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48"/>
  </p:notesMasterIdLst>
  <p:sldIdLst>
    <p:sldId id="256" r:id="rId2"/>
    <p:sldId id="257" r:id="rId3"/>
    <p:sldId id="258" r:id="rId4"/>
    <p:sldId id="299" r:id="rId5"/>
    <p:sldId id="260" r:id="rId6"/>
    <p:sldId id="261" r:id="rId7"/>
    <p:sldId id="262" r:id="rId8"/>
    <p:sldId id="289" r:id="rId9"/>
    <p:sldId id="264" r:id="rId10"/>
    <p:sldId id="290" r:id="rId11"/>
    <p:sldId id="291" r:id="rId12"/>
    <p:sldId id="293" r:id="rId13"/>
    <p:sldId id="320" r:id="rId14"/>
    <p:sldId id="292" r:id="rId15"/>
    <p:sldId id="321" r:id="rId16"/>
    <p:sldId id="294" r:id="rId17"/>
    <p:sldId id="322" r:id="rId18"/>
    <p:sldId id="265" r:id="rId19"/>
    <p:sldId id="298" r:id="rId20"/>
    <p:sldId id="266" r:id="rId21"/>
    <p:sldId id="267" r:id="rId22"/>
    <p:sldId id="295" r:id="rId23"/>
    <p:sldId id="296" r:id="rId24"/>
    <p:sldId id="268" r:id="rId25"/>
    <p:sldId id="269" r:id="rId26"/>
    <p:sldId id="297" r:id="rId27"/>
    <p:sldId id="300" r:id="rId28"/>
    <p:sldId id="301" r:id="rId29"/>
    <p:sldId id="302" r:id="rId30"/>
    <p:sldId id="303" r:id="rId31"/>
    <p:sldId id="304" r:id="rId32"/>
    <p:sldId id="305" r:id="rId33"/>
    <p:sldId id="306" r:id="rId34"/>
    <p:sldId id="307" r:id="rId35"/>
    <p:sldId id="308" r:id="rId36"/>
    <p:sldId id="309" r:id="rId37"/>
    <p:sldId id="310" r:id="rId38"/>
    <p:sldId id="311" r:id="rId39"/>
    <p:sldId id="312" r:id="rId40"/>
    <p:sldId id="313" r:id="rId41"/>
    <p:sldId id="314" r:id="rId42"/>
    <p:sldId id="315" r:id="rId43"/>
    <p:sldId id="316" r:id="rId44"/>
    <p:sldId id="317" r:id="rId45"/>
    <p:sldId id="318" r:id="rId46"/>
    <p:sldId id="319" r:id="rId47"/>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5" Type="http://schemas.openxmlformats.org/officeDocument/2006/relationships/image" Target="../media/image35.wmf"/><Relationship Id="rId4"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5" Type="http://schemas.openxmlformats.org/officeDocument/2006/relationships/image" Target="../media/image46.wmf"/><Relationship Id="rId4" Type="http://schemas.openxmlformats.org/officeDocument/2006/relationships/image" Target="../media/image4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4" Type="http://schemas.openxmlformats.org/officeDocument/2006/relationships/image" Target="../media/image5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 Id="rId5" Type="http://schemas.openxmlformats.org/officeDocument/2006/relationships/image" Target="../media/image55.wmf"/><Relationship Id="rId4"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4D0333C-0B33-4F5E-BD7C-4130F45D5E1E}" type="datetimeFigureOut">
              <a:rPr lang="es-CL"/>
              <a:pPr>
                <a:defRPr/>
              </a:pPr>
              <a:t>24-01-2012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L"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L"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6F222B0-ACBF-4F52-BA12-57043F5CD84E}" type="slidenum">
              <a:rPr lang="es-CL"/>
              <a:pPr>
                <a:defRPr/>
              </a:pPr>
              <a:t>‹Nº›</a:t>
            </a:fld>
            <a:endParaRPr lang="es-CL"/>
          </a:p>
        </p:txBody>
      </p:sp>
    </p:spTree>
    <p:extLst>
      <p:ext uri="{BB962C8B-B14F-4D97-AF65-F5344CB8AC3E}">
        <p14:creationId xmlns:p14="http://schemas.microsoft.com/office/powerpoint/2010/main" val="25444891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Marcador de imagen de diapositiva"/>
          <p:cNvSpPr>
            <a:spLocks noGrp="1" noRot="1" noChangeAspect="1"/>
          </p:cNvSpPr>
          <p:nvPr>
            <p:ph type="sldImg"/>
          </p:nvPr>
        </p:nvSpPr>
        <p:spPr bwMode="auto">
          <a:noFill/>
          <a:ln>
            <a:solidFill>
              <a:srgbClr val="000000"/>
            </a:solidFill>
            <a:miter lim="800000"/>
            <a:headEnd/>
            <a:tailEnd/>
          </a:ln>
        </p:spPr>
      </p:sp>
      <p:sp>
        <p:nvSpPr>
          <p:cNvPr id="1741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7411"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EFF061-D6E3-4DE6-BC89-3356915896E2}" type="slidenum">
              <a:rPr lang="es-CL"/>
              <a:pPr fontAlgn="base">
                <a:spcBef>
                  <a:spcPct val="0"/>
                </a:spcBef>
                <a:spcAft>
                  <a:spcPct val="0"/>
                </a:spcAft>
                <a:defRPr/>
              </a:pPr>
              <a:t>3</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p:cNvSpPr>
          <p:nvPr>
            <p:ph type="sldImg"/>
          </p:nvPr>
        </p:nvSpPr>
        <p:spPr bwMode="auto">
          <a:noFill/>
          <a:ln>
            <a:solidFill>
              <a:srgbClr val="000000"/>
            </a:solidFill>
            <a:miter lim="800000"/>
            <a:headEnd/>
            <a:tailEnd/>
          </a:ln>
        </p:spPr>
      </p:sp>
      <p:sp>
        <p:nvSpPr>
          <p:cNvPr id="19458"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9459"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87070E-492F-45E3-B0A7-5A983B7BA7DF}" type="slidenum">
              <a:rPr lang="es-CL"/>
              <a:pPr fontAlgn="base">
                <a:spcBef>
                  <a:spcPct val="0"/>
                </a:spcBef>
                <a:spcAft>
                  <a:spcPct val="0"/>
                </a:spcAft>
                <a:defRPr/>
              </a:pPr>
              <a:t>4</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Marcador de imagen de diapositiva"/>
          <p:cNvSpPr>
            <a:spLocks noGrp="1" noRot="1" noChangeAspect="1"/>
          </p:cNvSpPr>
          <p:nvPr>
            <p:ph type="sldImg"/>
          </p:nvPr>
        </p:nvSpPr>
        <p:spPr bwMode="auto">
          <a:noFill/>
          <a:ln>
            <a:solidFill>
              <a:srgbClr val="000000"/>
            </a:solidFill>
            <a:miter lim="800000"/>
            <a:headEnd/>
            <a:tailEnd/>
          </a:ln>
        </p:spPr>
      </p:sp>
      <p:sp>
        <p:nvSpPr>
          <p:cNvPr id="33794"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379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71FD798-4D96-464F-AB83-BA175FF98BC4}" type="slidenum">
              <a:rPr lang="es-CL"/>
              <a:pPr fontAlgn="base">
                <a:spcBef>
                  <a:spcPct val="0"/>
                </a:spcBef>
                <a:spcAft>
                  <a:spcPct val="0"/>
                </a:spcAft>
                <a:defRPr/>
              </a:pPr>
              <a:t>20</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Marcador de imagen de diapositiva"/>
          <p:cNvSpPr>
            <a:spLocks noGrp="1" noRot="1" noChangeAspect="1"/>
          </p:cNvSpPr>
          <p:nvPr>
            <p:ph type="sldImg"/>
          </p:nvPr>
        </p:nvSpPr>
        <p:spPr bwMode="auto">
          <a:noFill/>
          <a:ln>
            <a:solidFill>
              <a:srgbClr val="000000"/>
            </a:solidFill>
            <a:miter lim="800000"/>
            <a:headEnd/>
            <a:tailEnd/>
          </a:ln>
        </p:spPr>
      </p:sp>
      <p:sp>
        <p:nvSpPr>
          <p:cNvPr id="35842"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5843"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67F10E-D88D-42AD-B320-7EB63A0B9B47}" type="slidenum">
              <a:rPr lang="es-CL"/>
              <a:pPr fontAlgn="base">
                <a:spcBef>
                  <a:spcPct val="0"/>
                </a:spcBef>
                <a:spcAft>
                  <a:spcPct val="0"/>
                </a:spcAft>
                <a:defRPr/>
              </a:pPr>
              <a:t>21</a:t>
            </a:fld>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Marcador de imagen de diapositiva"/>
          <p:cNvSpPr>
            <a:spLocks noGrp="1" noRot="1" noChangeAspect="1"/>
          </p:cNvSpPr>
          <p:nvPr>
            <p:ph type="sldImg"/>
          </p:nvPr>
        </p:nvSpPr>
        <p:spPr bwMode="auto">
          <a:noFill/>
          <a:ln>
            <a:solidFill>
              <a:srgbClr val="000000"/>
            </a:solidFill>
            <a:miter lim="800000"/>
            <a:headEnd/>
            <a:tailEnd/>
          </a:ln>
        </p:spPr>
      </p:sp>
      <p:sp>
        <p:nvSpPr>
          <p:cNvPr id="38914"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891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5CAF66-092C-4DB5-A27E-5DF79B7EA9B9}" type="slidenum">
              <a:rPr lang="es-CL"/>
              <a:pPr fontAlgn="base">
                <a:spcBef>
                  <a:spcPct val="0"/>
                </a:spcBef>
                <a:spcAft>
                  <a:spcPct val="0"/>
                </a:spcAft>
                <a:defRPr/>
              </a:pPr>
              <a:t>22</a:t>
            </a:fld>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Marcador de imagen de diapositiva"/>
          <p:cNvSpPr>
            <a:spLocks noGrp="1" noRot="1" noChangeAspect="1"/>
          </p:cNvSpPr>
          <p:nvPr>
            <p:ph type="sldImg"/>
          </p:nvPr>
        </p:nvSpPr>
        <p:spPr bwMode="auto">
          <a:noFill/>
          <a:ln>
            <a:solidFill>
              <a:srgbClr val="000000"/>
            </a:solidFill>
            <a:miter lim="800000"/>
            <a:headEnd/>
            <a:tailEnd/>
          </a:ln>
        </p:spPr>
      </p:sp>
      <p:sp>
        <p:nvSpPr>
          <p:cNvPr id="4198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4198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C45AFC-A4E9-4B4E-A3FD-D37918620A69}" type="slidenum">
              <a:rPr lang="es-CL"/>
              <a:pPr fontAlgn="base">
                <a:spcBef>
                  <a:spcPct val="0"/>
                </a:spcBef>
                <a:spcAft>
                  <a:spcPct val="0"/>
                </a:spcAft>
                <a:defRPr/>
              </a:pPr>
              <a:t>23</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11"/>
          <p:cNvGrpSpPr>
            <a:grpSpLocks/>
          </p:cNvGrpSpPr>
          <p:nvPr/>
        </p:nvGrpSpPr>
        <p:grpSpPr bwMode="auto">
          <a:xfrm>
            <a:off x="0" y="0"/>
            <a:ext cx="9144000" cy="6400800"/>
            <a:chOff x="0" y="0"/>
            <a:chExt cx="9144000" cy="6400800"/>
          </a:xfrm>
        </p:grpSpPr>
        <p:sp>
          <p:nvSpPr>
            <p:cNvPr id="5"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nvGrpSpPr>
            <p:cNvPr id="6" name="Group 10"/>
            <p:cNvGrpSpPr>
              <a:grpSpLocks/>
            </p:cNvGrpSpPr>
            <p:nvPr/>
          </p:nvGrpSpPr>
          <p:grpSpPr bwMode="auto">
            <a:xfrm>
              <a:off x="0" y="0"/>
              <a:ext cx="9144000" cy="6400800"/>
              <a:chOff x="0" y="0"/>
              <a:chExt cx="9144000" cy="6400800"/>
            </a:xfrm>
          </p:grpSpPr>
          <p:sp>
            <p:nvSpPr>
              <p:cNvPr id="8"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7"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
        <p:nvSpPr>
          <p:cNvPr id="10" name="Date Placeholder 3"/>
          <p:cNvSpPr>
            <a:spLocks noGrp="1"/>
          </p:cNvSpPr>
          <p:nvPr>
            <p:ph type="dt" sz="half" idx="10"/>
          </p:nvPr>
        </p:nvSpPr>
        <p:spPr>
          <a:xfrm>
            <a:off x="6934200" y="6553200"/>
            <a:ext cx="1676400" cy="228600"/>
          </a:xfrm>
        </p:spPr>
        <p:txBody>
          <a:bodyPr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pPr>
              <a:defRPr/>
            </a:pPr>
            <a:fld id="{3E686739-F78B-4577-ABBA-893E3E037AAD}" type="datetimeFigureOut">
              <a:rPr lang="es-CL"/>
              <a:pPr>
                <a:defRPr/>
              </a:pPr>
              <a:t>24-01-2012</a:t>
            </a:fld>
            <a:endParaRPr lang="es-CL"/>
          </a:p>
        </p:txBody>
      </p:sp>
      <p:sp>
        <p:nvSpPr>
          <p:cNvPr id="11" name="Footer Placeholder 4"/>
          <p:cNvSpPr>
            <a:spLocks noGrp="1"/>
          </p:cNvSpPr>
          <p:nvPr>
            <p:ph type="ftr" sz="quarter" idx="11"/>
          </p:nvPr>
        </p:nvSpPr>
        <p:spPr>
          <a:xfrm>
            <a:off x="1892300" y="6553200"/>
            <a:ext cx="1676400" cy="228600"/>
          </a:xfrm>
        </p:spPr>
        <p:txBody>
          <a:bodyPr anchor="t" anchorCtr="0"/>
          <a:lstStyle>
            <a:lvl1pPr>
              <a:defRPr>
                <a:solidFill>
                  <a:sysClr val="windowText" lastClr="000000"/>
                </a:solidFill>
              </a:defRPr>
            </a:lvl1pPr>
          </a:lstStyle>
          <a:p>
            <a:pPr>
              <a:defRPr/>
            </a:pPr>
            <a:endParaRPr lang="es-CL"/>
          </a:p>
        </p:txBody>
      </p:sp>
      <p:sp>
        <p:nvSpPr>
          <p:cNvPr id="12" name="Slide Number Placeholder 5"/>
          <p:cNvSpPr>
            <a:spLocks noGrp="1"/>
          </p:cNvSpPr>
          <p:nvPr>
            <p:ph type="sldNum" sz="quarter" idx="12"/>
          </p:nvPr>
        </p:nvSpPr>
        <p:spPr>
          <a:xfrm>
            <a:off x="4870450" y="6553200"/>
            <a:ext cx="762000" cy="228600"/>
          </a:xfrm>
        </p:spPr>
        <p:txBody>
          <a:bodyPr/>
          <a:lstStyle>
            <a:lvl1pPr algn="ctr">
              <a:defRPr sz="900" kern="1200" cap="small" baseline="0">
                <a:solidFill>
                  <a:sysClr val="windowText" lastClr="000000"/>
                </a:solidFill>
                <a:latin typeface="+mj-lt"/>
                <a:ea typeface="+mn-ea"/>
                <a:cs typeface="+mn-cs"/>
              </a:defRPr>
            </a:lvl1pPr>
          </a:lstStyle>
          <a:p>
            <a:pPr>
              <a:defRPr/>
            </a:pPr>
            <a:fld id="{29CA9074-4D5E-400A-91D7-E2858BCC4ED9}" type="slidenum">
              <a:rPr lang="es-CL"/>
              <a:pPr>
                <a:defRPr/>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lvl1pPr>
              <a:defRPr/>
            </a:lvl1pPr>
          </a:lstStyle>
          <a:p>
            <a:pPr>
              <a:defRPr/>
            </a:pPr>
            <a:fld id="{5D319A4A-D5B7-40A5-8D46-4704778245D8}" type="datetimeFigureOut">
              <a:rPr lang="es-CL"/>
              <a:pPr>
                <a:defRPr/>
              </a:pPr>
              <a:t>24-01-2012</a:t>
            </a:fld>
            <a:endParaRPr lang="es-CL"/>
          </a:p>
        </p:txBody>
      </p:sp>
      <p:sp>
        <p:nvSpPr>
          <p:cNvPr id="5" name="Footer Placeholder 4"/>
          <p:cNvSpPr>
            <a:spLocks noGrp="1"/>
          </p:cNvSpPr>
          <p:nvPr>
            <p:ph type="ftr" sz="quarter" idx="11"/>
          </p:nvPr>
        </p:nvSpPr>
        <p:spPr/>
        <p:txBody>
          <a:bodyPr/>
          <a:lstStyle>
            <a:lvl1pPr>
              <a:defRPr/>
            </a:lvl1pPr>
          </a:lstStyle>
          <a:p>
            <a:pPr>
              <a:defRPr/>
            </a:pPr>
            <a:endParaRPr lang="es-CL"/>
          </a:p>
        </p:txBody>
      </p:sp>
      <p:sp>
        <p:nvSpPr>
          <p:cNvPr id="6" name="Slide Number Placeholder 5"/>
          <p:cNvSpPr>
            <a:spLocks noGrp="1"/>
          </p:cNvSpPr>
          <p:nvPr>
            <p:ph type="sldNum" sz="quarter" idx="12"/>
          </p:nvPr>
        </p:nvSpPr>
        <p:spPr/>
        <p:txBody>
          <a:bodyPr/>
          <a:lstStyle>
            <a:lvl1pPr>
              <a:defRPr/>
            </a:lvl1pPr>
          </a:lstStyle>
          <a:p>
            <a:pPr>
              <a:defRPr/>
            </a:pPr>
            <a:fld id="{CA851624-1AA2-48EC-8910-AF3CA4832696}" type="slidenum">
              <a:rPr lang="es-CL"/>
              <a:pPr>
                <a:defRPr/>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4" name="Group 10"/>
          <p:cNvGrpSpPr>
            <a:grpSpLocks/>
          </p:cNvGrpSpPr>
          <p:nvPr/>
        </p:nvGrpSpPr>
        <p:grpSpPr bwMode="auto">
          <a:xfrm>
            <a:off x="0" y="0"/>
            <a:ext cx="9144000" cy="6858000"/>
            <a:chOff x="-442912" y="457200"/>
            <a:chExt cx="9144000" cy="6858000"/>
          </a:xfrm>
        </p:grpSpPr>
        <p:sp>
          <p:nvSpPr>
            <p:cNvPr id="5"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9" name="Date Placeholder 3"/>
          <p:cNvSpPr>
            <a:spLocks noGrp="1"/>
          </p:cNvSpPr>
          <p:nvPr>
            <p:ph type="dt" sz="half" idx="10"/>
          </p:nvPr>
        </p:nvSpPr>
        <p:spPr/>
        <p:txBody>
          <a:bodyPr/>
          <a:lstStyle>
            <a:lvl1pPr>
              <a:defRPr/>
            </a:lvl1pPr>
          </a:lstStyle>
          <a:p>
            <a:pPr>
              <a:defRPr/>
            </a:pPr>
            <a:fld id="{DC5AEA7D-B9F4-4FB9-A51A-B55A2610DCA2}" type="datetimeFigureOut">
              <a:rPr lang="es-CL"/>
              <a:pPr>
                <a:defRPr/>
              </a:pPr>
              <a:t>24-01-2012</a:t>
            </a:fld>
            <a:endParaRPr lang="es-CL"/>
          </a:p>
        </p:txBody>
      </p:sp>
      <p:sp>
        <p:nvSpPr>
          <p:cNvPr id="10" name="Footer Placeholder 4"/>
          <p:cNvSpPr>
            <a:spLocks noGrp="1"/>
          </p:cNvSpPr>
          <p:nvPr>
            <p:ph type="ftr" sz="quarter" idx="11"/>
          </p:nvPr>
        </p:nvSpPr>
        <p:spPr/>
        <p:txBody>
          <a:bodyPr/>
          <a:lstStyle>
            <a:lvl1pPr>
              <a:defRPr/>
            </a:lvl1pPr>
          </a:lstStyle>
          <a:p>
            <a:pPr>
              <a:defRPr/>
            </a:pPr>
            <a:endParaRPr lang="es-CL"/>
          </a:p>
        </p:txBody>
      </p:sp>
      <p:sp>
        <p:nvSpPr>
          <p:cNvPr id="11" name="Slide Number Placeholder 5"/>
          <p:cNvSpPr>
            <a:spLocks noGrp="1"/>
          </p:cNvSpPr>
          <p:nvPr>
            <p:ph type="sldNum" sz="quarter" idx="12"/>
          </p:nvPr>
        </p:nvSpPr>
        <p:spPr>
          <a:xfrm>
            <a:off x="7848600" y="533400"/>
            <a:ext cx="762000" cy="609600"/>
          </a:xfrm>
        </p:spPr>
        <p:txBody>
          <a:bodyPr/>
          <a:lstStyle>
            <a:lvl1pPr>
              <a:defRPr/>
            </a:lvl1pPr>
          </a:lstStyle>
          <a:p>
            <a:pPr>
              <a:defRPr/>
            </a:pPr>
            <a:fld id="{9618CCA4-1A83-4411-8AA1-FD6119231C82}" type="slidenum">
              <a:rPr lang="es-CL"/>
              <a:pPr>
                <a:defRPr/>
              </a:pPr>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6553200" y="6351588"/>
            <a:ext cx="2133600" cy="365125"/>
          </a:xfrm>
        </p:spPr>
        <p:txBody>
          <a:bodyPr/>
          <a:lstStyle>
            <a:lvl1pPr>
              <a:defRPr/>
            </a:lvl1pPr>
          </a:lstStyle>
          <a:p>
            <a:pPr>
              <a:defRPr/>
            </a:pPr>
            <a:fld id="{35518184-2457-4C09-8D7E-B3EB2F8CA359}" type="datetimeFigureOut">
              <a:rPr lang="es-CL"/>
              <a:pPr>
                <a:defRPr/>
              </a:pPr>
              <a:t>24-01-2012</a:t>
            </a:fld>
            <a:endParaRPr lang="es-CL"/>
          </a:p>
        </p:txBody>
      </p:sp>
      <p:sp>
        <p:nvSpPr>
          <p:cNvPr id="3" name="Marcador de pie de página 2"/>
          <p:cNvSpPr>
            <a:spLocks noGrp="1"/>
          </p:cNvSpPr>
          <p:nvPr>
            <p:ph type="ftr" sz="quarter" idx="11"/>
          </p:nvPr>
        </p:nvSpPr>
        <p:spPr>
          <a:xfrm>
            <a:off x="2438400" y="6356350"/>
            <a:ext cx="2895600" cy="365125"/>
          </a:xfrm>
        </p:spPr>
        <p:txBody>
          <a:bodyPr/>
          <a:lstStyle>
            <a:lvl1pPr>
              <a:defRPr/>
            </a:lvl1pPr>
          </a:lstStyle>
          <a:p>
            <a:pPr>
              <a:defRPr/>
            </a:pPr>
            <a:endParaRPr lang="es-CL"/>
          </a:p>
        </p:txBody>
      </p:sp>
      <p:sp>
        <p:nvSpPr>
          <p:cNvPr id="4" name="Marcador de número de diapositiva 3"/>
          <p:cNvSpPr>
            <a:spLocks noGrp="1"/>
          </p:cNvSpPr>
          <p:nvPr>
            <p:ph type="sldNum" sz="quarter" idx="12"/>
          </p:nvPr>
        </p:nvSpPr>
        <p:spPr>
          <a:xfrm>
            <a:off x="533400" y="533400"/>
            <a:ext cx="762000" cy="609600"/>
          </a:xfrm>
        </p:spPr>
        <p:txBody>
          <a:bodyPr/>
          <a:lstStyle>
            <a:lvl1pPr>
              <a:defRPr/>
            </a:lvl1pPr>
          </a:lstStyle>
          <a:p>
            <a:pPr>
              <a:defRPr/>
            </a:pPr>
            <a:fld id="{6D715E79-4F5D-4FF8-93F1-0266F67E9DD4}"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lvl1pPr>
              <a:defRPr/>
            </a:lvl1pPr>
          </a:lstStyle>
          <a:p>
            <a:pPr>
              <a:defRPr/>
            </a:pPr>
            <a:fld id="{EC0BA2C4-60C6-4A14-B033-12E3F19D9A07}" type="datetimeFigureOut">
              <a:rPr lang="es-CL"/>
              <a:pPr>
                <a:defRPr/>
              </a:pPr>
              <a:t>24-01-2012</a:t>
            </a:fld>
            <a:endParaRPr lang="es-CL"/>
          </a:p>
        </p:txBody>
      </p:sp>
      <p:sp>
        <p:nvSpPr>
          <p:cNvPr id="5" name="Footer Placeholder 4"/>
          <p:cNvSpPr>
            <a:spLocks noGrp="1"/>
          </p:cNvSpPr>
          <p:nvPr>
            <p:ph type="ftr" sz="quarter" idx="11"/>
          </p:nvPr>
        </p:nvSpPr>
        <p:spPr/>
        <p:txBody>
          <a:bodyPr/>
          <a:lstStyle>
            <a:lvl1pPr>
              <a:defRPr/>
            </a:lvl1pPr>
          </a:lstStyle>
          <a:p>
            <a:pPr>
              <a:defRPr/>
            </a:pPr>
            <a:endParaRPr lang="es-CL"/>
          </a:p>
        </p:txBody>
      </p:sp>
      <p:sp>
        <p:nvSpPr>
          <p:cNvPr id="6" name="Slide Number Placeholder 5"/>
          <p:cNvSpPr>
            <a:spLocks noGrp="1"/>
          </p:cNvSpPr>
          <p:nvPr>
            <p:ph type="sldNum" sz="quarter" idx="12"/>
          </p:nvPr>
        </p:nvSpPr>
        <p:spPr/>
        <p:txBody>
          <a:bodyPr/>
          <a:lstStyle>
            <a:lvl1pPr>
              <a:defRPr/>
            </a:lvl1pPr>
          </a:lstStyle>
          <a:p>
            <a:pPr>
              <a:defRPr/>
            </a:pPr>
            <a:fld id="{10CAF55F-E133-439D-876C-2F887B9D0A23}" type="slidenum">
              <a:rPr lang="es-CL"/>
              <a:pPr>
                <a:defRPr/>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4" name="Group 10"/>
          <p:cNvGrpSpPr>
            <a:grpSpLocks/>
          </p:cNvGrpSpPr>
          <p:nvPr/>
        </p:nvGrpSpPr>
        <p:grpSpPr bwMode="auto">
          <a:xfrm>
            <a:off x="0" y="0"/>
            <a:ext cx="9144000" cy="6858000"/>
            <a:chOff x="0" y="0"/>
            <a:chExt cx="9144000" cy="6858000"/>
          </a:xfrm>
        </p:grpSpPr>
        <p:sp>
          <p:nvSpPr>
            <p:cNvPr id="5"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1905000" y="2667000"/>
            <a:ext cx="6629400" cy="1143000"/>
          </a:xfrm>
        </p:spPr>
        <p:txBody>
          <a:bodyPr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8" name="Date Placeholder 3"/>
          <p:cNvSpPr>
            <a:spLocks noGrp="1"/>
          </p:cNvSpPr>
          <p:nvPr>
            <p:ph type="dt" sz="half" idx="10"/>
          </p:nvPr>
        </p:nvSpPr>
        <p:spPr>
          <a:xfrm>
            <a:off x="6931025" y="6556375"/>
            <a:ext cx="1673225" cy="228600"/>
          </a:xfrm>
        </p:spPr>
        <p:txBody>
          <a:bodyPr/>
          <a:lstStyle>
            <a:lvl1pPr>
              <a:defRPr/>
            </a:lvl1pPr>
          </a:lstStyle>
          <a:p>
            <a:pPr>
              <a:defRPr/>
            </a:pPr>
            <a:fld id="{6319B967-D827-483F-A593-E470561341EE}" type="datetimeFigureOut">
              <a:rPr lang="es-CL"/>
              <a:pPr>
                <a:defRPr/>
              </a:pPr>
              <a:t>24-01-2012</a:t>
            </a:fld>
            <a:endParaRPr lang="es-CL"/>
          </a:p>
        </p:txBody>
      </p:sp>
      <p:sp>
        <p:nvSpPr>
          <p:cNvPr id="9" name="Footer Placeholder 4"/>
          <p:cNvSpPr>
            <a:spLocks noGrp="1"/>
          </p:cNvSpPr>
          <p:nvPr>
            <p:ph type="ftr" sz="quarter" idx="11"/>
          </p:nvPr>
        </p:nvSpPr>
        <p:spPr>
          <a:xfrm>
            <a:off x="1892300" y="6556375"/>
            <a:ext cx="1673225" cy="228600"/>
          </a:xfrm>
        </p:spPr>
        <p:txBody>
          <a:bodyPr/>
          <a:lstStyle>
            <a:lvl1pPr>
              <a:defRPr/>
            </a:lvl1pPr>
          </a:lstStyle>
          <a:p>
            <a:pPr>
              <a:defRPr/>
            </a:pPr>
            <a:endParaRPr lang="es-CL"/>
          </a:p>
        </p:txBody>
      </p:sp>
      <p:sp>
        <p:nvSpPr>
          <p:cNvPr id="10" name="Slide Number Placeholder 5"/>
          <p:cNvSpPr>
            <a:spLocks noGrp="1"/>
          </p:cNvSpPr>
          <p:nvPr>
            <p:ph type="sldNum" sz="quarter" idx="12"/>
          </p:nvPr>
        </p:nvSpPr>
        <p:spPr>
          <a:xfrm>
            <a:off x="4867275" y="6556375"/>
            <a:ext cx="762000" cy="228600"/>
          </a:xfrm>
        </p:spPr>
        <p:txBody>
          <a:bodyPr/>
          <a:lstStyle>
            <a:lvl1pPr marL="0" algn="ctr" defTabSz="914400" rtl="0" eaLnBrk="1" latinLnBrk="0" hangingPunct="1">
              <a:defRPr sz="900" kern="1200" cap="small" baseline="0">
                <a:solidFill>
                  <a:sysClr val="windowText" lastClr="000000"/>
                </a:solidFill>
                <a:latin typeface="+mj-lt"/>
                <a:ea typeface="+mn-ea"/>
                <a:cs typeface="+mn-cs"/>
              </a:defRPr>
            </a:lvl1pPr>
          </a:lstStyle>
          <a:p>
            <a:pPr>
              <a:defRPr/>
            </a:pPr>
            <a:fld id="{ECCB6F4B-4C6E-4FA2-94B0-B20FBE008D26}" type="slidenum">
              <a:rPr lang="es-CL"/>
              <a:pPr>
                <a:defRPr/>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3"/>
          <p:cNvSpPr>
            <a:spLocks noGrp="1"/>
          </p:cNvSpPr>
          <p:nvPr>
            <p:ph type="dt" sz="half" idx="10"/>
          </p:nvPr>
        </p:nvSpPr>
        <p:spPr/>
        <p:txBody>
          <a:bodyPr/>
          <a:lstStyle>
            <a:lvl1pPr>
              <a:defRPr/>
            </a:lvl1pPr>
          </a:lstStyle>
          <a:p>
            <a:pPr>
              <a:defRPr/>
            </a:pPr>
            <a:fld id="{05DDA432-C0E4-4476-A817-BE4777CC5A69}" type="datetimeFigureOut">
              <a:rPr lang="es-CL"/>
              <a:pPr>
                <a:defRPr/>
              </a:pPr>
              <a:t>24-01-2012</a:t>
            </a:fld>
            <a:endParaRPr lang="es-CL"/>
          </a:p>
        </p:txBody>
      </p:sp>
      <p:sp>
        <p:nvSpPr>
          <p:cNvPr id="6" name="Footer Placeholder 4"/>
          <p:cNvSpPr>
            <a:spLocks noGrp="1"/>
          </p:cNvSpPr>
          <p:nvPr>
            <p:ph type="ftr" sz="quarter" idx="11"/>
          </p:nvPr>
        </p:nvSpPr>
        <p:spPr/>
        <p:txBody>
          <a:bodyPr/>
          <a:lstStyle>
            <a:lvl1pPr>
              <a:defRPr/>
            </a:lvl1pPr>
          </a:lstStyle>
          <a:p>
            <a:pPr>
              <a:defRPr/>
            </a:pPr>
            <a:endParaRPr lang="es-CL"/>
          </a:p>
        </p:txBody>
      </p:sp>
      <p:sp>
        <p:nvSpPr>
          <p:cNvPr id="7" name="Slide Number Placeholder 5"/>
          <p:cNvSpPr>
            <a:spLocks noGrp="1"/>
          </p:cNvSpPr>
          <p:nvPr>
            <p:ph type="sldNum" sz="quarter" idx="12"/>
          </p:nvPr>
        </p:nvSpPr>
        <p:spPr/>
        <p:txBody>
          <a:bodyPr/>
          <a:lstStyle>
            <a:lvl1pPr>
              <a:defRPr/>
            </a:lvl1pPr>
          </a:lstStyle>
          <a:p>
            <a:pPr>
              <a:defRPr/>
            </a:pPr>
            <a:fld id="{41726C85-3978-4BE7-ADA1-A27A98ED8F43}" type="slidenum">
              <a:rPr lang="es-CL"/>
              <a:pPr>
                <a:defRPr/>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rtlCol="0" anchor="ctr">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3"/>
          <p:cNvSpPr>
            <a:spLocks noGrp="1"/>
          </p:cNvSpPr>
          <p:nvPr>
            <p:ph type="dt" sz="half" idx="10"/>
          </p:nvPr>
        </p:nvSpPr>
        <p:spPr/>
        <p:txBody>
          <a:bodyPr/>
          <a:lstStyle>
            <a:lvl1pPr>
              <a:defRPr/>
            </a:lvl1pPr>
          </a:lstStyle>
          <a:p>
            <a:pPr>
              <a:defRPr/>
            </a:pPr>
            <a:fld id="{113C8A00-8FCB-4DD4-BBF8-42C76CCCCACA}" type="datetimeFigureOut">
              <a:rPr lang="es-CL"/>
              <a:pPr>
                <a:defRPr/>
              </a:pPr>
              <a:t>24-01-2012</a:t>
            </a:fld>
            <a:endParaRPr lang="es-CL"/>
          </a:p>
        </p:txBody>
      </p:sp>
      <p:sp>
        <p:nvSpPr>
          <p:cNvPr id="8" name="Footer Placeholder 4"/>
          <p:cNvSpPr>
            <a:spLocks noGrp="1"/>
          </p:cNvSpPr>
          <p:nvPr>
            <p:ph type="ftr" sz="quarter" idx="11"/>
          </p:nvPr>
        </p:nvSpPr>
        <p:spPr/>
        <p:txBody>
          <a:bodyPr/>
          <a:lstStyle>
            <a:lvl1pPr>
              <a:defRPr/>
            </a:lvl1pPr>
          </a:lstStyle>
          <a:p>
            <a:pPr>
              <a:defRPr/>
            </a:pPr>
            <a:endParaRPr lang="es-CL"/>
          </a:p>
        </p:txBody>
      </p:sp>
      <p:sp>
        <p:nvSpPr>
          <p:cNvPr id="9" name="Slide Number Placeholder 5"/>
          <p:cNvSpPr>
            <a:spLocks noGrp="1"/>
          </p:cNvSpPr>
          <p:nvPr>
            <p:ph type="sldNum" sz="quarter" idx="12"/>
          </p:nvPr>
        </p:nvSpPr>
        <p:spPr/>
        <p:txBody>
          <a:bodyPr/>
          <a:lstStyle>
            <a:lvl1pPr>
              <a:defRPr/>
            </a:lvl1pPr>
          </a:lstStyle>
          <a:p>
            <a:pPr>
              <a:defRPr/>
            </a:pPr>
            <a:fld id="{A3B9AF69-3D70-486C-8331-9B5553A4167C}" type="slidenum">
              <a:rPr lang="es-CL"/>
              <a:pPr>
                <a:defRPr/>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3" name="Group 10"/>
          <p:cNvGrpSpPr>
            <a:grpSpLocks/>
          </p:cNvGrpSpPr>
          <p:nvPr/>
        </p:nvGrpSpPr>
        <p:grpSpPr bwMode="auto">
          <a:xfrm>
            <a:off x="0" y="0"/>
            <a:ext cx="9144000" cy="1676400"/>
            <a:chOff x="0" y="0"/>
            <a:chExt cx="9144000" cy="1676400"/>
          </a:xfrm>
        </p:grpSpPr>
        <p:sp>
          <p:nvSpPr>
            <p:cNvPr id="4"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5"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7" name="Date Placeholder 2"/>
          <p:cNvSpPr>
            <a:spLocks noGrp="1"/>
          </p:cNvSpPr>
          <p:nvPr>
            <p:ph type="dt" sz="half" idx="10"/>
          </p:nvPr>
        </p:nvSpPr>
        <p:spPr/>
        <p:txBody>
          <a:bodyPr/>
          <a:lstStyle>
            <a:lvl1pPr>
              <a:defRPr/>
            </a:lvl1pPr>
          </a:lstStyle>
          <a:p>
            <a:pPr>
              <a:defRPr/>
            </a:pPr>
            <a:fld id="{2A430D78-431E-4979-9E3F-1BEAA592EB75}" type="datetimeFigureOut">
              <a:rPr lang="es-CL"/>
              <a:pPr>
                <a:defRPr/>
              </a:pPr>
              <a:t>24-01-2012</a:t>
            </a:fld>
            <a:endParaRPr lang="es-CL"/>
          </a:p>
        </p:txBody>
      </p:sp>
      <p:sp>
        <p:nvSpPr>
          <p:cNvPr id="8" name="Footer Placeholder 3"/>
          <p:cNvSpPr>
            <a:spLocks noGrp="1"/>
          </p:cNvSpPr>
          <p:nvPr>
            <p:ph type="ftr" sz="quarter" idx="11"/>
          </p:nvPr>
        </p:nvSpPr>
        <p:spPr/>
        <p:txBody>
          <a:bodyPr/>
          <a:lstStyle>
            <a:lvl1pPr>
              <a:defRPr/>
            </a:lvl1pPr>
          </a:lstStyle>
          <a:p>
            <a:pPr>
              <a:defRPr/>
            </a:pPr>
            <a:endParaRPr lang="es-CL"/>
          </a:p>
        </p:txBody>
      </p:sp>
      <p:sp>
        <p:nvSpPr>
          <p:cNvPr id="9" name="Slide Number Placeholder 4"/>
          <p:cNvSpPr>
            <a:spLocks noGrp="1"/>
          </p:cNvSpPr>
          <p:nvPr>
            <p:ph type="sldNum" sz="quarter" idx="12"/>
          </p:nvPr>
        </p:nvSpPr>
        <p:spPr/>
        <p:txBody>
          <a:bodyPr/>
          <a:lstStyle>
            <a:lvl1pPr>
              <a:defRPr/>
            </a:lvl1pPr>
          </a:lstStyle>
          <a:p>
            <a:pPr>
              <a:defRPr/>
            </a:pPr>
            <a:fld id="{A699D228-8A16-4580-9F36-FB93390AECBB}" type="slidenum">
              <a:rPr lang="es-CL"/>
              <a:pPr>
                <a:defRPr/>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2" name="Group 9"/>
          <p:cNvGrpSpPr>
            <a:grpSpLocks/>
          </p:cNvGrpSpPr>
          <p:nvPr/>
        </p:nvGrpSpPr>
        <p:grpSpPr bwMode="auto">
          <a:xfrm>
            <a:off x="0" y="0"/>
            <a:ext cx="1828800" cy="1676400"/>
            <a:chOff x="457200" y="457200"/>
            <a:chExt cx="1828800" cy="1676400"/>
          </a:xfrm>
        </p:grpSpPr>
        <p:sp>
          <p:nvSpPr>
            <p:cNvPr id="3"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5" name="Date Placeholder 1"/>
          <p:cNvSpPr>
            <a:spLocks noGrp="1"/>
          </p:cNvSpPr>
          <p:nvPr>
            <p:ph type="dt" sz="half" idx="10"/>
          </p:nvPr>
        </p:nvSpPr>
        <p:spPr/>
        <p:txBody>
          <a:bodyPr/>
          <a:lstStyle>
            <a:lvl1pPr>
              <a:defRPr/>
            </a:lvl1pPr>
          </a:lstStyle>
          <a:p>
            <a:pPr>
              <a:defRPr/>
            </a:pPr>
            <a:fld id="{6204D057-6813-4994-856D-7598EC1371E2}" type="datetimeFigureOut">
              <a:rPr lang="es-CL"/>
              <a:pPr>
                <a:defRPr/>
              </a:pPr>
              <a:t>24-01-2012</a:t>
            </a:fld>
            <a:endParaRPr lang="es-CL"/>
          </a:p>
        </p:txBody>
      </p:sp>
      <p:sp>
        <p:nvSpPr>
          <p:cNvPr id="6" name="Footer Placeholder 2"/>
          <p:cNvSpPr>
            <a:spLocks noGrp="1"/>
          </p:cNvSpPr>
          <p:nvPr>
            <p:ph type="ftr" sz="quarter" idx="11"/>
          </p:nvPr>
        </p:nvSpPr>
        <p:spPr/>
        <p:txBody>
          <a:bodyPr/>
          <a:lstStyle>
            <a:lvl1pPr>
              <a:defRPr/>
            </a:lvl1pPr>
          </a:lstStyle>
          <a:p>
            <a:pPr>
              <a:defRPr/>
            </a:pPr>
            <a:endParaRPr lang="es-CL"/>
          </a:p>
        </p:txBody>
      </p:sp>
      <p:sp>
        <p:nvSpPr>
          <p:cNvPr id="7" name="Slide Number Placeholder 3"/>
          <p:cNvSpPr>
            <a:spLocks noGrp="1"/>
          </p:cNvSpPr>
          <p:nvPr>
            <p:ph type="sldNum" sz="quarter" idx="12"/>
          </p:nvPr>
        </p:nvSpPr>
        <p:spPr/>
        <p:txBody>
          <a:bodyPr/>
          <a:lstStyle>
            <a:lvl1pPr>
              <a:defRPr/>
            </a:lvl1pPr>
          </a:lstStyle>
          <a:p>
            <a:pPr>
              <a:defRPr/>
            </a:pPr>
            <a:fld id="{9505BEDE-6A7C-4798-8914-21698B00E93D}" type="slidenum">
              <a:rPr lang="es-CL"/>
              <a:pPr>
                <a:defRPr/>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52B20D15-80F6-4A72-96F7-36323422A551}" type="datetimeFigureOut">
              <a:rPr lang="es-CL"/>
              <a:pPr>
                <a:defRPr/>
              </a:pPr>
              <a:t>24-01-2012</a:t>
            </a:fld>
            <a:endParaRPr lang="es-CL"/>
          </a:p>
        </p:txBody>
      </p:sp>
      <p:sp>
        <p:nvSpPr>
          <p:cNvPr id="6" name="Footer Placeholder 4"/>
          <p:cNvSpPr>
            <a:spLocks noGrp="1"/>
          </p:cNvSpPr>
          <p:nvPr>
            <p:ph type="ftr" sz="quarter" idx="11"/>
          </p:nvPr>
        </p:nvSpPr>
        <p:spPr/>
        <p:txBody>
          <a:bodyPr/>
          <a:lstStyle>
            <a:lvl1pPr>
              <a:defRPr/>
            </a:lvl1pPr>
          </a:lstStyle>
          <a:p>
            <a:pPr>
              <a:defRPr/>
            </a:pPr>
            <a:endParaRPr lang="es-CL"/>
          </a:p>
        </p:txBody>
      </p:sp>
      <p:sp>
        <p:nvSpPr>
          <p:cNvPr id="7" name="Slide Number Placeholder 5"/>
          <p:cNvSpPr>
            <a:spLocks noGrp="1"/>
          </p:cNvSpPr>
          <p:nvPr>
            <p:ph type="sldNum" sz="quarter" idx="12"/>
          </p:nvPr>
        </p:nvSpPr>
        <p:spPr/>
        <p:txBody>
          <a:bodyPr/>
          <a:lstStyle>
            <a:lvl1pPr>
              <a:defRPr/>
            </a:lvl1pPr>
          </a:lstStyle>
          <a:p>
            <a:pPr>
              <a:defRPr/>
            </a:pPr>
            <a:fld id="{0CF8D72F-BC7B-4384-85C4-F86F64EA97BD}" type="slidenum">
              <a:rPr lang="es-CL"/>
              <a:pPr>
                <a:defRPr/>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rtlCol="0">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noProof="0"/>
          </a:p>
        </p:txBody>
      </p:sp>
      <p:sp>
        <p:nvSpPr>
          <p:cNvPr id="4" name="Text Placeholder 3"/>
          <p:cNvSpPr>
            <a:spLocks noGrp="1"/>
          </p:cNvSpPr>
          <p:nvPr>
            <p:ph type="body" sz="half" idx="2"/>
          </p:nvPr>
        </p:nvSpPr>
        <p:spPr>
          <a:xfrm>
            <a:off x="164592" y="3031489"/>
            <a:ext cx="1527048" cy="2359152"/>
          </a:xfrm>
        </p:spPr>
        <p:txBody>
          <a:bodyPr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4C7A8508-CBBB-468F-AB22-674B7F6C1CF0}" type="datetimeFigureOut">
              <a:rPr lang="es-CL"/>
              <a:pPr>
                <a:defRPr/>
              </a:pPr>
              <a:t>24-01-2012</a:t>
            </a:fld>
            <a:endParaRPr lang="es-CL"/>
          </a:p>
        </p:txBody>
      </p:sp>
      <p:sp>
        <p:nvSpPr>
          <p:cNvPr id="6" name="Footer Placeholder 4"/>
          <p:cNvSpPr>
            <a:spLocks noGrp="1"/>
          </p:cNvSpPr>
          <p:nvPr>
            <p:ph type="ftr" sz="quarter" idx="11"/>
          </p:nvPr>
        </p:nvSpPr>
        <p:spPr/>
        <p:txBody>
          <a:bodyPr/>
          <a:lstStyle>
            <a:lvl1pPr>
              <a:defRPr/>
            </a:lvl1pPr>
          </a:lstStyle>
          <a:p>
            <a:pPr>
              <a:defRPr/>
            </a:pPr>
            <a:endParaRPr lang="es-CL"/>
          </a:p>
        </p:txBody>
      </p:sp>
      <p:sp>
        <p:nvSpPr>
          <p:cNvPr id="7" name="Slide Number Placeholder 5"/>
          <p:cNvSpPr>
            <a:spLocks noGrp="1"/>
          </p:cNvSpPr>
          <p:nvPr>
            <p:ph type="sldNum" sz="quarter" idx="12"/>
          </p:nvPr>
        </p:nvSpPr>
        <p:spPr/>
        <p:txBody>
          <a:bodyPr/>
          <a:lstStyle>
            <a:lvl1pPr>
              <a:defRPr/>
            </a:lvl1pPr>
          </a:lstStyle>
          <a:p>
            <a:pPr>
              <a:defRPr/>
            </a:pPr>
            <a:fld id="{9F347781-A86D-479B-9E22-96AF33784430}" type="slidenum">
              <a:rPr lang="es-CL"/>
              <a:pPr>
                <a:defRPr/>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7890" name="Group 11"/>
          <p:cNvGrpSpPr>
            <a:grpSpLocks/>
          </p:cNvGrpSpPr>
          <p:nvPr/>
        </p:nvGrpSpPr>
        <p:grpSpPr bwMode="auto">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37891" name="Text Placeholder 2"/>
          <p:cNvSpPr>
            <a:spLocks noGrp="1"/>
          </p:cNvSpPr>
          <p:nvPr>
            <p:ph type="body" idx="1"/>
          </p:nvPr>
        </p:nvSpPr>
        <p:spPr bwMode="auto">
          <a:xfrm>
            <a:off x="2438400" y="2286000"/>
            <a:ext cx="6248400" cy="384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588"/>
            <a:ext cx="2133600" cy="365125"/>
          </a:xfrm>
          <a:prstGeom prst="rect">
            <a:avLst/>
          </a:prstGeom>
        </p:spPr>
        <p:txBody>
          <a:bodyPr vert="horz" lIns="91440" tIns="45720" rIns="91440" bIns="45720" rtlCol="0" anchor="ctr"/>
          <a:lstStyle>
            <a:lvl1pPr algn="r" fontAlgn="auto">
              <a:spcBef>
                <a:spcPts val="0"/>
              </a:spcBef>
              <a:spcAft>
                <a:spcPts val="0"/>
              </a:spcAft>
              <a:defRPr sz="900" cap="small" baseline="0">
                <a:solidFill>
                  <a:schemeClr val="tx1"/>
                </a:solidFill>
                <a:latin typeface="+mj-lt"/>
              </a:defRPr>
            </a:lvl1pPr>
          </a:lstStyle>
          <a:p>
            <a:pPr>
              <a:defRPr/>
            </a:pPr>
            <a:fld id="{1E4B995C-40A7-4235-B856-B0A272780EC4}" type="datetimeFigureOut">
              <a:rPr lang="es-CL"/>
              <a:pPr>
                <a:defRPr/>
              </a:pPr>
              <a:t>24-01-2012</a:t>
            </a:fld>
            <a:endParaRPr lang="es-CL"/>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fontAlgn="auto">
              <a:spcBef>
                <a:spcPts val="0"/>
              </a:spcBef>
              <a:spcAft>
                <a:spcPts val="0"/>
              </a:spcAft>
              <a:defRPr sz="900" cap="small" baseline="0">
                <a:solidFill>
                  <a:schemeClr val="tx1"/>
                </a:solidFill>
                <a:latin typeface="+mj-lt"/>
              </a:defRPr>
            </a:lvl1pPr>
          </a:lstStyle>
          <a:p>
            <a:pPr>
              <a:defRPr/>
            </a:pPr>
            <a:endParaRPr lang="es-CL"/>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fontAlgn="auto">
              <a:spcBef>
                <a:spcPts val="0"/>
              </a:spcBef>
              <a:spcAft>
                <a:spcPts val="0"/>
              </a:spcAft>
              <a:defRPr sz="1600" cap="small" baseline="0">
                <a:solidFill>
                  <a:schemeClr val="tx1"/>
                </a:solidFill>
                <a:latin typeface="+mj-lt"/>
              </a:defRPr>
            </a:lvl1pPr>
          </a:lstStyle>
          <a:p>
            <a:pPr>
              <a:defRPr/>
            </a:pPr>
            <a:fld id="{0390D4F6-7F04-4496-B8D3-B1B28316C5A2}" type="slidenum">
              <a:rPr lang="es-CL"/>
              <a:pPr>
                <a:defRPr/>
              </a:pPr>
              <a:t>‹Nº›</a:t>
            </a:fld>
            <a:endParaRPr lang="es-CL"/>
          </a:p>
        </p:txBody>
      </p:sp>
    </p:spTree>
  </p:cSld>
  <p:clrMap bg1="lt1" tx1="dk1" bg2="lt2" tx2="dk2" accent1="accent1" accent2="accent2" accent3="accent3" accent4="accent4" accent5="accent5" accent6="accent6" hlink="hlink" folHlink="folHlink"/>
  <p:sldLayoutIdLst>
    <p:sldLayoutId id="2147483925" r:id="rId1"/>
    <p:sldLayoutId id="2147483923" r:id="rId2"/>
    <p:sldLayoutId id="2147483926" r:id="rId3"/>
    <p:sldLayoutId id="2147483922" r:id="rId4"/>
    <p:sldLayoutId id="2147483921" r:id="rId5"/>
    <p:sldLayoutId id="2147483927" r:id="rId6"/>
    <p:sldLayoutId id="2147483928" r:id="rId7"/>
    <p:sldLayoutId id="2147483920" r:id="rId8"/>
    <p:sldLayoutId id="2147483919" r:id="rId9"/>
    <p:sldLayoutId id="2147483918" r:id="rId10"/>
    <p:sldLayoutId id="2147483929" r:id="rId11"/>
    <p:sldLayoutId id="2147483924" r:id="rId12"/>
  </p:sldLayoutIdLst>
  <p:txStyles>
    <p:titleStyle>
      <a:lvl1pPr algn="r" rtl="0" eaLnBrk="0" fontAlgn="base" hangingPunct="0">
        <a:spcBef>
          <a:spcPct val="0"/>
        </a:spcBef>
        <a:spcAft>
          <a:spcPct val="0"/>
        </a:spcAft>
        <a:defRPr sz="4400" kern="1200" cap="small" spc="200">
          <a:solidFill>
            <a:schemeClr val="tx1"/>
          </a:solidFill>
          <a:latin typeface="+mj-lt"/>
          <a:ea typeface="+mj-ea"/>
          <a:cs typeface="+mj-cs"/>
        </a:defRPr>
      </a:lvl1pPr>
      <a:lvl2pPr algn="r" rtl="0" eaLnBrk="0" fontAlgn="base" hangingPunct="0">
        <a:spcBef>
          <a:spcPct val="0"/>
        </a:spcBef>
        <a:spcAft>
          <a:spcPct val="0"/>
        </a:spcAft>
        <a:defRPr sz="4400">
          <a:solidFill>
            <a:schemeClr val="tx1"/>
          </a:solidFill>
          <a:latin typeface="Trebuchet MS" pitchFamily="34" charset="0"/>
        </a:defRPr>
      </a:lvl2pPr>
      <a:lvl3pPr algn="r" rtl="0" eaLnBrk="0" fontAlgn="base" hangingPunct="0">
        <a:spcBef>
          <a:spcPct val="0"/>
        </a:spcBef>
        <a:spcAft>
          <a:spcPct val="0"/>
        </a:spcAft>
        <a:defRPr sz="4400">
          <a:solidFill>
            <a:schemeClr val="tx1"/>
          </a:solidFill>
          <a:latin typeface="Trebuchet MS" pitchFamily="34" charset="0"/>
        </a:defRPr>
      </a:lvl3pPr>
      <a:lvl4pPr algn="r" rtl="0" eaLnBrk="0" fontAlgn="base" hangingPunct="0">
        <a:spcBef>
          <a:spcPct val="0"/>
        </a:spcBef>
        <a:spcAft>
          <a:spcPct val="0"/>
        </a:spcAft>
        <a:defRPr sz="4400">
          <a:solidFill>
            <a:schemeClr val="tx1"/>
          </a:solidFill>
          <a:latin typeface="Trebuchet MS" pitchFamily="34" charset="0"/>
        </a:defRPr>
      </a:lvl4pPr>
      <a:lvl5pPr algn="r" rtl="0" eaLnBrk="0" fontAlgn="base" hangingPunct="0">
        <a:spcBef>
          <a:spcPct val="0"/>
        </a:spcBef>
        <a:spcAft>
          <a:spcPct val="0"/>
        </a:spcAft>
        <a:defRPr sz="4400">
          <a:solidFill>
            <a:schemeClr val="tx1"/>
          </a:solidFill>
          <a:latin typeface="Trebuchet MS" pitchFamily="34" charset="0"/>
        </a:defRPr>
      </a:lvl5pPr>
      <a:lvl6pPr marL="457200" algn="r" rtl="0" fontAlgn="base">
        <a:spcBef>
          <a:spcPct val="0"/>
        </a:spcBef>
        <a:spcAft>
          <a:spcPct val="0"/>
        </a:spcAft>
        <a:defRPr sz="4400">
          <a:solidFill>
            <a:schemeClr val="tx1"/>
          </a:solidFill>
          <a:latin typeface="Trebuchet MS" pitchFamily="34" charset="0"/>
        </a:defRPr>
      </a:lvl6pPr>
      <a:lvl7pPr marL="914400" algn="r" rtl="0" fontAlgn="base">
        <a:spcBef>
          <a:spcPct val="0"/>
        </a:spcBef>
        <a:spcAft>
          <a:spcPct val="0"/>
        </a:spcAft>
        <a:defRPr sz="4400">
          <a:solidFill>
            <a:schemeClr val="tx1"/>
          </a:solidFill>
          <a:latin typeface="Trebuchet MS" pitchFamily="34" charset="0"/>
        </a:defRPr>
      </a:lvl7pPr>
      <a:lvl8pPr marL="1371600" algn="r" rtl="0" fontAlgn="base">
        <a:spcBef>
          <a:spcPct val="0"/>
        </a:spcBef>
        <a:spcAft>
          <a:spcPct val="0"/>
        </a:spcAft>
        <a:defRPr sz="4400">
          <a:solidFill>
            <a:schemeClr val="tx1"/>
          </a:solidFill>
          <a:latin typeface="Trebuchet MS" pitchFamily="34" charset="0"/>
        </a:defRPr>
      </a:lvl8pPr>
      <a:lvl9pPr marL="1828800" algn="r" rtl="0" fontAlgn="base">
        <a:spcBef>
          <a:spcPct val="0"/>
        </a:spcBef>
        <a:spcAft>
          <a:spcPct val="0"/>
        </a:spcAft>
        <a:defRPr sz="4400">
          <a:solidFill>
            <a:schemeClr val="tx1"/>
          </a:solidFill>
          <a:latin typeface="Trebuchet MS" pitchFamily="34" charset="0"/>
        </a:defRPr>
      </a:lvl9pPr>
    </p:titleStyle>
    <p:bodyStyle>
      <a:lvl1pPr marL="457200" indent="-457200" algn="l" rtl="0" eaLnBrk="0" fontAlgn="base" hangingPunct="0">
        <a:spcBef>
          <a:spcPts val="1800"/>
        </a:spcBef>
        <a:spcAft>
          <a:spcPct val="0"/>
        </a:spcAft>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rtl="0" eaLnBrk="0" fontAlgn="base" hangingPunct="0">
        <a:spcBef>
          <a:spcPts val="1800"/>
        </a:spcBef>
        <a:spcAft>
          <a:spcPct val="0"/>
        </a:spcAft>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rtl="0" eaLnBrk="0" fontAlgn="base" hangingPunct="0">
        <a:spcBef>
          <a:spcPts val="1200"/>
        </a:spcBef>
        <a:spcAft>
          <a:spcPct val="0"/>
        </a:spcAft>
        <a:buClr>
          <a:srgbClr val="0070C0"/>
        </a:buClr>
        <a:buSzPct val="80000"/>
        <a:buFont typeface="Wingdings" pitchFamily="2" charset="2"/>
        <a:buChar char=""/>
        <a:defRPr kern="1200">
          <a:solidFill>
            <a:schemeClr val="tx1"/>
          </a:solidFill>
          <a:latin typeface="+mn-lt"/>
          <a:ea typeface="+mn-ea"/>
          <a:cs typeface="+mn-cs"/>
        </a:defRPr>
      </a:lvl3pPr>
      <a:lvl4pPr marL="1828800" indent="-457200" algn="l" rtl="0" eaLnBrk="0" fontAlgn="base" hangingPunct="0">
        <a:spcBef>
          <a:spcPts val="1200"/>
        </a:spcBef>
        <a:spcAft>
          <a:spcPct val="0"/>
        </a:spcAft>
        <a:buClr>
          <a:srgbClr val="0C8228"/>
        </a:buClr>
        <a:buSzPct val="80000"/>
        <a:buFont typeface="Wingdings" pitchFamily="2" charset="2"/>
        <a:buChar char=""/>
        <a:defRPr sz="1600" kern="1200">
          <a:solidFill>
            <a:schemeClr val="tx1"/>
          </a:solidFill>
          <a:latin typeface="+mn-lt"/>
          <a:ea typeface="+mn-ea"/>
          <a:cs typeface="+mn-cs"/>
        </a:defRPr>
      </a:lvl4pPr>
      <a:lvl5pPr marL="2286000" indent="-457200" algn="l" rtl="0" eaLnBrk="0" fontAlgn="base" hangingPunct="0">
        <a:spcBef>
          <a:spcPts val="1200"/>
        </a:spcBef>
        <a:spcAft>
          <a:spcPct val="0"/>
        </a:spcAft>
        <a:buClr>
          <a:srgbClr val="C0EDA8"/>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3.w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7.w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0.png"/><Relationship Id="rId5" Type="http://schemas.openxmlformats.org/officeDocument/2006/relationships/image" Target="../media/image19.w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image" Target="../media/image21.wmf"/><Relationship Id="rId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8.bin"/><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5.wmf"/><Relationship Id="rId5" Type="http://schemas.openxmlformats.org/officeDocument/2006/relationships/oleObject" Target="../embeddings/oleObject9.bin"/><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notesSlide" Target="../notesSlides/notesSlide6.xml"/><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6.wmf"/><Relationship Id="rId5" Type="http://schemas.openxmlformats.org/officeDocument/2006/relationships/oleObject" Target="../embeddings/oleObject10.bin"/><Relationship Id="rId4" Type="http://schemas.openxmlformats.org/officeDocument/2006/relationships/image" Target="../media/image3.jpeg"/><Relationship Id="rId9"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9.wmf"/><Relationship Id="rId4" Type="http://schemas.openxmlformats.org/officeDocument/2006/relationships/oleObject" Target="../embeddings/oleObject12.bin"/></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30.wmf"/><Relationship Id="rId4" Type="http://schemas.openxmlformats.org/officeDocument/2006/relationships/oleObject" Target="../embeddings/oleObject13.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35.wmf"/><Relationship Id="rId3" Type="http://schemas.openxmlformats.org/officeDocument/2006/relationships/image" Target="../media/image3.jpeg"/><Relationship Id="rId7" Type="http://schemas.openxmlformats.org/officeDocument/2006/relationships/image" Target="../media/image32.wmf"/><Relationship Id="rId12"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15.bin"/><Relationship Id="rId11" Type="http://schemas.openxmlformats.org/officeDocument/2006/relationships/image" Target="../media/image34.wmf"/><Relationship Id="rId5" Type="http://schemas.openxmlformats.org/officeDocument/2006/relationships/image" Target="../media/image31.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33.wmf"/></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image" Target="../media/image3.jpeg"/><Relationship Id="rId7" Type="http://schemas.openxmlformats.org/officeDocument/2006/relationships/image" Target="../media/image37.wmf"/><Relationship Id="rId2" Type="http://schemas.openxmlformats.org/officeDocument/2006/relationships/slideLayout" Target="../slideLayouts/slideLayout12.xml"/><Relationship Id="rId1" Type="http://schemas.openxmlformats.org/officeDocument/2006/relationships/vmlDrawing" Target="../drawings/vmlDrawing12.vml"/><Relationship Id="rId6" Type="http://schemas.openxmlformats.org/officeDocument/2006/relationships/oleObject" Target="../embeddings/oleObject20.bin"/><Relationship Id="rId5" Type="http://schemas.openxmlformats.org/officeDocument/2006/relationships/image" Target="../media/image36.wmf"/><Relationship Id="rId4" Type="http://schemas.openxmlformats.org/officeDocument/2006/relationships/oleObject" Target="../embeddings/oleObject19.bin"/><Relationship Id="rId9" Type="http://schemas.openxmlformats.org/officeDocument/2006/relationships/image" Target="../media/image38.wmf"/></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40.wmf"/><Relationship Id="rId2" Type="http://schemas.openxmlformats.org/officeDocument/2006/relationships/slideLayout" Target="../slideLayouts/slideLayout12.xml"/><Relationship Id="rId1" Type="http://schemas.openxmlformats.org/officeDocument/2006/relationships/vmlDrawing" Target="../drawings/vmlDrawing13.vml"/><Relationship Id="rId6" Type="http://schemas.openxmlformats.org/officeDocument/2006/relationships/oleObject" Target="../embeddings/oleObject23.bin"/><Relationship Id="rId5" Type="http://schemas.openxmlformats.org/officeDocument/2006/relationships/image" Target="../media/image39.wmf"/><Relationship Id="rId4" Type="http://schemas.openxmlformats.org/officeDocument/2006/relationships/oleObject" Target="../embeddings/oleObject22.bin"/></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vmlDrawing" Target="../drawings/vmlDrawing14.vml"/><Relationship Id="rId5" Type="http://schemas.openxmlformats.org/officeDocument/2006/relationships/image" Target="../media/image41.wmf"/><Relationship Id="rId4" Type="http://schemas.openxmlformats.org/officeDocument/2006/relationships/oleObject" Target="../embeddings/oleObject24.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27.bin"/><Relationship Id="rId13" Type="http://schemas.openxmlformats.org/officeDocument/2006/relationships/image" Target="../media/image46.wmf"/><Relationship Id="rId3" Type="http://schemas.openxmlformats.org/officeDocument/2006/relationships/image" Target="../media/image3.jpeg"/><Relationship Id="rId7" Type="http://schemas.openxmlformats.org/officeDocument/2006/relationships/image" Target="../media/image43.wmf"/><Relationship Id="rId12" Type="http://schemas.openxmlformats.org/officeDocument/2006/relationships/oleObject" Target="../embeddings/oleObject29.bin"/><Relationship Id="rId2" Type="http://schemas.openxmlformats.org/officeDocument/2006/relationships/slideLayout" Target="../slideLayouts/slideLayout12.xml"/><Relationship Id="rId1" Type="http://schemas.openxmlformats.org/officeDocument/2006/relationships/vmlDrawing" Target="../drawings/vmlDrawing15.vml"/><Relationship Id="rId6" Type="http://schemas.openxmlformats.org/officeDocument/2006/relationships/oleObject" Target="../embeddings/oleObject26.bin"/><Relationship Id="rId11" Type="http://schemas.openxmlformats.org/officeDocument/2006/relationships/image" Target="../media/image45.wmf"/><Relationship Id="rId5" Type="http://schemas.openxmlformats.org/officeDocument/2006/relationships/image" Target="../media/image42.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44.wmf"/></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image" Target="../media/image3.jpeg"/><Relationship Id="rId7" Type="http://schemas.openxmlformats.org/officeDocument/2006/relationships/image" Target="../media/image48.wmf"/><Relationship Id="rId2" Type="http://schemas.openxmlformats.org/officeDocument/2006/relationships/slideLayout" Target="../slideLayouts/slideLayout12.xml"/><Relationship Id="rId1" Type="http://schemas.openxmlformats.org/officeDocument/2006/relationships/vmlDrawing" Target="../drawings/vmlDrawing16.vml"/><Relationship Id="rId6" Type="http://schemas.openxmlformats.org/officeDocument/2006/relationships/oleObject" Target="../embeddings/oleObject31.bin"/><Relationship Id="rId11" Type="http://schemas.openxmlformats.org/officeDocument/2006/relationships/image" Target="../media/image50.wmf"/><Relationship Id="rId5" Type="http://schemas.openxmlformats.org/officeDocument/2006/relationships/image" Target="../media/image47.wmf"/><Relationship Id="rId10" Type="http://schemas.openxmlformats.org/officeDocument/2006/relationships/oleObject" Target="../embeddings/oleObject33.bin"/><Relationship Id="rId4" Type="http://schemas.openxmlformats.org/officeDocument/2006/relationships/oleObject" Target="../embeddings/oleObject30.bin"/><Relationship Id="rId9" Type="http://schemas.openxmlformats.org/officeDocument/2006/relationships/image" Target="../media/image49.wmf"/></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image" Target="../media/image55.wmf"/><Relationship Id="rId3" Type="http://schemas.openxmlformats.org/officeDocument/2006/relationships/image" Target="../media/image3.jpeg"/><Relationship Id="rId7" Type="http://schemas.openxmlformats.org/officeDocument/2006/relationships/image" Target="../media/image52.wmf"/><Relationship Id="rId12" Type="http://schemas.openxmlformats.org/officeDocument/2006/relationships/oleObject" Target="../embeddings/oleObject38.bin"/><Relationship Id="rId2" Type="http://schemas.openxmlformats.org/officeDocument/2006/relationships/slideLayout" Target="../slideLayouts/slideLayout12.xml"/><Relationship Id="rId1" Type="http://schemas.openxmlformats.org/officeDocument/2006/relationships/vmlDrawing" Target="../drawings/vmlDrawing17.vml"/><Relationship Id="rId6" Type="http://schemas.openxmlformats.org/officeDocument/2006/relationships/oleObject" Target="../embeddings/oleObject35.bin"/><Relationship Id="rId11" Type="http://schemas.openxmlformats.org/officeDocument/2006/relationships/image" Target="../media/image54.wmf"/><Relationship Id="rId5" Type="http://schemas.openxmlformats.org/officeDocument/2006/relationships/image" Target="../media/image51.wmf"/><Relationship Id="rId10" Type="http://schemas.openxmlformats.org/officeDocument/2006/relationships/oleObject" Target="../embeddings/oleObject37.bin"/><Relationship Id="rId4" Type="http://schemas.openxmlformats.org/officeDocument/2006/relationships/oleObject" Target="../embeddings/oleObject34.bin"/><Relationship Id="rId9" Type="http://schemas.openxmlformats.org/officeDocument/2006/relationships/image" Target="../media/image53.wmf"/></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vmlDrawing" Target="../drawings/vmlDrawing18.vml"/><Relationship Id="rId5" Type="http://schemas.openxmlformats.org/officeDocument/2006/relationships/image" Target="../media/image56.wmf"/><Relationship Id="rId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vmlDrawing" Target="../drawings/vmlDrawing19.vml"/><Relationship Id="rId5" Type="http://schemas.openxmlformats.org/officeDocument/2006/relationships/image" Target="../media/image57.wmf"/><Relationship Id="rId4" Type="http://schemas.openxmlformats.org/officeDocument/2006/relationships/oleObject" Target="../embeddings/oleObject40.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51050" y="404813"/>
            <a:ext cx="6553200" cy="1839912"/>
          </a:xfrm>
        </p:spPr>
        <p:txBody>
          <a:bodyPr/>
          <a:lstStyle/>
          <a:p>
            <a:pPr algn="ctr" eaLnBrk="1" fontAlgn="auto" hangingPunct="1">
              <a:spcAft>
                <a:spcPts val="0"/>
              </a:spcAft>
              <a:defRPr/>
            </a:pPr>
            <a:r>
              <a:rPr lang="es-MX" dirty="0" smtClean="0">
                <a:latin typeface="Cambria" pitchFamily="18" charset="0"/>
              </a:rPr>
              <a:t/>
            </a:r>
            <a:br>
              <a:rPr lang="es-MX" dirty="0" smtClean="0">
                <a:latin typeface="Cambria" pitchFamily="18" charset="0"/>
              </a:rPr>
            </a:br>
            <a:r>
              <a:rPr lang="es-MX" dirty="0" smtClean="0">
                <a:latin typeface="Cambria" pitchFamily="18" charset="0"/>
              </a:rPr>
              <a:t/>
            </a:r>
            <a:br>
              <a:rPr lang="es-MX" dirty="0" smtClean="0">
                <a:latin typeface="Cambria" pitchFamily="18" charset="0"/>
              </a:rPr>
            </a:br>
            <a:r>
              <a:rPr lang="es-MX" dirty="0" smtClean="0">
                <a:latin typeface="Cambria" pitchFamily="18" charset="0"/>
              </a:rPr>
              <a:t>Universidad de chile</a:t>
            </a:r>
            <a:br>
              <a:rPr lang="es-MX" dirty="0" smtClean="0">
                <a:latin typeface="Cambria" pitchFamily="18" charset="0"/>
              </a:rPr>
            </a:br>
            <a:r>
              <a:rPr lang="es-MX" sz="2800" dirty="0" smtClean="0">
                <a:latin typeface="Cambria" pitchFamily="18" charset="0"/>
              </a:rPr>
              <a:t/>
            </a:r>
            <a:br>
              <a:rPr lang="es-MX" sz="2800" dirty="0" smtClean="0">
                <a:latin typeface="Cambria" pitchFamily="18" charset="0"/>
              </a:rPr>
            </a:br>
            <a:r>
              <a:rPr lang="es-MX" sz="2800" dirty="0" smtClean="0">
                <a:latin typeface="Cambria" pitchFamily="18" charset="0"/>
              </a:rPr>
              <a:t/>
            </a:r>
            <a:br>
              <a:rPr lang="es-MX" sz="2800" dirty="0" smtClean="0">
                <a:latin typeface="Cambria" pitchFamily="18" charset="0"/>
              </a:rPr>
            </a:br>
            <a:endParaRPr lang="es-CL" sz="2000" b="1" i="1" dirty="0">
              <a:latin typeface="Cambria" pitchFamily="18" charset="0"/>
            </a:endParaRPr>
          </a:p>
        </p:txBody>
      </p:sp>
      <p:pic>
        <p:nvPicPr>
          <p:cNvPr id="14338" name="Picture 2" descr="C:\Users\Rodrigo Garay\Desktop\UCHILE.jpg"/>
          <p:cNvPicPr>
            <a:picLocks noChangeAspect="1" noChangeArrowheads="1"/>
          </p:cNvPicPr>
          <p:nvPr/>
        </p:nvPicPr>
        <p:blipFill>
          <a:blip r:embed="rId2"/>
          <a:srcRect/>
          <a:stretch>
            <a:fillRect/>
          </a:stretch>
        </p:blipFill>
        <p:spPr bwMode="auto">
          <a:xfrm>
            <a:off x="4716463" y="1196975"/>
            <a:ext cx="1223962" cy="2320925"/>
          </a:xfrm>
          <a:prstGeom prst="rect">
            <a:avLst/>
          </a:prstGeom>
          <a:noFill/>
          <a:ln w="9525">
            <a:noFill/>
            <a:miter lim="800000"/>
            <a:headEnd/>
            <a:tailEnd/>
          </a:ln>
        </p:spPr>
      </p:pic>
      <p:sp>
        <p:nvSpPr>
          <p:cNvPr id="6" name="5 Rectángulo"/>
          <p:cNvSpPr/>
          <p:nvPr/>
        </p:nvSpPr>
        <p:spPr>
          <a:xfrm>
            <a:off x="2341563" y="4930775"/>
            <a:ext cx="6265862" cy="1152525"/>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latin typeface="Cambria" pitchFamily="18" charset="0"/>
              </a:rPr>
              <a:t>Profesor Christian Belmar C.</a:t>
            </a:r>
          </a:p>
          <a:p>
            <a:pPr algn="ctr" fontAlgn="auto">
              <a:spcBef>
                <a:spcPts val="0"/>
              </a:spcBef>
              <a:spcAft>
                <a:spcPts val="0"/>
              </a:spcAft>
              <a:defRPr/>
            </a:pPr>
            <a:r>
              <a:rPr lang="es-MX" sz="2000" b="1" dirty="0">
                <a:latin typeface="Cambria" pitchFamily="18" charset="0"/>
              </a:rPr>
              <a:t>Auxiliares: Rodrigo Garay y Mauricio Vargas</a:t>
            </a:r>
          </a:p>
          <a:p>
            <a:pPr algn="ctr" fontAlgn="auto">
              <a:spcBef>
                <a:spcPts val="0"/>
              </a:spcBef>
              <a:spcAft>
                <a:spcPts val="0"/>
              </a:spcAft>
              <a:defRPr/>
            </a:pPr>
            <a:r>
              <a:rPr lang="es-MX" sz="2000" b="1" dirty="0">
                <a:latin typeface="Cambria" pitchFamily="18" charset="0"/>
              </a:rPr>
              <a:t>Ayudantes: Marcela Quintanar y Santiago Ventura</a:t>
            </a:r>
            <a:endParaRPr lang="es-CL" sz="2000" dirty="0">
              <a:latin typeface="Cambria" pitchFamily="18" charset="0"/>
            </a:endParaRPr>
          </a:p>
        </p:txBody>
      </p:sp>
      <p:sp>
        <p:nvSpPr>
          <p:cNvPr id="7" name="6 Rectángulo"/>
          <p:cNvSpPr/>
          <p:nvPr/>
        </p:nvSpPr>
        <p:spPr>
          <a:xfrm>
            <a:off x="3132138" y="3860800"/>
            <a:ext cx="4319587" cy="5048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es-MX" dirty="0">
                <a:latin typeface="Cambria" pitchFamily="18" charset="0"/>
              </a:rPr>
              <a:t>INTRODUCCIÓN AL MUNDO ECONÓMICO</a:t>
            </a:r>
          </a:p>
          <a:p>
            <a:pPr algn="ctr" fontAlgn="auto">
              <a:spcBef>
                <a:spcPts val="0"/>
              </a:spcBef>
              <a:spcAft>
                <a:spcPts val="0"/>
              </a:spcAft>
              <a:defRPr/>
            </a:pPr>
            <a:r>
              <a:rPr lang="es-MX" dirty="0">
                <a:latin typeface="Cambria" pitchFamily="18" charset="0"/>
              </a:rPr>
              <a:t>Verano 2012</a:t>
            </a:r>
            <a:endParaRPr lang="es-CL" dirty="0">
              <a:latin typeface="Cambria" pitchFamily="18" charset="0"/>
            </a:endParaRPr>
          </a:p>
        </p:txBody>
      </p:sp>
      <p:pic>
        <p:nvPicPr>
          <p:cNvPr id="14341" name="9 Imagen" descr="logo.jpg"/>
          <p:cNvPicPr>
            <a:picLocks noChangeAspect="1"/>
          </p:cNvPicPr>
          <p:nvPr/>
        </p:nvPicPr>
        <p:blipFill>
          <a:blip r:embed="rId3"/>
          <a:srcRect/>
          <a:stretch>
            <a:fillRect/>
          </a:stretch>
        </p:blipFill>
        <p:spPr bwMode="auto">
          <a:xfrm>
            <a:off x="107950" y="4724400"/>
            <a:ext cx="1643063" cy="158432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MEDICIÓN DEL PIB POR EL LADO DE GASTO</a:t>
            </a:r>
            <a:endParaRPr lang="es-CL" sz="4000" cap="none" smtClean="0">
              <a:solidFill>
                <a:schemeClr val="bg1"/>
              </a:solidFill>
              <a:latin typeface="Cambria" pitchFamily="18" charset="0"/>
            </a:endParaRPr>
          </a:p>
        </p:txBody>
      </p:sp>
      <p:pic>
        <p:nvPicPr>
          <p:cNvPr id="25602" name="27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25603" name="2 Marcador de contenido"/>
          <p:cNvSpPr>
            <a:spLocks/>
          </p:cNvSpPr>
          <p:nvPr/>
        </p:nvSpPr>
        <p:spPr bwMode="auto">
          <a:xfrm>
            <a:off x="2438400" y="2286000"/>
            <a:ext cx="6248400" cy="4311650"/>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Para adquirir o producir un bien final  se debe gastar dinero aunque no se venda.</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Se puede agrupar por agentes económicos como:</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Consumo (C)</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Inversión (I) </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Gasto de gobierno (G)</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Exportaciones (X)</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Importaciones (M)</a:t>
            </a:r>
          </a:p>
          <a:p>
            <a:pPr marL="457200" indent="-457200">
              <a:spcBef>
                <a:spcPts val="1800"/>
              </a:spcBef>
              <a:buClr>
                <a:schemeClr val="accent1"/>
              </a:buClr>
              <a:buSzPct val="80000"/>
              <a:buFont typeface="Wingdings" pitchFamily="2" charset="2"/>
              <a:buChar char="v"/>
            </a:pPr>
            <a:endParaRPr lang="es-CL" sz="2000">
              <a:latin typeface="Cambria" pitchFamily="18" charset="0"/>
            </a:endParaRPr>
          </a:p>
        </p:txBody>
      </p:sp>
      <p:pic>
        <p:nvPicPr>
          <p:cNvPr id="25605" name="Picture 5"/>
          <p:cNvPicPr>
            <a:picLocks noChangeAspect="1" noChangeArrowheads="1"/>
          </p:cNvPicPr>
          <p:nvPr/>
        </p:nvPicPr>
        <p:blipFill>
          <a:blip r:embed="rId3"/>
          <a:srcRect/>
          <a:stretch>
            <a:fillRect/>
          </a:stretch>
        </p:blipFill>
        <p:spPr bwMode="auto">
          <a:xfrm>
            <a:off x="5364163" y="3746500"/>
            <a:ext cx="3594100" cy="28940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4 Marcador de contenido"/>
          <p:cNvSpPr>
            <a:spLocks noGrp="1"/>
          </p:cNvSpPr>
          <p:nvPr>
            <p:ph idx="1"/>
          </p:nvPr>
        </p:nvSpPr>
        <p:spPr>
          <a:xfrm>
            <a:off x="2051050" y="2276475"/>
            <a:ext cx="6769100" cy="3840163"/>
          </a:xfrm>
        </p:spPr>
        <p:txBody>
          <a:bodyPr/>
          <a:lstStyle/>
          <a:p>
            <a:pPr eaLnBrk="1" hangingPunct="1">
              <a:buFont typeface="Wingdings" pitchFamily="2" charset="2"/>
              <a:buChar char="v"/>
            </a:pPr>
            <a:r>
              <a:rPr lang="es-MX" sz="2000" smtClean="0">
                <a:solidFill>
                  <a:srgbClr val="000000"/>
                </a:solidFill>
                <a:latin typeface="Cambria" pitchFamily="18" charset="0"/>
              </a:rPr>
              <a:t>Es la suma de las rentas de la economía, es decir sueldos, impuestos indirectos y las utilidades de las empresas.</a:t>
            </a:r>
          </a:p>
          <a:p>
            <a:pPr eaLnBrk="1" hangingPunct="1">
              <a:buFont typeface="Wingdings" pitchFamily="2" charset="2"/>
              <a:buChar char="v"/>
            </a:pPr>
            <a:r>
              <a:rPr lang="es-MX" sz="2000" smtClean="0">
                <a:solidFill>
                  <a:srgbClr val="000000"/>
                </a:solidFill>
                <a:latin typeface="Cambria" pitchFamily="18" charset="0"/>
              </a:rPr>
              <a:t>En las empresas se deben considerar las UTILIDADES  y no los INGRESOS ya que o sino se cuenta dos veces los sueldos pagados/recibidos</a:t>
            </a:r>
          </a:p>
        </p:txBody>
      </p:sp>
      <p:sp>
        <p:nvSpPr>
          <p:cNvPr id="6"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PIB POR EL LADO DEL INGRESO O RENTA</a:t>
            </a:r>
            <a:endParaRPr lang="es-CL" sz="4000" cap="none" smtClean="0">
              <a:solidFill>
                <a:schemeClr val="bg1"/>
              </a:solidFill>
              <a:latin typeface="Cambria" pitchFamily="18" charset="0"/>
            </a:endParaRPr>
          </a:p>
        </p:txBody>
      </p:sp>
      <p:pic>
        <p:nvPicPr>
          <p:cNvPr id="26627" name="27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pic>
        <p:nvPicPr>
          <p:cNvPr id="26629" name="Picture 5"/>
          <p:cNvPicPr>
            <a:picLocks noChangeAspect="1" noChangeArrowheads="1"/>
          </p:cNvPicPr>
          <p:nvPr/>
        </p:nvPicPr>
        <p:blipFill>
          <a:blip r:embed="rId3"/>
          <a:srcRect/>
          <a:stretch>
            <a:fillRect/>
          </a:stretch>
        </p:blipFill>
        <p:spPr bwMode="auto">
          <a:xfrm>
            <a:off x="6084888" y="4005263"/>
            <a:ext cx="2284412" cy="2549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4 Título"/>
          <p:cNvSpPr>
            <a:spLocks noGrp="1"/>
          </p:cNvSpPr>
          <p:nvPr>
            <p:ph type="title"/>
          </p:nvPr>
        </p:nvSpPr>
        <p:spPr/>
        <p:txBody>
          <a:bodyPr wrap="square" numCol="1" anchorCtr="0" compatLnSpc="1">
            <a:prstTxWarp prst="textNoShape">
              <a:avLst/>
            </a:prstTxWarp>
          </a:bodyPr>
          <a:lstStyle/>
          <a:p>
            <a:pPr algn="ctr" eaLnBrk="1" hangingPunct="1">
              <a:defRPr/>
            </a:pPr>
            <a:r>
              <a:rPr lang="es-MX" sz="4000" cap="none" smtClean="0">
                <a:solidFill>
                  <a:schemeClr val="bg1"/>
                </a:solidFill>
                <a:latin typeface="Cambria" pitchFamily="18" charset="0"/>
              </a:rPr>
              <a:t>PIB  NOMINAL</a:t>
            </a:r>
            <a:endParaRPr lang="es-CL" sz="4000" cap="none" smtClean="0">
              <a:solidFill>
                <a:schemeClr val="bg1"/>
              </a:solidFill>
              <a:latin typeface="Cambria" pitchFamily="18" charset="0"/>
            </a:endParaRPr>
          </a:p>
        </p:txBody>
      </p:sp>
      <p:pic>
        <p:nvPicPr>
          <p:cNvPr id="27681" name="29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27682" name="4 Marcador de contenido"/>
          <p:cNvSpPr>
            <a:spLocks/>
          </p:cNvSpPr>
          <p:nvPr/>
        </p:nvSpPr>
        <p:spPr bwMode="auto">
          <a:xfrm>
            <a:off x="2051050" y="2276475"/>
            <a:ext cx="6769100" cy="3840163"/>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PIB Nominal : Producción de bienes y servicios en precios corrientes o vigentes</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Una forma sencilla de verlo es para 2 bienes y 2 periodos de tiempo.</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Por ejemplo los bienes A y B medidos en los periodos     T = C ,D quedarían expresados de la siguiente manera:</a:t>
            </a: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p:txBody>
      </p:sp>
      <p:graphicFrame>
        <p:nvGraphicFramePr>
          <p:cNvPr id="27679" name="Object 31"/>
          <p:cNvGraphicFramePr>
            <a:graphicFrameLocks noChangeAspect="1"/>
          </p:cNvGraphicFramePr>
          <p:nvPr>
            <p:extLst>
              <p:ext uri="{D42A27DB-BD31-4B8C-83A1-F6EECF244321}">
                <p14:modId xmlns:p14="http://schemas.microsoft.com/office/powerpoint/2010/main" val="1526054238"/>
              </p:ext>
            </p:extLst>
          </p:nvPr>
        </p:nvGraphicFramePr>
        <p:xfrm>
          <a:off x="3787775" y="5157788"/>
          <a:ext cx="3903663" cy="608012"/>
        </p:xfrm>
        <a:graphic>
          <a:graphicData uri="http://schemas.openxmlformats.org/presentationml/2006/ole">
            <mc:AlternateContent xmlns:mc="http://schemas.openxmlformats.org/markup-compatibility/2006">
              <mc:Choice xmlns:v="urn:schemas-microsoft-com:vml" Requires="v">
                <p:oleObj spid="_x0000_s27680" name="Ecuación" r:id="rId4" imgW="1549080" imgH="241200" progId="Equation.3">
                  <p:embed/>
                </p:oleObj>
              </mc:Choice>
              <mc:Fallback>
                <p:oleObj name="Ecuación" r:id="rId4" imgW="1549080" imgH="241200" progId="Equation.3">
                  <p:embed/>
                  <p:pic>
                    <p:nvPicPr>
                      <p:cNvPr id="0" name="Picture 31"/>
                      <p:cNvPicPr>
                        <a:picLocks noChangeAspect="1" noChangeArrowheads="1"/>
                      </p:cNvPicPr>
                      <p:nvPr/>
                    </p:nvPicPr>
                    <p:blipFill>
                      <a:blip r:embed="rId5"/>
                      <a:srcRect/>
                      <a:stretch>
                        <a:fillRect/>
                      </a:stretch>
                    </p:blipFill>
                    <p:spPr bwMode="auto">
                      <a:xfrm>
                        <a:off x="3787775" y="5157788"/>
                        <a:ext cx="3903663" cy="608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4 Título"/>
          <p:cNvSpPr>
            <a:spLocks noGrp="1"/>
          </p:cNvSpPr>
          <p:nvPr>
            <p:ph type="title" idx="4294967295"/>
          </p:nvPr>
        </p:nvSpPr>
        <p:spPr/>
        <p:txBody>
          <a:bodyPr wrap="square" numCol="1" anchorCtr="0" compatLnSpc="1">
            <a:prstTxWarp prst="textNoShape">
              <a:avLst/>
            </a:prstTxWarp>
          </a:bodyPr>
          <a:lstStyle/>
          <a:p>
            <a:pPr algn="ctr" eaLnBrk="1" hangingPunct="1">
              <a:defRPr/>
            </a:pPr>
            <a:r>
              <a:rPr lang="es-MX" sz="4000" cap="none" smtClean="0">
                <a:solidFill>
                  <a:schemeClr val="bg1"/>
                </a:solidFill>
                <a:latin typeface="Cambria" pitchFamily="18" charset="0"/>
              </a:rPr>
              <a:t>PIB  NOMINAL</a:t>
            </a:r>
            <a:endParaRPr lang="es-CL" sz="4000" cap="none" smtClean="0">
              <a:solidFill>
                <a:schemeClr val="bg1"/>
              </a:solidFill>
              <a:latin typeface="Cambria" pitchFamily="18" charset="0"/>
            </a:endParaRPr>
          </a:p>
        </p:txBody>
      </p:sp>
      <p:pic>
        <p:nvPicPr>
          <p:cNvPr id="71683" name="29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71684" name="4 Marcador de contenido"/>
          <p:cNvSpPr>
            <a:spLocks/>
          </p:cNvSpPr>
          <p:nvPr/>
        </p:nvSpPr>
        <p:spPr bwMode="auto">
          <a:xfrm>
            <a:off x="2051050" y="2276475"/>
            <a:ext cx="6769100" cy="3840163"/>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p:txBody>
      </p:sp>
      <p:pic>
        <p:nvPicPr>
          <p:cNvPr id="71686" name="Picture 6"/>
          <p:cNvPicPr>
            <a:picLocks noChangeAspect="1" noChangeArrowheads="1"/>
          </p:cNvPicPr>
          <p:nvPr/>
        </p:nvPicPr>
        <p:blipFill>
          <a:blip r:embed="rId3"/>
          <a:srcRect/>
          <a:stretch>
            <a:fillRect/>
          </a:stretch>
        </p:blipFill>
        <p:spPr bwMode="auto">
          <a:xfrm>
            <a:off x="2700338" y="2349500"/>
            <a:ext cx="6089650" cy="2173288"/>
          </a:xfrm>
          <a:prstGeom prst="rect">
            <a:avLst/>
          </a:prstGeom>
          <a:noFill/>
        </p:spPr>
      </p:pic>
      <p:pic>
        <p:nvPicPr>
          <p:cNvPr id="71687" name="Picture 7"/>
          <p:cNvPicPr>
            <a:picLocks noChangeAspect="1" noChangeArrowheads="1"/>
          </p:cNvPicPr>
          <p:nvPr/>
        </p:nvPicPr>
        <p:blipFill>
          <a:blip r:embed="rId4"/>
          <a:srcRect/>
          <a:stretch>
            <a:fillRect/>
          </a:stretch>
        </p:blipFill>
        <p:spPr bwMode="auto">
          <a:xfrm>
            <a:off x="2432050" y="4221163"/>
            <a:ext cx="6711950" cy="263683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94" name="4 Marcador de contenido"/>
          <p:cNvSpPr>
            <a:spLocks noGrp="1"/>
          </p:cNvSpPr>
          <p:nvPr>
            <p:ph idx="1"/>
          </p:nvPr>
        </p:nvSpPr>
        <p:spPr>
          <a:xfrm>
            <a:off x="2141538" y="2343150"/>
            <a:ext cx="6769100" cy="3840163"/>
          </a:xfrm>
        </p:spPr>
        <p:txBody>
          <a:bodyPr/>
          <a:lstStyle/>
          <a:p>
            <a:pPr eaLnBrk="1" hangingPunct="1">
              <a:buFont typeface="Wingdings" pitchFamily="2" charset="2"/>
              <a:buChar char="v"/>
            </a:pPr>
            <a:r>
              <a:rPr lang="es-MX" sz="2000" smtClean="0">
                <a:latin typeface="Cambria" pitchFamily="18" charset="0"/>
              </a:rPr>
              <a:t>PIB Real: Producción de bienes y servicios medidos en precios constantes </a:t>
            </a:r>
          </a:p>
          <a:p>
            <a:pPr eaLnBrk="1" hangingPunct="1">
              <a:buFont typeface="Wingdings" pitchFamily="2" charset="2"/>
              <a:buChar char="v"/>
            </a:pPr>
            <a:r>
              <a:rPr lang="es-MX" sz="2000" smtClean="0">
                <a:solidFill>
                  <a:srgbClr val="000000"/>
                </a:solidFill>
                <a:latin typeface="Cambria" pitchFamily="18" charset="0"/>
              </a:rPr>
              <a:t>Una forma sencilla de verlo es para 2 bienes y 2 periodos de tiempo.</a:t>
            </a:r>
          </a:p>
          <a:p>
            <a:pPr eaLnBrk="1" hangingPunct="1">
              <a:buFont typeface="Wingdings" pitchFamily="2" charset="2"/>
              <a:buChar char="v"/>
            </a:pPr>
            <a:r>
              <a:rPr lang="es-MX" sz="2000" smtClean="0">
                <a:solidFill>
                  <a:srgbClr val="000000"/>
                </a:solidFill>
                <a:latin typeface="Cambria" pitchFamily="18" charset="0"/>
              </a:rPr>
              <a:t>Por ejemplo los bienes A y B medidos en los periodos   T-1 y T donde T -1 es el año base.</a:t>
            </a:r>
          </a:p>
          <a:p>
            <a:pPr eaLnBrk="1" hangingPunct="1">
              <a:buFont typeface="Wingdings" pitchFamily="2" charset="2"/>
              <a:buNone/>
            </a:pPr>
            <a:endParaRPr lang="es-MX" sz="2000" smtClean="0">
              <a:solidFill>
                <a:srgbClr val="000000"/>
              </a:solidFill>
              <a:latin typeface="Cambria" pitchFamily="18" charset="0"/>
            </a:endParaRPr>
          </a:p>
          <a:p>
            <a:pPr eaLnBrk="1" hangingPunct="1">
              <a:buFont typeface="Wingdings" pitchFamily="2" charset="2"/>
              <a:buNone/>
            </a:pPr>
            <a:endParaRPr lang="es-MX" sz="2000" smtClean="0">
              <a:solidFill>
                <a:srgbClr val="000000"/>
              </a:solidFill>
              <a:latin typeface="Cambria" pitchFamily="18" charset="0"/>
            </a:endParaRPr>
          </a:p>
          <a:p>
            <a:pPr eaLnBrk="1" hangingPunct="1">
              <a:buFont typeface="Wingdings" pitchFamily="2" charset="2"/>
              <a:buChar char="v"/>
            </a:pPr>
            <a:endParaRPr lang="es-MX" sz="2000" smtClean="0">
              <a:latin typeface="Cambria" pitchFamily="18" charset="0"/>
            </a:endParaRPr>
          </a:p>
        </p:txBody>
      </p:sp>
      <p:sp>
        <p:nvSpPr>
          <p:cNvPr id="6" name="4 Título"/>
          <p:cNvSpPr>
            <a:spLocks noGrp="1"/>
          </p:cNvSpPr>
          <p:nvPr>
            <p:ph type="title"/>
          </p:nvPr>
        </p:nvSpPr>
        <p:spPr/>
        <p:txBody>
          <a:bodyPr wrap="square" numCol="1" anchorCtr="0" compatLnSpc="1">
            <a:prstTxWarp prst="textNoShape">
              <a:avLst/>
            </a:prstTxWarp>
          </a:bodyPr>
          <a:lstStyle/>
          <a:p>
            <a:pPr algn="ctr" eaLnBrk="1" hangingPunct="1">
              <a:defRPr/>
            </a:pPr>
            <a:r>
              <a:rPr lang="es-MX" sz="4000" cap="none" smtClean="0">
                <a:solidFill>
                  <a:srgbClr val="000000"/>
                </a:solidFill>
              </a:rPr>
              <a:t> </a:t>
            </a:r>
            <a:r>
              <a:rPr lang="es-MX" sz="4000" cap="none" smtClean="0">
                <a:solidFill>
                  <a:schemeClr val="bg1"/>
                </a:solidFill>
                <a:latin typeface="Cambria" pitchFamily="18" charset="0"/>
              </a:rPr>
              <a:t>PIB REAL</a:t>
            </a:r>
            <a:endParaRPr lang="es-CL" sz="4000" cap="none" smtClean="0">
              <a:solidFill>
                <a:schemeClr val="bg1"/>
              </a:solidFill>
              <a:latin typeface="Cambria" pitchFamily="18" charset="0"/>
            </a:endParaRPr>
          </a:p>
        </p:txBody>
      </p:sp>
      <p:pic>
        <p:nvPicPr>
          <p:cNvPr id="28696" name="19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graphicFrame>
        <p:nvGraphicFramePr>
          <p:cNvPr id="28692" name="Object 20"/>
          <p:cNvGraphicFramePr>
            <a:graphicFrameLocks noChangeAspect="1"/>
          </p:cNvGraphicFramePr>
          <p:nvPr/>
        </p:nvGraphicFramePr>
        <p:xfrm>
          <a:off x="4495800" y="3346450"/>
          <a:ext cx="152400" cy="165100"/>
        </p:xfrm>
        <a:graphic>
          <a:graphicData uri="http://schemas.openxmlformats.org/presentationml/2006/ole">
            <mc:AlternateContent xmlns:mc="http://schemas.openxmlformats.org/markup-compatibility/2006">
              <mc:Choice xmlns:v="urn:schemas-microsoft-com:vml" Requires="v">
                <p:oleObj spid="_x0000_s28694" name="Ecuación" r:id="rId4" imgW="152280" imgH="164880" progId="Equation.3">
                  <p:embed/>
                </p:oleObj>
              </mc:Choice>
              <mc:Fallback>
                <p:oleObj name="Ecuación" r:id="rId4" imgW="152280" imgH="164880" progId="Equation.3">
                  <p:embed/>
                  <p:pic>
                    <p:nvPicPr>
                      <p:cNvPr id="0"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3346450"/>
                        <a:ext cx="1524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93" name="Object 21"/>
          <p:cNvGraphicFramePr>
            <a:graphicFrameLocks noChangeAspect="1"/>
          </p:cNvGraphicFramePr>
          <p:nvPr/>
        </p:nvGraphicFramePr>
        <p:xfrm>
          <a:off x="2987675" y="5229225"/>
          <a:ext cx="4752975" cy="622300"/>
        </p:xfrm>
        <a:graphic>
          <a:graphicData uri="http://schemas.openxmlformats.org/presentationml/2006/ole">
            <mc:AlternateContent xmlns:mc="http://schemas.openxmlformats.org/markup-compatibility/2006">
              <mc:Choice xmlns:v="urn:schemas-microsoft-com:vml" Requires="v">
                <p:oleObj spid="_x0000_s28695" name="Ecuación" r:id="rId6" imgW="1841400" imgH="241200" progId="Equation.3">
                  <p:embed/>
                </p:oleObj>
              </mc:Choice>
              <mc:Fallback>
                <p:oleObj name="Ecuación" r:id="rId6" imgW="1841400" imgH="241200" progId="Equation.3">
                  <p:embed/>
                  <p:pic>
                    <p:nvPicPr>
                      <p:cNvPr id="0"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7675" y="5229225"/>
                        <a:ext cx="4752975"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4 Marcador de contenido"/>
          <p:cNvSpPr>
            <a:spLocks noGrp="1"/>
          </p:cNvSpPr>
          <p:nvPr>
            <p:ph idx="4294967295"/>
          </p:nvPr>
        </p:nvSpPr>
        <p:spPr>
          <a:xfrm>
            <a:off x="2141538" y="2343150"/>
            <a:ext cx="6769100" cy="3840163"/>
          </a:xfrm>
        </p:spPr>
        <p:txBody>
          <a:bodyPr/>
          <a:lstStyle/>
          <a:p>
            <a:pPr eaLnBrk="1" hangingPunct="1">
              <a:buFont typeface="Wingdings" pitchFamily="2" charset="2"/>
              <a:buNone/>
            </a:pPr>
            <a:endParaRPr lang="es-MX" sz="2000" smtClean="0">
              <a:solidFill>
                <a:srgbClr val="000000"/>
              </a:solidFill>
              <a:latin typeface="Cambria" pitchFamily="18" charset="0"/>
            </a:endParaRPr>
          </a:p>
          <a:p>
            <a:pPr eaLnBrk="1" hangingPunct="1">
              <a:buFont typeface="Wingdings" pitchFamily="2" charset="2"/>
              <a:buChar char="v"/>
            </a:pPr>
            <a:endParaRPr lang="es-MX" sz="2000" smtClean="0">
              <a:latin typeface="Cambria" pitchFamily="18" charset="0"/>
            </a:endParaRPr>
          </a:p>
        </p:txBody>
      </p:sp>
      <p:sp>
        <p:nvSpPr>
          <p:cNvPr id="6" name="4 Título"/>
          <p:cNvSpPr>
            <a:spLocks noGrp="1"/>
          </p:cNvSpPr>
          <p:nvPr>
            <p:ph type="title" idx="4294967295"/>
          </p:nvPr>
        </p:nvSpPr>
        <p:spPr/>
        <p:txBody>
          <a:bodyPr wrap="square" numCol="1" anchorCtr="0" compatLnSpc="1">
            <a:prstTxWarp prst="textNoShape">
              <a:avLst/>
            </a:prstTxWarp>
          </a:bodyPr>
          <a:lstStyle/>
          <a:p>
            <a:pPr algn="ctr" eaLnBrk="1" hangingPunct="1">
              <a:defRPr/>
            </a:pPr>
            <a:r>
              <a:rPr lang="es-MX" sz="4000" cap="none" smtClean="0">
                <a:solidFill>
                  <a:srgbClr val="000000"/>
                </a:solidFill>
              </a:rPr>
              <a:t> </a:t>
            </a:r>
            <a:r>
              <a:rPr lang="es-MX" sz="4000" cap="none" smtClean="0">
                <a:solidFill>
                  <a:schemeClr val="bg1"/>
                </a:solidFill>
                <a:latin typeface="Cambria" pitchFamily="18" charset="0"/>
              </a:rPr>
              <a:t>PIB REAL</a:t>
            </a:r>
            <a:endParaRPr lang="es-CL" sz="4000" cap="none" smtClean="0">
              <a:solidFill>
                <a:schemeClr val="bg1"/>
              </a:solidFill>
              <a:latin typeface="Cambria" pitchFamily="18" charset="0"/>
            </a:endParaRPr>
          </a:p>
        </p:txBody>
      </p:sp>
      <p:pic>
        <p:nvPicPr>
          <p:cNvPr id="72708" name="19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pic>
        <p:nvPicPr>
          <p:cNvPr id="72711" name="Picture 7"/>
          <p:cNvPicPr>
            <a:picLocks noChangeAspect="1" noChangeArrowheads="1"/>
          </p:cNvPicPr>
          <p:nvPr/>
        </p:nvPicPr>
        <p:blipFill>
          <a:blip r:embed="rId3"/>
          <a:srcRect/>
          <a:stretch>
            <a:fillRect/>
          </a:stretch>
        </p:blipFill>
        <p:spPr bwMode="auto">
          <a:xfrm>
            <a:off x="2027238" y="2349500"/>
            <a:ext cx="7116762" cy="2133600"/>
          </a:xfrm>
          <a:prstGeom prst="rect">
            <a:avLst/>
          </a:prstGeom>
          <a:noFill/>
        </p:spPr>
      </p:pic>
      <p:pic>
        <p:nvPicPr>
          <p:cNvPr id="72713" name="Picture 9"/>
          <p:cNvPicPr>
            <a:picLocks noChangeAspect="1" noChangeArrowheads="1"/>
          </p:cNvPicPr>
          <p:nvPr/>
        </p:nvPicPr>
        <p:blipFill>
          <a:blip r:embed="rId4"/>
          <a:srcRect/>
          <a:stretch>
            <a:fillRect/>
          </a:stretch>
        </p:blipFill>
        <p:spPr bwMode="auto">
          <a:xfrm>
            <a:off x="2227263" y="4633913"/>
            <a:ext cx="6916737" cy="222408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Título"/>
          <p:cNvSpPr>
            <a:spLocks noGrp="1"/>
          </p:cNvSpPr>
          <p:nvPr>
            <p:ph type="title"/>
          </p:nvPr>
        </p:nvSpPr>
        <p:spPr/>
        <p:txBody>
          <a:bodyPr wrap="square" numCol="1" anchorCtr="0" compatLnSpc="1">
            <a:prstTxWarp prst="textNoShape">
              <a:avLst/>
            </a:prstTxWarp>
          </a:bodyPr>
          <a:lstStyle/>
          <a:p>
            <a:pPr algn="ctr" eaLnBrk="1" hangingPunct="1">
              <a:defRPr/>
            </a:pPr>
            <a:r>
              <a:rPr lang="es-MX" sz="4000" cap="none" smtClean="0">
                <a:solidFill>
                  <a:schemeClr val="bg1"/>
                </a:solidFill>
                <a:latin typeface="Cambria" pitchFamily="18" charset="0"/>
              </a:rPr>
              <a:t>DEFLACTOR DEL PIB</a:t>
            </a:r>
            <a:endParaRPr lang="es-CL" sz="4000" cap="none" smtClean="0">
              <a:solidFill>
                <a:schemeClr val="bg1"/>
              </a:solidFill>
              <a:latin typeface="Cambria" pitchFamily="18" charset="0"/>
            </a:endParaRPr>
          </a:p>
        </p:txBody>
      </p:sp>
      <p:pic>
        <p:nvPicPr>
          <p:cNvPr id="29719" name="19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29720" name="4 Marcador de contenido"/>
          <p:cNvSpPr>
            <a:spLocks/>
          </p:cNvSpPr>
          <p:nvPr/>
        </p:nvSpPr>
        <p:spPr bwMode="auto">
          <a:xfrm>
            <a:off x="2141538" y="2343150"/>
            <a:ext cx="6769100" cy="3840163"/>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Es la variación del PIB Nominal respecto al PIB Real.</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Esta relación existe dado que ambos son equivalentes en el año base</a:t>
            </a:r>
          </a:p>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MX" sz="2000">
                <a:latin typeface="Cambria" pitchFamily="18" charset="0"/>
              </a:rPr>
              <a:t>Siendo t el año base y n el numero de años a partir de este.</a:t>
            </a:r>
          </a:p>
        </p:txBody>
      </p:sp>
      <p:graphicFrame>
        <p:nvGraphicFramePr>
          <p:cNvPr id="29717" name="Object 21"/>
          <p:cNvGraphicFramePr>
            <a:graphicFrameLocks noChangeAspect="1"/>
          </p:cNvGraphicFramePr>
          <p:nvPr/>
        </p:nvGraphicFramePr>
        <p:xfrm>
          <a:off x="4716463" y="3860800"/>
          <a:ext cx="1727200" cy="1030288"/>
        </p:xfrm>
        <a:graphic>
          <a:graphicData uri="http://schemas.openxmlformats.org/presentationml/2006/ole">
            <mc:AlternateContent xmlns:mc="http://schemas.openxmlformats.org/markup-compatibility/2006">
              <mc:Choice xmlns:v="urn:schemas-microsoft-com:vml" Requires="v">
                <p:oleObj spid="_x0000_s29718" name="Ecuación" r:id="rId4" imgW="723600" imgH="431640" progId="Equation.3">
                  <p:embed/>
                </p:oleObj>
              </mc:Choice>
              <mc:Fallback>
                <p:oleObj name="Ecuación" r:id="rId4" imgW="723600" imgH="431640" progId="Equation.3">
                  <p:embed/>
                  <p:pic>
                    <p:nvPicPr>
                      <p:cNvPr id="0"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463" y="3860800"/>
                        <a:ext cx="1727200" cy="1030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Título"/>
          <p:cNvSpPr>
            <a:spLocks noGrp="1"/>
          </p:cNvSpPr>
          <p:nvPr>
            <p:ph type="title" idx="4294967295"/>
          </p:nvPr>
        </p:nvSpPr>
        <p:spPr/>
        <p:txBody>
          <a:bodyPr wrap="square" numCol="1" anchorCtr="0" compatLnSpc="1">
            <a:prstTxWarp prst="textNoShape">
              <a:avLst/>
            </a:prstTxWarp>
          </a:bodyPr>
          <a:lstStyle/>
          <a:p>
            <a:pPr algn="ctr" eaLnBrk="1" hangingPunct="1">
              <a:defRPr/>
            </a:pPr>
            <a:r>
              <a:rPr lang="es-MX" sz="4000" cap="none" smtClean="0">
                <a:solidFill>
                  <a:schemeClr val="bg1"/>
                </a:solidFill>
                <a:latin typeface="Cambria" pitchFamily="18" charset="0"/>
              </a:rPr>
              <a:t>DEFLACTOR DEL PIB</a:t>
            </a:r>
            <a:endParaRPr lang="es-CL" sz="4000" cap="none" smtClean="0">
              <a:solidFill>
                <a:schemeClr val="bg1"/>
              </a:solidFill>
              <a:latin typeface="Cambria" pitchFamily="18" charset="0"/>
            </a:endParaRPr>
          </a:p>
        </p:txBody>
      </p:sp>
      <p:pic>
        <p:nvPicPr>
          <p:cNvPr id="74755" name="19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74756" name="4 Marcador de contenido"/>
          <p:cNvSpPr>
            <a:spLocks/>
          </p:cNvSpPr>
          <p:nvPr/>
        </p:nvSpPr>
        <p:spPr bwMode="auto">
          <a:xfrm>
            <a:off x="2141538" y="2343150"/>
            <a:ext cx="6769100" cy="3840163"/>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endParaRPr lang="es-MX" sz="2000">
              <a:latin typeface="Cambria" pitchFamily="18" charset="0"/>
            </a:endParaRPr>
          </a:p>
        </p:txBody>
      </p:sp>
      <p:sp>
        <p:nvSpPr>
          <p:cNvPr id="74759" name="4 Marcador de contenido"/>
          <p:cNvSpPr>
            <a:spLocks/>
          </p:cNvSpPr>
          <p:nvPr/>
        </p:nvSpPr>
        <p:spPr bwMode="auto">
          <a:xfrm>
            <a:off x="2357438" y="2559050"/>
            <a:ext cx="6769100" cy="3840163"/>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Tomando los resultados de PIB real y nominal para x1 y x2:</a:t>
            </a: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MX" sz="2000">
                <a:latin typeface="Cambria" pitchFamily="18" charset="0"/>
              </a:rPr>
              <a:t>Es decir el nivel de precios para x2 aumentó en un 45%</a:t>
            </a:r>
          </a:p>
        </p:txBody>
      </p:sp>
      <p:pic>
        <p:nvPicPr>
          <p:cNvPr id="74760" name="Picture 8"/>
          <p:cNvPicPr>
            <a:picLocks noChangeAspect="1" noChangeArrowheads="1"/>
          </p:cNvPicPr>
          <p:nvPr/>
        </p:nvPicPr>
        <p:blipFill>
          <a:blip r:embed="rId3"/>
          <a:srcRect/>
          <a:stretch>
            <a:fillRect/>
          </a:stretch>
        </p:blipFill>
        <p:spPr bwMode="auto">
          <a:xfrm>
            <a:off x="3563938" y="3500438"/>
            <a:ext cx="4000500" cy="15525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Título"/>
          <p:cNvSpPr>
            <a:spLocks noGrp="1"/>
          </p:cNvSpPr>
          <p:nvPr>
            <p:ph type="title"/>
          </p:nvPr>
        </p:nvSpPr>
        <p:spPr/>
        <p:txBody>
          <a:bodyPr wrap="square" numCol="1" anchorCtr="0" compatLnSpc="1">
            <a:prstTxWarp prst="textNoShape">
              <a:avLst/>
            </a:prstTxWarp>
          </a:bodyPr>
          <a:lstStyle/>
          <a:p>
            <a:pPr algn="ctr" eaLnBrk="1" hangingPunct="1">
              <a:defRPr/>
            </a:pPr>
            <a:r>
              <a:rPr lang="es-MX" sz="4000" cap="none" smtClean="0">
                <a:solidFill>
                  <a:schemeClr val="bg1"/>
                </a:solidFill>
                <a:latin typeface="Cambria" pitchFamily="18" charset="0"/>
              </a:rPr>
              <a:t>DESEMPLEO</a:t>
            </a:r>
            <a:endParaRPr lang="es-CL" sz="4000" cap="none" smtClean="0">
              <a:solidFill>
                <a:schemeClr val="bg1"/>
              </a:solidFill>
              <a:latin typeface="Cambria" pitchFamily="18" charset="0"/>
            </a:endParaRPr>
          </a:p>
        </p:txBody>
      </p:sp>
      <p:pic>
        <p:nvPicPr>
          <p:cNvPr id="30759" name="5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30760" name="4 Marcador de contenido"/>
          <p:cNvSpPr>
            <a:spLocks/>
          </p:cNvSpPr>
          <p:nvPr/>
        </p:nvSpPr>
        <p:spPr bwMode="auto">
          <a:xfrm>
            <a:off x="2051050" y="2276475"/>
            <a:ext cx="6769100" cy="3840163"/>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Conjunto de personas que buscan trabajo y no pueden encontrarlo</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Se mide utilizando la tasa de desempleo</a:t>
            </a: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Donde U representa la cantidad de personas desempleadas y L la fuerza de trabajo (Personas que tienen trabajo o buscan uno)</a:t>
            </a:r>
          </a:p>
          <a:p>
            <a:pPr marL="457200" indent="-457200">
              <a:spcBef>
                <a:spcPts val="1800"/>
              </a:spcBef>
              <a:buClr>
                <a:schemeClr val="accent1"/>
              </a:buClr>
              <a:buSzPct val="80000"/>
              <a:buFont typeface="Wingdings" pitchFamily="2" charset="2"/>
              <a:buChar char="v"/>
            </a:pPr>
            <a:endParaRPr lang="es-MX" sz="2000">
              <a:solidFill>
                <a:srgbClr val="000000"/>
              </a:solidFill>
              <a:latin typeface="Cambria" pitchFamily="18" charset="0"/>
            </a:endParaRPr>
          </a:p>
        </p:txBody>
      </p:sp>
      <p:graphicFrame>
        <p:nvGraphicFramePr>
          <p:cNvPr id="30757" name="Object 37"/>
          <p:cNvGraphicFramePr>
            <a:graphicFrameLocks noChangeAspect="1"/>
          </p:cNvGraphicFramePr>
          <p:nvPr/>
        </p:nvGraphicFramePr>
        <p:xfrm>
          <a:off x="4643438" y="3789363"/>
          <a:ext cx="1368425" cy="792162"/>
        </p:xfrm>
        <a:graphic>
          <a:graphicData uri="http://schemas.openxmlformats.org/presentationml/2006/ole">
            <mc:AlternateContent xmlns:mc="http://schemas.openxmlformats.org/markup-compatibility/2006">
              <mc:Choice xmlns:v="urn:schemas-microsoft-com:vml" Requires="v">
                <p:oleObj spid="_x0000_s30758" name="Ecuación" r:id="rId4" imgW="723600" imgH="393480" progId="Equation.3">
                  <p:embed/>
                </p:oleObj>
              </mc:Choice>
              <mc:Fallback>
                <p:oleObj name="Ecuación" r:id="rId4" imgW="723600" imgH="393480" progId="Equation.3">
                  <p:embed/>
                  <p:pic>
                    <p:nvPicPr>
                      <p:cNvPr id="0" name="Picture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3789363"/>
                        <a:ext cx="1368425"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62" name="Picture 42"/>
          <p:cNvPicPr>
            <a:picLocks noChangeAspect="1" noChangeArrowheads="1"/>
          </p:cNvPicPr>
          <p:nvPr/>
        </p:nvPicPr>
        <p:blipFill>
          <a:blip r:embed="rId6"/>
          <a:srcRect/>
          <a:stretch>
            <a:fillRect/>
          </a:stretch>
        </p:blipFill>
        <p:spPr bwMode="auto">
          <a:xfrm>
            <a:off x="7019925" y="2997200"/>
            <a:ext cx="2000250" cy="1771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Título"/>
          <p:cNvSpPr>
            <a:spLocks noGrp="1"/>
          </p:cNvSpPr>
          <p:nvPr>
            <p:ph type="title"/>
          </p:nvPr>
        </p:nvSpPr>
        <p:spPr/>
        <p:txBody>
          <a:bodyPr wrap="square" numCol="1" anchorCtr="0" compatLnSpc="1">
            <a:prstTxWarp prst="textNoShape">
              <a:avLst/>
            </a:prstTxWarp>
          </a:bodyPr>
          <a:lstStyle/>
          <a:p>
            <a:pPr algn="ctr" eaLnBrk="1" hangingPunct="1"/>
            <a:r>
              <a:rPr lang="es-CL" sz="4000" cap="none" smtClean="0">
                <a:solidFill>
                  <a:schemeClr val="bg1"/>
                </a:solidFill>
                <a:latin typeface="Cambria" pitchFamily="18" charset="0"/>
              </a:rPr>
              <a:t>INFLACIÓN</a:t>
            </a:r>
          </a:p>
        </p:txBody>
      </p:sp>
      <p:pic>
        <p:nvPicPr>
          <p:cNvPr id="31775" name="36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31776" name="4 Marcador de contenido"/>
          <p:cNvSpPr>
            <a:spLocks/>
          </p:cNvSpPr>
          <p:nvPr/>
        </p:nvSpPr>
        <p:spPr bwMode="auto">
          <a:xfrm>
            <a:off x="2051050" y="2276475"/>
            <a:ext cx="6769100" cy="3840163"/>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Incremento sostenido y generalizado del nivel de precios en bienes y servicios.</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Muestra el costo de la vida en un país.</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Se mide mediante el IPC , es decir considerando una canasta de bienes y multiplicando por la importancia en el consumo de cada uno de dichos bienes.</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Existe el IPC subyacente que no considera elementos con precios volátiles como los combustibles</a:t>
            </a:r>
          </a:p>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p:txBody>
      </p:sp>
      <p:graphicFrame>
        <p:nvGraphicFramePr>
          <p:cNvPr id="31772" name="Object 28"/>
          <p:cNvGraphicFramePr>
            <a:graphicFrameLocks noChangeAspect="1"/>
          </p:cNvGraphicFramePr>
          <p:nvPr/>
        </p:nvGraphicFramePr>
        <p:xfrm>
          <a:off x="2771775" y="5661025"/>
          <a:ext cx="2305050" cy="576263"/>
        </p:xfrm>
        <a:graphic>
          <a:graphicData uri="http://schemas.openxmlformats.org/presentationml/2006/ole">
            <mc:AlternateContent xmlns:mc="http://schemas.openxmlformats.org/markup-compatibility/2006">
              <mc:Choice xmlns:v="urn:schemas-microsoft-com:vml" Requires="v">
                <p:oleObj spid="_x0000_s31774" name="Ecuación" r:id="rId4" imgW="1193760" imgH="393480" progId="Equation.3">
                  <p:embed/>
                </p:oleObj>
              </mc:Choice>
              <mc:Fallback>
                <p:oleObj name="Ecuación" r:id="rId4" imgW="1193760" imgH="393480" progId="Equation.3">
                  <p:embed/>
                  <p:pic>
                    <p:nvPicPr>
                      <p:cNvPr id="0"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5661025"/>
                        <a:ext cx="2305050" cy="576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73" name="Object 29"/>
          <p:cNvGraphicFramePr>
            <a:graphicFrameLocks noChangeAspect="1"/>
          </p:cNvGraphicFramePr>
          <p:nvPr/>
        </p:nvGraphicFramePr>
        <p:xfrm>
          <a:off x="5795963" y="5589588"/>
          <a:ext cx="1800225" cy="792162"/>
        </p:xfrm>
        <a:graphic>
          <a:graphicData uri="http://schemas.openxmlformats.org/presentationml/2006/ole">
            <mc:AlternateContent xmlns:mc="http://schemas.openxmlformats.org/markup-compatibility/2006">
              <mc:Choice xmlns:v="urn:schemas-microsoft-com:vml" Requires="v">
                <p:oleObj spid="_x0000_s31775" name="Ecuación" r:id="rId6" imgW="888840" imgH="431640" progId="Equation.3">
                  <p:embed/>
                </p:oleObj>
              </mc:Choice>
              <mc:Fallback>
                <p:oleObj name="Ecuación" r:id="rId6" imgW="888840" imgH="431640" progId="Equation.3">
                  <p:embed/>
                  <p:pic>
                    <p:nvPicPr>
                      <p:cNvPr id="0" name="Picture 2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5963" y="5589588"/>
                        <a:ext cx="1800225"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875" y="247650"/>
            <a:ext cx="5338763" cy="1054100"/>
          </a:xfrm>
        </p:spPr>
        <p:txBody>
          <a:bodyPr wrap="square" numCol="1" anchorCtr="0" compatLnSpc="1">
            <a:prstTxWarp prst="textNoShape">
              <a:avLst/>
            </a:prstTxWarp>
            <a:noAutofit/>
          </a:bodyPr>
          <a:lstStyle/>
          <a:p>
            <a:pPr algn="ctr" eaLnBrk="1" hangingPunct="1">
              <a:defRPr/>
            </a:pPr>
            <a:r>
              <a:rPr lang="es-MX" sz="2800" b="1" cap="none" smtClean="0">
                <a:solidFill>
                  <a:schemeClr val="bg1"/>
                </a:solidFill>
                <a:latin typeface="Cambria" pitchFamily="18" charset="0"/>
              </a:rPr>
              <a:t>CUARTA  UNIDAD</a:t>
            </a:r>
            <a:br>
              <a:rPr lang="es-MX" sz="2800" b="1" cap="none" smtClean="0">
                <a:solidFill>
                  <a:schemeClr val="bg1"/>
                </a:solidFill>
                <a:latin typeface="Cambria" pitchFamily="18" charset="0"/>
              </a:rPr>
            </a:br>
            <a:r>
              <a:rPr lang="es-MX" sz="2800" b="1" cap="none" smtClean="0">
                <a:solidFill>
                  <a:schemeClr val="bg1"/>
                </a:solidFill>
                <a:latin typeface="Cambria" pitchFamily="18" charset="0"/>
              </a:rPr>
              <a:t>TÓPICOS DE MACROECONOMÍA</a:t>
            </a:r>
            <a:endParaRPr lang="es-CL" sz="2800" b="1" cap="none" smtClean="0">
              <a:solidFill>
                <a:schemeClr val="bg1"/>
              </a:solidFill>
              <a:latin typeface="Cambria" pitchFamily="18" charset="0"/>
            </a:endParaRPr>
          </a:p>
        </p:txBody>
      </p:sp>
      <p:sp>
        <p:nvSpPr>
          <p:cNvPr id="3" name="2 Marcador de contenido"/>
          <p:cNvSpPr>
            <a:spLocks noGrp="1"/>
          </p:cNvSpPr>
          <p:nvPr>
            <p:ph idx="1"/>
          </p:nvPr>
        </p:nvSpPr>
        <p:spPr>
          <a:xfrm>
            <a:off x="2438400" y="2286000"/>
            <a:ext cx="6248400" cy="4095750"/>
          </a:xfrm>
        </p:spPr>
        <p:txBody>
          <a:bodyPr>
            <a:normAutofit/>
          </a:bodyPr>
          <a:lstStyle/>
          <a:p>
            <a:pPr eaLnBrk="1" hangingPunct="1">
              <a:lnSpc>
                <a:spcPct val="80000"/>
              </a:lnSpc>
              <a:buFont typeface="Wingdings" pitchFamily="2" charset="2"/>
              <a:buChar char="v"/>
            </a:pPr>
            <a:r>
              <a:rPr lang="es-MX" sz="2000" smtClean="0">
                <a:latin typeface="Cambria" pitchFamily="18" charset="0"/>
              </a:rPr>
              <a:t>¿Qué es macroeconomía?</a:t>
            </a:r>
          </a:p>
          <a:p>
            <a:pPr eaLnBrk="1" hangingPunct="1">
              <a:lnSpc>
                <a:spcPct val="80000"/>
              </a:lnSpc>
              <a:buFont typeface="Wingdings" pitchFamily="2" charset="2"/>
              <a:buChar char="v"/>
            </a:pPr>
            <a:r>
              <a:rPr lang="es-MX" sz="2000" smtClean="0">
                <a:latin typeface="Cambria" pitchFamily="18" charset="0"/>
              </a:rPr>
              <a:t>¿Cómo se estudia la macroeconomía?</a:t>
            </a:r>
          </a:p>
          <a:p>
            <a:pPr eaLnBrk="1" hangingPunct="1">
              <a:lnSpc>
                <a:spcPct val="80000"/>
              </a:lnSpc>
              <a:buFont typeface="Wingdings" pitchFamily="2" charset="2"/>
              <a:buChar char="v"/>
            </a:pPr>
            <a:r>
              <a:rPr lang="es-MX" sz="2000" smtClean="0">
                <a:latin typeface="Cambria" pitchFamily="18" charset="0"/>
              </a:rPr>
              <a:t>PIB</a:t>
            </a:r>
          </a:p>
          <a:p>
            <a:pPr eaLnBrk="1" hangingPunct="1">
              <a:lnSpc>
                <a:spcPct val="80000"/>
              </a:lnSpc>
              <a:buFont typeface="Wingdings" pitchFamily="2" charset="2"/>
              <a:buChar char="v"/>
            </a:pPr>
            <a:r>
              <a:rPr lang="es-MX" sz="2000" smtClean="0">
                <a:latin typeface="Cambria" pitchFamily="18" charset="0"/>
              </a:rPr>
              <a:t>Desempleo</a:t>
            </a:r>
          </a:p>
          <a:p>
            <a:pPr eaLnBrk="1" hangingPunct="1">
              <a:lnSpc>
                <a:spcPct val="80000"/>
              </a:lnSpc>
              <a:buFont typeface="Wingdings" pitchFamily="2" charset="2"/>
              <a:buChar char="v"/>
            </a:pPr>
            <a:r>
              <a:rPr lang="es-MX" sz="2000" smtClean="0">
                <a:latin typeface="Cambria" pitchFamily="18" charset="0"/>
              </a:rPr>
              <a:t>Inflación</a:t>
            </a:r>
          </a:p>
          <a:p>
            <a:pPr eaLnBrk="1" hangingPunct="1">
              <a:lnSpc>
                <a:spcPct val="80000"/>
              </a:lnSpc>
              <a:buFont typeface="Wingdings" pitchFamily="2" charset="2"/>
              <a:buChar char="v"/>
            </a:pPr>
            <a:r>
              <a:rPr lang="es-MX" sz="2000" smtClean="0">
                <a:latin typeface="Cambria" pitchFamily="18" charset="0"/>
              </a:rPr>
              <a:t>Mercado de bienes</a:t>
            </a:r>
          </a:p>
          <a:p>
            <a:pPr eaLnBrk="1" hangingPunct="1">
              <a:lnSpc>
                <a:spcPct val="80000"/>
              </a:lnSpc>
              <a:buFont typeface="Wingdings" pitchFamily="2" charset="2"/>
              <a:buChar char="v"/>
            </a:pPr>
            <a:r>
              <a:rPr lang="es-MX" sz="2000" smtClean="0">
                <a:latin typeface="Cambria" pitchFamily="18" charset="0"/>
              </a:rPr>
              <a:t>Mercado de dinero</a:t>
            </a:r>
          </a:p>
          <a:p>
            <a:pPr eaLnBrk="1" hangingPunct="1">
              <a:lnSpc>
                <a:spcPct val="80000"/>
              </a:lnSpc>
              <a:buFont typeface="Wingdings" pitchFamily="2" charset="2"/>
              <a:buChar char="v"/>
            </a:pPr>
            <a:r>
              <a:rPr lang="es-MX" sz="2000" smtClean="0">
                <a:latin typeface="Cambria" pitchFamily="18" charset="0"/>
              </a:rPr>
              <a:t>Tópicos macroeconómicos</a:t>
            </a:r>
          </a:p>
          <a:p>
            <a:pPr eaLnBrk="1" hangingPunct="1">
              <a:lnSpc>
                <a:spcPct val="80000"/>
              </a:lnSpc>
              <a:buFont typeface="Wingdings" pitchFamily="2" charset="2"/>
              <a:buChar char="v"/>
            </a:pPr>
            <a:endParaRPr lang="es-MX" sz="2000" smtClean="0">
              <a:latin typeface="Cambria" pitchFamily="18" charset="0"/>
            </a:endParaRPr>
          </a:p>
        </p:txBody>
      </p:sp>
      <p:pic>
        <p:nvPicPr>
          <p:cNvPr id="15363"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9"/>
          <p:cNvSpPr>
            <a:spLocks noGrp="1" noChangeArrowheads="1"/>
          </p:cNvSpPr>
          <p:nvPr>
            <p:ph idx="1"/>
          </p:nvPr>
        </p:nvSpPr>
        <p:spPr>
          <a:xfrm>
            <a:off x="1963738" y="2286000"/>
            <a:ext cx="6723062" cy="5121275"/>
          </a:xfrm>
        </p:spPr>
        <p:txBody>
          <a:bodyPr>
            <a:spAutoFit/>
          </a:bodyPr>
          <a:lstStyle/>
          <a:p>
            <a:pPr eaLnBrk="1" hangingPunct="1">
              <a:buFont typeface="Wingdings" pitchFamily="2" charset="2"/>
              <a:buChar char="v"/>
            </a:pPr>
            <a:r>
              <a:rPr lang="es-MX" sz="2000" smtClean="0">
                <a:solidFill>
                  <a:srgbClr val="000000"/>
                </a:solidFill>
                <a:latin typeface="Cambria" pitchFamily="18" charset="0"/>
              </a:rPr>
              <a:t>Ley de Okun: Relaciona desempleo con PIB</a:t>
            </a:r>
          </a:p>
          <a:p>
            <a:pPr eaLnBrk="1" hangingPunct="1">
              <a:buFont typeface="Wingdings" pitchFamily="2" charset="2"/>
              <a:buChar char="v"/>
            </a:pPr>
            <a:endParaRPr lang="es-MX" sz="2000" smtClean="0">
              <a:solidFill>
                <a:srgbClr val="000000"/>
              </a:solidFill>
              <a:latin typeface="Cambria" pitchFamily="18" charset="0"/>
            </a:endParaRPr>
          </a:p>
          <a:p>
            <a:pPr eaLnBrk="1" hangingPunct="1">
              <a:buFont typeface="Wingdings" pitchFamily="2" charset="2"/>
              <a:buChar char="v"/>
            </a:pPr>
            <a:endParaRPr lang="es-MX" sz="2000" smtClean="0">
              <a:solidFill>
                <a:srgbClr val="000000"/>
              </a:solidFill>
              <a:latin typeface="Cambria" pitchFamily="18" charset="0"/>
            </a:endParaRPr>
          </a:p>
          <a:p>
            <a:pPr eaLnBrk="1" hangingPunct="1">
              <a:buFont typeface="Wingdings" pitchFamily="2" charset="2"/>
              <a:buChar char="v"/>
            </a:pPr>
            <a:endParaRPr lang="es-MX" sz="2000" smtClean="0">
              <a:solidFill>
                <a:srgbClr val="000000"/>
              </a:solidFill>
              <a:latin typeface="Cambria" pitchFamily="18" charset="0"/>
            </a:endParaRPr>
          </a:p>
          <a:p>
            <a:pPr eaLnBrk="1" hangingPunct="1">
              <a:buFont typeface="Wingdings" pitchFamily="2" charset="2"/>
              <a:buChar char="v"/>
            </a:pPr>
            <a:endParaRPr lang="es-MX" sz="2000" smtClean="0">
              <a:solidFill>
                <a:srgbClr val="000000"/>
              </a:solidFill>
              <a:latin typeface="Cambria" pitchFamily="18" charset="0"/>
            </a:endParaRPr>
          </a:p>
          <a:p>
            <a:pPr eaLnBrk="1" hangingPunct="1">
              <a:buFont typeface="Wingdings" pitchFamily="2" charset="2"/>
              <a:buChar char="v"/>
            </a:pPr>
            <a:endParaRPr lang="es-MX" sz="2000" smtClean="0">
              <a:solidFill>
                <a:srgbClr val="000000"/>
              </a:solidFill>
              <a:latin typeface="Cambria" pitchFamily="18" charset="0"/>
            </a:endParaRPr>
          </a:p>
          <a:p>
            <a:pPr eaLnBrk="1" hangingPunct="1">
              <a:buFont typeface="Wingdings" pitchFamily="2" charset="2"/>
              <a:buChar char="v"/>
            </a:pPr>
            <a:endParaRPr lang="es-MX" sz="2000" smtClean="0">
              <a:solidFill>
                <a:srgbClr val="000000"/>
              </a:solidFill>
              <a:latin typeface="Cambria" pitchFamily="18" charset="0"/>
            </a:endParaRPr>
          </a:p>
          <a:p>
            <a:pPr eaLnBrk="1" hangingPunct="1">
              <a:buFont typeface="Wingdings" pitchFamily="2" charset="2"/>
              <a:buChar char="v"/>
            </a:pPr>
            <a:r>
              <a:rPr lang="es-MX" sz="2000" smtClean="0">
                <a:solidFill>
                  <a:srgbClr val="000000"/>
                </a:solidFill>
                <a:latin typeface="Cambria" pitchFamily="18" charset="0"/>
              </a:rPr>
              <a:t>Curva de Phillips: Relaciona desempleo e inflación</a:t>
            </a:r>
          </a:p>
          <a:p>
            <a:pPr eaLnBrk="1" hangingPunct="1">
              <a:buFont typeface="Wingdings" pitchFamily="2" charset="2"/>
              <a:buChar char="v"/>
            </a:pPr>
            <a:endParaRPr lang="es-MX" sz="2000" smtClean="0">
              <a:solidFill>
                <a:srgbClr val="000000"/>
              </a:solidFill>
              <a:latin typeface="Cambria" pitchFamily="18" charset="0"/>
            </a:endParaRPr>
          </a:p>
          <a:p>
            <a:pPr eaLnBrk="1" hangingPunct="1">
              <a:spcBef>
                <a:spcPct val="50000"/>
              </a:spcBef>
              <a:buFont typeface="Wingdings" pitchFamily="2" charset="2"/>
              <a:buChar char="v"/>
            </a:pPr>
            <a:endParaRPr lang="es-CL" sz="2000" smtClean="0">
              <a:latin typeface="Cambria" pitchFamily="18" charset="0"/>
            </a:endParaRPr>
          </a:p>
        </p:txBody>
      </p:sp>
      <p:sp>
        <p:nvSpPr>
          <p:cNvPr id="33"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NOTAS SOBRE LAS 3 VARIABLES</a:t>
            </a:r>
            <a:endParaRPr lang="es-CL" sz="4000" cap="none" smtClean="0">
              <a:solidFill>
                <a:schemeClr val="bg1"/>
              </a:solidFill>
              <a:latin typeface="Cambria" pitchFamily="18" charset="0"/>
            </a:endParaRPr>
          </a:p>
        </p:txBody>
      </p:sp>
      <p:pic>
        <p:nvPicPr>
          <p:cNvPr id="32771" name="6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pic>
        <p:nvPicPr>
          <p:cNvPr id="32772" name="Picture 2"/>
          <p:cNvPicPr>
            <a:picLocks noChangeAspect="1" noChangeArrowheads="1"/>
          </p:cNvPicPr>
          <p:nvPr/>
        </p:nvPicPr>
        <p:blipFill>
          <a:blip r:embed="rId4"/>
          <a:srcRect/>
          <a:stretch>
            <a:fillRect/>
          </a:stretch>
        </p:blipFill>
        <p:spPr bwMode="auto">
          <a:xfrm>
            <a:off x="2843213" y="2636838"/>
            <a:ext cx="5364162" cy="3475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4 Título"/>
          <p:cNvSpPr>
            <a:spLocks noGrp="1"/>
          </p:cNvSpPr>
          <p:nvPr>
            <p:ph type="title"/>
          </p:nvPr>
        </p:nvSpPr>
        <p:spPr/>
        <p:txBody>
          <a:bodyPr wrap="square" numCol="1" anchorCtr="0" compatLnSpc="1">
            <a:prstTxWarp prst="textNoShape">
              <a:avLst/>
            </a:prstTxWarp>
          </a:bodyPr>
          <a:lstStyle/>
          <a:p>
            <a:pPr algn="ctr" eaLnBrk="1" hangingPunct="1">
              <a:defRPr/>
            </a:pPr>
            <a:r>
              <a:rPr lang="es-MX" sz="4000" cap="none" smtClean="0">
                <a:solidFill>
                  <a:schemeClr val="bg1"/>
                </a:solidFill>
                <a:latin typeface="Cambria" pitchFamily="18" charset="0"/>
              </a:rPr>
              <a:t>MERCADO DE BIENES</a:t>
            </a:r>
            <a:endParaRPr lang="es-CL" sz="4000" cap="none" smtClean="0">
              <a:solidFill>
                <a:schemeClr val="bg1"/>
              </a:solidFill>
              <a:latin typeface="Cambria" pitchFamily="18" charset="0"/>
            </a:endParaRPr>
          </a:p>
        </p:txBody>
      </p:sp>
      <p:sp>
        <p:nvSpPr>
          <p:cNvPr id="34818" name="Text Box 9"/>
          <p:cNvSpPr>
            <a:spLocks noGrp="1" noChangeArrowheads="1"/>
          </p:cNvSpPr>
          <p:nvPr>
            <p:ph idx="1"/>
          </p:nvPr>
        </p:nvSpPr>
        <p:spPr>
          <a:xfrm>
            <a:off x="1963738" y="2286000"/>
            <a:ext cx="6723062" cy="3567113"/>
          </a:xfrm>
        </p:spPr>
        <p:txBody>
          <a:bodyPr>
            <a:spAutoFit/>
          </a:bodyPr>
          <a:lstStyle/>
          <a:p>
            <a:pPr eaLnBrk="1" hangingPunct="1">
              <a:buFont typeface="Wingdings" pitchFamily="2" charset="2"/>
              <a:buChar char="v"/>
            </a:pPr>
            <a:r>
              <a:rPr lang="es-MX" sz="2000" smtClean="0">
                <a:solidFill>
                  <a:srgbClr val="000000"/>
                </a:solidFill>
                <a:latin typeface="Cambria" pitchFamily="18" charset="0"/>
              </a:rPr>
              <a:t>Demanda agregada</a:t>
            </a:r>
          </a:p>
          <a:p>
            <a:pPr eaLnBrk="1" hangingPunct="1">
              <a:buFont typeface="Wingdings" pitchFamily="2" charset="2"/>
              <a:buChar char="v"/>
            </a:pPr>
            <a:r>
              <a:rPr lang="es-CL" sz="2000" i="1" smtClean="0">
                <a:solidFill>
                  <a:srgbClr val="000000"/>
                </a:solidFill>
                <a:latin typeface="Cambria" pitchFamily="18" charset="0"/>
              </a:rPr>
              <a:t> Es la cantidad total de bienes y servicios que los agentes económicos desean y pueden consumir ante un nivel determinado de precio</a:t>
            </a:r>
            <a:r>
              <a:rPr lang="es-CL" sz="2000" smtClean="0">
                <a:solidFill>
                  <a:srgbClr val="000000"/>
                </a:solidFill>
                <a:latin typeface="Cambria" pitchFamily="18" charset="0"/>
              </a:rPr>
              <a:t>. La curva de demanda agregada tiene pendiente negativa, esto representa que manteniendo constantes todos los demás factores, en una economía cuando desciende el nivel de los precios tiende a incrementar la cantidad de bienes y servicios demandada.</a:t>
            </a:r>
          </a:p>
          <a:p>
            <a:pPr eaLnBrk="1" hangingPunct="1">
              <a:spcBef>
                <a:spcPct val="50000"/>
              </a:spcBef>
              <a:buFont typeface="Wingdings" pitchFamily="2" charset="2"/>
              <a:buChar char="v"/>
            </a:pPr>
            <a:endParaRPr lang="es-CL" i="1" smtClean="0">
              <a:latin typeface="Cambria" pitchFamily="18" charset="0"/>
            </a:endParaRPr>
          </a:p>
        </p:txBody>
      </p:sp>
      <p:pic>
        <p:nvPicPr>
          <p:cNvPr id="34819" name="5 Imagen" descr="logo2.jpg"/>
          <p:cNvPicPr>
            <a:picLocks noChangeAspect="1"/>
          </p:cNvPicPr>
          <p:nvPr/>
        </p:nvPicPr>
        <p:blipFill>
          <a:blip r:embed="rId4"/>
          <a:srcRect/>
          <a:stretch>
            <a:fillRect/>
          </a:stretch>
        </p:blipFill>
        <p:spPr bwMode="auto">
          <a:xfrm>
            <a:off x="179388" y="115888"/>
            <a:ext cx="1476375" cy="1428750"/>
          </a:xfrm>
          <a:prstGeom prst="rect">
            <a:avLst/>
          </a:prstGeom>
          <a:noFill/>
          <a:ln w="9525">
            <a:noFill/>
            <a:miter lim="800000"/>
            <a:headEnd/>
            <a:tailEnd/>
          </a:ln>
        </p:spPr>
      </p:pic>
      <p:graphicFrame>
        <p:nvGraphicFramePr>
          <p:cNvPr id="34821" name="Object 5"/>
          <p:cNvGraphicFramePr>
            <a:graphicFrameLocks noChangeAspect="1"/>
          </p:cNvGraphicFramePr>
          <p:nvPr/>
        </p:nvGraphicFramePr>
        <p:xfrm>
          <a:off x="4500563" y="5445125"/>
          <a:ext cx="1762125" cy="257175"/>
        </p:xfrm>
        <a:graphic>
          <a:graphicData uri="http://schemas.openxmlformats.org/presentationml/2006/ole">
            <mc:AlternateContent xmlns:mc="http://schemas.openxmlformats.org/markup-compatibility/2006">
              <mc:Choice xmlns:v="urn:schemas-microsoft-com:vml" Requires="v">
                <p:oleObj spid="_x0000_s34822" name="Ecuación" r:id="rId5" imgW="1218960" imgH="177480" progId="Equation.3">
                  <p:embed/>
                </p:oleObj>
              </mc:Choice>
              <mc:Fallback>
                <p:oleObj name="Ecuación" r:id="rId5" imgW="1218960" imgH="17748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563" y="5445125"/>
                        <a:ext cx="1762125" cy="25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1" name="38 Imagen" descr="logo2.jpg"/>
          <p:cNvPicPr>
            <a:picLocks noChangeAspect="1"/>
          </p:cNvPicPr>
          <p:nvPr/>
        </p:nvPicPr>
        <p:blipFill>
          <a:blip r:embed="rId4"/>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a:r>
              <a:rPr lang="es-MX" sz="4000">
                <a:solidFill>
                  <a:schemeClr val="bg1"/>
                </a:solidFill>
                <a:latin typeface="Cambria" pitchFamily="18" charset="0"/>
              </a:rPr>
              <a:t>MERCADO DE BIENES</a:t>
            </a:r>
            <a:br>
              <a:rPr lang="es-MX" sz="4000">
                <a:solidFill>
                  <a:schemeClr val="bg1"/>
                </a:solidFill>
                <a:latin typeface="Cambria" pitchFamily="18" charset="0"/>
              </a:rPr>
            </a:br>
            <a:r>
              <a:rPr lang="es-MX" sz="4000">
                <a:solidFill>
                  <a:schemeClr val="bg1"/>
                </a:solidFill>
                <a:latin typeface="Cambria" pitchFamily="18" charset="0"/>
              </a:rPr>
              <a:t>Consumo</a:t>
            </a:r>
            <a:endParaRPr lang="es-CL" sz="4000">
              <a:solidFill>
                <a:schemeClr val="bg1"/>
              </a:solidFill>
              <a:latin typeface="Cambria" pitchFamily="18" charset="0"/>
            </a:endParaRPr>
          </a:p>
        </p:txBody>
      </p:sp>
      <p:sp>
        <p:nvSpPr>
          <p:cNvPr id="1102" name="Text Box 9"/>
          <p:cNvSpPr>
            <a:spLocks noChangeArrowheads="1"/>
          </p:cNvSpPr>
          <p:nvPr/>
        </p:nvSpPr>
        <p:spPr bwMode="auto">
          <a:xfrm>
            <a:off x="1908175" y="2420938"/>
            <a:ext cx="6723063" cy="4618037"/>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200">
                <a:latin typeface="Cambria" pitchFamily="18" charset="0"/>
              </a:rPr>
              <a:t>Consumo (C):Gasto de los hogares e instituciones sin fines de lucro</a:t>
            </a:r>
          </a:p>
          <a:p>
            <a:pPr marL="457200" indent="-457200">
              <a:spcBef>
                <a:spcPct val="50000"/>
              </a:spcBef>
              <a:buClr>
                <a:schemeClr val="accent1"/>
              </a:buClr>
              <a:buSzPct val="80000"/>
              <a:buFont typeface="Wingdings" pitchFamily="2" charset="2"/>
              <a:buChar char="Ø"/>
            </a:pPr>
            <a:r>
              <a:rPr lang="es-CL" sz="2200">
                <a:latin typeface="Cambria" pitchFamily="18" charset="0"/>
              </a:rPr>
              <a:t>El consumo se determina en función del ingreso de las personas menos los impuestos más las transferencias</a:t>
            </a:r>
          </a:p>
          <a:p>
            <a:pPr marL="457200" indent="-457200">
              <a:spcBef>
                <a:spcPct val="50000"/>
              </a:spcBef>
              <a:buClr>
                <a:schemeClr val="accent1"/>
              </a:buClr>
              <a:buSzPct val="80000"/>
              <a:buFont typeface="Wingdings" pitchFamily="2" charset="2"/>
              <a:buChar char="Ø"/>
            </a:pPr>
            <a:endParaRPr lang="es-CL" sz="2200">
              <a:latin typeface="Cambria" pitchFamily="18" charset="0"/>
            </a:endParaRPr>
          </a:p>
          <a:p>
            <a:pPr marL="457200" indent="-457200">
              <a:spcBef>
                <a:spcPct val="50000"/>
              </a:spcBef>
              <a:buClr>
                <a:schemeClr val="accent1"/>
              </a:buClr>
              <a:buSzPct val="80000"/>
              <a:buFont typeface="Wingdings" pitchFamily="2" charset="2"/>
              <a:buChar char="Ø"/>
            </a:pPr>
            <a:r>
              <a:rPr lang="es-CL" sz="2200">
                <a:latin typeface="Cambria" pitchFamily="18" charset="0"/>
              </a:rPr>
              <a:t>Sin embargo existe una parte del consumo que no depende del ingreso disponible conocida como “Ingreso autónomo”</a:t>
            </a:r>
          </a:p>
          <a:p>
            <a:pPr marL="457200" indent="-457200">
              <a:spcBef>
                <a:spcPct val="50000"/>
              </a:spcBef>
              <a:buClr>
                <a:schemeClr val="accent1"/>
              </a:buClr>
              <a:buSzPct val="80000"/>
              <a:buFont typeface="Wingdings" pitchFamily="2" charset="2"/>
              <a:buChar char="Ø"/>
            </a:pPr>
            <a:endParaRPr lang="es-CL" sz="2200">
              <a:latin typeface="Cambria" pitchFamily="18" charset="0"/>
            </a:endParaRPr>
          </a:p>
          <a:p>
            <a:pPr marL="457200" indent="-457200">
              <a:spcBef>
                <a:spcPct val="50000"/>
              </a:spcBef>
              <a:buClr>
                <a:schemeClr val="accent1"/>
              </a:buClr>
              <a:buSzPct val="80000"/>
              <a:buFont typeface="Wingdings" pitchFamily="2" charset="2"/>
              <a:buChar char="Ø"/>
            </a:pPr>
            <a:endParaRPr lang="es-CL" sz="2200" i="1">
              <a:latin typeface="Cambria" pitchFamily="18" charset="0"/>
            </a:endParaRPr>
          </a:p>
        </p:txBody>
      </p:sp>
      <p:graphicFrame>
        <p:nvGraphicFramePr>
          <p:cNvPr id="1105" name="Object 81"/>
          <p:cNvGraphicFramePr>
            <a:graphicFrameLocks noChangeAspect="1"/>
          </p:cNvGraphicFramePr>
          <p:nvPr/>
        </p:nvGraphicFramePr>
        <p:xfrm>
          <a:off x="4716463" y="4581525"/>
          <a:ext cx="1657350" cy="269875"/>
        </p:xfrm>
        <a:graphic>
          <a:graphicData uri="http://schemas.openxmlformats.org/presentationml/2006/ole">
            <mc:AlternateContent xmlns:mc="http://schemas.openxmlformats.org/markup-compatibility/2006">
              <mc:Choice xmlns:v="urn:schemas-microsoft-com:vml" Requires="v">
                <p:oleObj spid="_x0000_s1106" name="Ecuación" r:id="rId5" imgW="1015920" imgH="164880" progId="Equation.3">
                  <p:embed/>
                </p:oleObj>
              </mc:Choice>
              <mc:Fallback>
                <p:oleObj name="Ecuación" r:id="rId5" imgW="1015920" imgH="164880" progId="Equation.3">
                  <p:embed/>
                  <p:pic>
                    <p:nvPicPr>
                      <p:cNvPr id="0" name="Picture 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6463" y="4581525"/>
                        <a:ext cx="1657350" cy="269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1" name="33 Imagen" descr="logo2.jpg"/>
          <p:cNvPicPr>
            <a:picLocks noChangeAspect="1"/>
          </p:cNvPicPr>
          <p:nvPr/>
        </p:nvPicPr>
        <p:blipFill>
          <a:blip r:embed="rId4"/>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a:r>
              <a:rPr lang="es-MX" sz="4000">
                <a:solidFill>
                  <a:schemeClr val="bg1"/>
                </a:solidFill>
                <a:latin typeface="Cambria" pitchFamily="18" charset="0"/>
              </a:rPr>
              <a:t>MERCADO DE BIENES</a:t>
            </a:r>
            <a:br>
              <a:rPr lang="es-MX" sz="4000">
                <a:solidFill>
                  <a:schemeClr val="bg1"/>
                </a:solidFill>
                <a:latin typeface="Cambria" pitchFamily="18" charset="0"/>
              </a:rPr>
            </a:br>
            <a:r>
              <a:rPr lang="es-MX" sz="4000">
                <a:solidFill>
                  <a:schemeClr val="bg1"/>
                </a:solidFill>
                <a:latin typeface="Cambria" pitchFamily="18" charset="0"/>
              </a:rPr>
              <a:t>Consumo</a:t>
            </a:r>
            <a:endParaRPr lang="es-CL" sz="4000">
              <a:solidFill>
                <a:schemeClr val="bg1"/>
              </a:solidFill>
              <a:latin typeface="Cambria" pitchFamily="18" charset="0"/>
            </a:endParaRPr>
          </a:p>
        </p:txBody>
      </p:sp>
      <p:sp>
        <p:nvSpPr>
          <p:cNvPr id="2102" name="Text Box 9"/>
          <p:cNvSpPr>
            <a:spLocks noChangeArrowheads="1"/>
          </p:cNvSpPr>
          <p:nvPr/>
        </p:nvSpPr>
        <p:spPr bwMode="auto">
          <a:xfrm>
            <a:off x="1963738" y="2286000"/>
            <a:ext cx="6723062" cy="427038"/>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endParaRPr lang="es-ES" sz="2200" i="1">
              <a:latin typeface="Cambria" pitchFamily="18" charset="0"/>
            </a:endParaRPr>
          </a:p>
        </p:txBody>
      </p:sp>
      <p:sp>
        <p:nvSpPr>
          <p:cNvPr id="2103" name="Text Box 9"/>
          <p:cNvSpPr>
            <a:spLocks noChangeArrowheads="1"/>
          </p:cNvSpPr>
          <p:nvPr/>
        </p:nvSpPr>
        <p:spPr bwMode="auto">
          <a:xfrm>
            <a:off x="1908175" y="1843088"/>
            <a:ext cx="6723063" cy="5929312"/>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000">
                <a:latin typeface="Cambria" pitchFamily="18" charset="0"/>
              </a:rPr>
              <a:t>Entonces el consumo queda determinado por</a:t>
            </a:r>
          </a:p>
          <a:p>
            <a:pPr marL="457200" indent="-457200">
              <a:spcBef>
                <a:spcPct val="50000"/>
              </a:spcBef>
              <a:buClr>
                <a:schemeClr val="accent1"/>
              </a:buClr>
              <a:buSzPct val="80000"/>
              <a:buFont typeface="Wingdings" pitchFamily="2" charset="2"/>
              <a:buChar char="v"/>
            </a:pPr>
            <a:r>
              <a:rPr lang="es-CL" sz="2000">
                <a:latin typeface="Cambria" pitchFamily="18" charset="0"/>
              </a:rPr>
              <a:t>Donde el primer componente es el consumo autónomo y el segundo representa el consumo que depende del ingreso disponible o “Propensión marginal a consumir”</a:t>
            </a: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Char char="v"/>
            </a:pPr>
            <a:r>
              <a:rPr lang="es-CL" sz="2000">
                <a:latin typeface="Cambria" pitchFamily="18" charset="0"/>
              </a:rPr>
              <a:t>Nota: Aquella fracción del ingreso disponible no consumida se conoce como ahorro.</a:t>
            </a: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None/>
            </a:pPr>
            <a:endParaRPr lang="es-CL" sz="2200" i="1">
              <a:latin typeface="Cambria" pitchFamily="18" charset="0"/>
            </a:endParaRPr>
          </a:p>
        </p:txBody>
      </p:sp>
      <p:graphicFrame>
        <p:nvGraphicFramePr>
          <p:cNvPr id="2104" name="Object 56"/>
          <p:cNvGraphicFramePr>
            <a:graphicFrameLocks noChangeAspect="1"/>
          </p:cNvGraphicFramePr>
          <p:nvPr/>
        </p:nvGraphicFramePr>
        <p:xfrm>
          <a:off x="7524750" y="1916113"/>
          <a:ext cx="1403350" cy="341312"/>
        </p:xfrm>
        <a:graphic>
          <a:graphicData uri="http://schemas.openxmlformats.org/presentationml/2006/ole">
            <mc:AlternateContent xmlns:mc="http://schemas.openxmlformats.org/markup-compatibility/2006">
              <mc:Choice xmlns:v="urn:schemas-microsoft-com:vml" Requires="v">
                <p:oleObj spid="_x0000_s2106" name="Ecuación" r:id="rId5" imgW="939600" imgH="228600" progId="Equation.3">
                  <p:embed/>
                </p:oleObj>
              </mc:Choice>
              <mc:Fallback>
                <p:oleObj name="Ecuación" r:id="rId5" imgW="939600" imgH="228600" progId="Equation.3">
                  <p:embed/>
                  <p:pic>
                    <p:nvPicPr>
                      <p:cNvPr id="0" name="Picture 5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4750" y="1916113"/>
                        <a:ext cx="1403350" cy="341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05" name="Object 57"/>
          <p:cNvGraphicFramePr>
            <a:graphicFrameLocks noChangeAspect="1"/>
          </p:cNvGraphicFramePr>
          <p:nvPr/>
        </p:nvGraphicFramePr>
        <p:xfrm>
          <a:off x="6372225" y="6524625"/>
          <a:ext cx="1511300" cy="188913"/>
        </p:xfrm>
        <a:graphic>
          <a:graphicData uri="http://schemas.openxmlformats.org/presentationml/2006/ole">
            <mc:AlternateContent xmlns:mc="http://schemas.openxmlformats.org/markup-compatibility/2006">
              <mc:Choice xmlns:v="urn:schemas-microsoft-com:vml" Requires="v">
                <p:oleObj spid="_x0000_s2107" name="Ecuación" r:id="rId7" imgW="723600" imgH="177480" progId="Equation.3">
                  <p:embed/>
                </p:oleObj>
              </mc:Choice>
              <mc:Fallback>
                <p:oleObj name="Ecuación" r:id="rId7" imgW="723600" imgH="177480" progId="Equation.3">
                  <p:embed/>
                  <p:pic>
                    <p:nvPicPr>
                      <p:cNvPr id="0" name="Picture 5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72225" y="6524625"/>
                        <a:ext cx="1511300" cy="188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106" name="Picture 58"/>
          <p:cNvPicPr>
            <a:picLocks noChangeAspect="1" noChangeArrowheads="1"/>
          </p:cNvPicPr>
          <p:nvPr/>
        </p:nvPicPr>
        <p:blipFill>
          <a:blip r:embed="rId9"/>
          <a:srcRect/>
          <a:stretch>
            <a:fillRect/>
          </a:stretch>
        </p:blipFill>
        <p:spPr bwMode="auto">
          <a:xfrm>
            <a:off x="3851275" y="3357563"/>
            <a:ext cx="3313113" cy="251936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28"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noGrp="1"/>
          </p:cNvSpPr>
          <p:nvPr>
            <p:ph type="title" idx="4294967295"/>
          </p:nvPr>
        </p:nvSpPr>
        <p:spPr bwMode="auto">
          <a:noFill/>
        </p:spPr>
        <p:txBody>
          <a:bodyPr wrap="square" numCol="1" anchorCtr="0" compatLnSpc="1">
            <a:prstTxWarp prst="textNoShape">
              <a:avLst/>
            </a:prstTxWarp>
          </a:bodyPr>
          <a:lstStyle/>
          <a:p>
            <a:pPr algn="ctr"/>
            <a:r>
              <a:rPr lang="es-MX" sz="4000" cap="none" smtClean="0">
                <a:solidFill>
                  <a:schemeClr val="bg1"/>
                </a:solidFill>
                <a:latin typeface="Cambria" pitchFamily="18" charset="0"/>
              </a:rPr>
              <a:t>MERCADO DE BIENES</a:t>
            </a:r>
            <a:br>
              <a:rPr lang="es-MX" sz="4000" cap="none" smtClean="0">
                <a:solidFill>
                  <a:schemeClr val="bg1"/>
                </a:solidFill>
                <a:latin typeface="Cambria" pitchFamily="18" charset="0"/>
              </a:rPr>
            </a:br>
            <a:r>
              <a:rPr lang="es-MX" sz="3200" cap="none" smtClean="0">
                <a:solidFill>
                  <a:schemeClr val="bg1"/>
                </a:solidFill>
                <a:latin typeface="Cambria" pitchFamily="18" charset="0"/>
              </a:rPr>
              <a:t>Inversión y Gasto de Gobierno</a:t>
            </a:r>
          </a:p>
        </p:txBody>
      </p:sp>
      <p:sp>
        <p:nvSpPr>
          <p:cNvPr id="43031" name="Text Box 9"/>
          <p:cNvSpPr>
            <a:spLocks noChangeArrowheads="1"/>
          </p:cNvSpPr>
          <p:nvPr/>
        </p:nvSpPr>
        <p:spPr bwMode="auto">
          <a:xfrm>
            <a:off x="1908175" y="2420938"/>
            <a:ext cx="6723063" cy="4784725"/>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200">
                <a:latin typeface="Cambria" pitchFamily="18" charset="0"/>
              </a:rPr>
              <a:t>Inversión (I): Representa todo el gasto en bienes que permanecen en la economía por más de un periodo y que son útiles para producir otros bienes.</a:t>
            </a:r>
          </a:p>
          <a:p>
            <a:pPr marL="457200" indent="-457200">
              <a:spcBef>
                <a:spcPct val="50000"/>
              </a:spcBef>
              <a:buClr>
                <a:schemeClr val="accent1"/>
              </a:buClr>
              <a:buSzPct val="80000"/>
              <a:buFont typeface="Wingdings" pitchFamily="2" charset="2"/>
              <a:buChar char="v"/>
            </a:pPr>
            <a:r>
              <a:rPr lang="es-CL" sz="2200">
                <a:latin typeface="Cambria" pitchFamily="18" charset="0"/>
              </a:rPr>
              <a:t>Para efectos de este curso introductorio la asumiremos fija </a:t>
            </a:r>
          </a:p>
          <a:p>
            <a:pPr marL="457200" indent="-457200">
              <a:spcBef>
                <a:spcPct val="50000"/>
              </a:spcBef>
              <a:buClr>
                <a:schemeClr val="accent1"/>
              </a:buClr>
              <a:buSzPct val="80000"/>
              <a:buFont typeface="Wingdings" pitchFamily="2" charset="2"/>
              <a:buChar char="v"/>
            </a:pPr>
            <a:r>
              <a:rPr lang="es-CL" sz="2200">
                <a:latin typeface="Cambria" pitchFamily="18" charset="0"/>
              </a:rPr>
              <a:t>Gasto de Gobierno (G): Representa el gasto de dicho conjunto de instituciones en bienes de consumo final. También la asumiremos fija</a:t>
            </a:r>
          </a:p>
          <a:p>
            <a:pPr marL="457200" indent="-457200">
              <a:spcBef>
                <a:spcPct val="50000"/>
              </a:spcBef>
              <a:buClr>
                <a:schemeClr val="accent1"/>
              </a:buClr>
              <a:buSzPct val="80000"/>
              <a:buFont typeface="Wingdings" pitchFamily="2" charset="2"/>
              <a:buChar char="Ø"/>
            </a:pPr>
            <a:r>
              <a:rPr lang="es-CL" sz="2200">
                <a:latin typeface="Cambria" pitchFamily="18" charset="0"/>
              </a:rPr>
              <a:t>Nota: No confundir con las Transferencias que hacen los Gobiernos a otros agentes.</a:t>
            </a:r>
          </a:p>
          <a:p>
            <a:pPr marL="457200" indent="-457200">
              <a:spcBef>
                <a:spcPct val="50000"/>
              </a:spcBef>
              <a:buClr>
                <a:schemeClr val="accent1"/>
              </a:buClr>
              <a:buSzPct val="80000"/>
              <a:buFont typeface="Wingdings" pitchFamily="2" charset="2"/>
              <a:buChar char="v"/>
            </a:pPr>
            <a:endParaRPr lang="es-CL" sz="2200">
              <a:latin typeface="Cambria" pitchFamily="18" charset="0"/>
            </a:endParaRPr>
          </a:p>
        </p:txBody>
      </p:sp>
      <p:graphicFrame>
        <p:nvGraphicFramePr>
          <p:cNvPr id="43032" name="Object 24"/>
          <p:cNvGraphicFramePr>
            <a:graphicFrameLocks noChangeAspect="1"/>
          </p:cNvGraphicFramePr>
          <p:nvPr/>
        </p:nvGraphicFramePr>
        <p:xfrm>
          <a:off x="4787900" y="4292600"/>
          <a:ext cx="792163" cy="450850"/>
        </p:xfrm>
        <a:graphic>
          <a:graphicData uri="http://schemas.openxmlformats.org/presentationml/2006/ole">
            <mc:AlternateContent xmlns:mc="http://schemas.openxmlformats.org/markup-compatibility/2006">
              <mc:Choice xmlns:v="urn:schemas-microsoft-com:vml" Requires="v">
                <p:oleObj spid="_x0000_s43033" name="Ecuación" r:id="rId4" imgW="355320" imgH="190440" progId="Equation.3">
                  <p:embed/>
                </p:oleObj>
              </mc:Choice>
              <mc:Fallback>
                <p:oleObj name="Ecuación" r:id="rId4" imgW="355320" imgH="190440" progId="Equation.3">
                  <p:embed/>
                  <p:pic>
                    <p:nvPicPr>
                      <p:cNvPr id="0"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4292600"/>
                        <a:ext cx="792163" cy="450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DE BIENES</a:t>
            </a:r>
            <a:br>
              <a:rPr lang="es-MX" sz="4000">
                <a:solidFill>
                  <a:schemeClr val="bg1"/>
                </a:solidFill>
                <a:latin typeface="Cambria" pitchFamily="18" charset="0"/>
              </a:rPr>
            </a:br>
            <a:r>
              <a:rPr lang="es-MX" sz="3200">
                <a:solidFill>
                  <a:schemeClr val="bg1"/>
                </a:solidFill>
                <a:latin typeface="Cambria" pitchFamily="18" charset="0"/>
              </a:rPr>
              <a:t>Exportaciones netas</a:t>
            </a:r>
          </a:p>
        </p:txBody>
      </p:sp>
      <p:sp>
        <p:nvSpPr>
          <p:cNvPr id="44039" name="Text Box 9"/>
          <p:cNvSpPr>
            <a:spLocks noChangeArrowheads="1"/>
          </p:cNvSpPr>
          <p:nvPr/>
        </p:nvSpPr>
        <p:spPr bwMode="auto">
          <a:xfrm>
            <a:off x="1908175" y="2205038"/>
            <a:ext cx="6723063" cy="4710112"/>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000">
                <a:latin typeface="Cambria" pitchFamily="18" charset="0"/>
              </a:rPr>
              <a:t>Exportaciones netas (XN) : Es la diferencia entre las exportaciones e importaciones de un país</a:t>
            </a: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Char char="v"/>
            </a:pPr>
            <a:r>
              <a:rPr lang="es-CL" sz="2000">
                <a:latin typeface="Cambria" pitchFamily="18" charset="0"/>
              </a:rPr>
              <a:t>Es conocida como balanza comercial</a:t>
            </a:r>
          </a:p>
          <a:p>
            <a:pPr marL="457200" indent="-457200">
              <a:spcBef>
                <a:spcPct val="50000"/>
              </a:spcBef>
              <a:buClr>
                <a:schemeClr val="accent1"/>
              </a:buClr>
              <a:buSzPct val="80000"/>
              <a:buFont typeface="Wingdings" pitchFamily="2" charset="2"/>
              <a:buChar char="v"/>
            </a:pPr>
            <a:r>
              <a:rPr lang="es-CL" sz="2000">
                <a:latin typeface="Cambria" pitchFamily="18" charset="0"/>
              </a:rPr>
              <a:t>Si X&lt; M diremos que existe un déficit en la balanza comercial, si X&gt;M diremos que hay un superávit comercial</a:t>
            </a:r>
          </a:p>
          <a:p>
            <a:pPr marL="457200" indent="-457200">
              <a:spcBef>
                <a:spcPct val="50000"/>
              </a:spcBef>
              <a:buClr>
                <a:schemeClr val="accent1"/>
              </a:buClr>
              <a:buSzPct val="80000"/>
              <a:buFont typeface="Wingdings" pitchFamily="2" charset="2"/>
              <a:buChar char="v"/>
            </a:pPr>
            <a:r>
              <a:rPr lang="es-CL" sz="2000">
                <a:latin typeface="Cambria" pitchFamily="18" charset="0"/>
              </a:rPr>
              <a:t>Si la ecuación fundamental de Demanda agregada muestra esta componente en su estructura diremos que la economía es abierta</a:t>
            </a:r>
          </a:p>
          <a:p>
            <a:pPr marL="457200" indent="-457200">
              <a:spcBef>
                <a:spcPct val="50000"/>
              </a:spcBef>
              <a:buClr>
                <a:schemeClr val="accent1"/>
              </a:buClr>
              <a:buSzPct val="80000"/>
              <a:buFont typeface="Wingdings" pitchFamily="2" charset="2"/>
              <a:buChar char="v"/>
            </a:pPr>
            <a:r>
              <a:rPr lang="es-CL" sz="2000">
                <a:latin typeface="Cambria" pitchFamily="18" charset="0"/>
              </a:rPr>
              <a:t>En caso contrario si Y= C+I+G la economía es cerrada</a:t>
            </a:r>
          </a:p>
          <a:p>
            <a:pPr marL="457200" indent="-457200">
              <a:spcBef>
                <a:spcPct val="50000"/>
              </a:spcBef>
              <a:buClr>
                <a:schemeClr val="accent1"/>
              </a:buClr>
              <a:buSzPct val="80000"/>
              <a:buFont typeface="Wingdings" pitchFamily="2" charset="2"/>
              <a:buChar char="v"/>
            </a:pPr>
            <a:endParaRPr lang="es-CL" sz="2200">
              <a:latin typeface="Cambria" pitchFamily="18" charset="0"/>
            </a:endParaRPr>
          </a:p>
        </p:txBody>
      </p:sp>
      <p:graphicFrame>
        <p:nvGraphicFramePr>
          <p:cNvPr id="44041" name="Object 9"/>
          <p:cNvGraphicFramePr>
            <a:graphicFrameLocks noChangeAspect="1"/>
          </p:cNvGraphicFramePr>
          <p:nvPr/>
        </p:nvGraphicFramePr>
        <p:xfrm>
          <a:off x="4500563" y="2924175"/>
          <a:ext cx="1657350" cy="401638"/>
        </p:xfrm>
        <a:graphic>
          <a:graphicData uri="http://schemas.openxmlformats.org/presentationml/2006/ole">
            <mc:AlternateContent xmlns:mc="http://schemas.openxmlformats.org/markup-compatibility/2006">
              <mc:Choice xmlns:v="urn:schemas-microsoft-com:vml" Requires="v">
                <p:oleObj spid="_x0000_s44042" name="Ecuación" r:id="rId4" imgW="838080" imgH="177480" progId="Equation.3">
                  <p:embed/>
                </p:oleObj>
              </mc:Choice>
              <mc:Fallback>
                <p:oleObj name="Ecuación" r:id="rId4" imgW="838080" imgH="177480" progId="Equation.3">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0563" y="2924175"/>
                        <a:ext cx="1657350" cy="401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77" name="7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DE BIENES</a:t>
            </a:r>
            <a:br>
              <a:rPr lang="es-MX" sz="4000">
                <a:solidFill>
                  <a:schemeClr val="bg1"/>
                </a:solidFill>
                <a:latin typeface="Cambria" pitchFamily="18" charset="0"/>
              </a:rPr>
            </a:br>
            <a:r>
              <a:rPr lang="es-MX" sz="3600">
                <a:solidFill>
                  <a:schemeClr val="bg1"/>
                </a:solidFill>
                <a:latin typeface="Cambria" pitchFamily="18" charset="0"/>
              </a:rPr>
              <a:t>Equilibrio</a:t>
            </a:r>
          </a:p>
        </p:txBody>
      </p:sp>
      <p:sp>
        <p:nvSpPr>
          <p:cNvPr id="45081" name="Text Box 9"/>
          <p:cNvSpPr>
            <a:spLocks noChangeArrowheads="1"/>
          </p:cNvSpPr>
          <p:nvPr/>
        </p:nvSpPr>
        <p:spPr bwMode="auto">
          <a:xfrm>
            <a:off x="1908175" y="2205038"/>
            <a:ext cx="6723063" cy="3873500"/>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000">
                <a:latin typeface="Cambria" pitchFamily="18" charset="0"/>
              </a:rPr>
              <a:t>Consideremos la economía cerrada Y = C+I+G</a:t>
            </a:r>
          </a:p>
          <a:p>
            <a:pPr marL="457200" indent="-457200">
              <a:spcBef>
                <a:spcPct val="50000"/>
              </a:spcBef>
              <a:buClr>
                <a:schemeClr val="accent1"/>
              </a:buClr>
              <a:buSzPct val="80000"/>
              <a:buFont typeface="Wingdings" pitchFamily="2" charset="2"/>
              <a:buChar char="v"/>
            </a:pPr>
            <a:r>
              <a:rPr lang="es-CL" sz="2000">
                <a:latin typeface="Cambria" pitchFamily="18" charset="0"/>
              </a:rPr>
              <a:t>Recordemos el instrumental disponible</a:t>
            </a:r>
          </a:p>
          <a:p>
            <a:pPr marL="457200" indent="-457200">
              <a:spcBef>
                <a:spcPct val="50000"/>
              </a:spcBef>
              <a:buClr>
                <a:schemeClr val="accent1"/>
              </a:buClr>
              <a:buSzPct val="80000"/>
              <a:buFont typeface="Wingdings" pitchFamily="2" charset="2"/>
              <a:buNone/>
            </a:pPr>
            <a:endParaRPr lang="es-CL" sz="2200">
              <a:latin typeface="Cambria" pitchFamily="18" charset="0"/>
            </a:endParaRPr>
          </a:p>
          <a:p>
            <a:pPr marL="457200" indent="-457200">
              <a:spcBef>
                <a:spcPct val="50000"/>
              </a:spcBef>
              <a:buClr>
                <a:schemeClr val="accent1"/>
              </a:buClr>
              <a:buSzPct val="80000"/>
              <a:buFont typeface="Wingdings" pitchFamily="2" charset="2"/>
              <a:buNone/>
            </a:pPr>
            <a:r>
              <a:rPr lang="es-CL" sz="2200">
                <a:latin typeface="Cambria" pitchFamily="18" charset="0"/>
              </a:rPr>
              <a:t>                                                                        </a:t>
            </a:r>
          </a:p>
          <a:p>
            <a:pPr marL="457200" indent="-457200">
              <a:spcBef>
                <a:spcPct val="50000"/>
              </a:spcBef>
              <a:buClr>
                <a:schemeClr val="accent1"/>
              </a:buClr>
              <a:buSzPct val="80000"/>
              <a:buFont typeface="Wingdings" pitchFamily="2" charset="2"/>
              <a:buNone/>
            </a:pPr>
            <a:endParaRPr lang="es-CL" sz="2200">
              <a:latin typeface="Cambria" pitchFamily="18" charset="0"/>
            </a:endParaRPr>
          </a:p>
          <a:p>
            <a:pPr marL="457200" indent="-457200">
              <a:spcBef>
                <a:spcPct val="50000"/>
              </a:spcBef>
              <a:buClr>
                <a:schemeClr val="accent1"/>
              </a:buClr>
              <a:buSzPct val="80000"/>
              <a:buFont typeface="Wingdings" pitchFamily="2" charset="2"/>
              <a:buChar char="v"/>
            </a:pPr>
            <a:endParaRPr lang="es-CL" sz="2200">
              <a:latin typeface="Cambria" pitchFamily="18" charset="0"/>
            </a:endParaRPr>
          </a:p>
          <a:p>
            <a:pPr marL="457200" indent="-457200">
              <a:spcBef>
                <a:spcPct val="50000"/>
              </a:spcBef>
              <a:buClr>
                <a:schemeClr val="accent1"/>
              </a:buClr>
              <a:buSzPct val="80000"/>
              <a:buFont typeface="Wingdings" pitchFamily="2" charset="2"/>
              <a:buChar char="v"/>
            </a:pPr>
            <a:r>
              <a:rPr lang="es-CL" sz="2200">
                <a:latin typeface="Cambria" pitchFamily="18" charset="0"/>
              </a:rPr>
              <a:t>Reemplazando:</a:t>
            </a:r>
          </a:p>
          <a:p>
            <a:pPr marL="457200" indent="-457200">
              <a:spcBef>
                <a:spcPct val="50000"/>
              </a:spcBef>
              <a:buClr>
                <a:schemeClr val="accent1"/>
              </a:buClr>
              <a:buSzPct val="80000"/>
              <a:buFont typeface="Wingdings" pitchFamily="2" charset="2"/>
              <a:buNone/>
            </a:pPr>
            <a:endParaRPr lang="es-CL" sz="2200">
              <a:latin typeface="Cambria" pitchFamily="18" charset="0"/>
            </a:endParaRPr>
          </a:p>
        </p:txBody>
      </p:sp>
      <p:graphicFrame>
        <p:nvGraphicFramePr>
          <p:cNvPr id="45083" name="Object 27"/>
          <p:cNvGraphicFramePr>
            <a:graphicFrameLocks noChangeAspect="1"/>
          </p:cNvGraphicFramePr>
          <p:nvPr/>
        </p:nvGraphicFramePr>
        <p:xfrm>
          <a:off x="4164013" y="3573463"/>
          <a:ext cx="2079625" cy="422275"/>
        </p:xfrm>
        <a:graphic>
          <a:graphicData uri="http://schemas.openxmlformats.org/presentationml/2006/ole">
            <mc:AlternateContent xmlns:mc="http://schemas.openxmlformats.org/markup-compatibility/2006">
              <mc:Choice xmlns:v="urn:schemas-microsoft-com:vml" Requires="v">
                <p:oleObj spid="_x0000_s45088" name="Ecuación" r:id="rId4" imgW="1130040" imgH="228600" progId="Equation.3">
                  <p:embed/>
                </p:oleObj>
              </mc:Choice>
              <mc:Fallback>
                <p:oleObj name="Ecuación" r:id="rId4" imgW="1130040" imgH="228600" progId="Equation.3">
                  <p:embed/>
                  <p:pic>
                    <p:nvPicPr>
                      <p:cNvPr id="0"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4013" y="3573463"/>
                        <a:ext cx="2079625" cy="422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084" name="Object 28"/>
          <p:cNvGraphicFramePr>
            <a:graphicFrameLocks noChangeAspect="1"/>
          </p:cNvGraphicFramePr>
          <p:nvPr/>
        </p:nvGraphicFramePr>
        <p:xfrm>
          <a:off x="4067175" y="3068638"/>
          <a:ext cx="2239963" cy="388937"/>
        </p:xfrm>
        <a:graphic>
          <a:graphicData uri="http://schemas.openxmlformats.org/presentationml/2006/ole">
            <mc:AlternateContent xmlns:mc="http://schemas.openxmlformats.org/markup-compatibility/2006">
              <mc:Choice xmlns:v="urn:schemas-microsoft-com:vml" Requires="v">
                <p:oleObj spid="_x0000_s45089" name="Ecuación" r:id="rId6" imgW="1168200" imgH="203040" progId="Equation.3">
                  <p:embed/>
                </p:oleObj>
              </mc:Choice>
              <mc:Fallback>
                <p:oleObj name="Ecuación" r:id="rId6" imgW="1168200" imgH="203040" progId="Equation.3">
                  <p:embed/>
                  <p:pic>
                    <p:nvPicPr>
                      <p:cNvPr id="0" name="Picture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3068638"/>
                        <a:ext cx="2239963" cy="38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085" name="Object 29"/>
          <p:cNvGraphicFramePr>
            <a:graphicFrameLocks noChangeAspect="1"/>
          </p:cNvGraphicFramePr>
          <p:nvPr/>
        </p:nvGraphicFramePr>
        <p:xfrm>
          <a:off x="4643438" y="4076700"/>
          <a:ext cx="865187" cy="369888"/>
        </p:xfrm>
        <a:graphic>
          <a:graphicData uri="http://schemas.openxmlformats.org/presentationml/2006/ole">
            <mc:AlternateContent xmlns:mc="http://schemas.openxmlformats.org/markup-compatibility/2006">
              <mc:Choice xmlns:v="urn:schemas-microsoft-com:vml" Requires="v">
                <p:oleObj spid="_x0000_s45090" name="Ecuación" r:id="rId8" imgW="533160" imgH="228600" progId="Equation.3">
                  <p:embed/>
                </p:oleObj>
              </mc:Choice>
              <mc:Fallback>
                <p:oleObj name="Ecuación" r:id="rId8" imgW="533160" imgH="228600" progId="Equation.3">
                  <p:embed/>
                  <p:pic>
                    <p:nvPicPr>
                      <p:cNvPr id="0" name="Picture 2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3438" y="4076700"/>
                        <a:ext cx="865187" cy="369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086" name="Object 30"/>
          <p:cNvGraphicFramePr>
            <a:graphicFrameLocks noChangeAspect="1"/>
          </p:cNvGraphicFramePr>
          <p:nvPr/>
        </p:nvGraphicFramePr>
        <p:xfrm>
          <a:off x="4572000" y="4581525"/>
          <a:ext cx="1009650" cy="371475"/>
        </p:xfrm>
        <a:graphic>
          <a:graphicData uri="http://schemas.openxmlformats.org/presentationml/2006/ole">
            <mc:AlternateContent xmlns:mc="http://schemas.openxmlformats.org/markup-compatibility/2006">
              <mc:Choice xmlns:v="urn:schemas-microsoft-com:vml" Requires="v">
                <p:oleObj spid="_x0000_s45091" name="Ecuación" r:id="rId10" imgW="622080" imgH="228600" progId="Equation.3">
                  <p:embed/>
                </p:oleObj>
              </mc:Choice>
              <mc:Fallback>
                <p:oleObj name="Ecuación" r:id="rId10" imgW="622080" imgH="228600" progId="Equation.3">
                  <p:embed/>
                  <p:pic>
                    <p:nvPicPr>
                      <p:cNvPr id="0" name="Picture 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4581525"/>
                        <a:ext cx="1009650"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087" name="Object 31"/>
          <p:cNvGraphicFramePr>
            <a:graphicFrameLocks noChangeAspect="1"/>
          </p:cNvGraphicFramePr>
          <p:nvPr/>
        </p:nvGraphicFramePr>
        <p:xfrm>
          <a:off x="3059113" y="5734050"/>
          <a:ext cx="4537075" cy="577850"/>
        </p:xfrm>
        <a:graphic>
          <a:graphicData uri="http://schemas.openxmlformats.org/presentationml/2006/ole">
            <mc:AlternateContent xmlns:mc="http://schemas.openxmlformats.org/markup-compatibility/2006">
              <mc:Choice xmlns:v="urn:schemas-microsoft-com:vml" Requires="v">
                <p:oleObj spid="_x0000_s45092" name="Ecuación" r:id="rId12" imgW="1892160" imgH="241200" progId="Equation.3">
                  <p:embed/>
                </p:oleObj>
              </mc:Choice>
              <mc:Fallback>
                <p:oleObj name="Ecuación" r:id="rId12" imgW="1892160" imgH="241200" progId="Equation.3">
                  <p:embed/>
                  <p:pic>
                    <p:nvPicPr>
                      <p:cNvPr id="0" name="Picture 3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59113" y="5734050"/>
                        <a:ext cx="4537075" cy="577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7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DE BIENES</a:t>
            </a:r>
            <a:br>
              <a:rPr lang="es-MX" sz="4000">
                <a:solidFill>
                  <a:schemeClr val="bg1"/>
                </a:solidFill>
                <a:latin typeface="Cambria" pitchFamily="18" charset="0"/>
              </a:rPr>
            </a:br>
            <a:r>
              <a:rPr lang="es-MX" sz="3200">
                <a:solidFill>
                  <a:schemeClr val="bg1"/>
                </a:solidFill>
                <a:latin typeface="Cambria" pitchFamily="18" charset="0"/>
              </a:rPr>
              <a:t>Equilibrio</a:t>
            </a:r>
          </a:p>
        </p:txBody>
      </p:sp>
      <p:sp>
        <p:nvSpPr>
          <p:cNvPr id="51210" name="Text Box 9"/>
          <p:cNvSpPr>
            <a:spLocks noChangeArrowheads="1"/>
          </p:cNvSpPr>
          <p:nvPr/>
        </p:nvSpPr>
        <p:spPr bwMode="auto">
          <a:xfrm>
            <a:off x="1908175" y="2205038"/>
            <a:ext cx="6723063" cy="3781425"/>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200">
                <a:latin typeface="Cambria" pitchFamily="18" charset="0"/>
              </a:rPr>
              <a:t>Consideremos las transferencias TR = 0</a:t>
            </a:r>
          </a:p>
          <a:p>
            <a:pPr marL="457200" indent="-457200">
              <a:spcBef>
                <a:spcPct val="50000"/>
              </a:spcBef>
              <a:buClr>
                <a:schemeClr val="accent1"/>
              </a:buClr>
              <a:buSzPct val="80000"/>
              <a:buFont typeface="Wingdings" pitchFamily="2" charset="2"/>
              <a:buChar char="v"/>
            </a:pPr>
            <a:r>
              <a:rPr lang="es-CL" sz="2200">
                <a:latin typeface="Cambria" pitchFamily="18" charset="0"/>
              </a:rPr>
              <a:t>Luego despejemos Y </a:t>
            </a:r>
          </a:p>
          <a:p>
            <a:pPr marL="457200" indent="-457200">
              <a:spcBef>
                <a:spcPct val="50000"/>
              </a:spcBef>
              <a:buClr>
                <a:schemeClr val="accent1"/>
              </a:buClr>
              <a:buSzPct val="80000"/>
              <a:buFont typeface="Wingdings" pitchFamily="2" charset="2"/>
              <a:buChar char="v"/>
            </a:pPr>
            <a:endParaRPr lang="es-CL" sz="2200">
              <a:latin typeface="Cambria" pitchFamily="18" charset="0"/>
            </a:endParaRPr>
          </a:p>
          <a:p>
            <a:pPr marL="457200" indent="-457200">
              <a:spcBef>
                <a:spcPct val="50000"/>
              </a:spcBef>
              <a:buClr>
                <a:schemeClr val="accent1"/>
              </a:buClr>
              <a:buSzPct val="80000"/>
              <a:buFont typeface="Wingdings" pitchFamily="2" charset="2"/>
              <a:buChar char="v"/>
            </a:pPr>
            <a:endParaRPr lang="es-CL" sz="2200">
              <a:latin typeface="Cambria" pitchFamily="18" charset="0"/>
            </a:endParaRPr>
          </a:p>
          <a:p>
            <a:pPr marL="457200" indent="-457200">
              <a:spcBef>
                <a:spcPct val="50000"/>
              </a:spcBef>
              <a:buClr>
                <a:schemeClr val="accent1"/>
              </a:buClr>
              <a:buSzPct val="80000"/>
              <a:buFont typeface="Wingdings" pitchFamily="2" charset="2"/>
              <a:buNone/>
            </a:pPr>
            <a:endParaRPr lang="es-CL" sz="2200">
              <a:latin typeface="Cambria" pitchFamily="18" charset="0"/>
            </a:endParaRPr>
          </a:p>
          <a:p>
            <a:pPr marL="457200" indent="-457200">
              <a:spcBef>
                <a:spcPct val="50000"/>
              </a:spcBef>
              <a:buClr>
                <a:schemeClr val="accent1"/>
              </a:buClr>
              <a:buSzPct val="80000"/>
              <a:buFont typeface="Wingdings" pitchFamily="2" charset="2"/>
              <a:buNone/>
            </a:pPr>
            <a:endParaRPr lang="es-CL" sz="2200">
              <a:latin typeface="Cambria" pitchFamily="18" charset="0"/>
            </a:endParaRPr>
          </a:p>
          <a:p>
            <a:pPr marL="457200" indent="-457200">
              <a:spcBef>
                <a:spcPct val="50000"/>
              </a:spcBef>
              <a:buClr>
                <a:schemeClr val="accent1"/>
              </a:buClr>
              <a:buSzPct val="80000"/>
              <a:buFont typeface="Wingdings" pitchFamily="2" charset="2"/>
              <a:buChar char="v"/>
            </a:pPr>
            <a:r>
              <a:rPr lang="es-CL" sz="2200">
                <a:latin typeface="Cambria" pitchFamily="18" charset="0"/>
              </a:rPr>
              <a:t>      Representa el “multiplicador del gasto keynesiano. Recordemos que C</a:t>
            </a:r>
            <a:r>
              <a:rPr lang="es-CL" sz="1400">
                <a:latin typeface="Cambria" pitchFamily="18" charset="0"/>
              </a:rPr>
              <a:t>1 </a:t>
            </a:r>
            <a:r>
              <a:rPr lang="es-CL" sz="2000">
                <a:latin typeface="Cambria" pitchFamily="18" charset="0"/>
              </a:rPr>
              <a:t>es una proporción.</a:t>
            </a:r>
            <a:endParaRPr lang="es-CL" sz="2200">
              <a:latin typeface="Cambria" pitchFamily="18" charset="0"/>
            </a:endParaRPr>
          </a:p>
        </p:txBody>
      </p:sp>
      <p:graphicFrame>
        <p:nvGraphicFramePr>
          <p:cNvPr id="51211" name="Object 11"/>
          <p:cNvGraphicFramePr>
            <a:graphicFrameLocks noChangeAspect="1"/>
          </p:cNvGraphicFramePr>
          <p:nvPr/>
        </p:nvGraphicFramePr>
        <p:xfrm>
          <a:off x="3348038" y="3500438"/>
          <a:ext cx="3822700" cy="530225"/>
        </p:xfrm>
        <a:graphic>
          <a:graphicData uri="http://schemas.openxmlformats.org/presentationml/2006/ole">
            <mc:AlternateContent xmlns:mc="http://schemas.openxmlformats.org/markup-compatibility/2006">
              <mc:Choice xmlns:v="urn:schemas-microsoft-com:vml" Requires="v">
                <p:oleObj spid="_x0000_s51214" name="Ecuación" r:id="rId4" imgW="1739880" imgH="241200" progId="Equation.3">
                  <p:embed/>
                </p:oleObj>
              </mc:Choice>
              <mc:Fallback>
                <p:oleObj name="Ecuación" r:id="rId4" imgW="1739880" imgH="241200" progId="Equation.3">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8038" y="3500438"/>
                        <a:ext cx="3822700" cy="53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12" name="Object 12"/>
          <p:cNvGraphicFramePr>
            <a:graphicFrameLocks noChangeAspect="1"/>
          </p:cNvGraphicFramePr>
          <p:nvPr/>
        </p:nvGraphicFramePr>
        <p:xfrm>
          <a:off x="3348038" y="4221163"/>
          <a:ext cx="3744912" cy="868362"/>
        </p:xfrm>
        <a:graphic>
          <a:graphicData uri="http://schemas.openxmlformats.org/presentationml/2006/ole">
            <mc:AlternateContent xmlns:mc="http://schemas.openxmlformats.org/markup-compatibility/2006">
              <mc:Choice xmlns:v="urn:schemas-microsoft-com:vml" Requires="v">
                <p:oleObj spid="_x0000_s51215" name="Ecuación" r:id="rId6" imgW="1790640" imgH="431640" progId="Equation.3">
                  <p:embed/>
                </p:oleObj>
              </mc:Choice>
              <mc:Fallback>
                <p:oleObj name="Ecuación" r:id="rId6" imgW="1790640" imgH="43164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48038" y="4221163"/>
                        <a:ext cx="3744912" cy="868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13" name="Object 13"/>
          <p:cNvGraphicFramePr>
            <a:graphicFrameLocks noChangeAspect="1"/>
          </p:cNvGraphicFramePr>
          <p:nvPr/>
        </p:nvGraphicFramePr>
        <p:xfrm>
          <a:off x="2339975" y="5013325"/>
          <a:ext cx="503238" cy="647700"/>
        </p:xfrm>
        <a:graphic>
          <a:graphicData uri="http://schemas.openxmlformats.org/presentationml/2006/ole">
            <mc:AlternateContent xmlns:mc="http://schemas.openxmlformats.org/markup-compatibility/2006">
              <mc:Choice xmlns:v="urn:schemas-microsoft-com:vml" Requires="v">
                <p:oleObj spid="_x0000_s51216" name="Ecuación" r:id="rId8" imgW="368280" imgH="431640" progId="Equation.3">
                  <p:embed/>
                </p:oleObj>
              </mc:Choice>
              <mc:Fallback>
                <p:oleObj name="Ecuación" r:id="rId8" imgW="368280" imgH="431640" progId="Equation.3">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9975" y="5013325"/>
                        <a:ext cx="503238"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DE BIENES</a:t>
            </a:r>
            <a:br>
              <a:rPr lang="es-MX" sz="4000">
                <a:solidFill>
                  <a:schemeClr val="bg1"/>
                </a:solidFill>
                <a:latin typeface="Cambria" pitchFamily="18" charset="0"/>
              </a:rPr>
            </a:br>
            <a:r>
              <a:rPr lang="es-MX" sz="3200">
                <a:solidFill>
                  <a:schemeClr val="bg1"/>
                </a:solidFill>
                <a:latin typeface="Cambria" pitchFamily="18" charset="0"/>
              </a:rPr>
              <a:t>Equilibrio</a:t>
            </a:r>
          </a:p>
        </p:txBody>
      </p:sp>
      <p:sp>
        <p:nvSpPr>
          <p:cNvPr id="52228" name="Text Box 9"/>
          <p:cNvSpPr>
            <a:spLocks noChangeArrowheads="1"/>
          </p:cNvSpPr>
          <p:nvPr/>
        </p:nvSpPr>
        <p:spPr bwMode="auto">
          <a:xfrm>
            <a:off x="1908175" y="2205038"/>
            <a:ext cx="6723063" cy="4344987"/>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000">
                <a:latin typeface="Cambria" pitchFamily="18" charset="0"/>
              </a:rPr>
              <a:t>¿Cómo funciona el multiplicador Keynesiano?</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Primero aumenta el consumo autónomo, entonces se eleva la demanda de bienes , el aumento de esta provoca un aumento en la producción. </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La variación positiva de esta produce un aumento equivalente en la renta (producción= renta).</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El aumento en la renta eleva aun mas el consumo, lo que eleva más la demanda y así sucesivamente</a:t>
            </a:r>
            <a:r>
              <a:rPr lang="es-MX" sz="3100">
                <a:solidFill>
                  <a:srgbClr val="000000"/>
                </a:solidFill>
                <a:latin typeface="Calibri" pitchFamily="34" charset="0"/>
              </a:rPr>
              <a:t>.</a:t>
            </a:r>
            <a:endParaRPr lang="es-CL" sz="3100">
              <a:solidFill>
                <a:srgbClr val="000000"/>
              </a:solidFill>
              <a:latin typeface="Calibri" pitchFamily="34" charset="0"/>
            </a:endParaRPr>
          </a:p>
          <a:p>
            <a:pPr marL="457200" indent="-457200">
              <a:spcBef>
                <a:spcPct val="50000"/>
              </a:spcBef>
              <a:buClr>
                <a:schemeClr val="accent1"/>
              </a:buClr>
              <a:buSzPct val="80000"/>
              <a:buFont typeface="Wingdings" pitchFamily="2" charset="2"/>
              <a:buNone/>
            </a:pPr>
            <a:endParaRPr lang="es-CL" sz="2000">
              <a:latin typeface="Cambria" pitchFamily="18" charset="0"/>
            </a:endParaRPr>
          </a:p>
          <a:p>
            <a:pPr marL="457200" indent="-457200">
              <a:spcBef>
                <a:spcPct val="50000"/>
              </a:spcBef>
              <a:buClr>
                <a:schemeClr val="accent1"/>
              </a:buClr>
              <a:buSzPct val="80000"/>
              <a:buFont typeface="Wingdings" pitchFamily="2" charset="2"/>
              <a:buChar char="v"/>
            </a:pPr>
            <a:endParaRPr lang="es-CL" sz="2200">
              <a:latin typeface="Cambria"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DE BIENES</a:t>
            </a:r>
            <a:br>
              <a:rPr lang="es-MX" sz="4000">
                <a:solidFill>
                  <a:schemeClr val="bg1"/>
                </a:solidFill>
                <a:latin typeface="Cambria" pitchFamily="18" charset="0"/>
              </a:rPr>
            </a:br>
            <a:r>
              <a:rPr lang="es-MX" sz="4000">
                <a:solidFill>
                  <a:schemeClr val="bg1"/>
                </a:solidFill>
                <a:latin typeface="Cambria" pitchFamily="18" charset="0"/>
              </a:rPr>
              <a:t>Ahorro</a:t>
            </a:r>
          </a:p>
        </p:txBody>
      </p:sp>
      <p:sp>
        <p:nvSpPr>
          <p:cNvPr id="53252" name="Text Box 9"/>
          <p:cNvSpPr>
            <a:spLocks noChangeArrowheads="1"/>
          </p:cNvSpPr>
          <p:nvPr/>
        </p:nvSpPr>
        <p:spPr bwMode="auto">
          <a:xfrm>
            <a:off x="1908175" y="2205038"/>
            <a:ext cx="6723063" cy="3719512"/>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000">
                <a:latin typeface="Cambria" pitchFamily="18" charset="0"/>
              </a:rPr>
              <a:t>Dijimos que el ahorro es el residuo de aquello que no es consumido después de impuestos y transferencias</a:t>
            </a:r>
          </a:p>
          <a:p>
            <a:pPr marL="457200" indent="-457200">
              <a:spcBef>
                <a:spcPct val="50000"/>
              </a:spcBef>
              <a:buClr>
                <a:schemeClr val="accent1"/>
              </a:buClr>
              <a:buSzPct val="80000"/>
              <a:buFont typeface="Wingdings" pitchFamily="2" charset="2"/>
              <a:buChar char="v"/>
            </a:pPr>
            <a:endParaRPr lang="es-CL" sz="2200">
              <a:latin typeface="Cambria" pitchFamily="18" charset="0"/>
            </a:endParaRPr>
          </a:p>
          <a:p>
            <a:pPr marL="457200" indent="-457200">
              <a:spcBef>
                <a:spcPct val="50000"/>
              </a:spcBef>
              <a:buClr>
                <a:schemeClr val="accent1"/>
              </a:buClr>
              <a:buSzPct val="80000"/>
              <a:buFont typeface="Wingdings" pitchFamily="2" charset="2"/>
              <a:buChar char="v"/>
            </a:pPr>
            <a:r>
              <a:rPr lang="es-CL" sz="2200">
                <a:latin typeface="Cambria" pitchFamily="18" charset="0"/>
              </a:rPr>
              <a:t>Sin embargo este es una ahorro privado</a:t>
            </a:r>
          </a:p>
          <a:p>
            <a:pPr marL="457200" indent="-457200">
              <a:spcBef>
                <a:spcPct val="50000"/>
              </a:spcBef>
              <a:buClr>
                <a:schemeClr val="accent1"/>
              </a:buClr>
              <a:buSzPct val="80000"/>
              <a:buFont typeface="Wingdings" pitchFamily="2" charset="2"/>
              <a:buChar char="v"/>
            </a:pPr>
            <a:r>
              <a:rPr lang="es-CL" sz="2200">
                <a:latin typeface="Cambria" pitchFamily="18" charset="0"/>
              </a:rPr>
              <a:t>Existe otro tipo de ahorro que es de naturaleza pública  que es igual a la recaudación de impuestos menos al gasto de Gobierno (T-G)</a:t>
            </a:r>
          </a:p>
          <a:p>
            <a:pPr marL="457200" indent="-457200">
              <a:spcBef>
                <a:spcPct val="50000"/>
              </a:spcBef>
              <a:buClr>
                <a:schemeClr val="accent1"/>
              </a:buClr>
              <a:buSzPct val="80000"/>
              <a:buFont typeface="Wingdings" pitchFamily="2" charset="2"/>
              <a:buChar char="v"/>
            </a:pPr>
            <a:r>
              <a:rPr lang="es-CL" sz="2200">
                <a:latin typeface="Cambria" pitchFamily="18" charset="0"/>
              </a:rPr>
              <a:t>La suma de ambos ahorros será igual al grado de inversión en la economía.                 </a:t>
            </a:r>
          </a:p>
        </p:txBody>
      </p:sp>
      <p:graphicFrame>
        <p:nvGraphicFramePr>
          <p:cNvPr id="53253" name="Object 5"/>
          <p:cNvGraphicFramePr>
            <a:graphicFrameLocks noChangeAspect="1"/>
          </p:cNvGraphicFramePr>
          <p:nvPr/>
        </p:nvGraphicFramePr>
        <p:xfrm>
          <a:off x="4211638" y="2997200"/>
          <a:ext cx="1801812" cy="442913"/>
        </p:xfrm>
        <a:graphic>
          <a:graphicData uri="http://schemas.openxmlformats.org/presentationml/2006/ole">
            <mc:AlternateContent xmlns:mc="http://schemas.openxmlformats.org/markup-compatibility/2006">
              <mc:Choice xmlns:v="urn:schemas-microsoft-com:vml" Requires="v">
                <p:oleObj spid="_x0000_s53256" name="Ecuación" r:id="rId4" imgW="723600" imgH="177480" progId="Equation.3">
                  <p:embed/>
                </p:oleObj>
              </mc:Choice>
              <mc:Fallback>
                <p:oleObj name="Ecuación" r:id="rId4" imgW="723600" imgH="17748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638" y="2997200"/>
                        <a:ext cx="1801812" cy="442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3255" name="Object 7"/>
          <p:cNvGraphicFramePr>
            <a:graphicFrameLocks noChangeAspect="1"/>
          </p:cNvGraphicFramePr>
          <p:nvPr/>
        </p:nvGraphicFramePr>
        <p:xfrm>
          <a:off x="4643438" y="6092825"/>
          <a:ext cx="1727200" cy="365125"/>
        </p:xfrm>
        <a:graphic>
          <a:graphicData uri="http://schemas.openxmlformats.org/presentationml/2006/ole">
            <mc:AlternateContent xmlns:mc="http://schemas.openxmlformats.org/markup-compatibility/2006">
              <mc:Choice xmlns:v="urn:schemas-microsoft-com:vml" Requires="v">
                <p:oleObj spid="_x0000_s53257" name="Ecuación" r:id="rId6" imgW="838080" imgH="177480" progId="Equation.3">
                  <p:embed/>
                </p:oleObj>
              </mc:Choice>
              <mc:Fallback>
                <p:oleObj name="Ecuación" r:id="rId6" imgW="838080" imgH="17748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3438" y="6092825"/>
                        <a:ext cx="1727200"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2 Marcador de contenido"/>
          <p:cNvSpPr>
            <a:spLocks noGrp="1"/>
          </p:cNvSpPr>
          <p:nvPr>
            <p:ph idx="1"/>
          </p:nvPr>
        </p:nvSpPr>
        <p:spPr/>
        <p:txBody>
          <a:bodyPr/>
          <a:lstStyle/>
          <a:p>
            <a:pPr eaLnBrk="1" hangingPunct="1">
              <a:buFont typeface="Wingdings" pitchFamily="2" charset="2"/>
              <a:buChar char="v"/>
            </a:pPr>
            <a:r>
              <a:rPr lang="es-MX" sz="2000" smtClean="0">
                <a:solidFill>
                  <a:srgbClr val="000000"/>
                </a:solidFill>
                <a:latin typeface="Cambria" pitchFamily="18" charset="0"/>
              </a:rPr>
              <a:t>Es el estudio de como la sociedad resuelve el problema de escasez desde el punto  de vista agregado. </a:t>
            </a:r>
          </a:p>
          <a:p>
            <a:pPr eaLnBrk="1" hangingPunct="1">
              <a:buFont typeface="Wingdings" pitchFamily="2" charset="2"/>
              <a:buChar char="v"/>
            </a:pPr>
            <a:r>
              <a:rPr lang="es-MX" sz="2000" smtClean="0">
                <a:solidFill>
                  <a:srgbClr val="000000"/>
                </a:solidFill>
                <a:latin typeface="Cambria" pitchFamily="18" charset="0"/>
              </a:rPr>
              <a:t>Su finalidad es la de producir el progreso económico sostenido de la sociedad. </a:t>
            </a:r>
          </a:p>
          <a:p>
            <a:pPr eaLnBrk="1" hangingPunct="1">
              <a:buFont typeface="Wingdings" pitchFamily="2" charset="2"/>
              <a:buChar char="v"/>
            </a:pPr>
            <a:r>
              <a:rPr lang="es-MX" sz="2000" smtClean="0">
                <a:solidFill>
                  <a:srgbClr val="000000"/>
                </a:solidFill>
                <a:latin typeface="Cambria" pitchFamily="18" charset="0"/>
              </a:rPr>
              <a:t>Es decir, a  esta disciplina le interesan  tendencias globales relevantes para la ciencia económica con el objetivo de simplificar problemas que afectan al conjunto de agentes</a:t>
            </a:r>
          </a:p>
          <a:p>
            <a:pPr algn="just" eaLnBrk="1" hangingPunct="1">
              <a:buFont typeface="Wingdings" pitchFamily="2" charset="2"/>
              <a:buChar char="v"/>
            </a:pPr>
            <a:endParaRPr lang="es-CL" sz="2000" smtClean="0">
              <a:latin typeface="Cambria" pitchFamily="18" charset="0"/>
            </a:endParaRPr>
          </a:p>
        </p:txBody>
      </p:sp>
      <p:sp>
        <p:nvSpPr>
          <p:cNvPr id="5"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¿QUÉ ES MACROECONOMÍA</a:t>
            </a:r>
            <a:r>
              <a:rPr lang="es-MX" sz="4000" cap="none" smtClean="0">
                <a:solidFill>
                  <a:schemeClr val="bg1"/>
                </a:solidFill>
              </a:rPr>
              <a:t>?</a:t>
            </a:r>
            <a:endParaRPr lang="es-CL" sz="4000" cap="none" smtClean="0">
              <a:solidFill>
                <a:schemeClr val="bg1"/>
              </a:solidFill>
            </a:endParaRPr>
          </a:p>
        </p:txBody>
      </p:sp>
      <p:pic>
        <p:nvPicPr>
          <p:cNvPr id="16387"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FINANCIERO</a:t>
            </a:r>
            <a:br>
              <a:rPr lang="es-MX" sz="4000">
                <a:solidFill>
                  <a:schemeClr val="bg1"/>
                </a:solidFill>
                <a:latin typeface="Cambria" pitchFamily="18" charset="0"/>
              </a:rPr>
            </a:br>
            <a:r>
              <a:rPr lang="es-MX" sz="4000">
                <a:solidFill>
                  <a:schemeClr val="bg1"/>
                </a:solidFill>
                <a:latin typeface="Cambria" pitchFamily="18" charset="0"/>
              </a:rPr>
              <a:t>Dinero</a:t>
            </a:r>
          </a:p>
        </p:txBody>
      </p:sp>
      <p:sp>
        <p:nvSpPr>
          <p:cNvPr id="54276" name="Text Box 9"/>
          <p:cNvSpPr>
            <a:spLocks noChangeArrowheads="1"/>
          </p:cNvSpPr>
          <p:nvPr/>
        </p:nvSpPr>
        <p:spPr bwMode="auto">
          <a:xfrm>
            <a:off x="1908175" y="2205038"/>
            <a:ext cx="6723063" cy="4222750"/>
          </a:xfrm>
          <a:prstGeom prst="rect">
            <a:avLst/>
          </a:prstGeom>
          <a:noFill/>
          <a:ln w="9525">
            <a:noFill/>
            <a:miter lim="800000"/>
            <a:headEnd/>
            <a:tailEnd/>
          </a:ln>
        </p:spPr>
        <p:txBody>
          <a:bodyPr>
            <a:spAutoFit/>
          </a:bodyPr>
          <a:lstStyle/>
          <a:p>
            <a:pPr marL="457200" indent="-457200">
              <a:spcBef>
                <a:spcPct val="50000"/>
              </a:spcBef>
              <a:buClr>
                <a:schemeClr val="accent1"/>
              </a:buClr>
              <a:buSzPct val="80000"/>
              <a:buFont typeface="Wingdings" pitchFamily="2" charset="2"/>
              <a:buChar char="v"/>
            </a:pPr>
            <a:r>
              <a:rPr lang="es-CL" sz="2200">
                <a:latin typeface="Cambria" pitchFamily="18" charset="0"/>
              </a:rPr>
              <a:t>Dinero: Es un activo que forma parte de la riqueza financiera de los agentes ampliamente utilizado para realizar transacciones.</a:t>
            </a:r>
          </a:p>
          <a:p>
            <a:pPr marL="457200" indent="-457200">
              <a:spcBef>
                <a:spcPct val="50000"/>
              </a:spcBef>
              <a:buClr>
                <a:schemeClr val="accent1"/>
              </a:buClr>
              <a:buSzPct val="80000"/>
              <a:buFont typeface="Wingdings" pitchFamily="2" charset="2"/>
              <a:buChar char="v"/>
            </a:pPr>
            <a:r>
              <a:rPr lang="es-CL" sz="2200">
                <a:latin typeface="Cambria" pitchFamily="18" charset="0"/>
              </a:rPr>
              <a:t>Funciones del dinero</a:t>
            </a:r>
          </a:p>
          <a:p>
            <a:pPr marL="457200" indent="-457200">
              <a:spcBef>
                <a:spcPct val="50000"/>
              </a:spcBef>
              <a:buClr>
                <a:schemeClr val="accent1"/>
              </a:buClr>
              <a:buSzPct val="80000"/>
              <a:buFont typeface="Wingdings" pitchFamily="2" charset="2"/>
              <a:buChar char="Ø"/>
            </a:pPr>
            <a:r>
              <a:rPr lang="es-CL" sz="2200">
                <a:latin typeface="Cambria" pitchFamily="18" charset="0"/>
              </a:rPr>
              <a:t>Depósito de valor</a:t>
            </a:r>
          </a:p>
          <a:p>
            <a:pPr marL="457200" indent="-457200">
              <a:spcBef>
                <a:spcPct val="50000"/>
              </a:spcBef>
              <a:buClr>
                <a:schemeClr val="accent1"/>
              </a:buClr>
              <a:buSzPct val="80000"/>
              <a:buFont typeface="Wingdings" pitchFamily="2" charset="2"/>
              <a:buChar char="Ø"/>
            </a:pPr>
            <a:r>
              <a:rPr lang="es-CL" sz="2200">
                <a:latin typeface="Cambria" pitchFamily="18" charset="0"/>
              </a:rPr>
              <a:t>Unidad de cuenta</a:t>
            </a:r>
          </a:p>
          <a:p>
            <a:pPr marL="457200" indent="-457200">
              <a:spcBef>
                <a:spcPct val="50000"/>
              </a:spcBef>
              <a:buClr>
                <a:schemeClr val="accent1"/>
              </a:buClr>
              <a:buSzPct val="80000"/>
              <a:buFont typeface="Wingdings" pitchFamily="2" charset="2"/>
              <a:buChar char="Ø"/>
            </a:pPr>
            <a:r>
              <a:rPr lang="es-CL" sz="2200">
                <a:latin typeface="Cambria" pitchFamily="18" charset="0"/>
              </a:rPr>
              <a:t>Medio de intercambio</a:t>
            </a:r>
          </a:p>
          <a:p>
            <a:pPr marL="457200" indent="-457200">
              <a:spcBef>
                <a:spcPct val="50000"/>
              </a:spcBef>
              <a:buClr>
                <a:schemeClr val="accent1"/>
              </a:buClr>
              <a:buSzPct val="80000"/>
              <a:buFont typeface="Wingdings" pitchFamily="2" charset="2"/>
              <a:buChar char="v"/>
            </a:pPr>
            <a:r>
              <a:rPr lang="es-CL" sz="2200">
                <a:latin typeface="Cambria" pitchFamily="18" charset="0"/>
              </a:rPr>
              <a:t>Existen muchos tipos de dinero según su grado de liquidez , las más básicas son M</a:t>
            </a:r>
            <a:r>
              <a:rPr lang="es-CL" sz="1400">
                <a:latin typeface="Cambria" pitchFamily="18" charset="0"/>
              </a:rPr>
              <a:t>0</a:t>
            </a:r>
            <a:r>
              <a:rPr lang="es-CL" sz="2000">
                <a:latin typeface="Cambria" pitchFamily="18" charset="0"/>
              </a:rPr>
              <a:t>,</a:t>
            </a:r>
            <a:r>
              <a:rPr lang="es-CL" sz="2200">
                <a:latin typeface="Cambria" pitchFamily="18" charset="0"/>
              </a:rPr>
              <a:t>M</a:t>
            </a:r>
            <a:r>
              <a:rPr lang="es-CL" sz="1400">
                <a:latin typeface="Cambria" pitchFamily="18" charset="0"/>
              </a:rPr>
              <a:t>1 </a:t>
            </a:r>
            <a:r>
              <a:rPr lang="es-CL" sz="2200">
                <a:latin typeface="Cambria" pitchFamily="18" charset="0"/>
              </a:rPr>
              <a:t>y M</a:t>
            </a:r>
            <a:r>
              <a:rPr lang="es-CL" sz="1200">
                <a:latin typeface="Cambria" pitchFamily="18" charset="0"/>
              </a:rPr>
              <a:t>2.</a:t>
            </a:r>
          </a:p>
          <a:p>
            <a:pPr marL="457200" indent="-457200">
              <a:spcBef>
                <a:spcPct val="50000"/>
              </a:spcBef>
              <a:buClr>
                <a:schemeClr val="accent1"/>
              </a:buClr>
              <a:buSzPct val="80000"/>
              <a:buFont typeface="Wingdings" pitchFamily="2" charset="2"/>
              <a:buNone/>
            </a:pPr>
            <a:endParaRPr lang="es-CL" sz="1200">
              <a:latin typeface="Cambria"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FINANCIERO</a:t>
            </a:r>
            <a:br>
              <a:rPr lang="es-MX" sz="4000">
                <a:solidFill>
                  <a:schemeClr val="bg1"/>
                </a:solidFill>
                <a:latin typeface="Cambria" pitchFamily="18" charset="0"/>
              </a:rPr>
            </a:br>
            <a:r>
              <a:rPr lang="es-MX" sz="4000">
                <a:solidFill>
                  <a:schemeClr val="bg1"/>
                </a:solidFill>
                <a:latin typeface="Cambria" pitchFamily="18" charset="0"/>
              </a:rPr>
              <a:t>Oferta Agregada</a:t>
            </a:r>
          </a:p>
        </p:txBody>
      </p:sp>
      <p:sp>
        <p:nvSpPr>
          <p:cNvPr id="55300" name="Text Box 9"/>
          <p:cNvSpPr>
            <a:spLocks noChangeArrowheads="1"/>
          </p:cNvSpPr>
          <p:nvPr/>
        </p:nvSpPr>
        <p:spPr bwMode="auto">
          <a:xfrm>
            <a:off x="1908175" y="2205038"/>
            <a:ext cx="6723063" cy="32924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Oferta agregada: </a:t>
            </a:r>
            <a:r>
              <a:rPr lang="es-CL" sz="2000" i="1">
                <a:solidFill>
                  <a:srgbClr val="000000"/>
                </a:solidFill>
                <a:latin typeface="Cambria" pitchFamily="18" charset="0"/>
              </a:rPr>
              <a:t>Es la cantidad total de bienes y servicios que se ofrecen para ser comercializados a diferentes niveles de  precios posibles.</a:t>
            </a:r>
          </a:p>
          <a:p>
            <a:pPr marL="457200" indent="-457200">
              <a:spcBef>
                <a:spcPts val="1800"/>
              </a:spcBef>
              <a:buClr>
                <a:schemeClr val="accent1"/>
              </a:buClr>
              <a:buSzPct val="80000"/>
              <a:buFont typeface="Wingdings" pitchFamily="2" charset="2"/>
              <a:buNone/>
            </a:pPr>
            <a:endParaRPr lang="es-CL" sz="2000" i="1">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 La oferta agregada tiene una pendiente positiva en el mediano plazo, lo cual indica que a un mayor nivel de precios que los consumidores estén dispuestos a pagar, las empresas producirán cada vez más para satisfacer la demanda existente, y viceversa.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FINANCIERO</a:t>
            </a:r>
            <a:br>
              <a:rPr lang="es-MX" sz="4000">
                <a:solidFill>
                  <a:schemeClr val="bg1"/>
                </a:solidFill>
                <a:latin typeface="Cambria" pitchFamily="18" charset="0"/>
              </a:rPr>
            </a:br>
            <a:r>
              <a:rPr lang="es-MX" sz="4000">
                <a:solidFill>
                  <a:schemeClr val="bg1"/>
                </a:solidFill>
                <a:latin typeface="Cambria" pitchFamily="18" charset="0"/>
              </a:rPr>
              <a:t>Demanda por dinero</a:t>
            </a:r>
          </a:p>
        </p:txBody>
      </p:sp>
      <p:sp>
        <p:nvSpPr>
          <p:cNvPr id="56324" name="Text Box 9"/>
          <p:cNvSpPr>
            <a:spLocks noChangeArrowheads="1"/>
          </p:cNvSpPr>
          <p:nvPr/>
        </p:nvSpPr>
        <p:spPr bwMode="auto">
          <a:xfrm>
            <a:off x="1908175" y="2205038"/>
            <a:ext cx="6723063" cy="35210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Existen muchas formas de modelar la demanda por dinero, veamos un modelo simple conocido como Baumol Tobin</a:t>
            </a: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Esta ecuación señala que la demanda por dinero es igual a la raíz de la renta Y multiplicada por el costo fijo F partido en dos veces la tasa de interés que se deja de ganar por retirar el dinero y no tenerlo depositado</a:t>
            </a:r>
          </a:p>
        </p:txBody>
      </p:sp>
      <p:graphicFrame>
        <p:nvGraphicFramePr>
          <p:cNvPr id="56325" name="Object 5"/>
          <p:cNvGraphicFramePr>
            <a:graphicFrameLocks noChangeAspect="1"/>
          </p:cNvGraphicFramePr>
          <p:nvPr/>
        </p:nvGraphicFramePr>
        <p:xfrm>
          <a:off x="4427538" y="3500438"/>
          <a:ext cx="1577975" cy="727075"/>
        </p:xfrm>
        <a:graphic>
          <a:graphicData uri="http://schemas.openxmlformats.org/presentationml/2006/ole">
            <mc:AlternateContent xmlns:mc="http://schemas.openxmlformats.org/markup-compatibility/2006">
              <mc:Choice xmlns:v="urn:schemas-microsoft-com:vml" Requires="v">
                <p:oleObj spid="_x0000_s56326" name="Ecuación" r:id="rId4" imgW="850680" imgH="444240" progId="Equation.3">
                  <p:embed/>
                </p:oleObj>
              </mc:Choice>
              <mc:Fallback>
                <p:oleObj name="Ecuación" r:id="rId4" imgW="850680" imgH="44424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3500438"/>
                        <a:ext cx="1577975" cy="72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FINANCIERO</a:t>
            </a:r>
            <a:br>
              <a:rPr lang="es-MX" sz="4000">
                <a:solidFill>
                  <a:schemeClr val="bg1"/>
                </a:solidFill>
                <a:latin typeface="Cambria" pitchFamily="18" charset="0"/>
              </a:rPr>
            </a:br>
            <a:r>
              <a:rPr lang="es-MX" sz="4000">
                <a:solidFill>
                  <a:schemeClr val="bg1"/>
                </a:solidFill>
                <a:latin typeface="Cambria" pitchFamily="18" charset="0"/>
              </a:rPr>
              <a:t>Demanda por dinero</a:t>
            </a:r>
          </a:p>
        </p:txBody>
      </p:sp>
      <p:sp>
        <p:nvSpPr>
          <p:cNvPr id="57348" name="Text Box 9"/>
          <p:cNvSpPr>
            <a:spLocks noChangeArrowheads="1"/>
          </p:cNvSpPr>
          <p:nvPr/>
        </p:nvSpPr>
        <p:spPr bwMode="auto">
          <a:xfrm>
            <a:off x="1835150" y="2205038"/>
            <a:ext cx="6723063" cy="12350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El modelo más utilizado es el keynesiano</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Este modelo señala que la demanda por dinero depende de la cantidad de renta (Y) y de la tasa de interés (i)</a:t>
            </a:r>
          </a:p>
        </p:txBody>
      </p:sp>
      <p:graphicFrame>
        <p:nvGraphicFramePr>
          <p:cNvPr id="57350" name="Object 6"/>
          <p:cNvGraphicFramePr>
            <a:graphicFrameLocks noChangeAspect="1"/>
          </p:cNvGraphicFramePr>
          <p:nvPr/>
        </p:nvGraphicFramePr>
        <p:xfrm>
          <a:off x="7019925" y="2205038"/>
          <a:ext cx="863600" cy="395287"/>
        </p:xfrm>
        <a:graphic>
          <a:graphicData uri="http://schemas.openxmlformats.org/presentationml/2006/ole">
            <mc:AlternateContent xmlns:mc="http://schemas.openxmlformats.org/markup-compatibility/2006">
              <mc:Choice xmlns:v="urn:schemas-microsoft-com:vml" Requires="v">
                <p:oleObj spid="_x0000_s57373" name="Ecuación" r:id="rId4" imgW="444240" imgH="203040" progId="Equation.3">
                  <p:embed/>
                </p:oleObj>
              </mc:Choice>
              <mc:Fallback>
                <p:oleObj name="Ecuación" r:id="rId4" imgW="444240" imgH="203040"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9925" y="2205038"/>
                        <a:ext cx="863600" cy="395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7367" name="Group 23"/>
          <p:cNvGrpSpPr>
            <a:grpSpLocks/>
          </p:cNvGrpSpPr>
          <p:nvPr/>
        </p:nvGrpSpPr>
        <p:grpSpPr bwMode="auto">
          <a:xfrm>
            <a:off x="4211638" y="3789363"/>
            <a:ext cx="2520950" cy="2376487"/>
            <a:chOff x="2653" y="2251"/>
            <a:chExt cx="1588" cy="1497"/>
          </a:xfrm>
        </p:grpSpPr>
        <p:sp>
          <p:nvSpPr>
            <p:cNvPr id="57352" name="Line 8"/>
            <p:cNvSpPr>
              <a:spLocks noChangeShapeType="1"/>
            </p:cNvSpPr>
            <p:nvPr/>
          </p:nvSpPr>
          <p:spPr bwMode="auto">
            <a:xfrm flipV="1">
              <a:off x="2653" y="2251"/>
              <a:ext cx="0" cy="1497"/>
            </a:xfrm>
            <a:prstGeom prst="line">
              <a:avLst/>
            </a:prstGeom>
            <a:noFill/>
            <a:ln w="9525">
              <a:solidFill>
                <a:schemeClr val="tx1"/>
              </a:solidFill>
              <a:round/>
              <a:headEnd/>
              <a:tailEnd type="triangle" w="med" len="med"/>
            </a:ln>
            <a:effectLst/>
          </p:spPr>
          <p:txBody>
            <a:bodyPr/>
            <a:lstStyle/>
            <a:p>
              <a:endParaRPr lang="es-ES"/>
            </a:p>
          </p:txBody>
        </p:sp>
        <p:sp>
          <p:nvSpPr>
            <p:cNvPr id="57355" name="Arc 11"/>
            <p:cNvSpPr>
              <a:spLocks/>
            </p:cNvSpPr>
            <p:nvPr/>
          </p:nvSpPr>
          <p:spPr bwMode="auto">
            <a:xfrm rot="10608898">
              <a:off x="3152" y="2251"/>
              <a:ext cx="908" cy="122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FF0000"/>
              </a:solidFill>
              <a:round/>
              <a:headEnd/>
              <a:tailEnd/>
            </a:ln>
            <a:effectLst/>
          </p:spPr>
          <p:txBody>
            <a:bodyPr wrap="none" anchor="ctr"/>
            <a:lstStyle/>
            <a:p>
              <a:endParaRPr lang="es-ES"/>
            </a:p>
          </p:txBody>
        </p:sp>
        <p:grpSp>
          <p:nvGrpSpPr>
            <p:cNvPr id="57366" name="Group 22"/>
            <p:cNvGrpSpPr>
              <a:grpSpLocks/>
            </p:cNvGrpSpPr>
            <p:nvPr/>
          </p:nvGrpSpPr>
          <p:grpSpPr bwMode="auto">
            <a:xfrm>
              <a:off x="2653" y="2432"/>
              <a:ext cx="1588" cy="1315"/>
              <a:chOff x="1655" y="2523"/>
              <a:chExt cx="1588" cy="1315"/>
            </a:xfrm>
          </p:grpSpPr>
          <p:sp>
            <p:nvSpPr>
              <p:cNvPr id="57354" name="Arc 10"/>
              <p:cNvSpPr>
                <a:spLocks/>
              </p:cNvSpPr>
              <p:nvPr/>
            </p:nvSpPr>
            <p:spPr bwMode="auto">
              <a:xfrm rot="10800000">
                <a:off x="1791" y="2523"/>
                <a:ext cx="908" cy="122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3399"/>
                </a:solidFill>
                <a:round/>
                <a:headEnd/>
                <a:tailEnd/>
              </a:ln>
              <a:effectLst/>
            </p:spPr>
            <p:txBody>
              <a:bodyPr wrap="none" anchor="ctr"/>
              <a:lstStyle/>
              <a:p>
                <a:endParaRPr lang="es-ES"/>
              </a:p>
            </p:txBody>
          </p:sp>
          <p:sp>
            <p:nvSpPr>
              <p:cNvPr id="57356" name="Line 12"/>
              <p:cNvSpPr>
                <a:spLocks noChangeShapeType="1"/>
              </p:cNvSpPr>
              <p:nvPr/>
            </p:nvSpPr>
            <p:spPr bwMode="auto">
              <a:xfrm>
                <a:off x="1655" y="3385"/>
                <a:ext cx="953" cy="0"/>
              </a:xfrm>
              <a:prstGeom prst="line">
                <a:avLst/>
              </a:prstGeom>
              <a:noFill/>
              <a:ln w="12700">
                <a:solidFill>
                  <a:schemeClr val="tx1"/>
                </a:solidFill>
                <a:prstDash val="sysDot"/>
                <a:round/>
                <a:headEnd/>
                <a:tailEnd/>
              </a:ln>
              <a:effectLst/>
            </p:spPr>
            <p:txBody>
              <a:bodyPr/>
              <a:lstStyle/>
              <a:p>
                <a:endParaRPr lang="es-ES"/>
              </a:p>
            </p:txBody>
          </p:sp>
          <p:sp>
            <p:nvSpPr>
              <p:cNvPr id="57357" name="Line 13"/>
              <p:cNvSpPr>
                <a:spLocks noChangeShapeType="1"/>
              </p:cNvSpPr>
              <p:nvPr/>
            </p:nvSpPr>
            <p:spPr bwMode="auto">
              <a:xfrm>
                <a:off x="2608" y="3385"/>
                <a:ext cx="0" cy="453"/>
              </a:xfrm>
              <a:prstGeom prst="line">
                <a:avLst/>
              </a:prstGeom>
              <a:noFill/>
              <a:ln w="12700">
                <a:solidFill>
                  <a:schemeClr val="tx1"/>
                </a:solidFill>
                <a:prstDash val="sysDot"/>
                <a:round/>
                <a:headEnd/>
                <a:tailEnd/>
              </a:ln>
              <a:effectLst/>
            </p:spPr>
            <p:txBody>
              <a:bodyPr/>
              <a:lstStyle/>
              <a:p>
                <a:endParaRPr lang="es-ES"/>
              </a:p>
            </p:txBody>
          </p:sp>
          <p:sp>
            <p:nvSpPr>
              <p:cNvPr id="57358" name="Line 14"/>
              <p:cNvSpPr>
                <a:spLocks noChangeShapeType="1"/>
              </p:cNvSpPr>
              <p:nvPr/>
            </p:nvSpPr>
            <p:spPr bwMode="auto">
              <a:xfrm>
                <a:off x="2064" y="3385"/>
                <a:ext cx="0" cy="453"/>
              </a:xfrm>
              <a:prstGeom prst="line">
                <a:avLst/>
              </a:prstGeom>
              <a:noFill/>
              <a:ln w="12700">
                <a:solidFill>
                  <a:schemeClr val="tx1"/>
                </a:solidFill>
                <a:prstDash val="sysDot"/>
                <a:round/>
                <a:headEnd/>
                <a:tailEnd/>
              </a:ln>
              <a:effectLst/>
            </p:spPr>
            <p:txBody>
              <a:bodyPr/>
              <a:lstStyle/>
              <a:p>
                <a:endParaRPr lang="es-ES"/>
              </a:p>
            </p:txBody>
          </p:sp>
          <p:sp>
            <p:nvSpPr>
              <p:cNvPr id="57359" name="Line 15"/>
              <p:cNvSpPr>
                <a:spLocks noChangeShapeType="1"/>
              </p:cNvSpPr>
              <p:nvPr/>
            </p:nvSpPr>
            <p:spPr bwMode="auto">
              <a:xfrm>
                <a:off x="1655" y="3838"/>
                <a:ext cx="1588" cy="0"/>
              </a:xfrm>
              <a:prstGeom prst="line">
                <a:avLst/>
              </a:prstGeom>
              <a:noFill/>
              <a:ln w="9525">
                <a:solidFill>
                  <a:schemeClr val="tx1"/>
                </a:solidFill>
                <a:round/>
                <a:headEnd/>
                <a:tailEnd type="triangle" w="med" len="med"/>
              </a:ln>
              <a:effectLst/>
            </p:spPr>
            <p:txBody>
              <a:bodyPr/>
              <a:lstStyle/>
              <a:p>
                <a:endParaRPr lang="es-ES"/>
              </a:p>
            </p:txBody>
          </p:sp>
          <p:sp>
            <p:nvSpPr>
              <p:cNvPr id="57360" name="Line 16"/>
              <p:cNvSpPr>
                <a:spLocks noChangeShapeType="1"/>
              </p:cNvSpPr>
              <p:nvPr/>
            </p:nvSpPr>
            <p:spPr bwMode="auto">
              <a:xfrm>
                <a:off x="1655" y="2840"/>
                <a:ext cx="545" cy="0"/>
              </a:xfrm>
              <a:prstGeom prst="line">
                <a:avLst/>
              </a:prstGeom>
              <a:noFill/>
              <a:ln w="12700">
                <a:solidFill>
                  <a:schemeClr val="tx1"/>
                </a:solidFill>
                <a:prstDash val="sysDot"/>
                <a:round/>
                <a:headEnd/>
                <a:tailEnd/>
              </a:ln>
              <a:effectLst/>
            </p:spPr>
            <p:txBody>
              <a:bodyPr/>
              <a:lstStyle/>
              <a:p>
                <a:endParaRPr lang="es-ES"/>
              </a:p>
            </p:txBody>
          </p:sp>
          <p:sp>
            <p:nvSpPr>
              <p:cNvPr id="57361" name="Line 17"/>
              <p:cNvSpPr>
                <a:spLocks noChangeShapeType="1"/>
              </p:cNvSpPr>
              <p:nvPr/>
            </p:nvSpPr>
            <p:spPr bwMode="auto">
              <a:xfrm>
                <a:off x="2200" y="2840"/>
                <a:ext cx="0" cy="998"/>
              </a:xfrm>
              <a:prstGeom prst="line">
                <a:avLst/>
              </a:prstGeom>
              <a:noFill/>
              <a:ln w="12700">
                <a:solidFill>
                  <a:schemeClr val="tx1"/>
                </a:solidFill>
                <a:prstDash val="sysDot"/>
                <a:round/>
                <a:headEnd/>
                <a:tailEnd/>
              </a:ln>
              <a:effectLst/>
            </p:spPr>
            <p:txBody>
              <a:bodyPr/>
              <a:lstStyle/>
              <a:p>
                <a:endParaRPr lang="es-ES"/>
              </a:p>
            </p:txBody>
          </p:sp>
          <p:sp>
            <p:nvSpPr>
              <p:cNvPr id="57362" name="Line 18"/>
              <p:cNvSpPr>
                <a:spLocks noChangeShapeType="1"/>
              </p:cNvSpPr>
              <p:nvPr/>
            </p:nvSpPr>
            <p:spPr bwMode="auto">
              <a:xfrm>
                <a:off x="1837" y="2840"/>
                <a:ext cx="0" cy="998"/>
              </a:xfrm>
              <a:prstGeom prst="line">
                <a:avLst/>
              </a:prstGeom>
              <a:noFill/>
              <a:ln w="15875">
                <a:solidFill>
                  <a:schemeClr val="tx1"/>
                </a:solidFill>
                <a:prstDash val="sysDot"/>
                <a:round/>
                <a:headEnd/>
                <a:tailEnd/>
              </a:ln>
              <a:effectLst/>
            </p:spPr>
            <p:txBody>
              <a:bodyPr/>
              <a:lstStyle/>
              <a:p>
                <a:endParaRPr lang="es-ES"/>
              </a:p>
            </p:txBody>
          </p:sp>
          <p:sp>
            <p:nvSpPr>
              <p:cNvPr id="57363" name="Line 19"/>
              <p:cNvSpPr>
                <a:spLocks noChangeShapeType="1"/>
              </p:cNvSpPr>
              <p:nvPr/>
            </p:nvSpPr>
            <p:spPr bwMode="auto">
              <a:xfrm flipV="1">
                <a:off x="1973" y="2976"/>
                <a:ext cx="181" cy="137"/>
              </a:xfrm>
              <a:prstGeom prst="line">
                <a:avLst/>
              </a:prstGeom>
              <a:noFill/>
              <a:ln w="9525">
                <a:solidFill>
                  <a:schemeClr val="tx1"/>
                </a:solidFill>
                <a:round/>
                <a:headEnd/>
                <a:tailEnd type="triangle" w="med" len="med"/>
              </a:ln>
              <a:effectLst/>
            </p:spPr>
            <p:txBody>
              <a:bodyPr/>
              <a:lstStyle/>
              <a:p>
                <a:endParaRPr lang="es-ES"/>
              </a:p>
            </p:txBody>
          </p:sp>
          <p:sp>
            <p:nvSpPr>
              <p:cNvPr id="57365" name="Line 21"/>
              <p:cNvSpPr>
                <a:spLocks noChangeShapeType="1"/>
              </p:cNvSpPr>
              <p:nvPr/>
            </p:nvSpPr>
            <p:spPr bwMode="auto">
              <a:xfrm flipV="1">
                <a:off x="2381" y="3430"/>
                <a:ext cx="181" cy="137"/>
              </a:xfrm>
              <a:prstGeom prst="line">
                <a:avLst/>
              </a:prstGeom>
              <a:noFill/>
              <a:ln w="9525">
                <a:solidFill>
                  <a:schemeClr val="tx1"/>
                </a:solidFill>
                <a:round/>
                <a:headEnd/>
                <a:tailEnd type="triangle" w="med" len="med"/>
              </a:ln>
              <a:effectLst/>
            </p:spPr>
            <p:txBody>
              <a:bodyPr/>
              <a:lstStyle/>
              <a:p>
                <a:endParaRPr lang="es-ES"/>
              </a:p>
            </p:txBody>
          </p:sp>
        </p:grpSp>
      </p:grpSp>
      <p:graphicFrame>
        <p:nvGraphicFramePr>
          <p:cNvPr id="57369" name="Object 25"/>
          <p:cNvGraphicFramePr>
            <a:graphicFrameLocks noChangeAspect="1"/>
          </p:cNvGraphicFramePr>
          <p:nvPr/>
        </p:nvGraphicFramePr>
        <p:xfrm>
          <a:off x="6659563" y="6308725"/>
          <a:ext cx="203200" cy="165100"/>
        </p:xfrm>
        <a:graphic>
          <a:graphicData uri="http://schemas.openxmlformats.org/presentationml/2006/ole">
            <mc:AlternateContent xmlns:mc="http://schemas.openxmlformats.org/markup-compatibility/2006">
              <mc:Choice xmlns:v="urn:schemas-microsoft-com:vml" Requires="v">
                <p:oleObj spid="_x0000_s57374" name="Ecuación" r:id="rId6" imgW="203040" imgH="164880" progId="Equation.3">
                  <p:embed/>
                </p:oleObj>
              </mc:Choice>
              <mc:Fallback>
                <p:oleObj name="Ecuación" r:id="rId6" imgW="203040" imgH="164880" progId="Equation.3">
                  <p:embed/>
                  <p:pic>
                    <p:nvPicPr>
                      <p:cNvPr id="0"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59563" y="6308725"/>
                        <a:ext cx="2032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370" name="Object 26"/>
          <p:cNvGraphicFramePr>
            <a:graphicFrameLocks noChangeAspect="1"/>
          </p:cNvGraphicFramePr>
          <p:nvPr/>
        </p:nvGraphicFramePr>
        <p:xfrm>
          <a:off x="3924300" y="3716338"/>
          <a:ext cx="122238" cy="227012"/>
        </p:xfrm>
        <a:graphic>
          <a:graphicData uri="http://schemas.openxmlformats.org/presentationml/2006/ole">
            <mc:AlternateContent xmlns:mc="http://schemas.openxmlformats.org/markup-compatibility/2006">
              <mc:Choice xmlns:v="urn:schemas-microsoft-com:vml" Requires="v">
                <p:oleObj spid="_x0000_s57375" name="Ecuación" r:id="rId8" imgW="88560" imgH="164880" progId="Equation.3">
                  <p:embed/>
                </p:oleObj>
              </mc:Choice>
              <mc:Fallback>
                <p:oleObj name="Ecuación" r:id="rId8" imgW="88560" imgH="164880" progId="Equation.3">
                  <p:embed/>
                  <p:pic>
                    <p:nvPicPr>
                      <p:cNvPr id="0" name="Picture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24300" y="3716338"/>
                        <a:ext cx="122238" cy="227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371" name="Object 27"/>
          <p:cNvGraphicFramePr>
            <a:graphicFrameLocks noChangeAspect="1"/>
          </p:cNvGraphicFramePr>
          <p:nvPr/>
        </p:nvGraphicFramePr>
        <p:xfrm>
          <a:off x="5940425" y="5805488"/>
          <a:ext cx="576263" cy="265112"/>
        </p:xfrm>
        <a:graphic>
          <a:graphicData uri="http://schemas.openxmlformats.org/presentationml/2006/ole">
            <mc:AlternateContent xmlns:mc="http://schemas.openxmlformats.org/markup-compatibility/2006">
              <mc:Choice xmlns:v="urn:schemas-microsoft-com:vml" Requires="v">
                <p:oleObj spid="_x0000_s57376" name="Ecuación" r:id="rId10" imgW="469800" imgH="215640" progId="Equation.3">
                  <p:embed/>
                </p:oleObj>
              </mc:Choice>
              <mc:Fallback>
                <p:oleObj name="Ecuación" r:id="rId10" imgW="469800" imgH="215640" progId="Equation.3">
                  <p:embed/>
                  <p:pic>
                    <p:nvPicPr>
                      <p:cNvPr id="0" name="Picture 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0425" y="5805488"/>
                        <a:ext cx="576263" cy="265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372" name="Object 28"/>
          <p:cNvGraphicFramePr>
            <a:graphicFrameLocks noChangeAspect="1"/>
          </p:cNvGraphicFramePr>
          <p:nvPr/>
        </p:nvGraphicFramePr>
        <p:xfrm>
          <a:off x="6588125" y="5589588"/>
          <a:ext cx="647700" cy="282575"/>
        </p:xfrm>
        <a:graphic>
          <a:graphicData uri="http://schemas.openxmlformats.org/presentationml/2006/ole">
            <mc:AlternateContent xmlns:mc="http://schemas.openxmlformats.org/markup-compatibility/2006">
              <mc:Choice xmlns:v="urn:schemas-microsoft-com:vml" Requires="v">
                <p:oleObj spid="_x0000_s57377" name="Ecuación" r:id="rId12" imgW="495000" imgH="215640" progId="Equation.3">
                  <p:embed/>
                </p:oleObj>
              </mc:Choice>
              <mc:Fallback>
                <p:oleObj name="Ecuación" r:id="rId12" imgW="495000" imgH="215640" progId="Equation.3">
                  <p:embed/>
                  <p:pic>
                    <p:nvPicPr>
                      <p:cNvPr id="0" name="Picture 2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88125" y="5589588"/>
                        <a:ext cx="647700" cy="28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FINANCIERO</a:t>
            </a:r>
            <a:br>
              <a:rPr lang="es-MX" sz="4000">
                <a:solidFill>
                  <a:schemeClr val="bg1"/>
                </a:solidFill>
                <a:latin typeface="Cambria" pitchFamily="18" charset="0"/>
              </a:rPr>
            </a:br>
            <a:r>
              <a:rPr lang="es-MX" sz="4000">
                <a:solidFill>
                  <a:schemeClr val="bg1"/>
                </a:solidFill>
                <a:latin typeface="Cambria" pitchFamily="18" charset="0"/>
              </a:rPr>
              <a:t>Oferta por dinero</a:t>
            </a:r>
          </a:p>
        </p:txBody>
      </p:sp>
      <p:sp>
        <p:nvSpPr>
          <p:cNvPr id="58372" name="Text Box 9"/>
          <p:cNvSpPr>
            <a:spLocks noChangeArrowheads="1"/>
          </p:cNvSpPr>
          <p:nvPr/>
        </p:nvSpPr>
        <p:spPr bwMode="auto">
          <a:xfrm>
            <a:off x="1908175" y="2205038"/>
            <a:ext cx="6723063" cy="52736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Veremos un modelo</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Base monetaria</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Donde E es efectivo y R las reservas</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Oferta Monetaria</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D representa los depósitos</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Existirá la siguiente relación entre efectivo, reservas y depósitos</a:t>
            </a:r>
          </a:p>
          <a:p>
            <a:pPr marL="457200" indent="-457200">
              <a:spcBef>
                <a:spcPts val="1800"/>
              </a:spcBef>
              <a:buClr>
                <a:schemeClr val="accent1"/>
              </a:buClr>
              <a:buSzPct val="80000"/>
              <a:buFont typeface="Wingdings" pitchFamily="2" charset="2"/>
              <a:buChar char="Ø"/>
            </a:pPr>
            <a:r>
              <a:rPr lang="es-CL" sz="2000">
                <a:solidFill>
                  <a:srgbClr val="000000"/>
                </a:solidFill>
                <a:latin typeface="Cambria" pitchFamily="18" charset="0"/>
              </a:rPr>
              <a:t>Es decir efectivo y reservas son proporciones de los depósitos</a:t>
            </a: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p:txBody>
      </p:sp>
      <p:graphicFrame>
        <p:nvGraphicFramePr>
          <p:cNvPr id="58373" name="Object 5"/>
          <p:cNvGraphicFramePr>
            <a:graphicFrameLocks noChangeAspect="1"/>
          </p:cNvGraphicFramePr>
          <p:nvPr/>
        </p:nvGraphicFramePr>
        <p:xfrm>
          <a:off x="4787900" y="2852738"/>
          <a:ext cx="1063625" cy="255587"/>
        </p:xfrm>
        <a:graphic>
          <a:graphicData uri="http://schemas.openxmlformats.org/presentationml/2006/ole">
            <mc:AlternateContent xmlns:mc="http://schemas.openxmlformats.org/markup-compatibility/2006">
              <mc:Choice xmlns:v="urn:schemas-microsoft-com:vml" Requires="v">
                <p:oleObj spid="_x0000_s58377" name="Ecuación" r:id="rId4" imgW="685800" imgH="164880" progId="Equation.3">
                  <p:embed/>
                </p:oleObj>
              </mc:Choice>
              <mc:Fallback>
                <p:oleObj name="Ecuación" r:id="rId4" imgW="685800" imgH="16488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2852738"/>
                        <a:ext cx="1063625" cy="255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374" name="Object 6"/>
          <p:cNvGraphicFramePr>
            <a:graphicFrameLocks noChangeAspect="1"/>
          </p:cNvGraphicFramePr>
          <p:nvPr/>
        </p:nvGraphicFramePr>
        <p:xfrm>
          <a:off x="4859338" y="3933825"/>
          <a:ext cx="1152525" cy="268288"/>
        </p:xfrm>
        <a:graphic>
          <a:graphicData uri="http://schemas.openxmlformats.org/presentationml/2006/ole">
            <mc:AlternateContent xmlns:mc="http://schemas.openxmlformats.org/markup-compatibility/2006">
              <mc:Choice xmlns:v="urn:schemas-microsoft-com:vml" Requires="v">
                <p:oleObj spid="_x0000_s58378" name="Ecuación" r:id="rId6" imgW="711000" imgH="164880" progId="Equation.3">
                  <p:embed/>
                </p:oleObj>
              </mc:Choice>
              <mc:Fallback>
                <p:oleObj name="Ecuación" r:id="rId6" imgW="711000" imgH="164880" progId="Equation.3">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9338" y="3933825"/>
                        <a:ext cx="1152525"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375" name="Object 7"/>
          <p:cNvGraphicFramePr>
            <a:graphicFrameLocks noChangeAspect="1"/>
          </p:cNvGraphicFramePr>
          <p:nvPr/>
        </p:nvGraphicFramePr>
        <p:xfrm>
          <a:off x="3995738" y="5300663"/>
          <a:ext cx="817562" cy="301625"/>
        </p:xfrm>
        <a:graphic>
          <a:graphicData uri="http://schemas.openxmlformats.org/presentationml/2006/ole">
            <mc:AlternateContent xmlns:mc="http://schemas.openxmlformats.org/markup-compatibility/2006">
              <mc:Choice xmlns:v="urn:schemas-microsoft-com:vml" Requires="v">
                <p:oleObj spid="_x0000_s58379" name="Ecuación" r:id="rId8" imgW="482400" imgH="177480" progId="Equation.3">
                  <p:embed/>
                </p:oleObj>
              </mc:Choice>
              <mc:Fallback>
                <p:oleObj name="Ecuación" r:id="rId8" imgW="482400" imgH="177480" progId="Equation.3">
                  <p:embed/>
                  <p:pic>
                    <p:nvPicPr>
                      <p:cNvPr id="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95738" y="5300663"/>
                        <a:ext cx="817562"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376" name="Object 8"/>
          <p:cNvGraphicFramePr>
            <a:graphicFrameLocks noChangeAspect="1"/>
          </p:cNvGraphicFramePr>
          <p:nvPr/>
        </p:nvGraphicFramePr>
        <p:xfrm>
          <a:off x="5364163" y="5300663"/>
          <a:ext cx="863600" cy="317500"/>
        </p:xfrm>
        <a:graphic>
          <a:graphicData uri="http://schemas.openxmlformats.org/presentationml/2006/ole">
            <mc:AlternateContent xmlns:mc="http://schemas.openxmlformats.org/markup-compatibility/2006">
              <mc:Choice xmlns:v="urn:schemas-microsoft-com:vml" Requires="v">
                <p:oleObj spid="_x0000_s58380" name="Ecuación" r:id="rId10" imgW="482400" imgH="177480" progId="Equation.3">
                  <p:embed/>
                </p:oleObj>
              </mc:Choice>
              <mc:Fallback>
                <p:oleObj name="Ecuación" r:id="rId10" imgW="482400" imgH="177480" progId="Equation.3">
                  <p:embed/>
                  <p:pic>
                    <p:nvPicPr>
                      <p:cNvPr id="0"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64163" y="5300663"/>
                        <a:ext cx="863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FINANCIERO</a:t>
            </a:r>
            <a:br>
              <a:rPr lang="es-MX" sz="4000">
                <a:solidFill>
                  <a:schemeClr val="bg1"/>
                </a:solidFill>
                <a:latin typeface="Cambria" pitchFamily="18" charset="0"/>
              </a:rPr>
            </a:br>
            <a:r>
              <a:rPr lang="es-MX" sz="4000">
                <a:solidFill>
                  <a:schemeClr val="bg1"/>
                </a:solidFill>
                <a:latin typeface="Cambria" pitchFamily="18" charset="0"/>
              </a:rPr>
              <a:t>Oferta por dinero</a:t>
            </a:r>
          </a:p>
        </p:txBody>
      </p:sp>
      <p:sp>
        <p:nvSpPr>
          <p:cNvPr id="59396" name="Text Box 9"/>
          <p:cNvSpPr>
            <a:spLocks noChangeArrowheads="1"/>
          </p:cNvSpPr>
          <p:nvPr/>
        </p:nvSpPr>
        <p:spPr bwMode="auto">
          <a:xfrm>
            <a:off x="1908175" y="2205038"/>
            <a:ext cx="6723063" cy="44354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Reemplazando en la base monetaria</a:t>
            </a: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Reemplazando en la oferta monetaria</a:t>
            </a: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Despejando D y reemplazando en la oferta monetaria</a:t>
            </a: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El primer termino de la ecuación representa el multiplicador monetario.</a:t>
            </a:r>
          </a:p>
        </p:txBody>
      </p:sp>
      <p:graphicFrame>
        <p:nvGraphicFramePr>
          <p:cNvPr id="59401" name="Object 9"/>
          <p:cNvGraphicFramePr>
            <a:graphicFrameLocks noChangeAspect="1"/>
          </p:cNvGraphicFramePr>
          <p:nvPr/>
        </p:nvGraphicFramePr>
        <p:xfrm>
          <a:off x="4427538" y="2636838"/>
          <a:ext cx="1565275" cy="336550"/>
        </p:xfrm>
        <a:graphic>
          <a:graphicData uri="http://schemas.openxmlformats.org/presentationml/2006/ole">
            <mc:AlternateContent xmlns:mc="http://schemas.openxmlformats.org/markup-compatibility/2006">
              <mc:Choice xmlns:v="urn:schemas-microsoft-com:vml" Requires="v">
                <p:oleObj spid="_x0000_s59406" name="Ecuación" r:id="rId4" imgW="825480" imgH="177480" progId="Equation.3">
                  <p:embed/>
                </p:oleObj>
              </mc:Choice>
              <mc:Fallback>
                <p:oleObj name="Ecuación" r:id="rId4" imgW="825480" imgH="177480" progId="Equation.3">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2636838"/>
                        <a:ext cx="1565275" cy="336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9402" name="Object 10"/>
          <p:cNvGraphicFramePr>
            <a:graphicFrameLocks noChangeAspect="1"/>
          </p:cNvGraphicFramePr>
          <p:nvPr/>
        </p:nvGraphicFramePr>
        <p:xfrm>
          <a:off x="4427538" y="2997200"/>
          <a:ext cx="1657350" cy="363538"/>
        </p:xfrm>
        <a:graphic>
          <a:graphicData uri="http://schemas.openxmlformats.org/presentationml/2006/ole">
            <mc:AlternateContent xmlns:mc="http://schemas.openxmlformats.org/markup-compatibility/2006">
              <mc:Choice xmlns:v="urn:schemas-microsoft-com:vml" Requires="v">
                <p:oleObj spid="_x0000_s59407" name="Ecuación" r:id="rId6" imgW="927000" imgH="203040" progId="Equation.3">
                  <p:embed/>
                </p:oleObj>
              </mc:Choice>
              <mc:Fallback>
                <p:oleObj name="Ecuación" r:id="rId6" imgW="927000" imgH="203040" progId="Equation.3">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7538" y="2997200"/>
                        <a:ext cx="1657350"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9403" name="Object 11"/>
          <p:cNvGraphicFramePr>
            <a:graphicFrameLocks noChangeAspect="1"/>
          </p:cNvGraphicFramePr>
          <p:nvPr/>
        </p:nvGraphicFramePr>
        <p:xfrm>
          <a:off x="4500563" y="3789363"/>
          <a:ext cx="1657350" cy="360362"/>
        </p:xfrm>
        <a:graphic>
          <a:graphicData uri="http://schemas.openxmlformats.org/presentationml/2006/ole">
            <mc:AlternateContent xmlns:mc="http://schemas.openxmlformats.org/markup-compatibility/2006">
              <mc:Choice xmlns:v="urn:schemas-microsoft-com:vml" Requires="v">
                <p:oleObj spid="_x0000_s59408" name="Ecuación" r:id="rId8" imgW="787320" imgH="177480" progId="Equation.3">
                  <p:embed/>
                </p:oleObj>
              </mc:Choice>
              <mc:Fallback>
                <p:oleObj name="Ecuación" r:id="rId8" imgW="787320" imgH="177480" progId="Equation.3">
                  <p:embed/>
                  <p:pic>
                    <p:nvPicPr>
                      <p:cNvPr id="0"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00563" y="3789363"/>
                        <a:ext cx="1657350"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9404" name="Object 12"/>
          <p:cNvGraphicFramePr>
            <a:graphicFrameLocks noChangeAspect="1"/>
          </p:cNvGraphicFramePr>
          <p:nvPr/>
        </p:nvGraphicFramePr>
        <p:xfrm>
          <a:off x="4500563" y="4365625"/>
          <a:ext cx="1655762" cy="373063"/>
        </p:xfrm>
        <a:graphic>
          <a:graphicData uri="http://schemas.openxmlformats.org/presentationml/2006/ole">
            <mc:AlternateContent xmlns:mc="http://schemas.openxmlformats.org/markup-compatibility/2006">
              <mc:Choice xmlns:v="urn:schemas-microsoft-com:vml" Requires="v">
                <p:oleObj spid="_x0000_s59409" name="Ecuación" r:id="rId10" imgW="901440" imgH="203040" progId="Equation.3">
                  <p:embed/>
                </p:oleObj>
              </mc:Choice>
              <mc:Fallback>
                <p:oleObj name="Ecuación" r:id="rId10" imgW="901440" imgH="203040" progId="Equation.3">
                  <p:embed/>
                  <p:pic>
                    <p:nvPicPr>
                      <p:cNvPr id="0"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00563" y="4365625"/>
                        <a:ext cx="1655762" cy="373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9405" name="Object 13"/>
          <p:cNvGraphicFramePr>
            <a:graphicFrameLocks noChangeAspect="1"/>
          </p:cNvGraphicFramePr>
          <p:nvPr/>
        </p:nvGraphicFramePr>
        <p:xfrm>
          <a:off x="4500563" y="5300663"/>
          <a:ext cx="1512887" cy="688975"/>
        </p:xfrm>
        <a:graphic>
          <a:graphicData uri="http://schemas.openxmlformats.org/presentationml/2006/ole">
            <mc:AlternateContent xmlns:mc="http://schemas.openxmlformats.org/markup-compatibility/2006">
              <mc:Choice xmlns:v="urn:schemas-microsoft-com:vml" Requires="v">
                <p:oleObj spid="_x0000_s59410" name="Ecuación" r:id="rId12" imgW="863280" imgH="393480" progId="Equation.3">
                  <p:embed/>
                </p:oleObj>
              </mc:Choice>
              <mc:Fallback>
                <p:oleObj name="Ecuación" r:id="rId12" imgW="863280" imgH="393480" progId="Equation.3">
                  <p:embed/>
                  <p:pic>
                    <p:nvPicPr>
                      <p:cNvPr id="0"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00563" y="5300663"/>
                        <a:ext cx="1512887" cy="68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4000">
                <a:solidFill>
                  <a:schemeClr val="bg1"/>
                </a:solidFill>
                <a:latin typeface="Cambria" pitchFamily="18" charset="0"/>
              </a:rPr>
              <a:t>MERCADO FINANCIERO</a:t>
            </a:r>
            <a:br>
              <a:rPr lang="es-MX" sz="4000">
                <a:solidFill>
                  <a:schemeClr val="bg1"/>
                </a:solidFill>
                <a:latin typeface="Cambria" pitchFamily="18" charset="0"/>
              </a:rPr>
            </a:br>
            <a:r>
              <a:rPr lang="es-MX" sz="4000">
                <a:solidFill>
                  <a:schemeClr val="bg1"/>
                </a:solidFill>
                <a:latin typeface="Cambria" pitchFamily="18" charset="0"/>
              </a:rPr>
              <a:t>Oferta por dinero</a:t>
            </a:r>
          </a:p>
        </p:txBody>
      </p:sp>
      <p:sp>
        <p:nvSpPr>
          <p:cNvPr id="60420" name="Text Box 9"/>
          <p:cNvSpPr>
            <a:spLocks noChangeArrowheads="1"/>
          </p:cNvSpPr>
          <p:nvPr/>
        </p:nvSpPr>
        <p:spPr bwMode="auto">
          <a:xfrm>
            <a:off x="1908175" y="2636838"/>
            <a:ext cx="6723063" cy="36734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La cantidad de dinero de una economía varía según</a:t>
            </a:r>
          </a:p>
          <a:p>
            <a:pPr marL="457200" indent="-457200">
              <a:spcBef>
                <a:spcPts val="1800"/>
              </a:spcBef>
              <a:buClr>
                <a:schemeClr val="accent1"/>
              </a:buClr>
              <a:buSzPct val="80000"/>
              <a:buFont typeface="Wingdings" pitchFamily="2" charset="2"/>
              <a:buChar char="Ø"/>
            </a:pPr>
            <a:r>
              <a:rPr lang="es-MX" sz="2000">
                <a:solidFill>
                  <a:srgbClr val="000000"/>
                </a:solidFill>
                <a:latin typeface="Cambria" pitchFamily="18" charset="0"/>
              </a:rPr>
              <a:t>La base monetaria ofrecida por el banco central</a:t>
            </a:r>
          </a:p>
          <a:p>
            <a:pPr marL="457200" indent="-457200">
              <a:spcBef>
                <a:spcPts val="1800"/>
              </a:spcBef>
              <a:buClr>
                <a:schemeClr val="accent1"/>
              </a:buClr>
              <a:buSzPct val="80000"/>
              <a:buFont typeface="Wingdings" pitchFamily="2" charset="2"/>
              <a:buChar char="Ø"/>
            </a:pPr>
            <a:r>
              <a:rPr lang="es-MX" sz="2000">
                <a:solidFill>
                  <a:srgbClr val="000000"/>
                </a:solidFill>
                <a:latin typeface="Cambria" pitchFamily="18" charset="0"/>
              </a:rPr>
              <a:t>La cantidad de efectivo que los agente están dispuestos a tener sobre la cantidad de depósitos</a:t>
            </a:r>
          </a:p>
          <a:p>
            <a:pPr marL="457200" indent="-457200">
              <a:spcBef>
                <a:spcPts val="1800"/>
              </a:spcBef>
              <a:buClr>
                <a:schemeClr val="accent1"/>
              </a:buClr>
              <a:buSzPct val="80000"/>
              <a:buFont typeface="Wingdings" pitchFamily="2" charset="2"/>
              <a:buChar char="Ø"/>
            </a:pPr>
            <a:r>
              <a:rPr lang="es-MX" sz="2000">
                <a:solidFill>
                  <a:srgbClr val="000000"/>
                </a:solidFill>
                <a:latin typeface="Cambria" pitchFamily="18" charset="0"/>
              </a:rPr>
              <a:t>La proporción de depósitos que los bancos están dispuestos a prestar</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La oferta monetaria NO depende de la tasa de interés</a:t>
            </a: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Variables reales y nominales</a:t>
            </a:r>
          </a:p>
        </p:txBody>
      </p:sp>
      <p:sp>
        <p:nvSpPr>
          <p:cNvPr id="61444" name="Text Box 9"/>
          <p:cNvSpPr>
            <a:spLocks noChangeArrowheads="1"/>
          </p:cNvSpPr>
          <p:nvPr/>
        </p:nvSpPr>
        <p:spPr bwMode="auto">
          <a:xfrm>
            <a:off x="1908175" y="2636838"/>
            <a:ext cx="6723063" cy="9302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
        <p:nvSpPr>
          <p:cNvPr id="61445" name="Text Box 9"/>
          <p:cNvSpPr>
            <a:spLocks noChangeArrowheads="1"/>
          </p:cNvSpPr>
          <p:nvPr/>
        </p:nvSpPr>
        <p:spPr bwMode="auto">
          <a:xfrm>
            <a:off x="1908175" y="2636838"/>
            <a:ext cx="6723063" cy="44354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Expuestas las bases podemos darnos cuenta que no la manera en como medimos los efectos pueden hacer cambiar los resultados.</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Es por esto que una manera sencilla de encontrar indicadores confiables, que puedan compararse con otros canales d información  , es realizar un ajuste en precios.</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Ejemplo: Tenemos 1000 pesos, el nivel general de precios del año base es 200 pesos y la inflación actual es de un 4%. Nos dan 30 pesos para compensar los efectos de la inflación….¿somos más ricos o pobres que antes?</a:t>
            </a: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Variables reales y nominales</a:t>
            </a:r>
          </a:p>
        </p:txBody>
      </p:sp>
      <p:sp>
        <p:nvSpPr>
          <p:cNvPr id="62468" name="Text Box 9"/>
          <p:cNvSpPr>
            <a:spLocks noChangeArrowheads="1"/>
          </p:cNvSpPr>
          <p:nvPr/>
        </p:nvSpPr>
        <p:spPr bwMode="auto">
          <a:xfrm>
            <a:off x="1908175" y="2636838"/>
            <a:ext cx="6723063" cy="9302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
        <p:nvSpPr>
          <p:cNvPr id="62469" name="Text Box 9"/>
          <p:cNvSpPr>
            <a:spLocks noChangeArrowheads="1"/>
          </p:cNvSpPr>
          <p:nvPr/>
        </p:nvSpPr>
        <p:spPr bwMode="auto">
          <a:xfrm>
            <a:off x="1979613" y="2276475"/>
            <a:ext cx="6723062" cy="42068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Nominalmente tenemos  1000 + 30 =1030</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Buscando el nivel general de precios actual </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X= 208</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Entonces en términos reales debemos observar cuanto vale nuestro dinero en ambos periodos</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Periodo anterior :1000/200= 5 </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Periodo actual 1030/208= 4,95</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Podemos concluir que en términos reales somos más pobres y los 30 pesos no compensan la inflación.</a:t>
            </a:r>
          </a:p>
        </p:txBody>
      </p:sp>
      <p:graphicFrame>
        <p:nvGraphicFramePr>
          <p:cNvPr id="62470" name="Object 6"/>
          <p:cNvGraphicFramePr>
            <a:graphicFrameLocks noChangeAspect="1"/>
          </p:cNvGraphicFramePr>
          <p:nvPr/>
        </p:nvGraphicFramePr>
        <p:xfrm>
          <a:off x="7308850" y="2781300"/>
          <a:ext cx="1255713" cy="533400"/>
        </p:xfrm>
        <a:graphic>
          <a:graphicData uri="http://schemas.openxmlformats.org/presentationml/2006/ole">
            <mc:AlternateContent xmlns:mc="http://schemas.openxmlformats.org/markup-compatibility/2006">
              <mc:Choice xmlns:v="urn:schemas-microsoft-com:vml" Requires="v">
                <p:oleObj spid="_x0000_s62471" name="Ecuación" r:id="rId4" imgW="927000" imgH="393480" progId="Equation.3">
                  <p:embed/>
                </p:oleObj>
              </mc:Choice>
              <mc:Fallback>
                <p:oleObj name="Ecuación" r:id="rId4" imgW="927000" imgH="393480"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8850" y="2781300"/>
                        <a:ext cx="1255713"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Teoría cuantitativa del dinero</a:t>
            </a:r>
          </a:p>
        </p:txBody>
      </p:sp>
      <p:sp>
        <p:nvSpPr>
          <p:cNvPr id="63492" name="Text Box 9"/>
          <p:cNvSpPr>
            <a:spLocks noChangeArrowheads="1"/>
          </p:cNvSpPr>
          <p:nvPr/>
        </p:nvSpPr>
        <p:spPr bwMode="auto">
          <a:xfrm>
            <a:off x="1908175" y="2636838"/>
            <a:ext cx="6723063" cy="9302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
        <p:nvSpPr>
          <p:cNvPr id="63495" name="Text Box 9"/>
          <p:cNvSpPr>
            <a:spLocks noChangeArrowheads="1"/>
          </p:cNvSpPr>
          <p:nvPr/>
        </p:nvSpPr>
        <p:spPr bwMode="auto">
          <a:xfrm>
            <a:off x="1979613" y="2276475"/>
            <a:ext cx="6723062" cy="43592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En muchas economías se observa que la cantidad de dinero aumenta y los agentes incluso son más pobres.</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De esta observación proviene la paradoja “a medida que se crea dinero mas rápido, menos de este habrá”</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En una economía que está creciendo de manera sostenida la inflación no es un problema serio si es baja y controlada</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Matemáticamente: </a:t>
            </a:r>
          </a:p>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Esta ecuación describe que la cantidad de dinero multiplicada por su velocidad de creación es igual al nivel de producto multiplicado por el nivel de precios</a:t>
            </a:r>
          </a:p>
        </p:txBody>
      </p:sp>
      <p:graphicFrame>
        <p:nvGraphicFramePr>
          <p:cNvPr id="63496" name="Object 8"/>
          <p:cNvGraphicFramePr>
            <a:graphicFrameLocks noChangeAspect="1"/>
          </p:cNvGraphicFramePr>
          <p:nvPr/>
        </p:nvGraphicFramePr>
        <p:xfrm>
          <a:off x="4787900" y="5157788"/>
          <a:ext cx="1511300" cy="395287"/>
        </p:xfrm>
        <a:graphic>
          <a:graphicData uri="http://schemas.openxmlformats.org/presentationml/2006/ole">
            <mc:AlternateContent xmlns:mc="http://schemas.openxmlformats.org/markup-compatibility/2006">
              <mc:Choice xmlns:v="urn:schemas-microsoft-com:vml" Requires="v">
                <p:oleObj spid="_x0000_s63497" name="Ecuación" r:id="rId4" imgW="876240" imgH="228600" progId="Equation.3">
                  <p:embed/>
                </p:oleObj>
              </mc:Choice>
              <mc:Fallback>
                <p:oleObj name="Ecuación" r:id="rId4" imgW="876240" imgH="22860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5157788"/>
                        <a:ext cx="1511300" cy="395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2 Marcador de contenido"/>
          <p:cNvSpPr>
            <a:spLocks noGrp="1"/>
          </p:cNvSpPr>
          <p:nvPr>
            <p:ph idx="1"/>
          </p:nvPr>
        </p:nvSpPr>
        <p:spPr/>
        <p:txBody>
          <a:bodyPr/>
          <a:lstStyle/>
          <a:p>
            <a:pPr algn="just" eaLnBrk="1" hangingPunct="1">
              <a:buFont typeface="Wingdings" pitchFamily="2" charset="2"/>
              <a:buChar char="v"/>
            </a:pPr>
            <a:r>
              <a:rPr lang="es-CL" sz="1800" smtClean="0">
                <a:latin typeface="Cambria" pitchFamily="18" charset="0"/>
              </a:rPr>
              <a:t>Cuando decíamos el significado de la macroeconomía, hablamos del comportamiento global de la economía</a:t>
            </a:r>
          </a:p>
          <a:p>
            <a:pPr algn="just" eaLnBrk="1" hangingPunct="1">
              <a:buFont typeface="Wingdings" pitchFamily="2" charset="2"/>
              <a:buChar char="v"/>
            </a:pPr>
            <a:r>
              <a:rPr lang="es-CL" sz="1800" smtClean="0">
                <a:latin typeface="Cambria" pitchFamily="18" charset="0"/>
              </a:rPr>
              <a:t>Los gobiernos buscan poder conducir la economía de la mejor manera. </a:t>
            </a:r>
          </a:p>
          <a:p>
            <a:pPr algn="just" eaLnBrk="1" hangingPunct="1">
              <a:buFont typeface="Wingdings" pitchFamily="2" charset="2"/>
              <a:buChar char="v"/>
            </a:pPr>
            <a:r>
              <a:rPr lang="es-CL" sz="1800" smtClean="0">
                <a:latin typeface="Cambria" pitchFamily="18" charset="0"/>
              </a:rPr>
              <a:t> Para realizar esto, existen diversas políticas macroeconómicas  que pueden realizar, dependiendo en qué estado se encuentra la economía del país. Por ejemplo Chile, tiene una política fiscal contracíclica, que permite tener una “billetera grande” en casos de crisis. </a:t>
            </a:r>
          </a:p>
          <a:p>
            <a:pPr algn="just" eaLnBrk="1" hangingPunct="1">
              <a:buFont typeface="Wingdings" pitchFamily="2" charset="2"/>
              <a:buChar char="v"/>
            </a:pPr>
            <a:r>
              <a:rPr lang="es-CL" sz="1800" smtClean="0">
                <a:latin typeface="Cambria" pitchFamily="18" charset="0"/>
              </a:rPr>
              <a:t>Por ejemplo, puede haber una política fiscal expansiva, lo que significa un aumento del gasto fiscal. También existen otras políticas, como la monetaria y cambiaria</a:t>
            </a:r>
            <a:endParaRPr lang="es-MX" sz="1800" smtClean="0">
              <a:solidFill>
                <a:srgbClr val="000000"/>
              </a:solidFill>
              <a:latin typeface="Cambria" pitchFamily="18" charset="0"/>
            </a:endParaRPr>
          </a:p>
          <a:p>
            <a:pPr eaLnBrk="1" hangingPunct="1"/>
            <a:endParaRPr lang="es-CL" sz="1800" smtClean="0">
              <a:solidFill>
                <a:srgbClr val="000000"/>
              </a:solidFill>
              <a:latin typeface="Cambria" pitchFamily="18" charset="0"/>
            </a:endParaRPr>
          </a:p>
          <a:p>
            <a:pPr algn="just" eaLnBrk="1" hangingPunct="1">
              <a:buFont typeface="Wingdings" pitchFamily="2" charset="2"/>
              <a:buChar char="v"/>
            </a:pPr>
            <a:endParaRPr lang="es-CL" smtClean="0">
              <a:latin typeface="Cambria" pitchFamily="18" charset="0"/>
            </a:endParaRPr>
          </a:p>
        </p:txBody>
      </p:sp>
      <p:sp>
        <p:nvSpPr>
          <p:cNvPr id="5"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r>
              <a:rPr lang="es-MX" sz="4000" cap="none" smtClean="0">
                <a:solidFill>
                  <a:schemeClr val="bg1"/>
                </a:solidFill>
                <a:latin typeface="Cambria" pitchFamily="18" charset="0"/>
              </a:rPr>
              <a:t>Importancia de las políticas macroeconómicas</a:t>
            </a:r>
            <a:endParaRPr lang="es-CL" sz="4000" cap="none" smtClean="0">
              <a:solidFill>
                <a:schemeClr val="bg1"/>
              </a:solidFill>
              <a:latin typeface="Cambria" pitchFamily="18" charset="0"/>
            </a:endParaRPr>
          </a:p>
        </p:txBody>
      </p:sp>
      <p:pic>
        <p:nvPicPr>
          <p:cNvPr id="18435" name="5 Imagen" descr="logo2.jpg"/>
          <p:cNvPicPr>
            <a:picLocks noChangeAspect="1"/>
          </p:cNvPicPr>
          <p:nvPr/>
        </p:nvPicPr>
        <p:blipFill>
          <a:blip r:embed="rId3"/>
          <a:srcRect/>
          <a:stretch>
            <a:fillRect/>
          </a:stretch>
        </p:blipFill>
        <p:spPr bwMode="auto">
          <a:xfrm>
            <a:off x="179388" y="115888"/>
            <a:ext cx="14763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Tipo de cambio</a:t>
            </a:r>
          </a:p>
        </p:txBody>
      </p:sp>
      <p:sp>
        <p:nvSpPr>
          <p:cNvPr id="64516" name="Text Box 9"/>
          <p:cNvSpPr>
            <a:spLocks noChangeArrowheads="1"/>
          </p:cNvSpPr>
          <p:nvPr/>
        </p:nvSpPr>
        <p:spPr bwMode="auto">
          <a:xfrm>
            <a:off x="1908175" y="2636838"/>
            <a:ext cx="6723063" cy="9302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
        <p:nvSpPr>
          <p:cNvPr id="64519" name="Text Box 9"/>
          <p:cNvSpPr>
            <a:spLocks noChangeArrowheads="1"/>
          </p:cNvSpPr>
          <p:nvPr/>
        </p:nvSpPr>
        <p:spPr bwMode="auto">
          <a:xfrm>
            <a:off x="1979613" y="2276475"/>
            <a:ext cx="6723062" cy="42068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Tipo de cambio: R</a:t>
            </a:r>
            <a:r>
              <a:rPr lang="es-ES" sz="2000">
                <a:latin typeface="Cambria" pitchFamily="18" charset="0"/>
              </a:rPr>
              <a:t>elación de proporción entre divisas que refleja la relación del el valor de una respecto a la otra. </a:t>
            </a:r>
          </a:p>
          <a:p>
            <a:pPr marL="457200" indent="-457200">
              <a:spcBef>
                <a:spcPts val="1800"/>
              </a:spcBef>
              <a:buClr>
                <a:schemeClr val="accent1"/>
              </a:buClr>
              <a:buSzPct val="80000"/>
              <a:buFont typeface="Wingdings" pitchFamily="2" charset="2"/>
              <a:buChar char="v"/>
            </a:pPr>
            <a:r>
              <a:rPr lang="es-ES" sz="2000">
                <a:latin typeface="Cambria" pitchFamily="18" charset="0"/>
              </a:rPr>
              <a:t>Dicha tasa es un indicador que expresa cuántas unidades de una divisa se necesitan para obtener una unidad de la otra. </a:t>
            </a:r>
          </a:p>
          <a:p>
            <a:pPr marL="457200" indent="-457200">
              <a:spcBef>
                <a:spcPts val="1800"/>
              </a:spcBef>
              <a:buClr>
                <a:schemeClr val="accent1"/>
              </a:buClr>
              <a:buSzPct val="80000"/>
              <a:buFont typeface="Wingdings" pitchFamily="2" charset="2"/>
              <a:buChar char="v"/>
            </a:pPr>
            <a:r>
              <a:rPr lang="es-ES" sz="2000">
                <a:latin typeface="Cambria" pitchFamily="18" charset="0"/>
              </a:rPr>
              <a:t>Por ejemplo, si la tasa de cambio entre el peso chileno y el dólar estadounidense (CLP/USD) es de 00,2, ello significa que el peso chileno equivale a 0,02 dólares. Del mismo modo, si la tasa se calcula a la inversa (USD/CLP), ello refleja en una tasa de 500, lo cual significa que el dólar equivale a 500 pesos. </a:t>
            </a:r>
            <a:endParaRPr lang="es-CL" sz="2000">
              <a:latin typeface="Cambria"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Tipo de cambio</a:t>
            </a:r>
          </a:p>
        </p:txBody>
      </p:sp>
      <p:sp>
        <p:nvSpPr>
          <p:cNvPr id="65540" name="Text Box 9"/>
          <p:cNvSpPr>
            <a:spLocks noChangeArrowheads="1"/>
          </p:cNvSpPr>
          <p:nvPr/>
        </p:nvSpPr>
        <p:spPr bwMode="auto">
          <a:xfrm>
            <a:off x="1908175" y="2636838"/>
            <a:ext cx="6723063" cy="9302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
        <p:nvSpPr>
          <p:cNvPr id="65541" name="Text Box 9"/>
          <p:cNvSpPr>
            <a:spLocks noChangeArrowheads="1"/>
          </p:cNvSpPr>
          <p:nvPr/>
        </p:nvSpPr>
        <p:spPr bwMode="auto">
          <a:xfrm>
            <a:off x="1979613" y="1844675"/>
            <a:ext cx="6723062" cy="5583238"/>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a:latin typeface="Cambria" pitchFamily="18" charset="0"/>
              </a:rPr>
              <a:t>El tipo de  cambio se puede apreciar o depreciar</a:t>
            </a:r>
          </a:p>
          <a:p>
            <a:pPr marL="457200" indent="-457200">
              <a:spcBef>
                <a:spcPts val="1800"/>
              </a:spcBef>
              <a:buClr>
                <a:schemeClr val="accent1"/>
              </a:buClr>
              <a:buSzPct val="80000"/>
              <a:buFont typeface="Wingdings" pitchFamily="2" charset="2"/>
              <a:buChar char="Ø"/>
            </a:pPr>
            <a:r>
              <a:rPr lang="es-CL">
                <a:latin typeface="Cambria" pitchFamily="18" charset="0"/>
              </a:rPr>
              <a:t>El tipo de cambio se aprecia cuando la moneda que tengo se valoriza respecto a la de referencia, es decir necesito menos unidades monetarias para adquirir la otra</a:t>
            </a:r>
          </a:p>
          <a:p>
            <a:pPr marL="457200" indent="-457200">
              <a:spcBef>
                <a:spcPts val="1800"/>
              </a:spcBef>
              <a:buClr>
                <a:schemeClr val="accent1"/>
              </a:buClr>
              <a:buSzPct val="80000"/>
              <a:buFont typeface="Wingdings" pitchFamily="2" charset="2"/>
              <a:buChar char="Ø"/>
            </a:pPr>
            <a:r>
              <a:rPr lang="es-CL">
                <a:latin typeface="Cambria" pitchFamily="18" charset="0"/>
              </a:rPr>
              <a:t>El tipo de cambio se deprecia cuando la moneda que poseo se desvaloriza respecto a la de referencia, es decir necesito más unidades monetarias para adquirir la otra.</a:t>
            </a:r>
          </a:p>
          <a:p>
            <a:pPr marL="457200" indent="-457200">
              <a:spcBef>
                <a:spcPts val="1800"/>
              </a:spcBef>
              <a:buClr>
                <a:schemeClr val="accent1"/>
              </a:buClr>
              <a:buSzPct val="80000"/>
              <a:buFont typeface="Wingdings" pitchFamily="2" charset="2"/>
              <a:buChar char="v"/>
            </a:pPr>
            <a:r>
              <a:rPr lang="es-CL">
                <a:latin typeface="Cambria" pitchFamily="18" charset="0"/>
              </a:rPr>
              <a:t>El tipo de cambio puede ser real o nominal</a:t>
            </a:r>
          </a:p>
          <a:p>
            <a:pPr marL="457200" indent="-457200" eaLnBrk="0" hangingPunct="0">
              <a:spcBef>
                <a:spcPts val="1800"/>
              </a:spcBef>
              <a:buClr>
                <a:schemeClr val="accent1"/>
              </a:buClr>
              <a:buSzPct val="80000"/>
              <a:buFont typeface="Wingdings" pitchFamily="2" charset="2"/>
              <a:buChar char="Ø"/>
            </a:pPr>
            <a:r>
              <a:rPr lang="es-ES">
                <a:latin typeface="Cambria" pitchFamily="18" charset="0"/>
              </a:rPr>
              <a:t>El real se define como la relación a la que una persona puede intercambiar </a:t>
            </a:r>
            <a:r>
              <a:rPr lang="es-ES" b="1">
                <a:latin typeface="Cambria" pitchFamily="18" charset="0"/>
              </a:rPr>
              <a:t>los bienes y servicios</a:t>
            </a:r>
            <a:r>
              <a:rPr lang="es-ES">
                <a:latin typeface="Cambria" pitchFamily="18" charset="0"/>
              </a:rPr>
              <a:t> de un país por los de otro. </a:t>
            </a:r>
          </a:p>
          <a:p>
            <a:pPr marL="457200" indent="-457200" eaLnBrk="0" hangingPunct="0">
              <a:spcBef>
                <a:spcPts val="1800"/>
              </a:spcBef>
              <a:buClr>
                <a:schemeClr val="accent1"/>
              </a:buClr>
              <a:buSzPct val="80000"/>
              <a:buFont typeface="Wingdings" pitchFamily="2" charset="2"/>
              <a:buChar char="Ø"/>
            </a:pPr>
            <a:r>
              <a:rPr lang="es-ES">
                <a:latin typeface="Cambria" pitchFamily="18" charset="0"/>
              </a:rPr>
              <a:t>El nominal es la relación a la que una persona puede intercambiar </a:t>
            </a:r>
            <a:r>
              <a:rPr lang="es-ES" b="1">
                <a:latin typeface="Cambria" pitchFamily="18" charset="0"/>
              </a:rPr>
              <a:t>la moneda</a:t>
            </a:r>
            <a:r>
              <a:rPr lang="es-ES">
                <a:latin typeface="Cambria" pitchFamily="18" charset="0"/>
              </a:rPr>
              <a:t> de país por los de otro. El último es el que se usa más frecuentemente </a:t>
            </a:r>
            <a:endParaRPr lang="es-CL">
              <a:latin typeface="Cambria" pitchFamily="18" charset="0"/>
            </a:endParaRPr>
          </a:p>
          <a:p>
            <a:pPr marL="457200" indent="-457200">
              <a:spcBef>
                <a:spcPts val="1800"/>
              </a:spcBef>
              <a:buClr>
                <a:schemeClr val="accent1"/>
              </a:buClr>
              <a:buSzPct val="80000"/>
              <a:buFont typeface="Wingdings" pitchFamily="2" charset="2"/>
              <a:buChar char="Ø"/>
            </a:pPr>
            <a:endParaRPr lang="es-CL">
              <a:latin typeface="Cambria"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Tipo de cambio</a:t>
            </a:r>
          </a:p>
        </p:txBody>
      </p:sp>
      <p:sp>
        <p:nvSpPr>
          <p:cNvPr id="66564" name="Text Box 9"/>
          <p:cNvSpPr>
            <a:spLocks noChangeArrowheads="1"/>
          </p:cNvSpPr>
          <p:nvPr/>
        </p:nvSpPr>
        <p:spPr bwMode="auto">
          <a:xfrm>
            <a:off x="1908175" y="2636838"/>
            <a:ext cx="6723063" cy="9302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solidFill>
                <a:srgbClr val="000000"/>
              </a:solidFill>
              <a:latin typeface="Cambria" pitchFamily="18" charset="0"/>
            </a:endParaRPr>
          </a:p>
        </p:txBody>
      </p:sp>
      <p:sp>
        <p:nvSpPr>
          <p:cNvPr id="66565" name="Text Box 9"/>
          <p:cNvSpPr>
            <a:spLocks noChangeArrowheads="1"/>
          </p:cNvSpPr>
          <p:nvPr/>
        </p:nvSpPr>
        <p:spPr bwMode="auto">
          <a:xfrm>
            <a:off x="1979613" y="1844675"/>
            <a:ext cx="6723062" cy="54260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latin typeface="Cambria" pitchFamily="18" charset="0"/>
              </a:rPr>
              <a:t>Régimen de tipo de cambio</a:t>
            </a:r>
          </a:p>
          <a:p>
            <a:pPr marL="457200" indent="-457200">
              <a:spcBef>
                <a:spcPts val="1800"/>
              </a:spcBef>
              <a:buClr>
                <a:schemeClr val="accent1"/>
              </a:buClr>
              <a:buSzPct val="80000"/>
              <a:buFont typeface="Wingdings" pitchFamily="2" charset="2"/>
              <a:buChar char="v"/>
            </a:pPr>
            <a:r>
              <a:rPr lang="es-CL" sz="2000">
                <a:latin typeface="Cambria" pitchFamily="18" charset="0"/>
              </a:rPr>
              <a:t>Existe el tipo de cambio flexible y fijo</a:t>
            </a:r>
          </a:p>
          <a:p>
            <a:pPr marL="457200" indent="-457200">
              <a:spcBef>
                <a:spcPts val="1800"/>
              </a:spcBef>
              <a:buClr>
                <a:schemeClr val="accent1"/>
              </a:buClr>
              <a:buSzPct val="80000"/>
              <a:buFont typeface="Wingdings" pitchFamily="2" charset="2"/>
              <a:buChar char="Ø"/>
            </a:pPr>
            <a:r>
              <a:rPr lang="es-CL" sz="2000">
                <a:latin typeface="Cambria" pitchFamily="18" charset="0"/>
              </a:rPr>
              <a:t>Tipo de cambio fijo: es determinado por el Banco Central. Es determinado arbitrariamente.</a:t>
            </a:r>
          </a:p>
          <a:p>
            <a:pPr marL="457200" indent="-457200">
              <a:spcBef>
                <a:spcPts val="1800"/>
              </a:spcBef>
              <a:buClr>
                <a:schemeClr val="accent1"/>
              </a:buClr>
              <a:buSzPct val="80000"/>
              <a:buFont typeface="Wingdings" pitchFamily="2" charset="2"/>
              <a:buChar char="Ø"/>
            </a:pPr>
            <a:r>
              <a:rPr lang="es-CL" sz="2000">
                <a:latin typeface="Cambria" pitchFamily="18" charset="0"/>
              </a:rPr>
              <a:t>Tipo de cambio flexible</a:t>
            </a:r>
            <a:r>
              <a:rPr lang="es-ES" sz="2200">
                <a:latin typeface="Calibri" pitchFamily="34" charset="0"/>
              </a:rPr>
              <a:t>: es </a:t>
            </a:r>
            <a:r>
              <a:rPr lang="es-ES" sz="2000">
                <a:latin typeface="Cambria" pitchFamily="18" charset="0"/>
              </a:rPr>
              <a:t>determinado en un mercado libre, por el juego de la oferta y la demanda de divisas. </a:t>
            </a:r>
          </a:p>
          <a:p>
            <a:pPr marL="457200" indent="-457200">
              <a:spcBef>
                <a:spcPts val="1800"/>
              </a:spcBef>
              <a:buClr>
                <a:schemeClr val="accent1"/>
              </a:buClr>
              <a:buSzPct val="80000"/>
              <a:buFont typeface="Wingdings" pitchFamily="2" charset="2"/>
              <a:buChar char="Ø"/>
            </a:pPr>
            <a:r>
              <a:rPr lang="es-ES" sz="2000">
                <a:latin typeface="Cambria" pitchFamily="18" charset="0"/>
              </a:rPr>
              <a:t>Existe posibilidad de apreciación y depreciación en el fijo no.</a:t>
            </a:r>
          </a:p>
          <a:p>
            <a:pPr marL="457200" indent="-457200">
              <a:spcBef>
                <a:spcPts val="1800"/>
              </a:spcBef>
              <a:buClr>
                <a:schemeClr val="accent1"/>
              </a:buClr>
              <a:buSzPct val="80000"/>
              <a:buFont typeface="Wingdings" pitchFamily="2" charset="2"/>
              <a:buChar char="Ø"/>
            </a:pPr>
            <a:r>
              <a:rPr lang="es-ES" sz="2000">
                <a:latin typeface="Cambria" pitchFamily="18" charset="0"/>
              </a:rPr>
              <a:t>El tipo de cambio flexible sera de “flotación limpia” si nadie interviene en su desempeño, en cambio sera de “flotación sucia” si el Banco Central intreviene en casos de riesgo en la estabilidad macroeconómica.</a:t>
            </a:r>
            <a:endParaRPr lang="es-CL" sz="2000">
              <a:latin typeface="Cambria" pitchFamily="18" charset="0"/>
            </a:endParaRPr>
          </a:p>
          <a:p>
            <a:pPr marL="457200" indent="-457200">
              <a:spcBef>
                <a:spcPts val="1800"/>
              </a:spcBef>
              <a:buClr>
                <a:schemeClr val="accent1"/>
              </a:buClr>
              <a:buSzPct val="80000"/>
              <a:buFont typeface="Wingdings" pitchFamily="2" charset="2"/>
              <a:buChar char="Ø"/>
            </a:pPr>
            <a:endParaRPr lang="es-CL">
              <a:latin typeface="Cambria"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Expectativas</a:t>
            </a:r>
          </a:p>
        </p:txBody>
      </p:sp>
      <p:sp>
        <p:nvSpPr>
          <p:cNvPr id="67589" name="Text Box 9"/>
          <p:cNvSpPr>
            <a:spLocks noChangeArrowheads="1"/>
          </p:cNvSpPr>
          <p:nvPr/>
        </p:nvSpPr>
        <p:spPr bwMode="auto">
          <a:xfrm>
            <a:off x="1979613" y="1844675"/>
            <a:ext cx="6723062" cy="900113"/>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latin typeface="Cambria" pitchFamily="18" charset="0"/>
            </a:endParaRPr>
          </a:p>
          <a:p>
            <a:pPr marL="457200" indent="-457200">
              <a:spcBef>
                <a:spcPts val="1800"/>
              </a:spcBef>
              <a:buClr>
                <a:schemeClr val="accent1"/>
              </a:buClr>
              <a:buSzPct val="80000"/>
              <a:buFont typeface="Wingdings" pitchFamily="2" charset="2"/>
              <a:buChar char="Ø"/>
            </a:pPr>
            <a:endParaRPr lang="es-CL">
              <a:latin typeface="Cambria" pitchFamily="18" charset="0"/>
            </a:endParaRPr>
          </a:p>
        </p:txBody>
      </p:sp>
      <p:sp>
        <p:nvSpPr>
          <p:cNvPr id="67590" name="Text Box 9"/>
          <p:cNvSpPr>
            <a:spLocks noChangeArrowheads="1"/>
          </p:cNvSpPr>
          <p:nvPr/>
        </p:nvSpPr>
        <p:spPr bwMode="auto">
          <a:xfrm>
            <a:off x="1979613" y="1844675"/>
            <a:ext cx="6723062" cy="4498975"/>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r>
              <a:rPr lang="es-CL" sz="2000">
                <a:latin typeface="Cambria" pitchFamily="18" charset="0"/>
              </a:rPr>
              <a:t>Expectativas: </a:t>
            </a:r>
            <a:r>
              <a:rPr lang="es-ES" sz="2000">
                <a:latin typeface="Cambria" pitchFamily="18" charset="0"/>
              </a:rPr>
              <a:t>En caso de incertidumbre, las expectativas  consisten en “</a:t>
            </a:r>
            <a:r>
              <a:rPr lang="es-ES" sz="2000" i="1">
                <a:latin typeface="Cambria" pitchFamily="18" charset="0"/>
              </a:rPr>
              <a:t>lo que se considera lo más probable que suceda”.</a:t>
            </a:r>
            <a:r>
              <a:rPr lang="es-ES" sz="2000">
                <a:latin typeface="Cambria" pitchFamily="18" charset="0"/>
              </a:rPr>
              <a:t> Una expectativa, que es una suposición centrada en el futuro, puede o no ser realista. </a:t>
            </a:r>
          </a:p>
          <a:p>
            <a:pPr marL="457200" indent="-457200">
              <a:spcBef>
                <a:spcPts val="1800"/>
              </a:spcBef>
              <a:buClr>
                <a:schemeClr val="accent1"/>
              </a:buClr>
              <a:buSzPct val="80000"/>
              <a:buFont typeface="Wingdings" pitchFamily="2" charset="2"/>
              <a:buChar char="v"/>
            </a:pPr>
            <a:r>
              <a:rPr lang="es-ES" sz="2000">
                <a:latin typeface="Cambria" pitchFamily="18" charset="0"/>
              </a:rPr>
              <a:t>Veremos las expectativas racionales y adaptativas</a:t>
            </a:r>
          </a:p>
          <a:p>
            <a:pPr marL="457200" indent="-457200">
              <a:spcBef>
                <a:spcPts val="1800"/>
              </a:spcBef>
              <a:buClr>
                <a:schemeClr val="accent1"/>
              </a:buClr>
              <a:buSzPct val="80000"/>
              <a:buFont typeface="Wingdings" pitchFamily="2" charset="2"/>
              <a:buChar char="Ø"/>
            </a:pPr>
            <a:r>
              <a:rPr lang="es-ES">
                <a:latin typeface="Cambria" pitchFamily="18" charset="0"/>
              </a:rPr>
              <a:t>Expectativas</a:t>
            </a:r>
            <a:r>
              <a:rPr lang="es-ES">
                <a:latin typeface="Calibri" pitchFamily="34" charset="0"/>
              </a:rPr>
              <a:t> </a:t>
            </a:r>
            <a:r>
              <a:rPr lang="es-ES">
                <a:latin typeface="Cambria" pitchFamily="18" charset="0"/>
              </a:rPr>
              <a:t>adaptativas: Consiste en que los agentes basan sus expectativas de lo que sucederá en el futuro teniendo en cuenta lo que ha ocurrido en el pasado. Esto implica cometer errores sistemáticos ya que no prevén cambios en el futuro</a:t>
            </a:r>
          </a:p>
          <a:p>
            <a:pPr marL="457200" indent="-457200">
              <a:spcBef>
                <a:spcPts val="1800"/>
              </a:spcBef>
              <a:buClr>
                <a:schemeClr val="accent1"/>
              </a:buClr>
              <a:buSzPct val="80000"/>
              <a:buFont typeface="Wingdings" pitchFamily="2" charset="2"/>
              <a:buChar char="Ø"/>
            </a:pPr>
            <a:r>
              <a:rPr lang="es-CL">
                <a:latin typeface="Cambria" pitchFamily="18" charset="0"/>
              </a:rPr>
              <a:t>Expectativas racionales: l</a:t>
            </a:r>
            <a:r>
              <a:rPr lang="es-ES">
                <a:latin typeface="Cambria" pitchFamily="18" charset="0"/>
              </a:rPr>
              <a:t>as predicciones sobre el valor que tomarán variables económicas relevantes relevantes hechas por los agentes no son sistemáticamente erróneas y que los errores son aleatorios</a:t>
            </a:r>
            <a:r>
              <a:rPr lang="es-ES">
                <a:latin typeface="Calibri" pitchFamily="34" charset="0"/>
              </a:rPr>
              <a: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Banco Central</a:t>
            </a:r>
          </a:p>
        </p:txBody>
      </p:sp>
      <p:sp>
        <p:nvSpPr>
          <p:cNvPr id="68612" name="Text Box 9"/>
          <p:cNvSpPr>
            <a:spLocks noChangeArrowheads="1"/>
          </p:cNvSpPr>
          <p:nvPr/>
        </p:nvSpPr>
        <p:spPr bwMode="auto">
          <a:xfrm>
            <a:off x="1979613" y="1844675"/>
            <a:ext cx="6723062" cy="900113"/>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latin typeface="Cambria" pitchFamily="18" charset="0"/>
            </a:endParaRPr>
          </a:p>
          <a:p>
            <a:pPr marL="457200" indent="-457200">
              <a:spcBef>
                <a:spcPts val="1800"/>
              </a:spcBef>
              <a:buClr>
                <a:schemeClr val="accent1"/>
              </a:buClr>
              <a:buSzPct val="80000"/>
              <a:buFont typeface="Wingdings" pitchFamily="2" charset="2"/>
              <a:buChar char="Ø"/>
            </a:pPr>
            <a:endParaRPr lang="es-CL">
              <a:latin typeface="Cambria" pitchFamily="18" charset="0"/>
            </a:endParaRPr>
          </a:p>
        </p:txBody>
      </p:sp>
      <p:sp>
        <p:nvSpPr>
          <p:cNvPr id="68613" name="Text Box 9"/>
          <p:cNvSpPr>
            <a:spLocks noChangeArrowheads="1"/>
          </p:cNvSpPr>
          <p:nvPr/>
        </p:nvSpPr>
        <p:spPr bwMode="auto">
          <a:xfrm>
            <a:off x="1979613" y="1844675"/>
            <a:ext cx="6723062" cy="4968875"/>
          </a:xfrm>
          <a:prstGeom prst="rect">
            <a:avLst/>
          </a:prstGeom>
          <a:noFill/>
          <a:ln w="9525">
            <a:noFill/>
            <a:miter lim="800000"/>
            <a:headEnd/>
            <a:tailEnd/>
          </a:ln>
        </p:spPr>
        <p:txBody>
          <a:bodyPr>
            <a:spAutoFit/>
          </a:bodyPr>
          <a:lstStyle/>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Banco Central: Es la institución responsable de la política monetaria de un país, o de algunos aspectos de la misma.</a:t>
            </a:r>
          </a:p>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El Banco Central es una entidad pública , autónoma e independiente del Gobierno del país.</a:t>
            </a:r>
          </a:p>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El banco central posee dos funciones muy importantes dentro del sistema económico de un país.</a:t>
            </a:r>
          </a:p>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La primera es preservar el valor de la moneda y mantener la estabilidad de precios y para ello su principal herramienta es el manejo de las tasas de interés</a:t>
            </a:r>
          </a:p>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La segunda es mantener la estabilidad del sistema financiero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Crecimiento y Desarrollo</a:t>
            </a:r>
          </a:p>
        </p:txBody>
      </p:sp>
      <p:sp>
        <p:nvSpPr>
          <p:cNvPr id="69636" name="Text Box 9"/>
          <p:cNvSpPr>
            <a:spLocks noChangeArrowheads="1"/>
          </p:cNvSpPr>
          <p:nvPr/>
        </p:nvSpPr>
        <p:spPr bwMode="auto">
          <a:xfrm>
            <a:off x="1979613" y="1844675"/>
            <a:ext cx="6723062" cy="900113"/>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latin typeface="Cambria" pitchFamily="18" charset="0"/>
            </a:endParaRPr>
          </a:p>
          <a:p>
            <a:pPr marL="457200" indent="-457200">
              <a:spcBef>
                <a:spcPts val="1800"/>
              </a:spcBef>
              <a:buClr>
                <a:schemeClr val="accent1"/>
              </a:buClr>
              <a:buSzPct val="80000"/>
              <a:buFont typeface="Wingdings" pitchFamily="2" charset="2"/>
              <a:buChar char="Ø"/>
            </a:pPr>
            <a:endParaRPr lang="es-CL">
              <a:latin typeface="Cambria" pitchFamily="18" charset="0"/>
            </a:endParaRPr>
          </a:p>
        </p:txBody>
      </p:sp>
      <p:sp>
        <p:nvSpPr>
          <p:cNvPr id="69637" name="Text Box 9"/>
          <p:cNvSpPr>
            <a:spLocks noChangeArrowheads="1"/>
          </p:cNvSpPr>
          <p:nvPr/>
        </p:nvSpPr>
        <p:spPr bwMode="auto">
          <a:xfrm>
            <a:off x="1979613" y="1844675"/>
            <a:ext cx="6723062" cy="930275"/>
          </a:xfrm>
          <a:prstGeom prst="rect">
            <a:avLst/>
          </a:prstGeom>
          <a:noFill/>
          <a:ln w="9525">
            <a:noFill/>
            <a:miter lim="800000"/>
            <a:headEnd/>
            <a:tailEnd/>
          </a:ln>
        </p:spPr>
        <p:txBody>
          <a:bodyPr>
            <a:spAutoFit/>
          </a:bodyPr>
          <a:lstStyle/>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p:txBody>
      </p:sp>
      <p:sp>
        <p:nvSpPr>
          <p:cNvPr id="69638" name="Text Box 9"/>
          <p:cNvSpPr>
            <a:spLocks noChangeArrowheads="1"/>
          </p:cNvSpPr>
          <p:nvPr/>
        </p:nvSpPr>
        <p:spPr bwMode="auto">
          <a:xfrm>
            <a:off x="1979613" y="1844675"/>
            <a:ext cx="6723062" cy="4435475"/>
          </a:xfrm>
          <a:prstGeom prst="rect">
            <a:avLst/>
          </a:prstGeom>
          <a:noFill/>
          <a:ln w="9525">
            <a:noFill/>
            <a:miter lim="800000"/>
            <a:headEnd/>
            <a:tailEnd/>
          </a:ln>
        </p:spPr>
        <p:txBody>
          <a:bodyPr>
            <a:spAutoFit/>
          </a:bodyPr>
          <a:lstStyle/>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Muchas veces confundidos , crecimiento y desarrollo no son lo mismo</a:t>
            </a:r>
          </a:p>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El crecimiento económico es necesario para el desarrollo pero no por que exista mayor riqueza en una nación un país alcanza el desarrollo</a:t>
            </a:r>
          </a:p>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Medir de manera Per capita la riqueza de un país es una simplificación que sólo sirve para modelar ciertos aspectos de la economía sin embargo estas variable no habla de desarrollo o de desigualdad</a:t>
            </a:r>
          </a:p>
          <a:p>
            <a:pPr marL="457200" indent="-457200" eaLnBrk="0" hangingPunct="0">
              <a:spcBef>
                <a:spcPts val="1800"/>
              </a:spcBef>
              <a:buClr>
                <a:schemeClr val="accent1"/>
              </a:buClr>
              <a:buSzPct val="80000"/>
              <a:buFont typeface="Wingdings" pitchFamily="2" charset="2"/>
              <a:buChar char="v"/>
            </a:pPr>
            <a:r>
              <a:rPr lang="es-ES" sz="2000">
                <a:latin typeface="Cambria" pitchFamily="18" charset="0"/>
              </a:rPr>
              <a:t>Existen algunos indicadores que permiten observar el verdadero estado de salud del tejido social con una mirada económica como el IDH y el coeficiente de Gini</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5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19" name="4 Título"/>
          <p:cNvSpPr>
            <a:spLocks/>
          </p:cNvSpPr>
          <p:nvPr/>
        </p:nvSpPr>
        <p:spPr bwMode="auto">
          <a:xfrm>
            <a:off x="2438400" y="228600"/>
            <a:ext cx="6248400" cy="1143000"/>
          </a:xfrm>
          <a:prstGeom prst="rect">
            <a:avLst/>
          </a:prstGeom>
          <a:noFill/>
          <a:ln w="9525">
            <a:noFill/>
            <a:miter lim="800000"/>
            <a:headEnd/>
            <a:tailEnd/>
          </a:ln>
        </p:spPr>
        <p:txBody>
          <a:bodyPr anchor="ctr"/>
          <a:lstStyle/>
          <a:p>
            <a:pPr algn="ctr" eaLnBrk="0" hangingPunct="0"/>
            <a:r>
              <a:rPr lang="es-MX" sz="3200">
                <a:solidFill>
                  <a:schemeClr val="bg1"/>
                </a:solidFill>
                <a:latin typeface="Cambria" pitchFamily="18" charset="0"/>
              </a:rPr>
              <a:t>TOPICOS MACROECONOMICOS</a:t>
            </a:r>
            <a:br>
              <a:rPr lang="es-MX" sz="3200">
                <a:solidFill>
                  <a:schemeClr val="bg1"/>
                </a:solidFill>
                <a:latin typeface="Cambria" pitchFamily="18" charset="0"/>
              </a:rPr>
            </a:br>
            <a:r>
              <a:rPr lang="es-MX" sz="3200">
                <a:solidFill>
                  <a:schemeClr val="bg1"/>
                </a:solidFill>
                <a:latin typeface="Cambria" pitchFamily="18" charset="0"/>
              </a:rPr>
              <a:t>Crecimiento y Desarrollo</a:t>
            </a:r>
          </a:p>
        </p:txBody>
      </p:sp>
      <p:sp>
        <p:nvSpPr>
          <p:cNvPr id="70660" name="Text Box 9"/>
          <p:cNvSpPr>
            <a:spLocks noChangeArrowheads="1"/>
          </p:cNvSpPr>
          <p:nvPr/>
        </p:nvSpPr>
        <p:spPr bwMode="auto">
          <a:xfrm>
            <a:off x="1979613" y="1844675"/>
            <a:ext cx="6723062" cy="900113"/>
          </a:xfrm>
          <a:prstGeom prst="rect">
            <a:avLst/>
          </a:prstGeom>
          <a:noFill/>
          <a:ln w="9525">
            <a:noFill/>
            <a:miter lim="800000"/>
            <a:headEnd/>
            <a:tailEnd/>
          </a:ln>
        </p:spPr>
        <p:txBody>
          <a:bodyPr>
            <a:spAutoFit/>
          </a:bodyPr>
          <a:lstStyle/>
          <a:p>
            <a:pPr marL="457200" indent="-457200">
              <a:spcBef>
                <a:spcPts val="1800"/>
              </a:spcBef>
              <a:buClr>
                <a:schemeClr val="accent1"/>
              </a:buClr>
              <a:buSzPct val="80000"/>
              <a:buFont typeface="Wingdings" pitchFamily="2" charset="2"/>
              <a:buChar char="v"/>
            </a:pPr>
            <a:endParaRPr lang="es-CL" sz="2000">
              <a:latin typeface="Cambria" pitchFamily="18" charset="0"/>
            </a:endParaRPr>
          </a:p>
          <a:p>
            <a:pPr marL="457200" indent="-457200">
              <a:spcBef>
                <a:spcPts val="1800"/>
              </a:spcBef>
              <a:buClr>
                <a:schemeClr val="accent1"/>
              </a:buClr>
              <a:buSzPct val="80000"/>
              <a:buFont typeface="Wingdings" pitchFamily="2" charset="2"/>
              <a:buChar char="Ø"/>
            </a:pPr>
            <a:endParaRPr lang="es-CL">
              <a:latin typeface="Cambria" pitchFamily="18" charset="0"/>
            </a:endParaRPr>
          </a:p>
        </p:txBody>
      </p:sp>
      <p:sp>
        <p:nvSpPr>
          <p:cNvPr id="70661" name="Text Box 9"/>
          <p:cNvSpPr>
            <a:spLocks noChangeArrowheads="1"/>
          </p:cNvSpPr>
          <p:nvPr/>
        </p:nvSpPr>
        <p:spPr bwMode="auto">
          <a:xfrm>
            <a:off x="1979613" y="1844675"/>
            <a:ext cx="6723062" cy="930275"/>
          </a:xfrm>
          <a:prstGeom prst="rect">
            <a:avLst/>
          </a:prstGeom>
          <a:noFill/>
          <a:ln w="9525">
            <a:noFill/>
            <a:miter lim="800000"/>
            <a:headEnd/>
            <a:tailEnd/>
          </a:ln>
        </p:spPr>
        <p:txBody>
          <a:bodyPr>
            <a:spAutoFit/>
          </a:bodyPr>
          <a:lstStyle/>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p:txBody>
      </p:sp>
      <p:sp>
        <p:nvSpPr>
          <p:cNvPr id="70662" name="Text Box 9"/>
          <p:cNvSpPr>
            <a:spLocks noChangeArrowheads="1"/>
          </p:cNvSpPr>
          <p:nvPr/>
        </p:nvSpPr>
        <p:spPr bwMode="auto">
          <a:xfrm>
            <a:off x="1979613" y="1844675"/>
            <a:ext cx="6723062" cy="4605338"/>
          </a:xfrm>
          <a:prstGeom prst="rect">
            <a:avLst/>
          </a:prstGeom>
          <a:noFill/>
          <a:ln w="9525">
            <a:noFill/>
            <a:miter lim="800000"/>
            <a:headEnd/>
            <a:tailEnd/>
          </a:ln>
        </p:spPr>
        <p:txBody>
          <a:bodyPr>
            <a:spAutoFit/>
          </a:bodyPr>
          <a:lstStyle/>
          <a:p>
            <a:pPr marL="457200" indent="-457200" eaLnBrk="0" hangingPunct="0">
              <a:spcBef>
                <a:spcPts val="1800"/>
              </a:spcBef>
              <a:buClr>
                <a:schemeClr val="accent1"/>
              </a:buClr>
              <a:buSzPct val="80000"/>
              <a:buFont typeface="Wingdings" pitchFamily="2" charset="2"/>
              <a:buChar char="v"/>
            </a:pPr>
            <a:r>
              <a:rPr lang="es-ES">
                <a:latin typeface="Cambria" pitchFamily="18" charset="0"/>
              </a:rPr>
              <a:t>IDH: Es el índice de desarrollo humano, considera variables como la cobertura y calidad de la educación y salud, nutrición, esperanza de vida, es decir la calidad de vida de un país.</a:t>
            </a:r>
          </a:p>
          <a:p>
            <a:pPr marL="457200" indent="-457200" eaLnBrk="0" hangingPunct="0">
              <a:spcBef>
                <a:spcPts val="1800"/>
              </a:spcBef>
              <a:buClr>
                <a:schemeClr val="accent1"/>
              </a:buClr>
              <a:buSzPct val="80000"/>
              <a:buFont typeface="Wingdings" pitchFamily="2" charset="2"/>
              <a:buChar char="v"/>
            </a:pPr>
            <a:endParaRPr lang="es-ES">
              <a:latin typeface="Cambria" pitchFamily="18" charset="0"/>
            </a:endParaRPr>
          </a:p>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a:p>
            <a:pPr marL="457200" indent="-457200" eaLnBrk="0" hangingPunct="0">
              <a:spcBef>
                <a:spcPts val="1800"/>
              </a:spcBef>
              <a:buClr>
                <a:schemeClr val="accent1"/>
              </a:buClr>
              <a:buSzPct val="80000"/>
              <a:buFont typeface="Wingdings" pitchFamily="2" charset="2"/>
              <a:buChar char="v"/>
            </a:pPr>
            <a:endParaRPr lang="es-ES" sz="2000">
              <a:latin typeface="Cambria" pitchFamily="18" charset="0"/>
            </a:endParaRPr>
          </a:p>
          <a:p>
            <a:pPr marL="457200" indent="-457200" eaLnBrk="0" hangingPunct="0">
              <a:spcBef>
                <a:spcPts val="1800"/>
              </a:spcBef>
              <a:buClr>
                <a:schemeClr val="accent1"/>
              </a:buClr>
              <a:buSzPct val="80000"/>
              <a:buFont typeface="Wingdings" pitchFamily="2" charset="2"/>
              <a:buChar char="v"/>
            </a:pPr>
            <a:r>
              <a:rPr lang="es-ES">
                <a:latin typeface="Cambria" pitchFamily="18" charset="0"/>
              </a:rPr>
              <a:t>Coeficiente de Gini: mide el grado de desigualdad en la distribución de la riqueza en un país donde 0 se considera perfecta igualdad y 1 perfecta desigualdad</a:t>
            </a:r>
          </a:p>
        </p:txBody>
      </p:sp>
      <p:pic>
        <p:nvPicPr>
          <p:cNvPr id="70664" name="Picture 8"/>
          <p:cNvPicPr>
            <a:picLocks noChangeAspect="1" noChangeArrowheads="1"/>
          </p:cNvPicPr>
          <p:nvPr/>
        </p:nvPicPr>
        <p:blipFill>
          <a:blip r:embed="rId3"/>
          <a:srcRect/>
          <a:stretch>
            <a:fillRect/>
          </a:stretch>
        </p:blipFill>
        <p:spPr bwMode="auto">
          <a:xfrm>
            <a:off x="2124075" y="2924175"/>
            <a:ext cx="5688013" cy="2474913"/>
          </a:xfrm>
          <a:prstGeom prst="rect">
            <a:avLst/>
          </a:prstGeom>
          <a:noFill/>
        </p:spPr>
      </p:pic>
      <p:sp>
        <p:nvSpPr>
          <p:cNvPr id="70665" name="Rectangle 9"/>
          <p:cNvSpPr>
            <a:spLocks noChangeArrowheads="1"/>
          </p:cNvSpPr>
          <p:nvPr/>
        </p:nvSpPr>
        <p:spPr bwMode="auto">
          <a:xfrm>
            <a:off x="7885113" y="3284538"/>
            <a:ext cx="1079500" cy="2520950"/>
          </a:xfrm>
          <a:prstGeom prst="rect">
            <a:avLst/>
          </a:prstGeom>
          <a:solidFill>
            <a:schemeClr val="bg1"/>
          </a:solidFill>
          <a:ln w="9525">
            <a:solidFill>
              <a:schemeClr val="bg1"/>
            </a:solidFill>
            <a:miter lim="800000"/>
            <a:headEnd/>
            <a:tailEnd/>
          </a:ln>
          <a:effectLst/>
        </p:spPr>
        <p:txBody>
          <a:bodyPr wrap="none" anchor="ctr"/>
          <a:lstStyle/>
          <a:p>
            <a:pPr algn="ctr"/>
            <a:r>
              <a:rPr lang="es-ES" sz="1600">
                <a:latin typeface="Cambria" pitchFamily="18" charset="0"/>
              </a:rPr>
              <a:t>Muy alto</a:t>
            </a:r>
          </a:p>
          <a:p>
            <a:pPr algn="ctr"/>
            <a:endParaRPr lang="es-ES" sz="1600">
              <a:latin typeface="Cambria" pitchFamily="18" charset="0"/>
            </a:endParaRPr>
          </a:p>
          <a:p>
            <a:pPr algn="ctr"/>
            <a:endParaRPr lang="es-ES" sz="1600">
              <a:latin typeface="Cambria" pitchFamily="18" charset="0"/>
            </a:endParaRPr>
          </a:p>
          <a:p>
            <a:pPr algn="ctr"/>
            <a:r>
              <a:rPr lang="es-ES" sz="1600">
                <a:latin typeface="Cambria" pitchFamily="18" charset="0"/>
              </a:rPr>
              <a:t>Muy bajo</a:t>
            </a:r>
          </a:p>
        </p:txBody>
      </p:sp>
      <p:sp>
        <p:nvSpPr>
          <p:cNvPr id="70666" name="Rectangle 10"/>
          <p:cNvSpPr>
            <a:spLocks noChangeArrowheads="1"/>
          </p:cNvSpPr>
          <p:nvPr/>
        </p:nvSpPr>
        <p:spPr bwMode="auto">
          <a:xfrm>
            <a:off x="8316913" y="3716338"/>
            <a:ext cx="215900" cy="215900"/>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70667" name="Rectangle 11"/>
          <p:cNvSpPr>
            <a:spLocks noChangeArrowheads="1"/>
          </p:cNvSpPr>
          <p:nvPr/>
        </p:nvSpPr>
        <p:spPr bwMode="auto">
          <a:xfrm>
            <a:off x="8316913" y="4508500"/>
            <a:ext cx="215900" cy="215900"/>
          </a:xfrm>
          <a:prstGeom prst="rect">
            <a:avLst/>
          </a:prstGeom>
          <a:solidFill>
            <a:schemeClr val="bg1"/>
          </a:solidFill>
          <a:ln w="9525">
            <a:solidFill>
              <a:schemeClr val="tx1"/>
            </a:solid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¿CÓMO SE ESTUDIA MACROECONOMÍA?</a:t>
            </a:r>
            <a:endParaRPr lang="es-CL" sz="4000" cap="none" smtClean="0">
              <a:solidFill>
                <a:schemeClr val="bg1"/>
              </a:solidFill>
              <a:latin typeface="Cambria" pitchFamily="18" charset="0"/>
            </a:endParaRPr>
          </a:p>
        </p:txBody>
      </p:sp>
      <p:cxnSp>
        <p:nvCxnSpPr>
          <p:cNvPr id="52" name="51 Conector recto de flecha"/>
          <p:cNvCxnSpPr/>
          <p:nvPr/>
        </p:nvCxnSpPr>
        <p:spPr>
          <a:xfrm flipH="1" flipV="1">
            <a:off x="-1836738" y="-1108075"/>
            <a:ext cx="504825" cy="865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483" name="28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20484" name="2 Marcador de contenido"/>
          <p:cNvSpPr>
            <a:spLocks/>
          </p:cNvSpPr>
          <p:nvPr/>
        </p:nvSpPr>
        <p:spPr bwMode="auto">
          <a:xfrm>
            <a:off x="2438400" y="2286000"/>
            <a:ext cx="6248400" cy="4311650"/>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CL" sz="2000">
                <a:latin typeface="Cambria" pitchFamily="18" charset="0"/>
              </a:rPr>
              <a:t>Se debe diferenciar el análisis macroeconómico por plazos ya que existen distintos efectos y características.</a:t>
            </a:r>
          </a:p>
          <a:p>
            <a:pPr marL="457200" indent="-457200">
              <a:spcBef>
                <a:spcPts val="1800"/>
              </a:spcBef>
              <a:buClr>
                <a:schemeClr val="accent1"/>
              </a:buClr>
              <a:buSzPct val="80000"/>
              <a:buFont typeface="Wingdings" pitchFamily="2" charset="2"/>
              <a:buChar char="v"/>
            </a:pPr>
            <a:endParaRPr lang="es-CL" sz="2000">
              <a:latin typeface="Cambria" pitchFamily="18" charset="0"/>
            </a:endParaRPr>
          </a:p>
          <a:p>
            <a:pPr marL="457200" indent="-457200">
              <a:spcBef>
                <a:spcPts val="1800"/>
              </a:spcBef>
              <a:buClr>
                <a:schemeClr val="accent1"/>
              </a:buClr>
              <a:buSzPct val="80000"/>
              <a:buFont typeface="Wingdings" pitchFamily="2" charset="2"/>
              <a:buChar char="v"/>
            </a:pPr>
            <a:endParaRPr lang="es-CL" sz="2000">
              <a:latin typeface="Cambria" pitchFamily="18" charset="0"/>
            </a:endParaRPr>
          </a:p>
          <a:p>
            <a:pPr marL="457200" indent="-457200">
              <a:spcBef>
                <a:spcPts val="1800"/>
              </a:spcBef>
              <a:buClr>
                <a:schemeClr val="accent1"/>
              </a:buClr>
              <a:buSzPct val="80000"/>
              <a:buFont typeface="Wingdings" pitchFamily="2" charset="2"/>
              <a:buChar char="v"/>
            </a:pPr>
            <a:endParaRPr lang="es-CL" sz="2000">
              <a:latin typeface="Cambria" pitchFamily="18" charset="0"/>
            </a:endParaRPr>
          </a:p>
          <a:p>
            <a:pPr marL="457200" indent="-457200">
              <a:spcBef>
                <a:spcPts val="1800"/>
              </a:spcBef>
              <a:buClr>
                <a:schemeClr val="accent1"/>
              </a:buClr>
              <a:buSzPct val="80000"/>
              <a:buFont typeface="Wingdings" pitchFamily="2" charset="2"/>
              <a:buChar char="Ø"/>
            </a:pPr>
            <a:r>
              <a:rPr lang="es-CL" sz="2000">
                <a:latin typeface="Cambria" pitchFamily="18" charset="0"/>
              </a:rPr>
              <a:t>CP: Fluctuaciones y Ciclo económico.</a:t>
            </a:r>
          </a:p>
          <a:p>
            <a:pPr marL="457200" indent="-457200">
              <a:spcBef>
                <a:spcPts val="1800"/>
              </a:spcBef>
              <a:buClr>
                <a:schemeClr val="accent1"/>
              </a:buClr>
              <a:buSzPct val="80000"/>
              <a:buFont typeface="Wingdings" pitchFamily="2" charset="2"/>
              <a:buChar char="Ø"/>
            </a:pPr>
            <a:r>
              <a:rPr lang="es-CL" sz="2000">
                <a:latin typeface="Cambria" pitchFamily="18" charset="0"/>
              </a:rPr>
              <a:t>MP: Dinámica de ajuste entre equilibrios.</a:t>
            </a:r>
          </a:p>
          <a:p>
            <a:pPr marL="457200" indent="-457200">
              <a:spcBef>
                <a:spcPts val="1800"/>
              </a:spcBef>
              <a:buClr>
                <a:schemeClr val="accent1"/>
              </a:buClr>
              <a:buSzPct val="80000"/>
              <a:buFont typeface="Wingdings" pitchFamily="2" charset="2"/>
              <a:buChar char="Ø"/>
            </a:pPr>
            <a:r>
              <a:rPr lang="es-CL" sz="2000">
                <a:latin typeface="Cambria" pitchFamily="18" charset="0"/>
              </a:rPr>
              <a:t>LP: Crecimiento y Desarrollo</a:t>
            </a:r>
          </a:p>
          <a:p>
            <a:pPr marL="457200" indent="-457200">
              <a:spcBef>
                <a:spcPts val="1800"/>
              </a:spcBef>
              <a:buClr>
                <a:schemeClr val="accent1"/>
              </a:buClr>
              <a:buSzPct val="80000"/>
              <a:buFont typeface="Wingdings" pitchFamily="2" charset="2"/>
              <a:buNone/>
            </a:pPr>
            <a:endParaRPr lang="es-CL" sz="2200">
              <a:latin typeface="Cambria" pitchFamily="18" charset="0"/>
            </a:endParaRPr>
          </a:p>
        </p:txBody>
      </p:sp>
      <p:pic>
        <p:nvPicPr>
          <p:cNvPr id="20487" name="Picture 7"/>
          <p:cNvPicPr>
            <a:picLocks noChangeAspect="1" noChangeArrowheads="1"/>
          </p:cNvPicPr>
          <p:nvPr/>
        </p:nvPicPr>
        <p:blipFill>
          <a:blip r:embed="rId3"/>
          <a:srcRect/>
          <a:stretch>
            <a:fillRect/>
          </a:stretch>
        </p:blipFill>
        <p:spPr bwMode="auto">
          <a:xfrm>
            <a:off x="3708400" y="3213100"/>
            <a:ext cx="3887788" cy="18002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¿CÓMO SE ESTUDIA MACROECONOMÍA?</a:t>
            </a:r>
            <a:endParaRPr lang="es-CL" sz="4000" cap="none" smtClean="0">
              <a:solidFill>
                <a:schemeClr val="bg1"/>
              </a:solidFill>
              <a:latin typeface="Cambria" pitchFamily="18" charset="0"/>
            </a:endParaRPr>
          </a:p>
        </p:txBody>
      </p:sp>
      <p:pic>
        <p:nvPicPr>
          <p:cNvPr id="21506" name="29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21507" name="2 Marcador de contenido"/>
          <p:cNvSpPr>
            <a:spLocks/>
          </p:cNvSpPr>
          <p:nvPr/>
        </p:nvSpPr>
        <p:spPr bwMode="auto">
          <a:xfrm>
            <a:off x="2484438" y="2286000"/>
            <a:ext cx="6202362" cy="4311650"/>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CL" sz="2000">
                <a:solidFill>
                  <a:srgbClr val="000000"/>
                </a:solidFill>
                <a:latin typeface="Cambria" pitchFamily="18" charset="0"/>
              </a:rPr>
              <a:t>Cuando  medimos  de  manera  agregada  una  variable  que  le  interesa  a  la macroeconomía, estamos evaluando el desempeño de los agentes</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Esto lo podemos hacer mediante un indicador</a:t>
            </a:r>
          </a:p>
          <a:p>
            <a:pPr marL="457200" indent="-457200" algn="ctr">
              <a:spcBef>
                <a:spcPts val="1800"/>
              </a:spcBef>
              <a:buClr>
                <a:schemeClr val="accent1"/>
              </a:buClr>
              <a:buSzPct val="80000"/>
              <a:buFont typeface="Wingdings" pitchFamily="2" charset="2"/>
              <a:buNone/>
            </a:pPr>
            <a:r>
              <a:rPr lang="es-MX" sz="2000">
                <a:solidFill>
                  <a:srgbClr val="000000"/>
                </a:solidFill>
                <a:latin typeface="Cambria" pitchFamily="18" charset="0"/>
              </a:rPr>
              <a:t>¿Qué es un indicador?</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“Son puntos de referencia, que brindan información cualitativa o cuantitativa  conformada por uno o varios datos constituidos por percepciones, hechos opiniones o medidas, que  permiten seguir el desempeño en cuanto a un proceso y su evaluación.”</a:t>
            </a: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latin typeface="Cambri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3200" cap="none" smtClean="0">
                <a:solidFill>
                  <a:schemeClr val="bg1"/>
                </a:solidFill>
                <a:latin typeface="Cambria" pitchFamily="18" charset="0"/>
              </a:rPr>
              <a:t>¿QUÉ INDICADORES SON RELEVANTES PARA LA MACROECONOMÍA?</a:t>
            </a:r>
            <a:endParaRPr lang="es-CL" sz="3200" cap="none" smtClean="0">
              <a:solidFill>
                <a:schemeClr val="bg1"/>
              </a:solidFill>
              <a:latin typeface="Cambria" pitchFamily="18" charset="0"/>
            </a:endParaRPr>
          </a:p>
        </p:txBody>
      </p:sp>
      <p:pic>
        <p:nvPicPr>
          <p:cNvPr id="22530" name="29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22531" name="2 Marcador de contenido"/>
          <p:cNvSpPr>
            <a:spLocks/>
          </p:cNvSpPr>
          <p:nvPr/>
        </p:nvSpPr>
        <p:spPr bwMode="auto">
          <a:xfrm>
            <a:off x="2484438" y="2286000"/>
            <a:ext cx="6202362" cy="4311650"/>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Muchos, sin embargo existen 3 que son muy importantes</a:t>
            </a:r>
          </a:p>
          <a:p>
            <a:pPr marL="457200" indent="-457200">
              <a:spcBef>
                <a:spcPts val="1800"/>
              </a:spcBef>
              <a:buClr>
                <a:schemeClr val="accent1"/>
              </a:buClr>
              <a:buSzPct val="80000"/>
              <a:buFont typeface="Wingdings" pitchFamily="2" charset="2"/>
              <a:buChar char="Ø"/>
            </a:pPr>
            <a:r>
              <a:rPr lang="es-MX" sz="2000">
                <a:solidFill>
                  <a:srgbClr val="000000"/>
                </a:solidFill>
                <a:latin typeface="Cambria" pitchFamily="18" charset="0"/>
              </a:rPr>
              <a:t>PIB (producto interno bruto) </a:t>
            </a:r>
          </a:p>
          <a:p>
            <a:pPr marL="457200" indent="-457200">
              <a:spcBef>
                <a:spcPts val="1800"/>
              </a:spcBef>
              <a:buClr>
                <a:schemeClr val="accent1"/>
              </a:buClr>
              <a:buSzPct val="80000"/>
              <a:buFont typeface="Wingdings" pitchFamily="2" charset="2"/>
              <a:buChar char="Ø"/>
            </a:pPr>
            <a:r>
              <a:rPr lang="es-MX" sz="2000">
                <a:solidFill>
                  <a:srgbClr val="000000"/>
                </a:solidFill>
                <a:latin typeface="Cambria" pitchFamily="18" charset="0"/>
              </a:rPr>
              <a:t>IPC( índice de precios al consumidor)</a:t>
            </a:r>
          </a:p>
          <a:p>
            <a:pPr marL="457200" indent="-457200">
              <a:spcBef>
                <a:spcPts val="1800"/>
              </a:spcBef>
              <a:buClr>
                <a:schemeClr val="accent1"/>
              </a:buClr>
              <a:buSzPct val="80000"/>
              <a:buFont typeface="Wingdings" pitchFamily="2" charset="2"/>
              <a:buChar char="Ø"/>
            </a:pPr>
            <a:r>
              <a:rPr lang="es-MX" sz="2000">
                <a:solidFill>
                  <a:srgbClr val="000000"/>
                </a:solidFill>
                <a:latin typeface="Cambria" pitchFamily="18" charset="0"/>
              </a:rPr>
              <a:t>Tasa de Desempleo</a:t>
            </a:r>
          </a:p>
          <a:p>
            <a:pPr marL="457200" indent="-457200">
              <a:spcBef>
                <a:spcPts val="1800"/>
              </a:spcBef>
              <a:buClr>
                <a:schemeClr val="accent1"/>
              </a:buClr>
              <a:buSzPct val="80000"/>
              <a:buFont typeface="Wingdings" pitchFamily="2" charset="2"/>
              <a:buChar char=""/>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None/>
            </a:pPr>
            <a:endParaRPr lang="es-MX"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Existen otros tantos como el PNB, IMACEC, IPOM, etc.</a:t>
            </a:r>
          </a:p>
          <a:p>
            <a:pPr marL="457200" indent="-457200">
              <a:spcBef>
                <a:spcPts val="1800"/>
              </a:spcBef>
              <a:buClr>
                <a:schemeClr val="accent1"/>
              </a:buClr>
              <a:buSzPct val="80000"/>
              <a:buFont typeface="Wingdings" pitchFamily="2" charset="2"/>
              <a:buChar char="v"/>
            </a:pPr>
            <a:endParaRPr lang="es-CL" sz="2000">
              <a:latin typeface="Cambria" pitchFamily="18" charset="0"/>
            </a:endParaRPr>
          </a:p>
        </p:txBody>
      </p:sp>
      <p:pic>
        <p:nvPicPr>
          <p:cNvPr id="22533" name="Picture 5"/>
          <p:cNvPicPr>
            <a:picLocks noChangeAspect="1" noChangeArrowheads="1"/>
          </p:cNvPicPr>
          <p:nvPr/>
        </p:nvPicPr>
        <p:blipFill>
          <a:blip r:embed="rId3"/>
          <a:srcRect/>
          <a:stretch>
            <a:fillRect/>
          </a:stretch>
        </p:blipFill>
        <p:spPr bwMode="auto">
          <a:xfrm>
            <a:off x="6084888" y="4149725"/>
            <a:ext cx="2576512" cy="1584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PIB </a:t>
            </a:r>
            <a:br>
              <a:rPr lang="es-MX" sz="4000" cap="none" smtClean="0">
                <a:solidFill>
                  <a:schemeClr val="bg1"/>
                </a:solidFill>
                <a:latin typeface="Cambria" pitchFamily="18" charset="0"/>
              </a:rPr>
            </a:br>
            <a:r>
              <a:rPr lang="es-MX" sz="4000" cap="none" smtClean="0">
                <a:solidFill>
                  <a:schemeClr val="bg1"/>
                </a:solidFill>
                <a:latin typeface="Cambria" pitchFamily="18" charset="0"/>
              </a:rPr>
              <a:t>(Producto interno bruto)</a:t>
            </a:r>
            <a:endParaRPr lang="es-CL" sz="4000" cap="none" smtClean="0">
              <a:solidFill>
                <a:schemeClr val="bg1"/>
              </a:solidFill>
              <a:latin typeface="Cambria" pitchFamily="18" charset="0"/>
            </a:endParaRPr>
          </a:p>
        </p:txBody>
      </p:sp>
      <p:pic>
        <p:nvPicPr>
          <p:cNvPr id="23554" name="29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sp>
        <p:nvSpPr>
          <p:cNvPr id="23555" name="2 Marcador de contenido"/>
          <p:cNvSpPr>
            <a:spLocks/>
          </p:cNvSpPr>
          <p:nvPr/>
        </p:nvSpPr>
        <p:spPr bwMode="auto">
          <a:xfrm>
            <a:off x="2484438" y="2286000"/>
            <a:ext cx="6202362" cy="4311650"/>
          </a:xfrm>
          <a:prstGeom prst="rect">
            <a:avLst/>
          </a:prstGeom>
          <a:noFill/>
          <a:ln w="9525">
            <a:noFill/>
            <a:miter lim="800000"/>
            <a:headEnd/>
            <a:tailEnd/>
          </a:ln>
        </p:spPr>
        <p:txBody>
          <a:bodyPr/>
          <a:lstStyle/>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Es la medida de la producción agregada definida como</a:t>
            </a:r>
            <a:r>
              <a:rPr lang="es-MX" sz="2000" i="1">
                <a:solidFill>
                  <a:srgbClr val="000000"/>
                </a:solidFill>
                <a:latin typeface="Cambria" pitchFamily="18" charset="0"/>
              </a:rPr>
              <a:t> “el valor  de todos los bienes y servicios finales producidos en una economía en un determinado periodo de tiempo”</a:t>
            </a:r>
          </a:p>
          <a:p>
            <a:pPr marL="457200" indent="-457200">
              <a:spcBef>
                <a:spcPts val="1800"/>
              </a:spcBef>
              <a:buClr>
                <a:schemeClr val="accent1"/>
              </a:buClr>
              <a:buSzPct val="80000"/>
              <a:buFont typeface="Wingdings" pitchFamily="2" charset="2"/>
              <a:buChar char="v"/>
            </a:pPr>
            <a:r>
              <a:rPr lang="es-MX" sz="2000">
                <a:solidFill>
                  <a:srgbClr val="000000"/>
                </a:solidFill>
                <a:latin typeface="Cambria" pitchFamily="18" charset="0"/>
              </a:rPr>
              <a:t>La pregunta que enfrentamos antes de obtener este indicador es:</a:t>
            </a:r>
          </a:p>
          <a:p>
            <a:pPr marL="457200" indent="-457200">
              <a:spcBef>
                <a:spcPts val="1800"/>
              </a:spcBef>
              <a:buClr>
                <a:schemeClr val="accent1"/>
              </a:buClr>
              <a:buSzPct val="80000"/>
              <a:buFont typeface="Wingdings" pitchFamily="2" charset="2"/>
              <a:buChar char="v"/>
            </a:pPr>
            <a:r>
              <a:rPr lang="es-MX" sz="2000" i="1">
                <a:solidFill>
                  <a:srgbClr val="000000"/>
                </a:solidFill>
                <a:latin typeface="Cambria" pitchFamily="18" charset="0"/>
              </a:rPr>
              <a:t> </a:t>
            </a:r>
            <a:r>
              <a:rPr lang="es-MX" sz="2000" b="1" i="1">
                <a:solidFill>
                  <a:srgbClr val="000000"/>
                </a:solidFill>
                <a:latin typeface="Cambria" pitchFamily="18" charset="0"/>
              </a:rPr>
              <a:t>¿cómo podemos medir el nivel de producción de una economía y su tasa de crecimiento?</a:t>
            </a:r>
          </a:p>
          <a:p>
            <a:pPr marL="457200" indent="-457200">
              <a:spcBef>
                <a:spcPts val="1800"/>
              </a:spcBef>
              <a:buClr>
                <a:schemeClr val="accent1"/>
              </a:buClr>
              <a:buSzPct val="80000"/>
              <a:buFont typeface="Wingdings" pitchFamily="2" charset="2"/>
              <a:buChar char="v"/>
            </a:pPr>
            <a:r>
              <a:rPr lang="es-MX" sz="2000" b="1">
                <a:solidFill>
                  <a:srgbClr val="000000"/>
                </a:solidFill>
                <a:latin typeface="Cambria" pitchFamily="18" charset="0"/>
              </a:rPr>
              <a:t>Existen tres maneras de medirlo que veremos a continuación</a:t>
            </a:r>
          </a:p>
          <a:p>
            <a:pPr marL="457200" indent="-457200">
              <a:spcBef>
                <a:spcPts val="1800"/>
              </a:spcBef>
              <a:buClr>
                <a:schemeClr val="accent1"/>
              </a:buClr>
              <a:buSzPct val="80000"/>
              <a:buFont typeface="Wingdings" pitchFamily="2" charset="2"/>
              <a:buNone/>
            </a:pPr>
            <a:endParaRPr lang="es-CL" sz="2000">
              <a:solidFill>
                <a:srgbClr val="000000"/>
              </a:solidFill>
              <a:latin typeface="Cambria" pitchFamily="18" charset="0"/>
            </a:endParaRPr>
          </a:p>
          <a:p>
            <a:pPr marL="457200" indent="-457200">
              <a:spcBef>
                <a:spcPts val="1800"/>
              </a:spcBef>
              <a:buClr>
                <a:schemeClr val="accent1"/>
              </a:buClr>
              <a:buSzPct val="80000"/>
              <a:buFont typeface="Wingdings" pitchFamily="2" charset="2"/>
              <a:buChar char="v"/>
            </a:pPr>
            <a:endParaRPr lang="es-CL" sz="2000">
              <a:latin typeface="Cambri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2 Marcador de contenido"/>
          <p:cNvSpPr>
            <a:spLocks noGrp="1"/>
          </p:cNvSpPr>
          <p:nvPr>
            <p:ph idx="1"/>
          </p:nvPr>
        </p:nvSpPr>
        <p:spPr>
          <a:xfrm>
            <a:off x="2438400" y="2286000"/>
            <a:ext cx="6248400" cy="4311650"/>
          </a:xfrm>
        </p:spPr>
        <p:txBody>
          <a:bodyPr/>
          <a:lstStyle/>
          <a:p>
            <a:pPr eaLnBrk="1" hangingPunct="1">
              <a:buFont typeface="Wingdings" pitchFamily="2" charset="2"/>
              <a:buChar char="v"/>
            </a:pPr>
            <a:r>
              <a:rPr lang="es-MX" sz="2000" smtClean="0">
                <a:solidFill>
                  <a:srgbClr val="000000"/>
                </a:solidFill>
                <a:latin typeface="Cambria" pitchFamily="18" charset="0"/>
              </a:rPr>
              <a:t>Valor de la producción expresada como suma de n bienes producidos en cada  sector económico  descontados los insumos.</a:t>
            </a:r>
            <a:endParaRPr lang="es-CL" sz="2000" smtClean="0">
              <a:solidFill>
                <a:srgbClr val="000000"/>
              </a:solidFill>
              <a:latin typeface="Cambria" pitchFamily="18" charset="0"/>
            </a:endParaRPr>
          </a:p>
          <a:p>
            <a:pPr eaLnBrk="1" hangingPunct="1">
              <a:buFont typeface="Wingdings" pitchFamily="2" charset="2"/>
              <a:buChar char="v"/>
            </a:pPr>
            <a:r>
              <a:rPr lang="es-MX" sz="2000" smtClean="0">
                <a:solidFill>
                  <a:srgbClr val="000000"/>
                </a:solidFill>
                <a:latin typeface="Cambria" pitchFamily="18" charset="0"/>
              </a:rPr>
              <a:t>Ejemplo: alimentación y agricultura = la harina producida y utilizada como insumo para hacer un pan se cuenta en el pan y no como harina ya que se convierte.</a:t>
            </a:r>
          </a:p>
          <a:p>
            <a:pPr eaLnBrk="1" hangingPunct="1">
              <a:buFont typeface="Wingdings" pitchFamily="2" charset="2"/>
              <a:buChar char="v"/>
            </a:pPr>
            <a:endParaRPr lang="es-CL" smtClean="0">
              <a:latin typeface="Cambria" pitchFamily="18" charset="0"/>
            </a:endParaRPr>
          </a:p>
        </p:txBody>
      </p:sp>
      <p:sp>
        <p:nvSpPr>
          <p:cNvPr id="7" name="4 Título"/>
          <p:cNvSpPr>
            <a:spLocks noGrp="1"/>
          </p:cNvSpPr>
          <p:nvPr>
            <p:ph type="title"/>
          </p:nvPr>
        </p:nvSpPr>
        <p:spPr/>
        <p:txBody>
          <a:bodyPr wrap="square" numCol="1" anchorCtr="0" compatLnSpc="1">
            <a:prstTxWarp prst="textNoShape">
              <a:avLst/>
            </a:prstTxWarp>
            <a:normAutofit fontScale="90000"/>
          </a:bodyPr>
          <a:lstStyle/>
          <a:p>
            <a:pPr algn="ctr" eaLnBrk="1" hangingPunct="1">
              <a:defRPr/>
            </a:pPr>
            <a:r>
              <a:rPr lang="es-MX" sz="4000" cap="none" smtClean="0">
                <a:solidFill>
                  <a:schemeClr val="bg1"/>
                </a:solidFill>
                <a:latin typeface="Cambria" pitchFamily="18" charset="0"/>
              </a:rPr>
              <a:t>MEDICIÓN DEL PIB POR LA PRODUCCIÓN</a:t>
            </a:r>
            <a:endParaRPr lang="es-CL" sz="4000" cap="none" smtClean="0">
              <a:solidFill>
                <a:schemeClr val="bg1"/>
              </a:solidFill>
              <a:latin typeface="Cambria" pitchFamily="18" charset="0"/>
            </a:endParaRPr>
          </a:p>
        </p:txBody>
      </p:sp>
      <p:pic>
        <p:nvPicPr>
          <p:cNvPr id="24579" name="4 Imagen" descr="logo2.jpg"/>
          <p:cNvPicPr>
            <a:picLocks noChangeAspect="1"/>
          </p:cNvPicPr>
          <p:nvPr/>
        </p:nvPicPr>
        <p:blipFill>
          <a:blip r:embed="rId2"/>
          <a:srcRect/>
          <a:stretch>
            <a:fillRect/>
          </a:stretch>
        </p:blipFill>
        <p:spPr bwMode="auto">
          <a:xfrm>
            <a:off x="179388" y="115888"/>
            <a:ext cx="1476375" cy="1428750"/>
          </a:xfrm>
          <a:prstGeom prst="rect">
            <a:avLst/>
          </a:prstGeom>
          <a:noFill/>
          <a:ln w="9525">
            <a:noFill/>
            <a:miter lim="800000"/>
            <a:headEnd/>
            <a:tailEnd/>
          </a:ln>
        </p:spPr>
      </p:pic>
      <p:pic>
        <p:nvPicPr>
          <p:cNvPr id="24581" name="Picture 5"/>
          <p:cNvPicPr>
            <a:picLocks noChangeAspect="1" noChangeArrowheads="1"/>
          </p:cNvPicPr>
          <p:nvPr/>
        </p:nvPicPr>
        <p:blipFill>
          <a:blip r:embed="rId3"/>
          <a:srcRect/>
          <a:stretch>
            <a:fillRect/>
          </a:stretch>
        </p:blipFill>
        <p:spPr bwMode="auto">
          <a:xfrm>
            <a:off x="6300788" y="4437063"/>
            <a:ext cx="2303462" cy="2241550"/>
          </a:xfrm>
          <a:prstGeom prst="rect">
            <a:avLst/>
          </a:prstGeom>
          <a:noFill/>
          <a:ln w="9525">
            <a:noFill/>
            <a:miter lim="800000"/>
            <a:headEnd/>
            <a:tailEnd/>
          </a:ln>
          <a:effectLst/>
        </p:spPr>
      </p:pic>
      <p:pic>
        <p:nvPicPr>
          <p:cNvPr id="24582" name="Picture 6"/>
          <p:cNvPicPr>
            <a:picLocks noChangeAspect="1" noChangeArrowheads="1"/>
          </p:cNvPicPr>
          <p:nvPr/>
        </p:nvPicPr>
        <p:blipFill>
          <a:blip r:embed="rId4"/>
          <a:srcRect/>
          <a:stretch>
            <a:fillRect/>
          </a:stretch>
        </p:blipFill>
        <p:spPr bwMode="auto">
          <a:xfrm>
            <a:off x="2411413" y="4437063"/>
            <a:ext cx="3527425" cy="2190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Personalizado 30">
      <a:dk1>
        <a:sysClr val="windowText" lastClr="000000"/>
      </a:dk1>
      <a:lt1>
        <a:sysClr val="window" lastClr="FFFFFF"/>
      </a:lt1>
      <a:dk2>
        <a:srgbClr val="FFFFFF"/>
      </a:dk2>
      <a:lt2>
        <a:srgbClr val="EDF3AE"/>
      </a:lt2>
      <a:accent1>
        <a:srgbClr val="0070C0"/>
      </a:accent1>
      <a:accent2>
        <a:srgbClr val="002060"/>
      </a:accent2>
      <a:accent3>
        <a:srgbClr val="0070C0"/>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1544</TotalTime>
  <Words>2801</Words>
  <Application>Microsoft Office PowerPoint</Application>
  <PresentationFormat>Presentación en pantalla (4:3)</PresentationFormat>
  <Paragraphs>279</Paragraphs>
  <Slides>46</Slides>
  <Notes>6</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46</vt:i4>
      </vt:variant>
    </vt:vector>
  </HeadingPairs>
  <TitlesOfParts>
    <vt:vector size="49" baseType="lpstr">
      <vt:lpstr>Mod</vt:lpstr>
      <vt:lpstr>Microsoft Editor de ecuaciones 3.0</vt:lpstr>
      <vt:lpstr>Ecuación</vt:lpstr>
      <vt:lpstr>  Universidad de chile   </vt:lpstr>
      <vt:lpstr>CUARTA  UNIDAD TÓPICOS DE MACROECONOMÍA</vt:lpstr>
      <vt:lpstr>¿QUÉ ES MACROECONOMÍA?</vt:lpstr>
      <vt:lpstr>Importancia de las políticas macroeconómicas</vt:lpstr>
      <vt:lpstr>¿CÓMO SE ESTUDIA MACROECONOMÍA?</vt:lpstr>
      <vt:lpstr>¿CÓMO SE ESTUDIA MACROECONOMÍA?</vt:lpstr>
      <vt:lpstr>¿QUÉ INDICADORES SON RELEVANTES PARA LA MACROECONOMÍA?</vt:lpstr>
      <vt:lpstr>PIB  (Producto interno bruto)</vt:lpstr>
      <vt:lpstr>MEDICIÓN DEL PIB POR LA PRODUCCIÓN</vt:lpstr>
      <vt:lpstr>MEDICIÓN DEL PIB POR EL LADO DE GASTO</vt:lpstr>
      <vt:lpstr>PIB POR EL LADO DEL INGRESO O RENTA</vt:lpstr>
      <vt:lpstr>PIB  NOMINAL</vt:lpstr>
      <vt:lpstr>PIB  NOMINAL</vt:lpstr>
      <vt:lpstr> PIB REAL</vt:lpstr>
      <vt:lpstr> PIB REAL</vt:lpstr>
      <vt:lpstr>DEFLACTOR DEL PIB</vt:lpstr>
      <vt:lpstr>DEFLACTOR DEL PIB</vt:lpstr>
      <vt:lpstr>DESEMPLEO</vt:lpstr>
      <vt:lpstr>INFLACIÓN</vt:lpstr>
      <vt:lpstr>NOTAS SOBRE LAS 3 VARIABLES</vt:lpstr>
      <vt:lpstr>MERCADO DE BIENES</vt:lpstr>
      <vt:lpstr>Presentación de PowerPoint</vt:lpstr>
      <vt:lpstr>Presentación de PowerPoint</vt:lpstr>
      <vt:lpstr>MERCADO DE BIENES Inversión y Gasto de Gobierno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chile facultad de economía y negocios INTRODUCCIÓN AL MUNDO ECONÓMICO</dc:title>
  <dc:creator>Rodrigo Garay</dc:creator>
  <cp:lastModifiedBy>casa</cp:lastModifiedBy>
  <cp:revision>111</cp:revision>
  <dcterms:created xsi:type="dcterms:W3CDTF">2011-12-18T20:35:05Z</dcterms:created>
  <dcterms:modified xsi:type="dcterms:W3CDTF">2012-01-25T01:45:35Z</dcterms:modified>
</cp:coreProperties>
</file>