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34"/>
  </p:notesMasterIdLst>
  <p:sldIdLst>
    <p:sldId id="289"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2" r:id="rId29"/>
    <p:sldId id="284" r:id="rId30"/>
    <p:sldId id="287" r:id="rId31"/>
    <p:sldId id="285" r:id="rId32"/>
    <p:sldId id="288" r:id="rId33"/>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3A5562-F7FD-45A1-BFB0-A929AD957C2E}" type="datetimeFigureOut">
              <a:rPr lang="es-CL" smtClean="0"/>
              <a:pPr/>
              <a:t>13-01-2012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D7D916-12ED-4483-A2AD-CD5915AC9385}" type="slidenum">
              <a:rPr lang="es-CL" smtClean="0"/>
              <a:pPr/>
              <a:t>‹Nº›</a:t>
            </a:fld>
            <a:endParaRPr lang="es-CL"/>
          </a:p>
        </p:txBody>
      </p:sp>
    </p:spTree>
    <p:extLst>
      <p:ext uri="{BB962C8B-B14F-4D97-AF65-F5344CB8AC3E}">
        <p14:creationId xmlns:p14="http://schemas.microsoft.com/office/powerpoint/2010/main" val="15204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3AD7D916-12ED-4483-A2AD-CD5915AC9385}" type="slidenum">
              <a:rPr lang="es-CL" smtClean="0"/>
              <a:pPr/>
              <a:t>1</a:t>
            </a:fld>
            <a:endParaRPr lang="es-CL"/>
          </a:p>
        </p:txBody>
      </p:sp>
    </p:spTree>
    <p:extLst>
      <p:ext uri="{BB962C8B-B14F-4D97-AF65-F5344CB8AC3E}">
        <p14:creationId xmlns:p14="http://schemas.microsoft.com/office/powerpoint/2010/main" val="2136625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2EDE3096-1A0B-44F4-8278-3DE1E4E2AF9E}" type="slidenum">
              <a:rPr lang="es-ES" sz="1200"/>
              <a:pPr algn="r" eaLnBrk="1" hangingPunct="1"/>
              <a:t>26</a:t>
            </a:fld>
            <a:endParaRPr lang="es-CL" sz="1200"/>
          </a:p>
        </p:txBody>
      </p:sp>
      <p:sp>
        <p:nvSpPr>
          <p:cNvPr id="125955"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5956"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588E61F0-39FF-4B49-A824-98539ACEAF25}" type="slidenum">
              <a:rPr lang="es-ES" sz="1200"/>
              <a:pPr algn="r" eaLnBrk="1" hangingPunct="1"/>
              <a:t>27</a:t>
            </a:fld>
            <a:endParaRPr lang="es-CL" sz="1200"/>
          </a:p>
        </p:txBody>
      </p:sp>
      <p:sp>
        <p:nvSpPr>
          <p:cNvPr id="128003"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8004"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70336FA-01B7-49C7-A991-CA55962ABF24}" type="slidenum">
              <a:rPr lang="es-ES" sz="1200"/>
              <a:pPr algn="r" eaLnBrk="1" hangingPunct="1"/>
              <a:t>28</a:t>
            </a:fld>
            <a:endParaRPr lang="es-CL" sz="1200"/>
          </a:p>
        </p:txBody>
      </p:sp>
      <p:sp>
        <p:nvSpPr>
          <p:cNvPr id="126979"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6980"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56EC3CEC-2AF8-45F0-B834-25ACFE4B9B26}" type="slidenum">
              <a:rPr lang="es-ES" sz="1200"/>
              <a:pPr algn="r" eaLnBrk="1" hangingPunct="1"/>
              <a:t>29</a:t>
            </a:fld>
            <a:endParaRPr lang="es-CL" sz="1200"/>
          </a:p>
        </p:txBody>
      </p:sp>
      <p:sp>
        <p:nvSpPr>
          <p:cNvPr id="129027"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9028"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4 Forma"/>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9840E5-B8B5-4EBB-AB30-8E5BECDCBA17}" type="slidenum">
              <a:rPr lang="es-ES" smtClean="0"/>
              <a:pPr eaLnBrk="1" hangingPunct="1"/>
              <a:t>30</a:t>
            </a:fld>
            <a:endParaRPr lang="es-CL" smtClean="0"/>
          </a:p>
        </p:txBody>
      </p:sp>
      <p:sp>
        <p:nvSpPr>
          <p:cNvPr id="131075" name="71681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1076" name="71682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F06B5EC-6A66-4D46-AC00-72C2F367A400}" type="slidenum">
              <a:rPr lang="es-ES" sz="1200"/>
              <a:pPr algn="r" eaLnBrk="1" hangingPunct="1"/>
              <a:t>31</a:t>
            </a:fld>
            <a:endParaRPr lang="es-CL" sz="1200"/>
          </a:p>
        </p:txBody>
      </p:sp>
      <p:sp>
        <p:nvSpPr>
          <p:cNvPr id="130051"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0052"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9AF8D654-AE2C-4154-9901-AB572C88CFB1}" type="slidenum">
              <a:rPr lang="es-ES" sz="1200"/>
              <a:pPr algn="r" eaLnBrk="1" hangingPunct="1"/>
              <a:t>32</a:t>
            </a:fld>
            <a:endParaRPr lang="es-CL" sz="1200"/>
          </a:p>
        </p:txBody>
      </p:sp>
      <p:sp>
        <p:nvSpPr>
          <p:cNvPr id="132099" name="71681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2100" name="71682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AD7D916-12ED-4483-A2AD-CD5915AC9385}" type="slidenum">
              <a:rPr lang="es-CL" smtClean="0"/>
              <a:pPr/>
              <a:t>11</a:t>
            </a:fld>
            <a:endParaRPr lang="es-CL"/>
          </a:p>
        </p:txBody>
      </p:sp>
    </p:spTree>
    <p:extLst>
      <p:ext uri="{BB962C8B-B14F-4D97-AF65-F5344CB8AC3E}">
        <p14:creationId xmlns:p14="http://schemas.microsoft.com/office/powerpoint/2010/main" val="3117030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AD7D916-12ED-4483-A2AD-CD5915AC9385}" type="slidenum">
              <a:rPr lang="es-CL" smtClean="0"/>
              <a:pPr/>
              <a:t>12</a:t>
            </a:fld>
            <a:endParaRPr lang="es-CL"/>
          </a:p>
        </p:txBody>
      </p:sp>
    </p:spTree>
    <p:extLst>
      <p:ext uri="{BB962C8B-B14F-4D97-AF65-F5344CB8AC3E}">
        <p14:creationId xmlns:p14="http://schemas.microsoft.com/office/powerpoint/2010/main" val="1261420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6DB33BD2-8464-412C-BB38-DB3E100A4D28}" type="slidenum">
              <a:rPr lang="es-ES" sz="1200"/>
              <a:pPr algn="r" eaLnBrk="1" hangingPunct="1"/>
              <a:t>19</a:t>
            </a:fld>
            <a:endParaRPr lang="es-CL" sz="1200"/>
          </a:p>
        </p:txBody>
      </p:sp>
      <p:sp>
        <p:nvSpPr>
          <p:cNvPr id="119811" name="75777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19812" name="75778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ED02830-DEB9-44BB-8EE8-AC599135FEE6}" type="slidenum">
              <a:rPr lang="es-ES" sz="1200"/>
              <a:pPr algn="r" eaLnBrk="1" hangingPunct="1"/>
              <a:t>21</a:t>
            </a:fld>
            <a:endParaRPr lang="es-CL" sz="1200"/>
          </a:p>
        </p:txBody>
      </p:sp>
      <p:sp>
        <p:nvSpPr>
          <p:cNvPr id="120835"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0836"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3C00203-90EF-4DED-9BF9-57AC9B6BC9EE}" type="slidenum">
              <a:rPr lang="es-ES" sz="1200"/>
              <a:pPr algn="r" eaLnBrk="1" hangingPunct="1"/>
              <a:t>22</a:t>
            </a:fld>
            <a:endParaRPr lang="es-CL" sz="1200"/>
          </a:p>
        </p:txBody>
      </p:sp>
      <p:sp>
        <p:nvSpPr>
          <p:cNvPr id="121859"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1860"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645D64ED-F2FA-4863-BD84-39865CC611A3}" type="slidenum">
              <a:rPr lang="es-ES" sz="1200"/>
              <a:pPr algn="r" eaLnBrk="1" hangingPunct="1"/>
              <a:t>23</a:t>
            </a:fld>
            <a:endParaRPr lang="es-CL" sz="1200"/>
          </a:p>
        </p:txBody>
      </p:sp>
      <p:sp>
        <p:nvSpPr>
          <p:cNvPr id="122883"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2884"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9D88513D-7569-4AD6-95D5-630BF8EDB89E}" type="slidenum">
              <a:rPr lang="es-ES" sz="1200"/>
              <a:pPr algn="r" eaLnBrk="1" hangingPunct="1"/>
              <a:t>24</a:t>
            </a:fld>
            <a:endParaRPr lang="es-CL" sz="1200"/>
          </a:p>
        </p:txBody>
      </p:sp>
      <p:sp>
        <p:nvSpPr>
          <p:cNvPr id="123907"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3908"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80D8CB5B-74B9-46A7-ADC4-089ECC8DBC1C}" type="slidenum">
              <a:rPr lang="es-ES" sz="1200"/>
              <a:pPr algn="r" eaLnBrk="1" hangingPunct="1"/>
              <a:t>25</a:t>
            </a:fld>
            <a:endParaRPr lang="es-CL" sz="1200"/>
          </a:p>
        </p:txBody>
      </p:sp>
      <p:sp>
        <p:nvSpPr>
          <p:cNvPr id="124931"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4932"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lang="es-CL"/>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7E41DFD9-1CFC-431C-B68C-9D5017D9D8DD}" type="slidenum">
              <a:rPr lang="es-CL" smtClean="0"/>
              <a:pPr/>
              <a:t>‹Nº›</a:t>
            </a:fld>
            <a:endParaRPr lang="es-CL"/>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s-ES" smtClean="0"/>
              <a:t>Haga clic para modificar el estilo de título del patrón</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a:xfrm>
            <a:off x="7848600" y="533400"/>
            <a:ext cx="762000" cy="609600"/>
          </a:xfrm>
        </p:spPr>
        <p:txBody>
          <a:bodyPr/>
          <a:lstStyle/>
          <a:p>
            <a:fld id="{7E41DFD9-1CFC-431C-B68C-9D5017D9D8DD}"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Date Placeholder 3"/>
          <p:cNvSpPr>
            <a:spLocks noGrp="1"/>
          </p:cNvSpPr>
          <p:nvPr>
            <p:ph type="dt" sz="half" idx="10"/>
          </p:nvPr>
        </p:nvSpPr>
        <p:spPr>
          <a:xfrm>
            <a:off x="6931152" y="6556248"/>
            <a:ext cx="1673352" cy="228600"/>
          </a:xfrm>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a:xfrm>
            <a:off x="1892808" y="6556248"/>
            <a:ext cx="1673352" cy="228600"/>
          </a:xfrm>
        </p:spPr>
        <p:txBody>
          <a:bodyPr/>
          <a:lstStyle/>
          <a:p>
            <a:endParaRPr lang="es-CL"/>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7E41DFD9-1CFC-431C-B68C-9D5017D9D8DD}"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5E0C06D3-2984-4FC3-A23F-8AC7123D010D}" type="datetimeFigureOut">
              <a:rPr lang="es-CL" smtClean="0"/>
              <a:pPr/>
              <a:t>13-01-2012</a:t>
            </a:fld>
            <a:endParaRPr lang="es-CL"/>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endParaRPr lang="es-CL"/>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7E41DFD9-1CFC-431C-B68C-9D5017D9D8DD}"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23024" y="404664"/>
            <a:ext cx="6553200" cy="1219200"/>
          </a:xfrm>
        </p:spPr>
        <p:txBody>
          <a:bodyPr/>
          <a:lstStyle/>
          <a:p>
            <a:pPr algn="ctr"/>
            <a:r>
              <a:rPr lang="es-MX" dirty="0" smtClean="0">
                <a:latin typeface="Cambria" pitchFamily="18" charset="0"/>
              </a:rPr>
              <a:t>Universidad de chile</a:t>
            </a:r>
            <a:br>
              <a:rPr lang="es-MX" dirty="0" smtClean="0">
                <a:latin typeface="Cambria" pitchFamily="18" charset="0"/>
              </a:rPr>
            </a:br>
            <a:endParaRPr lang="es-CL" sz="2000" b="1" i="1" dirty="0">
              <a:latin typeface="Cambria" pitchFamily="18" charset="0"/>
            </a:endParaRPr>
          </a:p>
        </p:txBody>
      </p:sp>
      <p:pic>
        <p:nvPicPr>
          <p:cNvPr id="1026" name="Picture 2" descr="C:\Users\Rodrigo Garay\Desktop\UCHI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1340768"/>
            <a:ext cx="1224136" cy="2320601"/>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342343" y="4931223"/>
            <a:ext cx="6264696" cy="115212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latin typeface="Cambria" pitchFamily="18" charset="0"/>
              </a:rPr>
              <a:t>Profesor Christian Belmar C.</a:t>
            </a:r>
          </a:p>
          <a:p>
            <a:pPr algn="ctr"/>
            <a:r>
              <a:rPr lang="es-MX" sz="2000" b="1" dirty="0" smtClean="0">
                <a:latin typeface="Cambria" pitchFamily="18" charset="0"/>
              </a:rPr>
              <a:t>Auxiliares: Rodrigo Garay y Mauricio Vargas</a:t>
            </a:r>
          </a:p>
          <a:p>
            <a:pPr algn="ctr"/>
            <a:r>
              <a:rPr lang="es-MX" sz="2000" b="1" dirty="0" smtClean="0">
                <a:latin typeface="Cambria" pitchFamily="18" charset="0"/>
              </a:rPr>
              <a:t>Ayudantes: Marcela Quintanar y Santiago Ventura</a:t>
            </a:r>
            <a:endParaRPr lang="es-CL" sz="2000" dirty="0">
              <a:latin typeface="Cambria" pitchFamily="18" charset="0"/>
            </a:endParaRPr>
          </a:p>
        </p:txBody>
      </p:sp>
      <p:sp>
        <p:nvSpPr>
          <p:cNvPr id="7" name="6 Rectángulo"/>
          <p:cNvSpPr/>
          <p:nvPr/>
        </p:nvSpPr>
        <p:spPr>
          <a:xfrm>
            <a:off x="3131840" y="3861048"/>
            <a:ext cx="4320480" cy="50405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mbria" pitchFamily="18" charset="0"/>
              </a:rPr>
              <a:t>INTRODUCCIÓN AL MUNDO ECONÓMICO</a:t>
            </a:r>
          </a:p>
          <a:p>
            <a:pPr algn="ctr"/>
            <a:r>
              <a:rPr lang="es-MX" dirty="0" smtClean="0">
                <a:latin typeface="Cambria" pitchFamily="18" charset="0"/>
              </a:rPr>
              <a:t>Verano 2012</a:t>
            </a:r>
            <a:endParaRPr lang="es-CL" dirty="0">
              <a:latin typeface="Cambria" pitchFamily="18" charset="0"/>
            </a:endParaRPr>
          </a:p>
        </p:txBody>
      </p:sp>
      <p:pic>
        <p:nvPicPr>
          <p:cNvPr id="10" name="9 Imagen" descr="logo.jpg"/>
          <p:cNvPicPr>
            <a:picLocks noChangeAspect="1"/>
          </p:cNvPicPr>
          <p:nvPr/>
        </p:nvPicPr>
        <p:blipFill>
          <a:blip r:embed="rId4" cstate="print"/>
          <a:stretch>
            <a:fillRect/>
          </a:stretch>
        </p:blipFill>
        <p:spPr>
          <a:xfrm>
            <a:off x="107504" y="4725144"/>
            <a:ext cx="1643365" cy="1584176"/>
          </a:xfrm>
          <a:prstGeom prst="rect">
            <a:avLst/>
          </a:prstGeom>
        </p:spPr>
      </p:pic>
    </p:spTree>
    <p:extLst>
      <p:ext uri="{BB962C8B-B14F-4D97-AF65-F5344CB8AC3E}">
        <p14:creationId xmlns:p14="http://schemas.microsoft.com/office/powerpoint/2010/main" val="1255152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3100" b="1" dirty="0" smtClean="0">
                <a:solidFill>
                  <a:schemeClr val="bg1"/>
                </a:solidFill>
                <a:latin typeface="Cambria" pitchFamily="18" charset="0"/>
              </a:rPr>
              <a:t>Modelo de mercado</a:t>
            </a:r>
            <a:br>
              <a:rPr lang="es-MX" sz="3100" b="1" dirty="0" smtClean="0">
                <a:solidFill>
                  <a:schemeClr val="bg1"/>
                </a:solidFill>
                <a:latin typeface="Cambria" pitchFamily="18" charset="0"/>
              </a:rPr>
            </a:br>
            <a:r>
              <a:rPr lang="es-MX" sz="2000" b="1" dirty="0" smtClean="0">
                <a:solidFill>
                  <a:schemeClr val="bg1"/>
                </a:solidFill>
                <a:latin typeface="Cambria" pitchFamily="18" charset="0"/>
              </a:rPr>
              <a:t>características de la función de demanda precio</a:t>
            </a:r>
            <a:endParaRPr lang="es-CL" sz="2000" dirty="0"/>
          </a:p>
        </p:txBody>
      </p:sp>
      <p:sp>
        <p:nvSpPr>
          <p:cNvPr id="3" name="2 Marcador de contenido"/>
          <p:cNvSpPr>
            <a:spLocks noGrp="1"/>
          </p:cNvSpPr>
          <p:nvPr>
            <p:ph idx="1"/>
          </p:nvPr>
        </p:nvSpPr>
        <p:spPr/>
        <p:txBody>
          <a:bodyPr>
            <a:normAutofit fontScale="92500" lnSpcReduction="10000"/>
          </a:bodyPr>
          <a:lstStyle/>
          <a:p>
            <a:pPr algn="just">
              <a:spcBef>
                <a:spcPct val="50000"/>
              </a:spcBef>
              <a:buFont typeface="Wingdings" pitchFamily="2" charset="2"/>
              <a:buChar char="Ø"/>
            </a:pPr>
            <a:r>
              <a:rPr lang="es-ES" dirty="0" smtClean="0">
                <a:latin typeface="Cambria" pitchFamily="18" charset="0"/>
              </a:rPr>
              <a:t>Es </a:t>
            </a:r>
            <a:r>
              <a:rPr lang="es-ES" dirty="0">
                <a:latin typeface="Cambria" pitchFamily="18" charset="0"/>
              </a:rPr>
              <a:t>una función con pendiente negativa (caso general</a:t>
            </a:r>
            <a:r>
              <a:rPr lang="es-ES" dirty="0" smtClean="0">
                <a:latin typeface="Cambria" pitchFamily="18" charset="0"/>
              </a:rPr>
              <a:t>).</a:t>
            </a:r>
            <a:endParaRPr lang="es-ES" dirty="0">
              <a:latin typeface="Cambria" pitchFamily="18" charset="0"/>
            </a:endParaRPr>
          </a:p>
          <a:p>
            <a:pPr algn="just">
              <a:spcBef>
                <a:spcPct val="50000"/>
              </a:spcBef>
              <a:buFont typeface="Wingdings" pitchFamily="2" charset="2"/>
              <a:buChar char="Ø"/>
            </a:pPr>
            <a:r>
              <a:rPr lang="es-ES" dirty="0" smtClean="0">
                <a:latin typeface="Cambria" pitchFamily="18" charset="0"/>
              </a:rPr>
              <a:t>Indica </a:t>
            </a:r>
            <a:r>
              <a:rPr lang="es-ES" dirty="0">
                <a:latin typeface="Cambria" pitchFamily="18" charset="0"/>
              </a:rPr>
              <a:t>una relación inversa entre el precio del bien x y la cantidad que los consumidores desean comprar del bien </a:t>
            </a:r>
            <a:r>
              <a:rPr lang="es-ES" dirty="0" smtClean="0">
                <a:latin typeface="Cambria" pitchFamily="18" charset="0"/>
              </a:rPr>
              <a:t>x.</a:t>
            </a:r>
            <a:endParaRPr lang="es-ES" dirty="0">
              <a:latin typeface="Cambria" pitchFamily="18" charset="0"/>
            </a:endParaRPr>
          </a:p>
          <a:p>
            <a:pPr algn="just">
              <a:spcBef>
                <a:spcPct val="50000"/>
              </a:spcBef>
              <a:buFont typeface="Wingdings" pitchFamily="2" charset="2"/>
              <a:buChar char="Ø"/>
            </a:pPr>
            <a:r>
              <a:rPr lang="es-ES" dirty="0" smtClean="0">
                <a:latin typeface="Cambria" pitchFamily="18" charset="0"/>
              </a:rPr>
              <a:t>A </a:t>
            </a:r>
            <a:r>
              <a:rPr lang="es-ES" dirty="0">
                <a:latin typeface="Cambria" pitchFamily="18" charset="0"/>
              </a:rPr>
              <a:t>mayor precio menor es la cantidad que los consumidores desean comprar en el mercado.</a:t>
            </a:r>
          </a:p>
          <a:p>
            <a:pPr algn="just">
              <a:spcBef>
                <a:spcPct val="50000"/>
              </a:spcBef>
              <a:buFont typeface="Wingdings" pitchFamily="2" charset="2"/>
              <a:buChar char="Ø"/>
            </a:pPr>
            <a:r>
              <a:rPr lang="es-ES" dirty="0" smtClean="0">
                <a:latin typeface="Cambria" pitchFamily="18" charset="0"/>
              </a:rPr>
              <a:t>A </a:t>
            </a:r>
            <a:r>
              <a:rPr lang="es-ES" dirty="0">
                <a:latin typeface="Cambria" pitchFamily="18" charset="0"/>
              </a:rPr>
              <a:t>menor precio mayor es la cantidad que los consumidores desean comprar en el mercado.</a:t>
            </a:r>
          </a:p>
          <a:p>
            <a:pPr algn="just">
              <a:spcBef>
                <a:spcPct val="50000"/>
              </a:spcBef>
              <a:buFont typeface="Wingdings" pitchFamily="2" charset="2"/>
              <a:buChar char="Ø"/>
            </a:pPr>
            <a:r>
              <a:rPr lang="es-ES" dirty="0" smtClean="0">
                <a:latin typeface="Cambria" pitchFamily="18" charset="0"/>
              </a:rPr>
              <a:t> </a:t>
            </a:r>
            <a:r>
              <a:rPr lang="es-ES" dirty="0">
                <a:latin typeface="Cambria" pitchFamily="18" charset="0"/>
              </a:rPr>
              <a:t>Puede ser una función lineal (línea recta) o una curva (siempre con pendiente negativa). </a:t>
            </a:r>
          </a:p>
          <a:p>
            <a:pPr>
              <a:buFont typeface="Wingdings" pitchFamily="2" charset="2"/>
              <a:buChar char="v"/>
            </a:pPr>
            <a:endParaRPr lang="es-CL" dirty="0"/>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4350996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9"/>
          <p:cNvSpPr txBox="1">
            <a:spLocks noGrp="1" noChangeArrowheads="1"/>
          </p:cNvSpPr>
          <p:nvPr>
            <p:ph idx="1"/>
          </p:nvPr>
        </p:nvSpPr>
        <p:spPr bwMode="auto">
          <a:xfrm>
            <a:off x="1963835" y="2286000"/>
            <a:ext cx="6722965"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Font typeface="Wingdings" pitchFamily="2" charset="2"/>
              <a:buChar char="Ø"/>
            </a:pPr>
            <a:r>
              <a:rPr lang="es-ES_tradnl" sz="2000" dirty="0">
                <a:latin typeface="Cambria" pitchFamily="18" charset="0"/>
              </a:rPr>
              <a:t>La Demanda de Mercado concebida como la Suma de Demandas </a:t>
            </a:r>
            <a:r>
              <a:rPr lang="es-ES_tradnl" sz="2000" dirty="0" smtClean="0">
                <a:latin typeface="Cambria" pitchFamily="18" charset="0"/>
              </a:rPr>
              <a:t>Individuales</a:t>
            </a:r>
          </a:p>
          <a:p>
            <a:pPr eaLnBrk="1" hangingPunct="1">
              <a:spcBef>
                <a:spcPct val="50000"/>
              </a:spcBef>
              <a:buFont typeface="Wingdings" pitchFamily="2" charset="2"/>
              <a:buChar char="Ø"/>
            </a:pPr>
            <a:r>
              <a:rPr lang="es-ES_tradnl" sz="2000" dirty="0">
                <a:latin typeface="Cambria" pitchFamily="18" charset="0"/>
              </a:rPr>
              <a:t>La Curva de Demanda de Mercado se halla sumando horizontalmente las curvas de Demanda individuales.</a:t>
            </a:r>
            <a:endParaRPr lang="es-CL" sz="2000" dirty="0">
              <a:latin typeface="Cambria" pitchFamily="18" charset="0"/>
            </a:endParaRPr>
          </a:p>
          <a:p>
            <a:pPr marL="0" indent="0" eaLnBrk="1" hangingPunct="1">
              <a:spcBef>
                <a:spcPct val="50000"/>
              </a:spcBef>
              <a:buNone/>
            </a:pPr>
            <a:endParaRPr lang="es-ES_tradnl" dirty="0" smtClean="0">
              <a:latin typeface="Century Gothic" pitchFamily="34" charset="0"/>
            </a:endParaRPr>
          </a:p>
          <a:p>
            <a:pPr marL="0" indent="0" eaLnBrk="1" hangingPunct="1">
              <a:spcBef>
                <a:spcPct val="50000"/>
              </a:spcBef>
              <a:buNone/>
            </a:pPr>
            <a:endParaRPr lang="es-ES_tradnl" dirty="0" smtClean="0">
              <a:latin typeface="Century Gothic" pitchFamily="34" charset="0"/>
            </a:endParaRPr>
          </a:p>
          <a:p>
            <a:pPr eaLnBrk="1" hangingPunct="1">
              <a:spcBef>
                <a:spcPct val="50000"/>
              </a:spcBef>
              <a:buFont typeface="Wingdings" pitchFamily="2" charset="2"/>
              <a:buChar char="Ø"/>
            </a:pPr>
            <a:endParaRPr lang="es-CL" dirty="0">
              <a:latin typeface="Century Gothic" pitchFamily="34" charset="0"/>
            </a:endParaRPr>
          </a:p>
        </p:txBody>
      </p:sp>
      <p:sp>
        <p:nvSpPr>
          <p:cNvPr id="10" name="Text Box 34"/>
          <p:cNvSpPr txBox="1">
            <a:spLocks noChangeArrowheads="1"/>
          </p:cNvSpPr>
          <p:nvPr/>
        </p:nvSpPr>
        <p:spPr bwMode="auto">
          <a:xfrm>
            <a:off x="1918449" y="4658518"/>
            <a:ext cx="2321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a:latin typeface="Century Gothic" pitchFamily="34" charset="0"/>
              </a:rPr>
              <a:t>P</a:t>
            </a:r>
            <a:endParaRPr lang="es-CL">
              <a:latin typeface="Century Gothic" pitchFamily="34" charset="0"/>
            </a:endParaRPr>
          </a:p>
        </p:txBody>
      </p:sp>
      <p:sp>
        <p:nvSpPr>
          <p:cNvPr id="11" name="Line 11"/>
          <p:cNvSpPr>
            <a:spLocks noChangeShapeType="1"/>
          </p:cNvSpPr>
          <p:nvPr/>
        </p:nvSpPr>
        <p:spPr bwMode="auto">
          <a:xfrm flipV="1">
            <a:off x="2150561" y="4010818"/>
            <a:ext cx="0" cy="23034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2" name="Line 12"/>
          <p:cNvSpPr>
            <a:spLocks noChangeShapeType="1"/>
          </p:cNvSpPr>
          <p:nvPr/>
        </p:nvSpPr>
        <p:spPr bwMode="auto">
          <a:xfrm>
            <a:off x="2150561" y="6314280"/>
            <a:ext cx="2151841"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3" name="Line 13"/>
          <p:cNvSpPr>
            <a:spLocks noChangeShapeType="1"/>
          </p:cNvSpPr>
          <p:nvPr/>
        </p:nvSpPr>
        <p:spPr bwMode="auto">
          <a:xfrm flipV="1">
            <a:off x="4535795" y="4010818"/>
            <a:ext cx="0" cy="23034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4" name="Line 14"/>
          <p:cNvSpPr>
            <a:spLocks noChangeShapeType="1"/>
          </p:cNvSpPr>
          <p:nvPr/>
        </p:nvSpPr>
        <p:spPr bwMode="auto">
          <a:xfrm>
            <a:off x="4535795" y="6314280"/>
            <a:ext cx="2151841"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5" name="Line 15"/>
          <p:cNvSpPr>
            <a:spLocks noChangeShapeType="1"/>
          </p:cNvSpPr>
          <p:nvPr/>
        </p:nvSpPr>
        <p:spPr bwMode="auto">
          <a:xfrm flipV="1">
            <a:off x="7036444" y="4010818"/>
            <a:ext cx="0" cy="23034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6" name="Text Box 17"/>
          <p:cNvSpPr txBox="1">
            <a:spLocks noChangeArrowheads="1"/>
          </p:cNvSpPr>
          <p:nvPr/>
        </p:nvSpPr>
        <p:spPr bwMode="auto">
          <a:xfrm>
            <a:off x="2558358" y="4075905"/>
            <a:ext cx="14375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Individuo 1</a:t>
            </a:r>
            <a:endParaRPr lang="es-CL" dirty="0">
              <a:latin typeface="Cambria" pitchFamily="18" charset="0"/>
            </a:endParaRPr>
          </a:p>
        </p:txBody>
      </p:sp>
      <p:sp>
        <p:nvSpPr>
          <p:cNvPr id="17" name="Text Box 18"/>
          <p:cNvSpPr txBox="1">
            <a:spLocks noChangeArrowheads="1"/>
          </p:cNvSpPr>
          <p:nvPr/>
        </p:nvSpPr>
        <p:spPr bwMode="auto">
          <a:xfrm>
            <a:off x="5001300" y="4075905"/>
            <a:ext cx="15149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Individuo 2</a:t>
            </a:r>
            <a:endParaRPr lang="es-CL" dirty="0">
              <a:latin typeface="Cambria" pitchFamily="18" charset="0"/>
            </a:endParaRPr>
          </a:p>
        </p:txBody>
      </p:sp>
      <p:sp>
        <p:nvSpPr>
          <p:cNvPr id="18" name="Text Box 19"/>
          <p:cNvSpPr txBox="1">
            <a:spLocks noChangeArrowheads="1"/>
          </p:cNvSpPr>
          <p:nvPr/>
        </p:nvSpPr>
        <p:spPr bwMode="auto">
          <a:xfrm>
            <a:off x="7560939" y="4082255"/>
            <a:ext cx="116312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Mercado</a:t>
            </a:r>
            <a:endParaRPr lang="es-CL" dirty="0">
              <a:latin typeface="Cambria" pitchFamily="18" charset="0"/>
            </a:endParaRPr>
          </a:p>
        </p:txBody>
      </p:sp>
      <p:sp>
        <p:nvSpPr>
          <p:cNvPr id="19" name="Line 20"/>
          <p:cNvSpPr>
            <a:spLocks noChangeShapeType="1"/>
          </p:cNvSpPr>
          <p:nvPr/>
        </p:nvSpPr>
        <p:spPr bwMode="auto">
          <a:xfrm flipH="1">
            <a:off x="2150561" y="4874418"/>
            <a:ext cx="5293682" cy="0"/>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0" name="Line 22"/>
          <p:cNvSpPr>
            <a:spLocks noChangeShapeType="1"/>
          </p:cNvSpPr>
          <p:nvPr/>
        </p:nvSpPr>
        <p:spPr bwMode="auto">
          <a:xfrm>
            <a:off x="4535795" y="4226718"/>
            <a:ext cx="872021" cy="2087562"/>
          </a:xfrm>
          <a:prstGeom prst="line">
            <a:avLst/>
          </a:prstGeom>
          <a:noFill/>
          <a:ln w="25400">
            <a:solidFill>
              <a:schemeClr val="accent4"/>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21" name="Line 25"/>
          <p:cNvSpPr>
            <a:spLocks noChangeShapeType="1"/>
          </p:cNvSpPr>
          <p:nvPr/>
        </p:nvSpPr>
        <p:spPr bwMode="auto">
          <a:xfrm>
            <a:off x="2150561" y="4226718"/>
            <a:ext cx="407798" cy="2087562"/>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22" name="Line 26"/>
          <p:cNvSpPr>
            <a:spLocks noChangeShapeType="1"/>
          </p:cNvSpPr>
          <p:nvPr/>
        </p:nvSpPr>
        <p:spPr bwMode="auto">
          <a:xfrm>
            <a:off x="7036444" y="4226718"/>
            <a:ext cx="1279819" cy="208756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23" name="Line 28"/>
          <p:cNvSpPr>
            <a:spLocks noChangeShapeType="1"/>
          </p:cNvSpPr>
          <p:nvPr/>
        </p:nvSpPr>
        <p:spPr bwMode="auto">
          <a:xfrm>
            <a:off x="2267257" y="4874418"/>
            <a:ext cx="0" cy="1439862"/>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4" name="Line 29"/>
          <p:cNvSpPr>
            <a:spLocks noChangeShapeType="1"/>
          </p:cNvSpPr>
          <p:nvPr/>
        </p:nvSpPr>
        <p:spPr bwMode="auto">
          <a:xfrm>
            <a:off x="4767907" y="4874418"/>
            <a:ext cx="0" cy="1439862"/>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5" name="Line 30"/>
          <p:cNvSpPr>
            <a:spLocks noChangeShapeType="1"/>
          </p:cNvSpPr>
          <p:nvPr/>
        </p:nvSpPr>
        <p:spPr bwMode="auto">
          <a:xfrm>
            <a:off x="7444243" y="4874418"/>
            <a:ext cx="0" cy="1439862"/>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6" name="Text Box 35"/>
          <p:cNvSpPr txBox="1">
            <a:spLocks noChangeArrowheads="1"/>
          </p:cNvSpPr>
          <p:nvPr/>
        </p:nvSpPr>
        <p:spPr bwMode="auto">
          <a:xfrm>
            <a:off x="4303683" y="4514055"/>
            <a:ext cx="2321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a:latin typeface="Century Gothic" pitchFamily="34" charset="0"/>
              </a:rPr>
              <a:t>P</a:t>
            </a:r>
            <a:endParaRPr lang="es-CL">
              <a:latin typeface="Century Gothic" pitchFamily="34" charset="0"/>
            </a:endParaRPr>
          </a:p>
        </p:txBody>
      </p:sp>
      <p:sp>
        <p:nvSpPr>
          <p:cNvPr id="27" name="Text Box 36"/>
          <p:cNvSpPr txBox="1">
            <a:spLocks noChangeArrowheads="1"/>
          </p:cNvSpPr>
          <p:nvPr/>
        </p:nvSpPr>
        <p:spPr bwMode="auto">
          <a:xfrm>
            <a:off x="6804333" y="4514055"/>
            <a:ext cx="2321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a:latin typeface="Century Gothic" pitchFamily="34" charset="0"/>
              </a:rPr>
              <a:t>P</a:t>
            </a:r>
            <a:endParaRPr lang="es-CL">
              <a:latin typeface="Century Gothic" pitchFamily="34" charset="0"/>
            </a:endParaRPr>
          </a:p>
        </p:txBody>
      </p:sp>
      <p:sp>
        <p:nvSpPr>
          <p:cNvPr id="28" name="Text Box 33"/>
          <p:cNvSpPr txBox="1">
            <a:spLocks noChangeArrowheads="1"/>
          </p:cNvSpPr>
          <p:nvPr/>
        </p:nvSpPr>
        <p:spPr bwMode="auto">
          <a:xfrm>
            <a:off x="7036444" y="6453188"/>
            <a:ext cx="14398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(q</a:t>
            </a:r>
            <a:r>
              <a:rPr lang="es-ES_tradnl" baseline="-25000" dirty="0">
                <a:latin typeface="Cambria" pitchFamily="18" charset="0"/>
              </a:rPr>
              <a:t>1</a:t>
            </a:r>
            <a:r>
              <a:rPr lang="es-ES_tradnl" dirty="0">
                <a:latin typeface="Cambria" pitchFamily="18" charset="0"/>
              </a:rPr>
              <a:t> + q</a:t>
            </a:r>
            <a:r>
              <a:rPr lang="es-ES_tradnl" baseline="-25000" dirty="0">
                <a:latin typeface="Cambria" pitchFamily="18" charset="0"/>
              </a:rPr>
              <a:t>2</a:t>
            </a:r>
            <a:r>
              <a:rPr lang="es-ES_tradnl" dirty="0">
                <a:latin typeface="Cambria" pitchFamily="18" charset="0"/>
              </a:rPr>
              <a:t>)</a:t>
            </a:r>
            <a:endParaRPr lang="es-CL" dirty="0">
              <a:latin typeface="Cambria" pitchFamily="18" charset="0"/>
            </a:endParaRPr>
          </a:p>
        </p:txBody>
      </p:sp>
      <p:sp>
        <p:nvSpPr>
          <p:cNvPr id="29" name="Line 16"/>
          <p:cNvSpPr>
            <a:spLocks noChangeShapeType="1"/>
          </p:cNvSpPr>
          <p:nvPr/>
        </p:nvSpPr>
        <p:spPr bwMode="auto">
          <a:xfrm>
            <a:off x="7036445" y="6314280"/>
            <a:ext cx="192804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0" name="Text Box 31"/>
          <p:cNvSpPr txBox="1">
            <a:spLocks noChangeArrowheads="1"/>
          </p:cNvSpPr>
          <p:nvPr/>
        </p:nvSpPr>
        <p:spPr bwMode="auto">
          <a:xfrm>
            <a:off x="2019838" y="6432840"/>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q</a:t>
            </a:r>
            <a:r>
              <a:rPr lang="es-ES_tradnl" baseline="-25000" dirty="0">
                <a:latin typeface="Cambria" pitchFamily="18" charset="0"/>
              </a:rPr>
              <a:t>1</a:t>
            </a:r>
            <a:endParaRPr lang="es-CL" baseline="-25000" dirty="0">
              <a:latin typeface="Cambria" pitchFamily="18" charset="0"/>
            </a:endParaRPr>
          </a:p>
        </p:txBody>
      </p:sp>
      <p:sp>
        <p:nvSpPr>
          <p:cNvPr id="31" name="Text Box 32"/>
          <p:cNvSpPr txBox="1">
            <a:spLocks noChangeArrowheads="1"/>
          </p:cNvSpPr>
          <p:nvPr/>
        </p:nvSpPr>
        <p:spPr bwMode="auto">
          <a:xfrm>
            <a:off x="4535795" y="6423316"/>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q</a:t>
            </a:r>
            <a:r>
              <a:rPr lang="es-ES_tradnl" baseline="-25000" dirty="0">
                <a:latin typeface="Cambria" pitchFamily="18" charset="0"/>
              </a:rPr>
              <a:t>2</a:t>
            </a:r>
            <a:endParaRPr lang="es-CL" baseline="-25000" dirty="0">
              <a:latin typeface="Cambria" pitchFamily="18" charset="0"/>
            </a:endParaRPr>
          </a:p>
        </p:txBody>
      </p:sp>
      <p:sp>
        <p:nvSpPr>
          <p:cNvPr id="32"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br>
              <a:rPr lang="es-MX" sz="3100" b="1" dirty="0" smtClean="0">
                <a:solidFill>
                  <a:schemeClr val="bg1"/>
                </a:solidFill>
                <a:latin typeface="Cambria" pitchFamily="18" charset="0"/>
              </a:rPr>
            </a:br>
            <a:r>
              <a:rPr lang="es-MX" sz="2700" b="1" dirty="0" smtClean="0">
                <a:solidFill>
                  <a:schemeClr val="bg1"/>
                </a:solidFill>
                <a:latin typeface="Cambria" pitchFamily="18" charset="0"/>
              </a:rPr>
              <a:t>Demanda de mercado</a:t>
            </a:r>
            <a:endParaRPr lang="es-CL" sz="2700" dirty="0"/>
          </a:p>
        </p:txBody>
      </p:sp>
      <p:pic>
        <p:nvPicPr>
          <p:cNvPr id="33" name="32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780037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438400" y="2286000"/>
            <a:ext cx="6382072" cy="4455368"/>
          </a:xfrm>
        </p:spPr>
        <p:txBody>
          <a:bodyPr>
            <a:normAutofit lnSpcReduction="10000"/>
          </a:bodyPr>
          <a:lstStyle/>
          <a:p>
            <a:pPr algn="just">
              <a:spcBef>
                <a:spcPct val="50000"/>
              </a:spcBef>
              <a:buFont typeface="Wingdings" pitchFamily="2" charset="2"/>
              <a:buChar char="v"/>
            </a:pPr>
            <a:r>
              <a:rPr lang="es-MX" sz="2000" dirty="0" smtClean="0">
                <a:latin typeface="Cambria" pitchFamily="18" charset="0"/>
              </a:rPr>
              <a:t>Cualquier variación que eleve o disminuya la cantidad que desean adquirir los individuos a un precio dado moviliza la curva de demanda de forma paralela</a:t>
            </a:r>
          </a:p>
          <a:p>
            <a:pPr marL="0" indent="0" algn="just">
              <a:spcBef>
                <a:spcPct val="50000"/>
              </a:spcBef>
              <a:buNone/>
            </a:pPr>
            <a:r>
              <a:rPr lang="es-MX" sz="2000" dirty="0" smtClean="0"/>
              <a:t>                       </a:t>
            </a:r>
            <a:r>
              <a:rPr lang="es-MX" sz="2000" dirty="0" smtClean="0">
                <a:latin typeface="Cambria" pitchFamily="18" charset="0"/>
              </a:rPr>
              <a:t>p</a:t>
            </a:r>
          </a:p>
          <a:p>
            <a:pPr marL="0" indent="0" algn="just">
              <a:spcBef>
                <a:spcPct val="50000"/>
              </a:spcBef>
              <a:buNone/>
            </a:pPr>
            <a:endParaRPr lang="es-MX" sz="2000" dirty="0">
              <a:latin typeface="Cambria" pitchFamily="18" charset="0"/>
            </a:endParaRPr>
          </a:p>
          <a:p>
            <a:pPr marL="0" indent="0" algn="just">
              <a:spcBef>
                <a:spcPct val="50000"/>
              </a:spcBef>
              <a:buNone/>
            </a:pPr>
            <a:r>
              <a:rPr lang="es-MX" sz="2000" dirty="0" smtClean="0">
                <a:latin typeface="Cambria" pitchFamily="18" charset="0"/>
              </a:rPr>
              <a:t>                                                                                     </a:t>
            </a:r>
          </a:p>
          <a:p>
            <a:pPr marL="0" indent="0" algn="just">
              <a:spcBef>
                <a:spcPct val="50000"/>
              </a:spcBef>
              <a:buNone/>
            </a:pPr>
            <a:endParaRPr lang="es-MX" sz="2000" dirty="0">
              <a:latin typeface="Cambria" pitchFamily="18" charset="0"/>
            </a:endParaRPr>
          </a:p>
          <a:p>
            <a:pPr marL="0" indent="0" algn="just">
              <a:spcBef>
                <a:spcPct val="50000"/>
              </a:spcBef>
              <a:buNone/>
            </a:pPr>
            <a:endParaRPr lang="es-MX" sz="2000" dirty="0" smtClean="0">
              <a:latin typeface="Cambria" pitchFamily="18" charset="0"/>
            </a:endParaRPr>
          </a:p>
          <a:p>
            <a:pPr marL="0" indent="0" algn="just">
              <a:spcBef>
                <a:spcPct val="50000"/>
              </a:spcBef>
              <a:buNone/>
            </a:pPr>
            <a:endParaRPr lang="es-MX" sz="2000" dirty="0">
              <a:latin typeface="Cambria" pitchFamily="18" charset="0"/>
            </a:endParaRPr>
          </a:p>
          <a:p>
            <a:pPr marL="0" indent="0" algn="just">
              <a:spcBef>
                <a:spcPct val="50000"/>
              </a:spcBef>
              <a:buNone/>
            </a:pPr>
            <a:r>
              <a:rPr lang="es-MX" sz="2000" dirty="0" smtClean="0">
                <a:latin typeface="Cambria" pitchFamily="18" charset="0"/>
              </a:rPr>
              <a:t>                                                                                               q</a:t>
            </a:r>
            <a:endParaRPr lang="es-CL" sz="2000" dirty="0"/>
          </a:p>
        </p:txBody>
      </p:sp>
      <p:sp>
        <p:nvSpPr>
          <p:cNvPr id="6"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br>
              <a:rPr lang="es-MX" sz="3100" b="1" dirty="0" smtClean="0">
                <a:solidFill>
                  <a:schemeClr val="bg1"/>
                </a:solidFill>
                <a:latin typeface="Cambria" pitchFamily="18" charset="0"/>
              </a:rPr>
            </a:br>
            <a:r>
              <a:rPr lang="es-MX" sz="2200" b="1" dirty="0" smtClean="0">
                <a:solidFill>
                  <a:schemeClr val="bg1"/>
                </a:solidFill>
                <a:latin typeface="Cambria" pitchFamily="18" charset="0"/>
              </a:rPr>
              <a:t>desplazamiento dela curva de demanda</a:t>
            </a:r>
            <a:endParaRPr lang="es-CL" sz="2200" dirty="0"/>
          </a:p>
        </p:txBody>
      </p:sp>
      <p:cxnSp>
        <p:nvCxnSpPr>
          <p:cNvPr id="8" name="7 Conector recto de flecha"/>
          <p:cNvCxnSpPr/>
          <p:nvPr/>
        </p:nvCxnSpPr>
        <p:spPr>
          <a:xfrm flipV="1">
            <a:off x="4067943" y="3497208"/>
            <a:ext cx="0" cy="2808312"/>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51" name="50 Rectángulo"/>
          <p:cNvSpPr/>
          <p:nvPr/>
        </p:nvSpPr>
        <p:spPr>
          <a:xfrm>
            <a:off x="2123728" y="4756011"/>
            <a:ext cx="1512168" cy="849025"/>
          </a:xfrm>
          <a:prstGeom prst="rect">
            <a:avLst/>
          </a:prstGeom>
          <a:ln>
            <a:solidFill>
              <a:schemeClr val="accent2">
                <a:lumMod val="90000"/>
                <a:lumOff val="1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disminución de demanda</a:t>
            </a:r>
            <a:endParaRPr lang="es-CL" dirty="0"/>
          </a:p>
        </p:txBody>
      </p:sp>
      <p:grpSp>
        <p:nvGrpSpPr>
          <p:cNvPr id="55" name="54 Grupo"/>
          <p:cNvGrpSpPr/>
          <p:nvPr/>
        </p:nvGrpSpPr>
        <p:grpSpPr>
          <a:xfrm>
            <a:off x="3726604" y="3728659"/>
            <a:ext cx="5237884" cy="2592288"/>
            <a:chOff x="3726604" y="3728659"/>
            <a:chExt cx="5237884" cy="2592288"/>
          </a:xfrm>
        </p:grpSpPr>
        <p:cxnSp>
          <p:nvCxnSpPr>
            <p:cNvPr id="11" name="10 Conector recto de flecha"/>
            <p:cNvCxnSpPr/>
            <p:nvPr/>
          </p:nvCxnSpPr>
          <p:spPr>
            <a:xfrm>
              <a:off x="4067943" y="6320947"/>
              <a:ext cx="3583097" cy="0"/>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7" name="16 Conector recto"/>
            <p:cNvCxnSpPr/>
            <p:nvPr/>
          </p:nvCxnSpPr>
          <p:spPr>
            <a:xfrm>
              <a:off x="4194656" y="4232715"/>
              <a:ext cx="2088232" cy="1872208"/>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4914736" y="3728659"/>
              <a:ext cx="2160240" cy="1872208"/>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V="1">
              <a:off x="4914736" y="4232715"/>
              <a:ext cx="504056" cy="432048"/>
            </a:xfrm>
            <a:prstGeom prst="straightConnector1">
              <a:avLst/>
            </a:prstGeom>
            <a:ln>
              <a:solidFill>
                <a:schemeClr val="tx1"/>
              </a:solidFill>
              <a:headEnd type="arrow"/>
              <a:tailEnd type="arrow"/>
            </a:ln>
          </p:spPr>
          <p:style>
            <a:lnRef idx="1">
              <a:schemeClr val="dk1"/>
            </a:lnRef>
            <a:fillRef idx="0">
              <a:schemeClr val="dk1"/>
            </a:fillRef>
            <a:effectRef idx="0">
              <a:schemeClr val="dk1"/>
            </a:effectRef>
            <a:fontRef idx="minor">
              <a:schemeClr val="tx1"/>
            </a:fontRef>
          </p:style>
        </p:cxnSp>
        <p:cxnSp>
          <p:nvCxnSpPr>
            <p:cNvPr id="34" name="33 Conector recto de flecha"/>
            <p:cNvCxnSpPr/>
            <p:nvPr/>
          </p:nvCxnSpPr>
          <p:spPr>
            <a:xfrm flipV="1">
              <a:off x="5607463" y="4926097"/>
              <a:ext cx="504056" cy="432048"/>
            </a:xfrm>
            <a:prstGeom prst="straightConnector1">
              <a:avLst/>
            </a:prstGeom>
            <a:ln>
              <a:solidFill>
                <a:schemeClr val="tx1"/>
              </a:solidFill>
              <a:headEnd type="arrow"/>
              <a:tailEnd type="arrow"/>
            </a:ln>
          </p:spPr>
          <p:style>
            <a:lnRef idx="1">
              <a:schemeClr val="dk1"/>
            </a:lnRef>
            <a:fillRef idx="0">
              <a:schemeClr val="dk1"/>
            </a:fillRef>
            <a:effectRef idx="0">
              <a:schemeClr val="dk1"/>
            </a:effectRef>
            <a:fontRef idx="minor">
              <a:schemeClr val="tx1"/>
            </a:fontRef>
          </p:style>
        </p:cxnSp>
        <p:cxnSp>
          <p:nvCxnSpPr>
            <p:cNvPr id="13" name="12 Conector recto"/>
            <p:cNvCxnSpPr/>
            <p:nvPr/>
          </p:nvCxnSpPr>
          <p:spPr>
            <a:xfrm>
              <a:off x="4491339" y="3944683"/>
              <a:ext cx="2160240" cy="187220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a:off x="5994856" y="4448739"/>
              <a:ext cx="124144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49 Rectángulo"/>
            <p:cNvSpPr/>
            <p:nvPr/>
          </p:nvSpPr>
          <p:spPr>
            <a:xfrm>
              <a:off x="7452320" y="4077072"/>
              <a:ext cx="1512168" cy="849025"/>
            </a:xfrm>
            <a:prstGeom prst="rect">
              <a:avLst/>
            </a:prstGeom>
            <a:ln>
              <a:solidFill>
                <a:schemeClr val="accent2">
                  <a:lumMod val="90000"/>
                  <a:lumOff val="1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Aumento de demanda</a:t>
              </a:r>
              <a:endParaRPr lang="es-CL" dirty="0"/>
            </a:p>
          </p:txBody>
        </p:sp>
        <p:cxnSp>
          <p:nvCxnSpPr>
            <p:cNvPr id="53" name="52 Conector recto de flecha"/>
            <p:cNvCxnSpPr/>
            <p:nvPr/>
          </p:nvCxnSpPr>
          <p:spPr>
            <a:xfrm flipH="1">
              <a:off x="3726604" y="5142121"/>
              <a:ext cx="1188132"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grpSp>
      <p:pic>
        <p:nvPicPr>
          <p:cNvPr id="19" name="18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6145692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br>
              <a:rPr lang="es-MX" sz="3100" b="1" dirty="0" smtClean="0">
                <a:solidFill>
                  <a:schemeClr val="bg1"/>
                </a:solidFill>
                <a:latin typeface="Cambria" pitchFamily="18" charset="0"/>
              </a:rPr>
            </a:br>
            <a:r>
              <a:rPr lang="es-MX" sz="2200" b="1" dirty="0" smtClean="0">
                <a:solidFill>
                  <a:schemeClr val="bg1"/>
                </a:solidFill>
                <a:latin typeface="Cambria" pitchFamily="18" charset="0"/>
              </a:rPr>
              <a:t>desplazamiento vs deslizamiento</a:t>
            </a:r>
            <a:endParaRPr lang="es-CL" sz="2200" dirty="0"/>
          </a:p>
        </p:txBody>
      </p:sp>
      <p:sp>
        <p:nvSpPr>
          <p:cNvPr id="8" name="44038 Conector recto"/>
          <p:cNvSpPr>
            <a:spLocks noChangeShapeType="1"/>
          </p:cNvSpPr>
          <p:nvPr/>
        </p:nvSpPr>
        <p:spPr bwMode="auto">
          <a:xfrm flipV="1">
            <a:off x="2128688" y="2799475"/>
            <a:ext cx="0" cy="2808287"/>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9" name="44039 Conector recto"/>
          <p:cNvSpPr>
            <a:spLocks noChangeShapeType="1"/>
          </p:cNvSpPr>
          <p:nvPr/>
        </p:nvSpPr>
        <p:spPr bwMode="auto">
          <a:xfrm>
            <a:off x="2112677" y="5606785"/>
            <a:ext cx="3239084" cy="977"/>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0" name="44041 CuadroTexto"/>
          <p:cNvSpPr txBox="1">
            <a:spLocks noChangeArrowheads="1"/>
          </p:cNvSpPr>
          <p:nvPr/>
        </p:nvSpPr>
        <p:spPr bwMode="auto">
          <a:xfrm>
            <a:off x="1840560" y="2484573"/>
            <a:ext cx="244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dirty="0">
                <a:latin typeface="Cambria" pitchFamily="18" charset="0"/>
              </a:rPr>
              <a:t>P</a:t>
            </a:r>
            <a:endParaRPr lang="es-CL" dirty="0">
              <a:latin typeface="Cambria" pitchFamily="18" charset="0"/>
            </a:endParaRPr>
          </a:p>
        </p:txBody>
      </p:sp>
      <p:sp>
        <p:nvSpPr>
          <p:cNvPr id="11" name="44043 Conector recto"/>
          <p:cNvSpPr>
            <a:spLocks noChangeShapeType="1"/>
          </p:cNvSpPr>
          <p:nvPr/>
        </p:nvSpPr>
        <p:spPr bwMode="auto">
          <a:xfrm>
            <a:off x="2386035" y="3608527"/>
            <a:ext cx="587356" cy="0"/>
          </a:xfrm>
          <a:prstGeom prst="line">
            <a:avLst/>
          </a:prstGeom>
          <a:noFill/>
          <a:ln w="38100" algn="ctr">
            <a:solidFill>
              <a:srgbClr val="0000FF"/>
            </a:solidFill>
            <a:round/>
            <a:headEnd type="triangle" w="med" len="med"/>
            <a:tailEnd/>
          </a:ln>
          <a:extLst>
            <a:ext uri="{909E8E84-426E-40DD-AFC4-6F175D3DCCD1}">
              <a14:hiddenFill xmlns:a14="http://schemas.microsoft.com/office/drawing/2010/main">
                <a:noFill/>
              </a14:hiddenFill>
            </a:ext>
          </a:extLst>
        </p:spPr>
        <p:txBody>
          <a:bodyPr/>
          <a:lstStyle/>
          <a:p>
            <a:endParaRPr lang="es-CL"/>
          </a:p>
        </p:txBody>
      </p:sp>
      <p:sp>
        <p:nvSpPr>
          <p:cNvPr id="12" name="44044 Conector recto"/>
          <p:cNvSpPr>
            <a:spLocks noChangeShapeType="1"/>
          </p:cNvSpPr>
          <p:nvPr/>
        </p:nvSpPr>
        <p:spPr bwMode="auto">
          <a:xfrm>
            <a:off x="2161564" y="3375738"/>
            <a:ext cx="1906809" cy="2231048"/>
          </a:xfrm>
          <a:prstGeom prst="line">
            <a:avLst/>
          </a:prstGeom>
          <a:noFill/>
          <a:ln w="38100" algn="ctr">
            <a:solidFill>
              <a:srgbClr val="00B05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3" name="44045 Conector recto"/>
          <p:cNvSpPr>
            <a:spLocks noChangeShapeType="1"/>
          </p:cNvSpPr>
          <p:nvPr/>
        </p:nvSpPr>
        <p:spPr bwMode="auto">
          <a:xfrm>
            <a:off x="2483768" y="2911393"/>
            <a:ext cx="2304566" cy="2696369"/>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4" name="44046 Conector recto"/>
          <p:cNvSpPr>
            <a:spLocks noChangeShapeType="1"/>
          </p:cNvSpPr>
          <p:nvPr/>
        </p:nvSpPr>
        <p:spPr bwMode="auto">
          <a:xfrm>
            <a:off x="2161565" y="4277748"/>
            <a:ext cx="1523186" cy="22290"/>
          </a:xfrm>
          <a:prstGeom prst="line">
            <a:avLst/>
          </a:prstGeom>
          <a:noFill/>
          <a:ln w="25400" algn="ctr">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15" name="44047 Conector recto"/>
          <p:cNvSpPr>
            <a:spLocks noChangeShapeType="1"/>
          </p:cNvSpPr>
          <p:nvPr/>
        </p:nvSpPr>
        <p:spPr bwMode="auto">
          <a:xfrm>
            <a:off x="2973391" y="4312363"/>
            <a:ext cx="0" cy="1306749"/>
          </a:xfrm>
          <a:prstGeom prst="line">
            <a:avLst/>
          </a:prstGeom>
          <a:noFill/>
          <a:ln w="25400" algn="ctr">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16" name="44048 Conector recto"/>
          <p:cNvSpPr>
            <a:spLocks noChangeShapeType="1"/>
          </p:cNvSpPr>
          <p:nvPr/>
        </p:nvSpPr>
        <p:spPr bwMode="auto">
          <a:xfrm>
            <a:off x="3684751" y="4300037"/>
            <a:ext cx="0" cy="1306749"/>
          </a:xfrm>
          <a:prstGeom prst="line">
            <a:avLst/>
          </a:prstGeom>
          <a:noFill/>
          <a:ln w="25400" algn="ctr">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17" name="44051 Conector recto"/>
          <p:cNvSpPr>
            <a:spLocks noChangeShapeType="1"/>
          </p:cNvSpPr>
          <p:nvPr/>
        </p:nvSpPr>
        <p:spPr bwMode="auto">
          <a:xfrm>
            <a:off x="2949479" y="5761020"/>
            <a:ext cx="551454" cy="0"/>
          </a:xfrm>
          <a:prstGeom prst="line">
            <a:avLst/>
          </a:prstGeom>
          <a:noFill/>
          <a:ln w="38100" algn="ctr">
            <a:solidFill>
              <a:srgbClr val="0000FF"/>
            </a:solidFill>
            <a:round/>
            <a:headEnd type="triangle" w="med" len="med"/>
            <a:tailEnd/>
          </a:ln>
          <a:extLst>
            <a:ext uri="{909E8E84-426E-40DD-AFC4-6F175D3DCCD1}">
              <a14:hiddenFill xmlns:a14="http://schemas.microsoft.com/office/drawing/2010/main">
                <a:noFill/>
              </a14:hiddenFill>
            </a:ext>
          </a:extLst>
        </p:spPr>
        <p:txBody>
          <a:bodyPr/>
          <a:lstStyle/>
          <a:p>
            <a:endParaRPr lang="es-CL"/>
          </a:p>
        </p:txBody>
      </p:sp>
      <p:sp>
        <p:nvSpPr>
          <p:cNvPr id="20" name="44054 CuadroTexto"/>
          <p:cNvSpPr txBox="1">
            <a:spLocks noChangeArrowheads="1"/>
          </p:cNvSpPr>
          <p:nvPr/>
        </p:nvSpPr>
        <p:spPr bwMode="auto">
          <a:xfrm>
            <a:off x="1764194" y="4093081"/>
            <a:ext cx="3973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dirty="0" smtClean="0">
                <a:latin typeface="Cambria" pitchFamily="18" charset="0"/>
              </a:rPr>
              <a:t>P</a:t>
            </a:r>
            <a:r>
              <a:rPr lang="es-ES_tradnl" baseline="-25000" dirty="0" smtClean="0">
                <a:latin typeface="Cambria" pitchFamily="18" charset="0"/>
              </a:rPr>
              <a:t>1</a:t>
            </a:r>
            <a:endParaRPr lang="es-CL" baseline="-25000" dirty="0">
              <a:latin typeface="Cambria" pitchFamily="18" charset="0"/>
            </a:endParaRPr>
          </a:p>
        </p:txBody>
      </p:sp>
      <p:sp>
        <p:nvSpPr>
          <p:cNvPr id="21" name="44055 Conector recto"/>
          <p:cNvSpPr>
            <a:spLocks noChangeShapeType="1"/>
          </p:cNvSpPr>
          <p:nvPr/>
        </p:nvSpPr>
        <p:spPr bwMode="auto">
          <a:xfrm flipV="1">
            <a:off x="5424786" y="2799476"/>
            <a:ext cx="0" cy="2808287"/>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2" name="44056 Conector recto"/>
          <p:cNvSpPr>
            <a:spLocks noChangeShapeType="1"/>
          </p:cNvSpPr>
          <p:nvPr/>
        </p:nvSpPr>
        <p:spPr bwMode="auto">
          <a:xfrm>
            <a:off x="5424786" y="5607763"/>
            <a:ext cx="3600450" cy="0"/>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3" name="44058 CuadroTexto"/>
          <p:cNvSpPr txBox="1">
            <a:spLocks noChangeArrowheads="1"/>
          </p:cNvSpPr>
          <p:nvPr/>
        </p:nvSpPr>
        <p:spPr bwMode="auto">
          <a:xfrm>
            <a:off x="5064424" y="2728038"/>
            <a:ext cx="2873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dirty="0">
                <a:latin typeface="Cambria" pitchFamily="18" charset="0"/>
              </a:rPr>
              <a:t>P</a:t>
            </a:r>
            <a:endParaRPr lang="es-CL" dirty="0">
              <a:latin typeface="Cambria" pitchFamily="18" charset="0"/>
            </a:endParaRPr>
          </a:p>
        </p:txBody>
      </p:sp>
      <p:sp>
        <p:nvSpPr>
          <p:cNvPr id="24" name="44060 Conector recto"/>
          <p:cNvSpPr>
            <a:spLocks noChangeShapeType="1"/>
          </p:cNvSpPr>
          <p:nvPr/>
        </p:nvSpPr>
        <p:spPr bwMode="auto">
          <a:xfrm>
            <a:off x="6575724" y="3375738"/>
            <a:ext cx="936625" cy="865188"/>
          </a:xfrm>
          <a:prstGeom prst="line">
            <a:avLst/>
          </a:prstGeom>
          <a:noFill/>
          <a:ln w="38100" algn="ctr">
            <a:solidFill>
              <a:srgbClr val="0000FF"/>
            </a:solidFill>
            <a:round/>
            <a:headEnd type="triangle" w="med" len="med"/>
            <a:tailEnd/>
          </a:ln>
          <a:extLst>
            <a:ext uri="{909E8E84-426E-40DD-AFC4-6F175D3DCCD1}">
              <a14:hiddenFill xmlns:a14="http://schemas.microsoft.com/office/drawing/2010/main">
                <a:noFill/>
              </a14:hiddenFill>
            </a:ext>
          </a:extLst>
        </p:spPr>
        <p:txBody>
          <a:bodyPr/>
          <a:lstStyle/>
          <a:p>
            <a:endParaRPr lang="es-CL"/>
          </a:p>
        </p:txBody>
      </p:sp>
      <p:sp>
        <p:nvSpPr>
          <p:cNvPr id="25" name="44061 Conector recto"/>
          <p:cNvSpPr>
            <a:spLocks noChangeShapeType="1"/>
          </p:cNvSpPr>
          <p:nvPr/>
        </p:nvSpPr>
        <p:spPr bwMode="auto">
          <a:xfrm>
            <a:off x="5785149" y="2799476"/>
            <a:ext cx="3024187" cy="2808287"/>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26" name="44062 Conector recto"/>
          <p:cNvSpPr>
            <a:spLocks noChangeShapeType="1"/>
          </p:cNvSpPr>
          <p:nvPr/>
        </p:nvSpPr>
        <p:spPr bwMode="auto">
          <a:xfrm>
            <a:off x="5424786" y="4383801"/>
            <a:ext cx="2016125" cy="0"/>
          </a:xfrm>
          <a:prstGeom prst="line">
            <a:avLst/>
          </a:prstGeom>
          <a:noFill/>
          <a:ln w="25400" algn="ctr">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7" name="44063 Conector recto"/>
          <p:cNvSpPr>
            <a:spLocks noChangeShapeType="1"/>
          </p:cNvSpPr>
          <p:nvPr/>
        </p:nvSpPr>
        <p:spPr bwMode="auto">
          <a:xfrm>
            <a:off x="6432849" y="3375738"/>
            <a:ext cx="0" cy="2232025"/>
          </a:xfrm>
          <a:prstGeom prst="line">
            <a:avLst/>
          </a:prstGeom>
          <a:noFill/>
          <a:ln w="25400" algn="ctr">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8" name="44064 Conector recto"/>
          <p:cNvSpPr>
            <a:spLocks noChangeShapeType="1"/>
          </p:cNvSpPr>
          <p:nvPr/>
        </p:nvSpPr>
        <p:spPr bwMode="auto">
          <a:xfrm>
            <a:off x="7440911" y="4383801"/>
            <a:ext cx="0" cy="1223962"/>
          </a:xfrm>
          <a:prstGeom prst="line">
            <a:avLst/>
          </a:prstGeom>
          <a:noFill/>
          <a:ln w="25400" algn="ctr">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9" name="44067 Conector recto"/>
          <p:cNvSpPr>
            <a:spLocks noChangeShapeType="1"/>
          </p:cNvSpPr>
          <p:nvPr/>
        </p:nvSpPr>
        <p:spPr bwMode="auto">
          <a:xfrm>
            <a:off x="6577311" y="5752226"/>
            <a:ext cx="647700" cy="0"/>
          </a:xfrm>
          <a:prstGeom prst="line">
            <a:avLst/>
          </a:prstGeom>
          <a:noFill/>
          <a:ln w="38100" algn="ctr">
            <a:solidFill>
              <a:srgbClr val="0000FF"/>
            </a:solidFill>
            <a:round/>
            <a:headEnd type="triangle" w="med" len="med"/>
            <a:tailEnd/>
          </a:ln>
          <a:extLst>
            <a:ext uri="{909E8E84-426E-40DD-AFC4-6F175D3DCCD1}">
              <a14:hiddenFill xmlns:a14="http://schemas.microsoft.com/office/drawing/2010/main">
                <a:noFill/>
              </a14:hiddenFill>
            </a:ext>
          </a:extLst>
        </p:spPr>
        <p:txBody>
          <a:bodyPr/>
          <a:lstStyle/>
          <a:p>
            <a:endParaRPr lang="es-CL"/>
          </a:p>
        </p:txBody>
      </p:sp>
      <p:sp>
        <p:nvSpPr>
          <p:cNvPr id="31" name="44069 CuadroTexto"/>
          <p:cNvSpPr txBox="1">
            <a:spLocks noChangeArrowheads="1"/>
          </p:cNvSpPr>
          <p:nvPr/>
        </p:nvSpPr>
        <p:spPr bwMode="auto">
          <a:xfrm>
            <a:off x="5064424" y="4167901"/>
            <a:ext cx="4667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dirty="0">
                <a:latin typeface="Cambria" pitchFamily="18" charset="0"/>
              </a:rPr>
              <a:t>P</a:t>
            </a:r>
            <a:r>
              <a:rPr lang="es-ES_tradnl" baseline="-25000" dirty="0">
                <a:latin typeface="Cambria" pitchFamily="18" charset="0"/>
              </a:rPr>
              <a:t>1</a:t>
            </a:r>
            <a:endParaRPr lang="es-CL" baseline="-25000" dirty="0">
              <a:latin typeface="Cambria" pitchFamily="18" charset="0"/>
            </a:endParaRPr>
          </a:p>
        </p:txBody>
      </p:sp>
      <p:sp>
        <p:nvSpPr>
          <p:cNvPr id="32" name="44070 Conector recto"/>
          <p:cNvSpPr>
            <a:spLocks noChangeShapeType="1"/>
          </p:cNvSpPr>
          <p:nvPr/>
        </p:nvSpPr>
        <p:spPr bwMode="auto">
          <a:xfrm>
            <a:off x="5424786" y="3375738"/>
            <a:ext cx="1008063" cy="0"/>
          </a:xfrm>
          <a:prstGeom prst="line">
            <a:avLst/>
          </a:prstGeom>
          <a:noFill/>
          <a:ln w="25400" algn="ctr">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34" name="44072 CuadroTexto"/>
          <p:cNvSpPr txBox="1">
            <a:spLocks noChangeArrowheads="1"/>
          </p:cNvSpPr>
          <p:nvPr/>
        </p:nvSpPr>
        <p:spPr bwMode="auto">
          <a:xfrm>
            <a:off x="5064424" y="3088401"/>
            <a:ext cx="4667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dirty="0">
                <a:latin typeface="Cambria" pitchFamily="18" charset="0"/>
              </a:rPr>
              <a:t>P</a:t>
            </a:r>
            <a:r>
              <a:rPr lang="es-ES_tradnl" baseline="-25000" dirty="0">
                <a:latin typeface="Cambria" pitchFamily="18" charset="0"/>
              </a:rPr>
              <a:t>2</a:t>
            </a:r>
            <a:endParaRPr lang="es-CL" baseline="-25000" dirty="0">
              <a:latin typeface="Cambria" pitchFamily="18" charset="0"/>
            </a:endParaRPr>
          </a:p>
        </p:txBody>
      </p:sp>
      <p:sp>
        <p:nvSpPr>
          <p:cNvPr id="35" name="44073 Conector recto"/>
          <p:cNvSpPr>
            <a:spLocks noChangeShapeType="1"/>
          </p:cNvSpPr>
          <p:nvPr/>
        </p:nvSpPr>
        <p:spPr bwMode="auto">
          <a:xfrm rot="5400000">
            <a:off x="4883449" y="3844051"/>
            <a:ext cx="647700" cy="0"/>
          </a:xfrm>
          <a:prstGeom prst="line">
            <a:avLst/>
          </a:prstGeom>
          <a:noFill/>
          <a:ln w="38100" algn="ctr">
            <a:solidFill>
              <a:srgbClr val="0000FF"/>
            </a:solidFill>
            <a:round/>
            <a:headEnd type="triangle" w="med" len="med"/>
            <a:tailEnd/>
          </a:ln>
          <a:extLst>
            <a:ext uri="{909E8E84-426E-40DD-AFC4-6F175D3DCCD1}">
              <a14:hiddenFill xmlns:a14="http://schemas.microsoft.com/office/drawing/2010/main">
                <a:noFill/>
              </a14:hiddenFill>
            </a:ext>
          </a:extLst>
        </p:spPr>
        <p:txBody>
          <a:bodyPr/>
          <a:lstStyle/>
          <a:p>
            <a:endParaRPr lang="es-CL"/>
          </a:p>
        </p:txBody>
      </p:sp>
      <p:sp>
        <p:nvSpPr>
          <p:cNvPr id="40" name="44050 CuadroTexto"/>
          <p:cNvSpPr txBox="1">
            <a:spLocks noChangeArrowheads="1"/>
          </p:cNvSpPr>
          <p:nvPr/>
        </p:nvSpPr>
        <p:spPr bwMode="auto">
          <a:xfrm>
            <a:off x="3599834" y="5744135"/>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spcBef>
                <a:spcPct val="50000"/>
              </a:spcBef>
            </a:pPr>
            <a:r>
              <a:rPr lang="es-ES_tradnl" dirty="0">
                <a:latin typeface="Cambria" pitchFamily="18" charset="0"/>
              </a:rPr>
              <a:t>q</a:t>
            </a:r>
            <a:r>
              <a:rPr lang="es-ES_tradnl" baseline="-25000" dirty="0">
                <a:latin typeface="Cambria" pitchFamily="18" charset="0"/>
              </a:rPr>
              <a:t>1</a:t>
            </a:r>
            <a:endParaRPr lang="es-CL" baseline="-25000" dirty="0">
              <a:latin typeface="Cambria" pitchFamily="18" charset="0"/>
            </a:endParaRPr>
          </a:p>
        </p:txBody>
      </p:sp>
      <p:sp>
        <p:nvSpPr>
          <p:cNvPr id="41" name="44050 CuadroTexto"/>
          <p:cNvSpPr txBox="1">
            <a:spLocks noChangeArrowheads="1"/>
          </p:cNvSpPr>
          <p:nvPr/>
        </p:nvSpPr>
        <p:spPr bwMode="auto">
          <a:xfrm>
            <a:off x="2561231" y="5744135"/>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spcBef>
                <a:spcPct val="50000"/>
              </a:spcBef>
            </a:pPr>
            <a:r>
              <a:rPr lang="es-ES_tradnl" dirty="0" smtClean="0">
                <a:latin typeface="Cambria" pitchFamily="18" charset="0"/>
              </a:rPr>
              <a:t>q</a:t>
            </a:r>
            <a:r>
              <a:rPr lang="es-ES_tradnl" baseline="-25000" dirty="0" smtClean="0">
                <a:latin typeface="Cambria" pitchFamily="18" charset="0"/>
              </a:rPr>
              <a:t>2</a:t>
            </a:r>
            <a:endParaRPr lang="es-CL" baseline="-25000" dirty="0">
              <a:latin typeface="Cambria" pitchFamily="18" charset="0"/>
            </a:endParaRPr>
          </a:p>
        </p:txBody>
      </p:sp>
      <p:sp>
        <p:nvSpPr>
          <p:cNvPr id="42" name="44050 CuadroTexto"/>
          <p:cNvSpPr txBox="1">
            <a:spLocks noChangeArrowheads="1"/>
          </p:cNvSpPr>
          <p:nvPr/>
        </p:nvSpPr>
        <p:spPr bwMode="auto">
          <a:xfrm>
            <a:off x="7296449" y="5730281"/>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spcBef>
                <a:spcPct val="50000"/>
              </a:spcBef>
            </a:pPr>
            <a:r>
              <a:rPr lang="es-ES_tradnl" dirty="0">
                <a:latin typeface="Cambria" pitchFamily="18" charset="0"/>
              </a:rPr>
              <a:t>q</a:t>
            </a:r>
            <a:r>
              <a:rPr lang="es-ES_tradnl" baseline="-25000" dirty="0">
                <a:latin typeface="Cambria" pitchFamily="18" charset="0"/>
              </a:rPr>
              <a:t>1</a:t>
            </a:r>
            <a:endParaRPr lang="es-CL" baseline="-25000" dirty="0">
              <a:latin typeface="Cambria" pitchFamily="18" charset="0"/>
            </a:endParaRPr>
          </a:p>
        </p:txBody>
      </p:sp>
      <p:sp>
        <p:nvSpPr>
          <p:cNvPr id="43" name="44050 CuadroTexto"/>
          <p:cNvSpPr txBox="1">
            <a:spLocks noChangeArrowheads="1"/>
          </p:cNvSpPr>
          <p:nvPr/>
        </p:nvSpPr>
        <p:spPr bwMode="auto">
          <a:xfrm>
            <a:off x="6001048" y="5730281"/>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spcBef>
                <a:spcPct val="50000"/>
              </a:spcBef>
            </a:pPr>
            <a:r>
              <a:rPr lang="es-ES_tradnl" dirty="0" smtClean="0">
                <a:latin typeface="Cambria" pitchFamily="18" charset="0"/>
              </a:rPr>
              <a:t>q</a:t>
            </a:r>
            <a:r>
              <a:rPr lang="es-ES_tradnl" baseline="-25000" dirty="0" smtClean="0">
                <a:latin typeface="Cambria" pitchFamily="18" charset="0"/>
              </a:rPr>
              <a:t>2</a:t>
            </a:r>
            <a:endParaRPr lang="es-CL" baseline="-25000" dirty="0">
              <a:latin typeface="Cambria" pitchFamily="18" charset="0"/>
            </a:endParaRPr>
          </a:p>
        </p:txBody>
      </p:sp>
      <p:pic>
        <p:nvPicPr>
          <p:cNvPr id="33" name="32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994422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pPr>
              <a:buFont typeface="Wingdings" pitchFamily="2" charset="2"/>
              <a:buChar char="v"/>
            </a:pPr>
            <a:r>
              <a:rPr lang="es-ES_tradnl" sz="2000" i="1" dirty="0">
                <a:latin typeface="Cambria" pitchFamily="18" charset="0"/>
              </a:rPr>
              <a:t>Cantidad Ofrecida</a:t>
            </a:r>
            <a:r>
              <a:rPr lang="es-ES_tradnl" sz="2000" b="1" dirty="0">
                <a:latin typeface="Cambria" pitchFamily="18" charset="0"/>
              </a:rPr>
              <a:t>: </a:t>
            </a:r>
            <a:r>
              <a:rPr lang="es-ES_tradnl" sz="2000" dirty="0">
                <a:latin typeface="Cambria" pitchFamily="18" charset="0"/>
              </a:rPr>
              <a:t>cantidad de un bien que los vendedores pueden y quieren vender</a:t>
            </a:r>
            <a:r>
              <a:rPr lang="es-ES_tradnl" sz="2000" dirty="0">
                <a:latin typeface="Century Gothic" pitchFamily="34" charset="0"/>
              </a:rPr>
              <a:t>.</a:t>
            </a:r>
          </a:p>
          <a:p>
            <a:pPr>
              <a:buFont typeface="Wingdings" pitchFamily="2" charset="2"/>
              <a:buChar char="v"/>
            </a:pPr>
            <a:r>
              <a:rPr lang="es-ES_tradnl" sz="2000" dirty="0">
                <a:latin typeface="Cambria" pitchFamily="18" charset="0"/>
              </a:rPr>
              <a:t>Qué determina la cantidad que Ofrece una persona?</a:t>
            </a:r>
            <a:endParaRPr lang="es-CL" sz="2000" dirty="0">
              <a:latin typeface="Cambria" pitchFamily="18" charset="0"/>
            </a:endParaRPr>
          </a:p>
          <a:p>
            <a:pPr>
              <a:buFont typeface="Wingdings" pitchFamily="2" charset="2"/>
              <a:buChar char="Ø"/>
            </a:pPr>
            <a:r>
              <a:rPr lang="es-ES_tradnl" sz="1600" dirty="0" smtClean="0">
                <a:latin typeface="Cambria" pitchFamily="18" charset="0"/>
              </a:rPr>
              <a:t> Precio</a:t>
            </a:r>
          </a:p>
          <a:p>
            <a:pPr>
              <a:buFont typeface="Wingdings" pitchFamily="2" charset="2"/>
              <a:buChar char="Ø"/>
            </a:pPr>
            <a:r>
              <a:rPr lang="es-ES_tradnl" sz="1600" dirty="0" smtClean="0">
                <a:latin typeface="Cambria" pitchFamily="18" charset="0"/>
              </a:rPr>
              <a:t>Expectativas</a:t>
            </a:r>
          </a:p>
          <a:p>
            <a:pPr>
              <a:buFont typeface="Wingdings" pitchFamily="2" charset="2"/>
              <a:buChar char="Ø"/>
            </a:pPr>
            <a:r>
              <a:rPr lang="es-ES_tradnl" sz="1600" dirty="0" smtClean="0">
                <a:latin typeface="Cambria" pitchFamily="18" charset="0"/>
              </a:rPr>
              <a:t>Tecnología </a:t>
            </a:r>
          </a:p>
          <a:p>
            <a:pPr>
              <a:buFont typeface="Wingdings" pitchFamily="2" charset="2"/>
              <a:buChar char="Ø"/>
            </a:pPr>
            <a:r>
              <a:rPr lang="es-ES_tradnl" sz="1600" dirty="0" smtClean="0">
                <a:latin typeface="Cambria" pitchFamily="18" charset="0"/>
              </a:rPr>
              <a:t>Precio de los factores productivos</a:t>
            </a:r>
          </a:p>
          <a:p>
            <a:pPr algn="just">
              <a:buFont typeface="Wingdings" pitchFamily="2" charset="2"/>
              <a:buChar char="Ø"/>
            </a:pPr>
            <a:r>
              <a:rPr lang="es-ES_tradnl" sz="2000" i="1" dirty="0">
                <a:latin typeface="Cambria" pitchFamily="18" charset="0"/>
              </a:rPr>
              <a:t>Ley de la Oferta</a:t>
            </a:r>
            <a:r>
              <a:rPr lang="es-ES_tradnl" sz="2000" dirty="0">
                <a:latin typeface="Cambria" pitchFamily="18" charset="0"/>
              </a:rPr>
              <a:t>: ley que establece que manteniéndose todo lo demás constante, la cantidad ofrecida de un bien aumenta la cuando sube su precio.</a:t>
            </a:r>
          </a:p>
          <a:p>
            <a:pPr>
              <a:buFont typeface="Wingdings" pitchFamily="2" charset="2"/>
              <a:buChar char="Ø"/>
            </a:pPr>
            <a:endParaRPr lang="es-ES_tradnl" sz="1600" dirty="0" smtClean="0">
              <a:latin typeface="Cambria" pitchFamily="18" charset="0"/>
            </a:endParaRPr>
          </a:p>
        </p:txBody>
      </p:sp>
      <p:sp>
        <p:nvSpPr>
          <p:cNvPr id="6"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br>
              <a:rPr lang="es-MX" sz="3100" b="1" dirty="0" smtClean="0">
                <a:solidFill>
                  <a:schemeClr val="bg1"/>
                </a:solidFill>
                <a:latin typeface="Cambria" pitchFamily="18" charset="0"/>
              </a:rPr>
            </a:br>
            <a:r>
              <a:rPr lang="es-MX" sz="3100" b="1" dirty="0" smtClean="0">
                <a:solidFill>
                  <a:schemeClr val="bg1"/>
                </a:solidFill>
                <a:latin typeface="Cambria" pitchFamily="18" charset="0"/>
              </a:rPr>
              <a:t>Ley de oferta</a:t>
            </a:r>
            <a:endParaRPr lang="es-CL" sz="2200" dirty="0"/>
          </a:p>
        </p:txBody>
      </p:sp>
      <p:pic>
        <p:nvPicPr>
          <p:cNvPr id="7" name="6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2573203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Font typeface="Wingdings" pitchFamily="2" charset="2"/>
              <a:buChar char="v"/>
            </a:pPr>
            <a:endParaRPr lang="es-CL" sz="2000" dirty="0" smtClean="0">
              <a:latin typeface="Cambria" pitchFamily="18" charset="0"/>
            </a:endParaRPr>
          </a:p>
          <a:p>
            <a:pPr marL="0" indent="0">
              <a:buNone/>
            </a:pPr>
            <a:endParaRPr lang="es-CL" sz="2000" dirty="0">
              <a:latin typeface="Cambria" pitchFamily="18" charset="0"/>
            </a:endParaRPr>
          </a:p>
        </p:txBody>
      </p:sp>
      <p:sp>
        <p:nvSpPr>
          <p:cNvPr id="6"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br>
              <a:rPr lang="es-MX" sz="3100" b="1" dirty="0" smtClean="0">
                <a:solidFill>
                  <a:schemeClr val="bg1"/>
                </a:solidFill>
                <a:latin typeface="Cambria" pitchFamily="18" charset="0"/>
              </a:rPr>
            </a:br>
            <a:r>
              <a:rPr lang="es-MX" sz="3100" b="1" dirty="0" smtClean="0">
                <a:solidFill>
                  <a:schemeClr val="bg1"/>
                </a:solidFill>
                <a:latin typeface="Cambria" pitchFamily="18" charset="0"/>
              </a:rPr>
              <a:t>curva de oferta</a:t>
            </a:r>
            <a:endParaRPr lang="es-CL" sz="2200" dirty="0"/>
          </a:p>
        </p:txBody>
      </p:sp>
      <p:sp>
        <p:nvSpPr>
          <p:cNvPr id="2" name="1 Rectángulo"/>
          <p:cNvSpPr/>
          <p:nvPr/>
        </p:nvSpPr>
        <p:spPr>
          <a:xfrm>
            <a:off x="2286000" y="2276872"/>
            <a:ext cx="6462464" cy="707886"/>
          </a:xfrm>
          <a:prstGeom prst="rect">
            <a:avLst/>
          </a:prstGeom>
        </p:spPr>
        <p:txBody>
          <a:bodyPr wrap="square">
            <a:spAutoFit/>
          </a:bodyPr>
          <a:lstStyle/>
          <a:p>
            <a:pPr marL="342900" indent="-342900" algn="just">
              <a:spcBef>
                <a:spcPct val="50000"/>
              </a:spcBef>
              <a:buClr>
                <a:srgbClr val="0070C0"/>
              </a:buClr>
              <a:buFont typeface="Wingdings" pitchFamily="2" charset="2"/>
              <a:buChar char="v"/>
            </a:pPr>
            <a:r>
              <a:rPr lang="es-ES_tradnl" sz="2000" i="1" dirty="0">
                <a:latin typeface="Cambria" pitchFamily="18" charset="0"/>
              </a:rPr>
              <a:t>Curva de Oferta</a:t>
            </a:r>
            <a:r>
              <a:rPr lang="es-ES_tradnl" sz="2000" b="1" dirty="0">
                <a:latin typeface="Cambria" pitchFamily="18" charset="0"/>
              </a:rPr>
              <a:t>:</a:t>
            </a:r>
            <a:r>
              <a:rPr lang="es-ES_tradnl" sz="2000" dirty="0">
                <a:latin typeface="Cambria" pitchFamily="18" charset="0"/>
              </a:rPr>
              <a:t> gráfico de la relación entre el precio de un bien y la cantidad ofrecida.</a:t>
            </a:r>
          </a:p>
        </p:txBody>
      </p:sp>
      <p:cxnSp>
        <p:nvCxnSpPr>
          <p:cNvPr id="8" name="7 Conector recto de flecha"/>
          <p:cNvCxnSpPr/>
          <p:nvPr/>
        </p:nvCxnSpPr>
        <p:spPr>
          <a:xfrm flipV="1">
            <a:off x="2430582" y="3253788"/>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9" name="8 Conector recto de flecha"/>
          <p:cNvCxnSpPr/>
          <p:nvPr/>
        </p:nvCxnSpPr>
        <p:spPr>
          <a:xfrm>
            <a:off x="2430582" y="6134108"/>
            <a:ext cx="3384376"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0" name="9 Conector recto"/>
          <p:cNvCxnSpPr/>
          <p:nvPr/>
        </p:nvCxnSpPr>
        <p:spPr>
          <a:xfrm>
            <a:off x="3258718" y="5780528"/>
            <a:ext cx="0" cy="36108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4067352" y="4994937"/>
            <a:ext cx="0" cy="114667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3695844" y="5471008"/>
            <a:ext cx="1" cy="67060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554818" y="4490881"/>
            <a:ext cx="0" cy="165073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2450084" y="4490881"/>
            <a:ext cx="210473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H="1">
            <a:off x="2450084" y="4994937"/>
            <a:ext cx="1617268"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flipH="1">
            <a:off x="2435442" y="5447206"/>
            <a:ext cx="126583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flipH="1">
            <a:off x="2450084" y="5780528"/>
            <a:ext cx="80863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17 Rectángulo"/>
              <p:cNvSpPr/>
              <p:nvPr/>
            </p:nvSpPr>
            <p:spPr>
              <a:xfrm>
                <a:off x="1938536" y="3180501"/>
                <a:ext cx="432048" cy="28803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𝑥</m:t>
                          </m:r>
                        </m:sub>
                      </m:sSub>
                    </m:oMath>
                  </m:oMathPara>
                </a14:m>
                <a:endParaRPr lang="es-CL" dirty="0"/>
              </a:p>
            </p:txBody>
          </p:sp>
        </mc:Choice>
        <mc:Fallback xmlns="">
          <p:sp>
            <p:nvSpPr>
              <p:cNvPr id="18" name="17 Rectángulo"/>
              <p:cNvSpPr>
                <a:spLocks noRot="1" noChangeAspect="1" noMove="1" noResize="1" noEditPoints="1" noAdjustHandles="1" noChangeArrowheads="1" noChangeShapeType="1" noTextEdit="1"/>
              </p:cNvSpPr>
              <p:nvPr/>
            </p:nvSpPr>
            <p:spPr>
              <a:xfrm>
                <a:off x="1938536" y="3180501"/>
                <a:ext cx="432048" cy="288032"/>
              </a:xfrm>
              <a:prstGeom prst="rect">
                <a:avLst/>
              </a:prstGeom>
              <a:blipFill rotWithShape="1">
                <a:blip r:embed="rId2" cstate="print"/>
                <a:stretch>
                  <a:fillRect/>
                </a:stretch>
              </a:blipFill>
              <a:ln>
                <a:solidFill>
                  <a:schemeClr val="bg1"/>
                </a:solidFill>
              </a:ln>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9" name="18 CuadroTexto"/>
              <p:cNvSpPr txBox="1"/>
              <p:nvPr/>
            </p:nvSpPr>
            <p:spPr>
              <a:xfrm>
                <a:off x="5712938" y="6256271"/>
                <a:ext cx="47863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𝑄</m:t>
                          </m:r>
                        </m:e>
                        <m:sub>
                          <m:r>
                            <a:rPr lang="es-MX" b="0" i="1" smtClean="0">
                              <a:latin typeface="Cambria Math"/>
                            </a:rPr>
                            <m:t>𝑥</m:t>
                          </m:r>
                        </m:sub>
                      </m:sSub>
                    </m:oMath>
                  </m:oMathPara>
                </a14:m>
                <a:endParaRPr lang="es-CL" dirty="0"/>
              </a:p>
            </p:txBody>
          </p:sp>
        </mc:Choice>
        <mc:Fallback xmlns="">
          <p:sp>
            <p:nvSpPr>
              <p:cNvPr id="19" name="18 CuadroTexto"/>
              <p:cNvSpPr txBox="1">
                <a:spLocks noRot="1" noChangeAspect="1" noMove="1" noResize="1" noEditPoints="1" noAdjustHandles="1" noChangeArrowheads="1" noChangeShapeType="1" noTextEdit="1"/>
              </p:cNvSpPr>
              <p:nvPr/>
            </p:nvSpPr>
            <p:spPr>
              <a:xfrm>
                <a:off x="5712938" y="6256271"/>
                <a:ext cx="478636" cy="369332"/>
              </a:xfrm>
              <a:prstGeom prst="rect">
                <a:avLst/>
              </a:prstGeom>
              <a:blipFill rotWithShape="1">
                <a:blip r:embed="rId3" cstate="print"/>
                <a:stretch>
                  <a:fillRect b="-8197"/>
                </a:stretch>
              </a:blipFill>
            </p:spPr>
            <p:txBody>
              <a:bodyPr/>
              <a:lstStyle/>
              <a:p>
                <a:r>
                  <a:rPr lang="es-CL">
                    <a:noFill/>
                  </a:rPr>
                  <a:t> </a:t>
                </a:r>
              </a:p>
            </p:txBody>
          </p:sp>
        </mc:Fallback>
      </mc:AlternateContent>
      <p:sp>
        <p:nvSpPr>
          <p:cNvPr id="21" name="20 Forma libre"/>
          <p:cNvSpPr/>
          <p:nvPr/>
        </p:nvSpPr>
        <p:spPr>
          <a:xfrm>
            <a:off x="2435442" y="3658686"/>
            <a:ext cx="2881745" cy="2452255"/>
          </a:xfrm>
          <a:custGeom>
            <a:avLst/>
            <a:gdLst>
              <a:gd name="connsiteX0" fmla="*/ 0 w 2881745"/>
              <a:gd name="connsiteY0" fmla="*/ 2452255 h 2452255"/>
              <a:gd name="connsiteX1" fmla="*/ 969818 w 2881745"/>
              <a:gd name="connsiteY1" fmla="*/ 2036618 h 2452255"/>
              <a:gd name="connsiteX2" fmla="*/ 2881745 w 2881745"/>
              <a:gd name="connsiteY2" fmla="*/ 0 h 2452255"/>
              <a:gd name="connsiteX3" fmla="*/ 2881745 w 2881745"/>
              <a:gd name="connsiteY3" fmla="*/ 0 h 2452255"/>
            </a:gdLst>
            <a:ahLst/>
            <a:cxnLst>
              <a:cxn ang="0">
                <a:pos x="connsiteX0" y="connsiteY0"/>
              </a:cxn>
              <a:cxn ang="0">
                <a:pos x="connsiteX1" y="connsiteY1"/>
              </a:cxn>
              <a:cxn ang="0">
                <a:pos x="connsiteX2" y="connsiteY2"/>
              </a:cxn>
              <a:cxn ang="0">
                <a:pos x="connsiteX3" y="connsiteY3"/>
              </a:cxn>
            </a:cxnLst>
            <a:rect l="l" t="t" r="r" b="b"/>
            <a:pathLst>
              <a:path w="2881745" h="2452255">
                <a:moveTo>
                  <a:pt x="0" y="2452255"/>
                </a:moveTo>
                <a:cubicBezTo>
                  <a:pt x="244763" y="2448791"/>
                  <a:pt x="489527" y="2445327"/>
                  <a:pt x="969818" y="2036618"/>
                </a:cubicBezTo>
                <a:cubicBezTo>
                  <a:pt x="1450109" y="1627909"/>
                  <a:pt x="2881745" y="0"/>
                  <a:pt x="2881745" y="0"/>
                </a:cubicBezTo>
                <a:lnTo>
                  <a:pt x="2881745" y="0"/>
                </a:ln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mc:AlternateContent xmlns:mc="http://schemas.openxmlformats.org/markup-compatibility/2006" xmlns:a14="http://schemas.microsoft.com/office/drawing/2010/main">
        <mc:Choice Requires="a14">
          <p:sp>
            <p:nvSpPr>
              <p:cNvPr id="41" name="40 Rectángulo"/>
              <p:cNvSpPr/>
              <p:nvPr/>
            </p:nvSpPr>
            <p:spPr>
              <a:xfrm>
                <a:off x="6206917" y="2911379"/>
                <a:ext cx="2748132" cy="3785652"/>
              </a:xfrm>
              <a:prstGeom prst="rect">
                <a:avLst/>
              </a:prstGeom>
            </p:spPr>
            <p:txBody>
              <a:bodyPr wrap="square">
                <a:spAutoFit/>
              </a:bodyPr>
              <a:lstStyle/>
              <a:p>
                <a:pPr algn="just">
                  <a:spcBef>
                    <a:spcPct val="50000"/>
                  </a:spcBef>
                </a:pPr>
                <a14:m>
                  <m:oMath xmlns:m="http://schemas.openxmlformats.org/officeDocument/2006/math">
                    <m:sSub>
                      <m:sSubPr>
                        <m:ctrlPr>
                          <a:rPr lang="es-MX" sz="1600" b="1" i="1">
                            <a:latin typeface="Cambria Math"/>
                          </a:rPr>
                        </m:ctrlPr>
                      </m:sSubPr>
                      <m:e>
                        <m:r>
                          <a:rPr lang="es-MX" sz="1600" b="1" i="1">
                            <a:latin typeface="Cambria Math"/>
                          </a:rPr>
                          <m:t>𝑷</m:t>
                        </m:r>
                      </m:e>
                      <m:sub>
                        <m:r>
                          <a:rPr lang="es-MX" sz="1600" b="1" i="1">
                            <a:latin typeface="Cambria Math"/>
                          </a:rPr>
                          <m:t>𝒙</m:t>
                        </m:r>
                      </m:sub>
                    </m:sSub>
                    <m:r>
                      <a:rPr lang="es-MX" sz="1600" b="1">
                        <a:latin typeface="Cambria Math"/>
                      </a:rPr>
                      <m:t>:</m:t>
                    </m:r>
                  </m:oMath>
                </a14:m>
                <a:r>
                  <a:rPr lang="es-ES" sz="1600" b="1" dirty="0">
                    <a:latin typeface="Cambria" pitchFamily="18" charset="0"/>
                  </a:rPr>
                  <a:t>Precio unitario del bien x	</a:t>
                </a:r>
              </a:p>
              <a:p>
                <a:pPr marL="285750" lvl="2" indent="-285750" algn="just">
                  <a:spcBef>
                    <a:spcPct val="50000"/>
                  </a:spcBef>
                  <a:buClr>
                    <a:srgbClr val="0070C0"/>
                  </a:buClr>
                  <a:buFont typeface="Wingdings" pitchFamily="2" charset="2"/>
                  <a:buChar char="Ø"/>
                </a:pPr>
                <a:r>
                  <a:rPr lang="es-ES" sz="1400" dirty="0">
                    <a:latin typeface="Cambria" pitchFamily="18" charset="0"/>
                  </a:rPr>
                  <a:t> Cantidad de unidades monetarias por unidad de producto.</a:t>
                </a:r>
              </a:p>
              <a:p>
                <a:pPr marL="285750" lvl="1" indent="-285750" algn="just">
                  <a:spcBef>
                    <a:spcPct val="50000"/>
                  </a:spcBef>
                  <a:buClr>
                    <a:srgbClr val="0070C0"/>
                  </a:buClr>
                  <a:buFont typeface="Wingdings" pitchFamily="2" charset="2"/>
                  <a:buChar char="Ø"/>
                </a:pPr>
                <a:r>
                  <a:rPr lang="es-ES" sz="1400" dirty="0">
                    <a:latin typeface="Cambria" pitchFamily="18" charset="0"/>
                  </a:rPr>
                  <a:t> Variable explicativa o independiente.</a:t>
                </a:r>
              </a:p>
              <a:p>
                <a:pPr algn="just">
                  <a:spcBef>
                    <a:spcPct val="50000"/>
                  </a:spcBef>
                </a:pPr>
                <a14:m>
                  <m:oMath xmlns:m="http://schemas.openxmlformats.org/officeDocument/2006/math">
                    <m:sSub>
                      <m:sSubPr>
                        <m:ctrlPr>
                          <a:rPr lang="es-MX" sz="1600" b="1" i="1">
                            <a:latin typeface="Cambria Math"/>
                          </a:rPr>
                        </m:ctrlPr>
                      </m:sSubPr>
                      <m:e>
                        <m:r>
                          <a:rPr lang="es-MX" sz="1600" b="1" i="1">
                            <a:latin typeface="Cambria Math"/>
                          </a:rPr>
                          <m:t>𝑸</m:t>
                        </m:r>
                      </m:e>
                      <m:sub>
                        <m:r>
                          <a:rPr lang="es-MX" sz="1600" b="1" i="1">
                            <a:latin typeface="Cambria Math"/>
                          </a:rPr>
                          <m:t>𝒙</m:t>
                        </m:r>
                      </m:sub>
                    </m:sSub>
                    <m:r>
                      <a:rPr lang="es-MX" sz="1600" b="1">
                        <a:latin typeface="Cambria Math"/>
                      </a:rPr>
                      <m:t>:</m:t>
                    </m:r>
                  </m:oMath>
                </a14:m>
                <a:r>
                  <a:rPr lang="es-ES" sz="1600" b="1" dirty="0">
                    <a:latin typeface="Cambria" pitchFamily="18" charset="0"/>
                  </a:rPr>
                  <a:t>Cantidad de unidades físicas del bien x.</a:t>
                </a:r>
              </a:p>
              <a:p>
                <a:pPr marL="285750" indent="-285750" algn="just">
                  <a:spcBef>
                    <a:spcPct val="50000"/>
                  </a:spcBef>
                  <a:buClr>
                    <a:srgbClr val="0070C0"/>
                  </a:buClr>
                  <a:buFont typeface="Wingdings" pitchFamily="2" charset="2"/>
                  <a:buChar char="Ø"/>
                </a:pPr>
                <a:r>
                  <a:rPr lang="es-ES" sz="1400" dirty="0">
                    <a:latin typeface="Cambria" pitchFamily="18" charset="0"/>
                  </a:rPr>
                  <a:t> Kilos, metros, toneladas, docenas, unidades, arrobas, etc.</a:t>
                </a:r>
              </a:p>
              <a:p>
                <a:pPr marL="285750" indent="-285750" algn="just">
                  <a:spcBef>
                    <a:spcPct val="50000"/>
                  </a:spcBef>
                  <a:buClr>
                    <a:srgbClr val="0070C0"/>
                  </a:buClr>
                  <a:buFont typeface="Wingdings" pitchFamily="2" charset="2"/>
                  <a:buChar char="Ø"/>
                </a:pPr>
                <a:r>
                  <a:rPr lang="es-ES" sz="1400" dirty="0">
                    <a:latin typeface="Cambria" pitchFamily="18" charset="0"/>
                  </a:rPr>
                  <a:t> Variable a explicar o dependiente</a:t>
                </a:r>
                <a:endParaRPr lang="es-CL" dirty="0"/>
              </a:p>
            </p:txBody>
          </p:sp>
        </mc:Choice>
        <mc:Fallback xmlns="">
          <p:sp>
            <p:nvSpPr>
              <p:cNvPr id="41" name="40 Rectángulo"/>
              <p:cNvSpPr>
                <a:spLocks noRot="1" noChangeAspect="1" noMove="1" noResize="1" noEditPoints="1" noAdjustHandles="1" noChangeArrowheads="1" noChangeShapeType="1" noTextEdit="1"/>
              </p:cNvSpPr>
              <p:nvPr/>
            </p:nvSpPr>
            <p:spPr>
              <a:xfrm>
                <a:off x="6206917" y="2911379"/>
                <a:ext cx="2748132" cy="3785652"/>
              </a:xfrm>
              <a:prstGeom prst="rect">
                <a:avLst/>
              </a:prstGeom>
              <a:blipFill rotWithShape="1">
                <a:blip r:embed="rId4" cstate="print"/>
                <a:stretch>
                  <a:fillRect l="-1109" t="-644" r="-1330" b="-483"/>
                </a:stretch>
              </a:blipFill>
            </p:spPr>
            <p:txBody>
              <a:bodyPr/>
              <a:lstStyle/>
              <a:p>
                <a:r>
                  <a:rPr lang="es-CL">
                    <a:noFill/>
                  </a:rPr>
                  <a:t> </a:t>
                </a:r>
              </a:p>
            </p:txBody>
          </p:sp>
        </mc:Fallback>
      </mc:AlternateContent>
      <p:pic>
        <p:nvPicPr>
          <p:cNvPr id="20" name="19 Imagen" descr="logo2.jpg"/>
          <p:cNvPicPr>
            <a:picLocks noChangeAspect="1"/>
          </p:cNvPicPr>
          <p:nvPr/>
        </p:nvPicPr>
        <p:blipFill>
          <a:blip r:embed="rId5"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677743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Font typeface="Wingdings" pitchFamily="2" charset="2"/>
              <a:buChar char="Ø"/>
            </a:pPr>
            <a:endParaRPr lang="es-ES_tradnl" dirty="0">
              <a:latin typeface="Cambria" pitchFamily="18" charset="0"/>
            </a:endParaRPr>
          </a:p>
          <a:p>
            <a:endParaRPr lang="es-CL" dirty="0"/>
          </a:p>
        </p:txBody>
      </p:sp>
      <p:sp>
        <p:nvSpPr>
          <p:cNvPr id="6"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br>
              <a:rPr lang="es-MX" sz="3100" b="1" dirty="0" smtClean="0">
                <a:solidFill>
                  <a:schemeClr val="bg1"/>
                </a:solidFill>
                <a:latin typeface="Cambria" pitchFamily="18" charset="0"/>
              </a:rPr>
            </a:br>
            <a:r>
              <a:rPr lang="es-MX" sz="3100" b="1" dirty="0" smtClean="0">
                <a:solidFill>
                  <a:schemeClr val="bg1"/>
                </a:solidFill>
                <a:latin typeface="Cambria" pitchFamily="18" charset="0"/>
              </a:rPr>
              <a:t>curva de oferta</a:t>
            </a:r>
            <a:endParaRPr lang="es-CL" sz="2200" dirty="0"/>
          </a:p>
        </p:txBody>
      </p:sp>
      <mc:AlternateContent xmlns:mc="http://schemas.openxmlformats.org/markup-compatibility/2006" xmlns:a14="http://schemas.microsoft.com/office/drawing/2010/main">
        <mc:Choice Requires="a14">
          <p:sp>
            <p:nvSpPr>
              <p:cNvPr id="8" name="2 Marcador de contenido"/>
              <p:cNvSpPr txBox="1">
                <a:spLocks/>
              </p:cNvSpPr>
              <p:nvPr/>
            </p:nvSpPr>
            <p:spPr>
              <a:xfrm>
                <a:off x="2438400" y="2286000"/>
                <a:ext cx="6248400" cy="4311352"/>
              </a:xfrm>
              <a:prstGeom prst="rect">
                <a:avLst/>
              </a:prstGeom>
            </p:spPr>
            <p:txBody>
              <a:bodyPr vert="horz" lIns="91440" tIns="45720" rIns="91440" bIns="45720" rtlCol="0">
                <a:normAutofit fontScale="25000" lnSpcReduction="20000"/>
              </a:bodyPr>
              <a:lst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a:lstStyle>
              <a:p>
                <a:pPr>
                  <a:buFont typeface="Wingdings" pitchFamily="2" charset="2"/>
                  <a:buChar char="v"/>
                </a:pPr>
                <a:r>
                  <a:rPr lang="es-ES_tradnl" sz="8800" i="1" dirty="0" smtClean="0">
                    <a:latin typeface="Cambria" pitchFamily="18" charset="0"/>
                  </a:rPr>
                  <a:t>La Curva de oferta</a:t>
                </a:r>
                <a:r>
                  <a:rPr lang="es-ES_tradnl" sz="8800" dirty="0" smtClean="0">
                    <a:latin typeface="Cambria" pitchFamily="18" charset="0"/>
                  </a:rPr>
                  <a:t> </a:t>
                </a:r>
              </a:p>
              <a:p>
                <a:pPr algn="just">
                  <a:buFont typeface="Wingdings" pitchFamily="2" charset="2"/>
                  <a:buChar char="Ø"/>
                </a:pPr>
                <a:r>
                  <a:rPr lang="es-ES_tradnl" sz="7200" dirty="0">
                    <a:latin typeface="Cambria" pitchFamily="18" charset="0"/>
                  </a:rPr>
                  <a:t>R</a:t>
                </a:r>
                <a:r>
                  <a:rPr lang="es-ES_tradnl" sz="7200" dirty="0" smtClean="0">
                    <a:latin typeface="Cambria" pitchFamily="18" charset="0"/>
                  </a:rPr>
                  <a:t>elaciona </a:t>
                </a:r>
                <a:r>
                  <a:rPr lang="es-ES_tradnl" sz="7200" dirty="0">
                    <a:latin typeface="Cambria" pitchFamily="18" charset="0"/>
                  </a:rPr>
                  <a:t>únicamente el precio y cantidad, explora la relación entre cuanto esta dispuesto </a:t>
                </a:r>
                <a:r>
                  <a:rPr lang="es-ES_tradnl" sz="7200" dirty="0" smtClean="0">
                    <a:latin typeface="Cambria" pitchFamily="18" charset="0"/>
                  </a:rPr>
                  <a:t>el productor a ofrecer a </a:t>
                </a:r>
                <a:r>
                  <a:rPr lang="es-ES_tradnl" sz="7200" dirty="0">
                    <a:latin typeface="Cambria" pitchFamily="18" charset="0"/>
                  </a:rPr>
                  <a:t>distintos precios, por tanto el resto de variables permanece constante en algún nivel prefijado.</a:t>
                </a:r>
                <a:r>
                  <a:rPr lang="es-CL" sz="7200" dirty="0">
                    <a:latin typeface="Cambria" pitchFamily="18" charset="0"/>
                  </a:rPr>
                  <a:t> </a:t>
                </a:r>
              </a:p>
              <a:p>
                <a:pPr algn="just">
                  <a:buFont typeface="Wingdings" pitchFamily="2" charset="2"/>
                  <a:buChar char="Ø"/>
                </a:pPr>
                <a14:m>
                  <m:oMath xmlns:m="http://schemas.openxmlformats.org/officeDocument/2006/math">
                    <m:sSub>
                      <m:sSubPr>
                        <m:ctrlPr>
                          <a:rPr lang="es-CL" sz="7200" i="1">
                            <a:latin typeface="Cambria Math"/>
                          </a:rPr>
                        </m:ctrlPr>
                      </m:sSubPr>
                      <m:e>
                        <m:r>
                          <a:rPr lang="es-CL" sz="7200" i="1">
                            <a:latin typeface="Cambria Math"/>
                          </a:rPr>
                          <m:t>𝑄</m:t>
                        </m:r>
                      </m:e>
                      <m:sub>
                        <m:r>
                          <a:rPr lang="es-CL" sz="7200" i="1">
                            <a:latin typeface="Cambria Math"/>
                          </a:rPr>
                          <m:t>𝑥</m:t>
                        </m:r>
                      </m:sub>
                    </m:sSub>
                    <m:r>
                      <a:rPr lang="es-CL" sz="7200" i="1">
                        <a:latin typeface="Cambria Math"/>
                      </a:rPr>
                      <m:t>=</m:t>
                    </m:r>
                    <m:r>
                      <a:rPr lang="es-CL" sz="7200" i="1">
                        <a:latin typeface="Cambria Math"/>
                      </a:rPr>
                      <m:t>𝑓</m:t>
                    </m:r>
                    <m:d>
                      <m:dPr>
                        <m:begChr m:val="["/>
                        <m:endChr m:val="]"/>
                        <m:ctrlPr>
                          <a:rPr lang="es-CL" sz="7200" i="1">
                            <a:latin typeface="Cambria Math"/>
                          </a:rPr>
                        </m:ctrlPr>
                      </m:dPr>
                      <m:e>
                        <m:sSub>
                          <m:sSubPr>
                            <m:ctrlPr>
                              <a:rPr lang="es-CL" sz="7200" i="1">
                                <a:latin typeface="Cambria Math"/>
                              </a:rPr>
                            </m:ctrlPr>
                          </m:sSubPr>
                          <m:e>
                            <m:r>
                              <a:rPr lang="es-CL" sz="7200" i="1">
                                <a:latin typeface="Cambria Math"/>
                              </a:rPr>
                              <m:t>𝑃</m:t>
                            </m:r>
                          </m:e>
                          <m:sub>
                            <m:r>
                              <a:rPr lang="es-CL" sz="7200" i="1">
                                <a:latin typeface="Cambria Math"/>
                              </a:rPr>
                              <m:t>𝑥</m:t>
                            </m:r>
                          </m:sub>
                        </m:sSub>
                      </m:e>
                    </m:d>
                    <m:r>
                      <a:rPr lang="es-CL" sz="7200" i="1">
                        <a:latin typeface="Cambria Math"/>
                      </a:rPr>
                      <m:t>=</m:t>
                    </m:r>
                    <m:r>
                      <a:rPr lang="es-CL" sz="7200" i="1">
                        <a:latin typeface="Cambria Math"/>
                      </a:rPr>
                      <m:t>𝑓</m:t>
                    </m:r>
                    <m:d>
                      <m:dPr>
                        <m:begChr m:val="["/>
                        <m:endChr m:val="]"/>
                        <m:ctrlPr>
                          <a:rPr lang="es-CL" sz="7200" i="1">
                            <a:latin typeface="Cambria Math"/>
                          </a:rPr>
                        </m:ctrlPr>
                      </m:dPr>
                      <m:e>
                        <m:sSub>
                          <m:sSubPr>
                            <m:ctrlPr>
                              <a:rPr lang="es-CL" sz="7200" i="1">
                                <a:latin typeface="Cambria Math"/>
                              </a:rPr>
                            </m:ctrlPr>
                          </m:sSubPr>
                          <m:e>
                            <m:r>
                              <a:rPr lang="es-CL" sz="7200" i="1">
                                <a:latin typeface="Cambria Math"/>
                              </a:rPr>
                              <m:t>𝑃</m:t>
                            </m:r>
                          </m:e>
                          <m:sub>
                            <m:r>
                              <a:rPr lang="es-CL" sz="7200" i="1">
                                <a:latin typeface="Cambria Math"/>
                              </a:rPr>
                              <m:t>𝑥</m:t>
                            </m:r>
                          </m:sub>
                        </m:sSub>
                        <m:r>
                          <a:rPr lang="es-CL" sz="7200" i="1">
                            <a:latin typeface="Cambria Math"/>
                          </a:rPr>
                          <m:t>,</m:t>
                        </m:r>
                        <m:acc>
                          <m:accPr>
                            <m:chr m:val="̅"/>
                            <m:ctrlPr>
                              <a:rPr lang="es-CL" sz="7200" i="1" smtClean="0">
                                <a:latin typeface="Cambria Math"/>
                              </a:rPr>
                            </m:ctrlPr>
                          </m:accPr>
                          <m:e>
                            <m:sSub>
                              <m:sSubPr>
                                <m:ctrlPr>
                                  <a:rPr lang="es-MX" sz="7200" b="0" i="1" smtClean="0">
                                    <a:latin typeface="Cambria Math"/>
                                  </a:rPr>
                                </m:ctrlPr>
                              </m:sSubPr>
                              <m:e>
                                <m:r>
                                  <a:rPr lang="es-MX" sz="7200" b="0" i="1" smtClean="0">
                                    <a:latin typeface="Cambria Math"/>
                                  </a:rPr>
                                  <m:t>𝑃</m:t>
                                </m:r>
                              </m:e>
                              <m:sub>
                                <m:r>
                                  <a:rPr lang="es-MX" sz="7200" b="0" i="1" smtClean="0">
                                    <a:latin typeface="Cambria Math"/>
                                  </a:rPr>
                                  <m:t>𝑓</m:t>
                                </m:r>
                              </m:sub>
                            </m:sSub>
                          </m:e>
                        </m:acc>
                        <m:r>
                          <a:rPr lang="es-MX" sz="7200" b="0" i="1" smtClean="0">
                            <a:latin typeface="Cambria Math"/>
                          </a:rPr>
                          <m:t>,</m:t>
                        </m:r>
                        <m:acc>
                          <m:accPr>
                            <m:chr m:val="̅"/>
                            <m:ctrlPr>
                              <a:rPr lang="es-MX" sz="7200" b="0" i="1" smtClean="0">
                                <a:latin typeface="Cambria Math"/>
                              </a:rPr>
                            </m:ctrlPr>
                          </m:accPr>
                          <m:e>
                            <m:r>
                              <a:rPr lang="es-MX" sz="7200" b="0" i="1" smtClean="0">
                                <a:latin typeface="Cambria Math"/>
                              </a:rPr>
                              <m:t>𝐻</m:t>
                            </m:r>
                          </m:e>
                        </m:acc>
                        <m:r>
                          <a:rPr lang="es-MX" sz="7200" b="0" i="1" smtClean="0">
                            <a:latin typeface="Cambria Math"/>
                          </a:rPr>
                          <m:t>,</m:t>
                        </m:r>
                        <m:acc>
                          <m:accPr>
                            <m:chr m:val="̅"/>
                            <m:ctrlPr>
                              <a:rPr lang="es-MX" sz="7200" b="0" i="1" smtClean="0">
                                <a:latin typeface="Cambria Math"/>
                              </a:rPr>
                            </m:ctrlPr>
                          </m:accPr>
                          <m:e>
                            <m:r>
                              <a:rPr lang="es-MX" sz="7200" b="0" i="1" smtClean="0">
                                <a:latin typeface="Cambria Math"/>
                              </a:rPr>
                              <m:t>𝑒𝑥𝑝</m:t>
                            </m:r>
                          </m:e>
                        </m:acc>
                        <m:r>
                          <a:rPr lang="es-MX" sz="7200" b="0" i="1" smtClean="0">
                            <a:latin typeface="Cambria Math"/>
                          </a:rPr>
                          <m:t>,</m:t>
                        </m:r>
                        <m:acc>
                          <m:accPr>
                            <m:chr m:val="̅"/>
                            <m:ctrlPr>
                              <a:rPr lang="es-MX" sz="7200" b="0" i="1" smtClean="0">
                                <a:latin typeface="Cambria Math"/>
                              </a:rPr>
                            </m:ctrlPr>
                          </m:accPr>
                          <m:e>
                            <m:r>
                              <a:rPr lang="es-MX" sz="7200" b="0" i="1" smtClean="0">
                                <a:latin typeface="Cambria Math"/>
                              </a:rPr>
                              <m:t>𝑒𝑡𝑐</m:t>
                            </m:r>
                          </m:e>
                        </m:acc>
                        <m:r>
                          <a:rPr lang="es-CL" sz="7200" i="1" smtClean="0">
                            <a:latin typeface="Cambria Math"/>
                          </a:rPr>
                          <m:t> </m:t>
                        </m:r>
                      </m:e>
                    </m:d>
                  </m:oMath>
                </a14:m>
                <a:endParaRPr lang="es-CL" sz="7200" dirty="0" smtClean="0"/>
              </a:p>
              <a:p>
                <a:pPr marL="0" indent="0" algn="just">
                  <a:buFont typeface="Wingdings" pitchFamily="2" charset="2"/>
                  <a:buNone/>
                </a:pPr>
                <a:endParaRPr lang="es-CL" sz="6200" dirty="0" smtClean="0"/>
              </a:p>
              <a:p>
                <a:pPr algn="just">
                  <a:buFont typeface="Wingdings" pitchFamily="2" charset="2"/>
                  <a:buChar char="Ø"/>
                </a:pPr>
                <a14:m>
                  <m:oMath xmlns:m="http://schemas.openxmlformats.org/officeDocument/2006/math">
                    <m:r>
                      <m:rPr>
                        <m:sty m:val="p"/>
                      </m:rPr>
                      <a:rPr lang="es-MX" sz="7200">
                        <a:latin typeface="Cambria Math"/>
                      </a:rPr>
                      <m:t>H</m:t>
                    </m:r>
                    <m:r>
                      <a:rPr lang="es-MX" sz="7200" smtClean="0">
                        <a:latin typeface="Cambria Math"/>
                      </a:rPr>
                      <m:t>=</m:t>
                    </m:r>
                    <m:r>
                      <m:rPr>
                        <m:sty m:val="p"/>
                      </m:rPr>
                      <a:rPr lang="es-MX" sz="7200" b="0" i="0" smtClean="0">
                        <a:latin typeface="Cambria Math"/>
                      </a:rPr>
                      <m:t>Tecnolog</m:t>
                    </m:r>
                    <m:r>
                      <a:rPr lang="es-MX" sz="7200" b="0" i="0" smtClean="0">
                        <a:latin typeface="Cambria Math"/>
                      </a:rPr>
                      <m:t>í</m:t>
                    </m:r>
                    <m:r>
                      <m:rPr>
                        <m:sty m:val="p"/>
                      </m:rPr>
                      <a:rPr lang="es-MX" sz="7200" b="0" i="0" smtClean="0">
                        <a:latin typeface="Cambria Math"/>
                      </a:rPr>
                      <m:t>a</m:t>
                    </m:r>
                    <m:r>
                      <a:rPr lang="es-MX" sz="7200" smtClean="0">
                        <a:latin typeface="Cambria Math"/>
                      </a:rPr>
                      <m:t>  </m:t>
                    </m:r>
                    <m:sSub>
                      <m:sSubPr>
                        <m:ctrlPr>
                          <a:rPr lang="es-MX" sz="7200" i="1" smtClean="0">
                            <a:latin typeface="Cambria Math"/>
                          </a:rPr>
                        </m:ctrlPr>
                      </m:sSubPr>
                      <m:e>
                        <m:r>
                          <m:rPr>
                            <m:sty m:val="p"/>
                          </m:rPr>
                          <a:rPr lang="es-MX" sz="7200" smtClean="0">
                            <a:latin typeface="Cambria Math"/>
                          </a:rPr>
                          <m:t>P</m:t>
                        </m:r>
                      </m:e>
                      <m:sub>
                        <m:r>
                          <m:rPr>
                            <m:sty m:val="p"/>
                          </m:rPr>
                          <a:rPr lang="es-MX" sz="7200" b="0" i="0" smtClean="0">
                            <a:latin typeface="Cambria Math"/>
                          </a:rPr>
                          <m:t>f</m:t>
                        </m:r>
                      </m:sub>
                    </m:sSub>
                    <m:r>
                      <a:rPr lang="es-MX" sz="7200" smtClean="0">
                        <a:latin typeface="Cambria Math"/>
                      </a:rPr>
                      <m:t>=</m:t>
                    </m:r>
                    <m:r>
                      <m:rPr>
                        <m:sty m:val="p"/>
                      </m:rPr>
                      <a:rPr lang="es-MX" sz="7200" smtClean="0">
                        <a:latin typeface="Cambria Math"/>
                      </a:rPr>
                      <m:t>precio</m:t>
                    </m:r>
                    <m:r>
                      <a:rPr lang="es-MX" sz="7200" smtClean="0">
                        <a:latin typeface="Cambria Math"/>
                      </a:rPr>
                      <m:t> </m:t>
                    </m:r>
                    <m:r>
                      <m:rPr>
                        <m:sty m:val="p"/>
                      </m:rPr>
                      <a:rPr lang="es-MX" sz="7200" smtClean="0">
                        <a:latin typeface="Cambria Math"/>
                      </a:rPr>
                      <m:t>de</m:t>
                    </m:r>
                    <m:r>
                      <a:rPr lang="es-MX" sz="7200" smtClean="0">
                        <a:latin typeface="Cambria Math"/>
                      </a:rPr>
                      <m:t> </m:t>
                    </m:r>
                    <m:r>
                      <m:rPr>
                        <m:sty m:val="p"/>
                      </m:rPr>
                      <a:rPr lang="es-MX" sz="7200" b="0" i="0" smtClean="0">
                        <a:latin typeface="Cambria Math"/>
                      </a:rPr>
                      <m:t>factores</m:t>
                    </m:r>
                    <m:r>
                      <a:rPr lang="es-MX" sz="7200" b="0" i="0" smtClean="0">
                        <a:latin typeface="Cambria Math"/>
                      </a:rPr>
                      <m:t> </m:t>
                    </m:r>
                    <m:r>
                      <m:rPr>
                        <m:sty m:val="p"/>
                      </m:rPr>
                      <a:rPr lang="es-MX" sz="7200" b="0" i="0" smtClean="0">
                        <a:latin typeface="Cambria Math"/>
                      </a:rPr>
                      <m:t>productivos</m:t>
                    </m:r>
                  </m:oMath>
                </a14:m>
                <a:endParaRPr lang="es-MX" sz="7200" b="0" dirty="0" smtClean="0">
                  <a:latin typeface="Cambria" pitchFamily="18" charset="0"/>
                </a:endParaRPr>
              </a:p>
              <a:p>
                <a:pPr algn="just">
                  <a:buFont typeface="Wingdings" pitchFamily="2" charset="2"/>
                  <a:buChar char="Ø"/>
                </a:pPr>
                <a:r>
                  <a:rPr lang="es-MX" sz="7200" dirty="0" smtClean="0">
                    <a:latin typeface="Cambria" pitchFamily="18" charset="0"/>
                  </a:rPr>
                  <a:t>exp= expectativas</a:t>
                </a:r>
                <a:endParaRPr lang="es-MX" sz="7200" dirty="0" smtClean="0"/>
              </a:p>
              <a:p>
                <a:pPr algn="just">
                  <a:buFont typeface="Wingdings" pitchFamily="2" charset="2"/>
                  <a:buChar char="Ø"/>
                </a:pPr>
                <a14:m>
                  <m:oMath xmlns:m="http://schemas.openxmlformats.org/officeDocument/2006/math">
                    <m:sSub>
                      <m:sSubPr>
                        <m:ctrlPr>
                          <a:rPr lang="es-MX" sz="7200" i="1" smtClean="0">
                            <a:latin typeface="Cambria Math"/>
                          </a:rPr>
                        </m:ctrlPr>
                      </m:sSubPr>
                      <m:e>
                        <m:r>
                          <a:rPr lang="es-MX" sz="7200" i="1" smtClean="0">
                            <a:latin typeface="Cambria Math"/>
                          </a:rPr>
                          <m:t>𝑃</m:t>
                        </m:r>
                      </m:e>
                      <m:sub>
                        <m:r>
                          <a:rPr lang="es-MX" sz="7200" i="1" smtClean="0">
                            <a:latin typeface="Cambria Math"/>
                          </a:rPr>
                          <m:t>𝑥</m:t>
                        </m:r>
                      </m:sub>
                    </m:sSub>
                    <m:r>
                      <a:rPr lang="es-MX" sz="7200" i="1" smtClean="0">
                        <a:latin typeface="Cambria Math"/>
                      </a:rPr>
                      <m:t> </m:t>
                    </m:r>
                  </m:oMath>
                </a14:m>
                <a:r>
                  <a:rPr lang="es-MX" sz="7200" dirty="0" smtClean="0"/>
                  <a:t>es la única variable, todas las demás componentes de la función son constantes.</a:t>
                </a:r>
                <a:endParaRPr lang="es-MX" sz="7200" dirty="0"/>
              </a:p>
              <a:p>
                <a:pPr marL="0" indent="0" algn="just">
                  <a:buFont typeface="Wingdings" pitchFamily="2" charset="2"/>
                  <a:buNone/>
                </a:pPr>
                <a:r>
                  <a:rPr lang="es-MX" sz="7200" dirty="0" smtClean="0"/>
                  <a:t>                                                  </a:t>
                </a:r>
                <a:r>
                  <a:rPr lang="es-MX" sz="6200" dirty="0" smtClean="0"/>
                  <a:t> </a:t>
                </a:r>
              </a:p>
              <a:p>
                <a:pPr marL="0" indent="0">
                  <a:buFont typeface="Wingdings" pitchFamily="2" charset="2"/>
                  <a:buNone/>
                </a:pPr>
                <a:r>
                  <a:rPr lang="es-MX" dirty="0"/>
                  <a:t> </a:t>
                </a:r>
                <a:r>
                  <a:rPr lang="es-MX" dirty="0" smtClean="0"/>
                  <a:t>                                          </a:t>
                </a:r>
                <a:endParaRPr lang="es-CL" dirty="0"/>
              </a:p>
            </p:txBody>
          </p:sp>
        </mc:Choice>
        <mc:Fallback xmlns="">
          <p:sp>
            <p:nvSpPr>
              <p:cNvPr id="8" name="2 Marcador de contenido"/>
              <p:cNvSpPr txBox="1">
                <a:spLocks noRot="1" noChangeAspect="1" noMove="1" noResize="1" noEditPoints="1" noAdjustHandles="1" noChangeArrowheads="1" noChangeShapeType="1" noTextEdit="1"/>
              </p:cNvSpPr>
              <p:nvPr/>
            </p:nvSpPr>
            <p:spPr>
              <a:xfrm>
                <a:off x="2438400" y="2286000"/>
                <a:ext cx="6248400" cy="4311352"/>
              </a:xfrm>
              <a:prstGeom prst="rect">
                <a:avLst/>
              </a:prstGeom>
              <a:blipFill rotWithShape="1">
                <a:blip r:embed="rId2" cstate="print"/>
                <a:stretch>
                  <a:fillRect l="-488" t="-2405" r="-780"/>
                </a:stretch>
              </a:blipFill>
            </p:spPr>
            <p:txBody>
              <a:bodyPr/>
              <a:lstStyle/>
              <a:p>
                <a:r>
                  <a:rPr lang="es-CL">
                    <a:noFill/>
                  </a:rPr>
                  <a:t> </a:t>
                </a:r>
              </a:p>
            </p:txBody>
          </p:sp>
        </mc:Fallback>
      </mc:AlternateContent>
      <p:pic>
        <p:nvPicPr>
          <p:cNvPr id="7" name="6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3613079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3100" b="1" dirty="0">
                <a:solidFill>
                  <a:schemeClr val="bg1"/>
                </a:solidFill>
                <a:latin typeface="Cambria" pitchFamily="18" charset="0"/>
              </a:rPr>
              <a:t>Introducción a la economía</a:t>
            </a:r>
            <a:r>
              <a:rPr lang="es-MX" sz="2800" b="1" dirty="0">
                <a:solidFill>
                  <a:schemeClr val="bg1"/>
                </a:solidFill>
                <a:latin typeface="Cambria" pitchFamily="18" charset="0"/>
              </a:rPr>
              <a:t/>
            </a:r>
            <a:br>
              <a:rPr lang="es-MX" sz="2800" b="1" dirty="0">
                <a:solidFill>
                  <a:schemeClr val="bg1"/>
                </a:solidFill>
                <a:latin typeface="Cambria" pitchFamily="18" charset="0"/>
              </a:rPr>
            </a:br>
            <a:r>
              <a:rPr lang="es-MX" sz="2000" b="1" dirty="0" smtClean="0">
                <a:solidFill>
                  <a:schemeClr val="bg1"/>
                </a:solidFill>
                <a:latin typeface="Cambria" pitchFamily="18" charset="0"/>
              </a:rPr>
              <a:t>función de oferta</a:t>
            </a:r>
            <a:endParaRPr lang="es-CL" sz="2000" dirty="0">
              <a:latin typeface="Cambria" pitchFamily="18" charset="0"/>
            </a:endParaRPr>
          </a:p>
        </p:txBody>
      </p:sp>
      <p:sp>
        <p:nvSpPr>
          <p:cNvPr id="3" name="2 Marcador de contenido"/>
          <p:cNvSpPr>
            <a:spLocks noGrp="1"/>
          </p:cNvSpPr>
          <p:nvPr>
            <p:ph idx="1"/>
          </p:nvPr>
        </p:nvSpPr>
        <p:spPr>
          <a:xfrm>
            <a:off x="1763688" y="2286000"/>
            <a:ext cx="7200800" cy="3840163"/>
          </a:xfrm>
        </p:spPr>
        <p:txBody>
          <a:bodyPr>
            <a:normAutofit/>
          </a:bodyPr>
          <a:lstStyle/>
          <a:p>
            <a:pPr>
              <a:buFont typeface="Wingdings" pitchFamily="2" charset="2"/>
              <a:buChar char="v"/>
            </a:pPr>
            <a:r>
              <a:rPr lang="es-ES_tradnl" i="1" dirty="0"/>
              <a:t>Función de </a:t>
            </a:r>
            <a:r>
              <a:rPr lang="es-ES_tradnl" i="1" dirty="0" smtClean="0"/>
              <a:t>Oferta</a:t>
            </a:r>
          </a:p>
          <a:p>
            <a:pPr marL="0" indent="0">
              <a:buNone/>
            </a:pPr>
            <a:endParaRPr lang="es-ES_tradnl" dirty="0"/>
          </a:p>
          <a:p>
            <a:pPr>
              <a:buFont typeface="Wingdings" pitchFamily="2" charset="2"/>
              <a:buChar char="Ø"/>
            </a:pPr>
            <a:r>
              <a:rPr lang="es-ES_tradnl" sz="2000" dirty="0" smtClean="0">
                <a:latin typeface="Cambria" pitchFamily="18" charset="0"/>
              </a:rPr>
              <a:t>Relaciona </a:t>
            </a:r>
            <a:r>
              <a:rPr lang="es-ES_tradnl" sz="2000" dirty="0">
                <a:latin typeface="Cambria" pitchFamily="18" charset="0"/>
              </a:rPr>
              <a:t>la cantidad consumida de un bien o servicio para un grupo o un consumidor en función de todas las variables que pueden influir en su consumo</a:t>
            </a:r>
            <a:r>
              <a:rPr lang="es-ES_tradnl" sz="2000" dirty="0" smtClean="0">
                <a:latin typeface="Cambria" pitchFamily="18" charset="0"/>
              </a:rPr>
              <a:t>.</a:t>
            </a:r>
          </a:p>
          <a:p>
            <a:pPr marL="0" indent="0">
              <a:buNone/>
            </a:pPr>
            <a:endParaRPr lang="es-ES_tradnl" sz="2000" dirty="0">
              <a:latin typeface="Cambria" pitchFamily="18" charset="0"/>
            </a:endParaRPr>
          </a:p>
          <a:p>
            <a:pPr>
              <a:buFont typeface="Wingdings" pitchFamily="2" charset="2"/>
              <a:buChar char="Ø"/>
            </a:pPr>
            <a:r>
              <a:rPr lang="es-MX" sz="2000" i="1" dirty="0" smtClean="0">
                <a:latin typeface="Cambria" pitchFamily="18" charset="0"/>
              </a:rPr>
              <a:t>Qx  </a:t>
            </a:r>
            <a:r>
              <a:rPr lang="es-MX" sz="2000" i="1" dirty="0">
                <a:latin typeface="Cambria" pitchFamily="18" charset="0"/>
              </a:rPr>
              <a:t>= f [Ingreso, </a:t>
            </a:r>
            <a:r>
              <a:rPr lang="es-MX" sz="2000" i="1" dirty="0" smtClean="0">
                <a:latin typeface="Cambria" pitchFamily="18" charset="0"/>
              </a:rPr>
              <a:t>precio factores, </a:t>
            </a:r>
            <a:r>
              <a:rPr lang="es-MX" sz="2000" i="1" dirty="0">
                <a:latin typeface="Cambria" pitchFamily="18" charset="0"/>
              </a:rPr>
              <a:t>expectativas, </a:t>
            </a:r>
            <a:r>
              <a:rPr lang="es-MX" sz="2000" i="1" dirty="0" smtClean="0">
                <a:latin typeface="Cambria" pitchFamily="18" charset="0"/>
              </a:rPr>
              <a:t>tecnología, </a:t>
            </a:r>
            <a:r>
              <a:rPr lang="es-MX" sz="2000" i="1" dirty="0">
                <a:latin typeface="Cambria" pitchFamily="18" charset="0"/>
              </a:rPr>
              <a:t>etc.]</a:t>
            </a:r>
          </a:p>
          <a:p>
            <a:pPr>
              <a:buFont typeface="Wingdings" pitchFamily="2" charset="2"/>
              <a:buChar char="v"/>
            </a:pPr>
            <a:endParaRPr lang="es-MX" i="1" dirty="0">
              <a:latin typeface="Cambria" pitchFamily="18" charset="0"/>
            </a:endParaRPr>
          </a:p>
          <a:p>
            <a:pPr>
              <a:buFont typeface="Wingdings" pitchFamily="2" charset="2"/>
              <a:buChar char="v"/>
            </a:pPr>
            <a:endParaRPr lang="es-CL" dirty="0"/>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9674993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73885" y="2276872"/>
            <a:ext cx="6984776" cy="41044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ct val="50000"/>
              </a:spcBef>
              <a:buClr>
                <a:srgbClr val="0070C0"/>
              </a:buClr>
              <a:buFont typeface="Wingdings" pitchFamily="2" charset="2"/>
              <a:buChar char="Ø"/>
            </a:pPr>
            <a:r>
              <a:rPr lang="es-ES" dirty="0">
                <a:solidFill>
                  <a:schemeClr val="tx1"/>
                </a:solidFill>
                <a:latin typeface="Cambria" pitchFamily="18" charset="0"/>
              </a:rPr>
              <a:t>Es una función con pendiente </a:t>
            </a:r>
            <a:r>
              <a:rPr lang="es-ES" dirty="0" smtClean="0">
                <a:solidFill>
                  <a:schemeClr val="tx1"/>
                </a:solidFill>
                <a:latin typeface="Cambria" pitchFamily="18" charset="0"/>
              </a:rPr>
              <a:t>positiva </a:t>
            </a:r>
            <a:r>
              <a:rPr lang="es-ES" dirty="0">
                <a:solidFill>
                  <a:schemeClr val="tx1"/>
                </a:solidFill>
                <a:latin typeface="Cambria" pitchFamily="18" charset="0"/>
              </a:rPr>
              <a:t>(caso general</a:t>
            </a:r>
            <a:r>
              <a:rPr lang="es-ES" dirty="0" smtClean="0">
                <a:solidFill>
                  <a:schemeClr val="tx1"/>
                </a:solidFill>
                <a:latin typeface="Cambria" pitchFamily="18" charset="0"/>
              </a:rPr>
              <a:t>).</a:t>
            </a:r>
            <a:endParaRPr lang="es-ES" dirty="0">
              <a:solidFill>
                <a:schemeClr val="tx1"/>
              </a:solidFill>
              <a:latin typeface="Cambria" pitchFamily="18" charset="0"/>
            </a:endParaRPr>
          </a:p>
          <a:p>
            <a:pPr algn="just">
              <a:spcBef>
                <a:spcPct val="50000"/>
              </a:spcBef>
              <a:buClr>
                <a:srgbClr val="0070C0"/>
              </a:buClr>
              <a:buFont typeface="Wingdings" pitchFamily="2" charset="2"/>
              <a:buChar char="Ø"/>
            </a:pPr>
            <a:r>
              <a:rPr lang="es-ES" dirty="0">
                <a:solidFill>
                  <a:schemeClr val="tx1"/>
                </a:solidFill>
                <a:latin typeface="Cambria" pitchFamily="18" charset="0"/>
              </a:rPr>
              <a:t>Indica una relación </a:t>
            </a:r>
            <a:r>
              <a:rPr lang="es-ES" dirty="0" smtClean="0">
                <a:solidFill>
                  <a:schemeClr val="tx1"/>
                </a:solidFill>
                <a:latin typeface="Cambria" pitchFamily="18" charset="0"/>
              </a:rPr>
              <a:t>directa </a:t>
            </a:r>
            <a:r>
              <a:rPr lang="es-ES" dirty="0">
                <a:solidFill>
                  <a:schemeClr val="tx1"/>
                </a:solidFill>
                <a:latin typeface="Cambria" pitchFamily="18" charset="0"/>
              </a:rPr>
              <a:t>entre el precio del bien x y la cantidad que los consumidores desean comprar del bien x.</a:t>
            </a:r>
          </a:p>
          <a:p>
            <a:pPr algn="just">
              <a:spcBef>
                <a:spcPct val="50000"/>
              </a:spcBef>
              <a:buClr>
                <a:srgbClr val="0070C0"/>
              </a:buClr>
              <a:buFont typeface="Wingdings" pitchFamily="2" charset="2"/>
              <a:buChar char="Ø"/>
            </a:pPr>
            <a:r>
              <a:rPr lang="es-ES" dirty="0">
                <a:solidFill>
                  <a:schemeClr val="tx1"/>
                </a:solidFill>
                <a:latin typeface="Cambria" pitchFamily="18" charset="0"/>
              </a:rPr>
              <a:t>A mayor precio </a:t>
            </a:r>
            <a:r>
              <a:rPr lang="es-ES" dirty="0" smtClean="0">
                <a:solidFill>
                  <a:schemeClr val="tx1"/>
                </a:solidFill>
                <a:latin typeface="Cambria" pitchFamily="18" charset="0"/>
              </a:rPr>
              <a:t>mayor </a:t>
            </a:r>
            <a:r>
              <a:rPr lang="es-ES" dirty="0">
                <a:solidFill>
                  <a:schemeClr val="tx1"/>
                </a:solidFill>
                <a:latin typeface="Cambria" pitchFamily="18" charset="0"/>
              </a:rPr>
              <a:t>es la cantidad que los </a:t>
            </a:r>
            <a:r>
              <a:rPr lang="es-ES" dirty="0" smtClean="0">
                <a:solidFill>
                  <a:schemeClr val="tx1"/>
                </a:solidFill>
                <a:latin typeface="Cambria" pitchFamily="18" charset="0"/>
              </a:rPr>
              <a:t>productores </a:t>
            </a:r>
            <a:r>
              <a:rPr lang="es-ES" dirty="0">
                <a:solidFill>
                  <a:schemeClr val="tx1"/>
                </a:solidFill>
                <a:latin typeface="Cambria" pitchFamily="18" charset="0"/>
              </a:rPr>
              <a:t>desean </a:t>
            </a:r>
            <a:r>
              <a:rPr lang="es-ES" dirty="0" smtClean="0">
                <a:solidFill>
                  <a:schemeClr val="tx1"/>
                </a:solidFill>
                <a:latin typeface="Cambria" pitchFamily="18" charset="0"/>
              </a:rPr>
              <a:t>vender en </a:t>
            </a:r>
            <a:r>
              <a:rPr lang="es-ES" dirty="0">
                <a:solidFill>
                  <a:schemeClr val="tx1"/>
                </a:solidFill>
                <a:latin typeface="Cambria" pitchFamily="18" charset="0"/>
              </a:rPr>
              <a:t>el mercado.</a:t>
            </a:r>
          </a:p>
          <a:p>
            <a:pPr algn="just">
              <a:spcBef>
                <a:spcPct val="50000"/>
              </a:spcBef>
              <a:buClr>
                <a:srgbClr val="0070C0"/>
              </a:buClr>
              <a:buFont typeface="Wingdings" pitchFamily="2" charset="2"/>
              <a:buChar char="Ø"/>
            </a:pPr>
            <a:r>
              <a:rPr lang="es-ES" dirty="0">
                <a:solidFill>
                  <a:schemeClr val="tx1"/>
                </a:solidFill>
                <a:latin typeface="Cambria" pitchFamily="18" charset="0"/>
              </a:rPr>
              <a:t>A menor precio </a:t>
            </a:r>
            <a:r>
              <a:rPr lang="es-ES" dirty="0" smtClean="0">
                <a:solidFill>
                  <a:schemeClr val="tx1"/>
                </a:solidFill>
                <a:latin typeface="Cambria" pitchFamily="18" charset="0"/>
              </a:rPr>
              <a:t>menor es </a:t>
            </a:r>
            <a:r>
              <a:rPr lang="es-ES" dirty="0">
                <a:solidFill>
                  <a:schemeClr val="tx1"/>
                </a:solidFill>
                <a:latin typeface="Cambria" pitchFamily="18" charset="0"/>
              </a:rPr>
              <a:t>la cantidad que los </a:t>
            </a:r>
            <a:r>
              <a:rPr lang="es-ES" dirty="0" smtClean="0">
                <a:solidFill>
                  <a:schemeClr val="tx1"/>
                </a:solidFill>
                <a:latin typeface="Cambria" pitchFamily="18" charset="0"/>
              </a:rPr>
              <a:t>productores desean vender </a:t>
            </a:r>
            <a:r>
              <a:rPr lang="es-ES" dirty="0">
                <a:solidFill>
                  <a:schemeClr val="tx1"/>
                </a:solidFill>
                <a:latin typeface="Cambria" pitchFamily="18" charset="0"/>
              </a:rPr>
              <a:t>en el mercado.</a:t>
            </a:r>
          </a:p>
          <a:p>
            <a:pPr algn="just">
              <a:spcBef>
                <a:spcPct val="50000"/>
              </a:spcBef>
              <a:buClr>
                <a:srgbClr val="0070C0"/>
              </a:buClr>
              <a:buFont typeface="Wingdings" pitchFamily="2" charset="2"/>
              <a:buChar char="Ø"/>
            </a:pPr>
            <a:r>
              <a:rPr lang="es-ES" dirty="0">
                <a:solidFill>
                  <a:schemeClr val="tx1"/>
                </a:solidFill>
                <a:latin typeface="Cambria" pitchFamily="18" charset="0"/>
              </a:rPr>
              <a:t> Puede ser una función lineal (línea recta) o una curva (siempre con pendiente </a:t>
            </a:r>
            <a:r>
              <a:rPr lang="es-ES" dirty="0" smtClean="0">
                <a:solidFill>
                  <a:schemeClr val="tx1"/>
                </a:solidFill>
                <a:latin typeface="Cambria" pitchFamily="18" charset="0"/>
              </a:rPr>
              <a:t>positiva). </a:t>
            </a:r>
            <a:endParaRPr lang="es-ES" dirty="0">
              <a:solidFill>
                <a:schemeClr val="tx1"/>
              </a:solidFill>
              <a:latin typeface="Cambria" pitchFamily="18" charset="0"/>
            </a:endParaRPr>
          </a:p>
        </p:txBody>
      </p:sp>
      <p:sp>
        <p:nvSpPr>
          <p:cNvPr id="7" name="1 Título"/>
          <p:cNvSpPr>
            <a:spLocks noGrp="1"/>
          </p:cNvSpPr>
          <p:nvPr>
            <p:ph type="title"/>
          </p:nvPr>
        </p:nvSpPr>
        <p:spPr/>
        <p:txBody>
          <a:bodyPr>
            <a:normAutofit fontScale="90000"/>
          </a:bodyPr>
          <a:lstStyle/>
          <a:p>
            <a:pPr algn="ctr"/>
            <a:r>
              <a:rPr lang="es-MX" sz="3100" b="1" dirty="0" smtClean="0">
                <a:solidFill>
                  <a:schemeClr val="bg1"/>
                </a:solidFill>
                <a:latin typeface="Cambria" pitchFamily="18" charset="0"/>
              </a:rPr>
              <a:t>Modelo de mercado</a:t>
            </a:r>
            <a:br>
              <a:rPr lang="es-MX" sz="3100" b="1" dirty="0" smtClean="0">
                <a:solidFill>
                  <a:schemeClr val="bg1"/>
                </a:solidFill>
                <a:latin typeface="Cambria" pitchFamily="18" charset="0"/>
              </a:rPr>
            </a:br>
            <a:r>
              <a:rPr lang="es-MX" sz="2000" b="1" dirty="0" smtClean="0">
                <a:solidFill>
                  <a:schemeClr val="bg1"/>
                </a:solidFill>
                <a:latin typeface="Cambria" pitchFamily="18" charset="0"/>
              </a:rPr>
              <a:t>características de la función de oferta precio</a:t>
            </a:r>
            <a:endParaRPr lang="es-CL" sz="2000" dirty="0"/>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522023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28676 CuadroTexto"/>
          <p:cNvSpPr txBox="1">
            <a:spLocks noChangeArrowheads="1"/>
          </p:cNvSpPr>
          <p:nvPr/>
        </p:nvSpPr>
        <p:spPr bwMode="auto">
          <a:xfrm>
            <a:off x="2339752" y="2357438"/>
            <a:ext cx="65137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42900" indent="-342900" algn="just" eaLnBrk="1" hangingPunct="1">
              <a:spcBef>
                <a:spcPct val="50000"/>
              </a:spcBef>
              <a:buClr>
                <a:srgbClr val="0070C0"/>
              </a:buClr>
              <a:buFont typeface="Wingdings" pitchFamily="2" charset="2"/>
              <a:buChar char="Ø"/>
            </a:pPr>
            <a:r>
              <a:rPr lang="es-ES_tradnl" sz="2000" dirty="0">
                <a:latin typeface="Cambria" pitchFamily="18" charset="0"/>
              </a:rPr>
              <a:t>La Curva de Oferta de Mercado se halla sumando horizontalmente las curvas de Oferta individuales.</a:t>
            </a:r>
            <a:endParaRPr lang="es-CL" sz="2000" dirty="0">
              <a:latin typeface="Cambria" pitchFamily="18" charset="0"/>
            </a:endParaRPr>
          </a:p>
        </p:txBody>
      </p:sp>
      <p:sp>
        <p:nvSpPr>
          <p:cNvPr id="6"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a:t>
            </a:r>
            <a:br>
              <a:rPr lang="es-MX" sz="3100" b="1" dirty="0" smtClean="0">
                <a:solidFill>
                  <a:schemeClr val="bg1"/>
                </a:solidFill>
                <a:latin typeface="Cambria" pitchFamily="18" charset="0"/>
              </a:rPr>
            </a:br>
            <a:r>
              <a:rPr lang="es-MX" sz="2000" b="1" dirty="0" smtClean="0">
                <a:solidFill>
                  <a:schemeClr val="bg1"/>
                </a:solidFill>
                <a:latin typeface="Cambria" pitchFamily="18" charset="0"/>
              </a:rPr>
              <a:t>Oferta de mercado</a:t>
            </a:r>
            <a:endParaRPr lang="es-CL" sz="2000" dirty="0"/>
          </a:p>
        </p:txBody>
      </p:sp>
      <p:sp>
        <p:nvSpPr>
          <p:cNvPr id="9" name="Text Box 34"/>
          <p:cNvSpPr txBox="1">
            <a:spLocks noChangeArrowheads="1"/>
          </p:cNvSpPr>
          <p:nvPr/>
        </p:nvSpPr>
        <p:spPr bwMode="auto">
          <a:xfrm>
            <a:off x="1918449" y="4658518"/>
            <a:ext cx="2321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P</a:t>
            </a:r>
            <a:endParaRPr lang="es-CL" dirty="0">
              <a:latin typeface="Cambria" pitchFamily="18" charset="0"/>
            </a:endParaRPr>
          </a:p>
        </p:txBody>
      </p:sp>
      <p:sp>
        <p:nvSpPr>
          <p:cNvPr id="10" name="Line 11"/>
          <p:cNvSpPr>
            <a:spLocks noChangeShapeType="1"/>
          </p:cNvSpPr>
          <p:nvPr/>
        </p:nvSpPr>
        <p:spPr bwMode="auto">
          <a:xfrm flipV="1">
            <a:off x="2150561" y="4010818"/>
            <a:ext cx="0" cy="23034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1" name="Line 12"/>
          <p:cNvSpPr>
            <a:spLocks noChangeShapeType="1"/>
          </p:cNvSpPr>
          <p:nvPr/>
        </p:nvSpPr>
        <p:spPr bwMode="auto">
          <a:xfrm>
            <a:off x="2150561" y="6314280"/>
            <a:ext cx="2151841"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2" name="Line 13"/>
          <p:cNvSpPr>
            <a:spLocks noChangeShapeType="1"/>
          </p:cNvSpPr>
          <p:nvPr/>
        </p:nvSpPr>
        <p:spPr bwMode="auto">
          <a:xfrm flipV="1">
            <a:off x="4535795" y="4010818"/>
            <a:ext cx="0" cy="23034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3" name="Line 14"/>
          <p:cNvSpPr>
            <a:spLocks noChangeShapeType="1"/>
          </p:cNvSpPr>
          <p:nvPr/>
        </p:nvSpPr>
        <p:spPr bwMode="auto">
          <a:xfrm>
            <a:off x="4535795" y="6314280"/>
            <a:ext cx="2151841"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4" name="Line 15"/>
          <p:cNvSpPr>
            <a:spLocks noChangeShapeType="1"/>
          </p:cNvSpPr>
          <p:nvPr/>
        </p:nvSpPr>
        <p:spPr bwMode="auto">
          <a:xfrm flipV="1">
            <a:off x="7036444" y="4010818"/>
            <a:ext cx="0" cy="23034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15" name="Text Box 17"/>
          <p:cNvSpPr txBox="1">
            <a:spLocks noChangeArrowheads="1"/>
          </p:cNvSpPr>
          <p:nvPr/>
        </p:nvSpPr>
        <p:spPr bwMode="auto">
          <a:xfrm>
            <a:off x="2507692" y="3501008"/>
            <a:ext cx="14375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Individuo 1</a:t>
            </a:r>
            <a:endParaRPr lang="es-CL" dirty="0">
              <a:latin typeface="Cambria" pitchFamily="18" charset="0"/>
            </a:endParaRPr>
          </a:p>
        </p:txBody>
      </p:sp>
      <p:sp>
        <p:nvSpPr>
          <p:cNvPr id="16" name="Text Box 18"/>
          <p:cNvSpPr txBox="1">
            <a:spLocks noChangeArrowheads="1"/>
          </p:cNvSpPr>
          <p:nvPr/>
        </p:nvSpPr>
        <p:spPr bwMode="auto">
          <a:xfrm>
            <a:off x="4854257" y="3507360"/>
            <a:ext cx="15149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Individuo 2</a:t>
            </a:r>
            <a:endParaRPr lang="es-CL" dirty="0">
              <a:latin typeface="Cambria" pitchFamily="18" charset="0"/>
            </a:endParaRPr>
          </a:p>
        </p:txBody>
      </p:sp>
      <p:sp>
        <p:nvSpPr>
          <p:cNvPr id="17" name="Text Box 19"/>
          <p:cNvSpPr txBox="1">
            <a:spLocks noChangeArrowheads="1"/>
          </p:cNvSpPr>
          <p:nvPr/>
        </p:nvSpPr>
        <p:spPr bwMode="auto">
          <a:xfrm>
            <a:off x="7530463" y="3509979"/>
            <a:ext cx="116312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Mercado</a:t>
            </a:r>
            <a:endParaRPr lang="es-CL" dirty="0">
              <a:latin typeface="Cambria" pitchFamily="18" charset="0"/>
            </a:endParaRPr>
          </a:p>
        </p:txBody>
      </p:sp>
      <p:sp>
        <p:nvSpPr>
          <p:cNvPr id="18" name="Line 20"/>
          <p:cNvSpPr>
            <a:spLocks noChangeShapeType="1"/>
          </p:cNvSpPr>
          <p:nvPr/>
        </p:nvSpPr>
        <p:spPr bwMode="auto">
          <a:xfrm flipH="1" flipV="1">
            <a:off x="2150560" y="4874418"/>
            <a:ext cx="5991939" cy="6350"/>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19" name="Line 22"/>
          <p:cNvSpPr>
            <a:spLocks noChangeShapeType="1"/>
          </p:cNvSpPr>
          <p:nvPr/>
        </p:nvSpPr>
        <p:spPr bwMode="auto">
          <a:xfrm flipH="1">
            <a:off x="4535795" y="4024170"/>
            <a:ext cx="1075921" cy="2279429"/>
          </a:xfrm>
          <a:prstGeom prst="line">
            <a:avLst/>
          </a:prstGeom>
          <a:noFill/>
          <a:ln w="25400">
            <a:solidFill>
              <a:schemeClr val="accent4"/>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20" name="Line 25"/>
          <p:cNvSpPr>
            <a:spLocks noChangeShapeType="1"/>
          </p:cNvSpPr>
          <p:nvPr/>
        </p:nvSpPr>
        <p:spPr bwMode="auto">
          <a:xfrm flipH="1">
            <a:off x="2150560" y="4082254"/>
            <a:ext cx="922687" cy="2232025"/>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21" name="Line 26"/>
          <p:cNvSpPr>
            <a:spLocks noChangeShapeType="1"/>
          </p:cNvSpPr>
          <p:nvPr/>
        </p:nvSpPr>
        <p:spPr bwMode="auto">
          <a:xfrm flipH="1">
            <a:off x="7064586" y="4082255"/>
            <a:ext cx="1659476" cy="220799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22" name="Line 28"/>
          <p:cNvSpPr>
            <a:spLocks noChangeShapeType="1"/>
          </p:cNvSpPr>
          <p:nvPr/>
        </p:nvSpPr>
        <p:spPr bwMode="auto">
          <a:xfrm>
            <a:off x="2771800" y="4880768"/>
            <a:ext cx="0" cy="1439862"/>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3" name="Line 29"/>
          <p:cNvSpPr>
            <a:spLocks noChangeShapeType="1"/>
          </p:cNvSpPr>
          <p:nvPr/>
        </p:nvSpPr>
        <p:spPr bwMode="auto">
          <a:xfrm>
            <a:off x="5220072" y="4880768"/>
            <a:ext cx="0" cy="1439862"/>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4" name="Line 30"/>
          <p:cNvSpPr>
            <a:spLocks noChangeShapeType="1"/>
          </p:cNvSpPr>
          <p:nvPr/>
        </p:nvSpPr>
        <p:spPr bwMode="auto">
          <a:xfrm>
            <a:off x="8142499" y="4874418"/>
            <a:ext cx="0" cy="1439862"/>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25" name="Text Box 35"/>
          <p:cNvSpPr txBox="1">
            <a:spLocks noChangeArrowheads="1"/>
          </p:cNvSpPr>
          <p:nvPr/>
        </p:nvSpPr>
        <p:spPr bwMode="auto">
          <a:xfrm>
            <a:off x="4303683" y="4514055"/>
            <a:ext cx="2321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P</a:t>
            </a:r>
            <a:endParaRPr lang="es-CL" dirty="0">
              <a:latin typeface="Cambria" pitchFamily="18" charset="0"/>
            </a:endParaRPr>
          </a:p>
        </p:txBody>
      </p:sp>
      <p:sp>
        <p:nvSpPr>
          <p:cNvPr id="26" name="Text Box 36"/>
          <p:cNvSpPr txBox="1">
            <a:spLocks noChangeArrowheads="1"/>
          </p:cNvSpPr>
          <p:nvPr/>
        </p:nvSpPr>
        <p:spPr bwMode="auto">
          <a:xfrm>
            <a:off x="6804333" y="4514055"/>
            <a:ext cx="2321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P</a:t>
            </a:r>
            <a:endParaRPr lang="es-CL" dirty="0">
              <a:latin typeface="Cambria" pitchFamily="18" charset="0"/>
            </a:endParaRPr>
          </a:p>
        </p:txBody>
      </p:sp>
      <p:sp>
        <p:nvSpPr>
          <p:cNvPr id="27" name="Text Box 33"/>
          <p:cNvSpPr txBox="1">
            <a:spLocks noChangeArrowheads="1"/>
          </p:cNvSpPr>
          <p:nvPr/>
        </p:nvSpPr>
        <p:spPr bwMode="auto">
          <a:xfrm>
            <a:off x="7704137" y="6453188"/>
            <a:ext cx="14398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(q</a:t>
            </a:r>
            <a:r>
              <a:rPr lang="es-ES_tradnl" baseline="-25000" dirty="0">
                <a:latin typeface="Cambria" pitchFamily="18" charset="0"/>
              </a:rPr>
              <a:t>1</a:t>
            </a:r>
            <a:r>
              <a:rPr lang="es-ES_tradnl" dirty="0">
                <a:latin typeface="Cambria" pitchFamily="18" charset="0"/>
              </a:rPr>
              <a:t> + q</a:t>
            </a:r>
            <a:r>
              <a:rPr lang="es-ES_tradnl" baseline="-25000" dirty="0">
                <a:latin typeface="Cambria" pitchFamily="18" charset="0"/>
              </a:rPr>
              <a:t>2</a:t>
            </a:r>
            <a:r>
              <a:rPr lang="es-ES_tradnl" dirty="0">
                <a:latin typeface="Cambria" pitchFamily="18" charset="0"/>
              </a:rPr>
              <a:t>)</a:t>
            </a:r>
            <a:endParaRPr lang="es-CL" dirty="0">
              <a:latin typeface="Cambria" pitchFamily="18" charset="0"/>
            </a:endParaRPr>
          </a:p>
        </p:txBody>
      </p:sp>
      <p:sp>
        <p:nvSpPr>
          <p:cNvPr id="28" name="Line 16"/>
          <p:cNvSpPr>
            <a:spLocks noChangeShapeType="1"/>
          </p:cNvSpPr>
          <p:nvPr/>
        </p:nvSpPr>
        <p:spPr bwMode="auto">
          <a:xfrm>
            <a:off x="7036445" y="6314280"/>
            <a:ext cx="192804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9" name="Text Box 31"/>
          <p:cNvSpPr txBox="1">
            <a:spLocks noChangeArrowheads="1"/>
          </p:cNvSpPr>
          <p:nvPr/>
        </p:nvSpPr>
        <p:spPr bwMode="auto">
          <a:xfrm>
            <a:off x="2567362" y="6453188"/>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q</a:t>
            </a:r>
            <a:r>
              <a:rPr lang="es-ES_tradnl" baseline="-25000" dirty="0">
                <a:latin typeface="Cambria" pitchFamily="18" charset="0"/>
              </a:rPr>
              <a:t>1</a:t>
            </a:r>
            <a:endParaRPr lang="es-CL" baseline="-25000" dirty="0">
              <a:latin typeface="Cambria" pitchFamily="18" charset="0"/>
            </a:endParaRPr>
          </a:p>
        </p:txBody>
      </p:sp>
      <p:sp>
        <p:nvSpPr>
          <p:cNvPr id="30" name="Text Box 32"/>
          <p:cNvSpPr txBox="1">
            <a:spLocks noChangeArrowheads="1"/>
          </p:cNvSpPr>
          <p:nvPr/>
        </p:nvSpPr>
        <p:spPr bwMode="auto">
          <a:xfrm>
            <a:off x="5064163" y="6423316"/>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dirty="0">
                <a:latin typeface="Cambria" pitchFamily="18" charset="0"/>
              </a:rPr>
              <a:t>q</a:t>
            </a:r>
            <a:r>
              <a:rPr lang="es-ES_tradnl" baseline="-25000" dirty="0">
                <a:latin typeface="Cambria" pitchFamily="18" charset="0"/>
              </a:rPr>
              <a:t>2</a:t>
            </a:r>
            <a:endParaRPr lang="es-CL" baseline="-25000" dirty="0">
              <a:latin typeface="Cambria" pitchFamily="18" charset="0"/>
            </a:endParaRPr>
          </a:p>
        </p:txBody>
      </p:sp>
      <p:pic>
        <p:nvPicPr>
          <p:cNvPr id="31" name="30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6253493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5776" y="247215"/>
            <a:ext cx="5338936" cy="1054059"/>
          </a:xfrm>
        </p:spPr>
        <p:txBody>
          <a:bodyPr>
            <a:noAutofit/>
          </a:bodyPr>
          <a:lstStyle/>
          <a:p>
            <a:pPr algn="ctr"/>
            <a:r>
              <a:rPr lang="es-MX" sz="2800" b="1" dirty="0" smtClean="0">
                <a:solidFill>
                  <a:schemeClr val="bg1"/>
                </a:solidFill>
                <a:latin typeface="Cambria" pitchFamily="18" charset="0"/>
              </a:rPr>
              <a:t>Segunda unidad</a:t>
            </a:r>
            <a:br>
              <a:rPr lang="es-MX" sz="2800" b="1" dirty="0" smtClean="0">
                <a:solidFill>
                  <a:schemeClr val="bg1"/>
                </a:solidFill>
                <a:latin typeface="Cambria" pitchFamily="18" charset="0"/>
              </a:rPr>
            </a:br>
            <a:r>
              <a:rPr lang="es-MX" sz="2800" b="1" dirty="0" smtClean="0">
                <a:solidFill>
                  <a:schemeClr val="bg1"/>
                </a:solidFill>
                <a:latin typeface="Cambria" pitchFamily="18" charset="0"/>
              </a:rPr>
              <a:t>el modelo de mercado</a:t>
            </a:r>
            <a:endParaRPr lang="es-CL" sz="2800" b="1" dirty="0">
              <a:solidFill>
                <a:schemeClr val="bg1"/>
              </a:solidFill>
              <a:latin typeface="Cambria" pitchFamily="18" charset="0"/>
            </a:endParaRPr>
          </a:p>
        </p:txBody>
      </p:sp>
      <p:sp>
        <p:nvSpPr>
          <p:cNvPr id="3" name="2 Marcador de contenido"/>
          <p:cNvSpPr>
            <a:spLocks noGrp="1"/>
          </p:cNvSpPr>
          <p:nvPr>
            <p:ph idx="1"/>
          </p:nvPr>
        </p:nvSpPr>
        <p:spPr/>
        <p:txBody>
          <a:bodyPr>
            <a:normAutofit fontScale="85000" lnSpcReduction="20000"/>
          </a:bodyPr>
          <a:lstStyle/>
          <a:p>
            <a:pPr>
              <a:buFont typeface="Wingdings" pitchFamily="2" charset="2"/>
              <a:buChar char="v"/>
            </a:pPr>
            <a:r>
              <a:rPr lang="es-MX" dirty="0" smtClean="0">
                <a:latin typeface="Cambria" pitchFamily="18" charset="0"/>
              </a:rPr>
              <a:t>¿Qué son los mercados?</a:t>
            </a:r>
          </a:p>
          <a:p>
            <a:pPr>
              <a:buFont typeface="Wingdings" pitchFamily="2" charset="2"/>
              <a:buChar char="v"/>
            </a:pPr>
            <a:r>
              <a:rPr lang="es-MX" dirty="0" smtClean="0">
                <a:latin typeface="Cambria" pitchFamily="18" charset="0"/>
              </a:rPr>
              <a:t>Los mercados y la competencia</a:t>
            </a:r>
          </a:p>
          <a:p>
            <a:pPr>
              <a:buFont typeface="Wingdings" pitchFamily="2" charset="2"/>
              <a:buChar char="v"/>
            </a:pPr>
            <a:r>
              <a:rPr lang="es-MX" dirty="0" smtClean="0">
                <a:latin typeface="Cambria" pitchFamily="18" charset="0"/>
              </a:rPr>
              <a:t>Curva y función de demanda</a:t>
            </a:r>
          </a:p>
          <a:p>
            <a:pPr>
              <a:buFont typeface="Wingdings" pitchFamily="2" charset="2"/>
              <a:buChar char="v"/>
            </a:pPr>
            <a:r>
              <a:rPr lang="es-MX" dirty="0" smtClean="0">
                <a:latin typeface="Cambria" pitchFamily="18" charset="0"/>
              </a:rPr>
              <a:t>Curva y función de oferta</a:t>
            </a:r>
          </a:p>
          <a:p>
            <a:pPr>
              <a:buFont typeface="Wingdings" pitchFamily="2" charset="2"/>
              <a:buChar char="v"/>
            </a:pPr>
            <a:r>
              <a:rPr lang="es-MX" dirty="0" smtClean="0">
                <a:latin typeface="Cambria" pitchFamily="18" charset="0"/>
              </a:rPr>
              <a:t>Equilibrio  de mercado</a:t>
            </a:r>
          </a:p>
          <a:p>
            <a:pPr>
              <a:buFont typeface="Wingdings" pitchFamily="2" charset="2"/>
              <a:buChar char="v"/>
            </a:pPr>
            <a:r>
              <a:rPr lang="es-MX" dirty="0" smtClean="0">
                <a:latin typeface="Cambria" pitchFamily="18" charset="0"/>
              </a:rPr>
              <a:t>Desplazamientos y sumas en las curvas de demanda y oferta </a:t>
            </a:r>
          </a:p>
          <a:p>
            <a:pPr>
              <a:buFont typeface="Wingdings" pitchFamily="2" charset="2"/>
              <a:buChar char="v"/>
            </a:pPr>
            <a:r>
              <a:rPr lang="es-MX" dirty="0" smtClean="0">
                <a:latin typeface="Cambria" pitchFamily="18" charset="0"/>
              </a:rPr>
              <a:t>Elasticidad y análisis de excedentes</a:t>
            </a:r>
          </a:p>
          <a:p>
            <a:pPr>
              <a:buFont typeface="Wingdings" pitchFamily="2" charset="2"/>
              <a:buChar char="v"/>
            </a:pPr>
            <a:r>
              <a:rPr lang="es-MX" dirty="0" smtClean="0">
                <a:latin typeface="Cambria" pitchFamily="18" charset="0"/>
              </a:rPr>
              <a:t>Tipos de Bienes </a:t>
            </a:r>
          </a:p>
          <a:p>
            <a:pPr>
              <a:buFont typeface="Wingdings" pitchFamily="2" charset="2"/>
              <a:buChar char="v"/>
            </a:pPr>
            <a:endParaRPr lang="es-MX" dirty="0" smtClean="0">
              <a:latin typeface="Cambria" pitchFamily="18" charset="0"/>
            </a:endParaRPr>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0790988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2438400" y="2286000"/>
            <a:ext cx="6248400" cy="4239344"/>
          </a:xfrm>
        </p:spPr>
        <p:txBody>
          <a:bodyPr>
            <a:normAutofit fontScale="92500" lnSpcReduction="10000"/>
          </a:bodyPr>
          <a:lstStyle/>
          <a:p>
            <a:pPr algn="just">
              <a:spcBef>
                <a:spcPct val="50000"/>
              </a:spcBef>
              <a:buFont typeface="Wingdings" pitchFamily="2" charset="2"/>
              <a:buChar char="v"/>
            </a:pPr>
            <a:r>
              <a:rPr lang="es-MX" sz="2000" dirty="0">
                <a:latin typeface="Cambria" pitchFamily="18" charset="0"/>
              </a:rPr>
              <a:t>Cualquier variación que eleve o disminuya la cantidad que desean adquirir los individuos a un precio dado moviliza la curva de </a:t>
            </a:r>
            <a:r>
              <a:rPr lang="es-MX" sz="2000" dirty="0" smtClean="0">
                <a:latin typeface="Cambria" pitchFamily="18" charset="0"/>
              </a:rPr>
              <a:t>oferta de </a:t>
            </a:r>
            <a:r>
              <a:rPr lang="es-MX" sz="2000" dirty="0">
                <a:latin typeface="Cambria" pitchFamily="18" charset="0"/>
              </a:rPr>
              <a:t>forma </a:t>
            </a:r>
            <a:r>
              <a:rPr lang="es-MX" sz="2000" dirty="0" smtClean="0">
                <a:latin typeface="Cambria" pitchFamily="18" charset="0"/>
              </a:rPr>
              <a:t>paralela.</a:t>
            </a:r>
          </a:p>
          <a:p>
            <a:pPr marL="0" indent="0" algn="just">
              <a:spcBef>
                <a:spcPct val="50000"/>
              </a:spcBef>
              <a:buNone/>
            </a:pPr>
            <a:r>
              <a:rPr lang="es-MX" sz="2000" dirty="0">
                <a:latin typeface="Cambria" pitchFamily="18" charset="0"/>
              </a:rPr>
              <a:t> </a:t>
            </a:r>
            <a:r>
              <a:rPr lang="es-MX" sz="2000" dirty="0" smtClean="0">
                <a:latin typeface="Cambria" pitchFamily="18" charset="0"/>
              </a:rPr>
              <a:t>                       p</a:t>
            </a:r>
            <a:endParaRPr lang="es-MX" sz="2000" dirty="0">
              <a:latin typeface="Cambria" pitchFamily="18" charset="0"/>
            </a:endParaRPr>
          </a:p>
          <a:p>
            <a:pPr marL="0" indent="0" algn="just">
              <a:spcBef>
                <a:spcPct val="50000"/>
              </a:spcBef>
              <a:buNone/>
            </a:pPr>
            <a:r>
              <a:rPr lang="es-MX" sz="2400" dirty="0" smtClean="0"/>
              <a:t>                       </a:t>
            </a:r>
            <a:endParaRPr lang="es-MX" sz="2400" dirty="0" smtClean="0">
              <a:latin typeface="Cambria" pitchFamily="18" charset="0"/>
            </a:endParaRPr>
          </a:p>
          <a:p>
            <a:pPr marL="0" indent="0" algn="just">
              <a:spcBef>
                <a:spcPct val="50000"/>
              </a:spcBef>
              <a:buNone/>
            </a:pPr>
            <a:endParaRPr lang="es-MX" sz="2400" dirty="0">
              <a:latin typeface="Cambria" pitchFamily="18" charset="0"/>
            </a:endParaRPr>
          </a:p>
          <a:p>
            <a:pPr marL="0" indent="0" algn="just">
              <a:spcBef>
                <a:spcPct val="50000"/>
              </a:spcBef>
              <a:buNone/>
            </a:pPr>
            <a:r>
              <a:rPr lang="es-MX" sz="2400" dirty="0">
                <a:latin typeface="Cambria" pitchFamily="18" charset="0"/>
              </a:rPr>
              <a:t>                                                                                     </a:t>
            </a:r>
          </a:p>
          <a:p>
            <a:pPr marL="0" indent="0" algn="just">
              <a:spcBef>
                <a:spcPct val="50000"/>
              </a:spcBef>
              <a:buNone/>
            </a:pPr>
            <a:endParaRPr lang="es-MX" sz="2400" dirty="0">
              <a:latin typeface="Cambria" pitchFamily="18" charset="0"/>
            </a:endParaRPr>
          </a:p>
          <a:p>
            <a:pPr marL="0" indent="0" algn="just">
              <a:spcBef>
                <a:spcPct val="50000"/>
              </a:spcBef>
              <a:buNone/>
            </a:pPr>
            <a:r>
              <a:rPr lang="es-MX" sz="2400" dirty="0" smtClean="0">
                <a:latin typeface="Cambria" pitchFamily="18" charset="0"/>
              </a:rPr>
              <a:t>                                        </a:t>
            </a:r>
          </a:p>
          <a:p>
            <a:pPr marL="0" indent="0" algn="just">
              <a:spcBef>
                <a:spcPct val="50000"/>
              </a:spcBef>
              <a:buNone/>
            </a:pPr>
            <a:r>
              <a:rPr lang="es-MX" sz="2400" dirty="0">
                <a:latin typeface="Cambria" pitchFamily="18" charset="0"/>
              </a:rPr>
              <a:t> </a:t>
            </a:r>
            <a:r>
              <a:rPr lang="es-MX" sz="2400" dirty="0" smtClean="0">
                <a:latin typeface="Cambria" pitchFamily="18" charset="0"/>
              </a:rPr>
              <a:t>                                                                                    q</a:t>
            </a:r>
            <a:endParaRPr lang="es-MX" sz="2400" dirty="0">
              <a:latin typeface="Cambria" pitchFamily="18" charset="0"/>
            </a:endParaRPr>
          </a:p>
          <a:p>
            <a:endParaRPr lang="es-ES_tradnl" dirty="0" smtClean="0">
              <a:latin typeface="Cambria" pitchFamily="18" charset="0"/>
            </a:endParaRPr>
          </a:p>
        </p:txBody>
      </p:sp>
      <p:sp>
        <p:nvSpPr>
          <p:cNvPr id="6"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a:t>
            </a:r>
            <a:br>
              <a:rPr lang="es-MX" sz="3100" b="1" dirty="0" smtClean="0">
                <a:solidFill>
                  <a:schemeClr val="bg1"/>
                </a:solidFill>
                <a:latin typeface="Cambria" pitchFamily="18" charset="0"/>
              </a:rPr>
            </a:br>
            <a:r>
              <a:rPr lang="es-MX" sz="2000" b="1" dirty="0" smtClean="0">
                <a:solidFill>
                  <a:schemeClr val="bg1"/>
                </a:solidFill>
                <a:latin typeface="Cambria" pitchFamily="18" charset="0"/>
              </a:rPr>
              <a:t>Oferta de mercado</a:t>
            </a:r>
            <a:endParaRPr lang="es-CL" sz="2000" dirty="0"/>
          </a:p>
        </p:txBody>
      </p:sp>
      <p:sp>
        <p:nvSpPr>
          <p:cNvPr id="7" name="6 Rectángulo"/>
          <p:cNvSpPr/>
          <p:nvPr/>
        </p:nvSpPr>
        <p:spPr>
          <a:xfrm>
            <a:off x="1979712" y="3570406"/>
            <a:ext cx="1512168" cy="849025"/>
          </a:xfrm>
          <a:prstGeom prst="rect">
            <a:avLst/>
          </a:prstGeom>
          <a:ln>
            <a:solidFill>
              <a:schemeClr val="accent2">
                <a:lumMod val="90000"/>
                <a:lumOff val="1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disminución de oferta</a:t>
            </a:r>
            <a:endParaRPr lang="es-CL" dirty="0"/>
          </a:p>
        </p:txBody>
      </p:sp>
      <p:cxnSp>
        <p:nvCxnSpPr>
          <p:cNvPr id="9" name="8 Conector recto de flecha"/>
          <p:cNvCxnSpPr/>
          <p:nvPr/>
        </p:nvCxnSpPr>
        <p:spPr>
          <a:xfrm>
            <a:off x="4053198" y="6294249"/>
            <a:ext cx="3583097" cy="0"/>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0" name="9 Conector recto"/>
          <p:cNvCxnSpPr/>
          <p:nvPr/>
        </p:nvCxnSpPr>
        <p:spPr>
          <a:xfrm flipH="1">
            <a:off x="4199009" y="3694773"/>
            <a:ext cx="2103089" cy="2037157"/>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a:off x="5143416" y="4251581"/>
            <a:ext cx="2067914" cy="192097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H="1" flipV="1">
            <a:off x="5622698" y="4411610"/>
            <a:ext cx="679400" cy="603484"/>
          </a:xfrm>
          <a:prstGeom prst="straightConnector1">
            <a:avLst/>
          </a:prstGeom>
          <a:ln>
            <a:solidFill>
              <a:schemeClr val="tx1"/>
            </a:solidFill>
            <a:headEnd type="arrow"/>
            <a:tailEnd type="arrow"/>
          </a:ln>
        </p:spPr>
        <p:style>
          <a:lnRef idx="1">
            <a:schemeClr val="dk1"/>
          </a:lnRef>
          <a:fillRef idx="0">
            <a:schemeClr val="dk1"/>
          </a:fillRef>
          <a:effectRef idx="0">
            <a:schemeClr val="dk1"/>
          </a:effectRef>
          <a:fontRef idx="minor">
            <a:schemeClr val="tx1"/>
          </a:fontRef>
        </p:style>
      </p:cxnSp>
      <p:cxnSp>
        <p:nvCxnSpPr>
          <p:cNvPr id="13" name="12 Conector recto de flecha"/>
          <p:cNvCxnSpPr/>
          <p:nvPr/>
        </p:nvCxnSpPr>
        <p:spPr>
          <a:xfrm flipH="1" flipV="1">
            <a:off x="5134016" y="4901364"/>
            <a:ext cx="710730" cy="621406"/>
          </a:xfrm>
          <a:prstGeom prst="straightConnector1">
            <a:avLst/>
          </a:prstGeom>
          <a:ln>
            <a:solidFill>
              <a:schemeClr val="tx1"/>
            </a:solidFill>
            <a:headEnd type="arrow"/>
            <a:tailEnd type="arrow"/>
          </a:ln>
        </p:spPr>
        <p:style>
          <a:lnRef idx="1">
            <a:schemeClr val="dk1"/>
          </a:lnRef>
          <a:fillRef idx="0">
            <a:schemeClr val="dk1"/>
          </a:fillRef>
          <a:effectRef idx="0">
            <a:schemeClr val="dk1"/>
          </a:effectRef>
          <a:fontRef idx="minor">
            <a:schemeClr val="tx1"/>
          </a:fontRef>
        </p:style>
      </p:cxnSp>
      <p:cxnSp>
        <p:nvCxnSpPr>
          <p:cNvPr id="14" name="13 Conector recto"/>
          <p:cNvCxnSpPr/>
          <p:nvPr/>
        </p:nvCxnSpPr>
        <p:spPr>
          <a:xfrm flipH="1">
            <a:off x="4618724" y="3994918"/>
            <a:ext cx="2113516" cy="204035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6177373" y="5410243"/>
            <a:ext cx="124144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15 Rectángulo"/>
          <p:cNvSpPr/>
          <p:nvPr/>
        </p:nvSpPr>
        <p:spPr>
          <a:xfrm>
            <a:off x="7524328" y="5085184"/>
            <a:ext cx="1512168" cy="849025"/>
          </a:xfrm>
          <a:prstGeom prst="rect">
            <a:avLst/>
          </a:prstGeom>
          <a:ln>
            <a:solidFill>
              <a:schemeClr val="accent2">
                <a:lumMod val="90000"/>
                <a:lumOff val="1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Aumento de oferta</a:t>
            </a:r>
            <a:endParaRPr lang="es-CL" dirty="0"/>
          </a:p>
        </p:txBody>
      </p:sp>
      <p:cxnSp>
        <p:nvCxnSpPr>
          <p:cNvPr id="17" name="16 Conector recto de flecha"/>
          <p:cNvCxnSpPr/>
          <p:nvPr/>
        </p:nvCxnSpPr>
        <p:spPr>
          <a:xfrm flipH="1">
            <a:off x="3595729" y="4161246"/>
            <a:ext cx="1188132"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8" name="17 Conector recto de flecha"/>
          <p:cNvCxnSpPr/>
          <p:nvPr/>
        </p:nvCxnSpPr>
        <p:spPr>
          <a:xfrm flipV="1">
            <a:off x="4067943" y="3497208"/>
            <a:ext cx="0" cy="2808312"/>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pic>
        <p:nvPicPr>
          <p:cNvPr id="19" name="18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1089561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b="1" dirty="0">
                <a:solidFill>
                  <a:schemeClr val="bg1"/>
                </a:solidFill>
                <a:latin typeface="Cambria" pitchFamily="18" charset="0"/>
              </a:rPr>
              <a:t>Modelo de mercado</a:t>
            </a:r>
            <a:br>
              <a:rPr lang="es-MX" sz="3200" b="1" dirty="0">
                <a:solidFill>
                  <a:schemeClr val="bg1"/>
                </a:solidFill>
                <a:latin typeface="Cambria" pitchFamily="18" charset="0"/>
              </a:rPr>
            </a:br>
            <a:r>
              <a:rPr lang="es-MX" sz="2400" b="1" dirty="0" smtClean="0">
                <a:solidFill>
                  <a:schemeClr val="bg1"/>
                </a:solidFill>
                <a:latin typeface="Cambria" pitchFamily="18" charset="0"/>
              </a:rPr>
              <a:t>equilibrio de mercado</a:t>
            </a:r>
            <a:endParaRPr lang="es-CL" sz="2400" dirty="0"/>
          </a:p>
        </p:txBody>
      </p:sp>
      <p:sp>
        <p:nvSpPr>
          <p:cNvPr id="10" name="2 Marcador de contenido"/>
          <p:cNvSpPr>
            <a:spLocks noGrp="1"/>
          </p:cNvSpPr>
          <p:nvPr>
            <p:ph idx="1"/>
          </p:nvPr>
        </p:nvSpPr>
        <p:spPr>
          <a:xfrm>
            <a:off x="1997460" y="2193001"/>
            <a:ext cx="6733256" cy="4402500"/>
          </a:xfrm>
        </p:spPr>
        <p:txBody>
          <a:bodyPr>
            <a:normAutofit/>
          </a:bodyPr>
          <a:lstStyle/>
          <a:p>
            <a:pPr>
              <a:buFont typeface="Wingdings" pitchFamily="2" charset="2"/>
              <a:buChar char="v"/>
            </a:pPr>
            <a:r>
              <a:rPr lang="es-ES_tradnl" dirty="0" smtClean="0">
                <a:latin typeface="Cambria" pitchFamily="18" charset="0"/>
              </a:rPr>
              <a:t>Dado que la curva demanda y  curva de oferta relacionan precio y cantidad podemos graficarlas simultáneamente.</a:t>
            </a:r>
            <a:endParaRPr lang="es-ES_tradnl" i="1" dirty="0" smtClean="0"/>
          </a:p>
          <a:p>
            <a:pPr>
              <a:buFont typeface="Wingdings" pitchFamily="2" charset="2"/>
              <a:buChar char="v"/>
            </a:pPr>
            <a:endParaRPr lang="es-ES_tradnl" i="1" dirty="0" smtClean="0"/>
          </a:p>
          <a:p>
            <a:pPr marL="0" indent="0">
              <a:buNone/>
            </a:pPr>
            <a:r>
              <a:rPr lang="es-ES_tradnl" i="1" dirty="0" smtClean="0"/>
              <a:t> </a:t>
            </a:r>
            <a:endParaRPr lang="es-MX" i="1" dirty="0">
              <a:latin typeface="Cambria" pitchFamily="18" charset="0"/>
            </a:endParaRPr>
          </a:p>
          <a:p>
            <a:pPr marL="0" indent="0">
              <a:buNone/>
            </a:pPr>
            <a:r>
              <a:rPr lang="es-MX" i="1" dirty="0" smtClean="0">
                <a:latin typeface="Cambria" pitchFamily="18" charset="0"/>
              </a:rPr>
              <a:t>P*</a:t>
            </a:r>
            <a:r>
              <a:rPr lang="es-MX" dirty="0" smtClean="0"/>
              <a:t>        </a:t>
            </a:r>
            <a:endParaRPr lang="es-MX" sz="1800" dirty="0" smtClean="0"/>
          </a:p>
          <a:p>
            <a:pPr marL="0" indent="0">
              <a:buNone/>
            </a:pPr>
            <a:endParaRPr lang="es-MX" sz="2000" dirty="0" smtClean="0"/>
          </a:p>
          <a:p>
            <a:pPr marL="0" indent="0">
              <a:buNone/>
            </a:pPr>
            <a:endParaRPr lang="es-MX" sz="2000" dirty="0"/>
          </a:p>
          <a:p>
            <a:pPr marL="0" indent="0">
              <a:buNone/>
            </a:pPr>
            <a:r>
              <a:rPr lang="es-MX" sz="2000" dirty="0" smtClean="0"/>
              <a:t>                                </a:t>
            </a:r>
            <a:r>
              <a:rPr lang="es-MX" sz="1800" i="1" dirty="0" smtClean="0">
                <a:latin typeface="Cambria" pitchFamily="18" charset="0"/>
              </a:rPr>
              <a:t>Q*</a:t>
            </a:r>
            <a:endParaRPr lang="es-CL" sz="1800" i="1" dirty="0">
              <a:latin typeface="Cambria" pitchFamily="18" charset="0"/>
            </a:endParaRPr>
          </a:p>
        </p:txBody>
      </p:sp>
      <p:cxnSp>
        <p:nvCxnSpPr>
          <p:cNvPr id="13" name="12 Conector recto de flecha"/>
          <p:cNvCxnSpPr/>
          <p:nvPr/>
        </p:nvCxnSpPr>
        <p:spPr>
          <a:xfrm flipV="1">
            <a:off x="2483768" y="3346617"/>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3" name="22 Rectángulo"/>
              <p:cNvSpPr/>
              <p:nvPr/>
            </p:nvSpPr>
            <p:spPr>
              <a:xfrm>
                <a:off x="1907704" y="3135609"/>
                <a:ext cx="432048" cy="28803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𝑥</m:t>
                          </m:r>
                        </m:sub>
                      </m:sSub>
                    </m:oMath>
                  </m:oMathPara>
                </a14:m>
                <a:endParaRPr lang="es-CL" dirty="0"/>
              </a:p>
            </p:txBody>
          </p:sp>
        </mc:Choice>
        <mc:Fallback xmlns="">
          <p:sp>
            <p:nvSpPr>
              <p:cNvPr id="23" name="22 Rectángulo"/>
              <p:cNvSpPr>
                <a:spLocks noRot="1" noChangeAspect="1" noMove="1" noResize="1" noEditPoints="1" noAdjustHandles="1" noChangeArrowheads="1" noChangeShapeType="1" noTextEdit="1"/>
              </p:cNvSpPr>
              <p:nvPr/>
            </p:nvSpPr>
            <p:spPr>
              <a:xfrm>
                <a:off x="1907704" y="3135609"/>
                <a:ext cx="432048" cy="288032"/>
              </a:xfrm>
              <a:prstGeom prst="rect">
                <a:avLst/>
              </a:prstGeom>
              <a:blipFill rotWithShape="1">
                <a:blip r:embed="rId3" cstate="print"/>
                <a:stretch>
                  <a:fillRect/>
                </a:stretch>
              </a:blipFill>
              <a:ln>
                <a:solidFill>
                  <a:schemeClr val="bg1"/>
                </a:solidFill>
              </a:ln>
            </p:spPr>
            <p:txBody>
              <a:bodyPr/>
              <a:lstStyle/>
              <a:p>
                <a:r>
                  <a:rPr lang="es-CL">
                    <a:noFill/>
                  </a:rPr>
                  <a:t> </a:t>
                </a:r>
              </a:p>
            </p:txBody>
          </p:sp>
        </mc:Fallback>
      </mc:AlternateContent>
      <p:grpSp>
        <p:nvGrpSpPr>
          <p:cNvPr id="27648" name="27647 Grupo"/>
          <p:cNvGrpSpPr/>
          <p:nvPr/>
        </p:nvGrpSpPr>
        <p:grpSpPr>
          <a:xfrm>
            <a:off x="2479462" y="3645024"/>
            <a:ext cx="3521674" cy="2951245"/>
            <a:chOff x="3839910" y="3573016"/>
            <a:chExt cx="3521674" cy="2951245"/>
          </a:xfrm>
        </p:grpSpPr>
        <p:cxnSp>
          <p:nvCxnSpPr>
            <p:cNvPr id="14" name="13 Conector recto de flecha"/>
            <p:cNvCxnSpPr/>
            <p:nvPr/>
          </p:nvCxnSpPr>
          <p:spPr>
            <a:xfrm>
              <a:off x="3839910" y="6115869"/>
              <a:ext cx="3384376"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4" name="23 CuadroTexto"/>
                <p:cNvSpPr txBox="1"/>
                <p:nvPr/>
              </p:nvSpPr>
              <p:spPr>
                <a:xfrm>
                  <a:off x="6882948" y="6154929"/>
                  <a:ext cx="47863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𝑄</m:t>
                            </m:r>
                          </m:e>
                          <m:sub>
                            <m:r>
                              <a:rPr lang="es-MX" b="0" i="1" smtClean="0">
                                <a:latin typeface="Cambria Math"/>
                              </a:rPr>
                              <m:t>𝑥</m:t>
                            </m:r>
                          </m:sub>
                        </m:sSub>
                      </m:oMath>
                    </m:oMathPara>
                  </a14:m>
                  <a:endParaRPr lang="es-CL" dirty="0"/>
                </a:p>
              </p:txBody>
            </p:sp>
          </mc:Choice>
          <mc:Fallback xmlns="">
            <p:sp>
              <p:nvSpPr>
                <p:cNvPr id="24" name="23 CuadroTexto"/>
                <p:cNvSpPr txBox="1">
                  <a:spLocks noRot="1" noChangeAspect="1" noMove="1" noResize="1" noEditPoints="1" noAdjustHandles="1" noChangeArrowheads="1" noChangeShapeType="1" noTextEdit="1"/>
                </p:cNvSpPr>
                <p:nvPr/>
              </p:nvSpPr>
              <p:spPr>
                <a:xfrm>
                  <a:off x="6882948" y="6154929"/>
                  <a:ext cx="478636" cy="369332"/>
                </a:xfrm>
                <a:prstGeom prst="rect">
                  <a:avLst/>
                </a:prstGeom>
                <a:blipFill rotWithShape="1">
                  <a:blip r:embed="rId4" cstate="print"/>
                  <a:stretch>
                    <a:fillRect b="-8197"/>
                  </a:stretch>
                </a:blipFill>
              </p:spPr>
              <p:txBody>
                <a:bodyPr/>
                <a:lstStyle/>
                <a:p>
                  <a:r>
                    <a:rPr lang="es-CL">
                      <a:noFill/>
                    </a:rPr>
                    <a:t> </a:t>
                  </a:r>
                </a:p>
              </p:txBody>
            </p:sp>
          </mc:Fallback>
        </mc:AlternateContent>
        <p:cxnSp>
          <p:nvCxnSpPr>
            <p:cNvPr id="4" name="3 Conector recto"/>
            <p:cNvCxnSpPr/>
            <p:nvPr/>
          </p:nvCxnSpPr>
          <p:spPr>
            <a:xfrm>
              <a:off x="4139952" y="3573016"/>
              <a:ext cx="2592288" cy="2376264"/>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flipV="1">
              <a:off x="4139952" y="3573016"/>
              <a:ext cx="2448272" cy="2376264"/>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flipH="1">
              <a:off x="3839910" y="4714769"/>
              <a:ext cx="152417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5396911" y="4761148"/>
              <a:ext cx="0" cy="135472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7649" name="27648 Rectángulo"/>
          <p:cNvSpPr/>
          <p:nvPr/>
        </p:nvSpPr>
        <p:spPr>
          <a:xfrm>
            <a:off x="6044817" y="3279625"/>
            <a:ext cx="2963352" cy="313197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lgn="just">
              <a:spcBef>
                <a:spcPct val="50000"/>
              </a:spcBef>
              <a:buClr>
                <a:srgbClr val="0070C0"/>
              </a:buClr>
              <a:buFont typeface="Wingdings" pitchFamily="2" charset="2"/>
              <a:buChar char="Ø"/>
            </a:pPr>
            <a:r>
              <a:rPr lang="es-ES_tradnl" i="1" dirty="0">
                <a:latin typeface="Cambria" pitchFamily="18" charset="0"/>
              </a:rPr>
              <a:t>Equilibrio</a:t>
            </a:r>
            <a:r>
              <a:rPr lang="es-ES_tradnl" dirty="0">
                <a:latin typeface="Cambria" pitchFamily="18" charset="0"/>
              </a:rPr>
              <a:t>: situación en que la Oferta y la Demanda se igualan.</a:t>
            </a:r>
          </a:p>
          <a:p>
            <a:pPr marL="285750" indent="-285750" algn="just">
              <a:spcBef>
                <a:spcPct val="50000"/>
              </a:spcBef>
              <a:buClr>
                <a:srgbClr val="0070C0"/>
              </a:buClr>
              <a:buFont typeface="Wingdings" pitchFamily="2" charset="2"/>
              <a:buChar char="Ø"/>
            </a:pPr>
            <a:r>
              <a:rPr lang="es-ES_tradnl" i="1" dirty="0">
                <a:latin typeface="Cambria" pitchFamily="18" charset="0"/>
              </a:rPr>
              <a:t>Precio de Equilibrio</a:t>
            </a:r>
            <a:r>
              <a:rPr lang="es-ES_tradnl" dirty="0">
                <a:latin typeface="Cambria" pitchFamily="18" charset="0"/>
              </a:rPr>
              <a:t>: precio que equilibra la Oferta y la Demanda.</a:t>
            </a:r>
          </a:p>
          <a:p>
            <a:pPr marL="285750" indent="-285750" algn="just">
              <a:spcBef>
                <a:spcPct val="50000"/>
              </a:spcBef>
              <a:buClr>
                <a:srgbClr val="0070C0"/>
              </a:buClr>
              <a:buFont typeface="Wingdings" pitchFamily="2" charset="2"/>
              <a:buChar char="Ø"/>
            </a:pPr>
            <a:r>
              <a:rPr lang="es-ES_tradnl" i="1" dirty="0">
                <a:latin typeface="Cambria" pitchFamily="18" charset="0"/>
              </a:rPr>
              <a:t>Cantidad de Equilibrio</a:t>
            </a:r>
            <a:r>
              <a:rPr lang="es-ES_tradnl" dirty="0">
                <a:latin typeface="Cambria" pitchFamily="18" charset="0"/>
              </a:rPr>
              <a:t>: cantidad ofrecida y demandada cuando el precio se ha ajustado para equilibrar la Oferta y la Demanda.</a:t>
            </a:r>
          </a:p>
        </p:txBody>
      </p:sp>
      <p:pic>
        <p:nvPicPr>
          <p:cNvPr id="15" name="14 Imagen" descr="logo2.jpg"/>
          <p:cNvPicPr>
            <a:picLocks noChangeAspect="1"/>
          </p:cNvPicPr>
          <p:nvPr/>
        </p:nvPicPr>
        <p:blipFill>
          <a:blip r:embed="rId5"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7591981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2430120" y="1912881"/>
            <a:ext cx="63183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endParaRPr lang="es-ES_tradnl" dirty="0">
              <a:latin typeface="Cambria" pitchFamily="18" charset="0"/>
            </a:endParaRPr>
          </a:p>
        </p:txBody>
      </p:sp>
      <p:sp>
        <p:nvSpPr>
          <p:cNvPr id="31" name="1 Título"/>
          <p:cNvSpPr>
            <a:spLocks noGrp="1"/>
          </p:cNvSpPr>
          <p:nvPr>
            <p:ph type="title"/>
          </p:nvPr>
        </p:nvSpPr>
        <p:spPr/>
        <p:txBody>
          <a:bodyPr>
            <a:normAutofit/>
          </a:bodyPr>
          <a:lstStyle/>
          <a:p>
            <a:pPr algn="ctr"/>
            <a:r>
              <a:rPr lang="es-MX" sz="3200" b="1" dirty="0">
                <a:solidFill>
                  <a:schemeClr val="bg1"/>
                </a:solidFill>
                <a:latin typeface="Cambria" pitchFamily="18" charset="0"/>
              </a:rPr>
              <a:t>Modelo de mercado</a:t>
            </a:r>
            <a:br>
              <a:rPr lang="es-MX" sz="3200" b="1" dirty="0">
                <a:solidFill>
                  <a:schemeClr val="bg1"/>
                </a:solidFill>
                <a:latin typeface="Cambria" pitchFamily="18" charset="0"/>
              </a:rPr>
            </a:br>
            <a:r>
              <a:rPr lang="es-MX" sz="2400" b="1" dirty="0" smtClean="0">
                <a:solidFill>
                  <a:schemeClr val="bg1"/>
                </a:solidFill>
                <a:latin typeface="Cambria" pitchFamily="18" charset="0"/>
              </a:rPr>
              <a:t>Ley de oferta y demanda</a:t>
            </a:r>
            <a:endParaRPr lang="es-CL" sz="2400" dirty="0"/>
          </a:p>
        </p:txBody>
      </p:sp>
      <p:sp>
        <p:nvSpPr>
          <p:cNvPr id="4" name="3 Rectángulo"/>
          <p:cNvSpPr/>
          <p:nvPr/>
        </p:nvSpPr>
        <p:spPr>
          <a:xfrm>
            <a:off x="2223987" y="2147615"/>
            <a:ext cx="6639125" cy="1477328"/>
          </a:xfrm>
          <a:prstGeom prst="rect">
            <a:avLst/>
          </a:prstGeom>
        </p:spPr>
        <p:txBody>
          <a:bodyPr wrap="square">
            <a:spAutoFit/>
          </a:bodyPr>
          <a:lstStyle/>
          <a:p>
            <a:pPr marL="342900" indent="-342900" algn="just">
              <a:spcBef>
                <a:spcPct val="50000"/>
              </a:spcBef>
              <a:buClr>
                <a:schemeClr val="accent1"/>
              </a:buClr>
              <a:buFont typeface="Wingdings" pitchFamily="2" charset="2"/>
              <a:buChar char="v"/>
            </a:pPr>
            <a:r>
              <a:rPr lang="es-ES_tradnl" sz="2000" i="1" dirty="0">
                <a:latin typeface="Cambria" pitchFamily="18" charset="0"/>
              </a:rPr>
              <a:t>La Ley de la Oferta y la Demanda</a:t>
            </a:r>
            <a:r>
              <a:rPr lang="es-ES_tradnl" sz="2000" dirty="0">
                <a:latin typeface="Cambria" pitchFamily="18" charset="0"/>
              </a:rPr>
              <a:t>: ley que establece que el precio de un bien se ajusta para equilibrar su Oferta y su Demanda</a:t>
            </a:r>
            <a:r>
              <a:rPr lang="es-ES_tradnl" sz="2000" dirty="0" smtClean="0">
                <a:latin typeface="Cambria" pitchFamily="18" charset="0"/>
              </a:rPr>
              <a:t>.</a:t>
            </a:r>
          </a:p>
          <a:p>
            <a:pPr algn="just">
              <a:spcBef>
                <a:spcPct val="50000"/>
              </a:spcBef>
            </a:pPr>
            <a:endParaRPr lang="es-ES_tradnl" sz="2000" dirty="0">
              <a:solidFill>
                <a:srgbClr val="FF0000"/>
              </a:solidFill>
              <a:latin typeface="Cambria" pitchFamily="18" charset="0"/>
            </a:endParaRPr>
          </a:p>
        </p:txBody>
      </p:sp>
      <p:sp>
        <p:nvSpPr>
          <p:cNvPr id="42" name="Line 11"/>
          <p:cNvSpPr>
            <a:spLocks noChangeShapeType="1"/>
          </p:cNvSpPr>
          <p:nvPr/>
        </p:nvSpPr>
        <p:spPr bwMode="auto">
          <a:xfrm flipV="1">
            <a:off x="2405436" y="6167742"/>
            <a:ext cx="3046343" cy="86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4" name="Line 52"/>
          <p:cNvSpPr>
            <a:spLocks noChangeShapeType="1"/>
          </p:cNvSpPr>
          <p:nvPr/>
        </p:nvSpPr>
        <p:spPr bwMode="auto">
          <a:xfrm flipV="1">
            <a:off x="5645113" y="3367470"/>
            <a:ext cx="0" cy="28082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5" name="Line 53"/>
          <p:cNvSpPr>
            <a:spLocks noChangeShapeType="1"/>
          </p:cNvSpPr>
          <p:nvPr/>
        </p:nvSpPr>
        <p:spPr bwMode="auto">
          <a:xfrm>
            <a:off x="5645113" y="6189783"/>
            <a:ext cx="321799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6" name="Text Box 55"/>
          <p:cNvSpPr txBox="1">
            <a:spLocks noChangeArrowheads="1"/>
          </p:cNvSpPr>
          <p:nvPr/>
        </p:nvSpPr>
        <p:spPr bwMode="auto">
          <a:xfrm>
            <a:off x="2046793" y="3276600"/>
            <a:ext cx="2873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dirty="0">
                <a:latin typeface="Cambria" pitchFamily="18" charset="0"/>
              </a:rPr>
              <a:t>P</a:t>
            </a:r>
            <a:endParaRPr lang="es-CL" dirty="0">
              <a:latin typeface="Cambria" pitchFamily="18" charset="0"/>
            </a:endParaRPr>
          </a:p>
        </p:txBody>
      </p:sp>
      <p:sp>
        <p:nvSpPr>
          <p:cNvPr id="59" name="Line 59"/>
          <p:cNvSpPr>
            <a:spLocks noChangeShapeType="1"/>
          </p:cNvSpPr>
          <p:nvPr/>
        </p:nvSpPr>
        <p:spPr bwMode="auto">
          <a:xfrm flipV="1">
            <a:off x="5714394" y="5653040"/>
            <a:ext cx="2064198" cy="0"/>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60" name="Line 60"/>
          <p:cNvSpPr>
            <a:spLocks noChangeShapeType="1"/>
          </p:cNvSpPr>
          <p:nvPr/>
        </p:nvSpPr>
        <p:spPr bwMode="auto">
          <a:xfrm>
            <a:off x="6291227" y="5693893"/>
            <a:ext cx="1586" cy="540436"/>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61" name="Line 61"/>
          <p:cNvSpPr>
            <a:spLocks noChangeShapeType="1"/>
          </p:cNvSpPr>
          <p:nvPr/>
        </p:nvSpPr>
        <p:spPr bwMode="auto">
          <a:xfrm>
            <a:off x="7820672" y="5649346"/>
            <a:ext cx="0" cy="540437"/>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64" name="Text Box 65"/>
          <p:cNvSpPr txBox="1">
            <a:spLocks noChangeArrowheads="1"/>
          </p:cNvSpPr>
          <p:nvPr/>
        </p:nvSpPr>
        <p:spPr bwMode="auto">
          <a:xfrm>
            <a:off x="2051066" y="4802848"/>
            <a:ext cx="4671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i="1" dirty="0" smtClean="0">
                <a:latin typeface="Cambria" pitchFamily="18" charset="0"/>
              </a:rPr>
              <a:t>P</a:t>
            </a:r>
            <a:r>
              <a:rPr lang="es-ES_tradnl" dirty="0" smtClean="0">
                <a:latin typeface="Century Gothic" pitchFamily="34" charset="0"/>
              </a:rPr>
              <a:t>*</a:t>
            </a:r>
            <a:endParaRPr lang="es-CL" baseline="-25000" dirty="0">
              <a:latin typeface="Century Gothic" pitchFamily="34" charset="0"/>
            </a:endParaRPr>
          </a:p>
        </p:txBody>
      </p:sp>
      <p:sp>
        <p:nvSpPr>
          <p:cNvPr id="65" name="Line 67"/>
          <p:cNvSpPr>
            <a:spLocks noChangeShapeType="1"/>
          </p:cNvSpPr>
          <p:nvPr/>
        </p:nvSpPr>
        <p:spPr bwMode="auto">
          <a:xfrm>
            <a:off x="5714394" y="5039057"/>
            <a:ext cx="1374382" cy="0"/>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66" name="Line 68"/>
          <p:cNvSpPr>
            <a:spLocks noChangeShapeType="1"/>
          </p:cNvSpPr>
          <p:nvPr/>
        </p:nvSpPr>
        <p:spPr bwMode="auto">
          <a:xfrm flipH="1">
            <a:off x="7088773" y="5039056"/>
            <a:ext cx="1" cy="1227969"/>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67" name="AutoShape 69"/>
          <p:cNvSpPr>
            <a:spLocks/>
          </p:cNvSpPr>
          <p:nvPr/>
        </p:nvSpPr>
        <p:spPr bwMode="auto">
          <a:xfrm rot="5400000">
            <a:off x="6936428" y="5123180"/>
            <a:ext cx="198549" cy="1485780"/>
          </a:xfrm>
          <a:prstGeom prst="rightBrace">
            <a:avLst>
              <a:gd name="adj1" fmla="val 41667"/>
              <a:gd name="adj2" fmla="val 50000"/>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L"/>
          </a:p>
        </p:txBody>
      </p:sp>
      <p:sp>
        <p:nvSpPr>
          <p:cNvPr id="68" name="Text Box 70"/>
          <p:cNvSpPr txBox="1">
            <a:spLocks noChangeArrowheads="1"/>
          </p:cNvSpPr>
          <p:nvPr/>
        </p:nvSpPr>
        <p:spPr bwMode="auto">
          <a:xfrm>
            <a:off x="6558114" y="5256672"/>
            <a:ext cx="9628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i="1" dirty="0">
                <a:latin typeface="Cambria" pitchFamily="18" charset="0"/>
              </a:rPr>
              <a:t>Escasez</a:t>
            </a:r>
          </a:p>
        </p:txBody>
      </p:sp>
      <p:sp>
        <p:nvSpPr>
          <p:cNvPr id="72" name="Text Box 47"/>
          <p:cNvSpPr txBox="1">
            <a:spLocks noChangeArrowheads="1"/>
          </p:cNvSpPr>
          <p:nvPr/>
        </p:nvSpPr>
        <p:spPr bwMode="auto">
          <a:xfrm>
            <a:off x="6005691" y="6267026"/>
            <a:ext cx="17994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MX" sz="1600" i="1" dirty="0" smtClean="0">
                <a:latin typeface="Cambria" pitchFamily="18" charset="0"/>
              </a:rPr>
              <a:t>Q</a:t>
            </a:r>
            <a:r>
              <a:rPr lang="es-MX" sz="1600" i="1" dirty="0">
                <a:latin typeface="Cambria" pitchFamily="18" charset="0"/>
              </a:rPr>
              <a:t>o</a:t>
            </a:r>
            <a:r>
              <a:rPr lang="es-MX" sz="1600" i="1" dirty="0" smtClean="0">
                <a:latin typeface="Cambria" pitchFamily="18" charset="0"/>
              </a:rPr>
              <a:t>           Q*         Qd</a:t>
            </a:r>
            <a:endParaRPr lang="es-CL" sz="1600" i="1" baseline="30000" dirty="0">
              <a:latin typeface="Cambria" pitchFamily="18" charset="0"/>
            </a:endParaRPr>
          </a:p>
        </p:txBody>
      </p:sp>
      <p:sp>
        <p:nvSpPr>
          <p:cNvPr id="45" name="Line 18"/>
          <p:cNvSpPr>
            <a:spLocks noChangeShapeType="1"/>
          </p:cNvSpPr>
          <p:nvPr/>
        </p:nvSpPr>
        <p:spPr bwMode="auto">
          <a:xfrm>
            <a:off x="2458164" y="4660725"/>
            <a:ext cx="1562887" cy="0"/>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46" name="Line 19"/>
          <p:cNvSpPr>
            <a:spLocks noChangeShapeType="1"/>
          </p:cNvSpPr>
          <p:nvPr/>
        </p:nvSpPr>
        <p:spPr bwMode="auto">
          <a:xfrm flipH="1">
            <a:off x="3195912" y="4660725"/>
            <a:ext cx="2" cy="1497227"/>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47" name="Line 20"/>
          <p:cNvSpPr>
            <a:spLocks noChangeShapeType="1"/>
          </p:cNvSpPr>
          <p:nvPr/>
        </p:nvSpPr>
        <p:spPr bwMode="auto">
          <a:xfrm flipH="1">
            <a:off x="4021051" y="4660725"/>
            <a:ext cx="3" cy="1497227"/>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50" name="Line 48"/>
          <p:cNvSpPr>
            <a:spLocks noChangeShapeType="1"/>
          </p:cNvSpPr>
          <p:nvPr/>
        </p:nvSpPr>
        <p:spPr bwMode="auto">
          <a:xfrm>
            <a:off x="2430120" y="5012724"/>
            <a:ext cx="1102151" cy="0"/>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dirty="0"/>
          </a:p>
        </p:txBody>
      </p:sp>
      <p:sp>
        <p:nvSpPr>
          <p:cNvPr id="51" name="Line 49"/>
          <p:cNvSpPr>
            <a:spLocks noChangeShapeType="1"/>
          </p:cNvSpPr>
          <p:nvPr/>
        </p:nvSpPr>
        <p:spPr bwMode="auto">
          <a:xfrm>
            <a:off x="3588726" y="5012724"/>
            <a:ext cx="13232" cy="1226560"/>
          </a:xfrm>
          <a:prstGeom prst="line">
            <a:avLst/>
          </a:prstGeom>
          <a:noFill/>
          <a:ln w="254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52" name="AutoShape 50"/>
          <p:cNvSpPr>
            <a:spLocks/>
          </p:cNvSpPr>
          <p:nvPr/>
        </p:nvSpPr>
        <p:spPr bwMode="auto">
          <a:xfrm rot="16200000">
            <a:off x="3500536" y="4107849"/>
            <a:ext cx="215900" cy="825139"/>
          </a:xfrm>
          <a:prstGeom prst="rightBrace">
            <a:avLst>
              <a:gd name="adj1" fmla="val 36152"/>
              <a:gd name="adj2" fmla="val 50000"/>
            </a:avLst>
          </a:prstGeom>
          <a:solidFill>
            <a:schemeClr val="bg1"/>
          </a:solidFill>
          <a:ln w="25400">
            <a:solidFill>
              <a:srgbClr val="FF0000"/>
            </a:solidFill>
            <a:round/>
            <a:headEnd/>
            <a:tailEnd/>
          </a:ln>
        </p:spPr>
        <p:txBody>
          <a:bodyPr wrap="none" anchor="ctr"/>
          <a:lstStyle/>
          <a:p>
            <a:endParaRPr lang="es-CL"/>
          </a:p>
        </p:txBody>
      </p:sp>
      <p:sp>
        <p:nvSpPr>
          <p:cNvPr id="53" name="Text Box 51"/>
          <p:cNvSpPr txBox="1">
            <a:spLocks noChangeArrowheads="1"/>
          </p:cNvSpPr>
          <p:nvPr/>
        </p:nvSpPr>
        <p:spPr bwMode="auto">
          <a:xfrm>
            <a:off x="3051451" y="4045755"/>
            <a:ext cx="143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i="1" dirty="0">
                <a:latin typeface="Cambria" pitchFamily="18" charset="0"/>
              </a:rPr>
              <a:t>Excedente</a:t>
            </a:r>
            <a:endParaRPr lang="es-ES_tradnl" dirty="0">
              <a:latin typeface="Cambria" pitchFamily="18" charset="0"/>
            </a:endParaRPr>
          </a:p>
        </p:txBody>
      </p:sp>
      <p:sp>
        <p:nvSpPr>
          <p:cNvPr id="71" name="Text Box 47"/>
          <p:cNvSpPr txBox="1">
            <a:spLocks noChangeArrowheads="1"/>
          </p:cNvSpPr>
          <p:nvPr/>
        </p:nvSpPr>
        <p:spPr bwMode="auto">
          <a:xfrm>
            <a:off x="3003408" y="6189783"/>
            <a:ext cx="17994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MX" sz="1600" i="1" dirty="0">
                <a:latin typeface="Cambria" pitchFamily="18" charset="0"/>
              </a:rPr>
              <a:t>Q</a:t>
            </a:r>
            <a:r>
              <a:rPr lang="es-MX" sz="1600" i="1" dirty="0" smtClean="0">
                <a:latin typeface="Cambria" pitchFamily="18" charset="0"/>
              </a:rPr>
              <a:t>d  Q*       Qo</a:t>
            </a:r>
            <a:endParaRPr lang="es-CL" sz="1600" i="1" baseline="30000" dirty="0">
              <a:latin typeface="Cambria" pitchFamily="18" charset="0"/>
            </a:endParaRPr>
          </a:p>
        </p:txBody>
      </p:sp>
      <p:sp>
        <p:nvSpPr>
          <p:cNvPr id="44" name="Line 17"/>
          <p:cNvSpPr>
            <a:spLocks noChangeShapeType="1"/>
          </p:cNvSpPr>
          <p:nvPr/>
        </p:nvSpPr>
        <p:spPr bwMode="auto">
          <a:xfrm>
            <a:off x="2403751" y="3855911"/>
            <a:ext cx="2399089" cy="2306885"/>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43" name="Line 16"/>
          <p:cNvSpPr>
            <a:spLocks noChangeShapeType="1"/>
          </p:cNvSpPr>
          <p:nvPr/>
        </p:nvSpPr>
        <p:spPr bwMode="auto">
          <a:xfrm flipV="1">
            <a:off x="2403751" y="3786308"/>
            <a:ext cx="2484919" cy="2376487"/>
          </a:xfrm>
          <a:prstGeom prst="line">
            <a:avLst/>
          </a:prstGeom>
          <a:noFill/>
          <a:ln w="38100">
            <a:solidFill>
              <a:srgbClr val="00B050"/>
            </a:solidFill>
            <a:round/>
            <a:headEnd/>
            <a:tailEnd/>
          </a:ln>
          <a:extLst>
            <a:ext uri="{909E8E84-426E-40DD-AFC4-6F175D3DCCD1}">
              <a14:hiddenFill xmlns:a14="http://schemas.microsoft.com/office/drawing/2010/main">
                <a:noFill/>
              </a14:hiddenFill>
            </a:ext>
          </a:extLst>
        </p:spPr>
        <p:txBody>
          <a:bodyPr/>
          <a:lstStyle/>
          <a:p>
            <a:endParaRPr lang="es-CL"/>
          </a:p>
        </p:txBody>
      </p:sp>
      <p:cxnSp>
        <p:nvCxnSpPr>
          <p:cNvPr id="12" name="11 Conector recto de flecha"/>
          <p:cNvCxnSpPr>
            <a:stCxn id="43" idx="0"/>
          </p:cNvCxnSpPr>
          <p:nvPr/>
        </p:nvCxnSpPr>
        <p:spPr>
          <a:xfrm flipV="1">
            <a:off x="2403751" y="3392057"/>
            <a:ext cx="1685" cy="2770738"/>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58" name="Line 58"/>
          <p:cNvSpPr>
            <a:spLocks noChangeShapeType="1"/>
          </p:cNvSpPr>
          <p:nvPr/>
        </p:nvSpPr>
        <p:spPr bwMode="auto">
          <a:xfrm>
            <a:off x="5645113" y="3879134"/>
            <a:ext cx="2838108" cy="2319846"/>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57" name="Line 57"/>
          <p:cNvSpPr>
            <a:spLocks noChangeShapeType="1"/>
          </p:cNvSpPr>
          <p:nvPr/>
        </p:nvSpPr>
        <p:spPr bwMode="auto">
          <a:xfrm flipV="1">
            <a:off x="5645113" y="3855911"/>
            <a:ext cx="2887327" cy="2333872"/>
          </a:xfrm>
          <a:prstGeom prst="line">
            <a:avLst/>
          </a:prstGeom>
          <a:noFill/>
          <a:ln w="38100">
            <a:solidFill>
              <a:srgbClr val="00B05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82" name="Text Box 55"/>
          <p:cNvSpPr txBox="1">
            <a:spLocks noChangeArrowheads="1"/>
          </p:cNvSpPr>
          <p:nvPr/>
        </p:nvSpPr>
        <p:spPr bwMode="auto">
          <a:xfrm>
            <a:off x="5164441" y="3276600"/>
            <a:ext cx="2873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dirty="0">
                <a:latin typeface="Cambria" pitchFamily="18" charset="0"/>
              </a:rPr>
              <a:t>P</a:t>
            </a:r>
            <a:endParaRPr lang="es-CL" dirty="0">
              <a:latin typeface="Cambria" pitchFamily="18" charset="0"/>
            </a:endParaRPr>
          </a:p>
        </p:txBody>
      </p:sp>
      <p:sp>
        <p:nvSpPr>
          <p:cNvPr id="83" name="Text Box 65"/>
          <p:cNvSpPr txBox="1">
            <a:spLocks noChangeArrowheads="1"/>
          </p:cNvSpPr>
          <p:nvPr/>
        </p:nvSpPr>
        <p:spPr bwMode="auto">
          <a:xfrm>
            <a:off x="5122191" y="4789885"/>
            <a:ext cx="4671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i="1" dirty="0" smtClean="0">
                <a:latin typeface="Cambria" pitchFamily="18" charset="0"/>
              </a:rPr>
              <a:t>P</a:t>
            </a:r>
            <a:r>
              <a:rPr lang="es-ES_tradnl" dirty="0" smtClean="0">
                <a:latin typeface="Century Gothic" pitchFamily="34" charset="0"/>
              </a:rPr>
              <a:t>*</a:t>
            </a:r>
            <a:endParaRPr lang="es-CL" baseline="-25000" dirty="0">
              <a:latin typeface="Century Gothic" pitchFamily="34" charset="0"/>
            </a:endParaRPr>
          </a:p>
        </p:txBody>
      </p:sp>
      <p:pic>
        <p:nvPicPr>
          <p:cNvPr id="34" name="33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206424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1 Título"/>
          <p:cNvSpPr>
            <a:spLocks noGrp="1"/>
          </p:cNvSpPr>
          <p:nvPr>
            <p:ph type="title"/>
          </p:nvPr>
        </p:nvSpPr>
        <p:spPr/>
        <p:txBody>
          <a:bodyPr>
            <a:normAutofit/>
          </a:bodyPr>
          <a:lstStyle/>
          <a:p>
            <a:pPr algn="ctr"/>
            <a:r>
              <a:rPr lang="es-MX" sz="3200" b="1" dirty="0">
                <a:solidFill>
                  <a:schemeClr val="bg1"/>
                </a:solidFill>
                <a:latin typeface="Cambria" pitchFamily="18" charset="0"/>
              </a:rPr>
              <a:t>Modelo de mercado</a:t>
            </a:r>
            <a:br>
              <a:rPr lang="es-MX" sz="3200" b="1" dirty="0">
                <a:solidFill>
                  <a:schemeClr val="bg1"/>
                </a:solidFill>
                <a:latin typeface="Cambria" pitchFamily="18" charset="0"/>
              </a:rPr>
            </a:br>
            <a:r>
              <a:rPr lang="es-MX" sz="2400" b="1" dirty="0" smtClean="0">
                <a:solidFill>
                  <a:schemeClr val="bg1"/>
                </a:solidFill>
                <a:latin typeface="Cambria" pitchFamily="18" charset="0"/>
              </a:rPr>
              <a:t>Elasticidad</a:t>
            </a:r>
            <a:endParaRPr lang="es-CL" sz="2400" dirty="0"/>
          </a:p>
        </p:txBody>
      </p:sp>
      <p:sp>
        <p:nvSpPr>
          <p:cNvPr id="39" name="2 Marcador de contenido"/>
          <p:cNvSpPr>
            <a:spLocks noGrp="1"/>
          </p:cNvSpPr>
          <p:nvPr>
            <p:ph idx="1"/>
          </p:nvPr>
        </p:nvSpPr>
        <p:spPr>
          <a:xfrm>
            <a:off x="1763688" y="2286000"/>
            <a:ext cx="7200800" cy="3840163"/>
          </a:xfrm>
        </p:spPr>
        <p:txBody>
          <a:bodyPr>
            <a:normAutofit/>
          </a:bodyPr>
          <a:lstStyle/>
          <a:p>
            <a:pPr>
              <a:buFont typeface="Wingdings" pitchFamily="2" charset="2"/>
              <a:buChar char="v"/>
            </a:pPr>
            <a:r>
              <a:rPr lang="es-ES_tradnl" dirty="0" smtClean="0">
                <a:latin typeface="Cambria" pitchFamily="18" charset="0"/>
              </a:rPr>
              <a:t>Elasticidad </a:t>
            </a:r>
          </a:p>
          <a:p>
            <a:pPr algn="just">
              <a:spcBef>
                <a:spcPct val="50000"/>
              </a:spcBef>
              <a:buFont typeface="Wingdings" pitchFamily="2" charset="2"/>
              <a:buChar char="Ø"/>
            </a:pPr>
            <a:r>
              <a:rPr lang="es-ES_tradnl" sz="2000" dirty="0">
                <a:latin typeface="Cambria" pitchFamily="18" charset="0"/>
              </a:rPr>
              <a:t>M</a:t>
            </a:r>
            <a:r>
              <a:rPr lang="es-ES_tradnl" sz="2000" dirty="0" smtClean="0">
                <a:latin typeface="Cambria" pitchFamily="18" charset="0"/>
              </a:rPr>
              <a:t>edida </a:t>
            </a:r>
            <a:r>
              <a:rPr lang="es-ES_tradnl" sz="2000" dirty="0">
                <a:latin typeface="Cambria" pitchFamily="18" charset="0"/>
              </a:rPr>
              <a:t>de sensibilidad da la cantidad demandada o de la cantidad ofrecida a uno de sus determinantes</a:t>
            </a:r>
            <a:r>
              <a:rPr lang="es-ES_tradnl" sz="2000" dirty="0" smtClean="0">
                <a:latin typeface="Cambria" pitchFamily="18" charset="0"/>
              </a:rPr>
              <a:t>.</a:t>
            </a:r>
          </a:p>
          <a:p>
            <a:pPr algn="just">
              <a:spcBef>
                <a:spcPct val="50000"/>
              </a:spcBef>
              <a:buFont typeface="Wingdings" pitchFamily="2" charset="2"/>
              <a:buChar char="Ø"/>
            </a:pPr>
            <a:r>
              <a:rPr lang="es-ES_tradnl" sz="2000" dirty="0" smtClean="0">
                <a:latin typeface="Cambria" pitchFamily="18" charset="0"/>
              </a:rPr>
              <a:t>Algunos tipos de elasticidad</a:t>
            </a:r>
          </a:p>
          <a:p>
            <a:pPr algn="just">
              <a:spcBef>
                <a:spcPct val="50000"/>
              </a:spcBef>
              <a:buFont typeface="Wingdings" pitchFamily="2" charset="2"/>
              <a:buChar char="ü"/>
            </a:pPr>
            <a:r>
              <a:rPr lang="es-ES_tradnl" sz="2000" i="1" dirty="0" smtClean="0">
                <a:latin typeface="Cambria" pitchFamily="18" charset="0"/>
              </a:rPr>
              <a:t>Elasticidad precio de la demanda</a:t>
            </a:r>
          </a:p>
          <a:p>
            <a:pPr algn="just">
              <a:spcBef>
                <a:spcPct val="50000"/>
              </a:spcBef>
              <a:buFont typeface="Wingdings" pitchFamily="2" charset="2"/>
              <a:buChar char="ü"/>
            </a:pPr>
            <a:r>
              <a:rPr lang="es-ES_tradnl" sz="2000" i="1" dirty="0" smtClean="0">
                <a:latin typeface="Cambria" pitchFamily="18" charset="0"/>
              </a:rPr>
              <a:t>Elasticidad precio de la oferta</a:t>
            </a:r>
          </a:p>
          <a:p>
            <a:pPr algn="just">
              <a:spcBef>
                <a:spcPct val="50000"/>
              </a:spcBef>
              <a:buFont typeface="Wingdings" pitchFamily="2" charset="2"/>
              <a:buChar char="ü"/>
            </a:pPr>
            <a:r>
              <a:rPr lang="es-ES_tradnl" sz="2000" i="1" dirty="0" smtClean="0">
                <a:latin typeface="Cambria" pitchFamily="18" charset="0"/>
              </a:rPr>
              <a:t>Elasticidad Ingreso</a:t>
            </a:r>
            <a:endParaRPr lang="es-ES_tradnl" sz="2000" i="1" dirty="0">
              <a:latin typeface="Cambria" pitchFamily="18" charset="0"/>
            </a:endParaRPr>
          </a:p>
          <a:p>
            <a:pPr algn="just">
              <a:spcBef>
                <a:spcPct val="50000"/>
              </a:spcBef>
            </a:pPr>
            <a:endParaRPr lang="es-ES_tradnl" dirty="0">
              <a:latin typeface="Century Gothic" pitchFamily="34" charset="0"/>
            </a:endParaRPr>
          </a:p>
          <a:p>
            <a:pPr>
              <a:buFont typeface="Wingdings" pitchFamily="2" charset="2"/>
              <a:buChar char="Ø"/>
            </a:pPr>
            <a:endParaRPr lang="es-MX" i="1" dirty="0">
              <a:latin typeface="Cambria" pitchFamily="18" charset="0"/>
            </a:endParaRPr>
          </a:p>
          <a:p>
            <a:pPr>
              <a:buFont typeface="Wingdings" pitchFamily="2" charset="2"/>
              <a:buChar char="v"/>
            </a:pPr>
            <a:endParaRPr lang="es-CL" dirty="0"/>
          </a:p>
        </p:txBody>
      </p:sp>
      <p:pic>
        <p:nvPicPr>
          <p:cNvPr id="5" name="4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5512092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4" name="27653 CuadroTexto"/>
              <p:cNvSpPr txBox="1">
                <a:spLocks noChangeArrowheads="1"/>
              </p:cNvSpPr>
              <p:nvPr/>
            </p:nvSpPr>
            <p:spPr bwMode="auto">
              <a:xfrm>
                <a:off x="2131001" y="2420888"/>
                <a:ext cx="6286500" cy="374936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chemeClr val="accent1"/>
                  </a:buClr>
                  <a:buFont typeface="Wingdings" pitchFamily="2" charset="2"/>
                  <a:buChar char="v"/>
                </a:pPr>
                <a:r>
                  <a:rPr lang="es-ES_tradnl" sz="2200" i="1" dirty="0" smtClean="0">
                    <a:latin typeface="Cambria" pitchFamily="18" charset="0"/>
                  </a:rPr>
                  <a:t>Elasticidad Precio de la Demanda</a:t>
                </a:r>
              </a:p>
              <a:p>
                <a:pPr algn="just" eaLnBrk="1" hangingPunct="1">
                  <a:spcBef>
                    <a:spcPct val="50000"/>
                  </a:spcBef>
                  <a:buClr>
                    <a:schemeClr val="accent1"/>
                  </a:buClr>
                </a:pPr>
                <a:endParaRPr lang="es-ES_tradnl" sz="2400" dirty="0" smtClean="0">
                  <a:latin typeface="Cambria" pitchFamily="18" charset="0"/>
                </a:endParaRPr>
              </a:p>
              <a:p>
                <a:pPr marL="285750" indent="-285750" algn="just" eaLnBrk="1" hangingPunct="1">
                  <a:spcBef>
                    <a:spcPct val="50000"/>
                  </a:spcBef>
                  <a:buClr>
                    <a:schemeClr val="accent1"/>
                  </a:buClr>
                  <a:buFont typeface="Wingdings" pitchFamily="2" charset="2"/>
                  <a:buChar char="Ø"/>
                </a:pPr>
                <a:r>
                  <a:rPr lang="es-ES_tradnl" b="1" dirty="0" smtClean="0">
                    <a:latin typeface="Cambria" pitchFamily="18" charset="0"/>
                  </a:rPr>
                  <a:t> </a:t>
                </a:r>
                <a:r>
                  <a:rPr lang="es-ES_tradnl" dirty="0" smtClean="0">
                    <a:latin typeface="Cambria" pitchFamily="18" charset="0"/>
                  </a:rPr>
                  <a:t>Medida </a:t>
                </a:r>
                <a:r>
                  <a:rPr lang="es-ES_tradnl" dirty="0">
                    <a:latin typeface="Cambria" pitchFamily="18" charset="0"/>
                  </a:rPr>
                  <a:t>del grado en que la cantidad demandada de un bien responde a una variación de su precio; se calcula dividiendo la variación porcentual de la cantidad demandada por la variación porcentual del precio</a:t>
                </a:r>
                <a:r>
                  <a:rPr lang="es-ES_tradnl" dirty="0" smtClean="0">
                    <a:latin typeface="Cambria" pitchFamily="18" charset="0"/>
                  </a:rPr>
                  <a:t>.</a:t>
                </a:r>
              </a:p>
              <a:p>
                <a:pPr marL="285750" indent="-285750" algn="just" eaLnBrk="1" hangingPunct="1">
                  <a:spcBef>
                    <a:spcPct val="50000"/>
                  </a:spcBef>
                  <a:buClr>
                    <a:schemeClr val="accent1"/>
                  </a:buClr>
                  <a:buFont typeface="Wingdings" pitchFamily="2" charset="2"/>
                  <a:buChar char="Ø"/>
                </a:pPr>
                <a:endParaRPr lang="es-ES_tradnl" dirty="0">
                  <a:latin typeface="Cambria" pitchFamily="18" charset="0"/>
                </a:endParaRPr>
              </a:p>
              <a:p>
                <a:pPr algn="just" eaLnBrk="1" hangingPunct="1">
                  <a:spcBef>
                    <a:spcPct val="50000"/>
                  </a:spcBef>
                  <a:buClr>
                    <a:schemeClr val="accent1"/>
                  </a:buClr>
                </a:pPr>
                <a14:m>
                  <m:oMathPara xmlns:m="http://schemas.openxmlformats.org/officeDocument/2006/math">
                    <m:oMathParaPr>
                      <m:jc m:val="center"/>
                    </m:oMathParaPr>
                    <m:oMath xmlns:m="http://schemas.openxmlformats.org/officeDocument/2006/math">
                      <m:sSub>
                        <m:sSubPr>
                          <m:ctrlPr>
                            <a:rPr lang="es-ES_tradnl" sz="2000" i="1">
                              <a:latin typeface="Cambria Math"/>
                            </a:rPr>
                          </m:ctrlPr>
                        </m:sSubPr>
                        <m:e>
                          <m:r>
                            <a:rPr lang="es-ES_tradnl" sz="2000" i="1">
                              <a:latin typeface="Cambria Math"/>
                              <a:ea typeface="Cambria Math"/>
                            </a:rPr>
                            <m:t>𝜉</m:t>
                          </m:r>
                        </m:e>
                        <m:sub>
                          <m:r>
                            <a:rPr lang="es-MX" sz="2000" i="1">
                              <a:latin typeface="Cambria Math"/>
                            </a:rPr>
                            <m:t>𝑝</m:t>
                          </m:r>
                          <m:r>
                            <a:rPr lang="es-MX" sz="2000" i="1">
                              <a:latin typeface="Cambria Math"/>
                            </a:rPr>
                            <m:t>,</m:t>
                          </m:r>
                          <m:r>
                            <a:rPr lang="es-MX" sz="2000" i="1">
                              <a:latin typeface="Cambria Math"/>
                            </a:rPr>
                            <m:t>𝑞</m:t>
                          </m:r>
                        </m:sub>
                      </m:sSub>
                      <m:r>
                        <a:rPr lang="es-MX" sz="2000" i="1">
                          <a:latin typeface="Cambria Math"/>
                        </a:rPr>
                        <m:t>=</m:t>
                      </m:r>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𝑄</m:t>
                          </m:r>
                        </m:num>
                        <m:den>
                          <m:r>
                            <a:rPr lang="es-MX" sz="2000" i="1">
                              <a:latin typeface="Cambria Math"/>
                              <a:ea typeface="Cambria Math"/>
                            </a:rPr>
                            <m:t>∆%</m:t>
                          </m:r>
                          <m:r>
                            <a:rPr lang="es-MX" sz="2000" i="1">
                              <a:latin typeface="Cambria Math"/>
                              <a:ea typeface="Cambria Math"/>
                            </a:rPr>
                            <m:t>𝑃</m:t>
                          </m:r>
                        </m:den>
                      </m:f>
                      <m:r>
                        <a:rPr lang="es-MX" sz="2000" i="1">
                          <a:latin typeface="Cambria Math"/>
                          <a:ea typeface="Cambria Math"/>
                        </a:rPr>
                        <m:t>=</m:t>
                      </m:r>
                      <m:f>
                        <m:fPr>
                          <m:ctrlPr>
                            <a:rPr lang="es-MX" sz="2000" i="1">
                              <a:latin typeface="Cambria Math"/>
                              <a:ea typeface="Cambria Math"/>
                            </a:rPr>
                          </m:ctrlPr>
                        </m:fPr>
                        <m:num>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𝑄</m:t>
                              </m:r>
                            </m:num>
                            <m:den>
                              <m:r>
                                <a:rPr lang="es-MX" sz="2000" i="1">
                                  <a:latin typeface="Cambria Math"/>
                                  <a:ea typeface="Cambria Math"/>
                                </a:rPr>
                                <m:t>𝑄</m:t>
                              </m:r>
                            </m:den>
                          </m:f>
                        </m:num>
                        <m:den>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𝑃</m:t>
                              </m:r>
                            </m:num>
                            <m:den>
                              <m:r>
                                <a:rPr lang="es-MX" sz="2000" i="1">
                                  <a:latin typeface="Cambria Math"/>
                                  <a:ea typeface="Cambria Math"/>
                                </a:rPr>
                                <m:t>𝑃</m:t>
                              </m:r>
                            </m:den>
                          </m:f>
                        </m:den>
                      </m:f>
                      <m:r>
                        <a:rPr lang="es-MX" sz="2000" i="1">
                          <a:latin typeface="Cambria Math"/>
                          <a:ea typeface="Cambria Math"/>
                        </a:rPr>
                        <m:t>=</m:t>
                      </m:r>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𝑄</m:t>
                          </m:r>
                        </m:num>
                        <m:den>
                          <m:r>
                            <a:rPr lang="es-MX" sz="2000" i="1">
                              <a:latin typeface="Cambria Math"/>
                              <a:ea typeface="Cambria Math"/>
                            </a:rPr>
                            <m:t>∆</m:t>
                          </m:r>
                          <m:r>
                            <a:rPr lang="es-MX" sz="2000" i="1">
                              <a:latin typeface="Cambria Math"/>
                              <a:ea typeface="Cambria Math"/>
                            </a:rPr>
                            <m:t>𝑃</m:t>
                          </m:r>
                        </m:den>
                      </m:f>
                      <m:r>
                        <a:rPr lang="es-MX" sz="2000" i="1">
                          <a:latin typeface="Cambria Math"/>
                          <a:ea typeface="Cambria Math"/>
                        </a:rPr>
                        <m:t>∙</m:t>
                      </m:r>
                      <m:f>
                        <m:fPr>
                          <m:ctrlPr>
                            <a:rPr lang="es-MX" sz="2000" i="1">
                              <a:latin typeface="Cambria Math"/>
                              <a:ea typeface="Cambria Math"/>
                            </a:rPr>
                          </m:ctrlPr>
                        </m:fPr>
                        <m:num>
                          <m:r>
                            <a:rPr lang="es-MX" sz="2000" i="1">
                              <a:latin typeface="Cambria Math"/>
                              <a:ea typeface="Cambria Math"/>
                            </a:rPr>
                            <m:t>𝑃</m:t>
                          </m:r>
                        </m:num>
                        <m:den>
                          <m:r>
                            <a:rPr lang="es-MX" sz="2000" i="1">
                              <a:latin typeface="Cambria Math"/>
                              <a:ea typeface="Cambria Math"/>
                            </a:rPr>
                            <m:t>𝑄</m:t>
                          </m:r>
                        </m:den>
                      </m:f>
                    </m:oMath>
                  </m:oMathPara>
                </a14:m>
                <a:endParaRPr lang="es-ES_tradnl" sz="2000" dirty="0">
                  <a:latin typeface="Cambria" pitchFamily="18" charset="0"/>
                </a:endParaRPr>
              </a:p>
            </p:txBody>
          </p:sp>
        </mc:Choice>
        <mc:Fallback xmlns="">
          <p:sp>
            <p:nvSpPr>
              <p:cNvPr id="27654" name="27653 CuadroTexto"/>
              <p:cNvSpPr txBox="1">
                <a:spLocks noRot="1" noChangeAspect="1" noMove="1" noResize="1" noEditPoints="1" noAdjustHandles="1" noChangeArrowheads="1" noChangeShapeType="1" noTextEdit="1"/>
              </p:cNvSpPr>
              <p:nvPr/>
            </p:nvSpPr>
            <p:spPr bwMode="auto">
              <a:xfrm>
                <a:off x="2131001" y="2420888"/>
                <a:ext cx="6286500" cy="3749360"/>
              </a:xfrm>
              <a:prstGeom prst="rect">
                <a:avLst/>
              </a:prstGeom>
              <a:blipFill rotWithShape="1">
                <a:blip r:embed="rId3" cstate="print"/>
                <a:stretch>
                  <a:fillRect l="-1067" t="-976" r="-776"/>
                </a:stretch>
              </a:bli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s-CL">
                    <a:noFill/>
                  </a:rPr>
                  <a:t> </a:t>
                </a:r>
              </a:p>
            </p:txBody>
          </p:sp>
        </mc:Fallback>
      </mc:AlternateContent>
      <p:sp>
        <p:nvSpPr>
          <p:cNvPr id="2" name="1 Título"/>
          <p:cNvSpPr>
            <a:spLocks noGrp="1"/>
          </p:cNvSpPr>
          <p:nvPr>
            <p:ph type="title"/>
          </p:nvPr>
        </p:nvSpPr>
        <p:spPr/>
        <p:txBody>
          <a:bodyPr>
            <a:normAutofit/>
          </a:bodyPr>
          <a:lstStyle/>
          <a:p>
            <a:pPr algn="ctr"/>
            <a:r>
              <a:rPr lang="es-MX" sz="3200" b="1" dirty="0" smtClean="0">
                <a:solidFill>
                  <a:schemeClr val="bg1"/>
                </a:solidFill>
                <a:latin typeface="Cambria" pitchFamily="18" charset="0"/>
              </a:rPr>
              <a:t>MODELO DE MERCADO</a:t>
            </a:r>
            <a:r>
              <a:rPr lang="es-MX" sz="3200" b="1" dirty="0">
                <a:solidFill>
                  <a:schemeClr val="bg1"/>
                </a:solidFill>
                <a:latin typeface="Cambria" pitchFamily="18" charset="0"/>
              </a:rPr>
              <a:t/>
            </a:r>
            <a:br>
              <a:rPr lang="es-MX" sz="3200" b="1" dirty="0">
                <a:solidFill>
                  <a:schemeClr val="bg1"/>
                </a:solidFill>
                <a:latin typeface="Cambria" pitchFamily="18" charset="0"/>
              </a:rPr>
            </a:br>
            <a:r>
              <a:rPr lang="es-MX" sz="2800" b="1" dirty="0" smtClean="0">
                <a:solidFill>
                  <a:schemeClr val="bg1"/>
                </a:solidFill>
                <a:latin typeface="Cambria" pitchFamily="18" charset="0"/>
              </a:rPr>
              <a:t>EPD</a:t>
            </a:r>
            <a:endParaRPr lang="es-CL" sz="2800" dirty="0"/>
          </a:p>
        </p:txBody>
      </p:sp>
      <p:pic>
        <p:nvPicPr>
          <p:cNvPr id="5" name="4 Imagen" descr="logo2.jpg"/>
          <p:cNvPicPr>
            <a:picLocks noChangeAspect="1"/>
          </p:cNvPicPr>
          <p:nvPr/>
        </p:nvPicPr>
        <p:blipFill>
          <a:blip r:embed="rId4"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5058340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2123725" y="1900359"/>
            <a:ext cx="629478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42900" indent="-342900" algn="just" eaLnBrk="1" hangingPunct="1">
              <a:spcBef>
                <a:spcPct val="50000"/>
              </a:spcBef>
              <a:buClr>
                <a:srgbClr val="0070C0"/>
              </a:buClr>
              <a:buFont typeface="Wingdings" pitchFamily="2" charset="2"/>
              <a:buChar char="v"/>
            </a:pPr>
            <a:r>
              <a:rPr lang="es-ES" sz="2000" dirty="0" smtClean="0">
                <a:latin typeface="Cambria" pitchFamily="18" charset="0"/>
              </a:rPr>
              <a:t>Algunos casos particulares</a:t>
            </a:r>
          </a:p>
          <a:p>
            <a:pPr marL="342900" indent="-342900" algn="just" eaLnBrk="1" hangingPunct="1">
              <a:spcBef>
                <a:spcPct val="50000"/>
              </a:spcBef>
              <a:buClr>
                <a:srgbClr val="0070C0"/>
              </a:buClr>
              <a:buFont typeface="Wingdings" pitchFamily="2" charset="2"/>
              <a:buChar char="v"/>
            </a:pPr>
            <a:r>
              <a:rPr lang="es-ES" sz="2000" dirty="0" smtClean="0">
                <a:latin typeface="Cambria" pitchFamily="18" charset="0"/>
              </a:rPr>
              <a:t>Caso 1: Demanda completamente inelástica</a:t>
            </a:r>
            <a:endParaRPr lang="es-ES" sz="1700" dirty="0">
              <a:latin typeface="Century Gothic" pitchFamily="34" charset="0"/>
            </a:endParaRPr>
          </a:p>
        </p:txBody>
      </p:sp>
      <p:sp>
        <p:nvSpPr>
          <p:cNvPr id="6" name="1 Título"/>
          <p:cNvSpPr>
            <a:spLocks noGrp="1"/>
          </p:cNvSpPr>
          <p:nvPr>
            <p:ph type="title"/>
          </p:nvPr>
        </p:nvSpPr>
        <p:spPr>
          <a:xfrm>
            <a:off x="2438400" y="228600"/>
            <a:ext cx="6248400" cy="1143000"/>
          </a:xfrm>
        </p:spPr>
        <p:txBody>
          <a:bodyPr>
            <a:normAutofit/>
          </a:bodyPr>
          <a:lstStyle/>
          <a:p>
            <a:pPr algn="ctr"/>
            <a:r>
              <a:rPr lang="es-MX" sz="3200" b="1" dirty="0" smtClean="0">
                <a:solidFill>
                  <a:schemeClr val="bg1"/>
                </a:solidFill>
                <a:latin typeface="Cambria" pitchFamily="18" charset="0"/>
              </a:rPr>
              <a:t>MODELO DE MERCADO</a:t>
            </a:r>
            <a:r>
              <a:rPr lang="es-MX" sz="3200" b="1" dirty="0">
                <a:solidFill>
                  <a:schemeClr val="bg1"/>
                </a:solidFill>
                <a:latin typeface="Cambria" pitchFamily="18" charset="0"/>
              </a:rPr>
              <a:t/>
            </a:r>
            <a:br>
              <a:rPr lang="es-MX" sz="3200" b="1" dirty="0">
                <a:solidFill>
                  <a:schemeClr val="bg1"/>
                </a:solidFill>
                <a:latin typeface="Cambria" pitchFamily="18" charset="0"/>
              </a:rPr>
            </a:br>
            <a:r>
              <a:rPr lang="es-MX" sz="2800" b="1" dirty="0" smtClean="0">
                <a:solidFill>
                  <a:schemeClr val="bg1"/>
                </a:solidFill>
                <a:latin typeface="Cambria" pitchFamily="18" charset="0"/>
              </a:rPr>
              <a:t>EPD</a:t>
            </a:r>
            <a:endParaRPr lang="es-CL" sz="2800" dirty="0"/>
          </a:p>
        </p:txBody>
      </p:sp>
      <p:cxnSp>
        <p:nvCxnSpPr>
          <p:cNvPr id="3" name="2 Conector recto de flecha"/>
          <p:cNvCxnSpPr/>
          <p:nvPr/>
        </p:nvCxnSpPr>
        <p:spPr>
          <a:xfrm flipV="1">
            <a:off x="3480727" y="3144801"/>
            <a:ext cx="0" cy="29873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4839069" y="3274801"/>
            <a:ext cx="9940" cy="285735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8" name="17 Grupo"/>
          <p:cNvGrpSpPr/>
          <p:nvPr/>
        </p:nvGrpSpPr>
        <p:grpSpPr>
          <a:xfrm>
            <a:off x="3470917" y="3501008"/>
            <a:ext cx="3600400" cy="2631147"/>
            <a:chOff x="2411760" y="3462149"/>
            <a:chExt cx="3600400" cy="2631147"/>
          </a:xfrm>
        </p:grpSpPr>
        <p:cxnSp>
          <p:nvCxnSpPr>
            <p:cNvPr id="5" name="4 Conector recto de flecha"/>
            <p:cNvCxnSpPr/>
            <p:nvPr/>
          </p:nvCxnSpPr>
          <p:spPr>
            <a:xfrm>
              <a:off x="2411760" y="6093296"/>
              <a:ext cx="3600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2411760" y="3462149"/>
              <a:ext cx="2541243" cy="2631147"/>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flipH="1">
              <a:off x="2411760" y="4653136"/>
              <a:ext cx="1368152"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9" name="18 CuadroTexto"/>
              <p:cNvSpPr txBox="1"/>
              <p:nvPr/>
            </p:nvSpPr>
            <p:spPr>
              <a:xfrm>
                <a:off x="2843808" y="2905469"/>
                <a:ext cx="60335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𝑃</m:t>
                      </m:r>
                    </m:oMath>
                  </m:oMathPara>
                </a14:m>
                <a:endParaRPr lang="es-CL" dirty="0"/>
              </a:p>
            </p:txBody>
          </p:sp>
        </mc:Choice>
        <mc:Fallback xmlns="">
          <p:sp>
            <p:nvSpPr>
              <p:cNvPr id="19" name="18 CuadroTexto"/>
              <p:cNvSpPr txBox="1">
                <a:spLocks noRot="1" noChangeAspect="1" noMove="1" noResize="1" noEditPoints="1" noAdjustHandles="1" noChangeArrowheads="1" noChangeShapeType="1" noTextEdit="1"/>
              </p:cNvSpPr>
              <p:nvPr/>
            </p:nvSpPr>
            <p:spPr>
              <a:xfrm>
                <a:off x="2843808" y="2905469"/>
                <a:ext cx="603356" cy="369332"/>
              </a:xfrm>
              <a:prstGeom prst="rect">
                <a:avLst/>
              </a:prstGeom>
              <a:blipFill rotWithShape="1">
                <a:blip r:embed="rId3"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22" name="21 CuadroTexto"/>
              <p:cNvSpPr txBox="1"/>
              <p:nvPr/>
            </p:nvSpPr>
            <p:spPr>
              <a:xfrm>
                <a:off x="6769639" y="6309320"/>
                <a:ext cx="60335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𝑄</m:t>
                      </m:r>
                    </m:oMath>
                  </m:oMathPara>
                </a14:m>
                <a:endParaRPr lang="es-CL" dirty="0"/>
              </a:p>
            </p:txBody>
          </p:sp>
        </mc:Choice>
        <mc:Fallback xmlns="">
          <p:sp>
            <p:nvSpPr>
              <p:cNvPr id="22" name="21 CuadroTexto"/>
              <p:cNvSpPr txBox="1">
                <a:spLocks noRot="1" noChangeAspect="1" noMove="1" noResize="1" noEditPoints="1" noAdjustHandles="1" noChangeArrowheads="1" noChangeShapeType="1" noTextEdit="1"/>
              </p:cNvSpPr>
              <p:nvPr/>
            </p:nvSpPr>
            <p:spPr>
              <a:xfrm>
                <a:off x="6769639" y="6309320"/>
                <a:ext cx="603356" cy="369332"/>
              </a:xfrm>
              <a:prstGeom prst="rect">
                <a:avLst/>
              </a:prstGeom>
              <a:blipFill rotWithShape="1">
                <a:blip r:embed="rId4" cstate="print"/>
                <a:stretch>
                  <a:fillRect b="-8197"/>
                </a:stretch>
              </a:blipFill>
            </p:spPr>
            <p:txBody>
              <a:bodyPr/>
              <a:lstStyle/>
              <a:p>
                <a:r>
                  <a:rPr lang="es-CL">
                    <a:noFill/>
                  </a:rPr>
                  <a:t> </a:t>
                </a:r>
              </a:p>
            </p:txBody>
          </p:sp>
        </mc:Fallback>
      </mc:AlternateContent>
      <p:sp>
        <p:nvSpPr>
          <p:cNvPr id="20" name="19 Rectángulo"/>
          <p:cNvSpPr/>
          <p:nvPr/>
        </p:nvSpPr>
        <p:spPr>
          <a:xfrm>
            <a:off x="6660232" y="2960135"/>
            <a:ext cx="2304256" cy="298914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buClr>
                <a:schemeClr val="accent1"/>
              </a:buClr>
              <a:buFont typeface="Wingdings" pitchFamily="2" charset="2"/>
              <a:buChar char="Ø"/>
            </a:pPr>
            <a:r>
              <a:rPr lang="es-MX" dirty="0" smtClean="0"/>
              <a:t>La elasticidad precio de la demanda es 0 ya que si aumenta o disminuye el precio la cantidad demandada permanece igual</a:t>
            </a:r>
            <a:endParaRPr lang="es-CL" dirty="0"/>
          </a:p>
        </p:txBody>
      </p:sp>
      <p:pic>
        <p:nvPicPr>
          <p:cNvPr id="14" name="13 Imagen" descr="logo2.jpg"/>
          <p:cNvPicPr>
            <a:picLocks noChangeAspect="1"/>
          </p:cNvPicPr>
          <p:nvPr/>
        </p:nvPicPr>
        <p:blipFill>
          <a:blip r:embed="rId5"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6193199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sp>
        <p:nvSpPr>
          <p:cNvPr id="8" name="1 Título"/>
          <p:cNvSpPr>
            <a:spLocks noGrp="1"/>
          </p:cNvSpPr>
          <p:nvPr>
            <p:ph type="title"/>
          </p:nvPr>
        </p:nvSpPr>
        <p:spPr/>
        <p:txBody>
          <a:bodyPr>
            <a:normAutofit/>
          </a:bodyPr>
          <a:lstStyle/>
          <a:p>
            <a:pPr algn="ctr"/>
            <a:r>
              <a:rPr lang="es-MX" sz="3200" b="1" dirty="0" smtClean="0">
                <a:solidFill>
                  <a:schemeClr val="bg1"/>
                </a:solidFill>
                <a:latin typeface="Cambria" pitchFamily="18" charset="0"/>
              </a:rPr>
              <a:t>MODELO DE MERCADO</a:t>
            </a:r>
            <a:r>
              <a:rPr lang="es-MX" sz="3200" b="1" dirty="0">
                <a:solidFill>
                  <a:schemeClr val="bg1"/>
                </a:solidFill>
                <a:latin typeface="Cambria" pitchFamily="18" charset="0"/>
              </a:rPr>
              <a:t/>
            </a:r>
            <a:br>
              <a:rPr lang="es-MX" sz="3200" b="1" dirty="0">
                <a:solidFill>
                  <a:schemeClr val="bg1"/>
                </a:solidFill>
                <a:latin typeface="Cambria" pitchFamily="18" charset="0"/>
              </a:rPr>
            </a:br>
            <a:r>
              <a:rPr lang="es-MX" sz="2800" b="1" dirty="0" smtClean="0">
                <a:solidFill>
                  <a:schemeClr val="bg1"/>
                </a:solidFill>
                <a:latin typeface="Cambria" pitchFamily="18" charset="0"/>
              </a:rPr>
              <a:t>EPD</a:t>
            </a:r>
            <a:endParaRPr lang="es-CL" sz="2800" dirty="0"/>
          </a:p>
        </p:txBody>
      </p:sp>
      <p:sp>
        <p:nvSpPr>
          <p:cNvPr id="9" name="8 CuadroTexto"/>
          <p:cNvSpPr txBox="1">
            <a:spLocks noChangeArrowheads="1"/>
          </p:cNvSpPr>
          <p:nvPr/>
        </p:nvSpPr>
        <p:spPr bwMode="auto">
          <a:xfrm>
            <a:off x="2123725" y="1900359"/>
            <a:ext cx="62947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42900" indent="-342900" algn="just" eaLnBrk="1" hangingPunct="1">
              <a:spcBef>
                <a:spcPct val="50000"/>
              </a:spcBef>
              <a:buClr>
                <a:srgbClr val="0070C0"/>
              </a:buClr>
              <a:buFont typeface="Wingdings" pitchFamily="2" charset="2"/>
              <a:buChar char="v"/>
            </a:pPr>
            <a:r>
              <a:rPr lang="es-ES" sz="2000" dirty="0" smtClean="0">
                <a:latin typeface="Cambria" pitchFamily="18" charset="0"/>
              </a:rPr>
              <a:t>Caso 2: Demanda completamente elástica</a:t>
            </a:r>
            <a:endParaRPr lang="es-ES" sz="1700" dirty="0">
              <a:latin typeface="Century Gothic" pitchFamily="34" charset="0"/>
            </a:endParaRPr>
          </a:p>
        </p:txBody>
      </p:sp>
      <p:grpSp>
        <p:nvGrpSpPr>
          <p:cNvPr id="10" name="9 Grupo"/>
          <p:cNvGrpSpPr/>
          <p:nvPr/>
        </p:nvGrpSpPr>
        <p:grpSpPr>
          <a:xfrm>
            <a:off x="3490955" y="3595196"/>
            <a:ext cx="3600400" cy="2631148"/>
            <a:chOff x="2411760" y="3462149"/>
            <a:chExt cx="3600400" cy="2631148"/>
          </a:xfrm>
        </p:grpSpPr>
        <p:cxnSp>
          <p:nvCxnSpPr>
            <p:cNvPr id="11" name="10 Conector recto de flecha"/>
            <p:cNvCxnSpPr/>
            <p:nvPr/>
          </p:nvCxnSpPr>
          <p:spPr>
            <a:xfrm>
              <a:off x="2411760" y="6093296"/>
              <a:ext cx="3600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2411760" y="3462149"/>
              <a:ext cx="2541243" cy="2631147"/>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V="1">
              <a:off x="3780837" y="4664105"/>
              <a:ext cx="0" cy="142919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16" name="15 Conector recto de flecha"/>
          <p:cNvCxnSpPr/>
          <p:nvPr/>
        </p:nvCxnSpPr>
        <p:spPr>
          <a:xfrm flipV="1">
            <a:off x="3497818" y="3238988"/>
            <a:ext cx="0" cy="29873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16 CuadroTexto"/>
              <p:cNvSpPr txBox="1"/>
              <p:nvPr/>
            </p:nvSpPr>
            <p:spPr>
              <a:xfrm>
                <a:off x="2843808" y="2905469"/>
                <a:ext cx="60335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𝑃</m:t>
                      </m:r>
                    </m:oMath>
                  </m:oMathPara>
                </a14:m>
                <a:endParaRPr lang="es-CL" dirty="0"/>
              </a:p>
            </p:txBody>
          </p:sp>
        </mc:Choice>
        <mc:Fallback xmlns="">
          <p:sp>
            <p:nvSpPr>
              <p:cNvPr id="17" name="16 CuadroTexto"/>
              <p:cNvSpPr txBox="1">
                <a:spLocks noRot="1" noChangeAspect="1" noMove="1" noResize="1" noEditPoints="1" noAdjustHandles="1" noChangeArrowheads="1" noChangeShapeType="1" noTextEdit="1"/>
              </p:cNvSpPr>
              <p:nvPr/>
            </p:nvSpPr>
            <p:spPr>
              <a:xfrm>
                <a:off x="2843808" y="2905469"/>
                <a:ext cx="603356" cy="369332"/>
              </a:xfrm>
              <a:prstGeom prst="rect">
                <a:avLst/>
              </a:prstGeom>
              <a:blipFill rotWithShape="1">
                <a:blip r:embed="rId3"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8" name="17 CuadroTexto"/>
              <p:cNvSpPr txBox="1"/>
              <p:nvPr/>
            </p:nvSpPr>
            <p:spPr>
              <a:xfrm>
                <a:off x="6769639" y="6309320"/>
                <a:ext cx="60335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𝑄</m:t>
                      </m:r>
                    </m:oMath>
                  </m:oMathPara>
                </a14:m>
                <a:endParaRPr lang="es-CL" dirty="0"/>
              </a:p>
            </p:txBody>
          </p:sp>
        </mc:Choice>
        <mc:Fallback xmlns="">
          <p:sp>
            <p:nvSpPr>
              <p:cNvPr id="18" name="17 CuadroTexto"/>
              <p:cNvSpPr txBox="1">
                <a:spLocks noRot="1" noChangeAspect="1" noMove="1" noResize="1" noEditPoints="1" noAdjustHandles="1" noChangeArrowheads="1" noChangeShapeType="1" noTextEdit="1"/>
              </p:cNvSpPr>
              <p:nvPr/>
            </p:nvSpPr>
            <p:spPr>
              <a:xfrm>
                <a:off x="6769639" y="6309320"/>
                <a:ext cx="603356" cy="369332"/>
              </a:xfrm>
              <a:prstGeom prst="rect">
                <a:avLst/>
              </a:prstGeom>
              <a:blipFill rotWithShape="1">
                <a:blip r:embed="rId4" cstate="print"/>
                <a:stretch>
                  <a:fillRect b="-8197"/>
                </a:stretch>
              </a:blipFill>
            </p:spPr>
            <p:txBody>
              <a:bodyPr/>
              <a:lstStyle/>
              <a:p>
                <a:r>
                  <a:rPr lang="es-CL">
                    <a:noFill/>
                  </a:rPr>
                  <a:t> </a:t>
                </a:r>
              </a:p>
            </p:txBody>
          </p:sp>
        </mc:Fallback>
      </mc:AlternateContent>
      <p:cxnSp>
        <p:nvCxnSpPr>
          <p:cNvPr id="4" name="3 Conector recto"/>
          <p:cNvCxnSpPr/>
          <p:nvPr/>
        </p:nvCxnSpPr>
        <p:spPr>
          <a:xfrm>
            <a:off x="3490955" y="4797152"/>
            <a:ext cx="3395529"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23" name="22 Rectángulo"/>
          <p:cNvSpPr/>
          <p:nvPr/>
        </p:nvSpPr>
        <p:spPr>
          <a:xfrm>
            <a:off x="6660232" y="2960135"/>
            <a:ext cx="2304256" cy="298914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buClr>
                <a:schemeClr val="accent1"/>
              </a:buClr>
              <a:buFont typeface="Wingdings" pitchFamily="2" charset="2"/>
              <a:buChar char="Ø"/>
            </a:pPr>
            <a:r>
              <a:rPr lang="es-MX" dirty="0" smtClean="0"/>
              <a:t>La elasticidad precio de la demanda es infinito ya que si aumenta o disminuye el precio la cantidad demandada tiende a infinito</a:t>
            </a:r>
            <a:endParaRPr lang="es-CL" dirty="0"/>
          </a:p>
        </p:txBody>
      </p:sp>
      <p:pic>
        <p:nvPicPr>
          <p:cNvPr id="19" name="18 Imagen" descr="logo2.jpg"/>
          <p:cNvPicPr>
            <a:picLocks noChangeAspect="1"/>
          </p:cNvPicPr>
          <p:nvPr/>
        </p:nvPicPr>
        <p:blipFill>
          <a:blip r:embed="rId5"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493709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1907702" y="2132856"/>
            <a:ext cx="6510809" cy="401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dirty="0" smtClean="0">
                <a:latin typeface="Cambria" pitchFamily="18" charset="0"/>
              </a:rPr>
              <a:t>Caso 3: Demanda con elasticidad finita distinta de 0</a:t>
            </a:r>
          </a:p>
          <a:p>
            <a:pPr marL="285750" indent="-285750" algn="just" eaLnBrk="1" hangingPunct="1">
              <a:spcBef>
                <a:spcPct val="50000"/>
              </a:spcBef>
              <a:buClr>
                <a:srgbClr val="0070C0"/>
              </a:buClr>
              <a:buFont typeface="Wingdings" pitchFamily="2" charset="2"/>
              <a:buChar char="Ø"/>
            </a:pPr>
            <a:r>
              <a:rPr lang="es-ES" sz="1700" dirty="0" smtClean="0">
                <a:latin typeface="Cambria" pitchFamily="18" charset="0"/>
              </a:rPr>
              <a:t>Diremos que un una demanda es elástica en un determinado punto si su elasticidad es mayor que Uno , es decir que la disminución porcentual de la cantidad demandada es mayor que el aumento porcentual del precio.</a:t>
            </a:r>
          </a:p>
          <a:p>
            <a:pPr marL="285750" indent="-285750" algn="just" eaLnBrk="1" hangingPunct="1">
              <a:spcBef>
                <a:spcPct val="50000"/>
              </a:spcBef>
              <a:buClr>
                <a:srgbClr val="0070C0"/>
              </a:buClr>
              <a:buFont typeface="Wingdings" pitchFamily="2" charset="2"/>
              <a:buChar char="Ø"/>
            </a:pPr>
            <a:r>
              <a:rPr lang="es-ES" sz="1700" dirty="0" smtClean="0">
                <a:latin typeface="Cambria" pitchFamily="18" charset="0"/>
              </a:rPr>
              <a:t>Diremos que una demanda tiene elasticidad unitaria en un determinado punto si la elasticidad (evidentemente) es uno.</a:t>
            </a:r>
          </a:p>
          <a:p>
            <a:pPr marL="285750" indent="-285750" algn="just" eaLnBrk="1" hangingPunct="1">
              <a:spcBef>
                <a:spcPct val="50000"/>
              </a:spcBef>
              <a:buClr>
                <a:srgbClr val="0070C0"/>
              </a:buClr>
              <a:buFont typeface="Wingdings" pitchFamily="2" charset="2"/>
              <a:buChar char="Ø"/>
            </a:pPr>
            <a:r>
              <a:rPr lang="es-ES" sz="1700" dirty="0" smtClean="0">
                <a:latin typeface="Cambria" pitchFamily="18" charset="0"/>
              </a:rPr>
              <a:t>Diremos que una demanda es inelástica en un determinados punto si su elasticidad es menor que Uno, es decir que la disminución porcentual de la cantidad demandada es menor que el aumento porcentual del precio</a:t>
            </a:r>
          </a:p>
          <a:p>
            <a:pPr marL="285750" indent="-285750" algn="just" eaLnBrk="1" hangingPunct="1">
              <a:spcBef>
                <a:spcPct val="50000"/>
              </a:spcBef>
              <a:buClr>
                <a:srgbClr val="0070C0"/>
              </a:buClr>
              <a:buFont typeface="Wingdings" pitchFamily="2" charset="2"/>
              <a:buChar char="Ø"/>
            </a:pPr>
            <a:r>
              <a:rPr lang="es-ES" sz="1700" dirty="0" smtClean="0">
                <a:latin typeface="Cambria" pitchFamily="18" charset="0"/>
              </a:rPr>
              <a:t>Diremos que una demanda es isoelástica si su elasticidad es igual a Uno en todos sus puntos</a:t>
            </a:r>
            <a:endParaRPr lang="es-ES" sz="1700" dirty="0">
              <a:latin typeface="Cambria" pitchFamily="18" charset="0"/>
            </a:endParaRPr>
          </a:p>
        </p:txBody>
      </p:sp>
      <p:sp>
        <p:nvSpPr>
          <p:cNvPr id="2083" name="Rectangle 28"/>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sp>
        <p:nvSpPr>
          <p:cNvPr id="8" name="1 Título"/>
          <p:cNvSpPr>
            <a:spLocks noGrp="1"/>
          </p:cNvSpPr>
          <p:nvPr>
            <p:ph type="title"/>
          </p:nvPr>
        </p:nvSpPr>
        <p:spPr/>
        <p:txBody>
          <a:bodyPr>
            <a:normAutofit/>
          </a:bodyPr>
          <a:lstStyle/>
          <a:p>
            <a:pPr algn="ctr"/>
            <a:r>
              <a:rPr lang="es-MX" sz="3200" b="1" dirty="0" smtClean="0">
                <a:solidFill>
                  <a:schemeClr val="bg1"/>
                </a:solidFill>
                <a:latin typeface="Cambria" pitchFamily="18" charset="0"/>
              </a:rPr>
              <a:t>MODELO DE MERCADO</a:t>
            </a:r>
            <a:r>
              <a:rPr lang="es-MX" sz="3200" b="1" dirty="0">
                <a:solidFill>
                  <a:schemeClr val="bg1"/>
                </a:solidFill>
                <a:latin typeface="Cambria" pitchFamily="18" charset="0"/>
              </a:rPr>
              <a:t/>
            </a:r>
            <a:br>
              <a:rPr lang="es-MX" sz="3200" b="1" dirty="0">
                <a:solidFill>
                  <a:schemeClr val="bg1"/>
                </a:solidFill>
                <a:latin typeface="Cambria" pitchFamily="18" charset="0"/>
              </a:rPr>
            </a:br>
            <a:r>
              <a:rPr lang="es-MX" sz="2800" b="1" dirty="0" smtClean="0">
                <a:solidFill>
                  <a:schemeClr val="bg1"/>
                </a:solidFill>
                <a:latin typeface="Cambria" pitchFamily="18" charset="0"/>
              </a:rPr>
              <a:t>EPD</a:t>
            </a:r>
            <a:endParaRPr lang="es-CL" sz="2800" dirty="0"/>
          </a:p>
        </p:txBody>
      </p:sp>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7995942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Rectangle 32"/>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sp>
        <p:nvSpPr>
          <p:cNvPr id="6" name="1 Título"/>
          <p:cNvSpPr>
            <a:spLocks noGrp="1"/>
          </p:cNvSpPr>
          <p:nvPr>
            <p:ph type="title"/>
          </p:nvPr>
        </p:nvSpPr>
        <p:spPr/>
        <p:txBody>
          <a:bodyPr>
            <a:normAutofit/>
          </a:bodyPr>
          <a:lstStyle/>
          <a:p>
            <a:pPr algn="ctr"/>
            <a:r>
              <a:rPr lang="es-MX" sz="3200" b="1" dirty="0" smtClean="0">
                <a:solidFill>
                  <a:schemeClr val="bg1"/>
                </a:solidFill>
                <a:latin typeface="Cambria" pitchFamily="18" charset="0"/>
              </a:rPr>
              <a:t>MODELO DE MERCADO</a:t>
            </a:r>
            <a:r>
              <a:rPr lang="es-MX" sz="3200" b="1" dirty="0">
                <a:solidFill>
                  <a:schemeClr val="bg1"/>
                </a:solidFill>
                <a:latin typeface="Cambria" pitchFamily="18" charset="0"/>
              </a:rPr>
              <a:t/>
            </a:r>
            <a:br>
              <a:rPr lang="es-MX" sz="3200" b="1" dirty="0">
                <a:solidFill>
                  <a:schemeClr val="bg1"/>
                </a:solidFill>
                <a:latin typeface="Cambria" pitchFamily="18" charset="0"/>
              </a:rPr>
            </a:br>
            <a:r>
              <a:rPr lang="es-MX" sz="2800" b="1" dirty="0" smtClean="0">
                <a:solidFill>
                  <a:schemeClr val="bg1"/>
                </a:solidFill>
                <a:latin typeface="Cambria" pitchFamily="18" charset="0"/>
              </a:rPr>
              <a:t>Elasticidad</a:t>
            </a:r>
            <a:endParaRPr lang="es-CL" sz="2800" dirty="0"/>
          </a:p>
        </p:txBody>
      </p:sp>
      <p:sp>
        <p:nvSpPr>
          <p:cNvPr id="7" name="6 CuadroTexto"/>
          <p:cNvSpPr txBox="1">
            <a:spLocks noChangeArrowheads="1"/>
          </p:cNvSpPr>
          <p:nvPr/>
        </p:nvSpPr>
        <p:spPr bwMode="auto">
          <a:xfrm>
            <a:off x="1907702" y="2140140"/>
            <a:ext cx="6510809"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sz="2000" dirty="0" smtClean="0">
                <a:latin typeface="Cambria" pitchFamily="18" charset="0"/>
              </a:rPr>
              <a:t>Consideraciones</a:t>
            </a:r>
          </a:p>
          <a:p>
            <a:pPr algn="just" eaLnBrk="1" hangingPunct="1">
              <a:spcBef>
                <a:spcPct val="50000"/>
              </a:spcBef>
              <a:buClr>
                <a:srgbClr val="0070C0"/>
              </a:buClr>
            </a:pPr>
            <a:endParaRPr lang="es-ES" sz="2000" dirty="0" smtClean="0">
              <a:latin typeface="Cambria" pitchFamily="18" charset="0"/>
            </a:endParaRPr>
          </a:p>
          <a:p>
            <a:pPr marL="285750" indent="-285750" algn="just" eaLnBrk="1" hangingPunct="1">
              <a:spcBef>
                <a:spcPct val="50000"/>
              </a:spcBef>
              <a:buClr>
                <a:srgbClr val="0070C0"/>
              </a:buClr>
              <a:buFont typeface="Wingdings" pitchFamily="2" charset="2"/>
              <a:buChar char="ü"/>
            </a:pPr>
            <a:r>
              <a:rPr lang="es-ES" sz="2000" dirty="0" smtClean="0">
                <a:latin typeface="Cambria" pitchFamily="18" charset="0"/>
              </a:rPr>
              <a:t>La elasticidad es un análisis de sensibilidad y por lo tanto mide cambios porcentuales y por lo tanto no es lo mismo que la pendiente de una recta o curva.</a:t>
            </a:r>
          </a:p>
          <a:p>
            <a:pPr marL="285750" indent="-285750" algn="just" eaLnBrk="1" hangingPunct="1">
              <a:spcBef>
                <a:spcPct val="50000"/>
              </a:spcBef>
              <a:buClr>
                <a:srgbClr val="0070C0"/>
              </a:buClr>
              <a:buFont typeface="Wingdings" pitchFamily="2" charset="2"/>
              <a:buChar char="ü"/>
            </a:pPr>
            <a:r>
              <a:rPr lang="es-ES" sz="2000" dirty="0" smtClean="0">
                <a:latin typeface="Cambria" pitchFamily="18" charset="0"/>
              </a:rPr>
              <a:t>La elasticidad se mide al punto, es decir que no necesariamente es igual en toda la curva pudiendo existir tramos elásticos e inelásticos.</a:t>
            </a:r>
          </a:p>
          <a:p>
            <a:pPr marL="285750" indent="-285750" algn="just" eaLnBrk="1" hangingPunct="1">
              <a:spcBef>
                <a:spcPct val="50000"/>
              </a:spcBef>
              <a:buClr>
                <a:srgbClr val="0070C0"/>
              </a:buClr>
              <a:buFont typeface="Wingdings" pitchFamily="2" charset="2"/>
              <a:buChar char="ü"/>
            </a:pPr>
            <a:r>
              <a:rPr lang="es-ES" sz="2000" dirty="0" smtClean="0">
                <a:latin typeface="Cambria" pitchFamily="18" charset="0"/>
              </a:rPr>
              <a:t>Tarea: investigar algún mercado de su interés y señalar como responde la demanda ante cambios en precio</a:t>
            </a:r>
            <a:endParaRPr lang="es-ES" sz="2000" dirty="0">
              <a:latin typeface="Cambria" pitchFamily="18" charset="0"/>
            </a:endParaRPr>
          </a:p>
        </p:txBody>
      </p:sp>
      <p:pic>
        <p:nvPicPr>
          <p:cNvPr id="8" name="7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2723559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2192823" y="2142570"/>
            <a:ext cx="6192614" cy="23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_tradnl" sz="2000" i="1" dirty="0">
                <a:latin typeface="Cambria" pitchFamily="18" charset="0"/>
              </a:rPr>
              <a:t>Elasticidad Precio de la </a:t>
            </a:r>
            <a:r>
              <a:rPr lang="es-ES_tradnl" sz="2000" i="1" dirty="0" smtClean="0">
                <a:latin typeface="Cambria" pitchFamily="18" charset="0"/>
              </a:rPr>
              <a:t>Oferta</a:t>
            </a:r>
            <a:endParaRPr lang="es-ES_tradnl" sz="2000" dirty="0">
              <a:latin typeface="Cambria" pitchFamily="18" charset="0"/>
            </a:endParaRPr>
          </a:p>
          <a:p>
            <a:pPr marL="285750" indent="-285750" algn="just" eaLnBrk="1" hangingPunct="1">
              <a:spcBef>
                <a:spcPct val="50000"/>
              </a:spcBef>
              <a:buClr>
                <a:srgbClr val="0070C0"/>
              </a:buClr>
              <a:buFont typeface="Wingdings" pitchFamily="2" charset="2"/>
              <a:buChar char="Ø"/>
            </a:pPr>
            <a:r>
              <a:rPr lang="es-ES_tradnl" dirty="0" smtClean="0">
                <a:latin typeface="Cambria" pitchFamily="18" charset="0"/>
              </a:rPr>
              <a:t>medida </a:t>
            </a:r>
            <a:r>
              <a:rPr lang="es-ES_tradnl" dirty="0">
                <a:latin typeface="Cambria" pitchFamily="18" charset="0"/>
              </a:rPr>
              <a:t>del grado en que la cantidad ofrecida de un bien responde a una variación de su precio; se calcula dividiendo la variación porcentual de la cantidad ofrecida por la variación porcentual del precio. </a:t>
            </a:r>
            <a:endParaRPr lang="es-ES_tradnl" dirty="0">
              <a:solidFill>
                <a:schemeClr val="accent2"/>
              </a:solidFill>
              <a:latin typeface="Cambria" pitchFamily="18" charset="0"/>
            </a:endParaRPr>
          </a:p>
          <a:p>
            <a:pPr marL="285750" indent="-285750" algn="just" eaLnBrk="1" hangingPunct="1">
              <a:spcBef>
                <a:spcPct val="50000"/>
              </a:spcBef>
              <a:buClr>
                <a:srgbClr val="0070C0"/>
              </a:buClr>
              <a:buFont typeface="Wingdings" pitchFamily="2" charset="2"/>
              <a:buChar char="Ø"/>
            </a:pPr>
            <a:r>
              <a:rPr lang="es-ES" dirty="0" smtClean="0">
                <a:latin typeface="Cambria" pitchFamily="18" charset="0"/>
              </a:rPr>
              <a:t>Para la Oferta se hace exactamente el mismo análisis que se realizo para la demanda.</a:t>
            </a:r>
            <a:endParaRPr lang="es-ES" dirty="0">
              <a:latin typeface="Cambria" pitchFamily="18" charset="0"/>
            </a:endParaRPr>
          </a:p>
        </p:txBody>
      </p:sp>
      <p:sp>
        <p:nvSpPr>
          <p:cNvPr id="24" name="1 Título"/>
          <p:cNvSpPr>
            <a:spLocks noGrp="1"/>
          </p:cNvSpPr>
          <p:nvPr>
            <p:ph type="title"/>
          </p:nvPr>
        </p:nvSpPr>
        <p:spPr/>
        <p:txBody>
          <a:bodyPr>
            <a:normAutofit/>
          </a:bodyPr>
          <a:lstStyle/>
          <a:p>
            <a:pPr algn="ctr"/>
            <a:r>
              <a:rPr lang="es-MX" sz="3200" b="1" dirty="0" smtClean="0">
                <a:solidFill>
                  <a:schemeClr val="bg1"/>
                </a:solidFill>
                <a:latin typeface="Cambria" pitchFamily="18" charset="0"/>
              </a:rPr>
              <a:t>MODELO DE MERCADO</a:t>
            </a:r>
            <a:r>
              <a:rPr lang="es-MX" sz="3200" b="1" dirty="0">
                <a:solidFill>
                  <a:schemeClr val="bg1"/>
                </a:solidFill>
                <a:latin typeface="Cambria" pitchFamily="18" charset="0"/>
              </a:rPr>
              <a:t/>
            </a:r>
            <a:br>
              <a:rPr lang="es-MX" sz="3200" b="1" dirty="0">
                <a:solidFill>
                  <a:schemeClr val="bg1"/>
                </a:solidFill>
                <a:latin typeface="Cambria" pitchFamily="18" charset="0"/>
              </a:rPr>
            </a:br>
            <a:r>
              <a:rPr lang="es-MX" sz="2800" b="1" dirty="0" smtClean="0">
                <a:solidFill>
                  <a:schemeClr val="bg1"/>
                </a:solidFill>
                <a:latin typeface="Cambria" pitchFamily="18" charset="0"/>
              </a:rPr>
              <a:t>EPO</a:t>
            </a:r>
            <a:endParaRPr lang="es-CL" sz="2800" dirty="0"/>
          </a:p>
        </p:txBody>
      </p:sp>
      <mc:AlternateContent xmlns:mc="http://schemas.openxmlformats.org/markup-compatibility/2006" xmlns:a14="http://schemas.microsoft.com/office/drawing/2010/main">
        <mc:Choice Requires="a14">
          <p:sp>
            <p:nvSpPr>
              <p:cNvPr id="3" name="2 Rectángulo"/>
              <p:cNvSpPr/>
              <p:nvPr/>
            </p:nvSpPr>
            <p:spPr>
              <a:xfrm>
                <a:off x="3776344" y="4869160"/>
                <a:ext cx="3258841" cy="1164037"/>
              </a:xfrm>
              <a:prstGeom prst="rect">
                <a:avLst/>
              </a:prstGeom>
            </p:spPr>
            <p:txBody>
              <a:bodyPr wrap="none">
                <a:spAutoFit/>
              </a:bodyPr>
              <a:lstStyle/>
              <a:p>
                <a:pPr algn="just">
                  <a:spcBef>
                    <a:spcPct val="50000"/>
                  </a:spcBef>
                  <a:buClr>
                    <a:schemeClr val="accent1"/>
                  </a:buClr>
                </a:pPr>
                <a14:m>
                  <m:oMathPara xmlns:m="http://schemas.openxmlformats.org/officeDocument/2006/math">
                    <m:oMathParaPr>
                      <m:jc m:val="center"/>
                    </m:oMathParaPr>
                    <m:oMath xmlns:m="http://schemas.openxmlformats.org/officeDocument/2006/math">
                      <m:sSub>
                        <m:sSubPr>
                          <m:ctrlPr>
                            <a:rPr lang="es-ES_tradnl" sz="2000" i="1">
                              <a:latin typeface="Cambria Math"/>
                            </a:rPr>
                          </m:ctrlPr>
                        </m:sSubPr>
                        <m:e>
                          <m:r>
                            <a:rPr lang="es-ES_tradnl" sz="2000" i="1">
                              <a:latin typeface="Cambria Math"/>
                              <a:ea typeface="Cambria Math"/>
                            </a:rPr>
                            <m:t>𝜉</m:t>
                          </m:r>
                        </m:e>
                        <m:sub>
                          <m:r>
                            <a:rPr lang="es-MX" sz="2000" i="1">
                              <a:latin typeface="Cambria Math"/>
                            </a:rPr>
                            <m:t>𝑝</m:t>
                          </m:r>
                          <m:r>
                            <a:rPr lang="es-MX" sz="2000" i="1">
                              <a:latin typeface="Cambria Math"/>
                            </a:rPr>
                            <m:t>,</m:t>
                          </m:r>
                          <m:r>
                            <a:rPr lang="es-MX" sz="2000" i="1">
                              <a:latin typeface="Cambria Math"/>
                            </a:rPr>
                            <m:t>𝑞</m:t>
                          </m:r>
                        </m:sub>
                      </m:sSub>
                      <m:r>
                        <a:rPr lang="es-MX" sz="2000" i="1">
                          <a:latin typeface="Cambria Math"/>
                        </a:rPr>
                        <m:t>=</m:t>
                      </m:r>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𝑄</m:t>
                          </m:r>
                        </m:num>
                        <m:den>
                          <m:r>
                            <a:rPr lang="es-MX" sz="2000" i="1">
                              <a:latin typeface="Cambria Math"/>
                              <a:ea typeface="Cambria Math"/>
                            </a:rPr>
                            <m:t>∆%</m:t>
                          </m:r>
                          <m:r>
                            <a:rPr lang="es-MX" sz="2000" i="1">
                              <a:latin typeface="Cambria Math"/>
                              <a:ea typeface="Cambria Math"/>
                            </a:rPr>
                            <m:t>𝑃</m:t>
                          </m:r>
                        </m:den>
                      </m:f>
                      <m:r>
                        <a:rPr lang="es-MX" sz="2000" i="1">
                          <a:latin typeface="Cambria Math"/>
                          <a:ea typeface="Cambria Math"/>
                        </a:rPr>
                        <m:t>=</m:t>
                      </m:r>
                      <m:f>
                        <m:fPr>
                          <m:ctrlPr>
                            <a:rPr lang="es-MX" sz="2000" i="1">
                              <a:latin typeface="Cambria Math"/>
                              <a:ea typeface="Cambria Math"/>
                            </a:rPr>
                          </m:ctrlPr>
                        </m:fPr>
                        <m:num>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𝑄</m:t>
                              </m:r>
                            </m:num>
                            <m:den>
                              <m:r>
                                <a:rPr lang="es-MX" sz="2000" i="1">
                                  <a:latin typeface="Cambria Math"/>
                                  <a:ea typeface="Cambria Math"/>
                                </a:rPr>
                                <m:t>𝑄</m:t>
                              </m:r>
                            </m:den>
                          </m:f>
                        </m:num>
                        <m:den>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𝑃</m:t>
                              </m:r>
                            </m:num>
                            <m:den>
                              <m:r>
                                <a:rPr lang="es-MX" sz="2000" i="1">
                                  <a:latin typeface="Cambria Math"/>
                                  <a:ea typeface="Cambria Math"/>
                                </a:rPr>
                                <m:t>𝑃</m:t>
                              </m:r>
                            </m:den>
                          </m:f>
                        </m:den>
                      </m:f>
                      <m:r>
                        <a:rPr lang="es-MX" sz="2000" i="1">
                          <a:latin typeface="Cambria Math"/>
                          <a:ea typeface="Cambria Math"/>
                        </a:rPr>
                        <m:t>=</m:t>
                      </m:r>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𝑄</m:t>
                          </m:r>
                        </m:num>
                        <m:den>
                          <m:r>
                            <a:rPr lang="es-MX" sz="2000" i="1">
                              <a:latin typeface="Cambria Math"/>
                              <a:ea typeface="Cambria Math"/>
                            </a:rPr>
                            <m:t>∆</m:t>
                          </m:r>
                          <m:r>
                            <a:rPr lang="es-MX" sz="2000" i="1">
                              <a:latin typeface="Cambria Math"/>
                              <a:ea typeface="Cambria Math"/>
                            </a:rPr>
                            <m:t>𝑃</m:t>
                          </m:r>
                        </m:den>
                      </m:f>
                      <m:r>
                        <a:rPr lang="es-MX" sz="2000" i="1">
                          <a:latin typeface="Cambria Math"/>
                          <a:ea typeface="Cambria Math"/>
                        </a:rPr>
                        <m:t>∙</m:t>
                      </m:r>
                      <m:f>
                        <m:fPr>
                          <m:ctrlPr>
                            <a:rPr lang="es-MX" sz="2000" i="1">
                              <a:latin typeface="Cambria Math"/>
                              <a:ea typeface="Cambria Math"/>
                            </a:rPr>
                          </m:ctrlPr>
                        </m:fPr>
                        <m:num>
                          <m:r>
                            <a:rPr lang="es-MX" sz="2000" i="1">
                              <a:latin typeface="Cambria Math"/>
                              <a:ea typeface="Cambria Math"/>
                            </a:rPr>
                            <m:t>𝑃</m:t>
                          </m:r>
                        </m:num>
                        <m:den>
                          <m:r>
                            <a:rPr lang="es-MX" sz="2000" i="1">
                              <a:latin typeface="Cambria Math"/>
                              <a:ea typeface="Cambria Math"/>
                            </a:rPr>
                            <m:t>𝑄</m:t>
                          </m:r>
                        </m:den>
                      </m:f>
                    </m:oMath>
                  </m:oMathPara>
                </a14:m>
                <a:endParaRPr lang="es-ES_tradnl" sz="2000" dirty="0">
                  <a:latin typeface="Cambria" pitchFamily="18" charset="0"/>
                </a:endParaRPr>
              </a:p>
            </p:txBody>
          </p:sp>
        </mc:Choice>
        <mc:Fallback xmlns="">
          <p:sp>
            <p:nvSpPr>
              <p:cNvPr id="3" name="2 Rectángulo"/>
              <p:cNvSpPr>
                <a:spLocks noRot="1" noChangeAspect="1" noMove="1" noResize="1" noEditPoints="1" noAdjustHandles="1" noChangeArrowheads="1" noChangeShapeType="1" noTextEdit="1"/>
              </p:cNvSpPr>
              <p:nvPr/>
            </p:nvSpPr>
            <p:spPr>
              <a:xfrm>
                <a:off x="3776344" y="4869160"/>
                <a:ext cx="3258841" cy="1164037"/>
              </a:xfrm>
              <a:prstGeom prst="rect">
                <a:avLst/>
              </a:prstGeom>
              <a:blipFill rotWithShape="1">
                <a:blip r:embed="rId3" cstate="print"/>
                <a:stretch>
                  <a:fillRect/>
                </a:stretch>
              </a:blipFill>
            </p:spPr>
            <p:txBody>
              <a:bodyPr/>
              <a:lstStyle/>
              <a:p>
                <a:r>
                  <a:rPr lang="es-CL">
                    <a:noFill/>
                  </a:rPr>
                  <a:t> </a:t>
                </a:r>
              </a:p>
            </p:txBody>
          </p:sp>
        </mc:Fallback>
      </mc:AlternateContent>
      <p:pic>
        <p:nvPicPr>
          <p:cNvPr id="6" name="5 Imagen" descr="logo2.jpg"/>
          <p:cNvPicPr>
            <a:picLocks noChangeAspect="1"/>
          </p:cNvPicPr>
          <p:nvPr/>
        </p:nvPicPr>
        <p:blipFill>
          <a:blip r:embed="rId4"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901490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b="1" dirty="0" smtClean="0">
                <a:solidFill>
                  <a:schemeClr val="bg1"/>
                </a:solidFill>
                <a:latin typeface="Cambria" pitchFamily="18" charset="0"/>
              </a:rPr>
              <a:t>Modelo de mercado </a:t>
            </a:r>
            <a:br>
              <a:rPr lang="es-MX" sz="2800" b="1" dirty="0" smtClean="0">
                <a:solidFill>
                  <a:schemeClr val="bg1"/>
                </a:solidFill>
                <a:latin typeface="Cambria" pitchFamily="18" charset="0"/>
              </a:rPr>
            </a:br>
            <a:r>
              <a:rPr lang="es-MX" sz="2400" b="1" dirty="0" smtClean="0">
                <a:solidFill>
                  <a:schemeClr val="bg1"/>
                </a:solidFill>
                <a:latin typeface="Cambria" pitchFamily="18" charset="0"/>
              </a:rPr>
              <a:t>¿qué son los mercados?</a:t>
            </a:r>
            <a:endParaRPr lang="es-CL" sz="2400" b="1" dirty="0">
              <a:solidFill>
                <a:schemeClr val="bg1"/>
              </a:solidFill>
              <a:latin typeface="Cambria" pitchFamily="18" charset="0"/>
            </a:endParaRPr>
          </a:p>
        </p:txBody>
      </p:sp>
      <p:sp>
        <p:nvSpPr>
          <p:cNvPr id="3" name="2 Marcador de contenido"/>
          <p:cNvSpPr>
            <a:spLocks noGrp="1"/>
          </p:cNvSpPr>
          <p:nvPr>
            <p:ph idx="1"/>
          </p:nvPr>
        </p:nvSpPr>
        <p:spPr/>
        <p:txBody>
          <a:bodyPr>
            <a:normAutofit/>
          </a:bodyPr>
          <a:lstStyle/>
          <a:p>
            <a:pPr marL="0" indent="0">
              <a:buNone/>
            </a:pPr>
            <a:endParaRPr lang="es-CL" dirty="0" smtClean="0">
              <a:latin typeface="Cambria" pitchFamily="18" charset="0"/>
            </a:endParaRPr>
          </a:p>
          <a:p>
            <a:pPr algn="just">
              <a:spcBef>
                <a:spcPct val="50000"/>
              </a:spcBef>
              <a:buClr>
                <a:srgbClr val="0070C0"/>
              </a:buClr>
              <a:buFont typeface="Wingdings" pitchFamily="2" charset="2"/>
              <a:buChar char="v"/>
            </a:pPr>
            <a:r>
              <a:rPr lang="es-ES" dirty="0" smtClean="0">
                <a:latin typeface="Cambria" pitchFamily="18" charset="0"/>
              </a:rPr>
              <a:t>Mercado </a:t>
            </a:r>
            <a:r>
              <a:rPr lang="es-ES" dirty="0">
                <a:latin typeface="Cambria" pitchFamily="18" charset="0"/>
              </a:rPr>
              <a:t>clásicamente se ha definido </a:t>
            </a:r>
            <a:r>
              <a:rPr lang="es-ES" i="1" dirty="0">
                <a:latin typeface="Cambria" pitchFamily="18" charset="0"/>
              </a:rPr>
              <a:t>como cualquier lugar físico donde se ponen en contacto quienes desean comprar y vender un bien o servicio. </a:t>
            </a:r>
          </a:p>
          <a:p>
            <a:pPr algn="just">
              <a:spcBef>
                <a:spcPct val="50000"/>
              </a:spcBef>
              <a:buClr>
                <a:srgbClr val="0070C0"/>
              </a:buClr>
              <a:buFont typeface="Wingdings" pitchFamily="2" charset="2"/>
              <a:buChar char="v"/>
            </a:pPr>
            <a:r>
              <a:rPr lang="es-ES" dirty="0">
                <a:latin typeface="Cambria" pitchFamily="18" charset="0"/>
              </a:rPr>
              <a:t> Sin embargo mercado también puede ser cualquier medio de comunicación donde se ponen en contacto quienes desean comprar y vender un bien o servicio como por ejemplo internet</a:t>
            </a:r>
            <a:endParaRPr lang="es-CL" dirty="0" smtClean="0">
              <a:latin typeface="Cambria" pitchFamily="18" charset="0"/>
            </a:endParaRPr>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2055796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1 Título"/>
          <p:cNvSpPr>
            <a:spLocks noGrp="1"/>
          </p:cNvSpPr>
          <p:nvPr>
            <p:ph type="title"/>
          </p:nvPr>
        </p:nvSpPr>
        <p:spPr/>
        <p:txBody>
          <a:bodyPr>
            <a:normAutofit/>
          </a:bodyPr>
          <a:lstStyle/>
          <a:p>
            <a:pPr algn="ctr"/>
            <a:r>
              <a:rPr lang="es-MX" sz="3200" b="1" dirty="0" smtClean="0">
                <a:solidFill>
                  <a:schemeClr val="bg1"/>
                </a:solidFill>
                <a:latin typeface="Cambria" pitchFamily="18" charset="0"/>
              </a:rPr>
              <a:t>MODELO DE MERCADO</a:t>
            </a:r>
            <a:r>
              <a:rPr lang="es-MX" sz="3200" b="1" dirty="0">
                <a:solidFill>
                  <a:schemeClr val="bg1"/>
                </a:solidFill>
                <a:latin typeface="Cambria" pitchFamily="18" charset="0"/>
              </a:rPr>
              <a:t/>
            </a:r>
            <a:br>
              <a:rPr lang="es-MX" sz="3200" b="1" dirty="0">
                <a:solidFill>
                  <a:schemeClr val="bg1"/>
                </a:solidFill>
                <a:latin typeface="Cambria" pitchFamily="18" charset="0"/>
              </a:rPr>
            </a:br>
            <a:r>
              <a:rPr lang="es-MX" sz="2800" b="1" dirty="0" smtClean="0">
                <a:solidFill>
                  <a:schemeClr val="bg1"/>
                </a:solidFill>
                <a:latin typeface="Cambria" pitchFamily="18" charset="0"/>
              </a:rPr>
              <a:t>EI</a:t>
            </a:r>
            <a:endParaRPr lang="es-CL" sz="2800" dirty="0"/>
          </a:p>
        </p:txBody>
      </p:sp>
      <p:sp>
        <p:nvSpPr>
          <p:cNvPr id="30" name="29 Rectángulo"/>
          <p:cNvSpPr/>
          <p:nvPr/>
        </p:nvSpPr>
        <p:spPr>
          <a:xfrm>
            <a:off x="2200515" y="2348880"/>
            <a:ext cx="6768752" cy="2585323"/>
          </a:xfrm>
          <a:prstGeom prst="rect">
            <a:avLst/>
          </a:prstGeom>
        </p:spPr>
        <p:txBody>
          <a:bodyPr wrap="square">
            <a:spAutoFit/>
          </a:bodyPr>
          <a:lstStyle/>
          <a:p>
            <a:pPr marL="285750" indent="-285750">
              <a:buClr>
                <a:srgbClr val="0070C0"/>
              </a:buClr>
              <a:buFont typeface="Wingdings" pitchFamily="2" charset="2"/>
              <a:buChar char="v"/>
            </a:pPr>
            <a:endParaRPr lang="es-MX" dirty="0" smtClean="0">
              <a:latin typeface="Cambria" pitchFamily="18" charset="0"/>
            </a:endParaRPr>
          </a:p>
          <a:p>
            <a:pPr marL="285750" indent="-285750">
              <a:buClr>
                <a:srgbClr val="0070C0"/>
              </a:buClr>
              <a:buFont typeface="Wingdings" pitchFamily="2" charset="2"/>
              <a:buChar char="v"/>
            </a:pPr>
            <a:r>
              <a:rPr lang="es-MX" dirty="0" smtClean="0">
                <a:latin typeface="Cambria" pitchFamily="18" charset="0"/>
              </a:rPr>
              <a:t>Elasticidad ingreso de la demanda</a:t>
            </a:r>
          </a:p>
          <a:p>
            <a:pPr algn="just">
              <a:buClr>
                <a:srgbClr val="0070C0"/>
              </a:buClr>
            </a:pPr>
            <a:endParaRPr lang="es-MX" dirty="0">
              <a:latin typeface="Cambria" pitchFamily="18" charset="0"/>
            </a:endParaRPr>
          </a:p>
          <a:p>
            <a:pPr marL="285750" indent="-285750" algn="just">
              <a:buClr>
                <a:srgbClr val="0070C0"/>
              </a:buClr>
              <a:buFont typeface="Wingdings" pitchFamily="2" charset="2"/>
              <a:buChar char="Ø"/>
            </a:pPr>
            <a:r>
              <a:rPr lang="es-ES_tradnl" dirty="0" smtClean="0">
                <a:latin typeface="Cambria" pitchFamily="18" charset="0"/>
              </a:rPr>
              <a:t>Medida </a:t>
            </a:r>
            <a:r>
              <a:rPr lang="es-ES_tradnl" dirty="0">
                <a:latin typeface="Cambria" pitchFamily="18" charset="0"/>
              </a:rPr>
              <a:t>del grado en que la cantidad demandada de un bien responde a una variación de la renta de los consumidores; se calcula dividiendo la variación porcentual de la cantidad demandada por la variación porcentual de la renta. </a:t>
            </a:r>
            <a:r>
              <a:rPr lang="es-ES_tradnl" dirty="0">
                <a:solidFill>
                  <a:srgbClr val="FF0000"/>
                </a:solidFill>
                <a:latin typeface="Cambria" pitchFamily="18" charset="0"/>
              </a:rPr>
              <a:t> </a:t>
            </a:r>
            <a:endParaRPr lang="es-ES_tradnl" dirty="0">
              <a:solidFill>
                <a:schemeClr val="accent2"/>
              </a:solidFill>
              <a:latin typeface="Cambria" pitchFamily="18" charset="0"/>
            </a:endParaRPr>
          </a:p>
          <a:p>
            <a:pPr marL="285750" indent="-285750">
              <a:buClr>
                <a:srgbClr val="0070C0"/>
              </a:buClr>
              <a:buFont typeface="Wingdings" pitchFamily="2" charset="2"/>
              <a:buChar char="Ø"/>
            </a:pPr>
            <a:endParaRPr lang="es-MX" dirty="0" smtClean="0">
              <a:latin typeface="Cambria" pitchFamily="18" charset="0"/>
            </a:endParaRPr>
          </a:p>
          <a:p>
            <a:pPr marL="285750" indent="-285750">
              <a:buClr>
                <a:srgbClr val="0070C0"/>
              </a:buClr>
              <a:buFont typeface="Wingdings" pitchFamily="2" charset="2"/>
              <a:buChar char="Ø"/>
            </a:pPr>
            <a:endParaRPr lang="es-MX" dirty="0" smtClean="0">
              <a:latin typeface="Cambria" pitchFamily="18" charset="0"/>
            </a:endParaRPr>
          </a:p>
        </p:txBody>
      </p:sp>
      <mc:AlternateContent xmlns:mc="http://schemas.openxmlformats.org/markup-compatibility/2006" xmlns:a14="http://schemas.microsoft.com/office/drawing/2010/main">
        <mc:Choice Requires="a14">
          <p:sp>
            <p:nvSpPr>
              <p:cNvPr id="5" name="4 Rectángulo"/>
              <p:cNvSpPr/>
              <p:nvPr/>
            </p:nvSpPr>
            <p:spPr>
              <a:xfrm>
                <a:off x="3748837" y="4869160"/>
                <a:ext cx="3313856" cy="1164037"/>
              </a:xfrm>
              <a:prstGeom prst="rect">
                <a:avLst/>
              </a:prstGeom>
            </p:spPr>
            <p:txBody>
              <a:bodyPr wrap="none">
                <a:spAutoFit/>
              </a:bodyPr>
              <a:lstStyle/>
              <a:p>
                <a:pPr algn="just">
                  <a:spcBef>
                    <a:spcPct val="50000"/>
                  </a:spcBef>
                  <a:buClr>
                    <a:schemeClr val="accent1"/>
                  </a:buClr>
                </a:pPr>
                <a14:m>
                  <m:oMathPara xmlns:m="http://schemas.openxmlformats.org/officeDocument/2006/math">
                    <m:oMathParaPr>
                      <m:jc m:val="center"/>
                    </m:oMathParaPr>
                    <m:oMath xmlns:m="http://schemas.openxmlformats.org/officeDocument/2006/math">
                      <m:sSub>
                        <m:sSubPr>
                          <m:ctrlPr>
                            <a:rPr lang="es-ES_tradnl" sz="2000" i="1" smtClean="0">
                              <a:latin typeface="Cambria Math"/>
                            </a:rPr>
                          </m:ctrlPr>
                        </m:sSubPr>
                        <m:e>
                          <m:r>
                            <a:rPr lang="es-ES_tradnl" sz="2000" i="1">
                              <a:latin typeface="Cambria Math"/>
                              <a:ea typeface="Cambria Math"/>
                            </a:rPr>
                            <m:t>𝜉</m:t>
                          </m:r>
                        </m:e>
                        <m:sub>
                          <m:r>
                            <a:rPr lang="es-MX" sz="2000" i="1">
                              <a:latin typeface="Cambria Math"/>
                            </a:rPr>
                            <m:t>𝑝</m:t>
                          </m:r>
                          <m:r>
                            <a:rPr lang="es-MX" sz="2000" i="1">
                              <a:latin typeface="Cambria Math"/>
                            </a:rPr>
                            <m:t>,</m:t>
                          </m:r>
                          <m:r>
                            <a:rPr lang="es-MX" sz="2000" i="1">
                              <a:latin typeface="Cambria Math"/>
                            </a:rPr>
                            <m:t>𝑞</m:t>
                          </m:r>
                        </m:sub>
                      </m:sSub>
                      <m:r>
                        <a:rPr lang="es-MX" sz="2000" i="1">
                          <a:latin typeface="Cambria Math"/>
                        </a:rPr>
                        <m:t>=</m:t>
                      </m:r>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𝑄</m:t>
                          </m:r>
                        </m:num>
                        <m:den>
                          <m:r>
                            <a:rPr lang="es-MX" sz="2000" i="1">
                              <a:latin typeface="Cambria Math"/>
                              <a:ea typeface="Cambria Math"/>
                            </a:rPr>
                            <m:t>∆%</m:t>
                          </m:r>
                          <m:r>
                            <a:rPr lang="es-MX" sz="2000" b="0" i="1" smtClean="0">
                              <a:latin typeface="Cambria Math"/>
                              <a:ea typeface="Cambria Math"/>
                            </a:rPr>
                            <m:t>𝐼</m:t>
                          </m:r>
                        </m:den>
                      </m:f>
                      <m:r>
                        <a:rPr lang="es-MX" sz="2000" i="1">
                          <a:latin typeface="Cambria Math"/>
                          <a:ea typeface="Cambria Math"/>
                        </a:rPr>
                        <m:t>=</m:t>
                      </m:r>
                      <m:f>
                        <m:fPr>
                          <m:ctrlPr>
                            <a:rPr lang="es-MX" sz="2000" i="1">
                              <a:latin typeface="Cambria Math"/>
                              <a:ea typeface="Cambria Math"/>
                            </a:rPr>
                          </m:ctrlPr>
                        </m:fPr>
                        <m:num>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𝑄</m:t>
                              </m:r>
                            </m:num>
                            <m:den>
                              <m:r>
                                <a:rPr lang="es-MX" sz="2000" i="1">
                                  <a:latin typeface="Cambria Math"/>
                                  <a:ea typeface="Cambria Math"/>
                                </a:rPr>
                                <m:t>𝑄</m:t>
                              </m:r>
                            </m:den>
                          </m:f>
                        </m:num>
                        <m:den>
                          <m:f>
                            <m:fPr>
                              <m:ctrlPr>
                                <a:rPr lang="es-MX" sz="2000" i="1">
                                  <a:latin typeface="Cambria Math"/>
                                  <a:ea typeface="Cambria Math"/>
                                </a:rPr>
                              </m:ctrlPr>
                            </m:fPr>
                            <m:num>
                              <m:r>
                                <a:rPr lang="es-MX" sz="2000" i="1">
                                  <a:latin typeface="Cambria Math"/>
                                  <a:ea typeface="Cambria Math"/>
                                </a:rPr>
                                <m:t>∆</m:t>
                              </m:r>
                              <m:r>
                                <a:rPr lang="es-MX" sz="2000" b="0" i="1" smtClean="0">
                                  <a:latin typeface="Cambria Math"/>
                                  <a:ea typeface="Cambria Math"/>
                                </a:rPr>
                                <m:t>𝐼</m:t>
                              </m:r>
                            </m:num>
                            <m:den>
                              <m:r>
                                <a:rPr lang="es-MX" sz="2000" b="0" i="1" smtClean="0">
                                  <a:latin typeface="Cambria Math"/>
                                  <a:ea typeface="Cambria Math"/>
                                </a:rPr>
                                <m:t>𝐼</m:t>
                              </m:r>
                            </m:den>
                          </m:f>
                        </m:den>
                      </m:f>
                      <m:r>
                        <a:rPr lang="es-MX" sz="2000" i="1">
                          <a:latin typeface="Cambria Math"/>
                          <a:ea typeface="Cambria Math"/>
                        </a:rPr>
                        <m:t>=</m:t>
                      </m:r>
                      <m:f>
                        <m:fPr>
                          <m:ctrlPr>
                            <a:rPr lang="es-MX" sz="2000" i="1">
                              <a:latin typeface="Cambria Math"/>
                              <a:ea typeface="Cambria Math"/>
                            </a:rPr>
                          </m:ctrlPr>
                        </m:fPr>
                        <m:num>
                          <m:r>
                            <a:rPr lang="es-MX" sz="2000" i="1">
                              <a:latin typeface="Cambria Math"/>
                              <a:ea typeface="Cambria Math"/>
                            </a:rPr>
                            <m:t>∆</m:t>
                          </m:r>
                          <m:r>
                            <a:rPr lang="es-MX" sz="2000" i="1">
                              <a:latin typeface="Cambria Math"/>
                              <a:ea typeface="Cambria Math"/>
                            </a:rPr>
                            <m:t>𝑄</m:t>
                          </m:r>
                        </m:num>
                        <m:den>
                          <m:r>
                            <a:rPr lang="es-MX" sz="2000" i="1">
                              <a:latin typeface="Cambria Math"/>
                              <a:ea typeface="Cambria Math"/>
                            </a:rPr>
                            <m:t>∆</m:t>
                          </m:r>
                          <m:r>
                            <a:rPr lang="es-MX" sz="2000" b="0" i="1" smtClean="0">
                              <a:latin typeface="Cambria Math"/>
                              <a:ea typeface="Cambria Math"/>
                            </a:rPr>
                            <m:t>𝐼</m:t>
                          </m:r>
                        </m:den>
                      </m:f>
                      <m:r>
                        <a:rPr lang="es-MX" sz="2000" i="1">
                          <a:latin typeface="Cambria Math"/>
                          <a:ea typeface="Cambria Math"/>
                        </a:rPr>
                        <m:t>∙</m:t>
                      </m:r>
                      <m:f>
                        <m:fPr>
                          <m:ctrlPr>
                            <a:rPr lang="es-MX" sz="2000" i="1">
                              <a:latin typeface="Cambria Math"/>
                              <a:ea typeface="Cambria Math"/>
                            </a:rPr>
                          </m:ctrlPr>
                        </m:fPr>
                        <m:num>
                          <m:r>
                            <a:rPr lang="es-MX" sz="2000" b="0" i="1" smtClean="0">
                              <a:latin typeface="Cambria Math"/>
                              <a:ea typeface="Cambria Math"/>
                            </a:rPr>
                            <m:t>𝐼</m:t>
                          </m:r>
                        </m:num>
                        <m:den>
                          <m:r>
                            <a:rPr lang="es-MX" sz="2000" i="1">
                              <a:latin typeface="Cambria Math"/>
                              <a:ea typeface="Cambria Math"/>
                            </a:rPr>
                            <m:t>𝑄</m:t>
                          </m:r>
                        </m:den>
                      </m:f>
                    </m:oMath>
                  </m:oMathPara>
                </a14:m>
                <a:endParaRPr lang="es-ES_tradnl" sz="2000" dirty="0">
                  <a:latin typeface="Cambria" pitchFamily="18" charset="0"/>
                </a:endParaRPr>
              </a:p>
            </p:txBody>
          </p:sp>
        </mc:Choice>
        <mc:Fallback xmlns="">
          <p:sp>
            <p:nvSpPr>
              <p:cNvPr id="5" name="4 Rectángulo"/>
              <p:cNvSpPr>
                <a:spLocks noRot="1" noChangeAspect="1" noMove="1" noResize="1" noEditPoints="1" noAdjustHandles="1" noChangeArrowheads="1" noChangeShapeType="1" noTextEdit="1"/>
              </p:cNvSpPr>
              <p:nvPr/>
            </p:nvSpPr>
            <p:spPr>
              <a:xfrm>
                <a:off x="3748837" y="4869160"/>
                <a:ext cx="3313856" cy="1164037"/>
              </a:xfrm>
              <a:prstGeom prst="rect">
                <a:avLst/>
              </a:prstGeom>
              <a:blipFill rotWithShape="1">
                <a:blip r:embed="rId3" cstate="print"/>
                <a:stretch>
                  <a:fillRect/>
                </a:stretch>
              </a:blipFill>
            </p:spPr>
            <p:txBody>
              <a:bodyPr/>
              <a:lstStyle/>
              <a:p>
                <a:r>
                  <a:rPr lang="es-CL">
                    <a:noFill/>
                  </a:rPr>
                  <a:t> </a:t>
                </a:r>
              </a:p>
            </p:txBody>
          </p:sp>
        </mc:Fallback>
      </mc:AlternateContent>
      <p:pic>
        <p:nvPicPr>
          <p:cNvPr id="6" name="5 Imagen" descr="logo2.jpg"/>
          <p:cNvPicPr>
            <a:picLocks noChangeAspect="1"/>
          </p:cNvPicPr>
          <p:nvPr/>
        </p:nvPicPr>
        <p:blipFill>
          <a:blip r:embed="rId4"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2392418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1 Título"/>
          <p:cNvSpPr>
            <a:spLocks noGrp="1"/>
          </p:cNvSpPr>
          <p:nvPr>
            <p:ph type="title"/>
          </p:nvPr>
        </p:nvSpPr>
        <p:spPr/>
        <p:txBody>
          <a:bodyPr>
            <a:normAutofit/>
          </a:bodyPr>
          <a:lstStyle/>
          <a:p>
            <a:pPr algn="ctr"/>
            <a:r>
              <a:rPr lang="es-MX" sz="3200" b="1" dirty="0" smtClean="0">
                <a:solidFill>
                  <a:schemeClr val="bg1"/>
                </a:solidFill>
                <a:latin typeface="Cambria" pitchFamily="18" charset="0"/>
              </a:rPr>
              <a:t>MODELO DE MERCADO</a:t>
            </a:r>
            <a:r>
              <a:rPr lang="es-MX" sz="3200" b="1" dirty="0">
                <a:solidFill>
                  <a:schemeClr val="bg1"/>
                </a:solidFill>
                <a:latin typeface="Cambria" pitchFamily="18" charset="0"/>
              </a:rPr>
              <a:t/>
            </a:r>
            <a:br>
              <a:rPr lang="es-MX" sz="3200" b="1" dirty="0">
                <a:solidFill>
                  <a:schemeClr val="bg1"/>
                </a:solidFill>
                <a:latin typeface="Cambria" pitchFamily="18" charset="0"/>
              </a:rPr>
            </a:br>
            <a:r>
              <a:rPr lang="es-MX" sz="2800" b="1" dirty="0" smtClean="0">
                <a:solidFill>
                  <a:schemeClr val="bg1"/>
                </a:solidFill>
                <a:latin typeface="Cambria" pitchFamily="18" charset="0"/>
              </a:rPr>
              <a:t>Excedentes</a:t>
            </a:r>
            <a:endParaRPr lang="es-CL" sz="2800" dirty="0"/>
          </a:p>
        </p:txBody>
      </p:sp>
      <p:sp>
        <p:nvSpPr>
          <p:cNvPr id="12" name="11 Rectángulo"/>
          <p:cNvSpPr/>
          <p:nvPr/>
        </p:nvSpPr>
        <p:spPr>
          <a:xfrm>
            <a:off x="2202359" y="1772816"/>
            <a:ext cx="6768752" cy="2308324"/>
          </a:xfrm>
          <a:prstGeom prst="rect">
            <a:avLst/>
          </a:prstGeom>
        </p:spPr>
        <p:txBody>
          <a:bodyPr wrap="square">
            <a:spAutoFit/>
          </a:bodyPr>
          <a:lstStyle/>
          <a:p>
            <a:pPr marL="285750" indent="-285750">
              <a:buClr>
                <a:srgbClr val="0070C0"/>
              </a:buClr>
              <a:buFont typeface="Wingdings" pitchFamily="2" charset="2"/>
              <a:buChar char="v"/>
            </a:pPr>
            <a:r>
              <a:rPr lang="es-CL" dirty="0">
                <a:latin typeface="Cambria" pitchFamily="18" charset="0"/>
              </a:rPr>
              <a:t>El excedente del consumidor se considera la diferencia existente entre la cantidad máxima que un consumidor está dispuesto a pagar por una cantidad determinada de un bien y lo que en la realidad paga por esa cantidad</a:t>
            </a:r>
            <a:r>
              <a:rPr lang="es-CL" dirty="0" smtClean="0">
                <a:latin typeface="Cambria" pitchFamily="18" charset="0"/>
              </a:rPr>
              <a:t>.</a:t>
            </a:r>
          </a:p>
          <a:p>
            <a:pPr>
              <a:buClr>
                <a:srgbClr val="0070C0"/>
              </a:buClr>
            </a:pPr>
            <a:endParaRPr lang="es-MX" dirty="0">
              <a:latin typeface="Cambria" pitchFamily="18" charset="0"/>
            </a:endParaRPr>
          </a:p>
          <a:p>
            <a:pPr marL="285750" indent="-285750">
              <a:buClr>
                <a:srgbClr val="0070C0"/>
              </a:buClr>
              <a:buFont typeface="Wingdings" pitchFamily="2" charset="2"/>
              <a:buChar char="v"/>
            </a:pPr>
            <a:r>
              <a:rPr lang="es-CL" dirty="0">
                <a:latin typeface="Cambria" pitchFamily="18" charset="0"/>
              </a:rPr>
              <a:t>El excedente del productor es </a:t>
            </a:r>
            <a:r>
              <a:rPr lang="es-CL" dirty="0" smtClean="0">
                <a:latin typeface="Cambria" pitchFamily="18" charset="0"/>
              </a:rPr>
              <a:t>la diferencia ente el precio mínimo que estaría dispuesto a cobrar y lo que realmente percibe por una cantidad determinada de un bien</a:t>
            </a:r>
            <a:endParaRPr lang="es-CL" dirty="0">
              <a:latin typeface="Cambria" pitchFamily="18" charset="0"/>
            </a:endParaRPr>
          </a:p>
        </p:txBody>
      </p:sp>
      <p:cxnSp>
        <p:nvCxnSpPr>
          <p:cNvPr id="83" name="82 Conector recto de flecha"/>
          <p:cNvCxnSpPr/>
          <p:nvPr/>
        </p:nvCxnSpPr>
        <p:spPr>
          <a:xfrm flipH="1" flipV="1">
            <a:off x="3870218" y="4081140"/>
            <a:ext cx="4025" cy="2462369"/>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84" name="83 Rectángulo"/>
              <p:cNvSpPr/>
              <p:nvPr/>
            </p:nvSpPr>
            <p:spPr>
              <a:xfrm>
                <a:off x="3348304" y="4264155"/>
                <a:ext cx="373328" cy="23191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𝑥</m:t>
                          </m:r>
                        </m:sub>
                      </m:sSub>
                    </m:oMath>
                  </m:oMathPara>
                </a14:m>
                <a:endParaRPr lang="es-CL" dirty="0"/>
              </a:p>
            </p:txBody>
          </p:sp>
        </mc:Choice>
        <mc:Fallback xmlns="">
          <p:sp>
            <p:nvSpPr>
              <p:cNvPr id="84" name="83 Rectángulo"/>
              <p:cNvSpPr>
                <a:spLocks noRot="1" noChangeAspect="1" noMove="1" noResize="1" noEditPoints="1" noAdjustHandles="1" noChangeArrowheads="1" noChangeShapeType="1" noTextEdit="1"/>
              </p:cNvSpPr>
              <p:nvPr/>
            </p:nvSpPr>
            <p:spPr>
              <a:xfrm>
                <a:off x="3348304" y="4264155"/>
                <a:ext cx="373328" cy="231916"/>
              </a:xfrm>
              <a:prstGeom prst="rect">
                <a:avLst/>
              </a:prstGeom>
              <a:blipFill rotWithShape="1">
                <a:blip r:embed="rId3" cstate="print"/>
                <a:stretch>
                  <a:fillRect b="-10870"/>
                </a:stretch>
              </a:blipFill>
              <a:ln>
                <a:solidFill>
                  <a:schemeClr val="bg1"/>
                </a:solidFill>
              </a:ln>
            </p:spPr>
            <p:txBody>
              <a:bodyPr/>
              <a:lstStyle/>
              <a:p>
                <a:r>
                  <a:rPr lang="es-CL">
                    <a:noFill/>
                  </a:rPr>
                  <a:t> </a:t>
                </a:r>
              </a:p>
            </p:txBody>
          </p:sp>
        </mc:Fallback>
      </mc:AlternateContent>
      <p:cxnSp>
        <p:nvCxnSpPr>
          <p:cNvPr id="86" name="85 Conector recto de flecha"/>
          <p:cNvCxnSpPr/>
          <p:nvPr/>
        </p:nvCxnSpPr>
        <p:spPr>
          <a:xfrm>
            <a:off x="3870218" y="6543510"/>
            <a:ext cx="2924400"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87" name="86 CuadroTexto"/>
              <p:cNvSpPr txBox="1"/>
              <p:nvPr/>
            </p:nvSpPr>
            <p:spPr>
              <a:xfrm>
                <a:off x="6684646" y="6543509"/>
                <a:ext cx="413584" cy="2973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𝑄</m:t>
                          </m:r>
                        </m:e>
                        <m:sub>
                          <m:r>
                            <a:rPr lang="es-MX" b="0" i="1" smtClean="0">
                              <a:latin typeface="Cambria Math"/>
                            </a:rPr>
                            <m:t>𝑥</m:t>
                          </m:r>
                        </m:sub>
                      </m:sSub>
                    </m:oMath>
                  </m:oMathPara>
                </a14:m>
                <a:endParaRPr lang="es-CL" dirty="0"/>
              </a:p>
            </p:txBody>
          </p:sp>
        </mc:Choice>
        <mc:Fallback xmlns="">
          <p:sp>
            <p:nvSpPr>
              <p:cNvPr id="87" name="86 CuadroTexto"/>
              <p:cNvSpPr txBox="1">
                <a:spLocks noRot="1" noChangeAspect="1" noMove="1" noResize="1" noEditPoints="1" noAdjustHandles="1" noChangeArrowheads="1" noChangeShapeType="1" noTextEdit="1"/>
              </p:cNvSpPr>
              <p:nvPr/>
            </p:nvSpPr>
            <p:spPr>
              <a:xfrm>
                <a:off x="6684646" y="6543509"/>
                <a:ext cx="413584" cy="297376"/>
              </a:xfrm>
              <a:prstGeom prst="rect">
                <a:avLst/>
              </a:prstGeom>
              <a:blipFill rotWithShape="1">
                <a:blip r:embed="rId4" cstate="print"/>
                <a:stretch>
                  <a:fillRect l="-2985" b="-34694"/>
                </a:stretch>
              </a:blipFill>
            </p:spPr>
            <p:txBody>
              <a:bodyPr/>
              <a:lstStyle/>
              <a:p>
                <a:r>
                  <a:rPr lang="es-CL">
                    <a:noFill/>
                  </a:rPr>
                  <a:t> </a:t>
                </a:r>
              </a:p>
            </p:txBody>
          </p:sp>
        </mc:Fallback>
      </mc:AlternateContent>
      <p:cxnSp>
        <p:nvCxnSpPr>
          <p:cNvPr id="88" name="87 Conector recto"/>
          <p:cNvCxnSpPr/>
          <p:nvPr/>
        </p:nvCxnSpPr>
        <p:spPr>
          <a:xfrm>
            <a:off x="3874243" y="4264156"/>
            <a:ext cx="2495204" cy="2145221"/>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9" name="88 Conector recto"/>
          <p:cNvCxnSpPr/>
          <p:nvPr/>
        </p:nvCxnSpPr>
        <p:spPr>
          <a:xfrm flipV="1">
            <a:off x="3896662" y="4490793"/>
            <a:ext cx="2370762" cy="2047436"/>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0" name="89 Conector recto"/>
          <p:cNvCxnSpPr/>
          <p:nvPr/>
        </p:nvCxnSpPr>
        <p:spPr>
          <a:xfrm flipH="1">
            <a:off x="3870218" y="5415381"/>
            <a:ext cx="131702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1" name="90 Conector recto"/>
          <p:cNvCxnSpPr/>
          <p:nvPr/>
        </p:nvCxnSpPr>
        <p:spPr>
          <a:xfrm>
            <a:off x="5215605" y="5452724"/>
            <a:ext cx="0" cy="109078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4007260" y="4976726"/>
            <a:ext cx="553741" cy="3600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EC</a:t>
            </a:r>
            <a:endParaRPr lang="es-CL" dirty="0"/>
          </a:p>
        </p:txBody>
      </p:sp>
      <p:sp>
        <p:nvSpPr>
          <p:cNvPr id="98" name="97 Rectángulo"/>
          <p:cNvSpPr/>
          <p:nvPr/>
        </p:nvSpPr>
        <p:spPr>
          <a:xfrm>
            <a:off x="3974989" y="5535516"/>
            <a:ext cx="553741" cy="36600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EP</a:t>
            </a:r>
            <a:endParaRPr lang="es-CL" dirty="0"/>
          </a:p>
        </p:txBody>
      </p:sp>
      <p:pic>
        <p:nvPicPr>
          <p:cNvPr id="15" name="14 Imagen" descr="logo2.jpg"/>
          <p:cNvPicPr>
            <a:picLocks noChangeAspect="1"/>
          </p:cNvPicPr>
          <p:nvPr/>
        </p:nvPicPr>
        <p:blipFill>
          <a:blip r:embed="rId5"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855697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5128 Rectángulo"/>
          <p:cNvSpPr>
            <a:spLocks noChangeArrowheads="1"/>
          </p:cNvSpPr>
          <p:nvPr/>
        </p:nvSpPr>
        <p:spPr bwMode="auto">
          <a:xfrm>
            <a:off x="2195736" y="1844675"/>
            <a:ext cx="6194202" cy="4693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Bef>
                <a:spcPct val="50000"/>
              </a:spcBef>
              <a:buClr>
                <a:srgbClr val="0070C0"/>
              </a:buClr>
              <a:buFont typeface="Wingdings" pitchFamily="2" charset="2"/>
              <a:buChar char="v"/>
            </a:pPr>
            <a:r>
              <a:rPr lang="es-CL" dirty="0" smtClean="0">
                <a:latin typeface="Cambria" pitchFamily="18" charset="0"/>
              </a:rPr>
              <a:t>Los  bienes se pueden clasificar bajo distintas ópticas</a:t>
            </a:r>
          </a:p>
          <a:p>
            <a:pPr marL="285750" indent="-285750" algn="just">
              <a:spcBef>
                <a:spcPct val="50000"/>
              </a:spcBef>
              <a:buClr>
                <a:srgbClr val="0070C0"/>
              </a:buClr>
              <a:buFont typeface="Wingdings" pitchFamily="2" charset="2"/>
              <a:buChar char="Ø"/>
            </a:pPr>
            <a:r>
              <a:rPr lang="es-MX" sz="1600" dirty="0" smtClean="0">
                <a:latin typeface="Cambria" pitchFamily="18" charset="0"/>
              </a:rPr>
              <a:t>Públicos y Privados</a:t>
            </a:r>
          </a:p>
          <a:p>
            <a:pPr marL="285750" indent="-285750" algn="just">
              <a:spcBef>
                <a:spcPct val="50000"/>
              </a:spcBef>
              <a:buClr>
                <a:srgbClr val="0070C0"/>
              </a:buClr>
              <a:buFont typeface="Wingdings" pitchFamily="2" charset="2"/>
              <a:buChar char="ü"/>
            </a:pPr>
            <a:r>
              <a:rPr lang="es-MX" sz="1400" dirty="0" smtClean="0">
                <a:latin typeface="Cambria" pitchFamily="18" charset="0"/>
              </a:rPr>
              <a:t>Ejemplo de bien público: Plaza</a:t>
            </a:r>
          </a:p>
          <a:p>
            <a:pPr marL="285750" indent="-285750" algn="just">
              <a:spcBef>
                <a:spcPct val="50000"/>
              </a:spcBef>
              <a:buClr>
                <a:srgbClr val="0070C0"/>
              </a:buClr>
              <a:buFont typeface="Wingdings" pitchFamily="2" charset="2"/>
              <a:buChar char="ü"/>
            </a:pPr>
            <a:r>
              <a:rPr lang="es-MX" sz="1400" dirty="0" smtClean="0">
                <a:latin typeface="Cambria" pitchFamily="18" charset="0"/>
              </a:rPr>
              <a:t>Ejemplo de bien Privado: Bebida</a:t>
            </a:r>
          </a:p>
          <a:p>
            <a:pPr marL="285750" indent="-285750" algn="just">
              <a:spcBef>
                <a:spcPct val="50000"/>
              </a:spcBef>
              <a:buClr>
                <a:srgbClr val="0070C0"/>
              </a:buClr>
              <a:buFont typeface="Wingdings" pitchFamily="2" charset="2"/>
              <a:buChar char="ü"/>
            </a:pPr>
            <a:r>
              <a:rPr lang="es-MX" sz="1400" dirty="0" smtClean="0">
                <a:latin typeface="Cambria" pitchFamily="18" charset="0"/>
              </a:rPr>
              <a:t>En la siguiente unidad se revisará extensamente dicha clasificación</a:t>
            </a:r>
          </a:p>
          <a:p>
            <a:pPr marL="285750" indent="-285750" algn="just">
              <a:spcBef>
                <a:spcPct val="50000"/>
              </a:spcBef>
              <a:buClr>
                <a:srgbClr val="0070C0"/>
              </a:buClr>
              <a:buFont typeface="Wingdings" pitchFamily="2" charset="2"/>
              <a:buChar char="Ø"/>
            </a:pPr>
            <a:r>
              <a:rPr lang="es-MX" sz="1600" dirty="0" smtClean="0">
                <a:latin typeface="Cambria" pitchFamily="18" charset="0"/>
              </a:rPr>
              <a:t>Normal , Inferior y Superior</a:t>
            </a:r>
          </a:p>
          <a:p>
            <a:pPr marL="285750" indent="-285750" algn="just">
              <a:spcBef>
                <a:spcPct val="50000"/>
              </a:spcBef>
              <a:buClr>
                <a:srgbClr val="0070C0"/>
              </a:buClr>
              <a:buFont typeface="Wingdings" pitchFamily="2" charset="2"/>
              <a:buChar char="ü"/>
            </a:pPr>
            <a:r>
              <a:rPr lang="es-MX" sz="1400" dirty="0" smtClean="0">
                <a:latin typeface="Cambria" pitchFamily="18" charset="0"/>
              </a:rPr>
              <a:t>Son Bienes que varia su cantidad consumida por cambios en el ingreso</a:t>
            </a:r>
          </a:p>
          <a:p>
            <a:pPr marL="285750" indent="-285750" algn="just">
              <a:spcBef>
                <a:spcPct val="50000"/>
              </a:spcBef>
              <a:buClr>
                <a:srgbClr val="0070C0"/>
              </a:buClr>
              <a:buFont typeface="Wingdings" pitchFamily="2" charset="2"/>
              <a:buChar char="ü"/>
            </a:pPr>
            <a:r>
              <a:rPr lang="es-MX" sz="1400" dirty="0" smtClean="0">
                <a:latin typeface="Cambria" pitchFamily="18" charset="0"/>
              </a:rPr>
              <a:t>Ejemplo: Dejar de usar transporte público porque se tiene un vehículo propio</a:t>
            </a:r>
          </a:p>
          <a:p>
            <a:pPr marL="285750" indent="-285750" algn="just">
              <a:spcBef>
                <a:spcPct val="50000"/>
              </a:spcBef>
              <a:buClr>
                <a:srgbClr val="0070C0"/>
              </a:buClr>
              <a:buFont typeface="Wingdings" pitchFamily="2" charset="2"/>
              <a:buChar char="Ø"/>
            </a:pPr>
            <a:r>
              <a:rPr lang="es-ES_tradnl" sz="1600" dirty="0" smtClean="0">
                <a:latin typeface="Cambria" pitchFamily="18" charset="0"/>
              </a:rPr>
              <a:t>Complementarios</a:t>
            </a:r>
          </a:p>
          <a:p>
            <a:pPr marL="285750" indent="-285750" algn="just">
              <a:spcBef>
                <a:spcPct val="50000"/>
              </a:spcBef>
              <a:buClr>
                <a:srgbClr val="0070C0"/>
              </a:buClr>
              <a:buFont typeface="Wingdings" pitchFamily="2" charset="2"/>
              <a:buChar char="ü"/>
            </a:pPr>
            <a:r>
              <a:rPr lang="es-ES_tradnl" sz="1400" dirty="0" smtClean="0">
                <a:latin typeface="Cambria" pitchFamily="18" charset="0"/>
              </a:rPr>
              <a:t>Ejemplo: Pan y mantequilla</a:t>
            </a:r>
          </a:p>
          <a:p>
            <a:pPr marL="285750" indent="-285750" algn="just">
              <a:spcBef>
                <a:spcPct val="50000"/>
              </a:spcBef>
              <a:buClr>
                <a:srgbClr val="0070C0"/>
              </a:buClr>
              <a:buFont typeface="Wingdings" pitchFamily="2" charset="2"/>
              <a:buChar char="Ø"/>
            </a:pPr>
            <a:r>
              <a:rPr lang="es-ES_tradnl" sz="1600" dirty="0" smtClean="0">
                <a:latin typeface="Cambria" pitchFamily="18" charset="0"/>
              </a:rPr>
              <a:t>Sustitutos</a:t>
            </a:r>
          </a:p>
          <a:p>
            <a:pPr marL="285750" indent="-285750" algn="just">
              <a:spcBef>
                <a:spcPct val="50000"/>
              </a:spcBef>
              <a:buClr>
                <a:srgbClr val="0070C0"/>
              </a:buClr>
              <a:buFont typeface="Wingdings" pitchFamily="2" charset="2"/>
              <a:buChar char="ü"/>
            </a:pPr>
            <a:r>
              <a:rPr lang="es-ES_tradnl" sz="1400" dirty="0" smtClean="0">
                <a:latin typeface="Cambria" pitchFamily="18" charset="0"/>
              </a:rPr>
              <a:t>Ejemplo: Coca cola y Pepsi</a:t>
            </a:r>
          </a:p>
          <a:p>
            <a:pPr marL="285750" indent="-285750" algn="just">
              <a:spcBef>
                <a:spcPct val="50000"/>
              </a:spcBef>
              <a:buClr>
                <a:srgbClr val="0070C0"/>
              </a:buClr>
              <a:buFont typeface="Wingdings" pitchFamily="2" charset="2"/>
              <a:buChar char="Ø"/>
            </a:pPr>
            <a:endParaRPr lang="es-ES_tradnl" sz="1600" dirty="0">
              <a:latin typeface="Cambria" pitchFamily="18" charset="0"/>
            </a:endParaRPr>
          </a:p>
        </p:txBody>
      </p:sp>
      <p:sp>
        <p:nvSpPr>
          <p:cNvPr id="10" name="4 Título"/>
          <p:cNvSpPr>
            <a:spLocks noGrp="1"/>
          </p:cNvSpPr>
          <p:nvPr>
            <p:ph type="title"/>
          </p:nvPr>
        </p:nvSpPr>
        <p:spPr>
          <a:xfrm>
            <a:off x="2141894" y="188640"/>
            <a:ext cx="6248400" cy="1143000"/>
          </a:xfrm>
        </p:spPr>
        <p:txBody>
          <a:bodyPr>
            <a:noAutofit/>
          </a:bodyPr>
          <a:lstStyle/>
          <a:p>
            <a:pPr algn="ctr"/>
            <a:r>
              <a:rPr lang="es-MX" sz="3200" b="1" dirty="0" smtClean="0">
                <a:solidFill>
                  <a:schemeClr val="bg1"/>
                </a:solidFill>
                <a:latin typeface="Cambria" pitchFamily="18" charset="0"/>
              </a:rPr>
              <a:t>Modelo de mercado</a:t>
            </a:r>
            <a:br>
              <a:rPr lang="es-MX" sz="3200" b="1" dirty="0" smtClean="0">
                <a:solidFill>
                  <a:schemeClr val="bg1"/>
                </a:solidFill>
                <a:latin typeface="Cambria" pitchFamily="18" charset="0"/>
              </a:rPr>
            </a:br>
            <a:r>
              <a:rPr lang="es-MX" sz="2400" b="1" dirty="0" smtClean="0">
                <a:solidFill>
                  <a:schemeClr val="bg1"/>
                </a:solidFill>
                <a:latin typeface="Cambria" pitchFamily="18" charset="0"/>
              </a:rPr>
              <a:t>Tipos de bienes</a:t>
            </a:r>
            <a:r>
              <a:rPr lang="es-MX" b="1" dirty="0">
                <a:solidFill>
                  <a:schemeClr val="bg1"/>
                </a:solidFill>
                <a:latin typeface="Cambria" pitchFamily="18" charset="0"/>
              </a:rPr>
              <a:t/>
            </a:r>
            <a:br>
              <a:rPr lang="es-MX" b="1" dirty="0">
                <a:solidFill>
                  <a:schemeClr val="bg1"/>
                </a:solidFill>
                <a:latin typeface="Cambria" pitchFamily="18" charset="0"/>
              </a:rPr>
            </a:br>
            <a:endParaRPr lang="es-CL" sz="2800" dirty="0"/>
          </a:p>
        </p:txBody>
      </p:sp>
      <p:pic>
        <p:nvPicPr>
          <p:cNvPr id="5" name="4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4864687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139659"/>
            <a:ext cx="6248400" cy="1143000"/>
          </a:xfrm>
        </p:spPr>
        <p:txBody>
          <a:bodyPr>
            <a:noAutofit/>
          </a:bodyPr>
          <a:lstStyle/>
          <a:p>
            <a:pPr algn="ctr"/>
            <a:r>
              <a:rPr lang="es-MX" sz="2800" b="1" dirty="0" smtClean="0">
                <a:solidFill>
                  <a:schemeClr val="bg1"/>
                </a:solidFill>
                <a:latin typeface="Cambria" pitchFamily="18" charset="0"/>
              </a:rPr>
              <a:t>Modelo de mercado </a:t>
            </a:r>
            <a:br>
              <a:rPr lang="es-MX" sz="2800" b="1" dirty="0" smtClean="0">
                <a:solidFill>
                  <a:schemeClr val="bg1"/>
                </a:solidFill>
                <a:latin typeface="Cambria" pitchFamily="18" charset="0"/>
              </a:rPr>
            </a:br>
            <a:r>
              <a:rPr lang="es-MX" sz="2400" b="1" dirty="0" smtClean="0">
                <a:solidFill>
                  <a:schemeClr val="bg1"/>
                </a:solidFill>
                <a:latin typeface="Cambria" pitchFamily="18" charset="0"/>
              </a:rPr>
              <a:t>los mercados y la competencia </a:t>
            </a:r>
            <a:endParaRPr lang="es-CL" sz="2400" b="1" dirty="0">
              <a:solidFill>
                <a:schemeClr val="bg1"/>
              </a:solidFill>
              <a:latin typeface="Cambria" pitchFamily="18" charset="0"/>
            </a:endParaRPr>
          </a:p>
        </p:txBody>
      </p:sp>
      <p:sp>
        <p:nvSpPr>
          <p:cNvPr id="3" name="2 Marcador de contenido"/>
          <p:cNvSpPr>
            <a:spLocks noGrp="1"/>
          </p:cNvSpPr>
          <p:nvPr>
            <p:ph idx="1"/>
          </p:nvPr>
        </p:nvSpPr>
        <p:spPr/>
        <p:txBody>
          <a:bodyPr>
            <a:noAutofit/>
          </a:bodyPr>
          <a:lstStyle/>
          <a:p>
            <a:pPr algn="just">
              <a:buFont typeface="Wingdings" pitchFamily="2" charset="2"/>
              <a:buChar char="v"/>
            </a:pPr>
            <a:endParaRPr lang="es-ES_tradnl" sz="2000" dirty="0" smtClean="0">
              <a:latin typeface="Cambria" pitchFamily="18" charset="0"/>
            </a:endParaRPr>
          </a:p>
          <a:p>
            <a:pPr algn="just">
              <a:buFont typeface="Wingdings" pitchFamily="2" charset="2"/>
              <a:buChar char="v"/>
            </a:pPr>
            <a:endParaRPr lang="es-ES_tradnl" sz="2000" dirty="0">
              <a:latin typeface="Cambria" pitchFamily="18" charset="0"/>
            </a:endParaRPr>
          </a:p>
          <a:p>
            <a:pPr algn="just">
              <a:buFont typeface="Wingdings" pitchFamily="2" charset="2"/>
              <a:buChar char="v"/>
            </a:pPr>
            <a:endParaRPr lang="es-ES_tradnl" sz="2000" dirty="0" smtClean="0">
              <a:latin typeface="Cambria" pitchFamily="18" charset="0"/>
            </a:endParaRPr>
          </a:p>
          <a:p>
            <a:pPr algn="just">
              <a:buFont typeface="Wingdings" pitchFamily="2" charset="2"/>
              <a:buChar char="v"/>
            </a:pPr>
            <a:r>
              <a:rPr lang="es-ES_tradnl" sz="2000" dirty="0" smtClean="0">
                <a:latin typeface="Cambria" pitchFamily="18" charset="0"/>
              </a:rPr>
              <a:t>Los </a:t>
            </a:r>
            <a:r>
              <a:rPr lang="es-ES_tradnl" sz="2000" dirty="0">
                <a:latin typeface="Cambria" pitchFamily="18" charset="0"/>
              </a:rPr>
              <a:t>términos de Oferta y Demanda se refieren a la conducta de las personas cuando se interrelacionan los mercados. Un mercado es un grupo de compradores y vendedores de un determinado bien o servicio</a:t>
            </a:r>
            <a:r>
              <a:rPr lang="es-ES_tradnl" sz="2000" dirty="0" smtClean="0">
                <a:latin typeface="Cambria" pitchFamily="18" charset="0"/>
              </a:rPr>
              <a:t>.</a:t>
            </a:r>
          </a:p>
          <a:p>
            <a:pPr algn="just">
              <a:buFont typeface="Wingdings" pitchFamily="2" charset="2"/>
              <a:buChar char="v"/>
            </a:pPr>
            <a:r>
              <a:rPr lang="es-ES_tradnl" sz="2000" dirty="0" smtClean="0">
                <a:latin typeface="Cambria" pitchFamily="18" charset="0"/>
              </a:rPr>
              <a:t> </a:t>
            </a:r>
            <a:r>
              <a:rPr lang="es-ES_tradnl" sz="2000" i="1" dirty="0">
                <a:latin typeface="Cambria" pitchFamily="18" charset="0"/>
              </a:rPr>
              <a:t>Los </a:t>
            </a:r>
            <a:r>
              <a:rPr lang="es-ES_tradnl" sz="2000" i="1" dirty="0" smtClean="0">
                <a:latin typeface="Cambria" pitchFamily="18" charset="0"/>
              </a:rPr>
              <a:t>compradores  </a:t>
            </a:r>
            <a:r>
              <a:rPr lang="es-ES_tradnl" sz="2000" i="1" dirty="0">
                <a:latin typeface="Cambria" pitchFamily="18" charset="0"/>
              </a:rPr>
              <a:t>determinan conjuntamente la demanda del producto, y los vendedores, la oferta. </a:t>
            </a:r>
            <a:endParaRPr lang="es-CL" sz="2000" i="1" dirty="0">
              <a:latin typeface="Cambria" pitchFamily="18" charset="0"/>
            </a:endParaRPr>
          </a:p>
          <a:p>
            <a:pPr algn="just">
              <a:buFont typeface="Wingdings" pitchFamily="2" charset="2"/>
              <a:buChar char="v"/>
            </a:pPr>
            <a:endParaRPr lang="es-CL" sz="2000" dirty="0">
              <a:latin typeface="Cambria" pitchFamily="18" charset="0"/>
            </a:endParaRP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2077228"/>
            <a:ext cx="3162190" cy="1629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5958" y="2069944"/>
            <a:ext cx="3162190" cy="1678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descr="logo2.jpg"/>
          <p:cNvPicPr>
            <a:picLocks noChangeAspect="1"/>
          </p:cNvPicPr>
          <p:nvPr/>
        </p:nvPicPr>
        <p:blipFill>
          <a:blip r:embed="rId4"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678927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b="1" dirty="0" smtClean="0">
                <a:solidFill>
                  <a:schemeClr val="bg1"/>
                </a:solidFill>
                <a:latin typeface="Cambria" pitchFamily="18" charset="0"/>
              </a:rPr>
              <a:t>Modelo de mercado </a:t>
            </a:r>
            <a:r>
              <a:rPr lang="es-MX" sz="2800" b="1" dirty="0">
                <a:solidFill>
                  <a:schemeClr val="bg1"/>
                </a:solidFill>
                <a:latin typeface="Cambria" pitchFamily="18" charset="0"/>
              </a:rPr>
              <a:t/>
            </a:r>
            <a:br>
              <a:rPr lang="es-MX" sz="2800" b="1" dirty="0">
                <a:solidFill>
                  <a:schemeClr val="bg1"/>
                </a:solidFill>
                <a:latin typeface="Cambria" pitchFamily="18" charset="0"/>
              </a:rPr>
            </a:br>
            <a:r>
              <a:rPr lang="es-MX" sz="2400" b="1" dirty="0" smtClean="0">
                <a:solidFill>
                  <a:schemeClr val="bg1"/>
                </a:solidFill>
                <a:latin typeface="Cambria" pitchFamily="18" charset="0"/>
              </a:rPr>
              <a:t>los mercados y la competencia </a:t>
            </a:r>
            <a:endParaRPr lang="es-CL" sz="2400" dirty="0"/>
          </a:p>
        </p:txBody>
      </p:sp>
      <p:sp>
        <p:nvSpPr>
          <p:cNvPr id="3" name="2 Marcador de contenido"/>
          <p:cNvSpPr>
            <a:spLocks noGrp="1"/>
          </p:cNvSpPr>
          <p:nvPr>
            <p:ph idx="1"/>
          </p:nvPr>
        </p:nvSpPr>
        <p:spPr/>
        <p:txBody>
          <a:bodyPr>
            <a:normAutofit fontScale="92500"/>
          </a:bodyPr>
          <a:lstStyle/>
          <a:p>
            <a:pPr algn="just">
              <a:spcBef>
                <a:spcPct val="50000"/>
              </a:spcBef>
              <a:buFont typeface="Wingdings" pitchFamily="2" charset="2"/>
              <a:buChar char="v"/>
            </a:pPr>
            <a:r>
              <a:rPr lang="es-ES_tradnl" dirty="0">
                <a:latin typeface="Cambria" pitchFamily="18" charset="0"/>
              </a:rPr>
              <a:t>Mercado Competitivo: mercado en el que hay muchos compradores y muchos vendedores, por lo que cada uno de ellos ejerce una influencia insignificante en el precio de mercado (son precio aceptantes).</a:t>
            </a:r>
          </a:p>
          <a:p>
            <a:pPr algn="just">
              <a:spcBef>
                <a:spcPts val="600"/>
              </a:spcBef>
              <a:buFont typeface="Wingdings" pitchFamily="2" charset="2"/>
              <a:buChar char="v"/>
            </a:pPr>
            <a:r>
              <a:rPr lang="es-ES_tradnl" dirty="0" smtClean="0">
                <a:latin typeface="Cambria" pitchFamily="18" charset="0"/>
              </a:rPr>
              <a:t> </a:t>
            </a:r>
            <a:r>
              <a:rPr lang="es-ES_tradnl" dirty="0">
                <a:latin typeface="Cambria" pitchFamily="18" charset="0"/>
              </a:rPr>
              <a:t>Supuestos del mercado competitivo:</a:t>
            </a:r>
            <a:r>
              <a:rPr lang="es-ES_tradnl" i="1" dirty="0">
                <a:latin typeface="Cambria" pitchFamily="18" charset="0"/>
              </a:rPr>
              <a:t> </a:t>
            </a:r>
            <a:endParaRPr lang="es-ES_tradnl" dirty="0">
              <a:latin typeface="Cambria" pitchFamily="18" charset="0"/>
            </a:endParaRPr>
          </a:p>
          <a:p>
            <a:pPr lvl="1" algn="just">
              <a:spcBef>
                <a:spcPts val="600"/>
              </a:spcBef>
              <a:buClr>
                <a:srgbClr val="0070C0"/>
              </a:buClr>
              <a:buFont typeface="Wingdings" pitchFamily="2" charset="2"/>
              <a:buChar char="Ø"/>
            </a:pPr>
            <a:r>
              <a:rPr lang="es-ES_tradnl" sz="1600" b="1" i="1" dirty="0" smtClean="0">
                <a:latin typeface="Cambria" pitchFamily="18" charset="0"/>
              </a:rPr>
              <a:t> </a:t>
            </a:r>
            <a:r>
              <a:rPr lang="es-ES_tradnl" sz="1600" dirty="0">
                <a:latin typeface="Cambria" pitchFamily="18" charset="0"/>
              </a:rPr>
              <a:t>Los bienes</a:t>
            </a:r>
            <a:r>
              <a:rPr lang="es-ES_tradnl" sz="1600" b="1" i="1" dirty="0">
                <a:latin typeface="Cambria" pitchFamily="18" charset="0"/>
              </a:rPr>
              <a:t> </a:t>
            </a:r>
            <a:r>
              <a:rPr lang="es-ES_tradnl" sz="1600" dirty="0">
                <a:latin typeface="Cambria" pitchFamily="18" charset="0"/>
              </a:rPr>
              <a:t>del mercado son homogéneos. </a:t>
            </a:r>
          </a:p>
          <a:p>
            <a:pPr lvl="1" algn="just">
              <a:spcBef>
                <a:spcPts val="600"/>
              </a:spcBef>
              <a:buClr>
                <a:srgbClr val="0070C0"/>
              </a:buClr>
              <a:buFont typeface="Wingdings" pitchFamily="2" charset="2"/>
              <a:buChar char="Ø"/>
            </a:pPr>
            <a:r>
              <a:rPr lang="es-ES_tradnl" sz="1600" dirty="0" smtClean="0">
                <a:latin typeface="Cambria" pitchFamily="18" charset="0"/>
              </a:rPr>
              <a:t>Hay </a:t>
            </a:r>
            <a:r>
              <a:rPr lang="es-ES_tradnl" sz="1600" dirty="0">
                <a:latin typeface="Cambria" pitchFamily="18" charset="0"/>
              </a:rPr>
              <a:t>tantos oferentes y demandantes que ninguno influye en el precio.</a:t>
            </a:r>
          </a:p>
          <a:p>
            <a:pPr lvl="1" algn="just">
              <a:spcBef>
                <a:spcPts val="600"/>
              </a:spcBef>
              <a:buClr>
                <a:srgbClr val="0070C0"/>
              </a:buClr>
              <a:buFont typeface="Wingdings" pitchFamily="2" charset="2"/>
              <a:buChar char="Ø"/>
            </a:pPr>
            <a:r>
              <a:rPr lang="es-ES_tradnl" sz="1600" dirty="0" smtClean="0">
                <a:latin typeface="Cambria" pitchFamily="18" charset="0"/>
              </a:rPr>
              <a:t>Existe </a:t>
            </a:r>
            <a:r>
              <a:rPr lang="es-ES_tradnl" sz="1600" dirty="0">
                <a:latin typeface="Cambria" pitchFamily="18" charset="0"/>
              </a:rPr>
              <a:t>información perfecta.</a:t>
            </a:r>
          </a:p>
          <a:p>
            <a:pPr lvl="1" algn="just">
              <a:spcBef>
                <a:spcPts val="600"/>
              </a:spcBef>
              <a:buClr>
                <a:srgbClr val="0070C0"/>
              </a:buClr>
              <a:buFont typeface="Wingdings" pitchFamily="2" charset="2"/>
              <a:buChar char="Ø"/>
            </a:pPr>
            <a:r>
              <a:rPr lang="es-ES_tradnl" sz="1600" dirty="0" smtClean="0">
                <a:latin typeface="Cambria" pitchFamily="18" charset="0"/>
              </a:rPr>
              <a:t>No </a:t>
            </a:r>
            <a:r>
              <a:rPr lang="es-ES_tradnl" sz="1600" dirty="0">
                <a:latin typeface="Cambria" pitchFamily="18" charset="0"/>
              </a:rPr>
              <a:t>existen costos de transacción.</a:t>
            </a:r>
          </a:p>
          <a:p>
            <a:pPr lvl="1" algn="just">
              <a:spcBef>
                <a:spcPts val="600"/>
              </a:spcBef>
              <a:buClr>
                <a:srgbClr val="0070C0"/>
              </a:buClr>
              <a:buFont typeface="Wingdings" pitchFamily="2" charset="2"/>
              <a:buChar char="Ø"/>
            </a:pPr>
            <a:r>
              <a:rPr lang="es-ES_tradnl" sz="1600" dirty="0" smtClean="0">
                <a:latin typeface="Cambria" pitchFamily="18" charset="0"/>
              </a:rPr>
              <a:t>Las </a:t>
            </a:r>
            <a:r>
              <a:rPr lang="es-ES_tradnl" sz="1600" dirty="0">
                <a:latin typeface="Cambria" pitchFamily="18" charset="0"/>
              </a:rPr>
              <a:t>empresas pueden entrar y salir libremente del mercado.</a:t>
            </a:r>
          </a:p>
          <a:p>
            <a:pPr algn="just">
              <a:spcBef>
                <a:spcPct val="50000"/>
              </a:spcBef>
            </a:pPr>
            <a:endParaRPr lang="es-ES_tradnl" dirty="0">
              <a:solidFill>
                <a:schemeClr val="accent2"/>
              </a:solidFill>
              <a:latin typeface="Century Gothic" pitchFamily="34" charset="0"/>
            </a:endParaRPr>
          </a:p>
          <a:p>
            <a:pPr algn="just">
              <a:buFont typeface="Wingdings" pitchFamily="2" charset="2"/>
              <a:buChar char="v"/>
            </a:pPr>
            <a:endParaRPr lang="es-MX" dirty="0" smtClean="0">
              <a:latin typeface="Cambria" pitchFamily="18" charset="0"/>
            </a:endParaRPr>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241048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r>
              <a:rPr lang="es-MX" sz="4800" b="1" dirty="0">
                <a:solidFill>
                  <a:schemeClr val="bg1"/>
                </a:solidFill>
                <a:latin typeface="Cambria" pitchFamily="18" charset="0"/>
              </a:rPr>
              <a:t/>
            </a:r>
            <a:br>
              <a:rPr lang="es-MX" sz="4800" b="1" dirty="0">
                <a:solidFill>
                  <a:schemeClr val="bg1"/>
                </a:solidFill>
                <a:latin typeface="Cambria" pitchFamily="18" charset="0"/>
              </a:rPr>
            </a:br>
            <a:r>
              <a:rPr lang="es-MX" sz="2400" b="1" dirty="0" smtClean="0">
                <a:solidFill>
                  <a:schemeClr val="bg1"/>
                </a:solidFill>
                <a:latin typeface="Cambria" pitchFamily="18" charset="0"/>
              </a:rPr>
              <a:t>curva de demanda</a:t>
            </a:r>
            <a:endParaRPr lang="es-CL" sz="2400" dirty="0"/>
          </a:p>
        </p:txBody>
      </p:sp>
      <p:sp>
        <p:nvSpPr>
          <p:cNvPr id="6" name="5 Rectángulo"/>
          <p:cNvSpPr/>
          <p:nvPr/>
        </p:nvSpPr>
        <p:spPr>
          <a:xfrm>
            <a:off x="2123728" y="2088031"/>
            <a:ext cx="6264696" cy="646331"/>
          </a:xfrm>
          <a:prstGeom prst="rect">
            <a:avLst/>
          </a:prstGeom>
        </p:spPr>
        <p:txBody>
          <a:bodyPr wrap="square">
            <a:spAutoFit/>
          </a:bodyPr>
          <a:lstStyle/>
          <a:p>
            <a:pPr algn="just">
              <a:spcBef>
                <a:spcPct val="50000"/>
              </a:spcBef>
            </a:pPr>
            <a:r>
              <a:rPr lang="es-ES_tradnl" dirty="0" smtClean="0">
                <a:latin typeface="Cambria" pitchFamily="18" charset="0"/>
              </a:rPr>
              <a:t>La </a:t>
            </a:r>
            <a:r>
              <a:rPr lang="es-ES_tradnl" b="1" dirty="0" smtClean="0">
                <a:latin typeface="Cambria" pitchFamily="18" charset="0"/>
              </a:rPr>
              <a:t>Curva de demanda </a:t>
            </a:r>
            <a:r>
              <a:rPr lang="es-ES_tradnl" i="1" dirty="0" smtClean="0">
                <a:latin typeface="Cambria" pitchFamily="18" charset="0"/>
              </a:rPr>
              <a:t>es una relación gráfica  </a:t>
            </a:r>
            <a:r>
              <a:rPr lang="es-ES_tradnl" i="1" dirty="0">
                <a:latin typeface="Cambria" pitchFamily="18" charset="0"/>
              </a:rPr>
              <a:t>entre el precio de un bien y la cantidad </a:t>
            </a:r>
            <a:r>
              <a:rPr lang="es-ES_tradnl" i="1" dirty="0" smtClean="0">
                <a:latin typeface="Cambria" pitchFamily="18" charset="0"/>
              </a:rPr>
              <a:t>demandada</a:t>
            </a:r>
            <a:r>
              <a:rPr lang="es-ES_tradnl" i="1" dirty="0" smtClean="0">
                <a:latin typeface="Century Gothic" pitchFamily="34" charset="0"/>
              </a:rPr>
              <a:t> </a:t>
            </a:r>
            <a:r>
              <a:rPr lang="es-ES_tradnl" i="1" dirty="0" smtClean="0">
                <a:latin typeface="Cambria" pitchFamily="18" charset="0"/>
              </a:rPr>
              <a:t>del mismo</a:t>
            </a:r>
            <a:endParaRPr lang="es-ES_tradnl" i="1" dirty="0">
              <a:latin typeface="Cambria" pitchFamily="18" charset="0"/>
            </a:endParaRPr>
          </a:p>
        </p:txBody>
      </p:sp>
      <p:cxnSp>
        <p:nvCxnSpPr>
          <p:cNvPr id="5" name="4 Conector recto de flecha"/>
          <p:cNvCxnSpPr/>
          <p:nvPr/>
        </p:nvCxnSpPr>
        <p:spPr>
          <a:xfrm flipV="1">
            <a:off x="2470003" y="3070239"/>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8" name="7 Conector recto de flecha"/>
          <p:cNvCxnSpPr/>
          <p:nvPr/>
        </p:nvCxnSpPr>
        <p:spPr>
          <a:xfrm>
            <a:off x="2470003" y="5950559"/>
            <a:ext cx="3384376"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1" name="10 Conector recto"/>
          <p:cNvCxnSpPr/>
          <p:nvPr/>
        </p:nvCxnSpPr>
        <p:spPr>
          <a:xfrm>
            <a:off x="2870297" y="4257245"/>
            <a:ext cx="0" cy="169331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4106773" y="5539780"/>
            <a:ext cx="0" cy="41828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406107" y="5103902"/>
            <a:ext cx="0" cy="85416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a:off x="4594239" y="5697844"/>
            <a:ext cx="0" cy="26022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9" name="58 Conector recto"/>
          <p:cNvCxnSpPr/>
          <p:nvPr/>
        </p:nvCxnSpPr>
        <p:spPr>
          <a:xfrm>
            <a:off x="5062291" y="5733392"/>
            <a:ext cx="0" cy="22467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flipH="1">
            <a:off x="2489505" y="5548908"/>
            <a:ext cx="1617268"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flipH="1">
            <a:off x="2470003" y="5103902"/>
            <a:ext cx="93610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flipH="1">
            <a:off x="2470003" y="4257245"/>
            <a:ext cx="40029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4" name="83 Rectángulo"/>
              <p:cNvSpPr/>
              <p:nvPr/>
            </p:nvSpPr>
            <p:spPr>
              <a:xfrm>
                <a:off x="1977957" y="2996952"/>
                <a:ext cx="432048" cy="28803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𝑥</m:t>
                          </m:r>
                        </m:sub>
                      </m:sSub>
                    </m:oMath>
                  </m:oMathPara>
                </a14:m>
                <a:endParaRPr lang="es-CL" dirty="0"/>
              </a:p>
            </p:txBody>
          </p:sp>
        </mc:Choice>
        <mc:Fallback xmlns="">
          <p:sp>
            <p:nvSpPr>
              <p:cNvPr id="84" name="83 Rectángulo"/>
              <p:cNvSpPr>
                <a:spLocks noRot="1" noChangeAspect="1" noMove="1" noResize="1" noEditPoints="1" noAdjustHandles="1" noChangeArrowheads="1" noChangeShapeType="1" noTextEdit="1"/>
              </p:cNvSpPr>
              <p:nvPr/>
            </p:nvSpPr>
            <p:spPr>
              <a:xfrm>
                <a:off x="1977957" y="2996952"/>
                <a:ext cx="432048" cy="288032"/>
              </a:xfrm>
              <a:prstGeom prst="rect">
                <a:avLst/>
              </a:prstGeom>
              <a:blipFill rotWithShape="1">
                <a:blip r:embed="rId2" cstate="print"/>
                <a:stretch>
                  <a:fillRect/>
                </a:stretch>
              </a:blipFill>
              <a:ln>
                <a:solidFill>
                  <a:schemeClr val="bg1"/>
                </a:solidFill>
              </a:ln>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85" name="84 CuadroTexto"/>
              <p:cNvSpPr txBox="1"/>
              <p:nvPr/>
            </p:nvSpPr>
            <p:spPr>
              <a:xfrm>
                <a:off x="5752359" y="6072722"/>
                <a:ext cx="47863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𝑄</m:t>
                          </m:r>
                        </m:e>
                        <m:sub>
                          <m:r>
                            <a:rPr lang="es-MX" b="0" i="1" smtClean="0">
                              <a:latin typeface="Cambria Math"/>
                            </a:rPr>
                            <m:t>𝑥</m:t>
                          </m:r>
                        </m:sub>
                      </m:sSub>
                    </m:oMath>
                  </m:oMathPara>
                </a14:m>
                <a:endParaRPr lang="es-CL" dirty="0"/>
              </a:p>
            </p:txBody>
          </p:sp>
        </mc:Choice>
        <mc:Fallback xmlns="">
          <p:sp>
            <p:nvSpPr>
              <p:cNvPr id="85" name="84 CuadroTexto"/>
              <p:cNvSpPr txBox="1">
                <a:spLocks noRot="1" noChangeAspect="1" noMove="1" noResize="1" noEditPoints="1" noAdjustHandles="1" noChangeArrowheads="1" noChangeShapeType="1" noTextEdit="1"/>
              </p:cNvSpPr>
              <p:nvPr/>
            </p:nvSpPr>
            <p:spPr>
              <a:xfrm>
                <a:off x="5752359" y="6072722"/>
                <a:ext cx="478636" cy="369332"/>
              </a:xfrm>
              <a:prstGeom prst="rect">
                <a:avLst/>
              </a:prstGeom>
              <a:blipFill rotWithShape="1">
                <a:blip r:embed="rId3" cstate="print"/>
                <a:stretch>
                  <a:fillRect b="-8197"/>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86" name="85 Rectángulo"/>
              <p:cNvSpPr>
                <a:spLocks noChangeArrowheads="1"/>
              </p:cNvSpPr>
              <p:nvPr/>
            </p:nvSpPr>
            <p:spPr bwMode="auto">
              <a:xfrm>
                <a:off x="6001193" y="2818744"/>
                <a:ext cx="2907279" cy="357020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p>
                <a:pPr algn="just">
                  <a:spcBef>
                    <a:spcPct val="50000"/>
                  </a:spcBef>
                </a:pPr>
                <a14:m>
                  <m:oMath xmlns:m="http://schemas.openxmlformats.org/officeDocument/2006/math">
                    <m:sSub>
                      <m:sSubPr>
                        <m:ctrlPr>
                          <a:rPr lang="es-MX" sz="1600" b="1" i="1" smtClean="0">
                            <a:latin typeface="Cambria Math"/>
                          </a:rPr>
                        </m:ctrlPr>
                      </m:sSubPr>
                      <m:e>
                        <m:r>
                          <a:rPr lang="es-MX" sz="1600" b="1" i="1" smtClean="0">
                            <a:latin typeface="Cambria Math"/>
                          </a:rPr>
                          <m:t>𝑷</m:t>
                        </m:r>
                      </m:e>
                      <m:sub>
                        <m:r>
                          <a:rPr lang="es-MX" sz="1600" b="1" i="1" smtClean="0">
                            <a:latin typeface="Cambria Math"/>
                          </a:rPr>
                          <m:t>𝒙</m:t>
                        </m:r>
                      </m:sub>
                    </m:sSub>
                    <m:r>
                      <a:rPr lang="es-MX" sz="1600" b="1" i="0" smtClean="0">
                        <a:latin typeface="Cambria Math"/>
                      </a:rPr>
                      <m:t>:</m:t>
                    </m:r>
                  </m:oMath>
                </a14:m>
                <a:r>
                  <a:rPr lang="es-ES" sz="1600" b="1" dirty="0">
                    <a:latin typeface="Cambria" pitchFamily="18" charset="0"/>
                  </a:rPr>
                  <a:t>Precio unitario del bien </a:t>
                </a:r>
                <a:r>
                  <a:rPr lang="es-ES" sz="1600" b="1" dirty="0" smtClean="0">
                    <a:latin typeface="Cambria" pitchFamily="18" charset="0"/>
                  </a:rPr>
                  <a:t>x</a:t>
                </a:r>
                <a:r>
                  <a:rPr lang="es-ES" sz="1600" b="1" dirty="0">
                    <a:latin typeface="Cambria" pitchFamily="18" charset="0"/>
                  </a:rPr>
                  <a:t>	</a:t>
                </a:r>
              </a:p>
              <a:p>
                <a:pPr marL="285750" lvl="2" indent="-285750" algn="just">
                  <a:spcBef>
                    <a:spcPct val="50000"/>
                  </a:spcBef>
                  <a:buClr>
                    <a:srgbClr val="0070C0"/>
                  </a:buClr>
                  <a:buFont typeface="Wingdings" pitchFamily="2" charset="2"/>
                  <a:buChar char="Ø"/>
                </a:pPr>
                <a:r>
                  <a:rPr lang="es-ES" sz="1400" dirty="0">
                    <a:latin typeface="Cambria" pitchFamily="18" charset="0"/>
                  </a:rPr>
                  <a:t> Cantidad de unidades monetarias por unidad de producto.</a:t>
                </a:r>
              </a:p>
              <a:p>
                <a:pPr marL="285750" lvl="1" indent="-285750" algn="just">
                  <a:spcBef>
                    <a:spcPct val="50000"/>
                  </a:spcBef>
                  <a:buClr>
                    <a:srgbClr val="0070C0"/>
                  </a:buClr>
                  <a:buFont typeface="Wingdings" pitchFamily="2" charset="2"/>
                  <a:buChar char="Ø"/>
                </a:pPr>
                <a:r>
                  <a:rPr lang="es-ES" sz="1400" dirty="0">
                    <a:latin typeface="Cambria" pitchFamily="18" charset="0"/>
                  </a:rPr>
                  <a:t> V</a:t>
                </a:r>
                <a:r>
                  <a:rPr lang="es-ES" sz="1400" dirty="0" smtClean="0">
                    <a:latin typeface="Cambria" pitchFamily="18" charset="0"/>
                  </a:rPr>
                  <a:t>ariable </a:t>
                </a:r>
                <a:r>
                  <a:rPr lang="es-ES" sz="1400" dirty="0">
                    <a:latin typeface="Cambria" pitchFamily="18" charset="0"/>
                  </a:rPr>
                  <a:t>explicativa o independiente</a:t>
                </a:r>
                <a:r>
                  <a:rPr lang="es-ES" sz="1400" dirty="0" smtClean="0">
                    <a:latin typeface="Cambria" pitchFamily="18" charset="0"/>
                  </a:rPr>
                  <a:t>.</a:t>
                </a:r>
                <a:endParaRPr lang="es-ES" sz="1400" dirty="0">
                  <a:latin typeface="Cambria" pitchFamily="18" charset="0"/>
                </a:endParaRPr>
              </a:p>
              <a:p>
                <a:pPr algn="just">
                  <a:spcBef>
                    <a:spcPct val="50000"/>
                  </a:spcBef>
                </a:pPr>
                <a14:m>
                  <m:oMath xmlns:m="http://schemas.openxmlformats.org/officeDocument/2006/math">
                    <m:sSub>
                      <m:sSubPr>
                        <m:ctrlPr>
                          <a:rPr lang="es-MX" sz="1600" b="1" i="1" smtClean="0">
                            <a:latin typeface="Cambria Math"/>
                          </a:rPr>
                        </m:ctrlPr>
                      </m:sSubPr>
                      <m:e>
                        <m:r>
                          <a:rPr lang="es-MX" sz="1600" b="1" i="1" smtClean="0">
                            <a:latin typeface="Cambria Math"/>
                          </a:rPr>
                          <m:t>𝑸</m:t>
                        </m:r>
                      </m:e>
                      <m:sub>
                        <m:r>
                          <a:rPr lang="es-MX" sz="1600" b="1" i="1" smtClean="0">
                            <a:latin typeface="Cambria Math"/>
                          </a:rPr>
                          <m:t>𝒙</m:t>
                        </m:r>
                      </m:sub>
                    </m:sSub>
                    <m:r>
                      <a:rPr lang="es-MX" sz="1600" b="1" i="0" smtClean="0">
                        <a:latin typeface="Cambria Math"/>
                      </a:rPr>
                      <m:t>:</m:t>
                    </m:r>
                  </m:oMath>
                </a14:m>
                <a:r>
                  <a:rPr lang="es-ES" sz="1600" b="1" dirty="0" smtClean="0">
                    <a:latin typeface="Cambria" pitchFamily="18" charset="0"/>
                  </a:rPr>
                  <a:t>Cantidad </a:t>
                </a:r>
                <a:r>
                  <a:rPr lang="es-ES" sz="1600" b="1" dirty="0">
                    <a:latin typeface="Cambria" pitchFamily="18" charset="0"/>
                  </a:rPr>
                  <a:t>de unidades físicas del bien </a:t>
                </a:r>
                <a:r>
                  <a:rPr lang="es-ES" sz="1600" b="1" dirty="0" smtClean="0">
                    <a:latin typeface="Cambria" pitchFamily="18" charset="0"/>
                  </a:rPr>
                  <a:t>x</a:t>
                </a:r>
                <a:r>
                  <a:rPr lang="es-ES" sz="1600" b="1" dirty="0">
                    <a:latin typeface="Cambria" pitchFamily="18" charset="0"/>
                  </a:rPr>
                  <a:t>.</a:t>
                </a:r>
              </a:p>
              <a:p>
                <a:pPr marL="285750" indent="-285750" algn="just">
                  <a:spcBef>
                    <a:spcPct val="50000"/>
                  </a:spcBef>
                  <a:buClr>
                    <a:srgbClr val="0070C0"/>
                  </a:buClr>
                  <a:buFont typeface="Wingdings" pitchFamily="2" charset="2"/>
                  <a:buChar char="Ø"/>
                </a:pPr>
                <a:r>
                  <a:rPr lang="es-ES" sz="1400" dirty="0">
                    <a:latin typeface="Cambria" pitchFamily="18" charset="0"/>
                  </a:rPr>
                  <a:t> Kilos, metros, toneladas, docenas, unidades, arrobas, etc.</a:t>
                </a:r>
              </a:p>
              <a:p>
                <a:pPr marL="285750" indent="-285750" algn="just">
                  <a:spcBef>
                    <a:spcPct val="50000"/>
                  </a:spcBef>
                  <a:buClr>
                    <a:srgbClr val="0070C0"/>
                  </a:buClr>
                  <a:buFont typeface="Wingdings" pitchFamily="2" charset="2"/>
                  <a:buChar char="Ø"/>
                </a:pPr>
                <a:r>
                  <a:rPr lang="es-ES" sz="1400" dirty="0">
                    <a:latin typeface="Cambria" pitchFamily="18" charset="0"/>
                  </a:rPr>
                  <a:t> Variable a explicar o dependiente. </a:t>
                </a:r>
              </a:p>
            </p:txBody>
          </p:sp>
        </mc:Choice>
        <mc:Fallback xmlns="">
          <p:sp>
            <p:nvSpPr>
              <p:cNvPr id="86" name="85 Rectángulo"/>
              <p:cNvSpPr>
                <a:spLocks noRot="1" noChangeAspect="1" noMove="1" noResize="1" noEditPoints="1" noAdjustHandles="1" noChangeArrowheads="1" noChangeShapeType="1" noTextEdit="1"/>
              </p:cNvSpPr>
              <p:nvPr/>
            </p:nvSpPr>
            <p:spPr bwMode="auto">
              <a:xfrm>
                <a:off x="6001193" y="2818744"/>
                <a:ext cx="2907279" cy="3570208"/>
              </a:xfrm>
              <a:prstGeom prst="rect">
                <a:avLst/>
              </a:prstGeom>
              <a:blipFill rotWithShape="1">
                <a:blip r:embed="rId4" cstate="print"/>
                <a:stretch>
                  <a:fillRect l="-1048" t="-683" r="-1258" b="-512"/>
                </a:stretch>
              </a:bli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s-CL">
                    <a:noFill/>
                  </a:rPr>
                  <a:t> </a:t>
                </a:r>
              </a:p>
            </p:txBody>
          </p:sp>
        </mc:Fallback>
      </mc:AlternateContent>
      <p:sp>
        <p:nvSpPr>
          <p:cNvPr id="9" name="8 Arco"/>
          <p:cNvSpPr/>
          <p:nvPr/>
        </p:nvSpPr>
        <p:spPr>
          <a:xfrm rot="10270593">
            <a:off x="2784818" y="1515827"/>
            <a:ext cx="4753915" cy="4217247"/>
          </a:xfrm>
          <a:prstGeom prst="arc">
            <a:avLst>
              <a:gd name="adj1" fmla="val 16330382"/>
              <a:gd name="adj2" fmla="val 605560"/>
            </a:avLst>
          </a:prstGeom>
          <a:ln w="25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pic>
        <p:nvPicPr>
          <p:cNvPr id="19" name="18 Imagen" descr="logo2.jpg"/>
          <p:cNvPicPr>
            <a:picLocks noChangeAspect="1"/>
          </p:cNvPicPr>
          <p:nvPr/>
        </p:nvPicPr>
        <p:blipFill>
          <a:blip r:embed="rId5"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458647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r>
              <a:rPr lang="es-MX" sz="6600" b="1" dirty="0">
                <a:solidFill>
                  <a:schemeClr val="bg1"/>
                </a:solidFill>
                <a:latin typeface="Cambria" pitchFamily="18" charset="0"/>
              </a:rPr>
              <a:t/>
            </a:r>
            <a:br>
              <a:rPr lang="es-MX" sz="6600" b="1" dirty="0">
                <a:solidFill>
                  <a:schemeClr val="bg1"/>
                </a:solidFill>
                <a:latin typeface="Cambria" pitchFamily="18" charset="0"/>
              </a:rPr>
            </a:br>
            <a:r>
              <a:rPr lang="es-MX" sz="2400" b="1" dirty="0" smtClean="0">
                <a:solidFill>
                  <a:schemeClr val="bg1"/>
                </a:solidFill>
                <a:latin typeface="Cambria" pitchFamily="18" charset="0"/>
              </a:rPr>
              <a:t>curva de demanda</a:t>
            </a:r>
            <a:endParaRPr lang="es-CL" sz="2400" dirty="0"/>
          </a:p>
        </p:txBody>
      </p:sp>
      <p:sp>
        <p:nvSpPr>
          <p:cNvPr id="3" name="2 Marcador de contenido"/>
          <p:cNvSpPr>
            <a:spLocks noGrp="1"/>
          </p:cNvSpPr>
          <p:nvPr>
            <p:ph idx="1"/>
          </p:nvPr>
        </p:nvSpPr>
        <p:spPr/>
        <p:txBody>
          <a:bodyPr>
            <a:normAutofit/>
          </a:bodyPr>
          <a:lstStyle/>
          <a:p>
            <a:pPr algn="just"/>
            <a:endParaRPr lang="es-ES" sz="2400" dirty="0">
              <a:latin typeface="Century Gothic" pitchFamily="34" charset="0"/>
            </a:endParaRPr>
          </a:p>
          <a:p>
            <a:pPr marL="0" indent="0">
              <a:buNone/>
            </a:pPr>
            <a:endParaRPr lang="es-CL" dirty="0"/>
          </a:p>
        </p:txBody>
      </p:sp>
      <p:cxnSp>
        <p:nvCxnSpPr>
          <p:cNvPr id="7" name="6 Conector recto de flecha"/>
          <p:cNvCxnSpPr/>
          <p:nvPr/>
        </p:nvCxnSpPr>
        <p:spPr>
          <a:xfrm flipV="1">
            <a:off x="2470003" y="3070239"/>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8" name="7 Conector recto de flecha"/>
          <p:cNvCxnSpPr/>
          <p:nvPr/>
        </p:nvCxnSpPr>
        <p:spPr>
          <a:xfrm>
            <a:off x="2470003" y="5950559"/>
            <a:ext cx="3384376"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9" name="8 Conector recto"/>
          <p:cNvCxnSpPr/>
          <p:nvPr/>
        </p:nvCxnSpPr>
        <p:spPr>
          <a:xfrm>
            <a:off x="2870297" y="4257245"/>
            <a:ext cx="0" cy="169331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4106773" y="5539780"/>
            <a:ext cx="0" cy="41828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3406107" y="5103902"/>
            <a:ext cx="0" cy="85416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4594239" y="5697844"/>
            <a:ext cx="0" cy="26022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5062291" y="5733392"/>
            <a:ext cx="0" cy="22467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H="1">
            <a:off x="2489505" y="5548908"/>
            <a:ext cx="1617268"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H="1">
            <a:off x="2470003" y="5103902"/>
            <a:ext cx="93610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flipH="1">
            <a:off x="2470003" y="4257245"/>
            <a:ext cx="40029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16 Rectángulo"/>
              <p:cNvSpPr/>
              <p:nvPr/>
            </p:nvSpPr>
            <p:spPr>
              <a:xfrm>
                <a:off x="1977957" y="2996952"/>
                <a:ext cx="432048" cy="28803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𝑥</m:t>
                          </m:r>
                        </m:sub>
                      </m:sSub>
                    </m:oMath>
                  </m:oMathPara>
                </a14:m>
                <a:endParaRPr lang="es-CL" dirty="0"/>
              </a:p>
            </p:txBody>
          </p:sp>
        </mc:Choice>
        <mc:Fallback xmlns="">
          <p:sp>
            <p:nvSpPr>
              <p:cNvPr id="17" name="16 Rectángulo"/>
              <p:cNvSpPr>
                <a:spLocks noRot="1" noChangeAspect="1" noMove="1" noResize="1" noEditPoints="1" noAdjustHandles="1" noChangeArrowheads="1" noChangeShapeType="1" noTextEdit="1"/>
              </p:cNvSpPr>
              <p:nvPr/>
            </p:nvSpPr>
            <p:spPr>
              <a:xfrm>
                <a:off x="1977957" y="2996952"/>
                <a:ext cx="432048" cy="288032"/>
              </a:xfrm>
              <a:prstGeom prst="rect">
                <a:avLst/>
              </a:prstGeom>
              <a:blipFill rotWithShape="1">
                <a:blip r:embed="rId2" cstate="print"/>
                <a:stretch>
                  <a:fillRect/>
                </a:stretch>
              </a:blipFill>
              <a:ln>
                <a:solidFill>
                  <a:schemeClr val="bg1"/>
                </a:solidFill>
              </a:ln>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8" name="17 CuadroTexto"/>
              <p:cNvSpPr txBox="1"/>
              <p:nvPr/>
            </p:nvSpPr>
            <p:spPr>
              <a:xfrm>
                <a:off x="5752359" y="6072722"/>
                <a:ext cx="47863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𝑄</m:t>
                          </m:r>
                        </m:e>
                        <m:sub>
                          <m:r>
                            <a:rPr lang="es-MX" b="0" i="1" smtClean="0">
                              <a:latin typeface="Cambria Math"/>
                            </a:rPr>
                            <m:t>𝑥</m:t>
                          </m:r>
                        </m:sub>
                      </m:sSub>
                    </m:oMath>
                  </m:oMathPara>
                </a14:m>
                <a:endParaRPr lang="es-CL" dirty="0"/>
              </a:p>
            </p:txBody>
          </p:sp>
        </mc:Choice>
        <mc:Fallback xmlns="">
          <p:sp>
            <p:nvSpPr>
              <p:cNvPr id="18" name="17 CuadroTexto"/>
              <p:cNvSpPr txBox="1">
                <a:spLocks noRot="1" noChangeAspect="1" noMove="1" noResize="1" noEditPoints="1" noAdjustHandles="1" noChangeArrowheads="1" noChangeShapeType="1" noTextEdit="1"/>
              </p:cNvSpPr>
              <p:nvPr/>
            </p:nvSpPr>
            <p:spPr>
              <a:xfrm>
                <a:off x="5752359" y="6072722"/>
                <a:ext cx="478636" cy="369332"/>
              </a:xfrm>
              <a:prstGeom prst="rect">
                <a:avLst/>
              </a:prstGeom>
              <a:blipFill rotWithShape="1">
                <a:blip r:embed="rId3" cstate="print"/>
                <a:stretch>
                  <a:fillRect b="-8197"/>
                </a:stretch>
              </a:blipFill>
            </p:spPr>
            <p:txBody>
              <a:bodyPr/>
              <a:lstStyle/>
              <a:p>
                <a:r>
                  <a:rPr lang="es-CL">
                    <a:noFill/>
                  </a:rPr>
                  <a:t> </a:t>
                </a:r>
              </a:p>
            </p:txBody>
          </p:sp>
        </mc:Fallback>
      </mc:AlternateContent>
      <p:sp>
        <p:nvSpPr>
          <p:cNvPr id="19" name="18 Arco"/>
          <p:cNvSpPr/>
          <p:nvPr/>
        </p:nvSpPr>
        <p:spPr>
          <a:xfrm rot="10270593">
            <a:off x="2784818" y="1515827"/>
            <a:ext cx="4753915" cy="4217247"/>
          </a:xfrm>
          <a:prstGeom prst="arc">
            <a:avLst>
              <a:gd name="adj1" fmla="val 16330382"/>
              <a:gd name="adj2" fmla="val 605560"/>
            </a:avLst>
          </a:prstGeom>
          <a:ln w="25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20" name="19 Rectángulo"/>
          <p:cNvSpPr>
            <a:spLocks noChangeArrowheads="1"/>
          </p:cNvSpPr>
          <p:nvPr/>
        </p:nvSpPr>
        <p:spPr bwMode="auto">
          <a:xfrm>
            <a:off x="3439465" y="2479248"/>
            <a:ext cx="5416608" cy="1323439"/>
          </a:xfrm>
          <a:prstGeom prst="rect">
            <a:avLst/>
          </a:prstGeom>
          <a:ln>
            <a:no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wrap="square" anchor="ctr">
            <a:spAutoFit/>
          </a:bodyPr>
          <a:lstStyle/>
          <a:p>
            <a:pPr marL="342900" indent="-342900" algn="just">
              <a:buClr>
                <a:srgbClr val="0070C0"/>
              </a:buClr>
              <a:buFont typeface="Wingdings" pitchFamily="2" charset="2"/>
              <a:buChar char="v"/>
              <a:defRPr/>
            </a:pPr>
            <a:r>
              <a:rPr lang="es-ES_tradnl" sz="2000" b="1" dirty="0">
                <a:solidFill>
                  <a:schemeClr val="tx1"/>
                </a:solidFill>
                <a:latin typeface="Cambria" pitchFamily="18" charset="0"/>
              </a:rPr>
              <a:t>La curva de </a:t>
            </a:r>
            <a:r>
              <a:rPr lang="es-ES_tradnl" sz="2000" b="1" dirty="0" smtClean="0">
                <a:solidFill>
                  <a:schemeClr val="tx1"/>
                </a:solidFill>
                <a:latin typeface="Cambria" pitchFamily="18" charset="0"/>
              </a:rPr>
              <a:t>demanda</a:t>
            </a:r>
            <a:r>
              <a:rPr lang="es-ES_tradnl" sz="2000" dirty="0" smtClean="0">
                <a:solidFill>
                  <a:schemeClr val="tx1"/>
                </a:solidFill>
                <a:latin typeface="Cambria" pitchFamily="18" charset="0"/>
              </a:rPr>
              <a:t>: refleja </a:t>
            </a:r>
            <a:r>
              <a:rPr lang="es-ES_tradnl" sz="2000" dirty="0">
                <a:solidFill>
                  <a:schemeClr val="tx1"/>
                </a:solidFill>
                <a:latin typeface="Cambria" pitchFamily="18" charset="0"/>
              </a:rPr>
              <a:t>la máxima cantidad que un consumidor o grupo de </a:t>
            </a:r>
            <a:r>
              <a:rPr lang="es-ES_tradnl" sz="2000" dirty="0" smtClean="0">
                <a:solidFill>
                  <a:schemeClr val="tx1"/>
                </a:solidFill>
                <a:latin typeface="Cambria" pitchFamily="18" charset="0"/>
              </a:rPr>
              <a:t>ellos </a:t>
            </a:r>
            <a:r>
              <a:rPr lang="es-ES_tradnl" sz="2000" dirty="0">
                <a:solidFill>
                  <a:schemeClr val="tx1"/>
                </a:solidFill>
                <a:latin typeface="Cambria" pitchFamily="18" charset="0"/>
              </a:rPr>
              <a:t>está dispuesto a adquirir o comprar de un bien o servicio a precio </a:t>
            </a:r>
            <a:r>
              <a:rPr lang="es-ES_tradnl" sz="2000" dirty="0" smtClean="0">
                <a:solidFill>
                  <a:schemeClr val="tx1"/>
                </a:solidFill>
                <a:latin typeface="Cambria" pitchFamily="18" charset="0"/>
              </a:rPr>
              <a:t>dado.</a:t>
            </a:r>
            <a:endParaRPr lang="es-ES" sz="2000" dirty="0">
              <a:solidFill>
                <a:schemeClr val="tx1"/>
              </a:solidFill>
              <a:latin typeface="Cambria" pitchFamily="18" charset="0"/>
            </a:endParaRPr>
          </a:p>
        </p:txBody>
      </p:sp>
      <p:sp>
        <p:nvSpPr>
          <p:cNvPr id="5" name="4 Rectángulo"/>
          <p:cNvSpPr/>
          <p:nvPr/>
        </p:nvSpPr>
        <p:spPr>
          <a:xfrm>
            <a:off x="4594239" y="4005064"/>
            <a:ext cx="4261834" cy="10988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Clr>
                <a:srgbClr val="0070C0"/>
              </a:buClr>
              <a:buFont typeface="Wingdings" pitchFamily="2" charset="2"/>
              <a:buChar char="Ø"/>
            </a:pPr>
            <a:r>
              <a:rPr lang="es-MX" dirty="0" smtClean="0">
                <a:solidFill>
                  <a:schemeClr val="tx1"/>
                </a:solidFill>
                <a:latin typeface="Cambria" pitchFamily="18" charset="0"/>
              </a:rPr>
              <a:t>Análogamente se puede inferir que la curva de demanda permite encontrar la máxima disposición a pagar ante un nivel determinado de un bien</a:t>
            </a:r>
            <a:endParaRPr lang="es-CL" dirty="0">
              <a:solidFill>
                <a:schemeClr val="tx1"/>
              </a:solidFill>
              <a:latin typeface="Cambria" pitchFamily="18" charset="0"/>
            </a:endParaRPr>
          </a:p>
        </p:txBody>
      </p:sp>
      <p:pic>
        <p:nvPicPr>
          <p:cNvPr id="21" name="20 Imagen" descr="logo2.jpg"/>
          <p:cNvPicPr>
            <a:picLocks noChangeAspect="1"/>
          </p:cNvPicPr>
          <p:nvPr/>
        </p:nvPicPr>
        <p:blipFill>
          <a:blip r:embed="rId4"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2977168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2438400" y="2286000"/>
                <a:ext cx="6248400" cy="4311352"/>
              </a:xfrm>
            </p:spPr>
            <p:txBody>
              <a:bodyPr>
                <a:normAutofit fontScale="25000" lnSpcReduction="20000"/>
              </a:bodyPr>
              <a:lstStyle/>
              <a:p>
                <a:pPr>
                  <a:buFont typeface="Wingdings" pitchFamily="2" charset="2"/>
                  <a:buChar char="v"/>
                </a:pPr>
                <a:r>
                  <a:rPr lang="es-ES_tradnl" sz="8800" i="1" dirty="0" smtClean="0">
                    <a:latin typeface="Cambria" pitchFamily="18" charset="0"/>
                  </a:rPr>
                  <a:t>La Curva de demanda</a:t>
                </a:r>
                <a:r>
                  <a:rPr lang="es-ES_tradnl" sz="8800" dirty="0">
                    <a:latin typeface="Cambria" pitchFamily="18" charset="0"/>
                  </a:rPr>
                  <a:t> </a:t>
                </a:r>
                <a:endParaRPr lang="es-ES_tradnl" sz="8800" dirty="0" smtClean="0">
                  <a:latin typeface="Cambria" pitchFamily="18" charset="0"/>
                </a:endParaRPr>
              </a:p>
              <a:p>
                <a:pPr algn="just">
                  <a:buFont typeface="Wingdings" pitchFamily="2" charset="2"/>
                  <a:buChar char="Ø"/>
                </a:pPr>
                <a:r>
                  <a:rPr lang="es-ES_tradnl" sz="7200" dirty="0">
                    <a:latin typeface="Cambria" pitchFamily="18" charset="0"/>
                  </a:rPr>
                  <a:t>R</a:t>
                </a:r>
                <a:r>
                  <a:rPr lang="es-ES_tradnl" sz="7200" dirty="0" smtClean="0">
                    <a:latin typeface="Cambria" pitchFamily="18" charset="0"/>
                  </a:rPr>
                  <a:t>elaciona </a:t>
                </a:r>
                <a:r>
                  <a:rPr lang="es-ES_tradnl" sz="7200" dirty="0">
                    <a:latin typeface="Cambria" pitchFamily="18" charset="0"/>
                  </a:rPr>
                  <a:t>únicamente el precio y cantidad, explora la relación entre cuanto esta dispuesto </a:t>
                </a:r>
                <a:r>
                  <a:rPr lang="es-ES_tradnl" sz="7200" dirty="0" smtClean="0">
                    <a:latin typeface="Cambria" pitchFamily="18" charset="0"/>
                  </a:rPr>
                  <a:t>el consumidor</a:t>
                </a:r>
                <a:r>
                  <a:rPr lang="es-ES_tradnl" sz="7200" dirty="0">
                    <a:latin typeface="Cambria" pitchFamily="18" charset="0"/>
                  </a:rPr>
                  <a:t> </a:t>
                </a:r>
                <a:r>
                  <a:rPr lang="es-ES_tradnl" sz="7200" dirty="0" smtClean="0">
                    <a:latin typeface="Cambria" pitchFamily="18" charset="0"/>
                  </a:rPr>
                  <a:t>a </a:t>
                </a:r>
                <a:r>
                  <a:rPr lang="es-ES_tradnl" sz="7200" dirty="0">
                    <a:latin typeface="Cambria" pitchFamily="18" charset="0"/>
                  </a:rPr>
                  <a:t>demandar  a distintos precios, por tanto el resto de variables permanece constante en algún nivel prefijado.</a:t>
                </a:r>
                <a:r>
                  <a:rPr lang="es-CL" sz="7200" dirty="0">
                    <a:latin typeface="Cambria" pitchFamily="18" charset="0"/>
                  </a:rPr>
                  <a:t> </a:t>
                </a:r>
              </a:p>
              <a:p>
                <a:pPr algn="just">
                  <a:buFont typeface="Wingdings" pitchFamily="2" charset="2"/>
                  <a:buChar char="Ø"/>
                </a:pPr>
                <a14:m>
                  <m:oMath xmlns:m="http://schemas.openxmlformats.org/officeDocument/2006/math">
                    <m:sSub>
                      <m:sSubPr>
                        <m:ctrlPr>
                          <a:rPr lang="es-CL" sz="7200" i="1">
                            <a:latin typeface="Cambria Math"/>
                          </a:rPr>
                        </m:ctrlPr>
                      </m:sSubPr>
                      <m:e>
                        <m:r>
                          <a:rPr lang="es-CL" sz="7200" i="1">
                            <a:latin typeface="Cambria Math"/>
                          </a:rPr>
                          <m:t>𝑄</m:t>
                        </m:r>
                      </m:e>
                      <m:sub>
                        <m:r>
                          <a:rPr lang="es-CL" sz="7200" i="1">
                            <a:latin typeface="Cambria Math"/>
                          </a:rPr>
                          <m:t>𝑥</m:t>
                        </m:r>
                      </m:sub>
                    </m:sSub>
                    <m:r>
                      <a:rPr lang="es-CL" sz="7200" i="1">
                        <a:latin typeface="Cambria Math"/>
                      </a:rPr>
                      <m:t>=</m:t>
                    </m:r>
                    <m:r>
                      <a:rPr lang="es-CL" sz="7200" i="1">
                        <a:latin typeface="Cambria Math"/>
                      </a:rPr>
                      <m:t>𝑓</m:t>
                    </m:r>
                    <m:d>
                      <m:dPr>
                        <m:begChr m:val="["/>
                        <m:endChr m:val="]"/>
                        <m:ctrlPr>
                          <a:rPr lang="es-CL" sz="7200" i="1">
                            <a:latin typeface="Cambria Math"/>
                          </a:rPr>
                        </m:ctrlPr>
                      </m:dPr>
                      <m:e>
                        <m:sSub>
                          <m:sSubPr>
                            <m:ctrlPr>
                              <a:rPr lang="es-CL" sz="7200" i="1">
                                <a:latin typeface="Cambria Math"/>
                              </a:rPr>
                            </m:ctrlPr>
                          </m:sSubPr>
                          <m:e>
                            <m:r>
                              <a:rPr lang="es-CL" sz="7200" i="1">
                                <a:latin typeface="Cambria Math"/>
                              </a:rPr>
                              <m:t>𝑃</m:t>
                            </m:r>
                          </m:e>
                          <m:sub>
                            <m:r>
                              <a:rPr lang="es-CL" sz="7200" i="1">
                                <a:latin typeface="Cambria Math"/>
                              </a:rPr>
                              <m:t>𝑥</m:t>
                            </m:r>
                          </m:sub>
                        </m:sSub>
                      </m:e>
                    </m:d>
                    <m:r>
                      <a:rPr lang="es-CL" sz="7200" i="1">
                        <a:latin typeface="Cambria Math"/>
                      </a:rPr>
                      <m:t>=</m:t>
                    </m:r>
                    <m:r>
                      <a:rPr lang="es-CL" sz="7200" i="1">
                        <a:latin typeface="Cambria Math"/>
                      </a:rPr>
                      <m:t>𝑓</m:t>
                    </m:r>
                    <m:d>
                      <m:dPr>
                        <m:begChr m:val="["/>
                        <m:endChr m:val="]"/>
                        <m:ctrlPr>
                          <a:rPr lang="es-CL" sz="7200" i="1">
                            <a:latin typeface="Cambria Math"/>
                          </a:rPr>
                        </m:ctrlPr>
                      </m:dPr>
                      <m:e>
                        <m:sSub>
                          <m:sSubPr>
                            <m:ctrlPr>
                              <a:rPr lang="es-CL" sz="7200" i="1">
                                <a:latin typeface="Cambria Math"/>
                              </a:rPr>
                            </m:ctrlPr>
                          </m:sSubPr>
                          <m:e>
                            <m:r>
                              <a:rPr lang="es-CL" sz="7200" i="1">
                                <a:latin typeface="Cambria Math"/>
                              </a:rPr>
                              <m:t>𝑃</m:t>
                            </m:r>
                          </m:e>
                          <m:sub>
                            <m:r>
                              <a:rPr lang="es-CL" sz="7200" i="1">
                                <a:latin typeface="Cambria Math"/>
                              </a:rPr>
                              <m:t>𝑥</m:t>
                            </m:r>
                          </m:sub>
                        </m:sSub>
                        <m:r>
                          <a:rPr lang="es-CL" sz="7200" i="1">
                            <a:latin typeface="Cambria Math"/>
                          </a:rPr>
                          <m:t>,</m:t>
                        </m:r>
                        <m:sSup>
                          <m:sSupPr>
                            <m:ctrlPr>
                              <a:rPr lang="es-CL" sz="7200" i="1">
                                <a:latin typeface="Cambria Math"/>
                              </a:rPr>
                            </m:ctrlPr>
                          </m:sSupPr>
                          <m:e>
                            <m:acc>
                              <m:accPr>
                                <m:chr m:val="̅"/>
                                <m:ctrlPr>
                                  <a:rPr lang="es-CL" sz="7200" i="1" smtClean="0">
                                    <a:latin typeface="Cambria Math"/>
                                  </a:rPr>
                                </m:ctrlPr>
                              </m:accPr>
                              <m:e>
                                <m:r>
                                  <a:rPr lang="es-MX" sz="7200" b="0" i="1" smtClean="0">
                                    <a:latin typeface="Cambria Math"/>
                                  </a:rPr>
                                  <m:t>𝐼</m:t>
                                </m:r>
                              </m:e>
                            </m:acc>
                          </m:e>
                          <m:sup>
                            <m:r>
                              <a:rPr lang="es-CL" sz="7200" i="1">
                                <a:latin typeface="Cambria Math"/>
                              </a:rPr>
                              <m:t>𝑜</m:t>
                            </m:r>
                          </m:sup>
                        </m:sSup>
                        <m:r>
                          <a:rPr lang="es-CL" sz="7200" i="1">
                            <a:latin typeface="Cambria Math"/>
                          </a:rPr>
                          <m:t>,</m:t>
                        </m:r>
                        <m:acc>
                          <m:accPr>
                            <m:chr m:val="̅"/>
                            <m:ctrlPr>
                              <a:rPr lang="es-CL" sz="7200" i="1" smtClean="0">
                                <a:latin typeface="Cambria Math"/>
                              </a:rPr>
                            </m:ctrlPr>
                          </m:accPr>
                          <m:e>
                            <m:sSub>
                              <m:sSubPr>
                                <m:ctrlPr>
                                  <a:rPr lang="es-CL" sz="7200" i="1">
                                    <a:latin typeface="Cambria Math"/>
                                  </a:rPr>
                                </m:ctrlPr>
                              </m:sSubPr>
                              <m:e>
                                <m:r>
                                  <a:rPr lang="es-CL" sz="7200" i="1">
                                    <a:latin typeface="Cambria Math"/>
                                  </a:rPr>
                                  <m:t>𝑃</m:t>
                                </m:r>
                              </m:e>
                              <m:sub>
                                <m:r>
                                  <a:rPr lang="es-CL" sz="7200" i="1">
                                    <a:latin typeface="Cambria Math"/>
                                  </a:rPr>
                                  <m:t>𝑦</m:t>
                                </m:r>
                              </m:sub>
                            </m:sSub>
                          </m:e>
                        </m:acc>
                        <m:r>
                          <a:rPr lang="es-CL" sz="7200" i="1">
                            <a:latin typeface="Cambria Math"/>
                          </a:rPr>
                          <m:t>,</m:t>
                        </m:r>
                        <m:acc>
                          <m:accPr>
                            <m:chr m:val="̅"/>
                            <m:ctrlPr>
                              <a:rPr lang="es-CL" sz="7200" i="1" smtClean="0">
                                <a:latin typeface="Cambria Math"/>
                              </a:rPr>
                            </m:ctrlPr>
                          </m:accPr>
                          <m:e>
                            <m:r>
                              <a:rPr lang="es-MX" sz="7200" b="0" i="1" smtClean="0">
                                <a:latin typeface="Cambria Math"/>
                              </a:rPr>
                              <m:t>𝑒𝑡𝑐</m:t>
                            </m:r>
                          </m:e>
                        </m:acc>
                      </m:e>
                    </m:d>
                  </m:oMath>
                </a14:m>
                <a:endParaRPr lang="es-CL" sz="7200" dirty="0" smtClean="0"/>
              </a:p>
              <a:p>
                <a:pPr marL="0" indent="0" algn="just">
                  <a:buNone/>
                </a:pPr>
                <a:endParaRPr lang="es-CL" sz="6200" dirty="0" smtClean="0"/>
              </a:p>
              <a:p>
                <a:pPr algn="just">
                  <a:buFont typeface="Wingdings" pitchFamily="2" charset="2"/>
                  <a:buChar char="Ø"/>
                </a:pPr>
                <a14:m>
                  <m:oMath xmlns:m="http://schemas.openxmlformats.org/officeDocument/2006/math">
                    <m:r>
                      <m:rPr>
                        <m:sty m:val="p"/>
                      </m:rPr>
                      <a:rPr lang="es-MX" sz="7200" b="0" i="0" smtClean="0">
                        <a:latin typeface="Cambria Math"/>
                      </a:rPr>
                      <m:t>I</m:t>
                    </m:r>
                    <m:r>
                      <a:rPr lang="es-MX" sz="7200" b="0" i="0" smtClean="0">
                        <a:latin typeface="Cambria Math"/>
                      </a:rPr>
                      <m:t>=</m:t>
                    </m:r>
                    <m:r>
                      <m:rPr>
                        <m:sty m:val="p"/>
                      </m:rPr>
                      <a:rPr lang="es-MX" sz="7200" b="0" i="0" smtClean="0">
                        <a:latin typeface="Cambria Math"/>
                      </a:rPr>
                      <m:t>ingreso</m:t>
                    </m:r>
                    <m:r>
                      <a:rPr lang="es-MX" sz="7200" b="0" i="0" smtClean="0">
                        <a:latin typeface="Cambria Math"/>
                      </a:rPr>
                      <m:t>  </m:t>
                    </m:r>
                    <m:sSub>
                      <m:sSubPr>
                        <m:ctrlPr>
                          <a:rPr lang="es-MX" sz="7200" b="0" i="1" smtClean="0">
                            <a:latin typeface="Cambria Math"/>
                          </a:rPr>
                        </m:ctrlPr>
                      </m:sSubPr>
                      <m:e>
                        <m:r>
                          <m:rPr>
                            <m:sty m:val="p"/>
                          </m:rPr>
                          <a:rPr lang="es-MX" sz="7200" b="0" i="0" smtClean="0">
                            <a:latin typeface="Cambria Math"/>
                          </a:rPr>
                          <m:t>P</m:t>
                        </m:r>
                      </m:e>
                      <m:sub>
                        <m:r>
                          <m:rPr>
                            <m:sty m:val="p"/>
                          </m:rPr>
                          <a:rPr lang="es-MX" sz="7200" b="0" i="0" smtClean="0">
                            <a:latin typeface="Cambria Math"/>
                          </a:rPr>
                          <m:t>y</m:t>
                        </m:r>
                      </m:sub>
                    </m:sSub>
                    <m:r>
                      <a:rPr lang="es-MX" sz="7200" b="0" i="0" smtClean="0">
                        <a:latin typeface="Cambria Math"/>
                      </a:rPr>
                      <m:t>=</m:t>
                    </m:r>
                    <m:r>
                      <m:rPr>
                        <m:sty m:val="p"/>
                      </m:rPr>
                      <a:rPr lang="es-MX" sz="7200" b="0" i="0" smtClean="0">
                        <a:latin typeface="Cambria Math"/>
                      </a:rPr>
                      <m:t>precio</m:t>
                    </m:r>
                    <m:r>
                      <a:rPr lang="es-MX" sz="7200" b="0" i="0" smtClean="0">
                        <a:latin typeface="Cambria Math"/>
                      </a:rPr>
                      <m:t> </m:t>
                    </m:r>
                    <m:r>
                      <m:rPr>
                        <m:sty m:val="p"/>
                      </m:rPr>
                      <a:rPr lang="es-MX" sz="7200" b="0" i="0" smtClean="0">
                        <a:latin typeface="Cambria Math"/>
                      </a:rPr>
                      <m:t>de</m:t>
                    </m:r>
                    <m:r>
                      <a:rPr lang="es-MX" sz="7200" b="0" i="0" smtClean="0">
                        <a:latin typeface="Cambria Math"/>
                      </a:rPr>
                      <m:t> </m:t>
                    </m:r>
                    <m:r>
                      <m:rPr>
                        <m:sty m:val="p"/>
                      </m:rPr>
                      <a:rPr lang="es-MX" sz="7200" b="0" i="0" smtClean="0">
                        <a:latin typeface="Cambria Math"/>
                      </a:rPr>
                      <m:t>otros</m:t>
                    </m:r>
                    <m:r>
                      <a:rPr lang="es-MX" sz="7200" b="0" i="0" smtClean="0">
                        <a:latin typeface="Cambria Math"/>
                      </a:rPr>
                      <m:t> </m:t>
                    </m:r>
                    <m:r>
                      <m:rPr>
                        <m:sty m:val="p"/>
                      </m:rPr>
                      <a:rPr lang="es-MX" sz="7200" b="0" i="0" smtClean="0">
                        <a:latin typeface="Cambria Math"/>
                      </a:rPr>
                      <m:t>bienes</m:t>
                    </m:r>
                  </m:oMath>
                </a14:m>
                <a:endParaRPr lang="es-MX" sz="7200" dirty="0" smtClean="0"/>
              </a:p>
              <a:p>
                <a:pPr marL="0" indent="0" algn="just">
                  <a:buNone/>
                </a:pPr>
                <a:endParaRPr lang="es-MX" sz="7200" dirty="0" smtClean="0"/>
              </a:p>
              <a:p>
                <a:pPr algn="just">
                  <a:buFont typeface="Wingdings" pitchFamily="2" charset="2"/>
                  <a:buChar char="Ø"/>
                </a:pPr>
                <a14:m>
                  <m:oMath xmlns:m="http://schemas.openxmlformats.org/officeDocument/2006/math">
                    <m:sSub>
                      <m:sSubPr>
                        <m:ctrlPr>
                          <a:rPr lang="es-MX" sz="7200" b="0" i="1" smtClean="0">
                            <a:latin typeface="Cambria Math"/>
                          </a:rPr>
                        </m:ctrlPr>
                      </m:sSubPr>
                      <m:e>
                        <m:r>
                          <a:rPr lang="es-MX" sz="7200" b="0" i="1" smtClean="0">
                            <a:latin typeface="Cambria Math"/>
                          </a:rPr>
                          <m:t>𝑃</m:t>
                        </m:r>
                      </m:e>
                      <m:sub>
                        <m:r>
                          <a:rPr lang="es-MX" sz="7200" b="0" i="1" smtClean="0">
                            <a:latin typeface="Cambria Math"/>
                          </a:rPr>
                          <m:t>𝑥</m:t>
                        </m:r>
                      </m:sub>
                    </m:sSub>
                    <m:r>
                      <a:rPr lang="es-MX" sz="7200" b="0" i="1" smtClean="0">
                        <a:latin typeface="Cambria Math"/>
                      </a:rPr>
                      <m:t> </m:t>
                    </m:r>
                  </m:oMath>
                </a14:m>
                <a:r>
                  <a:rPr lang="es-MX" sz="7200" dirty="0" smtClean="0"/>
                  <a:t>es la única variable, todas las demás componentes de la función son constantes.</a:t>
                </a:r>
                <a:endParaRPr lang="es-MX" sz="7200" dirty="0"/>
              </a:p>
              <a:p>
                <a:pPr marL="0" indent="0" algn="just">
                  <a:buNone/>
                </a:pPr>
                <a:r>
                  <a:rPr lang="es-MX" sz="7200" dirty="0" smtClean="0"/>
                  <a:t>                                                  </a:t>
                </a:r>
                <a:r>
                  <a:rPr lang="es-MX" sz="6200" dirty="0" smtClean="0"/>
                  <a:t> </a:t>
                </a:r>
              </a:p>
              <a:p>
                <a:pPr marL="0" indent="0">
                  <a:buNone/>
                </a:pPr>
                <a:r>
                  <a:rPr lang="es-MX" dirty="0"/>
                  <a:t> </a:t>
                </a:r>
                <a:r>
                  <a:rPr lang="es-MX" dirty="0" smtClean="0"/>
                  <a:t>                                          </a:t>
                </a:r>
                <a:endParaRPr lang="es-CL"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2438400" y="2286000"/>
                <a:ext cx="6248400" cy="4311352"/>
              </a:xfrm>
              <a:blipFill rotWithShape="1">
                <a:blip r:embed="rId2" cstate="print"/>
                <a:stretch>
                  <a:fillRect l="-488" t="-2405" r="-780"/>
                </a:stretch>
              </a:blipFill>
            </p:spPr>
            <p:txBody>
              <a:bodyPr/>
              <a:lstStyle/>
              <a:p>
                <a:r>
                  <a:rPr lang="es-CL">
                    <a:noFill/>
                  </a:rPr>
                  <a:t> </a:t>
                </a:r>
              </a:p>
            </p:txBody>
          </p:sp>
        </mc:Fallback>
      </mc:AlternateContent>
      <p:sp>
        <p:nvSpPr>
          <p:cNvPr id="6"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br>
              <a:rPr lang="es-MX" sz="3100" b="1" dirty="0" smtClean="0">
                <a:solidFill>
                  <a:schemeClr val="bg1"/>
                </a:solidFill>
                <a:latin typeface="Cambria" pitchFamily="18" charset="0"/>
              </a:rPr>
            </a:br>
            <a:r>
              <a:rPr lang="es-MX" sz="2700" b="1" dirty="0" smtClean="0">
                <a:solidFill>
                  <a:schemeClr val="bg1"/>
                </a:solidFill>
                <a:latin typeface="Cambria" pitchFamily="18" charset="0"/>
              </a:rPr>
              <a:t>curva de demanda</a:t>
            </a:r>
            <a:endParaRPr lang="es-CL" sz="2700" dirty="0"/>
          </a:p>
        </p:txBody>
      </p:sp>
      <p:pic>
        <p:nvPicPr>
          <p:cNvPr id="5" name="4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6046374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Modelo de mercado </a:t>
            </a:r>
            <a:br>
              <a:rPr lang="es-MX" sz="3100" b="1" dirty="0" smtClean="0">
                <a:solidFill>
                  <a:schemeClr val="bg1"/>
                </a:solidFill>
                <a:latin typeface="Cambria" pitchFamily="18" charset="0"/>
              </a:rPr>
            </a:br>
            <a:r>
              <a:rPr lang="es-MX" sz="2700" b="1" dirty="0" smtClean="0">
                <a:solidFill>
                  <a:schemeClr val="bg1"/>
                </a:solidFill>
                <a:latin typeface="Cambria" pitchFamily="18" charset="0"/>
              </a:rPr>
              <a:t>función y ley de demanda</a:t>
            </a:r>
            <a:endParaRPr lang="es-CL" sz="2700" dirty="0"/>
          </a:p>
        </p:txBody>
      </p:sp>
      <p:sp>
        <p:nvSpPr>
          <p:cNvPr id="5" name="4 Marcador de contenido"/>
          <p:cNvSpPr>
            <a:spLocks noGrp="1"/>
          </p:cNvSpPr>
          <p:nvPr>
            <p:ph idx="1"/>
          </p:nvPr>
        </p:nvSpPr>
        <p:spPr>
          <a:xfrm>
            <a:off x="2123728" y="2348880"/>
            <a:ext cx="6768752" cy="3840163"/>
          </a:xfrm>
        </p:spPr>
        <p:txBody>
          <a:bodyPr>
            <a:normAutofit fontScale="92500" lnSpcReduction="20000"/>
          </a:bodyPr>
          <a:lstStyle/>
          <a:p>
            <a:pPr algn="just">
              <a:buFont typeface="Wingdings" pitchFamily="2" charset="2"/>
              <a:buChar char="v"/>
            </a:pPr>
            <a:r>
              <a:rPr lang="es-ES_tradnl" i="1" dirty="0" smtClean="0">
                <a:latin typeface="Cambria" pitchFamily="18" charset="0"/>
              </a:rPr>
              <a:t>Función de Demanda</a:t>
            </a:r>
            <a:endParaRPr lang="es-ES_tradnl" sz="2000" dirty="0" smtClean="0">
              <a:latin typeface="Cambria" pitchFamily="18" charset="0"/>
            </a:endParaRPr>
          </a:p>
          <a:p>
            <a:pPr algn="just">
              <a:buFont typeface="Wingdings" pitchFamily="2" charset="2"/>
              <a:buChar char="Ø"/>
            </a:pPr>
            <a:r>
              <a:rPr lang="es-ES_tradnl" sz="2000" dirty="0" smtClean="0">
                <a:latin typeface="Cambria" pitchFamily="18" charset="0"/>
              </a:rPr>
              <a:t> </a:t>
            </a:r>
            <a:r>
              <a:rPr lang="es-ES_tradnl" sz="2000" dirty="0">
                <a:latin typeface="Cambria" pitchFamily="18" charset="0"/>
              </a:rPr>
              <a:t>Relaciona la cantidad consumida de un bien o servicio para un grupo o un consumidor en función de todas las variables que pueden influir en su consumo</a:t>
            </a:r>
            <a:r>
              <a:rPr lang="es-ES_tradnl" sz="2000" dirty="0" smtClean="0">
                <a:latin typeface="Cambria" pitchFamily="18" charset="0"/>
              </a:rPr>
              <a:t>.</a:t>
            </a:r>
            <a:endParaRPr lang="es-ES_tradnl" sz="2000" dirty="0">
              <a:latin typeface="Cambria" pitchFamily="18" charset="0"/>
            </a:endParaRPr>
          </a:p>
          <a:p>
            <a:pPr>
              <a:buFont typeface="Wingdings" pitchFamily="2" charset="2"/>
              <a:buChar char="Ø"/>
            </a:pPr>
            <a:r>
              <a:rPr lang="es-MX" sz="1700" i="1" dirty="0" smtClean="0">
                <a:latin typeface="Cambria" pitchFamily="18" charset="0"/>
              </a:rPr>
              <a:t>Qx = f [Ingreso, otros bienes, expectativas, gustos, preferencias, etc.]</a:t>
            </a:r>
          </a:p>
          <a:p>
            <a:pPr>
              <a:buFont typeface="Wingdings" pitchFamily="2" charset="2"/>
              <a:buChar char="v"/>
            </a:pPr>
            <a:endParaRPr lang="es-MX" i="1" dirty="0">
              <a:latin typeface="Cambria" pitchFamily="18" charset="0"/>
            </a:endParaRPr>
          </a:p>
          <a:p>
            <a:pPr>
              <a:buFont typeface="Wingdings" pitchFamily="2" charset="2"/>
              <a:buChar char="v"/>
            </a:pPr>
            <a:r>
              <a:rPr lang="es-ES_tradnl" i="1" dirty="0">
                <a:latin typeface="Cambria" pitchFamily="18" charset="0"/>
              </a:rPr>
              <a:t>Ley de la </a:t>
            </a:r>
            <a:r>
              <a:rPr lang="es-ES_tradnl" i="1" dirty="0" smtClean="0">
                <a:latin typeface="Cambria" pitchFamily="18" charset="0"/>
              </a:rPr>
              <a:t>Demanda</a:t>
            </a:r>
            <a:endParaRPr lang="es-ES_tradnl" dirty="0" smtClean="0">
              <a:latin typeface="Cambria" pitchFamily="18" charset="0"/>
            </a:endParaRPr>
          </a:p>
          <a:p>
            <a:pPr>
              <a:buFont typeface="Wingdings" pitchFamily="2" charset="2"/>
              <a:buChar char="Ø"/>
            </a:pPr>
            <a:r>
              <a:rPr lang="es-ES_tradnl" dirty="0" smtClean="0">
                <a:latin typeface="Cambria" pitchFamily="18" charset="0"/>
              </a:rPr>
              <a:t>ley </a:t>
            </a:r>
            <a:r>
              <a:rPr lang="es-ES_tradnl" dirty="0">
                <a:latin typeface="Cambria" pitchFamily="18" charset="0"/>
              </a:rPr>
              <a:t>que establece que manteniéndose todo lo demás constante, la cantidad </a:t>
            </a:r>
            <a:r>
              <a:rPr lang="es-ES_tradnl" dirty="0" smtClean="0">
                <a:latin typeface="Cambria" pitchFamily="18" charset="0"/>
              </a:rPr>
              <a:t>demandada </a:t>
            </a:r>
            <a:r>
              <a:rPr lang="es-ES_tradnl" dirty="0">
                <a:latin typeface="Cambria" pitchFamily="18" charset="0"/>
              </a:rPr>
              <a:t>de un bien </a:t>
            </a:r>
            <a:r>
              <a:rPr lang="es-ES_tradnl" dirty="0" smtClean="0">
                <a:latin typeface="Cambria" pitchFamily="18" charset="0"/>
              </a:rPr>
              <a:t>disminuye  </a:t>
            </a:r>
            <a:r>
              <a:rPr lang="es-ES_tradnl" dirty="0">
                <a:latin typeface="Cambria" pitchFamily="18" charset="0"/>
              </a:rPr>
              <a:t>cuando sube su precio.</a:t>
            </a:r>
          </a:p>
          <a:p>
            <a:pPr>
              <a:buFont typeface="Wingdings" pitchFamily="2" charset="2"/>
              <a:buChar char="v"/>
            </a:pPr>
            <a:endParaRPr lang="es-MX" sz="2000" i="1" dirty="0" smtClean="0">
              <a:latin typeface="Cambria" pitchFamily="18" charset="0"/>
            </a:endParaRPr>
          </a:p>
        </p:txBody>
      </p:sp>
      <p:pic>
        <p:nvPicPr>
          <p:cNvPr id="6" name="5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87234769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Personalizado 30">
      <a:dk1>
        <a:sysClr val="windowText" lastClr="000000"/>
      </a:dk1>
      <a:lt1>
        <a:sysClr val="window" lastClr="FFFFFF"/>
      </a:lt1>
      <a:dk2>
        <a:srgbClr val="FFFFFF"/>
      </a:dk2>
      <a:lt2>
        <a:srgbClr val="EDF3AE"/>
      </a:lt2>
      <a:accent1>
        <a:srgbClr val="0070C0"/>
      </a:accent1>
      <a:accent2>
        <a:srgbClr val="002060"/>
      </a:accent2>
      <a:accent3>
        <a:srgbClr val="0070C0"/>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947</TotalTime>
  <Words>2041</Words>
  <Application>Microsoft Office PowerPoint</Application>
  <PresentationFormat>Presentación en pantalla (4:3)</PresentationFormat>
  <Paragraphs>275</Paragraphs>
  <Slides>32</Slides>
  <Notes>16</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Mod</vt:lpstr>
      <vt:lpstr>Universidad de chile </vt:lpstr>
      <vt:lpstr>Segunda unidad el modelo de mercado</vt:lpstr>
      <vt:lpstr>Modelo de mercado  ¿qué son los mercados?</vt:lpstr>
      <vt:lpstr>Modelo de mercado  los mercados y la competencia </vt:lpstr>
      <vt:lpstr>Modelo de mercado  los mercados y la competencia </vt:lpstr>
      <vt:lpstr>Modelo de mercado  curva de demanda</vt:lpstr>
      <vt:lpstr>Modelo de mercado  curva de demanda</vt:lpstr>
      <vt:lpstr>Modelo de mercado  curva de demanda</vt:lpstr>
      <vt:lpstr>Modelo de mercado  función y ley de demanda</vt:lpstr>
      <vt:lpstr>Modelo de mercado características de la función de demanda precio</vt:lpstr>
      <vt:lpstr>Modelo de mercado  Demanda de mercado</vt:lpstr>
      <vt:lpstr>Modelo de mercado  desplazamiento dela curva de demanda</vt:lpstr>
      <vt:lpstr>Modelo de mercado  desplazamiento vs deslizamiento</vt:lpstr>
      <vt:lpstr>Modelo de mercado  Ley de oferta</vt:lpstr>
      <vt:lpstr>Modelo de mercado  curva de oferta</vt:lpstr>
      <vt:lpstr>Modelo de mercado  curva de oferta</vt:lpstr>
      <vt:lpstr>Introducción a la economía función de oferta</vt:lpstr>
      <vt:lpstr>Modelo de mercado características de la función de oferta precio</vt:lpstr>
      <vt:lpstr>Modelo de mercado Oferta de mercado</vt:lpstr>
      <vt:lpstr>Modelo de mercado Oferta de mercado</vt:lpstr>
      <vt:lpstr>Modelo de mercado equilibrio de mercado</vt:lpstr>
      <vt:lpstr>Modelo de mercado Ley de oferta y demanda</vt:lpstr>
      <vt:lpstr>Modelo de mercado Elasticidad</vt:lpstr>
      <vt:lpstr>MODELO DE MERCADO EPD</vt:lpstr>
      <vt:lpstr>MODELO DE MERCADO EPD</vt:lpstr>
      <vt:lpstr>MODELO DE MERCADO EPD</vt:lpstr>
      <vt:lpstr>MODELO DE MERCADO EPD</vt:lpstr>
      <vt:lpstr>MODELO DE MERCADO Elasticidad</vt:lpstr>
      <vt:lpstr>MODELO DE MERCADO EPO</vt:lpstr>
      <vt:lpstr>MODELO DE MERCADO EI</vt:lpstr>
      <vt:lpstr>MODELO DE MERCADO Excedentes</vt:lpstr>
      <vt:lpstr>Modelo de mercado Tipos de bienes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de chile facultad de economía y negocios INTRODUCCIÓN AL MUNDO ECONÓMICO</dc:title>
  <dc:creator>Rodrigo Garay</dc:creator>
  <cp:lastModifiedBy>Rodrigo Garay</cp:lastModifiedBy>
  <cp:revision>81</cp:revision>
  <dcterms:created xsi:type="dcterms:W3CDTF">2011-12-18T20:35:05Z</dcterms:created>
  <dcterms:modified xsi:type="dcterms:W3CDTF">2012-01-13T04:35:48Z</dcterms:modified>
</cp:coreProperties>
</file>