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40"/>
  </p:notesMasterIdLst>
  <p:sldIdLst>
    <p:sldId id="256" r:id="rId2"/>
    <p:sldId id="294"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3" r:id="rId29"/>
    <p:sldId id="282" r:id="rId30"/>
    <p:sldId id="284" r:id="rId31"/>
    <p:sldId id="285" r:id="rId32"/>
    <p:sldId id="287" r:id="rId33"/>
    <p:sldId id="288" r:id="rId34"/>
    <p:sldId id="289" r:id="rId35"/>
    <p:sldId id="290" r:id="rId36"/>
    <p:sldId id="291" r:id="rId37"/>
    <p:sldId id="292" r:id="rId38"/>
    <p:sldId id="293" r:id="rId39"/>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 Id="rId6" Type="http://schemas.openxmlformats.org/officeDocument/2006/relationships/image" Target="../media/image16.wmf"/><Relationship Id="rId5" Type="http://schemas.openxmlformats.org/officeDocument/2006/relationships/image" Target="../media/image15.wmf"/><Relationship Id="rId4" Type="http://schemas.openxmlformats.org/officeDocument/2006/relationships/image" Target="../media/image1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3A5562-F7FD-45A1-BFB0-A929AD957C2E}" type="datetimeFigureOut">
              <a:rPr lang="es-CL" smtClean="0"/>
              <a:pPr/>
              <a:t>13-01-2012</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D7D916-12ED-4483-A2AD-CD5915AC9385}" type="slidenum">
              <a:rPr lang="es-CL" smtClean="0"/>
              <a:pPr/>
              <a:t>‹Nº›</a:t>
            </a:fld>
            <a:endParaRPr lang="es-CL"/>
          </a:p>
        </p:txBody>
      </p:sp>
    </p:spTree>
    <p:extLst>
      <p:ext uri="{BB962C8B-B14F-4D97-AF65-F5344CB8AC3E}">
        <p14:creationId xmlns:p14="http://schemas.microsoft.com/office/powerpoint/2010/main" val="152044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6DB33BD2-8464-412C-BB38-DB3E100A4D28}" type="slidenum">
              <a:rPr lang="es-ES" sz="1200"/>
              <a:pPr algn="r" eaLnBrk="1" hangingPunct="1"/>
              <a:t>20</a:t>
            </a:fld>
            <a:endParaRPr lang="es-CL" sz="1200"/>
          </a:p>
        </p:txBody>
      </p:sp>
      <p:sp>
        <p:nvSpPr>
          <p:cNvPr id="119811" name="75777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19812" name="75778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56EC3CEC-2AF8-45F0-B834-25ACFE4B9B26}" type="slidenum">
              <a:rPr lang="es-ES" sz="1200"/>
              <a:pPr algn="r" eaLnBrk="1" hangingPunct="1"/>
              <a:t>30</a:t>
            </a:fld>
            <a:endParaRPr lang="es-CL" sz="1200"/>
          </a:p>
        </p:txBody>
      </p:sp>
      <p:sp>
        <p:nvSpPr>
          <p:cNvPr id="129027"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9028"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EF06B5EC-6A66-4D46-AC00-72C2F367A400}" type="slidenum">
              <a:rPr lang="es-ES" sz="1200"/>
              <a:pPr algn="r" eaLnBrk="1" hangingPunct="1"/>
              <a:t>31</a:t>
            </a:fld>
            <a:endParaRPr lang="es-CL" sz="1200"/>
          </a:p>
        </p:txBody>
      </p:sp>
      <p:sp>
        <p:nvSpPr>
          <p:cNvPr id="130051"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30052"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4 Forma"/>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99840E5-B8B5-4EBB-AB30-8E5BECDCBA17}" type="slidenum">
              <a:rPr lang="es-ES" smtClean="0"/>
              <a:pPr eaLnBrk="1" hangingPunct="1"/>
              <a:t>32</a:t>
            </a:fld>
            <a:endParaRPr lang="es-CL" smtClean="0"/>
          </a:p>
        </p:txBody>
      </p:sp>
      <p:sp>
        <p:nvSpPr>
          <p:cNvPr id="131075" name="71681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31076" name="71682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9AF8D654-AE2C-4154-9901-AB572C88CFB1}" type="slidenum">
              <a:rPr lang="es-ES" sz="1200"/>
              <a:pPr algn="r" eaLnBrk="1" hangingPunct="1"/>
              <a:t>33</a:t>
            </a:fld>
            <a:endParaRPr lang="es-CL" sz="1200"/>
          </a:p>
        </p:txBody>
      </p:sp>
      <p:sp>
        <p:nvSpPr>
          <p:cNvPr id="132099" name="71681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32100" name="71682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E16FE3EF-664C-4069-8440-6DCCA579BDC5}" type="slidenum">
              <a:rPr lang="es-ES" sz="1200"/>
              <a:pPr algn="r" eaLnBrk="1" hangingPunct="1"/>
              <a:t>34</a:t>
            </a:fld>
            <a:endParaRPr lang="es-CL" sz="1200"/>
          </a:p>
        </p:txBody>
      </p:sp>
      <p:sp>
        <p:nvSpPr>
          <p:cNvPr id="133123" name="71681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33124" name="71682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31F12195-1616-4F04-B4E1-8BCAC31F4664}" type="slidenum">
              <a:rPr lang="es-ES" sz="1200"/>
              <a:pPr algn="r" eaLnBrk="1" hangingPunct="1"/>
              <a:t>35</a:t>
            </a:fld>
            <a:endParaRPr lang="es-CL" sz="1200"/>
          </a:p>
        </p:txBody>
      </p:sp>
      <p:sp>
        <p:nvSpPr>
          <p:cNvPr id="134147" name="71681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34148" name="71682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FB577363-6FBF-4B9C-9406-05B42D45D352}" type="slidenum">
              <a:rPr lang="es-ES" sz="1200"/>
              <a:pPr algn="r" eaLnBrk="1" hangingPunct="1"/>
              <a:t>36</a:t>
            </a:fld>
            <a:endParaRPr lang="es-CL" sz="1200"/>
          </a:p>
        </p:txBody>
      </p:sp>
      <p:sp>
        <p:nvSpPr>
          <p:cNvPr id="135171" name="71681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35172" name="71682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70AFFE53-7C9B-4771-9C91-787EF5653AB9}" type="slidenum">
              <a:rPr lang="es-ES" sz="1200"/>
              <a:pPr algn="r" eaLnBrk="1" hangingPunct="1"/>
              <a:t>37</a:t>
            </a:fld>
            <a:endParaRPr lang="es-CL" sz="1200"/>
          </a:p>
        </p:txBody>
      </p:sp>
      <p:sp>
        <p:nvSpPr>
          <p:cNvPr id="136195" name="71681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36196" name="71682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EED02830-DEB9-44BB-8EE8-AC599135FEE6}" type="slidenum">
              <a:rPr lang="es-ES" sz="1200"/>
              <a:pPr algn="r" eaLnBrk="1" hangingPunct="1"/>
              <a:t>22</a:t>
            </a:fld>
            <a:endParaRPr lang="es-CL" sz="1200"/>
          </a:p>
        </p:txBody>
      </p:sp>
      <p:sp>
        <p:nvSpPr>
          <p:cNvPr id="120835"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0836"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33C00203-90EF-4DED-9BF9-57AC9B6BC9EE}" type="slidenum">
              <a:rPr lang="es-ES" sz="1200"/>
              <a:pPr algn="r" eaLnBrk="1" hangingPunct="1"/>
              <a:t>23</a:t>
            </a:fld>
            <a:endParaRPr lang="es-CL" sz="1200"/>
          </a:p>
        </p:txBody>
      </p:sp>
      <p:sp>
        <p:nvSpPr>
          <p:cNvPr id="121859"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1860"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645D64ED-F2FA-4863-BD84-39865CC611A3}" type="slidenum">
              <a:rPr lang="es-ES" sz="1200"/>
              <a:pPr algn="r" eaLnBrk="1" hangingPunct="1"/>
              <a:t>24</a:t>
            </a:fld>
            <a:endParaRPr lang="es-CL" sz="1200"/>
          </a:p>
        </p:txBody>
      </p:sp>
      <p:sp>
        <p:nvSpPr>
          <p:cNvPr id="122883"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2884"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9D88513D-7569-4AD6-95D5-630BF8EDB89E}" type="slidenum">
              <a:rPr lang="es-ES" sz="1200"/>
              <a:pPr algn="r" eaLnBrk="1" hangingPunct="1"/>
              <a:t>25</a:t>
            </a:fld>
            <a:endParaRPr lang="es-CL" sz="1200"/>
          </a:p>
        </p:txBody>
      </p:sp>
      <p:sp>
        <p:nvSpPr>
          <p:cNvPr id="123907"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3908"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80D8CB5B-74B9-46A7-ADC4-089ECC8DBC1C}" type="slidenum">
              <a:rPr lang="es-ES" sz="1200"/>
              <a:pPr algn="r" eaLnBrk="1" hangingPunct="1"/>
              <a:t>26</a:t>
            </a:fld>
            <a:endParaRPr lang="es-CL" sz="1200"/>
          </a:p>
        </p:txBody>
      </p:sp>
      <p:sp>
        <p:nvSpPr>
          <p:cNvPr id="124931"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4932"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2EDE3096-1A0B-44F4-8278-3DE1E4E2AF9E}" type="slidenum">
              <a:rPr lang="es-ES" sz="1200"/>
              <a:pPr algn="r" eaLnBrk="1" hangingPunct="1"/>
              <a:t>27</a:t>
            </a:fld>
            <a:endParaRPr lang="es-CL" sz="1200"/>
          </a:p>
        </p:txBody>
      </p:sp>
      <p:sp>
        <p:nvSpPr>
          <p:cNvPr id="125955"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5956"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588E61F0-39FF-4B49-A824-98539ACEAF25}" type="slidenum">
              <a:rPr lang="es-ES" sz="1200"/>
              <a:pPr algn="r" eaLnBrk="1" hangingPunct="1"/>
              <a:t>28</a:t>
            </a:fld>
            <a:endParaRPr lang="es-CL" sz="1200"/>
          </a:p>
        </p:txBody>
      </p:sp>
      <p:sp>
        <p:nvSpPr>
          <p:cNvPr id="128003"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8004"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4 Forma"/>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r" eaLnBrk="1" hangingPunct="1"/>
            <a:fld id="{E70336FA-01B7-49C7-A991-CA55962ABF24}" type="slidenum">
              <a:rPr lang="es-ES" sz="1200"/>
              <a:pPr algn="r" eaLnBrk="1" hangingPunct="1"/>
              <a:t>29</a:t>
            </a:fld>
            <a:endParaRPr lang="es-CL" sz="1200"/>
          </a:p>
        </p:txBody>
      </p:sp>
      <p:sp>
        <p:nvSpPr>
          <p:cNvPr id="126979" name="74753 Rectángulo"/>
          <p:cNvSpPr>
            <a:spLocks noGrp="1" noRot="1" noChangeAspect="1" noChangeArrowheads="1" noTextEdit="1"/>
          </p:cNvSpPr>
          <p:nvPr>
            <p:ph type="sldImg"/>
          </p:nvPr>
        </p:nvSpPr>
        <p:spPr bwMode="auto">
          <a:noFill/>
          <a:ln cap="flat">
            <a:solidFill>
              <a:srgbClr val="000000"/>
            </a:solidFill>
            <a:miter lim="800000"/>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126980" name="74754 Rectángulo"/>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11"/>
          <p:cNvGrpSpPr/>
          <p:nvPr/>
        </p:nvGrpSpPr>
        <p:grpSpPr>
          <a:xfrm>
            <a:off x="0" y="0"/>
            <a:ext cx="9144000" cy="6400800"/>
            <a:chOff x="0" y="0"/>
            <a:chExt cx="9144000" cy="6400800"/>
          </a:xfrm>
        </p:grpSpPr>
        <p:sp>
          <p:nvSpPr>
            <p:cNvPr id="16" name="Rectangle 15"/>
            <p:cNvSpPr/>
            <p:nvPr/>
          </p:nvSpPr>
          <p:spPr>
            <a:xfrm>
              <a:off x="1828800" y="4572000"/>
              <a:ext cx="6858000"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10"/>
            <p:cNvGrpSpPr/>
            <p:nvPr/>
          </p:nvGrpSpPr>
          <p:grpSpPr>
            <a:xfrm>
              <a:off x="0" y="0"/>
              <a:ext cx="9144000" cy="6400800"/>
              <a:chOff x="0" y="0"/>
              <a:chExt cx="9144000" cy="6400800"/>
            </a:xfrm>
          </p:grpSpPr>
          <p:sp>
            <p:nvSpPr>
              <p:cNvPr id="15" name="Rectangle 14"/>
              <p:cNvSpPr/>
              <p:nvPr/>
            </p:nvSpPr>
            <p:spPr>
              <a:xfrm>
                <a:off x="0" y="0"/>
                <a:ext cx="1828800" cy="6400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0" y="4572000"/>
                <a:ext cx="91440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Rectangle 12"/>
            <p:cNvSpPr/>
            <p:nvPr/>
          </p:nvSpPr>
          <p:spPr>
            <a:xfrm>
              <a:off x="0" y="45720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Date Placeholder 3"/>
          <p:cNvSpPr>
            <a:spLocks noGrp="1"/>
          </p:cNvSpPr>
          <p:nvPr>
            <p:ph type="dt" sz="half" idx="10"/>
          </p:nvPr>
        </p:nvSpPr>
        <p:spPr>
          <a:xfrm>
            <a:off x="6934200" y="6553200"/>
            <a:ext cx="1676400" cy="228600"/>
          </a:xfrm>
        </p:spPr>
        <p:txBody>
          <a:bodyPr vert="horz" lIns="91440" tIns="45720" rIns="91440" bIns="45720" rtlCol="0" anchor="t" anchorCtr="0"/>
          <a:lstStyle>
            <a:lvl1pPr marL="0" algn="r" defTabSz="914400" rtl="0" eaLnBrk="1" latinLnBrk="0" hangingPunct="1">
              <a:defRPr sz="900" kern="1200" cap="small" baseline="0">
                <a:solidFill>
                  <a:sysClr val="windowText" lastClr="000000"/>
                </a:solidFill>
                <a:latin typeface="+mj-lt"/>
                <a:ea typeface="+mn-ea"/>
                <a:cs typeface="+mn-cs"/>
              </a:defRPr>
            </a:lvl1pPr>
          </a:lstStyle>
          <a:p>
            <a:fld id="{5E0C06D3-2984-4FC3-A23F-8AC7123D010D}" type="datetimeFigureOut">
              <a:rPr lang="es-CL" smtClean="0"/>
              <a:pPr/>
              <a:t>13-01-2012</a:t>
            </a:fld>
            <a:endParaRPr lang="es-CL"/>
          </a:p>
        </p:txBody>
      </p:sp>
      <p:sp>
        <p:nvSpPr>
          <p:cNvPr id="5" name="Footer Placeholder 4"/>
          <p:cNvSpPr>
            <a:spLocks noGrp="1"/>
          </p:cNvSpPr>
          <p:nvPr>
            <p:ph type="ftr" sz="quarter" idx="11"/>
          </p:nvPr>
        </p:nvSpPr>
        <p:spPr>
          <a:xfrm>
            <a:off x="1891553" y="6553200"/>
            <a:ext cx="1676400" cy="228600"/>
          </a:xfrm>
        </p:spPr>
        <p:txBody>
          <a:bodyPr anchor="t" anchorCtr="0"/>
          <a:lstStyle>
            <a:lvl1pPr>
              <a:defRPr>
                <a:solidFill>
                  <a:sysClr val="windowText" lastClr="000000"/>
                </a:solidFill>
              </a:defRPr>
            </a:lvl1pPr>
          </a:lstStyle>
          <a:p>
            <a:endParaRPr lang="es-CL"/>
          </a:p>
        </p:txBody>
      </p:sp>
      <p:sp>
        <p:nvSpPr>
          <p:cNvPr id="6" name="Slide Number Placeholder 5"/>
          <p:cNvSpPr>
            <a:spLocks noGrp="1"/>
          </p:cNvSpPr>
          <p:nvPr>
            <p:ph type="sldNum" sz="quarter" idx="12"/>
          </p:nvPr>
        </p:nvSpPr>
        <p:spPr>
          <a:xfrm>
            <a:off x="4870076" y="6553200"/>
            <a:ext cx="762000" cy="228600"/>
          </a:xfrm>
          <a:noFill/>
          <a:ln>
            <a:noFill/>
          </a:ln>
          <a:effectLst/>
        </p:spPr>
        <p:txBody>
          <a:bodyPr/>
          <a:lstStyle>
            <a:lvl1pPr algn="ctr">
              <a:defRPr sz="900" kern="1200" cap="small" baseline="0">
                <a:solidFill>
                  <a:sysClr val="windowText" lastClr="000000"/>
                </a:solidFill>
                <a:latin typeface="+mj-lt"/>
                <a:ea typeface="+mn-ea"/>
                <a:cs typeface="+mn-cs"/>
              </a:defRPr>
            </a:lvl1pPr>
          </a:lstStyle>
          <a:p>
            <a:fld id="{7E41DFD9-1CFC-431C-B68C-9D5017D9D8DD}" type="slidenum">
              <a:rPr lang="es-CL" smtClean="0"/>
              <a:pPr/>
              <a:t>‹Nº›</a:t>
            </a:fld>
            <a:endParaRPr lang="es-CL"/>
          </a:p>
        </p:txBody>
      </p:sp>
      <p:sp>
        <p:nvSpPr>
          <p:cNvPr id="3" name="Subtitle 2"/>
          <p:cNvSpPr>
            <a:spLocks noGrp="1"/>
          </p:cNvSpPr>
          <p:nvPr>
            <p:ph type="subTitle" idx="1"/>
          </p:nvPr>
        </p:nvSpPr>
        <p:spPr>
          <a:xfrm>
            <a:off x="1905000" y="5867400"/>
            <a:ext cx="6570722" cy="457200"/>
          </a:xfrm>
        </p:spPr>
        <p:txBody>
          <a:bodyPr>
            <a:normAutofit/>
            <a:scene3d>
              <a:camera prst="orthographicFront"/>
              <a:lightRig rig="soft" dir="t">
                <a:rot lat="0" lon="0" rev="10800000"/>
              </a:lightRig>
            </a:scene3d>
            <a:sp3d>
              <a:contourClr>
                <a:srgbClr val="DDDDDD"/>
              </a:contourClr>
            </a:sp3d>
          </a:bodyPr>
          <a:lstStyle>
            <a:lvl1pPr marL="0" indent="0" algn="l">
              <a:spcBef>
                <a:spcPts val="0"/>
              </a:spcBef>
              <a:buNone/>
              <a:defRPr sz="2000">
                <a:solidFill>
                  <a:schemeClr val="tx1">
                    <a:alpha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a:p>
        </p:txBody>
      </p:sp>
      <p:sp>
        <p:nvSpPr>
          <p:cNvPr id="2" name="Title 1"/>
          <p:cNvSpPr>
            <a:spLocks noGrp="1"/>
          </p:cNvSpPr>
          <p:nvPr>
            <p:ph type="ctrTitle"/>
          </p:nvPr>
        </p:nvSpPr>
        <p:spPr>
          <a:xfrm>
            <a:off x="1905000" y="4648200"/>
            <a:ext cx="6553200" cy="1219200"/>
          </a:xfrm>
        </p:spPr>
        <p:txBody>
          <a:bodyPr anchor="b" anchorCtr="0">
            <a:noAutofit/>
          </a:bodyPr>
          <a:lstStyle>
            <a:lvl1pPr algn="l">
              <a:defRPr sz="3600"/>
            </a:lvl1pPr>
          </a:lstStyle>
          <a:p>
            <a:r>
              <a:rPr lang="es-ES" smtClean="0"/>
              <a:t>Haga clic para modificar el estilo de título del patrón</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grpSp>
        <p:nvGrpSpPr>
          <p:cNvPr id="7" name="Group 10"/>
          <p:cNvGrpSpPr/>
          <p:nvPr/>
        </p:nvGrpSpPr>
        <p:grpSpPr>
          <a:xfrm>
            <a:off x="0" y="0"/>
            <a:ext cx="9144000" cy="6858000"/>
            <a:chOff x="-442912" y="457200"/>
            <a:chExt cx="9144000" cy="6858000"/>
          </a:xfrm>
        </p:grpSpPr>
        <p:sp>
          <p:nvSpPr>
            <p:cNvPr id="18" name="Rectangle 17"/>
            <p:cNvSpPr/>
            <p:nvPr/>
          </p:nvSpPr>
          <p:spPr>
            <a:xfrm>
              <a:off x="-442912" y="457200"/>
              <a:ext cx="9129712" cy="1676400"/>
            </a:xfrm>
            <a:prstGeom prst="rect">
              <a:avLst/>
            </a:prstGeom>
            <a:solidFill>
              <a:schemeClr val="accent3"/>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Rectangle 18"/>
            <p:cNvSpPr/>
            <p:nvPr/>
          </p:nvSpPr>
          <p:spPr>
            <a:xfrm>
              <a:off x="6872288" y="457200"/>
              <a:ext cx="18288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Rectangle 19"/>
            <p:cNvSpPr/>
            <p:nvPr/>
          </p:nvSpPr>
          <p:spPr>
            <a:xfrm>
              <a:off x="6872288" y="45720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7367588"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467600" y="2298700"/>
            <a:ext cx="1447800" cy="3827463"/>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533400" y="2286000"/>
            <a:ext cx="5943600" cy="38401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a:xfrm>
            <a:off x="7848600" y="533400"/>
            <a:ext cx="762000" cy="609600"/>
          </a:xfrm>
        </p:spPr>
        <p:txBody>
          <a:bodyPr/>
          <a:lstStyle/>
          <a:p>
            <a:fld id="{7E41DFD9-1CFC-431C-B68C-9D5017D9D8DD}"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grpSp>
        <p:nvGrpSpPr>
          <p:cNvPr id="10" name="Group 10"/>
          <p:cNvGrpSpPr/>
          <p:nvPr/>
        </p:nvGrpSpPr>
        <p:grpSpPr>
          <a:xfrm>
            <a:off x="0" y="0"/>
            <a:ext cx="9144000" cy="6858000"/>
            <a:chOff x="0" y="0"/>
            <a:chExt cx="9144000" cy="6858000"/>
          </a:xfrm>
        </p:grpSpPr>
        <p:sp>
          <p:nvSpPr>
            <p:cNvPr id="7" name="Rectangle 6"/>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2514600"/>
              <a:ext cx="1828800" cy="1828800"/>
            </a:xfrm>
            <a:prstGeom prst="rect">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28800" y="2514600"/>
              <a:ext cx="7315200" cy="18288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1"/>
          <p:cNvSpPr>
            <a:spLocks noGrp="1"/>
          </p:cNvSpPr>
          <p:nvPr>
            <p:ph type="title"/>
          </p:nvPr>
        </p:nvSpPr>
        <p:spPr>
          <a:xfrm>
            <a:off x="1905000" y="2667000"/>
            <a:ext cx="6629400" cy="1143000"/>
          </a:xfrm>
        </p:spPr>
        <p:txBody>
          <a:bodyPr vert="horz" lIns="91440" tIns="45720" rIns="91440" bIns="45720" rtlCol="0" anchor="b" anchorCtr="0">
            <a:noAutofit/>
          </a:bodyPr>
          <a:lstStyle>
            <a:lvl1pPr algn="l" defTabSz="914400" rtl="0" eaLnBrk="1" latinLnBrk="0" hangingPunct="1">
              <a:spcBef>
                <a:spcPct val="0"/>
              </a:spcBef>
              <a:buNone/>
              <a:defRPr sz="36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 y="4495800"/>
            <a:ext cx="1524000" cy="2057400"/>
          </a:xfrm>
        </p:spPr>
        <p:txBody>
          <a:bodyPr vert="horz" lIns="91440" tIns="45720" rIns="91440" bIns="45720" rtlCol="0">
            <a:normAutofit/>
          </a:bodyPr>
          <a:lstStyle>
            <a:lvl1pPr marL="0" indent="0">
              <a:lnSpc>
                <a:spcPct val="200000"/>
              </a:lnSpc>
              <a:buNone/>
              <a:defRPr sz="1600" b="1" kern="1200">
                <a:solidFill>
                  <a:srgbClr val="000000">
                    <a:alpha val="50196"/>
                  </a:srgbClr>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s-ES" smtClean="0"/>
              <a:t>Haga clic para modificar el estilo de texto del patrón</a:t>
            </a:r>
          </a:p>
        </p:txBody>
      </p:sp>
      <p:sp>
        <p:nvSpPr>
          <p:cNvPr id="4" name="Date Placeholder 3"/>
          <p:cNvSpPr>
            <a:spLocks noGrp="1"/>
          </p:cNvSpPr>
          <p:nvPr>
            <p:ph type="dt" sz="half" idx="10"/>
          </p:nvPr>
        </p:nvSpPr>
        <p:spPr>
          <a:xfrm>
            <a:off x="6931152" y="6556248"/>
            <a:ext cx="1673352" cy="228600"/>
          </a:xfrm>
        </p:spPr>
        <p:txBody>
          <a:bodyPr/>
          <a:lstStyle/>
          <a:p>
            <a:fld id="{5E0C06D3-2984-4FC3-A23F-8AC7123D010D}" type="datetimeFigureOut">
              <a:rPr lang="es-CL" smtClean="0"/>
              <a:pPr/>
              <a:t>13-01-2012</a:t>
            </a:fld>
            <a:endParaRPr lang="es-CL"/>
          </a:p>
        </p:txBody>
      </p:sp>
      <p:sp>
        <p:nvSpPr>
          <p:cNvPr id="5" name="Footer Placeholder 4"/>
          <p:cNvSpPr>
            <a:spLocks noGrp="1"/>
          </p:cNvSpPr>
          <p:nvPr>
            <p:ph type="ftr" sz="quarter" idx="11"/>
          </p:nvPr>
        </p:nvSpPr>
        <p:spPr>
          <a:xfrm>
            <a:off x="1892808" y="6556248"/>
            <a:ext cx="1673352" cy="228600"/>
          </a:xfrm>
        </p:spPr>
        <p:txBody>
          <a:bodyPr/>
          <a:lstStyle/>
          <a:p>
            <a:endParaRPr lang="es-CL"/>
          </a:p>
        </p:txBody>
      </p:sp>
      <p:sp>
        <p:nvSpPr>
          <p:cNvPr id="6" name="Slide Number Placeholder 5"/>
          <p:cNvSpPr>
            <a:spLocks noGrp="1"/>
          </p:cNvSpPr>
          <p:nvPr>
            <p:ph type="sldNum" sz="quarter" idx="12"/>
          </p:nvPr>
        </p:nvSpPr>
        <p:spPr>
          <a:xfrm>
            <a:off x="4867656" y="6556248"/>
            <a:ext cx="762000" cy="228600"/>
          </a:xfrm>
          <a:noFill/>
          <a:ln>
            <a:noFill/>
          </a:ln>
          <a:effectLst/>
        </p:spPr>
        <p:txBody>
          <a:bodyPr vert="horz" lIns="91440" tIns="45720" rIns="91440" bIns="45720" rtlCol="0" anchor="ctr"/>
          <a:lstStyle>
            <a:lvl1pPr marL="0" algn="ctr" defTabSz="914400" rtl="0" eaLnBrk="1" latinLnBrk="0" hangingPunct="1">
              <a:defRPr sz="900" kern="1200" cap="small" baseline="0">
                <a:solidFill>
                  <a:sysClr val="windowText" lastClr="000000"/>
                </a:solidFill>
                <a:latin typeface="+mj-lt"/>
                <a:ea typeface="+mn-ea"/>
                <a:cs typeface="+mn-cs"/>
              </a:defRPr>
            </a:lvl1pPr>
          </a:lstStyle>
          <a:p>
            <a:fld id="{7E41DFD9-1CFC-431C-B68C-9D5017D9D8DD}"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24384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5715000" y="2298700"/>
            <a:ext cx="2971800" cy="3827463"/>
          </a:xfrm>
        </p:spPr>
        <p:txBody>
          <a:bodyPr>
            <a:normAutofit/>
          </a:bodyPr>
          <a:lstStyle>
            <a:lvl1pPr marL="228600" indent="-228600">
              <a:defRPr sz="1800"/>
            </a:lvl1pPr>
            <a:lvl2pPr marL="457200" indent="-228600">
              <a:defRPr sz="1800"/>
            </a:lvl2pPr>
            <a:lvl3pPr marL="685800" indent="-228600">
              <a:defRPr sz="1800"/>
            </a:lvl3pPr>
            <a:lvl4pPr marL="914400" indent="-228600">
              <a:defRPr sz="1800"/>
            </a:lvl4pPr>
            <a:lvl5pPr marL="1143000" indent="-228600">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6248400" cy="1143000"/>
          </a:xfrm>
        </p:spPr>
        <p:txBody>
          <a:bodyPr/>
          <a:lstStyle>
            <a:lvl1pPr>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2438400" y="2291697"/>
            <a:ext cx="2971800" cy="639762"/>
          </a:xfrm>
        </p:spPr>
        <p:txBody>
          <a:bodyPr vert="horz" lIns="91440" tIns="45720" rIns="91440" bIns="45720" rtlCol="0" anchor="ctr" anchorCtr="0">
            <a:noAutofit/>
          </a:bodyPr>
          <a:lstStyle>
            <a:lvl1pPr marL="0" indent="0">
              <a:buNone/>
              <a:defRPr sz="2200" b="0" kern="120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spcBef>
                <a:spcPts val="1800"/>
              </a:spcBef>
              <a:buClr>
                <a:schemeClr val="accent1"/>
              </a:buClr>
              <a:buSzPct val="80000"/>
              <a:buFont typeface="Wingdings" pitchFamily="2" charset="2"/>
              <a:buNone/>
            </a:pPr>
            <a:r>
              <a:rPr lang="es-ES" smtClean="0"/>
              <a:t>Haga clic para modificar el estilo de texto del patrón</a:t>
            </a:r>
          </a:p>
        </p:txBody>
      </p:sp>
      <p:sp>
        <p:nvSpPr>
          <p:cNvPr id="4" name="Content Placeholder 3"/>
          <p:cNvSpPr>
            <a:spLocks noGrp="1"/>
          </p:cNvSpPr>
          <p:nvPr>
            <p:ph sz="half" idx="2"/>
          </p:nvPr>
        </p:nvSpPr>
        <p:spPr>
          <a:xfrm>
            <a:off x="2447925" y="3137647"/>
            <a:ext cx="2971800" cy="299923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tabLst/>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5715000" y="2291697"/>
            <a:ext cx="2971800" cy="639762"/>
          </a:xfrm>
        </p:spPr>
        <p:txBody>
          <a:bodyPr anchor="ctr" anchorCtr="0">
            <a:noAutofit/>
          </a:bodyPr>
          <a:lstStyle>
            <a:lvl1pPr marL="0" indent="0">
              <a:buNone/>
              <a:defRPr sz="22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715000" y="3137647"/>
            <a:ext cx="2971800" cy="3001962"/>
          </a:xfrm>
        </p:spPr>
        <p:txBody>
          <a:bodyPr vert="horz" lIns="91440" tIns="45720" rIns="91440" bIns="45720" rtlCol="0">
            <a:normAutofit/>
          </a:bodyPr>
          <a:lstStyle>
            <a:lvl1pPr marL="228600" indent="-228600" algn="l" defTabSz="914400" rtl="0" eaLnBrk="1" latinLnBrk="0" hangingPunct="1">
              <a:buSzPct val="80000"/>
              <a:buFont typeface="Wingdings" pitchFamily="2" charset="2"/>
              <a:defRPr sz="1800" kern="1200">
                <a:solidFill>
                  <a:schemeClr val="tx1"/>
                </a:solidFill>
                <a:latin typeface="+mn-lt"/>
                <a:ea typeface="+mn-ea"/>
                <a:cs typeface="+mn-cs"/>
              </a:defRPr>
            </a:lvl1pPr>
            <a:lvl2pPr marL="457200" indent="-228600" algn="l" defTabSz="914400" rtl="0" eaLnBrk="1" latinLnBrk="0" hangingPunct="1">
              <a:buSzPct val="80000"/>
              <a:buFont typeface="Wingdings" pitchFamily="2" charset="2"/>
              <a:defRPr sz="1800" kern="1200">
                <a:solidFill>
                  <a:schemeClr val="tx1"/>
                </a:solidFill>
                <a:latin typeface="+mn-lt"/>
                <a:ea typeface="+mn-ea"/>
                <a:cs typeface="+mn-cs"/>
              </a:defRPr>
            </a:lvl2pPr>
            <a:lvl3pPr marL="685800" indent="-228600" algn="l" defTabSz="914400" rtl="0" eaLnBrk="1" latinLnBrk="0" hangingPunct="1">
              <a:buSzPct val="80000"/>
              <a:buFont typeface="Wingdings" pitchFamily="2" charset="2"/>
              <a:defRPr sz="1800" kern="1200">
                <a:solidFill>
                  <a:schemeClr val="tx1"/>
                </a:solidFill>
                <a:latin typeface="+mn-lt"/>
                <a:ea typeface="+mn-ea"/>
                <a:cs typeface="+mn-cs"/>
              </a:defRPr>
            </a:lvl3pPr>
            <a:lvl4pPr marL="914400" indent="-228600" algn="l" defTabSz="914400" rtl="0" eaLnBrk="1" latinLnBrk="0" hangingPunct="1">
              <a:buSzPct val="80000"/>
              <a:buFont typeface="Wingdings" pitchFamily="2" charset="2"/>
              <a:defRPr sz="1800" kern="1200">
                <a:solidFill>
                  <a:schemeClr val="tx1"/>
                </a:solidFill>
                <a:latin typeface="+mn-lt"/>
                <a:ea typeface="+mn-ea"/>
                <a:cs typeface="+mn-cs"/>
              </a:defRPr>
            </a:lvl4pPr>
            <a:lvl5pPr marL="1143000" indent="-228600" algn="l" defTabSz="914400" rtl="0" eaLnBrk="1" latinLnBrk="0" hangingPunct="1">
              <a:buSzPct val="80000"/>
              <a:buFont typeface="Wingdings" pitchFamily="2" charset="2"/>
              <a:defRPr sz="1800" kern="1200">
                <a:solidFill>
                  <a:schemeClr val="tx1"/>
                </a:solidFill>
                <a:latin typeface="+mn-lt"/>
                <a:ea typeface="+mn-ea"/>
                <a:cs typeface="+mn-cs"/>
              </a:defRPr>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grpSp>
        <p:nvGrpSpPr>
          <p:cNvPr id="6" name="Group 10"/>
          <p:cNvGrpSpPr/>
          <p:nvPr/>
        </p:nvGrpSpPr>
        <p:grpSpPr>
          <a:xfrm>
            <a:off x="0" y="0"/>
            <a:ext cx="9144000" cy="1676400"/>
            <a:chOff x="0" y="0"/>
            <a:chExt cx="9144000" cy="1676400"/>
          </a:xfrm>
        </p:grpSpPr>
        <p:sp>
          <p:nvSpPr>
            <p:cNvPr id="7" name="Rectangle 6"/>
            <p:cNvSpPr/>
            <p:nvPr/>
          </p:nvSpPr>
          <p:spPr>
            <a:xfrm>
              <a:off x="0" y="0"/>
              <a:ext cx="91440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grpSp>
        <p:nvGrpSpPr>
          <p:cNvPr id="5" name="Group 9"/>
          <p:cNvGrpSpPr/>
          <p:nvPr/>
        </p:nvGrpSpPr>
        <p:grpSpPr>
          <a:xfrm>
            <a:off x="0" y="0"/>
            <a:ext cx="1828800" cy="1676400"/>
            <a:chOff x="457200" y="457200"/>
            <a:chExt cx="1828800" cy="1676400"/>
          </a:xfrm>
        </p:grpSpPr>
        <p:sp>
          <p:nvSpPr>
            <p:cNvPr id="8" name="Rectangle 7"/>
            <p:cNvSpPr/>
            <p:nvPr/>
          </p:nvSpPr>
          <p:spPr>
            <a:xfrm>
              <a:off x="457200" y="457200"/>
              <a:ext cx="1828800" cy="1676400"/>
            </a:xfrm>
            <a:prstGeom prst="rect">
              <a:avLst/>
            </a:prstGeom>
            <a:solidFill>
              <a:schemeClr val="accent2"/>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Oval 8"/>
            <p:cNvSpPr/>
            <p:nvPr/>
          </p:nvSpPr>
          <p:spPr>
            <a:xfrm>
              <a:off x="952500" y="8763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Date Placeholder 1"/>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2706624" y="2446991"/>
            <a:ext cx="5715000" cy="3531198"/>
          </a:xfrm>
        </p:spPr>
        <p:txBody>
          <a:bodyPr>
            <a:normAutofit/>
          </a:bodyPr>
          <a:lstStyle>
            <a:lvl1pPr>
              <a:defRPr sz="22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164592" y="3031490"/>
            <a:ext cx="1524000" cy="2362200"/>
          </a:xfrm>
        </p:spPr>
        <p:txBody>
          <a:bodyPr/>
          <a:lstStyle>
            <a:lvl1pPr marL="0" indent="0">
              <a:lnSpc>
                <a:spcPct val="150000"/>
              </a:lnSpc>
              <a:buNone/>
              <a:defRPr sz="1400" b="1">
                <a:solidFill>
                  <a:srgbClr val="000000">
                    <a:alpha val="50196"/>
                  </a:srgb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441448" y="228600"/>
            <a:ext cx="6245352" cy="1143000"/>
          </a:xfrm>
        </p:spPr>
        <p:txBody>
          <a:bodyPr vert="horz" lIns="91440" tIns="45720" rIns="91440" bIns="45720" rtlCol="0" anchor="ctr">
            <a:normAutofit/>
          </a:bodyPr>
          <a:lstStyle>
            <a:lvl1pPr algn="r" defTabSz="914400" rtl="0" eaLnBrk="1" latinLnBrk="0" hangingPunct="1">
              <a:spcBef>
                <a:spcPct val="0"/>
              </a:spcBef>
              <a:buNone/>
              <a:defRPr sz="4400" kern="1200" cap="small" spc="200" baseline="0">
                <a:solidFill>
                  <a:schemeClr val="tx1"/>
                </a:solidFill>
                <a:latin typeface="+mj-lt"/>
                <a:ea typeface="+mj-ea"/>
                <a:cs typeface="+mj-cs"/>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2706624" y="2450592"/>
            <a:ext cx="5715000" cy="3529584"/>
          </a:xfrm>
          <a:noFill/>
          <a:ln w="101600" cmpd="sng">
            <a:miter lim="800000"/>
          </a:ln>
          <a:effectLst>
            <a:outerShdw blurRad="63500" sx="102000" sy="102000" algn="ctr" rotWithShape="0">
              <a:prstClr val="black">
                <a:alpha val="30000"/>
              </a:prstClr>
            </a:outerShdw>
          </a:effectLst>
        </p:spPr>
        <p:style>
          <a:lnRef idx="3">
            <a:schemeClr val="lt1"/>
          </a:lnRef>
          <a:fillRef idx="1">
            <a:schemeClr val="accent2"/>
          </a:fillRef>
          <a:effectRef idx="1">
            <a:schemeClr val="accent2"/>
          </a:effectRef>
          <a:fontRef idx="none"/>
        </p:style>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a:p>
        </p:txBody>
      </p:sp>
      <p:sp>
        <p:nvSpPr>
          <p:cNvPr id="4" name="Text Placeholder 3"/>
          <p:cNvSpPr>
            <a:spLocks noGrp="1"/>
          </p:cNvSpPr>
          <p:nvPr>
            <p:ph type="body" sz="half" idx="2"/>
          </p:nvPr>
        </p:nvSpPr>
        <p:spPr>
          <a:xfrm>
            <a:off x="164592" y="3031489"/>
            <a:ext cx="1527048" cy="2359152"/>
          </a:xfrm>
        </p:spPr>
        <p:txBody>
          <a:bodyPr vert="horz" lIns="91440" tIns="45720" rIns="91440" bIns="45720" rtlCol="0">
            <a:normAutofit/>
          </a:bodyPr>
          <a:lstStyle>
            <a:lvl1pPr marL="0" indent="0">
              <a:lnSpc>
                <a:spcPct val="150000"/>
              </a:lnSpc>
              <a:buNone/>
              <a:defRPr sz="1400" b="1" kern="1200">
                <a:solidFill>
                  <a:srgbClr val="000000">
                    <a:alpha val="50196"/>
                  </a:srgb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50000"/>
              </a:lnSpc>
              <a:spcBef>
                <a:spcPts val="1800"/>
              </a:spcBef>
              <a:buClr>
                <a:schemeClr val="accent1"/>
              </a:buClr>
              <a:buSzPct val="80000"/>
              <a:buFont typeface="Wingdings" pitchFamily="2" charset="2"/>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5E0C06D3-2984-4FC3-A23F-8AC7123D010D}" type="datetimeFigureOut">
              <a:rPr lang="es-CL" smtClean="0"/>
              <a:pPr/>
              <a:t>13-01-2012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7E41DFD9-1CFC-431C-B68C-9D5017D9D8DD}"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oup 11"/>
          <p:cNvGrpSpPr/>
          <p:nvPr/>
        </p:nvGrpSpPr>
        <p:grpSpPr>
          <a:xfrm>
            <a:off x="0" y="0"/>
            <a:ext cx="9144000" cy="6858000"/>
            <a:chOff x="0" y="0"/>
            <a:chExt cx="9144000" cy="6858000"/>
          </a:xfrm>
        </p:grpSpPr>
        <p:sp>
          <p:nvSpPr>
            <p:cNvPr id="7" name="Rectangle 6"/>
            <p:cNvSpPr/>
            <p:nvPr/>
          </p:nvSpPr>
          <p:spPr>
            <a:xfrm>
              <a:off x="457200" y="0"/>
              <a:ext cx="8686800" cy="1676400"/>
            </a:xfrm>
            <a:prstGeom prst="rect">
              <a:avLst/>
            </a:prstGeom>
            <a:solidFill>
              <a:schemeClr val="accent1"/>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0" y="0"/>
              <a:ext cx="1828800" cy="6858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0" y="0"/>
              <a:ext cx="1828800" cy="1676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495300" y="419100"/>
              <a:ext cx="838200" cy="838200"/>
            </a:xfrm>
            <a:prstGeom prst="ellipse">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3" name="Text Placeholder 2"/>
          <p:cNvSpPr>
            <a:spLocks noGrp="1"/>
          </p:cNvSpPr>
          <p:nvPr>
            <p:ph type="body" idx="1"/>
          </p:nvPr>
        </p:nvSpPr>
        <p:spPr>
          <a:xfrm>
            <a:off x="2438400" y="2286000"/>
            <a:ext cx="6248400" cy="38401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2" name="Title Placeholder 1"/>
          <p:cNvSpPr>
            <a:spLocks noGrp="1"/>
          </p:cNvSpPr>
          <p:nvPr>
            <p:ph type="title"/>
          </p:nvPr>
        </p:nvSpPr>
        <p:spPr>
          <a:xfrm>
            <a:off x="2438400" y="228600"/>
            <a:ext cx="62484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a:p>
        </p:txBody>
      </p:sp>
      <p:sp>
        <p:nvSpPr>
          <p:cNvPr id="4" name="Date Placeholder 3"/>
          <p:cNvSpPr>
            <a:spLocks noGrp="1"/>
          </p:cNvSpPr>
          <p:nvPr>
            <p:ph type="dt" sz="half" idx="2"/>
          </p:nvPr>
        </p:nvSpPr>
        <p:spPr>
          <a:xfrm>
            <a:off x="6553200" y="6351494"/>
            <a:ext cx="2133600" cy="365125"/>
          </a:xfrm>
          <a:prstGeom prst="rect">
            <a:avLst/>
          </a:prstGeom>
        </p:spPr>
        <p:txBody>
          <a:bodyPr vert="horz" lIns="91440" tIns="45720" rIns="91440" bIns="45720" rtlCol="0" anchor="ctr"/>
          <a:lstStyle>
            <a:lvl1pPr algn="r">
              <a:defRPr sz="900" cap="small" baseline="0">
                <a:solidFill>
                  <a:schemeClr val="tx1"/>
                </a:solidFill>
                <a:latin typeface="+mj-lt"/>
              </a:defRPr>
            </a:lvl1pPr>
          </a:lstStyle>
          <a:p>
            <a:fld id="{5E0C06D3-2984-4FC3-A23F-8AC7123D010D}" type="datetimeFigureOut">
              <a:rPr lang="es-CL" smtClean="0"/>
              <a:pPr/>
              <a:t>13-01-2012</a:t>
            </a:fld>
            <a:endParaRPr lang="es-CL"/>
          </a:p>
        </p:txBody>
      </p:sp>
      <p:sp>
        <p:nvSpPr>
          <p:cNvPr id="5" name="Footer Placeholder 4"/>
          <p:cNvSpPr>
            <a:spLocks noGrp="1"/>
          </p:cNvSpPr>
          <p:nvPr>
            <p:ph type="ftr" sz="quarter" idx="3"/>
          </p:nvPr>
        </p:nvSpPr>
        <p:spPr>
          <a:xfrm>
            <a:off x="2438400" y="6356350"/>
            <a:ext cx="2895600" cy="365125"/>
          </a:xfrm>
          <a:prstGeom prst="rect">
            <a:avLst/>
          </a:prstGeom>
        </p:spPr>
        <p:txBody>
          <a:bodyPr vert="horz" lIns="91440" tIns="45720" rIns="91440" bIns="45720" rtlCol="0" anchor="ctr"/>
          <a:lstStyle>
            <a:lvl1pPr algn="l">
              <a:defRPr sz="900" cap="small" baseline="0">
                <a:solidFill>
                  <a:schemeClr val="tx1"/>
                </a:solidFill>
                <a:latin typeface="+mj-lt"/>
              </a:defRPr>
            </a:lvl1pPr>
          </a:lstStyle>
          <a:p>
            <a:endParaRPr lang="es-CL"/>
          </a:p>
        </p:txBody>
      </p:sp>
      <p:sp>
        <p:nvSpPr>
          <p:cNvPr id="6" name="Slide Number Placeholder 5"/>
          <p:cNvSpPr>
            <a:spLocks noGrp="1"/>
          </p:cNvSpPr>
          <p:nvPr>
            <p:ph type="sldNum" sz="quarter" idx="4"/>
          </p:nvPr>
        </p:nvSpPr>
        <p:spPr>
          <a:xfrm>
            <a:off x="533400" y="533400"/>
            <a:ext cx="762000" cy="609600"/>
          </a:xfrm>
          <a:prstGeom prst="rect">
            <a:avLst/>
          </a:prstGeom>
        </p:spPr>
        <p:txBody>
          <a:bodyPr vert="horz" lIns="91440" tIns="45720" rIns="91440" bIns="45720" rtlCol="0" anchor="ctr"/>
          <a:lstStyle>
            <a:lvl1pPr algn="ctr">
              <a:defRPr sz="1600" cap="small" baseline="0">
                <a:solidFill>
                  <a:schemeClr val="tx1"/>
                </a:solidFill>
                <a:latin typeface="+mj-lt"/>
              </a:defRPr>
            </a:lvl1pPr>
          </a:lstStyle>
          <a:p>
            <a:fld id="{7E41DFD9-1CFC-431C-B68C-9D5017D9D8DD}"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r" defTabSz="914400" rtl="0" eaLnBrk="1" latinLnBrk="0" hangingPunct="1">
        <a:spcBef>
          <a:spcPct val="0"/>
        </a:spcBef>
        <a:buNone/>
        <a:defRPr sz="4400" kern="1200" cap="small" spc="200" baseline="0">
          <a:solidFill>
            <a:schemeClr val="tx1"/>
          </a:solidFill>
          <a:latin typeface="+mj-lt"/>
          <a:ea typeface="+mj-ea"/>
          <a:cs typeface="+mj-cs"/>
        </a:defRPr>
      </a:lvl1pPr>
    </p:titleStyle>
    <p:bodyStyle>
      <a:lvl1pPr marL="457200" indent="-457200" algn="l" defTabSz="914400" rtl="0" eaLnBrk="1" latinLnBrk="0" hangingPunct="1">
        <a:spcBef>
          <a:spcPts val="1800"/>
        </a:spcBef>
        <a:buClr>
          <a:schemeClr val="accent1"/>
        </a:buClr>
        <a:buSzPct val="80000"/>
        <a:buFont typeface="Wingdings" pitchFamily="2" charset="2"/>
        <a:buChar char=""/>
        <a:defRPr sz="2200" kern="1200">
          <a:solidFill>
            <a:schemeClr val="tx1"/>
          </a:solidFill>
          <a:latin typeface="+mn-lt"/>
          <a:ea typeface="+mn-ea"/>
          <a:cs typeface="+mn-cs"/>
        </a:defRPr>
      </a:lvl1pPr>
      <a:lvl2pPr marL="914400" indent="-457200" algn="l" defTabSz="914400" rtl="0" eaLnBrk="1" latinLnBrk="0" hangingPunct="1">
        <a:spcBef>
          <a:spcPts val="1800"/>
        </a:spcBef>
        <a:buClr>
          <a:schemeClr val="accent2"/>
        </a:buClr>
        <a:buSzPct val="80000"/>
        <a:buFont typeface="Wingdings" pitchFamily="2" charset="2"/>
        <a:buChar char=""/>
        <a:defRPr sz="2000" kern="1200">
          <a:solidFill>
            <a:schemeClr val="tx1"/>
          </a:solidFill>
          <a:latin typeface="+mn-lt"/>
          <a:ea typeface="+mn-ea"/>
          <a:cs typeface="+mn-cs"/>
        </a:defRPr>
      </a:lvl2pPr>
      <a:lvl3pPr marL="1371600" indent="-457200" algn="l" defTabSz="914400" rtl="0" eaLnBrk="1" latinLnBrk="0" hangingPunct="1">
        <a:spcBef>
          <a:spcPts val="1200"/>
        </a:spcBef>
        <a:buClr>
          <a:schemeClr val="accent3"/>
        </a:buClr>
        <a:buSzPct val="80000"/>
        <a:buFont typeface="Wingdings" pitchFamily="2" charset="2"/>
        <a:buChar char=""/>
        <a:defRPr sz="1800" kern="1200">
          <a:solidFill>
            <a:schemeClr val="tx1"/>
          </a:solidFill>
          <a:latin typeface="+mn-lt"/>
          <a:ea typeface="+mn-ea"/>
          <a:cs typeface="+mn-cs"/>
        </a:defRPr>
      </a:lvl3pPr>
      <a:lvl4pPr marL="1828800" indent="-457200" algn="l" defTabSz="914400" rtl="0" eaLnBrk="1" latinLnBrk="0" hangingPunct="1">
        <a:spcBef>
          <a:spcPts val="1200"/>
        </a:spcBef>
        <a:buClr>
          <a:schemeClr val="accent4"/>
        </a:buClr>
        <a:buSzPct val="80000"/>
        <a:buFont typeface="Wingdings" pitchFamily="2" charset="2"/>
        <a:buChar char=""/>
        <a:defRPr sz="1600" kern="1200">
          <a:solidFill>
            <a:schemeClr val="tx1"/>
          </a:solidFill>
          <a:latin typeface="+mn-lt"/>
          <a:ea typeface="+mn-ea"/>
          <a:cs typeface="+mn-cs"/>
        </a:defRPr>
      </a:lvl4pPr>
      <a:lvl5pPr marL="2286000" indent="-457200" algn="l" defTabSz="914400" rtl="0" eaLnBrk="1" latinLnBrk="0" hangingPunct="1">
        <a:spcBef>
          <a:spcPts val="1200"/>
        </a:spcBef>
        <a:buClr>
          <a:schemeClr val="accent5"/>
        </a:buClr>
        <a:buSzPct val="80000"/>
        <a:buFont typeface="Wingdings" pitchFamily="2" charset="2"/>
        <a:buChar char=""/>
        <a:defRPr sz="1600" kern="1200">
          <a:solidFill>
            <a:schemeClr val="tx1"/>
          </a:solidFill>
          <a:latin typeface="+mn-lt"/>
          <a:ea typeface="+mn-ea"/>
          <a:cs typeface="+mn-cs"/>
        </a:defRPr>
      </a:lvl5pPr>
      <a:lvl6pPr marL="2743200" indent="-457200" algn="l" defTabSz="914400" rtl="0" eaLnBrk="1" latinLnBrk="0" hangingPunct="1">
        <a:spcBef>
          <a:spcPts val="1200"/>
        </a:spcBef>
        <a:buClr>
          <a:schemeClr val="accent6"/>
        </a:buClr>
        <a:buSzPct val="90000"/>
        <a:buFont typeface="Wingdings" pitchFamily="2" charset="2"/>
        <a:buChar char=""/>
        <a:defRPr sz="1600" kern="1200">
          <a:solidFill>
            <a:schemeClr val="tx1"/>
          </a:solidFill>
          <a:latin typeface="+mn-lt"/>
          <a:ea typeface="+mn-ea"/>
          <a:cs typeface="+mn-cs"/>
        </a:defRPr>
      </a:lvl6pPr>
      <a:lvl7pPr marL="3200400" indent="-457200" algn="l" defTabSz="914400" rtl="0" eaLnBrk="1" latinLnBrk="0" hangingPunct="1">
        <a:spcBef>
          <a:spcPts val="1200"/>
        </a:spcBef>
        <a:buClr>
          <a:schemeClr val="accent1"/>
        </a:buClr>
        <a:buSzPct val="70000"/>
        <a:buFont typeface="Wingdings" pitchFamily="2" charset="2"/>
        <a:buChar char="¢"/>
        <a:defRPr sz="1600" kern="1200" baseline="0">
          <a:solidFill>
            <a:schemeClr val="tx1"/>
          </a:solidFill>
          <a:latin typeface="+mn-lt"/>
          <a:ea typeface="+mn-ea"/>
          <a:cs typeface="+mn-cs"/>
        </a:defRPr>
      </a:lvl7pPr>
      <a:lvl8pPr marL="3657600" indent="-457200" algn="l" defTabSz="914400" rtl="0" eaLnBrk="1" latinLnBrk="0" hangingPunct="1">
        <a:spcBef>
          <a:spcPts val="1200"/>
        </a:spcBef>
        <a:buClr>
          <a:schemeClr val="accent3"/>
        </a:buClr>
        <a:buFont typeface="Courier New" pitchFamily="49" charset="0"/>
        <a:buChar char="o"/>
        <a:defRPr sz="1600" kern="1200" baseline="0">
          <a:solidFill>
            <a:schemeClr val="tx1"/>
          </a:solidFill>
          <a:latin typeface="+mn-lt"/>
          <a:ea typeface="+mn-ea"/>
          <a:cs typeface="+mn-cs"/>
        </a:defRPr>
      </a:lvl8pPr>
      <a:lvl9pPr marL="4114800" indent="-457200" algn="l" defTabSz="914400" rtl="0" eaLnBrk="1" latinLnBrk="0" hangingPunct="1">
        <a:spcBef>
          <a:spcPts val="1200"/>
        </a:spcBef>
        <a:buClr>
          <a:schemeClr val="accent5"/>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5.wmf"/><Relationship Id="rId3" Type="http://schemas.openxmlformats.org/officeDocument/2006/relationships/notesSlide" Target="../notesSlides/notesSlide15.xml"/><Relationship Id="rId7" Type="http://schemas.openxmlformats.org/officeDocument/2006/relationships/image" Target="../media/image12.wmf"/><Relationship Id="rId12" Type="http://schemas.openxmlformats.org/officeDocument/2006/relationships/oleObject" Target="../embeddings/oleObject5.bin"/><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4.wmf"/><Relationship Id="rId5" Type="http://schemas.openxmlformats.org/officeDocument/2006/relationships/image" Target="../media/image11.wmf"/><Relationship Id="rId15" Type="http://schemas.openxmlformats.org/officeDocument/2006/relationships/image" Target="../media/image16.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3.wmf"/><Relationship Id="rId14" Type="http://schemas.openxmlformats.org/officeDocument/2006/relationships/oleObject" Target="../embeddings/oleObject6.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jpeg"/><Relationship Id="rId5" Type="http://schemas.openxmlformats.org/officeDocument/2006/relationships/image" Target="../media/image17.wmf"/><Relationship Id="rId4" Type="http://schemas.openxmlformats.org/officeDocument/2006/relationships/oleObject" Target="../embeddings/oleObject7.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3.jpeg"/><Relationship Id="rId5" Type="http://schemas.openxmlformats.org/officeDocument/2006/relationships/image" Target="../media/image18.wmf"/><Relationship Id="rId4" Type="http://schemas.openxmlformats.org/officeDocument/2006/relationships/oleObject" Target="../embeddings/oleObject8.bin"/></Relationships>
</file>

<file path=ppt/slides/_rels/slide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053839" y="980728"/>
            <a:ext cx="6553200" cy="1219200"/>
          </a:xfrm>
        </p:spPr>
        <p:txBody>
          <a:bodyPr/>
          <a:lstStyle/>
          <a:p>
            <a:pPr algn="ctr"/>
            <a:r>
              <a:rPr lang="es-MX" dirty="0" smtClean="0">
                <a:latin typeface="Cambria" pitchFamily="18" charset="0"/>
              </a:rPr>
              <a:t>Universidad de chile</a:t>
            </a:r>
            <a:br>
              <a:rPr lang="es-MX" dirty="0" smtClean="0">
                <a:latin typeface="Cambria" pitchFamily="18" charset="0"/>
              </a:rPr>
            </a:br>
            <a:r>
              <a:rPr lang="es-MX" sz="2800" dirty="0" smtClean="0">
                <a:latin typeface="Cambria" pitchFamily="18" charset="0"/>
              </a:rPr>
              <a:t/>
            </a:r>
            <a:br>
              <a:rPr lang="es-MX" sz="2800" dirty="0" smtClean="0">
                <a:latin typeface="Cambria" pitchFamily="18" charset="0"/>
              </a:rPr>
            </a:br>
            <a:r>
              <a:rPr lang="es-MX" sz="2800" dirty="0" smtClean="0">
                <a:latin typeface="Cambria" pitchFamily="18" charset="0"/>
              </a:rPr>
              <a:t/>
            </a:r>
            <a:br>
              <a:rPr lang="es-MX" sz="2800" dirty="0" smtClean="0">
                <a:latin typeface="Cambria" pitchFamily="18" charset="0"/>
              </a:rPr>
            </a:br>
            <a:endParaRPr lang="es-CL" sz="2000" b="1" i="1" dirty="0">
              <a:latin typeface="Cambria" pitchFamily="18" charset="0"/>
            </a:endParaRPr>
          </a:p>
        </p:txBody>
      </p:sp>
      <p:pic>
        <p:nvPicPr>
          <p:cNvPr id="1026" name="Picture 2" descr="C:\Users\Rodrigo Garay\Desktop\UCHIL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6016" y="1268760"/>
            <a:ext cx="1224136" cy="2320601"/>
          </a:xfrm>
          <a:prstGeom prst="rect">
            <a:avLst/>
          </a:prstGeom>
          <a:noFill/>
          <a:extLst>
            <a:ext uri="{909E8E84-426E-40DD-AFC4-6F175D3DCCD1}">
              <a14:hiddenFill xmlns:a14="http://schemas.microsoft.com/office/drawing/2010/main">
                <a:solidFill>
                  <a:srgbClr val="FFFFFF"/>
                </a:solidFill>
              </a14:hiddenFill>
            </a:ext>
          </a:extLst>
        </p:spPr>
      </p:pic>
      <p:sp>
        <p:nvSpPr>
          <p:cNvPr id="6" name="5 Rectángulo"/>
          <p:cNvSpPr/>
          <p:nvPr/>
        </p:nvSpPr>
        <p:spPr>
          <a:xfrm>
            <a:off x="2342343" y="4931223"/>
            <a:ext cx="6264696" cy="115212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000" b="1" dirty="0" smtClean="0">
                <a:latin typeface="Cambria" pitchFamily="18" charset="0"/>
              </a:rPr>
              <a:t>Profesor Christian </a:t>
            </a:r>
            <a:r>
              <a:rPr lang="es-MX" sz="2000" b="1" dirty="0" err="1" smtClean="0">
                <a:latin typeface="Cambria" pitchFamily="18" charset="0"/>
              </a:rPr>
              <a:t>Belmar</a:t>
            </a:r>
            <a:r>
              <a:rPr lang="es-MX" sz="2000" b="1" dirty="0" smtClean="0">
                <a:latin typeface="Cambria" pitchFamily="18" charset="0"/>
              </a:rPr>
              <a:t> C.</a:t>
            </a:r>
          </a:p>
          <a:p>
            <a:pPr algn="ctr"/>
            <a:r>
              <a:rPr lang="es-MX" sz="2000" b="1" dirty="0" smtClean="0">
                <a:latin typeface="Cambria" pitchFamily="18" charset="0"/>
              </a:rPr>
              <a:t>Auxiliares: Rodrigo Garay y Mauricio Vargas</a:t>
            </a:r>
          </a:p>
          <a:p>
            <a:pPr algn="ctr"/>
            <a:r>
              <a:rPr lang="es-MX" sz="2000" b="1" dirty="0" smtClean="0">
                <a:latin typeface="Cambria" pitchFamily="18" charset="0"/>
              </a:rPr>
              <a:t>Ayudantes: Marcela Quintanar y Santiago Ventura</a:t>
            </a:r>
            <a:endParaRPr lang="es-CL" sz="2000" dirty="0">
              <a:latin typeface="Cambria" pitchFamily="18" charset="0"/>
            </a:endParaRPr>
          </a:p>
        </p:txBody>
      </p:sp>
      <p:sp>
        <p:nvSpPr>
          <p:cNvPr id="7" name="6 Rectángulo"/>
          <p:cNvSpPr/>
          <p:nvPr/>
        </p:nvSpPr>
        <p:spPr>
          <a:xfrm>
            <a:off x="3131840" y="3861048"/>
            <a:ext cx="4392488" cy="50405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latin typeface="Cambria" pitchFamily="18" charset="0"/>
              </a:rPr>
              <a:t>INTRODUCCIÓN AL MUNDO ECONÓMICO</a:t>
            </a:r>
          </a:p>
          <a:p>
            <a:pPr algn="ctr"/>
            <a:r>
              <a:rPr lang="es-MX" dirty="0" smtClean="0">
                <a:latin typeface="Cambria" pitchFamily="18" charset="0"/>
              </a:rPr>
              <a:t>Verano 2012</a:t>
            </a:r>
            <a:endParaRPr lang="es-CL" dirty="0">
              <a:latin typeface="Cambria" pitchFamily="18" charset="0"/>
            </a:endParaRPr>
          </a:p>
        </p:txBody>
      </p:sp>
      <p:pic>
        <p:nvPicPr>
          <p:cNvPr id="8" name="7 Imagen" descr="logo.jpg"/>
          <p:cNvPicPr>
            <a:picLocks noChangeAspect="1"/>
          </p:cNvPicPr>
          <p:nvPr/>
        </p:nvPicPr>
        <p:blipFill>
          <a:blip r:embed="rId3" cstate="print"/>
          <a:stretch>
            <a:fillRect/>
          </a:stretch>
        </p:blipFill>
        <p:spPr>
          <a:xfrm>
            <a:off x="107504" y="4725144"/>
            <a:ext cx="1643365" cy="1584176"/>
          </a:xfrm>
          <a:prstGeom prst="rect">
            <a:avLst/>
          </a:prstGeom>
        </p:spPr>
      </p:pic>
    </p:spTree>
    <p:extLst>
      <p:ext uri="{BB962C8B-B14F-4D97-AF65-F5344CB8AC3E}">
        <p14:creationId xmlns:p14="http://schemas.microsoft.com/office/powerpoint/2010/main" val="525064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100" b="1" dirty="0" smtClean="0">
                <a:solidFill>
                  <a:schemeClr val="bg1"/>
                </a:solidFill>
                <a:latin typeface="Cambria" pitchFamily="18" charset="0"/>
              </a:rPr>
              <a:t>Introducción a la economía</a:t>
            </a:r>
            <a:r>
              <a:rPr lang="es-MX" b="1" dirty="0" smtClean="0">
                <a:solidFill>
                  <a:schemeClr val="bg1"/>
                </a:solidFill>
              </a:rPr>
              <a:t/>
            </a:r>
            <a:br>
              <a:rPr lang="es-MX" b="1" dirty="0" smtClean="0">
                <a:solidFill>
                  <a:schemeClr val="bg1"/>
                </a:solidFill>
              </a:rPr>
            </a:br>
            <a:r>
              <a:rPr lang="es-MX" sz="2400" b="1" dirty="0" smtClean="0">
                <a:solidFill>
                  <a:schemeClr val="bg1"/>
                </a:solidFill>
                <a:latin typeface="Cambria" pitchFamily="18" charset="0"/>
              </a:rPr>
              <a:t>microeconomía </a:t>
            </a:r>
            <a:endParaRPr lang="es-CL" sz="2400" b="1" dirty="0">
              <a:solidFill>
                <a:schemeClr val="bg1"/>
              </a:solidFill>
              <a:latin typeface="Cambria" pitchFamily="18" charset="0"/>
            </a:endParaRPr>
          </a:p>
        </p:txBody>
      </p:sp>
      <p:sp>
        <p:nvSpPr>
          <p:cNvPr id="3" name="2 Marcador de contenido"/>
          <p:cNvSpPr>
            <a:spLocks noGrp="1"/>
          </p:cNvSpPr>
          <p:nvPr>
            <p:ph idx="1"/>
          </p:nvPr>
        </p:nvSpPr>
        <p:spPr/>
        <p:txBody>
          <a:bodyPr/>
          <a:lstStyle/>
          <a:p>
            <a:pPr>
              <a:buFont typeface="Wingdings" pitchFamily="2" charset="2"/>
              <a:buChar char="v"/>
            </a:pPr>
            <a:r>
              <a:rPr lang="es-MX" dirty="0" smtClean="0">
                <a:latin typeface="Cambria" pitchFamily="18" charset="0"/>
              </a:rPr>
              <a:t>Microeconomía</a:t>
            </a:r>
            <a:r>
              <a:rPr lang="es-MX" dirty="0" smtClean="0"/>
              <a:t> </a:t>
            </a:r>
          </a:p>
          <a:p>
            <a:pPr algn="just">
              <a:spcBef>
                <a:spcPct val="50000"/>
              </a:spcBef>
              <a:buFont typeface="Wingdings" pitchFamily="2" charset="2"/>
              <a:buChar char="Ø"/>
            </a:pPr>
            <a:r>
              <a:rPr lang="es-ES" sz="2000" dirty="0" smtClean="0">
                <a:latin typeface="Cambria" pitchFamily="18" charset="0"/>
              </a:rPr>
              <a:t>estudia </a:t>
            </a:r>
            <a:r>
              <a:rPr lang="es-ES" sz="2000" dirty="0">
                <a:latin typeface="Cambria" pitchFamily="18" charset="0"/>
              </a:rPr>
              <a:t>el problema económico desde la </a:t>
            </a:r>
            <a:r>
              <a:rPr lang="es-ES" sz="2000" dirty="0" smtClean="0">
                <a:latin typeface="Cambria" pitchFamily="18" charset="0"/>
              </a:rPr>
              <a:t>perspectiva de </a:t>
            </a:r>
            <a:r>
              <a:rPr lang="es-ES" sz="2000" dirty="0">
                <a:latin typeface="Cambria" pitchFamily="18" charset="0"/>
              </a:rPr>
              <a:t>los agentes individualmente considerados. </a:t>
            </a:r>
            <a:endParaRPr lang="es-ES" sz="2000" dirty="0" smtClean="0">
              <a:latin typeface="Cambria" pitchFamily="18" charset="0"/>
            </a:endParaRPr>
          </a:p>
          <a:p>
            <a:pPr algn="just">
              <a:spcBef>
                <a:spcPct val="50000"/>
              </a:spcBef>
              <a:buFont typeface="Wingdings" pitchFamily="2" charset="2"/>
              <a:buChar char="Ø"/>
            </a:pPr>
            <a:r>
              <a:rPr lang="es-ES" sz="2000" dirty="0" smtClean="0">
                <a:latin typeface="Cambria" pitchFamily="18" charset="0"/>
              </a:rPr>
              <a:t>Principalmente se compone de la teoría del consumidor, teoría del productor y mercado de factores.</a:t>
            </a:r>
            <a:endParaRPr lang="es-ES" sz="2000" dirty="0">
              <a:latin typeface="Cambria" pitchFamily="18" charset="0"/>
            </a:endParaRPr>
          </a:p>
          <a:p>
            <a:pPr marL="457200" lvl="1" algn="just">
              <a:spcBef>
                <a:spcPct val="50000"/>
              </a:spcBef>
              <a:buClr>
                <a:schemeClr val="accent1"/>
              </a:buClr>
              <a:buFont typeface="Wingdings" pitchFamily="2" charset="2"/>
              <a:buChar char="Ø"/>
            </a:pPr>
            <a:r>
              <a:rPr lang="es-ES" dirty="0" smtClean="0">
                <a:latin typeface="Cambria" pitchFamily="18" charset="0"/>
              </a:rPr>
              <a:t>Ejemplo de problema microeconómico: </a:t>
            </a:r>
            <a:r>
              <a:rPr lang="es-ES" dirty="0">
                <a:latin typeface="Cambria" pitchFamily="18" charset="0"/>
              </a:rPr>
              <a:t>¿</a:t>
            </a:r>
            <a:r>
              <a:rPr lang="es-ES" dirty="0" smtClean="0">
                <a:latin typeface="Cambria" pitchFamily="18" charset="0"/>
              </a:rPr>
              <a:t>qué hacer </a:t>
            </a:r>
            <a:r>
              <a:rPr lang="es-ES" dirty="0">
                <a:latin typeface="Cambria" pitchFamily="18" charset="0"/>
              </a:rPr>
              <a:t>cuando aumenta el precio de un </a:t>
            </a:r>
            <a:r>
              <a:rPr lang="es-ES" dirty="0" smtClean="0">
                <a:latin typeface="Cambria" pitchFamily="18" charset="0"/>
              </a:rPr>
              <a:t>bien?</a:t>
            </a:r>
            <a:endParaRPr lang="es-ES" dirty="0">
              <a:latin typeface="Cambria" pitchFamily="18" charset="0"/>
            </a:endParaRPr>
          </a:p>
          <a:p>
            <a:pPr>
              <a:buFont typeface="Wingdings" pitchFamily="2" charset="2"/>
              <a:buChar char="Ø"/>
            </a:pPr>
            <a:endParaRPr lang="es-CL" dirty="0"/>
          </a:p>
        </p:txBody>
      </p:sp>
      <p:pic>
        <p:nvPicPr>
          <p:cNvPr id="5" name="4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6046374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100" b="1" dirty="0">
                <a:solidFill>
                  <a:schemeClr val="bg1"/>
                </a:solidFill>
                <a:latin typeface="Cambria" pitchFamily="18" charset="0"/>
              </a:rPr>
              <a:t>Introducción a la economía</a:t>
            </a:r>
            <a:r>
              <a:rPr lang="es-MX" sz="3100" b="1" dirty="0">
                <a:solidFill>
                  <a:schemeClr val="bg1"/>
                </a:solidFill>
              </a:rPr>
              <a:t/>
            </a:r>
            <a:br>
              <a:rPr lang="es-MX" sz="3100" b="1" dirty="0">
                <a:solidFill>
                  <a:schemeClr val="bg1"/>
                </a:solidFill>
              </a:rPr>
            </a:br>
            <a:r>
              <a:rPr lang="es-MX" sz="2800" b="1" dirty="0" smtClean="0">
                <a:solidFill>
                  <a:schemeClr val="bg1"/>
                </a:solidFill>
                <a:latin typeface="Cambria" pitchFamily="18" charset="0"/>
              </a:rPr>
              <a:t>macroeconomía </a:t>
            </a:r>
            <a:endParaRPr lang="es-CL" sz="2800" dirty="0"/>
          </a:p>
        </p:txBody>
      </p:sp>
      <p:sp>
        <p:nvSpPr>
          <p:cNvPr id="3" name="2 Marcador de contenido"/>
          <p:cNvSpPr>
            <a:spLocks noGrp="1"/>
          </p:cNvSpPr>
          <p:nvPr>
            <p:ph idx="1"/>
          </p:nvPr>
        </p:nvSpPr>
        <p:spPr/>
        <p:txBody>
          <a:bodyPr>
            <a:normAutofit lnSpcReduction="10000"/>
          </a:bodyPr>
          <a:lstStyle/>
          <a:p>
            <a:pPr>
              <a:buFont typeface="Wingdings" pitchFamily="2" charset="2"/>
              <a:buChar char="v"/>
            </a:pPr>
            <a:r>
              <a:rPr lang="es-MX" dirty="0" smtClean="0"/>
              <a:t>Macroeconomía</a:t>
            </a:r>
          </a:p>
          <a:p>
            <a:pPr algn="just">
              <a:buFont typeface="Wingdings" pitchFamily="2" charset="2"/>
              <a:buChar char="Ø"/>
            </a:pPr>
            <a:r>
              <a:rPr lang="es-ES" sz="2000" dirty="0">
                <a:latin typeface="Cambria" pitchFamily="18" charset="0"/>
              </a:rPr>
              <a:t>E</a:t>
            </a:r>
            <a:r>
              <a:rPr lang="es-ES" sz="2000" dirty="0" smtClean="0">
                <a:latin typeface="Cambria" pitchFamily="18" charset="0"/>
              </a:rPr>
              <a:t>studia </a:t>
            </a:r>
            <a:r>
              <a:rPr lang="es-ES" sz="2000" dirty="0">
                <a:latin typeface="Cambria" pitchFamily="18" charset="0"/>
              </a:rPr>
              <a:t>el problema económico desde la perspectiva de los grandes agregados económicos o del conjunto de los agentes económicos</a:t>
            </a:r>
            <a:r>
              <a:rPr lang="es-ES" sz="2400" dirty="0">
                <a:latin typeface="Century Gothic" pitchFamily="34" charset="0"/>
              </a:rPr>
              <a:t>. </a:t>
            </a:r>
            <a:endParaRPr lang="es-ES" sz="2400" dirty="0" smtClean="0">
              <a:latin typeface="Century Gothic" pitchFamily="34" charset="0"/>
            </a:endParaRPr>
          </a:p>
          <a:p>
            <a:pPr algn="just">
              <a:buFont typeface="Wingdings" pitchFamily="2" charset="2"/>
              <a:buChar char="Ø"/>
            </a:pPr>
            <a:r>
              <a:rPr lang="es-ES" sz="2000" dirty="0" smtClean="0">
                <a:latin typeface="Cambria" pitchFamily="18" charset="0"/>
              </a:rPr>
              <a:t>Se compone principalmente del análisis de variables reales y monetarias.</a:t>
            </a:r>
            <a:endParaRPr lang="es-ES" sz="2000" dirty="0">
              <a:latin typeface="Cambria" pitchFamily="18" charset="0"/>
            </a:endParaRPr>
          </a:p>
          <a:p>
            <a:pPr marL="457200" lvl="1" algn="just">
              <a:buClr>
                <a:schemeClr val="accent1"/>
              </a:buClr>
              <a:buFont typeface="Wingdings" pitchFamily="2" charset="2"/>
              <a:buChar char="v"/>
            </a:pPr>
            <a:r>
              <a:rPr lang="es-ES" dirty="0" smtClean="0">
                <a:latin typeface="Cambria" pitchFamily="18" charset="0"/>
              </a:rPr>
              <a:t>Ejemplo de problema macroeconómico: </a:t>
            </a:r>
            <a:r>
              <a:rPr lang="es-ES" dirty="0">
                <a:latin typeface="Cambria" pitchFamily="18" charset="0"/>
              </a:rPr>
              <a:t>la inflación, el </a:t>
            </a:r>
            <a:r>
              <a:rPr lang="es-ES" dirty="0" smtClean="0">
                <a:latin typeface="Cambria" pitchFamily="18" charset="0"/>
              </a:rPr>
              <a:t>desempleo, nivel de gasto fiscal, nivel de exportaciones, nivel de importaciones , crecimiento económico.</a:t>
            </a:r>
            <a:endParaRPr lang="es-ES" dirty="0">
              <a:latin typeface="Cambria" pitchFamily="18" charset="0"/>
            </a:endParaRPr>
          </a:p>
          <a:p>
            <a:pPr>
              <a:buFont typeface="Wingdings" pitchFamily="2" charset="2"/>
              <a:buChar char="v"/>
            </a:pPr>
            <a:endParaRPr lang="es-CL" dirty="0"/>
          </a:p>
        </p:txBody>
      </p:sp>
      <p:pic>
        <p:nvPicPr>
          <p:cNvPr id="5" name="4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4350996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Autofit/>
          </a:bodyPr>
          <a:lstStyle/>
          <a:p>
            <a:pPr algn="just">
              <a:spcBef>
                <a:spcPct val="50000"/>
              </a:spcBef>
              <a:buFont typeface="Wingdings" pitchFamily="2" charset="2"/>
              <a:buChar char="v"/>
            </a:pPr>
            <a:r>
              <a:rPr lang="es-ES" dirty="0">
                <a:latin typeface="Cambria" pitchFamily="18" charset="0"/>
              </a:rPr>
              <a:t>E</a:t>
            </a:r>
            <a:r>
              <a:rPr lang="es-ES" dirty="0" smtClean="0">
                <a:latin typeface="Cambria" pitchFamily="18" charset="0"/>
              </a:rPr>
              <a:t>conomía positiva.</a:t>
            </a:r>
          </a:p>
          <a:p>
            <a:pPr marL="0" indent="0" algn="just">
              <a:spcBef>
                <a:spcPct val="50000"/>
              </a:spcBef>
              <a:buNone/>
            </a:pPr>
            <a:endParaRPr lang="es-ES" sz="2000" b="1" dirty="0" smtClean="0">
              <a:latin typeface="Cambria" pitchFamily="18" charset="0"/>
            </a:endParaRPr>
          </a:p>
          <a:p>
            <a:pPr algn="just">
              <a:spcBef>
                <a:spcPct val="50000"/>
              </a:spcBef>
              <a:buFont typeface="Wingdings" pitchFamily="2" charset="2"/>
              <a:buChar char="Ø"/>
            </a:pPr>
            <a:r>
              <a:rPr lang="es-ES" sz="2000" dirty="0" smtClean="0">
                <a:latin typeface="Cambria" pitchFamily="18" charset="0"/>
              </a:rPr>
              <a:t> Describe </a:t>
            </a:r>
            <a:r>
              <a:rPr lang="es-ES" sz="2000" dirty="0">
                <a:latin typeface="Cambria" pitchFamily="18" charset="0"/>
              </a:rPr>
              <a:t>los fenómenos económicos tal cual son y se preocupa de su medición. </a:t>
            </a:r>
            <a:endParaRPr lang="es-ES" sz="2000" dirty="0" smtClean="0">
              <a:latin typeface="Cambria" pitchFamily="18" charset="0"/>
            </a:endParaRPr>
          </a:p>
          <a:p>
            <a:pPr marL="0" indent="0" algn="just">
              <a:spcBef>
                <a:spcPct val="50000"/>
              </a:spcBef>
              <a:buNone/>
            </a:pPr>
            <a:endParaRPr lang="es-ES" sz="2000" dirty="0" smtClean="0">
              <a:latin typeface="Cambria" pitchFamily="18" charset="0"/>
            </a:endParaRPr>
          </a:p>
          <a:p>
            <a:pPr marL="457200" lvl="8" algn="just">
              <a:spcBef>
                <a:spcPct val="50000"/>
              </a:spcBef>
              <a:buClr>
                <a:schemeClr val="accent1"/>
              </a:buClr>
              <a:buSzPct val="80000"/>
              <a:buFont typeface="Wingdings" pitchFamily="2" charset="2"/>
              <a:buChar char="Ø"/>
            </a:pPr>
            <a:r>
              <a:rPr lang="es-ES" dirty="0" smtClean="0">
                <a:latin typeface="Century Gothic" pitchFamily="34" charset="0"/>
              </a:rPr>
              <a:t> </a:t>
            </a:r>
            <a:r>
              <a:rPr lang="es-ES" sz="2000" dirty="0" smtClean="0">
                <a:latin typeface="Cambria" pitchFamily="18" charset="0"/>
              </a:rPr>
              <a:t>Ejemplo de economía positiva: </a:t>
            </a:r>
            <a:r>
              <a:rPr lang="es-ES" sz="2000" dirty="0">
                <a:latin typeface="Cambria" pitchFamily="18" charset="0"/>
              </a:rPr>
              <a:t>Se </a:t>
            </a:r>
            <a:r>
              <a:rPr lang="es-ES" sz="2000" dirty="0" smtClean="0">
                <a:latin typeface="Cambria" pitchFamily="18" charset="0"/>
              </a:rPr>
              <a:t>observa mediante datos </a:t>
            </a:r>
            <a:r>
              <a:rPr lang="es-ES" sz="2000" dirty="0">
                <a:latin typeface="Cambria" pitchFamily="18" charset="0"/>
              </a:rPr>
              <a:t> </a:t>
            </a:r>
            <a:r>
              <a:rPr lang="es-ES" sz="2000" dirty="0" smtClean="0">
                <a:latin typeface="Cambria" pitchFamily="18" charset="0"/>
              </a:rPr>
              <a:t>que la distribución del ingreso es  inequitativas</a:t>
            </a:r>
            <a:endParaRPr lang="es-ES" sz="2000" dirty="0">
              <a:latin typeface="Cambria" pitchFamily="18" charset="0"/>
            </a:endParaRPr>
          </a:p>
        </p:txBody>
      </p:sp>
      <p:sp>
        <p:nvSpPr>
          <p:cNvPr id="4" name="1 Título"/>
          <p:cNvSpPr>
            <a:spLocks noGrp="1"/>
          </p:cNvSpPr>
          <p:nvPr>
            <p:ph type="title"/>
          </p:nvPr>
        </p:nvSpPr>
        <p:spPr/>
        <p:txBody>
          <a:bodyPr>
            <a:normAutofit/>
          </a:bodyPr>
          <a:lstStyle/>
          <a:p>
            <a:pPr algn="ctr"/>
            <a:r>
              <a:rPr lang="es-MX" sz="3100" b="1" dirty="0">
                <a:solidFill>
                  <a:schemeClr val="bg1"/>
                </a:solidFill>
                <a:latin typeface="Cambria" pitchFamily="18" charset="0"/>
              </a:rPr>
              <a:t>Introducción a la economía</a:t>
            </a:r>
            <a:r>
              <a:rPr lang="es-MX" sz="3100" b="1" dirty="0">
                <a:solidFill>
                  <a:schemeClr val="bg1"/>
                </a:solidFill>
              </a:rPr>
              <a:t/>
            </a:r>
            <a:br>
              <a:rPr lang="es-MX" sz="3100" b="1" dirty="0">
                <a:solidFill>
                  <a:schemeClr val="bg1"/>
                </a:solidFill>
              </a:rPr>
            </a:br>
            <a:r>
              <a:rPr lang="es-MX" sz="2400" b="1" dirty="0" smtClean="0">
                <a:solidFill>
                  <a:schemeClr val="bg1"/>
                </a:solidFill>
              </a:rPr>
              <a:t>economía positiva y normativa</a:t>
            </a:r>
            <a:endParaRPr lang="es-CL" sz="2400" dirty="0"/>
          </a:p>
        </p:txBody>
      </p:sp>
      <p:pic>
        <p:nvPicPr>
          <p:cNvPr id="6" name="5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7800371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spcBef>
                <a:spcPct val="50000"/>
              </a:spcBef>
              <a:buFont typeface="Wingdings" pitchFamily="2" charset="2"/>
              <a:buChar char="v"/>
            </a:pPr>
            <a:r>
              <a:rPr lang="es-ES" dirty="0">
                <a:latin typeface="Cambria" pitchFamily="18" charset="0"/>
              </a:rPr>
              <a:t>Economía </a:t>
            </a:r>
            <a:r>
              <a:rPr lang="es-ES" dirty="0" smtClean="0">
                <a:latin typeface="Cambria" pitchFamily="18" charset="0"/>
              </a:rPr>
              <a:t>normativa.</a:t>
            </a:r>
            <a:endParaRPr lang="es-ES" dirty="0">
              <a:latin typeface="Cambria" pitchFamily="18" charset="0"/>
            </a:endParaRPr>
          </a:p>
          <a:p>
            <a:pPr algn="just">
              <a:spcBef>
                <a:spcPct val="50000"/>
              </a:spcBef>
              <a:buFont typeface="Wingdings" pitchFamily="2" charset="2"/>
              <a:buChar char="Ø"/>
            </a:pPr>
            <a:r>
              <a:rPr lang="es-ES" sz="1800" dirty="0">
                <a:latin typeface="Cambria" pitchFamily="18" charset="0"/>
              </a:rPr>
              <a:t> </a:t>
            </a:r>
            <a:r>
              <a:rPr lang="es-ES" sz="2000" dirty="0">
                <a:latin typeface="Cambria" pitchFamily="18" charset="0"/>
              </a:rPr>
              <a:t>Estudia los fenómenos económicos desde la perspectiva de cómo  debería ordenarse la economía según un criterio </a:t>
            </a:r>
            <a:r>
              <a:rPr lang="es-ES" sz="2000" dirty="0" smtClean="0">
                <a:latin typeface="Cambria" pitchFamily="18" charset="0"/>
              </a:rPr>
              <a:t>subjetivo que puede considerar juicios de valor o principios éticos</a:t>
            </a:r>
            <a:r>
              <a:rPr lang="es-ES" sz="2000" b="1" dirty="0" smtClean="0">
                <a:latin typeface="Cambria" pitchFamily="18" charset="0"/>
              </a:rPr>
              <a:t>. </a:t>
            </a:r>
            <a:r>
              <a:rPr lang="es-ES" sz="2000" dirty="0">
                <a:latin typeface="Cambria" pitchFamily="18" charset="0"/>
              </a:rPr>
              <a:t>Se fijan metas u objetivos hacia donde se desea llevar las diferentes variables económicas</a:t>
            </a:r>
            <a:r>
              <a:rPr lang="es-ES" sz="1800" dirty="0">
                <a:latin typeface="Cambria" pitchFamily="18" charset="0"/>
              </a:rPr>
              <a:t>. </a:t>
            </a:r>
            <a:endParaRPr lang="es-ES" sz="1800" b="1" dirty="0">
              <a:latin typeface="Cambria" pitchFamily="18" charset="0"/>
            </a:endParaRPr>
          </a:p>
          <a:p>
            <a:pPr algn="just">
              <a:buFont typeface="Wingdings" pitchFamily="2" charset="2"/>
              <a:buChar char="v"/>
            </a:pPr>
            <a:r>
              <a:rPr lang="es-MX" sz="2000" dirty="0" smtClean="0">
                <a:latin typeface="Cambria" pitchFamily="18" charset="0"/>
              </a:rPr>
              <a:t>Ejemplo de economía normativa : Dada la inequidad el Gobierno promueve una reforma tributaria para  redistribuir el ingreso </a:t>
            </a:r>
            <a:r>
              <a:rPr lang="es-MX" sz="2000" dirty="0" smtClean="0"/>
              <a:t>.</a:t>
            </a:r>
            <a:endParaRPr lang="es-CL" sz="2000" dirty="0"/>
          </a:p>
        </p:txBody>
      </p:sp>
      <p:sp>
        <p:nvSpPr>
          <p:cNvPr id="4" name="1 Título"/>
          <p:cNvSpPr>
            <a:spLocks noGrp="1"/>
          </p:cNvSpPr>
          <p:nvPr>
            <p:ph type="title"/>
          </p:nvPr>
        </p:nvSpPr>
        <p:spPr/>
        <p:txBody>
          <a:bodyPr>
            <a:normAutofit/>
          </a:bodyPr>
          <a:lstStyle/>
          <a:p>
            <a:pPr algn="ctr"/>
            <a:r>
              <a:rPr lang="es-MX" sz="3100" b="1" dirty="0">
                <a:solidFill>
                  <a:schemeClr val="bg1"/>
                </a:solidFill>
                <a:latin typeface="Cambria" pitchFamily="18" charset="0"/>
              </a:rPr>
              <a:t>Introducción a la economía</a:t>
            </a:r>
            <a:r>
              <a:rPr lang="es-MX" sz="3100" b="1" dirty="0">
                <a:solidFill>
                  <a:schemeClr val="bg1"/>
                </a:solidFill>
              </a:rPr>
              <a:t/>
            </a:r>
            <a:br>
              <a:rPr lang="es-MX" sz="3100" b="1" dirty="0">
                <a:solidFill>
                  <a:schemeClr val="bg1"/>
                </a:solidFill>
              </a:rPr>
            </a:br>
            <a:r>
              <a:rPr lang="es-MX" sz="2400" b="1" dirty="0" smtClean="0">
                <a:solidFill>
                  <a:schemeClr val="bg1"/>
                </a:solidFill>
              </a:rPr>
              <a:t>economía positiva y normativa</a:t>
            </a:r>
            <a:endParaRPr lang="es-CL" sz="2400" dirty="0"/>
          </a:p>
        </p:txBody>
      </p:sp>
      <p:pic>
        <p:nvPicPr>
          <p:cNvPr id="6" name="5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6145692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fontScale="92500" lnSpcReduction="20000"/>
          </a:bodyPr>
          <a:lstStyle/>
          <a:p>
            <a:pPr>
              <a:buFont typeface="Wingdings" pitchFamily="2" charset="2"/>
              <a:buChar char="v"/>
            </a:pPr>
            <a:r>
              <a:rPr lang="es-ES_tradnl" sz="2400" dirty="0">
                <a:latin typeface="Cambria" pitchFamily="18" charset="0"/>
              </a:rPr>
              <a:t>Estructura de un Modelo</a:t>
            </a:r>
            <a:r>
              <a:rPr lang="es-ES_tradnl" sz="2400" dirty="0" smtClean="0">
                <a:latin typeface="Cambria" pitchFamily="18" charset="0"/>
              </a:rPr>
              <a:t>:</a:t>
            </a:r>
            <a:endParaRPr lang="es-ES_tradnl" sz="2400" dirty="0">
              <a:latin typeface="Cambria" pitchFamily="18" charset="0"/>
            </a:endParaRPr>
          </a:p>
          <a:p>
            <a:pPr lvl="1">
              <a:buFont typeface="Wingdings" pitchFamily="2" charset="2"/>
              <a:buChar char="Ø"/>
            </a:pPr>
            <a:r>
              <a:rPr lang="es-ES_tradnl" sz="2200" dirty="0">
                <a:latin typeface="Cambria" pitchFamily="18" charset="0"/>
              </a:rPr>
              <a:t>Definiciones</a:t>
            </a:r>
          </a:p>
          <a:p>
            <a:pPr lvl="1">
              <a:buFont typeface="Wingdings" pitchFamily="2" charset="2"/>
              <a:buChar char="Ø"/>
            </a:pPr>
            <a:r>
              <a:rPr lang="es-ES_tradnl" sz="2200" dirty="0" smtClean="0">
                <a:latin typeface="Cambria" pitchFamily="18" charset="0"/>
              </a:rPr>
              <a:t>Supuestos</a:t>
            </a:r>
          </a:p>
          <a:p>
            <a:pPr lvl="1">
              <a:buFont typeface="Wingdings" pitchFamily="2" charset="2"/>
              <a:buChar char="ü"/>
            </a:pPr>
            <a:r>
              <a:rPr lang="es-ES_tradnl" sz="1700" dirty="0" smtClean="0">
                <a:latin typeface="Cambria" pitchFamily="18" charset="0"/>
              </a:rPr>
              <a:t>Ceteris Paribus</a:t>
            </a:r>
            <a:endParaRPr lang="es-ES_tradnl" sz="1700" dirty="0">
              <a:latin typeface="Cambria" pitchFamily="18" charset="0"/>
            </a:endParaRPr>
          </a:p>
          <a:p>
            <a:pPr lvl="1">
              <a:buFont typeface="Wingdings" pitchFamily="2" charset="2"/>
              <a:buChar char="Ø"/>
            </a:pPr>
            <a:r>
              <a:rPr lang="es-ES_tradnl" sz="2200" dirty="0">
                <a:latin typeface="Cambria" pitchFamily="18" charset="0"/>
              </a:rPr>
              <a:t>Variables Endógenas</a:t>
            </a:r>
          </a:p>
          <a:p>
            <a:pPr lvl="1">
              <a:buFont typeface="Wingdings" pitchFamily="2" charset="2"/>
              <a:buChar char="Ø"/>
            </a:pPr>
            <a:r>
              <a:rPr lang="es-ES_tradnl" sz="2200" dirty="0">
                <a:latin typeface="Cambria" pitchFamily="18" charset="0"/>
              </a:rPr>
              <a:t>Variables Exógenas.</a:t>
            </a:r>
          </a:p>
          <a:p>
            <a:pPr lvl="1">
              <a:buFont typeface="Wingdings" pitchFamily="2" charset="2"/>
              <a:buChar char="Ø"/>
            </a:pPr>
            <a:r>
              <a:rPr lang="es-ES_tradnl" sz="2200" dirty="0">
                <a:latin typeface="Cambria" pitchFamily="18" charset="0"/>
              </a:rPr>
              <a:t>Lógica </a:t>
            </a:r>
            <a:r>
              <a:rPr lang="es-ES_tradnl" sz="2200" dirty="0" smtClean="0">
                <a:latin typeface="Cambria" pitchFamily="18" charset="0"/>
              </a:rPr>
              <a:t>Interna.</a:t>
            </a:r>
            <a:endParaRPr lang="es-ES_tradnl" sz="2200" dirty="0">
              <a:latin typeface="Cambria" pitchFamily="18" charset="0"/>
            </a:endParaRPr>
          </a:p>
          <a:p>
            <a:pPr lvl="1">
              <a:buFont typeface="Wingdings" pitchFamily="2" charset="2"/>
              <a:buChar char="Ø"/>
            </a:pPr>
            <a:r>
              <a:rPr lang="es-ES_tradnl" sz="2200" dirty="0">
                <a:latin typeface="Cambria" pitchFamily="18" charset="0"/>
              </a:rPr>
              <a:t>Teoremas o Hipótesis</a:t>
            </a:r>
            <a:r>
              <a:rPr lang="es-ES_tradnl" sz="2200" dirty="0">
                <a:latin typeface="Century Gothic" pitchFamily="34" charset="0"/>
              </a:rPr>
              <a:t>.</a:t>
            </a:r>
          </a:p>
          <a:p>
            <a:pPr lvl="1"/>
            <a:endParaRPr lang="es-ES_tradnl" sz="2200" dirty="0"/>
          </a:p>
          <a:p>
            <a:endParaRPr lang="es-ES_tradnl" dirty="0"/>
          </a:p>
          <a:p>
            <a:endParaRPr lang="es-CL" dirty="0"/>
          </a:p>
        </p:txBody>
      </p:sp>
      <p:sp>
        <p:nvSpPr>
          <p:cNvPr id="4" name="1 Título"/>
          <p:cNvSpPr>
            <a:spLocks noGrp="1"/>
          </p:cNvSpPr>
          <p:nvPr>
            <p:ph type="title"/>
          </p:nvPr>
        </p:nvSpPr>
        <p:spPr/>
        <p:txBody>
          <a:bodyPr>
            <a:normAutofit/>
          </a:bodyPr>
          <a:lstStyle/>
          <a:p>
            <a:pPr algn="ctr"/>
            <a:r>
              <a:rPr lang="es-MX" sz="3100" b="1" dirty="0">
                <a:solidFill>
                  <a:schemeClr val="bg1"/>
                </a:solidFill>
                <a:latin typeface="Cambria" pitchFamily="18" charset="0"/>
              </a:rPr>
              <a:t>Introducción a la economía</a:t>
            </a:r>
            <a:r>
              <a:rPr lang="es-MX" sz="3100" b="1" dirty="0">
                <a:solidFill>
                  <a:schemeClr val="bg1"/>
                </a:solidFill>
              </a:rPr>
              <a:t/>
            </a:r>
            <a:br>
              <a:rPr lang="es-MX" sz="3100" b="1" dirty="0">
                <a:solidFill>
                  <a:schemeClr val="bg1"/>
                </a:solidFill>
              </a:rPr>
            </a:br>
            <a:r>
              <a:rPr lang="es-MX" sz="2800" b="1" dirty="0" smtClean="0">
                <a:solidFill>
                  <a:schemeClr val="bg1"/>
                </a:solidFill>
                <a:latin typeface="Cambria" pitchFamily="18" charset="0"/>
              </a:rPr>
              <a:t>Modelos</a:t>
            </a:r>
            <a:endParaRPr lang="es-CL" sz="2800" dirty="0">
              <a:latin typeface="Cambria" pitchFamily="18" charset="0"/>
            </a:endParaRP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2262185"/>
            <a:ext cx="2650798" cy="401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9944224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Autofit/>
          </a:bodyPr>
          <a:lstStyle/>
          <a:p>
            <a:pPr algn="just">
              <a:buFont typeface="Wingdings" pitchFamily="2" charset="2"/>
              <a:buChar char="v"/>
            </a:pPr>
            <a:r>
              <a:rPr lang="es-CL" sz="2000" dirty="0">
                <a:latin typeface="Cambria" pitchFamily="18" charset="0"/>
              </a:rPr>
              <a:t>Para abordar el estudio de la </a:t>
            </a:r>
            <a:r>
              <a:rPr lang="es-CL" sz="2000" dirty="0" smtClean="0">
                <a:latin typeface="Cambria" pitchFamily="18" charset="0"/>
              </a:rPr>
              <a:t>economía es necesario simplificarla</a:t>
            </a:r>
            <a:r>
              <a:rPr lang="es-CL" sz="2000" dirty="0">
                <a:latin typeface="Cambria" pitchFamily="18" charset="0"/>
              </a:rPr>
              <a:t>; mantener determinadas variables bajo control. Precisamente para esto, es que se construyen los modelos económicos</a:t>
            </a:r>
            <a:r>
              <a:rPr lang="es-CL" sz="2000" dirty="0" smtClean="0">
                <a:latin typeface="Cambria" pitchFamily="18" charset="0"/>
              </a:rPr>
              <a:t>. </a:t>
            </a:r>
            <a:endParaRPr lang="es-CL" sz="2000" dirty="0">
              <a:latin typeface="Cambria" pitchFamily="18" charset="0"/>
            </a:endParaRPr>
          </a:p>
          <a:p>
            <a:pPr algn="just">
              <a:buFont typeface="Wingdings" pitchFamily="2" charset="2"/>
              <a:buChar char="v"/>
            </a:pPr>
            <a:r>
              <a:rPr lang="es-MX" sz="2000" dirty="0" smtClean="0">
                <a:latin typeface="Cambria" pitchFamily="18" charset="0"/>
              </a:rPr>
              <a:t>Estas simplificaciones se hacen mediante supuestos a priori, es decir asumimos un comportamiento de una variable o grupo de variables como dado</a:t>
            </a:r>
          </a:p>
          <a:p>
            <a:pPr algn="just">
              <a:buFont typeface="Wingdings" pitchFamily="2" charset="2"/>
              <a:buChar char="v"/>
            </a:pPr>
            <a:r>
              <a:rPr lang="es-MX" sz="2000" dirty="0" smtClean="0">
                <a:latin typeface="Cambria" pitchFamily="18" charset="0"/>
              </a:rPr>
              <a:t>El supuesto más común en economía es el Ceteris Paribus. Este nos permite estudiar el impacto de una variable en un modelo ya que aísla el efecto de todas las demás componentes dejándolas constantes.</a:t>
            </a:r>
          </a:p>
          <a:p>
            <a:pPr>
              <a:buFont typeface="Wingdings" pitchFamily="2" charset="2"/>
              <a:buChar char="v"/>
            </a:pPr>
            <a:endParaRPr lang="es-MX" sz="2000" dirty="0" smtClean="0">
              <a:latin typeface="Cambria" pitchFamily="18" charset="0"/>
            </a:endParaRPr>
          </a:p>
        </p:txBody>
      </p:sp>
      <p:sp>
        <p:nvSpPr>
          <p:cNvPr id="4" name="1 Título"/>
          <p:cNvSpPr>
            <a:spLocks noGrp="1"/>
          </p:cNvSpPr>
          <p:nvPr>
            <p:ph type="title"/>
          </p:nvPr>
        </p:nvSpPr>
        <p:spPr/>
        <p:txBody>
          <a:bodyPr>
            <a:normAutofit/>
          </a:bodyPr>
          <a:lstStyle/>
          <a:p>
            <a:pPr algn="ctr"/>
            <a:r>
              <a:rPr lang="es-MX" sz="3100" b="1" dirty="0">
                <a:solidFill>
                  <a:schemeClr val="bg1"/>
                </a:solidFill>
                <a:latin typeface="Cambria" pitchFamily="18" charset="0"/>
              </a:rPr>
              <a:t>Introducción a la economía</a:t>
            </a:r>
            <a:r>
              <a:rPr lang="es-MX" sz="3100" b="1" dirty="0">
                <a:solidFill>
                  <a:schemeClr val="bg1"/>
                </a:solidFill>
              </a:rPr>
              <a:t/>
            </a:r>
            <a:br>
              <a:rPr lang="es-MX" sz="3100" b="1" dirty="0">
                <a:solidFill>
                  <a:schemeClr val="bg1"/>
                </a:solidFill>
              </a:rPr>
            </a:br>
            <a:r>
              <a:rPr lang="es-MX" sz="2800" b="1" dirty="0" smtClean="0">
                <a:solidFill>
                  <a:schemeClr val="bg1"/>
                </a:solidFill>
                <a:latin typeface="Cambria" pitchFamily="18" charset="0"/>
              </a:rPr>
              <a:t>Modelos</a:t>
            </a:r>
            <a:endParaRPr lang="es-CL" sz="2800" dirty="0">
              <a:latin typeface="Cambria" pitchFamily="18" charset="0"/>
            </a:endParaRPr>
          </a:p>
        </p:txBody>
      </p:sp>
      <p:pic>
        <p:nvPicPr>
          <p:cNvPr id="6" name="5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2573203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p:txBody>
              <a:bodyPr/>
              <a:lstStyle/>
              <a:p>
                <a:pPr>
                  <a:buFont typeface="Wingdings" pitchFamily="2" charset="2"/>
                  <a:buChar char="v"/>
                </a:pPr>
                <a:r>
                  <a:rPr lang="es-MX" sz="2000" dirty="0" smtClean="0">
                    <a:latin typeface="Cambria" pitchFamily="18" charset="0"/>
                  </a:rPr>
                  <a:t>Variables endógenas: son aquellas que </a:t>
                </a:r>
                <a:r>
                  <a:rPr lang="es-CL" sz="2000" dirty="0">
                    <a:latin typeface="Cambria" pitchFamily="18" charset="0"/>
                  </a:rPr>
                  <a:t>se explican dentro de un modelo económico a partir de sus relaciones con otras </a:t>
                </a:r>
                <a:r>
                  <a:rPr lang="es-CL" sz="2000" dirty="0" smtClean="0">
                    <a:latin typeface="Cambria" pitchFamily="18" charset="0"/>
                  </a:rPr>
                  <a:t>variables.</a:t>
                </a:r>
                <a:endParaRPr lang="es-MX" sz="2000" dirty="0">
                  <a:latin typeface="Cambria" pitchFamily="18" charset="0"/>
                </a:endParaRPr>
              </a:p>
              <a:p>
                <a:pPr>
                  <a:buFont typeface="Wingdings" pitchFamily="2" charset="2"/>
                  <a:buChar char="v"/>
                </a:pPr>
                <a:r>
                  <a:rPr lang="es-MX" sz="2000" dirty="0">
                    <a:latin typeface="Cambria" pitchFamily="18" charset="0"/>
                  </a:rPr>
                  <a:t>Variables exógenas: son aquellas que </a:t>
                </a:r>
                <a:r>
                  <a:rPr lang="es-CL" sz="2000" dirty="0">
                    <a:latin typeface="Cambria" pitchFamily="18" charset="0"/>
                  </a:rPr>
                  <a:t>están determinadas fuera del modelo, es decir, están predeterminadas, el modelo las toma como fijas y mantienen siempre el mismo valor</a:t>
                </a:r>
                <a:r>
                  <a:rPr lang="es-CL" sz="2000" dirty="0" smtClean="0">
                    <a:latin typeface="Cambria" pitchFamily="18" charset="0"/>
                  </a:rPr>
                  <a:t>.</a:t>
                </a:r>
                <a:endParaRPr lang="es-MX" dirty="0"/>
              </a:p>
              <a:p>
                <a:pPr>
                  <a:buFont typeface="Wingdings" pitchFamily="2" charset="2"/>
                  <a:buChar char="v"/>
                </a:pPr>
                <a:r>
                  <a:rPr lang="es-MX" sz="2000" dirty="0" smtClean="0">
                    <a:latin typeface="Cambria" pitchFamily="18" charset="0"/>
                  </a:rPr>
                  <a:t>Ejemplo:               </a:t>
                </a:r>
              </a:p>
              <a:p>
                <a:pPr marL="0" indent="0" algn="ctr">
                  <a:buNone/>
                </a:pPr>
                <a:r>
                  <a:rPr lang="es-MX" sz="2000" dirty="0" smtClean="0">
                    <a:latin typeface="Cambria" pitchFamily="18" charset="0"/>
                  </a:rPr>
                  <a:t> </a:t>
                </a:r>
                <a14:m>
                  <m:oMath xmlns:m="http://schemas.openxmlformats.org/officeDocument/2006/math">
                    <m:r>
                      <m:rPr>
                        <m:sty m:val="p"/>
                      </m:rPr>
                      <a:rPr lang="es-MX" sz="2000" b="0" i="0" smtClean="0">
                        <a:latin typeface="Cambria Math"/>
                      </a:rPr>
                      <m:t>y</m:t>
                    </m:r>
                    <m:r>
                      <a:rPr lang="es-MX" sz="2000" b="0" i="0" smtClean="0">
                        <a:latin typeface="Cambria Math"/>
                      </a:rPr>
                      <m:t>=</m:t>
                    </m:r>
                    <m:r>
                      <a:rPr lang="es-MX" sz="2000" b="0" i="1" smtClean="0">
                        <a:latin typeface="Cambria Math"/>
                      </a:rPr>
                      <m:t>𝑎</m:t>
                    </m:r>
                    <m:r>
                      <a:rPr lang="es-MX" sz="2000" b="0" i="1" smtClean="0">
                        <a:latin typeface="Cambria Math"/>
                      </a:rPr>
                      <m:t>+</m:t>
                    </m:r>
                    <m:r>
                      <a:rPr lang="es-MX" sz="2000" b="0" i="1" smtClean="0">
                        <a:latin typeface="Cambria Math"/>
                      </a:rPr>
                      <m:t>𝑏𝑥</m:t>
                    </m:r>
                    <m:r>
                      <a:rPr lang="es-MX" sz="2000" b="0" i="1" smtClean="0">
                        <a:latin typeface="Cambria Math"/>
                      </a:rPr>
                      <m:t> </m:t>
                    </m:r>
                  </m:oMath>
                </a14:m>
                <a:endParaRPr lang="es-MX" sz="2000" b="0" dirty="0" smtClean="0">
                  <a:latin typeface="Cambria" pitchFamily="18" charset="0"/>
                </a:endParaRPr>
              </a:p>
              <a:p>
                <a:pPr>
                  <a:buFont typeface="Wingdings" pitchFamily="2" charset="2"/>
                  <a:buChar char="v"/>
                </a:pPr>
                <a:endParaRPr lang="es-CL" sz="2000" dirty="0" smtClean="0">
                  <a:latin typeface="Cambria" pitchFamily="18" charset="0"/>
                </a:endParaRPr>
              </a:p>
              <a:p>
                <a:pPr marL="0" indent="0">
                  <a:buNone/>
                </a:pPr>
                <a:endParaRPr lang="es-CL" sz="2000" dirty="0">
                  <a:latin typeface="Cambria" pitchFamily="18" charset="0"/>
                </a:endParaRPr>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blipFill rotWithShape="1">
                <a:blip r:embed="rId2" cstate="print"/>
                <a:stretch>
                  <a:fillRect l="-293" t="-794"/>
                </a:stretch>
              </a:blipFill>
            </p:spPr>
            <p:txBody>
              <a:bodyPr/>
              <a:lstStyle/>
              <a:p>
                <a:r>
                  <a:rPr lang="es-CL">
                    <a:noFill/>
                  </a:rPr>
                  <a:t> </a:t>
                </a:r>
              </a:p>
            </p:txBody>
          </p:sp>
        </mc:Fallback>
      </mc:AlternateContent>
      <p:sp>
        <p:nvSpPr>
          <p:cNvPr id="5" name="1 Título"/>
          <p:cNvSpPr>
            <a:spLocks noGrp="1"/>
          </p:cNvSpPr>
          <p:nvPr>
            <p:ph type="title"/>
          </p:nvPr>
        </p:nvSpPr>
        <p:spPr/>
        <p:txBody>
          <a:bodyPr>
            <a:normAutofit/>
          </a:bodyPr>
          <a:lstStyle/>
          <a:p>
            <a:pPr algn="ctr"/>
            <a:r>
              <a:rPr lang="es-MX" sz="3100" b="1" dirty="0">
                <a:solidFill>
                  <a:schemeClr val="bg1"/>
                </a:solidFill>
                <a:latin typeface="Cambria" pitchFamily="18" charset="0"/>
              </a:rPr>
              <a:t>Introducción a la economía</a:t>
            </a:r>
            <a:r>
              <a:rPr lang="es-MX" sz="3100" b="1" dirty="0">
                <a:solidFill>
                  <a:schemeClr val="bg1"/>
                </a:solidFill>
              </a:rPr>
              <a:t/>
            </a:r>
            <a:br>
              <a:rPr lang="es-MX" sz="3100" b="1" dirty="0">
                <a:solidFill>
                  <a:schemeClr val="bg1"/>
                </a:solidFill>
              </a:rPr>
            </a:br>
            <a:r>
              <a:rPr lang="es-MX" sz="2800" b="1" dirty="0" smtClean="0">
                <a:solidFill>
                  <a:schemeClr val="bg1"/>
                </a:solidFill>
                <a:latin typeface="Cambria" pitchFamily="18" charset="0"/>
              </a:rPr>
              <a:t>Modelos</a:t>
            </a:r>
            <a:endParaRPr lang="es-CL" sz="2800" dirty="0">
              <a:latin typeface="Cambria" pitchFamily="18" charset="0"/>
            </a:endParaRPr>
          </a:p>
        </p:txBody>
      </p:sp>
      <p:pic>
        <p:nvPicPr>
          <p:cNvPr id="6" name="5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6777434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Font typeface="Wingdings" pitchFamily="2" charset="2"/>
              <a:buChar char="v"/>
            </a:pPr>
            <a:r>
              <a:rPr lang="es-ES_tradnl" dirty="0">
                <a:latin typeface="Cambria" pitchFamily="18" charset="0"/>
              </a:rPr>
              <a:t>Modelos Básicos para el funcionamiento de la </a:t>
            </a:r>
            <a:r>
              <a:rPr lang="es-ES_tradnl" dirty="0" smtClean="0">
                <a:latin typeface="Cambria" pitchFamily="18" charset="0"/>
              </a:rPr>
              <a:t>economía.</a:t>
            </a:r>
            <a:r>
              <a:rPr lang="es-ES_tradnl" dirty="0">
                <a:latin typeface="Cambria" pitchFamily="18" charset="0"/>
              </a:rPr>
              <a:t/>
            </a:r>
            <a:br>
              <a:rPr lang="es-ES_tradnl" dirty="0">
                <a:latin typeface="Cambria" pitchFamily="18" charset="0"/>
              </a:rPr>
            </a:br>
            <a:endParaRPr lang="es-ES_tradnl" dirty="0" smtClean="0">
              <a:latin typeface="Cambria" pitchFamily="18" charset="0"/>
            </a:endParaRPr>
          </a:p>
          <a:p>
            <a:pPr>
              <a:buFont typeface="Wingdings" pitchFamily="2" charset="2"/>
              <a:buChar char="Ø"/>
            </a:pPr>
            <a:r>
              <a:rPr lang="es-ES_tradnl" dirty="0" smtClean="0">
                <a:latin typeface="Cambria" pitchFamily="18" charset="0"/>
              </a:rPr>
              <a:t>Flujo </a:t>
            </a:r>
            <a:r>
              <a:rPr lang="es-ES_tradnl" dirty="0">
                <a:latin typeface="Cambria" pitchFamily="18" charset="0"/>
              </a:rPr>
              <a:t>circular de la actividad económica</a:t>
            </a:r>
            <a:r>
              <a:rPr lang="es-ES_tradnl" dirty="0" smtClean="0">
                <a:latin typeface="Cambria" pitchFamily="18" charset="0"/>
              </a:rPr>
              <a:t>.</a:t>
            </a:r>
            <a:endParaRPr lang="es-ES_tradnl" dirty="0">
              <a:latin typeface="Cambria" pitchFamily="18" charset="0"/>
            </a:endParaRPr>
          </a:p>
          <a:p>
            <a:pPr>
              <a:buFont typeface="Wingdings" pitchFamily="2" charset="2"/>
              <a:buChar char="Ø"/>
            </a:pPr>
            <a:r>
              <a:rPr lang="es-ES_tradnl" dirty="0" smtClean="0">
                <a:latin typeface="Cambria" pitchFamily="18" charset="0"/>
              </a:rPr>
              <a:t>Fronteras de posibilidades de producción.</a:t>
            </a:r>
            <a:endParaRPr lang="es-ES_tradnl" dirty="0">
              <a:latin typeface="Cambria" pitchFamily="18" charset="0"/>
            </a:endParaRPr>
          </a:p>
          <a:p>
            <a:pPr>
              <a:buFont typeface="Wingdings" pitchFamily="2" charset="2"/>
              <a:buChar char="Ø"/>
            </a:pPr>
            <a:r>
              <a:rPr lang="es-ES_tradnl" dirty="0" smtClean="0">
                <a:latin typeface="Cambria" pitchFamily="18" charset="0"/>
              </a:rPr>
              <a:t>Modelo </a:t>
            </a:r>
            <a:r>
              <a:rPr lang="es-ES_tradnl" dirty="0">
                <a:latin typeface="Cambria" pitchFamily="18" charset="0"/>
              </a:rPr>
              <a:t>de </a:t>
            </a:r>
            <a:r>
              <a:rPr lang="es-ES_tradnl" dirty="0" smtClean="0">
                <a:latin typeface="Cambria" pitchFamily="18" charset="0"/>
              </a:rPr>
              <a:t>Mercado.</a:t>
            </a:r>
            <a:endParaRPr lang="es-ES_tradnl" dirty="0">
              <a:latin typeface="Cambria" pitchFamily="18" charset="0"/>
            </a:endParaRPr>
          </a:p>
          <a:p>
            <a:pPr>
              <a:buFont typeface="Wingdings" pitchFamily="2" charset="2"/>
              <a:buChar char="Ø"/>
            </a:pPr>
            <a:endParaRPr lang="es-ES_tradnl" dirty="0">
              <a:latin typeface="Cambria" pitchFamily="18" charset="0"/>
            </a:endParaRPr>
          </a:p>
          <a:p>
            <a:endParaRPr lang="es-CL" dirty="0"/>
          </a:p>
        </p:txBody>
      </p:sp>
      <p:sp>
        <p:nvSpPr>
          <p:cNvPr id="4" name="1 Título"/>
          <p:cNvSpPr>
            <a:spLocks noGrp="1"/>
          </p:cNvSpPr>
          <p:nvPr>
            <p:ph type="title"/>
          </p:nvPr>
        </p:nvSpPr>
        <p:spPr/>
        <p:txBody>
          <a:bodyPr>
            <a:normAutofit/>
          </a:bodyPr>
          <a:lstStyle/>
          <a:p>
            <a:pPr algn="ctr"/>
            <a:r>
              <a:rPr lang="es-MX" sz="3100" b="1" dirty="0">
                <a:solidFill>
                  <a:schemeClr val="bg1"/>
                </a:solidFill>
                <a:latin typeface="Cambria" pitchFamily="18" charset="0"/>
              </a:rPr>
              <a:t>Introducción a la economía</a:t>
            </a:r>
            <a:r>
              <a:rPr lang="es-MX" sz="3100" b="1" dirty="0">
                <a:solidFill>
                  <a:schemeClr val="bg1"/>
                </a:solidFill>
              </a:rPr>
              <a:t/>
            </a:r>
            <a:br>
              <a:rPr lang="es-MX" sz="3100" b="1" dirty="0">
                <a:solidFill>
                  <a:schemeClr val="bg1"/>
                </a:solidFill>
              </a:rPr>
            </a:br>
            <a:r>
              <a:rPr lang="es-MX" sz="2400" b="1" dirty="0" smtClean="0">
                <a:solidFill>
                  <a:schemeClr val="bg1"/>
                </a:solidFill>
                <a:latin typeface="Cambria" pitchFamily="18" charset="0"/>
              </a:rPr>
              <a:t>Sistemas  Económicos</a:t>
            </a:r>
            <a:endParaRPr lang="es-CL" sz="2400" dirty="0">
              <a:latin typeface="Cambria" pitchFamily="18" charset="0"/>
            </a:endParaRPr>
          </a:p>
        </p:txBody>
      </p:sp>
      <p:pic>
        <p:nvPicPr>
          <p:cNvPr id="921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0192" y="4581128"/>
            <a:ext cx="2257425" cy="2028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3613079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3100" b="1" dirty="0">
                <a:solidFill>
                  <a:schemeClr val="bg1"/>
                </a:solidFill>
                <a:latin typeface="Cambria" pitchFamily="18" charset="0"/>
              </a:rPr>
              <a:t>Introducción a la economía</a:t>
            </a:r>
            <a:r>
              <a:rPr lang="es-MX" sz="2800" b="1" dirty="0">
                <a:solidFill>
                  <a:schemeClr val="bg1"/>
                </a:solidFill>
                <a:latin typeface="Cambria" pitchFamily="18" charset="0"/>
              </a:rPr>
              <a:t/>
            </a:r>
            <a:br>
              <a:rPr lang="es-MX" sz="2800" b="1" dirty="0">
                <a:solidFill>
                  <a:schemeClr val="bg1"/>
                </a:solidFill>
                <a:latin typeface="Cambria" pitchFamily="18" charset="0"/>
              </a:rPr>
            </a:br>
            <a:r>
              <a:rPr lang="es-MX" sz="2000" b="1" dirty="0" smtClean="0">
                <a:solidFill>
                  <a:schemeClr val="bg1"/>
                </a:solidFill>
                <a:latin typeface="Cambria" pitchFamily="18" charset="0"/>
              </a:rPr>
              <a:t>flujo circular de la actividad económica</a:t>
            </a:r>
            <a:endParaRPr lang="es-CL" sz="2000" dirty="0">
              <a:latin typeface="Cambria" pitchFamily="18" charset="0"/>
            </a:endParaRPr>
          </a:p>
        </p:txBody>
      </p:sp>
      <p:sp>
        <p:nvSpPr>
          <p:cNvPr id="3" name="2 Marcador de contenido"/>
          <p:cNvSpPr>
            <a:spLocks noGrp="1"/>
          </p:cNvSpPr>
          <p:nvPr>
            <p:ph idx="1"/>
          </p:nvPr>
        </p:nvSpPr>
        <p:spPr/>
        <p:txBody>
          <a:bodyPr>
            <a:normAutofit fontScale="92500" lnSpcReduction="20000"/>
          </a:bodyPr>
          <a:lstStyle/>
          <a:p>
            <a:pPr>
              <a:buFont typeface="Wingdings" pitchFamily="2" charset="2"/>
              <a:buChar char="v"/>
            </a:pPr>
            <a:r>
              <a:rPr lang="es-ES_tradnl" sz="2600" dirty="0" smtClean="0">
                <a:latin typeface="Cambria" pitchFamily="18" charset="0"/>
              </a:rPr>
              <a:t>Objetivo </a:t>
            </a:r>
            <a:r>
              <a:rPr lang="es-ES_tradnl" sz="2600" dirty="0">
                <a:latin typeface="Cambria" pitchFamily="18" charset="0"/>
              </a:rPr>
              <a:t>del </a:t>
            </a:r>
            <a:r>
              <a:rPr lang="es-ES_tradnl" sz="2600" dirty="0" smtClean="0">
                <a:latin typeface="Cambria" pitchFamily="18" charset="0"/>
              </a:rPr>
              <a:t>Modelo</a:t>
            </a:r>
            <a:endParaRPr lang="es-ES_tradnl" sz="2600" dirty="0">
              <a:latin typeface="Cambria" pitchFamily="18" charset="0"/>
            </a:endParaRPr>
          </a:p>
          <a:p>
            <a:pPr>
              <a:buFont typeface="Wingdings" pitchFamily="2" charset="2"/>
              <a:buChar char="Ø"/>
            </a:pPr>
            <a:r>
              <a:rPr lang="es-ES_tradnl" sz="2400" dirty="0">
                <a:latin typeface="Cambria" pitchFamily="18" charset="0"/>
              </a:rPr>
              <a:t>Explicar la interrelación entre agentes.</a:t>
            </a:r>
          </a:p>
          <a:p>
            <a:pPr>
              <a:buFont typeface="Wingdings" pitchFamily="2" charset="2"/>
              <a:buChar char="Ø"/>
            </a:pPr>
            <a:r>
              <a:rPr lang="es-ES_tradnl" sz="2400" dirty="0">
                <a:latin typeface="Cambria" pitchFamily="18" charset="0"/>
              </a:rPr>
              <a:t>Analizar el flujo de bienes y servicios.</a:t>
            </a:r>
          </a:p>
          <a:p>
            <a:pPr>
              <a:buFont typeface="Wingdings" pitchFamily="2" charset="2"/>
              <a:buChar char="Ø"/>
            </a:pPr>
            <a:r>
              <a:rPr lang="es-ES_tradnl" sz="2400" dirty="0">
                <a:latin typeface="Cambria" pitchFamily="18" charset="0"/>
              </a:rPr>
              <a:t>Introducir el concepto de mercado: Consumidor y productor.</a:t>
            </a:r>
          </a:p>
          <a:p>
            <a:pPr>
              <a:buFont typeface="Wingdings" pitchFamily="2" charset="2"/>
              <a:buChar char="Ø"/>
            </a:pPr>
            <a:r>
              <a:rPr lang="es-ES_tradnl" sz="2400" dirty="0">
                <a:latin typeface="Cambria" pitchFamily="18" charset="0"/>
              </a:rPr>
              <a:t>Dar una idea del nivel de producto y cómo se mide en una economía.</a:t>
            </a:r>
          </a:p>
          <a:p>
            <a:pPr>
              <a:buFont typeface="Wingdings" pitchFamily="2" charset="2"/>
              <a:buChar char="Ø"/>
            </a:pPr>
            <a:r>
              <a:rPr lang="es-ES_tradnl" sz="2400" dirty="0">
                <a:latin typeface="Cambria" pitchFamily="18" charset="0"/>
              </a:rPr>
              <a:t>La importancia de otros actores en la economía.</a:t>
            </a:r>
          </a:p>
          <a:p>
            <a:pPr>
              <a:buFont typeface="Wingdings" pitchFamily="2" charset="2"/>
              <a:buChar char="v"/>
            </a:pPr>
            <a:endParaRPr lang="es-CL" dirty="0"/>
          </a:p>
        </p:txBody>
      </p:sp>
      <p:pic>
        <p:nvPicPr>
          <p:cNvPr id="5" name="4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9674993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8 Título"/>
          <p:cNvSpPr>
            <a:spLocks noGrp="1"/>
          </p:cNvSpPr>
          <p:nvPr>
            <p:ph type="title"/>
          </p:nvPr>
        </p:nvSpPr>
        <p:spPr/>
        <p:txBody>
          <a:bodyPr>
            <a:noAutofit/>
          </a:bodyPr>
          <a:lstStyle/>
          <a:p>
            <a:pPr algn="ctr"/>
            <a:r>
              <a:rPr lang="es-MX" sz="3100" b="1" dirty="0">
                <a:solidFill>
                  <a:schemeClr val="bg1"/>
                </a:solidFill>
                <a:latin typeface="Cambria" pitchFamily="18" charset="0"/>
              </a:rPr>
              <a:t>Introducción a la economía</a:t>
            </a:r>
            <a:r>
              <a:rPr lang="es-MX" sz="2800" b="1" dirty="0">
                <a:solidFill>
                  <a:schemeClr val="bg1"/>
                </a:solidFill>
                <a:latin typeface="Cambria" pitchFamily="18" charset="0"/>
              </a:rPr>
              <a:t/>
            </a:r>
            <a:br>
              <a:rPr lang="es-MX" sz="2800" b="1" dirty="0">
                <a:solidFill>
                  <a:schemeClr val="bg1"/>
                </a:solidFill>
                <a:latin typeface="Cambria" pitchFamily="18" charset="0"/>
              </a:rPr>
            </a:br>
            <a:r>
              <a:rPr lang="es-MX" sz="2000" b="1" dirty="0">
                <a:solidFill>
                  <a:schemeClr val="bg1"/>
                </a:solidFill>
                <a:latin typeface="Cambria" pitchFamily="18" charset="0"/>
              </a:rPr>
              <a:t>flujo circular de la actividad económica</a:t>
            </a:r>
            <a:endParaRPr lang="es-CL" sz="2000"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9264" y="3717032"/>
            <a:ext cx="6624736" cy="2813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2519264" y="2447140"/>
            <a:ext cx="5688632" cy="1224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lgn="just">
              <a:spcBef>
                <a:spcPct val="50000"/>
              </a:spcBef>
              <a:buClr>
                <a:srgbClr val="0070C0"/>
              </a:buClr>
              <a:buFont typeface="Wingdings" pitchFamily="2" charset="2"/>
              <a:buChar char="v"/>
            </a:pPr>
            <a:r>
              <a:rPr lang="es-ES" sz="2000" dirty="0">
                <a:solidFill>
                  <a:schemeClr val="tx1"/>
                </a:solidFill>
                <a:latin typeface="Cambria" pitchFamily="18" charset="0"/>
              </a:rPr>
              <a:t>Flujo Circular de la  actividad </a:t>
            </a:r>
            <a:r>
              <a:rPr lang="es-ES" sz="2000" dirty="0" smtClean="0">
                <a:solidFill>
                  <a:schemeClr val="tx1"/>
                </a:solidFill>
                <a:latin typeface="Cambria" pitchFamily="18" charset="0"/>
              </a:rPr>
              <a:t>económica</a:t>
            </a:r>
            <a:r>
              <a:rPr lang="es-ES" dirty="0" smtClean="0">
                <a:solidFill>
                  <a:schemeClr val="tx1"/>
                </a:solidFill>
                <a:latin typeface="Cambria" pitchFamily="18" charset="0"/>
              </a:rPr>
              <a:t>.</a:t>
            </a:r>
            <a:endParaRPr lang="es-ES" dirty="0">
              <a:solidFill>
                <a:schemeClr val="tx1"/>
              </a:solidFill>
              <a:latin typeface="Cambria" pitchFamily="18" charset="0"/>
            </a:endParaRPr>
          </a:p>
          <a:p>
            <a:pPr marL="342900" indent="-342900" algn="just">
              <a:spcBef>
                <a:spcPct val="50000"/>
              </a:spcBef>
              <a:buClr>
                <a:srgbClr val="0070C0"/>
              </a:buClr>
              <a:buFont typeface="Wingdings" pitchFamily="2" charset="2"/>
              <a:buChar char="Ø"/>
            </a:pPr>
            <a:r>
              <a:rPr lang="es-ES" dirty="0">
                <a:solidFill>
                  <a:schemeClr val="tx1"/>
                </a:solidFill>
                <a:latin typeface="Cambria" pitchFamily="18" charset="0"/>
              </a:rPr>
              <a:t>Representación de una economía en la cual la interacción entre los hogares y las empresas es a través del dinero</a:t>
            </a:r>
          </a:p>
        </p:txBody>
      </p:sp>
      <p:pic>
        <p:nvPicPr>
          <p:cNvPr id="6" name="5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5220234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solidFill>
                  <a:schemeClr val="bg1"/>
                </a:solidFill>
                <a:latin typeface="Cambria" pitchFamily="18" charset="0"/>
              </a:rPr>
              <a:t>Motivación</a:t>
            </a:r>
            <a:endParaRPr lang="es-CL" b="1" dirty="0">
              <a:solidFill>
                <a:schemeClr val="bg1"/>
              </a:solidFill>
              <a:latin typeface="Cambria" pitchFamily="18" charset="0"/>
            </a:endParaRPr>
          </a:p>
        </p:txBody>
      </p:sp>
      <p:sp>
        <p:nvSpPr>
          <p:cNvPr id="3" name="2 Marcador de contenido"/>
          <p:cNvSpPr>
            <a:spLocks noGrp="1"/>
          </p:cNvSpPr>
          <p:nvPr>
            <p:ph idx="1"/>
          </p:nvPr>
        </p:nvSpPr>
        <p:spPr/>
        <p:txBody>
          <a:bodyPr>
            <a:normAutofit fontScale="92500"/>
          </a:bodyPr>
          <a:lstStyle/>
          <a:p>
            <a:pPr algn="just">
              <a:buFont typeface="Wingdings" pitchFamily="2" charset="2"/>
              <a:buChar char="v"/>
            </a:pPr>
            <a:r>
              <a:rPr lang="es-MX" dirty="0" smtClean="0">
                <a:latin typeface="Cambria" pitchFamily="18" charset="0"/>
              </a:rPr>
              <a:t>¿Está presente la economía en nuestras vidas? ¿cómo nos afecta?</a:t>
            </a:r>
            <a:endParaRPr lang="es-CL" dirty="0" smtClean="0">
              <a:latin typeface="Cambria" pitchFamily="18" charset="0"/>
            </a:endParaRPr>
          </a:p>
          <a:p>
            <a:pPr algn="just">
              <a:buFont typeface="Wingdings" pitchFamily="2" charset="2"/>
              <a:buChar char="v"/>
            </a:pPr>
            <a:r>
              <a:rPr lang="es-CL" dirty="0" smtClean="0">
                <a:latin typeface="Cambria" pitchFamily="18" charset="0"/>
              </a:rPr>
              <a:t>La </a:t>
            </a:r>
            <a:r>
              <a:rPr lang="es-CL" dirty="0">
                <a:latin typeface="Cambria" pitchFamily="18" charset="0"/>
              </a:rPr>
              <a:t>economía está </a:t>
            </a:r>
            <a:r>
              <a:rPr lang="es-CL" dirty="0" smtClean="0">
                <a:latin typeface="Cambria" pitchFamily="18" charset="0"/>
              </a:rPr>
              <a:t>inserta </a:t>
            </a:r>
            <a:r>
              <a:rPr lang="es-CL" dirty="0">
                <a:latin typeface="Cambria" pitchFamily="18" charset="0"/>
              </a:rPr>
              <a:t>en </a:t>
            </a:r>
            <a:r>
              <a:rPr lang="es-CL" dirty="0" smtClean="0">
                <a:latin typeface="Cambria" pitchFamily="18" charset="0"/>
              </a:rPr>
              <a:t>todo acto cotidiano, </a:t>
            </a:r>
            <a:r>
              <a:rPr lang="es-CL" dirty="0">
                <a:latin typeface="Cambria" pitchFamily="18" charset="0"/>
              </a:rPr>
              <a:t>en las relaciones profesionales, en el desempeño de cualquier trabajo, en las noticias </a:t>
            </a:r>
            <a:r>
              <a:rPr lang="es-CL" dirty="0" smtClean="0">
                <a:latin typeface="Cambria" pitchFamily="18" charset="0"/>
              </a:rPr>
              <a:t>diarias.</a:t>
            </a:r>
          </a:p>
          <a:p>
            <a:pPr algn="just">
              <a:buFont typeface="Wingdings" pitchFamily="2" charset="2"/>
              <a:buChar char="v"/>
            </a:pPr>
            <a:r>
              <a:rPr lang="es-CL" dirty="0">
                <a:latin typeface="Cambria" pitchFamily="18" charset="0"/>
              </a:rPr>
              <a:t>La realidad social no puede entenderse correctamente sin considerar el comportamiento económico básico de personas y organizaciones: optimizar recursos para conseguir satisfacer </a:t>
            </a:r>
            <a:r>
              <a:rPr lang="es-CL" dirty="0" smtClean="0">
                <a:latin typeface="Cambria" pitchFamily="18" charset="0"/>
              </a:rPr>
              <a:t>necesidades</a:t>
            </a:r>
          </a:p>
          <a:p>
            <a:pPr marL="0" indent="0">
              <a:buNone/>
            </a:pPr>
            <a:endParaRPr lang="es-CL" dirty="0"/>
          </a:p>
        </p:txBody>
      </p:sp>
      <p:pic>
        <p:nvPicPr>
          <p:cNvPr id="5" name="4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6271488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28676 CuadroTexto"/>
          <p:cNvSpPr txBox="1">
            <a:spLocks noChangeArrowheads="1"/>
          </p:cNvSpPr>
          <p:nvPr/>
        </p:nvSpPr>
        <p:spPr bwMode="auto">
          <a:xfrm>
            <a:off x="2339752" y="2357438"/>
            <a:ext cx="6513736"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85750" indent="-285750" algn="just" eaLnBrk="1" hangingPunct="1">
              <a:spcBef>
                <a:spcPct val="50000"/>
              </a:spcBef>
              <a:buClr>
                <a:srgbClr val="0070C0"/>
              </a:buClr>
              <a:buFont typeface="Wingdings" pitchFamily="2" charset="2"/>
              <a:buChar char="v"/>
            </a:pPr>
            <a:r>
              <a:rPr lang="es-ES" sz="2000" dirty="0" smtClean="0">
                <a:latin typeface="Cambria" pitchFamily="18" charset="0"/>
              </a:rPr>
              <a:t>Antes de continuar nuestro análisis  de modelos debemos señalar que son los mercados.</a:t>
            </a:r>
          </a:p>
          <a:p>
            <a:pPr marL="342900" indent="-342900" algn="just" eaLnBrk="1" hangingPunct="1">
              <a:spcBef>
                <a:spcPct val="50000"/>
              </a:spcBef>
              <a:buClr>
                <a:srgbClr val="0070C0"/>
              </a:buClr>
              <a:buFont typeface="Wingdings" pitchFamily="2" charset="2"/>
              <a:buChar char="Ø"/>
            </a:pPr>
            <a:r>
              <a:rPr lang="es-ES" sz="2000" dirty="0" smtClean="0">
                <a:latin typeface="Cambria" pitchFamily="18" charset="0"/>
              </a:rPr>
              <a:t>Mercado clásicamente se ha definido </a:t>
            </a:r>
            <a:r>
              <a:rPr lang="es-ES" sz="2000" i="1" dirty="0" smtClean="0">
                <a:latin typeface="Cambria" pitchFamily="18" charset="0"/>
              </a:rPr>
              <a:t>como </a:t>
            </a:r>
            <a:r>
              <a:rPr lang="es-ES" sz="2000" i="1" dirty="0">
                <a:latin typeface="Cambria" pitchFamily="18" charset="0"/>
              </a:rPr>
              <a:t>cualquier lugar físico donde se ponen en contacto quienes desean comprar y vender un bien o servicio. </a:t>
            </a:r>
          </a:p>
          <a:p>
            <a:pPr marL="342900" indent="-342900" algn="just" eaLnBrk="1" hangingPunct="1">
              <a:spcBef>
                <a:spcPct val="50000"/>
              </a:spcBef>
              <a:buClr>
                <a:srgbClr val="0070C0"/>
              </a:buClr>
              <a:buFont typeface="Wingdings" pitchFamily="2" charset="2"/>
              <a:buChar char="Ø"/>
            </a:pPr>
            <a:r>
              <a:rPr lang="es-ES" sz="2000" dirty="0" smtClean="0">
                <a:latin typeface="Cambria" pitchFamily="18" charset="0"/>
              </a:rPr>
              <a:t> Sin embargo mercado también puede ser cualquier </a:t>
            </a:r>
            <a:r>
              <a:rPr lang="es-ES" sz="2000" dirty="0">
                <a:latin typeface="Cambria" pitchFamily="18" charset="0"/>
              </a:rPr>
              <a:t>medio de comunicación donde se ponen en contacto quienes desean comprar y vender un bien o </a:t>
            </a:r>
            <a:r>
              <a:rPr lang="es-ES" sz="2000" dirty="0" smtClean="0">
                <a:latin typeface="Cambria" pitchFamily="18" charset="0"/>
              </a:rPr>
              <a:t>servicio</a:t>
            </a:r>
            <a:r>
              <a:rPr lang="es-ES" sz="2000" dirty="0">
                <a:latin typeface="Cambria" pitchFamily="18" charset="0"/>
              </a:rPr>
              <a:t> </a:t>
            </a:r>
            <a:r>
              <a:rPr lang="es-ES" sz="2000" dirty="0" smtClean="0">
                <a:latin typeface="Cambria" pitchFamily="18" charset="0"/>
              </a:rPr>
              <a:t>como por ejemplo internet.</a:t>
            </a:r>
            <a:endParaRPr lang="es-ES" sz="2000" dirty="0">
              <a:latin typeface="Cambria" pitchFamily="18" charset="0"/>
            </a:endParaRPr>
          </a:p>
        </p:txBody>
      </p:sp>
      <p:sp>
        <p:nvSpPr>
          <p:cNvPr id="7" name="8 Título"/>
          <p:cNvSpPr>
            <a:spLocks noGrp="1"/>
          </p:cNvSpPr>
          <p:nvPr>
            <p:ph type="title"/>
          </p:nvPr>
        </p:nvSpPr>
        <p:spPr>
          <a:xfrm>
            <a:off x="2438400" y="228600"/>
            <a:ext cx="6248400" cy="1143000"/>
          </a:xfrm>
        </p:spPr>
        <p:txBody>
          <a:bodyPr>
            <a:noAutofit/>
          </a:bodyPr>
          <a:lstStyle/>
          <a:p>
            <a:pPr algn="ctr"/>
            <a:r>
              <a:rPr lang="es-MX" sz="3100" b="1" dirty="0">
                <a:solidFill>
                  <a:schemeClr val="bg1"/>
                </a:solidFill>
                <a:latin typeface="Cambria" pitchFamily="18" charset="0"/>
              </a:rPr>
              <a:t>Introducción a la economía</a:t>
            </a:r>
            <a:r>
              <a:rPr lang="es-MX" sz="2800" b="1" dirty="0">
                <a:solidFill>
                  <a:schemeClr val="bg1"/>
                </a:solidFill>
                <a:latin typeface="Cambria" pitchFamily="18" charset="0"/>
              </a:rPr>
              <a:t/>
            </a:r>
            <a:br>
              <a:rPr lang="es-MX" sz="2800" b="1" dirty="0">
                <a:solidFill>
                  <a:schemeClr val="bg1"/>
                </a:solidFill>
                <a:latin typeface="Cambria" pitchFamily="18" charset="0"/>
              </a:rPr>
            </a:br>
            <a:r>
              <a:rPr lang="es-MX" sz="2000" b="1" dirty="0" smtClean="0">
                <a:solidFill>
                  <a:schemeClr val="bg1"/>
                </a:solidFill>
                <a:latin typeface="Cambria" pitchFamily="18" charset="0"/>
              </a:rPr>
              <a:t>Los Mercados</a:t>
            </a:r>
            <a:endParaRPr lang="es-CL" sz="2000" dirty="0"/>
          </a:p>
        </p:txBody>
      </p:sp>
      <p:pic>
        <p:nvPicPr>
          <p:cNvPr id="5" name="4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6253493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idx="1"/>
          </p:nvPr>
        </p:nvSpPr>
        <p:spPr/>
        <p:txBody>
          <a:bodyPr>
            <a:normAutofit fontScale="92500" lnSpcReduction="20000"/>
          </a:bodyPr>
          <a:lstStyle/>
          <a:p>
            <a:pPr lvl="1" algn="just">
              <a:buClr>
                <a:srgbClr val="0070C0"/>
              </a:buClr>
              <a:buFont typeface="Wingdings" pitchFamily="2" charset="2"/>
              <a:buChar char="v"/>
            </a:pPr>
            <a:r>
              <a:rPr lang="es-ES_tradnl" dirty="0" smtClean="0">
                <a:latin typeface="Cambria" pitchFamily="18" charset="0"/>
              </a:rPr>
              <a:t>Otra herramienta clave en nuestro análisis serán los precios.</a:t>
            </a:r>
          </a:p>
          <a:p>
            <a:pPr lvl="1" algn="just">
              <a:buClr>
                <a:srgbClr val="0070C0"/>
              </a:buClr>
              <a:buFont typeface="Wingdings" pitchFamily="2" charset="2"/>
              <a:buChar char="Ø"/>
            </a:pPr>
            <a:r>
              <a:rPr lang="es-CL" dirty="0">
                <a:latin typeface="Cambria" pitchFamily="18" charset="0"/>
              </a:rPr>
              <a:t>Generalmente se denomina precio al pago </a:t>
            </a:r>
            <a:r>
              <a:rPr lang="es-CL" dirty="0" smtClean="0">
                <a:latin typeface="Cambria" pitchFamily="18" charset="0"/>
              </a:rPr>
              <a:t>asignado </a:t>
            </a:r>
            <a:r>
              <a:rPr lang="es-CL" dirty="0">
                <a:latin typeface="Cambria" pitchFamily="18" charset="0"/>
              </a:rPr>
              <a:t>a la obtención de un bien o </a:t>
            </a:r>
            <a:r>
              <a:rPr lang="es-CL" dirty="0" smtClean="0">
                <a:latin typeface="Cambria" pitchFamily="18" charset="0"/>
              </a:rPr>
              <a:t>servicio, siendo dicho pago no necesariamente en unidades monetarias.</a:t>
            </a:r>
            <a:endParaRPr lang="es-ES_tradnl" dirty="0" smtClean="0">
              <a:latin typeface="Cambria" pitchFamily="18" charset="0"/>
            </a:endParaRPr>
          </a:p>
          <a:p>
            <a:pPr lvl="1">
              <a:buClr>
                <a:schemeClr val="accent1"/>
              </a:buClr>
              <a:buFont typeface="Wingdings" pitchFamily="2" charset="2"/>
              <a:buChar char="Ø"/>
            </a:pPr>
            <a:r>
              <a:rPr lang="es-ES_tradnl" sz="2000" dirty="0" smtClean="0">
                <a:latin typeface="Cambria" pitchFamily="18" charset="0"/>
              </a:rPr>
              <a:t>Valor de Intercambio entre bienes.</a:t>
            </a:r>
          </a:p>
          <a:p>
            <a:pPr lvl="1">
              <a:buClr>
                <a:schemeClr val="accent1"/>
              </a:buClr>
              <a:buFont typeface="Wingdings" pitchFamily="2" charset="2"/>
              <a:buChar char="Ø"/>
            </a:pPr>
            <a:r>
              <a:rPr lang="es-ES_tradnl" sz="2000" dirty="0" smtClean="0">
                <a:latin typeface="Cambria" pitchFamily="18" charset="0"/>
              </a:rPr>
              <a:t>Precios absolutos.</a:t>
            </a:r>
          </a:p>
          <a:p>
            <a:pPr lvl="1">
              <a:buClr>
                <a:schemeClr val="accent1"/>
              </a:buClr>
              <a:buFont typeface="Wingdings" pitchFamily="2" charset="2"/>
              <a:buChar char="Ø"/>
            </a:pPr>
            <a:r>
              <a:rPr lang="es-ES_tradnl" sz="2000" dirty="0" smtClean="0">
                <a:latin typeface="Cambria" pitchFamily="18" charset="0"/>
              </a:rPr>
              <a:t>Precios Relativos.</a:t>
            </a:r>
          </a:p>
          <a:p>
            <a:pPr lvl="1">
              <a:buClr>
                <a:schemeClr val="accent1"/>
              </a:buClr>
              <a:buFont typeface="Wingdings" pitchFamily="2" charset="2"/>
              <a:buChar char="Ø"/>
            </a:pPr>
            <a:r>
              <a:rPr lang="es-ES_tradnl" sz="2000" dirty="0" smtClean="0">
                <a:latin typeface="Cambria" pitchFamily="18" charset="0"/>
              </a:rPr>
              <a:t>Tasa marginal de intercambio.</a:t>
            </a:r>
          </a:p>
          <a:p>
            <a:endParaRPr lang="es-ES_tradnl" dirty="0" smtClean="0">
              <a:latin typeface="Cambria" pitchFamily="18" charset="0"/>
            </a:endParaRPr>
          </a:p>
        </p:txBody>
      </p:sp>
      <p:sp>
        <p:nvSpPr>
          <p:cNvPr id="4" name="8 Título"/>
          <p:cNvSpPr>
            <a:spLocks noGrp="1"/>
          </p:cNvSpPr>
          <p:nvPr>
            <p:ph type="title"/>
          </p:nvPr>
        </p:nvSpPr>
        <p:spPr/>
        <p:txBody>
          <a:bodyPr>
            <a:noAutofit/>
          </a:bodyPr>
          <a:lstStyle/>
          <a:p>
            <a:pPr algn="ctr"/>
            <a:r>
              <a:rPr lang="es-MX" sz="3100" b="1" dirty="0">
                <a:solidFill>
                  <a:schemeClr val="bg1"/>
                </a:solidFill>
                <a:latin typeface="Cambria" pitchFamily="18" charset="0"/>
              </a:rPr>
              <a:t>Introducción a la economía</a:t>
            </a:r>
            <a:r>
              <a:rPr lang="es-MX" sz="2800" b="1" dirty="0">
                <a:solidFill>
                  <a:schemeClr val="bg1"/>
                </a:solidFill>
                <a:latin typeface="Cambria" pitchFamily="18" charset="0"/>
              </a:rPr>
              <a:t/>
            </a:r>
            <a:br>
              <a:rPr lang="es-MX" sz="2800" b="1" dirty="0">
                <a:solidFill>
                  <a:schemeClr val="bg1"/>
                </a:solidFill>
                <a:latin typeface="Cambria" pitchFamily="18" charset="0"/>
              </a:rPr>
            </a:br>
            <a:r>
              <a:rPr lang="es-MX" sz="2000" b="1" dirty="0" smtClean="0">
                <a:solidFill>
                  <a:schemeClr val="bg1"/>
                </a:solidFill>
                <a:latin typeface="Cambria" pitchFamily="18" charset="0"/>
              </a:rPr>
              <a:t>Los Precios</a:t>
            </a:r>
            <a:endParaRPr lang="es-CL" sz="2000" dirty="0"/>
          </a:p>
        </p:txBody>
      </p:sp>
      <p:pic>
        <p:nvPicPr>
          <p:cNvPr id="6" name="5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410895614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27653 CuadroTexto"/>
          <p:cNvSpPr txBox="1">
            <a:spLocks noChangeArrowheads="1"/>
          </p:cNvSpPr>
          <p:nvPr/>
        </p:nvSpPr>
        <p:spPr bwMode="auto">
          <a:xfrm>
            <a:off x="2222377" y="1696803"/>
            <a:ext cx="5976662" cy="4647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85750" indent="-285750" algn="just" eaLnBrk="1" hangingPunct="1">
              <a:spcBef>
                <a:spcPct val="50000"/>
              </a:spcBef>
              <a:buClr>
                <a:srgbClr val="0070C0"/>
              </a:buClr>
              <a:buFont typeface="Wingdings" pitchFamily="2" charset="2"/>
              <a:buChar char="v"/>
            </a:pPr>
            <a:r>
              <a:rPr lang="es-ES" b="1" dirty="0">
                <a:latin typeface="Century Gothic" pitchFamily="34" charset="0"/>
              </a:rPr>
              <a:t> </a:t>
            </a:r>
            <a:r>
              <a:rPr lang="es-ES" sz="2000" dirty="0" smtClean="0">
                <a:latin typeface="Cambria" pitchFamily="18" charset="0"/>
              </a:rPr>
              <a:t>Frontera </a:t>
            </a:r>
            <a:r>
              <a:rPr lang="es-ES" sz="2000" dirty="0">
                <a:latin typeface="Cambria" pitchFamily="18" charset="0"/>
              </a:rPr>
              <a:t>de Posibilidades de </a:t>
            </a:r>
            <a:r>
              <a:rPr lang="es-ES" sz="2000" dirty="0" smtClean="0">
                <a:latin typeface="Cambria" pitchFamily="18" charset="0"/>
              </a:rPr>
              <a:t>Producción.</a:t>
            </a:r>
            <a:endParaRPr lang="es-ES" sz="2000" dirty="0">
              <a:latin typeface="Cambria" pitchFamily="18" charset="0"/>
            </a:endParaRPr>
          </a:p>
          <a:p>
            <a:pPr marL="285750" indent="-285750" algn="just" eaLnBrk="1" hangingPunct="1">
              <a:spcBef>
                <a:spcPct val="50000"/>
              </a:spcBef>
              <a:buClr>
                <a:srgbClr val="0070C0"/>
              </a:buClr>
              <a:buFont typeface="Wingdings" pitchFamily="2" charset="2"/>
              <a:buChar char="Ø"/>
            </a:pPr>
            <a:r>
              <a:rPr lang="es-ES" sz="2000" dirty="0">
                <a:latin typeface="Cambria" pitchFamily="18" charset="0"/>
              </a:rPr>
              <a:t>Supuestos:</a:t>
            </a:r>
          </a:p>
          <a:p>
            <a:pPr lvl="1" algn="just" eaLnBrk="1" hangingPunct="1">
              <a:spcBef>
                <a:spcPct val="50000"/>
              </a:spcBef>
              <a:buClr>
                <a:schemeClr val="accent1"/>
              </a:buClr>
              <a:buFont typeface="Wingdings" pitchFamily="2" charset="2"/>
              <a:buChar char="ü"/>
            </a:pPr>
            <a:r>
              <a:rPr lang="es-ES" sz="1600" dirty="0">
                <a:latin typeface="Cambria" pitchFamily="18" charset="0"/>
              </a:rPr>
              <a:t>Existen sólo dos bienes a </a:t>
            </a:r>
            <a:r>
              <a:rPr lang="es-ES" sz="1600" dirty="0" smtClean="0">
                <a:latin typeface="Cambria" pitchFamily="18" charset="0"/>
              </a:rPr>
              <a:t>considerar.</a:t>
            </a:r>
            <a:endParaRPr lang="es-ES" sz="1600" dirty="0">
              <a:latin typeface="Cambria" pitchFamily="18" charset="0"/>
            </a:endParaRPr>
          </a:p>
          <a:p>
            <a:pPr lvl="1" algn="just" eaLnBrk="1" hangingPunct="1">
              <a:spcBef>
                <a:spcPct val="50000"/>
              </a:spcBef>
              <a:buClr>
                <a:schemeClr val="accent1"/>
              </a:buClr>
              <a:buFont typeface="Wingdings" pitchFamily="2" charset="2"/>
              <a:buChar char="ü"/>
            </a:pPr>
            <a:r>
              <a:rPr lang="es-ES" sz="1600" dirty="0">
                <a:latin typeface="Cambria" pitchFamily="18" charset="0"/>
              </a:rPr>
              <a:t>Existe un stock dado de </a:t>
            </a:r>
            <a:r>
              <a:rPr lang="es-ES" sz="1600" dirty="0" smtClean="0">
                <a:latin typeface="Cambria" pitchFamily="18" charset="0"/>
              </a:rPr>
              <a:t>recursos.</a:t>
            </a:r>
            <a:endParaRPr lang="es-ES" sz="1600" dirty="0">
              <a:latin typeface="Cambria" pitchFamily="18" charset="0"/>
            </a:endParaRPr>
          </a:p>
          <a:p>
            <a:pPr lvl="1" algn="just" eaLnBrk="1" hangingPunct="1">
              <a:spcBef>
                <a:spcPct val="50000"/>
              </a:spcBef>
              <a:buClr>
                <a:schemeClr val="accent1"/>
              </a:buClr>
              <a:buFont typeface="Wingdings" pitchFamily="2" charset="2"/>
              <a:buChar char="ü"/>
            </a:pPr>
            <a:r>
              <a:rPr lang="es-ES" sz="1600" dirty="0">
                <a:latin typeface="Cambria" pitchFamily="18" charset="0"/>
              </a:rPr>
              <a:t>Nivel tecnológico </a:t>
            </a:r>
            <a:r>
              <a:rPr lang="es-ES" sz="1600" dirty="0" smtClean="0">
                <a:latin typeface="Cambria" pitchFamily="18" charset="0"/>
              </a:rPr>
              <a:t>fijo.</a:t>
            </a:r>
            <a:endParaRPr lang="es-ES" sz="1600" dirty="0">
              <a:latin typeface="Cambria" pitchFamily="18" charset="0"/>
            </a:endParaRPr>
          </a:p>
          <a:p>
            <a:pPr marL="285750" indent="-285750" algn="just" eaLnBrk="1" hangingPunct="1">
              <a:spcBef>
                <a:spcPct val="50000"/>
              </a:spcBef>
              <a:buClr>
                <a:srgbClr val="0070C0"/>
              </a:buClr>
              <a:buFont typeface="Wingdings" pitchFamily="2" charset="2"/>
              <a:buChar char="Ø"/>
            </a:pPr>
            <a:r>
              <a:rPr lang="es-ES" sz="2000" dirty="0">
                <a:latin typeface="Cambria" pitchFamily="18" charset="0"/>
              </a:rPr>
              <a:t>¿Qué muestra una FPP?</a:t>
            </a:r>
          </a:p>
          <a:p>
            <a:pPr lvl="1" algn="just" eaLnBrk="1" hangingPunct="1">
              <a:spcBef>
                <a:spcPct val="50000"/>
              </a:spcBef>
              <a:buClr>
                <a:srgbClr val="0070C0"/>
              </a:buClr>
              <a:buFont typeface="Wingdings" pitchFamily="2" charset="2"/>
              <a:buChar char="ü"/>
            </a:pPr>
            <a:r>
              <a:rPr lang="es-ES" sz="1600" dirty="0">
                <a:latin typeface="Cambria" pitchFamily="18" charset="0"/>
              </a:rPr>
              <a:t>La capacidad de producción de un </a:t>
            </a:r>
            <a:r>
              <a:rPr lang="es-ES" sz="1600" dirty="0" smtClean="0">
                <a:latin typeface="Cambria" pitchFamily="18" charset="0"/>
              </a:rPr>
              <a:t>país.</a:t>
            </a:r>
            <a:endParaRPr lang="es-ES" sz="1600" dirty="0">
              <a:latin typeface="Cambria" pitchFamily="18" charset="0"/>
            </a:endParaRPr>
          </a:p>
          <a:p>
            <a:pPr lvl="1" algn="just" eaLnBrk="1" hangingPunct="1">
              <a:spcBef>
                <a:spcPct val="50000"/>
              </a:spcBef>
              <a:buClr>
                <a:srgbClr val="0070C0"/>
              </a:buClr>
              <a:buFont typeface="Wingdings" pitchFamily="2" charset="2"/>
              <a:buChar char="ü"/>
            </a:pPr>
            <a:r>
              <a:rPr lang="es-ES" sz="1600" dirty="0">
                <a:latin typeface="Cambria" pitchFamily="18" charset="0"/>
              </a:rPr>
              <a:t>La problemática de la </a:t>
            </a:r>
            <a:r>
              <a:rPr lang="es-ES" sz="1600" dirty="0" smtClean="0">
                <a:latin typeface="Cambria" pitchFamily="18" charset="0"/>
              </a:rPr>
              <a:t>escasez.</a:t>
            </a:r>
            <a:endParaRPr lang="es-ES" sz="1600" dirty="0">
              <a:latin typeface="Cambria" pitchFamily="18" charset="0"/>
            </a:endParaRPr>
          </a:p>
          <a:p>
            <a:pPr lvl="1" algn="just" eaLnBrk="1" hangingPunct="1">
              <a:spcBef>
                <a:spcPct val="50000"/>
              </a:spcBef>
              <a:buClr>
                <a:srgbClr val="0070C0"/>
              </a:buClr>
              <a:buFont typeface="Wingdings" pitchFamily="2" charset="2"/>
              <a:buChar char="ü"/>
            </a:pPr>
            <a:r>
              <a:rPr lang="es-ES" sz="1600" dirty="0">
                <a:latin typeface="Cambria" pitchFamily="18" charset="0"/>
              </a:rPr>
              <a:t>El costo de </a:t>
            </a:r>
            <a:r>
              <a:rPr lang="es-ES" sz="1600" dirty="0" smtClean="0">
                <a:latin typeface="Cambria" pitchFamily="18" charset="0"/>
              </a:rPr>
              <a:t>oportunidad.</a:t>
            </a:r>
            <a:endParaRPr lang="es-ES" sz="1600" dirty="0">
              <a:latin typeface="Cambria" pitchFamily="18" charset="0"/>
            </a:endParaRPr>
          </a:p>
          <a:p>
            <a:pPr lvl="1" algn="just" eaLnBrk="1" hangingPunct="1">
              <a:spcBef>
                <a:spcPct val="50000"/>
              </a:spcBef>
              <a:buClr>
                <a:srgbClr val="0070C0"/>
              </a:buClr>
              <a:buFont typeface="Wingdings" pitchFamily="2" charset="2"/>
              <a:buChar char="ü"/>
            </a:pPr>
            <a:r>
              <a:rPr lang="es-ES" sz="1600" dirty="0" smtClean="0">
                <a:latin typeface="Cambria" pitchFamily="18" charset="0"/>
              </a:rPr>
              <a:t>Eficiencia.</a:t>
            </a:r>
            <a:endParaRPr lang="es-ES" sz="1600" dirty="0">
              <a:latin typeface="Cambria" pitchFamily="18" charset="0"/>
            </a:endParaRPr>
          </a:p>
          <a:p>
            <a:pPr lvl="1" algn="just" eaLnBrk="1" hangingPunct="1">
              <a:spcBef>
                <a:spcPct val="50000"/>
              </a:spcBef>
              <a:buClr>
                <a:srgbClr val="0070C0"/>
              </a:buClr>
              <a:buFont typeface="Wingdings" pitchFamily="2" charset="2"/>
              <a:buChar char="ü"/>
            </a:pPr>
            <a:r>
              <a:rPr lang="es-ES" sz="1600" dirty="0" smtClean="0">
                <a:latin typeface="Cambria" pitchFamily="18" charset="0"/>
              </a:rPr>
              <a:t>Crecimiento.</a:t>
            </a:r>
            <a:endParaRPr lang="es-ES" sz="1600" dirty="0">
              <a:latin typeface="Cambria" pitchFamily="18" charset="0"/>
            </a:endParaRPr>
          </a:p>
          <a:p>
            <a:pPr lvl="1" algn="just" eaLnBrk="1" hangingPunct="1">
              <a:spcBef>
                <a:spcPct val="50000"/>
              </a:spcBef>
              <a:buClr>
                <a:srgbClr val="0070C0"/>
              </a:buClr>
              <a:buFont typeface="Wingdings" pitchFamily="2" charset="2"/>
              <a:buChar char="ü"/>
            </a:pPr>
            <a:r>
              <a:rPr lang="es-ES" sz="1600" dirty="0">
                <a:latin typeface="Cambria" pitchFamily="18" charset="0"/>
              </a:rPr>
              <a:t>Proceso de ajustes </a:t>
            </a:r>
            <a:r>
              <a:rPr lang="es-ES" sz="1600" dirty="0" smtClean="0">
                <a:latin typeface="Cambria" pitchFamily="18" charset="0"/>
              </a:rPr>
              <a:t>sectorial.</a:t>
            </a:r>
            <a:endParaRPr lang="es-ES" sz="1600" dirty="0">
              <a:latin typeface="Cambria" pitchFamily="18" charset="0"/>
            </a:endParaRPr>
          </a:p>
        </p:txBody>
      </p:sp>
      <p:sp>
        <p:nvSpPr>
          <p:cNvPr id="8" name="8 Título"/>
          <p:cNvSpPr>
            <a:spLocks noGrp="1"/>
          </p:cNvSpPr>
          <p:nvPr>
            <p:ph type="title"/>
          </p:nvPr>
        </p:nvSpPr>
        <p:spPr/>
        <p:txBody>
          <a:bodyPr>
            <a:noAutofit/>
          </a:bodyPr>
          <a:lstStyle/>
          <a:p>
            <a:pPr algn="ctr"/>
            <a:r>
              <a:rPr lang="es-MX" sz="3100" b="1" dirty="0">
                <a:solidFill>
                  <a:schemeClr val="bg1"/>
                </a:solidFill>
                <a:latin typeface="Cambria" pitchFamily="18" charset="0"/>
              </a:rPr>
              <a:t>Introducción a la economía</a:t>
            </a:r>
            <a:r>
              <a:rPr lang="es-MX" sz="2800" b="1" dirty="0">
                <a:solidFill>
                  <a:schemeClr val="bg1"/>
                </a:solidFill>
                <a:latin typeface="Cambria" pitchFamily="18" charset="0"/>
              </a:rPr>
              <a:t/>
            </a:r>
            <a:br>
              <a:rPr lang="es-MX" sz="2800" b="1" dirty="0">
                <a:solidFill>
                  <a:schemeClr val="bg1"/>
                </a:solidFill>
                <a:latin typeface="Cambria" pitchFamily="18" charset="0"/>
              </a:rPr>
            </a:br>
            <a:r>
              <a:rPr lang="es-MX" sz="2400" b="1" dirty="0" smtClean="0">
                <a:solidFill>
                  <a:schemeClr val="bg1"/>
                </a:solidFill>
                <a:latin typeface="Cambria" pitchFamily="18" charset="0"/>
              </a:rPr>
              <a:t>FPP</a:t>
            </a:r>
            <a:endParaRPr lang="es-CL" sz="2400" dirty="0"/>
          </a:p>
        </p:txBody>
      </p:sp>
      <p:pic>
        <p:nvPicPr>
          <p:cNvPr id="1024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6216" y="4149080"/>
            <a:ext cx="2415094" cy="1887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descr="logo2.jpg"/>
          <p:cNvPicPr>
            <a:picLocks noChangeAspect="1"/>
          </p:cNvPicPr>
          <p:nvPr/>
        </p:nvPicPr>
        <p:blipFill>
          <a:blip r:embed="rId4"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7591981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27653 CuadroTexto"/>
          <p:cNvSpPr txBox="1">
            <a:spLocks noChangeArrowheads="1"/>
          </p:cNvSpPr>
          <p:nvPr/>
        </p:nvSpPr>
        <p:spPr bwMode="auto">
          <a:xfrm>
            <a:off x="2430120" y="1912881"/>
            <a:ext cx="6318344"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85750" indent="-285750" algn="just" eaLnBrk="1" hangingPunct="1">
              <a:spcBef>
                <a:spcPct val="50000"/>
              </a:spcBef>
              <a:buClr>
                <a:srgbClr val="0070C0"/>
              </a:buClr>
              <a:buFont typeface="Wingdings" pitchFamily="2" charset="2"/>
              <a:buChar char="v"/>
            </a:pPr>
            <a:r>
              <a:rPr lang="es-ES" dirty="0" smtClean="0">
                <a:latin typeface="Century Gothic" pitchFamily="34" charset="0"/>
              </a:rPr>
              <a:t> </a:t>
            </a:r>
            <a:r>
              <a:rPr lang="es-ES" dirty="0">
                <a:latin typeface="Cambria" pitchFamily="18" charset="0"/>
              </a:rPr>
              <a:t>La Frontera de Posibilidades de Producción es una representación </a:t>
            </a:r>
            <a:r>
              <a:rPr lang="es-ES_tradnl" dirty="0">
                <a:latin typeface="Cambria" pitchFamily="18" charset="0"/>
              </a:rPr>
              <a:t>gráfica que muestra las diversas combinaciones de productos que puede producir la Economía dados los factores productivos y la tecnología de producción existentes.</a:t>
            </a:r>
            <a:endParaRPr lang="es-ES" dirty="0">
              <a:latin typeface="Cambria" pitchFamily="18" charset="0"/>
            </a:endParaRPr>
          </a:p>
        </p:txBody>
      </p:sp>
      <p:sp>
        <p:nvSpPr>
          <p:cNvPr id="52231" name="30728 Conector recto"/>
          <p:cNvSpPr>
            <a:spLocks noChangeShapeType="1"/>
          </p:cNvSpPr>
          <p:nvPr/>
        </p:nvSpPr>
        <p:spPr bwMode="auto">
          <a:xfrm flipH="1" flipV="1">
            <a:off x="3761198" y="3390209"/>
            <a:ext cx="1" cy="2799384"/>
          </a:xfrm>
          <a:prstGeom prst="line">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algn="ctr"/>
            <a:endParaRPr lang="es-CL"/>
          </a:p>
        </p:txBody>
      </p:sp>
      <p:sp>
        <p:nvSpPr>
          <p:cNvPr id="52234" name="30731 CuadroTexto"/>
          <p:cNvSpPr txBox="1">
            <a:spLocks noChangeArrowheads="1"/>
          </p:cNvSpPr>
          <p:nvPr/>
        </p:nvSpPr>
        <p:spPr bwMode="auto">
          <a:xfrm>
            <a:off x="2881290" y="3500438"/>
            <a:ext cx="8799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B</a:t>
            </a:r>
            <a:r>
              <a:rPr lang="es-ES_tradnl" dirty="0" smtClean="0">
                <a:latin typeface="Cambria" pitchFamily="18" charset="0"/>
              </a:rPr>
              <a:t>ien </a:t>
            </a:r>
            <a:r>
              <a:rPr lang="es-ES_tradnl" dirty="0">
                <a:latin typeface="Cambria" pitchFamily="18" charset="0"/>
              </a:rPr>
              <a:t>B</a:t>
            </a:r>
            <a:endParaRPr lang="es-CL" dirty="0">
              <a:latin typeface="Cambria" pitchFamily="18" charset="0"/>
            </a:endParaRPr>
          </a:p>
        </p:txBody>
      </p:sp>
      <p:grpSp>
        <p:nvGrpSpPr>
          <p:cNvPr id="6" name="5 Grupo"/>
          <p:cNvGrpSpPr/>
          <p:nvPr/>
        </p:nvGrpSpPr>
        <p:grpSpPr>
          <a:xfrm>
            <a:off x="3321245" y="3634117"/>
            <a:ext cx="4571179" cy="2974646"/>
            <a:chOff x="3321245" y="3634117"/>
            <a:chExt cx="4571179" cy="2974646"/>
          </a:xfrm>
        </p:grpSpPr>
        <p:sp>
          <p:nvSpPr>
            <p:cNvPr id="52232" name="30729 Conector recto"/>
            <p:cNvSpPr>
              <a:spLocks noChangeShapeType="1"/>
            </p:cNvSpPr>
            <p:nvPr/>
          </p:nvSpPr>
          <p:spPr bwMode="auto">
            <a:xfrm>
              <a:off x="3761201" y="6189593"/>
              <a:ext cx="3822390" cy="0"/>
            </a:xfrm>
            <a:prstGeom prst="line">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algn="ctr"/>
              <a:endParaRPr lang="es-CL"/>
            </a:p>
          </p:txBody>
        </p:sp>
        <p:sp>
          <p:nvSpPr>
            <p:cNvPr id="52233" name="30730 CuadroTexto"/>
            <p:cNvSpPr txBox="1">
              <a:spLocks noChangeArrowheads="1"/>
            </p:cNvSpPr>
            <p:nvPr/>
          </p:nvSpPr>
          <p:spPr bwMode="auto">
            <a:xfrm>
              <a:off x="7012514" y="6239431"/>
              <a:ext cx="8799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B</a:t>
              </a:r>
              <a:r>
                <a:rPr lang="es-ES_tradnl" dirty="0" smtClean="0">
                  <a:latin typeface="Cambria" pitchFamily="18" charset="0"/>
                </a:rPr>
                <a:t>ien </a:t>
              </a:r>
              <a:r>
                <a:rPr lang="es-ES_tradnl" dirty="0">
                  <a:latin typeface="Cambria" pitchFamily="18" charset="0"/>
                </a:rPr>
                <a:t>A</a:t>
              </a:r>
              <a:endParaRPr lang="es-CL" dirty="0">
                <a:latin typeface="Cambria" pitchFamily="18" charset="0"/>
              </a:endParaRPr>
            </a:p>
          </p:txBody>
        </p:sp>
        <p:sp>
          <p:nvSpPr>
            <p:cNvPr id="52235" name="30732 Forma"/>
            <p:cNvSpPr>
              <a:spLocks/>
            </p:cNvSpPr>
            <p:nvPr/>
          </p:nvSpPr>
          <p:spPr bwMode="auto">
            <a:xfrm>
              <a:off x="3761201" y="3866896"/>
              <a:ext cx="1961902" cy="2322697"/>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lgn="ctr">
              <a:solidFill>
                <a:srgbClr val="0070C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algn="ctr"/>
              <a:endParaRPr lang="es-ES">
                <a:solidFill>
                  <a:schemeClr val="accent1"/>
                </a:solidFill>
              </a:endParaRPr>
            </a:p>
          </p:txBody>
        </p:sp>
        <p:sp>
          <p:nvSpPr>
            <p:cNvPr id="52236" name="30733 CuadroTexto"/>
            <p:cNvSpPr txBox="1">
              <a:spLocks noChangeArrowheads="1"/>
            </p:cNvSpPr>
            <p:nvPr/>
          </p:nvSpPr>
          <p:spPr bwMode="auto">
            <a:xfrm>
              <a:off x="6572559" y="4194913"/>
              <a:ext cx="8799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FPP</a:t>
              </a:r>
              <a:endParaRPr lang="es-CL" dirty="0">
                <a:latin typeface="Cambria" pitchFamily="18" charset="0"/>
              </a:endParaRPr>
            </a:p>
          </p:txBody>
        </p:sp>
        <p:sp>
          <p:nvSpPr>
            <p:cNvPr id="52237" name="30734 Conector recto"/>
            <p:cNvSpPr>
              <a:spLocks noChangeShapeType="1"/>
            </p:cNvSpPr>
            <p:nvPr/>
          </p:nvSpPr>
          <p:spPr bwMode="auto">
            <a:xfrm>
              <a:off x="4641111" y="4112190"/>
              <a:ext cx="0" cy="2072014"/>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pPr algn="ctr"/>
              <a:endParaRPr lang="es-CL"/>
            </a:p>
          </p:txBody>
        </p:sp>
        <p:sp>
          <p:nvSpPr>
            <p:cNvPr id="52238" name="30735 Conector recto"/>
            <p:cNvSpPr>
              <a:spLocks noChangeShapeType="1"/>
            </p:cNvSpPr>
            <p:nvPr/>
          </p:nvSpPr>
          <p:spPr bwMode="auto">
            <a:xfrm flipH="1" flipV="1">
              <a:off x="3761199" y="4112098"/>
              <a:ext cx="879911" cy="91"/>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pPr algn="ctr"/>
              <a:endParaRPr lang="es-CL"/>
            </a:p>
          </p:txBody>
        </p:sp>
        <p:sp>
          <p:nvSpPr>
            <p:cNvPr id="52239" name="30736 Conector recto"/>
            <p:cNvSpPr>
              <a:spLocks noChangeShapeType="1"/>
            </p:cNvSpPr>
            <p:nvPr/>
          </p:nvSpPr>
          <p:spPr bwMode="auto">
            <a:xfrm>
              <a:off x="5221542" y="4664660"/>
              <a:ext cx="0" cy="1527806"/>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pPr algn="ctr"/>
              <a:endParaRPr lang="es-CL"/>
            </a:p>
          </p:txBody>
        </p:sp>
        <p:sp>
          <p:nvSpPr>
            <p:cNvPr id="52240" name="30737 Conector recto"/>
            <p:cNvSpPr>
              <a:spLocks noChangeShapeType="1"/>
            </p:cNvSpPr>
            <p:nvPr/>
          </p:nvSpPr>
          <p:spPr bwMode="auto">
            <a:xfrm flipH="1" flipV="1">
              <a:off x="3761200" y="4664660"/>
              <a:ext cx="1458869" cy="0"/>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pPr algn="ctr"/>
              <a:endParaRPr lang="es-CL"/>
            </a:p>
          </p:txBody>
        </p:sp>
        <p:sp>
          <p:nvSpPr>
            <p:cNvPr id="52241" name="30738 Conector recto"/>
            <p:cNvSpPr>
              <a:spLocks noChangeShapeType="1"/>
            </p:cNvSpPr>
            <p:nvPr/>
          </p:nvSpPr>
          <p:spPr bwMode="auto">
            <a:xfrm flipH="1">
              <a:off x="4843191" y="5211473"/>
              <a:ext cx="746" cy="972731"/>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pPr algn="ctr"/>
              <a:endParaRPr lang="es-CL"/>
            </a:p>
          </p:txBody>
        </p:sp>
        <p:sp>
          <p:nvSpPr>
            <p:cNvPr id="52242" name="30739 Conector recto"/>
            <p:cNvSpPr>
              <a:spLocks noChangeShapeType="1"/>
            </p:cNvSpPr>
            <p:nvPr/>
          </p:nvSpPr>
          <p:spPr bwMode="auto">
            <a:xfrm flipH="1">
              <a:off x="3761200" y="5211473"/>
              <a:ext cx="1082737" cy="0"/>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pPr algn="ctr"/>
              <a:endParaRPr lang="es-CL"/>
            </a:p>
          </p:txBody>
        </p:sp>
        <p:sp>
          <p:nvSpPr>
            <p:cNvPr id="52243" name="30740 CuadroTexto"/>
            <p:cNvSpPr txBox="1">
              <a:spLocks noChangeArrowheads="1"/>
            </p:cNvSpPr>
            <p:nvPr/>
          </p:nvSpPr>
          <p:spPr bwMode="auto">
            <a:xfrm>
              <a:off x="4641111" y="6184204"/>
              <a:ext cx="21639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A</a:t>
              </a:r>
              <a:r>
                <a:rPr lang="es-ES_tradnl" baseline="-25000" dirty="0">
                  <a:latin typeface="Cambria" pitchFamily="18" charset="0"/>
                </a:rPr>
                <a:t>1</a:t>
              </a:r>
              <a:r>
                <a:rPr lang="es-ES_tradnl" dirty="0">
                  <a:latin typeface="Cambria" pitchFamily="18" charset="0"/>
                </a:rPr>
                <a:t>    A</a:t>
              </a:r>
              <a:r>
                <a:rPr lang="es-ES_tradnl" baseline="-25000" dirty="0">
                  <a:latin typeface="Cambria" pitchFamily="18" charset="0"/>
                </a:rPr>
                <a:t>2</a:t>
              </a:r>
              <a:r>
                <a:rPr lang="es-ES_tradnl" dirty="0">
                  <a:latin typeface="Cambria" pitchFamily="18" charset="0"/>
                </a:rPr>
                <a:t>            A</a:t>
              </a:r>
              <a:r>
                <a:rPr lang="es-ES_tradnl" baseline="-25000" dirty="0">
                  <a:latin typeface="Cambria" pitchFamily="18" charset="0"/>
                </a:rPr>
                <a:t>3</a:t>
              </a:r>
              <a:endParaRPr lang="es-CL" baseline="-25000" dirty="0">
                <a:latin typeface="Cambria" pitchFamily="18" charset="0"/>
              </a:endParaRPr>
            </a:p>
          </p:txBody>
        </p:sp>
        <p:sp>
          <p:nvSpPr>
            <p:cNvPr id="52244" name="30741 CuadroTexto"/>
            <p:cNvSpPr txBox="1">
              <a:spLocks noChangeArrowheads="1"/>
            </p:cNvSpPr>
            <p:nvPr/>
          </p:nvSpPr>
          <p:spPr bwMode="auto">
            <a:xfrm>
              <a:off x="3321245" y="5028244"/>
              <a:ext cx="507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B</a:t>
              </a:r>
              <a:r>
                <a:rPr lang="es-ES_tradnl" baseline="-25000" dirty="0">
                  <a:latin typeface="Cambria" pitchFamily="18" charset="0"/>
                </a:rPr>
                <a:t>1</a:t>
              </a:r>
              <a:endParaRPr lang="es-CL" baseline="-25000" dirty="0">
                <a:latin typeface="Cambria" pitchFamily="18" charset="0"/>
              </a:endParaRPr>
            </a:p>
          </p:txBody>
        </p:sp>
        <p:sp>
          <p:nvSpPr>
            <p:cNvPr id="52245" name="30742 CuadroTexto"/>
            <p:cNvSpPr txBox="1">
              <a:spLocks noChangeArrowheads="1"/>
            </p:cNvSpPr>
            <p:nvPr/>
          </p:nvSpPr>
          <p:spPr bwMode="auto">
            <a:xfrm>
              <a:off x="3321245" y="4471821"/>
              <a:ext cx="507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B</a:t>
              </a:r>
              <a:r>
                <a:rPr lang="es-ES_tradnl" baseline="-25000" dirty="0">
                  <a:latin typeface="Cambria" pitchFamily="18" charset="0"/>
                </a:rPr>
                <a:t>2</a:t>
              </a:r>
              <a:endParaRPr lang="es-CL" baseline="-25000" dirty="0">
                <a:latin typeface="Cambria" pitchFamily="18" charset="0"/>
              </a:endParaRPr>
            </a:p>
          </p:txBody>
        </p:sp>
        <p:sp>
          <p:nvSpPr>
            <p:cNvPr id="52246" name="30743 CuadroTexto"/>
            <p:cNvSpPr txBox="1">
              <a:spLocks noChangeArrowheads="1"/>
            </p:cNvSpPr>
            <p:nvPr/>
          </p:nvSpPr>
          <p:spPr bwMode="auto">
            <a:xfrm>
              <a:off x="3321245" y="3927524"/>
              <a:ext cx="507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B</a:t>
              </a:r>
              <a:r>
                <a:rPr lang="es-ES_tradnl" baseline="-25000" dirty="0">
                  <a:latin typeface="Cambria" pitchFamily="18" charset="0"/>
                </a:rPr>
                <a:t>3</a:t>
              </a:r>
              <a:endParaRPr lang="es-CL" baseline="-25000" dirty="0">
                <a:latin typeface="Cambria" pitchFamily="18" charset="0"/>
              </a:endParaRPr>
            </a:p>
          </p:txBody>
        </p:sp>
        <p:sp>
          <p:nvSpPr>
            <p:cNvPr id="52247" name="30744 Elipse"/>
            <p:cNvSpPr>
              <a:spLocks noChangeArrowheads="1"/>
            </p:cNvSpPr>
            <p:nvPr/>
          </p:nvSpPr>
          <p:spPr bwMode="auto">
            <a:xfrm>
              <a:off x="4775334" y="5150846"/>
              <a:ext cx="135715" cy="121254"/>
            </a:xfrm>
            <a:prstGeom prst="ellipse">
              <a:avLst/>
            </a:prstGeom>
            <a:solidFill>
              <a:schemeClr val="tx1"/>
            </a:solidFill>
            <a:ln w="9525" algn="ctr">
              <a:solidFill>
                <a:schemeClr val="tx1"/>
              </a:solidFill>
              <a:round/>
              <a:headEnd/>
              <a:tailEnd/>
            </a:ln>
          </p:spPr>
          <p:txBody>
            <a:bodyPr wrap="none" anchor="ctr"/>
            <a:lstStyle/>
            <a:p>
              <a:pPr algn="ctr"/>
              <a:endParaRPr lang="es-ES">
                <a:solidFill>
                  <a:srgbClr val="000000"/>
                </a:solidFill>
              </a:endParaRPr>
            </a:p>
          </p:txBody>
        </p:sp>
        <p:sp>
          <p:nvSpPr>
            <p:cNvPr id="52248" name="30745 Elipse"/>
            <p:cNvSpPr>
              <a:spLocks noChangeArrowheads="1"/>
            </p:cNvSpPr>
            <p:nvPr/>
          </p:nvSpPr>
          <p:spPr bwMode="auto">
            <a:xfrm>
              <a:off x="4556625" y="4061729"/>
              <a:ext cx="135715" cy="121254"/>
            </a:xfrm>
            <a:prstGeom prst="ellipse">
              <a:avLst/>
            </a:prstGeom>
            <a:solidFill>
              <a:schemeClr val="tx1"/>
            </a:solidFill>
            <a:ln w="9525" algn="ctr">
              <a:solidFill>
                <a:schemeClr val="tx1"/>
              </a:solidFill>
              <a:round/>
              <a:headEnd/>
              <a:tailEnd/>
            </a:ln>
          </p:spPr>
          <p:txBody>
            <a:bodyPr wrap="none" anchor="ctr"/>
            <a:lstStyle/>
            <a:p>
              <a:pPr algn="ctr"/>
              <a:endParaRPr lang="es-ES">
                <a:solidFill>
                  <a:srgbClr val="000000"/>
                </a:solidFill>
              </a:endParaRPr>
            </a:p>
          </p:txBody>
        </p:sp>
        <p:sp>
          <p:nvSpPr>
            <p:cNvPr id="52249" name="30746 Elipse"/>
            <p:cNvSpPr>
              <a:spLocks noChangeArrowheads="1"/>
            </p:cNvSpPr>
            <p:nvPr/>
          </p:nvSpPr>
          <p:spPr bwMode="auto">
            <a:xfrm>
              <a:off x="5153684" y="4604033"/>
              <a:ext cx="135715" cy="121254"/>
            </a:xfrm>
            <a:prstGeom prst="ellipse">
              <a:avLst/>
            </a:prstGeom>
            <a:solidFill>
              <a:schemeClr val="tx1"/>
            </a:solidFill>
            <a:ln w="9525" algn="ctr">
              <a:solidFill>
                <a:schemeClr val="tx1"/>
              </a:solidFill>
              <a:round/>
              <a:headEnd/>
              <a:tailEnd/>
            </a:ln>
          </p:spPr>
          <p:txBody>
            <a:bodyPr wrap="none" anchor="ctr"/>
            <a:lstStyle/>
            <a:p>
              <a:pPr algn="ctr"/>
              <a:endParaRPr lang="es-ES">
                <a:solidFill>
                  <a:srgbClr val="000000"/>
                </a:solidFill>
              </a:endParaRPr>
            </a:p>
          </p:txBody>
        </p:sp>
        <p:sp>
          <p:nvSpPr>
            <p:cNvPr id="52250" name="30747 Elipse"/>
            <p:cNvSpPr>
              <a:spLocks noChangeArrowheads="1"/>
            </p:cNvSpPr>
            <p:nvPr/>
          </p:nvSpPr>
          <p:spPr bwMode="auto">
            <a:xfrm>
              <a:off x="5655245" y="4003449"/>
              <a:ext cx="135715" cy="121254"/>
            </a:xfrm>
            <a:prstGeom prst="ellipse">
              <a:avLst/>
            </a:prstGeom>
            <a:solidFill>
              <a:schemeClr val="tx1"/>
            </a:solidFill>
            <a:ln w="9525" algn="ctr">
              <a:solidFill>
                <a:schemeClr val="tx1"/>
              </a:solidFill>
              <a:round/>
              <a:headEnd/>
              <a:tailEnd/>
            </a:ln>
          </p:spPr>
          <p:txBody>
            <a:bodyPr wrap="none" anchor="ctr"/>
            <a:lstStyle/>
            <a:p>
              <a:pPr algn="ctr"/>
              <a:endParaRPr lang="es-ES">
                <a:solidFill>
                  <a:srgbClr val="000000"/>
                </a:solidFill>
              </a:endParaRPr>
            </a:p>
          </p:txBody>
        </p:sp>
        <p:sp>
          <p:nvSpPr>
            <p:cNvPr id="52251" name="30748 CuadroTexto"/>
            <p:cNvSpPr txBox="1">
              <a:spLocks noChangeArrowheads="1"/>
            </p:cNvSpPr>
            <p:nvPr/>
          </p:nvSpPr>
          <p:spPr bwMode="auto">
            <a:xfrm>
              <a:off x="5333855" y="4267633"/>
              <a:ext cx="3385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A</a:t>
              </a:r>
              <a:endParaRPr lang="es-CL" dirty="0">
                <a:latin typeface="Cambria" pitchFamily="18" charset="0"/>
              </a:endParaRPr>
            </a:p>
          </p:txBody>
        </p:sp>
        <p:sp>
          <p:nvSpPr>
            <p:cNvPr id="52252" name="30749 CuadroTexto"/>
            <p:cNvSpPr txBox="1">
              <a:spLocks noChangeArrowheads="1"/>
            </p:cNvSpPr>
            <p:nvPr/>
          </p:nvSpPr>
          <p:spPr bwMode="auto">
            <a:xfrm>
              <a:off x="4708222" y="4845015"/>
              <a:ext cx="3385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B</a:t>
              </a:r>
              <a:endParaRPr lang="es-CL" dirty="0">
                <a:latin typeface="Cambria" pitchFamily="18" charset="0"/>
              </a:endParaRPr>
            </a:p>
          </p:txBody>
        </p:sp>
        <p:sp>
          <p:nvSpPr>
            <p:cNvPr id="52253" name="30750 CuadroTexto"/>
            <p:cNvSpPr txBox="1">
              <a:spLocks noChangeArrowheads="1"/>
            </p:cNvSpPr>
            <p:nvPr/>
          </p:nvSpPr>
          <p:spPr bwMode="auto">
            <a:xfrm>
              <a:off x="4572881" y="3692397"/>
              <a:ext cx="3385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C</a:t>
              </a:r>
              <a:endParaRPr lang="es-CL" dirty="0">
                <a:latin typeface="Cambria" pitchFamily="18" charset="0"/>
              </a:endParaRPr>
            </a:p>
          </p:txBody>
        </p:sp>
        <p:sp>
          <p:nvSpPr>
            <p:cNvPr id="52254" name="30751 CuadroTexto"/>
            <p:cNvSpPr txBox="1">
              <a:spLocks noChangeArrowheads="1"/>
            </p:cNvSpPr>
            <p:nvPr/>
          </p:nvSpPr>
          <p:spPr bwMode="auto">
            <a:xfrm>
              <a:off x="5815333" y="3634117"/>
              <a:ext cx="3385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D</a:t>
              </a:r>
              <a:endParaRPr lang="es-CL" dirty="0">
                <a:latin typeface="Cambria" pitchFamily="18" charset="0"/>
              </a:endParaRPr>
            </a:p>
          </p:txBody>
        </p:sp>
      </p:grpSp>
      <p:sp>
        <p:nvSpPr>
          <p:cNvPr id="3" name="2 Título"/>
          <p:cNvSpPr>
            <a:spLocks noGrp="1"/>
          </p:cNvSpPr>
          <p:nvPr>
            <p:ph type="title"/>
          </p:nvPr>
        </p:nvSpPr>
        <p:spPr/>
        <p:txBody>
          <a:bodyPr>
            <a:normAutofit/>
          </a:bodyPr>
          <a:lstStyle/>
          <a:p>
            <a:pPr algn="ctr"/>
            <a:r>
              <a:rPr lang="es-MX" sz="3400" b="1" dirty="0">
                <a:solidFill>
                  <a:schemeClr val="bg1"/>
                </a:solidFill>
                <a:latin typeface="Cambria" pitchFamily="18" charset="0"/>
              </a:rPr>
              <a:t>Introducción a la economía</a:t>
            </a:r>
            <a:r>
              <a:rPr lang="es-MX" sz="4000" b="1" dirty="0">
                <a:solidFill>
                  <a:schemeClr val="bg1"/>
                </a:solidFill>
                <a:latin typeface="Cambria" pitchFamily="18" charset="0"/>
              </a:rPr>
              <a:t/>
            </a:r>
            <a:br>
              <a:rPr lang="es-MX" sz="4000" b="1" dirty="0">
                <a:solidFill>
                  <a:schemeClr val="bg1"/>
                </a:solidFill>
                <a:latin typeface="Cambria" pitchFamily="18" charset="0"/>
              </a:rPr>
            </a:br>
            <a:r>
              <a:rPr lang="es-MX" sz="2400" b="1" dirty="0">
                <a:solidFill>
                  <a:schemeClr val="bg1"/>
                </a:solidFill>
                <a:latin typeface="Cambria" pitchFamily="18" charset="0"/>
              </a:rPr>
              <a:t>FPP</a:t>
            </a:r>
            <a:endParaRPr lang="es-CL" sz="2400" dirty="0"/>
          </a:p>
        </p:txBody>
      </p:sp>
      <p:pic>
        <p:nvPicPr>
          <p:cNvPr id="30" name="29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206424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11760" y="188640"/>
            <a:ext cx="6248400" cy="1143000"/>
          </a:xfrm>
        </p:spPr>
        <p:txBody>
          <a:bodyPr>
            <a:normAutofit/>
          </a:bodyPr>
          <a:lstStyle/>
          <a:p>
            <a:pPr algn="ctr"/>
            <a:r>
              <a:rPr lang="es-MX" sz="3600" b="1" dirty="0">
                <a:solidFill>
                  <a:schemeClr val="bg1"/>
                </a:solidFill>
                <a:latin typeface="Cambria" pitchFamily="18" charset="0"/>
              </a:rPr>
              <a:t>Introducción a la economía</a:t>
            </a:r>
            <a:br>
              <a:rPr lang="es-MX" sz="3600" b="1" dirty="0">
                <a:solidFill>
                  <a:schemeClr val="bg1"/>
                </a:solidFill>
                <a:latin typeface="Cambria" pitchFamily="18" charset="0"/>
              </a:rPr>
            </a:br>
            <a:r>
              <a:rPr lang="es-MX" sz="2400" b="1" dirty="0">
                <a:solidFill>
                  <a:schemeClr val="bg1"/>
                </a:solidFill>
                <a:latin typeface="Cambria" pitchFamily="18" charset="0"/>
              </a:rPr>
              <a:t>FPP</a:t>
            </a:r>
            <a:endParaRPr lang="es-CL" sz="2400" dirty="0"/>
          </a:p>
        </p:txBody>
      </p:sp>
      <p:grpSp>
        <p:nvGrpSpPr>
          <p:cNvPr id="32" name="31 Grupo"/>
          <p:cNvGrpSpPr/>
          <p:nvPr/>
        </p:nvGrpSpPr>
        <p:grpSpPr>
          <a:xfrm>
            <a:off x="2597698" y="2007725"/>
            <a:ext cx="6195335" cy="3541327"/>
            <a:chOff x="2597698" y="2007725"/>
            <a:chExt cx="6195335" cy="3541327"/>
          </a:xfrm>
        </p:grpSpPr>
        <p:sp>
          <p:nvSpPr>
            <p:cNvPr id="41" name="30729 Conector recto"/>
            <p:cNvSpPr>
              <a:spLocks noChangeShapeType="1"/>
            </p:cNvSpPr>
            <p:nvPr/>
          </p:nvSpPr>
          <p:spPr bwMode="auto">
            <a:xfrm>
              <a:off x="3657491" y="5129882"/>
              <a:ext cx="3822390" cy="0"/>
            </a:xfrm>
            <a:prstGeom prst="line">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algn="ctr"/>
              <a:endParaRPr lang="es-CL"/>
            </a:p>
          </p:txBody>
        </p:sp>
        <p:sp>
          <p:nvSpPr>
            <p:cNvPr id="42" name="30730 CuadroTexto"/>
            <p:cNvSpPr txBox="1">
              <a:spLocks noChangeArrowheads="1"/>
            </p:cNvSpPr>
            <p:nvPr/>
          </p:nvSpPr>
          <p:spPr bwMode="auto">
            <a:xfrm>
              <a:off x="6908804" y="5179720"/>
              <a:ext cx="8799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B</a:t>
              </a:r>
              <a:r>
                <a:rPr lang="es-ES_tradnl" dirty="0" smtClean="0">
                  <a:latin typeface="Cambria" pitchFamily="18" charset="0"/>
                </a:rPr>
                <a:t>ien </a:t>
              </a:r>
              <a:r>
                <a:rPr lang="es-ES_tradnl" dirty="0">
                  <a:latin typeface="Cambria" pitchFamily="18" charset="0"/>
                </a:rPr>
                <a:t>A</a:t>
              </a:r>
              <a:endParaRPr lang="es-CL" dirty="0">
                <a:latin typeface="Cambria" pitchFamily="18" charset="0"/>
              </a:endParaRPr>
            </a:p>
          </p:txBody>
        </p:sp>
        <p:sp>
          <p:nvSpPr>
            <p:cNvPr id="43" name="30732 Forma"/>
            <p:cNvSpPr>
              <a:spLocks/>
            </p:cNvSpPr>
            <p:nvPr/>
          </p:nvSpPr>
          <p:spPr bwMode="auto">
            <a:xfrm>
              <a:off x="3657491" y="2807185"/>
              <a:ext cx="1961902" cy="2322697"/>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rgbClr val="FFC000"/>
            </a:solidFill>
            <a:ln w="38100" algn="ctr">
              <a:solidFill>
                <a:srgbClr val="0070C0"/>
              </a:solidFill>
              <a:round/>
              <a:headEnd/>
              <a:tailEnd/>
            </a:ln>
            <a:extLst/>
          </p:spPr>
          <p:txBody>
            <a:bodyPr wrap="none" anchor="ctr"/>
            <a:lstStyle/>
            <a:p>
              <a:pPr algn="ctr"/>
              <a:endParaRPr lang="es-ES">
                <a:solidFill>
                  <a:schemeClr val="accent1"/>
                </a:solidFill>
              </a:endParaRPr>
            </a:p>
          </p:txBody>
        </p:sp>
        <p:sp>
          <p:nvSpPr>
            <p:cNvPr id="45" name="30734 Conector recto"/>
            <p:cNvSpPr>
              <a:spLocks noChangeShapeType="1"/>
            </p:cNvSpPr>
            <p:nvPr/>
          </p:nvSpPr>
          <p:spPr bwMode="auto">
            <a:xfrm>
              <a:off x="4537401" y="3052479"/>
              <a:ext cx="0" cy="2072014"/>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pPr algn="ctr"/>
              <a:endParaRPr lang="es-CL"/>
            </a:p>
          </p:txBody>
        </p:sp>
        <p:sp>
          <p:nvSpPr>
            <p:cNvPr id="46" name="30735 Conector recto"/>
            <p:cNvSpPr>
              <a:spLocks noChangeShapeType="1"/>
            </p:cNvSpPr>
            <p:nvPr/>
          </p:nvSpPr>
          <p:spPr bwMode="auto">
            <a:xfrm flipH="1" flipV="1">
              <a:off x="3657489" y="3052387"/>
              <a:ext cx="879911" cy="91"/>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pPr algn="ctr"/>
              <a:endParaRPr lang="es-CL"/>
            </a:p>
          </p:txBody>
        </p:sp>
        <p:sp>
          <p:nvSpPr>
            <p:cNvPr id="47" name="30736 Conector recto"/>
            <p:cNvSpPr>
              <a:spLocks noChangeShapeType="1"/>
            </p:cNvSpPr>
            <p:nvPr/>
          </p:nvSpPr>
          <p:spPr bwMode="auto">
            <a:xfrm>
              <a:off x="5117832" y="3604949"/>
              <a:ext cx="0" cy="1527806"/>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pPr algn="ctr"/>
              <a:endParaRPr lang="es-CL"/>
            </a:p>
          </p:txBody>
        </p:sp>
        <p:sp>
          <p:nvSpPr>
            <p:cNvPr id="48" name="30737 Conector recto"/>
            <p:cNvSpPr>
              <a:spLocks noChangeShapeType="1"/>
            </p:cNvSpPr>
            <p:nvPr/>
          </p:nvSpPr>
          <p:spPr bwMode="auto">
            <a:xfrm flipH="1" flipV="1">
              <a:off x="3657490" y="3604949"/>
              <a:ext cx="1458869" cy="0"/>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pPr algn="ctr"/>
              <a:endParaRPr lang="es-CL"/>
            </a:p>
          </p:txBody>
        </p:sp>
        <p:sp>
          <p:nvSpPr>
            <p:cNvPr id="49" name="30738 Conector recto"/>
            <p:cNvSpPr>
              <a:spLocks noChangeShapeType="1"/>
            </p:cNvSpPr>
            <p:nvPr/>
          </p:nvSpPr>
          <p:spPr bwMode="auto">
            <a:xfrm flipH="1">
              <a:off x="4739481" y="4151762"/>
              <a:ext cx="746" cy="972731"/>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pPr algn="ctr"/>
              <a:endParaRPr lang="es-CL"/>
            </a:p>
          </p:txBody>
        </p:sp>
        <p:sp>
          <p:nvSpPr>
            <p:cNvPr id="50" name="30739 Conector recto"/>
            <p:cNvSpPr>
              <a:spLocks noChangeShapeType="1"/>
            </p:cNvSpPr>
            <p:nvPr/>
          </p:nvSpPr>
          <p:spPr bwMode="auto">
            <a:xfrm flipH="1">
              <a:off x="3657490" y="4151762"/>
              <a:ext cx="1082737" cy="0"/>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pPr algn="ctr"/>
              <a:endParaRPr lang="es-CL"/>
            </a:p>
          </p:txBody>
        </p:sp>
        <p:sp>
          <p:nvSpPr>
            <p:cNvPr id="51" name="30740 CuadroTexto"/>
            <p:cNvSpPr txBox="1">
              <a:spLocks noChangeArrowheads="1"/>
            </p:cNvSpPr>
            <p:nvPr/>
          </p:nvSpPr>
          <p:spPr bwMode="auto">
            <a:xfrm>
              <a:off x="4537401" y="5124493"/>
              <a:ext cx="216398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A</a:t>
              </a:r>
              <a:r>
                <a:rPr lang="es-ES_tradnl" baseline="-25000" dirty="0">
                  <a:latin typeface="Cambria" pitchFamily="18" charset="0"/>
                </a:rPr>
                <a:t>1</a:t>
              </a:r>
              <a:r>
                <a:rPr lang="es-ES_tradnl" dirty="0">
                  <a:latin typeface="Cambria" pitchFamily="18" charset="0"/>
                </a:rPr>
                <a:t>    A</a:t>
              </a:r>
              <a:r>
                <a:rPr lang="es-ES_tradnl" baseline="-25000" dirty="0">
                  <a:latin typeface="Cambria" pitchFamily="18" charset="0"/>
                </a:rPr>
                <a:t>2</a:t>
              </a:r>
              <a:r>
                <a:rPr lang="es-ES_tradnl" dirty="0">
                  <a:latin typeface="Cambria" pitchFamily="18" charset="0"/>
                </a:rPr>
                <a:t>            A</a:t>
              </a:r>
              <a:r>
                <a:rPr lang="es-ES_tradnl" baseline="-25000" dirty="0">
                  <a:latin typeface="Cambria" pitchFamily="18" charset="0"/>
                </a:rPr>
                <a:t>3</a:t>
              </a:r>
              <a:endParaRPr lang="es-CL" baseline="-25000" dirty="0">
                <a:latin typeface="Cambria" pitchFamily="18" charset="0"/>
              </a:endParaRPr>
            </a:p>
          </p:txBody>
        </p:sp>
        <p:sp>
          <p:nvSpPr>
            <p:cNvPr id="52" name="30741 CuadroTexto"/>
            <p:cNvSpPr txBox="1">
              <a:spLocks noChangeArrowheads="1"/>
            </p:cNvSpPr>
            <p:nvPr/>
          </p:nvSpPr>
          <p:spPr bwMode="auto">
            <a:xfrm>
              <a:off x="3217535" y="3968533"/>
              <a:ext cx="507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B</a:t>
              </a:r>
              <a:r>
                <a:rPr lang="es-ES_tradnl" baseline="-25000" dirty="0">
                  <a:latin typeface="Cambria" pitchFamily="18" charset="0"/>
                </a:rPr>
                <a:t>1</a:t>
              </a:r>
              <a:endParaRPr lang="es-CL" baseline="-25000" dirty="0">
                <a:latin typeface="Cambria" pitchFamily="18" charset="0"/>
              </a:endParaRPr>
            </a:p>
          </p:txBody>
        </p:sp>
        <p:sp>
          <p:nvSpPr>
            <p:cNvPr id="53" name="30742 CuadroTexto"/>
            <p:cNvSpPr txBox="1">
              <a:spLocks noChangeArrowheads="1"/>
            </p:cNvSpPr>
            <p:nvPr/>
          </p:nvSpPr>
          <p:spPr bwMode="auto">
            <a:xfrm>
              <a:off x="3217535" y="3412110"/>
              <a:ext cx="507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B</a:t>
              </a:r>
              <a:r>
                <a:rPr lang="es-ES_tradnl" baseline="-25000" dirty="0">
                  <a:latin typeface="Cambria" pitchFamily="18" charset="0"/>
                </a:rPr>
                <a:t>2</a:t>
              </a:r>
              <a:endParaRPr lang="es-CL" baseline="-25000" dirty="0">
                <a:latin typeface="Cambria" pitchFamily="18" charset="0"/>
              </a:endParaRPr>
            </a:p>
          </p:txBody>
        </p:sp>
        <p:sp>
          <p:nvSpPr>
            <p:cNvPr id="54" name="30743 CuadroTexto"/>
            <p:cNvSpPr txBox="1">
              <a:spLocks noChangeArrowheads="1"/>
            </p:cNvSpPr>
            <p:nvPr/>
          </p:nvSpPr>
          <p:spPr bwMode="auto">
            <a:xfrm>
              <a:off x="3217535" y="2867813"/>
              <a:ext cx="507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B</a:t>
              </a:r>
              <a:r>
                <a:rPr lang="es-ES_tradnl" baseline="-25000" dirty="0">
                  <a:latin typeface="Cambria" pitchFamily="18" charset="0"/>
                </a:rPr>
                <a:t>3</a:t>
              </a:r>
              <a:endParaRPr lang="es-CL" baseline="-25000" dirty="0">
                <a:latin typeface="Cambria" pitchFamily="18" charset="0"/>
              </a:endParaRPr>
            </a:p>
          </p:txBody>
        </p:sp>
        <p:sp>
          <p:nvSpPr>
            <p:cNvPr id="55" name="30744 Elipse"/>
            <p:cNvSpPr>
              <a:spLocks noChangeArrowheads="1"/>
            </p:cNvSpPr>
            <p:nvPr/>
          </p:nvSpPr>
          <p:spPr bwMode="auto">
            <a:xfrm>
              <a:off x="4671624" y="4091135"/>
              <a:ext cx="135715" cy="121254"/>
            </a:xfrm>
            <a:prstGeom prst="ellipse">
              <a:avLst/>
            </a:prstGeom>
            <a:solidFill>
              <a:schemeClr val="tx1"/>
            </a:solidFill>
            <a:ln w="9525" algn="ctr">
              <a:solidFill>
                <a:schemeClr val="tx1"/>
              </a:solidFill>
              <a:round/>
              <a:headEnd/>
              <a:tailEnd/>
            </a:ln>
          </p:spPr>
          <p:txBody>
            <a:bodyPr wrap="none" anchor="ctr"/>
            <a:lstStyle/>
            <a:p>
              <a:pPr algn="ctr"/>
              <a:endParaRPr lang="es-ES">
                <a:solidFill>
                  <a:srgbClr val="000000"/>
                </a:solidFill>
              </a:endParaRPr>
            </a:p>
          </p:txBody>
        </p:sp>
        <p:sp>
          <p:nvSpPr>
            <p:cNvPr id="56" name="30745 Elipse"/>
            <p:cNvSpPr>
              <a:spLocks noChangeArrowheads="1"/>
            </p:cNvSpPr>
            <p:nvPr/>
          </p:nvSpPr>
          <p:spPr bwMode="auto">
            <a:xfrm>
              <a:off x="4452915" y="3002018"/>
              <a:ext cx="135715" cy="121254"/>
            </a:xfrm>
            <a:prstGeom prst="ellipse">
              <a:avLst/>
            </a:prstGeom>
            <a:solidFill>
              <a:schemeClr val="tx1"/>
            </a:solidFill>
            <a:ln w="9525" algn="ctr">
              <a:solidFill>
                <a:schemeClr val="tx1"/>
              </a:solidFill>
              <a:round/>
              <a:headEnd/>
              <a:tailEnd/>
            </a:ln>
          </p:spPr>
          <p:txBody>
            <a:bodyPr wrap="none" anchor="ctr"/>
            <a:lstStyle/>
            <a:p>
              <a:pPr algn="ctr"/>
              <a:endParaRPr lang="es-ES">
                <a:solidFill>
                  <a:srgbClr val="000000"/>
                </a:solidFill>
              </a:endParaRPr>
            </a:p>
          </p:txBody>
        </p:sp>
        <p:sp>
          <p:nvSpPr>
            <p:cNvPr id="58" name="30747 Elipse"/>
            <p:cNvSpPr>
              <a:spLocks noChangeArrowheads="1"/>
            </p:cNvSpPr>
            <p:nvPr/>
          </p:nvSpPr>
          <p:spPr bwMode="auto">
            <a:xfrm>
              <a:off x="5551535" y="2943738"/>
              <a:ext cx="135715" cy="121254"/>
            </a:xfrm>
            <a:prstGeom prst="ellipse">
              <a:avLst/>
            </a:prstGeom>
            <a:solidFill>
              <a:schemeClr val="tx1"/>
            </a:solidFill>
            <a:ln w="9525" algn="ctr">
              <a:solidFill>
                <a:schemeClr val="tx1"/>
              </a:solidFill>
              <a:round/>
              <a:headEnd/>
              <a:tailEnd/>
            </a:ln>
          </p:spPr>
          <p:txBody>
            <a:bodyPr wrap="none" anchor="ctr"/>
            <a:lstStyle/>
            <a:p>
              <a:pPr algn="ctr"/>
              <a:endParaRPr lang="es-ES">
                <a:solidFill>
                  <a:srgbClr val="000000"/>
                </a:solidFill>
              </a:endParaRPr>
            </a:p>
          </p:txBody>
        </p:sp>
        <p:sp>
          <p:nvSpPr>
            <p:cNvPr id="59" name="30748 CuadroTexto"/>
            <p:cNvSpPr txBox="1">
              <a:spLocks noChangeArrowheads="1"/>
            </p:cNvSpPr>
            <p:nvPr/>
          </p:nvSpPr>
          <p:spPr bwMode="auto">
            <a:xfrm>
              <a:off x="5230145" y="3207922"/>
              <a:ext cx="3385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A</a:t>
              </a:r>
              <a:endParaRPr lang="es-CL" dirty="0">
                <a:latin typeface="Cambria" pitchFamily="18" charset="0"/>
              </a:endParaRPr>
            </a:p>
          </p:txBody>
        </p:sp>
        <p:sp>
          <p:nvSpPr>
            <p:cNvPr id="60" name="30749 CuadroTexto"/>
            <p:cNvSpPr txBox="1">
              <a:spLocks noChangeArrowheads="1"/>
            </p:cNvSpPr>
            <p:nvPr/>
          </p:nvSpPr>
          <p:spPr bwMode="auto">
            <a:xfrm>
              <a:off x="4604512" y="3785304"/>
              <a:ext cx="3385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B</a:t>
              </a:r>
              <a:endParaRPr lang="es-CL" dirty="0">
                <a:latin typeface="Cambria" pitchFamily="18" charset="0"/>
              </a:endParaRPr>
            </a:p>
          </p:txBody>
        </p:sp>
        <p:sp>
          <p:nvSpPr>
            <p:cNvPr id="61" name="30750 CuadroTexto"/>
            <p:cNvSpPr txBox="1">
              <a:spLocks noChangeArrowheads="1"/>
            </p:cNvSpPr>
            <p:nvPr/>
          </p:nvSpPr>
          <p:spPr bwMode="auto">
            <a:xfrm>
              <a:off x="4469171" y="2632686"/>
              <a:ext cx="3385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C</a:t>
              </a:r>
              <a:endParaRPr lang="es-CL" dirty="0">
                <a:latin typeface="Cambria" pitchFamily="18" charset="0"/>
              </a:endParaRPr>
            </a:p>
          </p:txBody>
        </p:sp>
        <p:sp>
          <p:nvSpPr>
            <p:cNvPr id="62" name="30751 CuadroTexto"/>
            <p:cNvSpPr txBox="1">
              <a:spLocks noChangeArrowheads="1"/>
            </p:cNvSpPr>
            <p:nvPr/>
          </p:nvSpPr>
          <p:spPr bwMode="auto">
            <a:xfrm>
              <a:off x="5711623" y="2574406"/>
              <a:ext cx="3385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D</a:t>
              </a:r>
              <a:endParaRPr lang="es-CL" dirty="0">
                <a:latin typeface="Cambria" pitchFamily="18" charset="0"/>
              </a:endParaRPr>
            </a:p>
          </p:txBody>
        </p:sp>
        <p:sp>
          <p:nvSpPr>
            <p:cNvPr id="63" name="30728 Conector recto"/>
            <p:cNvSpPr>
              <a:spLocks noChangeShapeType="1"/>
            </p:cNvSpPr>
            <p:nvPr/>
          </p:nvSpPr>
          <p:spPr bwMode="auto">
            <a:xfrm flipV="1">
              <a:off x="3657491" y="2007725"/>
              <a:ext cx="0" cy="3116767"/>
            </a:xfrm>
            <a:prstGeom prst="line">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pPr algn="ctr"/>
              <a:endParaRPr lang="es-CL"/>
            </a:p>
          </p:txBody>
        </p:sp>
        <p:sp>
          <p:nvSpPr>
            <p:cNvPr id="64" name="30731 CuadroTexto"/>
            <p:cNvSpPr txBox="1">
              <a:spLocks noChangeArrowheads="1"/>
            </p:cNvSpPr>
            <p:nvPr/>
          </p:nvSpPr>
          <p:spPr bwMode="auto">
            <a:xfrm>
              <a:off x="2597698" y="2205074"/>
              <a:ext cx="87991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ES_tradnl" dirty="0">
                  <a:latin typeface="Cambria" pitchFamily="18" charset="0"/>
                </a:rPr>
                <a:t>B</a:t>
              </a:r>
              <a:r>
                <a:rPr lang="es-ES_tradnl" dirty="0" smtClean="0">
                  <a:latin typeface="Cambria" pitchFamily="18" charset="0"/>
                </a:rPr>
                <a:t>ien </a:t>
              </a:r>
              <a:r>
                <a:rPr lang="es-ES_tradnl" dirty="0">
                  <a:latin typeface="Cambria" pitchFamily="18" charset="0"/>
                </a:rPr>
                <a:t>B</a:t>
              </a:r>
              <a:endParaRPr lang="es-CL" dirty="0">
                <a:latin typeface="Cambria" pitchFamily="18" charset="0"/>
              </a:endParaRPr>
            </a:p>
          </p:txBody>
        </p:sp>
        <p:cxnSp>
          <p:nvCxnSpPr>
            <p:cNvPr id="5" name="4 Conector recto de flecha"/>
            <p:cNvCxnSpPr/>
            <p:nvPr/>
          </p:nvCxnSpPr>
          <p:spPr>
            <a:xfrm flipV="1">
              <a:off x="5711623" y="2316432"/>
              <a:ext cx="1380657" cy="627306"/>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6" name="5 Rectángulo"/>
            <p:cNvSpPr/>
            <p:nvPr/>
          </p:nvSpPr>
          <p:spPr>
            <a:xfrm>
              <a:off x="7175841" y="2007726"/>
              <a:ext cx="1617192" cy="427612"/>
            </a:xfrm>
            <a:prstGeom prst="rect">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latin typeface="Cambria" pitchFamily="18" charset="0"/>
                </a:rPr>
                <a:t>Inalcanzable</a:t>
              </a:r>
              <a:endParaRPr lang="es-CL" dirty="0">
                <a:latin typeface="Cambria" pitchFamily="18" charset="0"/>
              </a:endParaRPr>
            </a:p>
          </p:txBody>
        </p:sp>
        <p:sp>
          <p:nvSpPr>
            <p:cNvPr id="72" name="71 Rectángulo"/>
            <p:cNvSpPr/>
            <p:nvPr/>
          </p:nvSpPr>
          <p:spPr>
            <a:xfrm>
              <a:off x="6425046" y="4509120"/>
              <a:ext cx="1617192" cy="427612"/>
            </a:xfrm>
            <a:prstGeom prst="rect">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latin typeface="Cambria" pitchFamily="18" charset="0"/>
                </a:rPr>
                <a:t>Ineficiente</a:t>
              </a:r>
              <a:endParaRPr lang="es-CL" dirty="0">
                <a:latin typeface="Cambria" pitchFamily="18" charset="0"/>
              </a:endParaRPr>
            </a:p>
          </p:txBody>
        </p:sp>
        <p:cxnSp>
          <p:nvCxnSpPr>
            <p:cNvPr id="17" name="16 Conector recto de flecha"/>
            <p:cNvCxnSpPr/>
            <p:nvPr/>
          </p:nvCxnSpPr>
          <p:spPr>
            <a:xfrm>
              <a:off x="4889944" y="4188738"/>
              <a:ext cx="1458897" cy="510537"/>
            </a:xfrm>
            <a:prstGeom prst="straightConnector1">
              <a:avLst/>
            </a:prstGeom>
            <a:ln>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82" name="81 Rectángulo"/>
            <p:cNvSpPr/>
            <p:nvPr/>
          </p:nvSpPr>
          <p:spPr>
            <a:xfrm>
              <a:off x="6804248" y="3363448"/>
              <a:ext cx="1617192" cy="427612"/>
            </a:xfrm>
            <a:prstGeom prst="rect">
              <a:avLst/>
            </a:prstGeom>
            <a:ln>
              <a:solidFill>
                <a:srgbClr val="0070C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latin typeface="Cambria" pitchFamily="18" charset="0"/>
                </a:rPr>
                <a:t>Eficientes</a:t>
              </a:r>
              <a:endParaRPr lang="es-CL" dirty="0">
                <a:latin typeface="Cambria" pitchFamily="18" charset="0"/>
              </a:endParaRPr>
            </a:p>
          </p:txBody>
        </p:sp>
        <p:cxnSp>
          <p:nvCxnSpPr>
            <p:cNvPr id="21" name="20 Conector angular"/>
            <p:cNvCxnSpPr>
              <a:endCxn id="82" idx="1"/>
            </p:cNvCxnSpPr>
            <p:nvPr/>
          </p:nvCxnSpPr>
          <p:spPr>
            <a:xfrm>
              <a:off x="4588630" y="3051558"/>
              <a:ext cx="2215618" cy="525696"/>
            </a:xfrm>
            <a:prstGeom prst="bentConnector3">
              <a:avLst>
                <a:gd name="adj1" fmla="val 25613"/>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sp>
          <p:nvSpPr>
            <p:cNvPr id="57" name="30746 Elipse"/>
            <p:cNvSpPr>
              <a:spLocks noChangeArrowheads="1"/>
            </p:cNvSpPr>
            <p:nvPr/>
          </p:nvSpPr>
          <p:spPr bwMode="auto">
            <a:xfrm>
              <a:off x="5048501" y="3505540"/>
              <a:ext cx="135715" cy="121254"/>
            </a:xfrm>
            <a:prstGeom prst="ellipse">
              <a:avLst/>
            </a:prstGeom>
            <a:solidFill>
              <a:schemeClr val="tx1"/>
            </a:solidFill>
            <a:ln w="9525" algn="ctr">
              <a:solidFill>
                <a:schemeClr val="tx1"/>
              </a:solidFill>
              <a:round/>
              <a:headEnd/>
              <a:tailEnd/>
            </a:ln>
          </p:spPr>
          <p:txBody>
            <a:bodyPr wrap="none" anchor="ctr"/>
            <a:lstStyle/>
            <a:p>
              <a:pPr algn="ctr"/>
              <a:endParaRPr lang="es-ES">
                <a:solidFill>
                  <a:srgbClr val="000000"/>
                </a:solidFill>
              </a:endParaRPr>
            </a:p>
          </p:txBody>
        </p:sp>
      </p:grpSp>
      <p:sp>
        <p:nvSpPr>
          <p:cNvPr id="30" name="29 Rectángulo"/>
          <p:cNvSpPr/>
          <p:nvPr/>
        </p:nvSpPr>
        <p:spPr>
          <a:xfrm>
            <a:off x="2597698" y="5733256"/>
            <a:ext cx="5823742" cy="792088"/>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s-MX" dirty="0" smtClean="0">
                <a:latin typeface="Cambria" pitchFamily="18" charset="0"/>
              </a:rPr>
              <a:t>Región factible de puntos</a:t>
            </a:r>
            <a:r>
              <a:rPr lang="es-MX" dirty="0" smtClean="0"/>
              <a:t>.</a:t>
            </a:r>
            <a:endParaRPr lang="es-CL" dirty="0"/>
          </a:p>
        </p:txBody>
      </p:sp>
      <p:sp>
        <p:nvSpPr>
          <p:cNvPr id="31" name="30 Rectángulo"/>
          <p:cNvSpPr/>
          <p:nvPr/>
        </p:nvSpPr>
        <p:spPr>
          <a:xfrm>
            <a:off x="3554412" y="5949280"/>
            <a:ext cx="648072" cy="360040"/>
          </a:xfrm>
          <a:prstGeom prst="rec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pic>
        <p:nvPicPr>
          <p:cNvPr id="36" name="35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5512092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30737 Conector recto"/>
          <p:cNvSpPr>
            <a:spLocks noChangeShapeType="1"/>
          </p:cNvSpPr>
          <p:nvPr/>
        </p:nvSpPr>
        <p:spPr bwMode="auto">
          <a:xfrm flipH="1">
            <a:off x="3988948" y="5134768"/>
            <a:ext cx="1987990" cy="0"/>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endParaRPr lang="es-CL" sz="1200">
              <a:latin typeface="Cambria" pitchFamily="18" charset="0"/>
            </a:endParaRPr>
          </a:p>
        </p:txBody>
      </p:sp>
      <p:sp>
        <p:nvSpPr>
          <p:cNvPr id="54276" name="30736 Conector recto"/>
          <p:cNvSpPr>
            <a:spLocks noChangeShapeType="1"/>
          </p:cNvSpPr>
          <p:nvPr/>
        </p:nvSpPr>
        <p:spPr bwMode="auto">
          <a:xfrm>
            <a:off x="5954281" y="5160168"/>
            <a:ext cx="22655" cy="635794"/>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endParaRPr lang="es-CL" sz="1200">
              <a:latin typeface="Cambria" pitchFamily="18" charset="0"/>
            </a:endParaRPr>
          </a:p>
        </p:txBody>
      </p:sp>
      <p:sp>
        <p:nvSpPr>
          <p:cNvPr id="27654" name="27653 CuadroTexto"/>
          <p:cNvSpPr txBox="1">
            <a:spLocks noChangeArrowheads="1"/>
          </p:cNvSpPr>
          <p:nvPr/>
        </p:nvSpPr>
        <p:spPr bwMode="auto">
          <a:xfrm>
            <a:off x="2090737" y="1928812"/>
            <a:ext cx="6286500"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85750" indent="-285750" algn="just" eaLnBrk="1" hangingPunct="1">
              <a:spcBef>
                <a:spcPct val="50000"/>
              </a:spcBef>
              <a:buClr>
                <a:srgbClr val="0070C0"/>
              </a:buClr>
              <a:buFont typeface="Wingdings" pitchFamily="2" charset="2"/>
              <a:buChar char="v"/>
            </a:pPr>
            <a:r>
              <a:rPr lang="es-ES" dirty="0" smtClean="0">
                <a:latin typeface="Cambria" pitchFamily="18" charset="0"/>
              </a:rPr>
              <a:t>Ejemplo</a:t>
            </a:r>
          </a:p>
          <a:p>
            <a:pPr marL="285750" indent="-285750" algn="just" eaLnBrk="1" hangingPunct="1">
              <a:spcBef>
                <a:spcPct val="50000"/>
              </a:spcBef>
              <a:buClr>
                <a:srgbClr val="0070C0"/>
              </a:buClr>
              <a:buFont typeface="Wingdings" pitchFamily="2" charset="2"/>
              <a:buChar char="Ø"/>
            </a:pPr>
            <a:r>
              <a:rPr lang="es-ES" dirty="0" smtClean="0">
                <a:latin typeface="Cambria" pitchFamily="18" charset="0"/>
              </a:rPr>
              <a:t>Supongamos </a:t>
            </a:r>
            <a:r>
              <a:rPr lang="es-ES" dirty="0">
                <a:latin typeface="Cambria" pitchFamily="18" charset="0"/>
              </a:rPr>
              <a:t>una pequeña economía </a:t>
            </a:r>
            <a:r>
              <a:rPr lang="es-ES" dirty="0" smtClean="0">
                <a:latin typeface="Cambria" pitchFamily="18" charset="0"/>
              </a:rPr>
              <a:t>“A” </a:t>
            </a:r>
            <a:r>
              <a:rPr lang="es-ES" dirty="0">
                <a:latin typeface="Cambria" pitchFamily="18" charset="0"/>
              </a:rPr>
              <a:t>que produce dos bienes: Cobre y Electrodomésticos</a:t>
            </a:r>
            <a:r>
              <a:rPr lang="es-ES" dirty="0" smtClean="0">
                <a:latin typeface="Cambria" pitchFamily="18" charset="0"/>
              </a:rPr>
              <a:t>.</a:t>
            </a:r>
            <a:endParaRPr lang="es-ES" dirty="0">
              <a:latin typeface="Cambria" pitchFamily="18" charset="0"/>
            </a:endParaRPr>
          </a:p>
        </p:txBody>
      </p:sp>
      <p:sp>
        <p:nvSpPr>
          <p:cNvPr id="54282" name="30728 Conector recto"/>
          <p:cNvSpPr>
            <a:spLocks noChangeShapeType="1"/>
          </p:cNvSpPr>
          <p:nvPr/>
        </p:nvSpPr>
        <p:spPr bwMode="auto">
          <a:xfrm flipH="1" flipV="1">
            <a:off x="3937725" y="3122612"/>
            <a:ext cx="33338" cy="2647950"/>
          </a:xfrm>
          <a:prstGeom prst="line">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4283" name="30729 Conector recto"/>
          <p:cNvSpPr>
            <a:spLocks noChangeShapeType="1"/>
          </p:cNvSpPr>
          <p:nvPr/>
        </p:nvSpPr>
        <p:spPr bwMode="auto">
          <a:xfrm>
            <a:off x="3988948" y="5770562"/>
            <a:ext cx="3940175" cy="0"/>
          </a:xfrm>
          <a:prstGeom prst="line">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4284" name="30730 CuadroTexto"/>
          <p:cNvSpPr txBox="1">
            <a:spLocks noChangeArrowheads="1"/>
          </p:cNvSpPr>
          <p:nvPr/>
        </p:nvSpPr>
        <p:spPr bwMode="auto">
          <a:xfrm>
            <a:off x="7043738" y="5901458"/>
            <a:ext cx="14859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sz="1200" dirty="0">
                <a:latin typeface="Cambria" pitchFamily="18" charset="0"/>
              </a:rPr>
              <a:t>Electrodomésticos unidades (X)</a:t>
            </a:r>
            <a:endParaRPr lang="es-CL" sz="1200" dirty="0">
              <a:latin typeface="Cambria" pitchFamily="18" charset="0"/>
            </a:endParaRPr>
          </a:p>
        </p:txBody>
      </p:sp>
      <p:sp>
        <p:nvSpPr>
          <p:cNvPr id="54285" name="30731 CuadroTexto"/>
          <p:cNvSpPr txBox="1">
            <a:spLocks noChangeArrowheads="1"/>
          </p:cNvSpPr>
          <p:nvPr/>
        </p:nvSpPr>
        <p:spPr bwMode="auto">
          <a:xfrm>
            <a:off x="2267744" y="3122612"/>
            <a:ext cx="15478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sz="1200" dirty="0">
                <a:latin typeface="Cambria" pitchFamily="18" charset="0"/>
              </a:rPr>
              <a:t>Cobre </a:t>
            </a:r>
            <a:r>
              <a:rPr lang="es-ES_tradnl" sz="1200" dirty="0" smtClean="0">
                <a:latin typeface="Cambria" pitchFamily="18" charset="0"/>
              </a:rPr>
              <a:t>toneladas (Y)</a:t>
            </a:r>
            <a:endParaRPr lang="es-CL" sz="1000" dirty="0">
              <a:latin typeface="Century Gothic" pitchFamily="34" charset="0"/>
            </a:endParaRPr>
          </a:p>
        </p:txBody>
      </p:sp>
      <p:sp>
        <p:nvSpPr>
          <p:cNvPr id="54286" name="30732 Forma"/>
          <p:cNvSpPr>
            <a:spLocks/>
          </p:cNvSpPr>
          <p:nvPr/>
        </p:nvSpPr>
        <p:spPr bwMode="auto">
          <a:xfrm>
            <a:off x="3927476" y="3838575"/>
            <a:ext cx="2147887" cy="1931987"/>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lgn="ctr">
            <a:solidFill>
              <a:srgbClr val="0070C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ES" sz="1200">
              <a:solidFill>
                <a:srgbClr val="000000"/>
              </a:solidFill>
              <a:latin typeface="Cambria" pitchFamily="18" charset="0"/>
            </a:endParaRPr>
          </a:p>
        </p:txBody>
      </p:sp>
      <p:sp>
        <p:nvSpPr>
          <p:cNvPr id="54287" name="30734 Conector recto"/>
          <p:cNvSpPr>
            <a:spLocks noChangeShapeType="1"/>
          </p:cNvSpPr>
          <p:nvPr/>
        </p:nvSpPr>
        <p:spPr bwMode="auto">
          <a:xfrm flipH="1">
            <a:off x="5221289" y="4181475"/>
            <a:ext cx="0" cy="1589087"/>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endParaRPr lang="es-CL" sz="1200">
              <a:latin typeface="Cambria" pitchFamily="18" charset="0"/>
            </a:endParaRPr>
          </a:p>
        </p:txBody>
      </p:sp>
      <p:sp>
        <p:nvSpPr>
          <p:cNvPr id="54288" name="30735 Conector recto"/>
          <p:cNvSpPr>
            <a:spLocks noChangeShapeType="1"/>
          </p:cNvSpPr>
          <p:nvPr/>
        </p:nvSpPr>
        <p:spPr bwMode="auto">
          <a:xfrm flipH="1" flipV="1">
            <a:off x="3988948" y="4181474"/>
            <a:ext cx="1232340" cy="3175"/>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endParaRPr lang="es-CL" sz="1200">
              <a:latin typeface="Cambria" pitchFamily="18" charset="0"/>
            </a:endParaRPr>
          </a:p>
        </p:txBody>
      </p:sp>
      <p:sp>
        <p:nvSpPr>
          <p:cNvPr id="54289" name="30736 Conector recto"/>
          <p:cNvSpPr>
            <a:spLocks noChangeShapeType="1"/>
          </p:cNvSpPr>
          <p:nvPr/>
        </p:nvSpPr>
        <p:spPr bwMode="auto">
          <a:xfrm>
            <a:off x="5580112" y="4524375"/>
            <a:ext cx="0" cy="1271587"/>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endParaRPr lang="es-CL" sz="1200">
              <a:latin typeface="Cambria" pitchFamily="18" charset="0"/>
            </a:endParaRPr>
          </a:p>
        </p:txBody>
      </p:sp>
      <p:sp>
        <p:nvSpPr>
          <p:cNvPr id="54290" name="30737 Conector recto"/>
          <p:cNvSpPr>
            <a:spLocks noChangeShapeType="1"/>
          </p:cNvSpPr>
          <p:nvPr/>
        </p:nvSpPr>
        <p:spPr bwMode="auto">
          <a:xfrm flipH="1">
            <a:off x="3960814" y="4541837"/>
            <a:ext cx="1619298" cy="0"/>
          </a:xfrm>
          <a:prstGeom prst="line">
            <a:avLst/>
          </a:prstGeom>
          <a:noFill/>
          <a:ln w="19050" algn="ctr">
            <a:solidFill>
              <a:srgbClr val="FF0000"/>
            </a:solidFill>
            <a:prstDash val="lgDash"/>
            <a:round/>
            <a:headEnd/>
            <a:tailEnd/>
          </a:ln>
          <a:extLst>
            <a:ext uri="{909E8E84-426E-40DD-AFC4-6F175D3DCCD1}">
              <a14:hiddenFill xmlns:a14="http://schemas.microsoft.com/office/drawing/2010/main">
                <a:noFill/>
              </a14:hiddenFill>
            </a:ext>
          </a:extLst>
        </p:spPr>
        <p:txBody>
          <a:bodyPr/>
          <a:lstStyle/>
          <a:p>
            <a:endParaRPr lang="es-CL" sz="1200">
              <a:latin typeface="Cambria" pitchFamily="18" charset="0"/>
            </a:endParaRPr>
          </a:p>
        </p:txBody>
      </p:sp>
      <p:sp>
        <p:nvSpPr>
          <p:cNvPr id="54291" name="30741 CuadroTexto"/>
          <p:cNvSpPr txBox="1">
            <a:spLocks noChangeArrowheads="1"/>
          </p:cNvSpPr>
          <p:nvPr/>
        </p:nvSpPr>
        <p:spPr bwMode="auto">
          <a:xfrm>
            <a:off x="3412332" y="5012530"/>
            <a:ext cx="5191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sz="1400" dirty="0" smtClean="0">
                <a:latin typeface="Cambria" pitchFamily="18" charset="0"/>
              </a:rPr>
              <a:t>   30</a:t>
            </a:r>
            <a:endParaRPr lang="es-CL" sz="1400" baseline="-25000" dirty="0">
              <a:latin typeface="Cambria" pitchFamily="18" charset="0"/>
            </a:endParaRPr>
          </a:p>
        </p:txBody>
      </p:sp>
      <p:sp>
        <p:nvSpPr>
          <p:cNvPr id="54292" name="30742 CuadroTexto"/>
          <p:cNvSpPr txBox="1">
            <a:spLocks noChangeArrowheads="1"/>
          </p:cNvSpPr>
          <p:nvPr/>
        </p:nvSpPr>
        <p:spPr bwMode="auto">
          <a:xfrm>
            <a:off x="3427703" y="4387948"/>
            <a:ext cx="5191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sz="1400" dirty="0" smtClean="0">
                <a:latin typeface="Cambria" pitchFamily="18" charset="0"/>
              </a:rPr>
              <a:t>   60</a:t>
            </a:r>
            <a:endParaRPr lang="es-CL" sz="1400" baseline="-25000" dirty="0">
              <a:latin typeface="Cambria" pitchFamily="18" charset="0"/>
            </a:endParaRPr>
          </a:p>
        </p:txBody>
      </p:sp>
      <p:sp>
        <p:nvSpPr>
          <p:cNvPr id="54293" name="30743 CuadroTexto"/>
          <p:cNvSpPr txBox="1">
            <a:spLocks noChangeArrowheads="1"/>
          </p:cNvSpPr>
          <p:nvPr/>
        </p:nvSpPr>
        <p:spPr bwMode="auto">
          <a:xfrm>
            <a:off x="3568912" y="4044950"/>
            <a:ext cx="4254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sz="1400" dirty="0">
                <a:latin typeface="Cambria" pitchFamily="18" charset="0"/>
              </a:rPr>
              <a:t>90</a:t>
            </a:r>
            <a:endParaRPr lang="es-CL" sz="1400" baseline="-25000" dirty="0">
              <a:latin typeface="Cambria" pitchFamily="18" charset="0"/>
            </a:endParaRPr>
          </a:p>
        </p:txBody>
      </p:sp>
      <p:sp>
        <p:nvSpPr>
          <p:cNvPr id="54294" name="30745 Elipse"/>
          <p:cNvSpPr>
            <a:spLocks noChangeArrowheads="1"/>
          </p:cNvSpPr>
          <p:nvPr/>
        </p:nvSpPr>
        <p:spPr bwMode="auto">
          <a:xfrm>
            <a:off x="5145665" y="4130674"/>
            <a:ext cx="117475" cy="101600"/>
          </a:xfrm>
          <a:prstGeom prst="ellipse">
            <a:avLst/>
          </a:prstGeom>
          <a:solidFill>
            <a:schemeClr val="tx1"/>
          </a:solidFill>
          <a:ln w="9525" algn="ctr">
            <a:solidFill>
              <a:schemeClr val="tx1"/>
            </a:solidFill>
            <a:round/>
            <a:headEnd/>
            <a:tailEnd/>
          </a:ln>
        </p:spPr>
        <p:txBody>
          <a:bodyPr wrap="none" anchor="ctr"/>
          <a:lstStyle/>
          <a:p>
            <a:endParaRPr lang="es-ES" sz="1200">
              <a:solidFill>
                <a:srgbClr val="000000"/>
              </a:solidFill>
              <a:latin typeface="Cambria" pitchFamily="18" charset="0"/>
            </a:endParaRPr>
          </a:p>
        </p:txBody>
      </p:sp>
      <p:sp>
        <p:nvSpPr>
          <p:cNvPr id="54295" name="30746 Elipse"/>
          <p:cNvSpPr>
            <a:spLocks noChangeArrowheads="1"/>
          </p:cNvSpPr>
          <p:nvPr/>
        </p:nvSpPr>
        <p:spPr bwMode="auto">
          <a:xfrm>
            <a:off x="5521374" y="4486275"/>
            <a:ext cx="117475" cy="100012"/>
          </a:xfrm>
          <a:prstGeom prst="ellipse">
            <a:avLst/>
          </a:prstGeom>
          <a:solidFill>
            <a:schemeClr val="tx1"/>
          </a:solidFill>
          <a:ln w="9525" algn="ctr">
            <a:solidFill>
              <a:schemeClr val="tx1"/>
            </a:solidFill>
            <a:round/>
            <a:headEnd/>
            <a:tailEnd/>
          </a:ln>
        </p:spPr>
        <p:txBody>
          <a:bodyPr wrap="none" anchor="ctr"/>
          <a:lstStyle/>
          <a:p>
            <a:endParaRPr lang="es-ES" sz="1200">
              <a:solidFill>
                <a:srgbClr val="000000"/>
              </a:solidFill>
              <a:latin typeface="Cambria" pitchFamily="18" charset="0"/>
            </a:endParaRPr>
          </a:p>
        </p:txBody>
      </p:sp>
      <p:sp>
        <p:nvSpPr>
          <p:cNvPr id="54296" name="30747 Elipse"/>
          <p:cNvSpPr>
            <a:spLocks noChangeArrowheads="1"/>
          </p:cNvSpPr>
          <p:nvPr/>
        </p:nvSpPr>
        <p:spPr bwMode="auto">
          <a:xfrm>
            <a:off x="5918200" y="5075634"/>
            <a:ext cx="117475" cy="101600"/>
          </a:xfrm>
          <a:prstGeom prst="ellipse">
            <a:avLst/>
          </a:prstGeom>
          <a:solidFill>
            <a:schemeClr val="tx1"/>
          </a:solidFill>
          <a:ln w="9525" algn="ctr">
            <a:solidFill>
              <a:schemeClr val="tx1"/>
            </a:solidFill>
            <a:round/>
            <a:headEnd/>
            <a:tailEnd/>
          </a:ln>
        </p:spPr>
        <p:txBody>
          <a:bodyPr wrap="none" anchor="ctr"/>
          <a:lstStyle/>
          <a:p>
            <a:endParaRPr lang="es-ES" sz="1200">
              <a:solidFill>
                <a:srgbClr val="000000"/>
              </a:solidFill>
              <a:latin typeface="Cambria" pitchFamily="18" charset="0"/>
            </a:endParaRPr>
          </a:p>
        </p:txBody>
      </p:sp>
      <p:sp>
        <p:nvSpPr>
          <p:cNvPr id="54297" name="30748 CuadroTexto"/>
          <p:cNvSpPr txBox="1">
            <a:spLocks noChangeArrowheads="1"/>
          </p:cNvSpPr>
          <p:nvPr/>
        </p:nvSpPr>
        <p:spPr bwMode="auto">
          <a:xfrm>
            <a:off x="5184776" y="3678237"/>
            <a:ext cx="2936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CL" dirty="0">
                <a:latin typeface="Cambria" pitchFamily="18" charset="0"/>
              </a:rPr>
              <a:t>B</a:t>
            </a:r>
          </a:p>
        </p:txBody>
      </p:sp>
      <p:sp>
        <p:nvSpPr>
          <p:cNvPr id="54298" name="30750 CuadroTexto"/>
          <p:cNvSpPr txBox="1">
            <a:spLocks noChangeArrowheads="1"/>
          </p:cNvSpPr>
          <p:nvPr/>
        </p:nvSpPr>
        <p:spPr bwMode="auto">
          <a:xfrm>
            <a:off x="3887789" y="3462337"/>
            <a:ext cx="29527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CL" dirty="0">
                <a:latin typeface="Cambria" pitchFamily="18" charset="0"/>
              </a:rPr>
              <a:t>A</a:t>
            </a:r>
          </a:p>
        </p:txBody>
      </p:sp>
      <p:sp>
        <p:nvSpPr>
          <p:cNvPr id="54299" name="30743 CuadroTexto"/>
          <p:cNvSpPr txBox="1">
            <a:spLocks noChangeArrowheads="1"/>
          </p:cNvSpPr>
          <p:nvPr/>
        </p:nvSpPr>
        <p:spPr bwMode="auto">
          <a:xfrm>
            <a:off x="3467101" y="3678237"/>
            <a:ext cx="5683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_tradnl" sz="1400" dirty="0" smtClean="0">
                <a:latin typeface="Cambria" pitchFamily="18" charset="0"/>
              </a:rPr>
              <a:t>100</a:t>
            </a:r>
            <a:endParaRPr lang="es-CL" sz="1400" baseline="-25000" dirty="0">
              <a:latin typeface="Cambria" pitchFamily="18" charset="0"/>
            </a:endParaRPr>
          </a:p>
        </p:txBody>
      </p:sp>
      <p:sp>
        <p:nvSpPr>
          <p:cNvPr id="54300" name="30748 CuadroTexto"/>
          <p:cNvSpPr txBox="1">
            <a:spLocks noChangeArrowheads="1"/>
          </p:cNvSpPr>
          <p:nvPr/>
        </p:nvSpPr>
        <p:spPr bwMode="auto">
          <a:xfrm>
            <a:off x="5819775" y="4163912"/>
            <a:ext cx="431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CL" dirty="0">
                <a:latin typeface="Cambria" pitchFamily="18" charset="0"/>
              </a:rPr>
              <a:t>C</a:t>
            </a:r>
          </a:p>
        </p:txBody>
      </p:sp>
      <p:sp>
        <p:nvSpPr>
          <p:cNvPr id="54301" name="Text Box 36"/>
          <p:cNvSpPr txBox="1">
            <a:spLocks noChangeArrowheads="1"/>
          </p:cNvSpPr>
          <p:nvPr/>
        </p:nvSpPr>
        <p:spPr bwMode="auto">
          <a:xfrm>
            <a:off x="5040314" y="5837237"/>
            <a:ext cx="4409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400" dirty="0">
                <a:latin typeface="Cambria" pitchFamily="18" charset="0"/>
              </a:rPr>
              <a:t>4</a:t>
            </a:r>
          </a:p>
        </p:txBody>
      </p:sp>
      <p:sp>
        <p:nvSpPr>
          <p:cNvPr id="54302" name="Text Box 37"/>
          <p:cNvSpPr txBox="1">
            <a:spLocks noChangeArrowheads="1"/>
          </p:cNvSpPr>
          <p:nvPr/>
        </p:nvSpPr>
        <p:spPr bwMode="auto">
          <a:xfrm>
            <a:off x="5459461" y="5848205"/>
            <a:ext cx="55055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400" dirty="0">
                <a:latin typeface="Cambria" pitchFamily="18" charset="0"/>
              </a:rPr>
              <a:t>7</a:t>
            </a:r>
          </a:p>
        </p:txBody>
      </p:sp>
      <p:sp>
        <p:nvSpPr>
          <p:cNvPr id="54303" name="Text Box 38"/>
          <p:cNvSpPr txBox="1">
            <a:spLocks noChangeArrowheads="1"/>
          </p:cNvSpPr>
          <p:nvPr/>
        </p:nvSpPr>
        <p:spPr bwMode="auto">
          <a:xfrm>
            <a:off x="5775326" y="5837237"/>
            <a:ext cx="33130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400" dirty="0">
                <a:latin typeface="Cambria" pitchFamily="18" charset="0"/>
              </a:rPr>
              <a:t>9</a:t>
            </a:r>
          </a:p>
        </p:txBody>
      </p:sp>
      <p:sp>
        <p:nvSpPr>
          <p:cNvPr id="54304" name="Text Box 39"/>
          <p:cNvSpPr txBox="1">
            <a:spLocks noChangeArrowheads="1"/>
          </p:cNvSpPr>
          <p:nvPr/>
        </p:nvSpPr>
        <p:spPr bwMode="auto">
          <a:xfrm>
            <a:off x="5949950" y="5837237"/>
            <a:ext cx="4969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400" dirty="0">
                <a:latin typeface="Cambria" pitchFamily="18" charset="0"/>
              </a:rPr>
              <a:t>10</a:t>
            </a:r>
          </a:p>
        </p:txBody>
      </p:sp>
      <p:sp>
        <p:nvSpPr>
          <p:cNvPr id="54305" name="30745 Elipse"/>
          <p:cNvSpPr>
            <a:spLocks noChangeArrowheads="1"/>
          </p:cNvSpPr>
          <p:nvPr/>
        </p:nvSpPr>
        <p:spPr bwMode="auto">
          <a:xfrm>
            <a:off x="3914776" y="3792537"/>
            <a:ext cx="117475" cy="101600"/>
          </a:xfrm>
          <a:prstGeom prst="ellipse">
            <a:avLst/>
          </a:prstGeom>
          <a:solidFill>
            <a:schemeClr val="tx1"/>
          </a:solidFill>
          <a:ln w="9525" algn="ctr">
            <a:solidFill>
              <a:schemeClr val="tx1"/>
            </a:solidFill>
            <a:round/>
            <a:headEnd/>
            <a:tailEnd/>
          </a:ln>
        </p:spPr>
        <p:txBody>
          <a:bodyPr wrap="none" anchor="ctr"/>
          <a:lstStyle/>
          <a:p>
            <a:endParaRPr lang="es-ES" sz="1400">
              <a:solidFill>
                <a:srgbClr val="000000"/>
              </a:solidFill>
              <a:latin typeface="Cambria" pitchFamily="18" charset="0"/>
            </a:endParaRPr>
          </a:p>
        </p:txBody>
      </p:sp>
      <p:sp>
        <p:nvSpPr>
          <p:cNvPr id="54306" name="30745 Elipse"/>
          <p:cNvSpPr>
            <a:spLocks noChangeArrowheads="1"/>
          </p:cNvSpPr>
          <p:nvPr/>
        </p:nvSpPr>
        <p:spPr bwMode="auto">
          <a:xfrm>
            <a:off x="6016625" y="5694362"/>
            <a:ext cx="117475" cy="101600"/>
          </a:xfrm>
          <a:prstGeom prst="ellipse">
            <a:avLst/>
          </a:prstGeom>
          <a:solidFill>
            <a:schemeClr val="tx1"/>
          </a:solidFill>
          <a:ln w="9525" algn="ctr">
            <a:solidFill>
              <a:schemeClr val="tx1"/>
            </a:solidFill>
            <a:round/>
            <a:headEnd/>
            <a:tailEnd/>
          </a:ln>
        </p:spPr>
        <p:txBody>
          <a:bodyPr wrap="none" anchor="ctr"/>
          <a:lstStyle/>
          <a:p>
            <a:endParaRPr lang="es-ES" sz="1200">
              <a:solidFill>
                <a:srgbClr val="000000"/>
              </a:solidFill>
              <a:latin typeface="Cambria" pitchFamily="18" charset="0"/>
            </a:endParaRPr>
          </a:p>
        </p:txBody>
      </p:sp>
      <p:sp>
        <p:nvSpPr>
          <p:cNvPr id="54307" name="Text Box 43"/>
          <p:cNvSpPr txBox="1">
            <a:spLocks noChangeArrowheads="1"/>
          </p:cNvSpPr>
          <p:nvPr/>
        </p:nvSpPr>
        <p:spPr bwMode="auto">
          <a:xfrm>
            <a:off x="3671889" y="5765800"/>
            <a:ext cx="27146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400">
                <a:latin typeface="Cambria" pitchFamily="18" charset="0"/>
              </a:rPr>
              <a:t>0</a:t>
            </a:r>
          </a:p>
        </p:txBody>
      </p:sp>
      <p:sp>
        <p:nvSpPr>
          <p:cNvPr id="54308" name="30748 CuadroTexto"/>
          <p:cNvSpPr txBox="1">
            <a:spLocks noChangeArrowheads="1"/>
          </p:cNvSpPr>
          <p:nvPr/>
        </p:nvSpPr>
        <p:spPr bwMode="auto">
          <a:xfrm>
            <a:off x="6160367" y="4829173"/>
            <a:ext cx="43656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CL">
                <a:latin typeface="Cambria" pitchFamily="18" charset="0"/>
              </a:rPr>
              <a:t>D</a:t>
            </a:r>
          </a:p>
        </p:txBody>
      </p:sp>
      <p:sp>
        <p:nvSpPr>
          <p:cNvPr id="54309" name="30748 CuadroTexto"/>
          <p:cNvSpPr txBox="1">
            <a:spLocks noChangeArrowheads="1"/>
          </p:cNvSpPr>
          <p:nvPr/>
        </p:nvSpPr>
        <p:spPr bwMode="auto">
          <a:xfrm>
            <a:off x="6300068" y="5429250"/>
            <a:ext cx="2936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CL">
                <a:latin typeface="Cambria" pitchFamily="18" charset="0"/>
              </a:rPr>
              <a:t>E</a:t>
            </a:r>
          </a:p>
        </p:txBody>
      </p:sp>
      <p:sp>
        <p:nvSpPr>
          <p:cNvPr id="2" name="1 Título"/>
          <p:cNvSpPr>
            <a:spLocks noGrp="1"/>
          </p:cNvSpPr>
          <p:nvPr>
            <p:ph type="title"/>
          </p:nvPr>
        </p:nvSpPr>
        <p:spPr/>
        <p:txBody>
          <a:bodyPr>
            <a:normAutofit/>
          </a:bodyPr>
          <a:lstStyle/>
          <a:p>
            <a:pPr algn="ctr"/>
            <a:r>
              <a:rPr lang="es-MX" sz="3200" b="1" dirty="0">
                <a:solidFill>
                  <a:schemeClr val="bg1"/>
                </a:solidFill>
                <a:latin typeface="Cambria" pitchFamily="18" charset="0"/>
              </a:rPr>
              <a:t>Introducción a la economía</a:t>
            </a:r>
            <a:br>
              <a:rPr lang="es-MX" sz="3200" b="1" dirty="0">
                <a:solidFill>
                  <a:schemeClr val="bg1"/>
                </a:solidFill>
                <a:latin typeface="Cambria" pitchFamily="18" charset="0"/>
              </a:rPr>
            </a:br>
            <a:r>
              <a:rPr lang="es-MX" sz="2800" b="1" dirty="0">
                <a:solidFill>
                  <a:schemeClr val="bg1"/>
                </a:solidFill>
                <a:latin typeface="Cambria" pitchFamily="18" charset="0"/>
              </a:rPr>
              <a:t>FPP</a:t>
            </a:r>
            <a:endParaRPr lang="es-CL" sz="2800" dirty="0"/>
          </a:p>
        </p:txBody>
      </p:sp>
      <p:pic>
        <p:nvPicPr>
          <p:cNvPr id="35" name="34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50583408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27653 CuadroTexto"/>
          <p:cNvSpPr txBox="1">
            <a:spLocks noChangeArrowheads="1"/>
          </p:cNvSpPr>
          <p:nvPr/>
        </p:nvSpPr>
        <p:spPr bwMode="auto">
          <a:xfrm>
            <a:off x="2123725" y="1900359"/>
            <a:ext cx="6294785" cy="7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just" eaLnBrk="1" hangingPunct="1">
              <a:spcBef>
                <a:spcPct val="50000"/>
              </a:spcBef>
            </a:pPr>
            <a:r>
              <a:rPr lang="es-ES" sz="2000" dirty="0" smtClean="0">
                <a:latin typeface="Cambria" pitchFamily="18" charset="0"/>
              </a:rPr>
              <a:t>¿Qué sucede en los puntos A,B,C,D,E?</a:t>
            </a:r>
            <a:endParaRPr lang="es-ES" sz="2000" dirty="0">
              <a:latin typeface="Cambria" pitchFamily="18" charset="0"/>
            </a:endParaRPr>
          </a:p>
          <a:p>
            <a:pPr algn="just" eaLnBrk="1" hangingPunct="1">
              <a:spcBef>
                <a:spcPct val="50000"/>
              </a:spcBef>
            </a:pPr>
            <a:endParaRPr lang="es-ES" sz="1700" b="1" dirty="0">
              <a:latin typeface="Century Gothic" pitchFamily="34" charset="0"/>
            </a:endParaRPr>
          </a:p>
        </p:txBody>
      </p:sp>
      <p:graphicFrame>
        <p:nvGraphicFramePr>
          <p:cNvPr id="121959" name="Group 103"/>
          <p:cNvGraphicFramePr>
            <a:graphicFrameLocks noGrp="1"/>
          </p:cNvGraphicFramePr>
          <p:nvPr>
            <p:extLst>
              <p:ext uri="{D42A27DB-BD31-4B8C-83A1-F6EECF244321}">
                <p14:modId xmlns:p14="http://schemas.microsoft.com/office/powerpoint/2010/main" val="2016404208"/>
              </p:ext>
            </p:extLst>
          </p:nvPr>
        </p:nvGraphicFramePr>
        <p:xfrm>
          <a:off x="2441574" y="2852936"/>
          <a:ext cx="5976938" cy="3633788"/>
        </p:xfrm>
        <a:graphic>
          <a:graphicData uri="http://schemas.openxmlformats.org/drawingml/2006/table">
            <a:tbl>
              <a:tblPr/>
              <a:tblGrid>
                <a:gridCol w="2989263"/>
                <a:gridCol w="2987675"/>
              </a:tblGrid>
              <a:tr h="703140">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Punto A</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chemeClr val="tx1"/>
                          </a:solidFill>
                          <a:effectLst/>
                          <a:latin typeface="Cambria" pitchFamily="18" charset="0"/>
                        </a:rPr>
                        <a:t>Fabrico sólo Cobre: 100 toneladas</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22816">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Punto E</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chemeClr val="tx1"/>
                          </a:solidFill>
                          <a:effectLst/>
                          <a:latin typeface="Cambria" pitchFamily="18" charset="0"/>
                        </a:rPr>
                        <a:t>Fabrico sólo Electrodomésticos: 10 unidades</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1552">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Pasar de B a C</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Sacrifico 30Y por fabricar 3X</a:t>
                      </a:r>
                      <a:br>
                        <a:rPr kumimoji="0" lang="es-ES" sz="1600" b="0" i="0" u="none" strike="noStrike" cap="none" normalizeH="0" baseline="0" dirty="0" smtClean="0">
                          <a:ln>
                            <a:noFill/>
                          </a:ln>
                          <a:solidFill>
                            <a:schemeClr val="tx1"/>
                          </a:solidFill>
                          <a:effectLst/>
                          <a:latin typeface="Cambria" pitchFamily="18" charset="0"/>
                        </a:rPr>
                      </a:br>
                      <a:r>
                        <a:rPr kumimoji="0" lang="es-ES" sz="1600" b="0" i="0" u="none" strike="noStrike" cap="none" normalizeH="0" baseline="0" dirty="0" smtClean="0">
                          <a:ln>
                            <a:noFill/>
                          </a:ln>
                          <a:solidFill>
                            <a:schemeClr val="tx1"/>
                          </a:solidFill>
                          <a:effectLst/>
                          <a:latin typeface="Cambria" pitchFamily="18" charset="0"/>
                        </a:rPr>
                        <a:t>|60-90|= 30       7-4=3 </a:t>
                      </a:r>
                      <a:endParaRPr kumimoji="0" lang="el-GR" sz="1600" b="0" i="0" u="none" strike="noStrike" cap="none" normalizeH="0" baseline="0" dirty="0" smtClean="0">
                        <a:ln>
                          <a:noFill/>
                        </a:ln>
                        <a:solidFill>
                          <a:schemeClr val="tx1"/>
                        </a:solidFill>
                        <a:effectLst/>
                        <a:latin typeface="Cambria" pitchFamily="18"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3140">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chemeClr val="tx1"/>
                          </a:solidFill>
                          <a:effectLst/>
                          <a:latin typeface="Cambria" pitchFamily="18" charset="0"/>
                        </a:rPr>
                        <a:t>Pasar de C a D</a:t>
                      </a:r>
                    </a:p>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s-ES" sz="1600" b="0" i="0" u="none" strike="noStrike" cap="none" normalizeH="0" baseline="0" smtClean="0">
                        <a:ln>
                          <a:noFill/>
                        </a:ln>
                        <a:solidFill>
                          <a:schemeClr val="tx1"/>
                        </a:solidFill>
                        <a:effectLst/>
                        <a:latin typeface="Cambria" pitchFamily="18" charset="0"/>
                      </a:endParaRP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Sacrifico</a:t>
                      </a:r>
                      <a:r>
                        <a:rPr kumimoji="0" lang="el-GR" sz="1600" b="0" i="0" u="none" strike="noStrike" cap="none" normalizeH="0" baseline="0" dirty="0" smtClean="0">
                          <a:ln>
                            <a:noFill/>
                          </a:ln>
                          <a:solidFill>
                            <a:schemeClr val="tx1"/>
                          </a:solidFill>
                          <a:effectLst/>
                          <a:latin typeface="Cambria" pitchFamily="18" charset="0"/>
                        </a:rPr>
                        <a:t> </a:t>
                      </a:r>
                      <a:r>
                        <a:rPr kumimoji="0" lang="es-ES" sz="1600" b="0" i="0" u="none" strike="noStrike" cap="none" normalizeH="0" baseline="0" dirty="0" smtClean="0">
                          <a:ln>
                            <a:noFill/>
                          </a:ln>
                          <a:solidFill>
                            <a:schemeClr val="tx1"/>
                          </a:solidFill>
                          <a:effectLst/>
                          <a:latin typeface="Cambria" pitchFamily="18" charset="0"/>
                        </a:rPr>
                        <a:t>30Y par fabricar 2x </a:t>
                      </a:r>
                      <a:br>
                        <a:rPr kumimoji="0" lang="es-ES" sz="1600" b="0" i="0" u="none" strike="noStrike" cap="none" normalizeH="0" baseline="0" dirty="0" smtClean="0">
                          <a:ln>
                            <a:noFill/>
                          </a:ln>
                          <a:solidFill>
                            <a:schemeClr val="tx1"/>
                          </a:solidFill>
                          <a:effectLst/>
                          <a:latin typeface="Cambria" pitchFamily="18" charset="0"/>
                        </a:rPr>
                      </a:br>
                      <a:r>
                        <a:rPr kumimoji="0" lang="es-ES" sz="1600" b="0" i="0" u="none" strike="noStrike" cap="none" normalizeH="0" baseline="0" dirty="0" smtClean="0">
                          <a:ln>
                            <a:noFill/>
                          </a:ln>
                          <a:solidFill>
                            <a:schemeClr val="tx1"/>
                          </a:solidFill>
                          <a:effectLst/>
                          <a:latin typeface="Cambria" pitchFamily="18" charset="0"/>
                        </a:rPr>
                        <a:t>|60-30| = 30        9-7 = 2</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3140">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smtClean="0">
                          <a:ln>
                            <a:noFill/>
                          </a:ln>
                          <a:solidFill>
                            <a:schemeClr val="tx1"/>
                          </a:solidFill>
                          <a:effectLst/>
                          <a:latin typeface="Cambria" pitchFamily="18" charset="0"/>
                        </a:rPr>
                        <a:t>Pasar de D a E</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Sacrifico 30Y por fabricar 1x</a:t>
                      </a:r>
                    </a:p>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|0-30|=30            10-9= 1</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1 Título"/>
          <p:cNvSpPr>
            <a:spLocks noGrp="1"/>
          </p:cNvSpPr>
          <p:nvPr>
            <p:ph type="title"/>
          </p:nvPr>
        </p:nvSpPr>
        <p:spPr>
          <a:xfrm>
            <a:off x="2438400" y="228600"/>
            <a:ext cx="6248400" cy="1143000"/>
          </a:xfrm>
        </p:spPr>
        <p:txBody>
          <a:bodyPr>
            <a:normAutofit/>
          </a:bodyPr>
          <a:lstStyle/>
          <a:p>
            <a:pPr algn="ctr"/>
            <a:r>
              <a:rPr lang="es-MX" sz="3200" b="1" dirty="0">
                <a:solidFill>
                  <a:schemeClr val="bg1"/>
                </a:solidFill>
                <a:latin typeface="Cambria" pitchFamily="18" charset="0"/>
              </a:rPr>
              <a:t>Introducción a la economía</a:t>
            </a:r>
            <a:br>
              <a:rPr lang="es-MX" sz="3200" b="1" dirty="0">
                <a:solidFill>
                  <a:schemeClr val="bg1"/>
                </a:solidFill>
                <a:latin typeface="Cambria" pitchFamily="18" charset="0"/>
              </a:rPr>
            </a:br>
            <a:r>
              <a:rPr lang="es-MX" sz="2800" b="1" dirty="0">
                <a:solidFill>
                  <a:schemeClr val="bg1"/>
                </a:solidFill>
                <a:latin typeface="Cambria" pitchFamily="18" charset="0"/>
              </a:rPr>
              <a:t>FPP</a:t>
            </a:r>
            <a:endParaRPr lang="es-CL" sz="2800" dirty="0"/>
          </a:p>
        </p:txBody>
      </p:sp>
      <p:pic>
        <p:nvPicPr>
          <p:cNvPr id="6" name="5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6193199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654" name="27653 CuadroTexto"/>
              <p:cNvSpPr txBox="1">
                <a:spLocks noChangeArrowheads="1"/>
              </p:cNvSpPr>
              <p:nvPr/>
            </p:nvSpPr>
            <p:spPr bwMode="auto">
              <a:xfrm>
                <a:off x="2411759" y="1928813"/>
                <a:ext cx="6006753" cy="494314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85750" indent="-285750" algn="just" eaLnBrk="1" hangingPunct="1">
                  <a:spcBef>
                    <a:spcPct val="50000"/>
                  </a:spcBef>
                  <a:buClr>
                    <a:srgbClr val="0070C0"/>
                  </a:buClr>
                  <a:buFont typeface="Wingdings" pitchFamily="2" charset="2"/>
                  <a:buChar char="v"/>
                </a:pPr>
                <a:r>
                  <a:rPr lang="es-ES" sz="1700" dirty="0" smtClean="0">
                    <a:latin typeface="Cambria" pitchFamily="18" charset="0"/>
                  </a:rPr>
                  <a:t>A la luz de los resultados empíricos nos damos cuenta que existe un sacrificio cuando los recursos son limitados. Formalmente introduciremos el concepto de Costo de oportunidad</a:t>
                </a:r>
              </a:p>
              <a:p>
                <a:pPr marL="285750" indent="-285750" algn="just" eaLnBrk="1" hangingPunct="1">
                  <a:spcBef>
                    <a:spcPct val="50000"/>
                  </a:spcBef>
                  <a:buClr>
                    <a:srgbClr val="0070C0"/>
                  </a:buClr>
                  <a:buFont typeface="Wingdings" pitchFamily="2" charset="2"/>
                  <a:buChar char="Ø"/>
                </a:pPr>
                <a:r>
                  <a:rPr lang="es-ES" sz="1700" dirty="0" smtClean="0">
                    <a:latin typeface="Cambria" pitchFamily="18" charset="0"/>
                  </a:rPr>
                  <a:t>Llamaremos costo de oportunidad o costo alternativo  al valor, </a:t>
                </a:r>
                <a:r>
                  <a:rPr lang="es-ES" sz="1700" dirty="0">
                    <a:latin typeface="Cambria" pitchFamily="18" charset="0"/>
                  </a:rPr>
                  <a:t>que tiene para nosotros dejar de hacer la segunda opción más </a:t>
                </a:r>
                <a:r>
                  <a:rPr lang="es-ES" sz="1700" dirty="0" smtClean="0">
                    <a:latin typeface="Cambria" pitchFamily="18" charset="0"/>
                  </a:rPr>
                  <a:t>valorada .Es decir aquello a lo que renunciamos para obtener una unidad adicional de un bien o servicio</a:t>
                </a:r>
                <a:endParaRPr lang="es-ES" sz="1700" dirty="0">
                  <a:latin typeface="Cambria" pitchFamily="18" charset="0"/>
                </a:endParaRPr>
              </a:p>
              <a:p>
                <a:pPr lvl="1" algn="just" eaLnBrk="1" hangingPunct="1">
                  <a:spcBef>
                    <a:spcPct val="50000"/>
                  </a:spcBef>
                  <a:buClr>
                    <a:schemeClr val="accent3"/>
                  </a:buClr>
                  <a:buFont typeface="Wingdings" pitchFamily="2" charset="2"/>
                  <a:buChar char="ü"/>
                </a:pPr>
                <a:r>
                  <a:rPr lang="es-ES" sz="1700" dirty="0" smtClean="0">
                    <a:latin typeface="Cambria" pitchFamily="18" charset="0"/>
                  </a:rPr>
                  <a:t>En el ejemplo cuando </a:t>
                </a:r>
                <a:r>
                  <a:rPr lang="es-ES" sz="1700" dirty="0">
                    <a:latin typeface="Cambria" pitchFamily="18" charset="0"/>
                  </a:rPr>
                  <a:t>dejamos de </a:t>
                </a:r>
                <a:r>
                  <a:rPr lang="es-ES" sz="1700" dirty="0" smtClean="0">
                    <a:latin typeface="Cambria" pitchFamily="18" charset="0"/>
                  </a:rPr>
                  <a:t>extraer  </a:t>
                </a:r>
                <a:r>
                  <a:rPr lang="es-ES" sz="1700" dirty="0">
                    <a:latin typeface="Cambria" pitchFamily="18" charset="0"/>
                  </a:rPr>
                  <a:t>cobre, para fabricar electrodomésticos nos enfrentamos al costo de oportunidad.</a:t>
                </a:r>
              </a:p>
              <a:p>
                <a:pPr algn="just" eaLnBrk="1" hangingPunct="1">
                  <a:spcBef>
                    <a:spcPct val="50000"/>
                  </a:spcBef>
                </a:pPr>
                <a:r>
                  <a:rPr lang="es-ES" sz="1700" dirty="0">
                    <a:latin typeface="Cambria" pitchFamily="18" charset="0"/>
                  </a:rPr>
                  <a:t>Costo de oportunidad</a:t>
                </a:r>
                <a:r>
                  <a:rPr lang="es-ES" sz="1700" dirty="0" smtClean="0">
                    <a:latin typeface="Cambria" pitchFamily="18" charset="0"/>
                  </a:rPr>
                  <a:t>:</a:t>
                </a:r>
              </a:p>
              <a:p>
                <a:pPr algn="just" eaLnBrk="1" hangingPunct="1">
                  <a:spcBef>
                    <a:spcPct val="50000"/>
                  </a:spcBef>
                </a:pPr>
                <a:endParaRPr lang="es-ES" sz="1700" dirty="0">
                  <a:latin typeface="Cambria" pitchFamily="18" charset="0"/>
                </a:endParaRPr>
              </a:p>
              <a:p>
                <a:pPr algn="just" eaLnBrk="1" hangingPunct="1">
                  <a:spcBef>
                    <a:spcPct val="50000"/>
                  </a:spcBef>
                </a:pPr>
                <a14:m>
                  <m:oMathPara xmlns:m="http://schemas.openxmlformats.org/officeDocument/2006/math">
                    <m:oMathParaPr>
                      <m:jc m:val="centerGroup"/>
                    </m:oMathParaPr>
                    <m:oMath xmlns:m="http://schemas.openxmlformats.org/officeDocument/2006/math">
                      <m:r>
                        <a:rPr lang="es-MX" sz="1700" i="1">
                          <a:latin typeface="Cambria Math"/>
                        </a:rPr>
                        <m:t>𝐶</m:t>
                      </m:r>
                      <m:sSub>
                        <m:sSubPr>
                          <m:ctrlPr>
                            <a:rPr lang="es-MX" sz="1700" i="1">
                              <a:latin typeface="Cambria Math"/>
                            </a:rPr>
                          </m:ctrlPr>
                        </m:sSubPr>
                        <m:e>
                          <m:r>
                            <a:rPr lang="es-MX" sz="1700" i="1">
                              <a:latin typeface="Cambria Math"/>
                            </a:rPr>
                            <m:t>𝑂</m:t>
                          </m:r>
                        </m:e>
                        <m:sub>
                          <m:r>
                            <a:rPr lang="es-MX" sz="1700" i="1">
                              <a:latin typeface="Cambria Math"/>
                            </a:rPr>
                            <m:t>𝑋</m:t>
                          </m:r>
                        </m:sub>
                      </m:sSub>
                      <m:r>
                        <a:rPr lang="es-MX" sz="1700" i="1">
                          <a:latin typeface="Cambria Math"/>
                        </a:rPr>
                        <m:t>=</m:t>
                      </m:r>
                      <m:f>
                        <m:fPr>
                          <m:ctrlPr>
                            <a:rPr lang="es-MX" sz="1700" i="1">
                              <a:latin typeface="Cambria Math"/>
                              <a:ea typeface="Cambria Math"/>
                            </a:rPr>
                          </m:ctrlPr>
                        </m:fPr>
                        <m:num>
                          <m:r>
                            <a:rPr lang="es-MX" sz="1700" i="1">
                              <a:latin typeface="Cambria Math"/>
                              <a:ea typeface="Cambria Math"/>
                            </a:rPr>
                            <m:t>∆</m:t>
                          </m:r>
                          <m:r>
                            <a:rPr lang="es-MX" sz="1700" i="1">
                              <a:latin typeface="Cambria Math"/>
                              <a:ea typeface="Cambria Math"/>
                            </a:rPr>
                            <m:t>𝑌</m:t>
                          </m:r>
                        </m:num>
                        <m:den>
                          <m:r>
                            <a:rPr lang="es-MX" sz="1700" i="1">
                              <a:latin typeface="Cambria Math"/>
                              <a:ea typeface="Cambria Math"/>
                            </a:rPr>
                            <m:t>∆</m:t>
                          </m:r>
                          <m:r>
                            <a:rPr lang="es-MX" sz="1700" i="1">
                              <a:latin typeface="Cambria Math"/>
                              <a:ea typeface="Cambria Math"/>
                            </a:rPr>
                            <m:t>𝑋</m:t>
                          </m:r>
                        </m:den>
                      </m:f>
                      <m:r>
                        <a:rPr lang="es-MX" sz="1700" i="1">
                          <a:latin typeface="Cambria Math"/>
                          <a:ea typeface="Cambria Math"/>
                        </a:rPr>
                        <m:t>=</m:t>
                      </m:r>
                      <m:f>
                        <m:fPr>
                          <m:ctrlPr>
                            <a:rPr lang="es-MX" sz="1700" i="1">
                              <a:latin typeface="Cambria Math"/>
                              <a:ea typeface="Cambria Math"/>
                            </a:rPr>
                          </m:ctrlPr>
                        </m:fPr>
                        <m:num>
                          <m:sSub>
                            <m:sSubPr>
                              <m:ctrlPr>
                                <a:rPr lang="es-MX" sz="1700" i="1">
                                  <a:latin typeface="Cambria Math"/>
                                  <a:ea typeface="Cambria Math"/>
                                </a:rPr>
                              </m:ctrlPr>
                            </m:sSubPr>
                            <m:e>
                              <m:r>
                                <a:rPr lang="es-MX" sz="1700" i="1">
                                  <a:latin typeface="Cambria Math"/>
                                  <a:ea typeface="Cambria Math"/>
                                </a:rPr>
                                <m:t>𝑌</m:t>
                              </m:r>
                            </m:e>
                            <m:sub>
                              <m:r>
                                <a:rPr lang="es-MX" sz="1700" i="1">
                                  <a:latin typeface="Cambria Math"/>
                                  <a:ea typeface="Cambria Math"/>
                                </a:rPr>
                                <m:t>2</m:t>
                              </m:r>
                            </m:sub>
                          </m:sSub>
                          <m:r>
                            <a:rPr lang="es-MX" sz="1700" i="1">
                              <a:latin typeface="Cambria Math"/>
                              <a:ea typeface="Cambria Math"/>
                            </a:rPr>
                            <m:t>−</m:t>
                          </m:r>
                          <m:sSub>
                            <m:sSubPr>
                              <m:ctrlPr>
                                <a:rPr lang="es-MX" sz="1700" i="1">
                                  <a:latin typeface="Cambria Math"/>
                                  <a:ea typeface="Cambria Math"/>
                                </a:rPr>
                              </m:ctrlPr>
                            </m:sSubPr>
                            <m:e>
                              <m:r>
                                <a:rPr lang="es-MX" sz="1700" i="1">
                                  <a:latin typeface="Cambria Math"/>
                                  <a:ea typeface="Cambria Math"/>
                                </a:rPr>
                                <m:t>𝑌</m:t>
                              </m:r>
                            </m:e>
                            <m:sub>
                              <m:r>
                                <a:rPr lang="es-MX" sz="1700" i="1">
                                  <a:latin typeface="Cambria Math"/>
                                  <a:ea typeface="Cambria Math"/>
                                </a:rPr>
                                <m:t>1</m:t>
                              </m:r>
                            </m:sub>
                          </m:sSub>
                        </m:num>
                        <m:den>
                          <m:sSub>
                            <m:sSubPr>
                              <m:ctrlPr>
                                <a:rPr lang="es-MX" sz="1700" i="1">
                                  <a:latin typeface="Cambria Math"/>
                                  <a:ea typeface="Cambria Math"/>
                                </a:rPr>
                              </m:ctrlPr>
                            </m:sSubPr>
                            <m:e>
                              <m:r>
                                <a:rPr lang="es-MX" sz="1700" i="1">
                                  <a:latin typeface="Cambria Math"/>
                                  <a:ea typeface="Cambria Math"/>
                                </a:rPr>
                                <m:t>𝑋</m:t>
                              </m:r>
                            </m:e>
                            <m:sub>
                              <m:r>
                                <a:rPr lang="es-MX" sz="1700" i="1">
                                  <a:latin typeface="Cambria Math"/>
                                  <a:ea typeface="Cambria Math"/>
                                </a:rPr>
                                <m:t>2</m:t>
                              </m:r>
                            </m:sub>
                          </m:sSub>
                          <m:r>
                            <a:rPr lang="es-MX" sz="1700" i="1">
                              <a:latin typeface="Cambria Math"/>
                              <a:ea typeface="Cambria Math"/>
                            </a:rPr>
                            <m:t>−</m:t>
                          </m:r>
                          <m:sSub>
                            <m:sSubPr>
                              <m:ctrlPr>
                                <a:rPr lang="es-MX" sz="1700" i="1">
                                  <a:latin typeface="Cambria Math"/>
                                  <a:ea typeface="Cambria Math"/>
                                </a:rPr>
                              </m:ctrlPr>
                            </m:sSubPr>
                            <m:e>
                              <m:r>
                                <a:rPr lang="es-MX" sz="1700" i="1">
                                  <a:latin typeface="Cambria Math"/>
                                  <a:ea typeface="Cambria Math"/>
                                </a:rPr>
                                <m:t>𝑋</m:t>
                              </m:r>
                            </m:e>
                            <m:sub>
                              <m:r>
                                <a:rPr lang="es-MX" sz="1700" i="1">
                                  <a:latin typeface="Cambria Math"/>
                                  <a:ea typeface="Cambria Math"/>
                                </a:rPr>
                                <m:t>1</m:t>
                              </m:r>
                            </m:sub>
                          </m:sSub>
                          <m:r>
                            <a:rPr lang="es-MX" sz="1700" b="0" i="1" smtClean="0">
                              <a:latin typeface="Cambria Math"/>
                              <a:ea typeface="Cambria Math"/>
                            </a:rPr>
                            <m:t> </m:t>
                          </m:r>
                        </m:den>
                      </m:f>
                      <m:r>
                        <a:rPr lang="es-MX" sz="1700" b="0" i="1" smtClean="0">
                          <a:latin typeface="Cambria Math"/>
                          <a:ea typeface="Cambria Math"/>
                        </a:rPr>
                        <m:t>      </m:t>
                      </m:r>
                      <m:r>
                        <a:rPr lang="es-MX" sz="1700" i="1">
                          <a:latin typeface="Cambria Math"/>
                        </a:rPr>
                        <m:t>𝐶</m:t>
                      </m:r>
                      <m:sSub>
                        <m:sSubPr>
                          <m:ctrlPr>
                            <a:rPr lang="es-MX" sz="1700" i="1">
                              <a:latin typeface="Cambria Math"/>
                            </a:rPr>
                          </m:ctrlPr>
                        </m:sSubPr>
                        <m:e>
                          <m:r>
                            <a:rPr lang="es-MX" sz="1700" i="1">
                              <a:latin typeface="Cambria Math"/>
                            </a:rPr>
                            <m:t>𝑂</m:t>
                          </m:r>
                        </m:e>
                        <m:sub>
                          <m:r>
                            <a:rPr lang="es-MX" sz="1700" b="0" i="1" smtClean="0">
                              <a:latin typeface="Cambria Math"/>
                            </a:rPr>
                            <m:t>𝑌</m:t>
                          </m:r>
                        </m:sub>
                      </m:sSub>
                      <m:r>
                        <a:rPr lang="es-MX" sz="1700" i="1">
                          <a:latin typeface="Cambria Math"/>
                        </a:rPr>
                        <m:t>=</m:t>
                      </m:r>
                      <m:f>
                        <m:fPr>
                          <m:ctrlPr>
                            <a:rPr lang="es-MX" sz="1700" i="1">
                              <a:latin typeface="Cambria Math"/>
                              <a:ea typeface="Cambria Math"/>
                            </a:rPr>
                          </m:ctrlPr>
                        </m:fPr>
                        <m:num>
                          <m:r>
                            <a:rPr lang="es-MX" sz="1700" i="1">
                              <a:latin typeface="Cambria Math"/>
                              <a:ea typeface="Cambria Math"/>
                            </a:rPr>
                            <m:t>∆</m:t>
                          </m:r>
                          <m:r>
                            <a:rPr lang="es-MX" sz="1700" b="0" i="1" smtClean="0">
                              <a:latin typeface="Cambria Math"/>
                              <a:ea typeface="Cambria Math"/>
                            </a:rPr>
                            <m:t>𝑋</m:t>
                          </m:r>
                        </m:num>
                        <m:den>
                          <m:r>
                            <a:rPr lang="es-MX" sz="1700" i="1">
                              <a:latin typeface="Cambria Math"/>
                              <a:ea typeface="Cambria Math"/>
                            </a:rPr>
                            <m:t>∆</m:t>
                          </m:r>
                          <m:r>
                            <a:rPr lang="es-MX" sz="1700" b="0" i="1" smtClean="0">
                              <a:latin typeface="Cambria Math"/>
                              <a:ea typeface="Cambria Math"/>
                            </a:rPr>
                            <m:t>𝑌</m:t>
                          </m:r>
                        </m:den>
                      </m:f>
                      <m:r>
                        <a:rPr lang="es-MX" sz="1700" i="1">
                          <a:latin typeface="Cambria Math"/>
                          <a:ea typeface="Cambria Math"/>
                        </a:rPr>
                        <m:t>=</m:t>
                      </m:r>
                      <m:f>
                        <m:fPr>
                          <m:ctrlPr>
                            <a:rPr lang="es-MX" sz="1700" i="1">
                              <a:latin typeface="Cambria Math"/>
                              <a:ea typeface="Cambria Math"/>
                            </a:rPr>
                          </m:ctrlPr>
                        </m:fPr>
                        <m:num>
                          <m:sSub>
                            <m:sSubPr>
                              <m:ctrlPr>
                                <a:rPr lang="es-MX" sz="1700" i="1">
                                  <a:latin typeface="Cambria Math"/>
                                  <a:ea typeface="Cambria Math"/>
                                </a:rPr>
                              </m:ctrlPr>
                            </m:sSubPr>
                            <m:e>
                              <m:r>
                                <a:rPr lang="es-MX" sz="1700" b="0" i="1" smtClean="0">
                                  <a:latin typeface="Cambria Math"/>
                                  <a:ea typeface="Cambria Math"/>
                                </a:rPr>
                                <m:t>𝑋</m:t>
                              </m:r>
                            </m:e>
                            <m:sub>
                              <m:r>
                                <a:rPr lang="es-MX" sz="1700" i="1">
                                  <a:latin typeface="Cambria Math"/>
                                  <a:ea typeface="Cambria Math"/>
                                </a:rPr>
                                <m:t>2</m:t>
                              </m:r>
                            </m:sub>
                          </m:sSub>
                          <m:r>
                            <a:rPr lang="es-MX" sz="1700" i="1">
                              <a:latin typeface="Cambria Math"/>
                              <a:ea typeface="Cambria Math"/>
                            </a:rPr>
                            <m:t>−</m:t>
                          </m:r>
                          <m:sSub>
                            <m:sSubPr>
                              <m:ctrlPr>
                                <a:rPr lang="es-MX" sz="1700" i="1">
                                  <a:latin typeface="Cambria Math"/>
                                  <a:ea typeface="Cambria Math"/>
                                </a:rPr>
                              </m:ctrlPr>
                            </m:sSubPr>
                            <m:e>
                              <m:r>
                                <a:rPr lang="es-MX" sz="1700" b="0" i="1" smtClean="0">
                                  <a:latin typeface="Cambria Math"/>
                                  <a:ea typeface="Cambria Math"/>
                                </a:rPr>
                                <m:t>𝑋</m:t>
                              </m:r>
                            </m:e>
                            <m:sub>
                              <m:r>
                                <a:rPr lang="es-MX" sz="1700" i="1">
                                  <a:latin typeface="Cambria Math"/>
                                  <a:ea typeface="Cambria Math"/>
                                </a:rPr>
                                <m:t>1</m:t>
                              </m:r>
                            </m:sub>
                          </m:sSub>
                        </m:num>
                        <m:den>
                          <m:sSub>
                            <m:sSubPr>
                              <m:ctrlPr>
                                <a:rPr lang="es-MX" sz="1700" i="1">
                                  <a:latin typeface="Cambria Math"/>
                                  <a:ea typeface="Cambria Math"/>
                                </a:rPr>
                              </m:ctrlPr>
                            </m:sSubPr>
                            <m:e>
                              <m:r>
                                <a:rPr lang="es-MX" sz="1700" b="0" i="1" smtClean="0">
                                  <a:latin typeface="Cambria Math"/>
                                  <a:ea typeface="Cambria Math"/>
                                </a:rPr>
                                <m:t>𝑌</m:t>
                              </m:r>
                            </m:e>
                            <m:sub>
                              <m:r>
                                <a:rPr lang="es-MX" sz="1700" i="1">
                                  <a:latin typeface="Cambria Math"/>
                                  <a:ea typeface="Cambria Math"/>
                                </a:rPr>
                                <m:t>2</m:t>
                              </m:r>
                            </m:sub>
                          </m:sSub>
                          <m:r>
                            <a:rPr lang="es-MX" sz="1700" i="1">
                              <a:latin typeface="Cambria Math"/>
                              <a:ea typeface="Cambria Math"/>
                            </a:rPr>
                            <m:t>−</m:t>
                          </m:r>
                          <m:sSub>
                            <m:sSubPr>
                              <m:ctrlPr>
                                <a:rPr lang="es-MX" sz="1700" b="0" i="1" smtClean="0">
                                  <a:latin typeface="Cambria Math"/>
                                  <a:ea typeface="Cambria Math"/>
                                </a:rPr>
                              </m:ctrlPr>
                            </m:sSubPr>
                            <m:e>
                              <m:r>
                                <a:rPr lang="es-MX" sz="1700" b="0" i="1" smtClean="0">
                                  <a:latin typeface="Cambria Math"/>
                                  <a:ea typeface="Cambria Math"/>
                                </a:rPr>
                                <m:t>𝑌</m:t>
                              </m:r>
                            </m:e>
                            <m:sub>
                              <m:r>
                                <a:rPr lang="es-MX" sz="1700" b="0" i="1" smtClean="0">
                                  <a:latin typeface="Cambria Math"/>
                                  <a:ea typeface="Cambria Math"/>
                                </a:rPr>
                                <m:t>1</m:t>
                              </m:r>
                            </m:sub>
                          </m:sSub>
                        </m:den>
                      </m:f>
                    </m:oMath>
                  </m:oMathPara>
                </a14:m>
                <a:endParaRPr lang="es-ES" sz="1700" dirty="0">
                  <a:latin typeface="Cambria" pitchFamily="18" charset="0"/>
                </a:endParaRPr>
              </a:p>
              <a:p>
                <a:pPr algn="just" eaLnBrk="1" hangingPunct="1">
                  <a:spcBef>
                    <a:spcPct val="50000"/>
                  </a:spcBef>
                </a:pPr>
                <a:endParaRPr lang="es-ES" sz="1700" dirty="0">
                  <a:latin typeface="Century Gothic" pitchFamily="34" charset="0"/>
                </a:endParaRPr>
              </a:p>
            </p:txBody>
          </p:sp>
        </mc:Choice>
        <mc:Fallback xmlns="">
          <p:sp>
            <p:nvSpPr>
              <p:cNvPr id="27654" name="27653 CuadroTexto"/>
              <p:cNvSpPr txBox="1">
                <a:spLocks noRot="1" noChangeAspect="1" noMove="1" noResize="1" noEditPoints="1" noAdjustHandles="1" noChangeArrowheads="1" noChangeShapeType="1" noTextEdit="1"/>
              </p:cNvSpPr>
              <p:nvPr/>
            </p:nvSpPr>
            <p:spPr bwMode="auto">
              <a:xfrm>
                <a:off x="2411759" y="1928813"/>
                <a:ext cx="6006753" cy="4943148"/>
              </a:xfrm>
              <a:prstGeom prst="rect">
                <a:avLst/>
              </a:prstGeom>
              <a:blipFill rotWithShape="1">
                <a:blip r:embed="rId3" cstate="print"/>
                <a:stretch>
                  <a:fillRect l="-711" t="-370" r="-609"/>
                </a:stretch>
              </a:blip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s-CL">
                    <a:noFill/>
                  </a:rPr>
                  <a:t> </a:t>
                </a:r>
              </a:p>
            </p:txBody>
          </p:sp>
        </mc:Fallback>
      </mc:AlternateContent>
      <p:sp>
        <p:nvSpPr>
          <p:cNvPr id="1032" name="Rectangle 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ES"/>
          </a:p>
        </p:txBody>
      </p:sp>
      <p:sp>
        <p:nvSpPr>
          <p:cNvPr id="1033" name="Line 11"/>
          <p:cNvSpPr>
            <a:spLocks noChangeShapeType="1"/>
          </p:cNvSpPr>
          <p:nvPr/>
        </p:nvSpPr>
        <p:spPr bwMode="auto">
          <a:xfrm>
            <a:off x="1763713" y="5084763"/>
            <a:ext cx="0" cy="14287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13" name="1 Título"/>
          <p:cNvSpPr>
            <a:spLocks noGrp="1"/>
          </p:cNvSpPr>
          <p:nvPr>
            <p:ph type="title"/>
          </p:nvPr>
        </p:nvSpPr>
        <p:spPr/>
        <p:txBody>
          <a:bodyPr>
            <a:normAutofit/>
          </a:bodyPr>
          <a:lstStyle/>
          <a:p>
            <a:pPr algn="ctr"/>
            <a:r>
              <a:rPr lang="es-MX" sz="3200" b="1" dirty="0">
                <a:solidFill>
                  <a:schemeClr val="bg1"/>
                </a:solidFill>
                <a:latin typeface="Cambria" pitchFamily="18" charset="0"/>
              </a:rPr>
              <a:t>Introducción a la economía</a:t>
            </a:r>
            <a:br>
              <a:rPr lang="es-MX" sz="3200" b="1" dirty="0">
                <a:solidFill>
                  <a:schemeClr val="bg1"/>
                </a:solidFill>
                <a:latin typeface="Cambria" pitchFamily="18" charset="0"/>
              </a:rPr>
            </a:br>
            <a:r>
              <a:rPr lang="es-MX" sz="2800" b="1" dirty="0">
                <a:solidFill>
                  <a:schemeClr val="bg1"/>
                </a:solidFill>
                <a:latin typeface="Cambria" pitchFamily="18" charset="0"/>
              </a:rPr>
              <a:t>FPP</a:t>
            </a:r>
            <a:endParaRPr lang="es-CL" sz="2800" dirty="0"/>
          </a:p>
        </p:txBody>
      </p:sp>
      <p:pic>
        <p:nvPicPr>
          <p:cNvPr id="7" name="6 Imagen" descr="logo2.jpg"/>
          <p:cNvPicPr>
            <a:picLocks noChangeAspect="1"/>
          </p:cNvPicPr>
          <p:nvPr/>
        </p:nvPicPr>
        <p:blipFill>
          <a:blip r:embed="rId4"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493709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27653 CuadroTexto"/>
          <p:cNvSpPr txBox="1">
            <a:spLocks noChangeArrowheads="1"/>
          </p:cNvSpPr>
          <p:nvPr/>
        </p:nvSpPr>
        <p:spPr bwMode="auto">
          <a:xfrm>
            <a:off x="1907702" y="2132856"/>
            <a:ext cx="651080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85750" indent="-285750" algn="just" eaLnBrk="1" hangingPunct="1">
              <a:spcBef>
                <a:spcPct val="50000"/>
              </a:spcBef>
              <a:buClr>
                <a:srgbClr val="0070C0"/>
              </a:buClr>
              <a:buFont typeface="Wingdings" pitchFamily="2" charset="2"/>
              <a:buChar char="v"/>
            </a:pPr>
            <a:r>
              <a:rPr lang="es-ES" dirty="0" smtClean="0">
                <a:latin typeface="Cambria" pitchFamily="18" charset="0"/>
              </a:rPr>
              <a:t>Volviendo al ejemplo para el costo de oportunidad de X </a:t>
            </a:r>
            <a:endParaRPr lang="es-ES" sz="1700" dirty="0">
              <a:latin typeface="Cambria" pitchFamily="18" charset="0"/>
            </a:endParaRPr>
          </a:p>
        </p:txBody>
      </p:sp>
      <mc:AlternateContent xmlns:mc="http://schemas.openxmlformats.org/markup-compatibility/2006" xmlns:a14="http://schemas.microsoft.com/office/drawing/2010/main">
        <mc:Choice Requires="a14">
          <p:graphicFrame>
            <p:nvGraphicFramePr>
              <p:cNvPr id="128079" name="Group 79"/>
              <p:cNvGraphicFramePr>
                <a:graphicFrameLocks noGrp="1"/>
              </p:cNvGraphicFramePr>
              <p:nvPr>
                <p:extLst>
                  <p:ext uri="{D42A27DB-BD31-4B8C-83A1-F6EECF244321}">
                    <p14:modId xmlns:p14="http://schemas.microsoft.com/office/powerpoint/2010/main" val="11298023"/>
                  </p:ext>
                </p:extLst>
              </p:nvPr>
            </p:nvGraphicFramePr>
            <p:xfrm>
              <a:off x="2230438" y="2780929"/>
              <a:ext cx="6734051" cy="3670247"/>
            </p:xfrm>
            <a:graphic>
              <a:graphicData uri="http://schemas.openxmlformats.org/drawingml/2006/table">
                <a:tbl>
                  <a:tblPr/>
                  <a:tblGrid>
                    <a:gridCol w="2245199"/>
                    <a:gridCol w="2245199"/>
                    <a:gridCol w="2243653"/>
                  </a:tblGrid>
                  <a:tr h="288577">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Punto A y E</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Extremos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s-ES" sz="1600" b="0" i="0" u="none" strike="noStrike" cap="none" normalizeH="0" baseline="0" smtClean="0">
                            <a:ln>
                              <a:noFill/>
                            </a:ln>
                            <a:solidFill>
                              <a:schemeClr val="tx1"/>
                            </a:solidFill>
                            <a:effectLst/>
                            <a:latin typeface="Century Gothic" pitchFamily="34"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6034">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Pasar de A a B</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14:m>
                            <m:oMathPara xmlns:m="http://schemas.openxmlformats.org/officeDocument/2006/math">
                              <m:oMathParaPr>
                                <m:jc m:val="centerGroup"/>
                              </m:oMathParaPr>
                              <m:oMath xmlns:m="http://schemas.openxmlformats.org/officeDocument/2006/math">
                                <m:f>
                                  <m:fPr>
                                    <m:ctrlPr>
                                      <a:rPr kumimoji="0" lang="es-MX" sz="1600" b="0" i="1" u="none" strike="noStrike" cap="none" normalizeH="0" baseline="0" smtClean="0">
                                        <a:ln>
                                          <a:noFill/>
                                        </a:ln>
                                        <a:solidFill>
                                          <a:schemeClr val="tx1"/>
                                        </a:solidFill>
                                        <a:effectLst/>
                                        <a:latin typeface="Cambria Math"/>
                                      </a:rPr>
                                    </m:ctrlPr>
                                  </m:fPr>
                                  <m:num>
                                    <m:d>
                                      <m:dPr>
                                        <m:begChr m:val="|"/>
                                        <m:endChr m:val="|"/>
                                        <m:ctrlPr>
                                          <a:rPr kumimoji="0" lang="es-MX" sz="1600" b="0" i="1" u="none" strike="noStrike" cap="none" normalizeH="0" baseline="0" smtClean="0">
                                            <a:ln>
                                              <a:noFill/>
                                            </a:ln>
                                            <a:solidFill>
                                              <a:schemeClr val="tx1"/>
                                            </a:solidFill>
                                            <a:effectLst/>
                                            <a:latin typeface="Cambria Math"/>
                                          </a:rPr>
                                        </m:ctrlPr>
                                      </m:dPr>
                                      <m:e>
                                        <m:r>
                                          <a:rPr kumimoji="0" lang="es-MX" sz="1600" b="0" i="1" u="none" strike="noStrike" cap="none" normalizeH="0" baseline="0" smtClean="0">
                                            <a:ln>
                                              <a:noFill/>
                                            </a:ln>
                                            <a:solidFill>
                                              <a:schemeClr val="tx1"/>
                                            </a:solidFill>
                                            <a:effectLst/>
                                            <a:latin typeface="Cambria Math"/>
                                          </a:rPr>
                                          <m:t>90−100</m:t>
                                        </m:r>
                                      </m:e>
                                    </m:d>
                                  </m:num>
                                  <m:den>
                                    <m:r>
                                      <a:rPr kumimoji="0" lang="es-MX" sz="1600" b="0" i="1" u="none" strike="noStrike" cap="none" normalizeH="0" baseline="0" smtClean="0">
                                        <a:ln>
                                          <a:noFill/>
                                        </a:ln>
                                        <a:solidFill>
                                          <a:schemeClr val="tx1"/>
                                        </a:solidFill>
                                        <a:effectLst/>
                                        <a:latin typeface="Cambria Math"/>
                                      </a:rPr>
                                      <m:t>4−0</m:t>
                                    </m:r>
                                  </m:den>
                                </m:f>
                                <m:r>
                                  <a:rPr kumimoji="0" lang="es-MX" sz="1600" b="0" i="1" u="none" strike="noStrike" cap="none" normalizeH="0" baseline="0" smtClean="0">
                                    <a:ln>
                                      <a:noFill/>
                                    </a:ln>
                                    <a:solidFill>
                                      <a:schemeClr val="tx1"/>
                                    </a:solidFill>
                                    <a:effectLst/>
                                    <a:latin typeface="Cambria Math"/>
                                  </a:rPr>
                                  <m:t>=</m:t>
                                </m:r>
                                <m:f>
                                  <m:fPr>
                                    <m:ctrlPr>
                                      <a:rPr kumimoji="0" lang="es-MX" sz="1600" b="0" i="1" u="none" strike="noStrike" cap="none" normalizeH="0" baseline="0" smtClean="0">
                                        <a:ln>
                                          <a:noFill/>
                                        </a:ln>
                                        <a:solidFill>
                                          <a:schemeClr val="tx1"/>
                                        </a:solidFill>
                                        <a:effectLst/>
                                        <a:latin typeface="Cambria Math"/>
                                      </a:rPr>
                                    </m:ctrlPr>
                                  </m:fPr>
                                  <m:num>
                                    <m:r>
                                      <a:rPr kumimoji="0" lang="es-MX" sz="1600" b="0" i="1" u="none" strike="noStrike" cap="none" normalizeH="0" baseline="0" smtClean="0">
                                        <a:ln>
                                          <a:noFill/>
                                        </a:ln>
                                        <a:solidFill>
                                          <a:schemeClr val="tx1"/>
                                        </a:solidFill>
                                        <a:effectLst/>
                                        <a:latin typeface="Cambria Math"/>
                                      </a:rPr>
                                      <m:t>10</m:t>
                                    </m:r>
                                  </m:num>
                                  <m:den>
                                    <m:r>
                                      <a:rPr kumimoji="0" lang="es-MX" sz="1600" b="0" i="1" u="none" strike="noStrike" cap="none" normalizeH="0" baseline="0" smtClean="0">
                                        <a:ln>
                                          <a:noFill/>
                                        </a:ln>
                                        <a:solidFill>
                                          <a:schemeClr val="tx1"/>
                                        </a:solidFill>
                                        <a:effectLst/>
                                        <a:latin typeface="Cambria Math"/>
                                      </a:rPr>
                                      <m:t>4</m:t>
                                    </m:r>
                                  </m:den>
                                </m:f>
                                <m:r>
                                  <a:rPr kumimoji="0" lang="es-MX" sz="1600" b="0" i="1" u="none" strike="noStrike" cap="none" normalizeH="0" baseline="0" smtClean="0">
                                    <a:ln>
                                      <a:noFill/>
                                    </a:ln>
                                    <a:solidFill>
                                      <a:schemeClr val="tx1"/>
                                    </a:solidFill>
                                    <a:effectLst/>
                                    <a:latin typeface="Cambria Math"/>
                                  </a:rPr>
                                  <m:t>=</m:t>
                                </m:r>
                                <m:f>
                                  <m:fPr>
                                    <m:ctrlPr>
                                      <a:rPr kumimoji="0" lang="es-MX" sz="1600" b="0" i="1" u="none" strike="noStrike" cap="none" normalizeH="0" baseline="0" smtClean="0">
                                        <a:ln>
                                          <a:noFill/>
                                        </a:ln>
                                        <a:solidFill>
                                          <a:schemeClr val="tx1"/>
                                        </a:solidFill>
                                        <a:effectLst/>
                                        <a:latin typeface="Cambria Math"/>
                                      </a:rPr>
                                    </m:ctrlPr>
                                  </m:fPr>
                                  <m:num>
                                    <m:r>
                                      <a:rPr kumimoji="0" lang="es-MX" sz="1600" b="0" i="1" u="none" strike="noStrike" cap="none" normalizeH="0" baseline="0" smtClean="0">
                                        <a:ln>
                                          <a:noFill/>
                                        </a:ln>
                                        <a:solidFill>
                                          <a:schemeClr val="tx1"/>
                                        </a:solidFill>
                                        <a:effectLst/>
                                        <a:latin typeface="Cambria Math"/>
                                      </a:rPr>
                                      <m:t>5</m:t>
                                    </m:r>
                                  </m:num>
                                  <m:den>
                                    <m:r>
                                      <a:rPr kumimoji="0" lang="es-MX" sz="1600" b="0" i="1" u="none" strike="noStrike" cap="none" normalizeH="0" baseline="0" smtClean="0">
                                        <a:ln>
                                          <a:noFill/>
                                        </a:ln>
                                        <a:solidFill>
                                          <a:schemeClr val="tx1"/>
                                        </a:solidFill>
                                        <a:effectLst/>
                                        <a:latin typeface="Cambria Math"/>
                                      </a:rPr>
                                      <m:t>2</m:t>
                                    </m:r>
                                  </m:den>
                                </m:f>
                              </m:oMath>
                            </m:oMathPara>
                          </a14:m>
                          <a:endParaRPr kumimoji="0" lang="es-ES" sz="1600" b="0" i="0" u="none" strike="noStrike" cap="none" normalizeH="0" baseline="0" dirty="0" smtClean="0">
                            <a:ln>
                              <a:noFill/>
                            </a:ln>
                            <a:solidFill>
                              <a:schemeClr val="tx1"/>
                            </a:solidFill>
                            <a:effectLst/>
                            <a:latin typeface="Century Gothic" pitchFamily="34"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200" b="0" i="0" u="none" strike="noStrike" cap="none" normalizeH="0" baseline="0" dirty="0" smtClean="0">
                              <a:ln>
                                <a:noFill/>
                              </a:ln>
                              <a:solidFill>
                                <a:schemeClr val="tx1"/>
                              </a:solidFill>
                              <a:effectLst/>
                              <a:latin typeface="Cambria" pitchFamily="18" charset="0"/>
                            </a:rPr>
                            <a:t>Para producir una unidad adicional de X se debe renunciar a 2,5  toneladas de Y</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8344">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Costo de oportunidad de pasar de B a C</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14:m>
                            <m:oMathPara xmlns:m="http://schemas.openxmlformats.org/officeDocument/2006/math">
                              <m:oMathParaPr>
                                <m:jc m:val="centerGroup"/>
                              </m:oMathParaPr>
                              <m:oMath xmlns:m="http://schemas.openxmlformats.org/officeDocument/2006/math">
                                <m:f>
                                  <m:fPr>
                                    <m:ctrlPr>
                                      <a:rPr kumimoji="0" lang="es-MX" sz="1600" b="0" i="1" u="none" strike="noStrike" cap="none" normalizeH="0" baseline="0" smtClean="0">
                                        <a:ln>
                                          <a:noFill/>
                                        </a:ln>
                                        <a:solidFill>
                                          <a:schemeClr val="tx1"/>
                                        </a:solidFill>
                                        <a:effectLst/>
                                        <a:latin typeface="Cambria Math"/>
                                      </a:rPr>
                                    </m:ctrlPr>
                                  </m:fPr>
                                  <m:num>
                                    <m:d>
                                      <m:dPr>
                                        <m:begChr m:val="|"/>
                                        <m:endChr m:val="|"/>
                                        <m:ctrlPr>
                                          <a:rPr kumimoji="0" lang="es-MX" sz="1600" b="0" i="1" u="none" strike="noStrike" cap="none" normalizeH="0" baseline="0" smtClean="0">
                                            <a:ln>
                                              <a:noFill/>
                                            </a:ln>
                                            <a:solidFill>
                                              <a:schemeClr val="tx1"/>
                                            </a:solidFill>
                                            <a:effectLst/>
                                            <a:latin typeface="Cambria Math"/>
                                          </a:rPr>
                                        </m:ctrlPr>
                                      </m:dPr>
                                      <m:e>
                                        <m:r>
                                          <a:rPr kumimoji="0" lang="es-MX" sz="1600" b="0" i="1" u="none" strike="noStrike" cap="none" normalizeH="0" baseline="0" smtClean="0">
                                            <a:ln>
                                              <a:noFill/>
                                            </a:ln>
                                            <a:solidFill>
                                              <a:schemeClr val="tx1"/>
                                            </a:solidFill>
                                            <a:effectLst/>
                                            <a:latin typeface="Cambria Math"/>
                                          </a:rPr>
                                          <m:t>60−90</m:t>
                                        </m:r>
                                      </m:e>
                                    </m:d>
                                  </m:num>
                                  <m:den>
                                    <m:r>
                                      <a:rPr kumimoji="0" lang="es-MX" sz="1600" b="0" i="1" u="none" strike="noStrike" cap="none" normalizeH="0" baseline="0" smtClean="0">
                                        <a:ln>
                                          <a:noFill/>
                                        </a:ln>
                                        <a:solidFill>
                                          <a:schemeClr val="tx1"/>
                                        </a:solidFill>
                                        <a:effectLst/>
                                        <a:latin typeface="Cambria Math"/>
                                      </a:rPr>
                                      <m:t>7−4</m:t>
                                    </m:r>
                                  </m:den>
                                </m:f>
                                <m:r>
                                  <a:rPr kumimoji="0" lang="es-MX" sz="1600" b="0" i="1" u="none" strike="noStrike" cap="none" normalizeH="0" baseline="0" smtClean="0">
                                    <a:ln>
                                      <a:noFill/>
                                    </a:ln>
                                    <a:solidFill>
                                      <a:schemeClr val="tx1"/>
                                    </a:solidFill>
                                    <a:effectLst/>
                                    <a:latin typeface="Cambria Math"/>
                                  </a:rPr>
                                  <m:t>=</m:t>
                                </m:r>
                                <m:f>
                                  <m:fPr>
                                    <m:ctrlPr>
                                      <a:rPr kumimoji="0" lang="es-MX" sz="1600" b="0" i="1" u="none" strike="noStrike" cap="none" normalizeH="0" baseline="0" smtClean="0">
                                        <a:ln>
                                          <a:noFill/>
                                        </a:ln>
                                        <a:solidFill>
                                          <a:schemeClr val="tx1"/>
                                        </a:solidFill>
                                        <a:effectLst/>
                                        <a:latin typeface="Cambria Math"/>
                                      </a:rPr>
                                    </m:ctrlPr>
                                  </m:fPr>
                                  <m:num>
                                    <m:r>
                                      <a:rPr kumimoji="0" lang="es-MX" sz="1600" b="0" i="1" u="none" strike="noStrike" cap="none" normalizeH="0" baseline="0" smtClean="0">
                                        <a:ln>
                                          <a:noFill/>
                                        </a:ln>
                                        <a:solidFill>
                                          <a:schemeClr val="tx1"/>
                                        </a:solidFill>
                                        <a:effectLst/>
                                        <a:latin typeface="Cambria Math"/>
                                      </a:rPr>
                                      <m:t>30</m:t>
                                    </m:r>
                                  </m:num>
                                  <m:den>
                                    <m:r>
                                      <a:rPr kumimoji="0" lang="es-MX" sz="1600" b="0" i="1" u="none" strike="noStrike" cap="none" normalizeH="0" baseline="0" smtClean="0">
                                        <a:ln>
                                          <a:noFill/>
                                        </a:ln>
                                        <a:solidFill>
                                          <a:schemeClr val="tx1"/>
                                        </a:solidFill>
                                        <a:effectLst/>
                                        <a:latin typeface="Cambria Math"/>
                                      </a:rPr>
                                      <m:t>3</m:t>
                                    </m:r>
                                  </m:den>
                                </m:f>
                                <m:r>
                                  <a:rPr kumimoji="0" lang="es-MX" sz="1600" b="0" i="1" u="none" strike="noStrike" cap="none" normalizeH="0" baseline="0" smtClean="0">
                                    <a:ln>
                                      <a:noFill/>
                                    </a:ln>
                                    <a:solidFill>
                                      <a:schemeClr val="tx1"/>
                                    </a:solidFill>
                                    <a:effectLst/>
                                    <a:latin typeface="Cambria Math"/>
                                  </a:rPr>
                                  <m:t>=10</m:t>
                                </m:r>
                              </m:oMath>
                            </m:oMathPara>
                          </a14:m>
                          <a:endParaRPr kumimoji="0" lang="el-GR" sz="1600" b="0" i="0" u="none" strike="noStrike" cap="none" normalizeH="0" baseline="0" dirty="0" smtClean="0">
                            <a:ln>
                              <a:noFill/>
                            </a:ln>
                            <a:solidFill>
                              <a:schemeClr val="tx1"/>
                            </a:solidFill>
                            <a:effectLst/>
                            <a:latin typeface="Century Gothic" pitchFamily="34"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defRPr/>
                          </a:pPr>
                          <a:r>
                            <a:rPr kumimoji="0" lang="es-ES" sz="1000" b="0" i="0" u="none" strike="noStrike" cap="none" normalizeH="0" baseline="0" dirty="0" smtClean="0">
                              <a:ln>
                                <a:noFill/>
                              </a:ln>
                              <a:solidFill>
                                <a:schemeClr val="tx1"/>
                              </a:solidFill>
                              <a:effectLst/>
                              <a:latin typeface="Cambria" pitchFamily="18" charset="0"/>
                            </a:rPr>
                            <a:t>Para producir una unidad adicional de X se debe renunciar a 10  toneladas de Y</a:t>
                          </a:r>
                        </a:p>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l-GR" sz="1000" b="0" i="0" u="none" strike="noStrike" cap="none" normalizeH="0" baseline="0" dirty="0" smtClean="0">
                            <a:ln>
                              <a:noFill/>
                            </a:ln>
                            <a:solidFill>
                              <a:schemeClr val="tx1"/>
                            </a:solidFill>
                            <a:effectLst/>
                            <a:latin typeface="Century Gothic" pitchFamily="34"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0205">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Pasar de C a D</a:t>
                          </a:r>
                        </a:p>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s-ES" sz="1600" b="0" i="0" u="none" strike="noStrike" cap="none" normalizeH="0" baseline="0" dirty="0" smtClean="0">
                            <a:ln>
                              <a:noFill/>
                            </a:ln>
                            <a:solidFill>
                              <a:schemeClr val="tx1"/>
                            </a:solidFill>
                            <a:effectLst/>
                            <a:latin typeface="Cambria" pitchFamily="18" charset="0"/>
                          </a:endParaRP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14:m>
                            <m:oMathPara xmlns:m="http://schemas.openxmlformats.org/officeDocument/2006/math">
                              <m:oMathParaPr>
                                <m:jc m:val="centerGroup"/>
                              </m:oMathParaPr>
                              <m:oMath xmlns:m="http://schemas.openxmlformats.org/officeDocument/2006/math">
                                <m:f>
                                  <m:fPr>
                                    <m:ctrlPr>
                                      <a:rPr kumimoji="0" lang="es-MX" sz="1600" b="0" i="1" u="none" strike="noStrike" cap="none" normalizeH="0" baseline="0" smtClean="0">
                                        <a:ln>
                                          <a:noFill/>
                                        </a:ln>
                                        <a:solidFill>
                                          <a:schemeClr val="tx1"/>
                                        </a:solidFill>
                                        <a:effectLst/>
                                        <a:latin typeface="Cambria Math"/>
                                      </a:rPr>
                                    </m:ctrlPr>
                                  </m:fPr>
                                  <m:num>
                                    <m:d>
                                      <m:dPr>
                                        <m:begChr m:val="|"/>
                                        <m:endChr m:val="|"/>
                                        <m:ctrlPr>
                                          <a:rPr kumimoji="0" lang="es-MX" sz="1600" b="0" i="1" u="none" strike="noStrike" cap="none" normalizeH="0" baseline="0" smtClean="0">
                                            <a:ln>
                                              <a:noFill/>
                                            </a:ln>
                                            <a:solidFill>
                                              <a:schemeClr val="tx1"/>
                                            </a:solidFill>
                                            <a:effectLst/>
                                            <a:latin typeface="Cambria Math"/>
                                          </a:rPr>
                                        </m:ctrlPr>
                                      </m:dPr>
                                      <m:e>
                                        <m:r>
                                          <a:rPr kumimoji="0" lang="es-MX" sz="1600" b="0" i="1" u="none" strike="noStrike" cap="none" normalizeH="0" baseline="0" smtClean="0">
                                            <a:ln>
                                              <a:noFill/>
                                            </a:ln>
                                            <a:solidFill>
                                              <a:schemeClr val="tx1"/>
                                            </a:solidFill>
                                            <a:effectLst/>
                                            <a:latin typeface="Cambria Math"/>
                                          </a:rPr>
                                          <m:t>30−60</m:t>
                                        </m:r>
                                      </m:e>
                                    </m:d>
                                  </m:num>
                                  <m:den>
                                    <m:r>
                                      <a:rPr kumimoji="0" lang="es-MX" sz="1600" b="0" i="1" u="none" strike="noStrike" cap="none" normalizeH="0" baseline="0" smtClean="0">
                                        <a:ln>
                                          <a:noFill/>
                                        </a:ln>
                                        <a:solidFill>
                                          <a:schemeClr val="tx1"/>
                                        </a:solidFill>
                                        <a:effectLst/>
                                        <a:latin typeface="Cambria Math"/>
                                      </a:rPr>
                                      <m:t>9−7</m:t>
                                    </m:r>
                                  </m:den>
                                </m:f>
                                <m:r>
                                  <a:rPr kumimoji="0" lang="es-MX" sz="1600" b="0" i="1" u="none" strike="noStrike" cap="none" normalizeH="0" baseline="0" smtClean="0">
                                    <a:ln>
                                      <a:noFill/>
                                    </a:ln>
                                    <a:solidFill>
                                      <a:schemeClr val="tx1"/>
                                    </a:solidFill>
                                    <a:effectLst/>
                                    <a:latin typeface="Cambria Math"/>
                                  </a:rPr>
                                  <m:t>=</m:t>
                                </m:r>
                                <m:f>
                                  <m:fPr>
                                    <m:ctrlPr>
                                      <a:rPr kumimoji="0" lang="es-MX" sz="1600" b="0" i="1" u="none" strike="noStrike" cap="none" normalizeH="0" baseline="0" smtClean="0">
                                        <a:ln>
                                          <a:noFill/>
                                        </a:ln>
                                        <a:solidFill>
                                          <a:schemeClr val="tx1"/>
                                        </a:solidFill>
                                        <a:effectLst/>
                                        <a:latin typeface="Cambria Math"/>
                                      </a:rPr>
                                    </m:ctrlPr>
                                  </m:fPr>
                                  <m:num>
                                    <m:r>
                                      <a:rPr kumimoji="0" lang="es-MX" sz="1600" b="0" i="1" u="none" strike="noStrike" cap="none" normalizeH="0" baseline="0" smtClean="0">
                                        <a:ln>
                                          <a:noFill/>
                                        </a:ln>
                                        <a:solidFill>
                                          <a:schemeClr val="tx1"/>
                                        </a:solidFill>
                                        <a:effectLst/>
                                        <a:latin typeface="Cambria Math"/>
                                      </a:rPr>
                                      <m:t>30</m:t>
                                    </m:r>
                                  </m:num>
                                  <m:den>
                                    <m:r>
                                      <a:rPr kumimoji="0" lang="es-MX" sz="1600" b="0" i="1" u="none" strike="noStrike" cap="none" normalizeH="0" baseline="0" smtClean="0">
                                        <a:ln>
                                          <a:noFill/>
                                        </a:ln>
                                        <a:solidFill>
                                          <a:schemeClr val="tx1"/>
                                        </a:solidFill>
                                        <a:effectLst/>
                                        <a:latin typeface="Cambria Math"/>
                                      </a:rPr>
                                      <m:t>2</m:t>
                                    </m:r>
                                  </m:den>
                                </m:f>
                                <m:r>
                                  <a:rPr kumimoji="0" lang="es-MX" sz="1600" b="0" i="1" u="none" strike="noStrike" cap="none" normalizeH="0" baseline="0" smtClean="0">
                                    <a:ln>
                                      <a:noFill/>
                                    </a:ln>
                                    <a:solidFill>
                                      <a:schemeClr val="tx1"/>
                                    </a:solidFill>
                                    <a:effectLst/>
                                    <a:latin typeface="Cambria Math"/>
                                  </a:rPr>
                                  <m:t>=15</m:t>
                                </m:r>
                              </m:oMath>
                            </m:oMathPara>
                          </a14:m>
                          <a:endParaRPr kumimoji="0" lang="es-MX" sz="1600" b="0" i="0" u="none" strike="noStrike" cap="none" normalizeH="0" baseline="0" dirty="0" smtClean="0">
                            <a:ln>
                              <a:noFill/>
                            </a:ln>
                            <a:solidFill>
                              <a:schemeClr val="tx1"/>
                            </a:solidFill>
                            <a:effectLst/>
                            <a:latin typeface="Century Gothic" pitchFamily="34" charset="0"/>
                          </a:endParaRPr>
                        </a:p>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s-ES" sz="1600" b="0" i="0" u="none" strike="noStrike" cap="none" normalizeH="0" baseline="0" dirty="0" smtClean="0">
                            <a:ln>
                              <a:noFill/>
                            </a:ln>
                            <a:solidFill>
                              <a:schemeClr val="tx1"/>
                            </a:solidFill>
                            <a:effectLst/>
                            <a:latin typeface="Century Gothic" pitchFamily="34"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defRPr/>
                          </a:pPr>
                          <a:r>
                            <a:rPr kumimoji="0" lang="es-ES" sz="1200" b="0" i="0" u="none" strike="noStrike" cap="none" normalizeH="0" baseline="0" dirty="0" smtClean="0">
                              <a:ln>
                                <a:noFill/>
                              </a:ln>
                              <a:solidFill>
                                <a:schemeClr val="tx1"/>
                              </a:solidFill>
                              <a:effectLst/>
                              <a:latin typeface="Cambria" pitchFamily="18" charset="0"/>
                            </a:rPr>
                            <a:t>Para producir una unidad adicional de X se debe renunciar a 15  toneladas de Y</a:t>
                          </a:r>
                        </a:p>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s-ES" sz="1600" b="0" i="0" u="none" strike="noStrike" cap="none" normalizeH="0" baseline="0" dirty="0" smtClean="0">
                            <a:ln>
                              <a:noFill/>
                            </a:ln>
                            <a:solidFill>
                              <a:schemeClr val="tx1"/>
                            </a:solidFill>
                            <a:effectLst/>
                            <a:latin typeface="Century Gothic" pitchFamily="34"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7240">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Pasar de D a E</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14:m>
                            <m:oMathPara xmlns:m="http://schemas.openxmlformats.org/officeDocument/2006/math">
                              <m:oMathParaPr>
                                <m:jc m:val="centerGroup"/>
                              </m:oMathParaPr>
                              <m:oMath xmlns:m="http://schemas.openxmlformats.org/officeDocument/2006/math">
                                <m:f>
                                  <m:fPr>
                                    <m:ctrlPr>
                                      <a:rPr kumimoji="0" lang="es-MX" sz="1600" b="0" i="1" u="none" strike="noStrike" cap="none" normalizeH="0" baseline="0" smtClean="0">
                                        <a:ln>
                                          <a:noFill/>
                                        </a:ln>
                                        <a:solidFill>
                                          <a:schemeClr val="tx1"/>
                                        </a:solidFill>
                                        <a:effectLst/>
                                        <a:latin typeface="Cambria Math"/>
                                      </a:rPr>
                                    </m:ctrlPr>
                                  </m:fPr>
                                  <m:num>
                                    <m:d>
                                      <m:dPr>
                                        <m:begChr m:val="|"/>
                                        <m:endChr m:val="|"/>
                                        <m:ctrlPr>
                                          <a:rPr kumimoji="0" lang="es-MX" sz="1600" b="0" i="1" u="none" strike="noStrike" cap="none" normalizeH="0" baseline="0" smtClean="0">
                                            <a:ln>
                                              <a:noFill/>
                                            </a:ln>
                                            <a:solidFill>
                                              <a:schemeClr val="tx1"/>
                                            </a:solidFill>
                                            <a:effectLst/>
                                            <a:latin typeface="Cambria Math"/>
                                          </a:rPr>
                                        </m:ctrlPr>
                                      </m:dPr>
                                      <m:e>
                                        <m:r>
                                          <a:rPr kumimoji="0" lang="es-MX" sz="1600" b="0" i="1" u="none" strike="noStrike" cap="none" normalizeH="0" baseline="0" smtClean="0">
                                            <a:ln>
                                              <a:noFill/>
                                            </a:ln>
                                            <a:solidFill>
                                              <a:schemeClr val="tx1"/>
                                            </a:solidFill>
                                            <a:effectLst/>
                                            <a:latin typeface="Cambria Math"/>
                                          </a:rPr>
                                          <m:t>0−30</m:t>
                                        </m:r>
                                      </m:e>
                                    </m:d>
                                  </m:num>
                                  <m:den>
                                    <m:r>
                                      <a:rPr kumimoji="0" lang="es-MX" sz="1600" b="0" i="1" u="none" strike="noStrike" cap="none" normalizeH="0" baseline="0" smtClean="0">
                                        <a:ln>
                                          <a:noFill/>
                                        </a:ln>
                                        <a:solidFill>
                                          <a:schemeClr val="tx1"/>
                                        </a:solidFill>
                                        <a:effectLst/>
                                        <a:latin typeface="Cambria Math"/>
                                      </a:rPr>
                                      <m:t>10−9</m:t>
                                    </m:r>
                                  </m:den>
                                </m:f>
                                <m:r>
                                  <a:rPr kumimoji="0" lang="es-MX" sz="1600" b="0" i="1" u="none" strike="noStrike" cap="none" normalizeH="0" baseline="0" smtClean="0">
                                    <a:ln>
                                      <a:noFill/>
                                    </a:ln>
                                    <a:solidFill>
                                      <a:schemeClr val="tx1"/>
                                    </a:solidFill>
                                    <a:effectLst/>
                                    <a:latin typeface="Cambria Math"/>
                                  </a:rPr>
                                  <m:t>=</m:t>
                                </m:r>
                                <m:f>
                                  <m:fPr>
                                    <m:ctrlPr>
                                      <a:rPr kumimoji="0" lang="es-MX" sz="1600" b="0" i="1" u="none" strike="noStrike" cap="none" normalizeH="0" baseline="0" smtClean="0">
                                        <a:ln>
                                          <a:noFill/>
                                        </a:ln>
                                        <a:solidFill>
                                          <a:schemeClr val="tx1"/>
                                        </a:solidFill>
                                        <a:effectLst/>
                                        <a:latin typeface="Cambria Math"/>
                                      </a:rPr>
                                    </m:ctrlPr>
                                  </m:fPr>
                                  <m:num>
                                    <m:r>
                                      <a:rPr kumimoji="0" lang="es-MX" sz="1600" b="0" i="1" u="none" strike="noStrike" cap="none" normalizeH="0" baseline="0" smtClean="0">
                                        <a:ln>
                                          <a:noFill/>
                                        </a:ln>
                                        <a:solidFill>
                                          <a:schemeClr val="tx1"/>
                                        </a:solidFill>
                                        <a:effectLst/>
                                        <a:latin typeface="Cambria Math"/>
                                      </a:rPr>
                                      <m:t>30</m:t>
                                    </m:r>
                                  </m:num>
                                  <m:den>
                                    <m:r>
                                      <a:rPr kumimoji="0" lang="es-MX" sz="1600" b="0" i="1" u="none" strike="noStrike" cap="none" normalizeH="0" baseline="0" smtClean="0">
                                        <a:ln>
                                          <a:noFill/>
                                        </a:ln>
                                        <a:solidFill>
                                          <a:schemeClr val="tx1"/>
                                        </a:solidFill>
                                        <a:effectLst/>
                                        <a:latin typeface="Cambria Math"/>
                                      </a:rPr>
                                      <m:t>1</m:t>
                                    </m:r>
                                  </m:den>
                                </m:f>
                                <m:r>
                                  <a:rPr kumimoji="0" lang="es-MX" sz="1600" b="0" i="1" u="none" strike="noStrike" cap="none" normalizeH="0" baseline="0" smtClean="0">
                                    <a:ln>
                                      <a:noFill/>
                                    </a:ln>
                                    <a:solidFill>
                                      <a:schemeClr val="tx1"/>
                                    </a:solidFill>
                                    <a:effectLst/>
                                    <a:latin typeface="Cambria Math"/>
                                  </a:rPr>
                                  <m:t>=30</m:t>
                                </m:r>
                              </m:oMath>
                            </m:oMathPara>
                          </a14:m>
                          <a:endParaRPr kumimoji="0" lang="es-ES" sz="1600" b="0" i="0" u="none" strike="noStrike" cap="none" normalizeH="0" baseline="0" dirty="0" smtClean="0">
                            <a:ln>
                              <a:noFill/>
                            </a:ln>
                            <a:solidFill>
                              <a:schemeClr val="tx1"/>
                            </a:solidFill>
                            <a:effectLst/>
                            <a:latin typeface="Century Gothic" pitchFamily="34" charset="0"/>
                          </a:endParaRP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defRPr/>
                          </a:pPr>
                          <a:r>
                            <a:rPr kumimoji="0" lang="es-ES" sz="1200" b="0" i="0" u="none" strike="noStrike" cap="none" normalizeH="0" baseline="0" dirty="0" smtClean="0">
                              <a:ln>
                                <a:noFill/>
                              </a:ln>
                              <a:solidFill>
                                <a:schemeClr val="tx1"/>
                              </a:solidFill>
                              <a:effectLst/>
                              <a:latin typeface="Cambria" pitchFamily="18" charset="0"/>
                            </a:rPr>
                            <a:t>Para producir una unidad adicional de X se debe renunciar a 30  toneladas de Y</a:t>
                          </a:r>
                        </a:p>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s-ES" sz="1200" b="0" i="0" u="none" strike="noStrike" cap="none" normalizeH="0" baseline="0" dirty="0" smtClean="0">
                            <a:ln>
                              <a:noFill/>
                            </a:ln>
                            <a:solidFill>
                              <a:schemeClr val="tx1"/>
                            </a:solidFill>
                            <a:effectLst/>
                            <a:latin typeface="Century Gothic" pitchFamily="34"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mc:Choice>
        <mc:Fallback xmlns="">
          <p:graphicFrame>
            <p:nvGraphicFramePr>
              <p:cNvPr id="128079" name="Group 79"/>
              <p:cNvGraphicFramePr>
                <a:graphicFrameLocks noGrp="1"/>
              </p:cNvGraphicFramePr>
              <p:nvPr>
                <p:extLst>
                  <p:ext uri="{D42A27DB-BD31-4B8C-83A1-F6EECF244321}">
                    <p14:modId xmlns:a14="http://schemas.microsoft.com/office/drawing/2010/main" xmlns="" xmlns:p14="http://schemas.microsoft.com/office/powerpoint/2010/main" val="11298023"/>
                  </p:ext>
                </p:extLst>
              </p:nvPr>
            </p:nvGraphicFramePr>
            <p:xfrm>
              <a:off x="2230438" y="2780929"/>
              <a:ext cx="6734051" cy="3670247"/>
            </p:xfrm>
            <a:graphic>
              <a:graphicData uri="http://schemas.openxmlformats.org/drawingml/2006/table">
                <a:tbl>
                  <a:tblPr/>
                  <a:tblGrid>
                    <a:gridCol w="2245199"/>
                    <a:gridCol w="2245199"/>
                    <a:gridCol w="2243653"/>
                  </a:tblGrid>
                  <a:tr h="335264">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Punto A y E</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Extremos</a:t>
                          </a:r>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s-ES" sz="1600" b="0" i="0" u="none" strike="noStrike" cap="none" normalizeH="0" baseline="0" smtClean="0">
                            <a:ln>
                              <a:noFill/>
                            </a:ln>
                            <a:solidFill>
                              <a:schemeClr val="tx1"/>
                            </a:solidFill>
                            <a:effectLst/>
                            <a:latin typeface="Century Gothic" pitchFamily="34"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6034">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Pasar de A a B</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s-CL"/>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rotWithShape="1">
                          <a:blip r:embed="rId3"/>
                          <a:stretch>
                            <a:fillRect l="-101355" t="-48361" r="-99729" b="-349180"/>
                          </a:stretch>
                        </a:blip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200" b="0" i="0" u="none" strike="noStrike" cap="none" normalizeH="0" baseline="0" dirty="0" smtClean="0">
                              <a:ln>
                                <a:noFill/>
                              </a:ln>
                              <a:solidFill>
                                <a:schemeClr val="tx1"/>
                              </a:solidFill>
                              <a:effectLst/>
                              <a:latin typeface="Cambria" pitchFamily="18" charset="0"/>
                            </a:rPr>
                            <a:t>Para producir una unidad adicional de X se debe renunciar a 2,5  toneladas de Y</a:t>
                          </a: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1504">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Costo de oportunidad de pasar de B a C</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s-CL"/>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rotWithShape="1">
                          <a:blip r:embed="rId3"/>
                          <a:stretch>
                            <a:fillRect l="-101355" t="-150833" r="-99729" b="-255000"/>
                          </a:stretch>
                        </a:blip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defRPr/>
                          </a:pPr>
                          <a:r>
                            <a:rPr kumimoji="0" lang="es-ES" sz="1000" b="0" i="0" u="none" strike="noStrike" cap="none" normalizeH="0" baseline="0" dirty="0" smtClean="0">
                              <a:ln>
                                <a:noFill/>
                              </a:ln>
                              <a:solidFill>
                                <a:schemeClr val="tx1"/>
                              </a:solidFill>
                              <a:effectLst/>
                              <a:latin typeface="Cambria" pitchFamily="18" charset="0"/>
                            </a:rPr>
                            <a:t>Para producir una unidad adicional de X se debe renunciar a 10  toneladas de Y</a:t>
                          </a:r>
                        </a:p>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l-GR" sz="1000" b="0" i="0" u="none" strike="noStrike" cap="none" normalizeH="0" baseline="0" dirty="0" smtClean="0">
                            <a:ln>
                              <a:noFill/>
                            </a:ln>
                            <a:solidFill>
                              <a:schemeClr val="tx1"/>
                            </a:solidFill>
                            <a:effectLst/>
                            <a:latin typeface="Century Gothic" pitchFamily="34"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0205">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Pasar de C a D</a:t>
                          </a:r>
                        </a:p>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s-ES" sz="1600" b="0" i="0" u="none" strike="noStrike" cap="none" normalizeH="0" baseline="0" dirty="0" smtClean="0">
                            <a:ln>
                              <a:noFill/>
                            </a:ln>
                            <a:solidFill>
                              <a:schemeClr val="tx1"/>
                            </a:solidFill>
                            <a:effectLst/>
                            <a:latin typeface="Cambria" pitchFamily="18" charset="0"/>
                          </a:endParaRP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s-CL"/>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blipFill rotWithShape="1">
                          <a:blip r:embed="rId3"/>
                          <a:stretch>
                            <a:fillRect l="-101355" t="-190506" r="-99729" b="-93671"/>
                          </a:stretch>
                        </a:blip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defRPr/>
                          </a:pPr>
                          <a:r>
                            <a:rPr kumimoji="0" lang="es-ES" sz="1200" b="0" i="0" u="none" strike="noStrike" cap="none" normalizeH="0" baseline="0" dirty="0" smtClean="0">
                              <a:ln>
                                <a:noFill/>
                              </a:ln>
                              <a:solidFill>
                                <a:schemeClr val="tx1"/>
                              </a:solidFill>
                              <a:effectLst/>
                              <a:latin typeface="Cambria" pitchFamily="18" charset="0"/>
                            </a:rPr>
                            <a:t>Para producir una unidad adicional de X se debe renunciar a 15  toneladas de Y</a:t>
                          </a:r>
                        </a:p>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s-ES" sz="1600" b="0" i="0" u="none" strike="noStrike" cap="none" normalizeH="0" baseline="0" dirty="0" smtClean="0">
                            <a:ln>
                              <a:noFill/>
                            </a:ln>
                            <a:solidFill>
                              <a:schemeClr val="tx1"/>
                            </a:solidFill>
                            <a:effectLst/>
                            <a:latin typeface="Century Gothic" pitchFamily="34"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97240">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r>
                            <a:rPr kumimoji="0" lang="es-ES" sz="1600" b="0" i="0" u="none" strike="noStrike" cap="none" normalizeH="0" baseline="0" dirty="0" smtClean="0">
                              <a:ln>
                                <a:noFill/>
                              </a:ln>
                              <a:solidFill>
                                <a:schemeClr val="tx1"/>
                              </a:solidFill>
                              <a:effectLst/>
                              <a:latin typeface="Cambria" pitchFamily="18" charset="0"/>
                            </a:rPr>
                            <a:t>Pasar de D a E</a:t>
                          </a:r>
                        </a:p>
                      </a:txBody>
                      <a:tcPr marT="45712" marB="45712"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s-CL"/>
                        </a:p>
                      </a:txBody>
                      <a:tcPr marT="45712" marB="4571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blipFill rotWithShape="1">
                          <a:blip r:embed="rId3"/>
                          <a:stretch>
                            <a:fillRect l="-101355" t="-312245" r="-99729" b="-680"/>
                          </a:stretch>
                        </a:blipFill>
                      </a:tcPr>
                    </a:tc>
                    <a:tc>
                      <a:txBody>
                        <a:body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defRPr/>
                          </a:pPr>
                          <a:r>
                            <a:rPr kumimoji="0" lang="es-ES" sz="1200" b="0" i="0" u="none" strike="noStrike" cap="none" normalizeH="0" baseline="0" dirty="0" smtClean="0">
                              <a:ln>
                                <a:noFill/>
                              </a:ln>
                              <a:solidFill>
                                <a:schemeClr val="tx1"/>
                              </a:solidFill>
                              <a:effectLst/>
                              <a:latin typeface="Cambria" pitchFamily="18" charset="0"/>
                            </a:rPr>
                            <a:t>Para producir una unidad adicional de X se debe renunciar a 30  toneladas de Y</a:t>
                          </a:r>
                        </a:p>
                        <a:p>
                          <a:pPr marL="0" marR="0" lvl="0" indent="0" algn="l" defTabSz="914400" rtl="0" eaLnBrk="0" fontAlgn="base" latinLnBrk="0" hangingPunct="0">
                            <a:lnSpc>
                              <a:spcPct val="100000"/>
                            </a:lnSpc>
                            <a:spcBef>
                              <a:spcPct val="20000"/>
                            </a:spcBef>
                            <a:spcAft>
                              <a:spcPct val="0"/>
                            </a:spcAft>
                            <a:buClr>
                              <a:schemeClr val="hlink"/>
                            </a:buClr>
                            <a:buSzTx/>
                            <a:buFont typeface="Wingdings" pitchFamily="2" charset="2"/>
                            <a:buNone/>
                            <a:tabLst/>
                          </a:pPr>
                          <a:endParaRPr kumimoji="0" lang="es-ES" sz="1200" b="0" i="0" u="none" strike="noStrike" cap="none" normalizeH="0" baseline="0" dirty="0" smtClean="0">
                            <a:ln>
                              <a:noFill/>
                            </a:ln>
                            <a:solidFill>
                              <a:schemeClr val="tx1"/>
                            </a:solidFill>
                            <a:effectLst/>
                            <a:latin typeface="Century Gothic" pitchFamily="34" charset="0"/>
                          </a:endParaRPr>
                        </a:p>
                      </a:txBody>
                      <a:tcPr marT="45712" marB="45712"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mc:Fallback>
      </mc:AlternateContent>
      <p:sp>
        <p:nvSpPr>
          <p:cNvPr id="2083" name="Rectangle 28"/>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ES"/>
          </a:p>
        </p:txBody>
      </p:sp>
      <p:sp>
        <p:nvSpPr>
          <p:cNvPr id="13" name="1 Título"/>
          <p:cNvSpPr>
            <a:spLocks noGrp="1"/>
          </p:cNvSpPr>
          <p:nvPr>
            <p:ph type="title"/>
          </p:nvPr>
        </p:nvSpPr>
        <p:spPr/>
        <p:txBody>
          <a:bodyPr>
            <a:normAutofit/>
          </a:bodyPr>
          <a:lstStyle/>
          <a:p>
            <a:pPr algn="ctr"/>
            <a:r>
              <a:rPr lang="es-MX" sz="3200" b="1" dirty="0">
                <a:solidFill>
                  <a:schemeClr val="bg1"/>
                </a:solidFill>
                <a:latin typeface="Cambria" pitchFamily="18" charset="0"/>
              </a:rPr>
              <a:t>Introducción a la economía</a:t>
            </a:r>
            <a:br>
              <a:rPr lang="es-MX" sz="3200" b="1" dirty="0">
                <a:solidFill>
                  <a:schemeClr val="bg1"/>
                </a:solidFill>
                <a:latin typeface="Cambria" pitchFamily="18" charset="0"/>
              </a:rPr>
            </a:br>
            <a:r>
              <a:rPr lang="es-MX" sz="2800" b="1" dirty="0">
                <a:solidFill>
                  <a:schemeClr val="bg1"/>
                </a:solidFill>
                <a:latin typeface="Cambria" pitchFamily="18" charset="0"/>
              </a:rPr>
              <a:t>FPP</a:t>
            </a:r>
            <a:endParaRPr lang="es-CL" sz="2800" dirty="0"/>
          </a:p>
        </p:txBody>
      </p:sp>
      <p:pic>
        <p:nvPicPr>
          <p:cNvPr id="7" name="6 Imagen" descr="logo2.jpg"/>
          <p:cNvPicPr>
            <a:picLocks noChangeAspect="1"/>
          </p:cNvPicPr>
          <p:nvPr/>
        </p:nvPicPr>
        <p:blipFill>
          <a:blip r:embed="rId4"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7995942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27653 CuadroTexto"/>
          <p:cNvSpPr txBox="1">
            <a:spLocks noChangeArrowheads="1"/>
          </p:cNvSpPr>
          <p:nvPr/>
        </p:nvSpPr>
        <p:spPr bwMode="auto">
          <a:xfrm>
            <a:off x="2051720" y="1916113"/>
            <a:ext cx="6408068" cy="4147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85750" indent="-285750" algn="just" eaLnBrk="1" hangingPunct="1">
              <a:spcBef>
                <a:spcPct val="50000"/>
              </a:spcBef>
              <a:buClr>
                <a:srgbClr val="0070C0"/>
              </a:buClr>
              <a:buFont typeface="Wingdings" pitchFamily="2" charset="2"/>
              <a:buChar char="v"/>
            </a:pPr>
            <a:r>
              <a:rPr lang="es-ES" sz="1700" dirty="0">
                <a:latin typeface="Cambria" pitchFamily="18" charset="0"/>
              </a:rPr>
              <a:t>Notamos que tenemos un Costo de Oportunidad creciente: ¿Qué significa eso?</a:t>
            </a:r>
          </a:p>
          <a:p>
            <a:pPr marL="285750" indent="-285750" algn="just" eaLnBrk="1" hangingPunct="1">
              <a:spcBef>
                <a:spcPct val="50000"/>
              </a:spcBef>
              <a:buClr>
                <a:srgbClr val="0070C0"/>
              </a:buClr>
              <a:buFont typeface="Wingdings" pitchFamily="2" charset="2"/>
              <a:buChar char="v"/>
            </a:pPr>
            <a:r>
              <a:rPr lang="es-ES" sz="1700" dirty="0">
                <a:latin typeface="Cambria" pitchFamily="18" charset="0"/>
              </a:rPr>
              <a:t>Que el Costo de Oportunidad sea creciente (lo que se ve reflejado en una FPP cóncava) quiere decir que los recursos no son igualmente productivos en las distintas </a:t>
            </a:r>
            <a:r>
              <a:rPr lang="es-ES" sz="1700" dirty="0" smtClean="0">
                <a:latin typeface="Cambria" pitchFamily="18" charset="0"/>
              </a:rPr>
              <a:t>áreas.</a:t>
            </a:r>
            <a:endParaRPr lang="es-ES" sz="1700" dirty="0">
              <a:latin typeface="Cambria" pitchFamily="18" charset="0"/>
            </a:endParaRPr>
          </a:p>
          <a:p>
            <a:pPr lvl="1" algn="just" eaLnBrk="1" hangingPunct="1">
              <a:spcBef>
                <a:spcPct val="50000"/>
              </a:spcBef>
              <a:buClr>
                <a:srgbClr val="0070C0"/>
              </a:buClr>
              <a:buFont typeface="Wingdings" pitchFamily="2" charset="2"/>
              <a:buChar char="ü"/>
            </a:pPr>
            <a:r>
              <a:rPr lang="es-ES" sz="1700" b="1" dirty="0">
                <a:latin typeface="Cambria" pitchFamily="18" charset="0"/>
              </a:rPr>
              <a:t>	</a:t>
            </a:r>
            <a:r>
              <a:rPr lang="es-ES" sz="1700" dirty="0">
                <a:latin typeface="Cambria" pitchFamily="18" charset="0"/>
              </a:rPr>
              <a:t>Los trabajadores de la empresa cuprífera son excelentes en su área, pero si los traspasamos al área de los electrodomésticos les va a costar realizarlos, ya que no están especializados en ello. El costo en tiempo que les va a tomar aprender, o el costo en dinero en el que hay que incurrir en capacitarlos explica los costos de oportunidad crecientes, ya que mientras más traslademos trabajadores, más caro nos saldrá.</a:t>
            </a:r>
          </a:p>
          <a:p>
            <a:pPr algn="just" eaLnBrk="1" hangingPunct="1">
              <a:spcBef>
                <a:spcPct val="50000"/>
              </a:spcBef>
            </a:pPr>
            <a:endParaRPr lang="es-ES" sz="1700" b="1" dirty="0">
              <a:latin typeface="Cambria" pitchFamily="18" charset="0"/>
            </a:endParaRPr>
          </a:p>
        </p:txBody>
      </p:sp>
      <p:sp>
        <p:nvSpPr>
          <p:cNvPr id="56326" name="Rectangle 32"/>
          <p:cNvSpPr>
            <a:spLocks noChangeArrowheads="1"/>
          </p:cNvSpPr>
          <p:nvPr/>
        </p:nvSpPr>
        <p:spPr bwMode="auto">
          <a:xfrm>
            <a:off x="0" y="32337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ES"/>
          </a:p>
        </p:txBody>
      </p:sp>
      <p:sp>
        <p:nvSpPr>
          <p:cNvPr id="9" name="1 Título"/>
          <p:cNvSpPr>
            <a:spLocks noGrp="1"/>
          </p:cNvSpPr>
          <p:nvPr>
            <p:ph type="title"/>
          </p:nvPr>
        </p:nvSpPr>
        <p:spPr/>
        <p:txBody>
          <a:bodyPr>
            <a:normAutofit/>
          </a:bodyPr>
          <a:lstStyle/>
          <a:p>
            <a:pPr algn="ctr"/>
            <a:r>
              <a:rPr lang="es-MX" sz="3200" b="1" dirty="0">
                <a:solidFill>
                  <a:schemeClr val="bg1"/>
                </a:solidFill>
                <a:latin typeface="Cambria" pitchFamily="18" charset="0"/>
              </a:rPr>
              <a:t>Introducción a la economía</a:t>
            </a:r>
            <a:br>
              <a:rPr lang="es-MX" sz="3200" b="1" dirty="0">
                <a:solidFill>
                  <a:schemeClr val="bg1"/>
                </a:solidFill>
                <a:latin typeface="Cambria" pitchFamily="18" charset="0"/>
              </a:rPr>
            </a:br>
            <a:r>
              <a:rPr lang="es-MX" sz="2800" b="1" dirty="0">
                <a:solidFill>
                  <a:schemeClr val="bg1"/>
                </a:solidFill>
                <a:latin typeface="Cambria" pitchFamily="18" charset="0"/>
              </a:rPr>
              <a:t>FPP</a:t>
            </a:r>
            <a:endParaRPr lang="es-CL" sz="2800" dirty="0"/>
          </a:p>
        </p:txBody>
      </p:sp>
      <p:pic>
        <p:nvPicPr>
          <p:cNvPr id="6" name="5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42723559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555776" y="247215"/>
            <a:ext cx="5338936" cy="1054059"/>
          </a:xfrm>
        </p:spPr>
        <p:txBody>
          <a:bodyPr>
            <a:noAutofit/>
          </a:bodyPr>
          <a:lstStyle/>
          <a:p>
            <a:pPr algn="ctr"/>
            <a:r>
              <a:rPr lang="es-MX" sz="2800" b="1" dirty="0" smtClean="0">
                <a:solidFill>
                  <a:schemeClr val="bg1"/>
                </a:solidFill>
                <a:latin typeface="Cambria" pitchFamily="18" charset="0"/>
              </a:rPr>
              <a:t>Primera unidad</a:t>
            </a:r>
            <a:br>
              <a:rPr lang="es-MX" sz="2800" b="1" dirty="0" smtClean="0">
                <a:solidFill>
                  <a:schemeClr val="bg1"/>
                </a:solidFill>
                <a:latin typeface="Cambria" pitchFamily="18" charset="0"/>
              </a:rPr>
            </a:br>
            <a:r>
              <a:rPr lang="es-MX" sz="2800" b="1" dirty="0" smtClean="0">
                <a:solidFill>
                  <a:schemeClr val="bg1"/>
                </a:solidFill>
                <a:latin typeface="Cambria" pitchFamily="18" charset="0"/>
              </a:rPr>
              <a:t>Introducción a la economía</a:t>
            </a:r>
            <a:endParaRPr lang="es-CL" sz="2800" b="1" dirty="0">
              <a:solidFill>
                <a:schemeClr val="bg1"/>
              </a:solidFill>
              <a:latin typeface="Cambria" pitchFamily="18" charset="0"/>
            </a:endParaRPr>
          </a:p>
        </p:txBody>
      </p:sp>
      <p:sp>
        <p:nvSpPr>
          <p:cNvPr id="3" name="2 Marcador de contenido"/>
          <p:cNvSpPr>
            <a:spLocks noGrp="1"/>
          </p:cNvSpPr>
          <p:nvPr>
            <p:ph idx="1"/>
          </p:nvPr>
        </p:nvSpPr>
        <p:spPr/>
        <p:txBody>
          <a:bodyPr>
            <a:normAutofit lnSpcReduction="10000"/>
          </a:bodyPr>
          <a:lstStyle/>
          <a:p>
            <a:pPr>
              <a:buFont typeface="Wingdings" pitchFamily="2" charset="2"/>
              <a:buChar char="v"/>
            </a:pPr>
            <a:r>
              <a:rPr lang="es-MX" dirty="0" smtClean="0">
                <a:latin typeface="Cambria" pitchFamily="18" charset="0"/>
              </a:rPr>
              <a:t>¿Qué es la economía?</a:t>
            </a:r>
          </a:p>
          <a:p>
            <a:pPr>
              <a:buFont typeface="Wingdings" pitchFamily="2" charset="2"/>
              <a:buChar char="v"/>
            </a:pPr>
            <a:r>
              <a:rPr lang="es-MX" dirty="0" smtClean="0">
                <a:latin typeface="Cambria" pitchFamily="18" charset="0"/>
              </a:rPr>
              <a:t>¿En qué consiste el problema económico?</a:t>
            </a:r>
          </a:p>
          <a:p>
            <a:pPr>
              <a:buFont typeface="Wingdings" pitchFamily="2" charset="2"/>
              <a:buChar char="v"/>
            </a:pPr>
            <a:r>
              <a:rPr lang="es-MX" dirty="0" smtClean="0">
                <a:latin typeface="Cambria" pitchFamily="18" charset="0"/>
              </a:rPr>
              <a:t>Conceptos</a:t>
            </a:r>
          </a:p>
          <a:p>
            <a:pPr>
              <a:buFont typeface="Wingdings" pitchFamily="2" charset="2"/>
              <a:buChar char="v"/>
            </a:pPr>
            <a:r>
              <a:rPr lang="es-MX" dirty="0" smtClean="0">
                <a:latin typeface="Cambria" pitchFamily="18" charset="0"/>
              </a:rPr>
              <a:t>Los sistemas económicos.</a:t>
            </a:r>
          </a:p>
          <a:p>
            <a:pPr lvl="1">
              <a:spcBef>
                <a:spcPct val="50000"/>
              </a:spcBef>
              <a:buFont typeface="Wingdings" pitchFamily="2" charset="2"/>
              <a:buChar char="ü"/>
            </a:pPr>
            <a:r>
              <a:rPr lang="es-ES" sz="1700" dirty="0" smtClean="0">
                <a:latin typeface="Cambria" pitchFamily="18" charset="0"/>
              </a:rPr>
              <a:t>La </a:t>
            </a:r>
            <a:r>
              <a:rPr lang="es-ES" sz="1700" dirty="0">
                <a:latin typeface="Cambria" pitchFamily="18" charset="0"/>
              </a:rPr>
              <a:t>actividad económica y los agentes.</a:t>
            </a:r>
          </a:p>
          <a:p>
            <a:pPr lvl="1">
              <a:spcBef>
                <a:spcPct val="50000"/>
              </a:spcBef>
              <a:buFont typeface="Wingdings" pitchFamily="2" charset="2"/>
              <a:buChar char="ü"/>
            </a:pPr>
            <a:r>
              <a:rPr lang="es-ES" sz="1700" dirty="0">
                <a:latin typeface="Cambria" pitchFamily="18" charset="0"/>
              </a:rPr>
              <a:t>Flujo Circular de la actividad económica. </a:t>
            </a:r>
          </a:p>
          <a:p>
            <a:pPr lvl="1">
              <a:spcBef>
                <a:spcPct val="50000"/>
              </a:spcBef>
              <a:buFont typeface="Wingdings" pitchFamily="2" charset="2"/>
              <a:buChar char="ü"/>
            </a:pPr>
            <a:r>
              <a:rPr lang="es-ES" sz="1700" dirty="0">
                <a:latin typeface="Cambria" pitchFamily="18" charset="0"/>
              </a:rPr>
              <a:t>Sistema y Organización económica.  </a:t>
            </a:r>
          </a:p>
          <a:p>
            <a:pPr lvl="1">
              <a:spcBef>
                <a:spcPct val="50000"/>
              </a:spcBef>
              <a:buFont typeface="Wingdings" pitchFamily="2" charset="2"/>
              <a:buChar char="ü"/>
            </a:pPr>
            <a:r>
              <a:rPr lang="es-ES" sz="1700" dirty="0">
                <a:latin typeface="Cambria" pitchFamily="18" charset="0"/>
              </a:rPr>
              <a:t>Las empresas, sectores y FPP.</a:t>
            </a:r>
          </a:p>
          <a:p>
            <a:pPr lvl="1">
              <a:spcBef>
                <a:spcPct val="50000"/>
              </a:spcBef>
              <a:buFont typeface="Wingdings" pitchFamily="2" charset="2"/>
              <a:buChar char="ü"/>
            </a:pPr>
            <a:r>
              <a:rPr lang="es-ES" sz="1700" dirty="0">
                <a:latin typeface="Cambria" pitchFamily="18" charset="0"/>
              </a:rPr>
              <a:t>Las ventajas comparativas y costo de </a:t>
            </a:r>
            <a:r>
              <a:rPr lang="es-ES" sz="1700" dirty="0" smtClean="0">
                <a:latin typeface="Cambria" pitchFamily="18" charset="0"/>
              </a:rPr>
              <a:t>oportunidad.</a:t>
            </a:r>
            <a:endParaRPr lang="es-CL" sz="1700" dirty="0">
              <a:latin typeface="Cambria" pitchFamily="18" charset="0"/>
            </a:endParaRPr>
          </a:p>
        </p:txBody>
      </p:sp>
      <p:pic>
        <p:nvPicPr>
          <p:cNvPr id="5" name="4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40790988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27653 CuadroTexto"/>
          <p:cNvSpPr txBox="1">
            <a:spLocks noChangeArrowheads="1"/>
          </p:cNvSpPr>
          <p:nvPr/>
        </p:nvSpPr>
        <p:spPr bwMode="auto">
          <a:xfrm>
            <a:off x="2192823" y="2142570"/>
            <a:ext cx="619261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85750" indent="-285750" algn="just" eaLnBrk="1" hangingPunct="1">
              <a:spcBef>
                <a:spcPct val="50000"/>
              </a:spcBef>
              <a:buClr>
                <a:srgbClr val="0070C0"/>
              </a:buClr>
              <a:buFont typeface="Wingdings" pitchFamily="2" charset="2"/>
              <a:buChar char="v"/>
            </a:pPr>
            <a:r>
              <a:rPr lang="es-ES" dirty="0" smtClean="0">
                <a:latin typeface="Cambria" pitchFamily="18" charset="0"/>
              </a:rPr>
              <a:t>Pendiente de las FPP.</a:t>
            </a:r>
            <a:endParaRPr lang="es-ES" dirty="0">
              <a:latin typeface="Cambria" pitchFamily="18" charset="0"/>
            </a:endParaRPr>
          </a:p>
        </p:txBody>
      </p:sp>
      <p:sp>
        <p:nvSpPr>
          <p:cNvPr id="57350" name="Line 40"/>
          <p:cNvSpPr>
            <a:spLocks noChangeShapeType="1"/>
          </p:cNvSpPr>
          <p:nvPr/>
        </p:nvSpPr>
        <p:spPr bwMode="auto">
          <a:xfrm flipV="1">
            <a:off x="2000971" y="3213100"/>
            <a:ext cx="0" cy="18716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7351" name="Line 42"/>
          <p:cNvSpPr>
            <a:spLocks noChangeShapeType="1"/>
          </p:cNvSpPr>
          <p:nvPr/>
        </p:nvSpPr>
        <p:spPr bwMode="auto">
          <a:xfrm>
            <a:off x="1979612" y="5084763"/>
            <a:ext cx="216058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7352" name="Freeform 44"/>
          <p:cNvSpPr>
            <a:spLocks/>
          </p:cNvSpPr>
          <p:nvPr/>
        </p:nvSpPr>
        <p:spPr bwMode="auto">
          <a:xfrm>
            <a:off x="2000971" y="3500438"/>
            <a:ext cx="1584325" cy="1584325"/>
          </a:xfrm>
          <a:custGeom>
            <a:avLst/>
            <a:gdLst>
              <a:gd name="T0" fmla="*/ 0 w 998"/>
              <a:gd name="T1" fmla="*/ 0 h 998"/>
              <a:gd name="T2" fmla="*/ 2147483647 w 998"/>
              <a:gd name="T3" fmla="*/ 2147483647 h 998"/>
              <a:gd name="T4" fmla="*/ 2147483647 w 998"/>
              <a:gd name="T5" fmla="*/ 2147483647 h 998"/>
              <a:gd name="T6" fmla="*/ 0 60000 65536"/>
              <a:gd name="T7" fmla="*/ 0 60000 65536"/>
              <a:gd name="T8" fmla="*/ 0 60000 65536"/>
              <a:gd name="T9" fmla="*/ 0 w 998"/>
              <a:gd name="T10" fmla="*/ 0 h 998"/>
              <a:gd name="T11" fmla="*/ 998 w 998"/>
              <a:gd name="T12" fmla="*/ 998 h 998"/>
            </a:gdLst>
            <a:ahLst/>
            <a:cxnLst>
              <a:cxn ang="T6">
                <a:pos x="T0" y="T1"/>
              </a:cxn>
              <a:cxn ang="T7">
                <a:pos x="T2" y="T3"/>
              </a:cxn>
              <a:cxn ang="T8">
                <a:pos x="T4" y="T5"/>
              </a:cxn>
            </a:cxnLst>
            <a:rect l="T9" t="T10" r="T11" b="T12"/>
            <a:pathLst>
              <a:path w="998" h="998">
                <a:moveTo>
                  <a:pt x="0" y="0"/>
                </a:moveTo>
                <a:cubicBezTo>
                  <a:pt x="189" y="53"/>
                  <a:pt x="378" y="107"/>
                  <a:pt x="544" y="273"/>
                </a:cubicBezTo>
                <a:cubicBezTo>
                  <a:pt x="710" y="439"/>
                  <a:pt x="922" y="877"/>
                  <a:pt x="998" y="998"/>
                </a:cubicBezTo>
              </a:path>
            </a:pathLst>
          </a:custGeom>
          <a:noFill/>
          <a:ln w="9525">
            <a:solidFill>
              <a:srgbClr val="00B0F0"/>
            </a:solidFill>
            <a:round/>
            <a:headEnd/>
            <a:tailEnd/>
          </a:ln>
          <a:extLst>
            <a:ext uri="{909E8E84-426E-40DD-AFC4-6F175D3DCCD1}">
              <a14:hiddenFill xmlns:a14="http://schemas.microsoft.com/office/drawing/2010/main">
                <a:solidFill>
                  <a:srgbClr val="FFFFFF"/>
                </a:solidFill>
              </a14:hiddenFill>
            </a:ext>
          </a:extLst>
        </p:spPr>
        <p:txBody>
          <a:bodyPr/>
          <a:lstStyle/>
          <a:p>
            <a:endParaRPr lang="es-ES"/>
          </a:p>
        </p:txBody>
      </p:sp>
      <p:sp>
        <p:nvSpPr>
          <p:cNvPr id="57353" name="Line 45"/>
          <p:cNvSpPr>
            <a:spLocks noChangeShapeType="1"/>
          </p:cNvSpPr>
          <p:nvPr/>
        </p:nvSpPr>
        <p:spPr bwMode="auto">
          <a:xfrm flipV="1">
            <a:off x="4295933" y="3213098"/>
            <a:ext cx="0" cy="18716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7354" name="Line 46"/>
          <p:cNvSpPr>
            <a:spLocks noChangeShapeType="1"/>
          </p:cNvSpPr>
          <p:nvPr/>
        </p:nvSpPr>
        <p:spPr bwMode="auto">
          <a:xfrm>
            <a:off x="4272986" y="5102826"/>
            <a:ext cx="216058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7355" name="Freeform 49"/>
          <p:cNvSpPr>
            <a:spLocks/>
          </p:cNvSpPr>
          <p:nvPr/>
        </p:nvSpPr>
        <p:spPr bwMode="auto">
          <a:xfrm>
            <a:off x="4301951" y="3500438"/>
            <a:ext cx="1692622" cy="1584325"/>
          </a:xfrm>
          <a:custGeom>
            <a:avLst/>
            <a:gdLst>
              <a:gd name="T0" fmla="*/ 0 w 1043"/>
              <a:gd name="T1" fmla="*/ 0 h 998"/>
              <a:gd name="T2" fmla="*/ 2147483647 w 1043"/>
              <a:gd name="T3" fmla="*/ 2147483647 h 998"/>
              <a:gd name="T4" fmla="*/ 2147483647 w 1043"/>
              <a:gd name="T5" fmla="*/ 2147483647 h 998"/>
              <a:gd name="T6" fmla="*/ 0 60000 65536"/>
              <a:gd name="T7" fmla="*/ 0 60000 65536"/>
              <a:gd name="T8" fmla="*/ 0 60000 65536"/>
              <a:gd name="T9" fmla="*/ 0 w 1043"/>
              <a:gd name="T10" fmla="*/ 0 h 998"/>
              <a:gd name="T11" fmla="*/ 1043 w 1043"/>
              <a:gd name="T12" fmla="*/ 998 h 998"/>
            </a:gdLst>
            <a:ahLst/>
            <a:cxnLst>
              <a:cxn ang="T6">
                <a:pos x="T0" y="T1"/>
              </a:cxn>
              <a:cxn ang="T7">
                <a:pos x="T2" y="T3"/>
              </a:cxn>
              <a:cxn ang="T8">
                <a:pos x="T4" y="T5"/>
              </a:cxn>
            </a:cxnLst>
            <a:rect l="T9" t="T10" r="T11" b="T12"/>
            <a:pathLst>
              <a:path w="1043" h="998">
                <a:moveTo>
                  <a:pt x="0" y="0"/>
                </a:moveTo>
                <a:cubicBezTo>
                  <a:pt x="26" y="257"/>
                  <a:pt x="53" y="515"/>
                  <a:pt x="227" y="681"/>
                </a:cubicBezTo>
                <a:cubicBezTo>
                  <a:pt x="401" y="847"/>
                  <a:pt x="722" y="922"/>
                  <a:pt x="1043" y="998"/>
                </a:cubicBezTo>
              </a:path>
            </a:pathLst>
          </a:custGeom>
          <a:noFill/>
          <a:ln w="952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ES"/>
          </a:p>
        </p:txBody>
      </p:sp>
      <p:sp>
        <p:nvSpPr>
          <p:cNvPr id="57356" name="Line 50"/>
          <p:cNvSpPr>
            <a:spLocks noChangeShapeType="1"/>
          </p:cNvSpPr>
          <p:nvPr/>
        </p:nvSpPr>
        <p:spPr bwMode="auto">
          <a:xfrm flipV="1">
            <a:off x="6731794" y="3213099"/>
            <a:ext cx="0" cy="18716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7357" name="Line 51"/>
          <p:cNvSpPr>
            <a:spLocks noChangeShapeType="1"/>
          </p:cNvSpPr>
          <p:nvPr/>
        </p:nvSpPr>
        <p:spPr bwMode="auto">
          <a:xfrm>
            <a:off x="6731794" y="5084763"/>
            <a:ext cx="216058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7358" name="Line 53"/>
          <p:cNvSpPr>
            <a:spLocks noChangeShapeType="1"/>
          </p:cNvSpPr>
          <p:nvPr/>
        </p:nvSpPr>
        <p:spPr bwMode="auto">
          <a:xfrm>
            <a:off x="6731794" y="3573774"/>
            <a:ext cx="1800225" cy="1510987"/>
          </a:xfrm>
          <a:prstGeom prst="line">
            <a:avLst/>
          </a:prstGeom>
          <a:noFill/>
          <a:ln w="9525">
            <a:solidFill>
              <a:srgbClr val="00B05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57359" name="Text Box 54"/>
          <p:cNvSpPr txBox="1">
            <a:spLocks noChangeArrowheads="1"/>
          </p:cNvSpPr>
          <p:nvPr/>
        </p:nvSpPr>
        <p:spPr bwMode="auto">
          <a:xfrm>
            <a:off x="1979612" y="5237307"/>
            <a:ext cx="20161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171450" indent="-171450" algn="ctr" eaLnBrk="1" hangingPunct="1">
              <a:spcBef>
                <a:spcPct val="50000"/>
              </a:spcBef>
              <a:buClr>
                <a:srgbClr val="0070C0"/>
              </a:buClr>
              <a:buFont typeface="Wingdings" pitchFamily="2" charset="2"/>
              <a:buChar char="ü"/>
            </a:pPr>
            <a:r>
              <a:rPr lang="es-ES" sz="1000" dirty="0">
                <a:latin typeface="Cambria" pitchFamily="18" charset="0"/>
              </a:rPr>
              <a:t>Costo de Oportunidad creciente</a:t>
            </a:r>
          </a:p>
          <a:p>
            <a:pPr marL="171450" indent="-171450" algn="ctr" eaLnBrk="1" hangingPunct="1">
              <a:spcBef>
                <a:spcPct val="50000"/>
              </a:spcBef>
              <a:buClr>
                <a:srgbClr val="0070C0"/>
              </a:buClr>
              <a:buFont typeface="Wingdings" pitchFamily="2" charset="2"/>
              <a:buChar char="ü"/>
            </a:pPr>
            <a:r>
              <a:rPr lang="es-ES" sz="1000" dirty="0">
                <a:latin typeface="Cambria" pitchFamily="18" charset="0"/>
              </a:rPr>
              <a:t>FPP cóncava</a:t>
            </a:r>
          </a:p>
        </p:txBody>
      </p:sp>
      <p:sp>
        <p:nvSpPr>
          <p:cNvPr id="57360" name="Text Box 55"/>
          <p:cNvSpPr txBox="1">
            <a:spLocks noChangeArrowheads="1"/>
          </p:cNvSpPr>
          <p:nvPr/>
        </p:nvSpPr>
        <p:spPr bwMode="auto">
          <a:xfrm>
            <a:off x="4140200" y="5181168"/>
            <a:ext cx="20161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171450" indent="-171450" algn="ctr" eaLnBrk="1" hangingPunct="1">
              <a:spcBef>
                <a:spcPct val="50000"/>
              </a:spcBef>
              <a:buClr>
                <a:srgbClr val="0070C0"/>
              </a:buClr>
              <a:buFont typeface="Wingdings" pitchFamily="2" charset="2"/>
              <a:buChar char="ü"/>
            </a:pPr>
            <a:r>
              <a:rPr lang="es-ES" sz="1000" dirty="0" smtClean="0">
                <a:latin typeface="Cambria" pitchFamily="18" charset="0"/>
              </a:rPr>
              <a:t>Costo de </a:t>
            </a:r>
            <a:r>
              <a:rPr lang="es-ES" sz="1000" dirty="0">
                <a:latin typeface="Cambria" pitchFamily="18" charset="0"/>
              </a:rPr>
              <a:t>Oportunidad </a:t>
            </a:r>
            <a:r>
              <a:rPr lang="es-ES" sz="1000" dirty="0" smtClean="0">
                <a:latin typeface="Cambria" pitchFamily="18" charset="0"/>
              </a:rPr>
              <a:t>decreciente</a:t>
            </a:r>
            <a:endParaRPr lang="es-ES" sz="1000" dirty="0">
              <a:latin typeface="Cambria" pitchFamily="18" charset="0"/>
            </a:endParaRPr>
          </a:p>
          <a:p>
            <a:pPr marL="171450" indent="-171450" algn="ctr" eaLnBrk="1" hangingPunct="1">
              <a:spcBef>
                <a:spcPct val="50000"/>
              </a:spcBef>
              <a:buClr>
                <a:srgbClr val="0070C0"/>
              </a:buClr>
              <a:buFont typeface="Wingdings" pitchFamily="2" charset="2"/>
              <a:buChar char="ü"/>
            </a:pPr>
            <a:r>
              <a:rPr lang="es-ES" sz="1000" dirty="0">
                <a:latin typeface="Cambria" pitchFamily="18" charset="0"/>
              </a:rPr>
              <a:t>FPP convexa</a:t>
            </a:r>
          </a:p>
        </p:txBody>
      </p:sp>
      <p:sp>
        <p:nvSpPr>
          <p:cNvPr id="57361" name="Text Box 56"/>
          <p:cNvSpPr txBox="1">
            <a:spLocks noChangeArrowheads="1"/>
          </p:cNvSpPr>
          <p:nvPr/>
        </p:nvSpPr>
        <p:spPr bwMode="auto">
          <a:xfrm>
            <a:off x="6739889" y="5237306"/>
            <a:ext cx="2016125"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171450" indent="-171450" algn="ctr" eaLnBrk="1" hangingPunct="1">
              <a:spcBef>
                <a:spcPct val="50000"/>
              </a:spcBef>
              <a:buClr>
                <a:srgbClr val="0070C0"/>
              </a:buClr>
              <a:buFont typeface="Wingdings" pitchFamily="2" charset="2"/>
              <a:buChar char="ü"/>
            </a:pPr>
            <a:r>
              <a:rPr lang="es-ES" sz="1000" dirty="0">
                <a:latin typeface="Cambria" pitchFamily="18" charset="0"/>
              </a:rPr>
              <a:t>Costo de Oportunidad</a:t>
            </a:r>
            <a:br>
              <a:rPr lang="es-ES" sz="1000" dirty="0">
                <a:latin typeface="Cambria" pitchFamily="18" charset="0"/>
              </a:rPr>
            </a:br>
            <a:r>
              <a:rPr lang="es-ES" sz="1000" dirty="0">
                <a:latin typeface="Cambria" pitchFamily="18" charset="0"/>
              </a:rPr>
              <a:t>constante</a:t>
            </a:r>
          </a:p>
          <a:p>
            <a:pPr marL="171450" indent="-171450" algn="ctr" eaLnBrk="1" hangingPunct="1">
              <a:spcBef>
                <a:spcPct val="50000"/>
              </a:spcBef>
              <a:buClr>
                <a:srgbClr val="0070C0"/>
              </a:buClr>
              <a:buFont typeface="Wingdings" pitchFamily="2" charset="2"/>
              <a:buChar char="ü"/>
            </a:pPr>
            <a:r>
              <a:rPr lang="es-ES" sz="1000" dirty="0">
                <a:latin typeface="Cambria" pitchFamily="18" charset="0"/>
              </a:rPr>
              <a:t>FPP lineal</a:t>
            </a:r>
          </a:p>
        </p:txBody>
      </p:sp>
      <p:sp>
        <p:nvSpPr>
          <p:cNvPr id="57362" name="Text Box 57"/>
          <p:cNvSpPr txBox="1">
            <a:spLocks noChangeArrowheads="1"/>
          </p:cNvSpPr>
          <p:nvPr/>
        </p:nvSpPr>
        <p:spPr bwMode="auto">
          <a:xfrm>
            <a:off x="1835943" y="2852737"/>
            <a:ext cx="35688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dirty="0">
                <a:latin typeface="Century Gothic" pitchFamily="34" charset="0"/>
              </a:rPr>
              <a:t>Y</a:t>
            </a:r>
          </a:p>
        </p:txBody>
      </p:sp>
      <p:sp>
        <p:nvSpPr>
          <p:cNvPr id="57363" name="Text Box 58"/>
          <p:cNvSpPr txBox="1">
            <a:spLocks noChangeArrowheads="1"/>
          </p:cNvSpPr>
          <p:nvPr/>
        </p:nvSpPr>
        <p:spPr bwMode="auto">
          <a:xfrm>
            <a:off x="3934906" y="5251667"/>
            <a:ext cx="2873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dirty="0">
                <a:latin typeface="Century Gothic" pitchFamily="34" charset="0"/>
              </a:rPr>
              <a:t>x</a:t>
            </a:r>
          </a:p>
        </p:txBody>
      </p:sp>
      <p:sp>
        <p:nvSpPr>
          <p:cNvPr id="57364" name="Text Box 59"/>
          <p:cNvSpPr txBox="1">
            <a:spLocks noChangeArrowheads="1"/>
          </p:cNvSpPr>
          <p:nvPr/>
        </p:nvSpPr>
        <p:spPr bwMode="auto">
          <a:xfrm>
            <a:off x="3996531" y="2852738"/>
            <a:ext cx="2873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a:latin typeface="Century Gothic" pitchFamily="34" charset="0"/>
              </a:rPr>
              <a:t>Y</a:t>
            </a:r>
          </a:p>
        </p:txBody>
      </p:sp>
      <p:sp>
        <p:nvSpPr>
          <p:cNvPr id="57365" name="Text Box 60"/>
          <p:cNvSpPr txBox="1">
            <a:spLocks noChangeArrowheads="1"/>
          </p:cNvSpPr>
          <p:nvPr/>
        </p:nvSpPr>
        <p:spPr bwMode="auto">
          <a:xfrm>
            <a:off x="6289904" y="5237307"/>
            <a:ext cx="2873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dirty="0">
                <a:latin typeface="Century Gothic" pitchFamily="34" charset="0"/>
              </a:rPr>
              <a:t>x</a:t>
            </a:r>
          </a:p>
        </p:txBody>
      </p:sp>
      <p:sp>
        <p:nvSpPr>
          <p:cNvPr id="57366" name="Text Box 61"/>
          <p:cNvSpPr txBox="1">
            <a:spLocks noChangeArrowheads="1"/>
          </p:cNvSpPr>
          <p:nvPr/>
        </p:nvSpPr>
        <p:spPr bwMode="auto">
          <a:xfrm>
            <a:off x="6452551" y="2852738"/>
            <a:ext cx="2873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a:latin typeface="Century Gothic" pitchFamily="34" charset="0"/>
              </a:rPr>
              <a:t>Y</a:t>
            </a:r>
          </a:p>
        </p:txBody>
      </p:sp>
      <p:sp>
        <p:nvSpPr>
          <p:cNvPr id="57367" name="Text Box 62"/>
          <p:cNvSpPr txBox="1">
            <a:spLocks noChangeArrowheads="1"/>
          </p:cNvSpPr>
          <p:nvPr/>
        </p:nvSpPr>
        <p:spPr bwMode="auto">
          <a:xfrm>
            <a:off x="8756014" y="5181168"/>
            <a:ext cx="2873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dirty="0">
                <a:latin typeface="Century Gothic" pitchFamily="34" charset="0"/>
              </a:rPr>
              <a:t>x</a:t>
            </a:r>
          </a:p>
        </p:txBody>
      </p:sp>
      <p:sp>
        <p:nvSpPr>
          <p:cNvPr id="26" name="1 Título"/>
          <p:cNvSpPr>
            <a:spLocks noGrp="1"/>
          </p:cNvSpPr>
          <p:nvPr>
            <p:ph type="title"/>
          </p:nvPr>
        </p:nvSpPr>
        <p:spPr/>
        <p:txBody>
          <a:bodyPr>
            <a:normAutofit/>
          </a:bodyPr>
          <a:lstStyle/>
          <a:p>
            <a:pPr algn="ctr"/>
            <a:r>
              <a:rPr lang="es-MX" sz="3200" b="1" dirty="0">
                <a:solidFill>
                  <a:schemeClr val="bg1"/>
                </a:solidFill>
                <a:latin typeface="Cambria" pitchFamily="18" charset="0"/>
              </a:rPr>
              <a:t>Introducción a la economía</a:t>
            </a:r>
            <a:br>
              <a:rPr lang="es-MX" sz="3200" b="1" dirty="0">
                <a:solidFill>
                  <a:schemeClr val="bg1"/>
                </a:solidFill>
                <a:latin typeface="Cambria" pitchFamily="18" charset="0"/>
              </a:rPr>
            </a:br>
            <a:r>
              <a:rPr lang="es-MX" sz="2800" b="1" dirty="0">
                <a:solidFill>
                  <a:schemeClr val="bg1"/>
                </a:solidFill>
                <a:latin typeface="Cambria" pitchFamily="18" charset="0"/>
              </a:rPr>
              <a:t>FPP</a:t>
            </a:r>
            <a:endParaRPr lang="es-CL" sz="2800" dirty="0"/>
          </a:p>
        </p:txBody>
      </p:sp>
      <p:pic>
        <p:nvPicPr>
          <p:cNvPr id="23" name="22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90149055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27653 CuadroTexto"/>
          <p:cNvSpPr txBox="1">
            <a:spLocks noChangeArrowheads="1"/>
          </p:cNvSpPr>
          <p:nvPr/>
        </p:nvSpPr>
        <p:spPr bwMode="auto">
          <a:xfrm>
            <a:off x="2195736" y="1773238"/>
            <a:ext cx="619261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85750" indent="-285750" algn="just" eaLnBrk="1" hangingPunct="1">
              <a:spcBef>
                <a:spcPct val="50000"/>
              </a:spcBef>
              <a:buClr>
                <a:srgbClr val="0070C0"/>
              </a:buClr>
              <a:buFont typeface="Wingdings" pitchFamily="2" charset="2"/>
              <a:buChar char="v"/>
            </a:pPr>
            <a:r>
              <a:rPr lang="es-ES" dirty="0" smtClean="0">
                <a:latin typeface="Cambria" pitchFamily="18" charset="0"/>
              </a:rPr>
              <a:t>Desplazamientos en las FPP</a:t>
            </a:r>
            <a:endParaRPr lang="es-ES" dirty="0">
              <a:latin typeface="Cambria" pitchFamily="18" charset="0"/>
            </a:endParaRPr>
          </a:p>
        </p:txBody>
      </p:sp>
      <p:sp>
        <p:nvSpPr>
          <p:cNvPr id="58374" name="Line 6"/>
          <p:cNvSpPr>
            <a:spLocks noChangeShapeType="1"/>
          </p:cNvSpPr>
          <p:nvPr/>
        </p:nvSpPr>
        <p:spPr bwMode="auto">
          <a:xfrm flipH="1" flipV="1">
            <a:off x="2123281" y="2852737"/>
            <a:ext cx="7505" cy="221831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8375" name="Line 7"/>
          <p:cNvSpPr>
            <a:spLocks noChangeShapeType="1"/>
          </p:cNvSpPr>
          <p:nvPr/>
        </p:nvSpPr>
        <p:spPr bwMode="auto">
          <a:xfrm>
            <a:off x="2123281" y="5084763"/>
            <a:ext cx="216058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8376" name="Freeform 8"/>
          <p:cNvSpPr>
            <a:spLocks/>
          </p:cNvSpPr>
          <p:nvPr/>
        </p:nvSpPr>
        <p:spPr bwMode="auto">
          <a:xfrm>
            <a:off x="2152579" y="3860800"/>
            <a:ext cx="1223963" cy="1223963"/>
          </a:xfrm>
          <a:custGeom>
            <a:avLst/>
            <a:gdLst>
              <a:gd name="T0" fmla="*/ 0 w 998"/>
              <a:gd name="T1" fmla="*/ 0 h 998"/>
              <a:gd name="T2" fmla="*/ 2147483647 w 998"/>
              <a:gd name="T3" fmla="*/ 2147483647 h 998"/>
              <a:gd name="T4" fmla="*/ 2147483647 w 998"/>
              <a:gd name="T5" fmla="*/ 2147483647 h 998"/>
              <a:gd name="T6" fmla="*/ 0 60000 65536"/>
              <a:gd name="T7" fmla="*/ 0 60000 65536"/>
              <a:gd name="T8" fmla="*/ 0 60000 65536"/>
              <a:gd name="T9" fmla="*/ 0 w 998"/>
              <a:gd name="T10" fmla="*/ 0 h 998"/>
              <a:gd name="T11" fmla="*/ 998 w 998"/>
              <a:gd name="T12" fmla="*/ 998 h 998"/>
            </a:gdLst>
            <a:ahLst/>
            <a:cxnLst>
              <a:cxn ang="T6">
                <a:pos x="T0" y="T1"/>
              </a:cxn>
              <a:cxn ang="T7">
                <a:pos x="T2" y="T3"/>
              </a:cxn>
              <a:cxn ang="T8">
                <a:pos x="T4" y="T5"/>
              </a:cxn>
            </a:cxnLst>
            <a:rect l="T9" t="T10" r="T11" b="T12"/>
            <a:pathLst>
              <a:path w="998" h="998">
                <a:moveTo>
                  <a:pt x="0" y="0"/>
                </a:moveTo>
                <a:cubicBezTo>
                  <a:pt x="189" y="53"/>
                  <a:pt x="378" y="107"/>
                  <a:pt x="544" y="273"/>
                </a:cubicBezTo>
                <a:cubicBezTo>
                  <a:pt x="710" y="439"/>
                  <a:pt x="922" y="877"/>
                  <a:pt x="998" y="998"/>
                </a:cubicBezTo>
              </a:path>
            </a:pathLst>
          </a:custGeom>
          <a:noFill/>
          <a:ln w="9525">
            <a:solidFill>
              <a:srgbClr val="00B0F0"/>
            </a:solidFill>
            <a:round/>
            <a:headEnd/>
            <a:tailEnd/>
          </a:ln>
          <a:extLst>
            <a:ext uri="{909E8E84-426E-40DD-AFC4-6F175D3DCCD1}">
              <a14:hiddenFill xmlns:a14="http://schemas.microsoft.com/office/drawing/2010/main">
                <a:solidFill>
                  <a:srgbClr val="FFFFFF"/>
                </a:solidFill>
              </a14:hiddenFill>
            </a:ext>
          </a:extLst>
        </p:spPr>
        <p:txBody>
          <a:bodyPr/>
          <a:lstStyle/>
          <a:p>
            <a:endParaRPr lang="es-ES"/>
          </a:p>
        </p:txBody>
      </p:sp>
      <p:sp>
        <p:nvSpPr>
          <p:cNvPr id="58377" name="Line 9"/>
          <p:cNvSpPr>
            <a:spLocks noChangeShapeType="1"/>
          </p:cNvSpPr>
          <p:nvPr/>
        </p:nvSpPr>
        <p:spPr bwMode="auto">
          <a:xfrm flipV="1">
            <a:off x="4342606" y="2822502"/>
            <a:ext cx="0" cy="226305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8378" name="Line 10"/>
          <p:cNvSpPr>
            <a:spLocks noChangeShapeType="1"/>
          </p:cNvSpPr>
          <p:nvPr/>
        </p:nvSpPr>
        <p:spPr bwMode="auto">
          <a:xfrm>
            <a:off x="4316052" y="5071053"/>
            <a:ext cx="216058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8379" name="Line 12"/>
          <p:cNvSpPr>
            <a:spLocks noChangeShapeType="1"/>
          </p:cNvSpPr>
          <p:nvPr/>
        </p:nvSpPr>
        <p:spPr bwMode="auto">
          <a:xfrm flipV="1">
            <a:off x="6680633" y="2822503"/>
            <a:ext cx="0" cy="226226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8380" name="Line 13"/>
          <p:cNvSpPr>
            <a:spLocks noChangeShapeType="1"/>
          </p:cNvSpPr>
          <p:nvPr/>
        </p:nvSpPr>
        <p:spPr bwMode="auto">
          <a:xfrm>
            <a:off x="6680633" y="5084763"/>
            <a:ext cx="2160587"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8381" name="Text Box 15"/>
          <p:cNvSpPr txBox="1">
            <a:spLocks noChangeArrowheads="1"/>
          </p:cNvSpPr>
          <p:nvPr/>
        </p:nvSpPr>
        <p:spPr bwMode="auto">
          <a:xfrm>
            <a:off x="1843449" y="5352617"/>
            <a:ext cx="201612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171450" indent="-171450" algn="ctr" eaLnBrk="1" hangingPunct="1">
              <a:spcBef>
                <a:spcPct val="50000"/>
              </a:spcBef>
              <a:buClr>
                <a:srgbClr val="0070C0"/>
              </a:buClr>
              <a:buFont typeface="Wingdings" pitchFamily="2" charset="2"/>
              <a:buChar char="ü"/>
            </a:pPr>
            <a:r>
              <a:rPr lang="es-ES" sz="1200" dirty="0">
                <a:latin typeface="Century Gothic" pitchFamily="34" charset="0"/>
              </a:rPr>
              <a:t>Expansión de la FPP</a:t>
            </a:r>
          </a:p>
          <a:p>
            <a:pPr marL="171450" indent="-171450" algn="ctr" eaLnBrk="1" hangingPunct="1">
              <a:spcBef>
                <a:spcPct val="50000"/>
              </a:spcBef>
              <a:buClr>
                <a:srgbClr val="0070C0"/>
              </a:buClr>
              <a:buFont typeface="Wingdings" pitchFamily="2" charset="2"/>
              <a:buChar char="ü"/>
            </a:pPr>
            <a:r>
              <a:rPr lang="es-ES" sz="1200" dirty="0">
                <a:latin typeface="Century Gothic" pitchFamily="34" charset="0"/>
              </a:rPr>
              <a:t>Aumento de la natalidad</a:t>
            </a:r>
          </a:p>
          <a:p>
            <a:pPr marL="171450" indent="-171450" algn="ctr" eaLnBrk="1" hangingPunct="1">
              <a:spcBef>
                <a:spcPct val="50000"/>
              </a:spcBef>
              <a:buClr>
                <a:srgbClr val="0070C0"/>
              </a:buClr>
              <a:buFont typeface="Wingdings" pitchFamily="2" charset="2"/>
              <a:buChar char="ü"/>
            </a:pPr>
            <a:r>
              <a:rPr lang="es-ES" sz="1200" dirty="0">
                <a:latin typeface="Century Gothic" pitchFamily="34" charset="0"/>
              </a:rPr>
              <a:t>Nuevos territorios</a:t>
            </a:r>
          </a:p>
        </p:txBody>
      </p:sp>
      <p:sp>
        <p:nvSpPr>
          <p:cNvPr id="58382" name="Text Box 16"/>
          <p:cNvSpPr txBox="1">
            <a:spLocks noChangeArrowheads="1"/>
          </p:cNvSpPr>
          <p:nvPr/>
        </p:nvSpPr>
        <p:spPr bwMode="auto">
          <a:xfrm>
            <a:off x="4283869" y="5339051"/>
            <a:ext cx="2016125"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171450" indent="-171450" algn="ctr" eaLnBrk="1" hangingPunct="1">
              <a:spcBef>
                <a:spcPct val="50000"/>
              </a:spcBef>
              <a:buClr>
                <a:srgbClr val="0070C0"/>
              </a:buClr>
              <a:buFont typeface="Wingdings" pitchFamily="2" charset="2"/>
              <a:buChar char="ü"/>
            </a:pPr>
            <a:r>
              <a:rPr lang="es-ES" sz="1200" dirty="0">
                <a:latin typeface="Century Gothic" pitchFamily="34" charset="0"/>
              </a:rPr>
              <a:t>Expansión en un solo sector de la FPP</a:t>
            </a:r>
          </a:p>
          <a:p>
            <a:pPr marL="171450" indent="-171450" algn="ctr" eaLnBrk="1" hangingPunct="1">
              <a:spcBef>
                <a:spcPct val="50000"/>
              </a:spcBef>
              <a:buClr>
                <a:srgbClr val="0070C0"/>
              </a:buClr>
              <a:buFont typeface="Wingdings" pitchFamily="2" charset="2"/>
              <a:buChar char="ü"/>
            </a:pPr>
            <a:r>
              <a:rPr lang="es-ES" sz="1200" dirty="0">
                <a:latin typeface="Century Gothic" pitchFamily="34" charset="0"/>
              </a:rPr>
              <a:t>Nuevos yacimientos</a:t>
            </a:r>
          </a:p>
          <a:p>
            <a:pPr marL="171450" indent="-171450" algn="ctr" eaLnBrk="1" hangingPunct="1">
              <a:spcBef>
                <a:spcPct val="50000"/>
              </a:spcBef>
              <a:buClr>
                <a:srgbClr val="0070C0"/>
              </a:buClr>
              <a:buFont typeface="Wingdings" pitchFamily="2" charset="2"/>
              <a:buChar char="ü"/>
            </a:pPr>
            <a:r>
              <a:rPr lang="es-ES" sz="1200" dirty="0">
                <a:latin typeface="Century Gothic" pitchFamily="34" charset="0"/>
              </a:rPr>
              <a:t>Inversión en tecnología de ése lugar</a:t>
            </a:r>
          </a:p>
        </p:txBody>
      </p:sp>
      <p:sp>
        <p:nvSpPr>
          <p:cNvPr id="58383" name="Text Box 17"/>
          <p:cNvSpPr txBox="1">
            <a:spLocks noChangeArrowheads="1"/>
          </p:cNvSpPr>
          <p:nvPr/>
        </p:nvSpPr>
        <p:spPr bwMode="auto">
          <a:xfrm>
            <a:off x="6861969" y="5398654"/>
            <a:ext cx="20161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171450" indent="-171450" algn="ctr" eaLnBrk="1" hangingPunct="1">
              <a:spcBef>
                <a:spcPct val="50000"/>
              </a:spcBef>
              <a:buClr>
                <a:srgbClr val="0070C0"/>
              </a:buClr>
              <a:buFont typeface="Wingdings" pitchFamily="2" charset="2"/>
              <a:buChar char="ü"/>
            </a:pPr>
            <a:r>
              <a:rPr lang="es-ES" sz="1200" dirty="0">
                <a:latin typeface="Century Gothic" pitchFamily="34" charset="0"/>
              </a:rPr>
              <a:t>Contracción de un solo sector de la FPP</a:t>
            </a:r>
          </a:p>
          <a:p>
            <a:pPr marL="171450" indent="-171450" algn="ctr" eaLnBrk="1" hangingPunct="1">
              <a:spcBef>
                <a:spcPct val="50000"/>
              </a:spcBef>
              <a:buClr>
                <a:srgbClr val="0070C0"/>
              </a:buClr>
              <a:buFont typeface="Wingdings" pitchFamily="2" charset="2"/>
              <a:buChar char="ü"/>
            </a:pPr>
            <a:r>
              <a:rPr lang="es-ES" sz="1200" dirty="0">
                <a:latin typeface="Century Gothic" pitchFamily="34" charset="0"/>
              </a:rPr>
              <a:t>Agotamiento del factor productivo</a:t>
            </a:r>
          </a:p>
        </p:txBody>
      </p:sp>
      <p:sp>
        <p:nvSpPr>
          <p:cNvPr id="58384" name="Text Box 18"/>
          <p:cNvSpPr txBox="1">
            <a:spLocks noChangeArrowheads="1"/>
          </p:cNvSpPr>
          <p:nvPr/>
        </p:nvSpPr>
        <p:spPr bwMode="auto">
          <a:xfrm>
            <a:off x="1843449" y="2822503"/>
            <a:ext cx="2873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dirty="0">
                <a:latin typeface="Cambria" pitchFamily="18" charset="0"/>
              </a:rPr>
              <a:t>Y</a:t>
            </a:r>
          </a:p>
        </p:txBody>
      </p:sp>
      <p:sp>
        <p:nvSpPr>
          <p:cNvPr id="58385" name="Text Box 19"/>
          <p:cNvSpPr txBox="1">
            <a:spLocks noChangeArrowheads="1"/>
          </p:cNvSpPr>
          <p:nvPr/>
        </p:nvSpPr>
        <p:spPr bwMode="auto">
          <a:xfrm>
            <a:off x="4172383" y="5143500"/>
            <a:ext cx="2873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dirty="0">
                <a:latin typeface="Cambria" pitchFamily="18" charset="0"/>
              </a:rPr>
              <a:t>x</a:t>
            </a:r>
          </a:p>
        </p:txBody>
      </p:sp>
      <p:sp>
        <p:nvSpPr>
          <p:cNvPr id="58386" name="Text Box 20"/>
          <p:cNvSpPr txBox="1">
            <a:spLocks noChangeArrowheads="1"/>
          </p:cNvSpPr>
          <p:nvPr/>
        </p:nvSpPr>
        <p:spPr bwMode="auto">
          <a:xfrm>
            <a:off x="3954535" y="2852738"/>
            <a:ext cx="2873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dirty="0">
                <a:latin typeface="Cambria" pitchFamily="18" charset="0"/>
              </a:rPr>
              <a:t>Y</a:t>
            </a:r>
          </a:p>
        </p:txBody>
      </p:sp>
      <p:sp>
        <p:nvSpPr>
          <p:cNvPr id="58387" name="Text Box 21"/>
          <p:cNvSpPr txBox="1">
            <a:spLocks noChangeArrowheads="1"/>
          </p:cNvSpPr>
          <p:nvPr/>
        </p:nvSpPr>
        <p:spPr bwMode="auto">
          <a:xfrm>
            <a:off x="6189301" y="5192713"/>
            <a:ext cx="2873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dirty="0">
                <a:latin typeface="Cambria" pitchFamily="18" charset="0"/>
              </a:rPr>
              <a:t>x</a:t>
            </a:r>
          </a:p>
        </p:txBody>
      </p:sp>
      <p:sp>
        <p:nvSpPr>
          <p:cNvPr id="58388" name="Text Box 22"/>
          <p:cNvSpPr txBox="1">
            <a:spLocks noChangeArrowheads="1"/>
          </p:cNvSpPr>
          <p:nvPr/>
        </p:nvSpPr>
        <p:spPr bwMode="auto">
          <a:xfrm>
            <a:off x="6393295" y="2852738"/>
            <a:ext cx="2873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dirty="0">
                <a:latin typeface="Cambria" pitchFamily="18" charset="0"/>
              </a:rPr>
              <a:t>Y</a:t>
            </a:r>
          </a:p>
        </p:txBody>
      </p:sp>
      <p:sp>
        <p:nvSpPr>
          <p:cNvPr id="58389" name="Text Box 23"/>
          <p:cNvSpPr txBox="1">
            <a:spLocks noChangeArrowheads="1"/>
          </p:cNvSpPr>
          <p:nvPr/>
        </p:nvSpPr>
        <p:spPr bwMode="auto">
          <a:xfrm>
            <a:off x="8590756" y="5143500"/>
            <a:ext cx="2873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200" dirty="0">
                <a:latin typeface="Cambria" pitchFamily="18" charset="0"/>
              </a:rPr>
              <a:t>x</a:t>
            </a:r>
          </a:p>
        </p:txBody>
      </p:sp>
      <p:sp>
        <p:nvSpPr>
          <p:cNvPr id="58390" name="Freeform 24"/>
          <p:cNvSpPr>
            <a:spLocks/>
          </p:cNvSpPr>
          <p:nvPr/>
        </p:nvSpPr>
        <p:spPr bwMode="auto">
          <a:xfrm>
            <a:off x="2150913" y="3343853"/>
            <a:ext cx="1728788" cy="1727200"/>
          </a:xfrm>
          <a:custGeom>
            <a:avLst/>
            <a:gdLst>
              <a:gd name="T0" fmla="*/ 0 w 998"/>
              <a:gd name="T1" fmla="*/ 0 h 998"/>
              <a:gd name="T2" fmla="*/ 2147483647 w 998"/>
              <a:gd name="T3" fmla="*/ 2147483647 h 998"/>
              <a:gd name="T4" fmla="*/ 2147483647 w 998"/>
              <a:gd name="T5" fmla="*/ 2147483647 h 998"/>
              <a:gd name="T6" fmla="*/ 0 60000 65536"/>
              <a:gd name="T7" fmla="*/ 0 60000 65536"/>
              <a:gd name="T8" fmla="*/ 0 60000 65536"/>
              <a:gd name="T9" fmla="*/ 0 w 998"/>
              <a:gd name="T10" fmla="*/ 0 h 998"/>
              <a:gd name="T11" fmla="*/ 998 w 998"/>
              <a:gd name="T12" fmla="*/ 998 h 998"/>
            </a:gdLst>
            <a:ahLst/>
            <a:cxnLst>
              <a:cxn ang="T6">
                <a:pos x="T0" y="T1"/>
              </a:cxn>
              <a:cxn ang="T7">
                <a:pos x="T2" y="T3"/>
              </a:cxn>
              <a:cxn ang="T8">
                <a:pos x="T4" y="T5"/>
              </a:cxn>
            </a:cxnLst>
            <a:rect l="T9" t="T10" r="T11" b="T12"/>
            <a:pathLst>
              <a:path w="998" h="998">
                <a:moveTo>
                  <a:pt x="0" y="0"/>
                </a:moveTo>
                <a:cubicBezTo>
                  <a:pt x="189" y="53"/>
                  <a:pt x="378" y="107"/>
                  <a:pt x="544" y="273"/>
                </a:cubicBezTo>
                <a:cubicBezTo>
                  <a:pt x="710" y="439"/>
                  <a:pt x="922" y="877"/>
                  <a:pt x="998" y="998"/>
                </a:cubicBezTo>
              </a:path>
            </a:pathLst>
          </a:custGeom>
          <a:noFill/>
          <a:ln w="9525">
            <a:solidFill>
              <a:srgbClr val="0070C0"/>
            </a:solidFill>
            <a:round/>
            <a:headEnd/>
            <a:tailEnd/>
          </a:ln>
          <a:extLst>
            <a:ext uri="{909E8E84-426E-40DD-AFC4-6F175D3DCCD1}">
              <a14:hiddenFill xmlns:a14="http://schemas.microsoft.com/office/drawing/2010/main">
                <a:solidFill>
                  <a:srgbClr val="FFFFFF"/>
                </a:solidFill>
              </a14:hiddenFill>
            </a:ext>
          </a:extLst>
        </p:spPr>
        <p:txBody>
          <a:bodyPr/>
          <a:lstStyle/>
          <a:p>
            <a:endParaRPr lang="es-ES"/>
          </a:p>
        </p:txBody>
      </p:sp>
      <p:sp>
        <p:nvSpPr>
          <p:cNvPr id="58391" name="Line 25"/>
          <p:cNvSpPr>
            <a:spLocks noChangeShapeType="1"/>
          </p:cNvSpPr>
          <p:nvPr/>
        </p:nvSpPr>
        <p:spPr bwMode="auto">
          <a:xfrm flipV="1">
            <a:off x="2483768" y="3604310"/>
            <a:ext cx="280792" cy="211824"/>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8392" name="Line 29"/>
          <p:cNvSpPr>
            <a:spLocks noChangeShapeType="1"/>
          </p:cNvSpPr>
          <p:nvPr/>
        </p:nvSpPr>
        <p:spPr bwMode="auto">
          <a:xfrm flipV="1">
            <a:off x="2900435" y="4011361"/>
            <a:ext cx="287337" cy="196092"/>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8393" name="Line 30"/>
          <p:cNvSpPr>
            <a:spLocks noChangeShapeType="1"/>
          </p:cNvSpPr>
          <p:nvPr/>
        </p:nvSpPr>
        <p:spPr bwMode="auto">
          <a:xfrm flipV="1">
            <a:off x="3276600" y="4569762"/>
            <a:ext cx="287288" cy="164883"/>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8394" name="Freeform 31"/>
          <p:cNvSpPr>
            <a:spLocks/>
          </p:cNvSpPr>
          <p:nvPr/>
        </p:nvSpPr>
        <p:spPr bwMode="auto">
          <a:xfrm>
            <a:off x="6680633" y="3860800"/>
            <a:ext cx="1223962" cy="1223963"/>
          </a:xfrm>
          <a:custGeom>
            <a:avLst/>
            <a:gdLst>
              <a:gd name="T0" fmla="*/ 0 w 998"/>
              <a:gd name="T1" fmla="*/ 0 h 998"/>
              <a:gd name="T2" fmla="*/ 2147483647 w 998"/>
              <a:gd name="T3" fmla="*/ 2147483647 h 998"/>
              <a:gd name="T4" fmla="*/ 2147483647 w 998"/>
              <a:gd name="T5" fmla="*/ 2147483647 h 998"/>
              <a:gd name="T6" fmla="*/ 0 60000 65536"/>
              <a:gd name="T7" fmla="*/ 0 60000 65536"/>
              <a:gd name="T8" fmla="*/ 0 60000 65536"/>
              <a:gd name="T9" fmla="*/ 0 w 998"/>
              <a:gd name="T10" fmla="*/ 0 h 998"/>
              <a:gd name="T11" fmla="*/ 998 w 998"/>
              <a:gd name="T12" fmla="*/ 998 h 998"/>
            </a:gdLst>
            <a:ahLst/>
            <a:cxnLst>
              <a:cxn ang="T6">
                <a:pos x="T0" y="T1"/>
              </a:cxn>
              <a:cxn ang="T7">
                <a:pos x="T2" y="T3"/>
              </a:cxn>
              <a:cxn ang="T8">
                <a:pos x="T4" y="T5"/>
              </a:cxn>
            </a:cxnLst>
            <a:rect l="T9" t="T10" r="T11" b="T12"/>
            <a:pathLst>
              <a:path w="998" h="998">
                <a:moveTo>
                  <a:pt x="0" y="0"/>
                </a:moveTo>
                <a:cubicBezTo>
                  <a:pt x="189" y="53"/>
                  <a:pt x="378" y="107"/>
                  <a:pt x="544" y="273"/>
                </a:cubicBezTo>
                <a:cubicBezTo>
                  <a:pt x="710" y="439"/>
                  <a:pt x="922" y="877"/>
                  <a:pt x="998" y="998"/>
                </a:cubicBezTo>
              </a:path>
            </a:pathLst>
          </a:custGeom>
          <a:noFill/>
          <a:ln w="9525">
            <a:solidFill>
              <a:srgbClr val="FF99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ES"/>
          </a:p>
        </p:txBody>
      </p:sp>
      <p:sp>
        <p:nvSpPr>
          <p:cNvPr id="58395" name="Freeform 32"/>
          <p:cNvSpPr>
            <a:spLocks/>
          </p:cNvSpPr>
          <p:nvPr/>
        </p:nvSpPr>
        <p:spPr bwMode="auto">
          <a:xfrm>
            <a:off x="4342606" y="3321844"/>
            <a:ext cx="1223962" cy="1727200"/>
          </a:xfrm>
          <a:custGeom>
            <a:avLst/>
            <a:gdLst>
              <a:gd name="T0" fmla="*/ 0 w 998"/>
              <a:gd name="T1" fmla="*/ 0 h 998"/>
              <a:gd name="T2" fmla="*/ 2147483647 w 998"/>
              <a:gd name="T3" fmla="*/ 2147483647 h 998"/>
              <a:gd name="T4" fmla="*/ 2147483647 w 998"/>
              <a:gd name="T5" fmla="*/ 2147483647 h 998"/>
              <a:gd name="T6" fmla="*/ 0 60000 65536"/>
              <a:gd name="T7" fmla="*/ 0 60000 65536"/>
              <a:gd name="T8" fmla="*/ 0 60000 65536"/>
              <a:gd name="T9" fmla="*/ 0 w 998"/>
              <a:gd name="T10" fmla="*/ 0 h 998"/>
              <a:gd name="T11" fmla="*/ 998 w 998"/>
              <a:gd name="T12" fmla="*/ 998 h 998"/>
            </a:gdLst>
            <a:ahLst/>
            <a:cxnLst>
              <a:cxn ang="T6">
                <a:pos x="T0" y="T1"/>
              </a:cxn>
              <a:cxn ang="T7">
                <a:pos x="T2" y="T3"/>
              </a:cxn>
              <a:cxn ang="T8">
                <a:pos x="T4" y="T5"/>
              </a:cxn>
            </a:cxnLst>
            <a:rect l="T9" t="T10" r="T11" b="T12"/>
            <a:pathLst>
              <a:path w="998" h="998">
                <a:moveTo>
                  <a:pt x="0" y="0"/>
                </a:moveTo>
                <a:cubicBezTo>
                  <a:pt x="189" y="53"/>
                  <a:pt x="378" y="107"/>
                  <a:pt x="544" y="273"/>
                </a:cubicBezTo>
                <a:cubicBezTo>
                  <a:pt x="710" y="439"/>
                  <a:pt x="922" y="877"/>
                  <a:pt x="998" y="998"/>
                </a:cubicBezTo>
              </a:path>
            </a:pathLst>
          </a:custGeom>
          <a:noFill/>
          <a:ln w="9525">
            <a:solidFill>
              <a:srgbClr val="00B050"/>
            </a:solidFill>
            <a:round/>
            <a:headEnd/>
            <a:tailEnd/>
          </a:ln>
          <a:extLst>
            <a:ext uri="{909E8E84-426E-40DD-AFC4-6F175D3DCCD1}">
              <a14:hiddenFill xmlns:a14="http://schemas.microsoft.com/office/drawing/2010/main">
                <a:solidFill>
                  <a:srgbClr val="FFFFFF"/>
                </a:solidFill>
              </a14:hiddenFill>
            </a:ext>
          </a:extLst>
        </p:spPr>
        <p:txBody>
          <a:bodyPr/>
          <a:lstStyle/>
          <a:p>
            <a:endParaRPr lang="es-ES"/>
          </a:p>
        </p:txBody>
      </p:sp>
      <p:sp>
        <p:nvSpPr>
          <p:cNvPr id="58396" name="Line 33"/>
          <p:cNvSpPr>
            <a:spLocks noChangeShapeType="1"/>
          </p:cNvSpPr>
          <p:nvPr/>
        </p:nvSpPr>
        <p:spPr bwMode="auto">
          <a:xfrm flipV="1">
            <a:off x="4499992" y="3429000"/>
            <a:ext cx="0" cy="350621"/>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58397" name="Freeform 34"/>
          <p:cNvSpPr>
            <a:spLocks/>
          </p:cNvSpPr>
          <p:nvPr/>
        </p:nvSpPr>
        <p:spPr bwMode="auto">
          <a:xfrm>
            <a:off x="6680633" y="4724400"/>
            <a:ext cx="1223962" cy="360363"/>
          </a:xfrm>
          <a:custGeom>
            <a:avLst/>
            <a:gdLst>
              <a:gd name="T0" fmla="*/ 0 w 998"/>
              <a:gd name="T1" fmla="*/ 0 h 998"/>
              <a:gd name="T2" fmla="*/ 2147483647 w 998"/>
              <a:gd name="T3" fmla="*/ 2147483647 h 998"/>
              <a:gd name="T4" fmla="*/ 2147483647 w 998"/>
              <a:gd name="T5" fmla="*/ 2147483647 h 998"/>
              <a:gd name="T6" fmla="*/ 0 60000 65536"/>
              <a:gd name="T7" fmla="*/ 0 60000 65536"/>
              <a:gd name="T8" fmla="*/ 0 60000 65536"/>
              <a:gd name="T9" fmla="*/ 0 w 998"/>
              <a:gd name="T10" fmla="*/ 0 h 998"/>
              <a:gd name="T11" fmla="*/ 998 w 998"/>
              <a:gd name="T12" fmla="*/ 998 h 998"/>
            </a:gdLst>
            <a:ahLst/>
            <a:cxnLst>
              <a:cxn ang="T6">
                <a:pos x="T0" y="T1"/>
              </a:cxn>
              <a:cxn ang="T7">
                <a:pos x="T2" y="T3"/>
              </a:cxn>
              <a:cxn ang="T8">
                <a:pos x="T4" y="T5"/>
              </a:cxn>
            </a:cxnLst>
            <a:rect l="T9" t="T10" r="T11" b="T12"/>
            <a:pathLst>
              <a:path w="998" h="998">
                <a:moveTo>
                  <a:pt x="0" y="0"/>
                </a:moveTo>
                <a:cubicBezTo>
                  <a:pt x="189" y="53"/>
                  <a:pt x="378" y="107"/>
                  <a:pt x="544" y="273"/>
                </a:cubicBezTo>
                <a:cubicBezTo>
                  <a:pt x="710" y="439"/>
                  <a:pt x="922" y="877"/>
                  <a:pt x="998" y="998"/>
                </a:cubicBezTo>
              </a:path>
            </a:pathLst>
          </a:custGeom>
          <a:noFill/>
          <a:ln w="9525">
            <a:solidFill>
              <a:srgbClr val="FFC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ES"/>
          </a:p>
        </p:txBody>
      </p:sp>
      <p:sp>
        <p:nvSpPr>
          <p:cNvPr id="58398" name="Freeform 35"/>
          <p:cNvSpPr>
            <a:spLocks/>
          </p:cNvSpPr>
          <p:nvPr/>
        </p:nvSpPr>
        <p:spPr bwMode="auto">
          <a:xfrm>
            <a:off x="4353936" y="3825081"/>
            <a:ext cx="1223962" cy="1223963"/>
          </a:xfrm>
          <a:custGeom>
            <a:avLst/>
            <a:gdLst>
              <a:gd name="T0" fmla="*/ 0 w 998"/>
              <a:gd name="T1" fmla="*/ 0 h 998"/>
              <a:gd name="T2" fmla="*/ 2147483647 w 998"/>
              <a:gd name="T3" fmla="*/ 2147483647 h 998"/>
              <a:gd name="T4" fmla="*/ 2147483647 w 998"/>
              <a:gd name="T5" fmla="*/ 2147483647 h 998"/>
              <a:gd name="T6" fmla="*/ 0 60000 65536"/>
              <a:gd name="T7" fmla="*/ 0 60000 65536"/>
              <a:gd name="T8" fmla="*/ 0 60000 65536"/>
              <a:gd name="T9" fmla="*/ 0 w 998"/>
              <a:gd name="T10" fmla="*/ 0 h 998"/>
              <a:gd name="T11" fmla="*/ 998 w 998"/>
              <a:gd name="T12" fmla="*/ 998 h 998"/>
            </a:gdLst>
            <a:ahLst/>
            <a:cxnLst>
              <a:cxn ang="T6">
                <a:pos x="T0" y="T1"/>
              </a:cxn>
              <a:cxn ang="T7">
                <a:pos x="T2" y="T3"/>
              </a:cxn>
              <a:cxn ang="T8">
                <a:pos x="T4" y="T5"/>
              </a:cxn>
            </a:cxnLst>
            <a:rect l="T9" t="T10" r="T11" b="T12"/>
            <a:pathLst>
              <a:path w="998" h="998">
                <a:moveTo>
                  <a:pt x="0" y="0"/>
                </a:moveTo>
                <a:cubicBezTo>
                  <a:pt x="189" y="53"/>
                  <a:pt x="378" y="107"/>
                  <a:pt x="544" y="273"/>
                </a:cubicBezTo>
                <a:cubicBezTo>
                  <a:pt x="710" y="439"/>
                  <a:pt x="922" y="877"/>
                  <a:pt x="998" y="998"/>
                </a:cubicBezTo>
              </a:path>
            </a:pathLst>
          </a:custGeom>
          <a:noFill/>
          <a:ln w="9525">
            <a:solidFill>
              <a:schemeClr val="accent4">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es-ES"/>
          </a:p>
        </p:txBody>
      </p:sp>
      <p:sp>
        <p:nvSpPr>
          <p:cNvPr id="58399" name="Line 36"/>
          <p:cNvSpPr>
            <a:spLocks noChangeShapeType="1"/>
          </p:cNvSpPr>
          <p:nvPr/>
        </p:nvSpPr>
        <p:spPr bwMode="auto">
          <a:xfrm>
            <a:off x="6740958" y="4076700"/>
            <a:ext cx="0" cy="360363"/>
          </a:xfrm>
          <a:prstGeom prst="line">
            <a:avLst/>
          </a:prstGeom>
          <a:noFill/>
          <a:ln w="127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4" name="1 Título"/>
          <p:cNvSpPr>
            <a:spLocks noGrp="1"/>
          </p:cNvSpPr>
          <p:nvPr>
            <p:ph type="title"/>
          </p:nvPr>
        </p:nvSpPr>
        <p:spPr/>
        <p:txBody>
          <a:bodyPr>
            <a:normAutofit/>
          </a:bodyPr>
          <a:lstStyle/>
          <a:p>
            <a:pPr algn="ctr"/>
            <a:r>
              <a:rPr lang="es-MX" sz="3200" b="1" dirty="0">
                <a:solidFill>
                  <a:schemeClr val="bg1"/>
                </a:solidFill>
                <a:latin typeface="Cambria" pitchFamily="18" charset="0"/>
              </a:rPr>
              <a:t>Introducción a la economía</a:t>
            </a:r>
            <a:br>
              <a:rPr lang="es-MX" sz="3200" b="1" dirty="0">
                <a:solidFill>
                  <a:schemeClr val="bg1"/>
                </a:solidFill>
                <a:latin typeface="Cambria" pitchFamily="18" charset="0"/>
              </a:rPr>
            </a:br>
            <a:r>
              <a:rPr lang="es-MX" sz="2800" b="1" dirty="0">
                <a:solidFill>
                  <a:schemeClr val="bg1"/>
                </a:solidFill>
                <a:latin typeface="Cambria" pitchFamily="18" charset="0"/>
              </a:rPr>
              <a:t>FPP</a:t>
            </a:r>
            <a:endParaRPr lang="es-CL" sz="2800" dirty="0"/>
          </a:p>
        </p:txBody>
      </p:sp>
      <p:pic>
        <p:nvPicPr>
          <p:cNvPr id="31" name="30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48556973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9" name="5128 Rectángulo"/>
          <p:cNvSpPr>
            <a:spLocks noChangeArrowheads="1"/>
          </p:cNvSpPr>
          <p:nvPr/>
        </p:nvSpPr>
        <p:spPr bwMode="auto">
          <a:xfrm>
            <a:off x="1942976" y="1844824"/>
            <a:ext cx="7093519"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spcBef>
                <a:spcPct val="50000"/>
              </a:spcBef>
              <a:buClr>
                <a:srgbClr val="0070C0"/>
              </a:buClr>
              <a:buFont typeface="Wingdings" pitchFamily="2" charset="2"/>
              <a:buChar char="v"/>
            </a:pPr>
            <a:r>
              <a:rPr lang="es-ES_tradnl" dirty="0" smtClean="0">
                <a:latin typeface="Cambria" pitchFamily="18" charset="0"/>
              </a:rPr>
              <a:t>Aplicación al comercio internacional Costo de oportunidad  y Ventajas  comparativas.</a:t>
            </a:r>
          </a:p>
          <a:p>
            <a:pPr algn="just">
              <a:spcBef>
                <a:spcPct val="50000"/>
              </a:spcBef>
            </a:pPr>
            <a:r>
              <a:rPr lang="es-ES_tradnl" dirty="0" smtClean="0">
                <a:latin typeface="Cambria" pitchFamily="18" charset="0"/>
              </a:rPr>
              <a:t>Supongamos </a:t>
            </a:r>
            <a:r>
              <a:rPr lang="es-ES_tradnl" dirty="0">
                <a:latin typeface="Cambria" pitchFamily="18" charset="0"/>
              </a:rPr>
              <a:t>que tenemos los datos de dos economías</a:t>
            </a:r>
            <a:r>
              <a:rPr lang="es-ES_tradnl" dirty="0">
                <a:latin typeface="Century Gothic" pitchFamily="34" charset="0"/>
              </a:rPr>
              <a:t>:</a:t>
            </a:r>
            <a:endParaRPr lang="es-ES_tradnl" b="1" dirty="0">
              <a:latin typeface="Century Gothic" pitchFamily="34" charset="0"/>
            </a:endParaRPr>
          </a:p>
        </p:txBody>
      </p:sp>
      <p:sp>
        <p:nvSpPr>
          <p:cNvPr id="5" name="4 Título"/>
          <p:cNvSpPr>
            <a:spLocks noGrp="1"/>
          </p:cNvSpPr>
          <p:nvPr>
            <p:ph type="title"/>
          </p:nvPr>
        </p:nvSpPr>
        <p:spPr/>
        <p:txBody>
          <a:bodyPr>
            <a:noAutofit/>
          </a:bodyPr>
          <a:lstStyle/>
          <a:p>
            <a:pPr algn="ctr"/>
            <a:r>
              <a:rPr lang="es-MX" sz="3200" b="1" dirty="0">
                <a:solidFill>
                  <a:schemeClr val="bg1"/>
                </a:solidFill>
                <a:latin typeface="Cambria" pitchFamily="18" charset="0"/>
              </a:rPr>
              <a:t>Introducción a la economía</a:t>
            </a:r>
            <a:r>
              <a:rPr lang="es-MX" b="1" dirty="0">
                <a:solidFill>
                  <a:schemeClr val="bg1"/>
                </a:solidFill>
                <a:latin typeface="Cambria" pitchFamily="18" charset="0"/>
              </a:rPr>
              <a:t/>
            </a:r>
            <a:br>
              <a:rPr lang="es-MX" b="1" dirty="0">
                <a:solidFill>
                  <a:schemeClr val="bg1"/>
                </a:solidFill>
                <a:latin typeface="Cambria" pitchFamily="18" charset="0"/>
              </a:rPr>
            </a:br>
            <a:r>
              <a:rPr lang="es-MX" sz="2800" b="1" dirty="0">
                <a:solidFill>
                  <a:schemeClr val="bg1"/>
                </a:solidFill>
                <a:latin typeface="Cambria" pitchFamily="18" charset="0"/>
              </a:rPr>
              <a:t>FPP</a:t>
            </a:r>
            <a:endParaRPr lang="es-CL" sz="2800" dirty="0"/>
          </a:p>
        </p:txBody>
      </p:sp>
      <p:grpSp>
        <p:nvGrpSpPr>
          <p:cNvPr id="63494" name="Group 8"/>
          <p:cNvGrpSpPr>
            <a:grpSpLocks/>
          </p:cNvGrpSpPr>
          <p:nvPr/>
        </p:nvGrpSpPr>
        <p:grpSpPr bwMode="auto">
          <a:xfrm>
            <a:off x="3041810" y="3480623"/>
            <a:ext cx="4895850" cy="1670844"/>
            <a:chOff x="1474" y="1480"/>
            <a:chExt cx="3084" cy="1270"/>
          </a:xfrm>
        </p:grpSpPr>
        <p:sp>
          <p:nvSpPr>
            <p:cNvPr id="63497" name="Rectangle 9"/>
            <p:cNvSpPr>
              <a:spLocks noChangeArrowheads="1"/>
            </p:cNvSpPr>
            <p:nvPr/>
          </p:nvSpPr>
          <p:spPr bwMode="auto">
            <a:xfrm>
              <a:off x="3530" y="2315"/>
              <a:ext cx="1028"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spcBef>
                  <a:spcPct val="20000"/>
                </a:spcBef>
                <a:buClr>
                  <a:schemeClr val="hlink"/>
                </a:buClr>
                <a:buFont typeface="Wingdings" pitchFamily="2" charset="2"/>
                <a:buNone/>
              </a:pPr>
              <a:r>
                <a:rPr lang="es-ES" sz="2000" dirty="0" smtClean="0">
                  <a:latin typeface="Cambria" pitchFamily="18" charset="0"/>
                </a:rPr>
                <a:t>By =</a:t>
              </a:r>
              <a:r>
                <a:rPr lang="es-ES" sz="2000" dirty="0">
                  <a:latin typeface="Cambria" pitchFamily="18" charset="0"/>
                </a:rPr>
                <a:t>1/2</a:t>
              </a:r>
            </a:p>
          </p:txBody>
        </p:sp>
        <p:sp>
          <p:nvSpPr>
            <p:cNvPr id="63498" name="Rectangle 10"/>
            <p:cNvSpPr>
              <a:spLocks noChangeArrowheads="1"/>
            </p:cNvSpPr>
            <p:nvPr/>
          </p:nvSpPr>
          <p:spPr bwMode="auto">
            <a:xfrm>
              <a:off x="2503" y="2315"/>
              <a:ext cx="1027"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spcBef>
                  <a:spcPct val="20000"/>
                </a:spcBef>
                <a:buClr>
                  <a:schemeClr val="hlink"/>
                </a:buClr>
                <a:buFont typeface="Wingdings" pitchFamily="2" charset="2"/>
                <a:buNone/>
              </a:pPr>
              <a:r>
                <a:rPr lang="es-ES" sz="2000" dirty="0" smtClean="0">
                  <a:latin typeface="Cambria" pitchFamily="18" charset="0"/>
                </a:rPr>
                <a:t>Ay =</a:t>
              </a:r>
              <a:r>
                <a:rPr lang="es-ES" sz="2000" dirty="0">
                  <a:latin typeface="Cambria" pitchFamily="18" charset="0"/>
                </a:rPr>
                <a:t>1</a:t>
              </a:r>
            </a:p>
          </p:txBody>
        </p:sp>
        <p:sp>
          <p:nvSpPr>
            <p:cNvPr id="63499" name="Rectangle 11"/>
            <p:cNvSpPr>
              <a:spLocks noChangeArrowheads="1"/>
            </p:cNvSpPr>
            <p:nvPr/>
          </p:nvSpPr>
          <p:spPr bwMode="auto">
            <a:xfrm>
              <a:off x="1475" y="2315"/>
              <a:ext cx="1028"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spcBef>
                  <a:spcPct val="20000"/>
                </a:spcBef>
                <a:buClr>
                  <a:schemeClr val="hlink"/>
                </a:buClr>
                <a:buFont typeface="Wingdings" pitchFamily="2" charset="2"/>
                <a:buNone/>
              </a:pPr>
              <a:r>
                <a:rPr lang="es-ES" dirty="0">
                  <a:latin typeface="Cambria" pitchFamily="18" charset="0"/>
                </a:rPr>
                <a:t>Y</a:t>
              </a:r>
            </a:p>
          </p:txBody>
        </p:sp>
        <p:sp>
          <p:nvSpPr>
            <p:cNvPr id="63500" name="Rectangle 12"/>
            <p:cNvSpPr>
              <a:spLocks noChangeArrowheads="1"/>
            </p:cNvSpPr>
            <p:nvPr/>
          </p:nvSpPr>
          <p:spPr bwMode="auto">
            <a:xfrm>
              <a:off x="3530" y="1880"/>
              <a:ext cx="1028"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spcBef>
                  <a:spcPct val="20000"/>
                </a:spcBef>
                <a:buClr>
                  <a:schemeClr val="hlink"/>
                </a:buClr>
                <a:buFont typeface="Wingdings" pitchFamily="2" charset="2"/>
                <a:buNone/>
              </a:pPr>
              <a:r>
                <a:rPr lang="es-ES" sz="2000" dirty="0" smtClean="0">
                  <a:latin typeface="Cambria" pitchFamily="18" charset="0"/>
                </a:rPr>
                <a:t>Bx =</a:t>
              </a:r>
              <a:r>
                <a:rPr lang="es-ES" sz="2000" dirty="0">
                  <a:latin typeface="Cambria" pitchFamily="18" charset="0"/>
                </a:rPr>
                <a:t>1</a:t>
              </a:r>
            </a:p>
          </p:txBody>
        </p:sp>
        <p:sp>
          <p:nvSpPr>
            <p:cNvPr id="63501" name="Rectangle 13"/>
            <p:cNvSpPr>
              <a:spLocks noChangeArrowheads="1"/>
            </p:cNvSpPr>
            <p:nvPr/>
          </p:nvSpPr>
          <p:spPr bwMode="auto">
            <a:xfrm>
              <a:off x="2503" y="1880"/>
              <a:ext cx="1027"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spcBef>
                  <a:spcPct val="20000"/>
                </a:spcBef>
                <a:buClr>
                  <a:schemeClr val="hlink"/>
                </a:buClr>
                <a:buFont typeface="Wingdings" pitchFamily="2" charset="2"/>
                <a:buNone/>
              </a:pPr>
              <a:r>
                <a:rPr lang="es-ES" sz="2000" dirty="0" smtClean="0">
                  <a:latin typeface="Cambria" pitchFamily="18" charset="0"/>
                </a:rPr>
                <a:t>Ax =</a:t>
              </a:r>
              <a:r>
                <a:rPr lang="es-ES" sz="2000" dirty="0">
                  <a:latin typeface="Cambria" pitchFamily="18" charset="0"/>
                </a:rPr>
                <a:t>1/2</a:t>
              </a:r>
            </a:p>
          </p:txBody>
        </p:sp>
        <p:sp>
          <p:nvSpPr>
            <p:cNvPr id="63502" name="Rectangle 14"/>
            <p:cNvSpPr>
              <a:spLocks noChangeArrowheads="1"/>
            </p:cNvSpPr>
            <p:nvPr/>
          </p:nvSpPr>
          <p:spPr bwMode="auto">
            <a:xfrm>
              <a:off x="1475" y="1880"/>
              <a:ext cx="1028" cy="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spcBef>
                  <a:spcPct val="20000"/>
                </a:spcBef>
                <a:buClr>
                  <a:schemeClr val="hlink"/>
                </a:buClr>
                <a:buFont typeface="Wingdings" pitchFamily="2" charset="2"/>
                <a:buNone/>
              </a:pPr>
              <a:r>
                <a:rPr lang="es-ES" dirty="0">
                  <a:latin typeface="Cambria" pitchFamily="18" charset="0"/>
                </a:rPr>
                <a:t>X</a:t>
              </a:r>
            </a:p>
          </p:txBody>
        </p:sp>
        <p:sp>
          <p:nvSpPr>
            <p:cNvPr id="63503" name="Rectangle 15"/>
            <p:cNvSpPr>
              <a:spLocks noChangeArrowheads="1"/>
            </p:cNvSpPr>
            <p:nvPr/>
          </p:nvSpPr>
          <p:spPr bwMode="auto">
            <a:xfrm>
              <a:off x="3530" y="1480"/>
              <a:ext cx="1028" cy="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eaLnBrk="0" hangingPunct="0">
                <a:spcBef>
                  <a:spcPct val="20000"/>
                </a:spcBef>
                <a:buClr>
                  <a:schemeClr val="hlink"/>
                </a:buClr>
                <a:buFont typeface="Wingdings" pitchFamily="2" charset="2"/>
                <a:buNone/>
              </a:pPr>
              <a:r>
                <a:rPr lang="es-ES" sz="2000" dirty="0">
                  <a:latin typeface="Cambria" pitchFamily="18" charset="0"/>
                </a:rPr>
                <a:t>B</a:t>
              </a:r>
            </a:p>
          </p:txBody>
        </p:sp>
        <p:sp>
          <p:nvSpPr>
            <p:cNvPr id="63504" name="Rectangle 16"/>
            <p:cNvSpPr>
              <a:spLocks noChangeArrowheads="1"/>
            </p:cNvSpPr>
            <p:nvPr/>
          </p:nvSpPr>
          <p:spPr bwMode="auto">
            <a:xfrm>
              <a:off x="2503" y="1480"/>
              <a:ext cx="1027" cy="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eaLnBrk="0" hangingPunct="0">
                <a:spcBef>
                  <a:spcPct val="20000"/>
                </a:spcBef>
                <a:buClr>
                  <a:schemeClr val="hlink"/>
                </a:buClr>
                <a:buFont typeface="Wingdings" pitchFamily="2" charset="2"/>
                <a:buNone/>
              </a:pPr>
              <a:r>
                <a:rPr lang="es-ES" sz="2000" dirty="0">
                  <a:latin typeface="Cambria" pitchFamily="18" charset="0"/>
                </a:rPr>
                <a:t>A</a:t>
              </a:r>
            </a:p>
          </p:txBody>
        </p:sp>
        <p:sp>
          <p:nvSpPr>
            <p:cNvPr id="63505" name="Rectangle 17"/>
            <p:cNvSpPr>
              <a:spLocks noChangeArrowheads="1"/>
            </p:cNvSpPr>
            <p:nvPr/>
          </p:nvSpPr>
          <p:spPr bwMode="auto">
            <a:xfrm>
              <a:off x="1475" y="1480"/>
              <a:ext cx="1028" cy="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spcBef>
                  <a:spcPct val="20000"/>
                </a:spcBef>
                <a:buClr>
                  <a:schemeClr val="hlink"/>
                </a:buClr>
                <a:buFont typeface="Wingdings" pitchFamily="2" charset="2"/>
                <a:buNone/>
              </a:pPr>
              <a:endParaRPr lang="es-ES" sz="2800"/>
            </a:p>
          </p:txBody>
        </p:sp>
        <p:sp>
          <p:nvSpPr>
            <p:cNvPr id="63506" name="Line 18"/>
            <p:cNvSpPr>
              <a:spLocks noChangeShapeType="1"/>
            </p:cNvSpPr>
            <p:nvPr/>
          </p:nvSpPr>
          <p:spPr bwMode="auto">
            <a:xfrm>
              <a:off x="1475" y="1480"/>
              <a:ext cx="3083"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63507" name="Line 19"/>
            <p:cNvSpPr>
              <a:spLocks noChangeShapeType="1"/>
            </p:cNvSpPr>
            <p:nvPr/>
          </p:nvSpPr>
          <p:spPr bwMode="auto">
            <a:xfrm>
              <a:off x="1475" y="1880"/>
              <a:ext cx="3083"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63508" name="Line 20"/>
            <p:cNvSpPr>
              <a:spLocks noChangeShapeType="1"/>
            </p:cNvSpPr>
            <p:nvPr/>
          </p:nvSpPr>
          <p:spPr bwMode="auto">
            <a:xfrm>
              <a:off x="1475" y="2315"/>
              <a:ext cx="3083"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63509" name="Line 21"/>
            <p:cNvSpPr>
              <a:spLocks noChangeShapeType="1"/>
            </p:cNvSpPr>
            <p:nvPr/>
          </p:nvSpPr>
          <p:spPr bwMode="auto">
            <a:xfrm>
              <a:off x="1475" y="2750"/>
              <a:ext cx="3083"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63510" name="Line 22"/>
            <p:cNvSpPr>
              <a:spLocks noChangeShapeType="1"/>
            </p:cNvSpPr>
            <p:nvPr/>
          </p:nvSpPr>
          <p:spPr bwMode="auto">
            <a:xfrm>
              <a:off x="1475" y="1480"/>
              <a:ext cx="0" cy="127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63511" name="Line 23"/>
            <p:cNvSpPr>
              <a:spLocks noChangeShapeType="1"/>
            </p:cNvSpPr>
            <p:nvPr/>
          </p:nvSpPr>
          <p:spPr bwMode="auto">
            <a:xfrm>
              <a:off x="2503" y="1480"/>
              <a:ext cx="0" cy="127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63512" name="Line 24"/>
            <p:cNvSpPr>
              <a:spLocks noChangeShapeType="1"/>
            </p:cNvSpPr>
            <p:nvPr/>
          </p:nvSpPr>
          <p:spPr bwMode="auto">
            <a:xfrm>
              <a:off x="3530" y="1480"/>
              <a:ext cx="0" cy="127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63513" name="Line 25"/>
            <p:cNvSpPr>
              <a:spLocks noChangeShapeType="1"/>
            </p:cNvSpPr>
            <p:nvPr/>
          </p:nvSpPr>
          <p:spPr bwMode="auto">
            <a:xfrm>
              <a:off x="4558" y="1480"/>
              <a:ext cx="0" cy="127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63514" name="Line 26"/>
            <p:cNvSpPr>
              <a:spLocks noChangeShapeType="1"/>
            </p:cNvSpPr>
            <p:nvPr/>
          </p:nvSpPr>
          <p:spPr bwMode="auto">
            <a:xfrm>
              <a:off x="1474" y="1480"/>
              <a:ext cx="1043" cy="40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63515" name="Text Box 27"/>
            <p:cNvSpPr txBox="1">
              <a:spLocks noChangeArrowheads="1"/>
            </p:cNvSpPr>
            <p:nvPr/>
          </p:nvSpPr>
          <p:spPr bwMode="auto">
            <a:xfrm>
              <a:off x="1928" y="1480"/>
              <a:ext cx="544"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dirty="0">
                  <a:latin typeface="Cambria" pitchFamily="18" charset="0"/>
                </a:rPr>
                <a:t>País</a:t>
              </a:r>
            </a:p>
          </p:txBody>
        </p:sp>
        <p:sp>
          <p:nvSpPr>
            <p:cNvPr id="63516" name="Text Box 28"/>
            <p:cNvSpPr txBox="1">
              <a:spLocks noChangeArrowheads="1"/>
            </p:cNvSpPr>
            <p:nvPr/>
          </p:nvSpPr>
          <p:spPr bwMode="auto">
            <a:xfrm>
              <a:off x="1611" y="1661"/>
              <a:ext cx="453" cy="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dirty="0">
                  <a:latin typeface="Cambria" pitchFamily="18" charset="0"/>
                </a:rPr>
                <a:t>Bien</a:t>
              </a:r>
            </a:p>
          </p:txBody>
        </p:sp>
      </p:grpSp>
      <p:sp>
        <p:nvSpPr>
          <p:cNvPr id="2" name="5128 Rectángulo"/>
          <p:cNvSpPr>
            <a:spLocks noChangeArrowheads="1"/>
          </p:cNvSpPr>
          <p:nvPr/>
        </p:nvSpPr>
        <p:spPr bwMode="auto">
          <a:xfrm>
            <a:off x="2010966" y="5565339"/>
            <a:ext cx="7201024"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171450" indent="-171450" algn="just">
              <a:spcBef>
                <a:spcPct val="50000"/>
              </a:spcBef>
              <a:buClr>
                <a:srgbClr val="0070C0"/>
              </a:buClr>
              <a:buFont typeface="Wingdings" pitchFamily="2" charset="2"/>
              <a:buChar char="ü"/>
            </a:pPr>
            <a:r>
              <a:rPr lang="es-ES_tradnl" sz="1200" dirty="0" smtClean="0">
                <a:latin typeface="Cambria" pitchFamily="18" charset="0"/>
              </a:rPr>
              <a:t>Ax =Cantidad </a:t>
            </a:r>
            <a:r>
              <a:rPr lang="es-ES_tradnl" sz="1200" dirty="0">
                <a:latin typeface="Cambria" pitchFamily="18" charset="0"/>
              </a:rPr>
              <a:t>de factor productivo de la economía A para fabricar una unidad del producto X</a:t>
            </a:r>
          </a:p>
          <a:p>
            <a:pPr marL="171450" indent="-171450" algn="just">
              <a:spcBef>
                <a:spcPct val="50000"/>
              </a:spcBef>
              <a:buClr>
                <a:srgbClr val="0070C0"/>
              </a:buClr>
              <a:buFont typeface="Wingdings" pitchFamily="2" charset="2"/>
              <a:buChar char="ü"/>
            </a:pPr>
            <a:r>
              <a:rPr lang="es-ES_tradnl" sz="1200" dirty="0" smtClean="0">
                <a:latin typeface="Cambria" pitchFamily="18" charset="0"/>
              </a:rPr>
              <a:t>Ay =</a:t>
            </a:r>
            <a:r>
              <a:rPr lang="es-ES_tradnl" sz="1200" dirty="0">
                <a:latin typeface="Cambria" pitchFamily="18" charset="0"/>
              </a:rPr>
              <a:t>Cantidad de factor productivo de la economía A para fabricar una unidad del producto Y</a:t>
            </a:r>
          </a:p>
          <a:p>
            <a:pPr marL="171450" indent="-171450" algn="just">
              <a:spcBef>
                <a:spcPct val="50000"/>
              </a:spcBef>
              <a:buClr>
                <a:srgbClr val="0070C0"/>
              </a:buClr>
              <a:buFont typeface="Wingdings" pitchFamily="2" charset="2"/>
              <a:buChar char="ü"/>
            </a:pPr>
            <a:r>
              <a:rPr lang="es-ES_tradnl" sz="1200" dirty="0" smtClean="0">
                <a:latin typeface="Cambria" pitchFamily="18" charset="0"/>
              </a:rPr>
              <a:t>Bx =</a:t>
            </a:r>
            <a:r>
              <a:rPr lang="es-ES_tradnl" sz="1200" dirty="0">
                <a:latin typeface="Cambria" pitchFamily="18" charset="0"/>
              </a:rPr>
              <a:t>Cantidad de factor productivo de la economía B para fabricar una unidad del producto X</a:t>
            </a:r>
          </a:p>
          <a:p>
            <a:pPr marL="171450" indent="-171450" algn="just">
              <a:spcBef>
                <a:spcPct val="50000"/>
              </a:spcBef>
              <a:buClr>
                <a:srgbClr val="0070C0"/>
              </a:buClr>
              <a:buFont typeface="Wingdings" pitchFamily="2" charset="2"/>
              <a:buChar char="ü"/>
            </a:pPr>
            <a:r>
              <a:rPr lang="es-ES_tradnl" sz="1200" dirty="0" smtClean="0">
                <a:latin typeface="Cambria" pitchFamily="18" charset="0"/>
              </a:rPr>
              <a:t>By =</a:t>
            </a:r>
            <a:r>
              <a:rPr lang="es-ES_tradnl" sz="1200" dirty="0">
                <a:latin typeface="Cambria" pitchFamily="18" charset="0"/>
              </a:rPr>
              <a:t>Cantidad de factor productivo de la economía B para fabricar una unidad del producto Y</a:t>
            </a:r>
          </a:p>
        </p:txBody>
      </p:sp>
      <p:sp>
        <p:nvSpPr>
          <p:cNvPr id="63496" name="Text Box 30"/>
          <p:cNvSpPr txBox="1">
            <a:spLocks noChangeArrowheads="1"/>
          </p:cNvSpPr>
          <p:nvPr/>
        </p:nvSpPr>
        <p:spPr bwMode="auto">
          <a:xfrm>
            <a:off x="3043398" y="5151467"/>
            <a:ext cx="5329237"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100" dirty="0">
                <a:latin typeface="Cambria" pitchFamily="18" charset="0"/>
              </a:rPr>
              <a:t>L=100 </a:t>
            </a:r>
            <a:r>
              <a:rPr lang="es-ES" sz="1100" dirty="0">
                <a:latin typeface="Cambria" pitchFamily="18" charset="0"/>
                <a:sym typeface="Wingdings" pitchFamily="2" charset="2"/>
              </a:rPr>
              <a:t> cantidad total de factor productivo para  las dos  economías</a:t>
            </a:r>
            <a:endParaRPr lang="es-ES" sz="1100" dirty="0">
              <a:latin typeface="Cambria" pitchFamily="18" charset="0"/>
            </a:endParaRPr>
          </a:p>
        </p:txBody>
      </p:sp>
      <p:pic>
        <p:nvPicPr>
          <p:cNvPr id="28" name="27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23924180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9" name="5128 Rectángulo"/>
          <p:cNvSpPr>
            <a:spLocks noChangeArrowheads="1"/>
          </p:cNvSpPr>
          <p:nvPr/>
        </p:nvSpPr>
        <p:spPr bwMode="auto">
          <a:xfrm>
            <a:off x="2195736" y="1844675"/>
            <a:ext cx="6194202"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spcBef>
                <a:spcPct val="50000"/>
              </a:spcBef>
              <a:buClr>
                <a:srgbClr val="0070C0"/>
              </a:buClr>
              <a:buFont typeface="Wingdings" pitchFamily="2" charset="2"/>
              <a:buChar char="v"/>
            </a:pPr>
            <a:r>
              <a:rPr lang="es-CL" dirty="0" smtClean="0">
                <a:latin typeface="Cambria" pitchFamily="18" charset="0"/>
              </a:rPr>
              <a:t>La ventaja comparativa muestra </a:t>
            </a:r>
            <a:r>
              <a:rPr lang="es-CL" dirty="0">
                <a:latin typeface="Cambria" pitchFamily="18" charset="0"/>
              </a:rPr>
              <a:t>que los países tienden a especializarse en la producción y exportación de aquellos bienes que fabrican con un </a:t>
            </a:r>
            <a:r>
              <a:rPr lang="es-CL" dirty="0" smtClean="0">
                <a:latin typeface="Cambria" pitchFamily="18" charset="0"/>
              </a:rPr>
              <a:t>costo </a:t>
            </a:r>
            <a:r>
              <a:rPr lang="es-CL" dirty="0">
                <a:latin typeface="Cambria" pitchFamily="18" charset="0"/>
              </a:rPr>
              <a:t>relativamente más bajo respecto al resto del mundo, en los que son comparativamente más eficientes que los demás y </a:t>
            </a:r>
            <a:r>
              <a:rPr lang="es-CL" dirty="0" smtClean="0">
                <a:latin typeface="Cambria" pitchFamily="18" charset="0"/>
              </a:rPr>
              <a:t>por lo tanto </a:t>
            </a:r>
            <a:r>
              <a:rPr lang="es-CL" dirty="0">
                <a:latin typeface="Cambria" pitchFamily="18" charset="0"/>
              </a:rPr>
              <a:t>tenderán a importar los bienes en los que son más </a:t>
            </a:r>
            <a:r>
              <a:rPr lang="es-CL" dirty="0" smtClean="0">
                <a:latin typeface="Cambria" pitchFamily="18" charset="0"/>
              </a:rPr>
              <a:t>ineficientes </a:t>
            </a:r>
            <a:r>
              <a:rPr lang="es-CL" dirty="0">
                <a:latin typeface="Cambria" pitchFamily="18" charset="0"/>
              </a:rPr>
              <a:t>y </a:t>
            </a:r>
            <a:r>
              <a:rPr lang="es-CL" dirty="0" smtClean="0">
                <a:latin typeface="Cambria" pitchFamily="18" charset="0"/>
              </a:rPr>
              <a:t>que implican mayores costos.</a:t>
            </a:r>
            <a:endParaRPr lang="es-ES_tradnl" dirty="0" smtClean="0">
              <a:latin typeface="Cambria" pitchFamily="18" charset="0"/>
            </a:endParaRPr>
          </a:p>
          <a:p>
            <a:pPr marL="285750" indent="-285750" algn="just">
              <a:spcBef>
                <a:spcPct val="50000"/>
              </a:spcBef>
              <a:buClr>
                <a:srgbClr val="0070C0"/>
              </a:buClr>
              <a:buFont typeface="Wingdings" pitchFamily="2" charset="2"/>
              <a:buChar char="v"/>
            </a:pPr>
            <a:r>
              <a:rPr lang="es-ES_tradnl" dirty="0" smtClean="0">
                <a:latin typeface="Cambria" pitchFamily="18" charset="0"/>
              </a:rPr>
              <a:t>Ahora que el costo de oportunidad y ventaja comparativa están claros volvamos al ejemplo:</a:t>
            </a:r>
            <a:endParaRPr lang="es-ES_tradnl" dirty="0">
              <a:latin typeface="Cambria" pitchFamily="18" charset="0"/>
            </a:endParaRPr>
          </a:p>
          <a:p>
            <a:pPr marL="285750" indent="-285750" algn="just">
              <a:spcBef>
                <a:spcPct val="50000"/>
              </a:spcBef>
              <a:buClr>
                <a:srgbClr val="0070C0"/>
              </a:buClr>
              <a:buFont typeface="Wingdings" pitchFamily="2" charset="2"/>
              <a:buChar char="v"/>
            </a:pPr>
            <a:r>
              <a:rPr lang="es-ES_tradnl" b="1" dirty="0">
                <a:latin typeface="Cambria" pitchFamily="18" charset="0"/>
              </a:rPr>
              <a:t>¿</a:t>
            </a:r>
            <a:r>
              <a:rPr lang="es-ES_tradnl" dirty="0">
                <a:latin typeface="Cambria" pitchFamily="18" charset="0"/>
              </a:rPr>
              <a:t>Cuál de las dos economías es más eficiente para elaborar cada uno de estos productos?</a:t>
            </a:r>
          </a:p>
          <a:p>
            <a:pPr marL="742950" lvl="1" indent="-285750" algn="just">
              <a:spcBef>
                <a:spcPct val="50000"/>
              </a:spcBef>
              <a:buClr>
                <a:srgbClr val="0070C0"/>
              </a:buClr>
              <a:buFont typeface="Wingdings" pitchFamily="2" charset="2"/>
              <a:buChar char="ü"/>
            </a:pPr>
            <a:r>
              <a:rPr lang="es-ES_tradnl" sz="1600" dirty="0">
                <a:latin typeface="Cambria" pitchFamily="18" charset="0"/>
              </a:rPr>
              <a:t>Para elaborar X la economía A ocupa menos trabajadores que </a:t>
            </a:r>
            <a:r>
              <a:rPr lang="es-ES_tradnl" sz="1600" dirty="0" smtClean="0">
                <a:latin typeface="Cambria" pitchFamily="18" charset="0"/>
              </a:rPr>
              <a:t>B.</a:t>
            </a:r>
            <a:endParaRPr lang="es-ES_tradnl" sz="1600" dirty="0">
              <a:latin typeface="Cambria" pitchFamily="18" charset="0"/>
            </a:endParaRPr>
          </a:p>
          <a:p>
            <a:pPr marL="742950" lvl="1" indent="-285750" algn="just">
              <a:spcBef>
                <a:spcPct val="50000"/>
              </a:spcBef>
              <a:buClr>
                <a:srgbClr val="0070C0"/>
              </a:buClr>
              <a:buFont typeface="Wingdings" pitchFamily="2" charset="2"/>
              <a:buChar char="ü"/>
            </a:pPr>
            <a:r>
              <a:rPr lang="es-ES_tradnl" sz="1600" dirty="0">
                <a:latin typeface="Cambria" pitchFamily="18" charset="0"/>
              </a:rPr>
              <a:t>Para elaborar Y la economía B ocupa menos trabajadores que </a:t>
            </a:r>
            <a:r>
              <a:rPr lang="es-ES_tradnl" sz="1600" dirty="0" smtClean="0">
                <a:latin typeface="Cambria" pitchFamily="18" charset="0"/>
              </a:rPr>
              <a:t>A.</a:t>
            </a:r>
            <a:endParaRPr lang="es-ES_tradnl" sz="1600" dirty="0">
              <a:latin typeface="Cambria" pitchFamily="18" charset="0"/>
            </a:endParaRPr>
          </a:p>
        </p:txBody>
      </p:sp>
      <p:sp>
        <p:nvSpPr>
          <p:cNvPr id="10" name="4 Título"/>
          <p:cNvSpPr>
            <a:spLocks noGrp="1"/>
          </p:cNvSpPr>
          <p:nvPr>
            <p:ph type="title"/>
          </p:nvPr>
        </p:nvSpPr>
        <p:spPr>
          <a:xfrm>
            <a:off x="2141894" y="188640"/>
            <a:ext cx="6248400" cy="1143000"/>
          </a:xfrm>
        </p:spPr>
        <p:txBody>
          <a:bodyPr>
            <a:noAutofit/>
          </a:bodyPr>
          <a:lstStyle/>
          <a:p>
            <a:pPr algn="ctr"/>
            <a:r>
              <a:rPr lang="es-MX" sz="3200" b="1" dirty="0">
                <a:solidFill>
                  <a:schemeClr val="bg1"/>
                </a:solidFill>
                <a:latin typeface="Cambria" pitchFamily="18" charset="0"/>
              </a:rPr>
              <a:t>Introducción a la economía</a:t>
            </a:r>
            <a:r>
              <a:rPr lang="es-MX" b="1" dirty="0">
                <a:solidFill>
                  <a:schemeClr val="bg1"/>
                </a:solidFill>
                <a:latin typeface="Cambria" pitchFamily="18" charset="0"/>
              </a:rPr>
              <a:t/>
            </a:r>
            <a:br>
              <a:rPr lang="es-MX" b="1" dirty="0">
                <a:solidFill>
                  <a:schemeClr val="bg1"/>
                </a:solidFill>
                <a:latin typeface="Cambria" pitchFamily="18" charset="0"/>
              </a:rPr>
            </a:br>
            <a:r>
              <a:rPr lang="es-MX" sz="2800" b="1" dirty="0">
                <a:solidFill>
                  <a:schemeClr val="bg1"/>
                </a:solidFill>
                <a:latin typeface="Cambria" pitchFamily="18" charset="0"/>
              </a:rPr>
              <a:t>FPP</a:t>
            </a:r>
            <a:endParaRPr lang="es-CL" sz="2800" dirty="0"/>
          </a:p>
        </p:txBody>
      </p:sp>
      <p:pic>
        <p:nvPicPr>
          <p:cNvPr id="5" name="4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4864687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9" name="5128 Rectángulo"/>
          <p:cNvSpPr>
            <a:spLocks noChangeArrowheads="1"/>
          </p:cNvSpPr>
          <p:nvPr/>
        </p:nvSpPr>
        <p:spPr bwMode="auto">
          <a:xfrm>
            <a:off x="2771800" y="2204864"/>
            <a:ext cx="5618138" cy="4001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spcBef>
                <a:spcPct val="50000"/>
              </a:spcBef>
              <a:buClr>
                <a:srgbClr val="0070C0"/>
              </a:buClr>
              <a:buFont typeface="Wingdings" pitchFamily="2" charset="2"/>
              <a:buChar char="v"/>
            </a:pPr>
            <a:r>
              <a:rPr lang="es-ES_tradnl" sz="2000" dirty="0" smtClean="0">
                <a:latin typeface="Cambria" pitchFamily="18" charset="0"/>
              </a:rPr>
              <a:t>¿Por qué a las economías les conviene intercambiar? </a:t>
            </a:r>
          </a:p>
          <a:p>
            <a:pPr algn="just">
              <a:spcBef>
                <a:spcPct val="50000"/>
              </a:spcBef>
              <a:buClr>
                <a:srgbClr val="0070C0"/>
              </a:buClr>
            </a:pPr>
            <a:endParaRPr lang="es-ES_tradnl" sz="2000" b="1" dirty="0" smtClean="0">
              <a:latin typeface="Cambria" pitchFamily="18" charset="0"/>
            </a:endParaRPr>
          </a:p>
          <a:p>
            <a:pPr marL="285750" indent="-285750" algn="just">
              <a:spcBef>
                <a:spcPct val="50000"/>
              </a:spcBef>
              <a:buClr>
                <a:schemeClr val="accent1"/>
              </a:buClr>
              <a:buFont typeface="Wingdings" pitchFamily="2" charset="2"/>
              <a:buChar char="Ø"/>
            </a:pPr>
            <a:r>
              <a:rPr lang="es-ES_tradnl" sz="2000" dirty="0" smtClean="0">
                <a:latin typeface="Cambria" pitchFamily="18" charset="0"/>
                <a:sym typeface="Wingdings" pitchFamily="2" charset="2"/>
              </a:rPr>
              <a:t>Tener </a:t>
            </a:r>
            <a:r>
              <a:rPr lang="es-ES_tradnl" sz="2000" dirty="0">
                <a:latin typeface="Cambria" pitchFamily="18" charset="0"/>
                <a:sym typeface="Wingdings" pitchFamily="2" charset="2"/>
              </a:rPr>
              <a:t>que producir ambos bienes significa un costo de oportunidad para esa economía. Si cada una de las economías se especializa en lo que hace mejor (Ventaja </a:t>
            </a:r>
            <a:r>
              <a:rPr lang="es-ES_tradnl" sz="2000" dirty="0" smtClean="0">
                <a:latin typeface="Cambria" pitchFamily="18" charset="0"/>
                <a:sym typeface="Wingdings" pitchFamily="2" charset="2"/>
              </a:rPr>
              <a:t>comparativa) </a:t>
            </a:r>
            <a:r>
              <a:rPr lang="es-ES_tradnl" sz="2000" dirty="0">
                <a:latin typeface="Cambria" pitchFamily="18" charset="0"/>
                <a:sym typeface="Wingdings" pitchFamily="2" charset="2"/>
              </a:rPr>
              <a:t>y luego se produce intercambio, se amplían las posibilidades de consumo.</a:t>
            </a:r>
          </a:p>
          <a:p>
            <a:pPr algn="just">
              <a:spcBef>
                <a:spcPct val="50000"/>
              </a:spcBef>
            </a:pPr>
            <a:endParaRPr lang="es-ES_tradnl" dirty="0">
              <a:latin typeface="Century Gothic" pitchFamily="34" charset="0"/>
            </a:endParaRPr>
          </a:p>
          <a:p>
            <a:pPr algn="just">
              <a:spcBef>
                <a:spcPct val="50000"/>
              </a:spcBef>
            </a:pPr>
            <a:endParaRPr lang="es-ES_tradnl" dirty="0">
              <a:latin typeface="Century Gothic" pitchFamily="34" charset="0"/>
            </a:endParaRPr>
          </a:p>
        </p:txBody>
      </p:sp>
      <p:sp>
        <p:nvSpPr>
          <p:cNvPr id="10" name="4 Título"/>
          <p:cNvSpPr>
            <a:spLocks noGrp="1"/>
          </p:cNvSpPr>
          <p:nvPr>
            <p:ph type="title"/>
          </p:nvPr>
        </p:nvSpPr>
        <p:spPr>
          <a:xfrm>
            <a:off x="2483768" y="188640"/>
            <a:ext cx="6248400" cy="1143000"/>
          </a:xfrm>
        </p:spPr>
        <p:txBody>
          <a:bodyPr>
            <a:noAutofit/>
          </a:bodyPr>
          <a:lstStyle/>
          <a:p>
            <a:pPr algn="ctr"/>
            <a:r>
              <a:rPr lang="es-MX" sz="3200" b="1" dirty="0">
                <a:solidFill>
                  <a:schemeClr val="bg1"/>
                </a:solidFill>
                <a:latin typeface="Cambria" pitchFamily="18" charset="0"/>
              </a:rPr>
              <a:t>Introducción a la economía</a:t>
            </a:r>
            <a:r>
              <a:rPr lang="es-MX" b="1" dirty="0">
                <a:solidFill>
                  <a:schemeClr val="bg1"/>
                </a:solidFill>
                <a:latin typeface="Cambria" pitchFamily="18" charset="0"/>
              </a:rPr>
              <a:t/>
            </a:r>
            <a:br>
              <a:rPr lang="es-MX" b="1" dirty="0">
                <a:solidFill>
                  <a:schemeClr val="bg1"/>
                </a:solidFill>
                <a:latin typeface="Cambria" pitchFamily="18" charset="0"/>
              </a:rPr>
            </a:br>
            <a:r>
              <a:rPr lang="es-MX" sz="2800" b="1" dirty="0">
                <a:solidFill>
                  <a:schemeClr val="bg1"/>
                </a:solidFill>
                <a:latin typeface="Cambria" pitchFamily="18" charset="0"/>
              </a:rPr>
              <a:t>FPP</a:t>
            </a:r>
            <a:endParaRPr lang="es-CL" sz="2800" dirty="0"/>
          </a:p>
        </p:txBody>
      </p:sp>
      <p:pic>
        <p:nvPicPr>
          <p:cNvPr id="5" name="4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8191490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9" name="5128 Rectángulo"/>
          <p:cNvSpPr>
            <a:spLocks noChangeArrowheads="1"/>
          </p:cNvSpPr>
          <p:nvPr/>
        </p:nvSpPr>
        <p:spPr bwMode="auto">
          <a:xfrm>
            <a:off x="1872456" y="1916113"/>
            <a:ext cx="55078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spcBef>
                <a:spcPct val="50000"/>
              </a:spcBef>
              <a:buClr>
                <a:srgbClr val="0070C0"/>
              </a:buClr>
              <a:buFont typeface="Wingdings" pitchFamily="2" charset="2"/>
              <a:buChar char="v"/>
            </a:pPr>
            <a:r>
              <a:rPr lang="es-ES_tradnl" dirty="0" smtClean="0">
                <a:latin typeface="Cambria" pitchFamily="18" charset="0"/>
              </a:rPr>
              <a:t>Costo </a:t>
            </a:r>
            <a:r>
              <a:rPr lang="es-ES_tradnl" dirty="0">
                <a:latin typeface="Cambria" pitchFamily="18" charset="0"/>
              </a:rPr>
              <a:t>de </a:t>
            </a:r>
            <a:r>
              <a:rPr lang="es-ES_tradnl" dirty="0" smtClean="0">
                <a:latin typeface="Cambria" pitchFamily="18" charset="0"/>
              </a:rPr>
              <a:t>Oportunidad del ejemplo</a:t>
            </a:r>
            <a:endParaRPr lang="es-ES_tradnl" dirty="0">
              <a:latin typeface="Cambria" pitchFamily="18" charset="0"/>
            </a:endParaRPr>
          </a:p>
        </p:txBody>
      </p:sp>
      <p:sp>
        <p:nvSpPr>
          <p:cNvPr id="3084" name="Rectangle 9"/>
          <p:cNvSpPr>
            <a:spLocks noChangeArrowheads="1"/>
          </p:cNvSpPr>
          <p:nvPr/>
        </p:nvSpPr>
        <p:spPr bwMode="auto">
          <a:xfrm>
            <a:off x="0" y="30337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ES"/>
          </a:p>
        </p:txBody>
      </p:sp>
      <p:graphicFrame>
        <p:nvGraphicFramePr>
          <p:cNvPr id="3074" name="Object 8"/>
          <p:cNvGraphicFramePr>
            <a:graphicFrameLocks noChangeAspect="1"/>
          </p:cNvGraphicFramePr>
          <p:nvPr>
            <p:extLst>
              <p:ext uri="{D42A27DB-BD31-4B8C-83A1-F6EECF244321}">
                <p14:modId xmlns:p14="http://schemas.microsoft.com/office/powerpoint/2010/main" val="3515320280"/>
              </p:ext>
            </p:extLst>
          </p:nvPr>
        </p:nvGraphicFramePr>
        <p:xfrm>
          <a:off x="2267744" y="2529446"/>
          <a:ext cx="1676400" cy="1008534"/>
        </p:xfrm>
        <a:graphic>
          <a:graphicData uri="http://schemas.openxmlformats.org/presentationml/2006/ole">
            <mc:AlternateContent xmlns:mc="http://schemas.openxmlformats.org/markup-compatibility/2006">
              <mc:Choice xmlns:v="urn:schemas-microsoft-com:vml" Requires="v">
                <p:oleObj spid="_x0000_s4158" name="Ecuación" r:id="rId4" imgW="1206500" imgH="622300" progId="Equation.3">
                  <p:embed/>
                </p:oleObj>
              </mc:Choice>
              <mc:Fallback>
                <p:oleObj name="Ecuación" r:id="rId4" imgW="1206500" imgH="622300" progId="Equation.3">
                  <p:embed/>
                  <p:pic>
                    <p:nvPicPr>
                      <p:cNvPr id="0" name="Picture 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67744" y="2529446"/>
                        <a:ext cx="1676400" cy="100853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5" name="Object 10"/>
          <p:cNvGraphicFramePr>
            <a:graphicFrameLocks noChangeAspect="1"/>
          </p:cNvGraphicFramePr>
          <p:nvPr>
            <p:extLst>
              <p:ext uri="{D42A27DB-BD31-4B8C-83A1-F6EECF244321}">
                <p14:modId xmlns:p14="http://schemas.microsoft.com/office/powerpoint/2010/main" val="3768149430"/>
              </p:ext>
            </p:extLst>
          </p:nvPr>
        </p:nvGraphicFramePr>
        <p:xfrm>
          <a:off x="4173538" y="2852936"/>
          <a:ext cx="1624012" cy="909539"/>
        </p:xfrm>
        <a:graphic>
          <a:graphicData uri="http://schemas.openxmlformats.org/presentationml/2006/ole">
            <mc:AlternateContent xmlns:mc="http://schemas.openxmlformats.org/markup-compatibility/2006">
              <mc:Choice xmlns:v="urn:schemas-microsoft-com:vml" Requires="v">
                <p:oleObj spid="_x0000_s4159" name="Ecuación" r:id="rId6" imgW="1167893" imgH="583947" progId="Equation.3">
                  <p:embed/>
                </p:oleObj>
              </mc:Choice>
              <mc:Fallback>
                <p:oleObj name="Ecuación" r:id="rId6" imgW="1167893" imgH="583947" progId="Equation.3">
                  <p:embed/>
                  <p:pic>
                    <p:nvPicPr>
                      <p:cNvPr id="0" name="Picture 5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73538" y="2852936"/>
                        <a:ext cx="1624012" cy="90953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6" name="Object 11"/>
          <p:cNvGraphicFramePr>
            <a:graphicFrameLocks noChangeAspect="1"/>
          </p:cNvGraphicFramePr>
          <p:nvPr>
            <p:extLst>
              <p:ext uri="{D42A27DB-BD31-4B8C-83A1-F6EECF244321}">
                <p14:modId xmlns:p14="http://schemas.microsoft.com/office/powerpoint/2010/main" val="195932589"/>
              </p:ext>
            </p:extLst>
          </p:nvPr>
        </p:nvGraphicFramePr>
        <p:xfrm>
          <a:off x="2290517" y="4149080"/>
          <a:ext cx="1624012" cy="931862"/>
        </p:xfrm>
        <a:graphic>
          <a:graphicData uri="http://schemas.openxmlformats.org/presentationml/2006/ole">
            <mc:AlternateContent xmlns:mc="http://schemas.openxmlformats.org/markup-compatibility/2006">
              <mc:Choice xmlns:v="urn:schemas-microsoft-com:vml" Requires="v">
                <p:oleObj spid="_x0000_s4160" name="Ecuación" r:id="rId8" imgW="1168400" imgH="609600" progId="Equation.3">
                  <p:embed/>
                </p:oleObj>
              </mc:Choice>
              <mc:Fallback>
                <p:oleObj name="Ecuación" r:id="rId8" imgW="1168400" imgH="609600" progId="Equation.3">
                  <p:embed/>
                  <p:pic>
                    <p:nvPicPr>
                      <p:cNvPr id="0" name="Picture 5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90517" y="4149080"/>
                        <a:ext cx="1624012" cy="931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7" name="Object 12"/>
          <p:cNvGraphicFramePr>
            <a:graphicFrameLocks noChangeAspect="1"/>
          </p:cNvGraphicFramePr>
          <p:nvPr>
            <p:extLst>
              <p:ext uri="{D42A27DB-BD31-4B8C-83A1-F6EECF244321}">
                <p14:modId xmlns:p14="http://schemas.microsoft.com/office/powerpoint/2010/main" val="2497870439"/>
              </p:ext>
            </p:extLst>
          </p:nvPr>
        </p:nvGraphicFramePr>
        <p:xfrm>
          <a:off x="4211960" y="4075906"/>
          <a:ext cx="1658938" cy="865187"/>
        </p:xfrm>
        <a:graphic>
          <a:graphicData uri="http://schemas.openxmlformats.org/presentationml/2006/ole">
            <mc:AlternateContent xmlns:mc="http://schemas.openxmlformats.org/markup-compatibility/2006">
              <mc:Choice xmlns:v="urn:schemas-microsoft-com:vml" Requires="v">
                <p:oleObj spid="_x0000_s4161" name="Ecuación" r:id="rId10" imgW="1193800" imgH="622300" progId="Equation.3">
                  <p:embed/>
                </p:oleObj>
              </mc:Choice>
              <mc:Fallback>
                <p:oleObj name="Ecuación" r:id="rId10" imgW="1193800" imgH="622300" progId="Equation.3">
                  <p:embed/>
                  <p:pic>
                    <p:nvPicPr>
                      <p:cNvPr id="0" name="Picture 5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211960" y="4075906"/>
                        <a:ext cx="1658938" cy="865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85" name="Line 13"/>
          <p:cNvSpPr>
            <a:spLocks noChangeShapeType="1"/>
          </p:cNvSpPr>
          <p:nvPr/>
        </p:nvSpPr>
        <p:spPr bwMode="auto">
          <a:xfrm>
            <a:off x="6118515" y="3213100"/>
            <a:ext cx="71913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3086" name="Line 15"/>
          <p:cNvSpPr>
            <a:spLocks noChangeShapeType="1"/>
          </p:cNvSpPr>
          <p:nvPr/>
        </p:nvSpPr>
        <p:spPr bwMode="auto">
          <a:xfrm>
            <a:off x="6141244" y="4508500"/>
            <a:ext cx="719138"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graphicFrame>
        <p:nvGraphicFramePr>
          <p:cNvPr id="3078" name="Object 17"/>
          <p:cNvGraphicFramePr>
            <a:graphicFrameLocks noChangeAspect="1"/>
          </p:cNvGraphicFramePr>
          <p:nvPr/>
        </p:nvGraphicFramePr>
        <p:xfrm>
          <a:off x="6940550" y="2997200"/>
          <a:ext cx="1093788" cy="317500"/>
        </p:xfrm>
        <a:graphic>
          <a:graphicData uri="http://schemas.openxmlformats.org/presentationml/2006/ole">
            <mc:AlternateContent xmlns:mc="http://schemas.openxmlformats.org/markup-compatibility/2006">
              <mc:Choice xmlns:v="urn:schemas-microsoft-com:vml" Requires="v">
                <p:oleObj spid="_x0000_s4162" name="Ecuación" r:id="rId12" imgW="787400" imgH="228600" progId="Equation.3">
                  <p:embed/>
                </p:oleObj>
              </mc:Choice>
              <mc:Fallback>
                <p:oleObj name="Ecuación" r:id="rId12" imgW="787400" imgH="228600" progId="Equation.3">
                  <p:embed/>
                  <p:pic>
                    <p:nvPicPr>
                      <p:cNvPr id="0" name="Picture 6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940550" y="2997200"/>
                        <a:ext cx="1093788"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079" name="Object 18"/>
          <p:cNvGraphicFramePr>
            <a:graphicFrameLocks noChangeAspect="1"/>
          </p:cNvGraphicFramePr>
          <p:nvPr>
            <p:extLst>
              <p:ext uri="{D42A27DB-BD31-4B8C-83A1-F6EECF244321}">
                <p14:modId xmlns:p14="http://schemas.microsoft.com/office/powerpoint/2010/main" val="4235329176"/>
              </p:ext>
            </p:extLst>
          </p:nvPr>
        </p:nvGraphicFramePr>
        <p:xfrm>
          <a:off x="7020272" y="4349750"/>
          <a:ext cx="1095375" cy="317500"/>
        </p:xfrm>
        <a:graphic>
          <a:graphicData uri="http://schemas.openxmlformats.org/presentationml/2006/ole">
            <mc:AlternateContent xmlns:mc="http://schemas.openxmlformats.org/markup-compatibility/2006">
              <mc:Choice xmlns:v="urn:schemas-microsoft-com:vml" Requires="v">
                <p:oleObj spid="_x0000_s4163" name="Ecuación" r:id="rId14" imgW="787400" imgH="228600" progId="Equation.3">
                  <p:embed/>
                </p:oleObj>
              </mc:Choice>
              <mc:Fallback>
                <p:oleObj name="Ecuación" r:id="rId14" imgW="787400" imgH="228600" progId="Equation.3">
                  <p:embed/>
                  <p:pic>
                    <p:nvPicPr>
                      <p:cNvPr id="0" name="Picture 61"/>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020272" y="4349750"/>
                        <a:ext cx="1095375" cy="31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5128 Rectángulo"/>
          <p:cNvSpPr>
            <a:spLocks noChangeArrowheads="1"/>
          </p:cNvSpPr>
          <p:nvPr/>
        </p:nvSpPr>
        <p:spPr bwMode="auto">
          <a:xfrm>
            <a:off x="2267744" y="5241925"/>
            <a:ext cx="6193631"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spcBef>
                <a:spcPct val="50000"/>
              </a:spcBef>
              <a:buClr>
                <a:srgbClr val="0070C0"/>
              </a:buClr>
              <a:buFont typeface="Wingdings" pitchFamily="2" charset="2"/>
              <a:buChar char="ü"/>
            </a:pPr>
            <a:r>
              <a:rPr lang="es-ES_tradnl" sz="1600" dirty="0">
                <a:latin typeface="Cambria" pitchFamily="18" charset="0"/>
              </a:rPr>
              <a:t>B tiene ventajas relativas en Y </a:t>
            </a:r>
            <a:r>
              <a:rPr lang="es-ES_tradnl" sz="1600" dirty="0">
                <a:latin typeface="Cambria" pitchFamily="18" charset="0"/>
                <a:sym typeface="Wingdings" pitchFamily="2" charset="2"/>
              </a:rPr>
              <a:t> Exporta Y e importa X</a:t>
            </a:r>
            <a:endParaRPr lang="es-ES_tradnl" sz="1600" dirty="0">
              <a:latin typeface="Cambria" pitchFamily="18" charset="0"/>
            </a:endParaRPr>
          </a:p>
          <a:p>
            <a:pPr marL="285750" indent="-285750" algn="just">
              <a:spcBef>
                <a:spcPct val="50000"/>
              </a:spcBef>
              <a:buClr>
                <a:srgbClr val="0070C0"/>
              </a:buClr>
              <a:buFont typeface="Wingdings" pitchFamily="2" charset="2"/>
              <a:buChar char="ü"/>
            </a:pPr>
            <a:r>
              <a:rPr lang="es-ES_tradnl" sz="1600" dirty="0">
                <a:latin typeface="Cambria" pitchFamily="18" charset="0"/>
              </a:rPr>
              <a:t>A tiene ventajas relativas en X </a:t>
            </a:r>
            <a:r>
              <a:rPr lang="es-ES_tradnl" sz="1600" dirty="0">
                <a:latin typeface="Cambria" pitchFamily="18" charset="0"/>
                <a:sym typeface="Wingdings" pitchFamily="2" charset="2"/>
              </a:rPr>
              <a:t> Exporta X e importa Y</a:t>
            </a:r>
            <a:endParaRPr lang="es-ES_tradnl" sz="1600" dirty="0">
              <a:latin typeface="Cambria" pitchFamily="18" charset="0"/>
            </a:endParaRPr>
          </a:p>
        </p:txBody>
      </p:sp>
      <p:sp>
        <p:nvSpPr>
          <p:cNvPr id="20" name="4 Título"/>
          <p:cNvSpPr>
            <a:spLocks noGrp="1"/>
          </p:cNvSpPr>
          <p:nvPr>
            <p:ph type="title"/>
          </p:nvPr>
        </p:nvSpPr>
        <p:spPr>
          <a:xfrm>
            <a:off x="2580292" y="188640"/>
            <a:ext cx="6248400" cy="1143000"/>
          </a:xfrm>
        </p:spPr>
        <p:txBody>
          <a:bodyPr>
            <a:noAutofit/>
          </a:bodyPr>
          <a:lstStyle/>
          <a:p>
            <a:pPr algn="ctr"/>
            <a:r>
              <a:rPr lang="es-MX" sz="3200" b="1" dirty="0">
                <a:solidFill>
                  <a:schemeClr val="bg1"/>
                </a:solidFill>
                <a:latin typeface="Cambria" pitchFamily="18" charset="0"/>
              </a:rPr>
              <a:t>Introducción a la economía</a:t>
            </a:r>
            <a:r>
              <a:rPr lang="es-MX" b="1" dirty="0">
                <a:solidFill>
                  <a:schemeClr val="bg1"/>
                </a:solidFill>
                <a:latin typeface="Cambria" pitchFamily="18" charset="0"/>
              </a:rPr>
              <a:t/>
            </a:r>
            <a:br>
              <a:rPr lang="es-MX" b="1" dirty="0">
                <a:solidFill>
                  <a:schemeClr val="bg1"/>
                </a:solidFill>
                <a:latin typeface="Cambria" pitchFamily="18" charset="0"/>
              </a:rPr>
            </a:br>
            <a:r>
              <a:rPr lang="es-MX" sz="2800" b="1" dirty="0">
                <a:solidFill>
                  <a:schemeClr val="bg1"/>
                </a:solidFill>
                <a:latin typeface="Cambria" pitchFamily="18" charset="0"/>
              </a:rPr>
              <a:t>FPP</a:t>
            </a:r>
            <a:endParaRPr lang="es-CL" sz="2800" dirty="0"/>
          </a:p>
        </p:txBody>
      </p:sp>
      <p:pic>
        <p:nvPicPr>
          <p:cNvPr id="15" name="14 Imagen" descr="logo2.jpg"/>
          <p:cNvPicPr>
            <a:picLocks noChangeAspect="1"/>
          </p:cNvPicPr>
          <p:nvPr/>
        </p:nvPicPr>
        <p:blipFill>
          <a:blip r:embed="rId16"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41002157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9" name="5128 Rectángulo"/>
          <p:cNvSpPr>
            <a:spLocks noChangeArrowheads="1"/>
          </p:cNvSpPr>
          <p:nvPr/>
        </p:nvSpPr>
        <p:spPr bwMode="auto">
          <a:xfrm>
            <a:off x="1804699" y="1737087"/>
            <a:ext cx="5539076"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spcBef>
                <a:spcPct val="50000"/>
              </a:spcBef>
              <a:buClr>
                <a:schemeClr val="accent1"/>
              </a:buClr>
              <a:buFont typeface="Wingdings" pitchFamily="2" charset="2"/>
              <a:buChar char="v"/>
            </a:pPr>
            <a:r>
              <a:rPr lang="es-ES_tradnl" dirty="0">
                <a:latin typeface="Cambria" pitchFamily="18" charset="0"/>
              </a:rPr>
              <a:t>Graficando las respectivas </a:t>
            </a:r>
            <a:r>
              <a:rPr lang="es-ES_tradnl" dirty="0" smtClean="0">
                <a:latin typeface="Cambria" pitchFamily="18" charset="0"/>
              </a:rPr>
              <a:t>FPPs</a:t>
            </a:r>
            <a:endParaRPr lang="es-ES_tradnl" dirty="0">
              <a:latin typeface="Cambria" pitchFamily="18" charset="0"/>
            </a:endParaRPr>
          </a:p>
        </p:txBody>
      </p:sp>
      <p:sp>
        <p:nvSpPr>
          <p:cNvPr id="4103" name="Rectangle 6"/>
          <p:cNvSpPr>
            <a:spLocks noChangeArrowheads="1"/>
          </p:cNvSpPr>
          <p:nvPr/>
        </p:nvSpPr>
        <p:spPr bwMode="auto">
          <a:xfrm>
            <a:off x="0" y="30337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ES"/>
          </a:p>
        </p:txBody>
      </p:sp>
      <p:sp>
        <p:nvSpPr>
          <p:cNvPr id="4104" name="Rectangle 17"/>
          <p:cNvSpPr>
            <a:spLocks noChangeArrowheads="1"/>
          </p:cNvSpPr>
          <p:nvPr/>
        </p:nvSpPr>
        <p:spPr bwMode="auto">
          <a:xfrm>
            <a:off x="0" y="27432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ES"/>
          </a:p>
        </p:txBody>
      </p:sp>
      <p:graphicFrame>
        <p:nvGraphicFramePr>
          <p:cNvPr id="4098" name="Object 16"/>
          <p:cNvGraphicFramePr>
            <a:graphicFrameLocks noChangeAspect="1"/>
          </p:cNvGraphicFramePr>
          <p:nvPr>
            <p:extLst>
              <p:ext uri="{D42A27DB-BD31-4B8C-83A1-F6EECF244321}">
                <p14:modId xmlns:p14="http://schemas.microsoft.com/office/powerpoint/2010/main" val="3040406390"/>
              </p:ext>
            </p:extLst>
          </p:nvPr>
        </p:nvGraphicFramePr>
        <p:xfrm>
          <a:off x="2114898" y="2492189"/>
          <a:ext cx="1133475" cy="1584697"/>
        </p:xfrm>
        <a:graphic>
          <a:graphicData uri="http://schemas.openxmlformats.org/presentationml/2006/ole">
            <mc:AlternateContent xmlns:mc="http://schemas.openxmlformats.org/markup-compatibility/2006">
              <mc:Choice xmlns:v="urn:schemas-microsoft-com:vml" Requires="v">
                <p:oleObj spid="_x0000_s5131" name="Ecuación" r:id="rId4" imgW="977900" imgH="1371600" progId="Equation.3">
                  <p:embed/>
                </p:oleObj>
              </mc:Choice>
              <mc:Fallback>
                <p:oleObj name="Ecuación" r:id="rId4" imgW="977900" imgH="13716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4898" y="2492189"/>
                        <a:ext cx="1133475" cy="158469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5" name="Line 19"/>
          <p:cNvSpPr>
            <a:spLocks noChangeShapeType="1"/>
          </p:cNvSpPr>
          <p:nvPr/>
        </p:nvSpPr>
        <p:spPr bwMode="auto">
          <a:xfrm flipV="1">
            <a:off x="3598179" y="2565400"/>
            <a:ext cx="0" cy="172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4106" name="Line 20"/>
          <p:cNvSpPr>
            <a:spLocks noChangeShapeType="1"/>
          </p:cNvSpPr>
          <p:nvPr/>
        </p:nvSpPr>
        <p:spPr bwMode="auto">
          <a:xfrm>
            <a:off x="3598179" y="4292600"/>
            <a:ext cx="158082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4107" name="Line 21"/>
          <p:cNvSpPr>
            <a:spLocks noChangeShapeType="1"/>
          </p:cNvSpPr>
          <p:nvPr/>
        </p:nvSpPr>
        <p:spPr bwMode="auto">
          <a:xfrm>
            <a:off x="3598179" y="3675492"/>
            <a:ext cx="1151621" cy="617108"/>
          </a:xfrm>
          <a:prstGeom prst="line">
            <a:avLst/>
          </a:prstGeom>
          <a:noFill/>
          <a:ln w="9525">
            <a:solidFill>
              <a:schemeClr val="accent1"/>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4108" name="Text Box 26"/>
          <p:cNvSpPr txBox="1">
            <a:spLocks noChangeArrowheads="1"/>
          </p:cNvSpPr>
          <p:nvPr/>
        </p:nvSpPr>
        <p:spPr bwMode="auto">
          <a:xfrm>
            <a:off x="2051050" y="2565400"/>
            <a:ext cx="2889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s-ES" sz="1000">
              <a:latin typeface="Century Gothic" pitchFamily="34" charset="0"/>
            </a:endParaRPr>
          </a:p>
        </p:txBody>
      </p:sp>
      <p:sp>
        <p:nvSpPr>
          <p:cNvPr id="4109" name="Text Box 27"/>
          <p:cNvSpPr txBox="1">
            <a:spLocks noChangeArrowheads="1"/>
          </p:cNvSpPr>
          <p:nvPr/>
        </p:nvSpPr>
        <p:spPr bwMode="auto">
          <a:xfrm>
            <a:off x="3130550" y="3553255"/>
            <a:ext cx="4318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000" dirty="0">
                <a:latin typeface="Century Gothic" pitchFamily="34" charset="0"/>
              </a:rPr>
              <a:t>100</a:t>
            </a:r>
          </a:p>
        </p:txBody>
      </p:sp>
      <p:sp>
        <p:nvSpPr>
          <p:cNvPr id="4110" name="Text Box 28"/>
          <p:cNvSpPr txBox="1">
            <a:spLocks noChangeArrowheads="1"/>
          </p:cNvSpPr>
          <p:nvPr/>
        </p:nvSpPr>
        <p:spPr bwMode="auto">
          <a:xfrm>
            <a:off x="3636963" y="4365625"/>
            <a:ext cx="7191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000">
                <a:latin typeface="Century Gothic" pitchFamily="34" charset="0"/>
              </a:rPr>
              <a:t>200</a:t>
            </a:r>
          </a:p>
        </p:txBody>
      </p:sp>
      <p:sp>
        <p:nvSpPr>
          <p:cNvPr id="4111" name="Text Box 29"/>
          <p:cNvSpPr txBox="1">
            <a:spLocks noChangeArrowheads="1"/>
          </p:cNvSpPr>
          <p:nvPr/>
        </p:nvSpPr>
        <p:spPr bwMode="auto">
          <a:xfrm>
            <a:off x="3230707" y="2398133"/>
            <a:ext cx="2889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000" dirty="0">
                <a:latin typeface="Century Gothic" pitchFamily="34" charset="0"/>
              </a:rPr>
              <a:t>y</a:t>
            </a:r>
          </a:p>
        </p:txBody>
      </p:sp>
      <p:sp>
        <p:nvSpPr>
          <p:cNvPr id="4112" name="Text Box 30"/>
          <p:cNvSpPr txBox="1">
            <a:spLocks noChangeArrowheads="1"/>
          </p:cNvSpPr>
          <p:nvPr/>
        </p:nvSpPr>
        <p:spPr bwMode="auto">
          <a:xfrm>
            <a:off x="4860925" y="4467514"/>
            <a:ext cx="5762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000" dirty="0">
                <a:latin typeface="Century Gothic" pitchFamily="34" charset="0"/>
              </a:rPr>
              <a:t>x</a:t>
            </a:r>
          </a:p>
        </p:txBody>
      </p:sp>
      <p:sp>
        <p:nvSpPr>
          <p:cNvPr id="4113" name="Line 33"/>
          <p:cNvSpPr>
            <a:spLocks noChangeShapeType="1"/>
          </p:cNvSpPr>
          <p:nvPr/>
        </p:nvSpPr>
        <p:spPr bwMode="auto">
          <a:xfrm flipH="1" flipV="1">
            <a:off x="3598179" y="4453262"/>
            <a:ext cx="26266" cy="196373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4114" name="Line 34"/>
          <p:cNvSpPr>
            <a:spLocks noChangeShapeType="1"/>
          </p:cNvSpPr>
          <p:nvPr/>
        </p:nvSpPr>
        <p:spPr bwMode="auto">
          <a:xfrm>
            <a:off x="3624445" y="6431251"/>
            <a:ext cx="169090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4115" name="Line 35"/>
          <p:cNvSpPr>
            <a:spLocks noChangeShapeType="1"/>
          </p:cNvSpPr>
          <p:nvPr/>
        </p:nvSpPr>
        <p:spPr bwMode="auto">
          <a:xfrm>
            <a:off x="3598179" y="4912415"/>
            <a:ext cx="719138" cy="1518836"/>
          </a:xfrm>
          <a:prstGeom prst="line">
            <a:avLst/>
          </a:prstGeom>
          <a:noFill/>
          <a:ln w="12700">
            <a:solidFill>
              <a:srgbClr val="00B05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4116" name="Text Box 36"/>
          <p:cNvSpPr txBox="1">
            <a:spLocks noChangeArrowheads="1"/>
          </p:cNvSpPr>
          <p:nvPr/>
        </p:nvSpPr>
        <p:spPr bwMode="auto">
          <a:xfrm>
            <a:off x="2051050" y="4768850"/>
            <a:ext cx="2889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endParaRPr lang="es-ES" sz="1000">
              <a:latin typeface="Century Gothic" pitchFamily="34" charset="0"/>
            </a:endParaRPr>
          </a:p>
        </p:txBody>
      </p:sp>
      <p:sp>
        <p:nvSpPr>
          <p:cNvPr id="4117" name="Text Box 37"/>
          <p:cNvSpPr txBox="1">
            <a:spLocks noChangeArrowheads="1"/>
          </p:cNvSpPr>
          <p:nvPr/>
        </p:nvSpPr>
        <p:spPr bwMode="auto">
          <a:xfrm>
            <a:off x="3133725" y="4739121"/>
            <a:ext cx="4318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000" dirty="0">
                <a:latin typeface="Century Gothic" pitchFamily="34" charset="0"/>
              </a:rPr>
              <a:t>200</a:t>
            </a:r>
          </a:p>
        </p:txBody>
      </p:sp>
      <p:sp>
        <p:nvSpPr>
          <p:cNvPr id="4118" name="Text Box 38"/>
          <p:cNvSpPr txBox="1">
            <a:spLocks noChangeArrowheads="1"/>
          </p:cNvSpPr>
          <p:nvPr/>
        </p:nvSpPr>
        <p:spPr bwMode="auto">
          <a:xfrm>
            <a:off x="4108523" y="6461959"/>
            <a:ext cx="7191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000" dirty="0">
                <a:latin typeface="Century Gothic" pitchFamily="34" charset="0"/>
              </a:rPr>
              <a:t>100</a:t>
            </a:r>
          </a:p>
        </p:txBody>
      </p:sp>
      <p:sp>
        <p:nvSpPr>
          <p:cNvPr id="4119" name="Text Box 39"/>
          <p:cNvSpPr txBox="1">
            <a:spLocks noChangeArrowheads="1"/>
          </p:cNvSpPr>
          <p:nvPr/>
        </p:nvSpPr>
        <p:spPr bwMode="auto">
          <a:xfrm>
            <a:off x="3152774" y="4331024"/>
            <a:ext cx="2889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000" dirty="0">
                <a:latin typeface="Century Gothic" pitchFamily="34" charset="0"/>
              </a:rPr>
              <a:t>y</a:t>
            </a:r>
          </a:p>
        </p:txBody>
      </p:sp>
      <p:sp>
        <p:nvSpPr>
          <p:cNvPr id="4120" name="Text Box 40"/>
          <p:cNvSpPr txBox="1">
            <a:spLocks noChangeArrowheads="1"/>
          </p:cNvSpPr>
          <p:nvPr/>
        </p:nvSpPr>
        <p:spPr bwMode="auto">
          <a:xfrm>
            <a:off x="4860925" y="6489700"/>
            <a:ext cx="576262"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000">
                <a:latin typeface="Century Gothic" pitchFamily="34" charset="0"/>
              </a:rPr>
              <a:t>x</a:t>
            </a:r>
          </a:p>
        </p:txBody>
      </p:sp>
      <p:sp>
        <p:nvSpPr>
          <p:cNvPr id="4121" name="AutoShape 41"/>
          <p:cNvSpPr>
            <a:spLocks/>
          </p:cNvSpPr>
          <p:nvPr/>
        </p:nvSpPr>
        <p:spPr bwMode="auto">
          <a:xfrm>
            <a:off x="5082093" y="2312987"/>
            <a:ext cx="647700" cy="4333875"/>
          </a:xfrm>
          <a:prstGeom prst="rightBrace">
            <a:avLst>
              <a:gd name="adj1" fmla="val 53738"/>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s-ES"/>
          </a:p>
        </p:txBody>
      </p:sp>
      <p:sp>
        <p:nvSpPr>
          <p:cNvPr id="4122" name="Line 44"/>
          <p:cNvSpPr>
            <a:spLocks noChangeShapeType="1"/>
          </p:cNvSpPr>
          <p:nvPr/>
        </p:nvSpPr>
        <p:spPr bwMode="auto">
          <a:xfrm flipV="1">
            <a:off x="5867400" y="2852738"/>
            <a:ext cx="0" cy="280828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4123" name="Line 45"/>
          <p:cNvSpPr>
            <a:spLocks noChangeShapeType="1"/>
          </p:cNvSpPr>
          <p:nvPr/>
        </p:nvSpPr>
        <p:spPr bwMode="auto">
          <a:xfrm>
            <a:off x="5867400" y="5661025"/>
            <a:ext cx="295275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s-CL"/>
          </a:p>
        </p:txBody>
      </p:sp>
      <p:sp>
        <p:nvSpPr>
          <p:cNvPr id="4124" name="Line 47"/>
          <p:cNvSpPr>
            <a:spLocks noChangeShapeType="1"/>
          </p:cNvSpPr>
          <p:nvPr/>
        </p:nvSpPr>
        <p:spPr bwMode="auto">
          <a:xfrm>
            <a:off x="5867400" y="3141663"/>
            <a:ext cx="1225550" cy="2519362"/>
          </a:xfrm>
          <a:prstGeom prst="line">
            <a:avLst/>
          </a:prstGeom>
          <a:noFill/>
          <a:ln w="9525">
            <a:solidFill>
              <a:srgbClr val="00B05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4125" name="Line 48"/>
          <p:cNvSpPr>
            <a:spLocks noChangeShapeType="1"/>
          </p:cNvSpPr>
          <p:nvPr/>
        </p:nvSpPr>
        <p:spPr bwMode="auto">
          <a:xfrm>
            <a:off x="5867400" y="4365625"/>
            <a:ext cx="2449513" cy="1295400"/>
          </a:xfrm>
          <a:prstGeom prst="line">
            <a:avLst/>
          </a:prstGeom>
          <a:noFill/>
          <a:ln w="9525">
            <a:solidFill>
              <a:srgbClr val="0070C0"/>
            </a:solidFill>
            <a:round/>
            <a:headEnd/>
            <a:tailEnd/>
          </a:ln>
          <a:extLst>
            <a:ext uri="{909E8E84-426E-40DD-AFC4-6F175D3DCCD1}">
              <a14:hiddenFill xmlns:a14="http://schemas.microsoft.com/office/drawing/2010/main">
                <a:noFill/>
              </a14:hiddenFill>
            </a:ext>
          </a:extLst>
        </p:spPr>
        <p:txBody>
          <a:bodyPr/>
          <a:lstStyle/>
          <a:p>
            <a:endParaRPr lang="es-CL"/>
          </a:p>
        </p:txBody>
      </p:sp>
      <p:sp>
        <p:nvSpPr>
          <p:cNvPr id="4126" name="Line 49"/>
          <p:cNvSpPr>
            <a:spLocks noChangeShapeType="1"/>
          </p:cNvSpPr>
          <p:nvPr/>
        </p:nvSpPr>
        <p:spPr bwMode="auto">
          <a:xfrm>
            <a:off x="5867400" y="3141663"/>
            <a:ext cx="2449513" cy="2519362"/>
          </a:xfrm>
          <a:prstGeom prst="line">
            <a:avLst/>
          </a:prstGeom>
          <a:noFill/>
          <a:ln w="9525">
            <a:solidFill>
              <a:srgbClr val="FF0000"/>
            </a:solidFill>
            <a:prstDash val="lgDash"/>
            <a:round/>
            <a:headEnd/>
            <a:tailEnd/>
          </a:ln>
          <a:extLst>
            <a:ext uri="{909E8E84-426E-40DD-AFC4-6F175D3DCCD1}">
              <a14:hiddenFill xmlns:a14="http://schemas.microsoft.com/office/drawing/2010/main">
                <a:noFill/>
              </a14:hiddenFill>
            </a:ext>
          </a:extLst>
        </p:spPr>
        <p:txBody>
          <a:bodyPr/>
          <a:lstStyle/>
          <a:p>
            <a:endParaRPr lang="es-CL"/>
          </a:p>
        </p:txBody>
      </p:sp>
      <p:sp>
        <p:nvSpPr>
          <p:cNvPr id="4127" name="Text Box 50"/>
          <p:cNvSpPr txBox="1">
            <a:spLocks noChangeArrowheads="1"/>
          </p:cNvSpPr>
          <p:nvPr/>
        </p:nvSpPr>
        <p:spPr bwMode="auto">
          <a:xfrm>
            <a:off x="5508625" y="3040063"/>
            <a:ext cx="50323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000">
                <a:latin typeface="Century Gothic" pitchFamily="34" charset="0"/>
              </a:rPr>
              <a:t>200</a:t>
            </a:r>
          </a:p>
        </p:txBody>
      </p:sp>
      <p:sp>
        <p:nvSpPr>
          <p:cNvPr id="4128" name="Text Box 51"/>
          <p:cNvSpPr txBox="1">
            <a:spLocks noChangeArrowheads="1"/>
          </p:cNvSpPr>
          <p:nvPr/>
        </p:nvSpPr>
        <p:spPr bwMode="auto">
          <a:xfrm>
            <a:off x="8172450" y="5632450"/>
            <a:ext cx="79216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000">
                <a:latin typeface="Century Gothic" pitchFamily="34" charset="0"/>
              </a:rPr>
              <a:t>200</a:t>
            </a:r>
          </a:p>
        </p:txBody>
      </p:sp>
      <p:sp>
        <p:nvSpPr>
          <p:cNvPr id="4129" name="Text Box 52"/>
          <p:cNvSpPr txBox="1">
            <a:spLocks noChangeArrowheads="1"/>
          </p:cNvSpPr>
          <p:nvPr/>
        </p:nvSpPr>
        <p:spPr bwMode="auto">
          <a:xfrm>
            <a:off x="5794375" y="2536825"/>
            <a:ext cx="649288"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000">
                <a:latin typeface="Century Gothic" pitchFamily="34" charset="0"/>
              </a:rPr>
              <a:t>y</a:t>
            </a:r>
          </a:p>
        </p:txBody>
      </p:sp>
      <p:sp>
        <p:nvSpPr>
          <p:cNvPr id="4130" name="Text Box 53"/>
          <p:cNvSpPr txBox="1">
            <a:spLocks noChangeArrowheads="1"/>
          </p:cNvSpPr>
          <p:nvPr/>
        </p:nvSpPr>
        <p:spPr bwMode="auto">
          <a:xfrm>
            <a:off x="8820150" y="5516563"/>
            <a:ext cx="3238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s-ES" sz="1000">
                <a:latin typeface="Century Gothic" pitchFamily="34" charset="0"/>
              </a:rPr>
              <a:t>x</a:t>
            </a:r>
          </a:p>
        </p:txBody>
      </p:sp>
      <p:sp>
        <p:nvSpPr>
          <p:cNvPr id="4131" name="Rectangle 54"/>
          <p:cNvSpPr>
            <a:spLocks noChangeArrowheads="1"/>
          </p:cNvSpPr>
          <p:nvPr/>
        </p:nvSpPr>
        <p:spPr bwMode="auto">
          <a:xfrm>
            <a:off x="1898000" y="5012928"/>
            <a:ext cx="1698335"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ctr"/>
            <a:r>
              <a:rPr lang="en-GB" i="1" dirty="0">
                <a:latin typeface="Cambria" pitchFamily="18" charset="0"/>
              </a:rPr>
              <a:t>    </a:t>
            </a:r>
            <a:r>
              <a:rPr lang="en-GB" sz="1400" i="1" dirty="0">
                <a:latin typeface="Cambria" pitchFamily="18" charset="0"/>
              </a:rPr>
              <a:t>Lx +  Ly   ≤ 100</a:t>
            </a:r>
            <a:endParaRPr lang="en-US" sz="1400" i="1" dirty="0">
              <a:latin typeface="Cambria" pitchFamily="18" charset="0"/>
            </a:endParaRPr>
          </a:p>
          <a:p>
            <a:pPr algn="ctr"/>
            <a:r>
              <a:rPr lang="en-GB" sz="1400" i="1" dirty="0">
                <a:latin typeface="Cambria" pitchFamily="18" charset="0"/>
              </a:rPr>
              <a:t>bx X+ by Y  ≤ 100</a:t>
            </a:r>
            <a:endParaRPr lang="en-US" sz="1400" i="1" dirty="0">
              <a:latin typeface="Cambria" pitchFamily="18" charset="0"/>
            </a:endParaRPr>
          </a:p>
          <a:p>
            <a:pPr algn="ctr"/>
            <a:r>
              <a:rPr lang="en-GB" sz="1400" i="1" dirty="0">
                <a:latin typeface="Cambria" pitchFamily="18" charset="0"/>
              </a:rPr>
              <a:t>Y  ≤ 100/by – bx/by X</a:t>
            </a:r>
            <a:endParaRPr lang="en-US" sz="1400" i="1" dirty="0">
              <a:latin typeface="Cambria" pitchFamily="18" charset="0"/>
            </a:endParaRPr>
          </a:p>
          <a:p>
            <a:pPr algn="ctr"/>
            <a:r>
              <a:rPr lang="es-CL" sz="1400" i="1" dirty="0">
                <a:latin typeface="Cambria" pitchFamily="18" charset="0"/>
              </a:rPr>
              <a:t>Y ≤  200 – 2X</a:t>
            </a:r>
          </a:p>
        </p:txBody>
      </p:sp>
      <p:sp>
        <p:nvSpPr>
          <p:cNvPr id="4" name="3 Título"/>
          <p:cNvSpPr>
            <a:spLocks noGrp="1"/>
          </p:cNvSpPr>
          <p:nvPr>
            <p:ph type="title"/>
          </p:nvPr>
        </p:nvSpPr>
        <p:spPr>
          <a:xfrm>
            <a:off x="2605088" y="188640"/>
            <a:ext cx="6248400" cy="1143000"/>
          </a:xfrm>
        </p:spPr>
        <p:txBody>
          <a:bodyPr>
            <a:normAutofit/>
          </a:bodyPr>
          <a:lstStyle/>
          <a:p>
            <a:pPr algn="ctr"/>
            <a:r>
              <a:rPr lang="es-MX" sz="3200" b="1" dirty="0">
                <a:solidFill>
                  <a:schemeClr val="bg1"/>
                </a:solidFill>
                <a:latin typeface="Cambria" pitchFamily="18" charset="0"/>
              </a:rPr>
              <a:t>Introducción a la economía</a:t>
            </a:r>
            <a:br>
              <a:rPr lang="es-MX" sz="3200" b="1" dirty="0">
                <a:solidFill>
                  <a:schemeClr val="bg1"/>
                </a:solidFill>
                <a:latin typeface="Cambria" pitchFamily="18" charset="0"/>
              </a:rPr>
            </a:br>
            <a:r>
              <a:rPr lang="es-MX" sz="2400" b="1" dirty="0">
                <a:solidFill>
                  <a:schemeClr val="bg1"/>
                </a:solidFill>
                <a:latin typeface="Cambria" pitchFamily="18" charset="0"/>
              </a:rPr>
              <a:t>FPP</a:t>
            </a:r>
            <a:endParaRPr lang="es-CL" sz="2400" dirty="0"/>
          </a:p>
        </p:txBody>
      </p:sp>
      <p:pic>
        <p:nvPicPr>
          <p:cNvPr id="35" name="34 Imagen" descr="logo2.jpg"/>
          <p:cNvPicPr>
            <a:picLocks noChangeAspect="1"/>
          </p:cNvPicPr>
          <p:nvPr/>
        </p:nvPicPr>
        <p:blipFill>
          <a:blip r:embed="rId6"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8914459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9" name="5128 Rectángulo"/>
          <p:cNvSpPr>
            <a:spLocks noChangeArrowheads="1"/>
          </p:cNvSpPr>
          <p:nvPr/>
        </p:nvSpPr>
        <p:spPr bwMode="auto">
          <a:xfrm>
            <a:off x="1907704" y="2327433"/>
            <a:ext cx="5878984"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85750" indent="-285750" algn="just">
              <a:spcBef>
                <a:spcPct val="50000"/>
              </a:spcBef>
              <a:buClr>
                <a:srgbClr val="0070C0"/>
              </a:buClr>
              <a:buFont typeface="Wingdings" pitchFamily="2" charset="2"/>
              <a:buChar char="v"/>
            </a:pPr>
            <a:r>
              <a:rPr lang="es-ES_tradnl" dirty="0">
                <a:latin typeface="Cambria" pitchFamily="18" charset="0"/>
              </a:rPr>
              <a:t>Precio internacional óptimo:</a:t>
            </a:r>
          </a:p>
        </p:txBody>
      </p:sp>
      <p:sp>
        <p:nvSpPr>
          <p:cNvPr id="5126" name="Rectangle 8"/>
          <p:cNvSpPr>
            <a:spLocks noChangeArrowheads="1"/>
          </p:cNvSpPr>
          <p:nvPr/>
        </p:nvSpPr>
        <p:spPr bwMode="auto">
          <a:xfrm>
            <a:off x="0" y="31575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s-ES"/>
          </a:p>
        </p:txBody>
      </p:sp>
      <p:graphicFrame>
        <p:nvGraphicFramePr>
          <p:cNvPr id="5122" name="Object 7"/>
          <p:cNvGraphicFramePr>
            <a:graphicFrameLocks noChangeAspect="1"/>
          </p:cNvGraphicFramePr>
          <p:nvPr>
            <p:extLst>
              <p:ext uri="{D42A27DB-BD31-4B8C-83A1-F6EECF244321}">
                <p14:modId xmlns:p14="http://schemas.microsoft.com/office/powerpoint/2010/main" val="1231593463"/>
              </p:ext>
            </p:extLst>
          </p:nvPr>
        </p:nvGraphicFramePr>
        <p:xfrm>
          <a:off x="3923928" y="3157538"/>
          <a:ext cx="2524125" cy="998538"/>
        </p:xfrm>
        <a:graphic>
          <a:graphicData uri="http://schemas.openxmlformats.org/presentationml/2006/ole">
            <mc:AlternateContent xmlns:mc="http://schemas.openxmlformats.org/markup-compatibility/2006">
              <mc:Choice xmlns:v="urn:schemas-microsoft-com:vml" Requires="v">
                <p:oleObj spid="_x0000_s6155" name="Ecuación" r:id="rId4" imgW="1371600" imgH="546100" progId="Equation.3">
                  <p:embed/>
                </p:oleObj>
              </mc:Choice>
              <mc:Fallback>
                <p:oleObj name="Ecuación" r:id="rId4" imgW="1371600" imgH="546100" progId="Equation.3">
                  <p:embed/>
                  <p:pic>
                    <p:nvPicPr>
                      <p:cNvPr id="0"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3928" y="3157538"/>
                        <a:ext cx="2524125" cy="998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5128 Rectángulo"/>
          <p:cNvSpPr>
            <a:spLocks noChangeArrowheads="1"/>
          </p:cNvSpPr>
          <p:nvPr/>
        </p:nvSpPr>
        <p:spPr bwMode="auto">
          <a:xfrm>
            <a:off x="2267744" y="4725144"/>
            <a:ext cx="6480720"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lgn="just">
              <a:spcBef>
                <a:spcPct val="50000"/>
              </a:spcBef>
              <a:buClr>
                <a:srgbClr val="0070C0"/>
              </a:buClr>
              <a:buFont typeface="Wingdings" pitchFamily="2" charset="2"/>
              <a:buChar char="Ø"/>
            </a:pPr>
            <a:r>
              <a:rPr lang="es-ES_tradnl" dirty="0">
                <a:latin typeface="Cambria" pitchFamily="18" charset="0"/>
              </a:rPr>
              <a:t>El precio debe mantener esta característica para permitir el comercio. De otro modo las economías preferirán la autarquía.</a:t>
            </a:r>
          </a:p>
          <a:p>
            <a:pPr marL="342900" indent="-342900" algn="just">
              <a:spcBef>
                <a:spcPct val="50000"/>
              </a:spcBef>
              <a:buClr>
                <a:srgbClr val="0070C0"/>
              </a:buClr>
              <a:buFont typeface="Wingdings" pitchFamily="2" charset="2"/>
              <a:buChar char="Ø"/>
            </a:pPr>
            <a:endParaRPr lang="es-ES_tradnl" dirty="0">
              <a:latin typeface="Century Gothic" pitchFamily="34" charset="0"/>
            </a:endParaRPr>
          </a:p>
        </p:txBody>
      </p:sp>
      <p:sp>
        <p:nvSpPr>
          <p:cNvPr id="5" name="4 Título"/>
          <p:cNvSpPr>
            <a:spLocks noGrp="1"/>
          </p:cNvSpPr>
          <p:nvPr>
            <p:ph type="title"/>
          </p:nvPr>
        </p:nvSpPr>
        <p:spPr>
          <a:xfrm>
            <a:off x="2212975" y="269875"/>
            <a:ext cx="6248400" cy="1143000"/>
          </a:xfrm>
        </p:spPr>
        <p:txBody>
          <a:bodyPr>
            <a:normAutofit/>
          </a:bodyPr>
          <a:lstStyle/>
          <a:p>
            <a:pPr algn="ctr"/>
            <a:r>
              <a:rPr lang="es-MX" sz="3600" b="1" dirty="0">
                <a:solidFill>
                  <a:schemeClr val="bg1"/>
                </a:solidFill>
                <a:latin typeface="Cambria" pitchFamily="18" charset="0"/>
              </a:rPr>
              <a:t>Introducción a la economía</a:t>
            </a:r>
            <a:r>
              <a:rPr lang="es-MX" b="1" dirty="0">
                <a:solidFill>
                  <a:schemeClr val="bg1"/>
                </a:solidFill>
                <a:latin typeface="Cambria" pitchFamily="18" charset="0"/>
              </a:rPr>
              <a:t/>
            </a:r>
            <a:br>
              <a:rPr lang="es-MX" b="1" dirty="0">
                <a:solidFill>
                  <a:schemeClr val="bg1"/>
                </a:solidFill>
                <a:latin typeface="Cambria" pitchFamily="18" charset="0"/>
              </a:rPr>
            </a:br>
            <a:r>
              <a:rPr lang="es-MX" sz="2700" b="1" dirty="0">
                <a:solidFill>
                  <a:schemeClr val="bg1"/>
                </a:solidFill>
                <a:latin typeface="Cambria" pitchFamily="18" charset="0"/>
              </a:rPr>
              <a:t>FPP</a:t>
            </a:r>
            <a:endParaRPr lang="es-CL" sz="2700" dirty="0"/>
          </a:p>
        </p:txBody>
      </p:sp>
      <p:pic>
        <p:nvPicPr>
          <p:cNvPr id="8" name="7 Imagen" descr="logo2.jpg"/>
          <p:cNvPicPr>
            <a:picLocks noChangeAspect="1"/>
          </p:cNvPicPr>
          <p:nvPr/>
        </p:nvPicPr>
        <p:blipFill>
          <a:blip r:embed="rId6"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6241532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buFont typeface="Wingdings" pitchFamily="2" charset="2"/>
              <a:buChar char="v"/>
            </a:pPr>
            <a:r>
              <a:rPr lang="es-MX" dirty="0" smtClean="0">
                <a:latin typeface="Cambria" pitchFamily="18" charset="0"/>
              </a:rPr>
              <a:t>En la segunda unidad del curso nos enfocaremos en las interacciones entre los agentes que producen y demandan bienes y servicios.</a:t>
            </a:r>
          </a:p>
          <a:p>
            <a:pPr algn="just">
              <a:buFont typeface="Wingdings" pitchFamily="2" charset="2"/>
              <a:buChar char="v"/>
            </a:pPr>
            <a:r>
              <a:rPr lang="es-MX" dirty="0" smtClean="0">
                <a:latin typeface="Cambria" pitchFamily="18" charset="0"/>
              </a:rPr>
              <a:t>Utilizaremos los mercados para observar el comportamiento de los agentes.</a:t>
            </a:r>
          </a:p>
          <a:p>
            <a:pPr algn="just">
              <a:buFont typeface="Wingdings" pitchFamily="2" charset="2"/>
              <a:buChar char="v"/>
            </a:pPr>
            <a:r>
              <a:rPr lang="es-MX" dirty="0" smtClean="0">
                <a:latin typeface="Cambria" pitchFamily="18" charset="0"/>
              </a:rPr>
              <a:t>Observaremos precios  y cantidades respectivas a bienes y servicios.</a:t>
            </a:r>
            <a:endParaRPr lang="es-CL" dirty="0">
              <a:latin typeface="Cambria" pitchFamily="18" charset="0"/>
            </a:endParaRPr>
          </a:p>
        </p:txBody>
      </p:sp>
      <p:sp>
        <p:nvSpPr>
          <p:cNvPr id="4" name="4 Título"/>
          <p:cNvSpPr>
            <a:spLocks noGrp="1"/>
          </p:cNvSpPr>
          <p:nvPr>
            <p:ph type="title"/>
          </p:nvPr>
        </p:nvSpPr>
        <p:spPr/>
        <p:txBody>
          <a:bodyPr>
            <a:normAutofit/>
          </a:bodyPr>
          <a:lstStyle/>
          <a:p>
            <a:pPr algn="ctr"/>
            <a:r>
              <a:rPr lang="es-MX" sz="3600" b="1" dirty="0">
                <a:solidFill>
                  <a:schemeClr val="bg1"/>
                </a:solidFill>
                <a:latin typeface="Cambria" pitchFamily="18" charset="0"/>
              </a:rPr>
              <a:t>Introducción a la economía</a:t>
            </a:r>
            <a:r>
              <a:rPr lang="es-MX" b="1" dirty="0">
                <a:solidFill>
                  <a:schemeClr val="bg1"/>
                </a:solidFill>
                <a:latin typeface="Cambria" pitchFamily="18" charset="0"/>
              </a:rPr>
              <a:t/>
            </a:r>
            <a:br>
              <a:rPr lang="es-MX" b="1" dirty="0">
                <a:solidFill>
                  <a:schemeClr val="bg1"/>
                </a:solidFill>
                <a:latin typeface="Cambria" pitchFamily="18" charset="0"/>
              </a:rPr>
            </a:br>
            <a:r>
              <a:rPr lang="es-MX" sz="2700" b="1" dirty="0" smtClean="0">
                <a:solidFill>
                  <a:schemeClr val="bg1"/>
                </a:solidFill>
                <a:latin typeface="Cambria" pitchFamily="18" charset="0"/>
              </a:rPr>
              <a:t>Modelo de mercado</a:t>
            </a:r>
            <a:endParaRPr lang="es-CL" sz="2700" dirty="0"/>
          </a:p>
        </p:txBody>
      </p:sp>
      <p:pic>
        <p:nvPicPr>
          <p:cNvPr id="6" name="5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2755585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2800" b="1" dirty="0" smtClean="0">
                <a:solidFill>
                  <a:schemeClr val="bg1"/>
                </a:solidFill>
                <a:latin typeface="Cambria" pitchFamily="18" charset="0"/>
              </a:rPr>
              <a:t>Introducción a la economía </a:t>
            </a:r>
            <a:br>
              <a:rPr lang="es-MX" sz="2800" b="1" dirty="0" smtClean="0">
                <a:solidFill>
                  <a:schemeClr val="bg1"/>
                </a:solidFill>
                <a:latin typeface="Cambria" pitchFamily="18" charset="0"/>
              </a:rPr>
            </a:br>
            <a:r>
              <a:rPr lang="es-MX" sz="2400" b="1" dirty="0" smtClean="0">
                <a:solidFill>
                  <a:schemeClr val="bg1"/>
                </a:solidFill>
                <a:latin typeface="Cambria" pitchFamily="18" charset="0"/>
              </a:rPr>
              <a:t>¿qué es la economía?</a:t>
            </a:r>
            <a:endParaRPr lang="es-CL" sz="2400" b="1" dirty="0">
              <a:solidFill>
                <a:schemeClr val="bg1"/>
              </a:solidFill>
              <a:latin typeface="Cambria" pitchFamily="18" charset="0"/>
            </a:endParaRPr>
          </a:p>
        </p:txBody>
      </p:sp>
      <p:sp>
        <p:nvSpPr>
          <p:cNvPr id="3" name="2 Marcador de contenido"/>
          <p:cNvSpPr>
            <a:spLocks noGrp="1"/>
          </p:cNvSpPr>
          <p:nvPr>
            <p:ph idx="1"/>
          </p:nvPr>
        </p:nvSpPr>
        <p:spPr/>
        <p:txBody>
          <a:bodyPr>
            <a:normAutofit/>
          </a:bodyPr>
          <a:lstStyle/>
          <a:p>
            <a:pPr>
              <a:buFont typeface="Wingdings" pitchFamily="2" charset="2"/>
              <a:buChar char="v"/>
            </a:pPr>
            <a:r>
              <a:rPr lang="es-MX" dirty="0" smtClean="0">
                <a:latin typeface="Cambria" pitchFamily="18" charset="0"/>
              </a:rPr>
              <a:t>Algunas definiciones</a:t>
            </a:r>
            <a:endParaRPr lang="es-CL" dirty="0" smtClean="0">
              <a:latin typeface="Cambria" pitchFamily="18" charset="0"/>
            </a:endParaRPr>
          </a:p>
          <a:p>
            <a:pPr algn="just">
              <a:buFont typeface="Wingdings" pitchFamily="2" charset="2"/>
              <a:buChar char="Ø"/>
            </a:pPr>
            <a:r>
              <a:rPr lang="es-CL" sz="2000" i="1" dirty="0" smtClean="0">
                <a:latin typeface="Cambria" pitchFamily="18" charset="0"/>
              </a:rPr>
              <a:t>El </a:t>
            </a:r>
            <a:r>
              <a:rPr lang="es-CL" sz="2000" i="1" dirty="0">
                <a:latin typeface="Cambria" pitchFamily="18" charset="0"/>
              </a:rPr>
              <a:t>estudio de la manera en que las sociedades utilizan los recursos escasos para producir mercancías valiosas y distribuirlas entre los diferentes </a:t>
            </a:r>
            <a:r>
              <a:rPr lang="es-CL" sz="2000" i="1" dirty="0" smtClean="0">
                <a:latin typeface="Cambria" pitchFamily="18" charset="0"/>
              </a:rPr>
              <a:t>individuos. [Samuelson y Nordhaus]</a:t>
            </a:r>
          </a:p>
          <a:p>
            <a:pPr algn="just">
              <a:buFont typeface="Wingdings" pitchFamily="2" charset="2"/>
              <a:buChar char="Ø"/>
            </a:pPr>
            <a:r>
              <a:rPr lang="es-CL" sz="2000" i="1" dirty="0" smtClean="0">
                <a:latin typeface="Cambria" pitchFamily="18" charset="0"/>
              </a:rPr>
              <a:t>El </a:t>
            </a:r>
            <a:r>
              <a:rPr lang="es-CL" sz="2000" i="1" dirty="0">
                <a:latin typeface="Cambria" pitchFamily="18" charset="0"/>
              </a:rPr>
              <a:t>estudio del modo en que la sociedad gestiona sus </a:t>
            </a:r>
            <a:r>
              <a:rPr lang="es-CL" sz="2000" i="1" dirty="0" smtClean="0">
                <a:latin typeface="Cambria" pitchFamily="18" charset="0"/>
              </a:rPr>
              <a:t>recursos</a:t>
            </a:r>
            <a:r>
              <a:rPr lang="es-CL" sz="2000" dirty="0" smtClean="0">
                <a:latin typeface="Cambria" pitchFamily="18" charset="0"/>
              </a:rPr>
              <a:t> [G.Mankiw]</a:t>
            </a:r>
          </a:p>
          <a:p>
            <a:pPr algn="just">
              <a:buFont typeface="Wingdings" pitchFamily="2" charset="2"/>
              <a:buChar char="Ø"/>
            </a:pPr>
            <a:r>
              <a:rPr lang="es-MX" sz="2000" dirty="0">
                <a:latin typeface="Cambria" pitchFamily="18" charset="0"/>
              </a:rPr>
              <a:t>En resumen diremos que la economía es </a:t>
            </a:r>
            <a:r>
              <a:rPr lang="es-CL" sz="2000" dirty="0" smtClean="0">
                <a:latin typeface="Cambria" pitchFamily="18" charset="0"/>
              </a:rPr>
              <a:t>la </a:t>
            </a:r>
            <a:r>
              <a:rPr lang="es-ES" sz="2000" i="1" dirty="0" smtClean="0">
                <a:latin typeface="Cambria" pitchFamily="18" charset="0"/>
              </a:rPr>
              <a:t>Ciencia </a:t>
            </a:r>
            <a:r>
              <a:rPr lang="es-ES" sz="2000" i="1" dirty="0">
                <a:latin typeface="Cambria" pitchFamily="18" charset="0"/>
              </a:rPr>
              <a:t>que estudia cómo resolver el problema de </a:t>
            </a:r>
            <a:r>
              <a:rPr lang="es-ES" sz="2000" i="1" dirty="0" smtClean="0">
                <a:latin typeface="Cambria" pitchFamily="18" charset="0"/>
              </a:rPr>
              <a:t>escasez.</a:t>
            </a:r>
            <a:endParaRPr lang="es-ES" sz="2000" i="1" dirty="0">
              <a:latin typeface="Cambria" pitchFamily="18" charset="0"/>
            </a:endParaRPr>
          </a:p>
          <a:p>
            <a:pPr algn="just">
              <a:buFont typeface="Wingdings" pitchFamily="2" charset="2"/>
              <a:buChar char="Ø"/>
            </a:pPr>
            <a:endParaRPr lang="es-CL" dirty="0" smtClean="0">
              <a:latin typeface="Cambria" pitchFamily="18" charset="0"/>
            </a:endParaRPr>
          </a:p>
        </p:txBody>
      </p:sp>
      <p:pic>
        <p:nvPicPr>
          <p:cNvPr id="5" name="4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42055796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411760" y="139659"/>
            <a:ext cx="6248400" cy="1143000"/>
          </a:xfrm>
        </p:spPr>
        <p:txBody>
          <a:bodyPr>
            <a:noAutofit/>
          </a:bodyPr>
          <a:lstStyle/>
          <a:p>
            <a:pPr algn="ctr"/>
            <a:r>
              <a:rPr lang="es-MX" sz="2800" b="1" dirty="0" smtClean="0">
                <a:solidFill>
                  <a:schemeClr val="bg1"/>
                </a:solidFill>
                <a:latin typeface="Cambria" pitchFamily="18" charset="0"/>
              </a:rPr>
              <a:t>Introducción a la economía </a:t>
            </a:r>
            <a:br>
              <a:rPr lang="es-MX" sz="2800" b="1" dirty="0" smtClean="0">
                <a:solidFill>
                  <a:schemeClr val="bg1"/>
                </a:solidFill>
                <a:latin typeface="Cambria" pitchFamily="18" charset="0"/>
              </a:rPr>
            </a:br>
            <a:r>
              <a:rPr lang="es-MX" sz="2400" b="1" dirty="0" smtClean="0">
                <a:solidFill>
                  <a:schemeClr val="bg1"/>
                </a:solidFill>
                <a:latin typeface="Cambria" pitchFamily="18" charset="0"/>
              </a:rPr>
              <a:t>la escasez </a:t>
            </a:r>
            <a:endParaRPr lang="es-CL" sz="2400" b="1" dirty="0">
              <a:solidFill>
                <a:schemeClr val="bg1"/>
              </a:solidFill>
              <a:latin typeface="Cambria" pitchFamily="18" charset="0"/>
            </a:endParaRPr>
          </a:p>
        </p:txBody>
      </p:sp>
      <p:sp>
        <p:nvSpPr>
          <p:cNvPr id="3" name="2 Marcador de contenido"/>
          <p:cNvSpPr>
            <a:spLocks noGrp="1"/>
          </p:cNvSpPr>
          <p:nvPr>
            <p:ph idx="1"/>
          </p:nvPr>
        </p:nvSpPr>
        <p:spPr/>
        <p:txBody>
          <a:bodyPr>
            <a:noAutofit/>
          </a:bodyPr>
          <a:lstStyle/>
          <a:p>
            <a:pPr algn="just">
              <a:buFont typeface="Wingdings" pitchFamily="2" charset="2"/>
              <a:buChar char="v"/>
            </a:pPr>
            <a:r>
              <a:rPr lang="es-MX" sz="2000" dirty="0" smtClean="0">
                <a:latin typeface="Cambria" pitchFamily="18" charset="0"/>
              </a:rPr>
              <a:t>En la diapositiva anterior se hace referencia a la escasez, pero  ¿qué significa este concepto?</a:t>
            </a:r>
          </a:p>
          <a:p>
            <a:pPr algn="just">
              <a:buFont typeface="Wingdings" pitchFamily="2" charset="2"/>
              <a:buChar char="v"/>
            </a:pPr>
            <a:r>
              <a:rPr lang="es-CL" sz="2000" dirty="0" smtClean="0">
                <a:latin typeface="Cambria" pitchFamily="18" charset="0"/>
              </a:rPr>
              <a:t>La escasez hace referencia a la idea de que la cantidad de recursos disponibles no son suficientes para satisfacer todas las necesidades existentes sobre los usos del bien o servicio en cuestión. </a:t>
            </a:r>
          </a:p>
          <a:p>
            <a:pPr algn="just">
              <a:buFont typeface="Wingdings" pitchFamily="2" charset="2"/>
              <a:buChar char="Ø"/>
            </a:pPr>
            <a:r>
              <a:rPr lang="es-MX" sz="2000" dirty="0" smtClean="0">
                <a:latin typeface="Cambria" pitchFamily="18" charset="0"/>
              </a:rPr>
              <a:t>Por lo tanto como no todos los miembros de la sociedad pueden tenerlo se debe buscar la manera de asignar los recursos mediante un </a:t>
            </a:r>
            <a:r>
              <a:rPr lang="es-MX" sz="2000" b="1" i="1" dirty="0" smtClean="0">
                <a:latin typeface="Cambria" pitchFamily="18" charset="0"/>
              </a:rPr>
              <a:t>precio</a:t>
            </a:r>
            <a:r>
              <a:rPr lang="es-MX" sz="2000" dirty="0" smtClean="0">
                <a:latin typeface="Cambria" pitchFamily="18" charset="0"/>
              </a:rPr>
              <a:t> que señalara quien “valora en más” el bien y servicio.</a:t>
            </a:r>
            <a:endParaRPr lang="es-CL" sz="2000" dirty="0">
              <a:latin typeface="Cambria" pitchFamily="18" charset="0"/>
            </a:endParaRPr>
          </a:p>
        </p:txBody>
      </p:sp>
      <p:pic>
        <p:nvPicPr>
          <p:cNvPr id="5" name="4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6789276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MX" sz="2800" b="1" dirty="0">
                <a:solidFill>
                  <a:schemeClr val="bg1"/>
                </a:solidFill>
                <a:latin typeface="Cambria" pitchFamily="18" charset="0"/>
              </a:rPr>
              <a:t>Introducción a la economía </a:t>
            </a:r>
            <a:br>
              <a:rPr lang="es-MX" sz="2800" b="1" dirty="0">
                <a:solidFill>
                  <a:schemeClr val="bg1"/>
                </a:solidFill>
                <a:latin typeface="Cambria" pitchFamily="18" charset="0"/>
              </a:rPr>
            </a:br>
            <a:r>
              <a:rPr lang="es-MX" sz="2400" b="1" dirty="0" smtClean="0">
                <a:solidFill>
                  <a:schemeClr val="bg1"/>
                </a:solidFill>
                <a:latin typeface="Cambria" pitchFamily="18" charset="0"/>
              </a:rPr>
              <a:t>la eficiencia </a:t>
            </a:r>
            <a:endParaRPr lang="es-CL" sz="2400" dirty="0"/>
          </a:p>
        </p:txBody>
      </p:sp>
      <p:sp>
        <p:nvSpPr>
          <p:cNvPr id="3" name="2 Marcador de contenido"/>
          <p:cNvSpPr>
            <a:spLocks noGrp="1"/>
          </p:cNvSpPr>
          <p:nvPr>
            <p:ph idx="1"/>
          </p:nvPr>
        </p:nvSpPr>
        <p:spPr/>
        <p:txBody>
          <a:bodyPr>
            <a:normAutofit fontScale="92500" lnSpcReduction="20000"/>
          </a:bodyPr>
          <a:lstStyle/>
          <a:p>
            <a:pPr algn="just">
              <a:buFont typeface="Wingdings" pitchFamily="2" charset="2"/>
              <a:buChar char="v"/>
            </a:pPr>
            <a:r>
              <a:rPr lang="es-MX" dirty="0" smtClean="0">
                <a:latin typeface="Cambria" pitchFamily="18" charset="0"/>
              </a:rPr>
              <a:t>El hecho que los recursos sean escasos y que exista una disposición a pagar por su utilización no significa que sea  la asignación de recursos es óptima para la sociedad.</a:t>
            </a:r>
          </a:p>
          <a:p>
            <a:pPr algn="just">
              <a:buFont typeface="Wingdings" pitchFamily="2" charset="2"/>
              <a:buChar char="v"/>
            </a:pPr>
            <a:r>
              <a:rPr lang="es-MX" dirty="0" smtClean="0">
                <a:latin typeface="Cambria" pitchFamily="18" charset="0"/>
              </a:rPr>
              <a:t>Los recursos al ser limitados  también deben tratarse de manera eficiente, es decir obtener </a:t>
            </a:r>
            <a:r>
              <a:rPr lang="es-MX" i="1" dirty="0" smtClean="0">
                <a:latin typeface="Cambria" pitchFamily="18" charset="0"/>
              </a:rPr>
              <a:t>el mejor resultado posible con la menor cantidad de recursos</a:t>
            </a:r>
            <a:r>
              <a:rPr lang="es-MX" dirty="0" smtClean="0">
                <a:latin typeface="Cambria" pitchFamily="18" charset="0"/>
              </a:rPr>
              <a:t>.</a:t>
            </a:r>
            <a:endParaRPr lang="es-MX" dirty="0">
              <a:latin typeface="Cambria" pitchFamily="18" charset="0"/>
            </a:endParaRPr>
          </a:p>
          <a:p>
            <a:pPr algn="just">
              <a:buFont typeface="Wingdings" pitchFamily="2" charset="2"/>
              <a:buChar char="Ø"/>
            </a:pPr>
            <a:r>
              <a:rPr lang="es-MX" dirty="0" smtClean="0">
                <a:latin typeface="Cambria" pitchFamily="18" charset="0"/>
              </a:rPr>
              <a:t>Ejemplos: 1. mayor cantidad de pan a partir de una cantidad de agua y harina 2.mayor cantidad de manzanas que se pueden comprar con una cantidad de dinero 3.Mayor número de personas beneficiadas con una política de gobierno.</a:t>
            </a:r>
          </a:p>
        </p:txBody>
      </p:sp>
      <p:pic>
        <p:nvPicPr>
          <p:cNvPr id="5" name="4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22410489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100" b="1" dirty="0">
                <a:solidFill>
                  <a:schemeClr val="bg1"/>
                </a:solidFill>
                <a:latin typeface="Cambria" pitchFamily="18" charset="0"/>
              </a:rPr>
              <a:t>Introducción a la economía </a:t>
            </a:r>
            <a:r>
              <a:rPr lang="es-MX" sz="4800" b="1" dirty="0">
                <a:solidFill>
                  <a:schemeClr val="bg1"/>
                </a:solidFill>
                <a:latin typeface="Cambria" pitchFamily="18" charset="0"/>
              </a:rPr>
              <a:t/>
            </a:r>
            <a:br>
              <a:rPr lang="es-MX" sz="4800" b="1" dirty="0">
                <a:solidFill>
                  <a:schemeClr val="bg1"/>
                </a:solidFill>
                <a:latin typeface="Cambria" pitchFamily="18" charset="0"/>
              </a:rPr>
            </a:br>
            <a:r>
              <a:rPr lang="es-MX" sz="2400" b="1" dirty="0" smtClean="0">
                <a:solidFill>
                  <a:schemeClr val="bg1"/>
                </a:solidFill>
                <a:latin typeface="Cambria" pitchFamily="18" charset="0"/>
              </a:rPr>
              <a:t>Enfoques y objetivos</a:t>
            </a:r>
            <a:endParaRPr lang="es-CL" sz="2400" dirty="0"/>
          </a:p>
        </p:txBody>
      </p:sp>
      <p:sp>
        <p:nvSpPr>
          <p:cNvPr id="3" name="2 Marcador de contenido"/>
          <p:cNvSpPr>
            <a:spLocks noGrp="1"/>
          </p:cNvSpPr>
          <p:nvPr>
            <p:ph idx="1"/>
          </p:nvPr>
        </p:nvSpPr>
        <p:spPr/>
        <p:txBody>
          <a:bodyPr>
            <a:normAutofit fontScale="92500"/>
          </a:bodyPr>
          <a:lstStyle/>
          <a:p>
            <a:pPr>
              <a:buFont typeface="Wingdings" pitchFamily="2" charset="2"/>
              <a:buChar char="v"/>
            </a:pPr>
            <a:r>
              <a:rPr lang="es-MX" dirty="0" smtClean="0">
                <a:latin typeface="Cambria" pitchFamily="18" charset="0"/>
              </a:rPr>
              <a:t>El enfoque principal de la Economía es estudiar el comportamiento humano  en virtud de asignar recursos escasos ante múltiples necesidades.</a:t>
            </a:r>
          </a:p>
          <a:p>
            <a:pPr>
              <a:buFont typeface="Wingdings" pitchFamily="2" charset="2"/>
              <a:buChar char="v"/>
            </a:pPr>
            <a:r>
              <a:rPr lang="es-MX" dirty="0" smtClean="0">
                <a:latin typeface="Cambria" pitchFamily="18" charset="0"/>
              </a:rPr>
              <a:t>Por lo tanto los objetivos de la economía serán asignar </a:t>
            </a:r>
            <a:r>
              <a:rPr lang="es-MX" b="1" dirty="0" smtClean="0">
                <a:latin typeface="Cambria" pitchFamily="18" charset="0"/>
              </a:rPr>
              <a:t>eficientemente </a:t>
            </a:r>
            <a:r>
              <a:rPr lang="es-MX" dirty="0" smtClean="0">
                <a:latin typeface="Cambria" pitchFamily="18" charset="0"/>
              </a:rPr>
              <a:t>recursos</a:t>
            </a:r>
            <a:r>
              <a:rPr lang="es-MX" b="1" dirty="0" smtClean="0">
                <a:latin typeface="Cambria" pitchFamily="18" charset="0"/>
              </a:rPr>
              <a:t> escasos.</a:t>
            </a:r>
          </a:p>
          <a:p>
            <a:pPr>
              <a:buFont typeface="Wingdings" pitchFamily="2" charset="2"/>
              <a:buChar char="v"/>
            </a:pPr>
            <a:r>
              <a:rPr lang="es-MX" dirty="0" smtClean="0">
                <a:latin typeface="Cambria" pitchFamily="18" charset="0"/>
              </a:rPr>
              <a:t>Cabe conceptualizar que en nuestro estudio que la escasez es relativa, es decir </a:t>
            </a:r>
            <a:r>
              <a:rPr lang="es-CL" dirty="0">
                <a:latin typeface="Cambria" pitchFamily="18" charset="0"/>
              </a:rPr>
              <a:t>los recursos </a:t>
            </a:r>
            <a:r>
              <a:rPr lang="es-CL" dirty="0" smtClean="0">
                <a:latin typeface="Cambria" pitchFamily="18" charset="0"/>
              </a:rPr>
              <a:t> </a:t>
            </a:r>
            <a:r>
              <a:rPr lang="es-CL" dirty="0">
                <a:latin typeface="Cambria" pitchFamily="18" charset="0"/>
              </a:rPr>
              <a:t>son </a:t>
            </a:r>
            <a:r>
              <a:rPr lang="es-CL" dirty="0" smtClean="0">
                <a:latin typeface="Cambria" pitchFamily="18" charset="0"/>
              </a:rPr>
              <a:t>limitados  </a:t>
            </a:r>
            <a:r>
              <a:rPr lang="es-CL" dirty="0">
                <a:latin typeface="Cambria" pitchFamily="18" charset="0"/>
              </a:rPr>
              <a:t>en relación </a:t>
            </a:r>
            <a:r>
              <a:rPr lang="es-CL" dirty="0" smtClean="0">
                <a:latin typeface="Cambria" pitchFamily="18" charset="0"/>
              </a:rPr>
              <a:t>a la cantidad de necesidades  </a:t>
            </a:r>
            <a:r>
              <a:rPr lang="es-CL" dirty="0">
                <a:latin typeface="Cambria" pitchFamily="18" charset="0"/>
              </a:rPr>
              <a:t>individuales o </a:t>
            </a:r>
            <a:r>
              <a:rPr lang="es-CL" dirty="0" smtClean="0">
                <a:latin typeface="Cambria" pitchFamily="18" charset="0"/>
              </a:rPr>
              <a:t>colectivas </a:t>
            </a:r>
            <a:r>
              <a:rPr lang="es-CL" dirty="0">
                <a:latin typeface="Cambria" pitchFamily="18" charset="0"/>
              </a:rPr>
              <a:t>de la sociedad. </a:t>
            </a:r>
          </a:p>
        </p:txBody>
      </p:sp>
      <p:pic>
        <p:nvPicPr>
          <p:cNvPr id="5" name="4 Imagen" descr="logo2.jpg"/>
          <p:cNvPicPr>
            <a:picLocks noChangeAspect="1"/>
          </p:cNvPicPr>
          <p:nvPr/>
        </p:nvPicPr>
        <p:blipFill>
          <a:blip r:embed="rId2"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34586477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100" b="1" dirty="0">
                <a:solidFill>
                  <a:schemeClr val="bg1"/>
                </a:solidFill>
                <a:latin typeface="Cambria" pitchFamily="18" charset="0"/>
              </a:rPr>
              <a:t>Introducción a la economía </a:t>
            </a:r>
            <a:r>
              <a:rPr lang="es-MX" sz="6600" b="1" dirty="0">
                <a:solidFill>
                  <a:schemeClr val="bg1"/>
                </a:solidFill>
                <a:latin typeface="Cambria" pitchFamily="18" charset="0"/>
              </a:rPr>
              <a:t/>
            </a:r>
            <a:br>
              <a:rPr lang="es-MX" sz="6600" b="1" dirty="0">
                <a:solidFill>
                  <a:schemeClr val="bg1"/>
                </a:solidFill>
                <a:latin typeface="Cambria" pitchFamily="18" charset="0"/>
              </a:rPr>
            </a:br>
            <a:r>
              <a:rPr lang="es-MX" sz="2400" b="1" dirty="0" smtClean="0">
                <a:solidFill>
                  <a:schemeClr val="bg1"/>
                </a:solidFill>
                <a:latin typeface="Cambria" pitchFamily="18" charset="0"/>
              </a:rPr>
              <a:t>El problema económico</a:t>
            </a:r>
            <a:endParaRPr lang="es-CL" sz="2400" dirty="0"/>
          </a:p>
        </p:txBody>
      </p:sp>
      <p:sp>
        <p:nvSpPr>
          <p:cNvPr id="3" name="2 Marcador de contenido"/>
          <p:cNvSpPr>
            <a:spLocks noGrp="1"/>
          </p:cNvSpPr>
          <p:nvPr>
            <p:ph idx="1"/>
          </p:nvPr>
        </p:nvSpPr>
        <p:spPr/>
        <p:txBody>
          <a:bodyPr>
            <a:normAutofit fontScale="25000" lnSpcReduction="20000"/>
          </a:bodyPr>
          <a:lstStyle/>
          <a:p>
            <a:pPr algn="just">
              <a:buFont typeface="Wingdings" pitchFamily="2" charset="2"/>
              <a:buChar char="v"/>
            </a:pPr>
            <a:r>
              <a:rPr lang="es-ES" sz="8000" dirty="0">
                <a:latin typeface="Cambria" pitchFamily="18" charset="0"/>
              </a:rPr>
              <a:t>El problema económico se plantea a través de una serie de preguntas, cuyas respuestas se encarga de dar la economía</a:t>
            </a:r>
            <a:r>
              <a:rPr lang="es-ES" sz="8000" dirty="0" smtClean="0">
                <a:latin typeface="Cambria" pitchFamily="18" charset="0"/>
              </a:rPr>
              <a:t>.</a:t>
            </a:r>
            <a:endParaRPr lang="es-ES" sz="8000" dirty="0">
              <a:latin typeface="Cambria" pitchFamily="18" charset="0"/>
            </a:endParaRPr>
          </a:p>
          <a:p>
            <a:pPr algn="just">
              <a:buFont typeface="Wingdings" pitchFamily="2" charset="2"/>
              <a:buChar char="Ø"/>
            </a:pPr>
            <a:r>
              <a:rPr lang="es-ES" sz="8000" dirty="0">
                <a:latin typeface="Cambria" pitchFamily="18" charset="0"/>
              </a:rPr>
              <a:t>1.- ¿Qué producir</a:t>
            </a:r>
            <a:r>
              <a:rPr lang="es-ES" sz="8000" dirty="0" smtClean="0">
                <a:latin typeface="Cambria" pitchFamily="18" charset="0"/>
              </a:rPr>
              <a:t>?</a:t>
            </a:r>
            <a:endParaRPr lang="es-ES" sz="8000" dirty="0">
              <a:latin typeface="Cambria" pitchFamily="18" charset="0"/>
            </a:endParaRPr>
          </a:p>
          <a:p>
            <a:pPr algn="just">
              <a:buFont typeface="Wingdings" pitchFamily="2" charset="2"/>
              <a:buChar char="Ø"/>
            </a:pPr>
            <a:r>
              <a:rPr lang="es-ES" sz="8000" dirty="0">
                <a:latin typeface="Cambria" pitchFamily="18" charset="0"/>
              </a:rPr>
              <a:t>2.- ¿Cuánto producir</a:t>
            </a:r>
            <a:r>
              <a:rPr lang="es-ES" sz="8000" dirty="0" smtClean="0">
                <a:latin typeface="Cambria" pitchFamily="18" charset="0"/>
              </a:rPr>
              <a:t>?</a:t>
            </a:r>
            <a:endParaRPr lang="es-ES" sz="8000" dirty="0">
              <a:latin typeface="Cambria" pitchFamily="18" charset="0"/>
            </a:endParaRPr>
          </a:p>
          <a:p>
            <a:pPr algn="just">
              <a:buFont typeface="Wingdings" pitchFamily="2" charset="2"/>
              <a:buChar char="Ø"/>
            </a:pPr>
            <a:r>
              <a:rPr lang="es-ES" sz="8000" dirty="0">
                <a:latin typeface="Cambria" pitchFamily="18" charset="0"/>
              </a:rPr>
              <a:t>3.- ¿Para quién producir</a:t>
            </a:r>
            <a:r>
              <a:rPr lang="es-ES" sz="8000" dirty="0" smtClean="0">
                <a:latin typeface="Cambria" pitchFamily="18" charset="0"/>
              </a:rPr>
              <a:t>?</a:t>
            </a:r>
            <a:endParaRPr lang="es-ES" sz="8000" dirty="0">
              <a:latin typeface="Cambria" pitchFamily="18" charset="0"/>
            </a:endParaRPr>
          </a:p>
          <a:p>
            <a:pPr algn="just">
              <a:buFont typeface="Wingdings" pitchFamily="2" charset="2"/>
              <a:buChar char="Ø"/>
            </a:pPr>
            <a:r>
              <a:rPr lang="es-ES" sz="8000" dirty="0">
                <a:latin typeface="Cambria" pitchFamily="18" charset="0"/>
              </a:rPr>
              <a:t>4.- ¿Cómo producir</a:t>
            </a:r>
            <a:r>
              <a:rPr lang="es-ES" sz="8000" dirty="0" smtClean="0">
                <a:latin typeface="Cambria" pitchFamily="18" charset="0"/>
              </a:rPr>
              <a:t>?</a:t>
            </a:r>
            <a:endParaRPr lang="es-ES" sz="8000" dirty="0">
              <a:latin typeface="Cambria" pitchFamily="18" charset="0"/>
            </a:endParaRPr>
          </a:p>
          <a:p>
            <a:pPr algn="just">
              <a:buFont typeface="Wingdings" pitchFamily="2" charset="2"/>
              <a:buChar char="Ø"/>
            </a:pPr>
            <a:r>
              <a:rPr lang="es-ES" sz="8000" dirty="0">
                <a:latin typeface="Cambria" pitchFamily="18" charset="0"/>
              </a:rPr>
              <a:t>5.- ¿Dónde producir</a:t>
            </a:r>
            <a:r>
              <a:rPr lang="es-ES" sz="8000" dirty="0" smtClean="0">
                <a:latin typeface="Cambria" pitchFamily="18" charset="0"/>
              </a:rPr>
              <a:t>?</a:t>
            </a:r>
            <a:endParaRPr lang="es-ES" sz="8000" dirty="0">
              <a:latin typeface="Cambria" pitchFamily="18" charset="0"/>
            </a:endParaRPr>
          </a:p>
          <a:p>
            <a:pPr algn="just">
              <a:buFont typeface="Wingdings" pitchFamily="2" charset="2"/>
              <a:buChar char="Ø"/>
            </a:pPr>
            <a:r>
              <a:rPr lang="es-ES" sz="8000" dirty="0">
                <a:latin typeface="Cambria" pitchFamily="18" charset="0"/>
              </a:rPr>
              <a:t>6.- ¿Cuándo producir</a:t>
            </a:r>
            <a:r>
              <a:rPr lang="es-ES" sz="8000" dirty="0" smtClean="0">
                <a:latin typeface="Cambria" pitchFamily="18" charset="0"/>
              </a:rPr>
              <a:t>?</a:t>
            </a:r>
          </a:p>
          <a:p>
            <a:pPr algn="just">
              <a:buFont typeface="Wingdings" pitchFamily="2" charset="2"/>
              <a:buChar char="v"/>
            </a:pPr>
            <a:r>
              <a:rPr lang="es-ES" sz="8000" dirty="0" smtClean="0">
                <a:latin typeface="Cambria" pitchFamily="18" charset="0"/>
              </a:rPr>
              <a:t>No  olvidar que al responder estas preguntas se debe considerar la escasez y la eficiencia.</a:t>
            </a:r>
            <a:endParaRPr lang="es-ES" sz="8000" dirty="0">
              <a:latin typeface="Cambria" pitchFamily="18" charset="0"/>
            </a:endParaRPr>
          </a:p>
          <a:p>
            <a:pPr algn="just"/>
            <a:endParaRPr lang="es-ES" sz="2400" dirty="0">
              <a:latin typeface="Century Gothic" pitchFamily="34" charset="0"/>
            </a:endParaRPr>
          </a:p>
          <a:p>
            <a:pPr>
              <a:buFont typeface="Wingdings" pitchFamily="2" charset="2"/>
              <a:buChar char="v"/>
            </a:pPr>
            <a:endParaRPr lang="es-CL" dirty="0"/>
          </a:p>
        </p:txBody>
      </p:sp>
      <p:pic>
        <p:nvPicPr>
          <p:cNvPr id="3079"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3356992"/>
            <a:ext cx="221932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descr="logo2.jpg"/>
          <p:cNvPicPr>
            <a:picLocks noChangeAspect="1"/>
          </p:cNvPicPr>
          <p:nvPr/>
        </p:nvPicPr>
        <p:blipFill>
          <a:blip r:embed="rId3" cstate="print"/>
          <a:stretch>
            <a:fillRect/>
          </a:stretch>
        </p:blipFill>
        <p:spPr>
          <a:xfrm>
            <a:off x="179512" y="116632"/>
            <a:ext cx="1475656" cy="1428258"/>
          </a:xfrm>
          <a:prstGeom prst="rect">
            <a:avLst/>
          </a:prstGeom>
        </p:spPr>
      </p:pic>
      <p:pic>
        <p:nvPicPr>
          <p:cNvPr id="7" name="6 Imagen" descr="logo2.jpg"/>
          <p:cNvPicPr>
            <a:picLocks noChangeAspect="1"/>
          </p:cNvPicPr>
          <p:nvPr/>
        </p:nvPicPr>
        <p:blipFill>
          <a:blip r:embed="rId3" cstate="print"/>
          <a:stretch>
            <a:fillRect/>
          </a:stretch>
        </p:blipFill>
        <p:spPr>
          <a:xfrm>
            <a:off x="331912" y="269032"/>
            <a:ext cx="1475656" cy="1428258"/>
          </a:xfrm>
          <a:prstGeom prst="rect">
            <a:avLst/>
          </a:prstGeom>
        </p:spPr>
      </p:pic>
    </p:spTree>
    <p:extLst>
      <p:ext uri="{BB962C8B-B14F-4D97-AF65-F5344CB8AC3E}">
        <p14:creationId xmlns:p14="http://schemas.microsoft.com/office/powerpoint/2010/main" val="22977168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MX" sz="3100" b="1" dirty="0">
                <a:solidFill>
                  <a:schemeClr val="bg1"/>
                </a:solidFill>
                <a:latin typeface="Cambria" pitchFamily="18" charset="0"/>
              </a:rPr>
              <a:t>Introducción a </a:t>
            </a:r>
            <a:r>
              <a:rPr lang="es-MX" sz="3100" b="1" dirty="0" smtClean="0">
                <a:solidFill>
                  <a:schemeClr val="bg1"/>
                </a:solidFill>
                <a:latin typeface="Cambria" pitchFamily="18" charset="0"/>
              </a:rPr>
              <a:t>la economía </a:t>
            </a:r>
            <a:br>
              <a:rPr lang="es-MX" sz="3100" b="1" dirty="0" smtClean="0">
                <a:solidFill>
                  <a:schemeClr val="bg1"/>
                </a:solidFill>
                <a:latin typeface="Cambria" pitchFamily="18" charset="0"/>
              </a:rPr>
            </a:br>
            <a:r>
              <a:rPr lang="es-MX" sz="2700" b="1" dirty="0" smtClean="0">
                <a:solidFill>
                  <a:schemeClr val="bg1"/>
                </a:solidFill>
                <a:latin typeface="Cambria" pitchFamily="18" charset="0"/>
              </a:rPr>
              <a:t>conceptos</a:t>
            </a:r>
            <a:endParaRPr lang="es-CL" sz="2700" dirty="0"/>
          </a:p>
        </p:txBody>
      </p:sp>
      <p:sp>
        <p:nvSpPr>
          <p:cNvPr id="3" name="2 Marcador de contenido"/>
          <p:cNvSpPr>
            <a:spLocks noGrp="1"/>
          </p:cNvSpPr>
          <p:nvPr>
            <p:ph idx="1"/>
          </p:nvPr>
        </p:nvSpPr>
        <p:spPr/>
        <p:txBody>
          <a:bodyPr/>
          <a:lstStyle/>
          <a:p>
            <a:pPr>
              <a:buFont typeface="Wingdings" pitchFamily="2" charset="2"/>
              <a:buChar char="v"/>
            </a:pPr>
            <a:r>
              <a:rPr lang="es-MX" sz="2000" dirty="0" smtClean="0">
                <a:latin typeface="Cambria" pitchFamily="18" charset="0"/>
              </a:rPr>
              <a:t>Ramas de la economía.</a:t>
            </a:r>
          </a:p>
          <a:p>
            <a:pPr>
              <a:buFont typeface="Wingdings" pitchFamily="2" charset="2"/>
              <a:buChar char="Ø"/>
            </a:pPr>
            <a:r>
              <a:rPr lang="es-MX" sz="2000" dirty="0" smtClean="0">
                <a:latin typeface="Cambria" pitchFamily="18" charset="0"/>
              </a:rPr>
              <a:t>Microeconomía y Macroeconomía.</a:t>
            </a:r>
          </a:p>
          <a:p>
            <a:pPr>
              <a:buFont typeface="Wingdings" pitchFamily="2" charset="2"/>
              <a:buChar char="Ø"/>
            </a:pPr>
            <a:r>
              <a:rPr lang="es-MX" sz="2000" dirty="0" smtClean="0">
                <a:latin typeface="Cambria" pitchFamily="18" charset="0"/>
              </a:rPr>
              <a:t>Normativa y Positiva.</a:t>
            </a:r>
          </a:p>
          <a:p>
            <a:pPr>
              <a:buFont typeface="Wingdings" pitchFamily="2" charset="2"/>
              <a:buChar char="v"/>
            </a:pPr>
            <a:r>
              <a:rPr lang="es-MX" sz="2000" dirty="0" smtClean="0">
                <a:latin typeface="Cambria" pitchFamily="18" charset="0"/>
              </a:rPr>
              <a:t>Modelos.</a:t>
            </a:r>
          </a:p>
          <a:p>
            <a:pPr>
              <a:buFont typeface="Wingdings" pitchFamily="2" charset="2"/>
              <a:buChar char="v"/>
            </a:pPr>
            <a:r>
              <a:rPr lang="es-MX" sz="2000" dirty="0" smtClean="0">
                <a:latin typeface="Cambria" pitchFamily="18" charset="0"/>
              </a:rPr>
              <a:t> Sistemas económicos.</a:t>
            </a:r>
          </a:p>
          <a:p>
            <a:pPr marL="0" indent="0">
              <a:buNone/>
            </a:pPr>
            <a:endParaRPr lang="es-MX" dirty="0" smtClean="0"/>
          </a:p>
          <a:p>
            <a:pPr marL="0" indent="0">
              <a:buNone/>
            </a:pPr>
            <a:endParaRPr lang="es-CL"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2120" y="3284984"/>
            <a:ext cx="2834600" cy="2232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5 Imagen" descr="logo2.jpg"/>
          <p:cNvPicPr>
            <a:picLocks noChangeAspect="1"/>
          </p:cNvPicPr>
          <p:nvPr/>
        </p:nvPicPr>
        <p:blipFill>
          <a:blip r:embed="rId3" cstate="print"/>
          <a:stretch>
            <a:fillRect/>
          </a:stretch>
        </p:blipFill>
        <p:spPr>
          <a:xfrm>
            <a:off x="179512" y="116632"/>
            <a:ext cx="1475656" cy="1428258"/>
          </a:xfrm>
          <a:prstGeom prst="rect">
            <a:avLst/>
          </a:prstGeom>
        </p:spPr>
      </p:pic>
    </p:spTree>
    <p:extLst>
      <p:ext uri="{BB962C8B-B14F-4D97-AF65-F5344CB8AC3E}">
        <p14:creationId xmlns:p14="http://schemas.microsoft.com/office/powerpoint/2010/main" val="1872347698"/>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
  <a:themeElements>
    <a:clrScheme name="Personalizado 30">
      <a:dk1>
        <a:sysClr val="windowText" lastClr="000000"/>
      </a:dk1>
      <a:lt1>
        <a:sysClr val="window" lastClr="FFFFFF"/>
      </a:lt1>
      <a:dk2>
        <a:srgbClr val="FFFFFF"/>
      </a:dk2>
      <a:lt2>
        <a:srgbClr val="EDF3AE"/>
      </a:lt2>
      <a:accent1>
        <a:srgbClr val="0070C0"/>
      </a:accent1>
      <a:accent2>
        <a:srgbClr val="002060"/>
      </a:accent2>
      <a:accent3>
        <a:srgbClr val="0070C0"/>
      </a:accent3>
      <a:accent4>
        <a:srgbClr val="0C8228"/>
      </a:accent4>
      <a:accent5>
        <a:srgbClr val="C0EDA8"/>
      </a:accent5>
      <a:accent6>
        <a:srgbClr val="3B4F18"/>
      </a:accent6>
      <a:hlink>
        <a:srgbClr val="0A6A21"/>
      </a:hlink>
      <a:folHlink>
        <a:srgbClr val="406EA5"/>
      </a:folHlink>
    </a:clrScheme>
    <a:fontScheme name="Mod">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od">
      <a:fillStyleLst>
        <a:solidFill>
          <a:schemeClr val="phClr"/>
        </a:solidFill>
        <a:solidFill>
          <a:schemeClr val="phClr">
            <a:tint val="80000"/>
          </a:schemeClr>
        </a:solidFill>
        <a:solidFill>
          <a:schemeClr val="phClr">
            <a:shade val="30000"/>
            <a:satMod val="150000"/>
          </a:schemeClr>
        </a:solidFill>
      </a:fillStyleLst>
      <a:lnStyleLst>
        <a:ln w="9525" cap="flat" cmpd="sng" algn="ctr">
          <a:solidFill>
            <a:schemeClr val="phClr">
              <a:tint val="90000"/>
              <a:satMod val="105000"/>
            </a:schemeClr>
          </a:solidFill>
          <a:prstDash val="solid"/>
        </a:ln>
        <a:ln w="50800" cap="flat" cmpd="sng" algn="ctr">
          <a:solidFill>
            <a:schemeClr val="phClr">
              <a:tint val="90000"/>
            </a:schemeClr>
          </a:solidFill>
          <a:prstDash val="solid"/>
        </a:ln>
        <a:ln w="76200" cap="flat" cmpd="dbl" algn="ctr">
          <a:solidFill>
            <a:schemeClr val="phClr">
              <a:tint val="90000"/>
            </a:schemeClr>
          </a:solidFill>
          <a:prstDash val="solid"/>
        </a:ln>
      </a:lnStyleLst>
      <a:effectStyleLst>
        <a:effectStyle>
          <a:effectLst/>
        </a:effectStyle>
        <a:effectStyle>
          <a:effectLst>
            <a:outerShdw blurRad="76200" dist="25400" dir="5400000" sx="101000" sy="101000" rotWithShape="0">
              <a:srgbClr val="000000">
                <a:alpha val="50000"/>
              </a:srgbClr>
            </a:outerShdw>
          </a:effectLst>
        </a:effectStyle>
        <a:effectStyle>
          <a:effectLst>
            <a:outerShdw blurRad="76200" dist="50800" dir="5400000" sx="101000" sy="101000" rotWithShape="0">
              <a:srgbClr val="000000">
                <a:alpha val="50000"/>
              </a:srgbClr>
            </a:outerShdw>
            <a:reflection blurRad="12700" stA="30000" endPos="30000" dist="50800" dir="5400000" sy="-100000" rotWithShape="0"/>
          </a:effectLst>
          <a:scene3d>
            <a:camera prst="orthographicFront">
              <a:rot lat="0" lon="0" rev="0"/>
            </a:camera>
            <a:lightRig rig="twoPt" dir="t">
              <a:rot lat="0" lon="0" rev="5400000"/>
            </a:lightRig>
          </a:scene3d>
          <a:sp3d prstMaterial="softmetal">
            <a:bevelT w="63500" h="25400" prst="coolSlant"/>
          </a:sp3d>
        </a:effectStyle>
      </a:effectStyleLst>
      <a:bgFillStyleLst>
        <a:solidFill>
          <a:schemeClr val="phClr">
            <a:satMod val="125000"/>
          </a:schemeClr>
        </a:solidFill>
        <a:solidFill>
          <a:schemeClr val="phClr">
            <a:shade val="30000"/>
            <a:satMod val="150000"/>
          </a:schemeClr>
        </a:solidFill>
        <a:gradFill>
          <a:gsLst>
            <a:gs pos="0">
              <a:schemeClr val="phClr">
                <a:tint val="100000"/>
                <a:shade val="80000"/>
                <a:satMod val="135000"/>
              </a:schemeClr>
            </a:gs>
            <a:gs pos="55000">
              <a:schemeClr val="phClr">
                <a:tint val="70000"/>
                <a:shade val="100000"/>
                <a:satMod val="150000"/>
              </a:schemeClr>
            </a:gs>
            <a:gs pos="100000">
              <a:schemeClr val="phClr">
                <a:tint val="70000"/>
                <a:shade val="100000"/>
                <a:satMod val="150000"/>
              </a:schemeClr>
            </a:gs>
          </a:gsLst>
          <a:lin ang="5400000" scaled="0"/>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395</TotalTime>
  <Words>2395</Words>
  <Application>Microsoft Office PowerPoint</Application>
  <PresentationFormat>Presentación en pantalla (4:3)</PresentationFormat>
  <Paragraphs>321</Paragraphs>
  <Slides>38</Slides>
  <Notes>17</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38</vt:i4>
      </vt:variant>
    </vt:vector>
  </HeadingPairs>
  <TitlesOfParts>
    <vt:vector size="40" baseType="lpstr">
      <vt:lpstr>Mod</vt:lpstr>
      <vt:lpstr>Ecuación</vt:lpstr>
      <vt:lpstr>Universidad de chile   </vt:lpstr>
      <vt:lpstr>Motivación</vt:lpstr>
      <vt:lpstr>Primera unidad Introducción a la economía</vt:lpstr>
      <vt:lpstr>Introducción a la economía  ¿qué es la economía?</vt:lpstr>
      <vt:lpstr>Introducción a la economía  la escasez </vt:lpstr>
      <vt:lpstr>Introducción a la economía  la eficiencia </vt:lpstr>
      <vt:lpstr>Introducción a la economía  Enfoques y objetivos</vt:lpstr>
      <vt:lpstr>Introducción a la economía  El problema económico</vt:lpstr>
      <vt:lpstr>Introducción a la economía  conceptos</vt:lpstr>
      <vt:lpstr>Introducción a la economía microeconomía </vt:lpstr>
      <vt:lpstr>Introducción a la economía macroeconomía </vt:lpstr>
      <vt:lpstr>Introducción a la economía economía positiva y normativa</vt:lpstr>
      <vt:lpstr>Introducción a la economía economía positiva y normativa</vt:lpstr>
      <vt:lpstr>Introducción a la economía Modelos</vt:lpstr>
      <vt:lpstr>Introducción a la economía Modelos</vt:lpstr>
      <vt:lpstr>Introducción a la economía Modelos</vt:lpstr>
      <vt:lpstr>Introducción a la economía Sistemas  Económicos</vt:lpstr>
      <vt:lpstr>Introducción a la economía flujo circular de la actividad económica</vt:lpstr>
      <vt:lpstr>Introducción a la economía flujo circular de la actividad económica</vt:lpstr>
      <vt:lpstr>Introducción a la economía Los Mercados</vt:lpstr>
      <vt:lpstr>Introducción a la economía Los Precios</vt:lpstr>
      <vt:lpstr>Introducción a la economía FPP</vt:lpstr>
      <vt:lpstr>Introducción a la economía FPP</vt:lpstr>
      <vt:lpstr>Introducción a la economía FPP</vt:lpstr>
      <vt:lpstr>Introducción a la economía FPP</vt:lpstr>
      <vt:lpstr>Introducción a la economía FPP</vt:lpstr>
      <vt:lpstr>Introducción a la economía FPP</vt:lpstr>
      <vt:lpstr>Introducción a la economía FPP</vt:lpstr>
      <vt:lpstr>Introducción a la economía FPP</vt:lpstr>
      <vt:lpstr>Introducción a la economía FPP</vt:lpstr>
      <vt:lpstr>Introducción a la economía FPP</vt:lpstr>
      <vt:lpstr>Introducción a la economía FPP</vt:lpstr>
      <vt:lpstr>Introducción a la economía FPP</vt:lpstr>
      <vt:lpstr>Introducción a la economía FPP</vt:lpstr>
      <vt:lpstr>Introducción a la economía FPP</vt:lpstr>
      <vt:lpstr>Introducción a la economía FPP</vt:lpstr>
      <vt:lpstr>Introducción a la economía FPP</vt:lpstr>
      <vt:lpstr>Introducción a la economía Modelo de mercado</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de chile facultad de economía y negocios INTRODUCCIÓN AL MUNDO ECONÓMICO</dc:title>
  <dc:creator>Rodrigo Garay</dc:creator>
  <cp:lastModifiedBy>Rodrigo Garay</cp:lastModifiedBy>
  <cp:revision>43</cp:revision>
  <dcterms:created xsi:type="dcterms:W3CDTF">2011-12-18T20:35:05Z</dcterms:created>
  <dcterms:modified xsi:type="dcterms:W3CDTF">2012-01-13T04:35:25Z</dcterms:modified>
</cp:coreProperties>
</file>