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3" r:id="rId17"/>
    <p:sldId id="270" r:id="rId18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F7D8BCB1-3CF3-4169-A418-D790C6C4557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2BC337-25C2-4322-8AA6-8D02712F1D7A}" type="slidenum">
              <a:rPr lang="es-ES"/>
              <a:pPr/>
              <a:t>1</a:t>
            </a:fld>
            <a:endParaRPr lang="es-E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CD32EC-6855-461B-9356-703E06195048}" type="slidenum">
              <a:rPr lang="es-ES"/>
              <a:pPr/>
              <a:t>10</a:t>
            </a:fld>
            <a:endParaRPr lang="es-E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BC7DCE-FCA0-4023-BDC4-AEE01E5350E2}" type="slidenum">
              <a:rPr lang="es-ES"/>
              <a:pPr/>
              <a:t>11</a:t>
            </a:fld>
            <a:endParaRPr lang="es-E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C529BA-54A7-4AEC-90DF-EAC0843B7099}" type="slidenum">
              <a:rPr lang="es-ES"/>
              <a:pPr/>
              <a:t>12</a:t>
            </a:fld>
            <a:endParaRPr lang="es-E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A8525-910D-4199-80B4-2A1E8AB16012}" type="slidenum">
              <a:rPr lang="es-ES"/>
              <a:pPr/>
              <a:t>13</a:t>
            </a:fld>
            <a:endParaRPr lang="es-E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343B4D-0D00-43D3-A264-1042FDD3577B}" type="slidenum">
              <a:rPr lang="es-ES"/>
              <a:pPr/>
              <a:t>14</a:t>
            </a:fld>
            <a:endParaRPr lang="es-E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33A1CB-8BF4-4C94-8A0E-E01A011DC1C9}" type="slidenum">
              <a:rPr lang="es-ES"/>
              <a:pPr/>
              <a:t>15</a:t>
            </a:fld>
            <a:endParaRPr lang="es-E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75D288-4A26-4FC2-8C0E-F4AAE1023202}" type="slidenum">
              <a:rPr lang="es-ES"/>
              <a:pPr/>
              <a:t>16</a:t>
            </a:fld>
            <a:endParaRPr lang="es-E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3AD64D-893C-4265-AEEC-DEC68D7DB214}" type="slidenum">
              <a:rPr lang="es-ES"/>
              <a:pPr/>
              <a:t>17</a:t>
            </a:fld>
            <a:endParaRPr lang="es-E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BA8FB-B306-4510-8F56-7D981E5B34A6}" type="slidenum">
              <a:rPr lang="es-ES"/>
              <a:pPr/>
              <a:t>2</a:t>
            </a:fld>
            <a:endParaRPr lang="es-ES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CE9FB2-1EF1-4333-B077-A7ABD6F6BBA1}" type="slidenum">
              <a:rPr lang="es-ES"/>
              <a:pPr/>
              <a:t>3</a:t>
            </a:fld>
            <a:endParaRPr lang="es-ES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019B00-3512-4908-8FCE-B95FC5F75349}" type="slidenum">
              <a:rPr lang="es-ES"/>
              <a:pPr/>
              <a:t>4</a:t>
            </a:fld>
            <a:endParaRPr lang="es-E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EA223-71F3-4828-8FD8-85E7DF5AE0E7}" type="slidenum">
              <a:rPr lang="es-ES"/>
              <a:pPr/>
              <a:t>5</a:t>
            </a:fld>
            <a:endParaRPr lang="es-ES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91C5F-B567-485C-B82B-E92C9AD46491}" type="slidenum">
              <a:rPr lang="es-ES"/>
              <a:pPr/>
              <a:t>6</a:t>
            </a:fld>
            <a:endParaRPr lang="es-E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DF54C-0286-403B-981B-6746E3167E10}" type="slidenum">
              <a:rPr lang="es-ES"/>
              <a:pPr/>
              <a:t>7</a:t>
            </a:fld>
            <a:endParaRPr lang="es-ES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2A7E4-8281-4109-B971-91EA17936139}" type="slidenum">
              <a:rPr lang="es-ES"/>
              <a:pPr/>
              <a:t>8</a:t>
            </a:fld>
            <a:endParaRPr lang="es-E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1F132-CB02-42C3-9D45-808F3030B7D7}" type="slidenum">
              <a:rPr lang="es-ES"/>
              <a:pPr/>
              <a:t>9</a:t>
            </a:fld>
            <a:endParaRPr lang="es-E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9BA89-5709-4A4E-82BF-7AD447C35F71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8CC2F-37FE-480A-83B8-05F4177A85F2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1BA9C-DCAD-4E2B-AD22-6E389047E4D1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DB35B4-1A2D-4C08-BCFE-52B956E7A8D4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00F3C-5F7A-4AA7-B437-99C60BFA8D5C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F2AEA-712A-43A2-A311-7BB4A3B03E80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67019-2618-4A9E-AFF4-C5EB0DEDAE7E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F947E-9C80-4599-91E5-60384B1A8E35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30CA4-BB0D-443C-B337-238B0E360B43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6B424-F092-4FF9-B560-B344413710DD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6A037-B61A-476A-8F72-FDD6026DB768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8B821-AB1B-4253-BDC0-87A9368A5CA3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F041739B-FA07-4C38-AA0C-1566E88A49D2}" type="slidenum">
              <a:rPr lang="es-CL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534988"/>
          </a:xfrm>
        </p:spPr>
        <p:txBody>
          <a:bodyPr/>
          <a:lstStyle/>
          <a:p>
            <a:r>
              <a:rPr lang="es-ES_tradnl" sz="2400"/>
              <a:t>LOS NAVEGANTES</a:t>
            </a:r>
            <a:endParaRPr lang="es-CL" sz="24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2" name="Picture 4" descr="mapa_mund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196975"/>
            <a:ext cx="8243887" cy="422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Segundo Viaje Colón</a:t>
            </a:r>
            <a:endParaRPr lang="es-CL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1271" name="Picture 7" descr="2doviaj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Tercer Viaje Colón</a:t>
            </a:r>
            <a:endParaRPr lang="es-C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6389" name="Picture 5" descr="vcolon3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628775"/>
            <a:ext cx="8280400" cy="4894263"/>
          </a:xfrm>
          <a:prstGeom prst="rect">
            <a:avLst/>
          </a:prstGeom>
          <a:noFill/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411413" y="6165850"/>
            <a:ext cx="106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Orinoco</a:t>
            </a: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Cuarto Viaje</a:t>
            </a:r>
            <a:endParaRPr lang="es-C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7413" name="Picture 5" descr="4toviaj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0875"/>
            <a:ext cx="9144000" cy="493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Viaje Magallanes- Elcano</a:t>
            </a:r>
            <a:endParaRPr lang="es-C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CL"/>
              <a:t>  </a:t>
            </a:r>
          </a:p>
          <a:p>
            <a:r>
              <a:rPr lang="es-CL" sz="2400" u="sng"/>
              <a:t>Recorrido en su viaje</a:t>
            </a:r>
            <a:endParaRPr lang="es-CL" sz="2400"/>
          </a:p>
          <a:p>
            <a:r>
              <a:rPr lang="es-CL" sz="2400" b="1"/>
              <a:t>I</a:t>
            </a:r>
            <a:r>
              <a:rPr lang="es-CL" sz="2400"/>
              <a:t>. Magallanes y Elcano salen de Sevilla. </a:t>
            </a:r>
            <a:br>
              <a:rPr lang="es-CL" sz="2400"/>
            </a:br>
            <a:r>
              <a:rPr lang="es-CL" sz="2400" b="1"/>
              <a:t>II</a:t>
            </a:r>
            <a:r>
              <a:rPr lang="es-CL" sz="2400"/>
              <a:t>. Se detienen durante X semanas debido a la tormenta. </a:t>
            </a:r>
            <a:br>
              <a:rPr lang="es-CL" sz="2400"/>
            </a:br>
            <a:r>
              <a:rPr lang="es-CL" sz="2400" b="1"/>
              <a:t>III</a:t>
            </a:r>
            <a:r>
              <a:rPr lang="es-CL" sz="2400"/>
              <a:t>. Vuelven a zarpar, en busca de un paso en el sur. </a:t>
            </a:r>
            <a:br>
              <a:rPr lang="es-CL" sz="2400"/>
            </a:br>
            <a:r>
              <a:rPr lang="es-CL" sz="2400" b="1"/>
              <a:t>IV</a:t>
            </a:r>
            <a:r>
              <a:rPr lang="es-CL" sz="2400"/>
              <a:t>. Cruzan por el ahora llamado Estrecho de Magallanes. </a:t>
            </a:r>
            <a:br>
              <a:rPr lang="es-CL" sz="2400"/>
            </a:br>
            <a:r>
              <a:rPr lang="es-CL" sz="2400" b="1"/>
              <a:t>V</a:t>
            </a:r>
            <a:r>
              <a:rPr lang="es-CL" sz="2400"/>
              <a:t>. Muere Magallanes (Filipinas). Toma el mando Elcano. </a:t>
            </a:r>
            <a:br>
              <a:rPr lang="es-CL" sz="2400"/>
            </a:br>
            <a:r>
              <a:rPr lang="es-CL" sz="2400" b="1"/>
              <a:t>VI</a:t>
            </a:r>
            <a:r>
              <a:rPr lang="es-CL" sz="2400"/>
              <a:t>. Elcano inicia el retorno, cargado de especias. </a:t>
            </a:r>
            <a:br>
              <a:rPr lang="es-CL" sz="2400"/>
            </a:br>
            <a:r>
              <a:rPr lang="es-CL" sz="2400" b="1"/>
              <a:t>VII</a:t>
            </a:r>
            <a:r>
              <a:rPr lang="es-CL" sz="2400"/>
              <a:t>. Elcano dobla el Cabo de Buena Esperanza.  </a:t>
            </a:r>
            <a:br>
              <a:rPr lang="es-CL" sz="2400"/>
            </a:br>
            <a:r>
              <a:rPr lang="es-CL" sz="2400" b="1"/>
              <a:t>VIII</a:t>
            </a:r>
            <a:r>
              <a:rPr lang="es-CL" sz="2400"/>
              <a:t>. Llegada a Sevilla.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-612775" y="404813"/>
            <a:ext cx="4643438" cy="1143000"/>
          </a:xfrm>
        </p:spPr>
        <p:txBody>
          <a:bodyPr/>
          <a:lstStyle/>
          <a:p>
            <a:r>
              <a:rPr lang="es-ES_tradnl" sz="4000"/>
              <a:t>Viaje</a:t>
            </a:r>
            <a:br>
              <a:rPr lang="es-ES_tradnl" sz="4000"/>
            </a:br>
            <a:r>
              <a:rPr lang="es-ES_tradnl" sz="4000"/>
              <a:t>Magallanes- Elcano</a:t>
            </a:r>
            <a:endParaRPr lang="es-CL" sz="40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CL" sz="2800"/>
              <a:t/>
            </a:r>
            <a:br>
              <a:rPr lang="es-CL" sz="2800"/>
            </a:br>
            <a:r>
              <a:rPr lang="es-CL" sz="2800"/>
              <a:t>  </a:t>
            </a:r>
          </a:p>
        </p:txBody>
      </p:sp>
      <p:pic>
        <p:nvPicPr>
          <p:cNvPr id="22532" name="Picture 4" descr="viaje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133600"/>
            <a:ext cx="9144000" cy="4724400"/>
          </a:xfrm>
          <a:noFill/>
          <a:ln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419475" y="0"/>
            <a:ext cx="8748713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600" b="0" u="sng"/>
              <a:t>Recorrido en su viaje</a:t>
            </a:r>
            <a:endParaRPr lang="es-CL" sz="1600" b="0"/>
          </a:p>
          <a:p>
            <a:r>
              <a:rPr lang="es-CL" sz="1600"/>
              <a:t>I</a:t>
            </a:r>
            <a:r>
              <a:rPr lang="es-CL" sz="1600" b="0"/>
              <a:t>. Magallanes y Elcano salen de Sevilla. </a:t>
            </a:r>
            <a:br>
              <a:rPr lang="es-CL" sz="1600" b="0"/>
            </a:br>
            <a:r>
              <a:rPr lang="es-CL" sz="1600"/>
              <a:t>II</a:t>
            </a:r>
            <a:r>
              <a:rPr lang="es-CL" sz="1600" b="0"/>
              <a:t>. Se detienen durante X semanas debido a la tormenta. </a:t>
            </a:r>
            <a:br>
              <a:rPr lang="es-CL" sz="1600" b="0"/>
            </a:br>
            <a:r>
              <a:rPr lang="es-CL" sz="1600"/>
              <a:t>III</a:t>
            </a:r>
            <a:r>
              <a:rPr lang="es-CL" sz="1600" b="0"/>
              <a:t>. Vuelven a zarpar, en busca de un paso en el sur. </a:t>
            </a:r>
            <a:br>
              <a:rPr lang="es-CL" sz="1600" b="0"/>
            </a:br>
            <a:r>
              <a:rPr lang="es-CL" sz="1600"/>
              <a:t>IV</a:t>
            </a:r>
            <a:r>
              <a:rPr lang="es-CL" sz="1600" b="0"/>
              <a:t>. Cruzan por el ahora llamado Estrecho de Magallanes. </a:t>
            </a:r>
            <a:br>
              <a:rPr lang="es-CL" sz="1600" b="0"/>
            </a:br>
            <a:r>
              <a:rPr lang="es-CL" sz="1600"/>
              <a:t>V</a:t>
            </a:r>
            <a:r>
              <a:rPr lang="es-CL" sz="1600" b="0"/>
              <a:t>. Muere Magallanes (Filipinas). Toma el mando Elcano. </a:t>
            </a:r>
            <a:br>
              <a:rPr lang="es-CL" sz="1600" b="0"/>
            </a:br>
            <a:r>
              <a:rPr lang="es-CL" sz="1600"/>
              <a:t>VI</a:t>
            </a:r>
            <a:r>
              <a:rPr lang="es-CL" sz="1600" b="0"/>
              <a:t>. Elcano inicia el retorno, cargado de especias. </a:t>
            </a:r>
            <a:br>
              <a:rPr lang="es-CL" sz="1600" b="0"/>
            </a:br>
            <a:r>
              <a:rPr lang="es-CL" sz="1600"/>
              <a:t>VII</a:t>
            </a:r>
            <a:r>
              <a:rPr lang="es-CL" sz="1600" b="0"/>
              <a:t>. Elcano dobla el Cabo de Buena Esperanza.  </a:t>
            </a:r>
            <a:br>
              <a:rPr lang="es-CL" sz="1600" b="0"/>
            </a:br>
            <a:r>
              <a:rPr lang="es-CL" sz="1600"/>
              <a:t>VIII</a:t>
            </a:r>
            <a:r>
              <a:rPr lang="es-CL" sz="1600" b="0"/>
              <a:t>. Llegada a Sevilla.</a:t>
            </a:r>
            <a:r>
              <a:rPr lang="es-CL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404813"/>
            <a:ext cx="8229600" cy="1143000"/>
          </a:xfrm>
        </p:spPr>
        <p:txBody>
          <a:bodyPr/>
          <a:lstStyle/>
          <a:p>
            <a:r>
              <a:rPr lang="es-ES_tradnl" sz="4000"/>
              <a:t> En América </a:t>
            </a:r>
            <a:br>
              <a:rPr lang="es-ES_tradnl" sz="4000"/>
            </a:br>
            <a:r>
              <a:rPr lang="es-ES_tradnl" sz="4000"/>
              <a:t>              Continental</a:t>
            </a:r>
            <a:endParaRPr lang="es-CL" sz="40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9461" name="Picture 5" descr="amer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76950" cy="68580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311275" y="2824163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Cortes</a:t>
            </a:r>
            <a:endParaRPr lang="es-CL" sz="160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427538" y="5734050"/>
            <a:ext cx="1438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Díaz de Solís</a:t>
            </a:r>
            <a:endParaRPr lang="es-CL" sz="1600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203575" y="2205038"/>
            <a:ext cx="950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Cabotto</a:t>
            </a:r>
            <a:endParaRPr lang="es-CL" sz="1600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987675" y="3357563"/>
            <a:ext cx="1819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Núñez de Balboa</a:t>
            </a:r>
            <a:endParaRPr lang="es-CL" sz="1600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003800" y="4365625"/>
            <a:ext cx="1595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Álvarez Cabral</a:t>
            </a:r>
            <a:endParaRPr lang="es-CL" sz="1600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2916238" y="5445125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Almagro</a:t>
            </a:r>
            <a:endParaRPr lang="es-CL" sz="1600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2700338" y="4581525"/>
            <a:ext cx="873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Pizarro</a:t>
            </a:r>
            <a:endParaRPr lang="es-CL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1987" name="Picture 3" descr="Physical_wor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677150"/>
          </a:xfrm>
          <a:prstGeom prst="rect">
            <a:avLst/>
          </a:prstGeom>
          <a:noFill/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827088" y="0"/>
            <a:ext cx="7772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MX" sz="2400" b="0">
                <a:solidFill>
                  <a:schemeClr val="tx2"/>
                </a:solidFill>
              </a:rPr>
              <a:t>Tratados y Bulas</a:t>
            </a:r>
            <a:endParaRPr lang="es-ES" sz="2400" b="0">
              <a:solidFill>
                <a:schemeClr val="tx2"/>
              </a:solidFill>
            </a:endParaRP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3851275" y="620713"/>
            <a:ext cx="0" cy="6553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059113" y="6308725"/>
            <a:ext cx="2160587" cy="549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600" b="0"/>
              <a:t>Bula Intercaetera II y III</a:t>
            </a:r>
            <a:endParaRPr lang="es-ES" sz="1600" b="0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 flipV="1">
            <a:off x="3276600" y="620713"/>
            <a:ext cx="0" cy="6048375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 flipH="1">
            <a:off x="3419475" y="6092825"/>
            <a:ext cx="431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1619250" y="692150"/>
            <a:ext cx="23050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600" b="0"/>
              <a:t>Tratado de Tordesillas</a:t>
            </a:r>
            <a:endParaRPr lang="es-ES" sz="1600" b="0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2916238" y="2205038"/>
            <a:ext cx="11525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600" b="0"/>
              <a:t>T. Alcacovas</a:t>
            </a:r>
            <a:endParaRPr lang="es-ES" sz="1600" b="0"/>
          </a:p>
        </p:txBody>
      </p:sp>
      <p:sp>
        <p:nvSpPr>
          <p:cNvPr id="41995" name="Oval 11"/>
          <p:cNvSpPr>
            <a:spLocks noChangeArrowheads="1"/>
          </p:cNvSpPr>
          <p:nvPr/>
        </p:nvSpPr>
        <p:spPr bwMode="auto">
          <a:xfrm>
            <a:off x="3419475" y="2708275"/>
            <a:ext cx="504825" cy="865188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>
            <a:off x="7667625" y="692150"/>
            <a:ext cx="0" cy="655320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6659563" y="5949950"/>
            <a:ext cx="15128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600" b="0"/>
              <a:t>T. Zaragoza</a:t>
            </a:r>
            <a:endParaRPr lang="es-ES" sz="1600" b="0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4356100" y="3213100"/>
            <a:ext cx="2016125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600" b="0"/>
              <a:t>B. Romanus Pontifex</a:t>
            </a:r>
            <a:endParaRPr lang="es-ES" sz="1600" b="0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3995738" y="3357563"/>
            <a:ext cx="288925" cy="2159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3924300" y="3357563"/>
            <a:ext cx="4318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4067175" y="2349500"/>
            <a:ext cx="1444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4211638" y="2276475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/>
              <a:t>B. Aeternis Regis</a:t>
            </a:r>
            <a:endParaRPr lang="es-ES" sz="1400" b="0"/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4067175" y="1773238"/>
            <a:ext cx="15128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/>
              <a:t>B. Dum Diversas</a:t>
            </a:r>
            <a:endParaRPr lang="es-ES" sz="1400" b="0"/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755650" y="4868863"/>
            <a:ext cx="12239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/>
              <a:t>B.Sublimus Dei</a:t>
            </a:r>
            <a:endParaRPr lang="es-ES" sz="1400" b="0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827088" y="5516563"/>
            <a:ext cx="1152525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/>
              <a:t>B.Piis Fidelium</a:t>
            </a:r>
            <a:endParaRPr lang="es-ES" sz="1400" b="0"/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755650" y="5084763"/>
            <a:ext cx="1298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Indigena es hombre</a:t>
            </a:r>
            <a:endParaRPr lang="es-ES" sz="1000" b="0"/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4140200" y="1989138"/>
            <a:ext cx="1490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Esclavitud a los infieles</a:t>
            </a:r>
            <a:endParaRPr lang="es-ES" sz="1000" b="0"/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4284663" y="2492375"/>
            <a:ext cx="1309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Confirma Alcacovas</a:t>
            </a:r>
            <a:endParaRPr lang="es-ES" sz="1000" b="0"/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2843213" y="2420938"/>
            <a:ext cx="1300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Canarias españolas</a:t>
            </a:r>
            <a:endParaRPr lang="es-ES" sz="1000" b="0"/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4787900" y="3500438"/>
            <a:ext cx="1187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Sur Cabo Bojador</a:t>
            </a:r>
            <a:endParaRPr lang="es-ES" sz="1000" b="0"/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3276600" y="6613525"/>
            <a:ext cx="1862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Dudum Siquidem Cabo Verde</a:t>
            </a:r>
            <a:endParaRPr lang="es-ES" sz="1000" b="0"/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755650" y="5734050"/>
            <a:ext cx="1289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Misiones a América</a:t>
            </a:r>
            <a:endParaRPr lang="es-ES" sz="1000" b="0"/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1692275" y="981075"/>
            <a:ext cx="2163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000" b="0"/>
              <a:t>D.S. 200 millas al occidente de C.B</a:t>
            </a:r>
            <a:endParaRPr lang="es-ES" sz="1000" b="0"/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6659563" y="6237288"/>
            <a:ext cx="1655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000" b="0"/>
              <a:t>297 Leguas al E Molucas</a:t>
            </a:r>
            <a:endParaRPr lang="es-ES" sz="1000" b="0"/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H="1">
            <a:off x="7956550" y="3933825"/>
            <a:ext cx="10080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42016" name="Picture 32" descr="portugal__556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5084763"/>
            <a:ext cx="925512" cy="1200150"/>
          </a:xfrm>
          <a:prstGeom prst="rect">
            <a:avLst/>
          </a:prstGeom>
          <a:noFill/>
        </p:spPr>
      </p:pic>
      <p:pic>
        <p:nvPicPr>
          <p:cNvPr id="42017" name="Picture 33" descr="escudoespan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2997200"/>
            <a:ext cx="1181100" cy="1244600"/>
          </a:xfrm>
          <a:prstGeom prst="rect">
            <a:avLst/>
          </a:prstGeom>
          <a:noFill/>
        </p:spPr>
      </p:pic>
      <p:pic>
        <p:nvPicPr>
          <p:cNvPr id="42018" name="Picture 34" descr="escudoespan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2852738"/>
            <a:ext cx="703262" cy="7413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2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2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6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2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9" dur="2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7" dur="2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2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2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 animBg="1"/>
      <p:bldP spid="41990" grpId="0" animBg="1"/>
      <p:bldP spid="41991" grpId="0" animBg="1"/>
      <p:bldP spid="41992" grpId="0" animBg="1"/>
      <p:bldP spid="41993" grpId="0" animBg="1"/>
      <p:bldP spid="41994" grpId="0" animBg="1"/>
      <p:bldP spid="41995" grpId="0" animBg="1"/>
      <p:bldP spid="41996" grpId="0" animBg="1"/>
      <p:bldP spid="41997" grpId="0" animBg="1"/>
      <p:bldP spid="41998" grpId="0" animBg="1"/>
      <p:bldP spid="41999" grpId="0" animBg="1"/>
      <p:bldP spid="42000" grpId="0" animBg="1"/>
      <p:bldP spid="42001" grpId="0" animBg="1"/>
      <p:bldP spid="42002" grpId="0" animBg="1"/>
      <p:bldP spid="42003" grpId="0" animBg="1"/>
      <p:bldP spid="42004" grpId="0" animBg="1"/>
      <p:bldP spid="42005" grpId="0" animBg="1"/>
      <p:bldP spid="42006" grpId="0"/>
      <p:bldP spid="42007" grpId="0"/>
      <p:bldP spid="42008" grpId="0"/>
      <p:bldP spid="42009" grpId="0"/>
      <p:bldP spid="42010" grpId="0"/>
      <p:bldP spid="42011" grpId="0"/>
      <p:bldP spid="42012" grpId="0"/>
      <p:bldP spid="42013" grpId="0"/>
      <p:bldP spid="42014" grpId="0"/>
      <p:bldP spid="420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/>
          <a:lstStyle/>
          <a:p>
            <a:r>
              <a:rPr lang="es-ES_tradnl"/>
              <a:t>Fin</a:t>
            </a:r>
            <a:endParaRPr lang="es-CL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mmundhelG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73025" y="0"/>
            <a:ext cx="9217025" cy="6757988"/>
          </a:xfrm>
          <a:noFill/>
          <a:ln/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>
          <a:xfrm>
            <a:off x="611188" y="7100888"/>
            <a:ext cx="8229600" cy="1143000"/>
          </a:xfrm>
        </p:spPr>
        <p:txBody>
          <a:bodyPr/>
          <a:lstStyle/>
          <a:p>
            <a:endParaRPr lang="es-E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914400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b="0">
                <a:solidFill>
                  <a:schemeClr val="tx2"/>
                </a:solidFill>
              </a:rPr>
              <a:t>IMPERIO ALEJOMAGNO</a:t>
            </a:r>
            <a:endParaRPr lang="es-CL" sz="44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7173913"/>
            <a:ext cx="8229600" cy="1143000"/>
          </a:xfrm>
        </p:spPr>
        <p:txBody>
          <a:bodyPr/>
          <a:lstStyle/>
          <a:p>
            <a:endParaRPr lang="es-E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26853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b="0">
                <a:solidFill>
                  <a:schemeClr val="tx2"/>
                </a:solidFill>
              </a:rPr>
              <a:t>IMPERIO ROMANO</a:t>
            </a:r>
            <a:endParaRPr lang="es-CL" sz="4400" b="0">
              <a:solidFill>
                <a:schemeClr val="tx2"/>
              </a:solidFill>
            </a:endParaRPr>
          </a:p>
        </p:txBody>
      </p:sp>
      <p:pic>
        <p:nvPicPr>
          <p:cNvPr id="4105" name="Picture 9" descr="380px-Roman_Empire_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23913"/>
            <a:ext cx="8820150" cy="6034087"/>
          </a:xfrm>
          <a:prstGeom prst="rect">
            <a:avLst/>
          </a:prstGeom>
          <a:noFill/>
        </p:spPr>
      </p:pic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5148263" y="1341438"/>
            <a:ext cx="3529012" cy="12255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RELACIÓN COMERCIAL</a:t>
            </a:r>
            <a:endParaRPr lang="es-CL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6443663" y="3860800"/>
            <a:ext cx="2016125" cy="1800225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MUSULMÁN</a:t>
            </a:r>
            <a:endParaRPr lang="es-CL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5867400" y="1484313"/>
            <a:ext cx="2233613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5508625" y="5229225"/>
            <a:ext cx="1727200" cy="162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V="1">
            <a:off x="7019925" y="2636838"/>
            <a:ext cx="1727200" cy="162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V="1">
            <a:off x="4787900" y="4652963"/>
            <a:ext cx="1727200" cy="162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 flipV="1">
            <a:off x="5148263" y="5013325"/>
            <a:ext cx="1727200" cy="162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 flipV="1">
            <a:off x="6300788" y="5229225"/>
            <a:ext cx="1727200" cy="162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  <p:bldP spid="4108" grpId="0" animBg="1"/>
      <p:bldP spid="4109" grpId="0" animBg="1"/>
      <p:bldP spid="4110" grpId="0" animBg="1"/>
      <p:bldP spid="4111" grpId="0" animBg="1"/>
      <p:bldP spid="4112" grpId="0" animBg="1"/>
      <p:bldP spid="41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s-ES_tradnl"/>
              <a:t>VIAJES DE MARCO POLO</a:t>
            </a:r>
            <a:endParaRPr lang="es-CL"/>
          </a:p>
        </p:txBody>
      </p:sp>
      <p:pic>
        <p:nvPicPr>
          <p:cNvPr id="5127" name="Picture 7" descr="Marco0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129588" y="0"/>
            <a:ext cx="1014412" cy="981075"/>
          </a:xfrm>
          <a:noFill/>
          <a:ln/>
        </p:spPr>
      </p:pic>
      <p:pic>
        <p:nvPicPr>
          <p:cNvPr id="5129" name="Picture 9" descr="polomap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985838"/>
            <a:ext cx="9144000" cy="58721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9" name="Picture 5" descr="molucas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46038"/>
            <a:ext cx="8988425" cy="6811962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411413" y="1989138"/>
            <a:ext cx="360362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563938" y="1125538"/>
            <a:ext cx="3024187" cy="7905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ISLAS MOLUCAS O </a:t>
            </a:r>
          </a:p>
          <a:p>
            <a:pPr algn="ctr"/>
            <a:r>
              <a:rPr lang="es-ES_tradnl"/>
              <a:t>DE LAS ESPECIAS</a:t>
            </a:r>
            <a:endParaRPr lang="es-CL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2771775" y="1773238"/>
            <a:ext cx="6477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72" name="Picture 4" descr="halmahera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6588125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197" name="Picture 5" descr="carte_cabo_sv_ex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46038"/>
            <a:ext cx="3457575" cy="1314450"/>
          </a:xfrm>
          <a:prstGeom prst="rect">
            <a:avLst/>
          </a:prstGeom>
          <a:noFill/>
        </p:spPr>
      </p:pic>
      <p:pic>
        <p:nvPicPr>
          <p:cNvPr id="8199" name="Picture 7" descr="port_islands_4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384300"/>
            <a:ext cx="5473700" cy="5473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1692275" y="908050"/>
            <a:ext cx="358775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468313" y="4365625"/>
            <a:ext cx="1150937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España</a:t>
            </a:r>
            <a:endParaRPr lang="es-CL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908175" y="4365625"/>
            <a:ext cx="168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Cabo Bojador</a:t>
            </a:r>
            <a:endParaRPr lang="es-CL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555875" y="4005263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6300788" y="1628775"/>
            <a:ext cx="2159000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Gil Enaes</a:t>
            </a:r>
            <a:endParaRPr lang="es-CL"/>
          </a:p>
        </p:txBody>
      </p:sp>
      <p:sp>
        <p:nvSpPr>
          <p:cNvPr id="8205" name="Oval 13"/>
          <p:cNvSpPr>
            <a:spLocks noChangeArrowheads="1"/>
          </p:cNvSpPr>
          <p:nvPr/>
        </p:nvSpPr>
        <p:spPr bwMode="auto">
          <a:xfrm>
            <a:off x="3635375" y="188913"/>
            <a:ext cx="2665413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Enrique El Navegante</a:t>
            </a:r>
            <a:endParaRPr lang="es-CL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6011863" y="908050"/>
            <a:ext cx="64770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6156325" y="3500438"/>
            <a:ext cx="2592388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Tratado de </a:t>
            </a:r>
          </a:p>
          <a:p>
            <a:pPr algn="ctr"/>
            <a:r>
              <a:rPr lang="es-MX"/>
              <a:t>Alcacovas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223" name="Picture 7" descr="gama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5175"/>
            <a:ext cx="8988425" cy="6092825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250825" y="0"/>
            <a:ext cx="2305050" cy="7651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Juan II</a:t>
            </a:r>
            <a:endParaRPr lang="es-CL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6659563" y="0"/>
            <a:ext cx="2087562" cy="7651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Manuel I</a:t>
            </a:r>
            <a:endParaRPr lang="es-CL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6516688" y="2276475"/>
            <a:ext cx="21955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Vasco Da Gama</a:t>
            </a:r>
            <a:endParaRPr lang="es-CL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7812088" y="76517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684213" y="4508500"/>
            <a:ext cx="2303462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Diogo de Cao</a:t>
            </a:r>
            <a:endParaRPr lang="es-CL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2411413" y="5589588"/>
            <a:ext cx="2017712" cy="6207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Bartolomé Díaz</a:t>
            </a:r>
            <a:endParaRPr lang="es-CL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1258888" y="836613"/>
            <a:ext cx="73025" cy="3600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2411413" y="5373688"/>
            <a:ext cx="4318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V="1">
            <a:off x="4427538" y="3357563"/>
            <a:ext cx="2665412" cy="2303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Primer viaje Colón</a:t>
            </a:r>
            <a:endParaRPr lang="es-C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45" name="Picture 5" descr="viaj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989138"/>
            <a:ext cx="7200900" cy="3919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171</Words>
  <Application>Microsoft Office PowerPoint</Application>
  <PresentationFormat>Presentación en pantalla (4:3)</PresentationFormat>
  <Paragraphs>77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Arial</vt:lpstr>
      <vt:lpstr>Diseño predeterminado</vt:lpstr>
      <vt:lpstr>LOS NAVEGANTES</vt:lpstr>
      <vt:lpstr>Diapositiva 2</vt:lpstr>
      <vt:lpstr>Diapositiva 3</vt:lpstr>
      <vt:lpstr>VIAJES DE MARCO POLO</vt:lpstr>
      <vt:lpstr>Diapositiva 5</vt:lpstr>
      <vt:lpstr>Diapositiva 6</vt:lpstr>
      <vt:lpstr>Diapositiva 7</vt:lpstr>
      <vt:lpstr>Diapositiva 8</vt:lpstr>
      <vt:lpstr>Primer viaje Colón</vt:lpstr>
      <vt:lpstr>Segundo Viaje Colón</vt:lpstr>
      <vt:lpstr>Tercer Viaje Colón</vt:lpstr>
      <vt:lpstr>Cuarto Viaje</vt:lpstr>
      <vt:lpstr>Viaje Magallanes- Elcano</vt:lpstr>
      <vt:lpstr>Viaje Magallanes- Elcano</vt:lpstr>
      <vt:lpstr> En América                Continental</vt:lpstr>
      <vt:lpstr>Diapositiva 16</vt:lpstr>
      <vt:lpstr>Fin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NAVEGANTES</dc:title>
  <dc:creator>referencia12</dc:creator>
  <cp:lastModifiedBy>Gonzalo Vidueira</cp:lastModifiedBy>
  <cp:revision>5</cp:revision>
  <dcterms:created xsi:type="dcterms:W3CDTF">2007-03-12T19:48:47Z</dcterms:created>
  <dcterms:modified xsi:type="dcterms:W3CDTF">2011-01-18T23:28:21Z</dcterms:modified>
</cp:coreProperties>
</file>