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64" r:id="rId3"/>
    <p:sldId id="588" r:id="rId4"/>
    <p:sldId id="587" r:id="rId5"/>
    <p:sldId id="590" r:id="rId6"/>
    <p:sldId id="591" r:id="rId7"/>
    <p:sldId id="592" r:id="rId8"/>
    <p:sldId id="333" r:id="rId9"/>
    <p:sldId id="594" r:id="rId10"/>
    <p:sldId id="595" r:id="rId11"/>
    <p:sldId id="359" r:id="rId12"/>
    <p:sldId id="360" r:id="rId13"/>
    <p:sldId id="361" r:id="rId14"/>
    <p:sldId id="362" r:id="rId15"/>
    <p:sldId id="363" r:id="rId16"/>
    <p:sldId id="357" r:id="rId17"/>
    <p:sldId id="365" r:id="rId18"/>
    <p:sldId id="366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4" r:id="rId27"/>
    <p:sldId id="603" r:id="rId28"/>
    <p:sldId id="605" r:id="rId29"/>
    <p:sldId id="606" r:id="rId30"/>
    <p:sldId id="607" r:id="rId31"/>
    <p:sldId id="608" r:id="rId32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DE75"/>
    <a:srgbClr val="FF6600"/>
    <a:srgbClr val="336699"/>
    <a:srgbClr val="0066FF"/>
    <a:srgbClr val="FFCC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8590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F148408-61C0-452F-8142-7CED1264253B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DE7059C-4A2A-41AC-8F58-DEE4951B8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10B8-13A1-42CD-96CB-EF9CDE0191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571D-0084-4EF2-97E5-013F1C6DBA5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A38F-7A7F-430F-B845-69114F26ED7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56CE-C8CC-48D6-9D6D-17C2C10264B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EE0A-B380-46CE-966B-6766139F8BC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50EA-E8F5-441C-B79C-8FC42078D6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D7F0-B2C6-452C-B082-F4440847FC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9B86-FE84-4BDE-B307-FD21DC50D59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fcf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4613"/>
            <a:ext cx="10715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 Imagen" descr="D:\Configuración Miguel Bustamante\Documents\miguel\SEMINARIOS INCENDIOS 2012\idiem_r_pn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996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A23C-EC8E-4C24-8FE1-064BD59A61D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3974-D9AB-4A29-918B-0BE8A1A7E30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DBD4-4D43-43B3-8346-9695EAA4712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6C8566-F237-40A5-9364-9482C1BEB37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7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miguel.perez@idiem.cl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8.jpeg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4 CuadroTexto"/>
          <p:cNvSpPr txBox="1">
            <a:spLocks noChangeArrowheads="1"/>
          </p:cNvSpPr>
          <p:nvPr/>
        </p:nvSpPr>
        <p:spPr bwMode="auto">
          <a:xfrm>
            <a:off x="2057400" y="2667000"/>
            <a:ext cx="7773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200" b="1" dirty="0" smtClean="0">
                <a:solidFill>
                  <a:schemeClr val="bg2"/>
                </a:solidFill>
                <a:latin typeface="Calibri" pitchFamily="34" charset="0"/>
              </a:rPr>
              <a:t>DIPLOMA: </a:t>
            </a:r>
            <a:endParaRPr lang="es-CL" sz="22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3075" name="18 Conector recto"/>
          <p:cNvCxnSpPr>
            <a:cxnSpLocks noChangeShapeType="1"/>
          </p:cNvCxnSpPr>
          <p:nvPr/>
        </p:nvCxnSpPr>
        <p:spPr bwMode="auto">
          <a:xfrm rot="5400000">
            <a:off x="645319" y="2639219"/>
            <a:ext cx="2611437" cy="15875"/>
          </a:xfrm>
          <a:prstGeom prst="line">
            <a:avLst/>
          </a:prstGeom>
          <a:noFill/>
          <a:ln w="25400" algn="ctr">
            <a:solidFill>
              <a:srgbClr val="336699"/>
            </a:solidFill>
            <a:round/>
            <a:headEnd/>
            <a:tailEnd/>
          </a:ln>
        </p:spPr>
      </p:cxn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752600" y="1196975"/>
            <a:ext cx="406400" cy="172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7" name="14 CuadroTexto"/>
          <p:cNvSpPr txBox="1">
            <a:spLocks noChangeArrowheads="1"/>
          </p:cNvSpPr>
          <p:nvPr/>
        </p:nvSpPr>
        <p:spPr bwMode="auto">
          <a:xfrm>
            <a:off x="2047875" y="3168650"/>
            <a:ext cx="5876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600" b="1" dirty="0" smtClean="0">
                <a:solidFill>
                  <a:srgbClr val="003366"/>
                </a:solidFill>
                <a:latin typeface="Calibri" pitchFamily="34" charset="0"/>
              </a:rPr>
              <a:t>DISEÑO CONTRA INCENDIOS</a:t>
            </a:r>
            <a:endParaRPr lang="es-CL" sz="26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130925" y="652463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79" name="Picture 31" descr="logo_fc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1019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14 CuadroTexto"/>
          <p:cNvSpPr txBox="1">
            <a:spLocks noChangeArrowheads="1"/>
          </p:cNvSpPr>
          <p:nvPr/>
        </p:nvSpPr>
        <p:spPr bwMode="auto">
          <a:xfrm>
            <a:off x="457200" y="4876800"/>
            <a:ext cx="7773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 b="1">
                <a:solidFill>
                  <a:srgbClr val="003366"/>
                </a:solidFill>
                <a:latin typeface="Calibri" pitchFamily="34" charset="0"/>
              </a:rPr>
              <a:t>MIGUEL ÁNGEL PÉREZ ARIAS</a:t>
            </a:r>
          </a:p>
        </p:txBody>
      </p:sp>
      <p:sp>
        <p:nvSpPr>
          <p:cNvPr id="3081" name="14 CuadroTexto"/>
          <p:cNvSpPr txBox="1">
            <a:spLocks noChangeArrowheads="1"/>
          </p:cNvSpPr>
          <p:nvPr/>
        </p:nvSpPr>
        <p:spPr bwMode="auto">
          <a:xfrm>
            <a:off x="457200" y="51816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5F5F5F"/>
                </a:solidFill>
                <a:latin typeface="Calibri" pitchFamily="34" charset="0"/>
              </a:rPr>
              <a:t>Ingeniero Civil Mecánico, Universidad de Chile.</a:t>
            </a:r>
          </a:p>
          <a:p>
            <a:r>
              <a:rPr lang="es-ES_tradnl" sz="1600" b="1">
                <a:solidFill>
                  <a:srgbClr val="5F5F5F"/>
                </a:solidFill>
                <a:latin typeface="Calibri" pitchFamily="34" charset="0"/>
              </a:rPr>
              <a:t>MSc Structural and Fire Safety Engineering, University of Edinburgh, UK.</a:t>
            </a:r>
            <a:endParaRPr lang="es-CL" sz="1600" b="1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3082" name="14 CuadroTexto"/>
          <p:cNvSpPr txBox="1">
            <a:spLocks noChangeArrowheads="1"/>
          </p:cNvSpPr>
          <p:nvPr/>
        </p:nvSpPr>
        <p:spPr bwMode="auto">
          <a:xfrm>
            <a:off x="319088" y="3733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>
                <a:solidFill>
                  <a:schemeClr val="bg2"/>
                </a:solidFill>
                <a:latin typeface="Calibri" pitchFamily="34" charset="0"/>
              </a:rPr>
              <a:t>Universidad de Chile</a:t>
            </a: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681913" y="-16668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7691438" y="1495425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6138863" y="-100488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457200" y="59436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 i="1">
                <a:solidFill>
                  <a:srgbClr val="5F5F5F"/>
                </a:solidFill>
                <a:latin typeface="Calibri" pitchFamily="34" charset="0"/>
              </a:rPr>
              <a:t>Contacto: </a:t>
            </a:r>
            <a:r>
              <a:rPr lang="es-ES_tradnl" sz="1600" b="1" i="1">
                <a:solidFill>
                  <a:srgbClr val="5F5F5F"/>
                </a:solidFill>
                <a:latin typeface="Calibri" pitchFamily="34" charset="0"/>
                <a:hlinkClick r:id="rId5"/>
              </a:rPr>
              <a:t>miguel.perez@idiem.cl</a:t>
            </a:r>
            <a:endParaRPr lang="es-ES_tradnl" sz="1600" b="1" i="1">
              <a:solidFill>
                <a:srgbClr val="5F5F5F"/>
              </a:solidFill>
              <a:latin typeface="Calibri" pitchFamily="34" charset="0"/>
            </a:endParaRPr>
          </a:p>
          <a:p>
            <a:r>
              <a:rPr lang="es-ES_tradnl" sz="1600" b="1" i="1">
                <a:solidFill>
                  <a:srgbClr val="5F5F5F"/>
                </a:solidFill>
                <a:latin typeface="Calibri" pitchFamily="34" charset="0"/>
              </a:rPr>
              <a:t>Fono: 2978 07 61 </a:t>
            </a:r>
            <a:endParaRPr lang="es-CL" sz="1600" b="1" i="1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3087" name="4 Imagen" descr="D:\Configuración Miguel Bustamante\Documents\miguel\SEMINARIOS INCENDIOS 2012\idiem_r_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50" y="3200400"/>
            <a:ext cx="996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381000" y="2286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3352800" y="762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4587875" y="-18573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3048000" y="657225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92" name="14 CuadroTexto"/>
          <p:cNvSpPr txBox="1">
            <a:spLocks noChangeArrowheads="1"/>
          </p:cNvSpPr>
          <p:nvPr/>
        </p:nvSpPr>
        <p:spPr bwMode="auto">
          <a:xfrm>
            <a:off x="2057400" y="3657600"/>
            <a:ext cx="2286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solidFill>
                  <a:srgbClr val="5F5F5F"/>
                </a:solidFill>
                <a:latin typeface="Calibri" pitchFamily="34" charset="0"/>
              </a:rPr>
              <a:t>JULIO </a:t>
            </a:r>
            <a:r>
              <a:rPr lang="es-ES_tradnl" sz="2000" b="1" dirty="0">
                <a:solidFill>
                  <a:srgbClr val="5F5F5F"/>
                </a:solidFill>
                <a:latin typeface="Calibri" pitchFamily="34" charset="0"/>
              </a:rPr>
              <a:t>2014</a:t>
            </a:r>
            <a:endParaRPr lang="es-CL" sz="2000" b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457200" y="4267200"/>
            <a:ext cx="5876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600" b="1" dirty="0" smtClean="0">
                <a:solidFill>
                  <a:srgbClr val="003366"/>
                </a:solidFill>
                <a:latin typeface="Calibri" pitchFamily="34" charset="0"/>
              </a:rPr>
              <a:t>Módulo 1: INTRODUCCIÓN</a:t>
            </a:r>
            <a:endParaRPr lang="es-CL" sz="2600" b="1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Estructura general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47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F5B3F99-4F41-4F9F-BB32-D1CC18ECC8A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10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150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6151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58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61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450" y="1676400"/>
            <a:ext cx="5810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173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5F29F1B-82C6-4144-B600-D6F091CA30EC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11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174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7175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82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29" name="28 Estrella de 12 puntas"/>
          <p:cNvSpPr/>
          <p:nvPr/>
        </p:nvSpPr>
        <p:spPr>
          <a:xfrm>
            <a:off x="6019800" y="2743200"/>
            <a:ext cx="2895600" cy="19050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6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457200" y="3276600"/>
            <a:ext cx="49530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2" name="31 Estrella de 12 puntas"/>
          <p:cNvSpPr/>
          <p:nvPr/>
        </p:nvSpPr>
        <p:spPr>
          <a:xfrm>
            <a:off x="5562600" y="2362200"/>
            <a:ext cx="3581400" cy="27432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6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3" name="32 Flecha derecha"/>
          <p:cNvSpPr/>
          <p:nvPr/>
        </p:nvSpPr>
        <p:spPr>
          <a:xfrm>
            <a:off x="457200" y="3276600"/>
            <a:ext cx="3581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4" name="33 Estrella de 12 puntas"/>
          <p:cNvSpPr/>
          <p:nvPr/>
        </p:nvSpPr>
        <p:spPr>
          <a:xfrm>
            <a:off x="6324600" y="3048000"/>
            <a:ext cx="2057400" cy="13716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5" name="34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195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197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CF7805-B482-4B3F-9F56-8CB166C331F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8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06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Modelo del queso Suizo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1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2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C239628-3E3C-4439-84B9-A54CC75676A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22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922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3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9231" name="Picture 2" descr="http://www.dfwhcfoundation.org/wp-content/uploads/2012/09/Swiss-Cheese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905000"/>
            <a:ext cx="61071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16 CuadroTexto"/>
          <p:cNvSpPr txBox="1">
            <a:spLocks noChangeArrowheads="1"/>
          </p:cNvSpPr>
          <p:nvPr/>
        </p:nvSpPr>
        <p:spPr bwMode="auto">
          <a:xfrm>
            <a:off x="7315200" y="2438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Incendio</a:t>
            </a:r>
          </a:p>
        </p:txBody>
      </p:sp>
      <p:sp>
        <p:nvSpPr>
          <p:cNvPr id="9233" name="17 CuadroTexto"/>
          <p:cNvSpPr txBox="1">
            <a:spLocks noChangeArrowheads="1"/>
          </p:cNvSpPr>
          <p:nvPr/>
        </p:nvSpPr>
        <p:spPr bwMode="auto">
          <a:xfrm>
            <a:off x="381000" y="5029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Catástrofe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24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24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3285111F-B549-413B-B5C7-745B3C8C1477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24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024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5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RIESGO</a:t>
            </a:r>
          </a:p>
        </p:txBody>
      </p:sp>
      <p:sp>
        <p:nvSpPr>
          <p:cNvPr id="10264" name="28 CuadroTexto"/>
          <p:cNvSpPr txBox="1">
            <a:spLocks noChangeArrowheads="1"/>
          </p:cNvSpPr>
          <p:nvPr/>
        </p:nvSpPr>
        <p:spPr bwMode="auto">
          <a:xfrm>
            <a:off x="2590800" y="1752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/>
              <a:t>50%  50%  50% 50% 50% 50% 50%</a:t>
            </a:r>
          </a:p>
        </p:txBody>
      </p:sp>
      <p:sp>
        <p:nvSpPr>
          <p:cNvPr id="10265" name="31 CuadroTexto"/>
          <p:cNvSpPr txBox="1">
            <a:spLocks noChangeArrowheads="1"/>
          </p:cNvSpPr>
          <p:nvPr/>
        </p:nvSpPr>
        <p:spPr bwMode="auto">
          <a:xfrm>
            <a:off x="6934200" y="2667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0,78%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7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9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5FB1774-425F-40A3-A665-A81875B928DB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270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1271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78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RIESGO</a:t>
            </a:r>
          </a:p>
        </p:txBody>
      </p:sp>
      <p:sp>
        <p:nvSpPr>
          <p:cNvPr id="11288" name="28 CuadroTexto"/>
          <p:cNvSpPr txBox="1">
            <a:spLocks noChangeArrowheads="1"/>
          </p:cNvSpPr>
          <p:nvPr/>
        </p:nvSpPr>
        <p:spPr bwMode="auto">
          <a:xfrm>
            <a:off x="2590800" y="1752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/>
              <a:t>75%  75%  75% 75% 75% 75% 75%</a:t>
            </a:r>
          </a:p>
        </p:txBody>
      </p:sp>
      <p:sp>
        <p:nvSpPr>
          <p:cNvPr id="11289" name="31 CuadroTexto"/>
          <p:cNvSpPr txBox="1">
            <a:spLocks noChangeArrowheads="1"/>
          </p:cNvSpPr>
          <p:nvPr/>
        </p:nvSpPr>
        <p:spPr bwMode="auto">
          <a:xfrm>
            <a:off x="6934200" y="2667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13,3%</a:t>
            </a:r>
          </a:p>
        </p:txBody>
      </p:sp>
      <p:sp>
        <p:nvSpPr>
          <p:cNvPr id="11290" name="32 CuadroTexto"/>
          <p:cNvSpPr txBox="1">
            <a:spLocks noChangeArrowheads="1"/>
          </p:cNvSpPr>
          <p:nvPr/>
        </p:nvSpPr>
        <p:spPr bwMode="auto">
          <a:xfrm>
            <a:off x="1524000" y="2514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/>
              <a:t>50%</a:t>
            </a:r>
          </a:p>
        </p:txBody>
      </p:sp>
      <p:sp>
        <p:nvSpPr>
          <p:cNvPr id="11291" name="33 CuadroTexto"/>
          <p:cNvSpPr txBox="1">
            <a:spLocks noChangeArrowheads="1"/>
          </p:cNvSpPr>
          <p:nvPr/>
        </p:nvSpPr>
        <p:spPr bwMode="auto">
          <a:xfrm>
            <a:off x="7620000" y="4191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/>
              <a:t>1600%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291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293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6D4990E-30F5-485D-8C71-475FE27B87B8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16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2294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2295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30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752600"/>
            <a:ext cx="3648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15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6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17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0F2FAB4-A758-48CC-AA7E-3CE11E110C3A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17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3318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3319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26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3327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Herramientas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2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Legislación, Reglamentación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Normas técnicas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NFPA, ASTM, BS, UNE, EN, Directiva Europea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Fundamentos científicos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Combustión, transferencia de calor, inflamabilidad, ignición, incendios en compartimentos, etc.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Métodos de cálculos y herramientas de simulación</a:t>
            </a: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18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Normas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International Fire Code v/s NFPA 1</a:t>
            </a:r>
          </a:p>
          <a:p>
            <a:pPr lvl="1">
              <a:buFont typeface="Arial" charset="0"/>
              <a:buChar char="•"/>
            </a:pPr>
            <a:endParaRPr lang="es-ES_tradnl" sz="2800" i="1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14353" name="1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362200"/>
            <a:ext cx="48879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19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DIPLOMA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600200"/>
            <a:ext cx="7848600" cy="436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6096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 </a:t>
            </a:r>
            <a:r>
              <a:rPr lang="es-ES" dirty="0" err="1" smtClean="0"/>
              <a:t>a</a:t>
            </a:r>
            <a:r>
              <a:rPr lang="es-ES" dirty="0" err="1" smtClean="0"/>
              <a:t>go</a:t>
            </a:r>
            <a:r>
              <a:rPr lang="es-ES" dirty="0" smtClean="0"/>
              <a:t>, 11 </a:t>
            </a:r>
            <a:r>
              <a:rPr lang="es-ES" dirty="0" err="1" smtClean="0"/>
              <a:t>sept</a:t>
            </a:r>
            <a:r>
              <a:rPr lang="es-ES" dirty="0" smtClean="0"/>
              <a:t>, 16 </a:t>
            </a:r>
            <a:r>
              <a:rPr lang="es-ES" dirty="0" err="1" smtClean="0"/>
              <a:t>sept</a:t>
            </a:r>
            <a:r>
              <a:rPr lang="es-ES" dirty="0" smtClean="0"/>
              <a:t>, sin clases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" y="1143000"/>
            <a:ext cx="7977188" cy="51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533400" y="2895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181600" y="3276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486400" y="2895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019800" y="2209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20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DIPLOMA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96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30 </a:t>
            </a:r>
            <a:r>
              <a:rPr lang="es-ES" dirty="0" err="1" smtClean="0"/>
              <a:t>oct</a:t>
            </a:r>
            <a:r>
              <a:rPr lang="es-ES" dirty="0" smtClean="0"/>
              <a:t>, 27 </a:t>
            </a:r>
            <a:r>
              <a:rPr lang="es-ES" dirty="0" err="1" smtClean="0"/>
              <a:t>nov</a:t>
            </a:r>
            <a:r>
              <a:rPr lang="es-ES" dirty="0" smtClean="0"/>
              <a:t>, sin clases</a:t>
            </a:r>
            <a:endParaRPr lang="es-ES" dirty="0"/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788989"/>
            <a:ext cx="7934789" cy="407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21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EXPO – FUEGO 2014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533400" y="1676400"/>
          <a:ext cx="8229600" cy="4495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de la Protección Activa Contra Incendios en Chile.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Fortalezas, Debilidades y Futuro de la Legislación Chilena.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Adopción de Normas NFPA en Países Latinoamericanos.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Requisitos más Importantes para la Protección Contra Incendio bajo NFPA 1 y NFPA 101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Evaluación Cuantitativo de Riesgos y Arbol de Decisiones Para la Seguridad Contra Incendio NFPA 550 y 551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Comportamiento Humano en Incendios.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Uso de Herramientas de Simulación en la ingeniería Contra Incendios.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Uso de la Compartimentación Como Estrategia General Básica.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Uso de Técnicas de Protección Contra Incendios Pasiva: Uso y Evaluación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Detección Temprana de Humo para Locaciones Complejas de acuerdo con NFPA 72, 75 y 76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NFPA 92: Manejo de Humos y Presurización de Escaleras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Rociadores Automaticos Errores Comunes en su Instalacion y Como Cumplir con los Requerimientos de NFPA 13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Pruebas de Aceptación Inicial en las Bombas Listadas de Sistemas Contra Incendios segun NFPA 20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Inspección y Mantenimiento de Sistemas de Agua Contra Incendios según NFPA 25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Protección Sismica de Tuberias Contra Incendios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Audibilidad vs. Inteligibilidad de los Sistemas de Alarmas Contra Incendios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Comisionamiento y Puesta en Marcha de Sistemas de Protección Contra Incendios Bajo NFPA 3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Códigos y el Papel de Organismos de Tercera Parte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DIPLOMA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057400"/>
            <a:ext cx="8129588" cy="287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DIPLOMA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" y="1905000"/>
            <a:ext cx="8820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SFPE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Handbook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Tercera Edición 2002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0066" name="Picture 2" descr="http://fpemag.com/images/content/WIN09/Resources01_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124200"/>
            <a:ext cx="2762250" cy="2374295"/>
          </a:xfrm>
          <a:prstGeom prst="rect">
            <a:avLst/>
          </a:prstGeom>
          <a:noFill/>
        </p:spPr>
      </p:pic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971800"/>
            <a:ext cx="43930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Manual Protección Contra Incendios – NFPA 5ª ed. 2009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4162" name="Picture 2" descr="http://www.mapfre.com/documentacion/publico/i18n/catalogo_imagenes/miniatura.cmd?idImagen=1079070&amp;secuencia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352800"/>
            <a:ext cx="1847850" cy="2609851"/>
          </a:xfrm>
          <a:prstGeom prst="rect">
            <a:avLst/>
          </a:prstGeom>
          <a:noFill/>
        </p:spPr>
      </p:pic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819400"/>
            <a:ext cx="4267200" cy="3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26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An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Introduction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to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Dynamics -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Drysdale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 2000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8258" name="Picture 2" descr="http://www.wiley-vch.de/books/tis/cover_big/0470319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124200"/>
            <a:ext cx="1936963" cy="2886075"/>
          </a:xfrm>
          <a:prstGeom prst="rect">
            <a:avLst/>
          </a:prstGeom>
          <a:noFill/>
        </p:spPr>
      </p:pic>
      <p:pic>
        <p:nvPicPr>
          <p:cNvPr id="6082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124200"/>
            <a:ext cx="57281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27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Enclosure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Dynamics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Karlsson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Quintiere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 2000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6210" name="Picture 2" descr="http://covers.booktopia.com.au/big/9780849313004/enclosure-fire-dynami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1925574" cy="2895600"/>
          </a:xfrm>
          <a:prstGeom prst="rect">
            <a:avLst/>
          </a:prstGeom>
          <a:noFill/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8975" y="2667000"/>
            <a:ext cx="4848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28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Safety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Engineering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Design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of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structures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Purkiss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2007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00400"/>
            <a:ext cx="2133600" cy="31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048000"/>
            <a:ext cx="53745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29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Life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Safety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Code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Handbook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- NFPA 101 - 2010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12354" name="Picture 2" descr="http://www.buildersbooksource.com/booksite/images/items/9780877658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895600"/>
            <a:ext cx="2438400" cy="313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143000"/>
            <a:ext cx="31793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143000"/>
            <a:ext cx="3200400" cy="408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30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design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and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layout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of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sprinkler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systems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Bromann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2001</a:t>
            </a: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429000"/>
            <a:ext cx="1868531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505200"/>
            <a:ext cx="365682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8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4647" y="3457575"/>
            <a:ext cx="318695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31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630" y="2057400"/>
            <a:ext cx="2618769" cy="41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2565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05" name="Picture 5" descr="http://www.ribabookshops.com/static/00000061/00000061556/182/0/plain/introduction-to-fire-safety-manageme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133599"/>
            <a:ext cx="2743200" cy="387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Otros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Ghent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Bélgica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Barcelona,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Pontificia Comillas,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Alcalá,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Coimbra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Portugal</a:t>
            </a:r>
          </a:p>
          <a:p>
            <a:pPr lvl="2">
              <a:buFont typeface="Arial" charset="0"/>
              <a:buChar char="•"/>
            </a:pPr>
            <a:endParaRPr lang="es-ES" sz="2000" dirty="0" smtClean="0"/>
          </a:p>
          <a:p>
            <a:pPr lvl="2">
              <a:buFont typeface="Arial" charset="0"/>
              <a:buChar char="•"/>
            </a:pPr>
            <a:r>
              <a:rPr lang="es-ES" sz="2000" dirty="0" smtClean="0"/>
              <a:t>Postgrado: </a:t>
            </a:r>
            <a:r>
              <a:rPr lang="es-ES" sz="2000" b="1" dirty="0" smtClean="0"/>
              <a:t>Especialista en Seguridad Contra Incendio en la Edificación (Argentina)</a:t>
            </a:r>
            <a:endParaRPr lang="es-ES_tradnl" sz="20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2">
              <a:buFont typeface="Arial" charset="0"/>
              <a:buChar char="•"/>
            </a:pP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	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Cursos NFPA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Enginzone</a:t>
            </a: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Certificación CEPI (Especialistas)</a:t>
            </a:r>
          </a:p>
          <a:p>
            <a:pPr lvl="2">
              <a:buFont typeface="Arial" charset="0"/>
              <a:buChar char="•"/>
            </a:pP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	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533400" y="38862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Curso pregrado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CI57B Diseño de Edificios Contra Incendios (Universidad de Chile)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Cuerpo Docente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6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Miguel Bustamante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Juan Carlos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Elicer</a:t>
            </a: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Gabriel Rodríguez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Pedro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Reszka</a:t>
            </a: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Mario Wagner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Marcial Salaverry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Fernando Medina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Alejandro Ramírez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3570" name="Picture 2" descr="http://arquitectura.udd.cl/mdcs-concepcion-santiago/files/2013/10/Miguel-Bustaman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95400"/>
            <a:ext cx="1523999" cy="1524000"/>
          </a:xfrm>
          <a:prstGeom prst="rect">
            <a:avLst/>
          </a:prstGeom>
          <a:noFill/>
        </p:spPr>
      </p:pic>
      <p:pic>
        <p:nvPicPr>
          <p:cNvPr id="493572" name="Picture 4" descr="http://www.dimec.uchile.cl/anilina/archivos/2011/07/juan_carlos_elicer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295400"/>
            <a:ext cx="1358746" cy="1524000"/>
          </a:xfrm>
          <a:prstGeom prst="rect">
            <a:avLst/>
          </a:prstGeom>
          <a:noFill/>
        </p:spPr>
      </p:pic>
      <p:pic>
        <p:nvPicPr>
          <p:cNvPr id="493574" name="Picture 6" descr="http://www.edicionesespeciales.elmercurio.com/Fotos/2013/05/28/1282411_86c34705271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5462" y="1295401"/>
            <a:ext cx="1303738" cy="1828800"/>
          </a:xfrm>
          <a:prstGeom prst="rect">
            <a:avLst/>
          </a:prstGeom>
          <a:noFill/>
        </p:spPr>
      </p:pic>
      <p:pic>
        <p:nvPicPr>
          <p:cNvPr id="493576" name="Picture 8" descr="http://www.dqfire.com/images/reszk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2895599"/>
            <a:ext cx="1295400" cy="1839469"/>
          </a:xfrm>
          <a:prstGeom prst="rect">
            <a:avLst/>
          </a:prstGeom>
          <a:noFill/>
        </p:spPr>
      </p:pic>
      <p:pic>
        <p:nvPicPr>
          <p:cNvPr id="4935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3276600"/>
            <a:ext cx="12001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79" name="Picture 11" descr="https://media.licdn.com/media/p/3/000/232/3a7/3d00d9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4419600"/>
            <a:ext cx="1904999" cy="1905000"/>
          </a:xfrm>
          <a:prstGeom prst="rect">
            <a:avLst/>
          </a:prstGeom>
          <a:noFill/>
        </p:spPr>
      </p:pic>
      <p:pic>
        <p:nvPicPr>
          <p:cNvPr id="493581" name="Picture 13" descr="https://media.licdn.com/media/p/3/005/052/227/2d668e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2895600"/>
            <a:ext cx="131445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Alumnos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7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geewall.com/mmc_uploads/4437-red-and-blue-fire-wallpaper.jpg"/>
          <p:cNvPicPr>
            <a:picLocks noChangeAspect="1" noChangeArrowheads="1"/>
          </p:cNvPicPr>
          <p:nvPr/>
        </p:nvPicPr>
        <p:blipFill>
          <a:blip r:embed="rId3" cstate="print">
            <a:lum bright="75000" contrast="-39000"/>
          </a:blip>
          <a:srcRect/>
          <a:stretch>
            <a:fillRect/>
          </a:stretch>
        </p:blipFill>
        <p:spPr bwMode="auto">
          <a:xfrm>
            <a:off x="457200" y="1676400"/>
            <a:ext cx="8156575" cy="4588073"/>
          </a:xfrm>
          <a:prstGeom prst="rect">
            <a:avLst/>
          </a:prstGeom>
          <a:noFill/>
        </p:spPr>
      </p:pic>
      <p:sp>
        <p:nvSpPr>
          <p:cNvPr id="409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Objetivos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09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0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40BA11B-20EF-400A-9994-5FDE800E639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8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10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410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1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4111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Visión 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integral, actualizada y detallada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Identificar los conceptos claves de la problemática, seguridad de las personas, normativa aplicable, estado del arte, herramientas disponibles.</a:t>
            </a: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Diseño contra incendios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9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Vida de las personas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Reducir riesgo de incendio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Reducir propagación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Facilitar extinción</a:t>
            </a:r>
          </a:p>
          <a:p>
            <a:pPr lvl="1">
              <a:buFont typeface="Arial" charset="0"/>
              <a:buChar char="•"/>
            </a:pPr>
            <a:endParaRPr lang="es-ES_tradnl" sz="2800" i="1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20779</TotalTime>
  <Words>820</Words>
  <Application>Microsoft Office PowerPoint</Application>
  <PresentationFormat>Presentación en pantalla (4:3)</PresentationFormat>
  <Paragraphs>296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Marcial Salaverry</dc:creator>
  <cp:lastModifiedBy>francisco.felis</cp:lastModifiedBy>
  <cp:revision>1440</cp:revision>
  <cp:lastPrinted>1601-01-01T00:00:00Z</cp:lastPrinted>
  <dcterms:created xsi:type="dcterms:W3CDTF">1601-01-01T00:00:00Z</dcterms:created>
  <dcterms:modified xsi:type="dcterms:W3CDTF">2014-07-30T18:52:28Z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