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9" r:id="rId4"/>
    <p:sldId id="260" r:id="rId5"/>
    <p:sldId id="262" r:id="rId6"/>
    <p:sldId id="263" r:id="rId7"/>
    <p:sldId id="265" r:id="rId8"/>
    <p:sldId id="266" r:id="rId9"/>
    <p:sldId id="268" r:id="rId10"/>
    <p:sldId id="270" r:id="rId11"/>
    <p:sldId id="320" r:id="rId12"/>
    <p:sldId id="318" r:id="rId13"/>
    <p:sldId id="321" r:id="rId14"/>
    <p:sldId id="274" r:id="rId15"/>
    <p:sldId id="276" r:id="rId16"/>
    <p:sldId id="279" r:id="rId17"/>
    <p:sldId id="316" r:id="rId18"/>
    <p:sldId id="322" r:id="rId19"/>
    <p:sldId id="277" r:id="rId20"/>
    <p:sldId id="281" r:id="rId21"/>
    <p:sldId id="282" r:id="rId22"/>
    <p:sldId id="283" r:id="rId23"/>
    <p:sldId id="287" r:id="rId24"/>
    <p:sldId id="288" r:id="rId25"/>
    <p:sldId id="290" r:id="rId26"/>
    <p:sldId id="291" r:id="rId27"/>
    <p:sldId id="293" r:id="rId28"/>
    <p:sldId id="323" r:id="rId29"/>
    <p:sldId id="311" r:id="rId30"/>
    <p:sldId id="294" r:id="rId31"/>
    <p:sldId id="299" r:id="rId32"/>
    <p:sldId id="313" r:id="rId33"/>
    <p:sldId id="314" r:id="rId34"/>
    <p:sldId id="319" r:id="rId35"/>
    <p:sldId id="315" r:id="rId36"/>
    <p:sldId id="301" r:id="rId37"/>
    <p:sldId id="302" r:id="rId38"/>
    <p:sldId id="303" r:id="rId39"/>
    <p:sldId id="305" r:id="rId40"/>
    <p:sldId id="317" r:id="rId41"/>
    <p:sldId id="307" r:id="rId42"/>
    <p:sldId id="308" r:id="rId43"/>
    <p:sldId id="309" r:id="rId4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33CC"/>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p:cViewPr>
        <p:scale>
          <a:sx n="40" d="100"/>
          <a:sy n="40" d="100"/>
        </p:scale>
        <p:origin x="-58"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43E8E3-BEBF-4F36-AF8B-4C6F124C2F3B}" type="datetimeFigureOut">
              <a:rPr lang="es-MX" smtClean="0"/>
              <a:t>08/07/2014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1991AF-527C-4FB4-A950-89CEA148578E}" type="slidenum">
              <a:rPr lang="es-MX" smtClean="0"/>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10</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11</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12</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13</a:t>
            </a:fld>
            <a:endParaRPr 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14</a:t>
            </a:fld>
            <a:endParaRPr lang="es-MX"/>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15</a:t>
            </a:fld>
            <a:endParaRPr 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16</a:t>
            </a:fld>
            <a:endParaRPr lang="es-MX"/>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17</a:t>
            </a:fld>
            <a:endParaRPr lang="es-MX"/>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18</a:t>
            </a:fld>
            <a:endParaRPr lang="es-MX"/>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19</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2</a:t>
            </a:fld>
            <a:endParaRPr lang="es-MX"/>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20</a:t>
            </a:fld>
            <a:endParaRPr 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21</a:t>
            </a:fld>
            <a:endParaRPr lang="es-MX"/>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22</a:t>
            </a:fld>
            <a:endParaRPr lang="es-MX"/>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23</a:t>
            </a:fld>
            <a:endParaRPr lang="es-MX"/>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24</a:t>
            </a:fld>
            <a:endParaRPr lang="es-MX"/>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25</a:t>
            </a:fld>
            <a:endParaRPr lang="es-MX"/>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26</a:t>
            </a:fld>
            <a:endParaRPr lang="es-MX"/>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27</a:t>
            </a:fld>
            <a:endParaRPr lang="es-MX"/>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28</a:t>
            </a:fld>
            <a:endParaRPr lang="es-MX"/>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29</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3</a:t>
            </a:fld>
            <a:endParaRPr lang="es-MX"/>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30</a:t>
            </a:fld>
            <a:endParaRPr lang="es-MX"/>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31</a:t>
            </a:fld>
            <a:endParaRPr lang="es-MX"/>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32</a:t>
            </a:fld>
            <a:endParaRPr lang="es-MX"/>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33</a:t>
            </a:fld>
            <a:endParaRPr lang="es-MX"/>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34</a:t>
            </a:fld>
            <a:endParaRPr lang="es-MX"/>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35</a:t>
            </a:fld>
            <a:endParaRPr lang="es-MX"/>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36</a:t>
            </a:fld>
            <a:endParaRPr lang="es-MX"/>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37</a:t>
            </a:fld>
            <a:endParaRPr lang="es-MX"/>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38</a:t>
            </a:fld>
            <a:endParaRPr lang="es-MX"/>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39</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4</a:t>
            </a:fld>
            <a:endParaRPr lang="es-MX"/>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40</a:t>
            </a:fld>
            <a:endParaRPr lang="es-MX"/>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41</a:t>
            </a:fld>
            <a:endParaRPr lang="es-MX"/>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42</a:t>
            </a:fld>
            <a:endParaRPr lang="es-MX"/>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43</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5</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6</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7</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8</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EF1991AF-527C-4FB4-A950-89CEA148578E}" type="slidenum">
              <a:rPr lang="es-MX" smtClean="0"/>
              <a:t>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contenid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dirty="0" smtClean="0"/>
              <a:t>Haga clic para modificar el estilo de subtítulo del patrón</a:t>
            </a:r>
            <a:endParaRPr lang="es-CL" dirty="0"/>
          </a:p>
        </p:txBody>
      </p:sp>
      <p:sp>
        <p:nvSpPr>
          <p:cNvPr id="8" name="7 Marcador de contenido"/>
          <p:cNvSpPr>
            <a:spLocks noGrp="1"/>
          </p:cNvSpPr>
          <p:nvPr>
            <p:ph sz="quarter" idx="13"/>
          </p:nvPr>
        </p:nvSpPr>
        <p:spPr>
          <a:xfrm>
            <a:off x="1908175" y="6858000"/>
            <a:ext cx="914400" cy="914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4"/>
          <p:cNvSpPr>
            <a:spLocks noGrp="1" noChangeArrowheads="1"/>
          </p:cNvSpPr>
          <p:nvPr>
            <p:ph type="dt" sz="half" idx="14"/>
          </p:nvPr>
        </p:nvSpPr>
        <p:spPr>
          <a:xfrm>
            <a:off x="0" y="6597650"/>
            <a:ext cx="2700338" cy="260350"/>
          </a:xfrm>
        </p:spPr>
        <p:txBody>
          <a:bodyPr/>
          <a:lstStyle>
            <a:lvl1pPr>
              <a:defRPr baseline="0">
                <a:solidFill>
                  <a:schemeClr val="accent5"/>
                </a:solidFill>
              </a:defRPr>
            </a:lvl1pPr>
          </a:lstStyle>
          <a:p>
            <a:pPr>
              <a:defRPr/>
            </a:pPr>
            <a:r>
              <a:rPr lang="es-ES"/>
              <a:t>Ministerio de Desarrollo Social</a:t>
            </a:r>
          </a:p>
        </p:txBody>
      </p:sp>
      <p:sp>
        <p:nvSpPr>
          <p:cNvPr id="6" name="Rectangle 5"/>
          <p:cNvSpPr>
            <a:spLocks noGrp="1" noChangeArrowheads="1"/>
          </p:cNvSpPr>
          <p:nvPr>
            <p:ph type="ftr" sz="quarter" idx="15"/>
          </p:nvPr>
        </p:nvSpPr>
        <p:spPr/>
        <p:txBody>
          <a:bodyPr/>
          <a:lstStyle>
            <a:lvl1pPr>
              <a:defRPr/>
            </a:lvl1pPr>
          </a:lstStyle>
          <a:p>
            <a:pPr>
              <a:defRPr/>
            </a:pPr>
            <a:endParaRPr lang="es-ES"/>
          </a:p>
        </p:txBody>
      </p:sp>
      <p:sp>
        <p:nvSpPr>
          <p:cNvPr id="7" name="Rectangle 6"/>
          <p:cNvSpPr>
            <a:spLocks noGrp="1" noChangeArrowheads="1"/>
          </p:cNvSpPr>
          <p:nvPr>
            <p:ph type="sldNum" sz="quarter" idx="16"/>
          </p:nvPr>
        </p:nvSpPr>
        <p:spPr/>
        <p:txBody>
          <a:bodyPr/>
          <a:lstStyle>
            <a:lvl1pPr>
              <a:defRPr/>
            </a:lvl1pPr>
          </a:lstStyle>
          <a:p>
            <a:pPr>
              <a:defRPr/>
            </a:pPr>
            <a:fld id="{0D7A05A6-2F1C-4108-92B4-EDC34B102E8D}"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r>
              <a:rPr lang="es-ES"/>
              <a:t>Ministerio de Planificación</a:t>
            </a:r>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0624EE9-62DD-4562-ADE5-1565E46E3B61}"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2217737"/>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22177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4"/>
          <p:cNvSpPr>
            <a:spLocks noGrp="1" noChangeArrowheads="1"/>
          </p:cNvSpPr>
          <p:nvPr>
            <p:ph type="dt" sz="half" idx="10"/>
          </p:nvPr>
        </p:nvSpPr>
        <p:spPr>
          <a:ln/>
        </p:spPr>
        <p:txBody>
          <a:bodyPr/>
          <a:lstStyle>
            <a:lvl1pPr>
              <a:defRPr/>
            </a:lvl1pPr>
          </a:lstStyle>
          <a:p>
            <a:pPr>
              <a:defRPr/>
            </a:pPr>
            <a:r>
              <a:rPr lang="es-ES"/>
              <a:t>Ministerio de Planificación</a:t>
            </a:r>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EDAAE68-D681-4486-BCEA-533276B837DC}"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CL"/>
          </a:p>
        </p:txBody>
      </p:sp>
      <p:sp>
        <p:nvSpPr>
          <p:cNvPr id="3" name="2 Marcador de tabla"/>
          <p:cNvSpPr>
            <a:spLocks noGrp="1"/>
          </p:cNvSpPr>
          <p:nvPr>
            <p:ph type="tbl" idx="1"/>
          </p:nvPr>
        </p:nvSpPr>
        <p:spPr>
          <a:xfrm>
            <a:off x="457200" y="1600200"/>
            <a:ext cx="8229600" cy="892175"/>
          </a:xfrm>
        </p:spPr>
        <p:txBody>
          <a:bodyPr/>
          <a:lstStyle/>
          <a:p>
            <a:pPr lvl="0"/>
            <a:endParaRPr lang="es-CL"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s-ES"/>
              <a:t>Ministerio de Planificación</a:t>
            </a:r>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E8F69F9-B8F1-45D9-9DE5-C5FE2AFCCFA3}"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CL"/>
          </a:p>
        </p:txBody>
      </p:sp>
      <p:sp>
        <p:nvSpPr>
          <p:cNvPr id="3" name="2 Marcador de texto"/>
          <p:cNvSpPr>
            <a:spLocks noGrp="1"/>
          </p:cNvSpPr>
          <p:nvPr>
            <p:ph type="body" sz="half" idx="1"/>
          </p:nvPr>
        </p:nvSpPr>
        <p:spPr>
          <a:xfrm>
            <a:off x="457200" y="1600200"/>
            <a:ext cx="4038600" cy="8921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8921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4"/>
          <p:cNvSpPr>
            <a:spLocks noGrp="1" noChangeArrowheads="1"/>
          </p:cNvSpPr>
          <p:nvPr>
            <p:ph type="dt" sz="half" idx="10"/>
          </p:nvPr>
        </p:nvSpPr>
        <p:spPr>
          <a:ln/>
        </p:spPr>
        <p:txBody>
          <a:bodyPr/>
          <a:lstStyle>
            <a:lvl1pPr>
              <a:defRPr/>
            </a:lvl1pPr>
          </a:lstStyle>
          <a:p>
            <a:pPr>
              <a:defRPr/>
            </a:pPr>
            <a:r>
              <a:rPr lang="es-ES"/>
              <a:t>Ministerio de Planificación</a:t>
            </a:r>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F5E0A4F-6E85-49F9-A78B-63371D842C36}"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CL"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L" dirty="0"/>
          </a:p>
        </p:txBody>
      </p:sp>
      <p:sp>
        <p:nvSpPr>
          <p:cNvPr id="4" name="Rectangle 5"/>
          <p:cNvSpPr>
            <a:spLocks noGrp="1" noChangeArrowheads="1"/>
          </p:cNvSpPr>
          <p:nvPr>
            <p:ph type="ftr" sz="quarter" idx="10"/>
          </p:nvPr>
        </p:nvSpPr>
        <p:spPr/>
        <p:txBody>
          <a:bodyPr/>
          <a:lstStyle>
            <a:lvl1pPr>
              <a:defRPr/>
            </a:lvl1pPr>
          </a:lstStyle>
          <a:p>
            <a:pPr>
              <a:defRPr/>
            </a:pPr>
            <a:endParaRPr lang="es-ES"/>
          </a:p>
        </p:txBody>
      </p:sp>
      <p:sp>
        <p:nvSpPr>
          <p:cNvPr id="5" name="Rectangle 6"/>
          <p:cNvSpPr>
            <a:spLocks noGrp="1" noChangeArrowheads="1"/>
          </p:cNvSpPr>
          <p:nvPr>
            <p:ph type="sldNum" sz="quarter" idx="11"/>
          </p:nvPr>
        </p:nvSpPr>
        <p:spPr/>
        <p:txBody>
          <a:bodyPr/>
          <a:lstStyle>
            <a:lvl1pPr>
              <a:defRPr/>
            </a:lvl1pPr>
          </a:lstStyle>
          <a:p>
            <a:pPr>
              <a:defRPr/>
            </a:pPr>
            <a:fld id="{783D6A1A-EC64-4D49-ACB9-DEC6EBE72F41}"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r>
              <a:rPr lang="es-ES"/>
              <a:t>Ministerio de Planificación</a:t>
            </a:r>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2457C35-51FA-41A0-8BF0-AC6E2A7E4E41}"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892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892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4"/>
          <p:cNvSpPr>
            <a:spLocks noGrp="1" noChangeArrowheads="1"/>
          </p:cNvSpPr>
          <p:nvPr>
            <p:ph type="dt" sz="half" idx="10"/>
          </p:nvPr>
        </p:nvSpPr>
        <p:spPr>
          <a:ln/>
        </p:spPr>
        <p:txBody>
          <a:bodyPr/>
          <a:lstStyle>
            <a:lvl1pPr>
              <a:defRPr/>
            </a:lvl1pPr>
          </a:lstStyle>
          <a:p>
            <a:pPr>
              <a:defRPr/>
            </a:pPr>
            <a:r>
              <a:rPr lang="es-ES"/>
              <a:t>Ministerio de Planificación</a:t>
            </a:r>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121D3F9-A55F-4EF3-A4BC-272E01C947B0}"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Rectangle 4"/>
          <p:cNvSpPr>
            <a:spLocks noGrp="1" noChangeArrowheads="1"/>
          </p:cNvSpPr>
          <p:nvPr>
            <p:ph type="dt" sz="half" idx="10"/>
          </p:nvPr>
        </p:nvSpPr>
        <p:spPr>
          <a:ln/>
        </p:spPr>
        <p:txBody>
          <a:bodyPr/>
          <a:lstStyle>
            <a:lvl1pPr>
              <a:defRPr/>
            </a:lvl1pPr>
          </a:lstStyle>
          <a:p>
            <a:pPr>
              <a:defRPr/>
            </a:pPr>
            <a:r>
              <a:rPr lang="es-ES"/>
              <a:t>Ministerio de Planificación</a:t>
            </a:r>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FF24239E-1626-41D1-90A6-9750E8DBCC47}"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Rectangle 4"/>
          <p:cNvSpPr>
            <a:spLocks noGrp="1" noChangeArrowheads="1"/>
          </p:cNvSpPr>
          <p:nvPr>
            <p:ph type="dt" sz="half" idx="10"/>
          </p:nvPr>
        </p:nvSpPr>
        <p:spPr>
          <a:ln/>
        </p:spPr>
        <p:txBody>
          <a:bodyPr/>
          <a:lstStyle>
            <a:lvl1pPr>
              <a:defRPr/>
            </a:lvl1pPr>
          </a:lstStyle>
          <a:p>
            <a:pPr>
              <a:defRPr/>
            </a:pPr>
            <a:r>
              <a:rPr lang="es-ES"/>
              <a:t>Ministerio de Planificación</a:t>
            </a:r>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E9041A6D-E056-4660-879E-1CF3D9B19F0F}"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s-ES"/>
              <a:t>Ministerio de Planificación</a:t>
            </a:r>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49C394D8-3639-40C9-AD43-8D779A178B36}"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r>
              <a:rPr lang="es-ES"/>
              <a:t>Ministerio de Planificación</a:t>
            </a:r>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A93C2AB-DD73-4FA6-9575-121384DC7AAC}"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r>
              <a:rPr lang="es-ES"/>
              <a:t>Ministerio de Planificación</a:t>
            </a:r>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E87BF79-A167-493E-BC96-FCCFAA8B3290}"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075" name="Rectangle 3"/>
          <p:cNvSpPr>
            <a:spLocks noGrp="1" noChangeArrowheads="1"/>
          </p:cNvSpPr>
          <p:nvPr>
            <p:ph type="body" idx="1"/>
          </p:nvPr>
        </p:nvSpPr>
        <p:spPr bwMode="auto">
          <a:xfrm>
            <a:off x="457200" y="1600200"/>
            <a:ext cx="8229600" cy="892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0" y="6524625"/>
            <a:ext cx="2268538"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r>
              <a:rPr lang="es-ES"/>
              <a:t>Ministerio de Planificación</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49FC97E-B91F-421D-9800-963C9DEB0941}" type="slidenum">
              <a:rPr lang="es-ES"/>
              <a:pPr>
                <a:defRPr/>
              </a:pPr>
              <a:t>‹Nº›</a:t>
            </a:fld>
            <a:endParaRPr lang="es-ES"/>
          </a:p>
        </p:txBody>
      </p:sp>
      <p:sp>
        <p:nvSpPr>
          <p:cNvPr id="1031" name="Text Box 7"/>
          <p:cNvSpPr txBox="1">
            <a:spLocks noChangeArrowheads="1"/>
          </p:cNvSpPr>
          <p:nvPr/>
        </p:nvSpPr>
        <p:spPr bwMode="auto">
          <a:xfrm>
            <a:off x="0" y="0"/>
            <a:ext cx="7740650" cy="274638"/>
          </a:xfrm>
          <a:prstGeom prst="rect">
            <a:avLst/>
          </a:prstGeom>
          <a:noFill/>
          <a:ln w="9525">
            <a:noFill/>
            <a:miter lim="800000"/>
            <a:headEnd/>
            <a:tailEnd/>
          </a:ln>
          <a:effectLst/>
        </p:spPr>
        <p:txBody>
          <a:bodyPr>
            <a:spAutoFit/>
          </a:bodyPr>
          <a:lstStyle/>
          <a:p>
            <a:pPr>
              <a:spcBef>
                <a:spcPct val="50000"/>
              </a:spcBef>
              <a:defRPr/>
            </a:pPr>
            <a:r>
              <a:rPr lang="es-MX" sz="1200" b="1" i="1" dirty="0">
                <a:solidFill>
                  <a:schemeClr val="accent6">
                    <a:lumMod val="75000"/>
                  </a:schemeClr>
                </a:solidFill>
              </a:rPr>
              <a:t>Metodología de Formulación y Evaluación Plan Marco de Desarrollo Territorial </a:t>
            </a:r>
            <a:endParaRPr lang="es-ES" sz="1200" b="1" i="1" dirty="0">
              <a:solidFill>
                <a:schemeClr val="accent6">
                  <a:lumMod val="75000"/>
                </a:schemeClr>
              </a:solidFill>
            </a:endParaRPr>
          </a:p>
        </p:txBody>
      </p:sp>
      <p:sp>
        <p:nvSpPr>
          <p:cNvPr id="1035" name="Line 11"/>
          <p:cNvSpPr>
            <a:spLocks noChangeShapeType="1"/>
          </p:cNvSpPr>
          <p:nvPr/>
        </p:nvSpPr>
        <p:spPr bwMode="auto">
          <a:xfrm>
            <a:off x="0" y="1412875"/>
            <a:ext cx="9144000" cy="0"/>
          </a:xfrm>
          <a:prstGeom prst="line">
            <a:avLst/>
          </a:prstGeom>
          <a:noFill/>
          <a:ln w="38100" cmpd="dbl">
            <a:solidFill>
              <a:schemeClr val="tx1"/>
            </a:solidFill>
            <a:round/>
            <a:headEnd/>
            <a:tailEnd/>
          </a:ln>
          <a:effectLst/>
        </p:spPr>
        <p:txBody>
          <a:bodyPr/>
          <a:lstStyle/>
          <a:p>
            <a:pPr>
              <a:defRPr/>
            </a:pPr>
            <a:endParaRPr lang="es-CL"/>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Lst>
  <p:timing>
    <p:tnLst>
      <p:par>
        <p:cTn id="1" dur="indefinite" restart="never" nodeType="tmRoot"/>
      </p:par>
    </p:tnLst>
  </p:timing>
  <p:hf sldNum="0" hdr="0" ftr="0"/>
  <p:txStyles>
    <p:titleStyle>
      <a:lvl1pPr algn="ctr" rtl="0" eaLnBrk="0" fontAlgn="base" hangingPunct="0">
        <a:spcBef>
          <a:spcPct val="0"/>
        </a:spcBef>
        <a:spcAft>
          <a:spcPct val="0"/>
        </a:spcAft>
        <a:defRPr sz="3200" b="1">
          <a:solidFill>
            <a:srgbClr val="3333CC"/>
          </a:solidFill>
          <a:latin typeface="+mj-lt"/>
          <a:ea typeface="+mj-ea"/>
          <a:cs typeface="+mj-cs"/>
        </a:defRPr>
      </a:lvl1pPr>
      <a:lvl2pPr algn="ctr" rtl="0" eaLnBrk="0" fontAlgn="base" hangingPunct="0">
        <a:spcBef>
          <a:spcPct val="0"/>
        </a:spcBef>
        <a:spcAft>
          <a:spcPct val="0"/>
        </a:spcAft>
        <a:defRPr sz="3200" b="1">
          <a:solidFill>
            <a:srgbClr val="3333CC"/>
          </a:solidFill>
          <a:latin typeface="Calibri" pitchFamily="34" charset="0"/>
        </a:defRPr>
      </a:lvl2pPr>
      <a:lvl3pPr algn="ctr" rtl="0" eaLnBrk="0" fontAlgn="base" hangingPunct="0">
        <a:spcBef>
          <a:spcPct val="0"/>
        </a:spcBef>
        <a:spcAft>
          <a:spcPct val="0"/>
        </a:spcAft>
        <a:defRPr sz="3200" b="1">
          <a:solidFill>
            <a:srgbClr val="3333CC"/>
          </a:solidFill>
          <a:latin typeface="Calibri" pitchFamily="34" charset="0"/>
        </a:defRPr>
      </a:lvl3pPr>
      <a:lvl4pPr algn="ctr" rtl="0" eaLnBrk="0" fontAlgn="base" hangingPunct="0">
        <a:spcBef>
          <a:spcPct val="0"/>
        </a:spcBef>
        <a:spcAft>
          <a:spcPct val="0"/>
        </a:spcAft>
        <a:defRPr sz="3200" b="1">
          <a:solidFill>
            <a:srgbClr val="3333CC"/>
          </a:solidFill>
          <a:latin typeface="Calibri" pitchFamily="34" charset="0"/>
        </a:defRPr>
      </a:lvl4pPr>
      <a:lvl5pPr algn="ctr" rtl="0" eaLnBrk="0" fontAlgn="base" hangingPunct="0">
        <a:spcBef>
          <a:spcPct val="0"/>
        </a:spcBef>
        <a:spcAft>
          <a:spcPct val="0"/>
        </a:spcAft>
        <a:defRPr sz="3200" b="1">
          <a:solidFill>
            <a:srgbClr val="3333CC"/>
          </a:solidFill>
          <a:latin typeface="Calibri" pitchFamily="34" charset="0"/>
        </a:defRPr>
      </a:lvl5pPr>
      <a:lvl6pPr marL="457200" algn="ctr" rtl="0" fontAlgn="base">
        <a:spcBef>
          <a:spcPct val="0"/>
        </a:spcBef>
        <a:spcAft>
          <a:spcPct val="0"/>
        </a:spcAft>
        <a:defRPr sz="3200" b="1">
          <a:solidFill>
            <a:srgbClr val="3333CC"/>
          </a:solidFill>
          <a:latin typeface="Calibri" pitchFamily="34" charset="0"/>
        </a:defRPr>
      </a:lvl6pPr>
      <a:lvl7pPr marL="914400" algn="ctr" rtl="0" fontAlgn="base">
        <a:spcBef>
          <a:spcPct val="0"/>
        </a:spcBef>
        <a:spcAft>
          <a:spcPct val="0"/>
        </a:spcAft>
        <a:defRPr sz="3200" b="1">
          <a:solidFill>
            <a:srgbClr val="3333CC"/>
          </a:solidFill>
          <a:latin typeface="Calibri" pitchFamily="34" charset="0"/>
        </a:defRPr>
      </a:lvl7pPr>
      <a:lvl8pPr marL="1371600" algn="ctr" rtl="0" fontAlgn="base">
        <a:spcBef>
          <a:spcPct val="0"/>
        </a:spcBef>
        <a:spcAft>
          <a:spcPct val="0"/>
        </a:spcAft>
        <a:defRPr sz="3200" b="1">
          <a:solidFill>
            <a:srgbClr val="3333CC"/>
          </a:solidFill>
          <a:latin typeface="Calibri" pitchFamily="34" charset="0"/>
        </a:defRPr>
      </a:lvl8pPr>
      <a:lvl9pPr marL="1828800" algn="ctr" rtl="0" fontAlgn="base">
        <a:spcBef>
          <a:spcPct val="0"/>
        </a:spcBef>
        <a:spcAft>
          <a:spcPct val="0"/>
        </a:spcAft>
        <a:defRPr sz="3200" b="1">
          <a:solidFill>
            <a:srgbClr val="3333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rgbClr val="3333CC"/>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CC"/>
          </a:solidFill>
          <a:latin typeface="+mn-lt"/>
        </a:defRPr>
      </a:lvl2pPr>
      <a:lvl3pPr marL="1143000" indent="-228600" algn="l" rtl="0" eaLnBrk="0" fontAlgn="base" hangingPunct="0">
        <a:spcBef>
          <a:spcPct val="20000"/>
        </a:spcBef>
        <a:spcAft>
          <a:spcPct val="0"/>
        </a:spcAft>
        <a:buChar char="•"/>
        <a:defRPr sz="2400">
          <a:solidFill>
            <a:srgbClr val="3333CC"/>
          </a:solidFill>
          <a:latin typeface="+mn-lt"/>
        </a:defRPr>
      </a:lvl3pPr>
      <a:lvl4pPr marL="1600200" indent="-228600" algn="l" rtl="0" eaLnBrk="0" fontAlgn="base" hangingPunct="0">
        <a:spcBef>
          <a:spcPct val="20000"/>
        </a:spcBef>
        <a:spcAft>
          <a:spcPct val="0"/>
        </a:spcAft>
        <a:buChar char="–"/>
        <a:defRPr sz="2000">
          <a:solidFill>
            <a:srgbClr val="3333CC"/>
          </a:solidFill>
          <a:latin typeface="+mn-lt"/>
        </a:defRPr>
      </a:lvl4pPr>
      <a:lvl5pPr marL="2057400" indent="-228600" algn="l" rtl="0" eaLnBrk="0" fontAlgn="base" hangingPunct="0">
        <a:spcBef>
          <a:spcPct val="20000"/>
        </a:spcBef>
        <a:spcAft>
          <a:spcPct val="0"/>
        </a:spcAft>
        <a:buChar char="»"/>
        <a:defRPr sz="2000">
          <a:solidFill>
            <a:srgbClr val="3333CC"/>
          </a:solidFill>
          <a:latin typeface="+mn-lt"/>
        </a:defRPr>
      </a:lvl5pPr>
      <a:lvl6pPr marL="2514600" indent="-228600" algn="l" rtl="0" fontAlgn="base">
        <a:spcBef>
          <a:spcPct val="20000"/>
        </a:spcBef>
        <a:spcAft>
          <a:spcPct val="0"/>
        </a:spcAft>
        <a:buChar char="»"/>
        <a:defRPr sz="2000">
          <a:solidFill>
            <a:srgbClr val="3333CC"/>
          </a:solidFill>
          <a:latin typeface="+mn-lt"/>
        </a:defRPr>
      </a:lvl6pPr>
      <a:lvl7pPr marL="2971800" indent="-228600" algn="l" rtl="0" fontAlgn="base">
        <a:spcBef>
          <a:spcPct val="20000"/>
        </a:spcBef>
        <a:spcAft>
          <a:spcPct val="0"/>
        </a:spcAft>
        <a:buChar char="»"/>
        <a:defRPr sz="2000">
          <a:solidFill>
            <a:srgbClr val="3333CC"/>
          </a:solidFill>
          <a:latin typeface="+mn-lt"/>
        </a:defRPr>
      </a:lvl7pPr>
      <a:lvl8pPr marL="3429000" indent="-228600" algn="l" rtl="0" fontAlgn="base">
        <a:spcBef>
          <a:spcPct val="20000"/>
        </a:spcBef>
        <a:spcAft>
          <a:spcPct val="0"/>
        </a:spcAft>
        <a:buChar char="»"/>
        <a:defRPr sz="2000">
          <a:solidFill>
            <a:srgbClr val="3333CC"/>
          </a:solidFill>
          <a:latin typeface="+mn-lt"/>
        </a:defRPr>
      </a:lvl8pPr>
      <a:lvl9pPr marL="3886200" indent="-228600" algn="l" rtl="0" fontAlgn="base">
        <a:spcBef>
          <a:spcPct val="20000"/>
        </a:spcBef>
        <a:spcAft>
          <a:spcPct val="0"/>
        </a:spcAft>
        <a:buChar char="»"/>
        <a:defRPr sz="2000">
          <a:solidFill>
            <a:srgbClr val="3333CC"/>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3.xml"/><Relationship Id="rId7"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900113" y="2997200"/>
            <a:ext cx="7772400" cy="1470025"/>
          </a:xfrm>
        </p:spPr>
        <p:txBody>
          <a:bodyPr/>
          <a:lstStyle/>
          <a:p>
            <a:pPr eaLnBrk="1" hangingPunct="1"/>
            <a:r>
              <a:rPr lang="es-MX" sz="3600" smtClean="0"/>
              <a:t/>
            </a:r>
            <a:br>
              <a:rPr lang="es-MX" sz="3600" smtClean="0"/>
            </a:br>
            <a:r>
              <a:rPr lang="es-MX" sz="3600" smtClean="0"/>
              <a:t/>
            </a:r>
            <a:br>
              <a:rPr lang="es-MX" sz="3600" smtClean="0"/>
            </a:br>
            <a:r>
              <a:rPr lang="es-MX" sz="3600" smtClean="0"/>
              <a:t>Metodología de Formulación y Evaluación del Plan Marco de Desarrollo Territorial</a:t>
            </a:r>
            <a:br>
              <a:rPr lang="es-MX" sz="3600" smtClean="0"/>
            </a:br>
            <a:r>
              <a:rPr lang="es-MX" sz="3600" smtClean="0"/>
              <a:t> PMDT</a:t>
            </a:r>
            <a:br>
              <a:rPr lang="es-MX" sz="3600" smtClean="0"/>
            </a:br>
            <a:r>
              <a:rPr lang="es-MX" sz="3600" smtClean="0"/>
              <a:t/>
            </a:r>
            <a:br>
              <a:rPr lang="es-MX" sz="3600" smtClean="0"/>
            </a:br>
            <a:r>
              <a:rPr lang="es-MX" sz="2400" smtClean="0"/>
              <a:t>Región Metropolitana, 10 julio 2014</a:t>
            </a:r>
            <a:br>
              <a:rPr lang="es-MX" sz="2400" smtClean="0"/>
            </a:br>
            <a:endParaRPr lang="es-ES" sz="3600" smtClean="0"/>
          </a:p>
        </p:txBody>
      </p:sp>
      <p:sp>
        <p:nvSpPr>
          <p:cNvPr id="6147" name="AutoShape 6" descr="logo MDS (RGB)"/>
          <p:cNvSpPr>
            <a:spLocks noChangeAspect="1" noChangeArrowheads="1"/>
          </p:cNvSpPr>
          <p:nvPr/>
        </p:nvSpPr>
        <p:spPr bwMode="auto">
          <a:xfrm>
            <a:off x="-31750" y="-84138"/>
            <a:ext cx="1533525" cy="1400176"/>
          </a:xfrm>
          <a:prstGeom prst="rect">
            <a:avLst/>
          </a:prstGeom>
          <a:noFill/>
          <a:ln w="9525">
            <a:noFill/>
            <a:miter lim="800000"/>
            <a:headEnd/>
            <a:tailEnd/>
          </a:ln>
        </p:spPr>
        <p:txBody>
          <a:bodyPr/>
          <a:lstStyle/>
          <a:p>
            <a:endParaRPr lang="es-CL"/>
          </a:p>
        </p:txBody>
      </p:sp>
      <p:sp>
        <p:nvSpPr>
          <p:cNvPr id="6148" name="AutoShape 8" descr="logo MDS (RGB)"/>
          <p:cNvSpPr>
            <a:spLocks noChangeAspect="1" noChangeArrowheads="1"/>
          </p:cNvSpPr>
          <p:nvPr/>
        </p:nvSpPr>
        <p:spPr bwMode="auto">
          <a:xfrm>
            <a:off x="-31750" y="-84138"/>
            <a:ext cx="1533525" cy="1400176"/>
          </a:xfrm>
          <a:prstGeom prst="rect">
            <a:avLst/>
          </a:prstGeom>
          <a:noFill/>
          <a:ln w="9525">
            <a:noFill/>
            <a:miter lim="800000"/>
            <a:headEnd/>
            <a:tailEnd/>
          </a:ln>
        </p:spPr>
        <p:txBody>
          <a:bodyPr/>
          <a:lstStyle/>
          <a:p>
            <a:endParaRPr lang="es-CL"/>
          </a:p>
        </p:txBody>
      </p:sp>
      <p:pic>
        <p:nvPicPr>
          <p:cNvPr id="6149" name="7 Imagen" descr="logomds.png"/>
          <p:cNvPicPr>
            <a:picLocks noChangeAspect="1"/>
          </p:cNvPicPr>
          <p:nvPr/>
        </p:nvPicPr>
        <p:blipFill>
          <a:blip r:embed="rId3" cstate="print"/>
          <a:srcRect/>
          <a:stretch>
            <a:fillRect/>
          </a:stretch>
        </p:blipFill>
        <p:spPr bwMode="auto">
          <a:xfrm>
            <a:off x="7235825" y="0"/>
            <a:ext cx="1533525"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l" eaLnBrk="1" hangingPunct="1"/>
            <a:r>
              <a:rPr lang="es-ES" sz="2400" smtClean="0">
                <a:solidFill>
                  <a:srgbClr val="FF0000"/>
                </a:solidFill>
              </a:rPr>
              <a:t>Etapa 1. Diagnóstico del Subterritorio</a:t>
            </a:r>
            <a:r>
              <a:rPr lang="es-CL" sz="2400" smtClean="0">
                <a:solidFill>
                  <a:srgbClr val="FF0000"/>
                </a:solidFill>
              </a:rPr>
              <a:t/>
            </a:r>
            <a:br>
              <a:rPr lang="es-CL" sz="2400" smtClean="0">
                <a:solidFill>
                  <a:srgbClr val="FF0000"/>
                </a:solidFill>
              </a:rPr>
            </a:br>
            <a:r>
              <a:rPr lang="es-CL" sz="2000" smtClean="0"/>
              <a:t>Paso 1. Análisis de los ejes productivos del subterritorio e identificación de las oportunidades de negocios asociadas</a:t>
            </a:r>
            <a:endParaRPr lang="es-ES" sz="2000" smtClean="0"/>
          </a:p>
        </p:txBody>
      </p:sp>
      <p:sp>
        <p:nvSpPr>
          <p:cNvPr id="35843" name="Rectangle 3"/>
          <p:cNvSpPr>
            <a:spLocks noGrp="1" noChangeArrowheads="1"/>
          </p:cNvSpPr>
          <p:nvPr>
            <p:ph type="body" idx="1"/>
          </p:nvPr>
        </p:nvSpPr>
        <p:spPr>
          <a:xfrm>
            <a:off x="468313" y="1600200"/>
            <a:ext cx="8218487" cy="4708525"/>
          </a:xfrm>
        </p:spPr>
        <p:txBody>
          <a:bodyPr/>
          <a:lstStyle/>
          <a:p>
            <a:pPr marL="355600" indent="-355600" eaLnBrk="1" hangingPunct="1">
              <a:buFontTx/>
              <a:buNone/>
            </a:pPr>
            <a:r>
              <a:rPr lang="es-MX" sz="2400" b="1" smtClean="0"/>
              <a:t>Desarrollo Metodológico</a:t>
            </a:r>
          </a:p>
          <a:p>
            <a:pPr marL="355600" indent="-355600" eaLnBrk="1" hangingPunct="1">
              <a:spcBef>
                <a:spcPts val="600"/>
              </a:spcBef>
              <a:buFontTx/>
              <a:buAutoNum type="arabicPeriod"/>
            </a:pPr>
            <a:r>
              <a:rPr lang="es-MX" sz="2400" b="1" smtClean="0"/>
              <a:t>Levantamiento de información primaria y secundaria</a:t>
            </a:r>
          </a:p>
          <a:p>
            <a:pPr marL="808038" lvl="1" indent="-273050" eaLnBrk="1" hangingPunct="1">
              <a:buFontTx/>
              <a:buChar char="-"/>
            </a:pPr>
            <a:r>
              <a:rPr lang="es-MX" sz="2000" smtClean="0"/>
              <a:t>Estudios e informes previos de otros programas, municipios, estrategias de desarrollo, etc.</a:t>
            </a:r>
          </a:p>
          <a:p>
            <a:pPr marL="808038" lvl="1" indent="-273050" eaLnBrk="1" hangingPunct="1">
              <a:buFontTx/>
              <a:buChar char="-"/>
            </a:pPr>
            <a:r>
              <a:rPr lang="es-MX" sz="2000" smtClean="0"/>
              <a:t>Toma de encuestas a una muestra de productores del subterritorio</a:t>
            </a:r>
          </a:p>
          <a:p>
            <a:pPr marL="808038" lvl="1" indent="-273050" eaLnBrk="1" hangingPunct="1">
              <a:buFontTx/>
              <a:buChar char="-"/>
            </a:pPr>
            <a:endParaRPr lang="es-MX" sz="2000" smtClean="0"/>
          </a:p>
        </p:txBody>
      </p:sp>
      <p:sp>
        <p:nvSpPr>
          <p:cNvPr id="4" name="Text Box 9"/>
          <p:cNvSpPr txBox="1">
            <a:spLocks noChangeArrowheads="1"/>
          </p:cNvSpPr>
          <p:nvPr/>
        </p:nvSpPr>
        <p:spPr bwMode="auto">
          <a:xfrm>
            <a:off x="1042988" y="3717925"/>
            <a:ext cx="6119812" cy="3140075"/>
          </a:xfrm>
          <a:prstGeom prst="rect">
            <a:avLst/>
          </a:prstGeom>
          <a:noFill/>
          <a:ln w="9525">
            <a:noFill/>
            <a:miter lim="800000"/>
            <a:headEnd/>
            <a:tailEnd/>
          </a:ln>
        </p:spPr>
        <p:txBody>
          <a:bodyPr>
            <a:spAutoFit/>
          </a:bodyPr>
          <a:lstStyle/>
          <a:p>
            <a:pPr marL="177800" indent="-177800">
              <a:spcBef>
                <a:spcPts val="0"/>
              </a:spcBef>
              <a:buFont typeface="Wingdings" pitchFamily="2" charset="2"/>
              <a:buChar char="ü"/>
              <a:defRPr/>
            </a:pPr>
            <a:r>
              <a:rPr lang="es-ES" dirty="0">
                <a:solidFill>
                  <a:srgbClr val="3333CC"/>
                </a:solidFill>
                <a:latin typeface="Calibri" pitchFamily="34" charset="0"/>
              </a:rPr>
              <a:t>Identificación y descripción productos</a:t>
            </a:r>
          </a:p>
          <a:p>
            <a:pPr marL="177800" indent="-177800">
              <a:spcBef>
                <a:spcPts val="0"/>
              </a:spcBef>
              <a:buFont typeface="Wingdings" pitchFamily="2" charset="2"/>
              <a:buChar char="ü"/>
              <a:defRPr/>
            </a:pPr>
            <a:r>
              <a:rPr lang="es-ES" dirty="0">
                <a:solidFill>
                  <a:srgbClr val="3333CC"/>
                </a:solidFill>
                <a:latin typeface="Calibri" pitchFamily="34" charset="0"/>
              </a:rPr>
              <a:t>Capacidad productiva</a:t>
            </a:r>
          </a:p>
          <a:p>
            <a:pPr marL="177800" indent="-177800">
              <a:spcBef>
                <a:spcPts val="0"/>
              </a:spcBef>
              <a:buFont typeface="Wingdings" pitchFamily="2" charset="2"/>
              <a:buChar char="ü"/>
              <a:defRPr/>
            </a:pPr>
            <a:r>
              <a:rPr lang="es-ES" dirty="0">
                <a:solidFill>
                  <a:srgbClr val="3333CC"/>
                </a:solidFill>
                <a:latin typeface="Calibri" pitchFamily="34" charset="0"/>
              </a:rPr>
              <a:t>Tecnología de los procesos productivos</a:t>
            </a:r>
          </a:p>
          <a:p>
            <a:pPr marL="177800" indent="-177800">
              <a:buFont typeface="Wingdings" pitchFamily="2" charset="2"/>
              <a:buChar char="ü"/>
              <a:defRPr/>
            </a:pPr>
            <a:r>
              <a:rPr lang="es-ES" dirty="0">
                <a:solidFill>
                  <a:srgbClr val="3333CC"/>
                </a:solidFill>
                <a:latin typeface="Calibri" pitchFamily="34" charset="0"/>
              </a:rPr>
              <a:t>Insumos, productos intermedios y finales </a:t>
            </a:r>
          </a:p>
          <a:p>
            <a:pPr marL="177800" indent="-177800">
              <a:buFont typeface="Wingdings" pitchFamily="2" charset="2"/>
              <a:buChar char="ü"/>
              <a:defRPr/>
            </a:pPr>
            <a:r>
              <a:rPr lang="es-ES" dirty="0">
                <a:solidFill>
                  <a:srgbClr val="3333CC"/>
                </a:solidFill>
                <a:latin typeface="Calibri" pitchFamily="34" charset="0"/>
              </a:rPr>
              <a:t>Costos de producción</a:t>
            </a:r>
          </a:p>
          <a:p>
            <a:pPr marL="177800" indent="-177800">
              <a:buFont typeface="Wingdings" pitchFamily="2" charset="2"/>
              <a:buChar char="ü"/>
              <a:defRPr/>
            </a:pPr>
            <a:r>
              <a:rPr lang="es-ES" dirty="0">
                <a:solidFill>
                  <a:srgbClr val="3333CC"/>
                </a:solidFill>
                <a:latin typeface="Calibri" pitchFamily="34" charset="0"/>
              </a:rPr>
              <a:t>Mercados de destino</a:t>
            </a:r>
          </a:p>
          <a:p>
            <a:pPr marL="177800" indent="-177800">
              <a:buFont typeface="Wingdings" pitchFamily="2" charset="2"/>
              <a:buChar char="ü"/>
              <a:defRPr/>
            </a:pPr>
            <a:r>
              <a:rPr lang="es-ES" dirty="0">
                <a:solidFill>
                  <a:srgbClr val="3333CC"/>
                </a:solidFill>
                <a:latin typeface="Calibri" pitchFamily="34" charset="0"/>
              </a:rPr>
              <a:t>Cantidades y Precios de venta</a:t>
            </a:r>
          </a:p>
          <a:p>
            <a:pPr marL="177800" indent="-177800">
              <a:buFont typeface="Wingdings" pitchFamily="2" charset="2"/>
              <a:buChar char="ü"/>
              <a:defRPr/>
            </a:pPr>
            <a:r>
              <a:rPr lang="es-MX" dirty="0">
                <a:solidFill>
                  <a:srgbClr val="3333CC"/>
                </a:solidFill>
                <a:latin typeface="Calibri" pitchFamily="34" charset="0"/>
              </a:rPr>
              <a:t>Forma de comercialización</a:t>
            </a:r>
          </a:p>
          <a:p>
            <a:pPr marL="177800" indent="-177800">
              <a:buFont typeface="Wingdings" pitchFamily="2" charset="2"/>
              <a:buChar char="ü"/>
              <a:defRPr/>
            </a:pPr>
            <a:r>
              <a:rPr lang="es-ES" dirty="0">
                <a:solidFill>
                  <a:srgbClr val="3333CC"/>
                </a:solidFill>
                <a:latin typeface="Calibri" pitchFamily="34" charset="0"/>
              </a:rPr>
              <a:t>Principales productores dentro y fuera del </a:t>
            </a:r>
            <a:r>
              <a:rPr lang="es-ES" dirty="0" err="1">
                <a:solidFill>
                  <a:srgbClr val="3333CC"/>
                </a:solidFill>
                <a:latin typeface="Calibri" pitchFamily="34" charset="0"/>
              </a:rPr>
              <a:t>subterritorio</a:t>
            </a:r>
            <a:endParaRPr lang="es-ES" dirty="0">
              <a:solidFill>
                <a:srgbClr val="3333CC"/>
              </a:solidFill>
              <a:latin typeface="Calibri" pitchFamily="34" charset="0"/>
            </a:endParaRPr>
          </a:p>
          <a:p>
            <a:pPr>
              <a:buFont typeface="Wingdings" pitchFamily="2" charset="2"/>
              <a:buChar char="ü"/>
              <a:defRPr/>
            </a:pPr>
            <a:r>
              <a:rPr lang="es-ES" dirty="0">
                <a:solidFill>
                  <a:srgbClr val="3333CC"/>
                </a:solidFill>
                <a:latin typeface="Calibri" pitchFamily="34" charset="0"/>
              </a:rPr>
              <a:t>Acceso a Programas y subsidios públicos </a:t>
            </a:r>
          </a:p>
          <a:p>
            <a:pPr>
              <a:buFont typeface="Wingdings" pitchFamily="2" charset="2"/>
              <a:buChar char="ü"/>
              <a:defRPr/>
            </a:pPr>
            <a:r>
              <a:rPr lang="es-ES" dirty="0">
                <a:solidFill>
                  <a:srgbClr val="3333CC"/>
                </a:solidFill>
                <a:latin typeface="Calibri" pitchFamily="34" charset="0"/>
              </a:rPr>
              <a:t>Apoyo sector privado</a:t>
            </a:r>
          </a:p>
        </p:txBody>
      </p:sp>
      <p:pic>
        <p:nvPicPr>
          <p:cNvPr id="15365" name="Picture 5"/>
          <p:cNvPicPr>
            <a:picLocks noChangeAspect="1" noChangeArrowheads="1"/>
          </p:cNvPicPr>
          <p:nvPr/>
        </p:nvPicPr>
        <p:blipFill>
          <a:blip r:embed="rId3" cstate="print">
            <a:lum bright="70000" contrast="-70000"/>
          </a:blip>
          <a:srcRect/>
          <a:stretch>
            <a:fillRect/>
          </a:stretch>
        </p:blipFill>
        <p:spPr bwMode="auto">
          <a:xfrm>
            <a:off x="5867400" y="3644900"/>
            <a:ext cx="2951163"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eaLnBrk="1" hangingPunct="1"/>
            <a:r>
              <a:rPr lang="es-ES" sz="2400" smtClean="0">
                <a:solidFill>
                  <a:srgbClr val="FF0000"/>
                </a:solidFill>
              </a:rPr>
              <a:t>Etapa 1. Diagnóstico del Subterritorio</a:t>
            </a:r>
            <a:r>
              <a:rPr lang="es-CL" sz="2400" smtClean="0">
                <a:solidFill>
                  <a:srgbClr val="FF0000"/>
                </a:solidFill>
              </a:rPr>
              <a:t/>
            </a:r>
            <a:br>
              <a:rPr lang="es-CL" sz="2400" smtClean="0">
                <a:solidFill>
                  <a:srgbClr val="FF0000"/>
                </a:solidFill>
              </a:rPr>
            </a:br>
            <a:r>
              <a:rPr lang="es-CL" sz="2000" smtClean="0"/>
              <a:t>Paso 1. Análisis de los ejes productivos del subterritorio e identificación de las oportunidades de negocios asociadas</a:t>
            </a:r>
            <a:endParaRPr lang="es-ES" sz="2000" smtClean="0"/>
          </a:p>
        </p:txBody>
      </p:sp>
      <p:sp>
        <p:nvSpPr>
          <p:cNvPr id="83971" name="Rectangle 3"/>
          <p:cNvSpPr>
            <a:spLocks noGrp="1" noChangeArrowheads="1"/>
          </p:cNvSpPr>
          <p:nvPr>
            <p:ph type="body" idx="1"/>
          </p:nvPr>
        </p:nvSpPr>
        <p:spPr>
          <a:xfrm>
            <a:off x="468313" y="1600200"/>
            <a:ext cx="8218487" cy="460375"/>
          </a:xfrm>
        </p:spPr>
        <p:txBody>
          <a:bodyPr/>
          <a:lstStyle/>
          <a:p>
            <a:pPr marL="381000" indent="-381000" eaLnBrk="1" hangingPunct="1">
              <a:lnSpc>
                <a:spcPct val="80000"/>
              </a:lnSpc>
              <a:buFontTx/>
              <a:buNone/>
            </a:pPr>
            <a:r>
              <a:rPr lang="es-MX" sz="2400" b="1" smtClean="0"/>
              <a:t>2.	Descripción y análisis de las unidades productivas</a:t>
            </a:r>
          </a:p>
        </p:txBody>
      </p:sp>
      <p:sp>
        <p:nvSpPr>
          <p:cNvPr id="83973" name="Text Box 5"/>
          <p:cNvSpPr txBox="1">
            <a:spLocks noChangeArrowheads="1"/>
          </p:cNvSpPr>
          <p:nvPr/>
        </p:nvSpPr>
        <p:spPr bwMode="auto">
          <a:xfrm>
            <a:off x="5364163" y="5084763"/>
            <a:ext cx="3457575" cy="641350"/>
          </a:xfrm>
          <a:prstGeom prst="rect">
            <a:avLst/>
          </a:prstGeom>
          <a:noFill/>
          <a:ln w="9525">
            <a:noFill/>
            <a:miter lim="800000"/>
            <a:headEnd/>
            <a:tailEnd/>
          </a:ln>
        </p:spPr>
        <p:txBody>
          <a:bodyPr>
            <a:spAutoFit/>
          </a:bodyPr>
          <a:lstStyle/>
          <a:p>
            <a:pPr marL="177800" indent="-177800">
              <a:buFont typeface="Wingdings" pitchFamily="2" charset="2"/>
              <a:buChar char="ü"/>
            </a:pPr>
            <a:r>
              <a:rPr lang="es-ES">
                <a:solidFill>
                  <a:srgbClr val="3333CC"/>
                </a:solidFill>
                <a:latin typeface="Calibri" pitchFamily="34" charset="0"/>
              </a:rPr>
              <a:t>Principales productores dentro y fuera del subterritorio</a:t>
            </a:r>
          </a:p>
        </p:txBody>
      </p:sp>
      <p:sp>
        <p:nvSpPr>
          <p:cNvPr id="83975" name="Text Box 7"/>
          <p:cNvSpPr txBox="1">
            <a:spLocks noChangeArrowheads="1"/>
          </p:cNvSpPr>
          <p:nvPr/>
        </p:nvSpPr>
        <p:spPr bwMode="auto">
          <a:xfrm>
            <a:off x="1116013" y="2276475"/>
            <a:ext cx="4032250" cy="406400"/>
          </a:xfrm>
          <a:prstGeom prst="rect">
            <a:avLst/>
          </a:prstGeom>
          <a:solidFill>
            <a:schemeClr val="accent1">
              <a:alpha val="69019"/>
            </a:schemeClr>
          </a:solidFill>
          <a:ln w="9525">
            <a:solidFill>
              <a:srgbClr val="3333CC"/>
            </a:solidFill>
            <a:miter lim="800000"/>
            <a:headEnd/>
            <a:tailEnd/>
          </a:ln>
        </p:spPr>
        <p:txBody>
          <a:bodyPr>
            <a:spAutoFit/>
          </a:bodyPr>
          <a:lstStyle/>
          <a:p>
            <a:r>
              <a:rPr lang="es-ES" sz="2000">
                <a:solidFill>
                  <a:srgbClr val="3333CC"/>
                </a:solidFill>
                <a:latin typeface="Calibri" pitchFamily="34" charset="0"/>
              </a:rPr>
              <a:t>Procesos productivos actuales </a:t>
            </a:r>
            <a:endParaRPr lang="es-ES" sz="2000">
              <a:latin typeface="Calibri" pitchFamily="34" charset="0"/>
            </a:endParaRPr>
          </a:p>
        </p:txBody>
      </p:sp>
      <p:sp>
        <p:nvSpPr>
          <p:cNvPr id="83977" name="Text Box 9"/>
          <p:cNvSpPr txBox="1">
            <a:spLocks noChangeArrowheads="1"/>
          </p:cNvSpPr>
          <p:nvPr/>
        </p:nvSpPr>
        <p:spPr bwMode="auto">
          <a:xfrm>
            <a:off x="5364163" y="2133600"/>
            <a:ext cx="3168650" cy="1465263"/>
          </a:xfrm>
          <a:prstGeom prst="rect">
            <a:avLst/>
          </a:prstGeom>
          <a:noFill/>
          <a:ln w="9525">
            <a:noFill/>
            <a:miter lim="800000"/>
            <a:headEnd/>
            <a:tailEnd/>
          </a:ln>
        </p:spPr>
        <p:txBody>
          <a:bodyPr>
            <a:spAutoFit/>
          </a:bodyPr>
          <a:lstStyle/>
          <a:p>
            <a:pPr marL="177800" indent="-177800">
              <a:spcBef>
                <a:spcPct val="50000"/>
              </a:spcBef>
              <a:buFont typeface="Wingdings" pitchFamily="2" charset="2"/>
              <a:buChar char="ü"/>
            </a:pPr>
            <a:r>
              <a:rPr lang="es-ES">
                <a:solidFill>
                  <a:srgbClr val="3333CC"/>
                </a:solidFill>
                <a:latin typeface="Calibri" pitchFamily="34" charset="0"/>
              </a:rPr>
              <a:t>Tecnología de los procesos</a:t>
            </a:r>
          </a:p>
          <a:p>
            <a:pPr marL="177800" indent="-177800">
              <a:buFont typeface="Wingdings" pitchFamily="2" charset="2"/>
              <a:buChar char="ü"/>
            </a:pPr>
            <a:r>
              <a:rPr lang="es-ES">
                <a:solidFill>
                  <a:srgbClr val="3333CC"/>
                </a:solidFill>
                <a:latin typeface="Calibri" pitchFamily="34" charset="0"/>
              </a:rPr>
              <a:t>Insumos, productos intermedios y finales </a:t>
            </a:r>
          </a:p>
          <a:p>
            <a:pPr marL="177800" indent="-177800">
              <a:buFont typeface="Wingdings" pitchFamily="2" charset="2"/>
              <a:buChar char="ü"/>
            </a:pPr>
            <a:r>
              <a:rPr lang="es-ES">
                <a:solidFill>
                  <a:srgbClr val="3333CC"/>
                </a:solidFill>
                <a:latin typeface="Calibri" pitchFamily="34" charset="0"/>
              </a:rPr>
              <a:t>Capacidad de producción</a:t>
            </a:r>
          </a:p>
          <a:p>
            <a:pPr marL="177800" indent="-177800">
              <a:buFont typeface="Wingdings" pitchFamily="2" charset="2"/>
              <a:buChar char="ü"/>
            </a:pPr>
            <a:r>
              <a:rPr lang="es-ES">
                <a:solidFill>
                  <a:srgbClr val="3333CC"/>
                </a:solidFill>
                <a:latin typeface="Calibri" pitchFamily="34" charset="0"/>
              </a:rPr>
              <a:t>Costos de producción</a:t>
            </a:r>
          </a:p>
        </p:txBody>
      </p:sp>
      <p:sp>
        <p:nvSpPr>
          <p:cNvPr id="83978" name="Text Box 10"/>
          <p:cNvSpPr txBox="1">
            <a:spLocks noChangeArrowheads="1"/>
          </p:cNvSpPr>
          <p:nvPr/>
        </p:nvSpPr>
        <p:spPr bwMode="auto">
          <a:xfrm>
            <a:off x="1116013" y="3933825"/>
            <a:ext cx="3959225" cy="406400"/>
          </a:xfrm>
          <a:prstGeom prst="rect">
            <a:avLst/>
          </a:prstGeom>
          <a:solidFill>
            <a:schemeClr val="accent1">
              <a:alpha val="69019"/>
            </a:schemeClr>
          </a:solidFill>
          <a:ln w="9525">
            <a:solidFill>
              <a:srgbClr val="3333CC"/>
            </a:solidFill>
            <a:miter lim="800000"/>
            <a:headEnd/>
            <a:tailEnd/>
          </a:ln>
        </p:spPr>
        <p:txBody>
          <a:bodyPr>
            <a:spAutoFit/>
          </a:bodyPr>
          <a:lstStyle/>
          <a:p>
            <a:r>
              <a:rPr lang="es-ES" sz="2000">
                <a:solidFill>
                  <a:srgbClr val="3333CC"/>
                </a:solidFill>
                <a:latin typeface="Calibri" pitchFamily="34" charset="0"/>
              </a:rPr>
              <a:t>Proceso comercialización actuales </a:t>
            </a:r>
            <a:endParaRPr lang="es-ES" sz="2000">
              <a:latin typeface="Calibri" pitchFamily="34" charset="0"/>
            </a:endParaRPr>
          </a:p>
        </p:txBody>
      </p:sp>
      <p:sp>
        <p:nvSpPr>
          <p:cNvPr id="83979" name="Text Box 11"/>
          <p:cNvSpPr txBox="1">
            <a:spLocks noChangeArrowheads="1"/>
          </p:cNvSpPr>
          <p:nvPr/>
        </p:nvSpPr>
        <p:spPr bwMode="auto">
          <a:xfrm>
            <a:off x="5399088" y="3716338"/>
            <a:ext cx="3744912" cy="1190625"/>
          </a:xfrm>
          <a:prstGeom prst="rect">
            <a:avLst/>
          </a:prstGeom>
          <a:noFill/>
          <a:ln w="9525">
            <a:noFill/>
            <a:miter lim="800000"/>
            <a:headEnd/>
            <a:tailEnd/>
          </a:ln>
        </p:spPr>
        <p:txBody>
          <a:bodyPr>
            <a:spAutoFit/>
          </a:bodyPr>
          <a:lstStyle/>
          <a:p>
            <a:pPr marL="177800" indent="-177800">
              <a:buFont typeface="Wingdings" pitchFamily="2" charset="2"/>
              <a:buChar char="ü"/>
            </a:pPr>
            <a:r>
              <a:rPr lang="es-ES">
                <a:solidFill>
                  <a:srgbClr val="3333CC"/>
                </a:solidFill>
                <a:latin typeface="Calibri" pitchFamily="34" charset="0"/>
              </a:rPr>
              <a:t>Mercados de destino</a:t>
            </a:r>
          </a:p>
          <a:p>
            <a:pPr marL="177800" indent="-177800">
              <a:buFont typeface="Wingdings" pitchFamily="2" charset="2"/>
              <a:buChar char="ü"/>
            </a:pPr>
            <a:r>
              <a:rPr lang="es-ES">
                <a:solidFill>
                  <a:srgbClr val="3333CC"/>
                </a:solidFill>
                <a:latin typeface="Calibri" pitchFamily="34" charset="0"/>
              </a:rPr>
              <a:t>Precios de venta</a:t>
            </a:r>
          </a:p>
          <a:p>
            <a:pPr marL="177800" indent="-177800">
              <a:buFont typeface="Wingdings" pitchFamily="2" charset="2"/>
              <a:buChar char="ü"/>
            </a:pPr>
            <a:r>
              <a:rPr lang="es-MX">
                <a:solidFill>
                  <a:srgbClr val="3333CC"/>
                </a:solidFill>
                <a:latin typeface="Calibri" pitchFamily="34" charset="0"/>
              </a:rPr>
              <a:t>Venta a intermediarios o a consumidores finales</a:t>
            </a:r>
            <a:endParaRPr lang="es-ES">
              <a:solidFill>
                <a:srgbClr val="3333CC"/>
              </a:solidFill>
              <a:latin typeface="Calibri" pitchFamily="34" charset="0"/>
            </a:endParaRPr>
          </a:p>
        </p:txBody>
      </p:sp>
      <p:sp>
        <p:nvSpPr>
          <p:cNvPr id="83980" name="Text Box 12"/>
          <p:cNvSpPr txBox="1">
            <a:spLocks noChangeArrowheads="1"/>
          </p:cNvSpPr>
          <p:nvPr/>
        </p:nvSpPr>
        <p:spPr bwMode="auto">
          <a:xfrm>
            <a:off x="1187450" y="5949950"/>
            <a:ext cx="3889375" cy="406400"/>
          </a:xfrm>
          <a:prstGeom prst="rect">
            <a:avLst/>
          </a:prstGeom>
          <a:solidFill>
            <a:schemeClr val="accent1">
              <a:alpha val="69019"/>
            </a:schemeClr>
          </a:solidFill>
          <a:ln w="9525">
            <a:solidFill>
              <a:srgbClr val="3333CC"/>
            </a:solidFill>
            <a:miter lim="800000"/>
            <a:headEnd/>
            <a:tailEnd/>
          </a:ln>
        </p:spPr>
        <p:txBody>
          <a:bodyPr>
            <a:spAutoFit/>
          </a:bodyPr>
          <a:lstStyle/>
          <a:p>
            <a:r>
              <a:rPr lang="es-ES" sz="2000">
                <a:solidFill>
                  <a:srgbClr val="3333CC"/>
                </a:solidFill>
                <a:latin typeface="Calibri" pitchFamily="34" charset="0"/>
              </a:rPr>
              <a:t>Actividades de fomento productivo</a:t>
            </a:r>
          </a:p>
        </p:txBody>
      </p:sp>
      <p:sp>
        <p:nvSpPr>
          <p:cNvPr id="83984" name="Text Box 16"/>
          <p:cNvSpPr txBox="1">
            <a:spLocks noChangeArrowheads="1"/>
          </p:cNvSpPr>
          <p:nvPr/>
        </p:nvSpPr>
        <p:spPr bwMode="auto">
          <a:xfrm>
            <a:off x="1187450" y="5157788"/>
            <a:ext cx="3889375" cy="406400"/>
          </a:xfrm>
          <a:prstGeom prst="rect">
            <a:avLst/>
          </a:prstGeom>
          <a:solidFill>
            <a:schemeClr val="accent1">
              <a:alpha val="69019"/>
            </a:schemeClr>
          </a:solidFill>
          <a:ln w="9525">
            <a:solidFill>
              <a:srgbClr val="3333CC"/>
            </a:solidFill>
            <a:miter lim="800000"/>
            <a:headEnd/>
            <a:tailEnd/>
          </a:ln>
        </p:spPr>
        <p:txBody>
          <a:bodyPr>
            <a:spAutoFit/>
          </a:bodyPr>
          <a:lstStyle/>
          <a:p>
            <a:r>
              <a:rPr lang="es-ES" sz="2000">
                <a:solidFill>
                  <a:srgbClr val="3333CC"/>
                </a:solidFill>
                <a:latin typeface="Calibri" pitchFamily="34" charset="0"/>
              </a:rPr>
              <a:t>Competencia </a:t>
            </a:r>
            <a:endParaRPr lang="es-ES" sz="2000">
              <a:latin typeface="Calibri" pitchFamily="34" charset="0"/>
            </a:endParaRPr>
          </a:p>
        </p:txBody>
      </p:sp>
      <p:sp>
        <p:nvSpPr>
          <p:cNvPr id="83985" name="Text Box 17"/>
          <p:cNvSpPr txBox="1">
            <a:spLocks noChangeArrowheads="1"/>
          </p:cNvSpPr>
          <p:nvPr/>
        </p:nvSpPr>
        <p:spPr bwMode="auto">
          <a:xfrm>
            <a:off x="5435600" y="5876925"/>
            <a:ext cx="3457575" cy="641350"/>
          </a:xfrm>
          <a:prstGeom prst="rect">
            <a:avLst/>
          </a:prstGeom>
          <a:noFill/>
          <a:ln w="9525">
            <a:noFill/>
            <a:miter lim="800000"/>
            <a:headEnd/>
            <a:tailEnd/>
          </a:ln>
        </p:spPr>
        <p:txBody>
          <a:bodyPr>
            <a:spAutoFit/>
          </a:bodyPr>
          <a:lstStyle/>
          <a:p>
            <a:pPr>
              <a:buFont typeface="Wingdings" pitchFamily="2" charset="2"/>
              <a:buChar char="ü"/>
            </a:pPr>
            <a:r>
              <a:rPr lang="es-ES">
                <a:solidFill>
                  <a:srgbClr val="3333CC"/>
                </a:solidFill>
                <a:latin typeface="Calibri" pitchFamily="34" charset="0"/>
              </a:rPr>
              <a:t>Programas y subsidios públicos </a:t>
            </a:r>
          </a:p>
          <a:p>
            <a:pPr>
              <a:buFont typeface="Wingdings" pitchFamily="2" charset="2"/>
              <a:buChar char="ü"/>
            </a:pPr>
            <a:r>
              <a:rPr lang="es-ES">
                <a:solidFill>
                  <a:srgbClr val="3333CC"/>
                </a:solidFill>
                <a:latin typeface="Calibri" pitchFamily="34" charset="0"/>
              </a:rPr>
              <a:t>Apoyo sector privado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9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83975"/>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839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39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39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398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39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39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39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p:bldP spid="83975" grpId="0" animBg="1"/>
      <p:bldP spid="83975" grpId="1" animBg="1"/>
      <p:bldP spid="83977" grpId="0"/>
      <p:bldP spid="83977" grpId="1"/>
      <p:bldP spid="83978" grpId="0" animBg="1"/>
      <p:bldP spid="83979" grpId="0"/>
      <p:bldP spid="83980" grpId="0" animBg="1"/>
      <p:bldP spid="83984" grpId="0" animBg="1"/>
      <p:bldP spid="839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eaLnBrk="1" hangingPunct="1"/>
            <a:r>
              <a:rPr lang="es-ES" sz="2400" smtClean="0">
                <a:solidFill>
                  <a:srgbClr val="FF0000"/>
                </a:solidFill>
              </a:rPr>
              <a:t>Etapa 1. Diagnóstico del Subterritorio</a:t>
            </a:r>
            <a:r>
              <a:rPr lang="es-CL" sz="2400" smtClean="0">
                <a:solidFill>
                  <a:srgbClr val="FF0000"/>
                </a:solidFill>
              </a:rPr>
              <a:t/>
            </a:r>
            <a:br>
              <a:rPr lang="es-CL" sz="2400" smtClean="0">
                <a:solidFill>
                  <a:srgbClr val="FF0000"/>
                </a:solidFill>
              </a:rPr>
            </a:br>
            <a:r>
              <a:rPr lang="es-CL" sz="2000" smtClean="0"/>
              <a:t>Paso 1. Análisis de los ejes productivos del subterritorio e identificación de las oportunidades de negocios asociadas</a:t>
            </a:r>
            <a:endParaRPr lang="es-ES" sz="2000" smtClean="0"/>
          </a:p>
        </p:txBody>
      </p:sp>
      <p:sp>
        <p:nvSpPr>
          <p:cNvPr id="17411" name="Rectangle 3"/>
          <p:cNvSpPr>
            <a:spLocks noGrp="1" noChangeArrowheads="1"/>
          </p:cNvSpPr>
          <p:nvPr>
            <p:ph type="body" idx="1"/>
          </p:nvPr>
        </p:nvSpPr>
        <p:spPr>
          <a:xfrm>
            <a:off x="395288" y="1600200"/>
            <a:ext cx="8291512" cy="460375"/>
          </a:xfrm>
        </p:spPr>
        <p:txBody>
          <a:bodyPr/>
          <a:lstStyle/>
          <a:p>
            <a:pPr eaLnBrk="1" hangingPunct="1">
              <a:spcBef>
                <a:spcPct val="70000"/>
              </a:spcBef>
              <a:buFontTx/>
              <a:buNone/>
            </a:pPr>
            <a:r>
              <a:rPr lang="es-MX" sz="2400" b="1" smtClean="0"/>
              <a:t>3.	Análisis de Viabilidad de los Negocios</a:t>
            </a:r>
          </a:p>
        </p:txBody>
      </p:sp>
      <p:sp>
        <p:nvSpPr>
          <p:cNvPr id="36869" name="Text Box 5"/>
          <p:cNvSpPr txBox="1">
            <a:spLocks noChangeArrowheads="1"/>
          </p:cNvSpPr>
          <p:nvPr/>
        </p:nvSpPr>
        <p:spPr bwMode="auto">
          <a:xfrm>
            <a:off x="323850" y="2133600"/>
            <a:ext cx="3816350" cy="338138"/>
          </a:xfrm>
          <a:prstGeom prst="rect">
            <a:avLst/>
          </a:prstGeom>
          <a:solidFill>
            <a:schemeClr val="accent1">
              <a:alpha val="70195"/>
            </a:schemeClr>
          </a:solidFill>
          <a:ln w="9525">
            <a:solidFill>
              <a:srgbClr val="3333CC"/>
            </a:solidFill>
            <a:miter lim="800000"/>
            <a:headEnd/>
            <a:tailEnd/>
          </a:ln>
        </p:spPr>
        <p:txBody>
          <a:bodyPr>
            <a:spAutoFit/>
          </a:bodyPr>
          <a:lstStyle/>
          <a:p>
            <a:pPr>
              <a:lnSpc>
                <a:spcPct val="80000"/>
              </a:lnSpc>
              <a:spcBef>
                <a:spcPct val="70000"/>
              </a:spcBef>
            </a:pPr>
            <a:r>
              <a:rPr lang="es-MX" sz="2000" b="1">
                <a:solidFill>
                  <a:srgbClr val="3333CC"/>
                </a:solidFill>
                <a:latin typeface="Calibri" pitchFamily="34" charset="0"/>
              </a:rPr>
              <a:t>Análisis factores productivos</a:t>
            </a:r>
            <a:endParaRPr lang="es-ES" sz="2000">
              <a:latin typeface="Calibri" pitchFamily="34" charset="0"/>
            </a:endParaRPr>
          </a:p>
        </p:txBody>
      </p:sp>
      <p:sp>
        <p:nvSpPr>
          <p:cNvPr id="36871" name="Text Box 7"/>
          <p:cNvSpPr txBox="1">
            <a:spLocks noChangeArrowheads="1"/>
          </p:cNvSpPr>
          <p:nvPr/>
        </p:nvSpPr>
        <p:spPr bwMode="auto">
          <a:xfrm>
            <a:off x="323850" y="2492375"/>
            <a:ext cx="3816350" cy="1754188"/>
          </a:xfrm>
          <a:prstGeom prst="rect">
            <a:avLst/>
          </a:prstGeom>
          <a:noFill/>
          <a:ln w="9525">
            <a:solidFill>
              <a:schemeClr val="accent6">
                <a:lumMod val="75000"/>
              </a:schemeClr>
            </a:solidFill>
            <a:miter lim="800000"/>
            <a:headEnd/>
            <a:tailEnd/>
          </a:ln>
        </p:spPr>
        <p:txBody>
          <a:bodyPr>
            <a:spAutoFit/>
          </a:bodyPr>
          <a:lstStyle/>
          <a:p>
            <a:pPr>
              <a:defRPr/>
            </a:pPr>
            <a:r>
              <a:rPr lang="es-MX" u="sng" dirty="0">
                <a:solidFill>
                  <a:srgbClr val="3333CC"/>
                </a:solidFill>
                <a:latin typeface="Calibri" pitchFamily="34" charset="0"/>
              </a:rPr>
              <a:t>Factores básicos</a:t>
            </a:r>
            <a:r>
              <a:rPr lang="es-MX" dirty="0">
                <a:solidFill>
                  <a:srgbClr val="3333CC"/>
                </a:solidFill>
                <a:latin typeface="Calibri" pitchFamily="34" charset="0"/>
              </a:rPr>
              <a:t>:  recursos naturales, clima, hidrografía, mano de obra</a:t>
            </a:r>
          </a:p>
          <a:p>
            <a:pPr>
              <a:defRPr/>
            </a:pPr>
            <a:endParaRPr lang="es-MX" dirty="0">
              <a:solidFill>
                <a:srgbClr val="3333CC"/>
              </a:solidFill>
              <a:latin typeface="Calibri" pitchFamily="34" charset="0"/>
            </a:endParaRPr>
          </a:p>
          <a:p>
            <a:pPr>
              <a:defRPr/>
            </a:pPr>
            <a:r>
              <a:rPr lang="es-MX" u="sng" dirty="0">
                <a:solidFill>
                  <a:srgbClr val="3333CC"/>
                </a:solidFill>
                <a:latin typeface="Calibri" pitchFamily="34" charset="0"/>
              </a:rPr>
              <a:t>Factores avanzados</a:t>
            </a:r>
            <a:r>
              <a:rPr lang="es-MX" dirty="0">
                <a:solidFill>
                  <a:srgbClr val="3333CC"/>
                </a:solidFill>
                <a:latin typeface="Calibri" pitchFamily="34" charset="0"/>
              </a:rPr>
              <a:t>: infraestructura, recursos humanos especializados, tecnología</a:t>
            </a:r>
            <a:endParaRPr lang="es-ES" dirty="0">
              <a:latin typeface="Calibri" pitchFamily="34" charset="0"/>
            </a:endParaRPr>
          </a:p>
        </p:txBody>
      </p:sp>
      <p:sp>
        <p:nvSpPr>
          <p:cNvPr id="36874" name="Text Box 10"/>
          <p:cNvSpPr txBox="1">
            <a:spLocks noChangeArrowheads="1"/>
          </p:cNvSpPr>
          <p:nvPr/>
        </p:nvSpPr>
        <p:spPr bwMode="auto">
          <a:xfrm>
            <a:off x="5003800" y="2133600"/>
            <a:ext cx="3744913" cy="368300"/>
          </a:xfrm>
          <a:prstGeom prst="rect">
            <a:avLst/>
          </a:prstGeom>
          <a:solidFill>
            <a:schemeClr val="accent1">
              <a:alpha val="70195"/>
            </a:schemeClr>
          </a:solidFill>
          <a:ln w="9525">
            <a:solidFill>
              <a:srgbClr val="3333CC"/>
            </a:solidFill>
            <a:miter lim="800000"/>
            <a:headEnd/>
            <a:tailEnd/>
          </a:ln>
        </p:spPr>
        <p:txBody>
          <a:bodyPr>
            <a:spAutoFit/>
          </a:bodyPr>
          <a:lstStyle/>
          <a:p>
            <a:pPr>
              <a:lnSpc>
                <a:spcPct val="90000"/>
              </a:lnSpc>
              <a:spcBef>
                <a:spcPct val="70000"/>
              </a:spcBef>
            </a:pPr>
            <a:r>
              <a:rPr lang="es-MX" sz="2000" b="1">
                <a:solidFill>
                  <a:srgbClr val="3333CC"/>
                </a:solidFill>
                <a:latin typeface="Calibri" pitchFamily="34" charset="0"/>
              </a:rPr>
              <a:t>Análisis de mercado</a:t>
            </a:r>
          </a:p>
        </p:txBody>
      </p:sp>
      <p:sp>
        <p:nvSpPr>
          <p:cNvPr id="36875" name="Rectangle 11"/>
          <p:cNvSpPr>
            <a:spLocks noChangeArrowheads="1"/>
          </p:cNvSpPr>
          <p:nvPr/>
        </p:nvSpPr>
        <p:spPr bwMode="auto">
          <a:xfrm>
            <a:off x="2843213" y="4941888"/>
            <a:ext cx="3455987" cy="650875"/>
          </a:xfrm>
          <a:prstGeom prst="rect">
            <a:avLst/>
          </a:prstGeom>
          <a:solidFill>
            <a:schemeClr val="accent1">
              <a:alpha val="70195"/>
            </a:schemeClr>
          </a:solidFill>
          <a:ln w="9525">
            <a:solidFill>
              <a:srgbClr val="3333CC"/>
            </a:solidFill>
            <a:miter lim="800000"/>
            <a:headEnd/>
            <a:tailEnd/>
          </a:ln>
        </p:spPr>
        <p:txBody>
          <a:bodyPr>
            <a:spAutoFit/>
          </a:bodyPr>
          <a:lstStyle/>
          <a:p>
            <a:pPr>
              <a:lnSpc>
                <a:spcPct val="90000"/>
              </a:lnSpc>
              <a:spcBef>
                <a:spcPct val="70000"/>
              </a:spcBef>
            </a:pPr>
            <a:r>
              <a:rPr lang="es-MX" sz="2000" b="1">
                <a:solidFill>
                  <a:srgbClr val="3333CC"/>
                </a:solidFill>
                <a:latin typeface="Calibri" pitchFamily="34" charset="0"/>
              </a:rPr>
              <a:t>Mapa de Oportunidades de Negocios</a:t>
            </a:r>
          </a:p>
        </p:txBody>
      </p:sp>
      <p:sp>
        <p:nvSpPr>
          <p:cNvPr id="36878" name="Text Box 14"/>
          <p:cNvSpPr txBox="1">
            <a:spLocks noChangeArrowheads="1"/>
          </p:cNvSpPr>
          <p:nvPr/>
        </p:nvSpPr>
        <p:spPr bwMode="auto">
          <a:xfrm>
            <a:off x="5003800" y="2492375"/>
            <a:ext cx="3744913" cy="1785938"/>
          </a:xfrm>
          <a:prstGeom prst="rect">
            <a:avLst/>
          </a:prstGeom>
          <a:noFill/>
          <a:ln w="9525">
            <a:solidFill>
              <a:schemeClr val="accent6">
                <a:lumMod val="75000"/>
              </a:schemeClr>
            </a:solidFill>
            <a:miter lim="800000"/>
            <a:headEnd/>
            <a:tailEnd/>
          </a:ln>
        </p:spPr>
        <p:txBody>
          <a:bodyPr>
            <a:spAutoFit/>
          </a:bodyPr>
          <a:lstStyle/>
          <a:p>
            <a:pPr>
              <a:spcBef>
                <a:spcPts val="600"/>
              </a:spcBef>
              <a:buFont typeface="Wingdings" pitchFamily="2" charset="2"/>
              <a:buChar char="ü"/>
              <a:defRPr/>
            </a:pPr>
            <a:r>
              <a:rPr lang="es-MX" dirty="0">
                <a:solidFill>
                  <a:srgbClr val="3333CC"/>
                </a:solidFill>
                <a:latin typeface="Calibri" pitchFamily="34" charset="0"/>
              </a:rPr>
              <a:t>Demanda potencial</a:t>
            </a:r>
          </a:p>
          <a:p>
            <a:pPr>
              <a:spcBef>
                <a:spcPts val="600"/>
              </a:spcBef>
              <a:buFont typeface="Wingdings" pitchFamily="2" charset="2"/>
              <a:buChar char="ü"/>
              <a:defRPr/>
            </a:pPr>
            <a:r>
              <a:rPr lang="es-MX" dirty="0">
                <a:solidFill>
                  <a:srgbClr val="3333CC"/>
                </a:solidFill>
                <a:latin typeface="Calibri" pitchFamily="34" charset="0"/>
              </a:rPr>
              <a:t>Precios de venta</a:t>
            </a:r>
          </a:p>
          <a:p>
            <a:pPr>
              <a:spcBef>
                <a:spcPts val="600"/>
              </a:spcBef>
              <a:buFont typeface="Wingdings" pitchFamily="2" charset="2"/>
              <a:buChar char="ü"/>
              <a:defRPr/>
            </a:pPr>
            <a:r>
              <a:rPr lang="es-MX" dirty="0">
                <a:solidFill>
                  <a:srgbClr val="3333CC"/>
                </a:solidFill>
                <a:latin typeface="Calibri" pitchFamily="34" charset="0"/>
              </a:rPr>
              <a:t>Comercialización</a:t>
            </a:r>
          </a:p>
          <a:p>
            <a:pPr>
              <a:spcBef>
                <a:spcPts val="600"/>
              </a:spcBef>
              <a:buFont typeface="Wingdings" pitchFamily="2" charset="2"/>
              <a:buChar char="ü"/>
              <a:defRPr/>
            </a:pPr>
            <a:endParaRPr lang="es-MX" dirty="0">
              <a:solidFill>
                <a:srgbClr val="3333CC"/>
              </a:solidFill>
              <a:latin typeface="Calibri" pitchFamily="34" charset="0"/>
            </a:endParaRPr>
          </a:p>
          <a:p>
            <a:pPr>
              <a:spcBef>
                <a:spcPts val="600"/>
              </a:spcBef>
              <a:buFont typeface="Wingdings" pitchFamily="2" charset="2"/>
              <a:buChar char="ü"/>
              <a:defRPr/>
            </a:pPr>
            <a:endParaRPr lang="es-MX" dirty="0">
              <a:solidFill>
                <a:srgbClr val="3333CC"/>
              </a:solidFill>
              <a:latin typeface="Calibri" pitchFamily="34" charset="0"/>
            </a:endParaRPr>
          </a:p>
        </p:txBody>
      </p:sp>
      <p:sp>
        <p:nvSpPr>
          <p:cNvPr id="36879" name="Rectangle 15"/>
          <p:cNvSpPr>
            <a:spLocks noChangeArrowheads="1"/>
          </p:cNvSpPr>
          <p:nvPr/>
        </p:nvSpPr>
        <p:spPr bwMode="auto">
          <a:xfrm>
            <a:off x="2484438" y="5768975"/>
            <a:ext cx="4103687" cy="1089025"/>
          </a:xfrm>
          <a:prstGeom prst="rect">
            <a:avLst/>
          </a:prstGeom>
          <a:noFill/>
          <a:ln w="9525">
            <a:noFill/>
            <a:miter lim="800000"/>
            <a:headEnd/>
            <a:tailEnd/>
          </a:ln>
        </p:spPr>
        <p:txBody>
          <a:bodyPr>
            <a:spAutoFit/>
          </a:bodyPr>
          <a:lstStyle/>
          <a:p>
            <a:pPr marL="177800" indent="-177800">
              <a:lnSpc>
                <a:spcPct val="90000"/>
              </a:lnSpc>
              <a:spcBef>
                <a:spcPct val="70000"/>
              </a:spcBef>
              <a:buFont typeface="Wingdings" pitchFamily="2" charset="2"/>
              <a:buChar char="ü"/>
            </a:pPr>
            <a:r>
              <a:rPr lang="es-MX" sz="2400" b="1">
                <a:solidFill>
                  <a:srgbClr val="3333CC"/>
                </a:solidFill>
                <a:latin typeface="Calibri" pitchFamily="34" charset="0"/>
              </a:rPr>
              <a:t>Identificar los negocios con mayores potencialidades de desarrollo.</a:t>
            </a:r>
            <a:endParaRPr lang="es-ES" sz="2400" b="1">
              <a:solidFill>
                <a:srgbClr val="3333CC"/>
              </a:solidFill>
              <a:latin typeface="Calibri" pitchFamily="34" charset="0"/>
            </a:endParaRPr>
          </a:p>
        </p:txBody>
      </p:sp>
      <p:cxnSp>
        <p:nvCxnSpPr>
          <p:cNvPr id="14" name="13 Conector recto de flecha"/>
          <p:cNvCxnSpPr>
            <a:stCxn id="36871" idx="2"/>
          </p:cNvCxnSpPr>
          <p:nvPr/>
        </p:nvCxnSpPr>
        <p:spPr>
          <a:xfrm>
            <a:off x="2232025" y="4246563"/>
            <a:ext cx="1260475" cy="622300"/>
          </a:xfrm>
          <a:prstGeom prst="straightConnector1">
            <a:avLst/>
          </a:prstGeom>
          <a:ln>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flipH="1">
            <a:off x="5508625" y="4292600"/>
            <a:ext cx="1223963" cy="576263"/>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68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87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68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8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P spid="36869" grpId="1" animBg="1"/>
      <p:bldP spid="36871" grpId="0" animBg="1"/>
      <p:bldP spid="36874" grpId="0" animBg="1"/>
      <p:bldP spid="36874" grpId="1" animBg="1"/>
      <p:bldP spid="36875" grpId="0" animBg="1"/>
      <p:bldP spid="36878" grpId="0" animBg="1"/>
      <p:bldP spid="368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a:spLocks noChangeArrowheads="1"/>
          </p:cNvSpPr>
          <p:nvPr>
            <p:ph type="title"/>
          </p:nvPr>
        </p:nvSpPr>
        <p:spPr>
          <a:noFill/>
        </p:spPr>
        <p:txBody>
          <a:bodyPr/>
          <a:lstStyle/>
          <a:p>
            <a:pPr algn="l" eaLnBrk="1" hangingPunct="1">
              <a:spcBef>
                <a:spcPct val="50000"/>
              </a:spcBef>
            </a:pPr>
            <a:r>
              <a:rPr lang="es-ES" sz="2400" smtClean="0">
                <a:solidFill>
                  <a:srgbClr val="FF0000"/>
                </a:solidFill>
              </a:rPr>
              <a:t>Etapa 1. Diagnóstico del Subterritorio</a:t>
            </a:r>
            <a:r>
              <a:rPr lang="es-CL" sz="2400" smtClean="0">
                <a:solidFill>
                  <a:srgbClr val="FF0000"/>
                </a:solidFill>
              </a:rPr>
              <a:t/>
            </a:r>
            <a:br>
              <a:rPr lang="es-CL" sz="2400" smtClean="0">
                <a:solidFill>
                  <a:srgbClr val="FF0000"/>
                </a:solidFill>
              </a:rPr>
            </a:br>
            <a:r>
              <a:rPr lang="es-CL" sz="2000" smtClean="0"/>
              <a:t>Paso 1. Análisis de los ejes productivos del subterritorio e identificación de las oportunidades de negocios asociadas</a:t>
            </a:r>
            <a:endParaRPr lang="es-ES" sz="2000" smtClean="0"/>
          </a:p>
        </p:txBody>
      </p:sp>
      <p:sp>
        <p:nvSpPr>
          <p:cNvPr id="32774" name="Rectangle 6"/>
          <p:cNvSpPr>
            <a:spLocks noChangeArrowheads="1"/>
          </p:cNvSpPr>
          <p:nvPr/>
        </p:nvSpPr>
        <p:spPr bwMode="auto">
          <a:xfrm>
            <a:off x="647700" y="1844675"/>
            <a:ext cx="7669213" cy="2160588"/>
          </a:xfrm>
          <a:prstGeom prst="rect">
            <a:avLst/>
          </a:prstGeom>
          <a:noFill/>
          <a:ln w="9525">
            <a:noFill/>
            <a:miter lim="800000"/>
            <a:headEnd/>
            <a:tailEnd/>
          </a:ln>
        </p:spPr>
        <p:txBody>
          <a:bodyPr/>
          <a:lstStyle/>
          <a:p>
            <a:pPr marL="177800" indent="-177800">
              <a:spcBef>
                <a:spcPct val="20000"/>
              </a:spcBef>
            </a:pPr>
            <a:r>
              <a:rPr lang="es-ES" sz="2400" b="1">
                <a:solidFill>
                  <a:srgbClr val="3333CC"/>
                </a:solidFill>
                <a:latin typeface="Calibri" pitchFamily="34" charset="0"/>
              </a:rPr>
              <a:t>Resultados: </a:t>
            </a:r>
          </a:p>
          <a:p>
            <a:pPr marL="177800" indent="-177800">
              <a:lnSpc>
                <a:spcPct val="80000"/>
              </a:lnSpc>
              <a:spcBef>
                <a:spcPct val="60000"/>
              </a:spcBef>
              <a:buFontTx/>
              <a:buChar char="•"/>
            </a:pPr>
            <a:r>
              <a:rPr lang="es-ES" sz="2200">
                <a:solidFill>
                  <a:srgbClr val="3333CC"/>
                </a:solidFill>
                <a:latin typeface="Calibri" pitchFamily="34" charset="0"/>
              </a:rPr>
              <a:t>Diagnóstico del </a:t>
            </a:r>
            <a:r>
              <a:rPr lang="es-ES" sz="2200" u="sng">
                <a:solidFill>
                  <a:srgbClr val="3333CC"/>
                </a:solidFill>
                <a:latin typeface="Calibri" pitchFamily="34" charset="0"/>
              </a:rPr>
              <a:t>estado de desarrollo actual</a:t>
            </a:r>
            <a:r>
              <a:rPr lang="es-ES" sz="2200">
                <a:solidFill>
                  <a:srgbClr val="3333CC"/>
                </a:solidFill>
                <a:latin typeface="Calibri" pitchFamily="34" charset="0"/>
              </a:rPr>
              <a:t> del (los) eje (s) productivo (s) en el subterritorio.</a:t>
            </a:r>
          </a:p>
          <a:p>
            <a:pPr marL="177800" indent="-177800" algn="just">
              <a:lnSpc>
                <a:spcPct val="80000"/>
              </a:lnSpc>
              <a:spcBef>
                <a:spcPct val="70000"/>
              </a:spcBef>
              <a:buFontTx/>
              <a:buChar char="•"/>
            </a:pPr>
            <a:r>
              <a:rPr lang="es-ES" sz="2200">
                <a:solidFill>
                  <a:srgbClr val="3333CC"/>
                </a:solidFill>
                <a:latin typeface="Calibri" pitchFamily="34" charset="0"/>
              </a:rPr>
              <a:t>Análisis de la </a:t>
            </a:r>
            <a:r>
              <a:rPr lang="es-ES" sz="2200" u="sng">
                <a:solidFill>
                  <a:srgbClr val="3333CC"/>
                </a:solidFill>
                <a:latin typeface="Calibri" pitchFamily="34" charset="0"/>
              </a:rPr>
              <a:t>viabilidad de los negocios</a:t>
            </a:r>
            <a:r>
              <a:rPr lang="es-ES" sz="2200">
                <a:solidFill>
                  <a:srgbClr val="3333CC"/>
                </a:solidFill>
                <a:latin typeface="Calibri" pitchFamily="34" charset="0"/>
              </a:rPr>
              <a:t> asociados al (los) eje (s) productivo (s) del subterritorio.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eaLnBrk="1" hangingPunct="1"/>
            <a:r>
              <a:rPr lang="es-ES" sz="2400" smtClean="0">
                <a:solidFill>
                  <a:srgbClr val="FF0000"/>
                </a:solidFill>
              </a:rPr>
              <a:t>Etapa 1. Diagnóstico del Subterritorio</a:t>
            </a:r>
            <a:r>
              <a:rPr lang="es-CL" sz="2400" smtClean="0">
                <a:solidFill>
                  <a:srgbClr val="FF0000"/>
                </a:solidFill>
              </a:rPr>
              <a:t/>
            </a:r>
            <a:br>
              <a:rPr lang="es-CL" sz="2400" smtClean="0">
                <a:solidFill>
                  <a:srgbClr val="FF0000"/>
                </a:solidFill>
              </a:rPr>
            </a:br>
            <a:r>
              <a:rPr lang="es-CL" sz="2000" smtClean="0"/>
              <a:t>Paso 2. Diagnóstico del Capital Social e Institucional</a:t>
            </a:r>
            <a:endParaRPr lang="es-ES" sz="2000" smtClean="0"/>
          </a:p>
        </p:txBody>
      </p:sp>
      <p:sp>
        <p:nvSpPr>
          <p:cNvPr id="39939" name="Rectangle 3"/>
          <p:cNvSpPr>
            <a:spLocks noGrp="1" noChangeArrowheads="1"/>
          </p:cNvSpPr>
          <p:nvPr>
            <p:ph type="body" idx="1"/>
          </p:nvPr>
        </p:nvSpPr>
        <p:spPr>
          <a:xfrm>
            <a:off x="250825" y="1412875"/>
            <a:ext cx="8497888" cy="5257800"/>
          </a:xfrm>
        </p:spPr>
        <p:txBody>
          <a:bodyPr/>
          <a:lstStyle/>
          <a:p>
            <a:pPr eaLnBrk="1" hangingPunct="1">
              <a:spcBef>
                <a:spcPct val="45000"/>
              </a:spcBef>
              <a:buFontTx/>
              <a:buNone/>
              <a:defRPr/>
            </a:pPr>
            <a:r>
              <a:rPr lang="es-MX" sz="2400" b="1" dirty="0" smtClean="0"/>
              <a:t>1)	Diagnóstico del Capital Social</a:t>
            </a:r>
          </a:p>
          <a:p>
            <a:pPr lvl="1" eaLnBrk="1" hangingPunct="1">
              <a:spcBef>
                <a:spcPct val="45000"/>
              </a:spcBef>
              <a:defRPr/>
            </a:pPr>
            <a:r>
              <a:rPr lang="es-ES" sz="2200" dirty="0" smtClean="0"/>
              <a:t>Nivel de </a:t>
            </a:r>
            <a:r>
              <a:rPr lang="es-ES" sz="2200" dirty="0" err="1" smtClean="0"/>
              <a:t>asociatividad</a:t>
            </a:r>
            <a:r>
              <a:rPr lang="es-ES" sz="2200" dirty="0" smtClean="0"/>
              <a:t>:</a:t>
            </a:r>
          </a:p>
          <a:p>
            <a:pPr lvl="2" eaLnBrk="1" hangingPunct="1">
              <a:spcBef>
                <a:spcPct val="45000"/>
              </a:spcBef>
              <a:buFont typeface="Wingdings" pitchFamily="2" charset="2"/>
              <a:buChar char="ü"/>
              <a:defRPr/>
            </a:pPr>
            <a:r>
              <a:rPr lang="es-ES" sz="2200" dirty="0" smtClean="0"/>
              <a:t>Asociaciones de productores</a:t>
            </a:r>
          </a:p>
          <a:p>
            <a:pPr lvl="2" eaLnBrk="1" hangingPunct="1">
              <a:spcBef>
                <a:spcPts val="0"/>
              </a:spcBef>
              <a:buFont typeface="Wingdings" pitchFamily="2" charset="2"/>
              <a:buChar char="ü"/>
              <a:defRPr/>
            </a:pPr>
            <a:r>
              <a:rPr lang="es-ES" sz="2200" dirty="0" smtClean="0"/>
              <a:t>Asociaciones para la comercialización</a:t>
            </a:r>
          </a:p>
          <a:p>
            <a:pPr marL="457200" indent="-457200" eaLnBrk="1" hangingPunct="1">
              <a:lnSpc>
                <a:spcPct val="80000"/>
              </a:lnSpc>
              <a:buFontTx/>
              <a:buAutoNum type="arabicParenR" startAt="2"/>
              <a:defRPr/>
            </a:pPr>
            <a:r>
              <a:rPr lang="es-ES" sz="2400" b="1" dirty="0" smtClean="0"/>
              <a:t>Diagnóstico del Capital Institucional</a:t>
            </a:r>
          </a:p>
          <a:p>
            <a:pPr marL="457200" indent="-457200" eaLnBrk="1" hangingPunct="1">
              <a:lnSpc>
                <a:spcPct val="80000"/>
              </a:lnSpc>
              <a:buFontTx/>
              <a:buNone/>
              <a:defRPr/>
            </a:pPr>
            <a:r>
              <a:rPr lang="es-MX" sz="2200" dirty="0" smtClean="0"/>
              <a:t>	-   Acción de Instituciones sectoriales y regionales en el </a:t>
            </a:r>
            <a:r>
              <a:rPr lang="es-MX" sz="2200" dirty="0" err="1" smtClean="0"/>
              <a:t>subterritorio</a:t>
            </a:r>
            <a:r>
              <a:rPr lang="es-MX" sz="2200" dirty="0" smtClean="0"/>
              <a:t>.</a:t>
            </a:r>
          </a:p>
          <a:p>
            <a:pPr lvl="1" algn="just" eaLnBrk="1" hangingPunct="1">
              <a:lnSpc>
                <a:spcPct val="80000"/>
              </a:lnSpc>
              <a:spcBef>
                <a:spcPct val="50000"/>
              </a:spcBef>
              <a:defRPr/>
            </a:pPr>
            <a:r>
              <a:rPr lang="es-ES" sz="2200" dirty="0" smtClean="0"/>
              <a:t>Presencia de programas públicos en ejecución o prontos a operar, vinculados a los ejes productivos del </a:t>
            </a:r>
            <a:r>
              <a:rPr lang="es-ES" sz="2200" dirty="0" err="1" smtClean="0"/>
              <a:t>subterritorio</a:t>
            </a:r>
            <a:r>
              <a:rPr lang="es-ES" sz="2200" dirty="0" smtClean="0"/>
              <a:t>.</a:t>
            </a:r>
          </a:p>
          <a:p>
            <a:pPr lvl="1" algn="just" eaLnBrk="1" hangingPunct="1">
              <a:lnSpc>
                <a:spcPct val="80000"/>
              </a:lnSpc>
              <a:spcBef>
                <a:spcPct val="50000"/>
              </a:spcBef>
              <a:defRPr/>
            </a:pPr>
            <a:r>
              <a:rPr lang="es-ES" sz="2200" dirty="0" smtClean="0"/>
              <a:t>Existencia de diseños institucionales (planes, programas, proyectos, acciones) que aplican modalidad de gestión territorial</a:t>
            </a:r>
          </a:p>
          <a:p>
            <a:pPr algn="just" eaLnBrk="1" hangingPunct="1">
              <a:lnSpc>
                <a:spcPct val="80000"/>
              </a:lnSpc>
              <a:spcBef>
                <a:spcPct val="50000"/>
              </a:spcBef>
              <a:buFontTx/>
              <a:buNone/>
              <a:defRPr/>
            </a:pPr>
            <a:r>
              <a:rPr lang="es-MX" sz="2400" b="1" dirty="0" smtClean="0"/>
              <a:t>3)	Grado de Articulación Público Privada</a:t>
            </a:r>
          </a:p>
          <a:p>
            <a:pPr algn="just" eaLnBrk="1" hangingPunct="1">
              <a:lnSpc>
                <a:spcPct val="80000"/>
              </a:lnSpc>
              <a:spcBef>
                <a:spcPct val="50000"/>
              </a:spcBef>
              <a:buFontTx/>
              <a:buNone/>
              <a:defRPr/>
            </a:pPr>
            <a:r>
              <a:rPr lang="es-ES" sz="2000" dirty="0" smtClean="0"/>
              <a:t>	</a:t>
            </a:r>
            <a:r>
              <a:rPr lang="es-ES" sz="2200" dirty="0" smtClean="0"/>
              <a:t>Se debe identificar si ya existen mesas de trabajo en el </a:t>
            </a:r>
            <a:r>
              <a:rPr lang="es-ES" sz="2200" dirty="0" err="1" smtClean="0"/>
              <a:t>subterritorio</a:t>
            </a:r>
            <a:r>
              <a:rPr lang="es-ES" sz="2200" dirty="0" smtClean="0"/>
              <a:t> y evaluar su grado de institucionalización.</a:t>
            </a:r>
            <a:endParaRPr lang="es-MX" sz="2200" b="1" dirty="0" smtClean="0"/>
          </a:p>
          <a:p>
            <a:pPr lvl="2" eaLnBrk="1" hangingPunct="1">
              <a:spcBef>
                <a:spcPct val="45000"/>
              </a:spcBef>
              <a:buFont typeface="Wingdings" pitchFamily="2" charset="2"/>
              <a:buChar char="ü"/>
              <a:defRPr/>
            </a:pPr>
            <a:endParaRPr lang="es-ES" sz="2200" dirty="0" smtClean="0"/>
          </a:p>
          <a:p>
            <a:pPr lvl="2" eaLnBrk="1" hangingPunct="1">
              <a:spcBef>
                <a:spcPct val="45000"/>
              </a:spcBef>
              <a:buFont typeface="Wingdings" pitchFamily="2" charset="2"/>
              <a:buChar char="ü"/>
              <a:defRPr/>
            </a:pPr>
            <a:endParaRPr lang="es-ES"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93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93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9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eaLnBrk="1" hangingPunct="1"/>
            <a:r>
              <a:rPr lang="es-ES" sz="2400" smtClean="0">
                <a:solidFill>
                  <a:srgbClr val="FF0000"/>
                </a:solidFill>
              </a:rPr>
              <a:t>Etapa 1. Diagnóstico del Subterritorio</a:t>
            </a:r>
            <a:r>
              <a:rPr lang="es-CL" sz="2400" smtClean="0">
                <a:solidFill>
                  <a:srgbClr val="FF0000"/>
                </a:solidFill>
              </a:rPr>
              <a:t/>
            </a:r>
            <a:br>
              <a:rPr lang="es-CL" sz="2400" smtClean="0">
                <a:solidFill>
                  <a:srgbClr val="FF0000"/>
                </a:solidFill>
              </a:rPr>
            </a:br>
            <a:r>
              <a:rPr lang="es-CL" sz="2000" smtClean="0"/>
              <a:t>Paso 2. Diagnóstico del Capital Social e Institucional</a:t>
            </a:r>
            <a:endParaRPr lang="es-ES" sz="2000" smtClean="0"/>
          </a:p>
        </p:txBody>
      </p:sp>
      <p:sp>
        <p:nvSpPr>
          <p:cNvPr id="20483" name="Rectangle 3"/>
          <p:cNvSpPr>
            <a:spLocks noGrp="1" noChangeArrowheads="1"/>
          </p:cNvSpPr>
          <p:nvPr>
            <p:ph type="body" idx="1"/>
          </p:nvPr>
        </p:nvSpPr>
        <p:spPr>
          <a:xfrm>
            <a:off x="457200" y="1600200"/>
            <a:ext cx="8229600" cy="3844925"/>
          </a:xfrm>
        </p:spPr>
        <p:txBody>
          <a:bodyPr/>
          <a:lstStyle/>
          <a:p>
            <a:pPr eaLnBrk="1" hangingPunct="1">
              <a:lnSpc>
                <a:spcPct val="90000"/>
              </a:lnSpc>
              <a:buFontTx/>
              <a:buNone/>
            </a:pPr>
            <a:r>
              <a:rPr lang="es-ES" sz="2000" b="1" smtClean="0"/>
              <a:t>	</a:t>
            </a:r>
            <a:r>
              <a:rPr lang="es-ES" sz="2400" b="1" smtClean="0"/>
              <a:t>Productos Etapa 1</a:t>
            </a:r>
          </a:p>
          <a:p>
            <a:pPr eaLnBrk="1" hangingPunct="1">
              <a:lnSpc>
                <a:spcPct val="90000"/>
              </a:lnSpc>
              <a:buFontTx/>
              <a:buNone/>
            </a:pPr>
            <a:r>
              <a:rPr lang="es-ES" sz="2000" smtClean="0"/>
              <a:t>	</a:t>
            </a:r>
          </a:p>
          <a:p>
            <a:pPr algn="just" eaLnBrk="1" hangingPunct="1">
              <a:lnSpc>
                <a:spcPct val="90000"/>
              </a:lnSpc>
              <a:buFontTx/>
              <a:buNone/>
            </a:pPr>
            <a:r>
              <a:rPr lang="es-ES" sz="2200" smtClean="0"/>
              <a:t>	Con la información recopilada en los pasos 1 y 2 se elaborará el </a:t>
            </a:r>
            <a:r>
              <a:rPr lang="es-ES" sz="2200" u="sng" smtClean="0"/>
              <a:t>Informe de Competitividad</a:t>
            </a:r>
            <a:r>
              <a:rPr lang="es-ES" sz="2200" smtClean="0"/>
              <a:t> del subterritorio, que indique en forma realista si los factores productivos y el capital social e institucional existentes permiten desarrollar las oportunidades de negocio identificadas.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eaLnBrk="1" hangingPunct="1"/>
            <a:r>
              <a:rPr lang="es-ES" sz="2100" smtClean="0">
                <a:solidFill>
                  <a:srgbClr val="FF0000"/>
                </a:solidFill>
              </a:rPr>
              <a:t>Etapa 2. Planificación Estratégica: visión compartida y situación deseada</a:t>
            </a:r>
            <a:br>
              <a:rPr lang="es-ES" sz="2100" smtClean="0">
                <a:solidFill>
                  <a:srgbClr val="FF0000"/>
                </a:solidFill>
              </a:rPr>
            </a:br>
            <a:r>
              <a:rPr lang="es-ES" sz="2000" smtClean="0"/>
              <a:t>Paso 3.  Generación de una Visión Compartida del Subterritorio.</a:t>
            </a:r>
          </a:p>
        </p:txBody>
      </p:sp>
      <p:sp>
        <p:nvSpPr>
          <p:cNvPr id="46083" name="Rectangle 3"/>
          <p:cNvSpPr>
            <a:spLocks noGrp="1" noChangeArrowheads="1"/>
          </p:cNvSpPr>
          <p:nvPr>
            <p:ph type="body" idx="1"/>
          </p:nvPr>
        </p:nvSpPr>
        <p:spPr>
          <a:xfrm>
            <a:off x="395288" y="1773238"/>
            <a:ext cx="8291512" cy="4060825"/>
          </a:xfrm>
        </p:spPr>
        <p:txBody>
          <a:bodyPr/>
          <a:lstStyle/>
          <a:p>
            <a:pPr eaLnBrk="1" hangingPunct="1">
              <a:lnSpc>
                <a:spcPct val="80000"/>
              </a:lnSpc>
              <a:buFontTx/>
              <a:buNone/>
            </a:pPr>
            <a:r>
              <a:rPr lang="es-ES" sz="2400" b="1" smtClean="0"/>
              <a:t>Desarrollo Metodológico</a:t>
            </a:r>
          </a:p>
          <a:p>
            <a:pPr eaLnBrk="1" hangingPunct="1">
              <a:lnSpc>
                <a:spcPct val="80000"/>
              </a:lnSpc>
              <a:spcBef>
                <a:spcPct val="70000"/>
              </a:spcBef>
              <a:buFont typeface="Calibri" pitchFamily="34" charset="0"/>
              <a:buChar char="–"/>
            </a:pPr>
            <a:r>
              <a:rPr lang="es-MX" sz="2200" smtClean="0"/>
              <a:t>Talleres de planificación estratégica, con participación de actores del subterritorios</a:t>
            </a:r>
          </a:p>
          <a:p>
            <a:pPr lvl="1" eaLnBrk="1" hangingPunct="1">
              <a:lnSpc>
                <a:spcPct val="80000"/>
              </a:lnSpc>
              <a:spcBef>
                <a:spcPct val="50000"/>
              </a:spcBef>
              <a:buFont typeface="Wingdings" pitchFamily="2" charset="2"/>
              <a:buChar char="ü"/>
            </a:pPr>
            <a:r>
              <a:rPr lang="es-MX" sz="2200" smtClean="0"/>
              <a:t>Entregar información del diagnóstico</a:t>
            </a:r>
          </a:p>
          <a:p>
            <a:pPr lvl="1" eaLnBrk="1" hangingPunct="1">
              <a:lnSpc>
                <a:spcPct val="80000"/>
              </a:lnSpc>
              <a:buFont typeface="Wingdings" pitchFamily="2" charset="2"/>
              <a:buChar char="ü"/>
            </a:pPr>
            <a:r>
              <a:rPr lang="es-MX" sz="2200" smtClean="0"/>
              <a:t>Análisis FODA</a:t>
            </a:r>
          </a:p>
          <a:p>
            <a:pPr lvl="1" eaLnBrk="1" hangingPunct="1">
              <a:lnSpc>
                <a:spcPct val="80000"/>
              </a:lnSpc>
              <a:buFont typeface="Wingdings" pitchFamily="2" charset="2"/>
              <a:buChar char="ü"/>
            </a:pPr>
            <a:r>
              <a:rPr lang="es-MX" sz="2200" smtClean="0"/>
              <a:t>Definir visión compartida del subterritorio y los negocios a desarrollar</a:t>
            </a:r>
            <a:endParaRPr lang="es-MX" sz="2200" smtClean="0">
              <a:solidFill>
                <a:srgbClr val="FF0000"/>
              </a:solidFill>
            </a:endParaRPr>
          </a:p>
          <a:p>
            <a:pPr lvl="1" eaLnBrk="1" hangingPunct="1">
              <a:lnSpc>
                <a:spcPct val="80000"/>
              </a:lnSpc>
              <a:buFont typeface="Wingdings" pitchFamily="2" charset="2"/>
              <a:buChar char="ü"/>
            </a:pPr>
            <a:r>
              <a:rPr lang="es-MX" sz="2200" smtClean="0"/>
              <a:t>Constituir formalmente el Núcleo Gestor y suscripción de compromisos.</a:t>
            </a:r>
            <a:endParaRPr lang="es-E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l" eaLnBrk="1" hangingPunct="1"/>
            <a:r>
              <a:rPr lang="es-ES" sz="2100" smtClean="0">
                <a:solidFill>
                  <a:srgbClr val="FF0000"/>
                </a:solidFill>
              </a:rPr>
              <a:t>Etapa 2. Planificación Estratégica: visión compartida y situación deseada</a:t>
            </a:r>
            <a:br>
              <a:rPr lang="es-ES" sz="2100" smtClean="0">
                <a:solidFill>
                  <a:srgbClr val="FF0000"/>
                </a:solidFill>
              </a:rPr>
            </a:br>
            <a:r>
              <a:rPr lang="es-ES" sz="2000" smtClean="0"/>
              <a:t>Paso 3.  Generación de una Visión Compartida del Subterritorio.</a:t>
            </a:r>
          </a:p>
        </p:txBody>
      </p:sp>
      <p:sp>
        <p:nvSpPr>
          <p:cNvPr id="22531" name="Rectangle 3"/>
          <p:cNvSpPr>
            <a:spLocks noGrp="1" noChangeArrowheads="1"/>
          </p:cNvSpPr>
          <p:nvPr>
            <p:ph type="body" idx="1"/>
          </p:nvPr>
        </p:nvSpPr>
        <p:spPr>
          <a:xfrm>
            <a:off x="395288" y="1773238"/>
            <a:ext cx="8291512" cy="4060825"/>
          </a:xfrm>
        </p:spPr>
        <p:txBody>
          <a:bodyPr/>
          <a:lstStyle/>
          <a:p>
            <a:pPr marL="360363" lvl="1" indent="-180975" eaLnBrk="1" hangingPunct="1">
              <a:lnSpc>
                <a:spcPct val="80000"/>
              </a:lnSpc>
              <a:buFontTx/>
              <a:buNone/>
            </a:pPr>
            <a:r>
              <a:rPr lang="es-MX" sz="2400" b="1" smtClean="0"/>
              <a:t>Funciones del núcleo gestor</a:t>
            </a:r>
          </a:p>
          <a:p>
            <a:pPr marL="360363" lvl="1" indent="-180975" eaLnBrk="1" hangingPunct="1">
              <a:lnSpc>
                <a:spcPct val="80000"/>
              </a:lnSpc>
              <a:buFontTx/>
              <a:buNone/>
            </a:pPr>
            <a:endParaRPr lang="es-MX" sz="2400" b="1" smtClean="0"/>
          </a:p>
          <a:p>
            <a:pPr marL="360363" lvl="1" indent="-180975" eaLnBrk="1" hangingPunct="1">
              <a:lnSpc>
                <a:spcPct val="80000"/>
              </a:lnSpc>
              <a:spcBef>
                <a:spcPts val="1200"/>
              </a:spcBef>
              <a:buFont typeface="Wingdings" pitchFamily="2" charset="2"/>
              <a:buChar char="ü"/>
            </a:pPr>
            <a:r>
              <a:rPr lang="es-MX" sz="2000" smtClean="0"/>
              <a:t>Asistir a las instancias territoriales de validación y/o aprobación que se solicitan en el marco de la elaboración del PMDT</a:t>
            </a:r>
          </a:p>
          <a:p>
            <a:pPr marL="360363" lvl="1" indent="-180975" eaLnBrk="1" hangingPunct="1">
              <a:lnSpc>
                <a:spcPct val="80000"/>
              </a:lnSpc>
              <a:spcBef>
                <a:spcPts val="1200"/>
              </a:spcBef>
              <a:buFont typeface="Wingdings" pitchFamily="2" charset="2"/>
              <a:buChar char="ü"/>
            </a:pPr>
            <a:r>
              <a:rPr lang="es-MX" sz="2000" smtClean="0"/>
              <a:t>Asistir a las jornadas de fortalecimiento que se incluyeran en el plan de trabajo del Núcleo Gestor</a:t>
            </a:r>
          </a:p>
          <a:p>
            <a:pPr marL="360363" lvl="1" indent="-180975" eaLnBrk="1" hangingPunct="1">
              <a:lnSpc>
                <a:spcPct val="80000"/>
              </a:lnSpc>
              <a:spcBef>
                <a:spcPts val="1200"/>
              </a:spcBef>
              <a:buFont typeface="Wingdings" pitchFamily="2" charset="2"/>
              <a:buChar char="ü"/>
            </a:pPr>
            <a:r>
              <a:rPr lang="es-MX" sz="2000" smtClean="0"/>
              <a:t>Gestionar la ejecución coordinada de todas las componentes de la cartera del PMDT</a:t>
            </a:r>
          </a:p>
          <a:p>
            <a:pPr marL="360363" lvl="1" indent="-180975" eaLnBrk="1" hangingPunct="1">
              <a:lnSpc>
                <a:spcPct val="80000"/>
              </a:lnSpc>
              <a:spcBef>
                <a:spcPts val="1200"/>
              </a:spcBef>
              <a:buFont typeface="Wingdings" pitchFamily="2" charset="2"/>
              <a:buChar char="ü"/>
            </a:pPr>
            <a:r>
              <a:rPr lang="es-MX" sz="2000" smtClean="0"/>
              <a:t>Hacer seguimiento de los compromisos privados y públicos aprobados en el PMDT.</a:t>
            </a:r>
            <a:endParaRPr lang="es-CL" sz="2000" smtClean="0"/>
          </a:p>
          <a:p>
            <a:pPr marL="0" indent="0" eaLnBrk="1" hangingPunct="1">
              <a:lnSpc>
                <a:spcPct val="80000"/>
              </a:lnSpc>
              <a:buFontTx/>
              <a:buNone/>
            </a:pPr>
            <a:endParaRPr lang="es-ES" sz="22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eaLnBrk="1" hangingPunct="1"/>
            <a:r>
              <a:rPr lang="es-ES" sz="2100" smtClean="0">
                <a:solidFill>
                  <a:srgbClr val="FF0000"/>
                </a:solidFill>
              </a:rPr>
              <a:t>Etapa 2. Planificación Estratégica: visión compartida y situación deseada</a:t>
            </a:r>
            <a:br>
              <a:rPr lang="es-ES" sz="2100" smtClean="0">
                <a:solidFill>
                  <a:srgbClr val="FF0000"/>
                </a:solidFill>
              </a:rPr>
            </a:br>
            <a:r>
              <a:rPr lang="es-ES" sz="2000" smtClean="0"/>
              <a:t>Paso 3.  Generación de una Visión Compartida del Subterritorio.</a:t>
            </a:r>
          </a:p>
        </p:txBody>
      </p:sp>
      <p:sp>
        <p:nvSpPr>
          <p:cNvPr id="23555" name="Rectangle 3"/>
          <p:cNvSpPr>
            <a:spLocks noGrp="1" noChangeArrowheads="1"/>
          </p:cNvSpPr>
          <p:nvPr>
            <p:ph type="body" idx="1"/>
          </p:nvPr>
        </p:nvSpPr>
        <p:spPr>
          <a:xfrm>
            <a:off x="395288" y="1773238"/>
            <a:ext cx="8291512" cy="4060825"/>
          </a:xfrm>
        </p:spPr>
        <p:txBody>
          <a:bodyPr/>
          <a:lstStyle/>
          <a:p>
            <a:pPr marL="360363" lvl="1" indent="-180975" eaLnBrk="1" hangingPunct="1">
              <a:lnSpc>
                <a:spcPct val="80000"/>
              </a:lnSpc>
              <a:buFontTx/>
              <a:buNone/>
            </a:pPr>
            <a:r>
              <a:rPr lang="es-MX" sz="2400" b="1" smtClean="0"/>
              <a:t>Integrantes del núcleo gestor</a:t>
            </a:r>
          </a:p>
          <a:p>
            <a:pPr marL="360363" lvl="1" indent="-180975" eaLnBrk="1" hangingPunct="1">
              <a:lnSpc>
                <a:spcPct val="80000"/>
              </a:lnSpc>
              <a:buFontTx/>
              <a:buNone/>
            </a:pPr>
            <a:endParaRPr lang="es-MX" sz="2400" b="1" smtClean="0"/>
          </a:p>
          <a:p>
            <a:pPr marL="360363" lvl="1" indent="-180975" eaLnBrk="1" hangingPunct="1">
              <a:lnSpc>
                <a:spcPct val="80000"/>
              </a:lnSpc>
              <a:spcBef>
                <a:spcPts val="1200"/>
              </a:spcBef>
              <a:buFont typeface="Wingdings" pitchFamily="2" charset="2"/>
              <a:buChar char="ü"/>
            </a:pPr>
            <a:r>
              <a:rPr lang="es-MX" sz="2000" smtClean="0"/>
              <a:t>Representantes de los productores</a:t>
            </a:r>
          </a:p>
          <a:p>
            <a:pPr marL="360363" lvl="1" indent="-180975" eaLnBrk="1" hangingPunct="1">
              <a:lnSpc>
                <a:spcPct val="80000"/>
              </a:lnSpc>
              <a:spcBef>
                <a:spcPts val="1200"/>
              </a:spcBef>
              <a:buFont typeface="Wingdings" pitchFamily="2" charset="2"/>
              <a:buChar char="ü"/>
            </a:pPr>
            <a:r>
              <a:rPr lang="es-MX" sz="2000" smtClean="0"/>
              <a:t>Representantes del Municipio</a:t>
            </a:r>
          </a:p>
          <a:p>
            <a:pPr marL="360363" lvl="1" indent="-180975" eaLnBrk="1" hangingPunct="1">
              <a:lnSpc>
                <a:spcPct val="80000"/>
              </a:lnSpc>
              <a:spcBef>
                <a:spcPts val="1200"/>
              </a:spcBef>
              <a:buFont typeface="Wingdings" pitchFamily="2" charset="2"/>
              <a:buChar char="ü"/>
            </a:pPr>
            <a:r>
              <a:rPr lang="es-MX" sz="2000" smtClean="0"/>
              <a:t>Equipo PIRDT – GORE</a:t>
            </a:r>
          </a:p>
          <a:p>
            <a:pPr marL="360363" lvl="1" indent="-180975" eaLnBrk="1" hangingPunct="1">
              <a:lnSpc>
                <a:spcPct val="80000"/>
              </a:lnSpc>
              <a:spcBef>
                <a:spcPts val="1200"/>
              </a:spcBef>
              <a:buFont typeface="Wingdings" pitchFamily="2" charset="2"/>
              <a:buChar char="ü"/>
            </a:pPr>
            <a:r>
              <a:rPr lang="es-MX" sz="2000" smtClean="0"/>
              <a:t>Profesionales Instituciones Públicas</a:t>
            </a:r>
            <a:endParaRPr lang="es-CL" sz="2000" smtClean="0"/>
          </a:p>
          <a:p>
            <a:pPr marL="0" indent="0" eaLnBrk="1" hangingPunct="1">
              <a:lnSpc>
                <a:spcPct val="80000"/>
              </a:lnSpc>
              <a:buFontTx/>
              <a:buNone/>
            </a:pPr>
            <a:endParaRPr lang="es-ES" sz="22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l" eaLnBrk="1" hangingPunct="1"/>
            <a:r>
              <a:rPr lang="es-ES" sz="2100" smtClean="0">
                <a:solidFill>
                  <a:srgbClr val="FF0000"/>
                </a:solidFill>
              </a:rPr>
              <a:t>Etapa 2. Planificación Estratégica: visión compartida y situación deseada</a:t>
            </a:r>
            <a:br>
              <a:rPr lang="es-ES" sz="2100" smtClean="0">
                <a:solidFill>
                  <a:srgbClr val="FF0000"/>
                </a:solidFill>
              </a:rPr>
            </a:br>
            <a:r>
              <a:rPr lang="es-ES" sz="2000" smtClean="0"/>
              <a:t>Paso 3.  Generación de una Visión Compartida del Subterritorio.</a:t>
            </a:r>
          </a:p>
        </p:txBody>
      </p:sp>
      <p:sp>
        <p:nvSpPr>
          <p:cNvPr id="43011" name="Rectangle 3"/>
          <p:cNvSpPr>
            <a:spLocks noGrp="1" noChangeArrowheads="1"/>
          </p:cNvSpPr>
          <p:nvPr>
            <p:ph type="body" idx="1"/>
          </p:nvPr>
        </p:nvSpPr>
        <p:spPr>
          <a:xfrm>
            <a:off x="395288" y="1600200"/>
            <a:ext cx="8291512" cy="4060825"/>
          </a:xfrm>
        </p:spPr>
        <p:txBody>
          <a:bodyPr/>
          <a:lstStyle/>
          <a:p>
            <a:pPr eaLnBrk="1" hangingPunct="1">
              <a:lnSpc>
                <a:spcPct val="90000"/>
              </a:lnSpc>
              <a:buFontTx/>
              <a:buNone/>
              <a:defRPr/>
            </a:pPr>
            <a:r>
              <a:rPr lang="es-ES" sz="2400" b="1" dirty="0" smtClean="0"/>
              <a:t>Productos Paso 3</a:t>
            </a:r>
          </a:p>
          <a:p>
            <a:pPr eaLnBrk="1" hangingPunct="1">
              <a:lnSpc>
                <a:spcPct val="90000"/>
              </a:lnSpc>
              <a:defRPr/>
            </a:pPr>
            <a:endParaRPr lang="es-ES" sz="2400" dirty="0" smtClean="0">
              <a:effectLst>
                <a:outerShdw blurRad="38100" dist="38100" dir="2700000" algn="tl">
                  <a:srgbClr val="C0C0C0"/>
                </a:outerShdw>
              </a:effectLst>
            </a:endParaRPr>
          </a:p>
          <a:p>
            <a:pPr algn="just" eaLnBrk="1" hangingPunct="1">
              <a:lnSpc>
                <a:spcPct val="90000"/>
              </a:lnSpc>
              <a:defRPr/>
            </a:pPr>
            <a:r>
              <a:rPr lang="es-ES" sz="2200" dirty="0" smtClean="0"/>
              <a:t>Visión compartida del </a:t>
            </a:r>
            <a:r>
              <a:rPr lang="es-ES" sz="2200" dirty="0" err="1" smtClean="0"/>
              <a:t>subterritorio</a:t>
            </a:r>
            <a:r>
              <a:rPr lang="es-ES" sz="2200" dirty="0" smtClean="0"/>
              <a:t> y oportunidades de negocios a desarrollar.</a:t>
            </a:r>
          </a:p>
          <a:p>
            <a:pPr algn="just" eaLnBrk="1" hangingPunct="1">
              <a:lnSpc>
                <a:spcPct val="90000"/>
              </a:lnSpc>
              <a:buFontTx/>
              <a:buNone/>
              <a:defRPr/>
            </a:pPr>
            <a:endParaRPr lang="es-ES" sz="2200" dirty="0" smtClean="0"/>
          </a:p>
          <a:p>
            <a:pPr algn="just" eaLnBrk="1" hangingPunct="1">
              <a:lnSpc>
                <a:spcPct val="90000"/>
              </a:lnSpc>
              <a:defRPr/>
            </a:pPr>
            <a:r>
              <a:rPr lang="es-ES" sz="2200" dirty="0" smtClean="0"/>
              <a:t>Documentos de Acuerdo y Pactos Territoriales entre la Autoridad, la Sociedad Civil y el Sector empresarial.</a:t>
            </a:r>
          </a:p>
          <a:p>
            <a:pPr algn="just" eaLnBrk="1" hangingPunct="1">
              <a:lnSpc>
                <a:spcPct val="90000"/>
              </a:lnSpc>
              <a:buFontTx/>
              <a:buNone/>
              <a:defRPr/>
            </a:pPr>
            <a:endParaRPr lang="es-MX"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s-CL" smtClean="0"/>
              <a:t>PLAN MARCO DE DESARROLLO TERRITORIAL</a:t>
            </a:r>
            <a:endParaRPr lang="es-ES" smtClean="0"/>
          </a:p>
        </p:txBody>
      </p:sp>
      <p:sp>
        <p:nvSpPr>
          <p:cNvPr id="3075" name="Rectangle 3"/>
          <p:cNvSpPr>
            <a:spLocks noGrp="1" noChangeArrowheads="1"/>
          </p:cNvSpPr>
          <p:nvPr>
            <p:ph type="body" idx="1"/>
          </p:nvPr>
        </p:nvSpPr>
        <p:spPr>
          <a:xfrm>
            <a:off x="457200" y="1600200"/>
            <a:ext cx="8229600" cy="1323975"/>
          </a:xfrm>
        </p:spPr>
        <p:txBody>
          <a:bodyPr/>
          <a:lstStyle/>
          <a:p>
            <a:pPr algn="just" eaLnBrk="1" hangingPunct="1">
              <a:spcBef>
                <a:spcPct val="100000"/>
              </a:spcBef>
              <a:buFontTx/>
              <a:buNone/>
              <a:defRPr/>
            </a:pPr>
            <a:r>
              <a:rPr lang="es-CL" b="1" dirty="0" smtClean="0">
                <a:effectLst>
                  <a:outerShdw blurRad="38100" dist="38100" dir="2700000" algn="tl">
                    <a:srgbClr val="C0C0C0"/>
                  </a:outerShdw>
                </a:effectLst>
              </a:rPr>
              <a:t>	</a:t>
            </a:r>
            <a:r>
              <a:rPr lang="es-CL" sz="2400" dirty="0" smtClean="0"/>
              <a:t>Es un instrumento de </a:t>
            </a:r>
            <a:r>
              <a:rPr lang="es-CL" sz="2400" u="sng" dirty="0" smtClean="0"/>
              <a:t>planificación</a:t>
            </a:r>
            <a:r>
              <a:rPr lang="es-CL" sz="2400" dirty="0" smtClean="0"/>
              <a:t> </a:t>
            </a:r>
            <a:r>
              <a:rPr lang="es-CL" sz="2400" u="sng" dirty="0" smtClean="0"/>
              <a:t>territorial</a:t>
            </a:r>
            <a:r>
              <a:rPr lang="es-CL" sz="2400" dirty="0" smtClean="0"/>
              <a:t> de las inversiones, con orientación al </a:t>
            </a:r>
            <a:r>
              <a:rPr lang="es-CL" sz="2400" u="sng" dirty="0" smtClean="0"/>
              <a:t>desarrollo productivo</a:t>
            </a:r>
            <a:r>
              <a:rPr lang="es-CL" sz="2400" dirty="0" smtClean="0"/>
              <a:t>, con un enfoque </a:t>
            </a:r>
            <a:r>
              <a:rPr lang="es-CL" sz="2400" u="sng" dirty="0" smtClean="0"/>
              <a:t>participativo</a:t>
            </a:r>
            <a:r>
              <a:rPr lang="es-CL" sz="2400" dirty="0" smtClean="0"/>
              <a:t>.</a:t>
            </a:r>
          </a:p>
          <a:p>
            <a:pPr eaLnBrk="1" hangingPunct="1">
              <a:buFontTx/>
              <a:buNone/>
              <a:defRPr/>
            </a:pPr>
            <a:endParaRPr lang="es-ES" dirty="0" smtClean="0"/>
          </a:p>
        </p:txBody>
      </p:sp>
      <p:sp>
        <p:nvSpPr>
          <p:cNvPr id="5" name="Text Box 10"/>
          <p:cNvSpPr txBox="1">
            <a:spLocks noChangeArrowheads="1"/>
          </p:cNvSpPr>
          <p:nvPr/>
        </p:nvSpPr>
        <p:spPr bwMode="auto">
          <a:xfrm>
            <a:off x="1979613" y="3429000"/>
            <a:ext cx="5545137" cy="1200150"/>
          </a:xfrm>
          <a:prstGeom prst="rect">
            <a:avLst/>
          </a:prstGeom>
          <a:noFill/>
          <a:ln w="9525">
            <a:solidFill>
              <a:schemeClr val="accent2"/>
            </a:solidFill>
            <a:miter lim="800000"/>
            <a:headEnd/>
            <a:tailEnd/>
          </a:ln>
        </p:spPr>
        <p:txBody>
          <a:bodyPr>
            <a:spAutoFit/>
          </a:bodyPr>
          <a:lstStyle/>
          <a:p>
            <a:pPr>
              <a:spcBef>
                <a:spcPct val="100000"/>
              </a:spcBef>
              <a:buClr>
                <a:schemeClr val="hlink"/>
              </a:buClr>
              <a:buFont typeface="Wingdings" pitchFamily="2" charset="2"/>
              <a:buNone/>
              <a:tabLst>
                <a:tab pos="2422525" algn="l"/>
              </a:tabLst>
            </a:pPr>
            <a:r>
              <a:rPr lang="es-CL" sz="2400">
                <a:solidFill>
                  <a:srgbClr val="3333CC"/>
                </a:solidFill>
                <a:latin typeface="Calibri" pitchFamily="34" charset="0"/>
              </a:rPr>
              <a:t>Inversión en localidades rurales con población semi - concentrada y dispersa, con déficit de infraestructura.</a:t>
            </a:r>
            <a:endParaRPr lang="es-ES" sz="2400">
              <a:solidFill>
                <a:srgbClr val="3333CC"/>
              </a:solidFill>
              <a:latin typeface="Calibri" pitchFamily="34" charset="0"/>
            </a:endParaRPr>
          </a:p>
        </p:txBody>
      </p:sp>
      <p:sp>
        <p:nvSpPr>
          <p:cNvPr id="6" name="Text Box 11"/>
          <p:cNvSpPr txBox="1">
            <a:spLocks noChangeArrowheads="1"/>
          </p:cNvSpPr>
          <p:nvPr/>
        </p:nvSpPr>
        <p:spPr bwMode="auto">
          <a:xfrm>
            <a:off x="2051050" y="4941888"/>
            <a:ext cx="5545138" cy="1568450"/>
          </a:xfrm>
          <a:prstGeom prst="rect">
            <a:avLst/>
          </a:prstGeom>
          <a:noFill/>
          <a:ln w="9525">
            <a:solidFill>
              <a:schemeClr val="accent2"/>
            </a:solidFill>
            <a:miter lim="800000"/>
            <a:headEnd/>
            <a:tailEnd/>
          </a:ln>
        </p:spPr>
        <p:txBody>
          <a:bodyPr>
            <a:spAutoFit/>
          </a:bodyPr>
          <a:lstStyle/>
          <a:p>
            <a:pPr algn="just">
              <a:spcBef>
                <a:spcPct val="100000"/>
              </a:spcBef>
              <a:buClr>
                <a:schemeClr val="hlink"/>
              </a:buClr>
              <a:buFont typeface="Wingdings" pitchFamily="2" charset="2"/>
              <a:buNone/>
              <a:tabLst>
                <a:tab pos="2422525" algn="l"/>
              </a:tabLst>
            </a:pPr>
            <a:r>
              <a:rPr lang="es-CL" sz="2400">
                <a:solidFill>
                  <a:srgbClr val="3333CC"/>
                </a:solidFill>
                <a:latin typeface="Calibri" pitchFamily="34" charset="0"/>
              </a:rPr>
              <a:t>Enfoque participativo en el levantamiento de cartera acciones de fomento y provisión de servicios de infraestructura  para el subterritorio.</a:t>
            </a:r>
            <a:endParaRPr lang="es-ES" sz="2400">
              <a:solidFill>
                <a:srgbClr val="3333CC"/>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362950" cy="1143000"/>
          </a:xfrm>
        </p:spPr>
        <p:txBody>
          <a:bodyPr/>
          <a:lstStyle/>
          <a:p>
            <a:pPr algn="l" eaLnBrk="1" hangingPunct="1"/>
            <a:r>
              <a:rPr lang="es-ES" sz="2000" smtClean="0">
                <a:solidFill>
                  <a:srgbClr val="FF0000"/>
                </a:solidFill>
              </a:rPr>
              <a:t>Etapa 2. Planificación Estratégica: Visión compartida y situación deseada</a:t>
            </a:r>
            <a:r>
              <a:rPr lang="es-CL" sz="2000" smtClean="0">
                <a:solidFill>
                  <a:srgbClr val="FF0000"/>
                </a:solidFill>
              </a:rPr>
              <a:t/>
            </a:r>
            <a:br>
              <a:rPr lang="es-CL" sz="2000" smtClean="0">
                <a:solidFill>
                  <a:srgbClr val="FF0000"/>
                </a:solidFill>
              </a:rPr>
            </a:br>
            <a:r>
              <a:rPr lang="es-ES" sz="2000" smtClean="0"/>
              <a:t>Paso 4.</a:t>
            </a:r>
            <a:r>
              <a:rPr lang="es-ES" sz="2000" b="0" smtClean="0"/>
              <a:t>  </a:t>
            </a:r>
            <a:r>
              <a:rPr lang="es-ES" sz="2000" smtClean="0"/>
              <a:t>Definición de la Situación Deseada del (los) Negocio (s) Productivo (s) del Subterritorio e Identificación de Brechas</a:t>
            </a:r>
          </a:p>
        </p:txBody>
      </p:sp>
      <p:sp>
        <p:nvSpPr>
          <p:cNvPr id="48131" name="Rectangle 3"/>
          <p:cNvSpPr>
            <a:spLocks noGrp="1" noChangeArrowheads="1"/>
          </p:cNvSpPr>
          <p:nvPr>
            <p:ph type="body" idx="1"/>
          </p:nvPr>
        </p:nvSpPr>
        <p:spPr>
          <a:xfrm>
            <a:off x="395288" y="1600200"/>
            <a:ext cx="8291512" cy="4637088"/>
          </a:xfrm>
        </p:spPr>
        <p:txBody>
          <a:bodyPr/>
          <a:lstStyle/>
          <a:p>
            <a:pPr eaLnBrk="1" hangingPunct="1">
              <a:lnSpc>
                <a:spcPct val="80000"/>
              </a:lnSpc>
              <a:buFontTx/>
              <a:buNone/>
            </a:pPr>
            <a:r>
              <a:rPr lang="es-ES" sz="2400" b="1" smtClean="0"/>
              <a:t>Desarrollo Metodológico</a:t>
            </a:r>
          </a:p>
          <a:p>
            <a:pPr eaLnBrk="1" hangingPunct="1">
              <a:lnSpc>
                <a:spcPct val="80000"/>
              </a:lnSpc>
              <a:buFontTx/>
              <a:buNone/>
            </a:pPr>
            <a:endParaRPr lang="es-MX" sz="2400" b="1" smtClean="0"/>
          </a:p>
          <a:p>
            <a:pPr eaLnBrk="1" hangingPunct="1">
              <a:lnSpc>
                <a:spcPct val="80000"/>
              </a:lnSpc>
              <a:buFontTx/>
              <a:buNone/>
            </a:pPr>
            <a:r>
              <a:rPr lang="es-MX" sz="2400" b="1" smtClean="0"/>
              <a:t>1.	Definir situación deseada en términos de:</a:t>
            </a:r>
          </a:p>
          <a:p>
            <a:pPr eaLnBrk="1" hangingPunct="1">
              <a:lnSpc>
                <a:spcPct val="80000"/>
              </a:lnSpc>
              <a:buFontTx/>
              <a:buNone/>
            </a:pPr>
            <a:endParaRPr lang="es-MX" sz="2400" b="1" smtClean="0"/>
          </a:p>
          <a:p>
            <a:pPr lvl="1" eaLnBrk="1" hangingPunct="1">
              <a:lnSpc>
                <a:spcPct val="90000"/>
              </a:lnSpc>
              <a:buFont typeface="Wingdings" pitchFamily="2" charset="2"/>
              <a:buChar char="ü"/>
            </a:pPr>
            <a:r>
              <a:rPr lang="es-ES" sz="2000" smtClean="0"/>
              <a:t>Bien o servicio a producir</a:t>
            </a:r>
          </a:p>
          <a:p>
            <a:pPr lvl="1" eaLnBrk="1" hangingPunct="1">
              <a:lnSpc>
                <a:spcPct val="90000"/>
              </a:lnSpc>
              <a:buFont typeface="Wingdings" pitchFamily="2" charset="2"/>
              <a:buChar char="ü"/>
            </a:pPr>
            <a:r>
              <a:rPr lang="es-ES" sz="2000" smtClean="0"/>
              <a:t>Escala de producción</a:t>
            </a:r>
          </a:p>
          <a:p>
            <a:pPr lvl="1" eaLnBrk="1" hangingPunct="1">
              <a:lnSpc>
                <a:spcPct val="90000"/>
              </a:lnSpc>
              <a:buFont typeface="Wingdings" pitchFamily="2" charset="2"/>
              <a:buChar char="ü"/>
            </a:pPr>
            <a:r>
              <a:rPr lang="es-ES" sz="2000" smtClean="0"/>
              <a:t>Tamaño de las unidades productivas</a:t>
            </a:r>
          </a:p>
          <a:p>
            <a:pPr lvl="1" eaLnBrk="1" hangingPunct="1">
              <a:lnSpc>
                <a:spcPct val="90000"/>
              </a:lnSpc>
              <a:buFont typeface="Wingdings" pitchFamily="2" charset="2"/>
              <a:buChar char="ü"/>
            </a:pPr>
            <a:r>
              <a:rPr lang="es-ES" sz="2000" smtClean="0"/>
              <a:t>Proceso de producción y tecnología</a:t>
            </a:r>
          </a:p>
          <a:p>
            <a:pPr lvl="1" eaLnBrk="1" hangingPunct="1">
              <a:lnSpc>
                <a:spcPct val="90000"/>
              </a:lnSpc>
              <a:buFont typeface="Wingdings" pitchFamily="2" charset="2"/>
              <a:buChar char="ü"/>
            </a:pPr>
            <a:r>
              <a:rPr lang="es-ES" sz="2000" smtClean="0"/>
              <a:t>Nivel de calidad del proceso y producto</a:t>
            </a:r>
          </a:p>
          <a:p>
            <a:pPr lvl="1" eaLnBrk="1" hangingPunct="1">
              <a:lnSpc>
                <a:spcPct val="90000"/>
              </a:lnSpc>
              <a:buFont typeface="Wingdings" pitchFamily="2" charset="2"/>
              <a:buChar char="ü"/>
            </a:pPr>
            <a:r>
              <a:rPr lang="es-ES" sz="2000" smtClean="0"/>
              <a:t>Mercados a atender: local, regional, nacional o internacional</a:t>
            </a:r>
          </a:p>
          <a:p>
            <a:pPr lvl="1" eaLnBrk="1" hangingPunct="1">
              <a:lnSpc>
                <a:spcPct val="90000"/>
              </a:lnSpc>
              <a:buFont typeface="Wingdings" pitchFamily="2" charset="2"/>
              <a:buChar char="ü"/>
            </a:pPr>
            <a:r>
              <a:rPr lang="es-ES" sz="2000" smtClean="0"/>
              <a:t>Formas de comercialización</a:t>
            </a:r>
          </a:p>
          <a:p>
            <a:pPr lvl="1" eaLnBrk="1" hangingPunct="1">
              <a:lnSpc>
                <a:spcPct val="90000"/>
              </a:lnSpc>
              <a:buFont typeface="Wingdings" pitchFamily="2" charset="2"/>
              <a:buChar char="ü"/>
            </a:pPr>
            <a:r>
              <a:rPr lang="es-ES" sz="2000" smtClean="0"/>
              <a:t>Proyección de crecimiento</a:t>
            </a:r>
            <a:endParaRPr lang="es-ES" sz="2000" b="1" smtClean="0"/>
          </a:p>
          <a:p>
            <a:pPr eaLnBrk="1" hangingPunct="1">
              <a:lnSpc>
                <a:spcPct val="90000"/>
              </a:lnSpc>
            </a:pPr>
            <a:endParaRPr lang="es-E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13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131">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131">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81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362950" cy="1143000"/>
          </a:xfrm>
        </p:spPr>
        <p:txBody>
          <a:bodyPr/>
          <a:lstStyle/>
          <a:p>
            <a:pPr algn="l" eaLnBrk="1" hangingPunct="1"/>
            <a:r>
              <a:rPr lang="es-ES" sz="2000" smtClean="0">
                <a:solidFill>
                  <a:srgbClr val="FF0000"/>
                </a:solidFill>
              </a:rPr>
              <a:t>Etapa 2. Planificación Estratégica: Visión compartida y situación deseada</a:t>
            </a:r>
            <a:r>
              <a:rPr lang="es-CL" sz="2000" smtClean="0">
                <a:solidFill>
                  <a:srgbClr val="FF0000"/>
                </a:solidFill>
              </a:rPr>
              <a:t/>
            </a:r>
            <a:br>
              <a:rPr lang="es-CL" sz="2000" smtClean="0">
                <a:solidFill>
                  <a:srgbClr val="FF0000"/>
                </a:solidFill>
              </a:rPr>
            </a:br>
            <a:r>
              <a:rPr lang="es-ES" sz="2000" smtClean="0"/>
              <a:t>Paso 4.</a:t>
            </a:r>
            <a:r>
              <a:rPr lang="es-ES" sz="2000" b="0" smtClean="0"/>
              <a:t>  </a:t>
            </a:r>
            <a:r>
              <a:rPr lang="es-ES" sz="2000" smtClean="0"/>
              <a:t>Definición de la Situación Deseada del (los) Negocio (s) Productivo (s) del Subterritorio e Identificación de Brechas</a:t>
            </a:r>
          </a:p>
        </p:txBody>
      </p:sp>
      <p:sp>
        <p:nvSpPr>
          <p:cNvPr id="49155" name="Rectangle 3"/>
          <p:cNvSpPr>
            <a:spLocks noGrp="1" noChangeArrowheads="1"/>
          </p:cNvSpPr>
          <p:nvPr>
            <p:ph type="body" idx="1"/>
          </p:nvPr>
        </p:nvSpPr>
        <p:spPr>
          <a:xfrm>
            <a:off x="395288" y="1600200"/>
            <a:ext cx="8064500" cy="3916363"/>
          </a:xfrm>
        </p:spPr>
        <p:txBody>
          <a:bodyPr/>
          <a:lstStyle/>
          <a:p>
            <a:pPr eaLnBrk="1" hangingPunct="1">
              <a:lnSpc>
                <a:spcPct val="80000"/>
              </a:lnSpc>
              <a:buFontTx/>
              <a:buNone/>
            </a:pPr>
            <a:r>
              <a:rPr lang="es-ES" sz="2400" b="1" smtClean="0"/>
              <a:t>Desarrollo Metodológico</a:t>
            </a:r>
          </a:p>
          <a:p>
            <a:pPr eaLnBrk="1" hangingPunct="1">
              <a:lnSpc>
                <a:spcPct val="80000"/>
              </a:lnSpc>
              <a:buFontTx/>
              <a:buNone/>
            </a:pPr>
            <a:endParaRPr lang="es-MX" sz="2400" b="1" smtClean="0"/>
          </a:p>
          <a:p>
            <a:pPr eaLnBrk="1" hangingPunct="1">
              <a:lnSpc>
                <a:spcPct val="80000"/>
              </a:lnSpc>
              <a:buFontTx/>
              <a:buNone/>
            </a:pPr>
            <a:r>
              <a:rPr lang="es-MX" sz="2400" b="1" smtClean="0"/>
              <a:t>2.	Identificación de Brechas</a:t>
            </a:r>
          </a:p>
          <a:p>
            <a:pPr eaLnBrk="1" hangingPunct="1">
              <a:lnSpc>
                <a:spcPct val="80000"/>
              </a:lnSpc>
              <a:buFontTx/>
              <a:buNone/>
            </a:pPr>
            <a:endParaRPr lang="es-MX" sz="2400" b="1" smtClean="0"/>
          </a:p>
          <a:p>
            <a:pPr lvl="1" eaLnBrk="1" hangingPunct="1">
              <a:lnSpc>
                <a:spcPct val="90000"/>
              </a:lnSpc>
              <a:spcAft>
                <a:spcPct val="50000"/>
              </a:spcAft>
            </a:pPr>
            <a:r>
              <a:rPr lang="es-ES" sz="2200" smtClean="0"/>
              <a:t>Restricciones de infraestructura en el subterritorio y su entorno </a:t>
            </a:r>
          </a:p>
          <a:p>
            <a:pPr lvl="1" algn="just" eaLnBrk="1" hangingPunct="1">
              <a:lnSpc>
                <a:spcPct val="90000"/>
              </a:lnSpc>
              <a:spcAft>
                <a:spcPct val="50000"/>
              </a:spcAft>
            </a:pPr>
            <a:r>
              <a:rPr lang="es-ES" sz="2200" smtClean="0"/>
              <a:t>Restricciones de las unidades productivas en términos de tecnología, personal capacitado, capacidades de comercialización, recursos financieros.</a:t>
            </a:r>
          </a:p>
          <a:p>
            <a:pPr lvl="1" eaLnBrk="1" hangingPunct="1">
              <a:lnSpc>
                <a:spcPct val="90000"/>
              </a:lnSpc>
              <a:spcAft>
                <a:spcPct val="50000"/>
              </a:spcAft>
            </a:pPr>
            <a:r>
              <a:rPr lang="es-ES" sz="2200" smtClean="0"/>
              <a:t>Déficit de capital humano e institucional del subterritorio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362950" cy="1143000"/>
          </a:xfrm>
        </p:spPr>
        <p:txBody>
          <a:bodyPr/>
          <a:lstStyle/>
          <a:p>
            <a:pPr algn="l" eaLnBrk="1" hangingPunct="1"/>
            <a:r>
              <a:rPr lang="es-ES" sz="2000" smtClean="0">
                <a:solidFill>
                  <a:srgbClr val="FF0000"/>
                </a:solidFill>
              </a:rPr>
              <a:t>Etapa 2. Planificación Estratégica: Visión compartida y situación deseada</a:t>
            </a:r>
            <a:r>
              <a:rPr lang="es-CL" sz="2000" smtClean="0">
                <a:solidFill>
                  <a:srgbClr val="FF0000"/>
                </a:solidFill>
              </a:rPr>
              <a:t/>
            </a:r>
            <a:br>
              <a:rPr lang="es-CL" sz="2000" smtClean="0">
                <a:solidFill>
                  <a:srgbClr val="FF0000"/>
                </a:solidFill>
              </a:rPr>
            </a:br>
            <a:r>
              <a:rPr lang="es-ES" sz="2000" smtClean="0"/>
              <a:t>Paso 4.</a:t>
            </a:r>
            <a:r>
              <a:rPr lang="es-ES" sz="2000" b="0" smtClean="0"/>
              <a:t>  </a:t>
            </a:r>
            <a:r>
              <a:rPr lang="es-ES" sz="2000" smtClean="0"/>
              <a:t>Definición de la Situación Deseada del (los) Negocio (s) Productivo (s) del Subterritorio e Identificación de Brechas</a:t>
            </a:r>
          </a:p>
        </p:txBody>
      </p:sp>
      <p:sp>
        <p:nvSpPr>
          <p:cNvPr id="50179" name="Rectangle 3"/>
          <p:cNvSpPr>
            <a:spLocks noGrp="1" noChangeArrowheads="1"/>
          </p:cNvSpPr>
          <p:nvPr>
            <p:ph type="body" idx="1"/>
          </p:nvPr>
        </p:nvSpPr>
        <p:spPr>
          <a:xfrm>
            <a:off x="395288" y="1600200"/>
            <a:ext cx="8291512" cy="4133850"/>
          </a:xfrm>
        </p:spPr>
        <p:txBody>
          <a:bodyPr/>
          <a:lstStyle/>
          <a:p>
            <a:pPr eaLnBrk="1" hangingPunct="1">
              <a:lnSpc>
                <a:spcPct val="80000"/>
              </a:lnSpc>
              <a:buFontTx/>
              <a:buNone/>
              <a:defRPr/>
            </a:pPr>
            <a:r>
              <a:rPr lang="es-ES" sz="2400" b="1" dirty="0" smtClean="0"/>
              <a:t>Productos</a:t>
            </a:r>
          </a:p>
          <a:p>
            <a:pPr eaLnBrk="1" hangingPunct="1">
              <a:lnSpc>
                <a:spcPct val="80000"/>
              </a:lnSpc>
              <a:defRPr/>
            </a:pPr>
            <a:endParaRPr lang="es-ES" sz="2000" dirty="0" smtClean="0">
              <a:effectLst>
                <a:outerShdw blurRad="38100" dist="38100" dir="2700000" algn="tl">
                  <a:srgbClr val="C0C0C0"/>
                </a:outerShdw>
              </a:effectLst>
            </a:endParaRPr>
          </a:p>
          <a:p>
            <a:pPr algn="just" eaLnBrk="1" hangingPunct="1">
              <a:lnSpc>
                <a:spcPct val="80000"/>
              </a:lnSpc>
              <a:defRPr/>
            </a:pPr>
            <a:endParaRPr lang="es-ES" sz="2200" dirty="0" smtClean="0"/>
          </a:p>
          <a:p>
            <a:pPr algn="just" eaLnBrk="1" hangingPunct="1">
              <a:lnSpc>
                <a:spcPct val="80000"/>
              </a:lnSpc>
              <a:defRPr/>
            </a:pPr>
            <a:r>
              <a:rPr lang="es-ES" sz="2200" dirty="0" smtClean="0"/>
              <a:t>Diagrama del proceso productivo de las unidades productivas tipo de cada negocio, para la situación deseada.</a:t>
            </a:r>
          </a:p>
          <a:p>
            <a:pPr algn="just" eaLnBrk="1" hangingPunct="1">
              <a:lnSpc>
                <a:spcPct val="80000"/>
              </a:lnSpc>
              <a:defRPr/>
            </a:pPr>
            <a:endParaRPr lang="es-ES" sz="2200" dirty="0" smtClean="0"/>
          </a:p>
          <a:p>
            <a:pPr algn="just" eaLnBrk="1" hangingPunct="1">
              <a:lnSpc>
                <a:spcPct val="80000"/>
              </a:lnSpc>
              <a:defRPr/>
            </a:pPr>
            <a:r>
              <a:rPr lang="es-ES" sz="2200" dirty="0" smtClean="0"/>
              <a:t>Diagrama del modelo Proveedor-Proceso-Cliente (modelo de negocio) de cada unidad productiva tipo para la situación deseada.</a:t>
            </a:r>
          </a:p>
          <a:p>
            <a:pPr algn="just" eaLnBrk="1" hangingPunct="1">
              <a:lnSpc>
                <a:spcPct val="80000"/>
              </a:lnSpc>
              <a:buFontTx/>
              <a:buNone/>
              <a:defRPr/>
            </a:pPr>
            <a:endParaRPr lang="es-ES" sz="2200" dirty="0" smtClean="0"/>
          </a:p>
          <a:p>
            <a:pPr algn="just" eaLnBrk="1" hangingPunct="1">
              <a:lnSpc>
                <a:spcPct val="80000"/>
              </a:lnSpc>
              <a:defRPr/>
            </a:pPr>
            <a:r>
              <a:rPr lang="es-ES" sz="2200" dirty="0" smtClean="0"/>
              <a:t>Informe competitividad en la situación deseada.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eaLnBrk="1" hangingPunct="1"/>
            <a:r>
              <a:rPr lang="es-ES" sz="2200" smtClean="0">
                <a:solidFill>
                  <a:srgbClr val="FF0000"/>
                </a:solidFill>
              </a:rPr>
              <a:t>Etapa 3. Definición de la Cartera PMDT, Evaluación Privada y Social</a:t>
            </a:r>
            <a:r>
              <a:rPr lang="es-CL" sz="2200" smtClean="0">
                <a:solidFill>
                  <a:srgbClr val="FF0000"/>
                </a:solidFill>
              </a:rPr>
              <a:t/>
            </a:r>
            <a:br>
              <a:rPr lang="es-CL" sz="2200" smtClean="0">
                <a:solidFill>
                  <a:srgbClr val="FF0000"/>
                </a:solidFill>
              </a:rPr>
            </a:br>
            <a:r>
              <a:rPr lang="es-ES" sz="2000" smtClean="0"/>
              <a:t>Paso 5. Identificación de la cartera preliminar PMDT del subterritorio</a:t>
            </a:r>
          </a:p>
        </p:txBody>
      </p:sp>
      <p:sp>
        <p:nvSpPr>
          <p:cNvPr id="28675" name="Rectangle 3"/>
          <p:cNvSpPr>
            <a:spLocks noGrp="1" noChangeArrowheads="1"/>
          </p:cNvSpPr>
          <p:nvPr>
            <p:ph type="body" idx="1"/>
          </p:nvPr>
        </p:nvSpPr>
        <p:spPr>
          <a:xfrm>
            <a:off x="323850" y="1844675"/>
            <a:ext cx="8291513" cy="3527425"/>
          </a:xfrm>
        </p:spPr>
        <p:txBody>
          <a:bodyPr/>
          <a:lstStyle/>
          <a:p>
            <a:pPr eaLnBrk="1" hangingPunct="1">
              <a:lnSpc>
                <a:spcPct val="80000"/>
              </a:lnSpc>
              <a:buFontTx/>
              <a:buNone/>
            </a:pPr>
            <a:r>
              <a:rPr lang="es-ES" sz="2400" b="1" smtClean="0"/>
              <a:t>Desarrollo Metodológico</a:t>
            </a:r>
          </a:p>
          <a:p>
            <a:pPr eaLnBrk="1" hangingPunct="1">
              <a:lnSpc>
                <a:spcPct val="80000"/>
              </a:lnSpc>
            </a:pPr>
            <a:endParaRPr lang="es-ES" sz="2400" smtClean="0"/>
          </a:p>
          <a:p>
            <a:pPr algn="just" eaLnBrk="1" hangingPunct="1">
              <a:lnSpc>
                <a:spcPct val="80000"/>
              </a:lnSpc>
              <a:buFontTx/>
              <a:buNone/>
            </a:pPr>
            <a:r>
              <a:rPr lang="es-ES" sz="2400" b="1" smtClean="0"/>
              <a:t>1)	Identificación situación base optimizada</a:t>
            </a:r>
          </a:p>
          <a:p>
            <a:pPr lvl="1" algn="just" eaLnBrk="1" hangingPunct="1">
              <a:lnSpc>
                <a:spcPct val="80000"/>
              </a:lnSpc>
              <a:spcBef>
                <a:spcPct val="70000"/>
              </a:spcBef>
            </a:pPr>
            <a:r>
              <a:rPr lang="es-ES" sz="2000" smtClean="0"/>
              <a:t>Identificar: </a:t>
            </a:r>
          </a:p>
          <a:p>
            <a:pPr lvl="2" algn="just" eaLnBrk="1" hangingPunct="1">
              <a:lnSpc>
                <a:spcPct val="80000"/>
              </a:lnSpc>
              <a:spcBef>
                <a:spcPct val="70000"/>
              </a:spcBef>
              <a:buFont typeface="Wingdings" pitchFamily="2" charset="2"/>
              <a:buChar char="ü"/>
            </a:pPr>
            <a:r>
              <a:rPr lang="es-ES" sz="2000" smtClean="0"/>
              <a:t>Inversión en infraestructura en ejecución o en vías de ejecutarse</a:t>
            </a:r>
          </a:p>
          <a:p>
            <a:pPr lvl="2" algn="just" eaLnBrk="1" hangingPunct="1">
              <a:lnSpc>
                <a:spcPct val="80000"/>
              </a:lnSpc>
              <a:spcBef>
                <a:spcPct val="70000"/>
              </a:spcBef>
              <a:buFont typeface="Wingdings" pitchFamily="2" charset="2"/>
              <a:buChar char="ü"/>
            </a:pPr>
            <a:r>
              <a:rPr lang="es-ES" sz="2000" smtClean="0"/>
              <a:t>Existencia y operación de instrumentos de fomento asociados a los ejes productivos del subterritorio.</a:t>
            </a:r>
          </a:p>
          <a:p>
            <a:pPr lvl="1" algn="just" eaLnBrk="1" hangingPunct="1">
              <a:lnSpc>
                <a:spcPct val="80000"/>
              </a:lnSpc>
              <a:spcBef>
                <a:spcPct val="70000"/>
              </a:spcBef>
            </a:pPr>
            <a:r>
              <a:rPr lang="es-ES" sz="2000" smtClean="0"/>
              <a:t>Generar medidas de optimización (inversiones marginales o medidas de gestión), lo que conformará la situación base optimizada.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eaLnBrk="1" hangingPunct="1"/>
            <a:r>
              <a:rPr lang="es-ES" sz="2200" smtClean="0">
                <a:solidFill>
                  <a:srgbClr val="FF0000"/>
                </a:solidFill>
              </a:rPr>
              <a:t>Etapa 3. Definición de la Cartera PMDT, Evaluación Privada y Social</a:t>
            </a:r>
            <a:r>
              <a:rPr lang="es-CL" sz="2200" smtClean="0">
                <a:solidFill>
                  <a:srgbClr val="FF0000"/>
                </a:solidFill>
              </a:rPr>
              <a:t/>
            </a:r>
            <a:br>
              <a:rPr lang="es-CL" sz="2200" smtClean="0">
                <a:solidFill>
                  <a:srgbClr val="FF0000"/>
                </a:solidFill>
              </a:rPr>
            </a:br>
            <a:r>
              <a:rPr lang="es-ES" sz="2000" smtClean="0"/>
              <a:t>Paso 5. Identificación de la cartera preliminar PMDT del subterritorio</a:t>
            </a:r>
          </a:p>
        </p:txBody>
      </p:sp>
      <p:sp>
        <p:nvSpPr>
          <p:cNvPr id="29699" name="Rectangle 3"/>
          <p:cNvSpPr>
            <a:spLocks noGrp="1" noChangeArrowheads="1"/>
          </p:cNvSpPr>
          <p:nvPr>
            <p:ph type="body" idx="1"/>
          </p:nvPr>
        </p:nvSpPr>
        <p:spPr>
          <a:xfrm>
            <a:off x="395288" y="1557338"/>
            <a:ext cx="8424862" cy="1798637"/>
          </a:xfrm>
        </p:spPr>
        <p:txBody>
          <a:bodyPr/>
          <a:lstStyle/>
          <a:p>
            <a:pPr eaLnBrk="1" hangingPunct="1">
              <a:buFontTx/>
              <a:buNone/>
            </a:pPr>
            <a:r>
              <a:rPr lang="es-ES" sz="2400" b="1" smtClean="0"/>
              <a:t>2) Identificación de la Cartera Preliminar PMDT</a:t>
            </a:r>
          </a:p>
          <a:p>
            <a:pPr eaLnBrk="1" hangingPunct="1">
              <a:buFontTx/>
              <a:buNone/>
            </a:pPr>
            <a:r>
              <a:rPr lang="es-ES" sz="2400" b="1" smtClean="0"/>
              <a:t>	</a:t>
            </a:r>
            <a:r>
              <a:rPr lang="es-CL" sz="2200" smtClean="0"/>
              <a:t>Es el conjunto de iniciativas complementarias que permiten abordar las brechas identificadas (</a:t>
            </a:r>
            <a:r>
              <a:rPr lang="es-ES" sz="2200" smtClean="0"/>
              <a:t>proyecto, programa y/o acción de fomento).</a:t>
            </a:r>
            <a:endParaRPr lang="es-CL" sz="2200" smtClean="0">
              <a:solidFill>
                <a:srgbClr val="FF0000"/>
              </a:solidFill>
            </a:endParaRPr>
          </a:p>
        </p:txBody>
      </p:sp>
      <p:graphicFrame>
        <p:nvGraphicFramePr>
          <p:cNvPr id="4" name="Group 50"/>
          <p:cNvGraphicFramePr>
            <a:graphicFrameLocks/>
          </p:cNvGraphicFramePr>
          <p:nvPr/>
        </p:nvGraphicFramePr>
        <p:xfrm>
          <a:off x="468313" y="3357563"/>
          <a:ext cx="8229600" cy="3168650"/>
        </p:xfrm>
        <a:graphic>
          <a:graphicData uri="http://schemas.openxmlformats.org/drawingml/2006/table">
            <a:tbl>
              <a:tblPr/>
              <a:tblGrid>
                <a:gridCol w="2349500"/>
                <a:gridCol w="3111500"/>
                <a:gridCol w="2768600"/>
              </a:tblGrid>
              <a:tr h="457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3333CC"/>
                          </a:solidFill>
                          <a:effectLst/>
                          <a:latin typeface="Calibri" pitchFamily="34" charset="0"/>
                        </a:rPr>
                        <a:t>Tipo de inversión </a:t>
                      </a:r>
                      <a:endParaRPr kumimoji="0" lang="es-ES" sz="1800" b="0" i="0" u="none" strike="noStrike" cap="none" normalizeH="0" baseline="0" smtClean="0">
                        <a:ln>
                          <a:noFill/>
                        </a:ln>
                        <a:solidFill>
                          <a:srgbClr val="3333CC"/>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hlink"/>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3333CC"/>
                          </a:solidFill>
                          <a:effectLst/>
                          <a:latin typeface="Calibri" pitchFamily="34" charset="0"/>
                        </a:rPr>
                        <a:t>Posibles efectos en ingresos</a:t>
                      </a:r>
                      <a:endParaRPr kumimoji="0" lang="es-ES" sz="1800" b="0" i="0" u="none" strike="noStrike" cap="none" normalizeH="0" baseline="0" smtClean="0">
                        <a:ln>
                          <a:noFill/>
                        </a:ln>
                        <a:solidFill>
                          <a:srgbClr val="3333CC"/>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hlink"/>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3333CC"/>
                          </a:solidFill>
                          <a:effectLst/>
                          <a:latin typeface="Calibri" pitchFamily="34" charset="0"/>
                        </a:rPr>
                        <a:t>Posibles efectos en costos</a:t>
                      </a:r>
                      <a:endParaRPr kumimoji="0" lang="es-ES" sz="1800" b="0" i="0" u="none" strike="noStrike" cap="none" normalizeH="0" baseline="0" smtClean="0">
                        <a:ln>
                          <a:noFill/>
                        </a:ln>
                        <a:solidFill>
                          <a:srgbClr val="3333CC"/>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hlink"/>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3333CC"/>
                          </a:solidFill>
                          <a:effectLst/>
                          <a:latin typeface="Calibri" pitchFamily="34" charset="0"/>
                        </a:rPr>
                        <a:t>Mejora en Accesibilidad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3333CC"/>
                        </a:buClr>
                        <a:buSzTx/>
                        <a:buFont typeface="Wingdings" pitchFamily="2" charset="2"/>
                        <a:buChar char="ü"/>
                        <a:tabLst>
                          <a:tab pos="228600" algn="l"/>
                        </a:tabLst>
                      </a:pPr>
                      <a:r>
                        <a:rPr kumimoji="0" lang="es-ES" sz="1600" b="0" i="0" u="none" strike="noStrike" cap="none" normalizeH="0" baseline="0" smtClean="0">
                          <a:ln>
                            <a:noFill/>
                          </a:ln>
                          <a:solidFill>
                            <a:srgbClr val="3333CC"/>
                          </a:solidFill>
                          <a:effectLst/>
                          <a:latin typeface="Calibri" pitchFamily="34" charset="0"/>
                        </a:rPr>
                        <a:t>Mejor calidad del producto </a:t>
                      </a:r>
                    </a:p>
                    <a:p>
                      <a:pPr marL="342900" marR="0" lvl="0" indent="-342900" algn="l" defTabSz="914400" rtl="0" eaLnBrk="1" fontAlgn="base" latinLnBrk="0" hangingPunct="1">
                        <a:lnSpc>
                          <a:spcPct val="100000"/>
                        </a:lnSpc>
                        <a:spcBef>
                          <a:spcPct val="0"/>
                        </a:spcBef>
                        <a:spcAft>
                          <a:spcPct val="0"/>
                        </a:spcAft>
                        <a:buClr>
                          <a:srgbClr val="3333CC"/>
                        </a:buClr>
                        <a:buSzTx/>
                        <a:buFont typeface="Wingdings" pitchFamily="2" charset="2"/>
                        <a:buChar char="ü"/>
                        <a:tabLst>
                          <a:tab pos="228600" algn="l"/>
                        </a:tabLst>
                      </a:pPr>
                      <a:r>
                        <a:rPr kumimoji="0" lang="es-ES" sz="1600" b="0" i="0" u="none" strike="noStrike" cap="none" normalizeH="0" baseline="0" smtClean="0">
                          <a:ln>
                            <a:noFill/>
                          </a:ln>
                          <a:solidFill>
                            <a:srgbClr val="3333CC"/>
                          </a:solidFill>
                          <a:effectLst/>
                          <a:latin typeface="Calibri" pitchFamily="34" charset="0"/>
                        </a:rPr>
                        <a:t>Mayor precio </a:t>
                      </a:r>
                    </a:p>
                    <a:p>
                      <a:pPr marL="342900" marR="0" lvl="0" indent="-342900" algn="l" defTabSz="914400" rtl="0" eaLnBrk="1" fontAlgn="base" latinLnBrk="0" hangingPunct="1">
                        <a:lnSpc>
                          <a:spcPct val="100000"/>
                        </a:lnSpc>
                        <a:spcBef>
                          <a:spcPct val="0"/>
                        </a:spcBef>
                        <a:spcAft>
                          <a:spcPct val="0"/>
                        </a:spcAft>
                        <a:buClr>
                          <a:srgbClr val="3333CC"/>
                        </a:buClr>
                        <a:buSzTx/>
                        <a:buFont typeface="Wingdings" pitchFamily="2" charset="2"/>
                        <a:buChar char="ü"/>
                        <a:tabLst>
                          <a:tab pos="228600" algn="l"/>
                        </a:tabLst>
                      </a:pPr>
                      <a:r>
                        <a:rPr kumimoji="0" lang="es-ES" sz="1600" b="0" i="0" u="none" strike="noStrike" cap="none" normalizeH="0" baseline="0" smtClean="0">
                          <a:ln>
                            <a:noFill/>
                          </a:ln>
                          <a:solidFill>
                            <a:srgbClr val="3333CC"/>
                          </a:solidFill>
                          <a:effectLst/>
                          <a:latin typeface="Calibri" pitchFamily="34" charset="0"/>
                        </a:rPr>
                        <a:t>Disminución de pérdidas</a:t>
                      </a:r>
                    </a:p>
                    <a:p>
                      <a:pPr marL="342900" marR="0" lvl="0" indent="-342900" algn="l" defTabSz="914400" rtl="0" eaLnBrk="1" fontAlgn="base" latinLnBrk="0" hangingPunct="1">
                        <a:lnSpc>
                          <a:spcPct val="100000"/>
                        </a:lnSpc>
                        <a:spcBef>
                          <a:spcPct val="0"/>
                        </a:spcBef>
                        <a:spcAft>
                          <a:spcPct val="0"/>
                        </a:spcAft>
                        <a:buClr>
                          <a:srgbClr val="3333CC"/>
                        </a:buClr>
                        <a:buSzTx/>
                        <a:buFont typeface="Wingdings" pitchFamily="2" charset="2"/>
                        <a:buChar char="ü"/>
                        <a:tabLst>
                          <a:tab pos="228600" algn="l"/>
                        </a:tabLst>
                      </a:pPr>
                      <a:r>
                        <a:rPr kumimoji="0" lang="es-ES" sz="1600" b="0" i="0" u="none" strike="noStrike" cap="none" normalizeH="0" baseline="0" smtClean="0">
                          <a:ln>
                            <a:noFill/>
                          </a:ln>
                          <a:solidFill>
                            <a:srgbClr val="3333CC"/>
                          </a:solidFill>
                          <a:effectLst/>
                          <a:latin typeface="Calibri" pitchFamily="34" charset="0"/>
                        </a:rPr>
                        <a:t>Mayor cantidad vendida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1" fontAlgn="base" latinLnBrk="0" hangingPunct="1">
                        <a:lnSpc>
                          <a:spcPct val="100000"/>
                        </a:lnSpc>
                        <a:spcBef>
                          <a:spcPct val="0"/>
                        </a:spcBef>
                        <a:spcAft>
                          <a:spcPct val="0"/>
                        </a:spcAft>
                        <a:buClr>
                          <a:srgbClr val="3333CC"/>
                        </a:buClr>
                        <a:buSzTx/>
                        <a:buFont typeface="Wingdings" pitchFamily="2" charset="2"/>
                        <a:buChar char="ü"/>
                        <a:tabLst>
                          <a:tab pos="160338" algn="l"/>
                        </a:tabLst>
                      </a:pPr>
                      <a:r>
                        <a:rPr kumimoji="0" lang="es-ES" sz="1600" b="0" i="0" u="none" strike="noStrike" cap="none" normalizeH="0" baseline="0" smtClean="0">
                          <a:ln>
                            <a:noFill/>
                          </a:ln>
                          <a:solidFill>
                            <a:srgbClr val="3333CC"/>
                          </a:solidFill>
                          <a:effectLst/>
                          <a:latin typeface="Calibri" pitchFamily="34" charset="0"/>
                        </a:rPr>
                        <a:t>Disminución de costos de transporte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44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3333CC"/>
                          </a:solidFill>
                          <a:effectLst/>
                          <a:latin typeface="Calibri" pitchFamily="34" charset="0"/>
                        </a:rPr>
                        <a:t>Disponibilidad de agua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3333CC"/>
                          </a:solidFill>
                          <a:effectLst/>
                          <a:latin typeface="Calibri" pitchFamily="34" charset="0"/>
                        </a:rPr>
                        <a:t>Disposición de aguas servidas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rgbClr val="3333CC"/>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rgbClr val="3333CC"/>
                        </a:buClr>
                        <a:buSzTx/>
                        <a:buFont typeface="Wingdings" pitchFamily="2" charset="2"/>
                        <a:buChar char="ü"/>
                        <a:tabLst>
                          <a:tab pos="228600" algn="l"/>
                        </a:tabLst>
                      </a:pPr>
                      <a:r>
                        <a:rPr kumimoji="0" lang="es-ES" sz="1600" b="0" i="0" u="none" strike="noStrike" cap="none" normalizeH="0" baseline="0" smtClean="0">
                          <a:ln>
                            <a:noFill/>
                          </a:ln>
                          <a:solidFill>
                            <a:srgbClr val="3333CC"/>
                          </a:solidFill>
                          <a:effectLst/>
                          <a:latin typeface="Calibri" pitchFamily="34" charset="0"/>
                        </a:rPr>
                        <a:t>Mejor calidad del producto </a:t>
                      </a:r>
                    </a:p>
                    <a:p>
                      <a:pPr marL="342900" marR="0" lvl="0" indent="-342900" algn="l" defTabSz="914400" rtl="0" eaLnBrk="1" fontAlgn="base" latinLnBrk="0" hangingPunct="1">
                        <a:lnSpc>
                          <a:spcPct val="100000"/>
                        </a:lnSpc>
                        <a:spcBef>
                          <a:spcPct val="0"/>
                        </a:spcBef>
                        <a:spcAft>
                          <a:spcPct val="0"/>
                        </a:spcAft>
                        <a:buClr>
                          <a:srgbClr val="3333CC"/>
                        </a:buClr>
                        <a:buSzTx/>
                        <a:buFont typeface="Wingdings" pitchFamily="2" charset="2"/>
                        <a:buChar char="ü"/>
                        <a:tabLst>
                          <a:tab pos="228600" algn="l"/>
                        </a:tabLst>
                      </a:pPr>
                      <a:r>
                        <a:rPr kumimoji="0" lang="es-ES" sz="1600" b="0" i="0" u="none" strike="noStrike" cap="none" normalizeH="0" baseline="0" smtClean="0">
                          <a:ln>
                            <a:noFill/>
                          </a:ln>
                          <a:solidFill>
                            <a:srgbClr val="3333CC"/>
                          </a:solidFill>
                          <a:effectLst/>
                          <a:latin typeface="Calibri" pitchFamily="34" charset="0"/>
                        </a:rPr>
                        <a:t>Mayor precio </a:t>
                      </a:r>
                    </a:p>
                    <a:p>
                      <a:pPr marL="342900" marR="0" lvl="0" indent="-342900" algn="l" defTabSz="914400" rtl="0" eaLnBrk="1" fontAlgn="base" latinLnBrk="0" hangingPunct="1">
                        <a:lnSpc>
                          <a:spcPct val="100000"/>
                        </a:lnSpc>
                        <a:spcBef>
                          <a:spcPct val="0"/>
                        </a:spcBef>
                        <a:spcAft>
                          <a:spcPct val="0"/>
                        </a:spcAft>
                        <a:buClr>
                          <a:srgbClr val="3333CC"/>
                        </a:buClr>
                        <a:buSzTx/>
                        <a:buFont typeface="Wingdings" pitchFamily="2" charset="2"/>
                        <a:buChar char="ü"/>
                        <a:tabLst>
                          <a:tab pos="228600" algn="l"/>
                        </a:tabLst>
                      </a:pPr>
                      <a:r>
                        <a:rPr kumimoji="0" lang="es-ES" sz="1600" b="0" i="0" u="none" strike="noStrike" cap="none" normalizeH="0" baseline="0" smtClean="0">
                          <a:ln>
                            <a:noFill/>
                          </a:ln>
                          <a:solidFill>
                            <a:srgbClr val="3333CC"/>
                          </a:solidFill>
                          <a:effectLst/>
                          <a:latin typeface="Calibri" pitchFamily="34" charset="0"/>
                        </a:rPr>
                        <a:t>Acceso a nuevos mercados</a:t>
                      </a:r>
                    </a:p>
                    <a:p>
                      <a:pPr marL="342900" marR="0" lvl="0" indent="-342900" algn="l" defTabSz="914400" rtl="0" eaLnBrk="1" fontAlgn="base" latinLnBrk="0" hangingPunct="1">
                        <a:lnSpc>
                          <a:spcPct val="100000"/>
                        </a:lnSpc>
                        <a:spcBef>
                          <a:spcPct val="0"/>
                        </a:spcBef>
                        <a:spcAft>
                          <a:spcPct val="0"/>
                        </a:spcAft>
                        <a:buClr>
                          <a:srgbClr val="3333CC"/>
                        </a:buClr>
                        <a:buSzTx/>
                        <a:buFont typeface="Wingdings" pitchFamily="2" charset="2"/>
                        <a:buChar char="ü"/>
                        <a:tabLst>
                          <a:tab pos="228600" algn="l"/>
                        </a:tabLst>
                      </a:pPr>
                      <a:r>
                        <a:rPr kumimoji="0" lang="es-ES" sz="1600" b="0" i="0" u="none" strike="noStrike" cap="none" normalizeH="0" baseline="0" smtClean="0">
                          <a:ln>
                            <a:noFill/>
                          </a:ln>
                          <a:solidFill>
                            <a:srgbClr val="3333CC"/>
                          </a:solidFill>
                          <a:effectLst/>
                          <a:latin typeface="Calibri" pitchFamily="34" charset="0"/>
                        </a:rPr>
                        <a:t>Mayor cantidad vendida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7800" marR="0" lvl="0" indent="-177800" algn="l" defTabSz="914400" rtl="0" eaLnBrk="1" fontAlgn="base" latinLnBrk="0" hangingPunct="1">
                        <a:lnSpc>
                          <a:spcPct val="100000"/>
                        </a:lnSpc>
                        <a:spcBef>
                          <a:spcPct val="0"/>
                        </a:spcBef>
                        <a:spcAft>
                          <a:spcPct val="0"/>
                        </a:spcAft>
                        <a:buClr>
                          <a:srgbClr val="3333CC"/>
                        </a:buClr>
                        <a:buSzTx/>
                        <a:buFont typeface="Wingdings" pitchFamily="2" charset="2"/>
                        <a:buChar char="ü"/>
                        <a:tabLst>
                          <a:tab pos="160338" algn="l"/>
                        </a:tabLst>
                      </a:pPr>
                      <a:r>
                        <a:rPr kumimoji="0" lang="es-ES" sz="1600" b="0" i="0" u="none" strike="noStrike" cap="none" normalizeH="0" baseline="0" dirty="0" smtClean="0">
                          <a:ln>
                            <a:noFill/>
                          </a:ln>
                          <a:solidFill>
                            <a:srgbClr val="3333CC"/>
                          </a:solidFill>
                          <a:effectLst/>
                          <a:latin typeface="Calibri" pitchFamily="34" charset="0"/>
                        </a:rPr>
                        <a:t>Aumenta costo por pago de tarifa de agua potable y servicio de disposición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eaLnBrk="1" hangingPunct="1"/>
            <a:r>
              <a:rPr lang="es-ES" sz="2200" smtClean="0">
                <a:solidFill>
                  <a:srgbClr val="FF0000"/>
                </a:solidFill>
              </a:rPr>
              <a:t>Etapa 3. Definición de la Cartera PMDT, Evaluación Privada y Social</a:t>
            </a:r>
            <a:r>
              <a:rPr lang="es-CL" sz="2200" smtClean="0">
                <a:solidFill>
                  <a:srgbClr val="FF0000"/>
                </a:solidFill>
              </a:rPr>
              <a:t/>
            </a:r>
            <a:br>
              <a:rPr lang="es-CL" sz="2200" smtClean="0">
                <a:solidFill>
                  <a:srgbClr val="FF0000"/>
                </a:solidFill>
              </a:rPr>
            </a:br>
            <a:r>
              <a:rPr lang="es-ES" sz="2000" smtClean="0"/>
              <a:t>Paso 5. Identificación de la cartera preliminar PMDT del subterritorio</a:t>
            </a:r>
          </a:p>
        </p:txBody>
      </p:sp>
      <p:graphicFrame>
        <p:nvGraphicFramePr>
          <p:cNvPr id="58411" name="Group 43"/>
          <p:cNvGraphicFramePr>
            <a:graphicFrameLocks noGrp="1"/>
          </p:cNvGraphicFramePr>
          <p:nvPr>
            <p:ph idx="1"/>
          </p:nvPr>
        </p:nvGraphicFramePr>
        <p:xfrm>
          <a:off x="468313" y="2133600"/>
          <a:ext cx="8229600" cy="3024188"/>
        </p:xfrm>
        <a:graphic>
          <a:graphicData uri="http://schemas.openxmlformats.org/drawingml/2006/table">
            <a:tbl>
              <a:tblPr/>
              <a:tblGrid>
                <a:gridCol w="2087562"/>
                <a:gridCol w="3373438"/>
                <a:gridCol w="2768600"/>
              </a:tblGrid>
              <a:tr h="4318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3333CC"/>
                          </a:solidFill>
                          <a:effectLst/>
                          <a:latin typeface="Calibri" pitchFamily="34" charset="0"/>
                        </a:rPr>
                        <a:t>Tipo de inversión </a:t>
                      </a:r>
                      <a:endParaRPr kumimoji="0" lang="es-ES" sz="1800" b="0" i="0" u="none" strike="noStrike" cap="none" normalizeH="0" baseline="0" smtClean="0">
                        <a:ln>
                          <a:noFill/>
                        </a:ln>
                        <a:solidFill>
                          <a:srgbClr val="3333CC"/>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hlink"/>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3333CC"/>
                          </a:solidFill>
                          <a:effectLst/>
                          <a:latin typeface="Calibri" pitchFamily="34" charset="0"/>
                        </a:rPr>
                        <a:t>Posibles efectos en ingresos</a:t>
                      </a:r>
                      <a:endParaRPr kumimoji="0" lang="es-ES" sz="1800" b="0" i="0" u="none" strike="noStrike" cap="none" normalizeH="0" baseline="0" smtClean="0">
                        <a:ln>
                          <a:noFill/>
                        </a:ln>
                        <a:solidFill>
                          <a:srgbClr val="3333CC"/>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hlink"/>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3333CC"/>
                          </a:solidFill>
                          <a:effectLst/>
                          <a:latin typeface="Calibri" pitchFamily="34" charset="0"/>
                        </a:rPr>
                        <a:t>Posibles efectos en costos</a:t>
                      </a:r>
                      <a:endParaRPr kumimoji="0" lang="es-ES" sz="1800" b="0" i="0" u="none" strike="noStrike" cap="none" normalizeH="0" baseline="0" smtClean="0">
                        <a:ln>
                          <a:noFill/>
                        </a:ln>
                        <a:solidFill>
                          <a:srgbClr val="3333CC"/>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hlink"/>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95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3333CC"/>
                          </a:solidFill>
                          <a:effectLst/>
                          <a:latin typeface="Calibri" pitchFamily="34" charset="0"/>
                        </a:rPr>
                        <a:t>Disponibilidad continua de energía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0"/>
                        </a:spcBef>
                        <a:spcAft>
                          <a:spcPct val="0"/>
                        </a:spcAft>
                        <a:buClr>
                          <a:srgbClr val="3333CC"/>
                        </a:buClr>
                        <a:buSzTx/>
                        <a:buFont typeface="Wingdings" pitchFamily="2" charset="2"/>
                        <a:buChar char="ü"/>
                        <a:tabLst>
                          <a:tab pos="228600" algn="l"/>
                        </a:tabLst>
                      </a:pPr>
                      <a:r>
                        <a:rPr kumimoji="0" lang="es-ES" sz="1600" b="0" i="0" u="none" strike="noStrike" cap="none" normalizeH="0" baseline="0" smtClean="0">
                          <a:ln>
                            <a:noFill/>
                          </a:ln>
                          <a:solidFill>
                            <a:srgbClr val="3333CC"/>
                          </a:solidFill>
                          <a:effectLst/>
                          <a:latin typeface="Calibri" pitchFamily="34" charset="0"/>
                        </a:rPr>
                        <a:t>Aumento de cantidad producida (con tecnología actual)</a:t>
                      </a:r>
                    </a:p>
                    <a:p>
                      <a:pPr marL="174625" marR="0" lvl="0" indent="-174625" algn="l" defTabSz="914400" rtl="0" eaLnBrk="1" fontAlgn="base" latinLnBrk="0" hangingPunct="1">
                        <a:lnSpc>
                          <a:spcPct val="100000"/>
                        </a:lnSpc>
                        <a:spcBef>
                          <a:spcPct val="20000"/>
                        </a:spcBef>
                        <a:spcAft>
                          <a:spcPct val="0"/>
                        </a:spcAft>
                        <a:buClr>
                          <a:srgbClr val="3333CC"/>
                        </a:buClr>
                        <a:buSzTx/>
                        <a:buFont typeface="Wingdings" pitchFamily="2" charset="2"/>
                        <a:buChar char="ü"/>
                        <a:tabLst>
                          <a:tab pos="228600" algn="l"/>
                        </a:tabLst>
                      </a:pPr>
                      <a:r>
                        <a:rPr kumimoji="0" lang="es-ES" sz="1600" b="0" i="0" u="none" strike="noStrike" cap="none" normalizeH="0" baseline="0" smtClean="0">
                          <a:ln>
                            <a:noFill/>
                          </a:ln>
                          <a:solidFill>
                            <a:srgbClr val="3333CC"/>
                          </a:solidFill>
                          <a:effectLst/>
                          <a:latin typeface="Calibri" pitchFamily="34" charset="0"/>
                        </a:rPr>
                        <a:t>Aumento de cantidad producida por incorporación de nueva tecnología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0"/>
                        </a:spcBef>
                        <a:spcAft>
                          <a:spcPct val="0"/>
                        </a:spcAft>
                        <a:buClr>
                          <a:srgbClr val="3333CC"/>
                        </a:buClr>
                        <a:buSzTx/>
                        <a:buFont typeface="Wingdings" pitchFamily="2" charset="2"/>
                        <a:buChar char="ü"/>
                        <a:tabLst>
                          <a:tab pos="160338" algn="l"/>
                        </a:tabLst>
                      </a:pPr>
                      <a:r>
                        <a:rPr kumimoji="0" lang="es-ES" sz="1600" b="0" i="0" u="none" strike="noStrike" cap="none" normalizeH="0" baseline="0" smtClean="0">
                          <a:ln>
                            <a:noFill/>
                          </a:ln>
                          <a:solidFill>
                            <a:srgbClr val="3333CC"/>
                          </a:solidFill>
                          <a:effectLst/>
                          <a:latin typeface="Calibri" pitchFamily="34" charset="0"/>
                        </a:rPr>
                        <a:t>Aumentan costos por pago de tarifa de energía</a:t>
                      </a:r>
                    </a:p>
                    <a:p>
                      <a:pPr marL="174625" marR="0" lvl="0" indent="-174625" algn="l" defTabSz="914400" rtl="0" eaLnBrk="1" fontAlgn="base" latinLnBrk="0" hangingPunct="1">
                        <a:lnSpc>
                          <a:spcPct val="100000"/>
                        </a:lnSpc>
                        <a:spcBef>
                          <a:spcPct val="20000"/>
                        </a:spcBef>
                        <a:spcAft>
                          <a:spcPct val="0"/>
                        </a:spcAft>
                        <a:buClr>
                          <a:srgbClr val="3333CC"/>
                        </a:buClr>
                        <a:buSzTx/>
                        <a:buFont typeface="Wingdings" pitchFamily="2" charset="2"/>
                        <a:buChar char="ü"/>
                        <a:tabLst>
                          <a:tab pos="160338" algn="l"/>
                        </a:tabLst>
                      </a:pPr>
                      <a:r>
                        <a:rPr kumimoji="0" lang="es-MX" sz="1600" b="0" i="0" u="none" strike="noStrike" cap="none" normalizeH="0" baseline="0" smtClean="0">
                          <a:ln>
                            <a:noFill/>
                          </a:ln>
                          <a:solidFill>
                            <a:srgbClr val="3333CC"/>
                          </a:solidFill>
                          <a:effectLst/>
                          <a:latin typeface="Calibri" pitchFamily="34" charset="0"/>
                        </a:rPr>
                        <a:t>Ahorro de energías alternativas</a:t>
                      </a:r>
                      <a:endParaRPr kumimoji="0" lang="es-ES" sz="1600" b="0" i="0" u="none" strike="noStrike" cap="none" normalizeH="0" baseline="0" smtClean="0">
                        <a:ln>
                          <a:noFill/>
                        </a:ln>
                        <a:solidFill>
                          <a:srgbClr val="3333CC"/>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96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rgbClr val="3333CC"/>
                          </a:solidFill>
                          <a:effectLst/>
                          <a:latin typeface="Calibri" pitchFamily="34" charset="0"/>
                        </a:rPr>
                        <a:t>Disponibilidad de Telecomunicaciones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3333CC"/>
                        </a:buClr>
                        <a:buSzTx/>
                        <a:buFont typeface="Wingdings" pitchFamily="2" charset="2"/>
                        <a:buChar char="ü"/>
                        <a:tabLst>
                          <a:tab pos="228600" algn="l"/>
                        </a:tabLst>
                      </a:pPr>
                      <a:r>
                        <a:rPr kumimoji="0" lang="es-ES" sz="1600" b="0" i="0" u="none" strike="noStrike" cap="none" normalizeH="0" baseline="0" smtClean="0">
                          <a:ln>
                            <a:noFill/>
                          </a:ln>
                          <a:solidFill>
                            <a:srgbClr val="3333CC"/>
                          </a:solidFill>
                          <a:effectLst/>
                          <a:latin typeface="Calibri" pitchFamily="34" charset="0"/>
                        </a:rPr>
                        <a:t>Acceso a nuevos mercados </a:t>
                      </a:r>
                    </a:p>
                    <a:p>
                      <a:pPr marL="0" marR="0" lvl="0" indent="0" algn="l" defTabSz="914400" rtl="0" eaLnBrk="1" fontAlgn="base" latinLnBrk="0" hangingPunct="1">
                        <a:lnSpc>
                          <a:spcPct val="100000"/>
                        </a:lnSpc>
                        <a:spcBef>
                          <a:spcPct val="0"/>
                        </a:spcBef>
                        <a:spcAft>
                          <a:spcPct val="0"/>
                        </a:spcAft>
                        <a:buClr>
                          <a:srgbClr val="3333CC"/>
                        </a:buClr>
                        <a:buSzTx/>
                        <a:buFont typeface="Wingdings" pitchFamily="2" charset="2"/>
                        <a:buChar char="ü"/>
                        <a:tabLst>
                          <a:tab pos="228600" algn="l"/>
                        </a:tabLst>
                      </a:pPr>
                      <a:r>
                        <a:rPr kumimoji="0" lang="es-ES" sz="1600" b="0" i="0" u="none" strike="noStrike" cap="none" normalizeH="0" baseline="0" smtClean="0">
                          <a:ln>
                            <a:noFill/>
                          </a:ln>
                          <a:solidFill>
                            <a:srgbClr val="3333CC"/>
                          </a:solidFill>
                          <a:effectLst/>
                          <a:latin typeface="Calibri" pitchFamily="34" charset="0"/>
                        </a:rPr>
                        <a:t>Mejoras en gestión</a:t>
                      </a:r>
                    </a:p>
                    <a:p>
                      <a:pPr marL="0" marR="0" lvl="0" indent="0" algn="l" defTabSz="914400" rtl="0" eaLnBrk="1" fontAlgn="base" latinLnBrk="0" hangingPunct="1">
                        <a:lnSpc>
                          <a:spcPct val="100000"/>
                        </a:lnSpc>
                        <a:spcBef>
                          <a:spcPct val="0"/>
                        </a:spcBef>
                        <a:spcAft>
                          <a:spcPct val="0"/>
                        </a:spcAft>
                        <a:buClr>
                          <a:srgbClr val="3333CC"/>
                        </a:buClr>
                        <a:buSzTx/>
                        <a:buFont typeface="Wingdings" pitchFamily="2" charset="2"/>
                        <a:buChar char="ü"/>
                        <a:tabLst>
                          <a:tab pos="228600" algn="l"/>
                        </a:tabLst>
                      </a:pPr>
                      <a:r>
                        <a:rPr kumimoji="0" lang="es-ES" sz="1600" b="0" i="0" u="none" strike="noStrike" cap="none" normalizeH="0" baseline="0" smtClean="0">
                          <a:ln>
                            <a:noFill/>
                          </a:ln>
                          <a:solidFill>
                            <a:srgbClr val="3333CC"/>
                          </a:solidFill>
                          <a:effectLst/>
                          <a:latin typeface="Calibri" pitchFamily="34" charset="0"/>
                        </a:rPr>
                        <a:t>Mayor cantidad producida por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0"/>
                        </a:spcBef>
                        <a:spcAft>
                          <a:spcPct val="0"/>
                        </a:spcAft>
                        <a:buClr>
                          <a:srgbClr val="3333CC"/>
                        </a:buClr>
                        <a:buSzTx/>
                        <a:buFont typeface="Wingdings" pitchFamily="2" charset="2"/>
                        <a:buChar char="ü"/>
                        <a:tabLst>
                          <a:tab pos="160338" algn="l"/>
                        </a:tabLst>
                      </a:pPr>
                      <a:r>
                        <a:rPr kumimoji="0" lang="es-ES" sz="1600" b="0" i="0" u="none" strike="noStrike" cap="none" normalizeH="0" baseline="0" smtClean="0">
                          <a:ln>
                            <a:noFill/>
                          </a:ln>
                          <a:solidFill>
                            <a:srgbClr val="3333CC"/>
                          </a:solidFill>
                          <a:effectLst/>
                          <a:latin typeface="Calibri" pitchFamily="34" charset="0"/>
                        </a:rPr>
                        <a:t>Inversión en equipamiento y capacitación</a:t>
                      </a:r>
                    </a:p>
                    <a:p>
                      <a:pPr marL="174625" marR="0" lvl="0" indent="-174625" algn="l" defTabSz="914400" rtl="0" eaLnBrk="1" fontAlgn="base" latinLnBrk="0" hangingPunct="1">
                        <a:lnSpc>
                          <a:spcPct val="100000"/>
                        </a:lnSpc>
                        <a:spcBef>
                          <a:spcPct val="20000"/>
                        </a:spcBef>
                        <a:spcAft>
                          <a:spcPct val="0"/>
                        </a:spcAft>
                        <a:buClr>
                          <a:srgbClr val="3333CC"/>
                        </a:buClr>
                        <a:buSzTx/>
                        <a:buFont typeface="Wingdings" pitchFamily="2" charset="2"/>
                        <a:buChar char="ü"/>
                        <a:tabLst>
                          <a:tab pos="160338" algn="l"/>
                        </a:tabLst>
                      </a:pPr>
                      <a:r>
                        <a:rPr kumimoji="0" lang="es-MX" sz="1600" b="0" i="0" u="none" strike="noStrike" cap="none" normalizeH="0" baseline="0" smtClean="0">
                          <a:ln>
                            <a:noFill/>
                          </a:ln>
                          <a:solidFill>
                            <a:srgbClr val="3333CC"/>
                          </a:solidFill>
                          <a:effectLst/>
                          <a:latin typeface="Calibri" pitchFamily="34" charset="0"/>
                        </a:rPr>
                        <a:t>Disminuyen costos de transacción</a:t>
                      </a:r>
                      <a:endParaRPr kumimoji="0" lang="es-ES" sz="1600" b="0" i="0" u="none" strike="noStrike" cap="none" normalizeH="0" baseline="0" smtClean="0">
                        <a:ln>
                          <a:noFill/>
                        </a:ln>
                        <a:solidFill>
                          <a:srgbClr val="3333CC"/>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0741" name="Text Box 33"/>
          <p:cNvSpPr txBox="1">
            <a:spLocks noChangeArrowheads="1"/>
          </p:cNvSpPr>
          <p:nvPr/>
        </p:nvSpPr>
        <p:spPr bwMode="auto">
          <a:xfrm>
            <a:off x="250825" y="1484313"/>
            <a:ext cx="8424863" cy="396875"/>
          </a:xfrm>
          <a:prstGeom prst="rect">
            <a:avLst/>
          </a:prstGeom>
          <a:noFill/>
          <a:ln w="9525">
            <a:noFill/>
            <a:miter lim="800000"/>
            <a:headEnd/>
            <a:tailEnd/>
          </a:ln>
        </p:spPr>
        <p:txBody>
          <a:bodyPr>
            <a:spAutoFit/>
          </a:bodyPr>
          <a:lstStyle/>
          <a:p>
            <a:pPr algn="ctr">
              <a:spcBef>
                <a:spcPct val="50000"/>
              </a:spcBef>
            </a:pPr>
            <a:r>
              <a:rPr lang="es-MX" sz="2000" b="1" u="sng">
                <a:solidFill>
                  <a:srgbClr val="3333CC"/>
                </a:solidFill>
                <a:latin typeface="Calibri" pitchFamily="34" charset="0"/>
              </a:rPr>
              <a:t>Posibles Efectos de la Inversión en Infraestructura sobre la producción</a:t>
            </a:r>
            <a:endParaRPr lang="es-ES" sz="2000" b="1" u="sng">
              <a:solidFill>
                <a:srgbClr val="3333CC"/>
              </a:solidFill>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eaLnBrk="1" hangingPunct="1"/>
            <a:r>
              <a:rPr lang="es-ES" sz="2200" smtClean="0">
                <a:solidFill>
                  <a:srgbClr val="FF0000"/>
                </a:solidFill>
              </a:rPr>
              <a:t>Etapa 3. Definición de la Cartera PMDT, Evaluación Privada y Social</a:t>
            </a:r>
            <a:r>
              <a:rPr lang="es-CL" sz="2200" smtClean="0">
                <a:solidFill>
                  <a:srgbClr val="FF0000"/>
                </a:solidFill>
              </a:rPr>
              <a:t/>
            </a:r>
            <a:br>
              <a:rPr lang="es-CL" sz="2200" smtClean="0">
                <a:solidFill>
                  <a:srgbClr val="FF0000"/>
                </a:solidFill>
              </a:rPr>
            </a:br>
            <a:r>
              <a:rPr lang="es-ES" sz="2000" smtClean="0"/>
              <a:t>Paso 5. Identificación de la cartera preliminar PMDT del subterritorio</a:t>
            </a:r>
          </a:p>
        </p:txBody>
      </p:sp>
      <p:sp>
        <p:nvSpPr>
          <p:cNvPr id="59395" name="Rectangle 3"/>
          <p:cNvSpPr>
            <a:spLocks noGrp="1" noChangeArrowheads="1"/>
          </p:cNvSpPr>
          <p:nvPr>
            <p:ph type="body" idx="1"/>
          </p:nvPr>
        </p:nvSpPr>
        <p:spPr>
          <a:xfrm>
            <a:off x="323850" y="1700213"/>
            <a:ext cx="8291513" cy="2016125"/>
          </a:xfrm>
        </p:spPr>
        <p:txBody>
          <a:bodyPr/>
          <a:lstStyle/>
          <a:p>
            <a:pPr eaLnBrk="1" hangingPunct="1">
              <a:lnSpc>
                <a:spcPct val="80000"/>
              </a:lnSpc>
              <a:buFontTx/>
              <a:buNone/>
            </a:pPr>
            <a:r>
              <a:rPr lang="es-ES" sz="2400" b="1" smtClean="0"/>
              <a:t>2)	Identificación de la Cartera Preliminar PMDT</a:t>
            </a:r>
          </a:p>
          <a:p>
            <a:pPr lvl="1" eaLnBrk="1" hangingPunct="1">
              <a:lnSpc>
                <a:spcPct val="95000"/>
              </a:lnSpc>
              <a:spcBef>
                <a:spcPct val="70000"/>
              </a:spcBef>
            </a:pPr>
            <a:r>
              <a:rPr lang="es-CL" sz="2000" smtClean="0"/>
              <a:t>Se deben distinguir las iniciativas </a:t>
            </a:r>
            <a:r>
              <a:rPr lang="es-CL" sz="2000" u="sng" smtClean="0"/>
              <a:t>imprescindibles</a:t>
            </a:r>
            <a:r>
              <a:rPr lang="es-CL" sz="2000" smtClean="0"/>
              <a:t>, las que si no se ejecutan, no es posible lograr el objetivo productivo; y otras que son </a:t>
            </a:r>
            <a:r>
              <a:rPr lang="es-CL" sz="2000" u="sng" smtClean="0"/>
              <a:t>potenciadoras</a:t>
            </a:r>
            <a:r>
              <a:rPr lang="es-CL" sz="2000" smtClean="0"/>
              <a:t> cuya  ejecución contribuye a dar mayor valor a la producción.</a:t>
            </a:r>
          </a:p>
        </p:txBody>
      </p:sp>
      <p:sp>
        <p:nvSpPr>
          <p:cNvPr id="4" name="3 CuadroTexto"/>
          <p:cNvSpPr txBox="1"/>
          <p:nvPr/>
        </p:nvSpPr>
        <p:spPr>
          <a:xfrm>
            <a:off x="539750" y="5300663"/>
            <a:ext cx="2879725" cy="400050"/>
          </a:xfrm>
          <a:prstGeom prst="rect">
            <a:avLst/>
          </a:prstGeom>
          <a:noFill/>
        </p:spPr>
        <p:txBody>
          <a:bodyPr>
            <a:spAutoFit/>
          </a:bodyPr>
          <a:lstStyle/>
          <a:p>
            <a:pPr>
              <a:defRPr/>
            </a:pPr>
            <a:r>
              <a:rPr lang="es-MX" sz="2000" b="1" dirty="0">
                <a:solidFill>
                  <a:srgbClr val="3333CC"/>
                </a:solidFill>
                <a:latin typeface="+mn-lt"/>
              </a:rPr>
              <a:t>POTENCIADORAS</a:t>
            </a:r>
            <a:endParaRPr lang="es-CL" sz="2000" b="1" dirty="0">
              <a:solidFill>
                <a:srgbClr val="3333CC"/>
              </a:solidFill>
              <a:latin typeface="+mn-lt"/>
            </a:endParaRPr>
          </a:p>
        </p:txBody>
      </p:sp>
      <p:sp>
        <p:nvSpPr>
          <p:cNvPr id="5" name="4 Flecha derecha"/>
          <p:cNvSpPr/>
          <p:nvPr/>
        </p:nvSpPr>
        <p:spPr>
          <a:xfrm>
            <a:off x="3563938" y="4005263"/>
            <a:ext cx="1728787"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6" name="5 CuadroTexto"/>
          <p:cNvSpPr txBox="1"/>
          <p:nvPr/>
        </p:nvSpPr>
        <p:spPr>
          <a:xfrm>
            <a:off x="5435600" y="3716338"/>
            <a:ext cx="3168650" cy="1016000"/>
          </a:xfrm>
          <a:prstGeom prst="rect">
            <a:avLst/>
          </a:prstGeom>
          <a:noFill/>
        </p:spPr>
        <p:txBody>
          <a:bodyPr>
            <a:spAutoFit/>
          </a:bodyPr>
          <a:lstStyle/>
          <a:p>
            <a:pPr>
              <a:defRPr/>
            </a:pPr>
            <a:r>
              <a:rPr lang="es-MX" sz="2000" dirty="0">
                <a:solidFill>
                  <a:srgbClr val="3333CC"/>
                </a:solidFill>
                <a:latin typeface="+mn-lt"/>
              </a:rPr>
              <a:t>Se evalúa contribución a la generación de mayores ingresos productivos</a:t>
            </a:r>
            <a:endParaRPr lang="es-CL" sz="2000" dirty="0">
              <a:solidFill>
                <a:srgbClr val="3333CC"/>
              </a:solidFill>
              <a:latin typeface="+mn-lt"/>
            </a:endParaRPr>
          </a:p>
        </p:txBody>
      </p:sp>
      <p:sp>
        <p:nvSpPr>
          <p:cNvPr id="7" name="6 CuadroTexto"/>
          <p:cNvSpPr txBox="1"/>
          <p:nvPr/>
        </p:nvSpPr>
        <p:spPr>
          <a:xfrm>
            <a:off x="611188" y="4005263"/>
            <a:ext cx="2881312" cy="400050"/>
          </a:xfrm>
          <a:prstGeom prst="rect">
            <a:avLst/>
          </a:prstGeom>
          <a:noFill/>
        </p:spPr>
        <p:txBody>
          <a:bodyPr>
            <a:spAutoFit/>
          </a:bodyPr>
          <a:lstStyle/>
          <a:p>
            <a:pPr>
              <a:defRPr/>
            </a:pPr>
            <a:r>
              <a:rPr lang="es-MX" sz="2000" b="1" dirty="0">
                <a:solidFill>
                  <a:srgbClr val="3333CC"/>
                </a:solidFill>
                <a:latin typeface="+mn-lt"/>
              </a:rPr>
              <a:t>IMPRESCINDIBLES</a:t>
            </a:r>
            <a:endParaRPr lang="es-CL" sz="2000" b="1" dirty="0">
              <a:solidFill>
                <a:srgbClr val="3333CC"/>
              </a:solidFill>
              <a:latin typeface="+mn-lt"/>
            </a:endParaRPr>
          </a:p>
        </p:txBody>
      </p:sp>
      <p:sp>
        <p:nvSpPr>
          <p:cNvPr id="8" name="7 Flecha derecha"/>
          <p:cNvSpPr/>
          <p:nvPr/>
        </p:nvSpPr>
        <p:spPr>
          <a:xfrm>
            <a:off x="3635375" y="5373688"/>
            <a:ext cx="1728788"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9" name="8 CuadroTexto"/>
          <p:cNvSpPr txBox="1"/>
          <p:nvPr/>
        </p:nvSpPr>
        <p:spPr>
          <a:xfrm>
            <a:off x="5651500" y="5229225"/>
            <a:ext cx="3168650" cy="1016000"/>
          </a:xfrm>
          <a:prstGeom prst="rect">
            <a:avLst/>
          </a:prstGeom>
          <a:noFill/>
        </p:spPr>
        <p:txBody>
          <a:bodyPr>
            <a:spAutoFit/>
          </a:bodyPr>
          <a:lstStyle/>
          <a:p>
            <a:pPr>
              <a:defRPr/>
            </a:pPr>
            <a:r>
              <a:rPr lang="es-MX" sz="2000" dirty="0">
                <a:solidFill>
                  <a:srgbClr val="3333CC"/>
                </a:solidFill>
                <a:latin typeface="+mn-lt"/>
              </a:rPr>
              <a:t>Se verifica su contribución neta a la rentabilidad de la cartera</a:t>
            </a:r>
            <a:endParaRPr lang="es-CL" sz="2000" dirty="0">
              <a:solidFill>
                <a:srgbClr val="3333CC"/>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l" eaLnBrk="1" hangingPunct="1"/>
            <a:r>
              <a:rPr lang="es-ES" sz="2200" smtClean="0">
                <a:solidFill>
                  <a:srgbClr val="FF0000"/>
                </a:solidFill>
              </a:rPr>
              <a:t>Etapa 3. Definición de la Cartera PMDT, Evaluación Privada y Social</a:t>
            </a:r>
            <a:r>
              <a:rPr lang="es-CL" sz="2200" smtClean="0">
                <a:solidFill>
                  <a:srgbClr val="FF0000"/>
                </a:solidFill>
              </a:rPr>
              <a:t/>
            </a:r>
            <a:br>
              <a:rPr lang="es-CL" sz="2200" smtClean="0">
                <a:solidFill>
                  <a:srgbClr val="FF0000"/>
                </a:solidFill>
              </a:rPr>
            </a:br>
            <a:r>
              <a:rPr lang="es-ES" sz="2000" smtClean="0"/>
              <a:t>Paso 6. Evaluación privada de las oportunidades de negocio.</a:t>
            </a:r>
          </a:p>
        </p:txBody>
      </p:sp>
      <p:sp>
        <p:nvSpPr>
          <p:cNvPr id="61443" name="Rectangle 3"/>
          <p:cNvSpPr>
            <a:spLocks noGrp="1" noChangeArrowheads="1"/>
          </p:cNvSpPr>
          <p:nvPr>
            <p:ph type="body" idx="1"/>
          </p:nvPr>
        </p:nvSpPr>
        <p:spPr>
          <a:xfrm>
            <a:off x="395288" y="1989138"/>
            <a:ext cx="8291512" cy="3240087"/>
          </a:xfrm>
        </p:spPr>
        <p:txBody>
          <a:bodyPr/>
          <a:lstStyle/>
          <a:p>
            <a:pPr eaLnBrk="1" hangingPunct="1">
              <a:lnSpc>
                <a:spcPct val="80000"/>
              </a:lnSpc>
              <a:buFontTx/>
              <a:buNone/>
              <a:defRPr/>
            </a:pPr>
            <a:r>
              <a:rPr lang="es-ES" sz="2400" b="1" smtClean="0"/>
              <a:t>Objetivo</a:t>
            </a:r>
          </a:p>
          <a:p>
            <a:pPr eaLnBrk="1" hangingPunct="1">
              <a:lnSpc>
                <a:spcPct val="80000"/>
              </a:lnSpc>
              <a:buFontTx/>
              <a:buNone/>
              <a:defRPr/>
            </a:pPr>
            <a:endParaRPr lang="es-ES" sz="2400" smtClean="0">
              <a:effectLst>
                <a:outerShdw blurRad="38100" dist="38100" dir="2700000" algn="tl">
                  <a:srgbClr val="C0C0C0"/>
                </a:outerShdw>
              </a:effectLst>
            </a:endParaRPr>
          </a:p>
          <a:p>
            <a:pPr algn="just" eaLnBrk="1" hangingPunct="1">
              <a:lnSpc>
                <a:spcPct val="90000"/>
              </a:lnSpc>
              <a:defRPr/>
            </a:pPr>
            <a:r>
              <a:rPr lang="es-ES" sz="2200" smtClean="0"/>
              <a:t>Determinar, a través del cálculo de la rentabilidad privada de cada uno de los negocios propuestos, si los productores del subterritorio desarrollarán las oportunidades de negocios en la situación que se ejecuta la cartera PMDT.</a:t>
            </a:r>
          </a:p>
          <a:p>
            <a:pPr eaLnBrk="1" hangingPunct="1">
              <a:lnSpc>
                <a:spcPct val="90000"/>
              </a:lnSpc>
              <a:buFontTx/>
              <a:buNone/>
              <a:defRPr/>
            </a:pPr>
            <a:endParaRPr lang="es-ES" sz="2200" smtClean="0"/>
          </a:p>
          <a:p>
            <a:pPr algn="just" eaLnBrk="1" hangingPunct="1">
              <a:lnSpc>
                <a:spcPct val="90000"/>
              </a:lnSpc>
              <a:defRPr/>
            </a:pPr>
            <a:r>
              <a:rPr lang="es-ES" sz="2200" smtClean="0"/>
              <a:t>Determinar el aumento de ingreso de los productores respecto de la situación base.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eaLnBrk="1" hangingPunct="1"/>
            <a:r>
              <a:rPr lang="es-ES" sz="2200" smtClean="0">
                <a:solidFill>
                  <a:srgbClr val="FF0000"/>
                </a:solidFill>
              </a:rPr>
              <a:t>Etapa 3. Definición de la Cartera PMDT, Evaluación Privada y Social</a:t>
            </a:r>
            <a:r>
              <a:rPr lang="es-CL" sz="2200" smtClean="0">
                <a:solidFill>
                  <a:srgbClr val="FF0000"/>
                </a:solidFill>
              </a:rPr>
              <a:t/>
            </a:r>
            <a:br>
              <a:rPr lang="es-CL" sz="2200" smtClean="0">
                <a:solidFill>
                  <a:srgbClr val="FF0000"/>
                </a:solidFill>
              </a:rPr>
            </a:br>
            <a:r>
              <a:rPr lang="es-ES" sz="2000" smtClean="0"/>
              <a:t>Paso 6. Evaluación privada de las oportunidades de negocio.</a:t>
            </a:r>
          </a:p>
        </p:txBody>
      </p:sp>
      <p:sp>
        <p:nvSpPr>
          <p:cNvPr id="61443" name="Rectangle 3"/>
          <p:cNvSpPr>
            <a:spLocks noGrp="1" noChangeArrowheads="1"/>
          </p:cNvSpPr>
          <p:nvPr>
            <p:ph type="body" idx="1"/>
          </p:nvPr>
        </p:nvSpPr>
        <p:spPr>
          <a:xfrm>
            <a:off x="250825" y="2133600"/>
            <a:ext cx="8291513" cy="4175125"/>
          </a:xfrm>
        </p:spPr>
        <p:txBody>
          <a:bodyPr/>
          <a:lstStyle/>
          <a:p>
            <a:pPr eaLnBrk="1" hangingPunct="1">
              <a:lnSpc>
                <a:spcPct val="80000"/>
              </a:lnSpc>
              <a:buFontTx/>
              <a:buNone/>
              <a:defRPr/>
            </a:pPr>
            <a:r>
              <a:rPr lang="es-ES" sz="2400" b="1" dirty="0" smtClean="0"/>
              <a:t>Variables Necesarias para realizar evaluación privada</a:t>
            </a:r>
          </a:p>
          <a:p>
            <a:pPr eaLnBrk="1" hangingPunct="1">
              <a:lnSpc>
                <a:spcPct val="80000"/>
              </a:lnSpc>
              <a:buFontTx/>
              <a:buNone/>
              <a:defRPr/>
            </a:pPr>
            <a:endParaRPr lang="es-ES" sz="2400" dirty="0" smtClean="0">
              <a:effectLst>
                <a:outerShdw blurRad="38100" dist="38100" dir="2700000" algn="tl">
                  <a:srgbClr val="C0C0C0"/>
                </a:outerShdw>
              </a:effectLst>
            </a:endParaRPr>
          </a:p>
          <a:p>
            <a:pPr eaLnBrk="1" hangingPunct="1">
              <a:lnSpc>
                <a:spcPct val="80000"/>
              </a:lnSpc>
              <a:defRPr/>
            </a:pPr>
            <a:r>
              <a:rPr lang="es-ES" sz="2400" dirty="0" smtClean="0">
                <a:effectLst>
                  <a:outerShdw blurRad="38100" dist="38100" dir="2700000" algn="tl">
                    <a:srgbClr val="C0C0C0"/>
                  </a:outerShdw>
                </a:effectLst>
              </a:rPr>
              <a:t>En situación sin y con proyecto</a:t>
            </a:r>
          </a:p>
          <a:p>
            <a:pPr lvl="1" eaLnBrk="1" hangingPunct="1">
              <a:lnSpc>
                <a:spcPct val="80000"/>
              </a:lnSpc>
              <a:defRPr/>
            </a:pPr>
            <a:r>
              <a:rPr lang="es-ES" sz="2000" dirty="0" smtClean="0">
                <a:effectLst>
                  <a:outerShdw blurRad="38100" dist="38100" dir="2700000" algn="tl">
                    <a:srgbClr val="C0C0C0"/>
                  </a:outerShdw>
                </a:effectLst>
              </a:rPr>
              <a:t>Precio de venta</a:t>
            </a:r>
          </a:p>
          <a:p>
            <a:pPr lvl="1" eaLnBrk="1" hangingPunct="1">
              <a:lnSpc>
                <a:spcPct val="80000"/>
              </a:lnSpc>
              <a:defRPr/>
            </a:pPr>
            <a:r>
              <a:rPr lang="es-ES" sz="2000" dirty="0" smtClean="0">
                <a:effectLst>
                  <a:outerShdw blurRad="38100" dist="38100" dir="2700000" algn="tl">
                    <a:srgbClr val="C0C0C0"/>
                  </a:outerShdw>
                </a:effectLst>
              </a:rPr>
              <a:t>Cantidad vendida</a:t>
            </a:r>
          </a:p>
          <a:p>
            <a:pPr lvl="1" eaLnBrk="1" hangingPunct="1">
              <a:lnSpc>
                <a:spcPct val="80000"/>
              </a:lnSpc>
              <a:defRPr/>
            </a:pPr>
            <a:r>
              <a:rPr lang="es-ES" sz="2000" dirty="0" smtClean="0">
                <a:effectLst>
                  <a:outerShdw blurRad="38100" dist="38100" dir="2700000" algn="tl">
                    <a:srgbClr val="C0C0C0"/>
                  </a:outerShdw>
                </a:effectLst>
              </a:rPr>
              <a:t>Costo producción</a:t>
            </a:r>
          </a:p>
          <a:p>
            <a:pPr lvl="1" eaLnBrk="1" hangingPunct="1">
              <a:lnSpc>
                <a:spcPct val="80000"/>
              </a:lnSpc>
              <a:defRPr/>
            </a:pPr>
            <a:r>
              <a:rPr lang="es-ES" sz="2000" dirty="0" smtClean="0">
                <a:effectLst>
                  <a:outerShdw blurRad="38100" dist="38100" dir="2700000" algn="tl">
                    <a:srgbClr val="C0C0C0"/>
                  </a:outerShdw>
                </a:effectLst>
              </a:rPr>
              <a:t>Costos de transporte</a:t>
            </a:r>
          </a:p>
          <a:p>
            <a:pPr lvl="1" eaLnBrk="1" hangingPunct="1">
              <a:lnSpc>
                <a:spcPct val="80000"/>
              </a:lnSpc>
              <a:spcAft>
                <a:spcPts val="600"/>
              </a:spcAft>
              <a:defRPr/>
            </a:pPr>
            <a:r>
              <a:rPr lang="es-ES" sz="2000" dirty="0" smtClean="0">
                <a:effectLst>
                  <a:outerShdw blurRad="38100" dist="38100" dir="2700000" algn="tl">
                    <a:srgbClr val="C0C0C0"/>
                  </a:outerShdw>
                </a:effectLst>
              </a:rPr>
              <a:t>Inversión privada</a:t>
            </a:r>
          </a:p>
          <a:p>
            <a:pPr eaLnBrk="1" hangingPunct="1">
              <a:lnSpc>
                <a:spcPct val="80000"/>
              </a:lnSpc>
              <a:spcBef>
                <a:spcPts val="600"/>
              </a:spcBef>
              <a:defRPr/>
            </a:pPr>
            <a:r>
              <a:rPr lang="es-ES" sz="2400" dirty="0" smtClean="0">
                <a:effectLst>
                  <a:outerShdw blurRad="38100" dist="38100" dir="2700000" algn="tl">
                    <a:srgbClr val="C0C0C0"/>
                  </a:outerShdw>
                </a:effectLst>
              </a:rPr>
              <a:t>La variables para la situación con proyecto se determinan considerando los efectos de la inversión de la cartera PMDT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l" eaLnBrk="1" hangingPunct="1"/>
            <a:r>
              <a:rPr lang="es-ES" sz="2200" smtClean="0">
                <a:solidFill>
                  <a:srgbClr val="FF0000"/>
                </a:solidFill>
              </a:rPr>
              <a:t>Etapa 3. Definición de la Cartera PMDT, Evaluación Privada y Social</a:t>
            </a:r>
            <a:r>
              <a:rPr lang="es-CL" sz="2200" smtClean="0">
                <a:solidFill>
                  <a:srgbClr val="FF0000"/>
                </a:solidFill>
              </a:rPr>
              <a:t/>
            </a:r>
            <a:br>
              <a:rPr lang="es-CL" sz="2200" smtClean="0">
                <a:solidFill>
                  <a:srgbClr val="FF0000"/>
                </a:solidFill>
              </a:rPr>
            </a:br>
            <a:r>
              <a:rPr lang="es-CL" sz="2200" smtClean="0">
                <a:solidFill>
                  <a:srgbClr val="FF0000"/>
                </a:solidFill>
              </a:rPr>
              <a:t> </a:t>
            </a:r>
            <a:r>
              <a:rPr lang="es-ES" sz="2000" smtClean="0"/>
              <a:t>Paso 6. Evaluación privada de las oportunidades de negocio.</a:t>
            </a:r>
          </a:p>
        </p:txBody>
      </p:sp>
      <p:graphicFrame>
        <p:nvGraphicFramePr>
          <p:cNvPr id="86231" name="Group 215"/>
          <p:cNvGraphicFramePr>
            <a:graphicFrameLocks noGrp="1"/>
          </p:cNvGraphicFramePr>
          <p:nvPr>
            <p:ph idx="1"/>
          </p:nvPr>
        </p:nvGraphicFramePr>
        <p:xfrm>
          <a:off x="395288" y="2205038"/>
          <a:ext cx="8229600" cy="4327525"/>
        </p:xfrm>
        <a:graphic>
          <a:graphicData uri="http://schemas.openxmlformats.org/drawingml/2006/table">
            <a:tbl>
              <a:tblPr/>
              <a:tblGrid>
                <a:gridCol w="2809875"/>
                <a:gridCol w="5419725"/>
              </a:tblGrid>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ITEM</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Información/Variables</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  Inversiones</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55600" marR="0" lvl="0" indent="-3556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1600" b="0" i="0" u="none" strike="noStrike" cap="none" normalizeH="0" baseline="0" smtClean="0">
                          <a:ln>
                            <a:noFill/>
                          </a:ln>
                          <a:solidFill>
                            <a:srgbClr val="3333CC"/>
                          </a:solidFill>
                          <a:effectLst/>
                          <a:latin typeface="Calibri" pitchFamily="34" charset="0"/>
                          <a:cs typeface="Times New Roman" pitchFamily="18" charset="0"/>
                        </a:rPr>
                        <a:t>Terreno, equipos, obras civiles, instalaciones, capital de trabajo, derechos, patentes</a:t>
                      </a:r>
                      <a:endParaRPr kumimoji="0" lang="es-ES" sz="1600" b="0"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  Ingreso por Venta</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1600" b="0" i="0" u="none" strike="noStrike" cap="none" normalizeH="0" baseline="0" smtClean="0">
                          <a:ln>
                            <a:noFill/>
                          </a:ln>
                          <a:solidFill>
                            <a:srgbClr val="3333CC"/>
                          </a:solidFill>
                          <a:effectLst/>
                          <a:latin typeface="Calibri" pitchFamily="34" charset="0"/>
                          <a:cs typeface="Times New Roman" pitchFamily="18" charset="0"/>
                        </a:rPr>
                        <a:t>Cantidad producida</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ü"/>
                        <a:tabLst/>
                      </a:pPr>
                      <a:r>
                        <a:rPr kumimoji="0" lang="es-ES" sz="1600" b="0" i="0" u="none" strike="noStrike" cap="none" normalizeH="0" baseline="0" smtClean="0">
                          <a:ln>
                            <a:noFill/>
                          </a:ln>
                          <a:solidFill>
                            <a:srgbClr val="3333CC"/>
                          </a:solidFill>
                          <a:effectLst/>
                          <a:latin typeface="Calibri" pitchFamily="34" charset="0"/>
                          <a:cs typeface="Times New Roman" pitchFamily="18" charset="0"/>
                        </a:rPr>
                        <a:t>Precios de Venta</a:t>
                      </a:r>
                      <a:endParaRPr kumimoji="0" lang="es-ES" sz="1600" b="0"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  Costo Producción</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55600" marR="0" lvl="0" indent="-3556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1600" b="0" i="0" u="none" strike="noStrike" cap="none" normalizeH="0" baseline="0" smtClean="0">
                          <a:ln>
                            <a:noFill/>
                          </a:ln>
                          <a:solidFill>
                            <a:srgbClr val="3333CC"/>
                          </a:solidFill>
                          <a:effectLst/>
                          <a:latin typeface="Calibri" pitchFamily="34" charset="0"/>
                          <a:cs typeface="Times New Roman" pitchFamily="18" charset="0"/>
                        </a:rPr>
                        <a:t>Cantidad y costo del os factores productivos (mano de obra, materias primas y otros)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  Gastos de Mantención</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55600" marR="0" lvl="0" indent="-3556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1600" b="0" i="0" u="none" strike="noStrike" cap="none" normalizeH="0" baseline="0" smtClean="0">
                          <a:ln>
                            <a:noFill/>
                          </a:ln>
                          <a:solidFill>
                            <a:srgbClr val="3333CC"/>
                          </a:solidFill>
                          <a:effectLst/>
                          <a:latin typeface="Calibri" pitchFamily="34" charset="0"/>
                          <a:cs typeface="Times New Roman" pitchFamily="18" charset="0"/>
                        </a:rPr>
                        <a:t>el costo de mantención de instalaciones y equipos productivos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  Depreciación</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55600" marR="0" lvl="0" indent="-3556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1600" b="0" i="0" u="none" strike="noStrike" cap="none" normalizeH="0" baseline="0" smtClean="0">
                          <a:ln>
                            <a:noFill/>
                          </a:ln>
                          <a:solidFill>
                            <a:srgbClr val="3333CC"/>
                          </a:solidFill>
                          <a:effectLst/>
                          <a:latin typeface="Calibri" pitchFamily="34" charset="0"/>
                          <a:cs typeface="Times New Roman" pitchFamily="18" charset="0"/>
                        </a:rPr>
                        <a:t>Valor de los activos depreciables (infraestructura, equipos)</a:t>
                      </a:r>
                      <a:endParaRPr kumimoji="0" lang="es-ES" sz="1600" b="0"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 Impuestos</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s-ES" sz="1600" b="0" i="0" u="none" strike="noStrike" cap="none" normalizeH="0" baseline="0" smtClean="0">
                          <a:ln>
                            <a:noFill/>
                          </a:ln>
                          <a:solidFill>
                            <a:srgbClr val="3333CC"/>
                          </a:solidFill>
                          <a:effectLst/>
                          <a:latin typeface="Calibri" pitchFamily="34" charset="0"/>
                          <a:cs typeface="Times New Roman" pitchFamily="18" charset="0"/>
                        </a:rPr>
                        <a:t>Según esquema impositivo pertinente</a:t>
                      </a:r>
                      <a:endParaRPr kumimoji="0" lang="es-ES" sz="1600" b="0"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     Utilidad</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600" b="0"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 Depreciación</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600" b="0"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      Flujo de Caja</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CL" sz="1600" b="0" i="0" u="none" strike="noStrike" cap="none" normalizeH="0" baseline="0" dirty="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854" name="Text Box 214"/>
          <p:cNvSpPr txBox="1">
            <a:spLocks noChangeArrowheads="1"/>
          </p:cNvSpPr>
          <p:nvPr/>
        </p:nvSpPr>
        <p:spPr bwMode="auto">
          <a:xfrm>
            <a:off x="539750" y="1557338"/>
            <a:ext cx="7704138" cy="457200"/>
          </a:xfrm>
          <a:prstGeom prst="rect">
            <a:avLst/>
          </a:prstGeom>
          <a:noFill/>
          <a:ln w="9525">
            <a:noFill/>
            <a:miter lim="800000"/>
            <a:headEnd/>
            <a:tailEnd/>
          </a:ln>
        </p:spPr>
        <p:txBody>
          <a:bodyPr>
            <a:spAutoFit/>
          </a:bodyPr>
          <a:lstStyle/>
          <a:p>
            <a:pPr>
              <a:spcBef>
                <a:spcPct val="50000"/>
              </a:spcBef>
            </a:pPr>
            <a:r>
              <a:rPr lang="es-MX" sz="2400" b="1">
                <a:solidFill>
                  <a:srgbClr val="3333CC"/>
                </a:solidFill>
                <a:latin typeface="Calibri" pitchFamily="34" charset="0"/>
              </a:rPr>
              <a:t>Flujo de caja privado</a:t>
            </a:r>
            <a:endParaRPr lang="es-ES" sz="2400" b="1">
              <a:solidFill>
                <a:srgbClr val="3333CC"/>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p:cNvPicPr>
            <a:picLocks noChangeAspect="1" noChangeArrowheads="1"/>
          </p:cNvPicPr>
          <p:nvPr/>
        </p:nvPicPr>
        <p:blipFill>
          <a:blip r:embed="rId3" cstate="print"/>
          <a:srcRect/>
          <a:stretch>
            <a:fillRect/>
          </a:stretch>
        </p:blipFill>
        <p:spPr bwMode="auto">
          <a:xfrm>
            <a:off x="539552" y="3717032"/>
            <a:ext cx="3506076" cy="2708920"/>
          </a:xfrm>
          <a:prstGeom prst="rect">
            <a:avLst/>
          </a:prstGeom>
          <a:noFill/>
          <a:ln w="9525">
            <a:noFill/>
            <a:miter lim="800000"/>
            <a:headEnd/>
            <a:tailEnd/>
          </a:ln>
          <a:effectLst>
            <a:outerShdw blurRad="50800" dist="50800" dir="5400000" algn="ctr" rotWithShape="0">
              <a:srgbClr val="000000">
                <a:alpha val="0"/>
              </a:srgbClr>
            </a:outerShdw>
          </a:effectLst>
          <a:scene3d>
            <a:camera prst="orthographicFront"/>
            <a:lightRig rig="threePt" dir="t">
              <a:rot lat="0" lon="0" rev="1200000"/>
            </a:lightRig>
          </a:scene3d>
          <a:sp3d extrusionH="76200">
            <a:extrusionClr>
              <a:schemeClr val="bg2">
                <a:lumMod val="75000"/>
              </a:schemeClr>
            </a:extrusionClr>
          </a:sp3d>
        </p:spPr>
      </p:pic>
      <p:sp>
        <p:nvSpPr>
          <p:cNvPr id="8195" name="Rectangle 2"/>
          <p:cNvSpPr>
            <a:spLocks noGrp="1" noChangeArrowheads="1"/>
          </p:cNvSpPr>
          <p:nvPr>
            <p:ph type="title"/>
          </p:nvPr>
        </p:nvSpPr>
        <p:spPr/>
        <p:txBody>
          <a:bodyPr/>
          <a:lstStyle/>
          <a:p>
            <a:pPr eaLnBrk="1" hangingPunct="1"/>
            <a:r>
              <a:rPr lang="es-MX" smtClean="0"/>
              <a:t>SUBTERRITORIO</a:t>
            </a:r>
            <a:endParaRPr lang="es-ES" smtClean="0"/>
          </a:p>
        </p:txBody>
      </p:sp>
      <p:sp>
        <p:nvSpPr>
          <p:cNvPr id="24582" name="Text Box 6"/>
          <p:cNvSpPr txBox="1">
            <a:spLocks noChangeArrowheads="1"/>
          </p:cNvSpPr>
          <p:nvPr/>
        </p:nvSpPr>
        <p:spPr bwMode="auto">
          <a:xfrm>
            <a:off x="5508625" y="3789363"/>
            <a:ext cx="2376488" cy="466725"/>
          </a:xfrm>
          <a:prstGeom prst="rect">
            <a:avLst/>
          </a:prstGeom>
          <a:solidFill>
            <a:schemeClr val="accent1">
              <a:alpha val="63921"/>
            </a:schemeClr>
          </a:solidFill>
          <a:ln w="9525">
            <a:solidFill>
              <a:schemeClr val="accent2"/>
            </a:solidFill>
            <a:miter lim="800000"/>
            <a:headEnd/>
            <a:tailEnd/>
          </a:ln>
        </p:spPr>
        <p:txBody>
          <a:bodyPr>
            <a:spAutoFit/>
          </a:bodyPr>
          <a:lstStyle/>
          <a:p>
            <a:pPr algn="ctr">
              <a:spcBef>
                <a:spcPct val="50000"/>
              </a:spcBef>
            </a:pPr>
            <a:r>
              <a:rPr lang="es-MX" sz="2400" b="1">
                <a:solidFill>
                  <a:srgbClr val="3333CC"/>
                </a:solidFill>
                <a:latin typeface="Calibri" pitchFamily="34" charset="0"/>
              </a:rPr>
              <a:t>SUBTERRITORIO</a:t>
            </a:r>
            <a:endParaRPr lang="es-ES" sz="2400" b="1">
              <a:solidFill>
                <a:srgbClr val="3333CC"/>
              </a:solidFill>
              <a:latin typeface="Calibri" pitchFamily="34" charset="0"/>
            </a:endParaRPr>
          </a:p>
        </p:txBody>
      </p:sp>
      <p:sp>
        <p:nvSpPr>
          <p:cNvPr id="24583" name="Text Box 7"/>
          <p:cNvSpPr txBox="1">
            <a:spLocks noChangeArrowheads="1"/>
          </p:cNvSpPr>
          <p:nvPr/>
        </p:nvSpPr>
        <p:spPr bwMode="auto">
          <a:xfrm>
            <a:off x="323850" y="1484313"/>
            <a:ext cx="8497888" cy="1938337"/>
          </a:xfrm>
          <a:prstGeom prst="rect">
            <a:avLst/>
          </a:prstGeom>
          <a:noFill/>
          <a:ln w="9525">
            <a:noFill/>
            <a:miter lim="800000"/>
            <a:headEnd/>
            <a:tailEnd/>
          </a:ln>
        </p:spPr>
        <p:txBody>
          <a:bodyPr>
            <a:spAutoFit/>
          </a:bodyPr>
          <a:lstStyle/>
          <a:p>
            <a:pPr marL="173038" indent="-173038">
              <a:buFont typeface="Arial" charset="0"/>
              <a:buChar char="•"/>
              <a:tabLst>
                <a:tab pos="273050" algn="l"/>
                <a:tab pos="1341438" algn="l"/>
              </a:tabLst>
            </a:pPr>
            <a:r>
              <a:rPr lang="es-MX" sz="2400">
                <a:solidFill>
                  <a:srgbClr val="3333CC"/>
                </a:solidFill>
                <a:latin typeface="Calibri" pitchFamily="34" charset="0"/>
              </a:rPr>
              <a:t>El PMDT se desarrolla como un estudio básico.</a:t>
            </a:r>
          </a:p>
          <a:p>
            <a:pPr marL="173038" indent="-173038">
              <a:buFont typeface="Arial" charset="0"/>
              <a:buChar char="•"/>
              <a:tabLst>
                <a:tab pos="273050" algn="l"/>
                <a:tab pos="1341438" algn="l"/>
              </a:tabLst>
            </a:pPr>
            <a:r>
              <a:rPr lang="es-MX" sz="2400">
                <a:solidFill>
                  <a:srgbClr val="3333CC"/>
                </a:solidFill>
                <a:latin typeface="Calibri" pitchFamily="34" charset="0"/>
              </a:rPr>
              <a:t>La contraparte técnica se conforma con profesionales de diversas instituciones.</a:t>
            </a:r>
          </a:p>
          <a:p>
            <a:pPr marL="173038" indent="-173038">
              <a:buFont typeface="Arial" charset="0"/>
              <a:buChar char="•"/>
              <a:tabLst>
                <a:tab pos="273050" algn="l"/>
                <a:tab pos="1341438" algn="l"/>
              </a:tabLst>
            </a:pPr>
            <a:r>
              <a:rPr lang="es-MX" sz="2400">
                <a:solidFill>
                  <a:srgbClr val="3333CC"/>
                </a:solidFill>
                <a:latin typeface="Calibri" pitchFamily="34" charset="0"/>
              </a:rPr>
              <a:t>Se realiza un PMDT por subterritorio, aunque el estudio básico se puede contratar por varios subterritorios</a:t>
            </a:r>
            <a:endParaRPr lang="es-ES" sz="2400">
              <a:solidFill>
                <a:srgbClr val="3333CC"/>
              </a:solidFill>
              <a:latin typeface="Calibri" pitchFamily="34" charset="0"/>
            </a:endParaRPr>
          </a:p>
        </p:txBody>
      </p:sp>
      <p:sp>
        <p:nvSpPr>
          <p:cNvPr id="24585" name="Text Box 9"/>
          <p:cNvSpPr txBox="1">
            <a:spLocks noChangeArrowheads="1"/>
          </p:cNvSpPr>
          <p:nvPr/>
        </p:nvSpPr>
        <p:spPr bwMode="auto">
          <a:xfrm>
            <a:off x="4773613" y="4495800"/>
            <a:ext cx="4178300" cy="1938338"/>
          </a:xfrm>
          <a:prstGeom prst="rect">
            <a:avLst/>
          </a:prstGeom>
          <a:noFill/>
          <a:ln w="9525">
            <a:noFill/>
            <a:miter lim="800000"/>
            <a:headEnd/>
            <a:tailEnd/>
          </a:ln>
        </p:spPr>
        <p:txBody>
          <a:bodyPr>
            <a:spAutoFit/>
          </a:bodyPr>
          <a:lstStyle/>
          <a:p>
            <a:pPr algn="just">
              <a:spcBef>
                <a:spcPct val="20000"/>
              </a:spcBef>
              <a:buClr>
                <a:schemeClr val="hlink"/>
              </a:buClr>
              <a:buSzPct val="60000"/>
              <a:buFont typeface="Wingdings" pitchFamily="2" charset="2"/>
              <a:buNone/>
              <a:tabLst>
                <a:tab pos="273050" algn="l"/>
                <a:tab pos="1341438" algn="l"/>
              </a:tabLst>
            </a:pPr>
            <a:r>
              <a:rPr lang="es-ES" sz="2000">
                <a:solidFill>
                  <a:srgbClr val="3333CC"/>
                </a:solidFill>
                <a:latin typeface="Calibri" pitchFamily="34" charset="0"/>
              </a:rPr>
              <a:t>Área geográfica al interior del territorio que presenta un desarrollo a nivel local de uno o más ejes productivos, para los cuales se identifican potencialidades de desarrollo.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5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24583" grpId="0"/>
      <p:bldP spid="2458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eaLnBrk="1" hangingPunct="1"/>
            <a:r>
              <a:rPr lang="es-ES" sz="2200" smtClean="0">
                <a:solidFill>
                  <a:srgbClr val="FF0000"/>
                </a:solidFill>
              </a:rPr>
              <a:t>Etapa 3. Definición de la Cartera PMDT, Evaluación Privada y Social</a:t>
            </a:r>
            <a:r>
              <a:rPr lang="es-CL" sz="2200" smtClean="0">
                <a:solidFill>
                  <a:srgbClr val="FF0000"/>
                </a:solidFill>
              </a:rPr>
              <a:t/>
            </a:r>
            <a:br>
              <a:rPr lang="es-CL" sz="2200" smtClean="0">
                <a:solidFill>
                  <a:srgbClr val="FF0000"/>
                </a:solidFill>
              </a:rPr>
            </a:br>
            <a:r>
              <a:rPr lang="es-CL" sz="2200" smtClean="0">
                <a:solidFill>
                  <a:srgbClr val="FF0000"/>
                </a:solidFill>
              </a:rPr>
              <a:t> </a:t>
            </a:r>
            <a:r>
              <a:rPr lang="es-ES" sz="2000" smtClean="0"/>
              <a:t>Paso 6. Evaluación privada de las oportunidades de negocio.</a:t>
            </a:r>
          </a:p>
        </p:txBody>
      </p:sp>
      <p:sp>
        <p:nvSpPr>
          <p:cNvPr id="35843" name="Rectangle 3"/>
          <p:cNvSpPr>
            <a:spLocks noGrp="1" noChangeArrowheads="1"/>
          </p:cNvSpPr>
          <p:nvPr>
            <p:ph type="body" idx="1"/>
          </p:nvPr>
        </p:nvSpPr>
        <p:spPr>
          <a:xfrm>
            <a:off x="395288" y="1628775"/>
            <a:ext cx="8291512" cy="3095625"/>
          </a:xfrm>
        </p:spPr>
        <p:txBody>
          <a:bodyPr/>
          <a:lstStyle/>
          <a:p>
            <a:pPr eaLnBrk="1" hangingPunct="1">
              <a:lnSpc>
                <a:spcPct val="80000"/>
              </a:lnSpc>
              <a:buFontTx/>
              <a:buNone/>
            </a:pPr>
            <a:r>
              <a:rPr lang="es-MX" sz="2400" b="1" smtClean="0"/>
              <a:t>Metodología de Evaluación Privada</a:t>
            </a:r>
          </a:p>
          <a:p>
            <a:pPr eaLnBrk="1" hangingPunct="1">
              <a:lnSpc>
                <a:spcPct val="80000"/>
              </a:lnSpc>
              <a:buFontTx/>
              <a:buNone/>
            </a:pPr>
            <a:endParaRPr lang="es-MX" sz="2400" b="1" smtClean="0"/>
          </a:p>
          <a:p>
            <a:pPr eaLnBrk="1" hangingPunct="1">
              <a:lnSpc>
                <a:spcPct val="80000"/>
              </a:lnSpc>
            </a:pPr>
            <a:r>
              <a:rPr lang="es-MX" sz="2000" smtClean="0"/>
              <a:t>Construir flujos para cada Unidad Productiva Tipo</a:t>
            </a:r>
          </a:p>
          <a:p>
            <a:pPr eaLnBrk="1" hangingPunct="1">
              <a:lnSpc>
                <a:spcPct val="80000"/>
              </a:lnSpc>
            </a:pPr>
            <a:r>
              <a:rPr lang="es-MX" sz="2000" smtClean="0"/>
              <a:t>Proyectar flujos de cantidad, precios de venta y costo de producción</a:t>
            </a:r>
          </a:p>
          <a:p>
            <a:pPr eaLnBrk="1" hangingPunct="1">
              <a:lnSpc>
                <a:spcPct val="80000"/>
              </a:lnSpc>
            </a:pPr>
            <a:r>
              <a:rPr lang="es-MX" sz="2000" smtClean="0"/>
              <a:t>Horizonte evaluación: 8 a 10 años</a:t>
            </a:r>
          </a:p>
          <a:p>
            <a:pPr eaLnBrk="1" hangingPunct="1">
              <a:lnSpc>
                <a:spcPct val="80000"/>
              </a:lnSpc>
            </a:pPr>
            <a:r>
              <a:rPr lang="es-MX" sz="2000" smtClean="0"/>
              <a:t>Evaluación del Proyecto puro.</a:t>
            </a:r>
          </a:p>
          <a:p>
            <a:pPr eaLnBrk="1" hangingPunct="1">
              <a:lnSpc>
                <a:spcPct val="80000"/>
              </a:lnSpc>
            </a:pPr>
            <a:r>
              <a:rPr lang="es-MX" sz="2000" smtClean="0"/>
              <a:t>Cálculo de rentabilidad utilizando tasa descuento privada.</a:t>
            </a:r>
          </a:p>
          <a:p>
            <a:pPr algn="just" eaLnBrk="1" hangingPunct="1">
              <a:lnSpc>
                <a:spcPct val="80000"/>
              </a:lnSpc>
              <a:spcBef>
                <a:spcPct val="50000"/>
              </a:spcBef>
            </a:pPr>
            <a:r>
              <a:rPr lang="es-ES" sz="2000" smtClean="0"/>
              <a:t>Indicadores de rentabilidad privada (VAN, TIR)</a:t>
            </a:r>
          </a:p>
          <a:p>
            <a:pPr eaLnBrk="1" hangingPunct="1">
              <a:lnSpc>
                <a:spcPct val="80000"/>
              </a:lnSpc>
            </a:pPr>
            <a:r>
              <a:rPr lang="es-MX" sz="2000" smtClean="0"/>
              <a:t>Sensibilizar resultados para escenarios “optimista” y “conservador”.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l" eaLnBrk="1" hangingPunct="1"/>
            <a:r>
              <a:rPr lang="es-ES" sz="2200" smtClean="0">
                <a:solidFill>
                  <a:srgbClr val="FF0000"/>
                </a:solidFill>
              </a:rPr>
              <a:t>Etapa 3. Definición de la Cartera PMDT, Evaluación Privada y Social</a:t>
            </a:r>
            <a:r>
              <a:rPr lang="es-CL" sz="2200" smtClean="0">
                <a:solidFill>
                  <a:srgbClr val="FF0000"/>
                </a:solidFill>
              </a:rPr>
              <a:t/>
            </a:r>
            <a:br>
              <a:rPr lang="es-CL" sz="2200" smtClean="0">
                <a:solidFill>
                  <a:srgbClr val="FF0000"/>
                </a:solidFill>
              </a:rPr>
            </a:br>
            <a:r>
              <a:rPr lang="es-CL" sz="2000" smtClean="0">
                <a:solidFill>
                  <a:srgbClr val="FF0000"/>
                </a:solidFill>
              </a:rPr>
              <a:t> </a:t>
            </a:r>
            <a:r>
              <a:rPr lang="es-ES" sz="2000" smtClean="0"/>
              <a:t>Paso 7. Evaluación Social de la Cartera PMDT</a:t>
            </a:r>
          </a:p>
        </p:txBody>
      </p:sp>
      <p:sp>
        <p:nvSpPr>
          <p:cNvPr id="36867" name="Rectangle 3"/>
          <p:cNvSpPr>
            <a:spLocks noGrp="1" noChangeArrowheads="1"/>
          </p:cNvSpPr>
          <p:nvPr>
            <p:ph type="body" idx="1"/>
          </p:nvPr>
        </p:nvSpPr>
        <p:spPr>
          <a:xfrm>
            <a:off x="323850" y="1628775"/>
            <a:ext cx="8291513" cy="5040313"/>
          </a:xfrm>
        </p:spPr>
        <p:txBody>
          <a:bodyPr/>
          <a:lstStyle/>
          <a:p>
            <a:pPr marL="381000" indent="-381000" eaLnBrk="1" hangingPunct="1">
              <a:lnSpc>
                <a:spcPct val="80000"/>
              </a:lnSpc>
              <a:spcBef>
                <a:spcPct val="10000"/>
              </a:spcBef>
              <a:buFontTx/>
              <a:buNone/>
            </a:pPr>
            <a:r>
              <a:rPr lang="es-ES" sz="1800" smtClean="0"/>
              <a:t>Los flujos de la evaluación social se componen de:</a:t>
            </a:r>
            <a:endParaRPr lang="es-ES" sz="1800" smtClean="0">
              <a:solidFill>
                <a:srgbClr val="FF0000"/>
              </a:solidFill>
            </a:endParaRPr>
          </a:p>
          <a:p>
            <a:pPr marL="381000" indent="-381000" eaLnBrk="1" hangingPunct="1">
              <a:lnSpc>
                <a:spcPct val="80000"/>
              </a:lnSpc>
              <a:spcBef>
                <a:spcPct val="10000"/>
              </a:spcBef>
            </a:pPr>
            <a:endParaRPr lang="es-ES" sz="1800" smtClean="0"/>
          </a:p>
          <a:p>
            <a:pPr marL="381000" indent="-381000" algn="just" eaLnBrk="1" hangingPunct="1">
              <a:lnSpc>
                <a:spcPct val="80000"/>
              </a:lnSpc>
              <a:spcBef>
                <a:spcPct val="10000"/>
              </a:spcBef>
              <a:buFont typeface="Wingdings" pitchFamily="2" charset="2"/>
              <a:buAutoNum type="arabicPeriod"/>
            </a:pPr>
            <a:r>
              <a:rPr lang="es-ES" sz="1800" u="sng" smtClean="0"/>
              <a:t>Inversión valorada a precios sociales</a:t>
            </a:r>
            <a:r>
              <a:rPr lang="es-ES" sz="1800" smtClean="0"/>
              <a:t>: comprende todas las iniciativas de inversión que conforman la cartera PMDT, tanto privadas como públicas.</a:t>
            </a:r>
          </a:p>
          <a:p>
            <a:pPr marL="381000" indent="-381000" eaLnBrk="1" hangingPunct="1">
              <a:lnSpc>
                <a:spcPct val="80000"/>
              </a:lnSpc>
              <a:spcBef>
                <a:spcPct val="10000"/>
              </a:spcBef>
              <a:buFont typeface="Wingdings" pitchFamily="2" charset="2"/>
              <a:buAutoNum type="arabicPeriod"/>
            </a:pPr>
            <a:endParaRPr lang="es-ES" sz="1800" smtClean="0"/>
          </a:p>
          <a:p>
            <a:pPr marL="381000" indent="-381000" algn="just" eaLnBrk="1" hangingPunct="1">
              <a:lnSpc>
                <a:spcPct val="80000"/>
              </a:lnSpc>
              <a:spcBef>
                <a:spcPct val="10000"/>
              </a:spcBef>
              <a:buFont typeface="Wingdings" pitchFamily="2" charset="2"/>
              <a:buAutoNum type="arabicPeriod"/>
            </a:pPr>
            <a:r>
              <a:rPr lang="es-ES" sz="1800" u="sng" smtClean="0"/>
              <a:t>Beneficios sociales directos</a:t>
            </a:r>
            <a:r>
              <a:rPr lang="es-ES" sz="1800" smtClean="0"/>
              <a:t>: corresponden al mayor valor de la producción en el subterritorio, equivalente a los ingresos por venta de la evaluación privada.</a:t>
            </a:r>
          </a:p>
          <a:p>
            <a:pPr marL="381000" indent="-381000" eaLnBrk="1" hangingPunct="1">
              <a:lnSpc>
                <a:spcPct val="80000"/>
              </a:lnSpc>
              <a:spcBef>
                <a:spcPct val="10000"/>
              </a:spcBef>
              <a:buFont typeface="Wingdings" pitchFamily="2" charset="2"/>
              <a:buAutoNum type="arabicPeriod"/>
            </a:pPr>
            <a:endParaRPr lang="es-ES" sz="1800" smtClean="0"/>
          </a:p>
          <a:p>
            <a:pPr marL="381000" indent="-381000" algn="just" eaLnBrk="1" hangingPunct="1">
              <a:lnSpc>
                <a:spcPct val="80000"/>
              </a:lnSpc>
              <a:spcBef>
                <a:spcPct val="10000"/>
              </a:spcBef>
              <a:buFont typeface="Wingdings" pitchFamily="2" charset="2"/>
              <a:buAutoNum type="arabicPeriod"/>
            </a:pPr>
            <a:r>
              <a:rPr lang="es-ES" sz="1800" u="sng" smtClean="0"/>
              <a:t>Costos sociales directos</a:t>
            </a:r>
            <a:r>
              <a:rPr lang="es-ES" sz="1800" smtClean="0"/>
              <a:t>: corresponden al valor de los recursos utilizados en la producción (insumos, mano de obra y gastos generales) equivalente a costos de producción privados más ajustes a precios sociales.</a:t>
            </a:r>
          </a:p>
          <a:p>
            <a:pPr marL="381000" indent="-381000" algn="just" eaLnBrk="1" hangingPunct="1">
              <a:lnSpc>
                <a:spcPct val="80000"/>
              </a:lnSpc>
              <a:spcBef>
                <a:spcPct val="10000"/>
              </a:spcBef>
              <a:buFont typeface="Wingdings" pitchFamily="2" charset="2"/>
              <a:buAutoNum type="arabicPeriod"/>
            </a:pPr>
            <a:endParaRPr lang="es-ES" sz="1800" smtClean="0"/>
          </a:p>
          <a:p>
            <a:pPr marL="381000" indent="-381000" eaLnBrk="1" hangingPunct="1">
              <a:lnSpc>
                <a:spcPct val="80000"/>
              </a:lnSpc>
              <a:spcBef>
                <a:spcPct val="10000"/>
              </a:spcBef>
              <a:buFont typeface="Wingdings" pitchFamily="2" charset="2"/>
              <a:buAutoNum type="arabicPeriod"/>
            </a:pPr>
            <a:r>
              <a:rPr lang="es-ES" sz="1800" u="sng" smtClean="0"/>
              <a:t>Externalidades positivas</a:t>
            </a:r>
            <a:r>
              <a:rPr lang="es-ES" sz="1800" smtClean="0"/>
              <a:t>: mayor consumo de servicios básicos por parte de la población.</a:t>
            </a:r>
          </a:p>
          <a:p>
            <a:pPr marL="381000" indent="-381000" algn="just" eaLnBrk="1" hangingPunct="1">
              <a:lnSpc>
                <a:spcPct val="80000"/>
              </a:lnSpc>
              <a:spcBef>
                <a:spcPct val="10000"/>
              </a:spcBef>
              <a:buFont typeface="Wingdings" pitchFamily="2" charset="2"/>
              <a:buAutoNum type="arabicPeriod"/>
            </a:pPr>
            <a:endParaRPr lang="es-ES" sz="1800" smtClean="0"/>
          </a:p>
          <a:p>
            <a:pPr marL="381000" indent="-381000" algn="just" eaLnBrk="1" hangingPunct="1">
              <a:lnSpc>
                <a:spcPct val="80000"/>
              </a:lnSpc>
              <a:spcBef>
                <a:spcPct val="10000"/>
              </a:spcBef>
              <a:buFont typeface="Wingdings" pitchFamily="2" charset="2"/>
              <a:buAutoNum type="arabicPeriod"/>
            </a:pPr>
            <a:r>
              <a:rPr lang="es-MX" sz="1800" u="sng" smtClean="0"/>
              <a:t>Externalidades negativas</a:t>
            </a:r>
            <a:r>
              <a:rPr lang="es-MX" sz="1800" smtClean="0"/>
              <a:t>: </a:t>
            </a:r>
            <a:r>
              <a:rPr lang="es-ES" sz="1800" smtClean="0"/>
              <a:t>derivadas del proceso de producción, por ejemplo, contaminación ambiental</a:t>
            </a:r>
          </a:p>
          <a:p>
            <a:pPr marL="381000" indent="-381000" algn="just" eaLnBrk="1" hangingPunct="1">
              <a:lnSpc>
                <a:spcPct val="80000"/>
              </a:lnSpc>
              <a:spcBef>
                <a:spcPct val="10000"/>
              </a:spcBef>
              <a:buFont typeface="Wingdings" pitchFamily="2" charset="2"/>
              <a:buAutoNum type="arabicPeriod"/>
            </a:pPr>
            <a:endParaRPr lang="es-MX" sz="1800" smtClean="0"/>
          </a:p>
          <a:p>
            <a:pPr marL="381000" indent="-381000" algn="just" eaLnBrk="1" hangingPunct="1">
              <a:lnSpc>
                <a:spcPct val="80000"/>
              </a:lnSpc>
              <a:spcBef>
                <a:spcPct val="10000"/>
              </a:spcBef>
              <a:buFont typeface="Wingdings" pitchFamily="2" charset="2"/>
              <a:buAutoNum type="arabicPeriod"/>
            </a:pPr>
            <a:r>
              <a:rPr lang="es-MX" sz="1800" u="sng" smtClean="0"/>
              <a:t>Intangibles</a:t>
            </a:r>
            <a:r>
              <a:rPr lang="es-MX" sz="1800" smtClean="0"/>
              <a:t>: </a:t>
            </a:r>
            <a:r>
              <a:rPr lang="es-ES" sz="1800" smtClean="0"/>
              <a:t>aquellos beneficios y costos a los que no es posible asignar un valor monetario.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l" eaLnBrk="1" hangingPunct="1"/>
            <a:r>
              <a:rPr lang="es-ES" sz="2200" smtClean="0">
                <a:solidFill>
                  <a:srgbClr val="FF0000"/>
                </a:solidFill>
              </a:rPr>
              <a:t>Etapa 3. Definición de la Cartera PMDT, Evaluación Privada y Social</a:t>
            </a:r>
            <a:r>
              <a:rPr lang="es-CL" sz="2200" smtClean="0">
                <a:solidFill>
                  <a:srgbClr val="FF0000"/>
                </a:solidFill>
              </a:rPr>
              <a:t/>
            </a:r>
            <a:br>
              <a:rPr lang="es-CL" sz="2200" smtClean="0">
                <a:solidFill>
                  <a:srgbClr val="FF0000"/>
                </a:solidFill>
              </a:rPr>
            </a:br>
            <a:r>
              <a:rPr lang="es-CL" sz="2200" smtClean="0">
                <a:solidFill>
                  <a:srgbClr val="FF0000"/>
                </a:solidFill>
              </a:rPr>
              <a:t> </a:t>
            </a:r>
            <a:r>
              <a:rPr lang="es-ES" sz="2000" smtClean="0"/>
              <a:t>Paso 7. Evaluación Social de la Cartera PMDT</a:t>
            </a:r>
          </a:p>
        </p:txBody>
      </p:sp>
      <p:graphicFrame>
        <p:nvGraphicFramePr>
          <p:cNvPr id="91215" name="Group 79"/>
          <p:cNvGraphicFramePr>
            <a:graphicFrameLocks noGrp="1"/>
          </p:cNvGraphicFramePr>
          <p:nvPr>
            <p:ph sz="half" idx="1"/>
          </p:nvPr>
        </p:nvGraphicFramePr>
        <p:xfrm>
          <a:off x="179388" y="2276475"/>
          <a:ext cx="2386012" cy="3352800"/>
        </p:xfrm>
        <a:graphic>
          <a:graphicData uri="http://schemas.openxmlformats.org/drawingml/2006/table">
            <a:tbl>
              <a:tblPr/>
              <a:tblGrid>
                <a:gridCol w="2386012"/>
              </a:tblGrid>
              <a:tr h="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ITEM FC PRIVADO</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  Inversiones</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  Ingreso por Venta</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  Costo Producción</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  Gastos de Mantención</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  Depreciación</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 Impuestos</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     Utilidad</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 Depreciación</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      Flujo de Caja</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7915" name="Text Box 49"/>
          <p:cNvSpPr txBox="1">
            <a:spLocks noChangeArrowheads="1"/>
          </p:cNvSpPr>
          <p:nvPr/>
        </p:nvSpPr>
        <p:spPr bwMode="auto">
          <a:xfrm>
            <a:off x="539750" y="1557338"/>
            <a:ext cx="7704138" cy="457200"/>
          </a:xfrm>
          <a:prstGeom prst="rect">
            <a:avLst/>
          </a:prstGeom>
          <a:noFill/>
          <a:ln w="9525">
            <a:noFill/>
            <a:miter lim="800000"/>
            <a:headEnd/>
            <a:tailEnd/>
          </a:ln>
        </p:spPr>
        <p:txBody>
          <a:bodyPr>
            <a:spAutoFit/>
          </a:bodyPr>
          <a:lstStyle/>
          <a:p>
            <a:pPr>
              <a:spcBef>
                <a:spcPct val="50000"/>
              </a:spcBef>
            </a:pPr>
            <a:r>
              <a:rPr lang="es-MX" sz="2400" b="1">
                <a:solidFill>
                  <a:srgbClr val="3333CC"/>
                </a:solidFill>
                <a:latin typeface="Calibri" pitchFamily="34" charset="0"/>
              </a:rPr>
              <a:t>Beneficio Social Neto Unidad Productiva Tipo</a:t>
            </a:r>
            <a:endParaRPr lang="es-ES" sz="2400" b="1">
              <a:solidFill>
                <a:srgbClr val="3333CC"/>
              </a:solidFill>
              <a:latin typeface="Calibri" pitchFamily="34" charset="0"/>
            </a:endParaRPr>
          </a:p>
        </p:txBody>
      </p:sp>
      <p:graphicFrame>
        <p:nvGraphicFramePr>
          <p:cNvPr id="91240" name="Group 104"/>
          <p:cNvGraphicFramePr>
            <a:graphicFrameLocks noGrp="1"/>
          </p:cNvGraphicFramePr>
          <p:nvPr>
            <p:ph sz="half" idx="2"/>
          </p:nvPr>
        </p:nvGraphicFramePr>
        <p:xfrm>
          <a:off x="5735638" y="2205038"/>
          <a:ext cx="3300412" cy="2255837"/>
        </p:xfrm>
        <a:graphic>
          <a:graphicData uri="http://schemas.openxmlformats.org/drawingml/2006/table">
            <a:tbl>
              <a:tblPr/>
              <a:tblGrid>
                <a:gridCol w="3300412"/>
              </a:tblGrid>
              <a:tr h="180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ITEM FC SOCIAL</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alpha val="50000"/>
                      </a:schemeClr>
                    </a:solid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  Inversión a precios sociales</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  Beneficio Social Directo </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  Costo Social Directo</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  Gastos de Mantención a PS</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3333CC"/>
                          </a:solidFill>
                          <a:effectLst/>
                          <a:latin typeface="Calibri" pitchFamily="34" charset="0"/>
                          <a:cs typeface="Times New Roman" pitchFamily="18" charset="0"/>
                        </a:rPr>
                        <a:t>Flujo Beneficio Social Neto de la UPT</a:t>
                      </a:r>
                      <a:endParaRPr kumimoji="0" lang="es-ES" sz="1600" b="1" i="0" u="none" strike="noStrike" cap="none" normalizeH="0" baseline="0" smtClean="0">
                        <a:ln>
                          <a:noFill/>
                        </a:ln>
                        <a:solidFill>
                          <a:srgbClr val="3333CC"/>
                        </a:solidFill>
                        <a:effectLst/>
                        <a:latin typeface="Calibri"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smtClean="0">
                          <a:ln>
                            <a:noFill/>
                          </a:ln>
                          <a:solidFill>
                            <a:srgbClr val="3333CC"/>
                          </a:solidFill>
                          <a:effectLst/>
                          <a:latin typeface="Calibri" pitchFamily="34" charset="0"/>
                        </a:rPr>
                        <a:t>(BSN)</a:t>
                      </a:r>
                      <a:endParaRPr kumimoji="0" lang="es-ES" sz="1600" b="1" i="0" u="none" strike="noStrike" cap="none" normalizeH="0" baseline="0" smtClean="0">
                        <a:ln>
                          <a:noFill/>
                        </a:ln>
                        <a:solidFill>
                          <a:srgbClr val="3333CC"/>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7932" name="AutoShape 85"/>
          <p:cNvSpPr>
            <a:spLocks noChangeArrowheads="1"/>
          </p:cNvSpPr>
          <p:nvPr/>
        </p:nvSpPr>
        <p:spPr bwMode="auto">
          <a:xfrm>
            <a:off x="3132138" y="2636838"/>
            <a:ext cx="2303462" cy="287337"/>
          </a:xfrm>
          <a:prstGeom prst="rightArrow">
            <a:avLst>
              <a:gd name="adj1" fmla="val 50000"/>
              <a:gd name="adj2" fmla="val 200415"/>
            </a:avLst>
          </a:prstGeom>
          <a:solidFill>
            <a:schemeClr val="accent1"/>
          </a:solidFill>
          <a:ln w="9525">
            <a:solidFill>
              <a:schemeClr val="tx1"/>
            </a:solidFill>
            <a:miter lim="800000"/>
            <a:headEnd/>
            <a:tailEnd/>
          </a:ln>
        </p:spPr>
        <p:txBody>
          <a:bodyPr wrap="none" anchor="ctr"/>
          <a:lstStyle/>
          <a:p>
            <a:endParaRPr lang="es-CL"/>
          </a:p>
        </p:txBody>
      </p:sp>
      <p:sp>
        <p:nvSpPr>
          <p:cNvPr id="37933" name="Text Box 87"/>
          <p:cNvSpPr txBox="1">
            <a:spLocks noChangeArrowheads="1"/>
          </p:cNvSpPr>
          <p:nvPr/>
        </p:nvSpPr>
        <p:spPr bwMode="auto">
          <a:xfrm>
            <a:off x="2916238" y="3068638"/>
            <a:ext cx="2519362" cy="641350"/>
          </a:xfrm>
          <a:prstGeom prst="rect">
            <a:avLst/>
          </a:prstGeom>
          <a:noFill/>
          <a:ln w="9525">
            <a:noFill/>
            <a:miter lim="800000"/>
            <a:headEnd/>
            <a:tailEnd/>
          </a:ln>
        </p:spPr>
        <p:txBody>
          <a:bodyPr>
            <a:spAutoFit/>
          </a:bodyPr>
          <a:lstStyle/>
          <a:p>
            <a:pPr algn="ctr">
              <a:spcBef>
                <a:spcPct val="50000"/>
              </a:spcBef>
            </a:pPr>
            <a:r>
              <a:rPr lang="es-MX">
                <a:solidFill>
                  <a:srgbClr val="3333CC"/>
                </a:solidFill>
                <a:latin typeface="Calibri" pitchFamily="34" charset="0"/>
              </a:rPr>
              <a:t>Corrección por precios sociales</a:t>
            </a:r>
            <a:endParaRPr lang="es-ES">
              <a:solidFill>
                <a:srgbClr val="3333CC"/>
              </a:solidFill>
              <a:latin typeface="Calibri" pitchFamily="34" charset="0"/>
            </a:endParaRPr>
          </a:p>
        </p:txBody>
      </p:sp>
      <p:sp>
        <p:nvSpPr>
          <p:cNvPr id="37934" name="AutoShape 88"/>
          <p:cNvSpPr>
            <a:spLocks/>
          </p:cNvSpPr>
          <p:nvPr/>
        </p:nvSpPr>
        <p:spPr bwMode="auto">
          <a:xfrm>
            <a:off x="2627313" y="2565400"/>
            <a:ext cx="288925" cy="1295400"/>
          </a:xfrm>
          <a:prstGeom prst="rightBrace">
            <a:avLst>
              <a:gd name="adj1" fmla="val 37363"/>
              <a:gd name="adj2" fmla="val 50000"/>
            </a:avLst>
          </a:prstGeom>
          <a:noFill/>
          <a:ln w="9525">
            <a:solidFill>
              <a:schemeClr val="tx1"/>
            </a:solidFill>
            <a:round/>
            <a:headEnd/>
            <a:tailEnd/>
          </a:ln>
        </p:spPr>
        <p:txBody>
          <a:bodyPr wrap="none" anchor="ctr"/>
          <a:lstStyle/>
          <a:p>
            <a:endParaRPr lang="es-CL"/>
          </a:p>
        </p:txBody>
      </p:sp>
      <p:sp>
        <p:nvSpPr>
          <p:cNvPr id="37935" name="AutoShape 89"/>
          <p:cNvSpPr>
            <a:spLocks/>
          </p:cNvSpPr>
          <p:nvPr/>
        </p:nvSpPr>
        <p:spPr bwMode="auto">
          <a:xfrm>
            <a:off x="5435600" y="2565400"/>
            <a:ext cx="215900" cy="1295400"/>
          </a:xfrm>
          <a:prstGeom prst="leftBrace">
            <a:avLst>
              <a:gd name="adj1" fmla="val 50000"/>
              <a:gd name="adj2" fmla="val 50000"/>
            </a:avLst>
          </a:prstGeom>
          <a:noFill/>
          <a:ln w="9525">
            <a:solidFill>
              <a:schemeClr val="tx1"/>
            </a:solidFill>
            <a:round/>
            <a:headEnd/>
            <a:tailEnd/>
          </a:ln>
        </p:spPr>
        <p:txBody>
          <a:bodyPr wrap="none" anchor="ctr"/>
          <a:lstStyle/>
          <a:p>
            <a:endParaRPr lang="es-CL"/>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2"/>
          <p:cNvSpPr>
            <a:spLocks noGrp="1" noChangeArrowheads="1"/>
          </p:cNvSpPr>
          <p:nvPr>
            <p:ph type="title"/>
          </p:nvPr>
        </p:nvSpPr>
        <p:spPr/>
        <p:txBody>
          <a:bodyPr/>
          <a:lstStyle/>
          <a:p>
            <a:pPr algn="l" eaLnBrk="1" hangingPunct="1"/>
            <a:r>
              <a:rPr lang="es-ES" sz="2200" smtClean="0">
                <a:solidFill>
                  <a:srgbClr val="FF0000"/>
                </a:solidFill>
              </a:rPr>
              <a:t>Etapa 3. Definición de la Cartera PMDT, Evaluación Privada y Social</a:t>
            </a:r>
            <a:r>
              <a:rPr lang="es-CL" sz="2200" smtClean="0">
                <a:solidFill>
                  <a:srgbClr val="FF0000"/>
                </a:solidFill>
              </a:rPr>
              <a:t/>
            </a:r>
            <a:br>
              <a:rPr lang="es-CL" sz="2200" smtClean="0">
                <a:solidFill>
                  <a:srgbClr val="FF0000"/>
                </a:solidFill>
              </a:rPr>
            </a:br>
            <a:r>
              <a:rPr lang="es-CL" sz="2000" smtClean="0">
                <a:solidFill>
                  <a:srgbClr val="FF0000"/>
                </a:solidFill>
              </a:rPr>
              <a:t> </a:t>
            </a:r>
            <a:r>
              <a:rPr lang="es-ES" sz="2000" smtClean="0"/>
              <a:t>Paso 7. Evaluación Social de la Cartera PMDT</a:t>
            </a:r>
          </a:p>
        </p:txBody>
      </p:sp>
      <p:sp>
        <p:nvSpPr>
          <p:cNvPr id="1034" name="Rectangle 3"/>
          <p:cNvSpPr>
            <a:spLocks noGrp="1" noChangeArrowheads="1"/>
          </p:cNvSpPr>
          <p:nvPr>
            <p:ph type="body" sz="half" idx="1"/>
          </p:nvPr>
        </p:nvSpPr>
        <p:spPr>
          <a:xfrm>
            <a:off x="457200" y="1600200"/>
            <a:ext cx="7786688" cy="676275"/>
          </a:xfrm>
        </p:spPr>
        <p:txBody>
          <a:bodyPr/>
          <a:lstStyle/>
          <a:p>
            <a:pPr marL="381000" indent="-381000" eaLnBrk="1" hangingPunct="1">
              <a:lnSpc>
                <a:spcPct val="90000"/>
              </a:lnSpc>
              <a:spcBef>
                <a:spcPct val="10000"/>
              </a:spcBef>
              <a:buFont typeface="Wingdings" pitchFamily="2" charset="2"/>
              <a:buNone/>
            </a:pPr>
            <a:r>
              <a:rPr lang="es-MX" sz="2200" smtClean="0"/>
              <a:t>Beneficio Social Neto del Subterritorio</a:t>
            </a:r>
          </a:p>
          <a:p>
            <a:pPr marL="1219200" lvl="2" indent="-304800" eaLnBrk="1" hangingPunct="1">
              <a:lnSpc>
                <a:spcPct val="90000"/>
              </a:lnSpc>
              <a:spcBef>
                <a:spcPct val="10000"/>
              </a:spcBef>
              <a:buFont typeface="Wingdings" pitchFamily="2" charset="2"/>
              <a:buChar char="ü"/>
            </a:pPr>
            <a:endParaRPr lang="es-MX" sz="2000" smtClean="0"/>
          </a:p>
        </p:txBody>
      </p:sp>
      <p:sp>
        <p:nvSpPr>
          <p:cNvPr id="5" name="4 Marcador de contenido"/>
          <p:cNvSpPr>
            <a:spLocks noGrp="1"/>
          </p:cNvSpPr>
          <p:nvPr>
            <p:ph sz="half" idx="2"/>
          </p:nvPr>
        </p:nvSpPr>
        <p:spPr>
          <a:xfrm>
            <a:off x="250825" y="3644900"/>
            <a:ext cx="1873250" cy="504825"/>
          </a:xfrm>
          <a:ln>
            <a:solidFill>
              <a:schemeClr val="accent5">
                <a:lumMod val="75000"/>
              </a:schemeClr>
            </a:solidFill>
          </a:ln>
        </p:spPr>
        <p:txBody>
          <a:bodyPr/>
          <a:lstStyle/>
          <a:p>
            <a:pPr>
              <a:buFontTx/>
              <a:buNone/>
              <a:defRPr/>
            </a:pPr>
            <a:r>
              <a:rPr lang="es-MX" sz="2000" dirty="0" smtClean="0"/>
              <a:t>Eje Productivo 1</a:t>
            </a:r>
            <a:endParaRPr lang="es-CL" sz="2000" dirty="0"/>
          </a:p>
        </p:txBody>
      </p:sp>
      <p:sp>
        <p:nvSpPr>
          <p:cNvPr id="6" name="4 Marcador de contenido"/>
          <p:cNvSpPr txBox="1">
            <a:spLocks/>
          </p:cNvSpPr>
          <p:nvPr/>
        </p:nvSpPr>
        <p:spPr bwMode="auto">
          <a:xfrm>
            <a:off x="179388" y="5516563"/>
            <a:ext cx="1873250" cy="504825"/>
          </a:xfrm>
          <a:prstGeom prst="rect">
            <a:avLst/>
          </a:prstGeom>
          <a:noFill/>
          <a:ln w="9525">
            <a:solidFill>
              <a:schemeClr val="accent5">
                <a:lumMod val="75000"/>
              </a:schemeClr>
            </a:solidFill>
            <a:miter lim="800000"/>
            <a:headEnd/>
            <a:tailEnd/>
          </a:ln>
        </p:spPr>
        <p:txBody>
          <a:bodyPr/>
          <a:lstStyle/>
          <a:p>
            <a:pPr marL="342900" indent="-342900" eaLnBrk="0" hangingPunct="0">
              <a:spcBef>
                <a:spcPct val="20000"/>
              </a:spcBef>
              <a:defRPr/>
            </a:pPr>
            <a:r>
              <a:rPr lang="es-MX" sz="2000" kern="0" dirty="0">
                <a:solidFill>
                  <a:srgbClr val="3333CC"/>
                </a:solidFill>
                <a:latin typeface="+mn-lt"/>
              </a:rPr>
              <a:t>Eje Productivo 2</a:t>
            </a:r>
            <a:endParaRPr lang="es-CL" sz="2000" kern="0" dirty="0">
              <a:solidFill>
                <a:srgbClr val="3333CC"/>
              </a:solidFill>
              <a:latin typeface="+mn-lt"/>
            </a:endParaRPr>
          </a:p>
        </p:txBody>
      </p:sp>
      <p:sp>
        <p:nvSpPr>
          <p:cNvPr id="7" name="4 Marcador de contenido"/>
          <p:cNvSpPr txBox="1">
            <a:spLocks/>
          </p:cNvSpPr>
          <p:nvPr/>
        </p:nvSpPr>
        <p:spPr bwMode="auto">
          <a:xfrm>
            <a:off x="2411413" y="2924175"/>
            <a:ext cx="1439862" cy="504825"/>
          </a:xfrm>
          <a:prstGeom prst="rect">
            <a:avLst/>
          </a:prstGeom>
          <a:noFill/>
          <a:ln w="9525">
            <a:solidFill>
              <a:schemeClr val="accent5">
                <a:lumMod val="75000"/>
              </a:schemeClr>
            </a:solidFill>
            <a:miter lim="800000"/>
            <a:headEnd/>
            <a:tailEnd/>
          </a:ln>
        </p:spPr>
        <p:txBody>
          <a:bodyPr/>
          <a:lstStyle/>
          <a:p>
            <a:pPr marL="342900" indent="-342900" eaLnBrk="0" hangingPunct="0">
              <a:spcBef>
                <a:spcPct val="20000"/>
              </a:spcBef>
              <a:defRPr/>
            </a:pPr>
            <a:r>
              <a:rPr lang="es-MX" sz="2000" kern="0" dirty="0">
                <a:solidFill>
                  <a:srgbClr val="3333CC"/>
                </a:solidFill>
                <a:latin typeface="+mn-lt"/>
              </a:rPr>
              <a:t>Negocio A</a:t>
            </a:r>
            <a:endParaRPr lang="es-CL" sz="2000" kern="0" dirty="0">
              <a:solidFill>
                <a:srgbClr val="3333CC"/>
              </a:solidFill>
              <a:latin typeface="+mn-lt"/>
            </a:endParaRPr>
          </a:p>
        </p:txBody>
      </p:sp>
      <p:sp>
        <p:nvSpPr>
          <p:cNvPr id="8" name="4 Marcador de contenido"/>
          <p:cNvSpPr txBox="1">
            <a:spLocks/>
          </p:cNvSpPr>
          <p:nvPr/>
        </p:nvSpPr>
        <p:spPr bwMode="auto">
          <a:xfrm>
            <a:off x="2411413" y="4437063"/>
            <a:ext cx="1439862" cy="504825"/>
          </a:xfrm>
          <a:prstGeom prst="rect">
            <a:avLst/>
          </a:prstGeom>
          <a:noFill/>
          <a:ln w="9525">
            <a:solidFill>
              <a:schemeClr val="accent5">
                <a:lumMod val="75000"/>
              </a:schemeClr>
            </a:solidFill>
            <a:miter lim="800000"/>
            <a:headEnd/>
            <a:tailEnd/>
          </a:ln>
        </p:spPr>
        <p:txBody>
          <a:bodyPr/>
          <a:lstStyle/>
          <a:p>
            <a:pPr marL="342900" indent="-342900" eaLnBrk="0" hangingPunct="0">
              <a:spcBef>
                <a:spcPct val="20000"/>
              </a:spcBef>
              <a:defRPr/>
            </a:pPr>
            <a:r>
              <a:rPr lang="es-MX" sz="2000" kern="0" dirty="0">
                <a:solidFill>
                  <a:srgbClr val="3333CC"/>
                </a:solidFill>
                <a:latin typeface="+mn-lt"/>
              </a:rPr>
              <a:t>Negocio B</a:t>
            </a:r>
            <a:endParaRPr lang="es-CL" sz="2000" kern="0" dirty="0">
              <a:solidFill>
                <a:srgbClr val="3333CC"/>
              </a:solidFill>
              <a:latin typeface="+mn-lt"/>
            </a:endParaRPr>
          </a:p>
        </p:txBody>
      </p:sp>
      <p:sp>
        <p:nvSpPr>
          <p:cNvPr id="9" name="4 Marcador de contenido"/>
          <p:cNvSpPr txBox="1">
            <a:spLocks/>
          </p:cNvSpPr>
          <p:nvPr/>
        </p:nvSpPr>
        <p:spPr bwMode="auto">
          <a:xfrm>
            <a:off x="2411413" y="5516563"/>
            <a:ext cx="1439862" cy="504825"/>
          </a:xfrm>
          <a:prstGeom prst="rect">
            <a:avLst/>
          </a:prstGeom>
          <a:noFill/>
          <a:ln w="9525">
            <a:solidFill>
              <a:schemeClr val="accent5">
                <a:lumMod val="75000"/>
              </a:schemeClr>
            </a:solidFill>
            <a:miter lim="800000"/>
            <a:headEnd/>
            <a:tailEnd/>
          </a:ln>
        </p:spPr>
        <p:txBody>
          <a:bodyPr/>
          <a:lstStyle/>
          <a:p>
            <a:pPr marL="342900" indent="-342900" eaLnBrk="0" hangingPunct="0">
              <a:spcBef>
                <a:spcPct val="20000"/>
              </a:spcBef>
              <a:defRPr/>
            </a:pPr>
            <a:r>
              <a:rPr lang="es-MX" sz="2000" kern="0" dirty="0">
                <a:solidFill>
                  <a:srgbClr val="3333CC"/>
                </a:solidFill>
                <a:latin typeface="+mn-lt"/>
              </a:rPr>
              <a:t>Negocio C</a:t>
            </a:r>
            <a:endParaRPr lang="es-CL" sz="2000" kern="0" dirty="0">
              <a:solidFill>
                <a:srgbClr val="3333CC"/>
              </a:solidFill>
              <a:latin typeface="+mn-lt"/>
            </a:endParaRPr>
          </a:p>
        </p:txBody>
      </p:sp>
      <p:sp>
        <p:nvSpPr>
          <p:cNvPr id="10" name="4 Marcador de contenido"/>
          <p:cNvSpPr txBox="1">
            <a:spLocks/>
          </p:cNvSpPr>
          <p:nvPr/>
        </p:nvSpPr>
        <p:spPr bwMode="auto">
          <a:xfrm>
            <a:off x="4211638" y="2349500"/>
            <a:ext cx="1439862" cy="358775"/>
          </a:xfrm>
          <a:prstGeom prst="rect">
            <a:avLst/>
          </a:prstGeom>
          <a:noFill/>
          <a:ln w="9525">
            <a:solidFill>
              <a:schemeClr val="accent5">
                <a:lumMod val="75000"/>
              </a:schemeClr>
            </a:solidFill>
            <a:miter lim="800000"/>
            <a:headEnd/>
            <a:tailEnd/>
          </a:ln>
        </p:spPr>
        <p:txBody>
          <a:bodyPr/>
          <a:lstStyle/>
          <a:p>
            <a:pPr marL="342900" indent="-342900" eaLnBrk="0" hangingPunct="0">
              <a:spcBef>
                <a:spcPct val="20000"/>
              </a:spcBef>
              <a:defRPr/>
            </a:pPr>
            <a:r>
              <a:rPr lang="es-MX" sz="2000" kern="0" dirty="0">
                <a:solidFill>
                  <a:srgbClr val="3333CC"/>
                </a:solidFill>
                <a:latin typeface="+mn-lt"/>
              </a:rPr>
              <a:t>BSN UPT 1</a:t>
            </a:r>
            <a:endParaRPr lang="es-CL" sz="2000" kern="0" dirty="0">
              <a:solidFill>
                <a:srgbClr val="3333CC"/>
              </a:solidFill>
              <a:latin typeface="+mn-lt"/>
            </a:endParaRPr>
          </a:p>
        </p:txBody>
      </p:sp>
      <p:sp>
        <p:nvSpPr>
          <p:cNvPr id="11" name="4 Marcador de contenido"/>
          <p:cNvSpPr txBox="1">
            <a:spLocks/>
          </p:cNvSpPr>
          <p:nvPr/>
        </p:nvSpPr>
        <p:spPr bwMode="auto">
          <a:xfrm>
            <a:off x="4211638" y="2852738"/>
            <a:ext cx="1439862" cy="360362"/>
          </a:xfrm>
          <a:prstGeom prst="rect">
            <a:avLst/>
          </a:prstGeom>
          <a:noFill/>
          <a:ln w="9525">
            <a:solidFill>
              <a:schemeClr val="accent5">
                <a:lumMod val="75000"/>
              </a:schemeClr>
            </a:solidFill>
            <a:miter lim="800000"/>
            <a:headEnd/>
            <a:tailEnd/>
          </a:ln>
        </p:spPr>
        <p:txBody>
          <a:bodyPr/>
          <a:lstStyle/>
          <a:p>
            <a:pPr marL="342900" indent="-342900" eaLnBrk="0" hangingPunct="0">
              <a:spcBef>
                <a:spcPct val="20000"/>
              </a:spcBef>
              <a:defRPr/>
            </a:pPr>
            <a:r>
              <a:rPr lang="es-MX" sz="2000" kern="0" dirty="0">
                <a:solidFill>
                  <a:srgbClr val="3333CC"/>
                </a:solidFill>
                <a:latin typeface="+mn-lt"/>
              </a:rPr>
              <a:t>BSN UPT 2</a:t>
            </a:r>
            <a:endParaRPr lang="es-CL" sz="2000" kern="0" dirty="0">
              <a:solidFill>
                <a:srgbClr val="3333CC"/>
              </a:solidFill>
              <a:latin typeface="+mn-lt"/>
            </a:endParaRPr>
          </a:p>
        </p:txBody>
      </p:sp>
      <p:sp>
        <p:nvSpPr>
          <p:cNvPr id="12" name="4 Marcador de contenido"/>
          <p:cNvSpPr txBox="1">
            <a:spLocks/>
          </p:cNvSpPr>
          <p:nvPr/>
        </p:nvSpPr>
        <p:spPr bwMode="auto">
          <a:xfrm>
            <a:off x="4211638" y="3357563"/>
            <a:ext cx="1439862" cy="358775"/>
          </a:xfrm>
          <a:prstGeom prst="rect">
            <a:avLst/>
          </a:prstGeom>
          <a:noFill/>
          <a:ln w="9525">
            <a:solidFill>
              <a:schemeClr val="accent5">
                <a:lumMod val="75000"/>
              </a:schemeClr>
            </a:solidFill>
            <a:miter lim="800000"/>
            <a:headEnd/>
            <a:tailEnd/>
          </a:ln>
        </p:spPr>
        <p:txBody>
          <a:bodyPr/>
          <a:lstStyle/>
          <a:p>
            <a:pPr marL="342900" indent="-342900" eaLnBrk="0" hangingPunct="0">
              <a:spcBef>
                <a:spcPct val="20000"/>
              </a:spcBef>
              <a:defRPr/>
            </a:pPr>
            <a:r>
              <a:rPr lang="es-MX" sz="2000" kern="0" dirty="0">
                <a:solidFill>
                  <a:srgbClr val="3333CC"/>
                </a:solidFill>
                <a:latin typeface="+mn-lt"/>
              </a:rPr>
              <a:t>BSN UPT 3</a:t>
            </a:r>
            <a:endParaRPr lang="es-CL" sz="2000" kern="0" dirty="0">
              <a:solidFill>
                <a:srgbClr val="3333CC"/>
              </a:solidFill>
              <a:latin typeface="+mn-lt"/>
            </a:endParaRPr>
          </a:p>
        </p:txBody>
      </p:sp>
      <p:graphicFrame>
        <p:nvGraphicFramePr>
          <p:cNvPr id="1026" name="Object 6"/>
          <p:cNvGraphicFramePr>
            <a:graphicFrameLocks noChangeAspect="1"/>
          </p:cNvGraphicFramePr>
          <p:nvPr/>
        </p:nvGraphicFramePr>
        <p:xfrm>
          <a:off x="5795963" y="2360613"/>
          <a:ext cx="504825" cy="388937"/>
        </p:xfrm>
        <a:graphic>
          <a:graphicData uri="http://schemas.openxmlformats.org/presentationml/2006/ole">
            <p:oleObj spid="_x0000_s1026" name="Ecuación" r:id="rId4" imgW="241200" imgH="215640" progId="Equation.3">
              <p:embed/>
            </p:oleObj>
          </a:graphicData>
        </a:graphic>
      </p:graphicFrame>
      <p:graphicFrame>
        <p:nvGraphicFramePr>
          <p:cNvPr id="1027" name="Object 7"/>
          <p:cNvGraphicFramePr>
            <a:graphicFrameLocks noChangeAspect="1"/>
          </p:cNvGraphicFramePr>
          <p:nvPr/>
        </p:nvGraphicFramePr>
        <p:xfrm>
          <a:off x="5783263" y="2852738"/>
          <a:ext cx="531812" cy="388937"/>
        </p:xfrm>
        <a:graphic>
          <a:graphicData uri="http://schemas.openxmlformats.org/presentationml/2006/ole">
            <p:oleObj spid="_x0000_s1027" name="Ecuación" r:id="rId5" imgW="253800" imgH="215640" progId="Equation.3">
              <p:embed/>
            </p:oleObj>
          </a:graphicData>
        </a:graphic>
      </p:graphicFrame>
      <p:graphicFrame>
        <p:nvGraphicFramePr>
          <p:cNvPr id="1028" name="Object 8"/>
          <p:cNvGraphicFramePr>
            <a:graphicFrameLocks noChangeAspect="1"/>
          </p:cNvGraphicFramePr>
          <p:nvPr/>
        </p:nvGraphicFramePr>
        <p:xfrm>
          <a:off x="5795963" y="3357563"/>
          <a:ext cx="531812" cy="412750"/>
        </p:xfrm>
        <a:graphic>
          <a:graphicData uri="http://schemas.openxmlformats.org/presentationml/2006/ole">
            <p:oleObj spid="_x0000_s1028" name="Ecuación" r:id="rId6" imgW="253800" imgH="228600" progId="Equation.3">
              <p:embed/>
            </p:oleObj>
          </a:graphicData>
        </a:graphic>
      </p:graphicFrame>
      <p:sp>
        <p:nvSpPr>
          <p:cNvPr id="17" name="4 Marcador de contenido"/>
          <p:cNvSpPr txBox="1">
            <a:spLocks/>
          </p:cNvSpPr>
          <p:nvPr/>
        </p:nvSpPr>
        <p:spPr bwMode="auto">
          <a:xfrm>
            <a:off x="6372225" y="2349500"/>
            <a:ext cx="1944688" cy="358775"/>
          </a:xfrm>
          <a:prstGeom prst="rect">
            <a:avLst/>
          </a:prstGeom>
          <a:noFill/>
          <a:ln w="9525">
            <a:solidFill>
              <a:schemeClr val="accent5">
                <a:lumMod val="75000"/>
              </a:schemeClr>
            </a:solidFill>
            <a:miter lim="800000"/>
            <a:headEnd/>
            <a:tailEnd/>
          </a:ln>
        </p:spPr>
        <p:txBody>
          <a:bodyPr/>
          <a:lstStyle/>
          <a:p>
            <a:pPr marL="342900" indent="-342900" eaLnBrk="0" hangingPunct="0">
              <a:spcBef>
                <a:spcPct val="20000"/>
              </a:spcBef>
              <a:defRPr/>
            </a:pPr>
            <a:r>
              <a:rPr lang="es-MX" sz="2000" kern="0" dirty="0">
                <a:solidFill>
                  <a:srgbClr val="3333CC"/>
                </a:solidFill>
                <a:latin typeface="+mn-lt"/>
              </a:rPr>
              <a:t>= BSN </a:t>
            </a:r>
            <a:r>
              <a:rPr lang="es-MX" sz="1600" kern="0" dirty="0">
                <a:solidFill>
                  <a:srgbClr val="3333CC"/>
                </a:solidFill>
                <a:latin typeface="+mn-lt"/>
              </a:rPr>
              <a:t>total</a:t>
            </a:r>
            <a:r>
              <a:rPr lang="es-MX" sz="2000" kern="0" dirty="0">
                <a:solidFill>
                  <a:srgbClr val="3333CC"/>
                </a:solidFill>
                <a:latin typeface="+mn-lt"/>
              </a:rPr>
              <a:t> UPT 1</a:t>
            </a:r>
            <a:endParaRPr lang="es-CL" sz="2000" kern="0" dirty="0">
              <a:solidFill>
                <a:srgbClr val="3333CC"/>
              </a:solidFill>
              <a:latin typeface="+mn-lt"/>
            </a:endParaRPr>
          </a:p>
        </p:txBody>
      </p:sp>
      <p:sp>
        <p:nvSpPr>
          <p:cNvPr id="18" name="4 Marcador de contenido"/>
          <p:cNvSpPr txBox="1">
            <a:spLocks/>
          </p:cNvSpPr>
          <p:nvPr/>
        </p:nvSpPr>
        <p:spPr bwMode="auto">
          <a:xfrm>
            <a:off x="6372225" y="2852738"/>
            <a:ext cx="1944688" cy="360362"/>
          </a:xfrm>
          <a:prstGeom prst="rect">
            <a:avLst/>
          </a:prstGeom>
          <a:noFill/>
          <a:ln w="9525">
            <a:solidFill>
              <a:schemeClr val="accent5">
                <a:lumMod val="75000"/>
              </a:schemeClr>
            </a:solidFill>
            <a:miter lim="800000"/>
            <a:headEnd/>
            <a:tailEnd/>
          </a:ln>
        </p:spPr>
        <p:txBody>
          <a:bodyPr/>
          <a:lstStyle/>
          <a:p>
            <a:pPr marL="342900" indent="-342900" eaLnBrk="0" hangingPunct="0">
              <a:spcBef>
                <a:spcPct val="20000"/>
              </a:spcBef>
              <a:defRPr/>
            </a:pPr>
            <a:r>
              <a:rPr lang="es-MX" sz="2000" kern="0" dirty="0">
                <a:solidFill>
                  <a:srgbClr val="3333CC"/>
                </a:solidFill>
                <a:latin typeface="+mn-lt"/>
              </a:rPr>
              <a:t>= BSN </a:t>
            </a:r>
            <a:r>
              <a:rPr lang="es-MX" sz="1600" kern="0" dirty="0">
                <a:solidFill>
                  <a:srgbClr val="3333CC"/>
                </a:solidFill>
                <a:latin typeface="+mn-lt"/>
              </a:rPr>
              <a:t>total</a:t>
            </a:r>
            <a:r>
              <a:rPr lang="es-MX" sz="2000" kern="0" dirty="0">
                <a:solidFill>
                  <a:srgbClr val="3333CC"/>
                </a:solidFill>
                <a:latin typeface="+mn-lt"/>
              </a:rPr>
              <a:t> UPT 2</a:t>
            </a:r>
            <a:endParaRPr lang="es-CL" sz="2000" kern="0" dirty="0">
              <a:solidFill>
                <a:srgbClr val="3333CC"/>
              </a:solidFill>
              <a:latin typeface="+mn-lt"/>
            </a:endParaRPr>
          </a:p>
        </p:txBody>
      </p:sp>
      <p:sp>
        <p:nvSpPr>
          <p:cNvPr id="19" name="4 Marcador de contenido"/>
          <p:cNvSpPr txBox="1">
            <a:spLocks/>
          </p:cNvSpPr>
          <p:nvPr/>
        </p:nvSpPr>
        <p:spPr bwMode="auto">
          <a:xfrm>
            <a:off x="6372225" y="3357563"/>
            <a:ext cx="1944688" cy="358775"/>
          </a:xfrm>
          <a:prstGeom prst="rect">
            <a:avLst/>
          </a:prstGeom>
          <a:noFill/>
          <a:ln w="9525">
            <a:solidFill>
              <a:schemeClr val="accent5">
                <a:lumMod val="75000"/>
              </a:schemeClr>
            </a:solidFill>
            <a:miter lim="800000"/>
            <a:headEnd/>
            <a:tailEnd/>
          </a:ln>
        </p:spPr>
        <p:txBody>
          <a:bodyPr/>
          <a:lstStyle/>
          <a:p>
            <a:pPr marL="342900" indent="-342900" eaLnBrk="0" hangingPunct="0">
              <a:spcBef>
                <a:spcPct val="20000"/>
              </a:spcBef>
              <a:defRPr/>
            </a:pPr>
            <a:r>
              <a:rPr lang="es-MX" sz="2000" kern="0" dirty="0">
                <a:solidFill>
                  <a:srgbClr val="3333CC"/>
                </a:solidFill>
                <a:latin typeface="+mn-lt"/>
              </a:rPr>
              <a:t>= BSN </a:t>
            </a:r>
            <a:r>
              <a:rPr lang="es-MX" sz="1600" kern="0" dirty="0">
                <a:solidFill>
                  <a:srgbClr val="3333CC"/>
                </a:solidFill>
                <a:latin typeface="+mn-lt"/>
              </a:rPr>
              <a:t>total</a:t>
            </a:r>
            <a:r>
              <a:rPr lang="es-MX" sz="2000" kern="0" dirty="0">
                <a:solidFill>
                  <a:srgbClr val="3333CC"/>
                </a:solidFill>
                <a:latin typeface="+mn-lt"/>
              </a:rPr>
              <a:t> UPT 3</a:t>
            </a:r>
            <a:endParaRPr lang="es-CL" sz="2000" kern="0" dirty="0">
              <a:solidFill>
                <a:srgbClr val="3333CC"/>
              </a:solidFill>
              <a:latin typeface="+mn-lt"/>
            </a:endParaRPr>
          </a:p>
        </p:txBody>
      </p:sp>
      <p:sp>
        <p:nvSpPr>
          <p:cNvPr id="20" name="4 Marcador de contenido"/>
          <p:cNvSpPr txBox="1">
            <a:spLocks/>
          </p:cNvSpPr>
          <p:nvPr/>
        </p:nvSpPr>
        <p:spPr bwMode="auto">
          <a:xfrm>
            <a:off x="4211638" y="4149725"/>
            <a:ext cx="1439862" cy="358775"/>
          </a:xfrm>
          <a:prstGeom prst="rect">
            <a:avLst/>
          </a:prstGeom>
          <a:noFill/>
          <a:ln w="9525">
            <a:solidFill>
              <a:schemeClr val="accent5">
                <a:lumMod val="75000"/>
              </a:schemeClr>
            </a:solidFill>
            <a:miter lim="800000"/>
            <a:headEnd/>
            <a:tailEnd/>
          </a:ln>
        </p:spPr>
        <p:txBody>
          <a:bodyPr/>
          <a:lstStyle/>
          <a:p>
            <a:pPr marL="342900" indent="-342900" eaLnBrk="0" hangingPunct="0">
              <a:spcBef>
                <a:spcPct val="20000"/>
              </a:spcBef>
              <a:defRPr/>
            </a:pPr>
            <a:r>
              <a:rPr lang="es-MX" sz="2000" kern="0" dirty="0">
                <a:solidFill>
                  <a:srgbClr val="3333CC"/>
                </a:solidFill>
                <a:latin typeface="+mn-lt"/>
              </a:rPr>
              <a:t>BSN UPT 1</a:t>
            </a:r>
            <a:endParaRPr lang="es-CL" sz="2000" kern="0" dirty="0">
              <a:solidFill>
                <a:srgbClr val="3333CC"/>
              </a:solidFill>
              <a:latin typeface="+mn-lt"/>
            </a:endParaRPr>
          </a:p>
        </p:txBody>
      </p:sp>
      <p:sp>
        <p:nvSpPr>
          <p:cNvPr id="21" name="4 Marcador de contenido"/>
          <p:cNvSpPr txBox="1">
            <a:spLocks/>
          </p:cNvSpPr>
          <p:nvPr/>
        </p:nvSpPr>
        <p:spPr bwMode="auto">
          <a:xfrm>
            <a:off x="4211638" y="4724400"/>
            <a:ext cx="1439862" cy="360363"/>
          </a:xfrm>
          <a:prstGeom prst="rect">
            <a:avLst/>
          </a:prstGeom>
          <a:noFill/>
          <a:ln w="9525">
            <a:solidFill>
              <a:schemeClr val="accent5">
                <a:lumMod val="75000"/>
              </a:schemeClr>
            </a:solidFill>
            <a:miter lim="800000"/>
            <a:headEnd/>
            <a:tailEnd/>
          </a:ln>
        </p:spPr>
        <p:txBody>
          <a:bodyPr/>
          <a:lstStyle/>
          <a:p>
            <a:pPr marL="342900" indent="-342900" eaLnBrk="0" hangingPunct="0">
              <a:spcBef>
                <a:spcPct val="20000"/>
              </a:spcBef>
              <a:defRPr/>
            </a:pPr>
            <a:r>
              <a:rPr lang="es-MX" sz="2000" kern="0" dirty="0">
                <a:solidFill>
                  <a:srgbClr val="3333CC"/>
                </a:solidFill>
                <a:latin typeface="+mn-lt"/>
              </a:rPr>
              <a:t>BSN UPT 2</a:t>
            </a:r>
            <a:endParaRPr lang="es-CL" sz="2000" kern="0" dirty="0">
              <a:solidFill>
                <a:srgbClr val="3333CC"/>
              </a:solidFill>
              <a:latin typeface="+mn-lt"/>
            </a:endParaRPr>
          </a:p>
        </p:txBody>
      </p:sp>
      <p:graphicFrame>
        <p:nvGraphicFramePr>
          <p:cNvPr id="1029" name="Object 9"/>
          <p:cNvGraphicFramePr>
            <a:graphicFrameLocks noChangeAspect="1"/>
          </p:cNvGraphicFramePr>
          <p:nvPr/>
        </p:nvGraphicFramePr>
        <p:xfrm>
          <a:off x="5867400" y="4149725"/>
          <a:ext cx="504825" cy="388938"/>
        </p:xfrm>
        <a:graphic>
          <a:graphicData uri="http://schemas.openxmlformats.org/presentationml/2006/ole">
            <p:oleObj spid="_x0000_s1029" name="Ecuación" r:id="rId7" imgW="241200" imgH="215640" progId="Equation.3">
              <p:embed/>
            </p:oleObj>
          </a:graphicData>
        </a:graphic>
      </p:graphicFrame>
      <p:graphicFrame>
        <p:nvGraphicFramePr>
          <p:cNvPr id="1030" name="Object 10"/>
          <p:cNvGraphicFramePr>
            <a:graphicFrameLocks noChangeAspect="1"/>
          </p:cNvGraphicFramePr>
          <p:nvPr/>
        </p:nvGraphicFramePr>
        <p:xfrm>
          <a:off x="5867400" y="4724400"/>
          <a:ext cx="531813" cy="388938"/>
        </p:xfrm>
        <a:graphic>
          <a:graphicData uri="http://schemas.openxmlformats.org/presentationml/2006/ole">
            <p:oleObj spid="_x0000_s1030" name="Ecuación" r:id="rId8" imgW="253800" imgH="215640" progId="Equation.3">
              <p:embed/>
            </p:oleObj>
          </a:graphicData>
        </a:graphic>
      </p:graphicFrame>
      <p:sp>
        <p:nvSpPr>
          <p:cNvPr id="24" name="4 Marcador de contenido"/>
          <p:cNvSpPr txBox="1">
            <a:spLocks/>
          </p:cNvSpPr>
          <p:nvPr/>
        </p:nvSpPr>
        <p:spPr bwMode="auto">
          <a:xfrm>
            <a:off x="6443663" y="4149725"/>
            <a:ext cx="1944687" cy="358775"/>
          </a:xfrm>
          <a:prstGeom prst="rect">
            <a:avLst/>
          </a:prstGeom>
          <a:noFill/>
          <a:ln w="9525">
            <a:solidFill>
              <a:schemeClr val="accent5">
                <a:lumMod val="75000"/>
              </a:schemeClr>
            </a:solidFill>
            <a:miter lim="800000"/>
            <a:headEnd/>
            <a:tailEnd/>
          </a:ln>
        </p:spPr>
        <p:txBody>
          <a:bodyPr/>
          <a:lstStyle/>
          <a:p>
            <a:pPr marL="342900" indent="-342900" eaLnBrk="0" hangingPunct="0">
              <a:spcBef>
                <a:spcPct val="20000"/>
              </a:spcBef>
              <a:defRPr/>
            </a:pPr>
            <a:r>
              <a:rPr lang="es-MX" sz="2000" kern="0" dirty="0">
                <a:solidFill>
                  <a:srgbClr val="3333CC"/>
                </a:solidFill>
                <a:latin typeface="+mn-lt"/>
              </a:rPr>
              <a:t>= BSN </a:t>
            </a:r>
            <a:r>
              <a:rPr lang="es-MX" sz="1600" kern="0" dirty="0">
                <a:solidFill>
                  <a:srgbClr val="3333CC"/>
                </a:solidFill>
                <a:latin typeface="+mn-lt"/>
              </a:rPr>
              <a:t>total</a:t>
            </a:r>
            <a:r>
              <a:rPr lang="es-MX" sz="2000" kern="0" dirty="0">
                <a:solidFill>
                  <a:srgbClr val="3333CC"/>
                </a:solidFill>
                <a:latin typeface="+mn-lt"/>
              </a:rPr>
              <a:t> UPT 1</a:t>
            </a:r>
            <a:endParaRPr lang="es-CL" sz="2000" kern="0" dirty="0">
              <a:solidFill>
                <a:srgbClr val="3333CC"/>
              </a:solidFill>
              <a:latin typeface="+mn-lt"/>
            </a:endParaRPr>
          </a:p>
        </p:txBody>
      </p:sp>
      <p:sp>
        <p:nvSpPr>
          <p:cNvPr id="25" name="4 Marcador de contenido"/>
          <p:cNvSpPr txBox="1">
            <a:spLocks/>
          </p:cNvSpPr>
          <p:nvPr/>
        </p:nvSpPr>
        <p:spPr bwMode="auto">
          <a:xfrm>
            <a:off x="6443663" y="4724400"/>
            <a:ext cx="1944687" cy="360363"/>
          </a:xfrm>
          <a:prstGeom prst="rect">
            <a:avLst/>
          </a:prstGeom>
          <a:noFill/>
          <a:ln w="9525">
            <a:solidFill>
              <a:schemeClr val="accent5">
                <a:lumMod val="75000"/>
              </a:schemeClr>
            </a:solidFill>
            <a:miter lim="800000"/>
            <a:headEnd/>
            <a:tailEnd/>
          </a:ln>
        </p:spPr>
        <p:txBody>
          <a:bodyPr/>
          <a:lstStyle/>
          <a:p>
            <a:pPr marL="342900" indent="-342900" eaLnBrk="0" hangingPunct="0">
              <a:spcBef>
                <a:spcPct val="20000"/>
              </a:spcBef>
              <a:defRPr/>
            </a:pPr>
            <a:r>
              <a:rPr lang="es-MX" sz="2000" kern="0" dirty="0">
                <a:solidFill>
                  <a:srgbClr val="3333CC"/>
                </a:solidFill>
                <a:latin typeface="+mn-lt"/>
              </a:rPr>
              <a:t>= BSN </a:t>
            </a:r>
            <a:r>
              <a:rPr lang="es-MX" sz="1600" kern="0" dirty="0">
                <a:solidFill>
                  <a:srgbClr val="3333CC"/>
                </a:solidFill>
                <a:latin typeface="+mn-lt"/>
              </a:rPr>
              <a:t>total</a:t>
            </a:r>
            <a:r>
              <a:rPr lang="es-MX" sz="2000" kern="0" dirty="0">
                <a:solidFill>
                  <a:srgbClr val="3333CC"/>
                </a:solidFill>
                <a:latin typeface="+mn-lt"/>
              </a:rPr>
              <a:t> UPT 2</a:t>
            </a:r>
            <a:endParaRPr lang="es-CL" sz="2000" kern="0" dirty="0">
              <a:solidFill>
                <a:srgbClr val="3333CC"/>
              </a:solidFill>
              <a:latin typeface="+mn-lt"/>
            </a:endParaRPr>
          </a:p>
        </p:txBody>
      </p:sp>
      <p:sp>
        <p:nvSpPr>
          <p:cNvPr id="26" name="4 Marcador de contenido"/>
          <p:cNvSpPr txBox="1">
            <a:spLocks/>
          </p:cNvSpPr>
          <p:nvPr/>
        </p:nvSpPr>
        <p:spPr bwMode="auto">
          <a:xfrm>
            <a:off x="4211638" y="5445125"/>
            <a:ext cx="1439862" cy="360363"/>
          </a:xfrm>
          <a:prstGeom prst="rect">
            <a:avLst/>
          </a:prstGeom>
          <a:noFill/>
          <a:ln w="9525">
            <a:solidFill>
              <a:schemeClr val="accent5">
                <a:lumMod val="75000"/>
              </a:schemeClr>
            </a:solidFill>
            <a:miter lim="800000"/>
            <a:headEnd/>
            <a:tailEnd/>
          </a:ln>
        </p:spPr>
        <p:txBody>
          <a:bodyPr/>
          <a:lstStyle/>
          <a:p>
            <a:pPr marL="342900" indent="-342900" eaLnBrk="0" hangingPunct="0">
              <a:spcBef>
                <a:spcPct val="20000"/>
              </a:spcBef>
              <a:defRPr/>
            </a:pPr>
            <a:r>
              <a:rPr lang="es-MX" sz="2000" kern="0" dirty="0">
                <a:solidFill>
                  <a:srgbClr val="3333CC"/>
                </a:solidFill>
                <a:latin typeface="+mn-lt"/>
              </a:rPr>
              <a:t>BSN UPT 1</a:t>
            </a:r>
            <a:endParaRPr lang="es-CL" sz="2000" kern="0" dirty="0">
              <a:solidFill>
                <a:srgbClr val="3333CC"/>
              </a:solidFill>
              <a:latin typeface="+mn-lt"/>
            </a:endParaRPr>
          </a:p>
        </p:txBody>
      </p:sp>
      <p:sp>
        <p:nvSpPr>
          <p:cNvPr id="27" name="4 Marcador de contenido"/>
          <p:cNvSpPr txBox="1">
            <a:spLocks/>
          </p:cNvSpPr>
          <p:nvPr/>
        </p:nvSpPr>
        <p:spPr bwMode="auto">
          <a:xfrm>
            <a:off x="4211638" y="6021388"/>
            <a:ext cx="1439862" cy="360362"/>
          </a:xfrm>
          <a:prstGeom prst="rect">
            <a:avLst/>
          </a:prstGeom>
          <a:noFill/>
          <a:ln w="9525">
            <a:solidFill>
              <a:schemeClr val="accent5">
                <a:lumMod val="75000"/>
              </a:schemeClr>
            </a:solidFill>
            <a:miter lim="800000"/>
            <a:headEnd/>
            <a:tailEnd/>
          </a:ln>
        </p:spPr>
        <p:txBody>
          <a:bodyPr/>
          <a:lstStyle/>
          <a:p>
            <a:pPr marL="342900" indent="-342900" eaLnBrk="0" hangingPunct="0">
              <a:spcBef>
                <a:spcPct val="20000"/>
              </a:spcBef>
              <a:defRPr/>
            </a:pPr>
            <a:r>
              <a:rPr lang="es-MX" sz="2000" kern="0" dirty="0">
                <a:solidFill>
                  <a:srgbClr val="3333CC"/>
                </a:solidFill>
                <a:latin typeface="+mn-lt"/>
              </a:rPr>
              <a:t>BSN UPT 2</a:t>
            </a:r>
            <a:endParaRPr lang="es-CL" sz="2000" kern="0" dirty="0">
              <a:solidFill>
                <a:srgbClr val="3333CC"/>
              </a:solidFill>
              <a:latin typeface="+mn-lt"/>
            </a:endParaRPr>
          </a:p>
        </p:txBody>
      </p:sp>
      <p:graphicFrame>
        <p:nvGraphicFramePr>
          <p:cNvPr id="1031" name="Object 11"/>
          <p:cNvGraphicFramePr>
            <a:graphicFrameLocks noChangeAspect="1"/>
          </p:cNvGraphicFramePr>
          <p:nvPr/>
        </p:nvGraphicFramePr>
        <p:xfrm>
          <a:off x="5867400" y="5373688"/>
          <a:ext cx="504825" cy="388937"/>
        </p:xfrm>
        <a:graphic>
          <a:graphicData uri="http://schemas.openxmlformats.org/presentationml/2006/ole">
            <p:oleObj spid="_x0000_s1031" name="Ecuación" r:id="rId9" imgW="241200" imgH="215640" progId="Equation.3">
              <p:embed/>
            </p:oleObj>
          </a:graphicData>
        </a:graphic>
      </p:graphicFrame>
      <p:graphicFrame>
        <p:nvGraphicFramePr>
          <p:cNvPr id="1032" name="Object 13"/>
          <p:cNvGraphicFramePr>
            <a:graphicFrameLocks noChangeAspect="1"/>
          </p:cNvGraphicFramePr>
          <p:nvPr/>
        </p:nvGraphicFramePr>
        <p:xfrm>
          <a:off x="5867400" y="6021388"/>
          <a:ext cx="531813" cy="388937"/>
        </p:xfrm>
        <a:graphic>
          <a:graphicData uri="http://schemas.openxmlformats.org/presentationml/2006/ole">
            <p:oleObj spid="_x0000_s1032" name="Ecuación" r:id="rId10" imgW="253800" imgH="215640" progId="Equation.3">
              <p:embed/>
            </p:oleObj>
          </a:graphicData>
        </a:graphic>
      </p:graphicFrame>
      <p:sp>
        <p:nvSpPr>
          <p:cNvPr id="31" name="4 Marcador de contenido"/>
          <p:cNvSpPr txBox="1">
            <a:spLocks/>
          </p:cNvSpPr>
          <p:nvPr/>
        </p:nvSpPr>
        <p:spPr bwMode="auto">
          <a:xfrm>
            <a:off x="6443663" y="5445125"/>
            <a:ext cx="1944687" cy="360363"/>
          </a:xfrm>
          <a:prstGeom prst="rect">
            <a:avLst/>
          </a:prstGeom>
          <a:noFill/>
          <a:ln w="9525">
            <a:solidFill>
              <a:schemeClr val="accent5">
                <a:lumMod val="75000"/>
              </a:schemeClr>
            </a:solidFill>
            <a:miter lim="800000"/>
            <a:headEnd/>
            <a:tailEnd/>
          </a:ln>
        </p:spPr>
        <p:txBody>
          <a:bodyPr/>
          <a:lstStyle/>
          <a:p>
            <a:pPr marL="342900" indent="-342900" eaLnBrk="0" hangingPunct="0">
              <a:spcBef>
                <a:spcPct val="20000"/>
              </a:spcBef>
              <a:defRPr/>
            </a:pPr>
            <a:r>
              <a:rPr lang="es-MX" sz="2000" kern="0" dirty="0">
                <a:solidFill>
                  <a:srgbClr val="3333CC"/>
                </a:solidFill>
                <a:latin typeface="+mn-lt"/>
              </a:rPr>
              <a:t>= BSN </a:t>
            </a:r>
            <a:r>
              <a:rPr lang="es-MX" sz="1600" kern="0" dirty="0">
                <a:solidFill>
                  <a:srgbClr val="3333CC"/>
                </a:solidFill>
                <a:latin typeface="+mn-lt"/>
              </a:rPr>
              <a:t>total</a:t>
            </a:r>
            <a:r>
              <a:rPr lang="es-MX" sz="2000" kern="0" dirty="0">
                <a:solidFill>
                  <a:srgbClr val="3333CC"/>
                </a:solidFill>
                <a:latin typeface="+mn-lt"/>
              </a:rPr>
              <a:t> UPT 1</a:t>
            </a:r>
            <a:endParaRPr lang="es-CL" sz="2000" kern="0" dirty="0">
              <a:solidFill>
                <a:srgbClr val="3333CC"/>
              </a:solidFill>
              <a:latin typeface="+mn-lt"/>
            </a:endParaRPr>
          </a:p>
        </p:txBody>
      </p:sp>
      <p:sp>
        <p:nvSpPr>
          <p:cNvPr id="32" name="4 Marcador de contenido"/>
          <p:cNvSpPr txBox="1">
            <a:spLocks/>
          </p:cNvSpPr>
          <p:nvPr/>
        </p:nvSpPr>
        <p:spPr bwMode="auto">
          <a:xfrm>
            <a:off x="6443663" y="6021388"/>
            <a:ext cx="1944687" cy="360362"/>
          </a:xfrm>
          <a:prstGeom prst="rect">
            <a:avLst/>
          </a:prstGeom>
          <a:noFill/>
          <a:ln w="9525">
            <a:solidFill>
              <a:schemeClr val="accent5">
                <a:lumMod val="75000"/>
              </a:schemeClr>
            </a:solidFill>
            <a:miter lim="800000"/>
            <a:headEnd/>
            <a:tailEnd/>
          </a:ln>
        </p:spPr>
        <p:txBody>
          <a:bodyPr/>
          <a:lstStyle/>
          <a:p>
            <a:pPr marL="342900" indent="-342900" eaLnBrk="0" hangingPunct="0">
              <a:spcBef>
                <a:spcPct val="20000"/>
              </a:spcBef>
              <a:defRPr/>
            </a:pPr>
            <a:r>
              <a:rPr lang="es-MX" sz="2000" kern="0" dirty="0">
                <a:solidFill>
                  <a:srgbClr val="3333CC"/>
                </a:solidFill>
                <a:latin typeface="+mn-lt"/>
              </a:rPr>
              <a:t>= BSN </a:t>
            </a:r>
            <a:r>
              <a:rPr lang="es-MX" sz="1600" kern="0" dirty="0">
                <a:solidFill>
                  <a:srgbClr val="3333CC"/>
                </a:solidFill>
                <a:latin typeface="+mn-lt"/>
              </a:rPr>
              <a:t>total</a:t>
            </a:r>
            <a:r>
              <a:rPr lang="es-MX" sz="2000" kern="0" dirty="0">
                <a:solidFill>
                  <a:srgbClr val="3333CC"/>
                </a:solidFill>
                <a:latin typeface="+mn-lt"/>
              </a:rPr>
              <a:t> UPT 2</a:t>
            </a:r>
            <a:endParaRPr lang="es-CL" sz="2000" kern="0" dirty="0">
              <a:solidFill>
                <a:srgbClr val="3333CC"/>
              </a:solidFill>
              <a:latin typeface="+mn-lt"/>
            </a:endParaRPr>
          </a:p>
        </p:txBody>
      </p:sp>
      <p:sp>
        <p:nvSpPr>
          <p:cNvPr id="30" name="29 Abrir llave"/>
          <p:cNvSpPr/>
          <p:nvPr/>
        </p:nvSpPr>
        <p:spPr>
          <a:xfrm>
            <a:off x="3851275" y="2349500"/>
            <a:ext cx="360363" cy="143986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33" name="32 Abrir llave"/>
          <p:cNvSpPr/>
          <p:nvPr/>
        </p:nvSpPr>
        <p:spPr>
          <a:xfrm>
            <a:off x="3779838" y="4149725"/>
            <a:ext cx="360362" cy="93503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34" name="33 Abrir llave"/>
          <p:cNvSpPr/>
          <p:nvPr/>
        </p:nvSpPr>
        <p:spPr>
          <a:xfrm>
            <a:off x="3851275" y="5445125"/>
            <a:ext cx="360363" cy="9366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cxnSp>
        <p:nvCxnSpPr>
          <p:cNvPr id="36" name="35 Conector recto de flecha"/>
          <p:cNvCxnSpPr>
            <a:stCxn id="5" idx="3"/>
          </p:cNvCxnSpPr>
          <p:nvPr/>
        </p:nvCxnSpPr>
        <p:spPr>
          <a:xfrm flipV="1">
            <a:off x="2124075" y="3284538"/>
            <a:ext cx="215900" cy="612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a:stCxn id="5" idx="3"/>
          </p:cNvCxnSpPr>
          <p:nvPr/>
        </p:nvCxnSpPr>
        <p:spPr>
          <a:xfrm>
            <a:off x="2124075" y="3897313"/>
            <a:ext cx="215900" cy="755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a:stCxn id="6" idx="3"/>
            <a:endCxn id="9" idx="1"/>
          </p:cNvCxnSpPr>
          <p:nvPr/>
        </p:nvCxnSpPr>
        <p:spPr>
          <a:xfrm flipV="1">
            <a:off x="2052638" y="5768975"/>
            <a:ext cx="3587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algn="l" eaLnBrk="1" hangingPunct="1"/>
            <a:r>
              <a:rPr lang="es-ES" sz="2200" smtClean="0">
                <a:solidFill>
                  <a:srgbClr val="FF0000"/>
                </a:solidFill>
              </a:rPr>
              <a:t>Etapa 3. Definición de la Cartera PMDT, Evaluación Privada y Social</a:t>
            </a:r>
            <a:r>
              <a:rPr lang="es-CL" sz="2200" smtClean="0">
                <a:solidFill>
                  <a:srgbClr val="FF0000"/>
                </a:solidFill>
              </a:rPr>
              <a:t/>
            </a:r>
            <a:br>
              <a:rPr lang="es-CL" sz="2200" smtClean="0">
                <a:solidFill>
                  <a:srgbClr val="FF0000"/>
                </a:solidFill>
              </a:rPr>
            </a:br>
            <a:r>
              <a:rPr lang="es-CL" sz="2000" smtClean="0">
                <a:solidFill>
                  <a:srgbClr val="FF0000"/>
                </a:solidFill>
              </a:rPr>
              <a:t> </a:t>
            </a:r>
            <a:r>
              <a:rPr lang="es-ES" sz="2000" smtClean="0"/>
              <a:t>Paso 7. Evaluación Social de la Cartera PMDT</a:t>
            </a:r>
          </a:p>
        </p:txBody>
      </p:sp>
      <p:sp>
        <p:nvSpPr>
          <p:cNvPr id="2052" name="Rectangle 3"/>
          <p:cNvSpPr>
            <a:spLocks noGrp="1" noChangeArrowheads="1"/>
          </p:cNvSpPr>
          <p:nvPr>
            <p:ph type="body" sz="half" idx="1"/>
          </p:nvPr>
        </p:nvSpPr>
        <p:spPr>
          <a:xfrm>
            <a:off x="457200" y="1600200"/>
            <a:ext cx="7786688" cy="4565650"/>
          </a:xfrm>
        </p:spPr>
        <p:txBody>
          <a:bodyPr/>
          <a:lstStyle/>
          <a:p>
            <a:pPr marL="381000" indent="-381000" eaLnBrk="1" hangingPunct="1">
              <a:lnSpc>
                <a:spcPct val="90000"/>
              </a:lnSpc>
              <a:spcBef>
                <a:spcPct val="10000"/>
              </a:spcBef>
              <a:buFont typeface="Wingdings" pitchFamily="2" charset="2"/>
              <a:buNone/>
            </a:pPr>
            <a:r>
              <a:rPr lang="es-ES" sz="2400" b="1" smtClean="0"/>
              <a:t>Evaluación Social del Subterritorio</a:t>
            </a:r>
          </a:p>
          <a:p>
            <a:pPr marL="381000" indent="-381000" eaLnBrk="1" hangingPunct="1">
              <a:lnSpc>
                <a:spcPct val="90000"/>
              </a:lnSpc>
              <a:spcBef>
                <a:spcPct val="10000"/>
              </a:spcBef>
              <a:buFont typeface="Wingdings" pitchFamily="2" charset="2"/>
              <a:buNone/>
            </a:pPr>
            <a:endParaRPr lang="es-MX" sz="2400" b="1" smtClean="0"/>
          </a:p>
          <a:p>
            <a:pPr marL="381000" indent="-381000" eaLnBrk="1" hangingPunct="1">
              <a:lnSpc>
                <a:spcPct val="120000"/>
              </a:lnSpc>
              <a:spcBef>
                <a:spcPct val="10000"/>
              </a:spcBef>
              <a:buFontTx/>
              <a:buChar char="-"/>
            </a:pPr>
            <a:r>
              <a:rPr lang="es-MX" sz="2200" smtClean="0"/>
              <a:t>BSN del Subterritorio</a:t>
            </a:r>
          </a:p>
          <a:p>
            <a:pPr marL="381000" indent="-381000" eaLnBrk="1" hangingPunct="1">
              <a:lnSpc>
                <a:spcPct val="120000"/>
              </a:lnSpc>
              <a:spcBef>
                <a:spcPct val="10000"/>
              </a:spcBef>
              <a:buFontTx/>
              <a:buChar char="-"/>
            </a:pPr>
            <a:endParaRPr lang="es-MX" sz="2200" smtClean="0"/>
          </a:p>
          <a:p>
            <a:pPr marL="381000" indent="-381000" eaLnBrk="1" hangingPunct="1">
              <a:lnSpc>
                <a:spcPct val="120000"/>
              </a:lnSpc>
              <a:spcBef>
                <a:spcPct val="10000"/>
              </a:spcBef>
              <a:buFontTx/>
              <a:buChar char="-"/>
            </a:pPr>
            <a:r>
              <a:rPr lang="es-MX" sz="2200" smtClean="0"/>
              <a:t>			</a:t>
            </a:r>
            <a:r>
              <a:rPr lang="es-MX" sz="1600" smtClean="0"/>
              <a:t>i = UPT	; j = Negocio</a:t>
            </a:r>
            <a:endParaRPr lang="es-MX" sz="1600" smtClean="0">
              <a:latin typeface="Times New Roman" pitchFamily="18" charset="0"/>
              <a:cs typeface="Times New Roman" pitchFamily="18" charset="0"/>
            </a:endParaRPr>
          </a:p>
          <a:p>
            <a:pPr marL="381000" indent="-381000" eaLnBrk="1" hangingPunct="1">
              <a:lnSpc>
                <a:spcPct val="120000"/>
              </a:lnSpc>
              <a:spcBef>
                <a:spcPct val="10000"/>
              </a:spcBef>
              <a:buFontTx/>
              <a:buNone/>
            </a:pPr>
            <a:r>
              <a:rPr lang="es-MX" sz="2200" smtClean="0"/>
              <a:t>	</a:t>
            </a:r>
          </a:p>
          <a:p>
            <a:pPr marL="781050" lvl="1" indent="-381000" eaLnBrk="1" hangingPunct="1">
              <a:lnSpc>
                <a:spcPct val="120000"/>
              </a:lnSpc>
              <a:spcBef>
                <a:spcPct val="10000"/>
              </a:spcBef>
              <a:buFontTx/>
              <a:buNone/>
            </a:pPr>
            <a:r>
              <a:rPr lang="es-MX" sz="1600" smtClean="0"/>
              <a:t>m: total unidades productivas tipo del Negocio j.</a:t>
            </a:r>
          </a:p>
          <a:p>
            <a:pPr marL="781050" lvl="1" indent="-381000" eaLnBrk="1" hangingPunct="1">
              <a:lnSpc>
                <a:spcPct val="90000"/>
              </a:lnSpc>
              <a:spcBef>
                <a:spcPct val="10000"/>
              </a:spcBef>
              <a:buFontTx/>
              <a:buNone/>
            </a:pPr>
            <a:r>
              <a:rPr lang="es-MX" sz="1600" smtClean="0"/>
              <a:t>n: total Negocio del subterritorio</a:t>
            </a:r>
          </a:p>
          <a:p>
            <a:pPr marL="381000" indent="-381000" eaLnBrk="1" hangingPunct="1">
              <a:lnSpc>
                <a:spcPct val="90000"/>
              </a:lnSpc>
              <a:spcBef>
                <a:spcPct val="10000"/>
              </a:spcBef>
              <a:buFontTx/>
              <a:buChar char="-"/>
            </a:pPr>
            <a:endParaRPr lang="es-MX" sz="2000" smtClean="0"/>
          </a:p>
          <a:p>
            <a:pPr marL="381000" indent="-381000" eaLnBrk="1" hangingPunct="1">
              <a:lnSpc>
                <a:spcPct val="90000"/>
              </a:lnSpc>
              <a:spcBef>
                <a:spcPct val="10000"/>
              </a:spcBef>
              <a:buFontTx/>
              <a:buChar char="-"/>
            </a:pPr>
            <a:r>
              <a:rPr lang="es-MX" sz="2200" smtClean="0"/>
              <a:t>Inversiones de la Cartera PMDT valorada a precios sociales</a:t>
            </a:r>
          </a:p>
          <a:p>
            <a:pPr marL="1219200" lvl="2" indent="-304800" eaLnBrk="1" hangingPunct="1">
              <a:lnSpc>
                <a:spcPct val="90000"/>
              </a:lnSpc>
              <a:spcBef>
                <a:spcPct val="10000"/>
              </a:spcBef>
              <a:buFont typeface="Wingdings" pitchFamily="2" charset="2"/>
              <a:buChar char="ü"/>
            </a:pPr>
            <a:r>
              <a:rPr lang="es-MX" sz="2000" smtClean="0"/>
              <a:t>Infraestructura</a:t>
            </a:r>
          </a:p>
          <a:p>
            <a:pPr marL="1219200" lvl="2" indent="-304800" eaLnBrk="1" hangingPunct="1">
              <a:lnSpc>
                <a:spcPct val="90000"/>
              </a:lnSpc>
              <a:spcBef>
                <a:spcPct val="10000"/>
              </a:spcBef>
              <a:buFont typeface="Wingdings" pitchFamily="2" charset="2"/>
              <a:buChar char="ü"/>
            </a:pPr>
            <a:r>
              <a:rPr lang="es-MX" sz="2000" smtClean="0"/>
              <a:t>Programas de capacitación</a:t>
            </a:r>
          </a:p>
          <a:p>
            <a:pPr marL="1219200" lvl="2" indent="-304800" eaLnBrk="1" hangingPunct="1">
              <a:lnSpc>
                <a:spcPct val="90000"/>
              </a:lnSpc>
              <a:spcBef>
                <a:spcPct val="10000"/>
              </a:spcBef>
              <a:buFont typeface="Wingdings" pitchFamily="2" charset="2"/>
              <a:buChar char="ü"/>
            </a:pPr>
            <a:r>
              <a:rPr lang="es-MX" sz="2000" smtClean="0"/>
              <a:t>Programas de transferencia tecnológica</a:t>
            </a:r>
          </a:p>
          <a:p>
            <a:pPr marL="1219200" lvl="2" indent="-304800" eaLnBrk="1" hangingPunct="1">
              <a:lnSpc>
                <a:spcPct val="90000"/>
              </a:lnSpc>
              <a:spcBef>
                <a:spcPct val="10000"/>
              </a:spcBef>
              <a:buFont typeface="Wingdings" pitchFamily="2" charset="2"/>
              <a:buChar char="ü"/>
            </a:pPr>
            <a:endParaRPr lang="es-MX" sz="2000" smtClean="0"/>
          </a:p>
          <a:p>
            <a:pPr marL="381000" indent="-381000" eaLnBrk="1" hangingPunct="1">
              <a:lnSpc>
                <a:spcPct val="90000"/>
              </a:lnSpc>
              <a:spcBef>
                <a:spcPct val="0"/>
              </a:spcBef>
              <a:buFontTx/>
              <a:buChar char="-"/>
            </a:pPr>
            <a:r>
              <a:rPr lang="es-ES" sz="2200" smtClean="0">
                <a:cs typeface="Times New Roman" pitchFamily="18" charset="0"/>
              </a:rPr>
              <a:t>Externalidades Positivas</a:t>
            </a:r>
          </a:p>
          <a:p>
            <a:pPr marL="381000" indent="-381000" eaLnBrk="1" hangingPunct="1">
              <a:lnSpc>
                <a:spcPct val="150000"/>
              </a:lnSpc>
              <a:spcBef>
                <a:spcPct val="0"/>
              </a:spcBef>
              <a:buFontTx/>
              <a:buNone/>
            </a:pPr>
            <a:r>
              <a:rPr lang="es-ES" sz="2200" smtClean="0">
                <a:cs typeface="Times New Roman" pitchFamily="18" charset="0"/>
              </a:rPr>
              <a:t>-	Externalidades Negativas</a:t>
            </a:r>
            <a:endParaRPr lang="es-ES" sz="2200" smtClean="0"/>
          </a:p>
        </p:txBody>
      </p:sp>
      <p:graphicFrame>
        <p:nvGraphicFramePr>
          <p:cNvPr id="2050" name="Object 4"/>
          <p:cNvGraphicFramePr>
            <a:graphicFrameLocks noChangeAspect="1"/>
          </p:cNvGraphicFramePr>
          <p:nvPr>
            <p:ph sz="half" idx="2"/>
          </p:nvPr>
        </p:nvGraphicFramePr>
        <p:xfrm>
          <a:off x="1331913" y="3068638"/>
          <a:ext cx="1511300" cy="803275"/>
        </p:xfrm>
        <a:graphic>
          <a:graphicData uri="http://schemas.openxmlformats.org/presentationml/2006/ole">
            <p:oleObj spid="_x0000_s2050" name="Ecuación" r:id="rId4" imgW="838080" imgH="444240" progId="Equation.3">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eaLnBrk="1" hangingPunct="1"/>
            <a:r>
              <a:rPr lang="es-ES" sz="2200" smtClean="0">
                <a:solidFill>
                  <a:srgbClr val="FF0000"/>
                </a:solidFill>
              </a:rPr>
              <a:t>Etapa 3. Definición de la Cartera PMDT, Evaluación Privada y Social</a:t>
            </a:r>
            <a:r>
              <a:rPr lang="es-CL" sz="2200" smtClean="0">
                <a:solidFill>
                  <a:srgbClr val="FF0000"/>
                </a:solidFill>
              </a:rPr>
              <a:t/>
            </a:r>
            <a:br>
              <a:rPr lang="es-CL" sz="2200" smtClean="0">
                <a:solidFill>
                  <a:srgbClr val="FF0000"/>
                </a:solidFill>
              </a:rPr>
            </a:br>
            <a:r>
              <a:rPr lang="es-CL" sz="2000" smtClean="0">
                <a:solidFill>
                  <a:srgbClr val="FF0000"/>
                </a:solidFill>
              </a:rPr>
              <a:t> </a:t>
            </a:r>
            <a:r>
              <a:rPr lang="es-ES" sz="2000" smtClean="0"/>
              <a:t>Paso 7. Evaluación Social de la Cartera PMDT</a:t>
            </a:r>
          </a:p>
        </p:txBody>
      </p:sp>
      <p:sp>
        <p:nvSpPr>
          <p:cNvPr id="38915" name="Rectangle 3"/>
          <p:cNvSpPr>
            <a:spLocks noGrp="1" noChangeArrowheads="1"/>
          </p:cNvSpPr>
          <p:nvPr>
            <p:ph type="body" idx="1"/>
          </p:nvPr>
        </p:nvSpPr>
        <p:spPr>
          <a:xfrm>
            <a:off x="395288" y="1989138"/>
            <a:ext cx="8291512" cy="4248150"/>
          </a:xfrm>
        </p:spPr>
        <p:txBody>
          <a:bodyPr/>
          <a:lstStyle/>
          <a:p>
            <a:pPr marL="381000" indent="-381000" algn="just" eaLnBrk="1" hangingPunct="1">
              <a:spcBef>
                <a:spcPct val="10000"/>
              </a:spcBef>
              <a:buFontTx/>
              <a:buNone/>
            </a:pPr>
            <a:r>
              <a:rPr lang="es-MX" sz="2400" b="1" smtClean="0"/>
              <a:t>Cálculo de Indicadores</a:t>
            </a:r>
          </a:p>
          <a:p>
            <a:pPr marL="381000" indent="-381000" algn="just" eaLnBrk="1" hangingPunct="1">
              <a:spcBef>
                <a:spcPct val="10000"/>
              </a:spcBef>
              <a:buFontTx/>
              <a:buNone/>
            </a:pPr>
            <a:endParaRPr lang="es-MX" sz="2400" smtClean="0"/>
          </a:p>
          <a:p>
            <a:pPr marL="381000" indent="-381000" algn="just" eaLnBrk="1" hangingPunct="1">
              <a:spcBef>
                <a:spcPct val="10000"/>
              </a:spcBef>
            </a:pPr>
            <a:r>
              <a:rPr lang="es-MX" sz="2000" smtClean="0"/>
              <a:t>VAN (utilizando tasa social de descuento) y TIR</a:t>
            </a:r>
          </a:p>
          <a:p>
            <a:pPr marL="381000" indent="-381000" algn="just" eaLnBrk="1" hangingPunct="1">
              <a:spcBef>
                <a:spcPct val="10000"/>
              </a:spcBef>
            </a:pPr>
            <a:endParaRPr lang="es-MX" sz="2000" smtClean="0"/>
          </a:p>
          <a:p>
            <a:pPr marL="381000" indent="-381000" algn="just" eaLnBrk="1" hangingPunct="1">
              <a:spcBef>
                <a:spcPct val="10000"/>
              </a:spcBef>
            </a:pPr>
            <a:r>
              <a:rPr lang="es-MX" sz="2000" smtClean="0"/>
              <a:t>Análisis sensibilidad con respecto a costos de inversión.</a:t>
            </a:r>
            <a:endParaRPr lang="es-ES" sz="20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l" eaLnBrk="1" hangingPunct="1"/>
            <a:r>
              <a:rPr lang="es-ES" sz="2200" smtClean="0">
                <a:solidFill>
                  <a:srgbClr val="FF0000"/>
                </a:solidFill>
              </a:rPr>
              <a:t>Etapa 3. Definición de la Cartera PMDT, Evaluación Privada y Social</a:t>
            </a:r>
            <a:r>
              <a:rPr lang="es-CL" sz="2200" smtClean="0">
                <a:solidFill>
                  <a:srgbClr val="FF0000"/>
                </a:solidFill>
              </a:rPr>
              <a:t/>
            </a:r>
            <a:br>
              <a:rPr lang="es-CL" sz="2200" smtClean="0">
                <a:solidFill>
                  <a:srgbClr val="FF0000"/>
                </a:solidFill>
              </a:rPr>
            </a:br>
            <a:r>
              <a:rPr lang="es-CL" sz="2000" smtClean="0">
                <a:solidFill>
                  <a:srgbClr val="FF0000"/>
                </a:solidFill>
              </a:rPr>
              <a:t> </a:t>
            </a:r>
            <a:r>
              <a:rPr lang="es-ES" sz="2000" smtClean="0"/>
              <a:t>Paso 7. Evaluación Social de la Cartera PMDT</a:t>
            </a:r>
          </a:p>
        </p:txBody>
      </p:sp>
      <p:sp>
        <p:nvSpPr>
          <p:cNvPr id="39939" name="Rectangle 3"/>
          <p:cNvSpPr>
            <a:spLocks noGrp="1" noChangeArrowheads="1"/>
          </p:cNvSpPr>
          <p:nvPr>
            <p:ph type="body" idx="1"/>
          </p:nvPr>
        </p:nvSpPr>
        <p:spPr>
          <a:xfrm>
            <a:off x="250825" y="1557338"/>
            <a:ext cx="8291513" cy="431800"/>
          </a:xfrm>
        </p:spPr>
        <p:txBody>
          <a:bodyPr/>
          <a:lstStyle/>
          <a:p>
            <a:pPr marL="381000" indent="-381000" algn="ctr" eaLnBrk="1" hangingPunct="1">
              <a:lnSpc>
                <a:spcPct val="80000"/>
              </a:lnSpc>
              <a:buFontTx/>
              <a:buNone/>
            </a:pPr>
            <a:r>
              <a:rPr lang="es-MX" sz="2400" b="1" u="sng" smtClean="0"/>
              <a:t>Optimización Cartera PMDT</a:t>
            </a:r>
          </a:p>
        </p:txBody>
      </p:sp>
      <p:sp>
        <p:nvSpPr>
          <p:cNvPr id="39940" name="5 CuadroTexto"/>
          <p:cNvSpPr txBox="1">
            <a:spLocks noChangeArrowheads="1"/>
          </p:cNvSpPr>
          <p:nvPr/>
        </p:nvSpPr>
        <p:spPr bwMode="auto">
          <a:xfrm>
            <a:off x="5076825" y="2205038"/>
            <a:ext cx="2879725" cy="650875"/>
          </a:xfrm>
          <a:prstGeom prst="rect">
            <a:avLst/>
          </a:prstGeom>
          <a:solidFill>
            <a:schemeClr val="accent1">
              <a:alpha val="67842"/>
            </a:schemeClr>
          </a:solidFill>
          <a:ln w="9525">
            <a:solidFill>
              <a:srgbClr val="3333CC"/>
            </a:solidFill>
            <a:miter lim="800000"/>
            <a:headEnd/>
            <a:tailEnd/>
          </a:ln>
        </p:spPr>
        <p:txBody>
          <a:bodyPr>
            <a:spAutoFit/>
          </a:bodyPr>
          <a:lstStyle/>
          <a:p>
            <a:r>
              <a:rPr lang="es-MX">
                <a:solidFill>
                  <a:srgbClr val="3333CC"/>
                </a:solidFill>
                <a:latin typeface="Calibri" pitchFamily="34" charset="0"/>
              </a:rPr>
              <a:t>Evaluación Social</a:t>
            </a:r>
          </a:p>
          <a:p>
            <a:r>
              <a:rPr lang="es-MX">
                <a:solidFill>
                  <a:srgbClr val="3333CC"/>
                </a:solidFill>
                <a:latin typeface="Calibri" pitchFamily="34" charset="0"/>
              </a:rPr>
              <a:t>(Cartera Preliminar)</a:t>
            </a:r>
            <a:endParaRPr lang="es-ES">
              <a:solidFill>
                <a:srgbClr val="3333CC"/>
              </a:solidFill>
              <a:latin typeface="Calibri" pitchFamily="34" charset="0"/>
            </a:endParaRPr>
          </a:p>
        </p:txBody>
      </p:sp>
      <p:sp>
        <p:nvSpPr>
          <p:cNvPr id="10" name="9 Flecha derecha"/>
          <p:cNvSpPr/>
          <p:nvPr/>
        </p:nvSpPr>
        <p:spPr>
          <a:xfrm>
            <a:off x="3348038" y="2420938"/>
            <a:ext cx="1511300"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9942" name="5 CuadroTexto"/>
          <p:cNvSpPr txBox="1">
            <a:spLocks noChangeArrowheads="1"/>
          </p:cNvSpPr>
          <p:nvPr/>
        </p:nvSpPr>
        <p:spPr bwMode="auto">
          <a:xfrm>
            <a:off x="395288" y="2205038"/>
            <a:ext cx="2879725" cy="650875"/>
          </a:xfrm>
          <a:prstGeom prst="rect">
            <a:avLst/>
          </a:prstGeom>
          <a:solidFill>
            <a:schemeClr val="accent1">
              <a:alpha val="67842"/>
            </a:schemeClr>
          </a:solidFill>
          <a:ln w="9525">
            <a:solidFill>
              <a:srgbClr val="3333CC"/>
            </a:solidFill>
            <a:miter lim="800000"/>
            <a:headEnd/>
            <a:tailEnd/>
          </a:ln>
        </p:spPr>
        <p:txBody>
          <a:bodyPr>
            <a:spAutoFit/>
          </a:bodyPr>
          <a:lstStyle/>
          <a:p>
            <a:r>
              <a:rPr lang="es-MX">
                <a:solidFill>
                  <a:srgbClr val="3333CC"/>
                </a:solidFill>
                <a:latin typeface="Calibri" pitchFamily="34" charset="0"/>
              </a:rPr>
              <a:t>Evaluación Privada</a:t>
            </a:r>
          </a:p>
          <a:p>
            <a:r>
              <a:rPr lang="es-MX">
                <a:solidFill>
                  <a:srgbClr val="3333CC"/>
                </a:solidFill>
                <a:latin typeface="Calibri" pitchFamily="34" charset="0"/>
              </a:rPr>
              <a:t>(Cartera Preliminar)</a:t>
            </a:r>
            <a:endParaRPr lang="es-ES">
              <a:solidFill>
                <a:srgbClr val="3333CC"/>
              </a:solidFill>
              <a:latin typeface="Calibri" pitchFamily="34" charset="0"/>
            </a:endParaRPr>
          </a:p>
        </p:txBody>
      </p:sp>
      <p:sp>
        <p:nvSpPr>
          <p:cNvPr id="39943" name="6 CuadroTexto"/>
          <p:cNvSpPr txBox="1">
            <a:spLocks noChangeArrowheads="1"/>
          </p:cNvSpPr>
          <p:nvPr/>
        </p:nvSpPr>
        <p:spPr bwMode="auto">
          <a:xfrm>
            <a:off x="5148263" y="3573463"/>
            <a:ext cx="2879725" cy="925512"/>
          </a:xfrm>
          <a:prstGeom prst="rect">
            <a:avLst/>
          </a:prstGeom>
          <a:solidFill>
            <a:schemeClr val="accent1">
              <a:alpha val="67842"/>
            </a:schemeClr>
          </a:solidFill>
          <a:ln w="9525">
            <a:solidFill>
              <a:srgbClr val="3333CC"/>
            </a:solidFill>
            <a:miter lim="800000"/>
            <a:headEnd/>
            <a:tailEnd/>
          </a:ln>
        </p:spPr>
        <p:txBody>
          <a:bodyPr>
            <a:spAutoFit/>
          </a:bodyPr>
          <a:lstStyle/>
          <a:p>
            <a:r>
              <a:rPr lang="es-MX">
                <a:solidFill>
                  <a:srgbClr val="3333CC"/>
                </a:solidFill>
                <a:latin typeface="Calibri" pitchFamily="34" charset="0"/>
              </a:rPr>
              <a:t>Modificación Cartera (eliminar proyecto  potenciador)</a:t>
            </a:r>
            <a:endParaRPr lang="es-ES">
              <a:solidFill>
                <a:srgbClr val="3333CC"/>
              </a:solidFill>
              <a:latin typeface="Calibri" pitchFamily="34" charset="0"/>
            </a:endParaRPr>
          </a:p>
        </p:txBody>
      </p:sp>
      <p:sp>
        <p:nvSpPr>
          <p:cNvPr id="39944" name="8 CuadroTexto"/>
          <p:cNvSpPr txBox="1">
            <a:spLocks noChangeArrowheads="1"/>
          </p:cNvSpPr>
          <p:nvPr/>
        </p:nvSpPr>
        <p:spPr bwMode="auto">
          <a:xfrm>
            <a:off x="5148263" y="4868863"/>
            <a:ext cx="2879725" cy="650875"/>
          </a:xfrm>
          <a:prstGeom prst="rect">
            <a:avLst/>
          </a:prstGeom>
          <a:solidFill>
            <a:schemeClr val="accent1">
              <a:alpha val="67842"/>
            </a:schemeClr>
          </a:solidFill>
          <a:ln w="9525">
            <a:solidFill>
              <a:srgbClr val="3333CC"/>
            </a:solidFill>
            <a:miter lim="800000"/>
            <a:headEnd/>
            <a:tailEnd/>
          </a:ln>
        </p:spPr>
        <p:txBody>
          <a:bodyPr>
            <a:spAutoFit/>
          </a:bodyPr>
          <a:lstStyle/>
          <a:p>
            <a:r>
              <a:rPr lang="es-MX">
                <a:solidFill>
                  <a:srgbClr val="3333CC"/>
                </a:solidFill>
                <a:latin typeface="Calibri" pitchFamily="34" charset="0"/>
              </a:rPr>
              <a:t>Evaluación Social</a:t>
            </a:r>
          </a:p>
          <a:p>
            <a:r>
              <a:rPr lang="es-MX">
                <a:solidFill>
                  <a:srgbClr val="3333CC"/>
                </a:solidFill>
                <a:latin typeface="Calibri" pitchFamily="34" charset="0"/>
              </a:rPr>
              <a:t>(Cartera Modificada)</a:t>
            </a:r>
            <a:endParaRPr lang="es-ES">
              <a:solidFill>
                <a:srgbClr val="3333CC"/>
              </a:solidFill>
              <a:latin typeface="Calibri" pitchFamily="34" charset="0"/>
            </a:endParaRPr>
          </a:p>
        </p:txBody>
      </p:sp>
      <p:sp>
        <p:nvSpPr>
          <p:cNvPr id="11" name="10 Flecha abajo"/>
          <p:cNvSpPr/>
          <p:nvPr/>
        </p:nvSpPr>
        <p:spPr>
          <a:xfrm>
            <a:off x="6300788" y="2924175"/>
            <a:ext cx="71437"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9946" name="17 CuadroTexto"/>
          <p:cNvSpPr txBox="1">
            <a:spLocks noChangeArrowheads="1"/>
          </p:cNvSpPr>
          <p:nvPr/>
        </p:nvSpPr>
        <p:spPr bwMode="auto">
          <a:xfrm>
            <a:off x="5148263" y="6092825"/>
            <a:ext cx="2663825" cy="641350"/>
          </a:xfrm>
          <a:prstGeom prst="rect">
            <a:avLst/>
          </a:prstGeom>
          <a:noFill/>
          <a:ln w="9525">
            <a:noFill/>
            <a:miter lim="800000"/>
            <a:headEnd/>
            <a:tailEnd/>
          </a:ln>
        </p:spPr>
        <p:txBody>
          <a:bodyPr>
            <a:spAutoFit/>
          </a:bodyPr>
          <a:lstStyle/>
          <a:p>
            <a:r>
              <a:rPr lang="es-MX">
                <a:solidFill>
                  <a:srgbClr val="3333CC"/>
                </a:solidFill>
                <a:latin typeface="Calibri" pitchFamily="34" charset="0"/>
              </a:rPr>
              <a:t>VAN mayor, proyecto potenciador se elimina</a:t>
            </a:r>
            <a:endParaRPr lang="es-ES">
              <a:solidFill>
                <a:srgbClr val="3333CC"/>
              </a:solidFill>
              <a:latin typeface="Calibri" pitchFamily="34" charset="0"/>
            </a:endParaRPr>
          </a:p>
        </p:txBody>
      </p:sp>
      <p:cxnSp>
        <p:nvCxnSpPr>
          <p:cNvPr id="21" name="20 Conector recto de flecha"/>
          <p:cNvCxnSpPr/>
          <p:nvPr/>
        </p:nvCxnSpPr>
        <p:spPr>
          <a:xfrm rot="5400000">
            <a:off x="6012657" y="5804694"/>
            <a:ext cx="57626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948" name="15 Conector recto de flecha"/>
          <p:cNvCxnSpPr>
            <a:cxnSpLocks noChangeShapeType="1"/>
          </p:cNvCxnSpPr>
          <p:nvPr/>
        </p:nvCxnSpPr>
        <p:spPr bwMode="auto">
          <a:xfrm rot="10800000" flipV="1">
            <a:off x="2916238" y="4005263"/>
            <a:ext cx="2016125" cy="863600"/>
          </a:xfrm>
          <a:prstGeom prst="straightConnector1">
            <a:avLst/>
          </a:prstGeom>
          <a:noFill/>
          <a:ln w="38100" algn="ctr">
            <a:solidFill>
              <a:srgbClr val="2ECBCB"/>
            </a:solidFill>
            <a:round/>
            <a:headEnd/>
            <a:tailEnd type="arrow" w="med" len="med"/>
          </a:ln>
        </p:spPr>
      </p:cxnSp>
      <p:sp>
        <p:nvSpPr>
          <p:cNvPr id="17" name="16 Flecha derecha"/>
          <p:cNvSpPr/>
          <p:nvPr/>
        </p:nvSpPr>
        <p:spPr>
          <a:xfrm>
            <a:off x="3419475" y="5229225"/>
            <a:ext cx="1512888" cy="144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9950" name="7 CuadroTexto"/>
          <p:cNvSpPr txBox="1">
            <a:spLocks noChangeArrowheads="1"/>
          </p:cNvSpPr>
          <p:nvPr/>
        </p:nvSpPr>
        <p:spPr bwMode="auto">
          <a:xfrm>
            <a:off x="539750" y="4941888"/>
            <a:ext cx="2879725" cy="650875"/>
          </a:xfrm>
          <a:prstGeom prst="rect">
            <a:avLst/>
          </a:prstGeom>
          <a:solidFill>
            <a:schemeClr val="accent1">
              <a:alpha val="67842"/>
            </a:schemeClr>
          </a:solidFill>
          <a:ln w="9525">
            <a:solidFill>
              <a:srgbClr val="3333CC"/>
            </a:solidFill>
            <a:miter lim="800000"/>
            <a:headEnd/>
            <a:tailEnd/>
          </a:ln>
        </p:spPr>
        <p:txBody>
          <a:bodyPr>
            <a:spAutoFit/>
          </a:bodyPr>
          <a:lstStyle/>
          <a:p>
            <a:r>
              <a:rPr lang="es-MX">
                <a:solidFill>
                  <a:srgbClr val="3333CC"/>
                </a:solidFill>
                <a:latin typeface="Calibri" pitchFamily="34" charset="0"/>
              </a:rPr>
              <a:t>Evaluación Privada</a:t>
            </a:r>
          </a:p>
          <a:p>
            <a:r>
              <a:rPr lang="es-MX">
                <a:solidFill>
                  <a:srgbClr val="3333CC"/>
                </a:solidFill>
                <a:latin typeface="Calibri" pitchFamily="34" charset="0"/>
              </a:rPr>
              <a:t>(Cartera Modificada)</a:t>
            </a:r>
            <a:endParaRPr lang="es-ES">
              <a:solidFill>
                <a:srgbClr val="3333CC"/>
              </a:solidFill>
              <a:latin typeface="Calibri" pitchFamily="34" charset="0"/>
            </a:endParaRPr>
          </a:p>
        </p:txBody>
      </p:sp>
      <p:sp>
        <p:nvSpPr>
          <p:cNvPr id="23" name="22 Flecha curvada hacia la derecha"/>
          <p:cNvSpPr/>
          <p:nvPr/>
        </p:nvSpPr>
        <p:spPr>
          <a:xfrm rot="10466306">
            <a:off x="8205788" y="3676650"/>
            <a:ext cx="801687" cy="28543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sp>
        <p:nvSpPr>
          <p:cNvPr id="2" name="10 Flecha abajo"/>
          <p:cNvSpPr/>
          <p:nvPr/>
        </p:nvSpPr>
        <p:spPr>
          <a:xfrm>
            <a:off x="6300788" y="4581525"/>
            <a:ext cx="71437"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l" eaLnBrk="1" hangingPunct="1"/>
            <a:r>
              <a:rPr lang="es-ES" sz="2200" smtClean="0">
                <a:solidFill>
                  <a:srgbClr val="FF0000"/>
                </a:solidFill>
              </a:rPr>
              <a:t>Etapa 3. Definición de la Cartera PMDT, Evaluación Privada y Social</a:t>
            </a:r>
            <a:r>
              <a:rPr lang="es-CL" sz="2200" smtClean="0">
                <a:solidFill>
                  <a:srgbClr val="FF0000"/>
                </a:solidFill>
              </a:rPr>
              <a:t/>
            </a:r>
            <a:br>
              <a:rPr lang="es-CL" sz="2200" smtClean="0">
                <a:solidFill>
                  <a:srgbClr val="FF0000"/>
                </a:solidFill>
              </a:rPr>
            </a:br>
            <a:r>
              <a:rPr lang="es-CL" sz="2000" smtClean="0">
                <a:solidFill>
                  <a:srgbClr val="FF0000"/>
                </a:solidFill>
              </a:rPr>
              <a:t> </a:t>
            </a:r>
            <a:r>
              <a:rPr lang="es-ES" sz="2000" smtClean="0"/>
              <a:t>Paso 7. Evaluación Social de la Cartera PMDT</a:t>
            </a:r>
          </a:p>
        </p:txBody>
      </p:sp>
      <p:graphicFrame>
        <p:nvGraphicFramePr>
          <p:cNvPr id="71874" name="Group 194"/>
          <p:cNvGraphicFramePr>
            <a:graphicFrameLocks noGrp="1"/>
          </p:cNvGraphicFramePr>
          <p:nvPr>
            <p:ph idx="1"/>
          </p:nvPr>
        </p:nvGraphicFramePr>
        <p:xfrm>
          <a:off x="755650" y="1628775"/>
          <a:ext cx="7931150" cy="4640263"/>
        </p:xfrm>
        <a:graphic>
          <a:graphicData uri="http://schemas.openxmlformats.org/drawingml/2006/table">
            <a:tbl>
              <a:tblPr/>
              <a:tblGrid>
                <a:gridCol w="1811338"/>
                <a:gridCol w="2016125"/>
                <a:gridCol w="4103687"/>
              </a:tblGrid>
              <a:tr h="768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3333CC"/>
                          </a:solidFill>
                          <a:effectLst/>
                          <a:latin typeface="Calibri" pitchFamily="34" charset="0"/>
                        </a:rPr>
                        <a:t>VAN Privado (productor)</a:t>
                      </a:r>
                      <a:endParaRPr kumimoji="0" lang="es-ES" sz="1800" b="1" i="0" u="none" strike="noStrike" cap="none" normalizeH="0" baseline="0" smtClean="0">
                        <a:ln>
                          <a:noFill/>
                        </a:ln>
                        <a:solidFill>
                          <a:srgbClr val="3333CC"/>
                        </a:solidFill>
                        <a:effectLst/>
                        <a:latin typeface="Arial" charset="0"/>
                      </a:endParaRPr>
                    </a:p>
                  </a:txBody>
                  <a:tcPr horzOverflow="overflow">
                    <a:lnL w="9525" cap="flat" cmpd="sng" algn="ctr">
                      <a:solidFill>
                        <a:srgbClr val="3333CC"/>
                      </a:solidFill>
                      <a:prstDash val="solid"/>
                      <a:round/>
                      <a:headEnd type="none" w="med" len="med"/>
                      <a:tailEnd type="none" w="med" len="med"/>
                    </a:lnL>
                    <a:lnR w="9525" cap="flat" cmpd="sng" algn="ctr">
                      <a:solidFill>
                        <a:srgbClr val="3333CC"/>
                      </a:solidFill>
                      <a:prstDash val="solid"/>
                      <a:round/>
                      <a:headEnd type="none" w="med" len="med"/>
                      <a:tailEnd type="none" w="med" len="med"/>
                    </a:lnR>
                    <a:lnT w="9525" cap="flat" cmpd="sng" algn="ctr">
                      <a:solidFill>
                        <a:srgbClr val="3333CC"/>
                      </a:solidFill>
                      <a:prstDash val="solid"/>
                      <a:round/>
                      <a:headEnd type="none" w="med" len="med"/>
                      <a:tailEnd type="none" w="med" len="med"/>
                    </a:lnT>
                    <a:lnB w="9525" cap="flat" cmpd="sng" algn="ctr">
                      <a:solidFill>
                        <a:srgbClr val="33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3333CC"/>
                          </a:solidFill>
                          <a:effectLst/>
                          <a:latin typeface="Calibri" pitchFamily="34" charset="0"/>
                        </a:rPr>
                        <a:t>VAN Social (cartera PMDT)</a:t>
                      </a:r>
                      <a:endParaRPr kumimoji="0" lang="es-ES" sz="1800" b="1" i="0" u="none" strike="noStrike" cap="none" normalizeH="0" baseline="0" smtClean="0">
                        <a:ln>
                          <a:noFill/>
                        </a:ln>
                        <a:solidFill>
                          <a:srgbClr val="3333CC"/>
                        </a:solidFill>
                        <a:effectLst/>
                        <a:latin typeface="Arial" charset="0"/>
                      </a:endParaRPr>
                    </a:p>
                  </a:txBody>
                  <a:tcPr horzOverflow="overflow">
                    <a:lnL w="9525" cap="flat" cmpd="sng" algn="ctr">
                      <a:solidFill>
                        <a:srgbClr val="3333CC"/>
                      </a:solidFill>
                      <a:prstDash val="solid"/>
                      <a:round/>
                      <a:headEnd type="none" w="med" len="med"/>
                      <a:tailEnd type="none" w="med" len="med"/>
                    </a:lnL>
                    <a:lnR w="9525" cap="flat" cmpd="sng" algn="ctr">
                      <a:solidFill>
                        <a:srgbClr val="3333CC"/>
                      </a:solidFill>
                      <a:prstDash val="solid"/>
                      <a:round/>
                      <a:headEnd type="none" w="med" len="med"/>
                      <a:tailEnd type="none" w="med" len="med"/>
                    </a:lnR>
                    <a:lnT w="9525" cap="flat" cmpd="sng" algn="ctr">
                      <a:solidFill>
                        <a:srgbClr val="3333CC"/>
                      </a:solidFill>
                      <a:prstDash val="solid"/>
                      <a:round/>
                      <a:headEnd type="none" w="med" len="med"/>
                      <a:tailEnd type="none" w="med" len="med"/>
                    </a:lnT>
                    <a:lnB w="9525" cap="flat" cmpd="sng" algn="ctr">
                      <a:solidFill>
                        <a:srgbClr val="3333CC"/>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rgbClr val="3333CC"/>
                          </a:solidFill>
                          <a:effectLst/>
                          <a:latin typeface="Calibri" pitchFamily="34" charset="0"/>
                        </a:rPr>
                        <a:t>Recomendación</a:t>
                      </a:r>
                      <a:endParaRPr kumimoji="0" lang="es-ES" sz="1800" b="1" i="0" u="none" strike="noStrike" cap="none" normalizeH="0" baseline="0" smtClean="0">
                        <a:ln>
                          <a:noFill/>
                        </a:ln>
                        <a:solidFill>
                          <a:srgbClr val="3333CC"/>
                        </a:solidFill>
                        <a:effectLst/>
                        <a:latin typeface="Arial" charset="0"/>
                      </a:endParaRPr>
                    </a:p>
                  </a:txBody>
                  <a:tcPr horzOverflow="overflow">
                    <a:lnL w="9525" cap="flat" cmpd="sng" algn="ctr">
                      <a:solidFill>
                        <a:srgbClr val="3333CC"/>
                      </a:solidFill>
                      <a:prstDash val="solid"/>
                      <a:round/>
                      <a:headEnd type="none" w="med" len="med"/>
                      <a:tailEnd type="none" w="med" len="med"/>
                    </a:lnL>
                    <a:lnR w="9525" cap="flat" cmpd="sng" algn="ctr">
                      <a:solidFill>
                        <a:srgbClr val="3333CC"/>
                      </a:solidFill>
                      <a:prstDash val="solid"/>
                      <a:round/>
                      <a:headEnd type="none" w="med" len="med"/>
                      <a:tailEnd type="none" w="med" len="med"/>
                    </a:lnR>
                    <a:lnT w="9525" cap="flat" cmpd="sng" algn="ctr">
                      <a:solidFill>
                        <a:srgbClr val="3333CC"/>
                      </a:solidFill>
                      <a:prstDash val="solid"/>
                      <a:round/>
                      <a:headEnd type="none" w="med" len="med"/>
                      <a:tailEnd type="none" w="med" len="med"/>
                    </a:lnT>
                    <a:lnB w="9525" cap="flat" cmpd="sng" algn="ctr">
                      <a:solidFill>
                        <a:srgbClr val="3333CC"/>
                      </a:solidFill>
                      <a:prstDash val="solid"/>
                      <a:round/>
                      <a:headEnd type="none" w="med" len="med"/>
                      <a:tailEnd type="none" w="med" len="med"/>
                    </a:lnB>
                    <a:lnTlToBr>
                      <a:noFill/>
                    </a:lnTlToBr>
                    <a:lnBlToTr>
                      <a:noFill/>
                    </a:lnBlToTr>
                    <a:noFill/>
                  </a:tcPr>
                </a:tc>
              </a:tr>
              <a:tr h="7445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3333CC"/>
                          </a:solidFill>
                          <a:effectLst/>
                          <a:latin typeface="Calibri" pitchFamily="34" charset="0"/>
                        </a:rPr>
                        <a:t>Mayor que cero</a:t>
                      </a:r>
                      <a:endParaRPr kumimoji="0" lang="es-ES" sz="1600" b="0" i="0" u="none" strike="noStrike" cap="none" normalizeH="0" baseline="0" smtClean="0">
                        <a:ln>
                          <a:noFill/>
                        </a:ln>
                        <a:solidFill>
                          <a:srgbClr val="3333CC"/>
                        </a:solidFill>
                        <a:effectLst/>
                        <a:latin typeface="Arial" charset="0"/>
                      </a:endParaRPr>
                    </a:p>
                  </a:txBody>
                  <a:tcPr anchor="ctr" horzOverflow="overflow">
                    <a:lnL w="9525" cap="flat" cmpd="sng" algn="ctr">
                      <a:solidFill>
                        <a:srgbClr val="3333CC"/>
                      </a:solidFill>
                      <a:prstDash val="solid"/>
                      <a:round/>
                      <a:headEnd type="none" w="med" len="med"/>
                      <a:tailEnd type="none" w="med" len="med"/>
                    </a:lnL>
                    <a:lnR w="9525" cap="flat" cmpd="sng" algn="ctr">
                      <a:solidFill>
                        <a:srgbClr val="3333CC"/>
                      </a:solidFill>
                      <a:prstDash val="solid"/>
                      <a:round/>
                      <a:headEnd type="none" w="med" len="med"/>
                      <a:tailEnd type="none" w="med" len="med"/>
                    </a:lnR>
                    <a:lnT w="9525" cap="flat" cmpd="sng" algn="ctr">
                      <a:solidFill>
                        <a:srgbClr val="3333CC"/>
                      </a:solidFill>
                      <a:prstDash val="solid"/>
                      <a:round/>
                      <a:headEnd type="none" w="med" len="med"/>
                      <a:tailEnd type="none" w="med" len="med"/>
                    </a:lnT>
                    <a:lnB w="9525" cap="flat" cmpd="sng" algn="ctr">
                      <a:solidFill>
                        <a:srgbClr val="3333C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3333CC"/>
                          </a:solidFill>
                          <a:effectLst/>
                          <a:latin typeface="Calibri" pitchFamily="34" charset="0"/>
                        </a:rPr>
                        <a:t>Mayor que cero</a:t>
                      </a:r>
                      <a:endParaRPr kumimoji="0" lang="es-ES" sz="1600" b="0" i="0" u="none" strike="noStrike" cap="none" normalizeH="0" baseline="0" smtClean="0">
                        <a:ln>
                          <a:noFill/>
                        </a:ln>
                        <a:solidFill>
                          <a:srgbClr val="3333CC"/>
                        </a:solidFill>
                        <a:effectLst/>
                        <a:latin typeface="Arial" charset="0"/>
                      </a:endParaRPr>
                    </a:p>
                  </a:txBody>
                  <a:tcPr anchor="ctr" horzOverflow="overflow">
                    <a:lnL w="9525" cap="flat" cmpd="sng" algn="ctr">
                      <a:solidFill>
                        <a:srgbClr val="3333CC"/>
                      </a:solidFill>
                      <a:prstDash val="solid"/>
                      <a:round/>
                      <a:headEnd type="none" w="med" len="med"/>
                      <a:tailEnd type="none" w="med" len="med"/>
                    </a:lnL>
                    <a:lnR w="9525" cap="flat" cmpd="sng" algn="ctr">
                      <a:solidFill>
                        <a:srgbClr val="3333CC"/>
                      </a:solidFill>
                      <a:prstDash val="solid"/>
                      <a:round/>
                      <a:headEnd type="none" w="med" len="med"/>
                      <a:tailEnd type="none" w="med" len="med"/>
                    </a:lnR>
                    <a:lnT w="9525" cap="flat" cmpd="sng" algn="ctr">
                      <a:solidFill>
                        <a:srgbClr val="3333CC"/>
                      </a:solidFill>
                      <a:prstDash val="solid"/>
                      <a:round/>
                      <a:headEnd type="none" w="med" len="med"/>
                      <a:tailEnd type="none" w="med" len="med"/>
                    </a:lnT>
                    <a:lnB w="9525" cap="flat" cmpd="sng" algn="ctr">
                      <a:solidFill>
                        <a:srgbClr val="3333CC"/>
                      </a:solidFill>
                      <a:prstDash val="solid"/>
                      <a:round/>
                      <a:headEnd type="none" w="med" len="med"/>
                      <a:tailEnd type="none" w="med" len="med"/>
                    </a:lnB>
                    <a:lnTlToBr>
                      <a:noFill/>
                    </a:lnTlToBr>
                    <a:lnBlToTr>
                      <a:noFill/>
                    </a:lnBlToTr>
                    <a:noFill/>
                  </a:tcPr>
                </a:tc>
                <a:tc>
                  <a:txBody>
                    <a:bodyPr/>
                    <a:lstStyle/>
                    <a:p>
                      <a:pPr marL="17780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3333CC"/>
                          </a:solidFill>
                          <a:effectLst/>
                          <a:latin typeface="Calibri" pitchFamily="34" charset="0"/>
                        </a:rPr>
                        <a:t>Favorable</a:t>
                      </a:r>
                      <a:endParaRPr kumimoji="0" lang="es-ES" sz="1600" b="0" i="0" u="none" strike="noStrike" cap="none" normalizeH="0" baseline="0" smtClean="0">
                        <a:ln>
                          <a:noFill/>
                        </a:ln>
                        <a:solidFill>
                          <a:srgbClr val="3333CC"/>
                        </a:solidFill>
                        <a:effectLst/>
                        <a:latin typeface="Arial" charset="0"/>
                      </a:endParaRPr>
                    </a:p>
                  </a:txBody>
                  <a:tcPr anchor="ctr" horzOverflow="overflow">
                    <a:lnL w="9525" cap="flat" cmpd="sng" algn="ctr">
                      <a:solidFill>
                        <a:srgbClr val="3333CC"/>
                      </a:solidFill>
                      <a:prstDash val="solid"/>
                      <a:round/>
                      <a:headEnd type="none" w="med" len="med"/>
                      <a:tailEnd type="none" w="med" len="med"/>
                    </a:lnL>
                    <a:lnR w="9525" cap="flat" cmpd="sng" algn="ctr">
                      <a:solidFill>
                        <a:srgbClr val="3333CC"/>
                      </a:solidFill>
                      <a:prstDash val="solid"/>
                      <a:round/>
                      <a:headEnd type="none" w="med" len="med"/>
                      <a:tailEnd type="none" w="med" len="med"/>
                    </a:lnR>
                    <a:lnT w="9525" cap="flat" cmpd="sng" algn="ctr">
                      <a:solidFill>
                        <a:srgbClr val="3333CC"/>
                      </a:solidFill>
                      <a:prstDash val="solid"/>
                      <a:round/>
                      <a:headEnd type="none" w="med" len="med"/>
                      <a:tailEnd type="none" w="med" len="med"/>
                    </a:lnT>
                    <a:lnB w="9525" cap="flat" cmpd="sng" algn="ctr">
                      <a:solidFill>
                        <a:srgbClr val="3333CC"/>
                      </a:solidFill>
                      <a:prstDash val="solid"/>
                      <a:round/>
                      <a:headEnd type="none" w="med" len="med"/>
                      <a:tailEnd type="none" w="med" len="med"/>
                    </a:lnB>
                    <a:lnTlToBr>
                      <a:noFill/>
                    </a:lnTlToBr>
                    <a:lnBlToTr>
                      <a:noFill/>
                    </a:lnBlToTr>
                    <a:noFill/>
                  </a:tcPr>
                </a:tc>
              </a:tr>
              <a:tr h="1727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3333CC"/>
                          </a:solidFill>
                          <a:effectLst/>
                          <a:latin typeface="Calibri" pitchFamily="34" charset="0"/>
                        </a:rPr>
                        <a:t>Mayor que cero</a:t>
                      </a:r>
                      <a:endParaRPr kumimoji="0" lang="es-ES" sz="1600" b="0" i="0" u="none" strike="noStrike" cap="none" normalizeH="0" baseline="0" smtClean="0">
                        <a:ln>
                          <a:noFill/>
                        </a:ln>
                        <a:solidFill>
                          <a:srgbClr val="3333CC"/>
                        </a:solidFill>
                        <a:effectLst/>
                        <a:latin typeface="Arial" charset="0"/>
                      </a:endParaRPr>
                    </a:p>
                  </a:txBody>
                  <a:tcPr anchor="ctr" horzOverflow="overflow">
                    <a:lnL w="9525" cap="flat" cmpd="sng" algn="ctr">
                      <a:solidFill>
                        <a:srgbClr val="3333CC"/>
                      </a:solidFill>
                      <a:prstDash val="solid"/>
                      <a:round/>
                      <a:headEnd type="none" w="med" len="med"/>
                      <a:tailEnd type="none" w="med" len="med"/>
                    </a:lnL>
                    <a:lnR w="9525" cap="flat" cmpd="sng" algn="ctr">
                      <a:solidFill>
                        <a:srgbClr val="3333CC"/>
                      </a:solidFill>
                      <a:prstDash val="solid"/>
                      <a:round/>
                      <a:headEnd type="none" w="med" len="med"/>
                      <a:tailEnd type="none" w="med" len="med"/>
                    </a:lnR>
                    <a:lnT w="9525" cap="flat" cmpd="sng" algn="ctr">
                      <a:solidFill>
                        <a:srgbClr val="3333CC"/>
                      </a:solidFill>
                      <a:prstDash val="solid"/>
                      <a:round/>
                      <a:headEnd type="none" w="med" len="med"/>
                      <a:tailEnd type="none" w="med" len="med"/>
                    </a:lnT>
                    <a:lnB w="9525" cap="flat" cmpd="sng" algn="ctr">
                      <a:solidFill>
                        <a:srgbClr val="3333C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3333CC"/>
                          </a:solidFill>
                          <a:effectLst/>
                          <a:latin typeface="Calibri" pitchFamily="34" charset="0"/>
                        </a:rPr>
                        <a:t>Menor que cero</a:t>
                      </a:r>
                      <a:endParaRPr kumimoji="0" lang="es-ES" sz="1600" b="0" i="0" u="none" strike="noStrike" cap="none" normalizeH="0" baseline="0" smtClean="0">
                        <a:ln>
                          <a:noFill/>
                        </a:ln>
                        <a:solidFill>
                          <a:srgbClr val="3333CC"/>
                        </a:solidFill>
                        <a:effectLst/>
                        <a:latin typeface="Arial" charset="0"/>
                      </a:endParaRPr>
                    </a:p>
                  </a:txBody>
                  <a:tcPr anchor="ctr" horzOverflow="overflow">
                    <a:lnL w="9525" cap="flat" cmpd="sng" algn="ctr">
                      <a:solidFill>
                        <a:srgbClr val="3333CC"/>
                      </a:solidFill>
                      <a:prstDash val="solid"/>
                      <a:round/>
                      <a:headEnd type="none" w="med" len="med"/>
                      <a:tailEnd type="none" w="med" len="med"/>
                    </a:lnL>
                    <a:lnR w="9525" cap="flat" cmpd="sng" algn="ctr">
                      <a:solidFill>
                        <a:srgbClr val="3333CC"/>
                      </a:solidFill>
                      <a:prstDash val="solid"/>
                      <a:round/>
                      <a:headEnd type="none" w="med" len="med"/>
                      <a:tailEnd type="none" w="med" len="med"/>
                    </a:lnR>
                    <a:lnT w="9525" cap="flat" cmpd="sng" algn="ctr">
                      <a:solidFill>
                        <a:srgbClr val="3333CC"/>
                      </a:solidFill>
                      <a:prstDash val="solid"/>
                      <a:round/>
                      <a:headEnd type="none" w="med" len="med"/>
                      <a:tailEnd type="none" w="med" len="med"/>
                    </a:lnT>
                    <a:lnB w="9525" cap="flat" cmpd="sng" algn="ctr">
                      <a:solidFill>
                        <a:srgbClr val="3333CC"/>
                      </a:solidFill>
                      <a:prstDash val="solid"/>
                      <a:round/>
                      <a:headEnd type="none" w="med" len="med"/>
                      <a:tailEnd type="none" w="med" len="med"/>
                    </a:lnB>
                    <a:lnTlToBr>
                      <a:noFill/>
                    </a:lnTlToBr>
                    <a:lnBlToTr>
                      <a:noFill/>
                    </a:lnBlToTr>
                    <a:noFill/>
                  </a:tcPr>
                </a:tc>
                <a:tc>
                  <a:txBody>
                    <a:bodyPr/>
                    <a:lstStyle/>
                    <a:p>
                      <a:pPr marL="176213" marR="0" lvl="0" indent="15875" algn="just" defTabSz="914400" rtl="0" eaLnBrk="1" fontAlgn="base" latinLnBrk="0" hangingPunct="1">
                        <a:lnSpc>
                          <a:spcPct val="100000"/>
                        </a:lnSpc>
                        <a:spcBef>
                          <a:spcPct val="0"/>
                        </a:spcBef>
                        <a:spcAft>
                          <a:spcPct val="0"/>
                        </a:spcAft>
                        <a:buClrTx/>
                        <a:buSzTx/>
                        <a:buFontTx/>
                        <a:buNone/>
                        <a:tabLst>
                          <a:tab pos="3943350" algn="l"/>
                        </a:tabLst>
                      </a:pPr>
                      <a:r>
                        <a:rPr kumimoji="0" lang="es-ES" sz="1600" b="0" i="0" u="none" strike="noStrike" cap="none" normalizeH="0" baseline="0" smtClean="0">
                          <a:ln>
                            <a:noFill/>
                          </a:ln>
                          <a:solidFill>
                            <a:srgbClr val="3333CC"/>
                          </a:solidFill>
                          <a:effectLst/>
                          <a:latin typeface="Calibri" pitchFamily="34" charset="0"/>
                        </a:rPr>
                        <a:t>Se sugiere una profundización en estudio de las externalidades asociadas y de persistir la rentabilidad social negativa, se debe reanalizar una revisión de las inversiones en infraestructura (tamaño, estándares constructivos).</a:t>
                      </a:r>
                      <a:endParaRPr kumimoji="0" lang="es-ES" sz="1600" b="0" i="0" u="none" strike="noStrike" cap="none" normalizeH="0" baseline="0" smtClean="0">
                        <a:ln>
                          <a:noFill/>
                        </a:ln>
                        <a:solidFill>
                          <a:srgbClr val="3333CC"/>
                        </a:solidFill>
                        <a:effectLst/>
                        <a:latin typeface="Arial" charset="0"/>
                      </a:endParaRPr>
                    </a:p>
                  </a:txBody>
                  <a:tcPr anchor="ctr" horzOverflow="overflow">
                    <a:lnL w="9525" cap="flat" cmpd="sng" algn="ctr">
                      <a:solidFill>
                        <a:srgbClr val="3333CC"/>
                      </a:solidFill>
                      <a:prstDash val="solid"/>
                      <a:round/>
                      <a:headEnd type="none" w="med" len="med"/>
                      <a:tailEnd type="none" w="med" len="med"/>
                    </a:lnL>
                    <a:lnR w="9525" cap="flat" cmpd="sng" algn="ctr">
                      <a:solidFill>
                        <a:srgbClr val="3333CC"/>
                      </a:solidFill>
                      <a:prstDash val="solid"/>
                      <a:round/>
                      <a:headEnd type="none" w="med" len="med"/>
                      <a:tailEnd type="none" w="med" len="med"/>
                    </a:lnR>
                    <a:lnT w="9525" cap="flat" cmpd="sng" algn="ctr">
                      <a:solidFill>
                        <a:srgbClr val="3333CC"/>
                      </a:solidFill>
                      <a:prstDash val="solid"/>
                      <a:round/>
                      <a:headEnd type="none" w="med" len="med"/>
                      <a:tailEnd type="none" w="med" len="med"/>
                    </a:lnT>
                    <a:lnB w="9525" cap="flat" cmpd="sng" algn="ctr">
                      <a:solidFill>
                        <a:srgbClr val="3333CC"/>
                      </a:solidFill>
                      <a:prstDash val="solid"/>
                      <a:round/>
                      <a:headEnd type="none" w="med" len="med"/>
                      <a:tailEnd type="none" w="med" len="med"/>
                    </a:lnB>
                    <a:lnTlToBr>
                      <a:noFill/>
                    </a:lnTlToBr>
                    <a:lnBlToTr>
                      <a:noFill/>
                    </a:lnBlToTr>
                    <a:noFill/>
                  </a:tcPr>
                </a:tc>
              </a:tr>
              <a:tr h="7683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3333CC"/>
                          </a:solidFill>
                          <a:effectLst/>
                          <a:latin typeface="Calibri" pitchFamily="34" charset="0"/>
                        </a:rPr>
                        <a:t>Menor que cero</a:t>
                      </a:r>
                      <a:endParaRPr kumimoji="0" lang="es-ES" sz="1600" b="0" i="0" u="none" strike="noStrike" cap="none" normalizeH="0" baseline="0" smtClean="0">
                        <a:ln>
                          <a:noFill/>
                        </a:ln>
                        <a:solidFill>
                          <a:srgbClr val="3333CC"/>
                        </a:solidFill>
                        <a:effectLst/>
                        <a:latin typeface="Arial" charset="0"/>
                      </a:endParaRPr>
                    </a:p>
                  </a:txBody>
                  <a:tcPr anchor="ctr" horzOverflow="overflow">
                    <a:lnL w="9525" cap="flat" cmpd="sng" algn="ctr">
                      <a:solidFill>
                        <a:srgbClr val="3333CC"/>
                      </a:solidFill>
                      <a:prstDash val="solid"/>
                      <a:round/>
                      <a:headEnd type="none" w="med" len="med"/>
                      <a:tailEnd type="none" w="med" len="med"/>
                    </a:lnL>
                    <a:lnR w="9525" cap="flat" cmpd="sng" algn="ctr">
                      <a:solidFill>
                        <a:srgbClr val="3333CC"/>
                      </a:solidFill>
                      <a:prstDash val="solid"/>
                      <a:round/>
                      <a:headEnd type="none" w="med" len="med"/>
                      <a:tailEnd type="none" w="med" len="med"/>
                    </a:lnR>
                    <a:lnT w="9525" cap="flat" cmpd="sng" algn="ctr">
                      <a:solidFill>
                        <a:srgbClr val="3333CC"/>
                      </a:solidFill>
                      <a:prstDash val="solid"/>
                      <a:round/>
                      <a:headEnd type="none" w="med" len="med"/>
                      <a:tailEnd type="none" w="med" len="med"/>
                    </a:lnT>
                    <a:lnB w="9525" cap="flat" cmpd="sng" algn="ctr">
                      <a:solidFill>
                        <a:srgbClr val="3333C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3333CC"/>
                          </a:solidFill>
                          <a:effectLst/>
                          <a:latin typeface="Calibri" pitchFamily="34" charset="0"/>
                        </a:rPr>
                        <a:t>Mayor que cero</a:t>
                      </a:r>
                      <a:endParaRPr kumimoji="0" lang="es-ES" sz="1600" b="0" i="0" u="none" strike="noStrike" cap="none" normalizeH="0" baseline="0" smtClean="0">
                        <a:ln>
                          <a:noFill/>
                        </a:ln>
                        <a:solidFill>
                          <a:srgbClr val="3333CC"/>
                        </a:solidFill>
                        <a:effectLst/>
                        <a:latin typeface="Arial" charset="0"/>
                      </a:endParaRPr>
                    </a:p>
                  </a:txBody>
                  <a:tcPr anchor="ctr" horzOverflow="overflow">
                    <a:lnL w="9525" cap="flat" cmpd="sng" algn="ctr">
                      <a:solidFill>
                        <a:srgbClr val="3333CC"/>
                      </a:solidFill>
                      <a:prstDash val="solid"/>
                      <a:round/>
                      <a:headEnd type="none" w="med" len="med"/>
                      <a:tailEnd type="none" w="med" len="med"/>
                    </a:lnL>
                    <a:lnR w="9525" cap="flat" cmpd="sng" algn="ctr">
                      <a:solidFill>
                        <a:srgbClr val="3333CC"/>
                      </a:solidFill>
                      <a:prstDash val="solid"/>
                      <a:round/>
                      <a:headEnd type="none" w="med" len="med"/>
                      <a:tailEnd type="none" w="med" len="med"/>
                    </a:lnR>
                    <a:lnT w="9525" cap="flat" cmpd="sng" algn="ctr">
                      <a:solidFill>
                        <a:srgbClr val="3333CC"/>
                      </a:solidFill>
                      <a:prstDash val="solid"/>
                      <a:round/>
                      <a:headEnd type="none" w="med" len="med"/>
                      <a:tailEnd type="none" w="med" len="med"/>
                    </a:lnT>
                    <a:lnB w="9525" cap="flat" cmpd="sng" algn="ctr">
                      <a:solidFill>
                        <a:srgbClr val="3333CC"/>
                      </a:solidFill>
                      <a:prstDash val="solid"/>
                      <a:round/>
                      <a:headEnd type="none" w="med" len="med"/>
                      <a:tailEnd type="none" w="med" len="med"/>
                    </a:lnB>
                    <a:lnTlToBr>
                      <a:noFill/>
                    </a:lnTlToBr>
                    <a:lnBlToTr>
                      <a:noFill/>
                    </a:lnBlToTr>
                    <a:noFill/>
                  </a:tcPr>
                </a:tc>
                <a:tc>
                  <a:txBody>
                    <a:bodyPr/>
                    <a:lstStyle/>
                    <a:p>
                      <a:pPr marL="17780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3333CC"/>
                          </a:solidFill>
                          <a:effectLst/>
                          <a:latin typeface="Calibri" pitchFamily="34" charset="0"/>
                        </a:rPr>
                        <a:t>Analizar conveniencia de mayores incentivos al productor para desarrollar los negocios</a:t>
                      </a:r>
                      <a:endParaRPr kumimoji="0" lang="es-ES" sz="1600" b="0" i="0" u="none" strike="noStrike" cap="none" normalizeH="0" baseline="0" smtClean="0">
                        <a:ln>
                          <a:noFill/>
                        </a:ln>
                        <a:solidFill>
                          <a:srgbClr val="3333CC"/>
                        </a:solidFill>
                        <a:effectLst/>
                        <a:latin typeface="Arial" charset="0"/>
                      </a:endParaRPr>
                    </a:p>
                  </a:txBody>
                  <a:tcPr anchor="ctr" horzOverflow="overflow">
                    <a:lnL w="9525" cap="flat" cmpd="sng" algn="ctr">
                      <a:solidFill>
                        <a:srgbClr val="3333CC"/>
                      </a:solidFill>
                      <a:prstDash val="solid"/>
                      <a:round/>
                      <a:headEnd type="none" w="med" len="med"/>
                      <a:tailEnd type="none" w="med" len="med"/>
                    </a:lnL>
                    <a:lnR w="9525" cap="flat" cmpd="sng" algn="ctr">
                      <a:solidFill>
                        <a:srgbClr val="3333CC"/>
                      </a:solidFill>
                      <a:prstDash val="solid"/>
                      <a:round/>
                      <a:headEnd type="none" w="med" len="med"/>
                      <a:tailEnd type="none" w="med" len="med"/>
                    </a:lnR>
                    <a:lnT w="9525" cap="flat" cmpd="sng" algn="ctr">
                      <a:solidFill>
                        <a:srgbClr val="3333CC"/>
                      </a:solidFill>
                      <a:prstDash val="solid"/>
                      <a:round/>
                      <a:headEnd type="none" w="med" len="med"/>
                      <a:tailEnd type="none" w="med" len="med"/>
                    </a:lnT>
                    <a:lnB w="9525" cap="flat" cmpd="sng" algn="ctr">
                      <a:solidFill>
                        <a:srgbClr val="3333CC"/>
                      </a:solidFill>
                      <a:prstDash val="solid"/>
                      <a:round/>
                      <a:headEnd type="none" w="med" len="med"/>
                      <a:tailEnd type="none" w="med" len="med"/>
                    </a:lnB>
                    <a:lnTlToBr>
                      <a:noFill/>
                    </a:lnTlToBr>
                    <a:lnBlToTr>
                      <a:noFill/>
                    </a:lnBlToTr>
                    <a:noFill/>
                  </a:tcPr>
                </a:tc>
              </a:tr>
              <a:tr h="631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3333CC"/>
                          </a:solidFill>
                          <a:effectLst/>
                          <a:latin typeface="Calibri" pitchFamily="34" charset="0"/>
                        </a:rPr>
                        <a:t>Menor que cero</a:t>
                      </a:r>
                      <a:endParaRPr kumimoji="0" lang="es-ES" sz="1600" b="0" i="0" u="none" strike="noStrike" cap="none" normalizeH="0" baseline="0" smtClean="0">
                        <a:ln>
                          <a:noFill/>
                        </a:ln>
                        <a:solidFill>
                          <a:srgbClr val="3333CC"/>
                        </a:solidFill>
                        <a:effectLst/>
                        <a:latin typeface="Arial" charset="0"/>
                      </a:endParaRPr>
                    </a:p>
                  </a:txBody>
                  <a:tcPr anchor="ctr" horzOverflow="overflow">
                    <a:lnL w="9525" cap="flat" cmpd="sng" algn="ctr">
                      <a:solidFill>
                        <a:srgbClr val="3333CC"/>
                      </a:solidFill>
                      <a:prstDash val="solid"/>
                      <a:round/>
                      <a:headEnd type="none" w="med" len="med"/>
                      <a:tailEnd type="none" w="med" len="med"/>
                    </a:lnL>
                    <a:lnR w="9525" cap="flat" cmpd="sng" algn="ctr">
                      <a:solidFill>
                        <a:srgbClr val="3333CC"/>
                      </a:solidFill>
                      <a:prstDash val="solid"/>
                      <a:round/>
                      <a:headEnd type="none" w="med" len="med"/>
                      <a:tailEnd type="none" w="med" len="med"/>
                    </a:lnR>
                    <a:lnT w="9525" cap="flat" cmpd="sng" algn="ctr">
                      <a:solidFill>
                        <a:srgbClr val="3333CC"/>
                      </a:solidFill>
                      <a:prstDash val="solid"/>
                      <a:round/>
                      <a:headEnd type="none" w="med" len="med"/>
                      <a:tailEnd type="none" w="med" len="med"/>
                    </a:lnT>
                    <a:lnB w="9525" cap="flat" cmpd="sng" algn="ctr">
                      <a:solidFill>
                        <a:srgbClr val="3333CC"/>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3333CC"/>
                          </a:solidFill>
                          <a:effectLst/>
                          <a:latin typeface="Calibri" pitchFamily="34" charset="0"/>
                        </a:rPr>
                        <a:t>Menor que cero</a:t>
                      </a:r>
                      <a:endParaRPr kumimoji="0" lang="es-ES" sz="1600" b="0" i="0" u="none" strike="noStrike" cap="none" normalizeH="0" baseline="0" smtClean="0">
                        <a:ln>
                          <a:noFill/>
                        </a:ln>
                        <a:solidFill>
                          <a:srgbClr val="3333CC"/>
                        </a:solidFill>
                        <a:effectLst/>
                        <a:latin typeface="Arial" charset="0"/>
                      </a:endParaRPr>
                    </a:p>
                  </a:txBody>
                  <a:tcPr anchor="ctr" horzOverflow="overflow">
                    <a:lnL w="9525" cap="flat" cmpd="sng" algn="ctr">
                      <a:solidFill>
                        <a:srgbClr val="3333CC"/>
                      </a:solidFill>
                      <a:prstDash val="solid"/>
                      <a:round/>
                      <a:headEnd type="none" w="med" len="med"/>
                      <a:tailEnd type="none" w="med" len="med"/>
                    </a:lnL>
                    <a:lnR w="9525" cap="flat" cmpd="sng" algn="ctr">
                      <a:solidFill>
                        <a:srgbClr val="3333CC"/>
                      </a:solidFill>
                      <a:prstDash val="solid"/>
                      <a:round/>
                      <a:headEnd type="none" w="med" len="med"/>
                      <a:tailEnd type="none" w="med" len="med"/>
                    </a:lnR>
                    <a:lnT w="9525" cap="flat" cmpd="sng" algn="ctr">
                      <a:solidFill>
                        <a:srgbClr val="3333CC"/>
                      </a:solidFill>
                      <a:prstDash val="solid"/>
                      <a:round/>
                      <a:headEnd type="none" w="med" len="med"/>
                      <a:tailEnd type="none" w="med" len="med"/>
                    </a:lnT>
                    <a:lnB w="9525" cap="flat" cmpd="sng" algn="ctr">
                      <a:solidFill>
                        <a:srgbClr val="3333CC"/>
                      </a:solidFill>
                      <a:prstDash val="solid"/>
                      <a:round/>
                      <a:headEnd type="none" w="med" len="med"/>
                      <a:tailEnd type="none" w="med" len="med"/>
                    </a:lnB>
                    <a:lnTlToBr>
                      <a:noFill/>
                    </a:lnTlToBr>
                    <a:lnBlToTr>
                      <a:noFill/>
                    </a:lnBlToTr>
                    <a:noFill/>
                  </a:tcPr>
                </a:tc>
                <a:tc>
                  <a:txBody>
                    <a:bodyPr/>
                    <a:lstStyle/>
                    <a:p>
                      <a:pPr marL="176213" marR="0" lvl="0" indent="15875"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smtClean="0">
                          <a:ln>
                            <a:noFill/>
                          </a:ln>
                          <a:solidFill>
                            <a:srgbClr val="3333CC"/>
                          </a:solidFill>
                          <a:effectLst/>
                          <a:latin typeface="Calibri" pitchFamily="34" charset="0"/>
                        </a:rPr>
                        <a:t>No Favorable</a:t>
                      </a:r>
                      <a:endParaRPr kumimoji="0" lang="es-ES" sz="1600" b="0" i="0" u="none" strike="noStrike" cap="none" normalizeH="0" baseline="0" smtClean="0">
                        <a:ln>
                          <a:noFill/>
                        </a:ln>
                        <a:solidFill>
                          <a:srgbClr val="3333CC"/>
                        </a:solidFill>
                        <a:effectLst/>
                        <a:latin typeface="Arial" charset="0"/>
                      </a:endParaRPr>
                    </a:p>
                  </a:txBody>
                  <a:tcPr anchor="ctr" horzOverflow="overflow">
                    <a:lnL w="9525" cap="flat" cmpd="sng" algn="ctr">
                      <a:solidFill>
                        <a:srgbClr val="3333CC"/>
                      </a:solidFill>
                      <a:prstDash val="solid"/>
                      <a:round/>
                      <a:headEnd type="none" w="med" len="med"/>
                      <a:tailEnd type="none" w="med" len="med"/>
                    </a:lnL>
                    <a:lnR w="9525" cap="flat" cmpd="sng" algn="ctr">
                      <a:solidFill>
                        <a:srgbClr val="3333CC"/>
                      </a:solidFill>
                      <a:prstDash val="solid"/>
                      <a:round/>
                      <a:headEnd type="none" w="med" len="med"/>
                      <a:tailEnd type="none" w="med" len="med"/>
                    </a:lnR>
                    <a:lnT w="9525" cap="flat" cmpd="sng" algn="ctr">
                      <a:solidFill>
                        <a:srgbClr val="3333CC"/>
                      </a:solidFill>
                      <a:prstDash val="solid"/>
                      <a:round/>
                      <a:headEnd type="none" w="med" len="med"/>
                      <a:tailEnd type="none" w="med" len="med"/>
                    </a:lnT>
                    <a:lnB w="9525" cap="flat" cmpd="sng" algn="ctr">
                      <a:solidFill>
                        <a:srgbClr val="3333CC"/>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l" eaLnBrk="1" hangingPunct="1"/>
            <a:r>
              <a:rPr lang="es-ES" sz="2200" smtClean="0">
                <a:solidFill>
                  <a:srgbClr val="FF0000"/>
                </a:solidFill>
              </a:rPr>
              <a:t>Etapa 3. Definición de la Cartera PMDT, Evaluación Privada y Social</a:t>
            </a:r>
            <a:r>
              <a:rPr lang="es-CL" sz="2200" smtClean="0">
                <a:solidFill>
                  <a:srgbClr val="FF0000"/>
                </a:solidFill>
              </a:rPr>
              <a:t/>
            </a:r>
            <a:br>
              <a:rPr lang="es-CL" sz="2200" smtClean="0">
                <a:solidFill>
                  <a:srgbClr val="FF0000"/>
                </a:solidFill>
              </a:rPr>
            </a:br>
            <a:r>
              <a:rPr lang="es-CL" sz="2000" smtClean="0">
                <a:solidFill>
                  <a:srgbClr val="FF0000"/>
                </a:solidFill>
              </a:rPr>
              <a:t> </a:t>
            </a:r>
            <a:r>
              <a:rPr lang="es-ES" sz="2000" smtClean="0"/>
              <a:t>Paso 7. Evaluación Social de la Cartera PMDT</a:t>
            </a:r>
          </a:p>
        </p:txBody>
      </p:sp>
      <p:sp>
        <p:nvSpPr>
          <p:cNvPr id="41987" name="Rectangle 3"/>
          <p:cNvSpPr>
            <a:spLocks noGrp="1" noChangeArrowheads="1"/>
          </p:cNvSpPr>
          <p:nvPr>
            <p:ph type="body" idx="1"/>
          </p:nvPr>
        </p:nvSpPr>
        <p:spPr>
          <a:xfrm>
            <a:off x="395288" y="1628775"/>
            <a:ext cx="8291512" cy="4895850"/>
          </a:xfrm>
        </p:spPr>
        <p:txBody>
          <a:bodyPr/>
          <a:lstStyle/>
          <a:p>
            <a:pPr marL="0" indent="0" eaLnBrk="1" hangingPunct="1">
              <a:lnSpc>
                <a:spcPct val="80000"/>
              </a:lnSpc>
              <a:buFontTx/>
              <a:buNone/>
            </a:pPr>
            <a:r>
              <a:rPr lang="es-ES" sz="2400" b="1" smtClean="0"/>
              <a:t>Cartera definitiva del PMDT*</a:t>
            </a:r>
            <a:endParaRPr lang="es-ES" sz="2400" b="1" smtClean="0">
              <a:solidFill>
                <a:srgbClr val="FF0000"/>
              </a:solidFill>
            </a:endParaRPr>
          </a:p>
          <a:p>
            <a:pPr marL="0" indent="0" eaLnBrk="1" hangingPunct="1">
              <a:lnSpc>
                <a:spcPct val="80000"/>
              </a:lnSpc>
              <a:spcBef>
                <a:spcPct val="50000"/>
              </a:spcBef>
              <a:buFontTx/>
              <a:buNone/>
            </a:pPr>
            <a:r>
              <a:rPr lang="es-ES" sz="2000" smtClean="0"/>
              <a:t>Se deberá presentar los antecedentes a nivel de perfil que permitan postular la iniciativa a la etapa de diseño:</a:t>
            </a:r>
          </a:p>
          <a:p>
            <a:pPr marL="877888" lvl="1" indent="-342900" eaLnBrk="1" hangingPunct="1">
              <a:lnSpc>
                <a:spcPct val="80000"/>
              </a:lnSpc>
              <a:spcBef>
                <a:spcPts val="1200"/>
              </a:spcBef>
              <a:buFont typeface="Wingdings" pitchFamily="2" charset="2"/>
              <a:buChar char="ü"/>
            </a:pPr>
            <a:r>
              <a:rPr lang="es-ES" sz="1800" smtClean="0"/>
              <a:t>Términos de Referencia para licitar estudio de diseño</a:t>
            </a:r>
          </a:p>
          <a:p>
            <a:pPr marL="877888" lvl="1" indent="-342900" eaLnBrk="1" hangingPunct="1">
              <a:lnSpc>
                <a:spcPct val="80000"/>
              </a:lnSpc>
              <a:spcBef>
                <a:spcPts val="1200"/>
              </a:spcBef>
              <a:buFont typeface="Wingdings" pitchFamily="2" charset="2"/>
              <a:buChar char="ü"/>
            </a:pPr>
            <a:r>
              <a:rPr lang="es-ES" sz="1800" smtClean="0"/>
              <a:t>Costo estimado del estudio de diseño y cronograma de su ejecución </a:t>
            </a:r>
          </a:p>
          <a:p>
            <a:pPr marL="877888" lvl="1" indent="-342900" eaLnBrk="1" hangingPunct="1">
              <a:lnSpc>
                <a:spcPct val="80000"/>
              </a:lnSpc>
              <a:spcBef>
                <a:spcPts val="1200"/>
              </a:spcBef>
              <a:buFont typeface="Wingdings" pitchFamily="2" charset="2"/>
              <a:buChar char="ü"/>
            </a:pPr>
            <a:r>
              <a:rPr lang="es-ES" sz="1800" smtClean="0"/>
              <a:t>Presupuesto preliminar del proyecto, según partida de obra</a:t>
            </a:r>
          </a:p>
          <a:p>
            <a:pPr marL="877888" lvl="1" indent="-342900" eaLnBrk="1" hangingPunct="1">
              <a:lnSpc>
                <a:spcPct val="80000"/>
              </a:lnSpc>
              <a:spcBef>
                <a:spcPts val="1200"/>
              </a:spcBef>
              <a:buFont typeface="Wingdings" pitchFamily="2" charset="2"/>
              <a:buChar char="ü"/>
            </a:pPr>
            <a:r>
              <a:rPr lang="es-ES" sz="1800" smtClean="0"/>
              <a:t>Análisis preliminar de dimensionamiento de las obras</a:t>
            </a:r>
          </a:p>
          <a:p>
            <a:pPr marL="877888" lvl="1" indent="-342900" eaLnBrk="1" hangingPunct="1">
              <a:lnSpc>
                <a:spcPct val="80000"/>
              </a:lnSpc>
              <a:spcBef>
                <a:spcPts val="1200"/>
              </a:spcBef>
              <a:buFont typeface="Wingdings" pitchFamily="2" charset="2"/>
              <a:buChar char="ü"/>
            </a:pPr>
            <a:r>
              <a:rPr lang="es-ES" sz="1800" smtClean="0"/>
              <a:t>Croquis de los proyectos y de sus áreas de influencia, individualizando a los potenciales beneficiarios</a:t>
            </a:r>
          </a:p>
          <a:p>
            <a:pPr marL="877888" lvl="1" indent="-342900" eaLnBrk="1" hangingPunct="1">
              <a:lnSpc>
                <a:spcPct val="80000"/>
              </a:lnSpc>
              <a:spcBef>
                <a:spcPts val="1200"/>
              </a:spcBef>
              <a:buFont typeface="Wingdings" pitchFamily="2" charset="2"/>
              <a:buChar char="ü"/>
            </a:pPr>
            <a:r>
              <a:rPr lang="es-ES" sz="1800" smtClean="0"/>
              <a:t>Identificación de  terrenos, servidumbres de paso y derechos de agua requeridos y factibilidad de obtenerlos;</a:t>
            </a:r>
          </a:p>
          <a:p>
            <a:pPr marL="877888" lvl="1" indent="-342900" eaLnBrk="1" hangingPunct="1">
              <a:lnSpc>
                <a:spcPct val="80000"/>
              </a:lnSpc>
              <a:spcBef>
                <a:spcPts val="1200"/>
              </a:spcBef>
              <a:buFont typeface="Wingdings" pitchFamily="2" charset="2"/>
              <a:buChar char="ü"/>
            </a:pPr>
            <a:r>
              <a:rPr lang="es-ES" sz="1800" smtClean="0"/>
              <a:t>Factibilidad de descarga de las aguas servidas tratadas (para proyectos de saneamiento)</a:t>
            </a:r>
          </a:p>
          <a:p>
            <a:pPr marL="877888" lvl="1" indent="-342900" eaLnBrk="1" hangingPunct="1">
              <a:lnSpc>
                <a:spcPct val="80000"/>
              </a:lnSpc>
              <a:spcBef>
                <a:spcPts val="1200"/>
              </a:spcBef>
              <a:buFont typeface="Wingdings" pitchFamily="2" charset="2"/>
              <a:buChar char="ü"/>
            </a:pPr>
            <a:r>
              <a:rPr lang="es-ES" sz="1800" smtClean="0"/>
              <a:t>Cálculo preliminar del subsidio requerido por la empresa eléctrica (para proyectos de extensión de red eléctrica)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l" eaLnBrk="1" hangingPunct="1"/>
            <a:r>
              <a:rPr lang="es-ES" sz="2400" smtClean="0">
                <a:solidFill>
                  <a:srgbClr val="FF0000"/>
                </a:solidFill>
              </a:rPr>
              <a:t>Etapa 4. Matriz de Marco Lógico y Validación del PMDT</a:t>
            </a:r>
            <a:r>
              <a:rPr lang="es-CL" sz="2400" smtClean="0">
                <a:solidFill>
                  <a:srgbClr val="FF0000"/>
                </a:solidFill>
              </a:rPr>
              <a:t/>
            </a:r>
            <a:br>
              <a:rPr lang="es-CL" sz="2400" smtClean="0">
                <a:solidFill>
                  <a:srgbClr val="FF0000"/>
                </a:solidFill>
              </a:rPr>
            </a:br>
            <a:r>
              <a:rPr lang="es-ES" sz="2000" smtClean="0"/>
              <a:t>Paso 8. Matriz de Marco Lógico y Definición de la Línea Base para el PMDT</a:t>
            </a:r>
          </a:p>
        </p:txBody>
      </p:sp>
      <p:sp>
        <p:nvSpPr>
          <p:cNvPr id="43011" name="Rectangle 3"/>
          <p:cNvSpPr>
            <a:spLocks noGrp="1" noChangeArrowheads="1"/>
          </p:cNvSpPr>
          <p:nvPr>
            <p:ph type="body" idx="1"/>
          </p:nvPr>
        </p:nvSpPr>
        <p:spPr>
          <a:xfrm>
            <a:off x="395288" y="1989138"/>
            <a:ext cx="8291512" cy="4535487"/>
          </a:xfrm>
        </p:spPr>
        <p:txBody>
          <a:bodyPr/>
          <a:lstStyle/>
          <a:p>
            <a:pPr marL="381000" indent="-381000" eaLnBrk="1" hangingPunct="1">
              <a:lnSpc>
                <a:spcPct val="90000"/>
              </a:lnSpc>
              <a:buFontTx/>
              <a:buNone/>
            </a:pPr>
            <a:r>
              <a:rPr lang="es-ES" sz="2400" b="1" smtClean="0"/>
              <a:t>Objetivo</a:t>
            </a:r>
          </a:p>
          <a:p>
            <a:pPr marL="381000" indent="-381000" eaLnBrk="1" hangingPunct="1">
              <a:lnSpc>
                <a:spcPct val="90000"/>
              </a:lnSpc>
              <a:buFontTx/>
              <a:buNone/>
            </a:pPr>
            <a:endParaRPr lang="es-ES" sz="2400" smtClean="0"/>
          </a:p>
          <a:p>
            <a:pPr marL="381000" indent="-381000" algn="just" eaLnBrk="1" hangingPunct="1">
              <a:lnSpc>
                <a:spcPct val="90000"/>
              </a:lnSpc>
            </a:pPr>
            <a:r>
              <a:rPr lang="es-ES" sz="2200" smtClean="0"/>
              <a:t>Disponer de un diseño lógico del PMDT, que grafique la relación de la cartera PMDT a ejecutar con el </a:t>
            </a:r>
            <a:r>
              <a:rPr lang="es-ES" sz="2200" u="sng" smtClean="0"/>
              <a:t>desarrollo productivo esperado</a:t>
            </a:r>
            <a:r>
              <a:rPr lang="es-ES" sz="2200" smtClean="0"/>
              <a:t> para el subterritorio.</a:t>
            </a:r>
          </a:p>
          <a:p>
            <a:pPr marL="381000" indent="-381000" eaLnBrk="1" hangingPunct="1">
              <a:lnSpc>
                <a:spcPct val="90000"/>
              </a:lnSpc>
            </a:pPr>
            <a:endParaRPr lang="es-ES" sz="2200" smtClean="0"/>
          </a:p>
          <a:p>
            <a:pPr marL="381000" indent="-381000" algn="just" eaLnBrk="1" hangingPunct="1">
              <a:lnSpc>
                <a:spcPct val="90000"/>
              </a:lnSpc>
            </a:pPr>
            <a:r>
              <a:rPr lang="es-ES" sz="2200" smtClean="0"/>
              <a:t>Definir los indicadores que permitan establecer la línea base de la actividad productiva del subterritorio y </a:t>
            </a:r>
            <a:r>
              <a:rPr lang="es-ES" sz="2200" u="sng" smtClean="0"/>
              <a:t>monitorear</a:t>
            </a:r>
            <a:r>
              <a:rPr lang="es-ES" sz="2200" smtClean="0"/>
              <a:t> los efectos esperados de la cartera PMDT.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p:cNvPicPr>
            <a:picLocks noChangeAspect="1" noChangeArrowheads="1"/>
          </p:cNvPicPr>
          <p:nvPr/>
        </p:nvPicPr>
        <p:blipFill>
          <a:blip r:embed="rId3" cstate="print">
            <a:lum bright="70000" contrast="-70000"/>
          </a:blip>
          <a:srcRect/>
          <a:stretch>
            <a:fillRect/>
          </a:stretch>
        </p:blipFill>
        <p:spPr bwMode="auto">
          <a:xfrm>
            <a:off x="6875463" y="3860800"/>
            <a:ext cx="1225550" cy="1670050"/>
          </a:xfrm>
          <a:prstGeom prst="rect">
            <a:avLst/>
          </a:prstGeom>
          <a:noFill/>
          <a:ln w="9525">
            <a:noFill/>
            <a:miter lim="800000"/>
            <a:headEnd/>
            <a:tailEnd/>
          </a:ln>
        </p:spPr>
      </p:pic>
      <p:pic>
        <p:nvPicPr>
          <p:cNvPr id="9225" name="Picture 9"/>
          <p:cNvPicPr>
            <a:picLocks noChangeAspect="1" noChangeArrowheads="1"/>
          </p:cNvPicPr>
          <p:nvPr/>
        </p:nvPicPr>
        <p:blipFill>
          <a:blip r:embed="rId4" cstate="print">
            <a:lum bright="70000" contrast="-70000"/>
          </a:blip>
          <a:srcRect/>
          <a:stretch>
            <a:fillRect/>
          </a:stretch>
        </p:blipFill>
        <p:spPr bwMode="auto">
          <a:xfrm>
            <a:off x="6372225" y="1628775"/>
            <a:ext cx="2105025" cy="1295400"/>
          </a:xfrm>
          <a:prstGeom prst="rect">
            <a:avLst/>
          </a:prstGeom>
          <a:ln w="9525">
            <a:noFill/>
            <a:miter lim="800000"/>
            <a:headEnd/>
            <a:tailEnd/>
          </a:ln>
          <a:effectLst>
            <a:outerShdw blurRad="558800" dist="50800" dir="5400000" algn="ctr" rotWithShape="0">
              <a:srgbClr val="000000">
                <a:alpha val="0"/>
              </a:srgbClr>
            </a:outerShdw>
          </a:effectLst>
        </p:spPr>
      </p:pic>
      <p:sp>
        <p:nvSpPr>
          <p:cNvPr id="9220" name="Rectangle 2"/>
          <p:cNvSpPr>
            <a:spLocks noGrp="1" noChangeArrowheads="1"/>
          </p:cNvSpPr>
          <p:nvPr>
            <p:ph type="title"/>
          </p:nvPr>
        </p:nvSpPr>
        <p:spPr/>
        <p:txBody>
          <a:bodyPr/>
          <a:lstStyle/>
          <a:p>
            <a:pPr eaLnBrk="1" hangingPunct="1"/>
            <a:r>
              <a:rPr lang="es-MX" smtClean="0"/>
              <a:t>OBJETIVOS DEL PMDT</a:t>
            </a:r>
            <a:endParaRPr lang="es-ES" smtClean="0"/>
          </a:p>
        </p:txBody>
      </p:sp>
      <p:sp>
        <p:nvSpPr>
          <p:cNvPr id="25603" name="Rectangle 3"/>
          <p:cNvSpPr>
            <a:spLocks noGrp="1" noChangeArrowheads="1"/>
          </p:cNvSpPr>
          <p:nvPr>
            <p:ph type="body" idx="1"/>
          </p:nvPr>
        </p:nvSpPr>
        <p:spPr>
          <a:xfrm>
            <a:off x="250825" y="1773238"/>
            <a:ext cx="5976938" cy="1295400"/>
          </a:xfrm>
          <a:ln>
            <a:solidFill>
              <a:schemeClr val="accent1"/>
            </a:solidFill>
          </a:ln>
        </p:spPr>
        <p:txBody>
          <a:bodyPr/>
          <a:lstStyle/>
          <a:p>
            <a:pPr marL="95250" indent="19050" algn="just" eaLnBrk="1" hangingPunct="1">
              <a:lnSpc>
                <a:spcPct val="90000"/>
              </a:lnSpc>
              <a:buFontTx/>
              <a:buNone/>
            </a:pPr>
            <a:r>
              <a:rPr lang="es-MX" sz="2400" smtClean="0"/>
              <a:t>Identificar las </a:t>
            </a:r>
            <a:r>
              <a:rPr lang="es-MX" sz="2400" u="sng" smtClean="0"/>
              <a:t>oportunidades de negocios</a:t>
            </a:r>
            <a:r>
              <a:rPr lang="es-MX" sz="2400" smtClean="0"/>
              <a:t> asociadas a uno o varios ejes (s) de desarrollo productivo del subterritorio.</a:t>
            </a:r>
            <a:endParaRPr lang="es-ES" sz="2400" smtClean="0"/>
          </a:p>
        </p:txBody>
      </p:sp>
      <p:sp>
        <p:nvSpPr>
          <p:cNvPr id="25604" name="Rectangle 4"/>
          <p:cNvSpPr>
            <a:spLocks noChangeArrowheads="1"/>
          </p:cNvSpPr>
          <p:nvPr/>
        </p:nvSpPr>
        <p:spPr bwMode="auto">
          <a:xfrm>
            <a:off x="323850" y="3357563"/>
            <a:ext cx="5903913" cy="1439862"/>
          </a:xfrm>
          <a:prstGeom prst="rect">
            <a:avLst/>
          </a:prstGeom>
          <a:noFill/>
          <a:ln w="9525">
            <a:solidFill>
              <a:schemeClr val="accent1"/>
            </a:solidFill>
            <a:miter lim="800000"/>
            <a:headEnd/>
            <a:tailEnd/>
          </a:ln>
        </p:spPr>
        <p:txBody>
          <a:bodyPr/>
          <a:lstStyle/>
          <a:p>
            <a:pPr>
              <a:lnSpc>
                <a:spcPct val="90000"/>
              </a:lnSpc>
              <a:spcBef>
                <a:spcPct val="20000"/>
              </a:spcBef>
            </a:pPr>
            <a:r>
              <a:rPr lang="es-MX" sz="2400">
                <a:solidFill>
                  <a:srgbClr val="3333CC"/>
                </a:solidFill>
                <a:latin typeface="Calibri" pitchFamily="34" charset="0"/>
              </a:rPr>
              <a:t>Detectar las </a:t>
            </a:r>
            <a:r>
              <a:rPr lang="es-MX" sz="2400" u="sng">
                <a:solidFill>
                  <a:srgbClr val="3333CC"/>
                </a:solidFill>
                <a:latin typeface="Calibri" pitchFamily="34" charset="0"/>
              </a:rPr>
              <a:t>necesidades de inversión</a:t>
            </a:r>
            <a:r>
              <a:rPr lang="es-MX" sz="2400">
                <a:solidFill>
                  <a:srgbClr val="3333CC"/>
                </a:solidFill>
                <a:latin typeface="Calibri" pitchFamily="34" charset="0"/>
              </a:rPr>
              <a:t> y fomento requeridas para el desarrollo de las oportunidades, configurando un plan de inversiones.</a:t>
            </a:r>
            <a:endParaRPr lang="es-ES" sz="2400">
              <a:solidFill>
                <a:srgbClr val="3333CC"/>
              </a:solidFill>
              <a:latin typeface="Calibri" pitchFamily="34" charset="0"/>
            </a:endParaRPr>
          </a:p>
        </p:txBody>
      </p:sp>
      <p:sp>
        <p:nvSpPr>
          <p:cNvPr id="25605" name="Rectangle 5"/>
          <p:cNvSpPr>
            <a:spLocks noChangeArrowheads="1"/>
          </p:cNvSpPr>
          <p:nvPr/>
        </p:nvSpPr>
        <p:spPr bwMode="auto">
          <a:xfrm>
            <a:off x="323850" y="5084763"/>
            <a:ext cx="5903913" cy="1439862"/>
          </a:xfrm>
          <a:prstGeom prst="rect">
            <a:avLst/>
          </a:prstGeom>
          <a:noFill/>
          <a:ln w="9525">
            <a:solidFill>
              <a:schemeClr val="accent1"/>
            </a:solidFill>
            <a:miter lim="800000"/>
            <a:headEnd/>
            <a:tailEnd/>
          </a:ln>
        </p:spPr>
        <p:txBody>
          <a:bodyPr/>
          <a:lstStyle/>
          <a:p>
            <a:pPr algn="just">
              <a:lnSpc>
                <a:spcPct val="90000"/>
              </a:lnSpc>
              <a:spcBef>
                <a:spcPct val="100000"/>
              </a:spcBef>
            </a:pPr>
            <a:r>
              <a:rPr lang="es-MX" sz="2400">
                <a:solidFill>
                  <a:srgbClr val="3333CC"/>
                </a:solidFill>
                <a:latin typeface="Calibri" pitchFamily="34" charset="0"/>
              </a:rPr>
              <a:t>Evaluar la </a:t>
            </a:r>
            <a:r>
              <a:rPr lang="es-ES" sz="2400" u="sng">
                <a:solidFill>
                  <a:srgbClr val="3333CC"/>
                </a:solidFill>
                <a:latin typeface="Calibri" pitchFamily="34" charset="0"/>
              </a:rPr>
              <a:t>intervención conjunta</a:t>
            </a:r>
            <a:r>
              <a:rPr lang="es-ES" sz="2400">
                <a:solidFill>
                  <a:srgbClr val="3333CC"/>
                </a:solidFill>
                <a:latin typeface="Calibri" pitchFamily="34" charset="0"/>
              </a:rPr>
              <a:t> de instituciones del sector público y del sector privado a ser ejecutada en un subterritorio.</a:t>
            </a:r>
            <a:endParaRPr lang="es-CL" sz="2400">
              <a:solidFill>
                <a:srgbClr val="3333CC"/>
              </a:solidFill>
              <a:latin typeface="Calibri" pitchFamily="34" charset="0"/>
            </a:endParaRPr>
          </a:p>
        </p:txBody>
      </p:sp>
      <p:sp>
        <p:nvSpPr>
          <p:cNvPr id="6" name="5 CuadroTexto"/>
          <p:cNvSpPr txBox="1"/>
          <p:nvPr/>
        </p:nvSpPr>
        <p:spPr>
          <a:xfrm>
            <a:off x="6372225" y="1557338"/>
            <a:ext cx="2233613" cy="461962"/>
          </a:xfrm>
          <a:prstGeom prst="rect">
            <a:avLst/>
          </a:prstGeom>
          <a:noFill/>
        </p:spPr>
        <p:txBody>
          <a:bodyPr>
            <a:spAutoFit/>
          </a:bodyPr>
          <a:lstStyle/>
          <a:p>
            <a:pPr>
              <a:defRPr/>
            </a:pPr>
            <a:r>
              <a:rPr lang="es-MX" sz="2400" dirty="0">
                <a:solidFill>
                  <a:srgbClr val="FF0000"/>
                </a:solidFill>
                <a:effectLst>
                  <a:outerShdw blurRad="38100" dist="38100" dir="2700000" algn="tl">
                    <a:srgbClr val="000000">
                      <a:alpha val="43137"/>
                    </a:srgbClr>
                  </a:outerShdw>
                </a:effectLst>
                <a:latin typeface="+mn-lt"/>
              </a:rPr>
              <a:t>PARTICIPATIVO</a:t>
            </a:r>
            <a:endParaRPr lang="es-CL" sz="2400" dirty="0">
              <a:solidFill>
                <a:srgbClr val="FF0000"/>
              </a:solidFill>
              <a:effectLst>
                <a:outerShdw blurRad="38100" dist="38100" dir="2700000" algn="tl">
                  <a:srgbClr val="000000">
                    <a:alpha val="43137"/>
                  </a:srgbClr>
                </a:outerShdw>
              </a:effectLst>
              <a:latin typeface="+mn-lt"/>
            </a:endParaRPr>
          </a:p>
        </p:txBody>
      </p:sp>
      <p:sp>
        <p:nvSpPr>
          <p:cNvPr id="7" name="6 CuadroTexto"/>
          <p:cNvSpPr txBox="1"/>
          <p:nvPr/>
        </p:nvSpPr>
        <p:spPr>
          <a:xfrm>
            <a:off x="6305550" y="3314700"/>
            <a:ext cx="2592388" cy="461963"/>
          </a:xfrm>
          <a:prstGeom prst="rect">
            <a:avLst/>
          </a:prstGeom>
          <a:noFill/>
        </p:spPr>
        <p:txBody>
          <a:bodyPr>
            <a:spAutoFit/>
          </a:bodyPr>
          <a:lstStyle/>
          <a:p>
            <a:pPr>
              <a:defRPr/>
            </a:pPr>
            <a:r>
              <a:rPr lang="es-MX" sz="2400" dirty="0">
                <a:solidFill>
                  <a:srgbClr val="FF0000"/>
                </a:solidFill>
                <a:effectLst>
                  <a:outerShdw blurRad="38100" dist="38100" dir="2700000" algn="tl">
                    <a:srgbClr val="000000">
                      <a:alpha val="43137"/>
                    </a:srgbClr>
                  </a:outerShdw>
                </a:effectLst>
                <a:latin typeface="+mn-lt"/>
              </a:rPr>
              <a:t>SUPERAR BRECHAS</a:t>
            </a:r>
            <a:endParaRPr lang="es-CL" sz="2400" dirty="0">
              <a:solidFill>
                <a:srgbClr val="FF0000"/>
              </a:solidFill>
              <a:effectLst>
                <a:outerShdw blurRad="38100" dist="38100" dir="2700000" algn="tl">
                  <a:srgbClr val="000000">
                    <a:alpha val="43137"/>
                  </a:srgbClr>
                </a:outerShdw>
              </a:effectLst>
              <a:latin typeface="+mn-lt"/>
            </a:endParaRPr>
          </a:p>
        </p:txBody>
      </p:sp>
      <p:sp>
        <p:nvSpPr>
          <p:cNvPr id="8" name="7 CuadroTexto"/>
          <p:cNvSpPr txBox="1"/>
          <p:nvPr/>
        </p:nvSpPr>
        <p:spPr>
          <a:xfrm>
            <a:off x="6372225" y="5516563"/>
            <a:ext cx="2232025" cy="830262"/>
          </a:xfrm>
          <a:prstGeom prst="rect">
            <a:avLst/>
          </a:prstGeom>
          <a:noFill/>
        </p:spPr>
        <p:txBody>
          <a:bodyPr>
            <a:spAutoFit/>
          </a:bodyPr>
          <a:lstStyle/>
          <a:p>
            <a:pPr>
              <a:defRPr/>
            </a:pPr>
            <a:r>
              <a:rPr lang="es-MX" sz="2400" dirty="0">
                <a:solidFill>
                  <a:srgbClr val="FF0000"/>
                </a:solidFill>
                <a:effectLst>
                  <a:outerShdw blurRad="38100" dist="38100" dir="2700000" algn="tl">
                    <a:srgbClr val="000000">
                      <a:alpha val="43137"/>
                    </a:srgbClr>
                  </a:outerShdw>
                </a:effectLst>
                <a:latin typeface="+mn-lt"/>
              </a:rPr>
              <a:t>EV. PRIVADA Y SOCIAL</a:t>
            </a:r>
            <a:endParaRPr lang="es-CL" sz="2400" dirty="0">
              <a:solidFill>
                <a:srgbClr val="FF0000"/>
              </a:solidFill>
              <a:effectLst>
                <a:outerShdw blurRad="38100" dist="38100" dir="2700000" algn="tl">
                  <a:srgbClr val="000000">
                    <a:alpha val="43137"/>
                  </a:srgbClr>
                </a:outerShdw>
              </a:effectLst>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nimBg="1"/>
      <p:bldP spid="25604" grpId="0" animBg="1"/>
      <p:bldP spid="25605" grpId="0" animBg="1"/>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l" eaLnBrk="1" hangingPunct="1"/>
            <a:r>
              <a:rPr lang="es-ES" sz="2400" smtClean="0">
                <a:solidFill>
                  <a:srgbClr val="FF0000"/>
                </a:solidFill>
              </a:rPr>
              <a:t>Etapa 4. Matriz de Marco Lógico y Validación del PMDT</a:t>
            </a:r>
            <a:r>
              <a:rPr lang="es-CL" sz="2400" smtClean="0">
                <a:solidFill>
                  <a:srgbClr val="FF0000"/>
                </a:solidFill>
              </a:rPr>
              <a:t/>
            </a:r>
            <a:br>
              <a:rPr lang="es-CL" sz="2400" smtClean="0">
                <a:solidFill>
                  <a:srgbClr val="FF0000"/>
                </a:solidFill>
              </a:rPr>
            </a:br>
            <a:r>
              <a:rPr lang="es-ES" sz="2000" smtClean="0"/>
              <a:t>Paso 8. Matriz de Marco Lógico y Definición de la Línea Base para el PMDT</a:t>
            </a:r>
          </a:p>
        </p:txBody>
      </p:sp>
      <p:graphicFrame>
        <p:nvGraphicFramePr>
          <p:cNvPr id="7" name="6 Marcador de contenido"/>
          <p:cNvGraphicFramePr>
            <a:graphicFrameLocks noGrp="1"/>
          </p:cNvGraphicFramePr>
          <p:nvPr>
            <p:ph idx="1"/>
          </p:nvPr>
        </p:nvGraphicFramePr>
        <p:xfrm>
          <a:off x="323850" y="2205038"/>
          <a:ext cx="8640763" cy="3322637"/>
        </p:xfrm>
        <a:graphic>
          <a:graphicData uri="http://schemas.openxmlformats.org/drawingml/2006/table">
            <a:tbl>
              <a:tblPr firstRow="1" bandRow="1">
                <a:tableStyleId>{5C22544A-7EE6-4342-B048-85BDC9FD1C3A}</a:tableStyleId>
              </a:tblPr>
              <a:tblGrid>
                <a:gridCol w="1976652"/>
                <a:gridCol w="6664308"/>
              </a:tblGrid>
              <a:tr h="1036712">
                <a:tc>
                  <a:txBody>
                    <a:bodyPr/>
                    <a:lstStyle/>
                    <a:p>
                      <a:r>
                        <a:rPr lang="es-MX" sz="2000" b="1" dirty="0" smtClean="0">
                          <a:solidFill>
                            <a:srgbClr val="3333CC"/>
                          </a:solidFill>
                          <a:latin typeface="+mj-lt"/>
                          <a:ea typeface="+mj-ea"/>
                          <a:cs typeface="+mj-cs"/>
                        </a:rPr>
                        <a:t>Fin </a:t>
                      </a:r>
                      <a:endParaRPr lang="es-CL" sz="2000" b="1" dirty="0" smtClean="0">
                        <a:solidFill>
                          <a:srgbClr val="3333CC"/>
                        </a:solidFill>
                        <a:latin typeface="+mj-lt"/>
                        <a:ea typeface="+mj-ea"/>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b="1" dirty="0" smtClean="0">
                          <a:solidFill>
                            <a:srgbClr val="3333CC"/>
                          </a:solidFill>
                          <a:latin typeface="+mj-lt"/>
                          <a:ea typeface="+mj-ea"/>
                          <a:cs typeface="+mj-cs"/>
                        </a:rPr>
                        <a:t>Contribuir al desarrollo productivo de la estrategia local y regional</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2000" b="1" dirty="0" smtClean="0">
                        <a:solidFill>
                          <a:srgbClr val="3333CC"/>
                        </a:solidFill>
                        <a:latin typeface="+mj-lt"/>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s-MX" sz="2000" b="1" dirty="0" smtClean="0">
                          <a:solidFill>
                            <a:srgbClr val="3333CC"/>
                          </a:solidFill>
                          <a:latin typeface="+mj-lt"/>
                          <a:ea typeface="+mj-ea"/>
                          <a:cs typeface="+mj-cs"/>
                        </a:rPr>
                        <a:t>Propósito</a:t>
                      </a:r>
                      <a:endParaRPr lang="es-CL" sz="2000" b="1" dirty="0" smtClean="0">
                        <a:solidFill>
                          <a:srgbClr val="3333CC"/>
                        </a:solidFill>
                        <a:latin typeface="+mj-lt"/>
                        <a:ea typeface="+mj-ea"/>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000" b="1" dirty="0" smtClean="0">
                          <a:solidFill>
                            <a:srgbClr val="3333CC"/>
                          </a:solidFill>
                          <a:latin typeface="+mj-lt"/>
                          <a:ea typeface="+mj-ea"/>
                          <a:cs typeface="+mj-cs"/>
                        </a:rPr>
                        <a:t>Desarrollo de las oportunidades de negocios</a:t>
                      </a:r>
                    </a:p>
                    <a:p>
                      <a:endParaRPr lang="es-CL" sz="2000" b="1" dirty="0" smtClean="0">
                        <a:solidFill>
                          <a:srgbClr val="3333CC"/>
                        </a:solidFill>
                        <a:latin typeface="+mj-lt"/>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s-MX" sz="2000" b="1" dirty="0" smtClean="0">
                          <a:solidFill>
                            <a:srgbClr val="3333CC"/>
                          </a:solidFill>
                          <a:latin typeface="+mj-lt"/>
                          <a:ea typeface="+mj-ea"/>
                          <a:cs typeface="+mj-cs"/>
                        </a:rPr>
                        <a:t>Componentes</a:t>
                      </a:r>
                      <a:endParaRPr lang="es-CL" sz="2000" b="1" dirty="0" smtClean="0">
                        <a:solidFill>
                          <a:srgbClr val="3333CC"/>
                        </a:solidFill>
                        <a:latin typeface="+mj-lt"/>
                        <a:ea typeface="+mj-ea"/>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0" indent="-381000" algn="just" eaLnBrk="1" hangingPunct="1">
                        <a:lnSpc>
                          <a:spcPct val="80000"/>
                        </a:lnSpc>
                        <a:buFontTx/>
                        <a:buNone/>
                      </a:pPr>
                      <a:r>
                        <a:rPr lang="es-MX" sz="2000" b="1" dirty="0" smtClean="0">
                          <a:solidFill>
                            <a:srgbClr val="3333CC"/>
                          </a:solidFill>
                          <a:latin typeface="+mj-lt"/>
                          <a:ea typeface="+mj-ea"/>
                          <a:cs typeface="+mj-cs"/>
                        </a:rPr>
                        <a:t>Cada una de las  iniciativas de la cartera PMDT</a:t>
                      </a:r>
                    </a:p>
                    <a:p>
                      <a:pPr marL="381000" indent="-381000" algn="just" eaLnBrk="1" hangingPunct="1">
                        <a:lnSpc>
                          <a:spcPct val="80000"/>
                        </a:lnSpc>
                        <a:buFontTx/>
                        <a:buNone/>
                      </a:pPr>
                      <a:endParaRPr lang="es-MX" sz="2000" b="1" dirty="0" smtClean="0">
                        <a:solidFill>
                          <a:srgbClr val="3333CC"/>
                        </a:solidFill>
                        <a:latin typeface="+mj-lt"/>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s-MX" sz="2000" b="1" dirty="0" smtClean="0">
                          <a:solidFill>
                            <a:srgbClr val="3333CC"/>
                          </a:solidFill>
                          <a:latin typeface="+mj-lt"/>
                          <a:ea typeface="+mj-ea"/>
                          <a:cs typeface="+mj-cs"/>
                        </a:rPr>
                        <a:t>Actividades</a:t>
                      </a:r>
                      <a:endParaRPr lang="es-CL" sz="2000" b="1" dirty="0" smtClean="0">
                        <a:solidFill>
                          <a:srgbClr val="3333CC"/>
                        </a:solidFill>
                        <a:latin typeface="+mj-lt"/>
                        <a:ea typeface="+mj-ea"/>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9525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2000" b="1" dirty="0" smtClean="0">
                          <a:solidFill>
                            <a:srgbClr val="3333CC"/>
                          </a:solidFill>
                          <a:latin typeface="+mj-lt"/>
                          <a:ea typeface="+mj-ea"/>
                          <a:cs typeface="+mj-cs"/>
                        </a:rPr>
                        <a:t>Actividades de licitación y elaboración de la etapa de diseño</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ES" sz="2000" b="1" dirty="0" smtClean="0">
                          <a:solidFill>
                            <a:srgbClr val="3333CC"/>
                          </a:solidFill>
                          <a:latin typeface="+mj-lt"/>
                          <a:ea typeface="+mj-ea"/>
                          <a:cs typeface="+mj-cs"/>
                        </a:rPr>
                        <a:t>Actividades de licitación y ejecución de obras.</a:t>
                      </a:r>
                      <a:endParaRPr lang="es-MX" sz="2000" b="1" dirty="0" smtClean="0">
                        <a:solidFill>
                          <a:srgbClr val="3333CC"/>
                        </a:solidFill>
                        <a:latin typeface="+mj-lt"/>
                        <a:ea typeface="+mj-ea"/>
                        <a:cs typeface="+mj-cs"/>
                      </a:endParaRPr>
                    </a:p>
                    <a:p>
                      <a:endParaRPr lang="es-CL" sz="2000" b="1" dirty="0" smtClean="0">
                        <a:solidFill>
                          <a:srgbClr val="3333CC"/>
                        </a:solidFill>
                        <a:latin typeface="+mj-lt"/>
                        <a:ea typeface="+mj-ea"/>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7 CuadroTexto"/>
          <p:cNvSpPr txBox="1"/>
          <p:nvPr/>
        </p:nvSpPr>
        <p:spPr>
          <a:xfrm>
            <a:off x="827088" y="5949950"/>
            <a:ext cx="7777162" cy="400050"/>
          </a:xfrm>
          <a:prstGeom prst="rect">
            <a:avLst/>
          </a:prstGeom>
          <a:noFill/>
        </p:spPr>
        <p:txBody>
          <a:bodyPr>
            <a:spAutoFit/>
          </a:bodyPr>
          <a:lstStyle/>
          <a:p>
            <a:pPr>
              <a:defRPr/>
            </a:pPr>
            <a:r>
              <a:rPr lang="es-MX" sz="2000" b="1" dirty="0">
                <a:solidFill>
                  <a:srgbClr val="3333CC"/>
                </a:solidFill>
                <a:latin typeface="+mj-lt"/>
                <a:ea typeface="+mj-ea"/>
                <a:cs typeface="+mj-cs"/>
              </a:rPr>
              <a:t>Definir indicadores y fuentes de información para su construcción.</a:t>
            </a:r>
            <a:endParaRPr lang="es-CL" sz="2000" b="1" dirty="0">
              <a:solidFill>
                <a:srgbClr val="3333CC"/>
              </a:solidFill>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l" eaLnBrk="1" hangingPunct="1"/>
            <a:r>
              <a:rPr lang="es-ES" sz="2400" smtClean="0">
                <a:solidFill>
                  <a:srgbClr val="FF0000"/>
                </a:solidFill>
              </a:rPr>
              <a:t>Etapa 4. Matriz de Marco Lógico y Validación del PMDT</a:t>
            </a:r>
            <a:r>
              <a:rPr lang="es-CL" sz="2400" smtClean="0">
                <a:solidFill>
                  <a:srgbClr val="FF0000"/>
                </a:solidFill>
              </a:rPr>
              <a:t/>
            </a:r>
            <a:br>
              <a:rPr lang="es-CL" sz="2400" smtClean="0">
                <a:solidFill>
                  <a:srgbClr val="FF0000"/>
                </a:solidFill>
              </a:rPr>
            </a:br>
            <a:r>
              <a:rPr lang="es-ES" sz="2000" smtClean="0"/>
              <a:t>Paso 8. Matriz de Marco Lógico y Definición de la Línea Base para el PMDT</a:t>
            </a:r>
          </a:p>
        </p:txBody>
      </p:sp>
      <p:sp>
        <p:nvSpPr>
          <p:cNvPr id="45059" name="Rectangle 3"/>
          <p:cNvSpPr>
            <a:spLocks noGrp="1" noChangeArrowheads="1"/>
          </p:cNvSpPr>
          <p:nvPr>
            <p:ph type="body" idx="1"/>
          </p:nvPr>
        </p:nvSpPr>
        <p:spPr>
          <a:xfrm>
            <a:off x="395288" y="1700213"/>
            <a:ext cx="8291512" cy="4535487"/>
          </a:xfrm>
        </p:spPr>
        <p:txBody>
          <a:bodyPr/>
          <a:lstStyle/>
          <a:p>
            <a:pPr marL="457200" indent="-457200" algn="just" eaLnBrk="1" hangingPunct="1">
              <a:lnSpc>
                <a:spcPct val="80000"/>
              </a:lnSpc>
              <a:buFontTx/>
              <a:buNone/>
            </a:pPr>
            <a:r>
              <a:rPr lang="es-MX" sz="1800" b="1" smtClean="0"/>
              <a:t>Informe Final del PMDT para ser Validado</a:t>
            </a:r>
            <a:endParaRPr lang="es-ES" sz="900" smtClean="0"/>
          </a:p>
          <a:p>
            <a:pPr marL="457200" indent="-457200" algn="just" eaLnBrk="1" hangingPunct="1">
              <a:lnSpc>
                <a:spcPct val="80000"/>
              </a:lnSpc>
              <a:spcBef>
                <a:spcPct val="50000"/>
              </a:spcBef>
              <a:buSzPct val="90000"/>
              <a:buFont typeface="Verdana" pitchFamily="34" charset="0"/>
              <a:buAutoNum type="arabicParenR"/>
            </a:pPr>
            <a:r>
              <a:rPr lang="es-ES" sz="1800" smtClean="0"/>
              <a:t>Caracterización del subterritorio, de sus principales ejes productivos, sus negocios y sus potencialidades de desarrollo; y el levantamiento de la línea base de las dimensiones productivas y de infraestructura.</a:t>
            </a:r>
          </a:p>
          <a:p>
            <a:pPr marL="457200" indent="-457200" algn="just" eaLnBrk="1" hangingPunct="1">
              <a:lnSpc>
                <a:spcPct val="80000"/>
              </a:lnSpc>
              <a:spcBef>
                <a:spcPct val="50000"/>
              </a:spcBef>
              <a:buSzPct val="90000"/>
              <a:buFont typeface="Verdana" pitchFamily="34" charset="0"/>
              <a:buAutoNum type="arabicParenR"/>
            </a:pPr>
            <a:r>
              <a:rPr lang="es-ES" sz="1800" smtClean="0"/>
              <a:t>Caracterización de las redes de grupos sociales, productivos e institucionales relevantes en el subterritorio, como una guía de la capacidad de éste para la gestión participativa de la ejecución del PMDT.</a:t>
            </a:r>
          </a:p>
          <a:p>
            <a:pPr marL="457200" indent="-457200" algn="just" eaLnBrk="1" hangingPunct="1">
              <a:lnSpc>
                <a:spcPct val="80000"/>
              </a:lnSpc>
              <a:spcBef>
                <a:spcPct val="50000"/>
              </a:spcBef>
              <a:buSzPct val="90000"/>
              <a:buFont typeface="Verdana" pitchFamily="34" charset="0"/>
              <a:buAutoNum type="arabicParenR"/>
            </a:pPr>
            <a:r>
              <a:rPr lang="es-ES" sz="1800" smtClean="0"/>
              <a:t>Visión estratégica del desarrollo del subterritorio, que dé cuenta del proceso participativo que la generó.</a:t>
            </a:r>
          </a:p>
          <a:p>
            <a:pPr marL="457200" indent="-457200" algn="just" eaLnBrk="1" hangingPunct="1">
              <a:lnSpc>
                <a:spcPct val="80000"/>
              </a:lnSpc>
              <a:spcBef>
                <a:spcPct val="50000"/>
              </a:spcBef>
              <a:buSzPct val="90000"/>
              <a:buFont typeface="Verdana" pitchFamily="34" charset="0"/>
              <a:buAutoNum type="arabicParenR"/>
            </a:pPr>
            <a:r>
              <a:rPr lang="es-ES" sz="1800" smtClean="0"/>
              <a:t>Caracterización de la situación deseada del subterritorio en términos productivos, identificación de brechas para alcanzarla y levantamiento de la cartera PMDT.</a:t>
            </a:r>
          </a:p>
          <a:p>
            <a:pPr marL="457200" indent="-457200" algn="just" eaLnBrk="1" hangingPunct="1">
              <a:lnSpc>
                <a:spcPct val="80000"/>
              </a:lnSpc>
              <a:spcBef>
                <a:spcPct val="50000"/>
              </a:spcBef>
              <a:buSzPct val="90000"/>
              <a:buFont typeface="Verdana" pitchFamily="34" charset="0"/>
              <a:buAutoNum type="arabicParenR"/>
            </a:pPr>
            <a:r>
              <a:rPr lang="es-ES" sz="1800" smtClean="0"/>
              <a:t>Evaluación privada de los negocios a desarrollar.</a:t>
            </a:r>
          </a:p>
          <a:p>
            <a:pPr marL="457200" indent="-457200" algn="just" eaLnBrk="1" hangingPunct="1">
              <a:lnSpc>
                <a:spcPct val="80000"/>
              </a:lnSpc>
              <a:spcBef>
                <a:spcPct val="50000"/>
              </a:spcBef>
              <a:buSzPct val="90000"/>
              <a:buFont typeface="Verdana" pitchFamily="34" charset="0"/>
              <a:buAutoNum type="arabicParenR"/>
            </a:pPr>
            <a:r>
              <a:rPr lang="es-ES" sz="1800" smtClean="0"/>
              <a:t>Evaluación social y optimización de la cartera PMDT.</a:t>
            </a:r>
          </a:p>
          <a:p>
            <a:pPr marL="457200" indent="-457200" algn="just" eaLnBrk="1" hangingPunct="1">
              <a:lnSpc>
                <a:spcPct val="80000"/>
              </a:lnSpc>
              <a:spcBef>
                <a:spcPct val="50000"/>
              </a:spcBef>
              <a:buSzPct val="90000"/>
              <a:buFont typeface="Verdana" pitchFamily="34" charset="0"/>
              <a:buAutoNum type="arabicParenR"/>
            </a:pPr>
            <a:r>
              <a:rPr lang="es-ES" sz="1800" smtClean="0"/>
              <a:t>Antecedentes del perfil de proyectos de la cartera definitiva del PMDT.</a:t>
            </a:r>
          </a:p>
          <a:p>
            <a:pPr marL="457200" indent="-457200" algn="just" eaLnBrk="1" hangingPunct="1">
              <a:lnSpc>
                <a:spcPct val="80000"/>
              </a:lnSpc>
              <a:spcBef>
                <a:spcPct val="50000"/>
              </a:spcBef>
              <a:buSzPct val="90000"/>
              <a:buFont typeface="Verdana" pitchFamily="34" charset="0"/>
              <a:buAutoNum type="arabicParenR"/>
            </a:pPr>
            <a:r>
              <a:rPr lang="es-ES" sz="1800" smtClean="0"/>
              <a:t>Formulación de la Matriz de Marco Lógico.</a:t>
            </a:r>
          </a:p>
          <a:p>
            <a:pPr marL="457200" indent="-457200" algn="just" eaLnBrk="1" hangingPunct="1">
              <a:lnSpc>
                <a:spcPct val="80000"/>
              </a:lnSpc>
              <a:spcBef>
                <a:spcPct val="50000"/>
              </a:spcBef>
              <a:buSzPct val="90000"/>
              <a:buFont typeface="Verdana" pitchFamily="34" charset="0"/>
              <a:buAutoNum type="arabicParenR"/>
            </a:pPr>
            <a:r>
              <a:rPr lang="es-ES" sz="1800" smtClean="0"/>
              <a:t>Cronograma de ejecución de la cartera PMDT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eaLnBrk="1" hangingPunct="1"/>
            <a:r>
              <a:rPr lang="es-ES" sz="2400" smtClean="0">
                <a:solidFill>
                  <a:srgbClr val="FF0000"/>
                </a:solidFill>
              </a:rPr>
              <a:t>Etapa 4. Matriz de Marco Lógico y Validación del PMDT</a:t>
            </a:r>
            <a:r>
              <a:rPr lang="es-CL" sz="2400" smtClean="0">
                <a:solidFill>
                  <a:srgbClr val="FF0000"/>
                </a:solidFill>
              </a:rPr>
              <a:t/>
            </a:r>
            <a:br>
              <a:rPr lang="es-CL" sz="2400" smtClean="0">
                <a:solidFill>
                  <a:srgbClr val="FF0000"/>
                </a:solidFill>
              </a:rPr>
            </a:br>
            <a:r>
              <a:rPr lang="es-ES" sz="2000" smtClean="0"/>
              <a:t>Paso 9.</a:t>
            </a:r>
            <a:r>
              <a:rPr lang="es-ES" sz="2000" b="0" smtClean="0"/>
              <a:t> </a:t>
            </a:r>
            <a:r>
              <a:rPr lang="es-ES" sz="2000" smtClean="0"/>
              <a:t>Validación del PMDT y E</a:t>
            </a:r>
            <a:r>
              <a:rPr lang="es-CL" sz="2000" smtClean="0"/>
              <a:t>laboración de Documento Final del PMDT</a:t>
            </a:r>
            <a:r>
              <a:rPr lang="es-CL" sz="2800" b="0" smtClean="0">
                <a:solidFill>
                  <a:schemeClr val="tx1"/>
                </a:solidFill>
              </a:rPr>
              <a:t> </a:t>
            </a:r>
            <a:endParaRPr lang="es-ES" sz="2800" b="0" smtClean="0">
              <a:solidFill>
                <a:schemeClr val="tx1"/>
              </a:solidFill>
            </a:endParaRPr>
          </a:p>
        </p:txBody>
      </p:sp>
      <p:sp>
        <p:nvSpPr>
          <p:cNvPr id="46083" name="Rectangle 3"/>
          <p:cNvSpPr>
            <a:spLocks noGrp="1" noChangeArrowheads="1"/>
          </p:cNvSpPr>
          <p:nvPr>
            <p:ph type="body" idx="1"/>
          </p:nvPr>
        </p:nvSpPr>
        <p:spPr>
          <a:xfrm>
            <a:off x="395288" y="1989138"/>
            <a:ext cx="8291512" cy="4535487"/>
          </a:xfrm>
        </p:spPr>
        <p:txBody>
          <a:bodyPr/>
          <a:lstStyle/>
          <a:p>
            <a:pPr marL="381000" indent="-381000" eaLnBrk="1" hangingPunct="1">
              <a:lnSpc>
                <a:spcPct val="80000"/>
              </a:lnSpc>
              <a:buFontTx/>
              <a:buNone/>
            </a:pPr>
            <a:r>
              <a:rPr lang="es-ES" sz="2400" b="1" smtClean="0"/>
              <a:t>Objetivo</a:t>
            </a:r>
          </a:p>
          <a:p>
            <a:pPr marL="381000" indent="-381000" eaLnBrk="1" hangingPunct="1">
              <a:lnSpc>
                <a:spcPct val="80000"/>
              </a:lnSpc>
              <a:buFontTx/>
              <a:buNone/>
            </a:pPr>
            <a:endParaRPr lang="es-ES" sz="2400" smtClean="0"/>
          </a:p>
          <a:p>
            <a:pPr marL="381000" indent="-381000" eaLnBrk="1" hangingPunct="1">
              <a:lnSpc>
                <a:spcPct val="80000"/>
              </a:lnSpc>
            </a:pPr>
            <a:r>
              <a:rPr lang="es-ES" sz="2000" smtClean="0"/>
              <a:t>La transformación del PMDT en una estrategia de desarrollo del subterritorio, aceptada y apropiada por la comunidad y sus autoridades.</a:t>
            </a:r>
          </a:p>
          <a:p>
            <a:pPr marL="381000" indent="-381000" eaLnBrk="1" hangingPunct="1">
              <a:lnSpc>
                <a:spcPct val="80000"/>
              </a:lnSpc>
              <a:buFontTx/>
              <a:buNone/>
            </a:pPr>
            <a:endParaRPr lang="es-MX" sz="2000" smtClean="0"/>
          </a:p>
          <a:p>
            <a:pPr marL="381000" indent="-381000" eaLnBrk="1" hangingPunct="1">
              <a:lnSpc>
                <a:spcPct val="80000"/>
              </a:lnSpc>
              <a:buFontTx/>
              <a:buNone/>
            </a:pPr>
            <a:r>
              <a:rPr lang="es-MX" sz="2000" b="1" smtClean="0"/>
              <a:t>Desarrollo Metodológico</a:t>
            </a:r>
          </a:p>
          <a:p>
            <a:pPr marL="381000" indent="-381000" eaLnBrk="1" hangingPunct="1">
              <a:lnSpc>
                <a:spcPct val="80000"/>
              </a:lnSpc>
              <a:buFontTx/>
              <a:buNone/>
            </a:pPr>
            <a:endParaRPr lang="es-MX" sz="2000" smtClean="0"/>
          </a:p>
          <a:p>
            <a:pPr marL="381000" indent="-381000" eaLnBrk="1" hangingPunct="1">
              <a:lnSpc>
                <a:spcPct val="80000"/>
              </a:lnSpc>
            </a:pPr>
            <a:r>
              <a:rPr lang="es-MX" sz="2000" smtClean="0"/>
              <a:t>Reuniones y talleres de difusión del PMDT a la comunidad del subterritorio. </a:t>
            </a:r>
          </a:p>
          <a:p>
            <a:pPr marL="381000" indent="-381000" eaLnBrk="1" hangingPunct="1">
              <a:lnSpc>
                <a:spcPct val="80000"/>
              </a:lnSpc>
            </a:pPr>
            <a:r>
              <a:rPr lang="es-ES" sz="2000" smtClean="0"/>
              <a:t>Archivo power point para trabajo con los actores locales, que incluya un resumen ejecutivo del PMDT y su cartera. </a:t>
            </a:r>
          </a:p>
          <a:p>
            <a:pPr marL="381000" indent="-381000" eaLnBrk="1" hangingPunct="1">
              <a:lnSpc>
                <a:spcPct val="80000"/>
              </a:lnSpc>
            </a:pPr>
            <a:r>
              <a:rPr lang="es-MX" sz="2000" smtClean="0"/>
              <a:t>Núcleo gestor debe tomar acuerdos sobre la gestión de la cartera PMDT, </a:t>
            </a:r>
            <a:r>
              <a:rPr lang="es-ES" sz="2000" smtClean="0"/>
              <a:t>quiénes serán los responsables de cada actividad, los cursos de acción para resolver los problemas y el cronograma y los plazos que tomará su ejecución.</a:t>
            </a:r>
            <a:endParaRPr lang="es-MX" sz="20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l" eaLnBrk="1" hangingPunct="1"/>
            <a:r>
              <a:rPr lang="es-ES" sz="2400" smtClean="0">
                <a:solidFill>
                  <a:srgbClr val="FF0000"/>
                </a:solidFill>
              </a:rPr>
              <a:t>Etapa 4. Matriz de Marco Lógico y Validación del PMDT</a:t>
            </a:r>
            <a:r>
              <a:rPr lang="es-CL" sz="2400" smtClean="0">
                <a:solidFill>
                  <a:srgbClr val="FF0000"/>
                </a:solidFill>
              </a:rPr>
              <a:t/>
            </a:r>
            <a:br>
              <a:rPr lang="es-CL" sz="2400" smtClean="0">
                <a:solidFill>
                  <a:srgbClr val="FF0000"/>
                </a:solidFill>
              </a:rPr>
            </a:br>
            <a:r>
              <a:rPr lang="es-ES" sz="2000" smtClean="0"/>
              <a:t>Paso 9.</a:t>
            </a:r>
            <a:r>
              <a:rPr lang="es-ES" sz="2000" b="0" smtClean="0"/>
              <a:t> </a:t>
            </a:r>
            <a:r>
              <a:rPr lang="es-ES" sz="2000" smtClean="0"/>
              <a:t>Validación del PMDT y E</a:t>
            </a:r>
            <a:r>
              <a:rPr lang="es-CL" sz="2000" smtClean="0"/>
              <a:t>laboración de Documento Final del PMDT</a:t>
            </a:r>
            <a:r>
              <a:rPr lang="es-CL" sz="2800" b="0" smtClean="0">
                <a:solidFill>
                  <a:schemeClr val="tx1"/>
                </a:solidFill>
              </a:rPr>
              <a:t> </a:t>
            </a:r>
            <a:endParaRPr lang="es-ES" sz="2800" b="0" smtClean="0">
              <a:solidFill>
                <a:schemeClr val="tx1"/>
              </a:solidFill>
            </a:endParaRPr>
          </a:p>
        </p:txBody>
      </p:sp>
      <p:sp>
        <p:nvSpPr>
          <p:cNvPr id="47107" name="Rectangle 3"/>
          <p:cNvSpPr>
            <a:spLocks noGrp="1" noChangeArrowheads="1"/>
          </p:cNvSpPr>
          <p:nvPr>
            <p:ph type="body" idx="1"/>
          </p:nvPr>
        </p:nvSpPr>
        <p:spPr>
          <a:xfrm>
            <a:off x="395288" y="1989138"/>
            <a:ext cx="8291512" cy="4535487"/>
          </a:xfrm>
        </p:spPr>
        <p:txBody>
          <a:bodyPr/>
          <a:lstStyle/>
          <a:p>
            <a:pPr marL="381000" indent="-381000" algn="just" eaLnBrk="1" hangingPunct="1">
              <a:lnSpc>
                <a:spcPct val="80000"/>
              </a:lnSpc>
              <a:buFontTx/>
              <a:buNone/>
            </a:pPr>
            <a:r>
              <a:rPr lang="es-MX" sz="2400" b="1" smtClean="0"/>
              <a:t>Productos</a:t>
            </a:r>
          </a:p>
          <a:p>
            <a:pPr marL="381000" indent="-381000" algn="just" eaLnBrk="1" hangingPunct="1">
              <a:lnSpc>
                <a:spcPct val="80000"/>
              </a:lnSpc>
              <a:buFontTx/>
              <a:buNone/>
            </a:pPr>
            <a:endParaRPr lang="es-MX" sz="2000" b="1" smtClean="0"/>
          </a:p>
          <a:p>
            <a:pPr marL="381000" indent="-381000" algn="just" eaLnBrk="1" hangingPunct="1">
              <a:lnSpc>
                <a:spcPct val="80000"/>
              </a:lnSpc>
            </a:pPr>
            <a:r>
              <a:rPr lang="es-ES" sz="2200" smtClean="0"/>
              <a:t>Archivo power point para trabajo con los actores locales, que incluya un resumen ejecutivo del PMDT y su cartera. </a:t>
            </a:r>
          </a:p>
          <a:p>
            <a:pPr marL="381000" indent="-381000" algn="just" eaLnBrk="1" hangingPunct="1">
              <a:lnSpc>
                <a:spcPct val="80000"/>
              </a:lnSpc>
            </a:pPr>
            <a:endParaRPr lang="es-ES" sz="2200" smtClean="0"/>
          </a:p>
          <a:p>
            <a:pPr marL="381000" indent="-381000" algn="just" eaLnBrk="1" hangingPunct="1">
              <a:lnSpc>
                <a:spcPct val="80000"/>
              </a:lnSpc>
            </a:pPr>
            <a:r>
              <a:rPr lang="es-ES" sz="2200" smtClean="0"/>
              <a:t>Documento digital del Plan Marco de Desarrollo Territorial validado, con la misma estructura indicada en el paso anterior.</a:t>
            </a:r>
          </a:p>
          <a:p>
            <a:pPr marL="381000" indent="-381000" algn="just" eaLnBrk="1" hangingPunct="1">
              <a:lnSpc>
                <a:spcPct val="80000"/>
              </a:lnSpc>
            </a:pPr>
            <a:endParaRPr lang="es-ES" sz="2200" smtClean="0"/>
          </a:p>
          <a:p>
            <a:pPr marL="381000" indent="-381000" algn="just" eaLnBrk="1" hangingPunct="1">
              <a:lnSpc>
                <a:spcPct val="80000"/>
              </a:lnSpc>
            </a:pPr>
            <a:r>
              <a:rPr lang="es-ES" sz="2200" smtClean="0"/>
              <a:t>Pacto Territorial de acuerdos y compromisos entre la comunidad, autoridades y productores.</a:t>
            </a:r>
          </a:p>
          <a:p>
            <a:pPr marL="381000" indent="-381000" algn="just" eaLnBrk="1" hangingPunct="1">
              <a:lnSpc>
                <a:spcPct val="80000"/>
              </a:lnSpc>
            </a:pPr>
            <a:endParaRPr lang="es-ES" sz="2200" smtClean="0"/>
          </a:p>
          <a:p>
            <a:pPr marL="381000" indent="-381000" algn="just" eaLnBrk="1" hangingPunct="1">
              <a:lnSpc>
                <a:spcPct val="80000"/>
              </a:lnSpc>
            </a:pPr>
            <a:r>
              <a:rPr lang="es-ES" sz="2200" smtClean="0"/>
              <a:t>Plan de Gestión de la ejecución de la cartera PMDT del Subterritorio. Este documento deberá ser entregado a la comunidad como instrumento de control del desarrollo del PMDT.</a:t>
            </a:r>
            <a:endParaRPr lang="es-MX" sz="22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s-MX" smtClean="0"/>
              <a:t>ACTIVIDADES PREVIAS A LA </a:t>
            </a:r>
            <a:br>
              <a:rPr lang="es-MX" smtClean="0"/>
            </a:br>
            <a:r>
              <a:rPr lang="es-MX" smtClean="0"/>
              <a:t>ELABORACIÓN DEL PMDT</a:t>
            </a:r>
            <a:endParaRPr lang="es-ES" smtClean="0"/>
          </a:p>
        </p:txBody>
      </p:sp>
      <p:sp>
        <p:nvSpPr>
          <p:cNvPr id="27651" name="Rectangle 3"/>
          <p:cNvSpPr>
            <a:spLocks noGrp="1" noChangeArrowheads="1"/>
          </p:cNvSpPr>
          <p:nvPr>
            <p:ph type="body" idx="1"/>
          </p:nvPr>
        </p:nvSpPr>
        <p:spPr>
          <a:xfrm>
            <a:off x="457200" y="1600200"/>
            <a:ext cx="8229600" cy="1684338"/>
          </a:xfrm>
        </p:spPr>
        <p:txBody>
          <a:bodyPr/>
          <a:lstStyle/>
          <a:p>
            <a:pPr marL="514350" indent="-514350" eaLnBrk="1" hangingPunct="1">
              <a:lnSpc>
                <a:spcPct val="80000"/>
              </a:lnSpc>
              <a:buFontTx/>
              <a:buAutoNum type="arabicPeriod"/>
              <a:defRPr/>
            </a:pPr>
            <a:r>
              <a:rPr lang="es-ES" sz="2800" b="1" dirty="0" smtClean="0"/>
              <a:t>Identificación y Selección de </a:t>
            </a:r>
            <a:r>
              <a:rPr lang="es-ES" sz="2800" b="1" dirty="0" err="1" smtClean="0"/>
              <a:t>Subterritorios</a:t>
            </a:r>
            <a:r>
              <a:rPr lang="es-ES" sz="2800" b="1" dirty="0" smtClean="0">
                <a:effectLst>
                  <a:outerShdw blurRad="38100" dist="38100" dir="2700000" algn="tl">
                    <a:srgbClr val="C0C0C0"/>
                  </a:outerShdw>
                </a:effectLst>
              </a:rPr>
              <a:t> </a:t>
            </a:r>
          </a:p>
          <a:p>
            <a:pPr marL="0" indent="0" eaLnBrk="1" hangingPunct="1">
              <a:lnSpc>
                <a:spcPct val="80000"/>
              </a:lnSpc>
              <a:spcBef>
                <a:spcPct val="50000"/>
              </a:spcBef>
              <a:buFontTx/>
              <a:buNone/>
              <a:defRPr/>
            </a:pPr>
            <a:r>
              <a:rPr lang="es-ES" sz="2000" dirty="0" smtClean="0"/>
              <a:t>Utilizando información de fuentes secundarias, se debe realizar un análisis de los distintos territorios para identificar en ellos los </a:t>
            </a:r>
            <a:r>
              <a:rPr lang="es-ES" sz="2000" dirty="0" err="1" smtClean="0"/>
              <a:t>subterritorios</a:t>
            </a:r>
            <a:r>
              <a:rPr lang="es-ES" sz="2000" dirty="0" smtClean="0"/>
              <a:t> con potencialidades productivas y los negocios asociados a éstas. </a:t>
            </a:r>
            <a:r>
              <a:rPr lang="es-MX" sz="2000" dirty="0" smtClean="0"/>
              <a:t>Analizar las siguientes dimensiones:</a:t>
            </a:r>
            <a:endParaRPr lang="es-ES" sz="2000" dirty="0" smtClean="0"/>
          </a:p>
          <a:p>
            <a:pPr marL="0" indent="0" eaLnBrk="1" hangingPunct="1">
              <a:lnSpc>
                <a:spcPct val="80000"/>
              </a:lnSpc>
              <a:buFontTx/>
              <a:buNone/>
              <a:defRPr/>
            </a:pPr>
            <a:endParaRPr lang="es-ES" sz="2400" b="1" dirty="0" smtClean="0"/>
          </a:p>
        </p:txBody>
      </p:sp>
      <p:sp>
        <p:nvSpPr>
          <p:cNvPr id="27653" name="Text Box 5"/>
          <p:cNvSpPr txBox="1">
            <a:spLocks noChangeArrowheads="1"/>
          </p:cNvSpPr>
          <p:nvPr/>
        </p:nvSpPr>
        <p:spPr bwMode="auto">
          <a:xfrm>
            <a:off x="900113" y="3644900"/>
            <a:ext cx="3095625" cy="376238"/>
          </a:xfrm>
          <a:prstGeom prst="rect">
            <a:avLst/>
          </a:prstGeom>
          <a:solidFill>
            <a:srgbClr val="CCFFFF">
              <a:alpha val="65881"/>
            </a:srgbClr>
          </a:solidFill>
          <a:ln w="9525">
            <a:solidFill>
              <a:srgbClr val="3333CC"/>
            </a:solidFill>
            <a:miter lim="800000"/>
            <a:headEnd/>
            <a:tailEnd/>
          </a:ln>
        </p:spPr>
        <p:txBody>
          <a:bodyPr>
            <a:spAutoFit/>
          </a:bodyPr>
          <a:lstStyle/>
          <a:p>
            <a:pPr>
              <a:spcBef>
                <a:spcPct val="50000"/>
              </a:spcBef>
            </a:pPr>
            <a:r>
              <a:rPr lang="es-MX" b="1">
                <a:solidFill>
                  <a:srgbClr val="3333CC"/>
                </a:solidFill>
                <a:latin typeface="Calibri" pitchFamily="34" charset="0"/>
              </a:rPr>
              <a:t>Productiva - Ambiental</a:t>
            </a:r>
            <a:endParaRPr lang="es-ES" b="1">
              <a:solidFill>
                <a:srgbClr val="3333CC"/>
              </a:solidFill>
              <a:latin typeface="Calibri" pitchFamily="34" charset="0"/>
            </a:endParaRPr>
          </a:p>
        </p:txBody>
      </p:sp>
      <p:sp>
        <p:nvSpPr>
          <p:cNvPr id="27654" name="Text Box 6"/>
          <p:cNvSpPr txBox="1">
            <a:spLocks noChangeArrowheads="1"/>
          </p:cNvSpPr>
          <p:nvPr/>
        </p:nvSpPr>
        <p:spPr bwMode="auto">
          <a:xfrm>
            <a:off x="971550" y="4941888"/>
            <a:ext cx="3095625" cy="376237"/>
          </a:xfrm>
          <a:prstGeom prst="rect">
            <a:avLst/>
          </a:prstGeom>
          <a:solidFill>
            <a:srgbClr val="CCFFFF">
              <a:alpha val="65881"/>
            </a:srgbClr>
          </a:solidFill>
          <a:ln w="9525">
            <a:solidFill>
              <a:srgbClr val="3333CC"/>
            </a:solidFill>
            <a:miter lim="800000"/>
            <a:headEnd/>
            <a:tailEnd/>
          </a:ln>
        </p:spPr>
        <p:txBody>
          <a:bodyPr>
            <a:spAutoFit/>
          </a:bodyPr>
          <a:lstStyle/>
          <a:p>
            <a:pPr>
              <a:spcBef>
                <a:spcPct val="50000"/>
              </a:spcBef>
            </a:pPr>
            <a:r>
              <a:rPr lang="es-MX" b="1">
                <a:solidFill>
                  <a:srgbClr val="3333CC"/>
                </a:solidFill>
                <a:latin typeface="Calibri" pitchFamily="34" charset="0"/>
              </a:rPr>
              <a:t>Social</a:t>
            </a:r>
            <a:endParaRPr lang="es-ES" b="1">
              <a:solidFill>
                <a:srgbClr val="3333CC"/>
              </a:solidFill>
              <a:latin typeface="Calibri" pitchFamily="34" charset="0"/>
            </a:endParaRPr>
          </a:p>
        </p:txBody>
      </p:sp>
      <p:sp>
        <p:nvSpPr>
          <p:cNvPr id="27655" name="Text Box 7"/>
          <p:cNvSpPr txBox="1">
            <a:spLocks noChangeArrowheads="1"/>
          </p:cNvSpPr>
          <p:nvPr/>
        </p:nvSpPr>
        <p:spPr bwMode="auto">
          <a:xfrm>
            <a:off x="900113" y="5949950"/>
            <a:ext cx="3095625" cy="376238"/>
          </a:xfrm>
          <a:prstGeom prst="rect">
            <a:avLst/>
          </a:prstGeom>
          <a:solidFill>
            <a:srgbClr val="CCFFFF">
              <a:alpha val="65881"/>
            </a:srgbClr>
          </a:solidFill>
          <a:ln w="9525">
            <a:solidFill>
              <a:srgbClr val="3333CC"/>
            </a:solidFill>
            <a:miter lim="800000"/>
            <a:headEnd/>
            <a:tailEnd/>
          </a:ln>
        </p:spPr>
        <p:txBody>
          <a:bodyPr>
            <a:spAutoFit/>
          </a:bodyPr>
          <a:lstStyle/>
          <a:p>
            <a:pPr>
              <a:spcBef>
                <a:spcPct val="50000"/>
              </a:spcBef>
            </a:pPr>
            <a:r>
              <a:rPr lang="es-MX" b="1">
                <a:solidFill>
                  <a:srgbClr val="3333CC"/>
                </a:solidFill>
                <a:latin typeface="Calibri" pitchFamily="34" charset="0"/>
              </a:rPr>
              <a:t>Político - Institucional</a:t>
            </a:r>
            <a:endParaRPr lang="es-ES" b="1">
              <a:solidFill>
                <a:srgbClr val="3333CC"/>
              </a:solidFill>
              <a:latin typeface="Calibri" pitchFamily="34" charset="0"/>
            </a:endParaRPr>
          </a:p>
        </p:txBody>
      </p:sp>
      <p:sp>
        <p:nvSpPr>
          <p:cNvPr id="27656" name="Text Box 8"/>
          <p:cNvSpPr txBox="1">
            <a:spLocks noChangeArrowheads="1"/>
          </p:cNvSpPr>
          <p:nvPr/>
        </p:nvSpPr>
        <p:spPr bwMode="auto">
          <a:xfrm>
            <a:off x="4356100" y="3284538"/>
            <a:ext cx="4608513" cy="1177925"/>
          </a:xfrm>
          <a:prstGeom prst="rect">
            <a:avLst/>
          </a:prstGeom>
          <a:noFill/>
          <a:ln w="9525">
            <a:solidFill>
              <a:srgbClr val="3333CC"/>
            </a:solidFill>
            <a:miter lim="800000"/>
            <a:headEnd/>
            <a:tailEnd/>
          </a:ln>
        </p:spPr>
        <p:txBody>
          <a:bodyPr>
            <a:spAutoFit/>
          </a:bodyPr>
          <a:lstStyle/>
          <a:p>
            <a:pPr marL="177800" indent="-177800" algn="just" eaLnBrk="0" hangingPunct="0">
              <a:lnSpc>
                <a:spcPct val="70000"/>
              </a:lnSpc>
              <a:spcBef>
                <a:spcPct val="30000"/>
              </a:spcBef>
              <a:buClr>
                <a:schemeClr val="tx1"/>
              </a:buClr>
              <a:buFontTx/>
              <a:buChar char="•"/>
            </a:pPr>
            <a:r>
              <a:rPr lang="es-ES" sz="1600">
                <a:solidFill>
                  <a:srgbClr val="3333CC"/>
                </a:solidFill>
                <a:latin typeface="Calibri" pitchFamily="34" charset="0"/>
              </a:rPr>
              <a:t>actividades productivas</a:t>
            </a:r>
          </a:p>
          <a:p>
            <a:pPr marL="177800" indent="-177800" algn="just" eaLnBrk="0" hangingPunct="0">
              <a:lnSpc>
                <a:spcPct val="70000"/>
              </a:lnSpc>
              <a:spcBef>
                <a:spcPct val="30000"/>
              </a:spcBef>
              <a:buClr>
                <a:schemeClr val="tx1"/>
              </a:buClr>
              <a:buFontTx/>
              <a:buChar char="•"/>
            </a:pPr>
            <a:r>
              <a:rPr lang="es-ES" sz="1600">
                <a:solidFill>
                  <a:srgbClr val="3333CC"/>
                </a:solidFill>
                <a:latin typeface="Calibri" pitchFamily="34" charset="0"/>
              </a:rPr>
              <a:t>distribución de bienes y servicios en el territorio;</a:t>
            </a:r>
          </a:p>
          <a:p>
            <a:pPr marL="177800" indent="-177800" eaLnBrk="0" hangingPunct="0">
              <a:lnSpc>
                <a:spcPct val="70000"/>
              </a:lnSpc>
              <a:spcBef>
                <a:spcPct val="30000"/>
              </a:spcBef>
              <a:buClr>
                <a:schemeClr val="tx1"/>
              </a:buClr>
              <a:buFontTx/>
              <a:buChar char="•"/>
            </a:pPr>
            <a:r>
              <a:rPr lang="es-ES" sz="1600">
                <a:solidFill>
                  <a:srgbClr val="3333CC"/>
                </a:solidFill>
                <a:latin typeface="Calibri" pitchFamily="34" charset="0"/>
              </a:rPr>
              <a:t>condiciones medioambientales (clima, agua, suelos) </a:t>
            </a:r>
          </a:p>
          <a:p>
            <a:pPr marL="177800" indent="-177800" algn="just" eaLnBrk="0" hangingPunct="0">
              <a:lnSpc>
                <a:spcPct val="70000"/>
              </a:lnSpc>
              <a:spcBef>
                <a:spcPct val="30000"/>
              </a:spcBef>
              <a:buClr>
                <a:schemeClr val="tx1"/>
              </a:buClr>
              <a:buFontTx/>
              <a:buChar char="•"/>
            </a:pPr>
            <a:r>
              <a:rPr lang="es-ES" sz="1600">
                <a:solidFill>
                  <a:srgbClr val="3333CC"/>
                </a:solidFill>
                <a:latin typeface="Calibri" pitchFamily="34" charset="0"/>
              </a:rPr>
              <a:t>recursos naturales (flora, fauna)</a:t>
            </a:r>
          </a:p>
        </p:txBody>
      </p:sp>
      <p:sp>
        <p:nvSpPr>
          <p:cNvPr id="27657" name="Text Box 9"/>
          <p:cNvSpPr txBox="1">
            <a:spLocks noChangeArrowheads="1"/>
          </p:cNvSpPr>
          <p:nvPr/>
        </p:nvSpPr>
        <p:spPr bwMode="auto">
          <a:xfrm>
            <a:off x="4356100" y="4797425"/>
            <a:ext cx="4608513" cy="763588"/>
          </a:xfrm>
          <a:prstGeom prst="rect">
            <a:avLst/>
          </a:prstGeom>
          <a:noFill/>
          <a:ln w="9525">
            <a:solidFill>
              <a:srgbClr val="3333CC"/>
            </a:solidFill>
            <a:miter lim="800000"/>
            <a:headEnd/>
            <a:tailEnd/>
          </a:ln>
        </p:spPr>
        <p:txBody>
          <a:bodyPr>
            <a:spAutoFit/>
          </a:bodyPr>
          <a:lstStyle/>
          <a:p>
            <a:pPr marL="177800" indent="-177800" algn="just" eaLnBrk="0" hangingPunct="0">
              <a:lnSpc>
                <a:spcPct val="90000"/>
              </a:lnSpc>
              <a:spcBef>
                <a:spcPct val="50000"/>
              </a:spcBef>
              <a:buClr>
                <a:schemeClr val="tx1"/>
              </a:buClr>
              <a:buFontTx/>
              <a:buChar char="•"/>
            </a:pPr>
            <a:r>
              <a:rPr lang="es-ES" sz="1600">
                <a:solidFill>
                  <a:srgbClr val="3333CC"/>
                </a:solidFill>
                <a:latin typeface="Calibri" pitchFamily="34" charset="0"/>
              </a:rPr>
              <a:t>capacidad de la población para organizarse y asociarse con el objetivo de fortalecer redes en favor del desarrollo productivo. </a:t>
            </a:r>
          </a:p>
        </p:txBody>
      </p:sp>
      <p:sp>
        <p:nvSpPr>
          <p:cNvPr id="27658" name="Text Box 10"/>
          <p:cNvSpPr txBox="1">
            <a:spLocks noChangeArrowheads="1"/>
          </p:cNvSpPr>
          <p:nvPr/>
        </p:nvSpPr>
        <p:spPr bwMode="auto">
          <a:xfrm>
            <a:off x="4356100" y="5876925"/>
            <a:ext cx="4608513" cy="763588"/>
          </a:xfrm>
          <a:prstGeom prst="rect">
            <a:avLst/>
          </a:prstGeom>
          <a:noFill/>
          <a:ln w="9525">
            <a:solidFill>
              <a:srgbClr val="3333CC"/>
            </a:solidFill>
            <a:miter lim="800000"/>
            <a:headEnd/>
            <a:tailEnd/>
          </a:ln>
        </p:spPr>
        <p:txBody>
          <a:bodyPr>
            <a:spAutoFit/>
          </a:bodyPr>
          <a:lstStyle/>
          <a:p>
            <a:pPr marL="177800" indent="-177800" algn="just" eaLnBrk="0" hangingPunct="0">
              <a:lnSpc>
                <a:spcPct val="90000"/>
              </a:lnSpc>
              <a:spcBef>
                <a:spcPct val="50000"/>
              </a:spcBef>
              <a:buClr>
                <a:schemeClr val="tx1"/>
              </a:buClr>
              <a:buFontTx/>
              <a:buChar char="•"/>
            </a:pPr>
            <a:r>
              <a:rPr lang="es-ES" sz="1600">
                <a:solidFill>
                  <a:srgbClr val="3333CC"/>
                </a:solidFill>
                <a:latin typeface="Calibri" pitchFamily="34" charset="0"/>
              </a:rPr>
              <a:t>grado de autonomía que tienen las instituciones del territorio para gestionar sus recursos y tomar decisiones de desarrollo.</a:t>
            </a:r>
            <a:endParaRPr lang="es-CL" sz="1600">
              <a:solidFill>
                <a:srgbClr val="3333CC"/>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7653"/>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76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P spid="27653" grpId="1" animBg="1"/>
      <p:bldP spid="27654" grpId="0" animBg="1"/>
      <p:bldP spid="27655" grpId="0" animBg="1"/>
      <p:bldP spid="27656" grpId="0" animBg="1"/>
      <p:bldP spid="27656" grpId="1" animBg="1"/>
      <p:bldP spid="27657" grpId="0" animBg="1"/>
      <p:bldP spid="276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s-MX" smtClean="0"/>
              <a:t>ACTIVIDADES PREVIAS A LA </a:t>
            </a:r>
            <a:br>
              <a:rPr lang="es-MX" smtClean="0"/>
            </a:br>
            <a:r>
              <a:rPr lang="es-MX" smtClean="0"/>
              <a:t>ELABORACIÓN DEL PMDT</a:t>
            </a:r>
            <a:endParaRPr lang="es-ES" smtClean="0"/>
          </a:p>
        </p:txBody>
      </p:sp>
      <p:sp>
        <p:nvSpPr>
          <p:cNvPr id="28678" name="Rectangle 6"/>
          <p:cNvSpPr>
            <a:spLocks noGrp="1" noChangeArrowheads="1"/>
          </p:cNvSpPr>
          <p:nvPr>
            <p:ph type="body" idx="1"/>
          </p:nvPr>
        </p:nvSpPr>
        <p:spPr>
          <a:xfrm>
            <a:off x="457200" y="1600200"/>
            <a:ext cx="8229600" cy="219075"/>
          </a:xfrm>
        </p:spPr>
        <p:txBody>
          <a:bodyPr/>
          <a:lstStyle/>
          <a:p>
            <a:pPr marL="0" indent="0" eaLnBrk="1" hangingPunct="1">
              <a:lnSpc>
                <a:spcPct val="80000"/>
              </a:lnSpc>
              <a:buFontTx/>
              <a:buNone/>
              <a:defRPr/>
            </a:pPr>
            <a:r>
              <a:rPr lang="es-ES" sz="2800" b="1" smtClean="0">
                <a:effectLst>
                  <a:outerShdw blurRad="38100" dist="38100" dir="2700000" algn="tl">
                    <a:srgbClr val="C0C0C0"/>
                  </a:outerShdw>
                </a:effectLst>
              </a:rPr>
              <a:t>1. </a:t>
            </a:r>
            <a:r>
              <a:rPr lang="es-ES" sz="2800" b="1" smtClean="0"/>
              <a:t>Identificación y Selección de Subterritorios</a:t>
            </a:r>
            <a:r>
              <a:rPr lang="es-ES" sz="2800" b="1" smtClean="0">
                <a:effectLst>
                  <a:outerShdw blurRad="38100" dist="38100" dir="2700000" algn="tl">
                    <a:srgbClr val="C0C0C0"/>
                  </a:outerShdw>
                </a:effectLst>
              </a:rPr>
              <a:t> </a:t>
            </a:r>
          </a:p>
          <a:p>
            <a:pPr marL="0" indent="0" eaLnBrk="1" hangingPunct="1">
              <a:lnSpc>
                <a:spcPct val="80000"/>
              </a:lnSpc>
              <a:buFontTx/>
              <a:buNone/>
              <a:defRPr/>
            </a:pPr>
            <a:endParaRPr lang="es-MX" sz="2000" b="1" smtClean="0"/>
          </a:p>
          <a:p>
            <a:pPr marL="0" indent="0" eaLnBrk="1" hangingPunct="1">
              <a:lnSpc>
                <a:spcPct val="80000"/>
              </a:lnSpc>
              <a:buFontTx/>
              <a:buNone/>
              <a:defRPr/>
            </a:pPr>
            <a:r>
              <a:rPr lang="es-MX" sz="2000" b="1" smtClean="0"/>
              <a:t>Considerar además los siguientes aspectos:</a:t>
            </a:r>
          </a:p>
          <a:p>
            <a:pPr marL="0" indent="0" eaLnBrk="1" hangingPunct="1">
              <a:lnSpc>
                <a:spcPct val="80000"/>
              </a:lnSpc>
              <a:buFontTx/>
              <a:buNone/>
              <a:defRPr/>
            </a:pPr>
            <a:endParaRPr lang="es-ES" sz="4400" b="1" smtClean="0"/>
          </a:p>
        </p:txBody>
      </p:sp>
      <p:sp>
        <p:nvSpPr>
          <p:cNvPr id="28679" name="Rectangle 7"/>
          <p:cNvSpPr>
            <a:spLocks noChangeArrowheads="1"/>
          </p:cNvSpPr>
          <p:nvPr/>
        </p:nvSpPr>
        <p:spPr bwMode="auto">
          <a:xfrm>
            <a:off x="539750" y="2924175"/>
            <a:ext cx="8229600" cy="647700"/>
          </a:xfrm>
          <a:prstGeom prst="rect">
            <a:avLst/>
          </a:prstGeom>
          <a:noFill/>
          <a:ln w="9525">
            <a:noFill/>
            <a:miter lim="800000"/>
            <a:headEnd/>
            <a:tailEnd/>
          </a:ln>
        </p:spPr>
        <p:txBody>
          <a:bodyPr/>
          <a:lstStyle/>
          <a:p>
            <a:pPr marL="177800" indent="-177800" algn="just">
              <a:spcBef>
                <a:spcPct val="50000"/>
              </a:spcBef>
              <a:buFont typeface="Wingdings" pitchFamily="2" charset="2"/>
              <a:buChar char="ü"/>
            </a:pPr>
            <a:r>
              <a:rPr lang="es-ES">
                <a:solidFill>
                  <a:srgbClr val="3333CC"/>
                </a:solidFill>
                <a:latin typeface="Calibri" pitchFamily="34" charset="0"/>
              </a:rPr>
              <a:t>Grado de </a:t>
            </a:r>
            <a:r>
              <a:rPr lang="es-ES" u="sng">
                <a:solidFill>
                  <a:srgbClr val="3333CC"/>
                </a:solidFill>
                <a:latin typeface="Calibri" pitchFamily="34" charset="0"/>
              </a:rPr>
              <a:t>concordancia</a:t>
            </a:r>
            <a:r>
              <a:rPr lang="es-ES">
                <a:solidFill>
                  <a:srgbClr val="3333CC"/>
                </a:solidFill>
                <a:latin typeface="Calibri" pitchFamily="34" charset="0"/>
              </a:rPr>
              <a:t> entre las potencialidades de desarrollo productivo del subterritorio y los </a:t>
            </a:r>
            <a:r>
              <a:rPr lang="es-ES" u="sng">
                <a:solidFill>
                  <a:srgbClr val="3333CC"/>
                </a:solidFill>
                <a:latin typeface="Calibri" pitchFamily="34" charset="0"/>
              </a:rPr>
              <a:t>objetivos</a:t>
            </a:r>
            <a:r>
              <a:rPr lang="es-ES">
                <a:solidFill>
                  <a:srgbClr val="3333CC"/>
                </a:solidFill>
                <a:latin typeface="Calibri" pitchFamily="34" charset="0"/>
              </a:rPr>
              <a:t> de las estrategias, planes regionales, sectoriales o locales. </a:t>
            </a:r>
            <a:endParaRPr lang="es-ES" b="1">
              <a:solidFill>
                <a:srgbClr val="3333CC"/>
              </a:solidFill>
              <a:latin typeface="Calibri" pitchFamily="34" charset="0"/>
            </a:endParaRPr>
          </a:p>
        </p:txBody>
      </p:sp>
      <p:sp>
        <p:nvSpPr>
          <p:cNvPr id="28680" name="Rectangle 8"/>
          <p:cNvSpPr>
            <a:spLocks noChangeArrowheads="1"/>
          </p:cNvSpPr>
          <p:nvPr/>
        </p:nvSpPr>
        <p:spPr bwMode="auto">
          <a:xfrm>
            <a:off x="539750" y="3933825"/>
            <a:ext cx="8229600" cy="647700"/>
          </a:xfrm>
          <a:prstGeom prst="rect">
            <a:avLst/>
          </a:prstGeom>
          <a:noFill/>
          <a:ln w="9525">
            <a:noFill/>
            <a:miter lim="800000"/>
            <a:headEnd/>
            <a:tailEnd/>
          </a:ln>
        </p:spPr>
        <p:txBody>
          <a:bodyPr/>
          <a:lstStyle/>
          <a:p>
            <a:pPr marL="177800" indent="-177800" algn="just">
              <a:spcBef>
                <a:spcPct val="50000"/>
              </a:spcBef>
              <a:buFont typeface="Wingdings" pitchFamily="2" charset="2"/>
              <a:buChar char="ü"/>
            </a:pPr>
            <a:r>
              <a:rPr lang="es-ES">
                <a:solidFill>
                  <a:srgbClr val="3333CC"/>
                </a:solidFill>
                <a:latin typeface="Calibri" pitchFamily="34" charset="0"/>
              </a:rPr>
              <a:t>Existencia de </a:t>
            </a:r>
            <a:r>
              <a:rPr lang="es-ES" u="sng">
                <a:solidFill>
                  <a:srgbClr val="3333CC"/>
                </a:solidFill>
                <a:latin typeface="Calibri" pitchFamily="34" charset="0"/>
              </a:rPr>
              <a:t>mercado</a:t>
            </a:r>
            <a:r>
              <a:rPr lang="es-ES">
                <a:solidFill>
                  <a:srgbClr val="3333CC"/>
                </a:solidFill>
                <a:latin typeface="Calibri" pitchFamily="34" charset="0"/>
              </a:rPr>
              <a:t> para las potencialidades de desarrollo productivo de los subterritorios.</a:t>
            </a:r>
          </a:p>
        </p:txBody>
      </p:sp>
      <p:sp>
        <p:nvSpPr>
          <p:cNvPr id="28681" name="Rectangle 9"/>
          <p:cNvSpPr>
            <a:spLocks noChangeArrowheads="1"/>
          </p:cNvSpPr>
          <p:nvPr/>
        </p:nvSpPr>
        <p:spPr bwMode="auto">
          <a:xfrm>
            <a:off x="539750" y="4868863"/>
            <a:ext cx="8229600" cy="647700"/>
          </a:xfrm>
          <a:prstGeom prst="rect">
            <a:avLst/>
          </a:prstGeom>
          <a:noFill/>
          <a:ln w="9525">
            <a:noFill/>
            <a:miter lim="800000"/>
            <a:headEnd/>
            <a:tailEnd/>
          </a:ln>
        </p:spPr>
        <p:txBody>
          <a:bodyPr/>
          <a:lstStyle/>
          <a:p>
            <a:pPr marL="177800" indent="-177800" algn="just">
              <a:spcBef>
                <a:spcPct val="50000"/>
              </a:spcBef>
              <a:buFont typeface="Wingdings" pitchFamily="2" charset="2"/>
              <a:buChar char="ü"/>
            </a:pPr>
            <a:r>
              <a:rPr lang="es-ES">
                <a:solidFill>
                  <a:srgbClr val="3333CC"/>
                </a:solidFill>
                <a:latin typeface="Calibri" pitchFamily="34" charset="0"/>
              </a:rPr>
              <a:t>Existencia de </a:t>
            </a:r>
            <a:r>
              <a:rPr lang="es-ES" u="sng">
                <a:solidFill>
                  <a:srgbClr val="3333CC"/>
                </a:solidFill>
                <a:latin typeface="Calibri" pitchFamily="34" charset="0"/>
              </a:rPr>
              <a:t>restricciones</a:t>
            </a:r>
            <a:r>
              <a:rPr lang="es-ES">
                <a:solidFill>
                  <a:srgbClr val="3333CC"/>
                </a:solidFill>
                <a:latin typeface="Calibri" pitchFamily="34" charset="0"/>
              </a:rPr>
              <a:t> legales y/o institucionales difíciles de resolver en el corto plazo (tenencia de la tierra, derechos de agua, restricciones de uso, etc.).</a:t>
            </a:r>
          </a:p>
        </p:txBody>
      </p:sp>
      <p:sp>
        <p:nvSpPr>
          <p:cNvPr id="28682" name="Rectangle 10"/>
          <p:cNvSpPr>
            <a:spLocks noChangeArrowheads="1"/>
          </p:cNvSpPr>
          <p:nvPr/>
        </p:nvSpPr>
        <p:spPr bwMode="auto">
          <a:xfrm>
            <a:off x="611188" y="5805488"/>
            <a:ext cx="8229600" cy="647700"/>
          </a:xfrm>
          <a:prstGeom prst="rect">
            <a:avLst/>
          </a:prstGeom>
          <a:noFill/>
          <a:ln w="9525">
            <a:noFill/>
            <a:miter lim="800000"/>
            <a:headEnd/>
            <a:tailEnd/>
          </a:ln>
        </p:spPr>
        <p:txBody>
          <a:bodyPr/>
          <a:lstStyle/>
          <a:p>
            <a:pPr marL="177800" indent="-177800" algn="just">
              <a:spcBef>
                <a:spcPct val="50000"/>
              </a:spcBef>
              <a:buFont typeface="Wingdings" pitchFamily="2" charset="2"/>
              <a:buChar char="ü"/>
            </a:pPr>
            <a:r>
              <a:rPr lang="es-ES" u="sng">
                <a:solidFill>
                  <a:srgbClr val="3333CC"/>
                </a:solidFill>
                <a:latin typeface="Calibri" pitchFamily="34" charset="0"/>
              </a:rPr>
              <a:t>Experiencia</a:t>
            </a:r>
            <a:r>
              <a:rPr lang="es-ES">
                <a:solidFill>
                  <a:srgbClr val="3333CC"/>
                </a:solidFill>
                <a:latin typeface="Calibri" pitchFamily="34" charset="0"/>
              </a:rPr>
              <a:t> de trabajo de los productores del subterritorio con instituciones de </a:t>
            </a:r>
            <a:r>
              <a:rPr lang="es-ES" u="sng">
                <a:solidFill>
                  <a:srgbClr val="3333CC"/>
                </a:solidFill>
                <a:latin typeface="Calibri" pitchFamily="34" charset="0"/>
              </a:rPr>
              <a:t>fomento productivo</a:t>
            </a:r>
            <a:r>
              <a:rPr lang="es-ES">
                <a:solidFill>
                  <a:srgbClr val="3333CC"/>
                </a:solidFill>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P spid="28680" grpId="0"/>
      <p:bldP spid="28681" grpId="0"/>
      <p:bldP spid="286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1600200"/>
            <a:ext cx="8229600" cy="190500"/>
          </a:xfrm>
        </p:spPr>
        <p:txBody>
          <a:bodyPr/>
          <a:lstStyle/>
          <a:p>
            <a:pPr eaLnBrk="1" hangingPunct="1">
              <a:lnSpc>
                <a:spcPct val="80000"/>
              </a:lnSpc>
              <a:buFontTx/>
              <a:buNone/>
            </a:pPr>
            <a:r>
              <a:rPr lang="es-ES" sz="2800" b="1" smtClean="0"/>
              <a:t>2. Validación Técnica y Política de la Propuesta de los Subterritorios</a:t>
            </a:r>
          </a:p>
          <a:p>
            <a:pPr eaLnBrk="1" hangingPunct="1">
              <a:lnSpc>
                <a:spcPct val="80000"/>
              </a:lnSpc>
              <a:buFontTx/>
              <a:buNone/>
            </a:pPr>
            <a:endParaRPr lang="es-ES" sz="2800" b="1" smtClean="0"/>
          </a:p>
        </p:txBody>
      </p:sp>
      <p:sp>
        <p:nvSpPr>
          <p:cNvPr id="12291" name="Rectangle 4"/>
          <p:cNvSpPr>
            <a:spLocks noGrp="1" noChangeArrowheads="1"/>
          </p:cNvSpPr>
          <p:nvPr>
            <p:ph type="title"/>
          </p:nvPr>
        </p:nvSpPr>
        <p:spPr>
          <a:noFill/>
        </p:spPr>
        <p:txBody>
          <a:bodyPr/>
          <a:lstStyle/>
          <a:p>
            <a:pPr eaLnBrk="1" hangingPunct="1">
              <a:lnSpc>
                <a:spcPct val="80000"/>
              </a:lnSpc>
            </a:pPr>
            <a:r>
              <a:rPr lang="es-MX" smtClean="0"/>
              <a:t>ACTIVIDADES PREVIAS A LA </a:t>
            </a:r>
            <a:br>
              <a:rPr lang="es-MX" smtClean="0"/>
            </a:br>
            <a:r>
              <a:rPr lang="es-MX" smtClean="0"/>
              <a:t>ELABORACIÓN DEL PMDT</a:t>
            </a:r>
            <a:endParaRPr lang="es-ES" smtClean="0"/>
          </a:p>
        </p:txBody>
      </p:sp>
      <p:sp>
        <p:nvSpPr>
          <p:cNvPr id="30725" name="Rectangle 5"/>
          <p:cNvSpPr>
            <a:spLocks noChangeArrowheads="1"/>
          </p:cNvSpPr>
          <p:nvPr/>
        </p:nvSpPr>
        <p:spPr bwMode="auto">
          <a:xfrm>
            <a:off x="611188" y="2781300"/>
            <a:ext cx="8229600" cy="965200"/>
          </a:xfrm>
          <a:prstGeom prst="rect">
            <a:avLst/>
          </a:prstGeom>
          <a:noFill/>
          <a:ln w="9525">
            <a:noFill/>
            <a:miter lim="800000"/>
            <a:headEnd/>
            <a:tailEnd/>
          </a:ln>
        </p:spPr>
        <p:txBody>
          <a:bodyPr/>
          <a:lstStyle/>
          <a:p>
            <a:pPr marL="342900" indent="-342900">
              <a:buFontTx/>
              <a:buChar char="•"/>
            </a:pPr>
            <a:r>
              <a:rPr lang="es-ES" sz="2000">
                <a:solidFill>
                  <a:srgbClr val="3333CC"/>
                </a:solidFill>
                <a:latin typeface="Calibri" pitchFamily="34" charset="0"/>
              </a:rPr>
              <a:t>Proceso técnico – político liderado por el Intendente, que debe culminar en una decisión del CORE respecto a la selección de los subterritorios específicos donde se desarrollarán la intervenciones de desarrollo productivo.</a:t>
            </a:r>
          </a:p>
        </p:txBody>
      </p:sp>
      <p:sp>
        <p:nvSpPr>
          <p:cNvPr id="30726" name="Rectangle 6"/>
          <p:cNvSpPr>
            <a:spLocks noChangeArrowheads="1"/>
          </p:cNvSpPr>
          <p:nvPr/>
        </p:nvSpPr>
        <p:spPr bwMode="auto">
          <a:xfrm>
            <a:off x="611188" y="4437063"/>
            <a:ext cx="8229600" cy="965200"/>
          </a:xfrm>
          <a:prstGeom prst="rect">
            <a:avLst/>
          </a:prstGeom>
          <a:noFill/>
          <a:ln w="9525">
            <a:noFill/>
            <a:miter lim="800000"/>
            <a:headEnd/>
            <a:tailEnd/>
          </a:ln>
        </p:spPr>
        <p:txBody>
          <a:bodyPr/>
          <a:lstStyle/>
          <a:p>
            <a:pPr marL="342900" indent="-342900" algn="just">
              <a:spcBef>
                <a:spcPct val="70000"/>
              </a:spcBef>
              <a:buFontTx/>
              <a:buChar char="•"/>
            </a:pPr>
            <a:r>
              <a:rPr lang="es-ES" sz="2000" u="sng">
                <a:solidFill>
                  <a:srgbClr val="3333CC"/>
                </a:solidFill>
                <a:latin typeface="Calibri" pitchFamily="34" charset="0"/>
              </a:rPr>
              <a:t>Producto</a:t>
            </a:r>
            <a:r>
              <a:rPr lang="es-ES" sz="2000">
                <a:solidFill>
                  <a:srgbClr val="3333CC"/>
                </a:solidFill>
                <a:latin typeface="Calibri" pitchFamily="34" charset="0"/>
              </a:rPr>
              <a:t>: acta del CORE aprobando el listado de subterritorios seleccionados.</a:t>
            </a:r>
          </a:p>
          <a:p>
            <a:pPr marL="342900" indent="-342900">
              <a:lnSpc>
                <a:spcPct val="80000"/>
              </a:lnSpc>
              <a:spcBef>
                <a:spcPct val="20000"/>
              </a:spcBef>
              <a:buFontTx/>
              <a:buChar char="•"/>
            </a:pPr>
            <a:endParaRPr lang="es-ES" sz="2000">
              <a:solidFill>
                <a:srgbClr val="3333CC"/>
              </a:solidFill>
              <a:latin typeface="Calibri" pitchFamily="34" charset="0"/>
            </a:endParaRPr>
          </a:p>
          <a:p>
            <a:pPr marL="342900" indent="-342900">
              <a:spcBef>
                <a:spcPct val="20000"/>
              </a:spcBef>
            </a:pPr>
            <a:endParaRPr lang="es-ES" sz="2000" b="1">
              <a:solidFill>
                <a:srgbClr val="3333CC"/>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s-MX" smtClean="0"/>
              <a:t>ETAPAS DE DESARROLLO PMDT</a:t>
            </a:r>
            <a:endParaRPr lang="es-ES" smtClean="0"/>
          </a:p>
        </p:txBody>
      </p:sp>
      <p:sp>
        <p:nvSpPr>
          <p:cNvPr id="31747" name="Rectangle 3"/>
          <p:cNvSpPr>
            <a:spLocks noGrp="1" noChangeArrowheads="1"/>
          </p:cNvSpPr>
          <p:nvPr>
            <p:ph type="body" idx="1"/>
          </p:nvPr>
        </p:nvSpPr>
        <p:spPr>
          <a:xfrm>
            <a:off x="2339975" y="1773238"/>
            <a:ext cx="3960813" cy="720725"/>
          </a:xfrm>
          <a:noFill/>
          <a:ln>
            <a:solidFill>
              <a:srgbClr val="3333CC"/>
            </a:solidFill>
          </a:ln>
        </p:spPr>
        <p:txBody>
          <a:bodyPr/>
          <a:lstStyle/>
          <a:p>
            <a:pPr marL="0" indent="0" eaLnBrk="1" hangingPunct="1">
              <a:lnSpc>
                <a:spcPct val="90000"/>
              </a:lnSpc>
              <a:buFontTx/>
              <a:buNone/>
            </a:pPr>
            <a:r>
              <a:rPr lang="es-ES" sz="2000" smtClean="0"/>
              <a:t>Diagnóstico de la Situación Actual del Subterritorio</a:t>
            </a:r>
          </a:p>
        </p:txBody>
      </p:sp>
      <p:sp>
        <p:nvSpPr>
          <p:cNvPr id="31748" name="Rectangle 4"/>
          <p:cNvSpPr>
            <a:spLocks noChangeArrowheads="1"/>
          </p:cNvSpPr>
          <p:nvPr/>
        </p:nvSpPr>
        <p:spPr bwMode="auto">
          <a:xfrm>
            <a:off x="2339975" y="2924175"/>
            <a:ext cx="3949700" cy="720725"/>
          </a:xfrm>
          <a:prstGeom prst="rect">
            <a:avLst/>
          </a:prstGeom>
          <a:noFill/>
          <a:ln w="9525">
            <a:solidFill>
              <a:srgbClr val="3333CC"/>
            </a:solidFill>
            <a:miter lim="800000"/>
            <a:headEnd/>
            <a:tailEnd/>
          </a:ln>
        </p:spPr>
        <p:txBody>
          <a:bodyPr/>
          <a:lstStyle/>
          <a:p>
            <a:pPr marL="342900" indent="-342900">
              <a:lnSpc>
                <a:spcPct val="90000"/>
              </a:lnSpc>
              <a:spcBef>
                <a:spcPct val="20000"/>
              </a:spcBef>
            </a:pPr>
            <a:r>
              <a:rPr lang="es-ES" sz="2000">
                <a:solidFill>
                  <a:srgbClr val="3333CC"/>
                </a:solidFill>
                <a:latin typeface="Calibri" pitchFamily="34" charset="0"/>
              </a:rPr>
              <a:t>Planificación Estratégica</a:t>
            </a:r>
          </a:p>
        </p:txBody>
      </p:sp>
      <p:sp>
        <p:nvSpPr>
          <p:cNvPr id="31749" name="Rectangle 5"/>
          <p:cNvSpPr>
            <a:spLocks noChangeArrowheads="1"/>
          </p:cNvSpPr>
          <p:nvPr/>
        </p:nvSpPr>
        <p:spPr bwMode="auto">
          <a:xfrm>
            <a:off x="2339975" y="4076700"/>
            <a:ext cx="3960813" cy="719138"/>
          </a:xfrm>
          <a:prstGeom prst="rect">
            <a:avLst/>
          </a:prstGeom>
          <a:noFill/>
          <a:ln w="9525">
            <a:solidFill>
              <a:srgbClr val="3333CC"/>
            </a:solidFill>
            <a:miter lim="800000"/>
            <a:headEnd/>
            <a:tailEnd/>
          </a:ln>
        </p:spPr>
        <p:txBody>
          <a:bodyPr/>
          <a:lstStyle/>
          <a:p>
            <a:pPr>
              <a:lnSpc>
                <a:spcPct val="90000"/>
              </a:lnSpc>
              <a:spcBef>
                <a:spcPct val="20000"/>
              </a:spcBef>
            </a:pPr>
            <a:r>
              <a:rPr lang="es-ES" sz="2000">
                <a:solidFill>
                  <a:srgbClr val="3333CC"/>
                </a:solidFill>
                <a:latin typeface="Calibri" pitchFamily="34" charset="0"/>
              </a:rPr>
              <a:t>Definición de la Cartera PMDT, Evaluación Privada y Social</a:t>
            </a:r>
          </a:p>
        </p:txBody>
      </p:sp>
      <p:sp>
        <p:nvSpPr>
          <p:cNvPr id="31750" name="Rectangle 6"/>
          <p:cNvSpPr>
            <a:spLocks noChangeArrowheads="1"/>
          </p:cNvSpPr>
          <p:nvPr/>
        </p:nvSpPr>
        <p:spPr bwMode="auto">
          <a:xfrm>
            <a:off x="2339975" y="5373688"/>
            <a:ext cx="4032250" cy="719137"/>
          </a:xfrm>
          <a:prstGeom prst="rect">
            <a:avLst/>
          </a:prstGeom>
          <a:noFill/>
          <a:ln w="9525">
            <a:solidFill>
              <a:srgbClr val="3333CC"/>
            </a:solidFill>
            <a:miter lim="800000"/>
            <a:headEnd/>
            <a:tailEnd/>
          </a:ln>
        </p:spPr>
        <p:txBody>
          <a:bodyPr/>
          <a:lstStyle/>
          <a:p>
            <a:pPr marL="342900" indent="-342900">
              <a:lnSpc>
                <a:spcPct val="90000"/>
              </a:lnSpc>
              <a:spcBef>
                <a:spcPct val="20000"/>
              </a:spcBef>
            </a:pPr>
            <a:r>
              <a:rPr lang="es-CL" sz="2000">
                <a:solidFill>
                  <a:srgbClr val="3333CC"/>
                </a:solidFill>
                <a:latin typeface="Calibri" pitchFamily="34" charset="0"/>
              </a:rPr>
              <a:t>Matriz de Marco Lógico y </a:t>
            </a:r>
          </a:p>
          <a:p>
            <a:pPr marL="342900" indent="-342900">
              <a:lnSpc>
                <a:spcPct val="90000"/>
              </a:lnSpc>
              <a:spcBef>
                <a:spcPct val="20000"/>
              </a:spcBef>
            </a:pPr>
            <a:r>
              <a:rPr lang="es-CL" sz="2000">
                <a:solidFill>
                  <a:srgbClr val="3333CC"/>
                </a:solidFill>
                <a:latin typeface="Calibri" pitchFamily="34" charset="0"/>
              </a:rPr>
              <a:t>Validación del PMDT</a:t>
            </a:r>
            <a:endParaRPr lang="es-ES" sz="2000">
              <a:solidFill>
                <a:srgbClr val="3333CC"/>
              </a:solidFill>
              <a:latin typeface="Calibri" pitchFamily="34" charset="0"/>
            </a:endParaRPr>
          </a:p>
        </p:txBody>
      </p:sp>
      <p:sp>
        <p:nvSpPr>
          <p:cNvPr id="31751" name="Text Box 7"/>
          <p:cNvSpPr txBox="1">
            <a:spLocks noChangeArrowheads="1"/>
          </p:cNvSpPr>
          <p:nvPr/>
        </p:nvSpPr>
        <p:spPr bwMode="auto">
          <a:xfrm>
            <a:off x="468313" y="1773238"/>
            <a:ext cx="1547812" cy="528637"/>
          </a:xfrm>
          <a:prstGeom prst="rect">
            <a:avLst/>
          </a:prstGeom>
          <a:solidFill>
            <a:schemeClr val="accent1"/>
          </a:solidFill>
          <a:ln w="9525">
            <a:solidFill>
              <a:srgbClr val="3333CC"/>
            </a:solidFill>
            <a:miter lim="800000"/>
            <a:headEnd/>
            <a:tailEnd/>
          </a:ln>
        </p:spPr>
        <p:txBody>
          <a:bodyPr>
            <a:spAutoFit/>
          </a:bodyPr>
          <a:lstStyle/>
          <a:p>
            <a:pPr>
              <a:spcBef>
                <a:spcPct val="70000"/>
              </a:spcBef>
            </a:pPr>
            <a:r>
              <a:rPr lang="es-MX" sz="2800" b="1">
                <a:solidFill>
                  <a:srgbClr val="3333CC"/>
                </a:solidFill>
                <a:latin typeface="Calibri" pitchFamily="34" charset="0"/>
              </a:rPr>
              <a:t>ETAPA 1</a:t>
            </a:r>
            <a:endParaRPr lang="es-ES" sz="2800" b="1">
              <a:solidFill>
                <a:srgbClr val="3333CC"/>
              </a:solidFill>
              <a:latin typeface="Calibri" pitchFamily="34" charset="0"/>
            </a:endParaRPr>
          </a:p>
        </p:txBody>
      </p:sp>
      <p:sp>
        <p:nvSpPr>
          <p:cNvPr id="31752" name="Text Box 8"/>
          <p:cNvSpPr txBox="1">
            <a:spLocks noChangeArrowheads="1"/>
          </p:cNvSpPr>
          <p:nvPr/>
        </p:nvSpPr>
        <p:spPr bwMode="auto">
          <a:xfrm>
            <a:off x="395288" y="2852738"/>
            <a:ext cx="1547812" cy="528637"/>
          </a:xfrm>
          <a:prstGeom prst="rect">
            <a:avLst/>
          </a:prstGeom>
          <a:solidFill>
            <a:schemeClr val="accent1"/>
          </a:solidFill>
          <a:ln w="9525">
            <a:solidFill>
              <a:srgbClr val="3333CC"/>
            </a:solidFill>
            <a:miter lim="800000"/>
            <a:headEnd/>
            <a:tailEnd/>
          </a:ln>
        </p:spPr>
        <p:txBody>
          <a:bodyPr>
            <a:spAutoFit/>
          </a:bodyPr>
          <a:lstStyle/>
          <a:p>
            <a:pPr>
              <a:spcBef>
                <a:spcPct val="50000"/>
              </a:spcBef>
            </a:pPr>
            <a:r>
              <a:rPr lang="es-MX" sz="2800" b="1">
                <a:solidFill>
                  <a:srgbClr val="3333CC"/>
                </a:solidFill>
                <a:latin typeface="Calibri" pitchFamily="34" charset="0"/>
              </a:rPr>
              <a:t>ETAPA 2</a:t>
            </a:r>
            <a:endParaRPr lang="es-ES" sz="2800" b="1">
              <a:solidFill>
                <a:srgbClr val="3333CC"/>
              </a:solidFill>
              <a:latin typeface="Calibri" pitchFamily="34" charset="0"/>
            </a:endParaRPr>
          </a:p>
        </p:txBody>
      </p:sp>
      <p:sp>
        <p:nvSpPr>
          <p:cNvPr id="31753" name="Text Box 9"/>
          <p:cNvSpPr txBox="1">
            <a:spLocks noChangeArrowheads="1"/>
          </p:cNvSpPr>
          <p:nvPr/>
        </p:nvSpPr>
        <p:spPr bwMode="auto">
          <a:xfrm>
            <a:off x="395288" y="4076700"/>
            <a:ext cx="1547812" cy="528638"/>
          </a:xfrm>
          <a:prstGeom prst="rect">
            <a:avLst/>
          </a:prstGeom>
          <a:solidFill>
            <a:schemeClr val="accent1"/>
          </a:solidFill>
          <a:ln w="9525">
            <a:solidFill>
              <a:srgbClr val="3333CC"/>
            </a:solidFill>
            <a:miter lim="800000"/>
            <a:headEnd/>
            <a:tailEnd/>
          </a:ln>
        </p:spPr>
        <p:txBody>
          <a:bodyPr>
            <a:spAutoFit/>
          </a:bodyPr>
          <a:lstStyle/>
          <a:p>
            <a:pPr>
              <a:spcBef>
                <a:spcPct val="50000"/>
              </a:spcBef>
            </a:pPr>
            <a:r>
              <a:rPr lang="es-MX" sz="2800" b="1">
                <a:solidFill>
                  <a:srgbClr val="3333CC"/>
                </a:solidFill>
                <a:latin typeface="Calibri" pitchFamily="34" charset="0"/>
              </a:rPr>
              <a:t>ETAPA 3</a:t>
            </a:r>
            <a:endParaRPr lang="es-ES" sz="2800" b="1">
              <a:solidFill>
                <a:srgbClr val="3333CC"/>
              </a:solidFill>
              <a:latin typeface="Calibri" pitchFamily="34" charset="0"/>
            </a:endParaRPr>
          </a:p>
        </p:txBody>
      </p:sp>
      <p:sp>
        <p:nvSpPr>
          <p:cNvPr id="31754" name="Text Box 10"/>
          <p:cNvSpPr txBox="1">
            <a:spLocks noChangeArrowheads="1"/>
          </p:cNvSpPr>
          <p:nvPr/>
        </p:nvSpPr>
        <p:spPr bwMode="auto">
          <a:xfrm>
            <a:off x="395288" y="5445125"/>
            <a:ext cx="1547812" cy="528638"/>
          </a:xfrm>
          <a:prstGeom prst="rect">
            <a:avLst/>
          </a:prstGeom>
          <a:solidFill>
            <a:schemeClr val="accent1"/>
          </a:solidFill>
          <a:ln w="9525">
            <a:solidFill>
              <a:srgbClr val="3333CC"/>
            </a:solidFill>
            <a:miter lim="800000"/>
            <a:headEnd/>
            <a:tailEnd/>
          </a:ln>
        </p:spPr>
        <p:txBody>
          <a:bodyPr>
            <a:spAutoFit/>
          </a:bodyPr>
          <a:lstStyle/>
          <a:p>
            <a:pPr>
              <a:spcBef>
                <a:spcPct val="50000"/>
              </a:spcBef>
            </a:pPr>
            <a:r>
              <a:rPr lang="es-MX" sz="2800" b="1">
                <a:solidFill>
                  <a:srgbClr val="3333CC"/>
                </a:solidFill>
                <a:latin typeface="Calibri" pitchFamily="34" charset="0"/>
              </a:rPr>
              <a:t>ETAPA 4</a:t>
            </a:r>
            <a:endParaRPr lang="es-ES" sz="2800" b="1">
              <a:solidFill>
                <a:srgbClr val="3333CC"/>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7">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7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nimBg="1"/>
      <p:bldP spid="31748" grpId="0" animBg="1"/>
      <p:bldP spid="31749" grpId="0" animBg="1"/>
      <p:bldP spid="31750" grpId="0" animBg="1"/>
      <p:bldP spid="31751" grpId="0" animBg="1"/>
      <p:bldP spid="31752" grpId="0" animBg="1"/>
      <p:bldP spid="31753" grpId="0" animBg="1"/>
      <p:bldP spid="317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r>
              <a:rPr lang="es-ES" sz="2400" smtClean="0">
                <a:solidFill>
                  <a:srgbClr val="FF0000"/>
                </a:solidFill>
              </a:rPr>
              <a:t>Etapa 1. Diagnóstico del Subterritorio</a:t>
            </a:r>
            <a:r>
              <a:rPr lang="es-CL" sz="2400" smtClean="0">
                <a:solidFill>
                  <a:srgbClr val="FF0000"/>
                </a:solidFill>
              </a:rPr>
              <a:t/>
            </a:r>
            <a:br>
              <a:rPr lang="es-CL" sz="2400" smtClean="0">
                <a:solidFill>
                  <a:srgbClr val="FF0000"/>
                </a:solidFill>
              </a:rPr>
            </a:br>
            <a:r>
              <a:rPr lang="es-CL" sz="2000" smtClean="0"/>
              <a:t>Paso 1. Análisis de los ejes productivos del subterritorio e identificación de las oportunidades de negocios asociadas</a:t>
            </a:r>
            <a:endParaRPr lang="es-ES" sz="2000" smtClean="0"/>
          </a:p>
        </p:txBody>
      </p:sp>
      <p:pic>
        <p:nvPicPr>
          <p:cNvPr id="14339" name="Picture 5"/>
          <p:cNvPicPr>
            <a:picLocks noChangeAspect="1" noChangeArrowheads="1"/>
          </p:cNvPicPr>
          <p:nvPr/>
        </p:nvPicPr>
        <p:blipFill>
          <a:blip r:embed="rId3" cstate="print"/>
          <a:srcRect l="13654" t="13460" r="14735" b="13461"/>
          <a:stretch>
            <a:fillRect/>
          </a:stretch>
        </p:blipFill>
        <p:spPr bwMode="auto">
          <a:xfrm>
            <a:off x="539750" y="1628775"/>
            <a:ext cx="8188325"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1392</TotalTime>
  <Words>2815</Words>
  <Application>Microsoft Office PowerPoint</Application>
  <PresentationFormat>Presentación en pantalla (4:3)</PresentationFormat>
  <Paragraphs>477</Paragraphs>
  <Slides>43</Slides>
  <Notes>43</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43</vt:i4>
      </vt:variant>
    </vt:vector>
  </HeadingPairs>
  <TitlesOfParts>
    <vt:vector size="50" baseType="lpstr">
      <vt:lpstr>Arial</vt:lpstr>
      <vt:lpstr>Calibri</vt:lpstr>
      <vt:lpstr>Times New Roman</vt:lpstr>
      <vt:lpstr>Wingdings</vt:lpstr>
      <vt:lpstr>Verdana</vt:lpstr>
      <vt:lpstr>Diseño predeterminado</vt:lpstr>
      <vt:lpstr>Microsoft Editor de ecuaciones 3.0</vt:lpstr>
      <vt:lpstr>  Metodología de Formulación y Evaluación del Plan Marco de Desarrollo Territorial  PMDT  Región Metropolitana, 10 julio 2014 </vt:lpstr>
      <vt:lpstr>PLAN MARCO DE DESARROLLO TERRITORIAL</vt:lpstr>
      <vt:lpstr>SUBTERRITORIO</vt:lpstr>
      <vt:lpstr>OBJETIVOS DEL PMDT</vt:lpstr>
      <vt:lpstr>ACTIVIDADES PREVIAS A LA  ELABORACIÓN DEL PMDT</vt:lpstr>
      <vt:lpstr>ACTIVIDADES PREVIAS A LA  ELABORACIÓN DEL PMDT</vt:lpstr>
      <vt:lpstr>ACTIVIDADES PREVIAS A LA  ELABORACIÓN DEL PMDT</vt:lpstr>
      <vt:lpstr>ETAPAS DE DESARROLLO PMDT</vt:lpstr>
      <vt:lpstr>Etapa 1. Diagnóstico del Subterritorio Paso 1. Análisis de los ejes productivos del subterritorio e identificación de las oportunidades de negocios asociadas</vt:lpstr>
      <vt:lpstr>Etapa 1. Diagnóstico del Subterritorio Paso 1. Análisis de los ejes productivos del subterritorio e identificación de las oportunidades de negocios asociadas</vt:lpstr>
      <vt:lpstr>Etapa 1. Diagnóstico del Subterritorio Paso 1. Análisis de los ejes productivos del subterritorio e identificación de las oportunidades de negocios asociadas</vt:lpstr>
      <vt:lpstr>Etapa 1. Diagnóstico del Subterritorio Paso 1. Análisis de los ejes productivos del subterritorio e identificación de las oportunidades de negocios asociadas</vt:lpstr>
      <vt:lpstr>Etapa 1. Diagnóstico del Subterritorio Paso 1. Análisis de los ejes productivos del subterritorio e identificación de las oportunidades de negocios asociadas</vt:lpstr>
      <vt:lpstr>Etapa 1. Diagnóstico del Subterritorio Paso 2. Diagnóstico del Capital Social e Institucional</vt:lpstr>
      <vt:lpstr>Etapa 1. Diagnóstico del Subterritorio Paso 2. Diagnóstico del Capital Social e Institucional</vt:lpstr>
      <vt:lpstr>Etapa 2. Planificación Estratégica: visión compartida y situación deseada Paso 3.  Generación de una Visión Compartida del Subterritorio.</vt:lpstr>
      <vt:lpstr>Etapa 2. Planificación Estratégica: visión compartida y situación deseada Paso 3.  Generación de una Visión Compartida del Subterritorio.</vt:lpstr>
      <vt:lpstr>Etapa 2. Planificación Estratégica: visión compartida y situación deseada Paso 3.  Generación de una Visión Compartida del Subterritorio.</vt:lpstr>
      <vt:lpstr>Etapa 2. Planificación Estratégica: visión compartida y situación deseada Paso 3.  Generación de una Visión Compartida del Subterritorio.</vt:lpstr>
      <vt:lpstr>Etapa 2. Planificación Estratégica: Visión compartida y situación deseada Paso 4.  Definición de la Situación Deseada del (los) Negocio (s) Productivo (s) del Subterritorio e Identificación de Brechas</vt:lpstr>
      <vt:lpstr>Etapa 2. Planificación Estratégica: Visión compartida y situación deseada Paso 4.  Definición de la Situación Deseada del (los) Negocio (s) Productivo (s) del Subterritorio e Identificación de Brechas</vt:lpstr>
      <vt:lpstr>Etapa 2. Planificación Estratégica: Visión compartida y situación deseada Paso 4.  Definición de la Situación Deseada del (los) Negocio (s) Productivo (s) del Subterritorio e Identificación de Brechas</vt:lpstr>
      <vt:lpstr>Etapa 3. Definición de la Cartera PMDT, Evaluación Privada y Social Paso 5. Identificación de la cartera preliminar PMDT del subterritorio</vt:lpstr>
      <vt:lpstr>Etapa 3. Definición de la Cartera PMDT, Evaluación Privada y Social Paso 5. Identificación de la cartera preliminar PMDT del subterritorio</vt:lpstr>
      <vt:lpstr>Etapa 3. Definición de la Cartera PMDT, Evaluación Privada y Social Paso 5. Identificación de la cartera preliminar PMDT del subterritorio</vt:lpstr>
      <vt:lpstr>Etapa 3. Definición de la Cartera PMDT, Evaluación Privada y Social Paso 5. Identificación de la cartera preliminar PMDT del subterritorio</vt:lpstr>
      <vt:lpstr>Etapa 3. Definición de la Cartera PMDT, Evaluación Privada y Social Paso 6. Evaluación privada de las oportunidades de negocio.</vt:lpstr>
      <vt:lpstr>Etapa 3. Definición de la Cartera PMDT, Evaluación Privada y Social Paso 6. Evaluación privada de las oportunidades de negocio.</vt:lpstr>
      <vt:lpstr>Etapa 3. Definición de la Cartera PMDT, Evaluación Privada y Social  Paso 6. Evaluación privada de las oportunidades de negocio.</vt:lpstr>
      <vt:lpstr>Etapa 3. Definición de la Cartera PMDT, Evaluación Privada y Social  Paso 6. Evaluación privada de las oportunidades de negocio.</vt:lpstr>
      <vt:lpstr>Etapa 3. Definición de la Cartera PMDT, Evaluación Privada y Social  Paso 7. Evaluación Social de la Cartera PMDT</vt:lpstr>
      <vt:lpstr>Etapa 3. Definición de la Cartera PMDT, Evaluación Privada y Social  Paso 7. Evaluación Social de la Cartera PMDT</vt:lpstr>
      <vt:lpstr>Etapa 3. Definición de la Cartera PMDT, Evaluación Privada y Social  Paso 7. Evaluación Social de la Cartera PMDT</vt:lpstr>
      <vt:lpstr>Etapa 3. Definición de la Cartera PMDT, Evaluación Privada y Social  Paso 7. Evaluación Social de la Cartera PMDT</vt:lpstr>
      <vt:lpstr>Etapa 3. Definición de la Cartera PMDT, Evaluación Privada y Social  Paso 7. Evaluación Social de la Cartera PMDT</vt:lpstr>
      <vt:lpstr>Etapa 3. Definición de la Cartera PMDT, Evaluación Privada y Social  Paso 7. Evaluación Social de la Cartera PMDT</vt:lpstr>
      <vt:lpstr>Etapa 3. Definición de la Cartera PMDT, Evaluación Privada y Social  Paso 7. Evaluación Social de la Cartera PMDT</vt:lpstr>
      <vt:lpstr>Etapa 3. Definición de la Cartera PMDT, Evaluación Privada y Social  Paso 7. Evaluación Social de la Cartera PMDT</vt:lpstr>
      <vt:lpstr>Etapa 4. Matriz de Marco Lógico y Validación del PMDT Paso 8. Matriz de Marco Lógico y Definición de la Línea Base para el PMDT</vt:lpstr>
      <vt:lpstr>Etapa 4. Matriz de Marco Lógico y Validación del PMDT Paso 8. Matriz de Marco Lógico y Definición de la Línea Base para el PMDT</vt:lpstr>
      <vt:lpstr>Etapa 4. Matriz de Marco Lógico y Validación del PMDT Paso 8. Matriz de Marco Lógico y Definición de la Línea Base para el PMDT</vt:lpstr>
      <vt:lpstr>Etapa 4. Matriz de Marco Lógico y Validación del PMDT Paso 9. Validación del PMDT y Elaboración de Documento Final del PMDT </vt:lpstr>
      <vt:lpstr>Etapa 4. Matriz de Marco Lógico y Validación del PMDT Paso 9. Validación del PMDT y Elaboración de Documento Final del PMDT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vlespinoza</dc:creator>
  <cp:lastModifiedBy>Usuario7</cp:lastModifiedBy>
  <cp:revision>118</cp:revision>
  <dcterms:created xsi:type="dcterms:W3CDTF">2011-06-23T15:58:19Z</dcterms:created>
  <dcterms:modified xsi:type="dcterms:W3CDTF">2014-07-08T20:47:01Z</dcterms:modified>
</cp:coreProperties>
</file>