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  <p:sldId id="259" r:id="rId5"/>
    <p:sldId id="261" r:id="rId6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96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A5D09E-247F-4EB0-B1CE-F5610E60155F}" type="datetimeFigureOut">
              <a:rPr lang="es-CL" smtClean="0">
                <a:solidFill>
                  <a:srgbClr val="000000"/>
                </a:solidFill>
              </a:rPr>
              <a:pPr/>
              <a:t>24-10-2013</a:t>
            </a:fld>
            <a:endParaRPr lang="es-CL">
              <a:solidFill>
                <a:srgbClr val="000000"/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F66A513-40C5-4ED6-9865-39963131A7CC}" type="slidenum">
              <a:rPr lang="es-CL" smtClean="0">
                <a:solidFill>
                  <a:srgbClr val="000000"/>
                </a:solidFill>
              </a:rPr>
              <a:pPr/>
              <a:t>‹#›</a:t>
            </a:fld>
            <a:endParaRPr lang="es-C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228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A5D09E-247F-4EB0-B1CE-F5610E60155F}" type="datetimeFigureOut">
              <a:rPr lang="es-CL" smtClean="0">
                <a:solidFill>
                  <a:srgbClr val="000000"/>
                </a:solidFill>
              </a:rPr>
              <a:pPr/>
              <a:t>24-10-2013</a:t>
            </a:fld>
            <a:endParaRPr lang="es-CL">
              <a:solidFill>
                <a:srgbClr val="000000"/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F66A513-40C5-4ED6-9865-39963131A7CC}" type="slidenum">
              <a:rPr lang="es-CL" smtClean="0">
                <a:solidFill>
                  <a:srgbClr val="000000"/>
                </a:solidFill>
              </a:rPr>
              <a:pPr/>
              <a:t>‹#›</a:t>
            </a:fld>
            <a:endParaRPr lang="es-C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8513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38925" y="260350"/>
            <a:ext cx="2058988" cy="58356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60350"/>
            <a:ext cx="6029325" cy="58356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A5D09E-247F-4EB0-B1CE-F5610E60155F}" type="datetimeFigureOut">
              <a:rPr lang="es-CL" smtClean="0">
                <a:solidFill>
                  <a:srgbClr val="000000"/>
                </a:solidFill>
              </a:rPr>
              <a:pPr/>
              <a:t>24-10-2013</a:t>
            </a:fld>
            <a:endParaRPr lang="es-CL">
              <a:solidFill>
                <a:srgbClr val="000000"/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F66A513-40C5-4ED6-9865-39963131A7CC}" type="slidenum">
              <a:rPr lang="es-CL" smtClean="0">
                <a:solidFill>
                  <a:srgbClr val="000000"/>
                </a:solidFill>
              </a:rPr>
              <a:pPr/>
              <a:t>‹#›</a:t>
            </a:fld>
            <a:endParaRPr lang="es-C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80928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ítulo y 4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sz="quarter"/>
          </p:nvPr>
        </p:nvSpPr>
        <p:spPr>
          <a:xfrm>
            <a:off x="468313" y="260350"/>
            <a:ext cx="8229600" cy="10080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484313"/>
            <a:ext cx="4038600" cy="22288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648200" y="1484313"/>
            <a:ext cx="4038600" cy="22288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457200" y="3865563"/>
            <a:ext cx="4038600" cy="22304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8200" y="3865563"/>
            <a:ext cx="4038600" cy="22304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CA5D09E-247F-4EB0-B1CE-F5610E60155F}" type="datetimeFigureOut">
              <a:rPr lang="es-CL" smtClean="0">
                <a:solidFill>
                  <a:srgbClr val="000000"/>
                </a:solidFill>
              </a:rPr>
              <a:pPr/>
              <a:t>24-10-2013</a:t>
            </a:fld>
            <a:endParaRPr lang="es-CL">
              <a:solidFill>
                <a:srgbClr val="000000"/>
              </a:solidFill>
            </a:endParaRPr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F66A513-40C5-4ED6-9865-39963131A7CC}" type="slidenum">
              <a:rPr lang="es-CL" smtClean="0">
                <a:solidFill>
                  <a:srgbClr val="000000"/>
                </a:solidFill>
              </a:rPr>
              <a:pPr/>
              <a:t>‹#›</a:t>
            </a:fld>
            <a:endParaRPr lang="es-C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6149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0080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484313"/>
            <a:ext cx="4038600" cy="4611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4313"/>
            <a:ext cx="4038600" cy="4611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CA5D09E-247F-4EB0-B1CE-F5610E60155F}" type="datetimeFigureOut">
              <a:rPr lang="es-CL" smtClean="0">
                <a:solidFill>
                  <a:srgbClr val="000000"/>
                </a:solidFill>
              </a:rPr>
              <a:pPr/>
              <a:t>24-10-2013</a:t>
            </a:fld>
            <a:endParaRPr lang="es-CL">
              <a:solidFill>
                <a:srgbClr val="000000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F66A513-40C5-4ED6-9865-39963131A7CC}" type="slidenum">
              <a:rPr lang="es-CL" smtClean="0">
                <a:solidFill>
                  <a:srgbClr val="000000"/>
                </a:solidFill>
              </a:rPr>
              <a:pPr/>
              <a:t>‹#›</a:t>
            </a:fld>
            <a:endParaRPr lang="es-C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3525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A5D09E-247F-4EB0-B1CE-F5610E60155F}" type="datetimeFigureOut">
              <a:rPr lang="es-CL" smtClean="0">
                <a:solidFill>
                  <a:srgbClr val="000000"/>
                </a:solidFill>
              </a:rPr>
              <a:pPr/>
              <a:t>24-10-2013</a:t>
            </a:fld>
            <a:endParaRPr lang="es-CL">
              <a:solidFill>
                <a:srgbClr val="000000"/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F66A513-40C5-4ED6-9865-39963131A7CC}" type="slidenum">
              <a:rPr lang="es-CL" smtClean="0">
                <a:solidFill>
                  <a:srgbClr val="000000"/>
                </a:solidFill>
              </a:rPr>
              <a:pPr/>
              <a:t>‹#›</a:t>
            </a:fld>
            <a:endParaRPr lang="es-C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2613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A5D09E-247F-4EB0-B1CE-F5610E60155F}" type="datetimeFigureOut">
              <a:rPr lang="es-CL" smtClean="0">
                <a:solidFill>
                  <a:srgbClr val="000000"/>
                </a:solidFill>
              </a:rPr>
              <a:pPr/>
              <a:t>24-10-2013</a:t>
            </a:fld>
            <a:endParaRPr lang="es-CL">
              <a:solidFill>
                <a:srgbClr val="000000"/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F66A513-40C5-4ED6-9865-39963131A7CC}" type="slidenum">
              <a:rPr lang="es-CL" smtClean="0">
                <a:solidFill>
                  <a:srgbClr val="000000"/>
                </a:solidFill>
              </a:rPr>
              <a:pPr/>
              <a:t>‹#›</a:t>
            </a:fld>
            <a:endParaRPr lang="es-C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7538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4313"/>
            <a:ext cx="4038600" cy="46116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4313"/>
            <a:ext cx="4038600" cy="46116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A5D09E-247F-4EB0-B1CE-F5610E60155F}" type="datetimeFigureOut">
              <a:rPr lang="es-CL" smtClean="0">
                <a:solidFill>
                  <a:srgbClr val="000000"/>
                </a:solidFill>
              </a:rPr>
              <a:pPr/>
              <a:t>24-10-2013</a:t>
            </a:fld>
            <a:endParaRPr lang="es-CL">
              <a:solidFill>
                <a:srgbClr val="000000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F66A513-40C5-4ED6-9865-39963131A7CC}" type="slidenum">
              <a:rPr lang="es-CL" smtClean="0">
                <a:solidFill>
                  <a:srgbClr val="000000"/>
                </a:solidFill>
              </a:rPr>
              <a:pPr/>
              <a:t>‹#›</a:t>
            </a:fld>
            <a:endParaRPr lang="es-C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894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A5D09E-247F-4EB0-B1CE-F5610E60155F}" type="datetimeFigureOut">
              <a:rPr lang="es-CL" smtClean="0">
                <a:solidFill>
                  <a:srgbClr val="000000"/>
                </a:solidFill>
              </a:rPr>
              <a:pPr/>
              <a:t>24-10-2013</a:t>
            </a:fld>
            <a:endParaRPr lang="es-CL">
              <a:solidFill>
                <a:srgbClr val="000000"/>
              </a:solidFill>
            </a:endParaRPr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F66A513-40C5-4ED6-9865-39963131A7CC}" type="slidenum">
              <a:rPr lang="es-CL" smtClean="0">
                <a:solidFill>
                  <a:srgbClr val="000000"/>
                </a:solidFill>
              </a:rPr>
              <a:pPr/>
              <a:t>‹#›</a:t>
            </a:fld>
            <a:endParaRPr lang="es-C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9671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A5D09E-247F-4EB0-B1CE-F5610E60155F}" type="datetimeFigureOut">
              <a:rPr lang="es-CL" smtClean="0">
                <a:solidFill>
                  <a:srgbClr val="000000"/>
                </a:solidFill>
              </a:rPr>
              <a:pPr/>
              <a:t>24-10-2013</a:t>
            </a:fld>
            <a:endParaRPr lang="es-CL">
              <a:solidFill>
                <a:srgbClr val="000000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F66A513-40C5-4ED6-9865-39963131A7CC}" type="slidenum">
              <a:rPr lang="es-CL" smtClean="0">
                <a:solidFill>
                  <a:srgbClr val="000000"/>
                </a:solidFill>
              </a:rPr>
              <a:pPr/>
              <a:t>‹#›</a:t>
            </a:fld>
            <a:endParaRPr lang="es-C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8151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A5D09E-247F-4EB0-B1CE-F5610E60155F}" type="datetimeFigureOut">
              <a:rPr lang="es-CL" smtClean="0">
                <a:solidFill>
                  <a:srgbClr val="000000"/>
                </a:solidFill>
              </a:rPr>
              <a:pPr/>
              <a:t>24-10-2013</a:t>
            </a:fld>
            <a:endParaRPr lang="es-CL">
              <a:solidFill>
                <a:srgbClr val="000000"/>
              </a:solidFill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F66A513-40C5-4ED6-9865-39963131A7CC}" type="slidenum">
              <a:rPr lang="es-CL" smtClean="0">
                <a:solidFill>
                  <a:srgbClr val="000000"/>
                </a:solidFill>
              </a:rPr>
              <a:pPr/>
              <a:t>‹#›</a:t>
            </a:fld>
            <a:endParaRPr lang="es-C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7643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A5D09E-247F-4EB0-B1CE-F5610E60155F}" type="datetimeFigureOut">
              <a:rPr lang="es-CL" smtClean="0">
                <a:solidFill>
                  <a:srgbClr val="000000"/>
                </a:solidFill>
              </a:rPr>
              <a:pPr/>
              <a:t>24-10-2013</a:t>
            </a:fld>
            <a:endParaRPr lang="es-CL">
              <a:solidFill>
                <a:srgbClr val="000000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F66A513-40C5-4ED6-9865-39963131A7CC}" type="slidenum">
              <a:rPr lang="es-CL" smtClean="0">
                <a:solidFill>
                  <a:srgbClr val="000000"/>
                </a:solidFill>
              </a:rPr>
              <a:pPr/>
              <a:t>‹#›</a:t>
            </a:fld>
            <a:endParaRPr lang="es-C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436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A5D09E-247F-4EB0-B1CE-F5610E60155F}" type="datetimeFigureOut">
              <a:rPr lang="es-CL" smtClean="0">
                <a:solidFill>
                  <a:srgbClr val="000000"/>
                </a:solidFill>
              </a:rPr>
              <a:pPr/>
              <a:t>24-10-2013</a:t>
            </a:fld>
            <a:endParaRPr lang="es-CL">
              <a:solidFill>
                <a:srgbClr val="000000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F66A513-40C5-4ED6-9865-39963131A7CC}" type="slidenum">
              <a:rPr lang="es-CL" smtClean="0">
                <a:solidFill>
                  <a:srgbClr val="000000"/>
                </a:solidFill>
              </a:rPr>
              <a:pPr/>
              <a:t>‹#›</a:t>
            </a:fld>
            <a:endParaRPr lang="es-C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8836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w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260350"/>
            <a:ext cx="822960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84313"/>
            <a:ext cx="8229600" cy="4611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  <a:cs typeface="Arial" charset="0"/>
              </a:defRPr>
            </a:lvl1pPr>
          </a:lstStyle>
          <a:p>
            <a:fld id="{DCA5D09E-247F-4EB0-B1CE-F5610E60155F}" type="datetimeFigureOut">
              <a:rPr lang="es-CL" smtClean="0">
                <a:solidFill>
                  <a:srgbClr val="000000"/>
                </a:solidFill>
              </a:rPr>
              <a:pPr/>
              <a:t>24-10-2013</a:t>
            </a:fld>
            <a:endParaRPr lang="es-CL">
              <a:solidFill>
                <a:srgbClr val="000000"/>
              </a:solidFill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Arial" charset="0"/>
              </a:defRPr>
            </a:lvl1pPr>
          </a:lstStyle>
          <a:p>
            <a:fld id="{4F66A513-40C5-4ED6-9865-39963131A7CC}" type="slidenum">
              <a:rPr lang="es-CL" smtClean="0">
                <a:solidFill>
                  <a:srgbClr val="000000"/>
                </a:solidFill>
              </a:rPr>
              <a:pPr/>
              <a:t>‹#›</a:t>
            </a:fld>
            <a:endParaRPr lang="es-CL">
              <a:solidFill>
                <a:srgbClr val="000000"/>
              </a:solidFill>
            </a:endParaRPr>
          </a:p>
        </p:txBody>
      </p:sp>
      <p:pic>
        <p:nvPicPr>
          <p:cNvPr id="1034" name="Picture 10" descr="IngMinas1"/>
          <p:cNvPicPr>
            <a:picLocks noChangeAspect="1" noChangeArrowheads="1"/>
          </p:cNvPicPr>
          <p:nvPr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827713"/>
            <a:ext cx="2209800" cy="1030287"/>
          </a:xfrm>
          <a:prstGeom prst="rect">
            <a:avLst/>
          </a:prstGeom>
          <a:noFill/>
        </p:spPr>
      </p:pic>
      <p:sp>
        <p:nvSpPr>
          <p:cNvPr id="1035" name="Line 11"/>
          <p:cNvSpPr>
            <a:spLocks noChangeShapeType="1"/>
          </p:cNvSpPr>
          <p:nvPr/>
        </p:nvSpPr>
        <p:spPr bwMode="auto">
          <a:xfrm>
            <a:off x="2209800" y="6324600"/>
            <a:ext cx="6934200" cy="0"/>
          </a:xfrm>
          <a:prstGeom prst="line">
            <a:avLst/>
          </a:prstGeom>
          <a:noFill/>
          <a:ln w="38100" cmpd="dbl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Line 10"/>
          <p:cNvSpPr>
            <a:spLocks noChangeShapeType="1"/>
          </p:cNvSpPr>
          <p:nvPr/>
        </p:nvSpPr>
        <p:spPr bwMode="auto">
          <a:xfrm>
            <a:off x="2133600" y="6324600"/>
            <a:ext cx="4648200" cy="0"/>
          </a:xfrm>
          <a:prstGeom prst="line">
            <a:avLst/>
          </a:prstGeom>
          <a:noFill/>
          <a:ln w="57150" cmpd="thinThick">
            <a:solidFill>
              <a:srgbClr val="CC33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s-ES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1037" name="Picture 8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6705600" y="5856288"/>
            <a:ext cx="24384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57960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40000"/>
        </a:spcBef>
        <a:spcAft>
          <a:spcPct val="1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10000"/>
        </a:spcBef>
        <a:spcAft>
          <a:spcPct val="2000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3000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3000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3000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3000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3000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3000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3000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Ejercicio en clases 1</a:t>
            </a:r>
            <a:endParaRPr lang="es-C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Construya un modelo que represente el carguío de un CAEX de parte de un Equipo de Carguío y registre:</a:t>
            </a:r>
          </a:p>
          <a:p>
            <a:pPr lvl="1"/>
            <a:r>
              <a:rPr lang="es-CL" dirty="0" smtClean="0"/>
              <a:t>TPD</a:t>
            </a:r>
          </a:p>
          <a:p>
            <a:pPr lvl="1"/>
            <a:r>
              <a:rPr lang="es-CL" dirty="0" smtClean="0"/>
              <a:t>Tiempos de espera</a:t>
            </a:r>
          </a:p>
          <a:p>
            <a:pPr lvl="1"/>
            <a:r>
              <a:rPr lang="es-CL" dirty="0" smtClean="0"/>
              <a:t>Utilización de recursos asociados</a:t>
            </a:r>
            <a:endParaRPr lang="es-CL" dirty="0"/>
          </a:p>
          <a:p>
            <a:r>
              <a:rPr lang="es-CL" dirty="0" smtClean="0"/>
              <a:t>Haga lo mismo para 2 equipos de carguío en 2 fases diferentes.</a:t>
            </a:r>
          </a:p>
          <a:p>
            <a:pPr marL="0" indent="0">
              <a:buNone/>
            </a:pPr>
            <a:endParaRPr lang="es-CL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854834"/>
            <a:ext cx="8208912" cy="957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79850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Ejercicio en clases 2</a:t>
            </a:r>
            <a:endParaRPr lang="es-C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Suponga 3 fases: 2 en </a:t>
            </a:r>
            <a:r>
              <a:rPr lang="es-CL" dirty="0" err="1"/>
              <a:t>Esteril</a:t>
            </a:r>
            <a:r>
              <a:rPr lang="es-CL" dirty="0"/>
              <a:t> y 1 en </a:t>
            </a:r>
            <a:r>
              <a:rPr lang="es-CL" dirty="0" smtClean="0"/>
              <a:t>Mineral</a:t>
            </a:r>
            <a:endParaRPr lang="es-CL" dirty="0"/>
          </a:p>
          <a:p>
            <a:r>
              <a:rPr lang="es-CL" dirty="0" smtClean="0"/>
              <a:t>Suponga 1 ruta de transporte, 2 destinos, y asignación a mineral post-descarga en caso de que haya menos de 2 camiones en Cola.</a:t>
            </a:r>
          </a:p>
          <a:p>
            <a:r>
              <a:rPr lang="es-CL" dirty="0" smtClean="0"/>
              <a:t>Construya la curva de productividad incremental. </a:t>
            </a:r>
            <a:r>
              <a:rPr lang="es-CL" dirty="0" err="1" smtClean="0"/>
              <a:t>Hint</a:t>
            </a:r>
            <a:r>
              <a:rPr lang="es-CL" dirty="0" smtClean="0"/>
              <a:t>: es un histograma para cada </a:t>
            </a:r>
            <a:r>
              <a:rPr lang="es-CL" dirty="0" err="1" smtClean="0"/>
              <a:t>nro</a:t>
            </a:r>
            <a:r>
              <a:rPr lang="es-CL" dirty="0" smtClean="0"/>
              <a:t> de camiones.</a:t>
            </a:r>
          </a:p>
          <a:p>
            <a:r>
              <a:rPr lang="es-CL" dirty="0" smtClean="0"/>
              <a:t>Haga lo mismo para Mineral, Estéril, Ton Total</a:t>
            </a:r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94035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Control de Lectura</a:t>
            </a:r>
            <a:endParaRPr lang="es-C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s-CL" dirty="0" smtClean="0"/>
              <a:t>En qué etapa del proyecto (% de avance en la carta </a:t>
            </a:r>
            <a:r>
              <a:rPr lang="es-CL" dirty="0" err="1" smtClean="0"/>
              <a:t>gantt</a:t>
            </a:r>
            <a:r>
              <a:rPr lang="es-CL" dirty="0" smtClean="0"/>
              <a:t>) debería estar un proceso de validación? Explique y correlacione con el alcance y el </a:t>
            </a:r>
            <a:r>
              <a:rPr lang="es-CL" dirty="0" err="1" smtClean="0"/>
              <a:t>timing</a:t>
            </a:r>
            <a:r>
              <a:rPr lang="es-CL" dirty="0" smtClean="0"/>
              <a:t> del proyecto.</a:t>
            </a:r>
          </a:p>
          <a:p>
            <a:pPr marL="457200" indent="-457200">
              <a:buFont typeface="+mj-lt"/>
              <a:buAutoNum type="arabicPeriod"/>
            </a:pPr>
            <a:r>
              <a:rPr lang="es-CL" dirty="0" smtClean="0"/>
              <a:t>Se le ha encargado un proyecto de simulaciones de parte del Gerente Mina para solucionar un problema de colas de camiones en el sector de chancado en 1 mes. Explique a qué actores involucraría (áreas e información) y qué ponderación le daría a cada «participante/información» y por qué.</a:t>
            </a:r>
          </a:p>
          <a:p>
            <a:pPr marL="457200" indent="-457200">
              <a:buFont typeface="+mj-lt"/>
              <a:buAutoNum type="arabicPeriod"/>
            </a:pPr>
            <a:r>
              <a:rPr lang="es-CL" dirty="0" smtClean="0"/>
              <a:t>Cómo cambia lo anterior si lo pide el Gerente General con el objetivo de priorizar inversiones para eliminar cuellos de botella en la cadena del negocio en un plazo de 6 meses?</a:t>
            </a:r>
          </a:p>
          <a:p>
            <a:pPr marL="457200" indent="-457200">
              <a:buFont typeface="+mj-lt"/>
              <a:buAutoNum type="arabicPeriod"/>
            </a:pPr>
            <a:endParaRPr lang="es-CL" dirty="0"/>
          </a:p>
          <a:p>
            <a:pPr marL="0" indent="0">
              <a:buNone/>
            </a:pPr>
            <a:r>
              <a:rPr lang="es-CL" dirty="0" err="1" smtClean="0"/>
              <a:t>Hint</a:t>
            </a:r>
            <a:r>
              <a:rPr lang="es-CL" dirty="0"/>
              <a:t> </a:t>
            </a:r>
            <a:r>
              <a:rPr lang="es-CL" dirty="0" smtClean="0"/>
              <a:t>para 2 y 3: no olvide la validación del modelo.</a:t>
            </a:r>
          </a:p>
        </p:txBody>
      </p:sp>
    </p:spTree>
    <p:extLst>
      <p:ext uri="{BB962C8B-B14F-4D97-AF65-F5344CB8AC3E}">
        <p14:creationId xmlns:p14="http://schemas.microsoft.com/office/powerpoint/2010/main" val="2534341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Tarea</a:t>
            </a:r>
            <a:endParaRPr lang="es-C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dirty="0" smtClean="0"/>
              <a:t>Una mina cuenta durante enero-2014 con 3 fases en operación (2 en mineral y 1 en estéril).</a:t>
            </a:r>
          </a:p>
          <a:p>
            <a:pPr marL="857250" lvl="1" indent="-457200">
              <a:buFont typeface="+mj-lt"/>
              <a:buAutoNum type="arabicPeriod"/>
            </a:pPr>
            <a:r>
              <a:rPr lang="es-CL" dirty="0" smtClean="0"/>
              <a:t>Estime la mínima flota de carguío y transporte que permita tener alimentación a planta cubierta con 80% de confianza.</a:t>
            </a:r>
          </a:p>
          <a:p>
            <a:pPr marL="857250" lvl="1" indent="-457200">
              <a:buFont typeface="+mj-lt"/>
              <a:buAutoNum type="arabicPeriod"/>
            </a:pPr>
            <a:r>
              <a:rPr lang="es-CL" dirty="0" smtClean="0"/>
              <a:t>Estime la máxima capacidad del sistema minero (estéril y mineral) tal que el tiempo promedio en cola de camiones sea menor a un 5% del máximo tiempo de ciclo.</a:t>
            </a:r>
          </a:p>
          <a:p>
            <a:pPr marL="857250" lvl="1" indent="-457200">
              <a:buFont typeface="+mj-lt"/>
              <a:buAutoNum type="arabicPeriod"/>
            </a:pPr>
            <a:r>
              <a:rPr lang="es-CL" dirty="0" smtClean="0"/>
              <a:t>Suponga 2 planes de producción. Argumente la decisión de compra de equipos de carguío y transporte en función de las respuestas de 1 y 2.</a:t>
            </a:r>
          </a:p>
        </p:txBody>
      </p:sp>
    </p:spTree>
    <p:extLst>
      <p:ext uri="{BB962C8B-B14F-4D97-AF65-F5344CB8AC3E}">
        <p14:creationId xmlns:p14="http://schemas.microsoft.com/office/powerpoint/2010/main" val="2203965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Parámetros tarea</a:t>
            </a:r>
            <a:endParaRPr lang="es-CL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0349502"/>
              </p:ext>
            </p:extLst>
          </p:nvPr>
        </p:nvGraphicFramePr>
        <p:xfrm>
          <a:off x="1907704" y="1196752"/>
          <a:ext cx="5544616" cy="2324049"/>
        </p:xfrm>
        <a:graphic>
          <a:graphicData uri="http://schemas.openxmlformats.org/drawingml/2006/table">
            <a:tbl>
              <a:tblPr/>
              <a:tblGrid>
                <a:gridCol w="1904868"/>
                <a:gridCol w="1819874"/>
                <a:gridCol w="1819874"/>
              </a:tblGrid>
              <a:tr h="332007">
                <a:tc>
                  <a:txBody>
                    <a:bodyPr/>
                    <a:lstStyle/>
                    <a:p>
                      <a:pPr algn="l" fontAlgn="b"/>
                      <a:r>
                        <a:rPr lang="es-C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PARAMETROS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Tiempo Ciclo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Tonelaje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007">
                <a:tc>
                  <a:txBody>
                    <a:bodyPr/>
                    <a:lstStyle/>
                    <a:p>
                      <a:pPr algn="l" fontAlgn="b"/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Eq Carguío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TRIA (5,6,10)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TRIA (230,240,245)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007">
                <a:tc>
                  <a:txBody>
                    <a:bodyPr/>
                    <a:lstStyle/>
                    <a:p>
                      <a:pPr algn="l" fontAlgn="b"/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Eq. Carguío 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TRIA (3,5,8)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TRIA (220,240,250)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007">
                <a:tc>
                  <a:txBody>
                    <a:bodyPr/>
                    <a:lstStyle/>
                    <a:p>
                      <a:pPr algn="l" fontAlgn="b"/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Eq. Carguío 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TRIA (3,5,8)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TRIA (220,240,250)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007">
                <a:tc>
                  <a:txBody>
                    <a:bodyPr/>
                    <a:lstStyle/>
                    <a:p>
                      <a:pPr algn="l" fontAlgn="b"/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Ruta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TRIA (20,25,35)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32007">
                <a:tc>
                  <a:txBody>
                    <a:bodyPr/>
                    <a:lstStyle/>
                    <a:p>
                      <a:pPr algn="l" fontAlgn="b"/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Descarga Botadero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TRIA (1,1.5,5)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2007">
                <a:tc>
                  <a:txBody>
                    <a:bodyPr/>
                    <a:lstStyle/>
                    <a:p>
                      <a:pPr algn="l" fontAlgn="b"/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Descarga Chancado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TRIA </a:t>
                      </a:r>
                      <a:r>
                        <a:rPr lang="es-CL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(3,4,7)</a:t>
                      </a:r>
                      <a:endParaRPr lang="es-CL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5591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_Diplomado_planif_uchile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0C0C0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0C0C0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846</TotalTime>
  <Words>408</Words>
  <Application>Microsoft Office PowerPoint</Application>
  <PresentationFormat>On-screen Show (4:3)</PresentationFormat>
  <Paragraphs>41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Theme_Diplomado_planif_uchile</vt:lpstr>
      <vt:lpstr>Ejercicio en clases 1</vt:lpstr>
      <vt:lpstr>Ejercicio en clases 2</vt:lpstr>
      <vt:lpstr>Control de Lectura</vt:lpstr>
      <vt:lpstr>Tarea</vt:lpstr>
      <vt:lpstr>Parámetros tarea</vt:lpstr>
    </vt:vector>
  </TitlesOfParts>
  <Company>Anglo American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Ejercicio en clases 1</dc:title>
  <dc:creator>Peirano Opazo, Fernando Andres</dc:creator>
  <cp:lastModifiedBy>Peirano Opazo, Fernando Andres</cp:lastModifiedBy>
  <cp:revision>10</cp:revision>
  <dcterms:created xsi:type="dcterms:W3CDTF">2013-10-24T15:06:32Z</dcterms:created>
  <dcterms:modified xsi:type="dcterms:W3CDTF">2013-10-25T15:48:10Z</dcterms:modified>
</cp:coreProperties>
</file>