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88" r:id="rId2"/>
    <p:sldId id="257" r:id="rId3"/>
    <p:sldId id="269" r:id="rId4"/>
    <p:sldId id="270" r:id="rId5"/>
    <p:sldId id="271" r:id="rId6"/>
    <p:sldId id="260" r:id="rId7"/>
    <p:sldId id="272" r:id="rId8"/>
    <p:sldId id="281" r:id="rId9"/>
    <p:sldId id="258" r:id="rId10"/>
    <p:sldId id="286" r:id="rId11"/>
    <p:sldId id="259" r:id="rId12"/>
    <p:sldId id="278" r:id="rId13"/>
    <p:sldId id="284" r:id="rId14"/>
    <p:sldId id="287" r:id="rId15"/>
    <p:sldId id="280" r:id="rId16"/>
    <p:sldId id="263" r:id="rId17"/>
    <p:sldId id="279" r:id="rId18"/>
    <p:sldId id="273" r:id="rId19"/>
    <p:sldId id="274" r:id="rId20"/>
    <p:sldId id="275" r:id="rId21"/>
    <p:sldId id="276" r:id="rId22"/>
    <p:sldId id="277" r:id="rId23"/>
    <p:sldId id="268" r:id="rId24"/>
    <p:sldId id="267" r:id="rId25"/>
    <p:sldId id="266" r:id="rId26"/>
    <p:sldId id="289" r:id="rId27"/>
    <p:sldId id="290" r:id="rId28"/>
  </p:sldIdLst>
  <p:sldSz cx="9144000" cy="6858000" type="screen4x3"/>
  <p:notesSz cx="6858000" cy="9144000"/>
  <p:defaultTextStyle>
    <a:defPPr>
      <a:defRPr lang="es-C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0" d="100"/>
          <a:sy n="40" d="100"/>
        </p:scale>
        <p:origin x="-102" y="-2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7218AC01-9480-4EBE-BD63-2DF00F8C7703}" type="datetimeFigureOut">
              <a:rPr lang="es-CL"/>
              <a:pPr>
                <a:defRPr/>
              </a:pPr>
              <a:t>02-06-2012</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CL"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CL"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5BF814E2-6A0B-4413-9519-78DF40DB3A58}" type="slidenum">
              <a:rPr lang="es-CL"/>
              <a:pPr>
                <a:defRPr/>
              </a:pPr>
              <a:t>‹Nº›</a:t>
            </a:fld>
            <a:endParaRPr lang="es-CL"/>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4BD5C30-B0B0-4661-A6C4-1267ACD3599D}" type="slidenum">
              <a:rPr lang="en-US"/>
              <a:pPr fontAlgn="base">
                <a:spcBef>
                  <a:spcPct val="0"/>
                </a:spcBef>
                <a:spcAft>
                  <a:spcPct val="0"/>
                </a:spcAft>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E93584F-A35F-4849-B45E-9EF42E8D1A5F}" type="slidenum">
              <a:rPr lang="en-US"/>
              <a:pPr fontAlgn="base">
                <a:spcBef>
                  <a:spcPct val="0"/>
                </a:spcBef>
                <a:spcAft>
                  <a:spcPct val="0"/>
                </a:spcAft>
              </a:pPr>
              <a:t>11</a:t>
            </a:fld>
            <a:endParaRPr lang="en-US"/>
          </a:p>
        </p:txBody>
      </p:sp>
      <p:sp>
        <p:nvSpPr>
          <p:cNvPr id="512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20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222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222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7ECF492-93A2-42F8-8BD2-F102A613BAFA}" type="slidenum">
              <a:rPr lang="en-US"/>
              <a:pPr fontAlgn="base">
                <a:spcBef>
                  <a:spcPct val="0"/>
                </a:spcBef>
                <a:spcAft>
                  <a:spcPct val="0"/>
                </a:spcAft>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3251" name="Rectangle 3"/>
          <p:cNvSpPr>
            <a:spLocks noGrp="1" noChangeArrowheads="1"/>
          </p:cNvSpPr>
          <p:nvPr>
            <p:ph type="body" idx="1"/>
          </p:nvPr>
        </p:nvSpPr>
        <p:spPr bwMode="auto">
          <a:xfrm>
            <a:off x="685800" y="4344988"/>
            <a:ext cx="5486400" cy="4113212"/>
          </a:xfrm>
          <a:noFill/>
        </p:spPr>
        <p:txBody>
          <a:bodyPr wrap="square" numCol="1" anchor="t" anchorCtr="0" compatLnSpc="1">
            <a:prstTxWarp prst="textNoShape">
              <a:avLst/>
            </a:prstTxWarp>
          </a:bodyPr>
          <a:lstStyle/>
          <a:p>
            <a:pPr marL="220663" indent="-220663">
              <a:spcBef>
                <a:spcPct val="0"/>
              </a:spcBef>
            </a:pPr>
            <a:endParaRPr lang="es-ES" smtClean="0"/>
          </a:p>
          <a:p>
            <a:pPr marL="220663" indent="-220663">
              <a:spcBef>
                <a:spcPct val="0"/>
              </a:spcBef>
              <a:buFontTx/>
              <a:buChar char="•"/>
            </a:pPr>
            <a:endParaRPr lang="es-ES" smtClean="0"/>
          </a:p>
          <a:p>
            <a:pPr marL="220663" indent="-220663">
              <a:spcBef>
                <a:spcPct val="0"/>
              </a:spcBef>
              <a:buFontTx/>
              <a:buChar char="•"/>
            </a:pPr>
            <a:endParaRPr lang="es-E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427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542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BCB1CF1-99C7-4ECE-9938-57C00E6F797F}" type="slidenum">
              <a:rPr lang="en-US"/>
              <a:pPr fontAlgn="base">
                <a:spcBef>
                  <a:spcPct val="0"/>
                </a:spcBef>
                <a:spcAft>
                  <a:spcPct val="0"/>
                </a:spcAft>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734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734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C8D0BBC-EA28-41B8-B800-29B6C1AA8211}" type="slidenum">
              <a:rPr lang="en-US"/>
              <a:pPr fontAlgn="base">
                <a:spcBef>
                  <a:spcPct val="0"/>
                </a:spcBef>
                <a:spcAft>
                  <a:spcPct val="0"/>
                </a:spcAft>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837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5837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8C331FC-8ADD-44A2-A65F-BD7715C8D641}" type="slidenum">
              <a:rPr lang="en-US"/>
              <a:pPr fontAlgn="base">
                <a:spcBef>
                  <a:spcPct val="0"/>
                </a:spcBef>
                <a:spcAft>
                  <a:spcPct val="0"/>
                </a:spcAft>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939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939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4B5B403-F2AE-4A2D-A0BF-0AF32D8500EA}" type="slidenum">
              <a:rPr lang="en-US"/>
              <a:pPr fontAlgn="base">
                <a:spcBef>
                  <a:spcPct val="0"/>
                </a:spcBef>
                <a:spcAft>
                  <a:spcPct val="0"/>
                </a:spcAft>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144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6144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5011610-5C5B-4C26-B892-B9B378F27F0E}" type="slidenum">
              <a:rPr lang="en-US"/>
              <a:pPr fontAlgn="base">
                <a:spcBef>
                  <a:spcPct val="0"/>
                </a:spcBef>
                <a:spcAft>
                  <a:spcPct val="0"/>
                </a:spcAft>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246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246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5A9192C-BC4E-4104-9530-53368B4DDBB4}" type="slidenum">
              <a:rPr lang="en-US"/>
              <a:pPr fontAlgn="base">
                <a:spcBef>
                  <a:spcPct val="0"/>
                </a:spcBef>
                <a:spcAft>
                  <a:spcPct val="0"/>
                </a:spcAft>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349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6349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D87D913-264E-4926-986E-A53F252CDCF0}" type="slidenum">
              <a:rPr lang="en-US"/>
              <a:pPr fontAlgn="base">
                <a:spcBef>
                  <a:spcPct val="0"/>
                </a:spcBef>
                <a:spcAft>
                  <a:spcPct val="0"/>
                </a:spcAft>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993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994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902FF4E-7686-4591-A718-2D3D85A7840D}" type="slidenum">
              <a:rPr lang="en-US"/>
              <a:pPr fontAlgn="base">
                <a:spcBef>
                  <a:spcPct val="0"/>
                </a:spcBef>
                <a:spcAft>
                  <a:spcPct val="0"/>
                </a:spcAft>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45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45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0DBF6FA-CDC0-4939-8249-A5163E5E95D7}" type="slidenum">
              <a:rPr lang="en-US"/>
              <a:pPr fontAlgn="base">
                <a:spcBef>
                  <a:spcPct val="0"/>
                </a:spcBef>
                <a:spcAft>
                  <a:spcPct val="0"/>
                </a:spcAft>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553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6554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2AFF414-1993-474D-B2CD-172B8FEFBB94}" type="slidenum">
              <a:rPr lang="en-US"/>
              <a:pPr fontAlgn="base">
                <a:spcBef>
                  <a:spcPct val="0"/>
                </a:spcBef>
                <a:spcAft>
                  <a:spcPct val="0"/>
                </a:spcAft>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656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6656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AA54A5A-8A67-4876-B32B-6702CFEC0AAB}" type="slidenum">
              <a:rPr lang="en-US"/>
              <a:pPr fontAlgn="base">
                <a:spcBef>
                  <a:spcPct val="0"/>
                </a:spcBef>
                <a:spcAft>
                  <a:spcPct val="0"/>
                </a:spcAft>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D0091AB-AD72-4601-858B-4859858E3962}" type="slidenum">
              <a:rPr lang="en-US"/>
              <a:pPr fontAlgn="base">
                <a:spcBef>
                  <a:spcPct val="0"/>
                </a:spcBef>
                <a:spcAft>
                  <a:spcPct val="0"/>
                </a:spcAft>
              </a:pPr>
              <a:t>24</a:t>
            </a:fld>
            <a:endParaRPr lang="en-US"/>
          </a:p>
        </p:txBody>
      </p:sp>
      <p:sp>
        <p:nvSpPr>
          <p:cNvPr id="67587" name="Rectangle 1026"/>
          <p:cNvSpPr>
            <a:spLocks noGrp="1" noRot="1" noChangeAspect="1" noChangeArrowheads="1" noTextEdit="1"/>
          </p:cNvSpPr>
          <p:nvPr>
            <p:ph type="sldImg"/>
          </p:nvPr>
        </p:nvSpPr>
        <p:spPr bwMode="auto">
          <a:noFill/>
          <a:ln>
            <a:solidFill>
              <a:srgbClr val="000000"/>
            </a:solidFill>
            <a:miter lim="800000"/>
            <a:headEnd/>
            <a:tailEnd/>
          </a:ln>
        </p:spPr>
      </p:sp>
      <p:sp>
        <p:nvSpPr>
          <p:cNvPr id="67588" name="Rectangle 1027"/>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861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861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D2F56A8-49A5-4ADC-A1C8-ABF43A70F412}" type="slidenum">
              <a:rPr lang="en-US"/>
              <a:pPr fontAlgn="base">
                <a:spcBef>
                  <a:spcPct val="0"/>
                </a:spcBef>
                <a:spcAft>
                  <a:spcPct val="0"/>
                </a:spcAft>
              </a:pPr>
              <a:t>25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096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4096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739BEFA-C5E1-4271-9F7E-F71E445DB8A2}" type="slidenum">
              <a:rPr lang="en-US"/>
              <a:pPr fontAlgn="base">
                <a:spcBef>
                  <a:spcPct val="0"/>
                </a:spcBef>
                <a:spcAft>
                  <a:spcPct val="0"/>
                </a:spcAft>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81A0343-A3FD-4E1D-8B20-C7BC5FDAAF47}" type="slidenum">
              <a:rPr lang="en-US"/>
              <a:pPr fontAlgn="base">
                <a:spcBef>
                  <a:spcPct val="0"/>
                </a:spcBef>
                <a:spcAft>
                  <a:spcPct val="0"/>
                </a:spcAft>
              </a:pPr>
              <a:t>5</a:t>
            </a:fld>
            <a:endParaRPr lang="en-US"/>
          </a:p>
        </p:txBody>
      </p:sp>
      <p:sp>
        <p:nvSpPr>
          <p:cNvPr id="419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198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s-ES" smtClean="0"/>
              <a:t>Fábula de Esopo: Un buen día un campesino descubre que una de sus gallinas ha puesto un huevo de oro…. Se hace rico, cada día más…decide abrir la gallina para extraer todos sus huevos.. Vacía… Muchas organizaciones actuan….de esta manera… Extraen beneficios, sin construir y mantener la capacidad necesaria.</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301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301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2E1D56D-82E3-43AD-BF78-031BD68AC578}" type="slidenum">
              <a:rPr lang="en-US"/>
              <a:pPr fontAlgn="base">
                <a:spcBef>
                  <a:spcPct val="0"/>
                </a:spcBef>
                <a:spcAft>
                  <a:spcPct val="0"/>
                </a:spcAft>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403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4403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7318010-F650-44B4-94F0-46C62977C660}" type="slidenum">
              <a:rPr lang="en-US"/>
              <a:pPr fontAlgn="base">
                <a:spcBef>
                  <a:spcPct val="0"/>
                </a:spcBef>
                <a:spcAft>
                  <a:spcPct val="0"/>
                </a:spcAft>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505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506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75ACFF0-3BC3-4D7B-AA78-4EC5061AE89C}" type="slidenum">
              <a:rPr lang="en-US"/>
              <a:pPr fontAlgn="base">
                <a:spcBef>
                  <a:spcPct val="0"/>
                </a:spcBef>
                <a:spcAft>
                  <a:spcPct val="0"/>
                </a:spcAft>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4A77207-1CE8-42DF-8C09-8E9D2D2E18D6}" type="slidenum">
              <a:rPr lang="en-US"/>
              <a:pPr fontAlgn="base">
                <a:spcBef>
                  <a:spcPct val="0"/>
                </a:spcBef>
                <a:spcAft>
                  <a:spcPct val="0"/>
                </a:spcAft>
              </a:pPr>
              <a:t>9</a:t>
            </a:fld>
            <a:endParaRPr lang="en-US"/>
          </a:p>
        </p:txBody>
      </p:sp>
      <p:sp>
        <p:nvSpPr>
          <p:cNvPr id="471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710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017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5018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228B345-8E04-4542-8F9D-BF7BFF4D28E8}" type="slidenum">
              <a:rPr lang="en-US"/>
              <a:pPr fontAlgn="base">
                <a:spcBef>
                  <a:spcPct val="0"/>
                </a:spcBef>
                <a:spcAft>
                  <a:spcPct val="0"/>
                </a:spcAft>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4" name="29 Marcador de fecha"/>
          <p:cNvSpPr>
            <a:spLocks noGrp="1"/>
          </p:cNvSpPr>
          <p:nvPr>
            <p:ph type="dt" sz="half" idx="10"/>
          </p:nvPr>
        </p:nvSpPr>
        <p:spPr/>
        <p:txBody>
          <a:bodyPr/>
          <a:lstStyle>
            <a:lvl1pPr>
              <a:defRPr smtClean="0">
                <a:solidFill>
                  <a:srgbClr val="DBF5F9">
                    <a:shade val="90000"/>
                  </a:srgbClr>
                </a:solidFill>
              </a:defRPr>
            </a:lvl1pPr>
          </a:lstStyle>
          <a:p>
            <a:pPr>
              <a:defRPr/>
            </a:pPr>
            <a:fld id="{11EAF8B7-358A-487F-9E98-71A28D1ADE8A}" type="datetimeFigureOut">
              <a:rPr lang="en-US"/>
              <a:pPr>
                <a:defRPr/>
              </a:pPr>
              <a:t>6/2/2012</a:t>
            </a:fld>
            <a:endParaRPr lang="en-US"/>
          </a:p>
        </p:txBody>
      </p:sp>
      <p:sp>
        <p:nvSpPr>
          <p:cNvPr id="5" name="18 Marcador de pie de página"/>
          <p:cNvSpPr>
            <a:spLocks noGrp="1"/>
          </p:cNvSpPr>
          <p:nvPr>
            <p:ph type="ftr" sz="quarter" idx="11"/>
          </p:nvPr>
        </p:nvSpPr>
        <p:spPr/>
        <p:txBody>
          <a:bodyPr/>
          <a:lstStyle>
            <a:lvl1pPr>
              <a:defRPr>
                <a:solidFill>
                  <a:srgbClr val="DBF5F9">
                    <a:shade val="90000"/>
                  </a:srgbClr>
                </a:solidFill>
              </a:defRPr>
            </a:lvl1pPr>
          </a:lstStyle>
          <a:p>
            <a:pPr>
              <a:defRPr/>
            </a:pPr>
            <a:endParaRPr lang="en-US"/>
          </a:p>
        </p:txBody>
      </p:sp>
      <p:sp>
        <p:nvSpPr>
          <p:cNvPr id="6" name="26 Marcador de número de diapositiva"/>
          <p:cNvSpPr>
            <a:spLocks noGrp="1"/>
          </p:cNvSpPr>
          <p:nvPr>
            <p:ph type="sldNum" sz="quarter" idx="12"/>
          </p:nvPr>
        </p:nvSpPr>
        <p:spPr/>
        <p:txBody>
          <a:bodyPr/>
          <a:lstStyle>
            <a:lvl1pPr>
              <a:defRPr smtClean="0">
                <a:solidFill>
                  <a:srgbClr val="DBF5F9">
                    <a:shade val="90000"/>
                  </a:srgbClr>
                </a:solidFill>
              </a:defRPr>
            </a:lvl1pPr>
          </a:lstStyle>
          <a:p>
            <a:pPr>
              <a:defRPr/>
            </a:pPr>
            <a:fld id="{910D357D-EB32-49D6-8E02-39598C286C09}" type="slidenum">
              <a:rPr lang="en-US"/>
              <a:pPr>
                <a:defRPr/>
              </a:pPr>
              <a:t>‹Nº›</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7237E0C9-6B27-4CD1-B11F-508D54428036}" type="datetimeFigureOut">
              <a:rPr lang="en-US"/>
              <a:pPr>
                <a:defRPr/>
              </a:pPr>
              <a:t>6/2/2012</a:t>
            </a:fld>
            <a:endParaRPr lang="en-US"/>
          </a:p>
        </p:txBody>
      </p:sp>
      <p:sp>
        <p:nvSpPr>
          <p:cNvPr id="5" name="21 Marcador de pie de página"/>
          <p:cNvSpPr>
            <a:spLocks noGrp="1"/>
          </p:cNvSpPr>
          <p:nvPr>
            <p:ph type="ftr" sz="quarter" idx="11"/>
          </p:nvPr>
        </p:nvSpPr>
        <p:spPr/>
        <p:txBody>
          <a:bodyPr/>
          <a:lstStyle>
            <a:lvl1pPr>
              <a:defRPr/>
            </a:lvl1pPr>
          </a:lstStyle>
          <a:p>
            <a:pPr>
              <a:defRPr/>
            </a:pPr>
            <a:endParaRPr lang="en-US"/>
          </a:p>
        </p:txBody>
      </p:sp>
      <p:sp>
        <p:nvSpPr>
          <p:cNvPr id="6" name="17 Marcador de número de diapositiva"/>
          <p:cNvSpPr>
            <a:spLocks noGrp="1"/>
          </p:cNvSpPr>
          <p:nvPr>
            <p:ph type="sldNum" sz="quarter" idx="12"/>
          </p:nvPr>
        </p:nvSpPr>
        <p:spPr/>
        <p:txBody>
          <a:bodyPr/>
          <a:lstStyle>
            <a:lvl1pPr>
              <a:defRPr/>
            </a:lvl1pPr>
          </a:lstStyle>
          <a:p>
            <a:pPr>
              <a:defRPr/>
            </a:pPr>
            <a:fld id="{6D3EF89C-6794-4AD6-BAE1-FCF74DE50F54}" type="slidenum">
              <a:rPr lang="en-US"/>
              <a:pPr>
                <a:defRPr/>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2BF621B8-CC5D-4B88-A41D-0A60C2193F48}" type="datetimeFigureOut">
              <a:rPr lang="en-US"/>
              <a:pPr>
                <a:defRPr/>
              </a:pPr>
              <a:t>6/2/2012</a:t>
            </a:fld>
            <a:endParaRPr lang="en-US"/>
          </a:p>
        </p:txBody>
      </p:sp>
      <p:sp>
        <p:nvSpPr>
          <p:cNvPr id="5" name="21 Marcador de pie de página"/>
          <p:cNvSpPr>
            <a:spLocks noGrp="1"/>
          </p:cNvSpPr>
          <p:nvPr>
            <p:ph type="ftr" sz="quarter" idx="11"/>
          </p:nvPr>
        </p:nvSpPr>
        <p:spPr/>
        <p:txBody>
          <a:bodyPr/>
          <a:lstStyle>
            <a:lvl1pPr>
              <a:defRPr/>
            </a:lvl1pPr>
          </a:lstStyle>
          <a:p>
            <a:pPr>
              <a:defRPr/>
            </a:pPr>
            <a:endParaRPr lang="en-US"/>
          </a:p>
        </p:txBody>
      </p:sp>
      <p:sp>
        <p:nvSpPr>
          <p:cNvPr id="6" name="17 Marcador de número de diapositiva"/>
          <p:cNvSpPr>
            <a:spLocks noGrp="1"/>
          </p:cNvSpPr>
          <p:nvPr>
            <p:ph type="sldNum" sz="quarter" idx="12"/>
          </p:nvPr>
        </p:nvSpPr>
        <p:spPr/>
        <p:txBody>
          <a:bodyPr/>
          <a:lstStyle>
            <a:lvl1pPr>
              <a:defRPr/>
            </a:lvl1pPr>
          </a:lstStyle>
          <a:p>
            <a:pPr>
              <a:defRPr/>
            </a:pPr>
            <a:fld id="{F9DAFCE8-BAB9-4826-8AE0-D66DA36B95E9}" type="slidenum">
              <a:rPr lang="en-US"/>
              <a:pPr>
                <a:defRPr/>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0324670E-0EA8-44B1-8F63-7E1A9E580C2C}" type="datetimeFigureOut">
              <a:rPr lang="en-US"/>
              <a:pPr>
                <a:defRPr/>
              </a:pPr>
              <a:t>6/2/2012</a:t>
            </a:fld>
            <a:endParaRPr lang="en-US"/>
          </a:p>
        </p:txBody>
      </p:sp>
      <p:sp>
        <p:nvSpPr>
          <p:cNvPr id="5" name="21 Marcador de pie de página"/>
          <p:cNvSpPr>
            <a:spLocks noGrp="1"/>
          </p:cNvSpPr>
          <p:nvPr>
            <p:ph type="ftr" sz="quarter" idx="11"/>
          </p:nvPr>
        </p:nvSpPr>
        <p:spPr/>
        <p:txBody>
          <a:bodyPr/>
          <a:lstStyle>
            <a:lvl1pPr>
              <a:defRPr/>
            </a:lvl1pPr>
          </a:lstStyle>
          <a:p>
            <a:pPr>
              <a:defRPr/>
            </a:pPr>
            <a:endParaRPr lang="en-US"/>
          </a:p>
        </p:txBody>
      </p:sp>
      <p:sp>
        <p:nvSpPr>
          <p:cNvPr id="6" name="17 Marcador de número de diapositiva"/>
          <p:cNvSpPr>
            <a:spLocks noGrp="1"/>
          </p:cNvSpPr>
          <p:nvPr>
            <p:ph type="sldNum" sz="quarter" idx="12"/>
          </p:nvPr>
        </p:nvSpPr>
        <p:spPr/>
        <p:txBody>
          <a:bodyPr/>
          <a:lstStyle>
            <a:lvl1pPr>
              <a:defRPr/>
            </a:lvl1pPr>
          </a:lstStyle>
          <a:p>
            <a:pPr>
              <a:defRPr/>
            </a:pPr>
            <a:fld id="{1E7A9533-F640-4A52-9B3D-3396F05E97EB}" type="slidenum">
              <a:rPr lang="en-US"/>
              <a:pPr>
                <a:defRPr/>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smtClean="0">
                <a:solidFill>
                  <a:srgbClr val="DBF5F9">
                    <a:shade val="90000"/>
                  </a:srgbClr>
                </a:solidFill>
              </a:defRPr>
            </a:lvl1pPr>
          </a:lstStyle>
          <a:p>
            <a:pPr>
              <a:defRPr/>
            </a:pPr>
            <a:fld id="{61C72D3F-7DD8-484D-A496-5192CB2F08A1}" type="datetimeFigureOut">
              <a:rPr lang="en-US"/>
              <a:pPr>
                <a:defRPr/>
              </a:pPr>
              <a:t>6/2/2012</a:t>
            </a:fld>
            <a:endParaRPr lang="en-US"/>
          </a:p>
        </p:txBody>
      </p:sp>
      <p:sp>
        <p:nvSpPr>
          <p:cNvPr id="5" name="4 Marcador de pie de página"/>
          <p:cNvSpPr>
            <a:spLocks noGrp="1"/>
          </p:cNvSpPr>
          <p:nvPr>
            <p:ph type="ftr" sz="quarter" idx="11"/>
          </p:nvPr>
        </p:nvSpPr>
        <p:spPr/>
        <p:txBody>
          <a:bodyPr/>
          <a:lstStyle>
            <a:lvl1pPr>
              <a:defRPr>
                <a:solidFill>
                  <a:srgbClr val="DBF5F9">
                    <a:shade val="90000"/>
                  </a:srgbClr>
                </a:solidFill>
              </a:defRPr>
            </a:lvl1pPr>
          </a:lstStyle>
          <a:p>
            <a:pPr>
              <a:defRPr/>
            </a:pPr>
            <a:endParaRPr lang="en-US"/>
          </a:p>
        </p:txBody>
      </p:sp>
      <p:sp>
        <p:nvSpPr>
          <p:cNvPr id="6" name="5 Marcador de número de diapositiva"/>
          <p:cNvSpPr>
            <a:spLocks noGrp="1"/>
          </p:cNvSpPr>
          <p:nvPr>
            <p:ph type="sldNum" sz="quarter" idx="12"/>
          </p:nvPr>
        </p:nvSpPr>
        <p:spPr/>
        <p:txBody>
          <a:bodyPr/>
          <a:lstStyle>
            <a:lvl1pPr>
              <a:defRPr smtClean="0">
                <a:solidFill>
                  <a:srgbClr val="DBF5F9">
                    <a:shade val="90000"/>
                  </a:srgbClr>
                </a:solidFill>
              </a:defRPr>
            </a:lvl1pPr>
          </a:lstStyle>
          <a:p>
            <a:pPr>
              <a:defRPr/>
            </a:pPr>
            <a:fld id="{C41E5CBD-5CCE-4A89-A697-0A858F458EA0}" type="slidenum">
              <a:rPr lang="en-US"/>
              <a:pPr>
                <a:defRPr/>
              </a:pPr>
              <a:t>‹Nº›</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2B0ABFDB-7A80-4D7D-9AB7-EF5F376A772A}" type="datetimeFigureOut">
              <a:rPr lang="en-US"/>
              <a:pPr>
                <a:defRPr/>
              </a:pPr>
              <a:t>6/2/2012</a:t>
            </a:fld>
            <a:endParaRPr lang="en-US"/>
          </a:p>
        </p:txBody>
      </p:sp>
      <p:sp>
        <p:nvSpPr>
          <p:cNvPr id="6" name="21 Marcador de pie de página"/>
          <p:cNvSpPr>
            <a:spLocks noGrp="1"/>
          </p:cNvSpPr>
          <p:nvPr>
            <p:ph type="ftr" sz="quarter" idx="11"/>
          </p:nvPr>
        </p:nvSpPr>
        <p:spPr/>
        <p:txBody>
          <a:bodyPr/>
          <a:lstStyle>
            <a:lvl1pPr>
              <a:defRPr/>
            </a:lvl1pPr>
          </a:lstStyle>
          <a:p>
            <a:pPr>
              <a:defRPr/>
            </a:pPr>
            <a:endParaRPr lang="en-US"/>
          </a:p>
        </p:txBody>
      </p:sp>
      <p:sp>
        <p:nvSpPr>
          <p:cNvPr id="7" name="17 Marcador de número de diapositiva"/>
          <p:cNvSpPr>
            <a:spLocks noGrp="1"/>
          </p:cNvSpPr>
          <p:nvPr>
            <p:ph type="sldNum" sz="quarter" idx="12"/>
          </p:nvPr>
        </p:nvSpPr>
        <p:spPr/>
        <p:txBody>
          <a:bodyPr/>
          <a:lstStyle>
            <a:lvl1pPr>
              <a:defRPr/>
            </a:lvl1pPr>
          </a:lstStyle>
          <a:p>
            <a:pPr>
              <a:defRPr/>
            </a:pPr>
            <a:fld id="{F25ED9E9-664D-4108-A45A-7E2ACCE3FD72}" type="slidenum">
              <a:rPr lang="en-US"/>
              <a:pPr>
                <a:defRPr/>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9 Marcador de fecha"/>
          <p:cNvSpPr>
            <a:spLocks noGrp="1"/>
          </p:cNvSpPr>
          <p:nvPr>
            <p:ph type="dt" sz="half" idx="10"/>
          </p:nvPr>
        </p:nvSpPr>
        <p:spPr/>
        <p:txBody>
          <a:bodyPr/>
          <a:lstStyle>
            <a:lvl1pPr>
              <a:defRPr/>
            </a:lvl1pPr>
          </a:lstStyle>
          <a:p>
            <a:pPr>
              <a:defRPr/>
            </a:pPr>
            <a:fld id="{7E0D7FAF-F19A-4A54-B6F1-0B10946D69B5}" type="datetimeFigureOut">
              <a:rPr lang="en-US"/>
              <a:pPr>
                <a:defRPr/>
              </a:pPr>
              <a:t>6/2/2012</a:t>
            </a:fld>
            <a:endParaRPr lang="en-US"/>
          </a:p>
        </p:txBody>
      </p:sp>
      <p:sp>
        <p:nvSpPr>
          <p:cNvPr id="8" name="21 Marcador de pie de página"/>
          <p:cNvSpPr>
            <a:spLocks noGrp="1"/>
          </p:cNvSpPr>
          <p:nvPr>
            <p:ph type="ftr" sz="quarter" idx="11"/>
          </p:nvPr>
        </p:nvSpPr>
        <p:spPr/>
        <p:txBody>
          <a:bodyPr/>
          <a:lstStyle>
            <a:lvl1pPr>
              <a:defRPr/>
            </a:lvl1pPr>
          </a:lstStyle>
          <a:p>
            <a:pPr>
              <a:defRPr/>
            </a:pPr>
            <a:endParaRPr lang="en-US"/>
          </a:p>
        </p:txBody>
      </p:sp>
      <p:sp>
        <p:nvSpPr>
          <p:cNvPr id="9" name="17 Marcador de número de diapositiva"/>
          <p:cNvSpPr>
            <a:spLocks noGrp="1"/>
          </p:cNvSpPr>
          <p:nvPr>
            <p:ph type="sldNum" sz="quarter" idx="12"/>
          </p:nvPr>
        </p:nvSpPr>
        <p:spPr/>
        <p:txBody>
          <a:bodyPr/>
          <a:lstStyle>
            <a:lvl1pPr>
              <a:defRPr/>
            </a:lvl1pPr>
          </a:lstStyle>
          <a:p>
            <a:pPr>
              <a:defRPr/>
            </a:pPr>
            <a:fld id="{82F3C5DA-A513-42D7-9D67-488874E63A3C}" type="slidenum">
              <a:rPr lang="en-US"/>
              <a:pPr>
                <a:defRPr/>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fld id="{295CAC69-7995-4B17-A3AE-1E0C8097D61D}" type="datetimeFigureOut">
              <a:rPr lang="en-US"/>
              <a:pPr>
                <a:defRPr/>
              </a:pPr>
              <a:t>6/2/2012</a:t>
            </a:fld>
            <a:endParaRPr lang="en-US"/>
          </a:p>
        </p:txBody>
      </p:sp>
      <p:sp>
        <p:nvSpPr>
          <p:cNvPr id="4" name="21 Marcador de pie de página"/>
          <p:cNvSpPr>
            <a:spLocks noGrp="1"/>
          </p:cNvSpPr>
          <p:nvPr>
            <p:ph type="ftr" sz="quarter" idx="11"/>
          </p:nvPr>
        </p:nvSpPr>
        <p:spPr/>
        <p:txBody>
          <a:bodyPr/>
          <a:lstStyle>
            <a:lvl1pPr>
              <a:defRPr/>
            </a:lvl1pPr>
          </a:lstStyle>
          <a:p>
            <a:pPr>
              <a:defRPr/>
            </a:pPr>
            <a:endParaRPr lang="en-US"/>
          </a:p>
        </p:txBody>
      </p:sp>
      <p:sp>
        <p:nvSpPr>
          <p:cNvPr id="5" name="17 Marcador de número de diapositiva"/>
          <p:cNvSpPr>
            <a:spLocks noGrp="1"/>
          </p:cNvSpPr>
          <p:nvPr>
            <p:ph type="sldNum" sz="quarter" idx="12"/>
          </p:nvPr>
        </p:nvSpPr>
        <p:spPr/>
        <p:txBody>
          <a:bodyPr/>
          <a:lstStyle>
            <a:lvl1pPr>
              <a:defRPr/>
            </a:lvl1pPr>
          </a:lstStyle>
          <a:p>
            <a:pPr>
              <a:defRPr/>
            </a:pPr>
            <a:fld id="{AAA6AD9B-0E2D-4E88-A6E2-2F698C355769}" type="slidenum">
              <a:rPr lang="en-US"/>
              <a:pPr>
                <a:defRPr/>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8E70C3C8-3087-4887-8CA1-85DF22570058}" type="datetimeFigureOut">
              <a:rPr lang="en-US"/>
              <a:pPr>
                <a:defRPr/>
              </a:pPr>
              <a:t>6/2/2012</a:t>
            </a:fld>
            <a:endParaRPr lang="en-US"/>
          </a:p>
        </p:txBody>
      </p:sp>
      <p:sp>
        <p:nvSpPr>
          <p:cNvPr id="3" name="21 Marcador de pie de página"/>
          <p:cNvSpPr>
            <a:spLocks noGrp="1"/>
          </p:cNvSpPr>
          <p:nvPr>
            <p:ph type="ftr" sz="quarter" idx="11"/>
          </p:nvPr>
        </p:nvSpPr>
        <p:spPr/>
        <p:txBody>
          <a:bodyPr/>
          <a:lstStyle>
            <a:lvl1pPr>
              <a:defRPr/>
            </a:lvl1pPr>
          </a:lstStyle>
          <a:p>
            <a:pPr>
              <a:defRPr/>
            </a:pPr>
            <a:endParaRPr lang="en-US"/>
          </a:p>
        </p:txBody>
      </p:sp>
      <p:sp>
        <p:nvSpPr>
          <p:cNvPr id="4" name="17 Marcador de número de diapositiva"/>
          <p:cNvSpPr>
            <a:spLocks noGrp="1"/>
          </p:cNvSpPr>
          <p:nvPr>
            <p:ph type="sldNum" sz="quarter" idx="12"/>
          </p:nvPr>
        </p:nvSpPr>
        <p:spPr/>
        <p:txBody>
          <a:bodyPr/>
          <a:lstStyle>
            <a:lvl1pPr>
              <a:defRPr/>
            </a:lvl1pPr>
          </a:lstStyle>
          <a:p>
            <a:pPr>
              <a:defRPr/>
            </a:pPr>
            <a:fld id="{467D9E2B-DEB3-464D-A2B9-CA116C89034F}" type="slidenum">
              <a:rPr lang="en-US"/>
              <a:pPr>
                <a:defRPr/>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BAEFE7D8-20B5-4192-AD0F-2E18250E08A2}" type="datetimeFigureOut">
              <a:rPr lang="en-US"/>
              <a:pPr>
                <a:defRPr/>
              </a:pPr>
              <a:t>6/2/2012</a:t>
            </a:fld>
            <a:endParaRPr lang="en-US"/>
          </a:p>
        </p:txBody>
      </p:sp>
      <p:sp>
        <p:nvSpPr>
          <p:cNvPr id="6" name="21 Marcador de pie de página"/>
          <p:cNvSpPr>
            <a:spLocks noGrp="1"/>
          </p:cNvSpPr>
          <p:nvPr>
            <p:ph type="ftr" sz="quarter" idx="11"/>
          </p:nvPr>
        </p:nvSpPr>
        <p:spPr/>
        <p:txBody>
          <a:bodyPr/>
          <a:lstStyle>
            <a:lvl1pPr>
              <a:defRPr/>
            </a:lvl1pPr>
          </a:lstStyle>
          <a:p>
            <a:pPr>
              <a:defRPr/>
            </a:pPr>
            <a:endParaRPr lang="en-US"/>
          </a:p>
        </p:txBody>
      </p:sp>
      <p:sp>
        <p:nvSpPr>
          <p:cNvPr id="7" name="17 Marcador de número de diapositiva"/>
          <p:cNvSpPr>
            <a:spLocks noGrp="1"/>
          </p:cNvSpPr>
          <p:nvPr>
            <p:ph type="sldNum" sz="quarter" idx="12"/>
          </p:nvPr>
        </p:nvSpPr>
        <p:spPr/>
        <p:txBody>
          <a:bodyPr/>
          <a:lstStyle>
            <a:lvl1pPr>
              <a:defRPr/>
            </a:lvl1pPr>
          </a:lstStyle>
          <a:p>
            <a:pPr>
              <a:defRPr/>
            </a:pPr>
            <a:fld id="{F6C36800-F082-4791-9E5D-ABD1A62CA760}" type="slidenum">
              <a:rPr lang="en-US"/>
              <a:pPr>
                <a:defRPr/>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Recortar y redondear rectángulo de esquina sencilla"/>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en-US">
              <a:solidFill>
                <a:prstClr val="white"/>
              </a:solidFill>
            </a:endParaRPr>
          </a:p>
        </p:txBody>
      </p:sp>
      <p:sp>
        <p:nvSpPr>
          <p:cNvPr id="6" name="5 Triángulo rectángulo"/>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en-US">
              <a:solidFill>
                <a:prstClr val="white"/>
              </a:solidFill>
            </a:endParaRPr>
          </a:p>
        </p:txBody>
      </p:sp>
      <p:sp>
        <p:nvSpPr>
          <p:cNvPr id="7" name="6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0" fontAlgn="auto" hangingPunct="0">
              <a:spcBef>
                <a:spcPts val="0"/>
              </a:spcBef>
              <a:spcAft>
                <a:spcPts val="0"/>
              </a:spcAft>
              <a:defRPr/>
            </a:pPr>
            <a:endParaRPr lang="en-US">
              <a:solidFill>
                <a:prstClr val="black"/>
              </a:solidFill>
              <a:latin typeface="+mn-lt"/>
            </a:endParaRPr>
          </a:p>
        </p:txBody>
      </p:sp>
      <p:sp>
        <p:nvSpPr>
          <p:cNvPr id="8" name="7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0" fontAlgn="auto" hangingPunct="0">
              <a:spcBef>
                <a:spcPts val="0"/>
              </a:spcBef>
              <a:spcAft>
                <a:spcPts val="0"/>
              </a:spcAft>
              <a:defRPr/>
            </a:pPr>
            <a:endParaRPr lang="en-US">
              <a:solidFill>
                <a:prstClr val="black"/>
              </a:solidFill>
              <a:latin typeface="+mn-lt"/>
            </a:endParaRPr>
          </a:p>
        </p:txBody>
      </p:sp>
      <p:sp>
        <p:nvSpPr>
          <p:cNvPr id="2" name="1 Título"/>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9" name="4 Marcador de fecha"/>
          <p:cNvSpPr>
            <a:spLocks noGrp="1"/>
          </p:cNvSpPr>
          <p:nvPr>
            <p:ph type="dt" sz="half" idx="10"/>
          </p:nvPr>
        </p:nvSpPr>
        <p:spPr/>
        <p:txBody>
          <a:bodyPr/>
          <a:lstStyle>
            <a:lvl1pPr>
              <a:defRPr smtClean="0"/>
            </a:lvl1pPr>
          </a:lstStyle>
          <a:p>
            <a:pPr>
              <a:defRPr/>
            </a:pPr>
            <a:fld id="{74E5D2A5-CB70-4EFC-AE49-0E1215934303}" type="datetimeFigureOut">
              <a:rPr lang="en-US"/>
              <a:pPr>
                <a:defRPr/>
              </a:pPr>
              <a:t>6/2/2012</a:t>
            </a:fld>
            <a:endParaRPr lang="en-US"/>
          </a:p>
        </p:txBody>
      </p:sp>
      <p:sp>
        <p:nvSpPr>
          <p:cNvPr id="10" name="5 Marcador de pie de página"/>
          <p:cNvSpPr>
            <a:spLocks noGrp="1"/>
          </p:cNvSpPr>
          <p:nvPr>
            <p:ph type="ftr" sz="quarter" idx="11"/>
          </p:nvPr>
        </p:nvSpPr>
        <p:spPr/>
        <p:txBody>
          <a:bodyPr/>
          <a:lstStyle>
            <a:lvl1pPr>
              <a:defRPr/>
            </a:lvl1pPr>
          </a:lstStyle>
          <a:p>
            <a:pPr>
              <a:defRPr/>
            </a:pPr>
            <a:endParaRPr lang="en-US"/>
          </a:p>
        </p:txBody>
      </p:sp>
      <p:sp>
        <p:nvSpPr>
          <p:cNvPr id="11" name="6 Marcador de número de diapositiva"/>
          <p:cNvSpPr>
            <a:spLocks noGrp="1"/>
          </p:cNvSpPr>
          <p:nvPr>
            <p:ph type="sldNum" sz="quarter" idx="12"/>
          </p:nvPr>
        </p:nvSpPr>
        <p:spPr>
          <a:xfrm>
            <a:off x="8077200" y="6356350"/>
            <a:ext cx="609600" cy="365125"/>
          </a:xfrm>
        </p:spPr>
        <p:txBody>
          <a:bodyPr/>
          <a:lstStyle>
            <a:lvl1pPr>
              <a:defRPr smtClean="0"/>
            </a:lvl1pPr>
          </a:lstStyle>
          <a:p>
            <a:pPr>
              <a:defRPr/>
            </a:pPr>
            <a:fld id="{F9C6EEB3-1ADB-47B6-9B95-C98D48E92A2D}" type="slidenum">
              <a:rPr lang="en-US"/>
              <a:pPr>
                <a:defRPr/>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0" fontAlgn="auto" hangingPunct="0">
              <a:spcBef>
                <a:spcPts val="0"/>
              </a:spcBef>
              <a:spcAft>
                <a:spcPts val="0"/>
              </a:spcAft>
              <a:defRPr/>
            </a:pPr>
            <a:endParaRPr lang="en-US">
              <a:solidFill>
                <a:prstClr val="black"/>
              </a:solidFill>
              <a:latin typeface="+mn-lt"/>
            </a:endParaRPr>
          </a:p>
        </p:txBody>
      </p:sp>
      <p:sp>
        <p:nvSpPr>
          <p:cNvPr id="8" name="7 Forma libre"/>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0" fontAlgn="auto" hangingPunct="0">
              <a:spcBef>
                <a:spcPts val="0"/>
              </a:spcBef>
              <a:spcAft>
                <a:spcPts val="0"/>
              </a:spcAft>
              <a:defRPr/>
            </a:pPr>
            <a:endParaRPr lang="en-US">
              <a:solidFill>
                <a:prstClr val="black"/>
              </a:solidFill>
              <a:latin typeface="+mn-lt"/>
            </a:endParaRPr>
          </a:p>
        </p:txBody>
      </p:sp>
      <p:sp>
        <p:nvSpPr>
          <p:cNvPr id="1028" name="8 Marcador de título"/>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s-ES" smtClean="0"/>
              <a:t>Haga clic para modificar el estilo de título del patrón</a:t>
            </a:r>
            <a:endParaRPr lang="en-US" smtClean="0"/>
          </a:p>
        </p:txBody>
      </p:sp>
      <p:sp>
        <p:nvSpPr>
          <p:cNvPr id="1029" name="29 Marcador de texto"/>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rgbClr val="04617B">
                    <a:shade val="90000"/>
                  </a:srgbClr>
                </a:solidFill>
                <a:latin typeface="+mn-lt"/>
              </a:defRPr>
            </a:lvl1pPr>
          </a:lstStyle>
          <a:p>
            <a:pPr>
              <a:defRPr/>
            </a:pPr>
            <a:fld id="{764ADB12-2509-49F5-85EE-8F952F55567A}" type="datetimeFigureOut">
              <a:rPr lang="en-US"/>
              <a:pPr>
                <a:defRPr/>
              </a:pPr>
              <a:t>6/2/2012</a:t>
            </a:fld>
            <a:endParaRPr lang="en-U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rgbClr val="04617B">
                    <a:shade val="90000"/>
                  </a:srgbClr>
                </a:solidFill>
                <a:latin typeface="+mn-lt"/>
              </a:defRPr>
            </a:lvl1pPr>
          </a:lstStyle>
          <a:p>
            <a:pPr>
              <a:defRPr/>
            </a:pPr>
            <a:endParaRPr lang="en-U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rgbClr val="04617B">
                    <a:shade val="90000"/>
                  </a:srgbClr>
                </a:solidFill>
                <a:latin typeface="+mn-lt"/>
              </a:defRPr>
            </a:lvl1pPr>
          </a:lstStyle>
          <a:p>
            <a:pPr>
              <a:defRPr/>
            </a:pPr>
            <a:fld id="{08BD692E-24A4-4489-B226-72BAA4282003}" type="slidenum">
              <a:rPr lang="en-US"/>
              <a:pPr>
                <a:defRPr/>
              </a:pPr>
              <a:t>‹Nº›</a:t>
            </a:fld>
            <a:endParaRPr lang="en-US"/>
          </a:p>
        </p:txBody>
      </p:sp>
      <p:grpSp>
        <p:nvGrpSpPr>
          <p:cNvPr id="1033" name="1 Grupo"/>
          <p:cNvGrpSpPr>
            <a:grpSpLocks/>
          </p:cNvGrpSpPr>
          <p:nvPr/>
        </p:nvGrpSpPr>
        <p:grpSpPr bwMode="auto">
          <a:xfrm>
            <a:off x="-19050" y="203200"/>
            <a:ext cx="9180513" cy="647700"/>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0" fontAlgn="auto" hangingPunct="0">
                <a:spcBef>
                  <a:spcPts val="0"/>
                </a:spcBef>
                <a:spcAft>
                  <a:spcPts val="0"/>
                </a:spcAft>
                <a:defRPr/>
              </a:pPr>
              <a:endParaRPr lang="en-US">
                <a:solidFill>
                  <a:prstClr val="black"/>
                </a:solidFill>
                <a:latin typeface="+mn-lt"/>
              </a:endParaRPr>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0" fontAlgn="auto" hangingPunct="0">
                <a:spcBef>
                  <a:spcPts val="0"/>
                </a:spcBef>
                <a:spcAft>
                  <a:spcPts val="0"/>
                </a:spcAft>
                <a:defRPr/>
              </a:pPr>
              <a:endParaRPr lang="en-US">
                <a:solidFill>
                  <a:prstClr val="black"/>
                </a:solidFill>
                <a:latin typeface="+mn-lt"/>
              </a:endParaRPr>
            </a:p>
          </p:txBody>
        </p:sp>
      </p:grpSp>
    </p:spTree>
  </p:cSld>
  <p:clrMap bg1="lt1" tx1="dk1" bg2="lt2" tx2="dk2" accent1="accent1" accent2="accent2" accent3="accent3" accent4="accent4" accent5="accent5" accent6="accent6" hlink="hlink" folHlink="folHlink"/>
  <p:sldLayoutIdLst>
    <p:sldLayoutId id="2147483683" r:id="rId1"/>
    <p:sldLayoutId id="2147483675" r:id="rId2"/>
    <p:sldLayoutId id="2147483684" r:id="rId3"/>
    <p:sldLayoutId id="2147483676" r:id="rId4"/>
    <p:sldLayoutId id="2147483677" r:id="rId5"/>
    <p:sldLayoutId id="2147483678" r:id="rId6"/>
    <p:sldLayoutId id="2147483679" r:id="rId7"/>
    <p:sldLayoutId id="2147483680" r:id="rId8"/>
    <p:sldLayoutId id="2147483685" r:id="rId9"/>
    <p:sldLayoutId id="2147483681" r:id="rId10"/>
    <p:sldLayoutId id="2147483682" r:id="rId11"/>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eaLnBrk="1" fontAlgn="base" hangingPunct="1">
        <a:spcBef>
          <a:spcPct val="0"/>
        </a:spcBef>
        <a:spcAft>
          <a:spcPct val="0"/>
        </a:spcAft>
        <a:defRPr sz="5000">
          <a:solidFill>
            <a:schemeClr val="tx2"/>
          </a:solidFill>
          <a:latin typeface="Calibri" pitchFamily="34" charset="0"/>
        </a:defRPr>
      </a:lvl6pPr>
      <a:lvl7pPr marL="914400" algn="l" rtl="0" eaLnBrk="1" fontAlgn="base" hangingPunct="1">
        <a:spcBef>
          <a:spcPct val="0"/>
        </a:spcBef>
        <a:spcAft>
          <a:spcPct val="0"/>
        </a:spcAft>
        <a:defRPr sz="5000">
          <a:solidFill>
            <a:schemeClr val="tx2"/>
          </a:solidFill>
          <a:latin typeface="Calibri" pitchFamily="34" charset="0"/>
        </a:defRPr>
      </a:lvl7pPr>
      <a:lvl8pPr marL="1371600" algn="l" rtl="0" eaLnBrk="1" fontAlgn="base" hangingPunct="1">
        <a:spcBef>
          <a:spcPct val="0"/>
        </a:spcBef>
        <a:spcAft>
          <a:spcPct val="0"/>
        </a:spcAft>
        <a:defRPr sz="5000">
          <a:solidFill>
            <a:schemeClr val="tx2"/>
          </a:solidFill>
          <a:latin typeface="Calibri" pitchFamily="34" charset="0"/>
        </a:defRPr>
      </a:lvl8pPr>
      <a:lvl9pPr marL="1828800" algn="l" rtl="0" eaLnBrk="1" fontAlgn="base" hangingPunct="1">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pPr algn="ctr"/>
            <a:r>
              <a:rPr lang="es-CL" smtClean="0"/>
              <a:t>CONTRALORÍA GENERAL DE LA REPÚBLICA</a:t>
            </a:r>
            <a:endParaRPr lang="es-CL" dirty="0"/>
          </a:p>
        </p:txBody>
      </p:sp>
      <p:sp>
        <p:nvSpPr>
          <p:cNvPr id="3" name="2 Subtítulo"/>
          <p:cNvSpPr>
            <a:spLocks noGrp="1"/>
          </p:cNvSpPr>
          <p:nvPr>
            <p:ph type="subTitle" idx="1"/>
          </p:nvPr>
        </p:nvSpPr>
        <p:spPr>
          <a:xfrm>
            <a:off x="1371600" y="3886200"/>
            <a:ext cx="6400800" cy="1847056"/>
          </a:xfrm>
        </p:spPr>
        <p:txBody>
          <a:bodyPr>
            <a:normAutofit lnSpcReduction="10000"/>
          </a:bodyPr>
          <a:lstStyle/>
          <a:p>
            <a:r>
              <a:rPr lang="es-CL" smtClean="0"/>
              <a:t>DIPLOMADO EN GERENCIA PÚBLICA</a:t>
            </a:r>
          </a:p>
          <a:p>
            <a:r>
              <a:rPr lang="es-CL" smtClean="0"/>
              <a:t> </a:t>
            </a:r>
            <a:r>
              <a:rPr lang="es-CL" smtClean="0"/>
              <a:t>Competencias Transversales</a:t>
            </a:r>
          </a:p>
          <a:p>
            <a:r>
              <a:rPr lang="es-CL" smtClean="0"/>
              <a:t>Trabajo en </a:t>
            </a:r>
            <a:r>
              <a:rPr lang="es-CL" smtClean="0"/>
              <a:t>Equipo</a:t>
            </a:r>
          </a:p>
          <a:p>
            <a:r>
              <a:rPr lang="es-CL" smtClean="0"/>
              <a:t>Junio 2012</a:t>
            </a:r>
            <a:endParaRPr lang="es-CL" dirty="0"/>
          </a:p>
        </p:txBody>
      </p:sp>
      <p:grpSp>
        <p:nvGrpSpPr>
          <p:cNvPr id="4" name="Group 2"/>
          <p:cNvGrpSpPr>
            <a:grpSpLocks/>
          </p:cNvGrpSpPr>
          <p:nvPr/>
        </p:nvGrpSpPr>
        <p:grpSpPr bwMode="auto">
          <a:xfrm>
            <a:off x="0" y="5373216"/>
            <a:ext cx="4211960" cy="1702122"/>
            <a:chOff x="0" y="776"/>
            <a:chExt cx="2831" cy="1669"/>
          </a:xfrm>
          <a:effectLst/>
        </p:grpSpPr>
        <p:grpSp>
          <p:nvGrpSpPr>
            <p:cNvPr id="5" name="Group 3"/>
            <p:cNvGrpSpPr>
              <a:grpSpLocks/>
            </p:cNvGrpSpPr>
            <p:nvPr/>
          </p:nvGrpSpPr>
          <p:grpSpPr bwMode="auto">
            <a:xfrm>
              <a:off x="-1781" y="1204"/>
              <a:ext cx="3486" cy="963"/>
              <a:chOff x="-1781" y="1204"/>
              <a:chExt cx="3486" cy="963"/>
            </a:xfrm>
          </p:grpSpPr>
          <p:sp>
            <p:nvSpPr>
              <p:cNvPr id="1028" name="Freeform 4"/>
              <p:cNvSpPr>
                <a:spLocks/>
              </p:cNvSpPr>
              <p:nvPr/>
            </p:nvSpPr>
            <p:spPr bwMode="auto">
              <a:xfrm>
                <a:off x="-1781" y="1204"/>
                <a:ext cx="3486" cy="963"/>
              </a:xfrm>
              <a:custGeom>
                <a:avLst/>
                <a:gdLst/>
                <a:ahLst/>
                <a:cxnLst>
                  <a:cxn ang="0">
                    <a:pos x="3485" y="493"/>
                  </a:cxn>
                  <a:cxn ang="0">
                    <a:pos x="3484" y="492"/>
                  </a:cxn>
                  <a:cxn ang="0">
                    <a:pos x="3487" y="494"/>
                  </a:cxn>
                  <a:cxn ang="0">
                    <a:pos x="3485" y="493"/>
                  </a:cxn>
                </a:cxnLst>
                <a:rect l="0" t="0" r="r" b="b"/>
                <a:pathLst>
                  <a:path w="3486" h="963">
                    <a:moveTo>
                      <a:pt x="3485" y="493"/>
                    </a:moveTo>
                    <a:lnTo>
                      <a:pt x="3484" y="492"/>
                    </a:lnTo>
                    <a:lnTo>
                      <a:pt x="3487" y="494"/>
                    </a:lnTo>
                    <a:lnTo>
                      <a:pt x="3485" y="493"/>
                    </a:lnTo>
                    <a:close/>
                  </a:path>
                </a:pathLst>
              </a:custGeom>
              <a:solidFill>
                <a:srgbClr val="ECECED"/>
              </a:solidFill>
              <a:ln w="9525">
                <a:noFill/>
                <a:round/>
                <a:headEnd/>
                <a:tailEnd/>
              </a:ln>
            </p:spPr>
            <p:txBody>
              <a:bodyPr vert="horz" wrap="square" lIns="91440" tIns="45720" rIns="91440" bIns="45720" numCol="1" anchor="t" anchorCtr="0" compatLnSpc="1">
                <a:prstTxWarp prst="textNoShape">
                  <a:avLst/>
                </a:prstTxWarp>
              </a:bodyPr>
              <a:lstStyle/>
              <a:p>
                <a:endParaRPr lang="es-CL"/>
              </a:p>
            </p:txBody>
          </p:sp>
          <p:sp>
            <p:nvSpPr>
              <p:cNvPr id="1029" name="Freeform 5"/>
              <p:cNvSpPr>
                <a:spLocks/>
              </p:cNvSpPr>
              <p:nvPr/>
            </p:nvSpPr>
            <p:spPr bwMode="auto">
              <a:xfrm>
                <a:off x="-1781" y="1204"/>
                <a:ext cx="3486" cy="963"/>
              </a:xfrm>
              <a:custGeom>
                <a:avLst/>
                <a:gdLst/>
                <a:ahLst/>
                <a:cxnLst>
                  <a:cxn ang="0">
                    <a:pos x="2065" y="962"/>
                  </a:cxn>
                  <a:cxn ang="0">
                    <a:pos x="2123" y="959"/>
                  </a:cxn>
                  <a:cxn ang="0">
                    <a:pos x="2178" y="952"/>
                  </a:cxn>
                  <a:cxn ang="0">
                    <a:pos x="2230" y="942"/>
                  </a:cxn>
                  <a:cxn ang="0">
                    <a:pos x="2280" y="928"/>
                  </a:cxn>
                  <a:cxn ang="0">
                    <a:pos x="2329" y="911"/>
                  </a:cxn>
                  <a:cxn ang="0">
                    <a:pos x="2378" y="891"/>
                  </a:cxn>
                  <a:cxn ang="0">
                    <a:pos x="2428" y="866"/>
                  </a:cxn>
                  <a:cxn ang="0">
                    <a:pos x="2479" y="838"/>
                  </a:cxn>
                  <a:cxn ang="0">
                    <a:pos x="2532" y="806"/>
                  </a:cxn>
                  <a:cxn ang="0">
                    <a:pos x="2588" y="770"/>
                  </a:cxn>
                  <a:cxn ang="0">
                    <a:pos x="2647" y="730"/>
                  </a:cxn>
                  <a:cxn ang="0">
                    <a:pos x="2711" y="685"/>
                  </a:cxn>
                  <a:cxn ang="0">
                    <a:pos x="2781" y="637"/>
                  </a:cxn>
                  <a:cxn ang="0">
                    <a:pos x="2850" y="589"/>
                  </a:cxn>
                  <a:cxn ang="0">
                    <a:pos x="2912" y="546"/>
                  </a:cxn>
                  <a:cxn ang="0">
                    <a:pos x="2968" y="508"/>
                  </a:cxn>
                  <a:cxn ang="0">
                    <a:pos x="3018" y="475"/>
                  </a:cxn>
                  <a:cxn ang="0">
                    <a:pos x="3019" y="475"/>
                  </a:cxn>
                  <a:cxn ang="0">
                    <a:pos x="3018" y="475"/>
                  </a:cxn>
                  <a:cxn ang="0">
                    <a:pos x="2954" y="500"/>
                  </a:cxn>
                  <a:cxn ang="0">
                    <a:pos x="2886" y="531"/>
                  </a:cxn>
                  <a:cxn ang="0">
                    <a:pos x="2814" y="569"/>
                  </a:cxn>
                  <a:cxn ang="0">
                    <a:pos x="2737" y="616"/>
                  </a:cxn>
                  <a:cxn ang="0">
                    <a:pos x="2661" y="663"/>
                  </a:cxn>
                  <a:cxn ang="0">
                    <a:pos x="2593" y="706"/>
                  </a:cxn>
                  <a:cxn ang="0">
                    <a:pos x="2531" y="743"/>
                  </a:cxn>
                  <a:cxn ang="0">
                    <a:pos x="2474" y="775"/>
                  </a:cxn>
                  <a:cxn ang="0">
                    <a:pos x="2422" y="802"/>
                  </a:cxn>
                  <a:cxn ang="0">
                    <a:pos x="2374" y="824"/>
                  </a:cxn>
                  <a:cxn ang="0">
                    <a:pos x="2328" y="841"/>
                  </a:cxn>
                  <a:cxn ang="0">
                    <a:pos x="2285" y="852"/>
                  </a:cxn>
                  <a:cxn ang="0">
                    <a:pos x="2243" y="858"/>
                  </a:cxn>
                  <a:cxn ang="0">
                    <a:pos x="2201" y="858"/>
                  </a:cxn>
                  <a:cxn ang="0">
                    <a:pos x="2159" y="853"/>
                  </a:cxn>
                  <a:cxn ang="0">
                    <a:pos x="2116" y="842"/>
                  </a:cxn>
                  <a:cxn ang="0">
                    <a:pos x="2070" y="826"/>
                  </a:cxn>
                  <a:cxn ang="0">
                    <a:pos x="2022" y="804"/>
                  </a:cxn>
                  <a:cxn ang="0">
                    <a:pos x="1970" y="777"/>
                  </a:cxn>
                  <a:cxn ang="0">
                    <a:pos x="1913" y="744"/>
                  </a:cxn>
                  <a:cxn ang="0">
                    <a:pos x="1851" y="705"/>
                  </a:cxn>
                  <a:cxn ang="0">
                    <a:pos x="1783" y="660"/>
                  </a:cxn>
                  <a:cxn ang="0">
                    <a:pos x="1781" y="659"/>
                  </a:cxn>
                  <a:cxn ang="0">
                    <a:pos x="1781" y="944"/>
                  </a:cxn>
                  <a:cxn ang="0">
                    <a:pos x="1783" y="944"/>
                  </a:cxn>
                  <a:cxn ang="0">
                    <a:pos x="1863" y="954"/>
                  </a:cxn>
                  <a:cxn ang="0">
                    <a:pos x="1936" y="960"/>
                  </a:cxn>
                  <a:cxn ang="0">
                    <a:pos x="2003" y="963"/>
                  </a:cxn>
                  <a:cxn ang="0">
                    <a:pos x="2065" y="962"/>
                  </a:cxn>
                </a:cxnLst>
                <a:rect l="0" t="0" r="r" b="b"/>
                <a:pathLst>
                  <a:path w="3486" h="963">
                    <a:moveTo>
                      <a:pt x="2065" y="962"/>
                    </a:moveTo>
                    <a:lnTo>
                      <a:pt x="2123" y="959"/>
                    </a:lnTo>
                    <a:lnTo>
                      <a:pt x="2178" y="952"/>
                    </a:lnTo>
                    <a:lnTo>
                      <a:pt x="2230" y="942"/>
                    </a:lnTo>
                    <a:lnTo>
                      <a:pt x="2280" y="928"/>
                    </a:lnTo>
                    <a:lnTo>
                      <a:pt x="2329" y="911"/>
                    </a:lnTo>
                    <a:lnTo>
                      <a:pt x="2378" y="891"/>
                    </a:lnTo>
                    <a:lnTo>
                      <a:pt x="2428" y="866"/>
                    </a:lnTo>
                    <a:lnTo>
                      <a:pt x="2479" y="838"/>
                    </a:lnTo>
                    <a:lnTo>
                      <a:pt x="2532" y="806"/>
                    </a:lnTo>
                    <a:lnTo>
                      <a:pt x="2588" y="770"/>
                    </a:lnTo>
                    <a:lnTo>
                      <a:pt x="2647" y="730"/>
                    </a:lnTo>
                    <a:lnTo>
                      <a:pt x="2711" y="685"/>
                    </a:lnTo>
                    <a:lnTo>
                      <a:pt x="2781" y="637"/>
                    </a:lnTo>
                    <a:lnTo>
                      <a:pt x="2850" y="589"/>
                    </a:lnTo>
                    <a:lnTo>
                      <a:pt x="2912" y="546"/>
                    </a:lnTo>
                    <a:lnTo>
                      <a:pt x="2968" y="508"/>
                    </a:lnTo>
                    <a:lnTo>
                      <a:pt x="3018" y="475"/>
                    </a:lnTo>
                    <a:lnTo>
                      <a:pt x="3019" y="475"/>
                    </a:lnTo>
                    <a:lnTo>
                      <a:pt x="3018" y="475"/>
                    </a:lnTo>
                    <a:lnTo>
                      <a:pt x="2954" y="500"/>
                    </a:lnTo>
                    <a:lnTo>
                      <a:pt x="2886" y="531"/>
                    </a:lnTo>
                    <a:lnTo>
                      <a:pt x="2814" y="569"/>
                    </a:lnTo>
                    <a:lnTo>
                      <a:pt x="2737" y="616"/>
                    </a:lnTo>
                    <a:lnTo>
                      <a:pt x="2661" y="663"/>
                    </a:lnTo>
                    <a:lnTo>
                      <a:pt x="2593" y="706"/>
                    </a:lnTo>
                    <a:lnTo>
                      <a:pt x="2531" y="743"/>
                    </a:lnTo>
                    <a:lnTo>
                      <a:pt x="2474" y="775"/>
                    </a:lnTo>
                    <a:lnTo>
                      <a:pt x="2422" y="802"/>
                    </a:lnTo>
                    <a:lnTo>
                      <a:pt x="2374" y="824"/>
                    </a:lnTo>
                    <a:lnTo>
                      <a:pt x="2328" y="841"/>
                    </a:lnTo>
                    <a:lnTo>
                      <a:pt x="2285" y="852"/>
                    </a:lnTo>
                    <a:lnTo>
                      <a:pt x="2243" y="858"/>
                    </a:lnTo>
                    <a:lnTo>
                      <a:pt x="2201" y="858"/>
                    </a:lnTo>
                    <a:lnTo>
                      <a:pt x="2159" y="853"/>
                    </a:lnTo>
                    <a:lnTo>
                      <a:pt x="2116" y="842"/>
                    </a:lnTo>
                    <a:lnTo>
                      <a:pt x="2070" y="826"/>
                    </a:lnTo>
                    <a:lnTo>
                      <a:pt x="2022" y="804"/>
                    </a:lnTo>
                    <a:lnTo>
                      <a:pt x="1970" y="777"/>
                    </a:lnTo>
                    <a:lnTo>
                      <a:pt x="1913" y="744"/>
                    </a:lnTo>
                    <a:lnTo>
                      <a:pt x="1851" y="705"/>
                    </a:lnTo>
                    <a:lnTo>
                      <a:pt x="1783" y="660"/>
                    </a:lnTo>
                    <a:lnTo>
                      <a:pt x="1781" y="659"/>
                    </a:lnTo>
                    <a:lnTo>
                      <a:pt x="1781" y="944"/>
                    </a:lnTo>
                    <a:lnTo>
                      <a:pt x="1783" y="944"/>
                    </a:lnTo>
                    <a:lnTo>
                      <a:pt x="1863" y="954"/>
                    </a:lnTo>
                    <a:lnTo>
                      <a:pt x="1936" y="960"/>
                    </a:lnTo>
                    <a:lnTo>
                      <a:pt x="2003" y="963"/>
                    </a:lnTo>
                    <a:lnTo>
                      <a:pt x="2065" y="962"/>
                    </a:lnTo>
                    <a:close/>
                  </a:path>
                </a:pathLst>
              </a:custGeom>
              <a:solidFill>
                <a:srgbClr val="ECECED"/>
              </a:solidFill>
              <a:ln w="9525">
                <a:noFill/>
                <a:round/>
                <a:headEnd/>
                <a:tailEnd/>
              </a:ln>
            </p:spPr>
            <p:txBody>
              <a:bodyPr vert="horz" wrap="square" lIns="91440" tIns="45720" rIns="91440" bIns="45720" numCol="1" anchor="t" anchorCtr="0" compatLnSpc="1">
                <a:prstTxWarp prst="textNoShape">
                  <a:avLst/>
                </a:prstTxWarp>
              </a:bodyPr>
              <a:lstStyle/>
              <a:p>
                <a:endParaRPr lang="es-CL"/>
              </a:p>
            </p:txBody>
          </p:sp>
          <p:sp>
            <p:nvSpPr>
              <p:cNvPr id="1030" name="Freeform 6"/>
              <p:cNvSpPr>
                <a:spLocks/>
              </p:cNvSpPr>
              <p:nvPr/>
            </p:nvSpPr>
            <p:spPr bwMode="auto">
              <a:xfrm>
                <a:off x="-1781" y="1204"/>
                <a:ext cx="3486" cy="963"/>
              </a:xfrm>
              <a:custGeom>
                <a:avLst/>
                <a:gdLst/>
                <a:ahLst/>
                <a:cxnLst>
                  <a:cxn ang="0">
                    <a:pos x="2316" y="628"/>
                  </a:cxn>
                  <a:cxn ang="0">
                    <a:pos x="2342" y="622"/>
                  </a:cxn>
                  <a:cxn ang="0">
                    <a:pos x="2367" y="613"/>
                  </a:cxn>
                  <a:cxn ang="0">
                    <a:pos x="2393" y="599"/>
                  </a:cxn>
                  <a:cxn ang="0">
                    <a:pos x="2421" y="582"/>
                  </a:cxn>
                  <a:cxn ang="0">
                    <a:pos x="2450" y="561"/>
                  </a:cxn>
                  <a:cxn ang="0">
                    <a:pos x="2481" y="537"/>
                  </a:cxn>
                  <a:cxn ang="0">
                    <a:pos x="2515" y="508"/>
                  </a:cxn>
                  <a:cxn ang="0">
                    <a:pos x="2552" y="477"/>
                  </a:cxn>
                  <a:cxn ang="0">
                    <a:pos x="2550" y="478"/>
                  </a:cxn>
                  <a:cxn ang="0">
                    <a:pos x="2544" y="481"/>
                  </a:cxn>
                  <a:cxn ang="0">
                    <a:pos x="2534" y="486"/>
                  </a:cxn>
                  <a:cxn ang="0">
                    <a:pos x="2520" y="492"/>
                  </a:cxn>
                  <a:cxn ang="0">
                    <a:pos x="2502" y="498"/>
                  </a:cxn>
                  <a:cxn ang="0">
                    <a:pos x="2481" y="503"/>
                  </a:cxn>
                  <a:cxn ang="0">
                    <a:pos x="2456" y="508"/>
                  </a:cxn>
                  <a:cxn ang="0">
                    <a:pos x="2428" y="511"/>
                  </a:cxn>
                  <a:cxn ang="0">
                    <a:pos x="2397" y="513"/>
                  </a:cxn>
                  <a:cxn ang="0">
                    <a:pos x="2363" y="511"/>
                  </a:cxn>
                  <a:cxn ang="0">
                    <a:pos x="2325" y="506"/>
                  </a:cxn>
                  <a:cxn ang="0">
                    <a:pos x="2285" y="498"/>
                  </a:cxn>
                  <a:cxn ang="0">
                    <a:pos x="2242" y="485"/>
                  </a:cxn>
                  <a:cxn ang="0">
                    <a:pos x="2196" y="467"/>
                  </a:cxn>
                  <a:cxn ang="0">
                    <a:pos x="2148" y="444"/>
                  </a:cxn>
                  <a:cxn ang="0">
                    <a:pos x="2097" y="414"/>
                  </a:cxn>
                  <a:cxn ang="0">
                    <a:pos x="2044" y="378"/>
                  </a:cxn>
                  <a:cxn ang="0">
                    <a:pos x="1989" y="334"/>
                  </a:cxn>
                  <a:cxn ang="0">
                    <a:pos x="1932" y="282"/>
                  </a:cxn>
                  <a:cxn ang="0">
                    <a:pos x="1872" y="222"/>
                  </a:cxn>
                  <a:cxn ang="0">
                    <a:pos x="1839" y="189"/>
                  </a:cxn>
                  <a:cxn ang="0">
                    <a:pos x="1802" y="158"/>
                  </a:cxn>
                  <a:cxn ang="0">
                    <a:pos x="1781" y="143"/>
                  </a:cxn>
                  <a:cxn ang="0">
                    <a:pos x="1781" y="322"/>
                  </a:cxn>
                  <a:cxn ang="0">
                    <a:pos x="1808" y="337"/>
                  </a:cxn>
                  <a:cxn ang="0">
                    <a:pos x="1877" y="389"/>
                  </a:cxn>
                  <a:cxn ang="0">
                    <a:pos x="1939" y="435"/>
                  </a:cxn>
                  <a:cxn ang="0">
                    <a:pos x="1995" y="476"/>
                  </a:cxn>
                  <a:cxn ang="0">
                    <a:pos x="2046" y="512"/>
                  </a:cxn>
                  <a:cxn ang="0">
                    <a:pos x="2091" y="543"/>
                  </a:cxn>
                  <a:cxn ang="0">
                    <a:pos x="2132" y="569"/>
                  </a:cxn>
                  <a:cxn ang="0">
                    <a:pos x="2169" y="590"/>
                  </a:cxn>
                  <a:cxn ang="0">
                    <a:pos x="2203" y="606"/>
                  </a:cxn>
                  <a:cxn ang="0">
                    <a:pos x="2234" y="618"/>
                  </a:cxn>
                  <a:cxn ang="0">
                    <a:pos x="2263" y="626"/>
                  </a:cxn>
                  <a:cxn ang="0">
                    <a:pos x="2290" y="629"/>
                  </a:cxn>
                  <a:cxn ang="0">
                    <a:pos x="2316" y="628"/>
                  </a:cxn>
                </a:cxnLst>
                <a:rect l="0" t="0" r="r" b="b"/>
                <a:pathLst>
                  <a:path w="3486" h="963">
                    <a:moveTo>
                      <a:pt x="2316" y="628"/>
                    </a:moveTo>
                    <a:lnTo>
                      <a:pt x="2342" y="622"/>
                    </a:lnTo>
                    <a:lnTo>
                      <a:pt x="2367" y="613"/>
                    </a:lnTo>
                    <a:lnTo>
                      <a:pt x="2393" y="599"/>
                    </a:lnTo>
                    <a:lnTo>
                      <a:pt x="2421" y="582"/>
                    </a:lnTo>
                    <a:lnTo>
                      <a:pt x="2450" y="561"/>
                    </a:lnTo>
                    <a:lnTo>
                      <a:pt x="2481" y="537"/>
                    </a:lnTo>
                    <a:lnTo>
                      <a:pt x="2515" y="508"/>
                    </a:lnTo>
                    <a:lnTo>
                      <a:pt x="2552" y="477"/>
                    </a:lnTo>
                    <a:lnTo>
                      <a:pt x="2550" y="478"/>
                    </a:lnTo>
                    <a:lnTo>
                      <a:pt x="2544" y="481"/>
                    </a:lnTo>
                    <a:lnTo>
                      <a:pt x="2534" y="486"/>
                    </a:lnTo>
                    <a:lnTo>
                      <a:pt x="2520" y="492"/>
                    </a:lnTo>
                    <a:lnTo>
                      <a:pt x="2502" y="498"/>
                    </a:lnTo>
                    <a:lnTo>
                      <a:pt x="2481" y="503"/>
                    </a:lnTo>
                    <a:lnTo>
                      <a:pt x="2456" y="508"/>
                    </a:lnTo>
                    <a:lnTo>
                      <a:pt x="2428" y="511"/>
                    </a:lnTo>
                    <a:lnTo>
                      <a:pt x="2397" y="513"/>
                    </a:lnTo>
                    <a:lnTo>
                      <a:pt x="2363" y="511"/>
                    </a:lnTo>
                    <a:lnTo>
                      <a:pt x="2325" y="506"/>
                    </a:lnTo>
                    <a:lnTo>
                      <a:pt x="2285" y="498"/>
                    </a:lnTo>
                    <a:lnTo>
                      <a:pt x="2242" y="485"/>
                    </a:lnTo>
                    <a:lnTo>
                      <a:pt x="2196" y="467"/>
                    </a:lnTo>
                    <a:lnTo>
                      <a:pt x="2148" y="444"/>
                    </a:lnTo>
                    <a:lnTo>
                      <a:pt x="2097" y="414"/>
                    </a:lnTo>
                    <a:lnTo>
                      <a:pt x="2044" y="378"/>
                    </a:lnTo>
                    <a:lnTo>
                      <a:pt x="1989" y="334"/>
                    </a:lnTo>
                    <a:lnTo>
                      <a:pt x="1932" y="282"/>
                    </a:lnTo>
                    <a:lnTo>
                      <a:pt x="1872" y="222"/>
                    </a:lnTo>
                    <a:lnTo>
                      <a:pt x="1839" y="189"/>
                    </a:lnTo>
                    <a:lnTo>
                      <a:pt x="1802" y="158"/>
                    </a:lnTo>
                    <a:lnTo>
                      <a:pt x="1781" y="143"/>
                    </a:lnTo>
                    <a:lnTo>
                      <a:pt x="1781" y="322"/>
                    </a:lnTo>
                    <a:lnTo>
                      <a:pt x="1808" y="337"/>
                    </a:lnTo>
                    <a:lnTo>
                      <a:pt x="1877" y="389"/>
                    </a:lnTo>
                    <a:lnTo>
                      <a:pt x="1939" y="435"/>
                    </a:lnTo>
                    <a:lnTo>
                      <a:pt x="1995" y="476"/>
                    </a:lnTo>
                    <a:lnTo>
                      <a:pt x="2046" y="512"/>
                    </a:lnTo>
                    <a:lnTo>
                      <a:pt x="2091" y="543"/>
                    </a:lnTo>
                    <a:lnTo>
                      <a:pt x="2132" y="569"/>
                    </a:lnTo>
                    <a:lnTo>
                      <a:pt x="2169" y="590"/>
                    </a:lnTo>
                    <a:lnTo>
                      <a:pt x="2203" y="606"/>
                    </a:lnTo>
                    <a:lnTo>
                      <a:pt x="2234" y="618"/>
                    </a:lnTo>
                    <a:lnTo>
                      <a:pt x="2263" y="626"/>
                    </a:lnTo>
                    <a:lnTo>
                      <a:pt x="2290" y="629"/>
                    </a:lnTo>
                    <a:lnTo>
                      <a:pt x="2316" y="628"/>
                    </a:lnTo>
                    <a:close/>
                  </a:path>
                </a:pathLst>
              </a:custGeom>
              <a:solidFill>
                <a:srgbClr val="ECECED"/>
              </a:solidFill>
              <a:ln w="9525">
                <a:noFill/>
                <a:round/>
                <a:headEnd/>
                <a:tailEnd/>
              </a:ln>
            </p:spPr>
            <p:txBody>
              <a:bodyPr vert="horz" wrap="square" lIns="91440" tIns="45720" rIns="91440" bIns="45720" numCol="1" anchor="t" anchorCtr="0" compatLnSpc="1">
                <a:prstTxWarp prst="textNoShape">
                  <a:avLst/>
                </a:prstTxWarp>
              </a:bodyPr>
              <a:lstStyle/>
              <a:p>
                <a:endParaRPr lang="es-CL"/>
              </a:p>
            </p:txBody>
          </p:sp>
          <p:sp>
            <p:nvSpPr>
              <p:cNvPr id="1031" name="Freeform 7"/>
              <p:cNvSpPr>
                <a:spLocks/>
              </p:cNvSpPr>
              <p:nvPr/>
            </p:nvSpPr>
            <p:spPr bwMode="auto">
              <a:xfrm>
                <a:off x="-1781" y="1204"/>
                <a:ext cx="3486" cy="963"/>
              </a:xfrm>
              <a:custGeom>
                <a:avLst/>
                <a:gdLst/>
                <a:ahLst/>
                <a:cxnLst>
                  <a:cxn ang="0">
                    <a:pos x="3455" y="467"/>
                  </a:cxn>
                  <a:cxn ang="0">
                    <a:pos x="3426" y="442"/>
                  </a:cxn>
                  <a:cxn ang="0">
                    <a:pos x="3399" y="421"/>
                  </a:cxn>
                  <a:cxn ang="0">
                    <a:pos x="3374" y="403"/>
                  </a:cxn>
                  <a:cxn ang="0">
                    <a:pos x="3350" y="388"/>
                  </a:cxn>
                  <a:cxn ang="0">
                    <a:pos x="3327" y="377"/>
                  </a:cxn>
                  <a:cxn ang="0">
                    <a:pos x="3304" y="369"/>
                  </a:cxn>
                  <a:cxn ang="0">
                    <a:pos x="3281" y="365"/>
                  </a:cxn>
                  <a:cxn ang="0">
                    <a:pos x="3256" y="364"/>
                  </a:cxn>
                  <a:cxn ang="0">
                    <a:pos x="3231" y="368"/>
                  </a:cxn>
                  <a:cxn ang="0">
                    <a:pos x="3203" y="375"/>
                  </a:cxn>
                  <a:cxn ang="0">
                    <a:pos x="3173" y="386"/>
                  </a:cxn>
                  <a:cxn ang="0">
                    <a:pos x="3140" y="402"/>
                  </a:cxn>
                  <a:cxn ang="0">
                    <a:pos x="3104" y="422"/>
                  </a:cxn>
                  <a:cxn ang="0">
                    <a:pos x="3063" y="446"/>
                  </a:cxn>
                  <a:cxn ang="0">
                    <a:pos x="3019" y="475"/>
                  </a:cxn>
                  <a:cxn ang="0">
                    <a:pos x="3077" y="456"/>
                  </a:cxn>
                  <a:cxn ang="0">
                    <a:pos x="3132" y="442"/>
                  </a:cxn>
                  <a:cxn ang="0">
                    <a:pos x="3183" y="433"/>
                  </a:cxn>
                  <a:cxn ang="0">
                    <a:pos x="3229" y="429"/>
                  </a:cxn>
                  <a:cxn ang="0">
                    <a:pos x="3271" y="428"/>
                  </a:cxn>
                  <a:cxn ang="0">
                    <a:pos x="3310" y="430"/>
                  </a:cxn>
                  <a:cxn ang="0">
                    <a:pos x="3344" y="434"/>
                  </a:cxn>
                  <a:cxn ang="0">
                    <a:pos x="3375" y="441"/>
                  </a:cxn>
                  <a:cxn ang="0">
                    <a:pos x="3402" y="449"/>
                  </a:cxn>
                  <a:cxn ang="0">
                    <a:pos x="3425" y="457"/>
                  </a:cxn>
                  <a:cxn ang="0">
                    <a:pos x="3444" y="466"/>
                  </a:cxn>
                  <a:cxn ang="0">
                    <a:pos x="3459" y="475"/>
                  </a:cxn>
                  <a:cxn ang="0">
                    <a:pos x="3471" y="483"/>
                  </a:cxn>
                  <a:cxn ang="0">
                    <a:pos x="3480" y="489"/>
                  </a:cxn>
                  <a:cxn ang="0">
                    <a:pos x="3484" y="492"/>
                  </a:cxn>
                  <a:cxn ang="0">
                    <a:pos x="3455" y="467"/>
                  </a:cxn>
                </a:cxnLst>
                <a:rect l="0" t="0" r="r" b="b"/>
                <a:pathLst>
                  <a:path w="3486" h="963">
                    <a:moveTo>
                      <a:pt x="3455" y="467"/>
                    </a:moveTo>
                    <a:lnTo>
                      <a:pt x="3426" y="442"/>
                    </a:lnTo>
                    <a:lnTo>
                      <a:pt x="3399" y="421"/>
                    </a:lnTo>
                    <a:lnTo>
                      <a:pt x="3374" y="403"/>
                    </a:lnTo>
                    <a:lnTo>
                      <a:pt x="3350" y="388"/>
                    </a:lnTo>
                    <a:lnTo>
                      <a:pt x="3327" y="377"/>
                    </a:lnTo>
                    <a:lnTo>
                      <a:pt x="3304" y="369"/>
                    </a:lnTo>
                    <a:lnTo>
                      <a:pt x="3281" y="365"/>
                    </a:lnTo>
                    <a:lnTo>
                      <a:pt x="3256" y="364"/>
                    </a:lnTo>
                    <a:lnTo>
                      <a:pt x="3231" y="368"/>
                    </a:lnTo>
                    <a:lnTo>
                      <a:pt x="3203" y="375"/>
                    </a:lnTo>
                    <a:lnTo>
                      <a:pt x="3173" y="386"/>
                    </a:lnTo>
                    <a:lnTo>
                      <a:pt x="3140" y="402"/>
                    </a:lnTo>
                    <a:lnTo>
                      <a:pt x="3104" y="422"/>
                    </a:lnTo>
                    <a:lnTo>
                      <a:pt x="3063" y="446"/>
                    </a:lnTo>
                    <a:lnTo>
                      <a:pt x="3019" y="475"/>
                    </a:lnTo>
                    <a:lnTo>
                      <a:pt x="3077" y="456"/>
                    </a:lnTo>
                    <a:lnTo>
                      <a:pt x="3132" y="442"/>
                    </a:lnTo>
                    <a:lnTo>
                      <a:pt x="3183" y="433"/>
                    </a:lnTo>
                    <a:lnTo>
                      <a:pt x="3229" y="429"/>
                    </a:lnTo>
                    <a:lnTo>
                      <a:pt x="3271" y="428"/>
                    </a:lnTo>
                    <a:lnTo>
                      <a:pt x="3310" y="430"/>
                    </a:lnTo>
                    <a:lnTo>
                      <a:pt x="3344" y="434"/>
                    </a:lnTo>
                    <a:lnTo>
                      <a:pt x="3375" y="441"/>
                    </a:lnTo>
                    <a:lnTo>
                      <a:pt x="3402" y="449"/>
                    </a:lnTo>
                    <a:lnTo>
                      <a:pt x="3425" y="457"/>
                    </a:lnTo>
                    <a:lnTo>
                      <a:pt x="3444" y="466"/>
                    </a:lnTo>
                    <a:lnTo>
                      <a:pt x="3459" y="475"/>
                    </a:lnTo>
                    <a:lnTo>
                      <a:pt x="3471" y="483"/>
                    </a:lnTo>
                    <a:lnTo>
                      <a:pt x="3480" y="489"/>
                    </a:lnTo>
                    <a:lnTo>
                      <a:pt x="3484" y="492"/>
                    </a:lnTo>
                    <a:lnTo>
                      <a:pt x="3455" y="467"/>
                    </a:lnTo>
                    <a:close/>
                  </a:path>
                </a:pathLst>
              </a:custGeom>
              <a:solidFill>
                <a:srgbClr val="ECECED"/>
              </a:solidFill>
              <a:ln w="9525">
                <a:noFill/>
                <a:round/>
                <a:headEnd/>
                <a:tailEnd/>
              </a:ln>
            </p:spPr>
            <p:txBody>
              <a:bodyPr vert="horz" wrap="square" lIns="91440" tIns="45720" rIns="91440" bIns="45720" numCol="1" anchor="t" anchorCtr="0" compatLnSpc="1">
                <a:prstTxWarp prst="textNoShape">
                  <a:avLst/>
                </a:prstTxWarp>
              </a:bodyPr>
              <a:lstStyle/>
              <a:p>
                <a:endParaRPr lang="es-CL"/>
              </a:p>
            </p:txBody>
          </p:sp>
        </p:grpSp>
        <p:grpSp>
          <p:nvGrpSpPr>
            <p:cNvPr id="6" name="Group 8"/>
            <p:cNvGrpSpPr>
              <a:grpSpLocks/>
            </p:cNvGrpSpPr>
            <p:nvPr/>
          </p:nvGrpSpPr>
          <p:grpSpPr bwMode="auto">
            <a:xfrm>
              <a:off x="-1615" y="786"/>
              <a:ext cx="3566" cy="894"/>
              <a:chOff x="-1615" y="786"/>
              <a:chExt cx="3566" cy="894"/>
            </a:xfrm>
          </p:grpSpPr>
          <p:sp>
            <p:nvSpPr>
              <p:cNvPr id="1033" name="Freeform 9"/>
              <p:cNvSpPr>
                <a:spLocks/>
              </p:cNvSpPr>
              <p:nvPr/>
            </p:nvSpPr>
            <p:spPr bwMode="auto">
              <a:xfrm>
                <a:off x="-1615" y="786"/>
                <a:ext cx="3566" cy="894"/>
              </a:xfrm>
              <a:custGeom>
                <a:avLst/>
                <a:gdLst/>
                <a:ahLst/>
                <a:cxnLst>
                  <a:cxn ang="0">
                    <a:pos x="2942" y="773"/>
                  </a:cxn>
                  <a:cxn ang="0">
                    <a:pos x="2880" y="731"/>
                  </a:cxn>
                  <a:cxn ang="0">
                    <a:pos x="2812" y="683"/>
                  </a:cxn>
                  <a:cxn ang="0">
                    <a:pos x="2735" y="628"/>
                  </a:cxn>
                  <a:cxn ang="0">
                    <a:pos x="2651" y="566"/>
                  </a:cxn>
                  <a:cxn ang="0">
                    <a:pos x="2557" y="498"/>
                  </a:cxn>
                  <a:cxn ang="0">
                    <a:pos x="2449" y="423"/>
                  </a:cxn>
                  <a:cxn ang="0">
                    <a:pos x="2349" y="355"/>
                  </a:cxn>
                  <a:cxn ang="0">
                    <a:pos x="2254" y="293"/>
                  </a:cxn>
                  <a:cxn ang="0">
                    <a:pos x="2164" y="238"/>
                  </a:cxn>
                  <a:cxn ang="0">
                    <a:pos x="2078" y="189"/>
                  </a:cxn>
                  <a:cxn ang="0">
                    <a:pos x="1995" y="146"/>
                  </a:cxn>
                  <a:cxn ang="0">
                    <a:pos x="1913" y="108"/>
                  </a:cxn>
                  <a:cxn ang="0">
                    <a:pos x="1832" y="76"/>
                  </a:cxn>
                  <a:cxn ang="0">
                    <a:pos x="1750" y="50"/>
                  </a:cxn>
                  <a:cxn ang="0">
                    <a:pos x="1667" y="30"/>
                  </a:cxn>
                  <a:cxn ang="0">
                    <a:pos x="1615" y="20"/>
                  </a:cxn>
                  <a:cxn ang="0">
                    <a:pos x="1615" y="163"/>
                  </a:cxn>
                  <a:cxn ang="0">
                    <a:pos x="1646" y="163"/>
                  </a:cxn>
                  <a:cxn ang="0">
                    <a:pos x="1711" y="172"/>
                  </a:cxn>
                  <a:cxn ang="0">
                    <a:pos x="1778" y="189"/>
                  </a:cxn>
                  <a:cxn ang="0">
                    <a:pos x="1848" y="215"/>
                  </a:cxn>
                  <a:cxn ang="0">
                    <a:pos x="1923" y="249"/>
                  </a:cxn>
                  <a:cxn ang="0">
                    <a:pos x="2003" y="290"/>
                  </a:cxn>
                  <a:cxn ang="0">
                    <a:pos x="2091" y="340"/>
                  </a:cxn>
                  <a:cxn ang="0">
                    <a:pos x="2187" y="398"/>
                  </a:cxn>
                  <a:cxn ang="0">
                    <a:pos x="2292" y="463"/>
                  </a:cxn>
                  <a:cxn ang="0">
                    <a:pos x="2409" y="537"/>
                  </a:cxn>
                  <a:cxn ang="0">
                    <a:pos x="2528" y="608"/>
                  </a:cxn>
                  <a:cxn ang="0">
                    <a:pos x="2640" y="667"/>
                  </a:cxn>
                  <a:cxn ang="0">
                    <a:pos x="2745" y="715"/>
                  </a:cxn>
                  <a:cxn ang="0">
                    <a:pos x="2843" y="754"/>
                  </a:cxn>
                  <a:cxn ang="0">
                    <a:pos x="2934" y="783"/>
                  </a:cxn>
                  <a:cxn ang="0">
                    <a:pos x="2974" y="793"/>
                  </a:cxn>
                  <a:cxn ang="0">
                    <a:pos x="2942" y="773"/>
                  </a:cxn>
                </a:cxnLst>
                <a:rect l="0" t="0" r="r" b="b"/>
                <a:pathLst>
                  <a:path w="3566" h="894">
                    <a:moveTo>
                      <a:pt x="2942" y="773"/>
                    </a:moveTo>
                    <a:lnTo>
                      <a:pt x="2880" y="731"/>
                    </a:lnTo>
                    <a:lnTo>
                      <a:pt x="2812" y="683"/>
                    </a:lnTo>
                    <a:lnTo>
                      <a:pt x="2735" y="628"/>
                    </a:lnTo>
                    <a:lnTo>
                      <a:pt x="2651" y="566"/>
                    </a:lnTo>
                    <a:lnTo>
                      <a:pt x="2557" y="498"/>
                    </a:lnTo>
                    <a:lnTo>
                      <a:pt x="2449" y="423"/>
                    </a:lnTo>
                    <a:lnTo>
                      <a:pt x="2349" y="355"/>
                    </a:lnTo>
                    <a:lnTo>
                      <a:pt x="2254" y="293"/>
                    </a:lnTo>
                    <a:lnTo>
                      <a:pt x="2164" y="238"/>
                    </a:lnTo>
                    <a:lnTo>
                      <a:pt x="2078" y="189"/>
                    </a:lnTo>
                    <a:lnTo>
                      <a:pt x="1995" y="146"/>
                    </a:lnTo>
                    <a:lnTo>
                      <a:pt x="1913" y="108"/>
                    </a:lnTo>
                    <a:lnTo>
                      <a:pt x="1832" y="76"/>
                    </a:lnTo>
                    <a:lnTo>
                      <a:pt x="1750" y="50"/>
                    </a:lnTo>
                    <a:lnTo>
                      <a:pt x="1667" y="30"/>
                    </a:lnTo>
                    <a:lnTo>
                      <a:pt x="1615" y="20"/>
                    </a:lnTo>
                    <a:lnTo>
                      <a:pt x="1615" y="163"/>
                    </a:lnTo>
                    <a:lnTo>
                      <a:pt x="1646" y="163"/>
                    </a:lnTo>
                    <a:lnTo>
                      <a:pt x="1711" y="172"/>
                    </a:lnTo>
                    <a:lnTo>
                      <a:pt x="1778" y="189"/>
                    </a:lnTo>
                    <a:lnTo>
                      <a:pt x="1848" y="215"/>
                    </a:lnTo>
                    <a:lnTo>
                      <a:pt x="1923" y="249"/>
                    </a:lnTo>
                    <a:lnTo>
                      <a:pt x="2003" y="290"/>
                    </a:lnTo>
                    <a:lnTo>
                      <a:pt x="2091" y="340"/>
                    </a:lnTo>
                    <a:lnTo>
                      <a:pt x="2187" y="398"/>
                    </a:lnTo>
                    <a:lnTo>
                      <a:pt x="2292" y="463"/>
                    </a:lnTo>
                    <a:lnTo>
                      <a:pt x="2409" y="537"/>
                    </a:lnTo>
                    <a:lnTo>
                      <a:pt x="2528" y="608"/>
                    </a:lnTo>
                    <a:lnTo>
                      <a:pt x="2640" y="667"/>
                    </a:lnTo>
                    <a:lnTo>
                      <a:pt x="2745" y="715"/>
                    </a:lnTo>
                    <a:lnTo>
                      <a:pt x="2843" y="754"/>
                    </a:lnTo>
                    <a:lnTo>
                      <a:pt x="2934" y="783"/>
                    </a:lnTo>
                    <a:lnTo>
                      <a:pt x="2974" y="793"/>
                    </a:lnTo>
                    <a:lnTo>
                      <a:pt x="2942" y="773"/>
                    </a:lnTo>
                    <a:close/>
                  </a:path>
                </a:pathLst>
              </a:custGeom>
              <a:solidFill>
                <a:srgbClr val="B4B4B7"/>
              </a:solidFill>
              <a:ln w="9525">
                <a:noFill/>
                <a:round/>
                <a:headEnd/>
                <a:tailEnd/>
              </a:ln>
            </p:spPr>
            <p:txBody>
              <a:bodyPr vert="horz" wrap="square" lIns="91440" tIns="45720" rIns="91440" bIns="45720" numCol="1" anchor="t" anchorCtr="0" compatLnSpc="1">
                <a:prstTxWarp prst="textNoShape">
                  <a:avLst/>
                </a:prstTxWarp>
              </a:bodyPr>
              <a:lstStyle/>
              <a:p>
                <a:endParaRPr lang="es-CL"/>
              </a:p>
            </p:txBody>
          </p:sp>
          <p:sp>
            <p:nvSpPr>
              <p:cNvPr id="1034" name="Freeform 10"/>
              <p:cNvSpPr>
                <a:spLocks/>
              </p:cNvSpPr>
              <p:nvPr/>
            </p:nvSpPr>
            <p:spPr bwMode="auto">
              <a:xfrm>
                <a:off x="-1615" y="786"/>
                <a:ext cx="3566" cy="894"/>
              </a:xfrm>
              <a:custGeom>
                <a:avLst/>
                <a:gdLst/>
                <a:ahLst/>
                <a:cxnLst>
                  <a:cxn ang="0">
                    <a:pos x="3543" y="742"/>
                  </a:cxn>
                  <a:cxn ang="0">
                    <a:pos x="3556" y="732"/>
                  </a:cxn>
                  <a:cxn ang="0">
                    <a:pos x="3564" y="726"/>
                  </a:cxn>
                  <a:cxn ang="0">
                    <a:pos x="3566" y="724"/>
                  </a:cxn>
                  <a:cxn ang="0">
                    <a:pos x="3530" y="750"/>
                  </a:cxn>
                  <a:cxn ang="0">
                    <a:pos x="3543" y="742"/>
                  </a:cxn>
                </a:cxnLst>
                <a:rect l="0" t="0" r="r" b="b"/>
                <a:pathLst>
                  <a:path w="3566" h="894">
                    <a:moveTo>
                      <a:pt x="3543" y="742"/>
                    </a:moveTo>
                    <a:lnTo>
                      <a:pt x="3556" y="732"/>
                    </a:lnTo>
                    <a:lnTo>
                      <a:pt x="3564" y="726"/>
                    </a:lnTo>
                    <a:lnTo>
                      <a:pt x="3566" y="724"/>
                    </a:lnTo>
                    <a:lnTo>
                      <a:pt x="3530" y="750"/>
                    </a:lnTo>
                    <a:lnTo>
                      <a:pt x="3543" y="742"/>
                    </a:lnTo>
                    <a:close/>
                  </a:path>
                </a:pathLst>
              </a:custGeom>
              <a:solidFill>
                <a:srgbClr val="B4B4B7"/>
              </a:solidFill>
              <a:ln w="9525">
                <a:noFill/>
                <a:round/>
                <a:headEnd/>
                <a:tailEnd/>
              </a:ln>
            </p:spPr>
            <p:txBody>
              <a:bodyPr vert="horz" wrap="square" lIns="91440" tIns="45720" rIns="91440" bIns="45720" numCol="1" anchor="t" anchorCtr="0" compatLnSpc="1">
                <a:prstTxWarp prst="textNoShape">
                  <a:avLst/>
                </a:prstTxWarp>
              </a:bodyPr>
              <a:lstStyle/>
              <a:p>
                <a:endParaRPr lang="es-CL"/>
              </a:p>
            </p:txBody>
          </p:sp>
          <p:sp>
            <p:nvSpPr>
              <p:cNvPr id="1035" name="Freeform 11"/>
              <p:cNvSpPr>
                <a:spLocks/>
              </p:cNvSpPr>
              <p:nvPr/>
            </p:nvSpPr>
            <p:spPr bwMode="auto">
              <a:xfrm>
                <a:off x="-1615" y="786"/>
                <a:ext cx="3566" cy="894"/>
              </a:xfrm>
              <a:custGeom>
                <a:avLst/>
                <a:gdLst/>
                <a:ahLst/>
                <a:cxnLst>
                  <a:cxn ang="0">
                    <a:pos x="3282" y="889"/>
                  </a:cxn>
                  <a:cxn ang="0">
                    <a:pos x="3317" y="880"/>
                  </a:cxn>
                  <a:cxn ang="0">
                    <a:pos x="3352" y="865"/>
                  </a:cxn>
                  <a:cxn ang="0">
                    <a:pos x="3389" y="845"/>
                  </a:cxn>
                  <a:cxn ang="0">
                    <a:pos x="3428" y="821"/>
                  </a:cxn>
                  <a:cxn ang="0">
                    <a:pos x="3470" y="793"/>
                  </a:cxn>
                  <a:cxn ang="0">
                    <a:pos x="3516" y="760"/>
                  </a:cxn>
                  <a:cxn ang="0">
                    <a:pos x="3530" y="750"/>
                  </a:cxn>
                  <a:cxn ang="0">
                    <a:pos x="3524" y="754"/>
                  </a:cxn>
                  <a:cxn ang="0">
                    <a:pos x="3500" y="767"/>
                  </a:cxn>
                  <a:cxn ang="0">
                    <a:pos x="3471" y="781"/>
                  </a:cxn>
                  <a:cxn ang="0">
                    <a:pos x="3435" y="794"/>
                  </a:cxn>
                  <a:cxn ang="0">
                    <a:pos x="3394" y="806"/>
                  </a:cxn>
                  <a:cxn ang="0">
                    <a:pos x="3347" y="816"/>
                  </a:cxn>
                  <a:cxn ang="0">
                    <a:pos x="3294" y="823"/>
                  </a:cxn>
                  <a:cxn ang="0">
                    <a:pos x="3234" y="827"/>
                  </a:cxn>
                  <a:cxn ang="0">
                    <a:pos x="3169" y="825"/>
                  </a:cxn>
                  <a:cxn ang="0">
                    <a:pos x="3097" y="818"/>
                  </a:cxn>
                  <a:cxn ang="0">
                    <a:pos x="3019" y="804"/>
                  </a:cxn>
                  <a:cxn ang="0">
                    <a:pos x="2974" y="793"/>
                  </a:cxn>
                  <a:cxn ang="0">
                    <a:pos x="2998" y="808"/>
                  </a:cxn>
                  <a:cxn ang="0">
                    <a:pos x="3048" y="837"/>
                  </a:cxn>
                  <a:cxn ang="0">
                    <a:pos x="3094" y="860"/>
                  </a:cxn>
                  <a:cxn ang="0">
                    <a:pos x="3136" y="877"/>
                  </a:cxn>
                  <a:cxn ang="0">
                    <a:pos x="3175" y="888"/>
                  </a:cxn>
                  <a:cxn ang="0">
                    <a:pos x="3212" y="894"/>
                  </a:cxn>
                  <a:cxn ang="0">
                    <a:pos x="3248" y="894"/>
                  </a:cxn>
                  <a:cxn ang="0">
                    <a:pos x="3282" y="889"/>
                  </a:cxn>
                </a:cxnLst>
                <a:rect l="0" t="0" r="r" b="b"/>
                <a:pathLst>
                  <a:path w="3566" h="894">
                    <a:moveTo>
                      <a:pt x="3282" y="889"/>
                    </a:moveTo>
                    <a:lnTo>
                      <a:pt x="3317" y="880"/>
                    </a:lnTo>
                    <a:lnTo>
                      <a:pt x="3352" y="865"/>
                    </a:lnTo>
                    <a:lnTo>
                      <a:pt x="3389" y="845"/>
                    </a:lnTo>
                    <a:lnTo>
                      <a:pt x="3428" y="821"/>
                    </a:lnTo>
                    <a:lnTo>
                      <a:pt x="3470" y="793"/>
                    </a:lnTo>
                    <a:lnTo>
                      <a:pt x="3516" y="760"/>
                    </a:lnTo>
                    <a:lnTo>
                      <a:pt x="3530" y="750"/>
                    </a:lnTo>
                    <a:lnTo>
                      <a:pt x="3524" y="754"/>
                    </a:lnTo>
                    <a:lnTo>
                      <a:pt x="3500" y="767"/>
                    </a:lnTo>
                    <a:lnTo>
                      <a:pt x="3471" y="781"/>
                    </a:lnTo>
                    <a:lnTo>
                      <a:pt x="3435" y="794"/>
                    </a:lnTo>
                    <a:lnTo>
                      <a:pt x="3394" y="806"/>
                    </a:lnTo>
                    <a:lnTo>
                      <a:pt x="3347" y="816"/>
                    </a:lnTo>
                    <a:lnTo>
                      <a:pt x="3294" y="823"/>
                    </a:lnTo>
                    <a:lnTo>
                      <a:pt x="3234" y="827"/>
                    </a:lnTo>
                    <a:lnTo>
                      <a:pt x="3169" y="825"/>
                    </a:lnTo>
                    <a:lnTo>
                      <a:pt x="3097" y="818"/>
                    </a:lnTo>
                    <a:lnTo>
                      <a:pt x="3019" y="804"/>
                    </a:lnTo>
                    <a:lnTo>
                      <a:pt x="2974" y="793"/>
                    </a:lnTo>
                    <a:lnTo>
                      <a:pt x="2998" y="808"/>
                    </a:lnTo>
                    <a:lnTo>
                      <a:pt x="3048" y="837"/>
                    </a:lnTo>
                    <a:lnTo>
                      <a:pt x="3094" y="860"/>
                    </a:lnTo>
                    <a:lnTo>
                      <a:pt x="3136" y="877"/>
                    </a:lnTo>
                    <a:lnTo>
                      <a:pt x="3175" y="888"/>
                    </a:lnTo>
                    <a:lnTo>
                      <a:pt x="3212" y="894"/>
                    </a:lnTo>
                    <a:lnTo>
                      <a:pt x="3248" y="894"/>
                    </a:lnTo>
                    <a:lnTo>
                      <a:pt x="3282" y="889"/>
                    </a:lnTo>
                    <a:close/>
                  </a:path>
                </a:pathLst>
              </a:custGeom>
              <a:solidFill>
                <a:srgbClr val="B4B4B7"/>
              </a:solidFill>
              <a:ln w="9525">
                <a:noFill/>
                <a:round/>
                <a:headEnd/>
                <a:tailEnd/>
              </a:ln>
            </p:spPr>
            <p:txBody>
              <a:bodyPr vert="horz" wrap="square" lIns="91440" tIns="45720" rIns="91440" bIns="45720" numCol="1" anchor="t" anchorCtr="0" compatLnSpc="1">
                <a:prstTxWarp prst="textNoShape">
                  <a:avLst/>
                </a:prstTxWarp>
              </a:bodyPr>
              <a:lstStyle/>
              <a:p>
                <a:endParaRPr lang="es-CL"/>
              </a:p>
            </p:txBody>
          </p:sp>
        </p:grpSp>
        <p:grpSp>
          <p:nvGrpSpPr>
            <p:cNvPr id="7" name="Group 12"/>
            <p:cNvGrpSpPr>
              <a:grpSpLocks/>
            </p:cNvGrpSpPr>
            <p:nvPr/>
          </p:nvGrpSpPr>
          <p:grpSpPr bwMode="auto">
            <a:xfrm>
              <a:off x="-2561" y="948"/>
              <a:ext cx="5382" cy="1487"/>
              <a:chOff x="-2561" y="948"/>
              <a:chExt cx="5382" cy="1487"/>
            </a:xfrm>
          </p:grpSpPr>
          <p:sp>
            <p:nvSpPr>
              <p:cNvPr id="1037" name="Freeform 13"/>
              <p:cNvSpPr>
                <a:spLocks/>
              </p:cNvSpPr>
              <p:nvPr/>
            </p:nvSpPr>
            <p:spPr bwMode="auto">
              <a:xfrm>
                <a:off x="-2561" y="948"/>
                <a:ext cx="5382" cy="1487"/>
              </a:xfrm>
              <a:custGeom>
                <a:avLst/>
                <a:gdLst/>
                <a:ahLst/>
                <a:cxnLst>
                  <a:cxn ang="0">
                    <a:pos x="5065" y="923"/>
                  </a:cxn>
                  <a:cxn ang="0">
                    <a:pos x="5101" y="916"/>
                  </a:cxn>
                  <a:cxn ang="0">
                    <a:pos x="5136" y="904"/>
                  </a:cxn>
                  <a:cxn ang="0">
                    <a:pos x="5172" y="887"/>
                  </a:cxn>
                  <a:cxn ang="0">
                    <a:pos x="5209" y="864"/>
                  </a:cxn>
                  <a:cxn ang="0">
                    <a:pos x="5247" y="836"/>
                  </a:cxn>
                  <a:cxn ang="0">
                    <a:pos x="5289" y="803"/>
                  </a:cxn>
                  <a:cxn ang="0">
                    <a:pos x="5333" y="765"/>
                  </a:cxn>
                  <a:cxn ang="0">
                    <a:pos x="5378" y="726"/>
                  </a:cxn>
                  <a:cxn ang="0">
                    <a:pos x="5372" y="731"/>
                  </a:cxn>
                  <a:cxn ang="0">
                    <a:pos x="5359" y="741"/>
                  </a:cxn>
                  <a:cxn ang="0">
                    <a:pos x="5341" y="752"/>
                  </a:cxn>
                  <a:cxn ang="0">
                    <a:pos x="5317" y="766"/>
                  </a:cxn>
                  <a:cxn ang="0">
                    <a:pos x="5287" y="779"/>
                  </a:cxn>
                  <a:cxn ang="0">
                    <a:pos x="5252" y="793"/>
                  </a:cxn>
                  <a:cxn ang="0">
                    <a:pos x="5210" y="805"/>
                  </a:cxn>
                  <a:cxn ang="0">
                    <a:pos x="5163" y="815"/>
                  </a:cxn>
                  <a:cxn ang="0">
                    <a:pos x="5110" y="822"/>
                  </a:cxn>
                  <a:cxn ang="0">
                    <a:pos x="5051" y="825"/>
                  </a:cxn>
                  <a:cxn ang="0">
                    <a:pos x="4985" y="824"/>
                  </a:cxn>
                  <a:cxn ang="0">
                    <a:pos x="4913" y="817"/>
                  </a:cxn>
                  <a:cxn ang="0">
                    <a:pos x="4835" y="803"/>
                  </a:cxn>
                  <a:cxn ang="0">
                    <a:pos x="4750" y="782"/>
                  </a:cxn>
                  <a:cxn ang="0">
                    <a:pos x="4660" y="753"/>
                  </a:cxn>
                  <a:cxn ang="0">
                    <a:pos x="4729" y="797"/>
                  </a:cxn>
                  <a:cxn ang="0">
                    <a:pos x="4792" y="834"/>
                  </a:cxn>
                  <a:cxn ang="0">
                    <a:pos x="4848" y="865"/>
                  </a:cxn>
                  <a:cxn ang="0">
                    <a:pos x="4899" y="889"/>
                  </a:cxn>
                  <a:cxn ang="0">
                    <a:pos x="4946" y="907"/>
                  </a:cxn>
                  <a:cxn ang="0">
                    <a:pos x="4988" y="918"/>
                  </a:cxn>
                  <a:cxn ang="0">
                    <a:pos x="5028" y="923"/>
                  </a:cxn>
                  <a:cxn ang="0">
                    <a:pos x="5065" y="923"/>
                  </a:cxn>
                </a:cxnLst>
                <a:rect l="0" t="0" r="r" b="b"/>
                <a:pathLst>
                  <a:path w="5382" h="1487">
                    <a:moveTo>
                      <a:pt x="5065" y="923"/>
                    </a:moveTo>
                    <a:lnTo>
                      <a:pt x="5101" y="916"/>
                    </a:lnTo>
                    <a:lnTo>
                      <a:pt x="5136" y="904"/>
                    </a:lnTo>
                    <a:lnTo>
                      <a:pt x="5172" y="887"/>
                    </a:lnTo>
                    <a:lnTo>
                      <a:pt x="5209" y="864"/>
                    </a:lnTo>
                    <a:lnTo>
                      <a:pt x="5247" y="836"/>
                    </a:lnTo>
                    <a:lnTo>
                      <a:pt x="5289" y="803"/>
                    </a:lnTo>
                    <a:lnTo>
                      <a:pt x="5333" y="765"/>
                    </a:lnTo>
                    <a:lnTo>
                      <a:pt x="5378" y="726"/>
                    </a:lnTo>
                    <a:lnTo>
                      <a:pt x="5372" y="731"/>
                    </a:lnTo>
                    <a:lnTo>
                      <a:pt x="5359" y="741"/>
                    </a:lnTo>
                    <a:lnTo>
                      <a:pt x="5341" y="752"/>
                    </a:lnTo>
                    <a:lnTo>
                      <a:pt x="5317" y="766"/>
                    </a:lnTo>
                    <a:lnTo>
                      <a:pt x="5287" y="779"/>
                    </a:lnTo>
                    <a:lnTo>
                      <a:pt x="5252" y="793"/>
                    </a:lnTo>
                    <a:lnTo>
                      <a:pt x="5210" y="805"/>
                    </a:lnTo>
                    <a:lnTo>
                      <a:pt x="5163" y="815"/>
                    </a:lnTo>
                    <a:lnTo>
                      <a:pt x="5110" y="822"/>
                    </a:lnTo>
                    <a:lnTo>
                      <a:pt x="5051" y="825"/>
                    </a:lnTo>
                    <a:lnTo>
                      <a:pt x="4985" y="824"/>
                    </a:lnTo>
                    <a:lnTo>
                      <a:pt x="4913" y="817"/>
                    </a:lnTo>
                    <a:lnTo>
                      <a:pt x="4835" y="803"/>
                    </a:lnTo>
                    <a:lnTo>
                      <a:pt x="4750" y="782"/>
                    </a:lnTo>
                    <a:lnTo>
                      <a:pt x="4660" y="753"/>
                    </a:lnTo>
                    <a:lnTo>
                      <a:pt x="4729" y="797"/>
                    </a:lnTo>
                    <a:lnTo>
                      <a:pt x="4792" y="834"/>
                    </a:lnTo>
                    <a:lnTo>
                      <a:pt x="4848" y="865"/>
                    </a:lnTo>
                    <a:lnTo>
                      <a:pt x="4899" y="889"/>
                    </a:lnTo>
                    <a:lnTo>
                      <a:pt x="4946" y="907"/>
                    </a:lnTo>
                    <a:lnTo>
                      <a:pt x="4988" y="918"/>
                    </a:lnTo>
                    <a:lnTo>
                      <a:pt x="5028" y="923"/>
                    </a:lnTo>
                    <a:lnTo>
                      <a:pt x="5065" y="923"/>
                    </a:lnTo>
                    <a:close/>
                  </a:path>
                </a:pathLst>
              </a:custGeom>
              <a:solidFill>
                <a:srgbClr val="C62B50"/>
              </a:solidFill>
              <a:ln w="9525">
                <a:noFill/>
                <a:round/>
                <a:headEnd/>
                <a:tailEnd/>
              </a:ln>
            </p:spPr>
            <p:txBody>
              <a:bodyPr vert="horz" wrap="square" lIns="91440" tIns="45720" rIns="91440" bIns="45720" numCol="1" anchor="t" anchorCtr="0" compatLnSpc="1">
                <a:prstTxWarp prst="textNoShape">
                  <a:avLst/>
                </a:prstTxWarp>
              </a:bodyPr>
              <a:lstStyle/>
              <a:p>
                <a:endParaRPr lang="es-CL"/>
              </a:p>
            </p:txBody>
          </p:sp>
          <p:sp>
            <p:nvSpPr>
              <p:cNvPr id="1038" name="Freeform 14"/>
              <p:cNvSpPr>
                <a:spLocks/>
              </p:cNvSpPr>
              <p:nvPr/>
            </p:nvSpPr>
            <p:spPr bwMode="auto">
              <a:xfrm>
                <a:off x="-2561" y="948"/>
                <a:ext cx="5382" cy="1487"/>
              </a:xfrm>
              <a:custGeom>
                <a:avLst/>
                <a:gdLst/>
                <a:ahLst/>
                <a:cxnLst>
                  <a:cxn ang="0">
                    <a:pos x="2587" y="1358"/>
                  </a:cxn>
                  <a:cxn ang="0">
                    <a:pos x="2657" y="1323"/>
                  </a:cxn>
                  <a:cxn ang="0">
                    <a:pos x="2722" y="1284"/>
                  </a:cxn>
                  <a:cxn ang="0">
                    <a:pos x="2783" y="1241"/>
                  </a:cxn>
                  <a:cxn ang="0">
                    <a:pos x="2839" y="1194"/>
                  </a:cxn>
                  <a:cxn ang="0">
                    <a:pos x="2890" y="1143"/>
                  </a:cxn>
                  <a:cxn ang="0">
                    <a:pos x="2982" y="1050"/>
                  </a:cxn>
                  <a:cxn ang="0">
                    <a:pos x="3071" y="970"/>
                  </a:cxn>
                  <a:cxn ang="0">
                    <a:pos x="3156" y="903"/>
                  </a:cxn>
                  <a:cxn ang="0">
                    <a:pos x="3238" y="846"/>
                  </a:cxn>
                  <a:cxn ang="0">
                    <a:pos x="3316" y="801"/>
                  </a:cxn>
                  <a:cxn ang="0">
                    <a:pos x="3391" y="764"/>
                  </a:cxn>
                  <a:cxn ang="0">
                    <a:pos x="3462" y="737"/>
                  </a:cxn>
                  <a:cxn ang="0">
                    <a:pos x="3528" y="717"/>
                  </a:cxn>
                  <a:cxn ang="0">
                    <a:pos x="3590" y="704"/>
                  </a:cxn>
                  <a:cxn ang="0">
                    <a:pos x="3648" y="697"/>
                  </a:cxn>
                  <a:cxn ang="0">
                    <a:pos x="3701" y="694"/>
                  </a:cxn>
                  <a:cxn ang="0">
                    <a:pos x="3749" y="696"/>
                  </a:cxn>
                  <a:cxn ang="0">
                    <a:pos x="3793" y="701"/>
                  </a:cxn>
                  <a:cxn ang="0">
                    <a:pos x="3831" y="709"/>
                  </a:cxn>
                  <a:cxn ang="0">
                    <a:pos x="3863" y="717"/>
                  </a:cxn>
                  <a:cxn ang="0">
                    <a:pos x="3890" y="726"/>
                  </a:cxn>
                  <a:cxn ang="0">
                    <a:pos x="3912" y="735"/>
                  </a:cxn>
                  <a:cxn ang="0">
                    <a:pos x="3927" y="742"/>
                  </a:cxn>
                  <a:cxn ang="0">
                    <a:pos x="3937" y="748"/>
                  </a:cxn>
                  <a:cxn ang="0">
                    <a:pos x="3940" y="749"/>
                  </a:cxn>
                  <a:cxn ang="0">
                    <a:pos x="3882" y="701"/>
                  </a:cxn>
                  <a:cxn ang="0">
                    <a:pos x="3830" y="657"/>
                  </a:cxn>
                  <a:cxn ang="0">
                    <a:pos x="3782" y="619"/>
                  </a:cxn>
                  <a:cxn ang="0">
                    <a:pos x="3737" y="587"/>
                  </a:cxn>
                  <a:cxn ang="0">
                    <a:pos x="3695" y="560"/>
                  </a:cxn>
                  <a:cxn ang="0">
                    <a:pos x="3655" y="540"/>
                  </a:cxn>
                  <a:cxn ang="0">
                    <a:pos x="3616" y="525"/>
                  </a:cxn>
                  <a:cxn ang="0">
                    <a:pos x="3576" y="517"/>
                  </a:cxn>
                  <a:cxn ang="0">
                    <a:pos x="3536" y="515"/>
                  </a:cxn>
                  <a:cxn ang="0">
                    <a:pos x="3494" y="520"/>
                  </a:cxn>
                  <a:cxn ang="0">
                    <a:pos x="3449" y="531"/>
                  </a:cxn>
                  <a:cxn ang="0">
                    <a:pos x="3402" y="550"/>
                  </a:cxn>
                  <a:cxn ang="0">
                    <a:pos x="3349" y="575"/>
                  </a:cxn>
                  <a:cxn ang="0">
                    <a:pos x="3292" y="608"/>
                  </a:cxn>
                  <a:cxn ang="0">
                    <a:pos x="3229" y="648"/>
                  </a:cxn>
                  <a:cxn ang="0">
                    <a:pos x="3158" y="696"/>
                  </a:cxn>
                  <a:cxn ang="0">
                    <a:pos x="3080" y="751"/>
                  </a:cxn>
                  <a:cxn ang="0">
                    <a:pos x="2994" y="814"/>
                  </a:cxn>
                  <a:cxn ang="0">
                    <a:pos x="2898" y="886"/>
                  </a:cxn>
                  <a:cxn ang="0">
                    <a:pos x="2791" y="965"/>
                  </a:cxn>
                  <a:cxn ang="0">
                    <a:pos x="2668" y="1034"/>
                  </a:cxn>
                  <a:cxn ang="0">
                    <a:pos x="2561" y="1080"/>
                  </a:cxn>
                  <a:cxn ang="0">
                    <a:pos x="2561" y="1369"/>
                  </a:cxn>
                  <a:cxn ang="0">
                    <a:pos x="2587" y="1358"/>
                  </a:cxn>
                </a:cxnLst>
                <a:rect l="0" t="0" r="r" b="b"/>
                <a:pathLst>
                  <a:path w="5382" h="1487">
                    <a:moveTo>
                      <a:pt x="2587" y="1358"/>
                    </a:moveTo>
                    <a:lnTo>
                      <a:pt x="2657" y="1323"/>
                    </a:lnTo>
                    <a:lnTo>
                      <a:pt x="2722" y="1284"/>
                    </a:lnTo>
                    <a:lnTo>
                      <a:pt x="2783" y="1241"/>
                    </a:lnTo>
                    <a:lnTo>
                      <a:pt x="2839" y="1194"/>
                    </a:lnTo>
                    <a:lnTo>
                      <a:pt x="2890" y="1143"/>
                    </a:lnTo>
                    <a:lnTo>
                      <a:pt x="2982" y="1050"/>
                    </a:lnTo>
                    <a:lnTo>
                      <a:pt x="3071" y="970"/>
                    </a:lnTo>
                    <a:lnTo>
                      <a:pt x="3156" y="903"/>
                    </a:lnTo>
                    <a:lnTo>
                      <a:pt x="3238" y="846"/>
                    </a:lnTo>
                    <a:lnTo>
                      <a:pt x="3316" y="801"/>
                    </a:lnTo>
                    <a:lnTo>
                      <a:pt x="3391" y="764"/>
                    </a:lnTo>
                    <a:lnTo>
                      <a:pt x="3462" y="737"/>
                    </a:lnTo>
                    <a:lnTo>
                      <a:pt x="3528" y="717"/>
                    </a:lnTo>
                    <a:lnTo>
                      <a:pt x="3590" y="704"/>
                    </a:lnTo>
                    <a:lnTo>
                      <a:pt x="3648" y="697"/>
                    </a:lnTo>
                    <a:lnTo>
                      <a:pt x="3701" y="694"/>
                    </a:lnTo>
                    <a:lnTo>
                      <a:pt x="3749" y="696"/>
                    </a:lnTo>
                    <a:lnTo>
                      <a:pt x="3793" y="701"/>
                    </a:lnTo>
                    <a:lnTo>
                      <a:pt x="3831" y="709"/>
                    </a:lnTo>
                    <a:lnTo>
                      <a:pt x="3863" y="717"/>
                    </a:lnTo>
                    <a:lnTo>
                      <a:pt x="3890" y="726"/>
                    </a:lnTo>
                    <a:lnTo>
                      <a:pt x="3912" y="735"/>
                    </a:lnTo>
                    <a:lnTo>
                      <a:pt x="3927" y="742"/>
                    </a:lnTo>
                    <a:lnTo>
                      <a:pt x="3937" y="748"/>
                    </a:lnTo>
                    <a:lnTo>
                      <a:pt x="3940" y="749"/>
                    </a:lnTo>
                    <a:lnTo>
                      <a:pt x="3882" y="701"/>
                    </a:lnTo>
                    <a:lnTo>
                      <a:pt x="3830" y="657"/>
                    </a:lnTo>
                    <a:lnTo>
                      <a:pt x="3782" y="619"/>
                    </a:lnTo>
                    <a:lnTo>
                      <a:pt x="3737" y="587"/>
                    </a:lnTo>
                    <a:lnTo>
                      <a:pt x="3695" y="560"/>
                    </a:lnTo>
                    <a:lnTo>
                      <a:pt x="3655" y="540"/>
                    </a:lnTo>
                    <a:lnTo>
                      <a:pt x="3616" y="525"/>
                    </a:lnTo>
                    <a:lnTo>
                      <a:pt x="3576" y="517"/>
                    </a:lnTo>
                    <a:lnTo>
                      <a:pt x="3536" y="515"/>
                    </a:lnTo>
                    <a:lnTo>
                      <a:pt x="3494" y="520"/>
                    </a:lnTo>
                    <a:lnTo>
                      <a:pt x="3449" y="531"/>
                    </a:lnTo>
                    <a:lnTo>
                      <a:pt x="3402" y="550"/>
                    </a:lnTo>
                    <a:lnTo>
                      <a:pt x="3349" y="575"/>
                    </a:lnTo>
                    <a:lnTo>
                      <a:pt x="3292" y="608"/>
                    </a:lnTo>
                    <a:lnTo>
                      <a:pt x="3229" y="648"/>
                    </a:lnTo>
                    <a:lnTo>
                      <a:pt x="3158" y="696"/>
                    </a:lnTo>
                    <a:lnTo>
                      <a:pt x="3080" y="751"/>
                    </a:lnTo>
                    <a:lnTo>
                      <a:pt x="2994" y="814"/>
                    </a:lnTo>
                    <a:lnTo>
                      <a:pt x="2898" y="886"/>
                    </a:lnTo>
                    <a:lnTo>
                      <a:pt x="2791" y="965"/>
                    </a:lnTo>
                    <a:lnTo>
                      <a:pt x="2668" y="1034"/>
                    </a:lnTo>
                    <a:lnTo>
                      <a:pt x="2561" y="1080"/>
                    </a:lnTo>
                    <a:lnTo>
                      <a:pt x="2561" y="1369"/>
                    </a:lnTo>
                    <a:lnTo>
                      <a:pt x="2587" y="1358"/>
                    </a:lnTo>
                    <a:close/>
                  </a:path>
                </a:pathLst>
              </a:custGeom>
              <a:solidFill>
                <a:srgbClr val="C62B50"/>
              </a:solidFill>
              <a:ln w="9525">
                <a:noFill/>
                <a:round/>
                <a:headEnd/>
                <a:tailEnd/>
              </a:ln>
            </p:spPr>
            <p:txBody>
              <a:bodyPr vert="horz" wrap="square" lIns="91440" tIns="45720" rIns="91440" bIns="45720" numCol="1" anchor="t" anchorCtr="0" compatLnSpc="1">
                <a:prstTxWarp prst="textNoShape">
                  <a:avLst/>
                </a:prstTxWarp>
              </a:bodyPr>
              <a:lstStyle/>
              <a:p>
                <a:endParaRPr lang="es-CL"/>
              </a:p>
            </p:txBody>
          </p:sp>
          <p:sp>
            <p:nvSpPr>
              <p:cNvPr id="1039" name="Freeform 15"/>
              <p:cNvSpPr>
                <a:spLocks/>
              </p:cNvSpPr>
              <p:nvPr/>
            </p:nvSpPr>
            <p:spPr bwMode="auto">
              <a:xfrm>
                <a:off x="-2561" y="948"/>
                <a:ext cx="5382" cy="1487"/>
              </a:xfrm>
              <a:custGeom>
                <a:avLst/>
                <a:gdLst/>
                <a:ahLst/>
                <a:cxnLst>
                  <a:cxn ang="0">
                    <a:pos x="5380" y="725"/>
                  </a:cxn>
                  <a:cxn ang="0">
                    <a:pos x="5383" y="722"/>
                  </a:cxn>
                  <a:cxn ang="0">
                    <a:pos x="5378" y="726"/>
                  </a:cxn>
                  <a:cxn ang="0">
                    <a:pos x="5380" y="725"/>
                  </a:cxn>
                </a:cxnLst>
                <a:rect l="0" t="0" r="r" b="b"/>
                <a:pathLst>
                  <a:path w="5382" h="1487">
                    <a:moveTo>
                      <a:pt x="5380" y="725"/>
                    </a:moveTo>
                    <a:lnTo>
                      <a:pt x="5383" y="722"/>
                    </a:lnTo>
                    <a:lnTo>
                      <a:pt x="5378" y="726"/>
                    </a:lnTo>
                    <a:lnTo>
                      <a:pt x="5380" y="725"/>
                    </a:lnTo>
                    <a:close/>
                  </a:path>
                </a:pathLst>
              </a:custGeom>
              <a:solidFill>
                <a:srgbClr val="C62B50"/>
              </a:solidFill>
              <a:ln w="9525">
                <a:noFill/>
                <a:round/>
                <a:headEnd/>
                <a:tailEnd/>
              </a:ln>
            </p:spPr>
            <p:txBody>
              <a:bodyPr vert="horz" wrap="square" lIns="91440" tIns="45720" rIns="91440" bIns="45720" numCol="1" anchor="t" anchorCtr="0" compatLnSpc="1">
                <a:prstTxWarp prst="textNoShape">
                  <a:avLst/>
                </a:prstTxWarp>
              </a:bodyPr>
              <a:lstStyle/>
              <a:p>
                <a:endParaRPr lang="es-CL"/>
              </a:p>
            </p:txBody>
          </p:sp>
          <p:sp>
            <p:nvSpPr>
              <p:cNvPr id="1040" name="Freeform 16"/>
              <p:cNvSpPr>
                <a:spLocks/>
              </p:cNvSpPr>
              <p:nvPr/>
            </p:nvSpPr>
            <p:spPr bwMode="auto">
              <a:xfrm>
                <a:off x="-2561" y="948"/>
                <a:ext cx="5382" cy="1487"/>
              </a:xfrm>
              <a:custGeom>
                <a:avLst/>
                <a:gdLst/>
                <a:ahLst/>
                <a:cxnLst>
                  <a:cxn ang="0">
                    <a:pos x="4660" y="753"/>
                  </a:cxn>
                  <a:cxn ang="0">
                    <a:pos x="4582" y="701"/>
                  </a:cxn>
                  <a:cxn ang="0">
                    <a:pos x="4496" y="642"/>
                  </a:cxn>
                  <a:cxn ang="0">
                    <a:pos x="4400" y="576"/>
                  </a:cxn>
                  <a:cxn ang="0">
                    <a:pos x="4293" y="502"/>
                  </a:cxn>
                  <a:cxn ang="0">
                    <a:pos x="4186" y="427"/>
                  </a:cxn>
                  <a:cxn ang="0">
                    <a:pos x="4087" y="359"/>
                  </a:cxn>
                  <a:cxn ang="0">
                    <a:pos x="3995" y="298"/>
                  </a:cxn>
                  <a:cxn ang="0">
                    <a:pos x="3909" y="242"/>
                  </a:cxn>
                  <a:cxn ang="0">
                    <a:pos x="3827" y="192"/>
                  </a:cxn>
                  <a:cxn ang="0">
                    <a:pos x="3748" y="149"/>
                  </a:cxn>
                  <a:cxn ang="0">
                    <a:pos x="3672" y="111"/>
                  </a:cxn>
                  <a:cxn ang="0">
                    <a:pos x="3596" y="79"/>
                  </a:cxn>
                  <a:cxn ang="0">
                    <a:pos x="3521" y="52"/>
                  </a:cxn>
                  <a:cxn ang="0">
                    <a:pos x="3443" y="31"/>
                  </a:cxn>
                  <a:cxn ang="0">
                    <a:pos x="3363" y="16"/>
                  </a:cxn>
                  <a:cxn ang="0">
                    <a:pos x="3278" y="5"/>
                  </a:cxn>
                  <a:cxn ang="0">
                    <a:pos x="3189" y="0"/>
                  </a:cxn>
                  <a:cxn ang="0">
                    <a:pos x="3093" y="0"/>
                  </a:cxn>
                  <a:cxn ang="0">
                    <a:pos x="2989" y="4"/>
                  </a:cxn>
                  <a:cxn ang="0">
                    <a:pos x="2876" y="13"/>
                  </a:cxn>
                  <a:cxn ang="0">
                    <a:pos x="2753" y="28"/>
                  </a:cxn>
                  <a:cxn ang="0">
                    <a:pos x="2619" y="46"/>
                  </a:cxn>
                  <a:cxn ang="0">
                    <a:pos x="2561" y="55"/>
                  </a:cxn>
                  <a:cxn ang="0">
                    <a:pos x="2561" y="596"/>
                  </a:cxn>
                  <a:cxn ang="0">
                    <a:pos x="2637" y="544"/>
                  </a:cxn>
                  <a:cxn ang="0">
                    <a:pos x="2753" y="466"/>
                  </a:cxn>
                  <a:cxn ang="0">
                    <a:pos x="2858" y="397"/>
                  </a:cxn>
                  <a:cxn ang="0">
                    <a:pos x="2954" y="337"/>
                  </a:cxn>
                  <a:cxn ang="0">
                    <a:pos x="3042" y="286"/>
                  </a:cxn>
                  <a:cxn ang="0">
                    <a:pos x="3122" y="244"/>
                  </a:cxn>
                  <a:cxn ang="0">
                    <a:pos x="3196" y="210"/>
                  </a:cxn>
                  <a:cxn ang="0">
                    <a:pos x="3267" y="185"/>
                  </a:cxn>
                  <a:cxn ang="0">
                    <a:pos x="3333" y="169"/>
                  </a:cxn>
                  <a:cxn ang="0">
                    <a:pos x="3398" y="161"/>
                  </a:cxn>
                  <a:cxn ang="0">
                    <a:pos x="3463" y="162"/>
                  </a:cxn>
                  <a:cxn ang="0">
                    <a:pos x="3528" y="171"/>
                  </a:cxn>
                  <a:cxn ang="0">
                    <a:pos x="3594" y="188"/>
                  </a:cxn>
                  <a:cxn ang="0">
                    <a:pos x="3664" y="214"/>
                  </a:cxn>
                  <a:cxn ang="0">
                    <a:pos x="3739" y="247"/>
                  </a:cxn>
                  <a:cxn ang="0">
                    <a:pos x="3820" y="289"/>
                  </a:cxn>
                  <a:cxn ang="0">
                    <a:pos x="3907" y="339"/>
                  </a:cxn>
                  <a:cxn ang="0">
                    <a:pos x="4003" y="396"/>
                  </a:cxn>
                  <a:cxn ang="0">
                    <a:pos x="4109" y="462"/>
                  </a:cxn>
                  <a:cxn ang="0">
                    <a:pos x="4225" y="535"/>
                  </a:cxn>
                  <a:cxn ang="0">
                    <a:pos x="4344" y="606"/>
                  </a:cxn>
                  <a:cxn ang="0">
                    <a:pos x="4456" y="666"/>
                  </a:cxn>
                  <a:cxn ang="0">
                    <a:pos x="4561" y="714"/>
                  </a:cxn>
                  <a:cxn ang="0">
                    <a:pos x="4659" y="753"/>
                  </a:cxn>
                  <a:cxn ang="0">
                    <a:pos x="4660" y="753"/>
                  </a:cxn>
                  <a:cxn ang="0">
                    <a:pos x="4660" y="753"/>
                  </a:cxn>
                </a:cxnLst>
                <a:rect l="0" t="0" r="r" b="b"/>
                <a:pathLst>
                  <a:path w="5382" h="1487">
                    <a:moveTo>
                      <a:pt x="4660" y="753"/>
                    </a:moveTo>
                    <a:lnTo>
                      <a:pt x="4582" y="701"/>
                    </a:lnTo>
                    <a:lnTo>
                      <a:pt x="4496" y="642"/>
                    </a:lnTo>
                    <a:lnTo>
                      <a:pt x="4400" y="576"/>
                    </a:lnTo>
                    <a:lnTo>
                      <a:pt x="4293" y="502"/>
                    </a:lnTo>
                    <a:lnTo>
                      <a:pt x="4186" y="427"/>
                    </a:lnTo>
                    <a:lnTo>
                      <a:pt x="4087" y="359"/>
                    </a:lnTo>
                    <a:lnTo>
                      <a:pt x="3995" y="298"/>
                    </a:lnTo>
                    <a:lnTo>
                      <a:pt x="3909" y="242"/>
                    </a:lnTo>
                    <a:lnTo>
                      <a:pt x="3827" y="192"/>
                    </a:lnTo>
                    <a:lnTo>
                      <a:pt x="3748" y="149"/>
                    </a:lnTo>
                    <a:lnTo>
                      <a:pt x="3672" y="111"/>
                    </a:lnTo>
                    <a:lnTo>
                      <a:pt x="3596" y="79"/>
                    </a:lnTo>
                    <a:lnTo>
                      <a:pt x="3521" y="52"/>
                    </a:lnTo>
                    <a:lnTo>
                      <a:pt x="3443" y="31"/>
                    </a:lnTo>
                    <a:lnTo>
                      <a:pt x="3363" y="16"/>
                    </a:lnTo>
                    <a:lnTo>
                      <a:pt x="3278" y="5"/>
                    </a:lnTo>
                    <a:lnTo>
                      <a:pt x="3189" y="0"/>
                    </a:lnTo>
                    <a:lnTo>
                      <a:pt x="3093" y="0"/>
                    </a:lnTo>
                    <a:lnTo>
                      <a:pt x="2989" y="4"/>
                    </a:lnTo>
                    <a:lnTo>
                      <a:pt x="2876" y="13"/>
                    </a:lnTo>
                    <a:lnTo>
                      <a:pt x="2753" y="28"/>
                    </a:lnTo>
                    <a:lnTo>
                      <a:pt x="2619" y="46"/>
                    </a:lnTo>
                    <a:lnTo>
                      <a:pt x="2561" y="55"/>
                    </a:lnTo>
                    <a:lnTo>
                      <a:pt x="2561" y="596"/>
                    </a:lnTo>
                    <a:lnTo>
                      <a:pt x="2637" y="544"/>
                    </a:lnTo>
                    <a:lnTo>
                      <a:pt x="2753" y="466"/>
                    </a:lnTo>
                    <a:lnTo>
                      <a:pt x="2858" y="397"/>
                    </a:lnTo>
                    <a:lnTo>
                      <a:pt x="2954" y="337"/>
                    </a:lnTo>
                    <a:lnTo>
                      <a:pt x="3042" y="286"/>
                    </a:lnTo>
                    <a:lnTo>
                      <a:pt x="3122" y="244"/>
                    </a:lnTo>
                    <a:lnTo>
                      <a:pt x="3196" y="210"/>
                    </a:lnTo>
                    <a:lnTo>
                      <a:pt x="3267" y="185"/>
                    </a:lnTo>
                    <a:lnTo>
                      <a:pt x="3333" y="169"/>
                    </a:lnTo>
                    <a:lnTo>
                      <a:pt x="3398" y="161"/>
                    </a:lnTo>
                    <a:lnTo>
                      <a:pt x="3463" y="162"/>
                    </a:lnTo>
                    <a:lnTo>
                      <a:pt x="3528" y="171"/>
                    </a:lnTo>
                    <a:lnTo>
                      <a:pt x="3594" y="188"/>
                    </a:lnTo>
                    <a:lnTo>
                      <a:pt x="3664" y="214"/>
                    </a:lnTo>
                    <a:lnTo>
                      <a:pt x="3739" y="247"/>
                    </a:lnTo>
                    <a:lnTo>
                      <a:pt x="3820" y="289"/>
                    </a:lnTo>
                    <a:lnTo>
                      <a:pt x="3907" y="339"/>
                    </a:lnTo>
                    <a:lnTo>
                      <a:pt x="4003" y="396"/>
                    </a:lnTo>
                    <a:lnTo>
                      <a:pt x="4109" y="462"/>
                    </a:lnTo>
                    <a:lnTo>
                      <a:pt x="4225" y="535"/>
                    </a:lnTo>
                    <a:lnTo>
                      <a:pt x="4344" y="606"/>
                    </a:lnTo>
                    <a:lnTo>
                      <a:pt x="4456" y="666"/>
                    </a:lnTo>
                    <a:lnTo>
                      <a:pt x="4561" y="714"/>
                    </a:lnTo>
                    <a:lnTo>
                      <a:pt x="4659" y="753"/>
                    </a:lnTo>
                    <a:lnTo>
                      <a:pt x="4660" y="753"/>
                    </a:lnTo>
                    <a:close/>
                  </a:path>
                </a:pathLst>
              </a:custGeom>
              <a:solidFill>
                <a:srgbClr val="C62B50"/>
              </a:solidFill>
              <a:ln w="9525">
                <a:noFill/>
                <a:round/>
                <a:headEnd/>
                <a:tailEnd/>
              </a:ln>
            </p:spPr>
            <p:txBody>
              <a:bodyPr vert="horz" wrap="square" lIns="91440" tIns="45720" rIns="91440" bIns="45720" numCol="1" anchor="t" anchorCtr="0" compatLnSpc="1">
                <a:prstTxWarp prst="textNoShape">
                  <a:avLst/>
                </a:prstTxWarp>
              </a:bodyPr>
              <a:lstStyle/>
              <a:p>
                <a:endParaRPr lang="es-CL"/>
              </a:p>
            </p:txBody>
          </p:sp>
        </p:grpSp>
      </p:grpSp>
      <p:pic>
        <p:nvPicPr>
          <p:cNvPr id="1041" name="Imagen 3" descr="Logo DII-1"/>
          <p:cNvPicPr>
            <a:picLocks noChangeAspect="1" noChangeArrowheads="1"/>
          </p:cNvPicPr>
          <p:nvPr/>
        </p:nvPicPr>
        <p:blipFill>
          <a:blip r:embed="rId2" cstate="print"/>
          <a:srcRect/>
          <a:stretch>
            <a:fillRect/>
          </a:stretch>
        </p:blipFill>
        <p:spPr bwMode="auto">
          <a:xfrm>
            <a:off x="251520" y="188640"/>
            <a:ext cx="3161283" cy="706176"/>
          </a:xfrm>
          <a:prstGeom prst="rect">
            <a:avLst/>
          </a:prstGeom>
          <a:noFill/>
          <a:ln w="9525">
            <a:noFill/>
            <a:miter lim="800000"/>
            <a:headEnd/>
            <a:tailEnd/>
          </a:ln>
        </p:spPr>
      </p:pic>
      <p:pic>
        <p:nvPicPr>
          <p:cNvPr id="21" name="20 Imagen" descr="CSP-color+bajada"/>
          <p:cNvPicPr/>
          <p:nvPr/>
        </p:nvPicPr>
        <p:blipFill>
          <a:blip r:embed="rId3" cstate="print"/>
          <a:srcRect/>
          <a:stretch>
            <a:fillRect/>
          </a:stretch>
        </p:blipFill>
        <p:spPr bwMode="auto">
          <a:xfrm>
            <a:off x="5580112" y="188640"/>
            <a:ext cx="3024336" cy="7200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71604" y="704088"/>
            <a:ext cx="7191396" cy="724648"/>
          </a:xfrm>
        </p:spPr>
        <p:txBody>
          <a:bodyPr/>
          <a:lstStyle/>
          <a:p>
            <a:pPr>
              <a:defRPr/>
            </a:pPr>
            <a:r>
              <a:rPr lang="es-CL" sz="3600" smtClean="0"/>
              <a:t>Victoria Privada</a:t>
            </a:r>
            <a:endParaRPr lang="es-CL" sz="3600"/>
          </a:p>
        </p:txBody>
      </p:sp>
      <p:sp>
        <p:nvSpPr>
          <p:cNvPr id="3" name="2 CuadroTexto"/>
          <p:cNvSpPr txBox="1"/>
          <p:nvPr/>
        </p:nvSpPr>
        <p:spPr>
          <a:xfrm>
            <a:off x="1071563" y="1928813"/>
            <a:ext cx="7358062" cy="830262"/>
          </a:xfrm>
          <a:prstGeom prst="rect">
            <a:avLst/>
          </a:prstGeom>
          <a:noFill/>
        </p:spPr>
        <p:txBody>
          <a:bodyPr>
            <a:spAutoFit/>
          </a:bodyPr>
          <a:lstStyle/>
          <a:p>
            <a:pPr fontAlgn="auto">
              <a:spcBef>
                <a:spcPts val="0"/>
              </a:spcBef>
              <a:spcAft>
                <a:spcPts val="0"/>
              </a:spcAft>
              <a:defRPr/>
            </a:pPr>
            <a:r>
              <a:rPr lang="es-CL" sz="2400">
                <a:latin typeface="+mj-lt"/>
              </a:rPr>
              <a:t>Transitar de la </a:t>
            </a:r>
            <a:r>
              <a:rPr lang="es-CL" sz="2400" b="1">
                <a:latin typeface="+mj-lt"/>
              </a:rPr>
              <a:t>Dependencia </a:t>
            </a:r>
            <a:r>
              <a:rPr lang="es-CL" sz="2400">
                <a:latin typeface="+mj-lt"/>
              </a:rPr>
              <a:t>a la </a:t>
            </a:r>
            <a:r>
              <a:rPr lang="es-CL" sz="2400" b="1">
                <a:latin typeface="+mj-lt"/>
              </a:rPr>
              <a:t>Independencia</a:t>
            </a:r>
            <a:r>
              <a:rPr lang="es-CL" sz="2400">
                <a:latin typeface="+mj-lt"/>
              </a:rPr>
              <a:t>, a través del desarrollo de 3 competencias en el ámbito Personal.</a:t>
            </a:r>
          </a:p>
        </p:txBody>
      </p:sp>
      <p:sp>
        <p:nvSpPr>
          <p:cNvPr id="4" name="3 CuadroTexto"/>
          <p:cNvSpPr txBox="1"/>
          <p:nvPr/>
        </p:nvSpPr>
        <p:spPr>
          <a:xfrm>
            <a:off x="1143000" y="3325813"/>
            <a:ext cx="6500813" cy="2247900"/>
          </a:xfrm>
          <a:prstGeom prst="rect">
            <a:avLst/>
          </a:prstGeom>
          <a:noFill/>
        </p:spPr>
        <p:txBody>
          <a:bodyPr>
            <a:spAutoFit/>
          </a:bodyPr>
          <a:lstStyle/>
          <a:p>
            <a:pPr fontAlgn="auto">
              <a:spcBef>
                <a:spcPts val="0"/>
              </a:spcBef>
              <a:spcAft>
                <a:spcPts val="0"/>
              </a:spcAft>
              <a:defRPr/>
            </a:pPr>
            <a:r>
              <a:rPr lang="es-ES" sz="2000" b="1">
                <a:latin typeface="+mj-lt"/>
              </a:rPr>
              <a:t>1.- Ser Proactivo</a:t>
            </a:r>
            <a:r>
              <a:rPr lang="es-ES" sz="2000">
                <a:latin typeface="+mj-lt"/>
              </a:rPr>
              <a:t>. Frente a la implementación de cambios que las personas puedan enfocarse en su área de influencia y desarrollar la proactividad, entendida como la respuesta responsable y racional a estímulos del medio, para facilitar el cambio. Hacer y mantener promesas, dentro de mis elecciones para construir estrategias de crecimiento personal y expandir mi </a:t>
            </a:r>
            <a:r>
              <a:rPr lang="es-ES" sz="2000" b="1">
                <a:latin typeface="+mj-lt"/>
              </a:rPr>
              <a:t>área de influencia</a:t>
            </a:r>
            <a:r>
              <a:rPr lang="es-ES" sz="2000">
                <a:latin typeface="+mj-lt"/>
              </a:rPr>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0"/>
          <p:cNvSpPr>
            <a:spLocks noChangeArrowheads="1"/>
          </p:cNvSpPr>
          <p:nvPr/>
        </p:nvSpPr>
        <p:spPr bwMode="auto">
          <a:xfrm>
            <a:off x="3786188" y="3643313"/>
            <a:ext cx="2432050" cy="474662"/>
          </a:xfrm>
          <a:prstGeom prst="rect">
            <a:avLst/>
          </a:prstGeom>
          <a:solidFill>
            <a:schemeClr val="bg1"/>
          </a:solidFill>
          <a:ln w="9525">
            <a:noFill/>
            <a:miter lim="800000"/>
            <a:headEnd/>
            <a:tailEnd/>
          </a:ln>
        </p:spPr>
        <p:txBody>
          <a:bodyPr wrap="none" anchor="ctr"/>
          <a:lstStyle/>
          <a:p>
            <a:r>
              <a:rPr lang="en-US" sz="2400" b="1">
                <a:latin typeface="Verdana" pitchFamily="34" charset="0"/>
              </a:rPr>
              <a:t>Proactividad</a:t>
            </a:r>
          </a:p>
        </p:txBody>
      </p:sp>
      <p:grpSp>
        <p:nvGrpSpPr>
          <p:cNvPr id="18435" name="Group 28"/>
          <p:cNvGrpSpPr>
            <a:grpSpLocks/>
          </p:cNvGrpSpPr>
          <p:nvPr/>
        </p:nvGrpSpPr>
        <p:grpSpPr bwMode="auto">
          <a:xfrm>
            <a:off x="571500" y="4252913"/>
            <a:ext cx="8267700" cy="2147887"/>
            <a:chOff x="864" y="1686"/>
            <a:chExt cx="4704" cy="1353"/>
          </a:xfrm>
        </p:grpSpPr>
        <p:grpSp>
          <p:nvGrpSpPr>
            <p:cNvPr id="18447" name="Group 2"/>
            <p:cNvGrpSpPr>
              <a:grpSpLocks/>
            </p:cNvGrpSpPr>
            <p:nvPr/>
          </p:nvGrpSpPr>
          <p:grpSpPr bwMode="auto">
            <a:xfrm>
              <a:off x="864" y="1686"/>
              <a:ext cx="1219" cy="1305"/>
              <a:chOff x="948" y="1406"/>
              <a:chExt cx="1219" cy="1305"/>
            </a:xfrm>
          </p:grpSpPr>
          <p:sp>
            <p:nvSpPr>
              <p:cNvPr id="150531" name="Freeform 3"/>
              <p:cNvSpPr>
                <a:spLocks/>
              </p:cNvSpPr>
              <p:nvPr/>
            </p:nvSpPr>
            <p:spPr bwMode="auto">
              <a:xfrm>
                <a:off x="948" y="1406"/>
                <a:ext cx="1180" cy="1291"/>
              </a:xfrm>
              <a:custGeom>
                <a:avLst/>
                <a:gdLst/>
                <a:ahLst/>
                <a:cxnLst>
                  <a:cxn ang="0">
                    <a:pos x="1298" y="1290"/>
                  </a:cxn>
                  <a:cxn ang="0">
                    <a:pos x="1298" y="0"/>
                  </a:cxn>
                  <a:cxn ang="0">
                    <a:pos x="0" y="0"/>
                  </a:cxn>
                  <a:cxn ang="0">
                    <a:pos x="0" y="1290"/>
                  </a:cxn>
                  <a:cxn ang="0">
                    <a:pos x="1298" y="1290"/>
                  </a:cxn>
                </a:cxnLst>
                <a:rect l="0" t="0" r="r" b="b"/>
                <a:pathLst>
                  <a:path w="1299" h="1291">
                    <a:moveTo>
                      <a:pt x="1298" y="1290"/>
                    </a:moveTo>
                    <a:lnTo>
                      <a:pt x="1298" y="0"/>
                    </a:lnTo>
                    <a:lnTo>
                      <a:pt x="0" y="0"/>
                    </a:lnTo>
                    <a:lnTo>
                      <a:pt x="0" y="1290"/>
                    </a:lnTo>
                    <a:lnTo>
                      <a:pt x="1298" y="1290"/>
                    </a:lnTo>
                  </a:path>
                </a:pathLst>
              </a:custGeom>
              <a:solidFill>
                <a:schemeClr val="accent1"/>
              </a:solidFill>
              <a:ln w="9525" cap="rnd">
                <a:noFill/>
                <a:round/>
                <a:headEnd/>
                <a:tailEnd/>
              </a:ln>
              <a:effectLst>
                <a:outerShdw dist="71842" dir="2700000" algn="ctr" rotWithShape="0">
                  <a:schemeClr val="bg2"/>
                </a:outerShdw>
              </a:effectLst>
            </p:spPr>
            <p:txBody>
              <a:bodyPr/>
              <a:lstStyle/>
              <a:p>
                <a:pPr fontAlgn="auto">
                  <a:spcBef>
                    <a:spcPts val="0"/>
                  </a:spcBef>
                  <a:spcAft>
                    <a:spcPts val="0"/>
                  </a:spcAft>
                  <a:defRPr/>
                </a:pPr>
                <a:endParaRPr lang="en-US">
                  <a:latin typeface="+mn-lt"/>
                </a:endParaRPr>
              </a:p>
            </p:txBody>
          </p:sp>
          <p:sp>
            <p:nvSpPr>
              <p:cNvPr id="150532" name="Freeform 4"/>
              <p:cNvSpPr>
                <a:spLocks/>
              </p:cNvSpPr>
              <p:nvPr/>
            </p:nvSpPr>
            <p:spPr bwMode="auto">
              <a:xfrm>
                <a:off x="956" y="1414"/>
                <a:ext cx="1211" cy="1297"/>
              </a:xfrm>
              <a:custGeom>
                <a:avLst/>
                <a:gdLst/>
                <a:ahLst/>
                <a:cxnLst>
                  <a:cxn ang="0">
                    <a:pos x="1304" y="1296"/>
                  </a:cxn>
                  <a:cxn ang="0">
                    <a:pos x="1304" y="0"/>
                  </a:cxn>
                  <a:cxn ang="0">
                    <a:pos x="0" y="0"/>
                  </a:cxn>
                  <a:cxn ang="0">
                    <a:pos x="0" y="1296"/>
                  </a:cxn>
                  <a:cxn ang="0">
                    <a:pos x="1304" y="1296"/>
                  </a:cxn>
                </a:cxnLst>
                <a:rect l="0" t="0" r="r" b="b"/>
                <a:pathLst>
                  <a:path w="1305" h="1297">
                    <a:moveTo>
                      <a:pt x="1304" y="1296"/>
                    </a:moveTo>
                    <a:lnTo>
                      <a:pt x="1304" y="0"/>
                    </a:lnTo>
                    <a:lnTo>
                      <a:pt x="0" y="0"/>
                    </a:lnTo>
                    <a:lnTo>
                      <a:pt x="0" y="1296"/>
                    </a:lnTo>
                    <a:lnTo>
                      <a:pt x="1304" y="1296"/>
                    </a:lnTo>
                  </a:path>
                </a:pathLst>
              </a:custGeom>
              <a:solidFill>
                <a:schemeClr val="accent1"/>
              </a:solidFill>
              <a:ln w="9525" cap="rnd">
                <a:noFill/>
                <a:round/>
                <a:headEnd/>
                <a:tailEnd/>
              </a:ln>
              <a:effectLst>
                <a:outerShdw dist="71842" dir="2700000" algn="ctr" rotWithShape="0">
                  <a:schemeClr val="bg2"/>
                </a:outerShdw>
              </a:effectLst>
            </p:spPr>
            <p:txBody>
              <a:bodyPr/>
              <a:lstStyle/>
              <a:p>
                <a:pPr fontAlgn="auto">
                  <a:spcBef>
                    <a:spcPts val="0"/>
                  </a:spcBef>
                  <a:spcAft>
                    <a:spcPts val="0"/>
                  </a:spcAft>
                  <a:defRPr/>
                </a:pPr>
                <a:endParaRPr lang="en-US">
                  <a:latin typeface="+mn-lt"/>
                </a:endParaRPr>
              </a:p>
            </p:txBody>
          </p:sp>
        </p:grpSp>
        <p:sp>
          <p:nvSpPr>
            <p:cNvPr id="18448" name="Rectangle 5"/>
            <p:cNvSpPr>
              <a:spLocks noChangeArrowheads="1"/>
            </p:cNvSpPr>
            <p:nvPr/>
          </p:nvSpPr>
          <p:spPr bwMode="auto">
            <a:xfrm>
              <a:off x="1104" y="2246"/>
              <a:ext cx="881" cy="250"/>
            </a:xfrm>
            <a:prstGeom prst="rect">
              <a:avLst/>
            </a:prstGeom>
            <a:noFill/>
            <a:ln w="9525">
              <a:noFill/>
              <a:miter lim="800000"/>
              <a:headEnd/>
              <a:tailEnd/>
            </a:ln>
          </p:spPr>
          <p:txBody>
            <a:bodyPr wrap="none" lIns="92075" tIns="46038" rIns="92075" bIns="46038">
              <a:spAutoFit/>
            </a:bodyPr>
            <a:lstStyle/>
            <a:p>
              <a:pPr algn="r"/>
              <a:r>
                <a:rPr lang="en-US" sz="2000">
                  <a:solidFill>
                    <a:schemeClr val="bg2"/>
                  </a:solidFill>
                  <a:latin typeface="Arial Black" pitchFamily="34" charset="0"/>
                </a:rPr>
                <a:t>Estímulo</a:t>
              </a:r>
              <a:endParaRPr lang="en-US" sz="2800">
                <a:solidFill>
                  <a:schemeClr val="bg2"/>
                </a:solidFill>
                <a:latin typeface="Arial Black" pitchFamily="34" charset="0"/>
              </a:endParaRPr>
            </a:p>
          </p:txBody>
        </p:sp>
        <p:grpSp>
          <p:nvGrpSpPr>
            <p:cNvPr id="18449" name="Group 6"/>
            <p:cNvGrpSpPr>
              <a:grpSpLocks/>
            </p:cNvGrpSpPr>
            <p:nvPr/>
          </p:nvGrpSpPr>
          <p:grpSpPr bwMode="auto">
            <a:xfrm>
              <a:off x="4075" y="1734"/>
              <a:ext cx="1316" cy="1305"/>
              <a:chOff x="4056" y="1406"/>
              <a:chExt cx="1313" cy="1305"/>
            </a:xfrm>
          </p:grpSpPr>
          <p:sp>
            <p:nvSpPr>
              <p:cNvPr id="150535" name="Freeform 7"/>
              <p:cNvSpPr>
                <a:spLocks/>
              </p:cNvSpPr>
              <p:nvPr/>
            </p:nvSpPr>
            <p:spPr bwMode="auto">
              <a:xfrm>
                <a:off x="4056" y="1406"/>
                <a:ext cx="1299" cy="1291"/>
              </a:xfrm>
              <a:custGeom>
                <a:avLst/>
                <a:gdLst/>
                <a:ahLst/>
                <a:cxnLst>
                  <a:cxn ang="0">
                    <a:pos x="1298" y="1290"/>
                  </a:cxn>
                  <a:cxn ang="0">
                    <a:pos x="1298" y="0"/>
                  </a:cxn>
                  <a:cxn ang="0">
                    <a:pos x="0" y="0"/>
                  </a:cxn>
                  <a:cxn ang="0">
                    <a:pos x="0" y="1290"/>
                  </a:cxn>
                  <a:cxn ang="0">
                    <a:pos x="1298" y="1290"/>
                  </a:cxn>
                </a:cxnLst>
                <a:rect l="0" t="0" r="r" b="b"/>
                <a:pathLst>
                  <a:path w="1299" h="1291">
                    <a:moveTo>
                      <a:pt x="1298" y="1290"/>
                    </a:moveTo>
                    <a:lnTo>
                      <a:pt x="1298" y="0"/>
                    </a:lnTo>
                    <a:lnTo>
                      <a:pt x="0" y="0"/>
                    </a:lnTo>
                    <a:lnTo>
                      <a:pt x="0" y="1290"/>
                    </a:lnTo>
                    <a:lnTo>
                      <a:pt x="1298" y="1290"/>
                    </a:lnTo>
                  </a:path>
                </a:pathLst>
              </a:custGeom>
              <a:solidFill>
                <a:schemeClr val="accent1"/>
              </a:solidFill>
              <a:ln w="9525" cap="rnd">
                <a:noFill/>
                <a:round/>
                <a:headEnd/>
                <a:tailEnd/>
              </a:ln>
              <a:effectLst>
                <a:outerShdw dist="71842" dir="2700000" algn="ctr" rotWithShape="0">
                  <a:schemeClr val="bg2"/>
                </a:outerShdw>
              </a:effectLst>
            </p:spPr>
            <p:txBody>
              <a:bodyPr/>
              <a:lstStyle/>
              <a:p>
                <a:pPr fontAlgn="auto">
                  <a:spcBef>
                    <a:spcPts val="0"/>
                  </a:spcBef>
                  <a:spcAft>
                    <a:spcPts val="0"/>
                  </a:spcAft>
                  <a:defRPr/>
                </a:pPr>
                <a:endParaRPr lang="en-US">
                  <a:latin typeface="+mn-lt"/>
                </a:endParaRPr>
              </a:p>
            </p:txBody>
          </p:sp>
          <p:sp>
            <p:nvSpPr>
              <p:cNvPr id="150536" name="Freeform 8"/>
              <p:cNvSpPr>
                <a:spLocks/>
              </p:cNvSpPr>
              <p:nvPr/>
            </p:nvSpPr>
            <p:spPr bwMode="auto">
              <a:xfrm>
                <a:off x="4064" y="1414"/>
                <a:ext cx="1305" cy="1297"/>
              </a:xfrm>
              <a:custGeom>
                <a:avLst/>
                <a:gdLst/>
                <a:ahLst/>
                <a:cxnLst>
                  <a:cxn ang="0">
                    <a:pos x="1304" y="1296"/>
                  </a:cxn>
                  <a:cxn ang="0">
                    <a:pos x="1304" y="0"/>
                  </a:cxn>
                  <a:cxn ang="0">
                    <a:pos x="0" y="0"/>
                  </a:cxn>
                  <a:cxn ang="0">
                    <a:pos x="0" y="1296"/>
                  </a:cxn>
                  <a:cxn ang="0">
                    <a:pos x="1304" y="1296"/>
                  </a:cxn>
                </a:cxnLst>
                <a:rect l="0" t="0" r="r" b="b"/>
                <a:pathLst>
                  <a:path w="1305" h="1297">
                    <a:moveTo>
                      <a:pt x="1304" y="1296"/>
                    </a:moveTo>
                    <a:lnTo>
                      <a:pt x="1304" y="0"/>
                    </a:lnTo>
                    <a:lnTo>
                      <a:pt x="0" y="0"/>
                    </a:lnTo>
                    <a:lnTo>
                      <a:pt x="0" y="1296"/>
                    </a:lnTo>
                    <a:lnTo>
                      <a:pt x="1304" y="1296"/>
                    </a:lnTo>
                  </a:path>
                </a:pathLst>
              </a:custGeom>
              <a:solidFill>
                <a:schemeClr val="accent1"/>
              </a:solidFill>
              <a:ln w="9525" cap="rnd">
                <a:noFill/>
                <a:round/>
                <a:headEnd/>
                <a:tailEnd/>
              </a:ln>
              <a:effectLst>
                <a:outerShdw dist="71842" dir="2700000" algn="ctr" rotWithShape="0">
                  <a:schemeClr val="bg2"/>
                </a:outerShdw>
              </a:effectLst>
            </p:spPr>
            <p:txBody>
              <a:bodyPr/>
              <a:lstStyle/>
              <a:p>
                <a:pPr fontAlgn="auto">
                  <a:spcBef>
                    <a:spcPts val="0"/>
                  </a:spcBef>
                  <a:spcAft>
                    <a:spcPts val="0"/>
                  </a:spcAft>
                  <a:defRPr/>
                </a:pPr>
                <a:endParaRPr lang="en-US">
                  <a:latin typeface="+mn-lt"/>
                </a:endParaRPr>
              </a:p>
            </p:txBody>
          </p:sp>
        </p:grpSp>
        <p:sp>
          <p:nvSpPr>
            <p:cNvPr id="18450" name="Rectangle 9"/>
            <p:cNvSpPr>
              <a:spLocks noChangeArrowheads="1"/>
            </p:cNvSpPr>
            <p:nvPr/>
          </p:nvSpPr>
          <p:spPr bwMode="auto">
            <a:xfrm>
              <a:off x="4254" y="2246"/>
              <a:ext cx="1314" cy="250"/>
            </a:xfrm>
            <a:prstGeom prst="rect">
              <a:avLst/>
            </a:prstGeom>
            <a:noFill/>
            <a:ln w="9525">
              <a:noFill/>
              <a:miter lim="800000"/>
              <a:headEnd/>
              <a:tailEnd/>
            </a:ln>
          </p:spPr>
          <p:txBody>
            <a:bodyPr lIns="92075" tIns="46038" rIns="92075" bIns="46038">
              <a:spAutoFit/>
            </a:bodyPr>
            <a:lstStyle/>
            <a:p>
              <a:pPr algn="ctr"/>
              <a:r>
                <a:rPr lang="en-US" sz="2000">
                  <a:solidFill>
                    <a:schemeClr val="bg2"/>
                  </a:solidFill>
                  <a:latin typeface="Arial Black" pitchFamily="34" charset="0"/>
                </a:rPr>
                <a:t>Respuesta</a:t>
              </a:r>
              <a:endParaRPr lang="en-US" sz="2800">
                <a:solidFill>
                  <a:schemeClr val="bg2"/>
                </a:solidFill>
                <a:latin typeface="Arial Black" pitchFamily="34" charset="0"/>
              </a:endParaRPr>
            </a:p>
          </p:txBody>
        </p:sp>
        <p:sp>
          <p:nvSpPr>
            <p:cNvPr id="18451" name="Freeform 12"/>
            <p:cNvSpPr>
              <a:spLocks/>
            </p:cNvSpPr>
            <p:nvPr/>
          </p:nvSpPr>
          <p:spPr bwMode="auto">
            <a:xfrm>
              <a:off x="3870" y="1977"/>
              <a:ext cx="561" cy="549"/>
            </a:xfrm>
            <a:custGeom>
              <a:avLst/>
              <a:gdLst>
                <a:gd name="T0" fmla="*/ 560 w 561"/>
                <a:gd name="T1" fmla="*/ 275 h 549"/>
                <a:gd name="T2" fmla="*/ 253 w 561"/>
                <a:gd name="T3" fmla="*/ 0 h 549"/>
                <a:gd name="T4" fmla="*/ 253 w 561"/>
                <a:gd name="T5" fmla="*/ 125 h 549"/>
                <a:gd name="T6" fmla="*/ 0 w 561"/>
                <a:gd name="T7" fmla="*/ 125 h 549"/>
                <a:gd name="T8" fmla="*/ 0 w 561"/>
                <a:gd name="T9" fmla="*/ 427 h 549"/>
                <a:gd name="T10" fmla="*/ 253 w 561"/>
                <a:gd name="T11" fmla="*/ 427 h 549"/>
                <a:gd name="T12" fmla="*/ 253 w 561"/>
                <a:gd name="T13" fmla="*/ 548 h 549"/>
                <a:gd name="T14" fmla="*/ 560 w 561"/>
                <a:gd name="T15" fmla="*/ 275 h 549"/>
                <a:gd name="T16" fmla="*/ 0 60000 65536"/>
                <a:gd name="T17" fmla="*/ 0 60000 65536"/>
                <a:gd name="T18" fmla="*/ 0 60000 65536"/>
                <a:gd name="T19" fmla="*/ 0 60000 65536"/>
                <a:gd name="T20" fmla="*/ 0 60000 65536"/>
                <a:gd name="T21" fmla="*/ 0 60000 65536"/>
                <a:gd name="T22" fmla="*/ 0 60000 65536"/>
                <a:gd name="T23" fmla="*/ 0 60000 65536"/>
                <a:gd name="T24" fmla="*/ 0 w 561"/>
                <a:gd name="T25" fmla="*/ 0 h 549"/>
                <a:gd name="T26" fmla="*/ 561 w 561"/>
                <a:gd name="T27" fmla="*/ 549 h 54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1" h="549">
                  <a:moveTo>
                    <a:pt x="560" y="275"/>
                  </a:moveTo>
                  <a:lnTo>
                    <a:pt x="253" y="0"/>
                  </a:lnTo>
                  <a:lnTo>
                    <a:pt x="253" y="125"/>
                  </a:lnTo>
                  <a:lnTo>
                    <a:pt x="0" y="125"/>
                  </a:lnTo>
                  <a:lnTo>
                    <a:pt x="0" y="427"/>
                  </a:lnTo>
                  <a:lnTo>
                    <a:pt x="253" y="427"/>
                  </a:lnTo>
                  <a:lnTo>
                    <a:pt x="253" y="548"/>
                  </a:lnTo>
                  <a:lnTo>
                    <a:pt x="560" y="275"/>
                  </a:lnTo>
                </a:path>
              </a:pathLst>
            </a:custGeom>
            <a:solidFill>
              <a:schemeClr val="hlink"/>
            </a:solidFill>
            <a:ln w="12700" cap="rnd" cmpd="sng">
              <a:solidFill>
                <a:srgbClr val="1F2E45"/>
              </a:solidFill>
              <a:prstDash val="solid"/>
              <a:round/>
              <a:headEnd/>
              <a:tailEnd/>
            </a:ln>
          </p:spPr>
          <p:txBody>
            <a:bodyPr/>
            <a:lstStyle/>
            <a:p>
              <a:endParaRPr lang="es-ES"/>
            </a:p>
          </p:txBody>
        </p:sp>
        <p:sp>
          <p:nvSpPr>
            <p:cNvPr id="18452" name="Rectangle 13"/>
            <p:cNvSpPr>
              <a:spLocks noChangeArrowheads="1"/>
            </p:cNvSpPr>
            <p:nvPr/>
          </p:nvSpPr>
          <p:spPr bwMode="auto">
            <a:xfrm>
              <a:off x="2083" y="1974"/>
              <a:ext cx="2073" cy="1009"/>
            </a:xfrm>
            <a:prstGeom prst="rect">
              <a:avLst/>
            </a:prstGeom>
            <a:noFill/>
            <a:ln w="9525">
              <a:noFill/>
              <a:miter lim="800000"/>
              <a:headEnd/>
              <a:tailEnd/>
            </a:ln>
          </p:spPr>
          <p:txBody>
            <a:bodyPr lIns="92075" tIns="46038" rIns="92075" bIns="46038">
              <a:spAutoFit/>
            </a:bodyPr>
            <a:lstStyle/>
            <a:p>
              <a:pPr algn="ctr">
                <a:lnSpc>
                  <a:spcPct val="70000"/>
                </a:lnSpc>
              </a:pPr>
              <a:r>
                <a:rPr lang="en-US" sz="2800" b="1">
                  <a:latin typeface="Constantia" pitchFamily="18" charset="0"/>
                </a:rPr>
                <a:t>Libertad para </a:t>
              </a:r>
            </a:p>
            <a:p>
              <a:pPr algn="ctr">
                <a:lnSpc>
                  <a:spcPct val="70000"/>
                </a:lnSpc>
              </a:pPr>
              <a:r>
                <a:rPr lang="en-US" sz="2800" b="1">
                  <a:latin typeface="Constantia" pitchFamily="18" charset="0"/>
                </a:rPr>
                <a:t>elegir de</a:t>
              </a:r>
            </a:p>
            <a:p>
              <a:pPr algn="ctr">
                <a:lnSpc>
                  <a:spcPct val="70000"/>
                </a:lnSpc>
              </a:pPr>
              <a:r>
                <a:rPr lang="en-US" sz="2800" b="1">
                  <a:latin typeface="Constantia" pitchFamily="18" charset="0"/>
                </a:rPr>
                <a:t>acuerdo con</a:t>
              </a:r>
            </a:p>
            <a:p>
              <a:pPr algn="ctr">
                <a:lnSpc>
                  <a:spcPct val="70000"/>
                </a:lnSpc>
              </a:pPr>
              <a:r>
                <a:rPr lang="en-US" sz="2800" b="1">
                  <a:latin typeface="Constantia" pitchFamily="18" charset="0"/>
                </a:rPr>
                <a:t>sus principios y  valores</a:t>
              </a:r>
            </a:p>
          </p:txBody>
        </p:sp>
        <p:sp>
          <p:nvSpPr>
            <p:cNvPr id="18453" name="Freeform 14"/>
            <p:cNvSpPr>
              <a:spLocks/>
            </p:cNvSpPr>
            <p:nvPr/>
          </p:nvSpPr>
          <p:spPr bwMode="auto">
            <a:xfrm>
              <a:off x="2088" y="1979"/>
              <a:ext cx="558" cy="538"/>
            </a:xfrm>
            <a:custGeom>
              <a:avLst/>
              <a:gdLst>
                <a:gd name="T0" fmla="*/ 557 w 558"/>
                <a:gd name="T1" fmla="*/ 270 h 538"/>
                <a:gd name="T2" fmla="*/ 252 w 558"/>
                <a:gd name="T3" fmla="*/ 0 h 538"/>
                <a:gd name="T4" fmla="*/ 252 w 558"/>
                <a:gd name="T5" fmla="*/ 122 h 538"/>
                <a:gd name="T6" fmla="*/ 0 w 558"/>
                <a:gd name="T7" fmla="*/ 122 h 538"/>
                <a:gd name="T8" fmla="*/ 0 w 558"/>
                <a:gd name="T9" fmla="*/ 418 h 538"/>
                <a:gd name="T10" fmla="*/ 252 w 558"/>
                <a:gd name="T11" fmla="*/ 418 h 538"/>
                <a:gd name="T12" fmla="*/ 252 w 558"/>
                <a:gd name="T13" fmla="*/ 537 h 538"/>
                <a:gd name="T14" fmla="*/ 557 w 558"/>
                <a:gd name="T15" fmla="*/ 270 h 538"/>
                <a:gd name="T16" fmla="*/ 0 60000 65536"/>
                <a:gd name="T17" fmla="*/ 0 60000 65536"/>
                <a:gd name="T18" fmla="*/ 0 60000 65536"/>
                <a:gd name="T19" fmla="*/ 0 60000 65536"/>
                <a:gd name="T20" fmla="*/ 0 60000 65536"/>
                <a:gd name="T21" fmla="*/ 0 60000 65536"/>
                <a:gd name="T22" fmla="*/ 0 60000 65536"/>
                <a:gd name="T23" fmla="*/ 0 60000 65536"/>
                <a:gd name="T24" fmla="*/ 0 w 558"/>
                <a:gd name="T25" fmla="*/ 0 h 538"/>
                <a:gd name="T26" fmla="*/ 558 w 558"/>
                <a:gd name="T27" fmla="*/ 538 h 5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8" h="538">
                  <a:moveTo>
                    <a:pt x="557" y="270"/>
                  </a:moveTo>
                  <a:lnTo>
                    <a:pt x="252" y="0"/>
                  </a:lnTo>
                  <a:lnTo>
                    <a:pt x="252" y="122"/>
                  </a:lnTo>
                  <a:lnTo>
                    <a:pt x="0" y="122"/>
                  </a:lnTo>
                  <a:lnTo>
                    <a:pt x="0" y="418"/>
                  </a:lnTo>
                  <a:lnTo>
                    <a:pt x="252" y="418"/>
                  </a:lnTo>
                  <a:lnTo>
                    <a:pt x="252" y="537"/>
                  </a:lnTo>
                  <a:lnTo>
                    <a:pt x="557" y="270"/>
                  </a:lnTo>
                </a:path>
              </a:pathLst>
            </a:custGeom>
            <a:solidFill>
              <a:schemeClr val="hlink"/>
            </a:solidFill>
            <a:ln w="12700" cap="rnd" cmpd="sng">
              <a:solidFill>
                <a:srgbClr val="1F2E45"/>
              </a:solidFill>
              <a:prstDash val="solid"/>
              <a:round/>
              <a:headEnd/>
              <a:tailEnd/>
            </a:ln>
          </p:spPr>
          <p:txBody>
            <a:bodyPr/>
            <a:lstStyle/>
            <a:p>
              <a:endParaRPr lang="es-ES"/>
            </a:p>
          </p:txBody>
        </p:sp>
      </p:grpSp>
      <p:sp>
        <p:nvSpPr>
          <p:cNvPr id="150544" name="Rectangle 16"/>
          <p:cNvSpPr>
            <a:spLocks noGrp="1" noChangeArrowheads="1"/>
          </p:cNvSpPr>
          <p:nvPr>
            <p:ph type="title"/>
          </p:nvPr>
        </p:nvSpPr>
        <p:spPr>
          <a:xfrm>
            <a:off x="1600200" y="381000"/>
            <a:ext cx="7162800" cy="676275"/>
          </a:xfrm>
        </p:spPr>
        <p:txBody>
          <a:bodyPr>
            <a:normAutofit fontScale="90000"/>
          </a:bodyPr>
          <a:lstStyle/>
          <a:p>
            <a:pPr>
              <a:defRPr/>
            </a:pPr>
            <a:r>
              <a:rPr lang="en-US"/>
              <a:t>Proactividad vs. Reactividad</a:t>
            </a:r>
          </a:p>
        </p:txBody>
      </p:sp>
      <p:grpSp>
        <p:nvGrpSpPr>
          <p:cNvPr id="18437" name="Group 17"/>
          <p:cNvGrpSpPr>
            <a:grpSpLocks/>
          </p:cNvGrpSpPr>
          <p:nvPr/>
        </p:nvGrpSpPr>
        <p:grpSpPr bwMode="auto">
          <a:xfrm>
            <a:off x="2819400" y="1357313"/>
            <a:ext cx="2084388" cy="2071687"/>
            <a:chOff x="948" y="1406"/>
            <a:chExt cx="1313" cy="1305"/>
          </a:xfrm>
        </p:grpSpPr>
        <p:sp>
          <p:nvSpPr>
            <p:cNvPr id="150546" name="Freeform 18"/>
            <p:cNvSpPr>
              <a:spLocks/>
            </p:cNvSpPr>
            <p:nvPr/>
          </p:nvSpPr>
          <p:spPr bwMode="auto">
            <a:xfrm>
              <a:off x="948" y="1406"/>
              <a:ext cx="1299" cy="1291"/>
            </a:xfrm>
            <a:custGeom>
              <a:avLst/>
              <a:gdLst/>
              <a:ahLst/>
              <a:cxnLst>
                <a:cxn ang="0">
                  <a:pos x="1298" y="1290"/>
                </a:cxn>
                <a:cxn ang="0">
                  <a:pos x="1298" y="0"/>
                </a:cxn>
                <a:cxn ang="0">
                  <a:pos x="0" y="0"/>
                </a:cxn>
                <a:cxn ang="0">
                  <a:pos x="0" y="1290"/>
                </a:cxn>
                <a:cxn ang="0">
                  <a:pos x="1298" y="1290"/>
                </a:cxn>
              </a:cxnLst>
              <a:rect l="0" t="0" r="r" b="b"/>
              <a:pathLst>
                <a:path w="1299" h="1291">
                  <a:moveTo>
                    <a:pt x="1298" y="1290"/>
                  </a:moveTo>
                  <a:lnTo>
                    <a:pt x="1298" y="0"/>
                  </a:lnTo>
                  <a:lnTo>
                    <a:pt x="0" y="0"/>
                  </a:lnTo>
                  <a:lnTo>
                    <a:pt x="0" y="1290"/>
                  </a:lnTo>
                  <a:lnTo>
                    <a:pt x="1298" y="1290"/>
                  </a:lnTo>
                </a:path>
              </a:pathLst>
            </a:custGeom>
            <a:solidFill>
              <a:schemeClr val="accent1"/>
            </a:solidFill>
            <a:ln w="9525" cap="rnd">
              <a:noFill/>
              <a:round/>
              <a:headEnd/>
              <a:tailEnd/>
            </a:ln>
            <a:effectLst>
              <a:outerShdw dist="71842" dir="2700000" algn="ctr" rotWithShape="0">
                <a:schemeClr val="bg2"/>
              </a:outerShdw>
            </a:effectLst>
          </p:spPr>
          <p:txBody>
            <a:bodyPr/>
            <a:lstStyle/>
            <a:p>
              <a:pPr fontAlgn="auto">
                <a:spcBef>
                  <a:spcPts val="0"/>
                </a:spcBef>
                <a:spcAft>
                  <a:spcPts val="0"/>
                </a:spcAft>
                <a:defRPr/>
              </a:pPr>
              <a:endParaRPr lang="en-US">
                <a:latin typeface="+mn-lt"/>
              </a:endParaRPr>
            </a:p>
          </p:txBody>
        </p:sp>
        <p:sp>
          <p:nvSpPr>
            <p:cNvPr id="150547" name="Freeform 19"/>
            <p:cNvSpPr>
              <a:spLocks/>
            </p:cNvSpPr>
            <p:nvPr/>
          </p:nvSpPr>
          <p:spPr bwMode="auto">
            <a:xfrm>
              <a:off x="956" y="1414"/>
              <a:ext cx="1305" cy="1297"/>
            </a:xfrm>
            <a:custGeom>
              <a:avLst/>
              <a:gdLst/>
              <a:ahLst/>
              <a:cxnLst>
                <a:cxn ang="0">
                  <a:pos x="1304" y="1296"/>
                </a:cxn>
                <a:cxn ang="0">
                  <a:pos x="1304" y="0"/>
                </a:cxn>
                <a:cxn ang="0">
                  <a:pos x="0" y="0"/>
                </a:cxn>
                <a:cxn ang="0">
                  <a:pos x="0" y="1296"/>
                </a:cxn>
                <a:cxn ang="0">
                  <a:pos x="1304" y="1296"/>
                </a:cxn>
              </a:cxnLst>
              <a:rect l="0" t="0" r="r" b="b"/>
              <a:pathLst>
                <a:path w="1305" h="1297">
                  <a:moveTo>
                    <a:pt x="1304" y="1296"/>
                  </a:moveTo>
                  <a:lnTo>
                    <a:pt x="1304" y="0"/>
                  </a:lnTo>
                  <a:lnTo>
                    <a:pt x="0" y="0"/>
                  </a:lnTo>
                  <a:lnTo>
                    <a:pt x="0" y="1296"/>
                  </a:lnTo>
                  <a:lnTo>
                    <a:pt x="1304" y="1296"/>
                  </a:lnTo>
                </a:path>
              </a:pathLst>
            </a:custGeom>
            <a:solidFill>
              <a:schemeClr val="accent1"/>
            </a:solidFill>
            <a:ln w="9525" cap="rnd">
              <a:noFill/>
              <a:round/>
              <a:headEnd/>
              <a:tailEnd/>
            </a:ln>
            <a:effectLst>
              <a:outerShdw dist="71842" dir="2700000" algn="ctr" rotWithShape="0">
                <a:schemeClr val="bg2"/>
              </a:outerShdw>
            </a:effectLst>
          </p:spPr>
          <p:txBody>
            <a:bodyPr/>
            <a:lstStyle/>
            <a:p>
              <a:pPr fontAlgn="auto">
                <a:spcBef>
                  <a:spcPts val="0"/>
                </a:spcBef>
                <a:spcAft>
                  <a:spcPts val="0"/>
                </a:spcAft>
                <a:defRPr/>
              </a:pPr>
              <a:endParaRPr lang="en-US">
                <a:latin typeface="+mn-lt"/>
              </a:endParaRPr>
            </a:p>
          </p:txBody>
        </p:sp>
      </p:grpSp>
      <p:sp>
        <p:nvSpPr>
          <p:cNvPr id="18438" name="Rectangle 20"/>
          <p:cNvSpPr>
            <a:spLocks noChangeArrowheads="1"/>
          </p:cNvSpPr>
          <p:nvPr/>
        </p:nvSpPr>
        <p:spPr bwMode="auto">
          <a:xfrm>
            <a:off x="3200400" y="2209800"/>
            <a:ext cx="1398588" cy="396875"/>
          </a:xfrm>
          <a:prstGeom prst="rect">
            <a:avLst/>
          </a:prstGeom>
          <a:noFill/>
          <a:ln w="9525">
            <a:noFill/>
            <a:miter lim="800000"/>
            <a:headEnd/>
            <a:tailEnd/>
          </a:ln>
        </p:spPr>
        <p:txBody>
          <a:bodyPr wrap="none" lIns="92075" tIns="46038" rIns="92075" bIns="46038">
            <a:spAutoFit/>
          </a:bodyPr>
          <a:lstStyle/>
          <a:p>
            <a:pPr algn="r"/>
            <a:r>
              <a:rPr lang="en-US" sz="2000">
                <a:solidFill>
                  <a:schemeClr val="bg2"/>
                </a:solidFill>
                <a:latin typeface="Arial Black" pitchFamily="34" charset="0"/>
              </a:rPr>
              <a:t>Estímulo</a:t>
            </a:r>
            <a:endParaRPr lang="en-US" sz="2800">
              <a:solidFill>
                <a:schemeClr val="bg2"/>
              </a:solidFill>
              <a:latin typeface="Arial Black" pitchFamily="34" charset="0"/>
            </a:endParaRPr>
          </a:p>
        </p:txBody>
      </p:sp>
      <p:grpSp>
        <p:nvGrpSpPr>
          <p:cNvPr id="18439" name="Group 21"/>
          <p:cNvGrpSpPr>
            <a:grpSpLocks/>
          </p:cNvGrpSpPr>
          <p:nvPr/>
        </p:nvGrpSpPr>
        <p:grpSpPr bwMode="auto">
          <a:xfrm>
            <a:off x="5073650" y="1357313"/>
            <a:ext cx="2089150" cy="2071687"/>
            <a:chOff x="4056" y="1406"/>
            <a:chExt cx="1313" cy="1305"/>
          </a:xfrm>
        </p:grpSpPr>
        <p:sp>
          <p:nvSpPr>
            <p:cNvPr id="150550" name="Freeform 22"/>
            <p:cNvSpPr>
              <a:spLocks/>
            </p:cNvSpPr>
            <p:nvPr/>
          </p:nvSpPr>
          <p:spPr bwMode="auto">
            <a:xfrm>
              <a:off x="4056" y="1406"/>
              <a:ext cx="1299" cy="1291"/>
            </a:xfrm>
            <a:custGeom>
              <a:avLst/>
              <a:gdLst/>
              <a:ahLst/>
              <a:cxnLst>
                <a:cxn ang="0">
                  <a:pos x="1298" y="1290"/>
                </a:cxn>
                <a:cxn ang="0">
                  <a:pos x="1298" y="0"/>
                </a:cxn>
                <a:cxn ang="0">
                  <a:pos x="0" y="0"/>
                </a:cxn>
                <a:cxn ang="0">
                  <a:pos x="0" y="1290"/>
                </a:cxn>
                <a:cxn ang="0">
                  <a:pos x="1298" y="1290"/>
                </a:cxn>
              </a:cxnLst>
              <a:rect l="0" t="0" r="r" b="b"/>
              <a:pathLst>
                <a:path w="1299" h="1291">
                  <a:moveTo>
                    <a:pt x="1298" y="1290"/>
                  </a:moveTo>
                  <a:lnTo>
                    <a:pt x="1298" y="0"/>
                  </a:lnTo>
                  <a:lnTo>
                    <a:pt x="0" y="0"/>
                  </a:lnTo>
                  <a:lnTo>
                    <a:pt x="0" y="1290"/>
                  </a:lnTo>
                  <a:lnTo>
                    <a:pt x="1298" y="1290"/>
                  </a:lnTo>
                </a:path>
              </a:pathLst>
            </a:custGeom>
            <a:solidFill>
              <a:schemeClr val="accent1"/>
            </a:solidFill>
            <a:ln w="9525" cap="rnd">
              <a:noFill/>
              <a:round/>
              <a:headEnd/>
              <a:tailEnd/>
            </a:ln>
            <a:effectLst>
              <a:outerShdw dist="71842" dir="2700000" algn="ctr" rotWithShape="0">
                <a:schemeClr val="bg2"/>
              </a:outerShdw>
            </a:effectLst>
          </p:spPr>
          <p:txBody>
            <a:bodyPr/>
            <a:lstStyle/>
            <a:p>
              <a:pPr fontAlgn="auto">
                <a:spcBef>
                  <a:spcPts val="0"/>
                </a:spcBef>
                <a:spcAft>
                  <a:spcPts val="0"/>
                </a:spcAft>
                <a:defRPr/>
              </a:pPr>
              <a:endParaRPr lang="en-US">
                <a:latin typeface="+mn-lt"/>
              </a:endParaRPr>
            </a:p>
          </p:txBody>
        </p:sp>
        <p:sp>
          <p:nvSpPr>
            <p:cNvPr id="150551" name="Freeform 23"/>
            <p:cNvSpPr>
              <a:spLocks/>
            </p:cNvSpPr>
            <p:nvPr/>
          </p:nvSpPr>
          <p:spPr bwMode="auto">
            <a:xfrm>
              <a:off x="4064" y="1414"/>
              <a:ext cx="1305" cy="1297"/>
            </a:xfrm>
            <a:custGeom>
              <a:avLst/>
              <a:gdLst/>
              <a:ahLst/>
              <a:cxnLst>
                <a:cxn ang="0">
                  <a:pos x="1304" y="1296"/>
                </a:cxn>
                <a:cxn ang="0">
                  <a:pos x="1304" y="0"/>
                </a:cxn>
                <a:cxn ang="0">
                  <a:pos x="0" y="0"/>
                </a:cxn>
                <a:cxn ang="0">
                  <a:pos x="0" y="1296"/>
                </a:cxn>
                <a:cxn ang="0">
                  <a:pos x="1304" y="1296"/>
                </a:cxn>
              </a:cxnLst>
              <a:rect l="0" t="0" r="r" b="b"/>
              <a:pathLst>
                <a:path w="1305" h="1297">
                  <a:moveTo>
                    <a:pt x="1304" y="1296"/>
                  </a:moveTo>
                  <a:lnTo>
                    <a:pt x="1304" y="0"/>
                  </a:lnTo>
                  <a:lnTo>
                    <a:pt x="0" y="0"/>
                  </a:lnTo>
                  <a:lnTo>
                    <a:pt x="0" y="1296"/>
                  </a:lnTo>
                  <a:lnTo>
                    <a:pt x="1304" y="1296"/>
                  </a:lnTo>
                </a:path>
              </a:pathLst>
            </a:custGeom>
            <a:solidFill>
              <a:schemeClr val="accent1"/>
            </a:solidFill>
            <a:ln w="9525" cap="rnd">
              <a:noFill/>
              <a:round/>
              <a:headEnd/>
              <a:tailEnd/>
            </a:ln>
            <a:effectLst>
              <a:outerShdw dist="71842" dir="2700000" algn="ctr" rotWithShape="0">
                <a:schemeClr val="bg2"/>
              </a:outerShdw>
            </a:effectLst>
          </p:spPr>
          <p:txBody>
            <a:bodyPr/>
            <a:lstStyle/>
            <a:p>
              <a:pPr fontAlgn="auto">
                <a:spcBef>
                  <a:spcPts val="0"/>
                </a:spcBef>
                <a:spcAft>
                  <a:spcPts val="0"/>
                </a:spcAft>
                <a:defRPr/>
              </a:pPr>
              <a:endParaRPr lang="en-US">
                <a:latin typeface="+mn-lt"/>
              </a:endParaRPr>
            </a:p>
          </p:txBody>
        </p:sp>
      </p:grpSp>
      <p:sp>
        <p:nvSpPr>
          <p:cNvPr id="18440" name="Rectangle 24"/>
          <p:cNvSpPr>
            <a:spLocks noChangeArrowheads="1"/>
          </p:cNvSpPr>
          <p:nvPr/>
        </p:nvSpPr>
        <p:spPr bwMode="auto">
          <a:xfrm>
            <a:off x="5457825" y="2193925"/>
            <a:ext cx="1781175" cy="396875"/>
          </a:xfrm>
          <a:prstGeom prst="rect">
            <a:avLst/>
          </a:prstGeom>
          <a:noFill/>
          <a:ln w="9525">
            <a:noFill/>
            <a:miter lim="800000"/>
            <a:headEnd/>
            <a:tailEnd/>
          </a:ln>
        </p:spPr>
        <p:txBody>
          <a:bodyPr lIns="92075" tIns="46038" rIns="92075" bIns="46038">
            <a:spAutoFit/>
          </a:bodyPr>
          <a:lstStyle/>
          <a:p>
            <a:pPr algn="ctr"/>
            <a:r>
              <a:rPr lang="en-US" sz="2000">
                <a:solidFill>
                  <a:schemeClr val="bg2"/>
                </a:solidFill>
                <a:latin typeface="Arial Black" pitchFamily="34" charset="0"/>
              </a:rPr>
              <a:t>Respuesta</a:t>
            </a:r>
            <a:endParaRPr lang="en-US" sz="2800">
              <a:solidFill>
                <a:schemeClr val="bg2"/>
              </a:solidFill>
              <a:latin typeface="Arial Black" pitchFamily="34" charset="0"/>
            </a:endParaRPr>
          </a:p>
        </p:txBody>
      </p:sp>
      <p:sp>
        <p:nvSpPr>
          <p:cNvPr id="18441" name="Freeform 26"/>
          <p:cNvSpPr>
            <a:spLocks/>
          </p:cNvSpPr>
          <p:nvPr/>
        </p:nvSpPr>
        <p:spPr bwMode="auto">
          <a:xfrm>
            <a:off x="4676775" y="1958975"/>
            <a:ext cx="885825" cy="854075"/>
          </a:xfrm>
          <a:custGeom>
            <a:avLst/>
            <a:gdLst>
              <a:gd name="T0" fmla="*/ 557 w 558"/>
              <a:gd name="T1" fmla="*/ 270 h 538"/>
              <a:gd name="T2" fmla="*/ 252 w 558"/>
              <a:gd name="T3" fmla="*/ 0 h 538"/>
              <a:gd name="T4" fmla="*/ 252 w 558"/>
              <a:gd name="T5" fmla="*/ 122 h 538"/>
              <a:gd name="T6" fmla="*/ 0 w 558"/>
              <a:gd name="T7" fmla="*/ 122 h 538"/>
              <a:gd name="T8" fmla="*/ 0 w 558"/>
              <a:gd name="T9" fmla="*/ 418 h 538"/>
              <a:gd name="T10" fmla="*/ 252 w 558"/>
              <a:gd name="T11" fmla="*/ 418 h 538"/>
              <a:gd name="T12" fmla="*/ 252 w 558"/>
              <a:gd name="T13" fmla="*/ 537 h 538"/>
              <a:gd name="T14" fmla="*/ 557 w 558"/>
              <a:gd name="T15" fmla="*/ 270 h 538"/>
              <a:gd name="T16" fmla="*/ 0 60000 65536"/>
              <a:gd name="T17" fmla="*/ 0 60000 65536"/>
              <a:gd name="T18" fmla="*/ 0 60000 65536"/>
              <a:gd name="T19" fmla="*/ 0 60000 65536"/>
              <a:gd name="T20" fmla="*/ 0 60000 65536"/>
              <a:gd name="T21" fmla="*/ 0 60000 65536"/>
              <a:gd name="T22" fmla="*/ 0 60000 65536"/>
              <a:gd name="T23" fmla="*/ 0 60000 65536"/>
              <a:gd name="T24" fmla="*/ 0 w 558"/>
              <a:gd name="T25" fmla="*/ 0 h 538"/>
              <a:gd name="T26" fmla="*/ 558 w 558"/>
              <a:gd name="T27" fmla="*/ 538 h 5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8" h="538">
                <a:moveTo>
                  <a:pt x="557" y="270"/>
                </a:moveTo>
                <a:lnTo>
                  <a:pt x="252" y="0"/>
                </a:lnTo>
                <a:lnTo>
                  <a:pt x="252" y="122"/>
                </a:lnTo>
                <a:lnTo>
                  <a:pt x="0" y="122"/>
                </a:lnTo>
                <a:lnTo>
                  <a:pt x="0" y="418"/>
                </a:lnTo>
                <a:lnTo>
                  <a:pt x="252" y="418"/>
                </a:lnTo>
                <a:lnTo>
                  <a:pt x="252" y="537"/>
                </a:lnTo>
                <a:lnTo>
                  <a:pt x="557" y="270"/>
                </a:lnTo>
              </a:path>
            </a:pathLst>
          </a:custGeom>
          <a:solidFill>
            <a:schemeClr val="hlink"/>
          </a:solidFill>
          <a:ln w="12700" cap="rnd" cmpd="sng">
            <a:solidFill>
              <a:srgbClr val="1F2E45"/>
            </a:solidFill>
            <a:prstDash val="solid"/>
            <a:round/>
            <a:headEnd/>
            <a:tailEnd/>
          </a:ln>
        </p:spPr>
        <p:txBody>
          <a:bodyPr/>
          <a:lstStyle/>
          <a:p>
            <a:endParaRPr lang="es-ES"/>
          </a:p>
        </p:txBody>
      </p:sp>
      <p:sp>
        <p:nvSpPr>
          <p:cNvPr id="18442" name="24 CuadroTexto"/>
          <p:cNvSpPr txBox="1">
            <a:spLocks noChangeArrowheads="1"/>
          </p:cNvSpPr>
          <p:nvPr/>
        </p:nvSpPr>
        <p:spPr bwMode="auto">
          <a:xfrm>
            <a:off x="285750" y="1857375"/>
            <a:ext cx="2286000" cy="461963"/>
          </a:xfrm>
          <a:prstGeom prst="rect">
            <a:avLst/>
          </a:prstGeom>
          <a:noFill/>
          <a:ln w="9525">
            <a:noFill/>
            <a:miter lim="800000"/>
            <a:headEnd/>
            <a:tailEnd/>
          </a:ln>
        </p:spPr>
        <p:txBody>
          <a:bodyPr>
            <a:spAutoFit/>
          </a:bodyPr>
          <a:lstStyle/>
          <a:p>
            <a:r>
              <a:rPr lang="es-CL" sz="2400" b="1">
                <a:latin typeface="Verdana" pitchFamily="34" charset="0"/>
              </a:rPr>
              <a:t>Reactividad</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1026"/>
          <p:cNvPicPr>
            <a:picLocks noChangeArrowheads="1"/>
          </p:cNvPicPr>
          <p:nvPr/>
        </p:nvPicPr>
        <p:blipFill>
          <a:blip r:embed="rId3" cstate="print"/>
          <a:srcRect/>
          <a:stretch>
            <a:fillRect/>
          </a:stretch>
        </p:blipFill>
        <p:spPr bwMode="auto">
          <a:xfrm>
            <a:off x="2493963" y="1174750"/>
            <a:ext cx="5114925" cy="4935538"/>
          </a:xfrm>
          <a:prstGeom prst="rect">
            <a:avLst/>
          </a:prstGeom>
          <a:noFill/>
          <a:ln w="9525">
            <a:noFill/>
            <a:miter lim="800000"/>
            <a:headEnd/>
            <a:tailEnd/>
          </a:ln>
        </p:spPr>
      </p:pic>
      <p:sp>
        <p:nvSpPr>
          <p:cNvPr id="139267" name="Rectangle 1027"/>
          <p:cNvSpPr>
            <a:spLocks noGrp="1" noChangeArrowheads="1"/>
          </p:cNvSpPr>
          <p:nvPr>
            <p:ph type="title"/>
          </p:nvPr>
        </p:nvSpPr>
        <p:spPr>
          <a:xfrm>
            <a:off x="1435100" y="355600"/>
            <a:ext cx="7162800" cy="676275"/>
          </a:xfrm>
        </p:spPr>
        <p:txBody>
          <a:bodyPr>
            <a:noAutofit/>
          </a:bodyPr>
          <a:lstStyle/>
          <a:p>
            <a:pPr>
              <a:defRPr/>
            </a:pPr>
            <a:r>
              <a:rPr lang="en-US" sz="4400" smtClean="0"/>
              <a:t>¿Quien Quiero Ser?</a:t>
            </a:r>
            <a:endParaRPr lang="en-US" sz="4400"/>
          </a:p>
        </p:txBody>
      </p:sp>
      <p:sp>
        <p:nvSpPr>
          <p:cNvPr id="19460" name="Rectangle 1028"/>
          <p:cNvSpPr>
            <a:spLocks noChangeArrowheads="1"/>
          </p:cNvSpPr>
          <p:nvPr/>
        </p:nvSpPr>
        <p:spPr bwMode="auto">
          <a:xfrm>
            <a:off x="2687638" y="2208213"/>
            <a:ext cx="1846262" cy="708025"/>
          </a:xfrm>
          <a:prstGeom prst="rect">
            <a:avLst/>
          </a:prstGeom>
          <a:noFill/>
          <a:ln w="9525">
            <a:noFill/>
            <a:miter lim="800000"/>
            <a:headEnd/>
            <a:tailEnd/>
          </a:ln>
        </p:spPr>
        <p:txBody>
          <a:bodyPr lIns="92075" tIns="46038" rIns="92075" bIns="46038">
            <a:spAutoFit/>
          </a:bodyPr>
          <a:lstStyle/>
          <a:p>
            <a:pPr algn="ctr"/>
            <a:r>
              <a:rPr lang="en-US" sz="2000" b="1"/>
              <a:t>Cómo se Ve a Sí Mismo</a:t>
            </a:r>
          </a:p>
        </p:txBody>
      </p:sp>
      <p:sp>
        <p:nvSpPr>
          <p:cNvPr id="19461" name="Rectangle 1029"/>
          <p:cNvSpPr>
            <a:spLocks noChangeArrowheads="1"/>
          </p:cNvSpPr>
          <p:nvPr/>
        </p:nvSpPr>
        <p:spPr bwMode="auto">
          <a:xfrm>
            <a:off x="4171950" y="4775200"/>
            <a:ext cx="1792288" cy="708025"/>
          </a:xfrm>
          <a:prstGeom prst="rect">
            <a:avLst/>
          </a:prstGeom>
          <a:noFill/>
          <a:ln w="9525">
            <a:noFill/>
            <a:miter lim="800000"/>
            <a:headEnd/>
            <a:tailEnd/>
          </a:ln>
        </p:spPr>
        <p:txBody>
          <a:bodyPr wrap="none" lIns="92075" tIns="46038" rIns="92075" bIns="46038">
            <a:spAutoFit/>
          </a:bodyPr>
          <a:lstStyle/>
          <a:p>
            <a:pPr algn="ctr"/>
            <a:r>
              <a:rPr lang="en-US" sz="2000" b="1">
                <a:solidFill>
                  <a:schemeClr val="bg1"/>
                </a:solidFill>
              </a:rPr>
              <a:t>Quién Quiere</a:t>
            </a:r>
          </a:p>
          <a:p>
            <a:pPr algn="ctr"/>
            <a:r>
              <a:rPr lang="en-US" sz="2000" b="1">
                <a:solidFill>
                  <a:schemeClr val="bg1"/>
                </a:solidFill>
              </a:rPr>
              <a:t>Ser</a:t>
            </a:r>
          </a:p>
        </p:txBody>
      </p:sp>
      <p:sp>
        <p:nvSpPr>
          <p:cNvPr id="19462" name="Rectangle 1030"/>
          <p:cNvSpPr>
            <a:spLocks noChangeArrowheads="1"/>
          </p:cNvSpPr>
          <p:nvPr/>
        </p:nvSpPr>
        <p:spPr bwMode="auto">
          <a:xfrm>
            <a:off x="5715000" y="1993900"/>
            <a:ext cx="1646238" cy="1006475"/>
          </a:xfrm>
          <a:prstGeom prst="rect">
            <a:avLst/>
          </a:prstGeom>
          <a:noFill/>
          <a:ln w="9525">
            <a:noFill/>
            <a:miter lim="800000"/>
            <a:headEnd/>
            <a:tailEnd/>
          </a:ln>
        </p:spPr>
        <p:txBody>
          <a:bodyPr lIns="92075" tIns="46038" rIns="92075" bIns="46038">
            <a:spAutoFit/>
          </a:bodyPr>
          <a:lstStyle/>
          <a:p>
            <a:pPr algn="ctr"/>
            <a:r>
              <a:rPr lang="en-US" sz="2000" b="1">
                <a:solidFill>
                  <a:schemeClr val="bg1"/>
                </a:solidFill>
              </a:rPr>
              <a:t>Cómo lo Ven los Demás </a:t>
            </a:r>
          </a:p>
        </p:txBody>
      </p:sp>
      <p:sp>
        <p:nvSpPr>
          <p:cNvPr id="7" name="6 CuadroTexto"/>
          <p:cNvSpPr txBox="1"/>
          <p:nvPr/>
        </p:nvSpPr>
        <p:spPr>
          <a:xfrm>
            <a:off x="500063" y="5786438"/>
            <a:ext cx="3429000" cy="708025"/>
          </a:xfrm>
          <a:prstGeom prst="rect">
            <a:avLst/>
          </a:prstGeom>
          <a:noFill/>
        </p:spPr>
        <p:txBody>
          <a:bodyPr>
            <a:spAutoFit/>
          </a:bodyPr>
          <a:lstStyle/>
          <a:p>
            <a:pPr fontAlgn="auto">
              <a:spcBef>
                <a:spcPts val="0"/>
              </a:spcBef>
              <a:spcAft>
                <a:spcPts val="0"/>
              </a:spcAft>
              <a:defRPr/>
            </a:pPr>
            <a:r>
              <a:rPr lang="es-ES" sz="2000" b="1">
                <a:latin typeface="+mj-lt"/>
              </a:rPr>
              <a:t>Mejor Yo Reflejado (RBS, Reflected Best Self) </a:t>
            </a:r>
            <a:endParaRPr lang="es-CL" sz="2000" b="1">
              <a:latin typeface="+mj-lt"/>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IMG_0156"/>
          <p:cNvPicPr>
            <a:picLocks noChangeAspect="1" noChangeArrowheads="1"/>
          </p:cNvPicPr>
          <p:nvPr/>
        </p:nvPicPr>
        <p:blipFill>
          <a:blip r:embed="rId3" cstate="print"/>
          <a:srcRect/>
          <a:stretch>
            <a:fillRect/>
          </a:stretch>
        </p:blipFill>
        <p:spPr bwMode="auto">
          <a:xfrm>
            <a:off x="2051050" y="3857625"/>
            <a:ext cx="1443038" cy="1443038"/>
          </a:xfrm>
          <a:prstGeom prst="rect">
            <a:avLst/>
          </a:prstGeom>
          <a:noFill/>
          <a:ln w="9525">
            <a:noFill/>
            <a:miter lim="800000"/>
            <a:headEnd/>
            <a:tailEnd/>
          </a:ln>
        </p:spPr>
      </p:pic>
      <p:pic>
        <p:nvPicPr>
          <p:cNvPr id="20483" name="Picture 3" descr="IMG_0152"/>
          <p:cNvPicPr>
            <a:picLocks noChangeAspect="1" noChangeArrowheads="1"/>
          </p:cNvPicPr>
          <p:nvPr/>
        </p:nvPicPr>
        <p:blipFill>
          <a:blip r:embed="rId4" cstate="print"/>
          <a:srcRect/>
          <a:stretch>
            <a:fillRect/>
          </a:stretch>
        </p:blipFill>
        <p:spPr bwMode="auto">
          <a:xfrm>
            <a:off x="5368925" y="3933825"/>
            <a:ext cx="1939925" cy="1511300"/>
          </a:xfrm>
          <a:prstGeom prst="rect">
            <a:avLst/>
          </a:prstGeom>
          <a:noFill/>
          <a:ln w="9525">
            <a:noFill/>
            <a:miter lim="800000"/>
            <a:headEnd/>
            <a:tailEnd/>
          </a:ln>
        </p:spPr>
      </p:pic>
      <p:pic>
        <p:nvPicPr>
          <p:cNvPr id="20484" name="Picture 4" descr="IMG_0153"/>
          <p:cNvPicPr>
            <a:picLocks noChangeAspect="1" noChangeArrowheads="1"/>
          </p:cNvPicPr>
          <p:nvPr/>
        </p:nvPicPr>
        <p:blipFill>
          <a:blip r:embed="rId5" cstate="print"/>
          <a:srcRect/>
          <a:stretch>
            <a:fillRect/>
          </a:stretch>
        </p:blipFill>
        <p:spPr bwMode="auto">
          <a:xfrm>
            <a:off x="1619250" y="1773238"/>
            <a:ext cx="2235200" cy="1498600"/>
          </a:xfrm>
          <a:prstGeom prst="rect">
            <a:avLst/>
          </a:prstGeom>
          <a:noFill/>
          <a:ln w="9525">
            <a:noFill/>
            <a:miter lim="800000"/>
            <a:headEnd/>
            <a:tailEnd/>
          </a:ln>
        </p:spPr>
      </p:pic>
      <p:pic>
        <p:nvPicPr>
          <p:cNvPr id="20485" name="Picture 5" descr="Fotolia_4599026_XS"/>
          <p:cNvPicPr>
            <a:picLocks noChangeAspect="1" noChangeArrowheads="1"/>
          </p:cNvPicPr>
          <p:nvPr/>
        </p:nvPicPr>
        <p:blipFill>
          <a:blip r:embed="rId6" cstate="print"/>
          <a:srcRect/>
          <a:stretch>
            <a:fillRect/>
          </a:stretch>
        </p:blipFill>
        <p:spPr bwMode="auto">
          <a:xfrm>
            <a:off x="4932363" y="1628775"/>
            <a:ext cx="2697162" cy="1512888"/>
          </a:xfrm>
          <a:prstGeom prst="rect">
            <a:avLst/>
          </a:prstGeom>
          <a:noFill/>
          <a:ln w="9525">
            <a:noFill/>
            <a:miter lim="800000"/>
            <a:headEnd/>
            <a:tailEnd/>
          </a:ln>
        </p:spPr>
      </p:pic>
      <p:sp>
        <p:nvSpPr>
          <p:cNvPr id="20486" name="Text Box 6"/>
          <p:cNvSpPr txBox="1">
            <a:spLocks noChangeArrowheads="1"/>
          </p:cNvSpPr>
          <p:nvPr/>
        </p:nvSpPr>
        <p:spPr bwMode="auto">
          <a:xfrm>
            <a:off x="1762125" y="333375"/>
            <a:ext cx="6049963" cy="457200"/>
          </a:xfrm>
          <a:prstGeom prst="rect">
            <a:avLst/>
          </a:prstGeom>
          <a:noFill/>
          <a:ln w="9525">
            <a:noFill/>
            <a:miter lim="800000"/>
            <a:headEnd/>
            <a:tailEnd/>
          </a:ln>
        </p:spPr>
        <p:txBody>
          <a:bodyPr anchor="ctr">
            <a:spAutoFit/>
          </a:bodyPr>
          <a:lstStyle/>
          <a:p>
            <a:pPr algn="ctr" eaLnBrk="0" hangingPunct="0"/>
            <a:r>
              <a:rPr lang="es-ES_tradnl" sz="2400" b="1">
                <a:solidFill>
                  <a:schemeClr val="accent2"/>
                </a:solidFill>
                <a:latin typeface="Constantia" pitchFamily="18" charset="0"/>
              </a:rPr>
              <a:t>VENTANA DE JOHARI</a:t>
            </a:r>
          </a:p>
        </p:txBody>
      </p:sp>
      <p:sp>
        <p:nvSpPr>
          <p:cNvPr id="20487" name="Text Box 7"/>
          <p:cNvSpPr txBox="1">
            <a:spLocks noChangeArrowheads="1"/>
          </p:cNvSpPr>
          <p:nvPr/>
        </p:nvSpPr>
        <p:spPr bwMode="auto">
          <a:xfrm>
            <a:off x="1550988" y="1301750"/>
            <a:ext cx="2552700" cy="396875"/>
          </a:xfrm>
          <a:prstGeom prst="rect">
            <a:avLst/>
          </a:prstGeom>
          <a:noFill/>
          <a:ln w="9525">
            <a:noFill/>
            <a:miter lim="800000"/>
            <a:headEnd/>
            <a:tailEnd/>
          </a:ln>
        </p:spPr>
        <p:txBody>
          <a:bodyPr wrap="none">
            <a:spAutoFit/>
          </a:bodyPr>
          <a:lstStyle/>
          <a:p>
            <a:pPr algn="ctr" eaLnBrk="0" hangingPunct="0"/>
            <a:r>
              <a:rPr lang="es-ES" sz="2000" b="1">
                <a:solidFill>
                  <a:schemeClr val="accent2"/>
                </a:solidFill>
                <a:latin typeface="Constantia" pitchFamily="18" charset="0"/>
              </a:rPr>
              <a:t>CONOCIDO POR MI</a:t>
            </a:r>
          </a:p>
        </p:txBody>
      </p:sp>
      <p:sp>
        <p:nvSpPr>
          <p:cNvPr id="20488" name="Text Box 8"/>
          <p:cNvSpPr txBox="1">
            <a:spLocks noChangeArrowheads="1"/>
          </p:cNvSpPr>
          <p:nvPr/>
        </p:nvSpPr>
        <p:spPr bwMode="auto">
          <a:xfrm>
            <a:off x="4735513" y="1301750"/>
            <a:ext cx="3076575" cy="396875"/>
          </a:xfrm>
          <a:prstGeom prst="rect">
            <a:avLst/>
          </a:prstGeom>
          <a:noFill/>
          <a:ln w="9525">
            <a:noFill/>
            <a:miter lim="800000"/>
            <a:headEnd/>
            <a:tailEnd/>
          </a:ln>
        </p:spPr>
        <p:txBody>
          <a:bodyPr wrap="none">
            <a:spAutoFit/>
          </a:bodyPr>
          <a:lstStyle/>
          <a:p>
            <a:pPr algn="ctr" eaLnBrk="0" hangingPunct="0"/>
            <a:r>
              <a:rPr lang="es-ES" sz="2000" b="1">
                <a:solidFill>
                  <a:schemeClr val="accent2"/>
                </a:solidFill>
                <a:latin typeface="Constantia" pitchFamily="18" charset="0"/>
              </a:rPr>
              <a:t>DESCONOCIDO POR MI</a:t>
            </a:r>
          </a:p>
        </p:txBody>
      </p:sp>
      <p:sp>
        <p:nvSpPr>
          <p:cNvPr id="20489" name="Text Box 9"/>
          <p:cNvSpPr txBox="1">
            <a:spLocks noChangeArrowheads="1"/>
          </p:cNvSpPr>
          <p:nvPr/>
        </p:nvSpPr>
        <p:spPr bwMode="auto">
          <a:xfrm rot="-5400000">
            <a:off x="-234949" y="2278062"/>
            <a:ext cx="1708150" cy="701675"/>
          </a:xfrm>
          <a:prstGeom prst="rect">
            <a:avLst/>
          </a:prstGeom>
          <a:noFill/>
          <a:ln w="9525">
            <a:noFill/>
            <a:miter lim="800000"/>
            <a:headEnd/>
            <a:tailEnd/>
          </a:ln>
        </p:spPr>
        <p:txBody>
          <a:bodyPr wrap="none">
            <a:spAutoFit/>
          </a:bodyPr>
          <a:lstStyle/>
          <a:p>
            <a:pPr algn="ctr" eaLnBrk="0" hangingPunct="0"/>
            <a:r>
              <a:rPr lang="es-ES" sz="2000" b="1">
                <a:solidFill>
                  <a:schemeClr val="accent2"/>
                </a:solidFill>
                <a:latin typeface="Constantia" pitchFamily="18" charset="0"/>
              </a:rPr>
              <a:t>CONOCIDO </a:t>
            </a:r>
          </a:p>
          <a:p>
            <a:pPr algn="ctr" eaLnBrk="0" hangingPunct="0"/>
            <a:r>
              <a:rPr lang="es-ES" sz="2000" b="1">
                <a:solidFill>
                  <a:schemeClr val="accent2"/>
                </a:solidFill>
                <a:latin typeface="Constantia" pitchFamily="18" charset="0"/>
              </a:rPr>
              <a:t>POR OTROS</a:t>
            </a:r>
          </a:p>
        </p:txBody>
      </p:sp>
      <p:sp>
        <p:nvSpPr>
          <p:cNvPr id="20490" name="Text Box 10"/>
          <p:cNvSpPr txBox="1">
            <a:spLocks noChangeArrowheads="1"/>
          </p:cNvSpPr>
          <p:nvPr/>
        </p:nvSpPr>
        <p:spPr bwMode="auto">
          <a:xfrm rot="-5400000">
            <a:off x="-433387" y="4473575"/>
            <a:ext cx="2105025" cy="701675"/>
          </a:xfrm>
          <a:prstGeom prst="rect">
            <a:avLst/>
          </a:prstGeom>
          <a:noFill/>
          <a:ln w="9525">
            <a:noFill/>
            <a:miter lim="800000"/>
            <a:headEnd/>
            <a:tailEnd/>
          </a:ln>
        </p:spPr>
        <p:txBody>
          <a:bodyPr wrap="none">
            <a:spAutoFit/>
          </a:bodyPr>
          <a:lstStyle/>
          <a:p>
            <a:pPr algn="ctr" eaLnBrk="0" hangingPunct="0"/>
            <a:r>
              <a:rPr lang="es-ES" sz="2000" b="1">
                <a:solidFill>
                  <a:schemeClr val="accent2"/>
                </a:solidFill>
                <a:latin typeface="Constantia" pitchFamily="18" charset="0"/>
              </a:rPr>
              <a:t>DESCONOCIDO</a:t>
            </a:r>
          </a:p>
          <a:p>
            <a:pPr algn="ctr" eaLnBrk="0" hangingPunct="0"/>
            <a:r>
              <a:rPr lang="es-ES" sz="2000" b="1">
                <a:solidFill>
                  <a:schemeClr val="accent2"/>
                </a:solidFill>
                <a:latin typeface="Constantia" pitchFamily="18" charset="0"/>
              </a:rPr>
              <a:t> POR OTROS</a:t>
            </a:r>
          </a:p>
        </p:txBody>
      </p:sp>
      <p:sp>
        <p:nvSpPr>
          <p:cNvPr id="20491" name="Text Box 11"/>
          <p:cNvSpPr txBox="1">
            <a:spLocks noChangeArrowheads="1"/>
          </p:cNvSpPr>
          <p:nvPr/>
        </p:nvSpPr>
        <p:spPr bwMode="auto">
          <a:xfrm>
            <a:off x="1476375" y="3087688"/>
            <a:ext cx="2520950" cy="701675"/>
          </a:xfrm>
          <a:prstGeom prst="rect">
            <a:avLst/>
          </a:prstGeom>
          <a:noFill/>
          <a:ln w="9525">
            <a:noFill/>
            <a:miter lim="800000"/>
            <a:headEnd/>
            <a:tailEnd/>
          </a:ln>
        </p:spPr>
        <p:txBody>
          <a:bodyPr>
            <a:spAutoFit/>
          </a:bodyPr>
          <a:lstStyle/>
          <a:p>
            <a:pPr algn="ctr" eaLnBrk="0" hangingPunct="0"/>
            <a:r>
              <a:rPr lang="es-ES" sz="2000" b="1">
                <a:solidFill>
                  <a:schemeClr val="accent2"/>
                </a:solidFill>
                <a:latin typeface="Constantia" pitchFamily="18" charset="0"/>
              </a:rPr>
              <a:t>VENTANA </a:t>
            </a:r>
          </a:p>
          <a:p>
            <a:pPr algn="ctr" eaLnBrk="0" hangingPunct="0"/>
            <a:r>
              <a:rPr lang="es-ES" sz="2000" b="1">
                <a:solidFill>
                  <a:schemeClr val="accent2"/>
                </a:solidFill>
                <a:latin typeface="Constantia" pitchFamily="18" charset="0"/>
              </a:rPr>
              <a:t>ABIERTA</a:t>
            </a:r>
          </a:p>
        </p:txBody>
      </p:sp>
      <p:sp>
        <p:nvSpPr>
          <p:cNvPr id="20492" name="Text Box 12"/>
          <p:cNvSpPr txBox="1">
            <a:spLocks noChangeArrowheads="1"/>
          </p:cNvSpPr>
          <p:nvPr/>
        </p:nvSpPr>
        <p:spPr bwMode="auto">
          <a:xfrm>
            <a:off x="4643438" y="3087688"/>
            <a:ext cx="3241675" cy="701675"/>
          </a:xfrm>
          <a:prstGeom prst="rect">
            <a:avLst/>
          </a:prstGeom>
          <a:noFill/>
          <a:ln w="9525">
            <a:noFill/>
            <a:miter lim="800000"/>
            <a:headEnd/>
            <a:tailEnd/>
          </a:ln>
        </p:spPr>
        <p:txBody>
          <a:bodyPr>
            <a:spAutoFit/>
          </a:bodyPr>
          <a:lstStyle/>
          <a:p>
            <a:pPr algn="ctr" eaLnBrk="0" hangingPunct="0"/>
            <a:r>
              <a:rPr lang="es-ES" sz="2000" b="1">
                <a:solidFill>
                  <a:schemeClr val="accent2"/>
                </a:solidFill>
                <a:latin typeface="Constantia" pitchFamily="18" charset="0"/>
              </a:rPr>
              <a:t>VENTANA </a:t>
            </a:r>
          </a:p>
          <a:p>
            <a:pPr algn="ctr" eaLnBrk="0" hangingPunct="0"/>
            <a:r>
              <a:rPr lang="es-ES" sz="2000" b="1">
                <a:solidFill>
                  <a:schemeClr val="accent2"/>
                </a:solidFill>
                <a:latin typeface="Constantia" pitchFamily="18" charset="0"/>
              </a:rPr>
              <a:t>CIEGA</a:t>
            </a:r>
          </a:p>
        </p:txBody>
      </p:sp>
      <p:sp>
        <p:nvSpPr>
          <p:cNvPr id="20493" name="Text Box 13"/>
          <p:cNvSpPr txBox="1">
            <a:spLocks noChangeArrowheads="1"/>
          </p:cNvSpPr>
          <p:nvPr/>
        </p:nvSpPr>
        <p:spPr bwMode="auto">
          <a:xfrm>
            <a:off x="1619250" y="5175250"/>
            <a:ext cx="2305050" cy="701675"/>
          </a:xfrm>
          <a:prstGeom prst="rect">
            <a:avLst/>
          </a:prstGeom>
          <a:noFill/>
          <a:ln w="9525">
            <a:noFill/>
            <a:miter lim="800000"/>
            <a:headEnd/>
            <a:tailEnd/>
          </a:ln>
        </p:spPr>
        <p:txBody>
          <a:bodyPr>
            <a:spAutoFit/>
          </a:bodyPr>
          <a:lstStyle/>
          <a:p>
            <a:pPr algn="ctr" eaLnBrk="0" hangingPunct="0"/>
            <a:r>
              <a:rPr lang="es-ES" sz="2000" b="1">
                <a:solidFill>
                  <a:schemeClr val="accent2"/>
                </a:solidFill>
                <a:latin typeface="Constantia" pitchFamily="18" charset="0"/>
              </a:rPr>
              <a:t>VENTANA </a:t>
            </a:r>
          </a:p>
          <a:p>
            <a:pPr algn="ctr" eaLnBrk="0" hangingPunct="0"/>
            <a:r>
              <a:rPr lang="es-ES" sz="2000" b="1">
                <a:solidFill>
                  <a:schemeClr val="accent2"/>
                </a:solidFill>
                <a:latin typeface="Constantia" pitchFamily="18" charset="0"/>
              </a:rPr>
              <a:t>CERRADA</a:t>
            </a:r>
          </a:p>
        </p:txBody>
      </p:sp>
      <p:sp>
        <p:nvSpPr>
          <p:cNvPr id="20494" name="Text Box 14"/>
          <p:cNvSpPr txBox="1">
            <a:spLocks noChangeArrowheads="1"/>
          </p:cNvSpPr>
          <p:nvPr/>
        </p:nvSpPr>
        <p:spPr bwMode="auto">
          <a:xfrm>
            <a:off x="4716463" y="5175250"/>
            <a:ext cx="3240087" cy="701675"/>
          </a:xfrm>
          <a:prstGeom prst="rect">
            <a:avLst/>
          </a:prstGeom>
          <a:noFill/>
          <a:ln w="9525">
            <a:noFill/>
            <a:miter lim="800000"/>
            <a:headEnd/>
            <a:tailEnd/>
          </a:ln>
        </p:spPr>
        <p:txBody>
          <a:bodyPr>
            <a:spAutoFit/>
          </a:bodyPr>
          <a:lstStyle/>
          <a:p>
            <a:pPr algn="ctr" eaLnBrk="0" hangingPunct="0"/>
            <a:r>
              <a:rPr lang="es-ES" sz="2000" b="1">
                <a:solidFill>
                  <a:schemeClr val="accent2"/>
                </a:solidFill>
                <a:latin typeface="Constantia" pitchFamily="18" charset="0"/>
              </a:rPr>
              <a:t>VENTANA </a:t>
            </a:r>
          </a:p>
          <a:p>
            <a:pPr algn="ctr" eaLnBrk="0" hangingPunct="0"/>
            <a:r>
              <a:rPr lang="es-ES" sz="2000" b="1">
                <a:solidFill>
                  <a:schemeClr val="accent2"/>
                </a:solidFill>
                <a:latin typeface="Constantia" pitchFamily="18" charset="0"/>
              </a:rPr>
              <a:t>DESCONOCIDA</a:t>
            </a:r>
          </a:p>
        </p:txBody>
      </p:sp>
      <p:grpSp>
        <p:nvGrpSpPr>
          <p:cNvPr id="20495" name="Group 15"/>
          <p:cNvGrpSpPr>
            <a:grpSpLocks/>
          </p:cNvGrpSpPr>
          <p:nvPr/>
        </p:nvGrpSpPr>
        <p:grpSpPr bwMode="auto">
          <a:xfrm>
            <a:off x="1116013" y="1700213"/>
            <a:ext cx="6840537" cy="4248150"/>
            <a:chOff x="748" y="754"/>
            <a:chExt cx="4264" cy="3175"/>
          </a:xfrm>
        </p:grpSpPr>
        <p:sp>
          <p:nvSpPr>
            <p:cNvPr id="20496" name="Rectangle 16"/>
            <p:cNvSpPr>
              <a:spLocks noChangeArrowheads="1"/>
            </p:cNvSpPr>
            <p:nvPr/>
          </p:nvSpPr>
          <p:spPr bwMode="auto">
            <a:xfrm>
              <a:off x="748" y="754"/>
              <a:ext cx="4264" cy="3175"/>
            </a:xfrm>
            <a:prstGeom prst="rect">
              <a:avLst/>
            </a:prstGeom>
            <a:noFill/>
            <a:ln w="28575">
              <a:solidFill>
                <a:schemeClr val="accent2"/>
              </a:solidFill>
              <a:prstDash val="dashDot"/>
              <a:miter lim="800000"/>
              <a:headEnd/>
              <a:tailEnd/>
            </a:ln>
          </p:spPr>
          <p:txBody>
            <a:bodyPr wrap="none" anchor="ctr"/>
            <a:lstStyle/>
            <a:p>
              <a:endParaRPr lang="es-ES">
                <a:latin typeface="Constantia" pitchFamily="18" charset="0"/>
              </a:endParaRPr>
            </a:p>
          </p:txBody>
        </p:sp>
        <p:sp>
          <p:nvSpPr>
            <p:cNvPr id="20497" name="Line 17"/>
            <p:cNvSpPr>
              <a:spLocks noChangeShapeType="1"/>
            </p:cNvSpPr>
            <p:nvPr/>
          </p:nvSpPr>
          <p:spPr bwMode="auto">
            <a:xfrm>
              <a:off x="748" y="2341"/>
              <a:ext cx="4264" cy="0"/>
            </a:xfrm>
            <a:prstGeom prst="line">
              <a:avLst/>
            </a:prstGeom>
            <a:noFill/>
            <a:ln w="28575">
              <a:solidFill>
                <a:schemeClr val="accent2"/>
              </a:solidFill>
              <a:prstDash val="dashDot"/>
              <a:round/>
              <a:headEnd/>
              <a:tailEnd/>
            </a:ln>
          </p:spPr>
          <p:txBody>
            <a:bodyPr wrap="none" anchor="ctr"/>
            <a:lstStyle/>
            <a:p>
              <a:endParaRPr lang="es-ES"/>
            </a:p>
          </p:txBody>
        </p:sp>
        <p:sp>
          <p:nvSpPr>
            <p:cNvPr id="20498" name="Line 18"/>
            <p:cNvSpPr>
              <a:spLocks noChangeShapeType="1"/>
            </p:cNvSpPr>
            <p:nvPr/>
          </p:nvSpPr>
          <p:spPr bwMode="auto">
            <a:xfrm flipV="1">
              <a:off x="2880" y="754"/>
              <a:ext cx="0" cy="3175"/>
            </a:xfrm>
            <a:prstGeom prst="line">
              <a:avLst/>
            </a:prstGeom>
            <a:noFill/>
            <a:ln w="28575">
              <a:solidFill>
                <a:schemeClr val="accent2"/>
              </a:solidFill>
              <a:prstDash val="dashDot"/>
              <a:round/>
              <a:headEnd/>
              <a:tailEnd/>
            </a:ln>
          </p:spPr>
          <p:txBody>
            <a:bodyPr wrap="none" anchor="ctr"/>
            <a:lstStyle/>
            <a:p>
              <a:endParaRPr lang="es-ES"/>
            </a:p>
          </p:txBody>
        </p:sp>
      </p:gr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1538" y="704088"/>
            <a:ext cx="7691462" cy="581772"/>
          </a:xfrm>
        </p:spPr>
        <p:txBody>
          <a:bodyPr/>
          <a:lstStyle/>
          <a:p>
            <a:pPr>
              <a:defRPr/>
            </a:pPr>
            <a:r>
              <a:rPr lang="es-CL" sz="3200" smtClean="0"/>
              <a:t>Lograr la Independencia</a:t>
            </a:r>
            <a:endParaRPr lang="es-CL" sz="3200"/>
          </a:p>
        </p:txBody>
      </p:sp>
      <p:sp>
        <p:nvSpPr>
          <p:cNvPr id="3" name="2 Rectángulo"/>
          <p:cNvSpPr/>
          <p:nvPr/>
        </p:nvSpPr>
        <p:spPr>
          <a:xfrm>
            <a:off x="1143000" y="1500188"/>
            <a:ext cx="6500813" cy="4708525"/>
          </a:xfrm>
          <a:prstGeom prst="rect">
            <a:avLst/>
          </a:prstGeom>
        </p:spPr>
        <p:txBody>
          <a:bodyPr>
            <a:spAutoFit/>
          </a:bodyPr>
          <a:lstStyle/>
          <a:p>
            <a:pPr fontAlgn="auto">
              <a:spcBef>
                <a:spcPts val="0"/>
              </a:spcBef>
              <a:spcAft>
                <a:spcPts val="0"/>
              </a:spcAft>
              <a:defRPr/>
            </a:pPr>
            <a:r>
              <a:rPr lang="es-ES" sz="2000" b="1">
                <a:latin typeface="+mj-lt"/>
              </a:rPr>
              <a:t>2.- Tener el fin en la mente</a:t>
            </a:r>
            <a:r>
              <a:rPr lang="es-ES" sz="2000">
                <a:latin typeface="+mj-lt"/>
              </a:rPr>
              <a:t>. Ante desafíos no desviarse del objetivo, que las personas sean capaces de tomar riesgos y tratar de encontrar nuevas formas de obtener resultados. Las cosas ocurren dos veces, primero en la mente, después ejecutando. Empiece con un fin en la mente, incorporando su pasión y emocionalidad. Al evaluar decisiones y alternativas posibles que las personas estén alineadas con la Misión y Visión del Equipo de Trabajo y de la Organización.</a:t>
            </a:r>
          </a:p>
          <a:p>
            <a:pPr fontAlgn="auto">
              <a:spcBef>
                <a:spcPts val="0"/>
              </a:spcBef>
              <a:spcAft>
                <a:spcPts val="0"/>
              </a:spcAft>
              <a:defRPr/>
            </a:pPr>
            <a:endParaRPr lang="es-ES" sz="2000">
              <a:latin typeface="+mj-lt"/>
            </a:endParaRPr>
          </a:p>
          <a:p>
            <a:pPr fontAlgn="auto">
              <a:spcBef>
                <a:spcPts val="0"/>
              </a:spcBef>
              <a:spcAft>
                <a:spcPts val="0"/>
              </a:spcAft>
              <a:defRPr/>
            </a:pPr>
            <a:r>
              <a:rPr lang="es-ES" sz="2000" b="1">
                <a:latin typeface="+mj-lt"/>
              </a:rPr>
              <a:t>3.- Poner primero lo Primero</a:t>
            </a:r>
            <a:r>
              <a:rPr lang="es-ES" sz="2000">
                <a:latin typeface="+mj-lt"/>
              </a:rPr>
              <a:t>. Establecer las prioridades valorando la importancia y no siempre la urgencia, organizar actividades y fijar metas. Al planificar iniciativas que los individuos puedan definir un plan de desarrollo personal para actualizar sus habilidades y conocimientos, en un am</a:t>
            </a:r>
            <a:r>
              <a:rPr lang="es-ES">
                <a:latin typeface="+mj-lt"/>
              </a:rPr>
              <a:t>biente de cambio rápido mejorando su productividad. </a:t>
            </a:r>
            <a:endParaRPr lang="es-CL">
              <a:latin typeface="+mj-l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4578" name="Freeform 1027"/>
          <p:cNvSpPr>
            <a:spLocks/>
          </p:cNvSpPr>
          <p:nvPr/>
        </p:nvSpPr>
        <p:spPr bwMode="auto">
          <a:xfrm>
            <a:off x="4225925" y="1038225"/>
            <a:ext cx="754063" cy="677863"/>
          </a:xfrm>
          <a:custGeom>
            <a:avLst/>
            <a:gdLst>
              <a:gd name="T0" fmla="*/ 129 w 475"/>
              <a:gd name="T1" fmla="*/ 369 h 427"/>
              <a:gd name="T2" fmla="*/ 162 w 475"/>
              <a:gd name="T3" fmla="*/ 342 h 427"/>
              <a:gd name="T4" fmla="*/ 192 w 475"/>
              <a:gd name="T5" fmla="*/ 318 h 427"/>
              <a:gd name="T6" fmla="*/ 204 w 475"/>
              <a:gd name="T7" fmla="*/ 285 h 427"/>
              <a:gd name="T8" fmla="*/ 195 w 475"/>
              <a:gd name="T9" fmla="*/ 258 h 427"/>
              <a:gd name="T10" fmla="*/ 195 w 475"/>
              <a:gd name="T11" fmla="*/ 225 h 427"/>
              <a:gd name="T12" fmla="*/ 234 w 475"/>
              <a:gd name="T13" fmla="*/ 195 h 427"/>
              <a:gd name="T14" fmla="*/ 273 w 475"/>
              <a:gd name="T15" fmla="*/ 216 h 427"/>
              <a:gd name="T16" fmla="*/ 270 w 475"/>
              <a:gd name="T17" fmla="*/ 294 h 427"/>
              <a:gd name="T18" fmla="*/ 297 w 475"/>
              <a:gd name="T19" fmla="*/ 315 h 427"/>
              <a:gd name="T20" fmla="*/ 327 w 475"/>
              <a:gd name="T21" fmla="*/ 339 h 427"/>
              <a:gd name="T22" fmla="*/ 363 w 475"/>
              <a:gd name="T23" fmla="*/ 369 h 427"/>
              <a:gd name="T24" fmla="*/ 375 w 475"/>
              <a:gd name="T25" fmla="*/ 408 h 427"/>
              <a:gd name="T26" fmla="*/ 390 w 475"/>
              <a:gd name="T27" fmla="*/ 408 h 427"/>
              <a:gd name="T28" fmla="*/ 426 w 475"/>
              <a:gd name="T29" fmla="*/ 384 h 427"/>
              <a:gd name="T30" fmla="*/ 474 w 475"/>
              <a:gd name="T31" fmla="*/ 291 h 427"/>
              <a:gd name="T32" fmla="*/ 465 w 475"/>
              <a:gd name="T33" fmla="*/ 189 h 427"/>
              <a:gd name="T34" fmla="*/ 447 w 475"/>
              <a:gd name="T35" fmla="*/ 123 h 427"/>
              <a:gd name="T36" fmla="*/ 378 w 475"/>
              <a:gd name="T37" fmla="*/ 45 h 427"/>
              <a:gd name="T38" fmla="*/ 285 w 475"/>
              <a:gd name="T39" fmla="*/ 3 h 427"/>
              <a:gd name="T40" fmla="*/ 165 w 475"/>
              <a:gd name="T41" fmla="*/ 0 h 427"/>
              <a:gd name="T42" fmla="*/ 105 w 475"/>
              <a:gd name="T43" fmla="*/ 39 h 427"/>
              <a:gd name="T44" fmla="*/ 96 w 475"/>
              <a:gd name="T45" fmla="*/ 108 h 427"/>
              <a:gd name="T46" fmla="*/ 84 w 475"/>
              <a:gd name="T47" fmla="*/ 159 h 427"/>
              <a:gd name="T48" fmla="*/ 75 w 475"/>
              <a:gd name="T49" fmla="*/ 183 h 427"/>
              <a:gd name="T50" fmla="*/ 39 w 475"/>
              <a:gd name="T51" fmla="*/ 222 h 427"/>
              <a:gd name="T52" fmla="*/ 0 w 475"/>
              <a:gd name="T53" fmla="*/ 243 h 427"/>
              <a:gd name="T54" fmla="*/ 9 w 475"/>
              <a:gd name="T55" fmla="*/ 342 h 427"/>
              <a:gd name="T56" fmla="*/ 48 w 475"/>
              <a:gd name="T57" fmla="*/ 393 h 427"/>
              <a:gd name="T58" fmla="*/ 87 w 475"/>
              <a:gd name="T59" fmla="*/ 426 h 427"/>
              <a:gd name="T60" fmla="*/ 114 w 475"/>
              <a:gd name="T61" fmla="*/ 405 h 42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75"/>
              <a:gd name="T94" fmla="*/ 0 h 427"/>
              <a:gd name="T95" fmla="*/ 475 w 475"/>
              <a:gd name="T96" fmla="*/ 427 h 42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75" h="427">
                <a:moveTo>
                  <a:pt x="129" y="369"/>
                </a:moveTo>
                <a:lnTo>
                  <a:pt x="162" y="342"/>
                </a:lnTo>
                <a:lnTo>
                  <a:pt x="192" y="318"/>
                </a:lnTo>
                <a:lnTo>
                  <a:pt x="204" y="285"/>
                </a:lnTo>
                <a:lnTo>
                  <a:pt x="195" y="258"/>
                </a:lnTo>
                <a:lnTo>
                  <a:pt x="195" y="225"/>
                </a:lnTo>
                <a:lnTo>
                  <a:pt x="234" y="195"/>
                </a:lnTo>
                <a:lnTo>
                  <a:pt x="273" y="216"/>
                </a:lnTo>
                <a:lnTo>
                  <a:pt x="270" y="294"/>
                </a:lnTo>
                <a:lnTo>
                  <a:pt x="297" y="315"/>
                </a:lnTo>
                <a:lnTo>
                  <a:pt x="327" y="339"/>
                </a:lnTo>
                <a:lnTo>
                  <a:pt x="363" y="369"/>
                </a:lnTo>
                <a:lnTo>
                  <a:pt x="375" y="408"/>
                </a:lnTo>
                <a:lnTo>
                  <a:pt x="390" y="408"/>
                </a:lnTo>
                <a:lnTo>
                  <a:pt x="426" y="384"/>
                </a:lnTo>
                <a:lnTo>
                  <a:pt x="474" y="291"/>
                </a:lnTo>
                <a:lnTo>
                  <a:pt x="465" y="189"/>
                </a:lnTo>
                <a:lnTo>
                  <a:pt x="447" y="123"/>
                </a:lnTo>
                <a:lnTo>
                  <a:pt x="378" y="45"/>
                </a:lnTo>
                <a:lnTo>
                  <a:pt x="285" y="3"/>
                </a:lnTo>
                <a:lnTo>
                  <a:pt x="165" y="0"/>
                </a:lnTo>
                <a:lnTo>
                  <a:pt x="105" y="39"/>
                </a:lnTo>
                <a:lnTo>
                  <a:pt x="96" y="108"/>
                </a:lnTo>
                <a:lnTo>
                  <a:pt x="84" y="159"/>
                </a:lnTo>
                <a:lnTo>
                  <a:pt x="75" y="183"/>
                </a:lnTo>
                <a:lnTo>
                  <a:pt x="39" y="222"/>
                </a:lnTo>
                <a:lnTo>
                  <a:pt x="0" y="243"/>
                </a:lnTo>
                <a:lnTo>
                  <a:pt x="9" y="342"/>
                </a:lnTo>
                <a:lnTo>
                  <a:pt x="48" y="393"/>
                </a:lnTo>
                <a:lnTo>
                  <a:pt x="87" y="426"/>
                </a:lnTo>
                <a:lnTo>
                  <a:pt x="114" y="405"/>
                </a:lnTo>
              </a:path>
            </a:pathLst>
          </a:custGeom>
          <a:ln w="9525" cap="rnd">
            <a:noFill/>
            <a:round/>
            <a:headEnd type="none" w="sm" len="sm"/>
            <a:tailEnd type="none" w="sm" len="sm"/>
          </a:ln>
        </p:spPr>
        <p:txBody>
          <a:bodyPr/>
          <a:lstStyle/>
          <a:p>
            <a:endParaRPr lang="es-ES"/>
          </a:p>
        </p:txBody>
      </p:sp>
      <p:sp useBgFill="1">
        <p:nvSpPr>
          <p:cNvPr id="24579" name="Freeform 1028"/>
          <p:cNvSpPr>
            <a:spLocks/>
          </p:cNvSpPr>
          <p:nvPr/>
        </p:nvSpPr>
        <p:spPr bwMode="auto">
          <a:xfrm>
            <a:off x="2968625" y="1795463"/>
            <a:ext cx="549275" cy="568325"/>
          </a:xfrm>
          <a:custGeom>
            <a:avLst/>
            <a:gdLst>
              <a:gd name="T0" fmla="*/ 30 w 346"/>
              <a:gd name="T1" fmla="*/ 0 h 358"/>
              <a:gd name="T2" fmla="*/ 105 w 346"/>
              <a:gd name="T3" fmla="*/ 33 h 358"/>
              <a:gd name="T4" fmla="*/ 147 w 346"/>
              <a:gd name="T5" fmla="*/ 75 h 358"/>
              <a:gd name="T6" fmla="*/ 183 w 346"/>
              <a:gd name="T7" fmla="*/ 111 h 358"/>
              <a:gd name="T8" fmla="*/ 219 w 346"/>
              <a:gd name="T9" fmla="*/ 147 h 358"/>
              <a:gd name="T10" fmla="*/ 261 w 346"/>
              <a:gd name="T11" fmla="*/ 177 h 358"/>
              <a:gd name="T12" fmla="*/ 294 w 346"/>
              <a:gd name="T13" fmla="*/ 198 h 358"/>
              <a:gd name="T14" fmla="*/ 345 w 346"/>
              <a:gd name="T15" fmla="*/ 207 h 358"/>
              <a:gd name="T16" fmla="*/ 333 w 346"/>
              <a:gd name="T17" fmla="*/ 249 h 358"/>
              <a:gd name="T18" fmla="*/ 294 w 346"/>
              <a:gd name="T19" fmla="*/ 300 h 358"/>
              <a:gd name="T20" fmla="*/ 231 w 346"/>
              <a:gd name="T21" fmla="*/ 336 h 358"/>
              <a:gd name="T22" fmla="*/ 180 w 346"/>
              <a:gd name="T23" fmla="*/ 357 h 358"/>
              <a:gd name="T24" fmla="*/ 105 w 346"/>
              <a:gd name="T25" fmla="*/ 351 h 358"/>
              <a:gd name="T26" fmla="*/ 33 w 346"/>
              <a:gd name="T27" fmla="*/ 309 h 358"/>
              <a:gd name="T28" fmla="*/ 9 w 346"/>
              <a:gd name="T29" fmla="*/ 243 h 358"/>
              <a:gd name="T30" fmla="*/ 0 w 346"/>
              <a:gd name="T31" fmla="*/ 147 h 358"/>
              <a:gd name="T32" fmla="*/ 3 w 346"/>
              <a:gd name="T33" fmla="*/ 78 h 358"/>
              <a:gd name="T34" fmla="*/ 30 w 346"/>
              <a:gd name="T35" fmla="*/ 0 h 35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6"/>
              <a:gd name="T55" fmla="*/ 0 h 358"/>
              <a:gd name="T56" fmla="*/ 346 w 346"/>
              <a:gd name="T57" fmla="*/ 358 h 35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6" h="358">
                <a:moveTo>
                  <a:pt x="30" y="0"/>
                </a:moveTo>
                <a:lnTo>
                  <a:pt x="105" y="33"/>
                </a:lnTo>
                <a:lnTo>
                  <a:pt x="147" y="75"/>
                </a:lnTo>
                <a:lnTo>
                  <a:pt x="183" y="111"/>
                </a:lnTo>
                <a:lnTo>
                  <a:pt x="219" y="147"/>
                </a:lnTo>
                <a:lnTo>
                  <a:pt x="261" y="177"/>
                </a:lnTo>
                <a:lnTo>
                  <a:pt x="294" y="198"/>
                </a:lnTo>
                <a:lnTo>
                  <a:pt x="345" y="207"/>
                </a:lnTo>
                <a:lnTo>
                  <a:pt x="333" y="249"/>
                </a:lnTo>
                <a:lnTo>
                  <a:pt x="294" y="300"/>
                </a:lnTo>
                <a:lnTo>
                  <a:pt x="231" y="336"/>
                </a:lnTo>
                <a:lnTo>
                  <a:pt x="180" y="357"/>
                </a:lnTo>
                <a:lnTo>
                  <a:pt x="105" y="351"/>
                </a:lnTo>
                <a:lnTo>
                  <a:pt x="33" y="309"/>
                </a:lnTo>
                <a:lnTo>
                  <a:pt x="9" y="243"/>
                </a:lnTo>
                <a:lnTo>
                  <a:pt x="0" y="147"/>
                </a:lnTo>
                <a:lnTo>
                  <a:pt x="3" y="78"/>
                </a:lnTo>
                <a:lnTo>
                  <a:pt x="30" y="0"/>
                </a:lnTo>
              </a:path>
            </a:pathLst>
          </a:custGeom>
          <a:ln w="9525" cap="rnd">
            <a:noFill/>
            <a:round/>
            <a:headEnd/>
            <a:tailEnd/>
          </a:ln>
        </p:spPr>
        <p:txBody>
          <a:bodyPr/>
          <a:lstStyle/>
          <a:p>
            <a:endParaRPr lang="es-ES"/>
          </a:p>
        </p:txBody>
      </p:sp>
      <p:sp>
        <p:nvSpPr>
          <p:cNvPr id="24580" name="Rectangle 1029"/>
          <p:cNvSpPr>
            <a:spLocks noChangeArrowheads="1"/>
          </p:cNvSpPr>
          <p:nvPr/>
        </p:nvSpPr>
        <p:spPr bwMode="auto">
          <a:xfrm>
            <a:off x="2230438" y="752475"/>
            <a:ext cx="638175" cy="500063"/>
          </a:xfrm>
          <a:prstGeom prst="rect">
            <a:avLst/>
          </a:prstGeom>
          <a:solidFill>
            <a:schemeClr val="bg1"/>
          </a:solidFill>
          <a:ln w="9525">
            <a:noFill/>
            <a:miter lim="800000"/>
            <a:headEnd/>
            <a:tailEnd/>
          </a:ln>
        </p:spPr>
        <p:txBody>
          <a:bodyPr wrap="none" anchor="ctr"/>
          <a:lstStyle/>
          <a:p>
            <a:endParaRPr lang="en-US">
              <a:latin typeface="Constantia" pitchFamily="18" charset="0"/>
            </a:endParaRPr>
          </a:p>
        </p:txBody>
      </p:sp>
      <p:sp>
        <p:nvSpPr>
          <p:cNvPr id="24581" name="Arc 1030"/>
          <p:cNvSpPr>
            <a:spLocks/>
          </p:cNvSpPr>
          <p:nvPr/>
        </p:nvSpPr>
        <p:spPr bwMode="auto">
          <a:xfrm>
            <a:off x="1773238" y="2930525"/>
            <a:ext cx="769937" cy="500063"/>
          </a:xfrm>
          <a:custGeom>
            <a:avLst/>
            <a:gdLst>
              <a:gd name="T0" fmla="*/ 769937 w 23178"/>
              <a:gd name="T1" fmla="*/ 0 h 21600"/>
              <a:gd name="T2" fmla="*/ 0 w 23178"/>
              <a:gd name="T3" fmla="*/ 498720 h 21600"/>
              <a:gd name="T4" fmla="*/ 52419 w 23178"/>
              <a:gd name="T5" fmla="*/ 0 h 21600"/>
              <a:gd name="T6" fmla="*/ 0 60000 65536"/>
              <a:gd name="T7" fmla="*/ 0 60000 65536"/>
              <a:gd name="T8" fmla="*/ 0 60000 65536"/>
              <a:gd name="T9" fmla="*/ 0 w 23178"/>
              <a:gd name="T10" fmla="*/ 0 h 21600"/>
              <a:gd name="T11" fmla="*/ 23178 w 23178"/>
              <a:gd name="T12" fmla="*/ 21600 h 21600"/>
            </a:gdLst>
            <a:ahLst/>
            <a:cxnLst>
              <a:cxn ang="T6">
                <a:pos x="T0" y="T1"/>
              </a:cxn>
              <a:cxn ang="T7">
                <a:pos x="T2" y="T3"/>
              </a:cxn>
              <a:cxn ang="T8">
                <a:pos x="T4" y="T5"/>
              </a:cxn>
            </a:cxnLst>
            <a:rect l="T9" t="T10" r="T11" b="T12"/>
            <a:pathLst>
              <a:path w="23178" h="21600" fill="none" extrusionOk="0">
                <a:moveTo>
                  <a:pt x="23178" y="0"/>
                </a:moveTo>
                <a:cubicBezTo>
                  <a:pt x="23178" y="11929"/>
                  <a:pt x="13507" y="21600"/>
                  <a:pt x="1578" y="21600"/>
                </a:cubicBezTo>
                <a:cubicBezTo>
                  <a:pt x="1051" y="21600"/>
                  <a:pt x="525" y="21580"/>
                  <a:pt x="-1" y="21542"/>
                </a:cubicBezTo>
              </a:path>
              <a:path w="23178" h="21600" stroke="0" extrusionOk="0">
                <a:moveTo>
                  <a:pt x="23178" y="0"/>
                </a:moveTo>
                <a:cubicBezTo>
                  <a:pt x="23178" y="11929"/>
                  <a:pt x="13507" y="21600"/>
                  <a:pt x="1578" y="21600"/>
                </a:cubicBezTo>
                <a:cubicBezTo>
                  <a:pt x="1051" y="21600"/>
                  <a:pt x="525" y="21580"/>
                  <a:pt x="-1" y="21542"/>
                </a:cubicBezTo>
                <a:lnTo>
                  <a:pt x="1578" y="0"/>
                </a:lnTo>
                <a:close/>
              </a:path>
            </a:pathLst>
          </a:custGeom>
          <a:noFill/>
          <a:ln w="12700" cap="rnd">
            <a:solidFill>
              <a:schemeClr val="bg1"/>
            </a:solidFill>
            <a:round/>
            <a:headEnd type="none" w="sm" len="sm"/>
            <a:tailEnd type="none" w="sm" len="sm"/>
          </a:ln>
        </p:spPr>
        <p:txBody>
          <a:bodyPr wrap="none" anchor="ctr"/>
          <a:lstStyle/>
          <a:p>
            <a:endParaRPr lang="es-ES"/>
          </a:p>
        </p:txBody>
      </p:sp>
      <p:grpSp>
        <p:nvGrpSpPr>
          <p:cNvPr id="24582" name="Group 1036"/>
          <p:cNvGrpSpPr>
            <a:grpSpLocks/>
          </p:cNvGrpSpPr>
          <p:nvPr/>
        </p:nvGrpSpPr>
        <p:grpSpPr bwMode="auto">
          <a:xfrm>
            <a:off x="2400300" y="658813"/>
            <a:ext cx="5230813" cy="5002212"/>
            <a:chOff x="1512" y="415"/>
            <a:chExt cx="3295" cy="3151"/>
          </a:xfrm>
        </p:grpSpPr>
        <p:pic>
          <p:nvPicPr>
            <p:cNvPr id="24589" name="Picture 1031"/>
            <p:cNvPicPr>
              <a:picLocks noChangeArrowheads="1"/>
            </p:cNvPicPr>
            <p:nvPr/>
          </p:nvPicPr>
          <p:blipFill>
            <a:blip r:embed="rId3" cstate="print"/>
            <a:srcRect r="31" b="760"/>
            <a:stretch>
              <a:fillRect/>
            </a:stretch>
          </p:blipFill>
          <p:spPr bwMode="auto">
            <a:xfrm>
              <a:off x="1512" y="415"/>
              <a:ext cx="3295" cy="3151"/>
            </a:xfrm>
            <a:prstGeom prst="rect">
              <a:avLst/>
            </a:prstGeom>
            <a:noFill/>
            <a:ln w="9525">
              <a:noFill/>
              <a:miter lim="800000"/>
              <a:headEnd/>
              <a:tailEnd/>
            </a:ln>
          </p:spPr>
        </p:pic>
        <p:sp>
          <p:nvSpPr>
            <p:cNvPr id="24590" name="Freeform 1032"/>
            <p:cNvSpPr>
              <a:spLocks/>
            </p:cNvSpPr>
            <p:nvPr/>
          </p:nvSpPr>
          <p:spPr bwMode="auto">
            <a:xfrm>
              <a:off x="2187" y="2835"/>
              <a:ext cx="1273" cy="586"/>
            </a:xfrm>
            <a:custGeom>
              <a:avLst/>
              <a:gdLst>
                <a:gd name="T0" fmla="*/ 0 w 1273"/>
                <a:gd name="T1" fmla="*/ 0 h 586"/>
                <a:gd name="T2" fmla="*/ 44 w 1273"/>
                <a:gd name="T3" fmla="*/ 56 h 586"/>
                <a:gd name="T4" fmla="*/ 90 w 1273"/>
                <a:gd name="T5" fmla="*/ 108 h 586"/>
                <a:gd name="T6" fmla="*/ 129 w 1273"/>
                <a:gd name="T7" fmla="*/ 153 h 586"/>
                <a:gd name="T8" fmla="*/ 174 w 1273"/>
                <a:gd name="T9" fmla="*/ 207 h 586"/>
                <a:gd name="T10" fmla="*/ 228 w 1273"/>
                <a:gd name="T11" fmla="*/ 255 h 586"/>
                <a:gd name="T12" fmla="*/ 279 w 1273"/>
                <a:gd name="T13" fmla="*/ 300 h 586"/>
                <a:gd name="T14" fmla="*/ 339 w 1273"/>
                <a:gd name="T15" fmla="*/ 348 h 586"/>
                <a:gd name="T16" fmla="*/ 411 w 1273"/>
                <a:gd name="T17" fmla="*/ 387 h 586"/>
                <a:gd name="T18" fmla="*/ 495 w 1273"/>
                <a:gd name="T19" fmla="*/ 432 h 586"/>
                <a:gd name="T20" fmla="*/ 582 w 1273"/>
                <a:gd name="T21" fmla="*/ 474 h 586"/>
                <a:gd name="T22" fmla="*/ 642 w 1273"/>
                <a:gd name="T23" fmla="*/ 504 h 586"/>
                <a:gd name="T24" fmla="*/ 705 w 1273"/>
                <a:gd name="T25" fmla="*/ 522 h 586"/>
                <a:gd name="T26" fmla="*/ 765 w 1273"/>
                <a:gd name="T27" fmla="*/ 543 h 586"/>
                <a:gd name="T28" fmla="*/ 846 w 1273"/>
                <a:gd name="T29" fmla="*/ 555 h 586"/>
                <a:gd name="T30" fmla="*/ 918 w 1273"/>
                <a:gd name="T31" fmla="*/ 570 h 586"/>
                <a:gd name="T32" fmla="*/ 993 w 1273"/>
                <a:gd name="T33" fmla="*/ 582 h 586"/>
                <a:gd name="T34" fmla="*/ 1113 w 1273"/>
                <a:gd name="T35" fmla="*/ 579 h 586"/>
                <a:gd name="T36" fmla="*/ 1191 w 1273"/>
                <a:gd name="T37" fmla="*/ 570 h 586"/>
                <a:gd name="T38" fmla="*/ 1266 w 1273"/>
                <a:gd name="T39" fmla="*/ 552 h 586"/>
                <a:gd name="T40" fmla="*/ 1272 w 1273"/>
                <a:gd name="T41" fmla="*/ 558 h 586"/>
                <a:gd name="T42" fmla="*/ 1221 w 1273"/>
                <a:gd name="T43" fmla="*/ 504 h 586"/>
                <a:gd name="T44" fmla="*/ 1209 w 1273"/>
                <a:gd name="T45" fmla="*/ 486 h 586"/>
                <a:gd name="T46" fmla="*/ 1158 w 1273"/>
                <a:gd name="T47" fmla="*/ 399 h 586"/>
                <a:gd name="T48" fmla="*/ 1140 w 1273"/>
                <a:gd name="T49" fmla="*/ 381 h 586"/>
                <a:gd name="T50" fmla="*/ 1131 w 1273"/>
                <a:gd name="T51" fmla="*/ 363 h 586"/>
                <a:gd name="T52" fmla="*/ 1110 w 1273"/>
                <a:gd name="T53" fmla="*/ 342 h 586"/>
                <a:gd name="T54" fmla="*/ 1059 w 1273"/>
                <a:gd name="T55" fmla="*/ 360 h 586"/>
                <a:gd name="T56" fmla="*/ 1008 w 1273"/>
                <a:gd name="T57" fmla="*/ 369 h 586"/>
                <a:gd name="T58" fmla="*/ 912 w 1273"/>
                <a:gd name="T59" fmla="*/ 387 h 586"/>
                <a:gd name="T60" fmla="*/ 672 w 1273"/>
                <a:gd name="T61" fmla="*/ 387 h 586"/>
                <a:gd name="T62" fmla="*/ 456 w 1273"/>
                <a:gd name="T63" fmla="*/ 330 h 586"/>
                <a:gd name="T64" fmla="*/ 309 w 1273"/>
                <a:gd name="T65" fmla="*/ 249 h 586"/>
                <a:gd name="T66" fmla="*/ 228 w 1273"/>
                <a:gd name="T67" fmla="*/ 201 h 586"/>
                <a:gd name="T68" fmla="*/ 144 w 1273"/>
                <a:gd name="T69" fmla="*/ 141 h 586"/>
                <a:gd name="T70" fmla="*/ 87 w 1273"/>
                <a:gd name="T71" fmla="*/ 90 h 586"/>
                <a:gd name="T72" fmla="*/ 45 w 1273"/>
                <a:gd name="T73" fmla="*/ 57 h 586"/>
                <a:gd name="T74" fmla="*/ 21 w 1273"/>
                <a:gd name="T75" fmla="*/ 30 h 586"/>
                <a:gd name="T76" fmla="*/ 0 w 1273"/>
                <a:gd name="T77" fmla="*/ 0 h 58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73"/>
                <a:gd name="T118" fmla="*/ 0 h 586"/>
                <a:gd name="T119" fmla="*/ 1273 w 1273"/>
                <a:gd name="T120" fmla="*/ 586 h 58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73" h="586">
                  <a:moveTo>
                    <a:pt x="0" y="0"/>
                  </a:moveTo>
                  <a:lnTo>
                    <a:pt x="0" y="0"/>
                  </a:lnTo>
                  <a:lnTo>
                    <a:pt x="24" y="27"/>
                  </a:lnTo>
                  <a:lnTo>
                    <a:pt x="44" y="56"/>
                  </a:lnTo>
                  <a:lnTo>
                    <a:pt x="60" y="84"/>
                  </a:lnTo>
                  <a:lnTo>
                    <a:pt x="90" y="108"/>
                  </a:lnTo>
                  <a:lnTo>
                    <a:pt x="105" y="123"/>
                  </a:lnTo>
                  <a:lnTo>
                    <a:pt x="129" y="153"/>
                  </a:lnTo>
                  <a:lnTo>
                    <a:pt x="156" y="177"/>
                  </a:lnTo>
                  <a:lnTo>
                    <a:pt x="174" y="207"/>
                  </a:lnTo>
                  <a:lnTo>
                    <a:pt x="204" y="231"/>
                  </a:lnTo>
                  <a:lnTo>
                    <a:pt x="228" y="255"/>
                  </a:lnTo>
                  <a:lnTo>
                    <a:pt x="255" y="276"/>
                  </a:lnTo>
                  <a:lnTo>
                    <a:pt x="279" y="300"/>
                  </a:lnTo>
                  <a:lnTo>
                    <a:pt x="312" y="321"/>
                  </a:lnTo>
                  <a:lnTo>
                    <a:pt x="339" y="348"/>
                  </a:lnTo>
                  <a:lnTo>
                    <a:pt x="381" y="369"/>
                  </a:lnTo>
                  <a:lnTo>
                    <a:pt x="411" y="387"/>
                  </a:lnTo>
                  <a:lnTo>
                    <a:pt x="450" y="405"/>
                  </a:lnTo>
                  <a:lnTo>
                    <a:pt x="495" y="432"/>
                  </a:lnTo>
                  <a:lnTo>
                    <a:pt x="540" y="456"/>
                  </a:lnTo>
                  <a:lnTo>
                    <a:pt x="582" y="474"/>
                  </a:lnTo>
                  <a:lnTo>
                    <a:pt x="615" y="489"/>
                  </a:lnTo>
                  <a:lnTo>
                    <a:pt x="642" y="504"/>
                  </a:lnTo>
                  <a:lnTo>
                    <a:pt x="675" y="513"/>
                  </a:lnTo>
                  <a:lnTo>
                    <a:pt x="705" y="522"/>
                  </a:lnTo>
                  <a:lnTo>
                    <a:pt x="738" y="534"/>
                  </a:lnTo>
                  <a:lnTo>
                    <a:pt x="765" y="543"/>
                  </a:lnTo>
                  <a:lnTo>
                    <a:pt x="807" y="552"/>
                  </a:lnTo>
                  <a:lnTo>
                    <a:pt x="846" y="555"/>
                  </a:lnTo>
                  <a:lnTo>
                    <a:pt x="879" y="564"/>
                  </a:lnTo>
                  <a:lnTo>
                    <a:pt x="918" y="570"/>
                  </a:lnTo>
                  <a:lnTo>
                    <a:pt x="957" y="576"/>
                  </a:lnTo>
                  <a:lnTo>
                    <a:pt x="993" y="582"/>
                  </a:lnTo>
                  <a:lnTo>
                    <a:pt x="1053" y="585"/>
                  </a:lnTo>
                  <a:lnTo>
                    <a:pt x="1113" y="579"/>
                  </a:lnTo>
                  <a:lnTo>
                    <a:pt x="1175" y="574"/>
                  </a:lnTo>
                  <a:lnTo>
                    <a:pt x="1191" y="570"/>
                  </a:lnTo>
                  <a:lnTo>
                    <a:pt x="1233" y="561"/>
                  </a:lnTo>
                  <a:lnTo>
                    <a:pt x="1266" y="552"/>
                  </a:lnTo>
                  <a:lnTo>
                    <a:pt x="1257" y="537"/>
                  </a:lnTo>
                  <a:lnTo>
                    <a:pt x="1272" y="558"/>
                  </a:lnTo>
                  <a:lnTo>
                    <a:pt x="1272" y="555"/>
                  </a:lnTo>
                  <a:lnTo>
                    <a:pt x="1221" y="504"/>
                  </a:lnTo>
                  <a:lnTo>
                    <a:pt x="1224" y="513"/>
                  </a:lnTo>
                  <a:lnTo>
                    <a:pt x="1209" y="486"/>
                  </a:lnTo>
                  <a:lnTo>
                    <a:pt x="1182" y="447"/>
                  </a:lnTo>
                  <a:lnTo>
                    <a:pt x="1158" y="399"/>
                  </a:lnTo>
                  <a:lnTo>
                    <a:pt x="1143" y="372"/>
                  </a:lnTo>
                  <a:lnTo>
                    <a:pt x="1140" y="381"/>
                  </a:lnTo>
                  <a:lnTo>
                    <a:pt x="1134" y="369"/>
                  </a:lnTo>
                  <a:lnTo>
                    <a:pt x="1131" y="363"/>
                  </a:lnTo>
                  <a:lnTo>
                    <a:pt x="1134" y="354"/>
                  </a:lnTo>
                  <a:lnTo>
                    <a:pt x="1110" y="342"/>
                  </a:lnTo>
                  <a:lnTo>
                    <a:pt x="1080" y="354"/>
                  </a:lnTo>
                  <a:lnTo>
                    <a:pt x="1059" y="360"/>
                  </a:lnTo>
                  <a:lnTo>
                    <a:pt x="1035" y="369"/>
                  </a:lnTo>
                  <a:lnTo>
                    <a:pt x="1008" y="369"/>
                  </a:lnTo>
                  <a:lnTo>
                    <a:pt x="963" y="381"/>
                  </a:lnTo>
                  <a:lnTo>
                    <a:pt x="912" y="387"/>
                  </a:lnTo>
                  <a:lnTo>
                    <a:pt x="846" y="396"/>
                  </a:lnTo>
                  <a:lnTo>
                    <a:pt x="672" y="387"/>
                  </a:lnTo>
                  <a:lnTo>
                    <a:pt x="537" y="360"/>
                  </a:lnTo>
                  <a:lnTo>
                    <a:pt x="456" y="330"/>
                  </a:lnTo>
                  <a:lnTo>
                    <a:pt x="369" y="285"/>
                  </a:lnTo>
                  <a:lnTo>
                    <a:pt x="309" y="249"/>
                  </a:lnTo>
                  <a:lnTo>
                    <a:pt x="261" y="225"/>
                  </a:lnTo>
                  <a:lnTo>
                    <a:pt x="228" y="201"/>
                  </a:lnTo>
                  <a:lnTo>
                    <a:pt x="186" y="171"/>
                  </a:lnTo>
                  <a:lnTo>
                    <a:pt x="144" y="141"/>
                  </a:lnTo>
                  <a:lnTo>
                    <a:pt x="117" y="114"/>
                  </a:lnTo>
                  <a:lnTo>
                    <a:pt x="87" y="90"/>
                  </a:lnTo>
                  <a:lnTo>
                    <a:pt x="63" y="78"/>
                  </a:lnTo>
                  <a:lnTo>
                    <a:pt x="45" y="57"/>
                  </a:lnTo>
                  <a:lnTo>
                    <a:pt x="24" y="24"/>
                  </a:lnTo>
                  <a:lnTo>
                    <a:pt x="21" y="30"/>
                  </a:lnTo>
                  <a:lnTo>
                    <a:pt x="21" y="24"/>
                  </a:lnTo>
                  <a:lnTo>
                    <a:pt x="0" y="0"/>
                  </a:lnTo>
                </a:path>
              </a:pathLst>
            </a:custGeom>
            <a:solidFill>
              <a:srgbClr val="000066"/>
            </a:solidFill>
            <a:ln w="9525" cap="rnd">
              <a:noFill/>
              <a:round/>
              <a:headEnd/>
              <a:tailEnd/>
            </a:ln>
          </p:spPr>
          <p:txBody>
            <a:bodyPr/>
            <a:lstStyle/>
            <a:p>
              <a:endParaRPr lang="es-ES"/>
            </a:p>
          </p:txBody>
        </p:sp>
        <p:sp>
          <p:nvSpPr>
            <p:cNvPr id="24591" name="Freeform 1033"/>
            <p:cNvSpPr>
              <a:spLocks/>
            </p:cNvSpPr>
            <p:nvPr/>
          </p:nvSpPr>
          <p:spPr bwMode="auto">
            <a:xfrm>
              <a:off x="3903" y="1708"/>
              <a:ext cx="158" cy="168"/>
            </a:xfrm>
            <a:custGeom>
              <a:avLst/>
              <a:gdLst>
                <a:gd name="T0" fmla="*/ 49 w 158"/>
                <a:gd name="T1" fmla="*/ 167 h 168"/>
                <a:gd name="T2" fmla="*/ 98 w 158"/>
                <a:gd name="T3" fmla="*/ 167 h 168"/>
                <a:gd name="T4" fmla="*/ 128 w 158"/>
                <a:gd name="T5" fmla="*/ 167 h 168"/>
                <a:gd name="T6" fmla="*/ 157 w 158"/>
                <a:gd name="T7" fmla="*/ 167 h 168"/>
                <a:gd name="T8" fmla="*/ 157 w 158"/>
                <a:gd name="T9" fmla="*/ 137 h 168"/>
                <a:gd name="T10" fmla="*/ 128 w 158"/>
                <a:gd name="T11" fmla="*/ 108 h 168"/>
                <a:gd name="T12" fmla="*/ 118 w 158"/>
                <a:gd name="T13" fmla="*/ 78 h 168"/>
                <a:gd name="T14" fmla="*/ 88 w 158"/>
                <a:gd name="T15" fmla="*/ 59 h 168"/>
                <a:gd name="T16" fmla="*/ 59 w 158"/>
                <a:gd name="T17" fmla="*/ 39 h 168"/>
                <a:gd name="T18" fmla="*/ 29 w 158"/>
                <a:gd name="T19" fmla="*/ 19 h 168"/>
                <a:gd name="T20" fmla="*/ 0 w 158"/>
                <a:gd name="T21" fmla="*/ 0 h 168"/>
                <a:gd name="T22" fmla="*/ 10 w 158"/>
                <a:gd name="T23" fmla="*/ 29 h 168"/>
                <a:gd name="T24" fmla="*/ 20 w 158"/>
                <a:gd name="T25" fmla="*/ 59 h 168"/>
                <a:gd name="T26" fmla="*/ 29 w 158"/>
                <a:gd name="T27" fmla="*/ 88 h 168"/>
                <a:gd name="T28" fmla="*/ 39 w 158"/>
                <a:gd name="T29" fmla="*/ 118 h 168"/>
                <a:gd name="T30" fmla="*/ 49 w 158"/>
                <a:gd name="T31" fmla="*/ 167 h 168"/>
                <a:gd name="T32" fmla="*/ 49 w 158"/>
                <a:gd name="T33" fmla="*/ 167 h 1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8"/>
                <a:gd name="T52" fmla="*/ 0 h 168"/>
                <a:gd name="T53" fmla="*/ 158 w 158"/>
                <a:gd name="T54" fmla="*/ 168 h 1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8" h="168">
                  <a:moveTo>
                    <a:pt x="49" y="167"/>
                  </a:moveTo>
                  <a:lnTo>
                    <a:pt x="98" y="167"/>
                  </a:lnTo>
                  <a:lnTo>
                    <a:pt x="128" y="167"/>
                  </a:lnTo>
                  <a:lnTo>
                    <a:pt x="157" y="167"/>
                  </a:lnTo>
                  <a:lnTo>
                    <a:pt x="157" y="137"/>
                  </a:lnTo>
                  <a:lnTo>
                    <a:pt x="128" y="108"/>
                  </a:lnTo>
                  <a:lnTo>
                    <a:pt x="118" y="78"/>
                  </a:lnTo>
                  <a:lnTo>
                    <a:pt x="88" y="59"/>
                  </a:lnTo>
                  <a:lnTo>
                    <a:pt x="59" y="39"/>
                  </a:lnTo>
                  <a:lnTo>
                    <a:pt x="29" y="19"/>
                  </a:lnTo>
                  <a:lnTo>
                    <a:pt x="0" y="0"/>
                  </a:lnTo>
                  <a:lnTo>
                    <a:pt x="10" y="29"/>
                  </a:lnTo>
                  <a:lnTo>
                    <a:pt x="20" y="59"/>
                  </a:lnTo>
                  <a:lnTo>
                    <a:pt x="29" y="88"/>
                  </a:lnTo>
                  <a:lnTo>
                    <a:pt x="39" y="118"/>
                  </a:lnTo>
                  <a:lnTo>
                    <a:pt x="49" y="167"/>
                  </a:lnTo>
                </a:path>
              </a:pathLst>
            </a:custGeom>
            <a:solidFill>
              <a:srgbClr val="000066"/>
            </a:solidFill>
            <a:ln w="9525" cap="rnd">
              <a:noFill/>
              <a:round/>
              <a:headEnd/>
              <a:tailEnd/>
            </a:ln>
          </p:spPr>
          <p:txBody>
            <a:bodyPr/>
            <a:lstStyle/>
            <a:p>
              <a:endParaRPr lang="es-ES"/>
            </a:p>
          </p:txBody>
        </p:sp>
        <p:sp>
          <p:nvSpPr>
            <p:cNvPr id="24592" name="Freeform 1034"/>
            <p:cNvSpPr>
              <a:spLocks/>
            </p:cNvSpPr>
            <p:nvPr/>
          </p:nvSpPr>
          <p:spPr bwMode="auto">
            <a:xfrm>
              <a:off x="3808" y="2817"/>
              <a:ext cx="985" cy="747"/>
            </a:xfrm>
            <a:custGeom>
              <a:avLst/>
              <a:gdLst>
                <a:gd name="T0" fmla="*/ 249 w 985"/>
                <a:gd name="T1" fmla="*/ 717 h 747"/>
                <a:gd name="T2" fmla="*/ 317 w 985"/>
                <a:gd name="T3" fmla="*/ 711 h 747"/>
                <a:gd name="T4" fmla="*/ 383 w 985"/>
                <a:gd name="T5" fmla="*/ 690 h 747"/>
                <a:gd name="T6" fmla="*/ 467 w 985"/>
                <a:gd name="T7" fmla="*/ 660 h 747"/>
                <a:gd name="T8" fmla="*/ 515 w 985"/>
                <a:gd name="T9" fmla="*/ 639 h 747"/>
                <a:gd name="T10" fmla="*/ 575 w 985"/>
                <a:gd name="T11" fmla="*/ 603 h 747"/>
                <a:gd name="T12" fmla="*/ 638 w 985"/>
                <a:gd name="T13" fmla="*/ 555 h 747"/>
                <a:gd name="T14" fmla="*/ 716 w 985"/>
                <a:gd name="T15" fmla="*/ 495 h 747"/>
                <a:gd name="T16" fmla="*/ 777 w 985"/>
                <a:gd name="T17" fmla="*/ 426 h 747"/>
                <a:gd name="T18" fmla="*/ 831 w 985"/>
                <a:gd name="T19" fmla="*/ 363 h 747"/>
                <a:gd name="T20" fmla="*/ 860 w 985"/>
                <a:gd name="T21" fmla="*/ 303 h 747"/>
                <a:gd name="T22" fmla="*/ 896 w 985"/>
                <a:gd name="T23" fmla="*/ 225 h 747"/>
                <a:gd name="T24" fmla="*/ 923 w 985"/>
                <a:gd name="T25" fmla="*/ 177 h 747"/>
                <a:gd name="T26" fmla="*/ 944 w 985"/>
                <a:gd name="T27" fmla="*/ 120 h 747"/>
                <a:gd name="T28" fmla="*/ 962 w 985"/>
                <a:gd name="T29" fmla="*/ 54 h 747"/>
                <a:gd name="T30" fmla="*/ 984 w 985"/>
                <a:gd name="T31" fmla="*/ 12 h 747"/>
                <a:gd name="T32" fmla="*/ 981 w 985"/>
                <a:gd name="T33" fmla="*/ 0 h 747"/>
                <a:gd name="T34" fmla="*/ 962 w 985"/>
                <a:gd name="T35" fmla="*/ 39 h 747"/>
                <a:gd name="T36" fmla="*/ 972 w 985"/>
                <a:gd name="T37" fmla="*/ 135 h 747"/>
                <a:gd name="T38" fmla="*/ 959 w 985"/>
                <a:gd name="T39" fmla="*/ 185 h 747"/>
                <a:gd name="T40" fmla="*/ 953 w 985"/>
                <a:gd name="T41" fmla="*/ 224 h 747"/>
                <a:gd name="T42" fmla="*/ 944 w 985"/>
                <a:gd name="T43" fmla="*/ 230 h 747"/>
                <a:gd name="T44" fmla="*/ 920 w 985"/>
                <a:gd name="T45" fmla="*/ 338 h 747"/>
                <a:gd name="T46" fmla="*/ 881 w 985"/>
                <a:gd name="T47" fmla="*/ 407 h 747"/>
                <a:gd name="T48" fmla="*/ 845 w 985"/>
                <a:gd name="T49" fmla="*/ 461 h 747"/>
                <a:gd name="T50" fmla="*/ 812 w 985"/>
                <a:gd name="T51" fmla="*/ 518 h 747"/>
                <a:gd name="T52" fmla="*/ 749 w 985"/>
                <a:gd name="T53" fmla="*/ 569 h 747"/>
                <a:gd name="T54" fmla="*/ 666 w 985"/>
                <a:gd name="T55" fmla="*/ 645 h 747"/>
                <a:gd name="T56" fmla="*/ 630 w 985"/>
                <a:gd name="T57" fmla="*/ 666 h 747"/>
                <a:gd name="T58" fmla="*/ 542 w 985"/>
                <a:gd name="T59" fmla="*/ 698 h 747"/>
                <a:gd name="T60" fmla="*/ 536 w 985"/>
                <a:gd name="T61" fmla="*/ 699 h 747"/>
                <a:gd name="T62" fmla="*/ 455 w 985"/>
                <a:gd name="T63" fmla="*/ 725 h 747"/>
                <a:gd name="T64" fmla="*/ 380 w 985"/>
                <a:gd name="T65" fmla="*/ 738 h 747"/>
                <a:gd name="T66" fmla="*/ 311 w 985"/>
                <a:gd name="T67" fmla="*/ 740 h 747"/>
                <a:gd name="T68" fmla="*/ 251 w 985"/>
                <a:gd name="T69" fmla="*/ 746 h 747"/>
                <a:gd name="T70" fmla="*/ 179 w 985"/>
                <a:gd name="T71" fmla="*/ 740 h 747"/>
                <a:gd name="T72" fmla="*/ 98 w 985"/>
                <a:gd name="T73" fmla="*/ 728 h 747"/>
                <a:gd name="T74" fmla="*/ 3 w 985"/>
                <a:gd name="T75" fmla="*/ 723 h 747"/>
                <a:gd name="T76" fmla="*/ 6 w 985"/>
                <a:gd name="T77" fmla="*/ 720 h 747"/>
                <a:gd name="T78" fmla="*/ 0 w 985"/>
                <a:gd name="T79" fmla="*/ 720 h 747"/>
                <a:gd name="T80" fmla="*/ 9 w 985"/>
                <a:gd name="T81" fmla="*/ 723 h 747"/>
                <a:gd name="T82" fmla="*/ 6 w 985"/>
                <a:gd name="T83" fmla="*/ 726 h 747"/>
                <a:gd name="T84" fmla="*/ 6 w 985"/>
                <a:gd name="T85" fmla="*/ 723 h 747"/>
                <a:gd name="T86" fmla="*/ 3 w 985"/>
                <a:gd name="T87" fmla="*/ 723 h 747"/>
                <a:gd name="T88" fmla="*/ 87 w 985"/>
                <a:gd name="T89" fmla="*/ 711 h 747"/>
                <a:gd name="T90" fmla="*/ 162 w 985"/>
                <a:gd name="T91" fmla="*/ 720 h 747"/>
                <a:gd name="T92" fmla="*/ 222 w 985"/>
                <a:gd name="T93" fmla="*/ 720 h 74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985"/>
                <a:gd name="T142" fmla="*/ 0 h 747"/>
                <a:gd name="T143" fmla="*/ 985 w 985"/>
                <a:gd name="T144" fmla="*/ 747 h 74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985" h="747">
                  <a:moveTo>
                    <a:pt x="222" y="720"/>
                  </a:moveTo>
                  <a:lnTo>
                    <a:pt x="249" y="717"/>
                  </a:lnTo>
                  <a:lnTo>
                    <a:pt x="282" y="717"/>
                  </a:lnTo>
                  <a:lnTo>
                    <a:pt x="317" y="711"/>
                  </a:lnTo>
                  <a:lnTo>
                    <a:pt x="353" y="702"/>
                  </a:lnTo>
                  <a:lnTo>
                    <a:pt x="383" y="690"/>
                  </a:lnTo>
                  <a:lnTo>
                    <a:pt x="428" y="681"/>
                  </a:lnTo>
                  <a:lnTo>
                    <a:pt x="467" y="660"/>
                  </a:lnTo>
                  <a:lnTo>
                    <a:pt x="491" y="654"/>
                  </a:lnTo>
                  <a:lnTo>
                    <a:pt x="515" y="639"/>
                  </a:lnTo>
                  <a:lnTo>
                    <a:pt x="542" y="624"/>
                  </a:lnTo>
                  <a:lnTo>
                    <a:pt x="575" y="603"/>
                  </a:lnTo>
                  <a:lnTo>
                    <a:pt x="605" y="570"/>
                  </a:lnTo>
                  <a:lnTo>
                    <a:pt x="638" y="555"/>
                  </a:lnTo>
                  <a:lnTo>
                    <a:pt x="686" y="519"/>
                  </a:lnTo>
                  <a:lnTo>
                    <a:pt x="716" y="495"/>
                  </a:lnTo>
                  <a:lnTo>
                    <a:pt x="753" y="459"/>
                  </a:lnTo>
                  <a:lnTo>
                    <a:pt x="777" y="426"/>
                  </a:lnTo>
                  <a:lnTo>
                    <a:pt x="801" y="396"/>
                  </a:lnTo>
                  <a:lnTo>
                    <a:pt x="831" y="363"/>
                  </a:lnTo>
                  <a:lnTo>
                    <a:pt x="849" y="333"/>
                  </a:lnTo>
                  <a:lnTo>
                    <a:pt x="860" y="303"/>
                  </a:lnTo>
                  <a:lnTo>
                    <a:pt x="881" y="258"/>
                  </a:lnTo>
                  <a:lnTo>
                    <a:pt x="896" y="225"/>
                  </a:lnTo>
                  <a:lnTo>
                    <a:pt x="908" y="210"/>
                  </a:lnTo>
                  <a:lnTo>
                    <a:pt x="923" y="177"/>
                  </a:lnTo>
                  <a:lnTo>
                    <a:pt x="935" y="150"/>
                  </a:lnTo>
                  <a:lnTo>
                    <a:pt x="944" y="120"/>
                  </a:lnTo>
                  <a:lnTo>
                    <a:pt x="953" y="78"/>
                  </a:lnTo>
                  <a:lnTo>
                    <a:pt x="962" y="54"/>
                  </a:lnTo>
                  <a:lnTo>
                    <a:pt x="975" y="33"/>
                  </a:lnTo>
                  <a:lnTo>
                    <a:pt x="984" y="12"/>
                  </a:lnTo>
                  <a:lnTo>
                    <a:pt x="981" y="33"/>
                  </a:lnTo>
                  <a:lnTo>
                    <a:pt x="981" y="0"/>
                  </a:lnTo>
                  <a:lnTo>
                    <a:pt x="965" y="27"/>
                  </a:lnTo>
                  <a:lnTo>
                    <a:pt x="962" y="39"/>
                  </a:lnTo>
                  <a:lnTo>
                    <a:pt x="972" y="87"/>
                  </a:lnTo>
                  <a:lnTo>
                    <a:pt x="972" y="135"/>
                  </a:lnTo>
                  <a:lnTo>
                    <a:pt x="965" y="158"/>
                  </a:lnTo>
                  <a:lnTo>
                    <a:pt x="959" y="185"/>
                  </a:lnTo>
                  <a:lnTo>
                    <a:pt x="947" y="227"/>
                  </a:lnTo>
                  <a:lnTo>
                    <a:pt x="953" y="224"/>
                  </a:lnTo>
                  <a:lnTo>
                    <a:pt x="941" y="254"/>
                  </a:lnTo>
                  <a:lnTo>
                    <a:pt x="944" y="230"/>
                  </a:lnTo>
                  <a:lnTo>
                    <a:pt x="938" y="296"/>
                  </a:lnTo>
                  <a:lnTo>
                    <a:pt x="920" y="338"/>
                  </a:lnTo>
                  <a:lnTo>
                    <a:pt x="899" y="368"/>
                  </a:lnTo>
                  <a:lnTo>
                    <a:pt x="881" y="407"/>
                  </a:lnTo>
                  <a:lnTo>
                    <a:pt x="860" y="437"/>
                  </a:lnTo>
                  <a:lnTo>
                    <a:pt x="845" y="461"/>
                  </a:lnTo>
                  <a:lnTo>
                    <a:pt x="827" y="491"/>
                  </a:lnTo>
                  <a:lnTo>
                    <a:pt x="812" y="518"/>
                  </a:lnTo>
                  <a:lnTo>
                    <a:pt x="779" y="545"/>
                  </a:lnTo>
                  <a:lnTo>
                    <a:pt x="749" y="569"/>
                  </a:lnTo>
                  <a:lnTo>
                    <a:pt x="717" y="606"/>
                  </a:lnTo>
                  <a:lnTo>
                    <a:pt x="666" y="645"/>
                  </a:lnTo>
                  <a:lnTo>
                    <a:pt x="659" y="648"/>
                  </a:lnTo>
                  <a:lnTo>
                    <a:pt x="630" y="666"/>
                  </a:lnTo>
                  <a:lnTo>
                    <a:pt x="581" y="684"/>
                  </a:lnTo>
                  <a:lnTo>
                    <a:pt x="542" y="698"/>
                  </a:lnTo>
                  <a:lnTo>
                    <a:pt x="536" y="699"/>
                  </a:lnTo>
                  <a:lnTo>
                    <a:pt x="489" y="714"/>
                  </a:lnTo>
                  <a:lnTo>
                    <a:pt x="455" y="725"/>
                  </a:lnTo>
                  <a:lnTo>
                    <a:pt x="416" y="732"/>
                  </a:lnTo>
                  <a:lnTo>
                    <a:pt x="380" y="738"/>
                  </a:lnTo>
                  <a:lnTo>
                    <a:pt x="350" y="740"/>
                  </a:lnTo>
                  <a:lnTo>
                    <a:pt x="311" y="740"/>
                  </a:lnTo>
                  <a:lnTo>
                    <a:pt x="278" y="740"/>
                  </a:lnTo>
                  <a:lnTo>
                    <a:pt x="251" y="746"/>
                  </a:lnTo>
                  <a:lnTo>
                    <a:pt x="224" y="743"/>
                  </a:lnTo>
                  <a:lnTo>
                    <a:pt x="179" y="740"/>
                  </a:lnTo>
                  <a:lnTo>
                    <a:pt x="146" y="740"/>
                  </a:lnTo>
                  <a:lnTo>
                    <a:pt x="98" y="728"/>
                  </a:lnTo>
                  <a:lnTo>
                    <a:pt x="50" y="716"/>
                  </a:lnTo>
                  <a:lnTo>
                    <a:pt x="3" y="723"/>
                  </a:lnTo>
                  <a:lnTo>
                    <a:pt x="6" y="723"/>
                  </a:lnTo>
                  <a:lnTo>
                    <a:pt x="6" y="720"/>
                  </a:lnTo>
                  <a:lnTo>
                    <a:pt x="12" y="723"/>
                  </a:lnTo>
                  <a:lnTo>
                    <a:pt x="0" y="720"/>
                  </a:lnTo>
                  <a:lnTo>
                    <a:pt x="6" y="714"/>
                  </a:lnTo>
                  <a:lnTo>
                    <a:pt x="9" y="723"/>
                  </a:lnTo>
                  <a:lnTo>
                    <a:pt x="3" y="720"/>
                  </a:lnTo>
                  <a:lnTo>
                    <a:pt x="6" y="726"/>
                  </a:lnTo>
                  <a:lnTo>
                    <a:pt x="3" y="723"/>
                  </a:lnTo>
                  <a:lnTo>
                    <a:pt x="6" y="723"/>
                  </a:lnTo>
                  <a:lnTo>
                    <a:pt x="3" y="723"/>
                  </a:lnTo>
                  <a:lnTo>
                    <a:pt x="42" y="714"/>
                  </a:lnTo>
                  <a:lnTo>
                    <a:pt x="87" y="711"/>
                  </a:lnTo>
                  <a:lnTo>
                    <a:pt x="126" y="720"/>
                  </a:lnTo>
                  <a:lnTo>
                    <a:pt x="162" y="720"/>
                  </a:lnTo>
                  <a:lnTo>
                    <a:pt x="192" y="723"/>
                  </a:lnTo>
                  <a:lnTo>
                    <a:pt x="222" y="720"/>
                  </a:lnTo>
                </a:path>
              </a:pathLst>
            </a:custGeom>
            <a:solidFill>
              <a:srgbClr val="000066"/>
            </a:solidFill>
            <a:ln w="9525" cap="rnd">
              <a:noFill/>
              <a:round/>
              <a:headEnd/>
              <a:tailEnd/>
            </a:ln>
          </p:spPr>
          <p:txBody>
            <a:bodyPr/>
            <a:lstStyle/>
            <a:p>
              <a:endParaRPr lang="es-ES"/>
            </a:p>
          </p:txBody>
        </p:sp>
        <p:sp>
          <p:nvSpPr>
            <p:cNvPr id="24593" name="Freeform 1035"/>
            <p:cNvSpPr>
              <a:spLocks/>
            </p:cNvSpPr>
            <p:nvPr/>
          </p:nvSpPr>
          <p:spPr bwMode="auto">
            <a:xfrm>
              <a:off x="3495" y="3405"/>
              <a:ext cx="375" cy="146"/>
            </a:xfrm>
            <a:custGeom>
              <a:avLst/>
              <a:gdLst>
                <a:gd name="T0" fmla="*/ 0 w 375"/>
                <a:gd name="T1" fmla="*/ 0 h 146"/>
                <a:gd name="T2" fmla="*/ 50 w 375"/>
                <a:gd name="T3" fmla="*/ 47 h 146"/>
                <a:gd name="T4" fmla="*/ 79 w 375"/>
                <a:gd name="T5" fmla="*/ 66 h 146"/>
                <a:gd name="T6" fmla="*/ 102 w 375"/>
                <a:gd name="T7" fmla="*/ 93 h 146"/>
                <a:gd name="T8" fmla="*/ 135 w 375"/>
                <a:gd name="T9" fmla="*/ 111 h 146"/>
                <a:gd name="T10" fmla="*/ 158 w 375"/>
                <a:gd name="T11" fmla="*/ 125 h 146"/>
                <a:gd name="T12" fmla="*/ 188 w 375"/>
                <a:gd name="T13" fmla="*/ 135 h 146"/>
                <a:gd name="T14" fmla="*/ 222 w 375"/>
                <a:gd name="T15" fmla="*/ 138 h 146"/>
                <a:gd name="T16" fmla="*/ 222 w 375"/>
                <a:gd name="T17" fmla="*/ 138 h 146"/>
                <a:gd name="T18" fmla="*/ 247 w 375"/>
                <a:gd name="T19" fmla="*/ 145 h 146"/>
                <a:gd name="T20" fmla="*/ 286 w 375"/>
                <a:gd name="T21" fmla="*/ 145 h 146"/>
                <a:gd name="T22" fmla="*/ 315 w 375"/>
                <a:gd name="T23" fmla="*/ 145 h 146"/>
                <a:gd name="T24" fmla="*/ 345 w 375"/>
                <a:gd name="T25" fmla="*/ 145 h 146"/>
                <a:gd name="T26" fmla="*/ 374 w 375"/>
                <a:gd name="T27" fmla="*/ 125 h 146"/>
                <a:gd name="T28" fmla="*/ 345 w 375"/>
                <a:gd name="T29" fmla="*/ 117 h 146"/>
                <a:gd name="T30" fmla="*/ 303 w 375"/>
                <a:gd name="T31" fmla="*/ 114 h 146"/>
                <a:gd name="T32" fmla="*/ 270 w 375"/>
                <a:gd name="T33" fmla="*/ 111 h 146"/>
                <a:gd name="T34" fmla="*/ 237 w 375"/>
                <a:gd name="T35" fmla="*/ 102 h 146"/>
                <a:gd name="T36" fmla="*/ 204 w 375"/>
                <a:gd name="T37" fmla="*/ 93 h 146"/>
                <a:gd name="T38" fmla="*/ 174 w 375"/>
                <a:gd name="T39" fmla="*/ 81 h 146"/>
                <a:gd name="T40" fmla="*/ 141 w 375"/>
                <a:gd name="T41" fmla="*/ 72 h 146"/>
                <a:gd name="T42" fmla="*/ 111 w 375"/>
                <a:gd name="T43" fmla="*/ 57 h 146"/>
                <a:gd name="T44" fmla="*/ 87 w 375"/>
                <a:gd name="T45" fmla="*/ 42 h 146"/>
                <a:gd name="T46" fmla="*/ 63 w 375"/>
                <a:gd name="T47" fmla="*/ 30 h 146"/>
                <a:gd name="T48" fmla="*/ 20 w 375"/>
                <a:gd name="T49" fmla="*/ 7 h 146"/>
                <a:gd name="T50" fmla="*/ 0 w 375"/>
                <a:gd name="T51" fmla="*/ 0 h 1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75"/>
                <a:gd name="T79" fmla="*/ 0 h 146"/>
                <a:gd name="T80" fmla="*/ 375 w 375"/>
                <a:gd name="T81" fmla="*/ 146 h 14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75" h="146">
                  <a:moveTo>
                    <a:pt x="0" y="0"/>
                  </a:moveTo>
                  <a:lnTo>
                    <a:pt x="50" y="47"/>
                  </a:lnTo>
                  <a:lnTo>
                    <a:pt x="79" y="66"/>
                  </a:lnTo>
                  <a:lnTo>
                    <a:pt x="102" y="93"/>
                  </a:lnTo>
                  <a:lnTo>
                    <a:pt x="135" y="111"/>
                  </a:lnTo>
                  <a:lnTo>
                    <a:pt x="158" y="125"/>
                  </a:lnTo>
                  <a:lnTo>
                    <a:pt x="188" y="135"/>
                  </a:lnTo>
                  <a:lnTo>
                    <a:pt x="222" y="138"/>
                  </a:lnTo>
                  <a:lnTo>
                    <a:pt x="247" y="145"/>
                  </a:lnTo>
                  <a:lnTo>
                    <a:pt x="286" y="145"/>
                  </a:lnTo>
                  <a:lnTo>
                    <a:pt x="315" y="145"/>
                  </a:lnTo>
                  <a:lnTo>
                    <a:pt x="345" y="145"/>
                  </a:lnTo>
                  <a:lnTo>
                    <a:pt x="374" y="125"/>
                  </a:lnTo>
                  <a:lnTo>
                    <a:pt x="345" y="117"/>
                  </a:lnTo>
                  <a:lnTo>
                    <a:pt x="303" y="114"/>
                  </a:lnTo>
                  <a:lnTo>
                    <a:pt x="270" y="111"/>
                  </a:lnTo>
                  <a:lnTo>
                    <a:pt x="237" y="102"/>
                  </a:lnTo>
                  <a:lnTo>
                    <a:pt x="204" y="93"/>
                  </a:lnTo>
                  <a:lnTo>
                    <a:pt x="174" y="81"/>
                  </a:lnTo>
                  <a:lnTo>
                    <a:pt x="141" y="72"/>
                  </a:lnTo>
                  <a:lnTo>
                    <a:pt x="111" y="57"/>
                  </a:lnTo>
                  <a:lnTo>
                    <a:pt x="87" y="42"/>
                  </a:lnTo>
                  <a:lnTo>
                    <a:pt x="63" y="30"/>
                  </a:lnTo>
                  <a:lnTo>
                    <a:pt x="20" y="7"/>
                  </a:lnTo>
                  <a:lnTo>
                    <a:pt x="0" y="0"/>
                  </a:lnTo>
                </a:path>
              </a:pathLst>
            </a:custGeom>
            <a:solidFill>
              <a:schemeClr val="bg1"/>
            </a:solidFill>
            <a:ln w="9525" cap="rnd">
              <a:noFill/>
              <a:round/>
              <a:headEnd/>
              <a:tailEnd/>
            </a:ln>
          </p:spPr>
          <p:txBody>
            <a:bodyPr/>
            <a:lstStyle/>
            <a:p>
              <a:endParaRPr lang="es-ES"/>
            </a:p>
          </p:txBody>
        </p:sp>
      </p:grpSp>
      <p:grpSp>
        <p:nvGrpSpPr>
          <p:cNvPr id="24583" name="Group 1039"/>
          <p:cNvGrpSpPr>
            <a:grpSpLocks/>
          </p:cNvGrpSpPr>
          <p:nvPr/>
        </p:nvGrpSpPr>
        <p:grpSpPr bwMode="auto">
          <a:xfrm>
            <a:off x="5715000" y="920750"/>
            <a:ext cx="3235325" cy="1235075"/>
            <a:chOff x="3633" y="580"/>
            <a:chExt cx="2038" cy="778"/>
          </a:xfrm>
        </p:grpSpPr>
        <p:sp>
          <p:nvSpPr>
            <p:cNvPr id="40973" name="Rectangle 1037"/>
            <p:cNvSpPr>
              <a:spLocks noChangeArrowheads="1"/>
            </p:cNvSpPr>
            <p:nvPr/>
          </p:nvSpPr>
          <p:spPr bwMode="auto">
            <a:xfrm>
              <a:off x="3633" y="580"/>
              <a:ext cx="2038" cy="524"/>
            </a:xfrm>
            <a:prstGeom prst="rect">
              <a:avLst/>
            </a:prstGeom>
            <a:noFill/>
            <a:ln w="9525">
              <a:noFill/>
              <a:miter lim="800000"/>
              <a:headEnd/>
              <a:tailEnd/>
            </a:ln>
            <a:effectLst/>
          </p:spPr>
          <p:txBody>
            <a:bodyPr wrap="none" lIns="92075" tIns="46038" rIns="92075" bIns="46038">
              <a:spAutoFit/>
            </a:bodyPr>
            <a:lstStyle/>
            <a:p>
              <a:pPr fontAlgn="auto">
                <a:spcBef>
                  <a:spcPts val="0"/>
                </a:spcBef>
                <a:spcAft>
                  <a:spcPts val="0"/>
                </a:spcAft>
                <a:defRPr/>
              </a:pPr>
              <a:r>
                <a:rPr lang="en-US" sz="2400" b="1" i="1">
                  <a:solidFill>
                    <a:schemeClr val="bg2">
                      <a:lumMod val="50000"/>
                    </a:schemeClr>
                  </a:solidFill>
                  <a:latin typeface="Comic Sans MS" pitchFamily="66" charset="0"/>
                </a:rPr>
                <a:t>¿Qué es realmente</a:t>
              </a:r>
            </a:p>
            <a:p>
              <a:pPr fontAlgn="auto">
                <a:spcBef>
                  <a:spcPts val="0"/>
                </a:spcBef>
                <a:spcAft>
                  <a:spcPts val="0"/>
                </a:spcAft>
                <a:defRPr/>
              </a:pPr>
              <a:r>
                <a:rPr lang="en-US" sz="2400" b="1" i="1">
                  <a:solidFill>
                    <a:schemeClr val="bg2">
                      <a:lumMod val="50000"/>
                    </a:schemeClr>
                  </a:solidFill>
                  <a:latin typeface="Comic Sans MS" pitchFamily="66" charset="0"/>
                </a:rPr>
                <a:t>importante para Mí?</a:t>
              </a:r>
            </a:p>
          </p:txBody>
        </p:sp>
        <p:sp>
          <p:nvSpPr>
            <p:cNvPr id="40974" name="Line 1038"/>
            <p:cNvSpPr>
              <a:spLocks noChangeShapeType="1"/>
            </p:cNvSpPr>
            <p:nvPr/>
          </p:nvSpPr>
          <p:spPr bwMode="auto">
            <a:xfrm flipV="1">
              <a:off x="3787" y="1070"/>
              <a:ext cx="672" cy="288"/>
            </a:xfrm>
            <a:prstGeom prst="line">
              <a:avLst/>
            </a:prstGeom>
            <a:noFill/>
            <a:ln w="50800">
              <a:solidFill>
                <a:schemeClr val="hlink"/>
              </a:solidFill>
              <a:round/>
              <a:headEnd type="stealth" w="med" len="med"/>
              <a:tailEnd type="none" w="sm" len="sm"/>
            </a:ln>
            <a:effectLst>
              <a:outerShdw dist="71842" dir="2700000" algn="ctr" rotWithShape="0">
                <a:schemeClr val="bg2"/>
              </a:outerShdw>
            </a:effectLst>
          </p:spPr>
          <p:txBody>
            <a:bodyPr wrap="none" anchor="ctr"/>
            <a:lstStyle/>
            <a:p>
              <a:pPr fontAlgn="auto">
                <a:spcBef>
                  <a:spcPts val="0"/>
                </a:spcBef>
                <a:spcAft>
                  <a:spcPts val="0"/>
                </a:spcAft>
                <a:defRPr/>
              </a:pPr>
              <a:endParaRPr lang="en-US">
                <a:latin typeface="+mn-lt"/>
              </a:endParaRPr>
            </a:p>
          </p:txBody>
        </p:sp>
      </p:grpSp>
      <p:grpSp>
        <p:nvGrpSpPr>
          <p:cNvPr id="24584" name="Group 1044"/>
          <p:cNvGrpSpPr>
            <a:grpSpLocks/>
          </p:cNvGrpSpPr>
          <p:nvPr/>
        </p:nvGrpSpPr>
        <p:grpSpPr bwMode="auto">
          <a:xfrm>
            <a:off x="1428750" y="5529263"/>
            <a:ext cx="3981450" cy="1042987"/>
            <a:chOff x="900" y="3483"/>
            <a:chExt cx="2508" cy="657"/>
          </a:xfrm>
        </p:grpSpPr>
        <p:sp>
          <p:nvSpPr>
            <p:cNvPr id="24585" name="Rectangle 1040"/>
            <p:cNvSpPr>
              <a:spLocks noChangeArrowheads="1"/>
            </p:cNvSpPr>
            <p:nvPr/>
          </p:nvSpPr>
          <p:spPr bwMode="auto">
            <a:xfrm>
              <a:off x="900" y="3622"/>
              <a:ext cx="1723" cy="518"/>
            </a:xfrm>
            <a:prstGeom prst="rect">
              <a:avLst/>
            </a:prstGeom>
            <a:noFill/>
            <a:ln w="9525">
              <a:noFill/>
              <a:miter lim="800000"/>
              <a:headEnd/>
              <a:tailEnd/>
            </a:ln>
          </p:spPr>
          <p:txBody>
            <a:bodyPr wrap="none" lIns="92075" tIns="46038" rIns="92075" bIns="46038">
              <a:spAutoFit/>
            </a:bodyPr>
            <a:lstStyle/>
            <a:p>
              <a:r>
                <a:rPr lang="en-US" sz="2400" b="1" i="1">
                  <a:solidFill>
                    <a:schemeClr val="tx2"/>
                  </a:solidFill>
                  <a:latin typeface="Comic Sans MS" pitchFamily="66" charset="0"/>
                </a:rPr>
                <a:t>La forma en que </a:t>
              </a:r>
            </a:p>
            <a:p>
              <a:r>
                <a:rPr lang="en-US" sz="2400" b="1" i="1">
                  <a:solidFill>
                    <a:schemeClr val="tx2"/>
                  </a:solidFill>
                  <a:latin typeface="Comic Sans MS" pitchFamily="66" charset="0"/>
                </a:rPr>
                <a:t>gasto mi tiempo</a:t>
              </a:r>
            </a:p>
          </p:txBody>
        </p:sp>
        <p:sp>
          <p:nvSpPr>
            <p:cNvPr id="40977" name="Line 1041"/>
            <p:cNvSpPr>
              <a:spLocks noChangeShapeType="1"/>
            </p:cNvSpPr>
            <p:nvPr/>
          </p:nvSpPr>
          <p:spPr bwMode="auto">
            <a:xfrm flipH="1">
              <a:off x="2736" y="3483"/>
              <a:ext cx="672" cy="288"/>
            </a:xfrm>
            <a:prstGeom prst="line">
              <a:avLst/>
            </a:prstGeom>
            <a:noFill/>
            <a:ln w="50800">
              <a:solidFill>
                <a:schemeClr val="hlink"/>
              </a:solidFill>
              <a:round/>
              <a:headEnd type="stealth" w="med" len="med"/>
              <a:tailEnd type="none" w="sm" len="sm"/>
            </a:ln>
            <a:effectLst>
              <a:outerShdw dist="71842" dir="2700000" algn="ctr" rotWithShape="0">
                <a:schemeClr val="bg2"/>
              </a:outerShdw>
            </a:effectLst>
          </p:spPr>
          <p:txBody>
            <a:bodyPr wrap="none" anchor="ctr"/>
            <a:lstStyle/>
            <a:p>
              <a:pPr fontAlgn="auto">
                <a:spcBef>
                  <a:spcPts val="0"/>
                </a:spcBef>
                <a:spcAft>
                  <a:spcPts val="0"/>
                </a:spcAft>
                <a:defRPr/>
              </a:pPr>
              <a:endParaRPr lang="en-US">
                <a:latin typeface="+mn-lt"/>
              </a:endParaRPr>
            </a:p>
          </p:txBody>
        </p:sp>
      </p:gr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74466" y="642918"/>
            <a:ext cx="8183880" cy="408618"/>
          </a:xfrm>
        </p:spPr>
        <p:txBody>
          <a:bodyPr>
            <a:normAutofit fontScale="90000"/>
          </a:bodyPr>
          <a:lstStyle/>
          <a:p>
            <a:pPr>
              <a:defRPr/>
            </a:pPr>
            <a:r>
              <a:rPr lang="en-US" sz="2800" smtClean="0"/>
              <a:t>Matriz de Administración de actividades en el Tiempo</a:t>
            </a:r>
            <a:endParaRPr lang="es-CL" sz="2800"/>
          </a:p>
        </p:txBody>
      </p:sp>
      <p:pic>
        <p:nvPicPr>
          <p:cNvPr id="25603" name="2 Imagen" descr="CuadranteII.jpg"/>
          <p:cNvPicPr>
            <a:picLocks noChangeAspect="1"/>
          </p:cNvPicPr>
          <p:nvPr/>
        </p:nvPicPr>
        <p:blipFill>
          <a:blip r:embed="rId3" cstate="print"/>
          <a:srcRect/>
          <a:stretch>
            <a:fillRect/>
          </a:stretch>
        </p:blipFill>
        <p:spPr bwMode="auto">
          <a:xfrm>
            <a:off x="1643063" y="1133475"/>
            <a:ext cx="6127750" cy="5438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026"/>
          <p:cNvSpPr>
            <a:spLocks noChangeArrowheads="1"/>
          </p:cNvSpPr>
          <p:nvPr/>
        </p:nvSpPr>
        <p:spPr bwMode="auto">
          <a:xfrm>
            <a:off x="2689225" y="1908175"/>
            <a:ext cx="4375150" cy="4375150"/>
          </a:xfrm>
          <a:prstGeom prst="rect">
            <a:avLst/>
          </a:prstGeom>
          <a:solidFill>
            <a:schemeClr val="accent1"/>
          </a:solidFill>
          <a:ln w="25400">
            <a:solidFill>
              <a:srgbClr val="8E6A47"/>
            </a:solidFill>
            <a:miter lim="800000"/>
            <a:headEnd/>
            <a:tailEnd/>
          </a:ln>
        </p:spPr>
        <p:txBody>
          <a:bodyPr wrap="none" anchor="ctr"/>
          <a:lstStyle/>
          <a:p>
            <a:endParaRPr lang="en-US">
              <a:latin typeface="Constantia" pitchFamily="18" charset="0"/>
            </a:endParaRPr>
          </a:p>
        </p:txBody>
      </p:sp>
      <p:sp>
        <p:nvSpPr>
          <p:cNvPr id="26627" name="Rectangle 1027"/>
          <p:cNvSpPr>
            <a:spLocks noChangeArrowheads="1"/>
          </p:cNvSpPr>
          <p:nvPr/>
        </p:nvSpPr>
        <p:spPr bwMode="auto">
          <a:xfrm>
            <a:off x="4876800" y="1431925"/>
            <a:ext cx="2209800" cy="457200"/>
          </a:xfrm>
          <a:prstGeom prst="rect">
            <a:avLst/>
          </a:prstGeom>
          <a:noFill/>
          <a:ln w="9525">
            <a:noFill/>
            <a:miter lim="800000"/>
            <a:headEnd/>
            <a:tailEnd/>
          </a:ln>
        </p:spPr>
        <p:txBody>
          <a:bodyPr lIns="92075" tIns="46038" rIns="92075" bIns="46038">
            <a:spAutoFit/>
          </a:bodyPr>
          <a:lstStyle/>
          <a:p>
            <a:pPr algn="ctr"/>
            <a:r>
              <a:rPr lang="en-US" sz="2400">
                <a:solidFill>
                  <a:srgbClr val="FFFFFF"/>
                </a:solidFill>
                <a:latin typeface="Impact" pitchFamily="34" charset="0"/>
              </a:rPr>
              <a:t>NO URGENTE</a:t>
            </a:r>
          </a:p>
        </p:txBody>
      </p:sp>
      <p:sp>
        <p:nvSpPr>
          <p:cNvPr id="26628" name="Rectangle 1028"/>
          <p:cNvSpPr>
            <a:spLocks noChangeArrowheads="1"/>
          </p:cNvSpPr>
          <p:nvPr/>
        </p:nvSpPr>
        <p:spPr bwMode="auto">
          <a:xfrm>
            <a:off x="2667000" y="1431925"/>
            <a:ext cx="2209800" cy="457200"/>
          </a:xfrm>
          <a:prstGeom prst="rect">
            <a:avLst/>
          </a:prstGeom>
          <a:noFill/>
          <a:ln w="9525">
            <a:noFill/>
            <a:miter lim="800000"/>
            <a:headEnd/>
            <a:tailEnd/>
          </a:ln>
        </p:spPr>
        <p:txBody>
          <a:bodyPr lIns="92075" tIns="46038" rIns="92075" bIns="46038">
            <a:spAutoFit/>
          </a:bodyPr>
          <a:lstStyle/>
          <a:p>
            <a:pPr algn="ctr"/>
            <a:r>
              <a:rPr lang="en-US" sz="2400">
                <a:solidFill>
                  <a:srgbClr val="FFFFFF"/>
                </a:solidFill>
                <a:latin typeface="Impact" pitchFamily="34" charset="0"/>
              </a:rPr>
              <a:t>URGENTE</a:t>
            </a:r>
          </a:p>
        </p:txBody>
      </p:sp>
      <p:grpSp>
        <p:nvGrpSpPr>
          <p:cNvPr id="26629" name="Group 1031"/>
          <p:cNvGrpSpPr>
            <a:grpSpLocks/>
          </p:cNvGrpSpPr>
          <p:nvPr/>
        </p:nvGrpSpPr>
        <p:grpSpPr bwMode="auto">
          <a:xfrm>
            <a:off x="2209800" y="1889125"/>
            <a:ext cx="457200" cy="4419600"/>
            <a:chOff x="1392" y="1190"/>
            <a:chExt cx="288" cy="2784"/>
          </a:xfrm>
        </p:grpSpPr>
        <p:sp>
          <p:nvSpPr>
            <p:cNvPr id="26645" name="Rectangle 1029"/>
            <p:cNvSpPr>
              <a:spLocks noChangeArrowheads="1"/>
            </p:cNvSpPr>
            <p:nvPr/>
          </p:nvSpPr>
          <p:spPr bwMode="auto">
            <a:xfrm rot="-5400000">
              <a:off x="840" y="1742"/>
              <a:ext cx="1392" cy="288"/>
            </a:xfrm>
            <a:prstGeom prst="rect">
              <a:avLst/>
            </a:prstGeom>
            <a:noFill/>
            <a:ln w="9525">
              <a:noFill/>
              <a:miter lim="800000"/>
              <a:headEnd/>
              <a:tailEnd/>
            </a:ln>
          </p:spPr>
          <p:txBody>
            <a:bodyPr lIns="92075" tIns="46038" rIns="92075" bIns="46038">
              <a:spAutoFit/>
            </a:bodyPr>
            <a:lstStyle/>
            <a:p>
              <a:pPr algn="ctr"/>
              <a:r>
                <a:rPr lang="en-US" sz="2400">
                  <a:solidFill>
                    <a:srgbClr val="FFFFFF"/>
                  </a:solidFill>
                  <a:latin typeface="Impact" pitchFamily="34" charset="0"/>
                </a:rPr>
                <a:t>IMPORTANTE</a:t>
              </a:r>
            </a:p>
          </p:txBody>
        </p:sp>
        <p:sp>
          <p:nvSpPr>
            <p:cNvPr id="26646" name="Rectangle 1030"/>
            <p:cNvSpPr>
              <a:spLocks noChangeArrowheads="1"/>
            </p:cNvSpPr>
            <p:nvPr/>
          </p:nvSpPr>
          <p:spPr bwMode="auto">
            <a:xfrm rot="-5400000">
              <a:off x="840" y="3134"/>
              <a:ext cx="1392" cy="288"/>
            </a:xfrm>
            <a:prstGeom prst="rect">
              <a:avLst/>
            </a:prstGeom>
            <a:noFill/>
            <a:ln w="9525">
              <a:noFill/>
              <a:miter lim="800000"/>
              <a:headEnd/>
              <a:tailEnd/>
            </a:ln>
          </p:spPr>
          <p:txBody>
            <a:bodyPr lIns="92075" tIns="46038" rIns="92075" bIns="46038">
              <a:spAutoFit/>
            </a:bodyPr>
            <a:lstStyle/>
            <a:p>
              <a:pPr algn="ctr"/>
              <a:r>
                <a:rPr lang="en-US" sz="2400">
                  <a:solidFill>
                    <a:srgbClr val="FFFFFF"/>
                  </a:solidFill>
                  <a:latin typeface="Impact" pitchFamily="34" charset="0"/>
                </a:rPr>
                <a:t>NO IMPORTANTE</a:t>
              </a:r>
            </a:p>
          </p:txBody>
        </p:sp>
      </p:grpSp>
      <p:sp>
        <p:nvSpPr>
          <p:cNvPr id="98312" name="Rectangle 1032"/>
          <p:cNvSpPr>
            <a:spLocks noChangeArrowheads="1"/>
          </p:cNvSpPr>
          <p:nvPr/>
        </p:nvSpPr>
        <p:spPr bwMode="auto">
          <a:xfrm>
            <a:off x="2727325" y="1916113"/>
            <a:ext cx="312738" cy="625475"/>
          </a:xfrm>
          <a:prstGeom prst="rect">
            <a:avLst/>
          </a:prstGeom>
          <a:noFill/>
          <a:ln w="9525">
            <a:noFill/>
            <a:miter lim="800000"/>
            <a:headEnd/>
            <a:tailEnd/>
          </a:ln>
          <a:effectLst>
            <a:outerShdw dist="35921" dir="2700000" algn="ctr" rotWithShape="0">
              <a:srgbClr val="253254"/>
            </a:outerShdw>
          </a:effectLst>
        </p:spPr>
        <p:txBody>
          <a:bodyPr wrap="none" lIns="92075" tIns="46038" rIns="92075" bIns="46038">
            <a:spAutoFit/>
          </a:bodyPr>
          <a:lstStyle/>
          <a:p>
            <a:pPr fontAlgn="auto">
              <a:spcBef>
                <a:spcPts val="0"/>
              </a:spcBef>
              <a:spcAft>
                <a:spcPts val="0"/>
              </a:spcAft>
              <a:defRPr/>
            </a:pPr>
            <a:r>
              <a:rPr lang="en-US" sz="3500">
                <a:solidFill>
                  <a:schemeClr val="folHlink"/>
                </a:solidFill>
                <a:latin typeface="Impact" pitchFamily="34" charset="0"/>
              </a:rPr>
              <a:t>I</a:t>
            </a:r>
          </a:p>
        </p:txBody>
      </p:sp>
      <p:sp>
        <p:nvSpPr>
          <p:cNvPr id="98313" name="Rectangle 1033"/>
          <p:cNvSpPr>
            <a:spLocks noChangeArrowheads="1"/>
          </p:cNvSpPr>
          <p:nvPr/>
        </p:nvSpPr>
        <p:spPr bwMode="auto">
          <a:xfrm>
            <a:off x="2727325" y="5649913"/>
            <a:ext cx="568325" cy="625475"/>
          </a:xfrm>
          <a:prstGeom prst="rect">
            <a:avLst/>
          </a:prstGeom>
          <a:noFill/>
          <a:ln w="9525">
            <a:noFill/>
            <a:miter lim="800000"/>
            <a:headEnd/>
            <a:tailEnd/>
          </a:ln>
          <a:effectLst>
            <a:outerShdw dist="35921" dir="2700000" algn="ctr" rotWithShape="0">
              <a:srgbClr val="253254"/>
            </a:outerShdw>
          </a:effectLst>
        </p:spPr>
        <p:txBody>
          <a:bodyPr wrap="none" lIns="92075" tIns="46038" rIns="92075" bIns="46038">
            <a:spAutoFit/>
          </a:bodyPr>
          <a:lstStyle/>
          <a:p>
            <a:pPr fontAlgn="auto">
              <a:spcBef>
                <a:spcPts val="0"/>
              </a:spcBef>
              <a:spcAft>
                <a:spcPts val="0"/>
              </a:spcAft>
              <a:defRPr/>
            </a:pPr>
            <a:r>
              <a:rPr lang="en-US" sz="3500">
                <a:solidFill>
                  <a:schemeClr val="folHlink"/>
                </a:solidFill>
                <a:latin typeface="Impact" pitchFamily="34" charset="0"/>
              </a:rPr>
              <a:t>III</a:t>
            </a:r>
          </a:p>
        </p:txBody>
      </p:sp>
      <p:sp>
        <p:nvSpPr>
          <p:cNvPr id="98314" name="Rectangle 1034"/>
          <p:cNvSpPr>
            <a:spLocks noChangeArrowheads="1"/>
          </p:cNvSpPr>
          <p:nvPr/>
        </p:nvSpPr>
        <p:spPr bwMode="auto">
          <a:xfrm>
            <a:off x="6505575" y="5649913"/>
            <a:ext cx="544513" cy="625475"/>
          </a:xfrm>
          <a:prstGeom prst="rect">
            <a:avLst/>
          </a:prstGeom>
          <a:noFill/>
          <a:ln w="9525">
            <a:noFill/>
            <a:miter lim="800000"/>
            <a:headEnd/>
            <a:tailEnd/>
          </a:ln>
          <a:effectLst>
            <a:outerShdw dist="35921" dir="2700000" algn="ctr" rotWithShape="0">
              <a:srgbClr val="253254"/>
            </a:outerShdw>
          </a:effectLst>
        </p:spPr>
        <p:txBody>
          <a:bodyPr wrap="none" lIns="92075" tIns="46038" rIns="92075" bIns="46038">
            <a:spAutoFit/>
          </a:bodyPr>
          <a:lstStyle/>
          <a:p>
            <a:pPr algn="r" fontAlgn="auto">
              <a:spcBef>
                <a:spcPts val="0"/>
              </a:spcBef>
              <a:spcAft>
                <a:spcPts val="0"/>
              </a:spcAft>
              <a:defRPr/>
            </a:pPr>
            <a:r>
              <a:rPr lang="en-US" sz="3500">
                <a:solidFill>
                  <a:schemeClr val="folHlink"/>
                </a:solidFill>
                <a:latin typeface="Impact" pitchFamily="34" charset="0"/>
              </a:rPr>
              <a:t>IV</a:t>
            </a:r>
          </a:p>
        </p:txBody>
      </p:sp>
      <p:sp>
        <p:nvSpPr>
          <p:cNvPr id="98315" name="Rectangle 1035"/>
          <p:cNvSpPr>
            <a:spLocks noChangeArrowheads="1"/>
          </p:cNvSpPr>
          <p:nvPr/>
        </p:nvSpPr>
        <p:spPr bwMode="auto">
          <a:xfrm>
            <a:off x="6505575" y="1916113"/>
            <a:ext cx="439738" cy="625475"/>
          </a:xfrm>
          <a:prstGeom prst="rect">
            <a:avLst/>
          </a:prstGeom>
          <a:noFill/>
          <a:ln w="9525">
            <a:noFill/>
            <a:miter lim="800000"/>
            <a:headEnd/>
            <a:tailEnd/>
          </a:ln>
          <a:effectLst>
            <a:outerShdw dist="35921" dir="2700000" algn="ctr" rotWithShape="0">
              <a:srgbClr val="253254"/>
            </a:outerShdw>
          </a:effectLst>
        </p:spPr>
        <p:txBody>
          <a:bodyPr wrap="none" lIns="92075" tIns="46038" rIns="92075" bIns="46038">
            <a:spAutoFit/>
          </a:bodyPr>
          <a:lstStyle/>
          <a:p>
            <a:pPr algn="r" fontAlgn="auto">
              <a:spcBef>
                <a:spcPts val="0"/>
              </a:spcBef>
              <a:spcAft>
                <a:spcPts val="0"/>
              </a:spcAft>
              <a:defRPr/>
            </a:pPr>
            <a:r>
              <a:rPr lang="en-US" sz="3500">
                <a:solidFill>
                  <a:schemeClr val="folHlink"/>
                </a:solidFill>
                <a:latin typeface="Impact" pitchFamily="34" charset="0"/>
              </a:rPr>
              <a:t>II</a:t>
            </a:r>
          </a:p>
        </p:txBody>
      </p:sp>
      <p:sp>
        <p:nvSpPr>
          <p:cNvPr id="26634" name="Line 1036"/>
          <p:cNvSpPr>
            <a:spLocks noChangeShapeType="1"/>
          </p:cNvSpPr>
          <p:nvPr/>
        </p:nvSpPr>
        <p:spPr bwMode="auto">
          <a:xfrm flipV="1">
            <a:off x="2698750" y="4095750"/>
            <a:ext cx="4397375" cy="15875"/>
          </a:xfrm>
          <a:prstGeom prst="line">
            <a:avLst/>
          </a:prstGeom>
          <a:noFill/>
          <a:ln w="25400">
            <a:solidFill>
              <a:srgbClr val="8E6A47"/>
            </a:solidFill>
            <a:round/>
            <a:headEnd type="none" w="sm" len="sm"/>
            <a:tailEnd type="none" w="sm" len="sm"/>
          </a:ln>
        </p:spPr>
        <p:txBody>
          <a:bodyPr wrap="none" anchor="ctr"/>
          <a:lstStyle/>
          <a:p>
            <a:endParaRPr lang="es-ES"/>
          </a:p>
        </p:txBody>
      </p:sp>
      <p:sp>
        <p:nvSpPr>
          <p:cNvPr id="26635" name="Line 1037"/>
          <p:cNvSpPr>
            <a:spLocks noChangeShapeType="1"/>
          </p:cNvSpPr>
          <p:nvPr/>
        </p:nvSpPr>
        <p:spPr bwMode="auto">
          <a:xfrm>
            <a:off x="4876800" y="1905000"/>
            <a:ext cx="0" cy="4381500"/>
          </a:xfrm>
          <a:prstGeom prst="line">
            <a:avLst/>
          </a:prstGeom>
          <a:noFill/>
          <a:ln w="25400">
            <a:solidFill>
              <a:srgbClr val="8E6A47"/>
            </a:solidFill>
            <a:round/>
            <a:headEnd type="none" w="sm" len="sm"/>
            <a:tailEnd type="none" w="sm" len="sm"/>
          </a:ln>
        </p:spPr>
        <p:txBody>
          <a:bodyPr wrap="none" anchor="ctr"/>
          <a:lstStyle/>
          <a:p>
            <a:endParaRPr lang="es-ES"/>
          </a:p>
        </p:txBody>
      </p:sp>
      <p:sp>
        <p:nvSpPr>
          <p:cNvPr id="98318" name="Rectangle 1038"/>
          <p:cNvSpPr>
            <a:spLocks noChangeArrowheads="1"/>
          </p:cNvSpPr>
          <p:nvPr/>
        </p:nvSpPr>
        <p:spPr bwMode="auto">
          <a:xfrm>
            <a:off x="609600" y="681038"/>
            <a:ext cx="8350250" cy="676275"/>
          </a:xfrm>
          <a:prstGeom prst="rect">
            <a:avLst/>
          </a:prstGeom>
          <a:noFill/>
          <a:ln w="9525">
            <a:noFill/>
            <a:miter lim="800000"/>
            <a:headEnd/>
            <a:tailEnd/>
          </a:ln>
          <a:effectLst/>
        </p:spPr>
        <p:txBody>
          <a:bodyPr lIns="92075" tIns="46038" rIns="92075" bIns="46038"/>
          <a:lstStyle/>
          <a:p>
            <a:pPr fontAlgn="auto">
              <a:lnSpc>
                <a:spcPts val="4600"/>
              </a:lnSpc>
              <a:spcBef>
                <a:spcPts val="0"/>
              </a:spcBef>
              <a:spcAft>
                <a:spcPts val="0"/>
              </a:spcAft>
              <a:defRPr/>
            </a:pPr>
            <a:r>
              <a:rPr lang="en-US" sz="3200">
                <a:solidFill>
                  <a:schemeClr val="tx2"/>
                </a:solidFill>
                <a:latin typeface="+mj-lt"/>
              </a:rPr>
              <a:t>Personas y Organizaciones de Alto Desempeño</a:t>
            </a:r>
          </a:p>
        </p:txBody>
      </p:sp>
      <p:sp>
        <p:nvSpPr>
          <p:cNvPr id="98319" name="Rectangle 1039"/>
          <p:cNvSpPr>
            <a:spLocks noChangeArrowheads="1"/>
          </p:cNvSpPr>
          <p:nvPr/>
        </p:nvSpPr>
        <p:spPr bwMode="auto">
          <a:xfrm>
            <a:off x="3929063" y="3071813"/>
            <a:ext cx="1042987" cy="938212"/>
          </a:xfrm>
          <a:prstGeom prst="rect">
            <a:avLst/>
          </a:prstGeom>
          <a:gradFill rotWithShape="0">
            <a:gsLst>
              <a:gs pos="0">
                <a:schemeClr val="accent1"/>
              </a:gs>
              <a:gs pos="50000">
                <a:srgbClr val="FFFFFF"/>
              </a:gs>
              <a:gs pos="100000">
                <a:schemeClr val="accent1"/>
              </a:gs>
            </a:gsLst>
            <a:lin ang="18900000" scaled="1"/>
          </a:gradFill>
          <a:ln w="12700">
            <a:solidFill>
              <a:srgbClr val="8E6A47"/>
            </a:solidFill>
            <a:miter lim="800000"/>
            <a:headEnd/>
            <a:tailEnd/>
          </a:ln>
          <a:effectLst/>
        </p:spPr>
        <p:txBody>
          <a:bodyPr wrap="none" anchor="ctr"/>
          <a:lstStyle/>
          <a:p>
            <a:pPr fontAlgn="auto">
              <a:spcBef>
                <a:spcPts val="0"/>
              </a:spcBef>
              <a:spcAft>
                <a:spcPts val="0"/>
              </a:spcAft>
              <a:defRPr/>
            </a:pPr>
            <a:endParaRPr lang="en-US">
              <a:latin typeface="+mn-lt"/>
            </a:endParaRPr>
          </a:p>
        </p:txBody>
      </p:sp>
      <p:sp>
        <p:nvSpPr>
          <p:cNvPr id="98320" name="Rectangle 1040"/>
          <p:cNvSpPr>
            <a:spLocks noChangeArrowheads="1"/>
          </p:cNvSpPr>
          <p:nvPr/>
        </p:nvSpPr>
        <p:spPr bwMode="auto">
          <a:xfrm>
            <a:off x="4897438" y="2520950"/>
            <a:ext cx="1804987" cy="1577975"/>
          </a:xfrm>
          <a:prstGeom prst="rect">
            <a:avLst/>
          </a:prstGeom>
          <a:gradFill rotWithShape="0">
            <a:gsLst>
              <a:gs pos="0">
                <a:schemeClr val="accent1"/>
              </a:gs>
              <a:gs pos="50000">
                <a:srgbClr val="FFFFFF"/>
              </a:gs>
              <a:gs pos="100000">
                <a:schemeClr val="accent1"/>
              </a:gs>
            </a:gsLst>
            <a:lin ang="18900000" scaled="1"/>
          </a:gradFill>
          <a:ln w="12700">
            <a:solidFill>
              <a:srgbClr val="8E6A47"/>
            </a:solidFill>
            <a:miter lim="800000"/>
            <a:headEnd/>
            <a:tailEnd/>
          </a:ln>
          <a:effectLst/>
        </p:spPr>
        <p:txBody>
          <a:bodyPr wrap="none" anchor="ctr"/>
          <a:lstStyle/>
          <a:p>
            <a:pPr fontAlgn="auto">
              <a:spcBef>
                <a:spcPts val="0"/>
              </a:spcBef>
              <a:spcAft>
                <a:spcPts val="0"/>
              </a:spcAft>
              <a:defRPr/>
            </a:pPr>
            <a:endParaRPr lang="en-US">
              <a:latin typeface="+mn-lt"/>
            </a:endParaRPr>
          </a:p>
        </p:txBody>
      </p:sp>
      <p:sp>
        <p:nvSpPr>
          <p:cNvPr id="98321" name="Rectangle 1041"/>
          <p:cNvSpPr>
            <a:spLocks noChangeArrowheads="1"/>
          </p:cNvSpPr>
          <p:nvPr/>
        </p:nvSpPr>
        <p:spPr bwMode="auto">
          <a:xfrm>
            <a:off x="4297363" y="4127500"/>
            <a:ext cx="563562" cy="492125"/>
          </a:xfrm>
          <a:prstGeom prst="rect">
            <a:avLst/>
          </a:prstGeom>
          <a:gradFill rotWithShape="0">
            <a:gsLst>
              <a:gs pos="0">
                <a:schemeClr val="accent1"/>
              </a:gs>
              <a:gs pos="50000">
                <a:srgbClr val="FFFFFF"/>
              </a:gs>
              <a:gs pos="100000">
                <a:schemeClr val="accent1"/>
              </a:gs>
            </a:gsLst>
            <a:lin ang="18900000" scaled="1"/>
          </a:gradFill>
          <a:ln w="12700">
            <a:solidFill>
              <a:srgbClr val="8E6A47"/>
            </a:solidFill>
            <a:miter lim="800000"/>
            <a:headEnd/>
            <a:tailEnd/>
          </a:ln>
          <a:effectLst/>
        </p:spPr>
        <p:txBody>
          <a:bodyPr wrap="none" anchor="ctr"/>
          <a:lstStyle/>
          <a:p>
            <a:pPr fontAlgn="auto">
              <a:spcBef>
                <a:spcPts val="0"/>
              </a:spcBef>
              <a:spcAft>
                <a:spcPts val="0"/>
              </a:spcAft>
              <a:defRPr/>
            </a:pPr>
            <a:endParaRPr lang="en-US">
              <a:latin typeface="+mn-lt"/>
            </a:endParaRPr>
          </a:p>
        </p:txBody>
      </p:sp>
      <p:sp>
        <p:nvSpPr>
          <p:cNvPr id="98322" name="Rectangle 1042"/>
          <p:cNvSpPr>
            <a:spLocks noChangeArrowheads="1"/>
          </p:cNvSpPr>
          <p:nvPr/>
        </p:nvSpPr>
        <p:spPr bwMode="auto">
          <a:xfrm>
            <a:off x="4889500" y="4127500"/>
            <a:ext cx="160338" cy="139700"/>
          </a:xfrm>
          <a:prstGeom prst="rect">
            <a:avLst/>
          </a:prstGeom>
          <a:gradFill rotWithShape="0">
            <a:gsLst>
              <a:gs pos="0">
                <a:schemeClr val="accent1"/>
              </a:gs>
              <a:gs pos="50000">
                <a:srgbClr val="FFFFFF"/>
              </a:gs>
              <a:gs pos="100000">
                <a:schemeClr val="accent1"/>
              </a:gs>
            </a:gsLst>
            <a:lin ang="18900000" scaled="1"/>
          </a:gradFill>
          <a:ln w="12700">
            <a:solidFill>
              <a:srgbClr val="8E6A47"/>
            </a:solidFill>
            <a:miter lim="800000"/>
            <a:headEnd/>
            <a:tailEnd/>
          </a:ln>
          <a:effectLst/>
        </p:spPr>
        <p:txBody>
          <a:bodyPr wrap="none" anchor="ctr"/>
          <a:lstStyle/>
          <a:p>
            <a:pPr fontAlgn="auto">
              <a:spcBef>
                <a:spcPts val="0"/>
              </a:spcBef>
              <a:spcAft>
                <a:spcPts val="0"/>
              </a:spcAft>
              <a:defRPr/>
            </a:pPr>
            <a:endParaRPr lang="en-US">
              <a:latin typeface="+mn-lt"/>
            </a:endParaRPr>
          </a:p>
        </p:txBody>
      </p:sp>
      <p:sp>
        <p:nvSpPr>
          <p:cNvPr id="26641" name="Rectangle 1043"/>
          <p:cNvSpPr>
            <a:spLocks noChangeArrowheads="1"/>
          </p:cNvSpPr>
          <p:nvPr/>
        </p:nvSpPr>
        <p:spPr bwMode="auto">
          <a:xfrm>
            <a:off x="3859213" y="3478213"/>
            <a:ext cx="1069975" cy="400050"/>
          </a:xfrm>
          <a:prstGeom prst="rect">
            <a:avLst/>
          </a:prstGeom>
          <a:noFill/>
          <a:ln w="9525">
            <a:noFill/>
            <a:miter lim="800000"/>
            <a:headEnd/>
            <a:tailEnd/>
          </a:ln>
        </p:spPr>
        <p:txBody>
          <a:bodyPr wrap="none" lIns="92075" tIns="46038" rIns="92075" bIns="46038">
            <a:spAutoFit/>
          </a:bodyPr>
          <a:lstStyle/>
          <a:p>
            <a:r>
              <a:rPr lang="en-US" sz="2000" b="1"/>
              <a:t>20-25%</a:t>
            </a:r>
          </a:p>
        </p:txBody>
      </p:sp>
      <p:sp>
        <p:nvSpPr>
          <p:cNvPr id="26642" name="Rectangle 1044"/>
          <p:cNvSpPr>
            <a:spLocks noChangeArrowheads="1"/>
          </p:cNvSpPr>
          <p:nvPr/>
        </p:nvSpPr>
        <p:spPr bwMode="auto">
          <a:xfrm>
            <a:off x="5337175" y="3173413"/>
            <a:ext cx="1069975" cy="400050"/>
          </a:xfrm>
          <a:prstGeom prst="rect">
            <a:avLst/>
          </a:prstGeom>
          <a:noFill/>
          <a:ln w="9525">
            <a:noFill/>
            <a:miter lim="800000"/>
            <a:headEnd/>
            <a:tailEnd/>
          </a:ln>
        </p:spPr>
        <p:txBody>
          <a:bodyPr wrap="none" lIns="92075" tIns="46038" rIns="92075" bIns="46038">
            <a:spAutoFit/>
          </a:bodyPr>
          <a:lstStyle/>
          <a:p>
            <a:r>
              <a:rPr lang="en-US" sz="2000" b="1"/>
              <a:t>65-80%</a:t>
            </a:r>
          </a:p>
        </p:txBody>
      </p:sp>
      <p:sp>
        <p:nvSpPr>
          <p:cNvPr id="26643" name="Rectangle 1045"/>
          <p:cNvSpPr>
            <a:spLocks noChangeArrowheads="1"/>
          </p:cNvSpPr>
          <p:nvPr/>
        </p:nvSpPr>
        <p:spPr bwMode="auto">
          <a:xfrm>
            <a:off x="5032375" y="4097338"/>
            <a:ext cx="1820863" cy="400050"/>
          </a:xfrm>
          <a:prstGeom prst="rect">
            <a:avLst/>
          </a:prstGeom>
          <a:noFill/>
          <a:ln w="9525">
            <a:noFill/>
            <a:miter lim="800000"/>
            <a:headEnd/>
            <a:tailEnd/>
          </a:ln>
        </p:spPr>
        <p:txBody>
          <a:bodyPr wrap="none" lIns="92075" tIns="46038" rIns="92075" bIns="46038">
            <a:spAutoFit/>
          </a:bodyPr>
          <a:lstStyle/>
          <a:p>
            <a:r>
              <a:rPr lang="en-US" sz="2000" b="1">
                <a:solidFill>
                  <a:schemeClr val="bg2"/>
                </a:solidFill>
              </a:rPr>
              <a:t>Menor al  1 %</a:t>
            </a:r>
            <a:endParaRPr lang="en-US" sz="2000" b="1"/>
          </a:p>
        </p:txBody>
      </p:sp>
      <p:sp>
        <p:nvSpPr>
          <p:cNvPr id="26644" name="Rectangle 1046"/>
          <p:cNvSpPr>
            <a:spLocks noChangeArrowheads="1"/>
          </p:cNvSpPr>
          <p:nvPr/>
        </p:nvSpPr>
        <p:spPr bwMode="auto">
          <a:xfrm>
            <a:off x="4232275" y="4176713"/>
            <a:ext cx="698500" cy="400050"/>
          </a:xfrm>
          <a:prstGeom prst="rect">
            <a:avLst/>
          </a:prstGeom>
          <a:noFill/>
          <a:ln w="9525">
            <a:noFill/>
            <a:miter lim="800000"/>
            <a:headEnd/>
            <a:tailEnd/>
          </a:ln>
        </p:spPr>
        <p:txBody>
          <a:bodyPr wrap="none" lIns="92075" tIns="46038" rIns="92075" bIns="46038">
            <a:spAutoFit/>
          </a:bodyPr>
          <a:lstStyle/>
          <a:p>
            <a:r>
              <a:rPr lang="en-US" sz="2000" b="1"/>
              <a:t>15%</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Título"/>
          <p:cNvSpPr>
            <a:spLocks noGrp="1"/>
          </p:cNvSpPr>
          <p:nvPr>
            <p:ph type="title"/>
          </p:nvPr>
        </p:nvSpPr>
        <p:spPr>
          <a:xfrm>
            <a:off x="1000125" y="704850"/>
            <a:ext cx="7686675" cy="723900"/>
          </a:xfrm>
        </p:spPr>
        <p:txBody>
          <a:bodyPr/>
          <a:lstStyle/>
          <a:p>
            <a:r>
              <a:rPr lang="es-CL" sz="4000" smtClean="0"/>
              <a:t>Victoria Pública</a:t>
            </a:r>
          </a:p>
        </p:txBody>
      </p:sp>
      <p:sp>
        <p:nvSpPr>
          <p:cNvPr id="3" name="2 Marcador de contenido"/>
          <p:cNvSpPr>
            <a:spLocks noGrp="1"/>
          </p:cNvSpPr>
          <p:nvPr>
            <p:ph idx="1"/>
          </p:nvPr>
        </p:nvSpPr>
        <p:spPr>
          <a:xfrm>
            <a:off x="457200" y="1571625"/>
            <a:ext cx="8229600" cy="4752975"/>
          </a:xfrm>
        </p:spPr>
        <p:txBody>
          <a:bodyPr/>
          <a:lstStyle/>
          <a:p>
            <a:pPr>
              <a:defRPr/>
            </a:pPr>
            <a:r>
              <a:rPr lang="es-CL" sz="2800" smtClean="0">
                <a:latin typeface="+mj-lt"/>
              </a:rPr>
              <a:t>Transitar de la </a:t>
            </a:r>
            <a:r>
              <a:rPr lang="es-CL" sz="2800" b="1" smtClean="0">
                <a:latin typeface="+mj-lt"/>
              </a:rPr>
              <a:t>Independencia</a:t>
            </a:r>
            <a:r>
              <a:rPr lang="es-CL" sz="2800" smtClean="0">
                <a:latin typeface="+mj-lt"/>
              </a:rPr>
              <a:t> a la  </a:t>
            </a:r>
            <a:r>
              <a:rPr lang="es-CL" sz="2800" b="1" smtClean="0">
                <a:latin typeface="+mj-lt"/>
              </a:rPr>
              <a:t>Interdependencia, </a:t>
            </a:r>
            <a:r>
              <a:rPr lang="es-CL" sz="2800" smtClean="0">
                <a:latin typeface="+mj-lt"/>
              </a:rPr>
              <a:t>desarrollando 3 competencias en el ámbito  Interpersonal.</a:t>
            </a:r>
          </a:p>
          <a:p>
            <a:pPr>
              <a:defRPr/>
            </a:pPr>
            <a:endParaRPr lang="es-CL"/>
          </a:p>
        </p:txBody>
      </p:sp>
      <p:sp>
        <p:nvSpPr>
          <p:cNvPr id="4" name="Rectangle 1027"/>
          <p:cNvSpPr txBox="1">
            <a:spLocks noChangeArrowheads="1"/>
          </p:cNvSpPr>
          <p:nvPr/>
        </p:nvSpPr>
        <p:spPr bwMode="auto">
          <a:xfrm>
            <a:off x="500063" y="3214688"/>
            <a:ext cx="8286750" cy="3286125"/>
          </a:xfrm>
          <a:prstGeom prst="rect">
            <a:avLst/>
          </a:prstGeom>
          <a:noFill/>
          <a:ln w="9525">
            <a:noFill/>
            <a:miter lim="800000"/>
            <a:headEnd/>
            <a:tailEnd/>
          </a:ln>
        </p:spPr>
        <p:txBody>
          <a:bodyPr/>
          <a:lstStyle/>
          <a:p>
            <a:pPr marL="273050" indent="-273050">
              <a:spcBef>
                <a:spcPct val="20000"/>
              </a:spcBef>
              <a:buClr>
                <a:srgbClr val="0BD0D9"/>
              </a:buClr>
              <a:buSzPct val="95000"/>
              <a:defRPr/>
            </a:pPr>
            <a:r>
              <a:rPr lang="es-ES" sz="2800" b="1">
                <a:latin typeface="+mj-lt"/>
              </a:rPr>
              <a:t>4.-Pensar Ganar-Ganar</a:t>
            </a:r>
            <a:r>
              <a:rPr lang="es-ES" sz="2800">
                <a:latin typeface="+mj-lt"/>
              </a:rPr>
              <a:t>. Ante diferentes perspectivas y conflictos de interese potenciales que las personas puedan mantener una actitud: Ganar - Ganar, para construir relaciones sostenibles en el tiempo, en que todas las partes  ganen, de tal manera que aumente el respeto, la confianza, la moral dentro de la organización.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1026"/>
          <p:cNvSpPr>
            <a:spLocks noGrp="1" noChangeArrowheads="1"/>
          </p:cNvSpPr>
          <p:nvPr>
            <p:ph type="title"/>
          </p:nvPr>
        </p:nvSpPr>
        <p:spPr>
          <a:xfrm>
            <a:off x="642938" y="1181100"/>
            <a:ext cx="8140700" cy="676275"/>
          </a:xfrm>
        </p:spPr>
        <p:txBody>
          <a:bodyPr/>
          <a:lstStyle/>
          <a:p>
            <a:r>
              <a:rPr lang="en-US" sz="2800" smtClean="0"/>
              <a:t>      </a:t>
            </a:r>
            <a:r>
              <a:rPr lang="en-US" sz="2800" b="1" smtClean="0"/>
              <a:t>Ganar- Ganar    </a:t>
            </a:r>
            <a:r>
              <a:rPr lang="en-US" sz="2800" smtClean="0"/>
              <a:t>Mentalidad de Abundancia/Escasez</a:t>
            </a:r>
          </a:p>
        </p:txBody>
      </p:sp>
      <p:sp>
        <p:nvSpPr>
          <p:cNvPr id="53251" name="Rectangle 1027"/>
          <p:cNvSpPr>
            <a:spLocks noGrp="1" noChangeArrowheads="1"/>
          </p:cNvSpPr>
          <p:nvPr>
            <p:ph idx="1"/>
          </p:nvPr>
        </p:nvSpPr>
        <p:spPr>
          <a:xfrm>
            <a:off x="1543050" y="2590800"/>
            <a:ext cx="6829425" cy="2743200"/>
          </a:xfrm>
        </p:spPr>
        <p:txBody>
          <a:bodyPr/>
          <a:lstStyle/>
          <a:p>
            <a:pPr>
              <a:spcBef>
                <a:spcPts val="3000"/>
              </a:spcBef>
              <a:buClr>
                <a:schemeClr val="hlink"/>
              </a:buClr>
              <a:buSzPct val="80000"/>
              <a:buFont typeface="Wingdings" pitchFamily="2" charset="2"/>
              <a:buChar char="w"/>
              <a:defRPr/>
            </a:pPr>
            <a:r>
              <a:rPr lang="en-US">
                <a:latin typeface="+mj-lt"/>
              </a:rPr>
              <a:t>Mentalidad de </a:t>
            </a:r>
            <a:r>
              <a:rPr lang="en-US" smtClean="0">
                <a:latin typeface="+mj-lt"/>
              </a:rPr>
              <a:t>Abundancia. Agrandar la Torta</a:t>
            </a:r>
            <a:r>
              <a:rPr lang="en-US">
                <a:latin typeface="+mj-lt"/>
              </a:rPr>
              <a:t/>
            </a:r>
            <a:br>
              <a:rPr lang="en-US">
                <a:latin typeface="+mj-lt"/>
              </a:rPr>
            </a:br>
            <a:r>
              <a:rPr lang="en-US" sz="2800" b="1" i="1">
                <a:latin typeface="+mj-lt"/>
              </a:rPr>
              <a:t>Hay mucho para todos.</a:t>
            </a:r>
            <a:endParaRPr lang="en-US">
              <a:latin typeface="+mj-lt"/>
            </a:endParaRPr>
          </a:p>
          <a:p>
            <a:pPr>
              <a:spcBef>
                <a:spcPts val="3000"/>
              </a:spcBef>
              <a:buClr>
                <a:schemeClr val="hlink"/>
              </a:buClr>
              <a:buSzPct val="80000"/>
              <a:buFont typeface="Wingdings" pitchFamily="2" charset="2"/>
              <a:buChar char="w"/>
              <a:defRPr/>
            </a:pPr>
            <a:r>
              <a:rPr lang="en-US">
                <a:latin typeface="+mj-lt"/>
              </a:rPr>
              <a:t>Mentalidad de </a:t>
            </a:r>
            <a:r>
              <a:rPr lang="en-US" smtClean="0">
                <a:latin typeface="+mj-lt"/>
              </a:rPr>
              <a:t>Escasez. Repartir lo que hay</a:t>
            </a:r>
            <a:r>
              <a:rPr lang="en-US">
                <a:latin typeface="+mj-lt"/>
              </a:rPr>
              <a:t/>
            </a:r>
            <a:br>
              <a:rPr lang="en-US">
                <a:latin typeface="+mj-lt"/>
              </a:rPr>
            </a:br>
            <a:r>
              <a:rPr lang="en-US" sz="2800" b="1" i="1">
                <a:latin typeface="+mj-lt"/>
              </a:rPr>
              <a:t>No hay suficiente para todos, por lo tanto debo tomar lo mío primero.</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2920" y="-243408"/>
            <a:ext cx="8183880" cy="857256"/>
          </a:xfrm>
        </p:spPr>
        <p:txBody>
          <a:bodyPr/>
          <a:lstStyle/>
          <a:p>
            <a:pPr>
              <a:defRPr/>
            </a:pPr>
            <a:r>
              <a:rPr lang="en-US" sz="3200" smtClean="0"/>
              <a:t>Cuatro Niveles de Liderazgo. Alcances</a:t>
            </a:r>
            <a:endParaRPr lang="es-CL" sz="3200"/>
          </a:p>
        </p:txBody>
      </p:sp>
      <p:pic>
        <p:nvPicPr>
          <p:cNvPr id="6147" name="2 Imagen" descr="Circulos_Liderazgo.jpg"/>
          <p:cNvPicPr>
            <a:picLocks noChangeAspect="1"/>
          </p:cNvPicPr>
          <p:nvPr/>
        </p:nvPicPr>
        <p:blipFill>
          <a:blip r:embed="rId3" cstate="print"/>
          <a:srcRect/>
          <a:stretch>
            <a:fillRect/>
          </a:stretch>
        </p:blipFill>
        <p:spPr bwMode="auto">
          <a:xfrm>
            <a:off x="1279525" y="836613"/>
            <a:ext cx="6748463" cy="5913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Título"/>
          <p:cNvSpPr>
            <a:spLocks noGrp="1"/>
          </p:cNvSpPr>
          <p:nvPr>
            <p:ph type="title"/>
          </p:nvPr>
        </p:nvSpPr>
        <p:spPr/>
        <p:txBody>
          <a:bodyPr/>
          <a:lstStyle/>
          <a:p>
            <a:r>
              <a:rPr lang="es-CL" sz="3600" smtClean="0"/>
              <a:t>Empatía</a:t>
            </a:r>
          </a:p>
        </p:txBody>
      </p:sp>
      <p:sp>
        <p:nvSpPr>
          <p:cNvPr id="4" name="3 Rectángulo"/>
          <p:cNvSpPr/>
          <p:nvPr/>
        </p:nvSpPr>
        <p:spPr>
          <a:xfrm>
            <a:off x="1285875" y="2357438"/>
            <a:ext cx="6858000" cy="3108325"/>
          </a:xfrm>
          <a:prstGeom prst="rect">
            <a:avLst/>
          </a:prstGeom>
        </p:spPr>
        <p:txBody>
          <a:bodyPr>
            <a:spAutoFit/>
          </a:bodyPr>
          <a:lstStyle/>
          <a:p>
            <a:pPr fontAlgn="auto">
              <a:spcBef>
                <a:spcPts val="0"/>
              </a:spcBef>
              <a:spcAft>
                <a:spcPts val="0"/>
              </a:spcAft>
              <a:defRPr/>
            </a:pPr>
            <a:r>
              <a:rPr lang="es-ES" sz="2800" b="1">
                <a:latin typeface="+mj-lt"/>
              </a:rPr>
              <a:t>5.-Entender primero, luego ser entendido. </a:t>
            </a:r>
            <a:r>
              <a:rPr lang="es-ES" sz="2800">
                <a:latin typeface="+mj-lt"/>
              </a:rPr>
              <a:t>Al tratar de encontrar soluciones a los problemas que las personas sean capaces de ver perspectivas distintas para descubrir valiosa información. El escuchar empático, poniéndose en el lugar del interlocutor, en una actitud de entender verdaderamente.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1027"/>
          <p:cNvSpPr>
            <a:spLocks noGrp="1" noChangeArrowheads="1"/>
          </p:cNvSpPr>
          <p:nvPr>
            <p:ph type="title"/>
          </p:nvPr>
        </p:nvSpPr>
        <p:spPr>
          <a:xfrm>
            <a:off x="1214438" y="998538"/>
            <a:ext cx="7208837" cy="644525"/>
          </a:xfrm>
        </p:spPr>
        <p:txBody>
          <a:bodyPr/>
          <a:lstStyle/>
          <a:p>
            <a:r>
              <a:rPr lang="en-US" sz="3600" smtClean="0"/>
              <a:t>Usando el Escuchar Empático</a:t>
            </a:r>
          </a:p>
        </p:txBody>
      </p:sp>
      <p:sp>
        <p:nvSpPr>
          <p:cNvPr id="61442" name="Rectangle 1026"/>
          <p:cNvSpPr>
            <a:spLocks noGrp="1" noChangeArrowheads="1"/>
          </p:cNvSpPr>
          <p:nvPr>
            <p:ph idx="1"/>
          </p:nvPr>
        </p:nvSpPr>
        <p:spPr>
          <a:xfrm>
            <a:off x="1543050" y="2387600"/>
            <a:ext cx="6829425" cy="2717800"/>
          </a:xfrm>
        </p:spPr>
        <p:txBody>
          <a:bodyPr/>
          <a:lstStyle/>
          <a:p>
            <a:pPr>
              <a:buClr>
                <a:schemeClr val="hlink"/>
              </a:buClr>
              <a:buSzPct val="80000"/>
              <a:buFont typeface="Wingdings" pitchFamily="2" charset="2"/>
              <a:buChar char="w"/>
              <a:defRPr/>
            </a:pPr>
            <a:r>
              <a:rPr lang="en-US">
                <a:latin typeface="+mj-lt"/>
              </a:rPr>
              <a:t>Cuando no he entendido.</a:t>
            </a:r>
          </a:p>
          <a:p>
            <a:pPr>
              <a:buClr>
                <a:schemeClr val="hlink"/>
              </a:buClr>
              <a:buSzPct val="80000"/>
              <a:buFont typeface="Wingdings" pitchFamily="2" charset="2"/>
              <a:buChar char="w"/>
              <a:defRPr/>
            </a:pPr>
            <a:r>
              <a:rPr lang="en-US">
                <a:latin typeface="+mj-lt"/>
              </a:rPr>
              <a:t>Cuando la otra persona no se siente entendida.</a:t>
            </a:r>
          </a:p>
          <a:p>
            <a:pPr>
              <a:buClr>
                <a:schemeClr val="hlink"/>
              </a:buClr>
              <a:buSzPct val="80000"/>
              <a:buFont typeface="Wingdings" pitchFamily="2" charset="2"/>
              <a:buChar char="w"/>
              <a:defRPr/>
            </a:pPr>
            <a:r>
              <a:rPr lang="en-US">
                <a:latin typeface="+mj-lt"/>
              </a:rPr>
              <a:t>Cuando la interacción tiene un fuerte componente emocional.</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14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144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144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Título"/>
          <p:cNvSpPr>
            <a:spLocks noGrp="1"/>
          </p:cNvSpPr>
          <p:nvPr>
            <p:ph type="title"/>
          </p:nvPr>
        </p:nvSpPr>
        <p:spPr>
          <a:xfrm>
            <a:off x="1285875" y="704850"/>
            <a:ext cx="5786438" cy="1143000"/>
          </a:xfrm>
        </p:spPr>
        <p:txBody>
          <a:bodyPr/>
          <a:lstStyle/>
          <a:p>
            <a:r>
              <a:rPr lang="es-CL" sz="4000" smtClean="0"/>
              <a:t>Sinergia</a:t>
            </a:r>
          </a:p>
        </p:txBody>
      </p:sp>
      <p:sp>
        <p:nvSpPr>
          <p:cNvPr id="4" name="3 Rectángulo"/>
          <p:cNvSpPr/>
          <p:nvPr/>
        </p:nvSpPr>
        <p:spPr>
          <a:xfrm>
            <a:off x="785813" y="2428875"/>
            <a:ext cx="7572375" cy="3386138"/>
          </a:xfrm>
          <a:prstGeom prst="rect">
            <a:avLst/>
          </a:prstGeom>
        </p:spPr>
        <p:txBody>
          <a:bodyPr>
            <a:spAutoFit/>
          </a:bodyPr>
          <a:lstStyle/>
          <a:p>
            <a:pPr fontAlgn="auto">
              <a:spcBef>
                <a:spcPts val="0"/>
              </a:spcBef>
              <a:spcAft>
                <a:spcPts val="0"/>
              </a:spcAft>
              <a:defRPr/>
            </a:pPr>
            <a:r>
              <a:rPr lang="es-ES" sz="2800" b="1">
                <a:latin typeface="+mj-lt"/>
              </a:rPr>
              <a:t>6.- Sinergizar</a:t>
            </a:r>
            <a:r>
              <a:rPr lang="es-ES" sz="2800" b="1" i="1">
                <a:latin typeface="+mj-lt"/>
              </a:rPr>
              <a:t>. </a:t>
            </a:r>
            <a:r>
              <a:rPr lang="es-ES" sz="2800">
                <a:latin typeface="+mj-lt"/>
              </a:rPr>
              <a:t>Al planificar los trabajos claves se propicia el intercambio de información, el respeto por el </a:t>
            </a:r>
            <a:r>
              <a:rPr lang="es-ES" sz="2800" b="1">
                <a:latin typeface="+mj-lt"/>
              </a:rPr>
              <a:t>legítimo otro</a:t>
            </a:r>
            <a:r>
              <a:rPr lang="es-ES" sz="2800">
                <a:latin typeface="+mj-lt"/>
              </a:rPr>
              <a:t>, que los individuos utilicen un proceso de construcción de sinergia </a:t>
            </a:r>
            <a:r>
              <a:rPr lang="es-ES" sz="2800" b="1">
                <a:latin typeface="+mj-lt"/>
              </a:rPr>
              <a:t>valorando las diferencias</a:t>
            </a:r>
            <a:r>
              <a:rPr lang="es-ES" sz="2800">
                <a:latin typeface="+mj-lt"/>
              </a:rPr>
              <a:t> de los demás, como oportunidad de incorporar nuevas energías, enriquecer respuestas y mejorar soluciones. </a:t>
            </a:r>
          </a:p>
          <a:p>
            <a:pPr fontAlgn="auto">
              <a:spcBef>
                <a:spcPts val="0"/>
              </a:spcBef>
              <a:spcAft>
                <a:spcPts val="0"/>
              </a:spcAft>
              <a:defRPr/>
            </a:pPr>
            <a:endParaRPr lang="es-CL">
              <a:latin typeface="+mn-l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p:cNvSpPr>
          <p:nvPr>
            <p:ph type="title"/>
          </p:nvPr>
        </p:nvSpPr>
        <p:spPr>
          <a:xfrm>
            <a:off x="1143000" y="704850"/>
            <a:ext cx="7543800" cy="795338"/>
          </a:xfrm>
        </p:spPr>
        <p:txBody>
          <a:bodyPr/>
          <a:lstStyle/>
          <a:p>
            <a:r>
              <a:rPr lang="es-CL" sz="3600" smtClean="0"/>
              <a:t>Renovación</a:t>
            </a:r>
          </a:p>
        </p:txBody>
      </p:sp>
      <p:sp>
        <p:nvSpPr>
          <p:cNvPr id="3" name="2 Marcador de contenido"/>
          <p:cNvSpPr>
            <a:spLocks noGrp="1"/>
          </p:cNvSpPr>
          <p:nvPr>
            <p:ph idx="1"/>
          </p:nvPr>
        </p:nvSpPr>
        <p:spPr>
          <a:xfrm>
            <a:off x="457200" y="1643063"/>
            <a:ext cx="8229600" cy="4681537"/>
          </a:xfrm>
        </p:spPr>
        <p:txBody>
          <a:bodyPr/>
          <a:lstStyle/>
          <a:p>
            <a:pPr>
              <a:buFont typeface="Wingdings 2" pitchFamily="18" charset="2"/>
              <a:buNone/>
              <a:defRPr/>
            </a:pPr>
            <a:r>
              <a:rPr lang="es-ES" smtClean="0">
                <a:latin typeface="+mj-lt"/>
              </a:rPr>
              <a:t>7.- Se hacen inversiones para </a:t>
            </a:r>
            <a:r>
              <a:rPr lang="es-ES" b="1" smtClean="0">
                <a:latin typeface="+mj-lt"/>
              </a:rPr>
              <a:t>renovarse</a:t>
            </a:r>
            <a:r>
              <a:rPr lang="es-ES" smtClean="0">
                <a:latin typeface="+mj-lt"/>
              </a:rPr>
              <a:t> continuamente. </a:t>
            </a:r>
          </a:p>
          <a:p>
            <a:pPr>
              <a:defRPr/>
            </a:pPr>
            <a:r>
              <a:rPr lang="es-ES" sz="2000" b="1" smtClean="0">
                <a:latin typeface="+mj-lt"/>
              </a:rPr>
              <a:t>Dimensión física</a:t>
            </a:r>
            <a:r>
              <a:rPr lang="es-ES" sz="2000" smtClean="0">
                <a:latin typeface="+mj-lt"/>
              </a:rPr>
              <a:t>. Se reinvierte en las personas, las instalaciones y la tecnología. Inteligencia Física (IF), se logra con Disciplina. </a:t>
            </a:r>
          </a:p>
          <a:p>
            <a:pPr>
              <a:defRPr/>
            </a:pPr>
            <a:r>
              <a:rPr lang="es-ES" sz="2000" b="1" smtClean="0">
                <a:latin typeface="+mj-lt"/>
              </a:rPr>
              <a:t>Dimensión emocional o social</a:t>
            </a:r>
            <a:r>
              <a:rPr lang="es-ES" sz="2000" smtClean="0">
                <a:latin typeface="+mj-lt"/>
              </a:rPr>
              <a:t>. Se construye confianza haciendo depósitos en el banco emocional de los protagonistas de la organización. Inteligencia Emocional (IE), se logra con Pasión y Entusiasmo. </a:t>
            </a:r>
          </a:p>
          <a:p>
            <a:pPr>
              <a:defRPr/>
            </a:pPr>
            <a:r>
              <a:rPr lang="es-ES" sz="2000" b="1" smtClean="0">
                <a:latin typeface="+mj-lt"/>
              </a:rPr>
              <a:t>Dimensión mental o intelectual.</a:t>
            </a:r>
            <a:r>
              <a:rPr lang="es-ES" sz="2000" smtClean="0">
                <a:latin typeface="+mj-lt"/>
              </a:rPr>
              <a:t> Continuamente se invierte en capacitación, desarrollo personal y profesional. Inteligencia Mental (IM), Permite la Visión. </a:t>
            </a:r>
          </a:p>
          <a:p>
            <a:pPr>
              <a:defRPr/>
            </a:pPr>
            <a:r>
              <a:rPr lang="es-ES" sz="2000" b="1" smtClean="0">
                <a:latin typeface="+mj-lt"/>
              </a:rPr>
              <a:t>Dimensión espiritual</a:t>
            </a:r>
            <a:r>
              <a:rPr lang="es-ES" sz="2000" smtClean="0">
                <a:latin typeface="+mj-lt"/>
              </a:rPr>
              <a:t>. Se reafirma constantemente el compromiso con los valores y principios de la organización. Se renueva la misión de ser necesario. Inteligencia Espiritual (IES), integra una conciencia del todo interior, Permite encontrar la voz propia. </a:t>
            </a:r>
            <a:endParaRPr lang="en-US" sz="2000" smtClean="0">
              <a:latin typeface="+mj-lt"/>
            </a:endParaRPr>
          </a:p>
          <a:p>
            <a:pPr>
              <a:defRPr/>
            </a:pPr>
            <a:endParaRPr lang="es-CL"/>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4273550" y="3835400"/>
            <a:ext cx="4763" cy="3175"/>
          </a:xfrm>
          <a:prstGeom prst="rect">
            <a:avLst/>
          </a:prstGeom>
          <a:solidFill>
            <a:srgbClr val="3300AA"/>
          </a:solidFill>
          <a:ln w="9525">
            <a:noFill/>
            <a:miter lim="800000"/>
            <a:headEnd/>
            <a:tailEnd/>
          </a:ln>
        </p:spPr>
        <p:txBody>
          <a:bodyPr/>
          <a:lstStyle/>
          <a:p>
            <a:endParaRPr lang="en-US">
              <a:latin typeface="Constantia" pitchFamily="18" charset="0"/>
            </a:endParaRPr>
          </a:p>
        </p:txBody>
      </p:sp>
      <p:sp>
        <p:nvSpPr>
          <p:cNvPr id="34819" name="Rectangle 3"/>
          <p:cNvSpPr>
            <a:spLocks noChangeArrowheads="1"/>
          </p:cNvSpPr>
          <p:nvPr/>
        </p:nvSpPr>
        <p:spPr bwMode="auto">
          <a:xfrm>
            <a:off x="4273550" y="3835400"/>
            <a:ext cx="4763" cy="3175"/>
          </a:xfrm>
          <a:prstGeom prst="rect">
            <a:avLst/>
          </a:prstGeom>
          <a:solidFill>
            <a:srgbClr val="3300AA"/>
          </a:solidFill>
          <a:ln w="9525">
            <a:noFill/>
            <a:miter lim="800000"/>
            <a:headEnd/>
            <a:tailEnd/>
          </a:ln>
        </p:spPr>
        <p:txBody>
          <a:bodyPr/>
          <a:lstStyle/>
          <a:p>
            <a:endParaRPr lang="en-US">
              <a:latin typeface="Constantia" pitchFamily="18" charset="0"/>
            </a:endParaRPr>
          </a:p>
        </p:txBody>
      </p:sp>
      <p:sp>
        <p:nvSpPr>
          <p:cNvPr id="156676" name="Freeform 4"/>
          <p:cNvSpPr>
            <a:spLocks/>
          </p:cNvSpPr>
          <p:nvPr/>
        </p:nvSpPr>
        <p:spPr bwMode="auto">
          <a:xfrm>
            <a:off x="3800475" y="3240088"/>
            <a:ext cx="771525" cy="1274762"/>
          </a:xfrm>
          <a:custGeom>
            <a:avLst/>
            <a:gdLst>
              <a:gd name="T0" fmla="*/ 266 w 486"/>
              <a:gd name="T1" fmla="*/ 0 h 803"/>
              <a:gd name="T2" fmla="*/ 141 w 486"/>
              <a:gd name="T3" fmla="*/ 109 h 803"/>
              <a:gd name="T4" fmla="*/ 56 w 486"/>
              <a:gd name="T5" fmla="*/ 250 h 803"/>
              <a:gd name="T6" fmla="*/ 1 w 486"/>
              <a:gd name="T7" fmla="*/ 398 h 803"/>
              <a:gd name="T8" fmla="*/ 63 w 486"/>
              <a:gd name="T9" fmla="*/ 546 h 803"/>
              <a:gd name="T10" fmla="*/ 165 w 486"/>
              <a:gd name="T11" fmla="*/ 709 h 803"/>
              <a:gd name="T12" fmla="*/ 250 w 486"/>
              <a:gd name="T13" fmla="*/ 795 h 803"/>
              <a:gd name="T14" fmla="*/ 383 w 486"/>
              <a:gd name="T15" fmla="*/ 663 h 803"/>
              <a:gd name="T16" fmla="*/ 469 w 486"/>
              <a:gd name="T17" fmla="*/ 499 h 803"/>
              <a:gd name="T18" fmla="*/ 484 w 486"/>
              <a:gd name="T19" fmla="*/ 390 h 803"/>
              <a:gd name="T20" fmla="*/ 461 w 486"/>
              <a:gd name="T21" fmla="*/ 250 h 803"/>
              <a:gd name="T22" fmla="*/ 391 w 486"/>
              <a:gd name="T23" fmla="*/ 133 h 803"/>
              <a:gd name="T24" fmla="*/ 266 w 486"/>
              <a:gd name="T25" fmla="*/ 0 h 80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86"/>
              <a:gd name="T40" fmla="*/ 0 h 803"/>
              <a:gd name="T41" fmla="*/ 486 w 486"/>
              <a:gd name="T42" fmla="*/ 803 h 80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86" h="803">
                <a:moveTo>
                  <a:pt x="266" y="0"/>
                </a:moveTo>
                <a:cubicBezTo>
                  <a:pt x="230" y="2"/>
                  <a:pt x="176" y="67"/>
                  <a:pt x="141" y="109"/>
                </a:cubicBezTo>
                <a:cubicBezTo>
                  <a:pt x="106" y="151"/>
                  <a:pt x="79" y="202"/>
                  <a:pt x="56" y="250"/>
                </a:cubicBezTo>
                <a:cubicBezTo>
                  <a:pt x="33" y="298"/>
                  <a:pt x="0" y="349"/>
                  <a:pt x="1" y="398"/>
                </a:cubicBezTo>
                <a:cubicBezTo>
                  <a:pt x="2" y="447"/>
                  <a:pt x="36" y="494"/>
                  <a:pt x="63" y="546"/>
                </a:cubicBezTo>
                <a:cubicBezTo>
                  <a:pt x="90" y="598"/>
                  <a:pt x="134" y="667"/>
                  <a:pt x="165" y="709"/>
                </a:cubicBezTo>
                <a:cubicBezTo>
                  <a:pt x="196" y="751"/>
                  <a:pt x="214" y="803"/>
                  <a:pt x="250" y="795"/>
                </a:cubicBezTo>
                <a:cubicBezTo>
                  <a:pt x="286" y="787"/>
                  <a:pt x="347" y="712"/>
                  <a:pt x="383" y="663"/>
                </a:cubicBezTo>
                <a:cubicBezTo>
                  <a:pt x="419" y="614"/>
                  <a:pt x="452" y="544"/>
                  <a:pt x="469" y="499"/>
                </a:cubicBezTo>
                <a:cubicBezTo>
                  <a:pt x="486" y="454"/>
                  <a:pt x="485" y="431"/>
                  <a:pt x="484" y="390"/>
                </a:cubicBezTo>
                <a:cubicBezTo>
                  <a:pt x="483" y="349"/>
                  <a:pt x="477" y="293"/>
                  <a:pt x="461" y="250"/>
                </a:cubicBezTo>
                <a:cubicBezTo>
                  <a:pt x="445" y="207"/>
                  <a:pt x="424" y="175"/>
                  <a:pt x="391" y="133"/>
                </a:cubicBezTo>
                <a:cubicBezTo>
                  <a:pt x="358" y="91"/>
                  <a:pt x="292" y="28"/>
                  <a:pt x="266" y="0"/>
                </a:cubicBezTo>
                <a:close/>
              </a:path>
            </a:pathLst>
          </a:custGeom>
          <a:gradFill rotWithShape="0">
            <a:gsLst>
              <a:gs pos="0">
                <a:srgbClr val="FFF200"/>
              </a:gs>
              <a:gs pos="45000">
                <a:srgbClr val="FF7A00"/>
              </a:gs>
              <a:gs pos="70000">
                <a:srgbClr val="FF0300"/>
              </a:gs>
              <a:gs pos="100000">
                <a:srgbClr val="4D0808"/>
              </a:gs>
            </a:gsLst>
            <a:path path="rect">
              <a:fillToRect l="50000" t="50000" r="50000" b="50000"/>
            </a:path>
          </a:gradFill>
          <a:ln w="12700" cap="flat" cmpd="sng">
            <a:solidFill>
              <a:srgbClr val="6E85C0"/>
            </a:solidFill>
            <a:prstDash val="solid"/>
            <a:round/>
            <a:headEnd/>
            <a:tailEnd/>
          </a:ln>
        </p:spPr>
        <p:txBody>
          <a:bodyPr wrap="none" anchor="ctr"/>
          <a:lstStyle/>
          <a:p>
            <a:endParaRPr lang="es-ES"/>
          </a:p>
        </p:txBody>
      </p:sp>
      <p:sp>
        <p:nvSpPr>
          <p:cNvPr id="156677" name="Oval 5"/>
          <p:cNvSpPr>
            <a:spLocks noChangeArrowheads="1"/>
          </p:cNvSpPr>
          <p:nvPr/>
        </p:nvSpPr>
        <p:spPr bwMode="auto">
          <a:xfrm>
            <a:off x="3675063" y="1714500"/>
            <a:ext cx="3211512" cy="3228975"/>
          </a:xfrm>
          <a:prstGeom prst="ellipse">
            <a:avLst/>
          </a:prstGeom>
          <a:noFill/>
          <a:ln w="38100">
            <a:solidFill>
              <a:srgbClr val="6E85C0"/>
            </a:solidFill>
            <a:round/>
            <a:headEnd/>
            <a:tailEnd/>
          </a:ln>
        </p:spPr>
        <p:txBody>
          <a:bodyPr/>
          <a:lstStyle/>
          <a:p>
            <a:pPr>
              <a:lnSpc>
                <a:spcPct val="75000"/>
              </a:lnSpc>
            </a:pPr>
            <a:endParaRPr lang="es-ES_tradnl" sz="2800" b="1">
              <a:latin typeface="Arial Narrow" pitchFamily="34" charset="0"/>
            </a:endParaRPr>
          </a:p>
        </p:txBody>
      </p:sp>
      <p:sp>
        <p:nvSpPr>
          <p:cNvPr id="156678" name="Oval 6"/>
          <p:cNvSpPr>
            <a:spLocks noChangeArrowheads="1"/>
          </p:cNvSpPr>
          <p:nvPr/>
        </p:nvSpPr>
        <p:spPr bwMode="auto">
          <a:xfrm>
            <a:off x="1447800" y="1714500"/>
            <a:ext cx="3209925" cy="3228975"/>
          </a:xfrm>
          <a:prstGeom prst="ellipse">
            <a:avLst/>
          </a:prstGeom>
          <a:noFill/>
          <a:ln w="38100">
            <a:solidFill>
              <a:srgbClr val="6E85C0"/>
            </a:solidFill>
            <a:round/>
            <a:headEnd/>
            <a:tailEnd/>
          </a:ln>
        </p:spPr>
        <p:txBody>
          <a:bodyPr/>
          <a:lstStyle/>
          <a:p>
            <a:endParaRPr lang="en-US">
              <a:latin typeface="Constantia" pitchFamily="18" charset="0"/>
            </a:endParaRPr>
          </a:p>
        </p:txBody>
      </p:sp>
      <p:sp>
        <p:nvSpPr>
          <p:cNvPr id="156679" name="Oval 7"/>
          <p:cNvSpPr>
            <a:spLocks noChangeArrowheads="1"/>
          </p:cNvSpPr>
          <p:nvPr/>
        </p:nvSpPr>
        <p:spPr bwMode="auto">
          <a:xfrm>
            <a:off x="3675063" y="2770188"/>
            <a:ext cx="3211512" cy="3228975"/>
          </a:xfrm>
          <a:prstGeom prst="ellipse">
            <a:avLst/>
          </a:prstGeom>
          <a:noFill/>
          <a:ln w="38100">
            <a:solidFill>
              <a:srgbClr val="6E85C0"/>
            </a:solidFill>
            <a:round/>
            <a:headEnd/>
            <a:tailEnd/>
          </a:ln>
        </p:spPr>
        <p:txBody>
          <a:bodyPr/>
          <a:lstStyle/>
          <a:p>
            <a:endParaRPr lang="en-US">
              <a:latin typeface="Constantia" pitchFamily="18" charset="0"/>
            </a:endParaRPr>
          </a:p>
        </p:txBody>
      </p:sp>
      <p:sp>
        <p:nvSpPr>
          <p:cNvPr id="156680" name="Oval 8"/>
          <p:cNvSpPr>
            <a:spLocks noChangeArrowheads="1"/>
          </p:cNvSpPr>
          <p:nvPr/>
        </p:nvSpPr>
        <p:spPr bwMode="auto">
          <a:xfrm>
            <a:off x="1447800" y="2770188"/>
            <a:ext cx="3209925" cy="3228975"/>
          </a:xfrm>
          <a:prstGeom prst="ellipse">
            <a:avLst/>
          </a:prstGeom>
          <a:noFill/>
          <a:ln w="38100">
            <a:solidFill>
              <a:srgbClr val="6E85C0"/>
            </a:solidFill>
            <a:round/>
            <a:headEnd/>
            <a:tailEnd/>
          </a:ln>
        </p:spPr>
        <p:txBody>
          <a:bodyPr/>
          <a:lstStyle/>
          <a:p>
            <a:endParaRPr lang="en-US">
              <a:latin typeface="Constantia" pitchFamily="18" charset="0"/>
            </a:endParaRPr>
          </a:p>
        </p:txBody>
      </p:sp>
      <p:sp>
        <p:nvSpPr>
          <p:cNvPr id="156681" name="Rectangle 9"/>
          <p:cNvSpPr>
            <a:spLocks noChangeArrowheads="1"/>
          </p:cNvSpPr>
          <p:nvPr/>
        </p:nvSpPr>
        <p:spPr bwMode="auto">
          <a:xfrm>
            <a:off x="6643688" y="1785938"/>
            <a:ext cx="2562225" cy="1566862"/>
          </a:xfrm>
          <a:prstGeom prst="rect">
            <a:avLst/>
          </a:prstGeom>
          <a:noFill/>
          <a:ln w="12699">
            <a:noFill/>
            <a:miter lim="800000"/>
            <a:headEnd/>
            <a:tailEnd/>
          </a:ln>
          <a:effectLst/>
        </p:spPr>
        <p:txBody>
          <a:bodyPr wrap="none" lIns="90488" tIns="44450" rIns="90488" bIns="44450">
            <a:spAutoFit/>
          </a:bodyPr>
          <a:lstStyle/>
          <a:p>
            <a:pPr fontAlgn="auto">
              <a:spcBef>
                <a:spcPts val="0"/>
              </a:spcBef>
              <a:spcAft>
                <a:spcPts val="0"/>
              </a:spcAft>
              <a:defRPr/>
            </a:pPr>
            <a:r>
              <a:rPr lang="en-US" sz="2700" b="1">
                <a:latin typeface="+mj-lt"/>
              </a:rPr>
              <a:t>SOCIAL / </a:t>
            </a:r>
          </a:p>
          <a:p>
            <a:pPr fontAlgn="auto">
              <a:spcBef>
                <a:spcPts val="0"/>
              </a:spcBef>
              <a:spcAft>
                <a:spcPts val="0"/>
              </a:spcAft>
              <a:defRPr/>
            </a:pPr>
            <a:r>
              <a:rPr lang="en-US" sz="2700" b="1">
                <a:latin typeface="+mj-lt"/>
              </a:rPr>
              <a:t>EMOCIONAL</a:t>
            </a:r>
          </a:p>
          <a:p>
            <a:pPr fontAlgn="auto">
              <a:spcBef>
                <a:spcPts val="0"/>
              </a:spcBef>
              <a:spcAft>
                <a:spcPts val="0"/>
              </a:spcAft>
              <a:defRPr/>
            </a:pPr>
            <a:r>
              <a:rPr lang="en-US" sz="1400" b="1">
                <a:latin typeface="+mj-lt"/>
              </a:rPr>
              <a:t>RELACIONES</a:t>
            </a:r>
          </a:p>
          <a:p>
            <a:pPr fontAlgn="auto">
              <a:spcBef>
                <a:spcPts val="0"/>
              </a:spcBef>
              <a:spcAft>
                <a:spcPts val="0"/>
              </a:spcAft>
              <a:defRPr/>
            </a:pPr>
            <a:r>
              <a:rPr lang="en-US" sz="1400" b="1">
                <a:latin typeface="+mj-lt"/>
              </a:rPr>
              <a:t>VALORES</a:t>
            </a:r>
          </a:p>
          <a:p>
            <a:pPr fontAlgn="auto">
              <a:spcBef>
                <a:spcPts val="0"/>
              </a:spcBef>
              <a:spcAft>
                <a:spcPts val="0"/>
              </a:spcAft>
              <a:defRPr/>
            </a:pPr>
            <a:r>
              <a:rPr lang="en-US" sz="1400" b="1">
                <a:latin typeface="+mj-lt"/>
              </a:rPr>
              <a:t>AFECTOS</a:t>
            </a:r>
            <a:endParaRPr lang="en-US" sz="2700" b="1">
              <a:latin typeface="+mj-lt"/>
            </a:endParaRPr>
          </a:p>
        </p:txBody>
      </p:sp>
      <p:sp>
        <p:nvSpPr>
          <p:cNvPr id="156682" name="Rectangle 10"/>
          <p:cNvSpPr>
            <a:spLocks noChangeArrowheads="1"/>
          </p:cNvSpPr>
          <p:nvPr/>
        </p:nvSpPr>
        <p:spPr bwMode="auto">
          <a:xfrm>
            <a:off x="452438" y="1785938"/>
            <a:ext cx="1600200" cy="1150937"/>
          </a:xfrm>
          <a:prstGeom prst="rect">
            <a:avLst/>
          </a:prstGeom>
          <a:noFill/>
          <a:ln w="12699">
            <a:noFill/>
            <a:miter lim="800000"/>
            <a:headEnd/>
            <a:tailEnd/>
          </a:ln>
        </p:spPr>
        <p:txBody>
          <a:bodyPr wrap="none" lIns="90488" tIns="44450" rIns="90488" bIns="44450">
            <a:spAutoFit/>
          </a:bodyPr>
          <a:lstStyle/>
          <a:p>
            <a:r>
              <a:rPr lang="en-US" sz="2700" b="1">
                <a:latin typeface="Constantia" pitchFamily="18" charset="0"/>
              </a:rPr>
              <a:t>FÍSICA</a:t>
            </a:r>
          </a:p>
          <a:p>
            <a:r>
              <a:rPr lang="en-US" sz="1400" b="1">
                <a:latin typeface="Constantia" pitchFamily="18" charset="0"/>
              </a:rPr>
              <a:t>ECONÓMICO</a:t>
            </a:r>
          </a:p>
          <a:p>
            <a:r>
              <a:rPr lang="en-US" sz="1400" b="1">
                <a:latin typeface="Constantia" pitchFamily="18" charset="0"/>
              </a:rPr>
              <a:t>ERGONÓMICO</a:t>
            </a:r>
          </a:p>
          <a:p>
            <a:r>
              <a:rPr lang="en-US" sz="1400" b="1">
                <a:latin typeface="Constantia" pitchFamily="18" charset="0"/>
              </a:rPr>
              <a:t>JUSTO</a:t>
            </a:r>
            <a:endParaRPr lang="en-US" sz="2700" b="1">
              <a:latin typeface="Constantia" pitchFamily="18" charset="0"/>
            </a:endParaRPr>
          </a:p>
        </p:txBody>
      </p:sp>
      <p:sp>
        <p:nvSpPr>
          <p:cNvPr id="156683" name="Rectangle 11"/>
          <p:cNvSpPr>
            <a:spLocks noChangeArrowheads="1"/>
          </p:cNvSpPr>
          <p:nvPr/>
        </p:nvSpPr>
        <p:spPr bwMode="auto">
          <a:xfrm>
            <a:off x="466725" y="4910138"/>
            <a:ext cx="1768475" cy="1150937"/>
          </a:xfrm>
          <a:prstGeom prst="rect">
            <a:avLst/>
          </a:prstGeom>
          <a:noFill/>
          <a:ln w="12699">
            <a:noFill/>
            <a:miter lim="800000"/>
            <a:headEnd/>
            <a:tailEnd/>
          </a:ln>
        </p:spPr>
        <p:txBody>
          <a:bodyPr wrap="none" lIns="90488" tIns="44450" rIns="90488" bIns="44450">
            <a:spAutoFit/>
          </a:bodyPr>
          <a:lstStyle/>
          <a:p>
            <a:r>
              <a:rPr lang="en-US" sz="2700" b="1">
                <a:latin typeface="Constantia" pitchFamily="18" charset="0"/>
              </a:rPr>
              <a:t>MENTAL</a:t>
            </a:r>
          </a:p>
          <a:p>
            <a:r>
              <a:rPr lang="en-US" sz="1400" b="1">
                <a:latin typeface="Constantia" pitchFamily="18" charset="0"/>
              </a:rPr>
              <a:t>INTELECTUAL</a:t>
            </a:r>
          </a:p>
          <a:p>
            <a:r>
              <a:rPr lang="en-US" sz="1400" b="1">
                <a:latin typeface="Constantia" pitchFamily="18" charset="0"/>
              </a:rPr>
              <a:t>DESARROLLO</a:t>
            </a:r>
          </a:p>
          <a:p>
            <a:r>
              <a:rPr lang="en-US" sz="1400" b="1">
                <a:latin typeface="Constantia" pitchFamily="18" charset="0"/>
              </a:rPr>
              <a:t>TALENTOS</a:t>
            </a:r>
            <a:endParaRPr lang="en-US" sz="2700" b="1">
              <a:latin typeface="Constantia" pitchFamily="18" charset="0"/>
            </a:endParaRPr>
          </a:p>
        </p:txBody>
      </p:sp>
      <p:sp>
        <p:nvSpPr>
          <p:cNvPr id="156684" name="Rectangle 12"/>
          <p:cNvSpPr>
            <a:spLocks noChangeArrowheads="1"/>
          </p:cNvSpPr>
          <p:nvPr/>
        </p:nvSpPr>
        <p:spPr bwMode="auto">
          <a:xfrm>
            <a:off x="6572250" y="4910138"/>
            <a:ext cx="2571750" cy="1150937"/>
          </a:xfrm>
          <a:prstGeom prst="rect">
            <a:avLst/>
          </a:prstGeom>
          <a:noFill/>
          <a:ln w="12699">
            <a:noFill/>
            <a:miter lim="800000"/>
            <a:headEnd/>
            <a:tailEnd/>
          </a:ln>
        </p:spPr>
        <p:txBody>
          <a:bodyPr lIns="90488" tIns="44450" rIns="90488" bIns="44450">
            <a:spAutoFit/>
          </a:bodyPr>
          <a:lstStyle/>
          <a:p>
            <a:pPr algn="ctr"/>
            <a:r>
              <a:rPr lang="en-US" sz="2700" b="1">
                <a:latin typeface="Constantia" pitchFamily="18" charset="0"/>
              </a:rPr>
              <a:t>ESPIRITUAL</a:t>
            </a:r>
          </a:p>
          <a:p>
            <a:r>
              <a:rPr lang="en-US" sz="1400" b="1">
                <a:latin typeface="Constantia" pitchFamily="18" charset="0"/>
              </a:rPr>
              <a:t>SIGNIFICADO</a:t>
            </a:r>
          </a:p>
          <a:p>
            <a:r>
              <a:rPr lang="en-US" sz="1400" b="1">
                <a:latin typeface="Constantia" pitchFamily="18" charset="0"/>
              </a:rPr>
              <a:t>TRASCENDER</a:t>
            </a:r>
          </a:p>
          <a:p>
            <a:r>
              <a:rPr lang="en-US" sz="1400" b="1">
                <a:latin typeface="Constantia" pitchFamily="18" charset="0"/>
              </a:rPr>
              <a:t>AGREGAR VALOR</a:t>
            </a:r>
            <a:endParaRPr lang="en-US" sz="2700" b="1">
              <a:latin typeface="Constantia" pitchFamily="18" charset="0"/>
            </a:endParaRPr>
          </a:p>
        </p:txBody>
      </p:sp>
      <p:sp>
        <p:nvSpPr>
          <p:cNvPr id="34829" name="Rectangle 13"/>
          <p:cNvSpPr>
            <a:spLocks noChangeArrowheads="1"/>
          </p:cNvSpPr>
          <p:nvPr/>
        </p:nvSpPr>
        <p:spPr bwMode="auto">
          <a:xfrm>
            <a:off x="1895475" y="381000"/>
            <a:ext cx="5540375" cy="504825"/>
          </a:xfrm>
          <a:prstGeom prst="rect">
            <a:avLst/>
          </a:prstGeom>
          <a:noFill/>
          <a:ln w="12699">
            <a:noFill/>
            <a:miter lim="800000"/>
            <a:headEnd/>
            <a:tailEnd/>
          </a:ln>
        </p:spPr>
        <p:txBody>
          <a:bodyPr wrap="none" lIns="90488" tIns="44450" rIns="90488" bIns="44450">
            <a:spAutoFit/>
          </a:bodyPr>
          <a:lstStyle/>
          <a:p>
            <a:r>
              <a:rPr lang="en-US" sz="2700" b="1">
                <a:latin typeface="Constantia" pitchFamily="18" charset="0"/>
              </a:rPr>
              <a:t>4  NECESIDADES HUMANAS</a:t>
            </a: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6678"/>
                                        </p:tgtEl>
                                        <p:attrNameLst>
                                          <p:attrName>style.visibility</p:attrName>
                                        </p:attrNameLst>
                                      </p:cBhvr>
                                      <p:to>
                                        <p:strVal val="visible"/>
                                      </p:to>
                                    </p:set>
                                    <p:animEffect transition="in" filter="wipe(left)">
                                      <p:cBhvr>
                                        <p:cTn id="7" dur="500"/>
                                        <p:tgtEl>
                                          <p:spTgt spid="156678"/>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56677"/>
                                        </p:tgtEl>
                                        <p:attrNameLst>
                                          <p:attrName>style.visibility</p:attrName>
                                        </p:attrNameLst>
                                      </p:cBhvr>
                                      <p:to>
                                        <p:strVal val="visible"/>
                                      </p:to>
                                    </p:set>
                                    <p:animEffect transition="in" filter="wipe(right)">
                                      <p:cBhvr>
                                        <p:cTn id="11" dur="500"/>
                                        <p:tgtEl>
                                          <p:spTgt spid="156677"/>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56680"/>
                                        </p:tgtEl>
                                        <p:attrNameLst>
                                          <p:attrName>style.visibility</p:attrName>
                                        </p:attrNameLst>
                                      </p:cBhvr>
                                      <p:to>
                                        <p:strVal val="visible"/>
                                      </p:to>
                                    </p:set>
                                    <p:animEffect transition="in" filter="wipe(right)">
                                      <p:cBhvr>
                                        <p:cTn id="15" dur="500"/>
                                        <p:tgtEl>
                                          <p:spTgt spid="15668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6679"/>
                                        </p:tgtEl>
                                        <p:attrNameLst>
                                          <p:attrName>style.visibility</p:attrName>
                                        </p:attrNameLst>
                                      </p:cBhvr>
                                      <p:to>
                                        <p:strVal val="visible"/>
                                      </p:to>
                                    </p:set>
                                    <p:animEffect transition="in" filter="wipe(left)">
                                      <p:cBhvr>
                                        <p:cTn id="19" dur="500"/>
                                        <p:tgtEl>
                                          <p:spTgt spid="156679"/>
                                        </p:tgtEl>
                                      </p:cBhvr>
                                    </p:animEffect>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grpId="0" nodeType="clickEffect">
                                  <p:stCondLst>
                                    <p:cond delay="0"/>
                                  </p:stCondLst>
                                  <p:childTnLst>
                                    <p:set>
                                      <p:cBhvr>
                                        <p:cTn id="23" dur="1" fill="hold">
                                          <p:stCondLst>
                                            <p:cond delay="0"/>
                                          </p:stCondLst>
                                        </p:cTn>
                                        <p:tgtEl>
                                          <p:spTgt spid="156682"/>
                                        </p:tgtEl>
                                        <p:attrNameLst>
                                          <p:attrName>style.visibility</p:attrName>
                                        </p:attrNameLst>
                                      </p:cBhvr>
                                      <p:to>
                                        <p:strVal val="visible"/>
                                      </p:to>
                                    </p:set>
                                    <p:anim calcmode="lin" valueType="num">
                                      <p:cBhvr>
                                        <p:cTn id="24" dur="500" fill="hold"/>
                                        <p:tgtEl>
                                          <p:spTgt spid="156682"/>
                                        </p:tgtEl>
                                        <p:attrNameLst>
                                          <p:attrName>ppt_w</p:attrName>
                                        </p:attrNameLst>
                                      </p:cBhvr>
                                      <p:tavLst>
                                        <p:tav tm="0">
                                          <p:val>
                                            <p:fltVal val="0"/>
                                          </p:val>
                                        </p:tav>
                                        <p:tav tm="100000">
                                          <p:val>
                                            <p:strVal val="#ppt_w"/>
                                          </p:val>
                                        </p:tav>
                                      </p:tavLst>
                                    </p:anim>
                                    <p:anim calcmode="lin" valueType="num">
                                      <p:cBhvr>
                                        <p:cTn id="25" dur="500" fill="hold"/>
                                        <p:tgtEl>
                                          <p:spTgt spid="156682"/>
                                        </p:tgtEl>
                                        <p:attrNameLst>
                                          <p:attrName>ppt_h</p:attrName>
                                        </p:attrNameLst>
                                      </p:cBhvr>
                                      <p:tavLst>
                                        <p:tav tm="0">
                                          <p:val>
                                            <p:fltVal val="0"/>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23" presetClass="entr" presetSubtype="16" fill="hold" grpId="0" nodeType="clickEffect">
                                  <p:stCondLst>
                                    <p:cond delay="0"/>
                                  </p:stCondLst>
                                  <p:childTnLst>
                                    <p:set>
                                      <p:cBhvr>
                                        <p:cTn id="29" dur="1" fill="hold">
                                          <p:stCondLst>
                                            <p:cond delay="0"/>
                                          </p:stCondLst>
                                        </p:cTn>
                                        <p:tgtEl>
                                          <p:spTgt spid="156683"/>
                                        </p:tgtEl>
                                        <p:attrNameLst>
                                          <p:attrName>style.visibility</p:attrName>
                                        </p:attrNameLst>
                                      </p:cBhvr>
                                      <p:to>
                                        <p:strVal val="visible"/>
                                      </p:to>
                                    </p:set>
                                    <p:anim calcmode="lin" valueType="num">
                                      <p:cBhvr>
                                        <p:cTn id="30" dur="500" fill="hold"/>
                                        <p:tgtEl>
                                          <p:spTgt spid="156683"/>
                                        </p:tgtEl>
                                        <p:attrNameLst>
                                          <p:attrName>ppt_w</p:attrName>
                                        </p:attrNameLst>
                                      </p:cBhvr>
                                      <p:tavLst>
                                        <p:tav tm="0">
                                          <p:val>
                                            <p:fltVal val="0"/>
                                          </p:val>
                                        </p:tav>
                                        <p:tav tm="100000">
                                          <p:val>
                                            <p:strVal val="#ppt_w"/>
                                          </p:val>
                                        </p:tav>
                                      </p:tavLst>
                                    </p:anim>
                                    <p:anim calcmode="lin" valueType="num">
                                      <p:cBhvr>
                                        <p:cTn id="31" dur="500" fill="hold"/>
                                        <p:tgtEl>
                                          <p:spTgt spid="156683"/>
                                        </p:tgtEl>
                                        <p:attrNameLst>
                                          <p:attrName>ppt_h</p:attrName>
                                        </p:attrNameLst>
                                      </p:cBhvr>
                                      <p:tavLst>
                                        <p:tav tm="0">
                                          <p:val>
                                            <p:fltVal val="0"/>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23" presetClass="entr" presetSubtype="16" fill="hold" grpId="0" nodeType="clickEffect">
                                  <p:stCondLst>
                                    <p:cond delay="0"/>
                                  </p:stCondLst>
                                  <p:childTnLst>
                                    <p:set>
                                      <p:cBhvr>
                                        <p:cTn id="35" dur="1" fill="hold">
                                          <p:stCondLst>
                                            <p:cond delay="0"/>
                                          </p:stCondLst>
                                        </p:cTn>
                                        <p:tgtEl>
                                          <p:spTgt spid="156681"/>
                                        </p:tgtEl>
                                        <p:attrNameLst>
                                          <p:attrName>style.visibility</p:attrName>
                                        </p:attrNameLst>
                                      </p:cBhvr>
                                      <p:to>
                                        <p:strVal val="visible"/>
                                      </p:to>
                                    </p:set>
                                    <p:anim calcmode="lin" valueType="num">
                                      <p:cBhvr>
                                        <p:cTn id="36" dur="500" fill="hold"/>
                                        <p:tgtEl>
                                          <p:spTgt spid="156681"/>
                                        </p:tgtEl>
                                        <p:attrNameLst>
                                          <p:attrName>ppt_w</p:attrName>
                                        </p:attrNameLst>
                                      </p:cBhvr>
                                      <p:tavLst>
                                        <p:tav tm="0">
                                          <p:val>
                                            <p:fltVal val="0"/>
                                          </p:val>
                                        </p:tav>
                                        <p:tav tm="100000">
                                          <p:val>
                                            <p:strVal val="#ppt_w"/>
                                          </p:val>
                                        </p:tav>
                                      </p:tavLst>
                                    </p:anim>
                                    <p:anim calcmode="lin" valueType="num">
                                      <p:cBhvr>
                                        <p:cTn id="37" dur="500" fill="hold"/>
                                        <p:tgtEl>
                                          <p:spTgt spid="156681"/>
                                        </p:tgtEl>
                                        <p:attrNameLst>
                                          <p:attrName>ppt_h</p:attrName>
                                        </p:attrNameLst>
                                      </p:cBhvr>
                                      <p:tavLst>
                                        <p:tav tm="0">
                                          <p:val>
                                            <p:fltVal val="0"/>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23" presetClass="entr" presetSubtype="16" fill="hold" grpId="0" nodeType="clickEffect">
                                  <p:stCondLst>
                                    <p:cond delay="0"/>
                                  </p:stCondLst>
                                  <p:childTnLst>
                                    <p:set>
                                      <p:cBhvr>
                                        <p:cTn id="41" dur="1" fill="hold">
                                          <p:stCondLst>
                                            <p:cond delay="0"/>
                                          </p:stCondLst>
                                        </p:cTn>
                                        <p:tgtEl>
                                          <p:spTgt spid="156684"/>
                                        </p:tgtEl>
                                        <p:attrNameLst>
                                          <p:attrName>style.visibility</p:attrName>
                                        </p:attrNameLst>
                                      </p:cBhvr>
                                      <p:to>
                                        <p:strVal val="visible"/>
                                      </p:to>
                                    </p:set>
                                    <p:anim calcmode="lin" valueType="num">
                                      <p:cBhvr>
                                        <p:cTn id="42" dur="500" fill="hold"/>
                                        <p:tgtEl>
                                          <p:spTgt spid="156684"/>
                                        </p:tgtEl>
                                        <p:attrNameLst>
                                          <p:attrName>ppt_w</p:attrName>
                                        </p:attrNameLst>
                                      </p:cBhvr>
                                      <p:tavLst>
                                        <p:tav tm="0">
                                          <p:val>
                                            <p:fltVal val="0"/>
                                          </p:val>
                                        </p:tav>
                                        <p:tav tm="100000">
                                          <p:val>
                                            <p:strVal val="#ppt_w"/>
                                          </p:val>
                                        </p:tav>
                                      </p:tavLst>
                                    </p:anim>
                                    <p:anim calcmode="lin" valueType="num">
                                      <p:cBhvr>
                                        <p:cTn id="43" dur="500" fill="hold"/>
                                        <p:tgtEl>
                                          <p:spTgt spid="156684"/>
                                        </p:tgtEl>
                                        <p:attrNameLst>
                                          <p:attrName>ppt_h</p:attrName>
                                        </p:attrNameLst>
                                      </p:cBhvr>
                                      <p:tavLst>
                                        <p:tav tm="0">
                                          <p:val>
                                            <p:fltVal val="0"/>
                                          </p:val>
                                        </p:tav>
                                        <p:tav tm="100000">
                                          <p:val>
                                            <p:strVal val="#ppt_h"/>
                                          </p:val>
                                        </p:tav>
                                      </p:tavLst>
                                    </p:anim>
                                  </p:childTnLst>
                                </p:cTn>
                              </p:par>
                            </p:childTnLst>
                          </p:cTn>
                        </p:par>
                        <p:par>
                          <p:cTn id="44" fill="hold">
                            <p:stCondLst>
                              <p:cond delay="500"/>
                            </p:stCondLst>
                            <p:childTnLst>
                              <p:par>
                                <p:cTn id="45" presetID="23" presetClass="entr" presetSubtype="16" fill="hold" grpId="0" nodeType="afterEffect">
                                  <p:stCondLst>
                                    <p:cond delay="0"/>
                                  </p:stCondLst>
                                  <p:childTnLst>
                                    <p:set>
                                      <p:cBhvr>
                                        <p:cTn id="46" dur="1" fill="hold">
                                          <p:stCondLst>
                                            <p:cond delay="0"/>
                                          </p:stCondLst>
                                        </p:cTn>
                                        <p:tgtEl>
                                          <p:spTgt spid="156676"/>
                                        </p:tgtEl>
                                        <p:attrNameLst>
                                          <p:attrName>style.visibility</p:attrName>
                                        </p:attrNameLst>
                                      </p:cBhvr>
                                      <p:to>
                                        <p:strVal val="visible"/>
                                      </p:to>
                                    </p:set>
                                    <p:anim calcmode="lin" valueType="num">
                                      <p:cBhvr>
                                        <p:cTn id="47" dur="500" fill="hold"/>
                                        <p:tgtEl>
                                          <p:spTgt spid="156676"/>
                                        </p:tgtEl>
                                        <p:attrNameLst>
                                          <p:attrName>ppt_w</p:attrName>
                                        </p:attrNameLst>
                                      </p:cBhvr>
                                      <p:tavLst>
                                        <p:tav tm="0">
                                          <p:val>
                                            <p:fltVal val="0"/>
                                          </p:val>
                                        </p:tav>
                                        <p:tav tm="100000">
                                          <p:val>
                                            <p:strVal val="#ppt_w"/>
                                          </p:val>
                                        </p:tav>
                                      </p:tavLst>
                                    </p:anim>
                                    <p:anim calcmode="lin" valueType="num">
                                      <p:cBhvr>
                                        <p:cTn id="48" dur="500" fill="hold"/>
                                        <p:tgtEl>
                                          <p:spTgt spid="15667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6" grpId="0" animBg="1"/>
      <p:bldP spid="156677" grpId="0" animBg="1" autoUpdateAnimBg="0"/>
      <p:bldP spid="156678" grpId="0" animBg="1"/>
      <p:bldP spid="156679" grpId="0" animBg="1"/>
      <p:bldP spid="156680" grpId="0" animBg="1"/>
      <p:bldP spid="156681" grpId="0" autoUpdateAnimBg="0"/>
      <p:bldP spid="156682" grpId="0" autoUpdateAnimBg="0"/>
      <p:bldP spid="156683" grpId="0" autoUpdateAnimBg="0"/>
      <p:bldP spid="156684"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5842" name="Oval 3"/>
          <p:cNvSpPr>
            <a:spLocks noChangeArrowheads="1"/>
          </p:cNvSpPr>
          <p:nvPr/>
        </p:nvSpPr>
        <p:spPr bwMode="auto">
          <a:xfrm>
            <a:off x="2341563" y="274638"/>
            <a:ext cx="6013450" cy="6162675"/>
          </a:xfrm>
          <a:prstGeom prst="ellipse">
            <a:avLst/>
          </a:prstGeom>
          <a:ln w="9525">
            <a:noFill/>
            <a:round/>
            <a:headEnd/>
            <a:tailEnd/>
          </a:ln>
        </p:spPr>
        <p:txBody>
          <a:bodyPr wrap="none" anchor="ctr"/>
          <a:lstStyle/>
          <a:p>
            <a:endParaRPr lang="en-US">
              <a:latin typeface="Constantia" pitchFamily="18" charset="0"/>
            </a:endParaRPr>
          </a:p>
        </p:txBody>
      </p:sp>
      <p:sp>
        <p:nvSpPr>
          <p:cNvPr id="74756" name="Line 4"/>
          <p:cNvSpPr>
            <a:spLocks noChangeShapeType="1"/>
          </p:cNvSpPr>
          <p:nvPr/>
        </p:nvSpPr>
        <p:spPr bwMode="auto">
          <a:xfrm>
            <a:off x="2963863" y="1590675"/>
            <a:ext cx="4402137" cy="0"/>
          </a:xfrm>
          <a:prstGeom prst="line">
            <a:avLst/>
          </a:prstGeom>
          <a:noFill/>
          <a:ln w="25400">
            <a:solidFill>
              <a:schemeClr val="tx1"/>
            </a:solidFill>
            <a:round/>
            <a:headEnd type="none" w="sm" len="sm"/>
            <a:tailEnd type="none" w="sm" len="sm"/>
          </a:ln>
          <a:effectLst>
            <a:outerShdw dist="71842" dir="2700000" algn="ctr" rotWithShape="0">
              <a:schemeClr val="bg2"/>
            </a:outerShdw>
          </a:effectLst>
        </p:spPr>
        <p:txBody>
          <a:bodyPr wrap="none" anchor="ctr"/>
          <a:lstStyle/>
          <a:p>
            <a:pPr fontAlgn="auto">
              <a:spcBef>
                <a:spcPts val="0"/>
              </a:spcBef>
              <a:spcAft>
                <a:spcPts val="0"/>
              </a:spcAft>
              <a:defRPr/>
            </a:pPr>
            <a:endParaRPr lang="en-US">
              <a:latin typeface="+mn-lt"/>
            </a:endParaRPr>
          </a:p>
        </p:txBody>
      </p:sp>
      <p:sp>
        <p:nvSpPr>
          <p:cNvPr id="74757" name="Line 5"/>
          <p:cNvSpPr>
            <a:spLocks noChangeShapeType="1"/>
          </p:cNvSpPr>
          <p:nvPr/>
        </p:nvSpPr>
        <p:spPr bwMode="auto">
          <a:xfrm flipH="1">
            <a:off x="2979738" y="1617663"/>
            <a:ext cx="4386262" cy="3586162"/>
          </a:xfrm>
          <a:prstGeom prst="line">
            <a:avLst/>
          </a:prstGeom>
          <a:noFill/>
          <a:ln w="25400">
            <a:solidFill>
              <a:schemeClr val="tx1"/>
            </a:solidFill>
            <a:round/>
            <a:headEnd type="none" w="sm" len="sm"/>
            <a:tailEnd type="none" w="sm" len="sm"/>
          </a:ln>
          <a:effectLst>
            <a:outerShdw dist="71842" dir="2700000" algn="ctr" rotWithShape="0">
              <a:schemeClr val="bg2"/>
            </a:outerShdw>
          </a:effectLst>
        </p:spPr>
        <p:txBody>
          <a:bodyPr wrap="none" anchor="ctr"/>
          <a:lstStyle/>
          <a:p>
            <a:pPr fontAlgn="auto">
              <a:spcBef>
                <a:spcPts val="0"/>
              </a:spcBef>
              <a:spcAft>
                <a:spcPts val="0"/>
              </a:spcAft>
              <a:defRPr/>
            </a:pPr>
            <a:endParaRPr lang="en-US">
              <a:latin typeface="+mn-lt"/>
            </a:endParaRPr>
          </a:p>
        </p:txBody>
      </p:sp>
      <p:sp>
        <p:nvSpPr>
          <p:cNvPr id="74758" name="Line 6"/>
          <p:cNvSpPr>
            <a:spLocks noChangeShapeType="1"/>
          </p:cNvSpPr>
          <p:nvPr/>
        </p:nvSpPr>
        <p:spPr bwMode="auto">
          <a:xfrm>
            <a:off x="2979738" y="5229225"/>
            <a:ext cx="4364037" cy="0"/>
          </a:xfrm>
          <a:prstGeom prst="line">
            <a:avLst/>
          </a:prstGeom>
          <a:noFill/>
          <a:ln w="25400">
            <a:solidFill>
              <a:schemeClr val="tx1"/>
            </a:solidFill>
            <a:round/>
            <a:headEnd type="none" w="sm" len="sm"/>
            <a:tailEnd type="none" w="sm" len="sm"/>
          </a:ln>
          <a:effectLst>
            <a:outerShdw dist="71842" dir="2700000" algn="ctr" rotWithShape="0">
              <a:schemeClr val="bg2"/>
            </a:outerShdw>
          </a:effectLst>
        </p:spPr>
        <p:txBody>
          <a:bodyPr wrap="none" anchor="ctr"/>
          <a:lstStyle/>
          <a:p>
            <a:pPr fontAlgn="auto">
              <a:spcBef>
                <a:spcPts val="0"/>
              </a:spcBef>
              <a:spcAft>
                <a:spcPts val="0"/>
              </a:spcAft>
              <a:defRPr/>
            </a:pPr>
            <a:endParaRPr lang="en-US">
              <a:latin typeface="+mn-lt"/>
            </a:endParaRPr>
          </a:p>
        </p:txBody>
      </p:sp>
      <p:sp>
        <p:nvSpPr>
          <p:cNvPr id="74760" name="Rectangle 8"/>
          <p:cNvSpPr>
            <a:spLocks noChangeArrowheads="1"/>
          </p:cNvSpPr>
          <p:nvPr/>
        </p:nvSpPr>
        <p:spPr bwMode="auto">
          <a:xfrm>
            <a:off x="2973388" y="5248275"/>
            <a:ext cx="4386262" cy="355600"/>
          </a:xfrm>
          <a:prstGeom prst="rect">
            <a:avLst/>
          </a:prstGeom>
          <a:solidFill>
            <a:schemeClr val="accent1"/>
          </a:solidFill>
          <a:ln w="12700">
            <a:solidFill>
              <a:schemeClr val="tx1"/>
            </a:solidFill>
            <a:miter lim="800000"/>
            <a:headEnd/>
            <a:tailEnd/>
          </a:ln>
          <a:effectLst>
            <a:outerShdw dist="71842" dir="2700000" algn="ctr" rotWithShape="0">
              <a:schemeClr val="bg2"/>
            </a:outerShdw>
          </a:effectLst>
        </p:spPr>
        <p:txBody>
          <a:bodyPr wrap="none" anchor="ctr"/>
          <a:lstStyle/>
          <a:p>
            <a:pPr fontAlgn="auto">
              <a:spcBef>
                <a:spcPts val="0"/>
              </a:spcBef>
              <a:spcAft>
                <a:spcPts val="0"/>
              </a:spcAft>
              <a:defRPr/>
            </a:pPr>
            <a:endParaRPr lang="en-US">
              <a:latin typeface="+mn-lt"/>
            </a:endParaRPr>
          </a:p>
        </p:txBody>
      </p:sp>
      <p:sp>
        <p:nvSpPr>
          <p:cNvPr id="74761" name="Rectangle 9"/>
          <p:cNvSpPr>
            <a:spLocks noChangeArrowheads="1"/>
          </p:cNvSpPr>
          <p:nvPr/>
        </p:nvSpPr>
        <p:spPr bwMode="auto">
          <a:xfrm>
            <a:off x="2960688" y="3181350"/>
            <a:ext cx="4398962" cy="355600"/>
          </a:xfrm>
          <a:prstGeom prst="rect">
            <a:avLst/>
          </a:prstGeom>
          <a:solidFill>
            <a:schemeClr val="accent1"/>
          </a:solidFill>
          <a:ln w="12700">
            <a:solidFill>
              <a:schemeClr val="tx1"/>
            </a:solidFill>
            <a:miter lim="800000"/>
            <a:headEnd/>
            <a:tailEnd/>
          </a:ln>
          <a:effectLst>
            <a:outerShdw dist="71842" dir="2700000" algn="ctr" rotWithShape="0">
              <a:schemeClr val="bg2"/>
            </a:outerShdw>
          </a:effectLst>
        </p:spPr>
        <p:txBody>
          <a:bodyPr wrap="none" anchor="ctr"/>
          <a:lstStyle/>
          <a:p>
            <a:pPr fontAlgn="auto">
              <a:spcBef>
                <a:spcPts val="0"/>
              </a:spcBef>
              <a:spcAft>
                <a:spcPts val="0"/>
              </a:spcAft>
              <a:defRPr/>
            </a:pPr>
            <a:endParaRPr lang="en-US">
              <a:latin typeface="+mn-lt"/>
            </a:endParaRPr>
          </a:p>
        </p:txBody>
      </p:sp>
      <p:sp>
        <p:nvSpPr>
          <p:cNvPr id="74762" name="Rectangle 10"/>
          <p:cNvSpPr>
            <a:spLocks noChangeArrowheads="1"/>
          </p:cNvSpPr>
          <p:nvPr/>
        </p:nvSpPr>
        <p:spPr bwMode="auto">
          <a:xfrm>
            <a:off x="2973388" y="1223963"/>
            <a:ext cx="4386262" cy="355600"/>
          </a:xfrm>
          <a:prstGeom prst="rect">
            <a:avLst/>
          </a:prstGeom>
          <a:solidFill>
            <a:schemeClr val="accent1"/>
          </a:solidFill>
          <a:ln w="12700">
            <a:solidFill>
              <a:schemeClr val="tx1"/>
            </a:solidFill>
            <a:miter lim="800000"/>
            <a:headEnd/>
            <a:tailEnd/>
          </a:ln>
          <a:effectLst>
            <a:outerShdw dist="71842" dir="2700000" algn="ctr" rotWithShape="0">
              <a:schemeClr val="bg2"/>
            </a:outerShdw>
          </a:effectLst>
        </p:spPr>
        <p:txBody>
          <a:bodyPr wrap="none" anchor="ctr"/>
          <a:lstStyle/>
          <a:p>
            <a:pPr fontAlgn="auto">
              <a:spcBef>
                <a:spcPts val="0"/>
              </a:spcBef>
              <a:spcAft>
                <a:spcPts val="0"/>
              </a:spcAft>
              <a:defRPr/>
            </a:pPr>
            <a:endParaRPr lang="en-US">
              <a:latin typeface="+mn-lt"/>
            </a:endParaRPr>
          </a:p>
        </p:txBody>
      </p:sp>
      <p:sp>
        <p:nvSpPr>
          <p:cNvPr id="35849" name="Rectangle 11"/>
          <p:cNvSpPr>
            <a:spLocks noChangeArrowheads="1"/>
          </p:cNvSpPr>
          <p:nvPr/>
        </p:nvSpPr>
        <p:spPr bwMode="auto">
          <a:xfrm>
            <a:off x="4938713" y="5157788"/>
            <a:ext cx="184150" cy="457200"/>
          </a:xfrm>
          <a:prstGeom prst="rect">
            <a:avLst/>
          </a:prstGeom>
          <a:noFill/>
          <a:ln w="9525">
            <a:noFill/>
            <a:miter lim="800000"/>
            <a:headEnd/>
            <a:tailEnd/>
          </a:ln>
        </p:spPr>
        <p:txBody>
          <a:bodyPr wrap="none" lIns="92075" tIns="46038" rIns="92075" bIns="46038">
            <a:spAutoFit/>
          </a:bodyPr>
          <a:lstStyle/>
          <a:p>
            <a:endParaRPr lang="es-ES_tradnl" sz="2400">
              <a:latin typeface="Constantia" pitchFamily="18" charset="0"/>
            </a:endParaRPr>
          </a:p>
        </p:txBody>
      </p:sp>
      <p:sp>
        <p:nvSpPr>
          <p:cNvPr id="35850" name="Rectangle 12"/>
          <p:cNvSpPr>
            <a:spLocks noChangeArrowheads="1"/>
          </p:cNvSpPr>
          <p:nvPr/>
        </p:nvSpPr>
        <p:spPr bwMode="auto">
          <a:xfrm>
            <a:off x="4189413" y="5199063"/>
            <a:ext cx="1990725" cy="457200"/>
          </a:xfrm>
          <a:prstGeom prst="rect">
            <a:avLst/>
          </a:prstGeom>
          <a:noFill/>
          <a:ln w="9525">
            <a:noFill/>
            <a:miter lim="800000"/>
            <a:headEnd/>
            <a:tailEnd/>
          </a:ln>
        </p:spPr>
        <p:txBody>
          <a:bodyPr wrap="none" lIns="92075" tIns="46038" rIns="92075" bIns="46038">
            <a:spAutoFit/>
          </a:bodyPr>
          <a:lstStyle/>
          <a:p>
            <a:r>
              <a:rPr lang="en-US" sz="2400" b="1">
                <a:solidFill>
                  <a:schemeClr val="bg2"/>
                </a:solidFill>
                <a:latin typeface="Comic Sans MS" pitchFamily="66" charset="0"/>
              </a:rPr>
              <a:t>Dependencia</a:t>
            </a:r>
          </a:p>
        </p:txBody>
      </p:sp>
      <p:sp>
        <p:nvSpPr>
          <p:cNvPr id="35851" name="Rectangle 13"/>
          <p:cNvSpPr>
            <a:spLocks noChangeArrowheads="1"/>
          </p:cNvSpPr>
          <p:nvPr/>
        </p:nvSpPr>
        <p:spPr bwMode="auto">
          <a:xfrm>
            <a:off x="4224338" y="3157538"/>
            <a:ext cx="2276475" cy="457200"/>
          </a:xfrm>
          <a:prstGeom prst="rect">
            <a:avLst/>
          </a:prstGeom>
          <a:noFill/>
          <a:ln w="9525">
            <a:noFill/>
            <a:miter lim="800000"/>
            <a:headEnd/>
            <a:tailEnd/>
          </a:ln>
        </p:spPr>
        <p:txBody>
          <a:bodyPr wrap="none" lIns="92075" tIns="46038" rIns="92075" bIns="46038">
            <a:spAutoFit/>
          </a:bodyPr>
          <a:lstStyle/>
          <a:p>
            <a:r>
              <a:rPr lang="en-US" sz="2400" b="1">
                <a:solidFill>
                  <a:schemeClr val="bg2"/>
                </a:solidFill>
                <a:latin typeface="Comic Sans MS" pitchFamily="66" charset="0"/>
              </a:rPr>
              <a:t>Independencia</a:t>
            </a:r>
          </a:p>
        </p:txBody>
      </p:sp>
      <p:sp>
        <p:nvSpPr>
          <p:cNvPr id="35852" name="Rectangle 14"/>
          <p:cNvSpPr>
            <a:spLocks noChangeArrowheads="1"/>
          </p:cNvSpPr>
          <p:nvPr/>
        </p:nvSpPr>
        <p:spPr bwMode="auto">
          <a:xfrm>
            <a:off x="3889375" y="1181100"/>
            <a:ext cx="2814638" cy="457200"/>
          </a:xfrm>
          <a:prstGeom prst="rect">
            <a:avLst/>
          </a:prstGeom>
          <a:noFill/>
          <a:ln w="9525">
            <a:noFill/>
            <a:miter lim="800000"/>
            <a:headEnd/>
            <a:tailEnd/>
          </a:ln>
        </p:spPr>
        <p:txBody>
          <a:bodyPr lIns="92075" tIns="46038" rIns="92075" bIns="46038">
            <a:spAutoFit/>
          </a:bodyPr>
          <a:lstStyle/>
          <a:p>
            <a:r>
              <a:rPr lang="en-US" sz="2400" b="1">
                <a:solidFill>
                  <a:schemeClr val="bg2"/>
                </a:solidFill>
                <a:latin typeface="Comic Sans MS" pitchFamily="66" charset="0"/>
              </a:rPr>
              <a:t>Interdependencia</a:t>
            </a:r>
          </a:p>
        </p:txBody>
      </p:sp>
      <p:sp>
        <p:nvSpPr>
          <p:cNvPr id="35853" name="AutoShape 15"/>
          <p:cNvSpPr>
            <a:spLocks noChangeArrowheads="1"/>
          </p:cNvSpPr>
          <p:nvPr/>
        </p:nvSpPr>
        <p:spPr bwMode="auto">
          <a:xfrm rot="10800000">
            <a:off x="4221163" y="4316413"/>
            <a:ext cx="1985962" cy="866775"/>
          </a:xfrm>
          <a:prstGeom prst="triangle">
            <a:avLst>
              <a:gd name="adj" fmla="val 49995"/>
            </a:avLst>
          </a:prstGeom>
          <a:solidFill>
            <a:schemeClr val="accent1"/>
          </a:solidFill>
          <a:ln w="12700">
            <a:solidFill>
              <a:schemeClr val="tx1"/>
            </a:solidFill>
            <a:miter lim="800000"/>
            <a:headEnd/>
            <a:tailEnd/>
          </a:ln>
        </p:spPr>
        <p:txBody>
          <a:bodyPr wrap="none" anchor="ctr"/>
          <a:lstStyle/>
          <a:p>
            <a:endParaRPr lang="en-US">
              <a:latin typeface="Constantia" pitchFamily="18" charset="0"/>
            </a:endParaRPr>
          </a:p>
        </p:txBody>
      </p:sp>
      <p:sp>
        <p:nvSpPr>
          <p:cNvPr id="35854" name="Rectangle 16"/>
          <p:cNvSpPr>
            <a:spLocks noChangeArrowheads="1"/>
          </p:cNvSpPr>
          <p:nvPr/>
        </p:nvSpPr>
        <p:spPr bwMode="auto">
          <a:xfrm>
            <a:off x="4665663" y="4308475"/>
            <a:ext cx="1047750" cy="641350"/>
          </a:xfrm>
          <a:prstGeom prst="rect">
            <a:avLst/>
          </a:prstGeom>
          <a:noFill/>
          <a:ln w="9525">
            <a:noFill/>
            <a:miter lim="800000"/>
            <a:headEnd/>
            <a:tailEnd/>
          </a:ln>
        </p:spPr>
        <p:txBody>
          <a:bodyPr wrap="none" lIns="92075" tIns="46038" rIns="92075" bIns="46038">
            <a:spAutoFit/>
          </a:bodyPr>
          <a:lstStyle/>
          <a:p>
            <a:pPr algn="ctr"/>
            <a:r>
              <a:rPr lang="en-US" b="1">
                <a:solidFill>
                  <a:schemeClr val="bg2"/>
                </a:solidFill>
                <a:latin typeface="Comic Sans MS" pitchFamily="66" charset="0"/>
              </a:rPr>
              <a:t>Victoria</a:t>
            </a:r>
          </a:p>
          <a:p>
            <a:pPr algn="ctr"/>
            <a:r>
              <a:rPr lang="en-US" b="1">
                <a:solidFill>
                  <a:schemeClr val="bg2"/>
                </a:solidFill>
                <a:latin typeface="Comic Sans MS" pitchFamily="66" charset="0"/>
              </a:rPr>
              <a:t>Privada</a:t>
            </a:r>
          </a:p>
        </p:txBody>
      </p:sp>
      <p:sp>
        <p:nvSpPr>
          <p:cNvPr id="35855" name="Rectangle 17"/>
          <p:cNvSpPr>
            <a:spLocks noChangeArrowheads="1"/>
          </p:cNvSpPr>
          <p:nvPr/>
        </p:nvSpPr>
        <p:spPr bwMode="auto">
          <a:xfrm>
            <a:off x="3978275" y="4462463"/>
            <a:ext cx="369888" cy="457200"/>
          </a:xfrm>
          <a:prstGeom prst="rect">
            <a:avLst/>
          </a:prstGeom>
          <a:noFill/>
          <a:ln w="9525">
            <a:noFill/>
            <a:miter lim="800000"/>
            <a:headEnd/>
            <a:tailEnd/>
          </a:ln>
        </p:spPr>
        <p:txBody>
          <a:bodyPr wrap="none" lIns="92075" tIns="46038" rIns="92075" bIns="46038">
            <a:spAutoFit/>
          </a:bodyPr>
          <a:lstStyle/>
          <a:p>
            <a:r>
              <a:rPr lang="en-US" sz="2400" b="1">
                <a:latin typeface="Comic Sans MS" pitchFamily="66" charset="0"/>
              </a:rPr>
              <a:t>1</a:t>
            </a:r>
          </a:p>
        </p:txBody>
      </p:sp>
      <p:sp>
        <p:nvSpPr>
          <p:cNvPr id="35856" name="Rectangle 18"/>
          <p:cNvSpPr>
            <a:spLocks noChangeArrowheads="1"/>
          </p:cNvSpPr>
          <p:nvPr/>
        </p:nvSpPr>
        <p:spPr bwMode="auto">
          <a:xfrm>
            <a:off x="6042025" y="4384675"/>
            <a:ext cx="369888" cy="457200"/>
          </a:xfrm>
          <a:prstGeom prst="rect">
            <a:avLst/>
          </a:prstGeom>
          <a:noFill/>
          <a:ln w="9525">
            <a:noFill/>
            <a:miter lim="800000"/>
            <a:headEnd/>
            <a:tailEnd/>
          </a:ln>
        </p:spPr>
        <p:txBody>
          <a:bodyPr wrap="none" lIns="92075" tIns="46038" rIns="92075" bIns="46038">
            <a:spAutoFit/>
          </a:bodyPr>
          <a:lstStyle/>
          <a:p>
            <a:r>
              <a:rPr lang="en-US" sz="2400" b="1">
                <a:latin typeface="Comic Sans MS" pitchFamily="66" charset="0"/>
              </a:rPr>
              <a:t>2</a:t>
            </a:r>
          </a:p>
        </p:txBody>
      </p:sp>
      <p:sp>
        <p:nvSpPr>
          <p:cNvPr id="35857" name="Rectangle 19"/>
          <p:cNvSpPr>
            <a:spLocks noChangeArrowheads="1"/>
          </p:cNvSpPr>
          <p:nvPr/>
        </p:nvSpPr>
        <p:spPr bwMode="auto">
          <a:xfrm>
            <a:off x="5029200" y="3581400"/>
            <a:ext cx="369888" cy="457200"/>
          </a:xfrm>
          <a:prstGeom prst="rect">
            <a:avLst/>
          </a:prstGeom>
          <a:noFill/>
          <a:ln w="9525">
            <a:noFill/>
            <a:miter lim="800000"/>
            <a:headEnd/>
            <a:tailEnd/>
          </a:ln>
        </p:spPr>
        <p:txBody>
          <a:bodyPr wrap="none" lIns="92075" tIns="46038" rIns="92075" bIns="46038">
            <a:spAutoFit/>
          </a:bodyPr>
          <a:lstStyle/>
          <a:p>
            <a:r>
              <a:rPr lang="en-US" sz="2400" b="1">
                <a:latin typeface="Comic Sans MS" pitchFamily="66" charset="0"/>
              </a:rPr>
              <a:t>3</a:t>
            </a:r>
          </a:p>
        </p:txBody>
      </p:sp>
      <p:sp>
        <p:nvSpPr>
          <p:cNvPr id="74772" name="AutoShape 20"/>
          <p:cNvSpPr>
            <a:spLocks noChangeArrowheads="1"/>
          </p:cNvSpPr>
          <p:nvPr/>
        </p:nvSpPr>
        <p:spPr bwMode="auto">
          <a:xfrm>
            <a:off x="4143375" y="1595438"/>
            <a:ext cx="2076450" cy="882650"/>
          </a:xfrm>
          <a:prstGeom prst="triangle">
            <a:avLst>
              <a:gd name="adj" fmla="val 49995"/>
            </a:avLst>
          </a:prstGeom>
          <a:solidFill>
            <a:schemeClr val="accent1"/>
          </a:solidFill>
          <a:ln w="12700">
            <a:solidFill>
              <a:schemeClr val="tx1"/>
            </a:solidFill>
            <a:miter lim="800000"/>
            <a:headEnd/>
            <a:tailEnd/>
          </a:ln>
          <a:effectLst>
            <a:outerShdw dist="71842" dir="2700000" algn="ctr" rotWithShape="0">
              <a:schemeClr val="bg2"/>
            </a:outerShdw>
          </a:effectLst>
        </p:spPr>
        <p:txBody>
          <a:bodyPr wrap="none" anchor="ctr"/>
          <a:lstStyle/>
          <a:p>
            <a:pPr fontAlgn="auto">
              <a:spcBef>
                <a:spcPts val="0"/>
              </a:spcBef>
              <a:spcAft>
                <a:spcPts val="0"/>
              </a:spcAft>
              <a:defRPr/>
            </a:pPr>
            <a:endParaRPr lang="en-US">
              <a:latin typeface="+mn-lt"/>
            </a:endParaRPr>
          </a:p>
        </p:txBody>
      </p:sp>
      <p:sp>
        <p:nvSpPr>
          <p:cNvPr id="35859" name="Rectangle 21"/>
          <p:cNvSpPr>
            <a:spLocks noChangeArrowheads="1"/>
          </p:cNvSpPr>
          <p:nvPr/>
        </p:nvSpPr>
        <p:spPr bwMode="auto">
          <a:xfrm>
            <a:off x="4730750" y="1838325"/>
            <a:ext cx="1047750" cy="641350"/>
          </a:xfrm>
          <a:prstGeom prst="rect">
            <a:avLst/>
          </a:prstGeom>
          <a:noFill/>
          <a:ln w="9525">
            <a:noFill/>
            <a:miter lim="800000"/>
            <a:headEnd/>
            <a:tailEnd/>
          </a:ln>
        </p:spPr>
        <p:txBody>
          <a:bodyPr wrap="none" lIns="92075" tIns="46038" rIns="92075" bIns="46038">
            <a:spAutoFit/>
          </a:bodyPr>
          <a:lstStyle/>
          <a:p>
            <a:pPr algn="ctr"/>
            <a:r>
              <a:rPr lang="en-US" b="1">
                <a:solidFill>
                  <a:schemeClr val="bg2"/>
                </a:solidFill>
                <a:latin typeface="Comic Sans MS" pitchFamily="66" charset="0"/>
              </a:rPr>
              <a:t>Victoria</a:t>
            </a:r>
          </a:p>
          <a:p>
            <a:pPr algn="ctr"/>
            <a:r>
              <a:rPr lang="en-US" b="1">
                <a:solidFill>
                  <a:schemeClr val="bg2"/>
                </a:solidFill>
                <a:latin typeface="Comic Sans MS" pitchFamily="66" charset="0"/>
              </a:rPr>
              <a:t>Pública</a:t>
            </a:r>
          </a:p>
        </p:txBody>
      </p:sp>
      <p:sp>
        <p:nvSpPr>
          <p:cNvPr id="35860" name="Rectangle 22"/>
          <p:cNvSpPr>
            <a:spLocks noChangeArrowheads="1"/>
          </p:cNvSpPr>
          <p:nvPr/>
        </p:nvSpPr>
        <p:spPr bwMode="auto">
          <a:xfrm>
            <a:off x="4962525" y="2833688"/>
            <a:ext cx="369888" cy="457200"/>
          </a:xfrm>
          <a:prstGeom prst="rect">
            <a:avLst/>
          </a:prstGeom>
          <a:noFill/>
          <a:ln w="9525">
            <a:noFill/>
            <a:miter lim="800000"/>
            <a:headEnd/>
            <a:tailEnd/>
          </a:ln>
        </p:spPr>
        <p:txBody>
          <a:bodyPr wrap="none" lIns="92075" tIns="46038" rIns="92075" bIns="46038">
            <a:spAutoFit/>
          </a:bodyPr>
          <a:lstStyle/>
          <a:p>
            <a:r>
              <a:rPr lang="en-US" sz="2400" b="1">
                <a:latin typeface="Comic Sans MS" pitchFamily="66" charset="0"/>
              </a:rPr>
              <a:t>4</a:t>
            </a:r>
          </a:p>
        </p:txBody>
      </p:sp>
      <p:sp>
        <p:nvSpPr>
          <p:cNvPr id="35861" name="Rectangle 23"/>
          <p:cNvSpPr>
            <a:spLocks noChangeArrowheads="1"/>
          </p:cNvSpPr>
          <p:nvPr/>
        </p:nvSpPr>
        <p:spPr bwMode="auto">
          <a:xfrm>
            <a:off x="3900488" y="1716088"/>
            <a:ext cx="369887" cy="457200"/>
          </a:xfrm>
          <a:prstGeom prst="rect">
            <a:avLst/>
          </a:prstGeom>
          <a:noFill/>
          <a:ln w="9525">
            <a:noFill/>
            <a:miter lim="800000"/>
            <a:headEnd/>
            <a:tailEnd/>
          </a:ln>
        </p:spPr>
        <p:txBody>
          <a:bodyPr wrap="none" lIns="92075" tIns="46038" rIns="92075" bIns="46038">
            <a:spAutoFit/>
          </a:bodyPr>
          <a:lstStyle/>
          <a:p>
            <a:r>
              <a:rPr lang="en-US" sz="2400" b="1">
                <a:latin typeface="Comic Sans MS" pitchFamily="66" charset="0"/>
              </a:rPr>
              <a:t>5</a:t>
            </a:r>
          </a:p>
        </p:txBody>
      </p:sp>
      <p:sp>
        <p:nvSpPr>
          <p:cNvPr id="35862" name="Rectangle 24"/>
          <p:cNvSpPr>
            <a:spLocks noChangeArrowheads="1"/>
          </p:cNvSpPr>
          <p:nvPr/>
        </p:nvSpPr>
        <p:spPr bwMode="auto">
          <a:xfrm>
            <a:off x="6067425" y="1939925"/>
            <a:ext cx="369888" cy="457200"/>
          </a:xfrm>
          <a:prstGeom prst="rect">
            <a:avLst/>
          </a:prstGeom>
          <a:noFill/>
          <a:ln w="9525">
            <a:noFill/>
            <a:miter lim="800000"/>
            <a:headEnd/>
            <a:tailEnd/>
          </a:ln>
        </p:spPr>
        <p:txBody>
          <a:bodyPr wrap="none" lIns="92075" tIns="46038" rIns="92075" bIns="46038">
            <a:spAutoFit/>
          </a:bodyPr>
          <a:lstStyle/>
          <a:p>
            <a:r>
              <a:rPr lang="en-US" sz="2400" b="1">
                <a:latin typeface="Comic Sans MS" pitchFamily="66" charset="0"/>
              </a:rPr>
              <a:t>6</a:t>
            </a:r>
          </a:p>
        </p:txBody>
      </p:sp>
      <p:sp>
        <p:nvSpPr>
          <p:cNvPr id="35863" name="Rectangle 25"/>
          <p:cNvSpPr>
            <a:spLocks noChangeArrowheads="1"/>
          </p:cNvSpPr>
          <p:nvPr/>
        </p:nvSpPr>
        <p:spPr bwMode="auto">
          <a:xfrm>
            <a:off x="3451225" y="4849813"/>
            <a:ext cx="1514475" cy="336550"/>
          </a:xfrm>
          <a:prstGeom prst="rect">
            <a:avLst/>
          </a:prstGeom>
          <a:noFill/>
          <a:ln w="9525">
            <a:noFill/>
            <a:miter lim="800000"/>
            <a:headEnd/>
            <a:tailEnd/>
          </a:ln>
        </p:spPr>
        <p:txBody>
          <a:bodyPr wrap="none" lIns="92075" tIns="46038" rIns="92075" bIns="46038">
            <a:spAutoFit/>
          </a:bodyPr>
          <a:lstStyle/>
          <a:p>
            <a:r>
              <a:rPr lang="en-US" sz="1600" b="1">
                <a:latin typeface="Comic Sans MS" pitchFamily="66" charset="0"/>
              </a:rPr>
              <a:t>Ser Proactivo</a:t>
            </a:r>
          </a:p>
        </p:txBody>
      </p:sp>
      <p:sp>
        <p:nvSpPr>
          <p:cNvPr id="35864" name="Rectangle 26"/>
          <p:cNvSpPr>
            <a:spLocks noChangeArrowheads="1"/>
          </p:cNvSpPr>
          <p:nvPr/>
        </p:nvSpPr>
        <p:spPr bwMode="auto">
          <a:xfrm>
            <a:off x="5181600" y="4724400"/>
            <a:ext cx="2643188" cy="581025"/>
          </a:xfrm>
          <a:prstGeom prst="rect">
            <a:avLst/>
          </a:prstGeom>
          <a:noFill/>
          <a:ln w="9525">
            <a:noFill/>
            <a:miter lim="800000"/>
            <a:headEnd/>
            <a:tailEnd/>
          </a:ln>
        </p:spPr>
        <p:txBody>
          <a:bodyPr lIns="92075" tIns="46038" rIns="92075" bIns="46038">
            <a:spAutoFit/>
          </a:bodyPr>
          <a:lstStyle/>
          <a:p>
            <a:pPr algn="ctr"/>
            <a:r>
              <a:rPr lang="en-US" sz="1600" b="1">
                <a:latin typeface="Comic Sans MS" pitchFamily="66" charset="0"/>
              </a:rPr>
              <a:t>Comenzar </a:t>
            </a:r>
          </a:p>
          <a:p>
            <a:pPr algn="ctr"/>
            <a:r>
              <a:rPr lang="en-US" sz="1600" b="1">
                <a:latin typeface="Comic Sans MS" pitchFamily="66" charset="0"/>
              </a:rPr>
              <a:t>cn el Fin en la Mente</a:t>
            </a:r>
          </a:p>
        </p:txBody>
      </p:sp>
      <p:sp>
        <p:nvSpPr>
          <p:cNvPr id="35865" name="Rectangle 27"/>
          <p:cNvSpPr>
            <a:spLocks noChangeArrowheads="1"/>
          </p:cNvSpPr>
          <p:nvPr/>
        </p:nvSpPr>
        <p:spPr bwMode="auto">
          <a:xfrm>
            <a:off x="3810000" y="3886200"/>
            <a:ext cx="3052763" cy="336550"/>
          </a:xfrm>
          <a:prstGeom prst="rect">
            <a:avLst/>
          </a:prstGeom>
          <a:noFill/>
          <a:ln w="9525">
            <a:noFill/>
            <a:miter lim="800000"/>
            <a:headEnd/>
            <a:tailEnd/>
          </a:ln>
        </p:spPr>
        <p:txBody>
          <a:bodyPr lIns="92075" tIns="46038" rIns="92075" bIns="46038">
            <a:spAutoFit/>
          </a:bodyPr>
          <a:lstStyle/>
          <a:p>
            <a:r>
              <a:rPr lang="en-US" sz="1600" b="1">
                <a:latin typeface="Comic Sans MS" pitchFamily="66" charset="0"/>
              </a:rPr>
              <a:t>Poner Primero Lo Primero</a:t>
            </a:r>
          </a:p>
        </p:txBody>
      </p:sp>
      <p:sp>
        <p:nvSpPr>
          <p:cNvPr id="35866" name="Rectangle 28"/>
          <p:cNvSpPr>
            <a:spLocks noChangeArrowheads="1"/>
          </p:cNvSpPr>
          <p:nvPr/>
        </p:nvSpPr>
        <p:spPr bwMode="auto">
          <a:xfrm>
            <a:off x="4114800" y="2590800"/>
            <a:ext cx="2171700" cy="336550"/>
          </a:xfrm>
          <a:prstGeom prst="rect">
            <a:avLst/>
          </a:prstGeom>
          <a:noFill/>
          <a:ln w="9525">
            <a:noFill/>
            <a:miter lim="800000"/>
            <a:headEnd/>
            <a:tailEnd/>
          </a:ln>
        </p:spPr>
        <p:txBody>
          <a:bodyPr wrap="none" lIns="92075" tIns="46038" rIns="92075" bIns="46038">
            <a:spAutoFit/>
          </a:bodyPr>
          <a:lstStyle/>
          <a:p>
            <a:r>
              <a:rPr lang="en-US" sz="1600" b="1">
                <a:latin typeface="Comic Sans MS" pitchFamily="66" charset="0"/>
              </a:rPr>
              <a:t>Pensar Ganar-Ganar</a:t>
            </a:r>
          </a:p>
        </p:txBody>
      </p:sp>
      <p:sp>
        <p:nvSpPr>
          <p:cNvPr id="35867" name="Rectangle 32"/>
          <p:cNvSpPr>
            <a:spLocks noChangeArrowheads="1"/>
          </p:cNvSpPr>
          <p:nvPr/>
        </p:nvSpPr>
        <p:spPr bwMode="auto">
          <a:xfrm>
            <a:off x="5757863" y="1666875"/>
            <a:ext cx="1187450" cy="336550"/>
          </a:xfrm>
          <a:prstGeom prst="rect">
            <a:avLst/>
          </a:prstGeom>
          <a:noFill/>
          <a:ln w="9525">
            <a:noFill/>
            <a:miter lim="800000"/>
            <a:headEnd/>
            <a:tailEnd/>
          </a:ln>
        </p:spPr>
        <p:txBody>
          <a:bodyPr wrap="none" lIns="92075" tIns="46038" rIns="92075" bIns="46038">
            <a:spAutoFit/>
          </a:bodyPr>
          <a:lstStyle/>
          <a:p>
            <a:r>
              <a:rPr lang="en-US" sz="1600" b="1">
                <a:latin typeface="Comic Sans MS" pitchFamily="66" charset="0"/>
              </a:rPr>
              <a:t>Sinergizar</a:t>
            </a:r>
          </a:p>
        </p:txBody>
      </p:sp>
      <p:grpSp>
        <p:nvGrpSpPr>
          <p:cNvPr id="35868" name="Group 36"/>
          <p:cNvGrpSpPr>
            <a:grpSpLocks/>
          </p:cNvGrpSpPr>
          <p:nvPr/>
        </p:nvGrpSpPr>
        <p:grpSpPr bwMode="auto">
          <a:xfrm>
            <a:off x="1981200" y="0"/>
            <a:ext cx="6245225" cy="6521450"/>
            <a:chOff x="1280" y="64"/>
            <a:chExt cx="3934" cy="4108"/>
          </a:xfrm>
        </p:grpSpPr>
        <p:sp>
          <p:nvSpPr>
            <p:cNvPr id="74785" name="Oval 33"/>
            <p:cNvSpPr>
              <a:spLocks noChangeArrowheads="1"/>
            </p:cNvSpPr>
            <p:nvPr/>
          </p:nvSpPr>
          <p:spPr bwMode="auto">
            <a:xfrm>
              <a:off x="1280" y="108"/>
              <a:ext cx="3934" cy="4064"/>
            </a:xfrm>
            <a:prstGeom prst="ellipse">
              <a:avLst/>
            </a:prstGeom>
            <a:noFill/>
            <a:ln w="50800">
              <a:solidFill>
                <a:schemeClr val="tx2"/>
              </a:solidFill>
              <a:round/>
              <a:headEnd/>
              <a:tailEnd/>
            </a:ln>
            <a:effectLst>
              <a:outerShdw dist="71842" dir="2700000" algn="ctr" rotWithShape="0">
                <a:schemeClr val="bg2"/>
              </a:outerShdw>
            </a:effectLst>
          </p:spPr>
          <p:txBody>
            <a:bodyPr wrap="none" anchor="ctr"/>
            <a:lstStyle/>
            <a:p>
              <a:pPr fontAlgn="auto">
                <a:spcBef>
                  <a:spcPts val="0"/>
                </a:spcBef>
                <a:spcAft>
                  <a:spcPts val="0"/>
                </a:spcAft>
                <a:defRPr/>
              </a:pPr>
              <a:endParaRPr lang="en-US">
                <a:latin typeface="+mn-lt"/>
              </a:endParaRPr>
            </a:p>
          </p:txBody>
        </p:sp>
        <p:sp>
          <p:nvSpPr>
            <p:cNvPr id="35876" name="Rectangle 34"/>
            <p:cNvSpPr>
              <a:spLocks noChangeArrowheads="1"/>
            </p:cNvSpPr>
            <p:nvPr/>
          </p:nvSpPr>
          <p:spPr bwMode="auto">
            <a:xfrm>
              <a:off x="4212" y="64"/>
              <a:ext cx="233" cy="288"/>
            </a:xfrm>
            <a:prstGeom prst="rect">
              <a:avLst/>
            </a:prstGeom>
            <a:noFill/>
            <a:ln w="9525">
              <a:noFill/>
              <a:miter lim="800000"/>
              <a:headEnd/>
              <a:tailEnd/>
            </a:ln>
          </p:spPr>
          <p:txBody>
            <a:bodyPr wrap="none" lIns="92075" tIns="46038" rIns="92075" bIns="46038">
              <a:spAutoFit/>
            </a:bodyPr>
            <a:lstStyle/>
            <a:p>
              <a:r>
                <a:rPr lang="en-US" sz="2400" b="1">
                  <a:latin typeface="Comic Sans MS" pitchFamily="66" charset="0"/>
                </a:rPr>
                <a:t>7</a:t>
              </a:r>
            </a:p>
          </p:txBody>
        </p:sp>
        <p:sp>
          <p:nvSpPr>
            <p:cNvPr id="35877" name="Rectangle 35"/>
            <p:cNvSpPr>
              <a:spLocks noChangeArrowheads="1"/>
            </p:cNvSpPr>
            <p:nvPr/>
          </p:nvSpPr>
          <p:spPr bwMode="auto">
            <a:xfrm>
              <a:off x="4385" y="118"/>
              <a:ext cx="781" cy="214"/>
            </a:xfrm>
            <a:prstGeom prst="rect">
              <a:avLst/>
            </a:prstGeom>
            <a:noFill/>
            <a:ln w="9525">
              <a:noFill/>
              <a:miter lim="800000"/>
              <a:headEnd/>
              <a:tailEnd/>
            </a:ln>
          </p:spPr>
          <p:txBody>
            <a:bodyPr wrap="none" lIns="92075" tIns="46038" rIns="92075" bIns="46038">
              <a:spAutoFit/>
            </a:bodyPr>
            <a:lstStyle/>
            <a:p>
              <a:r>
                <a:rPr lang="en-US" sz="1600" b="1">
                  <a:latin typeface="Comic Sans MS" pitchFamily="66" charset="0"/>
                </a:rPr>
                <a:t>Renovación</a:t>
              </a:r>
            </a:p>
          </p:txBody>
        </p:sp>
      </p:grpSp>
      <p:sp>
        <p:nvSpPr>
          <p:cNvPr id="74759" name="Line 7"/>
          <p:cNvSpPr>
            <a:spLocks noChangeShapeType="1"/>
          </p:cNvSpPr>
          <p:nvPr/>
        </p:nvSpPr>
        <p:spPr bwMode="auto">
          <a:xfrm flipH="1" flipV="1">
            <a:off x="2994025" y="1603375"/>
            <a:ext cx="4371975" cy="3625850"/>
          </a:xfrm>
          <a:prstGeom prst="line">
            <a:avLst/>
          </a:prstGeom>
          <a:noFill/>
          <a:ln w="25400">
            <a:solidFill>
              <a:schemeClr val="tx1"/>
            </a:solidFill>
            <a:round/>
            <a:headEnd type="none" w="sm" len="sm"/>
            <a:tailEnd type="none" w="sm" len="sm"/>
          </a:ln>
          <a:effectLst>
            <a:outerShdw dist="71842" dir="2700000" algn="ctr" rotWithShape="0">
              <a:schemeClr val="bg2"/>
            </a:outerShdw>
          </a:effectLst>
        </p:spPr>
        <p:txBody>
          <a:bodyPr wrap="none" anchor="ctr"/>
          <a:lstStyle/>
          <a:p>
            <a:pPr fontAlgn="auto">
              <a:spcBef>
                <a:spcPts val="0"/>
              </a:spcBef>
              <a:spcAft>
                <a:spcPts val="0"/>
              </a:spcAft>
              <a:defRPr/>
            </a:pPr>
            <a:endParaRPr lang="en-US">
              <a:latin typeface="+mn-lt"/>
            </a:endParaRPr>
          </a:p>
        </p:txBody>
      </p:sp>
      <p:sp>
        <p:nvSpPr>
          <p:cNvPr id="35870" name="Rectangle 29"/>
          <p:cNvSpPr>
            <a:spLocks noChangeArrowheads="1"/>
          </p:cNvSpPr>
          <p:nvPr/>
        </p:nvSpPr>
        <p:spPr bwMode="auto">
          <a:xfrm>
            <a:off x="2322513" y="1752600"/>
            <a:ext cx="2401887" cy="825500"/>
          </a:xfrm>
          <a:prstGeom prst="rect">
            <a:avLst/>
          </a:prstGeom>
          <a:noFill/>
          <a:ln w="9525">
            <a:noFill/>
            <a:miter lim="800000"/>
            <a:headEnd/>
            <a:tailEnd/>
          </a:ln>
        </p:spPr>
        <p:txBody>
          <a:bodyPr lIns="92075" tIns="46038" rIns="92075" bIns="46038">
            <a:spAutoFit/>
          </a:bodyPr>
          <a:lstStyle/>
          <a:p>
            <a:r>
              <a:rPr lang="en-US" sz="1600" b="1">
                <a:latin typeface="Comic Sans MS" pitchFamily="66" charset="0"/>
              </a:rPr>
              <a:t>Buscar Primero Entender, Luego</a:t>
            </a:r>
          </a:p>
          <a:p>
            <a:r>
              <a:rPr lang="en-US" sz="1600" b="1">
                <a:latin typeface="Comic Sans MS" pitchFamily="66" charset="0"/>
              </a:rPr>
              <a:t>Ser Entendido</a:t>
            </a:r>
          </a:p>
        </p:txBody>
      </p:sp>
      <p:sp>
        <p:nvSpPr>
          <p:cNvPr id="35871" name="Rectangle 25"/>
          <p:cNvSpPr>
            <a:spLocks noChangeArrowheads="1"/>
          </p:cNvSpPr>
          <p:nvPr/>
        </p:nvSpPr>
        <p:spPr bwMode="auto">
          <a:xfrm>
            <a:off x="896938" y="6261100"/>
            <a:ext cx="2452687" cy="338138"/>
          </a:xfrm>
          <a:prstGeom prst="rect">
            <a:avLst/>
          </a:prstGeom>
          <a:noFill/>
          <a:ln w="9525">
            <a:noFill/>
            <a:miter lim="800000"/>
            <a:headEnd/>
            <a:tailEnd/>
          </a:ln>
        </p:spPr>
        <p:txBody>
          <a:bodyPr wrap="none" lIns="92075" tIns="46038" rIns="92075" bIns="46038">
            <a:spAutoFit/>
          </a:bodyPr>
          <a:lstStyle/>
          <a:p>
            <a:r>
              <a:rPr lang="en-US" sz="1600" b="1">
                <a:latin typeface="Comic Sans MS" pitchFamily="66" charset="0"/>
              </a:rPr>
              <a:t>Construcción Confianza</a:t>
            </a:r>
          </a:p>
        </p:txBody>
      </p:sp>
      <p:sp>
        <p:nvSpPr>
          <p:cNvPr id="35872" name="Rectangle 25"/>
          <p:cNvSpPr>
            <a:spLocks noChangeArrowheads="1"/>
          </p:cNvSpPr>
          <p:nvPr/>
        </p:nvSpPr>
        <p:spPr bwMode="auto">
          <a:xfrm>
            <a:off x="6300788" y="6381750"/>
            <a:ext cx="2720975" cy="338138"/>
          </a:xfrm>
          <a:prstGeom prst="rect">
            <a:avLst/>
          </a:prstGeom>
          <a:noFill/>
          <a:ln w="9525">
            <a:noFill/>
            <a:miter lim="800000"/>
            <a:headEnd/>
            <a:tailEnd/>
          </a:ln>
        </p:spPr>
        <p:txBody>
          <a:bodyPr wrap="none" lIns="92075" tIns="46038" rIns="92075" bIns="46038">
            <a:spAutoFit/>
          </a:bodyPr>
          <a:lstStyle/>
          <a:p>
            <a:r>
              <a:rPr lang="en-US" sz="1600" b="1">
                <a:latin typeface="Comic Sans MS" pitchFamily="66" charset="0"/>
              </a:rPr>
              <a:t>Capacidades y Resultados</a:t>
            </a:r>
          </a:p>
        </p:txBody>
      </p:sp>
      <p:sp>
        <p:nvSpPr>
          <p:cNvPr id="35873" name="Rectangle 17"/>
          <p:cNvSpPr>
            <a:spLocks noChangeArrowheads="1"/>
          </p:cNvSpPr>
          <p:nvPr/>
        </p:nvSpPr>
        <p:spPr bwMode="auto">
          <a:xfrm>
            <a:off x="598488" y="6207125"/>
            <a:ext cx="373062" cy="461963"/>
          </a:xfrm>
          <a:prstGeom prst="rect">
            <a:avLst/>
          </a:prstGeom>
          <a:noFill/>
          <a:ln w="9525">
            <a:noFill/>
            <a:miter lim="800000"/>
            <a:headEnd/>
            <a:tailEnd/>
          </a:ln>
        </p:spPr>
        <p:txBody>
          <a:bodyPr wrap="none" lIns="92075" tIns="46038" rIns="92075" bIns="46038">
            <a:spAutoFit/>
          </a:bodyPr>
          <a:lstStyle/>
          <a:p>
            <a:r>
              <a:rPr lang="en-US" sz="2400" b="1">
                <a:latin typeface="Comic Sans MS" pitchFamily="66" charset="0"/>
              </a:rPr>
              <a:t>8</a:t>
            </a:r>
          </a:p>
        </p:txBody>
      </p:sp>
      <p:sp>
        <p:nvSpPr>
          <p:cNvPr id="35874" name="Rectangle 17"/>
          <p:cNvSpPr>
            <a:spLocks noChangeArrowheads="1"/>
          </p:cNvSpPr>
          <p:nvPr/>
        </p:nvSpPr>
        <p:spPr bwMode="auto">
          <a:xfrm>
            <a:off x="5999163" y="6278563"/>
            <a:ext cx="373062" cy="463550"/>
          </a:xfrm>
          <a:prstGeom prst="rect">
            <a:avLst/>
          </a:prstGeom>
          <a:noFill/>
          <a:ln w="9525">
            <a:noFill/>
            <a:miter lim="800000"/>
            <a:headEnd/>
            <a:tailEnd/>
          </a:ln>
        </p:spPr>
        <p:txBody>
          <a:bodyPr wrap="none" lIns="92075" tIns="46038" rIns="92075" bIns="46038">
            <a:spAutoFit/>
          </a:bodyPr>
          <a:lstStyle/>
          <a:p>
            <a:r>
              <a:rPr lang="en-US" sz="2400" b="1">
                <a:latin typeface="Comic Sans MS" pitchFamily="66" charset="0"/>
              </a:rPr>
              <a:t>9</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1080120"/>
          </a:xfrm>
        </p:spPr>
        <p:txBody>
          <a:bodyPr/>
          <a:lstStyle/>
          <a:p>
            <a:pPr algn="ctr"/>
            <a:r>
              <a:rPr lang="es-ES" smtClean="0"/>
              <a:t>Tarea Cuadrante II</a:t>
            </a:r>
            <a:endParaRPr lang="es-ES"/>
          </a:p>
        </p:txBody>
      </p:sp>
      <p:sp>
        <p:nvSpPr>
          <p:cNvPr id="3" name="2 Marcador de contenido"/>
          <p:cNvSpPr>
            <a:spLocks noGrp="1"/>
          </p:cNvSpPr>
          <p:nvPr>
            <p:ph idx="1"/>
          </p:nvPr>
        </p:nvSpPr>
        <p:spPr>
          <a:xfrm>
            <a:off x="457200" y="1412776"/>
            <a:ext cx="8229600" cy="4677469"/>
          </a:xfrm>
        </p:spPr>
        <p:txBody>
          <a:bodyPr/>
          <a:lstStyle/>
          <a:p>
            <a:pPr>
              <a:buNone/>
            </a:pPr>
            <a:r>
              <a:rPr lang="es-CL" smtClean="0">
                <a:latin typeface="+mj-lt"/>
              </a:rPr>
              <a:t>Del </a:t>
            </a:r>
            <a:r>
              <a:rPr lang="es-CL" smtClean="0">
                <a:latin typeface="+mj-lt"/>
              </a:rPr>
              <a:t>libro </a:t>
            </a:r>
            <a:r>
              <a:rPr lang="es-CL" smtClean="0">
                <a:latin typeface="+mj-lt"/>
              </a:rPr>
              <a:t>“Los </a:t>
            </a:r>
            <a:r>
              <a:rPr lang="es-CL" smtClean="0">
                <a:latin typeface="+mj-lt"/>
              </a:rPr>
              <a:t>7 hábitos de las personas </a:t>
            </a:r>
            <a:r>
              <a:rPr lang="es-CL" smtClean="0">
                <a:latin typeface="+mj-lt"/>
              </a:rPr>
              <a:t>altamente </a:t>
            </a:r>
            <a:r>
              <a:rPr lang="es-CL" smtClean="0">
                <a:latin typeface="+mj-lt"/>
              </a:rPr>
              <a:t>efectivas”. Ver </a:t>
            </a:r>
            <a:r>
              <a:rPr lang="es-CL" smtClean="0">
                <a:latin typeface="+mj-lt"/>
              </a:rPr>
              <a:t>página </a:t>
            </a:r>
            <a:r>
              <a:rPr lang="es-CL" smtClean="0">
                <a:latin typeface="+mj-lt"/>
              </a:rPr>
              <a:t>112, </a:t>
            </a:r>
            <a:r>
              <a:rPr lang="es-CL" smtClean="0">
                <a:latin typeface="+mj-lt"/>
              </a:rPr>
              <a:t>Sugerencias Prácticas puntos 1, 2, y 3.</a:t>
            </a:r>
            <a:br>
              <a:rPr lang="es-CL" smtClean="0">
                <a:latin typeface="+mj-lt"/>
              </a:rPr>
            </a:br>
            <a:r>
              <a:rPr lang="es-CL" smtClean="0">
                <a:latin typeface="+mj-lt"/>
              </a:rPr>
              <a:t>Hacer un desarrollo de no más de 2 páginas, con </a:t>
            </a:r>
            <a:r>
              <a:rPr lang="es-CL" smtClean="0">
                <a:latin typeface="+mj-lt"/>
              </a:rPr>
              <a:t>una </a:t>
            </a:r>
            <a:r>
              <a:rPr lang="es-CL" smtClean="0">
                <a:latin typeface="+mj-lt"/>
              </a:rPr>
              <a:t>experiencia, </a:t>
            </a:r>
            <a:r>
              <a:rPr lang="es-CL" smtClean="0">
                <a:latin typeface="+mj-lt"/>
              </a:rPr>
              <a:t>que resulte pertinente de acuerdo a lo siguiente:</a:t>
            </a:r>
            <a:br>
              <a:rPr lang="es-CL" smtClean="0">
                <a:latin typeface="+mj-lt"/>
              </a:rPr>
            </a:br>
            <a:r>
              <a:rPr lang="es-CL" smtClean="0">
                <a:latin typeface="+mj-lt"/>
              </a:rPr>
              <a:t>1. Identifique una actividad del cuadrante II que usted sabe que </a:t>
            </a:r>
            <a:r>
              <a:rPr lang="es-CL" smtClean="0">
                <a:latin typeface="+mj-lt"/>
              </a:rPr>
              <a:t>ha </a:t>
            </a:r>
            <a:r>
              <a:rPr lang="es-CL" smtClean="0">
                <a:latin typeface="+mj-lt"/>
              </a:rPr>
              <a:t>descuidado, </a:t>
            </a:r>
            <a:r>
              <a:rPr lang="es-CL" smtClean="0">
                <a:latin typeface="+mj-lt"/>
              </a:rPr>
              <a:t>una actividad que bien realizada tendrá un efecto significativo en su vida, personal </a:t>
            </a:r>
            <a:r>
              <a:rPr lang="es-CL" smtClean="0">
                <a:latin typeface="+mj-lt"/>
              </a:rPr>
              <a:t>o </a:t>
            </a:r>
            <a:r>
              <a:rPr lang="es-CL" smtClean="0">
                <a:latin typeface="+mj-lt"/>
              </a:rPr>
              <a:t>profesional. </a:t>
            </a:r>
            <a:r>
              <a:rPr lang="es-CL" smtClean="0">
                <a:latin typeface="+mj-lt"/>
              </a:rPr>
              <a:t>Póngala por escrito y comprométase </a:t>
            </a:r>
            <a:r>
              <a:rPr lang="es-CL" smtClean="0">
                <a:latin typeface="+mj-lt"/>
              </a:rPr>
              <a:t>a </a:t>
            </a:r>
            <a:r>
              <a:rPr lang="es-CL" smtClean="0">
                <a:latin typeface="+mj-lt"/>
              </a:rPr>
              <a:t>realizarla. </a:t>
            </a:r>
            <a:endParaRPr lang="es-ES">
              <a:latin typeface="+mj-lt"/>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6923112" cy="720080"/>
          </a:xfrm>
        </p:spPr>
        <p:txBody>
          <a:bodyPr/>
          <a:lstStyle/>
          <a:p>
            <a:r>
              <a:rPr lang="es-ES" smtClean="0"/>
              <a:t>Cont.</a:t>
            </a:r>
            <a:endParaRPr lang="es-ES"/>
          </a:p>
        </p:txBody>
      </p:sp>
      <p:sp>
        <p:nvSpPr>
          <p:cNvPr id="3" name="2 Marcador de contenido"/>
          <p:cNvSpPr>
            <a:spLocks noGrp="1"/>
          </p:cNvSpPr>
          <p:nvPr>
            <p:ph idx="1"/>
          </p:nvPr>
        </p:nvSpPr>
        <p:spPr>
          <a:xfrm>
            <a:off x="457200" y="1052737"/>
            <a:ext cx="8229600" cy="5271864"/>
          </a:xfrm>
        </p:spPr>
        <p:txBody>
          <a:bodyPr/>
          <a:lstStyle/>
          <a:p>
            <a:pPr>
              <a:buNone/>
            </a:pPr>
            <a:r>
              <a:rPr lang="es-ES" smtClean="0"/>
              <a:t>  2. </a:t>
            </a:r>
            <a:r>
              <a:rPr lang="es-CL" smtClean="0"/>
              <a:t>Dibuje </a:t>
            </a:r>
            <a:r>
              <a:rPr lang="es-CL" smtClean="0"/>
              <a:t>una matriz de administración del tiempo y trate de estimar qué porcentaje de su tiempo destina a cada cuadrante. Después registre su uso del tiempo durante tres días en intervalos de quince minutos. ¿Cuán precisa fue su estimación? ¿Está satisfecho con el modo en que utiliza el tiempo? ¿Qué necesita para cambiar?</a:t>
            </a:r>
            <a:br>
              <a:rPr lang="es-CL" smtClean="0"/>
            </a:br>
            <a:r>
              <a:rPr lang="es-CL" smtClean="0"/>
              <a:t>3</a:t>
            </a:r>
            <a:r>
              <a:rPr lang="es-CL" smtClean="0"/>
              <a:t>. </a:t>
            </a:r>
            <a:r>
              <a:rPr lang="es-CL" smtClean="0"/>
              <a:t>Haga </a:t>
            </a:r>
            <a:r>
              <a:rPr lang="es-CL" smtClean="0"/>
              <a:t>una lista de las responsabilidades que podría delegar y de las personas que podrían hacerse cargo de ellas, o que podrían entrenarse para asumirlas. Determine lo necesario para iniciar el proceso de delegación o entrenamiento.</a:t>
            </a:r>
            <a:endParaRPr lang="es-E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a:xfrm>
            <a:off x="457200" y="285750"/>
            <a:ext cx="8229600" cy="1143000"/>
          </a:xfrm>
        </p:spPr>
        <p:txBody>
          <a:bodyPr/>
          <a:lstStyle/>
          <a:p>
            <a:r>
              <a:rPr lang="es-CL" sz="3600" smtClean="0"/>
              <a:t>Construir Confianza</a:t>
            </a:r>
          </a:p>
        </p:txBody>
      </p:sp>
      <p:sp>
        <p:nvSpPr>
          <p:cNvPr id="3" name="2 Marcador de contenido"/>
          <p:cNvSpPr>
            <a:spLocks noGrp="1"/>
          </p:cNvSpPr>
          <p:nvPr>
            <p:ph idx="1"/>
          </p:nvPr>
        </p:nvSpPr>
        <p:spPr>
          <a:xfrm>
            <a:off x="539750" y="1484313"/>
            <a:ext cx="6900863" cy="1636712"/>
          </a:xfrm>
        </p:spPr>
        <p:txBody>
          <a:bodyPr/>
          <a:lstStyle/>
          <a:p>
            <a:pPr>
              <a:defRPr/>
            </a:pPr>
            <a:r>
              <a:rPr lang="es-CL" smtClean="0">
                <a:latin typeface="+mj-lt"/>
              </a:rPr>
              <a:t>Sinceridad</a:t>
            </a:r>
          </a:p>
          <a:p>
            <a:pPr>
              <a:defRPr/>
            </a:pPr>
            <a:r>
              <a:rPr lang="es-CL" smtClean="0">
                <a:latin typeface="+mj-lt"/>
              </a:rPr>
              <a:t>Competencia</a:t>
            </a:r>
          </a:p>
          <a:p>
            <a:pPr>
              <a:defRPr/>
            </a:pPr>
            <a:r>
              <a:rPr lang="es-CL" smtClean="0">
                <a:latin typeface="+mj-lt"/>
              </a:rPr>
              <a:t>Responsabilidad</a:t>
            </a:r>
            <a:endParaRPr lang="es-CL">
              <a:latin typeface="+mj-lt"/>
            </a:endParaRPr>
          </a:p>
        </p:txBody>
      </p:sp>
      <p:sp>
        <p:nvSpPr>
          <p:cNvPr id="4" name="1 Título"/>
          <p:cNvSpPr txBox="1">
            <a:spLocks/>
          </p:cNvSpPr>
          <p:nvPr/>
        </p:nvSpPr>
        <p:spPr bwMode="auto">
          <a:xfrm>
            <a:off x="609600" y="2997200"/>
            <a:ext cx="8248650" cy="785813"/>
          </a:xfrm>
          <a:prstGeom prst="rect">
            <a:avLst/>
          </a:prstGeom>
          <a:noFill/>
          <a:ln w="9525">
            <a:noFill/>
            <a:miter lim="800000"/>
            <a:headEnd/>
            <a:tailEnd/>
          </a:ln>
        </p:spPr>
        <p:txBody>
          <a:bodyPr lIns="0" rIns="0" bIns="0" anchor="b"/>
          <a:lstStyle/>
          <a:p>
            <a:pPr>
              <a:defRPr/>
            </a:pPr>
            <a:r>
              <a:rPr lang="es-CL" sz="3600">
                <a:solidFill>
                  <a:schemeClr val="tx2"/>
                </a:solidFill>
                <a:latin typeface="+mj-lt"/>
                <a:ea typeface="+mj-ea"/>
                <a:cs typeface="+mj-cs"/>
              </a:rPr>
              <a:t>Banco Emocional</a:t>
            </a:r>
          </a:p>
        </p:txBody>
      </p:sp>
      <p:sp>
        <p:nvSpPr>
          <p:cNvPr id="5" name="2 Marcador de contenido"/>
          <p:cNvSpPr txBox="1">
            <a:spLocks/>
          </p:cNvSpPr>
          <p:nvPr/>
        </p:nvSpPr>
        <p:spPr bwMode="auto">
          <a:xfrm>
            <a:off x="539750" y="4076700"/>
            <a:ext cx="6962775" cy="2198688"/>
          </a:xfrm>
          <a:prstGeom prst="rect">
            <a:avLst/>
          </a:prstGeom>
          <a:noFill/>
          <a:ln w="9525">
            <a:noFill/>
            <a:miter lim="800000"/>
            <a:headEnd/>
            <a:tailEnd/>
          </a:ln>
        </p:spPr>
        <p:txBody>
          <a:bodyPr/>
          <a:lstStyle/>
          <a:p>
            <a:pPr marL="273050" indent="-273050">
              <a:spcBef>
                <a:spcPct val="20000"/>
              </a:spcBef>
              <a:buClr>
                <a:srgbClr val="0BD0D9"/>
              </a:buClr>
              <a:buSzPct val="95000"/>
              <a:buFont typeface="Wingdings 2" pitchFamily="18" charset="2"/>
              <a:buChar char=""/>
              <a:defRPr/>
            </a:pPr>
            <a:r>
              <a:rPr lang="es-CL" sz="2600">
                <a:latin typeface="+mj-lt"/>
              </a:rPr>
              <a:t>Depósitos. </a:t>
            </a:r>
            <a:r>
              <a:rPr lang="es-CL">
                <a:latin typeface="+mj-lt"/>
              </a:rPr>
              <a:t>Comprender al individuo. Pequeñas cosas. Mantener Compromisos. Aclarar expectativas. Integridad personal (Lealtad con el ausente). Disculparse sinceramente</a:t>
            </a:r>
          </a:p>
          <a:p>
            <a:pPr marL="273050" indent="-273050">
              <a:spcBef>
                <a:spcPct val="20000"/>
              </a:spcBef>
              <a:buClr>
                <a:srgbClr val="0BD0D9"/>
              </a:buClr>
              <a:buSzPct val="95000"/>
              <a:buFont typeface="Wingdings 2" pitchFamily="18" charset="2"/>
              <a:buChar char=""/>
              <a:defRPr/>
            </a:pPr>
            <a:r>
              <a:rPr lang="es-CL" sz="2600">
                <a:latin typeface="+mj-lt"/>
              </a:rPr>
              <a:t>Retiros</a:t>
            </a:r>
          </a:p>
          <a:p>
            <a:pPr marL="273050" indent="-273050">
              <a:spcBef>
                <a:spcPct val="20000"/>
              </a:spcBef>
              <a:buClr>
                <a:srgbClr val="0BD0D9"/>
              </a:buClr>
              <a:buSzPct val="95000"/>
              <a:buFont typeface="Wingdings 2" pitchFamily="18" charset="2"/>
              <a:buChar char=""/>
              <a:defRPr/>
            </a:pPr>
            <a:r>
              <a:rPr lang="es-CL" sz="2600">
                <a:latin typeface="+mj-lt"/>
              </a:rPr>
              <a:t>Validación por el otro de los depósitos y retiros</a:t>
            </a:r>
          </a:p>
          <a:p>
            <a:pPr marL="273050" indent="-273050">
              <a:spcBef>
                <a:spcPct val="20000"/>
              </a:spcBef>
              <a:buClr>
                <a:srgbClr val="0BD0D9"/>
              </a:buClr>
              <a:buSzPct val="95000"/>
              <a:buFont typeface="Wingdings 2" pitchFamily="18" charset="2"/>
              <a:buChar char=""/>
              <a:defRPr/>
            </a:pPr>
            <a:endParaRPr lang="es-CL" sz="2600">
              <a:latin typeface="+mn-l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p:txBody>
          <a:bodyPr/>
          <a:lstStyle/>
          <a:p>
            <a:r>
              <a:rPr lang="en-US" sz="3200" b="1" smtClean="0"/>
              <a:t>Efectividad</a:t>
            </a:r>
            <a:r>
              <a:rPr lang="en-US" sz="3200" smtClean="0"/>
              <a:t> como balance entre</a:t>
            </a:r>
            <a:br>
              <a:rPr lang="en-US" sz="3200" smtClean="0"/>
            </a:br>
            <a:r>
              <a:rPr lang="en-US" sz="3200" smtClean="0"/>
              <a:t>                                </a:t>
            </a:r>
            <a:r>
              <a:rPr lang="en-US" sz="3200" b="1" smtClean="0"/>
              <a:t>Eficacia</a:t>
            </a:r>
            <a:r>
              <a:rPr lang="en-US" sz="3200" smtClean="0"/>
              <a:t> y </a:t>
            </a:r>
            <a:r>
              <a:rPr lang="en-US" sz="3200" b="1" smtClean="0"/>
              <a:t>Eficiencia</a:t>
            </a:r>
            <a:endParaRPr lang="es-CL" sz="3200" smtClean="0"/>
          </a:p>
        </p:txBody>
      </p:sp>
      <p:sp>
        <p:nvSpPr>
          <p:cNvPr id="3" name="2 Marcador de contenido"/>
          <p:cNvSpPr>
            <a:spLocks noGrp="1"/>
          </p:cNvSpPr>
          <p:nvPr>
            <p:ph idx="1"/>
          </p:nvPr>
        </p:nvSpPr>
        <p:spPr/>
        <p:txBody>
          <a:bodyPr/>
          <a:lstStyle/>
          <a:p>
            <a:pPr>
              <a:defRPr/>
            </a:pPr>
            <a:r>
              <a:rPr lang="es-ES" sz="2400" smtClean="0">
                <a:latin typeface="+mj-lt"/>
              </a:rPr>
              <a:t>El núcleo de todo proceso de aprendizaje es la transformación de acciones </a:t>
            </a:r>
            <a:r>
              <a:rPr lang="es-ES" sz="2400" b="1" smtClean="0">
                <a:latin typeface="+mj-lt"/>
              </a:rPr>
              <a:t>inefectivas en acciones efectivas. </a:t>
            </a:r>
          </a:p>
          <a:p>
            <a:pPr>
              <a:defRPr/>
            </a:pPr>
            <a:r>
              <a:rPr lang="es-ES" sz="2400" smtClean="0">
                <a:latin typeface="+mj-lt"/>
              </a:rPr>
              <a:t>De esta definición se deriva el punto de partida del proceso de aprendizaje: la identificación de un área de incompetencia, de una incapacidad que impide el resultado deseado.</a:t>
            </a:r>
          </a:p>
          <a:p>
            <a:pPr>
              <a:defRPr/>
            </a:pPr>
            <a:r>
              <a:rPr lang="es-ES" sz="2400" smtClean="0">
                <a:latin typeface="+mj-lt"/>
              </a:rPr>
              <a:t>Buscar situaciones donde exista una brecha entre lo que quiere lograr (su objetivo) y lo que puede lograr (su competencia).</a:t>
            </a:r>
          </a:p>
          <a:p>
            <a:pPr>
              <a:defRPr/>
            </a:pPr>
            <a:r>
              <a:rPr lang="es-ES" sz="2400" smtClean="0">
                <a:latin typeface="+mj-lt"/>
              </a:rPr>
              <a:t>Los resultados (Eficacia)y la capacidad para generar con eficiencia respuestas (Eficiencia), deben ser equilibrados para alcanzar Efectividad.</a:t>
            </a:r>
            <a:endParaRPr lang="es-CL" sz="2400" smtClean="0">
              <a:latin typeface="+mj-l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4313238" y="1557338"/>
            <a:ext cx="4310062" cy="584200"/>
          </a:xfrm>
          <a:prstGeom prst="rect">
            <a:avLst/>
          </a:prstGeom>
          <a:noFill/>
          <a:ln w="9525">
            <a:noFill/>
            <a:miter lim="800000"/>
            <a:headEnd/>
            <a:tailEnd/>
          </a:ln>
        </p:spPr>
        <p:txBody>
          <a:bodyPr lIns="92075" tIns="46038" rIns="92075" bIns="46038">
            <a:spAutoFit/>
          </a:bodyPr>
          <a:lstStyle/>
          <a:p>
            <a:pPr algn="ctr">
              <a:spcBef>
                <a:spcPct val="50000"/>
              </a:spcBef>
            </a:pPr>
            <a:r>
              <a:rPr lang="en-US" sz="3200" b="1">
                <a:latin typeface="Arial Narrow" pitchFamily="34" charset="0"/>
              </a:rPr>
              <a:t>Gallina del Campesino</a:t>
            </a:r>
          </a:p>
        </p:txBody>
      </p:sp>
      <p:sp>
        <p:nvSpPr>
          <p:cNvPr id="9219" name="Rectangle 3"/>
          <p:cNvSpPr>
            <a:spLocks noGrp="1" noChangeArrowheads="1"/>
          </p:cNvSpPr>
          <p:nvPr>
            <p:ph type="title"/>
          </p:nvPr>
        </p:nvSpPr>
        <p:spPr>
          <a:xfrm>
            <a:off x="1000125" y="785813"/>
            <a:ext cx="7358063" cy="642937"/>
          </a:xfrm>
        </p:spPr>
        <p:txBody>
          <a:bodyPr/>
          <a:lstStyle/>
          <a:p>
            <a:r>
              <a:rPr lang="en-US" sz="4400" b="1" smtClean="0"/>
              <a:t>Fábula de Esopo</a:t>
            </a:r>
          </a:p>
        </p:txBody>
      </p:sp>
      <p:sp>
        <p:nvSpPr>
          <p:cNvPr id="9220" name="Rectangle 6"/>
          <p:cNvSpPr>
            <a:spLocks noChangeArrowheads="1"/>
          </p:cNvSpPr>
          <p:nvPr/>
        </p:nvSpPr>
        <p:spPr bwMode="auto">
          <a:xfrm>
            <a:off x="1376363" y="1557338"/>
            <a:ext cx="2600325" cy="584200"/>
          </a:xfrm>
          <a:prstGeom prst="rect">
            <a:avLst/>
          </a:prstGeom>
          <a:noFill/>
          <a:ln w="9525">
            <a:noFill/>
            <a:miter lim="800000"/>
            <a:headEnd/>
            <a:tailEnd/>
          </a:ln>
        </p:spPr>
        <p:txBody>
          <a:bodyPr lIns="92075" tIns="46038" rIns="92075" bIns="46038">
            <a:spAutoFit/>
          </a:bodyPr>
          <a:lstStyle/>
          <a:p>
            <a:pPr algn="ctr">
              <a:spcBef>
                <a:spcPct val="50000"/>
              </a:spcBef>
            </a:pPr>
            <a:r>
              <a:rPr lang="en-US" sz="3200" b="1">
                <a:latin typeface="Arial Narrow" pitchFamily="34" charset="0"/>
              </a:rPr>
              <a:t>Huevos de Oro</a:t>
            </a:r>
          </a:p>
        </p:txBody>
      </p:sp>
      <p:sp>
        <p:nvSpPr>
          <p:cNvPr id="9221" name="Rectangle 7"/>
          <p:cNvSpPr>
            <a:spLocks noChangeArrowheads="1"/>
          </p:cNvSpPr>
          <p:nvPr/>
        </p:nvSpPr>
        <p:spPr bwMode="auto">
          <a:xfrm>
            <a:off x="1190625" y="5165725"/>
            <a:ext cx="3686175" cy="1077913"/>
          </a:xfrm>
          <a:prstGeom prst="rect">
            <a:avLst/>
          </a:prstGeom>
          <a:noFill/>
          <a:ln w="9525">
            <a:noFill/>
            <a:miter lim="800000"/>
            <a:headEnd/>
            <a:tailEnd/>
          </a:ln>
        </p:spPr>
        <p:txBody>
          <a:bodyPr lIns="92075" tIns="46038" rIns="92075" bIns="46038">
            <a:spAutoFit/>
          </a:bodyPr>
          <a:lstStyle/>
          <a:p>
            <a:pPr algn="ctr">
              <a:spcBef>
                <a:spcPct val="50000"/>
              </a:spcBef>
            </a:pPr>
            <a:r>
              <a:rPr lang="en-US" sz="3200" b="1">
                <a:latin typeface="Arial Narrow" pitchFamily="34" charset="0"/>
              </a:rPr>
              <a:t>Resultados Deseados  Eficacia</a:t>
            </a:r>
          </a:p>
        </p:txBody>
      </p:sp>
      <p:sp>
        <p:nvSpPr>
          <p:cNvPr id="9222" name="Rectangle 8"/>
          <p:cNvSpPr>
            <a:spLocks noChangeArrowheads="1"/>
          </p:cNvSpPr>
          <p:nvPr/>
        </p:nvSpPr>
        <p:spPr bwMode="auto">
          <a:xfrm>
            <a:off x="5260975" y="5159375"/>
            <a:ext cx="2882900" cy="1570038"/>
          </a:xfrm>
          <a:prstGeom prst="rect">
            <a:avLst/>
          </a:prstGeom>
          <a:noFill/>
          <a:ln w="9525">
            <a:noFill/>
            <a:miter lim="800000"/>
            <a:headEnd/>
            <a:tailEnd/>
          </a:ln>
        </p:spPr>
        <p:txBody>
          <a:bodyPr lIns="92075" tIns="46038" rIns="92075" bIns="46038">
            <a:spAutoFit/>
          </a:bodyPr>
          <a:lstStyle/>
          <a:p>
            <a:pPr algn="ctr">
              <a:spcBef>
                <a:spcPct val="50000"/>
              </a:spcBef>
            </a:pPr>
            <a:r>
              <a:rPr lang="en-US" sz="3200" b="1">
                <a:latin typeface="Arial Narrow" pitchFamily="34" charset="0"/>
              </a:rPr>
              <a:t>Recursos Cuidados Eficientemente </a:t>
            </a:r>
          </a:p>
        </p:txBody>
      </p:sp>
      <p:grpSp>
        <p:nvGrpSpPr>
          <p:cNvPr id="9223" name="Group 16"/>
          <p:cNvGrpSpPr>
            <a:grpSpLocks/>
          </p:cNvGrpSpPr>
          <p:nvPr/>
        </p:nvGrpSpPr>
        <p:grpSpPr bwMode="auto">
          <a:xfrm>
            <a:off x="2089150" y="3382963"/>
            <a:ext cx="1438275" cy="949325"/>
            <a:chOff x="1316" y="2131"/>
            <a:chExt cx="906" cy="598"/>
          </a:xfrm>
        </p:grpSpPr>
        <p:pic>
          <p:nvPicPr>
            <p:cNvPr id="9225" name="Picture 13"/>
            <p:cNvPicPr>
              <a:picLocks noChangeArrowheads="1"/>
            </p:cNvPicPr>
            <p:nvPr/>
          </p:nvPicPr>
          <p:blipFill>
            <a:blip r:embed="rId3" cstate="print"/>
            <a:srcRect/>
            <a:stretch>
              <a:fillRect/>
            </a:stretch>
          </p:blipFill>
          <p:spPr bwMode="auto">
            <a:xfrm>
              <a:off x="1332" y="2154"/>
              <a:ext cx="748" cy="544"/>
            </a:xfrm>
            <a:prstGeom prst="rect">
              <a:avLst/>
            </a:prstGeom>
            <a:noFill/>
            <a:ln w="9525">
              <a:noFill/>
              <a:miter lim="800000"/>
              <a:headEnd/>
              <a:tailEnd/>
            </a:ln>
          </p:spPr>
        </p:pic>
        <p:sp useBgFill="1">
          <p:nvSpPr>
            <p:cNvPr id="9226" name="Freeform 14"/>
            <p:cNvSpPr>
              <a:spLocks/>
            </p:cNvSpPr>
            <p:nvPr/>
          </p:nvSpPr>
          <p:spPr bwMode="auto">
            <a:xfrm>
              <a:off x="1316" y="2131"/>
              <a:ext cx="788" cy="581"/>
            </a:xfrm>
            <a:custGeom>
              <a:avLst/>
              <a:gdLst>
                <a:gd name="T0" fmla="*/ 392 w 788"/>
                <a:gd name="T1" fmla="*/ 38 h 581"/>
                <a:gd name="T2" fmla="*/ 477 w 788"/>
                <a:gd name="T3" fmla="*/ 46 h 581"/>
                <a:gd name="T4" fmla="*/ 553 w 788"/>
                <a:gd name="T5" fmla="*/ 64 h 581"/>
                <a:gd name="T6" fmla="*/ 658 w 788"/>
                <a:gd name="T7" fmla="*/ 130 h 581"/>
                <a:gd name="T8" fmla="*/ 721 w 788"/>
                <a:gd name="T9" fmla="*/ 205 h 581"/>
                <a:gd name="T10" fmla="*/ 742 w 788"/>
                <a:gd name="T11" fmla="*/ 263 h 581"/>
                <a:gd name="T12" fmla="*/ 748 w 788"/>
                <a:gd name="T13" fmla="*/ 315 h 581"/>
                <a:gd name="T14" fmla="*/ 723 w 788"/>
                <a:gd name="T15" fmla="*/ 391 h 581"/>
                <a:gd name="T16" fmla="*/ 681 w 788"/>
                <a:gd name="T17" fmla="*/ 447 h 581"/>
                <a:gd name="T18" fmla="*/ 645 w 788"/>
                <a:gd name="T19" fmla="*/ 475 h 581"/>
                <a:gd name="T20" fmla="*/ 604 w 788"/>
                <a:gd name="T21" fmla="*/ 501 h 581"/>
                <a:gd name="T22" fmla="*/ 563 w 788"/>
                <a:gd name="T23" fmla="*/ 520 h 581"/>
                <a:gd name="T24" fmla="*/ 495 w 788"/>
                <a:gd name="T25" fmla="*/ 543 h 581"/>
                <a:gd name="T26" fmla="*/ 411 w 788"/>
                <a:gd name="T27" fmla="*/ 554 h 581"/>
                <a:gd name="T28" fmla="*/ 389 w 788"/>
                <a:gd name="T29" fmla="*/ 553 h 581"/>
                <a:gd name="T30" fmla="*/ 287 w 788"/>
                <a:gd name="T31" fmla="*/ 535 h 581"/>
                <a:gd name="T32" fmla="*/ 181 w 788"/>
                <a:gd name="T33" fmla="*/ 497 h 581"/>
                <a:gd name="T34" fmla="*/ 77 w 788"/>
                <a:gd name="T35" fmla="*/ 419 h 581"/>
                <a:gd name="T36" fmla="*/ 34 w 788"/>
                <a:gd name="T37" fmla="*/ 332 h 581"/>
                <a:gd name="T38" fmla="*/ 34 w 788"/>
                <a:gd name="T39" fmla="*/ 287 h 581"/>
                <a:gd name="T40" fmla="*/ 57 w 788"/>
                <a:gd name="T41" fmla="*/ 219 h 581"/>
                <a:gd name="T42" fmla="*/ 115 w 788"/>
                <a:gd name="T43" fmla="*/ 153 h 581"/>
                <a:gd name="T44" fmla="*/ 181 w 788"/>
                <a:gd name="T45" fmla="*/ 99 h 581"/>
                <a:gd name="T46" fmla="*/ 274 w 788"/>
                <a:gd name="T47" fmla="*/ 58 h 581"/>
                <a:gd name="T48" fmla="*/ 392 w 788"/>
                <a:gd name="T49" fmla="*/ 39 h 581"/>
                <a:gd name="T50" fmla="*/ 394 w 788"/>
                <a:gd name="T51" fmla="*/ 9 h 581"/>
                <a:gd name="T52" fmla="*/ 10 w 788"/>
                <a:gd name="T53" fmla="*/ 19 h 581"/>
                <a:gd name="T54" fmla="*/ 0 w 788"/>
                <a:gd name="T55" fmla="*/ 580 h 581"/>
                <a:gd name="T56" fmla="*/ 787 w 788"/>
                <a:gd name="T57" fmla="*/ 580 h 581"/>
                <a:gd name="T58" fmla="*/ 787 w 788"/>
                <a:gd name="T59" fmla="*/ 9 h 581"/>
                <a:gd name="T60" fmla="*/ 384 w 788"/>
                <a:gd name="T61" fmla="*/ 0 h 5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788"/>
                <a:gd name="T94" fmla="*/ 0 h 581"/>
                <a:gd name="T95" fmla="*/ 788 w 788"/>
                <a:gd name="T96" fmla="*/ 581 h 58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788" h="581">
                  <a:moveTo>
                    <a:pt x="392" y="38"/>
                  </a:moveTo>
                  <a:lnTo>
                    <a:pt x="477" y="46"/>
                  </a:lnTo>
                  <a:lnTo>
                    <a:pt x="553" y="64"/>
                  </a:lnTo>
                  <a:lnTo>
                    <a:pt x="658" y="130"/>
                  </a:lnTo>
                  <a:lnTo>
                    <a:pt x="721" y="205"/>
                  </a:lnTo>
                  <a:lnTo>
                    <a:pt x="742" y="263"/>
                  </a:lnTo>
                  <a:lnTo>
                    <a:pt x="748" y="315"/>
                  </a:lnTo>
                  <a:lnTo>
                    <a:pt x="723" y="391"/>
                  </a:lnTo>
                  <a:lnTo>
                    <a:pt x="681" y="447"/>
                  </a:lnTo>
                  <a:lnTo>
                    <a:pt x="645" y="475"/>
                  </a:lnTo>
                  <a:lnTo>
                    <a:pt x="604" y="501"/>
                  </a:lnTo>
                  <a:lnTo>
                    <a:pt x="563" y="520"/>
                  </a:lnTo>
                  <a:lnTo>
                    <a:pt x="495" y="543"/>
                  </a:lnTo>
                  <a:lnTo>
                    <a:pt x="411" y="554"/>
                  </a:lnTo>
                  <a:lnTo>
                    <a:pt x="389" y="553"/>
                  </a:lnTo>
                  <a:lnTo>
                    <a:pt x="287" y="535"/>
                  </a:lnTo>
                  <a:lnTo>
                    <a:pt x="181" y="497"/>
                  </a:lnTo>
                  <a:lnTo>
                    <a:pt x="77" y="419"/>
                  </a:lnTo>
                  <a:lnTo>
                    <a:pt x="34" y="332"/>
                  </a:lnTo>
                  <a:lnTo>
                    <a:pt x="34" y="287"/>
                  </a:lnTo>
                  <a:lnTo>
                    <a:pt x="57" y="219"/>
                  </a:lnTo>
                  <a:lnTo>
                    <a:pt x="115" y="153"/>
                  </a:lnTo>
                  <a:lnTo>
                    <a:pt x="181" y="99"/>
                  </a:lnTo>
                  <a:lnTo>
                    <a:pt x="274" y="58"/>
                  </a:lnTo>
                  <a:lnTo>
                    <a:pt x="392" y="39"/>
                  </a:lnTo>
                  <a:lnTo>
                    <a:pt x="394" y="9"/>
                  </a:lnTo>
                  <a:lnTo>
                    <a:pt x="10" y="19"/>
                  </a:lnTo>
                  <a:lnTo>
                    <a:pt x="0" y="580"/>
                  </a:lnTo>
                  <a:lnTo>
                    <a:pt x="787" y="580"/>
                  </a:lnTo>
                  <a:lnTo>
                    <a:pt x="787" y="9"/>
                  </a:lnTo>
                  <a:lnTo>
                    <a:pt x="384" y="0"/>
                  </a:lnTo>
                </a:path>
              </a:pathLst>
            </a:custGeom>
            <a:ln w="9525" cap="rnd">
              <a:noFill/>
              <a:round/>
              <a:headEnd type="none" w="sm" len="sm"/>
              <a:tailEnd type="none" w="sm" len="sm"/>
            </a:ln>
          </p:spPr>
          <p:txBody>
            <a:bodyPr/>
            <a:lstStyle/>
            <a:p>
              <a:endParaRPr lang="es-ES"/>
            </a:p>
          </p:txBody>
        </p:sp>
        <p:sp>
          <p:nvSpPr>
            <p:cNvPr id="9227" name="Freeform 15"/>
            <p:cNvSpPr>
              <a:spLocks/>
            </p:cNvSpPr>
            <p:nvPr/>
          </p:nvSpPr>
          <p:spPr bwMode="auto">
            <a:xfrm>
              <a:off x="1529" y="2592"/>
              <a:ext cx="693" cy="137"/>
            </a:xfrm>
            <a:custGeom>
              <a:avLst/>
              <a:gdLst>
                <a:gd name="T0" fmla="*/ 0 w 693"/>
                <a:gd name="T1" fmla="*/ 53 h 137"/>
                <a:gd name="T2" fmla="*/ 147 w 693"/>
                <a:gd name="T3" fmla="*/ 105 h 137"/>
                <a:gd name="T4" fmla="*/ 222 w 693"/>
                <a:gd name="T5" fmla="*/ 117 h 137"/>
                <a:gd name="T6" fmla="*/ 321 w 693"/>
                <a:gd name="T7" fmla="*/ 132 h 137"/>
                <a:gd name="T8" fmla="*/ 313 w 693"/>
                <a:gd name="T9" fmla="*/ 134 h 137"/>
                <a:gd name="T10" fmla="*/ 334 w 693"/>
                <a:gd name="T11" fmla="*/ 128 h 137"/>
                <a:gd name="T12" fmla="*/ 334 w 693"/>
                <a:gd name="T13" fmla="*/ 125 h 137"/>
                <a:gd name="T14" fmla="*/ 316 w 693"/>
                <a:gd name="T15" fmla="*/ 132 h 137"/>
                <a:gd name="T16" fmla="*/ 321 w 693"/>
                <a:gd name="T17" fmla="*/ 128 h 137"/>
                <a:gd name="T18" fmla="*/ 324 w 693"/>
                <a:gd name="T19" fmla="*/ 136 h 137"/>
                <a:gd name="T20" fmla="*/ 367 w 693"/>
                <a:gd name="T21" fmla="*/ 132 h 137"/>
                <a:gd name="T22" fmla="*/ 399 w 693"/>
                <a:gd name="T23" fmla="*/ 132 h 137"/>
                <a:gd name="T24" fmla="*/ 439 w 693"/>
                <a:gd name="T25" fmla="*/ 132 h 137"/>
                <a:gd name="T26" fmla="*/ 486 w 693"/>
                <a:gd name="T27" fmla="*/ 125 h 137"/>
                <a:gd name="T28" fmla="*/ 520 w 693"/>
                <a:gd name="T29" fmla="*/ 119 h 137"/>
                <a:gd name="T30" fmla="*/ 587 w 693"/>
                <a:gd name="T31" fmla="*/ 111 h 137"/>
                <a:gd name="T32" fmla="*/ 637 w 693"/>
                <a:gd name="T33" fmla="*/ 102 h 137"/>
                <a:gd name="T34" fmla="*/ 677 w 693"/>
                <a:gd name="T35" fmla="*/ 84 h 137"/>
                <a:gd name="T36" fmla="*/ 692 w 693"/>
                <a:gd name="T37" fmla="*/ 56 h 137"/>
                <a:gd name="T38" fmla="*/ 677 w 693"/>
                <a:gd name="T39" fmla="*/ 37 h 137"/>
                <a:gd name="T40" fmla="*/ 644 w 693"/>
                <a:gd name="T41" fmla="*/ 21 h 137"/>
                <a:gd name="T42" fmla="*/ 594 w 693"/>
                <a:gd name="T43" fmla="*/ 12 h 137"/>
                <a:gd name="T44" fmla="*/ 518 w 693"/>
                <a:gd name="T45" fmla="*/ 9 h 137"/>
                <a:gd name="T46" fmla="*/ 447 w 693"/>
                <a:gd name="T47" fmla="*/ 5 h 137"/>
                <a:gd name="T48" fmla="*/ 451 w 693"/>
                <a:gd name="T49" fmla="*/ 0 h 137"/>
                <a:gd name="T50" fmla="*/ 384 w 693"/>
                <a:gd name="T51" fmla="*/ 48 h 137"/>
                <a:gd name="T52" fmla="*/ 235 w 693"/>
                <a:gd name="T53" fmla="*/ 93 h 137"/>
                <a:gd name="T54" fmla="*/ 133 w 693"/>
                <a:gd name="T55" fmla="*/ 90 h 137"/>
                <a:gd name="T56" fmla="*/ 0 w 693"/>
                <a:gd name="T57" fmla="*/ 53 h 13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693"/>
                <a:gd name="T88" fmla="*/ 0 h 137"/>
                <a:gd name="T89" fmla="*/ 693 w 693"/>
                <a:gd name="T90" fmla="*/ 137 h 13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693" h="137">
                  <a:moveTo>
                    <a:pt x="0" y="53"/>
                  </a:moveTo>
                  <a:lnTo>
                    <a:pt x="147" y="105"/>
                  </a:lnTo>
                  <a:lnTo>
                    <a:pt x="222" y="117"/>
                  </a:lnTo>
                  <a:lnTo>
                    <a:pt x="321" y="132"/>
                  </a:lnTo>
                  <a:lnTo>
                    <a:pt x="313" y="134"/>
                  </a:lnTo>
                  <a:lnTo>
                    <a:pt x="334" y="128"/>
                  </a:lnTo>
                  <a:lnTo>
                    <a:pt x="334" y="125"/>
                  </a:lnTo>
                  <a:lnTo>
                    <a:pt x="316" y="132"/>
                  </a:lnTo>
                  <a:lnTo>
                    <a:pt x="321" y="128"/>
                  </a:lnTo>
                  <a:lnTo>
                    <a:pt x="324" y="136"/>
                  </a:lnTo>
                  <a:lnTo>
                    <a:pt x="367" y="132"/>
                  </a:lnTo>
                  <a:lnTo>
                    <a:pt x="399" y="132"/>
                  </a:lnTo>
                  <a:lnTo>
                    <a:pt x="439" y="132"/>
                  </a:lnTo>
                  <a:lnTo>
                    <a:pt x="486" y="125"/>
                  </a:lnTo>
                  <a:lnTo>
                    <a:pt x="520" y="119"/>
                  </a:lnTo>
                  <a:lnTo>
                    <a:pt x="587" y="111"/>
                  </a:lnTo>
                  <a:lnTo>
                    <a:pt x="637" y="102"/>
                  </a:lnTo>
                  <a:lnTo>
                    <a:pt x="677" y="84"/>
                  </a:lnTo>
                  <a:lnTo>
                    <a:pt x="692" y="56"/>
                  </a:lnTo>
                  <a:lnTo>
                    <a:pt x="677" y="37"/>
                  </a:lnTo>
                  <a:lnTo>
                    <a:pt x="644" y="21"/>
                  </a:lnTo>
                  <a:lnTo>
                    <a:pt x="594" y="12"/>
                  </a:lnTo>
                  <a:lnTo>
                    <a:pt x="518" y="9"/>
                  </a:lnTo>
                  <a:lnTo>
                    <a:pt x="447" y="5"/>
                  </a:lnTo>
                  <a:lnTo>
                    <a:pt x="451" y="0"/>
                  </a:lnTo>
                  <a:lnTo>
                    <a:pt x="384" y="48"/>
                  </a:lnTo>
                  <a:lnTo>
                    <a:pt x="235" y="93"/>
                  </a:lnTo>
                  <a:lnTo>
                    <a:pt x="133" y="90"/>
                  </a:lnTo>
                  <a:lnTo>
                    <a:pt x="0" y="53"/>
                  </a:lnTo>
                </a:path>
              </a:pathLst>
            </a:custGeom>
            <a:solidFill>
              <a:schemeClr val="bg2"/>
            </a:solidFill>
            <a:ln w="9525" cap="rnd">
              <a:noFill/>
              <a:round/>
              <a:headEnd/>
              <a:tailEnd/>
            </a:ln>
          </p:spPr>
          <p:txBody>
            <a:bodyPr/>
            <a:lstStyle/>
            <a:p>
              <a:endParaRPr lang="es-ES"/>
            </a:p>
          </p:txBody>
        </p:sp>
      </p:grpSp>
      <p:pic>
        <p:nvPicPr>
          <p:cNvPr id="9224" name="Picture 19"/>
          <p:cNvPicPr>
            <a:picLocks noChangeAspect="1" noChangeArrowheads="1"/>
          </p:cNvPicPr>
          <p:nvPr/>
        </p:nvPicPr>
        <p:blipFill>
          <a:blip r:embed="rId4" cstate="print"/>
          <a:srcRect/>
          <a:stretch>
            <a:fillRect/>
          </a:stretch>
        </p:blipFill>
        <p:spPr bwMode="auto">
          <a:xfrm>
            <a:off x="5216525" y="2514600"/>
            <a:ext cx="2555875" cy="2743200"/>
          </a:xfrm>
          <a:prstGeom prst="rect">
            <a:avLst/>
          </a:prstGeom>
          <a:noFill/>
          <a:ln w="12700">
            <a:noFill/>
            <a:miter lim="800000"/>
            <a:headEnd type="none" w="sm" len="sm"/>
            <a:tailEnd type="none" w="sm" len="sm"/>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Oval 2"/>
          <p:cNvSpPr>
            <a:spLocks noChangeArrowheads="1"/>
          </p:cNvSpPr>
          <p:nvPr/>
        </p:nvSpPr>
        <p:spPr bwMode="auto">
          <a:xfrm>
            <a:off x="2133600" y="457200"/>
            <a:ext cx="6005513" cy="6005513"/>
          </a:xfrm>
          <a:prstGeom prst="ellipse">
            <a:avLst/>
          </a:prstGeom>
          <a:gradFill rotWithShape="0">
            <a:gsLst>
              <a:gs pos="0">
                <a:srgbClr val="8E00B2"/>
              </a:gs>
              <a:gs pos="100000">
                <a:srgbClr val="CC00FF"/>
              </a:gs>
            </a:gsLst>
            <a:lin ang="5400000" scaled="1"/>
          </a:gradFill>
          <a:ln w="9525">
            <a:noFill/>
            <a:round/>
            <a:headEnd/>
            <a:tailEnd/>
          </a:ln>
        </p:spPr>
        <p:txBody>
          <a:bodyPr wrap="none" anchor="ctr"/>
          <a:lstStyle/>
          <a:p>
            <a:endParaRPr lang="en-US">
              <a:latin typeface="Constantia" pitchFamily="18" charset="0"/>
            </a:endParaRPr>
          </a:p>
        </p:txBody>
      </p:sp>
      <p:grpSp>
        <p:nvGrpSpPr>
          <p:cNvPr id="2" name="Group 7"/>
          <p:cNvGrpSpPr>
            <a:grpSpLocks/>
          </p:cNvGrpSpPr>
          <p:nvPr/>
        </p:nvGrpSpPr>
        <p:grpSpPr bwMode="auto">
          <a:xfrm>
            <a:off x="3886200" y="2205038"/>
            <a:ext cx="2568575" cy="2568575"/>
            <a:chOff x="2392" y="1389"/>
            <a:chExt cx="1618" cy="1618"/>
          </a:xfrm>
        </p:grpSpPr>
        <p:sp>
          <p:nvSpPr>
            <p:cNvPr id="10245" name="Oval 5"/>
            <p:cNvSpPr>
              <a:spLocks noChangeArrowheads="1"/>
            </p:cNvSpPr>
            <p:nvPr/>
          </p:nvSpPr>
          <p:spPr bwMode="auto">
            <a:xfrm>
              <a:off x="2392" y="1389"/>
              <a:ext cx="1618" cy="1618"/>
            </a:xfrm>
            <a:prstGeom prst="ellipse">
              <a:avLst/>
            </a:prstGeom>
            <a:gradFill rotWithShape="0">
              <a:gsLst>
                <a:gs pos="0">
                  <a:srgbClr val="CC00FF"/>
                </a:gs>
                <a:gs pos="100000">
                  <a:srgbClr val="8E00B2"/>
                </a:gs>
              </a:gsLst>
              <a:lin ang="5400000" scaled="1"/>
            </a:gradFill>
            <a:ln w="9525">
              <a:noFill/>
              <a:round/>
              <a:headEnd/>
              <a:tailEnd/>
            </a:ln>
          </p:spPr>
          <p:txBody>
            <a:bodyPr wrap="none" anchor="ctr"/>
            <a:lstStyle/>
            <a:p>
              <a:endParaRPr lang="en-US">
                <a:latin typeface="Constantia" pitchFamily="18" charset="0"/>
              </a:endParaRPr>
            </a:p>
          </p:txBody>
        </p:sp>
        <p:sp>
          <p:nvSpPr>
            <p:cNvPr id="26630" name="Rectangle 6"/>
            <p:cNvSpPr>
              <a:spLocks noChangeArrowheads="1"/>
            </p:cNvSpPr>
            <p:nvPr/>
          </p:nvSpPr>
          <p:spPr bwMode="auto">
            <a:xfrm>
              <a:off x="2425" y="1882"/>
              <a:ext cx="1584" cy="646"/>
            </a:xfrm>
            <a:prstGeom prst="rect">
              <a:avLst/>
            </a:prstGeom>
            <a:noFill/>
            <a:ln w="9525">
              <a:noFill/>
              <a:miter lim="800000"/>
              <a:headEnd/>
              <a:tailEnd/>
            </a:ln>
            <a:effectLst>
              <a:outerShdw dist="17961" dir="2700000" algn="ctr" rotWithShape="0">
                <a:srgbClr val="1F2E45"/>
              </a:outerShdw>
            </a:effectLst>
          </p:spPr>
          <p:txBody>
            <a:bodyPr lIns="92075" tIns="46038" rIns="92075" bIns="46038">
              <a:spAutoFit/>
            </a:bodyPr>
            <a:lstStyle/>
            <a:p>
              <a:pPr algn="ctr" fontAlgn="auto">
                <a:lnSpc>
                  <a:spcPct val="85000"/>
                </a:lnSpc>
                <a:spcBef>
                  <a:spcPct val="50000"/>
                </a:spcBef>
                <a:spcAft>
                  <a:spcPts val="0"/>
                </a:spcAft>
                <a:defRPr/>
              </a:pPr>
              <a:r>
                <a:rPr lang="en-US" sz="3600" b="1">
                  <a:solidFill>
                    <a:srgbClr val="66FF33"/>
                  </a:solidFill>
                  <a:latin typeface="Arial Narrow" pitchFamily="34" charset="0"/>
                </a:rPr>
                <a:t>CÍRCULO DE INFLUENCIA</a:t>
              </a:r>
            </a:p>
          </p:txBody>
        </p:sp>
      </p:grpSp>
      <p:sp>
        <p:nvSpPr>
          <p:cNvPr id="10244" name="WordArt 21"/>
          <p:cNvSpPr>
            <a:spLocks noChangeArrowheads="1" noChangeShapeType="1" noTextEdit="1"/>
          </p:cNvSpPr>
          <p:nvPr/>
        </p:nvSpPr>
        <p:spPr bwMode="auto">
          <a:xfrm>
            <a:off x="2997200" y="1397000"/>
            <a:ext cx="4267200" cy="4267200"/>
          </a:xfrm>
          <a:prstGeom prst="rect">
            <a:avLst/>
          </a:prstGeom>
        </p:spPr>
        <p:txBody>
          <a:bodyPr spcFirstLastPara="1" wrap="none" fromWordArt="1">
            <a:prstTxWarp prst="textArchUp">
              <a:avLst>
                <a:gd name="adj" fmla="val 10341516"/>
              </a:avLst>
            </a:prstTxWarp>
          </a:bodyPr>
          <a:lstStyle/>
          <a:p>
            <a:pPr algn="ctr"/>
            <a:r>
              <a:rPr lang="es-ES" sz="3600" kern="10">
                <a:ln w="9525">
                  <a:solidFill>
                    <a:srgbClr val="000000"/>
                  </a:solidFill>
                  <a:round/>
                  <a:headEnd type="none" w="sm" len="sm"/>
                  <a:tailEnd type="none" w="sm" len="sm"/>
                </a:ln>
                <a:solidFill>
                  <a:srgbClr val="000000"/>
                </a:solidFill>
                <a:latin typeface="Arial Black"/>
              </a:rPr>
              <a:t>CÍRCULO DE PREOCUPACIÓN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2920" y="4857760"/>
            <a:ext cx="8183880" cy="1051560"/>
          </a:xfrm>
        </p:spPr>
        <p:txBody>
          <a:bodyPr/>
          <a:lstStyle/>
          <a:p>
            <a:pPr>
              <a:defRPr/>
            </a:pPr>
            <a:r>
              <a:rPr lang="es-CL" sz="1800" smtClean="0"/>
              <a:t>De adentro hacia fuera. Trabajar el Ser y Hacer (Círculo de Influencia). El pensar que el problema está allá afuera, en el Tener, es el PROBLEMA (Círculo de Preocupación)</a:t>
            </a:r>
            <a:endParaRPr lang="es-CL" sz="1800"/>
          </a:p>
        </p:txBody>
      </p:sp>
      <p:pic>
        <p:nvPicPr>
          <p:cNvPr id="11267" name="2 Imagen" descr="Ser_Hacer_Tener.jpg"/>
          <p:cNvPicPr>
            <a:picLocks noChangeAspect="1"/>
          </p:cNvPicPr>
          <p:nvPr/>
        </p:nvPicPr>
        <p:blipFill>
          <a:blip r:embed="rId3" cstate="print"/>
          <a:srcRect/>
          <a:stretch>
            <a:fillRect/>
          </a:stretch>
        </p:blipFill>
        <p:spPr bwMode="auto">
          <a:xfrm>
            <a:off x="2066925" y="1009650"/>
            <a:ext cx="4076700" cy="3990975"/>
          </a:xfrm>
          <a:prstGeom prst="rect">
            <a:avLst/>
          </a:prstGeom>
          <a:noFill/>
          <a:ln w="9525">
            <a:noFill/>
            <a:miter lim="800000"/>
            <a:headEnd/>
            <a:tailEnd/>
          </a:ln>
        </p:spPr>
      </p:pic>
      <p:sp>
        <p:nvSpPr>
          <p:cNvPr id="11268" name="3 CuadroTexto"/>
          <p:cNvSpPr txBox="1">
            <a:spLocks noChangeArrowheads="1"/>
          </p:cNvSpPr>
          <p:nvPr/>
        </p:nvSpPr>
        <p:spPr bwMode="auto">
          <a:xfrm>
            <a:off x="3000375" y="2428875"/>
            <a:ext cx="2286000" cy="369888"/>
          </a:xfrm>
          <a:prstGeom prst="rect">
            <a:avLst/>
          </a:prstGeom>
          <a:noFill/>
          <a:ln w="9525">
            <a:noFill/>
            <a:miter lim="800000"/>
            <a:headEnd/>
            <a:tailEnd/>
          </a:ln>
        </p:spPr>
        <p:txBody>
          <a:bodyPr>
            <a:spAutoFit/>
          </a:bodyPr>
          <a:lstStyle/>
          <a:p>
            <a:pPr algn="ctr"/>
            <a:r>
              <a:rPr lang="es-CL">
                <a:solidFill>
                  <a:schemeClr val="bg1"/>
                </a:solidFill>
                <a:latin typeface="Constantia" pitchFamily="18" charset="0"/>
              </a:rPr>
              <a:t>Circulo Influencia</a:t>
            </a:r>
          </a:p>
        </p:txBody>
      </p:sp>
      <p:sp>
        <p:nvSpPr>
          <p:cNvPr id="5" name="4 Elipse"/>
          <p:cNvSpPr/>
          <p:nvPr/>
        </p:nvSpPr>
        <p:spPr>
          <a:xfrm>
            <a:off x="2928938" y="1857375"/>
            <a:ext cx="2500312" cy="250825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L"/>
          </a:p>
        </p:txBody>
      </p:sp>
      <p:sp>
        <p:nvSpPr>
          <p:cNvPr id="6" name="5 Elipse"/>
          <p:cNvSpPr/>
          <p:nvPr/>
        </p:nvSpPr>
        <p:spPr>
          <a:xfrm>
            <a:off x="2357438" y="1214438"/>
            <a:ext cx="3643312" cy="3714750"/>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L"/>
          </a:p>
        </p:txBody>
      </p:sp>
      <p:sp>
        <p:nvSpPr>
          <p:cNvPr id="11271" name="6 CuadroTexto"/>
          <p:cNvSpPr txBox="1">
            <a:spLocks noChangeArrowheads="1"/>
          </p:cNvSpPr>
          <p:nvPr/>
        </p:nvSpPr>
        <p:spPr bwMode="auto">
          <a:xfrm>
            <a:off x="2928938" y="1500188"/>
            <a:ext cx="2857500" cy="369887"/>
          </a:xfrm>
          <a:prstGeom prst="rect">
            <a:avLst/>
          </a:prstGeom>
          <a:noFill/>
          <a:ln w="9525">
            <a:noFill/>
            <a:miter lim="800000"/>
            <a:headEnd/>
            <a:tailEnd/>
          </a:ln>
        </p:spPr>
        <p:txBody>
          <a:bodyPr>
            <a:spAutoFit/>
          </a:bodyPr>
          <a:lstStyle/>
          <a:p>
            <a:r>
              <a:rPr lang="es-CL">
                <a:solidFill>
                  <a:schemeClr val="bg1"/>
                </a:solidFill>
                <a:latin typeface="Constantia" pitchFamily="18" charset="0"/>
              </a:rPr>
              <a:t>Circulo de Preocupación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3238" y="357188"/>
            <a:ext cx="8640762" cy="928687"/>
          </a:xfrm>
        </p:spPr>
        <p:txBody>
          <a:bodyPr>
            <a:normAutofit fontScale="90000"/>
          </a:bodyPr>
          <a:lstStyle/>
          <a:p>
            <a:pPr>
              <a:defRPr/>
            </a:pPr>
            <a:r>
              <a:rPr lang="es-CL" sz="3200" smtClean="0"/>
              <a:t>“</a:t>
            </a:r>
            <a:r>
              <a:rPr lang="es-CL" sz="3200" b="1" smtClean="0"/>
              <a:t>Pienso, luego existo… Descartes”</a:t>
            </a:r>
            <a:br>
              <a:rPr lang="es-CL" sz="3200" b="1" smtClean="0"/>
            </a:br>
            <a:r>
              <a:rPr lang="es-CL" sz="3200" b="1" smtClean="0"/>
              <a:t>“El </a:t>
            </a:r>
            <a:r>
              <a:rPr lang="es-CL" sz="3200" b="1" dirty="0" smtClean="0"/>
              <a:t>corazón tiene razones que la mente </a:t>
            </a:r>
            <a:r>
              <a:rPr lang="es-CL" sz="3200" b="1" smtClean="0"/>
              <a:t>ignora... Pascal”</a:t>
            </a:r>
            <a:endParaRPr lang="en-US" sz="3200" b="1" dirty="0"/>
          </a:p>
        </p:txBody>
      </p:sp>
      <p:sp>
        <p:nvSpPr>
          <p:cNvPr id="4" name="3 Marcador de contenido"/>
          <p:cNvSpPr>
            <a:spLocks noGrp="1"/>
          </p:cNvSpPr>
          <p:nvPr>
            <p:ph idx="1"/>
          </p:nvPr>
        </p:nvSpPr>
        <p:spPr>
          <a:xfrm>
            <a:off x="611188" y="1484313"/>
            <a:ext cx="8183562" cy="4572000"/>
          </a:xfrm>
        </p:spPr>
        <p:txBody>
          <a:bodyPr>
            <a:normAutofit lnSpcReduction="10000"/>
          </a:bodyPr>
          <a:lstStyle/>
          <a:p>
            <a:pPr>
              <a:buFont typeface="Wingdings 2" pitchFamily="18" charset="2"/>
              <a:buNone/>
              <a:defRPr/>
            </a:pPr>
            <a:r>
              <a:rPr lang="es-CL" sz="3200" smtClean="0">
                <a:latin typeface="+mj-lt"/>
              </a:rPr>
              <a:t>Los </a:t>
            </a:r>
            <a:r>
              <a:rPr lang="es-CL" sz="3200" b="1" dirty="0" smtClean="0">
                <a:latin typeface="+mj-lt"/>
              </a:rPr>
              <a:t>cambios </a:t>
            </a:r>
            <a:r>
              <a:rPr lang="es-CL" sz="3200" b="1" smtClean="0">
                <a:latin typeface="+mj-lt"/>
              </a:rPr>
              <a:t>de paradigma, </a:t>
            </a:r>
            <a:r>
              <a:rPr lang="es-CL" sz="3200" dirty="0" smtClean="0">
                <a:latin typeface="+mj-lt"/>
              </a:rPr>
              <a:t>producen nuevas formas </a:t>
            </a:r>
            <a:r>
              <a:rPr lang="es-CL" sz="3200" smtClean="0">
                <a:latin typeface="+mj-lt"/>
              </a:rPr>
              <a:t>de  </a:t>
            </a:r>
            <a:r>
              <a:rPr lang="es-CL" sz="3200" b="1" smtClean="0">
                <a:latin typeface="+mj-lt"/>
              </a:rPr>
              <a:t>hacer transversalmente en las organizaciones,</a:t>
            </a:r>
            <a:r>
              <a:rPr lang="es-CL" sz="3200" smtClean="0">
                <a:latin typeface="+mj-lt"/>
              </a:rPr>
              <a:t> </a:t>
            </a:r>
            <a:r>
              <a:rPr lang="es-CL" sz="3200" dirty="0" smtClean="0">
                <a:latin typeface="+mj-lt"/>
              </a:rPr>
              <a:t>con cambios muy potentes en </a:t>
            </a:r>
            <a:r>
              <a:rPr lang="es-CL" sz="3200" smtClean="0">
                <a:latin typeface="+mj-lt"/>
              </a:rPr>
              <a:t>los </a:t>
            </a:r>
            <a:r>
              <a:rPr lang="es-CL" sz="3200" b="1" smtClean="0">
                <a:latin typeface="+mj-lt"/>
              </a:rPr>
              <a:t>resultados.</a:t>
            </a:r>
            <a:r>
              <a:rPr lang="es-CL" sz="3200" smtClean="0">
                <a:latin typeface="+mj-lt"/>
              </a:rPr>
              <a:t> </a:t>
            </a:r>
            <a:endParaRPr lang="es-CL" sz="3200" dirty="0" smtClean="0">
              <a:latin typeface="+mj-lt"/>
            </a:endParaRPr>
          </a:p>
          <a:p>
            <a:pPr>
              <a:buFont typeface="Wingdings 2" pitchFamily="18" charset="2"/>
              <a:buNone/>
              <a:defRPr/>
            </a:pPr>
            <a:r>
              <a:rPr lang="es-CL" sz="3200" dirty="0" smtClean="0">
                <a:latin typeface="+mj-lt"/>
              </a:rPr>
              <a:t>Los nuevos paradigmas</a:t>
            </a:r>
            <a:r>
              <a:rPr lang="es-ES" sz="3200" dirty="0" smtClean="0">
                <a:latin typeface="+mj-lt"/>
              </a:rPr>
              <a:t> conforman una </a:t>
            </a:r>
            <a:r>
              <a:rPr lang="es-ES" sz="3200" b="1" dirty="0" smtClean="0">
                <a:latin typeface="+mj-lt"/>
              </a:rPr>
              <a:t>nueva mirada </a:t>
            </a:r>
            <a:r>
              <a:rPr lang="es-ES" sz="3200" dirty="0" smtClean="0">
                <a:latin typeface="+mj-lt"/>
              </a:rPr>
              <a:t>de </a:t>
            </a:r>
            <a:r>
              <a:rPr lang="es-ES" sz="3200" smtClean="0">
                <a:latin typeface="+mj-lt"/>
              </a:rPr>
              <a:t>las competencias transversales y sus potencialidades para la satisfacción de las necesidades y/o logros en los ámbitos: </a:t>
            </a:r>
            <a:r>
              <a:rPr lang="es-ES" sz="3200" dirty="0" smtClean="0">
                <a:latin typeface="+mj-lt"/>
              </a:rPr>
              <a:t>físico, mental, emocional y espiritual de </a:t>
            </a:r>
            <a:r>
              <a:rPr lang="es-ES" sz="3200" smtClean="0">
                <a:latin typeface="+mj-lt"/>
              </a:rPr>
              <a:t>las personas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Line 1026"/>
          <p:cNvSpPr>
            <a:spLocks noChangeShapeType="1"/>
          </p:cNvSpPr>
          <p:nvPr/>
        </p:nvSpPr>
        <p:spPr bwMode="auto">
          <a:xfrm>
            <a:off x="2676525" y="1655763"/>
            <a:ext cx="4402138" cy="0"/>
          </a:xfrm>
          <a:prstGeom prst="line">
            <a:avLst/>
          </a:prstGeom>
          <a:noFill/>
          <a:ln w="25400">
            <a:solidFill>
              <a:schemeClr val="tx1"/>
            </a:solidFill>
            <a:round/>
            <a:headEnd type="none" w="sm" len="sm"/>
            <a:tailEnd type="none" w="sm" len="sm"/>
          </a:ln>
          <a:effectLst>
            <a:outerShdw dist="71842" dir="2700000" algn="ctr" rotWithShape="0">
              <a:schemeClr val="bg2"/>
            </a:outerShdw>
          </a:effectLst>
        </p:spPr>
        <p:txBody>
          <a:bodyPr wrap="none" anchor="ctr"/>
          <a:lstStyle/>
          <a:p>
            <a:pPr fontAlgn="auto">
              <a:spcBef>
                <a:spcPts val="0"/>
              </a:spcBef>
              <a:spcAft>
                <a:spcPts val="0"/>
              </a:spcAft>
              <a:defRPr/>
            </a:pPr>
            <a:endParaRPr lang="en-US">
              <a:latin typeface="+mn-lt"/>
            </a:endParaRPr>
          </a:p>
        </p:txBody>
      </p:sp>
      <p:sp>
        <p:nvSpPr>
          <p:cNvPr id="112643" name="Line 1027"/>
          <p:cNvSpPr>
            <a:spLocks noChangeShapeType="1"/>
          </p:cNvSpPr>
          <p:nvPr/>
        </p:nvSpPr>
        <p:spPr bwMode="auto">
          <a:xfrm flipH="1">
            <a:off x="2692400" y="1682750"/>
            <a:ext cx="4386263" cy="3586163"/>
          </a:xfrm>
          <a:prstGeom prst="line">
            <a:avLst/>
          </a:prstGeom>
          <a:noFill/>
          <a:ln w="25400">
            <a:solidFill>
              <a:schemeClr val="tx1"/>
            </a:solidFill>
            <a:round/>
            <a:headEnd type="none" w="sm" len="sm"/>
            <a:tailEnd type="none" w="sm" len="sm"/>
          </a:ln>
          <a:effectLst>
            <a:outerShdw dist="71842" dir="2700000" algn="ctr" rotWithShape="0">
              <a:schemeClr val="bg2"/>
            </a:outerShdw>
          </a:effectLst>
        </p:spPr>
        <p:txBody>
          <a:bodyPr wrap="none" anchor="ctr"/>
          <a:lstStyle/>
          <a:p>
            <a:pPr fontAlgn="auto">
              <a:spcBef>
                <a:spcPts val="0"/>
              </a:spcBef>
              <a:spcAft>
                <a:spcPts val="0"/>
              </a:spcAft>
              <a:defRPr/>
            </a:pPr>
            <a:endParaRPr lang="en-US">
              <a:latin typeface="+mn-lt"/>
            </a:endParaRPr>
          </a:p>
        </p:txBody>
      </p:sp>
      <p:sp>
        <p:nvSpPr>
          <p:cNvPr id="112644" name="Line 1028"/>
          <p:cNvSpPr>
            <a:spLocks noChangeShapeType="1"/>
          </p:cNvSpPr>
          <p:nvPr/>
        </p:nvSpPr>
        <p:spPr bwMode="auto">
          <a:xfrm>
            <a:off x="2692400" y="5294313"/>
            <a:ext cx="4364038" cy="0"/>
          </a:xfrm>
          <a:prstGeom prst="line">
            <a:avLst/>
          </a:prstGeom>
          <a:noFill/>
          <a:ln w="25400">
            <a:solidFill>
              <a:schemeClr val="tx1"/>
            </a:solidFill>
            <a:round/>
            <a:headEnd type="none" w="sm" len="sm"/>
            <a:tailEnd type="none" w="sm" len="sm"/>
          </a:ln>
          <a:effectLst>
            <a:outerShdw dist="71842" dir="2700000" algn="ctr" rotWithShape="0">
              <a:schemeClr val="bg2"/>
            </a:outerShdw>
          </a:effectLst>
        </p:spPr>
        <p:txBody>
          <a:bodyPr wrap="none" anchor="ctr"/>
          <a:lstStyle/>
          <a:p>
            <a:pPr fontAlgn="auto">
              <a:spcBef>
                <a:spcPts val="0"/>
              </a:spcBef>
              <a:spcAft>
                <a:spcPts val="0"/>
              </a:spcAft>
              <a:defRPr/>
            </a:pPr>
            <a:endParaRPr lang="en-US">
              <a:latin typeface="+mn-lt"/>
            </a:endParaRPr>
          </a:p>
        </p:txBody>
      </p:sp>
      <p:sp>
        <p:nvSpPr>
          <p:cNvPr id="112645" name="Line 1029"/>
          <p:cNvSpPr>
            <a:spLocks noChangeShapeType="1"/>
          </p:cNvSpPr>
          <p:nvPr/>
        </p:nvSpPr>
        <p:spPr bwMode="auto">
          <a:xfrm flipH="1" flipV="1">
            <a:off x="2706688" y="1668463"/>
            <a:ext cx="4371975" cy="3625850"/>
          </a:xfrm>
          <a:prstGeom prst="line">
            <a:avLst/>
          </a:prstGeom>
          <a:noFill/>
          <a:ln w="25400">
            <a:solidFill>
              <a:schemeClr val="tx1"/>
            </a:solidFill>
            <a:round/>
            <a:headEnd type="none" w="sm" len="sm"/>
            <a:tailEnd type="none" w="sm" len="sm"/>
          </a:ln>
          <a:effectLst>
            <a:outerShdw dist="71842" dir="2700000" algn="ctr" rotWithShape="0">
              <a:schemeClr val="bg2"/>
            </a:outerShdw>
          </a:effectLst>
        </p:spPr>
        <p:txBody>
          <a:bodyPr wrap="none" anchor="ctr"/>
          <a:lstStyle/>
          <a:p>
            <a:pPr fontAlgn="auto">
              <a:spcBef>
                <a:spcPts val="0"/>
              </a:spcBef>
              <a:spcAft>
                <a:spcPts val="0"/>
              </a:spcAft>
              <a:defRPr/>
            </a:pPr>
            <a:endParaRPr lang="en-US">
              <a:latin typeface="+mn-lt"/>
            </a:endParaRPr>
          </a:p>
        </p:txBody>
      </p:sp>
      <p:sp>
        <p:nvSpPr>
          <p:cNvPr id="112646" name="Rectangle 1030"/>
          <p:cNvSpPr>
            <a:spLocks noChangeArrowheads="1"/>
          </p:cNvSpPr>
          <p:nvPr/>
        </p:nvSpPr>
        <p:spPr bwMode="auto">
          <a:xfrm>
            <a:off x="2686050" y="5313363"/>
            <a:ext cx="4386263" cy="355600"/>
          </a:xfrm>
          <a:prstGeom prst="rect">
            <a:avLst/>
          </a:prstGeom>
          <a:solidFill>
            <a:schemeClr val="accent1"/>
          </a:solidFill>
          <a:ln w="12700">
            <a:solidFill>
              <a:schemeClr val="tx1"/>
            </a:solidFill>
            <a:miter lim="800000"/>
            <a:headEnd/>
            <a:tailEnd/>
          </a:ln>
          <a:effectLst>
            <a:outerShdw dist="71842" dir="2700000" algn="ctr" rotWithShape="0">
              <a:schemeClr val="bg2"/>
            </a:outerShdw>
          </a:effectLst>
        </p:spPr>
        <p:txBody>
          <a:bodyPr wrap="none" anchor="ctr"/>
          <a:lstStyle/>
          <a:p>
            <a:pPr fontAlgn="auto">
              <a:spcBef>
                <a:spcPts val="0"/>
              </a:spcBef>
              <a:spcAft>
                <a:spcPts val="0"/>
              </a:spcAft>
              <a:defRPr/>
            </a:pPr>
            <a:endParaRPr lang="en-US">
              <a:latin typeface="+mn-lt"/>
            </a:endParaRPr>
          </a:p>
        </p:txBody>
      </p:sp>
      <p:sp>
        <p:nvSpPr>
          <p:cNvPr id="112647" name="Rectangle 1031"/>
          <p:cNvSpPr>
            <a:spLocks noChangeArrowheads="1"/>
          </p:cNvSpPr>
          <p:nvPr/>
        </p:nvSpPr>
        <p:spPr bwMode="auto">
          <a:xfrm>
            <a:off x="2673350" y="3246438"/>
            <a:ext cx="4398963" cy="355600"/>
          </a:xfrm>
          <a:prstGeom prst="rect">
            <a:avLst/>
          </a:prstGeom>
          <a:solidFill>
            <a:schemeClr val="accent1"/>
          </a:solidFill>
          <a:ln w="12700">
            <a:solidFill>
              <a:schemeClr val="tx1"/>
            </a:solidFill>
            <a:miter lim="800000"/>
            <a:headEnd/>
            <a:tailEnd/>
          </a:ln>
          <a:effectLst>
            <a:outerShdw dist="71842" dir="2700000" algn="ctr" rotWithShape="0">
              <a:schemeClr val="bg2"/>
            </a:outerShdw>
          </a:effectLst>
        </p:spPr>
        <p:txBody>
          <a:bodyPr wrap="none" anchor="ctr"/>
          <a:lstStyle/>
          <a:p>
            <a:pPr fontAlgn="auto">
              <a:spcBef>
                <a:spcPts val="0"/>
              </a:spcBef>
              <a:spcAft>
                <a:spcPts val="0"/>
              </a:spcAft>
              <a:defRPr/>
            </a:pPr>
            <a:endParaRPr lang="en-US">
              <a:latin typeface="+mn-lt"/>
            </a:endParaRPr>
          </a:p>
        </p:txBody>
      </p:sp>
      <p:sp>
        <p:nvSpPr>
          <p:cNvPr id="112648" name="Rectangle 1032"/>
          <p:cNvSpPr>
            <a:spLocks noChangeArrowheads="1"/>
          </p:cNvSpPr>
          <p:nvPr/>
        </p:nvSpPr>
        <p:spPr bwMode="auto">
          <a:xfrm>
            <a:off x="2686050" y="1289050"/>
            <a:ext cx="4386263" cy="355600"/>
          </a:xfrm>
          <a:prstGeom prst="rect">
            <a:avLst/>
          </a:prstGeom>
          <a:solidFill>
            <a:schemeClr val="accent1"/>
          </a:solidFill>
          <a:ln w="12700">
            <a:solidFill>
              <a:schemeClr val="tx1"/>
            </a:solidFill>
            <a:miter lim="800000"/>
            <a:headEnd/>
            <a:tailEnd/>
          </a:ln>
          <a:effectLst>
            <a:outerShdw dist="71842" dir="2700000" algn="ctr" rotWithShape="0">
              <a:schemeClr val="bg2"/>
            </a:outerShdw>
          </a:effectLst>
        </p:spPr>
        <p:txBody>
          <a:bodyPr wrap="none" anchor="ctr"/>
          <a:lstStyle/>
          <a:p>
            <a:pPr fontAlgn="auto">
              <a:spcBef>
                <a:spcPts val="0"/>
              </a:spcBef>
              <a:spcAft>
                <a:spcPts val="0"/>
              </a:spcAft>
              <a:defRPr/>
            </a:pPr>
            <a:endParaRPr lang="en-US">
              <a:latin typeface="+mn-lt"/>
            </a:endParaRPr>
          </a:p>
        </p:txBody>
      </p:sp>
      <p:sp>
        <p:nvSpPr>
          <p:cNvPr id="14345" name="Rectangle 1033"/>
          <p:cNvSpPr>
            <a:spLocks noChangeArrowheads="1"/>
          </p:cNvSpPr>
          <p:nvPr/>
        </p:nvSpPr>
        <p:spPr bwMode="auto">
          <a:xfrm>
            <a:off x="4651375" y="5222875"/>
            <a:ext cx="184150" cy="457200"/>
          </a:xfrm>
          <a:prstGeom prst="rect">
            <a:avLst/>
          </a:prstGeom>
          <a:noFill/>
          <a:ln w="9525">
            <a:noFill/>
            <a:miter lim="800000"/>
            <a:headEnd/>
            <a:tailEnd/>
          </a:ln>
        </p:spPr>
        <p:txBody>
          <a:bodyPr wrap="none" lIns="92075" tIns="46038" rIns="92075" bIns="46038">
            <a:spAutoFit/>
          </a:bodyPr>
          <a:lstStyle/>
          <a:p>
            <a:endParaRPr lang="es-ES_tradnl" sz="2400">
              <a:latin typeface="Constantia" pitchFamily="18" charset="0"/>
            </a:endParaRPr>
          </a:p>
        </p:txBody>
      </p:sp>
      <p:sp>
        <p:nvSpPr>
          <p:cNvPr id="112650" name="Rectangle 1034"/>
          <p:cNvSpPr>
            <a:spLocks noChangeArrowheads="1"/>
          </p:cNvSpPr>
          <p:nvPr/>
        </p:nvSpPr>
        <p:spPr bwMode="auto">
          <a:xfrm>
            <a:off x="3902075" y="5264150"/>
            <a:ext cx="1990725" cy="457200"/>
          </a:xfrm>
          <a:prstGeom prst="rect">
            <a:avLst/>
          </a:prstGeom>
          <a:noFill/>
          <a:ln w="9525">
            <a:noFill/>
            <a:miter lim="800000"/>
            <a:headEnd/>
            <a:tailEnd/>
          </a:ln>
        </p:spPr>
        <p:txBody>
          <a:bodyPr wrap="none" lIns="92075" tIns="46038" rIns="92075" bIns="46038">
            <a:spAutoFit/>
          </a:bodyPr>
          <a:lstStyle/>
          <a:p>
            <a:r>
              <a:rPr lang="es-ES_tradnl" sz="2400" b="1">
                <a:solidFill>
                  <a:schemeClr val="bg2"/>
                </a:solidFill>
                <a:latin typeface="Comic Sans MS" pitchFamily="66" charset="0"/>
              </a:rPr>
              <a:t>Dependencia</a:t>
            </a:r>
          </a:p>
        </p:txBody>
      </p:sp>
      <p:sp>
        <p:nvSpPr>
          <p:cNvPr id="112651" name="Rectangle 1035"/>
          <p:cNvSpPr>
            <a:spLocks noChangeArrowheads="1"/>
          </p:cNvSpPr>
          <p:nvPr/>
        </p:nvSpPr>
        <p:spPr bwMode="auto">
          <a:xfrm>
            <a:off x="3937000" y="3222625"/>
            <a:ext cx="2276475" cy="457200"/>
          </a:xfrm>
          <a:prstGeom prst="rect">
            <a:avLst/>
          </a:prstGeom>
          <a:noFill/>
          <a:ln w="9525">
            <a:noFill/>
            <a:miter lim="800000"/>
            <a:headEnd/>
            <a:tailEnd/>
          </a:ln>
        </p:spPr>
        <p:txBody>
          <a:bodyPr wrap="none" lIns="92075" tIns="46038" rIns="92075" bIns="46038">
            <a:spAutoFit/>
          </a:bodyPr>
          <a:lstStyle/>
          <a:p>
            <a:r>
              <a:rPr lang="es-ES_tradnl" sz="2400" b="1">
                <a:solidFill>
                  <a:schemeClr val="bg2"/>
                </a:solidFill>
                <a:latin typeface="Comic Sans MS" pitchFamily="66" charset="0"/>
              </a:rPr>
              <a:t>Independencia</a:t>
            </a:r>
          </a:p>
        </p:txBody>
      </p:sp>
      <p:sp>
        <p:nvSpPr>
          <p:cNvPr id="112652" name="Rectangle 1036"/>
          <p:cNvSpPr>
            <a:spLocks noChangeArrowheads="1"/>
          </p:cNvSpPr>
          <p:nvPr/>
        </p:nvSpPr>
        <p:spPr bwMode="auto">
          <a:xfrm>
            <a:off x="3619500" y="1246188"/>
            <a:ext cx="2797175" cy="457200"/>
          </a:xfrm>
          <a:prstGeom prst="rect">
            <a:avLst/>
          </a:prstGeom>
          <a:noFill/>
          <a:ln w="9525">
            <a:noFill/>
            <a:miter lim="800000"/>
            <a:headEnd/>
            <a:tailEnd/>
          </a:ln>
        </p:spPr>
        <p:txBody>
          <a:bodyPr lIns="92075" tIns="46038" rIns="92075" bIns="46038">
            <a:spAutoFit/>
          </a:bodyPr>
          <a:lstStyle/>
          <a:p>
            <a:r>
              <a:rPr lang="es-ES_tradnl" sz="2400" b="1">
                <a:solidFill>
                  <a:schemeClr val="bg2"/>
                </a:solidFill>
                <a:latin typeface="Comic Sans MS" pitchFamily="66" charset="0"/>
              </a:rPr>
              <a:t>Interdependencia</a:t>
            </a:r>
          </a:p>
        </p:txBody>
      </p:sp>
      <p:sp>
        <p:nvSpPr>
          <p:cNvPr id="112653" name="AutoShape 1037"/>
          <p:cNvSpPr>
            <a:spLocks noChangeArrowheads="1"/>
          </p:cNvSpPr>
          <p:nvPr/>
        </p:nvSpPr>
        <p:spPr bwMode="auto">
          <a:xfrm rot="10800000">
            <a:off x="3933825" y="4381500"/>
            <a:ext cx="1985963" cy="866775"/>
          </a:xfrm>
          <a:prstGeom prst="triangle">
            <a:avLst>
              <a:gd name="adj" fmla="val 49995"/>
            </a:avLst>
          </a:prstGeom>
          <a:solidFill>
            <a:schemeClr val="accent1"/>
          </a:solidFill>
          <a:ln w="12700">
            <a:solidFill>
              <a:schemeClr val="tx1"/>
            </a:solidFill>
            <a:miter lim="800000"/>
            <a:headEnd/>
            <a:tailEnd/>
          </a:ln>
        </p:spPr>
        <p:txBody>
          <a:bodyPr wrap="none" anchor="ctr"/>
          <a:lstStyle/>
          <a:p>
            <a:endParaRPr lang="en-US">
              <a:latin typeface="Constantia" pitchFamily="18" charset="0"/>
            </a:endParaRPr>
          </a:p>
        </p:txBody>
      </p:sp>
      <p:sp>
        <p:nvSpPr>
          <p:cNvPr id="112654" name="Rectangle 1038"/>
          <p:cNvSpPr>
            <a:spLocks noChangeArrowheads="1"/>
          </p:cNvSpPr>
          <p:nvPr/>
        </p:nvSpPr>
        <p:spPr bwMode="auto">
          <a:xfrm>
            <a:off x="4346575" y="4373563"/>
            <a:ext cx="1117600" cy="517525"/>
          </a:xfrm>
          <a:prstGeom prst="rect">
            <a:avLst/>
          </a:prstGeom>
          <a:noFill/>
          <a:ln w="9525">
            <a:noFill/>
            <a:miter lim="800000"/>
            <a:headEnd/>
            <a:tailEnd/>
          </a:ln>
        </p:spPr>
        <p:txBody>
          <a:bodyPr wrap="none" lIns="92075" tIns="46038" rIns="92075" bIns="46038">
            <a:spAutoFit/>
          </a:bodyPr>
          <a:lstStyle/>
          <a:p>
            <a:pPr algn="ctr"/>
            <a:r>
              <a:rPr lang="es-ES_tradnl" sz="1400" b="1">
                <a:solidFill>
                  <a:schemeClr val="bg2"/>
                </a:solidFill>
                <a:latin typeface="Comic Sans MS" pitchFamily="66" charset="0"/>
              </a:rPr>
              <a:t>VICTORIA</a:t>
            </a:r>
          </a:p>
          <a:p>
            <a:pPr algn="ctr"/>
            <a:r>
              <a:rPr lang="es-ES_tradnl" sz="1400" b="1">
                <a:solidFill>
                  <a:schemeClr val="bg2"/>
                </a:solidFill>
                <a:latin typeface="Comic Sans MS" pitchFamily="66" charset="0"/>
              </a:rPr>
              <a:t>PRIVADA</a:t>
            </a:r>
            <a:endParaRPr lang="es-ES_tradnl" b="1">
              <a:solidFill>
                <a:schemeClr val="bg2"/>
              </a:solidFill>
              <a:latin typeface="Comic Sans MS" pitchFamily="66" charset="0"/>
            </a:endParaRPr>
          </a:p>
        </p:txBody>
      </p:sp>
      <p:sp>
        <p:nvSpPr>
          <p:cNvPr id="112658" name="AutoShape 1042"/>
          <p:cNvSpPr>
            <a:spLocks noChangeArrowheads="1"/>
          </p:cNvSpPr>
          <p:nvPr/>
        </p:nvSpPr>
        <p:spPr bwMode="auto">
          <a:xfrm>
            <a:off x="3856038" y="1660525"/>
            <a:ext cx="2076450" cy="882650"/>
          </a:xfrm>
          <a:prstGeom prst="triangle">
            <a:avLst>
              <a:gd name="adj" fmla="val 49995"/>
            </a:avLst>
          </a:prstGeom>
          <a:solidFill>
            <a:schemeClr val="accent1"/>
          </a:solidFill>
          <a:ln w="12700">
            <a:solidFill>
              <a:schemeClr val="tx1"/>
            </a:solidFill>
            <a:miter lim="800000"/>
            <a:headEnd/>
            <a:tailEnd/>
          </a:ln>
          <a:effectLst>
            <a:outerShdw dist="71842" dir="2700000" algn="ctr" rotWithShape="0">
              <a:schemeClr val="bg2"/>
            </a:outerShdw>
          </a:effectLst>
        </p:spPr>
        <p:txBody>
          <a:bodyPr wrap="none" anchor="ctr"/>
          <a:lstStyle/>
          <a:p>
            <a:pPr fontAlgn="auto">
              <a:spcBef>
                <a:spcPts val="0"/>
              </a:spcBef>
              <a:spcAft>
                <a:spcPts val="0"/>
              </a:spcAft>
              <a:defRPr/>
            </a:pPr>
            <a:endParaRPr lang="en-US">
              <a:latin typeface="+mn-lt"/>
            </a:endParaRPr>
          </a:p>
        </p:txBody>
      </p:sp>
      <p:sp>
        <p:nvSpPr>
          <p:cNvPr id="112659" name="Rectangle 1043"/>
          <p:cNvSpPr>
            <a:spLocks noChangeArrowheads="1"/>
          </p:cNvSpPr>
          <p:nvPr/>
        </p:nvSpPr>
        <p:spPr bwMode="auto">
          <a:xfrm>
            <a:off x="4364038" y="2057400"/>
            <a:ext cx="1117600" cy="517525"/>
          </a:xfrm>
          <a:prstGeom prst="rect">
            <a:avLst/>
          </a:prstGeom>
          <a:noFill/>
          <a:ln w="9525">
            <a:noFill/>
            <a:miter lim="800000"/>
            <a:headEnd/>
            <a:tailEnd/>
          </a:ln>
        </p:spPr>
        <p:txBody>
          <a:bodyPr wrap="none" lIns="92075" tIns="46038" rIns="92075" bIns="46038">
            <a:spAutoFit/>
          </a:bodyPr>
          <a:lstStyle/>
          <a:p>
            <a:pPr algn="ctr"/>
            <a:r>
              <a:rPr lang="es-ES_tradnl" sz="1400" b="1">
                <a:solidFill>
                  <a:schemeClr val="bg2"/>
                </a:solidFill>
                <a:latin typeface="Comic Sans MS" pitchFamily="66" charset="0"/>
              </a:rPr>
              <a:t>VICTORIA</a:t>
            </a:r>
          </a:p>
          <a:p>
            <a:pPr algn="ctr"/>
            <a:r>
              <a:rPr lang="es-ES_tradnl" sz="1400" b="1">
                <a:solidFill>
                  <a:schemeClr val="bg2"/>
                </a:solidFill>
                <a:latin typeface="Comic Sans MS" pitchFamily="66" charset="0"/>
              </a:rPr>
              <a:t>PUBLICA</a:t>
            </a:r>
            <a:endParaRPr lang="es-ES_tradnl" b="1">
              <a:solidFill>
                <a:schemeClr val="bg2"/>
              </a:solidFill>
              <a:latin typeface="Comic Sans MS" pitchFamily="66" charset="0"/>
            </a:endParaRPr>
          </a:p>
        </p:txBody>
      </p:sp>
      <p:sp>
        <p:nvSpPr>
          <p:cNvPr id="112663" name="Oval 1047"/>
          <p:cNvSpPr>
            <a:spLocks noChangeArrowheads="1"/>
          </p:cNvSpPr>
          <p:nvPr/>
        </p:nvSpPr>
        <p:spPr bwMode="auto">
          <a:xfrm>
            <a:off x="1744663" y="236538"/>
            <a:ext cx="6245225" cy="6451600"/>
          </a:xfrm>
          <a:prstGeom prst="ellipse">
            <a:avLst/>
          </a:prstGeom>
          <a:noFill/>
          <a:ln w="50800">
            <a:solidFill>
              <a:schemeClr val="tx2"/>
            </a:solidFill>
            <a:round/>
            <a:headEnd/>
            <a:tailEnd/>
          </a:ln>
          <a:effectLst>
            <a:outerShdw dist="71842" dir="2700000" algn="ctr" rotWithShape="0">
              <a:schemeClr val="bg2"/>
            </a:outerShdw>
          </a:effectLst>
        </p:spPr>
        <p:txBody>
          <a:bodyPr wrap="none" anchor="ctr"/>
          <a:lstStyle/>
          <a:p>
            <a:pPr fontAlgn="auto">
              <a:spcBef>
                <a:spcPts val="0"/>
              </a:spcBef>
              <a:spcAft>
                <a:spcPts val="0"/>
              </a:spcAft>
              <a:defRPr/>
            </a:pPr>
            <a:endParaRPr lang="en-US">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2642"/>
                                        </p:tgtEl>
                                        <p:attrNameLst>
                                          <p:attrName>style.visibility</p:attrName>
                                        </p:attrNameLst>
                                      </p:cBhvr>
                                      <p:to>
                                        <p:strVal val="visible"/>
                                      </p:to>
                                    </p:set>
                                    <p:animEffect transition="in" filter="wipe(left)">
                                      <p:cBhvr>
                                        <p:cTn id="7" dur="500"/>
                                        <p:tgtEl>
                                          <p:spTgt spid="11264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2643"/>
                                        </p:tgtEl>
                                        <p:attrNameLst>
                                          <p:attrName>style.visibility</p:attrName>
                                        </p:attrNameLst>
                                      </p:cBhvr>
                                      <p:to>
                                        <p:strVal val="visible"/>
                                      </p:to>
                                    </p:set>
                                    <p:animEffect transition="in" filter="wipe(up)">
                                      <p:cBhvr>
                                        <p:cTn id="11" dur="500"/>
                                        <p:tgtEl>
                                          <p:spTgt spid="11264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2644"/>
                                        </p:tgtEl>
                                        <p:attrNameLst>
                                          <p:attrName>style.visibility</p:attrName>
                                        </p:attrNameLst>
                                      </p:cBhvr>
                                      <p:to>
                                        <p:strVal val="visible"/>
                                      </p:to>
                                    </p:set>
                                    <p:animEffect transition="in" filter="wipe(left)">
                                      <p:cBhvr>
                                        <p:cTn id="15" dur="500"/>
                                        <p:tgtEl>
                                          <p:spTgt spid="11264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112645"/>
                                        </p:tgtEl>
                                        <p:attrNameLst>
                                          <p:attrName>style.visibility</p:attrName>
                                        </p:attrNameLst>
                                      </p:cBhvr>
                                      <p:to>
                                        <p:strVal val="visible"/>
                                      </p:to>
                                    </p:set>
                                    <p:animEffect transition="in" filter="wipe(down)">
                                      <p:cBhvr>
                                        <p:cTn id="20" dur="500"/>
                                        <p:tgtEl>
                                          <p:spTgt spid="112645"/>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12646"/>
                                        </p:tgtEl>
                                        <p:attrNameLst>
                                          <p:attrName>style.visibility</p:attrName>
                                        </p:attrNameLst>
                                      </p:cBhvr>
                                      <p:to>
                                        <p:strVal val="visible"/>
                                      </p:to>
                                    </p:set>
                                    <p:animEffect transition="in" filter="wipe(left)">
                                      <p:cBhvr>
                                        <p:cTn id="25" dur="500"/>
                                        <p:tgtEl>
                                          <p:spTgt spid="112646"/>
                                        </p:tgtEl>
                                      </p:cBhvr>
                                    </p:animEffect>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112647"/>
                                        </p:tgtEl>
                                        <p:attrNameLst>
                                          <p:attrName>style.visibility</p:attrName>
                                        </p:attrNameLst>
                                      </p:cBhvr>
                                      <p:to>
                                        <p:strVal val="visible"/>
                                      </p:to>
                                    </p:set>
                                    <p:animEffect transition="in" filter="wipe(left)">
                                      <p:cBhvr>
                                        <p:cTn id="29" dur="500"/>
                                        <p:tgtEl>
                                          <p:spTgt spid="112647"/>
                                        </p:tgtEl>
                                      </p:cBhvr>
                                    </p:animEffect>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112648"/>
                                        </p:tgtEl>
                                        <p:attrNameLst>
                                          <p:attrName>style.visibility</p:attrName>
                                        </p:attrNameLst>
                                      </p:cBhvr>
                                      <p:to>
                                        <p:strVal val="visible"/>
                                      </p:to>
                                    </p:set>
                                    <p:animEffect transition="in" filter="wipe(left)">
                                      <p:cBhvr>
                                        <p:cTn id="33" dur="500"/>
                                        <p:tgtEl>
                                          <p:spTgt spid="112648"/>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112650"/>
                                        </p:tgtEl>
                                        <p:attrNameLst>
                                          <p:attrName>style.visibility</p:attrName>
                                        </p:attrNameLst>
                                      </p:cBhvr>
                                      <p:to>
                                        <p:strVal val="visible"/>
                                      </p:to>
                                    </p:set>
                                    <p:animEffect transition="in" filter="wipe(left)">
                                      <p:cBhvr>
                                        <p:cTn id="38" dur="500"/>
                                        <p:tgtEl>
                                          <p:spTgt spid="112650"/>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112651"/>
                                        </p:tgtEl>
                                        <p:attrNameLst>
                                          <p:attrName>style.visibility</p:attrName>
                                        </p:attrNameLst>
                                      </p:cBhvr>
                                      <p:to>
                                        <p:strVal val="visible"/>
                                      </p:to>
                                    </p:set>
                                    <p:animEffect transition="in" filter="wipe(left)">
                                      <p:cBhvr>
                                        <p:cTn id="43" dur="500"/>
                                        <p:tgtEl>
                                          <p:spTgt spid="112651"/>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112652"/>
                                        </p:tgtEl>
                                        <p:attrNameLst>
                                          <p:attrName>style.visibility</p:attrName>
                                        </p:attrNameLst>
                                      </p:cBhvr>
                                      <p:to>
                                        <p:strVal val="visible"/>
                                      </p:to>
                                    </p:set>
                                    <p:animEffect transition="in" filter="wipe(left)">
                                      <p:cBhvr>
                                        <p:cTn id="48" dur="500"/>
                                        <p:tgtEl>
                                          <p:spTgt spid="112652"/>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1" fill="hold" grpId="0" nodeType="clickEffect">
                                  <p:stCondLst>
                                    <p:cond delay="0"/>
                                  </p:stCondLst>
                                  <p:childTnLst>
                                    <p:set>
                                      <p:cBhvr>
                                        <p:cTn id="52" dur="1" fill="hold">
                                          <p:stCondLst>
                                            <p:cond delay="0"/>
                                          </p:stCondLst>
                                        </p:cTn>
                                        <p:tgtEl>
                                          <p:spTgt spid="112653"/>
                                        </p:tgtEl>
                                        <p:attrNameLst>
                                          <p:attrName>style.visibility</p:attrName>
                                        </p:attrNameLst>
                                      </p:cBhvr>
                                      <p:to>
                                        <p:strVal val="visible"/>
                                      </p:to>
                                    </p:set>
                                    <p:animEffect transition="in" filter="wipe(up)">
                                      <p:cBhvr>
                                        <p:cTn id="53" dur="500"/>
                                        <p:tgtEl>
                                          <p:spTgt spid="112653"/>
                                        </p:tgtEl>
                                      </p:cBhvr>
                                    </p:animEffect>
                                  </p:childTnLst>
                                </p:cTn>
                              </p:par>
                            </p:childTnLst>
                          </p:cTn>
                        </p:par>
                        <p:par>
                          <p:cTn id="54" fill="hold">
                            <p:stCondLst>
                              <p:cond delay="500"/>
                            </p:stCondLst>
                            <p:childTnLst>
                              <p:par>
                                <p:cTn id="55" presetID="22" presetClass="entr" presetSubtype="8" fill="hold" grpId="0" nodeType="afterEffect">
                                  <p:stCondLst>
                                    <p:cond delay="0"/>
                                  </p:stCondLst>
                                  <p:childTnLst>
                                    <p:set>
                                      <p:cBhvr>
                                        <p:cTn id="56" dur="1" fill="hold">
                                          <p:stCondLst>
                                            <p:cond delay="0"/>
                                          </p:stCondLst>
                                        </p:cTn>
                                        <p:tgtEl>
                                          <p:spTgt spid="112654"/>
                                        </p:tgtEl>
                                        <p:attrNameLst>
                                          <p:attrName>style.visibility</p:attrName>
                                        </p:attrNameLst>
                                      </p:cBhvr>
                                      <p:to>
                                        <p:strVal val="visible"/>
                                      </p:to>
                                    </p:set>
                                    <p:animEffect transition="in" filter="wipe(left)">
                                      <p:cBhvr>
                                        <p:cTn id="57" dur="500"/>
                                        <p:tgtEl>
                                          <p:spTgt spid="112654"/>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112658"/>
                                        </p:tgtEl>
                                        <p:attrNameLst>
                                          <p:attrName>style.visibility</p:attrName>
                                        </p:attrNameLst>
                                      </p:cBhvr>
                                      <p:to>
                                        <p:strVal val="visible"/>
                                      </p:to>
                                    </p:set>
                                    <p:animEffect transition="in" filter="wipe(down)">
                                      <p:cBhvr>
                                        <p:cTn id="62" dur="500"/>
                                        <p:tgtEl>
                                          <p:spTgt spid="112658"/>
                                        </p:tgtEl>
                                      </p:cBhvr>
                                    </p:animEffect>
                                  </p:childTnLst>
                                </p:cTn>
                              </p:par>
                            </p:childTnLst>
                          </p:cTn>
                        </p:par>
                        <p:par>
                          <p:cTn id="63" fill="hold">
                            <p:stCondLst>
                              <p:cond delay="500"/>
                            </p:stCondLst>
                            <p:childTnLst>
                              <p:par>
                                <p:cTn id="64" presetID="22" presetClass="entr" presetSubtype="8" fill="hold" grpId="0" nodeType="afterEffect">
                                  <p:stCondLst>
                                    <p:cond delay="0"/>
                                  </p:stCondLst>
                                  <p:childTnLst>
                                    <p:set>
                                      <p:cBhvr>
                                        <p:cTn id="65" dur="1" fill="hold">
                                          <p:stCondLst>
                                            <p:cond delay="0"/>
                                          </p:stCondLst>
                                        </p:cTn>
                                        <p:tgtEl>
                                          <p:spTgt spid="112659"/>
                                        </p:tgtEl>
                                        <p:attrNameLst>
                                          <p:attrName>style.visibility</p:attrName>
                                        </p:attrNameLst>
                                      </p:cBhvr>
                                      <p:to>
                                        <p:strVal val="visible"/>
                                      </p:to>
                                    </p:set>
                                    <p:animEffect transition="in" filter="wipe(left)">
                                      <p:cBhvr>
                                        <p:cTn id="66" dur="500"/>
                                        <p:tgtEl>
                                          <p:spTgt spid="112659"/>
                                        </p:tgtEl>
                                      </p:cBhvr>
                                    </p:animEffect>
                                  </p:childTnLst>
                                </p:cTn>
                              </p:par>
                            </p:childTnLst>
                          </p:cTn>
                        </p:par>
                      </p:childTnLst>
                    </p:cTn>
                  </p:par>
                  <p:par>
                    <p:cTn id="67" fill="hold">
                      <p:stCondLst>
                        <p:cond delay="indefinite"/>
                      </p:stCondLst>
                      <p:childTnLst>
                        <p:par>
                          <p:cTn id="68" fill="hold">
                            <p:stCondLst>
                              <p:cond delay="0"/>
                            </p:stCondLst>
                            <p:childTnLst>
                              <p:par>
                                <p:cTn id="69" presetID="9" presetClass="entr" presetSubtype="0" fill="hold" grpId="0" nodeType="clickEffect">
                                  <p:stCondLst>
                                    <p:cond delay="0"/>
                                  </p:stCondLst>
                                  <p:childTnLst>
                                    <p:set>
                                      <p:cBhvr>
                                        <p:cTn id="70" dur="1" fill="hold">
                                          <p:stCondLst>
                                            <p:cond delay="0"/>
                                          </p:stCondLst>
                                        </p:cTn>
                                        <p:tgtEl>
                                          <p:spTgt spid="112663"/>
                                        </p:tgtEl>
                                        <p:attrNameLst>
                                          <p:attrName>style.visibility</p:attrName>
                                        </p:attrNameLst>
                                      </p:cBhvr>
                                      <p:to>
                                        <p:strVal val="visible"/>
                                      </p:to>
                                    </p:set>
                                    <p:animEffect transition="in" filter="dissolve">
                                      <p:cBhvr>
                                        <p:cTn id="71" dur="500"/>
                                        <p:tgtEl>
                                          <p:spTgt spid="1126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6" grpId="0" animBg="1"/>
      <p:bldP spid="112647" grpId="0" animBg="1"/>
      <p:bldP spid="112648" grpId="0" animBg="1"/>
      <p:bldP spid="112650" grpId="0" autoUpdateAnimBg="0"/>
      <p:bldP spid="112651" grpId="0" autoUpdateAnimBg="0"/>
      <p:bldP spid="112652" grpId="0" autoUpdateAnimBg="0"/>
      <p:bldP spid="112653" grpId="0" animBg="1"/>
      <p:bldP spid="112654" grpId="0" autoUpdateAnimBg="0"/>
      <p:bldP spid="112658" grpId="0" animBg="1"/>
      <p:bldP spid="112659" grpId="0" autoUpdateAnimBg="0"/>
      <p:bldP spid="112663"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ema1">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
  <TotalTime>441</TotalTime>
  <Words>1252</Words>
  <Application>Microsoft Office PowerPoint</Application>
  <PresentationFormat>Presentación en pantalla (4:3)</PresentationFormat>
  <Paragraphs>190</Paragraphs>
  <Slides>27</Slides>
  <Notes>24</Notes>
  <HiddenSlides>0</HiddenSlides>
  <MMClips>0</MMClips>
  <ScaleCrop>false</ScaleCrop>
  <HeadingPairs>
    <vt:vector size="4" baseType="variant">
      <vt:variant>
        <vt:lpstr>Tema</vt:lpstr>
      </vt:variant>
      <vt:variant>
        <vt:i4>1</vt:i4>
      </vt:variant>
      <vt:variant>
        <vt:lpstr>Títulos de diapositiva</vt:lpstr>
      </vt:variant>
      <vt:variant>
        <vt:i4>27</vt:i4>
      </vt:variant>
    </vt:vector>
  </HeadingPairs>
  <TitlesOfParts>
    <vt:vector size="28" baseType="lpstr">
      <vt:lpstr>Tema1</vt:lpstr>
      <vt:lpstr>CONTRALORÍA GENERAL DE LA REPÚBLICA</vt:lpstr>
      <vt:lpstr>Cuatro Niveles de Liderazgo. Alcances</vt:lpstr>
      <vt:lpstr>Construir Confianza</vt:lpstr>
      <vt:lpstr>Efectividad como balance entre                                 Eficacia y Eficiencia</vt:lpstr>
      <vt:lpstr>Fábula de Esopo</vt:lpstr>
      <vt:lpstr>Diapositiva 6</vt:lpstr>
      <vt:lpstr>De adentro hacia fuera. Trabajar el Ser y Hacer (Círculo de Influencia). El pensar que el problema está allá afuera, en el Tener, es el PROBLEMA (Círculo de Preocupación)</vt:lpstr>
      <vt:lpstr>“Pienso, luego existo… Descartes” “El corazón tiene razones que la mente ignora... Pascal”</vt:lpstr>
      <vt:lpstr>Diapositiva 9</vt:lpstr>
      <vt:lpstr>Victoria Privada</vt:lpstr>
      <vt:lpstr>Proactividad vs. Reactividad</vt:lpstr>
      <vt:lpstr>¿Quien Quiero Ser?</vt:lpstr>
      <vt:lpstr>Diapositiva 13</vt:lpstr>
      <vt:lpstr>Lograr la Independencia</vt:lpstr>
      <vt:lpstr>Diapositiva 15</vt:lpstr>
      <vt:lpstr>Matriz de Administración de actividades en el Tiempo</vt:lpstr>
      <vt:lpstr>Diapositiva 17</vt:lpstr>
      <vt:lpstr>Victoria Pública</vt:lpstr>
      <vt:lpstr>      Ganar- Ganar    Mentalidad de Abundancia/Escasez</vt:lpstr>
      <vt:lpstr>Empatía</vt:lpstr>
      <vt:lpstr>Usando el Escuchar Empático</vt:lpstr>
      <vt:lpstr>Sinergia</vt:lpstr>
      <vt:lpstr>Renovación</vt:lpstr>
      <vt:lpstr>Diapositiva 24</vt:lpstr>
      <vt:lpstr>Diapositiva 25</vt:lpstr>
      <vt:lpstr>Tarea Cuadrante II</vt:lpstr>
      <vt:lpstr>Cont.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Raul Uribe</dc:creator>
  <cp:lastModifiedBy>Your User Name</cp:lastModifiedBy>
  <cp:revision>49</cp:revision>
  <dcterms:created xsi:type="dcterms:W3CDTF">2010-10-24T15:54:20Z</dcterms:created>
  <dcterms:modified xsi:type="dcterms:W3CDTF">2012-06-02T19:51:50Z</dcterms:modified>
</cp:coreProperties>
</file>