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es-ES_trad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5" d="100"/>
          <a:sy n="115" d="100"/>
        </p:scale>
        <p:origin x="-804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64D311-EF2B-40C7-854A-95F1B8573DD2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14744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6A3A01-063B-44D0-9E30-325BC37C78A9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7617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21C259-93FC-481C-85F2-18F3B82A7E6B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45098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4CAD98-94B3-4D0E-ADC4-630EEE84F8A6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16935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7DFFD1-64AE-4EB5-B6D1-BD27CA55BE12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06597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9C1D12-0A0C-432B-A268-69CA1AB641BE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78531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0D0604-74DB-4030-9ADC-9A4FAFD4D890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30075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C0B556-F28B-4BE0-87C4-29D7E6A815E5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236364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8C0B7C-7826-4869-89C7-E02B7305B885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42457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0F4733-760E-4849-B744-9F116F397C70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08843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914AD1-9C35-4891-982A-52FBEBD27EE5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66637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_trad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_trad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C15E078-4666-4A98-A3B2-7DA87827B4FC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/>
              <a:t>Ejemplos de módulo 1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err="1" smtClean="0"/>
              <a:t>EyCG</a:t>
            </a:r>
            <a:r>
              <a:rPr lang="es-ES" dirty="0" smtClean="0"/>
              <a:t> - </a:t>
            </a:r>
            <a:r>
              <a:rPr lang="es-ES" dirty="0" smtClean="0"/>
              <a:t>2012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64613" cy="692150"/>
          </a:xfrm>
          <a:noFill/>
          <a:ln/>
        </p:spPr>
        <p:txBody>
          <a:bodyPr lIns="92075" tIns="46038" rIns="92075" bIns="46038"/>
          <a:lstStyle/>
          <a:p>
            <a:r>
              <a:rPr lang="es-ES_tradnl" sz="2400" b="1">
                <a:solidFill>
                  <a:schemeClr val="accent2"/>
                </a:solidFill>
              </a:rPr>
              <a:t>Ejemplo: Empresa manufacturera con alto nivel de costos.</a:t>
            </a: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2987675" y="2997200"/>
            <a:ext cx="1655763" cy="647700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_tradnl"/>
              <a:t>Unidad de </a:t>
            </a:r>
          </a:p>
          <a:p>
            <a:pPr algn="ctr"/>
            <a:r>
              <a:rPr lang="es-ES_tradnl"/>
              <a:t>Negocio</a:t>
            </a:r>
          </a:p>
        </p:txBody>
      </p:sp>
      <p:sp>
        <p:nvSpPr>
          <p:cNvPr id="3076" name="Oval 4"/>
          <p:cNvSpPr>
            <a:spLocks noChangeArrowheads="1"/>
          </p:cNvSpPr>
          <p:nvPr/>
        </p:nvSpPr>
        <p:spPr bwMode="auto">
          <a:xfrm>
            <a:off x="2771775" y="1628775"/>
            <a:ext cx="1944688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_tradnl"/>
              <a:t>Mercado /</a:t>
            </a:r>
          </a:p>
          <a:p>
            <a:pPr algn="ctr"/>
            <a:r>
              <a:rPr lang="es-ES_tradnl"/>
              <a:t>Cliente</a:t>
            </a:r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 flipV="1">
            <a:off x="3492500" y="2276475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3924300" y="2276475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3079" name="Oval 7"/>
          <p:cNvSpPr>
            <a:spLocks noChangeArrowheads="1"/>
          </p:cNvSpPr>
          <p:nvPr/>
        </p:nvSpPr>
        <p:spPr bwMode="auto">
          <a:xfrm>
            <a:off x="2916238" y="4149725"/>
            <a:ext cx="1800225" cy="720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_tradnl"/>
              <a:t>Proveedores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 flipV="1">
            <a:off x="3995738" y="3646488"/>
            <a:ext cx="0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3081" name="Line 9"/>
          <p:cNvSpPr>
            <a:spLocks noChangeShapeType="1"/>
          </p:cNvSpPr>
          <p:nvPr/>
        </p:nvSpPr>
        <p:spPr bwMode="auto">
          <a:xfrm flipH="1">
            <a:off x="3492500" y="3646488"/>
            <a:ext cx="1588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3082" name="Line 10"/>
          <p:cNvSpPr>
            <a:spLocks noChangeShapeType="1"/>
          </p:cNvSpPr>
          <p:nvPr/>
        </p:nvSpPr>
        <p:spPr bwMode="auto">
          <a:xfrm>
            <a:off x="4643438" y="3284538"/>
            <a:ext cx="2016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5148263" y="2852738"/>
            <a:ext cx="1327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/>
              <a:t>Resultados</a:t>
            </a: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6156325" y="1773238"/>
            <a:ext cx="1296988" cy="647700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_tradnl" sz="1600" i="1"/>
              <a:t>Planificación</a:t>
            </a:r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6227763" y="981075"/>
            <a:ext cx="1212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/>
              <a:t>Estrategia</a:t>
            </a:r>
          </a:p>
        </p:txBody>
      </p:sp>
      <p:sp>
        <p:nvSpPr>
          <p:cNvPr id="3086" name="Line 14"/>
          <p:cNvSpPr>
            <a:spLocks noChangeShapeType="1"/>
          </p:cNvSpPr>
          <p:nvPr/>
        </p:nvSpPr>
        <p:spPr bwMode="auto">
          <a:xfrm>
            <a:off x="6804025" y="1412875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3087" name="Oval 15"/>
          <p:cNvSpPr>
            <a:spLocks noChangeArrowheads="1"/>
          </p:cNvSpPr>
          <p:nvPr/>
        </p:nvSpPr>
        <p:spPr bwMode="auto">
          <a:xfrm>
            <a:off x="6659563" y="3068638"/>
            <a:ext cx="360362" cy="360362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ES" sz="2800"/>
          </a:p>
        </p:txBody>
      </p:sp>
      <p:sp>
        <p:nvSpPr>
          <p:cNvPr id="3088" name="Line 16"/>
          <p:cNvSpPr>
            <a:spLocks noChangeShapeType="1"/>
          </p:cNvSpPr>
          <p:nvPr/>
        </p:nvSpPr>
        <p:spPr bwMode="auto">
          <a:xfrm>
            <a:off x="6804025" y="2420938"/>
            <a:ext cx="0" cy="57626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3089" name="Text Box 17"/>
          <p:cNvSpPr txBox="1">
            <a:spLocks noChangeArrowheads="1"/>
          </p:cNvSpPr>
          <p:nvPr/>
        </p:nvSpPr>
        <p:spPr bwMode="auto">
          <a:xfrm>
            <a:off x="6732588" y="3141663"/>
            <a:ext cx="6985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200" i="1"/>
              <a:t>Evaluar</a:t>
            </a:r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auto">
          <a:xfrm>
            <a:off x="3203575" y="5373688"/>
            <a:ext cx="1296988" cy="647700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_tradnl" sz="1600" i="1"/>
              <a:t>Decidir </a:t>
            </a:r>
          </a:p>
          <a:p>
            <a:pPr algn="ctr"/>
            <a:r>
              <a:rPr lang="es-ES_tradnl" sz="1600" i="1"/>
              <a:t>acciones</a:t>
            </a:r>
          </a:p>
        </p:txBody>
      </p:sp>
      <p:cxnSp>
        <p:nvCxnSpPr>
          <p:cNvPr id="3091" name="AutoShape 19"/>
          <p:cNvCxnSpPr>
            <a:cxnSpLocks noChangeShapeType="1"/>
            <a:stCxn id="3087" idx="4"/>
            <a:endCxn id="3090" idx="3"/>
          </p:cNvCxnSpPr>
          <p:nvPr/>
        </p:nvCxnSpPr>
        <p:spPr bwMode="auto">
          <a:xfrm rot="5400000">
            <a:off x="4536282" y="3393281"/>
            <a:ext cx="2268538" cy="2339975"/>
          </a:xfrm>
          <a:prstGeom prst="bentConnector2">
            <a:avLst/>
          </a:prstGeom>
          <a:noFill/>
          <a:ln w="19050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92" name="Line 20"/>
          <p:cNvSpPr>
            <a:spLocks noChangeShapeType="1"/>
          </p:cNvSpPr>
          <p:nvPr/>
        </p:nvSpPr>
        <p:spPr bwMode="auto">
          <a:xfrm>
            <a:off x="1331913" y="3284538"/>
            <a:ext cx="1655762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3093" name="Line 21"/>
          <p:cNvSpPr>
            <a:spLocks noChangeShapeType="1"/>
          </p:cNvSpPr>
          <p:nvPr/>
        </p:nvSpPr>
        <p:spPr bwMode="auto">
          <a:xfrm flipH="1">
            <a:off x="1331913" y="3284538"/>
            <a:ext cx="0" cy="244951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3094" name="Line 22"/>
          <p:cNvSpPr>
            <a:spLocks noChangeShapeType="1"/>
          </p:cNvSpPr>
          <p:nvPr/>
        </p:nvSpPr>
        <p:spPr bwMode="auto">
          <a:xfrm>
            <a:off x="1331913" y="5734050"/>
            <a:ext cx="1871662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3095" name="Text Box 23"/>
          <p:cNvSpPr txBox="1">
            <a:spLocks noChangeArrowheads="1"/>
          </p:cNvSpPr>
          <p:nvPr/>
        </p:nvSpPr>
        <p:spPr bwMode="auto">
          <a:xfrm>
            <a:off x="5076825" y="3789363"/>
            <a:ext cx="40671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200">
                <a:solidFill>
                  <a:srgbClr val="FF0000"/>
                </a:solidFill>
              </a:rPr>
              <a:t>Costos crecientes </a:t>
            </a:r>
            <a:r>
              <a:rPr lang="es-ES_tradnl" sz="1200">
                <a:solidFill>
                  <a:srgbClr val="FF0000"/>
                </a:solidFill>
                <a:sym typeface="Wingdings" pitchFamily="2" charset="2"/>
              </a:rPr>
              <a:t> Perdida de competitividad</a:t>
            </a:r>
            <a:endParaRPr lang="es-ES_tradnl" sz="1200">
              <a:solidFill>
                <a:srgbClr val="FF0000"/>
              </a:solidFill>
            </a:endParaRPr>
          </a:p>
          <a:p>
            <a:endParaRPr lang="es-ES_tradnl" sz="1200">
              <a:solidFill>
                <a:srgbClr val="FF0000"/>
              </a:solidFill>
            </a:endParaRPr>
          </a:p>
          <a:p>
            <a:endParaRPr lang="es-ES_tradnl" sz="1200">
              <a:solidFill>
                <a:srgbClr val="FF0000"/>
              </a:solidFill>
            </a:endParaRPr>
          </a:p>
          <a:p>
            <a:endParaRPr lang="es-ES_tradnl" sz="1200">
              <a:solidFill>
                <a:srgbClr val="FF0000"/>
              </a:solidFill>
            </a:endParaRPr>
          </a:p>
        </p:txBody>
      </p:sp>
      <p:sp>
        <p:nvSpPr>
          <p:cNvPr id="3096" name="Text Box 24"/>
          <p:cNvSpPr txBox="1">
            <a:spLocks noChangeArrowheads="1"/>
          </p:cNvSpPr>
          <p:nvPr/>
        </p:nvSpPr>
        <p:spPr bwMode="auto">
          <a:xfrm>
            <a:off x="7362825" y="1052513"/>
            <a:ext cx="17811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000">
                <a:solidFill>
                  <a:srgbClr val="FF0000"/>
                </a:solidFill>
                <a:sym typeface="Wingdings" pitchFamily="2" charset="2"/>
              </a:rPr>
              <a:t> Competidor de bajo costo</a:t>
            </a:r>
            <a:endParaRPr lang="es-ES_tradnl" sz="1000">
              <a:solidFill>
                <a:srgbClr val="FF0000"/>
              </a:solidFill>
            </a:endParaRPr>
          </a:p>
        </p:txBody>
      </p:sp>
      <p:sp>
        <p:nvSpPr>
          <p:cNvPr id="3097" name="Text Box 25"/>
          <p:cNvSpPr txBox="1">
            <a:spLocks noChangeArrowheads="1"/>
          </p:cNvSpPr>
          <p:nvPr/>
        </p:nvSpPr>
        <p:spPr bwMode="auto">
          <a:xfrm>
            <a:off x="7451725" y="1844675"/>
            <a:ext cx="143351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000" b="1">
                <a:solidFill>
                  <a:schemeClr val="accent2"/>
                </a:solidFill>
              </a:rPr>
              <a:t>Objetivos de costos</a:t>
            </a:r>
          </a:p>
          <a:p>
            <a:r>
              <a:rPr lang="es-ES_tradnl" sz="1000" b="1">
                <a:solidFill>
                  <a:schemeClr val="accent2"/>
                </a:solidFill>
              </a:rPr>
              <a:t>Iniciativas de Rdx de</a:t>
            </a:r>
          </a:p>
          <a:p>
            <a:r>
              <a:rPr lang="es-ES_tradnl" sz="1000" b="1">
                <a:solidFill>
                  <a:schemeClr val="accent2"/>
                </a:solidFill>
              </a:rPr>
              <a:t> costos</a:t>
            </a:r>
          </a:p>
        </p:txBody>
      </p:sp>
      <p:sp>
        <p:nvSpPr>
          <p:cNvPr id="3098" name="Text Box 26"/>
          <p:cNvSpPr txBox="1">
            <a:spLocks noChangeArrowheads="1"/>
          </p:cNvSpPr>
          <p:nvPr/>
        </p:nvSpPr>
        <p:spPr bwMode="auto">
          <a:xfrm>
            <a:off x="6804025" y="3573463"/>
            <a:ext cx="23399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200">
                <a:solidFill>
                  <a:schemeClr val="accent2"/>
                </a:solidFill>
              </a:rPr>
              <a:t>Comparación</a:t>
            </a:r>
          </a:p>
          <a:p>
            <a:r>
              <a:rPr lang="es-ES_tradnl" sz="1200">
                <a:solidFill>
                  <a:schemeClr val="accent2"/>
                </a:solidFill>
              </a:rPr>
              <a:t>Alerta sobre desviación</a:t>
            </a:r>
          </a:p>
          <a:p>
            <a:r>
              <a:rPr lang="es-ES_tradnl" sz="1200">
                <a:solidFill>
                  <a:schemeClr val="accent2"/>
                </a:solidFill>
              </a:rPr>
              <a:t>Información de gestión de costos</a:t>
            </a:r>
          </a:p>
        </p:txBody>
      </p:sp>
      <p:sp>
        <p:nvSpPr>
          <p:cNvPr id="3099" name="Text Box 27"/>
          <p:cNvSpPr txBox="1">
            <a:spLocks noChangeArrowheads="1"/>
          </p:cNvSpPr>
          <p:nvPr/>
        </p:nvSpPr>
        <p:spPr bwMode="auto">
          <a:xfrm>
            <a:off x="3327400" y="6040438"/>
            <a:ext cx="3587750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200">
                <a:solidFill>
                  <a:schemeClr val="accent2"/>
                </a:solidFill>
              </a:rPr>
              <a:t>Reforzar programas de reducción</a:t>
            </a:r>
          </a:p>
          <a:p>
            <a:r>
              <a:rPr lang="es-ES_tradnl" sz="1200">
                <a:solidFill>
                  <a:schemeClr val="accent2"/>
                </a:solidFill>
              </a:rPr>
              <a:t>Decisiones de incentivos</a:t>
            </a:r>
          </a:p>
          <a:p>
            <a:r>
              <a:rPr lang="es-ES_tradnl" sz="1200">
                <a:solidFill>
                  <a:schemeClr val="accent2"/>
                </a:solidFill>
              </a:rPr>
              <a:t>Decisiones de tecnología</a:t>
            </a:r>
          </a:p>
        </p:txBody>
      </p:sp>
      <p:sp>
        <p:nvSpPr>
          <p:cNvPr id="3100" name="Text Box 28"/>
          <p:cNvSpPr txBox="1">
            <a:spLocks noChangeArrowheads="1"/>
          </p:cNvSpPr>
          <p:nvPr/>
        </p:nvSpPr>
        <p:spPr bwMode="auto">
          <a:xfrm>
            <a:off x="4787900" y="3430588"/>
            <a:ext cx="179863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200">
                <a:solidFill>
                  <a:srgbClr val="FF0000"/>
                </a:solidFill>
              </a:rPr>
              <a:t>Nuevas cifras de costos</a:t>
            </a:r>
          </a:p>
        </p:txBody>
      </p:sp>
      <p:sp>
        <p:nvSpPr>
          <p:cNvPr id="3101" name="AutoShape 29"/>
          <p:cNvSpPr>
            <a:spLocks noChangeArrowheads="1"/>
          </p:cNvSpPr>
          <p:nvPr/>
        </p:nvSpPr>
        <p:spPr bwMode="auto">
          <a:xfrm>
            <a:off x="1835150" y="3500438"/>
            <a:ext cx="504825" cy="215900"/>
          </a:xfrm>
          <a:prstGeom prst="rightArrow">
            <a:avLst>
              <a:gd name="adj1" fmla="val 50000"/>
              <a:gd name="adj2" fmla="val 58456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3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1" dur="500"/>
                                        <p:tgtEl>
                                          <p:spTgt spid="30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8" dur="5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1" dur="500"/>
                                        <p:tgtEl>
                                          <p:spTgt spid="3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4" dur="500"/>
                                        <p:tgtEl>
                                          <p:spTgt spid="3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3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0" dur="5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5" dur="500"/>
                                        <p:tgtEl>
                                          <p:spTgt spid="3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0" dur="500"/>
                                        <p:tgtEl>
                                          <p:spTgt spid="3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5" dur="500"/>
                                        <p:tgtEl>
                                          <p:spTgt spid="3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0" dur="500"/>
                                        <p:tgtEl>
                                          <p:spTgt spid="3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animBg="1"/>
      <p:bldP spid="3077" grpId="0" animBg="1"/>
      <p:bldP spid="3078" grpId="0" animBg="1"/>
      <p:bldP spid="3079" grpId="0" animBg="1"/>
      <p:bldP spid="3080" grpId="0" animBg="1"/>
      <p:bldP spid="3081" grpId="0" animBg="1"/>
      <p:bldP spid="3082" grpId="0" animBg="1"/>
      <p:bldP spid="3083" grpId="0"/>
      <p:bldP spid="3084" grpId="0" animBg="1"/>
      <p:bldP spid="3085" grpId="0"/>
      <p:bldP spid="3086" grpId="0" animBg="1"/>
      <p:bldP spid="3087" grpId="0" animBg="1"/>
      <p:bldP spid="3088" grpId="0" animBg="1"/>
      <p:bldP spid="3089" grpId="0"/>
      <p:bldP spid="3090" grpId="0" animBg="1"/>
      <p:bldP spid="3092" grpId="0" animBg="1"/>
      <p:bldP spid="3093" grpId="0" animBg="1"/>
      <p:bldP spid="3094" grpId="0" animBg="1"/>
      <p:bldP spid="3095" grpId="0"/>
      <p:bldP spid="3097" grpId="0"/>
      <p:bldP spid="3098" grpId="0"/>
      <p:bldP spid="3099" grpId="0"/>
      <p:bldP spid="3100" grpId="0"/>
      <p:bldP spid="310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64613" cy="692150"/>
          </a:xfrm>
          <a:noFill/>
          <a:ln/>
        </p:spPr>
        <p:txBody>
          <a:bodyPr lIns="92075" tIns="46038" rIns="92075" bIns="46038"/>
          <a:lstStyle/>
          <a:p>
            <a:r>
              <a:rPr lang="es-ES_tradnl" sz="2400" b="1">
                <a:solidFill>
                  <a:schemeClr val="accent2"/>
                </a:solidFill>
              </a:rPr>
              <a:t>Ejemplo: Empresa de servicios con problemas de calidad</a:t>
            </a: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2987675" y="2997200"/>
            <a:ext cx="1655763" cy="647700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_tradnl"/>
              <a:t>Unidad de </a:t>
            </a:r>
          </a:p>
          <a:p>
            <a:pPr algn="ctr"/>
            <a:r>
              <a:rPr lang="es-ES_tradnl"/>
              <a:t>Negocio</a:t>
            </a:r>
          </a:p>
        </p:txBody>
      </p:sp>
      <p:sp>
        <p:nvSpPr>
          <p:cNvPr id="5124" name="Oval 4"/>
          <p:cNvSpPr>
            <a:spLocks noChangeArrowheads="1"/>
          </p:cNvSpPr>
          <p:nvPr/>
        </p:nvSpPr>
        <p:spPr bwMode="auto">
          <a:xfrm>
            <a:off x="2771775" y="1628775"/>
            <a:ext cx="1944688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_tradnl"/>
              <a:t>Mercado /</a:t>
            </a:r>
          </a:p>
          <a:p>
            <a:pPr algn="ctr"/>
            <a:r>
              <a:rPr lang="es-ES_tradnl"/>
              <a:t>Cliente</a:t>
            </a:r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 flipV="1">
            <a:off x="3492500" y="2276475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>
            <a:off x="3924300" y="2276475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5127" name="Oval 7"/>
          <p:cNvSpPr>
            <a:spLocks noChangeArrowheads="1"/>
          </p:cNvSpPr>
          <p:nvPr/>
        </p:nvSpPr>
        <p:spPr bwMode="auto">
          <a:xfrm>
            <a:off x="2916238" y="4149725"/>
            <a:ext cx="1800225" cy="720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_tradnl"/>
              <a:t>Proveedores</a:t>
            </a:r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 flipV="1">
            <a:off x="3995738" y="3646488"/>
            <a:ext cx="0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 flipH="1">
            <a:off x="3492500" y="3646488"/>
            <a:ext cx="1588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>
            <a:off x="4643438" y="3284538"/>
            <a:ext cx="2016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5148263" y="2852738"/>
            <a:ext cx="1327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/>
              <a:t>Resultados</a:t>
            </a: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6156325" y="1773238"/>
            <a:ext cx="1296988" cy="647700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_tradnl" sz="1600" i="1"/>
              <a:t>Planificación</a:t>
            </a:r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6227763" y="981075"/>
            <a:ext cx="1212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/>
              <a:t>Estrategia</a:t>
            </a:r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>
            <a:off x="6804025" y="1412875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5135" name="Oval 15"/>
          <p:cNvSpPr>
            <a:spLocks noChangeArrowheads="1"/>
          </p:cNvSpPr>
          <p:nvPr/>
        </p:nvSpPr>
        <p:spPr bwMode="auto">
          <a:xfrm>
            <a:off x="6659563" y="3068638"/>
            <a:ext cx="360362" cy="360362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ES" sz="2800"/>
          </a:p>
        </p:txBody>
      </p:sp>
      <p:sp>
        <p:nvSpPr>
          <p:cNvPr id="5136" name="Line 16"/>
          <p:cNvSpPr>
            <a:spLocks noChangeShapeType="1"/>
          </p:cNvSpPr>
          <p:nvPr/>
        </p:nvSpPr>
        <p:spPr bwMode="auto">
          <a:xfrm>
            <a:off x="6804025" y="2420938"/>
            <a:ext cx="0" cy="57626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6732588" y="3141663"/>
            <a:ext cx="6985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200" i="1"/>
              <a:t>Evaluar</a:t>
            </a: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3203575" y="5373688"/>
            <a:ext cx="1296988" cy="647700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_tradnl" sz="1600" i="1"/>
              <a:t>Decidir </a:t>
            </a:r>
          </a:p>
          <a:p>
            <a:pPr algn="ctr"/>
            <a:r>
              <a:rPr lang="es-ES_tradnl" sz="1600" i="1"/>
              <a:t>acciones</a:t>
            </a:r>
          </a:p>
        </p:txBody>
      </p:sp>
      <p:cxnSp>
        <p:nvCxnSpPr>
          <p:cNvPr id="5139" name="AutoShape 19"/>
          <p:cNvCxnSpPr>
            <a:cxnSpLocks noChangeShapeType="1"/>
            <a:stCxn id="5135" idx="4"/>
            <a:endCxn id="5138" idx="3"/>
          </p:cNvCxnSpPr>
          <p:nvPr/>
        </p:nvCxnSpPr>
        <p:spPr bwMode="auto">
          <a:xfrm rot="5400000">
            <a:off x="4536282" y="3393281"/>
            <a:ext cx="2268538" cy="2339975"/>
          </a:xfrm>
          <a:prstGeom prst="bentConnector2">
            <a:avLst/>
          </a:prstGeom>
          <a:noFill/>
          <a:ln w="19050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140" name="Line 20"/>
          <p:cNvSpPr>
            <a:spLocks noChangeShapeType="1"/>
          </p:cNvSpPr>
          <p:nvPr/>
        </p:nvSpPr>
        <p:spPr bwMode="auto">
          <a:xfrm>
            <a:off x="1331913" y="3284538"/>
            <a:ext cx="1655762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5141" name="Line 21"/>
          <p:cNvSpPr>
            <a:spLocks noChangeShapeType="1"/>
          </p:cNvSpPr>
          <p:nvPr/>
        </p:nvSpPr>
        <p:spPr bwMode="auto">
          <a:xfrm flipH="1">
            <a:off x="1331913" y="3284538"/>
            <a:ext cx="0" cy="244951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5142" name="Line 22"/>
          <p:cNvSpPr>
            <a:spLocks noChangeShapeType="1"/>
          </p:cNvSpPr>
          <p:nvPr/>
        </p:nvSpPr>
        <p:spPr bwMode="auto">
          <a:xfrm>
            <a:off x="1331913" y="5734050"/>
            <a:ext cx="1871662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5076825" y="3789363"/>
            <a:ext cx="40671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200">
                <a:solidFill>
                  <a:srgbClr val="FF0000"/>
                </a:solidFill>
              </a:rPr>
              <a:t>Mala calidad servicio </a:t>
            </a:r>
            <a:r>
              <a:rPr lang="es-ES_tradnl" sz="1200">
                <a:solidFill>
                  <a:srgbClr val="FF0000"/>
                </a:solidFill>
                <a:sym typeface="Wingdings" pitchFamily="2" charset="2"/>
              </a:rPr>
              <a:t> Alta pérdida de clientes</a:t>
            </a:r>
            <a:endParaRPr lang="es-ES_tradnl" sz="1200">
              <a:solidFill>
                <a:srgbClr val="FF0000"/>
              </a:solidFill>
            </a:endParaRPr>
          </a:p>
          <a:p>
            <a:endParaRPr lang="es-ES_tradnl" sz="1200">
              <a:solidFill>
                <a:srgbClr val="FF0000"/>
              </a:solidFill>
            </a:endParaRPr>
          </a:p>
          <a:p>
            <a:endParaRPr lang="es-ES_tradnl" sz="1200">
              <a:solidFill>
                <a:srgbClr val="FF0000"/>
              </a:solidFill>
            </a:endParaRPr>
          </a:p>
          <a:p>
            <a:endParaRPr lang="es-ES_tradnl" sz="1200">
              <a:solidFill>
                <a:srgbClr val="FF0000"/>
              </a:solidFill>
            </a:endParaRPr>
          </a:p>
        </p:txBody>
      </p:sp>
      <p:sp>
        <p:nvSpPr>
          <p:cNvPr id="5144" name="Text Box 24"/>
          <p:cNvSpPr txBox="1">
            <a:spLocks noChangeArrowheads="1"/>
          </p:cNvSpPr>
          <p:nvPr/>
        </p:nvSpPr>
        <p:spPr bwMode="auto">
          <a:xfrm>
            <a:off x="7362825" y="1052513"/>
            <a:ext cx="17272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000">
                <a:solidFill>
                  <a:srgbClr val="FF0000"/>
                </a:solidFill>
                <a:sym typeface="Wingdings" pitchFamily="2" charset="2"/>
              </a:rPr>
              <a:t> Excelencia en el servicio</a:t>
            </a:r>
            <a:endParaRPr lang="es-ES_tradnl" sz="1000">
              <a:solidFill>
                <a:srgbClr val="FF0000"/>
              </a:solidFill>
            </a:endParaRPr>
          </a:p>
        </p:txBody>
      </p:sp>
      <p:sp>
        <p:nvSpPr>
          <p:cNvPr id="5145" name="Text Box 25"/>
          <p:cNvSpPr txBox="1">
            <a:spLocks noChangeArrowheads="1"/>
          </p:cNvSpPr>
          <p:nvPr/>
        </p:nvSpPr>
        <p:spPr bwMode="auto">
          <a:xfrm>
            <a:off x="7451725" y="1844675"/>
            <a:ext cx="1843088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000" b="1">
                <a:solidFill>
                  <a:schemeClr val="accent2"/>
                </a:solidFill>
              </a:rPr>
              <a:t>Objetivos de calidad</a:t>
            </a:r>
          </a:p>
          <a:p>
            <a:r>
              <a:rPr lang="es-ES_tradnl" sz="1000" b="1">
                <a:solidFill>
                  <a:schemeClr val="accent2"/>
                </a:solidFill>
              </a:rPr>
              <a:t>Proyectos de mejoramiento</a:t>
            </a:r>
          </a:p>
          <a:p>
            <a:r>
              <a:rPr lang="es-ES_tradnl" sz="1000" b="1">
                <a:solidFill>
                  <a:schemeClr val="accent2"/>
                </a:solidFill>
              </a:rPr>
              <a:t> en la calidad de atención</a:t>
            </a:r>
          </a:p>
        </p:txBody>
      </p:sp>
      <p:sp>
        <p:nvSpPr>
          <p:cNvPr id="5146" name="Text Box 26"/>
          <p:cNvSpPr txBox="1">
            <a:spLocks noChangeArrowheads="1"/>
          </p:cNvSpPr>
          <p:nvPr/>
        </p:nvSpPr>
        <p:spPr bwMode="auto">
          <a:xfrm>
            <a:off x="6804025" y="3573463"/>
            <a:ext cx="23399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200">
                <a:solidFill>
                  <a:schemeClr val="accent2"/>
                </a:solidFill>
              </a:rPr>
              <a:t>Comparación</a:t>
            </a:r>
          </a:p>
          <a:p>
            <a:r>
              <a:rPr lang="es-ES_tradnl" sz="1200">
                <a:solidFill>
                  <a:schemeClr val="accent2"/>
                </a:solidFill>
              </a:rPr>
              <a:t>Alerta sobre desviación</a:t>
            </a:r>
          </a:p>
          <a:p>
            <a:r>
              <a:rPr lang="es-ES_tradnl" sz="1200">
                <a:solidFill>
                  <a:schemeClr val="accent2"/>
                </a:solidFill>
              </a:rPr>
              <a:t>Información de gestión de calidad de servicios</a:t>
            </a:r>
          </a:p>
        </p:txBody>
      </p:sp>
      <p:sp>
        <p:nvSpPr>
          <p:cNvPr id="5147" name="Text Box 27"/>
          <p:cNvSpPr txBox="1">
            <a:spLocks noChangeArrowheads="1"/>
          </p:cNvSpPr>
          <p:nvPr/>
        </p:nvSpPr>
        <p:spPr bwMode="auto">
          <a:xfrm>
            <a:off x="3327400" y="6040438"/>
            <a:ext cx="3587750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200">
                <a:solidFill>
                  <a:schemeClr val="accent2"/>
                </a:solidFill>
              </a:rPr>
              <a:t>Reforzar programas de calidad de atención</a:t>
            </a:r>
          </a:p>
          <a:p>
            <a:r>
              <a:rPr lang="es-ES_tradnl" sz="1200">
                <a:solidFill>
                  <a:schemeClr val="accent2"/>
                </a:solidFill>
              </a:rPr>
              <a:t>Decisiones de capacitación</a:t>
            </a:r>
          </a:p>
          <a:p>
            <a:r>
              <a:rPr lang="es-ES_tradnl" sz="1200">
                <a:solidFill>
                  <a:schemeClr val="accent2"/>
                </a:solidFill>
              </a:rPr>
              <a:t>Decisiones de recursos e infraestructura</a:t>
            </a:r>
          </a:p>
        </p:txBody>
      </p:sp>
      <p:sp>
        <p:nvSpPr>
          <p:cNvPr id="5148" name="Text Box 28"/>
          <p:cNvSpPr txBox="1">
            <a:spLocks noChangeArrowheads="1"/>
          </p:cNvSpPr>
          <p:nvPr/>
        </p:nvSpPr>
        <p:spPr bwMode="auto">
          <a:xfrm>
            <a:off x="4787900" y="3430588"/>
            <a:ext cx="165576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200">
                <a:solidFill>
                  <a:srgbClr val="FF0000"/>
                </a:solidFill>
              </a:rPr>
              <a:t>Nuevas cifras de calidad y retención de clientes</a:t>
            </a:r>
          </a:p>
          <a:p>
            <a:endParaRPr lang="es-ES_tradnl" sz="1200">
              <a:solidFill>
                <a:srgbClr val="FF0000"/>
              </a:solidFill>
            </a:endParaRPr>
          </a:p>
        </p:txBody>
      </p:sp>
      <p:sp>
        <p:nvSpPr>
          <p:cNvPr id="5149" name="AutoShape 29"/>
          <p:cNvSpPr>
            <a:spLocks noChangeArrowheads="1"/>
          </p:cNvSpPr>
          <p:nvPr/>
        </p:nvSpPr>
        <p:spPr bwMode="auto">
          <a:xfrm>
            <a:off x="1835150" y="3500438"/>
            <a:ext cx="504825" cy="215900"/>
          </a:xfrm>
          <a:prstGeom prst="rightArrow">
            <a:avLst>
              <a:gd name="adj1" fmla="val 50000"/>
              <a:gd name="adj2" fmla="val 58456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5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1" dur="500"/>
                                        <p:tgtEl>
                                          <p:spTgt spid="5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8" dur="5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1" dur="5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4" dur="5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0" dur="5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5" dur="500"/>
                                        <p:tgtEl>
                                          <p:spTgt spid="5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0" dur="500"/>
                                        <p:tgtEl>
                                          <p:spTgt spid="5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5" dur="500"/>
                                        <p:tgtEl>
                                          <p:spTgt spid="5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0" dur="500"/>
                                        <p:tgtEl>
                                          <p:spTgt spid="5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animBg="1"/>
      <p:bldP spid="5125" grpId="0" animBg="1"/>
      <p:bldP spid="5126" grpId="0" animBg="1"/>
      <p:bldP spid="5127" grpId="0" animBg="1"/>
      <p:bldP spid="5128" grpId="0" animBg="1"/>
      <p:bldP spid="5129" grpId="0" animBg="1"/>
      <p:bldP spid="5130" grpId="0" animBg="1"/>
      <p:bldP spid="5131" grpId="0"/>
      <p:bldP spid="5132" grpId="0" animBg="1"/>
      <p:bldP spid="5133" grpId="0"/>
      <p:bldP spid="5134" grpId="0" animBg="1"/>
      <p:bldP spid="5135" grpId="0" animBg="1"/>
      <p:bldP spid="5136" grpId="0" animBg="1"/>
      <p:bldP spid="5137" grpId="0"/>
      <p:bldP spid="5138" grpId="0" animBg="1"/>
      <p:bldP spid="5140" grpId="0" animBg="1"/>
      <p:bldP spid="5141" grpId="0" animBg="1"/>
      <p:bldP spid="5142" grpId="0" animBg="1"/>
      <p:bldP spid="5143" grpId="0"/>
      <p:bldP spid="5145" grpId="0"/>
      <p:bldP spid="5146" grpId="0"/>
      <p:bldP spid="5147" grpId="0"/>
      <p:bldP spid="5148" grpId="0"/>
      <p:bldP spid="514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64613" cy="692150"/>
          </a:xfrm>
          <a:noFill/>
          <a:ln/>
        </p:spPr>
        <p:txBody>
          <a:bodyPr lIns="92075" tIns="46038" rIns="92075" bIns="46038"/>
          <a:lstStyle/>
          <a:p>
            <a:r>
              <a:rPr lang="es-ES_tradnl" sz="2400" b="1">
                <a:solidFill>
                  <a:schemeClr val="accent2"/>
                </a:solidFill>
              </a:rPr>
              <a:t>Ejemplo: Empresa innovadora de alta tecnología</a:t>
            </a: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2987675" y="2997200"/>
            <a:ext cx="1655763" cy="647700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_tradnl"/>
              <a:t>Unidad de </a:t>
            </a:r>
          </a:p>
          <a:p>
            <a:pPr algn="ctr"/>
            <a:r>
              <a:rPr lang="es-ES_tradnl"/>
              <a:t>Negocio</a:t>
            </a:r>
          </a:p>
        </p:txBody>
      </p:sp>
      <p:sp>
        <p:nvSpPr>
          <p:cNvPr id="6148" name="Oval 4"/>
          <p:cNvSpPr>
            <a:spLocks noChangeArrowheads="1"/>
          </p:cNvSpPr>
          <p:nvPr/>
        </p:nvSpPr>
        <p:spPr bwMode="auto">
          <a:xfrm>
            <a:off x="2771775" y="1628775"/>
            <a:ext cx="1944688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_tradnl"/>
              <a:t>Mercado /</a:t>
            </a:r>
          </a:p>
          <a:p>
            <a:pPr algn="ctr"/>
            <a:r>
              <a:rPr lang="es-ES_tradnl"/>
              <a:t>Cliente</a:t>
            </a:r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 flipV="1">
            <a:off x="3492500" y="2276475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6150" name="Line 6"/>
          <p:cNvSpPr>
            <a:spLocks noChangeShapeType="1"/>
          </p:cNvSpPr>
          <p:nvPr/>
        </p:nvSpPr>
        <p:spPr bwMode="auto">
          <a:xfrm>
            <a:off x="3924300" y="2276475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6151" name="Oval 7"/>
          <p:cNvSpPr>
            <a:spLocks noChangeArrowheads="1"/>
          </p:cNvSpPr>
          <p:nvPr/>
        </p:nvSpPr>
        <p:spPr bwMode="auto">
          <a:xfrm>
            <a:off x="2916238" y="4149725"/>
            <a:ext cx="1800225" cy="720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_tradnl"/>
              <a:t>Proveedores</a:t>
            </a:r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 flipV="1">
            <a:off x="3995738" y="3646488"/>
            <a:ext cx="0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6153" name="Line 9"/>
          <p:cNvSpPr>
            <a:spLocks noChangeShapeType="1"/>
          </p:cNvSpPr>
          <p:nvPr/>
        </p:nvSpPr>
        <p:spPr bwMode="auto">
          <a:xfrm flipH="1">
            <a:off x="3492500" y="3646488"/>
            <a:ext cx="1588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>
            <a:off x="4643438" y="3284538"/>
            <a:ext cx="2016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5148263" y="2852738"/>
            <a:ext cx="1327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/>
              <a:t>Resultados</a:t>
            </a:r>
          </a:p>
        </p:txBody>
      </p:sp>
      <p:sp>
        <p:nvSpPr>
          <p:cNvPr id="6156" name="Rectangle 12"/>
          <p:cNvSpPr>
            <a:spLocks noChangeArrowheads="1"/>
          </p:cNvSpPr>
          <p:nvPr/>
        </p:nvSpPr>
        <p:spPr bwMode="auto">
          <a:xfrm>
            <a:off x="6156325" y="1773238"/>
            <a:ext cx="1296988" cy="647700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_tradnl" sz="1600" i="1"/>
              <a:t>Planificación</a:t>
            </a:r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6227763" y="981075"/>
            <a:ext cx="1212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/>
              <a:t>Estrategia</a:t>
            </a:r>
          </a:p>
        </p:txBody>
      </p:sp>
      <p:sp>
        <p:nvSpPr>
          <p:cNvPr id="6158" name="Line 14"/>
          <p:cNvSpPr>
            <a:spLocks noChangeShapeType="1"/>
          </p:cNvSpPr>
          <p:nvPr/>
        </p:nvSpPr>
        <p:spPr bwMode="auto">
          <a:xfrm>
            <a:off x="6804025" y="1412875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6159" name="Oval 15"/>
          <p:cNvSpPr>
            <a:spLocks noChangeArrowheads="1"/>
          </p:cNvSpPr>
          <p:nvPr/>
        </p:nvSpPr>
        <p:spPr bwMode="auto">
          <a:xfrm>
            <a:off x="6659563" y="3068638"/>
            <a:ext cx="360362" cy="360362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ES" sz="2800"/>
          </a:p>
        </p:txBody>
      </p:sp>
      <p:sp>
        <p:nvSpPr>
          <p:cNvPr id="6160" name="Line 16"/>
          <p:cNvSpPr>
            <a:spLocks noChangeShapeType="1"/>
          </p:cNvSpPr>
          <p:nvPr/>
        </p:nvSpPr>
        <p:spPr bwMode="auto">
          <a:xfrm>
            <a:off x="6804025" y="2420938"/>
            <a:ext cx="0" cy="57626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6732588" y="3141663"/>
            <a:ext cx="6985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200" i="1"/>
              <a:t>Evaluar</a:t>
            </a:r>
          </a:p>
        </p:txBody>
      </p:sp>
      <p:sp>
        <p:nvSpPr>
          <p:cNvPr id="6162" name="Rectangle 18"/>
          <p:cNvSpPr>
            <a:spLocks noChangeArrowheads="1"/>
          </p:cNvSpPr>
          <p:nvPr/>
        </p:nvSpPr>
        <p:spPr bwMode="auto">
          <a:xfrm>
            <a:off x="3203575" y="5373688"/>
            <a:ext cx="1296988" cy="647700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_tradnl" sz="1600" i="1"/>
              <a:t>Decidir </a:t>
            </a:r>
          </a:p>
          <a:p>
            <a:pPr algn="ctr"/>
            <a:r>
              <a:rPr lang="es-ES_tradnl" sz="1600" i="1"/>
              <a:t>acciones</a:t>
            </a:r>
          </a:p>
        </p:txBody>
      </p:sp>
      <p:cxnSp>
        <p:nvCxnSpPr>
          <p:cNvPr id="6163" name="AutoShape 19"/>
          <p:cNvCxnSpPr>
            <a:cxnSpLocks noChangeShapeType="1"/>
            <a:stCxn id="6159" idx="4"/>
            <a:endCxn id="6162" idx="3"/>
          </p:cNvCxnSpPr>
          <p:nvPr/>
        </p:nvCxnSpPr>
        <p:spPr bwMode="auto">
          <a:xfrm rot="5400000">
            <a:off x="4536282" y="3393281"/>
            <a:ext cx="2268538" cy="2339975"/>
          </a:xfrm>
          <a:prstGeom prst="bentConnector2">
            <a:avLst/>
          </a:prstGeom>
          <a:noFill/>
          <a:ln w="19050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64" name="Line 20"/>
          <p:cNvSpPr>
            <a:spLocks noChangeShapeType="1"/>
          </p:cNvSpPr>
          <p:nvPr/>
        </p:nvSpPr>
        <p:spPr bwMode="auto">
          <a:xfrm>
            <a:off x="1331913" y="3284538"/>
            <a:ext cx="1655762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6165" name="Line 21"/>
          <p:cNvSpPr>
            <a:spLocks noChangeShapeType="1"/>
          </p:cNvSpPr>
          <p:nvPr/>
        </p:nvSpPr>
        <p:spPr bwMode="auto">
          <a:xfrm flipH="1">
            <a:off x="1331913" y="3284538"/>
            <a:ext cx="0" cy="244951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6166" name="Line 22"/>
          <p:cNvSpPr>
            <a:spLocks noChangeShapeType="1"/>
          </p:cNvSpPr>
          <p:nvPr/>
        </p:nvSpPr>
        <p:spPr bwMode="auto">
          <a:xfrm>
            <a:off x="1331913" y="5734050"/>
            <a:ext cx="1871662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5076825" y="3789363"/>
            <a:ext cx="406717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200">
                <a:solidFill>
                  <a:srgbClr val="FF0000"/>
                </a:solidFill>
              </a:rPr>
              <a:t>Bajo % de ventas por nuevos productos</a:t>
            </a:r>
          </a:p>
          <a:p>
            <a:r>
              <a:rPr lang="es-ES_tradnl" sz="1200">
                <a:solidFill>
                  <a:srgbClr val="FF0000"/>
                </a:solidFill>
              </a:rPr>
              <a:t>Ciclo de desarrollo lento</a:t>
            </a:r>
          </a:p>
          <a:p>
            <a:r>
              <a:rPr lang="es-ES_tradnl" sz="1200">
                <a:solidFill>
                  <a:srgbClr val="FF0000"/>
                </a:solidFill>
              </a:rPr>
              <a:t>Mercado nos percibe estáticos</a:t>
            </a:r>
          </a:p>
          <a:p>
            <a:endParaRPr lang="es-ES_tradnl" sz="1200">
              <a:solidFill>
                <a:srgbClr val="FF0000"/>
              </a:solidFill>
            </a:endParaRPr>
          </a:p>
          <a:p>
            <a:endParaRPr lang="es-ES_tradnl" sz="1200">
              <a:solidFill>
                <a:srgbClr val="FF0000"/>
              </a:solidFill>
            </a:endParaRPr>
          </a:p>
          <a:p>
            <a:endParaRPr lang="es-ES_tradnl" sz="1200">
              <a:solidFill>
                <a:srgbClr val="FF0000"/>
              </a:solidFill>
            </a:endParaRPr>
          </a:p>
        </p:txBody>
      </p:sp>
      <p:sp>
        <p:nvSpPr>
          <p:cNvPr id="6168" name="Text Box 24"/>
          <p:cNvSpPr txBox="1">
            <a:spLocks noChangeArrowheads="1"/>
          </p:cNvSpPr>
          <p:nvPr/>
        </p:nvSpPr>
        <p:spPr bwMode="auto">
          <a:xfrm>
            <a:off x="7362825" y="1052513"/>
            <a:ext cx="1625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000">
                <a:solidFill>
                  <a:srgbClr val="FF0000"/>
                </a:solidFill>
                <a:sym typeface="Wingdings" pitchFamily="2" charset="2"/>
              </a:rPr>
              <a:t>Innovación permanente</a:t>
            </a:r>
            <a:endParaRPr lang="es-ES_tradnl" sz="1000">
              <a:solidFill>
                <a:srgbClr val="FF0000"/>
              </a:solidFill>
            </a:endParaRPr>
          </a:p>
        </p:txBody>
      </p:sp>
      <p:sp>
        <p:nvSpPr>
          <p:cNvPr id="6169" name="Text Box 25"/>
          <p:cNvSpPr txBox="1">
            <a:spLocks noChangeArrowheads="1"/>
          </p:cNvSpPr>
          <p:nvPr/>
        </p:nvSpPr>
        <p:spPr bwMode="auto">
          <a:xfrm>
            <a:off x="7451725" y="1844675"/>
            <a:ext cx="16478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000" b="1">
                <a:solidFill>
                  <a:schemeClr val="accent2"/>
                </a:solidFill>
              </a:rPr>
              <a:t>Objetivos de nuevos </a:t>
            </a:r>
          </a:p>
          <a:p>
            <a:r>
              <a:rPr lang="es-ES_tradnl" sz="1000" b="1">
                <a:solidFill>
                  <a:schemeClr val="accent2"/>
                </a:solidFill>
              </a:rPr>
              <a:t>productos </a:t>
            </a:r>
          </a:p>
          <a:p>
            <a:r>
              <a:rPr lang="es-ES_tradnl" sz="1000" b="1">
                <a:solidFill>
                  <a:schemeClr val="accent2"/>
                </a:solidFill>
              </a:rPr>
              <a:t>Desarrollo de productos</a:t>
            </a:r>
          </a:p>
          <a:p>
            <a:r>
              <a:rPr lang="es-ES_tradnl" sz="1000" b="1">
                <a:solidFill>
                  <a:schemeClr val="accent2"/>
                </a:solidFill>
              </a:rPr>
              <a:t>Programa de I&amp;D</a:t>
            </a:r>
          </a:p>
        </p:txBody>
      </p:sp>
      <p:sp>
        <p:nvSpPr>
          <p:cNvPr id="6170" name="Text Box 26"/>
          <p:cNvSpPr txBox="1">
            <a:spLocks noChangeArrowheads="1"/>
          </p:cNvSpPr>
          <p:nvPr/>
        </p:nvSpPr>
        <p:spPr bwMode="auto">
          <a:xfrm>
            <a:off x="6804025" y="3573463"/>
            <a:ext cx="23399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200">
                <a:solidFill>
                  <a:schemeClr val="accent2"/>
                </a:solidFill>
              </a:rPr>
              <a:t>Comparación</a:t>
            </a:r>
          </a:p>
          <a:p>
            <a:r>
              <a:rPr lang="es-ES_tradnl" sz="1200">
                <a:solidFill>
                  <a:schemeClr val="accent2"/>
                </a:solidFill>
              </a:rPr>
              <a:t>Alerta sobre desviación</a:t>
            </a:r>
          </a:p>
          <a:p>
            <a:r>
              <a:rPr lang="es-ES_tradnl" sz="1200">
                <a:solidFill>
                  <a:schemeClr val="accent2"/>
                </a:solidFill>
              </a:rPr>
              <a:t>Información de gestión de desarrollo de productos e I&amp;D</a:t>
            </a:r>
          </a:p>
        </p:txBody>
      </p:sp>
      <p:sp>
        <p:nvSpPr>
          <p:cNvPr id="6171" name="Text Box 27"/>
          <p:cNvSpPr txBox="1">
            <a:spLocks noChangeArrowheads="1"/>
          </p:cNvSpPr>
          <p:nvPr/>
        </p:nvSpPr>
        <p:spPr bwMode="auto">
          <a:xfrm>
            <a:off x="3327400" y="6040438"/>
            <a:ext cx="3587750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200">
                <a:solidFill>
                  <a:schemeClr val="accent2"/>
                </a:solidFill>
              </a:rPr>
              <a:t>Optimizar ciclo de desarrollo</a:t>
            </a:r>
          </a:p>
          <a:p>
            <a:r>
              <a:rPr lang="es-ES_tradnl" sz="1200">
                <a:solidFill>
                  <a:schemeClr val="accent2"/>
                </a:solidFill>
              </a:rPr>
              <a:t>Aumentar recursos de I&amp;D</a:t>
            </a:r>
          </a:p>
          <a:p>
            <a:r>
              <a:rPr lang="es-ES_tradnl" sz="1200">
                <a:solidFill>
                  <a:schemeClr val="accent2"/>
                </a:solidFill>
              </a:rPr>
              <a:t>Incentivos a la innovación</a:t>
            </a:r>
          </a:p>
        </p:txBody>
      </p:sp>
      <p:sp>
        <p:nvSpPr>
          <p:cNvPr id="6172" name="Text Box 28"/>
          <p:cNvSpPr txBox="1">
            <a:spLocks noChangeArrowheads="1"/>
          </p:cNvSpPr>
          <p:nvPr/>
        </p:nvSpPr>
        <p:spPr bwMode="auto">
          <a:xfrm>
            <a:off x="4787900" y="3430588"/>
            <a:ext cx="1655763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1200">
                <a:solidFill>
                  <a:srgbClr val="FF0000"/>
                </a:solidFill>
              </a:rPr>
              <a:t>Nueva cifra de</a:t>
            </a:r>
          </a:p>
          <a:p>
            <a:pPr lvl="1">
              <a:buFontTx/>
              <a:buChar char="•"/>
            </a:pPr>
            <a:r>
              <a:rPr lang="es-ES_tradnl" sz="1200">
                <a:solidFill>
                  <a:srgbClr val="FF0000"/>
                </a:solidFill>
              </a:rPr>
              <a:t>% de ventas de nuevos productos.</a:t>
            </a:r>
          </a:p>
          <a:p>
            <a:pPr lvl="1">
              <a:buFontTx/>
              <a:buChar char="•"/>
            </a:pPr>
            <a:r>
              <a:rPr lang="es-ES_tradnl" sz="1200">
                <a:solidFill>
                  <a:srgbClr val="FF0000"/>
                </a:solidFill>
              </a:rPr>
              <a:t>Tpo de ciclo desarrollo de productos</a:t>
            </a:r>
          </a:p>
          <a:p>
            <a:endParaRPr lang="es-ES_tradnl" sz="1200">
              <a:solidFill>
                <a:srgbClr val="FF0000"/>
              </a:solidFill>
            </a:endParaRPr>
          </a:p>
        </p:txBody>
      </p:sp>
      <p:sp>
        <p:nvSpPr>
          <p:cNvPr id="6173" name="AutoShape 29"/>
          <p:cNvSpPr>
            <a:spLocks noChangeArrowheads="1"/>
          </p:cNvSpPr>
          <p:nvPr/>
        </p:nvSpPr>
        <p:spPr bwMode="auto">
          <a:xfrm>
            <a:off x="1835150" y="3500438"/>
            <a:ext cx="504825" cy="215900"/>
          </a:xfrm>
          <a:prstGeom prst="rightArrow">
            <a:avLst>
              <a:gd name="adj1" fmla="val 50000"/>
              <a:gd name="adj2" fmla="val 58456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6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1" dur="500"/>
                                        <p:tgtEl>
                                          <p:spTgt spid="61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8" dur="5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1" dur="5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4" dur="500"/>
                                        <p:tgtEl>
                                          <p:spTgt spid="6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0" dur="5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5" dur="500"/>
                                        <p:tgtEl>
                                          <p:spTgt spid="6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0" dur="500"/>
                                        <p:tgtEl>
                                          <p:spTgt spid="6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5" dur="500"/>
                                        <p:tgtEl>
                                          <p:spTgt spid="6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0" dur="500"/>
                                        <p:tgtEl>
                                          <p:spTgt spid="6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animBg="1"/>
      <p:bldP spid="6149" grpId="0" animBg="1"/>
      <p:bldP spid="6150" grpId="0" animBg="1"/>
      <p:bldP spid="6151" grpId="0" animBg="1"/>
      <p:bldP spid="6152" grpId="0" animBg="1"/>
      <p:bldP spid="6153" grpId="0" animBg="1"/>
      <p:bldP spid="6154" grpId="0" animBg="1"/>
      <p:bldP spid="6155" grpId="0"/>
      <p:bldP spid="6156" grpId="0" animBg="1"/>
      <p:bldP spid="6157" grpId="0"/>
      <p:bldP spid="6158" grpId="0" animBg="1"/>
      <p:bldP spid="6159" grpId="0" animBg="1"/>
      <p:bldP spid="6160" grpId="0" animBg="1"/>
      <p:bldP spid="6161" grpId="0"/>
      <p:bldP spid="6162" grpId="0" animBg="1"/>
      <p:bldP spid="6164" grpId="0" animBg="1"/>
      <p:bldP spid="6165" grpId="0" animBg="1"/>
      <p:bldP spid="6166" grpId="0" animBg="1"/>
      <p:bldP spid="6167" grpId="0"/>
      <p:bldP spid="6169" grpId="0"/>
      <p:bldP spid="6170" grpId="0"/>
      <p:bldP spid="6171" grpId="0"/>
      <p:bldP spid="6172" grpId="0"/>
      <p:bldP spid="6173" grpId="0" animBg="1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242</Words>
  <Application>Microsoft Office PowerPoint</Application>
  <PresentationFormat>Presentación en pantalla (4:3)</PresentationFormat>
  <Paragraphs>82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Diseño predeterminado</vt:lpstr>
      <vt:lpstr>Ejemplos de módulo 1</vt:lpstr>
      <vt:lpstr>Ejemplo: Empresa manufacturera con alto nivel de costos.</vt:lpstr>
      <vt:lpstr>Ejemplo: Empresa de servicios con problemas de calidad</vt:lpstr>
      <vt:lpstr>Ejemplo: Empresa innovadora de alta tecnología</vt:lpstr>
    </vt:vector>
  </TitlesOfParts>
  <Company>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Ejemplos de módulo 1</dc:title>
  <dc:creator>.</dc:creator>
  <cp:lastModifiedBy>Ivan Braga</cp:lastModifiedBy>
  <cp:revision>7</cp:revision>
  <dcterms:created xsi:type="dcterms:W3CDTF">2007-06-28T21:12:30Z</dcterms:created>
  <dcterms:modified xsi:type="dcterms:W3CDTF">2012-05-29T14:48:05Z</dcterms:modified>
</cp:coreProperties>
</file>