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3"/>
  </p:notesMasterIdLst>
  <p:handoutMasterIdLst>
    <p:handoutMasterId r:id="rId84"/>
  </p:handoutMasterIdLst>
  <p:sldIdLst>
    <p:sldId id="256" r:id="rId2"/>
    <p:sldId id="278" r:id="rId3"/>
    <p:sldId id="279" r:id="rId4"/>
    <p:sldId id="344" r:id="rId5"/>
    <p:sldId id="345" r:id="rId6"/>
    <p:sldId id="349" r:id="rId7"/>
    <p:sldId id="353" r:id="rId8"/>
    <p:sldId id="354" r:id="rId9"/>
    <p:sldId id="350" r:id="rId10"/>
    <p:sldId id="352" r:id="rId11"/>
    <p:sldId id="351" r:id="rId12"/>
    <p:sldId id="348" r:id="rId13"/>
    <p:sldId id="358" r:id="rId14"/>
    <p:sldId id="355" r:id="rId15"/>
    <p:sldId id="281" r:id="rId16"/>
    <p:sldId id="292" r:id="rId17"/>
    <p:sldId id="304" r:id="rId18"/>
    <p:sldId id="306" r:id="rId19"/>
    <p:sldId id="308" r:id="rId20"/>
    <p:sldId id="309" r:id="rId21"/>
    <p:sldId id="310" r:id="rId22"/>
    <p:sldId id="311" r:id="rId23"/>
    <p:sldId id="362" r:id="rId24"/>
    <p:sldId id="327" r:id="rId25"/>
    <p:sldId id="356" r:id="rId26"/>
    <p:sldId id="359" r:id="rId27"/>
    <p:sldId id="360" r:id="rId28"/>
    <p:sldId id="357" r:id="rId29"/>
    <p:sldId id="361" r:id="rId30"/>
    <p:sldId id="257" r:id="rId31"/>
    <p:sldId id="258" r:id="rId32"/>
    <p:sldId id="282" r:id="rId33"/>
    <p:sldId id="283" r:id="rId34"/>
    <p:sldId id="288" r:id="rId35"/>
    <p:sldId id="260" r:id="rId36"/>
    <p:sldId id="336" r:id="rId37"/>
    <p:sldId id="314" r:id="rId38"/>
    <p:sldId id="326" r:id="rId39"/>
    <p:sldId id="267" r:id="rId40"/>
    <p:sldId id="347" r:id="rId41"/>
    <p:sldId id="268" r:id="rId42"/>
    <p:sldId id="276" r:id="rId43"/>
    <p:sldId id="321" r:id="rId44"/>
    <p:sldId id="322" r:id="rId45"/>
    <p:sldId id="324" r:id="rId46"/>
    <p:sldId id="323" r:id="rId47"/>
    <p:sldId id="325" r:id="rId48"/>
    <p:sldId id="289" r:id="rId49"/>
    <p:sldId id="341" r:id="rId50"/>
    <p:sldId id="329" r:id="rId51"/>
    <p:sldId id="339" r:id="rId52"/>
    <p:sldId id="294" r:id="rId53"/>
    <p:sldId id="337" r:id="rId54"/>
    <p:sldId id="319" r:id="rId55"/>
    <p:sldId id="295" r:id="rId56"/>
    <p:sldId id="343" r:id="rId57"/>
    <p:sldId id="316" r:id="rId58"/>
    <p:sldId id="331" r:id="rId59"/>
    <p:sldId id="274" r:id="rId60"/>
    <p:sldId id="293" r:id="rId61"/>
    <p:sldId id="333" r:id="rId62"/>
    <p:sldId id="335" r:id="rId63"/>
    <p:sldId id="315" r:id="rId64"/>
    <p:sldId id="290" r:id="rId65"/>
    <p:sldId id="291" r:id="rId66"/>
    <p:sldId id="320" r:id="rId67"/>
    <p:sldId id="261" r:id="rId68"/>
    <p:sldId id="259" r:id="rId69"/>
    <p:sldId id="285" r:id="rId70"/>
    <p:sldId id="297" r:id="rId71"/>
    <p:sldId id="299" r:id="rId72"/>
    <p:sldId id="300" r:id="rId73"/>
    <p:sldId id="301" r:id="rId74"/>
    <p:sldId id="317" r:id="rId75"/>
    <p:sldId id="342" r:id="rId76"/>
    <p:sldId id="318" r:id="rId77"/>
    <p:sldId id="298" r:id="rId78"/>
    <p:sldId id="346" r:id="rId79"/>
    <p:sldId id="286" r:id="rId80"/>
    <p:sldId id="287" r:id="rId81"/>
    <p:sldId id="330" r:id="rId82"/>
  </p:sldIdLst>
  <p:sldSz cx="9144000" cy="6858000" type="screen4x3"/>
  <p:notesSz cx="6797675" cy="9928225"/>
  <p:defaultTextStyle>
    <a:defPPr>
      <a:defRPr lang="es-ES_tradnl"/>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42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3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1943D-8D13-48A6-82BB-B2DF3FCD157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E4146A7E-6CE1-40B2-B52B-39FEF4E7FCC2}">
      <dgm:prSet/>
      <dgm:spPr>
        <a:scene3d>
          <a:camera prst="orthographicFront"/>
          <a:lightRig rig="threePt" dir="t"/>
        </a:scene3d>
        <a:sp3d>
          <a:bevelT prst="relaxedInset"/>
        </a:sp3d>
      </dgm:spPr>
      <dgm:t>
        <a:bodyPr/>
        <a:lstStyle/>
        <a:p>
          <a:pPr algn="ctr" rtl="0"/>
          <a:r>
            <a:rPr lang="es-ES_tradnl" dirty="0" smtClean="0">
              <a:solidFill>
                <a:srgbClr val="FF0000"/>
              </a:solidFill>
            </a:rPr>
            <a:t>Módulo Inicial - Introducción</a:t>
          </a:r>
          <a:endParaRPr lang="es-ES" dirty="0">
            <a:solidFill>
              <a:srgbClr val="FF0000"/>
            </a:solidFill>
          </a:endParaRPr>
        </a:p>
      </dgm:t>
    </dgm:pt>
    <dgm:pt modelId="{0975E912-F882-4317-8CE8-039161C96982}" type="parTrans" cxnId="{0137247C-F7E4-4779-921B-B5DAB413EA60}">
      <dgm:prSet/>
      <dgm:spPr/>
      <dgm:t>
        <a:bodyPr/>
        <a:lstStyle/>
        <a:p>
          <a:pPr algn="ctr"/>
          <a:endParaRPr lang="es-ES">
            <a:solidFill>
              <a:srgbClr val="FF0000"/>
            </a:solidFill>
          </a:endParaRPr>
        </a:p>
      </dgm:t>
    </dgm:pt>
    <dgm:pt modelId="{5B3FEC72-8D3C-4DC7-973E-70D58478055E}" type="sibTrans" cxnId="{0137247C-F7E4-4779-921B-B5DAB413EA60}">
      <dgm:prSet/>
      <dgm:spPr/>
      <dgm:t>
        <a:bodyPr/>
        <a:lstStyle/>
        <a:p>
          <a:pPr algn="ctr"/>
          <a:endParaRPr lang="es-ES">
            <a:solidFill>
              <a:srgbClr val="FF0000"/>
            </a:solidFill>
          </a:endParaRPr>
        </a:p>
      </dgm:t>
    </dgm:pt>
    <dgm:pt modelId="{12CB2507-A9CD-4FE4-B3D1-FF7404FAB47C}">
      <dgm:prSet/>
      <dgm:spPr>
        <a:scene3d>
          <a:camera prst="orthographicFront"/>
          <a:lightRig rig="threePt" dir="t"/>
        </a:scene3d>
        <a:sp3d>
          <a:bevelT prst="relaxedInset"/>
        </a:sp3d>
      </dgm:spPr>
      <dgm:t>
        <a:bodyPr/>
        <a:lstStyle/>
        <a:p>
          <a:pPr algn="ctr" rtl="0"/>
          <a:r>
            <a:rPr lang="es-ES_tradnl" dirty="0" smtClean="0">
              <a:solidFill>
                <a:srgbClr val="FF0000"/>
              </a:solidFill>
            </a:rPr>
            <a:t>28 de Mayo de 2012</a:t>
          </a:r>
          <a:endParaRPr lang="es-ES" dirty="0">
            <a:solidFill>
              <a:srgbClr val="FF0000"/>
            </a:solidFill>
          </a:endParaRPr>
        </a:p>
      </dgm:t>
    </dgm:pt>
    <dgm:pt modelId="{332879F7-17FD-43DD-BFDA-4948ECC57034}" type="parTrans" cxnId="{0AC7D780-5DCB-4E1E-938C-2573D8407840}">
      <dgm:prSet/>
      <dgm:spPr/>
      <dgm:t>
        <a:bodyPr/>
        <a:lstStyle/>
        <a:p>
          <a:pPr algn="ctr"/>
          <a:endParaRPr lang="es-ES">
            <a:solidFill>
              <a:srgbClr val="FF0000"/>
            </a:solidFill>
          </a:endParaRPr>
        </a:p>
      </dgm:t>
    </dgm:pt>
    <dgm:pt modelId="{7367E28B-0674-42C4-B837-460AA398B484}" type="sibTrans" cxnId="{0AC7D780-5DCB-4E1E-938C-2573D8407840}">
      <dgm:prSet/>
      <dgm:spPr/>
      <dgm:t>
        <a:bodyPr/>
        <a:lstStyle/>
        <a:p>
          <a:pPr algn="ctr"/>
          <a:endParaRPr lang="es-ES">
            <a:solidFill>
              <a:srgbClr val="FF0000"/>
            </a:solidFill>
          </a:endParaRPr>
        </a:p>
      </dgm:t>
    </dgm:pt>
    <dgm:pt modelId="{5A5B7338-50A2-4911-BF71-4DE28AC50E95}" type="pres">
      <dgm:prSet presAssocID="{35A1943D-8D13-48A6-82BB-B2DF3FCD1574}" presName="linear" presStyleCnt="0">
        <dgm:presLayoutVars>
          <dgm:animLvl val="lvl"/>
          <dgm:resizeHandles val="exact"/>
        </dgm:presLayoutVars>
      </dgm:prSet>
      <dgm:spPr/>
      <dgm:t>
        <a:bodyPr/>
        <a:lstStyle/>
        <a:p>
          <a:endParaRPr lang="es-ES"/>
        </a:p>
      </dgm:t>
    </dgm:pt>
    <dgm:pt modelId="{67AF0A25-F4DC-4A42-B019-2D2C9A8AF0CB}" type="pres">
      <dgm:prSet presAssocID="{E4146A7E-6CE1-40B2-B52B-39FEF4E7FCC2}" presName="parentText" presStyleLbl="node1" presStyleIdx="0" presStyleCnt="2">
        <dgm:presLayoutVars>
          <dgm:chMax val="0"/>
          <dgm:bulletEnabled val="1"/>
        </dgm:presLayoutVars>
      </dgm:prSet>
      <dgm:spPr/>
      <dgm:t>
        <a:bodyPr/>
        <a:lstStyle/>
        <a:p>
          <a:endParaRPr lang="es-ES"/>
        </a:p>
      </dgm:t>
    </dgm:pt>
    <dgm:pt modelId="{727433AB-6BF4-40C6-B855-20342880ACE8}" type="pres">
      <dgm:prSet presAssocID="{5B3FEC72-8D3C-4DC7-973E-70D58478055E}" presName="spacer" presStyleCnt="0"/>
      <dgm:spPr>
        <a:scene3d>
          <a:camera prst="orthographicFront"/>
          <a:lightRig rig="threePt" dir="t"/>
        </a:scene3d>
        <a:sp3d>
          <a:bevelT prst="relaxedInset"/>
        </a:sp3d>
      </dgm:spPr>
    </dgm:pt>
    <dgm:pt modelId="{927AB7CA-2320-43BF-975A-F0A9167BB899}" type="pres">
      <dgm:prSet presAssocID="{12CB2507-A9CD-4FE4-B3D1-FF7404FAB47C}" presName="parentText" presStyleLbl="node1" presStyleIdx="1" presStyleCnt="2">
        <dgm:presLayoutVars>
          <dgm:chMax val="0"/>
          <dgm:bulletEnabled val="1"/>
        </dgm:presLayoutVars>
      </dgm:prSet>
      <dgm:spPr/>
      <dgm:t>
        <a:bodyPr/>
        <a:lstStyle/>
        <a:p>
          <a:endParaRPr lang="es-ES"/>
        </a:p>
      </dgm:t>
    </dgm:pt>
  </dgm:ptLst>
  <dgm:cxnLst>
    <dgm:cxn modelId="{0137247C-F7E4-4779-921B-B5DAB413EA60}" srcId="{35A1943D-8D13-48A6-82BB-B2DF3FCD1574}" destId="{E4146A7E-6CE1-40B2-B52B-39FEF4E7FCC2}" srcOrd="0" destOrd="0" parTransId="{0975E912-F882-4317-8CE8-039161C96982}" sibTransId="{5B3FEC72-8D3C-4DC7-973E-70D58478055E}"/>
    <dgm:cxn modelId="{F989F8E6-0AE4-4375-8C48-A486001109B2}" type="presOf" srcId="{12CB2507-A9CD-4FE4-B3D1-FF7404FAB47C}" destId="{927AB7CA-2320-43BF-975A-F0A9167BB899}" srcOrd="0" destOrd="0" presId="urn:microsoft.com/office/officeart/2005/8/layout/vList2"/>
    <dgm:cxn modelId="{0AC7D780-5DCB-4E1E-938C-2573D8407840}" srcId="{35A1943D-8D13-48A6-82BB-B2DF3FCD1574}" destId="{12CB2507-A9CD-4FE4-B3D1-FF7404FAB47C}" srcOrd="1" destOrd="0" parTransId="{332879F7-17FD-43DD-BFDA-4948ECC57034}" sibTransId="{7367E28B-0674-42C4-B837-460AA398B484}"/>
    <dgm:cxn modelId="{9CFD48F3-B713-4C79-988C-DAD05763B213}" type="presOf" srcId="{E4146A7E-6CE1-40B2-B52B-39FEF4E7FCC2}" destId="{67AF0A25-F4DC-4A42-B019-2D2C9A8AF0CB}" srcOrd="0" destOrd="0" presId="urn:microsoft.com/office/officeart/2005/8/layout/vList2"/>
    <dgm:cxn modelId="{FADD9904-4AE2-4B58-AE36-6015372704F5}" type="presOf" srcId="{35A1943D-8D13-48A6-82BB-B2DF3FCD1574}" destId="{5A5B7338-50A2-4911-BF71-4DE28AC50E95}" srcOrd="0" destOrd="0" presId="urn:microsoft.com/office/officeart/2005/8/layout/vList2"/>
    <dgm:cxn modelId="{52B24931-2ED7-40BB-A03E-2E8F251BBBA5}" type="presParOf" srcId="{5A5B7338-50A2-4911-BF71-4DE28AC50E95}" destId="{67AF0A25-F4DC-4A42-B019-2D2C9A8AF0CB}" srcOrd="0" destOrd="0" presId="urn:microsoft.com/office/officeart/2005/8/layout/vList2"/>
    <dgm:cxn modelId="{6D646BF0-AB32-4E9D-BEE2-6686291495DA}" type="presParOf" srcId="{5A5B7338-50A2-4911-BF71-4DE28AC50E95}" destId="{727433AB-6BF4-40C6-B855-20342880ACE8}" srcOrd="1" destOrd="0" presId="urn:microsoft.com/office/officeart/2005/8/layout/vList2"/>
    <dgm:cxn modelId="{9705D32C-BD2F-48BA-A11D-BF652074A838}" type="presParOf" srcId="{5A5B7338-50A2-4911-BF71-4DE28AC50E95}" destId="{927AB7CA-2320-43BF-975A-F0A9167BB899}"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79936D-16CB-4969-8BA7-72E1E0293D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AFA8AB32-11EF-4EA1-ADB8-5E6464E05C10}">
      <dgm:prSet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es-ES_tradnl" sz="2000" dirty="0" smtClean="0"/>
            <a:t>Presentación del curso</a:t>
          </a:r>
          <a:endParaRPr lang="es-ES" sz="2000" dirty="0"/>
        </a:p>
      </dgm:t>
    </dgm:pt>
    <dgm:pt modelId="{F7A8963B-3C3C-4612-A825-794CB2FA3338}" type="parTrans" cxnId="{F59628E1-3DA8-4808-A7AA-C631514A514E}">
      <dgm:prSet/>
      <dgm:spPr/>
      <dgm:t>
        <a:bodyPr/>
        <a:lstStyle/>
        <a:p>
          <a:endParaRPr lang="es-ES" sz="1100"/>
        </a:p>
      </dgm:t>
    </dgm:pt>
    <dgm:pt modelId="{B6183801-3DC2-43AC-9FC2-85347AD054DB}" type="sibTrans" cxnId="{F59628E1-3DA8-4808-A7AA-C631514A514E}">
      <dgm:prSet/>
      <dgm:spPr/>
      <dgm:t>
        <a:bodyPr/>
        <a:lstStyle/>
        <a:p>
          <a:endParaRPr lang="es-ES" sz="1100"/>
        </a:p>
      </dgm:t>
    </dgm:pt>
    <dgm:pt modelId="{DFE51576-6EB1-4BAE-984A-502BFE2F19B9}">
      <dgm:prSet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es-ES_tradnl" sz="2000" dirty="0" smtClean="0"/>
            <a:t>Programa y actividades</a:t>
          </a:r>
          <a:endParaRPr lang="es-ES" sz="2000" dirty="0"/>
        </a:p>
      </dgm:t>
    </dgm:pt>
    <dgm:pt modelId="{BC847710-AAFD-4288-8FF4-13C4D6D9C059}" type="parTrans" cxnId="{F7D28F04-700C-435A-AAE0-19FA7B96E6C1}">
      <dgm:prSet/>
      <dgm:spPr/>
      <dgm:t>
        <a:bodyPr/>
        <a:lstStyle/>
        <a:p>
          <a:endParaRPr lang="es-ES" sz="1100"/>
        </a:p>
      </dgm:t>
    </dgm:pt>
    <dgm:pt modelId="{50490B2D-4272-4873-87D1-F0A0912669B7}" type="sibTrans" cxnId="{F7D28F04-700C-435A-AAE0-19FA7B96E6C1}">
      <dgm:prSet/>
      <dgm:spPr/>
      <dgm:t>
        <a:bodyPr/>
        <a:lstStyle/>
        <a:p>
          <a:endParaRPr lang="es-ES" sz="1100"/>
        </a:p>
      </dgm:t>
    </dgm:pt>
    <dgm:pt modelId="{E07AB742-CBE1-4B6B-8E11-07A6A36D1D64}">
      <dgm:prSet custT="1"/>
      <dgm:spPr>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rtl="0"/>
          <a:r>
            <a:rPr lang="es-ES_tradnl" sz="2000" dirty="0" smtClean="0"/>
            <a:t>M1. Introducción al control de gestión</a:t>
          </a:r>
          <a:endParaRPr lang="es-ES" sz="2000" dirty="0"/>
        </a:p>
      </dgm:t>
    </dgm:pt>
    <dgm:pt modelId="{B1AE203D-992D-48A3-8A52-790EF6571B55}" type="parTrans" cxnId="{AE85F81C-5B58-4641-BB27-E1931AD6D5F1}">
      <dgm:prSet/>
      <dgm:spPr/>
      <dgm:t>
        <a:bodyPr/>
        <a:lstStyle/>
        <a:p>
          <a:endParaRPr lang="es-ES" sz="1100"/>
        </a:p>
      </dgm:t>
    </dgm:pt>
    <dgm:pt modelId="{4118544A-CFA4-4A28-8238-FF2775FC3FDF}" type="sibTrans" cxnId="{AE85F81C-5B58-4641-BB27-E1931AD6D5F1}">
      <dgm:prSet/>
      <dgm:spPr/>
      <dgm:t>
        <a:bodyPr/>
        <a:lstStyle/>
        <a:p>
          <a:endParaRPr lang="es-ES" sz="1100"/>
        </a:p>
      </dgm:t>
    </dgm:pt>
    <dgm:pt modelId="{85F429DB-39B3-4390-A212-F73430C4FD90}" type="pres">
      <dgm:prSet presAssocID="{C979936D-16CB-4969-8BA7-72E1E0293D1D}" presName="linear" presStyleCnt="0">
        <dgm:presLayoutVars>
          <dgm:animLvl val="lvl"/>
          <dgm:resizeHandles val="exact"/>
        </dgm:presLayoutVars>
      </dgm:prSet>
      <dgm:spPr/>
      <dgm:t>
        <a:bodyPr/>
        <a:lstStyle/>
        <a:p>
          <a:endParaRPr lang="es-ES"/>
        </a:p>
      </dgm:t>
    </dgm:pt>
    <dgm:pt modelId="{71180EF8-1223-41B1-9601-D63E9FEBC79B}" type="pres">
      <dgm:prSet presAssocID="{AFA8AB32-11EF-4EA1-ADB8-5E6464E05C10}" presName="parentText" presStyleLbl="node1" presStyleIdx="0" presStyleCnt="3">
        <dgm:presLayoutVars>
          <dgm:chMax val="0"/>
          <dgm:bulletEnabled val="1"/>
        </dgm:presLayoutVars>
      </dgm:prSet>
      <dgm:spPr/>
      <dgm:t>
        <a:bodyPr/>
        <a:lstStyle/>
        <a:p>
          <a:endParaRPr lang="es-ES"/>
        </a:p>
      </dgm:t>
    </dgm:pt>
    <dgm:pt modelId="{2F3F252B-1BDD-4D25-96E9-37D76B312400}" type="pres">
      <dgm:prSet presAssocID="{B6183801-3DC2-43AC-9FC2-85347AD054DB}" presName="spacer" presStyleCnt="0"/>
      <dgm:spPr/>
    </dgm:pt>
    <dgm:pt modelId="{BA74B0A2-0113-4EDF-8127-B92195510C18}" type="pres">
      <dgm:prSet presAssocID="{DFE51576-6EB1-4BAE-984A-502BFE2F19B9}" presName="parentText" presStyleLbl="node1" presStyleIdx="1" presStyleCnt="3">
        <dgm:presLayoutVars>
          <dgm:chMax val="0"/>
          <dgm:bulletEnabled val="1"/>
        </dgm:presLayoutVars>
      </dgm:prSet>
      <dgm:spPr/>
      <dgm:t>
        <a:bodyPr/>
        <a:lstStyle/>
        <a:p>
          <a:endParaRPr lang="es-ES"/>
        </a:p>
      </dgm:t>
    </dgm:pt>
    <dgm:pt modelId="{4D98D877-813A-42ED-A128-8A33B8BC8FC1}" type="pres">
      <dgm:prSet presAssocID="{50490B2D-4272-4873-87D1-F0A0912669B7}" presName="spacer" presStyleCnt="0"/>
      <dgm:spPr/>
    </dgm:pt>
    <dgm:pt modelId="{518E00C0-43AE-43FF-92C0-FDF7F657EC4B}" type="pres">
      <dgm:prSet presAssocID="{E07AB742-CBE1-4B6B-8E11-07A6A36D1D64}" presName="parentText" presStyleLbl="node1" presStyleIdx="2" presStyleCnt="3">
        <dgm:presLayoutVars>
          <dgm:chMax val="0"/>
          <dgm:bulletEnabled val="1"/>
        </dgm:presLayoutVars>
      </dgm:prSet>
      <dgm:spPr/>
      <dgm:t>
        <a:bodyPr/>
        <a:lstStyle/>
        <a:p>
          <a:endParaRPr lang="es-ES"/>
        </a:p>
      </dgm:t>
    </dgm:pt>
  </dgm:ptLst>
  <dgm:cxnLst>
    <dgm:cxn modelId="{34E5FCBF-A878-4E51-92B0-CED85EE81179}" type="presOf" srcId="{AFA8AB32-11EF-4EA1-ADB8-5E6464E05C10}" destId="{71180EF8-1223-41B1-9601-D63E9FEBC79B}" srcOrd="0" destOrd="0" presId="urn:microsoft.com/office/officeart/2005/8/layout/vList2"/>
    <dgm:cxn modelId="{7759FD18-61DF-47C5-930A-DC3732EDEA00}" type="presOf" srcId="{C979936D-16CB-4969-8BA7-72E1E0293D1D}" destId="{85F429DB-39B3-4390-A212-F73430C4FD90}" srcOrd="0" destOrd="0" presId="urn:microsoft.com/office/officeart/2005/8/layout/vList2"/>
    <dgm:cxn modelId="{AE85F81C-5B58-4641-BB27-E1931AD6D5F1}" srcId="{C979936D-16CB-4969-8BA7-72E1E0293D1D}" destId="{E07AB742-CBE1-4B6B-8E11-07A6A36D1D64}" srcOrd="2" destOrd="0" parTransId="{B1AE203D-992D-48A3-8A52-790EF6571B55}" sibTransId="{4118544A-CFA4-4A28-8238-FF2775FC3FDF}"/>
    <dgm:cxn modelId="{F7D28F04-700C-435A-AAE0-19FA7B96E6C1}" srcId="{C979936D-16CB-4969-8BA7-72E1E0293D1D}" destId="{DFE51576-6EB1-4BAE-984A-502BFE2F19B9}" srcOrd="1" destOrd="0" parTransId="{BC847710-AAFD-4288-8FF4-13C4D6D9C059}" sibTransId="{50490B2D-4272-4873-87D1-F0A0912669B7}"/>
    <dgm:cxn modelId="{91F2B5F2-D637-4CFC-8A74-5388BA280908}" type="presOf" srcId="{DFE51576-6EB1-4BAE-984A-502BFE2F19B9}" destId="{BA74B0A2-0113-4EDF-8127-B92195510C18}" srcOrd="0" destOrd="0" presId="urn:microsoft.com/office/officeart/2005/8/layout/vList2"/>
    <dgm:cxn modelId="{F59628E1-3DA8-4808-A7AA-C631514A514E}" srcId="{C979936D-16CB-4969-8BA7-72E1E0293D1D}" destId="{AFA8AB32-11EF-4EA1-ADB8-5E6464E05C10}" srcOrd="0" destOrd="0" parTransId="{F7A8963B-3C3C-4612-A825-794CB2FA3338}" sibTransId="{B6183801-3DC2-43AC-9FC2-85347AD054DB}"/>
    <dgm:cxn modelId="{D1ACB9E8-FC5A-4AC1-9E3C-086DF595C8B4}" type="presOf" srcId="{E07AB742-CBE1-4B6B-8E11-07A6A36D1D64}" destId="{518E00C0-43AE-43FF-92C0-FDF7F657EC4B}" srcOrd="0" destOrd="0" presId="urn:microsoft.com/office/officeart/2005/8/layout/vList2"/>
    <dgm:cxn modelId="{9C121127-9C5E-4EEC-A6C3-18B6265208C8}" type="presParOf" srcId="{85F429DB-39B3-4390-A212-F73430C4FD90}" destId="{71180EF8-1223-41B1-9601-D63E9FEBC79B}" srcOrd="0" destOrd="0" presId="urn:microsoft.com/office/officeart/2005/8/layout/vList2"/>
    <dgm:cxn modelId="{19CC3625-1116-42D4-A6C8-AE660726CFA5}" type="presParOf" srcId="{85F429DB-39B3-4390-A212-F73430C4FD90}" destId="{2F3F252B-1BDD-4D25-96E9-37D76B312400}" srcOrd="1" destOrd="0" presId="urn:microsoft.com/office/officeart/2005/8/layout/vList2"/>
    <dgm:cxn modelId="{74110FA3-AF9D-4BE8-BECD-D1E628B0A3C7}" type="presParOf" srcId="{85F429DB-39B3-4390-A212-F73430C4FD90}" destId="{BA74B0A2-0113-4EDF-8127-B92195510C18}" srcOrd="2" destOrd="0" presId="urn:microsoft.com/office/officeart/2005/8/layout/vList2"/>
    <dgm:cxn modelId="{9D4E359A-1A20-431C-98EF-A8B49DAF10EA}" type="presParOf" srcId="{85F429DB-39B3-4390-A212-F73430C4FD90}" destId="{4D98D877-813A-42ED-A128-8A33B8BC8FC1}" srcOrd="3" destOrd="0" presId="urn:microsoft.com/office/officeart/2005/8/layout/vList2"/>
    <dgm:cxn modelId="{2866EB63-AF90-4B6E-8A7C-324026B11E15}" type="presParOf" srcId="{85F429DB-39B3-4390-A212-F73430C4FD90}" destId="{518E00C0-43AE-43FF-92C0-FDF7F657EC4B}" srcOrd="4" destOrd="0" presId="urn:microsoft.com/office/officeart/2005/8/layout/vList2"/>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AF7275-271E-4D87-86D0-B7535BD7B28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FE57777F-F7A6-4AE4-90A8-E867187D255B}">
      <dgm:prSet custT="1"/>
      <dgm:spPr>
        <a:solidFill>
          <a:schemeClr val="accent1">
            <a:lumMod val="50000"/>
          </a:schemeClr>
        </a:solidFill>
        <a:scene3d>
          <a:camera prst="orthographicFront"/>
          <a:lightRig rig="threePt" dir="t"/>
        </a:scene3d>
        <a:sp3d>
          <a:bevelT w="152400" prst="convex"/>
          <a:bevelB prst="relaxedInset"/>
        </a:sp3d>
      </dgm:spPr>
      <dgm:t>
        <a:bodyPr/>
        <a:lstStyle/>
        <a:p>
          <a:pPr rtl="0"/>
          <a:endParaRPr lang="es-ES" sz="2400" dirty="0" smtClean="0">
            <a:solidFill>
              <a:srgbClr val="FF0000"/>
            </a:solidFill>
          </a:endParaRPr>
        </a:p>
        <a:p>
          <a:pPr rtl="0"/>
          <a:r>
            <a:rPr lang="es-ES" sz="2400" dirty="0" smtClean="0">
              <a:solidFill>
                <a:srgbClr val="FF0000"/>
              </a:solidFill>
            </a:rPr>
            <a:t>El control de gestión es un proceso fundamental en las organizaciones actuales y un área en que se han desarrollado importantes transformaciones ocasionadas por la dinámica de los negocios y las oportunidades que han entregado las Tecnologías de Información.</a:t>
          </a:r>
        </a:p>
        <a:p>
          <a:pPr rtl="0"/>
          <a:endParaRPr lang="es-ES" sz="2400" dirty="0">
            <a:solidFill>
              <a:srgbClr val="FF0000"/>
            </a:solidFill>
          </a:endParaRPr>
        </a:p>
      </dgm:t>
    </dgm:pt>
    <dgm:pt modelId="{7816DB1B-9D6A-4DE2-8772-5585E5E68193}" type="parTrans" cxnId="{9E7AA539-F0B5-4703-9372-2378282B8180}">
      <dgm:prSet/>
      <dgm:spPr/>
      <dgm:t>
        <a:bodyPr/>
        <a:lstStyle/>
        <a:p>
          <a:endParaRPr lang="es-ES" sz="2400">
            <a:solidFill>
              <a:srgbClr val="FF0000"/>
            </a:solidFill>
          </a:endParaRPr>
        </a:p>
      </dgm:t>
    </dgm:pt>
    <dgm:pt modelId="{09893F2A-DD58-4409-98AB-D774AAB36DD8}" type="sibTrans" cxnId="{9E7AA539-F0B5-4703-9372-2378282B8180}">
      <dgm:prSet/>
      <dgm:spPr/>
      <dgm:t>
        <a:bodyPr/>
        <a:lstStyle/>
        <a:p>
          <a:endParaRPr lang="es-ES" sz="2400">
            <a:solidFill>
              <a:srgbClr val="FF0000"/>
            </a:solidFill>
          </a:endParaRPr>
        </a:p>
      </dgm:t>
    </dgm:pt>
    <dgm:pt modelId="{61E63458-6105-4E75-8E27-1892652D01FC}">
      <dgm:prSet custT="1"/>
      <dgm:spPr>
        <a:solidFill>
          <a:schemeClr val="accent1">
            <a:lumMod val="50000"/>
          </a:schemeClr>
        </a:solidFill>
        <a:scene3d>
          <a:camera prst="orthographicFront"/>
          <a:lightRig rig="threePt" dir="t"/>
        </a:scene3d>
        <a:sp3d>
          <a:bevelT w="152400" prst="convex"/>
        </a:sp3d>
      </dgm:spPr>
      <dgm:t>
        <a:bodyPr/>
        <a:lstStyle/>
        <a:p>
          <a:pPr rtl="0"/>
          <a:r>
            <a:rPr lang="es-ES" sz="2400" dirty="0" smtClean="0">
              <a:solidFill>
                <a:srgbClr val="0000FF"/>
              </a:solidFill>
            </a:rPr>
            <a:t>Se tiende a entender al control de gestión como la función o el proceso de la gestión por medio del cual la dirección influye en la organización para asegurar la implantación de la estrategia y el cumplimiento de los objetivos corporativos.</a:t>
          </a:r>
          <a:endParaRPr lang="es-ES_tradnl" sz="2400" dirty="0">
            <a:solidFill>
              <a:srgbClr val="0000FF"/>
            </a:solidFill>
          </a:endParaRPr>
        </a:p>
      </dgm:t>
    </dgm:pt>
    <dgm:pt modelId="{D4EA61E1-A140-4FF6-B95B-7B899FB17AA4}" type="parTrans" cxnId="{CCC97ADE-ACC2-4F98-9EEF-FC31F18D9F4C}">
      <dgm:prSet/>
      <dgm:spPr/>
      <dgm:t>
        <a:bodyPr/>
        <a:lstStyle/>
        <a:p>
          <a:endParaRPr lang="es-ES" sz="2400">
            <a:solidFill>
              <a:srgbClr val="FF0000"/>
            </a:solidFill>
          </a:endParaRPr>
        </a:p>
      </dgm:t>
    </dgm:pt>
    <dgm:pt modelId="{55493605-D65C-47E3-B2C0-3BC0F75F5416}" type="sibTrans" cxnId="{CCC97ADE-ACC2-4F98-9EEF-FC31F18D9F4C}">
      <dgm:prSet/>
      <dgm:spPr/>
      <dgm:t>
        <a:bodyPr/>
        <a:lstStyle/>
        <a:p>
          <a:endParaRPr lang="es-ES" sz="2400">
            <a:solidFill>
              <a:srgbClr val="FF0000"/>
            </a:solidFill>
          </a:endParaRPr>
        </a:p>
      </dgm:t>
    </dgm:pt>
    <dgm:pt modelId="{A68BB8A0-90C1-478A-9F9C-6F6ED46D6151}" type="pres">
      <dgm:prSet presAssocID="{9EAF7275-271E-4D87-86D0-B7535BD7B282}" presName="linear" presStyleCnt="0">
        <dgm:presLayoutVars>
          <dgm:animLvl val="lvl"/>
          <dgm:resizeHandles val="exact"/>
        </dgm:presLayoutVars>
      </dgm:prSet>
      <dgm:spPr/>
      <dgm:t>
        <a:bodyPr/>
        <a:lstStyle/>
        <a:p>
          <a:endParaRPr lang="es-ES"/>
        </a:p>
      </dgm:t>
    </dgm:pt>
    <dgm:pt modelId="{9D3962B6-0B6D-42B3-B75C-0395888E7192}" type="pres">
      <dgm:prSet presAssocID="{FE57777F-F7A6-4AE4-90A8-E867187D255B}" presName="parentText" presStyleLbl="node1" presStyleIdx="0" presStyleCnt="2">
        <dgm:presLayoutVars>
          <dgm:chMax val="0"/>
          <dgm:bulletEnabled val="1"/>
        </dgm:presLayoutVars>
      </dgm:prSet>
      <dgm:spPr/>
      <dgm:t>
        <a:bodyPr/>
        <a:lstStyle/>
        <a:p>
          <a:endParaRPr lang="es-ES"/>
        </a:p>
      </dgm:t>
    </dgm:pt>
    <dgm:pt modelId="{7EC8E399-3CD7-4110-986C-AA6CA214E700}" type="pres">
      <dgm:prSet presAssocID="{09893F2A-DD58-4409-98AB-D774AAB36DD8}" presName="spacer" presStyleCnt="0"/>
      <dgm:spPr>
        <a:scene3d>
          <a:camera prst="orthographicFront"/>
          <a:lightRig rig="threePt" dir="t"/>
        </a:scene3d>
        <a:sp3d>
          <a:bevelT prst="convex"/>
        </a:sp3d>
      </dgm:spPr>
      <dgm:t>
        <a:bodyPr/>
        <a:lstStyle/>
        <a:p>
          <a:endParaRPr lang="es-ES"/>
        </a:p>
      </dgm:t>
    </dgm:pt>
    <dgm:pt modelId="{6AE57115-4B36-4AD6-9E41-0DAA0BADDE8E}" type="pres">
      <dgm:prSet presAssocID="{61E63458-6105-4E75-8E27-1892652D01FC}" presName="parentText" presStyleLbl="node1" presStyleIdx="1" presStyleCnt="2" custLinFactY="24597" custLinFactNeighborX="451" custLinFactNeighborY="100000">
        <dgm:presLayoutVars>
          <dgm:chMax val="0"/>
          <dgm:bulletEnabled val="1"/>
        </dgm:presLayoutVars>
      </dgm:prSet>
      <dgm:spPr/>
      <dgm:t>
        <a:bodyPr/>
        <a:lstStyle/>
        <a:p>
          <a:endParaRPr lang="es-ES"/>
        </a:p>
      </dgm:t>
    </dgm:pt>
  </dgm:ptLst>
  <dgm:cxnLst>
    <dgm:cxn modelId="{6085E9EF-B358-4091-9E73-44DBB2924CD8}" type="presOf" srcId="{9EAF7275-271E-4D87-86D0-B7535BD7B282}" destId="{A68BB8A0-90C1-478A-9F9C-6F6ED46D6151}" srcOrd="0" destOrd="0" presId="urn:microsoft.com/office/officeart/2005/8/layout/vList2"/>
    <dgm:cxn modelId="{CCC97ADE-ACC2-4F98-9EEF-FC31F18D9F4C}" srcId="{9EAF7275-271E-4D87-86D0-B7535BD7B282}" destId="{61E63458-6105-4E75-8E27-1892652D01FC}" srcOrd="1" destOrd="0" parTransId="{D4EA61E1-A140-4FF6-B95B-7B899FB17AA4}" sibTransId="{55493605-D65C-47E3-B2C0-3BC0F75F5416}"/>
    <dgm:cxn modelId="{FDFD71E4-3FF9-4A9A-807D-C5C96E6A5546}" type="presOf" srcId="{61E63458-6105-4E75-8E27-1892652D01FC}" destId="{6AE57115-4B36-4AD6-9E41-0DAA0BADDE8E}" srcOrd="0" destOrd="0" presId="urn:microsoft.com/office/officeart/2005/8/layout/vList2"/>
    <dgm:cxn modelId="{4CB1DF4B-3439-4FC5-BA0B-C1729BB6CF04}" type="presOf" srcId="{FE57777F-F7A6-4AE4-90A8-E867187D255B}" destId="{9D3962B6-0B6D-42B3-B75C-0395888E7192}" srcOrd="0" destOrd="0" presId="urn:microsoft.com/office/officeart/2005/8/layout/vList2"/>
    <dgm:cxn modelId="{9E7AA539-F0B5-4703-9372-2378282B8180}" srcId="{9EAF7275-271E-4D87-86D0-B7535BD7B282}" destId="{FE57777F-F7A6-4AE4-90A8-E867187D255B}" srcOrd="0" destOrd="0" parTransId="{7816DB1B-9D6A-4DE2-8772-5585E5E68193}" sibTransId="{09893F2A-DD58-4409-98AB-D774AAB36DD8}"/>
    <dgm:cxn modelId="{9F7840FF-307E-428A-BDF8-E245486E37AE}" type="presParOf" srcId="{A68BB8A0-90C1-478A-9F9C-6F6ED46D6151}" destId="{9D3962B6-0B6D-42B3-B75C-0395888E7192}" srcOrd="0" destOrd="0" presId="urn:microsoft.com/office/officeart/2005/8/layout/vList2"/>
    <dgm:cxn modelId="{733E4C47-5E02-4623-9042-6ADC150B4C91}" type="presParOf" srcId="{A68BB8A0-90C1-478A-9F9C-6F6ED46D6151}" destId="{7EC8E399-3CD7-4110-986C-AA6CA214E700}" srcOrd="1" destOrd="0" presId="urn:microsoft.com/office/officeart/2005/8/layout/vList2"/>
    <dgm:cxn modelId="{DA3202DB-8E96-4156-BC39-E917250C6149}" type="presParOf" srcId="{A68BB8A0-90C1-478A-9F9C-6F6ED46D6151}" destId="{6AE57115-4B36-4AD6-9E41-0DAA0BADDE8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F0A25-F4DC-4A42-B019-2D2C9A8AF0CB}">
      <dsp:nvSpPr>
        <dsp:cNvPr id="0" name=""/>
        <dsp:cNvSpPr/>
      </dsp:nvSpPr>
      <dsp:spPr>
        <a:xfrm>
          <a:off x="0" y="12075"/>
          <a:ext cx="6858048"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ES_tradnl" sz="2500" kern="1200" dirty="0" smtClean="0">
              <a:solidFill>
                <a:srgbClr val="FF0000"/>
              </a:solidFill>
            </a:rPr>
            <a:t>Módulo Inicial - Introducción</a:t>
          </a:r>
          <a:endParaRPr lang="es-ES" sz="2500" kern="1200" dirty="0">
            <a:solidFill>
              <a:srgbClr val="FF0000"/>
            </a:solidFill>
          </a:endParaRPr>
        </a:p>
      </dsp:txBody>
      <dsp:txXfrm>
        <a:off x="29271" y="41346"/>
        <a:ext cx="6799506" cy="541083"/>
      </dsp:txXfrm>
    </dsp:sp>
    <dsp:sp modelId="{927AB7CA-2320-43BF-975A-F0A9167BB899}">
      <dsp:nvSpPr>
        <dsp:cNvPr id="0" name=""/>
        <dsp:cNvSpPr/>
      </dsp:nvSpPr>
      <dsp:spPr>
        <a:xfrm>
          <a:off x="0" y="683700"/>
          <a:ext cx="6858048" cy="5996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ES_tradnl" sz="2500" kern="1200" dirty="0" smtClean="0">
              <a:solidFill>
                <a:srgbClr val="FF0000"/>
              </a:solidFill>
            </a:rPr>
            <a:t>28 de Mayo de 2012</a:t>
          </a:r>
          <a:endParaRPr lang="es-ES" sz="2500" kern="1200" dirty="0">
            <a:solidFill>
              <a:srgbClr val="FF0000"/>
            </a:solidFill>
          </a:endParaRPr>
        </a:p>
      </dsp:txBody>
      <dsp:txXfrm>
        <a:off x="29271" y="712971"/>
        <a:ext cx="6799506" cy="5410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180EF8-1223-41B1-9601-D63E9FEBC79B}">
      <dsp:nvSpPr>
        <dsp:cNvPr id="0" name=""/>
        <dsp:cNvSpPr/>
      </dsp:nvSpPr>
      <dsp:spPr>
        <a:xfrm>
          <a:off x="0" y="44999"/>
          <a:ext cx="7772400" cy="1216800"/>
        </a:xfrm>
        <a:prstGeom prst="roundRect">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Presentación del curso</a:t>
          </a:r>
          <a:endParaRPr lang="es-ES" sz="2000" kern="1200" dirty="0"/>
        </a:p>
      </dsp:txBody>
      <dsp:txXfrm>
        <a:off x="59399" y="104398"/>
        <a:ext cx="7653602" cy="1098002"/>
      </dsp:txXfrm>
    </dsp:sp>
    <dsp:sp modelId="{BA74B0A2-0113-4EDF-8127-B92195510C18}">
      <dsp:nvSpPr>
        <dsp:cNvPr id="0" name=""/>
        <dsp:cNvSpPr/>
      </dsp:nvSpPr>
      <dsp:spPr>
        <a:xfrm>
          <a:off x="0" y="1449000"/>
          <a:ext cx="7772400" cy="1216800"/>
        </a:xfrm>
        <a:prstGeom prst="roundRect">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Programa y actividades</a:t>
          </a:r>
          <a:endParaRPr lang="es-ES" sz="2000" kern="1200" dirty="0"/>
        </a:p>
      </dsp:txBody>
      <dsp:txXfrm>
        <a:off x="59399" y="1508399"/>
        <a:ext cx="7653602" cy="1098002"/>
      </dsp:txXfrm>
    </dsp:sp>
    <dsp:sp modelId="{518E00C0-43AE-43FF-92C0-FDF7F657EC4B}">
      <dsp:nvSpPr>
        <dsp:cNvPr id="0" name=""/>
        <dsp:cNvSpPr/>
      </dsp:nvSpPr>
      <dsp:spPr>
        <a:xfrm>
          <a:off x="0" y="2853000"/>
          <a:ext cx="7772400" cy="1216800"/>
        </a:xfrm>
        <a:prstGeom prst="roundRect">
          <a:avLst/>
        </a:prstGeom>
        <a:solidFill>
          <a:schemeClr val="accent2">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_tradnl" sz="2000" kern="1200" dirty="0" smtClean="0"/>
            <a:t>M1. Introducción al control de gestión</a:t>
          </a:r>
          <a:endParaRPr lang="es-ES" sz="2000" kern="1200" dirty="0"/>
        </a:p>
      </dsp:txBody>
      <dsp:txXfrm>
        <a:off x="59399" y="2912399"/>
        <a:ext cx="7653602" cy="10980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3962B6-0B6D-42B3-B75C-0395888E7192}">
      <dsp:nvSpPr>
        <dsp:cNvPr id="0" name=""/>
        <dsp:cNvSpPr/>
      </dsp:nvSpPr>
      <dsp:spPr>
        <a:xfrm>
          <a:off x="0" y="1445"/>
          <a:ext cx="8501122" cy="261220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prst="convex"/>
          <a:bevelB prst="relaxedInset"/>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endParaRPr lang="es-ES" sz="2400" kern="1200" dirty="0" smtClean="0">
            <a:solidFill>
              <a:srgbClr val="FF0000"/>
            </a:solidFill>
          </a:endParaRPr>
        </a:p>
        <a:p>
          <a:pPr lvl="0" algn="l" defTabSz="1066800" rtl="0">
            <a:lnSpc>
              <a:spcPct val="90000"/>
            </a:lnSpc>
            <a:spcBef>
              <a:spcPct val="0"/>
            </a:spcBef>
            <a:spcAft>
              <a:spcPct val="35000"/>
            </a:spcAft>
          </a:pPr>
          <a:r>
            <a:rPr lang="es-ES" sz="2400" kern="1200" dirty="0" smtClean="0">
              <a:solidFill>
                <a:srgbClr val="FF0000"/>
              </a:solidFill>
            </a:rPr>
            <a:t>El control de gestión es un proceso fundamental en las organizaciones actuales y un área en que se han desarrollado importantes transformaciones ocasionadas por la dinámica de los negocios y las oportunidades que han entregado las Tecnologías de Información.</a:t>
          </a:r>
        </a:p>
        <a:p>
          <a:pPr lvl="0" algn="l" defTabSz="1066800" rtl="0">
            <a:lnSpc>
              <a:spcPct val="90000"/>
            </a:lnSpc>
            <a:spcBef>
              <a:spcPct val="0"/>
            </a:spcBef>
            <a:spcAft>
              <a:spcPct val="35000"/>
            </a:spcAft>
          </a:pPr>
          <a:endParaRPr lang="es-ES" sz="2400" kern="1200" dirty="0">
            <a:solidFill>
              <a:srgbClr val="FF0000"/>
            </a:solidFill>
          </a:endParaRPr>
        </a:p>
      </dsp:txBody>
      <dsp:txXfrm>
        <a:off x="127517" y="128962"/>
        <a:ext cx="8246088" cy="2357173"/>
      </dsp:txXfrm>
    </dsp:sp>
    <dsp:sp modelId="{6AE57115-4B36-4AD6-9E41-0DAA0BADDE8E}">
      <dsp:nvSpPr>
        <dsp:cNvPr id="0" name=""/>
        <dsp:cNvSpPr/>
      </dsp:nvSpPr>
      <dsp:spPr>
        <a:xfrm>
          <a:off x="0" y="2627276"/>
          <a:ext cx="8501122" cy="261220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52400" prst="convex"/>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ES" sz="2400" kern="1200" dirty="0" smtClean="0">
              <a:solidFill>
                <a:srgbClr val="0000FF"/>
              </a:solidFill>
            </a:rPr>
            <a:t>Se tiende a entender al control de gestión como la función o el proceso de la gestión por medio del cual la dirección influye en la organización para asegurar la implantación de la estrategia y el cumplimiento de los objetivos corporativos.</a:t>
          </a:r>
          <a:endParaRPr lang="es-ES_tradnl" sz="2400" kern="1200" dirty="0">
            <a:solidFill>
              <a:srgbClr val="0000FF"/>
            </a:solidFill>
          </a:endParaRPr>
        </a:p>
      </dsp:txBody>
      <dsp:txXfrm>
        <a:off x="127517" y="2754793"/>
        <a:ext cx="8246088" cy="235717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2946275" cy="4967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s-ES"/>
          </a:p>
        </p:txBody>
      </p:sp>
      <p:sp>
        <p:nvSpPr>
          <p:cNvPr id="121859" name="Rectangle 3"/>
          <p:cNvSpPr>
            <a:spLocks noGrp="1" noChangeArrowheads="1"/>
          </p:cNvSpPr>
          <p:nvPr>
            <p:ph type="dt" sz="quarter" idx="1"/>
          </p:nvPr>
        </p:nvSpPr>
        <p:spPr bwMode="auto">
          <a:xfrm>
            <a:off x="3849862" y="0"/>
            <a:ext cx="2946275" cy="4967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121860" name="Rectangle 4"/>
          <p:cNvSpPr>
            <a:spLocks noGrp="1" noChangeArrowheads="1"/>
          </p:cNvSpPr>
          <p:nvPr>
            <p:ph type="ftr" sz="quarter" idx="2"/>
          </p:nvPr>
        </p:nvSpPr>
        <p:spPr bwMode="auto">
          <a:xfrm>
            <a:off x="0" y="9429779"/>
            <a:ext cx="2946275" cy="49675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s-ES"/>
          </a:p>
        </p:txBody>
      </p:sp>
      <p:sp>
        <p:nvSpPr>
          <p:cNvPr id="121861" name="Rectangle 5"/>
          <p:cNvSpPr>
            <a:spLocks noGrp="1" noChangeArrowheads="1"/>
          </p:cNvSpPr>
          <p:nvPr>
            <p:ph type="sldNum" sz="quarter" idx="3"/>
          </p:nvPr>
        </p:nvSpPr>
        <p:spPr bwMode="auto">
          <a:xfrm>
            <a:off x="3849862" y="9429779"/>
            <a:ext cx="2946275" cy="49675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1B19515-BC6D-4B5E-BC24-F6E744BA5FD8}" type="slidenum">
              <a:rPr lang="es-ES"/>
              <a:pPr>
                <a:defRPr/>
              </a:pPr>
              <a:t>‹Nº›</a:t>
            </a:fld>
            <a:endParaRPr lang="es-ES"/>
          </a:p>
        </p:txBody>
      </p:sp>
    </p:spTree>
    <p:extLst>
      <p:ext uri="{BB962C8B-B14F-4D97-AF65-F5344CB8AC3E}">
        <p14:creationId xmlns:p14="http://schemas.microsoft.com/office/powerpoint/2010/main" val="1740780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46275" cy="496751"/>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smtClean="0"/>
            </a:lvl1pPr>
          </a:lstStyle>
          <a:p>
            <a:pPr>
              <a:defRPr/>
            </a:pPr>
            <a:endParaRPr lang="es-ES_tradnl"/>
          </a:p>
        </p:txBody>
      </p:sp>
      <p:sp>
        <p:nvSpPr>
          <p:cNvPr id="24579" name="Rectangle 3"/>
          <p:cNvSpPr>
            <a:spLocks noGrp="1" noChangeArrowheads="1"/>
          </p:cNvSpPr>
          <p:nvPr>
            <p:ph type="dt" idx="1"/>
          </p:nvPr>
        </p:nvSpPr>
        <p:spPr bwMode="auto">
          <a:xfrm>
            <a:off x="3849862" y="0"/>
            <a:ext cx="2946275" cy="496751"/>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smtClean="0"/>
            </a:lvl1pPr>
          </a:lstStyle>
          <a:p>
            <a:pPr>
              <a:defRPr/>
            </a:pPr>
            <a:endParaRPr lang="es-ES_tradnl"/>
          </a:p>
        </p:txBody>
      </p:sp>
      <p:sp>
        <p:nvSpPr>
          <p:cNvPr id="8909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24581" name="Rectangle 5"/>
          <p:cNvSpPr>
            <a:spLocks noGrp="1" noChangeArrowheads="1"/>
          </p:cNvSpPr>
          <p:nvPr>
            <p:ph type="body" sz="quarter" idx="3"/>
          </p:nvPr>
        </p:nvSpPr>
        <p:spPr bwMode="auto">
          <a:xfrm>
            <a:off x="680383" y="4716585"/>
            <a:ext cx="5436909" cy="44673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24582" name="Rectangle 6"/>
          <p:cNvSpPr>
            <a:spLocks noGrp="1" noChangeArrowheads="1"/>
          </p:cNvSpPr>
          <p:nvPr>
            <p:ph type="ftr" sz="quarter" idx="4"/>
          </p:nvPr>
        </p:nvSpPr>
        <p:spPr bwMode="auto">
          <a:xfrm>
            <a:off x="0" y="9429779"/>
            <a:ext cx="2946275" cy="496751"/>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smtClean="0"/>
            </a:lvl1pPr>
          </a:lstStyle>
          <a:p>
            <a:pPr>
              <a:defRPr/>
            </a:pPr>
            <a:endParaRPr lang="es-ES_tradnl"/>
          </a:p>
        </p:txBody>
      </p:sp>
      <p:sp>
        <p:nvSpPr>
          <p:cNvPr id="24583" name="Rectangle 7"/>
          <p:cNvSpPr>
            <a:spLocks noGrp="1" noChangeArrowheads="1"/>
          </p:cNvSpPr>
          <p:nvPr>
            <p:ph type="sldNum" sz="quarter" idx="5"/>
          </p:nvPr>
        </p:nvSpPr>
        <p:spPr bwMode="auto">
          <a:xfrm>
            <a:off x="3849862" y="9429779"/>
            <a:ext cx="2946275" cy="496751"/>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smtClean="0"/>
            </a:lvl1pPr>
          </a:lstStyle>
          <a:p>
            <a:pPr>
              <a:defRPr/>
            </a:pPr>
            <a:fld id="{99A3E61C-C37B-4413-AC6B-A36F051AA22C}" type="slidenum">
              <a:rPr lang="es-ES_tradnl"/>
              <a:pPr>
                <a:defRPr/>
              </a:pPr>
              <a:t>‹Nº›</a:t>
            </a:fld>
            <a:endParaRPr lang="es-ES_tradnl"/>
          </a:p>
        </p:txBody>
      </p:sp>
    </p:spTree>
    <p:extLst>
      <p:ext uri="{BB962C8B-B14F-4D97-AF65-F5344CB8AC3E}">
        <p14:creationId xmlns:p14="http://schemas.microsoft.com/office/powerpoint/2010/main" val="35158288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370A23A4-8764-4276-B3D3-9A8E756F6E65}" type="slidenum">
              <a:rPr lang="es-ES_tradnl"/>
              <a:pPr/>
              <a:t>1</a:t>
            </a:fld>
            <a:endParaRPr lang="es-ES_tradnl"/>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s-ES_tradnl" smtClean="0"/>
              <a:t>Trataremos de acercar las palabras y los conceptos difíciles … que no se nos escapen y que no nos escondamos en los términos difíciles.</a:t>
            </a:r>
          </a:p>
          <a:p>
            <a:pPr eaLnBrk="1" hangingPunct="1"/>
            <a:r>
              <a:rPr lang="es-ES_tradnl" smtClean="0"/>
              <a:t>No buscaremos rigurosidad académica</a:t>
            </a:r>
          </a:p>
          <a:p>
            <a:pPr eaLnBrk="1" hangingPunct="1"/>
            <a:r>
              <a:rPr lang="es-ES_tradnl" smtClean="0"/>
              <a:t>Buscaremos una consideración aplicada.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6F68CC3E-D26B-490C-9D63-4189160360BC}" type="slidenum">
              <a:rPr lang="es-ES_tradnl"/>
              <a:pPr/>
              <a:t>4</a:t>
            </a:fld>
            <a:endParaRPr lang="es-ES_tradnl"/>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EAFE4D69-879E-4C69-AA81-9C113F2403F6}" type="slidenum">
              <a:rPr lang="es-ES_tradnl"/>
              <a:pPr/>
              <a:t>16</a:t>
            </a:fld>
            <a:endParaRPr lang="es-ES_tradnl"/>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ACF40821-EE07-4E20-960D-E9195D8532C1}" type="slidenum">
              <a:rPr lang="es-ES_tradnl"/>
              <a:pPr/>
              <a:t>18</a:t>
            </a:fld>
            <a:endParaRPr lang="es-ES_tradnl"/>
          </a:p>
        </p:txBody>
      </p:sp>
      <p:sp>
        <p:nvSpPr>
          <p:cNvPr id="94211" name="Rectangle 2"/>
          <p:cNvSpPr>
            <a:spLocks noGrp="1" noRot="1" noChangeAspect="1" noChangeArrowheads="1" noTextEdit="1"/>
          </p:cNvSpPr>
          <p:nvPr>
            <p:ph type="sldImg"/>
          </p:nvPr>
        </p:nvSpPr>
        <p:spPr>
          <a:xfrm>
            <a:off x="920750" y="746125"/>
            <a:ext cx="4960938" cy="3721100"/>
          </a:xfrm>
          <a:ln/>
        </p:spPr>
      </p:sp>
      <p:sp>
        <p:nvSpPr>
          <p:cNvPr id="94212" name="Rectangle 3"/>
          <p:cNvSpPr>
            <a:spLocks noGrp="1" noChangeArrowheads="1"/>
          </p:cNvSpPr>
          <p:nvPr>
            <p:ph type="body" idx="1"/>
          </p:nvPr>
        </p:nvSpPr>
        <p:spPr>
          <a:xfrm>
            <a:off x="678845" y="4714890"/>
            <a:ext cx="5439987" cy="4467362"/>
          </a:xfrm>
          <a:noFill/>
          <a:ln/>
        </p:spPr>
        <p:txBody>
          <a:bodyPr/>
          <a:lstStyle/>
          <a:p>
            <a:pPr eaLnBrk="1" hangingPunct="1"/>
            <a:r>
              <a:rPr lang="it-IT" smtClean="0"/>
              <a:t>This is an article where HP launches a new Server to the market. </a:t>
            </a:r>
          </a:p>
          <a:p>
            <a:pPr eaLnBrk="1" hangingPunct="1"/>
            <a:endParaRPr lang="it-IT" smtClean="0"/>
          </a:p>
          <a:p>
            <a:pPr eaLnBrk="1" hangingPunct="1"/>
            <a:r>
              <a:rPr lang="it-IT" smtClean="0"/>
              <a:t>See the title... Logistics, Tariffs guide decisions to spread productions around. (go through the slide)</a:t>
            </a:r>
          </a:p>
          <a:p>
            <a:pPr eaLnBrk="1" hangingPunct="1"/>
            <a:endParaRPr lang="it-IT" smtClean="0"/>
          </a:p>
          <a:p>
            <a:pPr eaLnBrk="1" hangingPunct="1"/>
            <a:r>
              <a:rPr lang="it-IT" smtClean="0"/>
              <a:t>Think about how many products are launched by your company (either you are manufacturer or distributor) and the opportunities but also the complexities of operating in a global supply chain  </a:t>
            </a:r>
          </a:p>
          <a:p>
            <a:pPr eaLnBrk="1" hangingPunct="1"/>
            <a:endParaRPr lang="it-IT" smtClean="0"/>
          </a:p>
          <a:p>
            <a:pPr eaLnBrk="1" hangingPunct="1"/>
            <a:r>
              <a:rPr lang="it-IT" smtClean="0"/>
              <a:t>In order to summarize the main supply chain challenges lets look at the same slide</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8556ACC4-7511-4E47-92B2-E7A64B179490}" type="slidenum">
              <a:rPr lang="es-ES_tradnl"/>
              <a:pPr/>
              <a:t>21</a:t>
            </a:fld>
            <a:endParaRPr lang="es-ES_tradnl"/>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FE61F61C-EA64-4236-B4C2-E2FAB7EC8619}" type="slidenum">
              <a:rPr lang="es-ES_tradnl"/>
              <a:pPr/>
              <a:t>24</a:t>
            </a:fld>
            <a:endParaRPr lang="es-ES_tradnl"/>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A1E9359-4DBA-453E-BB3A-46F8BF44CB66}" type="slidenum">
              <a:rPr lang="es-ES_tradnl"/>
              <a:pPr/>
              <a:t>80</a:t>
            </a:fld>
            <a:endParaRPr lang="es-ES_tradnl"/>
          </a:p>
        </p:txBody>
      </p:sp>
      <p:sp>
        <p:nvSpPr>
          <p:cNvPr id="98307" name="Rectangle 2"/>
          <p:cNvSpPr>
            <a:spLocks noGrp="1" noRot="1" noChangeAspect="1" noChangeArrowheads="1" noTextEdit="1"/>
          </p:cNvSpPr>
          <p:nvPr>
            <p:ph type="sldImg"/>
          </p:nvPr>
        </p:nvSpPr>
        <p:spPr>
          <a:xfrm>
            <a:off x="927100" y="752475"/>
            <a:ext cx="4945063" cy="3709988"/>
          </a:xfrm>
          <a:ln w="12700" cap="flat">
            <a:solidFill>
              <a:schemeClr val="tx1"/>
            </a:solidFill>
          </a:ln>
        </p:spPr>
      </p:sp>
      <p:sp>
        <p:nvSpPr>
          <p:cNvPr id="98308" name="Rectangle 3"/>
          <p:cNvSpPr>
            <a:spLocks noGrp="1" noChangeArrowheads="1"/>
          </p:cNvSpPr>
          <p:nvPr>
            <p:ph type="body" idx="1"/>
          </p:nvPr>
        </p:nvSpPr>
        <p:spPr>
          <a:xfrm>
            <a:off x="905126" y="4716585"/>
            <a:ext cx="4984346" cy="4465667"/>
          </a:xfrm>
          <a:noFill/>
          <a:ln/>
        </p:spPr>
        <p:txBody>
          <a:bodyPr lIns="95633" tIns="49410" rIns="95633" bIns="49410"/>
          <a:lstStyle/>
          <a:p>
            <a:pPr defTabSz="952500"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19050"/>
            <a:ext cx="9144000" cy="6877050"/>
            <a:chOff x="0" y="-12"/>
            <a:chExt cx="5760" cy="4332"/>
          </a:xfrm>
        </p:grpSpPr>
        <p:sp>
          <p:nvSpPr>
            <p:cNvPr id="5" name="Rectangle 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userDrawn="1"/>
          </p:nvGrpSpPr>
          <p:grpSpPr bwMode="auto">
            <a:xfrm>
              <a:off x="-1261" y="-157"/>
              <a:ext cx="7021" cy="1190"/>
              <a:chOff x="-1261" y="-154"/>
              <a:chExt cx="7021" cy="1190"/>
            </a:xfrm>
          </p:grpSpPr>
          <p:sp>
            <p:nvSpPr>
              <p:cNvPr id="8" name="Freeform 5"/>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pPr>
                  <a:defRPr/>
                </a:pPr>
                <a:endParaRPr lang="es-ES"/>
              </a:p>
            </p:txBody>
          </p:sp>
          <p:grpSp>
            <p:nvGrpSpPr>
              <p:cNvPr id="9" name="Group 6"/>
              <p:cNvGrpSpPr>
                <a:grpSpLocks/>
              </p:cNvGrpSpPr>
              <p:nvPr userDrawn="1"/>
            </p:nvGrpSpPr>
            <p:grpSpPr bwMode="auto">
              <a:xfrm>
                <a:off x="333" y="-9"/>
                <a:ext cx="5176" cy="1044"/>
                <a:chOff x="333" y="-9"/>
                <a:chExt cx="5176" cy="1044"/>
              </a:xfrm>
            </p:grpSpPr>
            <p:sp>
              <p:nvSpPr>
                <p:cNvPr id="38" name="Freeform 7"/>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s-ES"/>
                </a:p>
              </p:txBody>
            </p:sp>
            <p:sp>
              <p:nvSpPr>
                <p:cNvPr id="39" name="Freeform 8"/>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s-ES"/>
                </a:p>
              </p:txBody>
            </p:sp>
            <p:sp>
              <p:nvSpPr>
                <p:cNvPr id="40" name="Freeform 9"/>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s-ES"/>
                </a:p>
              </p:txBody>
            </p:sp>
            <p:sp>
              <p:nvSpPr>
                <p:cNvPr id="41" name="Freeform 10"/>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42" name="Freeform 11"/>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43" name="Freeform 12"/>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s-ES"/>
                </a:p>
              </p:txBody>
            </p:sp>
            <p:sp>
              <p:nvSpPr>
                <p:cNvPr id="44" name="Freeform 13"/>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45" name="Freeform 14"/>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s-ES"/>
                </a:p>
              </p:txBody>
            </p:sp>
            <p:sp>
              <p:nvSpPr>
                <p:cNvPr id="46" name="Freeform 15"/>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47" name="Freeform 16"/>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48" name="Freeform 17"/>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49" name="Freeform 18"/>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s-ES"/>
                </a:p>
              </p:txBody>
            </p:sp>
            <p:sp>
              <p:nvSpPr>
                <p:cNvPr id="50" name="Freeform 19"/>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s-ES"/>
                </a:p>
              </p:txBody>
            </p:sp>
            <p:sp>
              <p:nvSpPr>
                <p:cNvPr id="51" name="Freeform 20"/>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52" name="Freeform 21"/>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s-ES"/>
                </a:p>
              </p:txBody>
            </p:sp>
            <p:sp>
              <p:nvSpPr>
                <p:cNvPr id="53" name="Freeform 22"/>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54" name="Freeform 23"/>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s-ES"/>
                </a:p>
              </p:txBody>
            </p:sp>
            <p:sp>
              <p:nvSpPr>
                <p:cNvPr id="55" name="Freeform 24"/>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56" name="Freeform 25"/>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57" name="Freeform 26"/>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s-ES"/>
                </a:p>
              </p:txBody>
            </p:sp>
            <p:sp>
              <p:nvSpPr>
                <p:cNvPr id="58" name="Freeform 27"/>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s-ES"/>
                </a:p>
              </p:txBody>
            </p:sp>
            <p:sp>
              <p:nvSpPr>
                <p:cNvPr id="59" name="Freeform 28"/>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60" name="Freeform 29"/>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s-ES"/>
                </a:p>
              </p:txBody>
            </p:sp>
            <p:sp>
              <p:nvSpPr>
                <p:cNvPr id="61" name="Freeform 30"/>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s-ES"/>
                </a:p>
              </p:txBody>
            </p:sp>
            <p:sp>
              <p:nvSpPr>
                <p:cNvPr id="62" name="Freeform 31"/>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s-ES"/>
                </a:p>
              </p:txBody>
            </p:sp>
            <p:sp>
              <p:nvSpPr>
                <p:cNvPr id="63" name="Freeform 32"/>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64" name="Freeform 33"/>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s-ES"/>
                </a:p>
              </p:txBody>
            </p:sp>
            <p:sp>
              <p:nvSpPr>
                <p:cNvPr id="65" name="Freeform 34"/>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s-ES"/>
                </a:p>
              </p:txBody>
            </p:sp>
            <p:sp>
              <p:nvSpPr>
                <p:cNvPr id="66" name="Freeform 35"/>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s-ES"/>
                </a:p>
              </p:txBody>
            </p:sp>
            <p:sp>
              <p:nvSpPr>
                <p:cNvPr id="67" name="Freeform 36"/>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68" name="Freeform 37"/>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69" name="Freeform 38"/>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s-ES"/>
                </a:p>
              </p:txBody>
            </p:sp>
            <p:sp>
              <p:nvSpPr>
                <p:cNvPr id="70" name="Freeform 39"/>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s-ES"/>
                </a:p>
              </p:txBody>
            </p:sp>
            <p:sp>
              <p:nvSpPr>
                <p:cNvPr id="71" name="Freeform 40"/>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s-ES"/>
                </a:p>
              </p:txBody>
            </p:sp>
            <p:sp>
              <p:nvSpPr>
                <p:cNvPr id="72" name="Freeform 41"/>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73" name="Freeform 42"/>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s-ES"/>
                </a:p>
              </p:txBody>
            </p:sp>
            <p:sp>
              <p:nvSpPr>
                <p:cNvPr id="74" name="Freeform 43"/>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s-ES"/>
                </a:p>
              </p:txBody>
            </p:sp>
            <p:sp>
              <p:nvSpPr>
                <p:cNvPr id="75" name="Freeform 44"/>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s-ES"/>
                </a:p>
              </p:txBody>
            </p:sp>
            <p:sp>
              <p:nvSpPr>
                <p:cNvPr id="76" name="Freeform 45"/>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s-ES"/>
                </a:p>
              </p:txBody>
            </p:sp>
            <p:sp>
              <p:nvSpPr>
                <p:cNvPr id="77" name="Freeform 46"/>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s-ES"/>
                </a:p>
              </p:txBody>
            </p:sp>
            <p:sp>
              <p:nvSpPr>
                <p:cNvPr id="78" name="Freeform 47"/>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s-ES"/>
                </a:p>
              </p:txBody>
            </p:sp>
            <p:sp>
              <p:nvSpPr>
                <p:cNvPr id="79" name="Freeform 48"/>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s-ES"/>
                </a:p>
              </p:txBody>
            </p:sp>
            <p:sp>
              <p:nvSpPr>
                <p:cNvPr id="80" name="Freeform 49"/>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81" name="Freeform 50"/>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82" name="Freeform 51"/>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s-ES"/>
                </a:p>
              </p:txBody>
            </p:sp>
            <p:sp>
              <p:nvSpPr>
                <p:cNvPr id="83" name="Freeform 52"/>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s-ES"/>
                </a:p>
              </p:txBody>
            </p:sp>
            <p:sp>
              <p:nvSpPr>
                <p:cNvPr id="84" name="Freeform 53"/>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85" name="Freeform 54"/>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86" name="Freeform 55"/>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87" name="Freeform 56"/>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s-ES"/>
                </a:p>
              </p:txBody>
            </p:sp>
            <p:sp>
              <p:nvSpPr>
                <p:cNvPr id="88" name="Freeform 57"/>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s-ES"/>
                </a:p>
              </p:txBody>
            </p:sp>
            <p:sp>
              <p:nvSpPr>
                <p:cNvPr id="89" name="Freeform 58"/>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90" name="Freeform 59"/>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91" name="Freeform 60"/>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92" name="Freeform 61"/>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s-ES"/>
                </a:p>
              </p:txBody>
            </p:sp>
            <p:sp>
              <p:nvSpPr>
                <p:cNvPr id="93" name="Freeform 62"/>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s-ES"/>
                </a:p>
              </p:txBody>
            </p:sp>
          </p:grpSp>
          <p:grpSp>
            <p:nvGrpSpPr>
              <p:cNvPr id="10" name="Group 63"/>
              <p:cNvGrpSpPr>
                <a:grpSpLocks/>
              </p:cNvGrpSpPr>
              <p:nvPr userDrawn="1"/>
            </p:nvGrpSpPr>
            <p:grpSpPr bwMode="auto">
              <a:xfrm>
                <a:off x="7" y="-154"/>
                <a:ext cx="5739" cy="418"/>
                <a:chOff x="1056" y="111"/>
                <a:chExt cx="2448" cy="418"/>
              </a:xfrm>
            </p:grpSpPr>
            <p:sp>
              <p:nvSpPr>
                <p:cNvPr id="27" name="Line 64"/>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pPr>
                    <a:defRPr/>
                  </a:pPr>
                  <a:endParaRPr lang="es-ES"/>
                </a:p>
              </p:txBody>
            </p:sp>
            <p:sp>
              <p:nvSpPr>
                <p:cNvPr id="28" name="Line 65"/>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29" name="Line 66"/>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0" name="Line 67"/>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1" name="Line 68"/>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2" name="Line 69"/>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3" name="Line 70"/>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4" name="Line 71"/>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5" name="Line 72"/>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6" name="Line 73"/>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pPr>
                    <a:defRPr/>
                  </a:pPr>
                  <a:endParaRPr lang="es-ES"/>
                </a:p>
              </p:txBody>
            </p:sp>
            <p:sp>
              <p:nvSpPr>
                <p:cNvPr id="37" name="Line 74"/>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pPr>
                    <a:defRPr/>
                  </a:pPr>
                  <a:endParaRPr lang="es-ES"/>
                </a:p>
              </p:txBody>
            </p:sp>
          </p:grpSp>
          <p:grpSp>
            <p:nvGrpSpPr>
              <p:cNvPr id="11" name="Group 75"/>
              <p:cNvGrpSpPr>
                <a:grpSpLocks/>
              </p:cNvGrpSpPr>
              <p:nvPr userDrawn="1"/>
            </p:nvGrpSpPr>
            <p:grpSpPr bwMode="auto">
              <a:xfrm>
                <a:off x="-1261" y="-1"/>
                <a:ext cx="2098" cy="1030"/>
                <a:chOff x="1208" y="109"/>
                <a:chExt cx="2098" cy="423"/>
              </a:xfrm>
            </p:grpSpPr>
            <p:sp>
              <p:nvSpPr>
                <p:cNvPr id="12" name="Line 76"/>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pPr>
                    <a:defRPr/>
                  </a:pPr>
                  <a:endParaRPr lang="es-ES"/>
                </a:p>
              </p:txBody>
            </p:sp>
            <p:sp>
              <p:nvSpPr>
                <p:cNvPr id="13" name="Line 77"/>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pPr>
                    <a:defRPr/>
                  </a:pPr>
                  <a:endParaRPr lang="es-ES"/>
                </a:p>
              </p:txBody>
            </p:sp>
            <p:sp>
              <p:nvSpPr>
                <p:cNvPr id="14" name="Line 78"/>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pPr>
                    <a:defRPr/>
                  </a:pPr>
                  <a:endParaRPr lang="es-ES"/>
                </a:p>
              </p:txBody>
            </p:sp>
            <p:sp>
              <p:nvSpPr>
                <p:cNvPr id="15" name="Line 79"/>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pPr>
                    <a:defRPr/>
                  </a:pPr>
                  <a:endParaRPr lang="es-ES"/>
                </a:p>
              </p:txBody>
            </p:sp>
            <p:sp>
              <p:nvSpPr>
                <p:cNvPr id="16" name="Line 80"/>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pPr>
                    <a:defRPr/>
                  </a:pPr>
                  <a:endParaRPr lang="es-ES"/>
                </a:p>
              </p:txBody>
            </p:sp>
            <p:sp>
              <p:nvSpPr>
                <p:cNvPr id="17" name="Line 81"/>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pPr>
                    <a:defRPr/>
                  </a:pPr>
                  <a:endParaRPr lang="es-ES"/>
                </a:p>
              </p:txBody>
            </p:sp>
            <p:sp>
              <p:nvSpPr>
                <p:cNvPr id="18" name="Line 82"/>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pPr>
                    <a:defRPr/>
                  </a:pPr>
                  <a:endParaRPr lang="es-ES"/>
                </a:p>
              </p:txBody>
            </p:sp>
            <p:sp>
              <p:nvSpPr>
                <p:cNvPr id="19" name="Line 83"/>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pPr>
                    <a:defRPr/>
                  </a:pPr>
                  <a:endParaRPr lang="es-ES"/>
                </a:p>
              </p:txBody>
            </p:sp>
            <p:sp>
              <p:nvSpPr>
                <p:cNvPr id="20" name="Line 84"/>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pPr>
                    <a:defRPr/>
                  </a:pPr>
                  <a:endParaRPr lang="es-ES"/>
                </a:p>
              </p:txBody>
            </p:sp>
            <p:sp>
              <p:nvSpPr>
                <p:cNvPr id="21" name="Line 85"/>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pPr>
                    <a:defRPr/>
                  </a:pPr>
                  <a:endParaRPr lang="es-ES"/>
                </a:p>
              </p:txBody>
            </p:sp>
            <p:sp>
              <p:nvSpPr>
                <p:cNvPr id="22" name="Line 86"/>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pPr>
                    <a:defRPr/>
                  </a:pPr>
                  <a:endParaRPr lang="es-ES"/>
                </a:p>
              </p:txBody>
            </p:sp>
            <p:sp>
              <p:nvSpPr>
                <p:cNvPr id="23" name="Line 87"/>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pPr>
                    <a:defRPr/>
                  </a:pPr>
                  <a:endParaRPr lang="es-ES"/>
                </a:p>
              </p:txBody>
            </p:sp>
            <p:sp>
              <p:nvSpPr>
                <p:cNvPr id="24" name="Line 88"/>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pPr>
                    <a:defRPr/>
                  </a:pPr>
                  <a:endParaRPr lang="es-ES"/>
                </a:p>
              </p:txBody>
            </p:sp>
            <p:sp>
              <p:nvSpPr>
                <p:cNvPr id="25" name="Line 89"/>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pPr>
                    <a:defRPr/>
                  </a:pPr>
                  <a:endParaRPr lang="es-ES"/>
                </a:p>
              </p:txBody>
            </p:sp>
            <p:sp>
              <p:nvSpPr>
                <p:cNvPr id="26" name="Line 90"/>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pPr>
                    <a:defRPr/>
                  </a:pPr>
                  <a:endParaRPr lang="es-ES"/>
                </a:p>
              </p:txBody>
            </p:sp>
          </p:grpSp>
        </p:grpSp>
        <p:pic>
          <p:nvPicPr>
            <p:cNvPr id="7" name="Picture 91" descr="earth"/>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gray">
            <a:xfrm>
              <a:off x="336" y="1566"/>
              <a:ext cx="690" cy="642"/>
            </a:xfrm>
            <a:prstGeom prst="rect">
              <a:avLst/>
            </a:prstGeom>
            <a:noFill/>
            <a:ln w="9525">
              <a:noFill/>
              <a:miter lim="800000"/>
              <a:headEnd/>
              <a:tailEnd/>
            </a:ln>
          </p:spPr>
        </p:pic>
      </p:grpSp>
      <p:sp>
        <p:nvSpPr>
          <p:cNvPr id="27740" name="Rectangle 92"/>
          <p:cNvSpPr>
            <a:spLocks noGrp="1" noChangeArrowheads="1"/>
          </p:cNvSpPr>
          <p:nvPr>
            <p:ph type="ctrTitle"/>
          </p:nvPr>
        </p:nvSpPr>
        <p:spPr>
          <a:xfrm>
            <a:off x="1828800" y="1828800"/>
            <a:ext cx="6934200" cy="2362200"/>
          </a:xfrm>
        </p:spPr>
        <p:txBody>
          <a:bodyPr/>
          <a:lstStyle>
            <a:lvl1pPr>
              <a:defRPr/>
            </a:lvl1pPr>
          </a:lstStyle>
          <a:p>
            <a:r>
              <a:rPr lang="en-US"/>
              <a:t>Haga clic para cambiar el estilo de título	</a:t>
            </a:r>
          </a:p>
        </p:txBody>
      </p:sp>
      <p:sp>
        <p:nvSpPr>
          <p:cNvPr id="27741" name="Rectangle 9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a:t>Haga clic para modificar el estilo de subtítulo del patrón</a:t>
            </a:r>
          </a:p>
        </p:txBody>
      </p:sp>
      <p:sp>
        <p:nvSpPr>
          <p:cNvPr id="94" name="Rectangle 94"/>
          <p:cNvSpPr>
            <a:spLocks noGrp="1" noChangeArrowheads="1"/>
          </p:cNvSpPr>
          <p:nvPr>
            <p:ph type="dt" sz="half" idx="10"/>
          </p:nvPr>
        </p:nvSpPr>
        <p:spPr>
          <a:xfrm>
            <a:off x="533400" y="6324600"/>
            <a:ext cx="1905000" cy="457200"/>
          </a:xfrm>
        </p:spPr>
        <p:txBody>
          <a:bodyPr/>
          <a:lstStyle>
            <a:lvl1pPr>
              <a:defRPr smtClean="0"/>
            </a:lvl1pPr>
          </a:lstStyle>
          <a:p>
            <a:pPr>
              <a:defRPr/>
            </a:pPr>
            <a:endParaRPr lang="en-US"/>
          </a:p>
        </p:txBody>
      </p:sp>
      <p:sp>
        <p:nvSpPr>
          <p:cNvPr id="95" name="Rectangle 95"/>
          <p:cNvSpPr>
            <a:spLocks noGrp="1" noChangeArrowheads="1"/>
          </p:cNvSpPr>
          <p:nvPr>
            <p:ph type="ftr" sz="quarter" idx="11"/>
          </p:nvPr>
        </p:nvSpPr>
        <p:spPr>
          <a:xfrm>
            <a:off x="3200400" y="6324600"/>
            <a:ext cx="2895600" cy="457200"/>
          </a:xfrm>
        </p:spPr>
        <p:txBody>
          <a:bodyPr/>
          <a:lstStyle>
            <a:lvl1pPr>
              <a:defRPr smtClean="0"/>
            </a:lvl1pPr>
          </a:lstStyle>
          <a:p>
            <a:pPr>
              <a:defRPr/>
            </a:pPr>
            <a:endParaRPr lang="en-US"/>
          </a:p>
        </p:txBody>
      </p:sp>
      <p:sp>
        <p:nvSpPr>
          <p:cNvPr id="96" name="Rectangle 96"/>
          <p:cNvSpPr>
            <a:spLocks noGrp="1" noChangeArrowheads="1"/>
          </p:cNvSpPr>
          <p:nvPr>
            <p:ph type="sldNum" sz="quarter" idx="12"/>
          </p:nvPr>
        </p:nvSpPr>
        <p:spPr>
          <a:xfrm>
            <a:off x="6858000" y="6324600"/>
            <a:ext cx="1905000" cy="457200"/>
          </a:xfrm>
        </p:spPr>
        <p:txBody>
          <a:bodyPr/>
          <a:lstStyle>
            <a:lvl1pPr>
              <a:defRPr smtClean="0"/>
            </a:lvl1pPr>
          </a:lstStyle>
          <a:p>
            <a:pPr>
              <a:defRPr/>
            </a:pPr>
            <a:fld id="{96366387-8FCA-466A-8A44-80813A08AD76}" type="slidenum">
              <a:rPr lang="en-US"/>
              <a:pPr>
                <a:defRPr/>
              </a:pPr>
              <a:t>‹Nº›</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CE887456-BFC8-43B9-9210-DB2CAE0449B5}" type="slidenum">
              <a:rPr lang="en-US"/>
              <a:pPr>
                <a:defRPr/>
              </a:pPr>
              <a:t>‹Nº›</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6563" y="476250"/>
            <a:ext cx="2033587" cy="578643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476250"/>
            <a:ext cx="5948363" cy="57864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CD8D5919-4416-4211-8ACE-DA9B4BA25DE1}" type="slidenum">
              <a:rPr lang="en-US"/>
              <a:pPr>
                <a:defRPr/>
              </a:pPr>
              <a:t>‹Nº›</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1331913" y="476250"/>
            <a:ext cx="7488237" cy="288925"/>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685800" y="2147888"/>
            <a:ext cx="7772400" cy="4114800"/>
          </a:xfrm>
        </p:spPr>
        <p:txBody>
          <a:bodyPr/>
          <a:lstStyle/>
          <a:p>
            <a:pPr lvl="0"/>
            <a:endParaRPr lang="es-ES" noProof="0" smtClean="0"/>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8782FC53-86A8-4FED-B17B-9B7AC5B9E7CE}" type="slidenum">
              <a:rPr lang="en-US"/>
              <a:pPr>
                <a:defRPr/>
              </a:pPr>
              <a:t>‹Nº›</a:t>
            </a:fld>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331913" y="476250"/>
            <a:ext cx="7488237" cy="2889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685800" y="2147888"/>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2147888"/>
            <a:ext cx="3810000" cy="4114800"/>
          </a:xfrm>
        </p:spPr>
        <p:txBody>
          <a:bodyPr/>
          <a:lstStyle/>
          <a:p>
            <a:pPr lvl="0"/>
            <a:endParaRPr lang="es-ES" noProof="0" smtClean="0"/>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F3D06B42-60FF-4D58-8F63-56C1BC6224E8}" type="slidenum">
              <a:rPr lang="en-US"/>
              <a:pPr>
                <a:defRPr/>
              </a:pPr>
              <a:t>‹Nº›</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517A91FB-D24A-493B-B333-253151D87B3C}" type="slidenum">
              <a:rPr lang="en-US"/>
              <a:pPr>
                <a:defRPr/>
              </a:pPr>
              <a:t>‹Nº›</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4D2D5FE8-8465-48CC-ACA2-635290C8AC3F}" type="slidenum">
              <a:rPr lang="en-US"/>
              <a:pPr>
                <a:defRPr/>
              </a:pPr>
              <a:t>‹Nº›</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9EFE4325-3F88-4CE1-B75C-BC28FB1FC96A}" type="slidenum">
              <a:rPr lang="en-US"/>
              <a:pPr>
                <a:defRPr/>
              </a:pPr>
              <a:t>‹Nº›</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3"/>
          <p:cNvSpPr>
            <a:spLocks noGrp="1" noChangeArrowheads="1"/>
          </p:cNvSpPr>
          <p:nvPr>
            <p:ph type="dt" sz="half" idx="10"/>
          </p:nvPr>
        </p:nvSpPr>
        <p:spPr>
          <a:ln/>
        </p:spPr>
        <p:txBody>
          <a:bodyPr/>
          <a:lstStyle>
            <a:lvl1pPr>
              <a:defRPr/>
            </a:lvl1pPr>
          </a:lstStyle>
          <a:p>
            <a:pPr>
              <a:defRPr/>
            </a:pPr>
            <a:endParaRPr lang="en-US"/>
          </a:p>
        </p:txBody>
      </p:sp>
      <p:sp>
        <p:nvSpPr>
          <p:cNvPr id="8" name="Rectangle 4"/>
          <p:cNvSpPr>
            <a:spLocks noGrp="1" noChangeArrowheads="1"/>
          </p:cNvSpPr>
          <p:nvPr>
            <p:ph type="ftr" sz="quarter" idx="11"/>
          </p:nvPr>
        </p:nvSpPr>
        <p:spPr>
          <a:ln/>
        </p:spPr>
        <p:txBody>
          <a:bodyPr/>
          <a:lstStyle>
            <a:lvl1pPr>
              <a:defRPr/>
            </a:lvl1pPr>
          </a:lstStyle>
          <a:p>
            <a:pPr>
              <a:defRPr/>
            </a:pPr>
            <a:endParaRPr lang="en-US"/>
          </a:p>
        </p:txBody>
      </p:sp>
      <p:sp>
        <p:nvSpPr>
          <p:cNvPr id="9" name="Rectangle 5"/>
          <p:cNvSpPr>
            <a:spLocks noGrp="1" noChangeArrowheads="1"/>
          </p:cNvSpPr>
          <p:nvPr>
            <p:ph type="sldNum" sz="quarter" idx="12"/>
          </p:nvPr>
        </p:nvSpPr>
        <p:spPr>
          <a:ln/>
        </p:spPr>
        <p:txBody>
          <a:bodyPr/>
          <a:lstStyle>
            <a:lvl1pPr>
              <a:defRPr/>
            </a:lvl1pPr>
          </a:lstStyle>
          <a:p>
            <a:pPr>
              <a:defRPr/>
            </a:pPr>
            <a:fld id="{69D011F6-EA21-4642-B6AB-04C6F794817C}" type="slidenum">
              <a:rPr lang="en-US"/>
              <a:pPr>
                <a:defRPr/>
              </a:pPr>
              <a:t>‹Nº›</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3"/>
          <p:cNvSpPr>
            <a:spLocks noGrp="1" noChangeArrowheads="1"/>
          </p:cNvSpPr>
          <p:nvPr>
            <p:ph type="dt" sz="half" idx="10"/>
          </p:nvPr>
        </p:nvSpPr>
        <p:spPr>
          <a:ln/>
        </p:spPr>
        <p:txBody>
          <a:bodyPr/>
          <a:lstStyle>
            <a:lvl1pPr>
              <a:defRPr/>
            </a:lvl1pPr>
          </a:lstStyle>
          <a:p>
            <a:pPr>
              <a:defRPr/>
            </a:pPr>
            <a:endParaRPr lang="en-US"/>
          </a:p>
        </p:txBody>
      </p:sp>
      <p:sp>
        <p:nvSpPr>
          <p:cNvPr id="4" name="Rectangle 4"/>
          <p:cNvSpPr>
            <a:spLocks noGrp="1" noChangeArrowheads="1"/>
          </p:cNvSpPr>
          <p:nvPr>
            <p:ph type="ftr" sz="quarter" idx="11"/>
          </p:nvPr>
        </p:nvSpPr>
        <p:spPr>
          <a:ln/>
        </p:spPr>
        <p:txBody>
          <a:bodyPr/>
          <a:lstStyle>
            <a:lvl1pPr>
              <a:defRPr/>
            </a:lvl1pPr>
          </a:lstStyle>
          <a:p>
            <a:pPr>
              <a:defRPr/>
            </a:pPr>
            <a:endParaRPr lang="en-US"/>
          </a:p>
        </p:txBody>
      </p:sp>
      <p:sp>
        <p:nvSpPr>
          <p:cNvPr id="5" name="Rectangle 5"/>
          <p:cNvSpPr>
            <a:spLocks noGrp="1" noChangeArrowheads="1"/>
          </p:cNvSpPr>
          <p:nvPr>
            <p:ph type="sldNum" sz="quarter" idx="12"/>
          </p:nvPr>
        </p:nvSpPr>
        <p:spPr>
          <a:ln/>
        </p:spPr>
        <p:txBody>
          <a:bodyPr/>
          <a:lstStyle>
            <a:lvl1pPr>
              <a:defRPr/>
            </a:lvl1pPr>
          </a:lstStyle>
          <a:p>
            <a:pPr>
              <a:defRPr/>
            </a:pPr>
            <a:fld id="{E8D1295F-7D86-4470-BB9D-F5AF2E57DC8E}" type="slidenum">
              <a:rPr lang="en-US"/>
              <a:pPr>
                <a:defRPr/>
              </a:pPr>
              <a:t>‹Nº›</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p>
        </p:txBody>
      </p:sp>
      <p:sp>
        <p:nvSpPr>
          <p:cNvPr id="3" name="Rectangle 4"/>
          <p:cNvSpPr>
            <a:spLocks noGrp="1" noChangeArrowheads="1"/>
          </p:cNvSpPr>
          <p:nvPr>
            <p:ph type="ftr" sz="quarter" idx="11"/>
          </p:nvPr>
        </p:nvSpPr>
        <p:spPr>
          <a:ln/>
        </p:spPr>
        <p:txBody>
          <a:bodyPr/>
          <a:lstStyle>
            <a:lvl1pPr>
              <a:defRPr/>
            </a:lvl1pPr>
          </a:lstStyle>
          <a:p>
            <a:pPr>
              <a:defRPr/>
            </a:pPr>
            <a:endParaRPr lang="en-US"/>
          </a:p>
        </p:txBody>
      </p:sp>
      <p:sp>
        <p:nvSpPr>
          <p:cNvPr id="4" name="Rectangle 5"/>
          <p:cNvSpPr>
            <a:spLocks noGrp="1" noChangeArrowheads="1"/>
          </p:cNvSpPr>
          <p:nvPr>
            <p:ph type="sldNum" sz="quarter" idx="12"/>
          </p:nvPr>
        </p:nvSpPr>
        <p:spPr>
          <a:ln/>
        </p:spPr>
        <p:txBody>
          <a:bodyPr/>
          <a:lstStyle>
            <a:lvl1pPr>
              <a:defRPr/>
            </a:lvl1pPr>
          </a:lstStyle>
          <a:p>
            <a:pPr>
              <a:defRPr/>
            </a:pPr>
            <a:fld id="{7E627396-0816-4EAA-B052-B4D4B9367B30}" type="slidenum">
              <a:rPr lang="en-US"/>
              <a:pPr>
                <a:defRPr/>
              </a:pPr>
              <a:t>‹Nº›</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19AC3181-C926-44F5-A056-D228202CA45A}" type="slidenum">
              <a:rPr lang="en-US"/>
              <a:pPr>
                <a:defRPr/>
              </a:pPr>
              <a:t>‹Nº›</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396A1487-0E2D-4824-8B05-6A13820E6AFF}" type="slidenum">
              <a:rPr lang="en-US"/>
              <a:pPr>
                <a:defRPr/>
              </a:pPr>
              <a:t>‹Nº›</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685800" y="214788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26627" name="Rectangle 3"/>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smtClean="0">
                <a:latin typeface="+mj-lt"/>
              </a:defRPr>
            </a:lvl1pPr>
          </a:lstStyle>
          <a:p>
            <a:pPr>
              <a:defRPr/>
            </a:pPr>
            <a:endParaRPr lang="en-US"/>
          </a:p>
        </p:txBody>
      </p:sp>
      <p:sp>
        <p:nvSpPr>
          <p:cNvPr id="26628" name="Rectangle 4"/>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atin typeface="+mj-lt"/>
              </a:defRPr>
            </a:lvl1pPr>
          </a:lstStyle>
          <a:p>
            <a:pPr>
              <a:defRPr/>
            </a:pPr>
            <a:endParaRPr lang="en-US"/>
          </a:p>
        </p:txBody>
      </p:sp>
      <p:sp>
        <p:nvSpPr>
          <p:cNvPr id="26629" name="Rectangle 5"/>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atin typeface="+mj-lt"/>
              </a:defRPr>
            </a:lvl1pPr>
          </a:lstStyle>
          <a:p>
            <a:pPr>
              <a:defRPr/>
            </a:pPr>
            <a:fld id="{CDE3C7B4-55EF-4D87-B2BC-8429179732C3}" type="slidenum">
              <a:rPr lang="en-US"/>
              <a:pPr>
                <a:defRPr/>
              </a:pPr>
              <a:t>‹Nº›</a:t>
            </a:fld>
            <a:endParaRPr lang="en-US"/>
          </a:p>
        </p:txBody>
      </p:sp>
      <p:grpSp>
        <p:nvGrpSpPr>
          <p:cNvPr id="4102" name="Group 6"/>
          <p:cNvGrpSpPr>
            <a:grpSpLocks/>
          </p:cNvGrpSpPr>
          <p:nvPr/>
        </p:nvGrpSpPr>
        <p:grpSpPr bwMode="auto">
          <a:xfrm>
            <a:off x="261938" y="87313"/>
            <a:ext cx="8488362" cy="1038225"/>
            <a:chOff x="165" y="55"/>
            <a:chExt cx="5347" cy="524"/>
          </a:xfrm>
        </p:grpSpPr>
        <p:grpSp>
          <p:nvGrpSpPr>
            <p:cNvPr id="4104" name="Group 7"/>
            <p:cNvGrpSpPr>
              <a:grpSpLocks/>
            </p:cNvGrpSpPr>
            <p:nvPr userDrawn="1"/>
          </p:nvGrpSpPr>
          <p:grpSpPr bwMode="auto">
            <a:xfrm>
              <a:off x="664" y="104"/>
              <a:ext cx="4848" cy="432"/>
              <a:chOff x="664" y="104"/>
              <a:chExt cx="4848" cy="432"/>
            </a:xfrm>
          </p:grpSpPr>
          <p:sp>
            <p:nvSpPr>
              <p:cNvPr id="26632" name="Freeform 8"/>
              <p:cNvSpPr>
                <a:spLocks/>
              </p:cNvSpPr>
              <p:nvPr/>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pPr>
                  <a:defRPr/>
                </a:pPr>
                <a:endParaRPr lang="es-ES"/>
              </a:p>
            </p:txBody>
          </p:sp>
          <p:grpSp>
            <p:nvGrpSpPr>
              <p:cNvPr id="4107" name="Group 9"/>
              <p:cNvGrpSpPr>
                <a:grpSpLocks/>
              </p:cNvGrpSpPr>
              <p:nvPr/>
            </p:nvGrpSpPr>
            <p:grpSpPr bwMode="auto">
              <a:xfrm>
                <a:off x="1195" y="104"/>
                <a:ext cx="3827" cy="429"/>
                <a:chOff x="1021" y="240"/>
                <a:chExt cx="3827" cy="429"/>
              </a:xfrm>
            </p:grpSpPr>
            <p:grpSp>
              <p:nvGrpSpPr>
                <p:cNvPr id="4156" name="Group 10"/>
                <p:cNvGrpSpPr>
                  <a:grpSpLocks/>
                </p:cNvGrpSpPr>
                <p:nvPr/>
              </p:nvGrpSpPr>
              <p:grpSpPr bwMode="auto">
                <a:xfrm>
                  <a:off x="1021" y="241"/>
                  <a:ext cx="2208" cy="427"/>
                  <a:chOff x="1021" y="241"/>
                  <a:chExt cx="2208" cy="427"/>
                </a:xfrm>
              </p:grpSpPr>
              <p:sp>
                <p:nvSpPr>
                  <p:cNvPr id="26635" name="Freeform 11"/>
                  <p:cNvSpPr>
                    <a:spLocks/>
                  </p:cNvSpPr>
                  <p:nvPr/>
                </p:nvSpPr>
                <p:spPr bwMode="ltGray">
                  <a:xfrm>
                    <a:off x="2257" y="632"/>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36" name="Freeform 12"/>
                  <p:cNvSpPr>
                    <a:spLocks/>
                  </p:cNvSpPr>
                  <p:nvPr/>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37" name="Freeform 13"/>
                  <p:cNvSpPr>
                    <a:spLocks/>
                  </p:cNvSpPr>
                  <p:nvPr/>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38" name="Freeform 14"/>
                  <p:cNvSpPr>
                    <a:spLocks/>
                  </p:cNvSpPr>
                  <p:nvPr/>
                </p:nvSpPr>
                <p:spPr bwMode="ltGray">
                  <a:xfrm>
                    <a:off x="1967" y="628"/>
                    <a:ext cx="11" cy="6"/>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39" name="Freeform 15"/>
                  <p:cNvSpPr>
                    <a:spLocks/>
                  </p:cNvSpPr>
                  <p:nvPr/>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0" name="Freeform 16"/>
                  <p:cNvSpPr>
                    <a:spLocks/>
                  </p:cNvSpPr>
                  <p:nvPr/>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1" name="Freeform 17"/>
                  <p:cNvSpPr>
                    <a:spLocks/>
                  </p:cNvSpPr>
                  <p:nvPr/>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2" name="Freeform 18"/>
                  <p:cNvSpPr>
                    <a:spLocks/>
                  </p:cNvSpPr>
                  <p:nvPr/>
                </p:nvSpPr>
                <p:spPr bwMode="ltGray">
                  <a:xfrm>
                    <a:off x="1827" y="540"/>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3" name="Freeform 19"/>
                  <p:cNvSpPr>
                    <a:spLocks/>
                  </p:cNvSpPr>
                  <p:nvPr/>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4" name="Freeform 20"/>
                  <p:cNvSpPr>
                    <a:spLocks/>
                  </p:cNvSpPr>
                  <p:nvPr/>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5" name="Freeform 21"/>
                  <p:cNvSpPr>
                    <a:spLocks/>
                  </p:cNvSpPr>
                  <p:nvPr/>
                </p:nvSpPr>
                <p:spPr bwMode="ltGray">
                  <a:xfrm>
                    <a:off x="1944" y="568"/>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6" name="Freeform 22"/>
                  <p:cNvSpPr>
                    <a:spLocks/>
                  </p:cNvSpPr>
                  <p:nvPr/>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7" name="Freeform 23"/>
                  <p:cNvSpPr>
                    <a:spLocks/>
                  </p:cNvSpPr>
                  <p:nvPr/>
                </p:nvSpPr>
                <p:spPr bwMode="ltGray">
                  <a:xfrm>
                    <a:off x="1969" y="584"/>
                    <a:ext cx="26" cy="18"/>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8" name="Freeform 24"/>
                  <p:cNvSpPr>
                    <a:spLocks/>
                  </p:cNvSpPr>
                  <p:nvPr/>
                </p:nvSpPr>
                <p:spPr bwMode="ltGray">
                  <a:xfrm>
                    <a:off x="1976" y="592"/>
                    <a:ext cx="122" cy="62"/>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49" name="Freeform 25"/>
                  <p:cNvSpPr>
                    <a:spLocks/>
                  </p:cNvSpPr>
                  <p:nvPr/>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0" name="Freeform 26"/>
                  <p:cNvSpPr>
                    <a:spLocks/>
                  </p:cNvSpPr>
                  <p:nvPr/>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1" name="Freeform 27"/>
                  <p:cNvSpPr>
                    <a:spLocks/>
                  </p:cNvSpPr>
                  <p:nvPr/>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2" name="Freeform 28"/>
                  <p:cNvSpPr>
                    <a:spLocks/>
                  </p:cNvSpPr>
                  <p:nvPr/>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3" name="Freeform 29"/>
                  <p:cNvSpPr>
                    <a:spLocks/>
                  </p:cNvSpPr>
                  <p:nvPr/>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4" name="Freeform 30"/>
                  <p:cNvSpPr>
                    <a:spLocks/>
                  </p:cNvSpPr>
                  <p:nvPr/>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5" name="Freeform 31"/>
                  <p:cNvSpPr>
                    <a:spLocks/>
                  </p:cNvSpPr>
                  <p:nvPr/>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6" name="Freeform 32"/>
                  <p:cNvSpPr>
                    <a:spLocks/>
                  </p:cNvSpPr>
                  <p:nvPr/>
                </p:nvSpPr>
                <p:spPr bwMode="ltGray">
                  <a:xfrm>
                    <a:off x="1909" y="507"/>
                    <a:ext cx="14" cy="18"/>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7" name="Freeform 33"/>
                  <p:cNvSpPr>
                    <a:spLocks/>
                  </p:cNvSpPr>
                  <p:nvPr/>
                </p:nvSpPr>
                <p:spPr bwMode="ltGray">
                  <a:xfrm>
                    <a:off x="1881" y="511"/>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58" name="Freeform 34"/>
                  <p:cNvSpPr>
                    <a:spLocks/>
                  </p:cNvSpPr>
                  <p:nvPr/>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s-ES"/>
                  </a:p>
                </p:txBody>
              </p:sp>
              <p:sp>
                <p:nvSpPr>
                  <p:cNvPr id="26659" name="Freeform 35"/>
                  <p:cNvSpPr>
                    <a:spLocks/>
                  </p:cNvSpPr>
                  <p:nvPr/>
                </p:nvSpPr>
                <p:spPr bwMode="ltGray">
                  <a:xfrm>
                    <a:off x="2534" y="241"/>
                    <a:ext cx="420" cy="284"/>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0" name="Freeform 36"/>
                  <p:cNvSpPr>
                    <a:spLocks/>
                  </p:cNvSpPr>
                  <p:nvPr/>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1" name="Freeform 37"/>
                  <p:cNvSpPr>
                    <a:spLocks/>
                  </p:cNvSpPr>
                  <p:nvPr/>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2" name="Freeform 38"/>
                  <p:cNvSpPr>
                    <a:spLocks/>
                  </p:cNvSpPr>
                  <p:nvPr/>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3" name="Freeform 39"/>
                  <p:cNvSpPr>
                    <a:spLocks/>
                  </p:cNvSpPr>
                  <p:nvPr/>
                </p:nvSpPr>
                <p:spPr bwMode="ltGray">
                  <a:xfrm>
                    <a:off x="2955" y="433"/>
                    <a:ext cx="59" cy="14"/>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4" name="Freeform 40"/>
                  <p:cNvSpPr>
                    <a:spLocks/>
                  </p:cNvSpPr>
                  <p:nvPr/>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5" name="Freeform 41"/>
                  <p:cNvSpPr>
                    <a:spLocks/>
                  </p:cNvSpPr>
                  <p:nvPr/>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6" name="Freeform 42"/>
                  <p:cNvSpPr>
                    <a:spLocks/>
                  </p:cNvSpPr>
                  <p:nvPr/>
                </p:nvSpPr>
                <p:spPr bwMode="ltGray">
                  <a:xfrm>
                    <a:off x="3035" y="451"/>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67" name="Freeform 43"/>
                  <p:cNvSpPr>
                    <a:spLocks/>
                  </p:cNvSpPr>
                  <p:nvPr/>
                </p:nvSpPr>
                <p:spPr bwMode="ltGray">
                  <a:xfrm>
                    <a:off x="2696" y="246"/>
                    <a:ext cx="205" cy="42"/>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s-ES"/>
                  </a:p>
                </p:txBody>
              </p:sp>
              <p:sp>
                <p:nvSpPr>
                  <p:cNvPr id="26668" name="Freeform 44"/>
                  <p:cNvSpPr>
                    <a:spLocks/>
                  </p:cNvSpPr>
                  <p:nvPr/>
                </p:nvSpPr>
                <p:spPr bwMode="ltGray">
                  <a:xfrm>
                    <a:off x="2515" y="245"/>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s-ES"/>
                  </a:p>
                </p:txBody>
              </p:sp>
              <p:sp>
                <p:nvSpPr>
                  <p:cNvPr id="26669" name="Freeform 45"/>
                  <p:cNvSpPr>
                    <a:spLocks/>
                  </p:cNvSpPr>
                  <p:nvPr/>
                </p:nvSpPr>
                <p:spPr bwMode="ltGray">
                  <a:xfrm>
                    <a:off x="2096" y="274"/>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0" name="Freeform 46"/>
                  <p:cNvSpPr>
                    <a:spLocks/>
                  </p:cNvSpPr>
                  <p:nvPr/>
                </p:nvSpPr>
                <p:spPr bwMode="ltGray">
                  <a:xfrm>
                    <a:off x="1606" y="245"/>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s-ES"/>
                  </a:p>
                </p:txBody>
              </p:sp>
              <p:sp>
                <p:nvSpPr>
                  <p:cNvPr id="26671" name="Freeform 47"/>
                  <p:cNvSpPr>
                    <a:spLocks/>
                  </p:cNvSpPr>
                  <p:nvPr/>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2" name="Freeform 48"/>
                  <p:cNvSpPr>
                    <a:spLocks/>
                  </p:cNvSpPr>
                  <p:nvPr/>
                </p:nvSpPr>
                <p:spPr bwMode="ltGray">
                  <a:xfrm>
                    <a:off x="2031" y="286"/>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3" name="Freeform 49"/>
                  <p:cNvSpPr>
                    <a:spLocks/>
                  </p:cNvSpPr>
                  <p:nvPr/>
                </p:nvSpPr>
                <p:spPr bwMode="ltGray">
                  <a:xfrm>
                    <a:off x="1968" y="318"/>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s-ES"/>
                  </a:p>
                </p:txBody>
              </p:sp>
              <p:sp>
                <p:nvSpPr>
                  <p:cNvPr id="26674" name="Freeform 50"/>
                  <p:cNvSpPr>
                    <a:spLocks/>
                  </p:cNvSpPr>
                  <p:nvPr/>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5" name="Freeform 51"/>
                  <p:cNvSpPr>
                    <a:spLocks/>
                  </p:cNvSpPr>
                  <p:nvPr/>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s-ES"/>
                  </a:p>
                </p:txBody>
              </p:sp>
              <p:sp>
                <p:nvSpPr>
                  <p:cNvPr id="26676" name="Freeform 52"/>
                  <p:cNvSpPr>
                    <a:spLocks/>
                  </p:cNvSpPr>
                  <p:nvPr/>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7" name="Freeform 53"/>
                  <p:cNvSpPr>
                    <a:spLocks/>
                  </p:cNvSpPr>
                  <p:nvPr/>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8" name="Freeform 54"/>
                  <p:cNvSpPr>
                    <a:spLocks/>
                  </p:cNvSpPr>
                  <p:nvPr/>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79" name="Freeform 55"/>
                  <p:cNvSpPr>
                    <a:spLocks/>
                  </p:cNvSpPr>
                  <p:nvPr/>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s-ES"/>
                  </a:p>
                </p:txBody>
              </p:sp>
              <p:sp>
                <p:nvSpPr>
                  <p:cNvPr id="26680" name="Freeform 56"/>
                  <p:cNvSpPr>
                    <a:spLocks/>
                  </p:cNvSpPr>
                  <p:nvPr/>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s-ES"/>
                  </a:p>
                </p:txBody>
              </p:sp>
              <p:sp>
                <p:nvSpPr>
                  <p:cNvPr id="26681" name="Freeform 57"/>
                  <p:cNvSpPr>
                    <a:spLocks/>
                  </p:cNvSpPr>
                  <p:nvPr/>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2" name="Freeform 58"/>
                  <p:cNvSpPr>
                    <a:spLocks/>
                  </p:cNvSpPr>
                  <p:nvPr/>
                </p:nvSpPr>
                <p:spPr bwMode="ltGray">
                  <a:xfrm>
                    <a:off x="1467" y="497"/>
                    <a:ext cx="9" cy="6"/>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3" name="Freeform 59"/>
                  <p:cNvSpPr>
                    <a:spLocks/>
                  </p:cNvSpPr>
                  <p:nvPr/>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4" name="Freeform 60"/>
                  <p:cNvSpPr>
                    <a:spLocks/>
                  </p:cNvSpPr>
                  <p:nvPr/>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s-ES"/>
                  </a:p>
                </p:txBody>
              </p:sp>
              <p:sp>
                <p:nvSpPr>
                  <p:cNvPr id="26685" name="Freeform 61"/>
                  <p:cNvSpPr>
                    <a:spLocks/>
                  </p:cNvSpPr>
                  <p:nvPr/>
                </p:nvSpPr>
                <p:spPr bwMode="ltGray">
                  <a:xfrm>
                    <a:off x="1173" y="246"/>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s-ES"/>
                  </a:p>
                </p:txBody>
              </p:sp>
              <p:sp>
                <p:nvSpPr>
                  <p:cNvPr id="26686" name="Freeform 62"/>
                  <p:cNvSpPr>
                    <a:spLocks/>
                  </p:cNvSpPr>
                  <p:nvPr/>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7" name="Freeform 63"/>
                  <p:cNvSpPr>
                    <a:spLocks/>
                  </p:cNvSpPr>
                  <p:nvPr/>
                </p:nvSpPr>
                <p:spPr bwMode="ltGray">
                  <a:xfrm>
                    <a:off x="1278" y="296"/>
                    <a:ext cx="19" cy="10"/>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8" name="Freeform 64"/>
                  <p:cNvSpPr>
                    <a:spLocks/>
                  </p:cNvSpPr>
                  <p:nvPr/>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89" name="Freeform 65"/>
                  <p:cNvSpPr>
                    <a:spLocks/>
                  </p:cNvSpPr>
                  <p:nvPr/>
                </p:nvSpPr>
                <p:spPr bwMode="ltGray">
                  <a:xfrm>
                    <a:off x="1395" y="336"/>
                    <a:ext cx="18" cy="14"/>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0" name="Freeform 66"/>
                  <p:cNvSpPr>
                    <a:spLocks/>
                  </p:cNvSpPr>
                  <p:nvPr/>
                </p:nvSpPr>
                <p:spPr bwMode="ltGray">
                  <a:xfrm>
                    <a:off x="1248" y="294"/>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s-ES"/>
                  </a:p>
                </p:txBody>
              </p:sp>
            </p:grpSp>
            <p:grpSp>
              <p:nvGrpSpPr>
                <p:cNvPr id="4157" name="Group 67"/>
                <p:cNvGrpSpPr>
                  <a:grpSpLocks/>
                </p:cNvGrpSpPr>
                <p:nvPr/>
              </p:nvGrpSpPr>
              <p:grpSpPr bwMode="auto">
                <a:xfrm>
                  <a:off x="3709" y="240"/>
                  <a:ext cx="1139" cy="429"/>
                  <a:chOff x="3709" y="240"/>
                  <a:chExt cx="1139" cy="429"/>
                </a:xfrm>
              </p:grpSpPr>
              <p:sp>
                <p:nvSpPr>
                  <p:cNvPr id="26692" name="Freeform 68"/>
                  <p:cNvSpPr>
                    <a:spLocks/>
                  </p:cNvSpPr>
                  <p:nvPr/>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3" name="Freeform 69"/>
                  <p:cNvSpPr>
                    <a:spLocks/>
                  </p:cNvSpPr>
                  <p:nvPr/>
                </p:nvSpPr>
                <p:spPr bwMode="ltGray">
                  <a:xfrm>
                    <a:off x="4655" y="628"/>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4" name="Freeform 70"/>
                  <p:cNvSpPr>
                    <a:spLocks/>
                  </p:cNvSpPr>
                  <p:nvPr/>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5" name="Freeform 71"/>
                  <p:cNvSpPr>
                    <a:spLocks/>
                  </p:cNvSpPr>
                  <p:nvPr/>
                </p:nvSpPr>
                <p:spPr bwMode="ltGray">
                  <a:xfrm>
                    <a:off x="4580" y="633"/>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6" name="Freeform 72"/>
                  <p:cNvSpPr>
                    <a:spLocks/>
                  </p:cNvSpPr>
                  <p:nvPr/>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7" name="Freeform 73"/>
                  <p:cNvSpPr>
                    <a:spLocks/>
                  </p:cNvSpPr>
                  <p:nvPr/>
                </p:nvSpPr>
                <p:spPr bwMode="ltGray">
                  <a:xfrm>
                    <a:off x="4515" y="540"/>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8" name="Freeform 74"/>
                  <p:cNvSpPr>
                    <a:spLocks/>
                  </p:cNvSpPr>
                  <p:nvPr/>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699" name="Freeform 75"/>
                  <p:cNvSpPr>
                    <a:spLocks/>
                  </p:cNvSpPr>
                  <p:nvPr/>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0" name="Freeform 76"/>
                  <p:cNvSpPr>
                    <a:spLocks/>
                  </p:cNvSpPr>
                  <p:nvPr/>
                </p:nvSpPr>
                <p:spPr bwMode="ltGray">
                  <a:xfrm>
                    <a:off x="4632" y="568"/>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1" name="Freeform 77"/>
                  <p:cNvSpPr>
                    <a:spLocks/>
                  </p:cNvSpPr>
                  <p:nvPr/>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2" name="Freeform 78"/>
                  <p:cNvSpPr>
                    <a:spLocks/>
                  </p:cNvSpPr>
                  <p:nvPr/>
                </p:nvSpPr>
                <p:spPr bwMode="ltGray">
                  <a:xfrm>
                    <a:off x="4657" y="584"/>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3" name="Freeform 79"/>
                  <p:cNvSpPr>
                    <a:spLocks/>
                  </p:cNvSpPr>
                  <p:nvPr/>
                </p:nvSpPr>
                <p:spPr bwMode="ltGray">
                  <a:xfrm>
                    <a:off x="4664" y="592"/>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4" name="Freeform 80"/>
                  <p:cNvSpPr>
                    <a:spLocks/>
                  </p:cNvSpPr>
                  <p:nvPr/>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5" name="Freeform 81"/>
                  <p:cNvSpPr>
                    <a:spLocks/>
                  </p:cNvSpPr>
                  <p:nvPr/>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6" name="Freeform 82"/>
                  <p:cNvSpPr>
                    <a:spLocks/>
                  </p:cNvSpPr>
                  <p:nvPr/>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7" name="Freeform 83"/>
                  <p:cNvSpPr>
                    <a:spLocks/>
                  </p:cNvSpPr>
                  <p:nvPr/>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8" name="Freeform 84"/>
                  <p:cNvSpPr>
                    <a:spLocks/>
                  </p:cNvSpPr>
                  <p:nvPr/>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09" name="Freeform 85"/>
                  <p:cNvSpPr>
                    <a:spLocks/>
                  </p:cNvSpPr>
                  <p:nvPr/>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0" name="Freeform 86"/>
                  <p:cNvSpPr>
                    <a:spLocks/>
                  </p:cNvSpPr>
                  <p:nvPr/>
                </p:nvSpPr>
                <p:spPr bwMode="ltGray">
                  <a:xfrm>
                    <a:off x="4597" y="507"/>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1" name="Freeform 87"/>
                  <p:cNvSpPr>
                    <a:spLocks/>
                  </p:cNvSpPr>
                  <p:nvPr/>
                </p:nvSpPr>
                <p:spPr bwMode="ltGray">
                  <a:xfrm>
                    <a:off x="4569" y="511"/>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2" name="Freeform 88"/>
                  <p:cNvSpPr>
                    <a:spLocks/>
                  </p:cNvSpPr>
                  <p:nvPr/>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3" name="Freeform 89"/>
                  <p:cNvSpPr>
                    <a:spLocks/>
                  </p:cNvSpPr>
                  <p:nvPr/>
                </p:nvSpPr>
                <p:spPr bwMode="ltGray">
                  <a:xfrm>
                    <a:off x="4293" y="245"/>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s-ES"/>
                  </a:p>
                </p:txBody>
              </p:sp>
              <p:sp>
                <p:nvSpPr>
                  <p:cNvPr id="26714" name="Freeform 90"/>
                  <p:cNvSpPr>
                    <a:spLocks/>
                  </p:cNvSpPr>
                  <p:nvPr/>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5" name="Freeform 91"/>
                  <p:cNvSpPr>
                    <a:spLocks/>
                  </p:cNvSpPr>
                  <p:nvPr/>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6" name="Freeform 92"/>
                  <p:cNvSpPr>
                    <a:spLocks/>
                  </p:cNvSpPr>
                  <p:nvPr/>
                </p:nvSpPr>
                <p:spPr bwMode="ltGray">
                  <a:xfrm>
                    <a:off x="4656" y="319"/>
                    <a:ext cx="80" cy="71"/>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s-ES"/>
                  </a:p>
                </p:txBody>
              </p:sp>
              <p:sp>
                <p:nvSpPr>
                  <p:cNvPr id="26717" name="Freeform 93"/>
                  <p:cNvSpPr>
                    <a:spLocks/>
                  </p:cNvSpPr>
                  <p:nvPr/>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18" name="Freeform 94"/>
                  <p:cNvSpPr>
                    <a:spLocks/>
                  </p:cNvSpPr>
                  <p:nvPr/>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s-ES"/>
                  </a:p>
                </p:txBody>
              </p:sp>
              <p:sp>
                <p:nvSpPr>
                  <p:cNvPr id="26719" name="Freeform 95"/>
                  <p:cNvSpPr>
                    <a:spLocks/>
                  </p:cNvSpPr>
                  <p:nvPr/>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0" name="Freeform 96"/>
                  <p:cNvSpPr>
                    <a:spLocks/>
                  </p:cNvSpPr>
                  <p:nvPr/>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1" name="Freeform 97"/>
                  <p:cNvSpPr>
                    <a:spLocks/>
                  </p:cNvSpPr>
                  <p:nvPr/>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2" name="Freeform 98"/>
                  <p:cNvSpPr>
                    <a:spLocks/>
                  </p:cNvSpPr>
                  <p:nvPr/>
                </p:nvSpPr>
                <p:spPr bwMode="ltGray">
                  <a:xfrm>
                    <a:off x="3709" y="315"/>
                    <a:ext cx="433" cy="353"/>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s-ES"/>
                  </a:p>
                </p:txBody>
              </p:sp>
              <p:sp>
                <p:nvSpPr>
                  <p:cNvPr id="26723" name="Freeform 99"/>
                  <p:cNvSpPr>
                    <a:spLocks/>
                  </p:cNvSpPr>
                  <p:nvPr/>
                </p:nvSpPr>
                <p:spPr bwMode="ltGray">
                  <a:xfrm>
                    <a:off x="3877"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s-ES"/>
                  </a:p>
                </p:txBody>
              </p:sp>
              <p:sp>
                <p:nvSpPr>
                  <p:cNvPr id="26724" name="Freeform 100"/>
                  <p:cNvSpPr>
                    <a:spLocks/>
                  </p:cNvSpPr>
                  <p:nvPr/>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5" name="Freeform 101"/>
                  <p:cNvSpPr>
                    <a:spLocks/>
                  </p:cNvSpPr>
                  <p:nvPr/>
                </p:nvSpPr>
                <p:spPr bwMode="ltGray">
                  <a:xfrm>
                    <a:off x="4155" y="497"/>
                    <a:ext cx="9" cy="6"/>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6" name="Freeform 102"/>
                  <p:cNvSpPr>
                    <a:spLocks/>
                  </p:cNvSpPr>
                  <p:nvPr/>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27" name="Freeform 103"/>
                  <p:cNvSpPr>
                    <a:spLocks/>
                  </p:cNvSpPr>
                  <p:nvPr/>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s-ES"/>
                  </a:p>
                </p:txBody>
              </p:sp>
              <p:sp>
                <p:nvSpPr>
                  <p:cNvPr id="26728" name="Freeform 104"/>
                  <p:cNvSpPr>
                    <a:spLocks/>
                  </p:cNvSpPr>
                  <p:nvPr/>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s-ES"/>
                  </a:p>
                </p:txBody>
              </p:sp>
              <p:sp>
                <p:nvSpPr>
                  <p:cNvPr id="26729" name="Freeform 105"/>
                  <p:cNvSpPr>
                    <a:spLocks/>
                  </p:cNvSpPr>
                  <p:nvPr/>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30" name="Freeform 106"/>
                  <p:cNvSpPr>
                    <a:spLocks/>
                  </p:cNvSpPr>
                  <p:nvPr/>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31" name="Freeform 107"/>
                  <p:cNvSpPr>
                    <a:spLocks/>
                  </p:cNvSpPr>
                  <p:nvPr/>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32" name="Freeform 108"/>
                  <p:cNvSpPr>
                    <a:spLocks/>
                  </p:cNvSpPr>
                  <p:nvPr/>
                </p:nvSpPr>
                <p:spPr bwMode="ltGray">
                  <a:xfrm>
                    <a:off x="4083" y="336"/>
                    <a:ext cx="18" cy="14"/>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s-ES"/>
                  </a:p>
                </p:txBody>
              </p:sp>
              <p:sp>
                <p:nvSpPr>
                  <p:cNvPr id="26733" name="Freeform 109"/>
                  <p:cNvSpPr>
                    <a:spLocks/>
                  </p:cNvSpPr>
                  <p:nvPr/>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s-ES"/>
                  </a:p>
                </p:txBody>
              </p:sp>
            </p:grpSp>
          </p:grpSp>
          <p:grpSp>
            <p:nvGrpSpPr>
              <p:cNvPr id="4108" name="Group 110"/>
              <p:cNvGrpSpPr>
                <a:grpSpLocks/>
              </p:cNvGrpSpPr>
              <p:nvPr/>
            </p:nvGrpSpPr>
            <p:grpSpPr bwMode="auto">
              <a:xfrm>
                <a:off x="798" y="111"/>
                <a:ext cx="4702" cy="418"/>
                <a:chOff x="798" y="255"/>
                <a:chExt cx="4702" cy="418"/>
              </a:xfrm>
            </p:grpSpPr>
            <p:sp>
              <p:nvSpPr>
                <p:cNvPr id="26735" name="Line 111"/>
                <p:cNvSpPr>
                  <a:spLocks noChangeShapeType="1"/>
                </p:cNvSpPr>
                <p:nvPr/>
              </p:nvSpPr>
              <p:spPr bwMode="white">
                <a:xfrm>
                  <a:off x="798" y="475"/>
                  <a:ext cx="4702" cy="0"/>
                </a:xfrm>
                <a:prstGeom prst="line">
                  <a:avLst/>
                </a:prstGeom>
                <a:noFill/>
                <a:ln w="9525">
                  <a:solidFill>
                    <a:schemeClr val="folHlink"/>
                  </a:solidFill>
                  <a:round/>
                  <a:headEnd/>
                  <a:tailEnd/>
                </a:ln>
                <a:effectLst/>
              </p:spPr>
              <p:txBody>
                <a:bodyPr wrap="none" anchor="ctr"/>
                <a:lstStyle/>
                <a:p>
                  <a:pPr>
                    <a:defRPr/>
                  </a:pPr>
                  <a:endParaRPr lang="es-ES"/>
                </a:p>
              </p:txBody>
            </p:sp>
            <p:sp>
              <p:nvSpPr>
                <p:cNvPr id="26736" name="Line 112"/>
                <p:cNvSpPr>
                  <a:spLocks noChangeShapeType="1"/>
                </p:cNvSpPr>
                <p:nvPr/>
              </p:nvSpPr>
              <p:spPr bwMode="white">
                <a:xfrm>
                  <a:off x="1026"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37" name="Line 113"/>
                <p:cNvSpPr>
                  <a:spLocks noChangeShapeType="1"/>
                </p:cNvSpPr>
                <p:nvPr/>
              </p:nvSpPr>
              <p:spPr bwMode="white">
                <a:xfrm>
                  <a:off x="1254"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38" name="Line 114"/>
                <p:cNvSpPr>
                  <a:spLocks noChangeShapeType="1"/>
                </p:cNvSpPr>
                <p:nvPr/>
              </p:nvSpPr>
              <p:spPr bwMode="white">
                <a:xfrm>
                  <a:off x="1482"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39" name="Line 115"/>
                <p:cNvSpPr>
                  <a:spLocks noChangeShapeType="1"/>
                </p:cNvSpPr>
                <p:nvPr/>
              </p:nvSpPr>
              <p:spPr bwMode="white">
                <a:xfrm>
                  <a:off x="1710"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0" name="Line 116"/>
                <p:cNvSpPr>
                  <a:spLocks noChangeShapeType="1"/>
                </p:cNvSpPr>
                <p:nvPr/>
              </p:nvSpPr>
              <p:spPr bwMode="white">
                <a:xfrm>
                  <a:off x="1938"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1" name="Line 117"/>
                <p:cNvSpPr>
                  <a:spLocks noChangeShapeType="1"/>
                </p:cNvSpPr>
                <p:nvPr/>
              </p:nvSpPr>
              <p:spPr bwMode="white">
                <a:xfrm>
                  <a:off x="2166"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2" name="Line 118"/>
                <p:cNvSpPr>
                  <a:spLocks noChangeShapeType="1"/>
                </p:cNvSpPr>
                <p:nvPr/>
              </p:nvSpPr>
              <p:spPr bwMode="white">
                <a:xfrm>
                  <a:off x="2394"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3" name="Line 119"/>
                <p:cNvSpPr>
                  <a:spLocks noChangeShapeType="1"/>
                </p:cNvSpPr>
                <p:nvPr/>
              </p:nvSpPr>
              <p:spPr bwMode="white">
                <a:xfrm>
                  <a:off x="2622"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4" name="Line 120"/>
                <p:cNvSpPr>
                  <a:spLocks noChangeShapeType="1"/>
                </p:cNvSpPr>
                <p:nvPr/>
              </p:nvSpPr>
              <p:spPr bwMode="white">
                <a:xfrm>
                  <a:off x="2850"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5" name="Line 121"/>
                <p:cNvSpPr>
                  <a:spLocks noChangeShapeType="1"/>
                </p:cNvSpPr>
                <p:nvPr/>
              </p:nvSpPr>
              <p:spPr bwMode="white">
                <a:xfrm>
                  <a:off x="3078"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6" name="Line 122"/>
                <p:cNvSpPr>
                  <a:spLocks noChangeShapeType="1"/>
                </p:cNvSpPr>
                <p:nvPr/>
              </p:nvSpPr>
              <p:spPr bwMode="white">
                <a:xfrm>
                  <a:off x="3306"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7" name="Line 123"/>
                <p:cNvSpPr>
                  <a:spLocks noChangeShapeType="1"/>
                </p:cNvSpPr>
                <p:nvPr/>
              </p:nvSpPr>
              <p:spPr bwMode="white">
                <a:xfrm>
                  <a:off x="3534"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8" name="Line 124"/>
                <p:cNvSpPr>
                  <a:spLocks noChangeShapeType="1"/>
                </p:cNvSpPr>
                <p:nvPr/>
              </p:nvSpPr>
              <p:spPr bwMode="white">
                <a:xfrm>
                  <a:off x="3762"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49" name="Line 125"/>
                <p:cNvSpPr>
                  <a:spLocks noChangeShapeType="1"/>
                </p:cNvSpPr>
                <p:nvPr/>
              </p:nvSpPr>
              <p:spPr bwMode="white">
                <a:xfrm>
                  <a:off x="3990"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0" name="Line 126"/>
                <p:cNvSpPr>
                  <a:spLocks noChangeShapeType="1"/>
                </p:cNvSpPr>
                <p:nvPr/>
              </p:nvSpPr>
              <p:spPr bwMode="white">
                <a:xfrm>
                  <a:off x="4218"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1" name="Line 127"/>
                <p:cNvSpPr>
                  <a:spLocks noChangeShapeType="1"/>
                </p:cNvSpPr>
                <p:nvPr/>
              </p:nvSpPr>
              <p:spPr bwMode="white">
                <a:xfrm>
                  <a:off x="4446"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2" name="Line 128"/>
                <p:cNvSpPr>
                  <a:spLocks noChangeShapeType="1"/>
                </p:cNvSpPr>
                <p:nvPr/>
              </p:nvSpPr>
              <p:spPr bwMode="white">
                <a:xfrm>
                  <a:off x="4674"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3" name="Line 129"/>
                <p:cNvSpPr>
                  <a:spLocks noChangeShapeType="1"/>
                </p:cNvSpPr>
                <p:nvPr/>
              </p:nvSpPr>
              <p:spPr bwMode="white">
                <a:xfrm>
                  <a:off x="4902"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4" name="Line 130"/>
                <p:cNvSpPr>
                  <a:spLocks noChangeShapeType="1"/>
                </p:cNvSpPr>
                <p:nvPr/>
              </p:nvSpPr>
              <p:spPr bwMode="white">
                <a:xfrm>
                  <a:off x="5130" y="255"/>
                  <a:ext cx="0" cy="417"/>
                </a:xfrm>
                <a:prstGeom prst="line">
                  <a:avLst/>
                </a:prstGeom>
                <a:noFill/>
                <a:ln w="9525">
                  <a:solidFill>
                    <a:schemeClr val="folHlink"/>
                  </a:solidFill>
                  <a:round/>
                  <a:headEnd/>
                  <a:tailEnd/>
                </a:ln>
                <a:effectLst/>
              </p:spPr>
              <p:txBody>
                <a:bodyPr wrap="none" anchor="ctr"/>
                <a:lstStyle/>
                <a:p>
                  <a:pPr>
                    <a:defRPr/>
                  </a:pPr>
                  <a:endParaRPr lang="es-ES"/>
                </a:p>
              </p:txBody>
            </p:sp>
            <p:sp>
              <p:nvSpPr>
                <p:cNvPr id="26755" name="Line 131"/>
                <p:cNvSpPr>
                  <a:spLocks noChangeShapeType="1"/>
                </p:cNvSpPr>
                <p:nvPr/>
              </p:nvSpPr>
              <p:spPr bwMode="white">
                <a:xfrm>
                  <a:off x="5358" y="255"/>
                  <a:ext cx="0" cy="417"/>
                </a:xfrm>
                <a:prstGeom prst="line">
                  <a:avLst/>
                </a:prstGeom>
                <a:noFill/>
                <a:ln w="9525">
                  <a:solidFill>
                    <a:schemeClr val="folHlink"/>
                  </a:solidFill>
                  <a:round/>
                  <a:headEnd/>
                  <a:tailEnd/>
                </a:ln>
                <a:effectLst/>
              </p:spPr>
              <p:txBody>
                <a:bodyPr wrap="none" anchor="ctr"/>
                <a:lstStyle/>
                <a:p>
                  <a:pPr>
                    <a:defRPr/>
                  </a:pPr>
                  <a:endParaRPr lang="es-ES"/>
                </a:p>
              </p:txBody>
            </p:sp>
          </p:grpSp>
          <p:grpSp>
            <p:nvGrpSpPr>
              <p:cNvPr id="4109" name="Group 132"/>
              <p:cNvGrpSpPr>
                <a:grpSpLocks/>
              </p:cNvGrpSpPr>
              <p:nvPr/>
            </p:nvGrpSpPr>
            <p:grpSpPr bwMode="auto">
              <a:xfrm>
                <a:off x="1208" y="109"/>
                <a:ext cx="3694" cy="423"/>
                <a:chOff x="1034" y="245"/>
                <a:chExt cx="3694" cy="423"/>
              </a:xfrm>
            </p:grpSpPr>
            <p:sp>
              <p:nvSpPr>
                <p:cNvPr id="26757" name="Line 133"/>
                <p:cNvSpPr>
                  <a:spLocks noChangeShapeType="1"/>
                </p:cNvSpPr>
                <p:nvPr/>
              </p:nvSpPr>
              <p:spPr bwMode="ltGray">
                <a:xfrm>
                  <a:off x="2676" y="245"/>
                  <a:ext cx="0" cy="142"/>
                </a:xfrm>
                <a:prstGeom prst="line">
                  <a:avLst/>
                </a:prstGeom>
                <a:noFill/>
                <a:ln w="9525">
                  <a:solidFill>
                    <a:schemeClr val="hlink"/>
                  </a:solidFill>
                  <a:round/>
                  <a:headEnd/>
                  <a:tailEnd/>
                </a:ln>
                <a:effectLst/>
              </p:spPr>
              <p:txBody>
                <a:bodyPr wrap="none" anchor="ctr"/>
                <a:lstStyle/>
                <a:p>
                  <a:pPr>
                    <a:defRPr/>
                  </a:pPr>
                  <a:endParaRPr lang="es-ES"/>
                </a:p>
              </p:txBody>
            </p:sp>
            <p:sp>
              <p:nvSpPr>
                <p:cNvPr id="26758" name="Line 134"/>
                <p:cNvSpPr>
                  <a:spLocks noChangeShapeType="1"/>
                </p:cNvSpPr>
                <p:nvPr/>
              </p:nvSpPr>
              <p:spPr bwMode="ltGray">
                <a:xfrm>
                  <a:off x="2798" y="467"/>
                  <a:ext cx="70" cy="0"/>
                </a:xfrm>
                <a:prstGeom prst="line">
                  <a:avLst/>
                </a:prstGeom>
                <a:noFill/>
                <a:ln w="9525">
                  <a:solidFill>
                    <a:schemeClr val="hlink"/>
                  </a:solidFill>
                  <a:round/>
                  <a:headEnd/>
                  <a:tailEnd/>
                </a:ln>
                <a:effectLst/>
              </p:spPr>
              <p:txBody>
                <a:bodyPr wrap="none" anchor="ctr"/>
                <a:lstStyle/>
                <a:p>
                  <a:pPr>
                    <a:defRPr/>
                  </a:pPr>
                  <a:endParaRPr lang="es-ES"/>
                </a:p>
              </p:txBody>
            </p:sp>
            <p:sp>
              <p:nvSpPr>
                <p:cNvPr id="26759" name="Line 135"/>
                <p:cNvSpPr>
                  <a:spLocks noChangeShapeType="1"/>
                </p:cNvSpPr>
                <p:nvPr/>
              </p:nvSpPr>
              <p:spPr bwMode="ltGray">
                <a:xfrm>
                  <a:off x="2904" y="486"/>
                  <a:ext cx="0" cy="28"/>
                </a:xfrm>
                <a:prstGeom prst="line">
                  <a:avLst/>
                </a:prstGeom>
                <a:noFill/>
                <a:ln w="9525">
                  <a:solidFill>
                    <a:schemeClr val="hlink"/>
                  </a:solidFill>
                  <a:round/>
                  <a:headEnd/>
                  <a:tailEnd/>
                </a:ln>
                <a:effectLst/>
              </p:spPr>
              <p:txBody>
                <a:bodyPr wrap="none" anchor="ctr"/>
                <a:lstStyle/>
                <a:p>
                  <a:pPr>
                    <a:defRPr/>
                  </a:pPr>
                  <a:endParaRPr lang="es-ES"/>
                </a:p>
              </p:txBody>
            </p:sp>
            <p:sp>
              <p:nvSpPr>
                <p:cNvPr id="26760" name="Line 136"/>
                <p:cNvSpPr>
                  <a:spLocks noChangeShapeType="1"/>
                </p:cNvSpPr>
                <p:nvPr/>
              </p:nvSpPr>
              <p:spPr bwMode="ltGray">
                <a:xfrm>
                  <a:off x="3132" y="586"/>
                  <a:ext cx="0" cy="79"/>
                </a:xfrm>
                <a:prstGeom prst="line">
                  <a:avLst/>
                </a:prstGeom>
                <a:noFill/>
                <a:ln w="9525">
                  <a:solidFill>
                    <a:schemeClr val="hlink"/>
                  </a:solidFill>
                  <a:round/>
                  <a:headEnd/>
                  <a:tailEnd/>
                </a:ln>
                <a:effectLst/>
              </p:spPr>
              <p:txBody>
                <a:bodyPr wrap="none" anchor="ctr"/>
                <a:lstStyle/>
                <a:p>
                  <a:pPr>
                    <a:defRPr/>
                  </a:pPr>
                  <a:endParaRPr lang="es-ES"/>
                </a:p>
              </p:txBody>
            </p:sp>
            <p:sp>
              <p:nvSpPr>
                <p:cNvPr id="26761" name="Line 137"/>
                <p:cNvSpPr>
                  <a:spLocks noChangeShapeType="1"/>
                </p:cNvSpPr>
                <p:nvPr/>
              </p:nvSpPr>
              <p:spPr bwMode="ltGray">
                <a:xfrm>
                  <a:off x="3816" y="358"/>
                  <a:ext cx="0" cy="180"/>
                </a:xfrm>
                <a:prstGeom prst="line">
                  <a:avLst/>
                </a:prstGeom>
                <a:noFill/>
                <a:ln w="9525">
                  <a:solidFill>
                    <a:schemeClr val="hlink"/>
                  </a:solidFill>
                  <a:round/>
                  <a:headEnd/>
                  <a:tailEnd/>
                </a:ln>
                <a:effectLst/>
              </p:spPr>
              <p:txBody>
                <a:bodyPr wrap="none" anchor="ctr"/>
                <a:lstStyle/>
                <a:p>
                  <a:pPr>
                    <a:defRPr/>
                  </a:pPr>
                  <a:endParaRPr lang="es-ES"/>
                </a:p>
              </p:txBody>
            </p:sp>
            <p:sp>
              <p:nvSpPr>
                <p:cNvPr id="26762" name="Line 138"/>
                <p:cNvSpPr>
                  <a:spLocks noChangeShapeType="1"/>
                </p:cNvSpPr>
                <p:nvPr/>
              </p:nvSpPr>
              <p:spPr bwMode="ltGray">
                <a:xfrm>
                  <a:off x="3722" y="467"/>
                  <a:ext cx="348" cy="0"/>
                </a:xfrm>
                <a:prstGeom prst="line">
                  <a:avLst/>
                </a:prstGeom>
                <a:noFill/>
                <a:ln w="9525">
                  <a:solidFill>
                    <a:schemeClr val="hlink"/>
                  </a:solidFill>
                  <a:round/>
                  <a:headEnd/>
                  <a:tailEnd/>
                </a:ln>
                <a:effectLst/>
              </p:spPr>
              <p:txBody>
                <a:bodyPr wrap="none" anchor="ctr"/>
                <a:lstStyle/>
                <a:p>
                  <a:pPr>
                    <a:defRPr/>
                  </a:pPr>
                  <a:endParaRPr lang="es-ES"/>
                </a:p>
              </p:txBody>
            </p:sp>
            <p:sp>
              <p:nvSpPr>
                <p:cNvPr id="26763" name="Line 139"/>
                <p:cNvSpPr>
                  <a:spLocks noChangeShapeType="1"/>
                </p:cNvSpPr>
                <p:nvPr/>
              </p:nvSpPr>
              <p:spPr bwMode="ltGray">
                <a:xfrm>
                  <a:off x="4044" y="372"/>
                  <a:ext cx="0" cy="294"/>
                </a:xfrm>
                <a:prstGeom prst="line">
                  <a:avLst/>
                </a:prstGeom>
                <a:noFill/>
                <a:ln w="9525">
                  <a:solidFill>
                    <a:schemeClr val="hlink"/>
                  </a:solidFill>
                  <a:round/>
                  <a:headEnd/>
                  <a:tailEnd/>
                </a:ln>
                <a:effectLst/>
              </p:spPr>
              <p:txBody>
                <a:bodyPr wrap="none" anchor="ctr"/>
                <a:lstStyle/>
                <a:p>
                  <a:pPr>
                    <a:defRPr/>
                  </a:pPr>
                  <a:endParaRPr lang="es-ES"/>
                </a:p>
              </p:txBody>
            </p:sp>
            <p:sp>
              <p:nvSpPr>
                <p:cNvPr id="26764" name="Line 140"/>
                <p:cNvSpPr>
                  <a:spLocks noChangeShapeType="1"/>
                </p:cNvSpPr>
                <p:nvPr/>
              </p:nvSpPr>
              <p:spPr bwMode="ltGray">
                <a:xfrm flipV="1">
                  <a:off x="4046" y="248"/>
                  <a:ext cx="0" cy="50"/>
                </a:xfrm>
                <a:prstGeom prst="line">
                  <a:avLst/>
                </a:prstGeom>
                <a:noFill/>
                <a:ln w="9525">
                  <a:solidFill>
                    <a:schemeClr val="hlink"/>
                  </a:solidFill>
                  <a:round/>
                  <a:headEnd/>
                  <a:tailEnd/>
                </a:ln>
                <a:effectLst/>
              </p:spPr>
              <p:txBody>
                <a:bodyPr wrap="none" anchor="ctr"/>
                <a:lstStyle/>
                <a:p>
                  <a:pPr>
                    <a:defRPr/>
                  </a:pPr>
                  <a:endParaRPr lang="es-ES"/>
                </a:p>
              </p:txBody>
            </p:sp>
            <p:sp>
              <p:nvSpPr>
                <p:cNvPr id="26765" name="Line 141"/>
                <p:cNvSpPr>
                  <a:spLocks noChangeShapeType="1"/>
                </p:cNvSpPr>
                <p:nvPr/>
              </p:nvSpPr>
              <p:spPr bwMode="ltGray">
                <a:xfrm flipV="1">
                  <a:off x="4272" y="245"/>
                  <a:ext cx="0" cy="182"/>
                </a:xfrm>
                <a:prstGeom prst="line">
                  <a:avLst/>
                </a:prstGeom>
                <a:noFill/>
                <a:ln w="9525">
                  <a:solidFill>
                    <a:schemeClr val="hlink"/>
                  </a:solidFill>
                  <a:round/>
                  <a:headEnd/>
                  <a:tailEnd/>
                </a:ln>
                <a:effectLst/>
              </p:spPr>
              <p:txBody>
                <a:bodyPr wrap="none" anchor="ctr"/>
                <a:lstStyle/>
                <a:p>
                  <a:pPr>
                    <a:defRPr/>
                  </a:pPr>
                  <a:endParaRPr lang="es-ES"/>
                </a:p>
              </p:txBody>
            </p:sp>
            <p:sp>
              <p:nvSpPr>
                <p:cNvPr id="26766" name="Line 142"/>
                <p:cNvSpPr>
                  <a:spLocks noChangeShapeType="1"/>
                </p:cNvSpPr>
                <p:nvPr/>
              </p:nvSpPr>
              <p:spPr bwMode="ltGray">
                <a:xfrm flipH="1">
                  <a:off x="4422" y="467"/>
                  <a:ext cx="78" cy="0"/>
                </a:xfrm>
                <a:prstGeom prst="line">
                  <a:avLst/>
                </a:prstGeom>
                <a:noFill/>
                <a:ln w="9525">
                  <a:solidFill>
                    <a:schemeClr val="hlink"/>
                  </a:solidFill>
                  <a:round/>
                  <a:headEnd/>
                  <a:tailEnd/>
                </a:ln>
                <a:effectLst/>
              </p:spPr>
              <p:txBody>
                <a:bodyPr wrap="none" anchor="ctr"/>
                <a:lstStyle/>
                <a:p>
                  <a:pPr>
                    <a:defRPr/>
                  </a:pPr>
                  <a:endParaRPr lang="es-ES"/>
                </a:p>
              </p:txBody>
            </p:sp>
            <p:sp>
              <p:nvSpPr>
                <p:cNvPr id="26767" name="Line 143"/>
                <p:cNvSpPr>
                  <a:spLocks noChangeShapeType="1"/>
                </p:cNvSpPr>
                <p:nvPr/>
              </p:nvSpPr>
              <p:spPr bwMode="ltGray">
                <a:xfrm flipH="1">
                  <a:off x="4290" y="467"/>
                  <a:ext cx="62" cy="0"/>
                </a:xfrm>
                <a:prstGeom prst="line">
                  <a:avLst/>
                </a:prstGeom>
                <a:noFill/>
                <a:ln w="9525">
                  <a:solidFill>
                    <a:schemeClr val="hlink"/>
                  </a:solidFill>
                  <a:round/>
                  <a:headEnd/>
                  <a:tailEnd/>
                </a:ln>
                <a:effectLst/>
              </p:spPr>
              <p:txBody>
                <a:bodyPr wrap="none" anchor="ctr"/>
                <a:lstStyle/>
                <a:p>
                  <a:pPr>
                    <a:defRPr/>
                  </a:pPr>
                  <a:endParaRPr lang="es-ES"/>
                </a:p>
              </p:txBody>
            </p:sp>
            <p:sp>
              <p:nvSpPr>
                <p:cNvPr id="26768" name="Line 144"/>
                <p:cNvSpPr>
                  <a:spLocks noChangeShapeType="1"/>
                </p:cNvSpPr>
                <p:nvPr/>
              </p:nvSpPr>
              <p:spPr bwMode="ltGray">
                <a:xfrm flipV="1">
                  <a:off x="4500" y="245"/>
                  <a:ext cx="0" cy="270"/>
                </a:xfrm>
                <a:prstGeom prst="line">
                  <a:avLst/>
                </a:prstGeom>
                <a:noFill/>
                <a:ln w="9525">
                  <a:solidFill>
                    <a:schemeClr val="hlink"/>
                  </a:solidFill>
                  <a:round/>
                  <a:headEnd/>
                  <a:tailEnd/>
                </a:ln>
                <a:effectLst/>
              </p:spPr>
              <p:txBody>
                <a:bodyPr wrap="none" anchor="ctr"/>
                <a:lstStyle/>
                <a:p>
                  <a:pPr>
                    <a:defRPr/>
                  </a:pPr>
                  <a:endParaRPr lang="es-ES"/>
                </a:p>
              </p:txBody>
            </p:sp>
            <p:sp>
              <p:nvSpPr>
                <p:cNvPr id="26769" name="Line 145"/>
                <p:cNvSpPr>
                  <a:spLocks noChangeShapeType="1"/>
                </p:cNvSpPr>
                <p:nvPr/>
              </p:nvSpPr>
              <p:spPr bwMode="ltGray">
                <a:xfrm>
                  <a:off x="4728" y="606"/>
                  <a:ext cx="0" cy="34"/>
                </a:xfrm>
                <a:prstGeom prst="line">
                  <a:avLst/>
                </a:prstGeom>
                <a:noFill/>
                <a:ln w="9525">
                  <a:solidFill>
                    <a:schemeClr val="hlink"/>
                  </a:solidFill>
                  <a:round/>
                  <a:headEnd/>
                  <a:tailEnd/>
                </a:ln>
                <a:effectLst/>
              </p:spPr>
              <p:txBody>
                <a:bodyPr wrap="none" anchor="ctr"/>
                <a:lstStyle/>
                <a:p>
                  <a:pPr>
                    <a:defRPr/>
                  </a:pPr>
                  <a:endParaRPr lang="es-ES"/>
                </a:p>
              </p:txBody>
            </p:sp>
            <p:sp>
              <p:nvSpPr>
                <p:cNvPr id="26770" name="Line 146"/>
                <p:cNvSpPr>
                  <a:spLocks noChangeShapeType="1"/>
                </p:cNvSpPr>
                <p:nvPr/>
              </p:nvSpPr>
              <p:spPr bwMode="ltGray">
                <a:xfrm>
                  <a:off x="1992" y="249"/>
                  <a:ext cx="0" cy="62"/>
                </a:xfrm>
                <a:prstGeom prst="line">
                  <a:avLst/>
                </a:prstGeom>
                <a:noFill/>
                <a:ln w="9525">
                  <a:solidFill>
                    <a:schemeClr val="hlink"/>
                  </a:solidFill>
                  <a:round/>
                  <a:headEnd/>
                  <a:tailEnd/>
                </a:ln>
                <a:effectLst/>
              </p:spPr>
              <p:txBody>
                <a:bodyPr wrap="none" anchor="ctr"/>
                <a:lstStyle/>
                <a:p>
                  <a:pPr>
                    <a:defRPr/>
                  </a:pPr>
                  <a:endParaRPr lang="es-ES"/>
                </a:p>
              </p:txBody>
            </p:sp>
            <p:sp>
              <p:nvSpPr>
                <p:cNvPr id="26771" name="Line 147"/>
                <p:cNvSpPr>
                  <a:spLocks noChangeShapeType="1"/>
                </p:cNvSpPr>
                <p:nvPr/>
              </p:nvSpPr>
              <p:spPr bwMode="ltGray">
                <a:xfrm>
                  <a:off x="1764" y="246"/>
                  <a:ext cx="0" cy="337"/>
                </a:xfrm>
                <a:prstGeom prst="line">
                  <a:avLst/>
                </a:prstGeom>
                <a:noFill/>
                <a:ln w="9525">
                  <a:solidFill>
                    <a:schemeClr val="hlink"/>
                  </a:solidFill>
                  <a:round/>
                  <a:headEnd/>
                  <a:tailEnd/>
                </a:ln>
                <a:effectLst/>
              </p:spPr>
              <p:txBody>
                <a:bodyPr wrap="none" anchor="ctr"/>
                <a:lstStyle/>
                <a:p>
                  <a:pPr>
                    <a:defRPr/>
                  </a:pPr>
                  <a:endParaRPr lang="es-ES"/>
                </a:p>
              </p:txBody>
            </p:sp>
            <p:sp>
              <p:nvSpPr>
                <p:cNvPr id="26772" name="Line 148"/>
                <p:cNvSpPr>
                  <a:spLocks noChangeShapeType="1"/>
                </p:cNvSpPr>
                <p:nvPr/>
              </p:nvSpPr>
              <p:spPr bwMode="ltGray">
                <a:xfrm flipH="1">
                  <a:off x="1738" y="467"/>
                  <a:ext cx="68" cy="0"/>
                </a:xfrm>
                <a:prstGeom prst="line">
                  <a:avLst/>
                </a:prstGeom>
                <a:noFill/>
                <a:ln w="9525">
                  <a:solidFill>
                    <a:schemeClr val="hlink"/>
                  </a:solidFill>
                  <a:round/>
                  <a:headEnd/>
                  <a:tailEnd/>
                </a:ln>
                <a:effectLst/>
              </p:spPr>
              <p:txBody>
                <a:bodyPr wrap="none" anchor="ctr"/>
                <a:lstStyle/>
                <a:p>
                  <a:pPr>
                    <a:defRPr/>
                  </a:pPr>
                  <a:endParaRPr lang="es-ES"/>
                </a:p>
              </p:txBody>
            </p:sp>
            <p:sp>
              <p:nvSpPr>
                <p:cNvPr id="26773" name="Line 149"/>
                <p:cNvSpPr>
                  <a:spLocks noChangeShapeType="1"/>
                </p:cNvSpPr>
                <p:nvPr/>
              </p:nvSpPr>
              <p:spPr bwMode="ltGray">
                <a:xfrm>
                  <a:off x="1604" y="467"/>
                  <a:ext cx="60" cy="0"/>
                </a:xfrm>
                <a:prstGeom prst="line">
                  <a:avLst/>
                </a:prstGeom>
                <a:noFill/>
                <a:ln w="9525">
                  <a:solidFill>
                    <a:schemeClr val="hlink"/>
                  </a:solidFill>
                  <a:round/>
                  <a:headEnd/>
                  <a:tailEnd/>
                </a:ln>
                <a:effectLst/>
              </p:spPr>
              <p:txBody>
                <a:bodyPr wrap="none" anchor="ctr"/>
                <a:lstStyle/>
                <a:p>
                  <a:pPr>
                    <a:defRPr/>
                  </a:pPr>
                  <a:endParaRPr lang="es-ES"/>
                </a:p>
              </p:txBody>
            </p:sp>
            <p:sp>
              <p:nvSpPr>
                <p:cNvPr id="26774" name="Line 150"/>
                <p:cNvSpPr>
                  <a:spLocks noChangeShapeType="1"/>
                </p:cNvSpPr>
                <p:nvPr/>
              </p:nvSpPr>
              <p:spPr bwMode="ltGray">
                <a:xfrm flipH="1">
                  <a:off x="1404" y="467"/>
                  <a:ext cx="82" cy="0"/>
                </a:xfrm>
                <a:prstGeom prst="line">
                  <a:avLst/>
                </a:prstGeom>
                <a:noFill/>
                <a:ln w="9525">
                  <a:solidFill>
                    <a:schemeClr val="hlink"/>
                  </a:solidFill>
                  <a:round/>
                  <a:headEnd/>
                  <a:tailEnd/>
                </a:ln>
                <a:effectLst/>
              </p:spPr>
              <p:txBody>
                <a:bodyPr wrap="none" anchor="ctr"/>
                <a:lstStyle/>
                <a:p>
                  <a:pPr>
                    <a:defRPr/>
                  </a:pPr>
                  <a:endParaRPr lang="es-ES"/>
                </a:p>
              </p:txBody>
            </p:sp>
            <p:sp>
              <p:nvSpPr>
                <p:cNvPr id="26775" name="Line 151"/>
                <p:cNvSpPr>
                  <a:spLocks noChangeShapeType="1"/>
                </p:cNvSpPr>
                <p:nvPr/>
              </p:nvSpPr>
              <p:spPr bwMode="ltGray">
                <a:xfrm>
                  <a:off x="1034" y="467"/>
                  <a:ext cx="348" cy="0"/>
                </a:xfrm>
                <a:prstGeom prst="line">
                  <a:avLst/>
                </a:prstGeom>
                <a:noFill/>
                <a:ln w="9525">
                  <a:solidFill>
                    <a:schemeClr val="hlink"/>
                  </a:solidFill>
                  <a:round/>
                  <a:headEnd/>
                  <a:tailEnd/>
                </a:ln>
                <a:effectLst/>
              </p:spPr>
              <p:txBody>
                <a:bodyPr wrap="none" anchor="ctr"/>
                <a:lstStyle/>
                <a:p>
                  <a:pPr>
                    <a:defRPr/>
                  </a:pPr>
                  <a:endParaRPr lang="es-ES"/>
                </a:p>
              </p:txBody>
            </p:sp>
            <p:sp>
              <p:nvSpPr>
                <p:cNvPr id="26776" name="Line 152"/>
                <p:cNvSpPr>
                  <a:spLocks noChangeShapeType="1"/>
                </p:cNvSpPr>
                <p:nvPr/>
              </p:nvSpPr>
              <p:spPr bwMode="ltGray">
                <a:xfrm>
                  <a:off x="1306" y="370"/>
                  <a:ext cx="0" cy="298"/>
                </a:xfrm>
                <a:prstGeom prst="line">
                  <a:avLst/>
                </a:prstGeom>
                <a:noFill/>
                <a:ln w="9525">
                  <a:solidFill>
                    <a:schemeClr val="hlink"/>
                  </a:solidFill>
                  <a:round/>
                  <a:headEnd/>
                  <a:tailEnd/>
                </a:ln>
                <a:effectLst/>
              </p:spPr>
              <p:txBody>
                <a:bodyPr wrap="none" anchor="ctr"/>
                <a:lstStyle/>
                <a:p>
                  <a:pPr>
                    <a:defRPr/>
                  </a:pPr>
                  <a:endParaRPr lang="es-ES"/>
                </a:p>
              </p:txBody>
            </p:sp>
            <p:sp>
              <p:nvSpPr>
                <p:cNvPr id="26777" name="Line 153"/>
                <p:cNvSpPr>
                  <a:spLocks noChangeShapeType="1"/>
                </p:cNvSpPr>
                <p:nvPr/>
              </p:nvSpPr>
              <p:spPr bwMode="ltGray">
                <a:xfrm>
                  <a:off x="1080" y="387"/>
                  <a:ext cx="0" cy="156"/>
                </a:xfrm>
                <a:prstGeom prst="line">
                  <a:avLst/>
                </a:prstGeom>
                <a:noFill/>
                <a:ln w="9525">
                  <a:solidFill>
                    <a:schemeClr val="hlink"/>
                  </a:solidFill>
                  <a:round/>
                  <a:headEnd/>
                  <a:tailEnd/>
                </a:ln>
                <a:effectLst/>
              </p:spPr>
              <p:txBody>
                <a:bodyPr wrap="none" anchor="ctr"/>
                <a:lstStyle/>
                <a:p>
                  <a:pPr>
                    <a:defRPr/>
                  </a:pPr>
                  <a:endParaRPr lang="es-ES"/>
                </a:p>
              </p:txBody>
            </p:sp>
            <p:sp>
              <p:nvSpPr>
                <p:cNvPr id="26778" name="Line 154"/>
                <p:cNvSpPr>
                  <a:spLocks noChangeShapeType="1"/>
                </p:cNvSpPr>
                <p:nvPr/>
              </p:nvSpPr>
              <p:spPr bwMode="ltGray">
                <a:xfrm flipH="1" flipV="1">
                  <a:off x="1308" y="245"/>
                  <a:ext cx="0" cy="27"/>
                </a:xfrm>
                <a:prstGeom prst="line">
                  <a:avLst/>
                </a:prstGeom>
                <a:noFill/>
                <a:ln w="9525">
                  <a:solidFill>
                    <a:schemeClr val="hlink"/>
                  </a:solidFill>
                  <a:round/>
                  <a:headEnd/>
                  <a:tailEnd/>
                </a:ln>
                <a:effectLst/>
              </p:spPr>
              <p:txBody>
                <a:bodyPr wrap="none" anchor="ctr"/>
                <a:lstStyle/>
                <a:p>
                  <a:pPr>
                    <a:defRPr/>
                  </a:pPr>
                  <a:endParaRPr lang="es-ES"/>
                </a:p>
              </p:txBody>
            </p:sp>
            <p:sp>
              <p:nvSpPr>
                <p:cNvPr id="26779" name="Line 155"/>
                <p:cNvSpPr>
                  <a:spLocks noChangeShapeType="1"/>
                </p:cNvSpPr>
                <p:nvPr/>
              </p:nvSpPr>
              <p:spPr bwMode="ltGray">
                <a:xfrm>
                  <a:off x="1536" y="316"/>
                  <a:ext cx="0" cy="95"/>
                </a:xfrm>
                <a:prstGeom prst="line">
                  <a:avLst/>
                </a:prstGeom>
                <a:noFill/>
                <a:ln w="9525">
                  <a:solidFill>
                    <a:schemeClr val="hlink"/>
                  </a:solidFill>
                  <a:round/>
                  <a:headEnd/>
                  <a:tailEnd/>
                </a:ln>
                <a:effectLst/>
              </p:spPr>
              <p:txBody>
                <a:bodyPr wrap="none" anchor="ctr"/>
                <a:lstStyle/>
                <a:p>
                  <a:pPr>
                    <a:defRPr/>
                  </a:pPr>
                  <a:endParaRPr lang="es-ES"/>
                </a:p>
              </p:txBody>
            </p:sp>
            <p:sp>
              <p:nvSpPr>
                <p:cNvPr id="26780" name="Line 156"/>
                <p:cNvSpPr>
                  <a:spLocks noChangeShapeType="1"/>
                </p:cNvSpPr>
                <p:nvPr/>
              </p:nvSpPr>
              <p:spPr bwMode="ltGray">
                <a:xfrm flipV="1">
                  <a:off x="1536" y="246"/>
                  <a:ext cx="0" cy="22"/>
                </a:xfrm>
                <a:prstGeom prst="line">
                  <a:avLst/>
                </a:prstGeom>
                <a:noFill/>
                <a:ln w="9525">
                  <a:solidFill>
                    <a:schemeClr val="hlink"/>
                  </a:solidFill>
                  <a:round/>
                  <a:headEnd/>
                  <a:tailEnd/>
                </a:ln>
                <a:effectLst/>
              </p:spPr>
              <p:txBody>
                <a:bodyPr wrap="none" anchor="ctr"/>
                <a:lstStyle/>
                <a:p>
                  <a:pPr>
                    <a:defRPr/>
                  </a:pPr>
                  <a:endParaRPr lang="es-ES"/>
                </a:p>
              </p:txBody>
            </p:sp>
            <p:sp>
              <p:nvSpPr>
                <p:cNvPr id="26781" name="Line 157"/>
                <p:cNvSpPr>
                  <a:spLocks noChangeShapeType="1"/>
                </p:cNvSpPr>
                <p:nvPr/>
              </p:nvSpPr>
              <p:spPr bwMode="ltGray">
                <a:xfrm>
                  <a:off x="4095" y="467"/>
                  <a:ext cx="80" cy="0"/>
                </a:xfrm>
                <a:prstGeom prst="line">
                  <a:avLst/>
                </a:prstGeom>
                <a:noFill/>
                <a:ln w="9525">
                  <a:solidFill>
                    <a:schemeClr val="hlink"/>
                  </a:solidFill>
                  <a:round/>
                  <a:headEnd/>
                  <a:tailEnd/>
                </a:ln>
                <a:effectLst/>
              </p:spPr>
              <p:txBody>
                <a:bodyPr wrap="none" anchor="ctr"/>
                <a:lstStyle/>
                <a:p>
                  <a:pPr>
                    <a:defRPr/>
                  </a:pPr>
                  <a:endParaRPr lang="es-ES"/>
                </a:p>
              </p:txBody>
            </p:sp>
          </p:grpSp>
        </p:grpSp>
        <p:pic>
          <p:nvPicPr>
            <p:cNvPr id="4105" name="Picture 158" descr="earth"/>
            <p:cNvPicPr>
              <a:picLocks noChangeAspect="1" noChangeArrowheads="1"/>
            </p:cNvPicPr>
            <p:nvPr userDrawn="1"/>
          </p:nvPicPr>
          <p:blipFill>
            <a:blip r:embed="rId15" cstate="print">
              <a:clrChange>
                <a:clrFrom>
                  <a:srgbClr val="000000"/>
                </a:clrFrom>
                <a:clrTo>
                  <a:srgbClr val="000000">
                    <a:alpha val="0"/>
                  </a:srgbClr>
                </a:clrTo>
              </a:clrChange>
            </a:blip>
            <a:srcRect/>
            <a:stretch>
              <a:fillRect/>
            </a:stretch>
          </p:blipFill>
          <p:spPr bwMode="auto">
            <a:xfrm>
              <a:off x="165" y="55"/>
              <a:ext cx="562" cy="524"/>
            </a:xfrm>
            <a:prstGeom prst="rect">
              <a:avLst/>
            </a:prstGeom>
            <a:noFill/>
            <a:ln w="9525">
              <a:noFill/>
              <a:miter lim="800000"/>
              <a:headEnd/>
              <a:tailEnd/>
            </a:ln>
          </p:spPr>
        </p:pic>
      </p:grpSp>
      <p:sp>
        <p:nvSpPr>
          <p:cNvPr id="4103" name="Rectangle 159"/>
          <p:cNvSpPr>
            <a:spLocks noGrp="1" noChangeArrowheads="1"/>
          </p:cNvSpPr>
          <p:nvPr>
            <p:ph type="title"/>
          </p:nvPr>
        </p:nvSpPr>
        <p:spPr bwMode="auto">
          <a:xfrm>
            <a:off x="1331913" y="476250"/>
            <a:ext cx="7488237" cy="2889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Tree>
  </p:cSld>
  <p:clrMap bg1="lt1" tx1="dk1" bg2="lt2" tx2="dk2" accent1="accent1" accent2="accent2" accent3="accent3" accent4="accent4" accent5="accent5" accent6="accent6" hlink="hlink" folHlink="folHlink"/>
  <p:sldLayoutIdLst>
    <p:sldLayoutId id="2147483676"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ransition>
    <p:random/>
  </p:transition>
  <p:txStyles>
    <p:titleStyle>
      <a:lvl1pPr algn="l" rtl="0" eaLnBrk="0" fontAlgn="base" hangingPunct="0">
        <a:spcBef>
          <a:spcPct val="0"/>
        </a:spcBef>
        <a:spcAft>
          <a:spcPct val="0"/>
        </a:spcAft>
        <a:defRPr sz="3200" b="1" i="1">
          <a:solidFill>
            <a:srgbClr val="000066"/>
          </a:solidFill>
          <a:latin typeface="+mj-lt"/>
          <a:ea typeface="+mj-ea"/>
          <a:cs typeface="+mj-cs"/>
        </a:defRPr>
      </a:lvl1pPr>
      <a:lvl2pPr algn="l" rtl="0" eaLnBrk="0" fontAlgn="base" hangingPunct="0">
        <a:spcBef>
          <a:spcPct val="0"/>
        </a:spcBef>
        <a:spcAft>
          <a:spcPct val="0"/>
        </a:spcAft>
        <a:defRPr sz="3200" b="1" i="1">
          <a:solidFill>
            <a:srgbClr val="000066"/>
          </a:solidFill>
          <a:latin typeface="Times New Roman" pitchFamily="18" charset="0"/>
          <a:cs typeface="Arial" charset="0"/>
        </a:defRPr>
      </a:lvl2pPr>
      <a:lvl3pPr algn="l" rtl="0" eaLnBrk="0" fontAlgn="base" hangingPunct="0">
        <a:spcBef>
          <a:spcPct val="0"/>
        </a:spcBef>
        <a:spcAft>
          <a:spcPct val="0"/>
        </a:spcAft>
        <a:defRPr sz="3200" b="1" i="1">
          <a:solidFill>
            <a:srgbClr val="000066"/>
          </a:solidFill>
          <a:latin typeface="Times New Roman" pitchFamily="18" charset="0"/>
          <a:cs typeface="Arial" charset="0"/>
        </a:defRPr>
      </a:lvl3pPr>
      <a:lvl4pPr algn="l" rtl="0" eaLnBrk="0" fontAlgn="base" hangingPunct="0">
        <a:spcBef>
          <a:spcPct val="0"/>
        </a:spcBef>
        <a:spcAft>
          <a:spcPct val="0"/>
        </a:spcAft>
        <a:defRPr sz="3200" b="1" i="1">
          <a:solidFill>
            <a:srgbClr val="000066"/>
          </a:solidFill>
          <a:latin typeface="Times New Roman" pitchFamily="18" charset="0"/>
          <a:cs typeface="Arial" charset="0"/>
        </a:defRPr>
      </a:lvl4pPr>
      <a:lvl5pPr algn="l" rtl="0" eaLnBrk="0" fontAlgn="base" hangingPunct="0">
        <a:spcBef>
          <a:spcPct val="0"/>
        </a:spcBef>
        <a:spcAft>
          <a:spcPct val="0"/>
        </a:spcAft>
        <a:defRPr sz="3200" b="1" i="1">
          <a:solidFill>
            <a:srgbClr val="000066"/>
          </a:solidFill>
          <a:latin typeface="Times New Roman" pitchFamily="18" charset="0"/>
          <a:cs typeface="Arial" charset="0"/>
        </a:defRPr>
      </a:lvl5pPr>
      <a:lvl6pPr marL="457200" algn="l" rtl="0" fontAlgn="base">
        <a:spcBef>
          <a:spcPct val="0"/>
        </a:spcBef>
        <a:spcAft>
          <a:spcPct val="0"/>
        </a:spcAft>
        <a:defRPr sz="3200" b="1" i="1">
          <a:solidFill>
            <a:srgbClr val="000066"/>
          </a:solidFill>
          <a:latin typeface="Times New Roman" pitchFamily="18" charset="0"/>
          <a:cs typeface="Arial" charset="0"/>
        </a:defRPr>
      </a:lvl6pPr>
      <a:lvl7pPr marL="914400" algn="l" rtl="0" fontAlgn="base">
        <a:spcBef>
          <a:spcPct val="0"/>
        </a:spcBef>
        <a:spcAft>
          <a:spcPct val="0"/>
        </a:spcAft>
        <a:defRPr sz="3200" b="1" i="1">
          <a:solidFill>
            <a:srgbClr val="000066"/>
          </a:solidFill>
          <a:latin typeface="Times New Roman" pitchFamily="18" charset="0"/>
          <a:cs typeface="Arial" charset="0"/>
        </a:defRPr>
      </a:lvl7pPr>
      <a:lvl8pPr marL="1371600" algn="l" rtl="0" fontAlgn="base">
        <a:spcBef>
          <a:spcPct val="0"/>
        </a:spcBef>
        <a:spcAft>
          <a:spcPct val="0"/>
        </a:spcAft>
        <a:defRPr sz="3200" b="1" i="1">
          <a:solidFill>
            <a:srgbClr val="000066"/>
          </a:solidFill>
          <a:latin typeface="Times New Roman" pitchFamily="18" charset="0"/>
          <a:cs typeface="Arial" charset="0"/>
        </a:defRPr>
      </a:lvl8pPr>
      <a:lvl9pPr marL="1828800" algn="l" rtl="0" fontAlgn="base">
        <a:spcBef>
          <a:spcPct val="0"/>
        </a:spcBef>
        <a:spcAft>
          <a:spcPct val="0"/>
        </a:spcAft>
        <a:defRPr sz="3200" b="1" i="1">
          <a:solidFill>
            <a:srgbClr val="000066"/>
          </a:solidFill>
          <a:latin typeface="Times New Roman" pitchFamily="18" charset="0"/>
          <a:cs typeface="Arial" charset="0"/>
        </a:defRPr>
      </a:lvl9pPr>
    </p:titleStyle>
    <p:bodyStyle>
      <a:lvl1pPr marL="342900" indent="-342900" algn="l" rtl="0" eaLnBrk="0" fontAlgn="base" hangingPunct="0">
        <a:spcBef>
          <a:spcPct val="20000"/>
        </a:spcBef>
        <a:spcAft>
          <a:spcPct val="0"/>
        </a:spcAft>
        <a:buBlip>
          <a:blip r:embed="rId16"/>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17"/>
        </a:buBlip>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cs typeface="+mn-cs"/>
        </a:defRPr>
      </a:lvl5pPr>
      <a:lvl6pPr marL="2514600" indent="-228600" algn="l" rtl="0" fontAlgn="base">
        <a:spcBef>
          <a:spcPct val="20000"/>
        </a:spcBef>
        <a:spcAft>
          <a:spcPct val="0"/>
        </a:spcAft>
        <a:buClr>
          <a:schemeClr val="tx2"/>
        </a:buClr>
        <a:buChar char="–"/>
        <a:defRPr sz="2000">
          <a:solidFill>
            <a:schemeClr val="tx1"/>
          </a:solidFill>
          <a:latin typeface="+mn-lt"/>
          <a:cs typeface="+mn-cs"/>
        </a:defRPr>
      </a:lvl6pPr>
      <a:lvl7pPr marL="2971800" indent="-228600" algn="l" rtl="0" fontAlgn="base">
        <a:spcBef>
          <a:spcPct val="20000"/>
        </a:spcBef>
        <a:spcAft>
          <a:spcPct val="0"/>
        </a:spcAft>
        <a:buClr>
          <a:schemeClr val="tx2"/>
        </a:buClr>
        <a:buChar char="–"/>
        <a:defRPr sz="2000">
          <a:solidFill>
            <a:schemeClr val="tx1"/>
          </a:solidFill>
          <a:latin typeface="+mn-lt"/>
          <a:cs typeface="+mn-cs"/>
        </a:defRPr>
      </a:lvl7pPr>
      <a:lvl8pPr marL="3429000" indent="-228600" algn="l" rtl="0" fontAlgn="base">
        <a:spcBef>
          <a:spcPct val="20000"/>
        </a:spcBef>
        <a:spcAft>
          <a:spcPct val="0"/>
        </a:spcAft>
        <a:buClr>
          <a:schemeClr val="tx2"/>
        </a:buClr>
        <a:buChar char="–"/>
        <a:defRPr sz="2000">
          <a:solidFill>
            <a:schemeClr val="tx1"/>
          </a:solidFill>
          <a:latin typeface="+mn-lt"/>
          <a:cs typeface="+mn-cs"/>
        </a:defRPr>
      </a:lvl8pPr>
      <a:lvl9pPr marL="3886200" indent="-228600" algn="l" rtl="0" fontAlgn="base">
        <a:spcBef>
          <a:spcPct val="20000"/>
        </a:spcBef>
        <a:spcAft>
          <a:spcPct val="0"/>
        </a:spcAft>
        <a:buClr>
          <a:schemeClr val="tx2"/>
        </a:buClr>
        <a:buChar char="–"/>
        <a:defRPr sz="2000">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oleObject" Target="../embeddings/Hoja_de_c_lculo_de_Microsoft_Excel_97-20031.xls"/></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hyperlink" Target="../Estrategia%20y%20Control%20de%20Gesti&#243;n/Ejemplos%20de%20m&#243;dulo%201.ppt"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643381662"/>
              </p:ext>
            </p:extLst>
          </p:nvPr>
        </p:nvGraphicFramePr>
        <p:xfrm>
          <a:off x="1714480" y="4572008"/>
          <a:ext cx="6858048" cy="129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52" name="Rectangle 4"/>
          <p:cNvSpPr>
            <a:spLocks noGrp="1" noChangeArrowheads="1"/>
          </p:cNvSpPr>
          <p:nvPr>
            <p:ph type="ctrTitle"/>
          </p:nvPr>
        </p:nvSpPr>
        <p:spPr>
          <a:xfrm>
            <a:off x="1714480" y="1857364"/>
            <a:ext cx="6934200" cy="2362200"/>
          </a:xfrm>
          <a:ln/>
          <a:scene3d>
            <a:camera prst="perspectiveAbove"/>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a:lstStyle/>
          <a:p>
            <a:pPr algn="ctr" eaLnBrk="1" hangingPunct="1">
              <a:defRPr/>
            </a:pPr>
            <a:r>
              <a:rPr lang="es-ES" sz="3600" dirty="0" smtClean="0">
                <a:solidFill>
                  <a:srgbClr val="0000FF"/>
                </a:solidFill>
              </a:rPr>
              <a:t>Control de Gestión</a:t>
            </a:r>
            <a:br>
              <a:rPr lang="es-ES" sz="3600" dirty="0" smtClean="0">
                <a:solidFill>
                  <a:srgbClr val="0000FF"/>
                </a:solidFill>
              </a:rPr>
            </a:br>
            <a:r>
              <a:rPr lang="es-ES" sz="3600" dirty="0" smtClean="0">
                <a:solidFill>
                  <a:srgbClr val="0000FF"/>
                </a:solidFill>
              </a:rPr>
              <a:t/>
            </a:r>
            <a:br>
              <a:rPr lang="es-ES" sz="3600" dirty="0" smtClean="0">
                <a:solidFill>
                  <a:srgbClr val="0000FF"/>
                </a:solidFill>
              </a:rPr>
            </a:br>
            <a:r>
              <a:rPr lang="es-ES" sz="2400" dirty="0" smtClean="0">
                <a:solidFill>
                  <a:srgbClr val="0000FF"/>
                </a:solidFill>
              </a:rPr>
              <a:t>Diplomado en Estrategia y </a:t>
            </a:r>
            <a:br>
              <a:rPr lang="es-ES" sz="2400" dirty="0" smtClean="0">
                <a:solidFill>
                  <a:srgbClr val="0000FF"/>
                </a:solidFill>
              </a:rPr>
            </a:br>
            <a:r>
              <a:rPr lang="es-ES" sz="2400" dirty="0" smtClean="0">
                <a:solidFill>
                  <a:srgbClr val="0000FF"/>
                </a:solidFill>
              </a:rPr>
              <a:t>Control de Gestión</a:t>
            </a:r>
            <a:endParaRPr lang="es-CL" sz="2400" dirty="0" smtClean="0">
              <a:solidFill>
                <a:srgbClr val="0000FF"/>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s-ES" smtClean="0"/>
          </a:p>
        </p:txBody>
      </p:sp>
      <p:sp>
        <p:nvSpPr>
          <p:cNvPr id="15363" name="Rectangle 3"/>
          <p:cNvSpPr>
            <a:spLocks noGrp="1" noChangeArrowheads="1"/>
          </p:cNvSpPr>
          <p:nvPr>
            <p:ph type="body" idx="1"/>
          </p:nvPr>
        </p:nvSpPr>
        <p:spPr>
          <a:xfrm>
            <a:off x="827088" y="1773238"/>
            <a:ext cx="7772400" cy="4114800"/>
          </a:xfrm>
          <a:scene3d>
            <a:camera prst="orthographicFront"/>
            <a:lightRig rig="threePt" dir="t"/>
          </a:scene3d>
          <a:sp3d>
            <a:bevelT w="165100" prst="coolSlant"/>
          </a:sp3d>
        </p:spPr>
        <p:style>
          <a:lnRef idx="0">
            <a:scrgbClr r="0" g="0" b="0"/>
          </a:lnRef>
          <a:fillRef idx="1002">
            <a:schemeClr val="lt2"/>
          </a:fillRef>
          <a:effectRef idx="0">
            <a:scrgbClr r="0" g="0" b="0"/>
          </a:effectRef>
          <a:fontRef idx="major"/>
        </p:style>
        <p:txBody>
          <a:bodyPr/>
          <a:lstStyle/>
          <a:p>
            <a:pPr marL="609600" indent="-609600" eaLnBrk="1" hangingPunct="1">
              <a:lnSpc>
                <a:spcPct val="90000"/>
              </a:lnSpc>
              <a:buFontTx/>
              <a:buAutoNum type="arabicPeriod" startAt="5"/>
            </a:pPr>
            <a:r>
              <a:rPr lang="es-ES" sz="2400" b="1" dirty="0" smtClean="0"/>
              <a:t>Implementando los sistemas de control de gestión.</a:t>
            </a:r>
            <a:r>
              <a:rPr lang="es-ES" sz="2400" dirty="0" smtClean="0"/>
              <a:t> </a:t>
            </a:r>
          </a:p>
          <a:p>
            <a:pPr marL="609600" indent="-609600" eaLnBrk="1" hangingPunct="1">
              <a:lnSpc>
                <a:spcPct val="90000"/>
              </a:lnSpc>
              <a:buFontTx/>
              <a:buAutoNum type="arabicPeriod" startAt="5"/>
            </a:pPr>
            <a:endParaRPr lang="es-ES" sz="2400" dirty="0" smtClean="0"/>
          </a:p>
          <a:p>
            <a:pPr marL="609600" indent="-609600" eaLnBrk="1" hangingPunct="1">
              <a:lnSpc>
                <a:spcPct val="90000"/>
              </a:lnSpc>
            </a:pPr>
            <a:r>
              <a:rPr lang="es-ES" sz="2400" dirty="0" smtClean="0"/>
              <a:t>Se revisa el proceso de implementar un sistema de control de gestión y hacerlo operar adecuadamente. Se analizan las barreras y los factores críticos de éxito asociados.</a:t>
            </a:r>
          </a:p>
          <a:p>
            <a:pPr marL="609600" indent="-609600" eaLnBrk="1" hangingPunct="1">
              <a:lnSpc>
                <a:spcPct val="90000"/>
              </a:lnSpc>
              <a:buFontTx/>
              <a:buAutoNum type="arabicPeriod" startAt="5"/>
            </a:pPr>
            <a:endParaRPr lang="es-ES_tradnl" sz="2400" dirty="0" smtClean="0"/>
          </a:p>
          <a:p>
            <a:pPr marL="609600" indent="-609600" eaLnBrk="1" hangingPunct="1">
              <a:lnSpc>
                <a:spcPct val="90000"/>
              </a:lnSpc>
            </a:pPr>
            <a:endParaRPr lang="es-ES_tradnl" sz="2400" dirty="0" smtClean="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endParaRPr lang="es-ES" smtClean="0"/>
          </a:p>
        </p:txBody>
      </p:sp>
      <p:sp>
        <p:nvSpPr>
          <p:cNvPr id="16387" name="Rectangle 3"/>
          <p:cNvSpPr>
            <a:spLocks noGrp="1" noChangeArrowheads="1"/>
          </p:cNvSpPr>
          <p:nvPr>
            <p:ph type="body" idx="1"/>
          </p:nvPr>
        </p:nvSpPr>
        <p:spPr>
          <a:xfrm>
            <a:off x="395288" y="1557338"/>
            <a:ext cx="7772400" cy="4114800"/>
          </a:xfrm>
          <a:scene3d>
            <a:camera prst="orthographicFront"/>
            <a:lightRig rig="threePt" dir="t"/>
          </a:scene3d>
          <a:sp3d>
            <a:bevelT w="165100" prst="coolSlant"/>
          </a:sp3d>
        </p:spPr>
        <p:style>
          <a:lnRef idx="0">
            <a:scrgbClr r="0" g="0" b="0"/>
          </a:lnRef>
          <a:fillRef idx="1002">
            <a:schemeClr val="lt2"/>
          </a:fillRef>
          <a:effectRef idx="0">
            <a:scrgbClr r="0" g="0" b="0"/>
          </a:effectRef>
          <a:fontRef idx="major"/>
        </p:style>
        <p:txBody>
          <a:bodyPr/>
          <a:lstStyle/>
          <a:p>
            <a:pPr marL="609600" indent="-609600" eaLnBrk="1" hangingPunct="1">
              <a:lnSpc>
                <a:spcPct val="80000"/>
              </a:lnSpc>
              <a:buFontTx/>
              <a:buAutoNum type="arabicPeriod" startAt="6"/>
            </a:pPr>
            <a:r>
              <a:rPr lang="es-ES" sz="2400" b="1" dirty="0" smtClean="0"/>
              <a:t>Aplicaciones y tópicos de control de gestión</a:t>
            </a:r>
            <a:r>
              <a:rPr lang="es-ES" sz="2400" dirty="0" smtClean="0"/>
              <a:t>. Se analizan temáticas específicas tales como:</a:t>
            </a:r>
          </a:p>
          <a:p>
            <a:pPr marL="609600" indent="-609600" eaLnBrk="1" hangingPunct="1">
              <a:lnSpc>
                <a:spcPct val="80000"/>
              </a:lnSpc>
              <a:buFontTx/>
              <a:buAutoNum type="arabicPeriod" startAt="6"/>
            </a:pPr>
            <a:endParaRPr lang="es-ES_tradnl" sz="2400" dirty="0" smtClean="0"/>
          </a:p>
          <a:p>
            <a:pPr marL="609600" indent="-609600" eaLnBrk="1" hangingPunct="1">
              <a:lnSpc>
                <a:spcPct val="80000"/>
              </a:lnSpc>
              <a:buFontTx/>
              <a:buAutoNum type="arabicPeriod" startAt="6"/>
            </a:pPr>
            <a:endParaRPr lang="es-ES_tradnl" sz="2400" dirty="0" smtClean="0"/>
          </a:p>
          <a:p>
            <a:pPr marL="2209800" lvl="4" indent="-381000" eaLnBrk="1" hangingPunct="1">
              <a:lnSpc>
                <a:spcPct val="80000"/>
              </a:lnSpc>
            </a:pPr>
            <a:r>
              <a:rPr lang="es-ES" sz="2400" dirty="0" smtClean="0"/>
              <a:t>CG en organizaciones sin fines de lucro</a:t>
            </a:r>
          </a:p>
          <a:p>
            <a:pPr marL="2209800" lvl="4" indent="-381000" eaLnBrk="1" hangingPunct="1">
              <a:lnSpc>
                <a:spcPct val="80000"/>
              </a:lnSpc>
            </a:pPr>
            <a:r>
              <a:rPr lang="es-ES" sz="2400" dirty="0" smtClean="0"/>
              <a:t>Distorsiones del control de gestión</a:t>
            </a:r>
          </a:p>
          <a:p>
            <a:pPr marL="2209800" lvl="4" indent="-381000" eaLnBrk="1" hangingPunct="1">
              <a:lnSpc>
                <a:spcPct val="80000"/>
              </a:lnSpc>
            </a:pPr>
            <a:r>
              <a:rPr lang="es-ES" sz="2400" dirty="0" smtClean="0"/>
              <a:t>Bonos y sistemas de incentivos</a:t>
            </a:r>
          </a:p>
          <a:p>
            <a:pPr marL="2209800" lvl="4" indent="-381000" eaLnBrk="1" hangingPunct="1">
              <a:lnSpc>
                <a:spcPct val="80000"/>
              </a:lnSpc>
            </a:pPr>
            <a:r>
              <a:rPr lang="es-ES" sz="2400" dirty="0" smtClean="0"/>
              <a:t>Enfoque sistémico y complejidad</a:t>
            </a:r>
          </a:p>
          <a:p>
            <a:pPr marL="2209800" lvl="4" indent="-381000" eaLnBrk="1" hangingPunct="1">
              <a:lnSpc>
                <a:spcPct val="80000"/>
              </a:lnSpc>
            </a:pPr>
            <a:r>
              <a:rPr lang="es-ES" sz="2400" dirty="0" err="1" smtClean="0"/>
              <a:t>Goldratt</a:t>
            </a:r>
            <a:r>
              <a:rPr lang="es-ES" sz="2400" dirty="0" smtClean="0"/>
              <a:t> y la teoría de restricciones</a:t>
            </a:r>
          </a:p>
          <a:p>
            <a:pPr marL="2209800" lvl="4" indent="-381000" eaLnBrk="1" hangingPunct="1">
              <a:lnSpc>
                <a:spcPct val="80000"/>
              </a:lnSpc>
            </a:pPr>
            <a:r>
              <a:rPr lang="es-ES" sz="2400" dirty="0" smtClean="0"/>
              <a:t>Control de proyectos</a:t>
            </a:r>
          </a:p>
          <a:p>
            <a:pPr marL="609600" indent="-609600" eaLnBrk="1" hangingPunct="1">
              <a:lnSpc>
                <a:spcPct val="80000"/>
              </a:lnSpc>
              <a:buFontTx/>
              <a:buAutoNum type="arabicPeriod" startAt="6"/>
            </a:pPr>
            <a:endParaRPr lang="es-ES_tradnl" sz="2400" dirty="0" smtClean="0"/>
          </a:p>
          <a:p>
            <a:pPr marL="609600" indent="-609600" eaLnBrk="1" hangingPunct="1">
              <a:lnSpc>
                <a:spcPct val="80000"/>
              </a:lnSpc>
            </a:pPr>
            <a:endParaRPr lang="es-ES_tradnl" sz="2400" dirty="0" smtClean="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331913" y="549275"/>
            <a:ext cx="7488237" cy="288925"/>
          </a:xfrm>
        </p:spPr>
        <p:txBody>
          <a:bodyPr/>
          <a:lstStyle/>
          <a:p>
            <a:pPr eaLnBrk="1" hangingPunct="1"/>
            <a:r>
              <a:rPr lang="es-ES" sz="2800" u="sng" smtClean="0"/>
              <a:t>Tipos de actividades:</a:t>
            </a:r>
            <a:r>
              <a:rPr lang="es-ES" sz="2800" smtClean="0"/>
              <a:t/>
            </a:r>
            <a:br>
              <a:rPr lang="es-ES" sz="2800" smtClean="0"/>
            </a:br>
            <a:endParaRPr lang="es-ES_tradnl" sz="2800" smtClean="0"/>
          </a:p>
        </p:txBody>
      </p:sp>
      <p:sp>
        <p:nvSpPr>
          <p:cNvPr id="17411" name="Rectangle 3"/>
          <p:cNvSpPr>
            <a:spLocks noGrp="1" noChangeArrowheads="1"/>
          </p:cNvSpPr>
          <p:nvPr>
            <p:ph type="body" idx="1"/>
          </p:nvPr>
        </p:nvSpPr>
        <p:spPr>
          <a:xfrm>
            <a:off x="684213" y="1773238"/>
            <a:ext cx="7772400" cy="4799034"/>
          </a:xfrm>
        </p:spPr>
        <p:txBody>
          <a:bodyPr/>
          <a:lstStyle/>
          <a:p>
            <a:pPr marL="1752600" lvl="3" indent="-381000" eaLnBrk="1" hangingPunct="1">
              <a:buFontTx/>
              <a:buAutoNum type="arabicPeriod"/>
            </a:pPr>
            <a:r>
              <a:rPr lang="es-ES" sz="2800" b="1" dirty="0" smtClean="0"/>
              <a:t>Clases </a:t>
            </a:r>
          </a:p>
          <a:p>
            <a:pPr marL="1752600" lvl="3" indent="-381000" eaLnBrk="1" hangingPunct="1">
              <a:buFontTx/>
              <a:buAutoNum type="arabicPeriod"/>
            </a:pPr>
            <a:r>
              <a:rPr lang="es-ES" sz="2800" b="1" dirty="0" smtClean="0"/>
              <a:t>Presentaciones de Invitados</a:t>
            </a:r>
          </a:p>
          <a:p>
            <a:pPr marL="1752600" lvl="3" indent="-381000" eaLnBrk="1" hangingPunct="1">
              <a:buFontTx/>
              <a:buAutoNum type="arabicPeriod"/>
            </a:pPr>
            <a:r>
              <a:rPr lang="es-ES" sz="2800" b="1" dirty="0"/>
              <a:t>Ejercicios de Simulación</a:t>
            </a:r>
          </a:p>
          <a:p>
            <a:pPr marL="1752600" lvl="3" indent="-381000" eaLnBrk="1" hangingPunct="1">
              <a:buFontTx/>
              <a:buAutoNum type="arabicPeriod"/>
            </a:pPr>
            <a:r>
              <a:rPr lang="es-ES" sz="2800" b="1" dirty="0"/>
              <a:t>Tareas </a:t>
            </a:r>
          </a:p>
          <a:p>
            <a:pPr marL="1752600" lvl="3" indent="-381000" eaLnBrk="1" hangingPunct="1">
              <a:buFontTx/>
              <a:buAutoNum type="arabicPeriod"/>
            </a:pPr>
            <a:r>
              <a:rPr lang="es-ES" sz="2800" b="1" dirty="0" smtClean="0"/>
              <a:t>Foro en línea</a:t>
            </a:r>
          </a:p>
          <a:p>
            <a:pPr marL="1752600" lvl="3" indent="-381000" eaLnBrk="1" hangingPunct="1">
              <a:buFontTx/>
              <a:buAutoNum type="arabicPeriod"/>
            </a:pPr>
            <a:r>
              <a:rPr lang="es-ES" sz="2800" b="1" dirty="0" smtClean="0"/>
              <a:t>Lecturas </a:t>
            </a:r>
          </a:p>
          <a:p>
            <a:pPr marL="1752600" lvl="3" indent="-381000" eaLnBrk="1" hangingPunct="1">
              <a:buFontTx/>
              <a:buAutoNum type="arabicPeriod"/>
            </a:pPr>
            <a:r>
              <a:rPr lang="es-ES" sz="2800" b="1" dirty="0" smtClean="0"/>
              <a:t>Presentación de trabajos de alumnos y Presentación final de casos </a:t>
            </a:r>
          </a:p>
          <a:p>
            <a:pPr marL="609600" indent="-609600" eaLnBrk="1" hangingPunct="1">
              <a:buFontTx/>
              <a:buAutoNum type="arabicPeriod"/>
            </a:pPr>
            <a:endParaRPr lang="es-ES_tradnl" sz="4000" b="1" dirty="0" smtClean="0"/>
          </a:p>
        </p:txBody>
      </p:sp>
      <p:sp>
        <p:nvSpPr>
          <p:cNvPr id="4" name="3 Rectángulo"/>
          <p:cNvSpPr/>
          <p:nvPr/>
        </p:nvSpPr>
        <p:spPr bwMode="auto">
          <a:xfrm>
            <a:off x="539552" y="1628800"/>
            <a:ext cx="7920880" cy="4608512"/>
          </a:xfrm>
          <a:prstGeom prst="rect">
            <a:avLst/>
          </a:prstGeom>
          <a:solidFill>
            <a:schemeClr val="accent1">
              <a:alpha val="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08" y="428604"/>
            <a:ext cx="5786478" cy="462307"/>
          </a:xfrm>
          <a:noFill/>
          <a:ln w="9525">
            <a:noFill/>
            <a:miter lim="800000"/>
            <a:headEnd/>
            <a:tailEnd/>
          </a:ln>
        </p:spPr>
        <p:style>
          <a:lnRef idx="0">
            <a:schemeClr val="accent2"/>
          </a:lnRef>
          <a:fillRef idx="3">
            <a:schemeClr val="accent2"/>
          </a:fillRef>
          <a:effectRef idx="3">
            <a:schemeClr val="accent2"/>
          </a:effectRef>
          <a:fontRef idx="minor">
            <a:schemeClr val="lt1"/>
          </a:fontRef>
        </p:style>
        <p:txBody>
          <a:bodyPr vert="horz" wrap="square" lIns="92075" tIns="46038" rIns="92075" bIns="46038" numCol="1" anchor="ctr" anchorCtr="0" compatLnSpc="1">
            <a:prstTxWarp prst="textNoShape">
              <a:avLst/>
            </a:prstTxWarp>
            <a:spAutoFit/>
          </a:bodyPr>
          <a:lstStyle/>
          <a:p>
            <a:pPr algn="ctr">
              <a:defRPr/>
            </a:pPr>
            <a:r>
              <a:rPr lang="es-CL" sz="2400" kern="1200" dirty="0" smtClean="0">
                <a:solidFill>
                  <a:schemeClr val="tx1"/>
                </a:solidFill>
                <a:effectLst>
                  <a:outerShdw blurRad="38100" dist="38100" dir="2700000" algn="tl">
                    <a:srgbClr val="C0C0C0"/>
                  </a:outerShdw>
                </a:effectLst>
                <a:latin typeface="Times New Roman" pitchFamily="18" charset="0"/>
              </a:rPr>
              <a:t>Evaluación</a:t>
            </a:r>
            <a:endParaRPr lang="es-ES" sz="2400" kern="1200" dirty="0" smtClean="0">
              <a:solidFill>
                <a:schemeClr val="tx1"/>
              </a:solidFill>
              <a:effectLst>
                <a:outerShdw blurRad="38100" dist="38100" dir="2700000" algn="tl">
                  <a:srgbClr val="C0C0C0"/>
                </a:outerShdw>
              </a:effectLst>
              <a:latin typeface="Times New Roman" pitchFamily="18" charset="0"/>
            </a:endParaRPr>
          </a:p>
        </p:txBody>
      </p:sp>
      <p:sp>
        <p:nvSpPr>
          <p:cNvPr id="3" name="2 Marcador de contenido"/>
          <p:cNvSpPr>
            <a:spLocks noGrp="1"/>
          </p:cNvSpPr>
          <p:nvPr>
            <p:ph idx="1"/>
          </p:nvPr>
        </p:nvSpPr>
        <p:spPr>
          <a:xfrm>
            <a:off x="785786" y="2143116"/>
            <a:ext cx="7772400" cy="3286148"/>
          </a:xfrm>
        </p:spPr>
        <p:style>
          <a:lnRef idx="0">
            <a:schemeClr val="accent2"/>
          </a:lnRef>
          <a:fillRef idx="3">
            <a:schemeClr val="accent2"/>
          </a:fillRef>
          <a:effectRef idx="3">
            <a:schemeClr val="accent2"/>
          </a:effectRef>
          <a:fontRef idx="minor">
            <a:schemeClr val="lt1"/>
          </a:fontRef>
        </p:style>
        <p:txBody>
          <a:bodyPr/>
          <a:lstStyle/>
          <a:p>
            <a:endParaRPr lang="es-CL" dirty="0" smtClean="0">
              <a:solidFill>
                <a:srgbClr val="0000FF"/>
              </a:solidFill>
            </a:endParaRPr>
          </a:p>
          <a:p>
            <a:r>
              <a:rPr lang="es-CL" dirty="0" smtClean="0">
                <a:solidFill>
                  <a:srgbClr val="0000FF"/>
                </a:solidFill>
              </a:rPr>
              <a:t>Tareas       			</a:t>
            </a:r>
            <a:r>
              <a:rPr lang="es-CL" dirty="0" smtClean="0">
                <a:solidFill>
                  <a:srgbClr val="0000FF"/>
                </a:solidFill>
                <a:sym typeface="Wingdings" pitchFamily="2" charset="2"/>
              </a:rPr>
              <a:t> 30%</a:t>
            </a:r>
          </a:p>
          <a:p>
            <a:r>
              <a:rPr lang="es-MX" dirty="0" smtClean="0">
                <a:solidFill>
                  <a:srgbClr val="0000FF"/>
                </a:solidFill>
                <a:sym typeface="Wingdings" pitchFamily="2" charset="2"/>
              </a:rPr>
              <a:t>Simulador  			 40%</a:t>
            </a:r>
          </a:p>
          <a:p>
            <a:r>
              <a:rPr lang="es-CL" dirty="0" smtClean="0">
                <a:solidFill>
                  <a:srgbClr val="0000FF"/>
                </a:solidFill>
              </a:rPr>
              <a:t>Trabajo Final 		</a:t>
            </a:r>
            <a:r>
              <a:rPr lang="es-CL" dirty="0" smtClean="0">
                <a:solidFill>
                  <a:srgbClr val="0000FF"/>
                </a:solidFill>
                <a:sym typeface="Wingdings" pitchFamily="2" charset="2"/>
              </a:rPr>
              <a:t> 30%</a:t>
            </a:r>
            <a:endParaRPr lang="es-ES" dirty="0">
              <a:solidFill>
                <a:srgbClr val="0000FF"/>
              </a:solidFill>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 sz="2800" u="sng" smtClean="0"/>
              <a:t>Bibliografía de apoyo:</a:t>
            </a:r>
            <a:r>
              <a:rPr lang="es-ES" sz="2800" smtClean="0"/>
              <a:t/>
            </a:r>
            <a:br>
              <a:rPr lang="es-ES" sz="2800" smtClean="0"/>
            </a:br>
            <a:endParaRPr lang="es-ES_tradnl" sz="2800" smtClean="0"/>
          </a:p>
        </p:txBody>
      </p:sp>
      <p:sp>
        <p:nvSpPr>
          <p:cNvPr id="18435" name="Rectangle 3"/>
          <p:cNvSpPr>
            <a:spLocks noGrp="1" noChangeArrowheads="1"/>
          </p:cNvSpPr>
          <p:nvPr>
            <p:ph type="body" idx="1"/>
          </p:nvPr>
        </p:nvSpPr>
        <p:spPr>
          <a:xfrm>
            <a:off x="683568" y="1412776"/>
            <a:ext cx="7772400" cy="4114800"/>
          </a:xfrm>
        </p:spPr>
        <p:txBody>
          <a:bodyPr/>
          <a:lstStyle/>
          <a:p>
            <a:pPr lvl="0"/>
            <a:r>
              <a:rPr lang="es-ES" sz="1800" dirty="0" smtClean="0"/>
              <a:t>BSC:</a:t>
            </a:r>
          </a:p>
          <a:p>
            <a:pPr lvl="1"/>
            <a:r>
              <a:rPr lang="es-ES" sz="1600" dirty="0" smtClean="0"/>
              <a:t>Cuadro de Mando Integral. </a:t>
            </a:r>
            <a:r>
              <a:rPr lang="es-ES" sz="1600" dirty="0" err="1" smtClean="0"/>
              <a:t>Kaplan</a:t>
            </a:r>
            <a:r>
              <a:rPr lang="es-ES" sz="1600" dirty="0" smtClean="0"/>
              <a:t> &amp; </a:t>
            </a:r>
            <a:r>
              <a:rPr lang="es-ES" sz="1600" dirty="0" err="1" smtClean="0"/>
              <a:t>Norton</a:t>
            </a:r>
            <a:endParaRPr lang="es-ES" sz="1600" dirty="0" smtClean="0"/>
          </a:p>
          <a:p>
            <a:pPr lvl="1"/>
            <a:r>
              <a:rPr lang="es-ES" sz="1600" dirty="0" smtClean="0"/>
              <a:t>Cómo utilizar el cuadro de mando integral. </a:t>
            </a:r>
            <a:r>
              <a:rPr lang="es-ES" sz="1600" dirty="0" err="1" smtClean="0"/>
              <a:t>Kaplan</a:t>
            </a:r>
            <a:r>
              <a:rPr lang="es-ES" sz="1600" dirty="0" smtClean="0"/>
              <a:t> &amp; </a:t>
            </a:r>
            <a:r>
              <a:rPr lang="es-ES" sz="1600" dirty="0" err="1" smtClean="0"/>
              <a:t>Norton</a:t>
            </a:r>
            <a:endParaRPr lang="es-ES" sz="1600" dirty="0" smtClean="0"/>
          </a:p>
          <a:p>
            <a:pPr lvl="1"/>
            <a:r>
              <a:rPr lang="es-ES" sz="1600" dirty="0" smtClean="0"/>
              <a:t>Mapas Estratégicos. R. </a:t>
            </a:r>
            <a:r>
              <a:rPr lang="es-ES" sz="1600" dirty="0" err="1" smtClean="0"/>
              <a:t>Kaplan</a:t>
            </a:r>
            <a:r>
              <a:rPr lang="es-ES" sz="1600" dirty="0" smtClean="0"/>
              <a:t> y D. </a:t>
            </a:r>
            <a:r>
              <a:rPr lang="es-ES" sz="1600" dirty="0" err="1" smtClean="0"/>
              <a:t>Norton</a:t>
            </a:r>
            <a:endParaRPr lang="es-ES" sz="1600" dirty="0" smtClean="0"/>
          </a:p>
          <a:p>
            <a:pPr lvl="1"/>
            <a:endParaRPr lang="es-ES" sz="1600" dirty="0" smtClean="0"/>
          </a:p>
          <a:p>
            <a:pPr lvl="0"/>
            <a:r>
              <a:rPr lang="es-ES" sz="1800" dirty="0" smtClean="0"/>
              <a:t>Conceptuales:</a:t>
            </a:r>
          </a:p>
          <a:p>
            <a:pPr lvl="1"/>
            <a:r>
              <a:rPr lang="es-ES" sz="1600" dirty="0" smtClean="0"/>
              <a:t>Control de Gestión. Una perspectiva de dirección. Joan Amat</a:t>
            </a:r>
          </a:p>
          <a:p>
            <a:pPr lvl="1"/>
            <a:r>
              <a:rPr lang="es-ES" sz="1600" dirty="0" smtClean="0"/>
              <a:t>El control de Gestión. Robert Anthony</a:t>
            </a:r>
          </a:p>
          <a:p>
            <a:pPr lvl="1"/>
            <a:r>
              <a:rPr lang="es-ES" sz="1600" dirty="0" smtClean="0"/>
              <a:t>Sistemas de control de Gestión. Robert Anthony + GOVINDARAJAN </a:t>
            </a:r>
            <a:r>
              <a:rPr lang="es-ES" sz="1600" dirty="0" err="1" smtClean="0"/>
              <a:t>Vijay</a:t>
            </a:r>
            <a:r>
              <a:rPr lang="es-ES" sz="1600" dirty="0" smtClean="0"/>
              <a:t>.</a:t>
            </a:r>
          </a:p>
          <a:p>
            <a:pPr lvl="1"/>
            <a:endParaRPr lang="es-ES" sz="1600" dirty="0" smtClean="0"/>
          </a:p>
          <a:p>
            <a:r>
              <a:rPr lang="es-CL" sz="2000" dirty="0" smtClean="0"/>
              <a:t>Métodos y Prácticos:</a:t>
            </a:r>
            <a:endParaRPr lang="es-ES" sz="2000" dirty="0" smtClean="0"/>
          </a:p>
          <a:p>
            <a:pPr lvl="1"/>
            <a:r>
              <a:rPr lang="es-ES" sz="1600" dirty="0" smtClean="0"/>
              <a:t>Control de Gestión y control presupuestario. </a:t>
            </a:r>
            <a:r>
              <a:rPr lang="es-ES" sz="1600" dirty="0" err="1" smtClean="0"/>
              <a:t>Mallo</a:t>
            </a:r>
            <a:r>
              <a:rPr lang="es-ES" sz="1600" dirty="0" smtClean="0"/>
              <a:t> / Merlo</a:t>
            </a:r>
          </a:p>
          <a:p>
            <a:pPr lvl="1"/>
            <a:r>
              <a:rPr lang="es-ES" sz="1400" dirty="0" smtClean="0"/>
              <a:t>Manual de Control de Gestión. ACCID. Oriol Amat</a:t>
            </a:r>
          </a:p>
          <a:p>
            <a:pPr lvl="1"/>
            <a:r>
              <a:rPr lang="es-ES" sz="1400" dirty="0" smtClean="0"/>
              <a:t>Gestión con Sentido Id &amp; </a:t>
            </a:r>
            <a:r>
              <a:rPr lang="es-ES" sz="1400" dirty="0" err="1" smtClean="0"/>
              <a:t>Nuñez</a:t>
            </a:r>
            <a:endParaRPr lang="es-ES" sz="1400" dirty="0" smtClean="0"/>
          </a:p>
          <a:p>
            <a:pPr lvl="1"/>
            <a:endParaRPr lang="es-ES" sz="1400" dirty="0" smtClean="0"/>
          </a:p>
          <a:p>
            <a:pPr lvl="0"/>
            <a:r>
              <a:rPr lang="es-CL" sz="1800" dirty="0" smtClean="0"/>
              <a:t>TIC</a:t>
            </a:r>
            <a:endParaRPr lang="es-ES" sz="1800" dirty="0" smtClean="0"/>
          </a:p>
          <a:p>
            <a:pPr lvl="1"/>
            <a:r>
              <a:rPr lang="es-ES" sz="1400" dirty="0" smtClean="0"/>
              <a:t>Sistemas de Información. Herramientas para la gestión. Gómez &amp; Suarez</a:t>
            </a:r>
          </a:p>
          <a:p>
            <a:pPr eaLnBrk="1" hangingPunct="1">
              <a:lnSpc>
                <a:spcPct val="90000"/>
              </a:lnSpc>
            </a:pPr>
            <a:endParaRPr lang="es-ES_tradnl" sz="1800" dirty="0" smtClean="0"/>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bwMode="auto">
          <a:xfrm>
            <a:off x="500034" y="1428736"/>
            <a:ext cx="8286808" cy="464347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19458" name="Rectangle 2"/>
          <p:cNvSpPr>
            <a:spLocks noGrp="1" noChangeArrowheads="1"/>
          </p:cNvSpPr>
          <p:nvPr>
            <p:ph type="title"/>
          </p:nvPr>
        </p:nvSpPr>
        <p:spPr>
          <a:noFill/>
        </p:spPr>
        <p:txBody>
          <a:bodyPr/>
          <a:lstStyle/>
          <a:p>
            <a:pPr algn="ctr" eaLnBrk="1" hangingPunct="1"/>
            <a:r>
              <a:rPr lang="es-ES_tradnl" smtClean="0">
                <a:solidFill>
                  <a:schemeClr val="tx1"/>
                </a:solidFill>
              </a:rPr>
              <a:t>M1. INTRODUCCION AL CONTROL DE GESTION</a:t>
            </a:r>
          </a:p>
        </p:txBody>
      </p:sp>
      <p:sp>
        <p:nvSpPr>
          <p:cNvPr id="19459" name="Rectangle 3"/>
          <p:cNvSpPr>
            <a:spLocks noGrp="1" noChangeArrowheads="1"/>
          </p:cNvSpPr>
          <p:nvPr>
            <p:ph type="body" idx="1"/>
          </p:nvPr>
        </p:nvSpPr>
        <p:spPr>
          <a:xfrm>
            <a:off x="857224" y="1628775"/>
            <a:ext cx="7715304" cy="4114800"/>
          </a:xfrm>
        </p:spPr>
        <p:txBody>
          <a:bodyPr/>
          <a:lstStyle/>
          <a:p>
            <a:pPr marL="609600" indent="-609600" eaLnBrk="1" hangingPunct="1">
              <a:buFontTx/>
              <a:buAutoNum type="arabicPeriod"/>
            </a:pPr>
            <a:r>
              <a:rPr lang="es-ES_tradnl" sz="2400" b="1" dirty="0" smtClean="0">
                <a:solidFill>
                  <a:srgbClr val="000066"/>
                </a:solidFill>
              </a:rPr>
              <a:t>Contexto en que se hace control de gestión</a:t>
            </a:r>
          </a:p>
          <a:p>
            <a:pPr marL="609600" indent="-609600" eaLnBrk="1" hangingPunct="1">
              <a:buFontTx/>
              <a:buAutoNum type="arabicPeriod"/>
            </a:pPr>
            <a:r>
              <a:rPr lang="es-ES_tradnl" sz="2400" b="1" dirty="0" smtClean="0">
                <a:solidFill>
                  <a:srgbClr val="000066"/>
                </a:solidFill>
              </a:rPr>
              <a:t>Objetivos del control de gestión</a:t>
            </a:r>
          </a:p>
          <a:p>
            <a:pPr marL="609600" indent="-609600" eaLnBrk="1" hangingPunct="1">
              <a:buFontTx/>
              <a:buAutoNum type="arabicPeriod"/>
            </a:pPr>
            <a:r>
              <a:rPr lang="es-ES_tradnl" sz="2400" b="1" dirty="0" smtClean="0">
                <a:solidFill>
                  <a:srgbClr val="000066"/>
                </a:solidFill>
              </a:rPr>
              <a:t>Visión esquemática del control de gestión</a:t>
            </a:r>
          </a:p>
          <a:p>
            <a:pPr marL="609600" indent="-609600" eaLnBrk="1" hangingPunct="1">
              <a:buFontTx/>
              <a:buAutoNum type="arabicPeriod"/>
            </a:pPr>
            <a:r>
              <a:rPr lang="es-ES_tradnl" sz="2400" b="1" dirty="0" smtClean="0">
                <a:solidFill>
                  <a:srgbClr val="000066"/>
                </a:solidFill>
              </a:rPr>
              <a:t>El Entorno del control de gestión</a:t>
            </a:r>
          </a:p>
          <a:p>
            <a:pPr marL="609600" indent="-609600" eaLnBrk="1" hangingPunct="1">
              <a:buFontTx/>
              <a:buAutoNum type="arabicPeriod"/>
            </a:pPr>
            <a:r>
              <a:rPr lang="es-ES_tradnl" sz="2400" b="1" dirty="0" smtClean="0">
                <a:solidFill>
                  <a:srgbClr val="000066"/>
                </a:solidFill>
              </a:rPr>
              <a:t>El proceso</a:t>
            </a:r>
          </a:p>
          <a:p>
            <a:pPr marL="609600" indent="-609600" eaLnBrk="1" hangingPunct="1">
              <a:buFontTx/>
              <a:buAutoNum type="arabicPeriod"/>
            </a:pPr>
            <a:r>
              <a:rPr lang="es-ES_tradnl" sz="2400" b="1" dirty="0" smtClean="0">
                <a:solidFill>
                  <a:srgbClr val="000066"/>
                </a:solidFill>
              </a:rPr>
              <a:t>Distorsiones del concepto</a:t>
            </a:r>
          </a:p>
          <a:p>
            <a:pPr marL="609600" indent="-609600" eaLnBrk="1" hangingPunct="1">
              <a:buFontTx/>
              <a:buAutoNum type="arabicPeriod"/>
            </a:pPr>
            <a:r>
              <a:rPr lang="es-ES_tradnl" sz="2400" b="1" dirty="0" smtClean="0">
                <a:solidFill>
                  <a:srgbClr val="000066"/>
                </a:solidFill>
              </a:rPr>
              <a:t>Las complejidades del control de gestión</a:t>
            </a:r>
          </a:p>
          <a:p>
            <a:pPr marL="609600" indent="-609600" eaLnBrk="1" hangingPunct="1">
              <a:buFontTx/>
              <a:buAutoNum type="arabicPeriod"/>
            </a:pPr>
            <a:r>
              <a:rPr lang="es-ES_tradnl" sz="2400" b="1" dirty="0" smtClean="0">
                <a:solidFill>
                  <a:srgbClr val="000066"/>
                </a:solidFill>
              </a:rPr>
              <a:t>Evolución y Tendencias</a:t>
            </a:r>
          </a:p>
          <a:p>
            <a:pPr marL="609600" indent="-609600" eaLnBrk="1" hangingPunct="1">
              <a:buFontTx/>
              <a:buAutoNum type="arabicPeriod"/>
            </a:pPr>
            <a:endParaRPr lang="es-ES_tradnl" sz="2400" b="1" dirty="0" smtClean="0">
              <a:solidFill>
                <a:srgbClr val="000066"/>
              </a:solidFill>
            </a:endParaRPr>
          </a:p>
          <a:p>
            <a:pPr marL="609600" indent="-609600" eaLnBrk="1" hangingPunct="1">
              <a:buFontTx/>
              <a:buAutoNum type="arabicPeriod"/>
            </a:pPr>
            <a:endParaRPr lang="es-ES_tradnl" sz="2400" b="1" dirty="0" smtClean="0">
              <a:solidFill>
                <a:srgbClr val="000066"/>
              </a:solidFill>
            </a:endParaRPr>
          </a:p>
          <a:p>
            <a:pPr marL="609600" indent="-609600" eaLnBrk="1" hangingPunct="1">
              <a:buFontTx/>
              <a:buAutoNum type="arabicPeriod"/>
            </a:pPr>
            <a:endParaRPr lang="es-ES_tradnl" sz="2400" b="1" dirty="0" smtClean="0">
              <a:solidFill>
                <a:srgbClr val="000066"/>
              </a:solidFill>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214414" y="928670"/>
            <a:ext cx="3143272" cy="1071570"/>
          </a:xfrm>
        </p:spPr>
        <p:style>
          <a:lnRef idx="0">
            <a:schemeClr val="accent2"/>
          </a:lnRef>
          <a:fillRef idx="3">
            <a:schemeClr val="accent2"/>
          </a:fillRef>
          <a:effectRef idx="3">
            <a:schemeClr val="accent2"/>
          </a:effectRef>
          <a:fontRef idx="minor">
            <a:schemeClr val="lt1"/>
          </a:fontRef>
        </p:style>
        <p:txBody>
          <a:bodyPr/>
          <a:lstStyle/>
          <a:p>
            <a:pPr eaLnBrk="1" hangingPunct="1"/>
            <a:r>
              <a:rPr lang="es-ES_tradnl" sz="2400" dirty="0" smtClean="0">
                <a:solidFill>
                  <a:schemeClr val="tx1"/>
                </a:solidFill>
                <a:latin typeface="Franklin Gothic Medium" pitchFamily="34" charset="0"/>
              </a:rPr>
              <a:t>Características del Entorno Empresarial</a:t>
            </a:r>
            <a:endParaRPr lang="es-ES" sz="2400" dirty="0" smtClean="0">
              <a:solidFill>
                <a:schemeClr val="tx1"/>
              </a:solidFill>
              <a:latin typeface="Franklin Gothic Medium" pitchFamily="34" charset="0"/>
            </a:endParaRPr>
          </a:p>
        </p:txBody>
      </p:sp>
      <p:sp>
        <p:nvSpPr>
          <p:cNvPr id="44035" name="Rectangle 3"/>
          <p:cNvSpPr>
            <a:spLocks noChangeArrowheads="1"/>
          </p:cNvSpPr>
          <p:nvPr/>
        </p:nvSpPr>
        <p:spPr bwMode="auto">
          <a:xfrm>
            <a:off x="0" y="3071810"/>
            <a:ext cx="3048000" cy="609600"/>
          </a:xfrm>
          <a:prstGeom prst="rect">
            <a:avLst/>
          </a:prstGeom>
          <a:noFill/>
          <a:ln w="9525">
            <a:noFill/>
            <a:miter lim="800000"/>
            <a:headEnd/>
            <a:tailEnd/>
          </a:ln>
          <a:effectLst/>
        </p:spPr>
        <p:txBody>
          <a:bodyPr anchor="ctr"/>
          <a:lstStyle/>
          <a:p>
            <a:pPr algn="l" eaLnBrk="0" hangingPunct="0">
              <a:defRPr/>
            </a:pPr>
            <a:r>
              <a:rPr lang="es-ES_tradnl" dirty="0">
                <a:solidFill>
                  <a:schemeClr val="tx2"/>
                </a:solidFill>
                <a:effectLst>
                  <a:outerShdw blurRad="38100" dist="38100" dir="2700000" algn="tl">
                    <a:srgbClr val="C0C0C0"/>
                  </a:outerShdw>
                </a:effectLst>
                <a:latin typeface="Franklin Gothic Medium" pitchFamily="34" charset="0"/>
              </a:rPr>
              <a:t>... Influye en la  Planificación</a:t>
            </a:r>
            <a:endParaRPr lang="es-ES" dirty="0">
              <a:solidFill>
                <a:schemeClr val="tx2"/>
              </a:solidFill>
              <a:effectLst>
                <a:outerShdw blurRad="38100" dist="38100" dir="2700000" algn="tl">
                  <a:srgbClr val="C0C0C0"/>
                </a:outerShdw>
              </a:effectLst>
              <a:latin typeface="Franklin Gothic Medium" pitchFamily="34" charset="0"/>
            </a:endParaRPr>
          </a:p>
        </p:txBody>
      </p:sp>
      <p:sp>
        <p:nvSpPr>
          <p:cNvPr id="44036" name="Rectangle 4"/>
          <p:cNvSpPr>
            <a:spLocks noChangeArrowheads="1"/>
          </p:cNvSpPr>
          <p:nvPr/>
        </p:nvSpPr>
        <p:spPr bwMode="auto">
          <a:xfrm>
            <a:off x="0" y="3643314"/>
            <a:ext cx="2286000" cy="304800"/>
          </a:xfrm>
          <a:prstGeom prst="rect">
            <a:avLst/>
          </a:prstGeom>
          <a:noFill/>
          <a:ln w="9525">
            <a:noFill/>
            <a:miter lim="800000"/>
            <a:headEnd/>
            <a:tailEnd/>
          </a:ln>
          <a:effectLst/>
        </p:spPr>
        <p:txBody>
          <a:bodyPr anchor="ctr"/>
          <a:lstStyle/>
          <a:p>
            <a:pPr algn="l" eaLnBrk="0" hangingPunct="0">
              <a:defRPr/>
            </a:pPr>
            <a:r>
              <a:rPr lang="es-ES_tradnl" sz="2000" b="1" dirty="0">
                <a:solidFill>
                  <a:schemeClr val="tx2"/>
                </a:solidFill>
                <a:effectLst>
                  <a:outerShdw blurRad="38100" dist="38100" dir="2700000" algn="tl">
                    <a:srgbClr val="C0C0C0"/>
                  </a:outerShdw>
                </a:effectLst>
                <a:latin typeface="Franklin Gothic Medium" pitchFamily="34" charset="0"/>
              </a:rPr>
              <a:t>... </a:t>
            </a:r>
            <a:r>
              <a:rPr lang="es-ES_tradnl" sz="2000" dirty="0">
                <a:solidFill>
                  <a:schemeClr val="tx2"/>
                </a:solidFill>
                <a:effectLst>
                  <a:outerShdw blurRad="38100" dist="38100" dir="2700000" algn="tl">
                    <a:srgbClr val="C0C0C0"/>
                  </a:outerShdw>
                </a:effectLst>
                <a:latin typeface="Franklin Gothic Medium" pitchFamily="34" charset="0"/>
              </a:rPr>
              <a:t>en la ejecución</a:t>
            </a:r>
            <a:endParaRPr lang="es-ES" sz="2000" dirty="0">
              <a:solidFill>
                <a:schemeClr val="tx2"/>
              </a:solidFill>
              <a:effectLst>
                <a:outerShdw blurRad="38100" dist="38100" dir="2700000" algn="tl">
                  <a:srgbClr val="C0C0C0"/>
                </a:outerShdw>
              </a:effectLst>
              <a:latin typeface="Franklin Gothic Medium" pitchFamily="34" charset="0"/>
            </a:endParaRPr>
          </a:p>
        </p:txBody>
      </p:sp>
      <p:sp>
        <p:nvSpPr>
          <p:cNvPr id="44037" name="Rectangle 5"/>
          <p:cNvSpPr>
            <a:spLocks noChangeArrowheads="1"/>
          </p:cNvSpPr>
          <p:nvPr/>
        </p:nvSpPr>
        <p:spPr bwMode="auto">
          <a:xfrm>
            <a:off x="0" y="3929066"/>
            <a:ext cx="2286000" cy="381000"/>
          </a:xfrm>
          <a:prstGeom prst="rect">
            <a:avLst/>
          </a:prstGeom>
          <a:noFill/>
          <a:ln w="9525">
            <a:noFill/>
            <a:miter lim="800000"/>
            <a:headEnd/>
            <a:tailEnd/>
          </a:ln>
          <a:effectLst/>
        </p:spPr>
        <p:txBody>
          <a:bodyPr anchor="ctr"/>
          <a:lstStyle/>
          <a:p>
            <a:pPr algn="l" eaLnBrk="0" hangingPunct="0">
              <a:defRPr/>
            </a:pPr>
            <a:r>
              <a:rPr lang="es-ES_tradnl" sz="2000" b="1" dirty="0">
                <a:solidFill>
                  <a:schemeClr val="tx2"/>
                </a:solidFill>
                <a:effectLst>
                  <a:outerShdw blurRad="38100" dist="38100" dir="2700000" algn="tl">
                    <a:srgbClr val="C0C0C0"/>
                  </a:outerShdw>
                </a:effectLst>
                <a:latin typeface="Franklin Gothic Medium" pitchFamily="34" charset="0"/>
              </a:rPr>
              <a:t>... en el control</a:t>
            </a:r>
            <a:endParaRPr lang="es-ES" sz="2000" b="1" dirty="0">
              <a:solidFill>
                <a:schemeClr val="tx2"/>
              </a:solidFill>
              <a:effectLst>
                <a:outerShdw blurRad="38100" dist="38100" dir="2700000" algn="tl">
                  <a:srgbClr val="C0C0C0"/>
                </a:outerShdw>
              </a:effectLst>
              <a:latin typeface="Franklin Gothic Medium" pitchFamily="34" charset="0"/>
            </a:endParaRPr>
          </a:p>
        </p:txBody>
      </p:sp>
      <p:grpSp>
        <p:nvGrpSpPr>
          <p:cNvPr id="2" name="Group 6"/>
          <p:cNvGrpSpPr>
            <a:grpSpLocks/>
          </p:cNvGrpSpPr>
          <p:nvPr/>
        </p:nvGrpSpPr>
        <p:grpSpPr bwMode="auto">
          <a:xfrm>
            <a:off x="3432175" y="838200"/>
            <a:ext cx="5711825" cy="5029200"/>
            <a:chOff x="1730" y="720"/>
            <a:chExt cx="3598" cy="3168"/>
          </a:xfrm>
        </p:grpSpPr>
        <p:grpSp>
          <p:nvGrpSpPr>
            <p:cNvPr id="21514" name="Group 7"/>
            <p:cNvGrpSpPr>
              <a:grpSpLocks/>
            </p:cNvGrpSpPr>
            <p:nvPr/>
          </p:nvGrpSpPr>
          <p:grpSpPr bwMode="auto">
            <a:xfrm>
              <a:off x="1730" y="720"/>
              <a:ext cx="3598" cy="3168"/>
              <a:chOff x="1874" y="912"/>
              <a:chExt cx="3598" cy="3168"/>
            </a:xfrm>
          </p:grpSpPr>
          <p:sp>
            <p:nvSpPr>
              <p:cNvPr id="21516" name="AutoShape 8"/>
              <p:cNvSpPr>
                <a:spLocks noChangeArrowheads="1"/>
              </p:cNvSpPr>
              <p:nvPr/>
            </p:nvSpPr>
            <p:spPr bwMode="auto">
              <a:xfrm>
                <a:off x="1987" y="1019"/>
                <a:ext cx="3376" cy="2960"/>
              </a:xfrm>
              <a:custGeom>
                <a:avLst/>
                <a:gdLst>
                  <a:gd name="T0" fmla="*/ 1688 w 21600"/>
                  <a:gd name="T1" fmla="*/ 0 h 21600"/>
                  <a:gd name="T2" fmla="*/ 494 w 21600"/>
                  <a:gd name="T3" fmla="*/ 433 h 21600"/>
                  <a:gd name="T4" fmla="*/ 0 w 21600"/>
                  <a:gd name="T5" fmla="*/ 1480 h 21600"/>
                  <a:gd name="T6" fmla="*/ 494 w 21600"/>
                  <a:gd name="T7" fmla="*/ 2527 h 21600"/>
                  <a:gd name="T8" fmla="*/ 1688 w 21600"/>
                  <a:gd name="T9" fmla="*/ 2960 h 21600"/>
                  <a:gd name="T10" fmla="*/ 2882 w 21600"/>
                  <a:gd name="T11" fmla="*/ 2527 h 21600"/>
                  <a:gd name="T12" fmla="*/ 3376 w 21600"/>
                  <a:gd name="T13" fmla="*/ 1480 h 21600"/>
                  <a:gd name="T14" fmla="*/ 2882 w 21600"/>
                  <a:gd name="T15" fmla="*/ 433 h 21600"/>
                  <a:gd name="T16" fmla="*/ 0 60000 65536"/>
                  <a:gd name="T17" fmla="*/ 0 60000 65536"/>
                  <a:gd name="T18" fmla="*/ 0 60000 65536"/>
                  <a:gd name="T19" fmla="*/ 0 60000 65536"/>
                  <a:gd name="T20" fmla="*/ 0 60000 65536"/>
                  <a:gd name="T21" fmla="*/ 0 60000 65536"/>
                  <a:gd name="T22" fmla="*/ 0 60000 65536"/>
                  <a:gd name="T23" fmla="*/ 0 60000 65536"/>
                  <a:gd name="T24" fmla="*/ 3161 w 21600"/>
                  <a:gd name="T25" fmla="*/ 3160 h 21600"/>
                  <a:gd name="T26" fmla="*/ 18439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65" y="10800"/>
                    </a:moveTo>
                    <a:cubicBezTo>
                      <a:pt x="4465" y="14299"/>
                      <a:pt x="7301" y="17135"/>
                      <a:pt x="10800" y="17135"/>
                    </a:cubicBezTo>
                    <a:cubicBezTo>
                      <a:pt x="14299" y="17135"/>
                      <a:pt x="17135" y="14299"/>
                      <a:pt x="17135" y="10800"/>
                    </a:cubicBezTo>
                    <a:cubicBezTo>
                      <a:pt x="17135" y="7301"/>
                      <a:pt x="14299" y="4465"/>
                      <a:pt x="10800" y="4465"/>
                    </a:cubicBezTo>
                    <a:cubicBezTo>
                      <a:pt x="7301" y="4465"/>
                      <a:pt x="4465" y="7301"/>
                      <a:pt x="4465" y="10800"/>
                    </a:cubicBezTo>
                    <a:close/>
                  </a:path>
                </a:pathLst>
              </a:custGeom>
              <a:noFill/>
              <a:ln w="38100">
                <a:solidFill>
                  <a:srgbClr val="660033"/>
                </a:solidFill>
                <a:round/>
                <a:headEnd type="none" w="sm" len="sm"/>
                <a:tailEnd type="none" w="sm" len="sm"/>
              </a:ln>
            </p:spPr>
            <p:txBody>
              <a:bodyPr wrap="none" anchor="ctr"/>
              <a:lstStyle/>
              <a:p>
                <a:endParaRPr lang="es-ES"/>
              </a:p>
            </p:txBody>
          </p:sp>
          <p:sp>
            <p:nvSpPr>
              <p:cNvPr id="21517" name="AutoShape 9"/>
              <p:cNvSpPr>
                <a:spLocks noChangeArrowheads="1"/>
              </p:cNvSpPr>
              <p:nvPr/>
            </p:nvSpPr>
            <p:spPr bwMode="auto">
              <a:xfrm>
                <a:off x="1984" y="1009"/>
                <a:ext cx="3376" cy="2961"/>
              </a:xfrm>
              <a:custGeom>
                <a:avLst/>
                <a:gdLst>
                  <a:gd name="T0" fmla="*/ 1688 w 21600"/>
                  <a:gd name="T1" fmla="*/ 0 h 21600"/>
                  <a:gd name="T2" fmla="*/ 494 w 21600"/>
                  <a:gd name="T3" fmla="*/ 434 h 21600"/>
                  <a:gd name="T4" fmla="*/ 0 w 21600"/>
                  <a:gd name="T5" fmla="*/ 1481 h 21600"/>
                  <a:gd name="T6" fmla="*/ 494 w 21600"/>
                  <a:gd name="T7" fmla="*/ 2527 h 21600"/>
                  <a:gd name="T8" fmla="*/ 1688 w 21600"/>
                  <a:gd name="T9" fmla="*/ 2961 h 21600"/>
                  <a:gd name="T10" fmla="*/ 2882 w 21600"/>
                  <a:gd name="T11" fmla="*/ 2527 h 21600"/>
                  <a:gd name="T12" fmla="*/ 3376 w 21600"/>
                  <a:gd name="T13" fmla="*/ 1481 h 21600"/>
                  <a:gd name="T14" fmla="*/ 2882 w 21600"/>
                  <a:gd name="T15" fmla="*/ 434 h 21600"/>
                  <a:gd name="T16" fmla="*/ 0 60000 65536"/>
                  <a:gd name="T17" fmla="*/ 0 60000 65536"/>
                  <a:gd name="T18" fmla="*/ 0 60000 65536"/>
                  <a:gd name="T19" fmla="*/ 0 60000 65536"/>
                  <a:gd name="T20" fmla="*/ 0 60000 65536"/>
                  <a:gd name="T21" fmla="*/ 0 60000 65536"/>
                  <a:gd name="T22" fmla="*/ 0 60000 65536"/>
                  <a:gd name="T23" fmla="*/ 0 60000 65536"/>
                  <a:gd name="T24" fmla="*/ 3161 w 21600"/>
                  <a:gd name="T25" fmla="*/ 3166 h 21600"/>
                  <a:gd name="T26" fmla="*/ 18439 w 21600"/>
                  <a:gd name="T27" fmla="*/ 18434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465" y="10800"/>
                    </a:moveTo>
                    <a:cubicBezTo>
                      <a:pt x="4465" y="14299"/>
                      <a:pt x="7301" y="17135"/>
                      <a:pt x="10800" y="17135"/>
                    </a:cubicBezTo>
                    <a:cubicBezTo>
                      <a:pt x="14299" y="17135"/>
                      <a:pt x="17135" y="14299"/>
                      <a:pt x="17135" y="10800"/>
                    </a:cubicBezTo>
                    <a:cubicBezTo>
                      <a:pt x="17135" y="7301"/>
                      <a:pt x="14299" y="4465"/>
                      <a:pt x="10800" y="4465"/>
                    </a:cubicBezTo>
                    <a:cubicBezTo>
                      <a:pt x="7301" y="4465"/>
                      <a:pt x="4465" y="7301"/>
                      <a:pt x="4465" y="10800"/>
                    </a:cubicBezTo>
                    <a:close/>
                  </a:path>
                </a:pathLst>
              </a:custGeom>
              <a:noFill/>
              <a:ln w="38100">
                <a:solidFill>
                  <a:srgbClr val="000066"/>
                </a:solidFill>
                <a:round/>
                <a:headEnd type="none" w="sm" len="sm"/>
                <a:tailEnd type="none" w="sm" len="sm"/>
              </a:ln>
            </p:spPr>
            <p:txBody>
              <a:bodyPr wrap="none" anchor="ctr"/>
              <a:lstStyle/>
              <a:p>
                <a:endParaRPr lang="es-ES"/>
              </a:p>
            </p:txBody>
          </p:sp>
          <p:sp>
            <p:nvSpPr>
              <p:cNvPr id="21518" name="AutoShape 10"/>
              <p:cNvSpPr>
                <a:spLocks noChangeArrowheads="1"/>
              </p:cNvSpPr>
              <p:nvPr/>
            </p:nvSpPr>
            <p:spPr bwMode="auto">
              <a:xfrm rot="-5690784">
                <a:off x="3740" y="3900"/>
                <a:ext cx="195" cy="166"/>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19" name="AutoShape 11"/>
              <p:cNvSpPr>
                <a:spLocks noChangeArrowheads="1"/>
              </p:cNvSpPr>
              <p:nvPr/>
            </p:nvSpPr>
            <p:spPr bwMode="auto">
              <a:xfrm rot="16490784" flipV="1">
                <a:off x="3408" y="3899"/>
                <a:ext cx="195" cy="167"/>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20" name="AutoShape 12"/>
              <p:cNvSpPr>
                <a:spLocks noChangeArrowheads="1"/>
              </p:cNvSpPr>
              <p:nvPr/>
            </p:nvSpPr>
            <p:spPr bwMode="auto">
              <a:xfrm rot="16490784" flipH="1">
                <a:off x="3740" y="927"/>
                <a:ext cx="195" cy="166"/>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21" name="AutoShape 13"/>
              <p:cNvSpPr>
                <a:spLocks noChangeArrowheads="1"/>
              </p:cNvSpPr>
              <p:nvPr/>
            </p:nvSpPr>
            <p:spPr bwMode="auto">
              <a:xfrm rot="-5690784" flipH="1" flipV="1">
                <a:off x="3365" y="927"/>
                <a:ext cx="195" cy="166"/>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nvGrpSpPr>
              <p:cNvPr id="21522" name="Group 14"/>
              <p:cNvGrpSpPr>
                <a:grpSpLocks/>
              </p:cNvGrpSpPr>
              <p:nvPr/>
            </p:nvGrpSpPr>
            <p:grpSpPr bwMode="auto">
              <a:xfrm>
                <a:off x="1874" y="2264"/>
                <a:ext cx="884" cy="451"/>
                <a:chOff x="1246" y="2340"/>
                <a:chExt cx="790" cy="444"/>
              </a:xfrm>
            </p:grpSpPr>
            <p:sp>
              <p:nvSpPr>
                <p:cNvPr id="21568" name="AutoShape 15"/>
                <p:cNvSpPr>
                  <a:spLocks noChangeArrowheads="1"/>
                </p:cNvSpPr>
                <p:nvPr/>
              </p:nvSpPr>
              <p:spPr bwMode="auto">
                <a:xfrm rot="-290784">
                  <a:off x="1246" y="2648"/>
                  <a:ext cx="189" cy="136"/>
                </a:xfrm>
                <a:prstGeom prst="triangle">
                  <a:avLst>
                    <a:gd name="adj" fmla="val 50708"/>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69" name="AutoShape 16"/>
                <p:cNvSpPr>
                  <a:spLocks noChangeArrowheads="1"/>
                </p:cNvSpPr>
                <p:nvPr/>
              </p:nvSpPr>
              <p:spPr bwMode="auto">
                <a:xfrm rot="290784" flipV="1">
                  <a:off x="1248" y="2340"/>
                  <a:ext cx="182" cy="136"/>
                </a:xfrm>
                <a:prstGeom prst="triangle">
                  <a:avLst>
                    <a:gd name="adj" fmla="val 55343"/>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nvGrpSpPr>
                <p:cNvPr id="21570" name="Group 17"/>
                <p:cNvGrpSpPr>
                  <a:grpSpLocks/>
                </p:cNvGrpSpPr>
                <p:nvPr/>
              </p:nvGrpSpPr>
              <p:grpSpPr bwMode="auto">
                <a:xfrm>
                  <a:off x="1920" y="2448"/>
                  <a:ext cx="116" cy="283"/>
                  <a:chOff x="1920" y="2448"/>
                  <a:chExt cx="116" cy="283"/>
                </a:xfrm>
              </p:grpSpPr>
              <p:sp>
                <p:nvSpPr>
                  <p:cNvPr id="21571" name="AutoShape 18"/>
                  <p:cNvSpPr>
                    <a:spLocks noChangeArrowheads="1"/>
                  </p:cNvSpPr>
                  <p:nvPr/>
                </p:nvSpPr>
                <p:spPr bwMode="auto">
                  <a:xfrm rot="-67305" flipH="1" flipV="1">
                    <a:off x="1920" y="2448"/>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72" name="AutoShape 19"/>
                  <p:cNvSpPr>
                    <a:spLocks noChangeArrowheads="1"/>
                  </p:cNvSpPr>
                  <p:nvPr/>
                </p:nvSpPr>
                <p:spPr bwMode="auto">
                  <a:xfrm rot="20929096" flipH="1">
                    <a:off x="1920" y="2640"/>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grpSp>
          <p:sp>
            <p:nvSpPr>
              <p:cNvPr id="21523" name="AutoShape 20"/>
              <p:cNvSpPr>
                <a:spLocks noChangeArrowheads="1"/>
              </p:cNvSpPr>
              <p:nvPr/>
            </p:nvSpPr>
            <p:spPr bwMode="auto">
              <a:xfrm rot="290784" flipH="1">
                <a:off x="5234" y="2592"/>
                <a:ext cx="206" cy="139"/>
              </a:xfrm>
              <a:prstGeom prst="triangle">
                <a:avLst>
                  <a:gd name="adj" fmla="val 50708"/>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24" name="AutoShape 21"/>
              <p:cNvSpPr>
                <a:spLocks noChangeArrowheads="1"/>
              </p:cNvSpPr>
              <p:nvPr/>
            </p:nvSpPr>
            <p:spPr bwMode="auto">
              <a:xfrm rot="-290784" flipH="1" flipV="1">
                <a:off x="5274" y="2277"/>
                <a:ext cx="198" cy="138"/>
              </a:xfrm>
              <a:prstGeom prst="triangle">
                <a:avLst>
                  <a:gd name="adj" fmla="val 55343"/>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25" name="AutoShape 22"/>
              <p:cNvSpPr>
                <a:spLocks noChangeArrowheads="1"/>
              </p:cNvSpPr>
              <p:nvPr/>
            </p:nvSpPr>
            <p:spPr bwMode="auto">
              <a:xfrm>
                <a:off x="2682" y="1643"/>
                <a:ext cx="1973" cy="1727"/>
              </a:xfrm>
              <a:custGeom>
                <a:avLst/>
                <a:gdLst>
                  <a:gd name="T0" fmla="*/ 987 w 21600"/>
                  <a:gd name="T1" fmla="*/ 0 h 21600"/>
                  <a:gd name="T2" fmla="*/ 289 w 21600"/>
                  <a:gd name="T3" fmla="*/ 253 h 21600"/>
                  <a:gd name="T4" fmla="*/ 0 w 21600"/>
                  <a:gd name="T5" fmla="*/ 864 h 21600"/>
                  <a:gd name="T6" fmla="*/ 289 w 21600"/>
                  <a:gd name="T7" fmla="*/ 1474 h 21600"/>
                  <a:gd name="T8" fmla="*/ 987 w 21600"/>
                  <a:gd name="T9" fmla="*/ 1727 h 21600"/>
                  <a:gd name="T10" fmla="*/ 1684 w 21600"/>
                  <a:gd name="T11" fmla="*/ 1474 h 21600"/>
                  <a:gd name="T12" fmla="*/ 1973 w 21600"/>
                  <a:gd name="T13" fmla="*/ 864 h 21600"/>
                  <a:gd name="T14" fmla="*/ 1684 w 21600"/>
                  <a:gd name="T15" fmla="*/ 253 h 21600"/>
                  <a:gd name="T16" fmla="*/ 0 60000 65536"/>
                  <a:gd name="T17" fmla="*/ 0 60000 65536"/>
                  <a:gd name="T18" fmla="*/ 0 60000 65536"/>
                  <a:gd name="T19" fmla="*/ 0 60000 65536"/>
                  <a:gd name="T20" fmla="*/ 0 60000 65536"/>
                  <a:gd name="T21" fmla="*/ 0 60000 65536"/>
                  <a:gd name="T22" fmla="*/ 0 60000 65536"/>
                  <a:gd name="T23" fmla="*/ 0 60000 65536"/>
                  <a:gd name="T24" fmla="*/ 3164 w 21600"/>
                  <a:gd name="T25" fmla="*/ 3164 h 21600"/>
                  <a:gd name="T26" fmla="*/ 18436 w 21600"/>
                  <a:gd name="T27" fmla="*/ 1843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08" y="10800"/>
                    </a:moveTo>
                    <a:cubicBezTo>
                      <a:pt x="5608" y="13667"/>
                      <a:pt x="7933" y="15992"/>
                      <a:pt x="10800" y="15992"/>
                    </a:cubicBezTo>
                    <a:cubicBezTo>
                      <a:pt x="13667" y="15992"/>
                      <a:pt x="15992" y="13667"/>
                      <a:pt x="15992" y="10800"/>
                    </a:cubicBezTo>
                    <a:cubicBezTo>
                      <a:pt x="15992" y="7933"/>
                      <a:pt x="13667" y="5608"/>
                      <a:pt x="10800" y="5608"/>
                    </a:cubicBezTo>
                    <a:cubicBezTo>
                      <a:pt x="7933" y="5608"/>
                      <a:pt x="5608" y="7933"/>
                      <a:pt x="5608" y="10800"/>
                    </a:cubicBezTo>
                    <a:close/>
                  </a:path>
                </a:pathLst>
              </a:custGeom>
              <a:noFill/>
              <a:ln w="3175">
                <a:solidFill>
                  <a:srgbClr val="660033"/>
                </a:solidFill>
                <a:round/>
                <a:headEnd type="none" w="sm" len="sm"/>
                <a:tailEnd type="none" w="sm" len="sm"/>
              </a:ln>
            </p:spPr>
            <p:txBody>
              <a:bodyPr wrap="none" anchor="ctr"/>
              <a:lstStyle/>
              <a:p>
                <a:endParaRPr lang="es-ES"/>
              </a:p>
            </p:txBody>
          </p:sp>
          <p:sp>
            <p:nvSpPr>
              <p:cNvPr id="21526" name="AutoShape 23"/>
              <p:cNvSpPr>
                <a:spLocks noChangeArrowheads="1"/>
              </p:cNvSpPr>
              <p:nvPr/>
            </p:nvSpPr>
            <p:spPr bwMode="auto">
              <a:xfrm rot="67305" flipV="1">
                <a:off x="4615" y="2386"/>
                <a:ext cx="126" cy="93"/>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27" name="AutoShape 24"/>
              <p:cNvSpPr>
                <a:spLocks noChangeArrowheads="1"/>
              </p:cNvSpPr>
              <p:nvPr/>
            </p:nvSpPr>
            <p:spPr bwMode="auto">
              <a:xfrm rot="670904">
                <a:off x="4561" y="2569"/>
                <a:ext cx="127" cy="93"/>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nvGrpSpPr>
              <p:cNvPr id="21528" name="Group 25"/>
              <p:cNvGrpSpPr>
                <a:grpSpLocks/>
              </p:cNvGrpSpPr>
              <p:nvPr/>
            </p:nvGrpSpPr>
            <p:grpSpPr bwMode="auto">
              <a:xfrm>
                <a:off x="2896" y="1741"/>
                <a:ext cx="1552" cy="143"/>
                <a:chOff x="2160" y="1824"/>
                <a:chExt cx="1387" cy="141"/>
              </a:xfrm>
            </p:grpSpPr>
            <p:grpSp>
              <p:nvGrpSpPr>
                <p:cNvPr id="21562" name="Group 26"/>
                <p:cNvGrpSpPr>
                  <a:grpSpLocks/>
                </p:cNvGrpSpPr>
                <p:nvPr/>
              </p:nvGrpSpPr>
              <p:grpSpPr bwMode="auto">
                <a:xfrm rot="18200332" flipH="1">
                  <a:off x="3335" y="1753"/>
                  <a:ext cx="141" cy="283"/>
                  <a:chOff x="1920" y="2448"/>
                  <a:chExt cx="116" cy="283"/>
                </a:xfrm>
              </p:grpSpPr>
              <p:sp>
                <p:nvSpPr>
                  <p:cNvPr id="21566" name="AutoShape 27"/>
                  <p:cNvSpPr>
                    <a:spLocks noChangeArrowheads="1"/>
                  </p:cNvSpPr>
                  <p:nvPr/>
                </p:nvSpPr>
                <p:spPr bwMode="auto">
                  <a:xfrm rot="-67305" flipH="1" flipV="1">
                    <a:off x="1920" y="2448"/>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67" name="AutoShape 28"/>
                  <p:cNvSpPr>
                    <a:spLocks noChangeArrowheads="1"/>
                  </p:cNvSpPr>
                  <p:nvPr/>
                </p:nvSpPr>
                <p:spPr bwMode="auto">
                  <a:xfrm rot="20929096" flipH="1">
                    <a:off x="1920" y="2640"/>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grpSp>
              <p:nvGrpSpPr>
                <p:cNvPr id="21563" name="Group 29"/>
                <p:cNvGrpSpPr>
                  <a:grpSpLocks/>
                </p:cNvGrpSpPr>
                <p:nvPr/>
              </p:nvGrpSpPr>
              <p:grpSpPr bwMode="auto">
                <a:xfrm rot="3399668">
                  <a:off x="2231" y="1753"/>
                  <a:ext cx="141" cy="283"/>
                  <a:chOff x="1920" y="2448"/>
                  <a:chExt cx="116" cy="283"/>
                </a:xfrm>
              </p:grpSpPr>
              <p:sp>
                <p:nvSpPr>
                  <p:cNvPr id="21564" name="AutoShape 30"/>
                  <p:cNvSpPr>
                    <a:spLocks noChangeArrowheads="1"/>
                  </p:cNvSpPr>
                  <p:nvPr/>
                </p:nvSpPr>
                <p:spPr bwMode="auto">
                  <a:xfrm rot="-67305" flipH="1" flipV="1">
                    <a:off x="1920" y="2448"/>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65" name="AutoShape 31"/>
                  <p:cNvSpPr>
                    <a:spLocks noChangeArrowheads="1"/>
                  </p:cNvSpPr>
                  <p:nvPr/>
                </p:nvSpPr>
                <p:spPr bwMode="auto">
                  <a:xfrm rot="20929096" flipH="1">
                    <a:off x="1920" y="2640"/>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grpSp>
          <p:grpSp>
            <p:nvGrpSpPr>
              <p:cNvPr id="21529" name="Group 32"/>
              <p:cNvGrpSpPr>
                <a:grpSpLocks/>
              </p:cNvGrpSpPr>
              <p:nvPr/>
            </p:nvGrpSpPr>
            <p:grpSpPr bwMode="auto">
              <a:xfrm flipV="1">
                <a:off x="2896" y="3105"/>
                <a:ext cx="1552" cy="143"/>
                <a:chOff x="2160" y="1824"/>
                <a:chExt cx="1387" cy="141"/>
              </a:xfrm>
            </p:grpSpPr>
            <p:grpSp>
              <p:nvGrpSpPr>
                <p:cNvPr id="21556" name="Group 33"/>
                <p:cNvGrpSpPr>
                  <a:grpSpLocks/>
                </p:cNvGrpSpPr>
                <p:nvPr/>
              </p:nvGrpSpPr>
              <p:grpSpPr bwMode="auto">
                <a:xfrm rot="18200332" flipH="1">
                  <a:off x="3335" y="1753"/>
                  <a:ext cx="141" cy="283"/>
                  <a:chOff x="1920" y="2448"/>
                  <a:chExt cx="116" cy="283"/>
                </a:xfrm>
              </p:grpSpPr>
              <p:sp>
                <p:nvSpPr>
                  <p:cNvPr id="21560" name="AutoShape 34"/>
                  <p:cNvSpPr>
                    <a:spLocks noChangeArrowheads="1"/>
                  </p:cNvSpPr>
                  <p:nvPr/>
                </p:nvSpPr>
                <p:spPr bwMode="auto">
                  <a:xfrm rot="-67305" flipH="1" flipV="1">
                    <a:off x="1920" y="2448"/>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61" name="AutoShape 35"/>
                  <p:cNvSpPr>
                    <a:spLocks noChangeArrowheads="1"/>
                  </p:cNvSpPr>
                  <p:nvPr/>
                </p:nvSpPr>
                <p:spPr bwMode="auto">
                  <a:xfrm rot="20929096" flipH="1">
                    <a:off x="1920" y="2640"/>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grpSp>
              <p:nvGrpSpPr>
                <p:cNvPr id="21557" name="Group 36"/>
                <p:cNvGrpSpPr>
                  <a:grpSpLocks/>
                </p:cNvGrpSpPr>
                <p:nvPr/>
              </p:nvGrpSpPr>
              <p:grpSpPr bwMode="auto">
                <a:xfrm rot="3399668">
                  <a:off x="2231" y="1753"/>
                  <a:ext cx="141" cy="283"/>
                  <a:chOff x="1920" y="2448"/>
                  <a:chExt cx="116" cy="283"/>
                </a:xfrm>
              </p:grpSpPr>
              <p:sp>
                <p:nvSpPr>
                  <p:cNvPr id="21558" name="AutoShape 37"/>
                  <p:cNvSpPr>
                    <a:spLocks noChangeArrowheads="1"/>
                  </p:cNvSpPr>
                  <p:nvPr/>
                </p:nvSpPr>
                <p:spPr bwMode="auto">
                  <a:xfrm rot="-67305" flipH="1" flipV="1">
                    <a:off x="1920" y="2448"/>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sp>
                <p:nvSpPr>
                  <p:cNvPr id="21559" name="AutoShape 38"/>
                  <p:cNvSpPr>
                    <a:spLocks noChangeArrowheads="1"/>
                  </p:cNvSpPr>
                  <p:nvPr/>
                </p:nvSpPr>
                <p:spPr bwMode="auto">
                  <a:xfrm rot="20929096" flipH="1">
                    <a:off x="1920" y="2640"/>
                    <a:ext cx="116" cy="91"/>
                  </a:xfrm>
                  <a:prstGeom prst="triangle">
                    <a:avLst>
                      <a:gd name="adj" fmla="val 50000"/>
                    </a:avLst>
                  </a:prstGeom>
                  <a:solidFill>
                    <a:srgbClr val="CC3300"/>
                  </a:solidFill>
                  <a:ln w="12700">
                    <a:solidFill>
                      <a:srgbClr val="660033"/>
                    </a:solidFill>
                    <a:miter lim="800000"/>
                    <a:headEnd type="none" w="sm" len="sm"/>
                    <a:tailEnd type="none" w="sm" len="sm"/>
                  </a:ln>
                </p:spPr>
                <p:txBody>
                  <a:bodyPr wrap="none" anchor="ctr"/>
                  <a:lstStyle/>
                  <a:p>
                    <a:endParaRPr lang="es-ES"/>
                  </a:p>
                </p:txBody>
              </p:sp>
            </p:grpSp>
          </p:grpSp>
          <p:sp>
            <p:nvSpPr>
              <p:cNvPr id="21530" name="AutoShape 39"/>
              <p:cNvSpPr>
                <a:spLocks noChangeArrowheads="1"/>
              </p:cNvSpPr>
              <p:nvPr/>
            </p:nvSpPr>
            <p:spPr bwMode="auto">
              <a:xfrm>
                <a:off x="2037" y="2423"/>
                <a:ext cx="537" cy="146"/>
              </a:xfrm>
              <a:prstGeom prst="leftRightArrow">
                <a:avLst>
                  <a:gd name="adj1" fmla="val 27778"/>
                  <a:gd name="adj2" fmla="val 73562"/>
                </a:avLst>
              </a:prstGeom>
              <a:solidFill>
                <a:srgbClr val="FF6600"/>
              </a:solidFill>
              <a:ln w="12700">
                <a:solidFill>
                  <a:srgbClr val="000066"/>
                </a:solidFill>
                <a:miter lim="800000"/>
                <a:headEnd type="none" w="sm" len="sm"/>
                <a:tailEnd type="none" w="sm" len="sm"/>
              </a:ln>
            </p:spPr>
            <p:txBody>
              <a:bodyPr wrap="none" anchor="ctr"/>
              <a:lstStyle/>
              <a:p>
                <a:endParaRPr lang="es-ES"/>
              </a:p>
            </p:txBody>
          </p:sp>
          <p:sp>
            <p:nvSpPr>
              <p:cNvPr id="21531" name="AutoShape 40"/>
              <p:cNvSpPr>
                <a:spLocks noChangeArrowheads="1"/>
              </p:cNvSpPr>
              <p:nvPr/>
            </p:nvSpPr>
            <p:spPr bwMode="auto">
              <a:xfrm>
                <a:off x="4776" y="2423"/>
                <a:ext cx="537" cy="146"/>
              </a:xfrm>
              <a:prstGeom prst="leftRightArrow">
                <a:avLst>
                  <a:gd name="adj1" fmla="val 27778"/>
                  <a:gd name="adj2" fmla="val 73562"/>
                </a:avLst>
              </a:prstGeom>
              <a:solidFill>
                <a:srgbClr val="FF6600"/>
              </a:solidFill>
              <a:ln w="12700">
                <a:solidFill>
                  <a:srgbClr val="000066"/>
                </a:solidFill>
                <a:miter lim="800000"/>
                <a:headEnd type="none" w="sm" len="sm"/>
                <a:tailEnd type="none" w="sm" len="sm"/>
              </a:ln>
            </p:spPr>
            <p:txBody>
              <a:bodyPr wrap="none" anchor="ctr"/>
              <a:lstStyle/>
              <a:p>
                <a:endParaRPr lang="es-ES"/>
              </a:p>
            </p:txBody>
          </p:sp>
          <p:sp>
            <p:nvSpPr>
              <p:cNvPr id="21532" name="AutoShape 41"/>
              <p:cNvSpPr>
                <a:spLocks noChangeArrowheads="1"/>
              </p:cNvSpPr>
              <p:nvPr/>
            </p:nvSpPr>
            <p:spPr bwMode="auto">
              <a:xfrm rot="5400000">
                <a:off x="3438" y="1212"/>
                <a:ext cx="471" cy="162"/>
              </a:xfrm>
              <a:prstGeom prst="leftRightArrow">
                <a:avLst>
                  <a:gd name="adj1" fmla="val 27778"/>
                  <a:gd name="adj2" fmla="val 58148"/>
                </a:avLst>
              </a:prstGeom>
              <a:solidFill>
                <a:srgbClr val="FF6600"/>
              </a:solidFill>
              <a:ln w="12700">
                <a:solidFill>
                  <a:srgbClr val="000066"/>
                </a:solidFill>
                <a:miter lim="800000"/>
                <a:headEnd type="none" w="sm" len="sm"/>
                <a:tailEnd type="none" w="sm" len="sm"/>
              </a:ln>
            </p:spPr>
            <p:txBody>
              <a:bodyPr wrap="none" anchor="ctr"/>
              <a:lstStyle/>
              <a:p>
                <a:endParaRPr lang="es-ES"/>
              </a:p>
            </p:txBody>
          </p:sp>
          <p:sp>
            <p:nvSpPr>
              <p:cNvPr id="21533" name="AutoShape 42"/>
              <p:cNvSpPr>
                <a:spLocks noChangeArrowheads="1"/>
              </p:cNvSpPr>
              <p:nvPr/>
            </p:nvSpPr>
            <p:spPr bwMode="auto">
              <a:xfrm rot="5400000">
                <a:off x="3438" y="3617"/>
                <a:ext cx="471" cy="162"/>
              </a:xfrm>
              <a:prstGeom prst="leftRightArrow">
                <a:avLst>
                  <a:gd name="adj1" fmla="val 27778"/>
                  <a:gd name="adj2" fmla="val 58148"/>
                </a:avLst>
              </a:prstGeom>
              <a:solidFill>
                <a:srgbClr val="FF6600"/>
              </a:solidFill>
              <a:ln w="12700">
                <a:solidFill>
                  <a:srgbClr val="000066"/>
                </a:solidFill>
                <a:miter lim="800000"/>
                <a:headEnd type="none" w="sm" len="sm"/>
                <a:tailEnd type="none" w="sm" len="sm"/>
              </a:ln>
            </p:spPr>
            <p:txBody>
              <a:bodyPr wrap="none" anchor="ctr"/>
              <a:lstStyle/>
              <a:p>
                <a:endParaRPr lang="es-ES"/>
              </a:p>
            </p:txBody>
          </p:sp>
          <p:grpSp>
            <p:nvGrpSpPr>
              <p:cNvPr id="21534" name="Group 43"/>
              <p:cNvGrpSpPr>
                <a:grpSpLocks/>
              </p:cNvGrpSpPr>
              <p:nvPr/>
            </p:nvGrpSpPr>
            <p:grpSpPr bwMode="auto">
              <a:xfrm>
                <a:off x="3165" y="2862"/>
                <a:ext cx="992" cy="318"/>
                <a:chOff x="2400" y="2928"/>
                <a:chExt cx="887" cy="314"/>
              </a:xfrm>
            </p:grpSpPr>
            <p:sp>
              <p:nvSpPr>
                <p:cNvPr id="21554" name="AutoShape 44"/>
                <p:cNvSpPr>
                  <a:spLocks noChangeArrowheads="1"/>
                </p:cNvSpPr>
                <p:nvPr/>
              </p:nvSpPr>
              <p:spPr bwMode="auto">
                <a:xfrm rot="18794822" flipH="1">
                  <a:off x="2279" y="3049"/>
                  <a:ext cx="314" cy="71"/>
                </a:xfrm>
                <a:prstGeom prst="leftRightArrow">
                  <a:avLst>
                    <a:gd name="adj1" fmla="val 27778"/>
                    <a:gd name="adj2" fmla="val 88451"/>
                  </a:avLst>
                </a:prstGeom>
                <a:solidFill>
                  <a:srgbClr val="FFCC99"/>
                </a:solidFill>
                <a:ln w="12700">
                  <a:solidFill>
                    <a:srgbClr val="660033"/>
                  </a:solidFill>
                  <a:miter lim="800000"/>
                  <a:headEnd type="none" w="sm" len="sm"/>
                  <a:tailEnd type="none" w="sm" len="sm"/>
                </a:ln>
              </p:spPr>
              <p:txBody>
                <a:bodyPr wrap="none" anchor="ctr"/>
                <a:lstStyle/>
                <a:p>
                  <a:endParaRPr lang="es-ES"/>
                </a:p>
              </p:txBody>
            </p:sp>
            <p:sp>
              <p:nvSpPr>
                <p:cNvPr id="21555" name="AutoShape 45"/>
                <p:cNvSpPr>
                  <a:spLocks noChangeArrowheads="1"/>
                </p:cNvSpPr>
                <p:nvPr/>
              </p:nvSpPr>
              <p:spPr bwMode="auto">
                <a:xfrm rot="2805178">
                  <a:off x="3095" y="3049"/>
                  <a:ext cx="314" cy="71"/>
                </a:xfrm>
                <a:prstGeom prst="leftRightArrow">
                  <a:avLst>
                    <a:gd name="adj1" fmla="val 27778"/>
                    <a:gd name="adj2" fmla="val 88451"/>
                  </a:avLst>
                </a:prstGeom>
                <a:solidFill>
                  <a:srgbClr val="FFCC99"/>
                </a:solidFill>
                <a:ln w="12700">
                  <a:solidFill>
                    <a:srgbClr val="660033"/>
                  </a:solidFill>
                  <a:miter lim="800000"/>
                  <a:headEnd type="none" w="sm" len="sm"/>
                  <a:tailEnd type="none" w="sm" len="sm"/>
                </a:ln>
              </p:spPr>
              <p:txBody>
                <a:bodyPr wrap="none" anchor="ctr"/>
                <a:lstStyle/>
                <a:p>
                  <a:endParaRPr lang="es-ES"/>
                </a:p>
              </p:txBody>
            </p:sp>
          </p:grpSp>
          <p:grpSp>
            <p:nvGrpSpPr>
              <p:cNvPr id="21535" name="Group 46"/>
              <p:cNvGrpSpPr>
                <a:grpSpLocks/>
              </p:cNvGrpSpPr>
              <p:nvPr/>
            </p:nvGrpSpPr>
            <p:grpSpPr bwMode="auto">
              <a:xfrm flipV="1">
                <a:off x="3165" y="1838"/>
                <a:ext cx="992" cy="319"/>
                <a:chOff x="2400" y="2928"/>
                <a:chExt cx="887" cy="314"/>
              </a:xfrm>
            </p:grpSpPr>
            <p:sp>
              <p:nvSpPr>
                <p:cNvPr id="21552" name="AutoShape 47"/>
                <p:cNvSpPr>
                  <a:spLocks noChangeArrowheads="1"/>
                </p:cNvSpPr>
                <p:nvPr/>
              </p:nvSpPr>
              <p:spPr bwMode="auto">
                <a:xfrm rot="18794822" flipH="1">
                  <a:off x="2279" y="3049"/>
                  <a:ext cx="314" cy="71"/>
                </a:xfrm>
                <a:prstGeom prst="leftRightArrow">
                  <a:avLst>
                    <a:gd name="adj1" fmla="val 27778"/>
                    <a:gd name="adj2" fmla="val 88451"/>
                  </a:avLst>
                </a:prstGeom>
                <a:solidFill>
                  <a:srgbClr val="FFCC99"/>
                </a:solidFill>
                <a:ln w="12700">
                  <a:solidFill>
                    <a:srgbClr val="660033"/>
                  </a:solidFill>
                  <a:miter lim="800000"/>
                  <a:headEnd type="none" w="sm" len="sm"/>
                  <a:tailEnd type="none" w="sm" len="sm"/>
                </a:ln>
              </p:spPr>
              <p:txBody>
                <a:bodyPr wrap="none" anchor="ctr"/>
                <a:lstStyle/>
                <a:p>
                  <a:endParaRPr lang="es-ES"/>
                </a:p>
              </p:txBody>
            </p:sp>
            <p:sp>
              <p:nvSpPr>
                <p:cNvPr id="21553" name="AutoShape 48"/>
                <p:cNvSpPr>
                  <a:spLocks noChangeArrowheads="1"/>
                </p:cNvSpPr>
                <p:nvPr/>
              </p:nvSpPr>
              <p:spPr bwMode="auto">
                <a:xfrm rot="2805178">
                  <a:off x="3095" y="3049"/>
                  <a:ext cx="314" cy="71"/>
                </a:xfrm>
                <a:prstGeom prst="leftRightArrow">
                  <a:avLst>
                    <a:gd name="adj1" fmla="val 27778"/>
                    <a:gd name="adj2" fmla="val 88451"/>
                  </a:avLst>
                </a:prstGeom>
                <a:solidFill>
                  <a:srgbClr val="FFCC99"/>
                </a:solidFill>
                <a:ln w="12700">
                  <a:solidFill>
                    <a:srgbClr val="660033"/>
                  </a:solidFill>
                  <a:miter lim="800000"/>
                  <a:headEnd type="none" w="sm" len="sm"/>
                  <a:tailEnd type="none" w="sm" len="sm"/>
                </a:ln>
              </p:spPr>
              <p:txBody>
                <a:bodyPr wrap="none" anchor="ctr"/>
                <a:lstStyle/>
                <a:p>
                  <a:endParaRPr lang="es-ES"/>
                </a:p>
              </p:txBody>
            </p:sp>
          </p:grpSp>
          <p:grpSp>
            <p:nvGrpSpPr>
              <p:cNvPr id="21536" name="Group 49"/>
              <p:cNvGrpSpPr>
                <a:grpSpLocks/>
              </p:cNvGrpSpPr>
              <p:nvPr/>
            </p:nvGrpSpPr>
            <p:grpSpPr bwMode="auto">
              <a:xfrm>
                <a:off x="2786" y="2448"/>
                <a:ext cx="1826" cy="97"/>
                <a:chOff x="1392" y="2496"/>
                <a:chExt cx="2928" cy="144"/>
              </a:xfrm>
            </p:grpSpPr>
            <p:sp>
              <p:nvSpPr>
                <p:cNvPr id="21550" name="AutoShape 50"/>
                <p:cNvSpPr>
                  <a:spLocks noChangeArrowheads="1"/>
                </p:cNvSpPr>
                <p:nvPr/>
              </p:nvSpPr>
              <p:spPr bwMode="auto">
                <a:xfrm>
                  <a:off x="1392" y="2496"/>
                  <a:ext cx="480" cy="144"/>
                </a:xfrm>
                <a:prstGeom prst="leftRightArrow">
                  <a:avLst>
                    <a:gd name="adj1" fmla="val 27778"/>
                    <a:gd name="adj2" fmla="val 66667"/>
                  </a:avLst>
                </a:prstGeom>
                <a:solidFill>
                  <a:srgbClr val="FFCCCC"/>
                </a:solidFill>
                <a:ln w="12700">
                  <a:solidFill>
                    <a:srgbClr val="660033"/>
                  </a:solidFill>
                  <a:miter lim="800000"/>
                  <a:headEnd type="none" w="sm" len="sm"/>
                  <a:tailEnd type="none" w="sm" len="sm"/>
                </a:ln>
              </p:spPr>
              <p:txBody>
                <a:bodyPr wrap="none" anchor="ctr"/>
                <a:lstStyle/>
                <a:p>
                  <a:endParaRPr lang="es-ES"/>
                </a:p>
              </p:txBody>
            </p:sp>
            <p:sp>
              <p:nvSpPr>
                <p:cNvPr id="21551" name="AutoShape 51"/>
                <p:cNvSpPr>
                  <a:spLocks noChangeArrowheads="1"/>
                </p:cNvSpPr>
                <p:nvPr/>
              </p:nvSpPr>
              <p:spPr bwMode="auto">
                <a:xfrm>
                  <a:off x="3840" y="2496"/>
                  <a:ext cx="480" cy="144"/>
                </a:xfrm>
                <a:prstGeom prst="leftRightArrow">
                  <a:avLst>
                    <a:gd name="adj1" fmla="val 27778"/>
                    <a:gd name="adj2" fmla="val 66667"/>
                  </a:avLst>
                </a:prstGeom>
                <a:solidFill>
                  <a:srgbClr val="FFCCCC"/>
                </a:solidFill>
                <a:ln w="12700">
                  <a:solidFill>
                    <a:srgbClr val="660033"/>
                  </a:solidFill>
                  <a:miter lim="800000"/>
                  <a:headEnd type="none" w="sm" len="sm"/>
                  <a:tailEnd type="none" w="sm" len="sm"/>
                </a:ln>
              </p:spPr>
              <p:txBody>
                <a:bodyPr wrap="none" anchor="ctr"/>
                <a:lstStyle/>
                <a:p>
                  <a:endParaRPr lang="es-ES"/>
                </a:p>
              </p:txBody>
            </p:sp>
          </p:grpSp>
          <p:sp>
            <p:nvSpPr>
              <p:cNvPr id="21537" name="Oval 52"/>
              <p:cNvSpPr>
                <a:spLocks noChangeArrowheads="1"/>
              </p:cNvSpPr>
              <p:nvPr/>
            </p:nvSpPr>
            <p:spPr bwMode="auto">
              <a:xfrm>
                <a:off x="3165" y="2082"/>
                <a:ext cx="967" cy="828"/>
              </a:xfrm>
              <a:prstGeom prst="ellipse">
                <a:avLst/>
              </a:prstGeom>
              <a:solidFill>
                <a:srgbClr val="FFCC66"/>
              </a:solidFill>
              <a:ln w="38100">
                <a:solidFill>
                  <a:srgbClr val="660033"/>
                </a:solidFill>
                <a:round/>
                <a:headEnd type="none" w="sm" len="sm"/>
                <a:tailEnd type="none" w="sm" len="sm"/>
              </a:ln>
            </p:spPr>
            <p:txBody>
              <a:bodyPr wrap="none" anchor="ctr"/>
              <a:lstStyle/>
              <a:p>
                <a:endParaRPr lang="es-ES"/>
              </a:p>
            </p:txBody>
          </p:sp>
          <p:sp>
            <p:nvSpPr>
              <p:cNvPr id="21538" name="Text Box 53"/>
              <p:cNvSpPr txBox="1">
                <a:spLocks noChangeArrowheads="1"/>
              </p:cNvSpPr>
              <p:nvPr/>
            </p:nvSpPr>
            <p:spPr bwMode="auto">
              <a:xfrm rot="-7579467">
                <a:off x="2119" y="3220"/>
                <a:ext cx="1296" cy="231"/>
              </a:xfrm>
              <a:prstGeom prst="rect">
                <a:avLst/>
              </a:prstGeom>
              <a:noFill/>
              <a:ln w="12700">
                <a:noFill/>
                <a:miter lim="800000"/>
                <a:headEnd type="none" w="sm" len="sm"/>
                <a:tailEnd type="none" w="sm" len="sm"/>
              </a:ln>
            </p:spPr>
            <p:txBody>
              <a:bodyPr>
                <a:spAutoFit/>
              </a:bodyPr>
              <a:lstStyle/>
              <a:p>
                <a:pPr eaLnBrk="0" hangingPunct="0"/>
                <a:r>
                  <a:rPr lang="es-ES_tradnl" b="1">
                    <a:latin typeface="Times New Roman" pitchFamily="18" charset="0"/>
                  </a:rPr>
                  <a:t>Socio - Cultural</a:t>
                </a:r>
              </a:p>
            </p:txBody>
          </p:sp>
          <p:sp>
            <p:nvSpPr>
              <p:cNvPr id="21539" name="Text Box 54"/>
              <p:cNvSpPr txBox="1">
                <a:spLocks noChangeArrowheads="1"/>
              </p:cNvSpPr>
              <p:nvPr/>
            </p:nvSpPr>
            <p:spPr bwMode="auto">
              <a:xfrm rot="3401857">
                <a:off x="4240" y="1886"/>
                <a:ext cx="1277" cy="231"/>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b="1">
                    <a:latin typeface="Times New Roman" pitchFamily="18" charset="0"/>
                  </a:rPr>
                  <a:t>Económico</a:t>
                </a:r>
              </a:p>
            </p:txBody>
          </p:sp>
          <p:sp>
            <p:nvSpPr>
              <p:cNvPr id="21540" name="Text Box 55"/>
              <p:cNvSpPr txBox="1">
                <a:spLocks noChangeArrowheads="1"/>
              </p:cNvSpPr>
              <p:nvPr/>
            </p:nvSpPr>
            <p:spPr bwMode="auto">
              <a:xfrm rot="-3017603">
                <a:off x="1826" y="1920"/>
                <a:ext cx="1288" cy="231"/>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b="1">
                    <a:latin typeface="Times New Roman" pitchFamily="18" charset="0"/>
                  </a:rPr>
                  <a:t>Tecnológico</a:t>
                </a:r>
              </a:p>
            </p:txBody>
          </p:sp>
          <p:sp>
            <p:nvSpPr>
              <p:cNvPr id="21541" name="Text Box 56"/>
              <p:cNvSpPr txBox="1">
                <a:spLocks noChangeArrowheads="1"/>
              </p:cNvSpPr>
              <p:nvPr/>
            </p:nvSpPr>
            <p:spPr bwMode="auto">
              <a:xfrm rot="7826495">
                <a:off x="4057" y="3173"/>
                <a:ext cx="1181" cy="212"/>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sz="1600" b="1">
                    <a:latin typeface="Times New Roman" pitchFamily="18" charset="0"/>
                  </a:rPr>
                  <a:t>Político - Legal</a:t>
                </a:r>
                <a:endParaRPr lang="es-ES_tradnl" b="1">
                  <a:latin typeface="Times New Roman" pitchFamily="18" charset="0"/>
                </a:endParaRPr>
              </a:p>
            </p:txBody>
          </p:sp>
          <p:sp>
            <p:nvSpPr>
              <p:cNvPr id="21542" name="Text Box 57"/>
              <p:cNvSpPr txBox="1">
                <a:spLocks noChangeArrowheads="1"/>
              </p:cNvSpPr>
              <p:nvPr/>
            </p:nvSpPr>
            <p:spPr bwMode="auto">
              <a:xfrm>
                <a:off x="3165" y="2374"/>
                <a:ext cx="951" cy="231"/>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a:solidFill>
                      <a:schemeClr val="tx2"/>
                    </a:solidFill>
                    <a:latin typeface="Franklin Gothic Heavy" pitchFamily="34" charset="0"/>
                  </a:rPr>
                  <a:t>Empresa</a:t>
                </a:r>
              </a:p>
            </p:txBody>
          </p:sp>
          <p:sp>
            <p:nvSpPr>
              <p:cNvPr id="21543" name="Text Box 58"/>
              <p:cNvSpPr txBox="1">
                <a:spLocks noChangeArrowheads="1"/>
              </p:cNvSpPr>
              <p:nvPr/>
            </p:nvSpPr>
            <p:spPr bwMode="auto">
              <a:xfrm>
                <a:off x="2682" y="2082"/>
                <a:ext cx="699" cy="202"/>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sz="1500" b="1">
                    <a:latin typeface="Times New Roman" pitchFamily="18" charset="0"/>
                  </a:rPr>
                  <a:t>Clientes</a:t>
                </a:r>
                <a:endParaRPr lang="es-ES_tradnl" sz="1500" b="1">
                  <a:solidFill>
                    <a:srgbClr val="660033"/>
                  </a:solidFill>
                  <a:latin typeface="Times New Roman" pitchFamily="18" charset="0"/>
                </a:endParaRPr>
              </a:p>
            </p:txBody>
          </p:sp>
          <p:sp>
            <p:nvSpPr>
              <p:cNvPr id="21544" name="Text Box 59"/>
              <p:cNvSpPr txBox="1">
                <a:spLocks noChangeArrowheads="1"/>
              </p:cNvSpPr>
              <p:nvPr/>
            </p:nvSpPr>
            <p:spPr bwMode="auto">
              <a:xfrm>
                <a:off x="3026" y="1776"/>
                <a:ext cx="1235" cy="267"/>
              </a:xfrm>
              <a:prstGeom prst="rect">
                <a:avLst/>
              </a:prstGeom>
              <a:noFill/>
              <a:ln w="12700">
                <a:noFill/>
                <a:miter lim="800000"/>
                <a:headEnd type="none" w="sm" len="sm"/>
                <a:tailEnd type="none" w="sm" len="sm"/>
              </a:ln>
            </p:spPr>
            <p:txBody>
              <a:bodyPr>
                <a:spAutoFit/>
              </a:bodyPr>
              <a:lstStyle/>
              <a:p>
                <a:pPr eaLnBrk="0" hangingPunct="0">
                  <a:lnSpc>
                    <a:spcPct val="50000"/>
                  </a:lnSpc>
                  <a:spcBef>
                    <a:spcPct val="20000"/>
                  </a:spcBef>
                </a:pPr>
                <a:r>
                  <a:rPr lang="es-ES_tradnl" b="1" u="sng">
                    <a:solidFill>
                      <a:srgbClr val="FF3300"/>
                    </a:solidFill>
                    <a:latin typeface="Times New Roman" pitchFamily="18" charset="0"/>
                  </a:rPr>
                  <a:t>Entorno</a:t>
                </a:r>
              </a:p>
              <a:p>
                <a:pPr eaLnBrk="0" hangingPunct="0">
                  <a:lnSpc>
                    <a:spcPct val="50000"/>
                  </a:lnSpc>
                  <a:spcBef>
                    <a:spcPct val="20000"/>
                  </a:spcBef>
                </a:pPr>
                <a:r>
                  <a:rPr lang="es-ES_tradnl" b="1" u="sng">
                    <a:solidFill>
                      <a:srgbClr val="660066"/>
                    </a:solidFill>
                    <a:latin typeface="Times New Roman" pitchFamily="18" charset="0"/>
                  </a:rPr>
                  <a:t>propio</a:t>
                </a:r>
              </a:p>
            </p:txBody>
          </p:sp>
          <p:sp>
            <p:nvSpPr>
              <p:cNvPr id="21545" name="Text Box 60"/>
              <p:cNvSpPr txBox="1">
                <a:spLocks noChangeArrowheads="1"/>
              </p:cNvSpPr>
              <p:nvPr/>
            </p:nvSpPr>
            <p:spPr bwMode="auto">
              <a:xfrm>
                <a:off x="3177" y="2952"/>
                <a:ext cx="967" cy="369"/>
              </a:xfrm>
              <a:prstGeom prst="rect">
                <a:avLst/>
              </a:prstGeom>
              <a:noFill/>
              <a:ln w="12700">
                <a:noFill/>
                <a:miter lim="800000"/>
                <a:headEnd type="none" w="sm" len="sm"/>
                <a:tailEnd type="none" w="sm" len="sm"/>
              </a:ln>
            </p:spPr>
            <p:txBody>
              <a:bodyPr>
                <a:spAutoFit/>
              </a:bodyPr>
              <a:lstStyle/>
              <a:p>
                <a:pPr eaLnBrk="0" hangingPunct="0">
                  <a:lnSpc>
                    <a:spcPct val="65000"/>
                  </a:lnSpc>
                  <a:spcBef>
                    <a:spcPct val="20000"/>
                  </a:spcBef>
                </a:pPr>
                <a:r>
                  <a:rPr lang="es-ES_tradnl" sz="1500" b="1">
                    <a:latin typeface="Times New Roman" pitchFamily="18" charset="0"/>
                  </a:rPr>
                  <a:t>Nuevos Competidores</a:t>
                </a:r>
              </a:p>
              <a:p>
                <a:pPr eaLnBrk="0" hangingPunct="0">
                  <a:lnSpc>
                    <a:spcPct val="65000"/>
                  </a:lnSpc>
                  <a:spcBef>
                    <a:spcPct val="20000"/>
                  </a:spcBef>
                </a:pPr>
                <a:r>
                  <a:rPr lang="es-ES_tradnl" sz="1500" b="1">
                    <a:latin typeface="Times New Roman" pitchFamily="18" charset="0"/>
                  </a:rPr>
                  <a:t>y potenciales</a:t>
                </a:r>
              </a:p>
            </p:txBody>
          </p:sp>
          <p:sp>
            <p:nvSpPr>
              <p:cNvPr id="21546" name="Text Box 61"/>
              <p:cNvSpPr txBox="1">
                <a:spLocks noChangeArrowheads="1"/>
              </p:cNvSpPr>
              <p:nvPr/>
            </p:nvSpPr>
            <p:spPr bwMode="auto">
              <a:xfrm>
                <a:off x="3926" y="2724"/>
                <a:ext cx="724" cy="192"/>
              </a:xfrm>
              <a:prstGeom prst="rect">
                <a:avLst/>
              </a:prstGeom>
              <a:noFill/>
              <a:ln w="12700">
                <a:noFill/>
                <a:miter lim="800000"/>
                <a:headEnd type="none" w="sm" len="sm"/>
                <a:tailEnd type="none" w="sm" len="sm"/>
              </a:ln>
            </p:spPr>
            <p:txBody>
              <a:bodyPr>
                <a:spAutoFit/>
              </a:bodyPr>
              <a:lstStyle/>
              <a:p>
                <a:pPr eaLnBrk="0" hangingPunct="0">
                  <a:spcBef>
                    <a:spcPct val="15000"/>
                  </a:spcBef>
                </a:pPr>
                <a:r>
                  <a:rPr lang="es-ES_tradnl" sz="1400" b="1">
                    <a:latin typeface="Times New Roman" pitchFamily="18" charset="0"/>
                  </a:rPr>
                  <a:t>Proveedor </a:t>
                </a:r>
              </a:p>
            </p:txBody>
          </p:sp>
          <p:sp>
            <p:nvSpPr>
              <p:cNvPr id="21547" name="Text Box 62"/>
              <p:cNvSpPr txBox="1">
                <a:spLocks noChangeArrowheads="1"/>
              </p:cNvSpPr>
              <p:nvPr/>
            </p:nvSpPr>
            <p:spPr bwMode="auto">
              <a:xfrm>
                <a:off x="2735" y="2618"/>
                <a:ext cx="537" cy="326"/>
              </a:xfrm>
              <a:prstGeom prst="rect">
                <a:avLst/>
              </a:prstGeom>
              <a:noFill/>
              <a:ln w="12700">
                <a:noFill/>
                <a:miter lim="800000"/>
                <a:headEnd type="none" w="sm" len="sm"/>
                <a:tailEnd type="none" w="sm" len="sm"/>
              </a:ln>
            </p:spPr>
            <p:txBody>
              <a:bodyPr>
                <a:spAutoFit/>
              </a:bodyPr>
              <a:lstStyle/>
              <a:p>
                <a:pPr eaLnBrk="0" hangingPunct="0">
                  <a:spcBef>
                    <a:spcPct val="50000"/>
                  </a:spcBef>
                </a:pPr>
                <a:r>
                  <a:rPr lang="es-ES_tradnl" sz="1400" b="1">
                    <a:latin typeface="Times New Roman" pitchFamily="18" charset="0"/>
                  </a:rPr>
                  <a:t>Competidores </a:t>
                </a:r>
              </a:p>
            </p:txBody>
          </p:sp>
          <p:sp>
            <p:nvSpPr>
              <p:cNvPr id="21548" name="Text Box 63"/>
              <p:cNvSpPr txBox="1">
                <a:spLocks noChangeArrowheads="1"/>
              </p:cNvSpPr>
              <p:nvPr/>
            </p:nvSpPr>
            <p:spPr bwMode="auto">
              <a:xfrm>
                <a:off x="3938" y="2112"/>
                <a:ext cx="816" cy="219"/>
              </a:xfrm>
              <a:prstGeom prst="rect">
                <a:avLst/>
              </a:prstGeom>
              <a:noFill/>
              <a:ln w="9525">
                <a:noFill/>
                <a:miter lim="800000"/>
                <a:headEnd/>
                <a:tailEnd/>
              </a:ln>
            </p:spPr>
            <p:txBody>
              <a:bodyPr anchor="ctr">
                <a:spAutoFit/>
              </a:bodyPr>
              <a:lstStyle/>
              <a:p>
                <a:pPr eaLnBrk="0" hangingPunct="0">
                  <a:lnSpc>
                    <a:spcPct val="50000"/>
                  </a:lnSpc>
                  <a:spcBef>
                    <a:spcPct val="20000"/>
                  </a:spcBef>
                </a:pPr>
                <a:r>
                  <a:rPr lang="es-ES_tradnl" sz="1400" b="1">
                    <a:solidFill>
                      <a:srgbClr val="FFFFFF"/>
                    </a:solidFill>
                    <a:latin typeface="Times New Roman" pitchFamily="18" charset="0"/>
                  </a:rPr>
                  <a:t>Nuevos</a:t>
                </a:r>
              </a:p>
              <a:p>
                <a:pPr eaLnBrk="0" hangingPunct="0">
                  <a:lnSpc>
                    <a:spcPct val="50000"/>
                  </a:lnSpc>
                  <a:spcBef>
                    <a:spcPct val="20000"/>
                  </a:spcBef>
                </a:pPr>
                <a:r>
                  <a:rPr lang="es-ES_tradnl" sz="1400" b="1">
                    <a:latin typeface="Times New Roman" pitchFamily="18" charset="0"/>
                  </a:rPr>
                  <a:t>Productos</a:t>
                </a:r>
              </a:p>
            </p:txBody>
          </p:sp>
          <p:sp>
            <p:nvSpPr>
              <p:cNvPr id="44096" name="Text Box 64"/>
              <p:cNvSpPr txBox="1">
                <a:spLocks noChangeArrowheads="1"/>
              </p:cNvSpPr>
              <p:nvPr/>
            </p:nvSpPr>
            <p:spPr bwMode="auto">
              <a:xfrm>
                <a:off x="2354" y="1322"/>
                <a:ext cx="2544" cy="288"/>
              </a:xfrm>
              <a:prstGeom prst="rect">
                <a:avLst/>
              </a:prstGeom>
              <a:noFill/>
              <a:ln w="9525">
                <a:noFill/>
                <a:miter lim="800000"/>
                <a:headEnd/>
                <a:tailEnd/>
              </a:ln>
              <a:effectLst/>
            </p:spPr>
            <p:txBody>
              <a:bodyPr anchor="ctr">
                <a:spAutoFit/>
              </a:bodyPr>
              <a:lstStyle/>
              <a:p>
                <a:pPr eaLnBrk="0" hangingPunct="0">
                  <a:spcBef>
                    <a:spcPct val="50000"/>
                  </a:spcBef>
                  <a:defRPr/>
                </a:pPr>
                <a:r>
                  <a:rPr lang="es-ES_tradnl" sz="2400" b="1" u="sng">
                    <a:solidFill>
                      <a:srgbClr val="FF3300"/>
                    </a:solidFill>
                    <a:effectLst>
                      <a:outerShdw blurRad="38100" dist="38100" dir="2700000" algn="tl">
                        <a:srgbClr val="C0C0C0"/>
                      </a:outerShdw>
                    </a:effectLst>
                    <a:latin typeface="Franklin Gothic Medium" pitchFamily="34" charset="0"/>
                  </a:rPr>
                  <a:t>Entorno</a:t>
                </a:r>
                <a:r>
                  <a:rPr lang="es-ES_tradnl" sz="2400" b="1">
                    <a:solidFill>
                      <a:srgbClr val="FF3300"/>
                    </a:solidFill>
                    <a:effectLst>
                      <a:outerShdw blurRad="38100" dist="38100" dir="2700000" algn="tl">
                        <a:srgbClr val="C0C0C0"/>
                      </a:outerShdw>
                    </a:effectLst>
                    <a:latin typeface="Franklin Gothic Medium" pitchFamily="34" charset="0"/>
                  </a:rPr>
                  <a:t>       </a:t>
                </a:r>
                <a:r>
                  <a:rPr lang="es-ES_tradnl" sz="2400" b="1" u="sng">
                    <a:solidFill>
                      <a:srgbClr val="660066"/>
                    </a:solidFill>
                    <a:effectLst>
                      <a:outerShdw blurRad="38100" dist="38100" dir="2700000" algn="tl">
                        <a:srgbClr val="C0C0C0"/>
                      </a:outerShdw>
                    </a:effectLst>
                    <a:latin typeface="Franklin Gothic Medium" pitchFamily="34" charset="0"/>
                  </a:rPr>
                  <a:t>Global</a:t>
                </a:r>
              </a:p>
            </p:txBody>
          </p:sp>
        </p:grpSp>
        <p:sp>
          <p:nvSpPr>
            <p:cNvPr id="21515" name="WordArt 65"/>
            <p:cNvSpPr>
              <a:spLocks noChangeArrowheads="1" noChangeShapeType="1" noTextEdit="1"/>
            </p:cNvSpPr>
            <p:nvPr/>
          </p:nvSpPr>
          <p:spPr bwMode="auto">
            <a:xfrm rot="-2336087">
              <a:off x="4704" y="3456"/>
              <a:ext cx="600" cy="186"/>
            </a:xfrm>
            <a:prstGeom prst="rect">
              <a:avLst/>
            </a:prstGeom>
          </p:spPr>
          <p:txBody>
            <a:bodyPr wrap="none" fromWordArt="1">
              <a:prstTxWarp prst="textPlain">
                <a:avLst>
                  <a:gd name="adj" fmla="val 50000"/>
                </a:avLst>
              </a:prstTxWarp>
            </a:bodyPr>
            <a:lstStyle/>
            <a:p>
              <a:r>
                <a:rPr lang="es-ES" sz="2000" b="1" kern="10">
                  <a:ln w="9525">
                    <a:solidFill>
                      <a:srgbClr val="800000"/>
                    </a:solidFill>
                    <a:round/>
                    <a:headEnd/>
                    <a:tailEnd/>
                  </a:ln>
                  <a:gradFill rotWithShape="1">
                    <a:gsLst>
                      <a:gs pos="0">
                        <a:srgbClr val="000000"/>
                      </a:gs>
                      <a:gs pos="10001">
                        <a:srgbClr val="000040"/>
                      </a:gs>
                      <a:gs pos="25000">
                        <a:srgbClr val="400040"/>
                      </a:gs>
                      <a:gs pos="37500">
                        <a:srgbClr val="8F0040"/>
                      </a:gs>
                      <a:gs pos="45000">
                        <a:srgbClr val="F27300"/>
                      </a:gs>
                      <a:gs pos="50000">
                        <a:srgbClr val="FFBF00"/>
                      </a:gs>
                      <a:gs pos="55000">
                        <a:srgbClr val="F27300"/>
                      </a:gs>
                      <a:gs pos="62500">
                        <a:srgbClr val="8F0040"/>
                      </a:gs>
                      <a:gs pos="75000">
                        <a:srgbClr val="400040"/>
                      </a:gs>
                      <a:gs pos="89999">
                        <a:srgbClr val="000040"/>
                      </a:gs>
                      <a:gs pos="100000">
                        <a:srgbClr val="000000"/>
                      </a:gs>
                    </a:gsLst>
                    <a:lin ang="7680000" scaled="1"/>
                  </a:gradFill>
                  <a:effectLst>
                    <a:outerShdw dist="45791" dir="2021404" algn="ctr" rotWithShape="0">
                      <a:srgbClr val="C0C0C0"/>
                    </a:outerShdw>
                  </a:effectLst>
                  <a:latin typeface="Arial Narrow"/>
                </a:rPr>
                <a:t>Dinámico</a:t>
              </a:r>
            </a:p>
          </p:txBody>
        </p:sp>
      </p:grpSp>
      <p:pic>
        <p:nvPicPr>
          <p:cNvPr id="44098" name="Picture 66" descr="mundo"/>
          <p:cNvPicPr>
            <a:picLocks noChangeAspect="1" noChangeArrowheads="1"/>
          </p:cNvPicPr>
          <p:nvPr/>
        </p:nvPicPr>
        <p:blipFill>
          <a:blip r:embed="rId3" cstate="print"/>
          <a:srcRect/>
          <a:stretch>
            <a:fillRect/>
          </a:stretch>
        </p:blipFill>
        <p:spPr bwMode="auto">
          <a:xfrm>
            <a:off x="-142908" y="1428736"/>
            <a:ext cx="1809750" cy="1724025"/>
          </a:xfrm>
          <a:prstGeom prst="rect">
            <a:avLst/>
          </a:prstGeom>
          <a:noFill/>
          <a:ln w="9525">
            <a:noFill/>
            <a:miter lim="800000"/>
            <a:headEnd/>
            <a:tailEnd/>
          </a:ln>
        </p:spPr>
      </p:pic>
      <p:pic>
        <p:nvPicPr>
          <p:cNvPr id="44099" name="Picture 67" descr="esquema-estrategico_03"/>
          <p:cNvPicPr>
            <a:picLocks noChangeAspect="1" noChangeArrowheads="1"/>
          </p:cNvPicPr>
          <p:nvPr/>
        </p:nvPicPr>
        <p:blipFill>
          <a:blip r:embed="rId4" cstate="print"/>
          <a:srcRect/>
          <a:stretch>
            <a:fillRect/>
          </a:stretch>
        </p:blipFill>
        <p:spPr bwMode="auto">
          <a:xfrm>
            <a:off x="1428728" y="4264025"/>
            <a:ext cx="3124200" cy="2593975"/>
          </a:xfrm>
          <a:prstGeom prst="rect">
            <a:avLst/>
          </a:prstGeom>
          <a:noFill/>
          <a:ln w="9525">
            <a:noFill/>
            <a:miter lim="800000"/>
            <a:headEnd/>
            <a:tailEnd/>
          </a:ln>
        </p:spPr>
      </p:pic>
      <p:sp>
        <p:nvSpPr>
          <p:cNvPr id="21513" name="Rectangle 68"/>
          <p:cNvSpPr>
            <a:spLocks noChangeArrowheads="1"/>
          </p:cNvSpPr>
          <p:nvPr/>
        </p:nvSpPr>
        <p:spPr bwMode="auto">
          <a:xfrm>
            <a:off x="1428728" y="4214818"/>
            <a:ext cx="914400" cy="523876"/>
          </a:xfrm>
          <a:prstGeom prst="rect">
            <a:avLst/>
          </a:prstGeom>
          <a:solidFill>
            <a:schemeClr val="bg1"/>
          </a:solidFill>
          <a:ln w="9525">
            <a:noFill/>
            <a:miter lim="800000"/>
            <a:headEnd/>
            <a:tailEnd/>
          </a:ln>
        </p:spPr>
        <p:txBody>
          <a:bodyPr wrap="none" anchor="ctr"/>
          <a:lstStyle/>
          <a:p>
            <a:endParaRPr lang="es-ES"/>
          </a:p>
        </p:txBody>
      </p:sp>
      <p:sp>
        <p:nvSpPr>
          <p:cNvPr id="69" name="Rectangle 2"/>
          <p:cNvSpPr txBox="1">
            <a:spLocks noChangeArrowheads="1"/>
          </p:cNvSpPr>
          <p:nvPr/>
        </p:nvSpPr>
        <p:spPr bwMode="auto">
          <a:xfrm>
            <a:off x="1331913" y="285728"/>
            <a:ext cx="7312053" cy="42862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2400" b="1" i="1" u="none" strike="noStrike" kern="0" cap="none" spc="0" normalizeH="0" baseline="0" noProof="0" dirty="0" smtClean="0">
                <a:ln>
                  <a:noFill/>
                </a:ln>
                <a:solidFill>
                  <a:srgbClr val="000066"/>
                </a:solidFill>
                <a:effectLst/>
                <a:uLnTx/>
                <a:uFillTx/>
                <a:latin typeface="+mj-lt"/>
                <a:ea typeface="+mj-ea"/>
                <a:cs typeface="+mj-cs"/>
              </a:rPr>
              <a:t>1. El contexto en que se hace control de gestión hoy</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CL" sz="2800" smtClean="0"/>
              <a:t>Caso Li Fung</a:t>
            </a:r>
          </a:p>
        </p:txBody>
      </p:sp>
      <p:pic>
        <p:nvPicPr>
          <p:cNvPr id="22531" name="Picture 3"/>
          <p:cNvPicPr>
            <a:picLocks noChangeAspect="1" noChangeArrowheads="1"/>
          </p:cNvPicPr>
          <p:nvPr/>
        </p:nvPicPr>
        <p:blipFill>
          <a:blip r:embed="rId2" cstate="print"/>
          <a:srcRect l="14449" t="14955" r="7251" b="18549"/>
          <a:stretch>
            <a:fillRect/>
          </a:stretch>
        </p:blipFill>
        <p:spPr bwMode="auto">
          <a:xfrm>
            <a:off x="0" y="1412875"/>
            <a:ext cx="4140200" cy="3600450"/>
          </a:xfrm>
          <a:prstGeom prst="rect">
            <a:avLst/>
          </a:prstGeom>
          <a:noFill/>
          <a:ln w="9525">
            <a:solidFill>
              <a:schemeClr val="tx1"/>
            </a:solidFill>
            <a:miter lim="800000"/>
            <a:headEnd/>
            <a:tailEnd/>
          </a:ln>
        </p:spPr>
      </p:pic>
      <p:pic>
        <p:nvPicPr>
          <p:cNvPr id="22532" name="Picture 4"/>
          <p:cNvPicPr>
            <a:picLocks noChangeAspect="1" noChangeArrowheads="1"/>
          </p:cNvPicPr>
          <p:nvPr/>
        </p:nvPicPr>
        <p:blipFill>
          <a:blip r:embed="rId3" cstate="print"/>
          <a:srcRect l="12808" t="19382" r="11343" b="6567"/>
          <a:stretch>
            <a:fillRect/>
          </a:stretch>
        </p:blipFill>
        <p:spPr bwMode="auto">
          <a:xfrm>
            <a:off x="4462463" y="1412875"/>
            <a:ext cx="4681537" cy="3598863"/>
          </a:xfrm>
          <a:prstGeom prst="rect">
            <a:avLst/>
          </a:prstGeom>
          <a:noFill/>
          <a:ln w="9525">
            <a:solidFill>
              <a:schemeClr val="tx1"/>
            </a:solidFill>
            <a:miter lim="800000"/>
            <a:headEnd/>
            <a:tailEnd/>
          </a:ln>
        </p:spPr>
      </p:pic>
      <p:sp>
        <p:nvSpPr>
          <p:cNvPr id="22533" name="AutoShape 5"/>
          <p:cNvSpPr>
            <a:spLocks noChangeArrowheads="1"/>
          </p:cNvSpPr>
          <p:nvPr/>
        </p:nvSpPr>
        <p:spPr bwMode="auto">
          <a:xfrm>
            <a:off x="3924300" y="3068638"/>
            <a:ext cx="647700" cy="360362"/>
          </a:xfrm>
          <a:prstGeom prst="leftArrow">
            <a:avLst>
              <a:gd name="adj1" fmla="val 50000"/>
              <a:gd name="adj2" fmla="val 44934"/>
            </a:avLst>
          </a:prstGeom>
          <a:solidFill>
            <a:srgbClr val="00FF00"/>
          </a:solidFill>
          <a:ln w="9525">
            <a:solidFill>
              <a:schemeClr val="tx1"/>
            </a:solidFill>
            <a:miter lim="800000"/>
            <a:headEnd/>
            <a:tailEnd/>
          </a:ln>
        </p:spPr>
        <p:txBody>
          <a:bodyPr wrap="none" anchor="ctr"/>
          <a:lstStyle/>
          <a:p>
            <a:endParaRPr lang="es-ES"/>
          </a:p>
        </p:txBody>
      </p:sp>
      <p:sp>
        <p:nvSpPr>
          <p:cNvPr id="22534" name="Text Box 6"/>
          <p:cNvSpPr txBox="1">
            <a:spLocks noChangeArrowheads="1"/>
          </p:cNvSpPr>
          <p:nvPr/>
        </p:nvSpPr>
        <p:spPr bwMode="auto">
          <a:xfrm>
            <a:off x="592138" y="5392738"/>
            <a:ext cx="8228012" cy="1465262"/>
          </a:xfrm>
          <a:prstGeom prst="rect">
            <a:avLst/>
          </a:prstGeom>
          <a:noFill/>
          <a:ln w="9525">
            <a:noFill/>
            <a:miter lim="800000"/>
            <a:headEnd/>
            <a:tailEnd/>
          </a:ln>
        </p:spPr>
        <p:txBody>
          <a:bodyPr>
            <a:spAutoFit/>
          </a:bodyPr>
          <a:lstStyle/>
          <a:p>
            <a:pPr algn="l"/>
            <a:r>
              <a:rPr lang="es-CL" b="1"/>
              <a:t>Red de 7000 fabricas articuladas para abastecer mercados globales.</a:t>
            </a:r>
          </a:p>
          <a:p>
            <a:pPr algn="l"/>
            <a:r>
              <a:rPr lang="es-CL" b="1"/>
              <a:t>Capacidad de articular y coordinar una capacidad de producción distribuida sobre la base de un manejo comercial, logístico, de proveedores y de gestión de la producción.</a:t>
            </a:r>
          </a:p>
          <a:p>
            <a:pPr algn="l"/>
            <a:endParaRPr lang="es-CL" b="1"/>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proliant light"/>
          <p:cNvPicPr>
            <a:picLocks noChangeAspect="1" noChangeArrowheads="1"/>
          </p:cNvPicPr>
          <p:nvPr/>
        </p:nvPicPr>
        <p:blipFill>
          <a:blip r:embed="rId3" cstate="print"/>
          <a:srcRect/>
          <a:stretch>
            <a:fillRect/>
          </a:stretch>
        </p:blipFill>
        <p:spPr bwMode="auto">
          <a:xfrm>
            <a:off x="914400" y="1143000"/>
            <a:ext cx="7239000" cy="4933950"/>
          </a:xfrm>
          <a:prstGeom prst="rect">
            <a:avLst/>
          </a:prstGeom>
          <a:noFill/>
          <a:ln w="9525">
            <a:noFill/>
            <a:miter lim="800000"/>
            <a:headEnd/>
            <a:tailEnd/>
          </a:ln>
        </p:spPr>
      </p:pic>
      <p:pic>
        <p:nvPicPr>
          <p:cNvPr id="24579" name="Picture 3" descr="proliant chart"/>
          <p:cNvPicPr>
            <a:picLocks noChangeAspect="1" noChangeArrowheads="1"/>
          </p:cNvPicPr>
          <p:nvPr/>
        </p:nvPicPr>
        <p:blipFill>
          <a:blip r:embed="rId4" cstate="print"/>
          <a:srcRect/>
          <a:stretch>
            <a:fillRect/>
          </a:stretch>
        </p:blipFill>
        <p:spPr bwMode="auto">
          <a:xfrm>
            <a:off x="304800" y="2416175"/>
            <a:ext cx="7848600" cy="4441825"/>
          </a:xfrm>
          <a:prstGeom prst="rect">
            <a:avLst/>
          </a:prstGeom>
          <a:noFill/>
          <a:ln w="9525">
            <a:noFill/>
            <a:miter lim="800000"/>
            <a:headEnd/>
            <a:tailEnd/>
          </a:ln>
        </p:spPr>
      </p:pic>
      <p:sp>
        <p:nvSpPr>
          <p:cNvPr id="24580" name="Rectangle 4"/>
          <p:cNvSpPr>
            <a:spLocks noChangeArrowheads="1"/>
          </p:cNvSpPr>
          <p:nvPr/>
        </p:nvSpPr>
        <p:spPr bwMode="auto">
          <a:xfrm>
            <a:off x="0" y="1447800"/>
            <a:ext cx="1981200" cy="457200"/>
          </a:xfrm>
          <a:prstGeom prst="rect">
            <a:avLst/>
          </a:prstGeom>
          <a:solidFill>
            <a:schemeClr val="bg1"/>
          </a:solidFill>
          <a:ln w="9525">
            <a:noFill/>
            <a:miter lim="800000"/>
            <a:headEnd type="none" w="sm" len="sm"/>
            <a:tailEnd type="none" w="sm" len="sm"/>
          </a:ln>
        </p:spPr>
        <p:txBody>
          <a:bodyPr wrap="none" lIns="274638" tIns="46038" rIns="274638" bIns="46038" anchor="ctr"/>
          <a:lstStyle/>
          <a:p>
            <a:endParaRPr lang="es-ES"/>
          </a:p>
        </p:txBody>
      </p:sp>
      <p:sp>
        <p:nvSpPr>
          <p:cNvPr id="24581" name="Rectangle 5"/>
          <p:cNvSpPr>
            <a:spLocks noChangeArrowheads="1"/>
          </p:cNvSpPr>
          <p:nvPr/>
        </p:nvSpPr>
        <p:spPr bwMode="auto">
          <a:xfrm>
            <a:off x="0" y="1828800"/>
            <a:ext cx="1524000" cy="457200"/>
          </a:xfrm>
          <a:prstGeom prst="rect">
            <a:avLst/>
          </a:prstGeom>
          <a:solidFill>
            <a:schemeClr val="bg1"/>
          </a:solidFill>
          <a:ln w="9525">
            <a:noFill/>
            <a:miter lim="800000"/>
            <a:headEnd type="none" w="sm" len="sm"/>
            <a:tailEnd type="none" w="sm" len="sm"/>
          </a:ln>
        </p:spPr>
        <p:txBody>
          <a:bodyPr wrap="none" lIns="274638" tIns="46038" rIns="274638" bIns="46038" anchor="ctr"/>
          <a:lstStyle/>
          <a:p>
            <a:endParaRPr lang="es-ES"/>
          </a:p>
        </p:txBody>
      </p:sp>
      <p:sp>
        <p:nvSpPr>
          <p:cNvPr id="24582" name="Rectangle 6"/>
          <p:cNvSpPr>
            <a:spLocks noChangeArrowheads="1"/>
          </p:cNvSpPr>
          <p:nvPr/>
        </p:nvSpPr>
        <p:spPr bwMode="auto">
          <a:xfrm>
            <a:off x="914400" y="260350"/>
            <a:ext cx="8229600" cy="639763"/>
          </a:xfrm>
          <a:prstGeom prst="rect">
            <a:avLst/>
          </a:prstGeom>
          <a:noFill/>
          <a:ln w="9525">
            <a:noFill/>
            <a:miter lim="800000"/>
            <a:headEnd/>
            <a:tailEnd/>
          </a:ln>
        </p:spPr>
        <p:txBody>
          <a:bodyPr anchor="ctr"/>
          <a:lstStyle/>
          <a:p>
            <a:pPr algn="l"/>
            <a:r>
              <a:rPr lang="en-US" sz="2800" b="1" i="1">
                <a:solidFill>
                  <a:srgbClr val="000066"/>
                </a:solidFill>
                <a:latin typeface="Times New Roman" pitchFamily="18" charset="0"/>
              </a:rPr>
              <a:t>     Globalización de la Cadena de Suministros   </a:t>
            </a: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850900"/>
            <a:ext cx="9144000" cy="6007100"/>
          </a:xfrm>
          <a:prstGeom prst="rect">
            <a:avLst/>
          </a:prstGeom>
          <a:solidFill>
            <a:schemeClr val="bg1"/>
          </a:solidFill>
          <a:ln w="9525">
            <a:noFill/>
            <a:miter lim="800000"/>
            <a:headEnd/>
            <a:tailEnd/>
          </a:ln>
        </p:spPr>
        <p:txBody>
          <a:bodyPr wrap="none" anchor="ctr"/>
          <a:lstStyle/>
          <a:p>
            <a:endParaRPr lang="es-ES"/>
          </a:p>
        </p:txBody>
      </p:sp>
      <p:sp>
        <p:nvSpPr>
          <p:cNvPr id="26627" name="Rectangle 3"/>
          <p:cNvSpPr>
            <a:spLocks noGrp="1" noChangeArrowheads="1"/>
          </p:cNvSpPr>
          <p:nvPr>
            <p:ph type="title"/>
          </p:nvPr>
        </p:nvSpPr>
        <p:spPr/>
        <p:txBody>
          <a:bodyPr/>
          <a:lstStyle/>
          <a:p>
            <a:pPr eaLnBrk="1" hangingPunct="1"/>
            <a:r>
              <a:rPr lang="es-CL" smtClean="0"/>
              <a:t>Visión Completa del Sistema-Producto</a:t>
            </a:r>
          </a:p>
        </p:txBody>
      </p:sp>
      <p:sp>
        <p:nvSpPr>
          <p:cNvPr id="26628" name="Rectangle 4"/>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anchor="ctr"/>
          <a:lstStyle/>
          <a:p>
            <a:endParaRPr lang="es-ES"/>
          </a:p>
        </p:txBody>
      </p:sp>
      <p:sp>
        <p:nvSpPr>
          <p:cNvPr id="26629" name="Text Box 5"/>
          <p:cNvSpPr txBox="1">
            <a:spLocks noChangeArrowheads="1"/>
          </p:cNvSpPr>
          <p:nvPr/>
        </p:nvSpPr>
        <p:spPr bwMode="auto">
          <a:xfrm>
            <a:off x="1524000" y="1590675"/>
            <a:ext cx="4648200" cy="390525"/>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Agentes responsables de Trazabilidad (ISO, HACCP, etc)</a:t>
            </a:r>
            <a:endParaRPr lang="es-ES" sz="1200" b="1">
              <a:solidFill>
                <a:srgbClr val="000066"/>
              </a:solidFill>
              <a:latin typeface="Tahoma" pitchFamily="34" charset="0"/>
            </a:endParaRPr>
          </a:p>
        </p:txBody>
      </p:sp>
      <p:sp>
        <p:nvSpPr>
          <p:cNvPr id="26630" name="AutoShape 6"/>
          <p:cNvSpPr>
            <a:spLocks noChangeArrowheads="1"/>
          </p:cNvSpPr>
          <p:nvPr/>
        </p:nvSpPr>
        <p:spPr bwMode="auto">
          <a:xfrm>
            <a:off x="7391400" y="838200"/>
            <a:ext cx="1663700" cy="5969000"/>
          </a:xfrm>
          <a:prstGeom prst="roundRect">
            <a:avLst>
              <a:gd name="adj" fmla="val 5727"/>
            </a:avLst>
          </a:prstGeom>
          <a:solidFill>
            <a:srgbClr val="FF9900"/>
          </a:solidFill>
          <a:ln w="19050">
            <a:solidFill>
              <a:srgbClr val="808080"/>
            </a:solidFill>
            <a:round/>
            <a:headEnd/>
            <a:tailEnd/>
          </a:ln>
        </p:spPr>
        <p:txBody>
          <a:bodyPr anchor="ctr"/>
          <a:lstStyle/>
          <a:p>
            <a:endParaRPr lang="es-ES"/>
          </a:p>
        </p:txBody>
      </p:sp>
      <p:sp>
        <p:nvSpPr>
          <p:cNvPr id="26631" name="Text Box 7"/>
          <p:cNvSpPr txBox="1">
            <a:spLocks noChangeArrowheads="1"/>
          </p:cNvSpPr>
          <p:nvPr/>
        </p:nvSpPr>
        <p:spPr bwMode="auto">
          <a:xfrm>
            <a:off x="1600200" y="2895600"/>
            <a:ext cx="914400" cy="609600"/>
          </a:xfrm>
          <a:prstGeom prst="rect">
            <a:avLst/>
          </a:prstGeom>
          <a:solidFill>
            <a:srgbClr val="FFFF00"/>
          </a:solidFill>
          <a:ln w="19050">
            <a:solidFill>
              <a:schemeClr val="tx1"/>
            </a:solidFill>
            <a:miter lim="800000"/>
            <a:headEnd/>
            <a:tailEnd/>
          </a:ln>
        </p:spPr>
        <p:txBody>
          <a:bodyPr anchor="ctr"/>
          <a:lstStyle/>
          <a:p>
            <a:r>
              <a:rPr lang="es-ES_tradnl" sz="1100" b="1">
                <a:solidFill>
                  <a:srgbClr val="000066"/>
                </a:solidFill>
                <a:latin typeface="Tahoma" pitchFamily="34" charset="0"/>
              </a:rPr>
              <a:t>Alimentos</a:t>
            </a:r>
            <a:endParaRPr lang="es-ES" sz="1100" b="1">
              <a:solidFill>
                <a:srgbClr val="000066"/>
              </a:solidFill>
              <a:latin typeface="Tahoma" pitchFamily="34" charset="0"/>
            </a:endParaRPr>
          </a:p>
        </p:txBody>
      </p:sp>
      <p:sp>
        <p:nvSpPr>
          <p:cNvPr id="26632" name="Text Box 8"/>
          <p:cNvSpPr txBox="1">
            <a:spLocks noChangeArrowheads="1"/>
          </p:cNvSpPr>
          <p:nvPr/>
        </p:nvSpPr>
        <p:spPr bwMode="auto">
          <a:xfrm>
            <a:off x="4419600" y="2895600"/>
            <a:ext cx="914400" cy="609600"/>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Centros de Mar</a:t>
            </a:r>
            <a:endParaRPr lang="es-ES" sz="1200" b="1">
              <a:solidFill>
                <a:srgbClr val="000066"/>
              </a:solidFill>
              <a:latin typeface="Tahoma" pitchFamily="34" charset="0"/>
            </a:endParaRPr>
          </a:p>
        </p:txBody>
      </p:sp>
      <p:sp>
        <p:nvSpPr>
          <p:cNvPr id="26633" name="Text Box 9"/>
          <p:cNvSpPr txBox="1">
            <a:spLocks noChangeArrowheads="1"/>
          </p:cNvSpPr>
          <p:nvPr/>
        </p:nvSpPr>
        <p:spPr bwMode="auto">
          <a:xfrm>
            <a:off x="4876800" y="2133600"/>
            <a:ext cx="1066800" cy="466725"/>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Planta de Proceso</a:t>
            </a:r>
            <a:endParaRPr lang="es-ES" sz="1200" b="1">
              <a:solidFill>
                <a:srgbClr val="000066"/>
              </a:solidFill>
              <a:latin typeface="Tahoma" pitchFamily="34" charset="0"/>
            </a:endParaRPr>
          </a:p>
        </p:txBody>
      </p:sp>
      <p:sp>
        <p:nvSpPr>
          <p:cNvPr id="26634" name="Text Box 10"/>
          <p:cNvSpPr txBox="1">
            <a:spLocks noChangeArrowheads="1"/>
          </p:cNvSpPr>
          <p:nvPr/>
        </p:nvSpPr>
        <p:spPr bwMode="auto">
          <a:xfrm>
            <a:off x="1600200" y="3830638"/>
            <a:ext cx="4191000" cy="512762"/>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Investigación y Desarrollo</a:t>
            </a:r>
            <a:endParaRPr lang="es-ES" sz="1200" b="1">
              <a:solidFill>
                <a:srgbClr val="000066"/>
              </a:solidFill>
              <a:latin typeface="Tahoma" pitchFamily="34" charset="0"/>
            </a:endParaRPr>
          </a:p>
        </p:txBody>
      </p:sp>
      <p:sp>
        <p:nvSpPr>
          <p:cNvPr id="26635" name="Text Box 11"/>
          <p:cNvSpPr txBox="1">
            <a:spLocks noChangeArrowheads="1"/>
          </p:cNvSpPr>
          <p:nvPr/>
        </p:nvSpPr>
        <p:spPr bwMode="auto">
          <a:xfrm>
            <a:off x="228600" y="4886325"/>
            <a:ext cx="2438400" cy="466725"/>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Proveedores Materias Primas</a:t>
            </a:r>
            <a:endParaRPr lang="es-ES" sz="1200" b="1">
              <a:solidFill>
                <a:schemeClr val="bg1"/>
              </a:solidFill>
              <a:latin typeface="Tahoma" pitchFamily="34" charset="0"/>
            </a:endParaRPr>
          </a:p>
        </p:txBody>
      </p:sp>
      <p:sp>
        <p:nvSpPr>
          <p:cNvPr id="26636" name="Text Box 12"/>
          <p:cNvSpPr txBox="1">
            <a:spLocks noChangeArrowheads="1"/>
          </p:cNvSpPr>
          <p:nvPr/>
        </p:nvSpPr>
        <p:spPr bwMode="auto">
          <a:xfrm>
            <a:off x="2819400" y="4876800"/>
            <a:ext cx="3505200" cy="466725"/>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Proveedores Servicios y Bienes de Capital</a:t>
            </a:r>
            <a:endParaRPr lang="es-ES" sz="1200" b="1">
              <a:solidFill>
                <a:schemeClr val="bg1"/>
              </a:solidFill>
              <a:latin typeface="Tahoma" pitchFamily="34" charset="0"/>
            </a:endParaRPr>
          </a:p>
        </p:txBody>
      </p:sp>
      <p:sp>
        <p:nvSpPr>
          <p:cNvPr id="26637" name="Text Box 13"/>
          <p:cNvSpPr txBox="1">
            <a:spLocks noChangeArrowheads="1"/>
          </p:cNvSpPr>
          <p:nvPr/>
        </p:nvSpPr>
        <p:spPr bwMode="auto">
          <a:xfrm>
            <a:off x="152400" y="5964238"/>
            <a:ext cx="7086600" cy="284162"/>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Tecnología</a:t>
            </a:r>
            <a:endParaRPr lang="es-ES" sz="1200" b="1">
              <a:solidFill>
                <a:schemeClr val="bg1"/>
              </a:solidFill>
              <a:latin typeface="Tahoma" pitchFamily="34" charset="0"/>
            </a:endParaRPr>
          </a:p>
        </p:txBody>
      </p:sp>
      <p:sp>
        <p:nvSpPr>
          <p:cNvPr id="26638" name="Text Box 14"/>
          <p:cNvSpPr txBox="1">
            <a:spLocks noChangeArrowheads="1"/>
          </p:cNvSpPr>
          <p:nvPr/>
        </p:nvSpPr>
        <p:spPr bwMode="auto">
          <a:xfrm>
            <a:off x="5867400" y="3733800"/>
            <a:ext cx="1219200" cy="466725"/>
          </a:xfrm>
          <a:prstGeom prst="rect">
            <a:avLst/>
          </a:prstGeom>
          <a:solidFill>
            <a:srgbClr val="000099"/>
          </a:solidFill>
          <a:ln w="15875">
            <a:solidFill>
              <a:srgbClr val="000099"/>
            </a:solidFill>
            <a:miter lim="800000"/>
            <a:headEnd/>
            <a:tailEnd/>
          </a:ln>
        </p:spPr>
        <p:txBody>
          <a:bodyPr anchor="ctr"/>
          <a:lstStyle/>
          <a:p>
            <a:r>
              <a:rPr lang="es-ES_tradnl" sz="1100" b="1">
                <a:solidFill>
                  <a:schemeClr val="bg1"/>
                </a:solidFill>
                <a:latin typeface="Tahoma" pitchFamily="34" charset="0"/>
              </a:rPr>
              <a:t>Transporte Terrestre Frío</a:t>
            </a:r>
            <a:endParaRPr lang="es-ES" sz="1100" b="1">
              <a:solidFill>
                <a:schemeClr val="bg1"/>
              </a:solidFill>
              <a:latin typeface="Tahoma" pitchFamily="34" charset="0"/>
            </a:endParaRPr>
          </a:p>
        </p:txBody>
      </p:sp>
      <p:sp>
        <p:nvSpPr>
          <p:cNvPr id="26639" name="Text Box 15"/>
          <p:cNvSpPr txBox="1">
            <a:spLocks noChangeArrowheads="1"/>
          </p:cNvSpPr>
          <p:nvPr/>
        </p:nvSpPr>
        <p:spPr bwMode="auto">
          <a:xfrm>
            <a:off x="304800" y="2362200"/>
            <a:ext cx="1066800" cy="3810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Pesqueras</a:t>
            </a:r>
            <a:endParaRPr lang="es-ES" sz="1200" b="1">
              <a:solidFill>
                <a:schemeClr val="bg1"/>
              </a:solidFill>
              <a:latin typeface="Tahoma" pitchFamily="34" charset="0"/>
            </a:endParaRPr>
          </a:p>
        </p:txBody>
      </p:sp>
      <p:sp>
        <p:nvSpPr>
          <p:cNvPr id="26640" name="Text Box 16"/>
          <p:cNvSpPr txBox="1">
            <a:spLocks noChangeArrowheads="1"/>
          </p:cNvSpPr>
          <p:nvPr/>
        </p:nvSpPr>
        <p:spPr bwMode="auto">
          <a:xfrm>
            <a:off x="304800" y="3505200"/>
            <a:ext cx="1066800" cy="466725"/>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Industria Química</a:t>
            </a:r>
            <a:endParaRPr lang="es-ES" sz="1200" b="1">
              <a:solidFill>
                <a:schemeClr val="bg1"/>
              </a:solidFill>
              <a:latin typeface="Tahoma" pitchFamily="34" charset="0"/>
            </a:endParaRPr>
          </a:p>
        </p:txBody>
      </p:sp>
      <p:sp>
        <p:nvSpPr>
          <p:cNvPr id="26641" name="Text Box 17"/>
          <p:cNvSpPr txBox="1">
            <a:spLocks noChangeArrowheads="1"/>
          </p:cNvSpPr>
          <p:nvPr/>
        </p:nvSpPr>
        <p:spPr bwMode="auto">
          <a:xfrm>
            <a:off x="304800" y="2895600"/>
            <a:ext cx="1066800" cy="466725"/>
          </a:xfrm>
          <a:prstGeom prst="rect">
            <a:avLst/>
          </a:prstGeom>
          <a:solidFill>
            <a:srgbClr val="000099"/>
          </a:solidFill>
          <a:ln w="15875">
            <a:solidFill>
              <a:srgbClr val="000099"/>
            </a:solidFill>
            <a:miter lim="800000"/>
            <a:headEnd/>
            <a:tailEnd/>
          </a:ln>
        </p:spPr>
        <p:txBody>
          <a:bodyPr anchor="ctr"/>
          <a:lstStyle/>
          <a:p>
            <a:r>
              <a:rPr lang="es-ES_tradnl" sz="1100" b="1">
                <a:solidFill>
                  <a:schemeClr val="bg1"/>
                </a:solidFill>
                <a:latin typeface="Tahoma" pitchFamily="34" charset="0"/>
              </a:rPr>
              <a:t>Productores Agrícolas</a:t>
            </a:r>
            <a:endParaRPr lang="es-ES" sz="1100" b="1">
              <a:solidFill>
                <a:schemeClr val="bg1"/>
              </a:solidFill>
              <a:latin typeface="Tahoma" pitchFamily="34" charset="0"/>
            </a:endParaRPr>
          </a:p>
        </p:txBody>
      </p:sp>
      <p:sp>
        <p:nvSpPr>
          <p:cNvPr id="26642" name="Text Box 18"/>
          <p:cNvSpPr txBox="1">
            <a:spLocks noChangeArrowheads="1"/>
          </p:cNvSpPr>
          <p:nvPr/>
        </p:nvSpPr>
        <p:spPr bwMode="auto">
          <a:xfrm>
            <a:off x="152400" y="6370638"/>
            <a:ext cx="8839200" cy="347662"/>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Sistema Económico y Financiero Mundial</a:t>
            </a:r>
            <a:endParaRPr lang="es-ES" sz="1200" b="1">
              <a:solidFill>
                <a:schemeClr val="bg1"/>
              </a:solidFill>
              <a:latin typeface="Tahoma" pitchFamily="34" charset="0"/>
            </a:endParaRPr>
          </a:p>
        </p:txBody>
      </p:sp>
      <p:sp>
        <p:nvSpPr>
          <p:cNvPr id="26643" name="Text Box 19"/>
          <p:cNvSpPr txBox="1">
            <a:spLocks noChangeArrowheads="1"/>
          </p:cNvSpPr>
          <p:nvPr/>
        </p:nvSpPr>
        <p:spPr bwMode="auto">
          <a:xfrm>
            <a:off x="228600" y="5486400"/>
            <a:ext cx="6934200" cy="3810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Sistemas de Comunicación e Información (Telefonía, Internet, etc.)</a:t>
            </a:r>
            <a:endParaRPr lang="es-ES" sz="1200" b="1">
              <a:solidFill>
                <a:schemeClr val="bg1"/>
              </a:solidFill>
              <a:latin typeface="Tahoma" pitchFamily="34" charset="0"/>
            </a:endParaRPr>
          </a:p>
        </p:txBody>
      </p:sp>
      <p:sp>
        <p:nvSpPr>
          <p:cNvPr id="26644" name="Text Box 20"/>
          <p:cNvSpPr txBox="1">
            <a:spLocks noChangeArrowheads="1"/>
          </p:cNvSpPr>
          <p:nvPr/>
        </p:nvSpPr>
        <p:spPr bwMode="auto">
          <a:xfrm>
            <a:off x="2438400" y="2133600"/>
            <a:ext cx="2286000" cy="466725"/>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Genética Reproducción</a:t>
            </a:r>
            <a:endParaRPr lang="es-ES" sz="1200" b="1">
              <a:solidFill>
                <a:srgbClr val="000066"/>
              </a:solidFill>
              <a:latin typeface="Tahoma" pitchFamily="34" charset="0"/>
            </a:endParaRPr>
          </a:p>
        </p:txBody>
      </p:sp>
      <p:sp>
        <p:nvSpPr>
          <p:cNvPr id="26645" name="Text Box 21"/>
          <p:cNvSpPr txBox="1">
            <a:spLocks noChangeArrowheads="1"/>
          </p:cNvSpPr>
          <p:nvPr/>
        </p:nvSpPr>
        <p:spPr bwMode="auto">
          <a:xfrm>
            <a:off x="76200" y="600075"/>
            <a:ext cx="7239000" cy="466725"/>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Gobierno Nacional y Regional (leyes, macroeconomía, etc.)</a:t>
            </a:r>
            <a:endParaRPr lang="es-ES" sz="1200" b="1">
              <a:solidFill>
                <a:schemeClr val="bg1"/>
              </a:solidFill>
              <a:latin typeface="Tahoma" pitchFamily="34" charset="0"/>
            </a:endParaRPr>
          </a:p>
        </p:txBody>
      </p:sp>
      <p:sp>
        <p:nvSpPr>
          <p:cNvPr id="26646" name="Text Box 22"/>
          <p:cNvSpPr txBox="1">
            <a:spLocks noChangeArrowheads="1"/>
          </p:cNvSpPr>
          <p:nvPr/>
        </p:nvSpPr>
        <p:spPr bwMode="auto">
          <a:xfrm>
            <a:off x="7620000" y="3733800"/>
            <a:ext cx="1295400" cy="466725"/>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Transporte Terrestre Frío</a:t>
            </a:r>
            <a:endParaRPr lang="es-ES" sz="1200" b="1">
              <a:solidFill>
                <a:schemeClr val="bg1"/>
              </a:solidFill>
              <a:latin typeface="Tahoma" pitchFamily="34" charset="0"/>
            </a:endParaRPr>
          </a:p>
        </p:txBody>
      </p:sp>
      <p:sp>
        <p:nvSpPr>
          <p:cNvPr id="26647" name="Line 23"/>
          <p:cNvSpPr>
            <a:spLocks noChangeShapeType="1"/>
          </p:cNvSpPr>
          <p:nvPr/>
        </p:nvSpPr>
        <p:spPr bwMode="auto">
          <a:xfrm>
            <a:off x="2438400" y="3200400"/>
            <a:ext cx="457200" cy="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48" name="Line 24"/>
          <p:cNvSpPr>
            <a:spLocks noChangeShapeType="1"/>
          </p:cNvSpPr>
          <p:nvPr/>
        </p:nvSpPr>
        <p:spPr bwMode="auto">
          <a:xfrm flipV="1">
            <a:off x="5181600" y="2616200"/>
            <a:ext cx="0" cy="2794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49" name="Line 25"/>
          <p:cNvSpPr>
            <a:spLocks noChangeShapeType="1"/>
          </p:cNvSpPr>
          <p:nvPr/>
        </p:nvSpPr>
        <p:spPr bwMode="auto">
          <a:xfrm>
            <a:off x="5791200" y="2616200"/>
            <a:ext cx="0" cy="3556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50" name="Line 26"/>
          <p:cNvSpPr>
            <a:spLocks noChangeShapeType="1"/>
          </p:cNvSpPr>
          <p:nvPr/>
        </p:nvSpPr>
        <p:spPr bwMode="auto">
          <a:xfrm>
            <a:off x="6324600" y="3352800"/>
            <a:ext cx="0" cy="3810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51" name="Line 27"/>
          <p:cNvSpPr>
            <a:spLocks noChangeShapeType="1"/>
          </p:cNvSpPr>
          <p:nvPr/>
        </p:nvSpPr>
        <p:spPr bwMode="auto">
          <a:xfrm>
            <a:off x="4572000" y="25908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52" name="Text Box 28"/>
          <p:cNvSpPr txBox="1">
            <a:spLocks noChangeArrowheads="1"/>
          </p:cNvSpPr>
          <p:nvPr/>
        </p:nvSpPr>
        <p:spPr bwMode="auto">
          <a:xfrm>
            <a:off x="2895600" y="2855913"/>
            <a:ext cx="1295400" cy="649287"/>
          </a:xfrm>
          <a:prstGeom prst="rect">
            <a:avLst/>
          </a:prstGeom>
          <a:solidFill>
            <a:srgbClr val="FFFF00"/>
          </a:solidFill>
          <a:ln w="19050">
            <a:solidFill>
              <a:schemeClr val="tx1"/>
            </a:solidFill>
            <a:miter lim="800000"/>
            <a:headEnd/>
            <a:tailEnd/>
          </a:ln>
        </p:spPr>
        <p:txBody>
          <a:bodyPr anchor="ctr"/>
          <a:lstStyle/>
          <a:p>
            <a:r>
              <a:rPr lang="es-ES_tradnl" sz="1200" b="1">
                <a:solidFill>
                  <a:srgbClr val="000066"/>
                </a:solidFill>
                <a:latin typeface="Tahoma" pitchFamily="34" charset="0"/>
              </a:rPr>
              <a:t>Pisciculturas / Centro de Agua Dulce</a:t>
            </a:r>
            <a:endParaRPr lang="es-ES" sz="1200" b="1">
              <a:solidFill>
                <a:srgbClr val="000066"/>
              </a:solidFill>
              <a:latin typeface="Tahoma" pitchFamily="34" charset="0"/>
            </a:endParaRPr>
          </a:p>
        </p:txBody>
      </p:sp>
      <p:grpSp>
        <p:nvGrpSpPr>
          <p:cNvPr id="26653" name="Group 29"/>
          <p:cNvGrpSpPr>
            <a:grpSpLocks/>
          </p:cNvGrpSpPr>
          <p:nvPr/>
        </p:nvGrpSpPr>
        <p:grpSpPr bwMode="auto">
          <a:xfrm>
            <a:off x="2605088" y="2590800"/>
            <a:ext cx="61912" cy="1219200"/>
            <a:chOff x="1641" y="1632"/>
            <a:chExt cx="39" cy="768"/>
          </a:xfrm>
        </p:grpSpPr>
        <p:sp>
          <p:nvSpPr>
            <p:cNvPr id="26707" name="Line 30"/>
            <p:cNvSpPr>
              <a:spLocks noChangeShapeType="1"/>
            </p:cNvSpPr>
            <p:nvPr/>
          </p:nvSpPr>
          <p:spPr bwMode="auto">
            <a:xfrm flipV="1">
              <a:off x="1680" y="1632"/>
              <a:ext cx="0" cy="336"/>
            </a:xfrm>
            <a:prstGeom prst="line">
              <a:avLst/>
            </a:prstGeom>
            <a:noFill/>
            <a:ln w="25400">
              <a:solidFill>
                <a:srgbClr val="FF0000"/>
              </a:solidFill>
              <a:round/>
              <a:headEnd/>
              <a:tailEnd type="triangle" w="med" len="med"/>
            </a:ln>
          </p:spPr>
          <p:txBody>
            <a:bodyPr wrap="none"/>
            <a:lstStyle/>
            <a:p>
              <a:endParaRPr lang="es-ES"/>
            </a:p>
          </p:txBody>
        </p:sp>
        <p:sp>
          <p:nvSpPr>
            <p:cNvPr id="26708" name="Line 31"/>
            <p:cNvSpPr>
              <a:spLocks noChangeShapeType="1"/>
            </p:cNvSpPr>
            <p:nvPr/>
          </p:nvSpPr>
          <p:spPr bwMode="auto">
            <a:xfrm>
              <a:off x="1680" y="2064"/>
              <a:ext cx="0" cy="336"/>
            </a:xfrm>
            <a:prstGeom prst="line">
              <a:avLst/>
            </a:prstGeom>
            <a:noFill/>
            <a:ln w="25400">
              <a:solidFill>
                <a:srgbClr val="FF0000"/>
              </a:solidFill>
              <a:round/>
              <a:headEnd/>
              <a:tailEnd type="triangle" w="med" len="med"/>
            </a:ln>
          </p:spPr>
          <p:txBody>
            <a:bodyPr wrap="none"/>
            <a:lstStyle/>
            <a:p>
              <a:endParaRPr lang="es-ES"/>
            </a:p>
          </p:txBody>
        </p:sp>
        <p:sp>
          <p:nvSpPr>
            <p:cNvPr id="26709" name="Freeform 32"/>
            <p:cNvSpPr>
              <a:spLocks/>
            </p:cNvSpPr>
            <p:nvPr/>
          </p:nvSpPr>
          <p:spPr bwMode="auto">
            <a:xfrm>
              <a:off x="1641" y="1968"/>
              <a:ext cx="39" cy="96"/>
            </a:xfrm>
            <a:custGeom>
              <a:avLst/>
              <a:gdLst>
                <a:gd name="T0" fmla="*/ 39 w 39"/>
                <a:gd name="T1" fmla="*/ 0 h 96"/>
                <a:gd name="T2" fmla="*/ 9 w 39"/>
                <a:gd name="T3" fmla="*/ 15 h 96"/>
                <a:gd name="T4" fmla="*/ 0 w 39"/>
                <a:gd name="T5" fmla="*/ 48 h 96"/>
                <a:gd name="T6" fmla="*/ 12 w 39"/>
                <a:gd name="T7" fmla="*/ 78 h 96"/>
                <a:gd name="T8" fmla="*/ 36 w 39"/>
                <a:gd name="T9" fmla="*/ 96 h 96"/>
                <a:gd name="T10" fmla="*/ 0 60000 65536"/>
                <a:gd name="T11" fmla="*/ 0 60000 65536"/>
                <a:gd name="T12" fmla="*/ 0 60000 65536"/>
                <a:gd name="T13" fmla="*/ 0 60000 65536"/>
                <a:gd name="T14" fmla="*/ 0 60000 65536"/>
                <a:gd name="T15" fmla="*/ 0 w 39"/>
                <a:gd name="T16" fmla="*/ 0 h 96"/>
                <a:gd name="T17" fmla="*/ 39 w 39"/>
                <a:gd name="T18" fmla="*/ 96 h 96"/>
              </a:gdLst>
              <a:ahLst/>
              <a:cxnLst>
                <a:cxn ang="T10">
                  <a:pos x="T0" y="T1"/>
                </a:cxn>
                <a:cxn ang="T11">
                  <a:pos x="T2" y="T3"/>
                </a:cxn>
                <a:cxn ang="T12">
                  <a:pos x="T4" y="T5"/>
                </a:cxn>
                <a:cxn ang="T13">
                  <a:pos x="T6" y="T7"/>
                </a:cxn>
                <a:cxn ang="T14">
                  <a:pos x="T8" y="T9"/>
                </a:cxn>
              </a:cxnLst>
              <a:rect l="T15" t="T16" r="T17" b="T18"/>
              <a:pathLst>
                <a:path w="39" h="96">
                  <a:moveTo>
                    <a:pt x="39" y="0"/>
                  </a:moveTo>
                  <a:cubicBezTo>
                    <a:pt x="27" y="3"/>
                    <a:pt x="16" y="7"/>
                    <a:pt x="9" y="15"/>
                  </a:cubicBezTo>
                  <a:cubicBezTo>
                    <a:pt x="2" y="23"/>
                    <a:pt x="0" y="38"/>
                    <a:pt x="0" y="48"/>
                  </a:cubicBezTo>
                  <a:cubicBezTo>
                    <a:pt x="0" y="58"/>
                    <a:pt x="6" y="70"/>
                    <a:pt x="12" y="78"/>
                  </a:cubicBezTo>
                  <a:cubicBezTo>
                    <a:pt x="18" y="86"/>
                    <a:pt x="27" y="91"/>
                    <a:pt x="36" y="96"/>
                  </a:cubicBezTo>
                </a:path>
              </a:pathLst>
            </a:custGeom>
            <a:noFill/>
            <a:ln w="25400">
              <a:solidFill>
                <a:srgbClr val="FF0000"/>
              </a:solidFill>
              <a:round/>
              <a:headEnd/>
              <a:tailEnd/>
            </a:ln>
          </p:spPr>
          <p:txBody>
            <a:bodyPr wrap="none"/>
            <a:lstStyle/>
            <a:p>
              <a:endParaRPr lang="es-ES"/>
            </a:p>
          </p:txBody>
        </p:sp>
      </p:grpSp>
      <p:sp>
        <p:nvSpPr>
          <p:cNvPr id="26654" name="Line 33"/>
          <p:cNvSpPr>
            <a:spLocks noChangeShapeType="1"/>
          </p:cNvSpPr>
          <p:nvPr/>
        </p:nvSpPr>
        <p:spPr bwMode="auto">
          <a:xfrm flipV="1">
            <a:off x="5486400" y="2590800"/>
            <a:ext cx="0" cy="12192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55" name="Text Box 34"/>
          <p:cNvSpPr txBox="1">
            <a:spLocks noChangeArrowheads="1"/>
          </p:cNvSpPr>
          <p:nvPr/>
        </p:nvSpPr>
        <p:spPr bwMode="auto">
          <a:xfrm>
            <a:off x="88900" y="1143000"/>
            <a:ext cx="7226300" cy="3048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Bancos / Entidades Financieras</a:t>
            </a:r>
            <a:endParaRPr lang="es-ES" sz="1200" b="1">
              <a:solidFill>
                <a:schemeClr val="bg1"/>
              </a:solidFill>
              <a:latin typeface="Tahoma" pitchFamily="34" charset="0"/>
            </a:endParaRPr>
          </a:p>
        </p:txBody>
      </p:sp>
      <p:sp>
        <p:nvSpPr>
          <p:cNvPr id="26656" name="Text Box 35"/>
          <p:cNvSpPr txBox="1">
            <a:spLocks noChangeArrowheads="1"/>
          </p:cNvSpPr>
          <p:nvPr/>
        </p:nvSpPr>
        <p:spPr bwMode="auto">
          <a:xfrm>
            <a:off x="6477000" y="4440238"/>
            <a:ext cx="1600200" cy="284162"/>
          </a:xfrm>
          <a:prstGeom prst="rect">
            <a:avLst/>
          </a:prstGeom>
          <a:solidFill>
            <a:srgbClr val="000099"/>
          </a:solidFill>
          <a:ln w="15875">
            <a:solidFill>
              <a:srgbClr val="FF0000"/>
            </a:solidFill>
            <a:miter lim="800000"/>
            <a:headEnd/>
            <a:tailEnd/>
          </a:ln>
        </p:spPr>
        <p:txBody>
          <a:bodyPr anchor="ctr"/>
          <a:lstStyle/>
          <a:p>
            <a:r>
              <a:rPr lang="es-ES_tradnl" sz="1200" b="1">
                <a:solidFill>
                  <a:schemeClr val="bg1"/>
                </a:solidFill>
                <a:latin typeface="Tahoma" pitchFamily="34" charset="0"/>
              </a:rPr>
              <a:t>Fletes Aéreos</a:t>
            </a:r>
            <a:endParaRPr lang="es-ES" sz="1200" b="1">
              <a:solidFill>
                <a:schemeClr val="bg1"/>
              </a:solidFill>
              <a:latin typeface="Tahoma" pitchFamily="34" charset="0"/>
            </a:endParaRPr>
          </a:p>
        </p:txBody>
      </p:sp>
      <p:sp>
        <p:nvSpPr>
          <p:cNvPr id="26657" name="Text Box 36"/>
          <p:cNvSpPr txBox="1">
            <a:spLocks noChangeArrowheads="1"/>
          </p:cNvSpPr>
          <p:nvPr/>
        </p:nvSpPr>
        <p:spPr bwMode="auto">
          <a:xfrm>
            <a:off x="6477000" y="4973638"/>
            <a:ext cx="1600200" cy="284162"/>
          </a:xfrm>
          <a:prstGeom prst="rect">
            <a:avLst/>
          </a:prstGeom>
          <a:solidFill>
            <a:srgbClr val="000099"/>
          </a:solidFill>
          <a:ln w="15875">
            <a:solidFill>
              <a:srgbClr val="FF0000"/>
            </a:solidFill>
            <a:miter lim="800000"/>
            <a:headEnd/>
            <a:tailEnd/>
          </a:ln>
        </p:spPr>
        <p:txBody>
          <a:bodyPr anchor="ctr"/>
          <a:lstStyle/>
          <a:p>
            <a:r>
              <a:rPr lang="es-ES_tradnl" sz="1200" b="1">
                <a:solidFill>
                  <a:schemeClr val="bg1"/>
                </a:solidFill>
                <a:latin typeface="Tahoma" pitchFamily="34" charset="0"/>
              </a:rPr>
              <a:t>Aduanas</a:t>
            </a:r>
            <a:endParaRPr lang="es-ES" sz="1200" b="1">
              <a:solidFill>
                <a:schemeClr val="bg1"/>
              </a:solidFill>
              <a:latin typeface="Tahoma" pitchFamily="34" charset="0"/>
            </a:endParaRPr>
          </a:p>
        </p:txBody>
      </p:sp>
      <p:sp>
        <p:nvSpPr>
          <p:cNvPr id="26658" name="Text Box 37"/>
          <p:cNvSpPr txBox="1">
            <a:spLocks noChangeArrowheads="1"/>
          </p:cNvSpPr>
          <p:nvPr/>
        </p:nvSpPr>
        <p:spPr bwMode="auto">
          <a:xfrm>
            <a:off x="6477000" y="4689475"/>
            <a:ext cx="1600200" cy="284163"/>
          </a:xfrm>
          <a:prstGeom prst="rect">
            <a:avLst/>
          </a:prstGeom>
          <a:solidFill>
            <a:srgbClr val="000099"/>
          </a:solidFill>
          <a:ln w="15875">
            <a:solidFill>
              <a:srgbClr val="FF0000"/>
            </a:solidFill>
            <a:miter lim="800000"/>
            <a:headEnd/>
            <a:tailEnd/>
          </a:ln>
        </p:spPr>
        <p:txBody>
          <a:bodyPr anchor="ctr"/>
          <a:lstStyle/>
          <a:p>
            <a:r>
              <a:rPr lang="es-ES_tradnl" sz="1200" b="1">
                <a:solidFill>
                  <a:schemeClr val="bg1"/>
                </a:solidFill>
                <a:latin typeface="Tahoma" pitchFamily="34" charset="0"/>
              </a:rPr>
              <a:t>Fletes Marítimos</a:t>
            </a:r>
            <a:endParaRPr lang="es-ES" sz="1200" b="1">
              <a:solidFill>
                <a:schemeClr val="bg1"/>
              </a:solidFill>
              <a:latin typeface="Tahoma" pitchFamily="34" charset="0"/>
            </a:endParaRPr>
          </a:p>
        </p:txBody>
      </p:sp>
      <p:sp>
        <p:nvSpPr>
          <p:cNvPr id="26659" name="Text Box 38"/>
          <p:cNvSpPr txBox="1">
            <a:spLocks noChangeArrowheads="1"/>
          </p:cNvSpPr>
          <p:nvPr/>
        </p:nvSpPr>
        <p:spPr bwMode="auto">
          <a:xfrm>
            <a:off x="7696200" y="533400"/>
            <a:ext cx="1066800" cy="466725"/>
          </a:xfrm>
          <a:prstGeom prst="rect">
            <a:avLst/>
          </a:prstGeom>
          <a:solidFill>
            <a:srgbClr val="FF9900"/>
          </a:solidFill>
          <a:ln w="19050">
            <a:solidFill>
              <a:srgbClr val="808080"/>
            </a:solidFill>
            <a:miter lim="800000"/>
            <a:headEnd/>
            <a:tailEnd/>
          </a:ln>
        </p:spPr>
        <p:txBody>
          <a:bodyPr anchor="ctr"/>
          <a:lstStyle/>
          <a:p>
            <a:r>
              <a:rPr lang="es-ES_tradnl" sz="1200" b="1">
                <a:solidFill>
                  <a:srgbClr val="000066"/>
                </a:solidFill>
                <a:latin typeface="Tahoma" pitchFamily="34" charset="0"/>
              </a:rPr>
              <a:t>Mercado Global</a:t>
            </a:r>
            <a:endParaRPr lang="es-ES" sz="1200" b="1">
              <a:solidFill>
                <a:srgbClr val="000066"/>
              </a:solidFill>
              <a:latin typeface="Tahoma" pitchFamily="34" charset="0"/>
            </a:endParaRPr>
          </a:p>
        </p:txBody>
      </p:sp>
      <p:sp>
        <p:nvSpPr>
          <p:cNvPr id="26660" name="Line 39"/>
          <p:cNvSpPr>
            <a:spLocks noChangeShapeType="1"/>
          </p:cNvSpPr>
          <p:nvPr/>
        </p:nvSpPr>
        <p:spPr bwMode="auto">
          <a:xfrm flipV="1">
            <a:off x="2057400" y="35052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61" name="Line 40"/>
          <p:cNvSpPr>
            <a:spLocks noChangeShapeType="1"/>
          </p:cNvSpPr>
          <p:nvPr/>
        </p:nvSpPr>
        <p:spPr bwMode="auto">
          <a:xfrm flipV="1">
            <a:off x="3581400" y="35052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62" name="Line 41"/>
          <p:cNvSpPr>
            <a:spLocks noChangeShapeType="1"/>
          </p:cNvSpPr>
          <p:nvPr/>
        </p:nvSpPr>
        <p:spPr bwMode="auto">
          <a:xfrm flipV="1">
            <a:off x="4876800" y="35052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63" name="Text Box 42"/>
          <p:cNvSpPr txBox="1">
            <a:spLocks noChangeArrowheads="1"/>
          </p:cNvSpPr>
          <p:nvPr/>
        </p:nvSpPr>
        <p:spPr bwMode="auto">
          <a:xfrm>
            <a:off x="5562600" y="2971800"/>
            <a:ext cx="1447800" cy="381000"/>
          </a:xfrm>
          <a:prstGeom prst="rect">
            <a:avLst/>
          </a:prstGeom>
          <a:solidFill>
            <a:srgbClr val="FFFF00"/>
          </a:solidFill>
          <a:ln w="19050">
            <a:solidFill>
              <a:schemeClr val="tx1"/>
            </a:solidFill>
            <a:miter lim="800000"/>
            <a:headEnd/>
            <a:tailEnd/>
          </a:ln>
        </p:spPr>
        <p:txBody>
          <a:bodyPr anchor="ctr"/>
          <a:lstStyle/>
          <a:p>
            <a:r>
              <a:rPr lang="es-ES_tradnl" sz="1100" b="1">
                <a:solidFill>
                  <a:srgbClr val="000066"/>
                </a:solidFill>
                <a:latin typeface="Tahoma" pitchFamily="34" charset="0"/>
              </a:rPr>
              <a:t>Comercialización</a:t>
            </a:r>
            <a:endParaRPr lang="es-ES" sz="1100" b="1">
              <a:solidFill>
                <a:srgbClr val="000066"/>
              </a:solidFill>
              <a:latin typeface="Tahoma" pitchFamily="34" charset="0"/>
            </a:endParaRPr>
          </a:p>
        </p:txBody>
      </p:sp>
      <p:sp>
        <p:nvSpPr>
          <p:cNvPr id="26664" name="Text Box 43"/>
          <p:cNvSpPr txBox="1">
            <a:spLocks noChangeArrowheads="1"/>
          </p:cNvSpPr>
          <p:nvPr/>
        </p:nvSpPr>
        <p:spPr bwMode="auto">
          <a:xfrm>
            <a:off x="7467600" y="5964238"/>
            <a:ext cx="1524000" cy="284162"/>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Tecnología</a:t>
            </a:r>
            <a:endParaRPr lang="es-ES" sz="1200" b="1">
              <a:solidFill>
                <a:schemeClr val="bg1"/>
              </a:solidFill>
              <a:latin typeface="Tahoma" pitchFamily="34" charset="0"/>
            </a:endParaRPr>
          </a:p>
        </p:txBody>
      </p:sp>
      <p:sp>
        <p:nvSpPr>
          <p:cNvPr id="26665" name="Line 44"/>
          <p:cNvSpPr>
            <a:spLocks noChangeShapeType="1"/>
          </p:cNvSpPr>
          <p:nvPr/>
        </p:nvSpPr>
        <p:spPr bwMode="auto">
          <a:xfrm flipH="1">
            <a:off x="7162800" y="6096000"/>
            <a:ext cx="381000" cy="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66" name="Line 45"/>
          <p:cNvSpPr>
            <a:spLocks noChangeShapeType="1"/>
          </p:cNvSpPr>
          <p:nvPr/>
        </p:nvSpPr>
        <p:spPr bwMode="auto">
          <a:xfrm flipV="1">
            <a:off x="5715000" y="3352800"/>
            <a:ext cx="0" cy="457200"/>
          </a:xfrm>
          <a:prstGeom prst="line">
            <a:avLst/>
          </a:prstGeom>
          <a:noFill/>
          <a:ln w="25400">
            <a:solidFill>
              <a:srgbClr val="FF0000"/>
            </a:solidFill>
            <a:round/>
            <a:headEnd type="triangle" w="med" len="med"/>
            <a:tailEnd type="triangle" w="med" len="med"/>
          </a:ln>
        </p:spPr>
        <p:txBody>
          <a:bodyPr wrap="none"/>
          <a:lstStyle/>
          <a:p>
            <a:endParaRPr lang="es-ES"/>
          </a:p>
        </p:txBody>
      </p:sp>
      <p:cxnSp>
        <p:nvCxnSpPr>
          <p:cNvPr id="26667" name="AutoShape 46"/>
          <p:cNvCxnSpPr>
            <a:cxnSpLocks noChangeShapeType="1"/>
            <a:stCxn id="26663" idx="0"/>
            <a:endCxn id="26689" idx="1"/>
          </p:cNvCxnSpPr>
          <p:nvPr/>
        </p:nvCxnSpPr>
        <p:spPr bwMode="auto">
          <a:xfrm rot="-5400000">
            <a:off x="6553994" y="2056606"/>
            <a:ext cx="638175" cy="1173163"/>
          </a:xfrm>
          <a:prstGeom prst="bentConnector2">
            <a:avLst/>
          </a:prstGeom>
          <a:noFill/>
          <a:ln w="25400">
            <a:solidFill>
              <a:srgbClr val="FF0000"/>
            </a:solidFill>
            <a:miter lim="800000"/>
            <a:headEnd type="triangle" w="med" len="med"/>
            <a:tailEnd type="triangle" w="med" len="med"/>
          </a:ln>
        </p:spPr>
      </p:cxnSp>
      <p:sp>
        <p:nvSpPr>
          <p:cNvPr id="26668" name="AutoShape 47"/>
          <p:cNvSpPr>
            <a:spLocks noChangeArrowheads="1"/>
          </p:cNvSpPr>
          <p:nvPr/>
        </p:nvSpPr>
        <p:spPr bwMode="auto">
          <a:xfrm>
            <a:off x="533400" y="9144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69" name="AutoShape 48"/>
          <p:cNvSpPr>
            <a:spLocks noChangeArrowheads="1"/>
          </p:cNvSpPr>
          <p:nvPr/>
        </p:nvSpPr>
        <p:spPr bwMode="auto">
          <a:xfrm>
            <a:off x="6400800" y="9144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0" name="AutoShape 49"/>
          <p:cNvSpPr>
            <a:spLocks noChangeArrowheads="1"/>
          </p:cNvSpPr>
          <p:nvPr/>
        </p:nvSpPr>
        <p:spPr bwMode="auto">
          <a:xfrm>
            <a:off x="762000" y="13716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1" name="AutoShape 50"/>
          <p:cNvSpPr>
            <a:spLocks noChangeArrowheads="1"/>
          </p:cNvSpPr>
          <p:nvPr/>
        </p:nvSpPr>
        <p:spPr bwMode="auto">
          <a:xfrm>
            <a:off x="6172200" y="13716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2" name="AutoShape 51"/>
          <p:cNvSpPr>
            <a:spLocks noChangeArrowheads="1"/>
          </p:cNvSpPr>
          <p:nvPr/>
        </p:nvSpPr>
        <p:spPr bwMode="auto">
          <a:xfrm>
            <a:off x="1524000" y="1905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3" name="AutoShape 52"/>
          <p:cNvSpPr>
            <a:spLocks noChangeArrowheads="1"/>
          </p:cNvSpPr>
          <p:nvPr/>
        </p:nvSpPr>
        <p:spPr bwMode="auto">
          <a:xfrm>
            <a:off x="5715000" y="1905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4" name="AutoShape 53"/>
          <p:cNvSpPr>
            <a:spLocks noChangeArrowheads="1"/>
          </p:cNvSpPr>
          <p:nvPr/>
        </p:nvSpPr>
        <p:spPr bwMode="auto">
          <a:xfrm flipV="1">
            <a:off x="1219200" y="51816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5" name="AutoShape 54"/>
          <p:cNvSpPr>
            <a:spLocks noChangeArrowheads="1"/>
          </p:cNvSpPr>
          <p:nvPr/>
        </p:nvSpPr>
        <p:spPr bwMode="auto">
          <a:xfrm flipV="1">
            <a:off x="6172200" y="51816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6" name="AutoShape 55"/>
          <p:cNvSpPr>
            <a:spLocks noChangeArrowheads="1"/>
          </p:cNvSpPr>
          <p:nvPr/>
        </p:nvSpPr>
        <p:spPr bwMode="auto">
          <a:xfrm flipV="1">
            <a:off x="1447800" y="4572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wrap="none" anchor="ctr"/>
          <a:lstStyle/>
          <a:p>
            <a:endParaRPr lang="es-ES"/>
          </a:p>
        </p:txBody>
      </p:sp>
      <p:sp>
        <p:nvSpPr>
          <p:cNvPr id="26677" name="AutoShape 56"/>
          <p:cNvSpPr>
            <a:spLocks noChangeArrowheads="1"/>
          </p:cNvSpPr>
          <p:nvPr/>
        </p:nvSpPr>
        <p:spPr bwMode="auto">
          <a:xfrm flipV="1">
            <a:off x="5334000" y="4572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wrap="none" anchor="ctr"/>
          <a:lstStyle/>
          <a:p>
            <a:endParaRPr lang="es-ES"/>
          </a:p>
        </p:txBody>
      </p:sp>
      <p:sp>
        <p:nvSpPr>
          <p:cNvPr id="26678" name="AutoShape 57"/>
          <p:cNvSpPr>
            <a:spLocks noChangeArrowheads="1"/>
          </p:cNvSpPr>
          <p:nvPr/>
        </p:nvSpPr>
        <p:spPr bwMode="auto">
          <a:xfrm flipV="1">
            <a:off x="533400" y="5715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79" name="AutoShape 58"/>
          <p:cNvSpPr>
            <a:spLocks noChangeArrowheads="1"/>
          </p:cNvSpPr>
          <p:nvPr/>
        </p:nvSpPr>
        <p:spPr bwMode="auto">
          <a:xfrm flipV="1">
            <a:off x="6553200" y="5715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80" name="AutoShape 59"/>
          <p:cNvSpPr>
            <a:spLocks noChangeArrowheads="1"/>
          </p:cNvSpPr>
          <p:nvPr/>
        </p:nvSpPr>
        <p:spPr bwMode="auto">
          <a:xfrm flipV="1">
            <a:off x="152400" y="6096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81" name="AutoShape 60"/>
          <p:cNvSpPr>
            <a:spLocks noChangeArrowheads="1"/>
          </p:cNvSpPr>
          <p:nvPr/>
        </p:nvSpPr>
        <p:spPr bwMode="auto">
          <a:xfrm flipV="1">
            <a:off x="6781800" y="60960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82" name="Line 61"/>
          <p:cNvSpPr>
            <a:spLocks noChangeShapeType="1"/>
          </p:cNvSpPr>
          <p:nvPr/>
        </p:nvSpPr>
        <p:spPr bwMode="auto">
          <a:xfrm>
            <a:off x="4114800" y="3200400"/>
            <a:ext cx="381000" cy="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83" name="Line 62"/>
          <p:cNvSpPr>
            <a:spLocks noChangeShapeType="1"/>
          </p:cNvSpPr>
          <p:nvPr/>
        </p:nvSpPr>
        <p:spPr bwMode="auto">
          <a:xfrm>
            <a:off x="3581400" y="25908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cxnSp>
        <p:nvCxnSpPr>
          <p:cNvPr id="26684" name="AutoShape 63"/>
          <p:cNvCxnSpPr>
            <a:cxnSpLocks noChangeShapeType="1"/>
            <a:stCxn id="26663" idx="3"/>
            <a:endCxn id="26692" idx="1"/>
          </p:cNvCxnSpPr>
          <p:nvPr/>
        </p:nvCxnSpPr>
        <p:spPr bwMode="auto">
          <a:xfrm>
            <a:off x="7019925" y="3162300"/>
            <a:ext cx="439738" cy="152400"/>
          </a:xfrm>
          <a:prstGeom prst="bentConnector3">
            <a:avLst>
              <a:gd name="adj1" fmla="val 49819"/>
            </a:avLst>
          </a:prstGeom>
          <a:noFill/>
          <a:ln w="25400">
            <a:solidFill>
              <a:srgbClr val="FF0000"/>
            </a:solidFill>
            <a:miter lim="800000"/>
            <a:headEnd type="triangle" w="med" len="med"/>
            <a:tailEnd type="triangle" w="med" len="med"/>
          </a:ln>
        </p:spPr>
      </p:cxnSp>
      <p:cxnSp>
        <p:nvCxnSpPr>
          <p:cNvPr id="26685" name="AutoShape 64"/>
          <p:cNvCxnSpPr>
            <a:cxnSpLocks noChangeShapeType="1"/>
            <a:endCxn id="26656" idx="0"/>
          </p:cNvCxnSpPr>
          <p:nvPr/>
        </p:nvCxnSpPr>
        <p:spPr bwMode="auto">
          <a:xfrm rot="16200000" flipH="1">
            <a:off x="6534944" y="3690144"/>
            <a:ext cx="989012" cy="495300"/>
          </a:xfrm>
          <a:prstGeom prst="bentConnector3">
            <a:avLst>
              <a:gd name="adj1" fmla="val 15727"/>
            </a:avLst>
          </a:prstGeom>
          <a:noFill/>
          <a:ln w="25400">
            <a:solidFill>
              <a:srgbClr val="FF0000"/>
            </a:solidFill>
            <a:miter lim="800000"/>
            <a:headEnd/>
            <a:tailEnd type="triangle" w="med" len="med"/>
          </a:ln>
        </p:spPr>
      </p:cxnSp>
      <p:sp>
        <p:nvSpPr>
          <p:cNvPr id="26686" name="Line 65"/>
          <p:cNvSpPr>
            <a:spLocks noChangeShapeType="1"/>
          </p:cNvSpPr>
          <p:nvPr/>
        </p:nvSpPr>
        <p:spPr bwMode="auto">
          <a:xfrm flipV="1">
            <a:off x="6781800" y="3352800"/>
            <a:ext cx="0" cy="241300"/>
          </a:xfrm>
          <a:prstGeom prst="line">
            <a:avLst/>
          </a:prstGeom>
          <a:noFill/>
          <a:ln w="25400">
            <a:solidFill>
              <a:srgbClr val="FF0000"/>
            </a:solidFill>
            <a:round/>
            <a:headEnd/>
            <a:tailEnd type="triangle" w="med" len="med"/>
          </a:ln>
        </p:spPr>
        <p:txBody>
          <a:bodyPr wrap="none"/>
          <a:lstStyle/>
          <a:p>
            <a:endParaRPr lang="es-ES"/>
          </a:p>
        </p:txBody>
      </p:sp>
      <p:sp>
        <p:nvSpPr>
          <p:cNvPr id="26687" name="AutoShape 66"/>
          <p:cNvSpPr>
            <a:spLocks noChangeArrowheads="1"/>
          </p:cNvSpPr>
          <p:nvPr/>
        </p:nvSpPr>
        <p:spPr bwMode="auto">
          <a:xfrm flipV="1">
            <a:off x="7924800" y="56388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88" name="AutoShape 67"/>
          <p:cNvSpPr>
            <a:spLocks noChangeArrowheads="1"/>
          </p:cNvSpPr>
          <p:nvPr/>
        </p:nvSpPr>
        <p:spPr bwMode="auto">
          <a:xfrm flipV="1">
            <a:off x="8534400" y="6172200"/>
            <a:ext cx="457200" cy="381000"/>
          </a:xfrm>
          <a:prstGeom prst="downArrow">
            <a:avLst>
              <a:gd name="adj1" fmla="val 50000"/>
              <a:gd name="adj2" fmla="val 25000"/>
            </a:avLst>
          </a:prstGeom>
          <a:solidFill>
            <a:srgbClr val="FF0000"/>
          </a:solidFill>
          <a:ln w="19050">
            <a:solidFill>
              <a:srgbClr val="FF0000"/>
            </a:solidFill>
            <a:miter lim="800000"/>
            <a:headEnd/>
            <a:tailEnd/>
          </a:ln>
        </p:spPr>
        <p:txBody>
          <a:bodyPr anchor="ctr"/>
          <a:lstStyle/>
          <a:p>
            <a:endParaRPr lang="es-ES"/>
          </a:p>
        </p:txBody>
      </p:sp>
      <p:sp>
        <p:nvSpPr>
          <p:cNvPr id="26689" name="Text Box 68"/>
          <p:cNvSpPr txBox="1">
            <a:spLocks noChangeArrowheads="1"/>
          </p:cNvSpPr>
          <p:nvPr/>
        </p:nvSpPr>
        <p:spPr bwMode="auto">
          <a:xfrm>
            <a:off x="7467600" y="1676400"/>
            <a:ext cx="1524000" cy="12954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CLIENTES:</a:t>
            </a:r>
          </a:p>
          <a:p>
            <a:r>
              <a:rPr lang="es-ES_tradnl" sz="1200" b="1">
                <a:solidFill>
                  <a:schemeClr val="bg1"/>
                </a:solidFill>
                <a:latin typeface="Tahoma" pitchFamily="34" charset="0"/>
              </a:rPr>
              <a:t>Reprocesadores</a:t>
            </a:r>
          </a:p>
          <a:p>
            <a:r>
              <a:rPr lang="es-ES_tradnl" sz="1200" b="1">
                <a:solidFill>
                  <a:schemeClr val="bg1"/>
                </a:solidFill>
                <a:latin typeface="Tahoma" pitchFamily="34" charset="0"/>
              </a:rPr>
              <a:t>Institucionales</a:t>
            </a:r>
          </a:p>
          <a:p>
            <a:r>
              <a:rPr lang="es-ES_tradnl" sz="1200" b="1">
                <a:solidFill>
                  <a:schemeClr val="bg1"/>
                </a:solidFill>
                <a:latin typeface="Tahoma" pitchFamily="34" charset="0"/>
              </a:rPr>
              <a:t>Supermercados</a:t>
            </a:r>
          </a:p>
          <a:p>
            <a:r>
              <a:rPr lang="es-ES_tradnl" sz="1200" b="1">
                <a:solidFill>
                  <a:schemeClr val="bg1"/>
                </a:solidFill>
                <a:latin typeface="Tahoma" pitchFamily="34" charset="0"/>
              </a:rPr>
              <a:t>Restaurantes</a:t>
            </a:r>
            <a:endParaRPr lang="es-ES" sz="1200" b="1">
              <a:solidFill>
                <a:schemeClr val="bg1"/>
              </a:solidFill>
              <a:latin typeface="Tahoma" pitchFamily="34" charset="0"/>
            </a:endParaRPr>
          </a:p>
        </p:txBody>
      </p:sp>
      <p:sp>
        <p:nvSpPr>
          <p:cNvPr id="26690" name="Text Box 69"/>
          <p:cNvSpPr txBox="1">
            <a:spLocks noChangeArrowheads="1"/>
          </p:cNvSpPr>
          <p:nvPr/>
        </p:nvSpPr>
        <p:spPr bwMode="auto">
          <a:xfrm>
            <a:off x="7467600" y="1066800"/>
            <a:ext cx="1524000" cy="3810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Consumidores</a:t>
            </a:r>
            <a:endParaRPr lang="es-ES" sz="1200" b="1">
              <a:solidFill>
                <a:schemeClr val="bg1"/>
              </a:solidFill>
              <a:latin typeface="Tahoma" pitchFamily="34" charset="0"/>
            </a:endParaRPr>
          </a:p>
        </p:txBody>
      </p:sp>
      <p:sp>
        <p:nvSpPr>
          <p:cNvPr id="26691" name="Line 70"/>
          <p:cNvSpPr>
            <a:spLocks noChangeShapeType="1"/>
          </p:cNvSpPr>
          <p:nvPr/>
        </p:nvSpPr>
        <p:spPr bwMode="auto">
          <a:xfrm flipV="1">
            <a:off x="8229600" y="1371600"/>
            <a:ext cx="0" cy="3810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92" name="Text Box 71"/>
          <p:cNvSpPr txBox="1">
            <a:spLocks noChangeArrowheads="1"/>
          </p:cNvSpPr>
          <p:nvPr/>
        </p:nvSpPr>
        <p:spPr bwMode="auto">
          <a:xfrm>
            <a:off x="7467600" y="3124200"/>
            <a:ext cx="1524000" cy="381000"/>
          </a:xfrm>
          <a:prstGeom prst="rect">
            <a:avLst/>
          </a:prstGeom>
          <a:solidFill>
            <a:srgbClr val="000099"/>
          </a:solidFill>
          <a:ln w="15875">
            <a:solidFill>
              <a:srgbClr val="000099"/>
            </a:solidFill>
            <a:miter lim="800000"/>
            <a:headEnd/>
            <a:tailEnd/>
          </a:ln>
        </p:spPr>
        <p:txBody>
          <a:bodyPr anchor="ctr"/>
          <a:lstStyle/>
          <a:p>
            <a:r>
              <a:rPr lang="es-ES_tradnl" sz="1200" b="1">
                <a:solidFill>
                  <a:schemeClr val="bg1"/>
                </a:solidFill>
                <a:latin typeface="Tahoma" pitchFamily="34" charset="0"/>
              </a:rPr>
              <a:t>Mayoristas</a:t>
            </a:r>
            <a:endParaRPr lang="es-ES" sz="1200" b="1">
              <a:solidFill>
                <a:schemeClr val="bg1"/>
              </a:solidFill>
              <a:latin typeface="Tahoma" pitchFamily="34" charset="0"/>
            </a:endParaRPr>
          </a:p>
        </p:txBody>
      </p:sp>
      <p:sp>
        <p:nvSpPr>
          <p:cNvPr id="26693" name="Line 72"/>
          <p:cNvSpPr>
            <a:spLocks noChangeShapeType="1"/>
          </p:cNvSpPr>
          <p:nvPr/>
        </p:nvSpPr>
        <p:spPr bwMode="auto">
          <a:xfrm>
            <a:off x="1447800" y="2514600"/>
            <a:ext cx="0" cy="1219200"/>
          </a:xfrm>
          <a:prstGeom prst="line">
            <a:avLst/>
          </a:prstGeom>
          <a:noFill/>
          <a:ln w="25400">
            <a:solidFill>
              <a:srgbClr val="FF0000"/>
            </a:solidFill>
            <a:round/>
            <a:headEnd/>
            <a:tailEnd/>
          </a:ln>
        </p:spPr>
        <p:txBody>
          <a:bodyPr wrap="none"/>
          <a:lstStyle/>
          <a:p>
            <a:endParaRPr lang="es-ES"/>
          </a:p>
        </p:txBody>
      </p:sp>
      <p:sp>
        <p:nvSpPr>
          <p:cNvPr id="26694" name="Line 73"/>
          <p:cNvSpPr>
            <a:spLocks noChangeShapeType="1"/>
          </p:cNvSpPr>
          <p:nvPr/>
        </p:nvSpPr>
        <p:spPr bwMode="auto">
          <a:xfrm flipH="1">
            <a:off x="1219200" y="3733800"/>
            <a:ext cx="228600" cy="0"/>
          </a:xfrm>
          <a:prstGeom prst="line">
            <a:avLst/>
          </a:prstGeom>
          <a:noFill/>
          <a:ln w="25400">
            <a:solidFill>
              <a:srgbClr val="FF0000"/>
            </a:solidFill>
            <a:round/>
            <a:headEnd/>
            <a:tailEnd type="triangle" w="med" len="med"/>
          </a:ln>
        </p:spPr>
        <p:txBody>
          <a:bodyPr wrap="none"/>
          <a:lstStyle/>
          <a:p>
            <a:endParaRPr lang="es-ES"/>
          </a:p>
        </p:txBody>
      </p:sp>
      <p:sp>
        <p:nvSpPr>
          <p:cNvPr id="26695" name="Line 74"/>
          <p:cNvSpPr>
            <a:spLocks noChangeShapeType="1"/>
          </p:cNvSpPr>
          <p:nvPr/>
        </p:nvSpPr>
        <p:spPr bwMode="auto">
          <a:xfrm flipH="1">
            <a:off x="1219200" y="2514600"/>
            <a:ext cx="228600" cy="0"/>
          </a:xfrm>
          <a:prstGeom prst="line">
            <a:avLst/>
          </a:prstGeom>
          <a:noFill/>
          <a:ln w="25400">
            <a:solidFill>
              <a:srgbClr val="FF0000"/>
            </a:solidFill>
            <a:round/>
            <a:headEnd/>
            <a:tailEnd type="triangle" w="med" len="med"/>
          </a:ln>
        </p:spPr>
        <p:txBody>
          <a:bodyPr wrap="none"/>
          <a:lstStyle/>
          <a:p>
            <a:endParaRPr lang="es-ES"/>
          </a:p>
        </p:txBody>
      </p:sp>
      <p:sp>
        <p:nvSpPr>
          <p:cNvPr id="26696" name="Line 75"/>
          <p:cNvSpPr>
            <a:spLocks noChangeShapeType="1"/>
          </p:cNvSpPr>
          <p:nvPr/>
        </p:nvSpPr>
        <p:spPr bwMode="auto">
          <a:xfrm>
            <a:off x="1447800" y="3200400"/>
            <a:ext cx="228600" cy="0"/>
          </a:xfrm>
          <a:prstGeom prst="line">
            <a:avLst/>
          </a:prstGeom>
          <a:noFill/>
          <a:ln w="25400">
            <a:solidFill>
              <a:srgbClr val="FF0000"/>
            </a:solidFill>
            <a:round/>
            <a:headEnd/>
            <a:tailEnd type="triangle" w="med" len="med"/>
          </a:ln>
        </p:spPr>
        <p:txBody>
          <a:bodyPr wrap="none"/>
          <a:lstStyle/>
          <a:p>
            <a:endParaRPr lang="es-ES"/>
          </a:p>
        </p:txBody>
      </p:sp>
      <p:sp>
        <p:nvSpPr>
          <p:cNvPr id="26697" name="Line 76"/>
          <p:cNvSpPr>
            <a:spLocks noChangeShapeType="1"/>
          </p:cNvSpPr>
          <p:nvPr/>
        </p:nvSpPr>
        <p:spPr bwMode="auto">
          <a:xfrm flipH="1">
            <a:off x="1295400" y="3200400"/>
            <a:ext cx="152400" cy="0"/>
          </a:xfrm>
          <a:prstGeom prst="line">
            <a:avLst/>
          </a:prstGeom>
          <a:noFill/>
          <a:ln w="25400">
            <a:solidFill>
              <a:srgbClr val="FF0000"/>
            </a:solidFill>
            <a:round/>
            <a:headEnd/>
            <a:tailEnd type="triangle" w="med" len="med"/>
          </a:ln>
        </p:spPr>
        <p:txBody>
          <a:bodyPr wrap="none"/>
          <a:lstStyle/>
          <a:p>
            <a:endParaRPr lang="es-ES"/>
          </a:p>
        </p:txBody>
      </p:sp>
      <p:sp>
        <p:nvSpPr>
          <p:cNvPr id="26698" name="Line 77"/>
          <p:cNvSpPr>
            <a:spLocks noChangeShapeType="1"/>
          </p:cNvSpPr>
          <p:nvPr/>
        </p:nvSpPr>
        <p:spPr bwMode="auto">
          <a:xfrm flipV="1">
            <a:off x="7848600" y="41910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699" name="Line 78"/>
          <p:cNvSpPr>
            <a:spLocks noChangeShapeType="1"/>
          </p:cNvSpPr>
          <p:nvPr/>
        </p:nvSpPr>
        <p:spPr bwMode="auto">
          <a:xfrm flipV="1">
            <a:off x="6705600" y="41910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700" name="Text Box 79"/>
          <p:cNvSpPr txBox="1">
            <a:spLocks noChangeArrowheads="1"/>
          </p:cNvSpPr>
          <p:nvPr/>
        </p:nvSpPr>
        <p:spPr bwMode="auto">
          <a:xfrm>
            <a:off x="7620000" y="2616200"/>
            <a:ext cx="1295400" cy="304800"/>
          </a:xfrm>
          <a:prstGeom prst="rect">
            <a:avLst/>
          </a:prstGeom>
          <a:solidFill>
            <a:srgbClr val="000099"/>
          </a:solidFill>
          <a:ln w="15875">
            <a:solidFill>
              <a:srgbClr val="FF0000"/>
            </a:solidFill>
            <a:miter lim="800000"/>
            <a:headEnd/>
            <a:tailEnd/>
          </a:ln>
        </p:spPr>
        <p:txBody>
          <a:bodyPr anchor="ctr"/>
          <a:lstStyle/>
          <a:p>
            <a:r>
              <a:rPr lang="es-ES_tradnl" sz="1200" b="1">
                <a:solidFill>
                  <a:schemeClr val="bg1"/>
                </a:solidFill>
                <a:latin typeface="Tahoma" pitchFamily="34" charset="0"/>
              </a:rPr>
              <a:t>I &amp; D Clientes</a:t>
            </a:r>
            <a:endParaRPr lang="es-ES" sz="1200" b="1">
              <a:solidFill>
                <a:schemeClr val="bg1"/>
              </a:solidFill>
              <a:latin typeface="Tahoma" pitchFamily="34" charset="0"/>
            </a:endParaRPr>
          </a:p>
        </p:txBody>
      </p:sp>
      <p:sp>
        <p:nvSpPr>
          <p:cNvPr id="26701" name="Line 80"/>
          <p:cNvSpPr>
            <a:spLocks noChangeShapeType="1"/>
          </p:cNvSpPr>
          <p:nvPr/>
        </p:nvSpPr>
        <p:spPr bwMode="auto">
          <a:xfrm flipV="1">
            <a:off x="8229600" y="3429000"/>
            <a:ext cx="0" cy="3810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702" name="Line 81"/>
          <p:cNvSpPr>
            <a:spLocks noChangeShapeType="1"/>
          </p:cNvSpPr>
          <p:nvPr/>
        </p:nvSpPr>
        <p:spPr bwMode="auto">
          <a:xfrm flipV="1">
            <a:off x="8229600" y="2895600"/>
            <a:ext cx="0" cy="304800"/>
          </a:xfrm>
          <a:prstGeom prst="line">
            <a:avLst/>
          </a:prstGeom>
          <a:noFill/>
          <a:ln w="25400">
            <a:solidFill>
              <a:srgbClr val="FF0000"/>
            </a:solidFill>
            <a:round/>
            <a:headEnd type="triangle" w="med" len="med"/>
            <a:tailEnd type="triangle" w="med" len="med"/>
          </a:ln>
        </p:spPr>
        <p:txBody>
          <a:bodyPr wrap="none"/>
          <a:lstStyle/>
          <a:p>
            <a:endParaRPr lang="es-ES"/>
          </a:p>
        </p:txBody>
      </p:sp>
      <p:sp>
        <p:nvSpPr>
          <p:cNvPr id="26703" name="Line 82"/>
          <p:cNvSpPr>
            <a:spLocks noChangeShapeType="1"/>
          </p:cNvSpPr>
          <p:nvPr/>
        </p:nvSpPr>
        <p:spPr bwMode="auto">
          <a:xfrm rot="16200000" flipV="1">
            <a:off x="6062663" y="2339975"/>
            <a:ext cx="0" cy="317500"/>
          </a:xfrm>
          <a:prstGeom prst="line">
            <a:avLst/>
          </a:prstGeom>
          <a:noFill/>
          <a:ln w="25400">
            <a:solidFill>
              <a:srgbClr val="FF0000"/>
            </a:solidFill>
            <a:round/>
            <a:headEnd/>
            <a:tailEnd type="triangle" w="med" len="med"/>
          </a:ln>
        </p:spPr>
        <p:txBody>
          <a:bodyPr wrap="none"/>
          <a:lstStyle/>
          <a:p>
            <a:endParaRPr lang="es-ES"/>
          </a:p>
        </p:txBody>
      </p:sp>
      <p:sp>
        <p:nvSpPr>
          <p:cNvPr id="26704" name="Freeform 83"/>
          <p:cNvSpPr>
            <a:spLocks/>
          </p:cNvSpPr>
          <p:nvPr/>
        </p:nvSpPr>
        <p:spPr bwMode="auto">
          <a:xfrm rot="5400000">
            <a:off x="6255543" y="2393157"/>
            <a:ext cx="61913" cy="152400"/>
          </a:xfrm>
          <a:custGeom>
            <a:avLst/>
            <a:gdLst>
              <a:gd name="T0" fmla="*/ 39 w 39"/>
              <a:gd name="T1" fmla="*/ 0 h 96"/>
              <a:gd name="T2" fmla="*/ 9 w 39"/>
              <a:gd name="T3" fmla="*/ 15 h 96"/>
              <a:gd name="T4" fmla="*/ 0 w 39"/>
              <a:gd name="T5" fmla="*/ 48 h 96"/>
              <a:gd name="T6" fmla="*/ 12 w 39"/>
              <a:gd name="T7" fmla="*/ 78 h 96"/>
              <a:gd name="T8" fmla="*/ 36 w 39"/>
              <a:gd name="T9" fmla="*/ 96 h 96"/>
              <a:gd name="T10" fmla="*/ 0 60000 65536"/>
              <a:gd name="T11" fmla="*/ 0 60000 65536"/>
              <a:gd name="T12" fmla="*/ 0 60000 65536"/>
              <a:gd name="T13" fmla="*/ 0 60000 65536"/>
              <a:gd name="T14" fmla="*/ 0 60000 65536"/>
              <a:gd name="T15" fmla="*/ 0 w 39"/>
              <a:gd name="T16" fmla="*/ 0 h 96"/>
              <a:gd name="T17" fmla="*/ 39 w 39"/>
              <a:gd name="T18" fmla="*/ 96 h 96"/>
            </a:gdLst>
            <a:ahLst/>
            <a:cxnLst>
              <a:cxn ang="T10">
                <a:pos x="T0" y="T1"/>
              </a:cxn>
              <a:cxn ang="T11">
                <a:pos x="T2" y="T3"/>
              </a:cxn>
              <a:cxn ang="T12">
                <a:pos x="T4" y="T5"/>
              </a:cxn>
              <a:cxn ang="T13">
                <a:pos x="T6" y="T7"/>
              </a:cxn>
              <a:cxn ang="T14">
                <a:pos x="T8" y="T9"/>
              </a:cxn>
            </a:cxnLst>
            <a:rect l="T15" t="T16" r="T17" b="T18"/>
            <a:pathLst>
              <a:path w="39" h="96">
                <a:moveTo>
                  <a:pt x="39" y="0"/>
                </a:moveTo>
                <a:cubicBezTo>
                  <a:pt x="27" y="3"/>
                  <a:pt x="16" y="7"/>
                  <a:pt x="9" y="15"/>
                </a:cubicBezTo>
                <a:cubicBezTo>
                  <a:pt x="2" y="23"/>
                  <a:pt x="0" y="38"/>
                  <a:pt x="0" y="48"/>
                </a:cubicBezTo>
                <a:cubicBezTo>
                  <a:pt x="0" y="58"/>
                  <a:pt x="6" y="70"/>
                  <a:pt x="12" y="78"/>
                </a:cubicBezTo>
                <a:cubicBezTo>
                  <a:pt x="18" y="86"/>
                  <a:pt x="27" y="91"/>
                  <a:pt x="36" y="96"/>
                </a:cubicBezTo>
              </a:path>
            </a:pathLst>
          </a:custGeom>
          <a:noFill/>
          <a:ln w="25400">
            <a:solidFill>
              <a:srgbClr val="FF0000"/>
            </a:solidFill>
            <a:round/>
            <a:headEnd/>
            <a:tailEnd/>
          </a:ln>
        </p:spPr>
        <p:txBody>
          <a:bodyPr wrap="none"/>
          <a:lstStyle/>
          <a:p>
            <a:endParaRPr lang="es-ES"/>
          </a:p>
        </p:txBody>
      </p:sp>
      <p:cxnSp>
        <p:nvCxnSpPr>
          <p:cNvPr id="26705" name="AutoShape 84"/>
          <p:cNvCxnSpPr>
            <a:cxnSpLocks noChangeShapeType="1"/>
            <a:stCxn id="26704" idx="0"/>
            <a:endCxn id="26700" idx="1"/>
          </p:cNvCxnSpPr>
          <p:nvPr/>
        </p:nvCxnSpPr>
        <p:spPr bwMode="auto">
          <a:xfrm>
            <a:off x="6375400" y="2498725"/>
            <a:ext cx="1236663" cy="269875"/>
          </a:xfrm>
          <a:prstGeom prst="bentConnector3">
            <a:avLst>
              <a:gd name="adj1" fmla="val 49806"/>
            </a:avLst>
          </a:prstGeom>
          <a:noFill/>
          <a:ln w="25400">
            <a:solidFill>
              <a:srgbClr val="FF0000"/>
            </a:solidFill>
            <a:miter lim="800000"/>
            <a:headEnd/>
            <a:tailEnd type="triangle" w="med" len="med"/>
          </a:ln>
        </p:spPr>
      </p:cxnSp>
      <p:sp>
        <p:nvSpPr>
          <p:cNvPr id="26706" name="Rectangle 85"/>
          <p:cNvSpPr>
            <a:spLocks noChangeArrowheads="1"/>
          </p:cNvSpPr>
          <p:nvPr/>
        </p:nvSpPr>
        <p:spPr bwMode="auto">
          <a:xfrm>
            <a:off x="0" y="76200"/>
            <a:ext cx="8797925" cy="381000"/>
          </a:xfrm>
          <a:prstGeom prst="rect">
            <a:avLst/>
          </a:prstGeom>
          <a:noFill/>
          <a:ln w="9525">
            <a:noFill/>
            <a:miter lim="800000"/>
            <a:headEnd/>
            <a:tailEnd/>
          </a:ln>
        </p:spPr>
        <p:txBody>
          <a:bodyPr anchor="ctr"/>
          <a:lstStyle/>
          <a:p>
            <a:pPr algn="l"/>
            <a:r>
              <a:rPr lang="es-CL" sz="2000" b="1" i="1">
                <a:solidFill>
                  <a:srgbClr val="000066"/>
                </a:solidFill>
                <a:latin typeface="Times New Roman" pitchFamily="18" charset="0"/>
              </a:rPr>
              <a:t>Salmon Complex Adaptative System at Invertec</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s-ES_tradnl" sz="2800" dirty="0" smtClean="0"/>
              <a:t>Agenda clase 1</a:t>
            </a:r>
          </a:p>
        </p:txBody>
      </p:sp>
      <p:graphicFrame>
        <p:nvGraphicFramePr>
          <p:cNvPr id="4" name="3 Diagrama"/>
          <p:cNvGraphicFramePr/>
          <p:nvPr>
            <p:extLst>
              <p:ext uri="{D42A27DB-BD31-4B8C-83A1-F6EECF244321}">
                <p14:modId xmlns:p14="http://schemas.microsoft.com/office/powerpoint/2010/main" val="1730408138"/>
              </p:ext>
            </p:extLst>
          </p:nvPr>
        </p:nvGraphicFramePr>
        <p:xfrm>
          <a:off x="714348" y="164305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ChangeArrowheads="1"/>
          </p:cNvSpPr>
          <p:nvPr/>
        </p:nvSpPr>
        <p:spPr bwMode="auto">
          <a:xfrm>
            <a:off x="7391400" y="838200"/>
            <a:ext cx="1663700" cy="5969000"/>
          </a:xfrm>
          <a:prstGeom prst="roundRect">
            <a:avLst>
              <a:gd name="adj" fmla="val 5727"/>
            </a:avLst>
          </a:prstGeom>
          <a:solidFill>
            <a:srgbClr val="EAEAEA"/>
          </a:solidFill>
          <a:ln w="19050">
            <a:solidFill>
              <a:srgbClr val="DDDDDD"/>
            </a:solidFill>
            <a:round/>
            <a:headEnd/>
            <a:tailEnd/>
          </a:ln>
        </p:spPr>
        <p:txBody>
          <a:bodyPr anchor="ctr"/>
          <a:lstStyle/>
          <a:p>
            <a:endParaRPr lang="es-ES"/>
          </a:p>
        </p:txBody>
      </p:sp>
      <p:sp>
        <p:nvSpPr>
          <p:cNvPr id="27651" name="Text Box 3"/>
          <p:cNvSpPr txBox="1">
            <a:spLocks noChangeArrowheads="1"/>
          </p:cNvSpPr>
          <p:nvPr/>
        </p:nvSpPr>
        <p:spPr bwMode="auto">
          <a:xfrm>
            <a:off x="7620000" y="3733800"/>
            <a:ext cx="12954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Transporte Terrestre Frío</a:t>
            </a:r>
            <a:endParaRPr lang="es-ES" sz="1200" b="1">
              <a:solidFill>
                <a:srgbClr val="C0C0C0"/>
              </a:solidFill>
              <a:latin typeface="Tahoma" pitchFamily="34" charset="0"/>
            </a:endParaRPr>
          </a:p>
        </p:txBody>
      </p:sp>
      <p:sp>
        <p:nvSpPr>
          <p:cNvPr id="27652" name="Text Box 4"/>
          <p:cNvSpPr txBox="1">
            <a:spLocks noChangeArrowheads="1"/>
          </p:cNvSpPr>
          <p:nvPr/>
        </p:nvSpPr>
        <p:spPr bwMode="auto">
          <a:xfrm>
            <a:off x="7467600" y="1676400"/>
            <a:ext cx="1524000" cy="12954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CLIENTES:</a:t>
            </a:r>
          </a:p>
          <a:p>
            <a:r>
              <a:rPr lang="es-ES_tradnl" sz="1200" b="1">
                <a:solidFill>
                  <a:srgbClr val="C0C0C0"/>
                </a:solidFill>
                <a:latin typeface="Tahoma" pitchFamily="34" charset="0"/>
              </a:rPr>
              <a:t>Reprocesadores</a:t>
            </a:r>
          </a:p>
          <a:p>
            <a:r>
              <a:rPr lang="es-ES_tradnl" sz="1200" b="1">
                <a:solidFill>
                  <a:srgbClr val="C0C0C0"/>
                </a:solidFill>
                <a:latin typeface="Tahoma" pitchFamily="34" charset="0"/>
              </a:rPr>
              <a:t>Institucionales</a:t>
            </a:r>
          </a:p>
          <a:p>
            <a:r>
              <a:rPr lang="es-ES_tradnl" sz="1200" b="1">
                <a:solidFill>
                  <a:srgbClr val="C0C0C0"/>
                </a:solidFill>
                <a:latin typeface="Tahoma" pitchFamily="34" charset="0"/>
              </a:rPr>
              <a:t>Supermercados</a:t>
            </a:r>
          </a:p>
          <a:p>
            <a:r>
              <a:rPr lang="es-ES_tradnl" sz="1200" b="1">
                <a:solidFill>
                  <a:srgbClr val="C0C0C0"/>
                </a:solidFill>
                <a:latin typeface="Tahoma" pitchFamily="34" charset="0"/>
              </a:rPr>
              <a:t>Restaurantes</a:t>
            </a:r>
            <a:endParaRPr lang="es-ES" sz="1200" b="1">
              <a:solidFill>
                <a:srgbClr val="C0C0C0"/>
              </a:solidFill>
              <a:latin typeface="Tahoma" pitchFamily="34" charset="0"/>
            </a:endParaRPr>
          </a:p>
        </p:txBody>
      </p:sp>
      <p:sp>
        <p:nvSpPr>
          <p:cNvPr id="27653" name="Text Box 5"/>
          <p:cNvSpPr txBox="1">
            <a:spLocks noChangeArrowheads="1"/>
          </p:cNvSpPr>
          <p:nvPr/>
        </p:nvSpPr>
        <p:spPr bwMode="auto">
          <a:xfrm>
            <a:off x="7467600" y="1066800"/>
            <a:ext cx="1524000" cy="3810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Consumidores</a:t>
            </a:r>
            <a:endParaRPr lang="es-ES" sz="1200" b="1">
              <a:solidFill>
                <a:srgbClr val="C0C0C0"/>
              </a:solidFill>
              <a:latin typeface="Tahoma" pitchFamily="34" charset="0"/>
            </a:endParaRPr>
          </a:p>
        </p:txBody>
      </p:sp>
      <p:sp>
        <p:nvSpPr>
          <p:cNvPr id="27654" name="Text Box 6"/>
          <p:cNvSpPr txBox="1">
            <a:spLocks noChangeArrowheads="1"/>
          </p:cNvSpPr>
          <p:nvPr/>
        </p:nvSpPr>
        <p:spPr bwMode="auto">
          <a:xfrm>
            <a:off x="7467600" y="3124200"/>
            <a:ext cx="1524000" cy="3810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Mayoristas</a:t>
            </a:r>
            <a:endParaRPr lang="es-ES" sz="1200" b="1">
              <a:solidFill>
                <a:srgbClr val="C0C0C0"/>
              </a:solidFill>
              <a:latin typeface="Tahoma" pitchFamily="34" charset="0"/>
            </a:endParaRPr>
          </a:p>
        </p:txBody>
      </p:sp>
      <p:sp>
        <p:nvSpPr>
          <p:cNvPr id="27655" name="Text Box 7"/>
          <p:cNvSpPr txBox="1">
            <a:spLocks noChangeArrowheads="1"/>
          </p:cNvSpPr>
          <p:nvPr/>
        </p:nvSpPr>
        <p:spPr bwMode="auto">
          <a:xfrm>
            <a:off x="7620000" y="2616200"/>
            <a:ext cx="1295400" cy="3048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I &amp; D Clientes</a:t>
            </a:r>
            <a:endParaRPr lang="es-ES" sz="1200" b="1">
              <a:solidFill>
                <a:srgbClr val="C0C0C0"/>
              </a:solidFill>
              <a:latin typeface="Tahoma" pitchFamily="34" charset="0"/>
            </a:endParaRPr>
          </a:p>
        </p:txBody>
      </p:sp>
      <p:sp>
        <p:nvSpPr>
          <p:cNvPr id="27656" name="Line 8"/>
          <p:cNvSpPr>
            <a:spLocks noChangeShapeType="1"/>
          </p:cNvSpPr>
          <p:nvPr/>
        </p:nvSpPr>
        <p:spPr bwMode="auto">
          <a:xfrm flipV="1">
            <a:off x="8229600" y="2895600"/>
            <a:ext cx="0" cy="381000"/>
          </a:xfrm>
          <a:prstGeom prst="line">
            <a:avLst/>
          </a:prstGeom>
          <a:noFill/>
          <a:ln w="38100">
            <a:solidFill>
              <a:srgbClr val="FF0000"/>
            </a:solidFill>
            <a:round/>
            <a:headEnd type="triangle" w="med" len="med"/>
            <a:tailEnd type="triangle" w="med" len="med"/>
          </a:ln>
        </p:spPr>
        <p:txBody>
          <a:bodyPr wrap="none"/>
          <a:lstStyle/>
          <a:p>
            <a:endParaRPr lang="es-ES"/>
          </a:p>
        </p:txBody>
      </p:sp>
      <p:grpSp>
        <p:nvGrpSpPr>
          <p:cNvPr id="27657" name="Group 9"/>
          <p:cNvGrpSpPr>
            <a:grpSpLocks/>
          </p:cNvGrpSpPr>
          <p:nvPr/>
        </p:nvGrpSpPr>
        <p:grpSpPr bwMode="auto">
          <a:xfrm>
            <a:off x="5903913" y="2438400"/>
            <a:ext cx="1782762" cy="330200"/>
            <a:chOff x="3719" y="1536"/>
            <a:chExt cx="1123" cy="208"/>
          </a:xfrm>
        </p:grpSpPr>
        <p:sp>
          <p:nvSpPr>
            <p:cNvPr id="27765" name="Line 10"/>
            <p:cNvSpPr>
              <a:spLocks noChangeShapeType="1"/>
            </p:cNvSpPr>
            <p:nvPr/>
          </p:nvSpPr>
          <p:spPr bwMode="auto">
            <a:xfrm rot="16200000" flipV="1">
              <a:off x="3819" y="1474"/>
              <a:ext cx="0" cy="200"/>
            </a:xfrm>
            <a:prstGeom prst="line">
              <a:avLst/>
            </a:prstGeom>
            <a:noFill/>
            <a:ln w="38100">
              <a:solidFill>
                <a:srgbClr val="FF0000"/>
              </a:solidFill>
              <a:round/>
              <a:headEnd/>
              <a:tailEnd type="triangle" w="med" len="med"/>
            </a:ln>
          </p:spPr>
          <p:txBody>
            <a:bodyPr wrap="none"/>
            <a:lstStyle/>
            <a:p>
              <a:endParaRPr lang="es-ES"/>
            </a:p>
          </p:txBody>
        </p:sp>
        <p:sp>
          <p:nvSpPr>
            <p:cNvPr id="27766" name="Freeform 11"/>
            <p:cNvSpPr>
              <a:spLocks/>
            </p:cNvSpPr>
            <p:nvPr/>
          </p:nvSpPr>
          <p:spPr bwMode="auto">
            <a:xfrm rot="5400000">
              <a:off x="3940" y="1508"/>
              <a:ext cx="39" cy="96"/>
            </a:xfrm>
            <a:custGeom>
              <a:avLst/>
              <a:gdLst>
                <a:gd name="T0" fmla="*/ 39 w 39"/>
                <a:gd name="T1" fmla="*/ 0 h 96"/>
                <a:gd name="T2" fmla="*/ 9 w 39"/>
                <a:gd name="T3" fmla="*/ 15 h 96"/>
                <a:gd name="T4" fmla="*/ 0 w 39"/>
                <a:gd name="T5" fmla="*/ 48 h 96"/>
                <a:gd name="T6" fmla="*/ 12 w 39"/>
                <a:gd name="T7" fmla="*/ 78 h 96"/>
                <a:gd name="T8" fmla="*/ 36 w 39"/>
                <a:gd name="T9" fmla="*/ 96 h 96"/>
                <a:gd name="T10" fmla="*/ 0 60000 65536"/>
                <a:gd name="T11" fmla="*/ 0 60000 65536"/>
                <a:gd name="T12" fmla="*/ 0 60000 65536"/>
                <a:gd name="T13" fmla="*/ 0 60000 65536"/>
                <a:gd name="T14" fmla="*/ 0 60000 65536"/>
                <a:gd name="T15" fmla="*/ 0 w 39"/>
                <a:gd name="T16" fmla="*/ 0 h 96"/>
                <a:gd name="T17" fmla="*/ 39 w 39"/>
                <a:gd name="T18" fmla="*/ 96 h 96"/>
              </a:gdLst>
              <a:ahLst/>
              <a:cxnLst>
                <a:cxn ang="T10">
                  <a:pos x="T0" y="T1"/>
                </a:cxn>
                <a:cxn ang="T11">
                  <a:pos x="T2" y="T3"/>
                </a:cxn>
                <a:cxn ang="T12">
                  <a:pos x="T4" y="T5"/>
                </a:cxn>
                <a:cxn ang="T13">
                  <a:pos x="T6" y="T7"/>
                </a:cxn>
                <a:cxn ang="T14">
                  <a:pos x="T8" y="T9"/>
                </a:cxn>
              </a:cxnLst>
              <a:rect l="T15" t="T16" r="T17" b="T18"/>
              <a:pathLst>
                <a:path w="39" h="96">
                  <a:moveTo>
                    <a:pt x="39" y="0"/>
                  </a:moveTo>
                  <a:cubicBezTo>
                    <a:pt x="27" y="3"/>
                    <a:pt x="16" y="7"/>
                    <a:pt x="9" y="15"/>
                  </a:cubicBezTo>
                  <a:cubicBezTo>
                    <a:pt x="2" y="23"/>
                    <a:pt x="0" y="38"/>
                    <a:pt x="0" y="48"/>
                  </a:cubicBezTo>
                  <a:cubicBezTo>
                    <a:pt x="0" y="58"/>
                    <a:pt x="6" y="70"/>
                    <a:pt x="12" y="78"/>
                  </a:cubicBezTo>
                  <a:cubicBezTo>
                    <a:pt x="18" y="86"/>
                    <a:pt x="27" y="91"/>
                    <a:pt x="36" y="96"/>
                  </a:cubicBezTo>
                </a:path>
              </a:pathLst>
            </a:custGeom>
            <a:noFill/>
            <a:ln w="38100">
              <a:solidFill>
                <a:srgbClr val="FF0000"/>
              </a:solidFill>
              <a:round/>
              <a:headEnd/>
              <a:tailEnd/>
            </a:ln>
          </p:spPr>
          <p:txBody>
            <a:bodyPr wrap="none"/>
            <a:lstStyle/>
            <a:p>
              <a:endParaRPr lang="es-ES"/>
            </a:p>
          </p:txBody>
        </p:sp>
        <p:cxnSp>
          <p:nvCxnSpPr>
            <p:cNvPr id="27767" name="AutoShape 12"/>
            <p:cNvCxnSpPr>
              <a:cxnSpLocks noChangeShapeType="1"/>
              <a:stCxn id="27766" idx="0"/>
              <a:endCxn id="27655" idx="1"/>
            </p:cNvCxnSpPr>
            <p:nvPr/>
          </p:nvCxnSpPr>
          <p:spPr bwMode="auto">
            <a:xfrm>
              <a:off x="4014" y="1574"/>
              <a:ext cx="828" cy="170"/>
            </a:xfrm>
            <a:prstGeom prst="bentConnector3">
              <a:avLst>
                <a:gd name="adj1" fmla="val 50000"/>
              </a:avLst>
            </a:prstGeom>
            <a:noFill/>
            <a:ln w="38100">
              <a:solidFill>
                <a:srgbClr val="FF0000"/>
              </a:solidFill>
              <a:miter lim="800000"/>
              <a:headEnd/>
              <a:tailEnd type="triangle" w="med" len="med"/>
            </a:ln>
          </p:spPr>
        </p:cxnSp>
      </p:grpSp>
      <p:sp>
        <p:nvSpPr>
          <p:cNvPr id="27658" name="Line 13"/>
          <p:cNvSpPr>
            <a:spLocks noChangeShapeType="1"/>
          </p:cNvSpPr>
          <p:nvPr/>
        </p:nvSpPr>
        <p:spPr bwMode="auto">
          <a:xfrm flipV="1">
            <a:off x="8229600" y="13716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59" name="Line 14"/>
          <p:cNvSpPr>
            <a:spLocks noChangeShapeType="1"/>
          </p:cNvSpPr>
          <p:nvPr/>
        </p:nvSpPr>
        <p:spPr bwMode="auto">
          <a:xfrm flipV="1">
            <a:off x="8229600" y="3429000"/>
            <a:ext cx="0" cy="381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60" name="Text Box 15"/>
          <p:cNvSpPr txBox="1">
            <a:spLocks noChangeArrowheads="1"/>
          </p:cNvSpPr>
          <p:nvPr/>
        </p:nvSpPr>
        <p:spPr bwMode="auto">
          <a:xfrm>
            <a:off x="1524000" y="1590675"/>
            <a:ext cx="4648200" cy="3905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Agentes responsables de Trazabilidad (ISO, HACCP, etc)</a:t>
            </a:r>
            <a:endParaRPr lang="es-ES" sz="1200" b="1">
              <a:solidFill>
                <a:srgbClr val="C0C0C0"/>
              </a:solidFill>
              <a:latin typeface="Tahoma" pitchFamily="34" charset="0"/>
            </a:endParaRPr>
          </a:p>
        </p:txBody>
      </p:sp>
      <p:sp>
        <p:nvSpPr>
          <p:cNvPr id="27661" name="Text Box 16"/>
          <p:cNvSpPr txBox="1">
            <a:spLocks noChangeArrowheads="1"/>
          </p:cNvSpPr>
          <p:nvPr/>
        </p:nvSpPr>
        <p:spPr bwMode="auto">
          <a:xfrm>
            <a:off x="1600200" y="2895600"/>
            <a:ext cx="914400" cy="6096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Alimen-tos</a:t>
            </a:r>
            <a:endParaRPr lang="es-ES" sz="1200" b="1">
              <a:solidFill>
                <a:srgbClr val="C0C0C0"/>
              </a:solidFill>
              <a:latin typeface="Tahoma" pitchFamily="34" charset="0"/>
            </a:endParaRPr>
          </a:p>
        </p:txBody>
      </p:sp>
      <p:sp>
        <p:nvSpPr>
          <p:cNvPr id="27662" name="Text Box 17"/>
          <p:cNvSpPr txBox="1">
            <a:spLocks noChangeArrowheads="1"/>
          </p:cNvSpPr>
          <p:nvPr/>
        </p:nvSpPr>
        <p:spPr bwMode="auto">
          <a:xfrm>
            <a:off x="4419600" y="2895600"/>
            <a:ext cx="914400" cy="6096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Centros de Mar</a:t>
            </a:r>
            <a:endParaRPr lang="es-ES" sz="1200" b="1">
              <a:solidFill>
                <a:srgbClr val="C0C0C0"/>
              </a:solidFill>
              <a:latin typeface="Tahoma" pitchFamily="34" charset="0"/>
            </a:endParaRPr>
          </a:p>
        </p:txBody>
      </p:sp>
      <p:sp>
        <p:nvSpPr>
          <p:cNvPr id="27663" name="Text Box 18"/>
          <p:cNvSpPr txBox="1">
            <a:spLocks noChangeArrowheads="1"/>
          </p:cNvSpPr>
          <p:nvPr/>
        </p:nvSpPr>
        <p:spPr bwMode="auto">
          <a:xfrm>
            <a:off x="4876800" y="2133600"/>
            <a:ext cx="10668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Planta de Proceso</a:t>
            </a:r>
            <a:endParaRPr lang="es-ES" sz="1200" b="1">
              <a:solidFill>
                <a:srgbClr val="C0C0C0"/>
              </a:solidFill>
              <a:latin typeface="Tahoma" pitchFamily="34" charset="0"/>
            </a:endParaRPr>
          </a:p>
        </p:txBody>
      </p:sp>
      <p:sp>
        <p:nvSpPr>
          <p:cNvPr id="27664" name="Text Box 19"/>
          <p:cNvSpPr txBox="1">
            <a:spLocks noChangeArrowheads="1"/>
          </p:cNvSpPr>
          <p:nvPr/>
        </p:nvSpPr>
        <p:spPr bwMode="auto">
          <a:xfrm>
            <a:off x="1600200" y="3830638"/>
            <a:ext cx="4191000" cy="512762"/>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Investigación y Desarrollo</a:t>
            </a:r>
            <a:endParaRPr lang="es-ES" sz="1200" b="1">
              <a:solidFill>
                <a:srgbClr val="C0C0C0"/>
              </a:solidFill>
              <a:latin typeface="Tahoma" pitchFamily="34" charset="0"/>
            </a:endParaRPr>
          </a:p>
        </p:txBody>
      </p:sp>
      <p:sp>
        <p:nvSpPr>
          <p:cNvPr id="27665" name="Text Box 20"/>
          <p:cNvSpPr txBox="1">
            <a:spLocks noChangeArrowheads="1"/>
          </p:cNvSpPr>
          <p:nvPr/>
        </p:nvSpPr>
        <p:spPr bwMode="auto">
          <a:xfrm>
            <a:off x="228600" y="4886325"/>
            <a:ext cx="24384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Proveedores Mat. Primas</a:t>
            </a:r>
            <a:endParaRPr lang="es-ES" sz="1200" b="1">
              <a:solidFill>
                <a:srgbClr val="C0C0C0"/>
              </a:solidFill>
              <a:latin typeface="Tahoma" pitchFamily="34" charset="0"/>
            </a:endParaRPr>
          </a:p>
        </p:txBody>
      </p:sp>
      <p:sp>
        <p:nvSpPr>
          <p:cNvPr id="27666" name="Text Box 21"/>
          <p:cNvSpPr txBox="1">
            <a:spLocks noChangeArrowheads="1"/>
          </p:cNvSpPr>
          <p:nvPr/>
        </p:nvSpPr>
        <p:spPr bwMode="auto">
          <a:xfrm>
            <a:off x="2819400" y="4876800"/>
            <a:ext cx="35052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Proveedores Servicios y Bienes de Capital</a:t>
            </a:r>
            <a:endParaRPr lang="es-ES" sz="1200" b="1">
              <a:solidFill>
                <a:srgbClr val="C0C0C0"/>
              </a:solidFill>
              <a:latin typeface="Tahoma" pitchFamily="34" charset="0"/>
            </a:endParaRPr>
          </a:p>
        </p:txBody>
      </p:sp>
      <p:sp>
        <p:nvSpPr>
          <p:cNvPr id="27667" name="Text Box 22"/>
          <p:cNvSpPr txBox="1">
            <a:spLocks noChangeArrowheads="1"/>
          </p:cNvSpPr>
          <p:nvPr/>
        </p:nvSpPr>
        <p:spPr bwMode="auto">
          <a:xfrm>
            <a:off x="152400" y="5964238"/>
            <a:ext cx="7086600" cy="284162"/>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Tecnología</a:t>
            </a:r>
            <a:endParaRPr lang="es-ES" sz="1200" b="1">
              <a:solidFill>
                <a:srgbClr val="C0C0C0"/>
              </a:solidFill>
              <a:latin typeface="Tahoma" pitchFamily="34" charset="0"/>
            </a:endParaRPr>
          </a:p>
        </p:txBody>
      </p:sp>
      <p:sp>
        <p:nvSpPr>
          <p:cNvPr id="27668" name="Text Box 23"/>
          <p:cNvSpPr txBox="1">
            <a:spLocks noChangeArrowheads="1"/>
          </p:cNvSpPr>
          <p:nvPr/>
        </p:nvSpPr>
        <p:spPr bwMode="auto">
          <a:xfrm>
            <a:off x="5867400" y="3733800"/>
            <a:ext cx="1143000" cy="466725"/>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Transporte Terrestre Frío</a:t>
            </a:r>
            <a:endParaRPr lang="es-ES" sz="1200">
              <a:solidFill>
                <a:srgbClr val="C0C0C0"/>
              </a:solidFill>
              <a:latin typeface="Tahoma" pitchFamily="34" charset="0"/>
            </a:endParaRPr>
          </a:p>
        </p:txBody>
      </p:sp>
      <p:sp>
        <p:nvSpPr>
          <p:cNvPr id="27669" name="Text Box 24"/>
          <p:cNvSpPr txBox="1">
            <a:spLocks noChangeArrowheads="1"/>
          </p:cNvSpPr>
          <p:nvPr/>
        </p:nvSpPr>
        <p:spPr bwMode="auto">
          <a:xfrm>
            <a:off x="304800" y="2362200"/>
            <a:ext cx="1066800" cy="381000"/>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Pesqueras</a:t>
            </a:r>
            <a:endParaRPr lang="es-ES" sz="1200">
              <a:solidFill>
                <a:srgbClr val="C0C0C0"/>
              </a:solidFill>
              <a:latin typeface="Tahoma" pitchFamily="34" charset="0"/>
            </a:endParaRPr>
          </a:p>
        </p:txBody>
      </p:sp>
      <p:sp>
        <p:nvSpPr>
          <p:cNvPr id="27670" name="Text Box 25"/>
          <p:cNvSpPr txBox="1">
            <a:spLocks noChangeArrowheads="1"/>
          </p:cNvSpPr>
          <p:nvPr/>
        </p:nvSpPr>
        <p:spPr bwMode="auto">
          <a:xfrm>
            <a:off x="304800" y="3505200"/>
            <a:ext cx="1066800" cy="466725"/>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Industria Química</a:t>
            </a:r>
            <a:endParaRPr lang="es-ES" sz="1200">
              <a:solidFill>
                <a:srgbClr val="C0C0C0"/>
              </a:solidFill>
              <a:latin typeface="Tahoma" pitchFamily="34" charset="0"/>
            </a:endParaRPr>
          </a:p>
        </p:txBody>
      </p:sp>
      <p:sp>
        <p:nvSpPr>
          <p:cNvPr id="27671" name="Text Box 26"/>
          <p:cNvSpPr txBox="1">
            <a:spLocks noChangeArrowheads="1"/>
          </p:cNvSpPr>
          <p:nvPr/>
        </p:nvSpPr>
        <p:spPr bwMode="auto">
          <a:xfrm>
            <a:off x="304800" y="2895600"/>
            <a:ext cx="1066800" cy="466725"/>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Productores Agrícolas</a:t>
            </a:r>
            <a:endParaRPr lang="es-ES" sz="1200">
              <a:solidFill>
                <a:srgbClr val="C0C0C0"/>
              </a:solidFill>
              <a:latin typeface="Tahoma" pitchFamily="34" charset="0"/>
            </a:endParaRPr>
          </a:p>
        </p:txBody>
      </p:sp>
      <p:sp>
        <p:nvSpPr>
          <p:cNvPr id="27672" name="Text Box 27"/>
          <p:cNvSpPr txBox="1">
            <a:spLocks noChangeArrowheads="1"/>
          </p:cNvSpPr>
          <p:nvPr/>
        </p:nvSpPr>
        <p:spPr bwMode="auto">
          <a:xfrm>
            <a:off x="152400" y="6370638"/>
            <a:ext cx="8839200" cy="347662"/>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Sistema Económico y Financiero Mundial</a:t>
            </a:r>
            <a:endParaRPr lang="es-ES" sz="1200" b="1">
              <a:solidFill>
                <a:srgbClr val="C0C0C0"/>
              </a:solidFill>
              <a:latin typeface="Tahoma" pitchFamily="34" charset="0"/>
            </a:endParaRPr>
          </a:p>
        </p:txBody>
      </p:sp>
      <p:sp>
        <p:nvSpPr>
          <p:cNvPr id="27673" name="Text Box 28"/>
          <p:cNvSpPr txBox="1">
            <a:spLocks noChangeArrowheads="1"/>
          </p:cNvSpPr>
          <p:nvPr/>
        </p:nvSpPr>
        <p:spPr bwMode="auto">
          <a:xfrm>
            <a:off x="228600" y="5486400"/>
            <a:ext cx="6934200" cy="3810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Sistemas de Comunicación e Información (Telefonía, Internet, etc.)</a:t>
            </a:r>
            <a:endParaRPr lang="es-ES" sz="1200" b="1">
              <a:solidFill>
                <a:srgbClr val="C0C0C0"/>
              </a:solidFill>
              <a:latin typeface="Tahoma" pitchFamily="34" charset="0"/>
            </a:endParaRPr>
          </a:p>
        </p:txBody>
      </p:sp>
      <p:sp>
        <p:nvSpPr>
          <p:cNvPr id="27674" name="Text Box 29"/>
          <p:cNvSpPr txBox="1">
            <a:spLocks noChangeArrowheads="1"/>
          </p:cNvSpPr>
          <p:nvPr/>
        </p:nvSpPr>
        <p:spPr bwMode="auto">
          <a:xfrm>
            <a:off x="2438400" y="2133600"/>
            <a:ext cx="22860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Genética Reproductores</a:t>
            </a:r>
            <a:endParaRPr lang="es-ES" sz="1200" b="1">
              <a:solidFill>
                <a:srgbClr val="C0C0C0"/>
              </a:solidFill>
              <a:latin typeface="Tahoma" pitchFamily="34" charset="0"/>
            </a:endParaRPr>
          </a:p>
        </p:txBody>
      </p:sp>
      <p:sp>
        <p:nvSpPr>
          <p:cNvPr id="27675" name="Text Box 30"/>
          <p:cNvSpPr txBox="1">
            <a:spLocks noChangeArrowheads="1"/>
          </p:cNvSpPr>
          <p:nvPr/>
        </p:nvSpPr>
        <p:spPr bwMode="auto">
          <a:xfrm>
            <a:off x="0" y="533400"/>
            <a:ext cx="7239000" cy="466725"/>
          </a:xfrm>
          <a:prstGeom prst="rect">
            <a:avLst/>
          </a:prstGeom>
          <a:solidFill>
            <a:srgbClr val="EAEAEA"/>
          </a:solidFill>
          <a:ln w="19050">
            <a:solidFill>
              <a:srgbClr val="DDDDDD"/>
            </a:solidFill>
            <a:miter lim="800000"/>
            <a:headEnd/>
            <a:tailEnd/>
          </a:ln>
        </p:spPr>
        <p:txBody>
          <a:bodyPr anchor="ctr"/>
          <a:lstStyle/>
          <a:p>
            <a:r>
              <a:rPr lang="es-ES_tradnl" sz="1000" b="1">
                <a:solidFill>
                  <a:srgbClr val="C0C0C0"/>
                </a:solidFill>
                <a:latin typeface="Tahoma" pitchFamily="34" charset="0"/>
              </a:rPr>
              <a:t>Gobierno Nacional y Regional (leyes, macroeconomía, etc.)</a:t>
            </a:r>
            <a:endParaRPr lang="es-ES" sz="1000" b="1">
              <a:solidFill>
                <a:srgbClr val="C0C0C0"/>
              </a:solidFill>
              <a:latin typeface="Tahoma" pitchFamily="34" charset="0"/>
            </a:endParaRPr>
          </a:p>
        </p:txBody>
      </p:sp>
      <p:sp>
        <p:nvSpPr>
          <p:cNvPr id="27676" name="Line 31"/>
          <p:cNvSpPr>
            <a:spLocks noChangeShapeType="1"/>
          </p:cNvSpPr>
          <p:nvPr/>
        </p:nvSpPr>
        <p:spPr bwMode="auto">
          <a:xfrm flipV="1">
            <a:off x="5181600" y="25146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77" name="Line 32"/>
          <p:cNvSpPr>
            <a:spLocks noChangeShapeType="1"/>
          </p:cNvSpPr>
          <p:nvPr/>
        </p:nvSpPr>
        <p:spPr bwMode="auto">
          <a:xfrm>
            <a:off x="6324600" y="33528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78" name="Line 33"/>
          <p:cNvSpPr>
            <a:spLocks noChangeShapeType="1"/>
          </p:cNvSpPr>
          <p:nvPr/>
        </p:nvSpPr>
        <p:spPr bwMode="auto">
          <a:xfrm>
            <a:off x="4572000" y="25146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79" name="Text Box 34"/>
          <p:cNvSpPr txBox="1">
            <a:spLocks noChangeArrowheads="1"/>
          </p:cNvSpPr>
          <p:nvPr/>
        </p:nvSpPr>
        <p:spPr bwMode="auto">
          <a:xfrm>
            <a:off x="2895600" y="2855913"/>
            <a:ext cx="1295400" cy="649287"/>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Pisciculturas / Centro de Agua Dulce</a:t>
            </a:r>
            <a:endParaRPr lang="es-ES" sz="1200" b="1">
              <a:solidFill>
                <a:srgbClr val="C0C0C0"/>
              </a:solidFill>
              <a:latin typeface="Tahoma" pitchFamily="34" charset="0"/>
            </a:endParaRPr>
          </a:p>
        </p:txBody>
      </p:sp>
      <p:grpSp>
        <p:nvGrpSpPr>
          <p:cNvPr id="27680" name="Group 35"/>
          <p:cNvGrpSpPr>
            <a:grpSpLocks/>
          </p:cNvGrpSpPr>
          <p:nvPr/>
        </p:nvGrpSpPr>
        <p:grpSpPr bwMode="auto">
          <a:xfrm>
            <a:off x="2605088" y="2590800"/>
            <a:ext cx="61912" cy="1219200"/>
            <a:chOff x="1641" y="1632"/>
            <a:chExt cx="39" cy="768"/>
          </a:xfrm>
        </p:grpSpPr>
        <p:sp>
          <p:nvSpPr>
            <p:cNvPr id="27762" name="Line 36"/>
            <p:cNvSpPr>
              <a:spLocks noChangeShapeType="1"/>
            </p:cNvSpPr>
            <p:nvPr/>
          </p:nvSpPr>
          <p:spPr bwMode="auto">
            <a:xfrm flipV="1">
              <a:off x="1680" y="1632"/>
              <a:ext cx="0" cy="336"/>
            </a:xfrm>
            <a:prstGeom prst="line">
              <a:avLst/>
            </a:prstGeom>
            <a:noFill/>
            <a:ln w="38100">
              <a:solidFill>
                <a:srgbClr val="FF0000"/>
              </a:solidFill>
              <a:round/>
              <a:headEnd/>
              <a:tailEnd type="triangle" w="med" len="med"/>
            </a:ln>
          </p:spPr>
          <p:txBody>
            <a:bodyPr wrap="none"/>
            <a:lstStyle/>
            <a:p>
              <a:endParaRPr lang="es-ES"/>
            </a:p>
          </p:txBody>
        </p:sp>
        <p:sp>
          <p:nvSpPr>
            <p:cNvPr id="27763" name="Line 37"/>
            <p:cNvSpPr>
              <a:spLocks noChangeShapeType="1"/>
            </p:cNvSpPr>
            <p:nvPr/>
          </p:nvSpPr>
          <p:spPr bwMode="auto">
            <a:xfrm>
              <a:off x="1680" y="2064"/>
              <a:ext cx="0" cy="336"/>
            </a:xfrm>
            <a:prstGeom prst="line">
              <a:avLst/>
            </a:prstGeom>
            <a:noFill/>
            <a:ln w="38100">
              <a:solidFill>
                <a:srgbClr val="FF0000"/>
              </a:solidFill>
              <a:round/>
              <a:headEnd/>
              <a:tailEnd type="triangle" w="med" len="med"/>
            </a:ln>
          </p:spPr>
          <p:txBody>
            <a:bodyPr wrap="none"/>
            <a:lstStyle/>
            <a:p>
              <a:endParaRPr lang="es-ES"/>
            </a:p>
          </p:txBody>
        </p:sp>
        <p:sp>
          <p:nvSpPr>
            <p:cNvPr id="27764" name="Freeform 38"/>
            <p:cNvSpPr>
              <a:spLocks/>
            </p:cNvSpPr>
            <p:nvPr/>
          </p:nvSpPr>
          <p:spPr bwMode="auto">
            <a:xfrm>
              <a:off x="1641" y="1968"/>
              <a:ext cx="39" cy="96"/>
            </a:xfrm>
            <a:custGeom>
              <a:avLst/>
              <a:gdLst>
                <a:gd name="T0" fmla="*/ 39 w 39"/>
                <a:gd name="T1" fmla="*/ 0 h 96"/>
                <a:gd name="T2" fmla="*/ 9 w 39"/>
                <a:gd name="T3" fmla="*/ 15 h 96"/>
                <a:gd name="T4" fmla="*/ 0 w 39"/>
                <a:gd name="T5" fmla="*/ 48 h 96"/>
                <a:gd name="T6" fmla="*/ 12 w 39"/>
                <a:gd name="T7" fmla="*/ 78 h 96"/>
                <a:gd name="T8" fmla="*/ 36 w 39"/>
                <a:gd name="T9" fmla="*/ 96 h 96"/>
                <a:gd name="T10" fmla="*/ 0 60000 65536"/>
                <a:gd name="T11" fmla="*/ 0 60000 65536"/>
                <a:gd name="T12" fmla="*/ 0 60000 65536"/>
                <a:gd name="T13" fmla="*/ 0 60000 65536"/>
                <a:gd name="T14" fmla="*/ 0 60000 65536"/>
                <a:gd name="T15" fmla="*/ 0 w 39"/>
                <a:gd name="T16" fmla="*/ 0 h 96"/>
                <a:gd name="T17" fmla="*/ 39 w 39"/>
                <a:gd name="T18" fmla="*/ 96 h 96"/>
              </a:gdLst>
              <a:ahLst/>
              <a:cxnLst>
                <a:cxn ang="T10">
                  <a:pos x="T0" y="T1"/>
                </a:cxn>
                <a:cxn ang="T11">
                  <a:pos x="T2" y="T3"/>
                </a:cxn>
                <a:cxn ang="T12">
                  <a:pos x="T4" y="T5"/>
                </a:cxn>
                <a:cxn ang="T13">
                  <a:pos x="T6" y="T7"/>
                </a:cxn>
                <a:cxn ang="T14">
                  <a:pos x="T8" y="T9"/>
                </a:cxn>
              </a:cxnLst>
              <a:rect l="T15" t="T16" r="T17" b="T18"/>
              <a:pathLst>
                <a:path w="39" h="96">
                  <a:moveTo>
                    <a:pt x="39" y="0"/>
                  </a:moveTo>
                  <a:cubicBezTo>
                    <a:pt x="27" y="3"/>
                    <a:pt x="16" y="7"/>
                    <a:pt x="9" y="15"/>
                  </a:cubicBezTo>
                  <a:cubicBezTo>
                    <a:pt x="2" y="23"/>
                    <a:pt x="0" y="38"/>
                    <a:pt x="0" y="48"/>
                  </a:cubicBezTo>
                  <a:cubicBezTo>
                    <a:pt x="0" y="58"/>
                    <a:pt x="6" y="70"/>
                    <a:pt x="12" y="78"/>
                  </a:cubicBezTo>
                  <a:cubicBezTo>
                    <a:pt x="18" y="86"/>
                    <a:pt x="27" y="91"/>
                    <a:pt x="36" y="96"/>
                  </a:cubicBezTo>
                </a:path>
              </a:pathLst>
            </a:custGeom>
            <a:noFill/>
            <a:ln w="38100">
              <a:solidFill>
                <a:srgbClr val="FF0000"/>
              </a:solidFill>
              <a:round/>
              <a:headEnd/>
              <a:tailEnd/>
            </a:ln>
          </p:spPr>
          <p:txBody>
            <a:bodyPr wrap="none"/>
            <a:lstStyle/>
            <a:p>
              <a:endParaRPr lang="es-ES"/>
            </a:p>
          </p:txBody>
        </p:sp>
      </p:grpSp>
      <p:sp>
        <p:nvSpPr>
          <p:cNvPr id="27681" name="Line 39"/>
          <p:cNvSpPr>
            <a:spLocks noChangeShapeType="1"/>
          </p:cNvSpPr>
          <p:nvPr/>
        </p:nvSpPr>
        <p:spPr bwMode="auto">
          <a:xfrm flipV="1">
            <a:off x="5486400" y="2590800"/>
            <a:ext cx="0" cy="1219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82" name="Text Box 40"/>
          <p:cNvSpPr txBox="1">
            <a:spLocks noChangeArrowheads="1"/>
          </p:cNvSpPr>
          <p:nvPr/>
        </p:nvSpPr>
        <p:spPr bwMode="auto">
          <a:xfrm>
            <a:off x="88900" y="1143000"/>
            <a:ext cx="7226300" cy="3048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Bancos / Entidades Financieras</a:t>
            </a:r>
            <a:endParaRPr lang="es-ES" sz="1200" b="1">
              <a:solidFill>
                <a:srgbClr val="C0C0C0"/>
              </a:solidFill>
              <a:latin typeface="Tahoma" pitchFamily="34" charset="0"/>
            </a:endParaRPr>
          </a:p>
        </p:txBody>
      </p:sp>
      <p:sp>
        <p:nvSpPr>
          <p:cNvPr id="27683" name="Text Box 41"/>
          <p:cNvSpPr txBox="1">
            <a:spLocks noChangeArrowheads="1"/>
          </p:cNvSpPr>
          <p:nvPr/>
        </p:nvSpPr>
        <p:spPr bwMode="auto">
          <a:xfrm>
            <a:off x="6477000" y="4440238"/>
            <a:ext cx="1600200" cy="284162"/>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Fletes Aéreos</a:t>
            </a:r>
            <a:endParaRPr lang="es-ES" sz="1200">
              <a:solidFill>
                <a:srgbClr val="C0C0C0"/>
              </a:solidFill>
              <a:latin typeface="Tahoma" pitchFamily="34" charset="0"/>
            </a:endParaRPr>
          </a:p>
        </p:txBody>
      </p:sp>
      <p:sp>
        <p:nvSpPr>
          <p:cNvPr id="27684" name="Text Box 42"/>
          <p:cNvSpPr txBox="1">
            <a:spLocks noChangeArrowheads="1"/>
          </p:cNvSpPr>
          <p:nvPr/>
        </p:nvSpPr>
        <p:spPr bwMode="auto">
          <a:xfrm>
            <a:off x="6477000" y="4973638"/>
            <a:ext cx="1600200" cy="284162"/>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Aduanas</a:t>
            </a:r>
            <a:endParaRPr lang="es-ES" sz="1200">
              <a:solidFill>
                <a:srgbClr val="C0C0C0"/>
              </a:solidFill>
              <a:latin typeface="Tahoma" pitchFamily="34" charset="0"/>
            </a:endParaRPr>
          </a:p>
        </p:txBody>
      </p:sp>
      <p:sp>
        <p:nvSpPr>
          <p:cNvPr id="27685" name="Text Box 43"/>
          <p:cNvSpPr txBox="1">
            <a:spLocks noChangeArrowheads="1"/>
          </p:cNvSpPr>
          <p:nvPr/>
        </p:nvSpPr>
        <p:spPr bwMode="auto">
          <a:xfrm>
            <a:off x="6477000" y="4689475"/>
            <a:ext cx="1600200" cy="284163"/>
          </a:xfrm>
          <a:prstGeom prst="rect">
            <a:avLst/>
          </a:prstGeom>
          <a:solidFill>
            <a:srgbClr val="EAEAEA"/>
          </a:solidFill>
          <a:ln w="19050">
            <a:solidFill>
              <a:srgbClr val="DDDDDD"/>
            </a:solidFill>
            <a:miter lim="800000"/>
            <a:headEnd/>
            <a:tailEnd/>
          </a:ln>
        </p:spPr>
        <p:txBody>
          <a:bodyPr anchor="ctr"/>
          <a:lstStyle/>
          <a:p>
            <a:r>
              <a:rPr lang="es-ES_tradnl" sz="1200">
                <a:solidFill>
                  <a:srgbClr val="C0C0C0"/>
                </a:solidFill>
                <a:latin typeface="Tahoma" pitchFamily="34" charset="0"/>
              </a:rPr>
              <a:t>Fletes Marítimos</a:t>
            </a:r>
            <a:endParaRPr lang="es-ES" sz="1200">
              <a:solidFill>
                <a:srgbClr val="C0C0C0"/>
              </a:solidFill>
              <a:latin typeface="Tahoma" pitchFamily="34" charset="0"/>
            </a:endParaRPr>
          </a:p>
        </p:txBody>
      </p:sp>
      <p:sp>
        <p:nvSpPr>
          <p:cNvPr id="27686" name="Text Box 44"/>
          <p:cNvSpPr txBox="1">
            <a:spLocks noChangeArrowheads="1"/>
          </p:cNvSpPr>
          <p:nvPr/>
        </p:nvSpPr>
        <p:spPr bwMode="auto">
          <a:xfrm>
            <a:off x="7696200" y="533400"/>
            <a:ext cx="1066800" cy="466725"/>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Mercado Global</a:t>
            </a:r>
            <a:endParaRPr lang="es-ES" sz="1200" b="1">
              <a:solidFill>
                <a:srgbClr val="C0C0C0"/>
              </a:solidFill>
              <a:latin typeface="Tahoma" pitchFamily="34" charset="0"/>
            </a:endParaRPr>
          </a:p>
        </p:txBody>
      </p:sp>
      <p:sp>
        <p:nvSpPr>
          <p:cNvPr id="27687" name="Line 45"/>
          <p:cNvSpPr>
            <a:spLocks noChangeShapeType="1"/>
          </p:cNvSpPr>
          <p:nvPr/>
        </p:nvSpPr>
        <p:spPr bwMode="auto">
          <a:xfrm flipV="1">
            <a:off x="2057400" y="35052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88" name="Line 46"/>
          <p:cNvSpPr>
            <a:spLocks noChangeShapeType="1"/>
          </p:cNvSpPr>
          <p:nvPr/>
        </p:nvSpPr>
        <p:spPr bwMode="auto">
          <a:xfrm flipV="1">
            <a:off x="3581400" y="35052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89" name="Line 47"/>
          <p:cNvSpPr>
            <a:spLocks noChangeShapeType="1"/>
          </p:cNvSpPr>
          <p:nvPr/>
        </p:nvSpPr>
        <p:spPr bwMode="auto">
          <a:xfrm flipV="1">
            <a:off x="4876800" y="35052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90" name="Text Box 48"/>
          <p:cNvSpPr txBox="1">
            <a:spLocks noChangeArrowheads="1"/>
          </p:cNvSpPr>
          <p:nvPr/>
        </p:nvSpPr>
        <p:spPr bwMode="auto">
          <a:xfrm>
            <a:off x="5562600" y="2971800"/>
            <a:ext cx="1447800" cy="381000"/>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Comerciali-zación</a:t>
            </a:r>
            <a:endParaRPr lang="es-ES" sz="1200" b="1">
              <a:solidFill>
                <a:srgbClr val="C0C0C0"/>
              </a:solidFill>
              <a:latin typeface="Tahoma" pitchFamily="34" charset="0"/>
            </a:endParaRPr>
          </a:p>
        </p:txBody>
      </p:sp>
      <p:sp>
        <p:nvSpPr>
          <p:cNvPr id="27691" name="Text Box 49"/>
          <p:cNvSpPr txBox="1">
            <a:spLocks noChangeArrowheads="1"/>
          </p:cNvSpPr>
          <p:nvPr/>
        </p:nvSpPr>
        <p:spPr bwMode="auto">
          <a:xfrm>
            <a:off x="7467600" y="5964238"/>
            <a:ext cx="1524000" cy="284162"/>
          </a:xfrm>
          <a:prstGeom prst="rect">
            <a:avLst/>
          </a:prstGeom>
          <a:solidFill>
            <a:srgbClr val="EAEAEA"/>
          </a:solidFill>
          <a:ln w="19050">
            <a:solidFill>
              <a:srgbClr val="DDDDDD"/>
            </a:solidFill>
            <a:miter lim="800000"/>
            <a:headEnd/>
            <a:tailEnd/>
          </a:ln>
        </p:spPr>
        <p:txBody>
          <a:bodyPr anchor="ctr"/>
          <a:lstStyle/>
          <a:p>
            <a:r>
              <a:rPr lang="es-ES_tradnl" sz="1200" b="1">
                <a:solidFill>
                  <a:srgbClr val="C0C0C0"/>
                </a:solidFill>
                <a:latin typeface="Tahoma" pitchFamily="34" charset="0"/>
              </a:rPr>
              <a:t>Tecnología</a:t>
            </a:r>
            <a:endParaRPr lang="es-ES" sz="1200" b="1">
              <a:solidFill>
                <a:srgbClr val="C0C0C0"/>
              </a:solidFill>
              <a:latin typeface="Tahoma" pitchFamily="34" charset="0"/>
            </a:endParaRPr>
          </a:p>
        </p:txBody>
      </p:sp>
      <p:sp>
        <p:nvSpPr>
          <p:cNvPr id="27692" name="Line 50"/>
          <p:cNvSpPr>
            <a:spLocks noChangeShapeType="1"/>
          </p:cNvSpPr>
          <p:nvPr/>
        </p:nvSpPr>
        <p:spPr bwMode="auto">
          <a:xfrm flipH="1">
            <a:off x="7162800" y="6096000"/>
            <a:ext cx="5334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693" name="Line 51"/>
          <p:cNvSpPr>
            <a:spLocks noChangeShapeType="1"/>
          </p:cNvSpPr>
          <p:nvPr/>
        </p:nvSpPr>
        <p:spPr bwMode="auto">
          <a:xfrm flipV="1">
            <a:off x="5715000" y="33528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cxnSp>
        <p:nvCxnSpPr>
          <p:cNvPr id="27694" name="AutoShape 52"/>
          <p:cNvCxnSpPr>
            <a:cxnSpLocks noChangeShapeType="1"/>
            <a:stCxn id="27690" idx="0"/>
          </p:cNvCxnSpPr>
          <p:nvPr/>
        </p:nvCxnSpPr>
        <p:spPr bwMode="auto">
          <a:xfrm rot="-5400000">
            <a:off x="6496050" y="2000250"/>
            <a:ext cx="752475" cy="1171575"/>
          </a:xfrm>
          <a:prstGeom prst="bentConnector2">
            <a:avLst/>
          </a:prstGeom>
          <a:noFill/>
          <a:ln w="38100">
            <a:solidFill>
              <a:srgbClr val="FF0000"/>
            </a:solidFill>
            <a:miter lim="800000"/>
            <a:headEnd type="triangle" w="med" len="med"/>
            <a:tailEnd type="triangle" w="med" len="med"/>
          </a:ln>
        </p:spPr>
      </p:cxnSp>
      <p:sp>
        <p:nvSpPr>
          <p:cNvPr id="27695" name="AutoShape 53"/>
          <p:cNvSpPr>
            <a:spLocks noChangeArrowheads="1"/>
          </p:cNvSpPr>
          <p:nvPr/>
        </p:nvSpPr>
        <p:spPr bwMode="auto">
          <a:xfrm>
            <a:off x="533400" y="9144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696" name="AutoShape 54"/>
          <p:cNvSpPr>
            <a:spLocks noChangeArrowheads="1"/>
          </p:cNvSpPr>
          <p:nvPr/>
        </p:nvSpPr>
        <p:spPr bwMode="auto">
          <a:xfrm>
            <a:off x="6400800" y="9144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697" name="AutoShape 55"/>
          <p:cNvSpPr>
            <a:spLocks noChangeArrowheads="1"/>
          </p:cNvSpPr>
          <p:nvPr/>
        </p:nvSpPr>
        <p:spPr bwMode="auto">
          <a:xfrm>
            <a:off x="762000" y="13716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698" name="AutoShape 56"/>
          <p:cNvSpPr>
            <a:spLocks noChangeArrowheads="1"/>
          </p:cNvSpPr>
          <p:nvPr/>
        </p:nvSpPr>
        <p:spPr bwMode="auto">
          <a:xfrm>
            <a:off x="6172200" y="13716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699" name="AutoShape 57"/>
          <p:cNvSpPr>
            <a:spLocks noChangeArrowheads="1"/>
          </p:cNvSpPr>
          <p:nvPr/>
        </p:nvSpPr>
        <p:spPr bwMode="auto">
          <a:xfrm>
            <a:off x="1524000" y="1905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0" name="AutoShape 58"/>
          <p:cNvSpPr>
            <a:spLocks noChangeArrowheads="1"/>
          </p:cNvSpPr>
          <p:nvPr/>
        </p:nvSpPr>
        <p:spPr bwMode="auto">
          <a:xfrm>
            <a:off x="5715000" y="1905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1" name="AutoShape 59"/>
          <p:cNvSpPr>
            <a:spLocks noChangeArrowheads="1"/>
          </p:cNvSpPr>
          <p:nvPr/>
        </p:nvSpPr>
        <p:spPr bwMode="auto">
          <a:xfrm flipV="1">
            <a:off x="1219200" y="51816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2" name="AutoShape 60"/>
          <p:cNvSpPr>
            <a:spLocks noChangeArrowheads="1"/>
          </p:cNvSpPr>
          <p:nvPr/>
        </p:nvSpPr>
        <p:spPr bwMode="auto">
          <a:xfrm flipV="1">
            <a:off x="6172200" y="51816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3" name="AutoShape 61"/>
          <p:cNvSpPr>
            <a:spLocks noChangeArrowheads="1"/>
          </p:cNvSpPr>
          <p:nvPr/>
        </p:nvSpPr>
        <p:spPr bwMode="auto">
          <a:xfrm flipV="1">
            <a:off x="1447800" y="4572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wrap="none" anchor="ctr"/>
          <a:lstStyle/>
          <a:p>
            <a:endParaRPr lang="es-ES"/>
          </a:p>
        </p:txBody>
      </p:sp>
      <p:sp>
        <p:nvSpPr>
          <p:cNvPr id="27704" name="AutoShape 62"/>
          <p:cNvSpPr>
            <a:spLocks noChangeArrowheads="1"/>
          </p:cNvSpPr>
          <p:nvPr/>
        </p:nvSpPr>
        <p:spPr bwMode="auto">
          <a:xfrm flipV="1">
            <a:off x="5334000" y="4572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wrap="none" anchor="ctr"/>
          <a:lstStyle/>
          <a:p>
            <a:endParaRPr lang="es-ES"/>
          </a:p>
        </p:txBody>
      </p:sp>
      <p:sp>
        <p:nvSpPr>
          <p:cNvPr id="27705" name="AutoShape 63"/>
          <p:cNvSpPr>
            <a:spLocks noChangeArrowheads="1"/>
          </p:cNvSpPr>
          <p:nvPr/>
        </p:nvSpPr>
        <p:spPr bwMode="auto">
          <a:xfrm flipV="1">
            <a:off x="533400" y="5715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6" name="AutoShape 64"/>
          <p:cNvSpPr>
            <a:spLocks noChangeArrowheads="1"/>
          </p:cNvSpPr>
          <p:nvPr/>
        </p:nvSpPr>
        <p:spPr bwMode="auto">
          <a:xfrm flipV="1">
            <a:off x="6553200" y="5715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7" name="AutoShape 65"/>
          <p:cNvSpPr>
            <a:spLocks noChangeArrowheads="1"/>
          </p:cNvSpPr>
          <p:nvPr/>
        </p:nvSpPr>
        <p:spPr bwMode="auto">
          <a:xfrm flipV="1">
            <a:off x="152400" y="6096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8" name="AutoShape 66"/>
          <p:cNvSpPr>
            <a:spLocks noChangeArrowheads="1"/>
          </p:cNvSpPr>
          <p:nvPr/>
        </p:nvSpPr>
        <p:spPr bwMode="auto">
          <a:xfrm flipV="1">
            <a:off x="6781800" y="60960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09" name="Line 67"/>
          <p:cNvSpPr>
            <a:spLocks noChangeShapeType="1"/>
          </p:cNvSpPr>
          <p:nvPr/>
        </p:nvSpPr>
        <p:spPr bwMode="auto">
          <a:xfrm>
            <a:off x="4038600" y="3200400"/>
            <a:ext cx="5334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10" name="Line 68"/>
          <p:cNvSpPr>
            <a:spLocks noChangeShapeType="1"/>
          </p:cNvSpPr>
          <p:nvPr/>
        </p:nvSpPr>
        <p:spPr bwMode="auto">
          <a:xfrm>
            <a:off x="3581400" y="25146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cxnSp>
        <p:nvCxnSpPr>
          <p:cNvPr id="27711" name="AutoShape 69"/>
          <p:cNvCxnSpPr>
            <a:cxnSpLocks noChangeShapeType="1"/>
            <a:stCxn id="27690" idx="3"/>
          </p:cNvCxnSpPr>
          <p:nvPr/>
        </p:nvCxnSpPr>
        <p:spPr bwMode="auto">
          <a:xfrm>
            <a:off x="7019925" y="3162300"/>
            <a:ext cx="438150" cy="0"/>
          </a:xfrm>
          <a:prstGeom prst="straightConnector1">
            <a:avLst/>
          </a:prstGeom>
          <a:noFill/>
          <a:ln w="38100">
            <a:solidFill>
              <a:srgbClr val="FF0000"/>
            </a:solidFill>
            <a:round/>
            <a:headEnd type="triangle" w="med" len="med"/>
            <a:tailEnd type="triangle" w="med" len="med"/>
          </a:ln>
        </p:spPr>
      </p:cxnSp>
      <p:cxnSp>
        <p:nvCxnSpPr>
          <p:cNvPr id="27712" name="AutoShape 70"/>
          <p:cNvCxnSpPr>
            <a:cxnSpLocks noChangeShapeType="1"/>
            <a:endCxn id="27683" idx="0"/>
          </p:cNvCxnSpPr>
          <p:nvPr/>
        </p:nvCxnSpPr>
        <p:spPr bwMode="auto">
          <a:xfrm rot="16200000" flipH="1">
            <a:off x="6534943" y="3688557"/>
            <a:ext cx="989013" cy="495300"/>
          </a:xfrm>
          <a:prstGeom prst="bentConnector3">
            <a:avLst>
              <a:gd name="adj1" fmla="val 15727"/>
            </a:avLst>
          </a:prstGeom>
          <a:noFill/>
          <a:ln w="38100">
            <a:solidFill>
              <a:srgbClr val="FF0000"/>
            </a:solidFill>
            <a:miter lim="800000"/>
            <a:headEnd/>
            <a:tailEnd type="triangle" w="med" len="med"/>
          </a:ln>
        </p:spPr>
      </p:cxnSp>
      <p:sp>
        <p:nvSpPr>
          <p:cNvPr id="27713" name="Line 71"/>
          <p:cNvSpPr>
            <a:spLocks noChangeShapeType="1"/>
          </p:cNvSpPr>
          <p:nvPr/>
        </p:nvSpPr>
        <p:spPr bwMode="auto">
          <a:xfrm flipV="1">
            <a:off x="6781800" y="3352800"/>
            <a:ext cx="0" cy="241300"/>
          </a:xfrm>
          <a:prstGeom prst="line">
            <a:avLst/>
          </a:prstGeom>
          <a:noFill/>
          <a:ln w="38100">
            <a:solidFill>
              <a:srgbClr val="FF0000"/>
            </a:solidFill>
            <a:round/>
            <a:headEnd/>
            <a:tailEnd type="triangle" w="med" len="med"/>
          </a:ln>
        </p:spPr>
        <p:txBody>
          <a:bodyPr wrap="none"/>
          <a:lstStyle/>
          <a:p>
            <a:endParaRPr lang="es-ES"/>
          </a:p>
        </p:txBody>
      </p:sp>
      <p:sp>
        <p:nvSpPr>
          <p:cNvPr id="27714" name="AutoShape 72"/>
          <p:cNvSpPr>
            <a:spLocks noChangeArrowheads="1"/>
          </p:cNvSpPr>
          <p:nvPr/>
        </p:nvSpPr>
        <p:spPr bwMode="auto">
          <a:xfrm flipV="1">
            <a:off x="7924800" y="56388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15" name="AutoShape 73"/>
          <p:cNvSpPr>
            <a:spLocks noChangeArrowheads="1"/>
          </p:cNvSpPr>
          <p:nvPr/>
        </p:nvSpPr>
        <p:spPr bwMode="auto">
          <a:xfrm flipV="1">
            <a:off x="8534400" y="6172200"/>
            <a:ext cx="457200" cy="381000"/>
          </a:xfrm>
          <a:prstGeom prst="downArrow">
            <a:avLst>
              <a:gd name="adj1" fmla="val 50000"/>
              <a:gd name="adj2" fmla="val 25000"/>
            </a:avLst>
          </a:prstGeom>
          <a:gradFill rotWithShape="0">
            <a:gsLst>
              <a:gs pos="0">
                <a:srgbClr val="FF3300"/>
              </a:gs>
              <a:gs pos="100000">
                <a:srgbClr val="FFBAA9"/>
              </a:gs>
            </a:gsLst>
            <a:lin ang="5400000" scaled="1"/>
          </a:gradFill>
          <a:ln w="19050">
            <a:solidFill>
              <a:srgbClr val="FF0000"/>
            </a:solidFill>
            <a:miter lim="800000"/>
            <a:headEnd/>
            <a:tailEnd/>
          </a:ln>
        </p:spPr>
        <p:txBody>
          <a:bodyPr anchor="ctr"/>
          <a:lstStyle/>
          <a:p>
            <a:endParaRPr lang="es-ES"/>
          </a:p>
        </p:txBody>
      </p:sp>
      <p:sp>
        <p:nvSpPr>
          <p:cNvPr id="27716" name="Rectangle 74"/>
          <p:cNvSpPr>
            <a:spLocks noGrp="1" noChangeArrowheads="1"/>
          </p:cNvSpPr>
          <p:nvPr>
            <p:ph type="title"/>
          </p:nvPr>
        </p:nvSpPr>
        <p:spPr>
          <a:xfrm>
            <a:off x="1476375" y="188913"/>
            <a:ext cx="9448800" cy="493712"/>
          </a:xfrm>
          <a:noFill/>
        </p:spPr>
        <p:txBody>
          <a:bodyPr/>
          <a:lstStyle/>
          <a:p>
            <a:pPr defTabSz="3343275" eaLnBrk="1" hangingPunct="1">
              <a:lnSpc>
                <a:spcPct val="75000"/>
              </a:lnSpc>
            </a:pPr>
            <a:r>
              <a:rPr lang="es-ES" sz="1800" smtClean="0">
                <a:latin typeface="Tahoma" pitchFamily="34" charset="0"/>
              </a:rPr>
              <a:t>Relaciones Principales de los Productos de valor agregado</a:t>
            </a:r>
            <a:r>
              <a:rPr lang="es-ES_tradnl" sz="1800" smtClean="0">
                <a:latin typeface="Tahoma" pitchFamily="34" charset="0"/>
              </a:rPr>
              <a:t/>
            </a:r>
            <a:br>
              <a:rPr lang="es-ES_tradnl" sz="1800" smtClean="0">
                <a:latin typeface="Tahoma" pitchFamily="34" charset="0"/>
              </a:rPr>
            </a:br>
            <a:endParaRPr lang="es-ES" sz="1800" smtClean="0">
              <a:latin typeface="Tahoma" pitchFamily="34" charset="0"/>
            </a:endParaRPr>
          </a:p>
        </p:txBody>
      </p:sp>
      <p:grpSp>
        <p:nvGrpSpPr>
          <p:cNvPr id="27717" name="Group 75"/>
          <p:cNvGrpSpPr>
            <a:grpSpLocks/>
          </p:cNvGrpSpPr>
          <p:nvPr/>
        </p:nvGrpSpPr>
        <p:grpSpPr bwMode="auto">
          <a:xfrm>
            <a:off x="1219200" y="2514600"/>
            <a:ext cx="381000" cy="1219200"/>
            <a:chOff x="768" y="1584"/>
            <a:chExt cx="240" cy="768"/>
          </a:xfrm>
        </p:grpSpPr>
        <p:grpSp>
          <p:nvGrpSpPr>
            <p:cNvPr id="27756" name="Group 76"/>
            <p:cNvGrpSpPr>
              <a:grpSpLocks/>
            </p:cNvGrpSpPr>
            <p:nvPr/>
          </p:nvGrpSpPr>
          <p:grpSpPr bwMode="auto">
            <a:xfrm>
              <a:off x="768" y="1584"/>
              <a:ext cx="240" cy="768"/>
              <a:chOff x="768" y="1584"/>
              <a:chExt cx="240" cy="768"/>
            </a:xfrm>
          </p:grpSpPr>
          <p:sp>
            <p:nvSpPr>
              <p:cNvPr id="27758" name="Line 77"/>
              <p:cNvSpPr>
                <a:spLocks noChangeShapeType="1"/>
              </p:cNvSpPr>
              <p:nvPr/>
            </p:nvSpPr>
            <p:spPr bwMode="auto">
              <a:xfrm>
                <a:off x="912" y="1584"/>
                <a:ext cx="0" cy="768"/>
              </a:xfrm>
              <a:prstGeom prst="line">
                <a:avLst/>
              </a:prstGeom>
              <a:noFill/>
              <a:ln w="38100">
                <a:solidFill>
                  <a:srgbClr val="FF0000"/>
                </a:solidFill>
                <a:round/>
                <a:headEnd/>
                <a:tailEnd/>
              </a:ln>
            </p:spPr>
            <p:txBody>
              <a:bodyPr wrap="none"/>
              <a:lstStyle/>
              <a:p>
                <a:endParaRPr lang="es-ES"/>
              </a:p>
            </p:txBody>
          </p:sp>
          <p:sp>
            <p:nvSpPr>
              <p:cNvPr id="27759" name="Line 78"/>
              <p:cNvSpPr>
                <a:spLocks noChangeShapeType="1"/>
              </p:cNvSpPr>
              <p:nvPr/>
            </p:nvSpPr>
            <p:spPr bwMode="auto">
              <a:xfrm flipH="1">
                <a:off x="768" y="2352"/>
                <a:ext cx="144" cy="0"/>
              </a:xfrm>
              <a:prstGeom prst="line">
                <a:avLst/>
              </a:prstGeom>
              <a:noFill/>
              <a:ln w="38100">
                <a:solidFill>
                  <a:srgbClr val="FF0000"/>
                </a:solidFill>
                <a:round/>
                <a:headEnd/>
                <a:tailEnd type="triangle" w="med" len="med"/>
              </a:ln>
            </p:spPr>
            <p:txBody>
              <a:bodyPr wrap="none"/>
              <a:lstStyle/>
              <a:p>
                <a:endParaRPr lang="es-ES"/>
              </a:p>
            </p:txBody>
          </p:sp>
          <p:sp>
            <p:nvSpPr>
              <p:cNvPr id="27760" name="Line 79"/>
              <p:cNvSpPr>
                <a:spLocks noChangeShapeType="1"/>
              </p:cNvSpPr>
              <p:nvPr/>
            </p:nvSpPr>
            <p:spPr bwMode="auto">
              <a:xfrm flipH="1">
                <a:off x="768" y="1584"/>
                <a:ext cx="144" cy="0"/>
              </a:xfrm>
              <a:prstGeom prst="line">
                <a:avLst/>
              </a:prstGeom>
              <a:noFill/>
              <a:ln w="38100">
                <a:solidFill>
                  <a:srgbClr val="FF0000"/>
                </a:solidFill>
                <a:round/>
                <a:headEnd/>
                <a:tailEnd type="triangle" w="med" len="med"/>
              </a:ln>
            </p:spPr>
            <p:txBody>
              <a:bodyPr wrap="none"/>
              <a:lstStyle/>
              <a:p>
                <a:endParaRPr lang="es-ES"/>
              </a:p>
            </p:txBody>
          </p:sp>
          <p:sp>
            <p:nvSpPr>
              <p:cNvPr id="27761" name="Line 80"/>
              <p:cNvSpPr>
                <a:spLocks noChangeShapeType="1"/>
              </p:cNvSpPr>
              <p:nvPr/>
            </p:nvSpPr>
            <p:spPr bwMode="auto">
              <a:xfrm>
                <a:off x="864" y="2016"/>
                <a:ext cx="144" cy="0"/>
              </a:xfrm>
              <a:prstGeom prst="line">
                <a:avLst/>
              </a:prstGeom>
              <a:noFill/>
              <a:ln w="38100">
                <a:solidFill>
                  <a:srgbClr val="FF0000"/>
                </a:solidFill>
                <a:round/>
                <a:headEnd/>
                <a:tailEnd type="triangle" w="med" len="med"/>
              </a:ln>
            </p:spPr>
            <p:txBody>
              <a:bodyPr wrap="none"/>
              <a:lstStyle/>
              <a:p>
                <a:endParaRPr lang="es-ES"/>
              </a:p>
            </p:txBody>
          </p:sp>
        </p:grpSp>
        <p:sp>
          <p:nvSpPr>
            <p:cNvPr id="27757" name="Line 81"/>
            <p:cNvSpPr>
              <a:spLocks noChangeShapeType="1"/>
            </p:cNvSpPr>
            <p:nvPr/>
          </p:nvSpPr>
          <p:spPr bwMode="auto">
            <a:xfrm flipH="1">
              <a:off x="816" y="2016"/>
              <a:ext cx="96" cy="0"/>
            </a:xfrm>
            <a:prstGeom prst="line">
              <a:avLst/>
            </a:prstGeom>
            <a:noFill/>
            <a:ln w="38100">
              <a:solidFill>
                <a:srgbClr val="FF0000"/>
              </a:solidFill>
              <a:round/>
              <a:headEnd/>
              <a:tailEnd type="triangle" w="med" len="med"/>
            </a:ln>
          </p:spPr>
          <p:txBody>
            <a:bodyPr wrap="none"/>
            <a:lstStyle/>
            <a:p>
              <a:endParaRPr lang="es-ES"/>
            </a:p>
          </p:txBody>
        </p:sp>
      </p:grpSp>
      <p:sp>
        <p:nvSpPr>
          <p:cNvPr id="27718" name="Line 82"/>
          <p:cNvSpPr>
            <a:spLocks noChangeShapeType="1"/>
          </p:cNvSpPr>
          <p:nvPr/>
        </p:nvSpPr>
        <p:spPr bwMode="auto">
          <a:xfrm>
            <a:off x="6705600" y="4191000"/>
            <a:ext cx="0" cy="3048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19" name="Line 83"/>
          <p:cNvSpPr>
            <a:spLocks noChangeShapeType="1"/>
          </p:cNvSpPr>
          <p:nvPr/>
        </p:nvSpPr>
        <p:spPr bwMode="auto">
          <a:xfrm>
            <a:off x="5791200" y="25908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0" name="Line 84"/>
          <p:cNvSpPr>
            <a:spLocks noChangeShapeType="1"/>
          </p:cNvSpPr>
          <p:nvPr/>
        </p:nvSpPr>
        <p:spPr bwMode="auto">
          <a:xfrm>
            <a:off x="2286000" y="3200400"/>
            <a:ext cx="7620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1" name="Line 85"/>
          <p:cNvSpPr>
            <a:spLocks noChangeShapeType="1"/>
          </p:cNvSpPr>
          <p:nvPr/>
        </p:nvSpPr>
        <p:spPr bwMode="auto">
          <a:xfrm flipV="1">
            <a:off x="3200400" y="18288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2" name="Line 86"/>
          <p:cNvSpPr>
            <a:spLocks noChangeShapeType="1"/>
          </p:cNvSpPr>
          <p:nvPr/>
        </p:nvSpPr>
        <p:spPr bwMode="auto">
          <a:xfrm flipH="1" flipV="1">
            <a:off x="5334000" y="2438400"/>
            <a:ext cx="22098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3" name="Line 87"/>
          <p:cNvSpPr>
            <a:spLocks noChangeShapeType="1"/>
          </p:cNvSpPr>
          <p:nvPr/>
        </p:nvSpPr>
        <p:spPr bwMode="auto">
          <a:xfrm flipH="1">
            <a:off x="838200" y="3352800"/>
            <a:ext cx="243840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4" name="Line 88"/>
          <p:cNvSpPr>
            <a:spLocks noChangeShapeType="1"/>
          </p:cNvSpPr>
          <p:nvPr/>
        </p:nvSpPr>
        <p:spPr bwMode="auto">
          <a:xfrm flipV="1">
            <a:off x="4495800" y="1828800"/>
            <a:ext cx="609600" cy="2286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5" name="Line 89"/>
          <p:cNvSpPr>
            <a:spLocks noChangeShapeType="1"/>
          </p:cNvSpPr>
          <p:nvPr/>
        </p:nvSpPr>
        <p:spPr bwMode="auto">
          <a:xfrm flipH="1" flipV="1">
            <a:off x="5562600" y="4038600"/>
            <a:ext cx="6096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6" name="Line 90"/>
          <p:cNvSpPr>
            <a:spLocks noChangeShapeType="1"/>
          </p:cNvSpPr>
          <p:nvPr/>
        </p:nvSpPr>
        <p:spPr bwMode="auto">
          <a:xfrm flipH="1" flipV="1">
            <a:off x="3962400" y="2362200"/>
            <a:ext cx="0" cy="36576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7" name="Line 91"/>
          <p:cNvSpPr>
            <a:spLocks noChangeShapeType="1"/>
          </p:cNvSpPr>
          <p:nvPr/>
        </p:nvSpPr>
        <p:spPr bwMode="auto">
          <a:xfrm flipV="1">
            <a:off x="6324600" y="1295400"/>
            <a:ext cx="1447800" cy="1905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8" name="Line 92"/>
          <p:cNvSpPr>
            <a:spLocks noChangeShapeType="1"/>
          </p:cNvSpPr>
          <p:nvPr/>
        </p:nvSpPr>
        <p:spPr bwMode="auto">
          <a:xfrm flipH="1" flipV="1">
            <a:off x="8763000" y="1219200"/>
            <a:ext cx="0" cy="25908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29" name="Line 93"/>
          <p:cNvSpPr>
            <a:spLocks noChangeShapeType="1"/>
          </p:cNvSpPr>
          <p:nvPr/>
        </p:nvSpPr>
        <p:spPr bwMode="auto">
          <a:xfrm flipH="1">
            <a:off x="4114800" y="1295400"/>
            <a:ext cx="1219200" cy="1676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0" name="Line 94"/>
          <p:cNvSpPr>
            <a:spLocks noChangeShapeType="1"/>
          </p:cNvSpPr>
          <p:nvPr/>
        </p:nvSpPr>
        <p:spPr bwMode="auto">
          <a:xfrm flipH="1" flipV="1">
            <a:off x="914400" y="2667000"/>
            <a:ext cx="2667000" cy="533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1" name="Line 95"/>
          <p:cNvSpPr>
            <a:spLocks noChangeShapeType="1"/>
          </p:cNvSpPr>
          <p:nvPr/>
        </p:nvSpPr>
        <p:spPr bwMode="auto">
          <a:xfrm flipH="1">
            <a:off x="5257800" y="1219200"/>
            <a:ext cx="2438400" cy="10668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2" name="Line 96"/>
          <p:cNvSpPr>
            <a:spLocks noChangeShapeType="1"/>
          </p:cNvSpPr>
          <p:nvPr/>
        </p:nvSpPr>
        <p:spPr bwMode="auto">
          <a:xfrm flipH="1">
            <a:off x="2438400" y="5181600"/>
            <a:ext cx="6096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3" name="Line 97"/>
          <p:cNvSpPr>
            <a:spLocks noChangeShapeType="1"/>
          </p:cNvSpPr>
          <p:nvPr/>
        </p:nvSpPr>
        <p:spPr bwMode="auto">
          <a:xfrm flipH="1" flipV="1">
            <a:off x="4953000" y="4267200"/>
            <a:ext cx="1752600" cy="533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4" name="Line 98"/>
          <p:cNvSpPr>
            <a:spLocks noChangeShapeType="1"/>
          </p:cNvSpPr>
          <p:nvPr/>
        </p:nvSpPr>
        <p:spPr bwMode="auto">
          <a:xfrm flipH="1">
            <a:off x="8001000" y="4191000"/>
            <a:ext cx="533400" cy="914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5" name="Line 99"/>
          <p:cNvSpPr>
            <a:spLocks noChangeShapeType="1"/>
          </p:cNvSpPr>
          <p:nvPr/>
        </p:nvSpPr>
        <p:spPr bwMode="auto">
          <a:xfrm flipH="1">
            <a:off x="914400" y="2438400"/>
            <a:ext cx="1905000" cy="6096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6" name="Line 100"/>
          <p:cNvSpPr>
            <a:spLocks noChangeShapeType="1"/>
          </p:cNvSpPr>
          <p:nvPr/>
        </p:nvSpPr>
        <p:spPr bwMode="auto">
          <a:xfrm flipV="1">
            <a:off x="3200400" y="3276600"/>
            <a:ext cx="2514600" cy="762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7" name="Line 101"/>
          <p:cNvSpPr>
            <a:spLocks noChangeShapeType="1"/>
          </p:cNvSpPr>
          <p:nvPr/>
        </p:nvSpPr>
        <p:spPr bwMode="auto">
          <a:xfrm>
            <a:off x="762000" y="3886200"/>
            <a:ext cx="1143000" cy="381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8" name="Line 102"/>
          <p:cNvSpPr>
            <a:spLocks noChangeShapeType="1"/>
          </p:cNvSpPr>
          <p:nvPr/>
        </p:nvSpPr>
        <p:spPr bwMode="auto">
          <a:xfrm flipH="1">
            <a:off x="2209800" y="1295400"/>
            <a:ext cx="0" cy="4343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39" name="Line 103"/>
          <p:cNvSpPr>
            <a:spLocks noChangeShapeType="1"/>
          </p:cNvSpPr>
          <p:nvPr/>
        </p:nvSpPr>
        <p:spPr bwMode="auto">
          <a:xfrm flipH="1">
            <a:off x="2971800" y="1320800"/>
            <a:ext cx="0" cy="4775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0" name="Line 104"/>
          <p:cNvSpPr>
            <a:spLocks noChangeShapeType="1"/>
          </p:cNvSpPr>
          <p:nvPr/>
        </p:nvSpPr>
        <p:spPr bwMode="auto">
          <a:xfrm flipV="1">
            <a:off x="4343400" y="4038600"/>
            <a:ext cx="3352800" cy="10668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1" name="Line 105"/>
          <p:cNvSpPr>
            <a:spLocks noChangeShapeType="1"/>
          </p:cNvSpPr>
          <p:nvPr/>
        </p:nvSpPr>
        <p:spPr bwMode="auto">
          <a:xfrm>
            <a:off x="1752600" y="838200"/>
            <a:ext cx="0" cy="57150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2" name="Line 106"/>
          <p:cNvSpPr>
            <a:spLocks noChangeShapeType="1"/>
          </p:cNvSpPr>
          <p:nvPr/>
        </p:nvSpPr>
        <p:spPr bwMode="auto">
          <a:xfrm>
            <a:off x="609600" y="3886200"/>
            <a:ext cx="72390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3" name="Line 107"/>
          <p:cNvSpPr>
            <a:spLocks noChangeShapeType="1"/>
          </p:cNvSpPr>
          <p:nvPr/>
        </p:nvSpPr>
        <p:spPr bwMode="auto">
          <a:xfrm flipV="1">
            <a:off x="2133600" y="1219200"/>
            <a:ext cx="6019800" cy="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4" name="Line 108"/>
          <p:cNvSpPr>
            <a:spLocks noChangeShapeType="1"/>
          </p:cNvSpPr>
          <p:nvPr/>
        </p:nvSpPr>
        <p:spPr bwMode="auto">
          <a:xfrm>
            <a:off x="5105400" y="3352800"/>
            <a:ext cx="1600200" cy="1219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5" name="Line 109"/>
          <p:cNvSpPr>
            <a:spLocks noChangeShapeType="1"/>
          </p:cNvSpPr>
          <p:nvPr/>
        </p:nvSpPr>
        <p:spPr bwMode="auto">
          <a:xfrm>
            <a:off x="762000" y="2514600"/>
            <a:ext cx="3733800" cy="3200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6" name="Line 110"/>
          <p:cNvSpPr>
            <a:spLocks noChangeShapeType="1"/>
          </p:cNvSpPr>
          <p:nvPr/>
        </p:nvSpPr>
        <p:spPr bwMode="auto">
          <a:xfrm>
            <a:off x="3962400" y="1752600"/>
            <a:ext cx="1066800" cy="4343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7" name="Line 111"/>
          <p:cNvSpPr>
            <a:spLocks noChangeShapeType="1"/>
          </p:cNvSpPr>
          <p:nvPr/>
        </p:nvSpPr>
        <p:spPr bwMode="auto">
          <a:xfrm flipH="1">
            <a:off x="3429000" y="1371600"/>
            <a:ext cx="0" cy="3886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8" name="Line 112"/>
          <p:cNvSpPr>
            <a:spLocks noChangeShapeType="1"/>
          </p:cNvSpPr>
          <p:nvPr/>
        </p:nvSpPr>
        <p:spPr bwMode="auto">
          <a:xfrm flipV="1">
            <a:off x="685800" y="762000"/>
            <a:ext cx="2133600" cy="2438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49" name="Line 113"/>
          <p:cNvSpPr>
            <a:spLocks noChangeShapeType="1"/>
          </p:cNvSpPr>
          <p:nvPr/>
        </p:nvSpPr>
        <p:spPr bwMode="auto">
          <a:xfrm>
            <a:off x="5486400" y="1828800"/>
            <a:ext cx="1752600" cy="32766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0" name="Line 114"/>
          <p:cNvSpPr>
            <a:spLocks noChangeShapeType="1"/>
          </p:cNvSpPr>
          <p:nvPr/>
        </p:nvSpPr>
        <p:spPr bwMode="auto">
          <a:xfrm flipV="1">
            <a:off x="7848600" y="4114800"/>
            <a:ext cx="0" cy="457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1" name="Line 115"/>
          <p:cNvSpPr>
            <a:spLocks noChangeShapeType="1"/>
          </p:cNvSpPr>
          <p:nvPr/>
        </p:nvSpPr>
        <p:spPr bwMode="auto">
          <a:xfrm flipV="1">
            <a:off x="3810000" y="3276600"/>
            <a:ext cx="3962400" cy="17526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2" name="Line 116"/>
          <p:cNvSpPr>
            <a:spLocks noChangeShapeType="1"/>
          </p:cNvSpPr>
          <p:nvPr/>
        </p:nvSpPr>
        <p:spPr bwMode="auto">
          <a:xfrm flipV="1">
            <a:off x="4267200" y="4114800"/>
            <a:ext cx="3886200" cy="19812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3" name="Line 117"/>
          <p:cNvSpPr>
            <a:spLocks noChangeShapeType="1"/>
          </p:cNvSpPr>
          <p:nvPr/>
        </p:nvSpPr>
        <p:spPr bwMode="auto">
          <a:xfrm flipV="1">
            <a:off x="4876800" y="4114800"/>
            <a:ext cx="3581400" cy="2438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4" name="Line 118"/>
          <p:cNvSpPr>
            <a:spLocks noChangeShapeType="1"/>
          </p:cNvSpPr>
          <p:nvPr/>
        </p:nvSpPr>
        <p:spPr bwMode="auto">
          <a:xfrm flipV="1">
            <a:off x="2438400" y="1828800"/>
            <a:ext cx="5181600" cy="4343400"/>
          </a:xfrm>
          <a:prstGeom prst="line">
            <a:avLst/>
          </a:prstGeom>
          <a:noFill/>
          <a:ln w="38100">
            <a:solidFill>
              <a:srgbClr val="FF0000"/>
            </a:solidFill>
            <a:round/>
            <a:headEnd type="triangle" w="med" len="med"/>
            <a:tailEnd type="triangle" w="med" len="med"/>
          </a:ln>
        </p:spPr>
        <p:txBody>
          <a:bodyPr wrap="none"/>
          <a:lstStyle/>
          <a:p>
            <a:endParaRPr lang="es-ES"/>
          </a:p>
        </p:txBody>
      </p:sp>
      <p:sp>
        <p:nvSpPr>
          <p:cNvPr id="27755" name="Line 119"/>
          <p:cNvSpPr>
            <a:spLocks noChangeShapeType="1"/>
          </p:cNvSpPr>
          <p:nvPr/>
        </p:nvSpPr>
        <p:spPr bwMode="auto">
          <a:xfrm>
            <a:off x="4267200" y="1905000"/>
            <a:ext cx="3581400" cy="1905000"/>
          </a:xfrm>
          <a:prstGeom prst="line">
            <a:avLst/>
          </a:prstGeom>
          <a:noFill/>
          <a:ln w="38100">
            <a:solidFill>
              <a:srgbClr val="FF0000"/>
            </a:solidFill>
            <a:round/>
            <a:headEnd type="triangle" w="med" len="med"/>
            <a:tailEnd type="triangle" w="med" len="med"/>
          </a:ln>
        </p:spPr>
        <p:txBody>
          <a:bodyPr wrap="none"/>
          <a:lstStyle/>
          <a:p>
            <a:endParaRPr lang="es-ES"/>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3"/>
          <p:cNvGraphicFramePr>
            <a:graphicFrameLocks noGrp="1" noChangeAspect="1"/>
          </p:cNvGraphicFramePr>
          <p:nvPr>
            <p:ph idx="1"/>
          </p:nvPr>
        </p:nvGraphicFramePr>
        <p:xfrm>
          <a:off x="250825" y="1341438"/>
          <a:ext cx="8353425" cy="5040312"/>
        </p:xfrm>
        <a:graphic>
          <a:graphicData uri="http://schemas.openxmlformats.org/presentationml/2006/ole">
            <mc:AlternateContent xmlns:mc="http://schemas.openxmlformats.org/markup-compatibility/2006">
              <mc:Choice xmlns:v="urn:schemas-microsoft-com:vml" Requires="v">
                <p:oleObj spid="_x0000_s2072" name="Gráfico" r:id="rId4" imgW="5095714" imgH="2152759" progId="Excel.Sheet.8">
                  <p:embed/>
                </p:oleObj>
              </mc:Choice>
              <mc:Fallback>
                <p:oleObj name="Gráfico" r:id="rId4" imgW="5095714" imgH="2152759" progId="Excel.Shee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1341438"/>
                        <a:ext cx="8353425" cy="504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Text Box 4"/>
          <p:cNvSpPr txBox="1">
            <a:spLocks noChangeArrowheads="1"/>
          </p:cNvSpPr>
          <p:nvPr/>
        </p:nvSpPr>
        <p:spPr bwMode="auto">
          <a:xfrm>
            <a:off x="6948488" y="6308725"/>
            <a:ext cx="1530350" cy="366713"/>
          </a:xfrm>
          <a:prstGeom prst="rect">
            <a:avLst/>
          </a:prstGeom>
          <a:noFill/>
          <a:ln w="9525">
            <a:noFill/>
            <a:miter lim="800000"/>
            <a:headEnd/>
            <a:tailEnd/>
          </a:ln>
        </p:spPr>
        <p:txBody>
          <a:bodyPr wrap="none">
            <a:spAutoFit/>
          </a:bodyPr>
          <a:lstStyle/>
          <a:p>
            <a:pPr algn="l"/>
            <a:r>
              <a:rPr lang="es-CL">
                <a:latin typeface="Times New Roman" pitchFamily="18" charset="0"/>
              </a:rPr>
              <a:t>Cifras en USD</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ig07-11"/>
          <p:cNvPicPr>
            <a:picLocks noGrp="1" noChangeAspect="1" noChangeArrowheads="1"/>
          </p:cNvPicPr>
          <p:nvPr>
            <p:ph idx="1"/>
          </p:nvPr>
        </p:nvPicPr>
        <p:blipFill>
          <a:blip r:embed="rId2" cstate="print"/>
          <a:srcRect/>
          <a:stretch>
            <a:fillRect/>
          </a:stretch>
        </p:blipFill>
        <p:spPr>
          <a:xfrm>
            <a:off x="1524000" y="1905000"/>
            <a:ext cx="7162800" cy="4518025"/>
          </a:xfrm>
        </p:spPr>
        <p:style>
          <a:lnRef idx="1">
            <a:schemeClr val="accent4"/>
          </a:lnRef>
          <a:fillRef idx="3">
            <a:schemeClr val="accent4"/>
          </a:fillRef>
          <a:effectRef idx="2">
            <a:schemeClr val="accent4"/>
          </a:effectRef>
          <a:fontRef idx="minor">
            <a:schemeClr val="lt1"/>
          </a:fontRef>
        </p:style>
      </p:pic>
      <p:sp>
        <p:nvSpPr>
          <p:cNvPr id="28675" name="Rectangle 3"/>
          <p:cNvSpPr>
            <a:spLocks noGrp="1" noChangeArrowheads="1"/>
          </p:cNvSpPr>
          <p:nvPr>
            <p:ph type="title"/>
          </p:nvPr>
        </p:nvSpPr>
        <p:spPr>
          <a:xfrm>
            <a:off x="1371600" y="457200"/>
            <a:ext cx="7772400" cy="762000"/>
          </a:xfrm>
        </p:spPr>
        <p:txBody>
          <a:bodyPr/>
          <a:lstStyle/>
          <a:p>
            <a:pPr eaLnBrk="1" hangingPunct="1"/>
            <a:endParaRPr lang="es-ES" sz="1800" b="0" smtClean="0"/>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213712" cy="4248472"/>
          </a:xfrm>
          <a:prstGeom prst="rect">
            <a:avLst/>
          </a:prstGeom>
          <a:ln>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pic>
    </p:spTree>
    <p:extLst>
      <p:ext uri="{BB962C8B-B14F-4D97-AF65-F5344CB8AC3E}">
        <p14:creationId xmlns:p14="http://schemas.microsoft.com/office/powerpoint/2010/main" val="1357542032"/>
      </p:ext>
    </p:extLst>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p:txBody>
          <a:bodyPr/>
          <a:lstStyle/>
          <a:p>
            <a:pPr eaLnBrk="1" hangingPunct="1"/>
            <a:endParaRPr lang="es-CL" smtClean="0"/>
          </a:p>
        </p:txBody>
      </p:sp>
      <p:sp>
        <p:nvSpPr>
          <p:cNvPr id="29700" name="Text Box 4"/>
          <p:cNvSpPr txBox="1">
            <a:spLocks noChangeArrowheads="1"/>
          </p:cNvSpPr>
          <p:nvPr/>
        </p:nvSpPr>
        <p:spPr bwMode="auto">
          <a:xfrm>
            <a:off x="7499350" y="6613525"/>
            <a:ext cx="1644650" cy="244475"/>
          </a:xfrm>
          <a:prstGeom prst="rect">
            <a:avLst/>
          </a:prstGeom>
          <a:noFill/>
          <a:ln w="9525">
            <a:noFill/>
            <a:miter lim="800000"/>
            <a:headEnd/>
            <a:tailEnd/>
          </a:ln>
        </p:spPr>
        <p:txBody>
          <a:bodyPr wrap="none">
            <a:spAutoFit/>
          </a:bodyPr>
          <a:lstStyle/>
          <a:p>
            <a:pPr algn="l"/>
            <a:r>
              <a:rPr lang="es-CL" sz="1000"/>
              <a:t>Fuente: www.nasdaq.com</a:t>
            </a:r>
          </a:p>
        </p:txBody>
      </p:sp>
      <p:sp>
        <p:nvSpPr>
          <p:cNvPr id="29701" name="Rectangle 5"/>
          <p:cNvSpPr>
            <a:spLocks noGrp="1" noChangeArrowheads="1"/>
          </p:cNvSpPr>
          <p:nvPr>
            <p:ph type="title"/>
          </p:nvPr>
        </p:nvSpPr>
        <p:spPr>
          <a:xfrm>
            <a:off x="4932363" y="1844675"/>
            <a:ext cx="1944687" cy="288925"/>
          </a:xfrm>
        </p:spPr>
        <p:txBody>
          <a:bodyPr/>
          <a:lstStyle/>
          <a:p>
            <a:pPr eaLnBrk="1" hangingPunct="1"/>
            <a:r>
              <a:rPr lang="es-CL" sz="2000" smtClean="0"/>
              <a:t>Evolución del NASDAQ-100 </a:t>
            </a:r>
            <a:br>
              <a:rPr lang="es-CL" sz="2000" smtClean="0"/>
            </a:br>
            <a:r>
              <a:rPr lang="es-CL" sz="2000" smtClean="0"/>
              <a:t>1999 - 2005</a:t>
            </a:r>
          </a:p>
        </p:txBody>
      </p:sp>
      <p:sp>
        <p:nvSpPr>
          <p:cNvPr id="29702" name="Text Box 6"/>
          <p:cNvSpPr txBox="1">
            <a:spLocks noChangeArrowheads="1"/>
          </p:cNvSpPr>
          <p:nvPr/>
        </p:nvSpPr>
        <p:spPr bwMode="auto">
          <a:xfrm>
            <a:off x="1979613" y="404813"/>
            <a:ext cx="5019675" cy="457200"/>
          </a:xfrm>
          <a:prstGeom prst="rect">
            <a:avLst/>
          </a:prstGeom>
          <a:noFill/>
          <a:ln w="9525">
            <a:noFill/>
            <a:miter lim="800000"/>
            <a:headEnd/>
            <a:tailEnd/>
          </a:ln>
        </p:spPr>
        <p:txBody>
          <a:bodyPr wrap="none">
            <a:spAutoFit/>
          </a:bodyPr>
          <a:lstStyle/>
          <a:p>
            <a:pPr algn="l"/>
            <a:r>
              <a:rPr lang="es-CL" sz="2400" b="1">
                <a:solidFill>
                  <a:srgbClr val="000066"/>
                </a:solidFill>
                <a:latin typeface="Times New Roman" pitchFamily="18" charset="0"/>
              </a:rPr>
              <a:t>La Burbuja de las nuevas tecnologías</a:t>
            </a: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063" t="9641" r="61055" b="40446"/>
          <a:stretch/>
        </p:blipFill>
        <p:spPr bwMode="auto">
          <a:xfrm>
            <a:off x="146200" y="1234387"/>
            <a:ext cx="8890296" cy="542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dirty="0" smtClean="0"/>
              <a:t>Otros mercados cambiantes</a:t>
            </a:r>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412776"/>
            <a:ext cx="6984776" cy="4989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dirty="0" smtClean="0"/>
              <a:t>…mercados cambiantes</a:t>
            </a:r>
            <a:endParaRPr lang="es-E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960153"/>
            <a:ext cx="7848872" cy="560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5049312"/>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ETF PERU</a:t>
            </a:r>
            <a:endParaRPr lang="es-CL"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370961"/>
            <a:ext cx="6192687" cy="4538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365195"/>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28926" y="476250"/>
            <a:ext cx="2857520" cy="380981"/>
          </a:xfrm>
        </p:spPr>
        <p:style>
          <a:lnRef idx="0">
            <a:schemeClr val="accent2"/>
          </a:lnRef>
          <a:fillRef idx="3">
            <a:schemeClr val="accent2"/>
          </a:fillRef>
          <a:effectRef idx="3">
            <a:schemeClr val="accent2"/>
          </a:effectRef>
          <a:fontRef idx="minor">
            <a:schemeClr val="lt1"/>
          </a:fontRef>
        </p:style>
        <p:txBody>
          <a:bodyPr/>
          <a:lstStyle/>
          <a:p>
            <a:pPr algn="ctr"/>
            <a:r>
              <a:rPr lang="es-CL" dirty="0" smtClean="0"/>
              <a:t>Chile</a:t>
            </a:r>
            <a:endParaRPr lang="es-E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196752"/>
            <a:ext cx="7056784" cy="5171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043" t="14445" r="64669" b="42777"/>
          <a:stretch/>
        </p:blipFill>
        <p:spPr bwMode="auto">
          <a:xfrm>
            <a:off x="395536" y="1568479"/>
            <a:ext cx="8319036" cy="4388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858751"/>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p:spPr>
        <p:txBody>
          <a:bodyPr/>
          <a:lstStyle/>
          <a:p>
            <a:pPr algn="ctr" eaLnBrk="1" hangingPunct="1"/>
            <a:r>
              <a:rPr lang="es-ES_tradnl" smtClean="0">
                <a:solidFill>
                  <a:schemeClr val="tx1"/>
                </a:solidFill>
              </a:rPr>
              <a:t>Presentación del curso</a:t>
            </a:r>
          </a:p>
        </p:txBody>
      </p:sp>
      <p:graphicFrame>
        <p:nvGraphicFramePr>
          <p:cNvPr id="4" name="3 Diagrama"/>
          <p:cNvGraphicFramePr/>
          <p:nvPr/>
        </p:nvGraphicFramePr>
        <p:xfrm>
          <a:off x="357158" y="1285860"/>
          <a:ext cx="8501122" cy="5239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bwMode="auto">
          <a:xfrm>
            <a:off x="285720" y="1357298"/>
            <a:ext cx="8715436" cy="5214974"/>
          </a:xfrm>
          <a:prstGeom prst="roundRect">
            <a:avLst/>
          </a:prstGeom>
          <a:ln>
            <a:headEnd type="none" w="med" len="med"/>
            <a:tailEnd type="none" w="med" len="med"/>
          </a:ln>
          <a:scene3d>
            <a:camera prst="orthographicFront">
              <a:rot lat="0" lon="0" rev="0"/>
            </a:camera>
            <a:lightRig rig="threePt" dir="t">
              <a:rot lat="0" lon="0" rev="1200000"/>
            </a:lightRig>
          </a:scene3d>
          <a:sp3d>
            <a:bevelT w="152400" h="38100" prst="convex"/>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30722" name="Rectangle 2"/>
          <p:cNvSpPr>
            <a:spLocks noGrp="1" noChangeArrowheads="1"/>
          </p:cNvSpPr>
          <p:nvPr>
            <p:ph type="title"/>
          </p:nvPr>
        </p:nvSpPr>
        <p:spPr>
          <a:xfrm>
            <a:off x="684213" y="188913"/>
            <a:ext cx="8229600" cy="990600"/>
          </a:xfrm>
        </p:spPr>
        <p:txBody>
          <a:bodyPr/>
          <a:lstStyle/>
          <a:p>
            <a:pPr algn="ctr" eaLnBrk="1" hangingPunct="1"/>
            <a:r>
              <a:rPr lang="es-CL" smtClean="0"/>
              <a:t>2. Objetivos del Control de Gestión</a:t>
            </a:r>
          </a:p>
        </p:txBody>
      </p:sp>
      <p:sp>
        <p:nvSpPr>
          <p:cNvPr id="30723" name="Text Box 3"/>
          <p:cNvSpPr txBox="1">
            <a:spLocks noChangeArrowheads="1"/>
          </p:cNvSpPr>
          <p:nvPr/>
        </p:nvSpPr>
        <p:spPr bwMode="auto">
          <a:xfrm>
            <a:off x="500034" y="1500174"/>
            <a:ext cx="8077200" cy="4339650"/>
          </a:xfrm>
          <a:prstGeom prst="rect">
            <a:avLst/>
          </a:prstGeom>
          <a:noFill/>
          <a:ln w="9525">
            <a:noFill/>
            <a:miter lim="800000"/>
            <a:headEnd/>
            <a:tailEnd/>
          </a:ln>
        </p:spPr>
        <p:txBody>
          <a:bodyPr>
            <a:spAutoFit/>
          </a:bodyPr>
          <a:lstStyle/>
          <a:p>
            <a:pPr algn="l" eaLnBrk="0" hangingPunct="0"/>
            <a:endParaRPr lang="es-CL" sz="2400" b="1" dirty="0" smtClean="0">
              <a:solidFill>
                <a:srgbClr val="000066"/>
              </a:solidFill>
              <a:latin typeface="Times New Roman" pitchFamily="18" charset="0"/>
            </a:endParaRPr>
          </a:p>
          <a:p>
            <a:pPr eaLnBrk="0" hangingPunct="0"/>
            <a:r>
              <a:rPr lang="es-CL" sz="2800" b="1" dirty="0" smtClean="0">
                <a:solidFill>
                  <a:srgbClr val="FF0000"/>
                </a:solidFill>
                <a:latin typeface="Times New Roman" pitchFamily="18" charset="0"/>
              </a:rPr>
              <a:t>Asegurar </a:t>
            </a:r>
            <a:r>
              <a:rPr lang="es-CL" sz="2800" b="1" dirty="0">
                <a:solidFill>
                  <a:srgbClr val="FF0000"/>
                </a:solidFill>
                <a:latin typeface="Times New Roman" pitchFamily="18" charset="0"/>
              </a:rPr>
              <a:t>que la conducción </a:t>
            </a:r>
            <a:r>
              <a:rPr lang="es-CL" sz="2800" b="1" dirty="0" smtClean="0">
                <a:solidFill>
                  <a:srgbClr val="FF0000"/>
                </a:solidFill>
                <a:latin typeface="Times New Roman" pitchFamily="18" charset="0"/>
              </a:rPr>
              <a:t>de </a:t>
            </a:r>
            <a:r>
              <a:rPr lang="es-CL" sz="2800" b="1" dirty="0">
                <a:solidFill>
                  <a:srgbClr val="FF0000"/>
                </a:solidFill>
                <a:latin typeface="Times New Roman" pitchFamily="18" charset="0"/>
              </a:rPr>
              <a:t>una organización y sus resultados se orientan de acuerdo a las líneas estratégicas y los planes definidos</a:t>
            </a:r>
            <a:r>
              <a:rPr lang="es-CL" sz="2800" b="1" dirty="0" smtClean="0">
                <a:solidFill>
                  <a:srgbClr val="FF0000"/>
                </a:solidFill>
                <a:latin typeface="Times New Roman" pitchFamily="18" charset="0"/>
              </a:rPr>
              <a:t>.</a:t>
            </a:r>
          </a:p>
          <a:p>
            <a:pPr algn="l" eaLnBrk="0" hangingPunct="0"/>
            <a:endParaRPr lang="es-CL" sz="2400" b="1" dirty="0">
              <a:solidFill>
                <a:srgbClr val="000066"/>
              </a:solidFill>
              <a:latin typeface="Times New Roman" pitchFamily="18" charset="0"/>
            </a:endParaRPr>
          </a:p>
          <a:p>
            <a:pPr algn="l" eaLnBrk="0" hangingPunct="0"/>
            <a:endParaRPr lang="es-CL" sz="2400" b="1" dirty="0">
              <a:solidFill>
                <a:srgbClr val="000066"/>
              </a:solidFill>
              <a:latin typeface="Times New Roman" pitchFamily="18" charset="0"/>
            </a:endParaRPr>
          </a:p>
          <a:p>
            <a:pPr lvl="1" algn="l" eaLnBrk="0" hangingPunct="0">
              <a:buFontTx/>
              <a:buChar char="•"/>
            </a:pPr>
            <a:r>
              <a:rPr lang="es-CL" sz="2400" b="1" dirty="0">
                <a:solidFill>
                  <a:srgbClr val="000066"/>
                </a:solidFill>
                <a:latin typeface="Times New Roman" pitchFamily="18" charset="0"/>
              </a:rPr>
              <a:t> En un entorno externo cambiante (Regulación, competencia, mercado, proveedores …).</a:t>
            </a:r>
          </a:p>
          <a:p>
            <a:pPr lvl="1" algn="l" eaLnBrk="0" hangingPunct="0"/>
            <a:endParaRPr lang="es-CL" sz="2400" b="1" dirty="0">
              <a:solidFill>
                <a:srgbClr val="000066"/>
              </a:solidFill>
              <a:latin typeface="Times New Roman" pitchFamily="18" charset="0"/>
            </a:endParaRPr>
          </a:p>
          <a:p>
            <a:pPr lvl="1" algn="l" eaLnBrk="0" hangingPunct="0">
              <a:buFontTx/>
              <a:buChar char="•"/>
            </a:pPr>
            <a:r>
              <a:rPr lang="es-CL" sz="2400" b="1" dirty="0">
                <a:solidFill>
                  <a:srgbClr val="000066"/>
                </a:solidFill>
                <a:latin typeface="Times New Roman" pitchFamily="18" charset="0"/>
              </a:rPr>
              <a:t> Con las capacidades y limitaciones de la organización (Flexibilidad, recursos, capital, capacidad de gestión,...</a:t>
            </a:r>
            <a:r>
              <a:rPr lang="es-CL" sz="2000" dirty="0">
                <a:latin typeface="Times New Roman" pitchFamily="18" charset="0"/>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320800"/>
            <a:ext cx="8431213" cy="3300413"/>
            <a:chOff x="0" y="832"/>
            <a:chExt cx="5311" cy="2079"/>
          </a:xfrm>
        </p:grpSpPr>
        <p:sp>
          <p:nvSpPr>
            <p:cNvPr id="31756" name="Oval 3"/>
            <p:cNvSpPr>
              <a:spLocks noChangeArrowheads="1"/>
            </p:cNvSpPr>
            <p:nvPr/>
          </p:nvSpPr>
          <p:spPr bwMode="auto">
            <a:xfrm>
              <a:off x="672" y="2449"/>
              <a:ext cx="366" cy="462"/>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31757" name="Rectangle 4"/>
            <p:cNvSpPr>
              <a:spLocks noChangeArrowheads="1"/>
            </p:cNvSpPr>
            <p:nvPr/>
          </p:nvSpPr>
          <p:spPr bwMode="auto">
            <a:xfrm>
              <a:off x="4701" y="1217"/>
              <a:ext cx="610" cy="462"/>
            </a:xfrm>
            <a:prstGeom prst="rect">
              <a:avLst/>
            </a:prstGeom>
            <a:solidFill>
              <a:schemeClr val="accent1"/>
            </a:solidFill>
            <a:ln w="9525">
              <a:solidFill>
                <a:schemeClr val="tx1"/>
              </a:solidFill>
              <a:miter lim="800000"/>
              <a:headEnd/>
              <a:tailEnd/>
            </a:ln>
          </p:spPr>
          <p:txBody>
            <a:bodyPr wrap="none" anchor="ctr"/>
            <a:lstStyle/>
            <a:p>
              <a:endParaRPr lang="es-ES"/>
            </a:p>
          </p:txBody>
        </p:sp>
        <p:sp>
          <p:nvSpPr>
            <p:cNvPr id="31758" name="Text Box 5"/>
            <p:cNvSpPr txBox="1">
              <a:spLocks noChangeArrowheads="1"/>
            </p:cNvSpPr>
            <p:nvPr/>
          </p:nvSpPr>
          <p:spPr bwMode="auto">
            <a:xfrm>
              <a:off x="0" y="2064"/>
              <a:ext cx="719" cy="442"/>
            </a:xfrm>
            <a:prstGeom prst="rect">
              <a:avLst/>
            </a:prstGeom>
            <a:noFill/>
            <a:ln w="9525">
              <a:noFill/>
              <a:miter lim="800000"/>
              <a:headEnd/>
              <a:tailEnd/>
            </a:ln>
          </p:spPr>
          <p:txBody>
            <a:bodyPr wrap="none">
              <a:spAutoFit/>
            </a:bodyPr>
            <a:lstStyle/>
            <a:p>
              <a:pPr algn="l" eaLnBrk="0" hangingPunct="0"/>
              <a:r>
                <a:rPr lang="es-CL" sz="2000">
                  <a:latin typeface="Times New Roman" pitchFamily="18" charset="0"/>
                </a:rPr>
                <a:t>Situación</a:t>
              </a:r>
            </a:p>
            <a:p>
              <a:pPr algn="l" eaLnBrk="0" hangingPunct="0"/>
              <a:r>
                <a:rPr lang="es-CL" sz="2000">
                  <a:latin typeface="Times New Roman" pitchFamily="18" charset="0"/>
                </a:rPr>
                <a:t>Actual</a:t>
              </a:r>
            </a:p>
          </p:txBody>
        </p:sp>
        <p:sp>
          <p:nvSpPr>
            <p:cNvPr id="31759" name="Text Box 6"/>
            <p:cNvSpPr txBox="1">
              <a:spLocks noChangeArrowheads="1"/>
            </p:cNvSpPr>
            <p:nvPr/>
          </p:nvSpPr>
          <p:spPr bwMode="auto">
            <a:xfrm>
              <a:off x="4639" y="832"/>
              <a:ext cx="542" cy="250"/>
            </a:xfrm>
            <a:prstGeom prst="rect">
              <a:avLst/>
            </a:prstGeom>
            <a:noFill/>
            <a:ln w="9525">
              <a:noFill/>
              <a:miter lim="800000"/>
              <a:headEnd/>
              <a:tailEnd/>
            </a:ln>
          </p:spPr>
          <p:txBody>
            <a:bodyPr wrap="none">
              <a:spAutoFit/>
            </a:bodyPr>
            <a:lstStyle/>
            <a:p>
              <a:pPr algn="l" eaLnBrk="0" hangingPunct="0"/>
              <a:r>
                <a:rPr lang="es-CL" sz="2000">
                  <a:latin typeface="Times New Roman" pitchFamily="18" charset="0"/>
                </a:rPr>
                <a:t>Visión</a:t>
              </a:r>
            </a:p>
          </p:txBody>
        </p:sp>
      </p:grpSp>
      <p:grpSp>
        <p:nvGrpSpPr>
          <p:cNvPr id="3" name="Group 7"/>
          <p:cNvGrpSpPr>
            <a:grpSpLocks/>
          </p:cNvGrpSpPr>
          <p:nvPr/>
        </p:nvGrpSpPr>
        <p:grpSpPr bwMode="auto">
          <a:xfrm>
            <a:off x="2035175" y="2543175"/>
            <a:ext cx="5329238" cy="1589088"/>
            <a:chOff x="1282" y="1602"/>
            <a:chExt cx="3357" cy="1001"/>
          </a:xfrm>
        </p:grpSpPr>
        <p:sp>
          <p:nvSpPr>
            <p:cNvPr id="31754" name="Line 8"/>
            <p:cNvSpPr>
              <a:spLocks noChangeShapeType="1"/>
            </p:cNvSpPr>
            <p:nvPr/>
          </p:nvSpPr>
          <p:spPr bwMode="auto">
            <a:xfrm flipV="1">
              <a:off x="1282" y="1602"/>
              <a:ext cx="3357" cy="1001"/>
            </a:xfrm>
            <a:prstGeom prst="line">
              <a:avLst/>
            </a:prstGeom>
            <a:noFill/>
            <a:ln w="107950">
              <a:solidFill>
                <a:srgbClr val="000080"/>
              </a:solidFill>
              <a:round/>
              <a:headEnd/>
              <a:tailEnd type="triangle" w="med" len="med"/>
            </a:ln>
          </p:spPr>
          <p:txBody>
            <a:bodyPr wrap="none" anchor="ctr"/>
            <a:lstStyle/>
            <a:p>
              <a:endParaRPr lang="es-ES"/>
            </a:p>
          </p:txBody>
        </p:sp>
        <p:sp>
          <p:nvSpPr>
            <p:cNvPr id="31755" name="Text Box 9"/>
            <p:cNvSpPr txBox="1">
              <a:spLocks noChangeArrowheads="1"/>
            </p:cNvSpPr>
            <p:nvPr/>
          </p:nvSpPr>
          <p:spPr bwMode="auto">
            <a:xfrm>
              <a:off x="2256" y="1632"/>
              <a:ext cx="754" cy="442"/>
            </a:xfrm>
            <a:prstGeom prst="rect">
              <a:avLst/>
            </a:prstGeom>
            <a:noFill/>
            <a:ln w="9525">
              <a:noFill/>
              <a:miter lim="800000"/>
              <a:headEnd/>
              <a:tailEnd/>
            </a:ln>
          </p:spPr>
          <p:txBody>
            <a:bodyPr wrap="none">
              <a:spAutoFit/>
            </a:bodyPr>
            <a:lstStyle/>
            <a:p>
              <a:pPr algn="l" eaLnBrk="0" hangingPunct="0"/>
              <a:r>
                <a:rPr lang="es-CL" sz="2000">
                  <a:latin typeface="Times New Roman" pitchFamily="18" charset="0"/>
                </a:rPr>
                <a:t>Estrategia</a:t>
              </a:r>
            </a:p>
            <a:p>
              <a:pPr algn="l" eaLnBrk="0" hangingPunct="0"/>
              <a:r>
                <a:rPr lang="es-CL" sz="2000">
                  <a:latin typeface="Times New Roman" pitchFamily="18" charset="0"/>
                </a:rPr>
                <a:t>trazada</a:t>
              </a:r>
            </a:p>
          </p:txBody>
        </p:sp>
      </p:grpSp>
      <p:sp>
        <p:nvSpPr>
          <p:cNvPr id="4106" name="Line 10"/>
          <p:cNvSpPr>
            <a:spLocks noChangeShapeType="1"/>
          </p:cNvSpPr>
          <p:nvPr/>
        </p:nvSpPr>
        <p:spPr bwMode="auto">
          <a:xfrm>
            <a:off x="1938338" y="4498975"/>
            <a:ext cx="1647825" cy="0"/>
          </a:xfrm>
          <a:prstGeom prst="line">
            <a:avLst/>
          </a:prstGeom>
          <a:noFill/>
          <a:ln w="107950">
            <a:solidFill>
              <a:srgbClr val="000080"/>
            </a:solidFill>
            <a:round/>
            <a:headEnd/>
            <a:tailEnd type="triangle" w="med" len="med"/>
          </a:ln>
        </p:spPr>
        <p:txBody>
          <a:bodyPr wrap="none" anchor="ctr"/>
          <a:lstStyle/>
          <a:p>
            <a:endParaRPr lang="es-ES"/>
          </a:p>
        </p:txBody>
      </p:sp>
      <p:grpSp>
        <p:nvGrpSpPr>
          <p:cNvPr id="4" name="Group 11"/>
          <p:cNvGrpSpPr>
            <a:grpSpLocks/>
          </p:cNvGrpSpPr>
          <p:nvPr/>
        </p:nvGrpSpPr>
        <p:grpSpPr bwMode="auto">
          <a:xfrm>
            <a:off x="2422525" y="3521075"/>
            <a:ext cx="2132013" cy="2900363"/>
            <a:chOff x="1526" y="2218"/>
            <a:chExt cx="1343" cy="1827"/>
          </a:xfrm>
        </p:grpSpPr>
        <p:sp>
          <p:nvSpPr>
            <p:cNvPr id="31751" name="Line 12"/>
            <p:cNvSpPr>
              <a:spLocks noChangeShapeType="1"/>
            </p:cNvSpPr>
            <p:nvPr/>
          </p:nvSpPr>
          <p:spPr bwMode="auto">
            <a:xfrm flipV="1">
              <a:off x="2076" y="2911"/>
              <a:ext cx="0" cy="692"/>
            </a:xfrm>
            <a:prstGeom prst="line">
              <a:avLst/>
            </a:prstGeom>
            <a:noFill/>
            <a:ln w="76200">
              <a:solidFill>
                <a:srgbClr val="FF0000"/>
              </a:solidFill>
              <a:round/>
              <a:headEnd/>
              <a:tailEnd type="triangle" w="med" len="med"/>
            </a:ln>
          </p:spPr>
          <p:txBody>
            <a:bodyPr wrap="none" anchor="ctr"/>
            <a:lstStyle/>
            <a:p>
              <a:endParaRPr lang="es-ES"/>
            </a:p>
          </p:txBody>
        </p:sp>
        <p:sp>
          <p:nvSpPr>
            <p:cNvPr id="31752" name="Text Box 13"/>
            <p:cNvSpPr txBox="1">
              <a:spLocks noChangeArrowheads="1"/>
            </p:cNvSpPr>
            <p:nvPr/>
          </p:nvSpPr>
          <p:spPr bwMode="auto">
            <a:xfrm>
              <a:off x="1526" y="3603"/>
              <a:ext cx="1282" cy="442"/>
            </a:xfrm>
            <a:prstGeom prst="rect">
              <a:avLst/>
            </a:prstGeom>
            <a:noFill/>
            <a:ln w="9525">
              <a:noFill/>
              <a:miter lim="800000"/>
              <a:headEnd/>
              <a:tailEnd/>
            </a:ln>
          </p:spPr>
          <p:txBody>
            <a:bodyPr>
              <a:spAutoFit/>
            </a:bodyPr>
            <a:lstStyle/>
            <a:p>
              <a:pPr algn="l" eaLnBrk="0" hangingPunct="0"/>
              <a:r>
                <a:rPr lang="es-CL" sz="2000" b="1">
                  <a:latin typeface="Times New Roman" pitchFamily="18" charset="0"/>
                </a:rPr>
                <a:t>Control</a:t>
              </a:r>
            </a:p>
            <a:p>
              <a:pPr algn="l" eaLnBrk="0" hangingPunct="0"/>
              <a:r>
                <a:rPr lang="es-CL" sz="2000" b="1">
                  <a:latin typeface="Times New Roman" pitchFamily="18" charset="0"/>
                </a:rPr>
                <a:t> de Gestión</a:t>
              </a:r>
            </a:p>
          </p:txBody>
        </p:sp>
        <p:sp>
          <p:nvSpPr>
            <p:cNvPr id="31753" name="Line 14"/>
            <p:cNvSpPr>
              <a:spLocks noChangeShapeType="1"/>
            </p:cNvSpPr>
            <p:nvPr/>
          </p:nvSpPr>
          <p:spPr bwMode="auto">
            <a:xfrm flipV="1">
              <a:off x="2259" y="2218"/>
              <a:ext cx="610" cy="616"/>
            </a:xfrm>
            <a:prstGeom prst="line">
              <a:avLst/>
            </a:prstGeom>
            <a:noFill/>
            <a:ln w="25400">
              <a:solidFill>
                <a:srgbClr val="003366"/>
              </a:solidFill>
              <a:prstDash val="sysDot"/>
              <a:round/>
              <a:headEnd/>
              <a:tailEnd type="stealth" w="med" len="med"/>
            </a:ln>
          </p:spPr>
          <p:txBody>
            <a:bodyPr wrap="none" anchor="ctr"/>
            <a:lstStyle/>
            <a:p>
              <a:endParaRPr lang="es-ES"/>
            </a:p>
          </p:txBody>
        </p:sp>
      </p:grpSp>
      <p:sp>
        <p:nvSpPr>
          <p:cNvPr id="4111" name="Text Box 15"/>
          <p:cNvSpPr txBox="1">
            <a:spLocks noChangeArrowheads="1"/>
          </p:cNvSpPr>
          <p:nvPr/>
        </p:nvSpPr>
        <p:spPr bwMode="auto">
          <a:xfrm>
            <a:off x="1295400" y="304800"/>
            <a:ext cx="6584950" cy="641350"/>
          </a:xfrm>
          <a:prstGeom prst="rect">
            <a:avLst/>
          </a:prstGeom>
          <a:noFill/>
          <a:ln w="9525">
            <a:noFill/>
            <a:miter lim="800000"/>
            <a:headEnd/>
            <a:tailEnd/>
          </a:ln>
        </p:spPr>
        <p:txBody>
          <a:bodyPr wrap="none">
            <a:spAutoFit/>
          </a:bodyPr>
          <a:lstStyle/>
          <a:p>
            <a:pPr algn="l" eaLnBrk="0" hangingPunct="0"/>
            <a:r>
              <a:rPr lang="es-CL" sz="3600" b="1">
                <a:solidFill>
                  <a:srgbClr val="000066"/>
                </a:solidFill>
                <a:latin typeface="Times New Roman" pitchFamily="18" charset="0"/>
              </a:rPr>
              <a:t>Objetivos del Control de Gestión</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11"/>
                                        </p:tgtEl>
                                        <p:attrNameLst>
                                          <p:attrName>style.visibility</p:attrName>
                                        </p:attrNameLst>
                                      </p:cBhvr>
                                      <p:to>
                                        <p:strVal val="visible"/>
                                      </p:to>
                                    </p:set>
                                    <p:anim calcmode="lin" valueType="num">
                                      <p:cBhvr additive="base">
                                        <p:cTn id="7" dur="500" fill="hold"/>
                                        <p:tgtEl>
                                          <p:spTgt spid="4111"/>
                                        </p:tgtEl>
                                        <p:attrNameLst>
                                          <p:attrName>ppt_x</p:attrName>
                                        </p:attrNameLst>
                                      </p:cBhvr>
                                      <p:tavLst>
                                        <p:tav tm="0">
                                          <p:val>
                                            <p:strVal val="0-#ppt_w/2"/>
                                          </p:val>
                                        </p:tav>
                                        <p:tav tm="100000">
                                          <p:val>
                                            <p:strVal val="#ppt_x"/>
                                          </p:val>
                                        </p:tav>
                                      </p:tavLst>
                                    </p:anim>
                                    <p:anim calcmode="lin" valueType="num">
                                      <p:cBhvr additive="base">
                                        <p:cTn id="8" dur="500" fill="hold"/>
                                        <p:tgtEl>
                                          <p:spTgt spid="41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06"/>
                                        </p:tgtEl>
                                        <p:attrNameLst>
                                          <p:attrName>style.visibility</p:attrName>
                                        </p:attrNameLst>
                                      </p:cBhvr>
                                      <p:to>
                                        <p:strVal val="visible"/>
                                      </p:to>
                                    </p:set>
                                    <p:anim calcmode="lin" valueType="num">
                                      <p:cBhvr additive="base">
                                        <p:cTn id="25" dur="500" fill="hold"/>
                                        <p:tgtEl>
                                          <p:spTgt spid="4106"/>
                                        </p:tgtEl>
                                        <p:attrNameLst>
                                          <p:attrName>ppt_x</p:attrName>
                                        </p:attrNameLst>
                                      </p:cBhvr>
                                      <p:tavLst>
                                        <p:tav tm="0">
                                          <p:val>
                                            <p:strVal val="0-#ppt_w/2"/>
                                          </p:val>
                                        </p:tav>
                                        <p:tav tm="100000">
                                          <p:val>
                                            <p:strVal val="#ppt_x"/>
                                          </p:val>
                                        </p:tav>
                                      </p:tavLst>
                                    </p:anim>
                                    <p:anim calcmode="lin" valueType="num">
                                      <p:cBhvr additive="base">
                                        <p:cTn id="26" dur="500" fill="hold"/>
                                        <p:tgtEl>
                                          <p:spTgt spid="410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6" grpId="0" animBg="1"/>
      <p:bldP spid="4111"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bwMode="auto">
          <a:xfrm>
            <a:off x="357158" y="4143380"/>
            <a:ext cx="8286808" cy="1571636"/>
          </a:xfrm>
          <a:prstGeom prst="roundRect">
            <a:avLst/>
          </a:prstGeom>
          <a:ln>
            <a:headEnd type="none" w="med" len="med"/>
            <a:tailEnd type="none" w="med" len="med"/>
          </a:ln>
          <a:scene3d>
            <a:camera prst="orthographicFront">
              <a:rot lat="0" lon="0" rev="0"/>
            </a:camera>
            <a:lightRig rig="threePt" dir="t">
              <a:rot lat="0" lon="0" rev="1200000"/>
            </a:lightRig>
          </a:scene3d>
          <a:sp3d extrusionH="76200" prstMaterial="softEdge">
            <a:bevelT w="152400" h="25400" prst="softRound"/>
            <a:bevelB w="50800"/>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5" name="4 Rectángulo redondeado"/>
          <p:cNvSpPr/>
          <p:nvPr/>
        </p:nvSpPr>
        <p:spPr bwMode="auto">
          <a:xfrm>
            <a:off x="357158" y="2214554"/>
            <a:ext cx="8358246" cy="1571636"/>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32770" name="Rectangle 2"/>
          <p:cNvSpPr>
            <a:spLocks noChangeArrowheads="1"/>
          </p:cNvSpPr>
          <p:nvPr/>
        </p:nvSpPr>
        <p:spPr bwMode="auto">
          <a:xfrm>
            <a:off x="1331913" y="1341438"/>
            <a:ext cx="6477000" cy="762000"/>
          </a:xfrm>
          <a:prstGeom prst="rect">
            <a:avLst/>
          </a:prstGeom>
          <a:noFill/>
          <a:ln w="9525">
            <a:noFill/>
            <a:miter lim="800000"/>
            <a:headEnd/>
            <a:tailEnd/>
          </a:ln>
        </p:spPr>
        <p:txBody>
          <a:bodyPr anchor="ctr"/>
          <a:lstStyle/>
          <a:p>
            <a:pPr algn="l" eaLnBrk="0" hangingPunct="0"/>
            <a:r>
              <a:rPr lang="es-ES_tradnl" b="1" i="1">
                <a:solidFill>
                  <a:schemeClr val="tx2"/>
                </a:solidFill>
              </a:rPr>
              <a:t>El Control de gestión busca influir en el comportamiento</a:t>
            </a:r>
          </a:p>
        </p:txBody>
      </p:sp>
      <p:sp>
        <p:nvSpPr>
          <p:cNvPr id="32771" name="Rectangle 3"/>
          <p:cNvSpPr>
            <a:spLocks noChangeArrowheads="1"/>
          </p:cNvSpPr>
          <p:nvPr/>
        </p:nvSpPr>
        <p:spPr bwMode="auto">
          <a:xfrm>
            <a:off x="755650" y="2349500"/>
            <a:ext cx="7467600" cy="1943100"/>
          </a:xfrm>
          <a:prstGeom prst="rect">
            <a:avLst/>
          </a:prstGeom>
          <a:noFill/>
          <a:ln w="9525">
            <a:noFill/>
            <a:miter lim="800000"/>
            <a:headEnd/>
            <a:tailEnd/>
          </a:ln>
        </p:spPr>
        <p:txBody>
          <a:bodyPr/>
          <a:lstStyle/>
          <a:p>
            <a:pPr algn="just" eaLnBrk="0" hangingPunct="0">
              <a:tabLst>
                <a:tab pos="377825" algn="l"/>
              </a:tabLst>
            </a:pPr>
            <a:r>
              <a:rPr lang="es-ES_tradnl" b="1" i="1" dirty="0"/>
              <a:t>Control de Gestión </a:t>
            </a:r>
            <a:r>
              <a:rPr lang="es-ES_tradnl" i="1" dirty="0"/>
              <a:t>es el proceso por medio del cual la dirección se asegura que los recursos son obtenidos y empleados eficaz y eficientemente en el logro de los objetivos de la organización.</a:t>
            </a:r>
          </a:p>
          <a:p>
            <a:pPr algn="just" eaLnBrk="0" hangingPunct="0">
              <a:tabLst>
                <a:tab pos="377825" algn="l"/>
              </a:tabLst>
            </a:pPr>
            <a:r>
              <a:rPr lang="es-ES_tradnl" i="1" dirty="0"/>
              <a:t>	(Anthony, R., </a:t>
            </a:r>
            <a:r>
              <a:rPr lang="es-ES_tradnl" b="1" i="1" dirty="0">
                <a:solidFill>
                  <a:schemeClr val="tx2"/>
                </a:solidFill>
              </a:rPr>
              <a:t>1965</a:t>
            </a:r>
            <a:r>
              <a:rPr lang="es-ES_tradnl" i="1" dirty="0"/>
              <a:t>)</a:t>
            </a:r>
          </a:p>
          <a:p>
            <a:pPr algn="just" eaLnBrk="0" hangingPunct="0">
              <a:tabLst>
                <a:tab pos="377825" algn="l"/>
              </a:tabLst>
            </a:pPr>
            <a:endParaRPr lang="es-ES_tradnl" i="1" dirty="0"/>
          </a:p>
          <a:p>
            <a:pPr algn="just" eaLnBrk="0" hangingPunct="0">
              <a:tabLst>
                <a:tab pos="377825" algn="l"/>
              </a:tabLst>
            </a:pPr>
            <a:endParaRPr lang="es-ES_tradnl" i="1" dirty="0"/>
          </a:p>
          <a:p>
            <a:pPr algn="just" eaLnBrk="0" hangingPunct="0">
              <a:tabLst>
                <a:tab pos="377825" algn="l"/>
              </a:tabLst>
            </a:pPr>
            <a:endParaRPr lang="es-ES_tradnl" i="1" dirty="0"/>
          </a:p>
          <a:p>
            <a:pPr algn="just" eaLnBrk="0" hangingPunct="0">
              <a:tabLst>
                <a:tab pos="377825" algn="l"/>
              </a:tabLst>
            </a:pPr>
            <a:r>
              <a:rPr lang="es-ES_tradnl" b="1" i="1" dirty="0"/>
              <a:t>Control de Gestión </a:t>
            </a:r>
            <a:r>
              <a:rPr lang="es-ES_tradnl" i="1" dirty="0"/>
              <a:t>es el proceso por medio del cual la dirección </a:t>
            </a:r>
            <a:r>
              <a:rPr lang="es-ES_tradnl" i="1" dirty="0">
                <a:solidFill>
                  <a:schemeClr val="tx2"/>
                </a:solidFill>
              </a:rPr>
              <a:t>influye en otros miembros de la organización</a:t>
            </a:r>
            <a:r>
              <a:rPr lang="es-ES_tradnl" i="1" dirty="0"/>
              <a:t> para asegurar la implantación de las estrategias.</a:t>
            </a:r>
          </a:p>
          <a:p>
            <a:pPr algn="just" eaLnBrk="0" hangingPunct="0">
              <a:tabLst>
                <a:tab pos="377825" algn="l"/>
              </a:tabLst>
            </a:pPr>
            <a:r>
              <a:rPr lang="es-ES_tradnl" i="1" dirty="0"/>
              <a:t>	(Anthony, R., </a:t>
            </a:r>
            <a:r>
              <a:rPr lang="es-ES_tradnl" b="1" i="1" dirty="0">
                <a:solidFill>
                  <a:schemeClr val="tx2"/>
                </a:solidFill>
              </a:rPr>
              <a:t>1988</a:t>
            </a:r>
            <a:r>
              <a:rPr lang="es-ES_tradnl" i="1" dirty="0">
                <a:solidFill>
                  <a:schemeClr val="tx2"/>
                </a:solidFill>
              </a:rPr>
              <a:t>)</a:t>
            </a:r>
          </a:p>
          <a:p>
            <a:pPr algn="just" eaLnBrk="0" hangingPunct="0">
              <a:tabLst>
                <a:tab pos="377825" algn="l"/>
              </a:tabLst>
            </a:pPr>
            <a:endParaRPr lang="es-ES_tradnl" i="1" dirty="0"/>
          </a:p>
          <a:p>
            <a:pPr algn="just" eaLnBrk="0" hangingPunct="0">
              <a:tabLst>
                <a:tab pos="377825" algn="l"/>
              </a:tabLst>
            </a:pPr>
            <a:endParaRPr lang="es-ES_tradnl" i="1" dirty="0"/>
          </a:p>
          <a:p>
            <a:pPr algn="just" eaLnBrk="0" hangingPunct="0">
              <a:tabLst>
                <a:tab pos="377825" algn="l"/>
              </a:tabLst>
            </a:pPr>
            <a:endParaRPr lang="es-ES_tradnl" i="1" dirty="0"/>
          </a:p>
        </p:txBody>
      </p:sp>
      <p:sp>
        <p:nvSpPr>
          <p:cNvPr id="32793" name="AutoShape 25"/>
          <p:cNvSpPr>
            <a:spLocks noChangeArrowheads="1"/>
          </p:cNvSpPr>
          <p:nvPr/>
        </p:nvSpPr>
        <p:spPr bwMode="auto">
          <a:xfrm>
            <a:off x="7848600" y="304800"/>
            <a:ext cx="962025" cy="914400"/>
          </a:xfrm>
          <a:prstGeom prst="star5">
            <a:avLst/>
          </a:prstGeom>
          <a:solidFill>
            <a:srgbClr val="FFFFCC"/>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eaLnBrk="1" hangingPunct="1"/>
            <a:r>
              <a:rPr lang="es-ES_tradnl" sz="2800" dirty="0" smtClean="0"/>
              <a:t>¿Por que controlar la gestión?</a:t>
            </a:r>
          </a:p>
        </p:txBody>
      </p:sp>
      <p:sp>
        <p:nvSpPr>
          <p:cNvPr id="33795" name="Oval 4"/>
          <p:cNvSpPr>
            <a:spLocks noChangeArrowheads="1"/>
          </p:cNvSpPr>
          <p:nvPr/>
        </p:nvSpPr>
        <p:spPr bwMode="auto">
          <a:xfrm>
            <a:off x="1908175" y="1628775"/>
            <a:ext cx="3187700" cy="3035300"/>
          </a:xfrm>
          <a:prstGeom prst="ellipse">
            <a:avLst/>
          </a:prstGeom>
          <a:noFill/>
          <a:ln w="12700">
            <a:solidFill>
              <a:schemeClr val="tx1"/>
            </a:solidFill>
            <a:round/>
            <a:headEnd/>
            <a:tailEnd/>
          </a:ln>
        </p:spPr>
        <p:txBody>
          <a:bodyPr wrap="none" anchor="ctr"/>
          <a:lstStyle/>
          <a:p>
            <a:endParaRPr lang="es-ES"/>
          </a:p>
        </p:txBody>
      </p:sp>
      <p:sp>
        <p:nvSpPr>
          <p:cNvPr id="33796" name="Oval 5"/>
          <p:cNvSpPr>
            <a:spLocks noChangeArrowheads="1"/>
          </p:cNvSpPr>
          <p:nvPr/>
        </p:nvSpPr>
        <p:spPr bwMode="auto">
          <a:xfrm>
            <a:off x="3584575" y="1628775"/>
            <a:ext cx="3187700" cy="3035300"/>
          </a:xfrm>
          <a:prstGeom prst="ellipse">
            <a:avLst/>
          </a:prstGeom>
          <a:noFill/>
          <a:ln w="12700">
            <a:solidFill>
              <a:schemeClr val="tx1"/>
            </a:solidFill>
            <a:round/>
            <a:headEnd/>
            <a:tailEnd/>
          </a:ln>
        </p:spPr>
        <p:txBody>
          <a:bodyPr wrap="none" anchor="ctr"/>
          <a:lstStyle/>
          <a:p>
            <a:endParaRPr lang="es-ES"/>
          </a:p>
        </p:txBody>
      </p:sp>
      <p:sp>
        <p:nvSpPr>
          <p:cNvPr id="33797" name="Line 6"/>
          <p:cNvSpPr>
            <a:spLocks noChangeShapeType="1"/>
          </p:cNvSpPr>
          <p:nvPr/>
        </p:nvSpPr>
        <p:spPr bwMode="auto">
          <a:xfrm>
            <a:off x="4117975" y="2003425"/>
            <a:ext cx="444500" cy="1588"/>
          </a:xfrm>
          <a:prstGeom prst="line">
            <a:avLst/>
          </a:prstGeom>
          <a:noFill/>
          <a:ln w="12700">
            <a:solidFill>
              <a:schemeClr val="tx1"/>
            </a:solidFill>
            <a:round/>
            <a:headEnd/>
            <a:tailEnd/>
          </a:ln>
        </p:spPr>
        <p:txBody>
          <a:bodyPr wrap="none" anchor="ctr"/>
          <a:lstStyle/>
          <a:p>
            <a:endParaRPr lang="es-ES"/>
          </a:p>
        </p:txBody>
      </p:sp>
      <p:sp>
        <p:nvSpPr>
          <p:cNvPr id="33798" name="Line 7"/>
          <p:cNvSpPr>
            <a:spLocks noChangeShapeType="1"/>
          </p:cNvSpPr>
          <p:nvPr/>
        </p:nvSpPr>
        <p:spPr bwMode="auto">
          <a:xfrm>
            <a:off x="3965575" y="2155825"/>
            <a:ext cx="749300" cy="1588"/>
          </a:xfrm>
          <a:prstGeom prst="line">
            <a:avLst/>
          </a:prstGeom>
          <a:noFill/>
          <a:ln w="12700">
            <a:solidFill>
              <a:schemeClr val="tx1"/>
            </a:solidFill>
            <a:round/>
            <a:headEnd/>
            <a:tailEnd/>
          </a:ln>
        </p:spPr>
        <p:txBody>
          <a:bodyPr wrap="none" anchor="ctr"/>
          <a:lstStyle/>
          <a:p>
            <a:endParaRPr lang="es-ES"/>
          </a:p>
        </p:txBody>
      </p:sp>
      <p:sp>
        <p:nvSpPr>
          <p:cNvPr id="33799" name="Line 8"/>
          <p:cNvSpPr>
            <a:spLocks noChangeShapeType="1"/>
          </p:cNvSpPr>
          <p:nvPr/>
        </p:nvSpPr>
        <p:spPr bwMode="auto">
          <a:xfrm>
            <a:off x="3889375" y="2308225"/>
            <a:ext cx="901700" cy="1588"/>
          </a:xfrm>
          <a:prstGeom prst="line">
            <a:avLst/>
          </a:prstGeom>
          <a:noFill/>
          <a:ln w="12700">
            <a:solidFill>
              <a:schemeClr val="tx1"/>
            </a:solidFill>
            <a:round/>
            <a:headEnd/>
            <a:tailEnd/>
          </a:ln>
        </p:spPr>
        <p:txBody>
          <a:bodyPr wrap="none" anchor="ctr"/>
          <a:lstStyle/>
          <a:p>
            <a:endParaRPr lang="es-ES"/>
          </a:p>
        </p:txBody>
      </p:sp>
      <p:sp>
        <p:nvSpPr>
          <p:cNvPr id="33800" name="Line 9"/>
          <p:cNvSpPr>
            <a:spLocks noChangeShapeType="1"/>
          </p:cNvSpPr>
          <p:nvPr/>
        </p:nvSpPr>
        <p:spPr bwMode="auto">
          <a:xfrm>
            <a:off x="3736975" y="2460625"/>
            <a:ext cx="1206500" cy="1588"/>
          </a:xfrm>
          <a:prstGeom prst="line">
            <a:avLst/>
          </a:prstGeom>
          <a:noFill/>
          <a:ln w="12700">
            <a:solidFill>
              <a:schemeClr val="tx1"/>
            </a:solidFill>
            <a:round/>
            <a:headEnd/>
            <a:tailEnd/>
          </a:ln>
        </p:spPr>
        <p:txBody>
          <a:bodyPr wrap="none" anchor="ctr"/>
          <a:lstStyle/>
          <a:p>
            <a:endParaRPr lang="es-ES"/>
          </a:p>
        </p:txBody>
      </p:sp>
      <p:sp>
        <p:nvSpPr>
          <p:cNvPr id="33801" name="Line 10"/>
          <p:cNvSpPr>
            <a:spLocks noChangeShapeType="1"/>
          </p:cNvSpPr>
          <p:nvPr/>
        </p:nvSpPr>
        <p:spPr bwMode="auto">
          <a:xfrm>
            <a:off x="3660775" y="2613025"/>
            <a:ext cx="1358900" cy="1588"/>
          </a:xfrm>
          <a:prstGeom prst="line">
            <a:avLst/>
          </a:prstGeom>
          <a:noFill/>
          <a:ln w="12700">
            <a:solidFill>
              <a:schemeClr val="tx1"/>
            </a:solidFill>
            <a:round/>
            <a:headEnd/>
            <a:tailEnd/>
          </a:ln>
        </p:spPr>
        <p:txBody>
          <a:bodyPr wrap="none" anchor="ctr"/>
          <a:lstStyle/>
          <a:p>
            <a:endParaRPr lang="es-ES"/>
          </a:p>
        </p:txBody>
      </p:sp>
      <p:sp>
        <p:nvSpPr>
          <p:cNvPr id="33802" name="Line 11"/>
          <p:cNvSpPr>
            <a:spLocks noChangeShapeType="1"/>
          </p:cNvSpPr>
          <p:nvPr/>
        </p:nvSpPr>
        <p:spPr bwMode="auto">
          <a:xfrm>
            <a:off x="3660775" y="2765425"/>
            <a:ext cx="1358900" cy="1588"/>
          </a:xfrm>
          <a:prstGeom prst="line">
            <a:avLst/>
          </a:prstGeom>
          <a:noFill/>
          <a:ln w="12700">
            <a:solidFill>
              <a:schemeClr val="tx1"/>
            </a:solidFill>
            <a:round/>
            <a:headEnd/>
            <a:tailEnd/>
          </a:ln>
        </p:spPr>
        <p:txBody>
          <a:bodyPr wrap="none" anchor="ctr"/>
          <a:lstStyle/>
          <a:p>
            <a:endParaRPr lang="es-ES"/>
          </a:p>
        </p:txBody>
      </p:sp>
      <p:sp>
        <p:nvSpPr>
          <p:cNvPr id="33803" name="Line 12"/>
          <p:cNvSpPr>
            <a:spLocks noChangeShapeType="1"/>
          </p:cNvSpPr>
          <p:nvPr/>
        </p:nvSpPr>
        <p:spPr bwMode="auto">
          <a:xfrm>
            <a:off x="3584575" y="2917825"/>
            <a:ext cx="1511300" cy="1588"/>
          </a:xfrm>
          <a:prstGeom prst="line">
            <a:avLst/>
          </a:prstGeom>
          <a:noFill/>
          <a:ln w="12700">
            <a:solidFill>
              <a:schemeClr val="tx1"/>
            </a:solidFill>
            <a:round/>
            <a:headEnd/>
            <a:tailEnd/>
          </a:ln>
        </p:spPr>
        <p:txBody>
          <a:bodyPr wrap="none" anchor="ctr"/>
          <a:lstStyle/>
          <a:p>
            <a:endParaRPr lang="es-ES"/>
          </a:p>
        </p:txBody>
      </p:sp>
      <p:sp>
        <p:nvSpPr>
          <p:cNvPr id="33804" name="Line 13"/>
          <p:cNvSpPr>
            <a:spLocks noChangeShapeType="1"/>
          </p:cNvSpPr>
          <p:nvPr/>
        </p:nvSpPr>
        <p:spPr bwMode="auto">
          <a:xfrm>
            <a:off x="3584575" y="3070225"/>
            <a:ext cx="1511300" cy="1588"/>
          </a:xfrm>
          <a:prstGeom prst="line">
            <a:avLst/>
          </a:prstGeom>
          <a:noFill/>
          <a:ln w="12700">
            <a:solidFill>
              <a:schemeClr val="tx1"/>
            </a:solidFill>
            <a:round/>
            <a:headEnd/>
            <a:tailEnd/>
          </a:ln>
        </p:spPr>
        <p:txBody>
          <a:bodyPr wrap="none" anchor="ctr"/>
          <a:lstStyle/>
          <a:p>
            <a:endParaRPr lang="es-ES"/>
          </a:p>
        </p:txBody>
      </p:sp>
      <p:sp>
        <p:nvSpPr>
          <p:cNvPr id="33805" name="Line 14"/>
          <p:cNvSpPr>
            <a:spLocks noChangeShapeType="1"/>
          </p:cNvSpPr>
          <p:nvPr/>
        </p:nvSpPr>
        <p:spPr bwMode="auto">
          <a:xfrm>
            <a:off x="3584575" y="3222625"/>
            <a:ext cx="1511300" cy="1588"/>
          </a:xfrm>
          <a:prstGeom prst="line">
            <a:avLst/>
          </a:prstGeom>
          <a:noFill/>
          <a:ln w="12700">
            <a:solidFill>
              <a:schemeClr val="tx1"/>
            </a:solidFill>
            <a:round/>
            <a:headEnd/>
            <a:tailEnd/>
          </a:ln>
        </p:spPr>
        <p:txBody>
          <a:bodyPr wrap="none" anchor="ctr"/>
          <a:lstStyle/>
          <a:p>
            <a:endParaRPr lang="es-ES"/>
          </a:p>
        </p:txBody>
      </p:sp>
      <p:sp>
        <p:nvSpPr>
          <p:cNvPr id="33806" name="Line 15"/>
          <p:cNvSpPr>
            <a:spLocks noChangeShapeType="1"/>
          </p:cNvSpPr>
          <p:nvPr/>
        </p:nvSpPr>
        <p:spPr bwMode="auto">
          <a:xfrm>
            <a:off x="3584575" y="3375025"/>
            <a:ext cx="1511300" cy="1588"/>
          </a:xfrm>
          <a:prstGeom prst="line">
            <a:avLst/>
          </a:prstGeom>
          <a:noFill/>
          <a:ln w="12700">
            <a:solidFill>
              <a:schemeClr val="tx1"/>
            </a:solidFill>
            <a:round/>
            <a:headEnd/>
            <a:tailEnd/>
          </a:ln>
        </p:spPr>
        <p:txBody>
          <a:bodyPr wrap="none" anchor="ctr"/>
          <a:lstStyle/>
          <a:p>
            <a:endParaRPr lang="es-ES"/>
          </a:p>
        </p:txBody>
      </p:sp>
      <p:sp>
        <p:nvSpPr>
          <p:cNvPr id="33807" name="Line 16"/>
          <p:cNvSpPr>
            <a:spLocks noChangeShapeType="1"/>
          </p:cNvSpPr>
          <p:nvPr/>
        </p:nvSpPr>
        <p:spPr bwMode="auto">
          <a:xfrm>
            <a:off x="3660775" y="3527425"/>
            <a:ext cx="1358900" cy="1588"/>
          </a:xfrm>
          <a:prstGeom prst="line">
            <a:avLst/>
          </a:prstGeom>
          <a:noFill/>
          <a:ln w="12700">
            <a:solidFill>
              <a:schemeClr val="tx1"/>
            </a:solidFill>
            <a:round/>
            <a:headEnd/>
            <a:tailEnd/>
          </a:ln>
        </p:spPr>
        <p:txBody>
          <a:bodyPr wrap="none" anchor="ctr"/>
          <a:lstStyle/>
          <a:p>
            <a:endParaRPr lang="es-ES"/>
          </a:p>
        </p:txBody>
      </p:sp>
      <p:sp>
        <p:nvSpPr>
          <p:cNvPr id="33808" name="Line 17"/>
          <p:cNvSpPr>
            <a:spLocks noChangeShapeType="1"/>
          </p:cNvSpPr>
          <p:nvPr/>
        </p:nvSpPr>
        <p:spPr bwMode="auto">
          <a:xfrm>
            <a:off x="3660775" y="3679825"/>
            <a:ext cx="1358900" cy="1588"/>
          </a:xfrm>
          <a:prstGeom prst="line">
            <a:avLst/>
          </a:prstGeom>
          <a:noFill/>
          <a:ln w="12700">
            <a:solidFill>
              <a:schemeClr val="tx1"/>
            </a:solidFill>
            <a:round/>
            <a:headEnd/>
            <a:tailEnd/>
          </a:ln>
        </p:spPr>
        <p:txBody>
          <a:bodyPr wrap="none" anchor="ctr"/>
          <a:lstStyle/>
          <a:p>
            <a:endParaRPr lang="es-ES"/>
          </a:p>
        </p:txBody>
      </p:sp>
      <p:sp>
        <p:nvSpPr>
          <p:cNvPr id="33809" name="Line 18"/>
          <p:cNvSpPr>
            <a:spLocks noChangeShapeType="1"/>
          </p:cNvSpPr>
          <p:nvPr/>
        </p:nvSpPr>
        <p:spPr bwMode="auto">
          <a:xfrm>
            <a:off x="3736975" y="3832225"/>
            <a:ext cx="1206500" cy="1588"/>
          </a:xfrm>
          <a:prstGeom prst="line">
            <a:avLst/>
          </a:prstGeom>
          <a:noFill/>
          <a:ln w="12700">
            <a:solidFill>
              <a:schemeClr val="tx1"/>
            </a:solidFill>
            <a:round/>
            <a:headEnd/>
            <a:tailEnd/>
          </a:ln>
        </p:spPr>
        <p:txBody>
          <a:bodyPr wrap="none" anchor="ctr"/>
          <a:lstStyle/>
          <a:p>
            <a:endParaRPr lang="es-ES"/>
          </a:p>
        </p:txBody>
      </p:sp>
      <p:sp>
        <p:nvSpPr>
          <p:cNvPr id="33810" name="Line 19"/>
          <p:cNvSpPr>
            <a:spLocks noChangeShapeType="1"/>
          </p:cNvSpPr>
          <p:nvPr/>
        </p:nvSpPr>
        <p:spPr bwMode="auto">
          <a:xfrm>
            <a:off x="3813175" y="3984625"/>
            <a:ext cx="1054100" cy="1588"/>
          </a:xfrm>
          <a:prstGeom prst="line">
            <a:avLst/>
          </a:prstGeom>
          <a:noFill/>
          <a:ln w="12700">
            <a:solidFill>
              <a:schemeClr val="tx1"/>
            </a:solidFill>
            <a:round/>
            <a:headEnd/>
            <a:tailEnd/>
          </a:ln>
        </p:spPr>
        <p:txBody>
          <a:bodyPr wrap="none" anchor="ctr"/>
          <a:lstStyle/>
          <a:p>
            <a:endParaRPr lang="es-ES"/>
          </a:p>
        </p:txBody>
      </p:sp>
      <p:sp>
        <p:nvSpPr>
          <p:cNvPr id="33811" name="Line 20"/>
          <p:cNvSpPr>
            <a:spLocks noChangeShapeType="1"/>
          </p:cNvSpPr>
          <p:nvPr/>
        </p:nvSpPr>
        <p:spPr bwMode="auto">
          <a:xfrm>
            <a:off x="3965575" y="4137025"/>
            <a:ext cx="749300" cy="1588"/>
          </a:xfrm>
          <a:prstGeom prst="line">
            <a:avLst/>
          </a:prstGeom>
          <a:noFill/>
          <a:ln w="12700">
            <a:solidFill>
              <a:schemeClr val="tx1"/>
            </a:solidFill>
            <a:round/>
            <a:headEnd/>
            <a:tailEnd/>
          </a:ln>
        </p:spPr>
        <p:txBody>
          <a:bodyPr wrap="none" anchor="ctr"/>
          <a:lstStyle/>
          <a:p>
            <a:endParaRPr lang="es-ES"/>
          </a:p>
        </p:txBody>
      </p:sp>
      <p:sp>
        <p:nvSpPr>
          <p:cNvPr id="33812" name="Line 21"/>
          <p:cNvSpPr>
            <a:spLocks noChangeShapeType="1"/>
          </p:cNvSpPr>
          <p:nvPr/>
        </p:nvSpPr>
        <p:spPr bwMode="auto">
          <a:xfrm>
            <a:off x="4117975" y="4289425"/>
            <a:ext cx="444500" cy="1588"/>
          </a:xfrm>
          <a:prstGeom prst="line">
            <a:avLst/>
          </a:prstGeom>
          <a:noFill/>
          <a:ln w="12700">
            <a:solidFill>
              <a:schemeClr val="tx1"/>
            </a:solidFill>
            <a:round/>
            <a:headEnd/>
            <a:tailEnd/>
          </a:ln>
        </p:spPr>
        <p:txBody>
          <a:bodyPr wrap="none" anchor="ctr"/>
          <a:lstStyle/>
          <a:p>
            <a:endParaRPr lang="es-ES"/>
          </a:p>
        </p:txBody>
      </p:sp>
      <p:sp>
        <p:nvSpPr>
          <p:cNvPr id="33813" name="Rectangle 22"/>
          <p:cNvSpPr>
            <a:spLocks noChangeArrowheads="1"/>
          </p:cNvSpPr>
          <p:nvPr/>
        </p:nvSpPr>
        <p:spPr bwMode="auto">
          <a:xfrm>
            <a:off x="1292225" y="2835275"/>
            <a:ext cx="1981200" cy="762000"/>
          </a:xfrm>
          <a:prstGeom prst="rect">
            <a:avLst/>
          </a:prstGeom>
          <a:solidFill>
            <a:schemeClr val="bg1"/>
          </a:solidFill>
          <a:ln w="9525">
            <a:noFill/>
            <a:miter lim="800000"/>
            <a:headEnd/>
            <a:tailEnd/>
          </a:ln>
        </p:spPr>
        <p:txBody>
          <a:bodyPr anchor="ctr"/>
          <a:lstStyle/>
          <a:p>
            <a:pPr algn="l" eaLnBrk="0" hangingPunct="0"/>
            <a:r>
              <a:rPr lang="es-ES_tradnl" sz="1600" b="1" i="1" dirty="0">
                <a:solidFill>
                  <a:schemeClr val="tx2"/>
                </a:solidFill>
              </a:rPr>
              <a:t>Objetivos organizacionales</a:t>
            </a:r>
            <a:endParaRPr lang="es-ES_tradnl" sz="2400" b="1" i="1" dirty="0">
              <a:solidFill>
                <a:schemeClr val="tx2"/>
              </a:solidFill>
            </a:endParaRPr>
          </a:p>
        </p:txBody>
      </p:sp>
      <p:sp>
        <p:nvSpPr>
          <p:cNvPr id="33814" name="Rectangle 23"/>
          <p:cNvSpPr>
            <a:spLocks noChangeArrowheads="1"/>
          </p:cNvSpPr>
          <p:nvPr/>
        </p:nvSpPr>
        <p:spPr bwMode="auto">
          <a:xfrm>
            <a:off x="5940425" y="2759075"/>
            <a:ext cx="1981200" cy="762000"/>
          </a:xfrm>
          <a:prstGeom prst="rect">
            <a:avLst/>
          </a:prstGeom>
          <a:solidFill>
            <a:schemeClr val="bg1"/>
          </a:solidFill>
          <a:ln w="9525">
            <a:noFill/>
            <a:miter lim="800000"/>
            <a:headEnd/>
            <a:tailEnd/>
          </a:ln>
        </p:spPr>
        <p:txBody>
          <a:bodyPr anchor="ctr"/>
          <a:lstStyle/>
          <a:p>
            <a:pPr algn="l" eaLnBrk="0" hangingPunct="0"/>
            <a:r>
              <a:rPr lang="es-ES_tradnl" sz="1600" b="1" i="1" dirty="0">
                <a:solidFill>
                  <a:schemeClr val="tx2"/>
                </a:solidFill>
              </a:rPr>
              <a:t>Objetivos personales</a:t>
            </a:r>
          </a:p>
        </p:txBody>
      </p:sp>
      <p:sp>
        <p:nvSpPr>
          <p:cNvPr id="33815" name="Rectangle 24"/>
          <p:cNvSpPr>
            <a:spLocks noChangeArrowheads="1"/>
          </p:cNvSpPr>
          <p:nvPr/>
        </p:nvSpPr>
        <p:spPr bwMode="auto">
          <a:xfrm>
            <a:off x="3730625" y="2759075"/>
            <a:ext cx="1981200" cy="762000"/>
          </a:xfrm>
          <a:prstGeom prst="rect">
            <a:avLst/>
          </a:prstGeom>
          <a:noFill/>
          <a:ln w="9525">
            <a:noFill/>
            <a:miter lim="800000"/>
            <a:headEnd/>
            <a:tailEnd/>
          </a:ln>
        </p:spPr>
        <p:txBody>
          <a:bodyPr anchor="ctr"/>
          <a:lstStyle/>
          <a:p>
            <a:pPr algn="l" eaLnBrk="0" hangingPunct="0"/>
            <a:r>
              <a:rPr lang="es-ES_tradnl" sz="1600" b="1" i="1">
                <a:solidFill>
                  <a:schemeClr val="tx2"/>
                </a:solidFill>
              </a:rPr>
              <a:t>Zona sin controles </a:t>
            </a:r>
            <a:endParaRPr lang="es-ES_tradnl" sz="2400" b="1" i="1">
              <a:solidFill>
                <a:schemeClr val="tx2"/>
              </a:solidFill>
            </a:endParaRPr>
          </a:p>
        </p:txBody>
      </p:sp>
      <p:sp>
        <p:nvSpPr>
          <p:cNvPr id="33817" name="Text Box 25"/>
          <p:cNvSpPr txBox="1">
            <a:spLocks noChangeArrowheads="1"/>
          </p:cNvSpPr>
          <p:nvPr/>
        </p:nvSpPr>
        <p:spPr bwMode="auto">
          <a:xfrm>
            <a:off x="357158" y="4795897"/>
            <a:ext cx="8372475" cy="2062103"/>
          </a:xfrm>
          <a:prstGeom prst="rect">
            <a:avLst/>
          </a:prstGeom>
          <a:ln>
            <a:headEnd/>
            <a:tailEnd/>
          </a:ln>
          <a:scene3d>
            <a:camera prst="perspectiveRelaxed"/>
            <a:lightRig rig="threePt" dir="t">
              <a:rot lat="0" lon="0" rev="1200000"/>
            </a:lightRig>
          </a:scene3d>
          <a:sp3d>
            <a:bevelT w="63500" h="25400"/>
          </a:sp3d>
        </p:spPr>
        <p:style>
          <a:lnRef idx="0">
            <a:schemeClr val="dk1"/>
          </a:lnRef>
          <a:fillRef idx="3">
            <a:schemeClr val="dk1"/>
          </a:fillRef>
          <a:effectRef idx="3">
            <a:schemeClr val="dk1"/>
          </a:effectRef>
          <a:fontRef idx="minor">
            <a:schemeClr val="lt1"/>
          </a:fontRef>
        </p:style>
        <p:txBody>
          <a:bodyPr>
            <a:spAutoFit/>
          </a:bodyPr>
          <a:lstStyle/>
          <a:p>
            <a:r>
              <a:rPr lang="es-ES_tradnl" sz="3200" b="1" dirty="0">
                <a:solidFill>
                  <a:schemeClr val="bg1"/>
                </a:solidFill>
              </a:rPr>
              <a:t>Como mínimo el control de gestión no debe estimular a que los empleados actúen en contra de los intereses de la organización</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817"/>
                                        </p:tgtEl>
                                        <p:attrNameLst>
                                          <p:attrName>style.visibility</p:attrName>
                                        </p:attrNameLst>
                                      </p:cBhvr>
                                      <p:to>
                                        <p:strVal val="visible"/>
                                      </p:to>
                                    </p:set>
                                    <p:animEffect transition="in" filter="box(in)">
                                      <p:cBhvr>
                                        <p:cTn id="7" dur="500"/>
                                        <p:tgtEl>
                                          <p:spTgt spid="33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2"/>
          <p:cNvGrpSpPr>
            <a:grpSpLocks/>
          </p:cNvGrpSpPr>
          <p:nvPr/>
        </p:nvGrpSpPr>
        <p:grpSpPr bwMode="auto">
          <a:xfrm>
            <a:off x="1295400" y="1905000"/>
            <a:ext cx="5730875" cy="3140075"/>
            <a:chOff x="1286" y="1363"/>
            <a:chExt cx="3610" cy="1978"/>
          </a:xfrm>
        </p:grpSpPr>
        <p:sp>
          <p:nvSpPr>
            <p:cNvPr id="34820" name="Arc 3"/>
            <p:cNvSpPr>
              <a:spLocks/>
            </p:cNvSpPr>
            <p:nvPr/>
          </p:nvSpPr>
          <p:spPr bwMode="auto">
            <a:xfrm rot="-8340000">
              <a:off x="2640" y="1536"/>
              <a:ext cx="960" cy="866"/>
            </a:xfrm>
            <a:custGeom>
              <a:avLst/>
              <a:gdLst>
                <a:gd name="T0" fmla="*/ 960 w 21600"/>
                <a:gd name="T1" fmla="*/ 0 h 21625"/>
                <a:gd name="T2" fmla="*/ 0 w 21600"/>
                <a:gd name="T3" fmla="*/ 866 h 21625"/>
                <a:gd name="T4" fmla="*/ 0 w 21600"/>
                <a:gd name="T5" fmla="*/ 1 h 21625"/>
                <a:gd name="T6" fmla="*/ 0 60000 65536"/>
                <a:gd name="T7" fmla="*/ 0 60000 65536"/>
                <a:gd name="T8" fmla="*/ 0 60000 65536"/>
                <a:gd name="T9" fmla="*/ 0 w 21600"/>
                <a:gd name="T10" fmla="*/ 0 h 21625"/>
                <a:gd name="T11" fmla="*/ 21600 w 21600"/>
                <a:gd name="T12" fmla="*/ 21625 h 21625"/>
              </a:gdLst>
              <a:ahLst/>
              <a:cxnLst>
                <a:cxn ang="T6">
                  <a:pos x="T0" y="T1"/>
                </a:cxn>
                <a:cxn ang="T7">
                  <a:pos x="T2" y="T3"/>
                </a:cxn>
                <a:cxn ang="T8">
                  <a:pos x="T4" y="T5"/>
                </a:cxn>
              </a:cxnLst>
              <a:rect l="T9" t="T10" r="T11" b="T12"/>
              <a:pathLst>
                <a:path w="21600" h="21625" fill="none" extrusionOk="0">
                  <a:moveTo>
                    <a:pt x="21599" y="0"/>
                  </a:moveTo>
                  <a:cubicBezTo>
                    <a:pt x="21599" y="8"/>
                    <a:pt x="21600" y="16"/>
                    <a:pt x="21600" y="25"/>
                  </a:cubicBezTo>
                  <a:cubicBezTo>
                    <a:pt x="21600" y="11954"/>
                    <a:pt x="11929" y="21624"/>
                    <a:pt x="0" y="21625"/>
                  </a:cubicBezTo>
                </a:path>
                <a:path w="21600" h="21625" stroke="0" extrusionOk="0">
                  <a:moveTo>
                    <a:pt x="21599" y="0"/>
                  </a:moveTo>
                  <a:cubicBezTo>
                    <a:pt x="21599" y="8"/>
                    <a:pt x="21600" y="16"/>
                    <a:pt x="21600" y="25"/>
                  </a:cubicBezTo>
                  <a:cubicBezTo>
                    <a:pt x="21600" y="11954"/>
                    <a:pt x="11929" y="21624"/>
                    <a:pt x="0" y="21625"/>
                  </a:cubicBezTo>
                  <a:lnTo>
                    <a:pt x="0" y="25"/>
                  </a:lnTo>
                  <a:close/>
                </a:path>
              </a:pathLst>
            </a:custGeom>
            <a:noFill/>
            <a:ln w="12700" cap="rnd">
              <a:solidFill>
                <a:srgbClr val="000000"/>
              </a:solidFill>
              <a:round/>
              <a:headEnd type="none" w="sm" len="sm"/>
              <a:tailEnd type="none" w="sm" len="sm"/>
            </a:ln>
          </p:spPr>
          <p:txBody>
            <a:bodyPr wrap="none" anchor="ctr"/>
            <a:lstStyle/>
            <a:p>
              <a:endParaRPr lang="es-ES"/>
            </a:p>
          </p:txBody>
        </p:sp>
        <p:grpSp>
          <p:nvGrpSpPr>
            <p:cNvPr id="34821" name="Group 4"/>
            <p:cNvGrpSpPr>
              <a:grpSpLocks/>
            </p:cNvGrpSpPr>
            <p:nvPr/>
          </p:nvGrpSpPr>
          <p:grpSpPr bwMode="auto">
            <a:xfrm>
              <a:off x="1348" y="1972"/>
              <a:ext cx="3544" cy="808"/>
              <a:chOff x="1348" y="1972"/>
              <a:chExt cx="3544" cy="808"/>
            </a:xfrm>
          </p:grpSpPr>
          <p:sp>
            <p:nvSpPr>
              <p:cNvPr id="34827" name="Rectangle 5"/>
              <p:cNvSpPr>
                <a:spLocks noChangeArrowheads="1"/>
              </p:cNvSpPr>
              <p:nvPr/>
            </p:nvSpPr>
            <p:spPr bwMode="auto">
              <a:xfrm>
                <a:off x="1348" y="1972"/>
                <a:ext cx="1144" cy="808"/>
              </a:xfrm>
              <a:prstGeom prst="rect">
                <a:avLst/>
              </a:prstGeom>
              <a:solidFill>
                <a:schemeClr val="accent1"/>
              </a:solidFill>
              <a:ln w="12700">
                <a:solidFill>
                  <a:srgbClr val="000000"/>
                </a:solidFill>
                <a:miter lim="800000"/>
                <a:headEnd/>
                <a:tailEnd/>
              </a:ln>
            </p:spPr>
            <p:txBody>
              <a:bodyPr wrap="none" anchor="ctr"/>
              <a:lstStyle/>
              <a:p>
                <a:endParaRPr lang="es-ES"/>
              </a:p>
            </p:txBody>
          </p:sp>
          <p:sp>
            <p:nvSpPr>
              <p:cNvPr id="34828" name="Rectangle 6"/>
              <p:cNvSpPr>
                <a:spLocks noChangeArrowheads="1"/>
              </p:cNvSpPr>
              <p:nvPr/>
            </p:nvSpPr>
            <p:spPr bwMode="auto">
              <a:xfrm>
                <a:off x="3748" y="1972"/>
                <a:ext cx="1144" cy="808"/>
              </a:xfrm>
              <a:prstGeom prst="rect">
                <a:avLst/>
              </a:prstGeom>
              <a:solidFill>
                <a:schemeClr val="accent1"/>
              </a:solidFill>
              <a:ln w="12700">
                <a:solidFill>
                  <a:srgbClr val="000000"/>
                </a:solidFill>
                <a:miter lim="800000"/>
                <a:headEnd/>
                <a:tailEnd/>
              </a:ln>
            </p:spPr>
            <p:txBody>
              <a:bodyPr wrap="none" anchor="ctr"/>
              <a:lstStyle/>
              <a:p>
                <a:endParaRPr lang="es-ES"/>
              </a:p>
            </p:txBody>
          </p:sp>
        </p:grpSp>
        <p:sp>
          <p:nvSpPr>
            <p:cNvPr id="34822" name="Arc 7"/>
            <p:cNvSpPr>
              <a:spLocks/>
            </p:cNvSpPr>
            <p:nvPr/>
          </p:nvSpPr>
          <p:spPr bwMode="auto">
            <a:xfrm rot="2580000">
              <a:off x="2640" y="2352"/>
              <a:ext cx="960" cy="864"/>
            </a:xfrm>
            <a:custGeom>
              <a:avLst/>
              <a:gdLst>
                <a:gd name="T0" fmla="*/ 960 w 21600"/>
                <a:gd name="T1" fmla="*/ 0 h 21600"/>
                <a:gd name="T2" fmla="*/ 0 w 21600"/>
                <a:gd name="T3" fmla="*/ 864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12700" cap="rnd">
              <a:solidFill>
                <a:srgbClr val="000000"/>
              </a:solidFill>
              <a:round/>
              <a:headEnd type="none" w="sm" len="sm"/>
              <a:tailEnd type="none" w="sm" len="sm"/>
            </a:ln>
          </p:spPr>
          <p:txBody>
            <a:bodyPr wrap="none" anchor="ctr"/>
            <a:lstStyle/>
            <a:p>
              <a:endParaRPr lang="es-ES"/>
            </a:p>
          </p:txBody>
        </p:sp>
        <p:sp>
          <p:nvSpPr>
            <p:cNvPr id="34823" name="Rectangle 8"/>
            <p:cNvSpPr>
              <a:spLocks noChangeArrowheads="1"/>
            </p:cNvSpPr>
            <p:nvPr/>
          </p:nvSpPr>
          <p:spPr bwMode="auto">
            <a:xfrm>
              <a:off x="2774" y="1363"/>
              <a:ext cx="658" cy="250"/>
            </a:xfrm>
            <a:prstGeom prst="rect">
              <a:avLst/>
            </a:prstGeom>
            <a:noFill/>
            <a:ln w="9525">
              <a:noFill/>
              <a:miter lim="800000"/>
              <a:headEnd/>
              <a:tailEnd/>
            </a:ln>
          </p:spPr>
          <p:txBody>
            <a:bodyPr wrap="none" lIns="92075" tIns="46038" rIns="92075" bIns="46038">
              <a:spAutoFit/>
            </a:bodyPr>
            <a:lstStyle/>
            <a:p>
              <a:pPr algn="l" eaLnBrk="0" hangingPunct="0"/>
              <a:r>
                <a:rPr lang="es-ES_tradnl" sz="2000" b="1"/>
                <a:t>VISION</a:t>
              </a:r>
            </a:p>
          </p:txBody>
        </p:sp>
        <p:sp>
          <p:nvSpPr>
            <p:cNvPr id="34824" name="Rectangle 9"/>
            <p:cNvSpPr>
              <a:spLocks noChangeArrowheads="1"/>
            </p:cNvSpPr>
            <p:nvPr/>
          </p:nvSpPr>
          <p:spPr bwMode="auto">
            <a:xfrm>
              <a:off x="2822" y="3091"/>
              <a:ext cx="827" cy="250"/>
            </a:xfrm>
            <a:prstGeom prst="rect">
              <a:avLst/>
            </a:prstGeom>
            <a:noFill/>
            <a:ln w="9525">
              <a:noFill/>
              <a:miter lim="800000"/>
              <a:headEnd/>
              <a:tailEnd/>
            </a:ln>
          </p:spPr>
          <p:txBody>
            <a:bodyPr wrap="none" lIns="92075" tIns="46038" rIns="92075" bIns="46038">
              <a:spAutoFit/>
            </a:bodyPr>
            <a:lstStyle/>
            <a:p>
              <a:pPr algn="l" eaLnBrk="0" hangingPunct="0"/>
              <a:r>
                <a:rPr lang="es-ES_tradnl" sz="2000" b="1"/>
                <a:t>TENSION</a:t>
              </a:r>
            </a:p>
          </p:txBody>
        </p:sp>
        <p:sp>
          <p:nvSpPr>
            <p:cNvPr id="34825" name="Rectangle 10"/>
            <p:cNvSpPr>
              <a:spLocks noChangeArrowheads="1"/>
            </p:cNvSpPr>
            <p:nvPr/>
          </p:nvSpPr>
          <p:spPr bwMode="auto">
            <a:xfrm>
              <a:off x="1286" y="2150"/>
              <a:ext cx="1258" cy="442"/>
            </a:xfrm>
            <a:prstGeom prst="rect">
              <a:avLst/>
            </a:prstGeom>
            <a:noFill/>
            <a:ln w="9525">
              <a:noFill/>
              <a:miter lim="800000"/>
              <a:headEnd/>
              <a:tailEnd/>
            </a:ln>
          </p:spPr>
          <p:txBody>
            <a:bodyPr lIns="92075" tIns="46038" rIns="92075" bIns="46038">
              <a:spAutoFit/>
            </a:bodyPr>
            <a:lstStyle/>
            <a:p>
              <a:pPr eaLnBrk="0" hangingPunct="0"/>
              <a:r>
                <a:rPr lang="es-ES_tradnl" sz="2000" b="1"/>
                <a:t>EMPRESA ACTUAL</a:t>
              </a:r>
            </a:p>
          </p:txBody>
        </p:sp>
        <p:sp>
          <p:nvSpPr>
            <p:cNvPr id="34826" name="Rectangle 11"/>
            <p:cNvSpPr>
              <a:spLocks noChangeArrowheads="1"/>
            </p:cNvSpPr>
            <p:nvPr/>
          </p:nvSpPr>
          <p:spPr bwMode="auto">
            <a:xfrm>
              <a:off x="3830" y="2102"/>
              <a:ext cx="1066" cy="442"/>
            </a:xfrm>
            <a:prstGeom prst="rect">
              <a:avLst/>
            </a:prstGeom>
            <a:noFill/>
            <a:ln w="9525">
              <a:noFill/>
              <a:miter lim="800000"/>
              <a:headEnd/>
              <a:tailEnd/>
            </a:ln>
          </p:spPr>
          <p:txBody>
            <a:bodyPr lIns="92075" tIns="46038" rIns="92075" bIns="46038">
              <a:spAutoFit/>
            </a:bodyPr>
            <a:lstStyle/>
            <a:p>
              <a:pPr eaLnBrk="0" hangingPunct="0"/>
              <a:r>
                <a:rPr lang="es-ES_tradnl" sz="2000" b="1"/>
                <a:t>EMPRESA FUTURA</a:t>
              </a:r>
            </a:p>
          </p:txBody>
        </p:sp>
      </p:grpSp>
      <p:sp>
        <p:nvSpPr>
          <p:cNvPr id="34819" name="Rectangle 12"/>
          <p:cNvSpPr>
            <a:spLocks noChangeArrowheads="1"/>
          </p:cNvSpPr>
          <p:nvPr/>
        </p:nvSpPr>
        <p:spPr bwMode="auto">
          <a:xfrm>
            <a:off x="2071670" y="428604"/>
            <a:ext cx="5357850" cy="457200"/>
          </a:xfrm>
          <a:prstGeom prst="rect">
            <a:avLst/>
          </a:prstGeom>
          <a:ln>
            <a:headEnd/>
            <a:tailEnd/>
          </a:ln>
          <a:scene3d>
            <a:camera prst="orthographicFront">
              <a:rot lat="0" lon="0" rev="0"/>
            </a:camera>
            <a:lightRig rig="threePt" dir="t">
              <a:rot lat="0" lon="0" rev="1200000"/>
            </a:lightRig>
          </a:scene3d>
          <a:sp3d>
            <a:bevelT w="63500" h="25400" prst="relaxedInset"/>
          </a:sp3d>
        </p:spPr>
        <p:style>
          <a:lnRef idx="0">
            <a:schemeClr val="accent2"/>
          </a:lnRef>
          <a:fillRef idx="3">
            <a:schemeClr val="accent2"/>
          </a:fillRef>
          <a:effectRef idx="3">
            <a:schemeClr val="accent2"/>
          </a:effectRef>
          <a:fontRef idx="minor">
            <a:schemeClr val="lt1"/>
          </a:fontRef>
        </p:style>
        <p:txBody>
          <a:bodyPr anchor="ctr"/>
          <a:lstStyle/>
          <a:p>
            <a:pPr eaLnBrk="0" hangingPunct="0"/>
            <a:r>
              <a:rPr lang="es-ES_tradnl" sz="1600" b="1" i="1" dirty="0">
                <a:solidFill>
                  <a:schemeClr val="tx2"/>
                </a:solidFill>
              </a:rPr>
              <a:t>DOS GATILLADORES DEL CAMBIO</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bwMode="auto">
          <a:xfrm>
            <a:off x="-571536" y="3643314"/>
            <a:ext cx="9929882" cy="3214686"/>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4" name="3 Rectángulo redondeado"/>
          <p:cNvSpPr/>
          <p:nvPr/>
        </p:nvSpPr>
        <p:spPr bwMode="auto">
          <a:xfrm>
            <a:off x="714348" y="1285860"/>
            <a:ext cx="7429552" cy="2214578"/>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35842" name="Rectangle 2"/>
          <p:cNvSpPr>
            <a:spLocks noGrp="1" noChangeArrowheads="1"/>
          </p:cNvSpPr>
          <p:nvPr>
            <p:ph type="title"/>
          </p:nvPr>
        </p:nvSpPr>
        <p:spPr>
          <a:xfrm>
            <a:off x="857224" y="1571612"/>
            <a:ext cx="7158062" cy="1714512"/>
          </a:xfrm>
        </p:spPr>
        <p:txBody>
          <a:bodyPr/>
          <a:lstStyle/>
          <a:p>
            <a:pPr eaLnBrk="1" hangingPunct="1"/>
            <a:r>
              <a:rPr lang="es-CL" b="0" dirty="0" smtClean="0"/>
              <a:t>Propósito del Control de Gestión:</a:t>
            </a:r>
            <a:r>
              <a:rPr lang="es-CL" dirty="0" smtClean="0"/>
              <a:t> </a:t>
            </a:r>
            <a:br>
              <a:rPr lang="es-CL" dirty="0" smtClean="0"/>
            </a:br>
            <a:r>
              <a:rPr lang="es-CL" dirty="0" smtClean="0"/>
              <a:t/>
            </a:r>
            <a:br>
              <a:rPr lang="es-CL" dirty="0" smtClean="0"/>
            </a:br>
            <a:r>
              <a:rPr lang="es-CL" sz="2400" u="sng" dirty="0" smtClean="0"/>
              <a:t>Aumentar el valor de la empresa y la capacidad para lograr los objetivos de sus dueños / </a:t>
            </a:r>
            <a:r>
              <a:rPr lang="es-CL" sz="2400" u="sng" dirty="0" err="1" smtClean="0"/>
              <a:t>stakeholders</a:t>
            </a:r>
            <a:r>
              <a:rPr lang="es-CL" sz="2400" u="sng" dirty="0" smtClean="0"/>
              <a:t>.</a:t>
            </a:r>
            <a:r>
              <a:rPr lang="es-CL" dirty="0" smtClean="0"/>
              <a:t> </a:t>
            </a:r>
          </a:p>
        </p:txBody>
      </p:sp>
      <p:sp>
        <p:nvSpPr>
          <p:cNvPr id="35843" name="Rectangle 3"/>
          <p:cNvSpPr>
            <a:spLocks noGrp="1" noChangeArrowheads="1"/>
          </p:cNvSpPr>
          <p:nvPr>
            <p:ph type="body" idx="1"/>
          </p:nvPr>
        </p:nvSpPr>
        <p:spPr>
          <a:xfrm>
            <a:off x="1214414" y="4071942"/>
            <a:ext cx="6357982" cy="1500187"/>
          </a:xfrm>
        </p:spPr>
        <p:txBody>
          <a:bodyPr/>
          <a:lstStyle/>
          <a:p>
            <a:pPr eaLnBrk="1" hangingPunct="1"/>
            <a:r>
              <a:rPr lang="es-CL" sz="2400" dirty="0" smtClean="0"/>
              <a:t>En el caso de una empresa, cuyo objetivo de largo plazo es maximizar su valor, el control de gestión es el instrumento que esta asegurando que la gestión se oriente permanentemente en esa dirección dada una estrategia para conseguirlo.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5843">
                                            <p:txEl>
                                              <p:pRg st="0" end="0"/>
                                            </p:txEl>
                                          </p:spTgt>
                                        </p:tgtEl>
                                        <p:attrNameLst>
                                          <p:attrName>style.visibility</p:attrName>
                                        </p:attrNameLst>
                                      </p:cBhvr>
                                      <p:to>
                                        <p:strVal val="visible"/>
                                      </p:to>
                                    </p:set>
                                    <p:animEffect transition="in" filter="box(in)">
                                      <p:cBhvr>
                                        <p:cTn id="10" dur="500"/>
                                        <p:tgtEl>
                                          <p:spTgt spid="358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584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1476374" y="260350"/>
            <a:ext cx="4953013" cy="52544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lstStyle/>
          <a:p>
            <a:pPr algn="l" eaLnBrk="0" hangingPunct="0"/>
            <a:r>
              <a:rPr lang="es-ES_tradnl" sz="1600" b="1" i="1" dirty="0">
                <a:solidFill>
                  <a:schemeClr val="tx2"/>
                </a:solidFill>
              </a:rPr>
              <a:t>Control de nivel estanque</a:t>
            </a:r>
          </a:p>
        </p:txBody>
      </p:sp>
      <p:sp>
        <p:nvSpPr>
          <p:cNvPr id="37891" name="Oval 3"/>
          <p:cNvSpPr>
            <a:spLocks noChangeArrowheads="1"/>
          </p:cNvSpPr>
          <p:nvPr/>
        </p:nvSpPr>
        <p:spPr bwMode="auto">
          <a:xfrm>
            <a:off x="4932363" y="2060575"/>
            <a:ext cx="1066800" cy="914400"/>
          </a:xfrm>
          <a:prstGeom prst="ellipse">
            <a:avLst/>
          </a:prstGeom>
          <a:noFill/>
          <a:ln w="9525">
            <a:solidFill>
              <a:schemeClr val="tx1"/>
            </a:solidFill>
            <a:round/>
            <a:headEnd/>
            <a:tailEnd/>
          </a:ln>
        </p:spPr>
        <p:txBody>
          <a:bodyPr wrap="none" anchor="ctr"/>
          <a:lstStyle/>
          <a:p>
            <a:pPr eaLnBrk="0" hangingPunct="0"/>
            <a:r>
              <a:rPr lang="es-ES_tradnl" sz="1400" i="1"/>
              <a:t>Plan de </a:t>
            </a:r>
          </a:p>
          <a:p>
            <a:pPr eaLnBrk="0" hangingPunct="0"/>
            <a:r>
              <a:rPr lang="es-ES_tradnl" sz="1400" i="1"/>
              <a:t>operación</a:t>
            </a:r>
          </a:p>
        </p:txBody>
      </p:sp>
      <p:sp>
        <p:nvSpPr>
          <p:cNvPr id="37892" name="Text Box 4"/>
          <p:cNvSpPr txBox="1">
            <a:spLocks noChangeArrowheads="1"/>
          </p:cNvSpPr>
          <p:nvPr/>
        </p:nvSpPr>
        <p:spPr bwMode="auto">
          <a:xfrm>
            <a:off x="5181600" y="1219200"/>
            <a:ext cx="1371600" cy="517525"/>
          </a:xfrm>
          <a:prstGeom prst="rect">
            <a:avLst/>
          </a:prstGeom>
          <a:noFill/>
          <a:ln w="9525">
            <a:noFill/>
            <a:miter lim="800000"/>
            <a:headEnd/>
            <a:tailEnd/>
          </a:ln>
        </p:spPr>
        <p:txBody>
          <a:bodyPr>
            <a:spAutoFit/>
          </a:bodyPr>
          <a:lstStyle/>
          <a:p>
            <a:pPr algn="l" eaLnBrk="0" hangingPunct="0">
              <a:spcBef>
                <a:spcPct val="50000"/>
              </a:spcBef>
            </a:pPr>
            <a:r>
              <a:rPr lang="es-ES_tradnl" sz="1400" b="1" i="1"/>
              <a:t>   Estrategia de operación</a:t>
            </a:r>
            <a:endParaRPr lang="es-ES_tradnl" sz="1400" i="1"/>
          </a:p>
        </p:txBody>
      </p:sp>
      <p:sp>
        <p:nvSpPr>
          <p:cNvPr id="37893" name="Line 5"/>
          <p:cNvSpPr>
            <a:spLocks noChangeShapeType="1"/>
          </p:cNvSpPr>
          <p:nvPr/>
        </p:nvSpPr>
        <p:spPr bwMode="auto">
          <a:xfrm>
            <a:off x="5435600" y="1557338"/>
            <a:ext cx="0" cy="533400"/>
          </a:xfrm>
          <a:prstGeom prst="line">
            <a:avLst/>
          </a:prstGeom>
          <a:noFill/>
          <a:ln w="9525">
            <a:solidFill>
              <a:schemeClr val="tx1"/>
            </a:solidFill>
            <a:round/>
            <a:headEnd/>
            <a:tailEnd type="triangle" w="med" len="med"/>
          </a:ln>
        </p:spPr>
        <p:txBody>
          <a:bodyPr wrap="none" anchor="ctr"/>
          <a:lstStyle/>
          <a:p>
            <a:endParaRPr lang="es-ES"/>
          </a:p>
        </p:txBody>
      </p:sp>
      <p:sp>
        <p:nvSpPr>
          <p:cNvPr id="99334" name="Rectangle 6"/>
          <p:cNvSpPr>
            <a:spLocks noChangeArrowheads="1"/>
          </p:cNvSpPr>
          <p:nvPr/>
        </p:nvSpPr>
        <p:spPr bwMode="auto">
          <a:xfrm>
            <a:off x="2209800" y="3810000"/>
            <a:ext cx="2001838"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eaLnBrk="0" hangingPunct="0">
              <a:defRPr/>
            </a:pPr>
            <a:r>
              <a:rPr lang="es-ES_tradnl" sz="1400" b="1" i="1"/>
              <a:t>Estanque</a:t>
            </a:r>
          </a:p>
          <a:p>
            <a:pPr eaLnBrk="0" hangingPunct="0">
              <a:defRPr/>
            </a:pPr>
            <a:endParaRPr lang="es-ES_tradnl" sz="1400" i="1"/>
          </a:p>
        </p:txBody>
      </p:sp>
      <p:sp>
        <p:nvSpPr>
          <p:cNvPr id="37895" name="Oval 7"/>
          <p:cNvSpPr>
            <a:spLocks noChangeArrowheads="1"/>
          </p:cNvSpPr>
          <p:nvPr/>
        </p:nvSpPr>
        <p:spPr bwMode="auto">
          <a:xfrm>
            <a:off x="5181600" y="3962400"/>
            <a:ext cx="533400" cy="457200"/>
          </a:xfrm>
          <a:prstGeom prst="ellipse">
            <a:avLst/>
          </a:prstGeom>
          <a:noFill/>
          <a:ln w="9525">
            <a:solidFill>
              <a:schemeClr val="tx1"/>
            </a:solidFill>
            <a:round/>
            <a:headEnd/>
            <a:tailEnd/>
          </a:ln>
        </p:spPr>
        <p:txBody>
          <a:bodyPr wrap="none" anchor="ctr"/>
          <a:lstStyle/>
          <a:p>
            <a:endParaRPr lang="es-ES"/>
          </a:p>
        </p:txBody>
      </p:sp>
      <p:sp>
        <p:nvSpPr>
          <p:cNvPr id="37896" name="Line 8"/>
          <p:cNvSpPr>
            <a:spLocks noChangeShapeType="1"/>
          </p:cNvSpPr>
          <p:nvPr/>
        </p:nvSpPr>
        <p:spPr bwMode="auto">
          <a:xfrm>
            <a:off x="4211638" y="4149725"/>
            <a:ext cx="1008062" cy="0"/>
          </a:xfrm>
          <a:prstGeom prst="line">
            <a:avLst/>
          </a:prstGeom>
          <a:noFill/>
          <a:ln w="9525">
            <a:solidFill>
              <a:schemeClr val="tx1"/>
            </a:solidFill>
            <a:round/>
            <a:headEnd/>
            <a:tailEnd type="triangle" w="med" len="med"/>
          </a:ln>
        </p:spPr>
        <p:txBody>
          <a:bodyPr wrap="none" anchor="ctr"/>
          <a:lstStyle/>
          <a:p>
            <a:endParaRPr lang="es-ES"/>
          </a:p>
        </p:txBody>
      </p:sp>
      <p:sp>
        <p:nvSpPr>
          <p:cNvPr id="37897" name="Line 9"/>
          <p:cNvSpPr>
            <a:spLocks noChangeShapeType="1"/>
          </p:cNvSpPr>
          <p:nvPr/>
        </p:nvSpPr>
        <p:spPr bwMode="auto">
          <a:xfrm>
            <a:off x="900113" y="4149725"/>
            <a:ext cx="1295400" cy="0"/>
          </a:xfrm>
          <a:prstGeom prst="line">
            <a:avLst/>
          </a:prstGeom>
          <a:noFill/>
          <a:ln w="9525">
            <a:solidFill>
              <a:schemeClr val="tx1"/>
            </a:solidFill>
            <a:round/>
            <a:headEnd/>
            <a:tailEnd type="triangle" w="med" len="med"/>
          </a:ln>
        </p:spPr>
        <p:txBody>
          <a:bodyPr wrap="none" anchor="ctr"/>
          <a:lstStyle/>
          <a:p>
            <a:endParaRPr lang="es-ES"/>
          </a:p>
        </p:txBody>
      </p:sp>
      <p:sp>
        <p:nvSpPr>
          <p:cNvPr id="37898" name="Text Box 10"/>
          <p:cNvSpPr txBox="1">
            <a:spLocks noChangeArrowheads="1"/>
          </p:cNvSpPr>
          <p:nvPr/>
        </p:nvSpPr>
        <p:spPr bwMode="auto">
          <a:xfrm>
            <a:off x="900113" y="3716338"/>
            <a:ext cx="1219200" cy="336550"/>
          </a:xfrm>
          <a:prstGeom prst="rect">
            <a:avLst/>
          </a:prstGeom>
          <a:noFill/>
          <a:ln w="9525">
            <a:noFill/>
            <a:miter lim="800000"/>
            <a:headEnd/>
            <a:tailEnd/>
          </a:ln>
        </p:spPr>
        <p:txBody>
          <a:bodyPr>
            <a:spAutoFit/>
          </a:bodyPr>
          <a:lstStyle/>
          <a:p>
            <a:pPr algn="l" eaLnBrk="0" hangingPunct="0">
              <a:spcBef>
                <a:spcPct val="50000"/>
              </a:spcBef>
            </a:pPr>
            <a:r>
              <a:rPr lang="es-ES_tradnl" sz="1600" b="1" i="1"/>
              <a:t>Inputs</a:t>
            </a:r>
            <a:endParaRPr lang="es-ES_tradnl" sz="1400" i="1"/>
          </a:p>
        </p:txBody>
      </p:sp>
      <p:sp>
        <p:nvSpPr>
          <p:cNvPr id="37899" name="Text Box 17"/>
          <p:cNvSpPr txBox="1">
            <a:spLocks noChangeArrowheads="1"/>
          </p:cNvSpPr>
          <p:nvPr/>
        </p:nvSpPr>
        <p:spPr bwMode="auto">
          <a:xfrm>
            <a:off x="4211638" y="3716338"/>
            <a:ext cx="1081087" cy="304800"/>
          </a:xfrm>
          <a:prstGeom prst="rect">
            <a:avLst/>
          </a:prstGeom>
          <a:noFill/>
          <a:ln w="9525">
            <a:noFill/>
            <a:miter lim="800000"/>
            <a:headEnd/>
            <a:tailEnd/>
          </a:ln>
        </p:spPr>
        <p:txBody>
          <a:bodyPr>
            <a:spAutoFit/>
          </a:bodyPr>
          <a:lstStyle/>
          <a:p>
            <a:pPr algn="l" eaLnBrk="0" hangingPunct="0"/>
            <a:r>
              <a:rPr lang="es-ES_tradnl" sz="1400" i="1"/>
              <a:t>Resultado</a:t>
            </a:r>
          </a:p>
        </p:txBody>
      </p:sp>
      <p:sp>
        <p:nvSpPr>
          <p:cNvPr id="37900" name="Line 21"/>
          <p:cNvSpPr>
            <a:spLocks noChangeShapeType="1"/>
          </p:cNvSpPr>
          <p:nvPr/>
        </p:nvSpPr>
        <p:spPr bwMode="auto">
          <a:xfrm>
            <a:off x="5435600" y="2997200"/>
            <a:ext cx="0" cy="936625"/>
          </a:xfrm>
          <a:prstGeom prst="line">
            <a:avLst/>
          </a:prstGeom>
          <a:noFill/>
          <a:ln w="9525">
            <a:solidFill>
              <a:schemeClr val="tx1"/>
            </a:solidFill>
            <a:round/>
            <a:headEnd/>
            <a:tailEnd type="triangle" w="med" len="med"/>
          </a:ln>
        </p:spPr>
        <p:txBody>
          <a:bodyPr/>
          <a:lstStyle/>
          <a:p>
            <a:endParaRPr lang="es-ES"/>
          </a:p>
        </p:txBody>
      </p:sp>
      <p:sp>
        <p:nvSpPr>
          <p:cNvPr id="37901" name="Line 22"/>
          <p:cNvSpPr>
            <a:spLocks noChangeShapeType="1"/>
          </p:cNvSpPr>
          <p:nvPr/>
        </p:nvSpPr>
        <p:spPr bwMode="auto">
          <a:xfrm>
            <a:off x="5292725" y="4005263"/>
            <a:ext cx="287338" cy="360362"/>
          </a:xfrm>
          <a:prstGeom prst="line">
            <a:avLst/>
          </a:prstGeom>
          <a:noFill/>
          <a:ln w="9525">
            <a:solidFill>
              <a:schemeClr val="tx1"/>
            </a:solidFill>
            <a:round/>
            <a:headEnd/>
            <a:tailEnd/>
          </a:ln>
        </p:spPr>
        <p:txBody>
          <a:bodyPr/>
          <a:lstStyle/>
          <a:p>
            <a:endParaRPr lang="es-ES"/>
          </a:p>
        </p:txBody>
      </p:sp>
      <p:sp>
        <p:nvSpPr>
          <p:cNvPr id="37902" name="Line 23"/>
          <p:cNvSpPr>
            <a:spLocks noChangeShapeType="1"/>
          </p:cNvSpPr>
          <p:nvPr/>
        </p:nvSpPr>
        <p:spPr bwMode="auto">
          <a:xfrm flipV="1">
            <a:off x="5292725" y="4005263"/>
            <a:ext cx="287338" cy="360362"/>
          </a:xfrm>
          <a:prstGeom prst="line">
            <a:avLst/>
          </a:prstGeom>
          <a:noFill/>
          <a:ln w="9525">
            <a:solidFill>
              <a:schemeClr val="tx1"/>
            </a:solidFill>
            <a:round/>
            <a:headEnd/>
            <a:tailEnd/>
          </a:ln>
        </p:spPr>
        <p:txBody>
          <a:bodyPr/>
          <a:lstStyle/>
          <a:p>
            <a:endParaRPr lang="es-ES"/>
          </a:p>
        </p:txBody>
      </p:sp>
      <p:sp>
        <p:nvSpPr>
          <p:cNvPr id="37903" name="Text Box 24"/>
          <p:cNvSpPr txBox="1">
            <a:spLocks noChangeArrowheads="1"/>
          </p:cNvSpPr>
          <p:nvPr/>
        </p:nvSpPr>
        <p:spPr bwMode="auto">
          <a:xfrm>
            <a:off x="5194300" y="3141663"/>
            <a:ext cx="1289050" cy="366712"/>
          </a:xfrm>
          <a:prstGeom prst="rect">
            <a:avLst/>
          </a:prstGeom>
          <a:noFill/>
          <a:ln w="9525">
            <a:noFill/>
            <a:miter lim="800000"/>
            <a:headEnd/>
            <a:tailEnd/>
          </a:ln>
        </p:spPr>
        <p:txBody>
          <a:bodyPr wrap="none">
            <a:spAutoFit/>
          </a:bodyPr>
          <a:lstStyle/>
          <a:p>
            <a:r>
              <a:rPr lang="es-ES_tradnl"/>
              <a:t>Referencia</a:t>
            </a:r>
          </a:p>
        </p:txBody>
      </p:sp>
      <p:sp>
        <p:nvSpPr>
          <p:cNvPr id="37904" name="AutoShape 25"/>
          <p:cNvSpPr>
            <a:spLocks noChangeArrowheads="1"/>
          </p:cNvSpPr>
          <p:nvPr/>
        </p:nvSpPr>
        <p:spPr bwMode="auto">
          <a:xfrm>
            <a:off x="2700338" y="5445125"/>
            <a:ext cx="1150937" cy="720725"/>
          </a:xfrm>
          <a:prstGeom prst="leftArrowCallout">
            <a:avLst>
              <a:gd name="adj1" fmla="val 25000"/>
              <a:gd name="adj2" fmla="val 25000"/>
              <a:gd name="adj3" fmla="val 26615"/>
              <a:gd name="adj4" fmla="val 66667"/>
            </a:avLst>
          </a:prstGeom>
          <a:solidFill>
            <a:schemeClr val="accent1"/>
          </a:solidFill>
          <a:ln w="9525">
            <a:solidFill>
              <a:schemeClr val="tx1"/>
            </a:solidFill>
            <a:miter lim="800000"/>
            <a:headEnd/>
            <a:tailEnd/>
          </a:ln>
        </p:spPr>
        <p:txBody>
          <a:bodyPr wrap="none" anchor="ctr"/>
          <a:lstStyle/>
          <a:p>
            <a:r>
              <a:rPr lang="es-ES_tradnl" sz="1400"/>
              <a:t>Válvula</a:t>
            </a:r>
          </a:p>
        </p:txBody>
      </p:sp>
      <p:sp>
        <p:nvSpPr>
          <p:cNvPr id="37905" name="Line 26"/>
          <p:cNvSpPr>
            <a:spLocks noChangeShapeType="1"/>
          </p:cNvSpPr>
          <p:nvPr/>
        </p:nvSpPr>
        <p:spPr bwMode="auto">
          <a:xfrm flipH="1">
            <a:off x="900113" y="5805488"/>
            <a:ext cx="1800225" cy="0"/>
          </a:xfrm>
          <a:prstGeom prst="line">
            <a:avLst/>
          </a:prstGeom>
          <a:noFill/>
          <a:ln w="9525">
            <a:solidFill>
              <a:schemeClr val="tx1"/>
            </a:solidFill>
            <a:round/>
            <a:headEnd/>
            <a:tailEnd/>
          </a:ln>
        </p:spPr>
        <p:txBody>
          <a:bodyPr/>
          <a:lstStyle/>
          <a:p>
            <a:endParaRPr lang="es-ES"/>
          </a:p>
        </p:txBody>
      </p:sp>
      <p:sp>
        <p:nvSpPr>
          <p:cNvPr id="37906" name="Line 27"/>
          <p:cNvSpPr>
            <a:spLocks noChangeShapeType="1"/>
          </p:cNvSpPr>
          <p:nvPr/>
        </p:nvSpPr>
        <p:spPr bwMode="auto">
          <a:xfrm flipV="1">
            <a:off x="900113" y="4149725"/>
            <a:ext cx="0" cy="1655763"/>
          </a:xfrm>
          <a:prstGeom prst="line">
            <a:avLst/>
          </a:prstGeom>
          <a:noFill/>
          <a:ln w="9525">
            <a:solidFill>
              <a:schemeClr val="tx1"/>
            </a:solidFill>
            <a:round/>
            <a:headEnd/>
            <a:tailEnd/>
          </a:ln>
        </p:spPr>
        <p:txBody>
          <a:bodyPr/>
          <a:lstStyle/>
          <a:p>
            <a:endParaRPr lang="es-ES"/>
          </a:p>
        </p:txBody>
      </p:sp>
      <p:sp>
        <p:nvSpPr>
          <p:cNvPr id="37907" name="Line 28"/>
          <p:cNvSpPr>
            <a:spLocks noChangeShapeType="1"/>
          </p:cNvSpPr>
          <p:nvPr/>
        </p:nvSpPr>
        <p:spPr bwMode="auto">
          <a:xfrm>
            <a:off x="5435600" y="4437063"/>
            <a:ext cx="0" cy="1368425"/>
          </a:xfrm>
          <a:prstGeom prst="line">
            <a:avLst/>
          </a:prstGeom>
          <a:noFill/>
          <a:ln w="9525">
            <a:solidFill>
              <a:schemeClr val="tx1"/>
            </a:solidFill>
            <a:round/>
            <a:headEnd/>
            <a:tailEnd/>
          </a:ln>
        </p:spPr>
        <p:txBody>
          <a:bodyPr/>
          <a:lstStyle/>
          <a:p>
            <a:endParaRPr lang="es-ES"/>
          </a:p>
        </p:txBody>
      </p:sp>
      <p:sp>
        <p:nvSpPr>
          <p:cNvPr id="37908" name="Line 29"/>
          <p:cNvSpPr>
            <a:spLocks noChangeShapeType="1"/>
          </p:cNvSpPr>
          <p:nvPr/>
        </p:nvSpPr>
        <p:spPr bwMode="auto">
          <a:xfrm flipH="1">
            <a:off x="3851275" y="5805488"/>
            <a:ext cx="1584325" cy="0"/>
          </a:xfrm>
          <a:prstGeom prst="line">
            <a:avLst/>
          </a:prstGeom>
          <a:noFill/>
          <a:ln w="9525">
            <a:solidFill>
              <a:schemeClr val="tx1"/>
            </a:solidFill>
            <a:round/>
            <a:headEnd/>
            <a:tailEnd type="triangle" w="med" len="med"/>
          </a:ln>
        </p:spPr>
        <p:txBody>
          <a:bodyPr/>
          <a:lstStyle/>
          <a:p>
            <a:endParaRPr lang="es-ES"/>
          </a:p>
        </p:txBody>
      </p:sp>
      <p:sp>
        <p:nvSpPr>
          <p:cNvPr id="99358" name="Oval 30"/>
          <p:cNvSpPr>
            <a:spLocks noChangeArrowheads="1"/>
          </p:cNvSpPr>
          <p:nvPr/>
        </p:nvSpPr>
        <p:spPr bwMode="auto">
          <a:xfrm>
            <a:off x="4500563" y="1773238"/>
            <a:ext cx="2735262" cy="1871662"/>
          </a:xfrm>
          <a:prstGeom prst="ellipse">
            <a:avLst/>
          </a:prstGeom>
          <a:noFill/>
          <a:ln w="38100">
            <a:solidFill>
              <a:srgbClr val="FF0000"/>
            </a:solidFill>
            <a:round/>
            <a:headEnd/>
            <a:tailEnd/>
          </a:ln>
        </p:spPr>
        <p:txBody>
          <a:bodyPr wrap="none" anchor="ctr"/>
          <a:lstStyle/>
          <a:p>
            <a:endParaRPr lang="es-ES"/>
          </a:p>
        </p:txBody>
      </p:sp>
      <p:sp>
        <p:nvSpPr>
          <p:cNvPr id="99360" name="Text Box 32"/>
          <p:cNvSpPr txBox="1">
            <a:spLocks noChangeArrowheads="1"/>
          </p:cNvSpPr>
          <p:nvPr/>
        </p:nvSpPr>
        <p:spPr bwMode="auto">
          <a:xfrm>
            <a:off x="7075488" y="1844675"/>
            <a:ext cx="1212850" cy="366713"/>
          </a:xfrm>
          <a:prstGeom prst="rect">
            <a:avLst/>
          </a:prstGeom>
          <a:noFill/>
          <a:ln w="9525">
            <a:noFill/>
            <a:miter lim="800000"/>
            <a:headEnd/>
            <a:tailEnd/>
          </a:ln>
        </p:spPr>
        <p:txBody>
          <a:bodyPr wrap="none">
            <a:spAutoFit/>
          </a:bodyPr>
          <a:lstStyle/>
          <a:p>
            <a:r>
              <a:rPr lang="es-ES_tradnl" b="1">
                <a:solidFill>
                  <a:srgbClr val="FF0000"/>
                </a:solidFill>
              </a:rPr>
              <a:t>Planificar</a:t>
            </a:r>
          </a:p>
        </p:txBody>
      </p:sp>
      <p:sp>
        <p:nvSpPr>
          <p:cNvPr id="99361" name="Oval 33"/>
          <p:cNvSpPr>
            <a:spLocks noChangeArrowheads="1"/>
          </p:cNvSpPr>
          <p:nvPr/>
        </p:nvSpPr>
        <p:spPr bwMode="auto">
          <a:xfrm>
            <a:off x="4140200" y="3644900"/>
            <a:ext cx="792163" cy="1223963"/>
          </a:xfrm>
          <a:prstGeom prst="ellipse">
            <a:avLst/>
          </a:prstGeom>
          <a:noFill/>
          <a:ln w="38100" algn="ctr">
            <a:solidFill>
              <a:srgbClr val="FF0000"/>
            </a:solidFill>
            <a:round/>
            <a:headEnd/>
            <a:tailEnd/>
          </a:ln>
        </p:spPr>
        <p:txBody>
          <a:bodyPr wrap="none" anchor="ctr"/>
          <a:lstStyle/>
          <a:p>
            <a:endParaRPr lang="es-ES"/>
          </a:p>
        </p:txBody>
      </p:sp>
      <p:sp>
        <p:nvSpPr>
          <p:cNvPr id="99362" name="Line 34"/>
          <p:cNvSpPr>
            <a:spLocks noChangeShapeType="1"/>
          </p:cNvSpPr>
          <p:nvPr/>
        </p:nvSpPr>
        <p:spPr bwMode="auto">
          <a:xfrm>
            <a:off x="2700338" y="2636838"/>
            <a:ext cx="1584325" cy="1152525"/>
          </a:xfrm>
          <a:prstGeom prst="line">
            <a:avLst/>
          </a:prstGeom>
          <a:noFill/>
          <a:ln w="38100">
            <a:solidFill>
              <a:srgbClr val="FF0000"/>
            </a:solidFill>
            <a:round/>
            <a:headEnd/>
            <a:tailEnd type="triangle" w="med" len="med"/>
          </a:ln>
        </p:spPr>
        <p:txBody>
          <a:bodyPr/>
          <a:lstStyle/>
          <a:p>
            <a:endParaRPr lang="es-ES"/>
          </a:p>
        </p:txBody>
      </p:sp>
      <p:sp>
        <p:nvSpPr>
          <p:cNvPr id="99363" name="Text Box 35"/>
          <p:cNvSpPr txBox="1">
            <a:spLocks noChangeArrowheads="1"/>
          </p:cNvSpPr>
          <p:nvPr/>
        </p:nvSpPr>
        <p:spPr bwMode="auto">
          <a:xfrm>
            <a:off x="2051050" y="2276475"/>
            <a:ext cx="793750" cy="366713"/>
          </a:xfrm>
          <a:prstGeom prst="rect">
            <a:avLst/>
          </a:prstGeom>
          <a:noFill/>
          <a:ln w="38100">
            <a:noFill/>
            <a:miter lim="800000"/>
            <a:headEnd/>
            <a:tailEnd/>
          </a:ln>
        </p:spPr>
        <p:txBody>
          <a:bodyPr wrap="none">
            <a:spAutoFit/>
          </a:bodyPr>
          <a:lstStyle/>
          <a:p>
            <a:r>
              <a:rPr lang="es-ES_tradnl" b="1">
                <a:solidFill>
                  <a:srgbClr val="FF0000"/>
                </a:solidFill>
              </a:rPr>
              <a:t>Medir</a:t>
            </a:r>
          </a:p>
        </p:txBody>
      </p:sp>
      <p:sp>
        <p:nvSpPr>
          <p:cNvPr id="99364" name="Oval 36"/>
          <p:cNvSpPr>
            <a:spLocks noChangeArrowheads="1"/>
          </p:cNvSpPr>
          <p:nvPr/>
        </p:nvSpPr>
        <p:spPr bwMode="auto">
          <a:xfrm>
            <a:off x="5003800" y="3860800"/>
            <a:ext cx="1223963" cy="1223963"/>
          </a:xfrm>
          <a:prstGeom prst="ellipse">
            <a:avLst/>
          </a:prstGeom>
          <a:noFill/>
          <a:ln w="38100" algn="ctr">
            <a:solidFill>
              <a:srgbClr val="FF0000"/>
            </a:solidFill>
            <a:round/>
            <a:headEnd/>
            <a:tailEnd/>
          </a:ln>
        </p:spPr>
        <p:txBody>
          <a:bodyPr wrap="none" anchor="ctr"/>
          <a:lstStyle/>
          <a:p>
            <a:endParaRPr lang="es-ES"/>
          </a:p>
        </p:txBody>
      </p:sp>
      <p:sp>
        <p:nvSpPr>
          <p:cNvPr id="99365" name="Text Box 37"/>
          <p:cNvSpPr txBox="1">
            <a:spLocks noChangeArrowheads="1"/>
          </p:cNvSpPr>
          <p:nvPr/>
        </p:nvSpPr>
        <p:spPr bwMode="auto">
          <a:xfrm>
            <a:off x="6851650" y="4149725"/>
            <a:ext cx="1009650" cy="366713"/>
          </a:xfrm>
          <a:prstGeom prst="rect">
            <a:avLst/>
          </a:prstGeom>
          <a:noFill/>
          <a:ln w="9525" algn="ctr">
            <a:noFill/>
            <a:miter lim="800000"/>
            <a:headEnd/>
            <a:tailEnd/>
          </a:ln>
        </p:spPr>
        <p:txBody>
          <a:bodyPr wrap="none">
            <a:spAutoFit/>
          </a:bodyPr>
          <a:lstStyle/>
          <a:p>
            <a:r>
              <a:rPr lang="es-ES_tradnl" b="1">
                <a:solidFill>
                  <a:srgbClr val="FF0000"/>
                </a:solidFill>
              </a:rPr>
              <a:t>Evaluar</a:t>
            </a:r>
          </a:p>
        </p:txBody>
      </p:sp>
      <p:sp>
        <p:nvSpPr>
          <p:cNvPr id="99366" name="Line 38"/>
          <p:cNvSpPr>
            <a:spLocks noChangeShapeType="1"/>
          </p:cNvSpPr>
          <p:nvPr/>
        </p:nvSpPr>
        <p:spPr bwMode="auto">
          <a:xfrm flipH="1">
            <a:off x="6227763" y="4365625"/>
            <a:ext cx="576262" cy="0"/>
          </a:xfrm>
          <a:prstGeom prst="line">
            <a:avLst/>
          </a:prstGeom>
          <a:noFill/>
          <a:ln w="38100">
            <a:solidFill>
              <a:srgbClr val="FF0000"/>
            </a:solidFill>
            <a:round/>
            <a:headEnd/>
            <a:tailEnd type="triangle" w="med" len="med"/>
          </a:ln>
        </p:spPr>
        <p:txBody>
          <a:bodyPr/>
          <a:lstStyle/>
          <a:p>
            <a:endParaRPr lang="es-ES"/>
          </a:p>
        </p:txBody>
      </p:sp>
      <p:sp>
        <p:nvSpPr>
          <p:cNvPr id="99367" name="Oval 39"/>
          <p:cNvSpPr>
            <a:spLocks noChangeArrowheads="1"/>
          </p:cNvSpPr>
          <p:nvPr/>
        </p:nvSpPr>
        <p:spPr bwMode="auto">
          <a:xfrm>
            <a:off x="2195513" y="5229225"/>
            <a:ext cx="2376487" cy="1223963"/>
          </a:xfrm>
          <a:prstGeom prst="ellipse">
            <a:avLst/>
          </a:prstGeom>
          <a:noFill/>
          <a:ln w="38100" algn="ctr">
            <a:solidFill>
              <a:srgbClr val="FF0000"/>
            </a:solidFill>
            <a:round/>
            <a:headEnd/>
            <a:tailEnd/>
          </a:ln>
        </p:spPr>
        <p:txBody>
          <a:bodyPr wrap="none" anchor="ctr"/>
          <a:lstStyle/>
          <a:p>
            <a:endParaRPr lang="es-ES"/>
          </a:p>
        </p:txBody>
      </p:sp>
      <p:sp>
        <p:nvSpPr>
          <p:cNvPr id="99368" name="Text Box 40"/>
          <p:cNvSpPr txBox="1">
            <a:spLocks noChangeArrowheads="1"/>
          </p:cNvSpPr>
          <p:nvPr/>
        </p:nvSpPr>
        <p:spPr bwMode="auto">
          <a:xfrm>
            <a:off x="4284663" y="6021388"/>
            <a:ext cx="1212850" cy="366712"/>
          </a:xfrm>
          <a:prstGeom prst="rect">
            <a:avLst/>
          </a:prstGeom>
          <a:noFill/>
          <a:ln w="38100" algn="ctr">
            <a:noFill/>
            <a:miter lim="800000"/>
            <a:headEnd/>
            <a:tailEnd/>
          </a:ln>
        </p:spPr>
        <p:txBody>
          <a:bodyPr wrap="none">
            <a:spAutoFit/>
          </a:bodyPr>
          <a:lstStyle/>
          <a:p>
            <a:r>
              <a:rPr lang="es-ES_tradnl" b="1">
                <a:solidFill>
                  <a:srgbClr val="FF0000"/>
                </a:solidFill>
              </a:rPr>
              <a:t>Controlar</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9358"/>
                                        </p:tgtEl>
                                        <p:attrNameLst>
                                          <p:attrName>style.visibility</p:attrName>
                                        </p:attrNameLst>
                                      </p:cBhvr>
                                      <p:to>
                                        <p:strVal val="visible"/>
                                      </p:to>
                                    </p:set>
                                    <p:animEffect transition="in" filter="box(in)">
                                      <p:cBhvr>
                                        <p:cTn id="7" dur="500"/>
                                        <p:tgtEl>
                                          <p:spTgt spid="9935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1" nodeType="clickEffect">
                                  <p:stCondLst>
                                    <p:cond delay="0"/>
                                  </p:stCondLst>
                                  <p:childTnLst>
                                    <p:set>
                                      <p:cBhvr>
                                        <p:cTn id="11" dur="1" fill="hold">
                                          <p:stCondLst>
                                            <p:cond delay="0"/>
                                          </p:stCondLst>
                                        </p:cTn>
                                        <p:tgtEl>
                                          <p:spTgt spid="99360"/>
                                        </p:tgtEl>
                                        <p:attrNameLst>
                                          <p:attrName>style.visibility</p:attrName>
                                        </p:attrNameLst>
                                      </p:cBhvr>
                                      <p:to>
                                        <p:strVal val="visible"/>
                                      </p:to>
                                    </p:set>
                                    <p:animEffect transition="in" filter="box(in)">
                                      <p:cBhvr>
                                        <p:cTn id="12" dur="500"/>
                                        <p:tgtEl>
                                          <p:spTgt spid="9936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1" nodeType="clickEffect">
                                  <p:stCondLst>
                                    <p:cond delay="0"/>
                                  </p:stCondLst>
                                  <p:childTnLst>
                                    <p:animEffect transition="out" filter="box(in)">
                                      <p:cBhvr>
                                        <p:cTn id="16" dur="500"/>
                                        <p:tgtEl>
                                          <p:spTgt spid="99358"/>
                                        </p:tgtEl>
                                      </p:cBhvr>
                                    </p:animEffect>
                                    <p:set>
                                      <p:cBhvr>
                                        <p:cTn id="17" dur="1" fill="hold">
                                          <p:stCondLst>
                                            <p:cond delay="499"/>
                                          </p:stCondLst>
                                        </p:cTn>
                                        <p:tgtEl>
                                          <p:spTgt spid="99358"/>
                                        </p:tgtEl>
                                        <p:attrNameLst>
                                          <p:attrName>style.visibility</p:attrName>
                                        </p:attrNameLst>
                                      </p:cBhvr>
                                      <p:to>
                                        <p:strVal val="hidden"/>
                                      </p:to>
                                    </p:set>
                                  </p:childTnLst>
                                </p:cTn>
                              </p:par>
                              <p:par>
                                <p:cTn id="18" presetID="4" presetClass="exit" presetSubtype="16" fill="hold" grpId="0" nodeType="withEffect">
                                  <p:stCondLst>
                                    <p:cond delay="0"/>
                                  </p:stCondLst>
                                  <p:childTnLst>
                                    <p:animEffect transition="out" filter="box(in)">
                                      <p:cBhvr>
                                        <p:cTn id="19" dur="500"/>
                                        <p:tgtEl>
                                          <p:spTgt spid="99360"/>
                                        </p:tgtEl>
                                      </p:cBhvr>
                                    </p:animEffect>
                                    <p:set>
                                      <p:cBhvr>
                                        <p:cTn id="20" dur="1" fill="hold">
                                          <p:stCondLst>
                                            <p:cond delay="499"/>
                                          </p:stCondLst>
                                        </p:cTn>
                                        <p:tgtEl>
                                          <p:spTgt spid="9936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99363"/>
                                        </p:tgtEl>
                                        <p:attrNameLst>
                                          <p:attrName>style.visibility</p:attrName>
                                        </p:attrNameLst>
                                      </p:cBhvr>
                                      <p:to>
                                        <p:strVal val="visible"/>
                                      </p:to>
                                    </p:set>
                                    <p:animEffect transition="in" filter="box(in)">
                                      <p:cBhvr>
                                        <p:cTn id="25" dur="500"/>
                                        <p:tgtEl>
                                          <p:spTgt spid="99363"/>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99362"/>
                                        </p:tgtEl>
                                        <p:attrNameLst>
                                          <p:attrName>style.visibility</p:attrName>
                                        </p:attrNameLst>
                                      </p:cBhvr>
                                      <p:to>
                                        <p:strVal val="visible"/>
                                      </p:to>
                                    </p:set>
                                    <p:animEffect transition="in" filter="box(in)">
                                      <p:cBhvr>
                                        <p:cTn id="28" dur="500"/>
                                        <p:tgtEl>
                                          <p:spTgt spid="99362"/>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99361"/>
                                        </p:tgtEl>
                                        <p:attrNameLst>
                                          <p:attrName>style.visibility</p:attrName>
                                        </p:attrNameLst>
                                      </p:cBhvr>
                                      <p:to>
                                        <p:strVal val="visible"/>
                                      </p:to>
                                    </p:set>
                                    <p:animEffect transition="in" filter="box(in)">
                                      <p:cBhvr>
                                        <p:cTn id="31" dur="500"/>
                                        <p:tgtEl>
                                          <p:spTgt spid="99361"/>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xit" presetSubtype="16" fill="hold" grpId="1" nodeType="clickEffect">
                                  <p:stCondLst>
                                    <p:cond delay="0"/>
                                  </p:stCondLst>
                                  <p:childTnLst>
                                    <p:animEffect transition="out" filter="box(in)">
                                      <p:cBhvr>
                                        <p:cTn id="35" dur="500"/>
                                        <p:tgtEl>
                                          <p:spTgt spid="99363"/>
                                        </p:tgtEl>
                                      </p:cBhvr>
                                    </p:animEffect>
                                    <p:set>
                                      <p:cBhvr>
                                        <p:cTn id="36" dur="1" fill="hold">
                                          <p:stCondLst>
                                            <p:cond delay="499"/>
                                          </p:stCondLst>
                                        </p:cTn>
                                        <p:tgtEl>
                                          <p:spTgt spid="99363"/>
                                        </p:tgtEl>
                                        <p:attrNameLst>
                                          <p:attrName>style.visibility</p:attrName>
                                        </p:attrNameLst>
                                      </p:cBhvr>
                                      <p:to>
                                        <p:strVal val="hidden"/>
                                      </p:to>
                                    </p:set>
                                  </p:childTnLst>
                                </p:cTn>
                              </p:par>
                              <p:par>
                                <p:cTn id="37" presetID="4" presetClass="exit" presetSubtype="16" fill="hold" grpId="1" nodeType="withEffect">
                                  <p:stCondLst>
                                    <p:cond delay="0"/>
                                  </p:stCondLst>
                                  <p:childTnLst>
                                    <p:animEffect transition="out" filter="box(in)">
                                      <p:cBhvr>
                                        <p:cTn id="38" dur="500"/>
                                        <p:tgtEl>
                                          <p:spTgt spid="99362"/>
                                        </p:tgtEl>
                                      </p:cBhvr>
                                    </p:animEffect>
                                    <p:set>
                                      <p:cBhvr>
                                        <p:cTn id="39" dur="1" fill="hold">
                                          <p:stCondLst>
                                            <p:cond delay="499"/>
                                          </p:stCondLst>
                                        </p:cTn>
                                        <p:tgtEl>
                                          <p:spTgt spid="99362"/>
                                        </p:tgtEl>
                                        <p:attrNameLst>
                                          <p:attrName>style.visibility</p:attrName>
                                        </p:attrNameLst>
                                      </p:cBhvr>
                                      <p:to>
                                        <p:strVal val="hidden"/>
                                      </p:to>
                                    </p:set>
                                  </p:childTnLst>
                                </p:cTn>
                              </p:par>
                              <p:par>
                                <p:cTn id="40" presetID="4" presetClass="exit" presetSubtype="16" fill="hold" grpId="1" nodeType="withEffect">
                                  <p:stCondLst>
                                    <p:cond delay="0"/>
                                  </p:stCondLst>
                                  <p:childTnLst>
                                    <p:animEffect transition="out" filter="box(in)">
                                      <p:cBhvr>
                                        <p:cTn id="41" dur="500"/>
                                        <p:tgtEl>
                                          <p:spTgt spid="99361"/>
                                        </p:tgtEl>
                                      </p:cBhvr>
                                    </p:animEffect>
                                    <p:set>
                                      <p:cBhvr>
                                        <p:cTn id="42" dur="1" fill="hold">
                                          <p:stCondLst>
                                            <p:cond delay="499"/>
                                          </p:stCondLst>
                                        </p:cTn>
                                        <p:tgtEl>
                                          <p:spTgt spid="99361"/>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99366"/>
                                        </p:tgtEl>
                                        <p:attrNameLst>
                                          <p:attrName>style.visibility</p:attrName>
                                        </p:attrNameLst>
                                      </p:cBhvr>
                                      <p:to>
                                        <p:strVal val="visible"/>
                                      </p:to>
                                    </p:set>
                                    <p:animEffect transition="in" filter="box(in)">
                                      <p:cBhvr>
                                        <p:cTn id="47" dur="500"/>
                                        <p:tgtEl>
                                          <p:spTgt spid="99366"/>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99364"/>
                                        </p:tgtEl>
                                        <p:attrNameLst>
                                          <p:attrName>style.visibility</p:attrName>
                                        </p:attrNameLst>
                                      </p:cBhvr>
                                      <p:to>
                                        <p:strVal val="visible"/>
                                      </p:to>
                                    </p:set>
                                    <p:animEffect transition="in" filter="box(in)">
                                      <p:cBhvr>
                                        <p:cTn id="50" dur="500"/>
                                        <p:tgtEl>
                                          <p:spTgt spid="99364"/>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99365"/>
                                        </p:tgtEl>
                                        <p:attrNameLst>
                                          <p:attrName>style.visibility</p:attrName>
                                        </p:attrNameLst>
                                      </p:cBhvr>
                                      <p:to>
                                        <p:strVal val="visible"/>
                                      </p:to>
                                    </p:set>
                                    <p:animEffect transition="in" filter="box(in)">
                                      <p:cBhvr>
                                        <p:cTn id="53" dur="500"/>
                                        <p:tgtEl>
                                          <p:spTgt spid="99365"/>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xit" presetSubtype="16" fill="hold" grpId="1" nodeType="clickEffect">
                                  <p:stCondLst>
                                    <p:cond delay="0"/>
                                  </p:stCondLst>
                                  <p:childTnLst>
                                    <p:animEffect transition="out" filter="box(in)">
                                      <p:cBhvr>
                                        <p:cTn id="57" dur="500"/>
                                        <p:tgtEl>
                                          <p:spTgt spid="99366"/>
                                        </p:tgtEl>
                                      </p:cBhvr>
                                    </p:animEffect>
                                    <p:set>
                                      <p:cBhvr>
                                        <p:cTn id="58" dur="1" fill="hold">
                                          <p:stCondLst>
                                            <p:cond delay="499"/>
                                          </p:stCondLst>
                                        </p:cTn>
                                        <p:tgtEl>
                                          <p:spTgt spid="99366"/>
                                        </p:tgtEl>
                                        <p:attrNameLst>
                                          <p:attrName>style.visibility</p:attrName>
                                        </p:attrNameLst>
                                      </p:cBhvr>
                                      <p:to>
                                        <p:strVal val="hidden"/>
                                      </p:to>
                                    </p:set>
                                  </p:childTnLst>
                                </p:cTn>
                              </p:par>
                              <p:par>
                                <p:cTn id="59" presetID="4" presetClass="exit" presetSubtype="16" fill="hold" grpId="1" nodeType="withEffect">
                                  <p:stCondLst>
                                    <p:cond delay="0"/>
                                  </p:stCondLst>
                                  <p:childTnLst>
                                    <p:animEffect transition="out" filter="box(in)">
                                      <p:cBhvr>
                                        <p:cTn id="60" dur="500"/>
                                        <p:tgtEl>
                                          <p:spTgt spid="99364"/>
                                        </p:tgtEl>
                                      </p:cBhvr>
                                    </p:animEffect>
                                    <p:set>
                                      <p:cBhvr>
                                        <p:cTn id="61" dur="1" fill="hold">
                                          <p:stCondLst>
                                            <p:cond delay="499"/>
                                          </p:stCondLst>
                                        </p:cTn>
                                        <p:tgtEl>
                                          <p:spTgt spid="99364"/>
                                        </p:tgtEl>
                                        <p:attrNameLst>
                                          <p:attrName>style.visibility</p:attrName>
                                        </p:attrNameLst>
                                      </p:cBhvr>
                                      <p:to>
                                        <p:strVal val="hidden"/>
                                      </p:to>
                                    </p:set>
                                  </p:childTnLst>
                                </p:cTn>
                              </p:par>
                              <p:par>
                                <p:cTn id="62" presetID="4" presetClass="exit" presetSubtype="16" fill="hold" grpId="1" nodeType="withEffect">
                                  <p:stCondLst>
                                    <p:cond delay="0"/>
                                  </p:stCondLst>
                                  <p:childTnLst>
                                    <p:animEffect transition="out" filter="box(in)">
                                      <p:cBhvr>
                                        <p:cTn id="63" dur="500"/>
                                        <p:tgtEl>
                                          <p:spTgt spid="99365"/>
                                        </p:tgtEl>
                                      </p:cBhvr>
                                    </p:animEffect>
                                    <p:set>
                                      <p:cBhvr>
                                        <p:cTn id="64" dur="1" fill="hold">
                                          <p:stCondLst>
                                            <p:cond delay="499"/>
                                          </p:stCondLst>
                                        </p:cTn>
                                        <p:tgtEl>
                                          <p:spTgt spid="99365"/>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4" presetClass="entr" presetSubtype="16" fill="hold" grpId="0" nodeType="clickEffect">
                                  <p:stCondLst>
                                    <p:cond delay="0"/>
                                  </p:stCondLst>
                                  <p:childTnLst>
                                    <p:set>
                                      <p:cBhvr>
                                        <p:cTn id="68" dur="1" fill="hold">
                                          <p:stCondLst>
                                            <p:cond delay="0"/>
                                          </p:stCondLst>
                                        </p:cTn>
                                        <p:tgtEl>
                                          <p:spTgt spid="99368"/>
                                        </p:tgtEl>
                                        <p:attrNameLst>
                                          <p:attrName>style.visibility</p:attrName>
                                        </p:attrNameLst>
                                      </p:cBhvr>
                                      <p:to>
                                        <p:strVal val="visible"/>
                                      </p:to>
                                    </p:set>
                                    <p:animEffect transition="in" filter="box(in)">
                                      <p:cBhvr>
                                        <p:cTn id="69" dur="500"/>
                                        <p:tgtEl>
                                          <p:spTgt spid="99368"/>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99367"/>
                                        </p:tgtEl>
                                        <p:attrNameLst>
                                          <p:attrName>style.visibility</p:attrName>
                                        </p:attrNameLst>
                                      </p:cBhvr>
                                      <p:to>
                                        <p:strVal val="visible"/>
                                      </p:to>
                                    </p:set>
                                    <p:animEffect transition="in" filter="box(in)">
                                      <p:cBhvr>
                                        <p:cTn id="72" dur="500"/>
                                        <p:tgtEl>
                                          <p:spTgt spid="99367"/>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xit" presetSubtype="16" fill="hold" grpId="1" nodeType="clickEffect">
                                  <p:stCondLst>
                                    <p:cond delay="0"/>
                                  </p:stCondLst>
                                  <p:childTnLst>
                                    <p:animEffect transition="out" filter="box(in)">
                                      <p:cBhvr>
                                        <p:cTn id="76" dur="500"/>
                                        <p:tgtEl>
                                          <p:spTgt spid="99368"/>
                                        </p:tgtEl>
                                      </p:cBhvr>
                                    </p:animEffect>
                                    <p:set>
                                      <p:cBhvr>
                                        <p:cTn id="77" dur="1" fill="hold">
                                          <p:stCondLst>
                                            <p:cond delay="499"/>
                                          </p:stCondLst>
                                        </p:cTn>
                                        <p:tgtEl>
                                          <p:spTgt spid="99368"/>
                                        </p:tgtEl>
                                        <p:attrNameLst>
                                          <p:attrName>style.visibility</p:attrName>
                                        </p:attrNameLst>
                                      </p:cBhvr>
                                      <p:to>
                                        <p:strVal val="hidden"/>
                                      </p:to>
                                    </p:set>
                                  </p:childTnLst>
                                </p:cTn>
                              </p:par>
                              <p:par>
                                <p:cTn id="78" presetID="4" presetClass="exit" presetSubtype="16" fill="hold" grpId="1" nodeType="withEffect">
                                  <p:stCondLst>
                                    <p:cond delay="0"/>
                                  </p:stCondLst>
                                  <p:childTnLst>
                                    <p:animEffect transition="out" filter="box(in)">
                                      <p:cBhvr>
                                        <p:cTn id="79" dur="500"/>
                                        <p:tgtEl>
                                          <p:spTgt spid="99367"/>
                                        </p:tgtEl>
                                      </p:cBhvr>
                                    </p:animEffect>
                                    <p:set>
                                      <p:cBhvr>
                                        <p:cTn id="80" dur="1" fill="hold">
                                          <p:stCondLst>
                                            <p:cond delay="499"/>
                                          </p:stCondLst>
                                        </p:cTn>
                                        <p:tgtEl>
                                          <p:spTgt spid="993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58" grpId="0" animBg="1"/>
      <p:bldP spid="99358" grpId="1" animBg="1"/>
      <p:bldP spid="99360" grpId="0"/>
      <p:bldP spid="99360" grpId="1"/>
      <p:bldP spid="99361" grpId="0" animBg="1"/>
      <p:bldP spid="99361" grpId="1" animBg="1"/>
      <p:bldP spid="99362" grpId="0" animBg="1"/>
      <p:bldP spid="99362" grpId="1" animBg="1"/>
      <p:bldP spid="99363" grpId="0"/>
      <p:bldP spid="99363" grpId="1"/>
      <p:bldP spid="99364" grpId="0" animBg="1"/>
      <p:bldP spid="99364" grpId="1" animBg="1"/>
      <p:bldP spid="99365" grpId="0"/>
      <p:bldP spid="99365" grpId="1"/>
      <p:bldP spid="99366" grpId="0" animBg="1"/>
      <p:bldP spid="99366" grpId="1" animBg="1"/>
      <p:bldP spid="99367" grpId="0" animBg="1"/>
      <p:bldP spid="99367" grpId="1" animBg="1"/>
      <p:bldP spid="99368" grpId="0"/>
      <p:bldP spid="99368"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S_tradnl" sz="2800" smtClean="0"/>
              <a:t>3. Visión esquemática del  control de gestión</a:t>
            </a:r>
          </a:p>
        </p:txBody>
      </p:sp>
      <p:sp>
        <p:nvSpPr>
          <p:cNvPr id="36867" name="Rectangle 3"/>
          <p:cNvSpPr>
            <a:spLocks noChangeArrowheads="1"/>
          </p:cNvSpPr>
          <p:nvPr/>
        </p:nvSpPr>
        <p:spPr bwMode="auto">
          <a:xfrm>
            <a:off x="2786050" y="2714620"/>
            <a:ext cx="3457575" cy="1800225"/>
          </a:xfrm>
          <a:prstGeom prst="rect">
            <a:avLst/>
          </a:prstGeom>
          <a:gradFill flip="none" rotWithShape="1">
            <a:gsLst>
              <a:gs pos="0">
                <a:schemeClr val="bg2"/>
              </a:gs>
              <a:gs pos="17999">
                <a:srgbClr val="99CCFF"/>
              </a:gs>
              <a:gs pos="36000">
                <a:srgbClr val="9966FF"/>
              </a:gs>
              <a:gs pos="61000">
                <a:srgbClr val="CC99FF"/>
              </a:gs>
              <a:gs pos="82001">
                <a:srgbClr val="99CCFF"/>
              </a:gs>
              <a:gs pos="100000">
                <a:srgbClr val="CCCCFF"/>
              </a:gs>
            </a:gsLst>
            <a:lin ang="5400000" scaled="1"/>
            <a:tileRect/>
          </a:gradFill>
          <a:ln w="38100">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wrap="none" anchor="ctr"/>
          <a:lstStyle/>
          <a:p>
            <a:r>
              <a:rPr lang="es-ES_tradnl" dirty="0">
                <a:solidFill>
                  <a:srgbClr val="002060"/>
                </a:solidFill>
              </a:rPr>
              <a:t>Unidad de Negocio</a:t>
            </a:r>
          </a:p>
        </p:txBody>
      </p:sp>
      <p:sp>
        <p:nvSpPr>
          <p:cNvPr id="36868" name="Line 5"/>
          <p:cNvSpPr>
            <a:spLocks noChangeShapeType="1"/>
          </p:cNvSpPr>
          <p:nvPr/>
        </p:nvSpPr>
        <p:spPr bwMode="auto">
          <a:xfrm>
            <a:off x="1000100" y="3714752"/>
            <a:ext cx="1727200" cy="0"/>
          </a:xfrm>
          <a:prstGeom prst="line">
            <a:avLst/>
          </a:prstGeom>
          <a:noFill/>
          <a:ln w="9525">
            <a:solidFill>
              <a:schemeClr val="tx1"/>
            </a:solidFill>
            <a:round/>
            <a:headEnd/>
            <a:tailEnd type="triangle" w="med" len="med"/>
          </a:ln>
        </p:spPr>
        <p:txBody>
          <a:bodyPr/>
          <a:lstStyle/>
          <a:p>
            <a:endParaRPr lang="es-ES"/>
          </a:p>
        </p:txBody>
      </p:sp>
      <p:sp>
        <p:nvSpPr>
          <p:cNvPr id="36869" name="Line 7"/>
          <p:cNvSpPr>
            <a:spLocks noChangeShapeType="1"/>
          </p:cNvSpPr>
          <p:nvPr/>
        </p:nvSpPr>
        <p:spPr bwMode="auto">
          <a:xfrm>
            <a:off x="6357950" y="3643314"/>
            <a:ext cx="1655762" cy="0"/>
          </a:xfrm>
          <a:prstGeom prst="line">
            <a:avLst/>
          </a:prstGeom>
          <a:noFill/>
          <a:ln w="9525">
            <a:solidFill>
              <a:schemeClr val="tx1"/>
            </a:solidFill>
            <a:round/>
            <a:headEnd/>
            <a:tailEnd type="triangle" w="med" len="med"/>
          </a:ln>
        </p:spPr>
        <p:txBody>
          <a:bodyPr/>
          <a:lstStyle/>
          <a:p>
            <a:endParaRPr lang="es-ES"/>
          </a:p>
        </p:txBody>
      </p:sp>
      <p:sp>
        <p:nvSpPr>
          <p:cNvPr id="36870" name="Text Box 8"/>
          <p:cNvSpPr txBox="1">
            <a:spLocks noChangeArrowheads="1"/>
          </p:cNvSpPr>
          <p:nvPr/>
        </p:nvSpPr>
        <p:spPr bwMode="auto">
          <a:xfrm>
            <a:off x="574675" y="3160713"/>
            <a:ext cx="793750" cy="366712"/>
          </a:xfrm>
          <a:prstGeom prst="rect">
            <a:avLst/>
          </a:prstGeom>
          <a:noFill/>
          <a:ln w="9525">
            <a:noFill/>
            <a:miter lim="800000"/>
            <a:headEnd/>
            <a:tailEnd/>
          </a:ln>
        </p:spPr>
        <p:txBody>
          <a:bodyPr wrap="none">
            <a:spAutoFit/>
          </a:bodyPr>
          <a:lstStyle/>
          <a:p>
            <a:r>
              <a:rPr lang="es-ES_tradnl"/>
              <a:t>Flujos</a:t>
            </a:r>
          </a:p>
        </p:txBody>
      </p:sp>
      <p:sp>
        <p:nvSpPr>
          <p:cNvPr id="36871" name="Text Box 9"/>
          <p:cNvSpPr txBox="1">
            <a:spLocks noChangeArrowheads="1"/>
          </p:cNvSpPr>
          <p:nvPr/>
        </p:nvSpPr>
        <p:spPr bwMode="auto">
          <a:xfrm>
            <a:off x="7308850" y="3068638"/>
            <a:ext cx="793750" cy="366712"/>
          </a:xfrm>
          <a:prstGeom prst="rect">
            <a:avLst/>
          </a:prstGeom>
          <a:noFill/>
          <a:ln w="9525">
            <a:noFill/>
            <a:miter lim="800000"/>
            <a:headEnd/>
            <a:tailEnd/>
          </a:ln>
        </p:spPr>
        <p:txBody>
          <a:bodyPr wrap="none">
            <a:spAutoFit/>
          </a:bodyPr>
          <a:lstStyle/>
          <a:p>
            <a:r>
              <a:rPr lang="es-ES_tradnl"/>
              <a:t>Flujos</a:t>
            </a:r>
          </a:p>
        </p:txBody>
      </p:sp>
      <p:sp>
        <p:nvSpPr>
          <p:cNvPr id="36872" name="Line 10"/>
          <p:cNvSpPr>
            <a:spLocks noChangeShapeType="1"/>
          </p:cNvSpPr>
          <p:nvPr/>
        </p:nvSpPr>
        <p:spPr bwMode="auto">
          <a:xfrm>
            <a:off x="4429124" y="1357298"/>
            <a:ext cx="0" cy="1223962"/>
          </a:xfrm>
          <a:prstGeom prst="line">
            <a:avLst/>
          </a:prstGeom>
          <a:noFill/>
          <a:ln w="9525">
            <a:solidFill>
              <a:schemeClr val="tx1"/>
            </a:solidFill>
            <a:round/>
            <a:headEnd/>
            <a:tailEnd type="triangle" w="med" len="med"/>
          </a:ln>
        </p:spPr>
        <p:txBody>
          <a:bodyPr/>
          <a:lstStyle/>
          <a:p>
            <a:endParaRPr lang="es-ES"/>
          </a:p>
        </p:txBody>
      </p:sp>
      <p:sp>
        <p:nvSpPr>
          <p:cNvPr id="36873" name="Text Box 11"/>
          <p:cNvSpPr txBox="1">
            <a:spLocks noChangeArrowheads="1"/>
          </p:cNvSpPr>
          <p:nvPr/>
        </p:nvSpPr>
        <p:spPr bwMode="auto">
          <a:xfrm>
            <a:off x="2916238" y="1412875"/>
            <a:ext cx="1289050" cy="366713"/>
          </a:xfrm>
          <a:prstGeom prst="rect">
            <a:avLst/>
          </a:prstGeom>
          <a:noFill/>
          <a:ln w="9525">
            <a:noFill/>
            <a:miter lim="800000"/>
            <a:headEnd/>
            <a:tailEnd/>
          </a:ln>
        </p:spPr>
        <p:txBody>
          <a:bodyPr wrap="none">
            <a:spAutoFit/>
          </a:bodyPr>
          <a:lstStyle/>
          <a:p>
            <a:r>
              <a:rPr lang="es-ES_tradnl"/>
              <a:t>Referencia</a:t>
            </a:r>
          </a:p>
        </p:txBody>
      </p:sp>
      <p:sp>
        <p:nvSpPr>
          <p:cNvPr id="36874" name="Line 12"/>
          <p:cNvSpPr>
            <a:spLocks noChangeShapeType="1"/>
          </p:cNvSpPr>
          <p:nvPr/>
        </p:nvSpPr>
        <p:spPr bwMode="auto">
          <a:xfrm flipV="1">
            <a:off x="4429124" y="4643446"/>
            <a:ext cx="0" cy="1441450"/>
          </a:xfrm>
          <a:prstGeom prst="line">
            <a:avLst/>
          </a:prstGeom>
          <a:noFill/>
          <a:ln w="9525">
            <a:solidFill>
              <a:schemeClr val="tx1"/>
            </a:solidFill>
            <a:round/>
            <a:headEnd/>
            <a:tailEnd type="triangle" w="med" len="med"/>
          </a:ln>
        </p:spPr>
        <p:txBody>
          <a:bodyPr/>
          <a:lstStyle/>
          <a:p>
            <a:endParaRPr lang="es-ES"/>
          </a:p>
        </p:txBody>
      </p:sp>
      <p:sp>
        <p:nvSpPr>
          <p:cNvPr id="36875" name="Text Box 13"/>
          <p:cNvSpPr txBox="1">
            <a:spLocks noChangeArrowheads="1"/>
          </p:cNvSpPr>
          <p:nvPr/>
        </p:nvSpPr>
        <p:spPr bwMode="auto">
          <a:xfrm>
            <a:off x="4500563" y="5373688"/>
            <a:ext cx="2736850" cy="366712"/>
          </a:xfrm>
          <a:prstGeom prst="rect">
            <a:avLst/>
          </a:prstGeom>
          <a:noFill/>
          <a:ln w="9525">
            <a:noFill/>
            <a:miter lim="800000"/>
            <a:headEnd/>
            <a:tailEnd/>
          </a:ln>
        </p:spPr>
        <p:txBody>
          <a:bodyPr wrap="none">
            <a:spAutoFit/>
          </a:bodyPr>
          <a:lstStyle/>
          <a:p>
            <a:r>
              <a:rPr lang="es-ES_tradnl"/>
              <a:t>Organización y Recursos</a:t>
            </a: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ES_tradnl" sz="2800" smtClean="0"/>
              <a:t>Flujos en el sistema empresa</a:t>
            </a:r>
          </a:p>
        </p:txBody>
      </p:sp>
      <p:sp>
        <p:nvSpPr>
          <p:cNvPr id="38915" name="AutoShape 3"/>
          <p:cNvSpPr>
            <a:spLocks noChangeArrowheads="1"/>
          </p:cNvSpPr>
          <p:nvPr/>
        </p:nvSpPr>
        <p:spPr bwMode="auto">
          <a:xfrm>
            <a:off x="1619250" y="1773238"/>
            <a:ext cx="4824413" cy="1296987"/>
          </a:xfrm>
          <a:prstGeom prst="rightArrow">
            <a:avLst>
              <a:gd name="adj1" fmla="val 50000"/>
              <a:gd name="adj2" fmla="val 92993"/>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r>
              <a:rPr lang="es-ES_tradnl"/>
              <a:t>Físicos</a:t>
            </a:r>
          </a:p>
        </p:txBody>
      </p:sp>
      <p:sp>
        <p:nvSpPr>
          <p:cNvPr id="38916" name="AutoShape 4"/>
          <p:cNvSpPr>
            <a:spLocks noChangeArrowheads="1"/>
          </p:cNvSpPr>
          <p:nvPr/>
        </p:nvSpPr>
        <p:spPr bwMode="auto">
          <a:xfrm>
            <a:off x="1692275" y="3429000"/>
            <a:ext cx="4824413" cy="1296988"/>
          </a:xfrm>
          <a:prstGeom prst="rightArrow">
            <a:avLst>
              <a:gd name="adj1" fmla="val 50000"/>
              <a:gd name="adj2" fmla="val 92993"/>
            </a:avLst>
          </a:prstGeom>
          <a:gradFill>
            <a:gsLst>
              <a:gs pos="0">
                <a:schemeClr val="tx2">
                  <a:lumMod val="60000"/>
                  <a:lumOff val="40000"/>
                </a:schemeClr>
              </a:gs>
              <a:gs pos="80000">
                <a:schemeClr val="dk1">
                  <a:shade val="93000"/>
                  <a:satMod val="130000"/>
                </a:schemeClr>
              </a:gs>
              <a:gs pos="100000">
                <a:schemeClr val="dk1">
                  <a:shade val="94000"/>
                  <a:satMod val="135000"/>
                </a:schemeClr>
              </a:gs>
            </a:gsLst>
          </a:gradFill>
          <a:ln>
            <a:headEnd/>
            <a:tailEnd/>
          </a:ln>
        </p:spPr>
        <p:style>
          <a:lnRef idx="0">
            <a:schemeClr val="dk1"/>
          </a:lnRef>
          <a:fillRef idx="3">
            <a:schemeClr val="dk1"/>
          </a:fillRef>
          <a:effectRef idx="3">
            <a:schemeClr val="dk1"/>
          </a:effectRef>
          <a:fontRef idx="minor">
            <a:schemeClr val="lt1"/>
          </a:fontRef>
        </p:style>
        <p:txBody>
          <a:bodyPr wrap="none" anchor="ctr"/>
          <a:lstStyle/>
          <a:p>
            <a:r>
              <a:rPr lang="es-ES_tradnl">
                <a:solidFill>
                  <a:schemeClr val="lt1"/>
                </a:solidFill>
                <a:latin typeface="+mn-lt"/>
                <a:cs typeface="+mn-cs"/>
              </a:rPr>
              <a:t>Información</a:t>
            </a:r>
          </a:p>
        </p:txBody>
      </p:sp>
      <p:sp>
        <p:nvSpPr>
          <p:cNvPr id="38917" name="AutoShape 5"/>
          <p:cNvSpPr>
            <a:spLocks noChangeArrowheads="1"/>
          </p:cNvSpPr>
          <p:nvPr/>
        </p:nvSpPr>
        <p:spPr bwMode="auto">
          <a:xfrm>
            <a:off x="1692275" y="5084763"/>
            <a:ext cx="4824413" cy="1296987"/>
          </a:xfrm>
          <a:prstGeom prst="rightArrow">
            <a:avLst>
              <a:gd name="adj1" fmla="val 50000"/>
              <a:gd name="adj2" fmla="val 92993"/>
            </a:avLst>
          </a:prstGeom>
          <a:solidFill>
            <a:srgbClr val="FF0000"/>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r>
              <a:rPr lang="es-ES_tradnl">
                <a:solidFill>
                  <a:schemeClr val="lt1"/>
                </a:solidFill>
                <a:latin typeface="+mn-lt"/>
                <a:cs typeface="+mn-cs"/>
              </a:rPr>
              <a:t>Monetarios</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068388" y="0"/>
            <a:ext cx="8075612" cy="1295400"/>
          </a:xfrm>
          <a:noFill/>
        </p:spPr>
        <p:txBody>
          <a:bodyPr lIns="92075" tIns="46038" rIns="92075" bIns="46038"/>
          <a:lstStyle/>
          <a:p>
            <a:pPr algn="ctr" eaLnBrk="1" hangingPunct="1"/>
            <a:r>
              <a:rPr lang="es-ES_tradnl" sz="2400" b="0" smtClean="0"/>
              <a:t>Visión esquemática del ciclo de control de gestión en una empresa</a:t>
            </a:r>
            <a:endParaRPr lang="es-ES_tradnl" sz="2400" smtClean="0"/>
          </a:p>
        </p:txBody>
      </p:sp>
      <p:sp>
        <p:nvSpPr>
          <p:cNvPr id="13360" name="Rectangle 48"/>
          <p:cNvSpPr>
            <a:spLocks noChangeArrowheads="1"/>
          </p:cNvSpPr>
          <p:nvPr/>
        </p:nvSpPr>
        <p:spPr bwMode="auto">
          <a:xfrm>
            <a:off x="2987675" y="2997200"/>
            <a:ext cx="1655763" cy="647700"/>
          </a:xfrm>
          <a:prstGeom prst="rect">
            <a:avLst/>
          </a:prstGeom>
          <a:ln>
            <a:headEnd/>
            <a:tailEnd/>
          </a:ln>
          <a:scene3d>
            <a:camera prst="orthographicFront">
              <a:rot lat="0" lon="0" rev="0"/>
            </a:camera>
            <a:lightRig rig="threePt" dir="t">
              <a:rot lat="0" lon="0" rev="1200000"/>
            </a:lightRig>
          </a:scene3d>
          <a:sp3d>
            <a:bevelT w="63500" h="25400" prst="softRound"/>
          </a:sp3d>
        </p:spPr>
        <p:style>
          <a:lnRef idx="0">
            <a:schemeClr val="accent2"/>
          </a:lnRef>
          <a:fillRef idx="3">
            <a:schemeClr val="accent2"/>
          </a:fillRef>
          <a:effectRef idx="3">
            <a:schemeClr val="accent2"/>
          </a:effectRef>
          <a:fontRef idx="minor">
            <a:schemeClr val="lt1"/>
          </a:fontRef>
        </p:style>
        <p:txBody>
          <a:bodyPr wrap="none" anchor="ctr"/>
          <a:lstStyle/>
          <a:p>
            <a:r>
              <a:rPr lang="es-ES_tradnl">
                <a:solidFill>
                  <a:srgbClr val="002060"/>
                </a:solidFill>
              </a:rPr>
              <a:t>Unidad de </a:t>
            </a:r>
          </a:p>
          <a:p>
            <a:r>
              <a:rPr lang="es-ES_tradnl">
                <a:solidFill>
                  <a:srgbClr val="002060"/>
                </a:solidFill>
              </a:rPr>
              <a:t>Negocio</a:t>
            </a:r>
          </a:p>
        </p:txBody>
      </p:sp>
      <p:sp>
        <p:nvSpPr>
          <p:cNvPr id="13361" name="Oval 49"/>
          <p:cNvSpPr>
            <a:spLocks noChangeArrowheads="1"/>
          </p:cNvSpPr>
          <p:nvPr/>
        </p:nvSpPr>
        <p:spPr bwMode="auto">
          <a:xfrm>
            <a:off x="2771775" y="1628775"/>
            <a:ext cx="1944688" cy="647700"/>
          </a:xfrm>
          <a:prstGeom prst="ellipse">
            <a:avLst/>
          </a:prstGeom>
          <a:ln w="9525">
            <a:solidFill>
              <a:schemeClr val="tx1"/>
            </a:solidFill>
            <a:prstDash val="dash"/>
            <a:round/>
            <a:headEnd/>
            <a:tailEnd/>
          </a:ln>
        </p:spPr>
        <p:style>
          <a:lnRef idx="0">
            <a:scrgbClr r="0" g="0" b="0"/>
          </a:lnRef>
          <a:fillRef idx="1003">
            <a:schemeClr val="lt2"/>
          </a:fillRef>
          <a:effectRef idx="0">
            <a:scrgbClr r="0" g="0" b="0"/>
          </a:effectRef>
          <a:fontRef idx="major"/>
        </p:style>
        <p:txBody>
          <a:bodyPr wrap="none" anchor="ctr"/>
          <a:lstStyle/>
          <a:p>
            <a:r>
              <a:rPr lang="es-ES_tradnl" dirty="0"/>
              <a:t>Mercado /</a:t>
            </a:r>
          </a:p>
          <a:p>
            <a:r>
              <a:rPr lang="es-ES_tradnl" dirty="0"/>
              <a:t>Cliente</a:t>
            </a:r>
          </a:p>
        </p:txBody>
      </p:sp>
      <p:sp>
        <p:nvSpPr>
          <p:cNvPr id="13362" name="Line 50"/>
          <p:cNvSpPr>
            <a:spLocks noChangeShapeType="1"/>
          </p:cNvSpPr>
          <p:nvPr/>
        </p:nvSpPr>
        <p:spPr bwMode="auto">
          <a:xfrm flipV="1">
            <a:off x="3492500" y="2276475"/>
            <a:ext cx="0" cy="720725"/>
          </a:xfrm>
          <a:prstGeom prst="line">
            <a:avLst/>
          </a:prstGeom>
          <a:noFill/>
          <a:ln w="9525">
            <a:solidFill>
              <a:schemeClr val="tx1"/>
            </a:solidFill>
            <a:round/>
            <a:headEnd/>
            <a:tailEnd type="triangle" w="med" len="med"/>
          </a:ln>
        </p:spPr>
        <p:txBody>
          <a:bodyPr/>
          <a:lstStyle/>
          <a:p>
            <a:endParaRPr lang="es-ES"/>
          </a:p>
        </p:txBody>
      </p:sp>
      <p:sp>
        <p:nvSpPr>
          <p:cNvPr id="13363" name="Line 51"/>
          <p:cNvSpPr>
            <a:spLocks noChangeShapeType="1"/>
          </p:cNvSpPr>
          <p:nvPr/>
        </p:nvSpPr>
        <p:spPr bwMode="auto">
          <a:xfrm>
            <a:off x="3924300" y="2276475"/>
            <a:ext cx="0" cy="720725"/>
          </a:xfrm>
          <a:prstGeom prst="line">
            <a:avLst/>
          </a:prstGeom>
          <a:noFill/>
          <a:ln w="9525">
            <a:solidFill>
              <a:schemeClr val="tx1"/>
            </a:solidFill>
            <a:round/>
            <a:headEnd/>
            <a:tailEnd type="triangle" w="med" len="med"/>
          </a:ln>
        </p:spPr>
        <p:txBody>
          <a:bodyPr/>
          <a:lstStyle/>
          <a:p>
            <a:endParaRPr lang="es-ES"/>
          </a:p>
        </p:txBody>
      </p:sp>
      <p:sp>
        <p:nvSpPr>
          <p:cNvPr id="13364" name="Oval 52"/>
          <p:cNvSpPr>
            <a:spLocks noChangeArrowheads="1"/>
          </p:cNvSpPr>
          <p:nvPr/>
        </p:nvSpPr>
        <p:spPr bwMode="auto">
          <a:xfrm>
            <a:off x="2916238" y="4149725"/>
            <a:ext cx="1800225" cy="720725"/>
          </a:xfrm>
          <a:prstGeom prst="ellipse">
            <a:avLst/>
          </a:prstGeom>
          <a:ln w="9525">
            <a:solidFill>
              <a:schemeClr val="tx1"/>
            </a:solidFill>
            <a:prstDash val="dash"/>
            <a:round/>
            <a:headEnd/>
            <a:tailEnd/>
          </a:ln>
        </p:spPr>
        <p:style>
          <a:lnRef idx="0">
            <a:scrgbClr r="0" g="0" b="0"/>
          </a:lnRef>
          <a:fillRef idx="1002">
            <a:schemeClr val="dk2"/>
          </a:fillRef>
          <a:effectRef idx="0">
            <a:scrgbClr r="0" g="0" b="0"/>
          </a:effectRef>
          <a:fontRef idx="major"/>
        </p:style>
        <p:txBody>
          <a:bodyPr wrap="none" anchor="ctr"/>
          <a:lstStyle/>
          <a:p>
            <a:r>
              <a:rPr lang="es-ES_tradnl"/>
              <a:t>Proveedores</a:t>
            </a:r>
          </a:p>
        </p:txBody>
      </p:sp>
      <p:sp>
        <p:nvSpPr>
          <p:cNvPr id="13365" name="Line 53"/>
          <p:cNvSpPr>
            <a:spLocks noChangeShapeType="1"/>
          </p:cNvSpPr>
          <p:nvPr/>
        </p:nvSpPr>
        <p:spPr bwMode="auto">
          <a:xfrm flipV="1">
            <a:off x="3995738" y="3646488"/>
            <a:ext cx="0" cy="503237"/>
          </a:xfrm>
          <a:prstGeom prst="line">
            <a:avLst/>
          </a:prstGeom>
          <a:noFill/>
          <a:ln w="9525">
            <a:solidFill>
              <a:schemeClr val="tx1"/>
            </a:solidFill>
            <a:round/>
            <a:headEnd/>
            <a:tailEnd type="triangle" w="med" len="med"/>
          </a:ln>
        </p:spPr>
        <p:txBody>
          <a:bodyPr/>
          <a:lstStyle/>
          <a:p>
            <a:endParaRPr lang="es-ES"/>
          </a:p>
        </p:txBody>
      </p:sp>
      <p:sp>
        <p:nvSpPr>
          <p:cNvPr id="13366" name="Line 54"/>
          <p:cNvSpPr>
            <a:spLocks noChangeShapeType="1"/>
          </p:cNvSpPr>
          <p:nvPr/>
        </p:nvSpPr>
        <p:spPr bwMode="auto">
          <a:xfrm flipH="1">
            <a:off x="3492500" y="3646488"/>
            <a:ext cx="1588" cy="503237"/>
          </a:xfrm>
          <a:prstGeom prst="line">
            <a:avLst/>
          </a:prstGeom>
          <a:noFill/>
          <a:ln w="9525">
            <a:solidFill>
              <a:schemeClr val="tx1"/>
            </a:solidFill>
            <a:round/>
            <a:headEnd/>
            <a:tailEnd type="triangle" w="med" len="med"/>
          </a:ln>
        </p:spPr>
        <p:txBody>
          <a:bodyPr/>
          <a:lstStyle/>
          <a:p>
            <a:endParaRPr lang="es-ES"/>
          </a:p>
        </p:txBody>
      </p:sp>
      <p:sp>
        <p:nvSpPr>
          <p:cNvPr id="13367" name="Line 55"/>
          <p:cNvSpPr>
            <a:spLocks noChangeShapeType="1"/>
          </p:cNvSpPr>
          <p:nvPr/>
        </p:nvSpPr>
        <p:spPr bwMode="auto">
          <a:xfrm>
            <a:off x="4643438" y="3284538"/>
            <a:ext cx="2016125" cy="0"/>
          </a:xfrm>
          <a:prstGeom prst="line">
            <a:avLst/>
          </a:prstGeom>
          <a:noFill/>
          <a:ln w="9525">
            <a:solidFill>
              <a:schemeClr val="tx1"/>
            </a:solidFill>
            <a:round/>
            <a:headEnd/>
            <a:tailEnd type="triangle" w="med" len="med"/>
          </a:ln>
        </p:spPr>
        <p:txBody>
          <a:bodyPr/>
          <a:lstStyle/>
          <a:p>
            <a:endParaRPr lang="es-ES"/>
          </a:p>
        </p:txBody>
      </p:sp>
      <p:sp>
        <p:nvSpPr>
          <p:cNvPr id="13368" name="Text Box 56"/>
          <p:cNvSpPr txBox="1">
            <a:spLocks noChangeArrowheads="1"/>
          </p:cNvSpPr>
          <p:nvPr/>
        </p:nvSpPr>
        <p:spPr bwMode="auto">
          <a:xfrm>
            <a:off x="5148263" y="2852738"/>
            <a:ext cx="1327150" cy="366712"/>
          </a:xfrm>
          <a:prstGeom prst="rect">
            <a:avLst/>
          </a:prstGeom>
          <a:noFill/>
          <a:ln w="9525">
            <a:noFill/>
            <a:miter lim="800000"/>
            <a:headEnd/>
            <a:tailEnd/>
          </a:ln>
        </p:spPr>
        <p:txBody>
          <a:bodyPr wrap="none">
            <a:spAutoFit/>
          </a:bodyPr>
          <a:lstStyle/>
          <a:p>
            <a:r>
              <a:rPr lang="es-ES_tradnl"/>
              <a:t>Resultados</a:t>
            </a:r>
          </a:p>
        </p:txBody>
      </p:sp>
      <p:sp>
        <p:nvSpPr>
          <p:cNvPr id="13369" name="Rectangle 57"/>
          <p:cNvSpPr>
            <a:spLocks noChangeArrowheads="1"/>
          </p:cNvSpPr>
          <p:nvPr/>
        </p:nvSpPr>
        <p:spPr bwMode="auto">
          <a:xfrm>
            <a:off x="6156325" y="1773238"/>
            <a:ext cx="1296988" cy="647700"/>
          </a:xfrm>
          <a:prstGeom prst="rect">
            <a:avLst/>
          </a:prstGeom>
          <a:solidFill>
            <a:srgbClr val="00FFFF"/>
          </a:solidFill>
          <a:ln w="9525">
            <a:solidFill>
              <a:schemeClr val="tx1"/>
            </a:solidFill>
            <a:miter lim="800000"/>
            <a:headEnd/>
            <a:tailEnd/>
          </a:ln>
        </p:spPr>
        <p:txBody>
          <a:bodyPr wrap="none" anchor="ctr"/>
          <a:lstStyle/>
          <a:p>
            <a:r>
              <a:rPr lang="es-ES_tradnl" sz="1600" i="1"/>
              <a:t>Planificación</a:t>
            </a:r>
          </a:p>
        </p:txBody>
      </p:sp>
      <p:sp>
        <p:nvSpPr>
          <p:cNvPr id="13370" name="Rectangle 58"/>
          <p:cNvSpPr>
            <a:spLocks noChangeArrowheads="1"/>
          </p:cNvSpPr>
          <p:nvPr/>
        </p:nvSpPr>
        <p:spPr bwMode="auto">
          <a:xfrm>
            <a:off x="6588125" y="1052513"/>
            <a:ext cx="1212850" cy="366712"/>
          </a:xfrm>
          <a:prstGeom prst="rect">
            <a:avLst/>
          </a:prstGeom>
          <a:noFill/>
          <a:ln w="9525">
            <a:noFill/>
            <a:miter lim="800000"/>
            <a:headEnd/>
            <a:tailEnd/>
          </a:ln>
        </p:spPr>
        <p:txBody>
          <a:bodyPr wrap="none">
            <a:spAutoFit/>
          </a:bodyPr>
          <a:lstStyle/>
          <a:p>
            <a:r>
              <a:rPr lang="es-ES_tradnl"/>
              <a:t>Estrategia</a:t>
            </a:r>
          </a:p>
        </p:txBody>
      </p:sp>
      <p:sp>
        <p:nvSpPr>
          <p:cNvPr id="13371" name="Line 59"/>
          <p:cNvSpPr>
            <a:spLocks noChangeShapeType="1"/>
          </p:cNvSpPr>
          <p:nvPr/>
        </p:nvSpPr>
        <p:spPr bwMode="auto">
          <a:xfrm>
            <a:off x="6804025" y="1412875"/>
            <a:ext cx="0" cy="360363"/>
          </a:xfrm>
          <a:prstGeom prst="line">
            <a:avLst/>
          </a:prstGeom>
          <a:noFill/>
          <a:ln w="9525">
            <a:solidFill>
              <a:schemeClr val="tx1"/>
            </a:solidFill>
            <a:round/>
            <a:headEnd/>
            <a:tailEnd type="triangle" w="med" len="med"/>
          </a:ln>
        </p:spPr>
        <p:txBody>
          <a:bodyPr/>
          <a:lstStyle/>
          <a:p>
            <a:endParaRPr lang="es-ES"/>
          </a:p>
        </p:txBody>
      </p:sp>
      <p:sp>
        <p:nvSpPr>
          <p:cNvPr id="13372" name="Oval 60"/>
          <p:cNvSpPr>
            <a:spLocks noChangeArrowheads="1"/>
          </p:cNvSpPr>
          <p:nvPr/>
        </p:nvSpPr>
        <p:spPr bwMode="auto">
          <a:xfrm>
            <a:off x="6659563" y="3068638"/>
            <a:ext cx="360362" cy="360362"/>
          </a:xfrm>
          <a:prstGeom prst="ellipse">
            <a:avLst/>
          </a:prstGeom>
          <a:solidFill>
            <a:srgbClr val="00FFFF"/>
          </a:solidFill>
          <a:ln w="9525">
            <a:solidFill>
              <a:schemeClr val="tx1"/>
            </a:solidFill>
            <a:round/>
            <a:headEnd/>
            <a:tailEnd/>
          </a:ln>
        </p:spPr>
        <p:txBody>
          <a:bodyPr wrap="none" anchor="ctr"/>
          <a:lstStyle/>
          <a:p>
            <a:endParaRPr lang="es-ES" sz="2800"/>
          </a:p>
        </p:txBody>
      </p:sp>
      <p:sp>
        <p:nvSpPr>
          <p:cNvPr id="13373" name="Line 61"/>
          <p:cNvSpPr>
            <a:spLocks noChangeShapeType="1"/>
          </p:cNvSpPr>
          <p:nvPr/>
        </p:nvSpPr>
        <p:spPr bwMode="auto">
          <a:xfrm>
            <a:off x="6804025" y="2420938"/>
            <a:ext cx="0" cy="576262"/>
          </a:xfrm>
          <a:prstGeom prst="line">
            <a:avLst/>
          </a:prstGeom>
          <a:noFill/>
          <a:ln w="19050">
            <a:solidFill>
              <a:srgbClr val="FF0000"/>
            </a:solidFill>
            <a:round/>
            <a:headEnd/>
            <a:tailEnd type="triangle" w="med" len="med"/>
          </a:ln>
        </p:spPr>
        <p:txBody>
          <a:bodyPr/>
          <a:lstStyle/>
          <a:p>
            <a:endParaRPr lang="es-ES"/>
          </a:p>
        </p:txBody>
      </p:sp>
      <p:sp>
        <p:nvSpPr>
          <p:cNvPr id="13377" name="Text Box 65"/>
          <p:cNvSpPr txBox="1">
            <a:spLocks noChangeArrowheads="1"/>
          </p:cNvSpPr>
          <p:nvPr/>
        </p:nvSpPr>
        <p:spPr bwMode="auto">
          <a:xfrm>
            <a:off x="6732588" y="3141663"/>
            <a:ext cx="698500" cy="274637"/>
          </a:xfrm>
          <a:prstGeom prst="rect">
            <a:avLst/>
          </a:prstGeom>
          <a:noFill/>
          <a:ln w="9525">
            <a:noFill/>
            <a:miter lim="800000"/>
            <a:headEnd/>
            <a:tailEnd/>
          </a:ln>
        </p:spPr>
        <p:txBody>
          <a:bodyPr wrap="none">
            <a:spAutoFit/>
          </a:bodyPr>
          <a:lstStyle/>
          <a:p>
            <a:r>
              <a:rPr lang="es-ES_tradnl" sz="1200" i="1"/>
              <a:t>Evaluar</a:t>
            </a:r>
          </a:p>
        </p:txBody>
      </p:sp>
      <p:sp>
        <p:nvSpPr>
          <p:cNvPr id="13378" name="Rectangle 66"/>
          <p:cNvSpPr>
            <a:spLocks noChangeArrowheads="1"/>
          </p:cNvSpPr>
          <p:nvPr/>
        </p:nvSpPr>
        <p:spPr bwMode="auto">
          <a:xfrm>
            <a:off x="3203575" y="5373688"/>
            <a:ext cx="1296988" cy="647700"/>
          </a:xfrm>
          <a:prstGeom prst="rect">
            <a:avLst/>
          </a:prstGeom>
          <a:solidFill>
            <a:srgbClr val="00FFFF"/>
          </a:solidFill>
          <a:ln w="9525">
            <a:solidFill>
              <a:schemeClr val="tx1"/>
            </a:solidFill>
            <a:miter lim="800000"/>
            <a:headEnd/>
            <a:tailEnd/>
          </a:ln>
        </p:spPr>
        <p:txBody>
          <a:bodyPr wrap="none" anchor="ctr"/>
          <a:lstStyle/>
          <a:p>
            <a:r>
              <a:rPr lang="es-ES_tradnl" sz="1600" i="1"/>
              <a:t>Decidir </a:t>
            </a:r>
          </a:p>
          <a:p>
            <a:r>
              <a:rPr lang="es-ES_tradnl" sz="1600" i="1"/>
              <a:t>acciones</a:t>
            </a:r>
          </a:p>
        </p:txBody>
      </p:sp>
      <p:cxnSp>
        <p:nvCxnSpPr>
          <p:cNvPr id="13379" name="AutoShape 67"/>
          <p:cNvCxnSpPr>
            <a:cxnSpLocks noChangeShapeType="1"/>
            <a:stCxn id="13372" idx="4"/>
            <a:endCxn id="13378" idx="3"/>
          </p:cNvCxnSpPr>
          <p:nvPr/>
        </p:nvCxnSpPr>
        <p:spPr bwMode="auto">
          <a:xfrm rot="5400000">
            <a:off x="4536282" y="3393281"/>
            <a:ext cx="2268538" cy="2339975"/>
          </a:xfrm>
          <a:prstGeom prst="bentConnector2">
            <a:avLst/>
          </a:prstGeom>
          <a:noFill/>
          <a:ln w="19050">
            <a:solidFill>
              <a:srgbClr val="FF0000"/>
            </a:solidFill>
            <a:miter lim="800000"/>
            <a:headEnd/>
            <a:tailEnd type="triangle" w="med" len="med"/>
          </a:ln>
        </p:spPr>
      </p:cxnSp>
      <p:sp>
        <p:nvSpPr>
          <p:cNvPr id="13380" name="Line 68"/>
          <p:cNvSpPr>
            <a:spLocks noChangeShapeType="1"/>
          </p:cNvSpPr>
          <p:nvPr/>
        </p:nvSpPr>
        <p:spPr bwMode="auto">
          <a:xfrm>
            <a:off x="1331913" y="3284538"/>
            <a:ext cx="1655762" cy="0"/>
          </a:xfrm>
          <a:prstGeom prst="line">
            <a:avLst/>
          </a:prstGeom>
          <a:noFill/>
          <a:ln w="19050">
            <a:solidFill>
              <a:srgbClr val="FF0000"/>
            </a:solidFill>
            <a:round/>
            <a:headEnd/>
            <a:tailEnd type="triangle" w="med" len="med"/>
          </a:ln>
        </p:spPr>
        <p:txBody>
          <a:bodyPr/>
          <a:lstStyle/>
          <a:p>
            <a:endParaRPr lang="es-ES"/>
          </a:p>
        </p:txBody>
      </p:sp>
      <p:sp>
        <p:nvSpPr>
          <p:cNvPr id="13381" name="Line 69"/>
          <p:cNvSpPr>
            <a:spLocks noChangeShapeType="1"/>
          </p:cNvSpPr>
          <p:nvPr/>
        </p:nvSpPr>
        <p:spPr bwMode="auto">
          <a:xfrm flipH="1">
            <a:off x="1331913" y="3284538"/>
            <a:ext cx="0" cy="2449512"/>
          </a:xfrm>
          <a:prstGeom prst="line">
            <a:avLst/>
          </a:prstGeom>
          <a:noFill/>
          <a:ln w="19050">
            <a:solidFill>
              <a:srgbClr val="FF0000"/>
            </a:solidFill>
            <a:round/>
            <a:headEnd/>
            <a:tailEnd/>
          </a:ln>
        </p:spPr>
        <p:txBody>
          <a:bodyPr/>
          <a:lstStyle/>
          <a:p>
            <a:endParaRPr lang="es-ES"/>
          </a:p>
        </p:txBody>
      </p:sp>
      <p:sp>
        <p:nvSpPr>
          <p:cNvPr id="13383" name="Line 71"/>
          <p:cNvSpPr>
            <a:spLocks noChangeShapeType="1"/>
          </p:cNvSpPr>
          <p:nvPr/>
        </p:nvSpPr>
        <p:spPr bwMode="auto">
          <a:xfrm>
            <a:off x="1331913" y="5734050"/>
            <a:ext cx="1871662" cy="0"/>
          </a:xfrm>
          <a:prstGeom prst="line">
            <a:avLst/>
          </a:prstGeom>
          <a:noFill/>
          <a:ln w="19050">
            <a:solidFill>
              <a:srgbClr val="FF0000"/>
            </a:solidFill>
            <a:round/>
            <a:headEnd/>
            <a:tailEnd/>
          </a:ln>
        </p:spPr>
        <p:txBody>
          <a:bodyPr/>
          <a:lstStyle/>
          <a:p>
            <a:endParaRPr lang="es-ES"/>
          </a:p>
        </p:txBody>
      </p:sp>
      <p:sp>
        <p:nvSpPr>
          <p:cNvPr id="13384" name="Oval 72"/>
          <p:cNvSpPr>
            <a:spLocks noChangeArrowheads="1"/>
          </p:cNvSpPr>
          <p:nvPr/>
        </p:nvSpPr>
        <p:spPr bwMode="auto">
          <a:xfrm>
            <a:off x="5356225" y="1485900"/>
            <a:ext cx="2735263" cy="1223963"/>
          </a:xfrm>
          <a:prstGeom prst="ellipse">
            <a:avLst/>
          </a:prstGeom>
          <a:noFill/>
          <a:ln w="38100">
            <a:solidFill>
              <a:srgbClr val="FF0000"/>
            </a:solidFill>
            <a:round/>
            <a:headEnd/>
            <a:tailEnd/>
          </a:ln>
        </p:spPr>
        <p:txBody>
          <a:bodyPr wrap="none" anchor="ctr"/>
          <a:lstStyle/>
          <a:p>
            <a:endParaRPr lang="es-ES"/>
          </a:p>
        </p:txBody>
      </p:sp>
      <p:sp>
        <p:nvSpPr>
          <p:cNvPr id="13385" name="Text Box 73"/>
          <p:cNvSpPr txBox="1">
            <a:spLocks noChangeArrowheads="1"/>
          </p:cNvSpPr>
          <p:nvPr/>
        </p:nvSpPr>
        <p:spPr bwMode="auto">
          <a:xfrm>
            <a:off x="7931150" y="1557338"/>
            <a:ext cx="1212850" cy="366712"/>
          </a:xfrm>
          <a:prstGeom prst="rect">
            <a:avLst/>
          </a:prstGeom>
          <a:noFill/>
          <a:ln w="9525">
            <a:noFill/>
            <a:miter lim="800000"/>
            <a:headEnd/>
            <a:tailEnd/>
          </a:ln>
        </p:spPr>
        <p:txBody>
          <a:bodyPr wrap="none">
            <a:spAutoFit/>
          </a:bodyPr>
          <a:lstStyle/>
          <a:p>
            <a:r>
              <a:rPr lang="es-ES_tradnl" b="1">
                <a:solidFill>
                  <a:srgbClr val="FF0000"/>
                </a:solidFill>
              </a:rPr>
              <a:t>Planificar</a:t>
            </a:r>
          </a:p>
        </p:txBody>
      </p:sp>
      <p:sp>
        <p:nvSpPr>
          <p:cNvPr id="13386" name="Oval 74"/>
          <p:cNvSpPr>
            <a:spLocks noChangeArrowheads="1"/>
          </p:cNvSpPr>
          <p:nvPr/>
        </p:nvSpPr>
        <p:spPr bwMode="auto">
          <a:xfrm>
            <a:off x="5076825" y="2708275"/>
            <a:ext cx="792163" cy="1223963"/>
          </a:xfrm>
          <a:prstGeom prst="ellipse">
            <a:avLst/>
          </a:prstGeom>
          <a:noFill/>
          <a:ln w="38100" algn="ctr">
            <a:solidFill>
              <a:srgbClr val="FF0000"/>
            </a:solidFill>
            <a:round/>
            <a:headEnd/>
            <a:tailEnd/>
          </a:ln>
        </p:spPr>
        <p:txBody>
          <a:bodyPr wrap="none" anchor="ctr"/>
          <a:lstStyle/>
          <a:p>
            <a:endParaRPr lang="es-ES"/>
          </a:p>
        </p:txBody>
      </p:sp>
      <p:sp>
        <p:nvSpPr>
          <p:cNvPr id="13387" name="Text Box 75"/>
          <p:cNvSpPr txBox="1">
            <a:spLocks noChangeArrowheads="1"/>
          </p:cNvSpPr>
          <p:nvPr/>
        </p:nvSpPr>
        <p:spPr bwMode="auto">
          <a:xfrm>
            <a:off x="4427538" y="1268413"/>
            <a:ext cx="793750" cy="366712"/>
          </a:xfrm>
          <a:prstGeom prst="rect">
            <a:avLst/>
          </a:prstGeom>
          <a:noFill/>
          <a:ln w="38100">
            <a:noFill/>
            <a:miter lim="800000"/>
            <a:headEnd/>
            <a:tailEnd/>
          </a:ln>
        </p:spPr>
        <p:txBody>
          <a:bodyPr wrap="none">
            <a:spAutoFit/>
          </a:bodyPr>
          <a:lstStyle/>
          <a:p>
            <a:r>
              <a:rPr lang="es-ES_tradnl" b="1">
                <a:solidFill>
                  <a:srgbClr val="FF0000"/>
                </a:solidFill>
              </a:rPr>
              <a:t>Medir</a:t>
            </a:r>
          </a:p>
        </p:txBody>
      </p:sp>
      <p:sp>
        <p:nvSpPr>
          <p:cNvPr id="13388" name="Line 76"/>
          <p:cNvSpPr>
            <a:spLocks noChangeShapeType="1"/>
          </p:cNvSpPr>
          <p:nvPr/>
        </p:nvSpPr>
        <p:spPr bwMode="auto">
          <a:xfrm>
            <a:off x="5003800" y="1700213"/>
            <a:ext cx="431800" cy="1008062"/>
          </a:xfrm>
          <a:prstGeom prst="line">
            <a:avLst/>
          </a:prstGeom>
          <a:noFill/>
          <a:ln w="38100">
            <a:solidFill>
              <a:srgbClr val="FF0000"/>
            </a:solidFill>
            <a:round/>
            <a:headEnd/>
            <a:tailEnd type="triangle" w="med" len="med"/>
          </a:ln>
        </p:spPr>
        <p:txBody>
          <a:bodyPr/>
          <a:lstStyle/>
          <a:p>
            <a:endParaRPr lang="es-ES"/>
          </a:p>
        </p:txBody>
      </p:sp>
      <p:sp>
        <p:nvSpPr>
          <p:cNvPr id="13389" name="Oval 77"/>
          <p:cNvSpPr>
            <a:spLocks noChangeArrowheads="1"/>
          </p:cNvSpPr>
          <p:nvPr/>
        </p:nvSpPr>
        <p:spPr bwMode="auto">
          <a:xfrm>
            <a:off x="6037263" y="2852738"/>
            <a:ext cx="1223962" cy="1223962"/>
          </a:xfrm>
          <a:prstGeom prst="ellipse">
            <a:avLst/>
          </a:prstGeom>
          <a:noFill/>
          <a:ln w="38100" algn="ctr">
            <a:solidFill>
              <a:srgbClr val="FF0000"/>
            </a:solidFill>
            <a:round/>
            <a:headEnd/>
            <a:tailEnd/>
          </a:ln>
        </p:spPr>
        <p:txBody>
          <a:bodyPr wrap="none" anchor="ctr"/>
          <a:lstStyle/>
          <a:p>
            <a:endParaRPr lang="es-ES"/>
          </a:p>
        </p:txBody>
      </p:sp>
      <p:sp>
        <p:nvSpPr>
          <p:cNvPr id="13390" name="Text Box 78"/>
          <p:cNvSpPr txBox="1">
            <a:spLocks noChangeArrowheads="1"/>
          </p:cNvSpPr>
          <p:nvPr/>
        </p:nvSpPr>
        <p:spPr bwMode="auto">
          <a:xfrm>
            <a:off x="7885113" y="3141663"/>
            <a:ext cx="1009650" cy="366712"/>
          </a:xfrm>
          <a:prstGeom prst="rect">
            <a:avLst/>
          </a:prstGeom>
          <a:noFill/>
          <a:ln w="9525" algn="ctr">
            <a:noFill/>
            <a:miter lim="800000"/>
            <a:headEnd/>
            <a:tailEnd/>
          </a:ln>
        </p:spPr>
        <p:txBody>
          <a:bodyPr wrap="none">
            <a:spAutoFit/>
          </a:bodyPr>
          <a:lstStyle/>
          <a:p>
            <a:r>
              <a:rPr lang="es-ES_tradnl" b="1">
                <a:solidFill>
                  <a:srgbClr val="FF0000"/>
                </a:solidFill>
              </a:rPr>
              <a:t>Evaluar</a:t>
            </a:r>
          </a:p>
        </p:txBody>
      </p:sp>
      <p:sp>
        <p:nvSpPr>
          <p:cNvPr id="13391" name="Line 79"/>
          <p:cNvSpPr>
            <a:spLocks noChangeShapeType="1"/>
          </p:cNvSpPr>
          <p:nvPr/>
        </p:nvSpPr>
        <p:spPr bwMode="auto">
          <a:xfrm flipH="1">
            <a:off x="7261225" y="3357563"/>
            <a:ext cx="576263" cy="0"/>
          </a:xfrm>
          <a:prstGeom prst="line">
            <a:avLst/>
          </a:prstGeom>
          <a:noFill/>
          <a:ln w="38100">
            <a:solidFill>
              <a:srgbClr val="FF0000"/>
            </a:solidFill>
            <a:round/>
            <a:headEnd/>
            <a:tailEnd type="triangle" w="med" len="med"/>
          </a:ln>
        </p:spPr>
        <p:txBody>
          <a:bodyPr/>
          <a:lstStyle/>
          <a:p>
            <a:endParaRPr lang="es-ES"/>
          </a:p>
        </p:txBody>
      </p:sp>
      <p:sp>
        <p:nvSpPr>
          <p:cNvPr id="13392" name="Oval 80"/>
          <p:cNvSpPr>
            <a:spLocks noChangeArrowheads="1"/>
          </p:cNvSpPr>
          <p:nvPr/>
        </p:nvSpPr>
        <p:spPr bwMode="auto">
          <a:xfrm>
            <a:off x="2627313" y="5084763"/>
            <a:ext cx="2376487" cy="1223962"/>
          </a:xfrm>
          <a:prstGeom prst="ellipse">
            <a:avLst/>
          </a:prstGeom>
          <a:noFill/>
          <a:ln w="38100" algn="ctr">
            <a:solidFill>
              <a:srgbClr val="FF0000"/>
            </a:solidFill>
            <a:round/>
            <a:headEnd/>
            <a:tailEnd/>
          </a:ln>
        </p:spPr>
        <p:txBody>
          <a:bodyPr wrap="none" anchor="ctr"/>
          <a:lstStyle/>
          <a:p>
            <a:endParaRPr lang="es-ES"/>
          </a:p>
        </p:txBody>
      </p:sp>
      <p:sp>
        <p:nvSpPr>
          <p:cNvPr id="13393" name="Text Box 81"/>
          <p:cNvSpPr txBox="1">
            <a:spLocks noChangeArrowheads="1"/>
          </p:cNvSpPr>
          <p:nvPr/>
        </p:nvSpPr>
        <p:spPr bwMode="auto">
          <a:xfrm>
            <a:off x="4716463" y="5876925"/>
            <a:ext cx="1212850" cy="366713"/>
          </a:xfrm>
          <a:prstGeom prst="rect">
            <a:avLst/>
          </a:prstGeom>
          <a:noFill/>
          <a:ln w="38100" algn="ctr">
            <a:noFill/>
            <a:miter lim="800000"/>
            <a:headEnd/>
            <a:tailEnd/>
          </a:ln>
        </p:spPr>
        <p:txBody>
          <a:bodyPr wrap="none">
            <a:spAutoFit/>
          </a:bodyPr>
          <a:lstStyle/>
          <a:p>
            <a:r>
              <a:rPr lang="es-ES_tradnl" b="1">
                <a:solidFill>
                  <a:srgbClr val="FF0000"/>
                </a:solidFill>
              </a:rPr>
              <a:t>Controlar</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60"/>
                                        </p:tgtEl>
                                        <p:attrNameLst>
                                          <p:attrName>style.visibility</p:attrName>
                                        </p:attrNameLst>
                                      </p:cBhvr>
                                      <p:to>
                                        <p:strVal val="visible"/>
                                      </p:to>
                                    </p:set>
                                    <p:animEffect transition="in" filter="box(in)">
                                      <p:cBhvr>
                                        <p:cTn id="7" dur="500"/>
                                        <p:tgtEl>
                                          <p:spTgt spid="1336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3361"/>
                                        </p:tgtEl>
                                        <p:attrNameLst>
                                          <p:attrName>style.visibility</p:attrName>
                                        </p:attrNameLst>
                                      </p:cBhvr>
                                      <p:to>
                                        <p:strVal val="visible"/>
                                      </p:to>
                                    </p:set>
                                    <p:animEffect transition="in" filter="box(in)">
                                      <p:cBhvr>
                                        <p:cTn id="10" dur="500"/>
                                        <p:tgtEl>
                                          <p:spTgt spid="1336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3362"/>
                                        </p:tgtEl>
                                        <p:attrNameLst>
                                          <p:attrName>style.visibility</p:attrName>
                                        </p:attrNameLst>
                                      </p:cBhvr>
                                      <p:to>
                                        <p:strVal val="visible"/>
                                      </p:to>
                                    </p:set>
                                    <p:animEffect transition="in" filter="box(in)">
                                      <p:cBhvr>
                                        <p:cTn id="13" dur="500"/>
                                        <p:tgtEl>
                                          <p:spTgt spid="13362"/>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3363"/>
                                        </p:tgtEl>
                                        <p:attrNameLst>
                                          <p:attrName>style.visibility</p:attrName>
                                        </p:attrNameLst>
                                      </p:cBhvr>
                                      <p:to>
                                        <p:strVal val="visible"/>
                                      </p:to>
                                    </p:set>
                                    <p:animEffect transition="in" filter="box(in)">
                                      <p:cBhvr>
                                        <p:cTn id="16" dur="500"/>
                                        <p:tgtEl>
                                          <p:spTgt spid="13363"/>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3364"/>
                                        </p:tgtEl>
                                        <p:attrNameLst>
                                          <p:attrName>style.visibility</p:attrName>
                                        </p:attrNameLst>
                                      </p:cBhvr>
                                      <p:to>
                                        <p:strVal val="visible"/>
                                      </p:to>
                                    </p:set>
                                    <p:animEffect transition="in" filter="box(in)">
                                      <p:cBhvr>
                                        <p:cTn id="19" dur="500"/>
                                        <p:tgtEl>
                                          <p:spTgt spid="13364"/>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13365"/>
                                        </p:tgtEl>
                                        <p:attrNameLst>
                                          <p:attrName>style.visibility</p:attrName>
                                        </p:attrNameLst>
                                      </p:cBhvr>
                                      <p:to>
                                        <p:strVal val="visible"/>
                                      </p:to>
                                    </p:set>
                                    <p:animEffect transition="in" filter="box(in)">
                                      <p:cBhvr>
                                        <p:cTn id="22" dur="500"/>
                                        <p:tgtEl>
                                          <p:spTgt spid="13365"/>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3366"/>
                                        </p:tgtEl>
                                        <p:attrNameLst>
                                          <p:attrName>style.visibility</p:attrName>
                                        </p:attrNameLst>
                                      </p:cBhvr>
                                      <p:to>
                                        <p:strVal val="visible"/>
                                      </p:to>
                                    </p:set>
                                    <p:animEffect transition="in" filter="box(in)">
                                      <p:cBhvr>
                                        <p:cTn id="25" dur="500"/>
                                        <p:tgtEl>
                                          <p:spTgt spid="13366"/>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13367"/>
                                        </p:tgtEl>
                                        <p:attrNameLst>
                                          <p:attrName>style.visibility</p:attrName>
                                        </p:attrNameLst>
                                      </p:cBhvr>
                                      <p:to>
                                        <p:strVal val="visible"/>
                                      </p:to>
                                    </p:set>
                                    <p:animEffect transition="in" filter="box(in)">
                                      <p:cBhvr>
                                        <p:cTn id="28" dur="500"/>
                                        <p:tgtEl>
                                          <p:spTgt spid="13367"/>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3368"/>
                                        </p:tgtEl>
                                        <p:attrNameLst>
                                          <p:attrName>style.visibility</p:attrName>
                                        </p:attrNameLst>
                                      </p:cBhvr>
                                      <p:to>
                                        <p:strVal val="visible"/>
                                      </p:to>
                                    </p:set>
                                    <p:animEffect transition="in" filter="box(in)">
                                      <p:cBhvr>
                                        <p:cTn id="31" dur="500"/>
                                        <p:tgtEl>
                                          <p:spTgt spid="13368"/>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3369"/>
                                        </p:tgtEl>
                                        <p:attrNameLst>
                                          <p:attrName>style.visibility</p:attrName>
                                        </p:attrNameLst>
                                      </p:cBhvr>
                                      <p:to>
                                        <p:strVal val="visible"/>
                                      </p:to>
                                    </p:set>
                                    <p:animEffect transition="in" filter="box(in)">
                                      <p:cBhvr>
                                        <p:cTn id="36" dur="500"/>
                                        <p:tgtEl>
                                          <p:spTgt spid="13369"/>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3370"/>
                                        </p:tgtEl>
                                        <p:attrNameLst>
                                          <p:attrName>style.visibility</p:attrName>
                                        </p:attrNameLst>
                                      </p:cBhvr>
                                      <p:to>
                                        <p:strVal val="visible"/>
                                      </p:to>
                                    </p:set>
                                    <p:animEffect transition="in" filter="box(in)">
                                      <p:cBhvr>
                                        <p:cTn id="39" dur="500"/>
                                        <p:tgtEl>
                                          <p:spTgt spid="13370"/>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3371"/>
                                        </p:tgtEl>
                                        <p:attrNameLst>
                                          <p:attrName>style.visibility</p:attrName>
                                        </p:attrNameLst>
                                      </p:cBhvr>
                                      <p:to>
                                        <p:strVal val="visible"/>
                                      </p:to>
                                    </p:set>
                                    <p:animEffect transition="in" filter="box(in)">
                                      <p:cBhvr>
                                        <p:cTn id="42" dur="500"/>
                                        <p:tgtEl>
                                          <p:spTgt spid="13371"/>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13372"/>
                                        </p:tgtEl>
                                        <p:attrNameLst>
                                          <p:attrName>style.visibility</p:attrName>
                                        </p:attrNameLst>
                                      </p:cBhvr>
                                      <p:to>
                                        <p:strVal val="visible"/>
                                      </p:to>
                                    </p:set>
                                    <p:animEffect transition="in" filter="box(in)">
                                      <p:cBhvr>
                                        <p:cTn id="45" dur="500"/>
                                        <p:tgtEl>
                                          <p:spTgt spid="13372"/>
                                        </p:tgtEl>
                                      </p:cBhvr>
                                    </p:animEffect>
                                  </p:childTnLst>
                                </p:cTn>
                              </p:par>
                            </p:childTnLst>
                          </p:cTn>
                        </p:par>
                      </p:childTnLst>
                    </p:cTn>
                  </p:par>
                  <p:par>
                    <p:cTn id="46" fill="hold">
                      <p:stCondLst>
                        <p:cond delay="indefinite"/>
                      </p:stCondLst>
                      <p:childTnLst>
                        <p:par>
                          <p:cTn id="47" fill="hold">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3377"/>
                                        </p:tgtEl>
                                        <p:attrNameLst>
                                          <p:attrName>style.visibility</p:attrName>
                                        </p:attrNameLst>
                                      </p:cBhvr>
                                      <p:to>
                                        <p:strVal val="visible"/>
                                      </p:to>
                                    </p:set>
                                    <p:animEffect transition="in" filter="box(in)">
                                      <p:cBhvr>
                                        <p:cTn id="50" dur="500"/>
                                        <p:tgtEl>
                                          <p:spTgt spid="13377"/>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13373"/>
                                        </p:tgtEl>
                                        <p:attrNameLst>
                                          <p:attrName>style.visibility</p:attrName>
                                        </p:attrNameLst>
                                      </p:cBhvr>
                                      <p:to>
                                        <p:strVal val="visible"/>
                                      </p:to>
                                    </p:set>
                                    <p:animEffect transition="in" filter="box(in)">
                                      <p:cBhvr>
                                        <p:cTn id="53" dur="500"/>
                                        <p:tgtEl>
                                          <p:spTgt spid="13373"/>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13379"/>
                                        </p:tgtEl>
                                        <p:attrNameLst>
                                          <p:attrName>style.visibility</p:attrName>
                                        </p:attrNameLst>
                                      </p:cBhvr>
                                      <p:to>
                                        <p:strVal val="visible"/>
                                      </p:to>
                                    </p:set>
                                    <p:animEffect transition="in" filter="box(in)">
                                      <p:cBhvr>
                                        <p:cTn id="58" dur="500"/>
                                        <p:tgtEl>
                                          <p:spTgt spid="13379"/>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13378"/>
                                        </p:tgtEl>
                                        <p:attrNameLst>
                                          <p:attrName>style.visibility</p:attrName>
                                        </p:attrNameLst>
                                      </p:cBhvr>
                                      <p:to>
                                        <p:strVal val="visible"/>
                                      </p:to>
                                    </p:set>
                                    <p:animEffect transition="in" filter="box(in)">
                                      <p:cBhvr>
                                        <p:cTn id="61" dur="500"/>
                                        <p:tgtEl>
                                          <p:spTgt spid="13378"/>
                                        </p:tgtEl>
                                      </p:cBhvr>
                                    </p:animEffect>
                                  </p:childTnLst>
                                </p:cTn>
                              </p:par>
                              <p:par>
                                <p:cTn id="62" presetID="4" presetClass="entr" presetSubtype="16" fill="hold" grpId="0" nodeType="withEffect">
                                  <p:stCondLst>
                                    <p:cond delay="0"/>
                                  </p:stCondLst>
                                  <p:childTnLst>
                                    <p:set>
                                      <p:cBhvr>
                                        <p:cTn id="63" dur="1" fill="hold">
                                          <p:stCondLst>
                                            <p:cond delay="0"/>
                                          </p:stCondLst>
                                        </p:cTn>
                                        <p:tgtEl>
                                          <p:spTgt spid="13383"/>
                                        </p:tgtEl>
                                        <p:attrNameLst>
                                          <p:attrName>style.visibility</p:attrName>
                                        </p:attrNameLst>
                                      </p:cBhvr>
                                      <p:to>
                                        <p:strVal val="visible"/>
                                      </p:to>
                                    </p:set>
                                    <p:animEffect transition="in" filter="box(in)">
                                      <p:cBhvr>
                                        <p:cTn id="64" dur="500"/>
                                        <p:tgtEl>
                                          <p:spTgt spid="13383"/>
                                        </p:tgtEl>
                                      </p:cBhvr>
                                    </p:animEffect>
                                  </p:childTnLst>
                                </p:cTn>
                              </p:par>
                              <p:par>
                                <p:cTn id="65" presetID="4" presetClass="entr" presetSubtype="16" fill="hold" grpId="0" nodeType="withEffect">
                                  <p:stCondLst>
                                    <p:cond delay="0"/>
                                  </p:stCondLst>
                                  <p:childTnLst>
                                    <p:set>
                                      <p:cBhvr>
                                        <p:cTn id="66" dur="1" fill="hold">
                                          <p:stCondLst>
                                            <p:cond delay="0"/>
                                          </p:stCondLst>
                                        </p:cTn>
                                        <p:tgtEl>
                                          <p:spTgt spid="13381"/>
                                        </p:tgtEl>
                                        <p:attrNameLst>
                                          <p:attrName>style.visibility</p:attrName>
                                        </p:attrNameLst>
                                      </p:cBhvr>
                                      <p:to>
                                        <p:strVal val="visible"/>
                                      </p:to>
                                    </p:set>
                                    <p:animEffect transition="in" filter="box(in)">
                                      <p:cBhvr>
                                        <p:cTn id="67" dur="500"/>
                                        <p:tgtEl>
                                          <p:spTgt spid="13381"/>
                                        </p:tgtEl>
                                      </p:cBhvr>
                                    </p:animEffect>
                                  </p:childTnLst>
                                </p:cTn>
                              </p:par>
                              <p:par>
                                <p:cTn id="68" presetID="4" presetClass="entr" presetSubtype="16" fill="hold" grpId="0" nodeType="withEffect">
                                  <p:stCondLst>
                                    <p:cond delay="0"/>
                                  </p:stCondLst>
                                  <p:childTnLst>
                                    <p:set>
                                      <p:cBhvr>
                                        <p:cTn id="69" dur="1" fill="hold">
                                          <p:stCondLst>
                                            <p:cond delay="0"/>
                                          </p:stCondLst>
                                        </p:cTn>
                                        <p:tgtEl>
                                          <p:spTgt spid="13380"/>
                                        </p:tgtEl>
                                        <p:attrNameLst>
                                          <p:attrName>style.visibility</p:attrName>
                                        </p:attrNameLst>
                                      </p:cBhvr>
                                      <p:to>
                                        <p:strVal val="visible"/>
                                      </p:to>
                                    </p:set>
                                    <p:animEffect transition="in" filter="box(in)">
                                      <p:cBhvr>
                                        <p:cTn id="70" dur="500"/>
                                        <p:tgtEl>
                                          <p:spTgt spid="13380"/>
                                        </p:tgtEl>
                                      </p:cBhvr>
                                    </p:animEffect>
                                  </p:childTnLst>
                                </p:cTn>
                              </p:par>
                              <p:par>
                                <p:cTn id="71" presetID="4" presetClass="entr" presetSubtype="16" fill="hold" nodeType="withEffect">
                                  <p:stCondLst>
                                    <p:cond delay="0"/>
                                  </p:stCondLst>
                                  <p:childTnLst>
                                    <p:set>
                                      <p:cBhvr>
                                        <p:cTn id="72" dur="1" fill="hold">
                                          <p:stCondLst>
                                            <p:cond delay="0"/>
                                          </p:stCondLst>
                                        </p:cTn>
                                        <p:tgtEl>
                                          <p:spTgt spid="13379"/>
                                        </p:tgtEl>
                                        <p:attrNameLst>
                                          <p:attrName>style.visibility</p:attrName>
                                        </p:attrNameLst>
                                      </p:cBhvr>
                                      <p:to>
                                        <p:strVal val="visible"/>
                                      </p:to>
                                    </p:set>
                                    <p:animEffect transition="in" filter="box(in)">
                                      <p:cBhvr>
                                        <p:cTn id="73" dur="500"/>
                                        <p:tgtEl>
                                          <p:spTgt spid="13379"/>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grpId="0" nodeType="clickEffect">
                                  <p:stCondLst>
                                    <p:cond delay="0"/>
                                  </p:stCondLst>
                                  <p:childTnLst>
                                    <p:set>
                                      <p:cBhvr>
                                        <p:cTn id="77" dur="1" fill="hold">
                                          <p:stCondLst>
                                            <p:cond delay="0"/>
                                          </p:stCondLst>
                                        </p:cTn>
                                        <p:tgtEl>
                                          <p:spTgt spid="13384"/>
                                        </p:tgtEl>
                                        <p:attrNameLst>
                                          <p:attrName>style.visibility</p:attrName>
                                        </p:attrNameLst>
                                      </p:cBhvr>
                                      <p:to>
                                        <p:strVal val="visible"/>
                                      </p:to>
                                    </p:set>
                                    <p:animEffect transition="in" filter="box(in)">
                                      <p:cBhvr>
                                        <p:cTn id="78" dur="500"/>
                                        <p:tgtEl>
                                          <p:spTgt spid="13384"/>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grpId="1" nodeType="clickEffect">
                                  <p:stCondLst>
                                    <p:cond delay="0"/>
                                  </p:stCondLst>
                                  <p:childTnLst>
                                    <p:set>
                                      <p:cBhvr>
                                        <p:cTn id="82" dur="1" fill="hold">
                                          <p:stCondLst>
                                            <p:cond delay="0"/>
                                          </p:stCondLst>
                                        </p:cTn>
                                        <p:tgtEl>
                                          <p:spTgt spid="13385"/>
                                        </p:tgtEl>
                                        <p:attrNameLst>
                                          <p:attrName>style.visibility</p:attrName>
                                        </p:attrNameLst>
                                      </p:cBhvr>
                                      <p:to>
                                        <p:strVal val="visible"/>
                                      </p:to>
                                    </p:set>
                                    <p:animEffect transition="in" filter="box(in)">
                                      <p:cBhvr>
                                        <p:cTn id="83" dur="500"/>
                                        <p:tgtEl>
                                          <p:spTgt spid="13385"/>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xit" presetSubtype="16" fill="hold" grpId="1" nodeType="clickEffect">
                                  <p:stCondLst>
                                    <p:cond delay="0"/>
                                  </p:stCondLst>
                                  <p:childTnLst>
                                    <p:animEffect transition="out" filter="box(in)">
                                      <p:cBhvr>
                                        <p:cTn id="87" dur="500"/>
                                        <p:tgtEl>
                                          <p:spTgt spid="13384"/>
                                        </p:tgtEl>
                                      </p:cBhvr>
                                    </p:animEffect>
                                    <p:set>
                                      <p:cBhvr>
                                        <p:cTn id="88" dur="1" fill="hold">
                                          <p:stCondLst>
                                            <p:cond delay="499"/>
                                          </p:stCondLst>
                                        </p:cTn>
                                        <p:tgtEl>
                                          <p:spTgt spid="13384"/>
                                        </p:tgtEl>
                                        <p:attrNameLst>
                                          <p:attrName>style.visibility</p:attrName>
                                        </p:attrNameLst>
                                      </p:cBhvr>
                                      <p:to>
                                        <p:strVal val="hidden"/>
                                      </p:to>
                                    </p:set>
                                  </p:childTnLst>
                                </p:cTn>
                              </p:par>
                              <p:par>
                                <p:cTn id="89" presetID="4" presetClass="exit" presetSubtype="16" fill="hold" grpId="0" nodeType="withEffect">
                                  <p:stCondLst>
                                    <p:cond delay="0"/>
                                  </p:stCondLst>
                                  <p:childTnLst>
                                    <p:animEffect transition="out" filter="box(in)">
                                      <p:cBhvr>
                                        <p:cTn id="90" dur="500"/>
                                        <p:tgtEl>
                                          <p:spTgt spid="13385"/>
                                        </p:tgtEl>
                                      </p:cBhvr>
                                    </p:animEffect>
                                    <p:set>
                                      <p:cBhvr>
                                        <p:cTn id="91" dur="1" fill="hold">
                                          <p:stCondLst>
                                            <p:cond delay="499"/>
                                          </p:stCondLst>
                                        </p:cTn>
                                        <p:tgtEl>
                                          <p:spTgt spid="13385"/>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4" presetClass="entr" presetSubtype="16" fill="hold" grpId="0" nodeType="clickEffect">
                                  <p:stCondLst>
                                    <p:cond delay="0"/>
                                  </p:stCondLst>
                                  <p:childTnLst>
                                    <p:set>
                                      <p:cBhvr>
                                        <p:cTn id="95" dur="1" fill="hold">
                                          <p:stCondLst>
                                            <p:cond delay="0"/>
                                          </p:stCondLst>
                                        </p:cTn>
                                        <p:tgtEl>
                                          <p:spTgt spid="13387"/>
                                        </p:tgtEl>
                                        <p:attrNameLst>
                                          <p:attrName>style.visibility</p:attrName>
                                        </p:attrNameLst>
                                      </p:cBhvr>
                                      <p:to>
                                        <p:strVal val="visible"/>
                                      </p:to>
                                    </p:set>
                                    <p:animEffect transition="in" filter="box(in)">
                                      <p:cBhvr>
                                        <p:cTn id="96" dur="500"/>
                                        <p:tgtEl>
                                          <p:spTgt spid="13387"/>
                                        </p:tgtEl>
                                      </p:cBhvr>
                                    </p:animEffect>
                                  </p:childTnLst>
                                </p:cTn>
                              </p:par>
                              <p:par>
                                <p:cTn id="97" presetID="4" presetClass="entr" presetSubtype="16" fill="hold" grpId="0" nodeType="withEffect">
                                  <p:stCondLst>
                                    <p:cond delay="0"/>
                                  </p:stCondLst>
                                  <p:childTnLst>
                                    <p:set>
                                      <p:cBhvr>
                                        <p:cTn id="98" dur="1" fill="hold">
                                          <p:stCondLst>
                                            <p:cond delay="0"/>
                                          </p:stCondLst>
                                        </p:cTn>
                                        <p:tgtEl>
                                          <p:spTgt spid="13386"/>
                                        </p:tgtEl>
                                        <p:attrNameLst>
                                          <p:attrName>style.visibility</p:attrName>
                                        </p:attrNameLst>
                                      </p:cBhvr>
                                      <p:to>
                                        <p:strVal val="visible"/>
                                      </p:to>
                                    </p:set>
                                    <p:animEffect transition="in" filter="box(in)">
                                      <p:cBhvr>
                                        <p:cTn id="99" dur="500"/>
                                        <p:tgtEl>
                                          <p:spTgt spid="13386"/>
                                        </p:tgtEl>
                                      </p:cBhvr>
                                    </p:animEffect>
                                  </p:childTnLst>
                                </p:cTn>
                              </p:par>
                              <p:par>
                                <p:cTn id="100" presetID="4" presetClass="entr" presetSubtype="16" fill="hold" grpId="0" nodeType="withEffect">
                                  <p:stCondLst>
                                    <p:cond delay="0"/>
                                  </p:stCondLst>
                                  <p:childTnLst>
                                    <p:set>
                                      <p:cBhvr>
                                        <p:cTn id="101" dur="1" fill="hold">
                                          <p:stCondLst>
                                            <p:cond delay="0"/>
                                          </p:stCondLst>
                                        </p:cTn>
                                        <p:tgtEl>
                                          <p:spTgt spid="13388"/>
                                        </p:tgtEl>
                                        <p:attrNameLst>
                                          <p:attrName>style.visibility</p:attrName>
                                        </p:attrNameLst>
                                      </p:cBhvr>
                                      <p:to>
                                        <p:strVal val="visible"/>
                                      </p:to>
                                    </p:set>
                                    <p:animEffect transition="in" filter="box(in)">
                                      <p:cBhvr>
                                        <p:cTn id="102" dur="500"/>
                                        <p:tgtEl>
                                          <p:spTgt spid="13388"/>
                                        </p:tgtEl>
                                      </p:cBhvr>
                                    </p:animEffect>
                                  </p:childTnLst>
                                </p:cTn>
                              </p:par>
                            </p:childTnLst>
                          </p:cTn>
                        </p:par>
                      </p:childTnLst>
                    </p:cTn>
                  </p:par>
                  <p:par>
                    <p:cTn id="103" fill="hold">
                      <p:stCondLst>
                        <p:cond delay="indefinite"/>
                      </p:stCondLst>
                      <p:childTnLst>
                        <p:par>
                          <p:cTn id="104" fill="hold">
                            <p:stCondLst>
                              <p:cond delay="0"/>
                            </p:stCondLst>
                            <p:childTnLst>
                              <p:par>
                                <p:cTn id="105" presetID="4" presetClass="exit" presetSubtype="16" fill="hold" grpId="1" nodeType="clickEffect">
                                  <p:stCondLst>
                                    <p:cond delay="0"/>
                                  </p:stCondLst>
                                  <p:childTnLst>
                                    <p:animEffect transition="out" filter="box(in)">
                                      <p:cBhvr>
                                        <p:cTn id="106" dur="500"/>
                                        <p:tgtEl>
                                          <p:spTgt spid="13388"/>
                                        </p:tgtEl>
                                      </p:cBhvr>
                                    </p:animEffect>
                                    <p:set>
                                      <p:cBhvr>
                                        <p:cTn id="107" dur="1" fill="hold">
                                          <p:stCondLst>
                                            <p:cond delay="499"/>
                                          </p:stCondLst>
                                        </p:cTn>
                                        <p:tgtEl>
                                          <p:spTgt spid="13388"/>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4" presetClass="exit" presetSubtype="16" fill="hold" grpId="1" nodeType="clickEffect">
                                  <p:stCondLst>
                                    <p:cond delay="0"/>
                                  </p:stCondLst>
                                  <p:childTnLst>
                                    <p:animEffect transition="out" filter="box(in)">
                                      <p:cBhvr>
                                        <p:cTn id="111" dur="500"/>
                                        <p:tgtEl>
                                          <p:spTgt spid="13387"/>
                                        </p:tgtEl>
                                      </p:cBhvr>
                                    </p:animEffect>
                                    <p:set>
                                      <p:cBhvr>
                                        <p:cTn id="112" dur="1" fill="hold">
                                          <p:stCondLst>
                                            <p:cond delay="499"/>
                                          </p:stCondLst>
                                        </p:cTn>
                                        <p:tgtEl>
                                          <p:spTgt spid="13387"/>
                                        </p:tgtEl>
                                        <p:attrNameLst>
                                          <p:attrName>style.visibility</p:attrName>
                                        </p:attrNameLst>
                                      </p:cBhvr>
                                      <p:to>
                                        <p:strVal val="hidden"/>
                                      </p:to>
                                    </p:set>
                                  </p:childTnLst>
                                </p:cTn>
                              </p:par>
                              <p:par>
                                <p:cTn id="113" presetID="4" presetClass="exit" presetSubtype="16" fill="hold" grpId="1" nodeType="withEffect">
                                  <p:stCondLst>
                                    <p:cond delay="0"/>
                                  </p:stCondLst>
                                  <p:childTnLst>
                                    <p:animEffect transition="out" filter="box(in)">
                                      <p:cBhvr>
                                        <p:cTn id="114" dur="500"/>
                                        <p:tgtEl>
                                          <p:spTgt spid="13386"/>
                                        </p:tgtEl>
                                      </p:cBhvr>
                                    </p:animEffect>
                                    <p:set>
                                      <p:cBhvr>
                                        <p:cTn id="115" dur="1" fill="hold">
                                          <p:stCondLst>
                                            <p:cond delay="499"/>
                                          </p:stCondLst>
                                        </p:cTn>
                                        <p:tgtEl>
                                          <p:spTgt spid="13386"/>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4" presetClass="entr" presetSubtype="16" fill="hold" grpId="0" nodeType="clickEffect">
                                  <p:stCondLst>
                                    <p:cond delay="0"/>
                                  </p:stCondLst>
                                  <p:childTnLst>
                                    <p:set>
                                      <p:cBhvr>
                                        <p:cTn id="119" dur="1" fill="hold">
                                          <p:stCondLst>
                                            <p:cond delay="0"/>
                                          </p:stCondLst>
                                        </p:cTn>
                                        <p:tgtEl>
                                          <p:spTgt spid="13391"/>
                                        </p:tgtEl>
                                        <p:attrNameLst>
                                          <p:attrName>style.visibility</p:attrName>
                                        </p:attrNameLst>
                                      </p:cBhvr>
                                      <p:to>
                                        <p:strVal val="visible"/>
                                      </p:to>
                                    </p:set>
                                    <p:animEffect transition="in" filter="box(in)">
                                      <p:cBhvr>
                                        <p:cTn id="120" dur="500"/>
                                        <p:tgtEl>
                                          <p:spTgt spid="13391"/>
                                        </p:tgtEl>
                                      </p:cBhvr>
                                    </p:animEffect>
                                  </p:childTnLst>
                                </p:cTn>
                              </p:par>
                              <p:par>
                                <p:cTn id="121" presetID="4" presetClass="entr" presetSubtype="16" fill="hold" grpId="0" nodeType="withEffect">
                                  <p:stCondLst>
                                    <p:cond delay="0"/>
                                  </p:stCondLst>
                                  <p:childTnLst>
                                    <p:set>
                                      <p:cBhvr>
                                        <p:cTn id="122" dur="1" fill="hold">
                                          <p:stCondLst>
                                            <p:cond delay="0"/>
                                          </p:stCondLst>
                                        </p:cTn>
                                        <p:tgtEl>
                                          <p:spTgt spid="13389"/>
                                        </p:tgtEl>
                                        <p:attrNameLst>
                                          <p:attrName>style.visibility</p:attrName>
                                        </p:attrNameLst>
                                      </p:cBhvr>
                                      <p:to>
                                        <p:strVal val="visible"/>
                                      </p:to>
                                    </p:set>
                                    <p:animEffect transition="in" filter="box(in)">
                                      <p:cBhvr>
                                        <p:cTn id="123" dur="500"/>
                                        <p:tgtEl>
                                          <p:spTgt spid="13389"/>
                                        </p:tgtEl>
                                      </p:cBhvr>
                                    </p:animEffect>
                                  </p:childTnLst>
                                </p:cTn>
                              </p:par>
                              <p:par>
                                <p:cTn id="124" presetID="4" presetClass="entr" presetSubtype="16" fill="hold" grpId="0" nodeType="withEffect">
                                  <p:stCondLst>
                                    <p:cond delay="0"/>
                                  </p:stCondLst>
                                  <p:childTnLst>
                                    <p:set>
                                      <p:cBhvr>
                                        <p:cTn id="125" dur="1" fill="hold">
                                          <p:stCondLst>
                                            <p:cond delay="0"/>
                                          </p:stCondLst>
                                        </p:cTn>
                                        <p:tgtEl>
                                          <p:spTgt spid="13390"/>
                                        </p:tgtEl>
                                        <p:attrNameLst>
                                          <p:attrName>style.visibility</p:attrName>
                                        </p:attrNameLst>
                                      </p:cBhvr>
                                      <p:to>
                                        <p:strVal val="visible"/>
                                      </p:to>
                                    </p:set>
                                    <p:animEffect transition="in" filter="box(in)">
                                      <p:cBhvr>
                                        <p:cTn id="126" dur="500"/>
                                        <p:tgtEl>
                                          <p:spTgt spid="13390"/>
                                        </p:tgtEl>
                                      </p:cBhvr>
                                    </p:animEffect>
                                  </p:childTnLst>
                                </p:cTn>
                              </p:par>
                            </p:childTnLst>
                          </p:cTn>
                        </p:par>
                      </p:childTnLst>
                    </p:cTn>
                  </p:par>
                  <p:par>
                    <p:cTn id="127" fill="hold">
                      <p:stCondLst>
                        <p:cond delay="indefinite"/>
                      </p:stCondLst>
                      <p:childTnLst>
                        <p:par>
                          <p:cTn id="128" fill="hold">
                            <p:stCondLst>
                              <p:cond delay="0"/>
                            </p:stCondLst>
                            <p:childTnLst>
                              <p:par>
                                <p:cTn id="129" presetID="4" presetClass="exit" presetSubtype="16" fill="hold" grpId="1" nodeType="clickEffect">
                                  <p:stCondLst>
                                    <p:cond delay="0"/>
                                  </p:stCondLst>
                                  <p:childTnLst>
                                    <p:animEffect transition="out" filter="box(in)">
                                      <p:cBhvr>
                                        <p:cTn id="130" dur="500"/>
                                        <p:tgtEl>
                                          <p:spTgt spid="13391"/>
                                        </p:tgtEl>
                                      </p:cBhvr>
                                    </p:animEffect>
                                    <p:set>
                                      <p:cBhvr>
                                        <p:cTn id="131" dur="1" fill="hold">
                                          <p:stCondLst>
                                            <p:cond delay="499"/>
                                          </p:stCondLst>
                                        </p:cTn>
                                        <p:tgtEl>
                                          <p:spTgt spid="13391"/>
                                        </p:tgtEl>
                                        <p:attrNameLst>
                                          <p:attrName>style.visibility</p:attrName>
                                        </p:attrNameLst>
                                      </p:cBhvr>
                                      <p:to>
                                        <p:strVal val="hidden"/>
                                      </p:to>
                                    </p:set>
                                  </p:childTnLst>
                                </p:cTn>
                              </p:par>
                              <p:par>
                                <p:cTn id="132" presetID="4" presetClass="exit" presetSubtype="16" fill="hold" grpId="1" nodeType="withEffect">
                                  <p:stCondLst>
                                    <p:cond delay="0"/>
                                  </p:stCondLst>
                                  <p:childTnLst>
                                    <p:animEffect transition="out" filter="box(in)">
                                      <p:cBhvr>
                                        <p:cTn id="133" dur="500"/>
                                        <p:tgtEl>
                                          <p:spTgt spid="13389"/>
                                        </p:tgtEl>
                                      </p:cBhvr>
                                    </p:animEffect>
                                    <p:set>
                                      <p:cBhvr>
                                        <p:cTn id="134" dur="1" fill="hold">
                                          <p:stCondLst>
                                            <p:cond delay="499"/>
                                          </p:stCondLst>
                                        </p:cTn>
                                        <p:tgtEl>
                                          <p:spTgt spid="13389"/>
                                        </p:tgtEl>
                                        <p:attrNameLst>
                                          <p:attrName>style.visibility</p:attrName>
                                        </p:attrNameLst>
                                      </p:cBhvr>
                                      <p:to>
                                        <p:strVal val="hidden"/>
                                      </p:to>
                                    </p:set>
                                  </p:childTnLst>
                                </p:cTn>
                              </p:par>
                              <p:par>
                                <p:cTn id="135" presetID="4" presetClass="exit" presetSubtype="16" fill="hold" grpId="1" nodeType="withEffect">
                                  <p:stCondLst>
                                    <p:cond delay="0"/>
                                  </p:stCondLst>
                                  <p:childTnLst>
                                    <p:animEffect transition="out" filter="box(in)">
                                      <p:cBhvr>
                                        <p:cTn id="136" dur="500"/>
                                        <p:tgtEl>
                                          <p:spTgt spid="13390"/>
                                        </p:tgtEl>
                                      </p:cBhvr>
                                    </p:animEffect>
                                    <p:set>
                                      <p:cBhvr>
                                        <p:cTn id="137" dur="1" fill="hold">
                                          <p:stCondLst>
                                            <p:cond delay="499"/>
                                          </p:stCondLst>
                                        </p:cTn>
                                        <p:tgtEl>
                                          <p:spTgt spid="13390"/>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4" presetClass="entr" presetSubtype="16" fill="hold" grpId="0" nodeType="clickEffect">
                                  <p:stCondLst>
                                    <p:cond delay="0"/>
                                  </p:stCondLst>
                                  <p:childTnLst>
                                    <p:set>
                                      <p:cBhvr>
                                        <p:cTn id="141" dur="1" fill="hold">
                                          <p:stCondLst>
                                            <p:cond delay="0"/>
                                          </p:stCondLst>
                                        </p:cTn>
                                        <p:tgtEl>
                                          <p:spTgt spid="13393"/>
                                        </p:tgtEl>
                                        <p:attrNameLst>
                                          <p:attrName>style.visibility</p:attrName>
                                        </p:attrNameLst>
                                      </p:cBhvr>
                                      <p:to>
                                        <p:strVal val="visible"/>
                                      </p:to>
                                    </p:set>
                                    <p:animEffect transition="in" filter="box(in)">
                                      <p:cBhvr>
                                        <p:cTn id="142" dur="500"/>
                                        <p:tgtEl>
                                          <p:spTgt spid="13393"/>
                                        </p:tgtEl>
                                      </p:cBhvr>
                                    </p:animEffect>
                                  </p:childTnLst>
                                </p:cTn>
                              </p:par>
                              <p:par>
                                <p:cTn id="143" presetID="4" presetClass="entr" presetSubtype="16" fill="hold" grpId="0" nodeType="withEffect">
                                  <p:stCondLst>
                                    <p:cond delay="0"/>
                                  </p:stCondLst>
                                  <p:childTnLst>
                                    <p:set>
                                      <p:cBhvr>
                                        <p:cTn id="144" dur="1" fill="hold">
                                          <p:stCondLst>
                                            <p:cond delay="0"/>
                                          </p:stCondLst>
                                        </p:cTn>
                                        <p:tgtEl>
                                          <p:spTgt spid="13392"/>
                                        </p:tgtEl>
                                        <p:attrNameLst>
                                          <p:attrName>style.visibility</p:attrName>
                                        </p:attrNameLst>
                                      </p:cBhvr>
                                      <p:to>
                                        <p:strVal val="visible"/>
                                      </p:to>
                                    </p:set>
                                    <p:animEffect transition="in" filter="box(in)">
                                      <p:cBhvr>
                                        <p:cTn id="145" dur="500"/>
                                        <p:tgtEl>
                                          <p:spTgt spid="13392"/>
                                        </p:tgtEl>
                                      </p:cBhvr>
                                    </p:animEffect>
                                  </p:childTnLst>
                                </p:cTn>
                              </p:par>
                            </p:childTnLst>
                          </p:cTn>
                        </p:par>
                      </p:childTnLst>
                    </p:cTn>
                  </p:par>
                  <p:par>
                    <p:cTn id="146" fill="hold">
                      <p:stCondLst>
                        <p:cond delay="indefinite"/>
                      </p:stCondLst>
                      <p:childTnLst>
                        <p:par>
                          <p:cTn id="147" fill="hold">
                            <p:stCondLst>
                              <p:cond delay="0"/>
                            </p:stCondLst>
                            <p:childTnLst>
                              <p:par>
                                <p:cTn id="148" presetID="4" presetClass="exit" presetSubtype="16" fill="hold" grpId="1" nodeType="clickEffect">
                                  <p:stCondLst>
                                    <p:cond delay="0"/>
                                  </p:stCondLst>
                                  <p:childTnLst>
                                    <p:animEffect transition="out" filter="box(in)">
                                      <p:cBhvr>
                                        <p:cTn id="149" dur="500"/>
                                        <p:tgtEl>
                                          <p:spTgt spid="13393"/>
                                        </p:tgtEl>
                                      </p:cBhvr>
                                    </p:animEffect>
                                    <p:set>
                                      <p:cBhvr>
                                        <p:cTn id="150" dur="1" fill="hold">
                                          <p:stCondLst>
                                            <p:cond delay="499"/>
                                          </p:stCondLst>
                                        </p:cTn>
                                        <p:tgtEl>
                                          <p:spTgt spid="13393"/>
                                        </p:tgtEl>
                                        <p:attrNameLst>
                                          <p:attrName>style.visibility</p:attrName>
                                        </p:attrNameLst>
                                      </p:cBhvr>
                                      <p:to>
                                        <p:strVal val="hidden"/>
                                      </p:to>
                                    </p:set>
                                  </p:childTnLst>
                                </p:cTn>
                              </p:par>
                              <p:par>
                                <p:cTn id="151" presetID="4" presetClass="exit" presetSubtype="16" fill="hold" grpId="1" nodeType="withEffect">
                                  <p:stCondLst>
                                    <p:cond delay="0"/>
                                  </p:stCondLst>
                                  <p:childTnLst>
                                    <p:animEffect transition="out" filter="box(in)">
                                      <p:cBhvr>
                                        <p:cTn id="152" dur="500"/>
                                        <p:tgtEl>
                                          <p:spTgt spid="13392"/>
                                        </p:tgtEl>
                                      </p:cBhvr>
                                    </p:animEffect>
                                    <p:set>
                                      <p:cBhvr>
                                        <p:cTn id="153" dur="1" fill="hold">
                                          <p:stCondLst>
                                            <p:cond delay="499"/>
                                          </p:stCondLst>
                                        </p:cTn>
                                        <p:tgtEl>
                                          <p:spTgt spid="1339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60" grpId="0" animBg="1"/>
      <p:bldP spid="13361" grpId="0" animBg="1"/>
      <p:bldP spid="13362" grpId="0" animBg="1"/>
      <p:bldP spid="13363" grpId="0" animBg="1"/>
      <p:bldP spid="13364" grpId="0" animBg="1"/>
      <p:bldP spid="13365" grpId="0" animBg="1"/>
      <p:bldP spid="13366" grpId="0" animBg="1"/>
      <p:bldP spid="13367" grpId="0" animBg="1"/>
      <p:bldP spid="13368" grpId="0"/>
      <p:bldP spid="13369" grpId="0" animBg="1"/>
      <p:bldP spid="13370" grpId="0"/>
      <p:bldP spid="13371" grpId="0" animBg="1"/>
      <p:bldP spid="13372" grpId="0" animBg="1"/>
      <p:bldP spid="13373" grpId="0" animBg="1"/>
      <p:bldP spid="13377" grpId="0"/>
      <p:bldP spid="13378" grpId="0" animBg="1"/>
      <p:bldP spid="13380" grpId="0" animBg="1"/>
      <p:bldP spid="13381" grpId="0" animBg="1"/>
      <p:bldP spid="13383" grpId="0" animBg="1"/>
      <p:bldP spid="13384" grpId="0" animBg="1"/>
      <p:bldP spid="13384" grpId="1" animBg="1"/>
      <p:bldP spid="13385" grpId="0"/>
      <p:bldP spid="13385" grpId="1"/>
      <p:bldP spid="13386" grpId="0" animBg="1"/>
      <p:bldP spid="13386" grpId="1" animBg="1"/>
      <p:bldP spid="13387" grpId="0"/>
      <p:bldP spid="13387" grpId="1"/>
      <p:bldP spid="13388" grpId="0" animBg="1"/>
      <p:bldP spid="13388" grpId="1" animBg="1"/>
      <p:bldP spid="13389" grpId="0" animBg="1"/>
      <p:bldP spid="13389" grpId="1" animBg="1"/>
      <p:bldP spid="13390" grpId="0"/>
      <p:bldP spid="13390" grpId="1"/>
      <p:bldP spid="13391" grpId="0" animBg="1"/>
      <p:bldP spid="13391" grpId="1" animBg="1"/>
      <p:bldP spid="13392" grpId="0" animBg="1"/>
      <p:bldP spid="13392" grpId="1" animBg="1"/>
      <p:bldP spid="13393" grpId="0"/>
      <p:bldP spid="1339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6461125" y="2041525"/>
            <a:ext cx="2041525" cy="519113"/>
          </a:xfrm>
          <a:prstGeom prst="rect">
            <a:avLst/>
          </a:prstGeom>
          <a:noFill/>
          <a:ln w="9525">
            <a:noFill/>
            <a:miter lim="800000"/>
            <a:headEnd/>
            <a:tailEnd/>
          </a:ln>
        </p:spPr>
        <p:txBody>
          <a:bodyPr wrap="none" lIns="92075" tIns="46038" rIns="92075" bIns="46038">
            <a:spAutoFit/>
          </a:bodyPr>
          <a:lstStyle/>
          <a:p>
            <a:pPr algn="l" eaLnBrk="0" hangingPunct="0"/>
            <a:r>
              <a:rPr lang="es-CL" sz="2800" b="1">
                <a:solidFill>
                  <a:srgbClr val="000066"/>
                </a:solidFill>
                <a:latin typeface="Times New Roman" pitchFamily="18" charset="0"/>
              </a:rPr>
              <a:t>Presupuesto</a:t>
            </a:r>
          </a:p>
        </p:txBody>
      </p:sp>
      <p:sp>
        <p:nvSpPr>
          <p:cNvPr id="1028" name="Rectangle 6"/>
          <p:cNvSpPr>
            <a:spLocks noChangeArrowheads="1"/>
          </p:cNvSpPr>
          <p:nvPr/>
        </p:nvSpPr>
        <p:spPr bwMode="auto">
          <a:xfrm rot="20383365">
            <a:off x="5299983" y="3853234"/>
            <a:ext cx="2117725"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INCENTIVOS</a:t>
            </a:r>
          </a:p>
        </p:txBody>
      </p:sp>
      <p:sp>
        <p:nvSpPr>
          <p:cNvPr id="1029" name="Rectangle 9"/>
          <p:cNvSpPr>
            <a:spLocks noChangeArrowheads="1"/>
          </p:cNvSpPr>
          <p:nvPr/>
        </p:nvSpPr>
        <p:spPr bwMode="auto">
          <a:xfrm>
            <a:off x="5810250" y="4724400"/>
            <a:ext cx="3333750"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a:solidFill>
                  <a:srgbClr val="000066"/>
                </a:solidFill>
                <a:latin typeface="Times New Roman" pitchFamily="18" charset="0"/>
              </a:rPr>
              <a:t>Compromiso de Gestión</a:t>
            </a:r>
          </a:p>
        </p:txBody>
      </p:sp>
      <p:sp>
        <p:nvSpPr>
          <p:cNvPr id="1030" name="Rectangle 10"/>
          <p:cNvSpPr>
            <a:spLocks noChangeArrowheads="1"/>
          </p:cNvSpPr>
          <p:nvPr/>
        </p:nvSpPr>
        <p:spPr bwMode="auto">
          <a:xfrm>
            <a:off x="3851920" y="1268760"/>
            <a:ext cx="2328862"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DATA MINING</a:t>
            </a:r>
          </a:p>
        </p:txBody>
      </p:sp>
      <p:sp>
        <p:nvSpPr>
          <p:cNvPr id="1031" name="Rectangle 12"/>
          <p:cNvSpPr>
            <a:spLocks noChangeArrowheads="1"/>
          </p:cNvSpPr>
          <p:nvPr/>
        </p:nvSpPr>
        <p:spPr bwMode="auto">
          <a:xfrm rot="913764">
            <a:off x="295121" y="1942439"/>
            <a:ext cx="2884488" cy="457200"/>
          </a:xfrm>
          <a:prstGeom prst="rect">
            <a:avLst/>
          </a:prstGeom>
          <a:noFill/>
          <a:ln w="9525">
            <a:noFill/>
            <a:miter lim="800000"/>
            <a:headEnd/>
            <a:tailEnd/>
          </a:ln>
        </p:spPr>
        <p:txBody>
          <a:bodyPr wrap="none" lIns="92075" tIns="46038" rIns="92075" bIns="46038">
            <a:spAutoFit/>
          </a:bodyPr>
          <a:lstStyle/>
          <a:p>
            <a:pPr algn="l" eaLnBrk="0" hangingPunct="0"/>
            <a:r>
              <a:rPr lang="en-US" sz="2400" b="1" dirty="0">
                <a:solidFill>
                  <a:srgbClr val="000066"/>
                </a:solidFill>
                <a:latin typeface="Times New Roman" pitchFamily="18" charset="0"/>
              </a:rPr>
              <a:t>Business Intelligence</a:t>
            </a:r>
          </a:p>
        </p:txBody>
      </p:sp>
      <p:sp>
        <p:nvSpPr>
          <p:cNvPr id="1032" name="Rectangle 13"/>
          <p:cNvSpPr>
            <a:spLocks noChangeArrowheads="1"/>
          </p:cNvSpPr>
          <p:nvPr/>
        </p:nvSpPr>
        <p:spPr bwMode="auto">
          <a:xfrm rot="869025">
            <a:off x="166417" y="3971917"/>
            <a:ext cx="2114550"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DESEMPEÑO</a:t>
            </a:r>
          </a:p>
        </p:txBody>
      </p:sp>
      <p:sp>
        <p:nvSpPr>
          <p:cNvPr id="1033" name="Rectangle 14"/>
          <p:cNvSpPr>
            <a:spLocks noChangeArrowheads="1"/>
          </p:cNvSpPr>
          <p:nvPr/>
        </p:nvSpPr>
        <p:spPr bwMode="auto">
          <a:xfrm>
            <a:off x="5851525" y="6003925"/>
            <a:ext cx="3140075"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a:solidFill>
                  <a:srgbClr val="000066"/>
                </a:solidFill>
                <a:latin typeface="Times New Roman" pitchFamily="18" charset="0"/>
              </a:rPr>
              <a:t>DATA WAREHOUSE</a:t>
            </a:r>
          </a:p>
        </p:txBody>
      </p:sp>
      <p:sp>
        <p:nvSpPr>
          <p:cNvPr id="1034" name="Rectangle 16"/>
          <p:cNvSpPr>
            <a:spLocks noChangeArrowheads="1"/>
          </p:cNvSpPr>
          <p:nvPr/>
        </p:nvSpPr>
        <p:spPr bwMode="auto">
          <a:xfrm rot="20238675">
            <a:off x="5927725" y="3032125"/>
            <a:ext cx="760413"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ROI</a:t>
            </a:r>
          </a:p>
        </p:txBody>
      </p:sp>
      <p:sp>
        <p:nvSpPr>
          <p:cNvPr id="1035" name="Rectangle 17"/>
          <p:cNvSpPr>
            <a:spLocks noChangeArrowheads="1"/>
          </p:cNvSpPr>
          <p:nvPr/>
        </p:nvSpPr>
        <p:spPr bwMode="auto">
          <a:xfrm>
            <a:off x="250825" y="4941888"/>
            <a:ext cx="2165350"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a:solidFill>
                  <a:srgbClr val="000066"/>
                </a:solidFill>
                <a:latin typeface="Times New Roman" pitchFamily="18" charset="0"/>
              </a:rPr>
              <a:t>Base de gestión</a:t>
            </a:r>
          </a:p>
        </p:txBody>
      </p:sp>
      <p:sp>
        <p:nvSpPr>
          <p:cNvPr id="1036" name="Rectangle 18"/>
          <p:cNvSpPr>
            <a:spLocks noChangeArrowheads="1"/>
          </p:cNvSpPr>
          <p:nvPr/>
        </p:nvSpPr>
        <p:spPr bwMode="auto">
          <a:xfrm>
            <a:off x="4876800" y="2746375"/>
            <a:ext cx="914400" cy="1555750"/>
          </a:xfrm>
          <a:prstGeom prst="rect">
            <a:avLst/>
          </a:prstGeom>
          <a:noFill/>
          <a:ln w="9525">
            <a:noFill/>
            <a:miter lim="800000"/>
            <a:headEnd/>
            <a:tailEnd/>
          </a:ln>
        </p:spPr>
        <p:txBody>
          <a:bodyPr lIns="92075" tIns="46038" rIns="92075" bIns="46038">
            <a:spAutoFit/>
          </a:bodyPr>
          <a:lstStyle/>
          <a:p>
            <a:pPr algn="l" eaLnBrk="0" hangingPunct="0"/>
            <a:r>
              <a:rPr lang="es-CL" sz="9600" b="1">
                <a:solidFill>
                  <a:srgbClr val="CC3300"/>
                </a:solidFill>
                <a:latin typeface="Times New Roman" pitchFamily="18" charset="0"/>
              </a:rPr>
              <a:t>?</a:t>
            </a:r>
          </a:p>
        </p:txBody>
      </p:sp>
      <p:sp>
        <p:nvSpPr>
          <p:cNvPr id="1037" name="Rectangle 20"/>
          <p:cNvSpPr>
            <a:spLocks noChangeArrowheads="1"/>
          </p:cNvSpPr>
          <p:nvPr/>
        </p:nvSpPr>
        <p:spPr bwMode="auto">
          <a:xfrm>
            <a:off x="4098925" y="5318125"/>
            <a:ext cx="777875"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a:solidFill>
                  <a:srgbClr val="000066"/>
                </a:solidFill>
                <a:latin typeface="Times New Roman" pitchFamily="18" charset="0"/>
              </a:rPr>
              <a:t>BSC</a:t>
            </a:r>
          </a:p>
        </p:txBody>
      </p:sp>
      <p:sp>
        <p:nvSpPr>
          <p:cNvPr id="1038" name="Rectangle 21"/>
          <p:cNvSpPr>
            <a:spLocks noChangeArrowheads="1"/>
          </p:cNvSpPr>
          <p:nvPr/>
        </p:nvSpPr>
        <p:spPr bwMode="auto">
          <a:xfrm rot="1687338">
            <a:off x="2955925" y="2041525"/>
            <a:ext cx="1354138"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EBITDA</a:t>
            </a:r>
          </a:p>
        </p:txBody>
      </p:sp>
      <p:sp>
        <p:nvSpPr>
          <p:cNvPr id="108567" name="Rectangle 23"/>
          <p:cNvSpPr>
            <a:spLocks noChangeArrowheads="1"/>
          </p:cNvSpPr>
          <p:nvPr/>
        </p:nvSpPr>
        <p:spPr bwMode="auto">
          <a:xfrm>
            <a:off x="1785918" y="357166"/>
            <a:ext cx="5857916" cy="462307"/>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lIns="92075" tIns="46038" rIns="92075" bIns="46038">
            <a:spAutoFit/>
          </a:bodyPr>
          <a:lstStyle/>
          <a:p>
            <a:pPr eaLnBrk="0" hangingPunct="0">
              <a:defRPr/>
            </a:pPr>
            <a:r>
              <a:rPr lang="es-CL" sz="2400" b="1" i="1" dirty="0">
                <a:solidFill>
                  <a:schemeClr val="tx1"/>
                </a:solidFill>
                <a:effectLst>
                  <a:outerShdw blurRad="38100" dist="38100" dir="2700000" algn="tl">
                    <a:srgbClr val="C0C0C0"/>
                  </a:outerShdw>
                </a:effectLst>
                <a:latin typeface="Times New Roman" pitchFamily="18" charset="0"/>
              </a:rPr>
              <a:t>¿ Control de Gestión ?</a:t>
            </a:r>
          </a:p>
        </p:txBody>
      </p:sp>
      <p:graphicFrame>
        <p:nvGraphicFramePr>
          <p:cNvPr id="1026" name="Object 24"/>
          <p:cNvGraphicFramePr>
            <a:graphicFrameLocks/>
          </p:cNvGraphicFramePr>
          <p:nvPr/>
        </p:nvGraphicFramePr>
        <p:xfrm>
          <a:off x="3670300" y="3497263"/>
          <a:ext cx="1668463" cy="1760537"/>
        </p:xfrm>
        <a:graphic>
          <a:graphicData uri="http://schemas.openxmlformats.org/presentationml/2006/ole">
            <mc:AlternateContent xmlns:mc="http://schemas.openxmlformats.org/markup-compatibility/2006">
              <mc:Choice xmlns:v="urn:schemas-microsoft-com:vml" Requires="v">
                <p:oleObj spid="_x0000_s1048" name="Imagen" r:id="rId4" imgW="3468600" imgH="3662280" progId="">
                  <p:embed/>
                </p:oleObj>
              </mc:Choice>
              <mc:Fallback>
                <p:oleObj name="Imagen" r:id="rId4" imgW="3468600" imgH="3662280" progId="">
                  <p:embed/>
                  <p:pic>
                    <p:nvPicPr>
                      <p:cNvPr id="0" name="Object 2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0300" y="3497263"/>
                        <a:ext cx="1668463" cy="176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40" name="Rectangle 25"/>
          <p:cNvSpPr>
            <a:spLocks noChangeArrowheads="1"/>
          </p:cNvSpPr>
          <p:nvPr/>
        </p:nvSpPr>
        <p:spPr bwMode="auto">
          <a:xfrm rot="20332911">
            <a:off x="4874598" y="1693417"/>
            <a:ext cx="1951038" cy="457200"/>
          </a:xfrm>
          <a:prstGeom prst="rect">
            <a:avLst/>
          </a:prstGeom>
          <a:noFill/>
          <a:ln w="9525">
            <a:noFill/>
            <a:miter lim="800000"/>
            <a:headEnd/>
            <a:tailEnd/>
          </a:ln>
        </p:spPr>
        <p:txBody>
          <a:bodyPr wrap="none" lIns="92075" tIns="46038" rIns="92075" bIns="46038">
            <a:spAutoFit/>
          </a:bodyPr>
          <a:lstStyle/>
          <a:p>
            <a:pPr algn="l" eaLnBrk="0" hangingPunct="0"/>
            <a:r>
              <a:rPr lang="es-CL" sz="2400" b="1" dirty="0">
                <a:solidFill>
                  <a:srgbClr val="000066"/>
                </a:solidFill>
                <a:latin typeface="Times New Roman" pitchFamily="18" charset="0"/>
              </a:rPr>
              <a:t>Planificación </a:t>
            </a:r>
          </a:p>
        </p:txBody>
      </p:sp>
      <p:sp>
        <p:nvSpPr>
          <p:cNvPr id="1041" name="Rectangle 26"/>
          <p:cNvSpPr>
            <a:spLocks noChangeArrowheads="1"/>
          </p:cNvSpPr>
          <p:nvPr/>
        </p:nvSpPr>
        <p:spPr bwMode="auto">
          <a:xfrm>
            <a:off x="1752600" y="5410200"/>
            <a:ext cx="1171575" cy="519113"/>
          </a:xfrm>
          <a:prstGeom prst="rect">
            <a:avLst/>
          </a:prstGeom>
          <a:noFill/>
          <a:ln w="9525">
            <a:noFill/>
            <a:miter lim="800000"/>
            <a:headEnd/>
            <a:tailEnd/>
          </a:ln>
        </p:spPr>
        <p:txBody>
          <a:bodyPr wrap="none" lIns="92075" tIns="46038" rIns="92075" bIns="46038">
            <a:spAutoFit/>
          </a:bodyPr>
          <a:lstStyle/>
          <a:p>
            <a:pPr algn="l" eaLnBrk="0" hangingPunct="0"/>
            <a:r>
              <a:rPr lang="es-CL" sz="2800" b="1">
                <a:solidFill>
                  <a:srgbClr val="000066"/>
                </a:solidFill>
                <a:latin typeface="Times New Roman" pitchFamily="18" charset="0"/>
              </a:rPr>
              <a:t>OLAP</a:t>
            </a:r>
          </a:p>
        </p:txBody>
      </p:sp>
      <p:sp>
        <p:nvSpPr>
          <p:cNvPr id="1042" name="Text Box 27"/>
          <p:cNvSpPr txBox="1">
            <a:spLocks noChangeArrowheads="1"/>
          </p:cNvSpPr>
          <p:nvPr/>
        </p:nvSpPr>
        <p:spPr bwMode="auto">
          <a:xfrm rot="20654158">
            <a:off x="384751" y="2740991"/>
            <a:ext cx="1835150" cy="457200"/>
          </a:xfrm>
          <a:prstGeom prst="rect">
            <a:avLst/>
          </a:prstGeom>
          <a:noFill/>
          <a:ln w="9525">
            <a:noFill/>
            <a:miter lim="800000"/>
            <a:headEnd/>
            <a:tailEnd/>
          </a:ln>
        </p:spPr>
        <p:txBody>
          <a:bodyPr wrap="none">
            <a:spAutoFit/>
          </a:bodyPr>
          <a:lstStyle/>
          <a:p>
            <a:pPr algn="l" eaLnBrk="0" hangingPunct="0"/>
            <a:r>
              <a:rPr lang="es-CL" sz="2400" dirty="0">
                <a:latin typeface="Times New Roman" pitchFamily="18" charset="0"/>
              </a:rPr>
              <a:t>ABC </a:t>
            </a:r>
            <a:r>
              <a:rPr lang="es-CL" sz="2400" dirty="0" err="1">
                <a:latin typeface="Times New Roman" pitchFamily="18" charset="0"/>
              </a:rPr>
              <a:t>Costing</a:t>
            </a:r>
            <a:endParaRPr lang="es-CL" sz="2400" dirty="0">
              <a:latin typeface="Times New Roman" pitchFamily="18" charset="0"/>
            </a:endParaRPr>
          </a:p>
        </p:txBody>
      </p:sp>
      <p:sp>
        <p:nvSpPr>
          <p:cNvPr id="1043" name="Text Box 29"/>
          <p:cNvSpPr txBox="1">
            <a:spLocks noChangeArrowheads="1"/>
          </p:cNvSpPr>
          <p:nvPr/>
        </p:nvSpPr>
        <p:spPr bwMode="auto">
          <a:xfrm>
            <a:off x="7786710" y="1357298"/>
            <a:ext cx="879475" cy="457200"/>
          </a:xfrm>
          <a:prstGeom prst="rect">
            <a:avLst/>
          </a:prstGeom>
          <a:noFill/>
          <a:ln w="9525">
            <a:noFill/>
            <a:miter lim="800000"/>
            <a:headEnd/>
            <a:tailEnd/>
          </a:ln>
        </p:spPr>
        <p:txBody>
          <a:bodyPr wrap="none">
            <a:spAutoFit/>
          </a:bodyPr>
          <a:lstStyle/>
          <a:p>
            <a:pPr algn="l" eaLnBrk="0" hangingPunct="0"/>
            <a:r>
              <a:rPr lang="es-CL" sz="2400" dirty="0">
                <a:latin typeface="Times New Roman" pitchFamily="18" charset="0"/>
              </a:rPr>
              <a:t>MBO</a:t>
            </a:r>
          </a:p>
        </p:txBody>
      </p:sp>
      <p:sp>
        <p:nvSpPr>
          <p:cNvPr id="1044" name="Text Box 30"/>
          <p:cNvSpPr txBox="1">
            <a:spLocks noChangeArrowheads="1"/>
          </p:cNvSpPr>
          <p:nvPr/>
        </p:nvSpPr>
        <p:spPr bwMode="auto">
          <a:xfrm>
            <a:off x="6516688" y="5300663"/>
            <a:ext cx="676275" cy="457200"/>
          </a:xfrm>
          <a:prstGeom prst="rect">
            <a:avLst/>
          </a:prstGeom>
          <a:noFill/>
          <a:ln w="9525">
            <a:noFill/>
            <a:miter lim="800000"/>
            <a:headEnd/>
            <a:tailEnd/>
          </a:ln>
        </p:spPr>
        <p:txBody>
          <a:bodyPr wrap="none">
            <a:spAutoFit/>
          </a:bodyPr>
          <a:lstStyle/>
          <a:p>
            <a:pPr algn="l" eaLnBrk="0" hangingPunct="0"/>
            <a:r>
              <a:rPr lang="es-CL" sz="2400">
                <a:latin typeface="Times New Roman" pitchFamily="18" charset="0"/>
              </a:rPr>
              <a:t>KPI</a:t>
            </a:r>
          </a:p>
        </p:txBody>
      </p:sp>
      <p:sp>
        <p:nvSpPr>
          <p:cNvPr id="1045" name="Text Box 31"/>
          <p:cNvSpPr txBox="1">
            <a:spLocks noChangeArrowheads="1"/>
          </p:cNvSpPr>
          <p:nvPr/>
        </p:nvSpPr>
        <p:spPr bwMode="auto">
          <a:xfrm>
            <a:off x="2498725" y="4079875"/>
            <a:ext cx="963613" cy="457200"/>
          </a:xfrm>
          <a:prstGeom prst="rect">
            <a:avLst/>
          </a:prstGeom>
          <a:noFill/>
          <a:ln w="9525">
            <a:noFill/>
            <a:miter lim="800000"/>
            <a:headEnd/>
            <a:tailEnd/>
          </a:ln>
        </p:spPr>
        <p:txBody>
          <a:bodyPr wrap="none">
            <a:spAutoFit/>
          </a:bodyPr>
          <a:lstStyle/>
          <a:p>
            <a:pPr algn="l" eaLnBrk="0" hangingPunct="0"/>
            <a:r>
              <a:rPr lang="es-CL" sz="2400">
                <a:latin typeface="Times New Roman" pitchFamily="18" charset="0"/>
              </a:rPr>
              <a:t>Bonos</a:t>
            </a:r>
          </a:p>
        </p:txBody>
      </p:sp>
      <p:sp>
        <p:nvSpPr>
          <p:cNvPr id="1046" name="Text Box 32"/>
          <p:cNvSpPr txBox="1">
            <a:spLocks noChangeArrowheads="1"/>
          </p:cNvSpPr>
          <p:nvPr/>
        </p:nvSpPr>
        <p:spPr bwMode="auto">
          <a:xfrm>
            <a:off x="3276600" y="3124200"/>
            <a:ext cx="742950" cy="457200"/>
          </a:xfrm>
          <a:prstGeom prst="rect">
            <a:avLst/>
          </a:prstGeom>
          <a:noFill/>
          <a:ln w="9525">
            <a:noFill/>
            <a:miter lim="800000"/>
            <a:headEnd/>
            <a:tailEnd/>
          </a:ln>
        </p:spPr>
        <p:txBody>
          <a:bodyPr wrap="none">
            <a:spAutoFit/>
          </a:bodyPr>
          <a:lstStyle/>
          <a:p>
            <a:pPr algn="l" eaLnBrk="0" hangingPunct="0"/>
            <a:r>
              <a:rPr lang="es-CL" sz="2400">
                <a:latin typeface="Times New Roman" pitchFamily="18" charset="0"/>
              </a:rPr>
              <a:t>ERP</a:t>
            </a:r>
          </a:p>
        </p:txBody>
      </p:sp>
      <p:sp>
        <p:nvSpPr>
          <p:cNvPr id="1047" name="Text Box 33"/>
          <p:cNvSpPr txBox="1">
            <a:spLocks noChangeArrowheads="1"/>
          </p:cNvSpPr>
          <p:nvPr/>
        </p:nvSpPr>
        <p:spPr bwMode="auto">
          <a:xfrm rot="20430878">
            <a:off x="4482147" y="6122972"/>
            <a:ext cx="811212" cy="457200"/>
          </a:xfrm>
          <a:prstGeom prst="rect">
            <a:avLst/>
          </a:prstGeom>
          <a:noFill/>
          <a:ln w="9525">
            <a:noFill/>
            <a:miter lim="800000"/>
            <a:headEnd/>
            <a:tailEnd/>
          </a:ln>
        </p:spPr>
        <p:txBody>
          <a:bodyPr wrap="none">
            <a:spAutoFit/>
          </a:bodyPr>
          <a:lstStyle/>
          <a:p>
            <a:pPr algn="l" eaLnBrk="0" hangingPunct="0"/>
            <a:r>
              <a:rPr lang="es-CL" sz="2400" dirty="0">
                <a:latin typeface="Times New Roman" pitchFamily="18" charset="0"/>
              </a:rPr>
              <a:t>EVA</a:t>
            </a:r>
          </a:p>
        </p:txBody>
      </p:sp>
      <p:sp>
        <p:nvSpPr>
          <p:cNvPr id="1048" name="Text Box 34"/>
          <p:cNvSpPr txBox="1">
            <a:spLocks noChangeArrowheads="1"/>
          </p:cNvSpPr>
          <p:nvPr/>
        </p:nvSpPr>
        <p:spPr bwMode="auto">
          <a:xfrm rot="1620583">
            <a:off x="6601958" y="3286585"/>
            <a:ext cx="2292350" cy="366712"/>
          </a:xfrm>
          <a:prstGeom prst="rect">
            <a:avLst/>
          </a:prstGeom>
          <a:noFill/>
          <a:ln w="9525">
            <a:noFill/>
            <a:miter lim="800000"/>
            <a:headEnd/>
            <a:tailEnd/>
          </a:ln>
        </p:spPr>
        <p:txBody>
          <a:bodyPr wrap="none">
            <a:spAutoFit/>
          </a:bodyPr>
          <a:lstStyle/>
          <a:p>
            <a:r>
              <a:rPr lang="es-ES_tradnl" dirty="0"/>
              <a:t>Control de proyectos</a:t>
            </a:r>
          </a:p>
        </p:txBody>
      </p:sp>
      <p:sp>
        <p:nvSpPr>
          <p:cNvPr id="1049" name="Text Box 35"/>
          <p:cNvSpPr txBox="1">
            <a:spLocks noChangeArrowheads="1"/>
          </p:cNvSpPr>
          <p:nvPr/>
        </p:nvSpPr>
        <p:spPr bwMode="auto">
          <a:xfrm>
            <a:off x="395288" y="6092825"/>
            <a:ext cx="603250" cy="366713"/>
          </a:xfrm>
          <a:prstGeom prst="rect">
            <a:avLst/>
          </a:prstGeom>
          <a:noFill/>
          <a:ln w="9525">
            <a:noFill/>
            <a:miter lim="800000"/>
            <a:headEnd/>
            <a:tailEnd/>
          </a:ln>
        </p:spPr>
        <p:txBody>
          <a:bodyPr wrap="none">
            <a:spAutoFit/>
          </a:bodyPr>
          <a:lstStyle/>
          <a:p>
            <a:r>
              <a:rPr lang="es-ES_tradnl"/>
              <a:t>CMI</a:t>
            </a:r>
          </a:p>
        </p:txBody>
      </p:sp>
      <p:sp>
        <p:nvSpPr>
          <p:cNvPr id="1050" name="Text Box 36"/>
          <p:cNvSpPr txBox="1">
            <a:spLocks noChangeArrowheads="1"/>
          </p:cNvSpPr>
          <p:nvPr/>
        </p:nvSpPr>
        <p:spPr bwMode="auto">
          <a:xfrm>
            <a:off x="3216275" y="2655888"/>
            <a:ext cx="2279650" cy="366712"/>
          </a:xfrm>
          <a:prstGeom prst="rect">
            <a:avLst/>
          </a:prstGeom>
          <a:noFill/>
          <a:ln w="9525">
            <a:noFill/>
            <a:miter lim="800000"/>
            <a:headEnd/>
            <a:tailEnd/>
          </a:ln>
        </p:spPr>
        <p:txBody>
          <a:bodyPr wrap="none">
            <a:spAutoFit/>
          </a:bodyPr>
          <a:lstStyle/>
          <a:p>
            <a:r>
              <a:rPr lang="es-ES_tradnl"/>
              <a:t>Reportes de Gestión</a:t>
            </a:r>
          </a:p>
        </p:txBody>
      </p:sp>
      <p:sp>
        <p:nvSpPr>
          <p:cNvPr id="1051" name="Text Box 37"/>
          <p:cNvSpPr txBox="1">
            <a:spLocks noChangeArrowheads="1"/>
          </p:cNvSpPr>
          <p:nvPr/>
        </p:nvSpPr>
        <p:spPr bwMode="auto">
          <a:xfrm>
            <a:off x="2071670" y="6215082"/>
            <a:ext cx="2089150" cy="366712"/>
          </a:xfrm>
          <a:prstGeom prst="rect">
            <a:avLst/>
          </a:prstGeom>
          <a:noFill/>
          <a:ln w="9525">
            <a:noFill/>
            <a:miter lim="800000"/>
            <a:headEnd/>
            <a:tailEnd/>
          </a:ln>
        </p:spPr>
        <p:txBody>
          <a:bodyPr wrap="none">
            <a:spAutoFit/>
          </a:bodyPr>
          <a:lstStyle/>
          <a:p>
            <a:r>
              <a:rPr lang="es-ES_tradnl" dirty="0"/>
              <a:t>Análisis de gestión</a:t>
            </a:r>
          </a:p>
        </p:txBody>
      </p:sp>
      <p:sp>
        <p:nvSpPr>
          <p:cNvPr id="28" name="27 CuadroTexto"/>
          <p:cNvSpPr txBox="1"/>
          <p:nvPr/>
        </p:nvSpPr>
        <p:spPr>
          <a:xfrm rot="20131292">
            <a:off x="1784647" y="3236471"/>
            <a:ext cx="1236237" cy="369332"/>
          </a:xfrm>
          <a:prstGeom prst="rect">
            <a:avLst/>
          </a:prstGeom>
          <a:noFill/>
        </p:spPr>
        <p:txBody>
          <a:bodyPr wrap="none" rtlCol="0">
            <a:spAutoFit/>
          </a:bodyPr>
          <a:lstStyle/>
          <a:p>
            <a:r>
              <a:rPr lang="es-CL" dirty="0" smtClean="0"/>
              <a:t>Scorecard</a:t>
            </a:r>
            <a:endParaRPr lang="es-ES" dirty="0"/>
          </a:p>
        </p:txBody>
      </p:sp>
      <p:sp>
        <p:nvSpPr>
          <p:cNvPr id="29" name="28 CuadroTexto"/>
          <p:cNvSpPr txBox="1"/>
          <p:nvPr/>
        </p:nvSpPr>
        <p:spPr>
          <a:xfrm>
            <a:off x="323528" y="1268760"/>
            <a:ext cx="2659702" cy="369332"/>
          </a:xfrm>
          <a:prstGeom prst="rect">
            <a:avLst/>
          </a:prstGeom>
          <a:noFill/>
        </p:spPr>
        <p:txBody>
          <a:bodyPr wrap="none" rtlCol="0">
            <a:spAutoFit/>
          </a:bodyPr>
          <a:lstStyle/>
          <a:p>
            <a:r>
              <a:rPr lang="es-CL" dirty="0" smtClean="0"/>
              <a:t>Seguimiento estratégico</a:t>
            </a:r>
            <a:endParaRPr lang="es-ES" dirty="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4"/>
          <p:cNvGrpSpPr>
            <a:grpSpLocks/>
          </p:cNvGrpSpPr>
          <p:nvPr/>
        </p:nvGrpSpPr>
        <p:grpSpPr bwMode="auto">
          <a:xfrm>
            <a:off x="381000" y="1828800"/>
            <a:ext cx="8382000" cy="4759325"/>
            <a:chOff x="1056" y="1130"/>
            <a:chExt cx="3792" cy="2519"/>
          </a:xfrm>
        </p:grpSpPr>
        <p:sp>
          <p:nvSpPr>
            <p:cNvPr id="40968" name="Line 5"/>
            <p:cNvSpPr>
              <a:spLocks noChangeShapeType="1"/>
            </p:cNvSpPr>
            <p:nvPr/>
          </p:nvSpPr>
          <p:spPr bwMode="auto">
            <a:xfrm>
              <a:off x="3721" y="2166"/>
              <a:ext cx="0" cy="305"/>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69" name="Freeform 6"/>
            <p:cNvSpPr>
              <a:spLocks/>
            </p:cNvSpPr>
            <p:nvPr/>
          </p:nvSpPr>
          <p:spPr bwMode="auto">
            <a:xfrm>
              <a:off x="3696" y="2461"/>
              <a:ext cx="51" cy="42"/>
            </a:xfrm>
            <a:custGeom>
              <a:avLst/>
              <a:gdLst>
                <a:gd name="T0" fmla="*/ 50 w 51"/>
                <a:gd name="T1" fmla="*/ 0 h 42"/>
                <a:gd name="T2" fmla="*/ 0 w 51"/>
                <a:gd name="T3" fmla="*/ 0 h 42"/>
                <a:gd name="T4" fmla="*/ 25 w 51"/>
                <a:gd name="T5" fmla="*/ 41 h 42"/>
                <a:gd name="T6" fmla="*/ 50 w 51"/>
                <a:gd name="T7" fmla="*/ 0 h 42"/>
                <a:gd name="T8" fmla="*/ 0 60000 65536"/>
                <a:gd name="T9" fmla="*/ 0 60000 65536"/>
                <a:gd name="T10" fmla="*/ 0 60000 65536"/>
                <a:gd name="T11" fmla="*/ 0 60000 65536"/>
                <a:gd name="T12" fmla="*/ 0 w 51"/>
                <a:gd name="T13" fmla="*/ 0 h 42"/>
                <a:gd name="T14" fmla="*/ 51 w 51"/>
                <a:gd name="T15" fmla="*/ 42 h 42"/>
              </a:gdLst>
              <a:ahLst/>
              <a:cxnLst>
                <a:cxn ang="T8">
                  <a:pos x="T0" y="T1"/>
                </a:cxn>
                <a:cxn ang="T9">
                  <a:pos x="T2" y="T3"/>
                </a:cxn>
                <a:cxn ang="T10">
                  <a:pos x="T4" y="T5"/>
                </a:cxn>
                <a:cxn ang="T11">
                  <a:pos x="T6" y="T7"/>
                </a:cxn>
              </a:cxnLst>
              <a:rect l="T12" t="T13" r="T14" b="T15"/>
              <a:pathLst>
                <a:path w="51" h="42">
                  <a:moveTo>
                    <a:pt x="50" y="0"/>
                  </a:moveTo>
                  <a:lnTo>
                    <a:pt x="0" y="0"/>
                  </a:lnTo>
                  <a:lnTo>
                    <a:pt x="25" y="41"/>
                  </a:lnTo>
                  <a:lnTo>
                    <a:pt x="50" y="0"/>
                  </a:lnTo>
                </a:path>
              </a:pathLst>
            </a:custGeom>
            <a:solidFill>
              <a:srgbClr val="000000"/>
            </a:solidFill>
            <a:ln w="12700" cap="rnd">
              <a:solidFill>
                <a:srgbClr val="000000"/>
              </a:solidFill>
              <a:round/>
              <a:headEnd/>
              <a:tailEnd/>
            </a:ln>
          </p:spPr>
          <p:txBody>
            <a:bodyPr/>
            <a:lstStyle/>
            <a:p>
              <a:endParaRPr lang="es-ES"/>
            </a:p>
          </p:txBody>
        </p:sp>
        <p:sp>
          <p:nvSpPr>
            <p:cNvPr id="40970" name="Line 7"/>
            <p:cNvSpPr>
              <a:spLocks noChangeShapeType="1"/>
            </p:cNvSpPr>
            <p:nvPr/>
          </p:nvSpPr>
          <p:spPr bwMode="auto">
            <a:xfrm>
              <a:off x="3721" y="2886"/>
              <a:ext cx="0" cy="40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1" name="Freeform 8"/>
            <p:cNvSpPr>
              <a:spLocks/>
            </p:cNvSpPr>
            <p:nvPr/>
          </p:nvSpPr>
          <p:spPr bwMode="auto">
            <a:xfrm>
              <a:off x="3696" y="3279"/>
              <a:ext cx="51" cy="41"/>
            </a:xfrm>
            <a:custGeom>
              <a:avLst/>
              <a:gdLst>
                <a:gd name="T0" fmla="*/ 50 w 51"/>
                <a:gd name="T1" fmla="*/ 0 h 41"/>
                <a:gd name="T2" fmla="*/ 0 w 51"/>
                <a:gd name="T3" fmla="*/ 0 h 41"/>
                <a:gd name="T4" fmla="*/ 25 w 51"/>
                <a:gd name="T5" fmla="*/ 40 h 41"/>
                <a:gd name="T6" fmla="*/ 50 w 51"/>
                <a:gd name="T7" fmla="*/ 0 h 41"/>
                <a:gd name="T8" fmla="*/ 0 60000 65536"/>
                <a:gd name="T9" fmla="*/ 0 60000 65536"/>
                <a:gd name="T10" fmla="*/ 0 60000 65536"/>
                <a:gd name="T11" fmla="*/ 0 60000 65536"/>
                <a:gd name="T12" fmla="*/ 0 w 51"/>
                <a:gd name="T13" fmla="*/ 0 h 41"/>
                <a:gd name="T14" fmla="*/ 51 w 51"/>
                <a:gd name="T15" fmla="*/ 41 h 41"/>
              </a:gdLst>
              <a:ahLst/>
              <a:cxnLst>
                <a:cxn ang="T8">
                  <a:pos x="T0" y="T1"/>
                </a:cxn>
                <a:cxn ang="T9">
                  <a:pos x="T2" y="T3"/>
                </a:cxn>
                <a:cxn ang="T10">
                  <a:pos x="T4" y="T5"/>
                </a:cxn>
                <a:cxn ang="T11">
                  <a:pos x="T6" y="T7"/>
                </a:cxn>
              </a:cxnLst>
              <a:rect l="T12" t="T13" r="T14" b="T15"/>
              <a:pathLst>
                <a:path w="51" h="41">
                  <a:moveTo>
                    <a:pt x="50" y="0"/>
                  </a:moveTo>
                  <a:lnTo>
                    <a:pt x="0" y="0"/>
                  </a:lnTo>
                  <a:lnTo>
                    <a:pt x="25" y="40"/>
                  </a:lnTo>
                  <a:lnTo>
                    <a:pt x="50" y="0"/>
                  </a:lnTo>
                </a:path>
              </a:pathLst>
            </a:custGeom>
            <a:solidFill>
              <a:srgbClr val="000000"/>
            </a:solidFill>
            <a:ln w="12700" cap="rnd">
              <a:solidFill>
                <a:srgbClr val="000000"/>
              </a:solidFill>
              <a:round/>
              <a:headEnd/>
              <a:tailEnd/>
            </a:ln>
          </p:spPr>
          <p:txBody>
            <a:bodyPr/>
            <a:lstStyle/>
            <a:p>
              <a:endParaRPr lang="es-ES"/>
            </a:p>
          </p:txBody>
        </p:sp>
        <p:sp>
          <p:nvSpPr>
            <p:cNvPr id="40972" name="Line 9"/>
            <p:cNvSpPr>
              <a:spLocks noChangeShapeType="1"/>
            </p:cNvSpPr>
            <p:nvPr/>
          </p:nvSpPr>
          <p:spPr bwMode="auto">
            <a:xfrm>
              <a:off x="2362" y="2695"/>
              <a:ext cx="90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3" name="Freeform 10"/>
            <p:cNvSpPr>
              <a:spLocks/>
            </p:cNvSpPr>
            <p:nvPr/>
          </p:nvSpPr>
          <p:spPr bwMode="auto">
            <a:xfrm>
              <a:off x="3258" y="2674"/>
              <a:ext cx="51" cy="42"/>
            </a:xfrm>
            <a:custGeom>
              <a:avLst/>
              <a:gdLst>
                <a:gd name="T0" fmla="*/ 0 w 51"/>
                <a:gd name="T1" fmla="*/ 0 h 42"/>
                <a:gd name="T2" fmla="*/ 0 w 51"/>
                <a:gd name="T3" fmla="*/ 41 h 42"/>
                <a:gd name="T4" fmla="*/ 50 w 51"/>
                <a:gd name="T5" fmla="*/ 21 h 42"/>
                <a:gd name="T6" fmla="*/ 0 w 51"/>
                <a:gd name="T7" fmla="*/ 0 h 42"/>
                <a:gd name="T8" fmla="*/ 0 60000 65536"/>
                <a:gd name="T9" fmla="*/ 0 60000 65536"/>
                <a:gd name="T10" fmla="*/ 0 60000 65536"/>
                <a:gd name="T11" fmla="*/ 0 60000 65536"/>
                <a:gd name="T12" fmla="*/ 0 w 51"/>
                <a:gd name="T13" fmla="*/ 0 h 42"/>
                <a:gd name="T14" fmla="*/ 51 w 51"/>
                <a:gd name="T15" fmla="*/ 42 h 42"/>
              </a:gdLst>
              <a:ahLst/>
              <a:cxnLst>
                <a:cxn ang="T8">
                  <a:pos x="T0" y="T1"/>
                </a:cxn>
                <a:cxn ang="T9">
                  <a:pos x="T2" y="T3"/>
                </a:cxn>
                <a:cxn ang="T10">
                  <a:pos x="T4" y="T5"/>
                </a:cxn>
                <a:cxn ang="T11">
                  <a:pos x="T6" y="T7"/>
                </a:cxn>
              </a:cxnLst>
              <a:rect l="T12" t="T13" r="T14" b="T15"/>
              <a:pathLst>
                <a:path w="51" h="42">
                  <a:moveTo>
                    <a:pt x="0" y="0"/>
                  </a:moveTo>
                  <a:lnTo>
                    <a:pt x="0" y="41"/>
                  </a:lnTo>
                  <a:lnTo>
                    <a:pt x="50" y="21"/>
                  </a:lnTo>
                  <a:lnTo>
                    <a:pt x="0" y="0"/>
                  </a:lnTo>
                </a:path>
              </a:pathLst>
            </a:custGeom>
            <a:solidFill>
              <a:srgbClr val="000000"/>
            </a:solidFill>
            <a:ln w="12700" cap="rnd">
              <a:solidFill>
                <a:srgbClr val="000000"/>
              </a:solidFill>
              <a:round/>
              <a:headEnd/>
              <a:tailEnd/>
            </a:ln>
          </p:spPr>
          <p:txBody>
            <a:bodyPr/>
            <a:lstStyle/>
            <a:p>
              <a:endParaRPr lang="es-ES"/>
            </a:p>
          </p:txBody>
        </p:sp>
        <p:sp>
          <p:nvSpPr>
            <p:cNvPr id="40974" name="Line 11"/>
            <p:cNvSpPr>
              <a:spLocks noChangeShapeType="1"/>
            </p:cNvSpPr>
            <p:nvPr/>
          </p:nvSpPr>
          <p:spPr bwMode="auto">
            <a:xfrm flipV="1">
              <a:off x="2657" y="1973"/>
              <a:ext cx="0" cy="72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5" name="Line 12"/>
            <p:cNvSpPr>
              <a:spLocks noChangeShapeType="1"/>
            </p:cNvSpPr>
            <p:nvPr/>
          </p:nvSpPr>
          <p:spPr bwMode="auto">
            <a:xfrm>
              <a:off x="2657" y="1973"/>
              <a:ext cx="613"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6" name="Freeform 13"/>
            <p:cNvSpPr>
              <a:spLocks/>
            </p:cNvSpPr>
            <p:nvPr/>
          </p:nvSpPr>
          <p:spPr bwMode="auto">
            <a:xfrm>
              <a:off x="3258" y="1953"/>
              <a:ext cx="51" cy="42"/>
            </a:xfrm>
            <a:custGeom>
              <a:avLst/>
              <a:gdLst>
                <a:gd name="T0" fmla="*/ 0 w 51"/>
                <a:gd name="T1" fmla="*/ 0 h 42"/>
                <a:gd name="T2" fmla="*/ 0 w 51"/>
                <a:gd name="T3" fmla="*/ 41 h 42"/>
                <a:gd name="T4" fmla="*/ 50 w 51"/>
                <a:gd name="T5" fmla="*/ 20 h 42"/>
                <a:gd name="T6" fmla="*/ 0 w 51"/>
                <a:gd name="T7" fmla="*/ 0 h 42"/>
                <a:gd name="T8" fmla="*/ 0 60000 65536"/>
                <a:gd name="T9" fmla="*/ 0 60000 65536"/>
                <a:gd name="T10" fmla="*/ 0 60000 65536"/>
                <a:gd name="T11" fmla="*/ 0 60000 65536"/>
                <a:gd name="T12" fmla="*/ 0 w 51"/>
                <a:gd name="T13" fmla="*/ 0 h 42"/>
                <a:gd name="T14" fmla="*/ 51 w 51"/>
                <a:gd name="T15" fmla="*/ 42 h 42"/>
              </a:gdLst>
              <a:ahLst/>
              <a:cxnLst>
                <a:cxn ang="T8">
                  <a:pos x="T0" y="T1"/>
                </a:cxn>
                <a:cxn ang="T9">
                  <a:pos x="T2" y="T3"/>
                </a:cxn>
                <a:cxn ang="T10">
                  <a:pos x="T4" y="T5"/>
                </a:cxn>
                <a:cxn ang="T11">
                  <a:pos x="T6" y="T7"/>
                </a:cxn>
              </a:cxnLst>
              <a:rect l="T12" t="T13" r="T14" b="T15"/>
              <a:pathLst>
                <a:path w="51" h="42">
                  <a:moveTo>
                    <a:pt x="0" y="0"/>
                  </a:moveTo>
                  <a:lnTo>
                    <a:pt x="0" y="41"/>
                  </a:lnTo>
                  <a:lnTo>
                    <a:pt x="50" y="20"/>
                  </a:lnTo>
                  <a:lnTo>
                    <a:pt x="0" y="0"/>
                  </a:lnTo>
                </a:path>
              </a:pathLst>
            </a:custGeom>
            <a:solidFill>
              <a:srgbClr val="000000"/>
            </a:solidFill>
            <a:ln w="12700" cap="rnd">
              <a:solidFill>
                <a:srgbClr val="000000"/>
              </a:solidFill>
              <a:round/>
              <a:headEnd/>
              <a:tailEnd/>
            </a:ln>
          </p:spPr>
          <p:txBody>
            <a:bodyPr/>
            <a:lstStyle/>
            <a:p>
              <a:endParaRPr lang="es-ES"/>
            </a:p>
          </p:txBody>
        </p:sp>
        <p:sp>
          <p:nvSpPr>
            <p:cNvPr id="40977" name="Line 14"/>
            <p:cNvSpPr>
              <a:spLocks noChangeShapeType="1"/>
            </p:cNvSpPr>
            <p:nvPr/>
          </p:nvSpPr>
          <p:spPr bwMode="auto">
            <a:xfrm flipH="1">
              <a:off x="1061" y="3511"/>
              <a:ext cx="2247"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8" name="Line 15"/>
            <p:cNvSpPr>
              <a:spLocks noChangeShapeType="1"/>
            </p:cNvSpPr>
            <p:nvPr/>
          </p:nvSpPr>
          <p:spPr bwMode="auto">
            <a:xfrm>
              <a:off x="1061" y="2695"/>
              <a:ext cx="31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79" name="Freeform 16"/>
            <p:cNvSpPr>
              <a:spLocks/>
            </p:cNvSpPr>
            <p:nvPr/>
          </p:nvSpPr>
          <p:spPr bwMode="auto">
            <a:xfrm>
              <a:off x="1366" y="2674"/>
              <a:ext cx="51" cy="42"/>
            </a:xfrm>
            <a:custGeom>
              <a:avLst/>
              <a:gdLst>
                <a:gd name="T0" fmla="*/ 0 w 51"/>
                <a:gd name="T1" fmla="*/ 0 h 42"/>
                <a:gd name="T2" fmla="*/ 0 w 51"/>
                <a:gd name="T3" fmla="*/ 41 h 42"/>
                <a:gd name="T4" fmla="*/ 50 w 51"/>
                <a:gd name="T5" fmla="*/ 21 h 42"/>
                <a:gd name="T6" fmla="*/ 0 w 51"/>
                <a:gd name="T7" fmla="*/ 0 h 42"/>
                <a:gd name="T8" fmla="*/ 0 60000 65536"/>
                <a:gd name="T9" fmla="*/ 0 60000 65536"/>
                <a:gd name="T10" fmla="*/ 0 60000 65536"/>
                <a:gd name="T11" fmla="*/ 0 60000 65536"/>
                <a:gd name="T12" fmla="*/ 0 w 51"/>
                <a:gd name="T13" fmla="*/ 0 h 42"/>
                <a:gd name="T14" fmla="*/ 51 w 51"/>
                <a:gd name="T15" fmla="*/ 42 h 42"/>
              </a:gdLst>
              <a:ahLst/>
              <a:cxnLst>
                <a:cxn ang="T8">
                  <a:pos x="T0" y="T1"/>
                </a:cxn>
                <a:cxn ang="T9">
                  <a:pos x="T2" y="T3"/>
                </a:cxn>
                <a:cxn ang="T10">
                  <a:pos x="T4" y="T5"/>
                </a:cxn>
                <a:cxn ang="T11">
                  <a:pos x="T6" y="T7"/>
                </a:cxn>
              </a:cxnLst>
              <a:rect l="T12" t="T13" r="T14" b="T15"/>
              <a:pathLst>
                <a:path w="51" h="42">
                  <a:moveTo>
                    <a:pt x="0" y="0"/>
                  </a:moveTo>
                  <a:lnTo>
                    <a:pt x="0" y="41"/>
                  </a:lnTo>
                  <a:lnTo>
                    <a:pt x="50" y="21"/>
                  </a:lnTo>
                  <a:lnTo>
                    <a:pt x="0" y="0"/>
                  </a:lnTo>
                </a:path>
              </a:pathLst>
            </a:custGeom>
            <a:solidFill>
              <a:srgbClr val="000000"/>
            </a:solidFill>
            <a:ln w="12700" cap="rnd">
              <a:solidFill>
                <a:srgbClr val="000000"/>
              </a:solidFill>
              <a:round/>
              <a:headEnd/>
              <a:tailEnd/>
            </a:ln>
          </p:spPr>
          <p:txBody>
            <a:bodyPr/>
            <a:lstStyle/>
            <a:p>
              <a:endParaRPr lang="es-ES"/>
            </a:p>
          </p:txBody>
        </p:sp>
        <p:sp>
          <p:nvSpPr>
            <p:cNvPr id="40980" name="Rectangle 17"/>
            <p:cNvSpPr>
              <a:spLocks noChangeArrowheads="1"/>
            </p:cNvSpPr>
            <p:nvPr/>
          </p:nvSpPr>
          <p:spPr bwMode="auto">
            <a:xfrm>
              <a:off x="1432" y="2518"/>
              <a:ext cx="915" cy="353"/>
            </a:xfrm>
            <a:prstGeom prst="rect">
              <a:avLst/>
            </a:prstGeom>
            <a:noFill/>
            <a:ln w="50800">
              <a:solidFill>
                <a:srgbClr val="000000"/>
              </a:solidFill>
              <a:miter lim="800000"/>
              <a:headEnd/>
              <a:tailEnd/>
            </a:ln>
          </p:spPr>
          <p:txBody>
            <a:bodyPr wrap="none" anchor="ctr"/>
            <a:lstStyle/>
            <a:p>
              <a:endParaRPr lang="es-ES"/>
            </a:p>
          </p:txBody>
        </p:sp>
        <p:sp>
          <p:nvSpPr>
            <p:cNvPr id="40981" name="Rectangle 18"/>
            <p:cNvSpPr>
              <a:spLocks noChangeArrowheads="1"/>
            </p:cNvSpPr>
            <p:nvPr/>
          </p:nvSpPr>
          <p:spPr bwMode="auto">
            <a:xfrm>
              <a:off x="1397" y="2576"/>
              <a:ext cx="713" cy="178"/>
            </a:xfrm>
            <a:prstGeom prst="rect">
              <a:avLst/>
            </a:prstGeom>
            <a:noFill/>
            <a:ln w="9525">
              <a:noFill/>
              <a:miter lim="800000"/>
              <a:headEnd/>
              <a:tailEnd/>
            </a:ln>
          </p:spPr>
          <p:txBody>
            <a:bodyPr wrap="none" lIns="92075" tIns="46038" rIns="92075" bIns="46038">
              <a:spAutoFit/>
            </a:bodyPr>
            <a:lstStyle/>
            <a:p>
              <a:pPr algn="l" eaLnBrk="0" hangingPunct="0"/>
              <a:r>
                <a:rPr lang="es-ES_tradnl" sz="1600" b="1">
                  <a:solidFill>
                    <a:srgbClr val="000000"/>
                  </a:solidFill>
                  <a:latin typeface="Times New Roman" pitchFamily="18" charset="0"/>
                </a:rPr>
                <a:t>  COCECA S.A.</a:t>
              </a:r>
            </a:p>
          </p:txBody>
        </p:sp>
        <p:sp>
          <p:nvSpPr>
            <p:cNvPr id="40982" name="Rectangle 19"/>
            <p:cNvSpPr>
              <a:spLocks noChangeArrowheads="1"/>
            </p:cNvSpPr>
            <p:nvPr/>
          </p:nvSpPr>
          <p:spPr bwMode="auto">
            <a:xfrm>
              <a:off x="3316" y="2510"/>
              <a:ext cx="930" cy="369"/>
            </a:xfrm>
            <a:prstGeom prst="rect">
              <a:avLst/>
            </a:prstGeom>
            <a:noFill/>
            <a:ln w="25400">
              <a:solidFill>
                <a:srgbClr val="000000"/>
              </a:solidFill>
              <a:miter lim="800000"/>
              <a:headEnd/>
              <a:tailEnd/>
            </a:ln>
          </p:spPr>
          <p:txBody>
            <a:bodyPr wrap="none" anchor="ctr"/>
            <a:lstStyle/>
            <a:p>
              <a:endParaRPr lang="es-ES"/>
            </a:p>
          </p:txBody>
        </p:sp>
        <p:sp>
          <p:nvSpPr>
            <p:cNvPr id="40983" name="Rectangle 20"/>
            <p:cNvSpPr>
              <a:spLocks noChangeArrowheads="1"/>
            </p:cNvSpPr>
            <p:nvPr/>
          </p:nvSpPr>
          <p:spPr bwMode="auto">
            <a:xfrm>
              <a:off x="3336" y="2494"/>
              <a:ext cx="522" cy="121"/>
            </a:xfrm>
            <a:prstGeom prst="rect">
              <a:avLst/>
            </a:prstGeom>
            <a:noFill/>
            <a:ln w="9525">
              <a:noFill/>
              <a:miter lim="800000"/>
              <a:headEnd/>
              <a:tailEnd/>
            </a:ln>
          </p:spPr>
          <p:txBody>
            <a:bodyPr wrap="none" lIns="92075" tIns="46038" rIns="92075" bIns="46038">
              <a:spAutoFit/>
            </a:bodyPr>
            <a:lstStyle/>
            <a:p>
              <a:pPr algn="l" eaLnBrk="0" hangingPunct="0"/>
              <a:r>
                <a:rPr lang="es-ES_tradnl" sz="900" b="1">
                  <a:solidFill>
                    <a:srgbClr val="000000"/>
                  </a:solidFill>
                  <a:latin typeface="Times New Roman" pitchFamily="18" charset="0"/>
                </a:rPr>
                <a:t>EVALUACIÓN DE</a:t>
              </a:r>
            </a:p>
          </p:txBody>
        </p:sp>
        <p:sp>
          <p:nvSpPr>
            <p:cNvPr id="40984" name="Rectangle 21"/>
            <p:cNvSpPr>
              <a:spLocks noChangeArrowheads="1"/>
            </p:cNvSpPr>
            <p:nvPr/>
          </p:nvSpPr>
          <p:spPr bwMode="auto">
            <a:xfrm>
              <a:off x="3439" y="2582"/>
              <a:ext cx="404" cy="121"/>
            </a:xfrm>
            <a:prstGeom prst="rect">
              <a:avLst/>
            </a:prstGeom>
            <a:noFill/>
            <a:ln w="9525">
              <a:noFill/>
              <a:miter lim="800000"/>
              <a:headEnd/>
              <a:tailEnd/>
            </a:ln>
          </p:spPr>
          <p:txBody>
            <a:bodyPr wrap="none" lIns="92075" tIns="46038" rIns="92075" bIns="46038">
              <a:spAutoFit/>
            </a:bodyPr>
            <a:lstStyle/>
            <a:p>
              <a:pPr algn="l" eaLnBrk="0" hangingPunct="0"/>
              <a:r>
                <a:rPr lang="es-ES_tradnl" sz="900" b="1">
                  <a:solidFill>
                    <a:srgbClr val="000000"/>
                  </a:solidFill>
                  <a:latin typeface="Times New Roman" pitchFamily="18" charset="0"/>
                </a:rPr>
                <a:t>LA GESTION</a:t>
              </a:r>
            </a:p>
          </p:txBody>
        </p:sp>
        <p:sp>
          <p:nvSpPr>
            <p:cNvPr id="40985" name="Rectangle 22"/>
            <p:cNvSpPr>
              <a:spLocks noChangeArrowheads="1"/>
            </p:cNvSpPr>
            <p:nvPr/>
          </p:nvSpPr>
          <p:spPr bwMode="auto">
            <a:xfrm>
              <a:off x="3316" y="3327"/>
              <a:ext cx="930" cy="322"/>
            </a:xfrm>
            <a:prstGeom prst="rect">
              <a:avLst/>
            </a:prstGeom>
            <a:noFill/>
            <a:ln w="25400">
              <a:solidFill>
                <a:srgbClr val="000000"/>
              </a:solidFill>
              <a:miter lim="800000"/>
              <a:headEnd/>
              <a:tailEnd/>
            </a:ln>
          </p:spPr>
          <p:txBody>
            <a:bodyPr wrap="none" anchor="ctr"/>
            <a:lstStyle/>
            <a:p>
              <a:endParaRPr lang="es-ES"/>
            </a:p>
          </p:txBody>
        </p:sp>
        <p:sp>
          <p:nvSpPr>
            <p:cNvPr id="40986" name="Rectangle 23"/>
            <p:cNvSpPr>
              <a:spLocks noChangeArrowheads="1"/>
            </p:cNvSpPr>
            <p:nvPr/>
          </p:nvSpPr>
          <p:spPr bwMode="auto">
            <a:xfrm>
              <a:off x="3366" y="3311"/>
              <a:ext cx="487" cy="121"/>
            </a:xfrm>
            <a:prstGeom prst="rect">
              <a:avLst/>
            </a:prstGeom>
            <a:noFill/>
            <a:ln w="9525">
              <a:noFill/>
              <a:miter lim="800000"/>
              <a:headEnd/>
              <a:tailEnd/>
            </a:ln>
          </p:spPr>
          <p:txBody>
            <a:bodyPr wrap="none" lIns="92075" tIns="46038" rIns="92075" bIns="46038">
              <a:spAutoFit/>
            </a:bodyPr>
            <a:lstStyle/>
            <a:p>
              <a:pPr algn="l" eaLnBrk="0" hangingPunct="0"/>
              <a:r>
                <a:rPr lang="es-ES_tradnl" sz="900" b="1">
                  <a:solidFill>
                    <a:srgbClr val="000000"/>
                  </a:solidFill>
                  <a:latin typeface="Times New Roman" pitchFamily="18" charset="0"/>
                </a:rPr>
                <a:t>DECISIONES DE</a:t>
              </a:r>
            </a:p>
          </p:txBody>
        </p:sp>
        <p:sp>
          <p:nvSpPr>
            <p:cNvPr id="40987" name="Rectangle 24"/>
            <p:cNvSpPr>
              <a:spLocks noChangeArrowheads="1"/>
            </p:cNvSpPr>
            <p:nvPr/>
          </p:nvSpPr>
          <p:spPr bwMode="auto">
            <a:xfrm>
              <a:off x="3514" y="3399"/>
              <a:ext cx="319" cy="121"/>
            </a:xfrm>
            <a:prstGeom prst="rect">
              <a:avLst/>
            </a:prstGeom>
            <a:noFill/>
            <a:ln w="9525">
              <a:noFill/>
              <a:miter lim="800000"/>
              <a:headEnd/>
              <a:tailEnd/>
            </a:ln>
          </p:spPr>
          <p:txBody>
            <a:bodyPr wrap="none" lIns="92075" tIns="46038" rIns="92075" bIns="46038">
              <a:spAutoFit/>
            </a:bodyPr>
            <a:lstStyle/>
            <a:p>
              <a:pPr algn="l" eaLnBrk="0" hangingPunct="0"/>
              <a:r>
                <a:rPr lang="es-ES_tradnl" sz="900" b="1">
                  <a:solidFill>
                    <a:srgbClr val="000000"/>
                  </a:solidFill>
                  <a:latin typeface="Times New Roman" pitchFamily="18" charset="0"/>
                </a:rPr>
                <a:t>GESTION</a:t>
              </a:r>
            </a:p>
          </p:txBody>
        </p:sp>
        <p:sp>
          <p:nvSpPr>
            <p:cNvPr id="40988" name="Line 25"/>
            <p:cNvSpPr>
              <a:spLocks noChangeShapeType="1"/>
            </p:cNvSpPr>
            <p:nvPr/>
          </p:nvSpPr>
          <p:spPr bwMode="auto">
            <a:xfrm flipV="1">
              <a:off x="3721" y="1396"/>
              <a:ext cx="0" cy="355"/>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0989" name="Freeform 26"/>
            <p:cNvSpPr>
              <a:spLocks/>
            </p:cNvSpPr>
            <p:nvPr/>
          </p:nvSpPr>
          <p:spPr bwMode="auto">
            <a:xfrm>
              <a:off x="3696" y="1740"/>
              <a:ext cx="51" cy="42"/>
            </a:xfrm>
            <a:custGeom>
              <a:avLst/>
              <a:gdLst>
                <a:gd name="T0" fmla="*/ 50 w 51"/>
                <a:gd name="T1" fmla="*/ 0 h 42"/>
                <a:gd name="T2" fmla="*/ 0 w 51"/>
                <a:gd name="T3" fmla="*/ 0 h 42"/>
                <a:gd name="T4" fmla="*/ 25 w 51"/>
                <a:gd name="T5" fmla="*/ 41 h 42"/>
                <a:gd name="T6" fmla="*/ 50 w 51"/>
                <a:gd name="T7" fmla="*/ 0 h 42"/>
                <a:gd name="T8" fmla="*/ 0 60000 65536"/>
                <a:gd name="T9" fmla="*/ 0 60000 65536"/>
                <a:gd name="T10" fmla="*/ 0 60000 65536"/>
                <a:gd name="T11" fmla="*/ 0 60000 65536"/>
                <a:gd name="T12" fmla="*/ 0 w 51"/>
                <a:gd name="T13" fmla="*/ 0 h 42"/>
                <a:gd name="T14" fmla="*/ 51 w 51"/>
                <a:gd name="T15" fmla="*/ 42 h 42"/>
              </a:gdLst>
              <a:ahLst/>
              <a:cxnLst>
                <a:cxn ang="T8">
                  <a:pos x="T0" y="T1"/>
                </a:cxn>
                <a:cxn ang="T9">
                  <a:pos x="T2" y="T3"/>
                </a:cxn>
                <a:cxn ang="T10">
                  <a:pos x="T4" y="T5"/>
                </a:cxn>
                <a:cxn ang="T11">
                  <a:pos x="T6" y="T7"/>
                </a:cxn>
              </a:cxnLst>
              <a:rect l="T12" t="T13" r="T14" b="T15"/>
              <a:pathLst>
                <a:path w="51" h="42">
                  <a:moveTo>
                    <a:pt x="50" y="0"/>
                  </a:moveTo>
                  <a:lnTo>
                    <a:pt x="0" y="0"/>
                  </a:lnTo>
                  <a:lnTo>
                    <a:pt x="25" y="41"/>
                  </a:lnTo>
                  <a:lnTo>
                    <a:pt x="50" y="0"/>
                  </a:lnTo>
                </a:path>
              </a:pathLst>
            </a:custGeom>
            <a:solidFill>
              <a:srgbClr val="000000"/>
            </a:solidFill>
            <a:ln w="12700" cap="rnd">
              <a:solidFill>
                <a:srgbClr val="000000"/>
              </a:solidFill>
              <a:round/>
              <a:headEnd/>
              <a:tailEnd/>
            </a:ln>
          </p:spPr>
          <p:txBody>
            <a:bodyPr/>
            <a:lstStyle/>
            <a:p>
              <a:endParaRPr lang="es-ES"/>
            </a:p>
          </p:txBody>
        </p:sp>
        <p:sp>
          <p:nvSpPr>
            <p:cNvPr id="40990" name="Line 27"/>
            <p:cNvSpPr>
              <a:spLocks noChangeShapeType="1"/>
            </p:cNvSpPr>
            <p:nvPr/>
          </p:nvSpPr>
          <p:spPr bwMode="auto">
            <a:xfrm>
              <a:off x="3721" y="1637"/>
              <a:ext cx="1123"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0991" name="Line 28"/>
            <p:cNvSpPr>
              <a:spLocks noChangeShapeType="1"/>
            </p:cNvSpPr>
            <p:nvPr/>
          </p:nvSpPr>
          <p:spPr bwMode="auto">
            <a:xfrm flipH="1">
              <a:off x="4275" y="3511"/>
              <a:ext cx="569"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0992" name="Freeform 29"/>
            <p:cNvSpPr>
              <a:spLocks/>
            </p:cNvSpPr>
            <p:nvPr/>
          </p:nvSpPr>
          <p:spPr bwMode="auto">
            <a:xfrm>
              <a:off x="4253" y="3496"/>
              <a:ext cx="31" cy="32"/>
            </a:xfrm>
            <a:custGeom>
              <a:avLst/>
              <a:gdLst>
                <a:gd name="T0" fmla="*/ 30 w 31"/>
                <a:gd name="T1" fmla="*/ 31 h 32"/>
                <a:gd name="T2" fmla="*/ 30 w 31"/>
                <a:gd name="T3" fmla="*/ 0 h 32"/>
                <a:gd name="T4" fmla="*/ 0 w 31"/>
                <a:gd name="T5" fmla="*/ 15 h 32"/>
                <a:gd name="T6" fmla="*/ 30 w 31"/>
                <a:gd name="T7" fmla="*/ 31 h 32"/>
                <a:gd name="T8" fmla="*/ 0 60000 65536"/>
                <a:gd name="T9" fmla="*/ 0 60000 65536"/>
                <a:gd name="T10" fmla="*/ 0 60000 65536"/>
                <a:gd name="T11" fmla="*/ 0 60000 65536"/>
                <a:gd name="T12" fmla="*/ 0 w 31"/>
                <a:gd name="T13" fmla="*/ 0 h 32"/>
                <a:gd name="T14" fmla="*/ 31 w 31"/>
                <a:gd name="T15" fmla="*/ 32 h 32"/>
              </a:gdLst>
              <a:ahLst/>
              <a:cxnLst>
                <a:cxn ang="T8">
                  <a:pos x="T0" y="T1"/>
                </a:cxn>
                <a:cxn ang="T9">
                  <a:pos x="T2" y="T3"/>
                </a:cxn>
                <a:cxn ang="T10">
                  <a:pos x="T4" y="T5"/>
                </a:cxn>
                <a:cxn ang="T11">
                  <a:pos x="T6" y="T7"/>
                </a:cxn>
              </a:cxnLst>
              <a:rect l="T12" t="T13" r="T14" b="T15"/>
              <a:pathLst>
                <a:path w="31" h="32">
                  <a:moveTo>
                    <a:pt x="30" y="31"/>
                  </a:moveTo>
                  <a:lnTo>
                    <a:pt x="30" y="0"/>
                  </a:lnTo>
                  <a:lnTo>
                    <a:pt x="0" y="15"/>
                  </a:lnTo>
                  <a:lnTo>
                    <a:pt x="30" y="31"/>
                  </a:lnTo>
                </a:path>
              </a:pathLst>
            </a:custGeom>
            <a:solidFill>
              <a:srgbClr val="000000"/>
            </a:solidFill>
            <a:ln w="12700" cap="rnd">
              <a:solidFill>
                <a:srgbClr val="000000"/>
              </a:solidFill>
              <a:round/>
              <a:headEnd/>
              <a:tailEnd/>
            </a:ln>
          </p:spPr>
          <p:txBody>
            <a:bodyPr/>
            <a:lstStyle/>
            <a:p>
              <a:endParaRPr lang="es-ES"/>
            </a:p>
          </p:txBody>
        </p:sp>
        <p:sp>
          <p:nvSpPr>
            <p:cNvPr id="40993" name="Oval 30"/>
            <p:cNvSpPr>
              <a:spLocks noChangeArrowheads="1"/>
            </p:cNvSpPr>
            <p:nvPr/>
          </p:nvSpPr>
          <p:spPr bwMode="auto">
            <a:xfrm>
              <a:off x="1456" y="1552"/>
              <a:ext cx="1120" cy="454"/>
            </a:xfrm>
            <a:prstGeom prst="ellipse">
              <a:avLst/>
            </a:prstGeom>
            <a:noFill/>
            <a:ln w="50800">
              <a:solidFill>
                <a:srgbClr val="000000"/>
              </a:solidFill>
              <a:round/>
              <a:headEnd/>
              <a:tailEnd/>
            </a:ln>
          </p:spPr>
          <p:txBody>
            <a:bodyPr wrap="none" anchor="ctr"/>
            <a:lstStyle/>
            <a:p>
              <a:endParaRPr lang="es-ES"/>
            </a:p>
          </p:txBody>
        </p:sp>
        <p:sp>
          <p:nvSpPr>
            <p:cNvPr id="40994" name="Line 31"/>
            <p:cNvSpPr>
              <a:spLocks noChangeShapeType="1"/>
            </p:cNvSpPr>
            <p:nvPr/>
          </p:nvSpPr>
          <p:spPr bwMode="auto">
            <a:xfrm>
              <a:off x="2007" y="2021"/>
              <a:ext cx="0" cy="463"/>
            </a:xfrm>
            <a:prstGeom prst="line">
              <a:avLst/>
            </a:prstGeom>
            <a:noFill/>
            <a:ln w="50800">
              <a:solidFill>
                <a:srgbClr val="000000"/>
              </a:solidFill>
              <a:round/>
              <a:headEnd type="none" w="sm" len="sm"/>
              <a:tailEnd type="stealth" w="med" len="lg"/>
            </a:ln>
          </p:spPr>
          <p:txBody>
            <a:bodyPr wrap="none" anchor="ctr"/>
            <a:lstStyle/>
            <a:p>
              <a:endParaRPr lang="es-ES"/>
            </a:p>
          </p:txBody>
        </p:sp>
        <p:sp>
          <p:nvSpPr>
            <p:cNvPr id="40995" name="Freeform 32"/>
            <p:cNvSpPr>
              <a:spLocks/>
            </p:cNvSpPr>
            <p:nvPr/>
          </p:nvSpPr>
          <p:spPr bwMode="auto">
            <a:xfrm>
              <a:off x="1987" y="2479"/>
              <a:ext cx="41" cy="24"/>
            </a:xfrm>
            <a:custGeom>
              <a:avLst/>
              <a:gdLst>
                <a:gd name="T0" fmla="*/ 40 w 41"/>
                <a:gd name="T1" fmla="*/ 0 h 24"/>
                <a:gd name="T2" fmla="*/ 0 w 41"/>
                <a:gd name="T3" fmla="*/ 0 h 24"/>
                <a:gd name="T4" fmla="*/ 20 w 41"/>
                <a:gd name="T5" fmla="*/ 23 h 24"/>
                <a:gd name="T6" fmla="*/ 40 w 41"/>
                <a:gd name="T7" fmla="*/ 0 h 24"/>
                <a:gd name="T8" fmla="*/ 0 60000 65536"/>
                <a:gd name="T9" fmla="*/ 0 60000 65536"/>
                <a:gd name="T10" fmla="*/ 0 60000 65536"/>
                <a:gd name="T11" fmla="*/ 0 60000 65536"/>
                <a:gd name="T12" fmla="*/ 0 w 41"/>
                <a:gd name="T13" fmla="*/ 0 h 24"/>
                <a:gd name="T14" fmla="*/ 41 w 41"/>
                <a:gd name="T15" fmla="*/ 24 h 24"/>
              </a:gdLst>
              <a:ahLst/>
              <a:cxnLst>
                <a:cxn ang="T8">
                  <a:pos x="T0" y="T1"/>
                </a:cxn>
                <a:cxn ang="T9">
                  <a:pos x="T2" y="T3"/>
                </a:cxn>
                <a:cxn ang="T10">
                  <a:pos x="T4" y="T5"/>
                </a:cxn>
                <a:cxn ang="T11">
                  <a:pos x="T6" y="T7"/>
                </a:cxn>
              </a:cxnLst>
              <a:rect l="T12" t="T13" r="T14" b="T15"/>
              <a:pathLst>
                <a:path w="41" h="24">
                  <a:moveTo>
                    <a:pt x="40" y="0"/>
                  </a:moveTo>
                  <a:lnTo>
                    <a:pt x="0" y="0"/>
                  </a:lnTo>
                  <a:lnTo>
                    <a:pt x="20" y="23"/>
                  </a:lnTo>
                  <a:lnTo>
                    <a:pt x="40" y="0"/>
                  </a:lnTo>
                </a:path>
              </a:pathLst>
            </a:custGeom>
            <a:solidFill>
              <a:srgbClr val="000000"/>
            </a:solidFill>
            <a:ln w="12700" cap="rnd">
              <a:solidFill>
                <a:srgbClr val="000000"/>
              </a:solidFill>
              <a:round/>
              <a:headEnd/>
              <a:tailEnd/>
            </a:ln>
          </p:spPr>
          <p:txBody>
            <a:bodyPr/>
            <a:lstStyle/>
            <a:p>
              <a:endParaRPr lang="es-ES"/>
            </a:p>
          </p:txBody>
        </p:sp>
        <p:sp>
          <p:nvSpPr>
            <p:cNvPr id="40996" name="Line 33"/>
            <p:cNvSpPr>
              <a:spLocks noChangeShapeType="1"/>
            </p:cNvSpPr>
            <p:nvPr/>
          </p:nvSpPr>
          <p:spPr bwMode="auto">
            <a:xfrm flipV="1">
              <a:off x="2125" y="2039"/>
              <a:ext cx="0" cy="463"/>
            </a:xfrm>
            <a:prstGeom prst="line">
              <a:avLst/>
            </a:prstGeom>
            <a:noFill/>
            <a:ln w="50800">
              <a:solidFill>
                <a:srgbClr val="000000"/>
              </a:solidFill>
              <a:round/>
              <a:headEnd type="none" w="sm" len="sm"/>
              <a:tailEnd type="stealth" w="med" len="lg"/>
            </a:ln>
          </p:spPr>
          <p:txBody>
            <a:bodyPr wrap="none" anchor="ctr"/>
            <a:lstStyle/>
            <a:p>
              <a:endParaRPr lang="es-ES"/>
            </a:p>
          </p:txBody>
        </p:sp>
        <p:sp>
          <p:nvSpPr>
            <p:cNvPr id="40997" name="Freeform 34"/>
            <p:cNvSpPr>
              <a:spLocks/>
            </p:cNvSpPr>
            <p:nvPr/>
          </p:nvSpPr>
          <p:spPr bwMode="auto">
            <a:xfrm>
              <a:off x="2106" y="2021"/>
              <a:ext cx="40" cy="25"/>
            </a:xfrm>
            <a:custGeom>
              <a:avLst/>
              <a:gdLst>
                <a:gd name="T0" fmla="*/ 0 w 40"/>
                <a:gd name="T1" fmla="*/ 24 h 25"/>
                <a:gd name="T2" fmla="*/ 39 w 40"/>
                <a:gd name="T3" fmla="*/ 24 h 25"/>
                <a:gd name="T4" fmla="*/ 19 w 40"/>
                <a:gd name="T5" fmla="*/ 0 h 25"/>
                <a:gd name="T6" fmla="*/ 0 w 40"/>
                <a:gd name="T7" fmla="*/ 24 h 25"/>
                <a:gd name="T8" fmla="*/ 0 60000 65536"/>
                <a:gd name="T9" fmla="*/ 0 60000 65536"/>
                <a:gd name="T10" fmla="*/ 0 60000 65536"/>
                <a:gd name="T11" fmla="*/ 0 60000 65536"/>
                <a:gd name="T12" fmla="*/ 0 w 40"/>
                <a:gd name="T13" fmla="*/ 0 h 25"/>
                <a:gd name="T14" fmla="*/ 40 w 40"/>
                <a:gd name="T15" fmla="*/ 25 h 25"/>
              </a:gdLst>
              <a:ahLst/>
              <a:cxnLst>
                <a:cxn ang="T8">
                  <a:pos x="T0" y="T1"/>
                </a:cxn>
                <a:cxn ang="T9">
                  <a:pos x="T2" y="T3"/>
                </a:cxn>
                <a:cxn ang="T10">
                  <a:pos x="T4" y="T5"/>
                </a:cxn>
                <a:cxn ang="T11">
                  <a:pos x="T6" y="T7"/>
                </a:cxn>
              </a:cxnLst>
              <a:rect l="T12" t="T13" r="T14" b="T15"/>
              <a:pathLst>
                <a:path w="40" h="25">
                  <a:moveTo>
                    <a:pt x="0" y="24"/>
                  </a:moveTo>
                  <a:lnTo>
                    <a:pt x="39" y="24"/>
                  </a:lnTo>
                  <a:lnTo>
                    <a:pt x="19" y="0"/>
                  </a:lnTo>
                  <a:lnTo>
                    <a:pt x="0" y="24"/>
                  </a:lnTo>
                </a:path>
              </a:pathLst>
            </a:custGeom>
            <a:solidFill>
              <a:srgbClr val="000000"/>
            </a:solidFill>
            <a:ln w="12700" cap="rnd">
              <a:solidFill>
                <a:srgbClr val="000000"/>
              </a:solidFill>
              <a:round/>
              <a:headEnd/>
              <a:tailEnd/>
            </a:ln>
          </p:spPr>
          <p:txBody>
            <a:bodyPr/>
            <a:lstStyle/>
            <a:p>
              <a:endParaRPr lang="es-ES"/>
            </a:p>
          </p:txBody>
        </p:sp>
        <p:sp>
          <p:nvSpPr>
            <p:cNvPr id="40998" name="Line 35"/>
            <p:cNvSpPr>
              <a:spLocks noChangeShapeType="1"/>
            </p:cNvSpPr>
            <p:nvPr/>
          </p:nvSpPr>
          <p:spPr bwMode="auto">
            <a:xfrm>
              <a:off x="1056" y="2688"/>
              <a:ext cx="0" cy="816"/>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0999" name="Rectangle 36"/>
            <p:cNvSpPr>
              <a:spLocks noChangeArrowheads="1"/>
            </p:cNvSpPr>
            <p:nvPr/>
          </p:nvSpPr>
          <p:spPr bwMode="auto">
            <a:xfrm>
              <a:off x="3316" y="1828"/>
              <a:ext cx="952" cy="328"/>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1000" name="Line 37"/>
            <p:cNvSpPr>
              <a:spLocks noChangeShapeType="1"/>
            </p:cNvSpPr>
            <p:nvPr/>
          </p:nvSpPr>
          <p:spPr bwMode="auto">
            <a:xfrm>
              <a:off x="4848" y="1632"/>
              <a:ext cx="0" cy="1872"/>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1001" name="Rectangle 38"/>
            <p:cNvSpPr>
              <a:spLocks noChangeArrowheads="1"/>
            </p:cNvSpPr>
            <p:nvPr/>
          </p:nvSpPr>
          <p:spPr bwMode="auto">
            <a:xfrm>
              <a:off x="3479" y="1902"/>
              <a:ext cx="506" cy="121"/>
            </a:xfrm>
            <a:prstGeom prst="rect">
              <a:avLst/>
            </a:prstGeom>
            <a:noFill/>
            <a:ln w="9525">
              <a:noFill/>
              <a:miter lim="800000"/>
              <a:headEnd/>
              <a:tailEnd/>
            </a:ln>
          </p:spPr>
          <p:txBody>
            <a:bodyPr wrap="none" lIns="92075" tIns="46038" rIns="92075" bIns="46038">
              <a:spAutoFit/>
            </a:bodyPr>
            <a:lstStyle/>
            <a:p>
              <a:pPr algn="l" eaLnBrk="0" hangingPunct="0"/>
              <a:r>
                <a:rPr lang="es-ES_tradnl" sz="900" b="1">
                  <a:solidFill>
                    <a:srgbClr val="000000"/>
                  </a:solidFill>
                  <a:latin typeface="Times New Roman" pitchFamily="18" charset="0"/>
                </a:rPr>
                <a:t>PLANIFICACION</a:t>
              </a:r>
            </a:p>
          </p:txBody>
        </p:sp>
        <p:sp>
          <p:nvSpPr>
            <p:cNvPr id="41002" name="Rectangle 39"/>
            <p:cNvSpPr>
              <a:spLocks noChangeArrowheads="1"/>
            </p:cNvSpPr>
            <p:nvPr/>
          </p:nvSpPr>
          <p:spPr bwMode="auto">
            <a:xfrm>
              <a:off x="1574" y="1593"/>
              <a:ext cx="574" cy="275"/>
            </a:xfrm>
            <a:prstGeom prst="rect">
              <a:avLst/>
            </a:prstGeom>
            <a:noFill/>
            <a:ln w="9525">
              <a:noFill/>
              <a:miter lim="800000"/>
              <a:headEnd/>
              <a:tailEnd/>
            </a:ln>
          </p:spPr>
          <p:txBody>
            <a:bodyPr wrap="none" lIns="92075" tIns="46038" rIns="92075" bIns="46038">
              <a:spAutoFit/>
            </a:bodyPr>
            <a:lstStyle/>
            <a:p>
              <a:pPr algn="l" eaLnBrk="0" hangingPunct="0"/>
              <a:r>
                <a:rPr lang="es-ES_tradnl" sz="2800" b="1">
                  <a:latin typeface="Times New Roman" pitchFamily="18" charset="0"/>
                </a:rPr>
                <a:t>Cliente</a:t>
              </a:r>
            </a:p>
          </p:txBody>
        </p:sp>
        <p:sp>
          <p:nvSpPr>
            <p:cNvPr id="41003" name="Rectangle 40"/>
            <p:cNvSpPr>
              <a:spLocks noChangeArrowheads="1"/>
            </p:cNvSpPr>
            <p:nvPr/>
          </p:nvSpPr>
          <p:spPr bwMode="auto">
            <a:xfrm>
              <a:off x="2102" y="2189"/>
              <a:ext cx="382" cy="145"/>
            </a:xfrm>
            <a:prstGeom prst="rect">
              <a:avLst/>
            </a:prstGeom>
            <a:noFill/>
            <a:ln w="9525">
              <a:noFill/>
              <a:miter lim="800000"/>
              <a:headEnd/>
              <a:tailEnd/>
            </a:ln>
          </p:spPr>
          <p:txBody>
            <a:bodyPr wrap="none" lIns="92075" tIns="46038" rIns="92075" bIns="46038">
              <a:spAutoFit/>
            </a:bodyPr>
            <a:lstStyle/>
            <a:p>
              <a:pPr algn="l" eaLnBrk="0" hangingPunct="0"/>
              <a:r>
                <a:rPr lang="es-ES_tradnl" sz="1200" b="1">
                  <a:latin typeface="Times New Roman" pitchFamily="18" charset="0"/>
                </a:rPr>
                <a:t>Productos</a:t>
              </a:r>
            </a:p>
          </p:txBody>
        </p:sp>
        <p:sp>
          <p:nvSpPr>
            <p:cNvPr id="41004" name="Rectangle 41"/>
            <p:cNvSpPr>
              <a:spLocks noChangeArrowheads="1"/>
            </p:cNvSpPr>
            <p:nvPr/>
          </p:nvSpPr>
          <p:spPr bwMode="auto">
            <a:xfrm>
              <a:off x="1718" y="2150"/>
              <a:ext cx="152" cy="242"/>
            </a:xfrm>
            <a:prstGeom prst="rect">
              <a:avLst/>
            </a:prstGeom>
            <a:noFill/>
            <a:ln w="9525">
              <a:noFill/>
              <a:miter lim="800000"/>
              <a:headEnd/>
              <a:tailEnd/>
            </a:ln>
          </p:spPr>
          <p:txBody>
            <a:bodyPr wrap="none" lIns="92075" tIns="46038" rIns="92075" bIns="46038">
              <a:spAutoFit/>
            </a:bodyPr>
            <a:lstStyle/>
            <a:p>
              <a:pPr algn="l" eaLnBrk="0" hangingPunct="0"/>
              <a:r>
                <a:rPr lang="es-ES_tradnl" sz="2400" b="1">
                  <a:latin typeface="Times New Roman" pitchFamily="18" charset="0"/>
                </a:rPr>
                <a:t>$</a:t>
              </a:r>
            </a:p>
          </p:txBody>
        </p:sp>
        <p:sp>
          <p:nvSpPr>
            <p:cNvPr id="41005" name="Rectangle 42"/>
            <p:cNvSpPr>
              <a:spLocks noChangeArrowheads="1"/>
            </p:cNvSpPr>
            <p:nvPr/>
          </p:nvSpPr>
          <p:spPr bwMode="auto">
            <a:xfrm>
              <a:off x="1094" y="3326"/>
              <a:ext cx="1169" cy="162"/>
            </a:xfrm>
            <a:prstGeom prst="rect">
              <a:avLst/>
            </a:prstGeom>
            <a:noFill/>
            <a:ln w="9525">
              <a:noFill/>
              <a:miter lim="800000"/>
              <a:headEnd/>
              <a:tailEnd/>
            </a:ln>
          </p:spPr>
          <p:txBody>
            <a:bodyPr wrap="none" lIns="92075" tIns="46038" rIns="92075" bIns="46038">
              <a:spAutoFit/>
            </a:bodyPr>
            <a:lstStyle/>
            <a:p>
              <a:pPr algn="l" eaLnBrk="0" hangingPunct="0"/>
              <a:r>
                <a:rPr lang="es-ES_tradnl" sz="1400">
                  <a:latin typeface="Times New Roman" pitchFamily="18" charset="0"/>
                </a:rPr>
                <a:t>Decisiones y acciones correctivas</a:t>
              </a:r>
            </a:p>
          </p:txBody>
        </p:sp>
        <p:sp>
          <p:nvSpPr>
            <p:cNvPr id="41006" name="Rectangle 43"/>
            <p:cNvSpPr>
              <a:spLocks noChangeArrowheads="1"/>
            </p:cNvSpPr>
            <p:nvPr/>
          </p:nvSpPr>
          <p:spPr bwMode="auto">
            <a:xfrm>
              <a:off x="2486" y="2750"/>
              <a:ext cx="437" cy="161"/>
            </a:xfrm>
            <a:prstGeom prst="rect">
              <a:avLst/>
            </a:prstGeom>
            <a:noFill/>
            <a:ln w="9525">
              <a:noFill/>
              <a:miter lim="800000"/>
              <a:headEnd/>
              <a:tailEnd/>
            </a:ln>
          </p:spPr>
          <p:txBody>
            <a:bodyPr wrap="none" lIns="92075" tIns="46038" rIns="92075" bIns="46038">
              <a:spAutoFit/>
            </a:bodyPr>
            <a:lstStyle/>
            <a:p>
              <a:pPr algn="l" eaLnBrk="0" hangingPunct="0"/>
              <a:r>
                <a:rPr lang="es-ES_tradnl" sz="1400">
                  <a:latin typeface="Times New Roman" pitchFamily="18" charset="0"/>
                </a:rPr>
                <a:t>Resultados</a:t>
              </a:r>
            </a:p>
          </p:txBody>
        </p:sp>
        <p:sp>
          <p:nvSpPr>
            <p:cNvPr id="41007" name="Rectangle 44"/>
            <p:cNvSpPr>
              <a:spLocks noChangeArrowheads="1"/>
            </p:cNvSpPr>
            <p:nvPr/>
          </p:nvSpPr>
          <p:spPr bwMode="auto">
            <a:xfrm>
              <a:off x="3734" y="2270"/>
              <a:ext cx="746" cy="162"/>
            </a:xfrm>
            <a:prstGeom prst="rect">
              <a:avLst/>
            </a:prstGeom>
            <a:noFill/>
            <a:ln w="9525">
              <a:noFill/>
              <a:miter lim="800000"/>
              <a:headEnd/>
              <a:tailEnd/>
            </a:ln>
          </p:spPr>
          <p:txBody>
            <a:bodyPr wrap="none" lIns="92075" tIns="46038" rIns="92075" bIns="46038">
              <a:spAutoFit/>
            </a:bodyPr>
            <a:lstStyle/>
            <a:p>
              <a:pPr algn="l" eaLnBrk="0" hangingPunct="0"/>
              <a:r>
                <a:rPr lang="es-ES_tradnl" sz="1400">
                  <a:latin typeface="Times New Roman" pitchFamily="18" charset="0"/>
                </a:rPr>
                <a:t>Metas y presupuesto</a:t>
              </a:r>
            </a:p>
          </p:txBody>
        </p:sp>
        <p:sp>
          <p:nvSpPr>
            <p:cNvPr id="41008" name="Rectangle 45"/>
            <p:cNvSpPr>
              <a:spLocks noChangeArrowheads="1"/>
            </p:cNvSpPr>
            <p:nvPr/>
          </p:nvSpPr>
          <p:spPr bwMode="auto">
            <a:xfrm>
              <a:off x="3734" y="3038"/>
              <a:ext cx="445" cy="161"/>
            </a:xfrm>
            <a:prstGeom prst="rect">
              <a:avLst/>
            </a:prstGeom>
            <a:noFill/>
            <a:ln w="9525">
              <a:noFill/>
              <a:miter lim="800000"/>
              <a:headEnd/>
              <a:tailEnd/>
            </a:ln>
          </p:spPr>
          <p:txBody>
            <a:bodyPr wrap="none" lIns="92075" tIns="46038" rIns="92075" bIns="46038">
              <a:spAutoFit/>
            </a:bodyPr>
            <a:lstStyle/>
            <a:p>
              <a:pPr algn="l" eaLnBrk="0" hangingPunct="0"/>
              <a:r>
                <a:rPr lang="es-ES_tradnl" sz="1400">
                  <a:latin typeface="Times New Roman" pitchFamily="18" charset="0"/>
                </a:rPr>
                <a:t>Evaluación</a:t>
              </a:r>
            </a:p>
          </p:txBody>
        </p:sp>
        <p:sp>
          <p:nvSpPr>
            <p:cNvPr id="41009" name="Text Box 46"/>
            <p:cNvSpPr txBox="1">
              <a:spLocks noChangeArrowheads="1"/>
            </p:cNvSpPr>
            <p:nvPr/>
          </p:nvSpPr>
          <p:spPr bwMode="auto">
            <a:xfrm>
              <a:off x="3494" y="1130"/>
              <a:ext cx="521" cy="242"/>
            </a:xfrm>
            <a:prstGeom prst="rect">
              <a:avLst/>
            </a:prstGeom>
            <a:noFill/>
            <a:ln w="12700">
              <a:noFill/>
              <a:miter lim="800000"/>
              <a:headEnd type="none" w="sm" len="sm"/>
              <a:tailEnd type="none" w="sm" len="sm"/>
            </a:ln>
          </p:spPr>
          <p:txBody>
            <a:bodyPr wrap="none">
              <a:spAutoFit/>
            </a:bodyPr>
            <a:lstStyle/>
            <a:p>
              <a:pPr algn="l" eaLnBrk="0" hangingPunct="0"/>
              <a:r>
                <a:rPr lang="es-ES_tradnl" sz="2400" b="1" u="sng">
                  <a:latin typeface="Times New Roman" pitchFamily="18" charset="0"/>
                </a:rPr>
                <a:t>Dueños</a:t>
              </a:r>
              <a:endParaRPr lang="es-ES_tradnl" sz="2400" u="sng">
                <a:latin typeface="Times New Roman" pitchFamily="18" charset="0"/>
              </a:endParaRPr>
            </a:p>
          </p:txBody>
        </p:sp>
      </p:grpSp>
      <p:sp>
        <p:nvSpPr>
          <p:cNvPr id="40963" name="Rectangle 48"/>
          <p:cNvSpPr>
            <a:spLocks noGrp="1" noChangeArrowheads="1"/>
          </p:cNvSpPr>
          <p:nvPr>
            <p:ph type="title"/>
          </p:nvPr>
        </p:nvSpPr>
        <p:spPr/>
        <p:txBody>
          <a:bodyPr/>
          <a:lstStyle/>
          <a:p>
            <a:pPr eaLnBrk="1" hangingPunct="1"/>
            <a:r>
              <a:rPr lang="es-ES_tradnl" smtClean="0"/>
              <a:t>Compañía Cervecera de Centroamérica</a:t>
            </a:r>
          </a:p>
        </p:txBody>
      </p:sp>
      <p:sp>
        <p:nvSpPr>
          <p:cNvPr id="40964" name="Oval 49"/>
          <p:cNvSpPr>
            <a:spLocks noChangeArrowheads="1"/>
          </p:cNvSpPr>
          <p:nvPr/>
        </p:nvSpPr>
        <p:spPr bwMode="auto">
          <a:xfrm>
            <a:off x="1908175" y="5516563"/>
            <a:ext cx="1295400" cy="288925"/>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40965" name="Line 50"/>
          <p:cNvSpPr>
            <a:spLocks noChangeShapeType="1"/>
          </p:cNvSpPr>
          <p:nvPr/>
        </p:nvSpPr>
        <p:spPr bwMode="auto">
          <a:xfrm flipV="1">
            <a:off x="2700338" y="5157788"/>
            <a:ext cx="0" cy="358775"/>
          </a:xfrm>
          <a:prstGeom prst="line">
            <a:avLst/>
          </a:prstGeom>
          <a:noFill/>
          <a:ln w="9525">
            <a:solidFill>
              <a:schemeClr val="tx1"/>
            </a:solidFill>
            <a:round/>
            <a:headEnd/>
            <a:tailEnd type="triangle" w="med" len="med"/>
          </a:ln>
        </p:spPr>
        <p:txBody>
          <a:bodyPr/>
          <a:lstStyle/>
          <a:p>
            <a:endParaRPr lang="es-ES"/>
          </a:p>
        </p:txBody>
      </p:sp>
      <p:sp>
        <p:nvSpPr>
          <p:cNvPr id="40966" name="Line 51"/>
          <p:cNvSpPr>
            <a:spLocks noChangeShapeType="1"/>
          </p:cNvSpPr>
          <p:nvPr/>
        </p:nvSpPr>
        <p:spPr bwMode="auto">
          <a:xfrm>
            <a:off x="2484438" y="5084763"/>
            <a:ext cx="0" cy="504825"/>
          </a:xfrm>
          <a:prstGeom prst="line">
            <a:avLst/>
          </a:prstGeom>
          <a:noFill/>
          <a:ln w="9525">
            <a:solidFill>
              <a:schemeClr val="tx1"/>
            </a:solidFill>
            <a:round/>
            <a:headEnd/>
            <a:tailEnd type="triangle" w="med" len="med"/>
          </a:ln>
        </p:spPr>
        <p:txBody>
          <a:bodyPr/>
          <a:lstStyle/>
          <a:p>
            <a:endParaRPr lang="es-ES"/>
          </a:p>
        </p:txBody>
      </p:sp>
      <p:sp>
        <p:nvSpPr>
          <p:cNvPr id="40967" name="Text Box 52">
            <a:hlinkClick r:id="rId2" action="ppaction://hlinkpres?slideindex=1&amp;slidetitle="/>
          </p:cNvPr>
          <p:cNvSpPr txBox="1">
            <a:spLocks noChangeArrowheads="1"/>
          </p:cNvSpPr>
          <p:nvPr/>
        </p:nvSpPr>
        <p:spPr bwMode="auto">
          <a:xfrm>
            <a:off x="7272338" y="1412875"/>
            <a:ext cx="1628775" cy="376238"/>
          </a:xfrm>
          <a:prstGeom prst="rect">
            <a:avLst/>
          </a:prstGeom>
          <a:solidFill>
            <a:srgbClr val="FFFF99"/>
          </a:solidFill>
          <a:ln w="9525">
            <a:solidFill>
              <a:srgbClr val="FF6600"/>
            </a:solidFill>
            <a:miter lim="800000"/>
            <a:headEnd/>
            <a:tailEnd/>
          </a:ln>
        </p:spPr>
        <p:txBody>
          <a:bodyPr wrap="none">
            <a:spAutoFit/>
          </a:bodyPr>
          <a:lstStyle/>
          <a:p>
            <a:r>
              <a:rPr lang="es-ES_tradnl"/>
              <a:t>Más Ejemplos</a:t>
            </a:r>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619250" y="260350"/>
            <a:ext cx="6762750" cy="609600"/>
          </a:xfrm>
          <a:noFill/>
        </p:spPr>
        <p:txBody>
          <a:bodyPr lIns="92075" tIns="46038" rIns="92075" bIns="46038"/>
          <a:lstStyle/>
          <a:p>
            <a:pPr eaLnBrk="1" hangingPunct="1"/>
            <a:r>
              <a:rPr lang="es-ES_tradnl" sz="1200" b="0" smtClean="0"/>
              <a:t>	</a:t>
            </a:r>
            <a:r>
              <a:rPr lang="es-ES_tradnl" sz="1800" b="0" smtClean="0"/>
              <a:t>Si profundizamos a través de la estructura de la empresa, buscamos replicar el esquema...</a:t>
            </a:r>
            <a:endParaRPr lang="es-ES_tradnl" sz="1200" b="0" smtClean="0"/>
          </a:p>
        </p:txBody>
      </p:sp>
      <p:grpSp>
        <p:nvGrpSpPr>
          <p:cNvPr id="41987" name="Group 3"/>
          <p:cNvGrpSpPr>
            <a:grpSpLocks/>
          </p:cNvGrpSpPr>
          <p:nvPr/>
        </p:nvGrpSpPr>
        <p:grpSpPr bwMode="auto">
          <a:xfrm>
            <a:off x="2971800" y="1676400"/>
            <a:ext cx="1752600" cy="914400"/>
            <a:chOff x="1872" y="1056"/>
            <a:chExt cx="1104" cy="576"/>
          </a:xfrm>
        </p:grpSpPr>
        <p:sp>
          <p:nvSpPr>
            <p:cNvPr id="42191" name="Line 4"/>
            <p:cNvSpPr>
              <a:spLocks noChangeShapeType="1"/>
            </p:cNvSpPr>
            <p:nvPr/>
          </p:nvSpPr>
          <p:spPr bwMode="auto">
            <a:xfrm>
              <a:off x="2648" y="1233"/>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92" name="Freeform 5"/>
            <p:cNvSpPr>
              <a:spLocks/>
            </p:cNvSpPr>
            <p:nvPr/>
          </p:nvSpPr>
          <p:spPr bwMode="auto">
            <a:xfrm>
              <a:off x="2641" y="1302"/>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93" name="Line 6"/>
            <p:cNvSpPr>
              <a:spLocks noChangeShapeType="1"/>
            </p:cNvSpPr>
            <p:nvPr/>
          </p:nvSpPr>
          <p:spPr bwMode="auto">
            <a:xfrm>
              <a:off x="2648" y="1400"/>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94" name="Freeform 7"/>
            <p:cNvSpPr>
              <a:spLocks/>
            </p:cNvSpPr>
            <p:nvPr/>
          </p:nvSpPr>
          <p:spPr bwMode="auto">
            <a:xfrm>
              <a:off x="2641" y="1491"/>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95" name="Line 8"/>
            <p:cNvSpPr>
              <a:spLocks noChangeShapeType="1"/>
            </p:cNvSpPr>
            <p:nvPr/>
          </p:nvSpPr>
          <p:spPr bwMode="auto">
            <a:xfrm>
              <a:off x="2252" y="1356"/>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96" name="Freeform 9"/>
            <p:cNvSpPr>
              <a:spLocks/>
            </p:cNvSpPr>
            <p:nvPr/>
          </p:nvSpPr>
          <p:spPr bwMode="auto">
            <a:xfrm>
              <a:off x="2513" y="1351"/>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197" name="Line 10"/>
            <p:cNvSpPr>
              <a:spLocks noChangeShapeType="1"/>
            </p:cNvSpPr>
            <p:nvPr/>
          </p:nvSpPr>
          <p:spPr bwMode="auto">
            <a:xfrm flipV="1">
              <a:off x="2338" y="1189"/>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98" name="Line 11"/>
            <p:cNvSpPr>
              <a:spLocks noChangeShapeType="1"/>
            </p:cNvSpPr>
            <p:nvPr/>
          </p:nvSpPr>
          <p:spPr bwMode="auto">
            <a:xfrm>
              <a:off x="2338" y="1189"/>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99" name="Freeform 12"/>
            <p:cNvSpPr>
              <a:spLocks/>
            </p:cNvSpPr>
            <p:nvPr/>
          </p:nvSpPr>
          <p:spPr bwMode="auto">
            <a:xfrm>
              <a:off x="2513" y="1185"/>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200" name="Line 13"/>
            <p:cNvSpPr>
              <a:spLocks noChangeShapeType="1"/>
            </p:cNvSpPr>
            <p:nvPr/>
          </p:nvSpPr>
          <p:spPr bwMode="auto">
            <a:xfrm flipH="1">
              <a:off x="1874" y="1544"/>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201" name="Line 14"/>
            <p:cNvSpPr>
              <a:spLocks noChangeShapeType="1"/>
            </p:cNvSpPr>
            <p:nvPr/>
          </p:nvSpPr>
          <p:spPr bwMode="auto">
            <a:xfrm>
              <a:off x="1874" y="1356"/>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202" name="Freeform 15"/>
            <p:cNvSpPr>
              <a:spLocks/>
            </p:cNvSpPr>
            <p:nvPr/>
          </p:nvSpPr>
          <p:spPr bwMode="auto">
            <a:xfrm>
              <a:off x="1962" y="1351"/>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203" name="Rectangle 16"/>
            <p:cNvSpPr>
              <a:spLocks noChangeArrowheads="1"/>
            </p:cNvSpPr>
            <p:nvPr/>
          </p:nvSpPr>
          <p:spPr bwMode="auto">
            <a:xfrm>
              <a:off x="1985" y="1320"/>
              <a:ext cx="259" cy="73"/>
            </a:xfrm>
            <a:prstGeom prst="rect">
              <a:avLst/>
            </a:prstGeom>
            <a:noFill/>
            <a:ln w="25400">
              <a:solidFill>
                <a:srgbClr val="000000"/>
              </a:solidFill>
              <a:miter lim="800000"/>
              <a:headEnd/>
              <a:tailEnd/>
            </a:ln>
          </p:spPr>
          <p:txBody>
            <a:bodyPr wrap="none" anchor="ctr"/>
            <a:lstStyle/>
            <a:p>
              <a:endParaRPr lang="es-ES"/>
            </a:p>
          </p:txBody>
        </p:sp>
        <p:sp>
          <p:nvSpPr>
            <p:cNvPr id="42204" name="Rectangle 17"/>
            <p:cNvSpPr>
              <a:spLocks noChangeArrowheads="1"/>
            </p:cNvSpPr>
            <p:nvPr/>
          </p:nvSpPr>
          <p:spPr bwMode="auto">
            <a:xfrm>
              <a:off x="1997" y="1321"/>
              <a:ext cx="90" cy="105"/>
            </a:xfrm>
            <a:prstGeom prst="rect">
              <a:avLst/>
            </a:prstGeom>
            <a:noFill/>
            <a:ln w="9525">
              <a:noFill/>
              <a:miter lim="800000"/>
              <a:headEnd/>
              <a:tailEnd/>
            </a:ln>
          </p:spPr>
          <p:txBody>
            <a:bodyPr wrap="none" anchor="ctr"/>
            <a:lstStyle/>
            <a:p>
              <a:endParaRPr lang="es-ES"/>
            </a:p>
          </p:txBody>
        </p:sp>
        <p:sp>
          <p:nvSpPr>
            <p:cNvPr id="42205" name="Rectangle 18"/>
            <p:cNvSpPr>
              <a:spLocks noChangeArrowheads="1"/>
            </p:cNvSpPr>
            <p:nvPr/>
          </p:nvSpPr>
          <p:spPr bwMode="auto">
            <a:xfrm>
              <a:off x="2536" y="1320"/>
              <a:ext cx="259" cy="73"/>
            </a:xfrm>
            <a:prstGeom prst="rect">
              <a:avLst/>
            </a:prstGeom>
            <a:noFill/>
            <a:ln w="25400">
              <a:solidFill>
                <a:srgbClr val="000000"/>
              </a:solidFill>
              <a:miter lim="800000"/>
              <a:headEnd/>
              <a:tailEnd/>
            </a:ln>
          </p:spPr>
          <p:txBody>
            <a:bodyPr wrap="none" anchor="ctr"/>
            <a:lstStyle/>
            <a:p>
              <a:endParaRPr lang="es-ES"/>
            </a:p>
          </p:txBody>
        </p:sp>
        <p:sp>
          <p:nvSpPr>
            <p:cNvPr id="42206" name="Rectangle 19"/>
            <p:cNvSpPr>
              <a:spLocks noChangeArrowheads="1"/>
            </p:cNvSpPr>
            <p:nvPr/>
          </p:nvSpPr>
          <p:spPr bwMode="auto">
            <a:xfrm>
              <a:off x="2536" y="1508"/>
              <a:ext cx="259" cy="62"/>
            </a:xfrm>
            <a:prstGeom prst="rect">
              <a:avLst/>
            </a:prstGeom>
            <a:noFill/>
            <a:ln w="25400">
              <a:solidFill>
                <a:srgbClr val="000000"/>
              </a:solidFill>
              <a:miter lim="800000"/>
              <a:headEnd/>
              <a:tailEnd/>
            </a:ln>
          </p:spPr>
          <p:txBody>
            <a:bodyPr wrap="none" anchor="ctr"/>
            <a:lstStyle/>
            <a:p>
              <a:endParaRPr lang="es-ES"/>
            </a:p>
          </p:txBody>
        </p:sp>
        <p:sp>
          <p:nvSpPr>
            <p:cNvPr id="42207" name="Rectangle 20"/>
            <p:cNvSpPr>
              <a:spLocks noChangeArrowheads="1"/>
            </p:cNvSpPr>
            <p:nvPr/>
          </p:nvSpPr>
          <p:spPr bwMode="auto">
            <a:xfrm>
              <a:off x="2542" y="1491"/>
              <a:ext cx="90" cy="98"/>
            </a:xfrm>
            <a:prstGeom prst="rect">
              <a:avLst/>
            </a:prstGeom>
            <a:noFill/>
            <a:ln w="9525">
              <a:noFill/>
              <a:miter lim="800000"/>
              <a:headEnd/>
              <a:tailEnd/>
            </a:ln>
          </p:spPr>
          <p:txBody>
            <a:bodyPr wrap="none" anchor="ctr"/>
            <a:lstStyle/>
            <a:p>
              <a:endParaRPr lang="es-ES"/>
            </a:p>
          </p:txBody>
        </p:sp>
        <p:sp>
          <p:nvSpPr>
            <p:cNvPr id="42208" name="Line 21"/>
            <p:cNvSpPr>
              <a:spLocks noChangeShapeType="1"/>
            </p:cNvSpPr>
            <p:nvPr/>
          </p:nvSpPr>
          <p:spPr bwMode="auto">
            <a:xfrm flipV="1">
              <a:off x="2648" y="1056"/>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209" name="Freeform 22"/>
            <p:cNvSpPr>
              <a:spLocks/>
            </p:cNvSpPr>
            <p:nvPr/>
          </p:nvSpPr>
          <p:spPr bwMode="auto">
            <a:xfrm>
              <a:off x="2641" y="113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210" name="Line 23"/>
            <p:cNvSpPr>
              <a:spLocks noChangeShapeType="1"/>
            </p:cNvSpPr>
            <p:nvPr/>
          </p:nvSpPr>
          <p:spPr bwMode="auto">
            <a:xfrm>
              <a:off x="2648" y="1112"/>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211" name="Line 24"/>
            <p:cNvSpPr>
              <a:spLocks noChangeShapeType="1"/>
            </p:cNvSpPr>
            <p:nvPr/>
          </p:nvSpPr>
          <p:spPr bwMode="auto">
            <a:xfrm flipH="1">
              <a:off x="2809" y="1544"/>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212" name="Freeform 25"/>
            <p:cNvSpPr>
              <a:spLocks/>
            </p:cNvSpPr>
            <p:nvPr/>
          </p:nvSpPr>
          <p:spPr bwMode="auto">
            <a:xfrm>
              <a:off x="2802" y="1541"/>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213" name="Oval 26"/>
            <p:cNvSpPr>
              <a:spLocks noChangeArrowheads="1"/>
            </p:cNvSpPr>
            <p:nvPr/>
          </p:nvSpPr>
          <p:spPr bwMode="auto">
            <a:xfrm>
              <a:off x="1992" y="1097"/>
              <a:ext cx="319" cy="96"/>
            </a:xfrm>
            <a:prstGeom prst="ellipse">
              <a:avLst/>
            </a:prstGeom>
            <a:noFill/>
            <a:ln w="25400">
              <a:solidFill>
                <a:srgbClr val="000000"/>
              </a:solidFill>
              <a:round/>
              <a:headEnd/>
              <a:tailEnd/>
            </a:ln>
          </p:spPr>
          <p:txBody>
            <a:bodyPr wrap="none" anchor="ctr"/>
            <a:lstStyle/>
            <a:p>
              <a:endParaRPr lang="es-ES"/>
            </a:p>
          </p:txBody>
        </p:sp>
        <p:sp>
          <p:nvSpPr>
            <p:cNvPr id="42214" name="Line 27"/>
            <p:cNvSpPr>
              <a:spLocks noChangeShapeType="1"/>
            </p:cNvSpPr>
            <p:nvPr/>
          </p:nvSpPr>
          <p:spPr bwMode="auto">
            <a:xfrm>
              <a:off x="2149" y="1200"/>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215" name="Freeform 28"/>
            <p:cNvSpPr>
              <a:spLocks/>
            </p:cNvSpPr>
            <p:nvPr/>
          </p:nvSpPr>
          <p:spPr bwMode="auto">
            <a:xfrm>
              <a:off x="2143" y="130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216" name="Line 29"/>
            <p:cNvSpPr>
              <a:spLocks noChangeShapeType="1"/>
            </p:cNvSpPr>
            <p:nvPr/>
          </p:nvSpPr>
          <p:spPr bwMode="auto">
            <a:xfrm flipV="1">
              <a:off x="2183" y="1204"/>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217" name="Freeform 30"/>
            <p:cNvSpPr>
              <a:spLocks/>
            </p:cNvSpPr>
            <p:nvPr/>
          </p:nvSpPr>
          <p:spPr bwMode="auto">
            <a:xfrm>
              <a:off x="2177" y="1200"/>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218" name="Line 31"/>
            <p:cNvSpPr>
              <a:spLocks noChangeShapeType="1"/>
            </p:cNvSpPr>
            <p:nvPr/>
          </p:nvSpPr>
          <p:spPr bwMode="auto">
            <a:xfrm>
              <a:off x="1872" y="1355"/>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219" name="Rectangle 32"/>
            <p:cNvSpPr>
              <a:spLocks noChangeArrowheads="1"/>
            </p:cNvSpPr>
            <p:nvPr/>
          </p:nvSpPr>
          <p:spPr bwMode="auto">
            <a:xfrm>
              <a:off x="2533" y="1159"/>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220" name="Line 33"/>
            <p:cNvSpPr>
              <a:spLocks noChangeShapeType="1"/>
            </p:cNvSpPr>
            <p:nvPr/>
          </p:nvSpPr>
          <p:spPr bwMode="auto">
            <a:xfrm>
              <a:off x="2976" y="1110"/>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221" name="Rectangle 34"/>
            <p:cNvSpPr>
              <a:spLocks noChangeArrowheads="1"/>
            </p:cNvSpPr>
            <p:nvPr/>
          </p:nvSpPr>
          <p:spPr bwMode="auto">
            <a:xfrm>
              <a:off x="2578" y="1168"/>
              <a:ext cx="90" cy="97"/>
            </a:xfrm>
            <a:prstGeom prst="rect">
              <a:avLst/>
            </a:prstGeom>
            <a:noFill/>
            <a:ln w="9525">
              <a:noFill/>
              <a:miter lim="800000"/>
              <a:headEnd/>
              <a:tailEnd/>
            </a:ln>
          </p:spPr>
          <p:txBody>
            <a:bodyPr wrap="none" anchor="ctr"/>
            <a:lstStyle/>
            <a:p>
              <a:endParaRPr lang="es-ES"/>
            </a:p>
          </p:txBody>
        </p:sp>
        <p:sp>
          <p:nvSpPr>
            <p:cNvPr id="42222" name="Rectangle 35"/>
            <p:cNvSpPr>
              <a:spLocks noChangeArrowheads="1"/>
            </p:cNvSpPr>
            <p:nvPr/>
          </p:nvSpPr>
          <p:spPr bwMode="auto">
            <a:xfrm>
              <a:off x="2022" y="1108"/>
              <a:ext cx="91" cy="196"/>
            </a:xfrm>
            <a:prstGeom prst="rect">
              <a:avLst/>
            </a:prstGeom>
            <a:noFill/>
            <a:ln w="9525">
              <a:noFill/>
              <a:miter lim="800000"/>
              <a:headEnd/>
              <a:tailEnd/>
            </a:ln>
          </p:spPr>
          <p:txBody>
            <a:bodyPr wrap="none" anchor="ctr"/>
            <a:lstStyle/>
            <a:p>
              <a:endParaRPr lang="es-ES"/>
            </a:p>
          </p:txBody>
        </p:sp>
        <p:sp>
          <p:nvSpPr>
            <p:cNvPr id="42223" name="Rectangle 36"/>
            <p:cNvSpPr>
              <a:spLocks noChangeArrowheads="1"/>
            </p:cNvSpPr>
            <p:nvPr/>
          </p:nvSpPr>
          <p:spPr bwMode="auto">
            <a:xfrm>
              <a:off x="2177" y="1236"/>
              <a:ext cx="90" cy="118"/>
            </a:xfrm>
            <a:prstGeom prst="rect">
              <a:avLst/>
            </a:prstGeom>
            <a:noFill/>
            <a:ln w="9525">
              <a:noFill/>
              <a:miter lim="800000"/>
              <a:headEnd/>
              <a:tailEnd/>
            </a:ln>
          </p:spPr>
          <p:txBody>
            <a:bodyPr wrap="none" anchor="ctr"/>
            <a:lstStyle/>
            <a:p>
              <a:endParaRPr lang="es-ES"/>
            </a:p>
          </p:txBody>
        </p:sp>
        <p:sp>
          <p:nvSpPr>
            <p:cNvPr id="42224" name="Rectangle 37"/>
            <p:cNvSpPr>
              <a:spLocks noChangeArrowheads="1"/>
            </p:cNvSpPr>
            <p:nvPr/>
          </p:nvSpPr>
          <p:spPr bwMode="auto">
            <a:xfrm>
              <a:off x="2064" y="1230"/>
              <a:ext cx="91" cy="196"/>
            </a:xfrm>
            <a:prstGeom prst="rect">
              <a:avLst/>
            </a:prstGeom>
            <a:noFill/>
            <a:ln w="9525">
              <a:noFill/>
              <a:miter lim="800000"/>
              <a:headEnd/>
              <a:tailEnd/>
            </a:ln>
          </p:spPr>
          <p:txBody>
            <a:bodyPr wrap="none" anchor="ctr"/>
            <a:lstStyle/>
            <a:p>
              <a:endParaRPr lang="es-ES"/>
            </a:p>
          </p:txBody>
        </p:sp>
        <p:sp>
          <p:nvSpPr>
            <p:cNvPr id="42225" name="Rectangle 38"/>
            <p:cNvSpPr>
              <a:spLocks noChangeArrowheads="1"/>
            </p:cNvSpPr>
            <p:nvPr/>
          </p:nvSpPr>
          <p:spPr bwMode="auto">
            <a:xfrm>
              <a:off x="1883" y="1501"/>
              <a:ext cx="90" cy="131"/>
            </a:xfrm>
            <a:prstGeom prst="rect">
              <a:avLst/>
            </a:prstGeom>
            <a:noFill/>
            <a:ln w="9525">
              <a:noFill/>
              <a:miter lim="800000"/>
              <a:headEnd/>
              <a:tailEnd/>
            </a:ln>
          </p:spPr>
          <p:txBody>
            <a:bodyPr wrap="none" anchor="ctr"/>
            <a:lstStyle/>
            <a:p>
              <a:endParaRPr lang="es-ES"/>
            </a:p>
          </p:txBody>
        </p:sp>
        <p:sp>
          <p:nvSpPr>
            <p:cNvPr id="42226" name="Rectangle 39"/>
            <p:cNvSpPr>
              <a:spLocks noChangeArrowheads="1"/>
            </p:cNvSpPr>
            <p:nvPr/>
          </p:nvSpPr>
          <p:spPr bwMode="auto">
            <a:xfrm>
              <a:off x="2288" y="1368"/>
              <a:ext cx="90" cy="131"/>
            </a:xfrm>
            <a:prstGeom prst="rect">
              <a:avLst/>
            </a:prstGeom>
            <a:noFill/>
            <a:ln w="9525">
              <a:noFill/>
              <a:miter lim="800000"/>
              <a:headEnd/>
              <a:tailEnd/>
            </a:ln>
          </p:spPr>
          <p:txBody>
            <a:bodyPr wrap="none" anchor="ctr"/>
            <a:lstStyle/>
            <a:p>
              <a:endParaRPr lang="es-ES"/>
            </a:p>
          </p:txBody>
        </p:sp>
        <p:sp>
          <p:nvSpPr>
            <p:cNvPr id="42227" name="Rectangle 40"/>
            <p:cNvSpPr>
              <a:spLocks noChangeArrowheads="1"/>
            </p:cNvSpPr>
            <p:nvPr/>
          </p:nvSpPr>
          <p:spPr bwMode="auto">
            <a:xfrm>
              <a:off x="2652" y="1435"/>
              <a:ext cx="90" cy="130"/>
            </a:xfrm>
            <a:prstGeom prst="rect">
              <a:avLst/>
            </a:prstGeom>
            <a:noFill/>
            <a:ln w="9525">
              <a:noFill/>
              <a:miter lim="800000"/>
              <a:headEnd/>
              <a:tailEnd/>
            </a:ln>
          </p:spPr>
          <p:txBody>
            <a:bodyPr wrap="none" anchor="ctr"/>
            <a:lstStyle/>
            <a:p>
              <a:endParaRPr lang="es-ES"/>
            </a:p>
          </p:txBody>
        </p:sp>
      </p:grpSp>
      <p:sp>
        <p:nvSpPr>
          <p:cNvPr id="41988" name="Line 41"/>
          <p:cNvSpPr>
            <a:spLocks noChangeShapeType="1"/>
          </p:cNvSpPr>
          <p:nvPr/>
        </p:nvSpPr>
        <p:spPr bwMode="auto">
          <a:xfrm flipH="1">
            <a:off x="609600" y="2209800"/>
            <a:ext cx="2514600" cy="1219200"/>
          </a:xfrm>
          <a:prstGeom prst="line">
            <a:avLst/>
          </a:prstGeom>
          <a:noFill/>
          <a:ln w="12700">
            <a:solidFill>
              <a:schemeClr val="tx1"/>
            </a:solidFill>
            <a:prstDash val="dash"/>
            <a:round/>
            <a:headEnd type="none" w="sm" len="sm"/>
            <a:tailEnd type="none" w="sm" len="sm"/>
          </a:ln>
        </p:spPr>
        <p:txBody>
          <a:bodyPr wrap="none" anchor="ctr"/>
          <a:lstStyle/>
          <a:p>
            <a:endParaRPr lang="es-ES"/>
          </a:p>
        </p:txBody>
      </p:sp>
      <p:sp>
        <p:nvSpPr>
          <p:cNvPr id="41989" name="Line 42"/>
          <p:cNvSpPr>
            <a:spLocks noChangeShapeType="1"/>
          </p:cNvSpPr>
          <p:nvPr/>
        </p:nvSpPr>
        <p:spPr bwMode="auto">
          <a:xfrm>
            <a:off x="3581400" y="2209800"/>
            <a:ext cx="2819400" cy="1295400"/>
          </a:xfrm>
          <a:prstGeom prst="line">
            <a:avLst/>
          </a:prstGeom>
          <a:noFill/>
          <a:ln w="12700">
            <a:solidFill>
              <a:schemeClr val="tx1"/>
            </a:solidFill>
            <a:prstDash val="dash"/>
            <a:round/>
            <a:headEnd type="none" w="sm" len="sm"/>
            <a:tailEnd type="none" w="sm" len="sm"/>
          </a:ln>
        </p:spPr>
        <p:txBody>
          <a:bodyPr wrap="none" anchor="ctr"/>
          <a:lstStyle/>
          <a:p>
            <a:endParaRPr lang="es-ES"/>
          </a:p>
        </p:txBody>
      </p:sp>
      <p:grpSp>
        <p:nvGrpSpPr>
          <p:cNvPr id="41990" name="Group 43"/>
          <p:cNvGrpSpPr>
            <a:grpSpLocks/>
          </p:cNvGrpSpPr>
          <p:nvPr/>
        </p:nvGrpSpPr>
        <p:grpSpPr bwMode="auto">
          <a:xfrm>
            <a:off x="0" y="3505200"/>
            <a:ext cx="1752600" cy="914400"/>
            <a:chOff x="0" y="2208"/>
            <a:chExt cx="1104" cy="576"/>
          </a:xfrm>
        </p:grpSpPr>
        <p:sp>
          <p:nvSpPr>
            <p:cNvPr id="42154" name="Line 44"/>
            <p:cNvSpPr>
              <a:spLocks noChangeShapeType="1"/>
            </p:cNvSpPr>
            <p:nvPr/>
          </p:nvSpPr>
          <p:spPr bwMode="auto">
            <a:xfrm>
              <a:off x="776" y="2385"/>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55" name="Freeform 45"/>
            <p:cNvSpPr>
              <a:spLocks/>
            </p:cNvSpPr>
            <p:nvPr/>
          </p:nvSpPr>
          <p:spPr bwMode="auto">
            <a:xfrm>
              <a:off x="769" y="2454"/>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56" name="Line 46"/>
            <p:cNvSpPr>
              <a:spLocks noChangeShapeType="1"/>
            </p:cNvSpPr>
            <p:nvPr/>
          </p:nvSpPr>
          <p:spPr bwMode="auto">
            <a:xfrm>
              <a:off x="776" y="2552"/>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57" name="Freeform 47"/>
            <p:cNvSpPr>
              <a:spLocks/>
            </p:cNvSpPr>
            <p:nvPr/>
          </p:nvSpPr>
          <p:spPr bwMode="auto">
            <a:xfrm>
              <a:off x="769" y="2643"/>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58" name="Line 48"/>
            <p:cNvSpPr>
              <a:spLocks noChangeShapeType="1"/>
            </p:cNvSpPr>
            <p:nvPr/>
          </p:nvSpPr>
          <p:spPr bwMode="auto">
            <a:xfrm>
              <a:off x="380" y="2508"/>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59" name="Freeform 49"/>
            <p:cNvSpPr>
              <a:spLocks/>
            </p:cNvSpPr>
            <p:nvPr/>
          </p:nvSpPr>
          <p:spPr bwMode="auto">
            <a:xfrm>
              <a:off x="641" y="2503"/>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160" name="Line 50"/>
            <p:cNvSpPr>
              <a:spLocks noChangeShapeType="1"/>
            </p:cNvSpPr>
            <p:nvPr/>
          </p:nvSpPr>
          <p:spPr bwMode="auto">
            <a:xfrm flipV="1">
              <a:off x="466" y="2341"/>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61" name="Line 51"/>
            <p:cNvSpPr>
              <a:spLocks noChangeShapeType="1"/>
            </p:cNvSpPr>
            <p:nvPr/>
          </p:nvSpPr>
          <p:spPr bwMode="auto">
            <a:xfrm>
              <a:off x="466" y="2341"/>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62" name="Freeform 52"/>
            <p:cNvSpPr>
              <a:spLocks/>
            </p:cNvSpPr>
            <p:nvPr/>
          </p:nvSpPr>
          <p:spPr bwMode="auto">
            <a:xfrm>
              <a:off x="641" y="2337"/>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163" name="Line 53"/>
            <p:cNvSpPr>
              <a:spLocks noChangeShapeType="1"/>
            </p:cNvSpPr>
            <p:nvPr/>
          </p:nvSpPr>
          <p:spPr bwMode="auto">
            <a:xfrm flipH="1">
              <a:off x="2" y="2696"/>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64" name="Line 54"/>
            <p:cNvSpPr>
              <a:spLocks noChangeShapeType="1"/>
            </p:cNvSpPr>
            <p:nvPr/>
          </p:nvSpPr>
          <p:spPr bwMode="auto">
            <a:xfrm>
              <a:off x="2" y="2508"/>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65" name="Freeform 55"/>
            <p:cNvSpPr>
              <a:spLocks/>
            </p:cNvSpPr>
            <p:nvPr/>
          </p:nvSpPr>
          <p:spPr bwMode="auto">
            <a:xfrm>
              <a:off x="90" y="2503"/>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166" name="Rectangle 56"/>
            <p:cNvSpPr>
              <a:spLocks noChangeArrowheads="1"/>
            </p:cNvSpPr>
            <p:nvPr/>
          </p:nvSpPr>
          <p:spPr bwMode="auto">
            <a:xfrm>
              <a:off x="113" y="2472"/>
              <a:ext cx="259" cy="73"/>
            </a:xfrm>
            <a:prstGeom prst="rect">
              <a:avLst/>
            </a:prstGeom>
            <a:noFill/>
            <a:ln w="25400">
              <a:solidFill>
                <a:srgbClr val="000000"/>
              </a:solidFill>
              <a:miter lim="800000"/>
              <a:headEnd/>
              <a:tailEnd/>
            </a:ln>
          </p:spPr>
          <p:txBody>
            <a:bodyPr wrap="none" anchor="ctr"/>
            <a:lstStyle/>
            <a:p>
              <a:endParaRPr lang="es-ES"/>
            </a:p>
          </p:txBody>
        </p:sp>
        <p:sp>
          <p:nvSpPr>
            <p:cNvPr id="42167" name="Rectangle 57"/>
            <p:cNvSpPr>
              <a:spLocks noChangeArrowheads="1"/>
            </p:cNvSpPr>
            <p:nvPr/>
          </p:nvSpPr>
          <p:spPr bwMode="auto">
            <a:xfrm>
              <a:off x="125" y="2473"/>
              <a:ext cx="90" cy="105"/>
            </a:xfrm>
            <a:prstGeom prst="rect">
              <a:avLst/>
            </a:prstGeom>
            <a:noFill/>
            <a:ln w="9525">
              <a:noFill/>
              <a:miter lim="800000"/>
              <a:headEnd/>
              <a:tailEnd/>
            </a:ln>
          </p:spPr>
          <p:txBody>
            <a:bodyPr wrap="none" anchor="ctr"/>
            <a:lstStyle/>
            <a:p>
              <a:endParaRPr lang="es-ES"/>
            </a:p>
          </p:txBody>
        </p:sp>
        <p:sp>
          <p:nvSpPr>
            <p:cNvPr id="42168" name="Rectangle 58"/>
            <p:cNvSpPr>
              <a:spLocks noChangeArrowheads="1"/>
            </p:cNvSpPr>
            <p:nvPr/>
          </p:nvSpPr>
          <p:spPr bwMode="auto">
            <a:xfrm>
              <a:off x="664" y="2472"/>
              <a:ext cx="259" cy="73"/>
            </a:xfrm>
            <a:prstGeom prst="rect">
              <a:avLst/>
            </a:prstGeom>
            <a:noFill/>
            <a:ln w="25400">
              <a:solidFill>
                <a:srgbClr val="000000"/>
              </a:solidFill>
              <a:miter lim="800000"/>
              <a:headEnd/>
              <a:tailEnd/>
            </a:ln>
          </p:spPr>
          <p:txBody>
            <a:bodyPr wrap="none" anchor="ctr"/>
            <a:lstStyle/>
            <a:p>
              <a:endParaRPr lang="es-ES"/>
            </a:p>
          </p:txBody>
        </p:sp>
        <p:sp>
          <p:nvSpPr>
            <p:cNvPr id="42169" name="Rectangle 59"/>
            <p:cNvSpPr>
              <a:spLocks noChangeArrowheads="1"/>
            </p:cNvSpPr>
            <p:nvPr/>
          </p:nvSpPr>
          <p:spPr bwMode="auto">
            <a:xfrm>
              <a:off x="664" y="2660"/>
              <a:ext cx="259" cy="62"/>
            </a:xfrm>
            <a:prstGeom prst="rect">
              <a:avLst/>
            </a:prstGeom>
            <a:noFill/>
            <a:ln w="25400">
              <a:solidFill>
                <a:srgbClr val="000000"/>
              </a:solidFill>
              <a:miter lim="800000"/>
              <a:headEnd/>
              <a:tailEnd/>
            </a:ln>
          </p:spPr>
          <p:txBody>
            <a:bodyPr wrap="none" anchor="ctr"/>
            <a:lstStyle/>
            <a:p>
              <a:endParaRPr lang="es-ES"/>
            </a:p>
          </p:txBody>
        </p:sp>
        <p:sp>
          <p:nvSpPr>
            <p:cNvPr id="42170" name="Rectangle 60"/>
            <p:cNvSpPr>
              <a:spLocks noChangeArrowheads="1"/>
            </p:cNvSpPr>
            <p:nvPr/>
          </p:nvSpPr>
          <p:spPr bwMode="auto">
            <a:xfrm>
              <a:off x="670" y="2643"/>
              <a:ext cx="90" cy="98"/>
            </a:xfrm>
            <a:prstGeom prst="rect">
              <a:avLst/>
            </a:prstGeom>
            <a:noFill/>
            <a:ln w="9525">
              <a:noFill/>
              <a:miter lim="800000"/>
              <a:headEnd/>
              <a:tailEnd/>
            </a:ln>
          </p:spPr>
          <p:txBody>
            <a:bodyPr wrap="none" anchor="ctr"/>
            <a:lstStyle/>
            <a:p>
              <a:endParaRPr lang="es-ES"/>
            </a:p>
          </p:txBody>
        </p:sp>
        <p:sp>
          <p:nvSpPr>
            <p:cNvPr id="42171" name="Line 61"/>
            <p:cNvSpPr>
              <a:spLocks noChangeShapeType="1"/>
            </p:cNvSpPr>
            <p:nvPr/>
          </p:nvSpPr>
          <p:spPr bwMode="auto">
            <a:xfrm flipV="1">
              <a:off x="776" y="2208"/>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72" name="Freeform 62"/>
            <p:cNvSpPr>
              <a:spLocks/>
            </p:cNvSpPr>
            <p:nvPr/>
          </p:nvSpPr>
          <p:spPr bwMode="auto">
            <a:xfrm>
              <a:off x="769" y="2288"/>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73" name="Line 63"/>
            <p:cNvSpPr>
              <a:spLocks noChangeShapeType="1"/>
            </p:cNvSpPr>
            <p:nvPr/>
          </p:nvSpPr>
          <p:spPr bwMode="auto">
            <a:xfrm>
              <a:off x="776" y="2264"/>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74" name="Line 64"/>
            <p:cNvSpPr>
              <a:spLocks noChangeShapeType="1"/>
            </p:cNvSpPr>
            <p:nvPr/>
          </p:nvSpPr>
          <p:spPr bwMode="auto">
            <a:xfrm flipH="1">
              <a:off x="937" y="2696"/>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75" name="Freeform 65"/>
            <p:cNvSpPr>
              <a:spLocks/>
            </p:cNvSpPr>
            <p:nvPr/>
          </p:nvSpPr>
          <p:spPr bwMode="auto">
            <a:xfrm>
              <a:off x="930" y="2693"/>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176" name="Oval 66"/>
            <p:cNvSpPr>
              <a:spLocks noChangeArrowheads="1"/>
            </p:cNvSpPr>
            <p:nvPr/>
          </p:nvSpPr>
          <p:spPr bwMode="auto">
            <a:xfrm>
              <a:off x="120" y="2249"/>
              <a:ext cx="319" cy="96"/>
            </a:xfrm>
            <a:prstGeom prst="ellipse">
              <a:avLst/>
            </a:prstGeom>
            <a:noFill/>
            <a:ln w="25400">
              <a:solidFill>
                <a:srgbClr val="000000"/>
              </a:solidFill>
              <a:round/>
              <a:headEnd/>
              <a:tailEnd/>
            </a:ln>
          </p:spPr>
          <p:txBody>
            <a:bodyPr wrap="none" anchor="ctr"/>
            <a:lstStyle/>
            <a:p>
              <a:endParaRPr lang="es-ES"/>
            </a:p>
          </p:txBody>
        </p:sp>
        <p:sp>
          <p:nvSpPr>
            <p:cNvPr id="42177" name="Line 67"/>
            <p:cNvSpPr>
              <a:spLocks noChangeShapeType="1"/>
            </p:cNvSpPr>
            <p:nvPr/>
          </p:nvSpPr>
          <p:spPr bwMode="auto">
            <a:xfrm>
              <a:off x="277" y="2352"/>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78" name="Freeform 68"/>
            <p:cNvSpPr>
              <a:spLocks/>
            </p:cNvSpPr>
            <p:nvPr/>
          </p:nvSpPr>
          <p:spPr bwMode="auto">
            <a:xfrm>
              <a:off x="271" y="2458"/>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79" name="Line 69"/>
            <p:cNvSpPr>
              <a:spLocks noChangeShapeType="1"/>
            </p:cNvSpPr>
            <p:nvPr/>
          </p:nvSpPr>
          <p:spPr bwMode="auto">
            <a:xfrm flipV="1">
              <a:off x="311" y="2356"/>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80" name="Freeform 70"/>
            <p:cNvSpPr>
              <a:spLocks/>
            </p:cNvSpPr>
            <p:nvPr/>
          </p:nvSpPr>
          <p:spPr bwMode="auto">
            <a:xfrm>
              <a:off x="305" y="2352"/>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181" name="Line 71"/>
            <p:cNvSpPr>
              <a:spLocks noChangeShapeType="1"/>
            </p:cNvSpPr>
            <p:nvPr/>
          </p:nvSpPr>
          <p:spPr bwMode="auto">
            <a:xfrm>
              <a:off x="0" y="2507"/>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82" name="Rectangle 72"/>
            <p:cNvSpPr>
              <a:spLocks noChangeArrowheads="1"/>
            </p:cNvSpPr>
            <p:nvPr/>
          </p:nvSpPr>
          <p:spPr bwMode="auto">
            <a:xfrm>
              <a:off x="661" y="2311"/>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183" name="Line 73"/>
            <p:cNvSpPr>
              <a:spLocks noChangeShapeType="1"/>
            </p:cNvSpPr>
            <p:nvPr/>
          </p:nvSpPr>
          <p:spPr bwMode="auto">
            <a:xfrm>
              <a:off x="1104" y="2262"/>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84" name="Rectangle 74"/>
            <p:cNvSpPr>
              <a:spLocks noChangeArrowheads="1"/>
            </p:cNvSpPr>
            <p:nvPr/>
          </p:nvSpPr>
          <p:spPr bwMode="auto">
            <a:xfrm>
              <a:off x="706" y="2320"/>
              <a:ext cx="90" cy="97"/>
            </a:xfrm>
            <a:prstGeom prst="rect">
              <a:avLst/>
            </a:prstGeom>
            <a:noFill/>
            <a:ln w="9525">
              <a:noFill/>
              <a:miter lim="800000"/>
              <a:headEnd/>
              <a:tailEnd/>
            </a:ln>
          </p:spPr>
          <p:txBody>
            <a:bodyPr wrap="none" anchor="ctr"/>
            <a:lstStyle/>
            <a:p>
              <a:endParaRPr lang="es-ES"/>
            </a:p>
          </p:txBody>
        </p:sp>
        <p:sp>
          <p:nvSpPr>
            <p:cNvPr id="42185" name="Rectangle 75"/>
            <p:cNvSpPr>
              <a:spLocks noChangeArrowheads="1"/>
            </p:cNvSpPr>
            <p:nvPr/>
          </p:nvSpPr>
          <p:spPr bwMode="auto">
            <a:xfrm>
              <a:off x="150" y="2260"/>
              <a:ext cx="91" cy="196"/>
            </a:xfrm>
            <a:prstGeom prst="rect">
              <a:avLst/>
            </a:prstGeom>
            <a:noFill/>
            <a:ln w="9525">
              <a:noFill/>
              <a:miter lim="800000"/>
              <a:headEnd/>
              <a:tailEnd/>
            </a:ln>
          </p:spPr>
          <p:txBody>
            <a:bodyPr wrap="none" anchor="ctr"/>
            <a:lstStyle/>
            <a:p>
              <a:endParaRPr lang="es-ES"/>
            </a:p>
          </p:txBody>
        </p:sp>
        <p:sp>
          <p:nvSpPr>
            <p:cNvPr id="42186" name="Rectangle 76"/>
            <p:cNvSpPr>
              <a:spLocks noChangeArrowheads="1"/>
            </p:cNvSpPr>
            <p:nvPr/>
          </p:nvSpPr>
          <p:spPr bwMode="auto">
            <a:xfrm>
              <a:off x="305" y="2388"/>
              <a:ext cx="90" cy="118"/>
            </a:xfrm>
            <a:prstGeom prst="rect">
              <a:avLst/>
            </a:prstGeom>
            <a:noFill/>
            <a:ln w="9525">
              <a:noFill/>
              <a:miter lim="800000"/>
              <a:headEnd/>
              <a:tailEnd/>
            </a:ln>
          </p:spPr>
          <p:txBody>
            <a:bodyPr wrap="none" anchor="ctr"/>
            <a:lstStyle/>
            <a:p>
              <a:endParaRPr lang="es-ES"/>
            </a:p>
          </p:txBody>
        </p:sp>
        <p:sp>
          <p:nvSpPr>
            <p:cNvPr id="42187" name="Rectangle 77"/>
            <p:cNvSpPr>
              <a:spLocks noChangeArrowheads="1"/>
            </p:cNvSpPr>
            <p:nvPr/>
          </p:nvSpPr>
          <p:spPr bwMode="auto">
            <a:xfrm>
              <a:off x="192" y="2382"/>
              <a:ext cx="91" cy="196"/>
            </a:xfrm>
            <a:prstGeom prst="rect">
              <a:avLst/>
            </a:prstGeom>
            <a:noFill/>
            <a:ln w="9525">
              <a:noFill/>
              <a:miter lim="800000"/>
              <a:headEnd/>
              <a:tailEnd/>
            </a:ln>
          </p:spPr>
          <p:txBody>
            <a:bodyPr wrap="none" anchor="ctr"/>
            <a:lstStyle/>
            <a:p>
              <a:endParaRPr lang="es-ES"/>
            </a:p>
          </p:txBody>
        </p:sp>
        <p:sp>
          <p:nvSpPr>
            <p:cNvPr id="42188" name="Rectangle 78"/>
            <p:cNvSpPr>
              <a:spLocks noChangeArrowheads="1"/>
            </p:cNvSpPr>
            <p:nvPr/>
          </p:nvSpPr>
          <p:spPr bwMode="auto">
            <a:xfrm>
              <a:off x="11" y="2653"/>
              <a:ext cx="90" cy="131"/>
            </a:xfrm>
            <a:prstGeom prst="rect">
              <a:avLst/>
            </a:prstGeom>
            <a:noFill/>
            <a:ln w="9525">
              <a:noFill/>
              <a:miter lim="800000"/>
              <a:headEnd/>
              <a:tailEnd/>
            </a:ln>
          </p:spPr>
          <p:txBody>
            <a:bodyPr wrap="none" anchor="ctr"/>
            <a:lstStyle/>
            <a:p>
              <a:endParaRPr lang="es-ES"/>
            </a:p>
          </p:txBody>
        </p:sp>
        <p:sp>
          <p:nvSpPr>
            <p:cNvPr id="42189" name="Rectangle 79"/>
            <p:cNvSpPr>
              <a:spLocks noChangeArrowheads="1"/>
            </p:cNvSpPr>
            <p:nvPr/>
          </p:nvSpPr>
          <p:spPr bwMode="auto">
            <a:xfrm>
              <a:off x="416" y="2520"/>
              <a:ext cx="90" cy="131"/>
            </a:xfrm>
            <a:prstGeom prst="rect">
              <a:avLst/>
            </a:prstGeom>
            <a:noFill/>
            <a:ln w="9525">
              <a:noFill/>
              <a:miter lim="800000"/>
              <a:headEnd/>
              <a:tailEnd/>
            </a:ln>
          </p:spPr>
          <p:txBody>
            <a:bodyPr wrap="none" anchor="ctr"/>
            <a:lstStyle/>
            <a:p>
              <a:endParaRPr lang="es-ES"/>
            </a:p>
          </p:txBody>
        </p:sp>
        <p:sp>
          <p:nvSpPr>
            <p:cNvPr id="42190" name="Rectangle 80"/>
            <p:cNvSpPr>
              <a:spLocks noChangeArrowheads="1"/>
            </p:cNvSpPr>
            <p:nvPr/>
          </p:nvSpPr>
          <p:spPr bwMode="auto">
            <a:xfrm>
              <a:off x="780" y="2587"/>
              <a:ext cx="90" cy="130"/>
            </a:xfrm>
            <a:prstGeom prst="rect">
              <a:avLst/>
            </a:prstGeom>
            <a:noFill/>
            <a:ln w="9525">
              <a:noFill/>
              <a:miter lim="800000"/>
              <a:headEnd/>
              <a:tailEnd/>
            </a:ln>
          </p:spPr>
          <p:txBody>
            <a:bodyPr wrap="none" anchor="ctr"/>
            <a:lstStyle/>
            <a:p>
              <a:endParaRPr lang="es-ES"/>
            </a:p>
          </p:txBody>
        </p:sp>
      </p:grpSp>
      <p:grpSp>
        <p:nvGrpSpPr>
          <p:cNvPr id="41991" name="Group 81"/>
          <p:cNvGrpSpPr>
            <a:grpSpLocks/>
          </p:cNvGrpSpPr>
          <p:nvPr/>
        </p:nvGrpSpPr>
        <p:grpSpPr bwMode="auto">
          <a:xfrm>
            <a:off x="5867400" y="3048000"/>
            <a:ext cx="1752600" cy="914400"/>
            <a:chOff x="3696" y="1920"/>
            <a:chExt cx="1104" cy="576"/>
          </a:xfrm>
        </p:grpSpPr>
        <p:sp>
          <p:nvSpPr>
            <p:cNvPr id="42117" name="Line 82"/>
            <p:cNvSpPr>
              <a:spLocks noChangeShapeType="1"/>
            </p:cNvSpPr>
            <p:nvPr/>
          </p:nvSpPr>
          <p:spPr bwMode="auto">
            <a:xfrm>
              <a:off x="4472" y="2097"/>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18" name="Freeform 83"/>
            <p:cNvSpPr>
              <a:spLocks/>
            </p:cNvSpPr>
            <p:nvPr/>
          </p:nvSpPr>
          <p:spPr bwMode="auto">
            <a:xfrm>
              <a:off x="4465" y="216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19" name="Line 84"/>
            <p:cNvSpPr>
              <a:spLocks noChangeShapeType="1"/>
            </p:cNvSpPr>
            <p:nvPr/>
          </p:nvSpPr>
          <p:spPr bwMode="auto">
            <a:xfrm>
              <a:off x="4472" y="2264"/>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0" name="Freeform 85"/>
            <p:cNvSpPr>
              <a:spLocks/>
            </p:cNvSpPr>
            <p:nvPr/>
          </p:nvSpPr>
          <p:spPr bwMode="auto">
            <a:xfrm>
              <a:off x="4465" y="2355"/>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21" name="Line 86"/>
            <p:cNvSpPr>
              <a:spLocks noChangeShapeType="1"/>
            </p:cNvSpPr>
            <p:nvPr/>
          </p:nvSpPr>
          <p:spPr bwMode="auto">
            <a:xfrm>
              <a:off x="4076" y="2220"/>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2" name="Freeform 87"/>
            <p:cNvSpPr>
              <a:spLocks/>
            </p:cNvSpPr>
            <p:nvPr/>
          </p:nvSpPr>
          <p:spPr bwMode="auto">
            <a:xfrm>
              <a:off x="4337" y="221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123" name="Line 88"/>
            <p:cNvSpPr>
              <a:spLocks noChangeShapeType="1"/>
            </p:cNvSpPr>
            <p:nvPr/>
          </p:nvSpPr>
          <p:spPr bwMode="auto">
            <a:xfrm flipV="1">
              <a:off x="4162" y="2053"/>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4" name="Line 89"/>
            <p:cNvSpPr>
              <a:spLocks noChangeShapeType="1"/>
            </p:cNvSpPr>
            <p:nvPr/>
          </p:nvSpPr>
          <p:spPr bwMode="auto">
            <a:xfrm>
              <a:off x="4162" y="2053"/>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5" name="Freeform 90"/>
            <p:cNvSpPr>
              <a:spLocks/>
            </p:cNvSpPr>
            <p:nvPr/>
          </p:nvSpPr>
          <p:spPr bwMode="auto">
            <a:xfrm>
              <a:off x="4337" y="2049"/>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126" name="Line 91"/>
            <p:cNvSpPr>
              <a:spLocks noChangeShapeType="1"/>
            </p:cNvSpPr>
            <p:nvPr/>
          </p:nvSpPr>
          <p:spPr bwMode="auto">
            <a:xfrm flipH="1">
              <a:off x="3698" y="2408"/>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7" name="Line 92"/>
            <p:cNvSpPr>
              <a:spLocks noChangeShapeType="1"/>
            </p:cNvSpPr>
            <p:nvPr/>
          </p:nvSpPr>
          <p:spPr bwMode="auto">
            <a:xfrm>
              <a:off x="3698" y="2220"/>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28" name="Freeform 93"/>
            <p:cNvSpPr>
              <a:spLocks/>
            </p:cNvSpPr>
            <p:nvPr/>
          </p:nvSpPr>
          <p:spPr bwMode="auto">
            <a:xfrm>
              <a:off x="3786" y="221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129" name="Rectangle 94"/>
            <p:cNvSpPr>
              <a:spLocks noChangeArrowheads="1"/>
            </p:cNvSpPr>
            <p:nvPr/>
          </p:nvSpPr>
          <p:spPr bwMode="auto">
            <a:xfrm>
              <a:off x="3809" y="2184"/>
              <a:ext cx="259" cy="73"/>
            </a:xfrm>
            <a:prstGeom prst="rect">
              <a:avLst/>
            </a:prstGeom>
            <a:noFill/>
            <a:ln w="25400">
              <a:solidFill>
                <a:srgbClr val="000000"/>
              </a:solidFill>
              <a:miter lim="800000"/>
              <a:headEnd/>
              <a:tailEnd/>
            </a:ln>
          </p:spPr>
          <p:txBody>
            <a:bodyPr wrap="none" anchor="ctr"/>
            <a:lstStyle/>
            <a:p>
              <a:endParaRPr lang="es-ES"/>
            </a:p>
          </p:txBody>
        </p:sp>
        <p:sp>
          <p:nvSpPr>
            <p:cNvPr id="42130" name="Rectangle 95"/>
            <p:cNvSpPr>
              <a:spLocks noChangeArrowheads="1"/>
            </p:cNvSpPr>
            <p:nvPr/>
          </p:nvSpPr>
          <p:spPr bwMode="auto">
            <a:xfrm>
              <a:off x="3821" y="2185"/>
              <a:ext cx="90" cy="105"/>
            </a:xfrm>
            <a:prstGeom prst="rect">
              <a:avLst/>
            </a:prstGeom>
            <a:noFill/>
            <a:ln w="9525">
              <a:noFill/>
              <a:miter lim="800000"/>
              <a:headEnd/>
              <a:tailEnd/>
            </a:ln>
          </p:spPr>
          <p:txBody>
            <a:bodyPr wrap="none" anchor="ctr"/>
            <a:lstStyle/>
            <a:p>
              <a:endParaRPr lang="es-ES"/>
            </a:p>
          </p:txBody>
        </p:sp>
        <p:sp>
          <p:nvSpPr>
            <p:cNvPr id="42131" name="Rectangle 96"/>
            <p:cNvSpPr>
              <a:spLocks noChangeArrowheads="1"/>
            </p:cNvSpPr>
            <p:nvPr/>
          </p:nvSpPr>
          <p:spPr bwMode="auto">
            <a:xfrm>
              <a:off x="4360" y="2184"/>
              <a:ext cx="259" cy="73"/>
            </a:xfrm>
            <a:prstGeom prst="rect">
              <a:avLst/>
            </a:prstGeom>
            <a:noFill/>
            <a:ln w="25400">
              <a:solidFill>
                <a:srgbClr val="000000"/>
              </a:solidFill>
              <a:miter lim="800000"/>
              <a:headEnd/>
              <a:tailEnd/>
            </a:ln>
          </p:spPr>
          <p:txBody>
            <a:bodyPr wrap="none" anchor="ctr"/>
            <a:lstStyle/>
            <a:p>
              <a:endParaRPr lang="es-ES"/>
            </a:p>
          </p:txBody>
        </p:sp>
        <p:sp>
          <p:nvSpPr>
            <p:cNvPr id="42132" name="Rectangle 97"/>
            <p:cNvSpPr>
              <a:spLocks noChangeArrowheads="1"/>
            </p:cNvSpPr>
            <p:nvPr/>
          </p:nvSpPr>
          <p:spPr bwMode="auto">
            <a:xfrm>
              <a:off x="4360" y="2372"/>
              <a:ext cx="259" cy="62"/>
            </a:xfrm>
            <a:prstGeom prst="rect">
              <a:avLst/>
            </a:prstGeom>
            <a:noFill/>
            <a:ln w="25400">
              <a:solidFill>
                <a:srgbClr val="000000"/>
              </a:solidFill>
              <a:miter lim="800000"/>
              <a:headEnd/>
              <a:tailEnd/>
            </a:ln>
          </p:spPr>
          <p:txBody>
            <a:bodyPr wrap="none" anchor="ctr"/>
            <a:lstStyle/>
            <a:p>
              <a:endParaRPr lang="es-ES"/>
            </a:p>
          </p:txBody>
        </p:sp>
        <p:sp>
          <p:nvSpPr>
            <p:cNvPr id="42133" name="Rectangle 98"/>
            <p:cNvSpPr>
              <a:spLocks noChangeArrowheads="1"/>
            </p:cNvSpPr>
            <p:nvPr/>
          </p:nvSpPr>
          <p:spPr bwMode="auto">
            <a:xfrm>
              <a:off x="4366" y="2355"/>
              <a:ext cx="90" cy="98"/>
            </a:xfrm>
            <a:prstGeom prst="rect">
              <a:avLst/>
            </a:prstGeom>
            <a:noFill/>
            <a:ln w="9525">
              <a:noFill/>
              <a:miter lim="800000"/>
              <a:headEnd/>
              <a:tailEnd/>
            </a:ln>
          </p:spPr>
          <p:txBody>
            <a:bodyPr wrap="none" anchor="ctr"/>
            <a:lstStyle/>
            <a:p>
              <a:endParaRPr lang="es-ES"/>
            </a:p>
          </p:txBody>
        </p:sp>
        <p:sp>
          <p:nvSpPr>
            <p:cNvPr id="42134" name="Line 99"/>
            <p:cNvSpPr>
              <a:spLocks noChangeShapeType="1"/>
            </p:cNvSpPr>
            <p:nvPr/>
          </p:nvSpPr>
          <p:spPr bwMode="auto">
            <a:xfrm flipV="1">
              <a:off x="4472" y="1920"/>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135" name="Freeform 100"/>
            <p:cNvSpPr>
              <a:spLocks/>
            </p:cNvSpPr>
            <p:nvPr/>
          </p:nvSpPr>
          <p:spPr bwMode="auto">
            <a:xfrm>
              <a:off x="4465" y="200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36" name="Line 101"/>
            <p:cNvSpPr>
              <a:spLocks noChangeShapeType="1"/>
            </p:cNvSpPr>
            <p:nvPr/>
          </p:nvSpPr>
          <p:spPr bwMode="auto">
            <a:xfrm>
              <a:off x="4472" y="1976"/>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37" name="Line 102"/>
            <p:cNvSpPr>
              <a:spLocks noChangeShapeType="1"/>
            </p:cNvSpPr>
            <p:nvPr/>
          </p:nvSpPr>
          <p:spPr bwMode="auto">
            <a:xfrm flipH="1">
              <a:off x="4633" y="2408"/>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38" name="Freeform 103"/>
            <p:cNvSpPr>
              <a:spLocks/>
            </p:cNvSpPr>
            <p:nvPr/>
          </p:nvSpPr>
          <p:spPr bwMode="auto">
            <a:xfrm>
              <a:off x="4626" y="2405"/>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139" name="Oval 104"/>
            <p:cNvSpPr>
              <a:spLocks noChangeArrowheads="1"/>
            </p:cNvSpPr>
            <p:nvPr/>
          </p:nvSpPr>
          <p:spPr bwMode="auto">
            <a:xfrm>
              <a:off x="3816" y="1961"/>
              <a:ext cx="319" cy="96"/>
            </a:xfrm>
            <a:prstGeom prst="ellipse">
              <a:avLst/>
            </a:prstGeom>
            <a:noFill/>
            <a:ln w="25400">
              <a:solidFill>
                <a:srgbClr val="000000"/>
              </a:solidFill>
              <a:round/>
              <a:headEnd/>
              <a:tailEnd/>
            </a:ln>
          </p:spPr>
          <p:txBody>
            <a:bodyPr wrap="none" anchor="ctr"/>
            <a:lstStyle/>
            <a:p>
              <a:endParaRPr lang="es-ES"/>
            </a:p>
          </p:txBody>
        </p:sp>
        <p:sp>
          <p:nvSpPr>
            <p:cNvPr id="42140" name="Line 105"/>
            <p:cNvSpPr>
              <a:spLocks noChangeShapeType="1"/>
            </p:cNvSpPr>
            <p:nvPr/>
          </p:nvSpPr>
          <p:spPr bwMode="auto">
            <a:xfrm>
              <a:off x="3973" y="2064"/>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41" name="Freeform 106"/>
            <p:cNvSpPr>
              <a:spLocks/>
            </p:cNvSpPr>
            <p:nvPr/>
          </p:nvSpPr>
          <p:spPr bwMode="auto">
            <a:xfrm>
              <a:off x="3967" y="217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42" name="Line 107"/>
            <p:cNvSpPr>
              <a:spLocks noChangeShapeType="1"/>
            </p:cNvSpPr>
            <p:nvPr/>
          </p:nvSpPr>
          <p:spPr bwMode="auto">
            <a:xfrm flipV="1">
              <a:off x="4007" y="2068"/>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43" name="Freeform 108"/>
            <p:cNvSpPr>
              <a:spLocks/>
            </p:cNvSpPr>
            <p:nvPr/>
          </p:nvSpPr>
          <p:spPr bwMode="auto">
            <a:xfrm>
              <a:off x="4001" y="2064"/>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144" name="Line 109"/>
            <p:cNvSpPr>
              <a:spLocks noChangeShapeType="1"/>
            </p:cNvSpPr>
            <p:nvPr/>
          </p:nvSpPr>
          <p:spPr bwMode="auto">
            <a:xfrm>
              <a:off x="3696" y="2219"/>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45" name="Rectangle 110"/>
            <p:cNvSpPr>
              <a:spLocks noChangeArrowheads="1"/>
            </p:cNvSpPr>
            <p:nvPr/>
          </p:nvSpPr>
          <p:spPr bwMode="auto">
            <a:xfrm>
              <a:off x="4357" y="2023"/>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146" name="Line 111"/>
            <p:cNvSpPr>
              <a:spLocks noChangeShapeType="1"/>
            </p:cNvSpPr>
            <p:nvPr/>
          </p:nvSpPr>
          <p:spPr bwMode="auto">
            <a:xfrm>
              <a:off x="4800" y="1974"/>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47" name="Rectangle 112"/>
            <p:cNvSpPr>
              <a:spLocks noChangeArrowheads="1"/>
            </p:cNvSpPr>
            <p:nvPr/>
          </p:nvSpPr>
          <p:spPr bwMode="auto">
            <a:xfrm>
              <a:off x="4402" y="2032"/>
              <a:ext cx="90" cy="97"/>
            </a:xfrm>
            <a:prstGeom prst="rect">
              <a:avLst/>
            </a:prstGeom>
            <a:noFill/>
            <a:ln w="9525">
              <a:noFill/>
              <a:miter lim="800000"/>
              <a:headEnd/>
              <a:tailEnd/>
            </a:ln>
          </p:spPr>
          <p:txBody>
            <a:bodyPr wrap="none" anchor="ctr"/>
            <a:lstStyle/>
            <a:p>
              <a:endParaRPr lang="es-ES"/>
            </a:p>
          </p:txBody>
        </p:sp>
        <p:sp>
          <p:nvSpPr>
            <p:cNvPr id="42148" name="Rectangle 113"/>
            <p:cNvSpPr>
              <a:spLocks noChangeArrowheads="1"/>
            </p:cNvSpPr>
            <p:nvPr/>
          </p:nvSpPr>
          <p:spPr bwMode="auto">
            <a:xfrm>
              <a:off x="3846" y="1972"/>
              <a:ext cx="91" cy="196"/>
            </a:xfrm>
            <a:prstGeom prst="rect">
              <a:avLst/>
            </a:prstGeom>
            <a:noFill/>
            <a:ln w="9525">
              <a:noFill/>
              <a:miter lim="800000"/>
              <a:headEnd/>
              <a:tailEnd/>
            </a:ln>
          </p:spPr>
          <p:txBody>
            <a:bodyPr wrap="none" anchor="ctr"/>
            <a:lstStyle/>
            <a:p>
              <a:endParaRPr lang="es-ES"/>
            </a:p>
          </p:txBody>
        </p:sp>
        <p:sp>
          <p:nvSpPr>
            <p:cNvPr id="42149" name="Rectangle 114"/>
            <p:cNvSpPr>
              <a:spLocks noChangeArrowheads="1"/>
            </p:cNvSpPr>
            <p:nvPr/>
          </p:nvSpPr>
          <p:spPr bwMode="auto">
            <a:xfrm>
              <a:off x="4001" y="2100"/>
              <a:ext cx="90" cy="118"/>
            </a:xfrm>
            <a:prstGeom prst="rect">
              <a:avLst/>
            </a:prstGeom>
            <a:noFill/>
            <a:ln w="9525">
              <a:noFill/>
              <a:miter lim="800000"/>
              <a:headEnd/>
              <a:tailEnd/>
            </a:ln>
          </p:spPr>
          <p:txBody>
            <a:bodyPr wrap="none" anchor="ctr"/>
            <a:lstStyle/>
            <a:p>
              <a:endParaRPr lang="es-ES"/>
            </a:p>
          </p:txBody>
        </p:sp>
        <p:sp>
          <p:nvSpPr>
            <p:cNvPr id="42150" name="Rectangle 115"/>
            <p:cNvSpPr>
              <a:spLocks noChangeArrowheads="1"/>
            </p:cNvSpPr>
            <p:nvPr/>
          </p:nvSpPr>
          <p:spPr bwMode="auto">
            <a:xfrm>
              <a:off x="3888" y="2094"/>
              <a:ext cx="91" cy="196"/>
            </a:xfrm>
            <a:prstGeom prst="rect">
              <a:avLst/>
            </a:prstGeom>
            <a:noFill/>
            <a:ln w="9525">
              <a:noFill/>
              <a:miter lim="800000"/>
              <a:headEnd/>
              <a:tailEnd/>
            </a:ln>
          </p:spPr>
          <p:txBody>
            <a:bodyPr wrap="none" anchor="ctr"/>
            <a:lstStyle/>
            <a:p>
              <a:endParaRPr lang="es-ES"/>
            </a:p>
          </p:txBody>
        </p:sp>
        <p:sp>
          <p:nvSpPr>
            <p:cNvPr id="42151" name="Rectangle 116"/>
            <p:cNvSpPr>
              <a:spLocks noChangeArrowheads="1"/>
            </p:cNvSpPr>
            <p:nvPr/>
          </p:nvSpPr>
          <p:spPr bwMode="auto">
            <a:xfrm>
              <a:off x="3707" y="2365"/>
              <a:ext cx="90" cy="131"/>
            </a:xfrm>
            <a:prstGeom prst="rect">
              <a:avLst/>
            </a:prstGeom>
            <a:noFill/>
            <a:ln w="9525">
              <a:noFill/>
              <a:miter lim="800000"/>
              <a:headEnd/>
              <a:tailEnd/>
            </a:ln>
          </p:spPr>
          <p:txBody>
            <a:bodyPr wrap="none" anchor="ctr"/>
            <a:lstStyle/>
            <a:p>
              <a:endParaRPr lang="es-ES"/>
            </a:p>
          </p:txBody>
        </p:sp>
        <p:sp>
          <p:nvSpPr>
            <p:cNvPr id="42152" name="Rectangle 117"/>
            <p:cNvSpPr>
              <a:spLocks noChangeArrowheads="1"/>
            </p:cNvSpPr>
            <p:nvPr/>
          </p:nvSpPr>
          <p:spPr bwMode="auto">
            <a:xfrm>
              <a:off x="4112" y="2232"/>
              <a:ext cx="90" cy="131"/>
            </a:xfrm>
            <a:prstGeom prst="rect">
              <a:avLst/>
            </a:prstGeom>
            <a:noFill/>
            <a:ln w="9525">
              <a:noFill/>
              <a:miter lim="800000"/>
              <a:headEnd/>
              <a:tailEnd/>
            </a:ln>
          </p:spPr>
          <p:txBody>
            <a:bodyPr wrap="none" anchor="ctr"/>
            <a:lstStyle/>
            <a:p>
              <a:endParaRPr lang="es-ES"/>
            </a:p>
          </p:txBody>
        </p:sp>
        <p:sp>
          <p:nvSpPr>
            <p:cNvPr id="42153" name="Rectangle 118"/>
            <p:cNvSpPr>
              <a:spLocks noChangeArrowheads="1"/>
            </p:cNvSpPr>
            <p:nvPr/>
          </p:nvSpPr>
          <p:spPr bwMode="auto">
            <a:xfrm>
              <a:off x="4476" y="2299"/>
              <a:ext cx="90" cy="130"/>
            </a:xfrm>
            <a:prstGeom prst="rect">
              <a:avLst/>
            </a:prstGeom>
            <a:noFill/>
            <a:ln w="9525">
              <a:noFill/>
              <a:miter lim="800000"/>
              <a:headEnd/>
              <a:tailEnd/>
            </a:ln>
          </p:spPr>
          <p:txBody>
            <a:bodyPr wrap="none" anchor="ctr"/>
            <a:lstStyle/>
            <a:p>
              <a:endParaRPr lang="es-ES"/>
            </a:p>
          </p:txBody>
        </p:sp>
      </p:grpSp>
      <p:grpSp>
        <p:nvGrpSpPr>
          <p:cNvPr id="41992" name="Group 119"/>
          <p:cNvGrpSpPr>
            <a:grpSpLocks/>
          </p:cNvGrpSpPr>
          <p:nvPr/>
        </p:nvGrpSpPr>
        <p:grpSpPr bwMode="auto">
          <a:xfrm>
            <a:off x="2819400" y="3429000"/>
            <a:ext cx="1752600" cy="914400"/>
            <a:chOff x="1776" y="2160"/>
            <a:chExt cx="1104" cy="576"/>
          </a:xfrm>
        </p:grpSpPr>
        <p:sp>
          <p:nvSpPr>
            <p:cNvPr id="42080" name="Line 120"/>
            <p:cNvSpPr>
              <a:spLocks noChangeShapeType="1"/>
            </p:cNvSpPr>
            <p:nvPr/>
          </p:nvSpPr>
          <p:spPr bwMode="auto">
            <a:xfrm>
              <a:off x="2552" y="2337"/>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81" name="Freeform 121"/>
            <p:cNvSpPr>
              <a:spLocks/>
            </p:cNvSpPr>
            <p:nvPr/>
          </p:nvSpPr>
          <p:spPr bwMode="auto">
            <a:xfrm>
              <a:off x="2545" y="240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82" name="Line 122"/>
            <p:cNvSpPr>
              <a:spLocks noChangeShapeType="1"/>
            </p:cNvSpPr>
            <p:nvPr/>
          </p:nvSpPr>
          <p:spPr bwMode="auto">
            <a:xfrm>
              <a:off x="2552" y="2504"/>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83" name="Freeform 123"/>
            <p:cNvSpPr>
              <a:spLocks/>
            </p:cNvSpPr>
            <p:nvPr/>
          </p:nvSpPr>
          <p:spPr bwMode="auto">
            <a:xfrm>
              <a:off x="2545" y="2595"/>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84" name="Line 124"/>
            <p:cNvSpPr>
              <a:spLocks noChangeShapeType="1"/>
            </p:cNvSpPr>
            <p:nvPr/>
          </p:nvSpPr>
          <p:spPr bwMode="auto">
            <a:xfrm>
              <a:off x="2156" y="2460"/>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85" name="Freeform 125"/>
            <p:cNvSpPr>
              <a:spLocks/>
            </p:cNvSpPr>
            <p:nvPr/>
          </p:nvSpPr>
          <p:spPr bwMode="auto">
            <a:xfrm>
              <a:off x="2417" y="245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86" name="Line 126"/>
            <p:cNvSpPr>
              <a:spLocks noChangeShapeType="1"/>
            </p:cNvSpPr>
            <p:nvPr/>
          </p:nvSpPr>
          <p:spPr bwMode="auto">
            <a:xfrm flipV="1">
              <a:off x="2242" y="2293"/>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87" name="Line 127"/>
            <p:cNvSpPr>
              <a:spLocks noChangeShapeType="1"/>
            </p:cNvSpPr>
            <p:nvPr/>
          </p:nvSpPr>
          <p:spPr bwMode="auto">
            <a:xfrm>
              <a:off x="2242" y="2293"/>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88" name="Freeform 128"/>
            <p:cNvSpPr>
              <a:spLocks/>
            </p:cNvSpPr>
            <p:nvPr/>
          </p:nvSpPr>
          <p:spPr bwMode="auto">
            <a:xfrm>
              <a:off x="2417" y="2289"/>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089" name="Line 129"/>
            <p:cNvSpPr>
              <a:spLocks noChangeShapeType="1"/>
            </p:cNvSpPr>
            <p:nvPr/>
          </p:nvSpPr>
          <p:spPr bwMode="auto">
            <a:xfrm flipH="1">
              <a:off x="1778" y="2648"/>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90" name="Line 130"/>
            <p:cNvSpPr>
              <a:spLocks noChangeShapeType="1"/>
            </p:cNvSpPr>
            <p:nvPr/>
          </p:nvSpPr>
          <p:spPr bwMode="auto">
            <a:xfrm>
              <a:off x="1778" y="2460"/>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91" name="Freeform 131"/>
            <p:cNvSpPr>
              <a:spLocks/>
            </p:cNvSpPr>
            <p:nvPr/>
          </p:nvSpPr>
          <p:spPr bwMode="auto">
            <a:xfrm>
              <a:off x="1866" y="245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92" name="Rectangle 132"/>
            <p:cNvSpPr>
              <a:spLocks noChangeArrowheads="1"/>
            </p:cNvSpPr>
            <p:nvPr/>
          </p:nvSpPr>
          <p:spPr bwMode="auto">
            <a:xfrm>
              <a:off x="1889" y="2424"/>
              <a:ext cx="259" cy="73"/>
            </a:xfrm>
            <a:prstGeom prst="rect">
              <a:avLst/>
            </a:prstGeom>
            <a:noFill/>
            <a:ln w="25400">
              <a:solidFill>
                <a:srgbClr val="000000"/>
              </a:solidFill>
              <a:miter lim="800000"/>
              <a:headEnd/>
              <a:tailEnd/>
            </a:ln>
          </p:spPr>
          <p:txBody>
            <a:bodyPr wrap="none" anchor="ctr"/>
            <a:lstStyle/>
            <a:p>
              <a:endParaRPr lang="es-ES"/>
            </a:p>
          </p:txBody>
        </p:sp>
        <p:sp>
          <p:nvSpPr>
            <p:cNvPr id="42093" name="Rectangle 133"/>
            <p:cNvSpPr>
              <a:spLocks noChangeArrowheads="1"/>
            </p:cNvSpPr>
            <p:nvPr/>
          </p:nvSpPr>
          <p:spPr bwMode="auto">
            <a:xfrm>
              <a:off x="1901" y="2425"/>
              <a:ext cx="90" cy="105"/>
            </a:xfrm>
            <a:prstGeom prst="rect">
              <a:avLst/>
            </a:prstGeom>
            <a:noFill/>
            <a:ln w="9525">
              <a:noFill/>
              <a:miter lim="800000"/>
              <a:headEnd/>
              <a:tailEnd/>
            </a:ln>
          </p:spPr>
          <p:txBody>
            <a:bodyPr wrap="none" anchor="ctr"/>
            <a:lstStyle/>
            <a:p>
              <a:endParaRPr lang="es-ES"/>
            </a:p>
          </p:txBody>
        </p:sp>
        <p:sp>
          <p:nvSpPr>
            <p:cNvPr id="42094" name="Rectangle 134"/>
            <p:cNvSpPr>
              <a:spLocks noChangeArrowheads="1"/>
            </p:cNvSpPr>
            <p:nvPr/>
          </p:nvSpPr>
          <p:spPr bwMode="auto">
            <a:xfrm>
              <a:off x="2440" y="2424"/>
              <a:ext cx="259" cy="73"/>
            </a:xfrm>
            <a:prstGeom prst="rect">
              <a:avLst/>
            </a:prstGeom>
            <a:noFill/>
            <a:ln w="25400">
              <a:solidFill>
                <a:srgbClr val="000000"/>
              </a:solidFill>
              <a:miter lim="800000"/>
              <a:headEnd/>
              <a:tailEnd/>
            </a:ln>
          </p:spPr>
          <p:txBody>
            <a:bodyPr wrap="none" anchor="ctr"/>
            <a:lstStyle/>
            <a:p>
              <a:endParaRPr lang="es-ES"/>
            </a:p>
          </p:txBody>
        </p:sp>
        <p:sp>
          <p:nvSpPr>
            <p:cNvPr id="42095" name="Rectangle 135"/>
            <p:cNvSpPr>
              <a:spLocks noChangeArrowheads="1"/>
            </p:cNvSpPr>
            <p:nvPr/>
          </p:nvSpPr>
          <p:spPr bwMode="auto">
            <a:xfrm>
              <a:off x="2440" y="2612"/>
              <a:ext cx="259" cy="62"/>
            </a:xfrm>
            <a:prstGeom prst="rect">
              <a:avLst/>
            </a:prstGeom>
            <a:noFill/>
            <a:ln w="25400">
              <a:solidFill>
                <a:srgbClr val="000000"/>
              </a:solidFill>
              <a:miter lim="800000"/>
              <a:headEnd/>
              <a:tailEnd/>
            </a:ln>
          </p:spPr>
          <p:txBody>
            <a:bodyPr wrap="none" anchor="ctr"/>
            <a:lstStyle/>
            <a:p>
              <a:endParaRPr lang="es-ES"/>
            </a:p>
          </p:txBody>
        </p:sp>
        <p:sp>
          <p:nvSpPr>
            <p:cNvPr id="42096" name="Rectangle 136"/>
            <p:cNvSpPr>
              <a:spLocks noChangeArrowheads="1"/>
            </p:cNvSpPr>
            <p:nvPr/>
          </p:nvSpPr>
          <p:spPr bwMode="auto">
            <a:xfrm>
              <a:off x="2446" y="2595"/>
              <a:ext cx="90" cy="98"/>
            </a:xfrm>
            <a:prstGeom prst="rect">
              <a:avLst/>
            </a:prstGeom>
            <a:noFill/>
            <a:ln w="9525">
              <a:noFill/>
              <a:miter lim="800000"/>
              <a:headEnd/>
              <a:tailEnd/>
            </a:ln>
          </p:spPr>
          <p:txBody>
            <a:bodyPr wrap="none" anchor="ctr"/>
            <a:lstStyle/>
            <a:p>
              <a:endParaRPr lang="es-ES"/>
            </a:p>
          </p:txBody>
        </p:sp>
        <p:sp>
          <p:nvSpPr>
            <p:cNvPr id="42097" name="Line 137"/>
            <p:cNvSpPr>
              <a:spLocks noChangeShapeType="1"/>
            </p:cNvSpPr>
            <p:nvPr/>
          </p:nvSpPr>
          <p:spPr bwMode="auto">
            <a:xfrm flipV="1">
              <a:off x="2552" y="2160"/>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98" name="Freeform 138"/>
            <p:cNvSpPr>
              <a:spLocks/>
            </p:cNvSpPr>
            <p:nvPr/>
          </p:nvSpPr>
          <p:spPr bwMode="auto">
            <a:xfrm>
              <a:off x="2545" y="224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99" name="Line 139"/>
            <p:cNvSpPr>
              <a:spLocks noChangeShapeType="1"/>
            </p:cNvSpPr>
            <p:nvPr/>
          </p:nvSpPr>
          <p:spPr bwMode="auto">
            <a:xfrm>
              <a:off x="2552" y="2216"/>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00" name="Line 140"/>
            <p:cNvSpPr>
              <a:spLocks noChangeShapeType="1"/>
            </p:cNvSpPr>
            <p:nvPr/>
          </p:nvSpPr>
          <p:spPr bwMode="auto">
            <a:xfrm flipH="1">
              <a:off x="2713" y="2648"/>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01" name="Freeform 141"/>
            <p:cNvSpPr>
              <a:spLocks/>
            </p:cNvSpPr>
            <p:nvPr/>
          </p:nvSpPr>
          <p:spPr bwMode="auto">
            <a:xfrm>
              <a:off x="2706" y="2645"/>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102" name="Oval 142"/>
            <p:cNvSpPr>
              <a:spLocks noChangeArrowheads="1"/>
            </p:cNvSpPr>
            <p:nvPr/>
          </p:nvSpPr>
          <p:spPr bwMode="auto">
            <a:xfrm>
              <a:off x="1896" y="2201"/>
              <a:ext cx="319" cy="96"/>
            </a:xfrm>
            <a:prstGeom prst="ellipse">
              <a:avLst/>
            </a:prstGeom>
            <a:noFill/>
            <a:ln w="25400">
              <a:solidFill>
                <a:srgbClr val="000000"/>
              </a:solidFill>
              <a:round/>
              <a:headEnd/>
              <a:tailEnd/>
            </a:ln>
          </p:spPr>
          <p:txBody>
            <a:bodyPr wrap="none" anchor="ctr"/>
            <a:lstStyle/>
            <a:p>
              <a:endParaRPr lang="es-ES"/>
            </a:p>
          </p:txBody>
        </p:sp>
        <p:sp>
          <p:nvSpPr>
            <p:cNvPr id="42103" name="Line 143"/>
            <p:cNvSpPr>
              <a:spLocks noChangeShapeType="1"/>
            </p:cNvSpPr>
            <p:nvPr/>
          </p:nvSpPr>
          <p:spPr bwMode="auto">
            <a:xfrm>
              <a:off x="2053" y="2304"/>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04" name="Freeform 144"/>
            <p:cNvSpPr>
              <a:spLocks/>
            </p:cNvSpPr>
            <p:nvPr/>
          </p:nvSpPr>
          <p:spPr bwMode="auto">
            <a:xfrm>
              <a:off x="2047" y="241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105" name="Line 145"/>
            <p:cNvSpPr>
              <a:spLocks noChangeShapeType="1"/>
            </p:cNvSpPr>
            <p:nvPr/>
          </p:nvSpPr>
          <p:spPr bwMode="auto">
            <a:xfrm flipV="1">
              <a:off x="2087" y="2308"/>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106" name="Freeform 146"/>
            <p:cNvSpPr>
              <a:spLocks/>
            </p:cNvSpPr>
            <p:nvPr/>
          </p:nvSpPr>
          <p:spPr bwMode="auto">
            <a:xfrm>
              <a:off x="2081" y="2304"/>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107" name="Line 147"/>
            <p:cNvSpPr>
              <a:spLocks noChangeShapeType="1"/>
            </p:cNvSpPr>
            <p:nvPr/>
          </p:nvSpPr>
          <p:spPr bwMode="auto">
            <a:xfrm>
              <a:off x="1776" y="2459"/>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08" name="Rectangle 148"/>
            <p:cNvSpPr>
              <a:spLocks noChangeArrowheads="1"/>
            </p:cNvSpPr>
            <p:nvPr/>
          </p:nvSpPr>
          <p:spPr bwMode="auto">
            <a:xfrm>
              <a:off x="2437" y="2263"/>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109" name="Line 149"/>
            <p:cNvSpPr>
              <a:spLocks noChangeShapeType="1"/>
            </p:cNvSpPr>
            <p:nvPr/>
          </p:nvSpPr>
          <p:spPr bwMode="auto">
            <a:xfrm>
              <a:off x="2880" y="2214"/>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110" name="Rectangle 150"/>
            <p:cNvSpPr>
              <a:spLocks noChangeArrowheads="1"/>
            </p:cNvSpPr>
            <p:nvPr/>
          </p:nvSpPr>
          <p:spPr bwMode="auto">
            <a:xfrm>
              <a:off x="2482" y="2272"/>
              <a:ext cx="90" cy="97"/>
            </a:xfrm>
            <a:prstGeom prst="rect">
              <a:avLst/>
            </a:prstGeom>
            <a:noFill/>
            <a:ln w="9525">
              <a:noFill/>
              <a:miter lim="800000"/>
              <a:headEnd/>
              <a:tailEnd/>
            </a:ln>
          </p:spPr>
          <p:txBody>
            <a:bodyPr wrap="none" anchor="ctr"/>
            <a:lstStyle/>
            <a:p>
              <a:endParaRPr lang="es-ES"/>
            </a:p>
          </p:txBody>
        </p:sp>
        <p:sp>
          <p:nvSpPr>
            <p:cNvPr id="42111" name="Rectangle 151"/>
            <p:cNvSpPr>
              <a:spLocks noChangeArrowheads="1"/>
            </p:cNvSpPr>
            <p:nvPr/>
          </p:nvSpPr>
          <p:spPr bwMode="auto">
            <a:xfrm>
              <a:off x="1926" y="2212"/>
              <a:ext cx="91" cy="196"/>
            </a:xfrm>
            <a:prstGeom prst="rect">
              <a:avLst/>
            </a:prstGeom>
            <a:noFill/>
            <a:ln w="9525">
              <a:noFill/>
              <a:miter lim="800000"/>
              <a:headEnd/>
              <a:tailEnd/>
            </a:ln>
          </p:spPr>
          <p:txBody>
            <a:bodyPr wrap="none" anchor="ctr"/>
            <a:lstStyle/>
            <a:p>
              <a:endParaRPr lang="es-ES"/>
            </a:p>
          </p:txBody>
        </p:sp>
        <p:sp>
          <p:nvSpPr>
            <p:cNvPr id="42112" name="Rectangle 152"/>
            <p:cNvSpPr>
              <a:spLocks noChangeArrowheads="1"/>
            </p:cNvSpPr>
            <p:nvPr/>
          </p:nvSpPr>
          <p:spPr bwMode="auto">
            <a:xfrm>
              <a:off x="2081" y="2340"/>
              <a:ext cx="90" cy="118"/>
            </a:xfrm>
            <a:prstGeom prst="rect">
              <a:avLst/>
            </a:prstGeom>
            <a:noFill/>
            <a:ln w="9525">
              <a:noFill/>
              <a:miter lim="800000"/>
              <a:headEnd/>
              <a:tailEnd/>
            </a:ln>
          </p:spPr>
          <p:txBody>
            <a:bodyPr wrap="none" anchor="ctr"/>
            <a:lstStyle/>
            <a:p>
              <a:endParaRPr lang="es-ES"/>
            </a:p>
          </p:txBody>
        </p:sp>
        <p:sp>
          <p:nvSpPr>
            <p:cNvPr id="42113" name="Rectangle 153"/>
            <p:cNvSpPr>
              <a:spLocks noChangeArrowheads="1"/>
            </p:cNvSpPr>
            <p:nvPr/>
          </p:nvSpPr>
          <p:spPr bwMode="auto">
            <a:xfrm>
              <a:off x="1968" y="2334"/>
              <a:ext cx="91" cy="196"/>
            </a:xfrm>
            <a:prstGeom prst="rect">
              <a:avLst/>
            </a:prstGeom>
            <a:noFill/>
            <a:ln w="9525">
              <a:noFill/>
              <a:miter lim="800000"/>
              <a:headEnd/>
              <a:tailEnd/>
            </a:ln>
          </p:spPr>
          <p:txBody>
            <a:bodyPr wrap="none" anchor="ctr"/>
            <a:lstStyle/>
            <a:p>
              <a:endParaRPr lang="es-ES"/>
            </a:p>
          </p:txBody>
        </p:sp>
        <p:sp>
          <p:nvSpPr>
            <p:cNvPr id="42114" name="Rectangle 154"/>
            <p:cNvSpPr>
              <a:spLocks noChangeArrowheads="1"/>
            </p:cNvSpPr>
            <p:nvPr/>
          </p:nvSpPr>
          <p:spPr bwMode="auto">
            <a:xfrm>
              <a:off x="1787" y="2605"/>
              <a:ext cx="90" cy="131"/>
            </a:xfrm>
            <a:prstGeom prst="rect">
              <a:avLst/>
            </a:prstGeom>
            <a:noFill/>
            <a:ln w="9525">
              <a:noFill/>
              <a:miter lim="800000"/>
              <a:headEnd/>
              <a:tailEnd/>
            </a:ln>
          </p:spPr>
          <p:txBody>
            <a:bodyPr wrap="none" anchor="ctr"/>
            <a:lstStyle/>
            <a:p>
              <a:endParaRPr lang="es-ES"/>
            </a:p>
          </p:txBody>
        </p:sp>
        <p:sp>
          <p:nvSpPr>
            <p:cNvPr id="42115" name="Rectangle 155"/>
            <p:cNvSpPr>
              <a:spLocks noChangeArrowheads="1"/>
            </p:cNvSpPr>
            <p:nvPr/>
          </p:nvSpPr>
          <p:spPr bwMode="auto">
            <a:xfrm>
              <a:off x="2192" y="2472"/>
              <a:ext cx="90" cy="131"/>
            </a:xfrm>
            <a:prstGeom prst="rect">
              <a:avLst/>
            </a:prstGeom>
            <a:noFill/>
            <a:ln w="9525">
              <a:noFill/>
              <a:miter lim="800000"/>
              <a:headEnd/>
              <a:tailEnd/>
            </a:ln>
          </p:spPr>
          <p:txBody>
            <a:bodyPr wrap="none" anchor="ctr"/>
            <a:lstStyle/>
            <a:p>
              <a:endParaRPr lang="es-ES"/>
            </a:p>
          </p:txBody>
        </p:sp>
        <p:sp>
          <p:nvSpPr>
            <p:cNvPr id="42116" name="Rectangle 156"/>
            <p:cNvSpPr>
              <a:spLocks noChangeArrowheads="1"/>
            </p:cNvSpPr>
            <p:nvPr/>
          </p:nvSpPr>
          <p:spPr bwMode="auto">
            <a:xfrm>
              <a:off x="2556" y="2539"/>
              <a:ext cx="90" cy="130"/>
            </a:xfrm>
            <a:prstGeom prst="rect">
              <a:avLst/>
            </a:prstGeom>
            <a:noFill/>
            <a:ln w="9525">
              <a:noFill/>
              <a:miter lim="800000"/>
              <a:headEnd/>
              <a:tailEnd/>
            </a:ln>
          </p:spPr>
          <p:txBody>
            <a:bodyPr wrap="none" anchor="ctr"/>
            <a:lstStyle/>
            <a:p>
              <a:endParaRPr lang="es-ES"/>
            </a:p>
          </p:txBody>
        </p:sp>
      </p:grpSp>
      <p:grpSp>
        <p:nvGrpSpPr>
          <p:cNvPr id="41993" name="Group 157"/>
          <p:cNvGrpSpPr>
            <a:grpSpLocks/>
          </p:cNvGrpSpPr>
          <p:nvPr/>
        </p:nvGrpSpPr>
        <p:grpSpPr bwMode="auto">
          <a:xfrm>
            <a:off x="4038600" y="5486400"/>
            <a:ext cx="1752600" cy="914400"/>
            <a:chOff x="2544" y="3456"/>
            <a:chExt cx="1104" cy="576"/>
          </a:xfrm>
        </p:grpSpPr>
        <p:sp>
          <p:nvSpPr>
            <p:cNvPr id="42043" name="Line 158"/>
            <p:cNvSpPr>
              <a:spLocks noChangeShapeType="1"/>
            </p:cNvSpPr>
            <p:nvPr/>
          </p:nvSpPr>
          <p:spPr bwMode="auto">
            <a:xfrm>
              <a:off x="3320" y="3633"/>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44" name="Freeform 159"/>
            <p:cNvSpPr>
              <a:spLocks/>
            </p:cNvSpPr>
            <p:nvPr/>
          </p:nvSpPr>
          <p:spPr bwMode="auto">
            <a:xfrm>
              <a:off x="3313" y="3702"/>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45" name="Line 160"/>
            <p:cNvSpPr>
              <a:spLocks noChangeShapeType="1"/>
            </p:cNvSpPr>
            <p:nvPr/>
          </p:nvSpPr>
          <p:spPr bwMode="auto">
            <a:xfrm>
              <a:off x="3320" y="3800"/>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46" name="Freeform 161"/>
            <p:cNvSpPr>
              <a:spLocks/>
            </p:cNvSpPr>
            <p:nvPr/>
          </p:nvSpPr>
          <p:spPr bwMode="auto">
            <a:xfrm>
              <a:off x="3313" y="3891"/>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47" name="Line 162"/>
            <p:cNvSpPr>
              <a:spLocks noChangeShapeType="1"/>
            </p:cNvSpPr>
            <p:nvPr/>
          </p:nvSpPr>
          <p:spPr bwMode="auto">
            <a:xfrm>
              <a:off x="2924" y="3756"/>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48" name="Freeform 163"/>
            <p:cNvSpPr>
              <a:spLocks/>
            </p:cNvSpPr>
            <p:nvPr/>
          </p:nvSpPr>
          <p:spPr bwMode="auto">
            <a:xfrm>
              <a:off x="3185" y="3751"/>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49" name="Line 164"/>
            <p:cNvSpPr>
              <a:spLocks noChangeShapeType="1"/>
            </p:cNvSpPr>
            <p:nvPr/>
          </p:nvSpPr>
          <p:spPr bwMode="auto">
            <a:xfrm flipV="1">
              <a:off x="3010" y="3589"/>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50" name="Line 165"/>
            <p:cNvSpPr>
              <a:spLocks noChangeShapeType="1"/>
            </p:cNvSpPr>
            <p:nvPr/>
          </p:nvSpPr>
          <p:spPr bwMode="auto">
            <a:xfrm>
              <a:off x="3010" y="3589"/>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51" name="Freeform 166"/>
            <p:cNvSpPr>
              <a:spLocks/>
            </p:cNvSpPr>
            <p:nvPr/>
          </p:nvSpPr>
          <p:spPr bwMode="auto">
            <a:xfrm>
              <a:off x="3185" y="3585"/>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052" name="Line 167"/>
            <p:cNvSpPr>
              <a:spLocks noChangeShapeType="1"/>
            </p:cNvSpPr>
            <p:nvPr/>
          </p:nvSpPr>
          <p:spPr bwMode="auto">
            <a:xfrm flipH="1">
              <a:off x="2546" y="3944"/>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53" name="Line 168"/>
            <p:cNvSpPr>
              <a:spLocks noChangeShapeType="1"/>
            </p:cNvSpPr>
            <p:nvPr/>
          </p:nvSpPr>
          <p:spPr bwMode="auto">
            <a:xfrm>
              <a:off x="2546" y="3756"/>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54" name="Freeform 169"/>
            <p:cNvSpPr>
              <a:spLocks/>
            </p:cNvSpPr>
            <p:nvPr/>
          </p:nvSpPr>
          <p:spPr bwMode="auto">
            <a:xfrm>
              <a:off x="2634" y="3751"/>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55" name="Rectangle 170"/>
            <p:cNvSpPr>
              <a:spLocks noChangeArrowheads="1"/>
            </p:cNvSpPr>
            <p:nvPr/>
          </p:nvSpPr>
          <p:spPr bwMode="auto">
            <a:xfrm>
              <a:off x="2657" y="3720"/>
              <a:ext cx="259" cy="73"/>
            </a:xfrm>
            <a:prstGeom prst="rect">
              <a:avLst/>
            </a:prstGeom>
            <a:noFill/>
            <a:ln w="25400">
              <a:solidFill>
                <a:srgbClr val="000000"/>
              </a:solidFill>
              <a:miter lim="800000"/>
              <a:headEnd/>
              <a:tailEnd/>
            </a:ln>
          </p:spPr>
          <p:txBody>
            <a:bodyPr wrap="none" anchor="ctr"/>
            <a:lstStyle/>
            <a:p>
              <a:endParaRPr lang="es-ES"/>
            </a:p>
          </p:txBody>
        </p:sp>
        <p:sp>
          <p:nvSpPr>
            <p:cNvPr id="42056" name="Rectangle 171"/>
            <p:cNvSpPr>
              <a:spLocks noChangeArrowheads="1"/>
            </p:cNvSpPr>
            <p:nvPr/>
          </p:nvSpPr>
          <p:spPr bwMode="auto">
            <a:xfrm>
              <a:off x="2669" y="3721"/>
              <a:ext cx="90" cy="105"/>
            </a:xfrm>
            <a:prstGeom prst="rect">
              <a:avLst/>
            </a:prstGeom>
            <a:noFill/>
            <a:ln w="9525">
              <a:noFill/>
              <a:miter lim="800000"/>
              <a:headEnd/>
              <a:tailEnd/>
            </a:ln>
          </p:spPr>
          <p:txBody>
            <a:bodyPr wrap="none" anchor="ctr"/>
            <a:lstStyle/>
            <a:p>
              <a:endParaRPr lang="es-ES"/>
            </a:p>
          </p:txBody>
        </p:sp>
        <p:sp>
          <p:nvSpPr>
            <p:cNvPr id="42057" name="Rectangle 172"/>
            <p:cNvSpPr>
              <a:spLocks noChangeArrowheads="1"/>
            </p:cNvSpPr>
            <p:nvPr/>
          </p:nvSpPr>
          <p:spPr bwMode="auto">
            <a:xfrm>
              <a:off x="3208" y="3720"/>
              <a:ext cx="259" cy="73"/>
            </a:xfrm>
            <a:prstGeom prst="rect">
              <a:avLst/>
            </a:prstGeom>
            <a:noFill/>
            <a:ln w="25400">
              <a:solidFill>
                <a:srgbClr val="000000"/>
              </a:solidFill>
              <a:miter lim="800000"/>
              <a:headEnd/>
              <a:tailEnd/>
            </a:ln>
          </p:spPr>
          <p:txBody>
            <a:bodyPr wrap="none" anchor="ctr"/>
            <a:lstStyle/>
            <a:p>
              <a:endParaRPr lang="es-ES"/>
            </a:p>
          </p:txBody>
        </p:sp>
        <p:sp>
          <p:nvSpPr>
            <p:cNvPr id="42058" name="Rectangle 173"/>
            <p:cNvSpPr>
              <a:spLocks noChangeArrowheads="1"/>
            </p:cNvSpPr>
            <p:nvPr/>
          </p:nvSpPr>
          <p:spPr bwMode="auto">
            <a:xfrm>
              <a:off x="3208" y="3908"/>
              <a:ext cx="259" cy="62"/>
            </a:xfrm>
            <a:prstGeom prst="rect">
              <a:avLst/>
            </a:prstGeom>
            <a:noFill/>
            <a:ln w="25400">
              <a:solidFill>
                <a:srgbClr val="000000"/>
              </a:solidFill>
              <a:miter lim="800000"/>
              <a:headEnd/>
              <a:tailEnd/>
            </a:ln>
          </p:spPr>
          <p:txBody>
            <a:bodyPr wrap="none" anchor="ctr"/>
            <a:lstStyle/>
            <a:p>
              <a:endParaRPr lang="es-ES"/>
            </a:p>
          </p:txBody>
        </p:sp>
        <p:sp>
          <p:nvSpPr>
            <p:cNvPr id="42059" name="Rectangle 174"/>
            <p:cNvSpPr>
              <a:spLocks noChangeArrowheads="1"/>
            </p:cNvSpPr>
            <p:nvPr/>
          </p:nvSpPr>
          <p:spPr bwMode="auto">
            <a:xfrm>
              <a:off x="3214" y="3891"/>
              <a:ext cx="90" cy="98"/>
            </a:xfrm>
            <a:prstGeom prst="rect">
              <a:avLst/>
            </a:prstGeom>
            <a:noFill/>
            <a:ln w="9525">
              <a:noFill/>
              <a:miter lim="800000"/>
              <a:headEnd/>
              <a:tailEnd/>
            </a:ln>
          </p:spPr>
          <p:txBody>
            <a:bodyPr wrap="none" anchor="ctr"/>
            <a:lstStyle/>
            <a:p>
              <a:endParaRPr lang="es-ES"/>
            </a:p>
          </p:txBody>
        </p:sp>
        <p:sp>
          <p:nvSpPr>
            <p:cNvPr id="42060" name="Line 175"/>
            <p:cNvSpPr>
              <a:spLocks noChangeShapeType="1"/>
            </p:cNvSpPr>
            <p:nvPr/>
          </p:nvSpPr>
          <p:spPr bwMode="auto">
            <a:xfrm flipV="1">
              <a:off x="3320" y="3456"/>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61" name="Freeform 176"/>
            <p:cNvSpPr>
              <a:spLocks/>
            </p:cNvSpPr>
            <p:nvPr/>
          </p:nvSpPr>
          <p:spPr bwMode="auto">
            <a:xfrm>
              <a:off x="3313" y="353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62" name="Line 177"/>
            <p:cNvSpPr>
              <a:spLocks noChangeShapeType="1"/>
            </p:cNvSpPr>
            <p:nvPr/>
          </p:nvSpPr>
          <p:spPr bwMode="auto">
            <a:xfrm>
              <a:off x="3320" y="3512"/>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63" name="Line 178"/>
            <p:cNvSpPr>
              <a:spLocks noChangeShapeType="1"/>
            </p:cNvSpPr>
            <p:nvPr/>
          </p:nvSpPr>
          <p:spPr bwMode="auto">
            <a:xfrm flipH="1">
              <a:off x="3481" y="3944"/>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64" name="Freeform 179"/>
            <p:cNvSpPr>
              <a:spLocks/>
            </p:cNvSpPr>
            <p:nvPr/>
          </p:nvSpPr>
          <p:spPr bwMode="auto">
            <a:xfrm>
              <a:off x="3474" y="3941"/>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065" name="Oval 180"/>
            <p:cNvSpPr>
              <a:spLocks noChangeArrowheads="1"/>
            </p:cNvSpPr>
            <p:nvPr/>
          </p:nvSpPr>
          <p:spPr bwMode="auto">
            <a:xfrm>
              <a:off x="2664" y="3497"/>
              <a:ext cx="319" cy="96"/>
            </a:xfrm>
            <a:prstGeom prst="ellipse">
              <a:avLst/>
            </a:prstGeom>
            <a:noFill/>
            <a:ln w="25400">
              <a:solidFill>
                <a:srgbClr val="000000"/>
              </a:solidFill>
              <a:round/>
              <a:headEnd/>
              <a:tailEnd/>
            </a:ln>
          </p:spPr>
          <p:txBody>
            <a:bodyPr wrap="none" anchor="ctr"/>
            <a:lstStyle/>
            <a:p>
              <a:endParaRPr lang="es-ES"/>
            </a:p>
          </p:txBody>
        </p:sp>
        <p:sp>
          <p:nvSpPr>
            <p:cNvPr id="42066" name="Line 181"/>
            <p:cNvSpPr>
              <a:spLocks noChangeShapeType="1"/>
            </p:cNvSpPr>
            <p:nvPr/>
          </p:nvSpPr>
          <p:spPr bwMode="auto">
            <a:xfrm>
              <a:off x="2821" y="3600"/>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67" name="Freeform 182"/>
            <p:cNvSpPr>
              <a:spLocks/>
            </p:cNvSpPr>
            <p:nvPr/>
          </p:nvSpPr>
          <p:spPr bwMode="auto">
            <a:xfrm>
              <a:off x="2815" y="370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68" name="Line 183"/>
            <p:cNvSpPr>
              <a:spLocks noChangeShapeType="1"/>
            </p:cNvSpPr>
            <p:nvPr/>
          </p:nvSpPr>
          <p:spPr bwMode="auto">
            <a:xfrm flipV="1">
              <a:off x="2855" y="3604"/>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69" name="Freeform 184"/>
            <p:cNvSpPr>
              <a:spLocks/>
            </p:cNvSpPr>
            <p:nvPr/>
          </p:nvSpPr>
          <p:spPr bwMode="auto">
            <a:xfrm>
              <a:off x="2849" y="3600"/>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070" name="Line 185"/>
            <p:cNvSpPr>
              <a:spLocks noChangeShapeType="1"/>
            </p:cNvSpPr>
            <p:nvPr/>
          </p:nvSpPr>
          <p:spPr bwMode="auto">
            <a:xfrm>
              <a:off x="2544" y="3755"/>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071" name="Rectangle 186"/>
            <p:cNvSpPr>
              <a:spLocks noChangeArrowheads="1"/>
            </p:cNvSpPr>
            <p:nvPr/>
          </p:nvSpPr>
          <p:spPr bwMode="auto">
            <a:xfrm>
              <a:off x="3205" y="3559"/>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072" name="Line 187"/>
            <p:cNvSpPr>
              <a:spLocks noChangeShapeType="1"/>
            </p:cNvSpPr>
            <p:nvPr/>
          </p:nvSpPr>
          <p:spPr bwMode="auto">
            <a:xfrm>
              <a:off x="3648" y="3510"/>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073" name="Rectangle 188"/>
            <p:cNvSpPr>
              <a:spLocks noChangeArrowheads="1"/>
            </p:cNvSpPr>
            <p:nvPr/>
          </p:nvSpPr>
          <p:spPr bwMode="auto">
            <a:xfrm>
              <a:off x="3250" y="3568"/>
              <a:ext cx="90" cy="97"/>
            </a:xfrm>
            <a:prstGeom prst="rect">
              <a:avLst/>
            </a:prstGeom>
            <a:noFill/>
            <a:ln w="9525">
              <a:noFill/>
              <a:miter lim="800000"/>
              <a:headEnd/>
              <a:tailEnd/>
            </a:ln>
          </p:spPr>
          <p:txBody>
            <a:bodyPr wrap="none" anchor="ctr"/>
            <a:lstStyle/>
            <a:p>
              <a:endParaRPr lang="es-ES"/>
            </a:p>
          </p:txBody>
        </p:sp>
        <p:sp>
          <p:nvSpPr>
            <p:cNvPr id="42074" name="Rectangle 189"/>
            <p:cNvSpPr>
              <a:spLocks noChangeArrowheads="1"/>
            </p:cNvSpPr>
            <p:nvPr/>
          </p:nvSpPr>
          <p:spPr bwMode="auto">
            <a:xfrm>
              <a:off x="2694" y="3508"/>
              <a:ext cx="91" cy="196"/>
            </a:xfrm>
            <a:prstGeom prst="rect">
              <a:avLst/>
            </a:prstGeom>
            <a:noFill/>
            <a:ln w="9525">
              <a:noFill/>
              <a:miter lim="800000"/>
              <a:headEnd/>
              <a:tailEnd/>
            </a:ln>
          </p:spPr>
          <p:txBody>
            <a:bodyPr wrap="none" anchor="ctr"/>
            <a:lstStyle/>
            <a:p>
              <a:endParaRPr lang="es-ES"/>
            </a:p>
          </p:txBody>
        </p:sp>
        <p:sp>
          <p:nvSpPr>
            <p:cNvPr id="42075" name="Rectangle 190"/>
            <p:cNvSpPr>
              <a:spLocks noChangeArrowheads="1"/>
            </p:cNvSpPr>
            <p:nvPr/>
          </p:nvSpPr>
          <p:spPr bwMode="auto">
            <a:xfrm>
              <a:off x="2849" y="3636"/>
              <a:ext cx="90" cy="118"/>
            </a:xfrm>
            <a:prstGeom prst="rect">
              <a:avLst/>
            </a:prstGeom>
            <a:noFill/>
            <a:ln w="9525">
              <a:noFill/>
              <a:miter lim="800000"/>
              <a:headEnd/>
              <a:tailEnd/>
            </a:ln>
          </p:spPr>
          <p:txBody>
            <a:bodyPr wrap="none" anchor="ctr"/>
            <a:lstStyle/>
            <a:p>
              <a:endParaRPr lang="es-ES"/>
            </a:p>
          </p:txBody>
        </p:sp>
        <p:sp>
          <p:nvSpPr>
            <p:cNvPr id="42076" name="Rectangle 191"/>
            <p:cNvSpPr>
              <a:spLocks noChangeArrowheads="1"/>
            </p:cNvSpPr>
            <p:nvPr/>
          </p:nvSpPr>
          <p:spPr bwMode="auto">
            <a:xfrm>
              <a:off x="2736" y="3630"/>
              <a:ext cx="91" cy="196"/>
            </a:xfrm>
            <a:prstGeom prst="rect">
              <a:avLst/>
            </a:prstGeom>
            <a:noFill/>
            <a:ln w="9525">
              <a:noFill/>
              <a:miter lim="800000"/>
              <a:headEnd/>
              <a:tailEnd/>
            </a:ln>
          </p:spPr>
          <p:txBody>
            <a:bodyPr wrap="none" anchor="ctr"/>
            <a:lstStyle/>
            <a:p>
              <a:endParaRPr lang="es-ES"/>
            </a:p>
          </p:txBody>
        </p:sp>
        <p:sp>
          <p:nvSpPr>
            <p:cNvPr id="42077" name="Rectangle 192"/>
            <p:cNvSpPr>
              <a:spLocks noChangeArrowheads="1"/>
            </p:cNvSpPr>
            <p:nvPr/>
          </p:nvSpPr>
          <p:spPr bwMode="auto">
            <a:xfrm>
              <a:off x="2555" y="3901"/>
              <a:ext cx="90" cy="131"/>
            </a:xfrm>
            <a:prstGeom prst="rect">
              <a:avLst/>
            </a:prstGeom>
            <a:noFill/>
            <a:ln w="9525">
              <a:noFill/>
              <a:miter lim="800000"/>
              <a:headEnd/>
              <a:tailEnd/>
            </a:ln>
          </p:spPr>
          <p:txBody>
            <a:bodyPr wrap="none" anchor="ctr"/>
            <a:lstStyle/>
            <a:p>
              <a:endParaRPr lang="es-ES"/>
            </a:p>
          </p:txBody>
        </p:sp>
        <p:sp>
          <p:nvSpPr>
            <p:cNvPr id="42078" name="Rectangle 193"/>
            <p:cNvSpPr>
              <a:spLocks noChangeArrowheads="1"/>
            </p:cNvSpPr>
            <p:nvPr/>
          </p:nvSpPr>
          <p:spPr bwMode="auto">
            <a:xfrm>
              <a:off x="2960" y="3768"/>
              <a:ext cx="90" cy="131"/>
            </a:xfrm>
            <a:prstGeom prst="rect">
              <a:avLst/>
            </a:prstGeom>
            <a:noFill/>
            <a:ln w="9525">
              <a:noFill/>
              <a:miter lim="800000"/>
              <a:headEnd/>
              <a:tailEnd/>
            </a:ln>
          </p:spPr>
          <p:txBody>
            <a:bodyPr wrap="none" anchor="ctr"/>
            <a:lstStyle/>
            <a:p>
              <a:endParaRPr lang="es-ES"/>
            </a:p>
          </p:txBody>
        </p:sp>
        <p:sp>
          <p:nvSpPr>
            <p:cNvPr id="42079" name="Rectangle 194"/>
            <p:cNvSpPr>
              <a:spLocks noChangeArrowheads="1"/>
            </p:cNvSpPr>
            <p:nvPr/>
          </p:nvSpPr>
          <p:spPr bwMode="auto">
            <a:xfrm>
              <a:off x="3324" y="3835"/>
              <a:ext cx="90" cy="130"/>
            </a:xfrm>
            <a:prstGeom prst="rect">
              <a:avLst/>
            </a:prstGeom>
            <a:noFill/>
            <a:ln w="9525">
              <a:noFill/>
              <a:miter lim="800000"/>
              <a:headEnd/>
              <a:tailEnd/>
            </a:ln>
          </p:spPr>
          <p:txBody>
            <a:bodyPr wrap="none" anchor="ctr"/>
            <a:lstStyle/>
            <a:p>
              <a:endParaRPr lang="es-ES"/>
            </a:p>
          </p:txBody>
        </p:sp>
      </p:grpSp>
      <p:grpSp>
        <p:nvGrpSpPr>
          <p:cNvPr id="41994" name="Group 195"/>
          <p:cNvGrpSpPr>
            <a:grpSpLocks/>
          </p:cNvGrpSpPr>
          <p:nvPr/>
        </p:nvGrpSpPr>
        <p:grpSpPr bwMode="auto">
          <a:xfrm>
            <a:off x="6858000" y="5334000"/>
            <a:ext cx="1752600" cy="914400"/>
            <a:chOff x="4320" y="3360"/>
            <a:chExt cx="1104" cy="576"/>
          </a:xfrm>
        </p:grpSpPr>
        <p:sp>
          <p:nvSpPr>
            <p:cNvPr id="42006" name="Line 196"/>
            <p:cNvSpPr>
              <a:spLocks noChangeShapeType="1"/>
            </p:cNvSpPr>
            <p:nvPr/>
          </p:nvSpPr>
          <p:spPr bwMode="auto">
            <a:xfrm>
              <a:off x="5096" y="3537"/>
              <a:ext cx="0" cy="71"/>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07" name="Freeform 197"/>
            <p:cNvSpPr>
              <a:spLocks/>
            </p:cNvSpPr>
            <p:nvPr/>
          </p:nvSpPr>
          <p:spPr bwMode="auto">
            <a:xfrm>
              <a:off x="5089" y="3606"/>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08" name="Line 198"/>
            <p:cNvSpPr>
              <a:spLocks noChangeShapeType="1"/>
            </p:cNvSpPr>
            <p:nvPr/>
          </p:nvSpPr>
          <p:spPr bwMode="auto">
            <a:xfrm>
              <a:off x="5096" y="3704"/>
              <a:ext cx="0" cy="93"/>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09" name="Freeform 199"/>
            <p:cNvSpPr>
              <a:spLocks/>
            </p:cNvSpPr>
            <p:nvPr/>
          </p:nvSpPr>
          <p:spPr bwMode="auto">
            <a:xfrm>
              <a:off x="5089" y="3795"/>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10" name="Line 200"/>
            <p:cNvSpPr>
              <a:spLocks noChangeShapeType="1"/>
            </p:cNvSpPr>
            <p:nvPr/>
          </p:nvSpPr>
          <p:spPr bwMode="auto">
            <a:xfrm>
              <a:off x="4700" y="3660"/>
              <a:ext cx="26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11" name="Freeform 201"/>
            <p:cNvSpPr>
              <a:spLocks/>
            </p:cNvSpPr>
            <p:nvPr/>
          </p:nvSpPr>
          <p:spPr bwMode="auto">
            <a:xfrm>
              <a:off x="4961" y="365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12" name="Line 202"/>
            <p:cNvSpPr>
              <a:spLocks noChangeShapeType="1"/>
            </p:cNvSpPr>
            <p:nvPr/>
          </p:nvSpPr>
          <p:spPr bwMode="auto">
            <a:xfrm flipV="1">
              <a:off x="4786" y="3493"/>
              <a:ext cx="0" cy="167"/>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13" name="Line 203"/>
            <p:cNvSpPr>
              <a:spLocks noChangeShapeType="1"/>
            </p:cNvSpPr>
            <p:nvPr/>
          </p:nvSpPr>
          <p:spPr bwMode="auto">
            <a:xfrm>
              <a:off x="4786" y="3493"/>
              <a:ext cx="178"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14" name="Freeform 204"/>
            <p:cNvSpPr>
              <a:spLocks/>
            </p:cNvSpPr>
            <p:nvPr/>
          </p:nvSpPr>
          <p:spPr bwMode="auto">
            <a:xfrm>
              <a:off x="4961" y="3489"/>
              <a:ext cx="17" cy="17"/>
            </a:xfrm>
            <a:custGeom>
              <a:avLst/>
              <a:gdLst>
                <a:gd name="T0" fmla="*/ 0 w 17"/>
                <a:gd name="T1" fmla="*/ 0 h 17"/>
                <a:gd name="T2" fmla="*/ 0 w 17"/>
                <a:gd name="T3" fmla="*/ 16 h 17"/>
                <a:gd name="T4" fmla="*/ 16 w 17"/>
                <a:gd name="T5" fmla="*/ 7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7"/>
                  </a:lnTo>
                  <a:lnTo>
                    <a:pt x="0" y="0"/>
                  </a:lnTo>
                </a:path>
              </a:pathLst>
            </a:custGeom>
            <a:solidFill>
              <a:srgbClr val="000000"/>
            </a:solidFill>
            <a:ln w="12700" cap="rnd">
              <a:solidFill>
                <a:srgbClr val="000000"/>
              </a:solidFill>
              <a:round/>
              <a:headEnd/>
              <a:tailEnd/>
            </a:ln>
          </p:spPr>
          <p:txBody>
            <a:bodyPr/>
            <a:lstStyle/>
            <a:p>
              <a:endParaRPr lang="es-ES"/>
            </a:p>
          </p:txBody>
        </p:sp>
        <p:sp>
          <p:nvSpPr>
            <p:cNvPr id="42015" name="Line 205"/>
            <p:cNvSpPr>
              <a:spLocks noChangeShapeType="1"/>
            </p:cNvSpPr>
            <p:nvPr/>
          </p:nvSpPr>
          <p:spPr bwMode="auto">
            <a:xfrm flipH="1">
              <a:off x="4322" y="3848"/>
              <a:ext cx="654"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16" name="Line 206"/>
            <p:cNvSpPr>
              <a:spLocks noChangeShapeType="1"/>
            </p:cNvSpPr>
            <p:nvPr/>
          </p:nvSpPr>
          <p:spPr bwMode="auto">
            <a:xfrm>
              <a:off x="4322" y="3660"/>
              <a:ext cx="92" cy="0"/>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17" name="Freeform 207"/>
            <p:cNvSpPr>
              <a:spLocks/>
            </p:cNvSpPr>
            <p:nvPr/>
          </p:nvSpPr>
          <p:spPr bwMode="auto">
            <a:xfrm>
              <a:off x="4410" y="3655"/>
              <a:ext cx="17" cy="17"/>
            </a:xfrm>
            <a:custGeom>
              <a:avLst/>
              <a:gdLst>
                <a:gd name="T0" fmla="*/ 0 w 17"/>
                <a:gd name="T1" fmla="*/ 0 h 17"/>
                <a:gd name="T2" fmla="*/ 0 w 17"/>
                <a:gd name="T3" fmla="*/ 16 h 17"/>
                <a:gd name="T4" fmla="*/ 16 w 17"/>
                <a:gd name="T5" fmla="*/ 8 h 17"/>
                <a:gd name="T6" fmla="*/ 0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0" y="16"/>
                  </a:lnTo>
                  <a:lnTo>
                    <a:pt x="16" y="8"/>
                  </a:lnTo>
                  <a:lnTo>
                    <a:pt x="0" y="0"/>
                  </a:lnTo>
                </a:path>
              </a:pathLst>
            </a:custGeom>
            <a:solidFill>
              <a:srgbClr val="000000"/>
            </a:solidFill>
            <a:ln w="12700" cap="rnd">
              <a:solidFill>
                <a:srgbClr val="000000"/>
              </a:solidFill>
              <a:round/>
              <a:headEnd/>
              <a:tailEnd/>
            </a:ln>
          </p:spPr>
          <p:txBody>
            <a:bodyPr/>
            <a:lstStyle/>
            <a:p>
              <a:endParaRPr lang="es-ES"/>
            </a:p>
          </p:txBody>
        </p:sp>
        <p:sp>
          <p:nvSpPr>
            <p:cNvPr id="42018" name="Rectangle 208"/>
            <p:cNvSpPr>
              <a:spLocks noChangeArrowheads="1"/>
            </p:cNvSpPr>
            <p:nvPr/>
          </p:nvSpPr>
          <p:spPr bwMode="auto">
            <a:xfrm>
              <a:off x="4433" y="3624"/>
              <a:ext cx="259" cy="73"/>
            </a:xfrm>
            <a:prstGeom prst="rect">
              <a:avLst/>
            </a:prstGeom>
            <a:noFill/>
            <a:ln w="25400">
              <a:solidFill>
                <a:srgbClr val="000000"/>
              </a:solidFill>
              <a:miter lim="800000"/>
              <a:headEnd/>
              <a:tailEnd/>
            </a:ln>
          </p:spPr>
          <p:txBody>
            <a:bodyPr wrap="none" anchor="ctr"/>
            <a:lstStyle/>
            <a:p>
              <a:endParaRPr lang="es-ES"/>
            </a:p>
          </p:txBody>
        </p:sp>
        <p:sp>
          <p:nvSpPr>
            <p:cNvPr id="42019" name="Rectangle 209"/>
            <p:cNvSpPr>
              <a:spLocks noChangeArrowheads="1"/>
            </p:cNvSpPr>
            <p:nvPr/>
          </p:nvSpPr>
          <p:spPr bwMode="auto">
            <a:xfrm>
              <a:off x="4445" y="3625"/>
              <a:ext cx="90" cy="105"/>
            </a:xfrm>
            <a:prstGeom prst="rect">
              <a:avLst/>
            </a:prstGeom>
            <a:noFill/>
            <a:ln w="9525">
              <a:noFill/>
              <a:miter lim="800000"/>
              <a:headEnd/>
              <a:tailEnd/>
            </a:ln>
          </p:spPr>
          <p:txBody>
            <a:bodyPr wrap="none" anchor="ctr"/>
            <a:lstStyle/>
            <a:p>
              <a:endParaRPr lang="es-ES"/>
            </a:p>
          </p:txBody>
        </p:sp>
        <p:sp>
          <p:nvSpPr>
            <p:cNvPr id="42020" name="Rectangle 210"/>
            <p:cNvSpPr>
              <a:spLocks noChangeArrowheads="1"/>
            </p:cNvSpPr>
            <p:nvPr/>
          </p:nvSpPr>
          <p:spPr bwMode="auto">
            <a:xfrm>
              <a:off x="4984" y="3624"/>
              <a:ext cx="259" cy="73"/>
            </a:xfrm>
            <a:prstGeom prst="rect">
              <a:avLst/>
            </a:prstGeom>
            <a:noFill/>
            <a:ln w="25400">
              <a:solidFill>
                <a:srgbClr val="000000"/>
              </a:solidFill>
              <a:miter lim="800000"/>
              <a:headEnd/>
              <a:tailEnd/>
            </a:ln>
          </p:spPr>
          <p:txBody>
            <a:bodyPr wrap="none" anchor="ctr"/>
            <a:lstStyle/>
            <a:p>
              <a:endParaRPr lang="es-ES"/>
            </a:p>
          </p:txBody>
        </p:sp>
        <p:sp>
          <p:nvSpPr>
            <p:cNvPr id="42021" name="Rectangle 211"/>
            <p:cNvSpPr>
              <a:spLocks noChangeArrowheads="1"/>
            </p:cNvSpPr>
            <p:nvPr/>
          </p:nvSpPr>
          <p:spPr bwMode="auto">
            <a:xfrm>
              <a:off x="4984" y="3812"/>
              <a:ext cx="259" cy="62"/>
            </a:xfrm>
            <a:prstGeom prst="rect">
              <a:avLst/>
            </a:prstGeom>
            <a:noFill/>
            <a:ln w="25400">
              <a:solidFill>
                <a:srgbClr val="000000"/>
              </a:solidFill>
              <a:miter lim="800000"/>
              <a:headEnd/>
              <a:tailEnd/>
            </a:ln>
          </p:spPr>
          <p:txBody>
            <a:bodyPr wrap="none" anchor="ctr"/>
            <a:lstStyle/>
            <a:p>
              <a:endParaRPr lang="es-ES"/>
            </a:p>
          </p:txBody>
        </p:sp>
        <p:sp>
          <p:nvSpPr>
            <p:cNvPr id="42022" name="Rectangle 212"/>
            <p:cNvSpPr>
              <a:spLocks noChangeArrowheads="1"/>
            </p:cNvSpPr>
            <p:nvPr/>
          </p:nvSpPr>
          <p:spPr bwMode="auto">
            <a:xfrm>
              <a:off x="4990" y="3795"/>
              <a:ext cx="90" cy="98"/>
            </a:xfrm>
            <a:prstGeom prst="rect">
              <a:avLst/>
            </a:prstGeom>
            <a:noFill/>
            <a:ln w="9525">
              <a:noFill/>
              <a:miter lim="800000"/>
              <a:headEnd/>
              <a:tailEnd/>
            </a:ln>
          </p:spPr>
          <p:txBody>
            <a:bodyPr wrap="none" anchor="ctr"/>
            <a:lstStyle/>
            <a:p>
              <a:endParaRPr lang="es-ES"/>
            </a:p>
          </p:txBody>
        </p:sp>
        <p:sp>
          <p:nvSpPr>
            <p:cNvPr id="42023" name="Line 213"/>
            <p:cNvSpPr>
              <a:spLocks noChangeShapeType="1"/>
            </p:cNvSpPr>
            <p:nvPr/>
          </p:nvSpPr>
          <p:spPr bwMode="auto">
            <a:xfrm flipV="1">
              <a:off x="5096" y="3360"/>
              <a:ext cx="0" cy="82"/>
            </a:xfrm>
            <a:prstGeom prst="line">
              <a:avLst/>
            </a:prstGeom>
            <a:noFill/>
            <a:ln w="25400">
              <a:solidFill>
                <a:srgbClr val="000000"/>
              </a:solidFill>
              <a:round/>
              <a:headEnd type="none" w="sm" len="sm"/>
              <a:tailEnd type="none" w="sm" len="sm"/>
            </a:ln>
          </p:spPr>
          <p:txBody>
            <a:bodyPr wrap="none" anchor="ctr"/>
            <a:lstStyle/>
            <a:p>
              <a:endParaRPr lang="es-ES"/>
            </a:p>
          </p:txBody>
        </p:sp>
        <p:sp>
          <p:nvSpPr>
            <p:cNvPr id="42024" name="Freeform 214"/>
            <p:cNvSpPr>
              <a:spLocks/>
            </p:cNvSpPr>
            <p:nvPr/>
          </p:nvSpPr>
          <p:spPr bwMode="auto">
            <a:xfrm>
              <a:off x="5089" y="344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25" name="Line 215"/>
            <p:cNvSpPr>
              <a:spLocks noChangeShapeType="1"/>
            </p:cNvSpPr>
            <p:nvPr/>
          </p:nvSpPr>
          <p:spPr bwMode="auto">
            <a:xfrm>
              <a:off x="5096" y="3416"/>
              <a:ext cx="326"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26" name="Line 216"/>
            <p:cNvSpPr>
              <a:spLocks noChangeShapeType="1"/>
            </p:cNvSpPr>
            <p:nvPr/>
          </p:nvSpPr>
          <p:spPr bwMode="auto">
            <a:xfrm flipH="1">
              <a:off x="5257" y="3848"/>
              <a:ext cx="165" cy="0"/>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27" name="Freeform 217"/>
            <p:cNvSpPr>
              <a:spLocks/>
            </p:cNvSpPr>
            <p:nvPr/>
          </p:nvSpPr>
          <p:spPr bwMode="auto">
            <a:xfrm>
              <a:off x="5250" y="3845"/>
              <a:ext cx="17" cy="17"/>
            </a:xfrm>
            <a:custGeom>
              <a:avLst/>
              <a:gdLst>
                <a:gd name="T0" fmla="*/ 16 w 17"/>
                <a:gd name="T1" fmla="*/ 16 h 17"/>
                <a:gd name="T2" fmla="*/ 16 w 17"/>
                <a:gd name="T3" fmla="*/ 0 h 17"/>
                <a:gd name="T4" fmla="*/ 0 w 17"/>
                <a:gd name="T5" fmla="*/ 7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16"/>
                  </a:moveTo>
                  <a:lnTo>
                    <a:pt x="16" y="0"/>
                  </a:lnTo>
                  <a:lnTo>
                    <a:pt x="0" y="7"/>
                  </a:lnTo>
                  <a:lnTo>
                    <a:pt x="16" y="16"/>
                  </a:lnTo>
                </a:path>
              </a:pathLst>
            </a:custGeom>
            <a:solidFill>
              <a:srgbClr val="000000"/>
            </a:solidFill>
            <a:ln w="12700" cap="rnd">
              <a:solidFill>
                <a:srgbClr val="000000"/>
              </a:solidFill>
              <a:round/>
              <a:headEnd/>
              <a:tailEnd/>
            </a:ln>
          </p:spPr>
          <p:txBody>
            <a:bodyPr/>
            <a:lstStyle/>
            <a:p>
              <a:endParaRPr lang="es-ES"/>
            </a:p>
          </p:txBody>
        </p:sp>
        <p:sp>
          <p:nvSpPr>
            <p:cNvPr id="42028" name="Oval 218"/>
            <p:cNvSpPr>
              <a:spLocks noChangeArrowheads="1"/>
            </p:cNvSpPr>
            <p:nvPr/>
          </p:nvSpPr>
          <p:spPr bwMode="auto">
            <a:xfrm>
              <a:off x="4440" y="3401"/>
              <a:ext cx="319" cy="96"/>
            </a:xfrm>
            <a:prstGeom prst="ellipse">
              <a:avLst/>
            </a:prstGeom>
            <a:noFill/>
            <a:ln w="25400">
              <a:solidFill>
                <a:srgbClr val="000000"/>
              </a:solidFill>
              <a:round/>
              <a:headEnd/>
              <a:tailEnd/>
            </a:ln>
          </p:spPr>
          <p:txBody>
            <a:bodyPr wrap="none" anchor="ctr"/>
            <a:lstStyle/>
            <a:p>
              <a:endParaRPr lang="es-ES"/>
            </a:p>
          </p:txBody>
        </p:sp>
        <p:sp>
          <p:nvSpPr>
            <p:cNvPr id="42029" name="Line 219"/>
            <p:cNvSpPr>
              <a:spLocks noChangeShapeType="1"/>
            </p:cNvSpPr>
            <p:nvPr/>
          </p:nvSpPr>
          <p:spPr bwMode="auto">
            <a:xfrm>
              <a:off x="4597" y="3504"/>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30" name="Freeform 220"/>
            <p:cNvSpPr>
              <a:spLocks/>
            </p:cNvSpPr>
            <p:nvPr/>
          </p:nvSpPr>
          <p:spPr bwMode="auto">
            <a:xfrm>
              <a:off x="4591" y="3610"/>
              <a:ext cx="17" cy="17"/>
            </a:xfrm>
            <a:custGeom>
              <a:avLst/>
              <a:gdLst>
                <a:gd name="T0" fmla="*/ 16 w 17"/>
                <a:gd name="T1" fmla="*/ 0 h 17"/>
                <a:gd name="T2" fmla="*/ 0 w 17"/>
                <a:gd name="T3" fmla="*/ 0 h 17"/>
                <a:gd name="T4" fmla="*/ 8 w 17"/>
                <a:gd name="T5" fmla="*/ 16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16" y="0"/>
                  </a:moveTo>
                  <a:lnTo>
                    <a:pt x="0" y="0"/>
                  </a:lnTo>
                  <a:lnTo>
                    <a:pt x="8" y="16"/>
                  </a:lnTo>
                  <a:lnTo>
                    <a:pt x="16" y="0"/>
                  </a:lnTo>
                </a:path>
              </a:pathLst>
            </a:custGeom>
            <a:solidFill>
              <a:srgbClr val="000000"/>
            </a:solidFill>
            <a:ln w="12700" cap="rnd">
              <a:solidFill>
                <a:srgbClr val="000000"/>
              </a:solidFill>
              <a:round/>
              <a:headEnd/>
              <a:tailEnd/>
            </a:ln>
          </p:spPr>
          <p:txBody>
            <a:bodyPr/>
            <a:lstStyle/>
            <a:p>
              <a:endParaRPr lang="es-ES"/>
            </a:p>
          </p:txBody>
        </p:sp>
        <p:sp>
          <p:nvSpPr>
            <p:cNvPr id="42031" name="Line 221"/>
            <p:cNvSpPr>
              <a:spLocks noChangeShapeType="1"/>
            </p:cNvSpPr>
            <p:nvPr/>
          </p:nvSpPr>
          <p:spPr bwMode="auto">
            <a:xfrm flipV="1">
              <a:off x="4631" y="3508"/>
              <a:ext cx="0" cy="108"/>
            </a:xfrm>
            <a:prstGeom prst="line">
              <a:avLst/>
            </a:prstGeom>
            <a:noFill/>
            <a:ln w="12700">
              <a:solidFill>
                <a:srgbClr val="000000"/>
              </a:solidFill>
              <a:round/>
              <a:headEnd type="none" w="sm" len="sm"/>
              <a:tailEnd type="none" w="sm" len="sm"/>
            </a:ln>
          </p:spPr>
          <p:txBody>
            <a:bodyPr wrap="none" anchor="ctr"/>
            <a:lstStyle/>
            <a:p>
              <a:endParaRPr lang="es-ES"/>
            </a:p>
          </p:txBody>
        </p:sp>
        <p:sp>
          <p:nvSpPr>
            <p:cNvPr id="42032" name="Freeform 222"/>
            <p:cNvSpPr>
              <a:spLocks/>
            </p:cNvSpPr>
            <p:nvPr/>
          </p:nvSpPr>
          <p:spPr bwMode="auto">
            <a:xfrm>
              <a:off x="4625" y="3504"/>
              <a:ext cx="17" cy="17"/>
            </a:xfrm>
            <a:custGeom>
              <a:avLst/>
              <a:gdLst>
                <a:gd name="T0" fmla="*/ 0 w 17"/>
                <a:gd name="T1" fmla="*/ 16 h 17"/>
                <a:gd name="T2" fmla="*/ 16 w 17"/>
                <a:gd name="T3" fmla="*/ 16 h 17"/>
                <a:gd name="T4" fmla="*/ 7 w 17"/>
                <a:gd name="T5" fmla="*/ 0 h 17"/>
                <a:gd name="T6" fmla="*/ 0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16" y="16"/>
                  </a:lnTo>
                  <a:lnTo>
                    <a:pt x="7" y="0"/>
                  </a:lnTo>
                  <a:lnTo>
                    <a:pt x="0" y="16"/>
                  </a:lnTo>
                </a:path>
              </a:pathLst>
            </a:custGeom>
            <a:solidFill>
              <a:srgbClr val="000000"/>
            </a:solidFill>
            <a:ln w="12700" cap="rnd">
              <a:solidFill>
                <a:srgbClr val="000000"/>
              </a:solidFill>
              <a:round/>
              <a:headEnd/>
              <a:tailEnd/>
            </a:ln>
          </p:spPr>
          <p:txBody>
            <a:bodyPr/>
            <a:lstStyle/>
            <a:p>
              <a:endParaRPr lang="es-ES"/>
            </a:p>
          </p:txBody>
        </p:sp>
        <p:sp>
          <p:nvSpPr>
            <p:cNvPr id="42033" name="Line 223"/>
            <p:cNvSpPr>
              <a:spLocks noChangeShapeType="1"/>
            </p:cNvSpPr>
            <p:nvPr/>
          </p:nvSpPr>
          <p:spPr bwMode="auto">
            <a:xfrm>
              <a:off x="4320" y="3659"/>
              <a:ext cx="0" cy="188"/>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034" name="Rectangle 224"/>
            <p:cNvSpPr>
              <a:spLocks noChangeArrowheads="1"/>
            </p:cNvSpPr>
            <p:nvPr/>
          </p:nvSpPr>
          <p:spPr bwMode="auto">
            <a:xfrm>
              <a:off x="4981" y="3463"/>
              <a:ext cx="271" cy="70"/>
            </a:xfrm>
            <a:prstGeom prst="rect">
              <a:avLst/>
            </a:prstGeom>
            <a:solidFill>
              <a:schemeClr val="bg1"/>
            </a:solidFill>
            <a:ln w="12700">
              <a:solidFill>
                <a:schemeClr val="tx1"/>
              </a:solidFill>
              <a:miter lim="800000"/>
              <a:headEnd/>
              <a:tailEnd/>
            </a:ln>
          </p:spPr>
          <p:txBody>
            <a:bodyPr wrap="none" anchor="ctr"/>
            <a:lstStyle/>
            <a:p>
              <a:endParaRPr lang="es-ES"/>
            </a:p>
          </p:txBody>
        </p:sp>
        <p:sp>
          <p:nvSpPr>
            <p:cNvPr id="42035" name="Line 225"/>
            <p:cNvSpPr>
              <a:spLocks noChangeShapeType="1"/>
            </p:cNvSpPr>
            <p:nvPr/>
          </p:nvSpPr>
          <p:spPr bwMode="auto">
            <a:xfrm>
              <a:off x="5424" y="3414"/>
              <a:ext cx="0" cy="433"/>
            </a:xfrm>
            <a:prstGeom prst="line">
              <a:avLst/>
            </a:prstGeom>
            <a:noFill/>
            <a:ln w="12700">
              <a:solidFill>
                <a:schemeClr val="tx1"/>
              </a:solidFill>
              <a:round/>
              <a:headEnd type="none" w="sm" len="sm"/>
              <a:tailEnd type="none" w="sm" len="sm"/>
            </a:ln>
          </p:spPr>
          <p:txBody>
            <a:bodyPr wrap="none" anchor="ctr"/>
            <a:lstStyle/>
            <a:p>
              <a:endParaRPr lang="es-ES"/>
            </a:p>
          </p:txBody>
        </p:sp>
        <p:sp>
          <p:nvSpPr>
            <p:cNvPr id="42036" name="Rectangle 226"/>
            <p:cNvSpPr>
              <a:spLocks noChangeArrowheads="1"/>
            </p:cNvSpPr>
            <p:nvPr/>
          </p:nvSpPr>
          <p:spPr bwMode="auto">
            <a:xfrm>
              <a:off x="5026" y="3472"/>
              <a:ext cx="90" cy="97"/>
            </a:xfrm>
            <a:prstGeom prst="rect">
              <a:avLst/>
            </a:prstGeom>
            <a:noFill/>
            <a:ln w="9525">
              <a:noFill/>
              <a:miter lim="800000"/>
              <a:headEnd/>
              <a:tailEnd/>
            </a:ln>
          </p:spPr>
          <p:txBody>
            <a:bodyPr wrap="none" anchor="ctr"/>
            <a:lstStyle/>
            <a:p>
              <a:endParaRPr lang="es-ES"/>
            </a:p>
          </p:txBody>
        </p:sp>
        <p:sp>
          <p:nvSpPr>
            <p:cNvPr id="42037" name="Rectangle 227"/>
            <p:cNvSpPr>
              <a:spLocks noChangeArrowheads="1"/>
            </p:cNvSpPr>
            <p:nvPr/>
          </p:nvSpPr>
          <p:spPr bwMode="auto">
            <a:xfrm>
              <a:off x="4470" y="3412"/>
              <a:ext cx="91" cy="196"/>
            </a:xfrm>
            <a:prstGeom prst="rect">
              <a:avLst/>
            </a:prstGeom>
            <a:noFill/>
            <a:ln w="9525">
              <a:noFill/>
              <a:miter lim="800000"/>
              <a:headEnd/>
              <a:tailEnd/>
            </a:ln>
          </p:spPr>
          <p:txBody>
            <a:bodyPr wrap="none" anchor="ctr"/>
            <a:lstStyle/>
            <a:p>
              <a:endParaRPr lang="es-ES"/>
            </a:p>
          </p:txBody>
        </p:sp>
        <p:sp>
          <p:nvSpPr>
            <p:cNvPr id="42038" name="Rectangle 228"/>
            <p:cNvSpPr>
              <a:spLocks noChangeArrowheads="1"/>
            </p:cNvSpPr>
            <p:nvPr/>
          </p:nvSpPr>
          <p:spPr bwMode="auto">
            <a:xfrm>
              <a:off x="4625" y="3540"/>
              <a:ext cx="90" cy="118"/>
            </a:xfrm>
            <a:prstGeom prst="rect">
              <a:avLst/>
            </a:prstGeom>
            <a:noFill/>
            <a:ln w="9525">
              <a:noFill/>
              <a:miter lim="800000"/>
              <a:headEnd/>
              <a:tailEnd/>
            </a:ln>
          </p:spPr>
          <p:txBody>
            <a:bodyPr wrap="none" anchor="ctr"/>
            <a:lstStyle/>
            <a:p>
              <a:endParaRPr lang="es-ES"/>
            </a:p>
          </p:txBody>
        </p:sp>
        <p:sp>
          <p:nvSpPr>
            <p:cNvPr id="42039" name="Rectangle 229"/>
            <p:cNvSpPr>
              <a:spLocks noChangeArrowheads="1"/>
            </p:cNvSpPr>
            <p:nvPr/>
          </p:nvSpPr>
          <p:spPr bwMode="auto">
            <a:xfrm>
              <a:off x="4512" y="3534"/>
              <a:ext cx="91" cy="196"/>
            </a:xfrm>
            <a:prstGeom prst="rect">
              <a:avLst/>
            </a:prstGeom>
            <a:noFill/>
            <a:ln w="9525">
              <a:noFill/>
              <a:miter lim="800000"/>
              <a:headEnd/>
              <a:tailEnd/>
            </a:ln>
          </p:spPr>
          <p:txBody>
            <a:bodyPr wrap="none" anchor="ctr"/>
            <a:lstStyle/>
            <a:p>
              <a:endParaRPr lang="es-ES"/>
            </a:p>
          </p:txBody>
        </p:sp>
        <p:sp>
          <p:nvSpPr>
            <p:cNvPr id="42040" name="Rectangle 230"/>
            <p:cNvSpPr>
              <a:spLocks noChangeArrowheads="1"/>
            </p:cNvSpPr>
            <p:nvPr/>
          </p:nvSpPr>
          <p:spPr bwMode="auto">
            <a:xfrm>
              <a:off x="4331" y="3805"/>
              <a:ext cx="90" cy="131"/>
            </a:xfrm>
            <a:prstGeom prst="rect">
              <a:avLst/>
            </a:prstGeom>
            <a:noFill/>
            <a:ln w="9525">
              <a:noFill/>
              <a:miter lim="800000"/>
              <a:headEnd/>
              <a:tailEnd/>
            </a:ln>
          </p:spPr>
          <p:txBody>
            <a:bodyPr wrap="none" anchor="ctr"/>
            <a:lstStyle/>
            <a:p>
              <a:endParaRPr lang="es-ES"/>
            </a:p>
          </p:txBody>
        </p:sp>
        <p:sp>
          <p:nvSpPr>
            <p:cNvPr id="42041" name="Rectangle 231"/>
            <p:cNvSpPr>
              <a:spLocks noChangeArrowheads="1"/>
            </p:cNvSpPr>
            <p:nvPr/>
          </p:nvSpPr>
          <p:spPr bwMode="auto">
            <a:xfrm>
              <a:off x="4736" y="3672"/>
              <a:ext cx="90" cy="131"/>
            </a:xfrm>
            <a:prstGeom prst="rect">
              <a:avLst/>
            </a:prstGeom>
            <a:noFill/>
            <a:ln w="9525">
              <a:noFill/>
              <a:miter lim="800000"/>
              <a:headEnd/>
              <a:tailEnd/>
            </a:ln>
          </p:spPr>
          <p:txBody>
            <a:bodyPr wrap="none" anchor="ctr"/>
            <a:lstStyle/>
            <a:p>
              <a:endParaRPr lang="es-ES"/>
            </a:p>
          </p:txBody>
        </p:sp>
        <p:sp>
          <p:nvSpPr>
            <p:cNvPr id="42042" name="Rectangle 232"/>
            <p:cNvSpPr>
              <a:spLocks noChangeArrowheads="1"/>
            </p:cNvSpPr>
            <p:nvPr/>
          </p:nvSpPr>
          <p:spPr bwMode="auto">
            <a:xfrm>
              <a:off x="5100" y="3739"/>
              <a:ext cx="90" cy="130"/>
            </a:xfrm>
            <a:prstGeom prst="rect">
              <a:avLst/>
            </a:prstGeom>
            <a:noFill/>
            <a:ln w="9525">
              <a:noFill/>
              <a:miter lim="800000"/>
              <a:headEnd/>
              <a:tailEnd/>
            </a:ln>
          </p:spPr>
          <p:txBody>
            <a:bodyPr wrap="none" anchor="ctr"/>
            <a:lstStyle/>
            <a:p>
              <a:endParaRPr lang="es-ES"/>
            </a:p>
          </p:txBody>
        </p:sp>
      </p:grpSp>
      <p:sp>
        <p:nvSpPr>
          <p:cNvPr id="41995" name="Line 233"/>
          <p:cNvSpPr>
            <a:spLocks noChangeShapeType="1"/>
          </p:cNvSpPr>
          <p:nvPr/>
        </p:nvSpPr>
        <p:spPr bwMode="auto">
          <a:xfrm>
            <a:off x="3352800" y="2133600"/>
            <a:ext cx="304800" cy="1295400"/>
          </a:xfrm>
          <a:prstGeom prst="line">
            <a:avLst/>
          </a:prstGeom>
          <a:noFill/>
          <a:ln w="12700">
            <a:solidFill>
              <a:schemeClr val="tx1"/>
            </a:solidFill>
            <a:prstDash val="dash"/>
            <a:round/>
            <a:headEnd type="none" w="sm" len="sm"/>
            <a:tailEnd type="none" w="sm" len="sm"/>
          </a:ln>
        </p:spPr>
        <p:txBody>
          <a:bodyPr wrap="none" anchor="ctr"/>
          <a:lstStyle/>
          <a:p>
            <a:endParaRPr lang="es-ES"/>
          </a:p>
        </p:txBody>
      </p:sp>
      <p:sp>
        <p:nvSpPr>
          <p:cNvPr id="41996" name="Rectangle 234"/>
          <p:cNvSpPr>
            <a:spLocks noChangeArrowheads="1"/>
          </p:cNvSpPr>
          <p:nvPr/>
        </p:nvSpPr>
        <p:spPr bwMode="auto">
          <a:xfrm>
            <a:off x="7146925" y="3946525"/>
            <a:ext cx="1573213" cy="457200"/>
          </a:xfrm>
          <a:prstGeom prst="rect">
            <a:avLst/>
          </a:prstGeom>
          <a:noFill/>
          <a:ln w="9525">
            <a:noFill/>
            <a:miter lim="800000"/>
            <a:headEnd/>
            <a:tailEnd/>
          </a:ln>
        </p:spPr>
        <p:txBody>
          <a:bodyPr wrap="none" lIns="92075" tIns="46038" rIns="92075" bIns="46038">
            <a:spAutoFit/>
          </a:bodyPr>
          <a:lstStyle/>
          <a:p>
            <a:pPr algn="l" eaLnBrk="0" hangingPunct="0"/>
            <a:r>
              <a:rPr lang="es-ES_tradnl" sz="2400">
                <a:latin typeface="Times New Roman" pitchFamily="18" charset="0"/>
              </a:rPr>
              <a:t>Producción</a:t>
            </a:r>
          </a:p>
        </p:txBody>
      </p:sp>
      <p:sp>
        <p:nvSpPr>
          <p:cNvPr id="41997" name="Rectangle 235"/>
          <p:cNvSpPr>
            <a:spLocks noChangeArrowheads="1"/>
          </p:cNvSpPr>
          <p:nvPr/>
        </p:nvSpPr>
        <p:spPr bwMode="auto">
          <a:xfrm>
            <a:off x="212725" y="4479925"/>
            <a:ext cx="1030288" cy="457200"/>
          </a:xfrm>
          <a:prstGeom prst="rect">
            <a:avLst/>
          </a:prstGeom>
          <a:noFill/>
          <a:ln w="9525">
            <a:noFill/>
            <a:miter lim="800000"/>
            <a:headEnd/>
            <a:tailEnd/>
          </a:ln>
        </p:spPr>
        <p:txBody>
          <a:bodyPr wrap="none" lIns="92075" tIns="46038" rIns="92075" bIns="46038">
            <a:spAutoFit/>
          </a:bodyPr>
          <a:lstStyle/>
          <a:p>
            <a:pPr algn="l" eaLnBrk="0" hangingPunct="0"/>
            <a:r>
              <a:rPr lang="es-ES_tradnl" sz="2400">
                <a:latin typeface="Times New Roman" pitchFamily="18" charset="0"/>
              </a:rPr>
              <a:t>Ventas</a:t>
            </a:r>
          </a:p>
        </p:txBody>
      </p:sp>
      <p:sp>
        <p:nvSpPr>
          <p:cNvPr id="41998" name="Line 236"/>
          <p:cNvSpPr>
            <a:spLocks noChangeShapeType="1"/>
          </p:cNvSpPr>
          <p:nvPr/>
        </p:nvSpPr>
        <p:spPr bwMode="auto">
          <a:xfrm flipH="1">
            <a:off x="4800600" y="3581400"/>
            <a:ext cx="1371600" cy="1828800"/>
          </a:xfrm>
          <a:prstGeom prst="line">
            <a:avLst/>
          </a:prstGeom>
          <a:noFill/>
          <a:ln w="12700">
            <a:solidFill>
              <a:schemeClr val="tx1"/>
            </a:solidFill>
            <a:prstDash val="dash"/>
            <a:round/>
            <a:headEnd type="none" w="sm" len="sm"/>
            <a:tailEnd type="none" w="sm" len="sm"/>
          </a:ln>
        </p:spPr>
        <p:txBody>
          <a:bodyPr wrap="none" anchor="ctr"/>
          <a:lstStyle/>
          <a:p>
            <a:endParaRPr lang="es-ES"/>
          </a:p>
        </p:txBody>
      </p:sp>
      <p:sp>
        <p:nvSpPr>
          <p:cNvPr id="41999" name="Line 237"/>
          <p:cNvSpPr>
            <a:spLocks noChangeShapeType="1"/>
          </p:cNvSpPr>
          <p:nvPr/>
        </p:nvSpPr>
        <p:spPr bwMode="auto">
          <a:xfrm>
            <a:off x="6248400" y="3581400"/>
            <a:ext cx="1600200" cy="1752600"/>
          </a:xfrm>
          <a:prstGeom prst="line">
            <a:avLst/>
          </a:prstGeom>
          <a:noFill/>
          <a:ln w="12700">
            <a:solidFill>
              <a:schemeClr val="tx1"/>
            </a:solidFill>
            <a:prstDash val="dash"/>
            <a:round/>
            <a:headEnd type="none" w="sm" len="sm"/>
            <a:tailEnd type="none" w="sm" len="sm"/>
          </a:ln>
        </p:spPr>
        <p:txBody>
          <a:bodyPr wrap="none" anchor="ctr"/>
          <a:lstStyle/>
          <a:p>
            <a:endParaRPr lang="es-ES"/>
          </a:p>
        </p:txBody>
      </p:sp>
      <p:sp>
        <p:nvSpPr>
          <p:cNvPr id="42000" name="Rectangle 238"/>
          <p:cNvSpPr>
            <a:spLocks noChangeArrowheads="1"/>
          </p:cNvSpPr>
          <p:nvPr/>
        </p:nvSpPr>
        <p:spPr bwMode="auto">
          <a:xfrm>
            <a:off x="2727325" y="4327525"/>
            <a:ext cx="1266825" cy="457200"/>
          </a:xfrm>
          <a:prstGeom prst="rect">
            <a:avLst/>
          </a:prstGeom>
          <a:noFill/>
          <a:ln w="9525">
            <a:noFill/>
            <a:miter lim="800000"/>
            <a:headEnd/>
            <a:tailEnd/>
          </a:ln>
        </p:spPr>
        <p:txBody>
          <a:bodyPr wrap="none" lIns="92075" tIns="46038" rIns="92075" bIns="46038">
            <a:spAutoFit/>
          </a:bodyPr>
          <a:lstStyle/>
          <a:p>
            <a:pPr algn="l" eaLnBrk="0" hangingPunct="0"/>
            <a:r>
              <a:rPr lang="es-ES_tradnl" sz="2400">
                <a:latin typeface="Times New Roman" pitchFamily="18" charset="0"/>
              </a:rPr>
              <a:t>Finanzas</a:t>
            </a:r>
          </a:p>
        </p:txBody>
      </p:sp>
      <p:sp>
        <p:nvSpPr>
          <p:cNvPr id="42001" name="Rectangle 239"/>
          <p:cNvSpPr>
            <a:spLocks noChangeArrowheads="1"/>
          </p:cNvSpPr>
          <p:nvPr/>
        </p:nvSpPr>
        <p:spPr bwMode="auto">
          <a:xfrm>
            <a:off x="4098925" y="6308725"/>
            <a:ext cx="1654175" cy="457200"/>
          </a:xfrm>
          <a:prstGeom prst="rect">
            <a:avLst/>
          </a:prstGeom>
          <a:noFill/>
          <a:ln w="9525">
            <a:noFill/>
            <a:miter lim="800000"/>
            <a:headEnd/>
            <a:tailEnd/>
          </a:ln>
        </p:spPr>
        <p:txBody>
          <a:bodyPr wrap="none" lIns="92075" tIns="46038" rIns="92075" bIns="46038">
            <a:spAutoFit/>
          </a:bodyPr>
          <a:lstStyle/>
          <a:p>
            <a:pPr algn="l" eaLnBrk="0" hangingPunct="0"/>
            <a:r>
              <a:rPr lang="es-ES_tradnl" sz="2400">
                <a:latin typeface="Times New Roman" pitchFamily="18" charset="0"/>
              </a:rPr>
              <a:t>Elaboración</a:t>
            </a:r>
          </a:p>
        </p:txBody>
      </p:sp>
      <p:sp>
        <p:nvSpPr>
          <p:cNvPr id="42002" name="Rectangle 240"/>
          <p:cNvSpPr>
            <a:spLocks noChangeArrowheads="1"/>
          </p:cNvSpPr>
          <p:nvPr/>
        </p:nvSpPr>
        <p:spPr bwMode="auto">
          <a:xfrm>
            <a:off x="7223125" y="6232525"/>
            <a:ext cx="1738313" cy="457200"/>
          </a:xfrm>
          <a:prstGeom prst="rect">
            <a:avLst/>
          </a:prstGeom>
          <a:noFill/>
          <a:ln w="9525">
            <a:noFill/>
            <a:miter lim="800000"/>
            <a:headEnd/>
            <a:tailEnd/>
          </a:ln>
        </p:spPr>
        <p:txBody>
          <a:bodyPr wrap="none" lIns="92075" tIns="46038" rIns="92075" bIns="46038">
            <a:spAutoFit/>
          </a:bodyPr>
          <a:lstStyle/>
          <a:p>
            <a:pPr algn="l" eaLnBrk="0" hangingPunct="0"/>
            <a:r>
              <a:rPr lang="es-ES_tradnl" sz="2400">
                <a:latin typeface="Times New Roman" pitchFamily="18" charset="0"/>
              </a:rPr>
              <a:t>Embotellado</a:t>
            </a:r>
          </a:p>
        </p:txBody>
      </p:sp>
      <p:sp>
        <p:nvSpPr>
          <p:cNvPr id="42003" name="Rectangle 241"/>
          <p:cNvSpPr>
            <a:spLocks noChangeArrowheads="1"/>
          </p:cNvSpPr>
          <p:nvPr/>
        </p:nvSpPr>
        <p:spPr bwMode="auto">
          <a:xfrm>
            <a:off x="6156325" y="5729288"/>
            <a:ext cx="450850" cy="519112"/>
          </a:xfrm>
          <a:prstGeom prst="rect">
            <a:avLst/>
          </a:prstGeom>
          <a:noFill/>
          <a:ln w="9525">
            <a:noFill/>
            <a:miter lim="800000"/>
            <a:headEnd/>
            <a:tailEnd/>
          </a:ln>
        </p:spPr>
        <p:txBody>
          <a:bodyPr wrap="none" lIns="92075" tIns="46038" rIns="92075" bIns="46038">
            <a:spAutoFit/>
          </a:bodyPr>
          <a:lstStyle/>
          <a:p>
            <a:pPr algn="l" eaLnBrk="0" hangingPunct="0"/>
            <a:r>
              <a:rPr lang="es-ES_tradnl" sz="2800" b="1">
                <a:latin typeface="Times New Roman" pitchFamily="18" charset="0"/>
              </a:rPr>
              <a:t>...</a:t>
            </a:r>
          </a:p>
        </p:txBody>
      </p:sp>
      <p:sp>
        <p:nvSpPr>
          <p:cNvPr id="42004" name="Text Box 242"/>
          <p:cNvSpPr txBox="1">
            <a:spLocks noChangeArrowheads="1"/>
          </p:cNvSpPr>
          <p:nvPr/>
        </p:nvSpPr>
        <p:spPr bwMode="auto">
          <a:xfrm>
            <a:off x="3429000" y="762000"/>
            <a:ext cx="1435100" cy="457200"/>
          </a:xfrm>
          <a:prstGeom prst="rect">
            <a:avLst/>
          </a:prstGeom>
          <a:noFill/>
          <a:ln w="12700">
            <a:noFill/>
            <a:miter lim="800000"/>
            <a:headEnd type="none" w="sm" len="sm"/>
            <a:tailEnd type="none" w="sm" len="sm"/>
          </a:ln>
        </p:spPr>
        <p:txBody>
          <a:bodyPr wrap="none">
            <a:spAutoFit/>
          </a:bodyPr>
          <a:lstStyle/>
          <a:p>
            <a:pPr algn="l" eaLnBrk="0" hangingPunct="0"/>
            <a:r>
              <a:rPr lang="es-ES_tradnl" sz="2400" u="sng" dirty="0">
                <a:latin typeface="Times New Roman" pitchFamily="18" charset="0"/>
              </a:rPr>
              <a:t>Directorio</a:t>
            </a:r>
          </a:p>
        </p:txBody>
      </p:sp>
      <p:sp>
        <p:nvSpPr>
          <p:cNvPr id="42005" name="Line 243"/>
          <p:cNvSpPr>
            <a:spLocks noChangeShapeType="1"/>
          </p:cNvSpPr>
          <p:nvPr/>
        </p:nvSpPr>
        <p:spPr bwMode="auto">
          <a:xfrm>
            <a:off x="4038600" y="1219200"/>
            <a:ext cx="0" cy="533400"/>
          </a:xfrm>
          <a:prstGeom prst="line">
            <a:avLst/>
          </a:prstGeom>
          <a:noFill/>
          <a:ln w="19050">
            <a:solidFill>
              <a:schemeClr val="tx1"/>
            </a:solidFill>
            <a:round/>
            <a:headEnd type="triangle" w="sm" len="sm"/>
            <a:tailEnd type="triangle" w="sm" len="sm"/>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ChangeArrowheads="1"/>
          </p:cNvSpPr>
          <p:nvPr/>
        </p:nvSpPr>
        <p:spPr bwMode="auto">
          <a:xfrm>
            <a:off x="3429000" y="2286000"/>
            <a:ext cx="2286000" cy="3124200"/>
          </a:xfrm>
          <a:prstGeom prst="flowChartExtract">
            <a:avLst/>
          </a:prstGeom>
          <a:noFill/>
          <a:ln w="25400">
            <a:solidFill>
              <a:schemeClr val="tx1"/>
            </a:solidFill>
            <a:miter lim="800000"/>
            <a:headEnd/>
            <a:tailEnd/>
          </a:ln>
          <a:effectLst>
            <a:outerShdw dist="35921" dir="2700000" algn="ctr" rotWithShape="0">
              <a:schemeClr val="bg2"/>
            </a:outerShdw>
          </a:effectLst>
        </p:spPr>
        <p:txBody>
          <a:bodyPr wrap="none" anchor="ctr"/>
          <a:lstStyle/>
          <a:p>
            <a:pPr eaLnBrk="0" hangingPunct="0">
              <a:defRPr/>
            </a:pPr>
            <a:endParaRPr lang="es-ES" sz="2400">
              <a:effectLst>
                <a:outerShdw blurRad="38100" dist="38100" dir="2700000" algn="tl">
                  <a:srgbClr val="C0C0C0"/>
                </a:outerShdw>
              </a:effectLst>
              <a:latin typeface="Times New Roman" pitchFamily="18" charset="0"/>
            </a:endParaRPr>
          </a:p>
        </p:txBody>
      </p:sp>
      <p:sp>
        <p:nvSpPr>
          <p:cNvPr id="22531" name="Text Box 3"/>
          <p:cNvSpPr txBox="1">
            <a:spLocks noChangeArrowheads="1"/>
          </p:cNvSpPr>
          <p:nvPr/>
        </p:nvSpPr>
        <p:spPr bwMode="auto">
          <a:xfrm>
            <a:off x="4114800" y="2438400"/>
            <a:ext cx="1081088" cy="457200"/>
          </a:xfrm>
          <a:prstGeom prst="rect">
            <a:avLst/>
          </a:prstGeom>
          <a:noFill/>
          <a:ln w="9525">
            <a:noFill/>
            <a:miter lim="800000"/>
            <a:headEnd/>
            <a:tailEnd/>
          </a:ln>
          <a:effectLst/>
        </p:spPr>
        <p:txBody>
          <a:bodyPr wrap="none">
            <a:spAutoFit/>
          </a:bodyPr>
          <a:lstStyle/>
          <a:p>
            <a:pPr algn="l" eaLnBrk="0" hangingPunct="0">
              <a:defRPr/>
            </a:pPr>
            <a:r>
              <a:rPr lang="es-ES_tradnl" sz="2400" b="1">
                <a:effectLst>
                  <a:outerShdw blurRad="38100" dist="38100" dir="2700000" algn="tl">
                    <a:srgbClr val="C0C0C0"/>
                  </a:outerShdw>
                </a:effectLst>
                <a:latin typeface="Times New Roman" pitchFamily="18" charset="0"/>
              </a:rPr>
              <a:t>Misión</a:t>
            </a:r>
          </a:p>
        </p:txBody>
      </p:sp>
      <p:sp>
        <p:nvSpPr>
          <p:cNvPr id="22532" name="Text Box 4"/>
          <p:cNvSpPr txBox="1">
            <a:spLocks noChangeArrowheads="1"/>
          </p:cNvSpPr>
          <p:nvPr/>
        </p:nvSpPr>
        <p:spPr bwMode="auto">
          <a:xfrm>
            <a:off x="4114800" y="3200400"/>
            <a:ext cx="979488" cy="457200"/>
          </a:xfrm>
          <a:prstGeom prst="rect">
            <a:avLst/>
          </a:prstGeom>
          <a:noFill/>
          <a:ln w="9525">
            <a:noFill/>
            <a:miter lim="800000"/>
            <a:headEnd/>
            <a:tailEnd/>
          </a:ln>
          <a:effectLst/>
        </p:spPr>
        <p:txBody>
          <a:bodyPr wrap="none">
            <a:spAutoFit/>
          </a:bodyPr>
          <a:lstStyle/>
          <a:p>
            <a:pPr algn="l" eaLnBrk="0" hangingPunct="0">
              <a:defRPr/>
            </a:pPr>
            <a:r>
              <a:rPr lang="es-ES_tradnl" sz="2400" b="1">
                <a:effectLst>
                  <a:outerShdw blurRad="38100" dist="38100" dir="2700000" algn="tl">
                    <a:srgbClr val="C0C0C0"/>
                  </a:outerShdw>
                </a:effectLst>
                <a:latin typeface="Times New Roman" pitchFamily="18" charset="0"/>
              </a:rPr>
              <a:t>Metas</a:t>
            </a:r>
          </a:p>
        </p:txBody>
      </p:sp>
      <p:sp>
        <p:nvSpPr>
          <p:cNvPr id="22533" name="Text Box 5"/>
          <p:cNvSpPr txBox="1">
            <a:spLocks noChangeArrowheads="1"/>
          </p:cNvSpPr>
          <p:nvPr/>
        </p:nvSpPr>
        <p:spPr bwMode="auto">
          <a:xfrm>
            <a:off x="3810000" y="4876800"/>
            <a:ext cx="1554163" cy="457200"/>
          </a:xfrm>
          <a:prstGeom prst="rect">
            <a:avLst/>
          </a:prstGeom>
          <a:noFill/>
          <a:ln w="9525">
            <a:noFill/>
            <a:miter lim="800000"/>
            <a:headEnd/>
            <a:tailEnd/>
          </a:ln>
          <a:effectLst/>
        </p:spPr>
        <p:txBody>
          <a:bodyPr wrap="none">
            <a:spAutoFit/>
          </a:bodyPr>
          <a:lstStyle/>
          <a:p>
            <a:pPr algn="l" eaLnBrk="0" hangingPunct="0">
              <a:defRPr/>
            </a:pPr>
            <a:r>
              <a:rPr lang="es-ES_tradnl" sz="2400" b="1">
                <a:effectLst>
                  <a:outerShdw blurRad="38100" dist="38100" dir="2700000" algn="tl">
                    <a:srgbClr val="C0C0C0"/>
                  </a:outerShdw>
                </a:effectLst>
                <a:latin typeface="Times New Roman" pitchFamily="18" charset="0"/>
              </a:rPr>
              <a:t>Operación</a:t>
            </a:r>
          </a:p>
        </p:txBody>
      </p:sp>
      <p:sp>
        <p:nvSpPr>
          <p:cNvPr id="22534" name="Text Box 6"/>
          <p:cNvSpPr txBox="1">
            <a:spLocks noChangeArrowheads="1"/>
          </p:cNvSpPr>
          <p:nvPr/>
        </p:nvSpPr>
        <p:spPr bwMode="auto">
          <a:xfrm>
            <a:off x="4191000" y="3886200"/>
            <a:ext cx="776288" cy="457200"/>
          </a:xfrm>
          <a:prstGeom prst="rect">
            <a:avLst/>
          </a:prstGeom>
          <a:noFill/>
          <a:ln w="9525">
            <a:noFill/>
            <a:miter lim="800000"/>
            <a:headEnd/>
            <a:tailEnd/>
          </a:ln>
          <a:effectLst/>
        </p:spPr>
        <p:txBody>
          <a:bodyPr wrap="none">
            <a:spAutoFit/>
          </a:bodyPr>
          <a:lstStyle/>
          <a:p>
            <a:pPr algn="l" eaLnBrk="0" hangingPunct="0">
              <a:defRPr/>
            </a:pPr>
            <a:r>
              <a:rPr lang="es-ES_tradnl" sz="2400" b="1">
                <a:effectLst>
                  <a:outerShdw blurRad="38100" dist="38100" dir="2700000" algn="tl">
                    <a:srgbClr val="C0C0C0"/>
                  </a:outerShdw>
                </a:effectLst>
                <a:latin typeface="Times New Roman" pitchFamily="18" charset="0"/>
              </a:rPr>
              <a:t>Plan</a:t>
            </a:r>
          </a:p>
        </p:txBody>
      </p:sp>
      <p:sp>
        <p:nvSpPr>
          <p:cNvPr id="44039" name="Line 7"/>
          <p:cNvSpPr>
            <a:spLocks noChangeShapeType="1"/>
          </p:cNvSpPr>
          <p:nvPr/>
        </p:nvSpPr>
        <p:spPr bwMode="auto">
          <a:xfrm>
            <a:off x="4572000" y="2819400"/>
            <a:ext cx="0" cy="457200"/>
          </a:xfrm>
          <a:prstGeom prst="line">
            <a:avLst/>
          </a:prstGeom>
          <a:noFill/>
          <a:ln w="19050">
            <a:solidFill>
              <a:schemeClr val="tx1"/>
            </a:solidFill>
            <a:round/>
            <a:headEnd/>
            <a:tailEnd type="triangle" w="med" len="med"/>
          </a:ln>
        </p:spPr>
        <p:txBody>
          <a:bodyPr wrap="none" anchor="ctr"/>
          <a:lstStyle/>
          <a:p>
            <a:endParaRPr lang="es-ES"/>
          </a:p>
        </p:txBody>
      </p:sp>
      <p:sp>
        <p:nvSpPr>
          <p:cNvPr id="44040" name="Line 8"/>
          <p:cNvSpPr>
            <a:spLocks noChangeShapeType="1"/>
          </p:cNvSpPr>
          <p:nvPr/>
        </p:nvSpPr>
        <p:spPr bwMode="auto">
          <a:xfrm>
            <a:off x="4572000" y="3581400"/>
            <a:ext cx="0" cy="381000"/>
          </a:xfrm>
          <a:prstGeom prst="line">
            <a:avLst/>
          </a:prstGeom>
          <a:noFill/>
          <a:ln w="19050">
            <a:solidFill>
              <a:schemeClr val="tx1"/>
            </a:solidFill>
            <a:round/>
            <a:headEnd/>
            <a:tailEnd type="triangle" w="med" len="med"/>
          </a:ln>
        </p:spPr>
        <p:txBody>
          <a:bodyPr wrap="none" anchor="ctr"/>
          <a:lstStyle/>
          <a:p>
            <a:endParaRPr lang="es-ES"/>
          </a:p>
        </p:txBody>
      </p:sp>
      <p:sp>
        <p:nvSpPr>
          <p:cNvPr id="44041" name="Line 9"/>
          <p:cNvSpPr>
            <a:spLocks noChangeShapeType="1"/>
          </p:cNvSpPr>
          <p:nvPr/>
        </p:nvSpPr>
        <p:spPr bwMode="auto">
          <a:xfrm>
            <a:off x="4572000" y="4419600"/>
            <a:ext cx="0" cy="457200"/>
          </a:xfrm>
          <a:prstGeom prst="line">
            <a:avLst/>
          </a:prstGeom>
          <a:noFill/>
          <a:ln w="19050">
            <a:solidFill>
              <a:schemeClr val="tx1"/>
            </a:solidFill>
            <a:round/>
            <a:headEnd/>
            <a:tailEnd type="triangle" w="med" len="med"/>
          </a:ln>
        </p:spPr>
        <p:txBody>
          <a:bodyPr wrap="none" anchor="ctr"/>
          <a:lstStyle/>
          <a:p>
            <a:endParaRPr lang="es-ES"/>
          </a:p>
        </p:txBody>
      </p:sp>
      <p:sp>
        <p:nvSpPr>
          <p:cNvPr id="44042" name="Line 10"/>
          <p:cNvSpPr>
            <a:spLocks noChangeShapeType="1"/>
          </p:cNvSpPr>
          <p:nvPr/>
        </p:nvSpPr>
        <p:spPr bwMode="auto">
          <a:xfrm>
            <a:off x="3810000" y="4648200"/>
            <a:ext cx="1554163" cy="0"/>
          </a:xfrm>
          <a:prstGeom prst="line">
            <a:avLst/>
          </a:prstGeom>
          <a:noFill/>
          <a:ln w="9525">
            <a:solidFill>
              <a:schemeClr val="tx1"/>
            </a:solidFill>
            <a:round/>
            <a:headEnd/>
            <a:tailEnd/>
          </a:ln>
        </p:spPr>
        <p:txBody>
          <a:bodyPr wrap="none" anchor="ctr"/>
          <a:lstStyle/>
          <a:p>
            <a:endParaRPr lang="es-ES"/>
          </a:p>
        </p:txBody>
      </p:sp>
      <p:sp>
        <p:nvSpPr>
          <p:cNvPr id="22539" name="Text Box 11"/>
          <p:cNvSpPr txBox="1">
            <a:spLocks noChangeArrowheads="1"/>
          </p:cNvSpPr>
          <p:nvPr/>
        </p:nvSpPr>
        <p:spPr bwMode="auto">
          <a:xfrm>
            <a:off x="1249363" y="2057400"/>
            <a:ext cx="860425"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Nivel</a:t>
            </a:r>
          </a:p>
        </p:txBody>
      </p:sp>
      <p:sp>
        <p:nvSpPr>
          <p:cNvPr id="44044" name="Line 12"/>
          <p:cNvSpPr>
            <a:spLocks noChangeShapeType="1"/>
          </p:cNvSpPr>
          <p:nvPr/>
        </p:nvSpPr>
        <p:spPr bwMode="auto">
          <a:xfrm>
            <a:off x="1249363" y="3886200"/>
            <a:ext cx="2560637" cy="0"/>
          </a:xfrm>
          <a:prstGeom prst="line">
            <a:avLst/>
          </a:prstGeom>
          <a:noFill/>
          <a:ln w="9525" cap="rnd">
            <a:solidFill>
              <a:schemeClr val="tx1"/>
            </a:solidFill>
            <a:prstDash val="sysDot"/>
            <a:round/>
            <a:headEnd/>
            <a:tailEnd/>
          </a:ln>
        </p:spPr>
        <p:txBody>
          <a:bodyPr wrap="none" anchor="ctr"/>
          <a:lstStyle/>
          <a:p>
            <a:endParaRPr lang="es-ES"/>
          </a:p>
        </p:txBody>
      </p:sp>
      <p:sp>
        <p:nvSpPr>
          <p:cNvPr id="44045" name="Line 13"/>
          <p:cNvSpPr>
            <a:spLocks noChangeShapeType="1"/>
          </p:cNvSpPr>
          <p:nvPr/>
        </p:nvSpPr>
        <p:spPr bwMode="auto">
          <a:xfrm>
            <a:off x="1249363" y="4648200"/>
            <a:ext cx="2179637" cy="0"/>
          </a:xfrm>
          <a:prstGeom prst="line">
            <a:avLst/>
          </a:prstGeom>
          <a:noFill/>
          <a:ln w="9525">
            <a:solidFill>
              <a:schemeClr val="tx1"/>
            </a:solidFill>
            <a:prstDash val="dash"/>
            <a:round/>
            <a:headEnd/>
            <a:tailEnd/>
          </a:ln>
        </p:spPr>
        <p:txBody>
          <a:bodyPr wrap="none" anchor="ctr"/>
          <a:lstStyle/>
          <a:p>
            <a:endParaRPr lang="es-ES"/>
          </a:p>
        </p:txBody>
      </p:sp>
      <p:sp>
        <p:nvSpPr>
          <p:cNvPr id="22542" name="Text Box 14"/>
          <p:cNvSpPr txBox="1">
            <a:spLocks noChangeArrowheads="1"/>
          </p:cNvSpPr>
          <p:nvPr/>
        </p:nvSpPr>
        <p:spPr bwMode="auto">
          <a:xfrm>
            <a:off x="1249363" y="3124200"/>
            <a:ext cx="1552575"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Estratégico</a:t>
            </a:r>
          </a:p>
        </p:txBody>
      </p:sp>
      <p:sp>
        <p:nvSpPr>
          <p:cNvPr id="22543" name="Text Box 15"/>
          <p:cNvSpPr txBox="1">
            <a:spLocks noChangeArrowheads="1"/>
          </p:cNvSpPr>
          <p:nvPr/>
        </p:nvSpPr>
        <p:spPr bwMode="auto">
          <a:xfrm>
            <a:off x="1249363" y="3962400"/>
            <a:ext cx="1095375"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Táctico</a:t>
            </a:r>
          </a:p>
        </p:txBody>
      </p:sp>
      <p:sp>
        <p:nvSpPr>
          <p:cNvPr id="22544" name="Text Box 16"/>
          <p:cNvSpPr txBox="1">
            <a:spLocks noChangeArrowheads="1"/>
          </p:cNvSpPr>
          <p:nvPr/>
        </p:nvSpPr>
        <p:spPr bwMode="auto">
          <a:xfrm>
            <a:off x="1249363" y="4876800"/>
            <a:ext cx="1671637"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Operacional</a:t>
            </a:r>
          </a:p>
        </p:txBody>
      </p:sp>
      <p:cxnSp>
        <p:nvCxnSpPr>
          <p:cNvPr id="44049" name="AutoShape 17"/>
          <p:cNvCxnSpPr>
            <a:cxnSpLocks noChangeShapeType="1"/>
          </p:cNvCxnSpPr>
          <p:nvPr/>
        </p:nvCxnSpPr>
        <p:spPr bwMode="auto">
          <a:xfrm flipH="1">
            <a:off x="5195888" y="3581400"/>
            <a:ext cx="101600" cy="762000"/>
          </a:xfrm>
          <a:prstGeom prst="bentConnector3">
            <a:avLst>
              <a:gd name="adj1" fmla="val -467190"/>
            </a:avLst>
          </a:prstGeom>
          <a:noFill/>
          <a:ln w="28575">
            <a:solidFill>
              <a:schemeClr val="tx1"/>
            </a:solidFill>
            <a:miter lim="800000"/>
            <a:headEnd type="triangle" w="med" len="med"/>
            <a:tailEnd/>
          </a:ln>
        </p:spPr>
      </p:cxnSp>
      <p:cxnSp>
        <p:nvCxnSpPr>
          <p:cNvPr id="44050" name="AutoShape 18"/>
          <p:cNvCxnSpPr>
            <a:cxnSpLocks noChangeShapeType="1"/>
          </p:cNvCxnSpPr>
          <p:nvPr/>
        </p:nvCxnSpPr>
        <p:spPr bwMode="auto">
          <a:xfrm flipH="1">
            <a:off x="5195888" y="4419600"/>
            <a:ext cx="101600" cy="762000"/>
          </a:xfrm>
          <a:prstGeom prst="bentConnector3">
            <a:avLst>
              <a:gd name="adj1" fmla="val -467190"/>
            </a:avLst>
          </a:prstGeom>
          <a:noFill/>
          <a:ln w="28575">
            <a:solidFill>
              <a:schemeClr val="tx1"/>
            </a:solidFill>
            <a:miter lim="800000"/>
            <a:headEnd type="triangle" w="med" len="med"/>
            <a:tailEnd/>
          </a:ln>
        </p:spPr>
      </p:cxnSp>
      <p:sp>
        <p:nvSpPr>
          <p:cNvPr id="22547" name="Text Box 19"/>
          <p:cNvSpPr txBox="1">
            <a:spLocks noChangeArrowheads="1"/>
          </p:cNvSpPr>
          <p:nvPr/>
        </p:nvSpPr>
        <p:spPr bwMode="auto">
          <a:xfrm>
            <a:off x="5899150" y="4419600"/>
            <a:ext cx="2101850"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Control Táctico</a:t>
            </a:r>
          </a:p>
        </p:txBody>
      </p:sp>
      <p:sp>
        <p:nvSpPr>
          <p:cNvPr id="22548" name="Text Box 20"/>
          <p:cNvSpPr txBox="1">
            <a:spLocks noChangeArrowheads="1"/>
          </p:cNvSpPr>
          <p:nvPr/>
        </p:nvSpPr>
        <p:spPr bwMode="auto">
          <a:xfrm>
            <a:off x="5899150" y="3657600"/>
            <a:ext cx="2559050" cy="457200"/>
          </a:xfrm>
          <a:prstGeom prst="rect">
            <a:avLst/>
          </a:prstGeom>
          <a:noFill/>
          <a:ln w="9525">
            <a:noFill/>
            <a:miter lim="800000"/>
            <a:headEnd/>
            <a:tailEnd/>
          </a:ln>
          <a:effectLst/>
        </p:spPr>
        <p:txBody>
          <a:bodyPr wrap="none" anchor="ctr">
            <a:spAutoFit/>
          </a:bodyPr>
          <a:lstStyle/>
          <a:p>
            <a:pPr eaLnBrk="0" hangingPunct="0">
              <a:defRPr/>
            </a:pPr>
            <a:r>
              <a:rPr lang="es-ES_tradnl" sz="2400">
                <a:effectLst>
                  <a:outerShdw blurRad="38100" dist="38100" dir="2700000" algn="tl">
                    <a:srgbClr val="C0C0C0"/>
                  </a:outerShdw>
                </a:effectLst>
                <a:latin typeface="Times New Roman" pitchFamily="18" charset="0"/>
              </a:rPr>
              <a:t>Control Estratégico</a:t>
            </a:r>
          </a:p>
        </p:txBody>
      </p:sp>
      <p:sp>
        <p:nvSpPr>
          <p:cNvPr id="44053" name="Rectangle 21"/>
          <p:cNvSpPr>
            <a:spLocks noGrp="1" noChangeArrowheads="1"/>
          </p:cNvSpPr>
          <p:nvPr>
            <p:ph type="title"/>
          </p:nvPr>
        </p:nvSpPr>
        <p:spPr>
          <a:xfrm>
            <a:off x="1331913" y="476250"/>
            <a:ext cx="7488237" cy="231775"/>
          </a:xfrm>
          <a:noFill/>
        </p:spPr>
        <p:txBody>
          <a:bodyPr/>
          <a:lstStyle/>
          <a:p>
            <a:pPr eaLnBrk="1" hangingPunct="1"/>
            <a:r>
              <a:rPr lang="es-ES_tradnl" sz="2000" b="0" i="0" smtClean="0"/>
              <a:t>Sistema de Decisiones</a:t>
            </a:r>
            <a:endParaRPr lang="es-ES_tradnl" sz="2000" smtClean="0"/>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76200"/>
            <a:ext cx="7772400" cy="1143000"/>
          </a:xfrm>
          <a:noFill/>
        </p:spPr>
        <p:txBody>
          <a:bodyPr lIns="90488" tIns="44450" rIns="90488" bIns="44450"/>
          <a:lstStyle/>
          <a:p>
            <a:pPr algn="ctr" defTabSz="762000" eaLnBrk="1" hangingPunct="1"/>
            <a:r>
              <a:rPr lang="es-CL" sz="2400" smtClean="0"/>
              <a:t>Control de Gestión y Sistema de Control de Gestión</a:t>
            </a:r>
          </a:p>
        </p:txBody>
      </p:sp>
      <p:sp>
        <p:nvSpPr>
          <p:cNvPr id="81923" name="Rectangle 3"/>
          <p:cNvSpPr>
            <a:spLocks noGrp="1" noChangeArrowheads="1"/>
          </p:cNvSpPr>
          <p:nvPr>
            <p:ph type="body" idx="1"/>
          </p:nvPr>
        </p:nvSpPr>
        <p:spPr>
          <a:xfrm>
            <a:off x="711200" y="1168400"/>
            <a:ext cx="8181975" cy="5359400"/>
          </a:xfrm>
          <a:gradFill rotWithShape="0">
            <a:gsLst>
              <a:gs pos="0">
                <a:srgbClr val="618FFD"/>
              </a:gs>
              <a:gs pos="100000">
                <a:srgbClr val="FFFFFF"/>
              </a:gs>
            </a:gsLst>
            <a:lin ang="18900000" scaled="1"/>
          </a:gradFill>
          <a:ln w="50800" cap="flat">
            <a:solidFill>
              <a:schemeClr val="tx1"/>
            </a:solidFill>
          </a:ln>
          <a:scene3d>
            <a:camera prst="orthographicFront"/>
            <a:lightRig rig="threePt" dir="t"/>
          </a:scene3d>
          <a:sp3d>
            <a:bevelT prst="convex"/>
            <a:bevelB w="152400"/>
          </a:sp3d>
        </p:spPr>
        <p:txBody>
          <a:bodyPr lIns="90488" tIns="44450" rIns="90488" bIns="44450"/>
          <a:lstStyle/>
          <a:p>
            <a:pPr defTabSz="762000" eaLnBrk="1" hangingPunct="1">
              <a:lnSpc>
                <a:spcPct val="90000"/>
              </a:lnSpc>
            </a:pPr>
            <a:r>
              <a:rPr lang="es-CL" sz="2800" dirty="0" smtClean="0"/>
              <a:t>Entendemos el </a:t>
            </a:r>
            <a:r>
              <a:rPr lang="es-CL" sz="2800" b="1" u="sng" dirty="0" smtClean="0"/>
              <a:t>control de gestión</a:t>
            </a:r>
            <a:r>
              <a:rPr lang="es-CL" sz="2800" dirty="0" smtClean="0"/>
              <a:t>, como el proceso a través del cual se busca conducir a la organización en la dirección de la estrategia y en pos de las metas definidas.</a:t>
            </a:r>
          </a:p>
          <a:p>
            <a:pPr defTabSz="762000" eaLnBrk="1" hangingPunct="1">
              <a:lnSpc>
                <a:spcPct val="90000"/>
              </a:lnSpc>
            </a:pPr>
            <a:endParaRPr lang="es-CL" sz="2800" dirty="0" smtClean="0"/>
          </a:p>
          <a:p>
            <a:pPr defTabSz="762000" eaLnBrk="1" hangingPunct="1">
              <a:lnSpc>
                <a:spcPct val="90000"/>
              </a:lnSpc>
              <a:buFontTx/>
              <a:buNone/>
            </a:pPr>
            <a:r>
              <a:rPr lang="es-CL" sz="2800" dirty="0" smtClean="0"/>
              <a:t> </a:t>
            </a:r>
          </a:p>
          <a:p>
            <a:pPr defTabSz="762000" eaLnBrk="1" hangingPunct="1">
              <a:lnSpc>
                <a:spcPct val="90000"/>
              </a:lnSpc>
            </a:pPr>
            <a:r>
              <a:rPr lang="es-CL" sz="2800" dirty="0" smtClean="0"/>
              <a:t>Entendemos un </a:t>
            </a:r>
            <a:r>
              <a:rPr lang="es-CL" sz="2800" b="1" u="sng" dirty="0" smtClean="0"/>
              <a:t>sistema de control de gestión</a:t>
            </a:r>
            <a:r>
              <a:rPr lang="es-CL" sz="2800" dirty="0" smtClean="0"/>
              <a:t>, como el conjunto de definiciones, prácticas, procedimientos y herramientas tendientes a organizar y soportar este proceso en una forma estructurada y orientado sobre una base objetiva / cuantitativa.</a:t>
            </a:r>
          </a:p>
          <a:p>
            <a:pPr defTabSz="762000" eaLnBrk="1" hangingPunct="1">
              <a:lnSpc>
                <a:spcPct val="90000"/>
              </a:lnSpc>
            </a:pPr>
            <a:endParaRPr lang="es-CL" sz="2800" dirty="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23">
                                            <p:bg/>
                                          </p:spTgt>
                                        </p:tgtEl>
                                        <p:attrNameLst>
                                          <p:attrName>style.visibility</p:attrName>
                                        </p:attrNameLst>
                                      </p:cBhvr>
                                      <p:to>
                                        <p:strVal val="visible"/>
                                      </p:to>
                                    </p:set>
                                    <p:animEffect transition="in" filter="box(in)">
                                      <p:cBhvr>
                                        <p:cTn id="7" dur="500"/>
                                        <p:tgtEl>
                                          <p:spTgt spid="8192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23">
                                            <p:txEl>
                                              <p:pRg st="0" end="0"/>
                                            </p:txEl>
                                          </p:spTgt>
                                        </p:tgtEl>
                                        <p:attrNameLst>
                                          <p:attrName>style.visibility</p:attrName>
                                        </p:attrNameLst>
                                      </p:cBhvr>
                                      <p:to>
                                        <p:strVal val="visible"/>
                                      </p:to>
                                    </p:set>
                                    <p:animEffect transition="in" filter="box(in)">
                                      <p:cBhvr>
                                        <p:cTn id="12" dur="500"/>
                                        <p:tgtEl>
                                          <p:spTgt spid="819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Effect transition="in" filter="box(in)">
                                      <p:cBhvr>
                                        <p:cTn id="17" dur="500"/>
                                        <p:tgtEl>
                                          <p:spTgt spid="819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1923">
                                            <p:txEl>
                                              <p:pRg st="3" end="3"/>
                                            </p:txEl>
                                          </p:spTgt>
                                        </p:tgtEl>
                                        <p:attrNameLst>
                                          <p:attrName>style.visibility</p:attrName>
                                        </p:attrNameLst>
                                      </p:cBhvr>
                                      <p:to>
                                        <p:strVal val="visible"/>
                                      </p:to>
                                    </p:set>
                                    <p:animEffect transition="in" filter="box(in)">
                                      <p:cBhvr>
                                        <p:cTn id="22" dur="500"/>
                                        <p:tgtEl>
                                          <p:spTgt spid="819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bwMode="auto">
          <a:xfrm>
            <a:off x="214282" y="5000636"/>
            <a:ext cx="8501122" cy="1714512"/>
          </a:xfrm>
          <a:prstGeom prst="roundRect">
            <a:avLst/>
          </a:prstGeom>
          <a:ln>
            <a:headEnd type="none" w="med" len="med"/>
            <a:tailEnd type="none" w="med" len="med"/>
          </a:ln>
          <a:scene3d>
            <a:camera prst="orthographicFront">
              <a:rot lat="0" lon="0" rev="0"/>
            </a:camera>
            <a:lightRig rig="threePt" dir="t">
              <a:rot lat="0" lon="0" rev="1200000"/>
            </a:lightRig>
          </a:scene3d>
          <a:sp3d>
            <a:bevelT w="63500" h="25400" prst="convex"/>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46082" name="Rectangle 2"/>
          <p:cNvSpPr>
            <a:spLocks noGrp="1" noChangeArrowheads="1"/>
          </p:cNvSpPr>
          <p:nvPr>
            <p:ph type="title"/>
          </p:nvPr>
        </p:nvSpPr>
        <p:spPr>
          <a:xfrm>
            <a:off x="1539875" y="503238"/>
            <a:ext cx="7072313" cy="173037"/>
          </a:xfrm>
        </p:spPr>
        <p:txBody>
          <a:bodyPr/>
          <a:lstStyle/>
          <a:p>
            <a:pPr eaLnBrk="1" hangingPunct="1"/>
            <a:r>
              <a:rPr lang="es-CL" smtClean="0"/>
              <a:t>Lo esencial en un SCG...</a:t>
            </a:r>
          </a:p>
        </p:txBody>
      </p:sp>
      <p:sp>
        <p:nvSpPr>
          <p:cNvPr id="46083" name="Rectangle 3"/>
          <p:cNvSpPr>
            <a:spLocks noGrp="1" noChangeArrowheads="1"/>
          </p:cNvSpPr>
          <p:nvPr>
            <p:ph type="body" idx="1"/>
          </p:nvPr>
        </p:nvSpPr>
        <p:spPr>
          <a:xfrm>
            <a:off x="395536" y="1340768"/>
            <a:ext cx="8001024" cy="3119446"/>
          </a:xfrm>
        </p:spPr>
        <p:txBody>
          <a:bodyPr/>
          <a:lstStyle/>
          <a:p>
            <a:pPr eaLnBrk="1" hangingPunct="1"/>
            <a:r>
              <a:rPr lang="es-CL" sz="2400" dirty="0" smtClean="0"/>
              <a:t>Soportar un proceso estructurado de gestión basado en:</a:t>
            </a:r>
          </a:p>
          <a:p>
            <a:pPr lvl="1" eaLnBrk="1" hangingPunct="1"/>
            <a:r>
              <a:rPr lang="es-CL" sz="2000" dirty="0" smtClean="0"/>
              <a:t>Fijación de planes y metas </a:t>
            </a:r>
          </a:p>
          <a:p>
            <a:pPr lvl="1" eaLnBrk="1" hangingPunct="1"/>
            <a:r>
              <a:rPr lang="es-CL" sz="2000" dirty="0" smtClean="0"/>
              <a:t>Capacidad para obtener y procesar información.</a:t>
            </a:r>
          </a:p>
          <a:p>
            <a:pPr lvl="1" eaLnBrk="1" hangingPunct="1"/>
            <a:r>
              <a:rPr lang="es-CL" sz="2000" dirty="0" smtClean="0"/>
              <a:t>Capacidad para evaluar la gestión y los resultados respecto a lo planificado.</a:t>
            </a:r>
          </a:p>
          <a:p>
            <a:pPr lvl="1" eaLnBrk="1" hangingPunct="1"/>
            <a:r>
              <a:rPr lang="es-CL" sz="2000" dirty="0" smtClean="0"/>
              <a:t>Capacidad para tomar acciones correctivas </a:t>
            </a:r>
          </a:p>
          <a:p>
            <a:pPr eaLnBrk="1" hangingPunct="1"/>
            <a:r>
              <a:rPr lang="es-CL" sz="2400" dirty="0" smtClean="0"/>
              <a:t>Que atraviesa los distintos niveles de la organización.</a:t>
            </a:r>
          </a:p>
          <a:p>
            <a:pPr eaLnBrk="1" hangingPunct="1"/>
            <a:r>
              <a:rPr lang="es-CL" sz="2400" dirty="0" smtClean="0"/>
              <a:t>Basado en metas objetivas y verificables</a:t>
            </a:r>
          </a:p>
          <a:p>
            <a:pPr eaLnBrk="1" hangingPunct="1"/>
            <a:endParaRPr lang="es-CL" sz="2400" dirty="0" smtClean="0"/>
          </a:p>
          <a:p>
            <a:pPr algn="ctr" eaLnBrk="1" hangingPunct="1">
              <a:buClr>
                <a:srgbClr val="000066"/>
              </a:buClr>
              <a:buFont typeface="Wingdings" pitchFamily="2" charset="2"/>
              <a:buChar char="è"/>
            </a:pPr>
            <a:r>
              <a:rPr lang="es-CL" sz="2400" b="1" dirty="0" smtClean="0">
                <a:solidFill>
                  <a:srgbClr val="FF0000"/>
                </a:solidFill>
              </a:rPr>
              <a:t>El CG efectivo no es un ejercicio paralelo a la conducción de la organización, es el proceso para ello.</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box(in)">
                                      <p:cBhvr>
                                        <p:cTn id="7" dur="500"/>
                                        <p:tgtEl>
                                          <p:spTgt spid="46083">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6083">
                                            <p:txEl>
                                              <p:pRg st="1" end="1"/>
                                            </p:txEl>
                                          </p:spTgt>
                                        </p:tgtEl>
                                        <p:attrNameLst>
                                          <p:attrName>style.visibility</p:attrName>
                                        </p:attrNameLst>
                                      </p:cBhvr>
                                      <p:to>
                                        <p:strVal val="visible"/>
                                      </p:to>
                                    </p:set>
                                    <p:animEffect transition="in" filter="box(in)">
                                      <p:cBhvr>
                                        <p:cTn id="10" dur="500"/>
                                        <p:tgtEl>
                                          <p:spTgt spid="46083">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animEffect transition="in" filter="box(in)">
                                      <p:cBhvr>
                                        <p:cTn id="13" dur="500"/>
                                        <p:tgtEl>
                                          <p:spTgt spid="46083">
                                            <p:txEl>
                                              <p:pRg st="2" end="2"/>
                                            </p:txEl>
                                          </p:spTgt>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6083">
                                            <p:txEl>
                                              <p:pRg st="3" end="3"/>
                                            </p:txEl>
                                          </p:spTgt>
                                        </p:tgtEl>
                                        <p:attrNameLst>
                                          <p:attrName>style.visibility</p:attrName>
                                        </p:attrNameLst>
                                      </p:cBhvr>
                                      <p:to>
                                        <p:strVal val="visible"/>
                                      </p:to>
                                    </p:set>
                                    <p:animEffect transition="in" filter="box(in)">
                                      <p:cBhvr>
                                        <p:cTn id="16" dur="500"/>
                                        <p:tgtEl>
                                          <p:spTgt spid="46083">
                                            <p:txEl>
                                              <p:pRg st="3" end="3"/>
                                            </p:txEl>
                                          </p:spTgt>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animEffect transition="in" filter="box(in)">
                                      <p:cBhvr>
                                        <p:cTn id="19" dur="500"/>
                                        <p:tgtEl>
                                          <p:spTgt spid="4608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46083">
                                            <p:txEl>
                                              <p:pRg st="5" end="5"/>
                                            </p:txEl>
                                          </p:spTgt>
                                        </p:tgtEl>
                                        <p:attrNameLst>
                                          <p:attrName>style.visibility</p:attrName>
                                        </p:attrNameLst>
                                      </p:cBhvr>
                                      <p:to>
                                        <p:strVal val="visible"/>
                                      </p:to>
                                    </p:set>
                                    <p:animEffect transition="in" filter="box(in)">
                                      <p:cBhvr>
                                        <p:cTn id="24" dur="500"/>
                                        <p:tgtEl>
                                          <p:spTgt spid="4608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46083">
                                            <p:txEl>
                                              <p:pRg st="6" end="6"/>
                                            </p:txEl>
                                          </p:spTgt>
                                        </p:tgtEl>
                                        <p:attrNameLst>
                                          <p:attrName>style.visibility</p:attrName>
                                        </p:attrNameLst>
                                      </p:cBhvr>
                                      <p:to>
                                        <p:strVal val="visible"/>
                                      </p:to>
                                    </p:set>
                                    <p:animEffect transition="in" filter="box(in)">
                                      <p:cBhvr>
                                        <p:cTn id="29" dur="500"/>
                                        <p:tgtEl>
                                          <p:spTgt spid="4608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46083">
                                            <p:txEl>
                                              <p:pRg st="8" end="8"/>
                                            </p:txEl>
                                          </p:spTgt>
                                        </p:tgtEl>
                                        <p:attrNameLst>
                                          <p:attrName>style.visibility</p:attrName>
                                        </p:attrNameLst>
                                      </p:cBhvr>
                                      <p:to>
                                        <p:strVal val="visible"/>
                                      </p:to>
                                    </p:set>
                                    <p:animEffect transition="in" filter="box(in)">
                                      <p:cBhvr>
                                        <p:cTn id="34" dur="500"/>
                                        <p:tgtEl>
                                          <p:spTgt spid="460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bwMode="auto">
          <a:xfrm>
            <a:off x="285720" y="1857364"/>
            <a:ext cx="7858180" cy="214314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cs typeface="Arial" charset="0"/>
            </a:endParaRPr>
          </a:p>
        </p:txBody>
      </p:sp>
      <p:sp>
        <p:nvSpPr>
          <p:cNvPr id="4" name="3 Rectángulo redondeado"/>
          <p:cNvSpPr/>
          <p:nvPr/>
        </p:nvSpPr>
        <p:spPr bwMode="auto">
          <a:xfrm>
            <a:off x="428596" y="4429132"/>
            <a:ext cx="7715304" cy="1571636"/>
          </a:xfrm>
          <a:prstGeom prst="round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bg1"/>
              </a:solidFill>
              <a:effectLst/>
              <a:latin typeface="Arial" charset="0"/>
              <a:cs typeface="Arial" charset="0"/>
            </a:endParaRPr>
          </a:p>
        </p:txBody>
      </p:sp>
      <p:sp>
        <p:nvSpPr>
          <p:cNvPr id="47106" name="Rectangle 2"/>
          <p:cNvSpPr>
            <a:spLocks noGrp="1" noChangeArrowheads="1"/>
          </p:cNvSpPr>
          <p:nvPr>
            <p:ph type="title"/>
          </p:nvPr>
        </p:nvSpPr>
        <p:spPr>
          <a:xfrm>
            <a:off x="500034" y="2786058"/>
            <a:ext cx="7620024" cy="2095512"/>
          </a:xfrm>
        </p:spPr>
        <p:txBody>
          <a:bodyPr/>
          <a:lstStyle/>
          <a:p>
            <a:pPr algn="ctr" eaLnBrk="1" hangingPunct="1"/>
            <a:r>
              <a:rPr lang="es-ES_tradnl" dirty="0" smtClean="0"/>
              <a:t>Al diseñar un SCG... buscamos cambiar la forma en que se estructura la gestión de una empresa.</a:t>
            </a:r>
            <a:br>
              <a:rPr lang="es-ES_tradnl" dirty="0" smtClean="0"/>
            </a:br>
            <a:r>
              <a:rPr lang="es-ES_tradnl" dirty="0" smtClean="0"/>
              <a:t/>
            </a:r>
            <a:br>
              <a:rPr lang="es-ES_tradnl" dirty="0" smtClean="0"/>
            </a:br>
            <a:r>
              <a:rPr lang="es-ES_tradnl" dirty="0" smtClean="0"/>
              <a:t/>
            </a:r>
            <a:br>
              <a:rPr lang="es-ES_tradnl" dirty="0" smtClean="0"/>
            </a:br>
            <a:r>
              <a:rPr lang="es-ES_tradnl" sz="3600" dirty="0" smtClean="0">
                <a:solidFill>
                  <a:schemeClr val="accent1">
                    <a:lumMod val="75000"/>
                  </a:schemeClr>
                </a:solidFill>
              </a:rPr>
              <a:t>Integrar el proceso de conducción de la empresa.</a:t>
            </a:r>
          </a:p>
        </p:txBody>
      </p:sp>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371600" y="0"/>
            <a:ext cx="7772400" cy="1219200"/>
          </a:xfrm>
        </p:spPr>
        <p:txBody>
          <a:bodyPr/>
          <a:lstStyle/>
          <a:p>
            <a:pPr eaLnBrk="1" hangingPunct="1"/>
            <a:r>
              <a:rPr lang="es-ES_tradnl" smtClean="0"/>
              <a:t>Ejemplo</a:t>
            </a:r>
          </a:p>
        </p:txBody>
      </p:sp>
      <p:sp>
        <p:nvSpPr>
          <p:cNvPr id="48131" name="Oval 3"/>
          <p:cNvSpPr>
            <a:spLocks noChangeArrowheads="1"/>
          </p:cNvSpPr>
          <p:nvPr/>
        </p:nvSpPr>
        <p:spPr bwMode="auto">
          <a:xfrm>
            <a:off x="3048000" y="1143000"/>
            <a:ext cx="2362200" cy="457200"/>
          </a:xfrm>
          <a:prstGeom prst="ellipse">
            <a:avLst/>
          </a:prstGeom>
          <a:solidFill>
            <a:schemeClr val="accent1"/>
          </a:solidFill>
          <a:ln w="12700">
            <a:solidFill>
              <a:schemeClr val="tx1"/>
            </a:solidFill>
            <a:round/>
            <a:headEnd type="none" w="sm" len="sm"/>
            <a:tailEnd type="none" w="sm" len="sm"/>
          </a:ln>
        </p:spPr>
        <p:txBody>
          <a:bodyPr wrap="none" anchor="ctr"/>
          <a:lstStyle/>
          <a:p>
            <a:pPr eaLnBrk="0" hangingPunct="0"/>
            <a:r>
              <a:rPr lang="es-ES_tradnl" sz="2400" b="1" u="sng">
                <a:latin typeface="Times New Roman" pitchFamily="18" charset="0"/>
              </a:rPr>
              <a:t>DIRECTORIO</a:t>
            </a:r>
          </a:p>
        </p:txBody>
      </p:sp>
      <p:sp>
        <p:nvSpPr>
          <p:cNvPr id="48132" name="Rectangle 4"/>
          <p:cNvSpPr>
            <a:spLocks noChangeArrowheads="1"/>
          </p:cNvSpPr>
          <p:nvPr/>
        </p:nvSpPr>
        <p:spPr bwMode="auto">
          <a:xfrm>
            <a:off x="3276600" y="2362200"/>
            <a:ext cx="1752600" cy="91440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0" hangingPunct="0"/>
            <a:r>
              <a:rPr lang="es-ES_tradnl" sz="2400" u="sng">
                <a:latin typeface="Times New Roman" pitchFamily="18" charset="0"/>
              </a:rPr>
              <a:t>Gerencia</a:t>
            </a:r>
          </a:p>
          <a:p>
            <a:pPr eaLnBrk="0" hangingPunct="0"/>
            <a:r>
              <a:rPr lang="es-ES_tradnl" sz="2400" u="sng">
                <a:latin typeface="Times New Roman" pitchFamily="18" charset="0"/>
              </a:rPr>
              <a:t>General</a:t>
            </a:r>
          </a:p>
        </p:txBody>
      </p:sp>
      <p:sp>
        <p:nvSpPr>
          <p:cNvPr id="48133" name="Rectangle 5"/>
          <p:cNvSpPr>
            <a:spLocks noChangeArrowheads="1"/>
          </p:cNvSpPr>
          <p:nvPr/>
        </p:nvSpPr>
        <p:spPr bwMode="auto">
          <a:xfrm>
            <a:off x="1143000" y="4114800"/>
            <a:ext cx="914400" cy="53340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0" hangingPunct="0"/>
            <a:r>
              <a:rPr lang="es-ES_tradnl" sz="2400" u="sng">
                <a:latin typeface="Times New Roman" pitchFamily="18" charset="0"/>
              </a:rPr>
              <a:t>G1</a:t>
            </a:r>
          </a:p>
        </p:txBody>
      </p:sp>
      <p:sp>
        <p:nvSpPr>
          <p:cNvPr id="48134" name="Rectangle 6"/>
          <p:cNvSpPr>
            <a:spLocks noChangeArrowheads="1"/>
          </p:cNvSpPr>
          <p:nvPr/>
        </p:nvSpPr>
        <p:spPr bwMode="auto">
          <a:xfrm>
            <a:off x="3657600" y="4114800"/>
            <a:ext cx="914400" cy="533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s-ES"/>
          </a:p>
        </p:txBody>
      </p:sp>
      <p:sp>
        <p:nvSpPr>
          <p:cNvPr id="48135" name="Rectangle 7"/>
          <p:cNvSpPr>
            <a:spLocks noChangeArrowheads="1"/>
          </p:cNvSpPr>
          <p:nvPr/>
        </p:nvSpPr>
        <p:spPr bwMode="auto">
          <a:xfrm>
            <a:off x="6400800" y="4114800"/>
            <a:ext cx="914400" cy="533400"/>
          </a:xfrm>
          <a:prstGeom prst="rect">
            <a:avLst/>
          </a:prstGeom>
          <a:solidFill>
            <a:schemeClr val="accent1"/>
          </a:solidFill>
          <a:ln w="12700">
            <a:solidFill>
              <a:schemeClr val="tx1"/>
            </a:solidFill>
            <a:miter lim="800000"/>
            <a:headEnd type="none" w="sm" len="sm"/>
            <a:tailEnd type="none" w="sm" len="sm"/>
          </a:ln>
        </p:spPr>
        <p:txBody>
          <a:bodyPr wrap="none" anchor="ctr"/>
          <a:lstStyle/>
          <a:p>
            <a:endParaRPr lang="es-ES"/>
          </a:p>
        </p:txBody>
      </p:sp>
      <p:sp>
        <p:nvSpPr>
          <p:cNvPr id="48136" name="Rectangle 8"/>
          <p:cNvSpPr>
            <a:spLocks noChangeArrowheads="1"/>
          </p:cNvSpPr>
          <p:nvPr/>
        </p:nvSpPr>
        <p:spPr bwMode="auto">
          <a:xfrm>
            <a:off x="457200" y="5791200"/>
            <a:ext cx="838200" cy="45720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0" hangingPunct="0"/>
            <a:r>
              <a:rPr lang="es-ES_tradnl" sz="2400" u="sng">
                <a:latin typeface="Times New Roman" pitchFamily="18" charset="0"/>
              </a:rPr>
              <a:t>D 1.1</a:t>
            </a:r>
          </a:p>
        </p:txBody>
      </p:sp>
      <p:sp>
        <p:nvSpPr>
          <p:cNvPr id="48137" name="Rectangle 9"/>
          <p:cNvSpPr>
            <a:spLocks noChangeArrowheads="1"/>
          </p:cNvSpPr>
          <p:nvPr/>
        </p:nvSpPr>
        <p:spPr bwMode="auto">
          <a:xfrm>
            <a:off x="2133600" y="5791200"/>
            <a:ext cx="838200" cy="45720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0" hangingPunct="0"/>
            <a:r>
              <a:rPr lang="es-ES_tradnl" sz="2400" u="sng">
                <a:latin typeface="Times New Roman" pitchFamily="18" charset="0"/>
              </a:rPr>
              <a:t>D 1.2</a:t>
            </a:r>
          </a:p>
        </p:txBody>
      </p:sp>
      <p:sp>
        <p:nvSpPr>
          <p:cNvPr id="48138" name="Text Box 10"/>
          <p:cNvSpPr txBox="1">
            <a:spLocks noChangeArrowheads="1"/>
          </p:cNvSpPr>
          <p:nvPr/>
        </p:nvSpPr>
        <p:spPr bwMode="auto">
          <a:xfrm>
            <a:off x="5029200" y="1524000"/>
            <a:ext cx="1879600" cy="915988"/>
          </a:xfrm>
          <a:prstGeom prst="rect">
            <a:avLst/>
          </a:prstGeom>
          <a:noFill/>
          <a:ln w="12700">
            <a:noFill/>
            <a:miter lim="800000"/>
            <a:headEnd type="none" w="sm" len="sm"/>
            <a:tailEnd type="none" w="sm" len="sm"/>
          </a:ln>
        </p:spPr>
        <p:txBody>
          <a:bodyPr wrap="none">
            <a:spAutoFit/>
          </a:bodyPr>
          <a:lstStyle/>
          <a:p>
            <a:pPr algn="l" eaLnBrk="0" hangingPunct="0"/>
            <a:r>
              <a:rPr lang="es-ES_tradnl" u="sng">
                <a:latin typeface="Times New Roman" pitchFamily="18" charset="0"/>
              </a:rPr>
              <a:t>Fijar metas</a:t>
            </a:r>
          </a:p>
          <a:p>
            <a:pPr algn="l" eaLnBrk="0" hangingPunct="0"/>
            <a:r>
              <a:rPr lang="es-ES_tradnl" u="sng">
                <a:latin typeface="Times New Roman" pitchFamily="18" charset="0"/>
              </a:rPr>
              <a:t>Evaluar resultados</a:t>
            </a:r>
          </a:p>
          <a:p>
            <a:pPr algn="l" eaLnBrk="0" hangingPunct="0"/>
            <a:r>
              <a:rPr lang="es-ES_tradnl" u="sng">
                <a:latin typeface="Times New Roman" pitchFamily="18" charset="0"/>
              </a:rPr>
              <a:t>Generar acciones</a:t>
            </a:r>
          </a:p>
        </p:txBody>
      </p:sp>
      <p:sp>
        <p:nvSpPr>
          <p:cNvPr id="48139" name="Line 11"/>
          <p:cNvSpPr>
            <a:spLocks noChangeShapeType="1"/>
          </p:cNvSpPr>
          <p:nvPr/>
        </p:nvSpPr>
        <p:spPr bwMode="auto">
          <a:xfrm>
            <a:off x="4191000" y="1600200"/>
            <a:ext cx="0" cy="762000"/>
          </a:xfrm>
          <a:prstGeom prst="line">
            <a:avLst/>
          </a:prstGeom>
          <a:noFill/>
          <a:ln w="28575">
            <a:solidFill>
              <a:schemeClr val="tx1"/>
            </a:solidFill>
            <a:round/>
            <a:headEnd type="triangle" w="med" len="lg"/>
            <a:tailEnd type="triangle" w="med" len="lg"/>
          </a:ln>
        </p:spPr>
        <p:txBody>
          <a:bodyPr wrap="none" anchor="ctr"/>
          <a:lstStyle/>
          <a:p>
            <a:endParaRPr lang="es-ES"/>
          </a:p>
        </p:txBody>
      </p:sp>
      <p:sp>
        <p:nvSpPr>
          <p:cNvPr id="48140" name="Line 12"/>
          <p:cNvSpPr>
            <a:spLocks noChangeShapeType="1"/>
          </p:cNvSpPr>
          <p:nvPr/>
        </p:nvSpPr>
        <p:spPr bwMode="auto">
          <a:xfrm flipV="1">
            <a:off x="1600200" y="3352800"/>
            <a:ext cx="1905000" cy="762000"/>
          </a:xfrm>
          <a:prstGeom prst="line">
            <a:avLst/>
          </a:prstGeom>
          <a:noFill/>
          <a:ln w="28575">
            <a:solidFill>
              <a:schemeClr val="tx1"/>
            </a:solidFill>
            <a:round/>
            <a:headEnd type="triangle" w="med" len="lg"/>
            <a:tailEnd type="triangle" w="med" len="lg"/>
          </a:ln>
        </p:spPr>
        <p:txBody>
          <a:bodyPr wrap="none" anchor="ctr"/>
          <a:lstStyle/>
          <a:p>
            <a:endParaRPr lang="es-ES"/>
          </a:p>
        </p:txBody>
      </p:sp>
      <p:sp>
        <p:nvSpPr>
          <p:cNvPr id="48141" name="Line 13"/>
          <p:cNvSpPr>
            <a:spLocks noChangeShapeType="1"/>
          </p:cNvSpPr>
          <p:nvPr/>
        </p:nvSpPr>
        <p:spPr bwMode="auto">
          <a:xfrm flipH="1">
            <a:off x="838200" y="4648200"/>
            <a:ext cx="685800" cy="1066800"/>
          </a:xfrm>
          <a:prstGeom prst="line">
            <a:avLst/>
          </a:prstGeom>
          <a:noFill/>
          <a:ln w="12700">
            <a:solidFill>
              <a:schemeClr val="tx1"/>
            </a:solidFill>
            <a:round/>
            <a:headEnd type="triangle" w="med" len="lg"/>
            <a:tailEnd type="triangle" w="med" len="lg"/>
          </a:ln>
        </p:spPr>
        <p:txBody>
          <a:bodyPr wrap="none" anchor="ctr"/>
          <a:lstStyle/>
          <a:p>
            <a:endParaRPr lang="es-ES"/>
          </a:p>
        </p:txBody>
      </p:sp>
      <p:sp>
        <p:nvSpPr>
          <p:cNvPr id="48142" name="Text Box 14"/>
          <p:cNvSpPr txBox="1">
            <a:spLocks noChangeArrowheads="1"/>
          </p:cNvSpPr>
          <p:nvPr/>
        </p:nvSpPr>
        <p:spPr bwMode="auto">
          <a:xfrm>
            <a:off x="0" y="3124200"/>
            <a:ext cx="1879600" cy="915988"/>
          </a:xfrm>
          <a:prstGeom prst="rect">
            <a:avLst/>
          </a:prstGeom>
          <a:noFill/>
          <a:ln w="12700">
            <a:noFill/>
            <a:miter lim="800000"/>
            <a:headEnd type="none" w="sm" len="sm"/>
            <a:tailEnd type="none" w="sm" len="sm"/>
          </a:ln>
        </p:spPr>
        <p:txBody>
          <a:bodyPr wrap="none">
            <a:spAutoFit/>
          </a:bodyPr>
          <a:lstStyle/>
          <a:p>
            <a:pPr algn="l" eaLnBrk="0" hangingPunct="0"/>
            <a:r>
              <a:rPr lang="es-ES_tradnl" u="sng">
                <a:latin typeface="Times New Roman" pitchFamily="18" charset="0"/>
              </a:rPr>
              <a:t>Fijar metas</a:t>
            </a:r>
          </a:p>
          <a:p>
            <a:pPr algn="l" eaLnBrk="0" hangingPunct="0"/>
            <a:r>
              <a:rPr lang="es-ES_tradnl" u="sng">
                <a:latin typeface="Times New Roman" pitchFamily="18" charset="0"/>
              </a:rPr>
              <a:t>Evaluar resultados</a:t>
            </a:r>
          </a:p>
          <a:p>
            <a:pPr algn="l" eaLnBrk="0" hangingPunct="0"/>
            <a:r>
              <a:rPr lang="es-ES_tradnl" u="sng">
                <a:latin typeface="Times New Roman" pitchFamily="18" charset="0"/>
              </a:rPr>
              <a:t>Generar acciones</a:t>
            </a:r>
          </a:p>
        </p:txBody>
      </p:sp>
      <p:sp>
        <p:nvSpPr>
          <p:cNvPr id="48143" name="Text Box 15"/>
          <p:cNvSpPr txBox="1">
            <a:spLocks noChangeArrowheads="1"/>
          </p:cNvSpPr>
          <p:nvPr/>
        </p:nvSpPr>
        <p:spPr bwMode="auto">
          <a:xfrm>
            <a:off x="1524000" y="4800600"/>
            <a:ext cx="1879600" cy="915988"/>
          </a:xfrm>
          <a:prstGeom prst="rect">
            <a:avLst/>
          </a:prstGeom>
          <a:noFill/>
          <a:ln w="12700">
            <a:noFill/>
            <a:miter lim="800000"/>
            <a:headEnd type="none" w="sm" len="sm"/>
            <a:tailEnd type="none" w="sm" len="sm"/>
          </a:ln>
        </p:spPr>
        <p:txBody>
          <a:bodyPr wrap="none">
            <a:spAutoFit/>
          </a:bodyPr>
          <a:lstStyle/>
          <a:p>
            <a:pPr algn="l" eaLnBrk="0" hangingPunct="0"/>
            <a:r>
              <a:rPr lang="es-ES_tradnl" u="sng">
                <a:latin typeface="Times New Roman" pitchFamily="18" charset="0"/>
              </a:rPr>
              <a:t>Fijar metas</a:t>
            </a:r>
          </a:p>
          <a:p>
            <a:pPr algn="l" eaLnBrk="0" hangingPunct="0"/>
            <a:r>
              <a:rPr lang="es-ES_tradnl" u="sng">
                <a:latin typeface="Times New Roman" pitchFamily="18" charset="0"/>
              </a:rPr>
              <a:t>Evaluar resultados</a:t>
            </a:r>
          </a:p>
          <a:p>
            <a:pPr algn="l" eaLnBrk="0" hangingPunct="0"/>
            <a:r>
              <a:rPr lang="es-ES_tradnl" u="sng">
                <a:latin typeface="Times New Roman" pitchFamily="18" charset="0"/>
              </a:rPr>
              <a:t>Generar acciones</a:t>
            </a:r>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331913" y="333375"/>
            <a:ext cx="8077200" cy="457200"/>
          </a:xfrm>
          <a:noFill/>
        </p:spPr>
        <p:txBody>
          <a:bodyPr lIns="92075" tIns="46038" rIns="92075" bIns="46038"/>
          <a:lstStyle/>
          <a:p>
            <a:pPr eaLnBrk="1" hangingPunct="1"/>
            <a:r>
              <a:rPr lang="es-ES_tradnl" sz="2400" smtClean="0"/>
              <a:t>Ejemplo</a:t>
            </a:r>
            <a:br>
              <a:rPr lang="es-ES_tradnl" sz="2400" smtClean="0"/>
            </a:br>
            <a:r>
              <a:rPr lang="es-ES_tradnl" sz="2400" smtClean="0"/>
              <a:t>¿Cómo funcionará este esquema de control de gestión?</a:t>
            </a:r>
          </a:p>
        </p:txBody>
      </p:sp>
      <p:sp>
        <p:nvSpPr>
          <p:cNvPr id="49155" name="Rectangle 3"/>
          <p:cNvSpPr>
            <a:spLocks noGrp="1" noChangeArrowheads="1"/>
          </p:cNvSpPr>
          <p:nvPr>
            <p:ph type="body" idx="1"/>
          </p:nvPr>
        </p:nvSpPr>
        <p:spPr>
          <a:xfrm>
            <a:off x="251520" y="1630362"/>
            <a:ext cx="5943600" cy="4572000"/>
          </a:xfrm>
          <a:noFill/>
        </p:spPr>
        <p:txBody>
          <a:bodyPr lIns="92075" tIns="46038" rIns="92075" bIns="46038"/>
          <a:lstStyle/>
          <a:p>
            <a:pPr eaLnBrk="1" hangingPunct="1"/>
            <a:r>
              <a:rPr lang="es-ES_tradnl" sz="2400" dirty="0" smtClean="0"/>
              <a:t>El Directorio y la GG acuerdan indicadores para el negocio.</a:t>
            </a:r>
          </a:p>
          <a:p>
            <a:pPr eaLnBrk="1" hangingPunct="1"/>
            <a:r>
              <a:rPr lang="es-ES_tradnl" sz="2400" dirty="0" smtClean="0"/>
              <a:t>A su vez GG pacta con sus gerencias indicadores específicos que definen su gestión.</a:t>
            </a:r>
          </a:p>
          <a:p>
            <a:pPr eaLnBrk="1" hangingPunct="1"/>
            <a:r>
              <a:rPr lang="es-ES_tradnl" sz="2400" dirty="0" smtClean="0"/>
              <a:t>Las Gerencias concuerdan con sus departamentos indicadores en su nivel de acción.</a:t>
            </a:r>
          </a:p>
        </p:txBody>
      </p:sp>
      <p:sp>
        <p:nvSpPr>
          <p:cNvPr id="49156" name="Line 4"/>
          <p:cNvSpPr>
            <a:spLocks noChangeShapeType="1"/>
          </p:cNvSpPr>
          <p:nvPr/>
        </p:nvSpPr>
        <p:spPr bwMode="auto">
          <a:xfrm>
            <a:off x="6817568" y="2041525"/>
            <a:ext cx="0" cy="2514600"/>
          </a:xfrm>
          <a:prstGeom prst="line">
            <a:avLst/>
          </a:prstGeom>
          <a:noFill/>
          <a:ln w="12700">
            <a:solidFill>
              <a:schemeClr val="tx1"/>
            </a:solidFill>
            <a:round/>
            <a:headEnd type="none" w="sm" len="sm"/>
            <a:tailEnd type="triangle" w="lg" len="lg"/>
          </a:ln>
        </p:spPr>
        <p:txBody>
          <a:bodyPr wrap="none" anchor="ctr"/>
          <a:lstStyle/>
          <a:p>
            <a:endParaRPr lang="es-ES"/>
          </a:p>
        </p:txBody>
      </p:sp>
      <p:sp>
        <p:nvSpPr>
          <p:cNvPr id="49157" name="Line 5"/>
          <p:cNvSpPr>
            <a:spLocks noChangeShapeType="1"/>
          </p:cNvSpPr>
          <p:nvPr/>
        </p:nvSpPr>
        <p:spPr bwMode="auto">
          <a:xfrm flipV="1">
            <a:off x="7427168" y="2117725"/>
            <a:ext cx="0" cy="2438400"/>
          </a:xfrm>
          <a:prstGeom prst="line">
            <a:avLst/>
          </a:prstGeom>
          <a:noFill/>
          <a:ln w="12700">
            <a:solidFill>
              <a:schemeClr val="tx1"/>
            </a:solidFill>
            <a:round/>
            <a:headEnd type="none" w="sm" len="sm"/>
            <a:tailEnd type="triangle" w="lg" len="lg"/>
          </a:ln>
        </p:spPr>
        <p:txBody>
          <a:bodyPr wrap="none" anchor="ctr"/>
          <a:lstStyle/>
          <a:p>
            <a:endParaRPr lang="es-ES"/>
          </a:p>
        </p:txBody>
      </p:sp>
      <p:sp>
        <p:nvSpPr>
          <p:cNvPr id="49158" name="Text Box 6"/>
          <p:cNvSpPr txBox="1">
            <a:spLocks noChangeArrowheads="1"/>
          </p:cNvSpPr>
          <p:nvPr/>
        </p:nvSpPr>
        <p:spPr bwMode="auto">
          <a:xfrm>
            <a:off x="746125" y="5791200"/>
            <a:ext cx="7864475" cy="822325"/>
          </a:xfrm>
          <a:prstGeom prst="rect">
            <a:avLst/>
          </a:prstGeom>
          <a:noFill/>
          <a:ln w="12700">
            <a:noFill/>
            <a:miter lim="800000"/>
            <a:headEnd type="none" w="sm" len="sm"/>
            <a:tailEnd type="none" w="sm" len="sm"/>
          </a:ln>
        </p:spPr>
        <p:txBody>
          <a:bodyPr>
            <a:spAutoFit/>
          </a:bodyPr>
          <a:lstStyle/>
          <a:p>
            <a:pPr algn="l" eaLnBrk="0" hangingPunct="0"/>
            <a:r>
              <a:rPr lang="es-ES_tradnl" sz="2400" b="1" u="sng" dirty="0">
                <a:latin typeface="Times New Roman" pitchFamily="18" charset="0"/>
              </a:rPr>
              <a:t>La conversación en torno a la gestión y su evolución, esta estructurada y objetivada a través de los indicadores.</a:t>
            </a:r>
          </a:p>
        </p:txBody>
      </p:sp>
      <p:sp>
        <p:nvSpPr>
          <p:cNvPr id="49159" name="Text Box 7"/>
          <p:cNvSpPr txBox="1">
            <a:spLocks noChangeArrowheads="1"/>
          </p:cNvSpPr>
          <p:nvPr/>
        </p:nvSpPr>
        <p:spPr bwMode="auto">
          <a:xfrm>
            <a:off x="7579568" y="2574925"/>
            <a:ext cx="2286000" cy="1187450"/>
          </a:xfrm>
          <a:prstGeom prst="rect">
            <a:avLst/>
          </a:prstGeom>
          <a:noFill/>
          <a:ln w="12700">
            <a:noFill/>
            <a:miter lim="800000"/>
            <a:headEnd type="none" w="sm" len="sm"/>
            <a:tailEnd type="none" w="sm" len="sm"/>
          </a:ln>
        </p:spPr>
        <p:txBody>
          <a:bodyPr>
            <a:spAutoFit/>
          </a:bodyPr>
          <a:lstStyle/>
          <a:p>
            <a:pPr algn="l" eaLnBrk="0" hangingPunct="0"/>
            <a:r>
              <a:rPr lang="es-ES_tradnl" sz="2400" i="1">
                <a:latin typeface="Times New Roman" pitchFamily="18" charset="0"/>
              </a:rPr>
              <a:t>Se debe asegurar la coherencia</a:t>
            </a:r>
            <a:r>
              <a:rPr lang="es-ES_tradnl" sz="2400">
                <a:latin typeface="Times New Roman" pitchFamily="18" charset="0"/>
              </a:rPr>
              <a:t>.</a:t>
            </a:r>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ES_tradnl" smtClean="0"/>
              <a:t>4. El entorno del control de gestión</a:t>
            </a:r>
          </a:p>
        </p:txBody>
      </p:sp>
      <p:sp>
        <p:nvSpPr>
          <p:cNvPr id="40963" name="Rectangle 3"/>
          <p:cNvSpPr>
            <a:spLocks noGrp="1" noChangeArrowheads="1"/>
          </p:cNvSpPr>
          <p:nvPr>
            <p:ph type="body" idx="1"/>
          </p:nvPr>
        </p:nvSpPr>
        <p:spPr>
          <a:xfrm>
            <a:off x="611188" y="1628774"/>
            <a:ext cx="8175654" cy="4729184"/>
          </a:xfrm>
        </p:spPr>
        <p:style>
          <a:lnRef idx="0">
            <a:schemeClr val="accent2"/>
          </a:lnRef>
          <a:fillRef idx="3">
            <a:schemeClr val="accent2"/>
          </a:fillRef>
          <a:effectRef idx="3">
            <a:schemeClr val="accent2"/>
          </a:effectRef>
          <a:fontRef idx="minor">
            <a:schemeClr val="lt1"/>
          </a:fontRef>
        </p:style>
        <p:txBody>
          <a:bodyPr/>
          <a:lstStyle/>
          <a:p>
            <a:pPr eaLnBrk="1" hangingPunct="1">
              <a:lnSpc>
                <a:spcPct val="80000"/>
              </a:lnSpc>
            </a:pPr>
            <a:endParaRPr lang="es-ES_tradnl" sz="2400" dirty="0" smtClean="0">
              <a:solidFill>
                <a:srgbClr val="002060"/>
              </a:solidFill>
            </a:endParaRPr>
          </a:p>
          <a:p>
            <a:pPr eaLnBrk="1" hangingPunct="1">
              <a:lnSpc>
                <a:spcPct val="80000"/>
              </a:lnSpc>
            </a:pPr>
            <a:r>
              <a:rPr lang="es-ES_tradnl" sz="2400" dirty="0" smtClean="0">
                <a:solidFill>
                  <a:srgbClr val="002060"/>
                </a:solidFill>
              </a:rPr>
              <a:t>Se centra en la actividad de los Centros de Responsabilidad.</a:t>
            </a:r>
          </a:p>
          <a:p>
            <a:pPr lvl="1" eaLnBrk="1" hangingPunct="1">
              <a:lnSpc>
                <a:spcPct val="80000"/>
              </a:lnSpc>
            </a:pPr>
            <a:r>
              <a:rPr lang="es-ES_tradnl" sz="2000" dirty="0" smtClean="0">
                <a:solidFill>
                  <a:srgbClr val="002060"/>
                </a:solidFill>
              </a:rPr>
              <a:t>Centros de Beneficios</a:t>
            </a:r>
          </a:p>
          <a:p>
            <a:pPr lvl="1" eaLnBrk="1" hangingPunct="1">
              <a:lnSpc>
                <a:spcPct val="80000"/>
              </a:lnSpc>
            </a:pPr>
            <a:r>
              <a:rPr lang="es-ES_tradnl" sz="2000" dirty="0" smtClean="0">
                <a:solidFill>
                  <a:srgbClr val="002060"/>
                </a:solidFill>
              </a:rPr>
              <a:t>Centros de Costos</a:t>
            </a:r>
          </a:p>
          <a:p>
            <a:pPr lvl="1" eaLnBrk="1" hangingPunct="1">
              <a:lnSpc>
                <a:spcPct val="80000"/>
              </a:lnSpc>
            </a:pPr>
            <a:r>
              <a:rPr lang="es-ES_tradnl" sz="2000" dirty="0" smtClean="0">
                <a:solidFill>
                  <a:srgbClr val="002060"/>
                </a:solidFill>
              </a:rPr>
              <a:t>Centros de Inversión</a:t>
            </a:r>
          </a:p>
          <a:p>
            <a:pPr lvl="1" eaLnBrk="1" hangingPunct="1">
              <a:lnSpc>
                <a:spcPct val="80000"/>
              </a:lnSpc>
            </a:pPr>
            <a:endParaRPr lang="es-ES_tradnl" sz="2000" dirty="0" smtClean="0">
              <a:solidFill>
                <a:srgbClr val="002060"/>
              </a:solidFill>
            </a:endParaRPr>
          </a:p>
          <a:p>
            <a:pPr eaLnBrk="1" hangingPunct="1">
              <a:lnSpc>
                <a:spcPct val="80000"/>
              </a:lnSpc>
            </a:pPr>
            <a:r>
              <a:rPr lang="es-ES_tradnl" sz="2400" dirty="0" smtClean="0">
                <a:solidFill>
                  <a:srgbClr val="002060"/>
                </a:solidFill>
              </a:rPr>
              <a:t>Se asocian a la estructura, que se deriva de la forma de abordar la estrategia.</a:t>
            </a:r>
          </a:p>
          <a:p>
            <a:pPr eaLnBrk="1" hangingPunct="1">
              <a:lnSpc>
                <a:spcPct val="80000"/>
              </a:lnSpc>
            </a:pPr>
            <a:endParaRPr lang="es-ES_tradnl" sz="2400" dirty="0" smtClean="0">
              <a:solidFill>
                <a:srgbClr val="002060"/>
              </a:solidFill>
            </a:endParaRPr>
          </a:p>
          <a:p>
            <a:pPr eaLnBrk="1" hangingPunct="1">
              <a:lnSpc>
                <a:spcPct val="80000"/>
              </a:lnSpc>
            </a:pPr>
            <a:r>
              <a:rPr lang="es-ES_tradnl" sz="2400" dirty="0" smtClean="0">
                <a:solidFill>
                  <a:srgbClr val="002060"/>
                </a:solidFill>
              </a:rPr>
              <a:t>Clave en un centro de responsabilidad: La capacidad para responder por la gestión de una parte del negocio, lo que se asocia a un nivel de autonomía para tomar decisiones.</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381000" y="142852"/>
            <a:ext cx="8382000" cy="1304948"/>
          </a:xfrm>
          <a:prstGeom prst="rect">
            <a:avLst/>
          </a:prstGeom>
          <a:gradFill>
            <a:gsLst>
              <a:gs pos="0">
                <a:schemeClr val="bg2"/>
              </a:gs>
              <a:gs pos="80000">
                <a:schemeClr val="accent2">
                  <a:shade val="93000"/>
                  <a:satMod val="130000"/>
                </a:schemeClr>
              </a:gs>
              <a:gs pos="100000">
                <a:schemeClr val="accent2">
                  <a:shade val="94000"/>
                  <a:satMod val="135000"/>
                </a:schemeClr>
              </a:gs>
            </a:gsLst>
          </a:gradFill>
          <a:ln>
            <a:headEnd/>
            <a:tailEnd/>
          </a:ln>
        </p:spPr>
        <p:style>
          <a:lnRef idx="0">
            <a:schemeClr val="accent2"/>
          </a:lnRef>
          <a:fillRef idx="3">
            <a:schemeClr val="accent2"/>
          </a:fillRef>
          <a:effectRef idx="3">
            <a:schemeClr val="accent2"/>
          </a:effectRef>
          <a:fontRef idx="minor">
            <a:schemeClr val="lt1"/>
          </a:fontRef>
        </p:style>
        <p:txBody>
          <a:bodyPr anchor="ctr"/>
          <a:lstStyle/>
          <a:p>
            <a:r>
              <a:rPr lang="es-ES_tradnl" sz="3200" i="1">
                <a:solidFill>
                  <a:srgbClr val="002060"/>
                </a:solidFill>
                <a:latin typeface="Arial Narrow" pitchFamily="34" charset="0"/>
              </a:rPr>
              <a:t>Los centros de responsabilidad </a:t>
            </a:r>
          </a:p>
        </p:txBody>
      </p:sp>
      <p:sp>
        <p:nvSpPr>
          <p:cNvPr id="51203" name="Text Box 3"/>
          <p:cNvSpPr txBox="1">
            <a:spLocks noChangeArrowheads="1"/>
          </p:cNvSpPr>
          <p:nvPr/>
        </p:nvSpPr>
        <p:spPr bwMode="auto">
          <a:xfrm>
            <a:off x="609600" y="1600200"/>
            <a:ext cx="8077200" cy="519113"/>
          </a:xfrm>
          <a:prstGeom prst="rect">
            <a:avLst/>
          </a:prstGeom>
          <a:noFill/>
          <a:ln w="9525">
            <a:noFill/>
            <a:miter lim="800000"/>
            <a:headEnd/>
            <a:tailEnd/>
          </a:ln>
        </p:spPr>
        <p:txBody>
          <a:bodyPr>
            <a:spAutoFit/>
          </a:bodyPr>
          <a:lstStyle/>
          <a:p>
            <a:pPr algn="l" eaLnBrk="0" hangingPunct="0">
              <a:spcBef>
                <a:spcPct val="20000"/>
              </a:spcBef>
            </a:pPr>
            <a:r>
              <a:rPr lang="es-ES_tradnl" sz="2800">
                <a:solidFill>
                  <a:srgbClr val="000066"/>
                </a:solidFill>
                <a:latin typeface="Tahoma" pitchFamily="34" charset="0"/>
              </a:rPr>
              <a:t>Importante: Definir los centros de responsabilidad</a:t>
            </a:r>
          </a:p>
        </p:txBody>
      </p:sp>
      <p:sp>
        <p:nvSpPr>
          <p:cNvPr id="105476" name="Text Box 4"/>
          <p:cNvSpPr txBox="1">
            <a:spLocks noChangeArrowheads="1"/>
          </p:cNvSpPr>
          <p:nvPr/>
        </p:nvSpPr>
        <p:spPr bwMode="auto">
          <a:xfrm>
            <a:off x="685800" y="2286000"/>
            <a:ext cx="8001000" cy="519113"/>
          </a:xfrm>
          <a:prstGeom prst="rect">
            <a:avLst/>
          </a:prstGeom>
          <a:solidFill>
            <a:srgbClr val="FF9966"/>
          </a:solidFill>
          <a:ln w="9525">
            <a:noFill/>
            <a:miter lim="800000"/>
            <a:headEnd/>
            <a:tailEnd/>
          </a:ln>
        </p:spPr>
        <p:txBody>
          <a:bodyPr>
            <a:spAutoFit/>
          </a:bodyPr>
          <a:lstStyle/>
          <a:p>
            <a:pPr algn="l" eaLnBrk="0" hangingPunct="0">
              <a:spcBef>
                <a:spcPct val="20000"/>
              </a:spcBef>
            </a:pPr>
            <a:r>
              <a:rPr lang="es-ES" sz="2800" dirty="0">
                <a:solidFill>
                  <a:srgbClr val="660033"/>
                </a:solidFill>
                <a:latin typeface="Tahoma" pitchFamily="34" charset="0"/>
              </a:rPr>
              <a:t>Centro de Ingresos</a:t>
            </a:r>
            <a:r>
              <a:rPr lang="es-ES" sz="2800" dirty="0">
                <a:solidFill>
                  <a:srgbClr val="660066"/>
                </a:solidFill>
                <a:latin typeface="Tahoma" pitchFamily="34" charset="0"/>
              </a:rPr>
              <a:t>: 	</a:t>
            </a:r>
            <a:r>
              <a:rPr lang="es-ES" sz="2400" dirty="0">
                <a:solidFill>
                  <a:srgbClr val="800080"/>
                </a:solidFill>
                <a:latin typeface="Tahoma" pitchFamily="34" charset="0"/>
              </a:rPr>
              <a:t>Controla los </a:t>
            </a:r>
            <a:r>
              <a:rPr lang="es-ES_tradnl" sz="2400" dirty="0">
                <a:solidFill>
                  <a:srgbClr val="800080"/>
                </a:solidFill>
                <a:latin typeface="Tahoma" pitchFamily="34" charset="0"/>
              </a:rPr>
              <a:t>i</a:t>
            </a:r>
            <a:r>
              <a:rPr lang="es-ES" sz="2400" dirty="0" err="1">
                <a:solidFill>
                  <a:srgbClr val="800080"/>
                </a:solidFill>
                <a:latin typeface="Tahoma" pitchFamily="34" charset="0"/>
              </a:rPr>
              <a:t>ngresos</a:t>
            </a:r>
            <a:endParaRPr lang="es-ES" sz="2800" dirty="0">
              <a:solidFill>
                <a:srgbClr val="800080"/>
              </a:solidFill>
              <a:latin typeface="Tahoma" pitchFamily="34" charset="0"/>
            </a:endParaRPr>
          </a:p>
        </p:txBody>
      </p:sp>
      <p:sp>
        <p:nvSpPr>
          <p:cNvPr id="105477" name="Text Box 5"/>
          <p:cNvSpPr txBox="1">
            <a:spLocks noChangeArrowheads="1"/>
          </p:cNvSpPr>
          <p:nvPr/>
        </p:nvSpPr>
        <p:spPr bwMode="auto">
          <a:xfrm>
            <a:off x="685800" y="2895600"/>
            <a:ext cx="8001000" cy="1249363"/>
          </a:xfrm>
          <a:prstGeom prst="rect">
            <a:avLst/>
          </a:prstGeom>
          <a:solidFill>
            <a:srgbClr val="FF9966"/>
          </a:solidFill>
          <a:ln w="9525">
            <a:noFill/>
            <a:miter lim="800000"/>
            <a:headEnd/>
            <a:tailEnd/>
          </a:ln>
        </p:spPr>
        <p:txBody>
          <a:bodyPr>
            <a:spAutoFit/>
          </a:bodyPr>
          <a:lstStyle/>
          <a:p>
            <a:pPr algn="l" eaLnBrk="0" hangingPunct="0">
              <a:spcBef>
                <a:spcPct val="20000"/>
              </a:spcBef>
            </a:pPr>
            <a:r>
              <a:rPr lang="es-ES" sz="2800">
                <a:solidFill>
                  <a:srgbClr val="660033"/>
                </a:solidFill>
                <a:latin typeface="Tahoma" pitchFamily="34" charset="0"/>
              </a:rPr>
              <a:t>Centro de Costes</a:t>
            </a:r>
            <a:r>
              <a:rPr lang="es-ES" sz="2800">
                <a:solidFill>
                  <a:srgbClr val="660066"/>
                </a:solidFill>
                <a:latin typeface="Tahoma" pitchFamily="34" charset="0"/>
              </a:rPr>
              <a:t>: 	</a:t>
            </a:r>
            <a:r>
              <a:rPr lang="es-ES" sz="2400">
                <a:solidFill>
                  <a:srgbClr val="800080"/>
                </a:solidFill>
                <a:latin typeface="Tahoma" pitchFamily="34" charset="0"/>
              </a:rPr>
              <a:t>Controla los </a:t>
            </a:r>
            <a:r>
              <a:rPr lang="es-ES_tradnl" sz="2400">
                <a:solidFill>
                  <a:srgbClr val="800080"/>
                </a:solidFill>
                <a:latin typeface="Tahoma" pitchFamily="34" charset="0"/>
              </a:rPr>
              <a:t>c</a:t>
            </a:r>
            <a:r>
              <a:rPr lang="es-ES" sz="2400">
                <a:solidFill>
                  <a:srgbClr val="800080"/>
                </a:solidFill>
                <a:latin typeface="Tahoma" pitchFamily="34" charset="0"/>
              </a:rPr>
              <a:t>ostos </a:t>
            </a:r>
            <a:r>
              <a:rPr lang="es-ES_tradnl" sz="2400">
                <a:solidFill>
                  <a:srgbClr val="800080"/>
                </a:solidFill>
                <a:latin typeface="Tahoma" pitchFamily="34" charset="0"/>
              </a:rPr>
              <a:t>						operativos, c</a:t>
            </a:r>
            <a:r>
              <a:rPr lang="es-ES" sz="2400">
                <a:solidFill>
                  <a:srgbClr val="800080"/>
                </a:solidFill>
                <a:latin typeface="Tahoma" pitchFamily="34" charset="0"/>
              </a:rPr>
              <a:t>omprometidos</a:t>
            </a:r>
            <a:r>
              <a:rPr lang="es-ES_tradnl" sz="2400">
                <a:solidFill>
                  <a:srgbClr val="800080"/>
                </a:solidFill>
                <a:latin typeface="Tahoma" pitchFamily="34" charset="0"/>
              </a:rPr>
              <a:t> </a:t>
            </a:r>
            <a:r>
              <a:rPr lang="es-ES" sz="2400">
                <a:solidFill>
                  <a:srgbClr val="800080"/>
                </a:solidFill>
                <a:latin typeface="Tahoma" pitchFamily="34" charset="0"/>
              </a:rPr>
              <a:t>y </a:t>
            </a:r>
            <a:r>
              <a:rPr lang="es-ES_tradnl" sz="2400">
                <a:solidFill>
                  <a:srgbClr val="800080"/>
                </a:solidFill>
                <a:latin typeface="Tahoma" pitchFamily="34" charset="0"/>
              </a:rPr>
              <a:t>				d</a:t>
            </a:r>
            <a:r>
              <a:rPr lang="es-ES" sz="2400">
                <a:solidFill>
                  <a:srgbClr val="800080"/>
                </a:solidFill>
                <a:latin typeface="Tahoma" pitchFamily="34" charset="0"/>
              </a:rPr>
              <a:t>istribuidos</a:t>
            </a:r>
          </a:p>
        </p:txBody>
      </p:sp>
      <p:sp>
        <p:nvSpPr>
          <p:cNvPr id="105478" name="Text Box 6"/>
          <p:cNvSpPr txBox="1">
            <a:spLocks noChangeArrowheads="1"/>
          </p:cNvSpPr>
          <p:nvPr/>
        </p:nvSpPr>
        <p:spPr bwMode="auto">
          <a:xfrm>
            <a:off x="685800" y="4267200"/>
            <a:ext cx="8001000" cy="957263"/>
          </a:xfrm>
          <a:prstGeom prst="rect">
            <a:avLst/>
          </a:prstGeom>
          <a:solidFill>
            <a:srgbClr val="FF9966"/>
          </a:solidFill>
          <a:ln w="9525">
            <a:noFill/>
            <a:miter lim="800000"/>
            <a:headEnd/>
            <a:tailEnd/>
          </a:ln>
        </p:spPr>
        <p:txBody>
          <a:bodyPr>
            <a:spAutoFit/>
          </a:bodyPr>
          <a:lstStyle/>
          <a:p>
            <a:pPr algn="l" eaLnBrk="0" hangingPunct="0">
              <a:spcBef>
                <a:spcPct val="20000"/>
              </a:spcBef>
            </a:pPr>
            <a:r>
              <a:rPr lang="es-ES" sz="2800">
                <a:solidFill>
                  <a:srgbClr val="660033"/>
                </a:solidFill>
                <a:latin typeface="Tahoma" pitchFamily="34" charset="0"/>
              </a:rPr>
              <a:t>Centro de Beneficios</a:t>
            </a:r>
            <a:r>
              <a:rPr lang="es-ES" sz="2800">
                <a:solidFill>
                  <a:srgbClr val="660066"/>
                </a:solidFill>
                <a:latin typeface="Tahoma" pitchFamily="34" charset="0"/>
              </a:rPr>
              <a:t>: 	</a:t>
            </a:r>
            <a:r>
              <a:rPr lang="es-ES" sz="2400">
                <a:solidFill>
                  <a:srgbClr val="800080"/>
                </a:solidFill>
                <a:latin typeface="Tahoma" pitchFamily="34" charset="0"/>
              </a:rPr>
              <a:t>Controla los </a:t>
            </a:r>
            <a:r>
              <a:rPr lang="es-ES_tradnl" sz="2400">
                <a:solidFill>
                  <a:srgbClr val="800080"/>
                </a:solidFill>
                <a:latin typeface="Tahoma" pitchFamily="34" charset="0"/>
              </a:rPr>
              <a:t>i</a:t>
            </a:r>
            <a:r>
              <a:rPr lang="es-ES" sz="2400">
                <a:solidFill>
                  <a:srgbClr val="800080"/>
                </a:solidFill>
                <a:latin typeface="Tahoma" pitchFamily="34" charset="0"/>
              </a:rPr>
              <a:t>ngresos y </a:t>
            </a:r>
            <a:r>
              <a:rPr lang="es-ES_tradnl" sz="2400">
                <a:solidFill>
                  <a:srgbClr val="800080"/>
                </a:solidFill>
                <a:latin typeface="Tahoma" pitchFamily="34" charset="0"/>
              </a:rPr>
              <a:t>c</a:t>
            </a:r>
            <a:r>
              <a:rPr lang="es-ES" sz="2400">
                <a:solidFill>
                  <a:srgbClr val="800080"/>
                </a:solidFill>
                <a:latin typeface="Tahoma" pitchFamily="34" charset="0"/>
              </a:rPr>
              <a:t>ostos</a:t>
            </a:r>
            <a:endParaRPr lang="es-ES_tradnl" sz="2400">
              <a:solidFill>
                <a:srgbClr val="800080"/>
              </a:solidFill>
              <a:latin typeface="Tahoma" pitchFamily="34" charset="0"/>
            </a:endParaRPr>
          </a:p>
          <a:p>
            <a:pPr algn="l" eaLnBrk="0" hangingPunct="0">
              <a:spcBef>
                <a:spcPct val="20000"/>
              </a:spcBef>
            </a:pPr>
            <a:r>
              <a:rPr lang="es-ES_tradnl" sz="2400">
                <a:solidFill>
                  <a:srgbClr val="800080"/>
                </a:solidFill>
                <a:latin typeface="Tahoma" pitchFamily="34" charset="0"/>
              </a:rPr>
              <a:t>				respondiendo por margen.</a:t>
            </a:r>
            <a:endParaRPr lang="es-ES" sz="2400">
              <a:solidFill>
                <a:srgbClr val="800080"/>
              </a:solidFill>
              <a:latin typeface="Tahoma" pitchFamily="34" charset="0"/>
            </a:endParaRPr>
          </a:p>
        </p:txBody>
      </p:sp>
      <p:sp>
        <p:nvSpPr>
          <p:cNvPr id="105479" name="Text Box 7"/>
          <p:cNvSpPr txBox="1">
            <a:spLocks noChangeArrowheads="1"/>
          </p:cNvSpPr>
          <p:nvPr/>
        </p:nvSpPr>
        <p:spPr bwMode="auto">
          <a:xfrm>
            <a:off x="685800" y="5334000"/>
            <a:ext cx="8001000" cy="1249363"/>
          </a:xfrm>
          <a:prstGeom prst="rect">
            <a:avLst/>
          </a:prstGeom>
          <a:solidFill>
            <a:srgbClr val="FF9966"/>
          </a:solidFill>
          <a:ln w="9525">
            <a:noFill/>
            <a:miter lim="800000"/>
            <a:headEnd/>
            <a:tailEnd/>
          </a:ln>
        </p:spPr>
        <p:txBody>
          <a:bodyPr>
            <a:spAutoFit/>
          </a:bodyPr>
          <a:lstStyle/>
          <a:p>
            <a:pPr algn="l" eaLnBrk="0" hangingPunct="0">
              <a:spcBef>
                <a:spcPct val="20000"/>
              </a:spcBef>
            </a:pPr>
            <a:r>
              <a:rPr lang="es-ES" sz="2800">
                <a:solidFill>
                  <a:srgbClr val="660033"/>
                </a:solidFill>
                <a:latin typeface="Tahoma" pitchFamily="34" charset="0"/>
              </a:rPr>
              <a:t>Centro de Inversión</a:t>
            </a:r>
            <a:r>
              <a:rPr lang="es-ES" sz="2800">
                <a:solidFill>
                  <a:srgbClr val="660066"/>
                </a:solidFill>
                <a:latin typeface="Tahoma" pitchFamily="34" charset="0"/>
              </a:rPr>
              <a:t>:</a:t>
            </a:r>
            <a:r>
              <a:rPr lang="es-ES" sz="2400">
                <a:solidFill>
                  <a:srgbClr val="800080"/>
                </a:solidFill>
                <a:latin typeface="Tahoma" pitchFamily="34" charset="0"/>
              </a:rPr>
              <a:t>	</a:t>
            </a:r>
            <a:r>
              <a:rPr lang="es-ES_tradnl" sz="2400">
                <a:solidFill>
                  <a:srgbClr val="800080"/>
                </a:solidFill>
                <a:latin typeface="Tahoma" pitchFamily="34" charset="0"/>
              </a:rPr>
              <a:t>Como centro de beneficios</a:t>
            </a:r>
            <a:r>
              <a:rPr lang="es-ES" sz="2400">
                <a:solidFill>
                  <a:srgbClr val="800080"/>
                </a:solidFill>
                <a:latin typeface="Tahoma" pitchFamily="34" charset="0"/>
              </a:rPr>
              <a:t> </a:t>
            </a:r>
            <a:r>
              <a:rPr lang="es-ES_tradnl" sz="2400">
                <a:solidFill>
                  <a:srgbClr val="800080"/>
                </a:solidFill>
                <a:latin typeface="Tahoma" pitchFamily="34" charset="0"/>
              </a:rPr>
              <a:t>				</a:t>
            </a:r>
            <a:r>
              <a:rPr lang="es-ES" sz="2400">
                <a:solidFill>
                  <a:srgbClr val="800080"/>
                </a:solidFill>
                <a:latin typeface="Tahoma" pitchFamily="34" charset="0"/>
              </a:rPr>
              <a:t>más </a:t>
            </a:r>
            <a:r>
              <a:rPr lang="es-ES_tradnl" sz="2400">
                <a:solidFill>
                  <a:srgbClr val="800080"/>
                </a:solidFill>
                <a:latin typeface="Tahoma" pitchFamily="34" charset="0"/>
              </a:rPr>
              <a:t>control de i</a:t>
            </a:r>
            <a:r>
              <a:rPr lang="es-ES" sz="2400">
                <a:solidFill>
                  <a:srgbClr val="800080"/>
                </a:solidFill>
                <a:latin typeface="Tahoma" pitchFamily="34" charset="0"/>
              </a:rPr>
              <a:t>nversión a </a:t>
            </a:r>
            <a:r>
              <a:rPr lang="es-ES_tradnl" sz="2400">
                <a:solidFill>
                  <a:srgbClr val="800080"/>
                </a:solidFill>
                <a:latin typeface="Tahoma" pitchFamily="34" charset="0"/>
              </a:rPr>
              <a:t>					</a:t>
            </a:r>
            <a:r>
              <a:rPr lang="es-ES" sz="2400">
                <a:solidFill>
                  <a:srgbClr val="800080"/>
                </a:solidFill>
                <a:latin typeface="Tahoma" pitchFamily="34" charset="0"/>
              </a:rPr>
              <a:t>largo plazo</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5476"/>
                                        </p:tgtEl>
                                        <p:attrNameLst>
                                          <p:attrName>style.visibility</p:attrName>
                                        </p:attrNameLst>
                                      </p:cBhvr>
                                      <p:to>
                                        <p:strVal val="visible"/>
                                      </p:to>
                                    </p:set>
                                    <p:animEffect transition="in" filter="box(in)">
                                      <p:cBhvr>
                                        <p:cTn id="7" dur="500"/>
                                        <p:tgtEl>
                                          <p:spTgt spid="10547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5477"/>
                                        </p:tgtEl>
                                        <p:attrNameLst>
                                          <p:attrName>style.visibility</p:attrName>
                                        </p:attrNameLst>
                                      </p:cBhvr>
                                      <p:to>
                                        <p:strVal val="visible"/>
                                      </p:to>
                                    </p:set>
                                    <p:animEffect transition="in" filter="box(in)">
                                      <p:cBhvr>
                                        <p:cTn id="12" dur="500"/>
                                        <p:tgtEl>
                                          <p:spTgt spid="10547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5478"/>
                                        </p:tgtEl>
                                        <p:attrNameLst>
                                          <p:attrName>style.visibility</p:attrName>
                                        </p:attrNameLst>
                                      </p:cBhvr>
                                      <p:to>
                                        <p:strVal val="visible"/>
                                      </p:to>
                                    </p:set>
                                    <p:animEffect transition="in" filter="box(in)">
                                      <p:cBhvr>
                                        <p:cTn id="17" dur="500"/>
                                        <p:tgtEl>
                                          <p:spTgt spid="10547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5479"/>
                                        </p:tgtEl>
                                        <p:attrNameLst>
                                          <p:attrName>style.visibility</p:attrName>
                                        </p:attrNameLst>
                                      </p:cBhvr>
                                      <p:to>
                                        <p:strVal val="visible"/>
                                      </p:to>
                                    </p:set>
                                    <p:animEffect transition="in" filter="box(in)">
                                      <p:cBhvr>
                                        <p:cTn id="22" dur="500"/>
                                        <p:tgtEl>
                                          <p:spTgt spid="1054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animBg="1"/>
      <p:bldP spid="105477" grpId="0" animBg="1"/>
      <p:bldP spid="105478" grpId="0" animBg="1"/>
      <p:bldP spid="10547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643042" y="357166"/>
            <a:ext cx="6500858" cy="462307"/>
          </a:xfrm>
          <a:ln>
            <a:headEnd/>
            <a:tailEnd/>
          </a:ln>
        </p:spPr>
        <p:style>
          <a:lnRef idx="0">
            <a:schemeClr val="accent2"/>
          </a:lnRef>
          <a:fillRef idx="3">
            <a:schemeClr val="accent2"/>
          </a:fillRef>
          <a:effectRef idx="3">
            <a:schemeClr val="accent2"/>
          </a:effectRef>
          <a:fontRef idx="minor">
            <a:schemeClr val="lt1"/>
          </a:fontRef>
        </p:style>
        <p:txBody>
          <a:bodyPr wrap="square" lIns="92075" tIns="46038" rIns="92075" bIns="46038">
            <a:spAutoFit/>
          </a:bodyPr>
          <a:lstStyle/>
          <a:p>
            <a:pPr algn="ctr">
              <a:defRPr/>
            </a:pPr>
            <a:r>
              <a:rPr lang="es-ES_tradnl" sz="2400" kern="1200" smtClean="0">
                <a:solidFill>
                  <a:schemeClr val="tx1"/>
                </a:solidFill>
                <a:effectLst>
                  <a:outerShdw blurRad="38100" dist="38100" dir="2700000" algn="tl">
                    <a:srgbClr val="C0C0C0"/>
                  </a:outerShdw>
                </a:effectLst>
                <a:latin typeface="Times New Roman" pitchFamily="18" charset="0"/>
                <a:ea typeface="+mn-ea"/>
                <a:cs typeface="+mn-cs"/>
              </a:rPr>
              <a:t>Enfoques clásicos</a:t>
            </a:r>
          </a:p>
        </p:txBody>
      </p:sp>
      <p:sp>
        <p:nvSpPr>
          <p:cNvPr id="110596" name="Oval 4"/>
          <p:cNvSpPr>
            <a:spLocks noChangeArrowheads="1"/>
          </p:cNvSpPr>
          <p:nvPr/>
        </p:nvSpPr>
        <p:spPr bwMode="auto">
          <a:xfrm>
            <a:off x="827088" y="2060575"/>
            <a:ext cx="1584325" cy="863600"/>
          </a:xfrm>
          <a:prstGeom prst="ellipse">
            <a:avLst/>
          </a:prstGeom>
          <a:ln>
            <a:headEnd/>
            <a:tailEnd/>
          </a:ln>
          <a:scene3d>
            <a:camera prst="orthographicFront">
              <a:rot lat="0" lon="0" rev="0"/>
            </a:camera>
            <a:lightRig rig="threePt" dir="t">
              <a:rot lat="0" lon="0" rev="1200000"/>
            </a:lightRig>
          </a:scene3d>
          <a:sp3d>
            <a:bevelT w="63500" h="25400" prst="relaxedInset"/>
          </a:sp3d>
        </p:spPr>
        <p:style>
          <a:lnRef idx="0">
            <a:schemeClr val="dk1"/>
          </a:lnRef>
          <a:fillRef idx="3">
            <a:schemeClr val="dk1"/>
          </a:fillRef>
          <a:effectRef idx="3">
            <a:schemeClr val="dk1"/>
          </a:effectRef>
          <a:fontRef idx="minor">
            <a:schemeClr val="lt1"/>
          </a:fontRef>
        </p:style>
        <p:txBody>
          <a:bodyPr wrap="none" anchor="ctr"/>
          <a:lstStyle/>
          <a:p>
            <a:r>
              <a:rPr lang="es-ES_tradnl"/>
              <a:t>Financiero</a:t>
            </a:r>
          </a:p>
          <a:p>
            <a:r>
              <a:rPr lang="es-ES_tradnl"/>
              <a:t>Contable</a:t>
            </a:r>
          </a:p>
        </p:txBody>
      </p:sp>
      <p:sp>
        <p:nvSpPr>
          <p:cNvPr id="110597" name="Oval 5"/>
          <p:cNvSpPr>
            <a:spLocks noChangeArrowheads="1"/>
          </p:cNvSpPr>
          <p:nvPr/>
        </p:nvSpPr>
        <p:spPr bwMode="auto">
          <a:xfrm>
            <a:off x="6084888" y="2060575"/>
            <a:ext cx="1584325" cy="863600"/>
          </a:xfrm>
          <a:prstGeom prst="ellipse">
            <a:avLst/>
          </a:prstGeom>
          <a:ln>
            <a:headEnd/>
            <a:tailEnd/>
          </a:ln>
        </p:spPr>
        <p:style>
          <a:lnRef idx="0">
            <a:schemeClr val="dk1"/>
          </a:lnRef>
          <a:fillRef idx="3">
            <a:schemeClr val="dk1"/>
          </a:fillRef>
          <a:effectRef idx="3">
            <a:schemeClr val="dk1"/>
          </a:effectRef>
          <a:fontRef idx="minor">
            <a:schemeClr val="lt1"/>
          </a:fontRef>
        </p:style>
        <p:txBody>
          <a:bodyPr wrap="none" anchor="ctr"/>
          <a:lstStyle/>
          <a:p>
            <a:r>
              <a:rPr lang="es-ES_tradnl"/>
              <a:t>Estratégico</a:t>
            </a:r>
          </a:p>
        </p:txBody>
      </p:sp>
      <p:sp>
        <p:nvSpPr>
          <p:cNvPr id="110598" name="Oval 6"/>
          <p:cNvSpPr>
            <a:spLocks noChangeArrowheads="1"/>
          </p:cNvSpPr>
          <p:nvPr/>
        </p:nvSpPr>
        <p:spPr bwMode="auto">
          <a:xfrm>
            <a:off x="3563938" y="5229225"/>
            <a:ext cx="1584325" cy="863600"/>
          </a:xfrm>
          <a:prstGeom prst="ellipse">
            <a:avLst/>
          </a:prstGeom>
          <a:ln>
            <a:headEnd/>
            <a:tailEnd/>
          </a:ln>
        </p:spPr>
        <p:style>
          <a:lnRef idx="0">
            <a:schemeClr val="dk1"/>
          </a:lnRef>
          <a:fillRef idx="3">
            <a:schemeClr val="dk1"/>
          </a:fillRef>
          <a:effectRef idx="3">
            <a:schemeClr val="dk1"/>
          </a:effectRef>
          <a:fontRef idx="minor">
            <a:schemeClr val="lt1"/>
          </a:fontRef>
        </p:style>
        <p:txBody>
          <a:bodyPr wrap="none" anchor="ctr"/>
          <a:lstStyle/>
          <a:p>
            <a:r>
              <a:rPr lang="es-ES_tradnl"/>
              <a:t>Psicosocial</a:t>
            </a:r>
          </a:p>
        </p:txBody>
      </p:sp>
      <p:sp>
        <p:nvSpPr>
          <p:cNvPr id="110599" name="AutoShape 7"/>
          <p:cNvSpPr>
            <a:spLocks noChangeArrowheads="1"/>
          </p:cNvSpPr>
          <p:nvPr/>
        </p:nvSpPr>
        <p:spPr bwMode="auto">
          <a:xfrm>
            <a:off x="4211638" y="4581525"/>
            <a:ext cx="287337" cy="503238"/>
          </a:xfrm>
          <a:prstGeom prst="upArrow">
            <a:avLst>
              <a:gd name="adj1" fmla="val 50000"/>
              <a:gd name="adj2" fmla="val 43785"/>
            </a:avLst>
          </a:prstGeom>
          <a:solidFill>
            <a:schemeClr val="accent1"/>
          </a:solidFill>
          <a:ln w="9525">
            <a:solidFill>
              <a:schemeClr val="tx1"/>
            </a:solidFill>
            <a:miter lim="800000"/>
            <a:headEnd/>
            <a:tailEnd/>
          </a:ln>
        </p:spPr>
        <p:txBody>
          <a:bodyPr wrap="none" anchor="ctr"/>
          <a:lstStyle/>
          <a:p>
            <a:endParaRPr lang="es-ES"/>
          </a:p>
        </p:txBody>
      </p:sp>
      <p:sp>
        <p:nvSpPr>
          <p:cNvPr id="110600" name="AutoShape 8"/>
          <p:cNvSpPr>
            <a:spLocks noChangeArrowheads="1"/>
          </p:cNvSpPr>
          <p:nvPr/>
        </p:nvSpPr>
        <p:spPr bwMode="auto">
          <a:xfrm rot="-3123333">
            <a:off x="2412206" y="2851944"/>
            <a:ext cx="360363" cy="720725"/>
          </a:xfrm>
          <a:prstGeom prst="down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s-ES"/>
          </a:p>
        </p:txBody>
      </p:sp>
      <p:sp>
        <p:nvSpPr>
          <p:cNvPr id="110601" name="AutoShape 9"/>
          <p:cNvSpPr>
            <a:spLocks noChangeArrowheads="1"/>
          </p:cNvSpPr>
          <p:nvPr/>
        </p:nvSpPr>
        <p:spPr bwMode="auto">
          <a:xfrm rot="2473275">
            <a:off x="5868988" y="3041650"/>
            <a:ext cx="360362" cy="504825"/>
          </a:xfrm>
          <a:prstGeom prst="downArrow">
            <a:avLst>
              <a:gd name="adj1" fmla="val 50000"/>
              <a:gd name="adj2" fmla="val 35022"/>
            </a:avLst>
          </a:prstGeom>
          <a:solidFill>
            <a:schemeClr val="accent1"/>
          </a:solidFill>
          <a:ln w="9525">
            <a:solidFill>
              <a:schemeClr val="tx1"/>
            </a:solidFill>
            <a:miter lim="800000"/>
            <a:headEnd/>
            <a:tailEnd/>
          </a:ln>
        </p:spPr>
        <p:txBody>
          <a:bodyPr wrap="none" anchor="ctr"/>
          <a:lstStyle/>
          <a:p>
            <a:endParaRPr lang="es-ES"/>
          </a:p>
        </p:txBody>
      </p:sp>
      <p:sp>
        <p:nvSpPr>
          <p:cNvPr id="9225" name="Oval 10"/>
          <p:cNvSpPr>
            <a:spLocks noChangeArrowheads="1"/>
          </p:cNvSpPr>
          <p:nvPr/>
        </p:nvSpPr>
        <p:spPr bwMode="auto">
          <a:xfrm>
            <a:off x="3276600" y="3213100"/>
            <a:ext cx="2232025" cy="1008063"/>
          </a:xfrm>
          <a:prstGeom prst="ellipse">
            <a:avLst/>
          </a:prstGeom>
          <a:ln>
            <a:headEnd/>
            <a:tailEnd/>
          </a:ln>
          <a:scene3d>
            <a:camera prst="orthographicFront">
              <a:rot lat="0" lon="0" rev="0"/>
            </a:camera>
            <a:lightRig rig="threePt" dir="t">
              <a:rot lat="0" lon="0" rev="1200000"/>
            </a:lightRig>
          </a:scene3d>
          <a:sp3d>
            <a:bevelT w="152400" h="25400"/>
          </a:sp3d>
        </p:spPr>
        <p:style>
          <a:lnRef idx="0">
            <a:schemeClr val="accent2"/>
          </a:lnRef>
          <a:fillRef idx="3">
            <a:schemeClr val="accent2"/>
          </a:fillRef>
          <a:effectRef idx="3">
            <a:schemeClr val="accent2"/>
          </a:effectRef>
          <a:fontRef idx="minor">
            <a:schemeClr val="lt1"/>
          </a:fontRef>
        </p:style>
        <p:txBody>
          <a:bodyPr wrap="none" anchor="ctr"/>
          <a:lstStyle/>
          <a:p>
            <a:r>
              <a:rPr lang="es-ES_tradnl" b="1">
                <a:solidFill>
                  <a:srgbClr val="FF0000"/>
                </a:solidFill>
              </a:rPr>
              <a:t>Control de gestión</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0596"/>
                                        </p:tgtEl>
                                        <p:attrNameLst>
                                          <p:attrName>style.visibility</p:attrName>
                                        </p:attrNameLst>
                                      </p:cBhvr>
                                      <p:to>
                                        <p:strVal val="visible"/>
                                      </p:to>
                                    </p:set>
                                    <p:animEffect transition="in" filter="box(in)">
                                      <p:cBhvr>
                                        <p:cTn id="7" dur="500"/>
                                        <p:tgtEl>
                                          <p:spTgt spid="11059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0600"/>
                                        </p:tgtEl>
                                        <p:attrNameLst>
                                          <p:attrName>style.visibility</p:attrName>
                                        </p:attrNameLst>
                                      </p:cBhvr>
                                      <p:to>
                                        <p:strVal val="visible"/>
                                      </p:to>
                                    </p:set>
                                    <p:animEffect transition="in" filter="box(in)">
                                      <p:cBhvr>
                                        <p:cTn id="10" dur="500"/>
                                        <p:tgtEl>
                                          <p:spTgt spid="11060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10597"/>
                                        </p:tgtEl>
                                        <p:attrNameLst>
                                          <p:attrName>style.visibility</p:attrName>
                                        </p:attrNameLst>
                                      </p:cBhvr>
                                      <p:to>
                                        <p:strVal val="visible"/>
                                      </p:to>
                                    </p:set>
                                    <p:animEffect transition="in" filter="box(in)">
                                      <p:cBhvr>
                                        <p:cTn id="15" dur="500"/>
                                        <p:tgtEl>
                                          <p:spTgt spid="110597"/>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10601"/>
                                        </p:tgtEl>
                                        <p:attrNameLst>
                                          <p:attrName>style.visibility</p:attrName>
                                        </p:attrNameLst>
                                      </p:cBhvr>
                                      <p:to>
                                        <p:strVal val="visible"/>
                                      </p:to>
                                    </p:set>
                                    <p:animEffect transition="in" filter="box(in)">
                                      <p:cBhvr>
                                        <p:cTn id="18" dur="500"/>
                                        <p:tgtEl>
                                          <p:spTgt spid="110601"/>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10598"/>
                                        </p:tgtEl>
                                        <p:attrNameLst>
                                          <p:attrName>style.visibility</p:attrName>
                                        </p:attrNameLst>
                                      </p:cBhvr>
                                      <p:to>
                                        <p:strVal val="visible"/>
                                      </p:to>
                                    </p:set>
                                    <p:animEffect transition="in" filter="box(in)">
                                      <p:cBhvr>
                                        <p:cTn id="23" dur="500"/>
                                        <p:tgtEl>
                                          <p:spTgt spid="110598"/>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10599"/>
                                        </p:tgtEl>
                                        <p:attrNameLst>
                                          <p:attrName>style.visibility</p:attrName>
                                        </p:attrNameLst>
                                      </p:cBhvr>
                                      <p:to>
                                        <p:strVal val="visible"/>
                                      </p:to>
                                    </p:set>
                                    <p:animEffect transition="in" filter="box(in)">
                                      <p:cBhvr>
                                        <p:cTn id="26" dur="500"/>
                                        <p:tgtEl>
                                          <p:spTgt spid="1105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animBg="1"/>
      <p:bldP spid="110597" grpId="0" animBg="1"/>
      <p:bldP spid="110598" grpId="0" animBg="1"/>
      <p:bldP spid="110599" grpId="0" animBg="1"/>
      <p:bldP spid="110600" grpId="0" animBg="1"/>
      <p:bldP spid="11060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3352800" y="1981200"/>
            <a:ext cx="2133600" cy="533400"/>
          </a:xfrm>
          <a:prstGeom prst="rect">
            <a:avLst/>
          </a:prstGeom>
          <a:noFill/>
          <a:ln w="9525">
            <a:solidFill>
              <a:schemeClr val="tx1"/>
            </a:solidFill>
            <a:miter lim="800000"/>
            <a:headEnd/>
            <a:tailEnd/>
          </a:ln>
        </p:spPr>
        <p:txBody>
          <a:bodyPr wrap="none" anchor="ctr"/>
          <a:lstStyle/>
          <a:p>
            <a:endParaRPr lang="es-ES"/>
          </a:p>
        </p:txBody>
      </p:sp>
      <p:sp>
        <p:nvSpPr>
          <p:cNvPr id="52227" name="Text Box 3"/>
          <p:cNvSpPr txBox="1">
            <a:spLocks noChangeArrowheads="1"/>
          </p:cNvSpPr>
          <p:nvPr/>
        </p:nvSpPr>
        <p:spPr bwMode="auto">
          <a:xfrm>
            <a:off x="3559175" y="1981200"/>
            <a:ext cx="1701800" cy="517525"/>
          </a:xfrm>
          <a:prstGeom prst="rect">
            <a:avLst/>
          </a:prstGeom>
          <a:noFill/>
          <a:ln w="9525">
            <a:noFill/>
            <a:miter lim="800000"/>
            <a:headEnd/>
            <a:tailEnd/>
          </a:ln>
        </p:spPr>
        <p:txBody>
          <a:bodyPr>
            <a:spAutoFit/>
          </a:bodyPr>
          <a:lstStyle/>
          <a:p>
            <a:pPr eaLnBrk="0" hangingPunct="0"/>
            <a:r>
              <a:rPr lang="es-ES_tradnl" sz="1400" b="1" i="1"/>
              <a:t>CEO  </a:t>
            </a:r>
          </a:p>
          <a:p>
            <a:pPr eaLnBrk="0" hangingPunct="0"/>
            <a:r>
              <a:rPr lang="es-ES_tradnl" sz="1400" b="1" i="1"/>
              <a:t>Dirección General</a:t>
            </a:r>
          </a:p>
        </p:txBody>
      </p:sp>
      <p:sp>
        <p:nvSpPr>
          <p:cNvPr id="52228" name="Line 4"/>
          <p:cNvSpPr>
            <a:spLocks noChangeShapeType="1"/>
          </p:cNvSpPr>
          <p:nvPr/>
        </p:nvSpPr>
        <p:spPr bwMode="auto">
          <a:xfrm>
            <a:off x="4419600" y="2514600"/>
            <a:ext cx="0" cy="762000"/>
          </a:xfrm>
          <a:prstGeom prst="line">
            <a:avLst/>
          </a:prstGeom>
          <a:noFill/>
          <a:ln w="9525">
            <a:solidFill>
              <a:schemeClr val="tx1"/>
            </a:solidFill>
            <a:round/>
            <a:headEnd/>
            <a:tailEnd/>
          </a:ln>
        </p:spPr>
        <p:txBody>
          <a:bodyPr wrap="none" anchor="ctr"/>
          <a:lstStyle/>
          <a:p>
            <a:endParaRPr lang="es-ES"/>
          </a:p>
        </p:txBody>
      </p:sp>
      <p:sp>
        <p:nvSpPr>
          <p:cNvPr id="52229" name="Line 5"/>
          <p:cNvSpPr>
            <a:spLocks noChangeShapeType="1"/>
          </p:cNvSpPr>
          <p:nvPr/>
        </p:nvSpPr>
        <p:spPr bwMode="auto">
          <a:xfrm flipH="1">
            <a:off x="1066800" y="3276600"/>
            <a:ext cx="3733800" cy="0"/>
          </a:xfrm>
          <a:prstGeom prst="line">
            <a:avLst/>
          </a:prstGeom>
          <a:noFill/>
          <a:ln w="9525">
            <a:solidFill>
              <a:schemeClr val="tx1"/>
            </a:solidFill>
            <a:round/>
            <a:headEnd/>
            <a:tailEnd/>
          </a:ln>
        </p:spPr>
        <p:txBody>
          <a:bodyPr wrap="none" anchor="ctr"/>
          <a:lstStyle/>
          <a:p>
            <a:endParaRPr lang="es-ES"/>
          </a:p>
        </p:txBody>
      </p:sp>
      <p:sp>
        <p:nvSpPr>
          <p:cNvPr id="52230" name="Line 6"/>
          <p:cNvSpPr>
            <a:spLocks noChangeShapeType="1"/>
          </p:cNvSpPr>
          <p:nvPr/>
        </p:nvSpPr>
        <p:spPr bwMode="auto">
          <a:xfrm>
            <a:off x="4724400" y="3276600"/>
            <a:ext cx="3276600" cy="0"/>
          </a:xfrm>
          <a:prstGeom prst="line">
            <a:avLst/>
          </a:prstGeom>
          <a:noFill/>
          <a:ln w="9525">
            <a:solidFill>
              <a:schemeClr val="tx1"/>
            </a:solidFill>
            <a:round/>
            <a:headEnd/>
            <a:tailEnd/>
          </a:ln>
        </p:spPr>
        <p:txBody>
          <a:bodyPr wrap="none" anchor="ctr"/>
          <a:lstStyle/>
          <a:p>
            <a:endParaRPr lang="es-ES"/>
          </a:p>
        </p:txBody>
      </p:sp>
      <p:sp>
        <p:nvSpPr>
          <p:cNvPr id="52231" name="Line 7"/>
          <p:cNvSpPr>
            <a:spLocks noChangeShapeType="1"/>
          </p:cNvSpPr>
          <p:nvPr/>
        </p:nvSpPr>
        <p:spPr bwMode="auto">
          <a:xfrm>
            <a:off x="1066800" y="3276600"/>
            <a:ext cx="0" cy="533400"/>
          </a:xfrm>
          <a:prstGeom prst="line">
            <a:avLst/>
          </a:prstGeom>
          <a:noFill/>
          <a:ln w="9525">
            <a:solidFill>
              <a:schemeClr val="tx1"/>
            </a:solidFill>
            <a:round/>
            <a:headEnd/>
            <a:tailEnd/>
          </a:ln>
        </p:spPr>
        <p:txBody>
          <a:bodyPr wrap="none" anchor="ctr"/>
          <a:lstStyle/>
          <a:p>
            <a:endParaRPr lang="es-ES"/>
          </a:p>
        </p:txBody>
      </p:sp>
      <p:sp>
        <p:nvSpPr>
          <p:cNvPr id="52232" name="Rectangle 8"/>
          <p:cNvSpPr>
            <a:spLocks noChangeArrowheads="1"/>
          </p:cNvSpPr>
          <p:nvPr/>
        </p:nvSpPr>
        <p:spPr bwMode="auto">
          <a:xfrm>
            <a:off x="457200" y="3810000"/>
            <a:ext cx="1371600" cy="609600"/>
          </a:xfrm>
          <a:prstGeom prst="rect">
            <a:avLst/>
          </a:prstGeom>
          <a:noFill/>
          <a:ln w="9525">
            <a:solidFill>
              <a:schemeClr val="tx1"/>
            </a:solidFill>
            <a:miter lim="800000"/>
            <a:headEnd/>
            <a:tailEnd/>
          </a:ln>
        </p:spPr>
        <p:txBody>
          <a:bodyPr wrap="none" anchor="ctr"/>
          <a:lstStyle/>
          <a:p>
            <a:endParaRPr lang="es-ES"/>
          </a:p>
        </p:txBody>
      </p:sp>
      <p:sp>
        <p:nvSpPr>
          <p:cNvPr id="52233" name="Line 9"/>
          <p:cNvSpPr>
            <a:spLocks noChangeShapeType="1"/>
          </p:cNvSpPr>
          <p:nvPr/>
        </p:nvSpPr>
        <p:spPr bwMode="auto">
          <a:xfrm>
            <a:off x="3276600" y="3276600"/>
            <a:ext cx="0" cy="533400"/>
          </a:xfrm>
          <a:prstGeom prst="line">
            <a:avLst/>
          </a:prstGeom>
          <a:noFill/>
          <a:ln w="9525">
            <a:solidFill>
              <a:schemeClr val="tx1"/>
            </a:solidFill>
            <a:round/>
            <a:headEnd/>
            <a:tailEnd/>
          </a:ln>
        </p:spPr>
        <p:txBody>
          <a:bodyPr wrap="none" anchor="ctr"/>
          <a:lstStyle/>
          <a:p>
            <a:endParaRPr lang="es-ES"/>
          </a:p>
        </p:txBody>
      </p:sp>
      <p:sp>
        <p:nvSpPr>
          <p:cNvPr id="52234" name="Rectangle 10"/>
          <p:cNvSpPr>
            <a:spLocks noChangeArrowheads="1"/>
          </p:cNvSpPr>
          <p:nvPr/>
        </p:nvSpPr>
        <p:spPr bwMode="auto">
          <a:xfrm>
            <a:off x="2438400" y="3810000"/>
            <a:ext cx="1600200" cy="609600"/>
          </a:xfrm>
          <a:prstGeom prst="rect">
            <a:avLst/>
          </a:prstGeom>
          <a:noFill/>
          <a:ln w="9525">
            <a:solidFill>
              <a:schemeClr val="tx1"/>
            </a:solidFill>
            <a:miter lim="800000"/>
            <a:headEnd/>
            <a:tailEnd/>
          </a:ln>
        </p:spPr>
        <p:txBody>
          <a:bodyPr wrap="none" anchor="ctr"/>
          <a:lstStyle/>
          <a:p>
            <a:endParaRPr lang="es-ES"/>
          </a:p>
        </p:txBody>
      </p:sp>
      <p:sp>
        <p:nvSpPr>
          <p:cNvPr id="52235" name="Line 11"/>
          <p:cNvSpPr>
            <a:spLocks noChangeShapeType="1"/>
          </p:cNvSpPr>
          <p:nvPr/>
        </p:nvSpPr>
        <p:spPr bwMode="auto">
          <a:xfrm>
            <a:off x="5562600" y="3276600"/>
            <a:ext cx="0" cy="533400"/>
          </a:xfrm>
          <a:prstGeom prst="line">
            <a:avLst/>
          </a:prstGeom>
          <a:noFill/>
          <a:ln w="9525">
            <a:solidFill>
              <a:schemeClr val="tx1"/>
            </a:solidFill>
            <a:round/>
            <a:headEnd/>
            <a:tailEnd/>
          </a:ln>
        </p:spPr>
        <p:txBody>
          <a:bodyPr wrap="none" anchor="ctr"/>
          <a:lstStyle/>
          <a:p>
            <a:endParaRPr lang="es-ES"/>
          </a:p>
        </p:txBody>
      </p:sp>
      <p:sp>
        <p:nvSpPr>
          <p:cNvPr id="52236" name="Rectangle 12"/>
          <p:cNvSpPr>
            <a:spLocks noChangeArrowheads="1"/>
          </p:cNvSpPr>
          <p:nvPr/>
        </p:nvSpPr>
        <p:spPr bwMode="auto">
          <a:xfrm>
            <a:off x="4419600" y="3810000"/>
            <a:ext cx="1981200" cy="609600"/>
          </a:xfrm>
          <a:prstGeom prst="rect">
            <a:avLst/>
          </a:prstGeom>
          <a:noFill/>
          <a:ln w="9525">
            <a:solidFill>
              <a:schemeClr val="tx1"/>
            </a:solidFill>
            <a:miter lim="800000"/>
            <a:headEnd/>
            <a:tailEnd/>
          </a:ln>
        </p:spPr>
        <p:txBody>
          <a:bodyPr wrap="none" anchor="ctr"/>
          <a:lstStyle/>
          <a:p>
            <a:endParaRPr lang="es-ES"/>
          </a:p>
        </p:txBody>
      </p:sp>
      <p:sp>
        <p:nvSpPr>
          <p:cNvPr id="52237" name="Rectangle 13"/>
          <p:cNvSpPr>
            <a:spLocks noChangeArrowheads="1"/>
          </p:cNvSpPr>
          <p:nvPr/>
        </p:nvSpPr>
        <p:spPr bwMode="auto">
          <a:xfrm>
            <a:off x="6934200" y="3810000"/>
            <a:ext cx="1752600" cy="609600"/>
          </a:xfrm>
          <a:prstGeom prst="rect">
            <a:avLst/>
          </a:prstGeom>
          <a:noFill/>
          <a:ln w="9525">
            <a:solidFill>
              <a:schemeClr val="tx1"/>
            </a:solidFill>
            <a:miter lim="800000"/>
            <a:headEnd/>
            <a:tailEnd/>
          </a:ln>
        </p:spPr>
        <p:txBody>
          <a:bodyPr wrap="none" anchor="ctr"/>
          <a:lstStyle/>
          <a:p>
            <a:pPr eaLnBrk="0" hangingPunct="0"/>
            <a:r>
              <a:rPr lang="es-ES_tradnl" sz="1200" b="1" i="1"/>
              <a:t>Áreas de Apoyo</a:t>
            </a:r>
          </a:p>
          <a:p>
            <a:pPr eaLnBrk="0" hangingPunct="0"/>
            <a:r>
              <a:rPr lang="es-ES_tradnl" sz="1200" b="1" i="1"/>
              <a:t>(Recursos Humanos)</a:t>
            </a:r>
            <a:endParaRPr lang="es-ES" sz="1200" b="1" i="1"/>
          </a:p>
        </p:txBody>
      </p:sp>
      <p:sp>
        <p:nvSpPr>
          <p:cNvPr id="52238" name="Line 14"/>
          <p:cNvSpPr>
            <a:spLocks noChangeShapeType="1"/>
          </p:cNvSpPr>
          <p:nvPr/>
        </p:nvSpPr>
        <p:spPr bwMode="auto">
          <a:xfrm>
            <a:off x="8001000" y="3276600"/>
            <a:ext cx="0" cy="533400"/>
          </a:xfrm>
          <a:prstGeom prst="line">
            <a:avLst/>
          </a:prstGeom>
          <a:noFill/>
          <a:ln w="9525">
            <a:solidFill>
              <a:schemeClr val="tx1"/>
            </a:solidFill>
            <a:round/>
            <a:headEnd/>
            <a:tailEnd/>
          </a:ln>
        </p:spPr>
        <p:txBody>
          <a:bodyPr wrap="none" anchor="ctr"/>
          <a:lstStyle/>
          <a:p>
            <a:endParaRPr lang="es-ES"/>
          </a:p>
        </p:txBody>
      </p:sp>
      <p:sp>
        <p:nvSpPr>
          <p:cNvPr id="52239" name="Text Box 15"/>
          <p:cNvSpPr txBox="1">
            <a:spLocks noChangeArrowheads="1"/>
          </p:cNvSpPr>
          <p:nvPr/>
        </p:nvSpPr>
        <p:spPr bwMode="auto">
          <a:xfrm>
            <a:off x="434975" y="3962400"/>
            <a:ext cx="1393825" cy="304800"/>
          </a:xfrm>
          <a:prstGeom prst="rect">
            <a:avLst/>
          </a:prstGeom>
          <a:noFill/>
          <a:ln w="9525">
            <a:noFill/>
            <a:miter lim="800000"/>
            <a:headEnd/>
            <a:tailEnd/>
          </a:ln>
        </p:spPr>
        <p:txBody>
          <a:bodyPr wrap="none">
            <a:spAutoFit/>
          </a:bodyPr>
          <a:lstStyle/>
          <a:p>
            <a:pPr eaLnBrk="0" hangingPunct="0"/>
            <a:r>
              <a:rPr lang="es-ES_tradnl" sz="1400" b="1" i="1"/>
              <a:t>Adquisiciones</a:t>
            </a:r>
          </a:p>
        </p:txBody>
      </p:sp>
      <p:sp>
        <p:nvSpPr>
          <p:cNvPr id="52240" name="Text Box 16"/>
          <p:cNvSpPr txBox="1">
            <a:spLocks noChangeArrowheads="1"/>
          </p:cNvSpPr>
          <p:nvPr/>
        </p:nvSpPr>
        <p:spPr bwMode="auto">
          <a:xfrm>
            <a:off x="2649538" y="3973513"/>
            <a:ext cx="1160462" cy="304800"/>
          </a:xfrm>
          <a:prstGeom prst="rect">
            <a:avLst/>
          </a:prstGeom>
          <a:noFill/>
          <a:ln w="9525">
            <a:noFill/>
            <a:miter lim="800000"/>
            <a:headEnd/>
            <a:tailEnd/>
          </a:ln>
        </p:spPr>
        <p:txBody>
          <a:bodyPr wrap="none">
            <a:spAutoFit/>
          </a:bodyPr>
          <a:lstStyle/>
          <a:p>
            <a:pPr eaLnBrk="0" hangingPunct="0"/>
            <a:r>
              <a:rPr lang="es-ES_tradnl" sz="1400" b="1" i="1"/>
              <a:t>Producción</a:t>
            </a:r>
          </a:p>
        </p:txBody>
      </p:sp>
      <p:sp>
        <p:nvSpPr>
          <p:cNvPr id="52241" name="Text Box 17"/>
          <p:cNvSpPr txBox="1">
            <a:spLocks noChangeArrowheads="1"/>
          </p:cNvSpPr>
          <p:nvPr/>
        </p:nvSpPr>
        <p:spPr bwMode="auto">
          <a:xfrm>
            <a:off x="4418013" y="3821113"/>
            <a:ext cx="1982787" cy="517525"/>
          </a:xfrm>
          <a:prstGeom prst="rect">
            <a:avLst/>
          </a:prstGeom>
          <a:noFill/>
          <a:ln w="9525">
            <a:noFill/>
            <a:miter lim="800000"/>
            <a:headEnd/>
            <a:tailEnd/>
          </a:ln>
        </p:spPr>
        <p:txBody>
          <a:bodyPr wrap="none">
            <a:spAutoFit/>
          </a:bodyPr>
          <a:lstStyle/>
          <a:p>
            <a:pPr eaLnBrk="0" hangingPunct="0"/>
            <a:r>
              <a:rPr lang="es-ES_tradnl" sz="1400" b="1" i="1"/>
              <a:t>Unidades de Negocio</a:t>
            </a:r>
          </a:p>
          <a:p>
            <a:pPr eaLnBrk="0" hangingPunct="0"/>
            <a:r>
              <a:rPr lang="es-ES_tradnl" sz="1400" b="1" i="1"/>
              <a:t>(Area Comercial)</a:t>
            </a:r>
          </a:p>
        </p:txBody>
      </p:sp>
      <p:sp>
        <p:nvSpPr>
          <p:cNvPr id="52242" name="Text Box 18"/>
          <p:cNvSpPr txBox="1">
            <a:spLocks noChangeArrowheads="1"/>
          </p:cNvSpPr>
          <p:nvPr/>
        </p:nvSpPr>
        <p:spPr bwMode="auto">
          <a:xfrm>
            <a:off x="381000" y="4735513"/>
            <a:ext cx="8161338" cy="1581150"/>
          </a:xfrm>
          <a:prstGeom prst="rect">
            <a:avLst/>
          </a:prstGeom>
          <a:noFill/>
          <a:ln w="9525">
            <a:noFill/>
            <a:miter lim="800000"/>
            <a:headEnd/>
            <a:tailEnd/>
          </a:ln>
        </p:spPr>
        <p:txBody>
          <a:bodyPr wrap="none">
            <a:spAutoFit/>
          </a:bodyPr>
          <a:lstStyle/>
          <a:p>
            <a:pPr algn="l" eaLnBrk="0" hangingPunct="0"/>
            <a:r>
              <a:rPr lang="es-ES_tradnl" sz="1400" i="1"/>
              <a:t>Centro de Costos	   Centro de Costos	          Centro de Beneficios	  Centros de Gastos</a:t>
            </a:r>
          </a:p>
          <a:p>
            <a:pPr algn="l" eaLnBrk="0" hangingPunct="0"/>
            <a:r>
              <a:rPr lang="es-ES_tradnl" sz="1400" i="1"/>
              <a:t>		   (Unidades Operativas)        (Unidad de Negocio)	       Discrecionales</a:t>
            </a:r>
          </a:p>
          <a:p>
            <a:pPr algn="l" eaLnBrk="0" hangingPunct="0"/>
            <a:r>
              <a:rPr lang="es-ES_tradnl" sz="1400" i="1"/>
              <a:t>				          Centro de Ingresos</a:t>
            </a:r>
          </a:p>
          <a:p>
            <a:pPr algn="l" eaLnBrk="0" hangingPunct="0"/>
            <a:r>
              <a:rPr lang="es-ES_tradnl" sz="1400" i="1"/>
              <a:t>		   Centro de Gastos	          (Fuerza de Ventas)</a:t>
            </a:r>
          </a:p>
          <a:p>
            <a:pPr algn="l" eaLnBrk="0" hangingPunct="0"/>
            <a:r>
              <a:rPr lang="es-ES_tradnl" sz="1400" i="1"/>
              <a:t>		   Discrecionales</a:t>
            </a:r>
          </a:p>
          <a:p>
            <a:pPr algn="l" eaLnBrk="0" hangingPunct="0"/>
            <a:r>
              <a:rPr lang="es-ES_tradnl" sz="1400" i="1"/>
              <a:t>		   (Unidades de apoyo a la</a:t>
            </a:r>
          </a:p>
          <a:p>
            <a:pPr algn="l" eaLnBrk="0" hangingPunct="0"/>
            <a:r>
              <a:rPr lang="es-ES_tradnl" sz="1400" i="1"/>
              <a:t>		   Producción)</a:t>
            </a:r>
          </a:p>
        </p:txBody>
      </p:sp>
      <p:sp>
        <p:nvSpPr>
          <p:cNvPr id="52243" name="Rectangle 19"/>
          <p:cNvSpPr>
            <a:spLocks noChangeArrowheads="1"/>
          </p:cNvSpPr>
          <p:nvPr/>
        </p:nvSpPr>
        <p:spPr bwMode="auto">
          <a:xfrm>
            <a:off x="228600" y="1676400"/>
            <a:ext cx="8686800" cy="4876800"/>
          </a:xfrm>
          <a:prstGeom prst="rect">
            <a:avLst/>
          </a:prstGeom>
          <a:noFill/>
          <a:ln w="9525">
            <a:noFill/>
            <a:miter lim="800000"/>
            <a:headEnd/>
            <a:tailEnd/>
          </a:ln>
        </p:spPr>
        <p:txBody>
          <a:bodyPr wrap="none" anchor="ctr"/>
          <a:lstStyle/>
          <a:p>
            <a:endParaRPr lang="es-ES"/>
          </a:p>
        </p:txBody>
      </p:sp>
      <p:sp>
        <p:nvSpPr>
          <p:cNvPr id="52244" name="Text Box 20"/>
          <p:cNvSpPr txBox="1">
            <a:spLocks noChangeArrowheads="1"/>
          </p:cNvSpPr>
          <p:nvPr/>
        </p:nvSpPr>
        <p:spPr bwMode="auto">
          <a:xfrm>
            <a:off x="4572000" y="2678113"/>
            <a:ext cx="1981200" cy="304800"/>
          </a:xfrm>
          <a:prstGeom prst="rect">
            <a:avLst/>
          </a:prstGeom>
          <a:noFill/>
          <a:ln w="9525">
            <a:noFill/>
            <a:miter lim="800000"/>
            <a:headEnd/>
            <a:tailEnd/>
          </a:ln>
        </p:spPr>
        <p:txBody>
          <a:bodyPr>
            <a:spAutoFit/>
          </a:bodyPr>
          <a:lstStyle/>
          <a:p>
            <a:pPr algn="l" eaLnBrk="0" hangingPunct="0"/>
            <a:r>
              <a:rPr lang="es-ES_tradnl" sz="1400" i="1"/>
              <a:t>Centro de Inversiones</a:t>
            </a:r>
          </a:p>
        </p:txBody>
      </p:sp>
      <p:sp>
        <p:nvSpPr>
          <p:cNvPr id="52245" name="Text Box 21"/>
          <p:cNvSpPr txBox="1">
            <a:spLocks noChangeArrowheads="1"/>
          </p:cNvSpPr>
          <p:nvPr/>
        </p:nvSpPr>
        <p:spPr bwMode="auto">
          <a:xfrm>
            <a:off x="838200" y="1295400"/>
            <a:ext cx="3352800" cy="517525"/>
          </a:xfrm>
          <a:prstGeom prst="rect">
            <a:avLst/>
          </a:prstGeom>
          <a:noFill/>
          <a:ln w="9525">
            <a:noFill/>
            <a:miter lim="800000"/>
            <a:headEnd/>
            <a:tailEnd/>
          </a:ln>
        </p:spPr>
        <p:txBody>
          <a:bodyPr>
            <a:spAutoFit/>
          </a:bodyPr>
          <a:lstStyle/>
          <a:p>
            <a:pPr algn="l" eaLnBrk="0" hangingPunct="0"/>
            <a:r>
              <a:rPr lang="es-MX" sz="1400" b="1" i="1"/>
              <a:t>Estructura Organizacional</a:t>
            </a:r>
            <a:r>
              <a:rPr lang="es-ES_tradnl" sz="1400" b="1" i="1"/>
              <a:t> </a:t>
            </a:r>
          </a:p>
          <a:p>
            <a:pPr algn="l" eaLnBrk="0" hangingPunct="0"/>
            <a:r>
              <a:rPr lang="es-ES_tradnl" sz="1400" b="1" i="1"/>
              <a:t>y </a:t>
            </a:r>
            <a:r>
              <a:rPr lang="es-MX" sz="1400" b="1" i="1"/>
              <a:t>Centros de Responsabilidad </a:t>
            </a:r>
            <a:endParaRPr lang="es-ES" sz="1400" b="1" i="1"/>
          </a:p>
        </p:txBody>
      </p:sp>
      <p:sp>
        <p:nvSpPr>
          <p:cNvPr id="52246" name="Rectangle 22"/>
          <p:cNvSpPr>
            <a:spLocks noChangeArrowheads="1"/>
          </p:cNvSpPr>
          <p:nvPr/>
        </p:nvSpPr>
        <p:spPr bwMode="auto">
          <a:xfrm>
            <a:off x="1692275" y="260350"/>
            <a:ext cx="5867400" cy="609600"/>
          </a:xfrm>
          <a:prstGeom prst="rect">
            <a:avLst/>
          </a:prstGeom>
          <a:noFill/>
          <a:ln w="9525">
            <a:noFill/>
            <a:miter lim="800000"/>
            <a:headEnd/>
            <a:tailEnd/>
          </a:ln>
        </p:spPr>
        <p:txBody>
          <a:bodyPr anchor="ctr"/>
          <a:lstStyle/>
          <a:p>
            <a:pPr algn="l" eaLnBrk="0" hangingPunct="0"/>
            <a:r>
              <a:rPr lang="es-ES_tradnl" sz="1600" b="1" i="1">
                <a:solidFill>
                  <a:schemeClr val="tx2"/>
                </a:solidFill>
              </a:rPr>
              <a:t>Ejemplo: Control y Organización </a:t>
            </a:r>
            <a:endParaRPr lang="es-ES_tradnl" sz="1600">
              <a:solidFill>
                <a:schemeClr val="tx2"/>
              </a:solidFill>
              <a:latin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762000" y="1657350"/>
            <a:ext cx="7772400" cy="4133850"/>
          </a:xfrm>
          <a:prstGeom prst="rect">
            <a:avLst/>
          </a:prstGeom>
          <a:noFill/>
          <a:ln w="9525">
            <a:noFill/>
            <a:miter lim="800000"/>
            <a:headEnd/>
            <a:tailEnd/>
          </a:ln>
        </p:spPr>
        <p:txBody>
          <a:bodyPr>
            <a:spAutoFit/>
          </a:bodyPr>
          <a:lstStyle/>
          <a:p>
            <a:pPr algn="l" eaLnBrk="0" hangingPunct="0"/>
            <a:r>
              <a:rPr lang="es-ES_tradnl" sz="1400" b="1" i="1"/>
              <a:t>Centros de Costos: </a:t>
            </a:r>
          </a:p>
          <a:p>
            <a:pPr algn="just" eaLnBrk="0" hangingPunct="0"/>
            <a:r>
              <a:rPr lang="es-ES_tradnl" sz="1400" i="1"/>
              <a:t>Producto fácil de medir y relación insumo / producto estable. Se dispone de autonomía para decidir sobre la producción a obtener o sobre los recursos a emplear.</a:t>
            </a:r>
          </a:p>
          <a:p>
            <a:pPr algn="just" eaLnBrk="0" hangingPunct="0"/>
            <a:endParaRPr lang="es-ES_tradnl" sz="1400" i="1"/>
          </a:p>
          <a:p>
            <a:pPr algn="just" eaLnBrk="0" hangingPunct="0"/>
            <a:r>
              <a:rPr lang="es-ES_tradnl" sz="1400" b="1" i="1"/>
              <a:t>Centros de Gastos Discrecionales</a:t>
            </a:r>
            <a:r>
              <a:rPr lang="es-ES_tradnl" sz="1400" i="1"/>
              <a:t>: </a:t>
            </a:r>
          </a:p>
          <a:p>
            <a:pPr algn="just" eaLnBrk="0" hangingPunct="0"/>
            <a:r>
              <a:rPr lang="es-ES_tradnl" sz="1400" i="1"/>
              <a:t>Producto difícil de medir, y relación insumo / producto poco predecible.</a:t>
            </a:r>
          </a:p>
          <a:p>
            <a:pPr algn="just" eaLnBrk="0" hangingPunct="0"/>
            <a:endParaRPr lang="es-ES_tradnl" sz="1400" i="1"/>
          </a:p>
          <a:p>
            <a:pPr algn="just" eaLnBrk="0" hangingPunct="0"/>
            <a:r>
              <a:rPr lang="es-ES_tradnl" sz="1400" b="1" i="1"/>
              <a:t>Centros de Ingresos</a:t>
            </a:r>
            <a:r>
              <a:rPr lang="es-ES_tradnl" sz="1400" i="1"/>
              <a:t>:</a:t>
            </a:r>
          </a:p>
          <a:p>
            <a:pPr algn="just" eaLnBrk="0" hangingPunct="0"/>
            <a:r>
              <a:rPr lang="es-ES_tradnl" sz="1400" i="1"/>
              <a:t>Responsabilidad exclusiva sobre la distribución y venta de productos cuyo volumen y mix constituye un dato. Los ingresos generados pueden ser medidos en unidades monetarias.</a:t>
            </a:r>
          </a:p>
          <a:p>
            <a:pPr algn="just" eaLnBrk="0" hangingPunct="0"/>
            <a:endParaRPr lang="es-ES_tradnl" sz="1400" i="1"/>
          </a:p>
          <a:p>
            <a:pPr algn="just" eaLnBrk="0" hangingPunct="0"/>
            <a:r>
              <a:rPr lang="es-ES_tradnl" sz="1400" b="1" i="1"/>
              <a:t>Centros de Beneficios</a:t>
            </a:r>
            <a:r>
              <a:rPr lang="es-ES_tradnl" sz="1400" i="1"/>
              <a:t>:</a:t>
            </a:r>
          </a:p>
          <a:p>
            <a:pPr algn="just" eaLnBrk="0" hangingPunct="0"/>
            <a:r>
              <a:rPr lang="es-ES_tradnl" sz="1400" i="1"/>
              <a:t>Autonomía para decidir sobre los productos a obtener (ingresos) y sobre los recursos a emplear (gastos). Se busca medir el margen o resultado generado .</a:t>
            </a:r>
          </a:p>
          <a:p>
            <a:pPr algn="just" eaLnBrk="0" hangingPunct="0"/>
            <a:endParaRPr lang="es-ES_tradnl" sz="1400" i="1"/>
          </a:p>
          <a:p>
            <a:pPr algn="just" eaLnBrk="0" hangingPunct="0"/>
            <a:r>
              <a:rPr lang="es-ES_tradnl" sz="1400" b="1" i="1"/>
              <a:t>Centros de Inversiones</a:t>
            </a:r>
            <a:r>
              <a:rPr lang="es-ES_tradnl" sz="1400" i="1"/>
              <a:t>:</a:t>
            </a:r>
          </a:p>
          <a:p>
            <a:pPr algn="just" eaLnBrk="0" hangingPunct="0"/>
            <a:r>
              <a:rPr lang="es-ES_tradnl" sz="1400" i="1"/>
              <a:t>Autonomía máxima. Capacidad para decidir respecto de productos y recursos, y sobre el uso y destino de los activos disponibles. Interesa medir el desempeño en función del resultado y su relación con la inversión empleada. </a:t>
            </a:r>
          </a:p>
        </p:txBody>
      </p:sp>
      <p:sp>
        <p:nvSpPr>
          <p:cNvPr id="53251" name="Rectangle 3"/>
          <p:cNvSpPr>
            <a:spLocks noChangeArrowheads="1"/>
          </p:cNvSpPr>
          <p:nvPr/>
        </p:nvSpPr>
        <p:spPr bwMode="auto">
          <a:xfrm>
            <a:off x="1331913" y="404813"/>
            <a:ext cx="5029200" cy="609600"/>
          </a:xfrm>
          <a:prstGeom prst="rect">
            <a:avLst/>
          </a:prstGeom>
          <a:noFill/>
          <a:ln w="9525">
            <a:noFill/>
            <a:miter lim="800000"/>
            <a:headEnd/>
            <a:tailEnd/>
          </a:ln>
        </p:spPr>
        <p:txBody>
          <a:bodyPr anchor="ctr"/>
          <a:lstStyle/>
          <a:p>
            <a:pPr algn="l" eaLnBrk="0" hangingPunct="0"/>
            <a:r>
              <a:rPr lang="es-ES_tradnl" sz="1600" b="1" i="1">
                <a:solidFill>
                  <a:schemeClr val="tx2"/>
                </a:solidFill>
              </a:rPr>
              <a:t>Centros de Responsabilidad: Tipos</a:t>
            </a:r>
            <a:endParaRPr lang="es-ES_tradnl" sz="1600">
              <a:solidFill>
                <a:schemeClr val="tx2"/>
              </a:solidFill>
              <a:latin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s-ES_tradnl" smtClean="0"/>
              <a:t>El entorno del control de gestión</a:t>
            </a:r>
          </a:p>
        </p:txBody>
      </p:sp>
      <p:sp>
        <p:nvSpPr>
          <p:cNvPr id="55299" name="Rectangle 3"/>
          <p:cNvSpPr>
            <a:spLocks noGrp="1" noChangeArrowheads="1"/>
          </p:cNvSpPr>
          <p:nvPr>
            <p:ph type="body" idx="1"/>
          </p:nvPr>
        </p:nvSpPr>
        <p:spPr>
          <a:xfrm>
            <a:off x="611188" y="1628775"/>
            <a:ext cx="7772400" cy="4114800"/>
          </a:xfrm>
          <a:effectLst>
            <a:glow rad="228600">
              <a:schemeClr val="accent4">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lstStyle/>
          <a:p>
            <a:pPr eaLnBrk="1" hangingPunct="1"/>
            <a:r>
              <a:rPr lang="es-ES_tradnl" dirty="0" smtClean="0"/>
              <a:t>Esta influido por el entorno</a:t>
            </a:r>
          </a:p>
          <a:p>
            <a:pPr eaLnBrk="1" hangingPunct="1"/>
            <a:endParaRPr lang="es-ES_tradnl" dirty="0" smtClean="0"/>
          </a:p>
          <a:p>
            <a:pPr lvl="1" eaLnBrk="1" hangingPunct="1"/>
            <a:r>
              <a:rPr lang="es-ES_tradnl" dirty="0" smtClean="0"/>
              <a:t>Cultura</a:t>
            </a:r>
          </a:p>
          <a:p>
            <a:pPr lvl="1" eaLnBrk="1" hangingPunct="1"/>
            <a:r>
              <a:rPr lang="es-ES_tradnl" dirty="0" smtClean="0"/>
              <a:t>Clima</a:t>
            </a:r>
          </a:p>
          <a:p>
            <a:pPr lvl="1" eaLnBrk="1" hangingPunct="1"/>
            <a:r>
              <a:rPr lang="es-ES_tradnl" dirty="0" smtClean="0"/>
              <a:t>Actitud de la alta dirección</a:t>
            </a:r>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1331913" y="333375"/>
            <a:ext cx="5181600" cy="762000"/>
          </a:xfrm>
          <a:prstGeom prst="rect">
            <a:avLst/>
          </a:prstGeom>
          <a:noFill/>
          <a:ln w="9525">
            <a:noFill/>
            <a:miter lim="800000"/>
            <a:headEnd/>
            <a:tailEnd/>
          </a:ln>
        </p:spPr>
        <p:txBody>
          <a:bodyPr anchor="ctr"/>
          <a:lstStyle/>
          <a:p>
            <a:pPr algn="l" eaLnBrk="0" hangingPunct="0"/>
            <a:r>
              <a:rPr lang="es-ES_tradnl" sz="1600" b="1" i="1">
                <a:solidFill>
                  <a:schemeClr val="tx2"/>
                </a:solidFill>
              </a:rPr>
              <a:t>Control: Entorno y Formas Culturales</a:t>
            </a:r>
            <a:endParaRPr lang="es-ES_tradnl" sz="1600">
              <a:solidFill>
                <a:schemeClr val="tx2"/>
              </a:solidFill>
              <a:latin typeface="Times New Roman" pitchFamily="18" charset="0"/>
            </a:endParaRPr>
          </a:p>
        </p:txBody>
      </p:sp>
      <p:sp>
        <p:nvSpPr>
          <p:cNvPr id="56323" name="Rectangle 3"/>
          <p:cNvSpPr>
            <a:spLocks noChangeArrowheads="1"/>
          </p:cNvSpPr>
          <p:nvPr/>
        </p:nvSpPr>
        <p:spPr bwMode="auto">
          <a:xfrm>
            <a:off x="914400" y="1371600"/>
            <a:ext cx="7162800" cy="5181600"/>
          </a:xfrm>
          <a:prstGeom prst="rect">
            <a:avLst/>
          </a:prstGeom>
          <a:ln>
            <a:headEnd/>
            <a:tailEnd/>
          </a:ln>
          <a:effectLst>
            <a:glow rad="228600">
              <a:schemeClr val="accent4">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lstStyle/>
          <a:p>
            <a:pPr algn="l" eaLnBrk="0" hangingPunct="0">
              <a:tabLst>
                <a:tab pos="377825" algn="l"/>
              </a:tabLst>
            </a:pPr>
            <a:r>
              <a:rPr lang="es-ES_tradnl" sz="1200" b="1" i="1" dirty="0">
                <a:solidFill>
                  <a:srgbClr val="0070C0"/>
                </a:solidFill>
              </a:rPr>
              <a:t>Entorno Paternal</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i="1" dirty="0">
                <a:solidFill>
                  <a:srgbClr val="0070C0"/>
                </a:solidFill>
              </a:rPr>
              <a:t>	Modelo “El Padrino”</a:t>
            </a:r>
          </a:p>
          <a:p>
            <a:pPr algn="l" eaLnBrk="0" hangingPunct="0">
              <a:tabLst>
                <a:tab pos="377825" algn="l"/>
              </a:tabLst>
            </a:pPr>
            <a:r>
              <a:rPr lang="es-ES_tradnl" sz="1200" i="1" dirty="0">
                <a:solidFill>
                  <a:srgbClr val="0070C0"/>
                </a:solidFill>
              </a:rPr>
              <a:t>	Fuerte liderazgo, concentración en las decisiones, supervisión directa</a:t>
            </a:r>
          </a:p>
          <a:p>
            <a:pPr algn="l" eaLnBrk="0" hangingPunct="0">
              <a:tabLst>
                <a:tab pos="377825" algn="l"/>
              </a:tabLst>
            </a:pPr>
            <a:r>
              <a:rPr lang="es-ES_tradnl" sz="1200" i="1" dirty="0">
                <a:solidFill>
                  <a:srgbClr val="0070C0"/>
                </a:solidFill>
              </a:rPr>
              <a:t>	La cultura, principal mecanismo de control</a:t>
            </a:r>
          </a:p>
          <a:p>
            <a:pPr algn="l" eaLnBrk="0" hangingPunct="0">
              <a:tabLst>
                <a:tab pos="377825" algn="l"/>
              </a:tabLst>
            </a:pPr>
            <a:r>
              <a:rPr lang="es-ES_tradnl" sz="1200" i="1" dirty="0">
                <a:solidFill>
                  <a:srgbClr val="0070C0"/>
                </a:solidFill>
              </a:rPr>
              <a:t>	Se presenta en organizaciones pequeñas con actividades rutinarias y sin formalización.</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b="1" i="1" dirty="0">
                <a:solidFill>
                  <a:srgbClr val="0070C0"/>
                </a:solidFill>
              </a:rPr>
              <a:t>Entorno Burocrático</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i="1" dirty="0">
                <a:solidFill>
                  <a:srgbClr val="0070C0"/>
                </a:solidFill>
              </a:rPr>
              <a:t>	Organizaciones con actividades rutinarias predecibles y programables</a:t>
            </a:r>
          </a:p>
          <a:p>
            <a:pPr algn="l" eaLnBrk="0" hangingPunct="0">
              <a:tabLst>
                <a:tab pos="377825" algn="l"/>
              </a:tabLst>
            </a:pPr>
            <a:r>
              <a:rPr lang="es-ES_tradnl" sz="1200" i="1" dirty="0">
                <a:solidFill>
                  <a:srgbClr val="0070C0"/>
                </a:solidFill>
              </a:rPr>
              <a:t>	Alguna delegación, escasa descentralización de las decisiones</a:t>
            </a:r>
          </a:p>
          <a:p>
            <a:pPr algn="l" eaLnBrk="0" hangingPunct="0">
              <a:tabLst>
                <a:tab pos="377825" algn="l"/>
              </a:tabLst>
            </a:pPr>
            <a:r>
              <a:rPr lang="es-ES_tradnl" sz="1200" i="1" dirty="0">
                <a:solidFill>
                  <a:srgbClr val="0070C0"/>
                </a:solidFill>
              </a:rPr>
              <a:t>	Control descansa fuertemente en normas y procedimientos </a:t>
            </a:r>
          </a:p>
          <a:p>
            <a:pPr algn="l" eaLnBrk="0" hangingPunct="0">
              <a:tabLst>
                <a:tab pos="377825" algn="l"/>
              </a:tabLst>
            </a:pPr>
            <a:r>
              <a:rPr lang="es-ES_tradnl" sz="1200" i="1" dirty="0">
                <a:solidFill>
                  <a:srgbClr val="0070C0"/>
                </a:solidFill>
              </a:rPr>
              <a:t>	Se presenta de preferencia en el sector público</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b="1" i="1" dirty="0">
                <a:solidFill>
                  <a:srgbClr val="0070C0"/>
                </a:solidFill>
              </a:rPr>
              <a:t>Entorno por Resultados</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i="1" dirty="0">
                <a:solidFill>
                  <a:srgbClr val="0070C0"/>
                </a:solidFill>
              </a:rPr>
              <a:t>	Objetivos medibles y responsabilidades fácilmente asignables</a:t>
            </a:r>
          </a:p>
          <a:p>
            <a:pPr algn="l" eaLnBrk="0" hangingPunct="0">
              <a:tabLst>
                <a:tab pos="377825" algn="l"/>
              </a:tabLst>
            </a:pPr>
            <a:r>
              <a:rPr lang="es-ES_tradnl" sz="1200" i="1" dirty="0">
                <a:solidFill>
                  <a:srgbClr val="0070C0"/>
                </a:solidFill>
              </a:rPr>
              <a:t>	Modelo “Control de Gestión”</a:t>
            </a:r>
          </a:p>
          <a:p>
            <a:pPr algn="l" eaLnBrk="0" hangingPunct="0">
              <a:tabLst>
                <a:tab pos="377825" algn="l"/>
              </a:tabLst>
            </a:pPr>
            <a:r>
              <a:rPr lang="es-ES_tradnl" sz="1200" i="1" dirty="0">
                <a:solidFill>
                  <a:srgbClr val="0070C0"/>
                </a:solidFill>
              </a:rPr>
              <a:t>	Entorno competitivo, y demanda de descentralización en las decisiones</a:t>
            </a:r>
          </a:p>
          <a:p>
            <a:pPr algn="l" eaLnBrk="0" hangingPunct="0">
              <a:tabLst>
                <a:tab pos="377825" algn="l"/>
              </a:tabLst>
            </a:pPr>
            <a:r>
              <a:rPr lang="es-ES_tradnl" sz="1200" i="1" dirty="0">
                <a:solidFill>
                  <a:srgbClr val="0070C0"/>
                </a:solidFill>
              </a:rPr>
              <a:t>	Se presenta en organizaciones grandes y complejas, orientadas al mercado </a:t>
            </a:r>
          </a:p>
          <a:p>
            <a:pPr algn="l" eaLnBrk="0" hangingPunct="0">
              <a:tabLst>
                <a:tab pos="377825" algn="l"/>
              </a:tabLst>
            </a:pPr>
            <a:endParaRPr lang="es-ES_tradnl" sz="1200" i="1" dirty="0">
              <a:solidFill>
                <a:srgbClr val="0070C0"/>
              </a:solidFill>
            </a:endParaRPr>
          </a:p>
          <a:p>
            <a:pPr algn="l" eaLnBrk="0" hangingPunct="0">
              <a:tabLst>
                <a:tab pos="377825" algn="l"/>
              </a:tabLst>
            </a:pPr>
            <a:r>
              <a:rPr lang="es-ES_tradnl" sz="1200" b="1" i="1" dirty="0">
                <a:solidFill>
                  <a:srgbClr val="0070C0"/>
                </a:solidFill>
              </a:rPr>
              <a:t>Entorno </a:t>
            </a:r>
            <a:r>
              <a:rPr lang="es-ES_tradnl" sz="1200" b="1" i="1" dirty="0" err="1">
                <a:solidFill>
                  <a:srgbClr val="0070C0"/>
                </a:solidFill>
              </a:rPr>
              <a:t>Adhocrático</a:t>
            </a:r>
            <a:endParaRPr lang="es-ES_tradnl" sz="1200" b="1" i="1" dirty="0">
              <a:solidFill>
                <a:srgbClr val="0070C0"/>
              </a:solidFill>
            </a:endParaRPr>
          </a:p>
          <a:p>
            <a:pPr algn="l" eaLnBrk="0" hangingPunct="0">
              <a:tabLst>
                <a:tab pos="377825" algn="l"/>
              </a:tabLst>
            </a:pPr>
            <a:endParaRPr lang="es-ES_tradnl" sz="1200" b="1" i="1" dirty="0">
              <a:solidFill>
                <a:srgbClr val="0070C0"/>
              </a:solidFill>
            </a:endParaRPr>
          </a:p>
          <a:p>
            <a:pPr algn="l" eaLnBrk="0" hangingPunct="0">
              <a:tabLst>
                <a:tab pos="377825" algn="l"/>
              </a:tabLst>
            </a:pPr>
            <a:r>
              <a:rPr lang="es-ES_tradnl" sz="1200" i="1" dirty="0">
                <a:solidFill>
                  <a:srgbClr val="0070C0"/>
                </a:solidFill>
              </a:rPr>
              <a:t> 	Alta incertidumbre, y dificultad para evaluar resultados</a:t>
            </a:r>
          </a:p>
          <a:p>
            <a:pPr algn="l" eaLnBrk="0" hangingPunct="0">
              <a:tabLst>
                <a:tab pos="377825" algn="l"/>
              </a:tabLst>
            </a:pPr>
            <a:r>
              <a:rPr lang="es-ES_tradnl" sz="1200" i="1" dirty="0">
                <a:solidFill>
                  <a:srgbClr val="0070C0"/>
                </a:solidFill>
              </a:rPr>
              <a:t>	Difícil formalización, tareas poco programables</a:t>
            </a:r>
          </a:p>
          <a:p>
            <a:pPr algn="l" eaLnBrk="0" hangingPunct="0">
              <a:tabLst>
                <a:tab pos="377825" algn="l"/>
              </a:tabLst>
            </a:pPr>
            <a:r>
              <a:rPr lang="es-ES_tradnl" sz="1200" i="1" dirty="0">
                <a:solidFill>
                  <a:srgbClr val="0070C0"/>
                </a:solidFill>
              </a:rPr>
              <a:t>	Control basado en objetivos individuales y específicos, y en sistemas de valores compartidos.</a:t>
            </a:r>
          </a:p>
          <a:p>
            <a:pPr algn="l" eaLnBrk="0" hangingPunct="0">
              <a:tabLst>
                <a:tab pos="377825" algn="l"/>
              </a:tabLst>
            </a:pPr>
            <a:r>
              <a:rPr lang="es-ES_tradnl" sz="1200" i="1" dirty="0">
                <a:solidFill>
                  <a:srgbClr val="0070C0"/>
                </a:solidFill>
              </a:rPr>
              <a:t>	Se presenta en organizaciones que requieren de una alta creatividad   </a:t>
            </a:r>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endParaRPr lang="es-ES" smtClean="0"/>
          </a:p>
        </p:txBody>
      </p:sp>
      <p:sp>
        <p:nvSpPr>
          <p:cNvPr id="79875" name="Rectangle 3"/>
          <p:cNvSpPr>
            <a:spLocks noGrp="1" noChangeArrowheads="1"/>
          </p:cNvSpPr>
          <p:nvPr>
            <p:ph type="body" idx="1"/>
          </p:nvPr>
        </p:nvSpPr>
        <p:spPr>
          <a:effectLst>
            <a:glow rad="228600">
              <a:schemeClr val="accent4">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a:lstStyle/>
          <a:p>
            <a:pPr eaLnBrk="1" hangingPunct="1"/>
            <a:r>
              <a:rPr lang="es-ES_tradnl" dirty="0" smtClean="0">
                <a:solidFill>
                  <a:srgbClr val="0000FF"/>
                </a:solidFill>
              </a:rPr>
              <a:t>Los sistemas de control de gestión y sus componentes solo son eficaces si logran influir en la conducta …</a:t>
            </a:r>
          </a:p>
          <a:p>
            <a:pPr eaLnBrk="1" hangingPunct="1"/>
            <a:endParaRPr lang="es-ES_tradnl" dirty="0" smtClean="0">
              <a:solidFill>
                <a:srgbClr val="0000FF"/>
              </a:solidFill>
            </a:endParaRPr>
          </a:p>
          <a:p>
            <a:pPr eaLnBrk="1" hangingPunct="1"/>
            <a:r>
              <a:rPr lang="es-ES_tradnl" dirty="0" smtClean="0">
                <a:solidFill>
                  <a:srgbClr val="0000FF"/>
                </a:solidFill>
              </a:rPr>
              <a:t>…y esa influencia solo será efectiva en la medida en que la cultura de la organización propicie el que se haga.</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9875">
                                            <p:bg/>
                                          </p:spTgt>
                                        </p:tgtEl>
                                        <p:attrNameLst>
                                          <p:attrName>style.visibility</p:attrName>
                                        </p:attrNameLst>
                                      </p:cBhvr>
                                      <p:to>
                                        <p:strVal val="visible"/>
                                      </p:to>
                                    </p:set>
                                    <p:animEffect transition="in" filter="box(in)">
                                      <p:cBhvr>
                                        <p:cTn id="7" dur="500"/>
                                        <p:tgtEl>
                                          <p:spTgt spid="79875">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9875">
                                            <p:txEl>
                                              <p:pRg st="0" end="0"/>
                                            </p:txEl>
                                          </p:spTgt>
                                        </p:tgtEl>
                                        <p:attrNameLst>
                                          <p:attrName>style.visibility</p:attrName>
                                        </p:attrNameLst>
                                      </p:cBhvr>
                                      <p:to>
                                        <p:strVal val="visible"/>
                                      </p:to>
                                    </p:set>
                                    <p:animEffect transition="in" filter="box(in)">
                                      <p:cBhvr>
                                        <p:cTn id="12" dur="500"/>
                                        <p:tgtEl>
                                          <p:spTgt spid="798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9875">
                                            <p:txEl>
                                              <p:pRg st="2" end="2"/>
                                            </p:txEl>
                                          </p:spTgt>
                                        </p:tgtEl>
                                        <p:attrNameLst>
                                          <p:attrName>style.visibility</p:attrName>
                                        </p:attrNameLst>
                                      </p:cBhvr>
                                      <p:to>
                                        <p:strVal val="visible"/>
                                      </p:to>
                                    </p:set>
                                    <p:animEffect transition="in" filter="box(in)">
                                      <p:cBhvr>
                                        <p:cTn id="17" dur="500"/>
                                        <p:tgtEl>
                                          <p:spTgt spid="798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s-ES_tradnl" sz="2800" smtClean="0"/>
              <a:t>El entorno del control de gestión</a:t>
            </a:r>
          </a:p>
        </p:txBody>
      </p:sp>
      <p:sp>
        <p:nvSpPr>
          <p:cNvPr id="58371" name="Rectangle 3"/>
          <p:cNvSpPr>
            <a:spLocks noGrp="1" noChangeArrowheads="1"/>
          </p:cNvSpPr>
          <p:nvPr>
            <p:ph type="body" idx="1"/>
          </p:nvPr>
        </p:nvSpPr>
        <p:spPr>
          <a:xfrm>
            <a:off x="611188" y="1700213"/>
            <a:ext cx="7772400" cy="4114800"/>
          </a:xfrm>
          <a:scene3d>
            <a:camera prst="orthographicFront">
              <a:rot lat="0" lon="0" rev="0"/>
            </a:camera>
            <a:lightRig rig="threePt" dir="t">
              <a:rot lat="0" lon="0" rev="1200000"/>
            </a:lightRig>
          </a:scene3d>
          <a:sp3d>
            <a:bevelT w="63500" h="25400" prst="softRound"/>
          </a:sp3d>
        </p:spPr>
        <p:style>
          <a:lnRef idx="0">
            <a:schemeClr val="accent1"/>
          </a:lnRef>
          <a:fillRef idx="3">
            <a:schemeClr val="accent1"/>
          </a:fillRef>
          <a:effectRef idx="3">
            <a:schemeClr val="accent1"/>
          </a:effectRef>
          <a:fontRef idx="minor">
            <a:schemeClr val="lt1"/>
          </a:fontRef>
        </p:style>
        <p:txBody>
          <a:bodyPr/>
          <a:lstStyle/>
          <a:p>
            <a:pPr eaLnBrk="1" hangingPunct="1">
              <a:lnSpc>
                <a:spcPct val="90000"/>
              </a:lnSpc>
            </a:pPr>
            <a:r>
              <a:rPr lang="es-ES_tradnl" sz="2400" dirty="0" smtClean="0">
                <a:solidFill>
                  <a:srgbClr val="0070C0"/>
                </a:solidFill>
              </a:rPr>
              <a:t>Consideración conductista</a:t>
            </a:r>
          </a:p>
          <a:p>
            <a:pPr eaLnBrk="1" hangingPunct="1">
              <a:lnSpc>
                <a:spcPct val="90000"/>
              </a:lnSpc>
            </a:pPr>
            <a:endParaRPr lang="es-ES_tradnl" sz="2400" dirty="0" smtClean="0">
              <a:solidFill>
                <a:srgbClr val="0070C0"/>
              </a:solidFill>
            </a:endParaRPr>
          </a:p>
          <a:p>
            <a:pPr lvl="1" eaLnBrk="1" hangingPunct="1">
              <a:lnSpc>
                <a:spcPct val="90000"/>
              </a:lnSpc>
            </a:pPr>
            <a:r>
              <a:rPr lang="es-ES_tradnl" sz="2000" i="1" dirty="0" smtClean="0">
                <a:solidFill>
                  <a:srgbClr val="0070C0"/>
                </a:solidFill>
              </a:rPr>
              <a:t>“El propósito del control de gestión es asegurar que las estrategias se pondrán en práctica y consecuentemente que se alcanzarán las metas.”</a:t>
            </a:r>
            <a:r>
              <a:rPr lang="es-ES_tradnl" sz="2000" dirty="0" smtClean="0">
                <a:solidFill>
                  <a:srgbClr val="0070C0"/>
                </a:solidFill>
              </a:rPr>
              <a:t>  R. Anthony</a:t>
            </a:r>
          </a:p>
          <a:p>
            <a:pPr lvl="1" eaLnBrk="1" hangingPunct="1">
              <a:lnSpc>
                <a:spcPct val="90000"/>
              </a:lnSpc>
            </a:pPr>
            <a:r>
              <a:rPr lang="es-ES_tradnl" sz="2000" dirty="0" smtClean="0">
                <a:solidFill>
                  <a:srgbClr val="0070C0"/>
                </a:solidFill>
              </a:rPr>
              <a:t>Directivo tiene metas personales</a:t>
            </a:r>
          </a:p>
          <a:p>
            <a:pPr lvl="1" eaLnBrk="1" hangingPunct="1">
              <a:lnSpc>
                <a:spcPct val="90000"/>
              </a:lnSpc>
            </a:pPr>
            <a:r>
              <a:rPr lang="es-ES_tradnl" sz="2000" dirty="0" smtClean="0">
                <a:solidFill>
                  <a:srgbClr val="0070C0"/>
                </a:solidFill>
              </a:rPr>
              <a:t>Se trata de hacerle actuar de modo que la búsqueda de sus metas, lleve a conseguir las de la empresa.</a:t>
            </a:r>
          </a:p>
          <a:p>
            <a:pPr eaLnBrk="1" hangingPunct="1">
              <a:lnSpc>
                <a:spcPct val="90000"/>
              </a:lnSpc>
            </a:pPr>
            <a:endParaRPr lang="es-ES_tradnl" sz="2400" dirty="0" smtClean="0">
              <a:solidFill>
                <a:srgbClr val="0070C0"/>
              </a:solidFill>
            </a:endParaRPr>
          </a:p>
          <a:p>
            <a:pPr eaLnBrk="1" hangingPunct="1">
              <a:lnSpc>
                <a:spcPct val="90000"/>
              </a:lnSpc>
            </a:pPr>
            <a:r>
              <a:rPr lang="es-ES_tradnl" sz="2400" dirty="0" smtClean="0">
                <a:solidFill>
                  <a:srgbClr val="0070C0"/>
                </a:solidFill>
              </a:rPr>
              <a:t>No es factible lograr la congruencia completa.</a:t>
            </a:r>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endParaRPr lang="es-ES" dirty="0" smtClean="0"/>
          </a:p>
        </p:txBody>
      </p:sp>
      <p:sp>
        <p:nvSpPr>
          <p:cNvPr id="60419" name="AutoShape 4"/>
          <p:cNvSpPr>
            <a:spLocks noChangeArrowheads="1"/>
          </p:cNvSpPr>
          <p:nvPr/>
        </p:nvSpPr>
        <p:spPr bwMode="auto">
          <a:xfrm>
            <a:off x="3492499" y="1196752"/>
            <a:ext cx="1944688" cy="1150938"/>
          </a:xfrm>
          <a:prstGeom prst="bevel">
            <a:avLst>
              <a:gd name="adj" fmla="val 125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r>
              <a:rPr lang="es-ES_tradnl" dirty="0"/>
              <a:t>Estrategia</a:t>
            </a:r>
          </a:p>
        </p:txBody>
      </p:sp>
      <p:sp>
        <p:nvSpPr>
          <p:cNvPr id="60420" name="AutoShape 5"/>
          <p:cNvSpPr>
            <a:spLocks noChangeArrowheads="1"/>
          </p:cNvSpPr>
          <p:nvPr/>
        </p:nvSpPr>
        <p:spPr bwMode="auto">
          <a:xfrm>
            <a:off x="467544" y="2169319"/>
            <a:ext cx="1944687" cy="1150938"/>
          </a:xfrm>
          <a:prstGeom prst="bevel">
            <a:avLst>
              <a:gd name="adj" fmla="val 12500"/>
            </a:avLst>
          </a:prstGeom>
          <a:ln>
            <a:headEnd/>
            <a:tailEnd/>
          </a:ln>
        </p:spPr>
        <p:style>
          <a:lnRef idx="0">
            <a:schemeClr val="dk1"/>
          </a:lnRef>
          <a:fillRef idx="3">
            <a:schemeClr val="dk1"/>
          </a:fillRef>
          <a:effectRef idx="3">
            <a:schemeClr val="dk1"/>
          </a:effectRef>
          <a:fontRef idx="minor">
            <a:schemeClr val="lt1"/>
          </a:fontRef>
        </p:style>
        <p:txBody>
          <a:bodyPr wrap="none" anchor="ctr"/>
          <a:lstStyle/>
          <a:p>
            <a:r>
              <a:rPr lang="es-ES_tradnl"/>
              <a:t>Estructura</a:t>
            </a:r>
          </a:p>
        </p:txBody>
      </p:sp>
      <p:sp>
        <p:nvSpPr>
          <p:cNvPr id="60421" name="AutoShape 6"/>
          <p:cNvSpPr>
            <a:spLocks noChangeArrowheads="1"/>
          </p:cNvSpPr>
          <p:nvPr/>
        </p:nvSpPr>
        <p:spPr bwMode="auto">
          <a:xfrm>
            <a:off x="6660232" y="2097881"/>
            <a:ext cx="1944688" cy="1150938"/>
          </a:xfrm>
          <a:prstGeom prst="bevel">
            <a:avLst>
              <a:gd name="adj" fmla="val 12500"/>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r>
              <a:rPr lang="es-ES_tradnl" dirty="0">
                <a:solidFill>
                  <a:srgbClr val="0070C0"/>
                </a:solidFill>
              </a:rPr>
              <a:t>Control</a:t>
            </a:r>
          </a:p>
        </p:txBody>
      </p:sp>
      <p:sp>
        <p:nvSpPr>
          <p:cNvPr id="60422" name="Text Box 7"/>
          <p:cNvSpPr txBox="1">
            <a:spLocks noChangeArrowheads="1"/>
          </p:cNvSpPr>
          <p:nvPr/>
        </p:nvSpPr>
        <p:spPr bwMode="auto">
          <a:xfrm>
            <a:off x="3851275" y="4652963"/>
            <a:ext cx="1187450" cy="366712"/>
          </a:xfrm>
          <a:prstGeom prst="rect">
            <a:avLst/>
          </a:prstGeom>
          <a:noFill/>
          <a:ln w="9525">
            <a:noFill/>
            <a:miter lim="800000"/>
            <a:headEnd/>
            <a:tailEnd/>
          </a:ln>
        </p:spPr>
        <p:txBody>
          <a:bodyPr wrap="none">
            <a:spAutoFit/>
          </a:bodyPr>
          <a:lstStyle/>
          <a:p>
            <a:r>
              <a:rPr lang="es-ES_tradnl"/>
              <a:t>Actuación</a:t>
            </a:r>
          </a:p>
        </p:txBody>
      </p:sp>
      <p:sp>
        <p:nvSpPr>
          <p:cNvPr id="60423" name="Text Box 9"/>
          <p:cNvSpPr txBox="1">
            <a:spLocks noChangeArrowheads="1"/>
          </p:cNvSpPr>
          <p:nvPr/>
        </p:nvSpPr>
        <p:spPr bwMode="auto">
          <a:xfrm>
            <a:off x="3851275" y="6165850"/>
            <a:ext cx="1327150" cy="366713"/>
          </a:xfrm>
          <a:prstGeom prst="rect">
            <a:avLst/>
          </a:prstGeom>
          <a:noFill/>
          <a:ln w="9525">
            <a:noFill/>
            <a:miter lim="800000"/>
            <a:headEnd/>
            <a:tailEnd/>
          </a:ln>
        </p:spPr>
        <p:txBody>
          <a:bodyPr wrap="none">
            <a:spAutoFit/>
          </a:bodyPr>
          <a:lstStyle/>
          <a:p>
            <a:r>
              <a:rPr lang="es-ES_tradnl"/>
              <a:t>Resultados</a:t>
            </a:r>
          </a:p>
        </p:txBody>
      </p:sp>
      <p:sp>
        <p:nvSpPr>
          <p:cNvPr id="60425" name="AutoShape 15"/>
          <p:cNvSpPr>
            <a:spLocks noChangeArrowheads="1"/>
          </p:cNvSpPr>
          <p:nvPr/>
        </p:nvSpPr>
        <p:spPr bwMode="auto">
          <a:xfrm rot="5400000">
            <a:off x="3960812" y="3752851"/>
            <a:ext cx="1008063" cy="360362"/>
          </a:xfrm>
          <a:prstGeom prst="leftRightArrow">
            <a:avLst>
              <a:gd name="adj1" fmla="val 50000"/>
              <a:gd name="adj2" fmla="val 5594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s-ES"/>
          </a:p>
        </p:txBody>
      </p:sp>
      <p:sp>
        <p:nvSpPr>
          <p:cNvPr id="60427" name="AutoShape 17"/>
          <p:cNvSpPr>
            <a:spLocks noChangeArrowheads="1"/>
          </p:cNvSpPr>
          <p:nvPr/>
        </p:nvSpPr>
        <p:spPr bwMode="auto">
          <a:xfrm rot="5400000">
            <a:off x="3960812" y="5337176"/>
            <a:ext cx="1008063" cy="360362"/>
          </a:xfrm>
          <a:prstGeom prst="leftRightArrow">
            <a:avLst>
              <a:gd name="adj1" fmla="val 50000"/>
              <a:gd name="adj2" fmla="val 5594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s-ES"/>
          </a:p>
        </p:txBody>
      </p:sp>
      <p:sp>
        <p:nvSpPr>
          <p:cNvPr id="60428" name="AutoShape 18"/>
          <p:cNvSpPr>
            <a:spLocks noChangeArrowheads="1"/>
          </p:cNvSpPr>
          <p:nvPr/>
        </p:nvSpPr>
        <p:spPr bwMode="auto">
          <a:xfrm rot="19644445" flipV="1">
            <a:off x="2549331" y="1969253"/>
            <a:ext cx="792163" cy="207293"/>
          </a:xfrm>
          <a:prstGeom prst="leftRightArrow">
            <a:avLst>
              <a:gd name="adj1" fmla="val 50000"/>
              <a:gd name="adj2" fmla="val 73382"/>
            </a:avLst>
          </a:prstGeom>
          <a:solidFill>
            <a:schemeClr val="accent1"/>
          </a:solidFill>
          <a:ln w="9525">
            <a:solidFill>
              <a:schemeClr val="tx1"/>
            </a:solidFill>
            <a:miter lim="800000"/>
            <a:headEnd/>
            <a:tailEnd/>
          </a:ln>
        </p:spPr>
        <p:txBody>
          <a:bodyPr wrap="none" anchor="ctr"/>
          <a:lstStyle/>
          <a:p>
            <a:endParaRPr lang="es-ES"/>
          </a:p>
        </p:txBody>
      </p:sp>
      <p:sp>
        <p:nvSpPr>
          <p:cNvPr id="60429" name="AutoShape 19"/>
          <p:cNvSpPr>
            <a:spLocks noChangeArrowheads="1"/>
          </p:cNvSpPr>
          <p:nvPr/>
        </p:nvSpPr>
        <p:spPr bwMode="auto">
          <a:xfrm rot="1841584">
            <a:off x="5621399" y="1989931"/>
            <a:ext cx="792162" cy="215900"/>
          </a:xfrm>
          <a:prstGeom prst="leftRightArrow">
            <a:avLst>
              <a:gd name="adj1" fmla="val 50000"/>
              <a:gd name="adj2" fmla="val 73382"/>
            </a:avLst>
          </a:prstGeom>
          <a:solidFill>
            <a:schemeClr val="accent1"/>
          </a:solidFill>
          <a:ln w="9525">
            <a:solidFill>
              <a:schemeClr val="tx1"/>
            </a:solidFill>
            <a:miter lim="800000"/>
            <a:headEnd/>
            <a:tailEnd/>
          </a:ln>
        </p:spPr>
        <p:txBody>
          <a:bodyPr wrap="none" anchor="ctr"/>
          <a:lstStyle/>
          <a:p>
            <a:endParaRPr lang="es-ES"/>
          </a:p>
        </p:txBody>
      </p:sp>
      <p:sp>
        <p:nvSpPr>
          <p:cNvPr id="19" name="AutoShape 15"/>
          <p:cNvSpPr>
            <a:spLocks noChangeArrowheads="1"/>
          </p:cNvSpPr>
          <p:nvPr/>
        </p:nvSpPr>
        <p:spPr bwMode="auto">
          <a:xfrm>
            <a:off x="2843809" y="2852936"/>
            <a:ext cx="3173672" cy="198894"/>
          </a:xfrm>
          <a:prstGeom prst="leftRightArrow">
            <a:avLst>
              <a:gd name="adj1" fmla="val 50000"/>
              <a:gd name="adj2" fmla="val 55947"/>
            </a:avLst>
          </a:prstGeom>
          <a:solidFill>
            <a:schemeClr val="accent1"/>
          </a:solidFill>
          <a:ln w="9525">
            <a:solidFill>
              <a:schemeClr val="tx1"/>
            </a:solidFill>
            <a:miter lim="800000"/>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eaLnBrk="1" hangingPunct="1"/>
            <a:r>
              <a:rPr lang="es-ES_tradnl" sz="2800" smtClean="0"/>
              <a:t>IMPORTANTE</a:t>
            </a:r>
          </a:p>
        </p:txBody>
      </p:sp>
      <p:sp>
        <p:nvSpPr>
          <p:cNvPr id="61443" name="Rectangle 3"/>
          <p:cNvSpPr>
            <a:spLocks noGrp="1" noChangeArrowheads="1"/>
          </p:cNvSpPr>
          <p:nvPr>
            <p:ph type="body" idx="1"/>
          </p:nvPr>
        </p:nvSpPr>
        <p:spPr>
          <a:xfrm>
            <a:off x="323528" y="2147888"/>
            <a:ext cx="8352928" cy="3297336"/>
          </a:xfrm>
        </p:spPr>
        <p:style>
          <a:lnRef idx="0">
            <a:schemeClr val="accent2"/>
          </a:lnRef>
          <a:fillRef idx="3">
            <a:schemeClr val="accent2"/>
          </a:fillRef>
          <a:effectRef idx="3">
            <a:schemeClr val="accent2"/>
          </a:effectRef>
          <a:fontRef idx="minor">
            <a:schemeClr val="lt1"/>
          </a:fontRef>
        </p:style>
        <p:txBody>
          <a:bodyPr/>
          <a:lstStyle/>
          <a:p>
            <a:pPr algn="ctr" eaLnBrk="1" hangingPunct="1">
              <a:buFontTx/>
              <a:buNone/>
            </a:pPr>
            <a:endParaRPr lang="es-ES_tradnl" b="1" dirty="0" smtClean="0">
              <a:solidFill>
                <a:srgbClr val="000066"/>
              </a:solidFill>
            </a:endParaRPr>
          </a:p>
          <a:p>
            <a:pPr algn="ctr" eaLnBrk="1" hangingPunct="1">
              <a:buFontTx/>
              <a:buNone/>
            </a:pPr>
            <a:r>
              <a:rPr lang="es-ES_tradnl" b="1" dirty="0" smtClean="0">
                <a:solidFill>
                  <a:srgbClr val="000066"/>
                </a:solidFill>
              </a:rPr>
              <a:t>Las decisiones de control de gestión se toman siguiendo la orientación establecida por la Planificación Estratégica.</a:t>
            </a:r>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533400" y="6400800"/>
            <a:ext cx="8458200" cy="304800"/>
          </a:xfrm>
          <a:prstGeom prst="rect">
            <a:avLst/>
          </a:prstGeom>
          <a:solidFill>
            <a:schemeClr val="bg1"/>
          </a:solidFill>
          <a:ln w="9525">
            <a:noFill/>
            <a:miter lim="800000"/>
            <a:headEnd/>
            <a:tailEnd/>
          </a:ln>
        </p:spPr>
        <p:txBody>
          <a:bodyPr wrap="none" anchor="ctr"/>
          <a:lstStyle/>
          <a:p>
            <a:endParaRPr lang="es-ES"/>
          </a:p>
        </p:txBody>
      </p:sp>
      <p:sp>
        <p:nvSpPr>
          <p:cNvPr id="62467" name="Rectangle 3"/>
          <p:cNvSpPr>
            <a:spLocks noChangeArrowheads="1"/>
          </p:cNvSpPr>
          <p:nvPr/>
        </p:nvSpPr>
        <p:spPr bwMode="auto">
          <a:xfrm>
            <a:off x="4191000" y="1447800"/>
            <a:ext cx="2324100" cy="442913"/>
          </a:xfrm>
          <a:prstGeom prst="rect">
            <a:avLst/>
          </a:prstGeom>
          <a:noFill/>
          <a:ln w="9525">
            <a:noFill/>
            <a:miter lim="800000"/>
            <a:headEnd/>
            <a:tailEnd/>
          </a:ln>
        </p:spPr>
        <p:txBody>
          <a:bodyPr anchor="ctr"/>
          <a:lstStyle/>
          <a:p>
            <a:r>
              <a:rPr lang="es-MX" sz="1400" b="1" i="1"/>
              <a:t>Indicador</a:t>
            </a:r>
            <a:endParaRPr lang="es-ES" sz="1400" b="1" i="1"/>
          </a:p>
        </p:txBody>
      </p:sp>
      <p:sp>
        <p:nvSpPr>
          <p:cNvPr id="62468" name="Line 4"/>
          <p:cNvSpPr>
            <a:spLocks noChangeShapeType="1"/>
          </p:cNvSpPr>
          <p:nvPr/>
        </p:nvSpPr>
        <p:spPr bwMode="auto">
          <a:xfrm>
            <a:off x="838200" y="6781800"/>
            <a:ext cx="8153400" cy="0"/>
          </a:xfrm>
          <a:prstGeom prst="line">
            <a:avLst/>
          </a:prstGeom>
          <a:noFill/>
          <a:ln w="12700" cap="sq">
            <a:solidFill>
              <a:schemeClr val="tx1"/>
            </a:solidFill>
            <a:round/>
            <a:headEnd/>
            <a:tailEnd/>
          </a:ln>
        </p:spPr>
        <p:txBody>
          <a:bodyPr/>
          <a:lstStyle/>
          <a:p>
            <a:endParaRPr lang="es-ES"/>
          </a:p>
        </p:txBody>
      </p:sp>
      <p:sp>
        <p:nvSpPr>
          <p:cNvPr id="62469" name="Line 5"/>
          <p:cNvSpPr>
            <a:spLocks noChangeShapeType="1"/>
          </p:cNvSpPr>
          <p:nvPr/>
        </p:nvSpPr>
        <p:spPr bwMode="auto">
          <a:xfrm>
            <a:off x="838200" y="1423988"/>
            <a:ext cx="0" cy="5357812"/>
          </a:xfrm>
          <a:prstGeom prst="line">
            <a:avLst/>
          </a:prstGeom>
          <a:noFill/>
          <a:ln w="12700" cap="sq">
            <a:solidFill>
              <a:schemeClr val="tx1"/>
            </a:solidFill>
            <a:round/>
            <a:headEnd/>
            <a:tailEnd/>
          </a:ln>
        </p:spPr>
        <p:txBody>
          <a:bodyPr/>
          <a:lstStyle/>
          <a:p>
            <a:endParaRPr lang="es-ES"/>
          </a:p>
        </p:txBody>
      </p:sp>
      <p:sp>
        <p:nvSpPr>
          <p:cNvPr id="62470" name="Line 6"/>
          <p:cNvSpPr>
            <a:spLocks noChangeShapeType="1"/>
          </p:cNvSpPr>
          <p:nvPr/>
        </p:nvSpPr>
        <p:spPr bwMode="auto">
          <a:xfrm>
            <a:off x="838200" y="1422400"/>
            <a:ext cx="8153400" cy="0"/>
          </a:xfrm>
          <a:prstGeom prst="line">
            <a:avLst/>
          </a:prstGeom>
          <a:noFill/>
          <a:ln w="12700">
            <a:solidFill>
              <a:schemeClr val="tx1"/>
            </a:solidFill>
            <a:round/>
            <a:headEnd/>
            <a:tailEnd/>
          </a:ln>
        </p:spPr>
        <p:txBody>
          <a:bodyPr/>
          <a:lstStyle/>
          <a:p>
            <a:endParaRPr lang="es-ES"/>
          </a:p>
        </p:txBody>
      </p:sp>
      <p:sp>
        <p:nvSpPr>
          <p:cNvPr id="62471" name="Rectangle 7"/>
          <p:cNvSpPr>
            <a:spLocks noChangeArrowheads="1"/>
          </p:cNvSpPr>
          <p:nvPr/>
        </p:nvSpPr>
        <p:spPr bwMode="auto">
          <a:xfrm>
            <a:off x="533400" y="1462088"/>
            <a:ext cx="2057400" cy="442912"/>
          </a:xfrm>
          <a:prstGeom prst="rect">
            <a:avLst/>
          </a:prstGeom>
          <a:noFill/>
          <a:ln w="9525">
            <a:noFill/>
            <a:miter lim="800000"/>
            <a:headEnd/>
            <a:tailEnd/>
          </a:ln>
        </p:spPr>
        <p:txBody>
          <a:bodyPr anchor="ctr"/>
          <a:lstStyle/>
          <a:p>
            <a:r>
              <a:rPr lang="es-MX" sz="1400" b="1" i="1"/>
              <a:t>Objetivo</a:t>
            </a:r>
            <a:endParaRPr lang="es-ES" sz="1400" b="1" i="1"/>
          </a:p>
        </p:txBody>
      </p:sp>
      <p:sp>
        <p:nvSpPr>
          <p:cNvPr id="62472" name="Rectangle 8"/>
          <p:cNvSpPr>
            <a:spLocks noChangeArrowheads="1"/>
          </p:cNvSpPr>
          <p:nvPr/>
        </p:nvSpPr>
        <p:spPr bwMode="auto">
          <a:xfrm>
            <a:off x="838200" y="1879600"/>
            <a:ext cx="2514600" cy="381000"/>
          </a:xfrm>
          <a:prstGeom prst="rect">
            <a:avLst/>
          </a:prstGeom>
          <a:noFill/>
          <a:ln w="9525">
            <a:noFill/>
            <a:miter lim="800000"/>
            <a:headEnd/>
            <a:tailEnd/>
          </a:ln>
        </p:spPr>
        <p:txBody>
          <a:bodyPr anchor="ctr"/>
          <a:lstStyle/>
          <a:p>
            <a:pPr algn="l"/>
            <a:r>
              <a:rPr lang="es-MX" sz="1400" i="1"/>
              <a:t>Perspectiva del Dueño:</a:t>
            </a:r>
          </a:p>
        </p:txBody>
      </p:sp>
      <p:sp>
        <p:nvSpPr>
          <p:cNvPr id="62473" name="Rectangle 9"/>
          <p:cNvSpPr>
            <a:spLocks noChangeArrowheads="1"/>
          </p:cNvSpPr>
          <p:nvPr/>
        </p:nvSpPr>
        <p:spPr bwMode="auto">
          <a:xfrm>
            <a:off x="4648200" y="2159000"/>
            <a:ext cx="4114800" cy="279400"/>
          </a:xfrm>
          <a:prstGeom prst="rect">
            <a:avLst/>
          </a:prstGeom>
          <a:noFill/>
          <a:ln w="9525">
            <a:noFill/>
            <a:miter lim="800000"/>
            <a:headEnd/>
            <a:tailEnd/>
          </a:ln>
        </p:spPr>
        <p:txBody>
          <a:bodyPr anchor="ctr"/>
          <a:lstStyle/>
          <a:p>
            <a:pPr algn="l">
              <a:spcAft>
                <a:spcPct val="50000"/>
              </a:spcAft>
            </a:pPr>
            <a:r>
              <a:rPr lang="es-MX" sz="1400" i="1"/>
              <a:t>Afluencia promedio día laboral</a:t>
            </a:r>
          </a:p>
        </p:txBody>
      </p:sp>
      <p:sp>
        <p:nvSpPr>
          <p:cNvPr id="62474" name="Rectangle 10"/>
          <p:cNvSpPr>
            <a:spLocks noChangeArrowheads="1"/>
          </p:cNvSpPr>
          <p:nvPr/>
        </p:nvSpPr>
        <p:spPr bwMode="auto">
          <a:xfrm>
            <a:off x="990600" y="2133600"/>
            <a:ext cx="3505200" cy="381000"/>
          </a:xfrm>
          <a:prstGeom prst="rect">
            <a:avLst/>
          </a:prstGeom>
          <a:noFill/>
          <a:ln w="9525">
            <a:noFill/>
            <a:miter lim="800000"/>
            <a:headEnd/>
            <a:tailEnd/>
          </a:ln>
        </p:spPr>
        <p:txBody>
          <a:bodyPr anchor="ctr"/>
          <a:lstStyle/>
          <a:p>
            <a:pPr algn="l">
              <a:buFontTx/>
              <a:buChar char="•"/>
            </a:pPr>
            <a:r>
              <a:rPr lang="es-MX" sz="1400" i="1"/>
              <a:t> Maximizar el Beneficio Social</a:t>
            </a:r>
          </a:p>
        </p:txBody>
      </p:sp>
      <p:sp>
        <p:nvSpPr>
          <p:cNvPr id="62475" name="Rectangle 11"/>
          <p:cNvSpPr>
            <a:spLocks noChangeArrowheads="1"/>
          </p:cNvSpPr>
          <p:nvPr/>
        </p:nvSpPr>
        <p:spPr bwMode="auto">
          <a:xfrm>
            <a:off x="838200" y="2743200"/>
            <a:ext cx="2514600" cy="381000"/>
          </a:xfrm>
          <a:prstGeom prst="rect">
            <a:avLst/>
          </a:prstGeom>
          <a:noFill/>
          <a:ln w="9525">
            <a:noFill/>
            <a:miter lim="800000"/>
            <a:headEnd/>
            <a:tailEnd/>
          </a:ln>
        </p:spPr>
        <p:txBody>
          <a:bodyPr anchor="ctr"/>
          <a:lstStyle/>
          <a:p>
            <a:pPr algn="l"/>
            <a:r>
              <a:rPr lang="es-MX" sz="1400" i="1"/>
              <a:t>Perspectiva de los Clientes:</a:t>
            </a:r>
          </a:p>
        </p:txBody>
      </p:sp>
      <p:sp>
        <p:nvSpPr>
          <p:cNvPr id="62476" name="Rectangle 12"/>
          <p:cNvSpPr>
            <a:spLocks noChangeArrowheads="1"/>
          </p:cNvSpPr>
          <p:nvPr/>
        </p:nvSpPr>
        <p:spPr bwMode="auto">
          <a:xfrm>
            <a:off x="990600" y="3505200"/>
            <a:ext cx="3505200" cy="304800"/>
          </a:xfrm>
          <a:prstGeom prst="rect">
            <a:avLst/>
          </a:prstGeom>
          <a:noFill/>
          <a:ln w="9525">
            <a:noFill/>
            <a:miter lim="800000"/>
            <a:headEnd/>
            <a:tailEnd/>
          </a:ln>
        </p:spPr>
        <p:txBody>
          <a:bodyPr anchor="ctr"/>
          <a:lstStyle/>
          <a:p>
            <a:pPr algn="l">
              <a:buFontTx/>
              <a:buChar char="•"/>
            </a:pPr>
            <a:r>
              <a:rPr lang="es-MX" sz="1400" i="1"/>
              <a:t> Ofrecer precio justo</a:t>
            </a:r>
          </a:p>
        </p:txBody>
      </p:sp>
      <p:sp>
        <p:nvSpPr>
          <p:cNvPr id="62477" name="Rectangle 13"/>
          <p:cNvSpPr>
            <a:spLocks noChangeArrowheads="1"/>
          </p:cNvSpPr>
          <p:nvPr/>
        </p:nvSpPr>
        <p:spPr bwMode="auto">
          <a:xfrm>
            <a:off x="838200" y="3962400"/>
            <a:ext cx="2514600" cy="381000"/>
          </a:xfrm>
          <a:prstGeom prst="rect">
            <a:avLst/>
          </a:prstGeom>
          <a:noFill/>
          <a:ln w="9525">
            <a:noFill/>
            <a:miter lim="800000"/>
            <a:headEnd/>
            <a:tailEnd/>
          </a:ln>
        </p:spPr>
        <p:txBody>
          <a:bodyPr anchor="ctr"/>
          <a:lstStyle/>
          <a:p>
            <a:pPr algn="l"/>
            <a:r>
              <a:rPr lang="es-MX" sz="1400" i="1"/>
              <a:t>Perspectiva de los Procesos:</a:t>
            </a:r>
          </a:p>
        </p:txBody>
      </p:sp>
      <p:sp>
        <p:nvSpPr>
          <p:cNvPr id="62478" name="Rectangle 14"/>
          <p:cNvSpPr>
            <a:spLocks noChangeArrowheads="1"/>
          </p:cNvSpPr>
          <p:nvPr/>
        </p:nvSpPr>
        <p:spPr bwMode="auto">
          <a:xfrm>
            <a:off x="990600" y="4343400"/>
            <a:ext cx="3505200" cy="381000"/>
          </a:xfrm>
          <a:prstGeom prst="rect">
            <a:avLst/>
          </a:prstGeom>
          <a:noFill/>
          <a:ln w="9525">
            <a:noFill/>
            <a:miter lim="800000"/>
            <a:headEnd/>
            <a:tailEnd/>
          </a:ln>
        </p:spPr>
        <p:txBody>
          <a:bodyPr anchor="ctr"/>
          <a:lstStyle/>
          <a:p>
            <a:pPr algn="l">
              <a:buFontTx/>
              <a:buChar char="•"/>
            </a:pPr>
            <a:r>
              <a:rPr lang="es-MX" sz="1400" i="1"/>
              <a:t> Ofrecer servicios complementarios que agreguen valor al cliente</a:t>
            </a:r>
          </a:p>
        </p:txBody>
      </p:sp>
      <p:sp>
        <p:nvSpPr>
          <p:cNvPr id="62479" name="Line 15"/>
          <p:cNvSpPr>
            <a:spLocks noChangeShapeType="1"/>
          </p:cNvSpPr>
          <p:nvPr/>
        </p:nvSpPr>
        <p:spPr bwMode="auto">
          <a:xfrm>
            <a:off x="838200" y="2801938"/>
            <a:ext cx="8153400" cy="0"/>
          </a:xfrm>
          <a:prstGeom prst="line">
            <a:avLst/>
          </a:prstGeom>
          <a:noFill/>
          <a:ln w="12700">
            <a:solidFill>
              <a:schemeClr val="tx1"/>
            </a:solidFill>
            <a:round/>
            <a:headEnd/>
            <a:tailEnd/>
          </a:ln>
        </p:spPr>
        <p:txBody>
          <a:bodyPr/>
          <a:lstStyle/>
          <a:p>
            <a:endParaRPr lang="es-ES"/>
          </a:p>
        </p:txBody>
      </p:sp>
      <p:sp>
        <p:nvSpPr>
          <p:cNvPr id="62480" name="Line 16"/>
          <p:cNvSpPr>
            <a:spLocks noChangeShapeType="1"/>
          </p:cNvSpPr>
          <p:nvPr/>
        </p:nvSpPr>
        <p:spPr bwMode="auto">
          <a:xfrm>
            <a:off x="838200" y="1905000"/>
            <a:ext cx="8153400" cy="0"/>
          </a:xfrm>
          <a:prstGeom prst="line">
            <a:avLst/>
          </a:prstGeom>
          <a:noFill/>
          <a:ln w="12700">
            <a:solidFill>
              <a:schemeClr val="tx1"/>
            </a:solidFill>
            <a:round/>
            <a:headEnd/>
            <a:tailEnd/>
          </a:ln>
        </p:spPr>
        <p:txBody>
          <a:bodyPr/>
          <a:lstStyle/>
          <a:p>
            <a:endParaRPr lang="es-ES"/>
          </a:p>
        </p:txBody>
      </p:sp>
      <p:sp>
        <p:nvSpPr>
          <p:cNvPr id="62481" name="Line 17"/>
          <p:cNvSpPr>
            <a:spLocks noChangeShapeType="1"/>
          </p:cNvSpPr>
          <p:nvPr/>
        </p:nvSpPr>
        <p:spPr bwMode="auto">
          <a:xfrm>
            <a:off x="4572000" y="1423988"/>
            <a:ext cx="0" cy="5357812"/>
          </a:xfrm>
          <a:prstGeom prst="line">
            <a:avLst/>
          </a:prstGeom>
          <a:noFill/>
          <a:ln w="12700" cap="sq">
            <a:solidFill>
              <a:schemeClr val="tx1"/>
            </a:solidFill>
            <a:round/>
            <a:headEnd/>
            <a:tailEnd/>
          </a:ln>
        </p:spPr>
        <p:txBody>
          <a:bodyPr/>
          <a:lstStyle/>
          <a:p>
            <a:endParaRPr lang="es-ES"/>
          </a:p>
        </p:txBody>
      </p:sp>
      <p:sp>
        <p:nvSpPr>
          <p:cNvPr id="62482" name="Line 18"/>
          <p:cNvSpPr>
            <a:spLocks noChangeShapeType="1"/>
          </p:cNvSpPr>
          <p:nvPr/>
        </p:nvSpPr>
        <p:spPr bwMode="auto">
          <a:xfrm>
            <a:off x="8978900" y="1423988"/>
            <a:ext cx="0" cy="5357812"/>
          </a:xfrm>
          <a:prstGeom prst="line">
            <a:avLst/>
          </a:prstGeom>
          <a:noFill/>
          <a:ln w="12700" cap="sq">
            <a:solidFill>
              <a:schemeClr val="tx1"/>
            </a:solidFill>
            <a:round/>
            <a:headEnd/>
            <a:tailEnd/>
          </a:ln>
        </p:spPr>
        <p:txBody>
          <a:bodyPr/>
          <a:lstStyle/>
          <a:p>
            <a:endParaRPr lang="es-ES"/>
          </a:p>
        </p:txBody>
      </p:sp>
      <p:sp>
        <p:nvSpPr>
          <p:cNvPr id="62483" name="Rectangle 19"/>
          <p:cNvSpPr>
            <a:spLocks noChangeArrowheads="1"/>
          </p:cNvSpPr>
          <p:nvPr/>
        </p:nvSpPr>
        <p:spPr bwMode="auto">
          <a:xfrm>
            <a:off x="990600" y="3124200"/>
            <a:ext cx="3581400" cy="381000"/>
          </a:xfrm>
          <a:prstGeom prst="rect">
            <a:avLst/>
          </a:prstGeom>
          <a:noFill/>
          <a:ln w="9525">
            <a:noFill/>
            <a:miter lim="800000"/>
            <a:headEnd/>
            <a:tailEnd/>
          </a:ln>
        </p:spPr>
        <p:txBody>
          <a:bodyPr anchor="ctr"/>
          <a:lstStyle/>
          <a:p>
            <a:pPr algn="l">
              <a:buFontTx/>
              <a:buChar char="•"/>
            </a:pPr>
            <a:r>
              <a:rPr lang="es-MX" sz="1400" i="1"/>
              <a:t> Fortalecer imagen de emrpesa ciudadana comprometida con la calidad de vida</a:t>
            </a:r>
          </a:p>
        </p:txBody>
      </p:sp>
      <p:sp>
        <p:nvSpPr>
          <p:cNvPr id="62484" name="Rectangle 20"/>
          <p:cNvSpPr>
            <a:spLocks noChangeArrowheads="1"/>
          </p:cNvSpPr>
          <p:nvPr/>
        </p:nvSpPr>
        <p:spPr bwMode="auto">
          <a:xfrm>
            <a:off x="4648200" y="4267200"/>
            <a:ext cx="3505200" cy="533400"/>
          </a:xfrm>
          <a:prstGeom prst="rect">
            <a:avLst/>
          </a:prstGeom>
          <a:noFill/>
          <a:ln w="9525">
            <a:noFill/>
            <a:miter lim="800000"/>
            <a:headEnd/>
            <a:tailEnd/>
          </a:ln>
        </p:spPr>
        <p:txBody>
          <a:bodyPr anchor="ctr"/>
          <a:lstStyle/>
          <a:p>
            <a:pPr algn="l"/>
            <a:r>
              <a:rPr lang="es-MX" sz="1400" i="1"/>
              <a:t>Ingresos por servicios complementarios</a:t>
            </a:r>
          </a:p>
          <a:p>
            <a:r>
              <a:rPr lang="es-MX" sz="1400" i="1"/>
              <a:t>Ingresos de Explotación</a:t>
            </a:r>
          </a:p>
        </p:txBody>
      </p:sp>
      <p:sp>
        <p:nvSpPr>
          <p:cNvPr id="62485" name="Line 21"/>
          <p:cNvSpPr>
            <a:spLocks noChangeShapeType="1"/>
          </p:cNvSpPr>
          <p:nvPr/>
        </p:nvSpPr>
        <p:spPr bwMode="auto">
          <a:xfrm>
            <a:off x="838200" y="4038600"/>
            <a:ext cx="8153400" cy="0"/>
          </a:xfrm>
          <a:prstGeom prst="line">
            <a:avLst/>
          </a:prstGeom>
          <a:noFill/>
          <a:ln w="12700">
            <a:solidFill>
              <a:schemeClr val="tx1"/>
            </a:solidFill>
            <a:round/>
            <a:headEnd/>
            <a:tailEnd/>
          </a:ln>
        </p:spPr>
        <p:txBody>
          <a:bodyPr/>
          <a:lstStyle/>
          <a:p>
            <a:endParaRPr lang="es-ES"/>
          </a:p>
        </p:txBody>
      </p:sp>
      <p:sp>
        <p:nvSpPr>
          <p:cNvPr id="62486" name="Rectangle 22"/>
          <p:cNvSpPr>
            <a:spLocks noChangeArrowheads="1"/>
          </p:cNvSpPr>
          <p:nvPr/>
        </p:nvSpPr>
        <p:spPr bwMode="auto">
          <a:xfrm>
            <a:off x="990600" y="4724400"/>
            <a:ext cx="3505200" cy="457200"/>
          </a:xfrm>
          <a:prstGeom prst="rect">
            <a:avLst/>
          </a:prstGeom>
          <a:noFill/>
          <a:ln w="9525">
            <a:noFill/>
            <a:miter lim="800000"/>
            <a:headEnd/>
            <a:tailEnd/>
          </a:ln>
        </p:spPr>
        <p:txBody>
          <a:bodyPr anchor="ctr"/>
          <a:lstStyle/>
          <a:p>
            <a:pPr algn="l">
              <a:buFontTx/>
              <a:buChar char="•"/>
            </a:pPr>
            <a:r>
              <a:rPr lang="es-MX" sz="1400" i="1"/>
              <a:t> Mejorar calidad de servicio</a:t>
            </a:r>
          </a:p>
        </p:txBody>
      </p:sp>
      <p:sp>
        <p:nvSpPr>
          <p:cNvPr id="62487" name="Rectangle 23"/>
          <p:cNvSpPr>
            <a:spLocks noChangeArrowheads="1"/>
          </p:cNvSpPr>
          <p:nvPr/>
        </p:nvSpPr>
        <p:spPr bwMode="auto">
          <a:xfrm>
            <a:off x="4648200" y="4724400"/>
            <a:ext cx="4191000" cy="457200"/>
          </a:xfrm>
          <a:prstGeom prst="rect">
            <a:avLst/>
          </a:prstGeom>
          <a:noFill/>
          <a:ln w="9525">
            <a:noFill/>
            <a:miter lim="800000"/>
            <a:headEnd/>
            <a:tailEnd/>
          </a:ln>
        </p:spPr>
        <p:txBody>
          <a:bodyPr anchor="ctr"/>
          <a:lstStyle/>
          <a:p>
            <a:pPr algn="l"/>
            <a:r>
              <a:rPr lang="es-MX" sz="1400" i="1"/>
              <a:t>Resultado IGCS</a:t>
            </a:r>
          </a:p>
        </p:txBody>
      </p:sp>
      <p:sp>
        <p:nvSpPr>
          <p:cNvPr id="62488" name="Rectangle 24"/>
          <p:cNvSpPr>
            <a:spLocks noChangeArrowheads="1"/>
          </p:cNvSpPr>
          <p:nvPr/>
        </p:nvSpPr>
        <p:spPr bwMode="auto">
          <a:xfrm>
            <a:off x="4648200" y="3009900"/>
            <a:ext cx="4191000" cy="381000"/>
          </a:xfrm>
          <a:prstGeom prst="rect">
            <a:avLst/>
          </a:prstGeom>
          <a:noFill/>
          <a:ln w="9525">
            <a:noFill/>
            <a:miter lim="800000"/>
            <a:headEnd/>
            <a:tailEnd/>
          </a:ln>
        </p:spPr>
        <p:txBody>
          <a:bodyPr anchor="ctr"/>
          <a:lstStyle/>
          <a:p>
            <a:pPr algn="l"/>
            <a:r>
              <a:rPr lang="es-MX" sz="1400" i="1"/>
              <a:t>Resultado Encuesta Posicionamiento Empresa</a:t>
            </a:r>
          </a:p>
        </p:txBody>
      </p:sp>
      <p:sp>
        <p:nvSpPr>
          <p:cNvPr id="62489" name="Rectangle 25"/>
          <p:cNvSpPr>
            <a:spLocks noChangeArrowheads="1"/>
          </p:cNvSpPr>
          <p:nvPr/>
        </p:nvSpPr>
        <p:spPr bwMode="auto">
          <a:xfrm>
            <a:off x="990600" y="2438400"/>
            <a:ext cx="3505200" cy="381000"/>
          </a:xfrm>
          <a:prstGeom prst="rect">
            <a:avLst/>
          </a:prstGeom>
          <a:noFill/>
          <a:ln w="9525">
            <a:noFill/>
            <a:miter lim="800000"/>
            <a:headEnd/>
            <a:tailEnd/>
          </a:ln>
        </p:spPr>
        <p:txBody>
          <a:bodyPr anchor="ctr"/>
          <a:lstStyle/>
          <a:p>
            <a:pPr algn="l">
              <a:buFontTx/>
              <a:buChar char="•"/>
            </a:pPr>
            <a:r>
              <a:rPr lang="es-MX" sz="1400" i="1"/>
              <a:t> Mantener equilibrio financiero</a:t>
            </a:r>
          </a:p>
        </p:txBody>
      </p:sp>
      <p:sp>
        <p:nvSpPr>
          <p:cNvPr id="62490" name="Rectangle 26"/>
          <p:cNvSpPr>
            <a:spLocks noChangeArrowheads="1"/>
          </p:cNvSpPr>
          <p:nvPr/>
        </p:nvSpPr>
        <p:spPr bwMode="auto">
          <a:xfrm>
            <a:off x="4648200" y="2463800"/>
            <a:ext cx="4114800" cy="279400"/>
          </a:xfrm>
          <a:prstGeom prst="rect">
            <a:avLst/>
          </a:prstGeom>
          <a:noFill/>
          <a:ln w="9525">
            <a:noFill/>
            <a:miter lim="800000"/>
            <a:headEnd/>
            <a:tailEnd/>
          </a:ln>
        </p:spPr>
        <p:txBody>
          <a:bodyPr anchor="ctr"/>
          <a:lstStyle/>
          <a:p>
            <a:pPr algn="l">
              <a:spcAft>
                <a:spcPct val="50000"/>
              </a:spcAft>
            </a:pPr>
            <a:r>
              <a:rPr lang="es-MX" sz="1400" i="1"/>
              <a:t>Resultado operacional</a:t>
            </a:r>
          </a:p>
        </p:txBody>
      </p:sp>
      <p:sp>
        <p:nvSpPr>
          <p:cNvPr id="62491" name="Rectangle 27"/>
          <p:cNvSpPr>
            <a:spLocks noChangeArrowheads="1"/>
          </p:cNvSpPr>
          <p:nvPr/>
        </p:nvSpPr>
        <p:spPr bwMode="auto">
          <a:xfrm>
            <a:off x="4648200" y="3581400"/>
            <a:ext cx="4191000" cy="381000"/>
          </a:xfrm>
          <a:prstGeom prst="rect">
            <a:avLst/>
          </a:prstGeom>
          <a:noFill/>
          <a:ln w="9525">
            <a:noFill/>
            <a:miter lim="800000"/>
            <a:headEnd/>
            <a:tailEnd/>
          </a:ln>
        </p:spPr>
        <p:txBody>
          <a:bodyPr anchor="ctr"/>
          <a:lstStyle/>
          <a:p>
            <a:pPr algn="l"/>
            <a:r>
              <a:rPr lang="es-MX" sz="1400" i="1"/>
              <a:t>Resultado Encuesta a Clientes:</a:t>
            </a:r>
          </a:p>
          <a:p>
            <a:pPr algn="l"/>
            <a:r>
              <a:rPr lang="es-MX" sz="1400" i="1"/>
              <a:t>Relación tarifa efectiva vs tarifa justa</a:t>
            </a:r>
          </a:p>
        </p:txBody>
      </p:sp>
      <p:sp>
        <p:nvSpPr>
          <p:cNvPr id="62492" name="Line 28"/>
          <p:cNvSpPr>
            <a:spLocks noChangeShapeType="1"/>
          </p:cNvSpPr>
          <p:nvPr/>
        </p:nvSpPr>
        <p:spPr bwMode="auto">
          <a:xfrm>
            <a:off x="4724400" y="4546600"/>
            <a:ext cx="3124200" cy="0"/>
          </a:xfrm>
          <a:prstGeom prst="line">
            <a:avLst/>
          </a:prstGeom>
          <a:noFill/>
          <a:ln w="9525">
            <a:solidFill>
              <a:schemeClr val="tx1"/>
            </a:solidFill>
            <a:miter lim="800000"/>
            <a:headEnd/>
            <a:tailEnd/>
          </a:ln>
        </p:spPr>
        <p:txBody>
          <a:bodyPr wrap="none"/>
          <a:lstStyle/>
          <a:p>
            <a:endParaRPr lang="es-ES"/>
          </a:p>
        </p:txBody>
      </p:sp>
      <p:sp>
        <p:nvSpPr>
          <p:cNvPr id="62493" name="Rectangle 29"/>
          <p:cNvSpPr>
            <a:spLocks noChangeArrowheads="1"/>
          </p:cNvSpPr>
          <p:nvPr/>
        </p:nvSpPr>
        <p:spPr bwMode="auto">
          <a:xfrm>
            <a:off x="990600" y="5105400"/>
            <a:ext cx="3505200" cy="457200"/>
          </a:xfrm>
          <a:prstGeom prst="rect">
            <a:avLst/>
          </a:prstGeom>
          <a:noFill/>
          <a:ln w="9525">
            <a:noFill/>
            <a:miter lim="800000"/>
            <a:headEnd/>
            <a:tailEnd/>
          </a:ln>
        </p:spPr>
        <p:txBody>
          <a:bodyPr anchor="ctr"/>
          <a:lstStyle/>
          <a:p>
            <a:pPr algn="l">
              <a:buFontTx/>
              <a:buChar char="•"/>
            </a:pPr>
            <a:r>
              <a:rPr lang="es-MX" sz="1400" i="1"/>
              <a:t> Disminuir costo operacional</a:t>
            </a:r>
          </a:p>
        </p:txBody>
      </p:sp>
      <p:sp>
        <p:nvSpPr>
          <p:cNvPr id="62494" name="Rectangle 30"/>
          <p:cNvSpPr>
            <a:spLocks noChangeArrowheads="1"/>
          </p:cNvSpPr>
          <p:nvPr/>
        </p:nvSpPr>
        <p:spPr bwMode="auto">
          <a:xfrm>
            <a:off x="4572000" y="5216525"/>
            <a:ext cx="1981200" cy="457200"/>
          </a:xfrm>
          <a:prstGeom prst="rect">
            <a:avLst/>
          </a:prstGeom>
          <a:noFill/>
          <a:ln w="9525">
            <a:noFill/>
            <a:miter lim="800000"/>
            <a:headEnd/>
            <a:tailEnd/>
          </a:ln>
        </p:spPr>
        <p:txBody>
          <a:bodyPr anchor="ctr"/>
          <a:lstStyle/>
          <a:p>
            <a:r>
              <a:rPr lang="es-MX" sz="1400" i="1"/>
              <a:t>   Costo Explotación</a:t>
            </a:r>
          </a:p>
          <a:p>
            <a:r>
              <a:rPr lang="es-MX" sz="1400" i="1"/>
              <a:t>Coche-Km.</a:t>
            </a:r>
          </a:p>
        </p:txBody>
      </p:sp>
      <p:sp>
        <p:nvSpPr>
          <p:cNvPr id="62495" name="Line 31"/>
          <p:cNvSpPr>
            <a:spLocks noChangeShapeType="1"/>
          </p:cNvSpPr>
          <p:nvPr/>
        </p:nvSpPr>
        <p:spPr bwMode="auto">
          <a:xfrm>
            <a:off x="4800600" y="5461000"/>
            <a:ext cx="1676400" cy="0"/>
          </a:xfrm>
          <a:prstGeom prst="line">
            <a:avLst/>
          </a:prstGeom>
          <a:noFill/>
          <a:ln w="9525">
            <a:solidFill>
              <a:schemeClr val="tx1"/>
            </a:solidFill>
            <a:miter lim="800000"/>
            <a:headEnd/>
            <a:tailEnd/>
          </a:ln>
        </p:spPr>
        <p:txBody>
          <a:bodyPr wrap="none"/>
          <a:lstStyle/>
          <a:p>
            <a:endParaRPr lang="es-ES"/>
          </a:p>
        </p:txBody>
      </p:sp>
      <p:sp>
        <p:nvSpPr>
          <p:cNvPr id="62496" name="Rectangle 32"/>
          <p:cNvSpPr>
            <a:spLocks noChangeArrowheads="1"/>
          </p:cNvSpPr>
          <p:nvPr/>
        </p:nvSpPr>
        <p:spPr bwMode="auto">
          <a:xfrm>
            <a:off x="990600" y="5638800"/>
            <a:ext cx="3505200" cy="457200"/>
          </a:xfrm>
          <a:prstGeom prst="rect">
            <a:avLst/>
          </a:prstGeom>
          <a:noFill/>
          <a:ln w="9525">
            <a:noFill/>
            <a:miter lim="800000"/>
            <a:headEnd/>
            <a:tailEnd/>
          </a:ln>
        </p:spPr>
        <p:txBody>
          <a:bodyPr anchor="ctr"/>
          <a:lstStyle/>
          <a:p>
            <a:pPr algn="l">
              <a:buFontTx/>
              <a:buChar char="•"/>
            </a:pPr>
            <a:r>
              <a:rPr lang="es-MX" sz="1400" i="1"/>
              <a:t> Optimizar procesos de apoyo</a:t>
            </a:r>
          </a:p>
        </p:txBody>
      </p:sp>
      <p:sp>
        <p:nvSpPr>
          <p:cNvPr id="62497" name="Rectangle 33"/>
          <p:cNvSpPr>
            <a:spLocks noChangeArrowheads="1"/>
          </p:cNvSpPr>
          <p:nvPr/>
        </p:nvSpPr>
        <p:spPr bwMode="auto">
          <a:xfrm>
            <a:off x="4648200" y="5740400"/>
            <a:ext cx="4343400" cy="457200"/>
          </a:xfrm>
          <a:prstGeom prst="rect">
            <a:avLst/>
          </a:prstGeom>
          <a:noFill/>
          <a:ln w="9525">
            <a:noFill/>
            <a:miter lim="800000"/>
            <a:headEnd/>
            <a:tailEnd/>
          </a:ln>
        </p:spPr>
        <p:txBody>
          <a:bodyPr anchor="ctr"/>
          <a:lstStyle/>
          <a:p>
            <a:pPr algn="l"/>
            <a:r>
              <a:rPr lang="es-MX" sz="1400" i="1"/>
              <a:t>Gastos de Adm. y Ventas /  N° Pasajeros transportados</a:t>
            </a:r>
          </a:p>
        </p:txBody>
      </p:sp>
      <p:sp>
        <p:nvSpPr>
          <p:cNvPr id="62498" name="Rectangle 34"/>
          <p:cNvSpPr>
            <a:spLocks noChangeArrowheads="1"/>
          </p:cNvSpPr>
          <p:nvPr/>
        </p:nvSpPr>
        <p:spPr bwMode="auto">
          <a:xfrm>
            <a:off x="4648200" y="6172200"/>
            <a:ext cx="4267200" cy="457200"/>
          </a:xfrm>
          <a:prstGeom prst="rect">
            <a:avLst/>
          </a:prstGeom>
          <a:noFill/>
          <a:ln w="9525">
            <a:noFill/>
            <a:miter lim="800000"/>
            <a:headEnd/>
            <a:tailEnd/>
          </a:ln>
        </p:spPr>
        <p:txBody>
          <a:bodyPr anchor="ctr"/>
          <a:lstStyle/>
          <a:p>
            <a:pPr algn="l"/>
            <a:r>
              <a:rPr lang="es-MX" sz="1400" i="1"/>
              <a:t>Gastos de Adm. y Ventas / Ingresos de Explotación</a:t>
            </a:r>
          </a:p>
        </p:txBody>
      </p:sp>
      <p:sp>
        <p:nvSpPr>
          <p:cNvPr id="62499" name="Rectangle 35"/>
          <p:cNvSpPr>
            <a:spLocks noChangeArrowheads="1"/>
          </p:cNvSpPr>
          <p:nvPr/>
        </p:nvSpPr>
        <p:spPr bwMode="auto">
          <a:xfrm>
            <a:off x="1331913" y="404813"/>
            <a:ext cx="6781800" cy="609600"/>
          </a:xfrm>
          <a:prstGeom prst="rect">
            <a:avLst/>
          </a:prstGeom>
          <a:noFill/>
          <a:ln w="9525">
            <a:noFill/>
            <a:miter lim="800000"/>
            <a:headEnd/>
            <a:tailEnd/>
          </a:ln>
        </p:spPr>
        <p:txBody>
          <a:bodyPr anchor="ctr"/>
          <a:lstStyle/>
          <a:p>
            <a:pPr algn="l" eaLnBrk="0" hangingPunct="0"/>
            <a:r>
              <a:rPr lang="es-ES_tradnl" sz="1600" b="1" i="1"/>
              <a:t>Control de Gestión: Indicadores, Ejemplo Metro S.A. </a:t>
            </a:r>
          </a:p>
        </p:txBody>
      </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s-CL" dirty="0"/>
              <a:t>5. El proceso</a:t>
            </a:r>
            <a:endParaRPr lang="es-CL" dirty="0" smtClean="0"/>
          </a:p>
        </p:txBody>
      </p:sp>
      <p:sp>
        <p:nvSpPr>
          <p:cNvPr id="64515" name="Rectangle 3"/>
          <p:cNvSpPr>
            <a:spLocks noGrp="1" noChangeArrowheads="1"/>
          </p:cNvSpPr>
          <p:nvPr>
            <p:ph type="body" idx="1"/>
          </p:nvPr>
        </p:nvSpPr>
        <p:spPr>
          <a:xfrm>
            <a:off x="2590800" y="2147888"/>
            <a:ext cx="5867400" cy="4114800"/>
          </a:xfrm>
        </p:spPr>
        <p:style>
          <a:lnRef idx="0">
            <a:schemeClr val="accent2"/>
          </a:lnRef>
          <a:fillRef idx="3">
            <a:schemeClr val="accent2"/>
          </a:fillRef>
          <a:effectRef idx="3">
            <a:schemeClr val="accent2"/>
          </a:effectRef>
          <a:fontRef idx="minor">
            <a:schemeClr val="lt1"/>
          </a:fontRef>
        </p:style>
        <p:txBody>
          <a:bodyPr/>
          <a:lstStyle/>
          <a:p>
            <a:pPr eaLnBrk="1" hangingPunct="1"/>
            <a:r>
              <a:rPr lang="es-CL" dirty="0" smtClean="0"/>
              <a:t>Planificación</a:t>
            </a:r>
          </a:p>
          <a:p>
            <a:pPr eaLnBrk="1" hangingPunct="1"/>
            <a:r>
              <a:rPr lang="es-CL" dirty="0" smtClean="0"/>
              <a:t>Medición</a:t>
            </a:r>
          </a:p>
          <a:p>
            <a:pPr eaLnBrk="1" hangingPunct="1"/>
            <a:r>
              <a:rPr lang="es-CL" dirty="0" smtClean="0"/>
              <a:t>Evaluación</a:t>
            </a:r>
          </a:p>
          <a:p>
            <a:pPr eaLnBrk="1" hangingPunct="1"/>
            <a:r>
              <a:rPr lang="es-CL" dirty="0" smtClean="0"/>
              <a:t>Análisis y toma de acciones correctivas o de refuerzo</a:t>
            </a:r>
          </a:p>
        </p:txBody>
      </p:sp>
      <p:sp>
        <p:nvSpPr>
          <p:cNvPr id="64516" name="Oval 4"/>
          <p:cNvSpPr>
            <a:spLocks noChangeArrowheads="1"/>
          </p:cNvSpPr>
          <p:nvPr/>
        </p:nvSpPr>
        <p:spPr bwMode="auto">
          <a:xfrm>
            <a:off x="1219200" y="3048000"/>
            <a:ext cx="914400" cy="914400"/>
          </a:xfrm>
          <a:prstGeom prst="ellipse">
            <a:avLst/>
          </a:prstGeom>
          <a:solidFill>
            <a:schemeClr val="accent1"/>
          </a:solidFill>
          <a:ln w="9525">
            <a:solidFill>
              <a:schemeClr val="tx1"/>
            </a:solidFill>
            <a:round/>
            <a:headEnd/>
            <a:tailEnd/>
          </a:ln>
        </p:spPr>
        <p:txBody>
          <a:bodyPr wrap="none" anchor="ctr"/>
          <a:lstStyle/>
          <a:p>
            <a:endParaRPr lang="es-ES"/>
          </a:p>
        </p:txBody>
      </p:sp>
      <p:sp>
        <p:nvSpPr>
          <p:cNvPr id="64517" name="Line 5"/>
          <p:cNvSpPr>
            <a:spLocks noChangeShapeType="1"/>
          </p:cNvSpPr>
          <p:nvPr/>
        </p:nvSpPr>
        <p:spPr bwMode="auto">
          <a:xfrm>
            <a:off x="1676400" y="3962400"/>
            <a:ext cx="76200" cy="0"/>
          </a:xfrm>
          <a:prstGeom prst="line">
            <a:avLst/>
          </a:prstGeom>
          <a:noFill/>
          <a:ln w="9525">
            <a:solidFill>
              <a:schemeClr val="tx1"/>
            </a:solidFill>
            <a:round/>
            <a:headEnd/>
            <a:tailEnd type="triangle" w="lg" len="lg"/>
          </a:ln>
        </p:spPr>
        <p:txBody>
          <a:bodyPr wrap="none" anchor="ctr"/>
          <a:lstStyle/>
          <a:p>
            <a:endParaRPr lang="es-ES"/>
          </a:p>
        </p:txBody>
      </p:sp>
      <p:sp>
        <p:nvSpPr>
          <p:cNvPr id="64518" name="Line 6"/>
          <p:cNvSpPr>
            <a:spLocks noChangeShapeType="1"/>
          </p:cNvSpPr>
          <p:nvPr/>
        </p:nvSpPr>
        <p:spPr bwMode="auto">
          <a:xfrm flipH="1">
            <a:off x="1476375" y="3068638"/>
            <a:ext cx="242888" cy="0"/>
          </a:xfrm>
          <a:prstGeom prst="line">
            <a:avLst/>
          </a:prstGeom>
          <a:noFill/>
          <a:ln w="9525">
            <a:solidFill>
              <a:schemeClr val="tx1"/>
            </a:solidFill>
            <a:round/>
            <a:headEnd/>
            <a:tailEnd type="triangle" w="lg" len="lg"/>
          </a:ln>
        </p:spPr>
        <p:txBody>
          <a:bodyPr wrap="none" anchor="ctr"/>
          <a:lstStyle/>
          <a:p>
            <a:endParaRPr lang="es-ES"/>
          </a:p>
        </p:txBody>
      </p:sp>
      <p:sp>
        <p:nvSpPr>
          <p:cNvPr id="64519" name="Text Box 7"/>
          <p:cNvSpPr txBox="1">
            <a:spLocks noChangeArrowheads="1"/>
          </p:cNvSpPr>
          <p:nvPr/>
        </p:nvSpPr>
        <p:spPr bwMode="auto">
          <a:xfrm>
            <a:off x="4908550" y="5589588"/>
            <a:ext cx="2914650" cy="366712"/>
          </a:xfrm>
          <a:prstGeom prst="rect">
            <a:avLst/>
          </a:prstGeom>
          <a:noFill/>
          <a:ln w="9525">
            <a:noFill/>
            <a:miter lim="800000"/>
            <a:headEnd/>
            <a:tailEnd/>
          </a:ln>
        </p:spPr>
        <p:txBody>
          <a:bodyPr wrap="none">
            <a:spAutoFit/>
          </a:bodyPr>
          <a:lstStyle/>
          <a:p>
            <a:r>
              <a:rPr lang="es-ES_tradnl"/>
              <a:t>Enfoque de loop de control</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s-ES_tradnl" sz="2800" smtClean="0"/>
              <a:t>Programa</a:t>
            </a:r>
          </a:p>
        </p:txBody>
      </p:sp>
      <p:sp>
        <p:nvSpPr>
          <p:cNvPr id="11267" name="Rectangle 3"/>
          <p:cNvSpPr>
            <a:spLocks noGrp="1" noChangeArrowheads="1"/>
          </p:cNvSpPr>
          <p:nvPr>
            <p:ph type="body" idx="1"/>
          </p:nvPr>
        </p:nvSpPr>
        <p:spPr>
          <a:xfrm>
            <a:off x="714348" y="1500174"/>
            <a:ext cx="7715304" cy="4114800"/>
          </a:xfrm>
          <a:ln>
            <a:solidFill>
              <a:srgbClr val="FF0000"/>
            </a:solidFill>
          </a:ln>
          <a:scene3d>
            <a:camera prst="orthographicFront"/>
            <a:lightRig rig="threePt" dir="t"/>
          </a:scene3d>
          <a:sp3d>
            <a:bevelT w="152400" h="50800" prst="softRound"/>
            <a:bevelB w="266700"/>
          </a:sp3d>
        </p:spPr>
        <p:style>
          <a:lnRef idx="0">
            <a:scrgbClr r="0" g="0" b="0"/>
          </a:lnRef>
          <a:fillRef idx="1002">
            <a:schemeClr val="lt2"/>
          </a:fillRef>
          <a:effectRef idx="0">
            <a:scrgbClr r="0" g="0" b="0"/>
          </a:effectRef>
          <a:fontRef idx="major"/>
        </p:style>
        <p:txBody>
          <a:bodyPr/>
          <a:lstStyle/>
          <a:p>
            <a:pPr marL="660400" indent="-660400" eaLnBrk="1" hangingPunct="1">
              <a:lnSpc>
                <a:spcPct val="80000"/>
              </a:lnSpc>
              <a:buFontTx/>
              <a:buAutoNum type="arabicPeriod"/>
            </a:pPr>
            <a:r>
              <a:rPr lang="es-ES" sz="2400" b="1" dirty="0" smtClean="0"/>
              <a:t>Introducción al Control de Gestión.</a:t>
            </a:r>
            <a:r>
              <a:rPr lang="es-ES" sz="2400" dirty="0" smtClean="0"/>
              <a:t> </a:t>
            </a:r>
          </a:p>
          <a:p>
            <a:pPr marL="660400" indent="-660400" eaLnBrk="1" hangingPunct="1">
              <a:lnSpc>
                <a:spcPct val="80000"/>
              </a:lnSpc>
              <a:buFontTx/>
              <a:buAutoNum type="arabicPeriod"/>
            </a:pPr>
            <a:endParaRPr lang="es-ES" sz="2400" dirty="0" smtClean="0"/>
          </a:p>
          <a:p>
            <a:pPr marL="660400" indent="-660400" eaLnBrk="1" hangingPunct="1">
              <a:lnSpc>
                <a:spcPct val="80000"/>
              </a:lnSpc>
            </a:pPr>
            <a:r>
              <a:rPr lang="es-ES" sz="2400" dirty="0" smtClean="0"/>
              <a:t>Se analizan los conceptos básicos asociados y los enfoques existentes en control de gestión. </a:t>
            </a:r>
          </a:p>
          <a:p>
            <a:pPr marL="660400" indent="-660400" eaLnBrk="1" hangingPunct="1">
              <a:lnSpc>
                <a:spcPct val="80000"/>
              </a:lnSpc>
            </a:pPr>
            <a:endParaRPr lang="es-ES" sz="2400" dirty="0" smtClean="0"/>
          </a:p>
          <a:p>
            <a:pPr marL="660400" indent="-660400" eaLnBrk="1" hangingPunct="1">
              <a:lnSpc>
                <a:spcPct val="80000"/>
              </a:lnSpc>
            </a:pPr>
            <a:r>
              <a:rPr lang="es-ES" sz="2400" dirty="0" smtClean="0"/>
              <a:t>Se definen los límites y objetivos del control de gestión. </a:t>
            </a:r>
          </a:p>
          <a:p>
            <a:pPr marL="660400" indent="-660400" eaLnBrk="1" hangingPunct="1">
              <a:lnSpc>
                <a:spcPct val="80000"/>
              </a:lnSpc>
            </a:pPr>
            <a:endParaRPr lang="es-ES" sz="2400" dirty="0" smtClean="0"/>
          </a:p>
          <a:p>
            <a:pPr marL="660400" indent="-660400" eaLnBrk="1" hangingPunct="1">
              <a:lnSpc>
                <a:spcPct val="80000"/>
              </a:lnSpc>
            </a:pPr>
            <a:r>
              <a:rPr lang="es-ES" sz="2400" dirty="0" smtClean="0"/>
              <a:t>Se revisa la problemática del control y las complejidades que conlleva su desarrollo e implementación en las empresas.</a:t>
            </a:r>
          </a:p>
          <a:p>
            <a:pPr marL="660400" indent="-660400" eaLnBrk="1" hangingPunct="1">
              <a:lnSpc>
                <a:spcPct val="80000"/>
              </a:lnSpc>
              <a:buFontTx/>
              <a:buAutoNum type="arabicPeriod"/>
            </a:pPr>
            <a:endParaRPr lang="es-ES" sz="2400" b="1" dirty="0" smtClean="0"/>
          </a:p>
          <a:p>
            <a:pPr marL="660400" indent="-660400" eaLnBrk="1" hangingPunct="1">
              <a:lnSpc>
                <a:spcPct val="80000"/>
              </a:lnSpc>
              <a:buFontTx/>
              <a:buAutoNum type="arabicPeriod"/>
            </a:pPr>
            <a:endParaRPr lang="es-ES" sz="2400" b="1" dirty="0" smtClean="0"/>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6" name="Rectangle 2"/>
          <p:cNvSpPr>
            <a:spLocks noGrp="1" noChangeArrowheads="1"/>
          </p:cNvSpPr>
          <p:nvPr>
            <p:ph type="title"/>
          </p:nvPr>
        </p:nvSpPr>
        <p:spPr/>
        <p:txBody>
          <a:bodyPr/>
          <a:lstStyle/>
          <a:p>
            <a:pPr eaLnBrk="1" hangingPunct="1"/>
            <a:r>
              <a:rPr lang="es-ES_tradnl" sz="2800" smtClean="0"/>
              <a:t>Síntesis</a:t>
            </a:r>
            <a:br>
              <a:rPr lang="es-ES_tradnl" sz="2800" smtClean="0"/>
            </a:br>
            <a:endParaRPr lang="es-ES_tradnl" sz="2800" smtClean="0"/>
          </a:p>
        </p:txBody>
      </p:sp>
      <p:grpSp>
        <p:nvGrpSpPr>
          <p:cNvPr id="2" name="Diagram 6"/>
          <p:cNvGrpSpPr>
            <a:grpSpLocks/>
          </p:cNvGrpSpPr>
          <p:nvPr/>
        </p:nvGrpSpPr>
        <p:grpSpPr bwMode="auto">
          <a:xfrm>
            <a:off x="611188" y="1700213"/>
            <a:ext cx="7772400" cy="4252912"/>
            <a:chOff x="410" y="838"/>
            <a:chExt cx="4896" cy="2679"/>
          </a:xfrm>
        </p:grpSpPr>
        <p:sp>
          <p:nvSpPr>
            <p:cNvPr id="3" name="_s3076"/>
            <p:cNvSpPr>
              <a:spLocks noChangeArrowheads="1" noTextEdit="1"/>
            </p:cNvSpPr>
            <p:nvPr/>
          </p:nvSpPr>
          <p:spPr bwMode="auto">
            <a:xfrm>
              <a:off x="2129" y="963"/>
              <a:ext cx="1458" cy="1458"/>
            </a:xfrm>
            <a:custGeom>
              <a:avLst/>
              <a:gdLst>
                <a:gd name="G0" fmla="+- -5505024 0 0"/>
                <a:gd name="G1" fmla="+- -7471104 0 0"/>
                <a:gd name="G2" fmla="+- -5505024 0 -7471104"/>
                <a:gd name="G3" fmla="+- 10800 0 0"/>
                <a:gd name="G4" fmla="+- 0 0 -5505024"/>
                <a:gd name="T0" fmla="*/ 360 256 1"/>
                <a:gd name="T1" fmla="*/ 0 256 1"/>
                <a:gd name="G5" fmla="+- G2 T0 T1"/>
                <a:gd name="G6" fmla="?: G2 G2 G5"/>
                <a:gd name="G7" fmla="+- 0 0 G6"/>
                <a:gd name="G8" fmla="+- 7200 0 0"/>
                <a:gd name="G9" fmla="+- 0 0 -7471104"/>
                <a:gd name="G10" fmla="+- 7200 0 2700"/>
                <a:gd name="G11" fmla="cos G10 -5505024"/>
                <a:gd name="G12" fmla="sin G10 -5505024"/>
                <a:gd name="G13" fmla="cos 13500 -5505024"/>
                <a:gd name="G14" fmla="sin 13500 -5505024"/>
                <a:gd name="G15" fmla="+- G11 10800 0"/>
                <a:gd name="G16" fmla="+- G12 10800 0"/>
                <a:gd name="G17" fmla="+- G13 10800 0"/>
                <a:gd name="G18" fmla="+- G14 10800 0"/>
                <a:gd name="G19" fmla="*/ 7200 1 2"/>
                <a:gd name="G20" fmla="+- G19 5400 0"/>
                <a:gd name="G21" fmla="cos G20 -5505024"/>
                <a:gd name="G22" fmla="sin G20 -5505024"/>
                <a:gd name="G23" fmla="+- G21 10800 0"/>
                <a:gd name="G24" fmla="+- G12 G23 G22"/>
                <a:gd name="G25" fmla="+- G22 G23 G11"/>
                <a:gd name="G26" fmla="cos 10800 -5505024"/>
                <a:gd name="G27" fmla="sin 10800 -5505024"/>
                <a:gd name="G28" fmla="cos 7200 -5505024"/>
                <a:gd name="G29" fmla="sin 7200 -5505024"/>
                <a:gd name="G30" fmla="+- G26 10800 0"/>
                <a:gd name="G31" fmla="+- G27 10800 0"/>
                <a:gd name="G32" fmla="+- G28 10800 0"/>
                <a:gd name="G33" fmla="+- G29 10800 0"/>
                <a:gd name="G34" fmla="+- G19 5400 0"/>
                <a:gd name="G35" fmla="cos G34 -7471104"/>
                <a:gd name="G36" fmla="sin G34 -7471104"/>
                <a:gd name="G37" fmla="+/ -7471104 -5505024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9110 w 21600"/>
                <a:gd name="T5" fmla="*/ 132 h 21600"/>
                <a:gd name="T6" fmla="*/ 7139 w 21600"/>
                <a:gd name="T7" fmla="*/ 2578 h 21600"/>
                <a:gd name="T8" fmla="*/ 9673 w 21600"/>
                <a:gd name="T9" fmla="*/ 3688 h 21600"/>
                <a:gd name="T10" fmla="*/ 12211 w 21600"/>
                <a:gd name="T11" fmla="*/ -2627 h 21600"/>
                <a:gd name="T12" fmla="*/ 16215 w 21600"/>
                <a:gd name="T13" fmla="*/ 2319 h 21600"/>
                <a:gd name="T14" fmla="*/ 11270 w 21600"/>
                <a:gd name="T15" fmla="*/ 632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552" y="3639"/>
                  </a:moveTo>
                  <a:cubicBezTo>
                    <a:pt x="11302" y="3613"/>
                    <a:pt x="11051" y="3600"/>
                    <a:pt x="10800" y="3600"/>
                  </a:cubicBezTo>
                  <a:cubicBezTo>
                    <a:pt x="9790" y="3599"/>
                    <a:pt x="8793" y="3812"/>
                    <a:pt x="7871" y="4222"/>
                  </a:cubicBezTo>
                  <a:lnTo>
                    <a:pt x="6407" y="933"/>
                  </a:lnTo>
                  <a:cubicBezTo>
                    <a:pt x="7789" y="318"/>
                    <a:pt x="9286" y="-1"/>
                    <a:pt x="10800" y="0"/>
                  </a:cubicBezTo>
                  <a:cubicBezTo>
                    <a:pt x="11177" y="0"/>
                    <a:pt x="11553" y="19"/>
                    <a:pt x="11928" y="59"/>
                  </a:cubicBezTo>
                  <a:lnTo>
                    <a:pt x="12211" y="-2627"/>
                  </a:lnTo>
                  <a:lnTo>
                    <a:pt x="16215" y="2319"/>
                  </a:lnTo>
                  <a:lnTo>
                    <a:pt x="11270" y="6324"/>
                  </a:lnTo>
                  <a:lnTo>
                    <a:pt x="11552" y="363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s-CL"/>
            </a:p>
          </p:txBody>
        </p:sp>
        <p:sp>
          <p:nvSpPr>
            <p:cNvPr id="4" name="_s3077"/>
            <p:cNvSpPr>
              <a:spLocks noChangeArrowheads="1" noTextEdit="1"/>
            </p:cNvSpPr>
            <p:nvPr/>
          </p:nvSpPr>
          <p:spPr bwMode="auto">
            <a:xfrm rot="4320000">
              <a:off x="2591" y="1299"/>
              <a:ext cx="1458" cy="1458"/>
            </a:xfrm>
            <a:custGeom>
              <a:avLst/>
              <a:gdLst>
                <a:gd name="G0" fmla="+- -5505024 0 0"/>
                <a:gd name="G1" fmla="+- -7471104 0 0"/>
                <a:gd name="G2" fmla="+- -5505024 0 -7471104"/>
                <a:gd name="G3" fmla="+- 10800 0 0"/>
                <a:gd name="G4" fmla="+- 0 0 -5505024"/>
                <a:gd name="T0" fmla="*/ 360 256 1"/>
                <a:gd name="T1" fmla="*/ 0 256 1"/>
                <a:gd name="G5" fmla="+- G2 T0 T1"/>
                <a:gd name="G6" fmla="?: G2 G2 G5"/>
                <a:gd name="G7" fmla="+- 0 0 G6"/>
                <a:gd name="G8" fmla="+- 7200 0 0"/>
                <a:gd name="G9" fmla="+- 0 0 -7471104"/>
                <a:gd name="G10" fmla="+- 7200 0 2700"/>
                <a:gd name="G11" fmla="cos G10 -5505024"/>
                <a:gd name="G12" fmla="sin G10 -5505024"/>
                <a:gd name="G13" fmla="cos 13500 -5505024"/>
                <a:gd name="G14" fmla="sin 13500 -5505024"/>
                <a:gd name="G15" fmla="+- G11 10800 0"/>
                <a:gd name="G16" fmla="+- G12 10800 0"/>
                <a:gd name="G17" fmla="+- G13 10800 0"/>
                <a:gd name="G18" fmla="+- G14 10800 0"/>
                <a:gd name="G19" fmla="*/ 7200 1 2"/>
                <a:gd name="G20" fmla="+- G19 5400 0"/>
                <a:gd name="G21" fmla="cos G20 -5505024"/>
                <a:gd name="G22" fmla="sin G20 -5505024"/>
                <a:gd name="G23" fmla="+- G21 10800 0"/>
                <a:gd name="G24" fmla="+- G12 G23 G22"/>
                <a:gd name="G25" fmla="+- G22 G23 G11"/>
                <a:gd name="G26" fmla="cos 10800 -5505024"/>
                <a:gd name="G27" fmla="sin 10800 -5505024"/>
                <a:gd name="G28" fmla="cos 7200 -5505024"/>
                <a:gd name="G29" fmla="sin 7200 -5505024"/>
                <a:gd name="G30" fmla="+- G26 10800 0"/>
                <a:gd name="G31" fmla="+- G27 10800 0"/>
                <a:gd name="G32" fmla="+- G28 10800 0"/>
                <a:gd name="G33" fmla="+- G29 10800 0"/>
                <a:gd name="G34" fmla="+- G19 5400 0"/>
                <a:gd name="G35" fmla="cos G34 -7471104"/>
                <a:gd name="G36" fmla="sin G34 -7471104"/>
                <a:gd name="G37" fmla="+/ -7471104 -5505024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9110 w 21600"/>
                <a:gd name="T5" fmla="*/ 132 h 21600"/>
                <a:gd name="T6" fmla="*/ 7139 w 21600"/>
                <a:gd name="T7" fmla="*/ 2578 h 21600"/>
                <a:gd name="T8" fmla="*/ 9673 w 21600"/>
                <a:gd name="T9" fmla="*/ 3688 h 21600"/>
                <a:gd name="T10" fmla="*/ 12211 w 21600"/>
                <a:gd name="T11" fmla="*/ -2627 h 21600"/>
                <a:gd name="T12" fmla="*/ 16215 w 21600"/>
                <a:gd name="T13" fmla="*/ 2319 h 21600"/>
                <a:gd name="T14" fmla="*/ 11270 w 21600"/>
                <a:gd name="T15" fmla="*/ 632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552" y="3639"/>
                  </a:moveTo>
                  <a:cubicBezTo>
                    <a:pt x="11302" y="3613"/>
                    <a:pt x="11051" y="3600"/>
                    <a:pt x="10800" y="3600"/>
                  </a:cubicBezTo>
                  <a:cubicBezTo>
                    <a:pt x="9790" y="3599"/>
                    <a:pt x="8793" y="3812"/>
                    <a:pt x="7871" y="4222"/>
                  </a:cubicBezTo>
                  <a:lnTo>
                    <a:pt x="6407" y="933"/>
                  </a:lnTo>
                  <a:cubicBezTo>
                    <a:pt x="7789" y="318"/>
                    <a:pt x="9286" y="-1"/>
                    <a:pt x="10800" y="0"/>
                  </a:cubicBezTo>
                  <a:cubicBezTo>
                    <a:pt x="11177" y="0"/>
                    <a:pt x="11553" y="19"/>
                    <a:pt x="11928" y="59"/>
                  </a:cubicBezTo>
                  <a:lnTo>
                    <a:pt x="12211" y="-2627"/>
                  </a:lnTo>
                  <a:lnTo>
                    <a:pt x="16215" y="2319"/>
                  </a:lnTo>
                  <a:lnTo>
                    <a:pt x="11270" y="6324"/>
                  </a:lnTo>
                  <a:lnTo>
                    <a:pt x="11552" y="363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s-CL"/>
            </a:p>
          </p:txBody>
        </p:sp>
        <p:sp>
          <p:nvSpPr>
            <p:cNvPr id="5" name="_s3078"/>
            <p:cNvSpPr>
              <a:spLocks noChangeArrowheads="1" noTextEdit="1"/>
            </p:cNvSpPr>
            <p:nvPr/>
          </p:nvSpPr>
          <p:spPr bwMode="auto">
            <a:xfrm rot="8640000">
              <a:off x="2414" y="1842"/>
              <a:ext cx="1458" cy="1458"/>
            </a:xfrm>
            <a:custGeom>
              <a:avLst/>
              <a:gdLst>
                <a:gd name="G0" fmla="+- -5505024 0 0"/>
                <a:gd name="G1" fmla="+- -7471104 0 0"/>
                <a:gd name="G2" fmla="+- -5505024 0 -7471104"/>
                <a:gd name="G3" fmla="+- 10800 0 0"/>
                <a:gd name="G4" fmla="+- 0 0 -5505024"/>
                <a:gd name="T0" fmla="*/ 360 256 1"/>
                <a:gd name="T1" fmla="*/ 0 256 1"/>
                <a:gd name="G5" fmla="+- G2 T0 T1"/>
                <a:gd name="G6" fmla="?: G2 G2 G5"/>
                <a:gd name="G7" fmla="+- 0 0 G6"/>
                <a:gd name="G8" fmla="+- 7200 0 0"/>
                <a:gd name="G9" fmla="+- 0 0 -7471104"/>
                <a:gd name="G10" fmla="+- 7200 0 2700"/>
                <a:gd name="G11" fmla="cos G10 -5505024"/>
                <a:gd name="G12" fmla="sin G10 -5505024"/>
                <a:gd name="G13" fmla="cos 13500 -5505024"/>
                <a:gd name="G14" fmla="sin 13500 -5505024"/>
                <a:gd name="G15" fmla="+- G11 10800 0"/>
                <a:gd name="G16" fmla="+- G12 10800 0"/>
                <a:gd name="G17" fmla="+- G13 10800 0"/>
                <a:gd name="G18" fmla="+- G14 10800 0"/>
                <a:gd name="G19" fmla="*/ 7200 1 2"/>
                <a:gd name="G20" fmla="+- G19 5400 0"/>
                <a:gd name="G21" fmla="cos G20 -5505024"/>
                <a:gd name="G22" fmla="sin G20 -5505024"/>
                <a:gd name="G23" fmla="+- G21 10800 0"/>
                <a:gd name="G24" fmla="+- G12 G23 G22"/>
                <a:gd name="G25" fmla="+- G22 G23 G11"/>
                <a:gd name="G26" fmla="cos 10800 -5505024"/>
                <a:gd name="G27" fmla="sin 10800 -5505024"/>
                <a:gd name="G28" fmla="cos 7200 -5505024"/>
                <a:gd name="G29" fmla="sin 7200 -5505024"/>
                <a:gd name="G30" fmla="+- G26 10800 0"/>
                <a:gd name="G31" fmla="+- G27 10800 0"/>
                <a:gd name="G32" fmla="+- G28 10800 0"/>
                <a:gd name="G33" fmla="+- G29 10800 0"/>
                <a:gd name="G34" fmla="+- G19 5400 0"/>
                <a:gd name="G35" fmla="cos G34 -7471104"/>
                <a:gd name="G36" fmla="sin G34 -7471104"/>
                <a:gd name="G37" fmla="+/ -7471104 -5505024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9110 w 21600"/>
                <a:gd name="T5" fmla="*/ 132 h 21600"/>
                <a:gd name="T6" fmla="*/ 7139 w 21600"/>
                <a:gd name="T7" fmla="*/ 2578 h 21600"/>
                <a:gd name="T8" fmla="*/ 9673 w 21600"/>
                <a:gd name="T9" fmla="*/ 3688 h 21600"/>
                <a:gd name="T10" fmla="*/ 12211 w 21600"/>
                <a:gd name="T11" fmla="*/ -2627 h 21600"/>
                <a:gd name="T12" fmla="*/ 16215 w 21600"/>
                <a:gd name="T13" fmla="*/ 2319 h 21600"/>
                <a:gd name="T14" fmla="*/ 11270 w 21600"/>
                <a:gd name="T15" fmla="*/ 632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552" y="3639"/>
                  </a:moveTo>
                  <a:cubicBezTo>
                    <a:pt x="11302" y="3613"/>
                    <a:pt x="11051" y="3600"/>
                    <a:pt x="10800" y="3600"/>
                  </a:cubicBezTo>
                  <a:cubicBezTo>
                    <a:pt x="9790" y="3599"/>
                    <a:pt x="8793" y="3812"/>
                    <a:pt x="7871" y="4222"/>
                  </a:cubicBezTo>
                  <a:lnTo>
                    <a:pt x="6407" y="933"/>
                  </a:lnTo>
                  <a:cubicBezTo>
                    <a:pt x="7789" y="318"/>
                    <a:pt x="9286" y="-1"/>
                    <a:pt x="10800" y="0"/>
                  </a:cubicBezTo>
                  <a:cubicBezTo>
                    <a:pt x="11177" y="0"/>
                    <a:pt x="11553" y="19"/>
                    <a:pt x="11928" y="59"/>
                  </a:cubicBezTo>
                  <a:lnTo>
                    <a:pt x="12211" y="-2627"/>
                  </a:lnTo>
                  <a:lnTo>
                    <a:pt x="16215" y="2319"/>
                  </a:lnTo>
                  <a:lnTo>
                    <a:pt x="11270" y="6324"/>
                  </a:lnTo>
                  <a:lnTo>
                    <a:pt x="11552" y="363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s-CL"/>
            </a:p>
          </p:txBody>
        </p:sp>
        <p:sp>
          <p:nvSpPr>
            <p:cNvPr id="6" name="_s3079"/>
            <p:cNvSpPr>
              <a:spLocks noChangeArrowheads="1" noTextEdit="1"/>
            </p:cNvSpPr>
            <p:nvPr/>
          </p:nvSpPr>
          <p:spPr bwMode="auto">
            <a:xfrm rot="12960000">
              <a:off x="1843" y="1841"/>
              <a:ext cx="1458" cy="1458"/>
            </a:xfrm>
            <a:custGeom>
              <a:avLst/>
              <a:gdLst>
                <a:gd name="G0" fmla="+- -5505024 0 0"/>
                <a:gd name="G1" fmla="+- -7471104 0 0"/>
                <a:gd name="G2" fmla="+- -5505024 0 -7471104"/>
                <a:gd name="G3" fmla="+- 10800 0 0"/>
                <a:gd name="G4" fmla="+- 0 0 -5505024"/>
                <a:gd name="T0" fmla="*/ 360 256 1"/>
                <a:gd name="T1" fmla="*/ 0 256 1"/>
                <a:gd name="G5" fmla="+- G2 T0 T1"/>
                <a:gd name="G6" fmla="?: G2 G2 G5"/>
                <a:gd name="G7" fmla="+- 0 0 G6"/>
                <a:gd name="G8" fmla="+- 7200 0 0"/>
                <a:gd name="G9" fmla="+- 0 0 -7471104"/>
                <a:gd name="G10" fmla="+- 7200 0 2700"/>
                <a:gd name="G11" fmla="cos G10 -5505024"/>
                <a:gd name="G12" fmla="sin G10 -5505024"/>
                <a:gd name="G13" fmla="cos 13500 -5505024"/>
                <a:gd name="G14" fmla="sin 13500 -5505024"/>
                <a:gd name="G15" fmla="+- G11 10800 0"/>
                <a:gd name="G16" fmla="+- G12 10800 0"/>
                <a:gd name="G17" fmla="+- G13 10800 0"/>
                <a:gd name="G18" fmla="+- G14 10800 0"/>
                <a:gd name="G19" fmla="*/ 7200 1 2"/>
                <a:gd name="G20" fmla="+- G19 5400 0"/>
                <a:gd name="G21" fmla="cos G20 -5505024"/>
                <a:gd name="G22" fmla="sin G20 -5505024"/>
                <a:gd name="G23" fmla="+- G21 10800 0"/>
                <a:gd name="G24" fmla="+- G12 G23 G22"/>
                <a:gd name="G25" fmla="+- G22 G23 G11"/>
                <a:gd name="G26" fmla="cos 10800 -5505024"/>
                <a:gd name="G27" fmla="sin 10800 -5505024"/>
                <a:gd name="G28" fmla="cos 7200 -5505024"/>
                <a:gd name="G29" fmla="sin 7200 -5505024"/>
                <a:gd name="G30" fmla="+- G26 10800 0"/>
                <a:gd name="G31" fmla="+- G27 10800 0"/>
                <a:gd name="G32" fmla="+- G28 10800 0"/>
                <a:gd name="G33" fmla="+- G29 10800 0"/>
                <a:gd name="G34" fmla="+- G19 5400 0"/>
                <a:gd name="G35" fmla="cos G34 -7471104"/>
                <a:gd name="G36" fmla="sin G34 -7471104"/>
                <a:gd name="G37" fmla="+/ -7471104 -5505024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9110 w 21600"/>
                <a:gd name="T5" fmla="*/ 132 h 21600"/>
                <a:gd name="T6" fmla="*/ 7139 w 21600"/>
                <a:gd name="T7" fmla="*/ 2578 h 21600"/>
                <a:gd name="T8" fmla="*/ 9673 w 21600"/>
                <a:gd name="T9" fmla="*/ 3688 h 21600"/>
                <a:gd name="T10" fmla="*/ 12211 w 21600"/>
                <a:gd name="T11" fmla="*/ -2627 h 21600"/>
                <a:gd name="T12" fmla="*/ 16215 w 21600"/>
                <a:gd name="T13" fmla="*/ 2319 h 21600"/>
                <a:gd name="T14" fmla="*/ 11270 w 21600"/>
                <a:gd name="T15" fmla="*/ 632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552" y="3639"/>
                  </a:moveTo>
                  <a:cubicBezTo>
                    <a:pt x="11302" y="3613"/>
                    <a:pt x="11051" y="3600"/>
                    <a:pt x="10800" y="3600"/>
                  </a:cubicBezTo>
                  <a:cubicBezTo>
                    <a:pt x="9790" y="3599"/>
                    <a:pt x="8793" y="3812"/>
                    <a:pt x="7871" y="4222"/>
                  </a:cubicBezTo>
                  <a:lnTo>
                    <a:pt x="6407" y="933"/>
                  </a:lnTo>
                  <a:cubicBezTo>
                    <a:pt x="7789" y="318"/>
                    <a:pt x="9286" y="-1"/>
                    <a:pt x="10800" y="0"/>
                  </a:cubicBezTo>
                  <a:cubicBezTo>
                    <a:pt x="11177" y="0"/>
                    <a:pt x="11553" y="19"/>
                    <a:pt x="11928" y="59"/>
                  </a:cubicBezTo>
                  <a:lnTo>
                    <a:pt x="12211" y="-2627"/>
                  </a:lnTo>
                  <a:lnTo>
                    <a:pt x="16215" y="2319"/>
                  </a:lnTo>
                  <a:lnTo>
                    <a:pt x="11270" y="6324"/>
                  </a:lnTo>
                  <a:lnTo>
                    <a:pt x="11552" y="363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s-CL"/>
            </a:p>
          </p:txBody>
        </p:sp>
        <p:sp>
          <p:nvSpPr>
            <p:cNvPr id="7" name="_s3080"/>
            <p:cNvSpPr>
              <a:spLocks noChangeArrowheads="1" noTextEdit="1"/>
            </p:cNvSpPr>
            <p:nvPr/>
          </p:nvSpPr>
          <p:spPr bwMode="auto">
            <a:xfrm rot="17280000">
              <a:off x="1668" y="1298"/>
              <a:ext cx="1458" cy="1458"/>
            </a:xfrm>
            <a:custGeom>
              <a:avLst/>
              <a:gdLst>
                <a:gd name="G0" fmla="+- -5505024 0 0"/>
                <a:gd name="G1" fmla="+- -7471104 0 0"/>
                <a:gd name="G2" fmla="+- -5505024 0 -7471104"/>
                <a:gd name="G3" fmla="+- 10800 0 0"/>
                <a:gd name="G4" fmla="+- 0 0 -5505024"/>
                <a:gd name="T0" fmla="*/ 360 256 1"/>
                <a:gd name="T1" fmla="*/ 0 256 1"/>
                <a:gd name="G5" fmla="+- G2 T0 T1"/>
                <a:gd name="G6" fmla="?: G2 G2 G5"/>
                <a:gd name="G7" fmla="+- 0 0 G6"/>
                <a:gd name="G8" fmla="+- 7200 0 0"/>
                <a:gd name="G9" fmla="+- 0 0 -7471104"/>
                <a:gd name="G10" fmla="+- 7200 0 2700"/>
                <a:gd name="G11" fmla="cos G10 -5505024"/>
                <a:gd name="G12" fmla="sin G10 -5505024"/>
                <a:gd name="G13" fmla="cos 13500 -5505024"/>
                <a:gd name="G14" fmla="sin 13500 -5505024"/>
                <a:gd name="G15" fmla="+- G11 10800 0"/>
                <a:gd name="G16" fmla="+- G12 10800 0"/>
                <a:gd name="G17" fmla="+- G13 10800 0"/>
                <a:gd name="G18" fmla="+- G14 10800 0"/>
                <a:gd name="G19" fmla="*/ 7200 1 2"/>
                <a:gd name="G20" fmla="+- G19 5400 0"/>
                <a:gd name="G21" fmla="cos G20 -5505024"/>
                <a:gd name="G22" fmla="sin G20 -5505024"/>
                <a:gd name="G23" fmla="+- G21 10800 0"/>
                <a:gd name="G24" fmla="+- G12 G23 G22"/>
                <a:gd name="G25" fmla="+- G22 G23 G11"/>
                <a:gd name="G26" fmla="cos 10800 -5505024"/>
                <a:gd name="G27" fmla="sin 10800 -5505024"/>
                <a:gd name="G28" fmla="cos 7200 -5505024"/>
                <a:gd name="G29" fmla="sin 7200 -5505024"/>
                <a:gd name="G30" fmla="+- G26 10800 0"/>
                <a:gd name="G31" fmla="+- G27 10800 0"/>
                <a:gd name="G32" fmla="+- G28 10800 0"/>
                <a:gd name="G33" fmla="+- G29 10800 0"/>
                <a:gd name="G34" fmla="+- G19 5400 0"/>
                <a:gd name="G35" fmla="cos G34 -7471104"/>
                <a:gd name="G36" fmla="sin G34 -7471104"/>
                <a:gd name="G37" fmla="+/ -7471104 -5505024 2"/>
                <a:gd name="T2" fmla="*/ 180 256 1"/>
                <a:gd name="T3" fmla="*/ 0 256 1"/>
                <a:gd name="G38" fmla="+- G37 T2 T3"/>
                <a:gd name="G39" fmla="?: G2 G37 G38"/>
                <a:gd name="G40" fmla="cos 10800 G39"/>
                <a:gd name="G41" fmla="sin 10800 G39"/>
                <a:gd name="G42" fmla="cos 7200 G39"/>
                <a:gd name="G43" fmla="sin 7200 G39"/>
                <a:gd name="G44" fmla="+- G40 10800 0"/>
                <a:gd name="G45" fmla="+- G41 10800 0"/>
                <a:gd name="G46" fmla="+- G42 10800 0"/>
                <a:gd name="G47" fmla="+- G43 10800 0"/>
                <a:gd name="G48" fmla="+- G35 10800 0"/>
                <a:gd name="G49" fmla="+- G36 10800 0"/>
                <a:gd name="T4" fmla="*/ 9110 w 21600"/>
                <a:gd name="T5" fmla="*/ 132 h 21600"/>
                <a:gd name="T6" fmla="*/ 7139 w 21600"/>
                <a:gd name="T7" fmla="*/ 2578 h 21600"/>
                <a:gd name="T8" fmla="*/ 9673 w 21600"/>
                <a:gd name="T9" fmla="*/ 3688 h 21600"/>
                <a:gd name="T10" fmla="*/ 12211 w 21600"/>
                <a:gd name="T11" fmla="*/ -2627 h 21600"/>
                <a:gd name="T12" fmla="*/ 16215 w 21600"/>
                <a:gd name="T13" fmla="*/ 2319 h 21600"/>
                <a:gd name="T14" fmla="*/ 11270 w 21600"/>
                <a:gd name="T15" fmla="*/ 632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552" y="3639"/>
                  </a:moveTo>
                  <a:cubicBezTo>
                    <a:pt x="11302" y="3613"/>
                    <a:pt x="11051" y="3600"/>
                    <a:pt x="10800" y="3600"/>
                  </a:cubicBezTo>
                  <a:cubicBezTo>
                    <a:pt x="9790" y="3599"/>
                    <a:pt x="8793" y="3812"/>
                    <a:pt x="7871" y="4222"/>
                  </a:cubicBezTo>
                  <a:lnTo>
                    <a:pt x="6407" y="933"/>
                  </a:lnTo>
                  <a:cubicBezTo>
                    <a:pt x="7789" y="318"/>
                    <a:pt x="9286" y="-1"/>
                    <a:pt x="10800" y="0"/>
                  </a:cubicBezTo>
                  <a:cubicBezTo>
                    <a:pt x="11177" y="0"/>
                    <a:pt x="11553" y="19"/>
                    <a:pt x="11928" y="59"/>
                  </a:cubicBezTo>
                  <a:lnTo>
                    <a:pt x="12211" y="-2627"/>
                  </a:lnTo>
                  <a:lnTo>
                    <a:pt x="16215" y="2319"/>
                  </a:lnTo>
                  <a:lnTo>
                    <a:pt x="11270" y="6324"/>
                  </a:lnTo>
                  <a:lnTo>
                    <a:pt x="11552" y="3639"/>
                  </a:lnTo>
                  <a:close/>
                </a:path>
              </a:pathLst>
            </a:custGeom>
            <a:solidFill>
              <a:schemeClr val="accent1"/>
            </a:solid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endParaRPr lang="es-CL"/>
            </a:p>
          </p:txBody>
        </p:sp>
        <p:sp>
          <p:nvSpPr>
            <p:cNvPr id="8" name="_s3081"/>
            <p:cNvSpPr>
              <a:spLocks noChangeArrowheads="1"/>
            </p:cNvSpPr>
            <p:nvPr/>
          </p:nvSpPr>
          <p:spPr bwMode="auto">
            <a:xfrm>
              <a:off x="3233" y="1024"/>
              <a:ext cx="536"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dirty="0" smtClean="0">
                  <a:ln>
                    <a:noFill/>
                  </a:ln>
                  <a:solidFill>
                    <a:srgbClr val="0000FF"/>
                  </a:solidFill>
                  <a:effectLst/>
                  <a:latin typeface="Arial" charset="0"/>
                  <a:cs typeface="Arial" charset="0"/>
                </a:rPr>
                <a:t>Ejecutar</a:t>
              </a:r>
            </a:p>
          </p:txBody>
        </p:sp>
        <p:sp>
          <p:nvSpPr>
            <p:cNvPr id="9" name="_s3082"/>
            <p:cNvSpPr>
              <a:spLocks noChangeArrowheads="1"/>
            </p:cNvSpPr>
            <p:nvPr/>
          </p:nvSpPr>
          <p:spPr bwMode="auto">
            <a:xfrm>
              <a:off x="1549" y="2249"/>
              <a:ext cx="536"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smtClean="0">
                  <a:ln>
                    <a:noFill/>
                  </a:ln>
                  <a:solidFill>
                    <a:schemeClr val="tx2"/>
                  </a:solidFill>
                  <a:effectLst/>
                  <a:latin typeface="Arial" charset="0"/>
                  <a:cs typeface="Arial" charset="0"/>
                </a:rPr>
                <a:t>Actuar</a:t>
              </a:r>
            </a:p>
          </p:txBody>
        </p:sp>
        <p:sp>
          <p:nvSpPr>
            <p:cNvPr id="10" name="_s3083"/>
            <p:cNvSpPr>
              <a:spLocks noChangeArrowheads="1"/>
            </p:cNvSpPr>
            <p:nvPr/>
          </p:nvSpPr>
          <p:spPr bwMode="auto">
            <a:xfrm>
              <a:off x="1945" y="1024"/>
              <a:ext cx="536"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smtClean="0">
                  <a:ln>
                    <a:noFill/>
                  </a:ln>
                  <a:solidFill>
                    <a:schemeClr val="tx2"/>
                  </a:solidFill>
                  <a:effectLst/>
                  <a:latin typeface="Arial" charset="0"/>
                  <a:cs typeface="Arial" charset="0"/>
                </a:rPr>
                <a:t>Planificar</a:t>
              </a:r>
            </a:p>
          </p:txBody>
        </p:sp>
        <p:sp>
          <p:nvSpPr>
            <p:cNvPr id="11" name="_s3084"/>
            <p:cNvSpPr>
              <a:spLocks noChangeArrowheads="1"/>
            </p:cNvSpPr>
            <p:nvPr/>
          </p:nvSpPr>
          <p:spPr bwMode="auto">
            <a:xfrm>
              <a:off x="2591" y="3004"/>
              <a:ext cx="536"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smtClean="0">
                  <a:ln>
                    <a:noFill/>
                  </a:ln>
                  <a:solidFill>
                    <a:schemeClr val="tx2"/>
                  </a:solidFill>
                  <a:effectLst/>
                  <a:latin typeface="Arial" charset="0"/>
                  <a:cs typeface="Arial" charset="0"/>
                </a:rPr>
                <a:t>Evaluar</a:t>
              </a:r>
            </a:p>
          </p:txBody>
        </p:sp>
        <p:sp>
          <p:nvSpPr>
            <p:cNvPr id="12" name="_s3085"/>
            <p:cNvSpPr>
              <a:spLocks noChangeArrowheads="1"/>
            </p:cNvSpPr>
            <p:nvPr/>
          </p:nvSpPr>
          <p:spPr bwMode="auto">
            <a:xfrm>
              <a:off x="3631" y="2247"/>
              <a:ext cx="536"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800" b="1" i="0" u="none" strike="noStrike" cap="none" normalizeH="0" baseline="0" smtClean="0">
                  <a:ln>
                    <a:noFill/>
                  </a:ln>
                  <a:solidFill>
                    <a:schemeClr val="tx2"/>
                  </a:solidFill>
                  <a:effectLst/>
                  <a:latin typeface="Arial" charset="0"/>
                  <a:cs typeface="Arial" charset="0"/>
                </a:rPr>
                <a:t>Medir</a:t>
              </a:r>
            </a:p>
          </p:txBody>
        </p:sp>
      </p:grpSp>
      <p:sp>
        <p:nvSpPr>
          <p:cNvPr id="46098" name="Text Box 18"/>
          <p:cNvSpPr txBox="1">
            <a:spLocks noChangeArrowheads="1"/>
          </p:cNvSpPr>
          <p:nvPr/>
        </p:nvSpPr>
        <p:spPr bwMode="auto">
          <a:xfrm>
            <a:off x="684213" y="4005263"/>
            <a:ext cx="1060450" cy="641350"/>
          </a:xfrm>
          <a:prstGeom prst="rect">
            <a:avLst/>
          </a:prstGeom>
          <a:noFill/>
          <a:ln w="9525">
            <a:noFill/>
            <a:miter lim="800000"/>
            <a:headEnd/>
            <a:tailEnd/>
          </a:ln>
        </p:spPr>
        <p:txBody>
          <a:bodyPr wrap="none">
            <a:spAutoFit/>
          </a:bodyPr>
          <a:lstStyle/>
          <a:p>
            <a:pPr algn="l"/>
            <a:r>
              <a:rPr lang="es-ES_tradnl"/>
              <a:t>Corregir</a:t>
            </a:r>
          </a:p>
          <a:p>
            <a:pPr algn="l"/>
            <a:r>
              <a:rPr lang="es-ES_tradnl"/>
              <a:t>Reforzar</a:t>
            </a:r>
          </a:p>
        </p:txBody>
      </p:sp>
      <p:sp>
        <p:nvSpPr>
          <p:cNvPr id="46099" name="Line 19"/>
          <p:cNvSpPr>
            <a:spLocks noChangeShapeType="1"/>
          </p:cNvSpPr>
          <p:nvPr/>
        </p:nvSpPr>
        <p:spPr bwMode="auto">
          <a:xfrm flipH="1" flipV="1">
            <a:off x="1763713" y="4221163"/>
            <a:ext cx="647700" cy="144462"/>
          </a:xfrm>
          <a:prstGeom prst="line">
            <a:avLst/>
          </a:prstGeom>
          <a:noFill/>
          <a:ln w="9525">
            <a:solidFill>
              <a:schemeClr val="tx1"/>
            </a:solidFill>
            <a:round/>
            <a:headEnd/>
            <a:tailEnd type="triangle" w="med" len="med"/>
          </a:ln>
        </p:spPr>
        <p:txBody>
          <a:bodyPr/>
          <a:lstStyle/>
          <a:p>
            <a:endParaRPr lang="es-ES"/>
          </a:p>
        </p:txBody>
      </p:sp>
      <p:sp>
        <p:nvSpPr>
          <p:cNvPr id="46100" name="Line 20"/>
          <p:cNvSpPr>
            <a:spLocks noChangeShapeType="1"/>
          </p:cNvSpPr>
          <p:nvPr/>
        </p:nvSpPr>
        <p:spPr bwMode="auto">
          <a:xfrm flipH="1">
            <a:off x="1763713" y="4437063"/>
            <a:ext cx="647700" cy="0"/>
          </a:xfrm>
          <a:prstGeom prst="line">
            <a:avLst/>
          </a:prstGeom>
          <a:noFill/>
          <a:ln w="9525">
            <a:solidFill>
              <a:schemeClr val="tx1"/>
            </a:solidFill>
            <a:round/>
            <a:headEnd/>
            <a:tailEnd type="triangle" w="med" len="med"/>
          </a:ln>
        </p:spPr>
        <p:txBody>
          <a:bodyPr/>
          <a:lstStyle/>
          <a:p>
            <a:endParaRPr lang="es-ES"/>
          </a:p>
        </p:txBody>
      </p:sp>
      <p:sp>
        <p:nvSpPr>
          <p:cNvPr id="46101" name="Text Box 21"/>
          <p:cNvSpPr txBox="1">
            <a:spLocks noChangeArrowheads="1"/>
          </p:cNvSpPr>
          <p:nvPr/>
        </p:nvSpPr>
        <p:spPr bwMode="auto">
          <a:xfrm>
            <a:off x="3708400" y="3357563"/>
            <a:ext cx="1479550" cy="915987"/>
          </a:xfrm>
          <a:prstGeom prst="rect">
            <a:avLst/>
          </a:prstGeom>
          <a:noFill/>
          <a:ln w="9525">
            <a:noFill/>
            <a:miter lim="800000"/>
            <a:headEnd/>
            <a:tailEnd/>
          </a:ln>
        </p:spPr>
        <p:txBody>
          <a:bodyPr wrap="none">
            <a:spAutoFit/>
          </a:bodyPr>
          <a:lstStyle/>
          <a:p>
            <a:r>
              <a:rPr lang="es-ES_tradnl" b="1">
                <a:solidFill>
                  <a:srgbClr val="FF0000"/>
                </a:solidFill>
              </a:rPr>
              <a:t>Proceso de </a:t>
            </a:r>
          </a:p>
          <a:p>
            <a:r>
              <a:rPr lang="es-ES_tradnl" b="1">
                <a:solidFill>
                  <a:srgbClr val="FF0000"/>
                </a:solidFill>
              </a:rPr>
              <a:t>control de </a:t>
            </a:r>
          </a:p>
          <a:p>
            <a:r>
              <a:rPr lang="es-ES_tradnl" b="1">
                <a:solidFill>
                  <a:srgbClr val="FF0000"/>
                </a:solidFill>
              </a:rPr>
              <a:t>gestión</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6098"/>
                                        </p:tgtEl>
                                        <p:attrNameLst>
                                          <p:attrName>style.visibility</p:attrName>
                                        </p:attrNameLst>
                                      </p:cBhvr>
                                      <p:to>
                                        <p:strVal val="visible"/>
                                      </p:to>
                                    </p:set>
                                    <p:animEffect transition="in" filter="box(in)">
                                      <p:cBhvr>
                                        <p:cTn id="7" dur="500"/>
                                        <p:tgtEl>
                                          <p:spTgt spid="4609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6099"/>
                                        </p:tgtEl>
                                        <p:attrNameLst>
                                          <p:attrName>style.visibility</p:attrName>
                                        </p:attrNameLst>
                                      </p:cBhvr>
                                      <p:to>
                                        <p:strVal val="visible"/>
                                      </p:to>
                                    </p:set>
                                    <p:animEffect transition="in" filter="box(in)">
                                      <p:cBhvr>
                                        <p:cTn id="10" dur="500"/>
                                        <p:tgtEl>
                                          <p:spTgt spid="46099"/>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46100"/>
                                        </p:tgtEl>
                                        <p:attrNameLst>
                                          <p:attrName>style.visibility</p:attrName>
                                        </p:attrNameLst>
                                      </p:cBhvr>
                                      <p:to>
                                        <p:strVal val="visible"/>
                                      </p:to>
                                    </p:set>
                                    <p:animEffect transition="in" filter="box(in)">
                                      <p:cBhvr>
                                        <p:cTn id="13" dur="500"/>
                                        <p:tgtEl>
                                          <p:spTgt spid="46100"/>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46101"/>
                                        </p:tgtEl>
                                        <p:attrNameLst>
                                          <p:attrName>style.visibility</p:attrName>
                                        </p:attrNameLst>
                                      </p:cBhvr>
                                      <p:to>
                                        <p:strVal val="visible"/>
                                      </p:to>
                                    </p:set>
                                    <p:animEffect transition="in" filter="box(in)">
                                      <p:cBhvr>
                                        <p:cTn id="18" dur="500"/>
                                        <p:tgtEl>
                                          <p:spTgt spid="46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8" grpId="0"/>
      <p:bldP spid="46099" grpId="0" animBg="1"/>
      <p:bldP spid="46100" grpId="0" animBg="1"/>
      <p:bldP spid="4610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762000" y="1524000"/>
            <a:ext cx="7696200" cy="4724400"/>
          </a:xfrm>
          <a:prstGeom prst="rect">
            <a:avLst/>
          </a:prstGeom>
          <a:noFill/>
          <a:ln w="9525">
            <a:noFill/>
            <a:miter lim="800000"/>
            <a:headEnd/>
            <a:tailEnd/>
          </a:ln>
        </p:spPr>
        <p:txBody>
          <a:bodyPr/>
          <a:lstStyle/>
          <a:p>
            <a:pPr algn="just" eaLnBrk="0" hangingPunct="0">
              <a:tabLst>
                <a:tab pos="190500" algn="l"/>
              </a:tabLst>
            </a:pPr>
            <a:r>
              <a:rPr lang="es-ES_tradnl" sz="1400" b="1" i="1"/>
              <a:t>Objetivos (goals or objectives):</a:t>
            </a:r>
          </a:p>
          <a:p>
            <a:pPr algn="just" eaLnBrk="0" hangingPunct="0">
              <a:tabLst>
                <a:tab pos="190500" algn="l"/>
              </a:tabLst>
            </a:pPr>
            <a:r>
              <a:rPr lang="es-ES_tradnl" sz="1400" i="1"/>
              <a:t>Un objetivo es una declaración que permite identificar el “destino” o estado futuro que una organización aspira alcanzar en un ámbito determinado.</a:t>
            </a:r>
          </a:p>
          <a:p>
            <a:pPr algn="just" eaLnBrk="0" hangingPunct="0">
              <a:tabLst>
                <a:tab pos="190500" algn="l"/>
              </a:tabLst>
            </a:pPr>
            <a:r>
              <a:rPr lang="es-ES_tradnl" sz="1400" i="1"/>
              <a:t>Un objetivo constituye un compromiso de la organización respecto de conductas o resultados esperados, y factor determinante de su éxito en un cierto ámbito. </a:t>
            </a:r>
          </a:p>
          <a:p>
            <a:pPr algn="just" eaLnBrk="0" hangingPunct="0">
              <a:tabLst>
                <a:tab pos="190500" algn="l"/>
              </a:tabLst>
            </a:pPr>
            <a:endParaRPr lang="es-ES_tradnl" sz="1400" i="1"/>
          </a:p>
          <a:p>
            <a:pPr algn="just" eaLnBrk="0" hangingPunct="0">
              <a:tabLst>
                <a:tab pos="190500" algn="l"/>
              </a:tabLst>
            </a:pPr>
            <a:r>
              <a:rPr lang="es-ES_tradnl" sz="1400" b="1" i="1"/>
              <a:t>Indicador (performance measure):</a:t>
            </a:r>
          </a:p>
          <a:p>
            <a:pPr algn="just" eaLnBrk="0" hangingPunct="0">
              <a:tabLst>
                <a:tab pos="190500" algn="l"/>
              </a:tabLst>
            </a:pPr>
            <a:r>
              <a:rPr lang="es-ES_tradnl" sz="1400" i="1"/>
              <a:t>Instrumento clave para el control de la gestión. </a:t>
            </a:r>
          </a:p>
          <a:p>
            <a:pPr algn="just" eaLnBrk="0" hangingPunct="0">
              <a:tabLst>
                <a:tab pos="190500" algn="l"/>
              </a:tabLst>
            </a:pPr>
            <a:r>
              <a:rPr lang="es-ES_tradnl" sz="1400" i="1"/>
              <a:t>Unidad de medida o métrica que, al estar asociada a un objetivo perseguido por la organización, permite generar información para la evaluación de su desempeño, en relación al atributo, ámbito o dimensión determinada.</a:t>
            </a:r>
          </a:p>
          <a:p>
            <a:pPr algn="just" eaLnBrk="0" hangingPunct="0">
              <a:tabLst>
                <a:tab pos="190500" algn="l"/>
              </a:tabLst>
            </a:pPr>
            <a:endParaRPr lang="es-ES_tradnl" sz="1400" b="1" i="1"/>
          </a:p>
          <a:p>
            <a:pPr algn="just" eaLnBrk="0" hangingPunct="0">
              <a:tabLst>
                <a:tab pos="190500" algn="l"/>
              </a:tabLst>
            </a:pPr>
            <a:r>
              <a:rPr lang="es-ES_tradnl" sz="1400" b="1" i="1"/>
              <a:t>Meta (target)</a:t>
            </a:r>
            <a:r>
              <a:rPr lang="es-ES_tradnl" sz="1400" i="1"/>
              <a:t>: </a:t>
            </a:r>
          </a:p>
          <a:p>
            <a:pPr algn="just" eaLnBrk="0" hangingPunct="0">
              <a:tabLst>
                <a:tab pos="190500" algn="l"/>
              </a:tabLst>
            </a:pPr>
            <a:r>
              <a:rPr lang="es-ES_tradnl" sz="1400" i="1"/>
              <a:t>Valor que se espera alcance un objetivo.</a:t>
            </a:r>
          </a:p>
          <a:p>
            <a:pPr algn="just" eaLnBrk="0" hangingPunct="0">
              <a:tabLst>
                <a:tab pos="190500" algn="l"/>
              </a:tabLst>
            </a:pPr>
            <a:r>
              <a:rPr lang="es-ES_tradnl" sz="1400" i="1"/>
              <a:t>Las metas definen el nivel de desempeño esperado para la organización.</a:t>
            </a:r>
          </a:p>
          <a:p>
            <a:pPr algn="just" eaLnBrk="0" hangingPunct="0">
              <a:tabLst>
                <a:tab pos="190500" algn="l"/>
              </a:tabLst>
            </a:pPr>
            <a:endParaRPr lang="es-ES_tradnl" sz="1400" i="1"/>
          </a:p>
          <a:p>
            <a:pPr algn="just" eaLnBrk="0" hangingPunct="0">
              <a:tabLst>
                <a:tab pos="190500" algn="l"/>
              </a:tabLst>
            </a:pPr>
            <a:r>
              <a:rPr lang="es-ES_tradnl" sz="1400" b="1" i="1"/>
              <a:t>Ejemplos:</a:t>
            </a:r>
          </a:p>
          <a:p>
            <a:pPr algn="just" eaLnBrk="0" hangingPunct="0">
              <a:tabLst>
                <a:tab pos="190500" algn="l"/>
              </a:tabLst>
            </a:pPr>
            <a:r>
              <a:rPr lang="es-ES_tradnl" sz="1400" i="1"/>
              <a:t>Objetivo: Asumir en rentabilidad una posición de líder de la industria</a:t>
            </a:r>
          </a:p>
          <a:p>
            <a:pPr algn="just" eaLnBrk="0" hangingPunct="0">
              <a:tabLst>
                <a:tab pos="190500" algn="l"/>
              </a:tabLst>
            </a:pPr>
            <a:r>
              <a:rPr lang="es-ES_tradnl" sz="1400" i="1"/>
              <a:t>Indicador: ROI (return on investment)</a:t>
            </a:r>
          </a:p>
          <a:p>
            <a:pPr algn="just" eaLnBrk="0" hangingPunct="0">
              <a:tabLst>
                <a:tab pos="190500" algn="l"/>
              </a:tabLst>
            </a:pPr>
            <a:r>
              <a:rPr lang="es-ES_tradnl" sz="1400" i="1"/>
              <a:t>Meta: Exhibir una rentabilidad de 25% al tercer año</a:t>
            </a:r>
          </a:p>
          <a:p>
            <a:pPr algn="just" eaLnBrk="0" hangingPunct="0">
              <a:tabLst>
                <a:tab pos="190500" algn="l"/>
              </a:tabLst>
            </a:pPr>
            <a:r>
              <a:rPr lang="es-ES_tradnl" sz="1400" i="1"/>
              <a:t> </a:t>
            </a:r>
          </a:p>
        </p:txBody>
      </p:sp>
      <p:sp>
        <p:nvSpPr>
          <p:cNvPr id="66563" name="Rectangle 3"/>
          <p:cNvSpPr>
            <a:spLocks noChangeArrowheads="1"/>
          </p:cNvSpPr>
          <p:nvPr/>
        </p:nvSpPr>
        <p:spPr bwMode="auto">
          <a:xfrm>
            <a:off x="1258888" y="476250"/>
            <a:ext cx="6019800" cy="609600"/>
          </a:xfrm>
          <a:prstGeom prst="rect">
            <a:avLst/>
          </a:prstGeom>
          <a:noFill/>
          <a:ln w="9525">
            <a:noFill/>
            <a:miter lim="800000"/>
            <a:headEnd/>
            <a:tailEnd/>
          </a:ln>
        </p:spPr>
        <p:txBody>
          <a:bodyPr anchor="ctr"/>
          <a:lstStyle/>
          <a:p>
            <a:pPr algn="l" eaLnBrk="0" hangingPunct="0"/>
            <a:r>
              <a:rPr lang="es-ES_tradnl" sz="1600" b="1" i="1">
                <a:solidFill>
                  <a:schemeClr val="tx2"/>
                </a:solidFill>
              </a:rPr>
              <a:t>Control de Gestión: Objetivos, Indicadores, y Metas </a:t>
            </a:r>
          </a:p>
        </p:txBody>
      </p:sp>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4184650" y="773113"/>
            <a:ext cx="184150" cy="304800"/>
          </a:xfrm>
          <a:prstGeom prst="rect">
            <a:avLst/>
          </a:prstGeom>
          <a:noFill/>
          <a:ln w="9525">
            <a:noFill/>
            <a:miter lim="800000"/>
            <a:headEnd/>
            <a:tailEnd/>
          </a:ln>
        </p:spPr>
        <p:txBody>
          <a:bodyPr wrap="none">
            <a:spAutoFit/>
          </a:bodyPr>
          <a:lstStyle/>
          <a:p>
            <a:pPr eaLnBrk="0" hangingPunct="0"/>
            <a:endParaRPr lang="es-ES" sz="1400" b="1" i="1"/>
          </a:p>
        </p:txBody>
      </p:sp>
      <p:sp>
        <p:nvSpPr>
          <p:cNvPr id="68611" name="Text Box 3"/>
          <p:cNvSpPr txBox="1">
            <a:spLocks noChangeArrowheads="1"/>
          </p:cNvSpPr>
          <p:nvPr/>
        </p:nvSpPr>
        <p:spPr bwMode="auto">
          <a:xfrm>
            <a:off x="747713" y="1992313"/>
            <a:ext cx="184150" cy="517525"/>
          </a:xfrm>
          <a:prstGeom prst="rect">
            <a:avLst/>
          </a:prstGeom>
          <a:noFill/>
          <a:ln w="9525">
            <a:noFill/>
            <a:miter lim="800000"/>
            <a:headEnd/>
            <a:tailEnd/>
          </a:ln>
        </p:spPr>
        <p:txBody>
          <a:bodyPr wrap="none">
            <a:spAutoFit/>
          </a:bodyPr>
          <a:lstStyle/>
          <a:p>
            <a:pPr algn="l" eaLnBrk="0" hangingPunct="0"/>
            <a:endParaRPr lang="es-ES_tradnl" sz="1400" i="1"/>
          </a:p>
          <a:p>
            <a:pPr algn="l" eaLnBrk="0" hangingPunct="0"/>
            <a:endParaRPr lang="es-ES_tradnl" sz="1400" i="1"/>
          </a:p>
        </p:txBody>
      </p:sp>
      <p:sp>
        <p:nvSpPr>
          <p:cNvPr id="68612" name="Rectangle 4"/>
          <p:cNvSpPr>
            <a:spLocks noChangeArrowheads="1"/>
          </p:cNvSpPr>
          <p:nvPr/>
        </p:nvSpPr>
        <p:spPr bwMode="auto">
          <a:xfrm>
            <a:off x="1331913" y="404813"/>
            <a:ext cx="3581400" cy="609600"/>
          </a:xfrm>
          <a:prstGeom prst="rect">
            <a:avLst/>
          </a:prstGeom>
          <a:noFill/>
          <a:ln w="9525">
            <a:noFill/>
            <a:miter lim="800000"/>
            <a:headEnd/>
            <a:tailEnd/>
          </a:ln>
        </p:spPr>
        <p:txBody>
          <a:bodyPr anchor="ctr"/>
          <a:lstStyle/>
          <a:p>
            <a:pPr algn="l" eaLnBrk="0" hangingPunct="0"/>
            <a:r>
              <a:rPr lang="es-ES_tradnl" sz="1600" b="1" i="1">
                <a:solidFill>
                  <a:schemeClr val="tx2"/>
                </a:solidFill>
              </a:rPr>
              <a:t>Control de Gestión: Instrumentos</a:t>
            </a:r>
            <a:r>
              <a:rPr lang="es-ES_tradnl" b="1" i="1">
                <a:solidFill>
                  <a:schemeClr val="tx2"/>
                </a:solidFill>
              </a:rPr>
              <a:t> </a:t>
            </a:r>
            <a:endParaRPr lang="es-ES_tradnl" sz="2400">
              <a:solidFill>
                <a:schemeClr val="tx2"/>
              </a:solidFill>
              <a:latin typeface="Times New Roman" pitchFamily="18" charset="0"/>
            </a:endParaRPr>
          </a:p>
        </p:txBody>
      </p:sp>
      <p:sp>
        <p:nvSpPr>
          <p:cNvPr id="68613" name="Text Box 5"/>
          <p:cNvSpPr txBox="1">
            <a:spLocks noChangeArrowheads="1"/>
          </p:cNvSpPr>
          <p:nvPr/>
        </p:nvSpPr>
        <p:spPr bwMode="auto">
          <a:xfrm>
            <a:off x="990600" y="1492250"/>
            <a:ext cx="7467600" cy="4772025"/>
          </a:xfrm>
          <a:prstGeom prst="rect">
            <a:avLst/>
          </a:prstGeom>
          <a:noFill/>
          <a:ln w="9525">
            <a:noFill/>
            <a:miter lim="800000"/>
            <a:headEnd/>
            <a:tailEnd/>
          </a:ln>
        </p:spPr>
        <p:txBody>
          <a:bodyPr>
            <a:spAutoFit/>
          </a:bodyPr>
          <a:lstStyle/>
          <a:p>
            <a:pPr algn="l" eaLnBrk="0" hangingPunct="0"/>
            <a:r>
              <a:rPr lang="es-ES_tradnl" sz="1400" b="1" i="1"/>
              <a:t>Instrumentos de Control Financiero</a:t>
            </a:r>
          </a:p>
          <a:p>
            <a:pPr algn="l" eaLnBrk="0" hangingPunct="0">
              <a:buFontTx/>
              <a:buChar char="•"/>
            </a:pPr>
            <a:r>
              <a:rPr lang="es-ES_tradnl" sz="1400" i="1"/>
              <a:t> Sistemas de Costos</a:t>
            </a:r>
          </a:p>
          <a:p>
            <a:pPr algn="l" eaLnBrk="0" hangingPunct="0">
              <a:buFontTx/>
              <a:buChar char="•"/>
            </a:pPr>
            <a:r>
              <a:rPr lang="es-ES_tradnl" sz="1400" i="1"/>
              <a:t> Presupuestos, Planes de Negocios</a:t>
            </a:r>
          </a:p>
          <a:p>
            <a:pPr algn="l" eaLnBrk="0" hangingPunct="0">
              <a:buFontTx/>
              <a:buChar char="•"/>
            </a:pPr>
            <a:r>
              <a:rPr lang="es-ES_tradnl" sz="1400" i="1"/>
              <a:t> Sistemas Estratégicos de Información Gerencial (Corporate Performance Management)</a:t>
            </a:r>
          </a:p>
          <a:p>
            <a:pPr algn="l" eaLnBrk="0" hangingPunct="0">
              <a:buFontTx/>
              <a:buChar char="•"/>
            </a:pPr>
            <a:endParaRPr lang="es-ES_tradnl" sz="1400" i="1"/>
          </a:p>
          <a:p>
            <a:pPr algn="l" eaLnBrk="0" hangingPunct="0"/>
            <a:r>
              <a:rPr lang="es-ES_tradnl" sz="1400" b="1" i="1"/>
              <a:t>Instrumentos e Indicadores no Financieros </a:t>
            </a:r>
          </a:p>
          <a:p>
            <a:pPr algn="l" eaLnBrk="0" hangingPunct="0"/>
            <a:r>
              <a:rPr lang="es-ES_tradnl" sz="1400" i="1"/>
              <a:t>a) Evaluación de la Gestión Interna</a:t>
            </a:r>
          </a:p>
          <a:p>
            <a:pPr algn="l" eaLnBrk="0" hangingPunct="0">
              <a:buFontTx/>
              <a:buChar char="•"/>
            </a:pPr>
            <a:r>
              <a:rPr lang="es-ES_tradnl" sz="1400" i="1"/>
              <a:t> Indicadores para el control de productos y resultados</a:t>
            </a:r>
          </a:p>
          <a:p>
            <a:pPr algn="l" eaLnBrk="0" hangingPunct="0">
              <a:buFontTx/>
              <a:buChar char="•"/>
            </a:pPr>
            <a:r>
              <a:rPr lang="es-ES_tradnl" sz="1400" i="1"/>
              <a:t> Indicadores para el control de los recursos empleados </a:t>
            </a:r>
          </a:p>
          <a:p>
            <a:pPr algn="l" eaLnBrk="0" hangingPunct="0">
              <a:buFontTx/>
              <a:buChar char="•"/>
            </a:pPr>
            <a:r>
              <a:rPr lang="es-ES_tradnl" sz="1400" i="1"/>
              <a:t> Indicadores para el control de los procesos   </a:t>
            </a:r>
            <a:endParaRPr lang="es-ES_tradnl" sz="1400" b="1" i="1"/>
          </a:p>
          <a:p>
            <a:pPr algn="l" eaLnBrk="0" hangingPunct="0"/>
            <a:endParaRPr lang="es-ES_tradnl" sz="1400" i="1"/>
          </a:p>
          <a:p>
            <a:pPr algn="l" eaLnBrk="0" hangingPunct="0"/>
            <a:r>
              <a:rPr lang="es-ES_tradnl" sz="1400" i="1"/>
              <a:t>b) Instrumentos para el Monitoreo Externo</a:t>
            </a:r>
            <a:endParaRPr lang="es-ES_tradnl" sz="1400" b="1" i="1"/>
          </a:p>
          <a:p>
            <a:pPr algn="l" eaLnBrk="0" hangingPunct="0">
              <a:buFontTx/>
              <a:buChar char="•"/>
            </a:pPr>
            <a:r>
              <a:rPr lang="es-ES_tradnl" sz="1400" i="1"/>
              <a:t>.Benchmarking</a:t>
            </a:r>
          </a:p>
          <a:p>
            <a:pPr algn="l" eaLnBrk="0" hangingPunct="0">
              <a:buFontTx/>
              <a:buChar char="•"/>
            </a:pPr>
            <a:r>
              <a:rPr lang="es-ES_tradnl" sz="1400" i="1"/>
              <a:t> Mediciones de market share</a:t>
            </a:r>
          </a:p>
          <a:p>
            <a:pPr algn="l" eaLnBrk="0" hangingPunct="0">
              <a:buFontTx/>
              <a:buChar char="•"/>
            </a:pPr>
            <a:r>
              <a:rPr lang="es-ES_tradnl" sz="1400" i="1"/>
              <a:t> Mediciones de satisfacción del cliente</a:t>
            </a:r>
          </a:p>
          <a:p>
            <a:pPr algn="l" eaLnBrk="0" hangingPunct="0">
              <a:buFontTx/>
              <a:buChar char="•"/>
            </a:pPr>
            <a:r>
              <a:rPr lang="es-ES_tradnl" sz="1400" i="1"/>
              <a:t> Sistemas de Inteligencia </a:t>
            </a:r>
          </a:p>
          <a:p>
            <a:pPr algn="l" eaLnBrk="0" hangingPunct="0"/>
            <a:endParaRPr lang="es-ES_tradnl" sz="1400" i="1"/>
          </a:p>
          <a:p>
            <a:pPr algn="l" eaLnBrk="0" hangingPunct="0"/>
            <a:r>
              <a:rPr lang="es-ES_tradnl" sz="1400" b="1" i="1"/>
              <a:t>Instrumentos e Indicadores para una Evaluación Integral </a:t>
            </a:r>
          </a:p>
          <a:p>
            <a:pPr algn="l" eaLnBrk="0" hangingPunct="0">
              <a:buFontTx/>
              <a:buChar char="•"/>
            </a:pPr>
            <a:r>
              <a:rPr lang="es-ES_tradnl" sz="1400" i="1"/>
              <a:t> Mediciones de eficacia y eficiencia por centro de responsabilidad:</a:t>
            </a:r>
          </a:p>
          <a:p>
            <a:pPr algn="l" eaLnBrk="0" hangingPunct="0">
              <a:buFontTx/>
              <a:buChar char="•"/>
            </a:pPr>
            <a:r>
              <a:rPr lang="es-ES_tradnl" sz="1400" i="1"/>
              <a:t> Sistemas de evaluación de Factores Claves (FCE), y de Objetivos y Metas</a:t>
            </a:r>
          </a:p>
          <a:p>
            <a:pPr algn="l" eaLnBrk="0" hangingPunct="0">
              <a:buFontTx/>
              <a:buChar char="•"/>
            </a:pPr>
            <a:r>
              <a:rPr lang="es-ES_tradnl" sz="1400" i="1"/>
              <a:t> Balanced Scorecard. </a:t>
            </a:r>
          </a:p>
          <a:p>
            <a:pPr algn="l" eaLnBrk="0" hangingPunct="0">
              <a:buFontTx/>
              <a:buChar char="•"/>
            </a:pPr>
            <a:endParaRPr lang="es-ES_tradnl" sz="1400" i="1"/>
          </a:p>
        </p:txBody>
      </p:sp>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s-ES_tradnl" sz="2800" smtClean="0"/>
              <a:t>6. Distorsiones del concepto</a:t>
            </a:r>
          </a:p>
        </p:txBody>
      </p:sp>
      <p:sp>
        <p:nvSpPr>
          <p:cNvPr id="69635" name="Rectangle 3"/>
          <p:cNvSpPr>
            <a:spLocks noGrp="1" noChangeArrowheads="1"/>
          </p:cNvSpPr>
          <p:nvPr>
            <p:ph type="body" idx="1"/>
          </p:nvPr>
        </p:nvSpPr>
        <p:spPr>
          <a:xfrm>
            <a:off x="755650" y="2349500"/>
            <a:ext cx="7772400" cy="302371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a:lstStyle/>
          <a:p>
            <a:pPr algn="ctr" eaLnBrk="1" hangingPunct="1">
              <a:buFontTx/>
              <a:buNone/>
            </a:pPr>
            <a:endParaRPr lang="es-ES_tradnl" i="1" dirty="0" smtClean="0"/>
          </a:p>
          <a:p>
            <a:pPr algn="ctr" eaLnBrk="1" hangingPunct="1">
              <a:buFontTx/>
              <a:buNone/>
            </a:pPr>
            <a:r>
              <a:rPr lang="es-ES_tradnl" i="1" dirty="0" smtClean="0"/>
              <a:t>“</a:t>
            </a:r>
            <a:r>
              <a:rPr lang="es-ES_tradnl" i="1" dirty="0" smtClean="0"/>
              <a:t>Mientras más definiciones existen para un concepto, más ambiguo es su significado.”</a:t>
            </a:r>
          </a:p>
          <a:p>
            <a:pPr algn="r" eaLnBrk="1" hangingPunct="1">
              <a:buFontTx/>
              <a:buNone/>
            </a:pPr>
            <a:r>
              <a:rPr lang="es-ES_tradnl" i="1" dirty="0" smtClean="0">
                <a:latin typeface="Batang" pitchFamily="18" charset="-127"/>
                <a:ea typeface="Batang" pitchFamily="18" charset="-127"/>
              </a:rPr>
              <a:t>Anónimo </a:t>
            </a:r>
            <a:r>
              <a:rPr lang="es-ES_tradnl" i="1" dirty="0" smtClean="0">
                <a:latin typeface="Batang" pitchFamily="18" charset="-127"/>
                <a:ea typeface="Batang" pitchFamily="18" charset="-127"/>
              </a:rPr>
              <a:t>Chino</a:t>
            </a:r>
          </a:p>
        </p:txBody>
      </p:sp>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rrowheads="1"/>
          </p:cNvPicPr>
          <p:nvPr/>
        </p:nvPicPr>
        <p:blipFill>
          <a:blip r:embed="rId2" cstate="print"/>
          <a:srcRect/>
          <a:stretch>
            <a:fillRect/>
          </a:stretch>
        </p:blipFill>
        <p:spPr bwMode="auto">
          <a:xfrm>
            <a:off x="2122488" y="1403350"/>
            <a:ext cx="5346700" cy="3505200"/>
          </a:xfrm>
          <a:prstGeom prst="rect">
            <a:avLst/>
          </a:prstGeom>
          <a:noFill/>
          <a:ln w="9525">
            <a:noFill/>
            <a:miter lim="800000"/>
            <a:headEnd/>
            <a:tailEnd/>
          </a:ln>
        </p:spPr>
      </p:pic>
      <p:sp>
        <p:nvSpPr>
          <p:cNvPr id="70659" name="Rectangle 3"/>
          <p:cNvSpPr>
            <a:spLocks noChangeArrowheads="1"/>
          </p:cNvSpPr>
          <p:nvPr/>
        </p:nvSpPr>
        <p:spPr bwMode="auto">
          <a:xfrm>
            <a:off x="827088" y="5273675"/>
            <a:ext cx="8001000" cy="701675"/>
          </a:xfrm>
          <a:prstGeom prst="rect">
            <a:avLst/>
          </a:prstGeom>
          <a:noFill/>
          <a:ln w="9525">
            <a:noFill/>
            <a:miter lim="800000"/>
            <a:headEnd/>
            <a:tailEnd/>
          </a:ln>
        </p:spPr>
        <p:txBody>
          <a:bodyPr lIns="92075" tIns="46038" rIns="92075" bIns="46038">
            <a:spAutoFit/>
          </a:bodyPr>
          <a:lstStyle/>
          <a:p>
            <a:pPr algn="l" eaLnBrk="0" hangingPunct="0"/>
            <a:r>
              <a:rPr lang="es-ES_tradnl" sz="2000">
                <a:ea typeface="Arial Unicode MS" pitchFamily="34" charset="-128"/>
                <a:cs typeface="Arial Unicode MS" pitchFamily="34" charset="-128"/>
              </a:rPr>
              <a:t>Cuando nuestro velero navega el control de gestión es nuestra brújula y nuestro timón.</a:t>
            </a:r>
          </a:p>
        </p:txBody>
      </p:sp>
      <p:sp>
        <p:nvSpPr>
          <p:cNvPr id="70660" name="Rectangle 4"/>
          <p:cNvSpPr>
            <a:spLocks noChangeArrowheads="1"/>
          </p:cNvSpPr>
          <p:nvPr/>
        </p:nvSpPr>
        <p:spPr bwMode="auto">
          <a:xfrm>
            <a:off x="1403350" y="333375"/>
            <a:ext cx="7083425" cy="366713"/>
          </a:xfrm>
          <a:prstGeom prst="rect">
            <a:avLst/>
          </a:prstGeom>
          <a:noFill/>
          <a:ln w="9525">
            <a:noFill/>
            <a:miter lim="800000"/>
            <a:headEnd/>
            <a:tailEnd/>
          </a:ln>
        </p:spPr>
        <p:txBody>
          <a:bodyPr lIns="92075" tIns="46038" rIns="92075" bIns="46038">
            <a:spAutoFit/>
          </a:bodyPr>
          <a:lstStyle/>
          <a:p>
            <a:pPr algn="l" eaLnBrk="0" hangingPunct="0"/>
            <a:r>
              <a:rPr lang="es-ES_tradnl" b="1" i="1" dirty="0">
                <a:solidFill>
                  <a:srgbClr val="0000FF"/>
                </a:solidFill>
              </a:rPr>
              <a:t>¿ Control de gestión ?</a:t>
            </a:r>
          </a:p>
        </p:txBody>
      </p:sp>
      <p:sp>
        <p:nvSpPr>
          <p:cNvPr id="41989" name="AutoShape 5"/>
          <p:cNvSpPr>
            <a:spLocks noChangeArrowheads="1"/>
          </p:cNvSpPr>
          <p:nvPr/>
        </p:nvSpPr>
        <p:spPr bwMode="auto">
          <a:xfrm>
            <a:off x="7848600" y="304800"/>
            <a:ext cx="962025" cy="914400"/>
          </a:xfrm>
          <a:prstGeom prst="star5">
            <a:avLst/>
          </a:prstGeom>
          <a:solidFill>
            <a:srgbClr val="FFFFCC"/>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endParaRPr lang="es-ES" smtClean="0"/>
          </a:p>
        </p:txBody>
      </p:sp>
      <p:sp>
        <p:nvSpPr>
          <p:cNvPr id="71683" name="Rectangle 3"/>
          <p:cNvSpPr>
            <a:spLocks noGrp="1" noChangeArrowheads="1"/>
          </p:cNvSpPr>
          <p:nvPr>
            <p:ph type="body" idx="1"/>
          </p:nvPr>
        </p:nvSpPr>
        <p:spPr/>
        <p:txBody>
          <a:bodyPr/>
          <a:lstStyle/>
          <a:p>
            <a:pPr algn="ctr" eaLnBrk="1" hangingPunct="1">
              <a:buFontTx/>
              <a:buNone/>
            </a:pPr>
            <a:r>
              <a:rPr lang="es-ES_tradnl" smtClean="0"/>
              <a:t>“No teníamos control de gestión, pero acabamos de contratar un encargado para el tema…”</a:t>
            </a:r>
          </a:p>
          <a:p>
            <a:pPr algn="ctr" eaLnBrk="1" hangingPunct="1">
              <a:buFontTx/>
              <a:buNone/>
            </a:pPr>
            <a:endParaRPr lang="es-ES_tradnl" smtClean="0"/>
          </a:p>
          <a:p>
            <a:pPr algn="r" eaLnBrk="1" hangingPunct="1">
              <a:buFontTx/>
              <a:buNone/>
            </a:pPr>
            <a:r>
              <a:rPr lang="es-ES_tradnl" sz="2000" smtClean="0"/>
              <a:t>Importante empresa industrial chilena</a:t>
            </a:r>
          </a:p>
        </p:txBody>
      </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endParaRPr lang="es-ES" smtClean="0"/>
          </a:p>
        </p:txBody>
      </p:sp>
      <p:sp>
        <p:nvSpPr>
          <p:cNvPr id="72707" name="Rectangle 3"/>
          <p:cNvSpPr>
            <a:spLocks noGrp="1" noChangeArrowheads="1"/>
          </p:cNvSpPr>
          <p:nvPr>
            <p:ph type="body" idx="1"/>
          </p:nvPr>
        </p:nvSpPr>
        <p:spPr>
          <a:xfrm>
            <a:off x="1258888" y="1916113"/>
            <a:ext cx="6334125" cy="4114800"/>
          </a:xfrm>
        </p:spPr>
        <p:txBody>
          <a:bodyPr/>
          <a:lstStyle/>
          <a:p>
            <a:pPr algn="ctr" eaLnBrk="1" hangingPunct="1">
              <a:buFontTx/>
              <a:buNone/>
            </a:pPr>
            <a:r>
              <a:rPr lang="es-ES_tradnl" smtClean="0"/>
              <a:t>“El atraso de los reportes nos ha dejado sin control de gestión en la empresa.”</a:t>
            </a:r>
          </a:p>
        </p:txBody>
      </p:sp>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371600" y="188913"/>
            <a:ext cx="7772400" cy="762000"/>
          </a:xfrm>
        </p:spPr>
        <p:txBody>
          <a:bodyPr/>
          <a:lstStyle/>
          <a:p>
            <a:pPr eaLnBrk="1" hangingPunct="1"/>
            <a:r>
              <a:rPr lang="es-CL" smtClean="0"/>
              <a:t>Visión del control de gestión</a:t>
            </a:r>
          </a:p>
        </p:txBody>
      </p:sp>
      <p:sp>
        <p:nvSpPr>
          <p:cNvPr id="73731" name="Rectangle 3"/>
          <p:cNvSpPr>
            <a:spLocks noGrp="1" noChangeArrowheads="1"/>
          </p:cNvSpPr>
          <p:nvPr>
            <p:ph type="body" idx="1"/>
          </p:nvPr>
        </p:nvSpPr>
        <p:spPr>
          <a:xfrm>
            <a:off x="0" y="1600200"/>
            <a:ext cx="9144000" cy="4876800"/>
          </a:xfrm>
        </p:spPr>
        <p:txBody>
          <a:bodyPr/>
          <a:lstStyle/>
          <a:p>
            <a:pPr eaLnBrk="1" hangingPunct="1"/>
            <a:r>
              <a:rPr lang="es-CL" dirty="0" smtClean="0"/>
              <a:t>Distintos enfoques sobre el tema:</a:t>
            </a:r>
          </a:p>
          <a:p>
            <a:pPr eaLnBrk="1" hangingPunct="1">
              <a:buFontTx/>
              <a:buNone/>
            </a:pPr>
            <a:endParaRPr lang="es-CL" dirty="0" smtClean="0"/>
          </a:p>
          <a:p>
            <a:pPr lvl="1" eaLnBrk="1" hangingPunct="1"/>
            <a:r>
              <a:rPr lang="es-CL" dirty="0" smtClean="0"/>
              <a:t>Sistema de información de resultados de la empresa.</a:t>
            </a:r>
          </a:p>
          <a:p>
            <a:pPr lvl="1" eaLnBrk="1" hangingPunct="1"/>
            <a:r>
              <a:rPr lang="es-CL" dirty="0" smtClean="0"/>
              <a:t>Sistema de información para el análisis y la toma de decisiones de la alta gerencia.</a:t>
            </a:r>
          </a:p>
          <a:p>
            <a:pPr lvl="1" eaLnBrk="1" hangingPunct="1"/>
            <a:r>
              <a:rPr lang="es-CL" dirty="0" smtClean="0"/>
              <a:t>Sistema integral de gestión que sistematiza el proceso de conducción a todo nivel en la organización.</a:t>
            </a:r>
          </a:p>
          <a:p>
            <a:pPr lvl="1" eaLnBrk="1" hangingPunct="1"/>
            <a:endParaRPr lang="es-CL" dirty="0" smtClean="0"/>
          </a:p>
          <a:p>
            <a:pPr eaLnBrk="1" hangingPunct="1"/>
            <a:endParaRPr lang="es-CL" dirty="0" smtClean="0"/>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331913" y="304800"/>
            <a:ext cx="7583487" cy="533400"/>
          </a:xfrm>
        </p:spPr>
        <p:txBody>
          <a:bodyPr/>
          <a:lstStyle/>
          <a:p>
            <a:pPr eaLnBrk="1" hangingPunct="1"/>
            <a:endParaRPr lang="es-CL" smtClean="0"/>
          </a:p>
        </p:txBody>
      </p:sp>
      <p:sp>
        <p:nvSpPr>
          <p:cNvPr id="74755" name="Rectangle 3"/>
          <p:cNvSpPr>
            <a:spLocks noGrp="1" noChangeArrowheads="1"/>
          </p:cNvSpPr>
          <p:nvPr>
            <p:ph type="body" idx="1"/>
          </p:nvPr>
        </p:nvSpPr>
        <p:spPr>
          <a:xfrm>
            <a:off x="0" y="1219200"/>
            <a:ext cx="9144000" cy="4876800"/>
          </a:xfrm>
        </p:spPr>
        <p:txBody>
          <a:bodyPr/>
          <a:lstStyle/>
          <a:p>
            <a:pPr eaLnBrk="1" hangingPunct="1"/>
            <a:r>
              <a:rPr lang="es-CL" sz="2400" smtClean="0"/>
              <a:t>Otros objetivos relevantes:</a:t>
            </a:r>
          </a:p>
          <a:p>
            <a:pPr eaLnBrk="1" hangingPunct="1"/>
            <a:endParaRPr lang="es-CL" sz="2400" smtClean="0"/>
          </a:p>
          <a:p>
            <a:pPr lvl="1" eaLnBrk="1" hangingPunct="1"/>
            <a:r>
              <a:rPr lang="es-CL" sz="2000" smtClean="0"/>
              <a:t>Entregar información de la situación de una empresa y sus resultados.</a:t>
            </a:r>
          </a:p>
          <a:p>
            <a:pPr lvl="1" eaLnBrk="1" hangingPunct="1"/>
            <a:r>
              <a:rPr lang="es-CL" sz="2000" smtClean="0"/>
              <a:t>Apoyar la toma de decisiones.</a:t>
            </a:r>
          </a:p>
          <a:p>
            <a:pPr lvl="1" eaLnBrk="1" hangingPunct="1"/>
            <a:r>
              <a:rPr lang="es-CL" sz="2000" smtClean="0"/>
              <a:t>Conocer el real estado de la organización</a:t>
            </a:r>
          </a:p>
          <a:p>
            <a:pPr lvl="1" eaLnBrk="1" hangingPunct="1"/>
            <a:r>
              <a:rPr lang="es-CL" sz="2000" smtClean="0"/>
              <a:t>Realimentar a la dirección de las consecuencias de sus decisiones.</a:t>
            </a:r>
          </a:p>
          <a:p>
            <a:pPr lvl="1" eaLnBrk="1" hangingPunct="1"/>
            <a:r>
              <a:rPr lang="es-CL" sz="2000" smtClean="0"/>
              <a:t>Simular cómo se comportaría la organización ante ciertas decisiones.</a:t>
            </a:r>
          </a:p>
          <a:p>
            <a:pPr lvl="1" eaLnBrk="1" hangingPunct="1"/>
            <a:r>
              <a:rPr lang="es-CL" sz="2000" smtClean="0"/>
              <a:t>Generar un proceso de gestión basado en resultados.</a:t>
            </a:r>
          </a:p>
          <a:p>
            <a:pPr lvl="1" eaLnBrk="1" hangingPunct="1"/>
            <a:r>
              <a:rPr lang="es-CL" sz="2000" smtClean="0"/>
              <a:t>Transformar el mar de datos en información útil.</a:t>
            </a:r>
          </a:p>
          <a:p>
            <a:pPr eaLnBrk="1" hangingPunct="1"/>
            <a:endParaRPr lang="es-CL" sz="2400" smtClean="0"/>
          </a:p>
          <a:p>
            <a:pPr eaLnBrk="1" hangingPunct="1"/>
            <a:endParaRPr lang="es-CL" sz="2400" smtClean="0"/>
          </a:p>
        </p:txBody>
      </p:sp>
      <p:sp>
        <p:nvSpPr>
          <p:cNvPr id="5124" name="Text Box 4"/>
          <p:cNvSpPr txBox="1">
            <a:spLocks noChangeArrowheads="1"/>
          </p:cNvSpPr>
          <p:nvPr/>
        </p:nvSpPr>
        <p:spPr bwMode="auto">
          <a:xfrm>
            <a:off x="808038" y="5465763"/>
            <a:ext cx="8012112" cy="641350"/>
          </a:xfrm>
          <a:prstGeom prst="rect">
            <a:avLst/>
          </a:prstGeom>
          <a:noFill/>
          <a:ln w="9525">
            <a:noFill/>
            <a:miter lim="800000"/>
            <a:headEnd/>
            <a:tailEnd/>
          </a:ln>
        </p:spPr>
        <p:txBody>
          <a:bodyPr>
            <a:spAutoFit/>
          </a:bodyPr>
          <a:lstStyle/>
          <a:p>
            <a:r>
              <a:rPr lang="es-ES_tradnl" b="1">
                <a:solidFill>
                  <a:schemeClr val="tx2"/>
                </a:solidFill>
              </a:rPr>
              <a:t>Sin embargo no son de la esencia del control de gestión… </a:t>
            </a:r>
          </a:p>
          <a:p>
            <a:r>
              <a:rPr lang="es-ES_tradnl" b="1">
                <a:solidFill>
                  <a:schemeClr val="tx2"/>
                </a:solidFill>
              </a:rPr>
              <a:t>…lo que no quita que sean relevantes y complementarios.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box(in)">
                                      <p:cBhvr>
                                        <p:cTn id="7"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s-ES_tradnl" smtClean="0"/>
              <a:t>7. Complejidades</a:t>
            </a:r>
          </a:p>
        </p:txBody>
      </p:sp>
      <p:sp>
        <p:nvSpPr>
          <p:cNvPr id="75779" name="Rectangle 3"/>
          <p:cNvSpPr>
            <a:spLocks noGrp="1" noChangeArrowheads="1"/>
          </p:cNvSpPr>
          <p:nvPr>
            <p:ph type="body" idx="1"/>
          </p:nvPr>
        </p:nvSpPr>
        <p:spPr>
          <a:xfrm>
            <a:off x="755650" y="2420938"/>
            <a:ext cx="7772400" cy="2232025"/>
          </a:xfrm>
        </p:spPr>
        <p:txBody>
          <a:bodyPr/>
          <a:lstStyle/>
          <a:p>
            <a:pPr marL="534988" indent="-534988" algn="ctr" eaLnBrk="1" hangingPunct="1">
              <a:buSzPct val="120000"/>
              <a:buFont typeface="Wingdings" pitchFamily="2" charset="2"/>
              <a:buChar char="["/>
            </a:pPr>
            <a:r>
              <a:rPr lang="es-ES_tradnl" dirty="0" smtClean="0"/>
              <a:t>Ningún sistema de control de gestión puede proporcionar una medición perfecta de la actuación de un directivo.</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s-ES" smtClean="0"/>
          </a:p>
        </p:txBody>
      </p:sp>
      <p:sp>
        <p:nvSpPr>
          <p:cNvPr id="12291" name="Rectangle 3"/>
          <p:cNvSpPr>
            <a:spLocks noGrp="1" noChangeArrowheads="1"/>
          </p:cNvSpPr>
          <p:nvPr>
            <p:ph type="body" idx="1"/>
          </p:nvPr>
        </p:nvSpPr>
        <p:spPr>
          <a:ln w="9525">
            <a:noFill/>
            <a:miter lim="800000"/>
            <a:headEnd/>
            <a:tailEnd/>
          </a:ln>
          <a:scene3d>
            <a:camera prst="orthographicFront"/>
            <a:lightRig rig="threePt" dir="t"/>
          </a:scene3d>
          <a:sp3d>
            <a:bevelT w="165100" prst="coolSlant"/>
          </a:sp3d>
        </p:spPr>
        <p:style>
          <a:lnRef idx="0">
            <a:scrgbClr r="0" g="0" b="0"/>
          </a:lnRef>
          <a:fillRef idx="1002">
            <a:schemeClr val="lt2"/>
          </a:fillRef>
          <a:effectRef idx="0">
            <a:scrgbClr r="0" g="0" b="0"/>
          </a:effectRef>
          <a:fontRef idx="major"/>
        </p:style>
        <p:txBody>
          <a:bodyPr vert="horz" wrap="square" lIns="91440" tIns="45720" rIns="91440" bIns="45720" numCol="1" anchor="t" anchorCtr="0" compatLnSpc="1">
            <a:prstTxWarp prst="textNoShape">
              <a:avLst/>
            </a:prstTxWarp>
          </a:bodyPr>
          <a:lstStyle/>
          <a:p>
            <a:pPr marL="660400" indent="-660400" eaLnBrk="1" hangingPunct="1">
              <a:lnSpc>
                <a:spcPct val="80000"/>
              </a:lnSpc>
              <a:buFontTx/>
              <a:buAutoNum type="arabicPeriod" startAt="2"/>
            </a:pPr>
            <a:r>
              <a:rPr lang="es-ES" sz="2400" b="1" dirty="0" smtClean="0"/>
              <a:t>El modelo de </a:t>
            </a:r>
            <a:r>
              <a:rPr lang="es-ES" sz="2400" b="1" dirty="0" err="1" smtClean="0"/>
              <a:t>Balanced</a:t>
            </a:r>
            <a:r>
              <a:rPr lang="es-ES" sz="2400" b="1" dirty="0" smtClean="0"/>
              <a:t> Scorecard. </a:t>
            </a:r>
          </a:p>
          <a:p>
            <a:pPr marL="660400" indent="-660400" eaLnBrk="1" hangingPunct="1">
              <a:lnSpc>
                <a:spcPct val="80000"/>
              </a:lnSpc>
              <a:buFontTx/>
              <a:buAutoNum type="arabicPeriod" startAt="2"/>
            </a:pPr>
            <a:endParaRPr lang="es-ES" sz="2400" b="1" dirty="0" smtClean="0"/>
          </a:p>
          <a:p>
            <a:pPr marL="660400" indent="-660400" eaLnBrk="1" hangingPunct="1">
              <a:lnSpc>
                <a:spcPct val="80000"/>
              </a:lnSpc>
            </a:pPr>
            <a:r>
              <a:rPr lang="es-ES" sz="2400" b="1" dirty="0" smtClean="0"/>
              <a:t>Se revisa el enfoque de BSC como propuesta integral para soportar la vinculación entre estrategia y ejecución en un negocio. </a:t>
            </a:r>
          </a:p>
          <a:p>
            <a:pPr marL="660400" indent="-660400" eaLnBrk="1" hangingPunct="1">
              <a:lnSpc>
                <a:spcPct val="80000"/>
              </a:lnSpc>
            </a:pPr>
            <a:endParaRPr lang="es-ES" sz="2400" b="1" dirty="0" smtClean="0"/>
          </a:p>
          <a:p>
            <a:pPr marL="660400" indent="-660400" eaLnBrk="1" hangingPunct="1">
              <a:lnSpc>
                <a:spcPct val="80000"/>
              </a:lnSpc>
            </a:pPr>
            <a:r>
              <a:rPr lang="es-ES" sz="2400" b="1" dirty="0" smtClean="0"/>
              <a:t>Se revisan sus conceptos y se detallan sus potencialidades y aplicaciones.</a:t>
            </a:r>
          </a:p>
          <a:p>
            <a:pPr marL="660400" indent="-660400" eaLnBrk="1" hangingPunct="1">
              <a:lnSpc>
                <a:spcPct val="80000"/>
              </a:lnSpc>
            </a:pPr>
            <a:endParaRPr lang="es-ES_tradnl" sz="2400" b="1" dirty="0" smtClean="0"/>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s-ES_tradnl" sz="2800" smtClean="0"/>
              <a:t>El factor temporal</a:t>
            </a:r>
          </a:p>
        </p:txBody>
      </p:sp>
      <p:sp>
        <p:nvSpPr>
          <p:cNvPr id="76803" name="Rectangle 3"/>
          <p:cNvSpPr>
            <a:spLocks noGrp="1" noChangeArrowheads="1"/>
          </p:cNvSpPr>
          <p:nvPr>
            <p:ph type="body" idx="1"/>
          </p:nvPr>
        </p:nvSpPr>
        <p:spPr>
          <a:xfrm>
            <a:off x="684213" y="1628775"/>
            <a:ext cx="7772400" cy="4114800"/>
          </a:xfrm>
          <a:gradFill>
            <a:gsLst>
              <a:gs pos="0">
                <a:schemeClr val="accent1">
                  <a:lumMod val="75000"/>
                </a:schemeClr>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a:lstStyle/>
          <a:p>
            <a:pPr eaLnBrk="1" hangingPunct="1">
              <a:lnSpc>
                <a:spcPct val="90000"/>
              </a:lnSpc>
            </a:pPr>
            <a:r>
              <a:rPr lang="es-ES_tradnl" dirty="0" smtClean="0">
                <a:solidFill>
                  <a:srgbClr val="0070C0"/>
                </a:solidFill>
              </a:rPr>
              <a:t>Los informes se centran en el periodo actual, mientras que los resultados están influidos por decisiones anteriores.</a:t>
            </a:r>
          </a:p>
          <a:p>
            <a:pPr eaLnBrk="1" hangingPunct="1">
              <a:lnSpc>
                <a:spcPct val="90000"/>
              </a:lnSpc>
            </a:pPr>
            <a:endParaRPr lang="es-ES_tradnl" dirty="0" smtClean="0">
              <a:solidFill>
                <a:srgbClr val="0070C0"/>
              </a:solidFill>
            </a:endParaRPr>
          </a:p>
          <a:p>
            <a:pPr eaLnBrk="1" hangingPunct="1">
              <a:lnSpc>
                <a:spcPct val="90000"/>
              </a:lnSpc>
            </a:pPr>
            <a:r>
              <a:rPr lang="es-ES_tradnl" dirty="0" smtClean="0">
                <a:solidFill>
                  <a:srgbClr val="0070C0"/>
                </a:solidFill>
              </a:rPr>
              <a:t>Las decisiones del ahora afectarán el resultado de largo plazo, más allá del horizonte de evaluación.</a:t>
            </a:r>
          </a:p>
        </p:txBody>
      </p:sp>
    </p:spTree>
  </p:cSld>
  <p:clrMapOvr>
    <a:masterClrMapping/>
  </p:clrMapOvr>
  <p:transition>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s-ES_tradnl" sz="2800" smtClean="0"/>
              <a:t>El factor de la información</a:t>
            </a:r>
          </a:p>
        </p:txBody>
      </p:sp>
      <p:sp>
        <p:nvSpPr>
          <p:cNvPr id="77827" name="Rectangle 3"/>
          <p:cNvSpPr>
            <a:spLocks noGrp="1" noChangeArrowheads="1"/>
          </p:cNvSpPr>
          <p:nvPr>
            <p:ph type="body" idx="1"/>
          </p:nvPr>
        </p:nvSpPr>
        <p:spPr>
          <a:xfrm>
            <a:off x="468313" y="1700213"/>
            <a:ext cx="8135937" cy="4114800"/>
          </a:xfrm>
          <a:gradFill>
            <a:gsLst>
              <a:gs pos="0">
                <a:schemeClr val="accent1">
                  <a:lumMod val="75000"/>
                </a:schemeClr>
              </a:gs>
              <a:gs pos="80000">
                <a:schemeClr val="accent2">
                  <a:shade val="93000"/>
                  <a:satMod val="130000"/>
                </a:schemeClr>
              </a:gs>
              <a:gs pos="100000">
                <a:schemeClr val="accent2">
                  <a:shade val="94000"/>
                  <a:satMod val="135000"/>
                </a:schemeClr>
              </a:gs>
            </a:gsLst>
          </a:gradFill>
          <a:ln w="9525">
            <a:noFill/>
            <a:miter lim="800000"/>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eaLnBrk="1" hangingPunct="1">
              <a:lnSpc>
                <a:spcPct val="90000"/>
              </a:lnSpc>
            </a:pPr>
            <a:r>
              <a:rPr lang="es-ES_tradnl" sz="2000" dirty="0" smtClean="0">
                <a:solidFill>
                  <a:srgbClr val="0070C0"/>
                </a:solidFill>
              </a:rPr>
              <a:t>La información disponible no es perfecta (completa, oportuna, confiable):</a:t>
            </a:r>
          </a:p>
          <a:p>
            <a:pPr eaLnBrk="1" hangingPunct="1">
              <a:lnSpc>
                <a:spcPct val="90000"/>
              </a:lnSpc>
            </a:pPr>
            <a:endParaRPr lang="es-ES_tradnl" sz="2000" dirty="0" smtClean="0">
              <a:solidFill>
                <a:srgbClr val="0070C0"/>
              </a:solidFill>
            </a:endParaRPr>
          </a:p>
          <a:p>
            <a:pPr marL="342900" lvl="1" indent="-342900" eaLnBrk="1" hangingPunct="1">
              <a:lnSpc>
                <a:spcPct val="90000"/>
              </a:lnSpc>
              <a:buBlip>
                <a:blip r:embed="rId2"/>
              </a:buBlip>
            </a:pPr>
            <a:r>
              <a:rPr lang="es-ES_tradnl" sz="2000" dirty="0" smtClean="0">
                <a:solidFill>
                  <a:srgbClr val="0070C0"/>
                </a:solidFill>
                <a:ea typeface="+mn-ea"/>
              </a:rPr>
              <a:t> ni en la toma de decisiones</a:t>
            </a:r>
          </a:p>
          <a:p>
            <a:pPr marL="342900" lvl="1" indent="-342900" eaLnBrk="1" hangingPunct="1">
              <a:lnSpc>
                <a:spcPct val="90000"/>
              </a:lnSpc>
              <a:buBlip>
                <a:blip r:embed="rId2"/>
              </a:buBlip>
            </a:pPr>
            <a:r>
              <a:rPr lang="es-ES_tradnl" sz="2000" dirty="0" smtClean="0">
                <a:solidFill>
                  <a:srgbClr val="0070C0"/>
                </a:solidFill>
                <a:ea typeface="+mn-ea"/>
              </a:rPr>
              <a:t> ni en la fijación de metas,</a:t>
            </a:r>
          </a:p>
          <a:p>
            <a:pPr marL="342900" lvl="1" indent="-342900" eaLnBrk="1" hangingPunct="1">
              <a:lnSpc>
                <a:spcPct val="90000"/>
              </a:lnSpc>
              <a:buBlip>
                <a:blip r:embed="rId2"/>
              </a:buBlip>
            </a:pPr>
            <a:r>
              <a:rPr lang="es-ES_tradnl" sz="2000" dirty="0" smtClean="0">
                <a:solidFill>
                  <a:srgbClr val="0070C0"/>
                </a:solidFill>
                <a:ea typeface="+mn-ea"/>
              </a:rPr>
              <a:t> ni en la evaluación de los resultados</a:t>
            </a:r>
          </a:p>
          <a:p>
            <a:pPr marL="342900" lvl="1" indent="-342900" eaLnBrk="1" hangingPunct="1">
              <a:lnSpc>
                <a:spcPct val="90000"/>
              </a:lnSpc>
              <a:buBlip>
                <a:blip r:embed="rId2"/>
              </a:buBlip>
            </a:pPr>
            <a:endParaRPr lang="es-ES_tradnl" sz="2000" dirty="0" smtClean="0">
              <a:solidFill>
                <a:srgbClr val="0070C0"/>
              </a:solidFill>
              <a:ea typeface="+mn-ea"/>
            </a:endParaRPr>
          </a:p>
          <a:p>
            <a:pPr eaLnBrk="1" hangingPunct="1">
              <a:lnSpc>
                <a:spcPct val="90000"/>
              </a:lnSpc>
            </a:pPr>
            <a:r>
              <a:rPr lang="es-ES_tradnl" sz="2000" dirty="0" smtClean="0">
                <a:solidFill>
                  <a:srgbClr val="0070C0"/>
                </a:solidFill>
              </a:rPr>
              <a:t>Capacidad para analizar y comprender la información</a:t>
            </a:r>
          </a:p>
          <a:p>
            <a:pPr eaLnBrk="1" hangingPunct="1">
              <a:lnSpc>
                <a:spcPct val="90000"/>
              </a:lnSpc>
            </a:pPr>
            <a:endParaRPr lang="es-ES_tradnl" sz="2000" dirty="0" smtClean="0">
              <a:solidFill>
                <a:srgbClr val="0070C0"/>
              </a:solidFill>
            </a:endParaRPr>
          </a:p>
          <a:p>
            <a:pPr eaLnBrk="1" hangingPunct="1">
              <a:lnSpc>
                <a:spcPct val="90000"/>
              </a:lnSpc>
            </a:pPr>
            <a:r>
              <a:rPr lang="es-ES_tradnl" sz="2000" dirty="0" smtClean="0">
                <a:solidFill>
                  <a:srgbClr val="0070C0"/>
                </a:solidFill>
              </a:rPr>
              <a:t>Homologar los significados de la información y sus formas de obtención.</a:t>
            </a:r>
          </a:p>
        </p:txBody>
      </p:sp>
    </p:spTree>
  </p:cSld>
  <p:clrMapOvr>
    <a:masterClrMapping/>
  </p:clrMapOvr>
  <p:transition>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s-ES_tradnl" sz="2800" smtClean="0"/>
              <a:t>El factor autonomía</a:t>
            </a:r>
          </a:p>
        </p:txBody>
      </p:sp>
      <p:sp>
        <p:nvSpPr>
          <p:cNvPr id="78851" name="Rectangle 3"/>
          <p:cNvSpPr>
            <a:spLocks noGrp="1" noChangeArrowheads="1"/>
          </p:cNvSpPr>
          <p:nvPr>
            <p:ph type="body" idx="1"/>
          </p:nvPr>
        </p:nvSpPr>
        <p:spPr>
          <a:xfrm>
            <a:off x="611188" y="1557338"/>
            <a:ext cx="7772400" cy="4229116"/>
          </a:xfrm>
          <a:gradFill>
            <a:gsLst>
              <a:gs pos="0">
                <a:schemeClr val="accent1">
                  <a:lumMod val="75000"/>
                </a:schemeClr>
              </a:gs>
              <a:gs pos="80000">
                <a:schemeClr val="accent2">
                  <a:shade val="93000"/>
                  <a:satMod val="130000"/>
                </a:schemeClr>
              </a:gs>
              <a:gs pos="100000">
                <a:schemeClr val="accent2">
                  <a:shade val="94000"/>
                  <a:satMod val="135000"/>
                </a:schemeClr>
              </a:gs>
            </a:gsLst>
          </a:gradFill>
          <a:ln w="9525">
            <a:noFill/>
            <a:miter lim="800000"/>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eaLnBrk="1" hangingPunct="1">
              <a:lnSpc>
                <a:spcPct val="90000"/>
              </a:lnSpc>
            </a:pPr>
            <a:r>
              <a:rPr lang="es-ES_tradnl" sz="2800" dirty="0" smtClean="0">
                <a:solidFill>
                  <a:srgbClr val="0070C0"/>
                </a:solidFill>
              </a:rPr>
              <a:t>No todas las variables que afectan el desempeño del Centro de Responsabilidad, están bajo el control del gerente.</a:t>
            </a:r>
          </a:p>
          <a:p>
            <a:pPr eaLnBrk="1" hangingPunct="1">
              <a:lnSpc>
                <a:spcPct val="90000"/>
              </a:lnSpc>
            </a:pPr>
            <a:endParaRPr lang="es-ES_tradnl" sz="2800" dirty="0" smtClean="0">
              <a:solidFill>
                <a:srgbClr val="0070C0"/>
              </a:solidFill>
            </a:endParaRPr>
          </a:p>
          <a:p>
            <a:pPr eaLnBrk="1" hangingPunct="1">
              <a:lnSpc>
                <a:spcPct val="90000"/>
              </a:lnSpc>
            </a:pPr>
            <a:r>
              <a:rPr lang="es-ES_tradnl" sz="2800" dirty="0" smtClean="0">
                <a:solidFill>
                  <a:srgbClr val="0070C0"/>
                </a:solidFill>
              </a:rPr>
              <a:t>Hay decisiones de nivel superior que afectan el resultado en un sentido o en otro.</a:t>
            </a:r>
          </a:p>
          <a:p>
            <a:pPr eaLnBrk="1" hangingPunct="1">
              <a:lnSpc>
                <a:spcPct val="90000"/>
              </a:lnSpc>
            </a:pPr>
            <a:endParaRPr lang="es-ES_tradnl" sz="2800" dirty="0" smtClean="0">
              <a:solidFill>
                <a:srgbClr val="0070C0"/>
              </a:solidFill>
            </a:endParaRPr>
          </a:p>
          <a:p>
            <a:pPr eaLnBrk="1" hangingPunct="1">
              <a:lnSpc>
                <a:spcPct val="90000"/>
              </a:lnSpc>
            </a:pPr>
            <a:r>
              <a:rPr lang="es-ES_tradnl" sz="2800" dirty="0" smtClean="0">
                <a:solidFill>
                  <a:srgbClr val="0070C0"/>
                </a:solidFill>
              </a:rPr>
              <a:t>Hay un marco de política y estrategias que condicionan la gestión.</a:t>
            </a:r>
          </a:p>
        </p:txBody>
      </p:sp>
    </p:spTree>
  </p:cSld>
  <p:clrMapOvr>
    <a:masterClrMapping/>
  </p:clrMapOvr>
  <p:transition>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s-ES_tradnl" sz="2800" smtClean="0"/>
              <a:t>El factor entorno</a:t>
            </a:r>
          </a:p>
        </p:txBody>
      </p:sp>
      <p:sp>
        <p:nvSpPr>
          <p:cNvPr id="79875" name="Rectangle 3"/>
          <p:cNvSpPr>
            <a:spLocks noGrp="1" noChangeArrowheads="1"/>
          </p:cNvSpPr>
          <p:nvPr>
            <p:ph type="body" idx="1"/>
          </p:nvPr>
        </p:nvSpPr>
        <p:spPr>
          <a:xfrm>
            <a:off x="685800" y="2147888"/>
            <a:ext cx="7772400" cy="3209938"/>
          </a:xfrm>
          <a:gradFill>
            <a:gsLst>
              <a:gs pos="0">
                <a:schemeClr val="accent1">
                  <a:lumMod val="75000"/>
                </a:schemeClr>
              </a:gs>
              <a:gs pos="80000">
                <a:schemeClr val="accent2">
                  <a:shade val="93000"/>
                  <a:satMod val="130000"/>
                </a:schemeClr>
              </a:gs>
              <a:gs pos="100000">
                <a:schemeClr val="accent2">
                  <a:shade val="94000"/>
                  <a:satMod val="135000"/>
                </a:schemeClr>
              </a:gs>
            </a:gsLst>
          </a:gradFill>
          <a:ln w="9525">
            <a:noFill/>
            <a:miter lim="800000"/>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eaLnBrk="1" hangingPunct="1">
              <a:lnSpc>
                <a:spcPct val="90000"/>
              </a:lnSpc>
            </a:pPr>
            <a:endParaRPr lang="es-ES_tradnl" sz="2800" dirty="0" smtClean="0">
              <a:solidFill>
                <a:srgbClr val="0070C0"/>
              </a:solidFill>
            </a:endParaRPr>
          </a:p>
          <a:p>
            <a:pPr eaLnBrk="1" hangingPunct="1">
              <a:lnSpc>
                <a:spcPct val="90000"/>
              </a:lnSpc>
            </a:pPr>
            <a:r>
              <a:rPr lang="es-ES_tradnl" sz="2800" dirty="0" smtClean="0">
                <a:solidFill>
                  <a:srgbClr val="0070C0"/>
                </a:solidFill>
              </a:rPr>
              <a:t>Los resultados está influidos por factores externos no controlables.</a:t>
            </a:r>
          </a:p>
          <a:p>
            <a:pPr eaLnBrk="1" hangingPunct="1">
              <a:lnSpc>
                <a:spcPct val="90000"/>
              </a:lnSpc>
            </a:pPr>
            <a:endParaRPr lang="es-ES_tradnl" sz="2800" dirty="0" smtClean="0">
              <a:solidFill>
                <a:srgbClr val="0070C0"/>
              </a:solidFill>
            </a:endParaRPr>
          </a:p>
          <a:p>
            <a:pPr eaLnBrk="1" hangingPunct="1">
              <a:lnSpc>
                <a:spcPct val="90000"/>
              </a:lnSpc>
            </a:pPr>
            <a:r>
              <a:rPr lang="es-ES_tradnl" sz="2800" dirty="0" smtClean="0">
                <a:solidFill>
                  <a:srgbClr val="0070C0"/>
                </a:solidFill>
              </a:rPr>
              <a:t>Se pueden tratar de aislar, aunque no es posible hacerlo del todo.</a:t>
            </a:r>
          </a:p>
          <a:p>
            <a:pPr eaLnBrk="1" hangingPunct="1">
              <a:lnSpc>
                <a:spcPct val="90000"/>
              </a:lnSpc>
            </a:pPr>
            <a:endParaRPr lang="es-ES_tradnl" sz="2800" dirty="0" smtClean="0">
              <a:solidFill>
                <a:srgbClr val="0070C0"/>
              </a:solidFill>
            </a:endParaRPr>
          </a:p>
          <a:p>
            <a:pPr eaLnBrk="1" hangingPunct="1">
              <a:lnSpc>
                <a:spcPct val="90000"/>
              </a:lnSpc>
            </a:pPr>
            <a:endParaRPr lang="es-ES_tradnl" sz="2800" dirty="0" smtClean="0">
              <a:solidFill>
                <a:srgbClr val="0070C0"/>
              </a:solidFill>
            </a:endParaRPr>
          </a:p>
        </p:txBody>
      </p:sp>
    </p:spTree>
  </p:cSld>
  <p:clrMapOvr>
    <a:masterClrMapping/>
  </p:clrMapOvr>
  <p:transition>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ES_tradnl" sz="2800" smtClean="0"/>
              <a:t>El factor psicológico</a:t>
            </a:r>
          </a:p>
        </p:txBody>
      </p:sp>
      <p:sp>
        <p:nvSpPr>
          <p:cNvPr id="80899" name="Rectangle 3"/>
          <p:cNvSpPr>
            <a:spLocks noGrp="1" noChangeArrowheads="1"/>
          </p:cNvSpPr>
          <p:nvPr>
            <p:ph type="body" idx="1"/>
          </p:nvPr>
        </p:nvSpPr>
        <p:spPr>
          <a:ln>
            <a:headEnd/>
            <a:tailEnd/>
          </a:ln>
          <a:scene3d>
            <a:camera prst="perspectiveRelaxedModerately"/>
            <a:lightRig rig="threePt" dir="t">
              <a:rot lat="0" lon="0" rev="1200000"/>
            </a:lightRig>
          </a:scene3d>
          <a:sp3d>
            <a:bevelT w="63500" h="25400" prst="slope"/>
          </a:sp3d>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eaLnBrk="1" hangingPunct="1">
              <a:lnSpc>
                <a:spcPct val="90000"/>
              </a:lnSpc>
            </a:pPr>
            <a:endParaRPr lang="es-ES_tradnl" sz="2800" dirty="0" smtClean="0">
              <a:solidFill>
                <a:schemeClr val="bg1"/>
              </a:solidFill>
            </a:endParaRPr>
          </a:p>
          <a:p>
            <a:pPr eaLnBrk="1" hangingPunct="1">
              <a:lnSpc>
                <a:spcPct val="90000"/>
              </a:lnSpc>
              <a:buFont typeface="Arial" pitchFamily="34" charset="0"/>
              <a:buChar char="•"/>
            </a:pPr>
            <a:r>
              <a:rPr lang="es-ES_tradnl" sz="2800" dirty="0" smtClean="0">
                <a:solidFill>
                  <a:schemeClr val="bg1"/>
                </a:solidFill>
              </a:rPr>
              <a:t>“Aun cuando los mensajes comunicados a un ejecutivo sean suficientemente claros, su influencia sobre la conducta de éste ser vera afectada por las particularidades del sistema humano que procesa la información.”</a:t>
            </a:r>
          </a:p>
          <a:p>
            <a:pPr eaLnBrk="1" hangingPunct="1">
              <a:lnSpc>
                <a:spcPct val="90000"/>
              </a:lnSpc>
            </a:pPr>
            <a:endParaRPr lang="es-ES_tradnl" sz="2800" dirty="0" smtClean="0">
              <a:solidFill>
                <a:schemeClr val="bg1"/>
              </a:solidFill>
            </a:endParaRPr>
          </a:p>
          <a:p>
            <a:pPr algn="r" eaLnBrk="1" hangingPunct="1">
              <a:lnSpc>
                <a:spcPct val="90000"/>
              </a:lnSpc>
              <a:buNone/>
            </a:pPr>
            <a:r>
              <a:rPr lang="es-ES_tradnl" sz="2800" dirty="0" smtClean="0">
                <a:solidFill>
                  <a:schemeClr val="bg1"/>
                </a:solidFill>
              </a:rPr>
              <a:t>R. Anthony</a:t>
            </a:r>
          </a:p>
        </p:txBody>
      </p:sp>
    </p:spTree>
  </p:cSld>
  <p:clrMapOvr>
    <a:masterClrMapping/>
  </p:clrMapOvr>
  <p:transition>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s-ES_tradnl" sz="2800" smtClean="0"/>
              <a:t>El factor retardo</a:t>
            </a:r>
          </a:p>
        </p:txBody>
      </p:sp>
      <p:sp>
        <p:nvSpPr>
          <p:cNvPr id="81923" name="Rectangle 3"/>
          <p:cNvSpPr>
            <a:spLocks noGrp="1" noChangeArrowheads="1"/>
          </p:cNvSpPr>
          <p:nvPr>
            <p:ph type="body" idx="1"/>
          </p:nvPr>
        </p:nvSpPr>
        <p:spPr>
          <a:gradFill>
            <a:gsLst>
              <a:gs pos="0">
                <a:schemeClr val="accent1">
                  <a:lumMod val="75000"/>
                </a:schemeClr>
              </a:gs>
              <a:gs pos="80000">
                <a:schemeClr val="accent2">
                  <a:shade val="93000"/>
                  <a:satMod val="130000"/>
                </a:schemeClr>
              </a:gs>
              <a:gs pos="100000">
                <a:schemeClr val="accent2">
                  <a:shade val="94000"/>
                  <a:satMod val="135000"/>
                </a:schemeClr>
              </a:gs>
            </a:gsLst>
          </a:gradFill>
          <a:ln w="9525">
            <a:noFill/>
            <a:miter lim="800000"/>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pPr eaLnBrk="1" hangingPunct="1">
              <a:lnSpc>
                <a:spcPct val="90000"/>
              </a:lnSpc>
            </a:pPr>
            <a:endParaRPr lang="es-ES_tradnl" sz="2800" dirty="0" smtClean="0">
              <a:solidFill>
                <a:srgbClr val="0070C0"/>
              </a:solidFill>
            </a:endParaRPr>
          </a:p>
          <a:p>
            <a:pPr eaLnBrk="1" hangingPunct="1">
              <a:lnSpc>
                <a:spcPct val="90000"/>
              </a:lnSpc>
            </a:pPr>
            <a:r>
              <a:rPr lang="es-ES_tradnl" sz="2800" dirty="0" smtClean="0">
                <a:solidFill>
                  <a:srgbClr val="0070C0"/>
                </a:solidFill>
              </a:rPr>
              <a:t>Las acciones ejercidas sobre la organización no tienen efecto inmediato, afectando al sistema con un retardo.</a:t>
            </a:r>
          </a:p>
          <a:p>
            <a:pPr eaLnBrk="1" hangingPunct="1">
              <a:lnSpc>
                <a:spcPct val="90000"/>
              </a:lnSpc>
            </a:pPr>
            <a:r>
              <a:rPr lang="es-ES_tradnl" sz="2800" dirty="0" smtClean="0">
                <a:solidFill>
                  <a:srgbClr val="0070C0"/>
                </a:solidFill>
              </a:rPr>
              <a:t>Si el retardo es significativo la eficacia de la acción es dudosa.</a:t>
            </a:r>
          </a:p>
          <a:p>
            <a:pPr eaLnBrk="1" hangingPunct="1">
              <a:lnSpc>
                <a:spcPct val="90000"/>
              </a:lnSpc>
            </a:pPr>
            <a:r>
              <a:rPr lang="es-ES_tradnl" sz="2800" dirty="0" smtClean="0">
                <a:solidFill>
                  <a:srgbClr val="0070C0"/>
                </a:solidFill>
              </a:rPr>
              <a:t>De que depende el retardo?</a:t>
            </a:r>
          </a:p>
        </p:txBody>
      </p:sp>
    </p:spTree>
  </p:cSld>
  <p:clrMapOvr>
    <a:masterClrMapping/>
  </p:clrMapOvr>
  <p:transition>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s-ES_tradnl" sz="2800" smtClean="0"/>
              <a:t>Por último tenemos también …</a:t>
            </a:r>
          </a:p>
        </p:txBody>
      </p:sp>
      <p:sp>
        <p:nvSpPr>
          <p:cNvPr id="82947" name="Rectangle 3"/>
          <p:cNvSpPr>
            <a:spLocks noGrp="1" noChangeArrowheads="1"/>
          </p:cNvSpPr>
          <p:nvPr>
            <p:ph type="body" idx="1"/>
          </p:nvPr>
        </p:nvSpPr>
        <p:spPr>
          <a:xfrm>
            <a:off x="500034" y="3000372"/>
            <a:ext cx="6334125" cy="1568450"/>
          </a:xfrm>
        </p:spPr>
        <p:txBody>
          <a:bodyPr/>
          <a:lstStyle/>
          <a:p>
            <a:pPr eaLnBrk="1" hangingPunct="1">
              <a:buFontTx/>
              <a:buNone/>
            </a:pPr>
            <a:r>
              <a:rPr lang="es-ES_tradnl" dirty="0" smtClean="0"/>
              <a:t>…el dilema de Rafael Nadal.</a:t>
            </a:r>
          </a:p>
        </p:txBody>
      </p:sp>
      <p:pic>
        <p:nvPicPr>
          <p:cNvPr id="82948" name="Picture 4" descr="C:\Archivos de programa\Microsoft Office\MEDIA\CAGCAT10\j0302953.jpg"/>
          <p:cNvPicPr>
            <a:picLocks noChangeAspect="1" noChangeArrowheads="1"/>
          </p:cNvPicPr>
          <p:nvPr/>
        </p:nvPicPr>
        <p:blipFill>
          <a:blip r:embed="rId2" cstate="print"/>
          <a:srcRect/>
          <a:stretch>
            <a:fillRect/>
          </a:stretch>
        </p:blipFill>
        <p:spPr bwMode="auto">
          <a:xfrm>
            <a:off x="6858016" y="3071810"/>
            <a:ext cx="2006085" cy="2811448"/>
          </a:xfrm>
          <a:prstGeom prst="rect">
            <a:avLst/>
          </a:prstGeom>
        </p:spPr>
        <p:style>
          <a:lnRef idx="0">
            <a:schemeClr val="accent2"/>
          </a:lnRef>
          <a:fillRef idx="3">
            <a:schemeClr val="accent2"/>
          </a:fillRef>
          <a:effectRef idx="3">
            <a:schemeClr val="accent2"/>
          </a:effectRef>
          <a:fontRef idx="minor">
            <a:schemeClr val="lt1"/>
          </a:fontRef>
        </p:style>
      </p:pic>
    </p:spTree>
  </p:cSld>
  <p:clrMapOvr>
    <a:masterClrMapping/>
  </p:clrMapOvr>
  <p:transition>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endParaRPr lang="es-ES" smtClean="0"/>
          </a:p>
        </p:txBody>
      </p:sp>
      <p:sp>
        <p:nvSpPr>
          <p:cNvPr id="83971" name="Rectangle 3"/>
          <p:cNvSpPr>
            <a:spLocks noGrp="1" noChangeArrowheads="1"/>
          </p:cNvSpPr>
          <p:nvPr>
            <p:ph type="body" idx="1"/>
          </p:nvPr>
        </p:nvSpPr>
        <p:spPr>
          <a:xfrm>
            <a:off x="539750" y="1412875"/>
            <a:ext cx="7772400" cy="4114800"/>
          </a:xfrm>
        </p:spPr>
        <p:style>
          <a:lnRef idx="0">
            <a:schemeClr val="accent2"/>
          </a:lnRef>
          <a:fillRef idx="3">
            <a:schemeClr val="accent2"/>
          </a:fillRef>
          <a:effectRef idx="3">
            <a:schemeClr val="accent2"/>
          </a:effectRef>
          <a:fontRef idx="minor">
            <a:schemeClr val="lt1"/>
          </a:fontRef>
        </p:style>
        <p:txBody>
          <a:bodyPr/>
          <a:lstStyle/>
          <a:p>
            <a:pPr eaLnBrk="1" hangingPunct="1">
              <a:lnSpc>
                <a:spcPct val="90000"/>
              </a:lnSpc>
            </a:pPr>
            <a:r>
              <a:rPr lang="es-ES_tradnl" dirty="0" smtClean="0"/>
              <a:t>El control de gestión es una combinación de consideraciones</a:t>
            </a:r>
          </a:p>
          <a:p>
            <a:pPr eaLnBrk="1" hangingPunct="1">
              <a:lnSpc>
                <a:spcPct val="90000"/>
              </a:lnSpc>
            </a:pPr>
            <a:endParaRPr lang="es-ES_tradnl" dirty="0" smtClean="0"/>
          </a:p>
          <a:p>
            <a:pPr lvl="1" eaLnBrk="1" hangingPunct="1">
              <a:lnSpc>
                <a:spcPct val="90000"/>
              </a:lnSpc>
            </a:pPr>
            <a:r>
              <a:rPr lang="es-ES_tradnl" dirty="0" smtClean="0"/>
              <a:t>racionales y </a:t>
            </a:r>
          </a:p>
          <a:p>
            <a:pPr lvl="1" eaLnBrk="1" hangingPunct="1">
              <a:lnSpc>
                <a:spcPct val="90000"/>
              </a:lnSpc>
            </a:pPr>
            <a:r>
              <a:rPr lang="es-ES_tradnl" dirty="0" smtClean="0"/>
              <a:t>conductistas</a:t>
            </a:r>
          </a:p>
          <a:p>
            <a:pPr lvl="1" eaLnBrk="1" hangingPunct="1">
              <a:lnSpc>
                <a:spcPct val="90000"/>
              </a:lnSpc>
            </a:pPr>
            <a:endParaRPr lang="es-ES_tradnl" dirty="0" smtClean="0"/>
          </a:p>
          <a:p>
            <a:pPr eaLnBrk="1" hangingPunct="1">
              <a:lnSpc>
                <a:spcPct val="90000"/>
              </a:lnSpc>
            </a:pPr>
            <a:r>
              <a:rPr lang="es-ES_tradnl" dirty="0" smtClean="0"/>
              <a:t>dejar de lado unas u otras conduce a limitaciones serias en sus resultados.</a:t>
            </a:r>
          </a:p>
        </p:txBody>
      </p:sp>
    </p:spTree>
  </p:cSld>
  <p:clrMapOvr>
    <a:masterClrMapping/>
  </p:clrMapOvr>
  <p:transition>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endParaRPr lang="es-ES" sz="2800" smtClean="0"/>
          </a:p>
        </p:txBody>
      </p:sp>
      <p:sp>
        <p:nvSpPr>
          <p:cNvPr id="84995" name="Rectangle 3"/>
          <p:cNvSpPr>
            <a:spLocks noGrp="1" noChangeArrowheads="1"/>
          </p:cNvSpPr>
          <p:nvPr>
            <p:ph type="body" idx="1"/>
          </p:nvPr>
        </p:nvSpPr>
        <p:spPr>
          <a:xfrm>
            <a:off x="684213" y="1628775"/>
            <a:ext cx="7772400" cy="4114800"/>
          </a:xfrm>
        </p:spPr>
        <p:style>
          <a:lnRef idx="0">
            <a:schemeClr val="accent1"/>
          </a:lnRef>
          <a:fillRef idx="3">
            <a:schemeClr val="accent1"/>
          </a:fillRef>
          <a:effectRef idx="3">
            <a:schemeClr val="accent1"/>
          </a:effectRef>
          <a:fontRef idx="minor">
            <a:schemeClr val="lt1"/>
          </a:fontRef>
        </p:style>
        <p:txBody>
          <a:bodyPr/>
          <a:lstStyle/>
          <a:p>
            <a:pPr eaLnBrk="1" hangingPunct="1"/>
            <a:r>
              <a:rPr lang="es-ES_tradnl" dirty="0" smtClean="0">
                <a:solidFill>
                  <a:srgbClr val="00B0F0"/>
                </a:solidFill>
              </a:rPr>
              <a:t>Determinan fuertemente el tipo de control de gestión</a:t>
            </a:r>
          </a:p>
          <a:p>
            <a:pPr eaLnBrk="1" hangingPunct="1"/>
            <a:endParaRPr lang="es-ES_tradnl" dirty="0" smtClean="0">
              <a:solidFill>
                <a:srgbClr val="00B0F0"/>
              </a:solidFill>
            </a:endParaRPr>
          </a:p>
          <a:p>
            <a:pPr lvl="1" eaLnBrk="1" hangingPunct="1"/>
            <a:r>
              <a:rPr lang="es-ES_tradnl" dirty="0" smtClean="0">
                <a:solidFill>
                  <a:srgbClr val="00B0F0"/>
                </a:solidFill>
              </a:rPr>
              <a:t>Sector </a:t>
            </a:r>
          </a:p>
          <a:p>
            <a:pPr lvl="1" eaLnBrk="1" hangingPunct="1"/>
            <a:r>
              <a:rPr lang="es-ES_tradnl" dirty="0" smtClean="0">
                <a:solidFill>
                  <a:srgbClr val="00B0F0"/>
                </a:solidFill>
              </a:rPr>
              <a:t>Modelo de Negocio </a:t>
            </a:r>
          </a:p>
          <a:p>
            <a:pPr lvl="1" eaLnBrk="1" hangingPunct="1"/>
            <a:r>
              <a:rPr lang="es-ES_tradnl" dirty="0" smtClean="0">
                <a:solidFill>
                  <a:srgbClr val="00B0F0"/>
                </a:solidFill>
              </a:rPr>
              <a:t>Estrategia</a:t>
            </a:r>
          </a:p>
          <a:p>
            <a:pPr lvl="1" eaLnBrk="1" hangingPunct="1"/>
            <a:r>
              <a:rPr lang="es-ES_tradnl" dirty="0" smtClean="0">
                <a:solidFill>
                  <a:srgbClr val="00B0F0"/>
                </a:solidFill>
              </a:rPr>
              <a:t>Cultura organizacional</a:t>
            </a:r>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1331913" y="333375"/>
            <a:ext cx="8064500" cy="762000"/>
          </a:xfrm>
          <a:prstGeom prst="rect">
            <a:avLst/>
          </a:prstGeom>
          <a:noFill/>
          <a:ln w="9525" algn="ctr">
            <a:noFill/>
            <a:miter lim="800000"/>
            <a:headEnd/>
            <a:tailEnd/>
          </a:ln>
        </p:spPr>
        <p:txBody>
          <a:bodyPr anchor="ctr"/>
          <a:lstStyle/>
          <a:p>
            <a:pPr algn="l"/>
            <a:r>
              <a:rPr lang="es-ES_tradnl" sz="2800" b="1" i="1">
                <a:solidFill>
                  <a:srgbClr val="000066"/>
                </a:solidFill>
                <a:latin typeface="Times New Roman" pitchFamily="18" charset="0"/>
              </a:rPr>
              <a:t>8. Control de Gestión: Evolución y Tendencias</a:t>
            </a:r>
          </a:p>
        </p:txBody>
      </p:sp>
      <p:sp>
        <p:nvSpPr>
          <p:cNvPr id="86019" name="Rectangle 3"/>
          <p:cNvSpPr>
            <a:spLocks noChangeArrowheads="1"/>
          </p:cNvSpPr>
          <p:nvPr/>
        </p:nvSpPr>
        <p:spPr bwMode="auto">
          <a:xfrm>
            <a:off x="838200" y="1676400"/>
            <a:ext cx="7772400" cy="4724400"/>
          </a:xfrm>
          <a:prstGeom prst="rect">
            <a:avLst/>
          </a:prstGeom>
          <a:noFill/>
          <a:ln w="28575">
            <a:solidFill>
              <a:schemeClr val="tx1"/>
            </a:solidFill>
            <a:miter lim="800000"/>
            <a:headEnd/>
            <a:tailEnd/>
          </a:ln>
        </p:spPr>
        <p:txBody>
          <a:bodyPr/>
          <a:lstStyle/>
          <a:p>
            <a:pPr algn="l" eaLnBrk="0" hangingPunct="0">
              <a:tabLst>
                <a:tab pos="377825" algn="l"/>
                <a:tab pos="2955925" algn="l"/>
              </a:tabLst>
            </a:pPr>
            <a:r>
              <a:rPr lang="es-ES_tradnl" sz="1100" b="1" i="1"/>
              <a:t>Mediciones</a:t>
            </a:r>
            <a:r>
              <a:rPr lang="es-ES_tradnl" sz="1100" i="1"/>
              <a:t>	</a:t>
            </a:r>
            <a:r>
              <a:rPr lang="es-ES_tradnl" sz="1100" b="1" i="1"/>
              <a:t>Reporte / Instrumento</a:t>
            </a:r>
            <a:endParaRPr lang="es-ES_tradnl" sz="1100" i="1"/>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Control Financiero	Informe con información obtenida de fuente contable</a:t>
            </a:r>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Control Operacional:  medición de	Set de indicadores por centro de responsabilidad</a:t>
            </a:r>
          </a:p>
          <a:p>
            <a:pPr algn="l" eaLnBrk="0" hangingPunct="0">
              <a:tabLst>
                <a:tab pos="377825" algn="l"/>
                <a:tab pos="2955925" algn="l"/>
              </a:tabLst>
            </a:pPr>
            <a:r>
              <a:rPr lang="es-ES_tradnl" sz="1100" i="1"/>
              <a:t>eficacia y eficiencia por centro de	Cuadros de Mando</a:t>
            </a:r>
          </a:p>
          <a:p>
            <a:pPr algn="l" eaLnBrk="0" hangingPunct="0">
              <a:tabLst>
                <a:tab pos="377825" algn="l"/>
                <a:tab pos="2955925" algn="l"/>
              </a:tabLst>
            </a:pPr>
            <a:r>
              <a:rPr lang="es-ES_tradnl" sz="1100" i="1"/>
              <a:t>responsabilidad	</a:t>
            </a:r>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Factores Claves de la Gestión 	Informe </a:t>
            </a:r>
          </a:p>
          <a:p>
            <a:pPr algn="l" eaLnBrk="0" hangingPunct="0">
              <a:tabLst>
                <a:tab pos="377825" algn="l"/>
                <a:tab pos="2955925" algn="l"/>
              </a:tabLst>
            </a:pPr>
            <a:r>
              <a:rPr lang="es-ES_tradnl" sz="1100" i="1"/>
              <a:t>		Indicadores para cada factor clave, crítico del éxito, o determinante del 		desempeño, a nivel del negocio o de la organización en su conjunto. </a:t>
            </a:r>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Objetivos o Metas Estratégicas  a nivel 	Informe </a:t>
            </a:r>
          </a:p>
          <a:p>
            <a:pPr algn="l" eaLnBrk="0" hangingPunct="0">
              <a:tabLst>
                <a:tab pos="377825" algn="l"/>
                <a:tab pos="2955925" algn="l"/>
              </a:tabLst>
            </a:pPr>
            <a:r>
              <a:rPr lang="es-ES_tradnl" sz="1100" i="1"/>
              <a:t>Corporativo	Indicadores para evaluar el logro de cada objetivo o meta estratégica a 		nivel global.</a:t>
            </a:r>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			</a:t>
            </a:r>
          </a:p>
          <a:p>
            <a:pPr algn="l" eaLnBrk="0" hangingPunct="0">
              <a:tabLst>
                <a:tab pos="377825" algn="l"/>
                <a:tab pos="2955925" algn="l"/>
              </a:tabLst>
            </a:pPr>
            <a:r>
              <a:rPr lang="es-ES_tradnl" sz="1100" i="1"/>
              <a:t>The Balanced Scorecard 	Sistema con indicadores vinculados por relaciones de causa efecto que 		permiten la evaluación del desempeño en las dimensiones:  dueño, 			cliente, procesos internos, innovación y aprendizaje.</a:t>
            </a:r>
          </a:p>
          <a:p>
            <a:pPr algn="l" eaLnBrk="0" hangingPunct="0">
              <a:tabLst>
                <a:tab pos="377825" algn="l"/>
                <a:tab pos="2955925" algn="l"/>
              </a:tabLst>
            </a:pPr>
            <a:endParaRPr lang="es-ES_tradnl" sz="1100" i="1"/>
          </a:p>
          <a:p>
            <a:pPr algn="l" eaLnBrk="0" hangingPunct="0">
              <a:tabLst>
                <a:tab pos="377825" algn="l"/>
                <a:tab pos="2955925" algn="l"/>
              </a:tabLst>
            </a:pPr>
            <a:r>
              <a:rPr lang="es-ES_tradnl" sz="1100" i="1"/>
              <a:t>Control Estratégico	Sistema de información que permite evaluar los riesgos que pueden 			afectar la posición competitiva, y las oportunidades para aprovechar las 		capacidades y competencias de la organización. </a:t>
            </a:r>
          </a:p>
        </p:txBody>
      </p:sp>
      <p:sp>
        <p:nvSpPr>
          <p:cNvPr id="86020" name="Line 4"/>
          <p:cNvSpPr>
            <a:spLocks noChangeShapeType="1"/>
          </p:cNvSpPr>
          <p:nvPr/>
        </p:nvSpPr>
        <p:spPr bwMode="auto">
          <a:xfrm>
            <a:off x="3505200" y="1676400"/>
            <a:ext cx="0" cy="4724400"/>
          </a:xfrm>
          <a:prstGeom prst="line">
            <a:avLst/>
          </a:prstGeom>
          <a:noFill/>
          <a:ln w="38100">
            <a:solidFill>
              <a:schemeClr val="tx1"/>
            </a:solidFill>
            <a:round/>
            <a:headEnd/>
            <a:tailEnd/>
          </a:ln>
        </p:spPr>
        <p:txBody>
          <a:bodyPr wrap="none" anchor="ctr"/>
          <a:lstStyle/>
          <a:p>
            <a:endParaRPr lang="es-ES"/>
          </a:p>
        </p:txBody>
      </p:sp>
      <p:sp>
        <p:nvSpPr>
          <p:cNvPr id="86021" name="Line 5"/>
          <p:cNvSpPr>
            <a:spLocks noChangeShapeType="1"/>
          </p:cNvSpPr>
          <p:nvPr/>
        </p:nvSpPr>
        <p:spPr bwMode="auto">
          <a:xfrm>
            <a:off x="838200" y="2057400"/>
            <a:ext cx="7772400" cy="0"/>
          </a:xfrm>
          <a:prstGeom prst="line">
            <a:avLst/>
          </a:prstGeom>
          <a:noFill/>
          <a:ln w="28575">
            <a:solidFill>
              <a:schemeClr val="tx1"/>
            </a:solidFill>
            <a:round/>
            <a:headEnd/>
            <a:tailEnd/>
          </a:ln>
        </p:spPr>
        <p:txBody>
          <a:bodyPr wrap="none" anchor="ctr"/>
          <a:lstStyle/>
          <a:p>
            <a:endParaRPr lang="es-ES"/>
          </a:p>
        </p:txBody>
      </p:sp>
      <p:sp>
        <p:nvSpPr>
          <p:cNvPr id="86022" name="Line 6"/>
          <p:cNvSpPr>
            <a:spLocks noChangeShapeType="1"/>
          </p:cNvSpPr>
          <p:nvPr/>
        </p:nvSpPr>
        <p:spPr bwMode="auto">
          <a:xfrm flipH="1">
            <a:off x="395288" y="2852738"/>
            <a:ext cx="0" cy="2592387"/>
          </a:xfrm>
          <a:prstGeom prst="line">
            <a:avLst/>
          </a:prstGeom>
          <a:noFill/>
          <a:ln w="38100">
            <a:solidFill>
              <a:srgbClr val="FF0000"/>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es-ES" smtClean="0"/>
          </a:p>
        </p:txBody>
      </p:sp>
      <p:sp>
        <p:nvSpPr>
          <p:cNvPr id="13315" name="Rectangle 3"/>
          <p:cNvSpPr>
            <a:spLocks noGrp="1" noChangeArrowheads="1"/>
          </p:cNvSpPr>
          <p:nvPr>
            <p:ph type="body" idx="1"/>
          </p:nvPr>
        </p:nvSpPr>
        <p:spPr>
          <a:scene3d>
            <a:camera prst="orthographicFront"/>
            <a:lightRig rig="threePt" dir="t"/>
          </a:scene3d>
          <a:sp3d>
            <a:bevelT w="165100" prst="coolSlant"/>
          </a:sp3d>
        </p:spPr>
        <p:style>
          <a:lnRef idx="0">
            <a:scrgbClr r="0" g="0" b="0"/>
          </a:lnRef>
          <a:fillRef idx="1002">
            <a:schemeClr val="lt2"/>
          </a:fillRef>
          <a:effectRef idx="0">
            <a:scrgbClr r="0" g="0" b="0"/>
          </a:effectRef>
          <a:fontRef idx="major"/>
        </p:style>
        <p:txBody>
          <a:bodyPr/>
          <a:lstStyle/>
          <a:p>
            <a:pPr marL="609600" indent="-609600" eaLnBrk="1" hangingPunct="1">
              <a:buFontTx/>
              <a:buAutoNum type="arabicPeriod" startAt="3"/>
            </a:pPr>
            <a:r>
              <a:rPr lang="es-ES" sz="2400" b="1" dirty="0" smtClean="0"/>
              <a:t>Control de gestión: La mirada financiera</a:t>
            </a:r>
            <a:r>
              <a:rPr lang="es-ES" sz="2400" dirty="0" smtClean="0"/>
              <a:t>. </a:t>
            </a:r>
          </a:p>
          <a:p>
            <a:pPr marL="609600" indent="-609600" eaLnBrk="1" hangingPunct="1">
              <a:buFontTx/>
              <a:buAutoNum type="arabicPeriod" startAt="3"/>
            </a:pPr>
            <a:endParaRPr lang="es-ES" sz="2400" dirty="0" smtClean="0"/>
          </a:p>
          <a:p>
            <a:pPr marL="609600" indent="-609600" eaLnBrk="1" hangingPunct="1"/>
            <a:r>
              <a:rPr lang="es-ES" sz="2400" dirty="0" smtClean="0"/>
              <a:t>En esta sección se revisa el enfoque financiero al control de gestión, abordándose los conceptos, indicadores y mecanismos de control utilizados.</a:t>
            </a:r>
            <a:endParaRPr lang="es-ES" sz="2400" b="1" dirty="0" smtClean="0"/>
          </a:p>
          <a:p>
            <a:pPr marL="609600" indent="-609600" eaLnBrk="1" hangingPunct="1"/>
            <a:endParaRPr lang="es-ES_tradnl" sz="2400" dirty="0" smtClean="0"/>
          </a:p>
        </p:txBody>
      </p:sp>
    </p:spTree>
  </p:cSld>
  <p:clrMapOvr>
    <a:masterClrMapping/>
  </p:clrMapOvr>
  <p:transition>
    <p:rand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641350" y="1987550"/>
            <a:ext cx="8051800" cy="328295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es-ES"/>
          </a:p>
        </p:txBody>
      </p:sp>
      <p:sp>
        <p:nvSpPr>
          <p:cNvPr id="87043" name="Rectangle 3"/>
          <p:cNvSpPr>
            <a:spLocks noChangeArrowheads="1"/>
          </p:cNvSpPr>
          <p:nvPr/>
        </p:nvSpPr>
        <p:spPr bwMode="auto">
          <a:xfrm>
            <a:off x="1089025" y="1965325"/>
            <a:ext cx="0" cy="0"/>
          </a:xfrm>
          <a:prstGeom prst="rect">
            <a:avLst/>
          </a:prstGeom>
          <a:solidFill>
            <a:srgbClr val="000000"/>
          </a:solidFill>
          <a:ln w="9525">
            <a:noFill/>
            <a:miter lim="800000"/>
            <a:headEnd/>
            <a:tailEnd/>
          </a:ln>
        </p:spPr>
        <p:txBody>
          <a:bodyPr wrap="none" anchor="ctr"/>
          <a:lstStyle/>
          <a:p>
            <a:endParaRPr lang="es-ES"/>
          </a:p>
        </p:txBody>
      </p:sp>
      <p:sp>
        <p:nvSpPr>
          <p:cNvPr id="87044" name="Rectangle 4"/>
          <p:cNvSpPr>
            <a:spLocks noChangeArrowheads="1"/>
          </p:cNvSpPr>
          <p:nvPr/>
        </p:nvSpPr>
        <p:spPr bwMode="auto">
          <a:xfrm>
            <a:off x="1089025" y="1965325"/>
            <a:ext cx="0" cy="0"/>
          </a:xfrm>
          <a:prstGeom prst="rect">
            <a:avLst/>
          </a:prstGeom>
          <a:solidFill>
            <a:srgbClr val="000000"/>
          </a:solidFill>
          <a:ln w="9525">
            <a:noFill/>
            <a:miter lim="800000"/>
            <a:headEnd/>
            <a:tailEnd/>
          </a:ln>
        </p:spPr>
        <p:txBody>
          <a:bodyPr wrap="none" anchor="ctr"/>
          <a:lstStyle/>
          <a:p>
            <a:endParaRPr lang="es-ES"/>
          </a:p>
        </p:txBody>
      </p:sp>
      <p:sp>
        <p:nvSpPr>
          <p:cNvPr id="87045" name="Rectangle 5"/>
          <p:cNvSpPr>
            <a:spLocks noChangeArrowheads="1"/>
          </p:cNvSpPr>
          <p:nvPr/>
        </p:nvSpPr>
        <p:spPr bwMode="auto">
          <a:xfrm>
            <a:off x="1100138" y="1965325"/>
            <a:ext cx="4089400" cy="0"/>
          </a:xfrm>
          <a:prstGeom prst="rect">
            <a:avLst/>
          </a:prstGeom>
          <a:solidFill>
            <a:srgbClr val="000000"/>
          </a:solidFill>
          <a:ln w="9525">
            <a:noFill/>
            <a:miter lim="800000"/>
            <a:headEnd/>
            <a:tailEnd/>
          </a:ln>
        </p:spPr>
        <p:txBody>
          <a:bodyPr wrap="none" anchor="ctr"/>
          <a:lstStyle/>
          <a:p>
            <a:endParaRPr lang="es-ES"/>
          </a:p>
        </p:txBody>
      </p:sp>
      <p:sp>
        <p:nvSpPr>
          <p:cNvPr id="87046" name="Rectangle 6"/>
          <p:cNvSpPr>
            <a:spLocks noChangeArrowheads="1"/>
          </p:cNvSpPr>
          <p:nvPr/>
        </p:nvSpPr>
        <p:spPr bwMode="auto">
          <a:xfrm>
            <a:off x="5200650" y="1965325"/>
            <a:ext cx="0" cy="0"/>
          </a:xfrm>
          <a:prstGeom prst="rect">
            <a:avLst/>
          </a:prstGeom>
          <a:solidFill>
            <a:srgbClr val="000000"/>
          </a:solidFill>
          <a:ln w="9525">
            <a:noFill/>
            <a:miter lim="800000"/>
            <a:headEnd/>
            <a:tailEnd/>
          </a:ln>
        </p:spPr>
        <p:txBody>
          <a:bodyPr wrap="none" anchor="ctr"/>
          <a:lstStyle/>
          <a:p>
            <a:endParaRPr lang="es-ES"/>
          </a:p>
        </p:txBody>
      </p:sp>
      <p:sp>
        <p:nvSpPr>
          <p:cNvPr id="87047" name="Rectangle 7"/>
          <p:cNvSpPr>
            <a:spLocks noChangeArrowheads="1"/>
          </p:cNvSpPr>
          <p:nvPr/>
        </p:nvSpPr>
        <p:spPr bwMode="auto">
          <a:xfrm>
            <a:off x="5211763" y="1965325"/>
            <a:ext cx="3279775" cy="0"/>
          </a:xfrm>
          <a:prstGeom prst="rect">
            <a:avLst/>
          </a:prstGeom>
          <a:solidFill>
            <a:srgbClr val="000000"/>
          </a:solidFill>
          <a:ln w="9525">
            <a:noFill/>
            <a:miter lim="800000"/>
            <a:headEnd/>
            <a:tailEnd/>
          </a:ln>
        </p:spPr>
        <p:txBody>
          <a:bodyPr wrap="none" anchor="ctr"/>
          <a:lstStyle/>
          <a:p>
            <a:endParaRPr lang="es-ES"/>
          </a:p>
        </p:txBody>
      </p:sp>
      <p:sp>
        <p:nvSpPr>
          <p:cNvPr id="87048" name="Rectangle 8"/>
          <p:cNvSpPr>
            <a:spLocks noChangeArrowheads="1"/>
          </p:cNvSpPr>
          <p:nvPr/>
        </p:nvSpPr>
        <p:spPr bwMode="auto">
          <a:xfrm>
            <a:off x="8502650" y="1965325"/>
            <a:ext cx="0" cy="0"/>
          </a:xfrm>
          <a:prstGeom prst="rect">
            <a:avLst/>
          </a:prstGeom>
          <a:solidFill>
            <a:srgbClr val="000000"/>
          </a:solidFill>
          <a:ln w="9525">
            <a:noFill/>
            <a:miter lim="800000"/>
            <a:headEnd/>
            <a:tailEnd/>
          </a:ln>
        </p:spPr>
        <p:txBody>
          <a:bodyPr wrap="none" anchor="ctr"/>
          <a:lstStyle/>
          <a:p>
            <a:endParaRPr lang="es-ES"/>
          </a:p>
        </p:txBody>
      </p:sp>
      <p:sp>
        <p:nvSpPr>
          <p:cNvPr id="87049" name="Rectangle 9"/>
          <p:cNvSpPr>
            <a:spLocks noChangeArrowheads="1"/>
          </p:cNvSpPr>
          <p:nvPr/>
        </p:nvSpPr>
        <p:spPr bwMode="auto">
          <a:xfrm>
            <a:off x="8502650" y="1965325"/>
            <a:ext cx="0" cy="0"/>
          </a:xfrm>
          <a:prstGeom prst="rect">
            <a:avLst/>
          </a:prstGeom>
          <a:solidFill>
            <a:srgbClr val="000000"/>
          </a:solidFill>
          <a:ln w="9525">
            <a:noFill/>
            <a:miter lim="800000"/>
            <a:headEnd/>
            <a:tailEnd/>
          </a:ln>
        </p:spPr>
        <p:txBody>
          <a:bodyPr wrap="none" anchor="ctr"/>
          <a:lstStyle/>
          <a:p>
            <a:endParaRPr lang="es-ES"/>
          </a:p>
        </p:txBody>
      </p:sp>
      <p:sp>
        <p:nvSpPr>
          <p:cNvPr id="87050" name="Rectangle 10"/>
          <p:cNvSpPr>
            <a:spLocks noChangeArrowheads="1"/>
          </p:cNvSpPr>
          <p:nvPr/>
        </p:nvSpPr>
        <p:spPr bwMode="auto">
          <a:xfrm>
            <a:off x="1089025" y="1976438"/>
            <a:ext cx="0" cy="758825"/>
          </a:xfrm>
          <a:prstGeom prst="rect">
            <a:avLst/>
          </a:prstGeom>
          <a:solidFill>
            <a:srgbClr val="000000"/>
          </a:solidFill>
          <a:ln w="9525">
            <a:noFill/>
            <a:miter lim="800000"/>
            <a:headEnd/>
            <a:tailEnd/>
          </a:ln>
        </p:spPr>
        <p:txBody>
          <a:bodyPr wrap="none" anchor="ctr"/>
          <a:lstStyle/>
          <a:p>
            <a:endParaRPr lang="es-ES"/>
          </a:p>
        </p:txBody>
      </p:sp>
      <p:sp>
        <p:nvSpPr>
          <p:cNvPr id="87051" name="Rectangle 11"/>
          <p:cNvSpPr>
            <a:spLocks noChangeArrowheads="1"/>
          </p:cNvSpPr>
          <p:nvPr/>
        </p:nvSpPr>
        <p:spPr bwMode="auto">
          <a:xfrm>
            <a:off x="4749800" y="1976438"/>
            <a:ext cx="0" cy="758825"/>
          </a:xfrm>
          <a:prstGeom prst="rect">
            <a:avLst/>
          </a:prstGeom>
          <a:solidFill>
            <a:srgbClr val="000000"/>
          </a:solidFill>
          <a:ln w="9525">
            <a:noFill/>
            <a:miter lim="800000"/>
            <a:headEnd/>
            <a:tailEnd/>
          </a:ln>
        </p:spPr>
        <p:txBody>
          <a:bodyPr wrap="none" anchor="ctr"/>
          <a:lstStyle/>
          <a:p>
            <a:endParaRPr lang="es-ES"/>
          </a:p>
        </p:txBody>
      </p:sp>
      <p:sp>
        <p:nvSpPr>
          <p:cNvPr id="87052" name="Rectangle 12"/>
          <p:cNvSpPr>
            <a:spLocks noChangeArrowheads="1"/>
          </p:cNvSpPr>
          <p:nvPr/>
        </p:nvSpPr>
        <p:spPr bwMode="auto">
          <a:xfrm>
            <a:off x="8051800" y="1976438"/>
            <a:ext cx="0" cy="758825"/>
          </a:xfrm>
          <a:prstGeom prst="rect">
            <a:avLst/>
          </a:prstGeom>
          <a:solidFill>
            <a:srgbClr val="000000"/>
          </a:solidFill>
          <a:ln w="9525">
            <a:noFill/>
            <a:miter lim="800000"/>
            <a:headEnd/>
            <a:tailEnd/>
          </a:ln>
        </p:spPr>
        <p:txBody>
          <a:bodyPr wrap="none" anchor="ctr"/>
          <a:lstStyle/>
          <a:p>
            <a:endParaRPr lang="es-ES"/>
          </a:p>
        </p:txBody>
      </p:sp>
      <p:sp>
        <p:nvSpPr>
          <p:cNvPr id="87053" name="Rectangle 13"/>
          <p:cNvSpPr>
            <a:spLocks noChangeArrowheads="1"/>
          </p:cNvSpPr>
          <p:nvPr/>
        </p:nvSpPr>
        <p:spPr bwMode="auto">
          <a:xfrm>
            <a:off x="665163" y="2209800"/>
            <a:ext cx="1497012"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b="1"/>
              <a:t>TRADICIONAL</a:t>
            </a:r>
          </a:p>
        </p:txBody>
      </p:sp>
      <p:sp>
        <p:nvSpPr>
          <p:cNvPr id="87054" name="Rectangle 14"/>
          <p:cNvSpPr>
            <a:spLocks noChangeArrowheads="1"/>
          </p:cNvSpPr>
          <p:nvPr/>
        </p:nvSpPr>
        <p:spPr bwMode="auto">
          <a:xfrm>
            <a:off x="5784850" y="2209800"/>
            <a:ext cx="1296988"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b="1"/>
              <a:t>TENDENCIA</a:t>
            </a:r>
          </a:p>
        </p:txBody>
      </p:sp>
      <p:sp>
        <p:nvSpPr>
          <p:cNvPr id="87055" name="Rectangle 15"/>
          <p:cNvSpPr>
            <a:spLocks noChangeArrowheads="1"/>
          </p:cNvSpPr>
          <p:nvPr/>
        </p:nvSpPr>
        <p:spPr bwMode="auto">
          <a:xfrm>
            <a:off x="1089025" y="2803525"/>
            <a:ext cx="0" cy="0"/>
          </a:xfrm>
          <a:prstGeom prst="rect">
            <a:avLst/>
          </a:prstGeom>
          <a:solidFill>
            <a:srgbClr val="000000"/>
          </a:solidFill>
          <a:ln w="9525">
            <a:noFill/>
            <a:miter lim="800000"/>
            <a:headEnd/>
            <a:tailEnd/>
          </a:ln>
        </p:spPr>
        <p:txBody>
          <a:bodyPr wrap="none" anchor="ctr"/>
          <a:lstStyle/>
          <a:p>
            <a:endParaRPr lang="es-ES"/>
          </a:p>
        </p:txBody>
      </p:sp>
      <p:sp>
        <p:nvSpPr>
          <p:cNvPr id="87056" name="Rectangle 16"/>
          <p:cNvSpPr>
            <a:spLocks noChangeArrowheads="1"/>
          </p:cNvSpPr>
          <p:nvPr/>
        </p:nvSpPr>
        <p:spPr bwMode="auto">
          <a:xfrm>
            <a:off x="1100138" y="2803525"/>
            <a:ext cx="4089400" cy="0"/>
          </a:xfrm>
          <a:prstGeom prst="rect">
            <a:avLst/>
          </a:prstGeom>
          <a:solidFill>
            <a:srgbClr val="000000"/>
          </a:solidFill>
          <a:ln w="9525">
            <a:noFill/>
            <a:miter lim="800000"/>
            <a:headEnd/>
            <a:tailEnd/>
          </a:ln>
        </p:spPr>
        <p:txBody>
          <a:bodyPr wrap="none" anchor="ctr"/>
          <a:lstStyle/>
          <a:p>
            <a:endParaRPr lang="es-ES"/>
          </a:p>
        </p:txBody>
      </p:sp>
      <p:sp>
        <p:nvSpPr>
          <p:cNvPr id="87057" name="Rectangle 17"/>
          <p:cNvSpPr>
            <a:spLocks noChangeArrowheads="1"/>
          </p:cNvSpPr>
          <p:nvPr/>
        </p:nvSpPr>
        <p:spPr bwMode="auto">
          <a:xfrm>
            <a:off x="5200650" y="2803525"/>
            <a:ext cx="0" cy="0"/>
          </a:xfrm>
          <a:prstGeom prst="rect">
            <a:avLst/>
          </a:prstGeom>
          <a:solidFill>
            <a:srgbClr val="000000"/>
          </a:solidFill>
          <a:ln w="9525">
            <a:noFill/>
            <a:miter lim="800000"/>
            <a:headEnd/>
            <a:tailEnd/>
          </a:ln>
        </p:spPr>
        <p:txBody>
          <a:bodyPr wrap="none" anchor="ctr"/>
          <a:lstStyle/>
          <a:p>
            <a:endParaRPr lang="es-ES"/>
          </a:p>
        </p:txBody>
      </p:sp>
      <p:sp>
        <p:nvSpPr>
          <p:cNvPr id="87058" name="Rectangle 18"/>
          <p:cNvSpPr>
            <a:spLocks noChangeArrowheads="1"/>
          </p:cNvSpPr>
          <p:nvPr/>
        </p:nvSpPr>
        <p:spPr bwMode="auto">
          <a:xfrm>
            <a:off x="5211763" y="2803525"/>
            <a:ext cx="3279775" cy="0"/>
          </a:xfrm>
          <a:prstGeom prst="rect">
            <a:avLst/>
          </a:prstGeom>
          <a:solidFill>
            <a:srgbClr val="000000"/>
          </a:solidFill>
          <a:ln w="9525">
            <a:noFill/>
            <a:miter lim="800000"/>
            <a:headEnd/>
            <a:tailEnd/>
          </a:ln>
        </p:spPr>
        <p:txBody>
          <a:bodyPr wrap="none" anchor="ctr"/>
          <a:lstStyle/>
          <a:p>
            <a:endParaRPr lang="es-ES"/>
          </a:p>
        </p:txBody>
      </p:sp>
      <p:sp>
        <p:nvSpPr>
          <p:cNvPr id="87059" name="Rectangle 19"/>
          <p:cNvSpPr>
            <a:spLocks noChangeArrowheads="1"/>
          </p:cNvSpPr>
          <p:nvPr/>
        </p:nvSpPr>
        <p:spPr bwMode="auto">
          <a:xfrm>
            <a:off x="8502650" y="2803525"/>
            <a:ext cx="0" cy="0"/>
          </a:xfrm>
          <a:prstGeom prst="rect">
            <a:avLst/>
          </a:prstGeom>
          <a:solidFill>
            <a:srgbClr val="000000"/>
          </a:solidFill>
          <a:ln w="9525">
            <a:noFill/>
            <a:miter lim="800000"/>
            <a:headEnd/>
            <a:tailEnd/>
          </a:ln>
        </p:spPr>
        <p:txBody>
          <a:bodyPr wrap="none" anchor="ctr"/>
          <a:lstStyle/>
          <a:p>
            <a:endParaRPr lang="es-ES"/>
          </a:p>
        </p:txBody>
      </p:sp>
      <p:sp>
        <p:nvSpPr>
          <p:cNvPr id="87060" name="Rectangle 20"/>
          <p:cNvSpPr>
            <a:spLocks noChangeArrowheads="1"/>
          </p:cNvSpPr>
          <p:nvPr/>
        </p:nvSpPr>
        <p:spPr bwMode="auto">
          <a:xfrm>
            <a:off x="1089025" y="2814638"/>
            <a:ext cx="0" cy="336550"/>
          </a:xfrm>
          <a:prstGeom prst="rect">
            <a:avLst/>
          </a:prstGeom>
          <a:solidFill>
            <a:srgbClr val="000000"/>
          </a:solidFill>
          <a:ln w="9525">
            <a:noFill/>
            <a:miter lim="800000"/>
            <a:headEnd/>
            <a:tailEnd/>
          </a:ln>
        </p:spPr>
        <p:txBody>
          <a:bodyPr wrap="none" anchor="ctr"/>
          <a:lstStyle/>
          <a:p>
            <a:endParaRPr lang="es-ES"/>
          </a:p>
        </p:txBody>
      </p:sp>
      <p:sp>
        <p:nvSpPr>
          <p:cNvPr id="87061" name="Rectangle 21"/>
          <p:cNvSpPr>
            <a:spLocks noChangeArrowheads="1"/>
          </p:cNvSpPr>
          <p:nvPr/>
        </p:nvSpPr>
        <p:spPr bwMode="auto">
          <a:xfrm>
            <a:off x="4749800" y="2814638"/>
            <a:ext cx="0" cy="336550"/>
          </a:xfrm>
          <a:prstGeom prst="rect">
            <a:avLst/>
          </a:prstGeom>
          <a:solidFill>
            <a:srgbClr val="000000"/>
          </a:solidFill>
          <a:ln w="9525">
            <a:noFill/>
            <a:miter lim="800000"/>
            <a:headEnd/>
            <a:tailEnd/>
          </a:ln>
        </p:spPr>
        <p:txBody>
          <a:bodyPr wrap="none" anchor="ctr"/>
          <a:lstStyle/>
          <a:p>
            <a:endParaRPr lang="es-ES"/>
          </a:p>
        </p:txBody>
      </p:sp>
      <p:sp>
        <p:nvSpPr>
          <p:cNvPr id="87062" name="Rectangle 22"/>
          <p:cNvSpPr>
            <a:spLocks noChangeArrowheads="1"/>
          </p:cNvSpPr>
          <p:nvPr/>
        </p:nvSpPr>
        <p:spPr bwMode="auto">
          <a:xfrm>
            <a:off x="8051800" y="2814638"/>
            <a:ext cx="0" cy="336550"/>
          </a:xfrm>
          <a:prstGeom prst="rect">
            <a:avLst/>
          </a:prstGeom>
          <a:solidFill>
            <a:srgbClr val="000000"/>
          </a:solidFill>
          <a:ln w="9525">
            <a:noFill/>
            <a:miter lim="800000"/>
            <a:headEnd/>
            <a:tailEnd/>
          </a:ln>
        </p:spPr>
        <p:txBody>
          <a:bodyPr wrap="none" anchor="ctr"/>
          <a:lstStyle/>
          <a:p>
            <a:endParaRPr lang="es-ES"/>
          </a:p>
        </p:txBody>
      </p:sp>
      <p:sp>
        <p:nvSpPr>
          <p:cNvPr id="87063" name="Rectangle 23"/>
          <p:cNvSpPr>
            <a:spLocks noChangeArrowheads="1"/>
          </p:cNvSpPr>
          <p:nvPr/>
        </p:nvSpPr>
        <p:spPr bwMode="auto">
          <a:xfrm>
            <a:off x="609600" y="2762250"/>
            <a:ext cx="1076325"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Jerárquico</a:t>
            </a:r>
          </a:p>
        </p:txBody>
      </p:sp>
      <p:sp>
        <p:nvSpPr>
          <p:cNvPr id="87064" name="Rectangle 24"/>
          <p:cNvSpPr>
            <a:spLocks noChangeArrowheads="1"/>
          </p:cNvSpPr>
          <p:nvPr/>
        </p:nvSpPr>
        <p:spPr bwMode="auto">
          <a:xfrm>
            <a:off x="4940300" y="2762250"/>
            <a:ext cx="1044575"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Horizontal</a:t>
            </a:r>
          </a:p>
        </p:txBody>
      </p:sp>
      <p:sp>
        <p:nvSpPr>
          <p:cNvPr id="87065" name="Rectangle 25"/>
          <p:cNvSpPr>
            <a:spLocks noChangeArrowheads="1"/>
          </p:cNvSpPr>
          <p:nvPr/>
        </p:nvSpPr>
        <p:spPr bwMode="auto">
          <a:xfrm>
            <a:off x="1089025" y="3162300"/>
            <a:ext cx="0" cy="0"/>
          </a:xfrm>
          <a:prstGeom prst="rect">
            <a:avLst/>
          </a:prstGeom>
          <a:solidFill>
            <a:srgbClr val="000000"/>
          </a:solidFill>
          <a:ln w="9525">
            <a:noFill/>
            <a:miter lim="800000"/>
            <a:headEnd/>
            <a:tailEnd/>
          </a:ln>
        </p:spPr>
        <p:txBody>
          <a:bodyPr wrap="none" anchor="ctr"/>
          <a:lstStyle/>
          <a:p>
            <a:endParaRPr lang="es-ES"/>
          </a:p>
        </p:txBody>
      </p:sp>
      <p:sp>
        <p:nvSpPr>
          <p:cNvPr id="87066" name="Rectangle 26"/>
          <p:cNvSpPr>
            <a:spLocks noChangeArrowheads="1"/>
          </p:cNvSpPr>
          <p:nvPr/>
        </p:nvSpPr>
        <p:spPr bwMode="auto">
          <a:xfrm>
            <a:off x="1100138" y="3162300"/>
            <a:ext cx="4089400" cy="0"/>
          </a:xfrm>
          <a:prstGeom prst="rect">
            <a:avLst/>
          </a:prstGeom>
          <a:solidFill>
            <a:srgbClr val="000000"/>
          </a:solidFill>
          <a:ln w="9525">
            <a:noFill/>
            <a:miter lim="800000"/>
            <a:headEnd/>
            <a:tailEnd/>
          </a:ln>
        </p:spPr>
        <p:txBody>
          <a:bodyPr wrap="none" anchor="ctr"/>
          <a:lstStyle/>
          <a:p>
            <a:endParaRPr lang="es-ES"/>
          </a:p>
        </p:txBody>
      </p:sp>
      <p:sp>
        <p:nvSpPr>
          <p:cNvPr id="87067" name="Rectangle 27"/>
          <p:cNvSpPr>
            <a:spLocks noChangeArrowheads="1"/>
          </p:cNvSpPr>
          <p:nvPr/>
        </p:nvSpPr>
        <p:spPr bwMode="auto">
          <a:xfrm>
            <a:off x="5200650" y="3162300"/>
            <a:ext cx="0" cy="0"/>
          </a:xfrm>
          <a:prstGeom prst="rect">
            <a:avLst/>
          </a:prstGeom>
          <a:solidFill>
            <a:srgbClr val="000000"/>
          </a:solidFill>
          <a:ln w="9525">
            <a:noFill/>
            <a:miter lim="800000"/>
            <a:headEnd/>
            <a:tailEnd/>
          </a:ln>
        </p:spPr>
        <p:txBody>
          <a:bodyPr wrap="none" anchor="ctr"/>
          <a:lstStyle/>
          <a:p>
            <a:endParaRPr lang="es-ES"/>
          </a:p>
        </p:txBody>
      </p:sp>
      <p:sp>
        <p:nvSpPr>
          <p:cNvPr id="87068" name="Rectangle 28"/>
          <p:cNvSpPr>
            <a:spLocks noChangeArrowheads="1"/>
          </p:cNvSpPr>
          <p:nvPr/>
        </p:nvSpPr>
        <p:spPr bwMode="auto">
          <a:xfrm>
            <a:off x="5211763" y="3162300"/>
            <a:ext cx="3279775" cy="0"/>
          </a:xfrm>
          <a:prstGeom prst="rect">
            <a:avLst/>
          </a:prstGeom>
          <a:solidFill>
            <a:srgbClr val="000000"/>
          </a:solidFill>
          <a:ln w="9525">
            <a:noFill/>
            <a:miter lim="800000"/>
            <a:headEnd/>
            <a:tailEnd/>
          </a:ln>
        </p:spPr>
        <p:txBody>
          <a:bodyPr wrap="none" anchor="ctr"/>
          <a:lstStyle/>
          <a:p>
            <a:endParaRPr lang="es-ES"/>
          </a:p>
        </p:txBody>
      </p:sp>
      <p:sp>
        <p:nvSpPr>
          <p:cNvPr id="87069" name="Rectangle 29"/>
          <p:cNvSpPr>
            <a:spLocks noChangeArrowheads="1"/>
          </p:cNvSpPr>
          <p:nvPr/>
        </p:nvSpPr>
        <p:spPr bwMode="auto">
          <a:xfrm>
            <a:off x="8502650" y="3162300"/>
            <a:ext cx="0" cy="0"/>
          </a:xfrm>
          <a:prstGeom prst="rect">
            <a:avLst/>
          </a:prstGeom>
          <a:solidFill>
            <a:srgbClr val="000000"/>
          </a:solidFill>
          <a:ln w="9525">
            <a:noFill/>
            <a:miter lim="800000"/>
            <a:headEnd/>
            <a:tailEnd/>
          </a:ln>
        </p:spPr>
        <p:txBody>
          <a:bodyPr wrap="none" anchor="ctr"/>
          <a:lstStyle/>
          <a:p>
            <a:endParaRPr lang="es-ES"/>
          </a:p>
        </p:txBody>
      </p:sp>
      <p:sp>
        <p:nvSpPr>
          <p:cNvPr id="87070" name="Rectangle 30"/>
          <p:cNvSpPr>
            <a:spLocks noChangeArrowheads="1"/>
          </p:cNvSpPr>
          <p:nvPr/>
        </p:nvSpPr>
        <p:spPr bwMode="auto">
          <a:xfrm>
            <a:off x="1089025" y="3173413"/>
            <a:ext cx="0" cy="336550"/>
          </a:xfrm>
          <a:prstGeom prst="rect">
            <a:avLst/>
          </a:prstGeom>
          <a:solidFill>
            <a:srgbClr val="000000"/>
          </a:solidFill>
          <a:ln w="9525">
            <a:noFill/>
            <a:miter lim="800000"/>
            <a:headEnd/>
            <a:tailEnd/>
          </a:ln>
        </p:spPr>
        <p:txBody>
          <a:bodyPr wrap="none" anchor="ctr"/>
          <a:lstStyle/>
          <a:p>
            <a:endParaRPr lang="es-ES"/>
          </a:p>
        </p:txBody>
      </p:sp>
      <p:sp>
        <p:nvSpPr>
          <p:cNvPr id="87071" name="Rectangle 31"/>
          <p:cNvSpPr>
            <a:spLocks noChangeArrowheads="1"/>
          </p:cNvSpPr>
          <p:nvPr/>
        </p:nvSpPr>
        <p:spPr bwMode="auto">
          <a:xfrm>
            <a:off x="4749800" y="3173413"/>
            <a:ext cx="0" cy="336550"/>
          </a:xfrm>
          <a:prstGeom prst="rect">
            <a:avLst/>
          </a:prstGeom>
          <a:solidFill>
            <a:srgbClr val="000000"/>
          </a:solidFill>
          <a:ln w="9525">
            <a:noFill/>
            <a:miter lim="800000"/>
            <a:headEnd/>
            <a:tailEnd/>
          </a:ln>
        </p:spPr>
        <p:txBody>
          <a:bodyPr wrap="none" anchor="ctr"/>
          <a:lstStyle/>
          <a:p>
            <a:endParaRPr lang="es-ES"/>
          </a:p>
        </p:txBody>
      </p:sp>
      <p:sp>
        <p:nvSpPr>
          <p:cNvPr id="87072" name="Rectangle 32"/>
          <p:cNvSpPr>
            <a:spLocks noChangeArrowheads="1"/>
          </p:cNvSpPr>
          <p:nvPr/>
        </p:nvSpPr>
        <p:spPr bwMode="auto">
          <a:xfrm>
            <a:off x="8051800" y="3173413"/>
            <a:ext cx="0" cy="336550"/>
          </a:xfrm>
          <a:prstGeom prst="rect">
            <a:avLst/>
          </a:prstGeom>
          <a:solidFill>
            <a:srgbClr val="000000"/>
          </a:solidFill>
          <a:ln w="9525">
            <a:noFill/>
            <a:miter lim="800000"/>
            <a:headEnd/>
            <a:tailEnd/>
          </a:ln>
        </p:spPr>
        <p:txBody>
          <a:bodyPr wrap="none" anchor="ctr"/>
          <a:lstStyle/>
          <a:p>
            <a:endParaRPr lang="es-ES"/>
          </a:p>
        </p:txBody>
      </p:sp>
      <p:sp>
        <p:nvSpPr>
          <p:cNvPr id="87073" name="Rectangle 33"/>
          <p:cNvSpPr>
            <a:spLocks noChangeArrowheads="1"/>
          </p:cNvSpPr>
          <p:nvPr/>
        </p:nvSpPr>
        <p:spPr bwMode="auto">
          <a:xfrm>
            <a:off x="609600" y="3121025"/>
            <a:ext cx="1403350"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Autorreferente</a:t>
            </a:r>
          </a:p>
        </p:txBody>
      </p:sp>
      <p:sp>
        <p:nvSpPr>
          <p:cNvPr id="87074" name="Rectangle 34"/>
          <p:cNvSpPr>
            <a:spLocks noChangeArrowheads="1"/>
          </p:cNvSpPr>
          <p:nvPr/>
        </p:nvSpPr>
        <p:spPr bwMode="auto">
          <a:xfrm>
            <a:off x="4940300" y="3121025"/>
            <a:ext cx="1828800"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Orientado al cliente</a:t>
            </a:r>
          </a:p>
        </p:txBody>
      </p:sp>
      <p:sp>
        <p:nvSpPr>
          <p:cNvPr id="87075" name="Rectangle 35"/>
          <p:cNvSpPr>
            <a:spLocks noChangeArrowheads="1"/>
          </p:cNvSpPr>
          <p:nvPr/>
        </p:nvSpPr>
        <p:spPr bwMode="auto">
          <a:xfrm>
            <a:off x="1089025" y="3522663"/>
            <a:ext cx="0" cy="0"/>
          </a:xfrm>
          <a:prstGeom prst="rect">
            <a:avLst/>
          </a:prstGeom>
          <a:solidFill>
            <a:srgbClr val="000000"/>
          </a:solidFill>
          <a:ln w="9525">
            <a:noFill/>
            <a:miter lim="800000"/>
            <a:headEnd/>
            <a:tailEnd/>
          </a:ln>
        </p:spPr>
        <p:txBody>
          <a:bodyPr wrap="none" anchor="ctr"/>
          <a:lstStyle/>
          <a:p>
            <a:endParaRPr lang="es-ES"/>
          </a:p>
        </p:txBody>
      </p:sp>
      <p:sp>
        <p:nvSpPr>
          <p:cNvPr id="87076" name="Rectangle 36"/>
          <p:cNvSpPr>
            <a:spLocks noChangeArrowheads="1"/>
          </p:cNvSpPr>
          <p:nvPr/>
        </p:nvSpPr>
        <p:spPr bwMode="auto">
          <a:xfrm>
            <a:off x="1100138" y="3522663"/>
            <a:ext cx="4089400" cy="0"/>
          </a:xfrm>
          <a:prstGeom prst="rect">
            <a:avLst/>
          </a:prstGeom>
          <a:solidFill>
            <a:srgbClr val="000000"/>
          </a:solidFill>
          <a:ln w="9525">
            <a:noFill/>
            <a:miter lim="800000"/>
            <a:headEnd/>
            <a:tailEnd/>
          </a:ln>
        </p:spPr>
        <p:txBody>
          <a:bodyPr wrap="none" anchor="ctr"/>
          <a:lstStyle/>
          <a:p>
            <a:endParaRPr lang="es-ES"/>
          </a:p>
        </p:txBody>
      </p:sp>
      <p:sp>
        <p:nvSpPr>
          <p:cNvPr id="87077" name="Rectangle 37"/>
          <p:cNvSpPr>
            <a:spLocks noChangeArrowheads="1"/>
          </p:cNvSpPr>
          <p:nvPr/>
        </p:nvSpPr>
        <p:spPr bwMode="auto">
          <a:xfrm>
            <a:off x="5200650" y="3522663"/>
            <a:ext cx="0" cy="0"/>
          </a:xfrm>
          <a:prstGeom prst="rect">
            <a:avLst/>
          </a:prstGeom>
          <a:solidFill>
            <a:srgbClr val="000000"/>
          </a:solidFill>
          <a:ln w="9525">
            <a:noFill/>
            <a:miter lim="800000"/>
            <a:headEnd/>
            <a:tailEnd/>
          </a:ln>
        </p:spPr>
        <p:txBody>
          <a:bodyPr wrap="none" anchor="ctr"/>
          <a:lstStyle/>
          <a:p>
            <a:endParaRPr lang="es-ES"/>
          </a:p>
        </p:txBody>
      </p:sp>
      <p:sp>
        <p:nvSpPr>
          <p:cNvPr id="87078" name="Rectangle 38"/>
          <p:cNvSpPr>
            <a:spLocks noChangeArrowheads="1"/>
          </p:cNvSpPr>
          <p:nvPr/>
        </p:nvSpPr>
        <p:spPr bwMode="auto">
          <a:xfrm>
            <a:off x="5211763" y="3522663"/>
            <a:ext cx="3279775" cy="0"/>
          </a:xfrm>
          <a:prstGeom prst="rect">
            <a:avLst/>
          </a:prstGeom>
          <a:solidFill>
            <a:srgbClr val="000000"/>
          </a:solidFill>
          <a:ln w="9525">
            <a:noFill/>
            <a:miter lim="800000"/>
            <a:headEnd/>
            <a:tailEnd/>
          </a:ln>
        </p:spPr>
        <p:txBody>
          <a:bodyPr wrap="none" anchor="ctr"/>
          <a:lstStyle/>
          <a:p>
            <a:endParaRPr lang="es-ES"/>
          </a:p>
        </p:txBody>
      </p:sp>
      <p:sp>
        <p:nvSpPr>
          <p:cNvPr id="87079" name="Rectangle 39"/>
          <p:cNvSpPr>
            <a:spLocks noChangeArrowheads="1"/>
          </p:cNvSpPr>
          <p:nvPr/>
        </p:nvSpPr>
        <p:spPr bwMode="auto">
          <a:xfrm>
            <a:off x="8502650" y="3522663"/>
            <a:ext cx="0" cy="0"/>
          </a:xfrm>
          <a:prstGeom prst="rect">
            <a:avLst/>
          </a:prstGeom>
          <a:solidFill>
            <a:srgbClr val="000000"/>
          </a:solidFill>
          <a:ln w="9525">
            <a:noFill/>
            <a:miter lim="800000"/>
            <a:headEnd/>
            <a:tailEnd/>
          </a:ln>
        </p:spPr>
        <p:txBody>
          <a:bodyPr wrap="none" anchor="ctr"/>
          <a:lstStyle/>
          <a:p>
            <a:endParaRPr lang="es-ES"/>
          </a:p>
        </p:txBody>
      </p:sp>
      <p:sp>
        <p:nvSpPr>
          <p:cNvPr id="87080" name="Rectangle 40"/>
          <p:cNvSpPr>
            <a:spLocks noChangeArrowheads="1"/>
          </p:cNvSpPr>
          <p:nvPr/>
        </p:nvSpPr>
        <p:spPr bwMode="auto">
          <a:xfrm>
            <a:off x="1089025" y="3532188"/>
            <a:ext cx="0" cy="336550"/>
          </a:xfrm>
          <a:prstGeom prst="rect">
            <a:avLst/>
          </a:prstGeom>
          <a:solidFill>
            <a:srgbClr val="000000"/>
          </a:solidFill>
          <a:ln w="9525">
            <a:noFill/>
            <a:miter lim="800000"/>
            <a:headEnd/>
            <a:tailEnd/>
          </a:ln>
        </p:spPr>
        <p:txBody>
          <a:bodyPr wrap="none" anchor="ctr"/>
          <a:lstStyle/>
          <a:p>
            <a:endParaRPr lang="es-ES"/>
          </a:p>
        </p:txBody>
      </p:sp>
      <p:sp>
        <p:nvSpPr>
          <p:cNvPr id="87081" name="Rectangle 41"/>
          <p:cNvSpPr>
            <a:spLocks noChangeArrowheads="1"/>
          </p:cNvSpPr>
          <p:nvPr/>
        </p:nvSpPr>
        <p:spPr bwMode="auto">
          <a:xfrm>
            <a:off x="4749800" y="3532188"/>
            <a:ext cx="0" cy="336550"/>
          </a:xfrm>
          <a:prstGeom prst="rect">
            <a:avLst/>
          </a:prstGeom>
          <a:solidFill>
            <a:srgbClr val="000000"/>
          </a:solidFill>
          <a:ln w="9525">
            <a:noFill/>
            <a:miter lim="800000"/>
            <a:headEnd/>
            <a:tailEnd/>
          </a:ln>
        </p:spPr>
        <p:txBody>
          <a:bodyPr wrap="none" anchor="ctr"/>
          <a:lstStyle/>
          <a:p>
            <a:endParaRPr lang="es-ES"/>
          </a:p>
        </p:txBody>
      </p:sp>
      <p:sp>
        <p:nvSpPr>
          <p:cNvPr id="87082" name="Rectangle 42"/>
          <p:cNvSpPr>
            <a:spLocks noChangeArrowheads="1"/>
          </p:cNvSpPr>
          <p:nvPr/>
        </p:nvSpPr>
        <p:spPr bwMode="auto">
          <a:xfrm>
            <a:off x="8051800" y="3532188"/>
            <a:ext cx="0" cy="336550"/>
          </a:xfrm>
          <a:prstGeom prst="rect">
            <a:avLst/>
          </a:prstGeom>
          <a:solidFill>
            <a:srgbClr val="000000"/>
          </a:solidFill>
          <a:ln w="9525">
            <a:noFill/>
            <a:miter lim="800000"/>
            <a:headEnd/>
            <a:tailEnd/>
          </a:ln>
        </p:spPr>
        <p:txBody>
          <a:bodyPr wrap="none" anchor="ctr"/>
          <a:lstStyle/>
          <a:p>
            <a:endParaRPr lang="es-ES"/>
          </a:p>
        </p:txBody>
      </p:sp>
      <p:sp>
        <p:nvSpPr>
          <p:cNvPr id="87083" name="Rectangle 43"/>
          <p:cNvSpPr>
            <a:spLocks noChangeArrowheads="1"/>
          </p:cNvSpPr>
          <p:nvPr/>
        </p:nvSpPr>
        <p:spPr bwMode="auto">
          <a:xfrm>
            <a:off x="609600" y="3479800"/>
            <a:ext cx="2198688"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Involucra a las jefaturas</a:t>
            </a:r>
          </a:p>
        </p:txBody>
      </p:sp>
      <p:sp>
        <p:nvSpPr>
          <p:cNvPr id="87084" name="Rectangle 44"/>
          <p:cNvSpPr>
            <a:spLocks noChangeArrowheads="1"/>
          </p:cNvSpPr>
          <p:nvPr/>
        </p:nvSpPr>
        <p:spPr bwMode="auto">
          <a:xfrm>
            <a:off x="4940300" y="3479800"/>
            <a:ext cx="2189163"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Involucramiento masivo</a:t>
            </a:r>
          </a:p>
        </p:txBody>
      </p:sp>
      <p:sp>
        <p:nvSpPr>
          <p:cNvPr id="87085" name="Rectangle 45"/>
          <p:cNvSpPr>
            <a:spLocks noChangeArrowheads="1"/>
          </p:cNvSpPr>
          <p:nvPr/>
        </p:nvSpPr>
        <p:spPr bwMode="auto">
          <a:xfrm>
            <a:off x="1089025" y="3881438"/>
            <a:ext cx="0" cy="0"/>
          </a:xfrm>
          <a:prstGeom prst="rect">
            <a:avLst/>
          </a:prstGeom>
          <a:solidFill>
            <a:srgbClr val="000000"/>
          </a:solidFill>
          <a:ln w="9525">
            <a:noFill/>
            <a:miter lim="800000"/>
            <a:headEnd/>
            <a:tailEnd/>
          </a:ln>
        </p:spPr>
        <p:txBody>
          <a:bodyPr wrap="none" anchor="ctr"/>
          <a:lstStyle/>
          <a:p>
            <a:endParaRPr lang="es-ES"/>
          </a:p>
        </p:txBody>
      </p:sp>
      <p:sp>
        <p:nvSpPr>
          <p:cNvPr id="87086" name="Rectangle 46"/>
          <p:cNvSpPr>
            <a:spLocks noChangeArrowheads="1"/>
          </p:cNvSpPr>
          <p:nvPr/>
        </p:nvSpPr>
        <p:spPr bwMode="auto">
          <a:xfrm>
            <a:off x="1100138" y="3881438"/>
            <a:ext cx="4089400" cy="0"/>
          </a:xfrm>
          <a:prstGeom prst="rect">
            <a:avLst/>
          </a:prstGeom>
          <a:solidFill>
            <a:srgbClr val="000000"/>
          </a:solidFill>
          <a:ln w="9525">
            <a:noFill/>
            <a:miter lim="800000"/>
            <a:headEnd/>
            <a:tailEnd/>
          </a:ln>
        </p:spPr>
        <p:txBody>
          <a:bodyPr wrap="none" anchor="ctr"/>
          <a:lstStyle/>
          <a:p>
            <a:endParaRPr lang="es-ES"/>
          </a:p>
        </p:txBody>
      </p:sp>
      <p:sp>
        <p:nvSpPr>
          <p:cNvPr id="87087" name="Rectangle 47"/>
          <p:cNvSpPr>
            <a:spLocks noChangeArrowheads="1"/>
          </p:cNvSpPr>
          <p:nvPr/>
        </p:nvSpPr>
        <p:spPr bwMode="auto">
          <a:xfrm>
            <a:off x="5200650" y="3881438"/>
            <a:ext cx="0" cy="0"/>
          </a:xfrm>
          <a:prstGeom prst="rect">
            <a:avLst/>
          </a:prstGeom>
          <a:solidFill>
            <a:srgbClr val="000000"/>
          </a:solidFill>
          <a:ln w="9525">
            <a:noFill/>
            <a:miter lim="800000"/>
            <a:headEnd/>
            <a:tailEnd/>
          </a:ln>
        </p:spPr>
        <p:txBody>
          <a:bodyPr wrap="none" anchor="ctr"/>
          <a:lstStyle/>
          <a:p>
            <a:endParaRPr lang="es-ES"/>
          </a:p>
        </p:txBody>
      </p:sp>
      <p:sp>
        <p:nvSpPr>
          <p:cNvPr id="87088" name="Rectangle 48"/>
          <p:cNvSpPr>
            <a:spLocks noChangeArrowheads="1"/>
          </p:cNvSpPr>
          <p:nvPr/>
        </p:nvSpPr>
        <p:spPr bwMode="auto">
          <a:xfrm>
            <a:off x="5211763" y="3881438"/>
            <a:ext cx="3279775" cy="0"/>
          </a:xfrm>
          <a:prstGeom prst="rect">
            <a:avLst/>
          </a:prstGeom>
          <a:solidFill>
            <a:srgbClr val="000000"/>
          </a:solidFill>
          <a:ln w="9525">
            <a:noFill/>
            <a:miter lim="800000"/>
            <a:headEnd/>
            <a:tailEnd/>
          </a:ln>
        </p:spPr>
        <p:txBody>
          <a:bodyPr wrap="none" anchor="ctr"/>
          <a:lstStyle/>
          <a:p>
            <a:endParaRPr lang="es-ES"/>
          </a:p>
        </p:txBody>
      </p:sp>
      <p:sp>
        <p:nvSpPr>
          <p:cNvPr id="87089" name="Rectangle 49"/>
          <p:cNvSpPr>
            <a:spLocks noChangeArrowheads="1"/>
          </p:cNvSpPr>
          <p:nvPr/>
        </p:nvSpPr>
        <p:spPr bwMode="auto">
          <a:xfrm>
            <a:off x="8502650" y="3881438"/>
            <a:ext cx="0" cy="0"/>
          </a:xfrm>
          <a:prstGeom prst="rect">
            <a:avLst/>
          </a:prstGeom>
          <a:solidFill>
            <a:srgbClr val="000000"/>
          </a:solidFill>
          <a:ln w="9525">
            <a:noFill/>
            <a:miter lim="800000"/>
            <a:headEnd/>
            <a:tailEnd/>
          </a:ln>
        </p:spPr>
        <p:txBody>
          <a:bodyPr wrap="none" anchor="ctr"/>
          <a:lstStyle/>
          <a:p>
            <a:endParaRPr lang="es-ES"/>
          </a:p>
        </p:txBody>
      </p:sp>
      <p:sp>
        <p:nvSpPr>
          <p:cNvPr id="87090" name="Rectangle 50"/>
          <p:cNvSpPr>
            <a:spLocks noChangeArrowheads="1"/>
          </p:cNvSpPr>
          <p:nvPr/>
        </p:nvSpPr>
        <p:spPr bwMode="auto">
          <a:xfrm>
            <a:off x="1089025" y="3890963"/>
            <a:ext cx="0" cy="336550"/>
          </a:xfrm>
          <a:prstGeom prst="rect">
            <a:avLst/>
          </a:prstGeom>
          <a:solidFill>
            <a:srgbClr val="000000"/>
          </a:solidFill>
          <a:ln w="9525">
            <a:noFill/>
            <a:miter lim="800000"/>
            <a:headEnd/>
            <a:tailEnd/>
          </a:ln>
        </p:spPr>
        <p:txBody>
          <a:bodyPr wrap="none" anchor="ctr"/>
          <a:lstStyle/>
          <a:p>
            <a:endParaRPr lang="es-ES"/>
          </a:p>
        </p:txBody>
      </p:sp>
      <p:sp>
        <p:nvSpPr>
          <p:cNvPr id="87091" name="Rectangle 51"/>
          <p:cNvSpPr>
            <a:spLocks noChangeArrowheads="1"/>
          </p:cNvSpPr>
          <p:nvPr/>
        </p:nvSpPr>
        <p:spPr bwMode="auto">
          <a:xfrm>
            <a:off x="4749800" y="3890963"/>
            <a:ext cx="0" cy="336550"/>
          </a:xfrm>
          <a:prstGeom prst="rect">
            <a:avLst/>
          </a:prstGeom>
          <a:solidFill>
            <a:srgbClr val="000000"/>
          </a:solidFill>
          <a:ln w="9525">
            <a:noFill/>
            <a:miter lim="800000"/>
            <a:headEnd/>
            <a:tailEnd/>
          </a:ln>
        </p:spPr>
        <p:txBody>
          <a:bodyPr wrap="none" anchor="ctr"/>
          <a:lstStyle/>
          <a:p>
            <a:endParaRPr lang="es-ES"/>
          </a:p>
        </p:txBody>
      </p:sp>
      <p:sp>
        <p:nvSpPr>
          <p:cNvPr id="87092" name="Rectangle 52"/>
          <p:cNvSpPr>
            <a:spLocks noChangeArrowheads="1"/>
          </p:cNvSpPr>
          <p:nvPr/>
        </p:nvSpPr>
        <p:spPr bwMode="auto">
          <a:xfrm>
            <a:off x="8051800" y="3890963"/>
            <a:ext cx="0" cy="336550"/>
          </a:xfrm>
          <a:prstGeom prst="rect">
            <a:avLst/>
          </a:prstGeom>
          <a:solidFill>
            <a:srgbClr val="000000"/>
          </a:solidFill>
          <a:ln w="9525">
            <a:noFill/>
            <a:miter lim="800000"/>
            <a:headEnd/>
            <a:tailEnd/>
          </a:ln>
        </p:spPr>
        <p:txBody>
          <a:bodyPr wrap="none" anchor="ctr"/>
          <a:lstStyle/>
          <a:p>
            <a:endParaRPr lang="es-ES"/>
          </a:p>
        </p:txBody>
      </p:sp>
      <p:sp>
        <p:nvSpPr>
          <p:cNvPr id="87093" name="Rectangle 53"/>
          <p:cNvSpPr>
            <a:spLocks noChangeArrowheads="1"/>
          </p:cNvSpPr>
          <p:nvPr/>
        </p:nvSpPr>
        <p:spPr bwMode="auto">
          <a:xfrm>
            <a:off x="609600" y="3841750"/>
            <a:ext cx="2009775"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Bajo apoyo al cambio</a:t>
            </a:r>
          </a:p>
        </p:txBody>
      </p:sp>
      <p:sp>
        <p:nvSpPr>
          <p:cNvPr id="87094" name="Rectangle 54"/>
          <p:cNvSpPr>
            <a:spLocks noChangeArrowheads="1"/>
          </p:cNvSpPr>
          <p:nvPr/>
        </p:nvSpPr>
        <p:spPr bwMode="auto">
          <a:xfrm>
            <a:off x="4940300" y="3841750"/>
            <a:ext cx="1955800"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Alto apoyo al cambio</a:t>
            </a:r>
          </a:p>
        </p:txBody>
      </p:sp>
      <p:sp>
        <p:nvSpPr>
          <p:cNvPr id="87095" name="Rectangle 55"/>
          <p:cNvSpPr>
            <a:spLocks noChangeArrowheads="1"/>
          </p:cNvSpPr>
          <p:nvPr/>
        </p:nvSpPr>
        <p:spPr bwMode="auto">
          <a:xfrm>
            <a:off x="1089025" y="4240213"/>
            <a:ext cx="0" cy="0"/>
          </a:xfrm>
          <a:prstGeom prst="rect">
            <a:avLst/>
          </a:prstGeom>
          <a:solidFill>
            <a:srgbClr val="000000"/>
          </a:solidFill>
          <a:ln w="9525">
            <a:noFill/>
            <a:miter lim="800000"/>
            <a:headEnd/>
            <a:tailEnd/>
          </a:ln>
        </p:spPr>
        <p:txBody>
          <a:bodyPr wrap="none" anchor="ctr"/>
          <a:lstStyle/>
          <a:p>
            <a:endParaRPr lang="es-ES"/>
          </a:p>
        </p:txBody>
      </p:sp>
      <p:sp>
        <p:nvSpPr>
          <p:cNvPr id="87096" name="Rectangle 56"/>
          <p:cNvSpPr>
            <a:spLocks noChangeArrowheads="1"/>
          </p:cNvSpPr>
          <p:nvPr/>
        </p:nvSpPr>
        <p:spPr bwMode="auto">
          <a:xfrm>
            <a:off x="1100138" y="4240213"/>
            <a:ext cx="4089400" cy="0"/>
          </a:xfrm>
          <a:prstGeom prst="rect">
            <a:avLst/>
          </a:prstGeom>
          <a:solidFill>
            <a:srgbClr val="000000"/>
          </a:solidFill>
          <a:ln w="9525">
            <a:noFill/>
            <a:miter lim="800000"/>
            <a:headEnd/>
            <a:tailEnd/>
          </a:ln>
        </p:spPr>
        <p:txBody>
          <a:bodyPr wrap="none" anchor="ctr"/>
          <a:lstStyle/>
          <a:p>
            <a:endParaRPr lang="es-ES"/>
          </a:p>
        </p:txBody>
      </p:sp>
      <p:sp>
        <p:nvSpPr>
          <p:cNvPr id="87097" name="Rectangle 57"/>
          <p:cNvSpPr>
            <a:spLocks noChangeArrowheads="1"/>
          </p:cNvSpPr>
          <p:nvPr/>
        </p:nvSpPr>
        <p:spPr bwMode="auto">
          <a:xfrm>
            <a:off x="5200650" y="4240213"/>
            <a:ext cx="0" cy="0"/>
          </a:xfrm>
          <a:prstGeom prst="rect">
            <a:avLst/>
          </a:prstGeom>
          <a:solidFill>
            <a:srgbClr val="000000"/>
          </a:solidFill>
          <a:ln w="9525">
            <a:noFill/>
            <a:miter lim="800000"/>
            <a:headEnd/>
            <a:tailEnd/>
          </a:ln>
        </p:spPr>
        <p:txBody>
          <a:bodyPr wrap="none" anchor="ctr"/>
          <a:lstStyle/>
          <a:p>
            <a:endParaRPr lang="es-ES"/>
          </a:p>
        </p:txBody>
      </p:sp>
      <p:sp>
        <p:nvSpPr>
          <p:cNvPr id="87098" name="Rectangle 58"/>
          <p:cNvSpPr>
            <a:spLocks noChangeArrowheads="1"/>
          </p:cNvSpPr>
          <p:nvPr/>
        </p:nvSpPr>
        <p:spPr bwMode="auto">
          <a:xfrm>
            <a:off x="5211763" y="4240213"/>
            <a:ext cx="3279775" cy="0"/>
          </a:xfrm>
          <a:prstGeom prst="rect">
            <a:avLst/>
          </a:prstGeom>
          <a:solidFill>
            <a:srgbClr val="000000"/>
          </a:solidFill>
          <a:ln w="9525">
            <a:noFill/>
            <a:miter lim="800000"/>
            <a:headEnd/>
            <a:tailEnd/>
          </a:ln>
        </p:spPr>
        <p:txBody>
          <a:bodyPr wrap="none" anchor="ctr"/>
          <a:lstStyle/>
          <a:p>
            <a:endParaRPr lang="es-ES"/>
          </a:p>
        </p:txBody>
      </p:sp>
      <p:sp>
        <p:nvSpPr>
          <p:cNvPr id="87099" name="Rectangle 59"/>
          <p:cNvSpPr>
            <a:spLocks noChangeArrowheads="1"/>
          </p:cNvSpPr>
          <p:nvPr/>
        </p:nvSpPr>
        <p:spPr bwMode="auto">
          <a:xfrm>
            <a:off x="8502650" y="4240213"/>
            <a:ext cx="0" cy="0"/>
          </a:xfrm>
          <a:prstGeom prst="rect">
            <a:avLst/>
          </a:prstGeom>
          <a:solidFill>
            <a:srgbClr val="000000"/>
          </a:solidFill>
          <a:ln w="9525">
            <a:noFill/>
            <a:miter lim="800000"/>
            <a:headEnd/>
            <a:tailEnd/>
          </a:ln>
        </p:spPr>
        <p:txBody>
          <a:bodyPr wrap="none" anchor="ctr"/>
          <a:lstStyle/>
          <a:p>
            <a:endParaRPr lang="es-ES"/>
          </a:p>
        </p:txBody>
      </p:sp>
      <p:sp>
        <p:nvSpPr>
          <p:cNvPr id="87100" name="Rectangle 60"/>
          <p:cNvSpPr>
            <a:spLocks noChangeArrowheads="1"/>
          </p:cNvSpPr>
          <p:nvPr/>
        </p:nvSpPr>
        <p:spPr bwMode="auto">
          <a:xfrm>
            <a:off x="1089025" y="4252913"/>
            <a:ext cx="0" cy="334962"/>
          </a:xfrm>
          <a:prstGeom prst="rect">
            <a:avLst/>
          </a:prstGeom>
          <a:solidFill>
            <a:srgbClr val="000000"/>
          </a:solidFill>
          <a:ln w="9525">
            <a:noFill/>
            <a:miter lim="800000"/>
            <a:headEnd/>
            <a:tailEnd/>
          </a:ln>
        </p:spPr>
        <p:txBody>
          <a:bodyPr wrap="none" anchor="ctr"/>
          <a:lstStyle/>
          <a:p>
            <a:endParaRPr lang="es-ES"/>
          </a:p>
        </p:txBody>
      </p:sp>
      <p:sp>
        <p:nvSpPr>
          <p:cNvPr id="87101" name="Rectangle 61"/>
          <p:cNvSpPr>
            <a:spLocks noChangeArrowheads="1"/>
          </p:cNvSpPr>
          <p:nvPr/>
        </p:nvSpPr>
        <p:spPr bwMode="auto">
          <a:xfrm>
            <a:off x="4749800" y="4252913"/>
            <a:ext cx="0" cy="334962"/>
          </a:xfrm>
          <a:prstGeom prst="rect">
            <a:avLst/>
          </a:prstGeom>
          <a:solidFill>
            <a:srgbClr val="000000"/>
          </a:solidFill>
          <a:ln w="9525">
            <a:noFill/>
            <a:miter lim="800000"/>
            <a:headEnd/>
            <a:tailEnd/>
          </a:ln>
        </p:spPr>
        <p:txBody>
          <a:bodyPr wrap="none" anchor="ctr"/>
          <a:lstStyle/>
          <a:p>
            <a:endParaRPr lang="es-ES"/>
          </a:p>
        </p:txBody>
      </p:sp>
      <p:sp>
        <p:nvSpPr>
          <p:cNvPr id="87102" name="Rectangle 62"/>
          <p:cNvSpPr>
            <a:spLocks noChangeArrowheads="1"/>
          </p:cNvSpPr>
          <p:nvPr/>
        </p:nvSpPr>
        <p:spPr bwMode="auto">
          <a:xfrm>
            <a:off x="8051800" y="4252913"/>
            <a:ext cx="0" cy="334962"/>
          </a:xfrm>
          <a:prstGeom prst="rect">
            <a:avLst/>
          </a:prstGeom>
          <a:solidFill>
            <a:srgbClr val="000000"/>
          </a:solidFill>
          <a:ln w="9525">
            <a:noFill/>
            <a:miter lim="800000"/>
            <a:headEnd/>
            <a:tailEnd/>
          </a:ln>
        </p:spPr>
        <p:txBody>
          <a:bodyPr wrap="none" anchor="ctr"/>
          <a:lstStyle/>
          <a:p>
            <a:endParaRPr lang="es-ES"/>
          </a:p>
        </p:txBody>
      </p:sp>
      <p:sp>
        <p:nvSpPr>
          <p:cNvPr id="87103" name="Rectangle 63"/>
          <p:cNvSpPr>
            <a:spLocks noChangeArrowheads="1"/>
          </p:cNvSpPr>
          <p:nvPr/>
        </p:nvSpPr>
        <p:spPr bwMode="auto">
          <a:xfrm>
            <a:off x="609600" y="4200525"/>
            <a:ext cx="3732213"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Bajo énfasis en responsabilidad individual</a:t>
            </a:r>
          </a:p>
        </p:txBody>
      </p:sp>
      <p:sp>
        <p:nvSpPr>
          <p:cNvPr id="87104" name="Rectangle 64"/>
          <p:cNvSpPr>
            <a:spLocks noChangeArrowheads="1"/>
          </p:cNvSpPr>
          <p:nvPr/>
        </p:nvSpPr>
        <p:spPr bwMode="auto">
          <a:xfrm>
            <a:off x="4940300" y="4200525"/>
            <a:ext cx="2633663"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Alto énfasis en el autocontrol</a:t>
            </a:r>
          </a:p>
        </p:txBody>
      </p:sp>
      <p:sp>
        <p:nvSpPr>
          <p:cNvPr id="87105" name="Rectangle 65"/>
          <p:cNvSpPr>
            <a:spLocks noChangeArrowheads="1"/>
          </p:cNvSpPr>
          <p:nvPr/>
        </p:nvSpPr>
        <p:spPr bwMode="auto">
          <a:xfrm>
            <a:off x="1089025" y="4598988"/>
            <a:ext cx="0" cy="0"/>
          </a:xfrm>
          <a:prstGeom prst="rect">
            <a:avLst/>
          </a:prstGeom>
          <a:solidFill>
            <a:srgbClr val="000000"/>
          </a:solidFill>
          <a:ln w="9525">
            <a:noFill/>
            <a:miter lim="800000"/>
            <a:headEnd/>
            <a:tailEnd/>
          </a:ln>
        </p:spPr>
        <p:txBody>
          <a:bodyPr wrap="none" anchor="ctr"/>
          <a:lstStyle/>
          <a:p>
            <a:endParaRPr lang="es-ES"/>
          </a:p>
        </p:txBody>
      </p:sp>
      <p:sp>
        <p:nvSpPr>
          <p:cNvPr id="87106" name="Rectangle 66"/>
          <p:cNvSpPr>
            <a:spLocks noChangeArrowheads="1"/>
          </p:cNvSpPr>
          <p:nvPr/>
        </p:nvSpPr>
        <p:spPr bwMode="auto">
          <a:xfrm>
            <a:off x="1100138" y="4598988"/>
            <a:ext cx="4089400" cy="0"/>
          </a:xfrm>
          <a:prstGeom prst="rect">
            <a:avLst/>
          </a:prstGeom>
          <a:solidFill>
            <a:srgbClr val="000000"/>
          </a:solidFill>
          <a:ln w="9525">
            <a:noFill/>
            <a:miter lim="800000"/>
            <a:headEnd/>
            <a:tailEnd/>
          </a:ln>
        </p:spPr>
        <p:txBody>
          <a:bodyPr wrap="none" anchor="ctr"/>
          <a:lstStyle/>
          <a:p>
            <a:endParaRPr lang="es-ES"/>
          </a:p>
        </p:txBody>
      </p:sp>
      <p:sp>
        <p:nvSpPr>
          <p:cNvPr id="87107" name="Rectangle 67"/>
          <p:cNvSpPr>
            <a:spLocks noChangeArrowheads="1"/>
          </p:cNvSpPr>
          <p:nvPr/>
        </p:nvSpPr>
        <p:spPr bwMode="auto">
          <a:xfrm>
            <a:off x="5200650" y="4598988"/>
            <a:ext cx="0" cy="0"/>
          </a:xfrm>
          <a:prstGeom prst="rect">
            <a:avLst/>
          </a:prstGeom>
          <a:solidFill>
            <a:srgbClr val="000000"/>
          </a:solidFill>
          <a:ln w="9525">
            <a:noFill/>
            <a:miter lim="800000"/>
            <a:headEnd/>
            <a:tailEnd/>
          </a:ln>
        </p:spPr>
        <p:txBody>
          <a:bodyPr wrap="none" anchor="ctr"/>
          <a:lstStyle/>
          <a:p>
            <a:endParaRPr lang="es-ES"/>
          </a:p>
        </p:txBody>
      </p:sp>
      <p:sp>
        <p:nvSpPr>
          <p:cNvPr id="87108" name="Rectangle 68"/>
          <p:cNvSpPr>
            <a:spLocks noChangeArrowheads="1"/>
          </p:cNvSpPr>
          <p:nvPr/>
        </p:nvSpPr>
        <p:spPr bwMode="auto">
          <a:xfrm>
            <a:off x="5211763" y="4598988"/>
            <a:ext cx="3279775" cy="0"/>
          </a:xfrm>
          <a:prstGeom prst="rect">
            <a:avLst/>
          </a:prstGeom>
          <a:solidFill>
            <a:srgbClr val="000000"/>
          </a:solidFill>
          <a:ln w="9525">
            <a:noFill/>
            <a:miter lim="800000"/>
            <a:headEnd/>
            <a:tailEnd/>
          </a:ln>
        </p:spPr>
        <p:txBody>
          <a:bodyPr wrap="none" anchor="ctr"/>
          <a:lstStyle/>
          <a:p>
            <a:endParaRPr lang="es-ES"/>
          </a:p>
        </p:txBody>
      </p:sp>
      <p:sp>
        <p:nvSpPr>
          <p:cNvPr id="87109" name="Rectangle 69"/>
          <p:cNvSpPr>
            <a:spLocks noChangeArrowheads="1"/>
          </p:cNvSpPr>
          <p:nvPr/>
        </p:nvSpPr>
        <p:spPr bwMode="auto">
          <a:xfrm>
            <a:off x="8502650" y="4598988"/>
            <a:ext cx="0" cy="0"/>
          </a:xfrm>
          <a:prstGeom prst="rect">
            <a:avLst/>
          </a:prstGeom>
          <a:solidFill>
            <a:srgbClr val="000000"/>
          </a:solidFill>
          <a:ln w="9525">
            <a:noFill/>
            <a:miter lim="800000"/>
            <a:headEnd/>
            <a:tailEnd/>
          </a:ln>
        </p:spPr>
        <p:txBody>
          <a:bodyPr wrap="none" anchor="ctr"/>
          <a:lstStyle/>
          <a:p>
            <a:endParaRPr lang="es-ES"/>
          </a:p>
        </p:txBody>
      </p:sp>
      <p:sp>
        <p:nvSpPr>
          <p:cNvPr id="87110" name="Rectangle 70"/>
          <p:cNvSpPr>
            <a:spLocks noChangeArrowheads="1"/>
          </p:cNvSpPr>
          <p:nvPr/>
        </p:nvSpPr>
        <p:spPr bwMode="auto">
          <a:xfrm>
            <a:off x="1089025" y="4611688"/>
            <a:ext cx="0" cy="334962"/>
          </a:xfrm>
          <a:prstGeom prst="rect">
            <a:avLst/>
          </a:prstGeom>
          <a:solidFill>
            <a:srgbClr val="000000"/>
          </a:solidFill>
          <a:ln w="9525">
            <a:noFill/>
            <a:miter lim="800000"/>
            <a:headEnd/>
            <a:tailEnd/>
          </a:ln>
        </p:spPr>
        <p:txBody>
          <a:bodyPr wrap="none" anchor="ctr"/>
          <a:lstStyle/>
          <a:p>
            <a:endParaRPr lang="es-ES"/>
          </a:p>
        </p:txBody>
      </p:sp>
      <p:sp>
        <p:nvSpPr>
          <p:cNvPr id="87111" name="Rectangle 71"/>
          <p:cNvSpPr>
            <a:spLocks noChangeArrowheads="1"/>
          </p:cNvSpPr>
          <p:nvPr/>
        </p:nvSpPr>
        <p:spPr bwMode="auto">
          <a:xfrm>
            <a:off x="4749800" y="4611688"/>
            <a:ext cx="0" cy="334962"/>
          </a:xfrm>
          <a:prstGeom prst="rect">
            <a:avLst/>
          </a:prstGeom>
          <a:solidFill>
            <a:srgbClr val="000000"/>
          </a:solidFill>
          <a:ln w="9525">
            <a:noFill/>
            <a:miter lim="800000"/>
            <a:headEnd/>
            <a:tailEnd/>
          </a:ln>
        </p:spPr>
        <p:txBody>
          <a:bodyPr wrap="none" anchor="ctr"/>
          <a:lstStyle/>
          <a:p>
            <a:endParaRPr lang="es-ES"/>
          </a:p>
        </p:txBody>
      </p:sp>
      <p:sp>
        <p:nvSpPr>
          <p:cNvPr id="87112" name="Rectangle 72"/>
          <p:cNvSpPr>
            <a:spLocks noChangeArrowheads="1"/>
          </p:cNvSpPr>
          <p:nvPr/>
        </p:nvSpPr>
        <p:spPr bwMode="auto">
          <a:xfrm>
            <a:off x="8051800" y="4611688"/>
            <a:ext cx="0" cy="334962"/>
          </a:xfrm>
          <a:prstGeom prst="rect">
            <a:avLst/>
          </a:prstGeom>
          <a:solidFill>
            <a:srgbClr val="000000"/>
          </a:solidFill>
          <a:ln w="9525">
            <a:noFill/>
            <a:miter lim="800000"/>
            <a:headEnd/>
            <a:tailEnd/>
          </a:ln>
        </p:spPr>
        <p:txBody>
          <a:bodyPr wrap="none" anchor="ctr"/>
          <a:lstStyle/>
          <a:p>
            <a:endParaRPr lang="es-ES"/>
          </a:p>
        </p:txBody>
      </p:sp>
      <p:sp>
        <p:nvSpPr>
          <p:cNvPr id="87113" name="Rectangle 73"/>
          <p:cNvSpPr>
            <a:spLocks noChangeArrowheads="1"/>
          </p:cNvSpPr>
          <p:nvPr/>
        </p:nvSpPr>
        <p:spPr bwMode="auto">
          <a:xfrm>
            <a:off x="609600" y="4559300"/>
            <a:ext cx="2254250"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Asociado al seguimiento</a:t>
            </a:r>
          </a:p>
        </p:txBody>
      </p:sp>
      <p:sp>
        <p:nvSpPr>
          <p:cNvPr id="87114" name="Rectangle 74"/>
          <p:cNvSpPr>
            <a:spLocks noChangeArrowheads="1"/>
          </p:cNvSpPr>
          <p:nvPr/>
        </p:nvSpPr>
        <p:spPr bwMode="auto">
          <a:xfrm>
            <a:off x="1089025" y="4959350"/>
            <a:ext cx="0" cy="0"/>
          </a:xfrm>
          <a:prstGeom prst="rect">
            <a:avLst/>
          </a:prstGeom>
          <a:solidFill>
            <a:srgbClr val="000000"/>
          </a:solidFill>
          <a:ln w="9525">
            <a:noFill/>
            <a:miter lim="800000"/>
            <a:headEnd/>
            <a:tailEnd/>
          </a:ln>
        </p:spPr>
        <p:txBody>
          <a:bodyPr wrap="none" anchor="ctr"/>
          <a:lstStyle/>
          <a:p>
            <a:endParaRPr lang="es-ES"/>
          </a:p>
        </p:txBody>
      </p:sp>
      <p:sp>
        <p:nvSpPr>
          <p:cNvPr id="87115" name="Rectangle 75"/>
          <p:cNvSpPr>
            <a:spLocks noChangeArrowheads="1"/>
          </p:cNvSpPr>
          <p:nvPr/>
        </p:nvSpPr>
        <p:spPr bwMode="auto">
          <a:xfrm>
            <a:off x="649288" y="4959350"/>
            <a:ext cx="4089400" cy="0"/>
          </a:xfrm>
          <a:prstGeom prst="rect">
            <a:avLst/>
          </a:prstGeom>
          <a:solidFill>
            <a:srgbClr val="000000"/>
          </a:solidFill>
          <a:ln w="9525">
            <a:noFill/>
            <a:miter lim="800000"/>
            <a:headEnd/>
            <a:tailEnd/>
          </a:ln>
        </p:spPr>
        <p:txBody>
          <a:bodyPr wrap="none" anchor="ctr"/>
          <a:lstStyle/>
          <a:p>
            <a:endParaRPr lang="es-ES"/>
          </a:p>
        </p:txBody>
      </p:sp>
      <p:sp>
        <p:nvSpPr>
          <p:cNvPr id="87116" name="Rectangle 76"/>
          <p:cNvSpPr>
            <a:spLocks noChangeArrowheads="1"/>
          </p:cNvSpPr>
          <p:nvPr/>
        </p:nvSpPr>
        <p:spPr bwMode="auto">
          <a:xfrm>
            <a:off x="4749800" y="4959350"/>
            <a:ext cx="0" cy="0"/>
          </a:xfrm>
          <a:prstGeom prst="rect">
            <a:avLst/>
          </a:prstGeom>
          <a:solidFill>
            <a:srgbClr val="000000"/>
          </a:solidFill>
          <a:ln w="9525">
            <a:noFill/>
            <a:miter lim="800000"/>
            <a:headEnd/>
            <a:tailEnd/>
          </a:ln>
        </p:spPr>
        <p:txBody>
          <a:bodyPr wrap="none" anchor="ctr"/>
          <a:lstStyle/>
          <a:p>
            <a:endParaRPr lang="es-ES"/>
          </a:p>
        </p:txBody>
      </p:sp>
      <p:sp>
        <p:nvSpPr>
          <p:cNvPr id="87117" name="Rectangle 77"/>
          <p:cNvSpPr>
            <a:spLocks noChangeArrowheads="1"/>
          </p:cNvSpPr>
          <p:nvPr/>
        </p:nvSpPr>
        <p:spPr bwMode="auto">
          <a:xfrm>
            <a:off x="4760913" y="4959350"/>
            <a:ext cx="3279775" cy="0"/>
          </a:xfrm>
          <a:prstGeom prst="rect">
            <a:avLst/>
          </a:prstGeom>
          <a:solidFill>
            <a:srgbClr val="000000"/>
          </a:solidFill>
          <a:ln w="9525">
            <a:noFill/>
            <a:miter lim="800000"/>
            <a:headEnd/>
            <a:tailEnd/>
          </a:ln>
        </p:spPr>
        <p:txBody>
          <a:bodyPr wrap="none" anchor="ctr"/>
          <a:lstStyle/>
          <a:p>
            <a:endParaRPr lang="es-ES"/>
          </a:p>
        </p:txBody>
      </p:sp>
      <p:sp>
        <p:nvSpPr>
          <p:cNvPr id="87118" name="Rectangle 78"/>
          <p:cNvSpPr>
            <a:spLocks noChangeArrowheads="1"/>
          </p:cNvSpPr>
          <p:nvPr/>
        </p:nvSpPr>
        <p:spPr bwMode="auto">
          <a:xfrm>
            <a:off x="8051800" y="4959350"/>
            <a:ext cx="0" cy="0"/>
          </a:xfrm>
          <a:prstGeom prst="rect">
            <a:avLst/>
          </a:prstGeom>
          <a:solidFill>
            <a:srgbClr val="000000"/>
          </a:solidFill>
          <a:ln w="9525">
            <a:noFill/>
            <a:miter lim="800000"/>
            <a:headEnd/>
            <a:tailEnd/>
          </a:ln>
        </p:spPr>
        <p:txBody>
          <a:bodyPr wrap="none" anchor="ctr"/>
          <a:lstStyle/>
          <a:p>
            <a:endParaRPr lang="es-ES"/>
          </a:p>
        </p:txBody>
      </p:sp>
      <p:sp>
        <p:nvSpPr>
          <p:cNvPr id="87119" name="Rectangle 79"/>
          <p:cNvSpPr>
            <a:spLocks noChangeArrowheads="1"/>
          </p:cNvSpPr>
          <p:nvPr/>
        </p:nvSpPr>
        <p:spPr bwMode="auto">
          <a:xfrm>
            <a:off x="1089025" y="4970463"/>
            <a:ext cx="0" cy="334962"/>
          </a:xfrm>
          <a:prstGeom prst="rect">
            <a:avLst/>
          </a:prstGeom>
          <a:solidFill>
            <a:srgbClr val="000000"/>
          </a:solidFill>
          <a:ln w="9525">
            <a:noFill/>
            <a:miter lim="800000"/>
            <a:headEnd/>
            <a:tailEnd/>
          </a:ln>
        </p:spPr>
        <p:txBody>
          <a:bodyPr wrap="none" anchor="ctr"/>
          <a:lstStyle/>
          <a:p>
            <a:endParaRPr lang="es-ES"/>
          </a:p>
        </p:txBody>
      </p:sp>
      <p:sp>
        <p:nvSpPr>
          <p:cNvPr id="87120" name="Rectangle 80"/>
          <p:cNvSpPr>
            <a:spLocks noChangeArrowheads="1"/>
          </p:cNvSpPr>
          <p:nvPr/>
        </p:nvSpPr>
        <p:spPr bwMode="auto">
          <a:xfrm>
            <a:off x="1089025" y="5318125"/>
            <a:ext cx="0" cy="0"/>
          </a:xfrm>
          <a:prstGeom prst="rect">
            <a:avLst/>
          </a:prstGeom>
          <a:solidFill>
            <a:srgbClr val="000000"/>
          </a:solidFill>
          <a:ln w="9525">
            <a:noFill/>
            <a:miter lim="800000"/>
            <a:headEnd/>
            <a:tailEnd/>
          </a:ln>
        </p:spPr>
        <p:txBody>
          <a:bodyPr wrap="none" anchor="ctr"/>
          <a:lstStyle/>
          <a:p>
            <a:endParaRPr lang="es-ES"/>
          </a:p>
        </p:txBody>
      </p:sp>
      <p:sp>
        <p:nvSpPr>
          <p:cNvPr id="87121" name="Rectangle 81"/>
          <p:cNvSpPr>
            <a:spLocks noChangeArrowheads="1"/>
          </p:cNvSpPr>
          <p:nvPr/>
        </p:nvSpPr>
        <p:spPr bwMode="auto">
          <a:xfrm>
            <a:off x="1089025" y="5318125"/>
            <a:ext cx="0" cy="0"/>
          </a:xfrm>
          <a:prstGeom prst="rect">
            <a:avLst/>
          </a:prstGeom>
          <a:solidFill>
            <a:srgbClr val="000000"/>
          </a:solidFill>
          <a:ln w="9525">
            <a:noFill/>
            <a:miter lim="800000"/>
            <a:headEnd/>
            <a:tailEnd/>
          </a:ln>
        </p:spPr>
        <p:txBody>
          <a:bodyPr wrap="none" anchor="ctr"/>
          <a:lstStyle/>
          <a:p>
            <a:endParaRPr lang="es-ES"/>
          </a:p>
        </p:txBody>
      </p:sp>
      <p:sp>
        <p:nvSpPr>
          <p:cNvPr id="87122" name="Rectangle 82"/>
          <p:cNvSpPr>
            <a:spLocks noChangeArrowheads="1"/>
          </p:cNvSpPr>
          <p:nvPr/>
        </p:nvSpPr>
        <p:spPr bwMode="auto">
          <a:xfrm>
            <a:off x="1100138" y="5318125"/>
            <a:ext cx="4089400" cy="0"/>
          </a:xfrm>
          <a:prstGeom prst="rect">
            <a:avLst/>
          </a:prstGeom>
          <a:solidFill>
            <a:srgbClr val="000000"/>
          </a:solidFill>
          <a:ln w="9525">
            <a:noFill/>
            <a:miter lim="800000"/>
            <a:headEnd/>
            <a:tailEnd/>
          </a:ln>
        </p:spPr>
        <p:txBody>
          <a:bodyPr wrap="none" anchor="ctr"/>
          <a:lstStyle/>
          <a:p>
            <a:endParaRPr lang="es-ES"/>
          </a:p>
        </p:txBody>
      </p:sp>
      <p:sp>
        <p:nvSpPr>
          <p:cNvPr id="87123" name="Rectangle 83"/>
          <p:cNvSpPr>
            <a:spLocks noChangeArrowheads="1"/>
          </p:cNvSpPr>
          <p:nvPr/>
        </p:nvSpPr>
        <p:spPr bwMode="auto">
          <a:xfrm>
            <a:off x="4749800" y="4970463"/>
            <a:ext cx="0" cy="334962"/>
          </a:xfrm>
          <a:prstGeom prst="rect">
            <a:avLst/>
          </a:prstGeom>
          <a:solidFill>
            <a:srgbClr val="000000"/>
          </a:solidFill>
          <a:ln w="9525">
            <a:noFill/>
            <a:miter lim="800000"/>
            <a:headEnd/>
            <a:tailEnd/>
          </a:ln>
        </p:spPr>
        <p:txBody>
          <a:bodyPr wrap="none" anchor="ctr"/>
          <a:lstStyle/>
          <a:p>
            <a:endParaRPr lang="es-ES"/>
          </a:p>
        </p:txBody>
      </p:sp>
      <p:sp>
        <p:nvSpPr>
          <p:cNvPr id="87124" name="Rectangle 84"/>
          <p:cNvSpPr>
            <a:spLocks noChangeArrowheads="1"/>
          </p:cNvSpPr>
          <p:nvPr/>
        </p:nvSpPr>
        <p:spPr bwMode="auto">
          <a:xfrm>
            <a:off x="5200650" y="5318125"/>
            <a:ext cx="0" cy="0"/>
          </a:xfrm>
          <a:prstGeom prst="rect">
            <a:avLst/>
          </a:prstGeom>
          <a:solidFill>
            <a:srgbClr val="000000"/>
          </a:solidFill>
          <a:ln w="9525">
            <a:noFill/>
            <a:miter lim="800000"/>
            <a:headEnd/>
            <a:tailEnd/>
          </a:ln>
        </p:spPr>
        <p:txBody>
          <a:bodyPr wrap="none" anchor="ctr"/>
          <a:lstStyle/>
          <a:p>
            <a:endParaRPr lang="es-ES"/>
          </a:p>
        </p:txBody>
      </p:sp>
      <p:sp>
        <p:nvSpPr>
          <p:cNvPr id="87125" name="Rectangle 85"/>
          <p:cNvSpPr>
            <a:spLocks noChangeArrowheads="1"/>
          </p:cNvSpPr>
          <p:nvPr/>
        </p:nvSpPr>
        <p:spPr bwMode="auto">
          <a:xfrm>
            <a:off x="5211763" y="5318125"/>
            <a:ext cx="3279775" cy="0"/>
          </a:xfrm>
          <a:prstGeom prst="rect">
            <a:avLst/>
          </a:prstGeom>
          <a:solidFill>
            <a:srgbClr val="000000"/>
          </a:solidFill>
          <a:ln w="9525">
            <a:noFill/>
            <a:miter lim="800000"/>
            <a:headEnd/>
            <a:tailEnd/>
          </a:ln>
        </p:spPr>
        <p:txBody>
          <a:bodyPr wrap="none" anchor="ctr"/>
          <a:lstStyle/>
          <a:p>
            <a:endParaRPr lang="es-ES"/>
          </a:p>
        </p:txBody>
      </p:sp>
      <p:sp>
        <p:nvSpPr>
          <p:cNvPr id="87126" name="Rectangle 86"/>
          <p:cNvSpPr>
            <a:spLocks noChangeArrowheads="1"/>
          </p:cNvSpPr>
          <p:nvPr/>
        </p:nvSpPr>
        <p:spPr bwMode="auto">
          <a:xfrm>
            <a:off x="8051800" y="4970463"/>
            <a:ext cx="0" cy="334962"/>
          </a:xfrm>
          <a:prstGeom prst="rect">
            <a:avLst/>
          </a:prstGeom>
          <a:solidFill>
            <a:srgbClr val="000000"/>
          </a:solidFill>
          <a:ln w="9525">
            <a:noFill/>
            <a:miter lim="800000"/>
            <a:headEnd/>
            <a:tailEnd/>
          </a:ln>
        </p:spPr>
        <p:txBody>
          <a:bodyPr wrap="none" anchor="ctr"/>
          <a:lstStyle/>
          <a:p>
            <a:endParaRPr lang="es-ES"/>
          </a:p>
        </p:txBody>
      </p:sp>
      <p:sp>
        <p:nvSpPr>
          <p:cNvPr id="87127" name="Rectangle 87"/>
          <p:cNvSpPr>
            <a:spLocks noChangeArrowheads="1"/>
          </p:cNvSpPr>
          <p:nvPr/>
        </p:nvSpPr>
        <p:spPr bwMode="auto">
          <a:xfrm>
            <a:off x="8502650" y="5318125"/>
            <a:ext cx="0" cy="0"/>
          </a:xfrm>
          <a:prstGeom prst="rect">
            <a:avLst/>
          </a:prstGeom>
          <a:solidFill>
            <a:srgbClr val="000000"/>
          </a:solidFill>
          <a:ln w="9525">
            <a:noFill/>
            <a:miter lim="800000"/>
            <a:headEnd/>
            <a:tailEnd/>
          </a:ln>
        </p:spPr>
        <p:txBody>
          <a:bodyPr wrap="none" anchor="ctr"/>
          <a:lstStyle/>
          <a:p>
            <a:endParaRPr lang="es-ES"/>
          </a:p>
        </p:txBody>
      </p:sp>
      <p:sp>
        <p:nvSpPr>
          <p:cNvPr id="87128" name="Rectangle 88"/>
          <p:cNvSpPr>
            <a:spLocks noChangeArrowheads="1"/>
          </p:cNvSpPr>
          <p:nvPr/>
        </p:nvSpPr>
        <p:spPr bwMode="auto">
          <a:xfrm>
            <a:off x="8502650" y="5318125"/>
            <a:ext cx="0" cy="0"/>
          </a:xfrm>
          <a:prstGeom prst="rect">
            <a:avLst/>
          </a:prstGeom>
          <a:solidFill>
            <a:srgbClr val="000000"/>
          </a:solidFill>
          <a:ln w="9525">
            <a:noFill/>
            <a:miter lim="800000"/>
            <a:headEnd/>
            <a:tailEnd/>
          </a:ln>
        </p:spPr>
        <p:txBody>
          <a:bodyPr wrap="none" anchor="ctr"/>
          <a:lstStyle/>
          <a:p>
            <a:endParaRPr lang="es-ES"/>
          </a:p>
        </p:txBody>
      </p:sp>
      <p:sp>
        <p:nvSpPr>
          <p:cNvPr id="87129" name="Rectangle 89"/>
          <p:cNvSpPr>
            <a:spLocks noChangeArrowheads="1"/>
          </p:cNvSpPr>
          <p:nvPr/>
        </p:nvSpPr>
        <p:spPr bwMode="auto">
          <a:xfrm>
            <a:off x="609600" y="4918075"/>
            <a:ext cx="1543050"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No agrega valor</a:t>
            </a:r>
          </a:p>
        </p:txBody>
      </p:sp>
      <p:sp>
        <p:nvSpPr>
          <p:cNvPr id="87130" name="Rectangle 90"/>
          <p:cNvSpPr>
            <a:spLocks noChangeArrowheads="1"/>
          </p:cNvSpPr>
          <p:nvPr/>
        </p:nvSpPr>
        <p:spPr bwMode="auto">
          <a:xfrm>
            <a:off x="4940300" y="4918075"/>
            <a:ext cx="1266825" cy="320675"/>
          </a:xfrm>
          <a:prstGeom prst="rect">
            <a:avLst/>
          </a:prstGeom>
          <a:noFill/>
          <a:ln w="9525">
            <a:noFill/>
            <a:miter lim="800000"/>
            <a:headEnd/>
            <a:tailEnd/>
          </a:ln>
        </p:spPr>
        <p:txBody>
          <a:bodyPr wrap="none" lIns="92075" tIns="46038" rIns="92075" bIns="46038">
            <a:spAutoFit/>
          </a:bodyPr>
          <a:lstStyle/>
          <a:p>
            <a:pPr algn="l" eaLnBrk="0" hangingPunct="0"/>
            <a:r>
              <a:rPr lang="es-ES_tradnl" sz="1500"/>
              <a:t>Agrega valor</a:t>
            </a:r>
          </a:p>
        </p:txBody>
      </p:sp>
      <p:sp>
        <p:nvSpPr>
          <p:cNvPr id="87131" name="Freeform 91"/>
          <p:cNvSpPr>
            <a:spLocks/>
          </p:cNvSpPr>
          <p:nvPr/>
        </p:nvSpPr>
        <p:spPr bwMode="auto">
          <a:xfrm>
            <a:off x="8482013" y="6254750"/>
            <a:ext cx="519112" cy="481013"/>
          </a:xfrm>
          <a:custGeom>
            <a:avLst/>
            <a:gdLst>
              <a:gd name="T0" fmla="*/ 203 w 327"/>
              <a:gd name="T1" fmla="*/ 277 h 303"/>
              <a:gd name="T2" fmla="*/ 203 w 327"/>
              <a:gd name="T3" fmla="*/ 282 h 303"/>
              <a:gd name="T4" fmla="*/ 201 w 327"/>
              <a:gd name="T5" fmla="*/ 287 h 303"/>
              <a:gd name="T6" fmla="*/ 200 w 327"/>
              <a:gd name="T7" fmla="*/ 292 h 303"/>
              <a:gd name="T8" fmla="*/ 196 w 327"/>
              <a:gd name="T9" fmla="*/ 296 h 303"/>
              <a:gd name="T10" fmla="*/ 192 w 327"/>
              <a:gd name="T11" fmla="*/ 299 h 303"/>
              <a:gd name="T12" fmla="*/ 204 w 327"/>
              <a:gd name="T13" fmla="*/ 297 h 303"/>
              <a:gd name="T14" fmla="*/ 237 w 327"/>
              <a:gd name="T15" fmla="*/ 285 h 303"/>
              <a:gd name="T16" fmla="*/ 267 w 327"/>
              <a:gd name="T17" fmla="*/ 267 h 303"/>
              <a:gd name="T18" fmla="*/ 291 w 327"/>
              <a:gd name="T19" fmla="*/ 244 h 303"/>
              <a:gd name="T20" fmla="*/ 310 w 327"/>
              <a:gd name="T21" fmla="*/ 216 h 303"/>
              <a:gd name="T22" fmla="*/ 321 w 327"/>
              <a:gd name="T23" fmla="*/ 185 h 303"/>
              <a:gd name="T24" fmla="*/ 326 w 327"/>
              <a:gd name="T25" fmla="*/ 151 h 303"/>
              <a:gd name="T26" fmla="*/ 322 w 327"/>
              <a:gd name="T27" fmla="*/ 119 h 303"/>
              <a:gd name="T28" fmla="*/ 312 w 327"/>
              <a:gd name="T29" fmla="*/ 89 h 303"/>
              <a:gd name="T30" fmla="*/ 295 w 327"/>
              <a:gd name="T31" fmla="*/ 63 h 303"/>
              <a:gd name="T32" fmla="*/ 273 w 327"/>
              <a:gd name="T33" fmla="*/ 40 h 303"/>
              <a:gd name="T34" fmla="*/ 247 w 327"/>
              <a:gd name="T35" fmla="*/ 21 h 303"/>
              <a:gd name="T36" fmla="*/ 216 w 327"/>
              <a:gd name="T37" fmla="*/ 8 h 303"/>
              <a:gd name="T38" fmla="*/ 203 w 327"/>
              <a:gd name="T39" fmla="*/ 67 h 303"/>
              <a:gd name="T40" fmla="*/ 202 w 327"/>
              <a:gd name="T41" fmla="*/ 73 h 303"/>
              <a:gd name="T42" fmla="*/ 200 w 327"/>
              <a:gd name="T43" fmla="*/ 78 h 303"/>
              <a:gd name="T44" fmla="*/ 196 w 327"/>
              <a:gd name="T45" fmla="*/ 82 h 303"/>
              <a:gd name="T46" fmla="*/ 191 w 327"/>
              <a:gd name="T47" fmla="*/ 85 h 303"/>
              <a:gd name="T48" fmla="*/ 186 w 327"/>
              <a:gd name="T49" fmla="*/ 86 h 303"/>
              <a:gd name="T50" fmla="*/ 180 w 327"/>
              <a:gd name="T51" fmla="*/ 87 h 303"/>
              <a:gd name="T52" fmla="*/ 178 w 327"/>
              <a:gd name="T53" fmla="*/ 0 h 303"/>
              <a:gd name="T54" fmla="*/ 174 w 327"/>
              <a:gd name="T55" fmla="*/ 0 h 303"/>
              <a:gd name="T56" fmla="*/ 170 w 327"/>
              <a:gd name="T57" fmla="*/ 145 h 303"/>
              <a:gd name="T58" fmla="*/ 124 w 327"/>
              <a:gd name="T59" fmla="*/ 3 h 303"/>
              <a:gd name="T60" fmla="*/ 89 w 327"/>
              <a:gd name="T61" fmla="*/ 15 h 303"/>
              <a:gd name="T62" fmla="*/ 58 w 327"/>
              <a:gd name="T63" fmla="*/ 34 h 303"/>
              <a:gd name="T64" fmla="*/ 32 w 327"/>
              <a:gd name="T65" fmla="*/ 59 h 303"/>
              <a:gd name="T66" fmla="*/ 13 w 327"/>
              <a:gd name="T67" fmla="*/ 89 h 303"/>
              <a:gd name="T68" fmla="*/ 2 w 327"/>
              <a:gd name="T69" fmla="*/ 122 h 303"/>
              <a:gd name="T70" fmla="*/ 0 w 327"/>
              <a:gd name="T71" fmla="*/ 158 h 303"/>
              <a:gd name="T72" fmla="*/ 4 w 327"/>
              <a:gd name="T73" fmla="*/ 190 h 303"/>
              <a:gd name="T74" fmla="*/ 16 w 327"/>
              <a:gd name="T75" fmla="*/ 220 h 303"/>
              <a:gd name="T76" fmla="*/ 36 w 327"/>
              <a:gd name="T77" fmla="*/ 247 h 303"/>
              <a:gd name="T78" fmla="*/ 60 w 327"/>
              <a:gd name="T79" fmla="*/ 269 h 303"/>
              <a:gd name="T80" fmla="*/ 89 w 327"/>
              <a:gd name="T81" fmla="*/ 286 h 303"/>
              <a:gd name="T82" fmla="*/ 121 w 327"/>
              <a:gd name="T83" fmla="*/ 297 h 303"/>
              <a:gd name="T84" fmla="*/ 125 w 327"/>
              <a:gd name="T85" fmla="*/ 297 h 303"/>
              <a:gd name="T86" fmla="*/ 122 w 327"/>
              <a:gd name="T87" fmla="*/ 295 h 303"/>
              <a:gd name="T88" fmla="*/ 119 w 327"/>
              <a:gd name="T89" fmla="*/ 290 h 303"/>
              <a:gd name="T90" fmla="*/ 116 w 327"/>
              <a:gd name="T91" fmla="*/ 285 h 303"/>
              <a:gd name="T92" fmla="*/ 115 w 327"/>
              <a:gd name="T93" fmla="*/ 280 h 303"/>
              <a:gd name="T94" fmla="*/ 115 w 327"/>
              <a:gd name="T95" fmla="*/ 274 h 303"/>
              <a:gd name="T96" fmla="*/ 140 w 327"/>
              <a:gd name="T97" fmla="*/ 301 h 303"/>
              <a:gd name="T98" fmla="*/ 144 w 327"/>
              <a:gd name="T99" fmla="*/ 301 h 303"/>
              <a:gd name="T100" fmla="*/ 147 w 327"/>
              <a:gd name="T101" fmla="*/ 302 h 303"/>
              <a:gd name="T102" fmla="*/ 172 w 327"/>
              <a:gd name="T103" fmla="*/ 302 h 303"/>
              <a:gd name="T104" fmla="*/ 176 w 327"/>
              <a:gd name="T105" fmla="*/ 302 h 303"/>
              <a:gd name="T106" fmla="*/ 179 w 327"/>
              <a:gd name="T107" fmla="*/ 301 h 3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7"/>
              <a:gd name="T163" fmla="*/ 0 h 303"/>
              <a:gd name="T164" fmla="*/ 327 w 327"/>
              <a:gd name="T165" fmla="*/ 303 h 30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7" h="303">
                <a:moveTo>
                  <a:pt x="180" y="157"/>
                </a:moveTo>
                <a:lnTo>
                  <a:pt x="203" y="157"/>
                </a:lnTo>
                <a:lnTo>
                  <a:pt x="203" y="276"/>
                </a:lnTo>
                <a:lnTo>
                  <a:pt x="203" y="277"/>
                </a:lnTo>
                <a:lnTo>
                  <a:pt x="203" y="278"/>
                </a:lnTo>
                <a:lnTo>
                  <a:pt x="203" y="280"/>
                </a:lnTo>
                <a:lnTo>
                  <a:pt x="203" y="281"/>
                </a:lnTo>
                <a:lnTo>
                  <a:pt x="203" y="282"/>
                </a:lnTo>
                <a:lnTo>
                  <a:pt x="203" y="283"/>
                </a:lnTo>
                <a:lnTo>
                  <a:pt x="202" y="285"/>
                </a:lnTo>
                <a:lnTo>
                  <a:pt x="201" y="286"/>
                </a:lnTo>
                <a:lnTo>
                  <a:pt x="201" y="287"/>
                </a:lnTo>
                <a:lnTo>
                  <a:pt x="201" y="288"/>
                </a:lnTo>
                <a:lnTo>
                  <a:pt x="200" y="289"/>
                </a:lnTo>
                <a:lnTo>
                  <a:pt x="200" y="290"/>
                </a:lnTo>
                <a:lnTo>
                  <a:pt x="200" y="291"/>
                </a:lnTo>
                <a:lnTo>
                  <a:pt x="200" y="292"/>
                </a:lnTo>
                <a:lnTo>
                  <a:pt x="199" y="292"/>
                </a:lnTo>
                <a:lnTo>
                  <a:pt x="198" y="293"/>
                </a:lnTo>
                <a:lnTo>
                  <a:pt x="197" y="293"/>
                </a:lnTo>
                <a:lnTo>
                  <a:pt x="196" y="295"/>
                </a:lnTo>
                <a:lnTo>
                  <a:pt x="196" y="296"/>
                </a:lnTo>
                <a:lnTo>
                  <a:pt x="195" y="297"/>
                </a:lnTo>
                <a:lnTo>
                  <a:pt x="194" y="298"/>
                </a:lnTo>
                <a:lnTo>
                  <a:pt x="193" y="298"/>
                </a:lnTo>
                <a:lnTo>
                  <a:pt x="192" y="299"/>
                </a:lnTo>
                <a:lnTo>
                  <a:pt x="191" y="300"/>
                </a:lnTo>
                <a:lnTo>
                  <a:pt x="190" y="300"/>
                </a:lnTo>
                <a:lnTo>
                  <a:pt x="196" y="299"/>
                </a:lnTo>
                <a:lnTo>
                  <a:pt x="204" y="297"/>
                </a:lnTo>
                <a:lnTo>
                  <a:pt x="211" y="296"/>
                </a:lnTo>
                <a:lnTo>
                  <a:pt x="218" y="293"/>
                </a:lnTo>
                <a:lnTo>
                  <a:pt x="225" y="291"/>
                </a:lnTo>
                <a:lnTo>
                  <a:pt x="231" y="289"/>
                </a:lnTo>
                <a:lnTo>
                  <a:pt x="237" y="285"/>
                </a:lnTo>
                <a:lnTo>
                  <a:pt x="244" y="282"/>
                </a:lnTo>
                <a:lnTo>
                  <a:pt x="250" y="279"/>
                </a:lnTo>
                <a:lnTo>
                  <a:pt x="255" y="275"/>
                </a:lnTo>
                <a:lnTo>
                  <a:pt x="261" y="272"/>
                </a:lnTo>
                <a:lnTo>
                  <a:pt x="267" y="267"/>
                </a:lnTo>
                <a:lnTo>
                  <a:pt x="272" y="263"/>
                </a:lnTo>
                <a:lnTo>
                  <a:pt x="277" y="258"/>
                </a:lnTo>
                <a:lnTo>
                  <a:pt x="282" y="254"/>
                </a:lnTo>
                <a:lnTo>
                  <a:pt x="287" y="249"/>
                </a:lnTo>
                <a:lnTo>
                  <a:pt x="291" y="244"/>
                </a:lnTo>
                <a:lnTo>
                  <a:pt x="295" y="239"/>
                </a:lnTo>
                <a:lnTo>
                  <a:pt x="299" y="233"/>
                </a:lnTo>
                <a:lnTo>
                  <a:pt x="303" y="227"/>
                </a:lnTo>
                <a:lnTo>
                  <a:pt x="306" y="222"/>
                </a:lnTo>
                <a:lnTo>
                  <a:pt x="310" y="216"/>
                </a:lnTo>
                <a:lnTo>
                  <a:pt x="313" y="210"/>
                </a:lnTo>
                <a:lnTo>
                  <a:pt x="315" y="205"/>
                </a:lnTo>
                <a:lnTo>
                  <a:pt x="318" y="197"/>
                </a:lnTo>
                <a:lnTo>
                  <a:pt x="320" y="191"/>
                </a:lnTo>
                <a:lnTo>
                  <a:pt x="321" y="185"/>
                </a:lnTo>
                <a:lnTo>
                  <a:pt x="323" y="178"/>
                </a:lnTo>
                <a:lnTo>
                  <a:pt x="324" y="171"/>
                </a:lnTo>
                <a:lnTo>
                  <a:pt x="325" y="165"/>
                </a:lnTo>
                <a:lnTo>
                  <a:pt x="325" y="158"/>
                </a:lnTo>
                <a:lnTo>
                  <a:pt x="326" y="151"/>
                </a:lnTo>
                <a:lnTo>
                  <a:pt x="325" y="144"/>
                </a:lnTo>
                <a:lnTo>
                  <a:pt x="325" y="138"/>
                </a:lnTo>
                <a:lnTo>
                  <a:pt x="324" y="132"/>
                </a:lnTo>
                <a:lnTo>
                  <a:pt x="324" y="125"/>
                </a:lnTo>
                <a:lnTo>
                  <a:pt x="322" y="119"/>
                </a:lnTo>
                <a:lnTo>
                  <a:pt x="321" y="113"/>
                </a:lnTo>
                <a:lnTo>
                  <a:pt x="319" y="106"/>
                </a:lnTo>
                <a:lnTo>
                  <a:pt x="317" y="101"/>
                </a:lnTo>
                <a:lnTo>
                  <a:pt x="314" y="94"/>
                </a:lnTo>
                <a:lnTo>
                  <a:pt x="312" y="89"/>
                </a:lnTo>
                <a:lnTo>
                  <a:pt x="309" y="83"/>
                </a:lnTo>
                <a:lnTo>
                  <a:pt x="306" y="78"/>
                </a:lnTo>
                <a:lnTo>
                  <a:pt x="302" y="72"/>
                </a:lnTo>
                <a:lnTo>
                  <a:pt x="299" y="67"/>
                </a:lnTo>
                <a:lnTo>
                  <a:pt x="295" y="63"/>
                </a:lnTo>
                <a:lnTo>
                  <a:pt x="291" y="57"/>
                </a:lnTo>
                <a:lnTo>
                  <a:pt x="287" y="53"/>
                </a:lnTo>
                <a:lnTo>
                  <a:pt x="282" y="48"/>
                </a:lnTo>
                <a:lnTo>
                  <a:pt x="278" y="44"/>
                </a:lnTo>
                <a:lnTo>
                  <a:pt x="273" y="40"/>
                </a:lnTo>
                <a:lnTo>
                  <a:pt x="268" y="36"/>
                </a:lnTo>
                <a:lnTo>
                  <a:pt x="263" y="32"/>
                </a:lnTo>
                <a:lnTo>
                  <a:pt x="258" y="28"/>
                </a:lnTo>
                <a:lnTo>
                  <a:pt x="252" y="24"/>
                </a:lnTo>
                <a:lnTo>
                  <a:pt x="247" y="21"/>
                </a:lnTo>
                <a:lnTo>
                  <a:pt x="241" y="17"/>
                </a:lnTo>
                <a:lnTo>
                  <a:pt x="235" y="15"/>
                </a:lnTo>
                <a:lnTo>
                  <a:pt x="229" y="13"/>
                </a:lnTo>
                <a:lnTo>
                  <a:pt x="223" y="10"/>
                </a:lnTo>
                <a:lnTo>
                  <a:pt x="216" y="8"/>
                </a:lnTo>
                <a:lnTo>
                  <a:pt x="210" y="6"/>
                </a:lnTo>
                <a:lnTo>
                  <a:pt x="203" y="4"/>
                </a:lnTo>
                <a:lnTo>
                  <a:pt x="203" y="66"/>
                </a:lnTo>
                <a:lnTo>
                  <a:pt x="203" y="67"/>
                </a:lnTo>
                <a:lnTo>
                  <a:pt x="203" y="69"/>
                </a:lnTo>
                <a:lnTo>
                  <a:pt x="203" y="70"/>
                </a:lnTo>
                <a:lnTo>
                  <a:pt x="203" y="71"/>
                </a:lnTo>
                <a:lnTo>
                  <a:pt x="203" y="72"/>
                </a:lnTo>
                <a:lnTo>
                  <a:pt x="202" y="73"/>
                </a:lnTo>
                <a:lnTo>
                  <a:pt x="201" y="74"/>
                </a:lnTo>
                <a:lnTo>
                  <a:pt x="201" y="75"/>
                </a:lnTo>
                <a:lnTo>
                  <a:pt x="200" y="76"/>
                </a:lnTo>
                <a:lnTo>
                  <a:pt x="200" y="77"/>
                </a:lnTo>
                <a:lnTo>
                  <a:pt x="200" y="78"/>
                </a:lnTo>
                <a:lnTo>
                  <a:pt x="199" y="78"/>
                </a:lnTo>
                <a:lnTo>
                  <a:pt x="198" y="79"/>
                </a:lnTo>
                <a:lnTo>
                  <a:pt x="197" y="80"/>
                </a:lnTo>
                <a:lnTo>
                  <a:pt x="196" y="81"/>
                </a:lnTo>
                <a:lnTo>
                  <a:pt x="196" y="82"/>
                </a:lnTo>
                <a:lnTo>
                  <a:pt x="195" y="82"/>
                </a:lnTo>
                <a:lnTo>
                  <a:pt x="194" y="83"/>
                </a:lnTo>
                <a:lnTo>
                  <a:pt x="193" y="84"/>
                </a:lnTo>
                <a:lnTo>
                  <a:pt x="192" y="84"/>
                </a:lnTo>
                <a:lnTo>
                  <a:pt x="191" y="85"/>
                </a:lnTo>
                <a:lnTo>
                  <a:pt x="190" y="86"/>
                </a:lnTo>
                <a:lnTo>
                  <a:pt x="189" y="86"/>
                </a:lnTo>
                <a:lnTo>
                  <a:pt x="188" y="86"/>
                </a:lnTo>
                <a:lnTo>
                  <a:pt x="187" y="86"/>
                </a:lnTo>
                <a:lnTo>
                  <a:pt x="186" y="86"/>
                </a:lnTo>
                <a:lnTo>
                  <a:pt x="185" y="87"/>
                </a:lnTo>
                <a:lnTo>
                  <a:pt x="183" y="87"/>
                </a:lnTo>
                <a:lnTo>
                  <a:pt x="182" y="87"/>
                </a:lnTo>
                <a:lnTo>
                  <a:pt x="181" y="87"/>
                </a:lnTo>
                <a:lnTo>
                  <a:pt x="180" y="87"/>
                </a:lnTo>
                <a:lnTo>
                  <a:pt x="180" y="1"/>
                </a:lnTo>
                <a:lnTo>
                  <a:pt x="179" y="1"/>
                </a:lnTo>
                <a:lnTo>
                  <a:pt x="178" y="1"/>
                </a:lnTo>
                <a:lnTo>
                  <a:pt x="178" y="0"/>
                </a:lnTo>
                <a:lnTo>
                  <a:pt x="177" y="0"/>
                </a:lnTo>
                <a:lnTo>
                  <a:pt x="176" y="0"/>
                </a:lnTo>
                <a:lnTo>
                  <a:pt x="175" y="0"/>
                </a:lnTo>
                <a:lnTo>
                  <a:pt x="174" y="0"/>
                </a:lnTo>
                <a:lnTo>
                  <a:pt x="173" y="0"/>
                </a:lnTo>
                <a:lnTo>
                  <a:pt x="172" y="0"/>
                </a:lnTo>
                <a:lnTo>
                  <a:pt x="171" y="0"/>
                </a:lnTo>
                <a:lnTo>
                  <a:pt x="170" y="0"/>
                </a:lnTo>
                <a:lnTo>
                  <a:pt x="170" y="145"/>
                </a:lnTo>
                <a:lnTo>
                  <a:pt x="147" y="145"/>
                </a:lnTo>
                <a:lnTo>
                  <a:pt x="147" y="0"/>
                </a:lnTo>
                <a:lnTo>
                  <a:pt x="140" y="1"/>
                </a:lnTo>
                <a:lnTo>
                  <a:pt x="132" y="2"/>
                </a:lnTo>
                <a:lnTo>
                  <a:pt x="124" y="3"/>
                </a:lnTo>
                <a:lnTo>
                  <a:pt x="117" y="5"/>
                </a:lnTo>
                <a:lnTo>
                  <a:pt x="109" y="7"/>
                </a:lnTo>
                <a:lnTo>
                  <a:pt x="102" y="10"/>
                </a:lnTo>
                <a:lnTo>
                  <a:pt x="95" y="13"/>
                </a:lnTo>
                <a:lnTo>
                  <a:pt x="89" y="15"/>
                </a:lnTo>
                <a:lnTo>
                  <a:pt x="82" y="18"/>
                </a:lnTo>
                <a:lnTo>
                  <a:pt x="75" y="22"/>
                </a:lnTo>
                <a:lnTo>
                  <a:pt x="69" y="26"/>
                </a:lnTo>
                <a:lnTo>
                  <a:pt x="64" y="30"/>
                </a:lnTo>
                <a:lnTo>
                  <a:pt x="58" y="34"/>
                </a:lnTo>
                <a:lnTo>
                  <a:pt x="52" y="39"/>
                </a:lnTo>
                <a:lnTo>
                  <a:pt x="47" y="44"/>
                </a:lnTo>
                <a:lnTo>
                  <a:pt x="42" y="48"/>
                </a:lnTo>
                <a:lnTo>
                  <a:pt x="37" y="53"/>
                </a:lnTo>
                <a:lnTo>
                  <a:pt x="32" y="59"/>
                </a:lnTo>
                <a:lnTo>
                  <a:pt x="27" y="64"/>
                </a:lnTo>
                <a:lnTo>
                  <a:pt x="24" y="70"/>
                </a:lnTo>
                <a:lnTo>
                  <a:pt x="20" y="76"/>
                </a:lnTo>
                <a:lnTo>
                  <a:pt x="16" y="82"/>
                </a:lnTo>
                <a:lnTo>
                  <a:pt x="13" y="89"/>
                </a:lnTo>
                <a:lnTo>
                  <a:pt x="10" y="94"/>
                </a:lnTo>
                <a:lnTo>
                  <a:pt x="7" y="101"/>
                </a:lnTo>
                <a:lnTo>
                  <a:pt x="5" y="108"/>
                </a:lnTo>
                <a:lnTo>
                  <a:pt x="3" y="115"/>
                </a:lnTo>
                <a:lnTo>
                  <a:pt x="2" y="122"/>
                </a:lnTo>
                <a:lnTo>
                  <a:pt x="0" y="129"/>
                </a:lnTo>
                <a:lnTo>
                  <a:pt x="0" y="136"/>
                </a:lnTo>
                <a:lnTo>
                  <a:pt x="0" y="143"/>
                </a:lnTo>
                <a:lnTo>
                  <a:pt x="0" y="151"/>
                </a:lnTo>
                <a:lnTo>
                  <a:pt x="0" y="158"/>
                </a:lnTo>
                <a:lnTo>
                  <a:pt x="0" y="164"/>
                </a:lnTo>
                <a:lnTo>
                  <a:pt x="0" y="171"/>
                </a:lnTo>
                <a:lnTo>
                  <a:pt x="2" y="178"/>
                </a:lnTo>
                <a:lnTo>
                  <a:pt x="3" y="184"/>
                </a:lnTo>
                <a:lnTo>
                  <a:pt x="4" y="190"/>
                </a:lnTo>
                <a:lnTo>
                  <a:pt x="6" y="197"/>
                </a:lnTo>
                <a:lnTo>
                  <a:pt x="9" y="203"/>
                </a:lnTo>
                <a:lnTo>
                  <a:pt x="11" y="208"/>
                </a:lnTo>
                <a:lnTo>
                  <a:pt x="13" y="214"/>
                </a:lnTo>
                <a:lnTo>
                  <a:pt x="16" y="220"/>
                </a:lnTo>
                <a:lnTo>
                  <a:pt x="20" y="226"/>
                </a:lnTo>
                <a:lnTo>
                  <a:pt x="24" y="231"/>
                </a:lnTo>
                <a:lnTo>
                  <a:pt x="27" y="237"/>
                </a:lnTo>
                <a:lnTo>
                  <a:pt x="31" y="242"/>
                </a:lnTo>
                <a:lnTo>
                  <a:pt x="36" y="247"/>
                </a:lnTo>
                <a:lnTo>
                  <a:pt x="40" y="251"/>
                </a:lnTo>
                <a:lnTo>
                  <a:pt x="45" y="256"/>
                </a:lnTo>
                <a:lnTo>
                  <a:pt x="49" y="261"/>
                </a:lnTo>
                <a:lnTo>
                  <a:pt x="55" y="265"/>
                </a:lnTo>
                <a:lnTo>
                  <a:pt x="60" y="269"/>
                </a:lnTo>
                <a:lnTo>
                  <a:pt x="65" y="273"/>
                </a:lnTo>
                <a:lnTo>
                  <a:pt x="71" y="277"/>
                </a:lnTo>
                <a:lnTo>
                  <a:pt x="77" y="280"/>
                </a:lnTo>
                <a:lnTo>
                  <a:pt x="82" y="283"/>
                </a:lnTo>
                <a:lnTo>
                  <a:pt x="89" y="286"/>
                </a:lnTo>
                <a:lnTo>
                  <a:pt x="95" y="289"/>
                </a:lnTo>
                <a:lnTo>
                  <a:pt x="101" y="292"/>
                </a:lnTo>
                <a:lnTo>
                  <a:pt x="108" y="293"/>
                </a:lnTo>
                <a:lnTo>
                  <a:pt x="115" y="296"/>
                </a:lnTo>
                <a:lnTo>
                  <a:pt x="121" y="297"/>
                </a:lnTo>
                <a:lnTo>
                  <a:pt x="128" y="299"/>
                </a:lnTo>
                <a:lnTo>
                  <a:pt x="127" y="299"/>
                </a:lnTo>
                <a:lnTo>
                  <a:pt x="126" y="298"/>
                </a:lnTo>
                <a:lnTo>
                  <a:pt x="125" y="297"/>
                </a:lnTo>
                <a:lnTo>
                  <a:pt x="124" y="296"/>
                </a:lnTo>
                <a:lnTo>
                  <a:pt x="123" y="296"/>
                </a:lnTo>
                <a:lnTo>
                  <a:pt x="123" y="295"/>
                </a:lnTo>
                <a:lnTo>
                  <a:pt x="122" y="295"/>
                </a:lnTo>
                <a:lnTo>
                  <a:pt x="121" y="293"/>
                </a:lnTo>
                <a:lnTo>
                  <a:pt x="120" y="292"/>
                </a:lnTo>
                <a:lnTo>
                  <a:pt x="119" y="292"/>
                </a:lnTo>
                <a:lnTo>
                  <a:pt x="119" y="291"/>
                </a:lnTo>
                <a:lnTo>
                  <a:pt x="119" y="290"/>
                </a:lnTo>
                <a:lnTo>
                  <a:pt x="118" y="289"/>
                </a:lnTo>
                <a:lnTo>
                  <a:pt x="118" y="288"/>
                </a:lnTo>
                <a:lnTo>
                  <a:pt x="117" y="288"/>
                </a:lnTo>
                <a:lnTo>
                  <a:pt x="117" y="286"/>
                </a:lnTo>
                <a:lnTo>
                  <a:pt x="116" y="285"/>
                </a:lnTo>
                <a:lnTo>
                  <a:pt x="115" y="284"/>
                </a:lnTo>
                <a:lnTo>
                  <a:pt x="115" y="282"/>
                </a:lnTo>
                <a:lnTo>
                  <a:pt x="115" y="281"/>
                </a:lnTo>
                <a:lnTo>
                  <a:pt x="115" y="280"/>
                </a:lnTo>
                <a:lnTo>
                  <a:pt x="115" y="279"/>
                </a:lnTo>
                <a:lnTo>
                  <a:pt x="115" y="278"/>
                </a:lnTo>
                <a:lnTo>
                  <a:pt x="115" y="277"/>
                </a:lnTo>
                <a:lnTo>
                  <a:pt x="115" y="275"/>
                </a:lnTo>
                <a:lnTo>
                  <a:pt x="115" y="274"/>
                </a:lnTo>
                <a:lnTo>
                  <a:pt x="115" y="157"/>
                </a:lnTo>
                <a:lnTo>
                  <a:pt x="138" y="157"/>
                </a:lnTo>
                <a:lnTo>
                  <a:pt x="138" y="301"/>
                </a:lnTo>
                <a:lnTo>
                  <a:pt x="139" y="301"/>
                </a:lnTo>
                <a:lnTo>
                  <a:pt x="140" y="301"/>
                </a:lnTo>
                <a:lnTo>
                  <a:pt x="141" y="301"/>
                </a:lnTo>
                <a:lnTo>
                  <a:pt x="142" y="301"/>
                </a:lnTo>
                <a:lnTo>
                  <a:pt x="143" y="301"/>
                </a:lnTo>
                <a:lnTo>
                  <a:pt x="144" y="301"/>
                </a:lnTo>
                <a:lnTo>
                  <a:pt x="145" y="301"/>
                </a:lnTo>
                <a:lnTo>
                  <a:pt x="146" y="301"/>
                </a:lnTo>
                <a:lnTo>
                  <a:pt x="146" y="302"/>
                </a:lnTo>
                <a:lnTo>
                  <a:pt x="147" y="302"/>
                </a:lnTo>
                <a:lnTo>
                  <a:pt x="147" y="157"/>
                </a:lnTo>
                <a:lnTo>
                  <a:pt x="170" y="157"/>
                </a:lnTo>
                <a:lnTo>
                  <a:pt x="170" y="302"/>
                </a:lnTo>
                <a:lnTo>
                  <a:pt x="171" y="302"/>
                </a:lnTo>
                <a:lnTo>
                  <a:pt x="172" y="302"/>
                </a:lnTo>
                <a:lnTo>
                  <a:pt x="173" y="302"/>
                </a:lnTo>
                <a:lnTo>
                  <a:pt x="174" y="302"/>
                </a:lnTo>
                <a:lnTo>
                  <a:pt x="175" y="302"/>
                </a:lnTo>
                <a:lnTo>
                  <a:pt x="176" y="302"/>
                </a:lnTo>
                <a:lnTo>
                  <a:pt x="177" y="302"/>
                </a:lnTo>
                <a:lnTo>
                  <a:pt x="178" y="302"/>
                </a:lnTo>
                <a:lnTo>
                  <a:pt x="178" y="301"/>
                </a:lnTo>
                <a:lnTo>
                  <a:pt x="179" y="301"/>
                </a:lnTo>
                <a:lnTo>
                  <a:pt x="180" y="301"/>
                </a:lnTo>
                <a:lnTo>
                  <a:pt x="180" y="157"/>
                </a:lnTo>
              </a:path>
            </a:pathLst>
          </a:custGeom>
          <a:noFill/>
          <a:ln w="9525" cap="rnd">
            <a:noFill/>
            <a:round/>
            <a:headEnd/>
            <a:tailEnd/>
          </a:ln>
        </p:spPr>
        <p:txBody>
          <a:bodyPr/>
          <a:lstStyle/>
          <a:p>
            <a:endParaRPr lang="es-ES"/>
          </a:p>
        </p:txBody>
      </p:sp>
      <p:sp>
        <p:nvSpPr>
          <p:cNvPr id="87132" name="Rectangle 92"/>
          <p:cNvSpPr>
            <a:spLocks noChangeArrowheads="1"/>
          </p:cNvSpPr>
          <p:nvPr/>
        </p:nvSpPr>
        <p:spPr bwMode="auto">
          <a:xfrm>
            <a:off x="1754187" y="404664"/>
            <a:ext cx="5991225" cy="457200"/>
          </a:xfrm>
          <a:prstGeom prst="rect">
            <a:avLst/>
          </a:prstGeom>
          <a:noFill/>
          <a:ln w="9525">
            <a:noFill/>
            <a:miter lim="800000"/>
            <a:headEnd/>
            <a:tailEnd/>
          </a:ln>
        </p:spPr>
        <p:txBody>
          <a:bodyPr anchor="ctr"/>
          <a:lstStyle/>
          <a:p>
            <a:pPr algn="l" eaLnBrk="0" hangingPunct="0"/>
            <a:r>
              <a:rPr lang="es-ES_tradnl" sz="1600" b="1" i="1" dirty="0">
                <a:solidFill>
                  <a:srgbClr val="000066"/>
                </a:solidFill>
              </a:rPr>
              <a:t>Tendencias en Control de Gestión</a:t>
            </a:r>
          </a:p>
        </p:txBody>
      </p:sp>
      <p:sp>
        <p:nvSpPr>
          <p:cNvPr id="87133" name="Rectangle 93"/>
          <p:cNvSpPr>
            <a:spLocks noChangeArrowheads="1"/>
          </p:cNvSpPr>
          <p:nvPr/>
        </p:nvSpPr>
        <p:spPr bwMode="auto">
          <a:xfrm>
            <a:off x="4959350" y="4606925"/>
            <a:ext cx="3538538" cy="320675"/>
          </a:xfrm>
          <a:prstGeom prst="rect">
            <a:avLst/>
          </a:prstGeom>
          <a:noFill/>
          <a:ln w="9525">
            <a:noFill/>
            <a:miter lim="800000"/>
            <a:headEnd/>
            <a:tailEnd/>
          </a:ln>
        </p:spPr>
        <p:txBody>
          <a:bodyPr wrap="none">
            <a:spAutoFit/>
          </a:bodyPr>
          <a:lstStyle/>
          <a:p>
            <a:pPr algn="l"/>
            <a:r>
              <a:rPr lang="es-ES_tradnl" sz="1500"/>
              <a:t>Asociado a la coordinación de acciones</a:t>
            </a:r>
            <a:endParaRPr lang="es-MX" sz="1500"/>
          </a:p>
        </p:txBody>
      </p:sp>
      <p:sp>
        <p:nvSpPr>
          <p:cNvPr id="37982" name="AutoShape 94"/>
          <p:cNvSpPr>
            <a:spLocks noChangeArrowheads="1"/>
          </p:cNvSpPr>
          <p:nvPr/>
        </p:nvSpPr>
        <p:spPr bwMode="auto">
          <a:xfrm>
            <a:off x="7848600" y="304800"/>
            <a:ext cx="962025" cy="914400"/>
          </a:xfrm>
          <a:prstGeom prst="star5">
            <a:avLst/>
          </a:prstGeom>
          <a:solidFill>
            <a:srgbClr val="FFFFCC"/>
          </a:solidFill>
          <a:ln w="9525">
            <a:solidFill>
              <a:schemeClr val="tx1"/>
            </a:solidFill>
            <a:miter lim="800000"/>
            <a:headEnd/>
            <a:tailEnd/>
          </a:ln>
          <a:effectLst/>
        </p:spPr>
        <p:txBody>
          <a:bodyPr wrap="none" anchor="ctr"/>
          <a:lstStyle/>
          <a:p>
            <a:pPr>
              <a:defRPr/>
            </a:pPr>
            <a:endParaRPr lang="es-ES"/>
          </a:p>
        </p:txBody>
      </p:sp>
      <p:sp>
        <p:nvSpPr>
          <p:cNvPr id="37983" name="AutoShape 95"/>
          <p:cNvSpPr>
            <a:spLocks noChangeArrowheads="1"/>
          </p:cNvSpPr>
          <p:nvPr/>
        </p:nvSpPr>
        <p:spPr bwMode="auto">
          <a:xfrm>
            <a:off x="3214678" y="2143116"/>
            <a:ext cx="1728787" cy="647700"/>
          </a:xfrm>
          <a:prstGeom prst="rightArrow">
            <a:avLst>
              <a:gd name="adj1" fmla="val 50000"/>
              <a:gd name="adj2" fmla="val 66728"/>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3798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8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1331913" y="333375"/>
            <a:ext cx="4038600" cy="762000"/>
          </a:xfrm>
          <a:prstGeom prst="rect">
            <a:avLst/>
          </a:prstGeom>
          <a:noFill/>
          <a:ln w="3175">
            <a:noFill/>
            <a:miter lim="800000"/>
            <a:headEnd/>
            <a:tailEnd/>
          </a:ln>
        </p:spPr>
        <p:txBody>
          <a:bodyPr anchor="ctr"/>
          <a:lstStyle/>
          <a:p>
            <a:pPr algn="l" eaLnBrk="0" hangingPunct="0"/>
            <a:r>
              <a:rPr lang="es-ES_tradnl" sz="1600" b="1" i="1">
                <a:solidFill>
                  <a:schemeClr val="tx2"/>
                </a:solidFill>
              </a:rPr>
              <a:t>Sistema de Control: Metodologías</a:t>
            </a:r>
          </a:p>
        </p:txBody>
      </p:sp>
      <p:sp>
        <p:nvSpPr>
          <p:cNvPr id="88067" name="Rectangle 3"/>
          <p:cNvSpPr>
            <a:spLocks noChangeArrowheads="1"/>
          </p:cNvSpPr>
          <p:nvPr/>
        </p:nvSpPr>
        <p:spPr bwMode="auto">
          <a:xfrm>
            <a:off x="3581400" y="1828800"/>
            <a:ext cx="1371600" cy="609600"/>
          </a:xfrm>
          <a:prstGeom prst="rect">
            <a:avLst/>
          </a:prstGeom>
          <a:solidFill>
            <a:schemeClr val="bg1"/>
          </a:solidFill>
          <a:ln w="9525">
            <a:solidFill>
              <a:schemeClr val="tx1"/>
            </a:solidFill>
            <a:miter lim="800000"/>
            <a:headEnd/>
            <a:tailEnd/>
          </a:ln>
        </p:spPr>
        <p:txBody>
          <a:bodyPr wrap="none" anchor="ctr"/>
          <a:lstStyle/>
          <a:p>
            <a:pPr eaLnBrk="0" hangingPunct="0"/>
            <a:r>
              <a:rPr lang="es-ES_tradnl" sz="1200" i="1"/>
              <a:t>Visión</a:t>
            </a:r>
          </a:p>
        </p:txBody>
      </p:sp>
      <p:sp>
        <p:nvSpPr>
          <p:cNvPr id="88068" name="Line 4"/>
          <p:cNvSpPr>
            <a:spLocks noChangeShapeType="1"/>
          </p:cNvSpPr>
          <p:nvPr/>
        </p:nvSpPr>
        <p:spPr bwMode="auto">
          <a:xfrm>
            <a:off x="4267200" y="2438400"/>
            <a:ext cx="0" cy="533400"/>
          </a:xfrm>
          <a:prstGeom prst="line">
            <a:avLst/>
          </a:prstGeom>
          <a:noFill/>
          <a:ln w="9525">
            <a:solidFill>
              <a:schemeClr val="tx1"/>
            </a:solidFill>
            <a:round/>
            <a:headEnd/>
            <a:tailEnd type="triangle" w="med" len="med"/>
          </a:ln>
        </p:spPr>
        <p:txBody>
          <a:bodyPr wrap="none" anchor="ctr"/>
          <a:lstStyle/>
          <a:p>
            <a:endParaRPr lang="es-ES"/>
          </a:p>
        </p:txBody>
      </p:sp>
      <p:sp>
        <p:nvSpPr>
          <p:cNvPr id="88069" name="Rectangle 5"/>
          <p:cNvSpPr>
            <a:spLocks noChangeArrowheads="1"/>
          </p:cNvSpPr>
          <p:nvPr/>
        </p:nvSpPr>
        <p:spPr bwMode="auto">
          <a:xfrm>
            <a:off x="3505200" y="3429000"/>
            <a:ext cx="1371600" cy="609600"/>
          </a:xfrm>
          <a:prstGeom prst="rect">
            <a:avLst/>
          </a:prstGeom>
          <a:solidFill>
            <a:schemeClr val="bg1"/>
          </a:solidFill>
          <a:ln w="9525">
            <a:solidFill>
              <a:schemeClr val="tx1"/>
            </a:solidFill>
            <a:miter lim="800000"/>
            <a:headEnd/>
            <a:tailEnd/>
          </a:ln>
        </p:spPr>
        <p:txBody>
          <a:bodyPr wrap="none" anchor="ctr"/>
          <a:lstStyle/>
          <a:p>
            <a:pPr eaLnBrk="0" hangingPunct="0"/>
            <a:r>
              <a:rPr lang="es-ES_tradnl" sz="1000" i="1"/>
              <a:t>Objetivos</a:t>
            </a:r>
          </a:p>
          <a:p>
            <a:pPr eaLnBrk="0" hangingPunct="0"/>
            <a:r>
              <a:rPr lang="es-ES_tradnl" sz="1000" i="1"/>
              <a:t> Estratégicos</a:t>
            </a:r>
            <a:endParaRPr lang="es-ES_tradnl" sz="1200">
              <a:latin typeface="Times New Roman" pitchFamily="18" charset="0"/>
            </a:endParaRPr>
          </a:p>
        </p:txBody>
      </p:sp>
      <p:sp>
        <p:nvSpPr>
          <p:cNvPr id="88070" name="Rectangle 6"/>
          <p:cNvSpPr>
            <a:spLocks noChangeArrowheads="1"/>
          </p:cNvSpPr>
          <p:nvPr/>
        </p:nvSpPr>
        <p:spPr bwMode="auto">
          <a:xfrm>
            <a:off x="3505200" y="4495800"/>
            <a:ext cx="1371600" cy="533400"/>
          </a:xfrm>
          <a:prstGeom prst="rect">
            <a:avLst/>
          </a:prstGeom>
          <a:solidFill>
            <a:schemeClr val="bg1"/>
          </a:solidFill>
          <a:ln w="9525">
            <a:solidFill>
              <a:schemeClr val="tx1"/>
            </a:solidFill>
            <a:miter lim="800000"/>
            <a:headEnd/>
            <a:tailEnd/>
          </a:ln>
        </p:spPr>
        <p:txBody>
          <a:bodyPr wrap="none" anchor="ctr"/>
          <a:lstStyle/>
          <a:p>
            <a:pPr eaLnBrk="0" hangingPunct="0"/>
            <a:r>
              <a:rPr lang="es-ES_tradnl" sz="1000" i="1"/>
              <a:t>Factores Claves </a:t>
            </a:r>
          </a:p>
          <a:p>
            <a:pPr eaLnBrk="0" hangingPunct="0"/>
            <a:r>
              <a:rPr lang="es-ES_tradnl" sz="1000" i="1"/>
              <a:t>de Éxito</a:t>
            </a:r>
            <a:endParaRPr lang="es-ES_tradnl" sz="1000">
              <a:latin typeface="Times New Roman" pitchFamily="18" charset="0"/>
            </a:endParaRPr>
          </a:p>
        </p:txBody>
      </p:sp>
      <p:sp>
        <p:nvSpPr>
          <p:cNvPr id="88071" name="Rectangle 7"/>
          <p:cNvSpPr>
            <a:spLocks noChangeArrowheads="1"/>
          </p:cNvSpPr>
          <p:nvPr/>
        </p:nvSpPr>
        <p:spPr bwMode="auto">
          <a:xfrm>
            <a:off x="914400" y="5715000"/>
            <a:ext cx="7620000" cy="457200"/>
          </a:xfrm>
          <a:prstGeom prst="rect">
            <a:avLst/>
          </a:prstGeom>
          <a:solidFill>
            <a:schemeClr val="bg1"/>
          </a:solidFill>
          <a:ln w="9525">
            <a:solidFill>
              <a:schemeClr val="tx1"/>
            </a:solidFill>
            <a:miter lim="800000"/>
            <a:headEnd/>
            <a:tailEnd/>
          </a:ln>
        </p:spPr>
        <p:txBody>
          <a:bodyPr wrap="none" anchor="ctr"/>
          <a:lstStyle/>
          <a:p>
            <a:pPr eaLnBrk="0" hangingPunct="0"/>
            <a:r>
              <a:rPr lang="es-ES_tradnl" sz="1000" b="1" i="1"/>
              <a:t>Instrumentos (Indicadores)</a:t>
            </a:r>
            <a:endParaRPr lang="es-ES_tradnl" sz="1200" i="1"/>
          </a:p>
        </p:txBody>
      </p:sp>
      <p:sp>
        <p:nvSpPr>
          <p:cNvPr id="88072" name="Rectangle 8"/>
          <p:cNvSpPr>
            <a:spLocks noChangeArrowheads="1"/>
          </p:cNvSpPr>
          <p:nvPr/>
        </p:nvSpPr>
        <p:spPr bwMode="auto">
          <a:xfrm>
            <a:off x="838200" y="3429000"/>
            <a:ext cx="2362200" cy="609600"/>
          </a:xfrm>
          <a:prstGeom prst="rect">
            <a:avLst/>
          </a:prstGeom>
          <a:solidFill>
            <a:schemeClr val="bg1"/>
          </a:solidFill>
          <a:ln w="9525">
            <a:solidFill>
              <a:schemeClr val="tx1"/>
            </a:solidFill>
            <a:miter lim="800000"/>
            <a:headEnd/>
            <a:tailEnd/>
          </a:ln>
        </p:spPr>
        <p:txBody>
          <a:bodyPr wrap="none" anchor="ctr"/>
          <a:lstStyle/>
          <a:p>
            <a:pPr eaLnBrk="0" hangingPunct="0"/>
            <a:r>
              <a:rPr lang="es-ES_tradnl" sz="1000" i="1"/>
              <a:t>Control por Centro de Responsabilidad: </a:t>
            </a:r>
          </a:p>
          <a:p>
            <a:pPr eaLnBrk="0" hangingPunct="0"/>
            <a:r>
              <a:rPr lang="es-ES_tradnl" sz="1000" i="1"/>
              <a:t>Negocios / Funciones</a:t>
            </a:r>
            <a:endParaRPr lang="es-ES_tradnl" sz="1000">
              <a:latin typeface="Times New Roman" pitchFamily="18" charset="0"/>
            </a:endParaRPr>
          </a:p>
        </p:txBody>
      </p:sp>
      <p:sp>
        <p:nvSpPr>
          <p:cNvPr id="88073" name="Rectangle 9"/>
          <p:cNvSpPr>
            <a:spLocks noChangeArrowheads="1"/>
          </p:cNvSpPr>
          <p:nvPr/>
        </p:nvSpPr>
        <p:spPr bwMode="auto">
          <a:xfrm>
            <a:off x="914400" y="4343400"/>
            <a:ext cx="2286000" cy="685800"/>
          </a:xfrm>
          <a:prstGeom prst="rect">
            <a:avLst/>
          </a:prstGeom>
          <a:solidFill>
            <a:schemeClr val="bg1"/>
          </a:solidFill>
          <a:ln w="9525">
            <a:solidFill>
              <a:schemeClr val="tx1"/>
            </a:solidFill>
            <a:miter lim="800000"/>
            <a:headEnd/>
            <a:tailEnd/>
          </a:ln>
        </p:spPr>
        <p:txBody>
          <a:bodyPr wrap="none" anchor="ctr"/>
          <a:lstStyle/>
          <a:p>
            <a:pPr algn="l" eaLnBrk="0" hangingPunct="0"/>
            <a:r>
              <a:rPr lang="es-ES_tradnl" sz="1000" i="1"/>
              <a:t>Dimensiones para el Control:</a:t>
            </a:r>
          </a:p>
          <a:p>
            <a:pPr algn="l" eaLnBrk="0" hangingPunct="0">
              <a:buFontTx/>
              <a:buChar char="•"/>
            </a:pPr>
            <a:r>
              <a:rPr lang="es-ES_tradnl" sz="1000" i="1"/>
              <a:t>Eficacia</a:t>
            </a:r>
          </a:p>
          <a:p>
            <a:pPr algn="l" eaLnBrk="0" hangingPunct="0">
              <a:buFontTx/>
              <a:buChar char="•"/>
            </a:pPr>
            <a:r>
              <a:rPr lang="es-ES_tradnl" sz="1000" i="1"/>
              <a:t>Eficiencia</a:t>
            </a:r>
          </a:p>
        </p:txBody>
      </p:sp>
      <p:sp>
        <p:nvSpPr>
          <p:cNvPr id="88074" name="Rectangle 10"/>
          <p:cNvSpPr>
            <a:spLocks noChangeArrowheads="1"/>
          </p:cNvSpPr>
          <p:nvPr/>
        </p:nvSpPr>
        <p:spPr bwMode="auto">
          <a:xfrm>
            <a:off x="5029200" y="3429000"/>
            <a:ext cx="1600200" cy="1905000"/>
          </a:xfrm>
          <a:prstGeom prst="rect">
            <a:avLst/>
          </a:prstGeom>
          <a:solidFill>
            <a:schemeClr val="bg1"/>
          </a:solidFill>
          <a:ln w="9525">
            <a:solidFill>
              <a:schemeClr val="tx1"/>
            </a:solidFill>
            <a:miter lim="800000"/>
            <a:headEnd/>
            <a:tailEnd/>
          </a:ln>
        </p:spPr>
        <p:txBody>
          <a:bodyPr wrap="none" anchor="ctr"/>
          <a:lstStyle/>
          <a:p>
            <a:pPr algn="l" eaLnBrk="0" hangingPunct="0"/>
            <a:r>
              <a:rPr lang="es-ES_tradnl" sz="1200" i="1"/>
              <a:t> “</a:t>
            </a:r>
            <a:r>
              <a:rPr lang="es-ES_tradnl" sz="1000" i="1"/>
              <a:t>Balanced Scorecard”:</a:t>
            </a:r>
          </a:p>
          <a:p>
            <a:pPr algn="l" eaLnBrk="0" hangingPunct="0"/>
            <a:endParaRPr lang="es-ES_tradnl" sz="1000" i="1"/>
          </a:p>
          <a:p>
            <a:pPr algn="l" eaLnBrk="0" hangingPunct="0"/>
            <a:r>
              <a:rPr lang="es-ES_tradnl" sz="1000" i="1"/>
              <a:t>Seguimiento de la </a:t>
            </a:r>
          </a:p>
          <a:p>
            <a:pPr algn="l" eaLnBrk="0" hangingPunct="0"/>
            <a:r>
              <a:rPr lang="es-ES_tradnl" sz="1000" i="1"/>
              <a:t>Implantación de la </a:t>
            </a:r>
          </a:p>
          <a:p>
            <a:pPr algn="l" eaLnBrk="0" hangingPunct="0"/>
            <a:r>
              <a:rPr lang="es-ES_tradnl" sz="1000" i="1"/>
              <a:t>Estrategia, en cuatro </a:t>
            </a:r>
          </a:p>
          <a:p>
            <a:pPr algn="l" eaLnBrk="0" hangingPunct="0"/>
            <a:r>
              <a:rPr lang="es-ES_tradnl" sz="1000" i="1"/>
              <a:t>perspectivas:</a:t>
            </a:r>
          </a:p>
          <a:p>
            <a:pPr algn="l" eaLnBrk="0" hangingPunct="0"/>
            <a:endParaRPr lang="es-ES_tradnl" sz="1000" i="1"/>
          </a:p>
          <a:p>
            <a:pPr algn="l" eaLnBrk="0" hangingPunct="0">
              <a:buFontTx/>
              <a:buChar char="•"/>
            </a:pPr>
            <a:r>
              <a:rPr lang="es-ES_tradnl" sz="1000" i="1"/>
              <a:t>Dueño</a:t>
            </a:r>
          </a:p>
          <a:p>
            <a:pPr algn="l" eaLnBrk="0" hangingPunct="0">
              <a:buFontTx/>
              <a:buChar char="•"/>
            </a:pPr>
            <a:r>
              <a:rPr lang="es-ES_tradnl" sz="1000" i="1"/>
              <a:t>Cliente</a:t>
            </a:r>
          </a:p>
          <a:p>
            <a:pPr algn="l" eaLnBrk="0" hangingPunct="0">
              <a:buFontTx/>
              <a:buChar char="•"/>
            </a:pPr>
            <a:r>
              <a:rPr lang="es-ES_tradnl" sz="1000" i="1"/>
              <a:t>Procesos Internos</a:t>
            </a:r>
          </a:p>
          <a:p>
            <a:pPr algn="l" eaLnBrk="0" hangingPunct="0">
              <a:buFontTx/>
              <a:buChar char="•"/>
            </a:pPr>
            <a:r>
              <a:rPr lang="es-ES_tradnl" sz="1000" i="1"/>
              <a:t>Aprendizaje</a:t>
            </a:r>
            <a:endParaRPr lang="es-ES_tradnl" sz="1000">
              <a:latin typeface="Times New Roman" pitchFamily="18" charset="0"/>
            </a:endParaRPr>
          </a:p>
        </p:txBody>
      </p:sp>
      <p:sp>
        <p:nvSpPr>
          <p:cNvPr id="88075" name="Line 11"/>
          <p:cNvSpPr>
            <a:spLocks noChangeShapeType="1"/>
          </p:cNvSpPr>
          <p:nvPr/>
        </p:nvSpPr>
        <p:spPr bwMode="auto">
          <a:xfrm>
            <a:off x="2135188" y="2971800"/>
            <a:ext cx="5408612" cy="0"/>
          </a:xfrm>
          <a:prstGeom prst="line">
            <a:avLst/>
          </a:prstGeom>
          <a:noFill/>
          <a:ln w="9525">
            <a:solidFill>
              <a:schemeClr val="tx1"/>
            </a:solidFill>
            <a:round/>
            <a:headEnd/>
            <a:tailEnd/>
          </a:ln>
        </p:spPr>
        <p:txBody>
          <a:bodyPr wrap="none" anchor="ctr"/>
          <a:lstStyle/>
          <a:p>
            <a:endParaRPr lang="es-ES"/>
          </a:p>
        </p:txBody>
      </p:sp>
      <p:sp>
        <p:nvSpPr>
          <p:cNvPr id="88076" name="Text Box 12"/>
          <p:cNvSpPr txBox="1">
            <a:spLocks noChangeArrowheads="1"/>
          </p:cNvSpPr>
          <p:nvPr/>
        </p:nvSpPr>
        <p:spPr bwMode="auto">
          <a:xfrm>
            <a:off x="838200" y="2590800"/>
            <a:ext cx="2057400" cy="274638"/>
          </a:xfrm>
          <a:prstGeom prst="rect">
            <a:avLst/>
          </a:prstGeom>
          <a:noFill/>
          <a:ln w="9525">
            <a:noFill/>
            <a:miter lim="800000"/>
            <a:headEnd/>
            <a:tailEnd/>
          </a:ln>
        </p:spPr>
        <p:txBody>
          <a:bodyPr>
            <a:spAutoFit/>
          </a:bodyPr>
          <a:lstStyle/>
          <a:p>
            <a:pPr algn="l" eaLnBrk="0" hangingPunct="0">
              <a:spcBef>
                <a:spcPct val="50000"/>
              </a:spcBef>
            </a:pPr>
            <a:r>
              <a:rPr lang="es-ES_tradnl" sz="1200" b="1" i="1" dirty="0" err="1"/>
              <a:t>Enfasis</a:t>
            </a:r>
            <a:r>
              <a:rPr lang="es-ES_tradnl" sz="1200" b="1" i="1" dirty="0"/>
              <a:t> Operacional</a:t>
            </a:r>
            <a:endParaRPr lang="es-ES_tradnl" sz="1200" i="1" dirty="0"/>
          </a:p>
        </p:txBody>
      </p:sp>
      <p:sp>
        <p:nvSpPr>
          <p:cNvPr id="88077" name="Text Box 13"/>
          <p:cNvSpPr txBox="1">
            <a:spLocks noChangeArrowheads="1"/>
          </p:cNvSpPr>
          <p:nvPr/>
        </p:nvSpPr>
        <p:spPr bwMode="auto">
          <a:xfrm>
            <a:off x="7010400" y="2590800"/>
            <a:ext cx="1600200" cy="274638"/>
          </a:xfrm>
          <a:prstGeom prst="rect">
            <a:avLst/>
          </a:prstGeom>
          <a:noFill/>
          <a:ln w="9525">
            <a:noFill/>
            <a:miter lim="800000"/>
            <a:headEnd/>
            <a:tailEnd/>
          </a:ln>
        </p:spPr>
        <p:txBody>
          <a:bodyPr>
            <a:spAutoFit/>
          </a:bodyPr>
          <a:lstStyle/>
          <a:p>
            <a:pPr algn="l" eaLnBrk="0" hangingPunct="0">
              <a:spcBef>
                <a:spcPct val="50000"/>
              </a:spcBef>
            </a:pPr>
            <a:r>
              <a:rPr lang="es-ES_tradnl" sz="1200" b="1" i="1"/>
              <a:t>Enfasis Estratégico</a:t>
            </a:r>
            <a:endParaRPr lang="es-ES_tradnl" sz="1200" i="1"/>
          </a:p>
        </p:txBody>
      </p:sp>
      <p:sp>
        <p:nvSpPr>
          <p:cNvPr id="88078" name="Text Box 14"/>
          <p:cNvSpPr txBox="1">
            <a:spLocks noChangeArrowheads="1"/>
          </p:cNvSpPr>
          <p:nvPr/>
        </p:nvSpPr>
        <p:spPr bwMode="auto">
          <a:xfrm>
            <a:off x="6705600" y="3429000"/>
            <a:ext cx="1828800" cy="1905000"/>
          </a:xfrm>
          <a:prstGeom prst="rect">
            <a:avLst/>
          </a:prstGeom>
          <a:noFill/>
          <a:ln w="9525">
            <a:solidFill>
              <a:schemeClr val="tx1"/>
            </a:solidFill>
            <a:miter lim="800000"/>
            <a:headEnd/>
            <a:tailEnd/>
          </a:ln>
        </p:spPr>
        <p:txBody>
          <a:bodyPr/>
          <a:lstStyle/>
          <a:p>
            <a:pPr algn="l" eaLnBrk="0" hangingPunct="0">
              <a:spcBef>
                <a:spcPct val="50000"/>
              </a:spcBef>
            </a:pPr>
            <a:r>
              <a:rPr lang="es-ES_tradnl" sz="1000" i="1"/>
              <a:t>Control Estratégico Actual:</a:t>
            </a:r>
          </a:p>
          <a:p>
            <a:pPr algn="l" eaLnBrk="0" hangingPunct="0">
              <a:spcBef>
                <a:spcPct val="50000"/>
              </a:spcBef>
              <a:buFontTx/>
              <a:buChar char="•"/>
            </a:pPr>
            <a:r>
              <a:rPr lang="es-ES_tradnl" sz="1000" i="1"/>
              <a:t>Evaluación de riesgos y oportunidades</a:t>
            </a:r>
          </a:p>
          <a:p>
            <a:pPr algn="l" eaLnBrk="0" hangingPunct="0">
              <a:spcBef>
                <a:spcPct val="50000"/>
              </a:spcBef>
              <a:buFontTx/>
              <a:buChar char="•"/>
            </a:pPr>
            <a:r>
              <a:rPr lang="es-ES_tradnl" sz="1000" i="1"/>
              <a:t>Protección y desarrollo de capacidades  y competencias centrales. </a:t>
            </a:r>
          </a:p>
          <a:p>
            <a:pPr algn="l" eaLnBrk="0" hangingPunct="0">
              <a:spcBef>
                <a:spcPct val="50000"/>
              </a:spcBef>
            </a:pPr>
            <a:r>
              <a:rPr lang="es-ES_tradnl" sz="1000" i="1"/>
              <a:t>Objetivo: Asegurar una posición competitiva sustentable en el L.P. Ejemplo: Modelo de Simons</a:t>
            </a:r>
          </a:p>
        </p:txBody>
      </p:sp>
      <p:sp>
        <p:nvSpPr>
          <p:cNvPr id="88079" name="Line 15"/>
          <p:cNvSpPr>
            <a:spLocks noChangeShapeType="1"/>
          </p:cNvSpPr>
          <p:nvPr/>
        </p:nvSpPr>
        <p:spPr bwMode="auto">
          <a:xfrm>
            <a:off x="2133600" y="2971800"/>
            <a:ext cx="0" cy="457200"/>
          </a:xfrm>
          <a:prstGeom prst="line">
            <a:avLst/>
          </a:prstGeom>
          <a:noFill/>
          <a:ln w="9525">
            <a:solidFill>
              <a:schemeClr val="tx1"/>
            </a:solidFill>
            <a:round/>
            <a:headEnd/>
            <a:tailEnd type="triangle" w="med" len="med"/>
          </a:ln>
        </p:spPr>
        <p:txBody>
          <a:bodyPr wrap="none" anchor="ctr"/>
          <a:lstStyle/>
          <a:p>
            <a:endParaRPr lang="es-ES"/>
          </a:p>
        </p:txBody>
      </p:sp>
      <p:sp>
        <p:nvSpPr>
          <p:cNvPr id="88080" name="Line 16"/>
          <p:cNvSpPr>
            <a:spLocks noChangeShapeType="1"/>
          </p:cNvSpPr>
          <p:nvPr/>
        </p:nvSpPr>
        <p:spPr bwMode="auto">
          <a:xfrm>
            <a:off x="2057400" y="4038600"/>
            <a:ext cx="0" cy="304800"/>
          </a:xfrm>
          <a:prstGeom prst="line">
            <a:avLst/>
          </a:prstGeom>
          <a:noFill/>
          <a:ln w="9525">
            <a:solidFill>
              <a:schemeClr val="tx1"/>
            </a:solidFill>
            <a:round/>
            <a:headEnd/>
            <a:tailEnd type="triangle" w="med" len="med"/>
          </a:ln>
        </p:spPr>
        <p:txBody>
          <a:bodyPr wrap="none" anchor="ctr"/>
          <a:lstStyle/>
          <a:p>
            <a:endParaRPr lang="es-ES"/>
          </a:p>
        </p:txBody>
      </p:sp>
      <p:sp>
        <p:nvSpPr>
          <p:cNvPr id="88081" name="Line 17"/>
          <p:cNvSpPr>
            <a:spLocks noChangeShapeType="1"/>
          </p:cNvSpPr>
          <p:nvPr/>
        </p:nvSpPr>
        <p:spPr bwMode="auto">
          <a:xfrm>
            <a:off x="4267200" y="4038600"/>
            <a:ext cx="0" cy="457200"/>
          </a:xfrm>
          <a:prstGeom prst="line">
            <a:avLst/>
          </a:prstGeom>
          <a:noFill/>
          <a:ln w="9525">
            <a:solidFill>
              <a:schemeClr val="tx1"/>
            </a:solidFill>
            <a:round/>
            <a:headEnd/>
            <a:tailEnd type="triangle" w="med" len="med"/>
          </a:ln>
        </p:spPr>
        <p:txBody>
          <a:bodyPr wrap="none" anchor="ctr"/>
          <a:lstStyle/>
          <a:p>
            <a:endParaRPr lang="es-ES"/>
          </a:p>
        </p:txBody>
      </p:sp>
      <p:sp>
        <p:nvSpPr>
          <p:cNvPr id="88082" name="Line 18"/>
          <p:cNvSpPr>
            <a:spLocks noChangeShapeType="1"/>
          </p:cNvSpPr>
          <p:nvPr/>
        </p:nvSpPr>
        <p:spPr bwMode="auto">
          <a:xfrm>
            <a:off x="2057400" y="5029200"/>
            <a:ext cx="0" cy="685800"/>
          </a:xfrm>
          <a:prstGeom prst="line">
            <a:avLst/>
          </a:prstGeom>
          <a:noFill/>
          <a:ln w="9525">
            <a:solidFill>
              <a:schemeClr val="tx1"/>
            </a:solidFill>
            <a:round/>
            <a:headEnd/>
            <a:tailEnd type="triangle" w="med" len="med"/>
          </a:ln>
        </p:spPr>
        <p:txBody>
          <a:bodyPr wrap="none" anchor="ctr"/>
          <a:lstStyle/>
          <a:p>
            <a:endParaRPr lang="es-ES"/>
          </a:p>
        </p:txBody>
      </p:sp>
      <p:sp>
        <p:nvSpPr>
          <p:cNvPr id="88083" name="Line 19"/>
          <p:cNvSpPr>
            <a:spLocks noChangeShapeType="1"/>
          </p:cNvSpPr>
          <p:nvPr/>
        </p:nvSpPr>
        <p:spPr bwMode="auto">
          <a:xfrm>
            <a:off x="7543800" y="5334000"/>
            <a:ext cx="0" cy="381000"/>
          </a:xfrm>
          <a:prstGeom prst="line">
            <a:avLst/>
          </a:prstGeom>
          <a:noFill/>
          <a:ln w="9525">
            <a:solidFill>
              <a:schemeClr val="tx1"/>
            </a:solidFill>
            <a:round/>
            <a:headEnd/>
            <a:tailEnd type="triangle" w="med" len="med"/>
          </a:ln>
        </p:spPr>
        <p:txBody>
          <a:bodyPr wrap="none" anchor="ctr"/>
          <a:lstStyle/>
          <a:p>
            <a:endParaRPr lang="es-ES"/>
          </a:p>
        </p:txBody>
      </p:sp>
      <p:sp>
        <p:nvSpPr>
          <p:cNvPr id="88084" name="Line 20"/>
          <p:cNvSpPr>
            <a:spLocks noChangeShapeType="1"/>
          </p:cNvSpPr>
          <p:nvPr/>
        </p:nvSpPr>
        <p:spPr bwMode="auto">
          <a:xfrm>
            <a:off x="4267200" y="5029200"/>
            <a:ext cx="0" cy="685800"/>
          </a:xfrm>
          <a:prstGeom prst="line">
            <a:avLst/>
          </a:prstGeom>
          <a:noFill/>
          <a:ln w="9525">
            <a:solidFill>
              <a:schemeClr val="tx1"/>
            </a:solidFill>
            <a:round/>
            <a:headEnd/>
            <a:tailEnd type="triangle" w="med" len="med"/>
          </a:ln>
        </p:spPr>
        <p:txBody>
          <a:bodyPr wrap="none" anchor="ctr"/>
          <a:lstStyle/>
          <a:p>
            <a:endParaRPr lang="es-ES"/>
          </a:p>
        </p:txBody>
      </p:sp>
      <p:sp>
        <p:nvSpPr>
          <p:cNvPr id="88085" name="Line 21"/>
          <p:cNvSpPr>
            <a:spLocks noChangeShapeType="1"/>
          </p:cNvSpPr>
          <p:nvPr/>
        </p:nvSpPr>
        <p:spPr bwMode="auto">
          <a:xfrm>
            <a:off x="5867400" y="5334000"/>
            <a:ext cx="0" cy="381000"/>
          </a:xfrm>
          <a:prstGeom prst="line">
            <a:avLst/>
          </a:prstGeom>
          <a:noFill/>
          <a:ln w="9525">
            <a:solidFill>
              <a:schemeClr val="tx1"/>
            </a:solidFill>
            <a:round/>
            <a:headEnd/>
            <a:tailEnd type="triangle" w="med" len="med"/>
          </a:ln>
        </p:spPr>
        <p:txBody>
          <a:bodyPr wrap="none" anchor="ctr"/>
          <a:lstStyle/>
          <a:p>
            <a:endParaRPr lang="es-ES"/>
          </a:p>
        </p:txBody>
      </p:sp>
      <p:sp>
        <p:nvSpPr>
          <p:cNvPr id="88086" name="Line 22"/>
          <p:cNvSpPr>
            <a:spLocks noChangeShapeType="1"/>
          </p:cNvSpPr>
          <p:nvPr/>
        </p:nvSpPr>
        <p:spPr bwMode="auto">
          <a:xfrm>
            <a:off x="5867400" y="2971800"/>
            <a:ext cx="0" cy="457200"/>
          </a:xfrm>
          <a:prstGeom prst="line">
            <a:avLst/>
          </a:prstGeom>
          <a:noFill/>
          <a:ln w="9525">
            <a:solidFill>
              <a:schemeClr val="tx1"/>
            </a:solidFill>
            <a:round/>
            <a:headEnd/>
            <a:tailEnd type="triangle" w="med" len="med"/>
          </a:ln>
        </p:spPr>
        <p:txBody>
          <a:bodyPr wrap="none" anchor="ctr"/>
          <a:lstStyle/>
          <a:p>
            <a:endParaRPr lang="es-ES"/>
          </a:p>
        </p:txBody>
      </p:sp>
      <p:sp>
        <p:nvSpPr>
          <p:cNvPr id="88087" name="Line 23"/>
          <p:cNvSpPr>
            <a:spLocks noChangeShapeType="1"/>
          </p:cNvSpPr>
          <p:nvPr/>
        </p:nvSpPr>
        <p:spPr bwMode="auto">
          <a:xfrm>
            <a:off x="4267200" y="2971800"/>
            <a:ext cx="0" cy="457200"/>
          </a:xfrm>
          <a:prstGeom prst="line">
            <a:avLst/>
          </a:prstGeom>
          <a:noFill/>
          <a:ln w="9525">
            <a:solidFill>
              <a:schemeClr val="tx1"/>
            </a:solidFill>
            <a:round/>
            <a:headEnd/>
            <a:tailEnd type="triangle" w="med" len="med"/>
          </a:ln>
        </p:spPr>
        <p:txBody>
          <a:bodyPr wrap="none" anchor="ctr"/>
          <a:lstStyle/>
          <a:p>
            <a:endParaRPr lang="es-ES"/>
          </a:p>
        </p:txBody>
      </p:sp>
      <p:sp>
        <p:nvSpPr>
          <p:cNvPr id="88088" name="Line 24"/>
          <p:cNvSpPr>
            <a:spLocks noChangeShapeType="1"/>
          </p:cNvSpPr>
          <p:nvPr/>
        </p:nvSpPr>
        <p:spPr bwMode="auto">
          <a:xfrm>
            <a:off x="7543800" y="2971800"/>
            <a:ext cx="0" cy="457200"/>
          </a:xfrm>
          <a:prstGeom prst="line">
            <a:avLst/>
          </a:prstGeom>
          <a:noFill/>
          <a:ln w="9525">
            <a:solidFill>
              <a:schemeClr val="tx1"/>
            </a:solidFill>
            <a:round/>
            <a:headEnd/>
            <a:tailEnd type="triangle" w="med" len="me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s-ES" smtClean="0"/>
          </a:p>
        </p:txBody>
      </p:sp>
      <p:sp>
        <p:nvSpPr>
          <p:cNvPr id="14339" name="Rectangle 3"/>
          <p:cNvSpPr>
            <a:spLocks noGrp="1" noChangeArrowheads="1"/>
          </p:cNvSpPr>
          <p:nvPr>
            <p:ph type="body" idx="1"/>
          </p:nvPr>
        </p:nvSpPr>
        <p:spPr>
          <a:xfrm>
            <a:off x="285720" y="1500174"/>
            <a:ext cx="8429684" cy="4732355"/>
          </a:xfrm>
          <a:scene3d>
            <a:camera prst="orthographicFront"/>
            <a:lightRig rig="threePt" dir="t"/>
          </a:scene3d>
          <a:sp3d>
            <a:bevelT w="165100" prst="coolSlant"/>
          </a:sp3d>
        </p:spPr>
        <p:style>
          <a:lnRef idx="0">
            <a:scrgbClr r="0" g="0" b="0"/>
          </a:lnRef>
          <a:fillRef idx="1002">
            <a:schemeClr val="lt2"/>
          </a:fillRef>
          <a:effectRef idx="0">
            <a:scrgbClr r="0" g="0" b="0"/>
          </a:effectRef>
          <a:fontRef idx="major"/>
        </p:style>
        <p:txBody>
          <a:bodyPr/>
          <a:lstStyle/>
          <a:p>
            <a:pPr marL="660400" indent="-660400" eaLnBrk="1" hangingPunct="1">
              <a:lnSpc>
                <a:spcPct val="80000"/>
              </a:lnSpc>
              <a:buFontTx/>
              <a:buAutoNum type="arabicPeriod" startAt="4"/>
            </a:pPr>
            <a:r>
              <a:rPr lang="es-ES" sz="2400" b="1" dirty="0" smtClean="0"/>
              <a:t>Información y Herramientas para el control de gestión.</a:t>
            </a:r>
            <a:r>
              <a:rPr lang="es-ES" sz="2400" dirty="0" smtClean="0"/>
              <a:t> En esta sección se revisan temas de vital importancia: </a:t>
            </a:r>
          </a:p>
          <a:p>
            <a:pPr marL="660400" indent="-660400" eaLnBrk="1" hangingPunct="1">
              <a:lnSpc>
                <a:spcPct val="80000"/>
              </a:lnSpc>
              <a:buFontTx/>
              <a:buAutoNum type="arabicPeriod" startAt="4"/>
            </a:pPr>
            <a:endParaRPr lang="es-ES" sz="2400" dirty="0" smtClean="0"/>
          </a:p>
          <a:p>
            <a:pPr marL="1035050" lvl="1" indent="-577850" eaLnBrk="1" hangingPunct="1">
              <a:lnSpc>
                <a:spcPct val="80000"/>
              </a:lnSpc>
            </a:pPr>
            <a:r>
              <a:rPr lang="es-ES" sz="2000" dirty="0" smtClean="0"/>
              <a:t>La información relevante en el control de gestión y su relación con los sistemas y procesos que la generan. </a:t>
            </a:r>
          </a:p>
          <a:p>
            <a:pPr marL="1035050" lvl="1" indent="-577850" eaLnBrk="1" hangingPunct="1">
              <a:lnSpc>
                <a:spcPct val="80000"/>
              </a:lnSpc>
            </a:pPr>
            <a:endParaRPr lang="es-ES" sz="2000" dirty="0" smtClean="0"/>
          </a:p>
          <a:p>
            <a:pPr marL="1035050" lvl="1" indent="-577850" eaLnBrk="1" hangingPunct="1">
              <a:lnSpc>
                <a:spcPct val="80000"/>
              </a:lnSpc>
            </a:pPr>
            <a:r>
              <a:rPr lang="es-ES" sz="2000" dirty="0" smtClean="0"/>
              <a:t>Las Tecnologías de Información relevantes, así como también los métodos de apoyo al control de gestión.</a:t>
            </a:r>
          </a:p>
          <a:p>
            <a:pPr marL="1035050" lvl="1" indent="-577850" eaLnBrk="1" hangingPunct="1">
              <a:lnSpc>
                <a:spcPct val="80000"/>
              </a:lnSpc>
            </a:pPr>
            <a:endParaRPr lang="es-ES" sz="2000" dirty="0" smtClean="0"/>
          </a:p>
          <a:p>
            <a:pPr marL="1035050" lvl="1" indent="-577850" eaLnBrk="1" hangingPunct="1">
              <a:lnSpc>
                <a:spcPct val="80000"/>
              </a:lnSpc>
            </a:pPr>
            <a:r>
              <a:rPr lang="es-ES" sz="2000" dirty="0" smtClean="0"/>
              <a:t>Asimismo se revisan las herramientas habituales para apoyar el control de gestión, como por ejemplo:</a:t>
            </a:r>
          </a:p>
          <a:p>
            <a:pPr marL="1035050" lvl="1" indent="-577850" eaLnBrk="1" hangingPunct="1">
              <a:lnSpc>
                <a:spcPct val="80000"/>
              </a:lnSpc>
            </a:pPr>
            <a:endParaRPr lang="es-ES" sz="2000" dirty="0" smtClean="0"/>
          </a:p>
          <a:p>
            <a:pPr marL="1409700" lvl="2" indent="-495300" eaLnBrk="1" hangingPunct="1">
              <a:lnSpc>
                <a:spcPct val="80000"/>
              </a:lnSpc>
            </a:pPr>
            <a:r>
              <a:rPr lang="es-ES" sz="1800" dirty="0" smtClean="0"/>
              <a:t>Costeo </a:t>
            </a:r>
          </a:p>
          <a:p>
            <a:pPr marL="1409700" lvl="2" indent="-495300" eaLnBrk="1" hangingPunct="1">
              <a:lnSpc>
                <a:spcPct val="80000"/>
              </a:lnSpc>
            </a:pPr>
            <a:r>
              <a:rPr lang="es-ES" sz="1800" dirty="0" smtClean="0"/>
              <a:t>Benchmarking</a:t>
            </a:r>
          </a:p>
          <a:p>
            <a:pPr marL="1409700" lvl="2" indent="-495300" eaLnBrk="1" hangingPunct="1">
              <a:lnSpc>
                <a:spcPct val="80000"/>
              </a:lnSpc>
            </a:pPr>
            <a:r>
              <a:rPr lang="es-ES" sz="1800" dirty="0" smtClean="0"/>
              <a:t>Modelos de simulación y proyección</a:t>
            </a:r>
          </a:p>
          <a:p>
            <a:pPr marL="660400" indent="-660400" eaLnBrk="1" hangingPunct="1">
              <a:lnSpc>
                <a:spcPct val="80000"/>
              </a:lnSpc>
              <a:buFontTx/>
              <a:buAutoNum type="arabicPeriod" startAt="4"/>
            </a:pPr>
            <a:endParaRPr lang="es-ES" sz="2400" dirty="0" smtClean="0"/>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Diseño Global">
  <a:themeElements>
    <a:clrScheme name="Diseño 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Diseño Global">
      <a:majorFont>
        <a:latin typeface="Times New Roman"/>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iseño 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Diseño 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Diseño 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Diseño 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Diseño 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Diseño 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Diseño 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Diseño 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1088</TotalTime>
  <Words>3372</Words>
  <Application>Microsoft Office PowerPoint</Application>
  <PresentationFormat>Presentación en pantalla (4:3)</PresentationFormat>
  <Paragraphs>722</Paragraphs>
  <Slides>81</Slides>
  <Notes>7</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81</vt:i4>
      </vt:variant>
    </vt:vector>
  </HeadingPairs>
  <TitlesOfParts>
    <vt:vector size="84" baseType="lpstr">
      <vt:lpstr>Diseño Global</vt:lpstr>
      <vt:lpstr>Imagen</vt:lpstr>
      <vt:lpstr>Gráfico</vt:lpstr>
      <vt:lpstr>Control de Gestión  Diplomado en Estrategia y  Control de Gestión</vt:lpstr>
      <vt:lpstr>Agenda clase 1</vt:lpstr>
      <vt:lpstr>Presentación del curso</vt:lpstr>
      <vt:lpstr>Presentación de PowerPoint</vt:lpstr>
      <vt:lpstr>Enfoques clásicos</vt:lpstr>
      <vt:lpstr>Programa</vt:lpstr>
      <vt:lpstr>Presentación de PowerPoint</vt:lpstr>
      <vt:lpstr>Presentación de PowerPoint</vt:lpstr>
      <vt:lpstr>Presentación de PowerPoint</vt:lpstr>
      <vt:lpstr>Presentación de PowerPoint</vt:lpstr>
      <vt:lpstr>Presentación de PowerPoint</vt:lpstr>
      <vt:lpstr>Tipos de actividades: </vt:lpstr>
      <vt:lpstr>Evaluación</vt:lpstr>
      <vt:lpstr>Bibliografía de apoyo: </vt:lpstr>
      <vt:lpstr>M1. INTRODUCCION AL CONTROL DE GESTION</vt:lpstr>
      <vt:lpstr>Características del Entorno Empresarial</vt:lpstr>
      <vt:lpstr>Caso Li Fung</vt:lpstr>
      <vt:lpstr>Presentación de PowerPoint</vt:lpstr>
      <vt:lpstr>Visión Completa del Sistema-Producto</vt:lpstr>
      <vt:lpstr>Relaciones Principales de los Productos de valor agregado </vt:lpstr>
      <vt:lpstr>Presentación de PowerPoint</vt:lpstr>
      <vt:lpstr>Presentación de PowerPoint</vt:lpstr>
      <vt:lpstr>Presentación de PowerPoint</vt:lpstr>
      <vt:lpstr>Evolución del NASDAQ-100  1999 - 2005</vt:lpstr>
      <vt:lpstr>Otros mercados cambiantes</vt:lpstr>
      <vt:lpstr>…mercados cambiantes</vt:lpstr>
      <vt:lpstr>ETF PERU</vt:lpstr>
      <vt:lpstr>Chile</vt:lpstr>
      <vt:lpstr>Presentación de PowerPoint</vt:lpstr>
      <vt:lpstr>2. Objetivos del Control de Gestión</vt:lpstr>
      <vt:lpstr>Presentación de PowerPoint</vt:lpstr>
      <vt:lpstr>Presentación de PowerPoint</vt:lpstr>
      <vt:lpstr>¿Por que controlar la gestión?</vt:lpstr>
      <vt:lpstr>Presentación de PowerPoint</vt:lpstr>
      <vt:lpstr>Propósito del Control de Gestión:   Aumentar el valor de la empresa y la capacidad para lograr los objetivos de sus dueños / stakeholders. </vt:lpstr>
      <vt:lpstr>Presentación de PowerPoint</vt:lpstr>
      <vt:lpstr>3. Visión esquemática del  control de gestión</vt:lpstr>
      <vt:lpstr>Flujos en el sistema empresa</vt:lpstr>
      <vt:lpstr>Visión esquemática del ciclo de control de gestión en una empresa</vt:lpstr>
      <vt:lpstr>Compañía Cervecera de Centroamérica</vt:lpstr>
      <vt:lpstr> Si profundizamos a través de la estructura de la empresa, buscamos replicar el esquema...</vt:lpstr>
      <vt:lpstr>Sistema de Decisiones</vt:lpstr>
      <vt:lpstr>Control de Gestión y Sistema de Control de Gestión</vt:lpstr>
      <vt:lpstr>Lo esencial en un SCG...</vt:lpstr>
      <vt:lpstr>Al diseñar un SCG... buscamos cambiar la forma en que se estructura la gestión de una empresa.   Integrar el proceso de conducción de la empresa.</vt:lpstr>
      <vt:lpstr>Ejemplo</vt:lpstr>
      <vt:lpstr>Ejemplo ¿Cómo funcionará este esquema de control de gestión?</vt:lpstr>
      <vt:lpstr>4. El entorno del control de gestión</vt:lpstr>
      <vt:lpstr>Presentación de PowerPoint</vt:lpstr>
      <vt:lpstr>Presentación de PowerPoint</vt:lpstr>
      <vt:lpstr>Presentación de PowerPoint</vt:lpstr>
      <vt:lpstr>El entorno del control de gestión</vt:lpstr>
      <vt:lpstr>Presentación de PowerPoint</vt:lpstr>
      <vt:lpstr>Presentación de PowerPoint</vt:lpstr>
      <vt:lpstr>El entorno del control de gestión</vt:lpstr>
      <vt:lpstr>Presentación de PowerPoint</vt:lpstr>
      <vt:lpstr>IMPORTANTE</vt:lpstr>
      <vt:lpstr>Presentación de PowerPoint</vt:lpstr>
      <vt:lpstr>5. El proceso</vt:lpstr>
      <vt:lpstr>Síntesis </vt:lpstr>
      <vt:lpstr>Presentación de PowerPoint</vt:lpstr>
      <vt:lpstr>Presentación de PowerPoint</vt:lpstr>
      <vt:lpstr>6. Distorsiones del concepto</vt:lpstr>
      <vt:lpstr>Presentación de PowerPoint</vt:lpstr>
      <vt:lpstr>Presentación de PowerPoint</vt:lpstr>
      <vt:lpstr>Presentación de PowerPoint</vt:lpstr>
      <vt:lpstr>Visión del control de gestión</vt:lpstr>
      <vt:lpstr>Presentación de PowerPoint</vt:lpstr>
      <vt:lpstr>7. Complejidades</vt:lpstr>
      <vt:lpstr>El factor temporal</vt:lpstr>
      <vt:lpstr>El factor de la información</vt:lpstr>
      <vt:lpstr>El factor autonomía</vt:lpstr>
      <vt:lpstr>El factor entorno</vt:lpstr>
      <vt:lpstr>El factor psicológico</vt:lpstr>
      <vt:lpstr>El factor retardo</vt:lpstr>
      <vt:lpstr>Por último tenemos también …</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c:creator>
  <cp:lastModifiedBy>Ivan Braga</cp:lastModifiedBy>
  <cp:revision>118</cp:revision>
  <dcterms:created xsi:type="dcterms:W3CDTF">2007-06-20T00:50:15Z</dcterms:created>
  <dcterms:modified xsi:type="dcterms:W3CDTF">2012-05-28T20:02:09Z</dcterms:modified>
</cp:coreProperties>
</file>