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notesSlides/notesSlide39.xml" ContentType="application/vnd.openxmlformats-officedocument.presentationml.notesSlide+xml"/>
  <Override PartName="/ppt/notesSlides/notesSlide57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Default Extension="emf" ContentType="image/x-emf"/>
  <Override PartName="/ppt/notesSlides/notesSlide37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55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62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60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Default Extension="gif" ContentType="image/gif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5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notesSlides/notesSlide18.xml" ContentType="application/vnd.openxmlformats-officedocument.presentationml.notesSlide+xml"/>
  <Default Extension="wmf" ContentType="image/x-wmf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61.xml" ContentType="application/vnd.openxmlformats-officedocument.presentationml.notesSlide+xml"/>
  <Override PartName="/ppt/commentAuthors.xml" ContentType="application/vnd.openxmlformats-officedocument.presentationml.commentAuthors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59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9.xml" ContentType="application/vnd.openxmlformats-officedocument.presentationml.notesSlide+xml"/>
  <Override PartName="/ppt/notesSlides/notesSlide48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64"/>
  </p:notesMasterIdLst>
  <p:handoutMasterIdLst>
    <p:handoutMasterId r:id="rId65"/>
  </p:handoutMasterIdLst>
  <p:sldIdLst>
    <p:sldId id="256" r:id="rId2"/>
    <p:sldId id="283" r:id="rId3"/>
    <p:sldId id="324" r:id="rId4"/>
    <p:sldId id="350" r:id="rId5"/>
    <p:sldId id="345" r:id="rId6"/>
    <p:sldId id="346" r:id="rId7"/>
    <p:sldId id="341" r:id="rId8"/>
    <p:sldId id="343" r:id="rId9"/>
    <p:sldId id="347" r:id="rId10"/>
    <p:sldId id="344" r:id="rId11"/>
    <p:sldId id="348" r:id="rId12"/>
    <p:sldId id="349" r:id="rId13"/>
    <p:sldId id="286" r:id="rId14"/>
    <p:sldId id="287" r:id="rId15"/>
    <p:sldId id="288" r:id="rId16"/>
    <p:sldId id="289" r:id="rId17"/>
    <p:sldId id="290" r:id="rId18"/>
    <p:sldId id="291" r:id="rId19"/>
    <p:sldId id="292" r:id="rId20"/>
    <p:sldId id="293" r:id="rId21"/>
    <p:sldId id="294" r:id="rId22"/>
    <p:sldId id="325" r:id="rId23"/>
    <p:sldId id="326" r:id="rId24"/>
    <p:sldId id="327" r:id="rId25"/>
    <p:sldId id="328" r:id="rId26"/>
    <p:sldId id="329" r:id="rId27"/>
    <p:sldId id="330" r:id="rId28"/>
    <p:sldId id="331" r:id="rId29"/>
    <p:sldId id="332" r:id="rId30"/>
    <p:sldId id="333" r:id="rId31"/>
    <p:sldId id="334" r:id="rId32"/>
    <p:sldId id="335" r:id="rId33"/>
    <p:sldId id="295" r:id="rId34"/>
    <p:sldId id="296" r:id="rId35"/>
    <p:sldId id="297" r:id="rId36"/>
    <p:sldId id="298" r:id="rId37"/>
    <p:sldId id="299" r:id="rId38"/>
    <p:sldId id="300" r:id="rId39"/>
    <p:sldId id="301" r:id="rId40"/>
    <p:sldId id="302" r:id="rId41"/>
    <p:sldId id="303" r:id="rId42"/>
    <p:sldId id="351" r:id="rId43"/>
    <p:sldId id="305" r:id="rId44"/>
    <p:sldId id="306" r:id="rId45"/>
    <p:sldId id="323" r:id="rId46"/>
    <p:sldId id="307" r:id="rId47"/>
    <p:sldId id="308" r:id="rId48"/>
    <p:sldId id="309" r:id="rId49"/>
    <p:sldId id="310" r:id="rId50"/>
    <p:sldId id="311" r:id="rId51"/>
    <p:sldId id="312" r:id="rId52"/>
    <p:sldId id="313" r:id="rId53"/>
    <p:sldId id="315" r:id="rId54"/>
    <p:sldId id="316" r:id="rId55"/>
    <p:sldId id="317" r:id="rId56"/>
    <p:sldId id="319" r:id="rId57"/>
    <p:sldId id="321" r:id="rId58"/>
    <p:sldId id="322" r:id="rId59"/>
    <p:sldId id="337" r:id="rId60"/>
    <p:sldId id="338" r:id="rId61"/>
    <p:sldId id="336" r:id="rId62"/>
    <p:sldId id="339" r:id="rId63"/>
  </p:sldIdLst>
  <p:sldSz cx="9144000" cy="6858000" type="screen4x3"/>
  <p:notesSz cx="7315200" cy="96012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inostroza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FF9900"/>
    <a:srgbClr val="FFFF00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39" autoAdjust="0"/>
    <p:restoredTop sz="94681" autoAdjust="0"/>
  </p:normalViewPr>
  <p:slideViewPr>
    <p:cSldViewPr>
      <p:cViewPr>
        <p:scale>
          <a:sx n="75" d="100"/>
          <a:sy n="75" d="100"/>
        </p:scale>
        <p:origin x="-418" y="8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notesMaster" Target="notesMasters/notesMaster1.xml"/><Relationship Id="rId6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3170138" cy="481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8" tIns="49519" rIns="99038" bIns="49519" numCol="1" anchor="t" anchorCtr="0" compatLnSpc="1">
            <a:prstTxWarp prst="textNoShape">
              <a:avLst/>
            </a:prstTxWarp>
          </a:bodyPr>
          <a:lstStyle>
            <a:lvl1pPr defTabSz="990600">
              <a:defRPr sz="1300"/>
            </a:lvl1pPr>
          </a:lstStyle>
          <a:p>
            <a:endParaRPr lang="es-ES" dirty="0"/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427" y="1"/>
            <a:ext cx="3170138" cy="481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8" tIns="49519" rIns="99038" bIns="49519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endParaRPr lang="es-ES" dirty="0"/>
          </a:p>
        </p:txBody>
      </p:sp>
      <p:sp>
        <p:nvSpPr>
          <p:cNvPr id="727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118683"/>
            <a:ext cx="3170138" cy="481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8" tIns="49519" rIns="99038" bIns="49519" numCol="1" anchor="b" anchorCtr="0" compatLnSpc="1">
            <a:prstTxWarp prst="textNoShape">
              <a:avLst/>
            </a:prstTxWarp>
          </a:bodyPr>
          <a:lstStyle>
            <a:lvl1pPr defTabSz="990600">
              <a:defRPr sz="1300"/>
            </a:lvl1pPr>
          </a:lstStyle>
          <a:p>
            <a:endParaRPr lang="es-ES" dirty="0"/>
          </a:p>
        </p:txBody>
      </p:sp>
      <p:sp>
        <p:nvSpPr>
          <p:cNvPr id="727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427" y="9118683"/>
            <a:ext cx="3170138" cy="481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8" tIns="49519" rIns="99038" bIns="49519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fld id="{979A06A5-1029-410C-8B60-525D27CFC07A}" type="slidenum">
              <a:rPr lang="es-ES"/>
              <a:pPr/>
              <a:t>‹Nº›</a:t>
            </a:fld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3170138" cy="481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8" tIns="49519" rIns="99038" bIns="49519" numCol="1" anchor="t" anchorCtr="0" compatLnSpc="1">
            <a:prstTxWarp prst="textNoShape">
              <a:avLst/>
            </a:prstTxWarp>
          </a:bodyPr>
          <a:lstStyle>
            <a:lvl1pPr defTabSz="990600">
              <a:defRPr sz="1300"/>
            </a:lvl1pPr>
          </a:lstStyle>
          <a:p>
            <a:endParaRPr lang="es-E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427" y="1"/>
            <a:ext cx="3170138" cy="481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8" tIns="49519" rIns="99038" bIns="49519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endParaRPr lang="es-ES" dirty="0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19138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2829" y="4561576"/>
            <a:ext cx="5849543" cy="4320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8" tIns="49519" rIns="99038" bIns="4951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118683"/>
            <a:ext cx="3170138" cy="481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8" tIns="49519" rIns="99038" bIns="49519" numCol="1" anchor="b" anchorCtr="0" compatLnSpc="1">
            <a:prstTxWarp prst="textNoShape">
              <a:avLst/>
            </a:prstTxWarp>
          </a:bodyPr>
          <a:lstStyle>
            <a:lvl1pPr defTabSz="990600">
              <a:defRPr sz="1300"/>
            </a:lvl1pPr>
          </a:lstStyle>
          <a:p>
            <a:endParaRPr lang="es-ES" dirty="0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427" y="9118683"/>
            <a:ext cx="3170138" cy="481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8" tIns="49519" rIns="99038" bIns="49519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fld id="{A2B213F7-16E2-4B8F-B3FC-7CBB91920C98}" type="slidenum">
              <a:rPr lang="es-ES"/>
              <a:pPr/>
              <a:t>‹Nº›</a:t>
            </a:fld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2020F78-43D3-44BD-B0B8-6626D367E805}" type="slidenum">
              <a:rPr lang="es-ES"/>
              <a:pPr/>
              <a:t>1</a:t>
            </a:fld>
            <a:endParaRPr lang="es-ES" dirty="0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B213F7-16E2-4B8F-B3FC-7CBB91920C98}" type="slidenum">
              <a:rPr lang="es-ES" smtClean="0"/>
              <a:pPr/>
              <a:t>10</a:t>
            </a:fld>
            <a:endParaRPr lang="es-E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B213F7-16E2-4B8F-B3FC-7CBB91920C98}" type="slidenum">
              <a:rPr lang="es-ES" smtClean="0"/>
              <a:pPr/>
              <a:t>11</a:t>
            </a:fld>
            <a:endParaRPr lang="es-E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B213F7-16E2-4B8F-B3FC-7CBB91920C98}" type="slidenum">
              <a:rPr lang="es-ES" smtClean="0"/>
              <a:pPr/>
              <a:t>12</a:t>
            </a:fld>
            <a:endParaRPr lang="es-E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989FCFF-9131-473C-9025-FF9BFA8AB868}" type="slidenum">
              <a:rPr lang="es-ES"/>
              <a:pPr/>
              <a:t>13</a:t>
            </a:fld>
            <a:endParaRPr lang="es-ES" dirty="0"/>
          </a:p>
        </p:txBody>
      </p:sp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0BACAA3-34DB-4FF6-943F-4FD562242A21}" type="slidenum">
              <a:rPr lang="es-ES"/>
              <a:pPr/>
              <a:t>14</a:t>
            </a:fld>
            <a:endParaRPr lang="es-ES" dirty="0"/>
          </a:p>
        </p:txBody>
      </p:sp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81CAE1E-1366-40B1-B183-38F8B69478AB}" type="slidenum">
              <a:rPr lang="es-ES"/>
              <a:pPr/>
              <a:t>15</a:t>
            </a:fld>
            <a:endParaRPr lang="es-ES" dirty="0"/>
          </a:p>
        </p:txBody>
      </p:sp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FDFC86-08A3-49AE-B1C2-73ABA50BC3FB}" type="slidenum">
              <a:rPr lang="es-ES"/>
              <a:pPr/>
              <a:t>16</a:t>
            </a:fld>
            <a:endParaRPr lang="es-ES" dirty="0"/>
          </a:p>
        </p:txBody>
      </p:sp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EA3C4F0-11A4-4793-AF71-0FCC47844248}" type="slidenum">
              <a:rPr lang="es-ES"/>
              <a:pPr/>
              <a:t>17</a:t>
            </a:fld>
            <a:endParaRPr lang="es-ES" dirty="0"/>
          </a:p>
        </p:txBody>
      </p:sp>
      <p:sp>
        <p:nvSpPr>
          <p:cNvPr id="8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18DEB42-D820-42E2-B66C-7B8B23A41D11}" type="slidenum">
              <a:rPr lang="es-ES"/>
              <a:pPr/>
              <a:t>18</a:t>
            </a:fld>
            <a:endParaRPr lang="es-ES" dirty="0"/>
          </a:p>
        </p:txBody>
      </p:sp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E628E8C-1EAB-4773-875C-2C6F1AD5F302}" type="slidenum">
              <a:rPr lang="es-ES"/>
              <a:pPr/>
              <a:t>19</a:t>
            </a:fld>
            <a:endParaRPr lang="es-ES" dirty="0"/>
          </a:p>
        </p:txBody>
      </p:sp>
      <p:sp>
        <p:nvSpPr>
          <p:cNvPr id="89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7214EBA-65E9-4602-9847-1E37E93EC39C}" type="slidenum">
              <a:rPr lang="es-ES"/>
              <a:pPr/>
              <a:t>2</a:t>
            </a:fld>
            <a:endParaRPr lang="es-ES" dirty="0"/>
          </a:p>
        </p:txBody>
      </p:sp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39CFE5D-6AD9-440A-B84A-9E18C5DFA9C7}" type="slidenum">
              <a:rPr lang="es-ES"/>
              <a:pPr/>
              <a:t>20</a:t>
            </a:fld>
            <a:endParaRPr lang="es-ES" dirty="0"/>
          </a:p>
        </p:txBody>
      </p:sp>
      <p:sp>
        <p:nvSpPr>
          <p:cNvPr id="91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2D258AE-6576-48BF-9B9D-890DF632BDDB}" type="slidenum">
              <a:rPr lang="es-ES"/>
              <a:pPr/>
              <a:t>21</a:t>
            </a:fld>
            <a:endParaRPr lang="es-ES" dirty="0"/>
          </a:p>
        </p:txBody>
      </p:sp>
      <p:sp>
        <p:nvSpPr>
          <p:cNvPr id="94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D58DAEC-8FCD-4CE6-8A68-279AA7386DBC}" type="slidenum">
              <a:rPr lang="es-ES"/>
              <a:pPr/>
              <a:t>22</a:t>
            </a:fld>
            <a:endParaRPr lang="es-ES" dirty="0"/>
          </a:p>
        </p:txBody>
      </p:sp>
      <p:sp>
        <p:nvSpPr>
          <p:cNvPr id="159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9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51F0E5C-D188-4DFB-8C0D-CB16F4E40999}" type="slidenum">
              <a:rPr lang="es-ES"/>
              <a:pPr/>
              <a:t>23</a:t>
            </a:fld>
            <a:endParaRPr lang="es-ES" dirty="0"/>
          </a:p>
        </p:txBody>
      </p:sp>
      <p:sp>
        <p:nvSpPr>
          <p:cNvPr id="161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1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B518AB3-990A-4555-B38D-04EEAE50C06F}" type="slidenum">
              <a:rPr lang="es-ES"/>
              <a:pPr/>
              <a:t>24</a:t>
            </a:fld>
            <a:endParaRPr lang="es-ES" dirty="0"/>
          </a:p>
        </p:txBody>
      </p:sp>
      <p:sp>
        <p:nvSpPr>
          <p:cNvPr id="163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39E8B4-0C11-47A0-B704-853FC98E5F15}" type="slidenum">
              <a:rPr lang="es-ES"/>
              <a:pPr/>
              <a:t>25</a:t>
            </a:fld>
            <a:endParaRPr lang="es-ES" dirty="0"/>
          </a:p>
        </p:txBody>
      </p:sp>
      <p:sp>
        <p:nvSpPr>
          <p:cNvPr id="165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5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57FAF28-DF8C-425B-9DD6-F309E3E1682D}" type="slidenum">
              <a:rPr lang="es-ES"/>
              <a:pPr/>
              <a:t>26</a:t>
            </a:fld>
            <a:endParaRPr lang="es-ES" dirty="0"/>
          </a:p>
        </p:txBody>
      </p:sp>
      <p:sp>
        <p:nvSpPr>
          <p:cNvPr id="167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7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F35030-05EC-403A-898C-0B521EC3184B}" type="slidenum">
              <a:rPr lang="es-ES"/>
              <a:pPr/>
              <a:t>27</a:t>
            </a:fld>
            <a:endParaRPr lang="es-ES" dirty="0"/>
          </a:p>
        </p:txBody>
      </p:sp>
      <p:sp>
        <p:nvSpPr>
          <p:cNvPr id="169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9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649B0C-A6DF-4A25-BBA8-DE9EBC919EC7}" type="slidenum">
              <a:rPr lang="es-ES"/>
              <a:pPr/>
              <a:t>28</a:t>
            </a:fld>
            <a:endParaRPr lang="es-ES" dirty="0"/>
          </a:p>
        </p:txBody>
      </p:sp>
      <p:sp>
        <p:nvSpPr>
          <p:cNvPr id="172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2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E73D6F3-7395-4968-9850-7B986E65E1F1}" type="slidenum">
              <a:rPr lang="es-ES"/>
              <a:pPr/>
              <a:t>29</a:t>
            </a:fld>
            <a:endParaRPr lang="es-ES" dirty="0"/>
          </a:p>
        </p:txBody>
      </p:sp>
      <p:sp>
        <p:nvSpPr>
          <p:cNvPr id="174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A3836AD-B8D1-46C0-9CD6-3BB6DF4FBD78}" type="slidenum">
              <a:rPr lang="es-ES"/>
              <a:pPr/>
              <a:t>3</a:t>
            </a:fld>
            <a:endParaRPr lang="es-ES" dirty="0"/>
          </a:p>
        </p:txBody>
      </p:sp>
      <p:sp>
        <p:nvSpPr>
          <p:cNvPr id="157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B837D9-ED9E-428E-9A0C-DA034C5E0867}" type="slidenum">
              <a:rPr lang="es-ES"/>
              <a:pPr/>
              <a:t>30</a:t>
            </a:fld>
            <a:endParaRPr lang="es-ES" dirty="0"/>
          </a:p>
        </p:txBody>
      </p:sp>
      <p:sp>
        <p:nvSpPr>
          <p:cNvPr id="176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091A41-9757-4C55-A861-FB1B93549774}" type="slidenum">
              <a:rPr lang="es-ES"/>
              <a:pPr/>
              <a:t>31</a:t>
            </a:fld>
            <a:endParaRPr lang="es-ES" dirty="0"/>
          </a:p>
        </p:txBody>
      </p:sp>
      <p:sp>
        <p:nvSpPr>
          <p:cNvPr id="178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8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330AA27-CE87-4FB0-9752-47D1DAF7F536}" type="slidenum">
              <a:rPr lang="es-ES"/>
              <a:pPr/>
              <a:t>32</a:t>
            </a:fld>
            <a:endParaRPr lang="es-ES" dirty="0"/>
          </a:p>
        </p:txBody>
      </p:sp>
      <p:sp>
        <p:nvSpPr>
          <p:cNvPr id="180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0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0C0E109-C6B3-4A3E-8A71-B99811178258}" type="slidenum">
              <a:rPr lang="es-ES"/>
              <a:pPr/>
              <a:t>33</a:t>
            </a:fld>
            <a:endParaRPr lang="es-ES" dirty="0"/>
          </a:p>
        </p:txBody>
      </p:sp>
      <p:sp>
        <p:nvSpPr>
          <p:cNvPr id="98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802D7D-461D-4695-9F59-56E8C9F7306B}" type="slidenum">
              <a:rPr lang="es-ES"/>
              <a:pPr/>
              <a:t>34</a:t>
            </a:fld>
            <a:endParaRPr lang="es-ES" dirty="0"/>
          </a:p>
        </p:txBody>
      </p:sp>
      <p:sp>
        <p:nvSpPr>
          <p:cNvPr id="100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4A142F3-4A87-471E-BBCC-944A16F7CEC9}" type="slidenum">
              <a:rPr lang="es-ES"/>
              <a:pPr/>
              <a:t>35</a:t>
            </a:fld>
            <a:endParaRPr lang="es-ES" dirty="0"/>
          </a:p>
        </p:txBody>
      </p:sp>
      <p:sp>
        <p:nvSpPr>
          <p:cNvPr id="102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DA46A48-DA56-4214-B407-C858D77A4AB2}" type="slidenum">
              <a:rPr lang="es-ES"/>
              <a:pPr/>
              <a:t>36</a:t>
            </a:fld>
            <a:endParaRPr lang="es-ES" dirty="0"/>
          </a:p>
        </p:txBody>
      </p:sp>
      <p:sp>
        <p:nvSpPr>
          <p:cNvPr id="104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B0E1FBC-806E-4105-9EFA-0643FCBFAB16}" type="slidenum">
              <a:rPr lang="es-ES"/>
              <a:pPr/>
              <a:t>37</a:t>
            </a:fld>
            <a:endParaRPr lang="es-ES" dirty="0"/>
          </a:p>
        </p:txBody>
      </p:sp>
      <p:sp>
        <p:nvSpPr>
          <p:cNvPr id="106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7A8AD3A-3E82-40D8-8394-EE0A33A55B5A}" type="slidenum">
              <a:rPr lang="es-ES"/>
              <a:pPr/>
              <a:t>38</a:t>
            </a:fld>
            <a:endParaRPr lang="es-ES" dirty="0"/>
          </a:p>
        </p:txBody>
      </p:sp>
      <p:sp>
        <p:nvSpPr>
          <p:cNvPr id="108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05D80DF-D622-42B9-B599-F8F09050B0E4}" type="slidenum">
              <a:rPr lang="es-ES"/>
              <a:pPr/>
              <a:t>39</a:t>
            </a:fld>
            <a:endParaRPr lang="es-ES" dirty="0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B213F7-16E2-4B8F-B3FC-7CBB91920C98}" type="slidenum">
              <a:rPr lang="es-ES" smtClean="0"/>
              <a:pPr/>
              <a:t>4</a:t>
            </a:fld>
            <a:endParaRPr lang="es-ES" dirty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A9B5A3C-E069-4F96-9BCB-166BAEE106F1}" type="slidenum">
              <a:rPr lang="es-ES"/>
              <a:pPr/>
              <a:t>40</a:t>
            </a:fld>
            <a:endParaRPr lang="es-ES" dirty="0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ADF670-7670-46CA-B28C-037DA875E0ED}" type="slidenum">
              <a:rPr lang="es-ES"/>
              <a:pPr/>
              <a:t>41</a:t>
            </a:fld>
            <a:endParaRPr lang="es-ES" dirty="0"/>
          </a:p>
        </p:txBody>
      </p:sp>
      <p:sp>
        <p:nvSpPr>
          <p:cNvPr id="114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30F566-974E-42C5-9455-DD034D84A1A6}" type="slidenum">
              <a:rPr lang="es-CL" smtClean="0"/>
              <a:pPr>
                <a:defRPr/>
              </a:pPr>
              <a:t>42</a:t>
            </a:fld>
            <a:endParaRPr lang="es-CL" dirty="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6C74F7-12CF-4912-9CFA-5D43A8373E31}" type="slidenum">
              <a:rPr lang="es-ES"/>
              <a:pPr/>
              <a:t>43</a:t>
            </a:fld>
            <a:endParaRPr lang="es-ES" dirty="0"/>
          </a:p>
        </p:txBody>
      </p:sp>
      <p:sp>
        <p:nvSpPr>
          <p:cNvPr id="118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8D18B34-2182-4FC2-9091-25E7C56FD698}" type="slidenum">
              <a:rPr lang="es-ES"/>
              <a:pPr/>
              <a:t>44</a:t>
            </a:fld>
            <a:endParaRPr lang="es-ES" dirty="0"/>
          </a:p>
        </p:txBody>
      </p:sp>
      <p:sp>
        <p:nvSpPr>
          <p:cNvPr id="120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FEA64C2-0BE7-4293-9C26-5EA43C9C0FD3}" type="slidenum">
              <a:rPr lang="es-ES"/>
              <a:pPr/>
              <a:t>45</a:t>
            </a:fld>
            <a:endParaRPr lang="es-ES" dirty="0"/>
          </a:p>
        </p:txBody>
      </p:sp>
      <p:sp>
        <p:nvSpPr>
          <p:cNvPr id="155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5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590528F-78D6-4580-ABDB-E713E934116C}" type="slidenum">
              <a:rPr lang="es-ES"/>
              <a:pPr/>
              <a:t>46</a:t>
            </a:fld>
            <a:endParaRPr lang="es-ES" dirty="0"/>
          </a:p>
        </p:txBody>
      </p:sp>
      <p:sp>
        <p:nvSpPr>
          <p:cNvPr id="122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42C4AE0-86EA-4B0F-9DAB-B41981BAFD41}" type="slidenum">
              <a:rPr lang="es-ES"/>
              <a:pPr/>
              <a:t>47</a:t>
            </a:fld>
            <a:endParaRPr lang="es-ES" dirty="0"/>
          </a:p>
        </p:txBody>
      </p:sp>
      <p:sp>
        <p:nvSpPr>
          <p:cNvPr id="124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4F3887F-AE89-445D-BD1C-FEF043820BF1}" type="slidenum">
              <a:rPr lang="es-ES"/>
              <a:pPr/>
              <a:t>48</a:t>
            </a:fld>
            <a:endParaRPr lang="es-ES" dirty="0"/>
          </a:p>
        </p:txBody>
      </p:sp>
      <p:sp>
        <p:nvSpPr>
          <p:cNvPr id="126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F5A634B-492E-42DF-BFA3-1F10B2934DB7}" type="slidenum">
              <a:rPr lang="es-ES"/>
              <a:pPr/>
              <a:t>49</a:t>
            </a:fld>
            <a:endParaRPr lang="es-ES" dirty="0"/>
          </a:p>
        </p:txBody>
      </p:sp>
      <p:sp>
        <p:nvSpPr>
          <p:cNvPr id="129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B213F7-16E2-4B8F-B3FC-7CBB91920C98}" type="slidenum">
              <a:rPr lang="es-ES" smtClean="0"/>
              <a:pPr/>
              <a:t>5</a:t>
            </a:fld>
            <a:endParaRPr lang="es-ES" dirty="0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31B871-8C9E-4B14-96EC-E035A4D3DCDC}" type="slidenum">
              <a:rPr lang="es-ES"/>
              <a:pPr/>
              <a:t>50</a:t>
            </a:fld>
            <a:endParaRPr lang="es-ES" dirty="0"/>
          </a:p>
        </p:txBody>
      </p:sp>
      <p:sp>
        <p:nvSpPr>
          <p:cNvPr id="131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8BC7E1-B489-4B70-B6D8-4E1D5246C4D0}" type="slidenum">
              <a:rPr lang="es-ES"/>
              <a:pPr/>
              <a:t>51</a:t>
            </a:fld>
            <a:endParaRPr lang="es-ES" dirty="0"/>
          </a:p>
        </p:txBody>
      </p:sp>
      <p:sp>
        <p:nvSpPr>
          <p:cNvPr id="133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67A9AFC-0B9A-4A26-9457-22D8105B589F}" type="slidenum">
              <a:rPr lang="es-ES"/>
              <a:pPr/>
              <a:t>52</a:t>
            </a:fld>
            <a:endParaRPr lang="es-ES" dirty="0"/>
          </a:p>
        </p:txBody>
      </p:sp>
      <p:sp>
        <p:nvSpPr>
          <p:cNvPr id="135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D8AF1F5-405E-408A-BA36-2611F1784C6A}" type="slidenum">
              <a:rPr lang="es-ES"/>
              <a:pPr/>
              <a:t>53</a:t>
            </a:fld>
            <a:endParaRPr lang="es-ES" dirty="0"/>
          </a:p>
        </p:txBody>
      </p:sp>
      <p:sp>
        <p:nvSpPr>
          <p:cNvPr id="139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81903F-BB24-4773-8A45-E839AE0AF4C9}" type="slidenum">
              <a:rPr lang="es-ES"/>
              <a:pPr/>
              <a:t>54</a:t>
            </a:fld>
            <a:endParaRPr lang="es-ES" dirty="0"/>
          </a:p>
        </p:txBody>
      </p:sp>
      <p:sp>
        <p:nvSpPr>
          <p:cNvPr id="141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D7CF83D-02BA-4363-87E5-17CEDAE5F20D}" type="slidenum">
              <a:rPr lang="es-ES"/>
              <a:pPr/>
              <a:t>55</a:t>
            </a:fld>
            <a:endParaRPr lang="es-ES" dirty="0"/>
          </a:p>
        </p:txBody>
      </p:sp>
      <p:sp>
        <p:nvSpPr>
          <p:cNvPr id="143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4E5C5F2-DF4E-487D-8215-10FA1B347C0A}" type="slidenum">
              <a:rPr lang="es-ES"/>
              <a:pPr/>
              <a:t>56</a:t>
            </a:fld>
            <a:endParaRPr lang="es-ES" dirty="0"/>
          </a:p>
        </p:txBody>
      </p:sp>
      <p:sp>
        <p:nvSpPr>
          <p:cNvPr id="147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7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08976B-BD7E-430D-AF0B-A4994CC8F462}" type="slidenum">
              <a:rPr lang="es-ES"/>
              <a:pPr/>
              <a:t>57</a:t>
            </a:fld>
            <a:endParaRPr lang="es-ES" dirty="0"/>
          </a:p>
        </p:txBody>
      </p:sp>
      <p:sp>
        <p:nvSpPr>
          <p:cNvPr id="151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21DBE1-4AC3-4869-8530-6419AC9C92A1}" type="slidenum">
              <a:rPr lang="es-ES"/>
              <a:pPr/>
              <a:t>58</a:t>
            </a:fld>
            <a:endParaRPr lang="es-ES" dirty="0"/>
          </a:p>
        </p:txBody>
      </p:sp>
      <p:sp>
        <p:nvSpPr>
          <p:cNvPr id="153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8DB60D0-F1C0-4A44-83ED-4AE6D378093C}" type="slidenum">
              <a:rPr lang="es-ES"/>
              <a:pPr/>
              <a:t>59</a:t>
            </a:fld>
            <a:endParaRPr lang="es-ES" dirty="0"/>
          </a:p>
        </p:txBody>
      </p:sp>
      <p:sp>
        <p:nvSpPr>
          <p:cNvPr id="184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797425" cy="3598863"/>
          </a:xfrm>
          <a:ln/>
        </p:spPr>
      </p:sp>
      <p:sp>
        <p:nvSpPr>
          <p:cNvPr id="184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194" y="4560086"/>
            <a:ext cx="5852814" cy="4320317"/>
          </a:xfrm>
        </p:spPr>
        <p:txBody>
          <a:bodyPr/>
          <a:lstStyle/>
          <a:p>
            <a:endParaRPr lang="es-E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B213F7-16E2-4B8F-B3FC-7CBB91920C98}" type="slidenum">
              <a:rPr lang="es-ES" smtClean="0"/>
              <a:pPr/>
              <a:t>6</a:t>
            </a:fld>
            <a:endParaRPr lang="es-ES" dirty="0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23EA955-CA3E-4D2F-A535-730FE9278478}" type="slidenum">
              <a:rPr lang="es-ES"/>
              <a:pPr/>
              <a:t>60</a:t>
            </a:fld>
            <a:endParaRPr lang="es-ES" dirty="0"/>
          </a:p>
        </p:txBody>
      </p:sp>
      <p:sp>
        <p:nvSpPr>
          <p:cNvPr id="186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797425" cy="3598863"/>
          </a:xfrm>
          <a:ln/>
        </p:spPr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194" y="4560086"/>
            <a:ext cx="5852814" cy="4320317"/>
          </a:xfrm>
        </p:spPr>
        <p:txBody>
          <a:bodyPr/>
          <a:lstStyle/>
          <a:p>
            <a:endParaRPr lang="es-ES" dirty="0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D2FE66C-7EB5-4D83-A797-4915D6BD3D2C}" type="slidenum">
              <a:rPr lang="es-ES"/>
              <a:pPr/>
              <a:t>61</a:t>
            </a:fld>
            <a:endParaRPr lang="es-ES" dirty="0"/>
          </a:p>
        </p:txBody>
      </p:sp>
      <p:sp>
        <p:nvSpPr>
          <p:cNvPr id="182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2C5EA4-1D93-4285-85A2-89E9FEA051FF}" type="slidenum">
              <a:rPr lang="es-ES"/>
              <a:pPr/>
              <a:t>62</a:t>
            </a:fld>
            <a:endParaRPr lang="es-ES" dirty="0"/>
          </a:p>
        </p:txBody>
      </p:sp>
      <p:sp>
        <p:nvSpPr>
          <p:cNvPr id="190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0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B213F7-16E2-4B8F-B3FC-7CBB91920C98}" type="slidenum">
              <a:rPr lang="es-ES" smtClean="0"/>
              <a:pPr/>
              <a:t>7</a:t>
            </a:fld>
            <a:endParaRPr lang="es-E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B213F7-16E2-4B8F-B3FC-7CBB91920C98}" type="slidenum">
              <a:rPr lang="es-ES" smtClean="0"/>
              <a:pPr/>
              <a:t>8</a:t>
            </a:fld>
            <a:endParaRPr lang="es-E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B213F7-16E2-4B8F-B3FC-7CBB91920C98}" type="slidenum">
              <a:rPr lang="es-ES" smtClean="0"/>
              <a:pPr/>
              <a:t>9</a:t>
            </a:fld>
            <a:endParaRPr lang="es-E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13" name="12 Rectángulo redondeado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ED235301-9621-40AE-836F-1D32B68E72FC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7" name="6 Rectángulo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9 Rectángulo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10 Rectángulo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39474-0FE2-42A6-8428-DCB723358AF1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FCE6D-9C15-471A-939A-2399BE55D4AD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10" name="9 Rectángulo redondeado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s-ES" dirty="0"/>
          </a:p>
        </p:txBody>
      </p:sp>
      <p:sp>
        <p:nvSpPr>
          <p:cNvPr id="7" name="6 Rectángulo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7 Rectángulo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8 Rectángulo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2EA4F9D-9B08-4323-8970-0A4CEA26C748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B0A5D-F2D2-4907-A3C9-9FB143382A10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2F20E-94C5-4839-8DF5-2BBB1E2DB9B6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11" name="10 Marcador de contenido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C448C-6DC2-4AE8-BACA-D1201583B2D5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AEA20-95A9-4AD9-BB88-C2CE08CD8687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9" name="8 Rectángulo redondeado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56B61-3837-4144-8117-07EF9BC23AB2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A17232F-5F2D-4257-9607-8C9D5C76C639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11" name="10 Rectángulo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11 Rectángulo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12 Rectángulo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dirty="0" smtClean="0"/>
              <a:t>Haga clic en el icono para agregar una imagen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8" name="7 Rectángulo redondeado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EEFDDA4B-964F-4577-B761-2D44ACE6FAAE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istemaspublicos.cl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nkedin.com/in/joseinostroza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w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Rensis_Likert" TargetMode="External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w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4.gif"/><Relationship Id="rId5" Type="http://schemas.openxmlformats.org/officeDocument/2006/relationships/image" Target="../media/image8.png"/><Relationship Id="rId10" Type="http://schemas.openxmlformats.org/officeDocument/2006/relationships/image" Target="../media/image13.gif"/><Relationship Id="rId4" Type="http://schemas.openxmlformats.org/officeDocument/2006/relationships/image" Target="../media/image7.png"/><Relationship Id="rId9" Type="http://schemas.openxmlformats.org/officeDocument/2006/relationships/image" Target="../media/image12.gi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wmf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wmf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357421" y="2205038"/>
            <a:ext cx="5959491" cy="1470025"/>
          </a:xfrm>
        </p:spPr>
        <p:txBody>
          <a:bodyPr>
            <a:normAutofit fontScale="90000"/>
          </a:bodyPr>
          <a:lstStyle/>
          <a:p>
            <a:pPr algn="l"/>
            <a:r>
              <a:rPr lang="es-CL" sz="4000" b="1" dirty="0">
                <a:solidFill>
                  <a:schemeClr val="accent2"/>
                </a:solidFill>
              </a:rPr>
              <a:t/>
            </a:r>
            <a:br>
              <a:rPr lang="es-CL" sz="4000" b="1" dirty="0">
                <a:solidFill>
                  <a:schemeClr val="accent2"/>
                </a:solidFill>
              </a:rPr>
            </a:br>
            <a:r>
              <a:rPr lang="es-CL" sz="4000" b="1" dirty="0" smtClean="0">
                <a:solidFill>
                  <a:schemeClr val="accent2"/>
                </a:solidFill>
              </a:rPr>
              <a:t/>
            </a:r>
            <a:br>
              <a:rPr lang="es-CL" sz="4000" b="1" dirty="0" smtClean="0">
                <a:solidFill>
                  <a:schemeClr val="accent2"/>
                </a:solidFill>
              </a:rPr>
            </a:br>
            <a:r>
              <a:rPr lang="es-CL" sz="4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  <a:r>
              <a:rPr lang="es-CL" sz="2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IPLOMA </a:t>
            </a:r>
            <a:r>
              <a:rPr lang="es-CL" sz="2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 </a:t>
            </a:r>
            <a:r>
              <a:rPr lang="es-CL" sz="4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</a:t>
            </a:r>
            <a:r>
              <a:rPr lang="es-CL" sz="2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ERENCIA </a:t>
            </a:r>
            <a:r>
              <a:rPr lang="es-CL" sz="4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es-CL" sz="2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ÚBLICA </a:t>
            </a:r>
            <a:r>
              <a:rPr lang="es-CL" sz="2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Primavera 2011  </a:t>
            </a:r>
            <a:br>
              <a:rPr lang="es-CL" sz="2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ES" sz="2800" b="1" dirty="0" smtClean="0">
                <a:solidFill>
                  <a:srgbClr val="C00000"/>
                </a:solidFill>
              </a:rPr>
              <a:t>Taller </a:t>
            </a:r>
            <a:r>
              <a:rPr lang="es-ES" sz="2800" b="1" dirty="0">
                <a:solidFill>
                  <a:srgbClr val="C00000"/>
                </a:solidFill>
              </a:rPr>
              <a:t>de Análisis </a:t>
            </a:r>
            <a:r>
              <a:rPr lang="es-ES" sz="2800" b="1" dirty="0" smtClean="0">
                <a:solidFill>
                  <a:srgbClr val="C00000"/>
                </a:solidFill>
              </a:rPr>
              <a:t>Organizacional </a:t>
            </a:r>
            <a:r>
              <a:rPr lang="es-ES" sz="3000" b="1" dirty="0" smtClean="0">
                <a:solidFill>
                  <a:srgbClr val="CC3300"/>
                </a:solidFill>
                <a:latin typeface="Copperplate Gothic Light" pitchFamily="34" charset="0"/>
              </a:rPr>
              <a:t/>
            </a:r>
            <a:br>
              <a:rPr lang="es-ES" sz="3000" b="1" dirty="0" smtClean="0">
                <a:solidFill>
                  <a:srgbClr val="CC3300"/>
                </a:solidFill>
                <a:latin typeface="Copperplate Gothic Light" pitchFamily="34" charset="0"/>
              </a:rPr>
            </a:br>
            <a:r>
              <a:rPr lang="es-CL" sz="2800" b="1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es-CL" sz="28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es-CL" sz="28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es-CL" sz="28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es-CL" sz="1800" b="1" dirty="0" smtClean="0">
                <a:solidFill>
                  <a:schemeClr val="accent2"/>
                </a:solidFill>
              </a:rPr>
              <a:t>Profesor</a:t>
            </a:r>
            <a:r>
              <a:rPr lang="es-CL" sz="1800" b="1" dirty="0">
                <a:solidFill>
                  <a:schemeClr val="accent2"/>
                </a:solidFill>
              </a:rPr>
              <a:t>:</a:t>
            </a:r>
            <a:r>
              <a:rPr lang="es-CL" sz="3600" b="1" dirty="0">
                <a:solidFill>
                  <a:schemeClr val="accent2"/>
                </a:solidFill>
              </a:rPr>
              <a:t> </a:t>
            </a:r>
            <a:r>
              <a:rPr lang="es-CL" sz="1600" b="1" dirty="0">
                <a:solidFill>
                  <a:schemeClr val="accent2"/>
                </a:solidFill>
              </a:rPr>
              <a:t>José Inostroza </a:t>
            </a:r>
            <a:r>
              <a:rPr lang="es-CL" sz="1600" b="1" dirty="0" smtClean="0">
                <a:solidFill>
                  <a:schemeClr val="accent2"/>
                </a:solidFill>
              </a:rPr>
              <a:t>Lara</a:t>
            </a:r>
            <a:r>
              <a:rPr lang="es-CL" sz="1600" b="1" dirty="0">
                <a:solidFill>
                  <a:schemeClr val="accent2"/>
                </a:solidFill>
              </a:rPr>
              <a:t/>
            </a:r>
            <a:br>
              <a:rPr lang="es-CL" sz="1600" b="1" dirty="0">
                <a:solidFill>
                  <a:schemeClr val="accent2"/>
                </a:solidFill>
              </a:rPr>
            </a:br>
            <a:r>
              <a:rPr lang="es-CL" sz="1800" b="1" dirty="0" smtClean="0">
                <a:solidFill>
                  <a:schemeClr val="accent2"/>
                </a:solidFill>
              </a:rPr>
              <a:t>Profesora Auxiliar: </a:t>
            </a:r>
            <a:r>
              <a:rPr lang="es-CL" sz="1600" b="1" dirty="0">
                <a:solidFill>
                  <a:schemeClr val="accent2"/>
                </a:solidFill>
              </a:rPr>
              <a:t>Natalie </a:t>
            </a:r>
            <a:r>
              <a:rPr lang="es-CL" sz="1600" b="1" dirty="0" smtClean="0">
                <a:solidFill>
                  <a:schemeClr val="accent2"/>
                </a:solidFill>
              </a:rPr>
              <a:t>González</a:t>
            </a:r>
            <a:br>
              <a:rPr lang="es-CL" sz="1600" b="1" dirty="0" smtClean="0">
                <a:solidFill>
                  <a:schemeClr val="accent2"/>
                </a:solidFill>
              </a:rPr>
            </a:br>
            <a:r>
              <a:rPr lang="es-CL" sz="1600" b="1" dirty="0" smtClean="0">
                <a:solidFill>
                  <a:schemeClr val="accent2"/>
                </a:solidFill>
              </a:rPr>
              <a:t/>
            </a:r>
            <a:br>
              <a:rPr lang="es-CL" sz="1600" b="1" dirty="0" smtClean="0">
                <a:solidFill>
                  <a:schemeClr val="accent2"/>
                </a:solidFill>
              </a:rPr>
            </a:br>
            <a:r>
              <a:rPr lang="es-ES" sz="1800" b="1" dirty="0" smtClean="0">
                <a:solidFill>
                  <a:schemeClr val="accent2"/>
                </a:solidFill>
                <a:hlinkClick r:id="rId3"/>
              </a:rPr>
              <a:t> www.sistemaspublicos.cl</a:t>
            </a:r>
            <a:r>
              <a:rPr lang="es-ES" sz="1800" b="1" dirty="0" smtClean="0">
                <a:solidFill>
                  <a:schemeClr val="accent2"/>
                </a:solidFill>
              </a:rPr>
              <a:t/>
            </a:r>
            <a:br>
              <a:rPr lang="es-ES" sz="1800" b="1" dirty="0" smtClean="0">
                <a:solidFill>
                  <a:schemeClr val="accent2"/>
                </a:solidFill>
              </a:rPr>
            </a:br>
            <a:r>
              <a:rPr lang="es-ES" sz="1800" b="1" dirty="0" smtClean="0">
                <a:solidFill>
                  <a:schemeClr val="accent2"/>
                </a:solidFill>
              </a:rPr>
              <a:t>@</a:t>
            </a:r>
            <a:r>
              <a:rPr lang="es-ES" sz="1800" b="1" dirty="0" smtClean="0">
                <a:solidFill>
                  <a:schemeClr val="accent2"/>
                </a:solidFill>
              </a:rPr>
              <a:t>csp_uchile</a:t>
            </a:r>
            <a:r>
              <a:rPr lang="es-ES" sz="1800" b="1" dirty="0" smtClean="0">
                <a:solidFill>
                  <a:schemeClr val="accent2"/>
                </a:solidFill>
              </a:rPr>
              <a:t> </a:t>
            </a:r>
            <a:r>
              <a:rPr lang="es-CL" sz="1800" b="1" dirty="0">
                <a:solidFill>
                  <a:schemeClr val="accent2"/>
                </a:solidFill>
              </a:rPr>
              <a:t/>
            </a:r>
            <a:br>
              <a:rPr lang="es-CL" sz="1800" b="1" dirty="0">
                <a:solidFill>
                  <a:schemeClr val="accent2"/>
                </a:solidFill>
              </a:rPr>
            </a:br>
            <a:endParaRPr lang="es-ES" sz="1800" b="1" dirty="0">
              <a:solidFill>
                <a:schemeClr val="accent2"/>
              </a:solidFill>
            </a:endParaRPr>
          </a:p>
        </p:txBody>
      </p:sp>
      <p:pic>
        <p:nvPicPr>
          <p:cNvPr id="7" name="8 Imagen" descr="CSP-color+bajada small.bmp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5936" y="260648"/>
            <a:ext cx="3048000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22225" y="-26988"/>
            <a:ext cx="2290763" cy="68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10</a:t>
            </a:fld>
            <a:endParaRPr lang="es-ES" dirty="0"/>
          </a:p>
        </p:txBody>
      </p:sp>
      <p:sp>
        <p:nvSpPr>
          <p:cNvPr id="5" name="4 Título"/>
          <p:cNvSpPr>
            <a:spLocks noGrp="1"/>
          </p:cNvSpPr>
          <p:nvPr>
            <p:ph type="ctrTitle"/>
          </p:nvPr>
        </p:nvSpPr>
        <p:spPr>
          <a:xfrm>
            <a:off x="0" y="1505930"/>
            <a:ext cx="8964488" cy="1470025"/>
          </a:xfrm>
        </p:spPr>
        <p:txBody>
          <a:bodyPr>
            <a:normAutofit fontScale="90000"/>
          </a:bodyPr>
          <a:lstStyle/>
          <a:p>
            <a:r>
              <a:rPr lang="es-CL" dirty="0" smtClean="0"/>
              <a:t>¿Qué es lo más esencial que han aprendido hasta el momento en el Diploma para entender y dirigir instituciones públicas?</a:t>
            </a:r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11</a:t>
            </a:fld>
            <a:endParaRPr lang="es-ES" dirty="0"/>
          </a:p>
        </p:txBody>
      </p:sp>
      <p:sp>
        <p:nvSpPr>
          <p:cNvPr id="5" name="4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L" dirty="0" smtClean="0"/>
              <a:t>¿Qué es la gestión </a:t>
            </a:r>
            <a:r>
              <a:rPr lang="es-CL" dirty="0" smtClean="0"/>
              <a:t>sutil </a:t>
            </a:r>
            <a:r>
              <a:rPr lang="es-CL" dirty="0" smtClean="0"/>
              <a:t>y sistemática?</a:t>
            </a:r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12</a:t>
            </a:fld>
            <a:endParaRPr lang="es-ES" dirty="0"/>
          </a:p>
        </p:txBody>
      </p:sp>
      <p:sp>
        <p:nvSpPr>
          <p:cNvPr id="5" name="4 Título"/>
          <p:cNvSpPr>
            <a:spLocks noGrp="1"/>
          </p:cNvSpPr>
          <p:nvPr>
            <p:ph type="ctrTitle"/>
          </p:nvPr>
        </p:nvSpPr>
        <p:spPr>
          <a:xfrm>
            <a:off x="179512" y="1505930"/>
            <a:ext cx="8507288" cy="1470025"/>
          </a:xfrm>
        </p:spPr>
        <p:txBody>
          <a:bodyPr>
            <a:normAutofit fontScale="90000"/>
          </a:bodyPr>
          <a:lstStyle/>
          <a:p>
            <a:r>
              <a:rPr lang="es-CL" dirty="0" smtClean="0"/>
              <a:t>¿Cuáles son los factores más importantes a tener en cuenta para gestionar bien?</a:t>
            </a:r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7625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CL" sz="3600" b="1" dirty="0" smtClean="0">
                <a:solidFill>
                  <a:srgbClr val="C00000"/>
                </a:solidFill>
              </a:rPr>
              <a:t>1. Presentación General del </a:t>
            </a:r>
            <a:r>
              <a:rPr lang="es-CL" sz="3600" b="1" dirty="0">
                <a:solidFill>
                  <a:srgbClr val="C00000"/>
                </a:solidFill>
              </a:rPr>
              <a:t>Taller</a:t>
            </a:r>
            <a:r>
              <a:rPr lang="es-CL" sz="4000" b="1" dirty="0">
                <a:solidFill>
                  <a:schemeClr val="accent2"/>
                </a:solidFill>
              </a:rPr>
              <a:t/>
            </a:r>
            <a:br>
              <a:rPr lang="es-CL" sz="4000" b="1" dirty="0">
                <a:solidFill>
                  <a:schemeClr val="accent2"/>
                </a:solidFill>
              </a:rPr>
            </a:br>
            <a:endParaRPr lang="es-ES" sz="4000" b="1" dirty="0">
              <a:solidFill>
                <a:schemeClr val="accent2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13</a:t>
            </a:fld>
            <a:endParaRPr lang="es-ES" dirty="0"/>
          </a:p>
        </p:txBody>
      </p:sp>
      <p:sp>
        <p:nvSpPr>
          <p:cNvPr id="7475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250825" y="1268413"/>
            <a:ext cx="8713788" cy="5589587"/>
          </a:xfrm>
        </p:spPr>
        <p:txBody>
          <a:bodyPr/>
          <a:lstStyle/>
          <a:p>
            <a:pPr algn="just">
              <a:lnSpc>
                <a:spcPct val="120000"/>
              </a:lnSpc>
            </a:pPr>
            <a:r>
              <a:rPr lang="es-CL" b="1" dirty="0">
                <a:solidFill>
                  <a:schemeClr val="accent2"/>
                </a:solidFill>
              </a:rPr>
              <a:t>El Taller de AO sirve </a:t>
            </a:r>
            <a:r>
              <a:rPr lang="es-CL" b="1" dirty="0" smtClean="0">
                <a:solidFill>
                  <a:schemeClr val="accent2"/>
                </a:solidFill>
              </a:rPr>
              <a:t>para…</a:t>
            </a:r>
          </a:p>
          <a:p>
            <a:pPr algn="just">
              <a:lnSpc>
                <a:spcPct val="120000"/>
              </a:lnSpc>
            </a:pPr>
            <a:endParaRPr lang="es-CL" b="1" dirty="0" smtClean="0">
              <a:solidFill>
                <a:schemeClr val="accent2"/>
              </a:solidFill>
            </a:endParaRPr>
          </a:p>
          <a:p>
            <a:pPr lvl="1" algn="just">
              <a:lnSpc>
                <a:spcPct val="120000"/>
              </a:lnSpc>
            </a:pPr>
            <a:r>
              <a:rPr lang="es-CL" b="1" dirty="0" smtClean="0">
                <a:solidFill>
                  <a:schemeClr val="accent2"/>
                </a:solidFill>
              </a:rPr>
              <a:t> </a:t>
            </a:r>
            <a:r>
              <a:rPr lang="es-CL" b="1" dirty="0">
                <a:solidFill>
                  <a:srgbClr val="C00000"/>
                </a:solidFill>
              </a:rPr>
              <a:t>“</a:t>
            </a:r>
            <a:r>
              <a:rPr lang="es-CL" b="1" dirty="0" smtClean="0">
                <a:solidFill>
                  <a:srgbClr val="C00000"/>
                </a:solidFill>
              </a:rPr>
              <a:t>aplicar reflexivamente” </a:t>
            </a:r>
            <a:r>
              <a:rPr lang="es-CL" b="1" dirty="0" smtClean="0">
                <a:solidFill>
                  <a:schemeClr val="accent2"/>
                </a:solidFill>
              </a:rPr>
              <a:t>conceptos </a:t>
            </a:r>
            <a:r>
              <a:rPr lang="es-CL" b="1" dirty="0">
                <a:solidFill>
                  <a:schemeClr val="accent2"/>
                </a:solidFill>
              </a:rPr>
              <a:t>del Diploma </a:t>
            </a:r>
            <a:r>
              <a:rPr lang="es-CL" b="1" dirty="0" smtClean="0">
                <a:solidFill>
                  <a:schemeClr val="accent2"/>
                </a:solidFill>
              </a:rPr>
              <a:t>y</a:t>
            </a:r>
          </a:p>
          <a:p>
            <a:pPr lvl="1" algn="just">
              <a:lnSpc>
                <a:spcPct val="120000"/>
              </a:lnSpc>
            </a:pPr>
            <a:endParaRPr lang="es-CL" b="1" dirty="0" smtClean="0">
              <a:solidFill>
                <a:schemeClr val="accent2"/>
              </a:solidFill>
            </a:endParaRPr>
          </a:p>
          <a:p>
            <a:pPr lvl="1" algn="just">
              <a:lnSpc>
                <a:spcPct val="120000"/>
              </a:lnSpc>
            </a:pPr>
            <a:r>
              <a:rPr lang="es-CL" b="1" dirty="0" smtClean="0">
                <a:solidFill>
                  <a:schemeClr val="accent2"/>
                </a:solidFill>
              </a:rPr>
              <a:t> </a:t>
            </a:r>
            <a:r>
              <a:rPr lang="es-CL" b="1" dirty="0" smtClean="0">
                <a:solidFill>
                  <a:srgbClr val="C00000"/>
                </a:solidFill>
              </a:rPr>
              <a:t>“practicar didácticamente una herramienta de diagnóstico”</a:t>
            </a:r>
            <a:endParaRPr lang="es-CL" b="1" dirty="0">
              <a:solidFill>
                <a:srgbClr val="C00000"/>
              </a:solidFill>
            </a:endParaRPr>
          </a:p>
          <a:p>
            <a:pPr algn="r">
              <a:lnSpc>
                <a:spcPct val="120000"/>
              </a:lnSpc>
            </a:pPr>
            <a:endParaRPr lang="es-CL" sz="4000" b="1" dirty="0">
              <a:solidFill>
                <a:srgbClr val="FF3300"/>
              </a:solidFill>
            </a:endParaRPr>
          </a:p>
        </p:txBody>
      </p:sp>
      <p:pic>
        <p:nvPicPr>
          <p:cNvPr id="5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2000"/>
                                        <p:tgtEl>
                                          <p:spTgt spid="74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747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5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4" name="Rectangle 4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ES" sz="3600" b="1" dirty="0" smtClean="0">
                <a:solidFill>
                  <a:srgbClr val="C00000"/>
                </a:solidFill>
              </a:rPr>
              <a:t>“GUÍA </a:t>
            </a:r>
            <a:r>
              <a:rPr lang="es-ES" sz="3600" b="1" dirty="0">
                <a:solidFill>
                  <a:srgbClr val="C00000"/>
                </a:solidFill>
              </a:rPr>
              <a:t>DE METODOLÓGICA PARA </a:t>
            </a:r>
            <a:br>
              <a:rPr lang="es-ES" sz="3600" b="1" dirty="0">
                <a:solidFill>
                  <a:srgbClr val="C00000"/>
                </a:solidFill>
              </a:rPr>
            </a:br>
            <a:r>
              <a:rPr lang="es-ES" sz="3600" b="1" dirty="0">
                <a:solidFill>
                  <a:srgbClr val="C00000"/>
                </a:solidFill>
              </a:rPr>
              <a:t>ÁNALISIS DE </a:t>
            </a:r>
            <a:r>
              <a:rPr lang="es-ES" sz="3600" b="1" dirty="0" smtClean="0">
                <a:solidFill>
                  <a:srgbClr val="C00000"/>
                </a:solidFill>
              </a:rPr>
              <a:t>ORGANIZACIONES</a:t>
            </a:r>
            <a:r>
              <a:rPr lang="es-ES" sz="3600" b="1" dirty="0" smtClean="0">
                <a:solidFill>
                  <a:srgbClr val="CC3300"/>
                </a:solidFill>
              </a:rPr>
              <a:t>”</a:t>
            </a:r>
            <a:r>
              <a:rPr lang="es-ES" sz="3600" b="1" dirty="0" smtClean="0">
                <a:solidFill>
                  <a:schemeClr val="accent2"/>
                </a:solidFill>
              </a:rPr>
              <a:t> </a:t>
            </a:r>
            <a:r>
              <a:rPr lang="es-ES" dirty="0">
                <a:solidFill>
                  <a:schemeClr val="accent2"/>
                </a:solidFill>
              </a:rPr>
              <a:t/>
            </a:r>
            <a:br>
              <a:rPr lang="es-ES" dirty="0">
                <a:solidFill>
                  <a:schemeClr val="accent2"/>
                </a:solidFill>
              </a:rPr>
            </a:br>
            <a:r>
              <a:rPr lang="es-ES" sz="2000" dirty="0">
                <a:solidFill>
                  <a:schemeClr val="accent2"/>
                </a:solidFill>
              </a:rPr>
              <a:t/>
            </a:r>
            <a:br>
              <a:rPr lang="es-ES" sz="2000" dirty="0">
                <a:solidFill>
                  <a:schemeClr val="accent2"/>
                </a:solidFill>
              </a:rPr>
            </a:br>
            <a:r>
              <a:rPr lang="es-ES" sz="2200" i="1" dirty="0">
                <a:solidFill>
                  <a:schemeClr val="bg1"/>
                </a:solidFill>
              </a:rPr>
              <a:t>Documento para fines Docentes</a:t>
            </a:r>
            <a:r>
              <a:rPr lang="es-ES" sz="4400" dirty="0">
                <a:solidFill>
                  <a:schemeClr val="bg1"/>
                </a:solidFill>
              </a:rPr>
              <a:t/>
            </a:r>
            <a:br>
              <a:rPr lang="es-ES" sz="4400" dirty="0">
                <a:solidFill>
                  <a:schemeClr val="bg1"/>
                </a:solidFill>
              </a:rPr>
            </a:br>
            <a:r>
              <a:rPr lang="es-ES" sz="2700" i="1" dirty="0" smtClean="0">
                <a:solidFill>
                  <a:schemeClr val="bg1"/>
                </a:solidFill>
              </a:rPr>
              <a:t> (</a:t>
            </a:r>
            <a:r>
              <a:rPr lang="es-ES" sz="2700" i="1" dirty="0">
                <a:solidFill>
                  <a:schemeClr val="bg1"/>
                </a:solidFill>
              </a:rPr>
              <a:t>puede ser mejorada en el transcurso del Taller)</a:t>
            </a:r>
            <a:r>
              <a:rPr lang="es-ES" sz="4400" dirty="0">
                <a:solidFill>
                  <a:schemeClr val="bg1"/>
                </a:solidFill>
              </a:rPr>
              <a:t/>
            </a:r>
            <a:br>
              <a:rPr lang="es-ES" sz="4400" dirty="0">
                <a:solidFill>
                  <a:schemeClr val="bg1"/>
                </a:solidFill>
              </a:rPr>
            </a:br>
            <a:r>
              <a:rPr lang="es-ES" sz="4400" dirty="0">
                <a:solidFill>
                  <a:schemeClr val="bg1"/>
                </a:solidFill>
              </a:rPr>
              <a:t> </a:t>
            </a:r>
            <a:r>
              <a:rPr lang="es-ES" sz="1800" dirty="0">
                <a:solidFill>
                  <a:schemeClr val="bg1"/>
                </a:solidFill>
              </a:rPr>
              <a:t>(bajar de U-CURSO)</a:t>
            </a:r>
            <a:r>
              <a:rPr lang="es-ES" sz="1600" dirty="0">
                <a:solidFill>
                  <a:schemeClr val="accent2"/>
                </a:solidFill>
              </a:rPr>
              <a:t/>
            </a:r>
            <a:br>
              <a:rPr lang="es-ES" sz="1600" dirty="0">
                <a:solidFill>
                  <a:schemeClr val="accent2"/>
                </a:solidFill>
              </a:rPr>
            </a:br>
            <a:r>
              <a:rPr lang="es-ES" sz="4000" dirty="0"/>
              <a:t/>
            </a:r>
            <a:br>
              <a:rPr lang="es-ES" sz="4000" dirty="0"/>
            </a:br>
            <a:r>
              <a:rPr lang="es-ES" sz="2800" b="1" dirty="0">
                <a:solidFill>
                  <a:srgbClr val="CC3300"/>
                </a:solidFill>
              </a:rPr>
              <a:t>Autores: </a:t>
            </a:r>
            <a:r>
              <a:rPr lang="es-ES" sz="2000" b="1" dirty="0">
                <a:solidFill>
                  <a:srgbClr val="CC3300"/>
                </a:solidFill>
              </a:rPr>
              <a:t>Mario Waissbluth y José </a:t>
            </a:r>
            <a:r>
              <a:rPr lang="es-ES" sz="2000" b="1" dirty="0" smtClean="0">
                <a:solidFill>
                  <a:srgbClr val="CC3300"/>
                </a:solidFill>
              </a:rPr>
              <a:t>Inostroza</a:t>
            </a:r>
            <a:br>
              <a:rPr lang="es-ES" sz="2000" b="1" dirty="0" smtClean="0">
                <a:solidFill>
                  <a:srgbClr val="CC3300"/>
                </a:solidFill>
              </a:rPr>
            </a:br>
            <a:r>
              <a:rPr lang="es-ES" sz="2000" b="1" dirty="0" smtClean="0">
                <a:solidFill>
                  <a:srgbClr val="CC3300"/>
                </a:solidFill>
              </a:rPr>
              <a:t>con la colaboración de Natalie González</a:t>
            </a:r>
            <a:endParaRPr lang="es-ES" sz="2800" b="1" dirty="0">
              <a:solidFill>
                <a:srgbClr val="CC3300"/>
              </a:solidFill>
            </a:endParaRPr>
          </a:p>
        </p:txBody>
      </p:sp>
      <p:pic>
        <p:nvPicPr>
          <p:cNvPr id="3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40353" y="5517232"/>
            <a:ext cx="1403647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s-ES" sz="3200" b="1" dirty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1. INTRODUCCIÓN Y CARACTERÍSTICAS GENERALES</a:t>
            </a:r>
            <a:r>
              <a:rPr lang="es-ES" sz="4000" b="1" dirty="0">
                <a:solidFill>
                  <a:srgbClr val="000080"/>
                </a:solidFill>
                <a:latin typeface="Calibri" pitchFamily="34" charset="0"/>
                <a:cs typeface="Times New Roman" pitchFamily="18" charset="0"/>
              </a:rPr>
              <a:t>.</a:t>
            </a:r>
            <a:r>
              <a:rPr lang="es-ES" sz="4000" dirty="0"/>
              <a:t> 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15</a:t>
            </a:fld>
            <a:endParaRPr lang="es-ES" dirty="0"/>
          </a:p>
        </p:txBody>
      </p:sp>
      <p:sp>
        <p:nvSpPr>
          <p:cNvPr id="7987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0" y="1557338"/>
            <a:ext cx="9144000" cy="5068887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es-ES" b="1" dirty="0">
                <a:solidFill>
                  <a:schemeClr val="accent2"/>
                </a:solidFill>
              </a:rPr>
              <a:t>El </a:t>
            </a:r>
            <a:r>
              <a:rPr lang="es-ES" b="1" dirty="0" smtClean="0">
                <a:solidFill>
                  <a:schemeClr val="accent2"/>
                </a:solidFill>
              </a:rPr>
              <a:t>(</a:t>
            </a:r>
            <a:r>
              <a:rPr lang="es-ES" b="1" dirty="0">
                <a:solidFill>
                  <a:schemeClr val="accent2"/>
                </a:solidFill>
              </a:rPr>
              <a:t>AO) es una </a:t>
            </a:r>
            <a:r>
              <a:rPr lang="es-ES" b="1" dirty="0">
                <a:solidFill>
                  <a:srgbClr val="C00000"/>
                </a:solidFill>
              </a:rPr>
              <a:t>herramienta</a:t>
            </a:r>
            <a:r>
              <a:rPr lang="es-ES" b="1" dirty="0">
                <a:solidFill>
                  <a:srgbClr val="CC3300"/>
                </a:solidFill>
              </a:rPr>
              <a:t> </a:t>
            </a:r>
            <a:r>
              <a:rPr lang="es-ES" b="1" dirty="0">
                <a:solidFill>
                  <a:schemeClr val="accent2"/>
                </a:solidFill>
              </a:rPr>
              <a:t>que sirve para hacer </a:t>
            </a:r>
            <a:r>
              <a:rPr lang="es-ES" b="1" dirty="0" smtClean="0">
                <a:solidFill>
                  <a:srgbClr val="C00000"/>
                </a:solidFill>
              </a:rPr>
              <a:t>diagnósticos rápidos </a:t>
            </a:r>
            <a:r>
              <a:rPr lang="es-ES" b="1" dirty="0">
                <a:solidFill>
                  <a:srgbClr val="C00000"/>
                </a:solidFill>
              </a:rPr>
              <a:t>sobre la gestión </a:t>
            </a:r>
            <a:r>
              <a:rPr lang="es-ES" b="1" dirty="0">
                <a:solidFill>
                  <a:schemeClr val="accent2"/>
                </a:solidFill>
              </a:rPr>
              <a:t>de las organizaciones y programas.</a:t>
            </a:r>
          </a:p>
          <a:p>
            <a:pPr algn="just">
              <a:lnSpc>
                <a:spcPct val="90000"/>
              </a:lnSpc>
            </a:pPr>
            <a:endParaRPr lang="es-ES" b="1" dirty="0">
              <a:solidFill>
                <a:schemeClr val="accent2"/>
              </a:solidFill>
            </a:endParaRPr>
          </a:p>
          <a:p>
            <a:pPr algn="just">
              <a:lnSpc>
                <a:spcPct val="90000"/>
              </a:lnSpc>
            </a:pPr>
            <a:r>
              <a:rPr lang="es-ES" b="1" dirty="0">
                <a:solidFill>
                  <a:schemeClr val="accent2"/>
                </a:solidFill>
              </a:rPr>
              <a:t>Los sustentos teóricos de esta metodología </a:t>
            </a:r>
            <a:r>
              <a:rPr lang="es-ES" b="1" dirty="0" smtClean="0">
                <a:solidFill>
                  <a:schemeClr val="accent2"/>
                </a:solidFill>
              </a:rPr>
              <a:t>son: </a:t>
            </a:r>
            <a:r>
              <a:rPr lang="es-ES" b="1" i="1" dirty="0" smtClean="0">
                <a:solidFill>
                  <a:srgbClr val="C00000"/>
                </a:solidFill>
              </a:rPr>
              <a:t>visión </a:t>
            </a:r>
            <a:r>
              <a:rPr lang="es-ES" b="1" i="1" dirty="0">
                <a:solidFill>
                  <a:srgbClr val="C00000"/>
                </a:solidFill>
              </a:rPr>
              <a:t>de las organizaciones como sistemas complejos</a:t>
            </a:r>
            <a:r>
              <a:rPr lang="es-ES" b="1" dirty="0">
                <a:solidFill>
                  <a:srgbClr val="C00000"/>
                </a:solidFill>
              </a:rPr>
              <a:t>, </a:t>
            </a:r>
            <a:r>
              <a:rPr lang="es-ES" b="1" i="1" dirty="0" smtClean="0">
                <a:solidFill>
                  <a:srgbClr val="C00000"/>
                </a:solidFill>
              </a:rPr>
              <a:t>lógica </a:t>
            </a:r>
            <a:r>
              <a:rPr lang="es-ES" b="1" i="1" dirty="0">
                <a:solidFill>
                  <a:srgbClr val="C00000"/>
                </a:solidFill>
              </a:rPr>
              <a:t>difusa, </a:t>
            </a:r>
            <a:r>
              <a:rPr lang="es-ES" b="1" i="1" dirty="0" smtClean="0">
                <a:solidFill>
                  <a:srgbClr val="C00000"/>
                </a:solidFill>
              </a:rPr>
              <a:t> enfoque de agregación de VALOR </a:t>
            </a:r>
            <a:r>
              <a:rPr lang="es-ES" b="1" i="1" dirty="0">
                <a:solidFill>
                  <a:srgbClr val="C00000"/>
                </a:solidFill>
              </a:rPr>
              <a:t>PÚBLICO (MOORE)</a:t>
            </a:r>
            <a:endParaRPr lang="es-ES" b="1" dirty="0">
              <a:solidFill>
                <a:srgbClr val="C00000"/>
              </a:solidFill>
            </a:endParaRPr>
          </a:p>
          <a:p>
            <a:pPr>
              <a:lnSpc>
                <a:spcPct val="90000"/>
              </a:lnSpc>
            </a:pPr>
            <a:endParaRPr lang="es-ES" sz="2400" b="1" dirty="0">
              <a:solidFill>
                <a:schemeClr val="accent2"/>
              </a:solidFill>
            </a:endParaRPr>
          </a:p>
        </p:txBody>
      </p:sp>
      <p:pic>
        <p:nvPicPr>
          <p:cNvPr id="5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9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5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76672"/>
            <a:ext cx="8938320" cy="1143000"/>
          </a:xfrm>
        </p:spPr>
        <p:txBody>
          <a:bodyPr/>
          <a:lstStyle/>
          <a:p>
            <a:r>
              <a:rPr lang="es-ES" sz="3200" b="1" dirty="0" smtClean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1. INTRODUCCIÓN </a:t>
            </a:r>
            <a:r>
              <a:rPr lang="es-ES" sz="3200" b="1" dirty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Y CARACTERÍSTICAS GENERALES.</a:t>
            </a:r>
            <a:r>
              <a:rPr lang="es-ES" sz="3200" b="1" dirty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16</a:t>
            </a:fld>
            <a:endParaRPr lang="es-ES" dirty="0"/>
          </a:p>
        </p:txBody>
      </p:sp>
      <p:sp>
        <p:nvSpPr>
          <p:cNvPr id="8192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79388" y="1412875"/>
            <a:ext cx="8713787" cy="5445125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es-ES" sz="2800" dirty="0"/>
          </a:p>
          <a:p>
            <a:pPr algn="r">
              <a:lnSpc>
                <a:spcPct val="90000"/>
              </a:lnSpc>
              <a:buFontTx/>
              <a:buNone/>
            </a:pPr>
            <a:r>
              <a:rPr lang="es-ES" sz="2800" b="1" dirty="0" smtClean="0">
                <a:solidFill>
                  <a:schemeClr val="accent2"/>
                </a:solidFill>
              </a:rPr>
              <a:t> </a:t>
            </a:r>
            <a:endParaRPr lang="es-ES" sz="2800" b="1" dirty="0">
              <a:solidFill>
                <a:schemeClr val="accent2"/>
              </a:solidFill>
            </a:endParaRPr>
          </a:p>
          <a:p>
            <a:pPr>
              <a:lnSpc>
                <a:spcPct val="90000"/>
              </a:lnSpc>
            </a:pPr>
            <a:r>
              <a:rPr lang="es-ES" sz="2800" b="1" dirty="0" smtClean="0">
                <a:solidFill>
                  <a:schemeClr val="accent2"/>
                </a:solidFill>
              </a:rPr>
              <a:t>¿Qué deberíamos comprender de la organización estudiada</a:t>
            </a:r>
            <a:r>
              <a:rPr lang="es-ES" sz="2800" b="1" dirty="0" smtClean="0">
                <a:solidFill>
                  <a:schemeClr val="accent2"/>
                </a:solidFill>
              </a:rPr>
              <a:t>?</a:t>
            </a:r>
          </a:p>
          <a:p>
            <a:pPr>
              <a:lnSpc>
                <a:spcPct val="90000"/>
              </a:lnSpc>
            </a:pPr>
            <a:endParaRPr lang="es-ES" sz="2800" b="1" dirty="0">
              <a:solidFill>
                <a:schemeClr val="accent2"/>
              </a:solidFill>
            </a:endParaRPr>
          </a:p>
          <a:p>
            <a:pPr lvl="1">
              <a:lnSpc>
                <a:spcPct val="90000"/>
              </a:lnSpc>
            </a:pPr>
            <a:r>
              <a:rPr lang="es-ES" sz="2400" b="1" dirty="0" smtClean="0">
                <a:solidFill>
                  <a:schemeClr val="accent2"/>
                </a:solidFill>
              </a:rPr>
              <a:t>Funcionamiento Global /Modelo de Negocio-de </a:t>
            </a:r>
            <a:r>
              <a:rPr lang="es-ES" sz="2400" b="1" dirty="0" smtClean="0">
                <a:solidFill>
                  <a:schemeClr val="accent2"/>
                </a:solidFill>
              </a:rPr>
              <a:t>Agregación de Valor Público. </a:t>
            </a:r>
            <a:endParaRPr lang="es-ES" sz="2400" b="1" dirty="0" smtClean="0">
              <a:solidFill>
                <a:schemeClr val="accent2"/>
              </a:solidFill>
            </a:endParaRPr>
          </a:p>
          <a:p>
            <a:pPr lvl="1">
              <a:lnSpc>
                <a:spcPct val="90000"/>
              </a:lnSpc>
            </a:pPr>
            <a:r>
              <a:rPr lang="es-ES" sz="2400" b="1" dirty="0" smtClean="0">
                <a:solidFill>
                  <a:schemeClr val="accent2"/>
                </a:solidFill>
              </a:rPr>
              <a:t>Principales problemas</a:t>
            </a:r>
            <a:r>
              <a:rPr lang="es-ES" sz="2400" b="1" dirty="0">
                <a:solidFill>
                  <a:schemeClr val="accent2"/>
                </a:solidFill>
              </a:rPr>
              <a:t>, fortalezas, </a:t>
            </a:r>
            <a:r>
              <a:rPr lang="es-ES" sz="2400" b="1" dirty="0" smtClean="0">
                <a:solidFill>
                  <a:schemeClr val="accent2"/>
                </a:solidFill>
              </a:rPr>
              <a:t> debilidades…</a:t>
            </a:r>
            <a:endParaRPr lang="es-ES" sz="2400" b="1" dirty="0">
              <a:solidFill>
                <a:schemeClr val="accent2"/>
              </a:solidFill>
            </a:endParaRPr>
          </a:p>
          <a:p>
            <a:pPr lvl="1">
              <a:lnSpc>
                <a:spcPct val="90000"/>
              </a:lnSpc>
            </a:pPr>
            <a:r>
              <a:rPr lang="es-ES" sz="2400" b="1" dirty="0" smtClean="0">
                <a:solidFill>
                  <a:schemeClr val="accent2"/>
                </a:solidFill>
              </a:rPr>
              <a:t> Relaciones sistémicas entre distintos factores clave. </a:t>
            </a:r>
            <a:endParaRPr lang="es-ES" sz="2400" b="1" dirty="0">
              <a:solidFill>
                <a:schemeClr val="accent2"/>
              </a:solidFill>
            </a:endParaRPr>
          </a:p>
        </p:txBody>
      </p:sp>
      <p:pic>
        <p:nvPicPr>
          <p:cNvPr id="5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s-ES" sz="3200" b="1" dirty="0" smtClean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1. INTRODUCCIÓN </a:t>
            </a:r>
            <a:r>
              <a:rPr lang="es-ES" sz="3200" b="1" dirty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Y CARACTERÍSTICAS GENERALES. 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17</a:t>
            </a:fld>
            <a:endParaRPr lang="es-ES" dirty="0"/>
          </a:p>
        </p:txBody>
      </p:sp>
      <p:sp>
        <p:nvSpPr>
          <p:cNvPr id="8397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s-ES" sz="3600" dirty="0">
                <a:solidFill>
                  <a:schemeClr val="accent2"/>
                </a:solidFill>
              </a:rPr>
              <a:t>La guía se focaliza más en </a:t>
            </a:r>
            <a:r>
              <a:rPr lang="es-ES" sz="3600" dirty="0" smtClean="0">
                <a:solidFill>
                  <a:schemeClr val="accent2"/>
                </a:solidFill>
              </a:rPr>
              <a:t>la gestión/implementación, </a:t>
            </a:r>
            <a:r>
              <a:rPr lang="es-ES" sz="3600" dirty="0">
                <a:solidFill>
                  <a:schemeClr val="accent2"/>
                </a:solidFill>
              </a:rPr>
              <a:t>del </a:t>
            </a:r>
            <a:r>
              <a:rPr lang="es-ES" sz="4000" b="1" dirty="0" smtClean="0">
                <a:solidFill>
                  <a:srgbClr val="C00000"/>
                </a:solidFill>
              </a:rPr>
              <a:t>“</a:t>
            </a:r>
            <a:r>
              <a:rPr lang="es-ES" sz="4000" b="1" dirty="0">
                <a:solidFill>
                  <a:srgbClr val="C00000"/>
                </a:solidFill>
              </a:rPr>
              <a:t>cómo hacer</a:t>
            </a:r>
            <a:r>
              <a:rPr lang="es-ES" sz="4000" b="1" dirty="0" smtClean="0">
                <a:solidFill>
                  <a:srgbClr val="C00000"/>
                </a:solidFill>
              </a:rPr>
              <a:t>”</a:t>
            </a:r>
            <a:endParaRPr lang="es-ES" sz="4000" b="1" dirty="0">
              <a:solidFill>
                <a:srgbClr val="C00000"/>
              </a:solidFill>
            </a:endParaRPr>
          </a:p>
          <a:p>
            <a:pPr>
              <a:lnSpc>
                <a:spcPct val="80000"/>
              </a:lnSpc>
            </a:pPr>
            <a:endParaRPr lang="es-ES" sz="3600" dirty="0">
              <a:solidFill>
                <a:srgbClr val="CC3300"/>
              </a:solidFill>
            </a:endParaRPr>
          </a:p>
          <a:p>
            <a:pPr algn="r">
              <a:lnSpc>
                <a:spcPct val="80000"/>
              </a:lnSpc>
            </a:pPr>
            <a:r>
              <a:rPr lang="es-ES" sz="3600" dirty="0">
                <a:solidFill>
                  <a:schemeClr val="accent2"/>
                </a:solidFill>
              </a:rPr>
              <a:t>Sin </a:t>
            </a:r>
            <a:r>
              <a:rPr lang="es-ES" sz="3600" dirty="0" smtClean="0">
                <a:solidFill>
                  <a:schemeClr val="accent2"/>
                </a:solidFill>
              </a:rPr>
              <a:t>embargo, </a:t>
            </a:r>
            <a:r>
              <a:rPr lang="es-ES" sz="3600" dirty="0">
                <a:solidFill>
                  <a:schemeClr val="accent2"/>
                </a:solidFill>
              </a:rPr>
              <a:t>el </a:t>
            </a:r>
            <a:r>
              <a:rPr lang="es-ES" sz="3600" b="1" dirty="0">
                <a:solidFill>
                  <a:schemeClr val="accent2"/>
                </a:solidFill>
              </a:rPr>
              <a:t>punto de partida del  diagnosticador debe ser una </a:t>
            </a:r>
            <a:r>
              <a:rPr lang="es-ES" sz="4000" b="1" dirty="0">
                <a:solidFill>
                  <a:srgbClr val="C00000"/>
                </a:solidFill>
              </a:rPr>
              <a:t>comprensión plena del “qué hacer”(política pública) y </a:t>
            </a:r>
            <a:r>
              <a:rPr lang="es-ES" sz="4000" b="1" dirty="0" smtClean="0">
                <a:solidFill>
                  <a:srgbClr val="C00000"/>
                </a:solidFill>
              </a:rPr>
              <a:t>del contexto </a:t>
            </a:r>
            <a:r>
              <a:rPr lang="es-ES" sz="4000" b="1" dirty="0" smtClean="0">
                <a:solidFill>
                  <a:srgbClr val="C00000"/>
                </a:solidFill>
              </a:rPr>
              <a:t>político.</a:t>
            </a:r>
            <a:endParaRPr lang="es-ES" sz="4400" b="1" dirty="0">
              <a:solidFill>
                <a:srgbClr val="C00000"/>
              </a:solidFill>
            </a:endParaRPr>
          </a:p>
        </p:txBody>
      </p:sp>
      <p:pic>
        <p:nvPicPr>
          <p:cNvPr id="5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445224"/>
            <a:ext cx="1403647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99392"/>
            <a:ext cx="8892480" cy="1143000"/>
          </a:xfrm>
        </p:spPr>
        <p:txBody>
          <a:bodyPr/>
          <a:lstStyle/>
          <a:p>
            <a:r>
              <a:rPr lang="es-ES" sz="3200" b="1" dirty="0" smtClean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1. INTRODUCCIÓN </a:t>
            </a:r>
            <a:r>
              <a:rPr lang="es-ES" sz="3200" b="1" dirty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Y CARACTERÍSTICAS GENERALES. 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18</a:t>
            </a:fld>
            <a:endParaRPr lang="es-ES" dirty="0"/>
          </a:p>
        </p:txBody>
      </p:sp>
      <p:sp>
        <p:nvSpPr>
          <p:cNvPr id="8601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0" y="1124744"/>
            <a:ext cx="9144000" cy="554513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" sz="2400" b="1" dirty="0">
                <a:solidFill>
                  <a:schemeClr val="accent2"/>
                </a:solidFill>
              </a:rPr>
              <a:t>….puede ser útil </a:t>
            </a:r>
            <a:r>
              <a:rPr lang="es-ES" sz="2400" b="1" dirty="0" smtClean="0">
                <a:solidFill>
                  <a:schemeClr val="accent2"/>
                </a:solidFill>
              </a:rPr>
              <a:t>para:</a:t>
            </a:r>
            <a:endParaRPr lang="es-ES" sz="2400" b="1" dirty="0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</a:pPr>
            <a:endParaRPr lang="es-ES" sz="2400" b="1" dirty="0">
              <a:solidFill>
                <a:schemeClr val="accent2"/>
              </a:solidFill>
            </a:endParaRPr>
          </a:p>
          <a:p>
            <a:pPr lvl="1">
              <a:lnSpc>
                <a:spcPct val="80000"/>
              </a:lnSpc>
            </a:pPr>
            <a:r>
              <a:rPr lang="es-ES" b="1" dirty="0">
                <a:solidFill>
                  <a:schemeClr val="accent2"/>
                </a:solidFill>
              </a:rPr>
              <a:t>un </a:t>
            </a:r>
            <a:r>
              <a:rPr lang="es-ES" b="1" dirty="0">
                <a:solidFill>
                  <a:srgbClr val="C00000"/>
                </a:solidFill>
              </a:rPr>
              <a:t>gerente público </a:t>
            </a:r>
            <a:r>
              <a:rPr lang="es-ES" b="1" dirty="0">
                <a:solidFill>
                  <a:schemeClr val="accent2"/>
                </a:solidFill>
              </a:rPr>
              <a:t>que llega a hacerse cargo de una organización</a:t>
            </a:r>
          </a:p>
          <a:p>
            <a:pPr lvl="1">
              <a:lnSpc>
                <a:spcPct val="80000"/>
              </a:lnSpc>
            </a:pPr>
            <a:r>
              <a:rPr lang="es-ES" b="1" dirty="0" smtClean="0">
                <a:solidFill>
                  <a:schemeClr val="accent2"/>
                </a:solidFill>
              </a:rPr>
              <a:t>una </a:t>
            </a:r>
            <a:r>
              <a:rPr lang="es-ES" b="1" dirty="0">
                <a:solidFill>
                  <a:srgbClr val="C00000"/>
                </a:solidFill>
              </a:rPr>
              <a:t>consultora</a:t>
            </a:r>
            <a:r>
              <a:rPr lang="es-ES" b="1" dirty="0">
                <a:solidFill>
                  <a:srgbClr val="CC3300"/>
                </a:solidFill>
              </a:rPr>
              <a:t> </a:t>
            </a:r>
            <a:r>
              <a:rPr lang="es-ES" b="1" dirty="0">
                <a:solidFill>
                  <a:schemeClr val="accent2"/>
                </a:solidFill>
              </a:rPr>
              <a:t>que asesora en un proceso de </a:t>
            </a:r>
            <a:r>
              <a:rPr lang="es-ES" b="1" dirty="0">
                <a:solidFill>
                  <a:srgbClr val="C00000"/>
                </a:solidFill>
              </a:rPr>
              <a:t>modernización o transformación </a:t>
            </a:r>
            <a:r>
              <a:rPr lang="es-ES" b="1" dirty="0">
                <a:solidFill>
                  <a:schemeClr val="accent2"/>
                </a:solidFill>
              </a:rPr>
              <a:t>(general o parcial). </a:t>
            </a:r>
          </a:p>
          <a:p>
            <a:pPr lvl="1">
              <a:lnSpc>
                <a:spcPct val="80000"/>
              </a:lnSpc>
            </a:pPr>
            <a:r>
              <a:rPr lang="es-ES" b="1" dirty="0" smtClean="0">
                <a:solidFill>
                  <a:srgbClr val="C00000"/>
                </a:solidFill>
              </a:rPr>
              <a:t>que formuladores </a:t>
            </a:r>
            <a:r>
              <a:rPr lang="es-ES" b="1" dirty="0">
                <a:solidFill>
                  <a:srgbClr val="C00000"/>
                </a:solidFill>
              </a:rPr>
              <a:t>de </a:t>
            </a:r>
            <a:r>
              <a:rPr lang="es-ES" b="1" dirty="0" smtClean="0">
                <a:solidFill>
                  <a:srgbClr val="C00000"/>
                </a:solidFill>
              </a:rPr>
              <a:t>políticas/programas </a:t>
            </a:r>
            <a:r>
              <a:rPr lang="es-ES" b="1" dirty="0">
                <a:solidFill>
                  <a:srgbClr val="C00000"/>
                </a:solidFill>
              </a:rPr>
              <a:t>públicos</a:t>
            </a:r>
            <a:r>
              <a:rPr lang="es-ES" b="1" dirty="0">
                <a:solidFill>
                  <a:schemeClr val="accent2"/>
                </a:solidFill>
              </a:rPr>
              <a:t> tengan </a:t>
            </a:r>
            <a:r>
              <a:rPr lang="es-ES" b="1" dirty="0" smtClean="0">
                <a:solidFill>
                  <a:schemeClr val="accent2"/>
                </a:solidFill>
              </a:rPr>
              <a:t>conocimiento de características de gestión de org. involucradas </a:t>
            </a:r>
            <a:r>
              <a:rPr lang="es-ES" b="1" dirty="0">
                <a:solidFill>
                  <a:schemeClr val="accent2"/>
                </a:solidFill>
              </a:rPr>
              <a:t>en la implementación. </a:t>
            </a:r>
          </a:p>
          <a:p>
            <a:pPr lvl="1">
              <a:lnSpc>
                <a:spcPct val="80000"/>
              </a:lnSpc>
            </a:pPr>
            <a:r>
              <a:rPr lang="es-ES" b="1" dirty="0" smtClean="0">
                <a:solidFill>
                  <a:srgbClr val="C00000"/>
                </a:solidFill>
              </a:rPr>
              <a:t>análisis </a:t>
            </a:r>
            <a:r>
              <a:rPr lang="es-ES" b="1" dirty="0">
                <a:solidFill>
                  <a:srgbClr val="C00000"/>
                </a:solidFill>
              </a:rPr>
              <a:t>de riesgo de una organización</a:t>
            </a:r>
            <a:r>
              <a:rPr lang="es-ES" b="1" dirty="0">
                <a:solidFill>
                  <a:schemeClr val="accent2"/>
                </a:solidFill>
              </a:rPr>
              <a:t>, </a:t>
            </a:r>
            <a:r>
              <a:rPr lang="es-ES" b="1" dirty="0" smtClean="0">
                <a:solidFill>
                  <a:schemeClr val="accent2"/>
                </a:solidFill>
              </a:rPr>
              <a:t>en un sentido amplio: </a:t>
            </a:r>
            <a:r>
              <a:rPr lang="es-ES" b="1" dirty="0">
                <a:solidFill>
                  <a:schemeClr val="accent2"/>
                </a:solidFill>
              </a:rPr>
              <a:t>político, estratégico, operacional, financiero, y de probidad</a:t>
            </a:r>
            <a:r>
              <a:rPr lang="es-ES" sz="3200" b="1" dirty="0">
                <a:solidFill>
                  <a:schemeClr val="accent2"/>
                </a:solidFill>
              </a:rPr>
              <a:t>.</a:t>
            </a:r>
            <a:r>
              <a:rPr lang="es-ES" sz="1050" dirty="0">
                <a:solidFill>
                  <a:schemeClr val="accent2"/>
                </a:solidFill>
              </a:rPr>
              <a:t> </a:t>
            </a:r>
          </a:p>
          <a:p>
            <a:pPr lvl="1">
              <a:lnSpc>
                <a:spcPct val="80000"/>
              </a:lnSpc>
              <a:buFontTx/>
              <a:buNone/>
            </a:pPr>
            <a:endParaRPr lang="es-ES" sz="900" dirty="0">
              <a:solidFill>
                <a:schemeClr val="accent2"/>
              </a:solidFill>
            </a:endParaRPr>
          </a:p>
        </p:txBody>
      </p:sp>
      <p:pic>
        <p:nvPicPr>
          <p:cNvPr id="5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6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6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86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6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86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6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860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60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860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60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274638"/>
            <a:ext cx="8892480" cy="1143000"/>
          </a:xfrm>
        </p:spPr>
        <p:txBody>
          <a:bodyPr/>
          <a:lstStyle/>
          <a:p>
            <a:r>
              <a:rPr lang="es-ES" sz="3200" b="1" dirty="0" smtClean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1. INTRODUCCIÓN </a:t>
            </a:r>
            <a:r>
              <a:rPr lang="es-ES" sz="3200" b="1" dirty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Y CARACTERÍSTICAS GENERALES. 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19</a:t>
            </a:fld>
            <a:endParaRPr lang="es-ES" dirty="0"/>
          </a:p>
        </p:txBody>
      </p:sp>
      <p:sp>
        <p:nvSpPr>
          <p:cNvPr id="8806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23850" y="1557338"/>
            <a:ext cx="8675688" cy="4525962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s-ES" sz="2800" b="1" dirty="0">
                <a:solidFill>
                  <a:schemeClr val="accent2"/>
                </a:solidFill>
              </a:rPr>
              <a:t>Se debe advertir que </a:t>
            </a:r>
            <a:r>
              <a:rPr lang="es-ES" sz="2800" b="1" dirty="0">
                <a:solidFill>
                  <a:srgbClr val="CC3300"/>
                </a:solidFill>
              </a:rPr>
              <a:t>la guía NO reemplaza:</a:t>
            </a:r>
          </a:p>
          <a:p>
            <a:pPr>
              <a:lnSpc>
                <a:spcPct val="80000"/>
              </a:lnSpc>
              <a:buFontTx/>
              <a:buNone/>
            </a:pPr>
            <a:endParaRPr lang="es-ES" sz="2800" b="1" dirty="0">
              <a:solidFill>
                <a:srgbClr val="CC3300"/>
              </a:solidFill>
            </a:endParaRPr>
          </a:p>
          <a:p>
            <a:pPr>
              <a:lnSpc>
                <a:spcPct val="80000"/>
              </a:lnSpc>
            </a:pPr>
            <a:r>
              <a:rPr lang="es-ES" sz="2800" b="1" dirty="0">
                <a:solidFill>
                  <a:schemeClr val="accent2"/>
                </a:solidFill>
              </a:rPr>
              <a:t>la falta de sentido común ni la falta de un </a:t>
            </a:r>
            <a:r>
              <a:rPr lang="es-ES" sz="3600" b="1" dirty="0">
                <a:solidFill>
                  <a:srgbClr val="CC3300"/>
                </a:solidFill>
              </a:rPr>
              <a:t>REFLEXION PROFUNDA y DELIBERATIVA en el equipo.</a:t>
            </a:r>
            <a:endParaRPr lang="es-ES" sz="2800" b="1" dirty="0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</a:pPr>
            <a:endParaRPr lang="es-ES" sz="2800" b="1" dirty="0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</a:pPr>
            <a:r>
              <a:rPr lang="es-ES" sz="2800" b="1" dirty="0">
                <a:solidFill>
                  <a:schemeClr val="accent2"/>
                </a:solidFill>
              </a:rPr>
              <a:t>la falta de </a:t>
            </a:r>
            <a:r>
              <a:rPr lang="es-ES" sz="2800" b="1" i="1" dirty="0" smtClean="0">
                <a:solidFill>
                  <a:schemeClr val="accent2"/>
                </a:solidFill>
              </a:rPr>
              <a:t>expertise</a:t>
            </a:r>
            <a:r>
              <a:rPr lang="es-ES" sz="2800" b="1" dirty="0" smtClean="0">
                <a:solidFill>
                  <a:schemeClr val="accent2"/>
                </a:solidFill>
              </a:rPr>
              <a:t> profesional</a:t>
            </a:r>
            <a:r>
              <a:rPr lang="es-ES" sz="2800" b="1" dirty="0">
                <a:solidFill>
                  <a:schemeClr val="accent2"/>
                </a:solidFill>
              </a:rPr>
              <a:t>, </a:t>
            </a:r>
          </a:p>
          <a:p>
            <a:pPr>
              <a:lnSpc>
                <a:spcPct val="80000"/>
              </a:lnSpc>
            </a:pPr>
            <a:endParaRPr lang="es-ES" sz="2800" b="1" dirty="0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</a:pPr>
            <a:r>
              <a:rPr lang="es-ES" sz="2800" b="1" dirty="0">
                <a:solidFill>
                  <a:schemeClr val="accent2"/>
                </a:solidFill>
              </a:rPr>
              <a:t>o la perspicacia del analista para leer entre líneas o “mirar debajo del agua”. </a:t>
            </a:r>
          </a:p>
          <a:p>
            <a:pPr>
              <a:lnSpc>
                <a:spcPct val="80000"/>
              </a:lnSpc>
            </a:pPr>
            <a:endParaRPr lang="es-CL" sz="2800" b="1" dirty="0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</a:pPr>
            <a:endParaRPr lang="es-ES" sz="2800" b="1" dirty="0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</a:pPr>
            <a:endParaRPr lang="es-ES" sz="2800" dirty="0">
              <a:solidFill>
                <a:schemeClr val="accent2"/>
              </a:solidFill>
            </a:endParaRPr>
          </a:p>
        </p:txBody>
      </p:sp>
      <p:pic>
        <p:nvPicPr>
          <p:cNvPr id="5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04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sz="4000" b="1" dirty="0">
                <a:solidFill>
                  <a:srgbClr val="C00000"/>
                </a:solidFill>
              </a:rPr>
              <a:t>OBJETIVOS DE LA </a:t>
            </a:r>
            <a:r>
              <a:rPr lang="es-CL" sz="4000" b="1" dirty="0" smtClean="0">
                <a:solidFill>
                  <a:srgbClr val="C00000"/>
                </a:solidFill>
              </a:rPr>
              <a:t>1ª SESIÓN</a:t>
            </a:r>
            <a:endParaRPr lang="es-ES" sz="4000" b="1" dirty="0">
              <a:solidFill>
                <a:srgbClr val="C00000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2</a:t>
            </a:fld>
            <a:endParaRPr lang="es-ES" dirty="0"/>
          </a:p>
        </p:txBody>
      </p:sp>
      <p:sp>
        <p:nvSpPr>
          <p:cNvPr id="6656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68313" y="1557338"/>
            <a:ext cx="8229600" cy="4525962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s-CL" sz="2800" b="1" dirty="0" smtClean="0">
                <a:solidFill>
                  <a:schemeClr val="accent2"/>
                </a:solidFill>
              </a:rPr>
              <a:t>Presentación Equipo.</a:t>
            </a:r>
          </a:p>
          <a:p>
            <a:pPr marL="514350" indent="-514350">
              <a:buFont typeface="+mj-lt"/>
              <a:buAutoNum type="arabicPeriod"/>
            </a:pPr>
            <a:r>
              <a:rPr lang="es-CL" sz="2800" b="1" dirty="0" smtClean="0">
                <a:solidFill>
                  <a:schemeClr val="accent2"/>
                </a:solidFill>
              </a:rPr>
              <a:t>Motivación.</a:t>
            </a:r>
          </a:p>
          <a:p>
            <a:pPr marL="514350" indent="-514350">
              <a:buFont typeface="+mj-lt"/>
              <a:buAutoNum type="arabicPeriod"/>
            </a:pPr>
            <a:r>
              <a:rPr lang="es-CL" sz="2800" b="1" dirty="0" smtClean="0">
                <a:solidFill>
                  <a:schemeClr val="accent2"/>
                </a:solidFill>
              </a:rPr>
              <a:t>Exposición de Objetivos y Metodología </a:t>
            </a:r>
            <a:r>
              <a:rPr lang="es-CL" sz="2800" b="1" dirty="0">
                <a:solidFill>
                  <a:schemeClr val="accent2"/>
                </a:solidFill>
              </a:rPr>
              <a:t>de </a:t>
            </a:r>
            <a:r>
              <a:rPr lang="es-CL" sz="2800" b="1" dirty="0" smtClean="0">
                <a:solidFill>
                  <a:schemeClr val="accent2"/>
                </a:solidFill>
              </a:rPr>
              <a:t>AO</a:t>
            </a:r>
            <a:endParaRPr lang="es-CL" sz="2800" b="1" dirty="0">
              <a:solidFill>
                <a:schemeClr val="accent2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s-CL" sz="2800" b="1" dirty="0" smtClean="0">
                <a:solidFill>
                  <a:schemeClr val="accent2"/>
                </a:solidFill>
              </a:rPr>
              <a:t>Revisión de un caso. </a:t>
            </a:r>
          </a:p>
          <a:p>
            <a:pPr marL="514350" indent="-514350">
              <a:buFont typeface="+mj-lt"/>
              <a:buAutoNum type="arabicPeriod"/>
            </a:pPr>
            <a:r>
              <a:rPr lang="es-CL" sz="2800" b="1" dirty="0" smtClean="0">
                <a:solidFill>
                  <a:schemeClr val="accent2"/>
                </a:solidFill>
              </a:rPr>
              <a:t>Formación Grupos y criterios de elección de Instituciones </a:t>
            </a:r>
            <a:r>
              <a:rPr lang="es-CL" sz="2800" b="1" dirty="0">
                <a:solidFill>
                  <a:schemeClr val="accent2"/>
                </a:solidFill>
              </a:rPr>
              <a:t>(Organización Básica).</a:t>
            </a:r>
          </a:p>
          <a:p>
            <a:pPr marL="514350" indent="-514350">
              <a:buFont typeface="+mj-lt"/>
              <a:buAutoNum type="arabicPeriod"/>
            </a:pPr>
            <a:r>
              <a:rPr lang="es-CL" sz="2800" b="1" dirty="0" smtClean="0">
                <a:solidFill>
                  <a:schemeClr val="accent2"/>
                </a:solidFill>
              </a:rPr>
              <a:t>Definición </a:t>
            </a:r>
            <a:r>
              <a:rPr lang="es-CL" sz="2800" b="1" dirty="0">
                <a:solidFill>
                  <a:schemeClr val="accent2"/>
                </a:solidFill>
              </a:rPr>
              <a:t>Entregables/Productos.</a:t>
            </a:r>
          </a:p>
          <a:p>
            <a:pPr marL="514350" indent="-514350">
              <a:buFont typeface="+mj-lt"/>
              <a:buAutoNum type="arabicPeriod"/>
            </a:pPr>
            <a:r>
              <a:rPr lang="es-CL" sz="2800" b="1" dirty="0" smtClean="0">
                <a:solidFill>
                  <a:schemeClr val="accent2"/>
                </a:solidFill>
              </a:rPr>
              <a:t>Definición de Criterios de Evaluación.</a:t>
            </a:r>
          </a:p>
          <a:p>
            <a:pPr marL="514350" indent="-514350">
              <a:buFont typeface="+mj-lt"/>
              <a:buAutoNum type="arabicPeriod"/>
            </a:pPr>
            <a:endParaRPr lang="es-CL" sz="2800" b="1" dirty="0" smtClean="0">
              <a:solidFill>
                <a:schemeClr val="accent2"/>
              </a:solidFill>
            </a:endParaRPr>
          </a:p>
        </p:txBody>
      </p:sp>
      <p:pic>
        <p:nvPicPr>
          <p:cNvPr id="5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16825" y="5517232"/>
            <a:ext cx="1403647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6" name="Rectangle 4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9011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marL="838200" indent="-838200">
              <a:buFontTx/>
              <a:buAutoNum type="arabicPeriod" startAt="2"/>
            </a:pPr>
            <a:r>
              <a:rPr lang="es-ES" b="1" dirty="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PROCESO COMPLETO </a:t>
            </a:r>
            <a:br>
              <a:rPr lang="es-ES" b="1" dirty="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</a:br>
            <a:r>
              <a:rPr lang="es-ES" b="1" dirty="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DEL AO .</a:t>
            </a:r>
            <a:r>
              <a:rPr lang="es-ES" dirty="0"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4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MCj0404273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2240" y="5517232"/>
            <a:ext cx="2160240" cy="864096"/>
          </a:xfrm>
          <a:prstGeom prst="rect">
            <a:avLst/>
          </a:prstGeom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221" name="Text Box 37"/>
          <p:cNvSpPr txBox="1">
            <a:spLocks noChangeArrowheads="1"/>
          </p:cNvSpPr>
          <p:nvPr/>
        </p:nvSpPr>
        <p:spPr bwMode="auto">
          <a:xfrm>
            <a:off x="179388" y="723900"/>
            <a:ext cx="1120775" cy="1225550"/>
          </a:xfrm>
          <a:prstGeom prst="rect">
            <a:avLst/>
          </a:prstGeom>
          <a:solidFill>
            <a:srgbClr val="FFFF00"/>
          </a:solidFill>
          <a:ln w="9525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endParaRPr lang="es-CL" sz="1200" b="1" dirty="0">
              <a:solidFill>
                <a:srgbClr val="000000"/>
              </a:solidFill>
            </a:endParaRPr>
          </a:p>
          <a:p>
            <a:pPr algn="ctr"/>
            <a:r>
              <a:rPr lang="es-CL" sz="1200" b="1" dirty="0">
                <a:solidFill>
                  <a:srgbClr val="000000"/>
                </a:solidFill>
              </a:rPr>
              <a:t>Revisión documental y estadística.</a:t>
            </a:r>
            <a:endParaRPr lang="es-ES" sz="1200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AEA20-95A9-4AD9-BB88-C2CE08CD8687}" type="slidenum">
              <a:rPr lang="es-ES" smtClean="0"/>
              <a:pPr/>
              <a:t>21</a:t>
            </a:fld>
            <a:endParaRPr lang="es-ES" dirty="0"/>
          </a:p>
        </p:txBody>
      </p:sp>
      <p:pic>
        <p:nvPicPr>
          <p:cNvPr id="4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4" name="Text Box 4"/>
          <p:cNvSpPr txBox="1">
            <a:spLocks noChangeArrowheads="1"/>
          </p:cNvSpPr>
          <p:nvPr/>
        </p:nvSpPr>
        <p:spPr bwMode="auto">
          <a:xfrm>
            <a:off x="1458913" y="900113"/>
            <a:ext cx="1281112" cy="6889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lIns="67666" tIns="33833" rIns="67666" bIns="33833"/>
          <a:lstStyle/>
          <a:p>
            <a:pPr algn="ctr"/>
            <a:r>
              <a:rPr lang="es-CL" sz="1100" b="1" dirty="0" smtClean="0">
                <a:solidFill>
                  <a:srgbClr val="000000"/>
                </a:solidFill>
              </a:rPr>
              <a:t>Modelo de Negocio e Identificación </a:t>
            </a:r>
            <a:r>
              <a:rPr lang="es-CL" sz="1100" b="1" dirty="0">
                <a:solidFill>
                  <a:srgbClr val="000000"/>
                </a:solidFill>
              </a:rPr>
              <a:t>de </a:t>
            </a:r>
            <a:r>
              <a:rPr lang="es-CL" sz="1100" b="1" i="1" dirty="0">
                <a:solidFill>
                  <a:srgbClr val="000000"/>
                </a:solidFill>
              </a:rPr>
              <a:t>stakeholders.</a:t>
            </a:r>
            <a:endParaRPr lang="es-ES" sz="1100" dirty="0"/>
          </a:p>
        </p:txBody>
      </p:sp>
      <p:sp>
        <p:nvSpPr>
          <p:cNvPr id="158753" name="Line 33"/>
          <p:cNvSpPr>
            <a:spLocks noChangeShapeType="1"/>
          </p:cNvSpPr>
          <p:nvPr/>
        </p:nvSpPr>
        <p:spPr bwMode="auto">
          <a:xfrm>
            <a:off x="1139825" y="1249363"/>
            <a:ext cx="319088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58754" name="Text Box 34"/>
          <p:cNvSpPr txBox="1">
            <a:spLocks noChangeArrowheads="1"/>
          </p:cNvSpPr>
          <p:nvPr/>
        </p:nvSpPr>
        <p:spPr bwMode="auto">
          <a:xfrm>
            <a:off x="179388" y="723900"/>
            <a:ext cx="1120775" cy="1225550"/>
          </a:xfrm>
          <a:prstGeom prst="rect">
            <a:avLst/>
          </a:prstGeom>
          <a:solidFill>
            <a:srgbClr val="FFFF00"/>
          </a:solidFill>
          <a:ln w="9525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endParaRPr lang="es-CL" sz="1200" b="1" dirty="0">
              <a:solidFill>
                <a:srgbClr val="000000"/>
              </a:solidFill>
            </a:endParaRPr>
          </a:p>
          <a:p>
            <a:pPr algn="ctr"/>
            <a:r>
              <a:rPr lang="es-CL" sz="1200" b="1" dirty="0">
                <a:solidFill>
                  <a:srgbClr val="000000"/>
                </a:solidFill>
              </a:rPr>
              <a:t>Revisión documental y estadística.</a:t>
            </a:r>
            <a:endParaRPr lang="es-ES" sz="1200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AEA20-95A9-4AD9-BB88-C2CE08CD8687}" type="slidenum">
              <a:rPr lang="es-ES" smtClean="0"/>
              <a:pPr/>
              <a:t>22</a:t>
            </a:fld>
            <a:endParaRPr lang="es-ES" dirty="0"/>
          </a:p>
        </p:txBody>
      </p:sp>
      <p:pic>
        <p:nvPicPr>
          <p:cNvPr id="6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1" name="Text Box 3"/>
          <p:cNvSpPr txBox="1">
            <a:spLocks noChangeArrowheads="1"/>
          </p:cNvSpPr>
          <p:nvPr/>
        </p:nvSpPr>
        <p:spPr bwMode="auto">
          <a:xfrm>
            <a:off x="2900363" y="723900"/>
            <a:ext cx="1119187" cy="105092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endParaRPr lang="es-CL" sz="1200" b="1" dirty="0">
              <a:solidFill>
                <a:srgbClr val="000000"/>
              </a:solidFill>
            </a:endParaRPr>
          </a:p>
          <a:p>
            <a:pPr algn="ctr"/>
            <a:r>
              <a:rPr lang="es-CL" sz="1200" b="1" dirty="0">
                <a:solidFill>
                  <a:srgbClr val="000000"/>
                </a:solidFill>
              </a:rPr>
              <a:t>Ajuste 1 del cuestionario base.</a:t>
            </a:r>
            <a:endParaRPr lang="es-ES" sz="1200" dirty="0"/>
          </a:p>
        </p:txBody>
      </p:sp>
      <p:sp>
        <p:nvSpPr>
          <p:cNvPr id="160772" name="Text Box 4"/>
          <p:cNvSpPr txBox="1">
            <a:spLocks noChangeArrowheads="1"/>
          </p:cNvSpPr>
          <p:nvPr/>
        </p:nvSpPr>
        <p:spPr bwMode="auto">
          <a:xfrm>
            <a:off x="1458913" y="900113"/>
            <a:ext cx="1281112" cy="6889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lIns="67666" tIns="33833" rIns="67666" bIns="33833"/>
          <a:lstStyle/>
          <a:p>
            <a:pPr algn="ctr"/>
            <a:r>
              <a:rPr lang="es-CL" sz="1100" b="1" dirty="0" smtClean="0">
                <a:solidFill>
                  <a:srgbClr val="000000"/>
                </a:solidFill>
              </a:rPr>
              <a:t>Modelo de Negocio e Identificación de </a:t>
            </a:r>
            <a:r>
              <a:rPr lang="es-CL" sz="1100" b="1" i="1" dirty="0" smtClean="0">
                <a:solidFill>
                  <a:srgbClr val="000000"/>
                </a:solidFill>
              </a:rPr>
              <a:t>stakeholders.</a:t>
            </a:r>
            <a:endParaRPr lang="es-ES" sz="1100" dirty="0" smtClean="0"/>
          </a:p>
          <a:p>
            <a:pPr algn="ctr"/>
            <a:endParaRPr lang="es-ES" sz="1200" dirty="0"/>
          </a:p>
        </p:txBody>
      </p:sp>
      <p:sp>
        <p:nvSpPr>
          <p:cNvPr id="160800" name="Line 32"/>
          <p:cNvSpPr>
            <a:spLocks noChangeShapeType="1"/>
          </p:cNvSpPr>
          <p:nvPr/>
        </p:nvSpPr>
        <p:spPr bwMode="auto">
          <a:xfrm>
            <a:off x="2740025" y="1249363"/>
            <a:ext cx="160338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60801" name="Line 33"/>
          <p:cNvSpPr>
            <a:spLocks noChangeShapeType="1"/>
          </p:cNvSpPr>
          <p:nvPr/>
        </p:nvSpPr>
        <p:spPr bwMode="auto">
          <a:xfrm>
            <a:off x="1139825" y="1249363"/>
            <a:ext cx="319088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60802" name="Text Box 34"/>
          <p:cNvSpPr txBox="1">
            <a:spLocks noChangeArrowheads="1"/>
          </p:cNvSpPr>
          <p:nvPr/>
        </p:nvSpPr>
        <p:spPr bwMode="auto">
          <a:xfrm>
            <a:off x="179388" y="723900"/>
            <a:ext cx="1120775" cy="1225550"/>
          </a:xfrm>
          <a:prstGeom prst="rect">
            <a:avLst/>
          </a:prstGeom>
          <a:solidFill>
            <a:srgbClr val="FFFF00"/>
          </a:solidFill>
          <a:ln w="9525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endParaRPr lang="es-CL" sz="1200" b="1" dirty="0">
              <a:solidFill>
                <a:srgbClr val="000000"/>
              </a:solidFill>
            </a:endParaRPr>
          </a:p>
          <a:p>
            <a:pPr algn="ctr"/>
            <a:r>
              <a:rPr lang="es-CL" sz="1200" b="1" dirty="0">
                <a:solidFill>
                  <a:srgbClr val="000000"/>
                </a:solidFill>
              </a:rPr>
              <a:t>Revisión documental y estadística.</a:t>
            </a:r>
            <a:endParaRPr lang="es-ES" sz="1200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AEA20-95A9-4AD9-BB88-C2CE08CD8687}" type="slidenum">
              <a:rPr lang="es-ES" smtClean="0"/>
              <a:pPr/>
              <a:t>23</a:t>
            </a:fld>
            <a:endParaRPr lang="es-ES" dirty="0"/>
          </a:p>
        </p:txBody>
      </p:sp>
      <p:pic>
        <p:nvPicPr>
          <p:cNvPr id="8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9" name="Text Box 3"/>
          <p:cNvSpPr txBox="1">
            <a:spLocks noChangeArrowheads="1"/>
          </p:cNvSpPr>
          <p:nvPr/>
        </p:nvSpPr>
        <p:spPr bwMode="auto">
          <a:xfrm>
            <a:off x="2900363" y="723900"/>
            <a:ext cx="1119187" cy="105092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endParaRPr lang="es-CL" sz="1200" b="1" dirty="0">
              <a:solidFill>
                <a:srgbClr val="000000"/>
              </a:solidFill>
            </a:endParaRPr>
          </a:p>
          <a:p>
            <a:pPr algn="ctr"/>
            <a:r>
              <a:rPr lang="es-CL" sz="1200" b="1" dirty="0">
                <a:solidFill>
                  <a:srgbClr val="000000"/>
                </a:solidFill>
              </a:rPr>
              <a:t>Ajuste 1 del cuestionario base.</a:t>
            </a:r>
            <a:endParaRPr lang="es-ES" sz="1200" dirty="0"/>
          </a:p>
        </p:txBody>
      </p:sp>
      <p:sp>
        <p:nvSpPr>
          <p:cNvPr id="162820" name="Text Box 4"/>
          <p:cNvSpPr txBox="1">
            <a:spLocks noChangeArrowheads="1"/>
          </p:cNvSpPr>
          <p:nvPr/>
        </p:nvSpPr>
        <p:spPr bwMode="auto">
          <a:xfrm>
            <a:off x="1475656" y="939825"/>
            <a:ext cx="1281112" cy="6889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lIns="67666" tIns="33833" rIns="67666" bIns="33833"/>
          <a:lstStyle/>
          <a:p>
            <a:pPr algn="ctr"/>
            <a:r>
              <a:rPr lang="es-CL" sz="1100" b="1" dirty="0" smtClean="0">
                <a:solidFill>
                  <a:srgbClr val="000000"/>
                </a:solidFill>
              </a:rPr>
              <a:t>Modelo de Negocio e Identificación de </a:t>
            </a:r>
            <a:r>
              <a:rPr lang="es-CL" sz="1100" b="1" i="1" dirty="0" smtClean="0">
                <a:solidFill>
                  <a:srgbClr val="000000"/>
                </a:solidFill>
              </a:rPr>
              <a:t>stakeholders.</a:t>
            </a:r>
            <a:endParaRPr lang="es-ES" sz="1100" dirty="0" smtClean="0"/>
          </a:p>
          <a:p>
            <a:endParaRPr lang="es-ES" sz="1200" dirty="0"/>
          </a:p>
        </p:txBody>
      </p:sp>
      <p:sp>
        <p:nvSpPr>
          <p:cNvPr id="162821" name="Text Box 5"/>
          <p:cNvSpPr txBox="1">
            <a:spLocks noChangeArrowheads="1"/>
          </p:cNvSpPr>
          <p:nvPr/>
        </p:nvSpPr>
        <p:spPr bwMode="auto">
          <a:xfrm>
            <a:off x="4340225" y="549275"/>
            <a:ext cx="1333500" cy="6889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 dirty="0">
                <a:solidFill>
                  <a:srgbClr val="000000"/>
                </a:solidFill>
              </a:rPr>
              <a:t>Entrevista a </a:t>
            </a:r>
            <a:r>
              <a:rPr lang="es-CL" sz="1200" b="1" i="1" dirty="0">
                <a:solidFill>
                  <a:srgbClr val="000000"/>
                </a:solidFill>
              </a:rPr>
              <a:t>stakeholder </a:t>
            </a:r>
            <a:r>
              <a:rPr lang="es-CL" sz="1200" b="1" dirty="0">
                <a:solidFill>
                  <a:srgbClr val="000000"/>
                </a:solidFill>
              </a:rPr>
              <a:t>principal.</a:t>
            </a:r>
            <a:endParaRPr lang="es-ES" sz="1200" dirty="0"/>
          </a:p>
        </p:txBody>
      </p:sp>
      <p:sp>
        <p:nvSpPr>
          <p:cNvPr id="162822" name="Text Box 6"/>
          <p:cNvSpPr txBox="1">
            <a:spLocks noChangeArrowheads="1"/>
          </p:cNvSpPr>
          <p:nvPr/>
        </p:nvSpPr>
        <p:spPr bwMode="auto">
          <a:xfrm>
            <a:off x="4340225" y="1285875"/>
            <a:ext cx="1333500" cy="6889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 dirty="0">
                <a:solidFill>
                  <a:srgbClr val="000000"/>
                </a:solidFill>
              </a:rPr>
              <a:t>Concertar citas con </a:t>
            </a:r>
            <a:r>
              <a:rPr lang="es-CL" sz="1200" b="1" i="1" dirty="0">
                <a:solidFill>
                  <a:srgbClr val="000000"/>
                </a:solidFill>
              </a:rPr>
              <a:t>stakeholders.</a:t>
            </a:r>
            <a:endParaRPr lang="es-ES" sz="1200" dirty="0"/>
          </a:p>
        </p:txBody>
      </p:sp>
      <p:sp>
        <p:nvSpPr>
          <p:cNvPr id="162825" name="Line 9"/>
          <p:cNvSpPr>
            <a:spLocks noChangeShapeType="1"/>
          </p:cNvSpPr>
          <p:nvPr/>
        </p:nvSpPr>
        <p:spPr bwMode="auto">
          <a:xfrm>
            <a:off x="4019550" y="1425575"/>
            <a:ext cx="320675" cy="1746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62826" name="Line 10"/>
          <p:cNvSpPr>
            <a:spLocks noChangeShapeType="1"/>
          </p:cNvSpPr>
          <p:nvPr/>
        </p:nvSpPr>
        <p:spPr bwMode="auto">
          <a:xfrm flipV="1">
            <a:off x="4019550" y="900113"/>
            <a:ext cx="320675" cy="1746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62848" name="Line 32"/>
          <p:cNvSpPr>
            <a:spLocks noChangeShapeType="1"/>
          </p:cNvSpPr>
          <p:nvPr/>
        </p:nvSpPr>
        <p:spPr bwMode="auto">
          <a:xfrm>
            <a:off x="2740025" y="1249363"/>
            <a:ext cx="160338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62849" name="Line 33"/>
          <p:cNvSpPr>
            <a:spLocks noChangeShapeType="1"/>
          </p:cNvSpPr>
          <p:nvPr/>
        </p:nvSpPr>
        <p:spPr bwMode="auto">
          <a:xfrm>
            <a:off x="1139825" y="1249363"/>
            <a:ext cx="319088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62850" name="Text Box 34"/>
          <p:cNvSpPr txBox="1">
            <a:spLocks noChangeArrowheads="1"/>
          </p:cNvSpPr>
          <p:nvPr/>
        </p:nvSpPr>
        <p:spPr bwMode="auto">
          <a:xfrm>
            <a:off x="179388" y="723900"/>
            <a:ext cx="1120775" cy="1225550"/>
          </a:xfrm>
          <a:prstGeom prst="rect">
            <a:avLst/>
          </a:prstGeom>
          <a:solidFill>
            <a:srgbClr val="FFFF00"/>
          </a:solidFill>
          <a:ln w="9525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endParaRPr lang="es-CL" sz="1200" b="1" dirty="0">
              <a:solidFill>
                <a:srgbClr val="000000"/>
              </a:solidFill>
            </a:endParaRPr>
          </a:p>
          <a:p>
            <a:pPr algn="ctr"/>
            <a:r>
              <a:rPr lang="es-CL" sz="1200" b="1" dirty="0">
                <a:solidFill>
                  <a:srgbClr val="000000"/>
                </a:solidFill>
              </a:rPr>
              <a:t>Revisión documental y estadística.</a:t>
            </a:r>
            <a:endParaRPr lang="es-ES" sz="1200" dirty="0"/>
          </a:p>
        </p:txBody>
      </p:sp>
      <p:sp>
        <p:nvSpPr>
          <p:cNvPr id="11" name="1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AEA20-95A9-4AD9-BB88-C2CE08CD8687}" type="slidenum">
              <a:rPr lang="es-ES" smtClean="0"/>
              <a:pPr/>
              <a:t>24</a:t>
            </a:fld>
            <a:endParaRPr lang="es-ES" dirty="0"/>
          </a:p>
        </p:txBody>
      </p:sp>
      <p:pic>
        <p:nvPicPr>
          <p:cNvPr id="12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7" name="Text Box 3"/>
          <p:cNvSpPr txBox="1">
            <a:spLocks noChangeArrowheads="1"/>
          </p:cNvSpPr>
          <p:nvPr/>
        </p:nvSpPr>
        <p:spPr bwMode="auto">
          <a:xfrm>
            <a:off x="2900363" y="723900"/>
            <a:ext cx="1119187" cy="105092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endParaRPr lang="es-CL" sz="1200" b="1" dirty="0">
              <a:solidFill>
                <a:srgbClr val="000000"/>
              </a:solidFill>
            </a:endParaRPr>
          </a:p>
          <a:p>
            <a:pPr algn="ctr"/>
            <a:r>
              <a:rPr lang="es-CL" sz="1200" b="1" dirty="0">
                <a:solidFill>
                  <a:srgbClr val="000000"/>
                </a:solidFill>
              </a:rPr>
              <a:t>Ajuste 1 del cuestionario base.</a:t>
            </a:r>
            <a:endParaRPr lang="es-ES" sz="1200" dirty="0"/>
          </a:p>
        </p:txBody>
      </p:sp>
      <p:sp>
        <p:nvSpPr>
          <p:cNvPr id="164868" name="Text Box 4"/>
          <p:cNvSpPr txBox="1">
            <a:spLocks noChangeArrowheads="1"/>
          </p:cNvSpPr>
          <p:nvPr/>
        </p:nvSpPr>
        <p:spPr bwMode="auto">
          <a:xfrm>
            <a:off x="1458913" y="900113"/>
            <a:ext cx="1281112" cy="6889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lIns="67666" tIns="33833" rIns="67666" bIns="33833"/>
          <a:lstStyle/>
          <a:p>
            <a:pPr algn="ctr"/>
            <a:r>
              <a:rPr lang="es-CL" sz="1100" b="1" dirty="0" smtClean="0">
                <a:solidFill>
                  <a:srgbClr val="000000"/>
                </a:solidFill>
              </a:rPr>
              <a:t>Modelo de Negocio e Identificación de </a:t>
            </a:r>
            <a:r>
              <a:rPr lang="es-CL" sz="1100" b="1" i="1" dirty="0" smtClean="0">
                <a:solidFill>
                  <a:srgbClr val="000000"/>
                </a:solidFill>
              </a:rPr>
              <a:t>stakeholders.</a:t>
            </a:r>
            <a:endParaRPr lang="es-ES" sz="1100" dirty="0" smtClean="0"/>
          </a:p>
          <a:p>
            <a:pPr algn="ctr"/>
            <a:endParaRPr lang="es-ES" sz="1200" dirty="0"/>
          </a:p>
        </p:txBody>
      </p:sp>
      <p:sp>
        <p:nvSpPr>
          <p:cNvPr id="164869" name="Text Box 5"/>
          <p:cNvSpPr txBox="1">
            <a:spLocks noChangeArrowheads="1"/>
          </p:cNvSpPr>
          <p:nvPr/>
        </p:nvSpPr>
        <p:spPr bwMode="auto">
          <a:xfrm>
            <a:off x="4340225" y="549275"/>
            <a:ext cx="1333500" cy="6889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 dirty="0">
                <a:solidFill>
                  <a:srgbClr val="000000"/>
                </a:solidFill>
              </a:rPr>
              <a:t>Entrevista a </a:t>
            </a:r>
            <a:r>
              <a:rPr lang="es-CL" sz="1200" b="1" i="1" dirty="0">
                <a:solidFill>
                  <a:srgbClr val="000000"/>
                </a:solidFill>
              </a:rPr>
              <a:t>stakeholder </a:t>
            </a:r>
            <a:r>
              <a:rPr lang="es-CL" sz="1200" b="1" dirty="0">
                <a:solidFill>
                  <a:srgbClr val="000000"/>
                </a:solidFill>
              </a:rPr>
              <a:t>principal.</a:t>
            </a:r>
            <a:endParaRPr lang="es-ES" sz="1200" dirty="0"/>
          </a:p>
        </p:txBody>
      </p:sp>
      <p:sp>
        <p:nvSpPr>
          <p:cNvPr id="164870" name="Text Box 6"/>
          <p:cNvSpPr txBox="1">
            <a:spLocks noChangeArrowheads="1"/>
          </p:cNvSpPr>
          <p:nvPr/>
        </p:nvSpPr>
        <p:spPr bwMode="auto">
          <a:xfrm>
            <a:off x="4340225" y="1285875"/>
            <a:ext cx="1333500" cy="6889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 dirty="0">
                <a:solidFill>
                  <a:srgbClr val="000000"/>
                </a:solidFill>
              </a:rPr>
              <a:t>Concertar citas con </a:t>
            </a:r>
            <a:r>
              <a:rPr lang="es-CL" sz="1200" b="1" i="1" dirty="0">
                <a:solidFill>
                  <a:srgbClr val="000000"/>
                </a:solidFill>
              </a:rPr>
              <a:t>stakeholders.</a:t>
            </a:r>
            <a:endParaRPr lang="es-ES" sz="1200" dirty="0"/>
          </a:p>
        </p:txBody>
      </p:sp>
      <p:sp>
        <p:nvSpPr>
          <p:cNvPr id="164871" name="Text Box 7"/>
          <p:cNvSpPr txBox="1">
            <a:spLocks noChangeArrowheads="1"/>
          </p:cNvSpPr>
          <p:nvPr/>
        </p:nvSpPr>
        <p:spPr bwMode="auto">
          <a:xfrm>
            <a:off x="5780088" y="919163"/>
            <a:ext cx="1119187" cy="687387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 dirty="0">
                <a:solidFill>
                  <a:srgbClr val="000000"/>
                </a:solidFill>
              </a:rPr>
              <a:t>Ajuste 2 del cuestionario.</a:t>
            </a:r>
            <a:endParaRPr lang="es-ES" sz="1200" dirty="0"/>
          </a:p>
        </p:txBody>
      </p:sp>
      <p:sp>
        <p:nvSpPr>
          <p:cNvPr id="164873" name="Line 9"/>
          <p:cNvSpPr>
            <a:spLocks noChangeShapeType="1"/>
          </p:cNvSpPr>
          <p:nvPr/>
        </p:nvSpPr>
        <p:spPr bwMode="auto">
          <a:xfrm>
            <a:off x="4019550" y="1425575"/>
            <a:ext cx="320675" cy="1746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64874" name="Line 10"/>
          <p:cNvSpPr>
            <a:spLocks noChangeShapeType="1"/>
          </p:cNvSpPr>
          <p:nvPr/>
        </p:nvSpPr>
        <p:spPr bwMode="auto">
          <a:xfrm flipV="1">
            <a:off x="4019550" y="900113"/>
            <a:ext cx="320675" cy="1746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64875" name="Line 11"/>
          <p:cNvSpPr>
            <a:spLocks noChangeShapeType="1"/>
          </p:cNvSpPr>
          <p:nvPr/>
        </p:nvSpPr>
        <p:spPr bwMode="auto">
          <a:xfrm>
            <a:off x="5557838" y="927100"/>
            <a:ext cx="222250" cy="1476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64896" name="Line 32"/>
          <p:cNvSpPr>
            <a:spLocks noChangeShapeType="1"/>
          </p:cNvSpPr>
          <p:nvPr/>
        </p:nvSpPr>
        <p:spPr bwMode="auto">
          <a:xfrm>
            <a:off x="2740025" y="1249363"/>
            <a:ext cx="160338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64897" name="Line 33"/>
          <p:cNvSpPr>
            <a:spLocks noChangeShapeType="1"/>
          </p:cNvSpPr>
          <p:nvPr/>
        </p:nvSpPr>
        <p:spPr bwMode="auto">
          <a:xfrm>
            <a:off x="1139825" y="1249363"/>
            <a:ext cx="319088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64898" name="Text Box 34"/>
          <p:cNvSpPr txBox="1">
            <a:spLocks noChangeArrowheads="1"/>
          </p:cNvSpPr>
          <p:nvPr/>
        </p:nvSpPr>
        <p:spPr bwMode="auto">
          <a:xfrm>
            <a:off x="179388" y="723900"/>
            <a:ext cx="1120775" cy="1225550"/>
          </a:xfrm>
          <a:prstGeom prst="rect">
            <a:avLst/>
          </a:prstGeom>
          <a:solidFill>
            <a:srgbClr val="FFFF00"/>
          </a:solidFill>
          <a:ln w="9525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endParaRPr lang="es-CL" sz="1200" b="1" dirty="0">
              <a:solidFill>
                <a:srgbClr val="000000"/>
              </a:solidFill>
            </a:endParaRPr>
          </a:p>
          <a:p>
            <a:pPr algn="ctr"/>
            <a:r>
              <a:rPr lang="es-CL" sz="1200" b="1" dirty="0">
                <a:solidFill>
                  <a:srgbClr val="000000"/>
                </a:solidFill>
              </a:rPr>
              <a:t>Revisión documental y estadística.</a:t>
            </a:r>
            <a:endParaRPr lang="es-ES" sz="1200" dirty="0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AEA20-95A9-4AD9-BB88-C2CE08CD8687}" type="slidenum">
              <a:rPr lang="es-ES" smtClean="0"/>
              <a:pPr/>
              <a:t>25</a:t>
            </a:fld>
            <a:endParaRPr lang="es-ES" dirty="0"/>
          </a:p>
        </p:txBody>
      </p:sp>
      <p:pic>
        <p:nvPicPr>
          <p:cNvPr id="14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5" name="Text Box 3"/>
          <p:cNvSpPr txBox="1">
            <a:spLocks noChangeArrowheads="1"/>
          </p:cNvSpPr>
          <p:nvPr/>
        </p:nvSpPr>
        <p:spPr bwMode="auto">
          <a:xfrm>
            <a:off x="2900363" y="723900"/>
            <a:ext cx="1119187" cy="105092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endParaRPr lang="es-CL" sz="1200" b="1" dirty="0">
              <a:solidFill>
                <a:srgbClr val="000000"/>
              </a:solidFill>
            </a:endParaRPr>
          </a:p>
          <a:p>
            <a:pPr algn="ctr"/>
            <a:r>
              <a:rPr lang="es-CL" sz="1200" b="1" dirty="0">
                <a:solidFill>
                  <a:srgbClr val="000000"/>
                </a:solidFill>
              </a:rPr>
              <a:t>Ajuste 1 del cuestionario base.</a:t>
            </a:r>
            <a:endParaRPr lang="es-ES" sz="1200" dirty="0"/>
          </a:p>
        </p:txBody>
      </p:sp>
      <p:sp>
        <p:nvSpPr>
          <p:cNvPr id="166916" name="Text Box 4"/>
          <p:cNvSpPr txBox="1">
            <a:spLocks noChangeArrowheads="1"/>
          </p:cNvSpPr>
          <p:nvPr/>
        </p:nvSpPr>
        <p:spPr bwMode="auto">
          <a:xfrm>
            <a:off x="1458913" y="900113"/>
            <a:ext cx="1281112" cy="6889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lIns="67666" tIns="33833" rIns="67666" bIns="33833"/>
          <a:lstStyle/>
          <a:p>
            <a:pPr algn="ctr"/>
            <a:r>
              <a:rPr lang="es-CL" sz="1100" b="1" dirty="0" smtClean="0">
                <a:solidFill>
                  <a:srgbClr val="000000"/>
                </a:solidFill>
              </a:rPr>
              <a:t>Modelo de Negocio e Identificación de </a:t>
            </a:r>
            <a:r>
              <a:rPr lang="es-CL" sz="1100" b="1" i="1" dirty="0" smtClean="0">
                <a:solidFill>
                  <a:srgbClr val="000000"/>
                </a:solidFill>
              </a:rPr>
              <a:t>stakeholders.</a:t>
            </a:r>
            <a:endParaRPr lang="es-ES" sz="1100" dirty="0" smtClean="0"/>
          </a:p>
          <a:p>
            <a:pPr algn="ctr"/>
            <a:endParaRPr lang="es-ES" sz="1050" dirty="0"/>
          </a:p>
        </p:txBody>
      </p:sp>
      <p:sp>
        <p:nvSpPr>
          <p:cNvPr id="166917" name="Text Box 5"/>
          <p:cNvSpPr txBox="1">
            <a:spLocks noChangeArrowheads="1"/>
          </p:cNvSpPr>
          <p:nvPr/>
        </p:nvSpPr>
        <p:spPr bwMode="auto">
          <a:xfrm>
            <a:off x="4340225" y="549275"/>
            <a:ext cx="1333500" cy="6889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 dirty="0">
                <a:solidFill>
                  <a:srgbClr val="000000"/>
                </a:solidFill>
              </a:rPr>
              <a:t>Entrevista a </a:t>
            </a:r>
            <a:r>
              <a:rPr lang="es-CL" sz="1200" b="1" i="1" dirty="0">
                <a:solidFill>
                  <a:srgbClr val="000000"/>
                </a:solidFill>
              </a:rPr>
              <a:t>stakeholder </a:t>
            </a:r>
            <a:r>
              <a:rPr lang="es-CL" sz="1200" b="1" dirty="0">
                <a:solidFill>
                  <a:srgbClr val="000000"/>
                </a:solidFill>
              </a:rPr>
              <a:t>principal.</a:t>
            </a:r>
            <a:endParaRPr lang="es-ES" sz="1200" dirty="0"/>
          </a:p>
        </p:txBody>
      </p:sp>
      <p:sp>
        <p:nvSpPr>
          <p:cNvPr id="166918" name="Text Box 6"/>
          <p:cNvSpPr txBox="1">
            <a:spLocks noChangeArrowheads="1"/>
          </p:cNvSpPr>
          <p:nvPr/>
        </p:nvSpPr>
        <p:spPr bwMode="auto">
          <a:xfrm>
            <a:off x="4340225" y="1285875"/>
            <a:ext cx="1333500" cy="6889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 dirty="0">
                <a:solidFill>
                  <a:srgbClr val="000000"/>
                </a:solidFill>
              </a:rPr>
              <a:t>Concertar citas con </a:t>
            </a:r>
            <a:r>
              <a:rPr lang="es-CL" sz="1200" b="1" i="1" dirty="0">
                <a:solidFill>
                  <a:srgbClr val="000000"/>
                </a:solidFill>
              </a:rPr>
              <a:t>stakeholders.</a:t>
            </a:r>
            <a:endParaRPr lang="es-ES" sz="1200" dirty="0"/>
          </a:p>
        </p:txBody>
      </p:sp>
      <p:sp>
        <p:nvSpPr>
          <p:cNvPr id="166919" name="Text Box 7"/>
          <p:cNvSpPr txBox="1">
            <a:spLocks noChangeArrowheads="1"/>
          </p:cNvSpPr>
          <p:nvPr/>
        </p:nvSpPr>
        <p:spPr bwMode="auto">
          <a:xfrm>
            <a:off x="5780088" y="919163"/>
            <a:ext cx="1119187" cy="687387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 dirty="0">
                <a:solidFill>
                  <a:srgbClr val="000000"/>
                </a:solidFill>
              </a:rPr>
              <a:t>Ajuste 2 del cuestionario.</a:t>
            </a:r>
            <a:endParaRPr lang="es-ES" sz="1200" dirty="0"/>
          </a:p>
        </p:txBody>
      </p:sp>
      <p:sp>
        <p:nvSpPr>
          <p:cNvPr id="166920" name="Text Box 8"/>
          <p:cNvSpPr txBox="1">
            <a:spLocks noChangeArrowheads="1"/>
          </p:cNvSpPr>
          <p:nvPr/>
        </p:nvSpPr>
        <p:spPr bwMode="auto">
          <a:xfrm>
            <a:off x="7219950" y="900113"/>
            <a:ext cx="1366838" cy="1104900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 dirty="0">
                <a:solidFill>
                  <a:srgbClr val="000000"/>
                </a:solidFill>
              </a:rPr>
              <a:t>Entrevistas-aplicación del Instrumento a </a:t>
            </a:r>
            <a:r>
              <a:rPr lang="es-CL" sz="1200" b="1" i="1" dirty="0">
                <a:solidFill>
                  <a:srgbClr val="000000"/>
                </a:solidFill>
              </a:rPr>
              <a:t>stakeholders.</a:t>
            </a:r>
            <a:endParaRPr lang="es-ES" sz="1200" dirty="0"/>
          </a:p>
        </p:txBody>
      </p:sp>
      <p:sp>
        <p:nvSpPr>
          <p:cNvPr id="166921" name="Line 9"/>
          <p:cNvSpPr>
            <a:spLocks noChangeShapeType="1"/>
          </p:cNvSpPr>
          <p:nvPr/>
        </p:nvSpPr>
        <p:spPr bwMode="auto">
          <a:xfrm>
            <a:off x="4019550" y="1425575"/>
            <a:ext cx="320675" cy="1746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66922" name="Line 10"/>
          <p:cNvSpPr>
            <a:spLocks noChangeShapeType="1"/>
          </p:cNvSpPr>
          <p:nvPr/>
        </p:nvSpPr>
        <p:spPr bwMode="auto">
          <a:xfrm flipV="1">
            <a:off x="4019550" y="900113"/>
            <a:ext cx="320675" cy="1746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66923" name="Line 11"/>
          <p:cNvSpPr>
            <a:spLocks noChangeShapeType="1"/>
          </p:cNvSpPr>
          <p:nvPr/>
        </p:nvSpPr>
        <p:spPr bwMode="auto">
          <a:xfrm>
            <a:off x="5557838" y="927100"/>
            <a:ext cx="222250" cy="1476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66924" name="Line 12"/>
          <p:cNvSpPr>
            <a:spLocks noChangeShapeType="1"/>
          </p:cNvSpPr>
          <p:nvPr/>
        </p:nvSpPr>
        <p:spPr bwMode="auto">
          <a:xfrm>
            <a:off x="6899275" y="1249363"/>
            <a:ext cx="320675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66925" name="Line 13"/>
          <p:cNvSpPr>
            <a:spLocks noChangeShapeType="1"/>
          </p:cNvSpPr>
          <p:nvPr/>
        </p:nvSpPr>
        <p:spPr bwMode="auto">
          <a:xfrm flipV="1">
            <a:off x="5780088" y="1774825"/>
            <a:ext cx="1439862" cy="1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66944" name="Line 32"/>
          <p:cNvSpPr>
            <a:spLocks noChangeShapeType="1"/>
          </p:cNvSpPr>
          <p:nvPr/>
        </p:nvSpPr>
        <p:spPr bwMode="auto">
          <a:xfrm>
            <a:off x="2740025" y="1249363"/>
            <a:ext cx="160338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66945" name="Line 33"/>
          <p:cNvSpPr>
            <a:spLocks noChangeShapeType="1"/>
          </p:cNvSpPr>
          <p:nvPr/>
        </p:nvSpPr>
        <p:spPr bwMode="auto">
          <a:xfrm>
            <a:off x="1139825" y="1249363"/>
            <a:ext cx="319088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66946" name="Text Box 34"/>
          <p:cNvSpPr txBox="1">
            <a:spLocks noChangeArrowheads="1"/>
          </p:cNvSpPr>
          <p:nvPr/>
        </p:nvSpPr>
        <p:spPr bwMode="auto">
          <a:xfrm>
            <a:off x="179388" y="723900"/>
            <a:ext cx="1120775" cy="1225550"/>
          </a:xfrm>
          <a:prstGeom prst="rect">
            <a:avLst/>
          </a:prstGeom>
          <a:solidFill>
            <a:srgbClr val="FFFF00"/>
          </a:solidFill>
          <a:ln w="9525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endParaRPr lang="es-CL" sz="1200" b="1" dirty="0">
              <a:solidFill>
                <a:srgbClr val="000000"/>
              </a:solidFill>
            </a:endParaRPr>
          </a:p>
          <a:p>
            <a:pPr algn="ctr"/>
            <a:r>
              <a:rPr lang="es-CL" sz="1200" b="1" dirty="0">
                <a:solidFill>
                  <a:srgbClr val="000000"/>
                </a:solidFill>
              </a:rPr>
              <a:t>Revisión documental y estadística.</a:t>
            </a:r>
            <a:endParaRPr lang="es-ES" sz="1200" dirty="0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AEA20-95A9-4AD9-BB88-C2CE08CD8687}" type="slidenum">
              <a:rPr lang="es-ES" smtClean="0"/>
              <a:pPr/>
              <a:t>26</a:t>
            </a:fld>
            <a:endParaRPr lang="es-ES" dirty="0"/>
          </a:p>
        </p:txBody>
      </p:sp>
      <p:pic>
        <p:nvPicPr>
          <p:cNvPr id="17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3" name="Text Box 3"/>
          <p:cNvSpPr txBox="1">
            <a:spLocks noChangeArrowheads="1"/>
          </p:cNvSpPr>
          <p:nvPr/>
        </p:nvSpPr>
        <p:spPr bwMode="auto">
          <a:xfrm>
            <a:off x="2900363" y="723900"/>
            <a:ext cx="1119187" cy="105092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endParaRPr lang="es-CL" sz="1200" b="1" dirty="0">
              <a:solidFill>
                <a:srgbClr val="000000"/>
              </a:solidFill>
            </a:endParaRPr>
          </a:p>
          <a:p>
            <a:pPr algn="ctr"/>
            <a:r>
              <a:rPr lang="es-CL" sz="1200" b="1" dirty="0">
                <a:solidFill>
                  <a:srgbClr val="000000"/>
                </a:solidFill>
              </a:rPr>
              <a:t>Ajuste 1 del cuestionario base.</a:t>
            </a:r>
            <a:endParaRPr lang="es-ES" sz="1200" dirty="0"/>
          </a:p>
        </p:txBody>
      </p:sp>
      <p:sp>
        <p:nvSpPr>
          <p:cNvPr id="168964" name="Text Box 4"/>
          <p:cNvSpPr txBox="1">
            <a:spLocks noChangeArrowheads="1"/>
          </p:cNvSpPr>
          <p:nvPr/>
        </p:nvSpPr>
        <p:spPr bwMode="auto">
          <a:xfrm>
            <a:off x="1458913" y="900113"/>
            <a:ext cx="1281112" cy="6889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lIns="67666" tIns="33833" rIns="67666" bIns="33833"/>
          <a:lstStyle/>
          <a:p>
            <a:pPr algn="ctr"/>
            <a:r>
              <a:rPr lang="es-CL" sz="1100" b="1" dirty="0" smtClean="0">
                <a:solidFill>
                  <a:srgbClr val="000000"/>
                </a:solidFill>
              </a:rPr>
              <a:t>Modelo de Negocio e Identificación de </a:t>
            </a:r>
            <a:r>
              <a:rPr lang="es-CL" sz="1100" b="1" i="1" dirty="0" smtClean="0">
                <a:solidFill>
                  <a:srgbClr val="000000"/>
                </a:solidFill>
              </a:rPr>
              <a:t>stakeholders.</a:t>
            </a:r>
            <a:endParaRPr lang="es-ES" sz="1100" dirty="0" smtClean="0"/>
          </a:p>
          <a:p>
            <a:pPr algn="ctr"/>
            <a:endParaRPr lang="es-ES" sz="1200" dirty="0"/>
          </a:p>
        </p:txBody>
      </p:sp>
      <p:sp>
        <p:nvSpPr>
          <p:cNvPr id="168965" name="Text Box 5"/>
          <p:cNvSpPr txBox="1">
            <a:spLocks noChangeArrowheads="1"/>
          </p:cNvSpPr>
          <p:nvPr/>
        </p:nvSpPr>
        <p:spPr bwMode="auto">
          <a:xfrm>
            <a:off x="4340225" y="549275"/>
            <a:ext cx="1333500" cy="6889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 dirty="0">
                <a:solidFill>
                  <a:srgbClr val="000000"/>
                </a:solidFill>
              </a:rPr>
              <a:t>Entrevista a </a:t>
            </a:r>
            <a:r>
              <a:rPr lang="es-CL" sz="1200" b="1" i="1" dirty="0">
                <a:solidFill>
                  <a:srgbClr val="000000"/>
                </a:solidFill>
              </a:rPr>
              <a:t>stakeholder </a:t>
            </a:r>
            <a:r>
              <a:rPr lang="es-CL" sz="1200" b="1" dirty="0">
                <a:solidFill>
                  <a:srgbClr val="000000"/>
                </a:solidFill>
              </a:rPr>
              <a:t>principal.</a:t>
            </a:r>
            <a:endParaRPr lang="es-ES" sz="1200" dirty="0"/>
          </a:p>
        </p:txBody>
      </p:sp>
      <p:sp>
        <p:nvSpPr>
          <p:cNvPr id="168966" name="Text Box 6"/>
          <p:cNvSpPr txBox="1">
            <a:spLocks noChangeArrowheads="1"/>
          </p:cNvSpPr>
          <p:nvPr/>
        </p:nvSpPr>
        <p:spPr bwMode="auto">
          <a:xfrm>
            <a:off x="4340225" y="1285875"/>
            <a:ext cx="1333500" cy="6889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 dirty="0">
                <a:solidFill>
                  <a:srgbClr val="000000"/>
                </a:solidFill>
              </a:rPr>
              <a:t>Concertar citas con </a:t>
            </a:r>
            <a:r>
              <a:rPr lang="es-CL" sz="1200" b="1" i="1" dirty="0">
                <a:solidFill>
                  <a:srgbClr val="000000"/>
                </a:solidFill>
              </a:rPr>
              <a:t>stakeholders.</a:t>
            </a:r>
            <a:endParaRPr lang="es-ES" sz="1200" dirty="0"/>
          </a:p>
        </p:txBody>
      </p:sp>
      <p:sp>
        <p:nvSpPr>
          <p:cNvPr id="168967" name="Text Box 7"/>
          <p:cNvSpPr txBox="1">
            <a:spLocks noChangeArrowheads="1"/>
          </p:cNvSpPr>
          <p:nvPr/>
        </p:nvSpPr>
        <p:spPr bwMode="auto">
          <a:xfrm>
            <a:off x="5780088" y="919163"/>
            <a:ext cx="1119187" cy="687387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 dirty="0">
                <a:solidFill>
                  <a:srgbClr val="000000"/>
                </a:solidFill>
              </a:rPr>
              <a:t>Ajuste 2 del cuestionario.</a:t>
            </a:r>
            <a:endParaRPr lang="es-ES" sz="1200" dirty="0"/>
          </a:p>
        </p:txBody>
      </p:sp>
      <p:sp>
        <p:nvSpPr>
          <p:cNvPr id="168968" name="Text Box 8"/>
          <p:cNvSpPr txBox="1">
            <a:spLocks noChangeArrowheads="1"/>
          </p:cNvSpPr>
          <p:nvPr/>
        </p:nvSpPr>
        <p:spPr bwMode="auto">
          <a:xfrm>
            <a:off x="7219950" y="900113"/>
            <a:ext cx="1366838" cy="1104900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 dirty="0">
                <a:solidFill>
                  <a:srgbClr val="000000"/>
                </a:solidFill>
              </a:rPr>
              <a:t>Entrevistas-aplicación del Instrumento a </a:t>
            </a:r>
            <a:r>
              <a:rPr lang="es-CL" sz="1200" b="1" i="1" dirty="0">
                <a:solidFill>
                  <a:srgbClr val="000000"/>
                </a:solidFill>
              </a:rPr>
              <a:t>stakeholders.</a:t>
            </a:r>
            <a:endParaRPr lang="es-ES" sz="1200" dirty="0"/>
          </a:p>
        </p:txBody>
      </p:sp>
      <p:sp>
        <p:nvSpPr>
          <p:cNvPr id="168969" name="Line 9"/>
          <p:cNvSpPr>
            <a:spLocks noChangeShapeType="1"/>
          </p:cNvSpPr>
          <p:nvPr/>
        </p:nvSpPr>
        <p:spPr bwMode="auto">
          <a:xfrm>
            <a:off x="4019550" y="1425575"/>
            <a:ext cx="320675" cy="1746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68970" name="Line 10"/>
          <p:cNvSpPr>
            <a:spLocks noChangeShapeType="1"/>
          </p:cNvSpPr>
          <p:nvPr/>
        </p:nvSpPr>
        <p:spPr bwMode="auto">
          <a:xfrm flipV="1">
            <a:off x="4019550" y="900113"/>
            <a:ext cx="320675" cy="1746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68971" name="Line 11"/>
          <p:cNvSpPr>
            <a:spLocks noChangeShapeType="1"/>
          </p:cNvSpPr>
          <p:nvPr/>
        </p:nvSpPr>
        <p:spPr bwMode="auto">
          <a:xfrm>
            <a:off x="5557838" y="927100"/>
            <a:ext cx="222250" cy="1476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68972" name="Line 12"/>
          <p:cNvSpPr>
            <a:spLocks noChangeShapeType="1"/>
          </p:cNvSpPr>
          <p:nvPr/>
        </p:nvSpPr>
        <p:spPr bwMode="auto">
          <a:xfrm>
            <a:off x="6899275" y="1249363"/>
            <a:ext cx="320675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68973" name="Line 13"/>
          <p:cNvSpPr>
            <a:spLocks noChangeShapeType="1"/>
          </p:cNvSpPr>
          <p:nvPr/>
        </p:nvSpPr>
        <p:spPr bwMode="auto">
          <a:xfrm flipV="1">
            <a:off x="5780088" y="1774825"/>
            <a:ext cx="1439862" cy="1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68974" name="Text Box 14"/>
          <p:cNvSpPr txBox="1">
            <a:spLocks noChangeArrowheads="1"/>
          </p:cNvSpPr>
          <p:nvPr/>
        </p:nvSpPr>
        <p:spPr bwMode="auto">
          <a:xfrm>
            <a:off x="6475413" y="2471738"/>
            <a:ext cx="1704975" cy="8794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 dirty="0">
                <a:solidFill>
                  <a:srgbClr val="000000"/>
                </a:solidFill>
              </a:rPr>
              <a:t>Identificación y análisis preliminar de los problemas clave.</a:t>
            </a:r>
            <a:endParaRPr lang="es-ES" sz="1200" dirty="0"/>
          </a:p>
        </p:txBody>
      </p:sp>
      <p:sp>
        <p:nvSpPr>
          <p:cNvPr id="168975" name="Line 15"/>
          <p:cNvSpPr>
            <a:spLocks noChangeShapeType="1"/>
          </p:cNvSpPr>
          <p:nvPr/>
        </p:nvSpPr>
        <p:spPr bwMode="auto">
          <a:xfrm>
            <a:off x="7859713" y="2125663"/>
            <a:ext cx="0" cy="2952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68992" name="Line 32"/>
          <p:cNvSpPr>
            <a:spLocks noChangeShapeType="1"/>
          </p:cNvSpPr>
          <p:nvPr/>
        </p:nvSpPr>
        <p:spPr bwMode="auto">
          <a:xfrm>
            <a:off x="2740025" y="1249363"/>
            <a:ext cx="160338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68993" name="Line 33"/>
          <p:cNvSpPr>
            <a:spLocks noChangeShapeType="1"/>
          </p:cNvSpPr>
          <p:nvPr/>
        </p:nvSpPr>
        <p:spPr bwMode="auto">
          <a:xfrm>
            <a:off x="1139825" y="1249363"/>
            <a:ext cx="319088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68994" name="Text Box 34"/>
          <p:cNvSpPr txBox="1">
            <a:spLocks noChangeArrowheads="1"/>
          </p:cNvSpPr>
          <p:nvPr/>
        </p:nvSpPr>
        <p:spPr bwMode="auto">
          <a:xfrm>
            <a:off x="179388" y="723900"/>
            <a:ext cx="1120775" cy="1225550"/>
          </a:xfrm>
          <a:prstGeom prst="rect">
            <a:avLst/>
          </a:prstGeom>
          <a:solidFill>
            <a:srgbClr val="FFFF00"/>
          </a:solidFill>
          <a:ln w="9525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endParaRPr lang="es-CL" sz="1200" b="1" dirty="0">
              <a:solidFill>
                <a:srgbClr val="000000"/>
              </a:solidFill>
            </a:endParaRPr>
          </a:p>
          <a:p>
            <a:pPr algn="ctr"/>
            <a:r>
              <a:rPr lang="es-CL" sz="1200" b="1" dirty="0">
                <a:solidFill>
                  <a:srgbClr val="000000"/>
                </a:solidFill>
              </a:rPr>
              <a:t>Revisión documental y estadística.</a:t>
            </a:r>
            <a:endParaRPr lang="es-ES" sz="1200" dirty="0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AEA20-95A9-4AD9-BB88-C2CE08CD8687}" type="slidenum">
              <a:rPr lang="es-ES" smtClean="0"/>
              <a:pPr/>
              <a:t>27</a:t>
            </a:fld>
            <a:endParaRPr lang="es-ES" dirty="0"/>
          </a:p>
        </p:txBody>
      </p:sp>
      <p:pic>
        <p:nvPicPr>
          <p:cNvPr id="19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1" name="Text Box 3"/>
          <p:cNvSpPr txBox="1">
            <a:spLocks noChangeArrowheads="1"/>
          </p:cNvSpPr>
          <p:nvPr/>
        </p:nvSpPr>
        <p:spPr bwMode="auto">
          <a:xfrm>
            <a:off x="2900363" y="723900"/>
            <a:ext cx="1119187" cy="105092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endParaRPr lang="es-CL" sz="1200" b="1" dirty="0">
              <a:solidFill>
                <a:srgbClr val="000000"/>
              </a:solidFill>
            </a:endParaRPr>
          </a:p>
          <a:p>
            <a:pPr algn="ctr"/>
            <a:r>
              <a:rPr lang="es-CL" sz="1200" b="1" dirty="0">
                <a:solidFill>
                  <a:srgbClr val="000000"/>
                </a:solidFill>
              </a:rPr>
              <a:t>Ajuste 1 del cuestionario base.</a:t>
            </a:r>
            <a:endParaRPr lang="es-ES" sz="1200" dirty="0"/>
          </a:p>
        </p:txBody>
      </p:sp>
      <p:sp>
        <p:nvSpPr>
          <p:cNvPr id="171012" name="Text Box 4"/>
          <p:cNvSpPr txBox="1">
            <a:spLocks noChangeArrowheads="1"/>
          </p:cNvSpPr>
          <p:nvPr/>
        </p:nvSpPr>
        <p:spPr bwMode="auto">
          <a:xfrm>
            <a:off x="1458913" y="900113"/>
            <a:ext cx="1281112" cy="6889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lIns="67666" tIns="33833" rIns="67666" bIns="33833"/>
          <a:lstStyle/>
          <a:p>
            <a:pPr algn="ctr"/>
            <a:r>
              <a:rPr lang="es-CL" sz="1100" b="1" dirty="0" smtClean="0">
                <a:solidFill>
                  <a:srgbClr val="000000"/>
                </a:solidFill>
              </a:rPr>
              <a:t>Modelo de Negocio e Identificación de </a:t>
            </a:r>
            <a:r>
              <a:rPr lang="es-CL" sz="1100" b="1" i="1" dirty="0" smtClean="0">
                <a:solidFill>
                  <a:srgbClr val="000000"/>
                </a:solidFill>
              </a:rPr>
              <a:t>stakeholders.</a:t>
            </a:r>
            <a:endParaRPr lang="es-ES" sz="1100" dirty="0" smtClean="0"/>
          </a:p>
          <a:p>
            <a:pPr algn="ctr"/>
            <a:endParaRPr lang="es-ES" sz="1200" dirty="0"/>
          </a:p>
        </p:txBody>
      </p:sp>
      <p:sp>
        <p:nvSpPr>
          <p:cNvPr id="171013" name="Text Box 5"/>
          <p:cNvSpPr txBox="1">
            <a:spLocks noChangeArrowheads="1"/>
          </p:cNvSpPr>
          <p:nvPr/>
        </p:nvSpPr>
        <p:spPr bwMode="auto">
          <a:xfrm>
            <a:off x="4340225" y="549275"/>
            <a:ext cx="1333500" cy="6889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 dirty="0">
                <a:solidFill>
                  <a:srgbClr val="000000"/>
                </a:solidFill>
              </a:rPr>
              <a:t>Entrevista a </a:t>
            </a:r>
            <a:r>
              <a:rPr lang="es-CL" sz="1200" b="1" i="1" dirty="0">
                <a:solidFill>
                  <a:srgbClr val="000000"/>
                </a:solidFill>
              </a:rPr>
              <a:t>stakeholder </a:t>
            </a:r>
            <a:r>
              <a:rPr lang="es-CL" sz="1200" b="1" dirty="0">
                <a:solidFill>
                  <a:srgbClr val="000000"/>
                </a:solidFill>
              </a:rPr>
              <a:t>principal.</a:t>
            </a:r>
            <a:endParaRPr lang="es-ES" sz="1200" dirty="0"/>
          </a:p>
        </p:txBody>
      </p:sp>
      <p:sp>
        <p:nvSpPr>
          <p:cNvPr id="171014" name="Text Box 6"/>
          <p:cNvSpPr txBox="1">
            <a:spLocks noChangeArrowheads="1"/>
          </p:cNvSpPr>
          <p:nvPr/>
        </p:nvSpPr>
        <p:spPr bwMode="auto">
          <a:xfrm>
            <a:off x="4340225" y="1285875"/>
            <a:ext cx="1333500" cy="6889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 dirty="0">
                <a:solidFill>
                  <a:srgbClr val="000000"/>
                </a:solidFill>
              </a:rPr>
              <a:t>Concertar citas con </a:t>
            </a:r>
            <a:r>
              <a:rPr lang="es-CL" sz="1200" b="1" i="1" dirty="0">
                <a:solidFill>
                  <a:srgbClr val="000000"/>
                </a:solidFill>
              </a:rPr>
              <a:t>stakeholders.</a:t>
            </a:r>
            <a:endParaRPr lang="es-ES" sz="1200" dirty="0"/>
          </a:p>
        </p:txBody>
      </p:sp>
      <p:sp>
        <p:nvSpPr>
          <p:cNvPr id="171015" name="Text Box 7"/>
          <p:cNvSpPr txBox="1">
            <a:spLocks noChangeArrowheads="1"/>
          </p:cNvSpPr>
          <p:nvPr/>
        </p:nvSpPr>
        <p:spPr bwMode="auto">
          <a:xfrm>
            <a:off x="5780088" y="919163"/>
            <a:ext cx="1119187" cy="687387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 dirty="0">
                <a:solidFill>
                  <a:srgbClr val="000000"/>
                </a:solidFill>
              </a:rPr>
              <a:t>Ajuste 2 del cuestionario.</a:t>
            </a:r>
            <a:endParaRPr lang="es-ES" sz="1200" dirty="0"/>
          </a:p>
        </p:txBody>
      </p:sp>
      <p:sp>
        <p:nvSpPr>
          <p:cNvPr id="171016" name="Text Box 8"/>
          <p:cNvSpPr txBox="1">
            <a:spLocks noChangeArrowheads="1"/>
          </p:cNvSpPr>
          <p:nvPr/>
        </p:nvSpPr>
        <p:spPr bwMode="auto">
          <a:xfrm>
            <a:off x="7219950" y="900113"/>
            <a:ext cx="1366838" cy="1104900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 dirty="0">
                <a:solidFill>
                  <a:srgbClr val="000000"/>
                </a:solidFill>
              </a:rPr>
              <a:t>Entrevistas-aplicación del Instrumento a </a:t>
            </a:r>
            <a:r>
              <a:rPr lang="es-CL" sz="1200" b="1" i="1" dirty="0">
                <a:solidFill>
                  <a:srgbClr val="000000"/>
                </a:solidFill>
              </a:rPr>
              <a:t>stakeholders.</a:t>
            </a:r>
            <a:endParaRPr lang="es-ES" sz="1200" dirty="0"/>
          </a:p>
        </p:txBody>
      </p:sp>
      <p:sp>
        <p:nvSpPr>
          <p:cNvPr id="171017" name="Line 9"/>
          <p:cNvSpPr>
            <a:spLocks noChangeShapeType="1"/>
          </p:cNvSpPr>
          <p:nvPr/>
        </p:nvSpPr>
        <p:spPr bwMode="auto">
          <a:xfrm>
            <a:off x="4019550" y="1425575"/>
            <a:ext cx="320675" cy="1746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71018" name="Line 10"/>
          <p:cNvSpPr>
            <a:spLocks noChangeShapeType="1"/>
          </p:cNvSpPr>
          <p:nvPr/>
        </p:nvSpPr>
        <p:spPr bwMode="auto">
          <a:xfrm flipV="1">
            <a:off x="4019550" y="900113"/>
            <a:ext cx="320675" cy="1746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71019" name="Line 11"/>
          <p:cNvSpPr>
            <a:spLocks noChangeShapeType="1"/>
          </p:cNvSpPr>
          <p:nvPr/>
        </p:nvSpPr>
        <p:spPr bwMode="auto">
          <a:xfrm>
            <a:off x="5557838" y="927100"/>
            <a:ext cx="222250" cy="1476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71020" name="Line 12"/>
          <p:cNvSpPr>
            <a:spLocks noChangeShapeType="1"/>
          </p:cNvSpPr>
          <p:nvPr/>
        </p:nvSpPr>
        <p:spPr bwMode="auto">
          <a:xfrm>
            <a:off x="6899275" y="1249363"/>
            <a:ext cx="320675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71021" name="Line 13"/>
          <p:cNvSpPr>
            <a:spLocks noChangeShapeType="1"/>
          </p:cNvSpPr>
          <p:nvPr/>
        </p:nvSpPr>
        <p:spPr bwMode="auto">
          <a:xfrm flipV="1">
            <a:off x="5780088" y="1774825"/>
            <a:ext cx="1439862" cy="1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71022" name="Text Box 14"/>
          <p:cNvSpPr txBox="1">
            <a:spLocks noChangeArrowheads="1"/>
          </p:cNvSpPr>
          <p:nvPr/>
        </p:nvSpPr>
        <p:spPr bwMode="auto">
          <a:xfrm>
            <a:off x="6475413" y="2471738"/>
            <a:ext cx="1704975" cy="8794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 dirty="0">
                <a:solidFill>
                  <a:srgbClr val="000000"/>
                </a:solidFill>
              </a:rPr>
              <a:t>Identificación y análisis preliminar de los problemas clave.</a:t>
            </a:r>
            <a:endParaRPr lang="es-ES" sz="1200" dirty="0"/>
          </a:p>
        </p:txBody>
      </p:sp>
      <p:sp>
        <p:nvSpPr>
          <p:cNvPr id="171023" name="Line 15"/>
          <p:cNvSpPr>
            <a:spLocks noChangeShapeType="1"/>
          </p:cNvSpPr>
          <p:nvPr/>
        </p:nvSpPr>
        <p:spPr bwMode="auto">
          <a:xfrm>
            <a:off x="7859713" y="2125663"/>
            <a:ext cx="0" cy="2952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71024" name="Text Box 16"/>
          <p:cNvSpPr txBox="1">
            <a:spLocks noChangeArrowheads="1"/>
          </p:cNvSpPr>
          <p:nvPr/>
        </p:nvSpPr>
        <p:spPr bwMode="auto">
          <a:xfrm>
            <a:off x="4406900" y="2471738"/>
            <a:ext cx="1630363" cy="879475"/>
          </a:xfrm>
          <a:prstGeom prst="rect">
            <a:avLst/>
          </a:prstGeom>
          <a:solidFill>
            <a:srgbClr val="FF99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 dirty="0">
                <a:solidFill>
                  <a:srgbClr val="000000"/>
                </a:solidFill>
              </a:rPr>
              <a:t>Plan e instrumentos de “indagación en profundidad”.</a:t>
            </a:r>
            <a:endParaRPr lang="es-ES" sz="1200" dirty="0"/>
          </a:p>
        </p:txBody>
      </p:sp>
      <p:sp>
        <p:nvSpPr>
          <p:cNvPr id="171027" name="Line 19"/>
          <p:cNvSpPr>
            <a:spLocks noChangeShapeType="1"/>
          </p:cNvSpPr>
          <p:nvPr/>
        </p:nvSpPr>
        <p:spPr bwMode="auto">
          <a:xfrm flipH="1">
            <a:off x="6099175" y="2825750"/>
            <a:ext cx="296863" cy="1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71040" name="Line 32"/>
          <p:cNvSpPr>
            <a:spLocks noChangeShapeType="1"/>
          </p:cNvSpPr>
          <p:nvPr/>
        </p:nvSpPr>
        <p:spPr bwMode="auto">
          <a:xfrm>
            <a:off x="2740025" y="1249363"/>
            <a:ext cx="160338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71041" name="Line 33"/>
          <p:cNvSpPr>
            <a:spLocks noChangeShapeType="1"/>
          </p:cNvSpPr>
          <p:nvPr/>
        </p:nvSpPr>
        <p:spPr bwMode="auto">
          <a:xfrm>
            <a:off x="1139825" y="1249363"/>
            <a:ext cx="319088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71042" name="Text Box 34"/>
          <p:cNvSpPr txBox="1">
            <a:spLocks noChangeArrowheads="1"/>
          </p:cNvSpPr>
          <p:nvPr/>
        </p:nvSpPr>
        <p:spPr bwMode="auto">
          <a:xfrm>
            <a:off x="179388" y="723900"/>
            <a:ext cx="1120775" cy="1225550"/>
          </a:xfrm>
          <a:prstGeom prst="rect">
            <a:avLst/>
          </a:prstGeom>
          <a:solidFill>
            <a:srgbClr val="FFFF00"/>
          </a:solidFill>
          <a:ln w="9525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endParaRPr lang="es-CL" sz="1200" b="1" dirty="0">
              <a:solidFill>
                <a:srgbClr val="000000"/>
              </a:solidFill>
            </a:endParaRPr>
          </a:p>
          <a:p>
            <a:pPr algn="ctr"/>
            <a:r>
              <a:rPr lang="es-CL" sz="1200" b="1" dirty="0">
                <a:solidFill>
                  <a:srgbClr val="000000"/>
                </a:solidFill>
              </a:rPr>
              <a:t>Revisión documental y estadística.</a:t>
            </a:r>
            <a:endParaRPr lang="es-ES" sz="1200" dirty="0"/>
          </a:p>
        </p:txBody>
      </p:sp>
      <p:sp>
        <p:nvSpPr>
          <p:cNvPr id="20" name="1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AEA20-95A9-4AD9-BB88-C2CE08CD8687}" type="slidenum">
              <a:rPr lang="es-ES" smtClean="0"/>
              <a:pPr/>
              <a:t>28</a:t>
            </a:fld>
            <a:endParaRPr lang="es-ES" dirty="0"/>
          </a:p>
        </p:txBody>
      </p:sp>
      <p:pic>
        <p:nvPicPr>
          <p:cNvPr id="21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9" name="Text Box 3"/>
          <p:cNvSpPr txBox="1">
            <a:spLocks noChangeArrowheads="1"/>
          </p:cNvSpPr>
          <p:nvPr/>
        </p:nvSpPr>
        <p:spPr bwMode="auto">
          <a:xfrm>
            <a:off x="2900363" y="723900"/>
            <a:ext cx="1119187" cy="105092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endParaRPr lang="es-CL" sz="1200" b="1" dirty="0">
              <a:solidFill>
                <a:srgbClr val="000000"/>
              </a:solidFill>
            </a:endParaRPr>
          </a:p>
          <a:p>
            <a:pPr algn="ctr"/>
            <a:r>
              <a:rPr lang="es-CL" sz="1200" b="1" dirty="0">
                <a:solidFill>
                  <a:srgbClr val="000000"/>
                </a:solidFill>
              </a:rPr>
              <a:t>Ajuste 1 del cuestionario base.</a:t>
            </a:r>
            <a:endParaRPr lang="es-ES" sz="1200" dirty="0"/>
          </a:p>
        </p:txBody>
      </p:sp>
      <p:sp>
        <p:nvSpPr>
          <p:cNvPr id="173060" name="Text Box 4"/>
          <p:cNvSpPr txBox="1">
            <a:spLocks noChangeArrowheads="1"/>
          </p:cNvSpPr>
          <p:nvPr/>
        </p:nvSpPr>
        <p:spPr bwMode="auto">
          <a:xfrm>
            <a:off x="1458913" y="900113"/>
            <a:ext cx="1281112" cy="6889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lIns="67666" tIns="33833" rIns="67666" bIns="33833"/>
          <a:lstStyle/>
          <a:p>
            <a:pPr algn="ctr"/>
            <a:r>
              <a:rPr lang="es-CL" sz="1100" b="1" dirty="0" smtClean="0">
                <a:solidFill>
                  <a:srgbClr val="000000"/>
                </a:solidFill>
              </a:rPr>
              <a:t>Modelo de Negocio e Identificación de </a:t>
            </a:r>
            <a:r>
              <a:rPr lang="es-CL" sz="1100" b="1" i="1" dirty="0" smtClean="0">
                <a:solidFill>
                  <a:srgbClr val="000000"/>
                </a:solidFill>
              </a:rPr>
              <a:t>stakeholders</a:t>
            </a:r>
            <a:r>
              <a:rPr lang="es-CL" sz="1200" b="1" i="1" dirty="0" smtClean="0">
                <a:solidFill>
                  <a:srgbClr val="000000"/>
                </a:solidFill>
              </a:rPr>
              <a:t>.</a:t>
            </a:r>
            <a:endParaRPr lang="es-ES" sz="1200" dirty="0" smtClean="0"/>
          </a:p>
          <a:p>
            <a:pPr algn="ctr"/>
            <a:endParaRPr lang="es-ES" sz="1200" dirty="0"/>
          </a:p>
        </p:txBody>
      </p:sp>
      <p:sp>
        <p:nvSpPr>
          <p:cNvPr id="173061" name="Text Box 5"/>
          <p:cNvSpPr txBox="1">
            <a:spLocks noChangeArrowheads="1"/>
          </p:cNvSpPr>
          <p:nvPr/>
        </p:nvSpPr>
        <p:spPr bwMode="auto">
          <a:xfrm>
            <a:off x="4340225" y="549275"/>
            <a:ext cx="1333500" cy="6889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 dirty="0">
                <a:solidFill>
                  <a:srgbClr val="000000"/>
                </a:solidFill>
              </a:rPr>
              <a:t>Entrevista a </a:t>
            </a:r>
            <a:r>
              <a:rPr lang="es-CL" sz="1200" b="1" i="1" dirty="0">
                <a:solidFill>
                  <a:srgbClr val="000000"/>
                </a:solidFill>
              </a:rPr>
              <a:t>stakeholder </a:t>
            </a:r>
            <a:r>
              <a:rPr lang="es-CL" sz="1200" b="1" dirty="0">
                <a:solidFill>
                  <a:srgbClr val="000000"/>
                </a:solidFill>
              </a:rPr>
              <a:t>principal.</a:t>
            </a:r>
            <a:endParaRPr lang="es-ES" sz="1200" dirty="0"/>
          </a:p>
        </p:txBody>
      </p:sp>
      <p:sp>
        <p:nvSpPr>
          <p:cNvPr id="173062" name="Text Box 6"/>
          <p:cNvSpPr txBox="1">
            <a:spLocks noChangeArrowheads="1"/>
          </p:cNvSpPr>
          <p:nvPr/>
        </p:nvSpPr>
        <p:spPr bwMode="auto">
          <a:xfrm>
            <a:off x="4340225" y="1285875"/>
            <a:ext cx="1333500" cy="6889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 dirty="0">
                <a:solidFill>
                  <a:srgbClr val="000000"/>
                </a:solidFill>
              </a:rPr>
              <a:t>Concertar citas con </a:t>
            </a:r>
            <a:r>
              <a:rPr lang="es-CL" sz="1200" b="1" i="1" dirty="0">
                <a:solidFill>
                  <a:srgbClr val="000000"/>
                </a:solidFill>
              </a:rPr>
              <a:t>stakeholders.</a:t>
            </a:r>
            <a:endParaRPr lang="es-ES" sz="1200" dirty="0"/>
          </a:p>
        </p:txBody>
      </p:sp>
      <p:sp>
        <p:nvSpPr>
          <p:cNvPr id="173063" name="Text Box 7"/>
          <p:cNvSpPr txBox="1">
            <a:spLocks noChangeArrowheads="1"/>
          </p:cNvSpPr>
          <p:nvPr/>
        </p:nvSpPr>
        <p:spPr bwMode="auto">
          <a:xfrm>
            <a:off x="5780088" y="919163"/>
            <a:ext cx="1119187" cy="687387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 dirty="0">
                <a:solidFill>
                  <a:srgbClr val="000000"/>
                </a:solidFill>
              </a:rPr>
              <a:t>Ajuste 2 del cuestionario.</a:t>
            </a:r>
            <a:endParaRPr lang="es-ES" sz="1200" dirty="0"/>
          </a:p>
        </p:txBody>
      </p:sp>
      <p:sp>
        <p:nvSpPr>
          <p:cNvPr id="173064" name="Text Box 8"/>
          <p:cNvSpPr txBox="1">
            <a:spLocks noChangeArrowheads="1"/>
          </p:cNvSpPr>
          <p:nvPr/>
        </p:nvSpPr>
        <p:spPr bwMode="auto">
          <a:xfrm>
            <a:off x="7219950" y="900113"/>
            <a:ext cx="1366838" cy="1104900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 dirty="0">
                <a:solidFill>
                  <a:srgbClr val="000000"/>
                </a:solidFill>
              </a:rPr>
              <a:t>Entrevistas-aplicación del Instrumento a </a:t>
            </a:r>
            <a:r>
              <a:rPr lang="es-CL" sz="1200" b="1" i="1" dirty="0">
                <a:solidFill>
                  <a:srgbClr val="000000"/>
                </a:solidFill>
              </a:rPr>
              <a:t>stakeholders.</a:t>
            </a:r>
            <a:endParaRPr lang="es-ES" sz="1200" dirty="0"/>
          </a:p>
        </p:txBody>
      </p:sp>
      <p:sp>
        <p:nvSpPr>
          <p:cNvPr id="173065" name="Line 9"/>
          <p:cNvSpPr>
            <a:spLocks noChangeShapeType="1"/>
          </p:cNvSpPr>
          <p:nvPr/>
        </p:nvSpPr>
        <p:spPr bwMode="auto">
          <a:xfrm>
            <a:off x="4019550" y="1425575"/>
            <a:ext cx="320675" cy="1746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73066" name="Line 10"/>
          <p:cNvSpPr>
            <a:spLocks noChangeShapeType="1"/>
          </p:cNvSpPr>
          <p:nvPr/>
        </p:nvSpPr>
        <p:spPr bwMode="auto">
          <a:xfrm flipV="1">
            <a:off x="4019550" y="900113"/>
            <a:ext cx="320675" cy="1746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73067" name="Line 11"/>
          <p:cNvSpPr>
            <a:spLocks noChangeShapeType="1"/>
          </p:cNvSpPr>
          <p:nvPr/>
        </p:nvSpPr>
        <p:spPr bwMode="auto">
          <a:xfrm>
            <a:off x="5557838" y="927100"/>
            <a:ext cx="222250" cy="1476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73068" name="Line 12"/>
          <p:cNvSpPr>
            <a:spLocks noChangeShapeType="1"/>
          </p:cNvSpPr>
          <p:nvPr/>
        </p:nvSpPr>
        <p:spPr bwMode="auto">
          <a:xfrm>
            <a:off x="6899275" y="1249363"/>
            <a:ext cx="320675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73069" name="Line 13"/>
          <p:cNvSpPr>
            <a:spLocks noChangeShapeType="1"/>
          </p:cNvSpPr>
          <p:nvPr/>
        </p:nvSpPr>
        <p:spPr bwMode="auto">
          <a:xfrm flipV="1">
            <a:off x="5780088" y="1774825"/>
            <a:ext cx="1439862" cy="1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73070" name="Text Box 14"/>
          <p:cNvSpPr txBox="1">
            <a:spLocks noChangeArrowheads="1"/>
          </p:cNvSpPr>
          <p:nvPr/>
        </p:nvSpPr>
        <p:spPr bwMode="auto">
          <a:xfrm>
            <a:off x="6475413" y="2471738"/>
            <a:ext cx="1704975" cy="8794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 dirty="0">
                <a:solidFill>
                  <a:srgbClr val="000000"/>
                </a:solidFill>
              </a:rPr>
              <a:t>Identificación y análisis preliminar de los problemas clave.</a:t>
            </a:r>
            <a:endParaRPr lang="es-ES" sz="1200" dirty="0"/>
          </a:p>
        </p:txBody>
      </p:sp>
      <p:sp>
        <p:nvSpPr>
          <p:cNvPr id="173071" name="Line 15"/>
          <p:cNvSpPr>
            <a:spLocks noChangeShapeType="1"/>
          </p:cNvSpPr>
          <p:nvPr/>
        </p:nvSpPr>
        <p:spPr bwMode="auto">
          <a:xfrm>
            <a:off x="7859713" y="2125663"/>
            <a:ext cx="0" cy="2952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73072" name="Text Box 16"/>
          <p:cNvSpPr txBox="1">
            <a:spLocks noChangeArrowheads="1"/>
          </p:cNvSpPr>
          <p:nvPr/>
        </p:nvSpPr>
        <p:spPr bwMode="auto">
          <a:xfrm>
            <a:off x="4406900" y="2471738"/>
            <a:ext cx="1630363" cy="879475"/>
          </a:xfrm>
          <a:prstGeom prst="rect">
            <a:avLst/>
          </a:prstGeom>
          <a:solidFill>
            <a:srgbClr val="FF99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 dirty="0">
                <a:solidFill>
                  <a:srgbClr val="000000"/>
                </a:solidFill>
              </a:rPr>
              <a:t>Plan e instrumentos de “indagación en profundidad”.</a:t>
            </a:r>
            <a:endParaRPr lang="es-ES" sz="1200" dirty="0"/>
          </a:p>
        </p:txBody>
      </p:sp>
      <p:sp>
        <p:nvSpPr>
          <p:cNvPr id="173073" name="Text Box 17"/>
          <p:cNvSpPr txBox="1">
            <a:spLocks noChangeArrowheads="1"/>
          </p:cNvSpPr>
          <p:nvPr/>
        </p:nvSpPr>
        <p:spPr bwMode="auto">
          <a:xfrm>
            <a:off x="2627313" y="2487613"/>
            <a:ext cx="1333500" cy="688975"/>
          </a:xfrm>
          <a:prstGeom prst="rect">
            <a:avLst/>
          </a:prstGeom>
          <a:solidFill>
            <a:srgbClr val="FF99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 dirty="0">
                <a:solidFill>
                  <a:srgbClr val="000000"/>
                </a:solidFill>
              </a:rPr>
              <a:t>Nuevas entrevistas específicas.</a:t>
            </a:r>
            <a:endParaRPr lang="es-ES" sz="1200" dirty="0"/>
          </a:p>
        </p:txBody>
      </p:sp>
      <p:sp>
        <p:nvSpPr>
          <p:cNvPr id="173074" name="Text Box 18"/>
          <p:cNvSpPr txBox="1">
            <a:spLocks noChangeArrowheads="1"/>
          </p:cNvSpPr>
          <p:nvPr/>
        </p:nvSpPr>
        <p:spPr bwMode="auto">
          <a:xfrm>
            <a:off x="2627313" y="3128963"/>
            <a:ext cx="1333500" cy="881062"/>
          </a:xfrm>
          <a:prstGeom prst="rect">
            <a:avLst/>
          </a:prstGeom>
          <a:solidFill>
            <a:srgbClr val="FF99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 dirty="0">
                <a:solidFill>
                  <a:srgbClr val="000000"/>
                </a:solidFill>
              </a:rPr>
              <a:t>Nueva Revisión documental y estadística</a:t>
            </a:r>
            <a:endParaRPr lang="es-ES" sz="1200" dirty="0"/>
          </a:p>
        </p:txBody>
      </p:sp>
      <p:sp>
        <p:nvSpPr>
          <p:cNvPr id="173075" name="Line 19"/>
          <p:cNvSpPr>
            <a:spLocks noChangeShapeType="1"/>
          </p:cNvSpPr>
          <p:nvPr/>
        </p:nvSpPr>
        <p:spPr bwMode="auto">
          <a:xfrm flipH="1">
            <a:off x="6099175" y="2825750"/>
            <a:ext cx="296863" cy="1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73076" name="Line 20"/>
          <p:cNvSpPr>
            <a:spLocks noChangeShapeType="1"/>
          </p:cNvSpPr>
          <p:nvPr/>
        </p:nvSpPr>
        <p:spPr bwMode="auto">
          <a:xfrm flipH="1">
            <a:off x="3960813" y="2540000"/>
            <a:ext cx="446087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73077" name="Line 21"/>
          <p:cNvSpPr>
            <a:spLocks noChangeShapeType="1"/>
          </p:cNvSpPr>
          <p:nvPr/>
        </p:nvSpPr>
        <p:spPr bwMode="auto">
          <a:xfrm flipH="1">
            <a:off x="3960813" y="2540000"/>
            <a:ext cx="446087" cy="8826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73085" name="Text Box 29"/>
          <p:cNvSpPr txBox="1">
            <a:spLocks noChangeArrowheads="1"/>
          </p:cNvSpPr>
          <p:nvPr/>
        </p:nvSpPr>
        <p:spPr bwMode="auto">
          <a:xfrm>
            <a:off x="2627313" y="4013200"/>
            <a:ext cx="1333500" cy="690563"/>
          </a:xfrm>
          <a:prstGeom prst="rect">
            <a:avLst/>
          </a:prstGeom>
          <a:solidFill>
            <a:srgbClr val="FF99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 dirty="0">
                <a:solidFill>
                  <a:srgbClr val="000000"/>
                </a:solidFill>
              </a:rPr>
              <a:t>Encuestas, </a:t>
            </a:r>
            <a:r>
              <a:rPr lang="es-CL" sz="1200" b="1" i="1" dirty="0">
                <a:solidFill>
                  <a:srgbClr val="000000"/>
                </a:solidFill>
              </a:rPr>
              <a:t>focus group</a:t>
            </a:r>
            <a:r>
              <a:rPr lang="es-CL" sz="1200" b="1" dirty="0">
                <a:solidFill>
                  <a:srgbClr val="000000"/>
                </a:solidFill>
              </a:rPr>
              <a:t> o talleres.</a:t>
            </a:r>
            <a:endParaRPr lang="es-ES" sz="1200" dirty="0"/>
          </a:p>
        </p:txBody>
      </p:sp>
      <p:sp>
        <p:nvSpPr>
          <p:cNvPr id="173086" name="Line 30"/>
          <p:cNvSpPr>
            <a:spLocks noChangeShapeType="1"/>
          </p:cNvSpPr>
          <p:nvPr/>
        </p:nvSpPr>
        <p:spPr bwMode="auto">
          <a:xfrm flipH="1">
            <a:off x="3960813" y="2540000"/>
            <a:ext cx="446087" cy="17684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73088" name="Line 32"/>
          <p:cNvSpPr>
            <a:spLocks noChangeShapeType="1"/>
          </p:cNvSpPr>
          <p:nvPr/>
        </p:nvSpPr>
        <p:spPr bwMode="auto">
          <a:xfrm>
            <a:off x="2740025" y="1249363"/>
            <a:ext cx="160338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73089" name="Line 33"/>
          <p:cNvSpPr>
            <a:spLocks noChangeShapeType="1"/>
          </p:cNvSpPr>
          <p:nvPr/>
        </p:nvSpPr>
        <p:spPr bwMode="auto">
          <a:xfrm>
            <a:off x="1139825" y="1249363"/>
            <a:ext cx="319088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73090" name="Text Box 34"/>
          <p:cNvSpPr txBox="1">
            <a:spLocks noChangeArrowheads="1"/>
          </p:cNvSpPr>
          <p:nvPr/>
        </p:nvSpPr>
        <p:spPr bwMode="auto">
          <a:xfrm>
            <a:off x="179388" y="723900"/>
            <a:ext cx="1120775" cy="1225550"/>
          </a:xfrm>
          <a:prstGeom prst="rect">
            <a:avLst/>
          </a:prstGeom>
          <a:solidFill>
            <a:srgbClr val="FFFF00"/>
          </a:solidFill>
          <a:ln w="9525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endParaRPr lang="es-CL" sz="1200" b="1" dirty="0">
              <a:solidFill>
                <a:srgbClr val="000000"/>
              </a:solidFill>
            </a:endParaRPr>
          </a:p>
          <a:p>
            <a:pPr algn="ctr"/>
            <a:r>
              <a:rPr lang="es-CL" sz="1200" b="1" dirty="0">
                <a:solidFill>
                  <a:srgbClr val="000000"/>
                </a:solidFill>
              </a:rPr>
              <a:t>Revisión documental y estadística.</a:t>
            </a:r>
            <a:endParaRPr lang="es-ES" sz="1200" dirty="0"/>
          </a:p>
        </p:txBody>
      </p:sp>
      <p:sp>
        <p:nvSpPr>
          <p:cNvPr id="26" name="2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AEA20-95A9-4AD9-BB88-C2CE08CD8687}" type="slidenum">
              <a:rPr lang="es-ES" smtClean="0"/>
              <a:pPr/>
              <a:t>29</a:t>
            </a:fld>
            <a:endParaRPr lang="es-ES" dirty="0"/>
          </a:p>
        </p:txBody>
      </p:sp>
      <p:pic>
        <p:nvPicPr>
          <p:cNvPr id="27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4450"/>
            <a:ext cx="8229600" cy="1143000"/>
          </a:xfrm>
        </p:spPr>
        <p:txBody>
          <a:bodyPr/>
          <a:lstStyle/>
          <a:p>
            <a:r>
              <a:rPr lang="es-CL" sz="3000" b="1" dirty="0">
                <a:solidFill>
                  <a:srgbClr val="C00000"/>
                </a:solidFill>
              </a:rPr>
              <a:t>Presentación </a:t>
            </a:r>
            <a:r>
              <a:rPr lang="es-CL" sz="3000" b="1" dirty="0" smtClean="0">
                <a:solidFill>
                  <a:srgbClr val="C00000"/>
                </a:solidFill>
              </a:rPr>
              <a:t>Profesores</a:t>
            </a:r>
            <a:endParaRPr lang="es-ES" sz="3000" b="1" dirty="0">
              <a:solidFill>
                <a:srgbClr val="C00000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3</a:t>
            </a:fld>
            <a:endParaRPr lang="es-ES" dirty="0"/>
          </a:p>
        </p:txBody>
      </p:sp>
      <p:sp>
        <p:nvSpPr>
          <p:cNvPr id="15667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0" y="1080913"/>
            <a:ext cx="8964613" cy="5732463"/>
          </a:xfrm>
        </p:spPr>
        <p:txBody>
          <a:bodyPr>
            <a:normAutofit/>
          </a:bodyPr>
          <a:lstStyle/>
          <a:p>
            <a:r>
              <a:rPr lang="es-CL" sz="2400" b="1" dirty="0" smtClean="0">
                <a:solidFill>
                  <a:schemeClr val="accent2"/>
                </a:solidFill>
              </a:rPr>
              <a:t>José Inostroza :</a:t>
            </a:r>
          </a:p>
          <a:p>
            <a:pPr lvl="2"/>
            <a:r>
              <a:rPr lang="es-CL" sz="1800" b="1" dirty="0" smtClean="0">
                <a:solidFill>
                  <a:schemeClr val="accent2"/>
                </a:solidFill>
              </a:rPr>
              <a:t>Abogado, </a:t>
            </a:r>
            <a:r>
              <a:rPr lang="es-CL" sz="1800" b="1" dirty="0">
                <a:solidFill>
                  <a:schemeClr val="accent2"/>
                </a:solidFill>
              </a:rPr>
              <a:t>U. de Chile.</a:t>
            </a:r>
          </a:p>
          <a:p>
            <a:pPr lvl="2"/>
            <a:r>
              <a:rPr lang="es-CL" sz="1800" b="1" dirty="0" smtClean="0">
                <a:solidFill>
                  <a:schemeClr val="accent2"/>
                </a:solidFill>
              </a:rPr>
              <a:t>Magíster </a:t>
            </a:r>
            <a:r>
              <a:rPr lang="es-CL" sz="1800" b="1" dirty="0">
                <a:solidFill>
                  <a:schemeClr val="accent2"/>
                </a:solidFill>
              </a:rPr>
              <a:t>en Gestión y Políticas Públicas, DII. U- de Chile</a:t>
            </a:r>
          </a:p>
          <a:p>
            <a:pPr lvl="2"/>
            <a:r>
              <a:rPr lang="es-CL" sz="1800" b="1" dirty="0" smtClean="0">
                <a:solidFill>
                  <a:schemeClr val="accent2"/>
                </a:solidFill>
              </a:rPr>
              <a:t>Director Ejecutivo, Profesor </a:t>
            </a:r>
            <a:r>
              <a:rPr lang="es-CL" sz="1800" b="1" dirty="0">
                <a:solidFill>
                  <a:schemeClr val="accent2"/>
                </a:solidFill>
              </a:rPr>
              <a:t>e </a:t>
            </a:r>
            <a:r>
              <a:rPr lang="es-CL" sz="1800" b="1" dirty="0" smtClean="0">
                <a:solidFill>
                  <a:schemeClr val="accent2"/>
                </a:solidFill>
              </a:rPr>
              <a:t>Investigador, Centro de Sistemas Públicos, </a:t>
            </a:r>
            <a:r>
              <a:rPr lang="es-CL" sz="1800" b="1" dirty="0">
                <a:solidFill>
                  <a:schemeClr val="accent2"/>
                </a:solidFill>
              </a:rPr>
              <a:t>DII, U. de Chile.</a:t>
            </a:r>
          </a:p>
          <a:p>
            <a:pPr lvl="2"/>
            <a:r>
              <a:rPr lang="es-CL" sz="1800" b="1" dirty="0" smtClean="0">
                <a:solidFill>
                  <a:schemeClr val="accent2"/>
                </a:solidFill>
              </a:rPr>
              <a:t>Especialización: Análisis Organizacional, Gestión </a:t>
            </a:r>
            <a:r>
              <a:rPr lang="es-CL" sz="1800" b="1" dirty="0">
                <a:solidFill>
                  <a:schemeClr val="accent2"/>
                </a:solidFill>
              </a:rPr>
              <a:t>Pública, Reforma del Estado, Diseño de Sistemas </a:t>
            </a:r>
            <a:r>
              <a:rPr lang="es-CL" sz="1800" b="1" dirty="0" smtClean="0">
                <a:solidFill>
                  <a:schemeClr val="accent2"/>
                </a:solidFill>
              </a:rPr>
              <a:t>Públicos y Descentralización.</a:t>
            </a:r>
            <a:endParaRPr lang="es-CL" sz="1800" b="1" dirty="0">
              <a:solidFill>
                <a:schemeClr val="accent2"/>
              </a:solidFill>
            </a:endParaRPr>
          </a:p>
          <a:p>
            <a:pPr lvl="2"/>
            <a:r>
              <a:rPr lang="es-CL" sz="1800" b="1" dirty="0">
                <a:solidFill>
                  <a:schemeClr val="accent2"/>
                </a:solidFill>
              </a:rPr>
              <a:t>+</a:t>
            </a:r>
            <a:r>
              <a:rPr lang="es-CL" sz="1800" b="1" dirty="0" smtClean="0">
                <a:solidFill>
                  <a:schemeClr val="accent2"/>
                </a:solidFill>
              </a:rPr>
              <a:t> </a:t>
            </a:r>
            <a:r>
              <a:rPr lang="es-CL" sz="1800" b="1" dirty="0" smtClean="0">
                <a:solidFill>
                  <a:schemeClr val="accent2"/>
                </a:solidFill>
              </a:rPr>
              <a:t>info</a:t>
            </a:r>
            <a:r>
              <a:rPr lang="es-CL" sz="1800" b="1" dirty="0" smtClean="0">
                <a:solidFill>
                  <a:schemeClr val="accent2"/>
                </a:solidFill>
              </a:rPr>
              <a:t> en</a:t>
            </a:r>
            <a:r>
              <a:rPr lang="es-CL" sz="1800" b="1" dirty="0">
                <a:solidFill>
                  <a:schemeClr val="accent2"/>
                </a:solidFill>
              </a:rPr>
              <a:t>: </a:t>
            </a:r>
            <a:r>
              <a:rPr lang="es-ES" sz="1800" b="1" dirty="0">
                <a:solidFill>
                  <a:schemeClr val="accent2"/>
                </a:solidFill>
                <a:hlinkClick r:id="rId3"/>
              </a:rPr>
              <a:t>http://</a:t>
            </a:r>
            <a:r>
              <a:rPr lang="es-ES" sz="1800" b="1" dirty="0" smtClean="0">
                <a:solidFill>
                  <a:schemeClr val="accent2"/>
                </a:solidFill>
                <a:hlinkClick r:id="rId3"/>
              </a:rPr>
              <a:t>www.linkedin.com/in/joseinostroza</a:t>
            </a:r>
            <a:endParaRPr lang="es-ES" sz="1800" b="1" dirty="0" smtClean="0">
              <a:solidFill>
                <a:schemeClr val="accent2"/>
              </a:solidFill>
            </a:endParaRPr>
          </a:p>
          <a:p>
            <a:r>
              <a:rPr lang="es-ES" sz="2400" b="1" dirty="0" smtClean="0">
                <a:solidFill>
                  <a:schemeClr val="accent2"/>
                </a:solidFill>
              </a:rPr>
              <a:t>Natalie González:</a:t>
            </a:r>
          </a:p>
          <a:p>
            <a:pPr lvl="2"/>
            <a:r>
              <a:rPr lang="es-ES" sz="1800" b="1" dirty="0" smtClean="0">
                <a:solidFill>
                  <a:schemeClr val="accent2"/>
                </a:solidFill>
              </a:rPr>
              <a:t>Ingeniero Civil Industrial, U. de Chile</a:t>
            </a:r>
          </a:p>
          <a:p>
            <a:pPr lvl="2"/>
            <a:r>
              <a:rPr lang="es-ES" sz="1800" b="1" dirty="0" smtClean="0">
                <a:solidFill>
                  <a:schemeClr val="accent2"/>
                </a:solidFill>
              </a:rPr>
              <a:t>Directora de Docencia del Centro de Sistemas Públicos</a:t>
            </a:r>
          </a:p>
          <a:p>
            <a:pPr lvl="2"/>
            <a:r>
              <a:rPr lang="es-ES" sz="1800" b="1" dirty="0" smtClean="0">
                <a:solidFill>
                  <a:schemeClr val="accent2"/>
                </a:solidFill>
              </a:rPr>
              <a:t>Ingeniera de Proyectos del Centro de Sistemas Públicos, especializada en  análisis organizacional y temas municipales.</a:t>
            </a:r>
          </a:p>
          <a:p>
            <a:pPr lvl="2"/>
            <a:endParaRPr lang="es-ES" sz="1800" b="1" dirty="0" smtClean="0">
              <a:solidFill>
                <a:schemeClr val="accent2"/>
              </a:solidFill>
            </a:endParaRPr>
          </a:p>
          <a:p>
            <a:endParaRPr lang="es-ES" sz="2400" b="1" dirty="0">
              <a:solidFill>
                <a:schemeClr val="accent2"/>
              </a:solidFill>
            </a:endParaRPr>
          </a:p>
        </p:txBody>
      </p:sp>
      <p:pic>
        <p:nvPicPr>
          <p:cNvPr id="5" name="8 Imagen" descr="CSP-color+bajada small.bmp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7" name="Text Box 3"/>
          <p:cNvSpPr txBox="1">
            <a:spLocks noChangeArrowheads="1"/>
          </p:cNvSpPr>
          <p:nvPr/>
        </p:nvSpPr>
        <p:spPr bwMode="auto">
          <a:xfrm>
            <a:off x="2900363" y="723900"/>
            <a:ext cx="1119187" cy="105092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endParaRPr lang="es-CL" sz="1200" b="1" dirty="0">
              <a:solidFill>
                <a:srgbClr val="000000"/>
              </a:solidFill>
            </a:endParaRPr>
          </a:p>
          <a:p>
            <a:pPr algn="ctr"/>
            <a:r>
              <a:rPr lang="es-CL" sz="1200" b="1" dirty="0">
                <a:solidFill>
                  <a:srgbClr val="000000"/>
                </a:solidFill>
              </a:rPr>
              <a:t>Ajuste 1 del cuestionario base.</a:t>
            </a:r>
            <a:endParaRPr lang="es-ES" sz="1200" dirty="0"/>
          </a:p>
        </p:txBody>
      </p:sp>
      <p:sp>
        <p:nvSpPr>
          <p:cNvPr id="175108" name="Text Box 4"/>
          <p:cNvSpPr txBox="1">
            <a:spLocks noChangeArrowheads="1"/>
          </p:cNvSpPr>
          <p:nvPr/>
        </p:nvSpPr>
        <p:spPr bwMode="auto">
          <a:xfrm>
            <a:off x="1458913" y="900113"/>
            <a:ext cx="1281112" cy="6889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lIns="67666" tIns="33833" rIns="67666" bIns="33833"/>
          <a:lstStyle/>
          <a:p>
            <a:pPr algn="ctr"/>
            <a:r>
              <a:rPr lang="es-CL" sz="1100" b="1" dirty="0" smtClean="0">
                <a:solidFill>
                  <a:srgbClr val="000000"/>
                </a:solidFill>
              </a:rPr>
              <a:t>Modelo de Negocio e Identificación de </a:t>
            </a:r>
            <a:r>
              <a:rPr lang="es-CL" sz="1100" b="1" i="1" dirty="0" smtClean="0">
                <a:solidFill>
                  <a:srgbClr val="000000"/>
                </a:solidFill>
              </a:rPr>
              <a:t>stakeholders.</a:t>
            </a:r>
            <a:endParaRPr lang="es-ES" sz="1100" dirty="0" smtClean="0"/>
          </a:p>
          <a:p>
            <a:pPr algn="ctr"/>
            <a:endParaRPr lang="es-ES" sz="1200" dirty="0"/>
          </a:p>
        </p:txBody>
      </p:sp>
      <p:sp>
        <p:nvSpPr>
          <p:cNvPr id="175109" name="Text Box 5"/>
          <p:cNvSpPr txBox="1">
            <a:spLocks noChangeArrowheads="1"/>
          </p:cNvSpPr>
          <p:nvPr/>
        </p:nvSpPr>
        <p:spPr bwMode="auto">
          <a:xfrm>
            <a:off x="4340225" y="549275"/>
            <a:ext cx="1333500" cy="6889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 dirty="0">
                <a:solidFill>
                  <a:srgbClr val="000000"/>
                </a:solidFill>
              </a:rPr>
              <a:t>Entrevista a </a:t>
            </a:r>
            <a:r>
              <a:rPr lang="es-CL" sz="1200" b="1" i="1" dirty="0">
                <a:solidFill>
                  <a:srgbClr val="000000"/>
                </a:solidFill>
              </a:rPr>
              <a:t>stakeholder </a:t>
            </a:r>
            <a:r>
              <a:rPr lang="es-CL" sz="1200" b="1" dirty="0">
                <a:solidFill>
                  <a:srgbClr val="000000"/>
                </a:solidFill>
              </a:rPr>
              <a:t>principal.</a:t>
            </a:r>
            <a:endParaRPr lang="es-ES" sz="1200" dirty="0"/>
          </a:p>
        </p:txBody>
      </p:sp>
      <p:sp>
        <p:nvSpPr>
          <p:cNvPr id="175110" name="Text Box 6"/>
          <p:cNvSpPr txBox="1">
            <a:spLocks noChangeArrowheads="1"/>
          </p:cNvSpPr>
          <p:nvPr/>
        </p:nvSpPr>
        <p:spPr bwMode="auto">
          <a:xfrm>
            <a:off x="4340225" y="1285875"/>
            <a:ext cx="1333500" cy="6889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 dirty="0">
                <a:solidFill>
                  <a:srgbClr val="000000"/>
                </a:solidFill>
              </a:rPr>
              <a:t>Concertar citas con </a:t>
            </a:r>
            <a:r>
              <a:rPr lang="es-CL" sz="1200" b="1" i="1" dirty="0">
                <a:solidFill>
                  <a:srgbClr val="000000"/>
                </a:solidFill>
              </a:rPr>
              <a:t>stakeholders.</a:t>
            </a:r>
            <a:endParaRPr lang="es-ES" sz="1200" dirty="0"/>
          </a:p>
        </p:txBody>
      </p:sp>
      <p:sp>
        <p:nvSpPr>
          <p:cNvPr id="175111" name="Text Box 7"/>
          <p:cNvSpPr txBox="1">
            <a:spLocks noChangeArrowheads="1"/>
          </p:cNvSpPr>
          <p:nvPr/>
        </p:nvSpPr>
        <p:spPr bwMode="auto">
          <a:xfrm>
            <a:off x="5780088" y="919163"/>
            <a:ext cx="1119187" cy="687387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 dirty="0">
                <a:solidFill>
                  <a:srgbClr val="000000"/>
                </a:solidFill>
              </a:rPr>
              <a:t>Ajuste 2 del cuestionario.</a:t>
            </a:r>
            <a:endParaRPr lang="es-ES" sz="1200" dirty="0"/>
          </a:p>
        </p:txBody>
      </p:sp>
      <p:sp>
        <p:nvSpPr>
          <p:cNvPr id="175112" name="Text Box 8"/>
          <p:cNvSpPr txBox="1">
            <a:spLocks noChangeArrowheads="1"/>
          </p:cNvSpPr>
          <p:nvPr/>
        </p:nvSpPr>
        <p:spPr bwMode="auto">
          <a:xfrm>
            <a:off x="7219950" y="900113"/>
            <a:ext cx="1366838" cy="1104900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 dirty="0">
                <a:solidFill>
                  <a:srgbClr val="000000"/>
                </a:solidFill>
              </a:rPr>
              <a:t>Entrevistas-aplicación del Instrumento a </a:t>
            </a:r>
            <a:r>
              <a:rPr lang="es-CL" sz="1200" b="1" i="1" dirty="0">
                <a:solidFill>
                  <a:srgbClr val="000000"/>
                </a:solidFill>
              </a:rPr>
              <a:t>stakeholders.</a:t>
            </a:r>
            <a:endParaRPr lang="es-ES" sz="1200" dirty="0"/>
          </a:p>
        </p:txBody>
      </p:sp>
      <p:sp>
        <p:nvSpPr>
          <p:cNvPr id="175113" name="Line 9"/>
          <p:cNvSpPr>
            <a:spLocks noChangeShapeType="1"/>
          </p:cNvSpPr>
          <p:nvPr/>
        </p:nvSpPr>
        <p:spPr bwMode="auto">
          <a:xfrm>
            <a:off x="4019550" y="1425575"/>
            <a:ext cx="320675" cy="1746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75114" name="Line 10"/>
          <p:cNvSpPr>
            <a:spLocks noChangeShapeType="1"/>
          </p:cNvSpPr>
          <p:nvPr/>
        </p:nvSpPr>
        <p:spPr bwMode="auto">
          <a:xfrm flipV="1">
            <a:off x="4019550" y="900113"/>
            <a:ext cx="320675" cy="1746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75115" name="Line 11"/>
          <p:cNvSpPr>
            <a:spLocks noChangeShapeType="1"/>
          </p:cNvSpPr>
          <p:nvPr/>
        </p:nvSpPr>
        <p:spPr bwMode="auto">
          <a:xfrm>
            <a:off x="5557838" y="927100"/>
            <a:ext cx="222250" cy="1476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75116" name="Line 12"/>
          <p:cNvSpPr>
            <a:spLocks noChangeShapeType="1"/>
          </p:cNvSpPr>
          <p:nvPr/>
        </p:nvSpPr>
        <p:spPr bwMode="auto">
          <a:xfrm>
            <a:off x="6899275" y="1249363"/>
            <a:ext cx="320675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75117" name="Line 13"/>
          <p:cNvSpPr>
            <a:spLocks noChangeShapeType="1"/>
          </p:cNvSpPr>
          <p:nvPr/>
        </p:nvSpPr>
        <p:spPr bwMode="auto">
          <a:xfrm flipV="1">
            <a:off x="5780088" y="1774825"/>
            <a:ext cx="1439862" cy="1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75118" name="Text Box 14"/>
          <p:cNvSpPr txBox="1">
            <a:spLocks noChangeArrowheads="1"/>
          </p:cNvSpPr>
          <p:nvPr/>
        </p:nvSpPr>
        <p:spPr bwMode="auto">
          <a:xfrm>
            <a:off x="6475413" y="2471738"/>
            <a:ext cx="1704975" cy="8794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 dirty="0">
                <a:solidFill>
                  <a:srgbClr val="000000"/>
                </a:solidFill>
              </a:rPr>
              <a:t>Identificación y análisis preliminar de los problemas clave.</a:t>
            </a:r>
            <a:endParaRPr lang="es-ES" sz="1200" dirty="0"/>
          </a:p>
        </p:txBody>
      </p:sp>
      <p:sp>
        <p:nvSpPr>
          <p:cNvPr id="175119" name="Line 15"/>
          <p:cNvSpPr>
            <a:spLocks noChangeShapeType="1"/>
          </p:cNvSpPr>
          <p:nvPr/>
        </p:nvSpPr>
        <p:spPr bwMode="auto">
          <a:xfrm>
            <a:off x="7859713" y="2125663"/>
            <a:ext cx="0" cy="2952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75120" name="Text Box 16"/>
          <p:cNvSpPr txBox="1">
            <a:spLocks noChangeArrowheads="1"/>
          </p:cNvSpPr>
          <p:nvPr/>
        </p:nvSpPr>
        <p:spPr bwMode="auto">
          <a:xfrm>
            <a:off x="4406900" y="2471738"/>
            <a:ext cx="1630363" cy="879475"/>
          </a:xfrm>
          <a:prstGeom prst="rect">
            <a:avLst/>
          </a:prstGeom>
          <a:solidFill>
            <a:srgbClr val="FF99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 dirty="0">
                <a:solidFill>
                  <a:srgbClr val="000000"/>
                </a:solidFill>
              </a:rPr>
              <a:t>Plan e instrumentos de “indagación en profundidad”.</a:t>
            </a:r>
            <a:endParaRPr lang="es-ES" sz="1200" dirty="0"/>
          </a:p>
        </p:txBody>
      </p:sp>
      <p:sp>
        <p:nvSpPr>
          <p:cNvPr id="175121" name="Text Box 17"/>
          <p:cNvSpPr txBox="1">
            <a:spLocks noChangeArrowheads="1"/>
          </p:cNvSpPr>
          <p:nvPr/>
        </p:nvSpPr>
        <p:spPr bwMode="auto">
          <a:xfrm>
            <a:off x="2627313" y="2487613"/>
            <a:ext cx="1333500" cy="688975"/>
          </a:xfrm>
          <a:prstGeom prst="rect">
            <a:avLst/>
          </a:prstGeom>
          <a:solidFill>
            <a:srgbClr val="FF99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 dirty="0">
                <a:solidFill>
                  <a:srgbClr val="000000"/>
                </a:solidFill>
              </a:rPr>
              <a:t>Nuevas entrevistas específicas.</a:t>
            </a:r>
            <a:endParaRPr lang="es-ES" sz="1200" dirty="0"/>
          </a:p>
        </p:txBody>
      </p:sp>
      <p:sp>
        <p:nvSpPr>
          <p:cNvPr id="175122" name="Text Box 18"/>
          <p:cNvSpPr txBox="1">
            <a:spLocks noChangeArrowheads="1"/>
          </p:cNvSpPr>
          <p:nvPr/>
        </p:nvSpPr>
        <p:spPr bwMode="auto">
          <a:xfrm>
            <a:off x="2627313" y="3128963"/>
            <a:ext cx="1333500" cy="881062"/>
          </a:xfrm>
          <a:prstGeom prst="rect">
            <a:avLst/>
          </a:prstGeom>
          <a:solidFill>
            <a:srgbClr val="FF99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 dirty="0">
                <a:solidFill>
                  <a:srgbClr val="000000"/>
                </a:solidFill>
              </a:rPr>
              <a:t>Nueva Revisión documental y estadística</a:t>
            </a:r>
            <a:endParaRPr lang="es-ES" sz="1200" dirty="0"/>
          </a:p>
        </p:txBody>
      </p:sp>
      <p:sp>
        <p:nvSpPr>
          <p:cNvPr id="175123" name="Line 19"/>
          <p:cNvSpPr>
            <a:spLocks noChangeShapeType="1"/>
          </p:cNvSpPr>
          <p:nvPr/>
        </p:nvSpPr>
        <p:spPr bwMode="auto">
          <a:xfrm flipH="1">
            <a:off x="6099175" y="2825750"/>
            <a:ext cx="296863" cy="1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75124" name="Line 20"/>
          <p:cNvSpPr>
            <a:spLocks noChangeShapeType="1"/>
          </p:cNvSpPr>
          <p:nvPr/>
        </p:nvSpPr>
        <p:spPr bwMode="auto">
          <a:xfrm flipH="1">
            <a:off x="3960813" y="2540000"/>
            <a:ext cx="446087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75125" name="Line 21"/>
          <p:cNvSpPr>
            <a:spLocks noChangeShapeType="1"/>
          </p:cNvSpPr>
          <p:nvPr/>
        </p:nvSpPr>
        <p:spPr bwMode="auto">
          <a:xfrm flipH="1">
            <a:off x="3960813" y="2540000"/>
            <a:ext cx="446087" cy="8826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75126" name="Text Box 22"/>
          <p:cNvSpPr txBox="1">
            <a:spLocks noChangeArrowheads="1"/>
          </p:cNvSpPr>
          <p:nvPr/>
        </p:nvSpPr>
        <p:spPr bwMode="auto">
          <a:xfrm>
            <a:off x="500063" y="2651125"/>
            <a:ext cx="1533525" cy="1225550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 dirty="0">
                <a:solidFill>
                  <a:srgbClr val="000000"/>
                </a:solidFill>
              </a:rPr>
              <a:t>Síntesis sistémica-Diagrama Sistémico/ Modelamientos básicos.</a:t>
            </a:r>
            <a:endParaRPr lang="es-ES" sz="1200" dirty="0"/>
          </a:p>
        </p:txBody>
      </p:sp>
      <p:sp>
        <p:nvSpPr>
          <p:cNvPr id="175129" name="Line 25"/>
          <p:cNvSpPr>
            <a:spLocks noChangeShapeType="1"/>
          </p:cNvSpPr>
          <p:nvPr/>
        </p:nvSpPr>
        <p:spPr bwMode="auto">
          <a:xfrm flipH="1">
            <a:off x="2033588" y="2540000"/>
            <a:ext cx="593725" cy="3698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75130" name="Line 26"/>
          <p:cNvSpPr>
            <a:spLocks noChangeShapeType="1"/>
          </p:cNvSpPr>
          <p:nvPr/>
        </p:nvSpPr>
        <p:spPr bwMode="auto">
          <a:xfrm flipH="1" flipV="1">
            <a:off x="2033588" y="3057525"/>
            <a:ext cx="593725" cy="3651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75133" name="Text Box 29"/>
          <p:cNvSpPr txBox="1">
            <a:spLocks noChangeArrowheads="1"/>
          </p:cNvSpPr>
          <p:nvPr/>
        </p:nvSpPr>
        <p:spPr bwMode="auto">
          <a:xfrm>
            <a:off x="2627313" y="4013200"/>
            <a:ext cx="1333500" cy="690563"/>
          </a:xfrm>
          <a:prstGeom prst="rect">
            <a:avLst/>
          </a:prstGeom>
          <a:solidFill>
            <a:srgbClr val="FF99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 dirty="0">
                <a:solidFill>
                  <a:srgbClr val="000000"/>
                </a:solidFill>
              </a:rPr>
              <a:t>Encuestas, </a:t>
            </a:r>
            <a:r>
              <a:rPr lang="es-CL" sz="1200" b="1" i="1" dirty="0">
                <a:solidFill>
                  <a:srgbClr val="000000"/>
                </a:solidFill>
              </a:rPr>
              <a:t>focus group</a:t>
            </a:r>
            <a:r>
              <a:rPr lang="es-CL" sz="1200" b="1" dirty="0">
                <a:solidFill>
                  <a:srgbClr val="000000"/>
                </a:solidFill>
              </a:rPr>
              <a:t> o talleres.</a:t>
            </a:r>
            <a:endParaRPr lang="es-ES" sz="1200" dirty="0"/>
          </a:p>
        </p:txBody>
      </p:sp>
      <p:sp>
        <p:nvSpPr>
          <p:cNvPr id="175134" name="Line 30"/>
          <p:cNvSpPr>
            <a:spLocks noChangeShapeType="1"/>
          </p:cNvSpPr>
          <p:nvPr/>
        </p:nvSpPr>
        <p:spPr bwMode="auto">
          <a:xfrm flipH="1">
            <a:off x="3960813" y="2540000"/>
            <a:ext cx="446087" cy="17684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75135" name="Line 31"/>
          <p:cNvSpPr>
            <a:spLocks noChangeShapeType="1"/>
          </p:cNvSpPr>
          <p:nvPr/>
        </p:nvSpPr>
        <p:spPr bwMode="auto">
          <a:xfrm flipH="1" flipV="1">
            <a:off x="1939925" y="3351213"/>
            <a:ext cx="687388" cy="8096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75136" name="Line 32"/>
          <p:cNvSpPr>
            <a:spLocks noChangeShapeType="1"/>
          </p:cNvSpPr>
          <p:nvPr/>
        </p:nvSpPr>
        <p:spPr bwMode="auto">
          <a:xfrm>
            <a:off x="2740025" y="1249363"/>
            <a:ext cx="160338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75137" name="Line 33"/>
          <p:cNvSpPr>
            <a:spLocks noChangeShapeType="1"/>
          </p:cNvSpPr>
          <p:nvPr/>
        </p:nvSpPr>
        <p:spPr bwMode="auto">
          <a:xfrm>
            <a:off x="1139825" y="1249363"/>
            <a:ext cx="319088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75138" name="Text Box 34"/>
          <p:cNvSpPr txBox="1">
            <a:spLocks noChangeArrowheads="1"/>
          </p:cNvSpPr>
          <p:nvPr/>
        </p:nvSpPr>
        <p:spPr bwMode="auto">
          <a:xfrm>
            <a:off x="179388" y="723900"/>
            <a:ext cx="1120775" cy="1225550"/>
          </a:xfrm>
          <a:prstGeom prst="rect">
            <a:avLst/>
          </a:prstGeom>
          <a:solidFill>
            <a:srgbClr val="FFFF00"/>
          </a:solidFill>
          <a:ln w="9525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endParaRPr lang="es-CL" sz="1200" b="1" dirty="0">
              <a:solidFill>
                <a:srgbClr val="000000"/>
              </a:solidFill>
            </a:endParaRPr>
          </a:p>
          <a:p>
            <a:pPr algn="ctr"/>
            <a:r>
              <a:rPr lang="es-CL" sz="1200" b="1" dirty="0">
                <a:solidFill>
                  <a:srgbClr val="000000"/>
                </a:solidFill>
              </a:rPr>
              <a:t>Revisión documental y estadística.</a:t>
            </a:r>
            <a:endParaRPr lang="es-ES" sz="1200" dirty="0"/>
          </a:p>
        </p:txBody>
      </p:sp>
      <p:sp>
        <p:nvSpPr>
          <p:cNvPr id="30" name="2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AEA20-95A9-4AD9-BB88-C2CE08CD8687}" type="slidenum">
              <a:rPr lang="es-ES" smtClean="0"/>
              <a:pPr/>
              <a:t>30</a:t>
            </a:fld>
            <a:endParaRPr lang="es-ES" dirty="0"/>
          </a:p>
        </p:txBody>
      </p:sp>
      <p:pic>
        <p:nvPicPr>
          <p:cNvPr id="31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5" name="Text Box 3"/>
          <p:cNvSpPr txBox="1">
            <a:spLocks noChangeArrowheads="1"/>
          </p:cNvSpPr>
          <p:nvPr/>
        </p:nvSpPr>
        <p:spPr bwMode="auto">
          <a:xfrm>
            <a:off x="2900363" y="723900"/>
            <a:ext cx="1119187" cy="105092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endParaRPr lang="es-CL" sz="1200" b="1" dirty="0">
              <a:solidFill>
                <a:srgbClr val="000000"/>
              </a:solidFill>
            </a:endParaRPr>
          </a:p>
          <a:p>
            <a:pPr algn="ctr"/>
            <a:r>
              <a:rPr lang="es-CL" sz="1200" b="1" dirty="0">
                <a:solidFill>
                  <a:srgbClr val="000000"/>
                </a:solidFill>
              </a:rPr>
              <a:t>Ajuste 1 del cuestionario base.</a:t>
            </a:r>
            <a:endParaRPr lang="es-ES" sz="1200" dirty="0"/>
          </a:p>
        </p:txBody>
      </p:sp>
      <p:sp>
        <p:nvSpPr>
          <p:cNvPr id="177156" name="Text Box 4"/>
          <p:cNvSpPr txBox="1">
            <a:spLocks noChangeArrowheads="1"/>
          </p:cNvSpPr>
          <p:nvPr/>
        </p:nvSpPr>
        <p:spPr bwMode="auto">
          <a:xfrm>
            <a:off x="1458913" y="900113"/>
            <a:ext cx="1281112" cy="6889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lIns="67666" tIns="33833" rIns="67666" bIns="33833"/>
          <a:lstStyle/>
          <a:p>
            <a:pPr algn="ctr"/>
            <a:r>
              <a:rPr lang="es-CL" sz="1100" b="1" dirty="0" smtClean="0">
                <a:solidFill>
                  <a:srgbClr val="000000"/>
                </a:solidFill>
              </a:rPr>
              <a:t>Modelo de Negocio e Identificación de </a:t>
            </a:r>
            <a:r>
              <a:rPr lang="es-CL" sz="1100" b="1" i="1" dirty="0" smtClean="0">
                <a:solidFill>
                  <a:srgbClr val="000000"/>
                </a:solidFill>
              </a:rPr>
              <a:t>stakeholders.</a:t>
            </a:r>
            <a:endParaRPr lang="es-ES" sz="1100" dirty="0" smtClean="0"/>
          </a:p>
          <a:p>
            <a:pPr algn="ctr"/>
            <a:endParaRPr lang="es-ES" sz="1200" dirty="0"/>
          </a:p>
        </p:txBody>
      </p:sp>
      <p:sp>
        <p:nvSpPr>
          <p:cNvPr id="177157" name="Text Box 5"/>
          <p:cNvSpPr txBox="1">
            <a:spLocks noChangeArrowheads="1"/>
          </p:cNvSpPr>
          <p:nvPr/>
        </p:nvSpPr>
        <p:spPr bwMode="auto">
          <a:xfrm>
            <a:off x="4340225" y="549275"/>
            <a:ext cx="1333500" cy="6889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 dirty="0">
                <a:solidFill>
                  <a:srgbClr val="000000"/>
                </a:solidFill>
              </a:rPr>
              <a:t>Entrevista a </a:t>
            </a:r>
            <a:r>
              <a:rPr lang="es-CL" sz="1200" b="1" i="1" dirty="0">
                <a:solidFill>
                  <a:srgbClr val="000000"/>
                </a:solidFill>
              </a:rPr>
              <a:t>stakeholder </a:t>
            </a:r>
            <a:r>
              <a:rPr lang="es-CL" sz="1200" b="1" dirty="0">
                <a:solidFill>
                  <a:srgbClr val="000000"/>
                </a:solidFill>
              </a:rPr>
              <a:t>principal.</a:t>
            </a:r>
            <a:endParaRPr lang="es-ES" sz="1200" dirty="0"/>
          </a:p>
        </p:txBody>
      </p:sp>
      <p:sp>
        <p:nvSpPr>
          <p:cNvPr id="177158" name="Text Box 6"/>
          <p:cNvSpPr txBox="1">
            <a:spLocks noChangeArrowheads="1"/>
          </p:cNvSpPr>
          <p:nvPr/>
        </p:nvSpPr>
        <p:spPr bwMode="auto">
          <a:xfrm>
            <a:off x="4340225" y="1285875"/>
            <a:ext cx="1333500" cy="6889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 dirty="0">
                <a:solidFill>
                  <a:srgbClr val="000000"/>
                </a:solidFill>
              </a:rPr>
              <a:t>Concertar citas con </a:t>
            </a:r>
            <a:r>
              <a:rPr lang="es-CL" sz="1200" b="1" i="1" dirty="0">
                <a:solidFill>
                  <a:srgbClr val="000000"/>
                </a:solidFill>
              </a:rPr>
              <a:t>stakeholders.</a:t>
            </a:r>
            <a:endParaRPr lang="es-ES" sz="1200" dirty="0"/>
          </a:p>
        </p:txBody>
      </p:sp>
      <p:sp>
        <p:nvSpPr>
          <p:cNvPr id="177159" name="Text Box 7"/>
          <p:cNvSpPr txBox="1">
            <a:spLocks noChangeArrowheads="1"/>
          </p:cNvSpPr>
          <p:nvPr/>
        </p:nvSpPr>
        <p:spPr bwMode="auto">
          <a:xfrm>
            <a:off x="5780088" y="919163"/>
            <a:ext cx="1119187" cy="687387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 dirty="0">
                <a:solidFill>
                  <a:srgbClr val="000000"/>
                </a:solidFill>
              </a:rPr>
              <a:t>Ajuste 2 del cuestionario.</a:t>
            </a:r>
            <a:endParaRPr lang="es-ES" sz="1200" dirty="0"/>
          </a:p>
        </p:txBody>
      </p:sp>
      <p:sp>
        <p:nvSpPr>
          <p:cNvPr id="177160" name="Text Box 8"/>
          <p:cNvSpPr txBox="1">
            <a:spLocks noChangeArrowheads="1"/>
          </p:cNvSpPr>
          <p:nvPr/>
        </p:nvSpPr>
        <p:spPr bwMode="auto">
          <a:xfrm>
            <a:off x="7219950" y="900113"/>
            <a:ext cx="1366838" cy="1104900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 dirty="0">
                <a:solidFill>
                  <a:srgbClr val="000000"/>
                </a:solidFill>
              </a:rPr>
              <a:t>Entrevistas-aplicación del Instrumento a </a:t>
            </a:r>
            <a:r>
              <a:rPr lang="es-CL" sz="1200" b="1" i="1" dirty="0">
                <a:solidFill>
                  <a:srgbClr val="000000"/>
                </a:solidFill>
              </a:rPr>
              <a:t>stakeholders.</a:t>
            </a:r>
            <a:endParaRPr lang="es-ES" sz="1200" dirty="0"/>
          </a:p>
        </p:txBody>
      </p:sp>
      <p:sp>
        <p:nvSpPr>
          <p:cNvPr id="177161" name="Line 9"/>
          <p:cNvSpPr>
            <a:spLocks noChangeShapeType="1"/>
          </p:cNvSpPr>
          <p:nvPr/>
        </p:nvSpPr>
        <p:spPr bwMode="auto">
          <a:xfrm>
            <a:off x="4019550" y="1425575"/>
            <a:ext cx="320675" cy="1746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77162" name="Line 10"/>
          <p:cNvSpPr>
            <a:spLocks noChangeShapeType="1"/>
          </p:cNvSpPr>
          <p:nvPr/>
        </p:nvSpPr>
        <p:spPr bwMode="auto">
          <a:xfrm flipV="1">
            <a:off x="4019550" y="900113"/>
            <a:ext cx="320675" cy="1746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77163" name="Line 11"/>
          <p:cNvSpPr>
            <a:spLocks noChangeShapeType="1"/>
          </p:cNvSpPr>
          <p:nvPr/>
        </p:nvSpPr>
        <p:spPr bwMode="auto">
          <a:xfrm>
            <a:off x="5557838" y="927100"/>
            <a:ext cx="222250" cy="1476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77164" name="Line 12"/>
          <p:cNvSpPr>
            <a:spLocks noChangeShapeType="1"/>
          </p:cNvSpPr>
          <p:nvPr/>
        </p:nvSpPr>
        <p:spPr bwMode="auto">
          <a:xfrm>
            <a:off x="6899275" y="1249363"/>
            <a:ext cx="320675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77165" name="Line 13"/>
          <p:cNvSpPr>
            <a:spLocks noChangeShapeType="1"/>
          </p:cNvSpPr>
          <p:nvPr/>
        </p:nvSpPr>
        <p:spPr bwMode="auto">
          <a:xfrm flipV="1">
            <a:off x="5780088" y="1774825"/>
            <a:ext cx="1439862" cy="1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77166" name="Text Box 14"/>
          <p:cNvSpPr txBox="1">
            <a:spLocks noChangeArrowheads="1"/>
          </p:cNvSpPr>
          <p:nvPr/>
        </p:nvSpPr>
        <p:spPr bwMode="auto">
          <a:xfrm>
            <a:off x="6475413" y="2471738"/>
            <a:ext cx="1704975" cy="8794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 dirty="0">
                <a:solidFill>
                  <a:srgbClr val="000000"/>
                </a:solidFill>
              </a:rPr>
              <a:t>Identificación y análisis preliminar de los problemas clave.</a:t>
            </a:r>
            <a:endParaRPr lang="es-ES" sz="1200" dirty="0"/>
          </a:p>
        </p:txBody>
      </p:sp>
      <p:sp>
        <p:nvSpPr>
          <p:cNvPr id="177167" name="Line 15"/>
          <p:cNvSpPr>
            <a:spLocks noChangeShapeType="1"/>
          </p:cNvSpPr>
          <p:nvPr/>
        </p:nvSpPr>
        <p:spPr bwMode="auto">
          <a:xfrm>
            <a:off x="7859713" y="2125663"/>
            <a:ext cx="0" cy="2952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77168" name="Text Box 16"/>
          <p:cNvSpPr txBox="1">
            <a:spLocks noChangeArrowheads="1"/>
          </p:cNvSpPr>
          <p:nvPr/>
        </p:nvSpPr>
        <p:spPr bwMode="auto">
          <a:xfrm>
            <a:off x="4406900" y="2471738"/>
            <a:ext cx="1630363" cy="879475"/>
          </a:xfrm>
          <a:prstGeom prst="rect">
            <a:avLst/>
          </a:prstGeom>
          <a:solidFill>
            <a:srgbClr val="FF99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 dirty="0">
                <a:solidFill>
                  <a:srgbClr val="000000"/>
                </a:solidFill>
              </a:rPr>
              <a:t>Plan e instrumentos de “indagación en profundidad”.</a:t>
            </a:r>
            <a:endParaRPr lang="es-ES" sz="1200" dirty="0"/>
          </a:p>
        </p:txBody>
      </p:sp>
      <p:sp>
        <p:nvSpPr>
          <p:cNvPr id="177169" name="Text Box 17"/>
          <p:cNvSpPr txBox="1">
            <a:spLocks noChangeArrowheads="1"/>
          </p:cNvSpPr>
          <p:nvPr/>
        </p:nvSpPr>
        <p:spPr bwMode="auto">
          <a:xfrm>
            <a:off x="2627313" y="2487613"/>
            <a:ext cx="1333500" cy="688975"/>
          </a:xfrm>
          <a:prstGeom prst="rect">
            <a:avLst/>
          </a:prstGeom>
          <a:solidFill>
            <a:srgbClr val="FF99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 dirty="0">
                <a:solidFill>
                  <a:srgbClr val="000000"/>
                </a:solidFill>
              </a:rPr>
              <a:t>Nuevas entrevistas específicas.</a:t>
            </a:r>
            <a:endParaRPr lang="es-ES" sz="1200" dirty="0"/>
          </a:p>
        </p:txBody>
      </p:sp>
      <p:sp>
        <p:nvSpPr>
          <p:cNvPr id="177170" name="Text Box 18"/>
          <p:cNvSpPr txBox="1">
            <a:spLocks noChangeArrowheads="1"/>
          </p:cNvSpPr>
          <p:nvPr/>
        </p:nvSpPr>
        <p:spPr bwMode="auto">
          <a:xfrm>
            <a:off x="2627313" y="3128963"/>
            <a:ext cx="1333500" cy="881062"/>
          </a:xfrm>
          <a:prstGeom prst="rect">
            <a:avLst/>
          </a:prstGeom>
          <a:solidFill>
            <a:srgbClr val="FF99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 dirty="0">
                <a:solidFill>
                  <a:srgbClr val="000000"/>
                </a:solidFill>
              </a:rPr>
              <a:t>Nueva Revisión documental y estadística</a:t>
            </a:r>
            <a:endParaRPr lang="es-ES" sz="1200" dirty="0"/>
          </a:p>
        </p:txBody>
      </p:sp>
      <p:sp>
        <p:nvSpPr>
          <p:cNvPr id="177171" name="Line 19"/>
          <p:cNvSpPr>
            <a:spLocks noChangeShapeType="1"/>
          </p:cNvSpPr>
          <p:nvPr/>
        </p:nvSpPr>
        <p:spPr bwMode="auto">
          <a:xfrm flipH="1">
            <a:off x="6099175" y="2825750"/>
            <a:ext cx="296863" cy="1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77172" name="Line 20"/>
          <p:cNvSpPr>
            <a:spLocks noChangeShapeType="1"/>
          </p:cNvSpPr>
          <p:nvPr/>
        </p:nvSpPr>
        <p:spPr bwMode="auto">
          <a:xfrm flipH="1">
            <a:off x="3960813" y="2540000"/>
            <a:ext cx="446087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77173" name="Line 21"/>
          <p:cNvSpPr>
            <a:spLocks noChangeShapeType="1"/>
          </p:cNvSpPr>
          <p:nvPr/>
        </p:nvSpPr>
        <p:spPr bwMode="auto">
          <a:xfrm flipH="1">
            <a:off x="3960813" y="2540000"/>
            <a:ext cx="446087" cy="8826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77174" name="Text Box 22"/>
          <p:cNvSpPr txBox="1">
            <a:spLocks noChangeArrowheads="1"/>
          </p:cNvSpPr>
          <p:nvPr/>
        </p:nvSpPr>
        <p:spPr bwMode="auto">
          <a:xfrm>
            <a:off x="500063" y="2651125"/>
            <a:ext cx="1533525" cy="1225550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 dirty="0">
                <a:solidFill>
                  <a:srgbClr val="000000"/>
                </a:solidFill>
              </a:rPr>
              <a:t>Síntesis sistémica-Diagrama Sistémico/ Modelamientos básicos.</a:t>
            </a:r>
            <a:endParaRPr lang="es-ES" sz="1200" dirty="0"/>
          </a:p>
        </p:txBody>
      </p:sp>
      <p:sp>
        <p:nvSpPr>
          <p:cNvPr id="177175" name="Text Box 23"/>
          <p:cNvSpPr txBox="1">
            <a:spLocks noChangeArrowheads="1"/>
          </p:cNvSpPr>
          <p:nvPr/>
        </p:nvSpPr>
        <p:spPr bwMode="auto">
          <a:xfrm>
            <a:off x="339725" y="4751388"/>
            <a:ext cx="1919288" cy="881062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 dirty="0">
                <a:solidFill>
                  <a:srgbClr val="000000"/>
                </a:solidFill>
              </a:rPr>
              <a:t>Reunión de consenso sobre el diagnóstico/Modelamientos</a:t>
            </a:r>
            <a:endParaRPr lang="es-ES" sz="1200" dirty="0"/>
          </a:p>
        </p:txBody>
      </p:sp>
      <p:sp>
        <p:nvSpPr>
          <p:cNvPr id="177177" name="Line 25"/>
          <p:cNvSpPr>
            <a:spLocks noChangeShapeType="1"/>
          </p:cNvSpPr>
          <p:nvPr/>
        </p:nvSpPr>
        <p:spPr bwMode="auto">
          <a:xfrm flipH="1">
            <a:off x="2033588" y="2540000"/>
            <a:ext cx="593725" cy="3698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77178" name="Line 26"/>
          <p:cNvSpPr>
            <a:spLocks noChangeShapeType="1"/>
          </p:cNvSpPr>
          <p:nvPr/>
        </p:nvSpPr>
        <p:spPr bwMode="auto">
          <a:xfrm flipH="1" flipV="1">
            <a:off x="2033588" y="3057525"/>
            <a:ext cx="593725" cy="3651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77179" name="Line 27"/>
          <p:cNvSpPr>
            <a:spLocks noChangeShapeType="1"/>
          </p:cNvSpPr>
          <p:nvPr/>
        </p:nvSpPr>
        <p:spPr bwMode="auto">
          <a:xfrm>
            <a:off x="1300163" y="3876675"/>
            <a:ext cx="0" cy="87471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77181" name="Text Box 29"/>
          <p:cNvSpPr txBox="1">
            <a:spLocks noChangeArrowheads="1"/>
          </p:cNvSpPr>
          <p:nvPr/>
        </p:nvSpPr>
        <p:spPr bwMode="auto">
          <a:xfrm>
            <a:off x="2627313" y="4013200"/>
            <a:ext cx="1333500" cy="690563"/>
          </a:xfrm>
          <a:prstGeom prst="rect">
            <a:avLst/>
          </a:prstGeom>
          <a:solidFill>
            <a:srgbClr val="FF99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 dirty="0">
                <a:solidFill>
                  <a:srgbClr val="000000"/>
                </a:solidFill>
              </a:rPr>
              <a:t>Encuestas, </a:t>
            </a:r>
            <a:r>
              <a:rPr lang="es-CL" sz="1200" b="1" i="1" dirty="0">
                <a:solidFill>
                  <a:srgbClr val="000000"/>
                </a:solidFill>
              </a:rPr>
              <a:t>focus group</a:t>
            </a:r>
            <a:r>
              <a:rPr lang="es-CL" sz="1200" b="1" dirty="0">
                <a:solidFill>
                  <a:srgbClr val="000000"/>
                </a:solidFill>
              </a:rPr>
              <a:t> o talleres.</a:t>
            </a:r>
            <a:endParaRPr lang="es-ES" sz="1200" dirty="0"/>
          </a:p>
        </p:txBody>
      </p:sp>
      <p:sp>
        <p:nvSpPr>
          <p:cNvPr id="177182" name="Line 30"/>
          <p:cNvSpPr>
            <a:spLocks noChangeShapeType="1"/>
          </p:cNvSpPr>
          <p:nvPr/>
        </p:nvSpPr>
        <p:spPr bwMode="auto">
          <a:xfrm flipH="1">
            <a:off x="3960813" y="2540000"/>
            <a:ext cx="446087" cy="17684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77183" name="Line 31"/>
          <p:cNvSpPr>
            <a:spLocks noChangeShapeType="1"/>
          </p:cNvSpPr>
          <p:nvPr/>
        </p:nvSpPr>
        <p:spPr bwMode="auto">
          <a:xfrm flipH="1" flipV="1">
            <a:off x="1939925" y="3351213"/>
            <a:ext cx="687388" cy="8096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77184" name="Line 32"/>
          <p:cNvSpPr>
            <a:spLocks noChangeShapeType="1"/>
          </p:cNvSpPr>
          <p:nvPr/>
        </p:nvSpPr>
        <p:spPr bwMode="auto">
          <a:xfrm>
            <a:off x="2740025" y="1249363"/>
            <a:ext cx="160338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77185" name="Line 33"/>
          <p:cNvSpPr>
            <a:spLocks noChangeShapeType="1"/>
          </p:cNvSpPr>
          <p:nvPr/>
        </p:nvSpPr>
        <p:spPr bwMode="auto">
          <a:xfrm>
            <a:off x="1139825" y="1249363"/>
            <a:ext cx="319088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77186" name="Text Box 34"/>
          <p:cNvSpPr txBox="1">
            <a:spLocks noChangeArrowheads="1"/>
          </p:cNvSpPr>
          <p:nvPr/>
        </p:nvSpPr>
        <p:spPr bwMode="auto">
          <a:xfrm>
            <a:off x="179388" y="723900"/>
            <a:ext cx="1120775" cy="1225550"/>
          </a:xfrm>
          <a:prstGeom prst="rect">
            <a:avLst/>
          </a:prstGeom>
          <a:solidFill>
            <a:srgbClr val="FFFF00"/>
          </a:solidFill>
          <a:ln w="9525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endParaRPr lang="es-CL" sz="1200" b="1" dirty="0">
              <a:solidFill>
                <a:srgbClr val="000000"/>
              </a:solidFill>
            </a:endParaRPr>
          </a:p>
          <a:p>
            <a:pPr algn="ctr"/>
            <a:r>
              <a:rPr lang="es-CL" sz="1200" b="1" dirty="0">
                <a:solidFill>
                  <a:srgbClr val="000000"/>
                </a:solidFill>
              </a:rPr>
              <a:t>Revisión documental y estadística.</a:t>
            </a:r>
            <a:endParaRPr lang="es-ES" sz="1200" dirty="0"/>
          </a:p>
        </p:txBody>
      </p:sp>
      <p:sp>
        <p:nvSpPr>
          <p:cNvPr id="32" name="3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AEA20-95A9-4AD9-BB88-C2CE08CD8687}" type="slidenum">
              <a:rPr lang="es-ES" smtClean="0"/>
              <a:pPr/>
              <a:t>31</a:t>
            </a:fld>
            <a:endParaRPr lang="es-ES" dirty="0"/>
          </a:p>
        </p:txBody>
      </p:sp>
      <p:pic>
        <p:nvPicPr>
          <p:cNvPr id="33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3" name="Text Box 3"/>
          <p:cNvSpPr txBox="1">
            <a:spLocks noChangeArrowheads="1"/>
          </p:cNvSpPr>
          <p:nvPr/>
        </p:nvSpPr>
        <p:spPr bwMode="auto">
          <a:xfrm>
            <a:off x="2900363" y="723900"/>
            <a:ext cx="1119187" cy="105092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endParaRPr lang="es-CL" sz="1200" b="1" dirty="0">
              <a:solidFill>
                <a:srgbClr val="000000"/>
              </a:solidFill>
            </a:endParaRPr>
          </a:p>
          <a:p>
            <a:pPr algn="ctr"/>
            <a:r>
              <a:rPr lang="es-CL" sz="1200" b="1" dirty="0">
                <a:solidFill>
                  <a:srgbClr val="000000"/>
                </a:solidFill>
              </a:rPr>
              <a:t>Ajuste 1 del cuestionario base.</a:t>
            </a:r>
            <a:endParaRPr lang="es-ES" sz="1200" dirty="0"/>
          </a:p>
        </p:txBody>
      </p:sp>
      <p:sp>
        <p:nvSpPr>
          <p:cNvPr id="179204" name="Text Box 4"/>
          <p:cNvSpPr txBox="1">
            <a:spLocks noChangeArrowheads="1"/>
          </p:cNvSpPr>
          <p:nvPr/>
        </p:nvSpPr>
        <p:spPr bwMode="auto">
          <a:xfrm>
            <a:off x="1458913" y="900113"/>
            <a:ext cx="1281112" cy="6889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lIns="67666" tIns="33833" rIns="67666" bIns="33833"/>
          <a:lstStyle/>
          <a:p>
            <a:pPr algn="ctr"/>
            <a:r>
              <a:rPr lang="es-CL" sz="1100" b="1" dirty="0" smtClean="0">
                <a:solidFill>
                  <a:srgbClr val="000000"/>
                </a:solidFill>
              </a:rPr>
              <a:t>Modelo de Negocio e Identificación de </a:t>
            </a:r>
            <a:r>
              <a:rPr lang="es-CL" sz="1100" b="1" i="1" dirty="0" smtClean="0">
                <a:solidFill>
                  <a:srgbClr val="000000"/>
                </a:solidFill>
              </a:rPr>
              <a:t>stakeholders.</a:t>
            </a:r>
            <a:endParaRPr lang="es-ES" sz="1100" dirty="0" smtClean="0"/>
          </a:p>
          <a:p>
            <a:pPr algn="ctr"/>
            <a:endParaRPr lang="es-ES" sz="1200" dirty="0"/>
          </a:p>
        </p:txBody>
      </p:sp>
      <p:sp>
        <p:nvSpPr>
          <p:cNvPr id="179205" name="Text Box 5"/>
          <p:cNvSpPr txBox="1">
            <a:spLocks noChangeArrowheads="1"/>
          </p:cNvSpPr>
          <p:nvPr/>
        </p:nvSpPr>
        <p:spPr bwMode="auto">
          <a:xfrm>
            <a:off x="4340225" y="549275"/>
            <a:ext cx="1333500" cy="6889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 dirty="0">
                <a:solidFill>
                  <a:srgbClr val="000000"/>
                </a:solidFill>
              </a:rPr>
              <a:t>Entrevista a </a:t>
            </a:r>
            <a:r>
              <a:rPr lang="es-CL" sz="1200" b="1" i="1" dirty="0">
                <a:solidFill>
                  <a:srgbClr val="000000"/>
                </a:solidFill>
              </a:rPr>
              <a:t>stakeholder </a:t>
            </a:r>
            <a:r>
              <a:rPr lang="es-CL" sz="1200" b="1" dirty="0">
                <a:solidFill>
                  <a:srgbClr val="000000"/>
                </a:solidFill>
              </a:rPr>
              <a:t>principal.</a:t>
            </a:r>
            <a:endParaRPr lang="es-ES" sz="1200" dirty="0"/>
          </a:p>
        </p:txBody>
      </p:sp>
      <p:sp>
        <p:nvSpPr>
          <p:cNvPr id="179206" name="Text Box 6"/>
          <p:cNvSpPr txBox="1">
            <a:spLocks noChangeArrowheads="1"/>
          </p:cNvSpPr>
          <p:nvPr/>
        </p:nvSpPr>
        <p:spPr bwMode="auto">
          <a:xfrm>
            <a:off x="4340225" y="1285875"/>
            <a:ext cx="1333500" cy="6889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 dirty="0">
                <a:solidFill>
                  <a:srgbClr val="000000"/>
                </a:solidFill>
              </a:rPr>
              <a:t>Concertar citas con </a:t>
            </a:r>
            <a:r>
              <a:rPr lang="es-CL" sz="1200" b="1" i="1" dirty="0">
                <a:solidFill>
                  <a:srgbClr val="000000"/>
                </a:solidFill>
              </a:rPr>
              <a:t>stakeholders.</a:t>
            </a:r>
            <a:endParaRPr lang="es-ES" sz="1200" dirty="0"/>
          </a:p>
        </p:txBody>
      </p:sp>
      <p:sp>
        <p:nvSpPr>
          <p:cNvPr id="179207" name="Text Box 7"/>
          <p:cNvSpPr txBox="1">
            <a:spLocks noChangeArrowheads="1"/>
          </p:cNvSpPr>
          <p:nvPr/>
        </p:nvSpPr>
        <p:spPr bwMode="auto">
          <a:xfrm>
            <a:off x="5780088" y="919163"/>
            <a:ext cx="1119187" cy="687387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 dirty="0">
                <a:solidFill>
                  <a:srgbClr val="000000"/>
                </a:solidFill>
              </a:rPr>
              <a:t>Ajuste 2 del cuestionario.</a:t>
            </a:r>
            <a:endParaRPr lang="es-ES" sz="1200" dirty="0"/>
          </a:p>
        </p:txBody>
      </p:sp>
      <p:sp>
        <p:nvSpPr>
          <p:cNvPr id="179208" name="Text Box 8"/>
          <p:cNvSpPr txBox="1">
            <a:spLocks noChangeArrowheads="1"/>
          </p:cNvSpPr>
          <p:nvPr/>
        </p:nvSpPr>
        <p:spPr bwMode="auto">
          <a:xfrm>
            <a:off x="7219950" y="900113"/>
            <a:ext cx="1366838" cy="1104900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 dirty="0">
                <a:solidFill>
                  <a:srgbClr val="000000"/>
                </a:solidFill>
              </a:rPr>
              <a:t>Entrevistas-aplicación del Instrumento a </a:t>
            </a:r>
            <a:r>
              <a:rPr lang="es-CL" sz="1200" b="1" i="1" dirty="0">
                <a:solidFill>
                  <a:srgbClr val="000000"/>
                </a:solidFill>
              </a:rPr>
              <a:t>stakeholders.</a:t>
            </a:r>
            <a:endParaRPr lang="es-ES" sz="1200" dirty="0"/>
          </a:p>
        </p:txBody>
      </p:sp>
      <p:sp>
        <p:nvSpPr>
          <p:cNvPr id="179209" name="Line 9"/>
          <p:cNvSpPr>
            <a:spLocks noChangeShapeType="1"/>
          </p:cNvSpPr>
          <p:nvPr/>
        </p:nvSpPr>
        <p:spPr bwMode="auto">
          <a:xfrm>
            <a:off x="4019550" y="1425575"/>
            <a:ext cx="320675" cy="1746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79210" name="Line 10"/>
          <p:cNvSpPr>
            <a:spLocks noChangeShapeType="1"/>
          </p:cNvSpPr>
          <p:nvPr/>
        </p:nvSpPr>
        <p:spPr bwMode="auto">
          <a:xfrm flipV="1">
            <a:off x="4019550" y="900113"/>
            <a:ext cx="320675" cy="1746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79211" name="Line 11"/>
          <p:cNvSpPr>
            <a:spLocks noChangeShapeType="1"/>
          </p:cNvSpPr>
          <p:nvPr/>
        </p:nvSpPr>
        <p:spPr bwMode="auto">
          <a:xfrm>
            <a:off x="5557838" y="927100"/>
            <a:ext cx="222250" cy="1476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79212" name="Line 12"/>
          <p:cNvSpPr>
            <a:spLocks noChangeShapeType="1"/>
          </p:cNvSpPr>
          <p:nvPr/>
        </p:nvSpPr>
        <p:spPr bwMode="auto">
          <a:xfrm>
            <a:off x="6899275" y="1249363"/>
            <a:ext cx="320675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79213" name="Line 13"/>
          <p:cNvSpPr>
            <a:spLocks noChangeShapeType="1"/>
          </p:cNvSpPr>
          <p:nvPr/>
        </p:nvSpPr>
        <p:spPr bwMode="auto">
          <a:xfrm flipV="1">
            <a:off x="5780088" y="1774825"/>
            <a:ext cx="1439862" cy="1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79214" name="Text Box 14"/>
          <p:cNvSpPr txBox="1">
            <a:spLocks noChangeArrowheads="1"/>
          </p:cNvSpPr>
          <p:nvPr/>
        </p:nvSpPr>
        <p:spPr bwMode="auto">
          <a:xfrm>
            <a:off x="6475413" y="2471738"/>
            <a:ext cx="1704975" cy="8794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 dirty="0">
                <a:solidFill>
                  <a:srgbClr val="000000"/>
                </a:solidFill>
              </a:rPr>
              <a:t>Identificación y análisis preliminar de los problemas clave.</a:t>
            </a:r>
            <a:endParaRPr lang="es-ES" sz="1200" dirty="0"/>
          </a:p>
        </p:txBody>
      </p:sp>
      <p:sp>
        <p:nvSpPr>
          <p:cNvPr id="179215" name="Line 15"/>
          <p:cNvSpPr>
            <a:spLocks noChangeShapeType="1"/>
          </p:cNvSpPr>
          <p:nvPr/>
        </p:nvSpPr>
        <p:spPr bwMode="auto">
          <a:xfrm>
            <a:off x="7859713" y="2125663"/>
            <a:ext cx="0" cy="2952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79216" name="Text Box 16"/>
          <p:cNvSpPr txBox="1">
            <a:spLocks noChangeArrowheads="1"/>
          </p:cNvSpPr>
          <p:nvPr/>
        </p:nvSpPr>
        <p:spPr bwMode="auto">
          <a:xfrm>
            <a:off x="4406900" y="2471738"/>
            <a:ext cx="1630363" cy="879475"/>
          </a:xfrm>
          <a:prstGeom prst="rect">
            <a:avLst/>
          </a:prstGeom>
          <a:solidFill>
            <a:srgbClr val="FF99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 dirty="0">
                <a:solidFill>
                  <a:srgbClr val="000000"/>
                </a:solidFill>
              </a:rPr>
              <a:t>Plan e instrumentos de “indagación en profundidad”.</a:t>
            </a:r>
            <a:endParaRPr lang="es-ES" sz="1200" dirty="0"/>
          </a:p>
        </p:txBody>
      </p:sp>
      <p:sp>
        <p:nvSpPr>
          <p:cNvPr id="179217" name="Text Box 17"/>
          <p:cNvSpPr txBox="1">
            <a:spLocks noChangeArrowheads="1"/>
          </p:cNvSpPr>
          <p:nvPr/>
        </p:nvSpPr>
        <p:spPr bwMode="auto">
          <a:xfrm>
            <a:off x="2627313" y="2487613"/>
            <a:ext cx="1333500" cy="688975"/>
          </a:xfrm>
          <a:prstGeom prst="rect">
            <a:avLst/>
          </a:prstGeom>
          <a:solidFill>
            <a:srgbClr val="FF99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 dirty="0">
                <a:solidFill>
                  <a:srgbClr val="000000"/>
                </a:solidFill>
              </a:rPr>
              <a:t>Nuevas entrevistas específicas.</a:t>
            </a:r>
            <a:endParaRPr lang="es-ES" sz="1200" dirty="0"/>
          </a:p>
        </p:txBody>
      </p:sp>
      <p:sp>
        <p:nvSpPr>
          <p:cNvPr id="179218" name="Text Box 18"/>
          <p:cNvSpPr txBox="1">
            <a:spLocks noChangeArrowheads="1"/>
          </p:cNvSpPr>
          <p:nvPr/>
        </p:nvSpPr>
        <p:spPr bwMode="auto">
          <a:xfrm>
            <a:off x="2627313" y="3128963"/>
            <a:ext cx="1333500" cy="881062"/>
          </a:xfrm>
          <a:prstGeom prst="rect">
            <a:avLst/>
          </a:prstGeom>
          <a:solidFill>
            <a:srgbClr val="FF99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 dirty="0">
                <a:solidFill>
                  <a:srgbClr val="000000"/>
                </a:solidFill>
              </a:rPr>
              <a:t>Nueva Revisión documental y estadística</a:t>
            </a:r>
            <a:endParaRPr lang="es-ES" sz="1200" dirty="0"/>
          </a:p>
        </p:txBody>
      </p:sp>
      <p:sp>
        <p:nvSpPr>
          <p:cNvPr id="179219" name="Line 19"/>
          <p:cNvSpPr>
            <a:spLocks noChangeShapeType="1"/>
          </p:cNvSpPr>
          <p:nvPr/>
        </p:nvSpPr>
        <p:spPr bwMode="auto">
          <a:xfrm flipH="1">
            <a:off x="6099175" y="2825750"/>
            <a:ext cx="296863" cy="1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79220" name="Line 20"/>
          <p:cNvSpPr>
            <a:spLocks noChangeShapeType="1"/>
          </p:cNvSpPr>
          <p:nvPr/>
        </p:nvSpPr>
        <p:spPr bwMode="auto">
          <a:xfrm flipH="1">
            <a:off x="3960813" y="2540000"/>
            <a:ext cx="446087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79221" name="Line 21"/>
          <p:cNvSpPr>
            <a:spLocks noChangeShapeType="1"/>
          </p:cNvSpPr>
          <p:nvPr/>
        </p:nvSpPr>
        <p:spPr bwMode="auto">
          <a:xfrm flipH="1">
            <a:off x="3960813" y="2540000"/>
            <a:ext cx="446087" cy="8826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79222" name="Text Box 22"/>
          <p:cNvSpPr txBox="1">
            <a:spLocks noChangeArrowheads="1"/>
          </p:cNvSpPr>
          <p:nvPr/>
        </p:nvSpPr>
        <p:spPr bwMode="auto">
          <a:xfrm>
            <a:off x="500063" y="2651125"/>
            <a:ext cx="1533525" cy="1225550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 dirty="0">
                <a:solidFill>
                  <a:srgbClr val="000000"/>
                </a:solidFill>
              </a:rPr>
              <a:t>Síntesis sistémica-Diagrama Sistémico/ Modelamientos básicos.</a:t>
            </a:r>
            <a:endParaRPr lang="es-ES" sz="1200" dirty="0"/>
          </a:p>
        </p:txBody>
      </p:sp>
      <p:sp>
        <p:nvSpPr>
          <p:cNvPr id="179223" name="Text Box 23"/>
          <p:cNvSpPr txBox="1">
            <a:spLocks noChangeArrowheads="1"/>
          </p:cNvSpPr>
          <p:nvPr/>
        </p:nvSpPr>
        <p:spPr bwMode="auto">
          <a:xfrm>
            <a:off x="339725" y="4751388"/>
            <a:ext cx="1919288" cy="881062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 dirty="0">
                <a:solidFill>
                  <a:srgbClr val="000000"/>
                </a:solidFill>
              </a:rPr>
              <a:t>Reunión de consenso sobre el diagnóstico/Modelamientos</a:t>
            </a:r>
            <a:endParaRPr lang="es-ES" sz="1200" dirty="0"/>
          </a:p>
        </p:txBody>
      </p:sp>
      <p:sp>
        <p:nvSpPr>
          <p:cNvPr id="179224" name="Text Box 24"/>
          <p:cNvSpPr txBox="1">
            <a:spLocks noChangeArrowheads="1"/>
          </p:cNvSpPr>
          <p:nvPr/>
        </p:nvSpPr>
        <p:spPr bwMode="auto">
          <a:xfrm>
            <a:off x="3540125" y="5102225"/>
            <a:ext cx="2000250" cy="774700"/>
          </a:xfrm>
          <a:prstGeom prst="rect">
            <a:avLst/>
          </a:prstGeom>
          <a:solidFill>
            <a:srgbClr val="99CC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 dirty="0">
                <a:solidFill>
                  <a:srgbClr val="000000"/>
                </a:solidFill>
              </a:rPr>
              <a:t>Ajuste final del Diagnóstico</a:t>
            </a:r>
            <a:endParaRPr lang="es-ES" sz="1200" dirty="0"/>
          </a:p>
        </p:txBody>
      </p:sp>
      <p:sp>
        <p:nvSpPr>
          <p:cNvPr id="179225" name="Line 25"/>
          <p:cNvSpPr>
            <a:spLocks noChangeShapeType="1"/>
          </p:cNvSpPr>
          <p:nvPr/>
        </p:nvSpPr>
        <p:spPr bwMode="auto">
          <a:xfrm flipH="1">
            <a:off x="2033588" y="2540000"/>
            <a:ext cx="593725" cy="3698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79226" name="Line 26"/>
          <p:cNvSpPr>
            <a:spLocks noChangeShapeType="1"/>
          </p:cNvSpPr>
          <p:nvPr/>
        </p:nvSpPr>
        <p:spPr bwMode="auto">
          <a:xfrm flipH="1" flipV="1">
            <a:off x="2033588" y="3057525"/>
            <a:ext cx="593725" cy="3651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79227" name="Line 27"/>
          <p:cNvSpPr>
            <a:spLocks noChangeShapeType="1"/>
          </p:cNvSpPr>
          <p:nvPr/>
        </p:nvSpPr>
        <p:spPr bwMode="auto">
          <a:xfrm>
            <a:off x="1300163" y="3876675"/>
            <a:ext cx="0" cy="87471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79228" name="Line 28"/>
          <p:cNvSpPr>
            <a:spLocks noChangeShapeType="1"/>
          </p:cNvSpPr>
          <p:nvPr/>
        </p:nvSpPr>
        <p:spPr bwMode="auto">
          <a:xfrm>
            <a:off x="2259013" y="5451475"/>
            <a:ext cx="1281112" cy="1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79229" name="Text Box 29"/>
          <p:cNvSpPr txBox="1">
            <a:spLocks noChangeArrowheads="1"/>
          </p:cNvSpPr>
          <p:nvPr/>
        </p:nvSpPr>
        <p:spPr bwMode="auto">
          <a:xfrm>
            <a:off x="2627313" y="4013200"/>
            <a:ext cx="1333500" cy="690563"/>
          </a:xfrm>
          <a:prstGeom prst="rect">
            <a:avLst/>
          </a:prstGeom>
          <a:solidFill>
            <a:srgbClr val="FF99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 dirty="0">
                <a:solidFill>
                  <a:srgbClr val="000000"/>
                </a:solidFill>
              </a:rPr>
              <a:t>Encuestas, </a:t>
            </a:r>
            <a:r>
              <a:rPr lang="es-CL" sz="1200" b="1" i="1" dirty="0">
                <a:solidFill>
                  <a:srgbClr val="000000"/>
                </a:solidFill>
              </a:rPr>
              <a:t>focus group</a:t>
            </a:r>
            <a:r>
              <a:rPr lang="es-CL" sz="1200" b="1" dirty="0">
                <a:solidFill>
                  <a:srgbClr val="000000"/>
                </a:solidFill>
              </a:rPr>
              <a:t> o talleres.</a:t>
            </a:r>
            <a:endParaRPr lang="es-ES" sz="1200" dirty="0"/>
          </a:p>
        </p:txBody>
      </p:sp>
      <p:sp>
        <p:nvSpPr>
          <p:cNvPr id="179230" name="Line 30"/>
          <p:cNvSpPr>
            <a:spLocks noChangeShapeType="1"/>
          </p:cNvSpPr>
          <p:nvPr/>
        </p:nvSpPr>
        <p:spPr bwMode="auto">
          <a:xfrm flipH="1">
            <a:off x="3960813" y="2540000"/>
            <a:ext cx="446087" cy="17684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79231" name="Line 31"/>
          <p:cNvSpPr>
            <a:spLocks noChangeShapeType="1"/>
          </p:cNvSpPr>
          <p:nvPr/>
        </p:nvSpPr>
        <p:spPr bwMode="auto">
          <a:xfrm flipH="1" flipV="1">
            <a:off x="1939925" y="3351213"/>
            <a:ext cx="687388" cy="8096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79232" name="Line 32"/>
          <p:cNvSpPr>
            <a:spLocks noChangeShapeType="1"/>
          </p:cNvSpPr>
          <p:nvPr/>
        </p:nvSpPr>
        <p:spPr bwMode="auto">
          <a:xfrm>
            <a:off x="2740025" y="1249363"/>
            <a:ext cx="160338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79233" name="Line 33"/>
          <p:cNvSpPr>
            <a:spLocks noChangeShapeType="1"/>
          </p:cNvSpPr>
          <p:nvPr/>
        </p:nvSpPr>
        <p:spPr bwMode="auto">
          <a:xfrm>
            <a:off x="1139825" y="1249363"/>
            <a:ext cx="319088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79234" name="Text Box 34"/>
          <p:cNvSpPr txBox="1">
            <a:spLocks noChangeArrowheads="1"/>
          </p:cNvSpPr>
          <p:nvPr/>
        </p:nvSpPr>
        <p:spPr bwMode="auto">
          <a:xfrm>
            <a:off x="179388" y="723900"/>
            <a:ext cx="1120775" cy="1225550"/>
          </a:xfrm>
          <a:prstGeom prst="rect">
            <a:avLst/>
          </a:prstGeom>
          <a:solidFill>
            <a:srgbClr val="FFFF00"/>
          </a:solidFill>
          <a:ln w="9525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endParaRPr lang="es-CL" sz="1200" b="1" dirty="0">
              <a:solidFill>
                <a:srgbClr val="000000"/>
              </a:solidFill>
            </a:endParaRPr>
          </a:p>
          <a:p>
            <a:pPr algn="ctr"/>
            <a:r>
              <a:rPr lang="es-CL" sz="1200" b="1" dirty="0">
                <a:solidFill>
                  <a:srgbClr val="000000"/>
                </a:solidFill>
              </a:rPr>
              <a:t>Revisión documental y estadística.</a:t>
            </a:r>
            <a:endParaRPr lang="es-ES" sz="1200" dirty="0"/>
          </a:p>
        </p:txBody>
      </p:sp>
      <p:sp>
        <p:nvSpPr>
          <p:cNvPr id="34" name="3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AEA20-95A9-4AD9-BB88-C2CE08CD8687}" type="slidenum">
              <a:rPr lang="es-ES" smtClean="0"/>
              <a:pPr/>
              <a:t>32</a:t>
            </a:fld>
            <a:endParaRPr lang="es-ES" dirty="0"/>
          </a:p>
        </p:txBody>
      </p:sp>
      <p:pic>
        <p:nvPicPr>
          <p:cNvPr id="35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2800" b="1" dirty="0">
                <a:solidFill>
                  <a:srgbClr val="C00000"/>
                </a:solidFill>
              </a:rPr>
              <a:t>Paso 1: Revisión de Información Secundaria.</a:t>
            </a:r>
            <a:r>
              <a:rPr lang="es-ES" sz="2800" dirty="0">
                <a:solidFill>
                  <a:srgbClr val="C00000"/>
                </a:solidFill>
              </a:rPr>
              <a:t> </a:t>
            </a:r>
            <a:r>
              <a:rPr lang="es-ES" sz="2800" dirty="0">
                <a:solidFill>
                  <a:schemeClr val="tx1"/>
                </a:solidFill>
              </a:rPr>
              <a:t/>
            </a:r>
            <a:br>
              <a:rPr lang="es-ES" sz="2800" dirty="0">
                <a:solidFill>
                  <a:schemeClr val="tx1"/>
                </a:solidFill>
              </a:rPr>
            </a:br>
            <a:endParaRPr lang="es-ES" sz="2800" dirty="0">
              <a:solidFill>
                <a:schemeClr val="tx1"/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33</a:t>
            </a:fld>
            <a:endParaRPr lang="es-ES" dirty="0"/>
          </a:p>
        </p:txBody>
      </p:sp>
      <p:sp>
        <p:nvSpPr>
          <p:cNvPr id="9728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23850" y="981075"/>
            <a:ext cx="8640763" cy="4525963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</a:pPr>
            <a:r>
              <a:rPr lang="es-ES" sz="1600" b="1" dirty="0">
                <a:solidFill>
                  <a:schemeClr val="accent2"/>
                </a:solidFill>
              </a:rPr>
              <a:t>Documentos que describan la Política Pública (páginas </a:t>
            </a:r>
            <a:r>
              <a:rPr lang="es-ES" sz="1600" b="1" dirty="0" smtClean="0">
                <a:solidFill>
                  <a:schemeClr val="accent2"/>
                </a:solidFill>
              </a:rPr>
              <a:t>Webs, </a:t>
            </a:r>
            <a:r>
              <a:rPr lang="es-ES" sz="1600" b="1" dirty="0">
                <a:solidFill>
                  <a:schemeClr val="accent2"/>
                </a:solidFill>
              </a:rPr>
              <a:t>leyes, discursos, documentos técnicos, etc.)</a:t>
            </a:r>
          </a:p>
          <a:p>
            <a:pPr>
              <a:lnSpc>
                <a:spcPct val="120000"/>
              </a:lnSpc>
            </a:pPr>
            <a:r>
              <a:rPr lang="es-ES" sz="1600" b="1" dirty="0">
                <a:solidFill>
                  <a:schemeClr val="accent2"/>
                </a:solidFill>
              </a:rPr>
              <a:t>Documentos y planes estratégicos (en Chile, los BGI son una buena fuente)</a:t>
            </a:r>
          </a:p>
          <a:p>
            <a:pPr>
              <a:lnSpc>
                <a:spcPct val="120000"/>
              </a:lnSpc>
            </a:pPr>
            <a:r>
              <a:rPr lang="es-ES" sz="1600" b="1" dirty="0">
                <a:solidFill>
                  <a:schemeClr val="accent2"/>
                </a:solidFill>
              </a:rPr>
              <a:t>Memorias anuales.</a:t>
            </a:r>
          </a:p>
          <a:p>
            <a:pPr>
              <a:lnSpc>
                <a:spcPct val="120000"/>
              </a:lnSpc>
            </a:pPr>
            <a:r>
              <a:rPr lang="es-ES" sz="1600" b="1" dirty="0">
                <a:solidFill>
                  <a:schemeClr val="accent2"/>
                </a:solidFill>
              </a:rPr>
              <a:t>Informes de control de gestión (Ver documentos internos, Documentos de DIPRES). </a:t>
            </a:r>
          </a:p>
          <a:p>
            <a:pPr>
              <a:lnSpc>
                <a:spcPct val="120000"/>
              </a:lnSpc>
            </a:pPr>
            <a:r>
              <a:rPr lang="es-ES" sz="1600" b="1" dirty="0">
                <a:solidFill>
                  <a:schemeClr val="accent2"/>
                </a:solidFill>
              </a:rPr>
              <a:t>Evaluaciones externas (Ver DIPRES y su gama de evaluaciones de programas y de impacto)</a:t>
            </a:r>
          </a:p>
          <a:p>
            <a:pPr>
              <a:lnSpc>
                <a:spcPct val="120000"/>
              </a:lnSpc>
            </a:pPr>
            <a:r>
              <a:rPr lang="es-ES" sz="1600" b="1" dirty="0">
                <a:solidFill>
                  <a:schemeClr val="accent2"/>
                </a:solidFill>
              </a:rPr>
              <a:t>Estadísticas Descriptivas (miden los tamaños, de insumos, productos, infraestructura, etc.)</a:t>
            </a:r>
          </a:p>
          <a:p>
            <a:pPr>
              <a:lnSpc>
                <a:spcPct val="120000"/>
              </a:lnSpc>
            </a:pPr>
            <a:r>
              <a:rPr lang="es-ES" sz="1600" b="1" dirty="0">
                <a:solidFill>
                  <a:schemeClr val="accent2"/>
                </a:solidFill>
              </a:rPr>
              <a:t>Indicadores de Desempeño (miden cómo lo hace la organización)</a:t>
            </a:r>
          </a:p>
          <a:p>
            <a:pPr>
              <a:lnSpc>
                <a:spcPct val="120000"/>
              </a:lnSpc>
            </a:pPr>
            <a:r>
              <a:rPr lang="es-ES" sz="1600" b="1" dirty="0">
                <a:solidFill>
                  <a:schemeClr val="accent2"/>
                </a:solidFill>
              </a:rPr>
              <a:t>Normas (Leyes, Decretos, Resoluciones, etc.)</a:t>
            </a:r>
          </a:p>
          <a:p>
            <a:pPr>
              <a:lnSpc>
                <a:spcPct val="120000"/>
              </a:lnSpc>
            </a:pPr>
            <a:r>
              <a:rPr lang="es-ES" sz="1600" b="1" dirty="0">
                <a:solidFill>
                  <a:schemeClr val="accent2"/>
                </a:solidFill>
              </a:rPr>
              <a:t>Literatura académica o especializada sobre alguna materia relacionada a la organización (Universidades, Organismos internacionales, ONGs y </a:t>
            </a:r>
            <a:r>
              <a:rPr lang="es-ES" sz="1600" b="1" i="1" dirty="0">
                <a:solidFill>
                  <a:schemeClr val="accent2"/>
                </a:solidFill>
              </a:rPr>
              <a:t>Think Tanks</a:t>
            </a:r>
            <a:r>
              <a:rPr lang="es-ES" sz="1600" b="1" dirty="0">
                <a:solidFill>
                  <a:schemeClr val="accent2"/>
                </a:solidFill>
              </a:rPr>
              <a:t>)</a:t>
            </a:r>
          </a:p>
          <a:p>
            <a:pPr>
              <a:lnSpc>
                <a:spcPct val="120000"/>
              </a:lnSpc>
            </a:pPr>
            <a:r>
              <a:rPr lang="es-ES" sz="1600" b="1" dirty="0">
                <a:solidFill>
                  <a:schemeClr val="accent2"/>
                </a:solidFill>
              </a:rPr>
              <a:t>Consultorías previas relevantes.</a:t>
            </a:r>
          </a:p>
          <a:p>
            <a:pPr>
              <a:lnSpc>
                <a:spcPct val="120000"/>
              </a:lnSpc>
            </a:pPr>
            <a:r>
              <a:rPr lang="es-ES" sz="1600" b="1" dirty="0">
                <a:solidFill>
                  <a:schemeClr val="accent2"/>
                </a:solidFill>
              </a:rPr>
              <a:t>Informes de auditoría interna (“Matrices de Riesgo”)</a:t>
            </a:r>
          </a:p>
          <a:p>
            <a:pPr>
              <a:lnSpc>
                <a:spcPct val="120000"/>
              </a:lnSpc>
            </a:pPr>
            <a:r>
              <a:rPr lang="es-ES" sz="1600" b="1" dirty="0">
                <a:solidFill>
                  <a:schemeClr val="accent2"/>
                </a:solidFill>
              </a:rPr>
              <a:t>Información de Prensa.</a:t>
            </a:r>
          </a:p>
        </p:txBody>
      </p:sp>
      <p:sp>
        <p:nvSpPr>
          <p:cNvPr id="97284" name="Text Box 4"/>
          <p:cNvSpPr txBox="1">
            <a:spLocks noChangeArrowheads="1"/>
          </p:cNvSpPr>
          <p:nvPr/>
        </p:nvSpPr>
        <p:spPr bwMode="auto">
          <a:xfrm>
            <a:off x="-92075" y="5589588"/>
            <a:ext cx="9191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 dirty="0"/>
          </a:p>
        </p:txBody>
      </p:sp>
      <p:pic>
        <p:nvPicPr>
          <p:cNvPr id="6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CuadroTexto"/>
          <p:cNvSpPr txBox="1"/>
          <p:nvPr/>
        </p:nvSpPr>
        <p:spPr>
          <a:xfrm>
            <a:off x="6012160" y="1556792"/>
            <a:ext cx="3096344" cy="3631763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endParaRPr lang="es-CL" dirty="0" smtClean="0"/>
          </a:p>
          <a:p>
            <a:r>
              <a:rPr lang="es-CL" sz="2800" b="1" dirty="0" smtClean="0">
                <a:solidFill>
                  <a:srgbClr val="CC3300"/>
                </a:solidFill>
              </a:rPr>
              <a:t>BUSQUEN INFORMACIÓN Y LEAN COMO SI FUERAN CIPER CHILE!</a:t>
            </a:r>
          </a:p>
          <a:p>
            <a:r>
              <a:rPr lang="es-CL" b="1" dirty="0" smtClean="0">
                <a:solidFill>
                  <a:srgbClr val="CC3300"/>
                </a:solidFill>
              </a:rPr>
              <a:t>(VAMOS A </a:t>
            </a:r>
            <a:r>
              <a:rPr lang="es-CL" b="1" dirty="0" smtClean="0">
                <a:solidFill>
                  <a:srgbClr val="CC3300"/>
                </a:solidFill>
              </a:rPr>
              <a:t>PEDIR LISTADO)</a:t>
            </a:r>
            <a:endParaRPr lang="es-CL" b="1" dirty="0" smtClean="0">
              <a:solidFill>
                <a:srgbClr val="CC3300"/>
              </a:solidFill>
            </a:endParaRPr>
          </a:p>
          <a:p>
            <a:endParaRPr lang="es-CL" dirty="0" smtClean="0"/>
          </a:p>
          <a:p>
            <a:endParaRPr lang="es-CL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7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97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97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972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972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972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972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972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972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972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5" dur="500"/>
                                        <p:tgtEl>
                                          <p:spTgt spid="9728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8" dur="500"/>
                                        <p:tgtEl>
                                          <p:spTgt spid="9728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2800" b="1" dirty="0">
                <a:solidFill>
                  <a:srgbClr val="C00000"/>
                </a:solidFill>
              </a:rPr>
              <a:t>Paso 2: Identificación de actores relevantes o </a:t>
            </a:r>
            <a:r>
              <a:rPr lang="es-ES" sz="2800" b="1" i="1" dirty="0" smtClean="0">
                <a:solidFill>
                  <a:srgbClr val="C00000"/>
                </a:solidFill>
              </a:rPr>
              <a:t>stakeholders</a:t>
            </a:r>
            <a:r>
              <a:rPr lang="es-ES" sz="2800" b="1" dirty="0" smtClean="0">
                <a:solidFill>
                  <a:srgbClr val="C00000"/>
                </a:solidFill>
              </a:rPr>
              <a:t>:</a:t>
            </a:r>
            <a:endParaRPr lang="es-ES" sz="2800" b="1" dirty="0">
              <a:solidFill>
                <a:srgbClr val="C00000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34</a:t>
            </a:fld>
            <a:endParaRPr lang="es-ES" dirty="0"/>
          </a:p>
        </p:txBody>
      </p:sp>
      <p:sp>
        <p:nvSpPr>
          <p:cNvPr id="9933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s-ES" sz="2800" dirty="0">
                <a:solidFill>
                  <a:schemeClr val="accent2"/>
                </a:solidFill>
              </a:rPr>
              <a:t>En general, </a:t>
            </a:r>
            <a:r>
              <a:rPr lang="es-ES" sz="2800" b="1" dirty="0">
                <a:solidFill>
                  <a:schemeClr val="accent2"/>
                </a:solidFill>
              </a:rPr>
              <a:t>las preguntas se debieran realizar en función de </a:t>
            </a:r>
            <a:r>
              <a:rPr lang="es-ES" sz="2800" b="1" dirty="0">
                <a:solidFill>
                  <a:srgbClr val="CC3300"/>
                </a:solidFill>
              </a:rPr>
              <a:t>grupos de </a:t>
            </a:r>
            <a:r>
              <a:rPr lang="es-ES" sz="2800" b="1" i="1" dirty="0">
                <a:solidFill>
                  <a:srgbClr val="CC3300"/>
                </a:solidFill>
              </a:rPr>
              <a:t>stakeholders</a:t>
            </a:r>
            <a:r>
              <a:rPr lang="es-ES" sz="2800" dirty="0">
                <a:solidFill>
                  <a:schemeClr val="accent2"/>
                </a:solidFill>
              </a:rPr>
              <a:t>. </a:t>
            </a:r>
          </a:p>
          <a:p>
            <a:pPr>
              <a:lnSpc>
                <a:spcPct val="90000"/>
              </a:lnSpc>
            </a:pPr>
            <a:r>
              <a:rPr lang="es-ES" sz="2800" dirty="0">
                <a:solidFill>
                  <a:schemeClr val="accent2"/>
                </a:solidFill>
              </a:rPr>
              <a:t>Esto, sin perjuicio de </a:t>
            </a:r>
            <a:r>
              <a:rPr lang="es-ES" sz="2800" b="1" dirty="0">
                <a:solidFill>
                  <a:srgbClr val="CC3300"/>
                </a:solidFill>
              </a:rPr>
              <a:t>preguntas mínimas comunes para todos</a:t>
            </a:r>
            <a:r>
              <a:rPr lang="es-ES" sz="2800" dirty="0">
                <a:solidFill>
                  <a:schemeClr val="accent2"/>
                </a:solidFill>
              </a:rPr>
              <a:t> los entrevistados.</a:t>
            </a:r>
          </a:p>
          <a:p>
            <a:pPr>
              <a:lnSpc>
                <a:spcPct val="90000"/>
              </a:lnSpc>
            </a:pPr>
            <a:r>
              <a:rPr lang="es-ES" sz="2800" dirty="0">
                <a:solidFill>
                  <a:schemeClr val="accent2"/>
                </a:solidFill>
              </a:rPr>
              <a:t>Para la detección de los </a:t>
            </a:r>
            <a:r>
              <a:rPr lang="es-ES" sz="2800" i="1" dirty="0">
                <a:solidFill>
                  <a:schemeClr val="accent2"/>
                </a:solidFill>
              </a:rPr>
              <a:t>stakeholders </a:t>
            </a:r>
            <a:r>
              <a:rPr lang="es-ES" sz="2800" dirty="0">
                <a:solidFill>
                  <a:schemeClr val="accent2"/>
                </a:solidFill>
              </a:rPr>
              <a:t>se recomienda pensar en </a:t>
            </a:r>
            <a:r>
              <a:rPr lang="es-ES" sz="2800" dirty="0">
                <a:solidFill>
                  <a:srgbClr val="CC3300"/>
                </a:solidFill>
              </a:rPr>
              <a:t>tres niveles</a:t>
            </a:r>
            <a:r>
              <a:rPr lang="es-ES" sz="2800" dirty="0">
                <a:solidFill>
                  <a:schemeClr val="accent2"/>
                </a:solidFill>
              </a:rPr>
              <a:t>: </a:t>
            </a:r>
          </a:p>
          <a:p>
            <a:pPr lvl="1">
              <a:lnSpc>
                <a:spcPct val="90000"/>
              </a:lnSpc>
            </a:pPr>
            <a:r>
              <a:rPr lang="es-ES" sz="2400" dirty="0">
                <a:solidFill>
                  <a:srgbClr val="CC3300"/>
                </a:solidFill>
              </a:rPr>
              <a:t>político-estratégico,</a:t>
            </a:r>
            <a:r>
              <a:rPr lang="es-ES" sz="2400" dirty="0">
                <a:solidFill>
                  <a:schemeClr val="accent2"/>
                </a:solidFill>
              </a:rPr>
              <a:t> </a:t>
            </a:r>
          </a:p>
          <a:p>
            <a:pPr lvl="1">
              <a:lnSpc>
                <a:spcPct val="90000"/>
              </a:lnSpc>
            </a:pPr>
            <a:r>
              <a:rPr lang="es-ES" sz="2400" dirty="0">
                <a:solidFill>
                  <a:srgbClr val="CC3300"/>
                </a:solidFill>
              </a:rPr>
              <a:t>el técnico</a:t>
            </a:r>
            <a:r>
              <a:rPr lang="es-ES" sz="2400" dirty="0">
                <a:solidFill>
                  <a:schemeClr val="accent2"/>
                </a:solidFill>
              </a:rPr>
              <a:t> (personal de la organización, contratistas, consultores, entidades que tengan una opinión técnica autónoma, etc.) </a:t>
            </a:r>
          </a:p>
          <a:p>
            <a:pPr lvl="1">
              <a:lnSpc>
                <a:spcPct val="90000"/>
              </a:lnSpc>
            </a:pPr>
            <a:r>
              <a:rPr lang="es-ES" sz="2400" dirty="0">
                <a:solidFill>
                  <a:srgbClr val="CC3300"/>
                </a:solidFill>
              </a:rPr>
              <a:t>y un tercero</a:t>
            </a:r>
            <a:r>
              <a:rPr lang="es-ES" sz="2400" dirty="0">
                <a:solidFill>
                  <a:schemeClr val="accent2"/>
                </a:solidFill>
              </a:rPr>
              <a:t> relacionado con los </a:t>
            </a:r>
            <a:r>
              <a:rPr lang="es-ES" sz="2400" dirty="0" smtClean="0">
                <a:solidFill>
                  <a:schemeClr val="accent2"/>
                </a:solidFill>
              </a:rPr>
              <a:t>beneficiarios/clientes.</a:t>
            </a:r>
            <a:r>
              <a:rPr lang="es-ES" sz="2400" dirty="0" smtClean="0"/>
              <a:t> </a:t>
            </a:r>
            <a:endParaRPr lang="es-ES" sz="2400" dirty="0"/>
          </a:p>
        </p:txBody>
      </p:sp>
      <p:pic>
        <p:nvPicPr>
          <p:cNvPr id="5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9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99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99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993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993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993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2800" b="1" dirty="0">
                <a:solidFill>
                  <a:srgbClr val="C00000"/>
                </a:solidFill>
              </a:rPr>
              <a:t>Paso 2: Identificación de actores relevantes o </a:t>
            </a:r>
            <a:r>
              <a:rPr lang="es-ES" sz="2800" b="1" i="1" dirty="0" smtClean="0">
                <a:solidFill>
                  <a:srgbClr val="C00000"/>
                </a:solidFill>
              </a:rPr>
              <a:t>stakeholders</a:t>
            </a:r>
            <a:r>
              <a:rPr lang="es-ES" sz="2800" b="1" dirty="0" smtClean="0">
                <a:solidFill>
                  <a:srgbClr val="C00000"/>
                </a:solidFill>
              </a:rPr>
              <a:t>:</a:t>
            </a:r>
            <a:endParaRPr lang="es-ES" sz="2800" b="1" dirty="0">
              <a:solidFill>
                <a:srgbClr val="C00000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35</a:t>
            </a:fld>
            <a:endParaRPr lang="es-ES" dirty="0"/>
          </a:p>
        </p:txBody>
      </p:sp>
      <p:sp>
        <p:nvSpPr>
          <p:cNvPr id="10137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s-ES" sz="2800" dirty="0">
                <a:solidFill>
                  <a:schemeClr val="accent2"/>
                </a:solidFill>
              </a:rPr>
              <a:t>Directivos Principales.</a:t>
            </a:r>
          </a:p>
          <a:p>
            <a:r>
              <a:rPr lang="es-ES" sz="2800" dirty="0">
                <a:solidFill>
                  <a:schemeClr val="accent2"/>
                </a:solidFill>
              </a:rPr>
              <a:t>Ejecutivos que toman decisiones.</a:t>
            </a:r>
          </a:p>
          <a:p>
            <a:r>
              <a:rPr lang="es-ES" sz="2800" dirty="0">
                <a:solidFill>
                  <a:schemeClr val="accent2"/>
                </a:solidFill>
              </a:rPr>
              <a:t>Nivel Técnico Operativo con altos conocimientos de los procesos sustantivos y cifras relevantes.</a:t>
            </a:r>
          </a:p>
          <a:p>
            <a:r>
              <a:rPr lang="es-ES" sz="2800" dirty="0">
                <a:solidFill>
                  <a:schemeClr val="accent2"/>
                </a:solidFill>
              </a:rPr>
              <a:t>Contrapartes de instituciones relacionadas.</a:t>
            </a:r>
          </a:p>
          <a:p>
            <a:r>
              <a:rPr lang="es-ES" sz="2800" dirty="0" smtClean="0">
                <a:solidFill>
                  <a:schemeClr val="accent2"/>
                </a:solidFill>
              </a:rPr>
              <a:t>Usuarios/clientes</a:t>
            </a:r>
            <a:endParaRPr lang="es-ES" sz="2800" dirty="0">
              <a:solidFill>
                <a:schemeClr val="accent2"/>
              </a:solidFill>
            </a:endParaRPr>
          </a:p>
          <a:p>
            <a:r>
              <a:rPr lang="es-ES" sz="2800" dirty="0">
                <a:solidFill>
                  <a:schemeClr val="accent2"/>
                </a:solidFill>
              </a:rPr>
              <a:t>Actores clave del Entorno</a:t>
            </a:r>
          </a:p>
          <a:p>
            <a:r>
              <a:rPr lang="es-ES" sz="2800" dirty="0">
                <a:solidFill>
                  <a:schemeClr val="accent2"/>
                </a:solidFill>
              </a:rPr>
              <a:t>Asociación Gremial</a:t>
            </a:r>
          </a:p>
        </p:txBody>
      </p:sp>
      <p:pic>
        <p:nvPicPr>
          <p:cNvPr id="5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MCj0404273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83760" y="4149080"/>
            <a:ext cx="2160240" cy="864096"/>
          </a:xfrm>
          <a:prstGeom prst="rect">
            <a:avLst/>
          </a:prstGeom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>
                <a:solidFill>
                  <a:srgbClr val="C00000"/>
                </a:solidFill>
              </a:rPr>
              <a:t>Ej. Mapa de Actores</a:t>
            </a:r>
            <a:endParaRPr lang="es-ES" dirty="0">
              <a:solidFill>
                <a:srgbClr val="C00000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36</a:t>
            </a:fld>
            <a:endParaRPr lang="es-ES" dirty="0"/>
          </a:p>
        </p:txBody>
      </p:sp>
      <p:pic>
        <p:nvPicPr>
          <p:cNvPr id="103428" name="Picture 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914400" y="1597988"/>
            <a:ext cx="7772400" cy="4271624"/>
          </a:xfrm>
          <a:noFill/>
          <a:ln/>
        </p:spPr>
      </p:pic>
      <p:pic>
        <p:nvPicPr>
          <p:cNvPr id="5" name="8 Imagen" descr="CSP-color+bajada small.bmp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5476" name="Group 4"/>
          <p:cNvGrpSpPr>
            <a:grpSpLocks noChangeAspect="1"/>
          </p:cNvGrpSpPr>
          <p:nvPr/>
        </p:nvGrpSpPr>
        <p:grpSpPr bwMode="auto">
          <a:xfrm>
            <a:off x="755650" y="836613"/>
            <a:ext cx="7227888" cy="4881562"/>
            <a:chOff x="3558" y="1930"/>
            <a:chExt cx="11384" cy="7687"/>
          </a:xfrm>
        </p:grpSpPr>
        <p:sp>
          <p:nvSpPr>
            <p:cNvPr id="105477" name="AutoShape 5"/>
            <p:cNvSpPr>
              <a:spLocks noChangeAspect="1" noChangeArrowheads="1"/>
            </p:cNvSpPr>
            <p:nvPr/>
          </p:nvSpPr>
          <p:spPr bwMode="auto">
            <a:xfrm>
              <a:off x="3558" y="1930"/>
              <a:ext cx="11384" cy="7687"/>
            </a:xfrm>
            <a:prstGeom prst="rect">
              <a:avLst/>
            </a:prstGeom>
            <a:noFill/>
            <a:ln w="12700">
              <a:solidFill>
                <a:srgbClr val="99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 dirty="0"/>
            </a:p>
          </p:txBody>
        </p:sp>
        <p:sp>
          <p:nvSpPr>
            <p:cNvPr id="105478" name="Oval 6"/>
            <p:cNvSpPr>
              <a:spLocks noChangeArrowheads="1"/>
            </p:cNvSpPr>
            <p:nvPr/>
          </p:nvSpPr>
          <p:spPr bwMode="auto">
            <a:xfrm>
              <a:off x="5184" y="2669"/>
              <a:ext cx="8723" cy="6505"/>
            </a:xfrm>
            <a:prstGeom prst="ellipse">
              <a:avLst/>
            </a:prstGeom>
            <a:noFill/>
            <a:ln w="38100">
              <a:solidFill>
                <a:srgbClr val="99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 dirty="0"/>
            </a:p>
          </p:txBody>
        </p:sp>
        <p:sp>
          <p:nvSpPr>
            <p:cNvPr id="105479" name="Oval 7"/>
            <p:cNvSpPr>
              <a:spLocks noChangeArrowheads="1"/>
            </p:cNvSpPr>
            <p:nvPr/>
          </p:nvSpPr>
          <p:spPr bwMode="auto">
            <a:xfrm>
              <a:off x="7956" y="5626"/>
              <a:ext cx="1182" cy="1183"/>
            </a:xfrm>
            <a:prstGeom prst="ellipse">
              <a:avLst/>
            </a:prstGeom>
            <a:noFill/>
            <a:ln w="9525">
              <a:solidFill>
                <a:srgbClr val="FF6600"/>
              </a:solidFill>
              <a:round/>
              <a:headEnd/>
              <a:tailEnd/>
            </a:ln>
          </p:spPr>
          <p:txBody>
            <a:bodyPr lIns="75098" tIns="37549" rIns="75098" bIns="37549"/>
            <a:lstStyle/>
            <a:p>
              <a:pPr algn="ctr"/>
              <a:r>
                <a:rPr lang="es-ES" sz="900" b="1" dirty="0">
                  <a:solidFill>
                    <a:srgbClr val="800000"/>
                  </a:solidFill>
                </a:rPr>
                <a:t>Serv.     Adm.</a:t>
              </a:r>
            </a:p>
            <a:p>
              <a:r>
                <a:rPr lang="es-ES" sz="900" b="1" dirty="0">
                  <a:solidFill>
                    <a:srgbClr val="800000"/>
                  </a:solidFill>
                </a:rPr>
                <a:t>GORE</a:t>
              </a:r>
              <a:endParaRPr lang="es-ES" dirty="0"/>
            </a:p>
          </p:txBody>
        </p:sp>
        <p:sp>
          <p:nvSpPr>
            <p:cNvPr id="105480" name="Oval 8"/>
            <p:cNvSpPr>
              <a:spLocks noChangeArrowheads="1"/>
            </p:cNvSpPr>
            <p:nvPr/>
          </p:nvSpPr>
          <p:spPr bwMode="auto">
            <a:xfrm>
              <a:off x="9472" y="5890"/>
              <a:ext cx="1106" cy="1034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FF6600"/>
              </a:solidFill>
              <a:round/>
              <a:headEnd/>
              <a:tailEnd/>
            </a:ln>
          </p:spPr>
          <p:txBody>
            <a:bodyPr lIns="75098" tIns="37549" rIns="75098" bIns="37549"/>
            <a:lstStyle/>
            <a:p>
              <a:r>
                <a:rPr lang="es-ES" sz="800" b="1" dirty="0"/>
                <a:t>  </a:t>
              </a:r>
            </a:p>
            <a:p>
              <a:r>
                <a:rPr lang="es-ES" sz="900" b="1" dirty="0">
                  <a:solidFill>
                    <a:srgbClr val="800000"/>
                  </a:solidFill>
                </a:rPr>
                <a:t> CORE</a:t>
              </a:r>
              <a:endParaRPr lang="es-ES" dirty="0"/>
            </a:p>
          </p:txBody>
        </p:sp>
        <p:sp>
          <p:nvSpPr>
            <p:cNvPr id="105481" name="Oval 9"/>
            <p:cNvSpPr>
              <a:spLocks noChangeArrowheads="1"/>
            </p:cNvSpPr>
            <p:nvPr/>
          </p:nvSpPr>
          <p:spPr bwMode="auto">
            <a:xfrm>
              <a:off x="8772" y="4559"/>
              <a:ext cx="1626" cy="1331"/>
            </a:xfrm>
            <a:prstGeom prst="ellipse">
              <a:avLst/>
            </a:prstGeom>
            <a:noFill/>
            <a:ln w="9525">
              <a:solidFill>
                <a:srgbClr val="FF6600"/>
              </a:solidFill>
              <a:round/>
              <a:headEnd/>
              <a:tailEnd/>
            </a:ln>
          </p:spPr>
          <p:txBody>
            <a:bodyPr lIns="75098" tIns="37549" rIns="75098" bIns="37549"/>
            <a:lstStyle/>
            <a:p>
              <a:endParaRPr lang="es-ES" sz="900" b="1" dirty="0">
                <a:solidFill>
                  <a:srgbClr val="800000"/>
                </a:solidFill>
              </a:endParaRPr>
            </a:p>
            <a:p>
              <a:r>
                <a:rPr lang="es-ES" sz="900" b="1" dirty="0">
                  <a:solidFill>
                    <a:srgbClr val="800000"/>
                  </a:solidFill>
                </a:rPr>
                <a:t> Ejecutivo del GORE </a:t>
              </a:r>
              <a:r>
                <a:rPr lang="es-ES" sz="800" b="1" dirty="0">
                  <a:solidFill>
                    <a:srgbClr val="800000"/>
                  </a:solidFill>
                </a:rPr>
                <a:t>(Intendente)</a:t>
              </a:r>
              <a:r>
                <a:rPr lang="es-ES" sz="900" b="1" dirty="0">
                  <a:solidFill>
                    <a:srgbClr val="800000"/>
                  </a:solidFill>
                </a:rPr>
                <a:t>)</a:t>
              </a:r>
              <a:endParaRPr lang="es-ES" dirty="0"/>
            </a:p>
          </p:txBody>
        </p:sp>
        <p:sp>
          <p:nvSpPr>
            <p:cNvPr id="105482" name="Oval 10"/>
            <p:cNvSpPr>
              <a:spLocks noChangeArrowheads="1"/>
            </p:cNvSpPr>
            <p:nvPr/>
          </p:nvSpPr>
          <p:spPr bwMode="auto">
            <a:xfrm>
              <a:off x="4741" y="3261"/>
              <a:ext cx="1922" cy="1183"/>
            </a:xfrm>
            <a:prstGeom prst="ellipse">
              <a:avLst/>
            </a:prstGeom>
            <a:solidFill>
              <a:srgbClr val="FFFFFF"/>
            </a:solidFill>
            <a:ln w="28575">
              <a:solidFill>
                <a:srgbClr val="990000"/>
              </a:solidFill>
              <a:round/>
              <a:headEnd/>
              <a:tailEnd/>
            </a:ln>
          </p:spPr>
          <p:txBody>
            <a:bodyPr lIns="75098" tIns="37549" rIns="75098" bIns="37549"/>
            <a:lstStyle/>
            <a:p>
              <a:endParaRPr lang="es-ES" sz="800" b="1" dirty="0"/>
            </a:p>
            <a:p>
              <a:pPr algn="ctr"/>
              <a:r>
                <a:rPr lang="es-ES" sz="800" b="1" dirty="0">
                  <a:solidFill>
                    <a:srgbClr val="800000"/>
                  </a:solidFill>
                </a:rPr>
                <a:t>DIPRES/</a:t>
              </a:r>
            </a:p>
            <a:p>
              <a:pPr algn="ctr"/>
              <a:r>
                <a:rPr lang="es-ES" sz="800" b="1" dirty="0">
                  <a:solidFill>
                    <a:srgbClr val="800000"/>
                  </a:solidFill>
                </a:rPr>
                <a:t>SUBDERE</a:t>
              </a:r>
              <a:endParaRPr lang="es-ES" dirty="0"/>
            </a:p>
          </p:txBody>
        </p:sp>
        <p:sp>
          <p:nvSpPr>
            <p:cNvPr id="105483" name="Oval 11"/>
            <p:cNvSpPr>
              <a:spLocks noChangeArrowheads="1"/>
            </p:cNvSpPr>
            <p:nvPr/>
          </p:nvSpPr>
          <p:spPr bwMode="auto">
            <a:xfrm>
              <a:off x="12872" y="6365"/>
              <a:ext cx="2026" cy="1145"/>
            </a:xfrm>
            <a:prstGeom prst="ellipse">
              <a:avLst/>
            </a:prstGeom>
            <a:solidFill>
              <a:srgbClr val="FFFFFF"/>
            </a:solidFill>
            <a:ln w="28575">
              <a:solidFill>
                <a:srgbClr val="990000"/>
              </a:solidFill>
              <a:round/>
              <a:headEnd/>
              <a:tailEnd/>
            </a:ln>
          </p:spPr>
          <p:txBody>
            <a:bodyPr lIns="75098" tIns="37549" rIns="75098" bIns="37549"/>
            <a:lstStyle/>
            <a:p>
              <a:endParaRPr lang="es-ES" sz="800" b="1" dirty="0">
                <a:solidFill>
                  <a:srgbClr val="800000"/>
                </a:solidFill>
              </a:endParaRPr>
            </a:p>
            <a:p>
              <a:pPr algn="ctr"/>
              <a:r>
                <a:rPr lang="es-ES" sz="800" b="1" dirty="0">
                  <a:solidFill>
                    <a:srgbClr val="800000"/>
                  </a:solidFill>
                </a:rPr>
                <a:t>MINISTERIOS SECTORIALES</a:t>
              </a:r>
              <a:endParaRPr lang="es-ES" dirty="0"/>
            </a:p>
          </p:txBody>
        </p:sp>
        <p:sp>
          <p:nvSpPr>
            <p:cNvPr id="105484" name="Oval 12"/>
            <p:cNvSpPr>
              <a:spLocks noChangeArrowheads="1"/>
            </p:cNvSpPr>
            <p:nvPr/>
          </p:nvSpPr>
          <p:spPr bwMode="auto">
            <a:xfrm>
              <a:off x="12428" y="4014"/>
              <a:ext cx="1930" cy="1156"/>
            </a:xfrm>
            <a:prstGeom prst="ellipse">
              <a:avLst/>
            </a:prstGeom>
            <a:solidFill>
              <a:srgbClr val="FFFFFF"/>
            </a:solidFill>
            <a:ln w="28575">
              <a:solidFill>
                <a:srgbClr val="990000"/>
              </a:solidFill>
              <a:round/>
              <a:headEnd/>
              <a:tailEnd/>
            </a:ln>
          </p:spPr>
          <p:txBody>
            <a:bodyPr lIns="75098" tIns="37549" rIns="75098" bIns="37549"/>
            <a:lstStyle/>
            <a:p>
              <a:endParaRPr lang="es-ES" sz="800" b="1" dirty="0">
                <a:solidFill>
                  <a:srgbClr val="800000"/>
                </a:solidFill>
              </a:endParaRPr>
            </a:p>
            <a:p>
              <a:pPr algn="ctr"/>
              <a:r>
                <a:rPr lang="es-ES" sz="800" b="1" dirty="0">
                  <a:solidFill>
                    <a:srgbClr val="800000"/>
                  </a:solidFill>
                </a:rPr>
                <a:t>ORGANS.</a:t>
              </a:r>
            </a:p>
            <a:p>
              <a:pPr algn="ctr"/>
              <a:r>
                <a:rPr lang="es-ES" sz="800" b="1" dirty="0">
                  <a:solidFill>
                    <a:srgbClr val="800000"/>
                  </a:solidFill>
                </a:rPr>
                <a:t>EJECUTORES</a:t>
              </a:r>
              <a:endParaRPr lang="es-ES" dirty="0"/>
            </a:p>
          </p:txBody>
        </p:sp>
        <p:sp>
          <p:nvSpPr>
            <p:cNvPr id="105485" name="Oval 13"/>
            <p:cNvSpPr>
              <a:spLocks noChangeArrowheads="1"/>
            </p:cNvSpPr>
            <p:nvPr/>
          </p:nvSpPr>
          <p:spPr bwMode="auto">
            <a:xfrm>
              <a:off x="4297" y="6809"/>
              <a:ext cx="2070" cy="1181"/>
            </a:xfrm>
            <a:prstGeom prst="ellipse">
              <a:avLst/>
            </a:prstGeom>
            <a:solidFill>
              <a:srgbClr val="FFFFFF"/>
            </a:solidFill>
            <a:ln w="28575">
              <a:solidFill>
                <a:srgbClr val="990000"/>
              </a:solidFill>
              <a:round/>
              <a:headEnd/>
              <a:tailEnd/>
            </a:ln>
          </p:spPr>
          <p:txBody>
            <a:bodyPr lIns="75098" tIns="37549" rIns="75098" bIns="37549"/>
            <a:lstStyle/>
            <a:p>
              <a:pPr algn="ctr"/>
              <a:endParaRPr lang="es-ES" sz="800" b="1" dirty="0">
                <a:solidFill>
                  <a:srgbClr val="800000"/>
                </a:solidFill>
              </a:endParaRPr>
            </a:p>
            <a:p>
              <a:pPr algn="ctr"/>
              <a:r>
                <a:rPr lang="es-ES" sz="800" b="1" dirty="0">
                  <a:solidFill>
                    <a:srgbClr val="800000"/>
                  </a:solidFill>
                </a:rPr>
                <a:t>SECTOR EMPRESARIAL</a:t>
              </a:r>
              <a:endParaRPr lang="es-ES" dirty="0"/>
            </a:p>
          </p:txBody>
        </p:sp>
        <p:sp>
          <p:nvSpPr>
            <p:cNvPr id="105486" name="AutoShape 14"/>
            <p:cNvSpPr>
              <a:spLocks noChangeArrowheads="1"/>
            </p:cNvSpPr>
            <p:nvPr/>
          </p:nvSpPr>
          <p:spPr bwMode="auto">
            <a:xfrm rot="-3537935">
              <a:off x="10116" y="5452"/>
              <a:ext cx="720" cy="515"/>
            </a:xfrm>
            <a:custGeom>
              <a:avLst/>
              <a:gdLst>
                <a:gd name="G0" fmla="+- 9257 0 0"/>
                <a:gd name="G1" fmla="+- 19012 0 0"/>
                <a:gd name="G2" fmla="+- 9257 0 0"/>
                <a:gd name="G3" fmla="*/ 9257 1 2"/>
                <a:gd name="G4" fmla="+- G3 10800 0"/>
                <a:gd name="G5" fmla="+- 21600 9257 19012"/>
                <a:gd name="G6" fmla="+- 19012 9257 0"/>
                <a:gd name="G7" fmla="*/ G6 1 2"/>
                <a:gd name="G8" fmla="*/ 19012 2 1"/>
                <a:gd name="G9" fmla="+- G8 0 21600"/>
                <a:gd name="G10" fmla="+- G5 0 G4"/>
                <a:gd name="G11" fmla="+- 9257 0 G4"/>
                <a:gd name="G12" fmla="*/ G2 G10 G11"/>
                <a:gd name="T0" fmla="*/ 15429 w 21600"/>
                <a:gd name="T1" fmla="*/ 0 h 21600"/>
                <a:gd name="T2" fmla="*/ 9257 w 21600"/>
                <a:gd name="T3" fmla="*/ 9257 h 21600"/>
                <a:gd name="T4" fmla="*/ 9257 w 21600"/>
                <a:gd name="T5" fmla="*/ 9257 h 21600"/>
                <a:gd name="T6" fmla="*/ 0 w 21600"/>
                <a:gd name="T7" fmla="*/ 15429 h 21600"/>
                <a:gd name="T8" fmla="*/ 9257 w 21600"/>
                <a:gd name="T9" fmla="*/ 21600 h 21600"/>
                <a:gd name="T10" fmla="*/ 14135 w 21600"/>
                <a:gd name="T11" fmla="*/ 19012 h 21600"/>
                <a:gd name="T12" fmla="*/ 19012 w 21600"/>
                <a:gd name="T13" fmla="*/ 14135 h 21600"/>
                <a:gd name="T14" fmla="*/ 21600 w 21600"/>
                <a:gd name="T15" fmla="*/ 9257 h 21600"/>
                <a:gd name="T16" fmla="*/ 17694720 60000 65536"/>
                <a:gd name="T17" fmla="*/ 11796480 60000 65536"/>
                <a:gd name="T18" fmla="*/ 17694720 60000 65536"/>
                <a:gd name="T19" fmla="*/ 11796480 60000 65536"/>
                <a:gd name="T20" fmla="*/ 5898240 60000 65536"/>
                <a:gd name="T21" fmla="*/ 5898240 60000 65536"/>
                <a:gd name="T22" fmla="*/ 0 60000 65536"/>
                <a:gd name="T23" fmla="*/ 0 60000 65536"/>
                <a:gd name="T24" fmla="*/ G12 w 21600"/>
                <a:gd name="T25" fmla="*/ G5 h 21600"/>
                <a:gd name="T26" fmla="*/ G1 w 21600"/>
                <a:gd name="T27" fmla="*/ G1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15429" y="0"/>
                  </a:moveTo>
                  <a:lnTo>
                    <a:pt x="9257" y="9257"/>
                  </a:lnTo>
                  <a:lnTo>
                    <a:pt x="11845" y="9257"/>
                  </a:lnTo>
                  <a:lnTo>
                    <a:pt x="11845" y="11845"/>
                  </a:lnTo>
                  <a:lnTo>
                    <a:pt x="9257" y="11845"/>
                  </a:lnTo>
                  <a:lnTo>
                    <a:pt x="9257" y="9257"/>
                  </a:lnTo>
                  <a:lnTo>
                    <a:pt x="0" y="15429"/>
                  </a:lnTo>
                  <a:lnTo>
                    <a:pt x="9257" y="21600"/>
                  </a:lnTo>
                  <a:lnTo>
                    <a:pt x="9257" y="19012"/>
                  </a:lnTo>
                  <a:lnTo>
                    <a:pt x="19012" y="19012"/>
                  </a:lnTo>
                  <a:lnTo>
                    <a:pt x="19012" y="9257"/>
                  </a:lnTo>
                  <a:lnTo>
                    <a:pt x="21600" y="92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990000"/>
              </a:solidFill>
              <a:prstDash val="dash"/>
              <a:miter lim="800000"/>
              <a:headEnd/>
              <a:tailEnd/>
            </a:ln>
          </p:spPr>
          <p:txBody>
            <a:bodyPr/>
            <a:lstStyle/>
            <a:p>
              <a:endParaRPr lang="es-ES" dirty="0"/>
            </a:p>
          </p:txBody>
        </p:sp>
        <p:sp>
          <p:nvSpPr>
            <p:cNvPr id="105487" name="AutoShape 15"/>
            <p:cNvSpPr>
              <a:spLocks noChangeArrowheads="1"/>
            </p:cNvSpPr>
            <p:nvPr/>
          </p:nvSpPr>
          <p:spPr bwMode="auto">
            <a:xfrm rot="10800000">
              <a:off x="8238" y="4810"/>
              <a:ext cx="540" cy="720"/>
            </a:xfrm>
            <a:custGeom>
              <a:avLst/>
              <a:gdLst>
                <a:gd name="G0" fmla="+- 9257 0 0"/>
                <a:gd name="G1" fmla="+- 18514 0 0"/>
                <a:gd name="G2" fmla="+- 6171 0 0"/>
                <a:gd name="G3" fmla="*/ 9257 1 2"/>
                <a:gd name="G4" fmla="+- G3 10800 0"/>
                <a:gd name="G5" fmla="+- 21600 9257 18514"/>
                <a:gd name="G6" fmla="+- 18514 6171 0"/>
                <a:gd name="G7" fmla="*/ G6 1 2"/>
                <a:gd name="G8" fmla="*/ 18514 2 1"/>
                <a:gd name="G9" fmla="+- G8 0 21600"/>
                <a:gd name="G10" fmla="+- G5 0 G4"/>
                <a:gd name="G11" fmla="+- 9257 0 G4"/>
                <a:gd name="G12" fmla="*/ G2 G10 G11"/>
                <a:gd name="T0" fmla="*/ 15429 w 21600"/>
                <a:gd name="T1" fmla="*/ 0 h 21600"/>
                <a:gd name="T2" fmla="*/ 9257 w 21600"/>
                <a:gd name="T3" fmla="*/ 6171 h 21600"/>
                <a:gd name="T4" fmla="*/ 6171 w 21600"/>
                <a:gd name="T5" fmla="*/ 9257 h 21600"/>
                <a:gd name="T6" fmla="*/ 0 w 21600"/>
                <a:gd name="T7" fmla="*/ 15429 h 21600"/>
                <a:gd name="T8" fmla="*/ 6171 w 21600"/>
                <a:gd name="T9" fmla="*/ 21600 h 21600"/>
                <a:gd name="T10" fmla="*/ 12343 w 21600"/>
                <a:gd name="T11" fmla="*/ 18514 h 21600"/>
                <a:gd name="T12" fmla="*/ 18514 w 21600"/>
                <a:gd name="T13" fmla="*/ 12343 h 21600"/>
                <a:gd name="T14" fmla="*/ 21600 w 21600"/>
                <a:gd name="T15" fmla="*/ 6171 h 21600"/>
                <a:gd name="T16" fmla="*/ 17694720 60000 65536"/>
                <a:gd name="T17" fmla="*/ 11796480 60000 65536"/>
                <a:gd name="T18" fmla="*/ 17694720 60000 65536"/>
                <a:gd name="T19" fmla="*/ 11796480 60000 65536"/>
                <a:gd name="T20" fmla="*/ 5898240 60000 65536"/>
                <a:gd name="T21" fmla="*/ 5898240 60000 65536"/>
                <a:gd name="T22" fmla="*/ 0 60000 65536"/>
                <a:gd name="T23" fmla="*/ 0 60000 65536"/>
                <a:gd name="T24" fmla="*/ G12 w 21600"/>
                <a:gd name="T25" fmla="*/ G5 h 21600"/>
                <a:gd name="T26" fmla="*/ G1 w 21600"/>
                <a:gd name="T27" fmla="*/ G1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15429" y="0"/>
                  </a:moveTo>
                  <a:lnTo>
                    <a:pt x="9257" y="6171"/>
                  </a:lnTo>
                  <a:lnTo>
                    <a:pt x="12343" y="6171"/>
                  </a:lnTo>
                  <a:lnTo>
                    <a:pt x="12343" y="12343"/>
                  </a:lnTo>
                  <a:lnTo>
                    <a:pt x="6171" y="12343"/>
                  </a:lnTo>
                  <a:lnTo>
                    <a:pt x="6171" y="9257"/>
                  </a:lnTo>
                  <a:lnTo>
                    <a:pt x="0" y="15429"/>
                  </a:lnTo>
                  <a:lnTo>
                    <a:pt x="6171" y="21600"/>
                  </a:lnTo>
                  <a:lnTo>
                    <a:pt x="6171" y="18514"/>
                  </a:lnTo>
                  <a:lnTo>
                    <a:pt x="18514" y="18514"/>
                  </a:lnTo>
                  <a:lnTo>
                    <a:pt x="18514" y="6171"/>
                  </a:lnTo>
                  <a:lnTo>
                    <a:pt x="21600" y="6171"/>
                  </a:lnTo>
                  <a:close/>
                </a:path>
              </a:pathLst>
            </a:custGeom>
            <a:solidFill>
              <a:srgbClr val="FFFFFF"/>
            </a:solidFill>
            <a:ln w="38100">
              <a:solidFill>
                <a:srgbClr val="99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 dirty="0"/>
            </a:p>
          </p:txBody>
        </p:sp>
        <p:sp>
          <p:nvSpPr>
            <p:cNvPr id="105488" name="AutoShape 16"/>
            <p:cNvSpPr>
              <a:spLocks noChangeArrowheads="1"/>
            </p:cNvSpPr>
            <p:nvPr/>
          </p:nvSpPr>
          <p:spPr bwMode="auto">
            <a:xfrm rot="3861530">
              <a:off x="8998" y="6348"/>
              <a:ext cx="444" cy="540"/>
            </a:xfrm>
            <a:custGeom>
              <a:avLst/>
              <a:gdLst>
                <a:gd name="G0" fmla="+- 9257 0 0"/>
                <a:gd name="G1" fmla="+- 18514 0 0"/>
                <a:gd name="G2" fmla="+- 6171 0 0"/>
                <a:gd name="G3" fmla="*/ 9257 1 2"/>
                <a:gd name="G4" fmla="+- G3 10800 0"/>
                <a:gd name="G5" fmla="+- 21600 9257 18514"/>
                <a:gd name="G6" fmla="+- 18514 6171 0"/>
                <a:gd name="G7" fmla="*/ G6 1 2"/>
                <a:gd name="G8" fmla="*/ 18514 2 1"/>
                <a:gd name="G9" fmla="+- G8 0 21600"/>
                <a:gd name="G10" fmla="+- G5 0 G4"/>
                <a:gd name="G11" fmla="+- 9257 0 G4"/>
                <a:gd name="G12" fmla="*/ G2 G10 G11"/>
                <a:gd name="T0" fmla="*/ 15429 w 21600"/>
                <a:gd name="T1" fmla="*/ 0 h 21600"/>
                <a:gd name="T2" fmla="*/ 9257 w 21600"/>
                <a:gd name="T3" fmla="*/ 6171 h 21600"/>
                <a:gd name="T4" fmla="*/ 6171 w 21600"/>
                <a:gd name="T5" fmla="*/ 9257 h 21600"/>
                <a:gd name="T6" fmla="*/ 0 w 21600"/>
                <a:gd name="T7" fmla="*/ 15429 h 21600"/>
                <a:gd name="T8" fmla="*/ 6171 w 21600"/>
                <a:gd name="T9" fmla="*/ 21600 h 21600"/>
                <a:gd name="T10" fmla="*/ 12343 w 21600"/>
                <a:gd name="T11" fmla="*/ 18514 h 21600"/>
                <a:gd name="T12" fmla="*/ 18514 w 21600"/>
                <a:gd name="T13" fmla="*/ 12343 h 21600"/>
                <a:gd name="T14" fmla="*/ 21600 w 21600"/>
                <a:gd name="T15" fmla="*/ 6171 h 21600"/>
                <a:gd name="T16" fmla="*/ 17694720 60000 65536"/>
                <a:gd name="T17" fmla="*/ 11796480 60000 65536"/>
                <a:gd name="T18" fmla="*/ 17694720 60000 65536"/>
                <a:gd name="T19" fmla="*/ 11796480 60000 65536"/>
                <a:gd name="T20" fmla="*/ 5898240 60000 65536"/>
                <a:gd name="T21" fmla="*/ 5898240 60000 65536"/>
                <a:gd name="T22" fmla="*/ 0 60000 65536"/>
                <a:gd name="T23" fmla="*/ 0 60000 65536"/>
                <a:gd name="T24" fmla="*/ G12 w 21600"/>
                <a:gd name="T25" fmla="*/ G5 h 21600"/>
                <a:gd name="T26" fmla="*/ G1 w 21600"/>
                <a:gd name="T27" fmla="*/ G1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15429" y="0"/>
                  </a:moveTo>
                  <a:lnTo>
                    <a:pt x="9257" y="6171"/>
                  </a:lnTo>
                  <a:lnTo>
                    <a:pt x="12343" y="6171"/>
                  </a:lnTo>
                  <a:lnTo>
                    <a:pt x="12343" y="12343"/>
                  </a:lnTo>
                  <a:lnTo>
                    <a:pt x="6171" y="12343"/>
                  </a:lnTo>
                  <a:lnTo>
                    <a:pt x="6171" y="9257"/>
                  </a:lnTo>
                  <a:lnTo>
                    <a:pt x="0" y="15429"/>
                  </a:lnTo>
                  <a:lnTo>
                    <a:pt x="6171" y="21600"/>
                  </a:lnTo>
                  <a:lnTo>
                    <a:pt x="6171" y="18514"/>
                  </a:lnTo>
                  <a:lnTo>
                    <a:pt x="18514" y="18514"/>
                  </a:lnTo>
                  <a:lnTo>
                    <a:pt x="18514" y="6171"/>
                  </a:lnTo>
                  <a:lnTo>
                    <a:pt x="21600" y="6171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990000"/>
              </a:solidFill>
              <a:prstDash val="dash"/>
              <a:miter lim="800000"/>
              <a:headEnd/>
              <a:tailEnd/>
            </a:ln>
          </p:spPr>
          <p:txBody>
            <a:bodyPr/>
            <a:lstStyle/>
            <a:p>
              <a:endParaRPr lang="es-ES" dirty="0"/>
            </a:p>
          </p:txBody>
        </p:sp>
        <p:sp>
          <p:nvSpPr>
            <p:cNvPr id="105489" name="Oval 17"/>
            <p:cNvSpPr>
              <a:spLocks noChangeArrowheads="1"/>
            </p:cNvSpPr>
            <p:nvPr/>
          </p:nvSpPr>
          <p:spPr bwMode="auto">
            <a:xfrm>
              <a:off x="8881" y="8435"/>
              <a:ext cx="1625" cy="1182"/>
            </a:xfrm>
            <a:prstGeom prst="ellipse">
              <a:avLst/>
            </a:prstGeom>
            <a:solidFill>
              <a:srgbClr val="FFFFFF"/>
            </a:solidFill>
            <a:ln w="28575">
              <a:solidFill>
                <a:srgbClr val="990000"/>
              </a:solidFill>
              <a:round/>
              <a:headEnd/>
              <a:tailEnd/>
            </a:ln>
          </p:spPr>
          <p:txBody>
            <a:bodyPr lIns="75098" tIns="37549" rIns="75098" bIns="37549"/>
            <a:lstStyle/>
            <a:p>
              <a:endParaRPr lang="es-ES" sz="800" b="1" dirty="0">
                <a:solidFill>
                  <a:srgbClr val="800000"/>
                </a:solidFill>
              </a:endParaRPr>
            </a:p>
            <a:p>
              <a:pPr algn="ctr"/>
              <a:r>
                <a:rPr lang="es-ES" sz="800" b="1" dirty="0">
                  <a:solidFill>
                    <a:srgbClr val="800000"/>
                  </a:solidFill>
                </a:rPr>
                <a:t>FUERZAS POLITICAS</a:t>
              </a:r>
              <a:endParaRPr lang="es-ES" dirty="0"/>
            </a:p>
          </p:txBody>
        </p:sp>
        <p:sp>
          <p:nvSpPr>
            <p:cNvPr id="105490" name="Oval 18"/>
            <p:cNvSpPr>
              <a:spLocks noChangeArrowheads="1"/>
            </p:cNvSpPr>
            <p:nvPr/>
          </p:nvSpPr>
          <p:spPr bwMode="auto">
            <a:xfrm>
              <a:off x="7698" y="4295"/>
              <a:ext cx="3400" cy="3105"/>
            </a:xfrm>
            <a:prstGeom prst="ellipse">
              <a:avLst/>
            </a:prstGeom>
            <a:noFill/>
            <a:ln w="38100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 dirty="0"/>
            </a:p>
          </p:txBody>
        </p:sp>
        <p:sp>
          <p:nvSpPr>
            <p:cNvPr id="105491" name="Oval 19"/>
            <p:cNvSpPr>
              <a:spLocks noChangeArrowheads="1"/>
            </p:cNvSpPr>
            <p:nvPr/>
          </p:nvSpPr>
          <p:spPr bwMode="auto">
            <a:xfrm>
              <a:off x="8238" y="2009"/>
              <a:ext cx="1625" cy="1181"/>
            </a:xfrm>
            <a:prstGeom prst="ellipse">
              <a:avLst/>
            </a:prstGeom>
            <a:solidFill>
              <a:srgbClr val="FFFFFF"/>
            </a:solidFill>
            <a:ln w="28575">
              <a:solidFill>
                <a:srgbClr val="990000"/>
              </a:solidFill>
              <a:round/>
              <a:headEnd/>
              <a:tailEnd/>
            </a:ln>
          </p:spPr>
          <p:txBody>
            <a:bodyPr lIns="75098" tIns="37549" rIns="75098" bIns="37549"/>
            <a:lstStyle/>
            <a:p>
              <a:endParaRPr lang="es-ES" sz="800" b="1" dirty="0">
                <a:solidFill>
                  <a:srgbClr val="800000"/>
                </a:solidFill>
              </a:endParaRPr>
            </a:p>
            <a:p>
              <a:pPr algn="ctr"/>
              <a:r>
                <a:rPr lang="es-ES" sz="800" b="1" dirty="0">
                  <a:solidFill>
                    <a:srgbClr val="800000"/>
                  </a:solidFill>
                </a:rPr>
                <a:t>SOCIEDAD CIVIL</a:t>
              </a:r>
              <a:endParaRPr lang="es-ES" dirty="0"/>
            </a:p>
          </p:txBody>
        </p:sp>
        <p:sp>
          <p:nvSpPr>
            <p:cNvPr id="105492" name="AutoShape 20"/>
            <p:cNvSpPr>
              <a:spLocks noChangeArrowheads="1"/>
            </p:cNvSpPr>
            <p:nvPr/>
          </p:nvSpPr>
          <p:spPr bwMode="auto">
            <a:xfrm rot="1863015">
              <a:off x="6593" y="4254"/>
              <a:ext cx="1259" cy="455"/>
            </a:xfrm>
            <a:prstGeom prst="leftRightArrow">
              <a:avLst>
                <a:gd name="adj1" fmla="val 50000"/>
                <a:gd name="adj2" fmla="val 55341"/>
              </a:avLst>
            </a:prstGeom>
            <a:solidFill>
              <a:srgbClr val="FFFFFF"/>
            </a:solidFill>
            <a:ln w="76200">
              <a:solidFill>
                <a:srgbClr val="99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 dirty="0"/>
            </a:p>
          </p:txBody>
        </p:sp>
        <p:sp>
          <p:nvSpPr>
            <p:cNvPr id="105493" name="AutoShape 21"/>
            <p:cNvSpPr>
              <a:spLocks noChangeArrowheads="1"/>
            </p:cNvSpPr>
            <p:nvPr/>
          </p:nvSpPr>
          <p:spPr bwMode="auto">
            <a:xfrm rot="-1421959">
              <a:off x="6338" y="6485"/>
              <a:ext cx="1330" cy="476"/>
            </a:xfrm>
            <a:prstGeom prst="leftRightArrow">
              <a:avLst>
                <a:gd name="adj1" fmla="val 50000"/>
                <a:gd name="adj2" fmla="val 55882"/>
              </a:avLst>
            </a:prstGeom>
            <a:solidFill>
              <a:srgbClr val="FFFFFF"/>
            </a:solidFill>
            <a:ln w="12700">
              <a:solidFill>
                <a:srgbClr val="990000"/>
              </a:solidFill>
              <a:prstDash val="dash"/>
              <a:miter lim="800000"/>
              <a:headEnd/>
              <a:tailEnd/>
            </a:ln>
          </p:spPr>
          <p:txBody>
            <a:bodyPr/>
            <a:lstStyle/>
            <a:p>
              <a:endParaRPr lang="es-ES" dirty="0"/>
            </a:p>
          </p:txBody>
        </p:sp>
        <p:sp>
          <p:nvSpPr>
            <p:cNvPr id="105494" name="AutoShape 22"/>
            <p:cNvSpPr>
              <a:spLocks noChangeArrowheads="1"/>
            </p:cNvSpPr>
            <p:nvPr/>
          </p:nvSpPr>
          <p:spPr bwMode="auto">
            <a:xfrm rot="16200000">
              <a:off x="9228" y="7600"/>
              <a:ext cx="780" cy="596"/>
            </a:xfrm>
            <a:prstGeom prst="leftRightArrow">
              <a:avLst>
                <a:gd name="adj1" fmla="val 50000"/>
                <a:gd name="adj2" fmla="val 26174"/>
              </a:avLst>
            </a:prstGeom>
            <a:solidFill>
              <a:srgbClr val="FFFFFF"/>
            </a:solidFill>
            <a:ln w="12700">
              <a:solidFill>
                <a:srgbClr val="990000"/>
              </a:solidFill>
              <a:prstDash val="dash"/>
              <a:miter lim="800000"/>
              <a:headEnd/>
              <a:tailEnd/>
            </a:ln>
          </p:spPr>
          <p:txBody>
            <a:bodyPr/>
            <a:lstStyle/>
            <a:p>
              <a:endParaRPr lang="es-ES" dirty="0"/>
            </a:p>
          </p:txBody>
        </p:sp>
        <p:sp>
          <p:nvSpPr>
            <p:cNvPr id="105495" name="AutoShape 23"/>
            <p:cNvSpPr>
              <a:spLocks noChangeArrowheads="1"/>
            </p:cNvSpPr>
            <p:nvPr/>
          </p:nvSpPr>
          <p:spPr bwMode="auto">
            <a:xfrm rot="942031">
              <a:off x="10759" y="6294"/>
              <a:ext cx="2158" cy="626"/>
            </a:xfrm>
            <a:prstGeom prst="leftRightArrow">
              <a:avLst>
                <a:gd name="adj1" fmla="val 50000"/>
                <a:gd name="adj2" fmla="val 68946"/>
              </a:avLst>
            </a:prstGeom>
            <a:solidFill>
              <a:srgbClr val="FFFFFF"/>
            </a:solidFill>
            <a:ln w="28575">
              <a:solidFill>
                <a:srgbClr val="99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 dirty="0"/>
            </a:p>
          </p:txBody>
        </p:sp>
        <p:sp>
          <p:nvSpPr>
            <p:cNvPr id="105496" name="AutoShape 24"/>
            <p:cNvSpPr>
              <a:spLocks noChangeArrowheads="1"/>
            </p:cNvSpPr>
            <p:nvPr/>
          </p:nvSpPr>
          <p:spPr bwMode="auto">
            <a:xfrm rot="-5578340">
              <a:off x="8748" y="3470"/>
              <a:ext cx="888" cy="467"/>
            </a:xfrm>
            <a:prstGeom prst="leftRightArrow">
              <a:avLst>
                <a:gd name="adj1" fmla="val 50000"/>
                <a:gd name="adj2" fmla="val 38030"/>
              </a:avLst>
            </a:prstGeom>
            <a:solidFill>
              <a:srgbClr val="FFFFFF"/>
            </a:solidFill>
            <a:ln w="19050">
              <a:solidFill>
                <a:srgbClr val="990000"/>
              </a:solidFill>
              <a:prstDash val="dash"/>
              <a:miter lim="800000"/>
              <a:headEnd/>
              <a:tailEnd/>
            </a:ln>
          </p:spPr>
          <p:txBody>
            <a:bodyPr/>
            <a:lstStyle/>
            <a:p>
              <a:endParaRPr lang="es-ES" dirty="0"/>
            </a:p>
          </p:txBody>
        </p:sp>
        <p:sp>
          <p:nvSpPr>
            <p:cNvPr id="105497" name="AutoShape 25"/>
            <p:cNvSpPr>
              <a:spLocks noChangeArrowheads="1"/>
            </p:cNvSpPr>
            <p:nvPr/>
          </p:nvSpPr>
          <p:spPr bwMode="auto">
            <a:xfrm rot="-702729">
              <a:off x="10936" y="4889"/>
              <a:ext cx="1440" cy="442"/>
            </a:xfrm>
            <a:prstGeom prst="leftRightArrow">
              <a:avLst>
                <a:gd name="adj1" fmla="val 50000"/>
                <a:gd name="adj2" fmla="val 65158"/>
              </a:avLst>
            </a:prstGeom>
            <a:solidFill>
              <a:srgbClr val="FFFFFF"/>
            </a:solidFill>
            <a:ln w="38100">
              <a:solidFill>
                <a:srgbClr val="99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 dirty="0"/>
            </a:p>
          </p:txBody>
        </p:sp>
        <p:sp>
          <p:nvSpPr>
            <p:cNvPr id="105498" name="Text Box 26"/>
            <p:cNvSpPr txBox="1">
              <a:spLocks noChangeArrowheads="1"/>
            </p:cNvSpPr>
            <p:nvPr/>
          </p:nvSpPr>
          <p:spPr bwMode="auto">
            <a:xfrm>
              <a:off x="8584" y="6809"/>
              <a:ext cx="1183" cy="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75098" tIns="37549" rIns="75098" bIns="37549"/>
            <a:lstStyle/>
            <a:p>
              <a:pPr algn="ctr"/>
              <a:r>
                <a:rPr lang="es-ES" sz="1000" b="1" dirty="0">
                  <a:solidFill>
                    <a:srgbClr val="800000"/>
                  </a:solidFill>
                </a:rPr>
                <a:t>GORE</a:t>
              </a:r>
              <a:endParaRPr lang="es-ES" dirty="0"/>
            </a:p>
          </p:txBody>
        </p:sp>
        <p:sp>
          <p:nvSpPr>
            <p:cNvPr id="105499" name="AutoShape 27"/>
            <p:cNvSpPr>
              <a:spLocks noChangeArrowheads="1"/>
            </p:cNvSpPr>
            <p:nvPr/>
          </p:nvSpPr>
          <p:spPr bwMode="auto">
            <a:xfrm rot="16728658">
              <a:off x="5036" y="5478"/>
              <a:ext cx="444" cy="148"/>
            </a:xfrm>
            <a:prstGeom prst="rightArrow">
              <a:avLst>
                <a:gd name="adj1" fmla="val 50000"/>
                <a:gd name="adj2" fmla="val 75000"/>
              </a:avLst>
            </a:prstGeom>
            <a:solidFill>
              <a:srgbClr val="000000"/>
            </a:solidFill>
            <a:ln w="76200">
              <a:solidFill>
                <a:srgbClr val="99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 dirty="0"/>
            </a:p>
          </p:txBody>
        </p:sp>
        <p:sp>
          <p:nvSpPr>
            <p:cNvPr id="105500" name="AutoShape 28"/>
            <p:cNvSpPr>
              <a:spLocks noChangeArrowheads="1"/>
            </p:cNvSpPr>
            <p:nvPr/>
          </p:nvSpPr>
          <p:spPr bwMode="auto">
            <a:xfrm rot="-1332859">
              <a:off x="7338" y="3010"/>
              <a:ext cx="443" cy="148"/>
            </a:xfrm>
            <a:prstGeom prst="rightArrow">
              <a:avLst>
                <a:gd name="adj1" fmla="val 50000"/>
                <a:gd name="adj2" fmla="val 74831"/>
              </a:avLst>
            </a:prstGeom>
            <a:solidFill>
              <a:srgbClr val="000000"/>
            </a:solidFill>
            <a:ln w="76200">
              <a:solidFill>
                <a:srgbClr val="99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 dirty="0"/>
            </a:p>
          </p:txBody>
        </p:sp>
        <p:sp>
          <p:nvSpPr>
            <p:cNvPr id="105501" name="AutoShape 29"/>
            <p:cNvSpPr>
              <a:spLocks noChangeArrowheads="1"/>
            </p:cNvSpPr>
            <p:nvPr/>
          </p:nvSpPr>
          <p:spPr bwMode="auto">
            <a:xfrm rot="12423430">
              <a:off x="7254" y="8730"/>
              <a:ext cx="444" cy="149"/>
            </a:xfrm>
            <a:prstGeom prst="rightArrow">
              <a:avLst>
                <a:gd name="adj1" fmla="val 50000"/>
                <a:gd name="adj2" fmla="val 74497"/>
              </a:avLst>
            </a:prstGeom>
            <a:solidFill>
              <a:srgbClr val="000000"/>
            </a:solidFill>
            <a:ln w="76200">
              <a:solidFill>
                <a:srgbClr val="99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 dirty="0"/>
            </a:p>
          </p:txBody>
        </p:sp>
        <p:sp>
          <p:nvSpPr>
            <p:cNvPr id="105502" name="AutoShape 30"/>
            <p:cNvSpPr>
              <a:spLocks noChangeArrowheads="1"/>
            </p:cNvSpPr>
            <p:nvPr/>
          </p:nvSpPr>
          <p:spPr bwMode="auto">
            <a:xfrm rot="5099595">
              <a:off x="13611" y="5331"/>
              <a:ext cx="443" cy="148"/>
            </a:xfrm>
            <a:prstGeom prst="rightArrow">
              <a:avLst>
                <a:gd name="adj1" fmla="val 50000"/>
                <a:gd name="adj2" fmla="val 74831"/>
              </a:avLst>
            </a:prstGeom>
            <a:solidFill>
              <a:srgbClr val="000000"/>
            </a:solidFill>
            <a:ln w="76200">
              <a:solidFill>
                <a:srgbClr val="99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 dirty="0"/>
            </a:p>
          </p:txBody>
        </p:sp>
        <p:sp>
          <p:nvSpPr>
            <p:cNvPr id="105503" name="AutoShape 31"/>
            <p:cNvSpPr>
              <a:spLocks noChangeArrowheads="1"/>
            </p:cNvSpPr>
            <p:nvPr/>
          </p:nvSpPr>
          <p:spPr bwMode="auto">
            <a:xfrm rot="8536806">
              <a:off x="12133" y="8288"/>
              <a:ext cx="444" cy="147"/>
            </a:xfrm>
            <a:prstGeom prst="rightArrow">
              <a:avLst>
                <a:gd name="adj1" fmla="val 50000"/>
                <a:gd name="adj2" fmla="val 75510"/>
              </a:avLst>
            </a:prstGeom>
            <a:solidFill>
              <a:srgbClr val="000000"/>
            </a:solidFill>
            <a:ln w="76200">
              <a:solidFill>
                <a:srgbClr val="99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 dirty="0"/>
            </a:p>
          </p:txBody>
        </p:sp>
        <p:sp>
          <p:nvSpPr>
            <p:cNvPr id="105504" name="AutoShape 32"/>
            <p:cNvSpPr>
              <a:spLocks noChangeArrowheads="1"/>
            </p:cNvSpPr>
            <p:nvPr/>
          </p:nvSpPr>
          <p:spPr bwMode="auto">
            <a:xfrm rot="813506">
              <a:off x="10218" y="2650"/>
              <a:ext cx="443" cy="148"/>
            </a:xfrm>
            <a:prstGeom prst="rightArrow">
              <a:avLst>
                <a:gd name="adj1" fmla="val 50000"/>
                <a:gd name="adj2" fmla="val 74831"/>
              </a:avLst>
            </a:prstGeom>
            <a:solidFill>
              <a:srgbClr val="000000"/>
            </a:solidFill>
            <a:ln w="76200">
              <a:solidFill>
                <a:srgbClr val="99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 dirty="0"/>
            </a:p>
          </p:txBody>
        </p:sp>
        <p:sp>
          <p:nvSpPr>
            <p:cNvPr id="105505" name="AutoShape 33"/>
            <p:cNvSpPr>
              <a:spLocks noChangeArrowheads="1"/>
            </p:cNvSpPr>
            <p:nvPr/>
          </p:nvSpPr>
          <p:spPr bwMode="auto">
            <a:xfrm rot="12250019">
              <a:off x="8584" y="7253"/>
              <a:ext cx="444" cy="147"/>
            </a:xfrm>
            <a:prstGeom prst="rightArrow">
              <a:avLst>
                <a:gd name="adj1" fmla="val 50000"/>
                <a:gd name="adj2" fmla="val 75510"/>
              </a:avLst>
            </a:prstGeom>
            <a:solidFill>
              <a:srgbClr val="000000"/>
            </a:solidFill>
            <a:ln w="57150">
              <a:solidFill>
                <a:srgbClr val="99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 dirty="0"/>
            </a:p>
          </p:txBody>
        </p:sp>
        <p:sp>
          <p:nvSpPr>
            <p:cNvPr id="105506" name="AutoShape 34"/>
            <p:cNvSpPr>
              <a:spLocks noChangeArrowheads="1"/>
            </p:cNvSpPr>
            <p:nvPr/>
          </p:nvSpPr>
          <p:spPr bwMode="auto">
            <a:xfrm rot="-4355080">
              <a:off x="7550" y="5331"/>
              <a:ext cx="443" cy="148"/>
            </a:xfrm>
            <a:prstGeom prst="rightArrow">
              <a:avLst>
                <a:gd name="adj1" fmla="val 50000"/>
                <a:gd name="adj2" fmla="val 74831"/>
              </a:avLst>
            </a:prstGeom>
            <a:solidFill>
              <a:srgbClr val="000000"/>
            </a:solidFill>
            <a:ln w="57150">
              <a:solidFill>
                <a:srgbClr val="99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 dirty="0"/>
            </a:p>
          </p:txBody>
        </p:sp>
        <p:sp>
          <p:nvSpPr>
            <p:cNvPr id="105507" name="AutoShape 35"/>
            <p:cNvSpPr>
              <a:spLocks noChangeArrowheads="1"/>
            </p:cNvSpPr>
            <p:nvPr/>
          </p:nvSpPr>
          <p:spPr bwMode="auto">
            <a:xfrm rot="4920534">
              <a:off x="10823" y="5774"/>
              <a:ext cx="444" cy="147"/>
            </a:xfrm>
            <a:prstGeom prst="rightArrow">
              <a:avLst>
                <a:gd name="adj1" fmla="val 50000"/>
                <a:gd name="adj2" fmla="val 75510"/>
              </a:avLst>
            </a:prstGeom>
            <a:solidFill>
              <a:srgbClr val="000000"/>
            </a:solidFill>
            <a:ln w="57150">
              <a:solidFill>
                <a:srgbClr val="99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 dirty="0"/>
            </a:p>
          </p:txBody>
        </p:sp>
        <p:sp>
          <p:nvSpPr>
            <p:cNvPr id="105508" name="AutoShape 36"/>
            <p:cNvSpPr>
              <a:spLocks noChangeArrowheads="1"/>
            </p:cNvSpPr>
            <p:nvPr/>
          </p:nvSpPr>
          <p:spPr bwMode="auto">
            <a:xfrm rot="190789">
              <a:off x="9324" y="4295"/>
              <a:ext cx="443" cy="149"/>
            </a:xfrm>
            <a:prstGeom prst="rightArrow">
              <a:avLst>
                <a:gd name="adj1" fmla="val 50000"/>
                <a:gd name="adj2" fmla="val 74329"/>
              </a:avLst>
            </a:prstGeom>
            <a:solidFill>
              <a:srgbClr val="000000"/>
            </a:solidFill>
            <a:ln w="57150">
              <a:solidFill>
                <a:srgbClr val="99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 dirty="0"/>
            </a:p>
          </p:txBody>
        </p:sp>
        <p:sp>
          <p:nvSpPr>
            <p:cNvPr id="105509" name="Oval 37"/>
            <p:cNvSpPr>
              <a:spLocks noChangeArrowheads="1"/>
            </p:cNvSpPr>
            <p:nvPr/>
          </p:nvSpPr>
          <p:spPr bwMode="auto">
            <a:xfrm>
              <a:off x="11118" y="6070"/>
              <a:ext cx="1260" cy="900"/>
            </a:xfrm>
            <a:prstGeom prst="ellipse">
              <a:avLst/>
            </a:prstGeom>
            <a:solidFill>
              <a:srgbClr val="FFFFFF"/>
            </a:solidFill>
            <a:ln w="28575">
              <a:solidFill>
                <a:srgbClr val="990000"/>
              </a:solidFill>
              <a:round/>
              <a:headEnd/>
              <a:tailEnd/>
            </a:ln>
          </p:spPr>
          <p:txBody>
            <a:bodyPr lIns="75098" tIns="37549" rIns="75098" bIns="37549"/>
            <a:lstStyle/>
            <a:p>
              <a:r>
                <a:rPr lang="es-ES" sz="700" b="1" dirty="0">
                  <a:solidFill>
                    <a:srgbClr val="800000"/>
                  </a:solidFill>
                </a:rPr>
                <a:t>      SEREMIS</a:t>
              </a:r>
              <a:endParaRPr lang="es-ES" dirty="0"/>
            </a:p>
          </p:txBody>
        </p:sp>
        <p:sp>
          <p:nvSpPr>
            <p:cNvPr id="105510" name="Oval 38"/>
            <p:cNvSpPr>
              <a:spLocks noChangeArrowheads="1"/>
            </p:cNvSpPr>
            <p:nvPr/>
          </p:nvSpPr>
          <p:spPr bwMode="auto">
            <a:xfrm>
              <a:off x="11118" y="2470"/>
              <a:ext cx="1800" cy="1477"/>
            </a:xfrm>
            <a:prstGeom prst="ellipse">
              <a:avLst/>
            </a:prstGeom>
            <a:solidFill>
              <a:srgbClr val="FFFFFF"/>
            </a:solidFill>
            <a:ln w="28575">
              <a:solidFill>
                <a:srgbClr val="990000"/>
              </a:solidFill>
              <a:round/>
              <a:headEnd/>
              <a:tailEnd/>
            </a:ln>
          </p:spPr>
          <p:txBody>
            <a:bodyPr lIns="75098" tIns="37549" rIns="75098" bIns="37549"/>
            <a:lstStyle/>
            <a:p>
              <a:endParaRPr lang="es-ES" sz="800" b="1" dirty="0">
                <a:solidFill>
                  <a:srgbClr val="800000"/>
                </a:solidFill>
              </a:endParaRPr>
            </a:p>
            <a:p>
              <a:r>
                <a:rPr lang="es-ES" sz="800" b="1" dirty="0">
                  <a:solidFill>
                    <a:srgbClr val="800000"/>
                  </a:solidFill>
                </a:rPr>
                <a:t> </a:t>
              </a:r>
            </a:p>
            <a:p>
              <a:r>
                <a:rPr lang="es-ES" sz="800" b="1" dirty="0">
                  <a:solidFill>
                    <a:srgbClr val="800000"/>
                  </a:solidFill>
                </a:rPr>
                <a:t>MUNICIPIOS</a:t>
              </a:r>
              <a:endParaRPr lang="es-ES" dirty="0"/>
            </a:p>
          </p:txBody>
        </p:sp>
        <p:sp>
          <p:nvSpPr>
            <p:cNvPr id="105511" name="AutoShape 39"/>
            <p:cNvSpPr>
              <a:spLocks noChangeArrowheads="1"/>
            </p:cNvSpPr>
            <p:nvPr/>
          </p:nvSpPr>
          <p:spPr bwMode="auto">
            <a:xfrm rot="-2682645">
              <a:off x="10218" y="4008"/>
              <a:ext cx="1080" cy="442"/>
            </a:xfrm>
            <a:prstGeom prst="leftRightArrow">
              <a:avLst>
                <a:gd name="adj1" fmla="val 50000"/>
                <a:gd name="adj2" fmla="val 48869"/>
              </a:avLst>
            </a:prstGeom>
            <a:solidFill>
              <a:srgbClr val="FFFFFF"/>
            </a:solidFill>
            <a:ln w="76200">
              <a:solidFill>
                <a:srgbClr val="99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 dirty="0"/>
            </a:p>
          </p:txBody>
        </p:sp>
      </p:grpSp>
      <p:sp>
        <p:nvSpPr>
          <p:cNvPr id="38" name="3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AEA20-95A9-4AD9-BB88-C2CE08CD8687}" type="slidenum">
              <a:rPr lang="es-ES" smtClean="0"/>
              <a:pPr/>
              <a:t>37</a:t>
            </a:fld>
            <a:endParaRPr lang="es-ES" dirty="0"/>
          </a:p>
        </p:txBody>
      </p:sp>
      <p:pic>
        <p:nvPicPr>
          <p:cNvPr id="39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b="1" dirty="0">
                <a:solidFill>
                  <a:srgbClr val="C00000"/>
                </a:solidFill>
              </a:rPr>
              <a:t>Paso 3: Ajustes al cuestionario base (CB)</a:t>
            </a:r>
            <a:r>
              <a:rPr lang="es-ES" sz="4000" dirty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38</a:t>
            </a:fld>
            <a:endParaRPr lang="es-ES" dirty="0"/>
          </a:p>
        </p:txBody>
      </p:sp>
      <p:sp>
        <p:nvSpPr>
          <p:cNvPr id="10752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s-ES" sz="2800" dirty="0">
                <a:solidFill>
                  <a:schemeClr val="accent2"/>
                </a:solidFill>
              </a:rPr>
              <a:t>El cuestionario base, </a:t>
            </a:r>
            <a:r>
              <a:rPr lang="es-ES" sz="2800" dirty="0">
                <a:solidFill>
                  <a:srgbClr val="C00000"/>
                </a:solidFill>
              </a:rPr>
              <a:t>CB </a:t>
            </a:r>
            <a:r>
              <a:rPr lang="es-ES" sz="2800" b="1" dirty="0">
                <a:solidFill>
                  <a:srgbClr val="C00000"/>
                </a:solidFill>
              </a:rPr>
              <a:t>necesariamente se debe adaptar a la organización</a:t>
            </a:r>
            <a:r>
              <a:rPr lang="es-ES" sz="2800" dirty="0">
                <a:solidFill>
                  <a:srgbClr val="C00000"/>
                </a:solidFill>
              </a:rPr>
              <a:t> </a:t>
            </a:r>
            <a:r>
              <a:rPr lang="es-ES" sz="2800" dirty="0">
                <a:solidFill>
                  <a:schemeClr val="accent2"/>
                </a:solidFill>
              </a:rPr>
              <a:t>específica que se estudia. </a:t>
            </a:r>
          </a:p>
          <a:p>
            <a:pPr>
              <a:lnSpc>
                <a:spcPct val="80000"/>
              </a:lnSpc>
            </a:pPr>
            <a:endParaRPr lang="es-ES" sz="2800" dirty="0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</a:pPr>
            <a:r>
              <a:rPr lang="es-ES" sz="2800" dirty="0">
                <a:solidFill>
                  <a:schemeClr val="accent2"/>
                </a:solidFill>
              </a:rPr>
              <a:t>Esta es una de las actividades esenciales de la metodología. </a:t>
            </a:r>
            <a:r>
              <a:rPr lang="es-ES" sz="2800" b="1" u="sng" dirty="0">
                <a:solidFill>
                  <a:srgbClr val="C00000"/>
                </a:solidFill>
              </a:rPr>
              <a:t>Buena parte del valor agregado del analista se realiza en esta fase.</a:t>
            </a:r>
            <a:r>
              <a:rPr lang="es-ES" sz="2800" dirty="0">
                <a:solidFill>
                  <a:srgbClr val="C00000"/>
                </a:solidFill>
              </a:rPr>
              <a:t> </a:t>
            </a:r>
          </a:p>
          <a:p>
            <a:pPr>
              <a:lnSpc>
                <a:spcPct val="80000"/>
              </a:lnSpc>
            </a:pPr>
            <a:endParaRPr lang="es-ES" sz="2800" dirty="0" smtClean="0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</a:pPr>
            <a:endParaRPr lang="es-ES" sz="2800" dirty="0">
              <a:solidFill>
                <a:schemeClr val="accent2"/>
              </a:solidFill>
            </a:endParaRPr>
          </a:p>
        </p:txBody>
      </p:sp>
      <p:pic>
        <p:nvPicPr>
          <p:cNvPr id="5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CuadroTexto"/>
          <p:cNvSpPr txBox="1"/>
          <p:nvPr/>
        </p:nvSpPr>
        <p:spPr>
          <a:xfrm>
            <a:off x="0" y="4797152"/>
            <a:ext cx="7452320" cy="127419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r">
              <a:lnSpc>
                <a:spcPct val="80000"/>
              </a:lnSpc>
              <a:buNone/>
            </a:pPr>
            <a:r>
              <a:rPr lang="es-ES" sz="3200" i="1" dirty="0" smtClean="0">
                <a:solidFill>
                  <a:schemeClr val="accent2"/>
                </a:solidFill>
              </a:rPr>
              <a:t>Hacer las preguntas correctas es más importante que responder las preguntas equivocadas o innecesarias</a:t>
            </a:r>
            <a:endParaRPr lang="es-ES" sz="3200" i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686800" cy="1143000"/>
          </a:xfrm>
        </p:spPr>
        <p:txBody>
          <a:bodyPr/>
          <a:lstStyle/>
          <a:p>
            <a:r>
              <a:rPr lang="es-ES" sz="3200" b="1" dirty="0">
                <a:solidFill>
                  <a:srgbClr val="C00000"/>
                </a:solidFill>
              </a:rPr>
              <a:t>Paso 3: Ajustes al Cuestionario Base (CB)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39</a:t>
            </a:fld>
            <a:endParaRPr lang="es-ES" dirty="0"/>
          </a:p>
        </p:txBody>
      </p:sp>
      <p:sp>
        <p:nvSpPr>
          <p:cNvPr id="10957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0" y="1125538"/>
            <a:ext cx="9144000" cy="539908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" sz="2000" b="1" u="sng" dirty="0">
                <a:solidFill>
                  <a:srgbClr val="C00000"/>
                </a:solidFill>
              </a:rPr>
              <a:t>Temas a indagar</a:t>
            </a:r>
            <a:r>
              <a:rPr lang="es-ES" sz="2000" b="1" dirty="0">
                <a:solidFill>
                  <a:srgbClr val="CC3300"/>
                </a:solidFill>
              </a:rPr>
              <a:t>,</a:t>
            </a:r>
            <a:r>
              <a:rPr lang="es-ES" sz="2000" b="1" dirty="0">
                <a:solidFill>
                  <a:schemeClr val="accent2"/>
                </a:solidFill>
              </a:rPr>
              <a:t> que están formuladas como </a:t>
            </a:r>
            <a:r>
              <a:rPr lang="es-ES" sz="2000" b="1" dirty="0">
                <a:solidFill>
                  <a:srgbClr val="C00000"/>
                </a:solidFill>
              </a:rPr>
              <a:t>afirmaciones en sentido positivo</a:t>
            </a:r>
            <a:r>
              <a:rPr lang="es-ES" sz="2000" b="1" dirty="0">
                <a:solidFill>
                  <a:schemeClr val="accent2"/>
                </a:solidFill>
              </a:rPr>
              <a:t> en cada uno de los ámbitos/secciones a evaluar</a:t>
            </a:r>
          </a:p>
          <a:p>
            <a:pPr>
              <a:lnSpc>
                <a:spcPct val="80000"/>
              </a:lnSpc>
            </a:pPr>
            <a:endParaRPr lang="es-ES" sz="2000" b="1" u="sng" dirty="0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</a:pPr>
            <a:r>
              <a:rPr lang="es-ES" sz="2000" b="1" u="sng" dirty="0">
                <a:solidFill>
                  <a:srgbClr val="CC3300"/>
                </a:solidFill>
              </a:rPr>
              <a:t>Valoración del Nivel de acuerdo</a:t>
            </a:r>
            <a:r>
              <a:rPr lang="es-ES" sz="2000" b="1" dirty="0">
                <a:solidFill>
                  <a:schemeClr val="accent2"/>
                </a:solidFill>
              </a:rPr>
              <a:t> con las afirmaciones. Se usa una escala (Likert) de 1 a 5, con el siguiente criterio:</a:t>
            </a:r>
          </a:p>
          <a:p>
            <a:pPr>
              <a:lnSpc>
                <a:spcPct val="80000"/>
              </a:lnSpc>
            </a:pPr>
            <a:endParaRPr lang="es-ES" sz="2000" b="1" dirty="0">
              <a:solidFill>
                <a:srgbClr val="C00000"/>
              </a:solidFill>
            </a:endParaRPr>
          </a:p>
          <a:p>
            <a:pPr lvl="1">
              <a:lnSpc>
                <a:spcPct val="80000"/>
              </a:lnSpc>
              <a:buFontTx/>
              <a:buNone/>
            </a:pPr>
            <a:r>
              <a:rPr lang="es-ES" sz="2000" b="1" dirty="0">
                <a:solidFill>
                  <a:srgbClr val="C00000"/>
                </a:solidFill>
              </a:rPr>
              <a:t>1:   Completamente en desacuerdo (calificación negativa)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s-ES" sz="2000" b="1" dirty="0">
                <a:solidFill>
                  <a:srgbClr val="C00000"/>
                </a:solidFill>
              </a:rPr>
              <a:t>2:   Desacuerdo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s-ES" sz="2000" b="1" dirty="0">
                <a:solidFill>
                  <a:srgbClr val="C00000"/>
                </a:solidFill>
              </a:rPr>
              <a:t>3:   Ni en desacuerdo ni en acuerdo 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s-ES" sz="2000" b="1" dirty="0">
                <a:solidFill>
                  <a:srgbClr val="C00000"/>
                </a:solidFill>
              </a:rPr>
              <a:t>4:   Acuerdo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s-ES" sz="2000" b="1" dirty="0">
                <a:solidFill>
                  <a:srgbClr val="C00000"/>
                </a:solidFill>
              </a:rPr>
              <a:t>5:   Completamente de acuerdo (calificación positiva)</a:t>
            </a:r>
          </a:p>
          <a:p>
            <a:pPr lvl="1">
              <a:lnSpc>
                <a:spcPct val="80000"/>
              </a:lnSpc>
              <a:buFontTx/>
              <a:buNone/>
            </a:pPr>
            <a:endParaRPr lang="es-ES" sz="2000" b="1" dirty="0">
              <a:solidFill>
                <a:srgbClr val="C00000"/>
              </a:solidFill>
            </a:endParaRPr>
          </a:p>
          <a:p>
            <a:pPr>
              <a:lnSpc>
                <a:spcPct val="80000"/>
              </a:lnSpc>
            </a:pPr>
            <a:r>
              <a:rPr lang="es-ES" sz="2000" b="1" u="sng" dirty="0">
                <a:solidFill>
                  <a:srgbClr val="C00000"/>
                </a:solidFill>
              </a:rPr>
              <a:t>Comentarios</a:t>
            </a:r>
            <a:r>
              <a:rPr lang="es-ES" sz="2000" b="1" u="sng" dirty="0">
                <a:solidFill>
                  <a:srgbClr val="CC3300"/>
                </a:solidFill>
              </a:rPr>
              <a:t>:</a:t>
            </a:r>
            <a:r>
              <a:rPr lang="es-ES" sz="2000" b="1" dirty="0">
                <a:solidFill>
                  <a:schemeClr val="accent2"/>
                </a:solidFill>
              </a:rPr>
              <a:t> Registro de los comentarios </a:t>
            </a:r>
            <a:r>
              <a:rPr lang="es-ES" sz="2000" b="1" dirty="0" smtClean="0">
                <a:solidFill>
                  <a:schemeClr val="accent2"/>
                </a:solidFill>
              </a:rPr>
              <a:t>del (</a:t>
            </a:r>
            <a:r>
              <a:rPr lang="es-ES" sz="2000" b="1" dirty="0">
                <a:solidFill>
                  <a:schemeClr val="accent2"/>
                </a:solidFill>
              </a:rPr>
              <a:t>los) </a:t>
            </a:r>
            <a:r>
              <a:rPr lang="es-ES" sz="2000" b="1" i="1" dirty="0" smtClean="0">
                <a:solidFill>
                  <a:schemeClr val="accent2"/>
                </a:solidFill>
              </a:rPr>
              <a:t>stakeholder</a:t>
            </a:r>
            <a:r>
              <a:rPr lang="es-ES" sz="2000" b="1" dirty="0" smtClean="0">
                <a:solidFill>
                  <a:schemeClr val="accent2"/>
                </a:solidFill>
              </a:rPr>
              <a:t>(s) </a:t>
            </a:r>
            <a:r>
              <a:rPr lang="es-ES" sz="2000" b="1" dirty="0">
                <a:solidFill>
                  <a:schemeClr val="accent2"/>
                </a:solidFill>
              </a:rPr>
              <a:t>entrevistados, fundamentalmente en aquellas afirmaciones mal evaluadas (1 o 2).</a:t>
            </a:r>
            <a:r>
              <a:rPr lang="es-ES" sz="2000" dirty="0">
                <a:solidFill>
                  <a:schemeClr val="accent2"/>
                </a:solidFill>
              </a:rPr>
              <a:t/>
            </a:r>
            <a:br>
              <a:rPr lang="es-ES" sz="2000" dirty="0">
                <a:solidFill>
                  <a:schemeClr val="accent2"/>
                </a:solidFill>
              </a:rPr>
            </a:br>
            <a:endParaRPr lang="es-CL" sz="1400" dirty="0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</a:pPr>
            <a:endParaRPr lang="es-CL" sz="1400" dirty="0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</a:pPr>
            <a:endParaRPr lang="es-CL" sz="1400" dirty="0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s-CL" sz="1400" dirty="0" smtClean="0">
                <a:solidFill>
                  <a:schemeClr val="accent2"/>
                </a:solidFill>
              </a:rPr>
              <a:t>(*) </a:t>
            </a:r>
            <a:r>
              <a:rPr lang="es-ES" sz="1400" dirty="0">
                <a:hlinkClick r:id="rId3" tooltip="Rensis Likert"/>
              </a:rPr>
              <a:t>Likert, Rensis</a:t>
            </a:r>
            <a:r>
              <a:rPr lang="es-ES" sz="1400" dirty="0"/>
              <a:t> (1932). "A Technique for the Measurement of Attitudes". </a:t>
            </a:r>
            <a:r>
              <a:rPr lang="es-ES" sz="1400" i="1" dirty="0"/>
              <a:t>Archives of Psychology</a:t>
            </a:r>
            <a:r>
              <a:rPr lang="es-ES" sz="1400" dirty="0"/>
              <a:t> </a:t>
            </a:r>
          </a:p>
        </p:txBody>
      </p:sp>
      <p:pic>
        <p:nvPicPr>
          <p:cNvPr id="5" name="8 Imagen" descr="CSP-color+bajada small.bmp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39644" y="0"/>
            <a:ext cx="1404356" cy="404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4</a:t>
            </a:fld>
            <a:endParaRPr lang="es-ES" dirty="0"/>
          </a:p>
        </p:txBody>
      </p:sp>
      <p:sp>
        <p:nvSpPr>
          <p:cNvPr id="5" name="4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L" dirty="0" smtClean="0"/>
              <a:t>Algunas preguntitas previas….</a:t>
            </a:r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b="1" dirty="0">
                <a:solidFill>
                  <a:srgbClr val="C00000"/>
                </a:solidFill>
              </a:rPr>
              <a:t>Paso 3: Ajustes al cuestionario base (CB)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40</a:t>
            </a:fld>
            <a:endParaRPr lang="es-ES" dirty="0"/>
          </a:p>
        </p:txBody>
      </p:sp>
      <p:sp>
        <p:nvSpPr>
          <p:cNvPr id="11161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r>
              <a:rPr lang="es-ES" dirty="0">
                <a:solidFill>
                  <a:schemeClr val="accent2"/>
                </a:solidFill>
              </a:rPr>
              <a:t>El ajuste puede consistir en todas o alguna de las siguientes acciones: </a:t>
            </a:r>
          </a:p>
          <a:p>
            <a:endParaRPr lang="es-ES" dirty="0">
              <a:solidFill>
                <a:schemeClr val="accent2"/>
              </a:solidFill>
            </a:endParaRPr>
          </a:p>
          <a:p>
            <a:pPr>
              <a:buFontTx/>
              <a:buNone/>
            </a:pPr>
            <a:r>
              <a:rPr lang="es-ES" dirty="0">
                <a:solidFill>
                  <a:schemeClr val="accent2"/>
                </a:solidFill>
              </a:rPr>
              <a:t>a</a:t>
            </a:r>
            <a:r>
              <a:rPr lang="es-ES" b="1" dirty="0">
                <a:solidFill>
                  <a:schemeClr val="accent2"/>
                </a:solidFill>
              </a:rPr>
              <a:t>) eliminación</a:t>
            </a:r>
            <a:r>
              <a:rPr lang="es-ES" dirty="0">
                <a:solidFill>
                  <a:schemeClr val="accent2"/>
                </a:solidFill>
              </a:rPr>
              <a:t> de afirmaciones del cuestionario base; </a:t>
            </a:r>
          </a:p>
          <a:p>
            <a:pPr>
              <a:buFontTx/>
              <a:buNone/>
            </a:pPr>
            <a:r>
              <a:rPr lang="es-ES" dirty="0">
                <a:solidFill>
                  <a:schemeClr val="accent2"/>
                </a:solidFill>
              </a:rPr>
              <a:t>b) </a:t>
            </a:r>
            <a:r>
              <a:rPr lang="es-ES" b="1" dirty="0">
                <a:solidFill>
                  <a:schemeClr val="accent2"/>
                </a:solidFill>
              </a:rPr>
              <a:t>agregación</a:t>
            </a:r>
            <a:r>
              <a:rPr lang="es-ES" dirty="0">
                <a:solidFill>
                  <a:schemeClr val="accent2"/>
                </a:solidFill>
              </a:rPr>
              <a:t> de afirmaciones;</a:t>
            </a:r>
          </a:p>
          <a:p>
            <a:pPr>
              <a:buFontTx/>
              <a:buNone/>
            </a:pPr>
            <a:r>
              <a:rPr lang="es-ES" dirty="0">
                <a:solidFill>
                  <a:schemeClr val="accent2"/>
                </a:solidFill>
              </a:rPr>
              <a:t>c) </a:t>
            </a:r>
            <a:r>
              <a:rPr lang="es-ES" b="1" dirty="0">
                <a:solidFill>
                  <a:schemeClr val="accent2"/>
                </a:solidFill>
              </a:rPr>
              <a:t>ajustes</a:t>
            </a:r>
            <a:r>
              <a:rPr lang="es-ES" dirty="0">
                <a:solidFill>
                  <a:schemeClr val="accent2"/>
                </a:solidFill>
              </a:rPr>
              <a:t> en la redacción.</a:t>
            </a:r>
          </a:p>
        </p:txBody>
      </p:sp>
      <p:pic>
        <p:nvPicPr>
          <p:cNvPr id="5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MCj0404273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83760" y="3933056"/>
            <a:ext cx="2160240" cy="864096"/>
          </a:xfrm>
          <a:prstGeom prst="rect">
            <a:avLst/>
          </a:prstGeom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r>
              <a:rPr lang="es-ES" sz="3200" b="1" dirty="0">
                <a:solidFill>
                  <a:srgbClr val="C00000"/>
                </a:solidFill>
              </a:rPr>
              <a:t>Paso 3: Ajustes al cuestionario base (CB)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41</a:t>
            </a:fld>
            <a:endParaRPr lang="es-ES" dirty="0"/>
          </a:p>
        </p:txBody>
      </p:sp>
      <p:sp>
        <p:nvSpPr>
          <p:cNvPr id="11366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0" y="1341438"/>
            <a:ext cx="8820150" cy="47847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" sz="2400" b="1" dirty="0">
                <a:solidFill>
                  <a:schemeClr val="accent2"/>
                </a:solidFill>
              </a:rPr>
              <a:t>¿Cómo agregar ítems relevantes al Cuestionario Base (CB)?</a:t>
            </a:r>
          </a:p>
          <a:p>
            <a:pPr>
              <a:lnSpc>
                <a:spcPct val="80000"/>
              </a:lnSpc>
            </a:pPr>
            <a:endParaRPr lang="es-CL" sz="2400" b="1" dirty="0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</a:pPr>
            <a:endParaRPr lang="es-ES" sz="1200" b="1" dirty="0"/>
          </a:p>
          <a:p>
            <a:pPr lvl="1">
              <a:lnSpc>
                <a:spcPct val="110000"/>
              </a:lnSpc>
            </a:pPr>
            <a:r>
              <a:rPr lang="es-ES" sz="2400" b="1" dirty="0">
                <a:solidFill>
                  <a:schemeClr val="accent2"/>
                </a:solidFill>
              </a:rPr>
              <a:t>Entendiendo de modo general cómo funciona el </a:t>
            </a:r>
            <a:r>
              <a:rPr lang="es-ES" sz="2400" b="1" dirty="0">
                <a:solidFill>
                  <a:srgbClr val="C00000"/>
                </a:solidFill>
              </a:rPr>
              <a:t>“Modelo de agregación de Valor” </a:t>
            </a:r>
            <a:r>
              <a:rPr lang="es-ES" sz="2400" b="1" dirty="0">
                <a:solidFill>
                  <a:schemeClr val="accent2"/>
                </a:solidFill>
              </a:rPr>
              <a:t>de la organización y cuáles son los </a:t>
            </a:r>
            <a:r>
              <a:rPr lang="es-ES" sz="2400" b="1" dirty="0">
                <a:solidFill>
                  <a:srgbClr val="C00000"/>
                </a:solidFill>
              </a:rPr>
              <a:t>procesos principales o sustantivos.</a:t>
            </a:r>
          </a:p>
          <a:p>
            <a:pPr lvl="1">
              <a:lnSpc>
                <a:spcPct val="110000"/>
              </a:lnSpc>
            </a:pPr>
            <a:endParaRPr lang="es-ES" sz="2400" b="1" dirty="0">
              <a:solidFill>
                <a:schemeClr val="accent2"/>
              </a:solidFill>
            </a:endParaRPr>
          </a:p>
          <a:p>
            <a:pPr lvl="1">
              <a:lnSpc>
                <a:spcPct val="110000"/>
              </a:lnSpc>
            </a:pPr>
            <a:r>
              <a:rPr lang="es-ES" sz="2400" b="1" dirty="0">
                <a:solidFill>
                  <a:schemeClr val="accent2"/>
                </a:solidFill>
              </a:rPr>
              <a:t>…. identificar las alianzas, los segmentos de usuarios y stakeholders</a:t>
            </a:r>
            <a:r>
              <a:rPr lang="es-ES" sz="2600" b="1" dirty="0">
                <a:solidFill>
                  <a:schemeClr val="accent2"/>
                </a:solidFill>
              </a:rPr>
              <a:t> relevantes.</a:t>
            </a:r>
            <a:r>
              <a:rPr lang="es-ES" sz="2600" b="1" dirty="0"/>
              <a:t>  </a:t>
            </a:r>
          </a:p>
          <a:p>
            <a:pPr lvl="1">
              <a:lnSpc>
                <a:spcPct val="110000"/>
              </a:lnSpc>
            </a:pPr>
            <a:endParaRPr lang="es-ES" sz="2600" b="1" dirty="0"/>
          </a:p>
          <a:p>
            <a:pPr lvl="1">
              <a:lnSpc>
                <a:spcPct val="80000"/>
              </a:lnSpc>
            </a:pPr>
            <a:endParaRPr lang="es-ES" sz="1500" b="1" dirty="0"/>
          </a:p>
          <a:p>
            <a:pPr>
              <a:lnSpc>
                <a:spcPct val="80000"/>
              </a:lnSpc>
            </a:pPr>
            <a:r>
              <a:rPr lang="es-ES" sz="800" b="1" dirty="0"/>
              <a:t/>
            </a:r>
            <a:br>
              <a:rPr lang="es-ES" sz="800" b="1" dirty="0"/>
            </a:br>
            <a:endParaRPr lang="es-ES" sz="800" b="1" dirty="0"/>
          </a:p>
        </p:txBody>
      </p:sp>
      <p:pic>
        <p:nvPicPr>
          <p:cNvPr id="5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04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44 Rectángulo"/>
          <p:cNvSpPr/>
          <p:nvPr/>
        </p:nvSpPr>
        <p:spPr>
          <a:xfrm>
            <a:off x="7812088" y="2636838"/>
            <a:ext cx="1331912" cy="208756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CL" sz="1200" b="1" dirty="0"/>
          </a:p>
        </p:txBody>
      </p:sp>
      <p:sp>
        <p:nvSpPr>
          <p:cNvPr id="39" name="38 Rectángulo"/>
          <p:cNvSpPr/>
          <p:nvPr/>
        </p:nvSpPr>
        <p:spPr>
          <a:xfrm>
            <a:off x="2411760" y="260350"/>
            <a:ext cx="65449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L" sz="2400" b="1" dirty="0" smtClean="0">
                <a:latin typeface="+mn-lt"/>
                <a:ea typeface="+mj-ea"/>
                <a:cs typeface="+mj-cs"/>
              </a:rPr>
              <a:t>Modelo </a:t>
            </a:r>
            <a:r>
              <a:rPr lang="es-CL" sz="2400" b="1" dirty="0">
                <a:latin typeface="+mn-lt"/>
                <a:ea typeface="+mj-ea"/>
                <a:cs typeface="+mj-cs"/>
              </a:rPr>
              <a:t>de </a:t>
            </a:r>
            <a:r>
              <a:rPr lang="es-CL" sz="2400" b="1" dirty="0" smtClean="0">
                <a:latin typeface="+mn-lt"/>
                <a:ea typeface="+mj-ea"/>
                <a:cs typeface="+mj-cs"/>
              </a:rPr>
              <a:t>negocio/Agregación de Valor Público</a:t>
            </a:r>
            <a:endParaRPr lang="es-CL" sz="2400" b="1" dirty="0">
              <a:latin typeface="+mn-lt"/>
              <a:ea typeface="+mj-ea"/>
              <a:cs typeface="+mj-cs"/>
            </a:endParaRPr>
          </a:p>
        </p:txBody>
      </p:sp>
      <p:cxnSp>
        <p:nvCxnSpPr>
          <p:cNvPr id="41" name="40 Conector recto"/>
          <p:cNvCxnSpPr/>
          <p:nvPr/>
        </p:nvCxnSpPr>
        <p:spPr>
          <a:xfrm>
            <a:off x="0" y="669925"/>
            <a:ext cx="9144000" cy="0"/>
          </a:xfrm>
          <a:prstGeom prst="line">
            <a:avLst/>
          </a:prstGeom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43 Rectángulo"/>
          <p:cNvSpPr/>
          <p:nvPr/>
        </p:nvSpPr>
        <p:spPr>
          <a:xfrm>
            <a:off x="0" y="836613"/>
            <a:ext cx="9144000" cy="2889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L" sz="1400" b="1" dirty="0" smtClean="0"/>
              <a:t>Análisis de Stakeholders y Tendencias clave + Ámbitos </a:t>
            </a:r>
            <a:r>
              <a:rPr lang="es-CL" sz="1400" b="1" dirty="0"/>
              <a:t>de </a:t>
            </a:r>
            <a:r>
              <a:rPr lang="es-CL" sz="1400" b="1" dirty="0" smtClean="0"/>
              <a:t>acción/Mercado</a:t>
            </a:r>
            <a:r>
              <a:rPr lang="es-CL" sz="1400" b="1" dirty="0" smtClean="0"/>
              <a:t>…</a:t>
            </a:r>
            <a:endParaRPr lang="es-CL" sz="1400" b="1" dirty="0"/>
          </a:p>
        </p:txBody>
      </p:sp>
      <p:pic>
        <p:nvPicPr>
          <p:cNvPr id="47" name="Picture 10" descr="C:\Users\Pame\Desktop\GRAFICAS MODELO DE NEGOCIOS\SEGMENTOS-DE-MERCADO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32813" y="1831975"/>
            <a:ext cx="503237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" name="47 Rectángulo"/>
          <p:cNvSpPr/>
          <p:nvPr/>
        </p:nvSpPr>
        <p:spPr>
          <a:xfrm>
            <a:off x="4103688" y="2276475"/>
            <a:ext cx="1189037" cy="36036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L" sz="1400" b="1" dirty="0"/>
          </a:p>
        </p:txBody>
      </p:sp>
      <p:sp>
        <p:nvSpPr>
          <p:cNvPr id="49" name="48 Rectángulo"/>
          <p:cNvSpPr>
            <a:spLocks noChangeArrowheads="1"/>
          </p:cNvSpPr>
          <p:nvPr/>
        </p:nvSpPr>
        <p:spPr bwMode="auto">
          <a:xfrm>
            <a:off x="8024813" y="2266950"/>
            <a:ext cx="939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L" b="1" dirty="0">
                <a:latin typeface="Calibri" pitchFamily="34" charset="0"/>
              </a:rPr>
              <a:t>Clientes</a:t>
            </a:r>
          </a:p>
        </p:txBody>
      </p:sp>
      <p:sp>
        <p:nvSpPr>
          <p:cNvPr id="50" name="49 Rectángulo"/>
          <p:cNvSpPr>
            <a:spLocks noChangeArrowheads="1"/>
          </p:cNvSpPr>
          <p:nvPr/>
        </p:nvSpPr>
        <p:spPr bwMode="auto">
          <a:xfrm>
            <a:off x="3995738" y="1692275"/>
            <a:ext cx="22383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L" b="1" dirty="0">
                <a:latin typeface="Calibri" pitchFamily="34" charset="0"/>
              </a:rPr>
              <a:t>Procesos de Negocios</a:t>
            </a:r>
          </a:p>
        </p:txBody>
      </p:sp>
      <p:sp>
        <p:nvSpPr>
          <p:cNvPr id="51" name="50 Rectángulo"/>
          <p:cNvSpPr/>
          <p:nvPr/>
        </p:nvSpPr>
        <p:spPr>
          <a:xfrm>
            <a:off x="4103688" y="3068638"/>
            <a:ext cx="1189037" cy="36036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L" sz="1400" b="1" dirty="0"/>
          </a:p>
        </p:txBody>
      </p:sp>
      <p:sp>
        <p:nvSpPr>
          <p:cNvPr id="52" name="51 Rectángulo"/>
          <p:cNvSpPr/>
          <p:nvPr/>
        </p:nvSpPr>
        <p:spPr>
          <a:xfrm>
            <a:off x="4103688" y="3860800"/>
            <a:ext cx="1189037" cy="36036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L" sz="1400" b="1" dirty="0"/>
          </a:p>
        </p:txBody>
      </p:sp>
      <p:pic>
        <p:nvPicPr>
          <p:cNvPr id="55" name="Picture 2" descr="C:\Users\Pame\Desktop\GRAFICAS MODELO DE NEGOCIOS\ACTIVIDAD-CLAVE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175" y="1211263"/>
            <a:ext cx="433388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8" name="57 Conector recto"/>
          <p:cNvCxnSpPr/>
          <p:nvPr/>
        </p:nvCxnSpPr>
        <p:spPr>
          <a:xfrm>
            <a:off x="4140200" y="4797425"/>
            <a:ext cx="482441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59 Rectángulo"/>
          <p:cNvSpPr>
            <a:spLocks noChangeArrowheads="1"/>
          </p:cNvSpPr>
          <p:nvPr/>
        </p:nvSpPr>
        <p:spPr bwMode="auto">
          <a:xfrm>
            <a:off x="4537075" y="4859338"/>
            <a:ext cx="19796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L" b="1" dirty="0">
                <a:latin typeface="Calibri" pitchFamily="34" charset="0"/>
              </a:rPr>
              <a:t>Propuesta de valor</a:t>
            </a:r>
          </a:p>
        </p:txBody>
      </p:sp>
      <p:pic>
        <p:nvPicPr>
          <p:cNvPr id="62" name="Picture 8" descr="C:\Users\Pame\Desktop\GRAFICAS MODELO DE NEGOCIOS\PROPUESTAS-DE-VALOR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78300" y="4868863"/>
            <a:ext cx="361950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6" name="65 Conector curvado"/>
          <p:cNvCxnSpPr/>
          <p:nvPr/>
        </p:nvCxnSpPr>
        <p:spPr>
          <a:xfrm>
            <a:off x="5436096" y="2492896"/>
            <a:ext cx="2304554" cy="936104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66 Conector curvado"/>
          <p:cNvCxnSpPr/>
          <p:nvPr/>
        </p:nvCxnSpPr>
        <p:spPr>
          <a:xfrm>
            <a:off x="5364088" y="3212976"/>
            <a:ext cx="2376562" cy="431924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69 Conector curvado"/>
          <p:cNvCxnSpPr/>
          <p:nvPr/>
        </p:nvCxnSpPr>
        <p:spPr>
          <a:xfrm flipV="1">
            <a:off x="5364088" y="3860800"/>
            <a:ext cx="2376562" cy="144264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74 Rectángulo"/>
          <p:cNvSpPr>
            <a:spLocks noChangeArrowheads="1"/>
          </p:cNvSpPr>
          <p:nvPr/>
        </p:nvSpPr>
        <p:spPr bwMode="auto">
          <a:xfrm>
            <a:off x="6511925" y="5703888"/>
            <a:ext cx="22113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L" b="1" dirty="0">
                <a:latin typeface="Calibri" pitchFamily="34" charset="0"/>
              </a:rPr>
              <a:t>Alianzas Estratégicas:</a:t>
            </a:r>
          </a:p>
        </p:txBody>
      </p:sp>
      <p:cxnSp>
        <p:nvCxnSpPr>
          <p:cNvPr id="76" name="75 Conector recto"/>
          <p:cNvCxnSpPr/>
          <p:nvPr/>
        </p:nvCxnSpPr>
        <p:spPr>
          <a:xfrm>
            <a:off x="4140200" y="5516563"/>
            <a:ext cx="482441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76 Rectángulo"/>
          <p:cNvSpPr>
            <a:spLocks noChangeArrowheads="1"/>
          </p:cNvSpPr>
          <p:nvPr/>
        </p:nvSpPr>
        <p:spPr bwMode="auto">
          <a:xfrm>
            <a:off x="4140200" y="4365625"/>
            <a:ext cx="3000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L" b="1" dirty="0">
                <a:latin typeface="Calibri" pitchFamily="34" charset="0"/>
              </a:rPr>
              <a:t>+</a:t>
            </a:r>
          </a:p>
        </p:txBody>
      </p:sp>
      <p:pic>
        <p:nvPicPr>
          <p:cNvPr id="78" name="Picture 3" descr="C:\Users\Pame\Desktop\GRAFICAS MODELO DE NEGOCIOS\ALIANZAS-ESTRATEGICAS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707438" y="5784850"/>
            <a:ext cx="328612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9" name="78 Rectángulo"/>
          <p:cNvSpPr>
            <a:spLocks noChangeArrowheads="1"/>
          </p:cNvSpPr>
          <p:nvPr/>
        </p:nvSpPr>
        <p:spPr bwMode="auto">
          <a:xfrm>
            <a:off x="2124075" y="4005263"/>
            <a:ext cx="13684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CL" b="1" dirty="0">
                <a:latin typeface="Calibri" pitchFamily="34" charset="0"/>
              </a:rPr>
              <a:t>Procesos de Apoyo</a:t>
            </a:r>
          </a:p>
        </p:txBody>
      </p:sp>
      <p:pic>
        <p:nvPicPr>
          <p:cNvPr id="81" name="Picture 9" descr="C:\Users\Pame\Desktop\GRAFICAS MODELO DE NEGOCIOS\CANALES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627313" y="3644900"/>
            <a:ext cx="419100" cy="32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" name="81 Abrir corchete"/>
          <p:cNvSpPr/>
          <p:nvPr/>
        </p:nvSpPr>
        <p:spPr>
          <a:xfrm>
            <a:off x="1763713" y="2349500"/>
            <a:ext cx="144462" cy="2303463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L" dirty="0"/>
          </a:p>
        </p:txBody>
      </p:sp>
      <p:sp>
        <p:nvSpPr>
          <p:cNvPr id="83" name="82 Abrir corchete"/>
          <p:cNvSpPr/>
          <p:nvPr/>
        </p:nvSpPr>
        <p:spPr>
          <a:xfrm flipH="1">
            <a:off x="3635375" y="2349500"/>
            <a:ext cx="144463" cy="2303463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L" dirty="0"/>
          </a:p>
        </p:txBody>
      </p:sp>
      <p:sp>
        <p:nvSpPr>
          <p:cNvPr id="84" name="83 Rectángulo"/>
          <p:cNvSpPr>
            <a:spLocks noChangeArrowheads="1"/>
          </p:cNvSpPr>
          <p:nvPr/>
        </p:nvSpPr>
        <p:spPr bwMode="auto">
          <a:xfrm>
            <a:off x="179388" y="1484313"/>
            <a:ext cx="11525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CL" b="1" dirty="0">
                <a:latin typeface="Calibri" pitchFamily="34" charset="0"/>
              </a:rPr>
              <a:t>Recursos</a:t>
            </a:r>
          </a:p>
          <a:p>
            <a:pPr algn="ctr"/>
            <a:r>
              <a:rPr lang="es-CL" b="1" dirty="0">
                <a:latin typeface="Calibri" pitchFamily="34" charset="0"/>
              </a:rPr>
              <a:t>Claves</a:t>
            </a:r>
          </a:p>
        </p:txBody>
      </p:sp>
      <p:sp>
        <p:nvSpPr>
          <p:cNvPr id="86" name="85 Flecha doblada"/>
          <p:cNvSpPr/>
          <p:nvPr/>
        </p:nvSpPr>
        <p:spPr>
          <a:xfrm rot="16200000">
            <a:off x="4572000" y="5661025"/>
            <a:ext cx="792163" cy="792163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L" dirty="0">
              <a:solidFill>
                <a:schemeClr val="tx1"/>
              </a:solidFill>
            </a:endParaRPr>
          </a:p>
        </p:txBody>
      </p:sp>
      <p:pic>
        <p:nvPicPr>
          <p:cNvPr id="88" name="Picture 4" descr="C:\Users\Pame\Desktop\GRAFICAS MODELO DE NEGOCIOS\RECURSOS-CLAVES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187450" y="1628775"/>
            <a:ext cx="411163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0" name="89 Flecha derecha"/>
          <p:cNvSpPr/>
          <p:nvPr/>
        </p:nvSpPr>
        <p:spPr>
          <a:xfrm>
            <a:off x="1908175" y="1628775"/>
            <a:ext cx="1727200" cy="3603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L" dirty="0"/>
          </a:p>
        </p:txBody>
      </p:sp>
      <p:cxnSp>
        <p:nvCxnSpPr>
          <p:cNvPr id="91" name="90 Conector recto"/>
          <p:cNvCxnSpPr/>
          <p:nvPr/>
        </p:nvCxnSpPr>
        <p:spPr>
          <a:xfrm>
            <a:off x="107950" y="3284538"/>
            <a:ext cx="143986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5" name="Picture 5" descr="C:\Users\Pame\Desktop\GRAFICAS MODELO DE NEGOCIOS\RELACIONES-CON-EL-CLIENTE.gi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634413" y="1268413"/>
            <a:ext cx="401637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6" name="95 Rectángulo"/>
          <p:cNvSpPr>
            <a:spLocks noChangeArrowheads="1"/>
          </p:cNvSpPr>
          <p:nvPr/>
        </p:nvSpPr>
        <p:spPr bwMode="auto">
          <a:xfrm>
            <a:off x="6892925" y="1258888"/>
            <a:ext cx="17113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L" b="1" dirty="0">
                <a:latin typeface="Calibri" pitchFamily="34" charset="0"/>
              </a:rPr>
              <a:t>Relación Cliente</a:t>
            </a:r>
          </a:p>
        </p:txBody>
      </p:sp>
      <p:sp>
        <p:nvSpPr>
          <p:cNvPr id="97" name="96 Rectángulo"/>
          <p:cNvSpPr>
            <a:spLocks noChangeArrowheads="1"/>
          </p:cNvSpPr>
          <p:nvPr/>
        </p:nvSpPr>
        <p:spPr bwMode="auto">
          <a:xfrm>
            <a:off x="34925" y="3357563"/>
            <a:ext cx="11525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CL" b="1" dirty="0">
                <a:latin typeface="Calibri" pitchFamily="34" charset="0"/>
              </a:rPr>
              <a:t>Estructura</a:t>
            </a:r>
          </a:p>
          <a:p>
            <a:pPr algn="ctr"/>
            <a:r>
              <a:rPr lang="es-CL" b="1" dirty="0">
                <a:latin typeface="Calibri" pitchFamily="34" charset="0"/>
              </a:rPr>
              <a:t>Costos</a:t>
            </a:r>
          </a:p>
        </p:txBody>
      </p:sp>
      <p:sp>
        <p:nvSpPr>
          <p:cNvPr id="99" name="98 Rectángulo"/>
          <p:cNvSpPr>
            <a:spLocks noChangeArrowheads="1"/>
          </p:cNvSpPr>
          <p:nvPr/>
        </p:nvSpPr>
        <p:spPr bwMode="auto">
          <a:xfrm>
            <a:off x="1979613" y="5157788"/>
            <a:ext cx="216058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CL" sz="1200" b="1" dirty="0" smtClean="0">
                <a:latin typeface="Calibri" pitchFamily="34" charset="0"/>
              </a:rPr>
              <a:t> </a:t>
            </a:r>
            <a:endParaRPr lang="es-CL" sz="1200" b="1" dirty="0">
              <a:latin typeface="Calibri" pitchFamily="34" charset="0"/>
            </a:endParaRPr>
          </a:p>
        </p:txBody>
      </p:sp>
      <p:sp>
        <p:nvSpPr>
          <p:cNvPr id="100" name="99 Rectángulo"/>
          <p:cNvSpPr>
            <a:spLocks noChangeArrowheads="1"/>
          </p:cNvSpPr>
          <p:nvPr/>
        </p:nvSpPr>
        <p:spPr bwMode="auto">
          <a:xfrm>
            <a:off x="971550" y="6094413"/>
            <a:ext cx="115252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CL" b="1" dirty="0">
                <a:latin typeface="Calibri" pitchFamily="34" charset="0"/>
              </a:rPr>
              <a:t>Flujo</a:t>
            </a:r>
          </a:p>
          <a:p>
            <a:pPr algn="ctr"/>
            <a:r>
              <a:rPr lang="es-CL" b="1" dirty="0">
                <a:latin typeface="Calibri" pitchFamily="34" charset="0"/>
              </a:rPr>
              <a:t>Ingresos</a:t>
            </a:r>
          </a:p>
        </p:txBody>
      </p:sp>
      <p:pic>
        <p:nvPicPr>
          <p:cNvPr id="101" name="Picture 7" descr="C:\Users\Pame\Desktop\GRAFICAS MODELO DE NEGOCIOS\ESTRUCTURAS-DE-COSTO.gif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160463" y="3548063"/>
            <a:ext cx="458787" cy="38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" name="Picture 6" descr="C:\Users\Pame\Desktop\GRAFICAS MODELO DE NEGOCIOS\FLUJOS-DE-INGRESOS.gif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11188" y="6092825"/>
            <a:ext cx="493712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3" name="102 Conector recto"/>
          <p:cNvCxnSpPr/>
          <p:nvPr/>
        </p:nvCxnSpPr>
        <p:spPr>
          <a:xfrm>
            <a:off x="179388" y="5876925"/>
            <a:ext cx="172878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103 Conector recto"/>
          <p:cNvCxnSpPr/>
          <p:nvPr/>
        </p:nvCxnSpPr>
        <p:spPr>
          <a:xfrm rot="16200000" flipH="1">
            <a:off x="1476375" y="5445125"/>
            <a:ext cx="871538" cy="79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108 Conector recto de flecha"/>
          <p:cNvCxnSpPr/>
          <p:nvPr/>
        </p:nvCxnSpPr>
        <p:spPr>
          <a:xfrm rot="5400000">
            <a:off x="6012656" y="3069432"/>
            <a:ext cx="2303463" cy="4318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16" name="11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DADEBB-3DE8-40ED-AEF1-E1F7CAEFD80D}" type="slidenum">
              <a:rPr lang="es-CL"/>
              <a:pPr>
                <a:defRPr/>
              </a:pPr>
              <a:t>42</a:t>
            </a:fld>
            <a:endParaRPr lang="es-C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44" grpId="0" animBg="1"/>
      <p:bldP spid="48" grpId="0" animBg="1"/>
      <p:bldP spid="49" grpId="0"/>
      <p:bldP spid="50" grpId="0"/>
      <p:bldP spid="51" grpId="0" animBg="1"/>
      <p:bldP spid="52" grpId="0" animBg="1"/>
      <p:bldP spid="60" grpId="0"/>
      <p:bldP spid="75" grpId="0"/>
      <p:bldP spid="77" grpId="0"/>
      <p:bldP spid="79" grpId="0"/>
      <p:bldP spid="82" grpId="0" animBg="1"/>
      <p:bldP spid="83" grpId="0" animBg="1"/>
      <p:bldP spid="84" grpId="0"/>
      <p:bldP spid="90" grpId="0" animBg="1"/>
      <p:bldP spid="96" grpId="0"/>
      <p:bldP spid="97" grpId="0"/>
      <p:bldP spid="99" grpId="0"/>
      <p:bldP spid="100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b="1" dirty="0">
                <a:solidFill>
                  <a:srgbClr val="C00000"/>
                </a:solidFill>
              </a:rPr>
              <a:t>Paso 3: Ajustes al cuestionario base (CB)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43</a:t>
            </a:fld>
            <a:endParaRPr lang="es-ES" dirty="0"/>
          </a:p>
        </p:txBody>
      </p:sp>
      <p:sp>
        <p:nvSpPr>
          <p:cNvPr id="11776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s-ES" sz="2800" b="1" dirty="0">
                <a:solidFill>
                  <a:schemeClr val="accent2"/>
                </a:solidFill>
              </a:rPr>
              <a:t>Se debe indagar al menos cada uno de los </a:t>
            </a:r>
            <a:r>
              <a:rPr lang="es-ES" sz="2800" b="1" dirty="0">
                <a:solidFill>
                  <a:srgbClr val="CC3300"/>
                </a:solidFill>
              </a:rPr>
              <a:t>procesos o (actividades claves) de negocio principal</a:t>
            </a:r>
            <a:r>
              <a:rPr lang="es-ES" sz="2800" b="1" dirty="0">
                <a:solidFill>
                  <a:schemeClr val="accent2"/>
                </a:solidFill>
              </a:rPr>
              <a:t>. </a:t>
            </a:r>
          </a:p>
          <a:p>
            <a:pPr>
              <a:lnSpc>
                <a:spcPct val="90000"/>
              </a:lnSpc>
            </a:pPr>
            <a:endParaRPr lang="es-ES" sz="2800" b="1" dirty="0">
              <a:solidFill>
                <a:schemeClr val="accent2"/>
              </a:solidFill>
            </a:endParaRPr>
          </a:p>
          <a:p>
            <a:pPr>
              <a:lnSpc>
                <a:spcPct val="90000"/>
              </a:lnSpc>
            </a:pPr>
            <a:r>
              <a:rPr lang="es-ES" sz="2800" b="1" dirty="0">
                <a:solidFill>
                  <a:schemeClr val="accent2"/>
                </a:solidFill>
              </a:rPr>
              <a:t>Ej.  </a:t>
            </a:r>
            <a:r>
              <a:rPr lang="es-ES" sz="2800" b="1" i="1" dirty="0">
                <a:solidFill>
                  <a:schemeClr val="accent2"/>
                </a:solidFill>
              </a:rPr>
              <a:t>“Los estándares de calidad/eficiencia de los servicios entregados por XXX en relación al servicio del certificado XXX/inversión/entrega de subsidios/ regulación/fiscalización…… son satisfactorios.”</a:t>
            </a:r>
          </a:p>
        </p:txBody>
      </p:sp>
      <p:pic>
        <p:nvPicPr>
          <p:cNvPr id="5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00013"/>
            <a:ext cx="8229600" cy="1143001"/>
          </a:xfrm>
        </p:spPr>
        <p:txBody>
          <a:bodyPr/>
          <a:lstStyle/>
          <a:p>
            <a:r>
              <a:rPr lang="es-ES" sz="3200" b="1" dirty="0">
                <a:solidFill>
                  <a:srgbClr val="C00000"/>
                </a:solidFill>
              </a:rPr>
              <a:t>Paso 3: Ajustes al cuestionario base (CB)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44</a:t>
            </a:fld>
            <a:endParaRPr lang="es-ES" dirty="0"/>
          </a:p>
        </p:txBody>
      </p:sp>
      <p:sp>
        <p:nvSpPr>
          <p:cNvPr id="11981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-180975" y="449263"/>
            <a:ext cx="9118600" cy="6408737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es-ES" sz="1600" dirty="0"/>
          </a:p>
          <a:p>
            <a:pPr lvl="1">
              <a:lnSpc>
                <a:spcPct val="80000"/>
              </a:lnSpc>
              <a:buFontTx/>
              <a:buNone/>
            </a:pPr>
            <a:endParaRPr lang="es-CL" sz="1600" b="1" dirty="0" smtClean="0">
              <a:solidFill>
                <a:schemeClr val="accent2"/>
              </a:solidFill>
            </a:endParaRPr>
          </a:p>
          <a:p>
            <a:pPr lvl="1">
              <a:lnSpc>
                <a:spcPct val="80000"/>
              </a:lnSpc>
              <a:buFontTx/>
              <a:buNone/>
            </a:pPr>
            <a:r>
              <a:rPr lang="es-CL" sz="1600" b="1" dirty="0" smtClean="0">
                <a:solidFill>
                  <a:schemeClr val="accent2"/>
                </a:solidFill>
              </a:rPr>
              <a:t>TEMAS </a:t>
            </a:r>
            <a:r>
              <a:rPr lang="es-CL" sz="1600" b="1" dirty="0">
                <a:solidFill>
                  <a:schemeClr val="accent2"/>
                </a:solidFill>
              </a:rPr>
              <a:t>INDAGABLES</a:t>
            </a:r>
            <a:endParaRPr lang="es-ES" sz="1600" b="1" dirty="0">
              <a:solidFill>
                <a:schemeClr val="accent2"/>
              </a:solidFill>
            </a:endParaRPr>
          </a:p>
          <a:p>
            <a:pPr lvl="1">
              <a:lnSpc>
                <a:spcPct val="80000"/>
              </a:lnSpc>
            </a:pPr>
            <a:r>
              <a:rPr lang="es-ES" sz="1600" b="1" dirty="0">
                <a:solidFill>
                  <a:schemeClr val="accent2"/>
                </a:solidFill>
              </a:rPr>
              <a:t>Procesos (“sustantivos o de negocio” y “de soporte/apoyo”)</a:t>
            </a:r>
          </a:p>
          <a:p>
            <a:pPr lvl="1">
              <a:lnSpc>
                <a:spcPct val="80000"/>
              </a:lnSpc>
            </a:pPr>
            <a:r>
              <a:rPr lang="es-ES" sz="1600" b="1" dirty="0">
                <a:solidFill>
                  <a:schemeClr val="accent2"/>
                </a:solidFill>
              </a:rPr>
              <a:t>Sistemas TICs</a:t>
            </a:r>
          </a:p>
          <a:p>
            <a:pPr lvl="1">
              <a:lnSpc>
                <a:spcPct val="80000"/>
              </a:lnSpc>
            </a:pPr>
            <a:r>
              <a:rPr lang="es-ES" sz="1600" b="1" dirty="0">
                <a:solidFill>
                  <a:schemeClr val="accent2"/>
                </a:solidFill>
              </a:rPr>
              <a:t>Personas (no es clima, cantidades y competencias adecuadas; procesos de contratación)</a:t>
            </a:r>
          </a:p>
          <a:p>
            <a:pPr lvl="1">
              <a:lnSpc>
                <a:spcPct val="80000"/>
              </a:lnSpc>
            </a:pPr>
            <a:r>
              <a:rPr lang="es-ES" sz="1600" b="1" dirty="0">
                <a:solidFill>
                  <a:schemeClr val="accent2"/>
                </a:solidFill>
              </a:rPr>
              <a:t>Estructura Organizacional.</a:t>
            </a:r>
          </a:p>
          <a:p>
            <a:pPr lvl="1">
              <a:lnSpc>
                <a:spcPct val="80000"/>
              </a:lnSpc>
            </a:pPr>
            <a:r>
              <a:rPr lang="es-ES" sz="1600" b="1" dirty="0">
                <a:solidFill>
                  <a:schemeClr val="accent2"/>
                </a:solidFill>
              </a:rPr>
              <a:t>Estrategia Institucional.</a:t>
            </a:r>
          </a:p>
          <a:p>
            <a:pPr lvl="1">
              <a:lnSpc>
                <a:spcPct val="80000"/>
              </a:lnSpc>
            </a:pPr>
            <a:r>
              <a:rPr lang="es-ES" sz="1600" b="1" dirty="0">
                <a:solidFill>
                  <a:schemeClr val="accent2"/>
                </a:solidFill>
              </a:rPr>
              <a:t>Modo de toma de decisiones.</a:t>
            </a:r>
          </a:p>
          <a:p>
            <a:pPr lvl="1">
              <a:lnSpc>
                <a:spcPct val="80000"/>
              </a:lnSpc>
            </a:pPr>
            <a:r>
              <a:rPr lang="es-ES" sz="1600" b="1" dirty="0">
                <a:solidFill>
                  <a:schemeClr val="accent2"/>
                </a:solidFill>
              </a:rPr>
              <a:t>Control de Gestión (estratégico y operativo)</a:t>
            </a:r>
          </a:p>
          <a:p>
            <a:pPr lvl="1">
              <a:lnSpc>
                <a:spcPct val="80000"/>
              </a:lnSpc>
            </a:pPr>
            <a:r>
              <a:rPr lang="es-ES" sz="1600" b="1" dirty="0">
                <a:solidFill>
                  <a:schemeClr val="accent2"/>
                </a:solidFill>
              </a:rPr>
              <a:t>Normas y Políticas Internas.</a:t>
            </a:r>
          </a:p>
          <a:p>
            <a:pPr lvl="1">
              <a:lnSpc>
                <a:spcPct val="80000"/>
              </a:lnSpc>
            </a:pPr>
            <a:r>
              <a:rPr lang="es-ES" sz="1600" b="1" dirty="0">
                <a:solidFill>
                  <a:schemeClr val="accent2"/>
                </a:solidFill>
              </a:rPr>
              <a:t>Clima Organizacional, Cultura, Valores y  Prácticas de Trabajo</a:t>
            </a:r>
          </a:p>
          <a:p>
            <a:pPr lvl="1">
              <a:lnSpc>
                <a:spcPct val="80000"/>
              </a:lnSpc>
            </a:pPr>
            <a:r>
              <a:rPr lang="es-ES" sz="1600" b="1" dirty="0">
                <a:solidFill>
                  <a:schemeClr val="accent2"/>
                </a:solidFill>
              </a:rPr>
              <a:t>Mecanismos de Aprendizajes de la Organización.</a:t>
            </a:r>
          </a:p>
          <a:p>
            <a:pPr lvl="1">
              <a:lnSpc>
                <a:spcPct val="80000"/>
              </a:lnSpc>
            </a:pPr>
            <a:r>
              <a:rPr lang="es-ES" sz="1600" b="1" dirty="0">
                <a:solidFill>
                  <a:schemeClr val="accent2"/>
                </a:solidFill>
              </a:rPr>
              <a:t>Infraestructura</a:t>
            </a:r>
          </a:p>
          <a:p>
            <a:pPr lvl="1">
              <a:lnSpc>
                <a:spcPct val="80000"/>
              </a:lnSpc>
            </a:pPr>
            <a:r>
              <a:rPr lang="es-ES" sz="1600" b="1" dirty="0">
                <a:solidFill>
                  <a:schemeClr val="accent2"/>
                </a:solidFill>
              </a:rPr>
              <a:t>Productos y Servicios.</a:t>
            </a:r>
          </a:p>
          <a:p>
            <a:pPr lvl="1">
              <a:lnSpc>
                <a:spcPct val="80000"/>
              </a:lnSpc>
            </a:pPr>
            <a:r>
              <a:rPr lang="es-ES" sz="1600" b="1" dirty="0">
                <a:solidFill>
                  <a:schemeClr val="accent2"/>
                </a:solidFill>
              </a:rPr>
              <a:t>Gestión de Alianzas</a:t>
            </a:r>
          </a:p>
          <a:p>
            <a:pPr lvl="1">
              <a:lnSpc>
                <a:spcPct val="80000"/>
              </a:lnSpc>
            </a:pPr>
            <a:r>
              <a:rPr lang="es-ES" sz="1600" b="1" dirty="0">
                <a:solidFill>
                  <a:schemeClr val="accent2"/>
                </a:solidFill>
              </a:rPr>
              <a:t>Marketing/Posicionamiento de la Imagen/Marca Corporativa o del Programa</a:t>
            </a:r>
          </a:p>
          <a:p>
            <a:pPr lvl="1">
              <a:lnSpc>
                <a:spcPct val="80000"/>
              </a:lnSpc>
            </a:pPr>
            <a:r>
              <a:rPr lang="es-ES" sz="1600" b="1" dirty="0">
                <a:solidFill>
                  <a:schemeClr val="accent2"/>
                </a:solidFill>
              </a:rPr>
              <a:t>Gestión Riesgos (políticos, financieros y  de probidad)</a:t>
            </a:r>
          </a:p>
          <a:p>
            <a:pPr lvl="1">
              <a:lnSpc>
                <a:spcPct val="80000"/>
              </a:lnSpc>
            </a:pPr>
            <a:r>
              <a:rPr lang="es-ES" sz="1600" b="1" dirty="0">
                <a:solidFill>
                  <a:schemeClr val="accent2"/>
                </a:solidFill>
              </a:rPr>
              <a:t>Relación con los Usuarios/Clientes/Beneficiarios</a:t>
            </a:r>
          </a:p>
          <a:p>
            <a:pPr lvl="1">
              <a:lnSpc>
                <a:spcPct val="80000"/>
              </a:lnSpc>
            </a:pPr>
            <a:r>
              <a:rPr lang="es-ES" sz="1600" b="1" dirty="0">
                <a:solidFill>
                  <a:schemeClr val="accent2"/>
                </a:solidFill>
              </a:rPr>
              <a:t>Funcionamientos de las Unidades Desconcentradas o Descentralizadas territorialmente (Ej. Seremis, Direcciones Regionales, etc.)</a:t>
            </a:r>
          </a:p>
          <a:p>
            <a:pPr lvl="1">
              <a:lnSpc>
                <a:spcPct val="80000"/>
              </a:lnSpc>
            </a:pPr>
            <a:r>
              <a:rPr lang="es-ES" sz="1600" b="1" dirty="0">
                <a:solidFill>
                  <a:schemeClr val="accent2"/>
                </a:solidFill>
              </a:rPr>
              <a:t>Gestión de Adquisiciones.</a:t>
            </a:r>
          </a:p>
        </p:txBody>
      </p:sp>
      <p:pic>
        <p:nvPicPr>
          <p:cNvPr id="5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332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98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198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198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1198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198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198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1198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1198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198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1198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1198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11981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11981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119811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500"/>
                                        <p:tgtEl>
                                          <p:spTgt spid="119811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4" dur="500"/>
                                        <p:tgtEl>
                                          <p:spTgt spid="119811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119811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0" dur="500"/>
                                        <p:tgtEl>
                                          <p:spTgt spid="119811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6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712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AEA20-95A9-4AD9-BB88-C2CE08CD8687}" type="slidenum">
              <a:rPr lang="es-ES" smtClean="0"/>
              <a:pPr/>
              <a:t>45</a:t>
            </a:fld>
            <a:endParaRPr lang="es-ES" dirty="0"/>
          </a:p>
        </p:txBody>
      </p:sp>
      <p:pic>
        <p:nvPicPr>
          <p:cNvPr id="4" name="8 Imagen" descr="CSP-color+bajada small.bmp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26988"/>
            <a:ext cx="8229600" cy="1143001"/>
          </a:xfrm>
        </p:spPr>
        <p:txBody>
          <a:bodyPr/>
          <a:lstStyle/>
          <a:p>
            <a:r>
              <a:rPr lang="es-ES" sz="3200" b="1" dirty="0">
                <a:solidFill>
                  <a:srgbClr val="C00000"/>
                </a:solidFill>
              </a:rPr>
              <a:t>Paso 3: Ajustes al cuestionario base (CB)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46</a:t>
            </a:fld>
            <a:endParaRPr lang="es-ES" dirty="0"/>
          </a:p>
        </p:txBody>
      </p:sp>
      <p:sp>
        <p:nvSpPr>
          <p:cNvPr id="12185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95288" y="1125538"/>
            <a:ext cx="8362950" cy="5732462"/>
          </a:xfrm>
        </p:spPr>
        <p:txBody>
          <a:bodyPr/>
          <a:lstStyle/>
          <a:p>
            <a:r>
              <a:rPr lang="es-ES" sz="2000" b="1" dirty="0">
                <a:solidFill>
                  <a:schemeClr val="accent2"/>
                </a:solidFill>
              </a:rPr>
              <a:t>En general, la cantidad de preguntas o ítemes a indagar deben tener cierta </a:t>
            </a:r>
            <a:r>
              <a:rPr lang="es-ES" sz="2000" b="1" dirty="0">
                <a:solidFill>
                  <a:srgbClr val="CC3300"/>
                </a:solidFill>
              </a:rPr>
              <a:t>p</a:t>
            </a:r>
            <a:r>
              <a:rPr lang="es-ES" sz="2000" b="1" dirty="0">
                <a:solidFill>
                  <a:srgbClr val="C00000"/>
                </a:solidFill>
              </a:rPr>
              <a:t>roporcionalidad en relación a la importancia de los temas</a:t>
            </a:r>
            <a:r>
              <a:rPr lang="es-ES" sz="2000" b="1" dirty="0">
                <a:solidFill>
                  <a:schemeClr val="accent2"/>
                </a:solidFill>
              </a:rPr>
              <a:t> asociados a la organización y/o al presupuesto.</a:t>
            </a:r>
          </a:p>
          <a:p>
            <a:endParaRPr lang="es-ES" sz="2000" b="1" dirty="0">
              <a:solidFill>
                <a:schemeClr val="accent2"/>
              </a:solidFill>
            </a:endParaRPr>
          </a:p>
          <a:p>
            <a:r>
              <a:rPr lang="es-ES" sz="2000" b="1" dirty="0">
                <a:solidFill>
                  <a:schemeClr val="accent2"/>
                </a:solidFill>
              </a:rPr>
              <a:t> Los ítems del cuestionario deben ser </a:t>
            </a:r>
            <a:r>
              <a:rPr lang="es-ES" sz="2000" b="1" dirty="0">
                <a:solidFill>
                  <a:srgbClr val="C00000"/>
                </a:solidFill>
              </a:rPr>
              <a:t>redactados  de un modo muy claro y en pocas palabras</a:t>
            </a:r>
            <a:r>
              <a:rPr lang="es-ES" sz="2000" b="1" dirty="0">
                <a:solidFill>
                  <a:schemeClr val="accent2"/>
                </a:solidFill>
              </a:rPr>
              <a:t>, expresando un idea básica a la vez (se recomienda que no tenga más de 20 palabras) </a:t>
            </a:r>
          </a:p>
          <a:p>
            <a:endParaRPr lang="es-ES" sz="2000" b="1" dirty="0">
              <a:solidFill>
                <a:schemeClr val="accent2"/>
              </a:solidFill>
            </a:endParaRPr>
          </a:p>
          <a:p>
            <a:r>
              <a:rPr lang="es-ES" sz="2000" b="1" dirty="0">
                <a:solidFill>
                  <a:schemeClr val="accent2"/>
                </a:solidFill>
              </a:rPr>
              <a:t>Los ítems </a:t>
            </a:r>
            <a:r>
              <a:rPr lang="es-ES" sz="2000" b="1" dirty="0">
                <a:solidFill>
                  <a:srgbClr val="C00000"/>
                </a:solidFill>
              </a:rPr>
              <a:t>NO deben ser ambiguos</a:t>
            </a:r>
            <a:r>
              <a:rPr lang="es-ES" sz="2000" b="1" dirty="0">
                <a:solidFill>
                  <a:schemeClr val="accent2"/>
                </a:solidFill>
              </a:rPr>
              <a:t>, lo cual significa que calificar con por ejemplo, una nota 5, equivale inequívocamente a decir que en ese ámbito las cosas funcionan muy bien...</a:t>
            </a:r>
          </a:p>
          <a:p>
            <a:endParaRPr lang="es-ES" sz="2000" b="1" dirty="0">
              <a:solidFill>
                <a:schemeClr val="accent2"/>
              </a:solidFill>
            </a:endParaRPr>
          </a:p>
          <a:p>
            <a:r>
              <a:rPr lang="es-ES" sz="2000" b="1" dirty="0">
                <a:solidFill>
                  <a:srgbClr val="C00000"/>
                </a:solidFill>
              </a:rPr>
              <a:t>OMITIR del cuestionario temas no pertinentes</a:t>
            </a:r>
            <a:r>
              <a:rPr lang="es-ES" sz="2000" b="1" dirty="0">
                <a:solidFill>
                  <a:schemeClr val="accent2"/>
                </a:solidFill>
              </a:rPr>
              <a:t>, e incluso MODIFICAR</a:t>
            </a:r>
          </a:p>
        </p:txBody>
      </p:sp>
      <p:pic>
        <p:nvPicPr>
          <p:cNvPr id="5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04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18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218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218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218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1143000"/>
          </a:xfrm>
        </p:spPr>
        <p:txBody>
          <a:bodyPr/>
          <a:lstStyle/>
          <a:p>
            <a:r>
              <a:rPr lang="es-ES" sz="3200" b="1" dirty="0">
                <a:solidFill>
                  <a:srgbClr val="C00000"/>
                </a:solidFill>
              </a:rPr>
              <a:t>Paso 3: Ajustes al cuestionario base (CB)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47</a:t>
            </a:fld>
            <a:endParaRPr lang="es-ES" dirty="0"/>
          </a:p>
        </p:txBody>
      </p:sp>
      <p:sp>
        <p:nvSpPr>
          <p:cNvPr id="12390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268413"/>
            <a:ext cx="8229600" cy="4857750"/>
          </a:xfrm>
        </p:spPr>
        <p:txBody>
          <a:bodyPr/>
          <a:lstStyle/>
          <a:p>
            <a:r>
              <a:rPr lang="es-ES" dirty="0">
                <a:solidFill>
                  <a:schemeClr val="accent2"/>
                </a:solidFill>
              </a:rPr>
              <a:t>Además… elaborar un conjunto de </a:t>
            </a:r>
            <a:r>
              <a:rPr lang="es-ES" dirty="0">
                <a:solidFill>
                  <a:srgbClr val="C00000"/>
                </a:solidFill>
              </a:rPr>
              <a:t>preguntas abiertas</a:t>
            </a:r>
            <a:r>
              <a:rPr lang="es-ES" dirty="0">
                <a:solidFill>
                  <a:schemeClr val="accent2"/>
                </a:solidFill>
              </a:rPr>
              <a:t>.</a:t>
            </a:r>
          </a:p>
          <a:p>
            <a:endParaRPr lang="es-ES" dirty="0">
              <a:solidFill>
                <a:schemeClr val="accent2"/>
              </a:solidFill>
            </a:endParaRPr>
          </a:p>
          <a:p>
            <a:r>
              <a:rPr lang="es-ES" dirty="0">
                <a:solidFill>
                  <a:schemeClr val="accent2"/>
                </a:solidFill>
              </a:rPr>
              <a:t>Lo más frecuente es </a:t>
            </a:r>
            <a:r>
              <a:rPr lang="es-ES" dirty="0">
                <a:solidFill>
                  <a:srgbClr val="C00000"/>
                </a:solidFill>
              </a:rPr>
              <a:t>solicitar una síntesis de las mayores fortalezas, debilidades, amenazas y oportunidades…</a:t>
            </a:r>
          </a:p>
        </p:txBody>
      </p:sp>
      <p:pic>
        <p:nvPicPr>
          <p:cNvPr id="5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04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6425" y="5445224"/>
            <a:ext cx="1403647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sz="2800" b="1" dirty="0">
                <a:solidFill>
                  <a:srgbClr val="C00000"/>
                </a:solidFill>
              </a:rPr>
              <a:t>Paso 4: Entrevista a “stakeholder” principal, elaboración de agenda y entrevistas con  otros “stakeholders”: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48</a:t>
            </a:fld>
            <a:endParaRPr lang="es-ES" dirty="0"/>
          </a:p>
        </p:txBody>
      </p:sp>
      <p:sp>
        <p:nvSpPr>
          <p:cNvPr id="12595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8435975" cy="4525963"/>
          </a:xfrm>
        </p:spPr>
        <p:txBody>
          <a:bodyPr/>
          <a:lstStyle/>
          <a:p>
            <a:r>
              <a:rPr lang="es-ES" sz="2800" b="1" dirty="0">
                <a:solidFill>
                  <a:schemeClr val="accent2"/>
                </a:solidFill>
              </a:rPr>
              <a:t>La 1a entrevista debiera lograr del </a:t>
            </a:r>
            <a:r>
              <a:rPr lang="es-ES" sz="2800" b="1" i="1" dirty="0">
                <a:solidFill>
                  <a:schemeClr val="accent2"/>
                </a:solidFill>
              </a:rPr>
              <a:t> stakeholder</a:t>
            </a:r>
            <a:r>
              <a:rPr lang="es-ES" sz="2800" b="1" dirty="0">
                <a:solidFill>
                  <a:schemeClr val="accent2"/>
                </a:solidFill>
              </a:rPr>
              <a:t> principal su </a:t>
            </a:r>
            <a:r>
              <a:rPr lang="es-ES" sz="2800" b="1" dirty="0">
                <a:solidFill>
                  <a:srgbClr val="C00000"/>
                </a:solidFill>
              </a:rPr>
              <a:t>visión sintética sobre cuál es el “modelo de agregación de valor de la organización”. </a:t>
            </a:r>
          </a:p>
          <a:p>
            <a:r>
              <a:rPr lang="es-ES" sz="2800" b="1" dirty="0">
                <a:solidFill>
                  <a:schemeClr val="accent2"/>
                </a:solidFill>
              </a:rPr>
              <a:t>El segundo propósito  debe ser </a:t>
            </a:r>
            <a:r>
              <a:rPr lang="es-ES" sz="2800" b="1" dirty="0">
                <a:solidFill>
                  <a:srgbClr val="CC3300"/>
                </a:solidFill>
              </a:rPr>
              <a:t>“pilotear”</a:t>
            </a:r>
            <a:r>
              <a:rPr lang="es-ES" sz="2800" b="1" dirty="0">
                <a:solidFill>
                  <a:schemeClr val="accent2"/>
                </a:solidFill>
              </a:rPr>
              <a:t> el cuestionario con su primer ajuste. </a:t>
            </a:r>
          </a:p>
          <a:p>
            <a:r>
              <a:rPr lang="es-ES" sz="2800" b="1" dirty="0">
                <a:solidFill>
                  <a:schemeClr val="accent2"/>
                </a:solidFill>
              </a:rPr>
              <a:t>Es probable que se agreguen temas o el entrevistado ayude ajustar algunos temas, o a corregir por </a:t>
            </a:r>
            <a:r>
              <a:rPr lang="es-ES" sz="2800" b="1" dirty="0">
                <a:solidFill>
                  <a:srgbClr val="C00000"/>
                </a:solidFill>
              </a:rPr>
              <a:t>“sensibilidades institucionales”.</a:t>
            </a:r>
          </a:p>
        </p:txBody>
      </p:sp>
      <p:pic>
        <p:nvPicPr>
          <p:cNvPr id="5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b="1" dirty="0">
                <a:solidFill>
                  <a:srgbClr val="C00000"/>
                </a:solidFill>
              </a:rPr>
              <a:t>Paso 5: Entrevistas a </a:t>
            </a:r>
            <a:r>
              <a:rPr lang="es-ES" sz="3200" b="1" i="1" dirty="0">
                <a:solidFill>
                  <a:srgbClr val="C00000"/>
                </a:solidFill>
              </a:rPr>
              <a:t>stakeholders</a:t>
            </a:r>
            <a:r>
              <a:rPr lang="es-ES" sz="3200" b="1" dirty="0">
                <a:solidFill>
                  <a:srgbClr val="C00000"/>
                </a:solidFill>
              </a:rPr>
              <a:t> (aplicación del Instrumento)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49</a:t>
            </a:fld>
            <a:endParaRPr lang="es-ES" dirty="0"/>
          </a:p>
        </p:txBody>
      </p:sp>
      <p:sp>
        <p:nvSpPr>
          <p:cNvPr id="12800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pPr lvl="1">
              <a:lnSpc>
                <a:spcPct val="90000"/>
              </a:lnSpc>
            </a:pPr>
            <a:r>
              <a:rPr lang="es-ES" sz="2400" b="1" dirty="0">
                <a:solidFill>
                  <a:schemeClr val="accent2"/>
                </a:solidFill>
              </a:rPr>
              <a:t>Las entrevistas deberían durar mínimo 30 mins y como máximo 2 hrs. </a:t>
            </a:r>
          </a:p>
          <a:p>
            <a:pPr lvl="1">
              <a:lnSpc>
                <a:spcPct val="90000"/>
              </a:lnSpc>
            </a:pPr>
            <a:r>
              <a:rPr lang="es-ES" sz="2400" b="1" dirty="0">
                <a:solidFill>
                  <a:schemeClr val="accent2"/>
                </a:solidFill>
              </a:rPr>
              <a:t>Planificar y asegurar la ejecución de las entrevistas con los “stakeholders”. </a:t>
            </a:r>
          </a:p>
          <a:p>
            <a:pPr lvl="1">
              <a:lnSpc>
                <a:spcPct val="90000"/>
              </a:lnSpc>
            </a:pPr>
            <a:r>
              <a:rPr lang="es-ES" sz="2600" b="1" dirty="0">
                <a:solidFill>
                  <a:srgbClr val="CC3300"/>
                </a:solidFill>
              </a:rPr>
              <a:t>Evitar una atmósfera de “auditoría”</a:t>
            </a:r>
            <a:r>
              <a:rPr lang="es-ES" sz="2400" b="1" dirty="0">
                <a:solidFill>
                  <a:schemeClr val="accent2"/>
                </a:solidFill>
              </a:rPr>
              <a:t> y generar un ambiente de cooperación y de aportes constructivos.</a:t>
            </a:r>
          </a:p>
          <a:p>
            <a:pPr lvl="1">
              <a:lnSpc>
                <a:spcPct val="90000"/>
              </a:lnSpc>
            </a:pPr>
            <a:r>
              <a:rPr lang="es-ES" sz="2400" b="1" dirty="0">
                <a:solidFill>
                  <a:schemeClr val="accent2"/>
                </a:solidFill>
              </a:rPr>
              <a:t>Asegurar desde el inicio de la entrevista la </a:t>
            </a:r>
            <a:r>
              <a:rPr lang="es-ES" sz="3500" b="1" dirty="0">
                <a:solidFill>
                  <a:srgbClr val="CC3300"/>
                </a:solidFill>
              </a:rPr>
              <a:t>confidencialidad </a:t>
            </a:r>
            <a:r>
              <a:rPr lang="es-ES" sz="2400" b="1" dirty="0">
                <a:solidFill>
                  <a:schemeClr val="accent2"/>
                </a:solidFill>
              </a:rPr>
              <a:t>de las opiniones de los entrevistados.</a:t>
            </a:r>
          </a:p>
          <a:p>
            <a:pPr lvl="1">
              <a:lnSpc>
                <a:spcPct val="90000"/>
              </a:lnSpc>
            </a:pPr>
            <a:r>
              <a:rPr lang="es-ES" sz="2400" b="1" dirty="0">
                <a:solidFill>
                  <a:schemeClr val="accent2"/>
                </a:solidFill>
              </a:rPr>
              <a:t>Concentrarse en lo medular y evitar caer en los detalles menores.</a:t>
            </a:r>
          </a:p>
        </p:txBody>
      </p:sp>
      <p:pic>
        <p:nvPicPr>
          <p:cNvPr id="5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332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5</a:t>
            </a:fld>
            <a:endParaRPr lang="es-ES" dirty="0"/>
          </a:p>
        </p:txBody>
      </p:sp>
      <p:sp>
        <p:nvSpPr>
          <p:cNvPr id="5" name="4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L" dirty="0" smtClean="0"/>
              <a:t>¿Quién lleva más de 15 años trabajando para el sector publico?</a:t>
            </a:r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b="1" dirty="0">
                <a:solidFill>
                  <a:srgbClr val="C00000"/>
                </a:solidFill>
              </a:rPr>
              <a:t>Paso 6: Identificación de los Problemas Sustantivos  y Secundarios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50</a:t>
            </a:fld>
            <a:endParaRPr lang="es-ES" dirty="0"/>
          </a:p>
        </p:txBody>
      </p:sp>
      <p:sp>
        <p:nvSpPr>
          <p:cNvPr id="13005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250825" y="1989138"/>
            <a:ext cx="8686800" cy="4525962"/>
          </a:xfrm>
        </p:spPr>
        <p:txBody>
          <a:bodyPr/>
          <a:lstStyle/>
          <a:p>
            <a:r>
              <a:rPr lang="es-ES" dirty="0">
                <a:solidFill>
                  <a:schemeClr val="accent2"/>
                </a:solidFill>
              </a:rPr>
              <a:t>Para identificar los problemas más relevantes se requiere </a:t>
            </a:r>
            <a:r>
              <a:rPr lang="es-ES" dirty="0">
                <a:solidFill>
                  <a:srgbClr val="CC3300"/>
                </a:solidFill>
              </a:rPr>
              <a:t>procesar</a:t>
            </a:r>
            <a:r>
              <a:rPr lang="es-ES" dirty="0">
                <a:solidFill>
                  <a:schemeClr val="accent2"/>
                </a:solidFill>
              </a:rPr>
              <a:t> los resultados de las planillas de las entrevistas.</a:t>
            </a:r>
          </a:p>
          <a:p>
            <a:endParaRPr lang="es-ES" dirty="0">
              <a:solidFill>
                <a:schemeClr val="accent2"/>
              </a:solidFill>
            </a:endParaRPr>
          </a:p>
          <a:p>
            <a:r>
              <a:rPr lang="es-ES" dirty="0">
                <a:solidFill>
                  <a:schemeClr val="accent2"/>
                </a:solidFill>
              </a:rPr>
              <a:t> Los resultados se pueden agrupar del siguiente modo:</a:t>
            </a:r>
          </a:p>
        </p:txBody>
      </p:sp>
      <p:pic>
        <p:nvPicPr>
          <p:cNvPr id="5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04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MCj0404273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5589240"/>
            <a:ext cx="2160240" cy="864096"/>
          </a:xfrm>
          <a:prstGeom prst="rect">
            <a:avLst/>
          </a:prstGeom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51</a:t>
            </a:fld>
            <a:endParaRPr lang="es-ES" dirty="0"/>
          </a:p>
        </p:txBody>
      </p:sp>
      <p:pic>
        <p:nvPicPr>
          <p:cNvPr id="132100" name="Picture 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827088" y="1773238"/>
            <a:ext cx="7345362" cy="2690812"/>
          </a:xfrm>
          <a:noFill/>
          <a:ln/>
        </p:spPr>
      </p:pic>
      <p:pic>
        <p:nvPicPr>
          <p:cNvPr id="5" name="8 Imagen" descr="CSP-color+bajada small.bmp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14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722313"/>
            <a:ext cx="8135938" cy="54117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AEA20-95A9-4AD9-BB88-C2CE08CD8687}" type="slidenum">
              <a:rPr lang="es-ES" smtClean="0"/>
              <a:pPr/>
              <a:t>52</a:t>
            </a:fld>
            <a:endParaRPr lang="es-ES" dirty="0"/>
          </a:p>
        </p:txBody>
      </p:sp>
      <p:pic>
        <p:nvPicPr>
          <p:cNvPr id="4" name="8 Imagen" descr="CSP-color+bajada small.bmp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3600" b="1" dirty="0">
                <a:solidFill>
                  <a:srgbClr val="C00000"/>
                </a:solidFill>
              </a:rPr>
              <a:t>Paso 7: Indagación en Profundidad</a:t>
            </a:r>
            <a:r>
              <a:rPr lang="es-ES" dirty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53</a:t>
            </a:fld>
            <a:endParaRPr lang="es-ES" dirty="0"/>
          </a:p>
        </p:txBody>
      </p:sp>
      <p:sp>
        <p:nvSpPr>
          <p:cNvPr id="13824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s-ES" sz="2800" b="1" dirty="0">
                <a:solidFill>
                  <a:schemeClr val="accent2"/>
                </a:solidFill>
              </a:rPr>
              <a:t>En caso de detectarse </a:t>
            </a:r>
            <a:r>
              <a:rPr lang="es-ES" sz="2800" b="1" dirty="0">
                <a:solidFill>
                  <a:srgbClr val="C00000"/>
                </a:solidFill>
              </a:rPr>
              <a:t>problemas relevantes, cuyas causas no sean claras</a:t>
            </a:r>
            <a:r>
              <a:rPr lang="es-ES" sz="2800" b="1" dirty="0">
                <a:solidFill>
                  <a:schemeClr val="accent2"/>
                </a:solidFill>
              </a:rPr>
              <a:t>, o que estén poco precisados, se deben usar herramientas de indagación/investigación para profundizar. </a:t>
            </a:r>
          </a:p>
          <a:p>
            <a:r>
              <a:rPr lang="es-ES" sz="2800" b="1" dirty="0">
                <a:solidFill>
                  <a:schemeClr val="accent2"/>
                </a:solidFill>
              </a:rPr>
              <a:t>Entre estas herramientas se encuentran: </a:t>
            </a:r>
            <a:r>
              <a:rPr lang="es-ES" sz="2800" b="1" dirty="0">
                <a:solidFill>
                  <a:srgbClr val="C00000"/>
                </a:solidFill>
              </a:rPr>
              <a:t>entrevistas, encuestas, análisis de información numérica y cualitativa, grupos focales</a:t>
            </a:r>
            <a:r>
              <a:rPr lang="es-ES" sz="2800" b="1" dirty="0">
                <a:solidFill>
                  <a:schemeClr val="accent2"/>
                </a:solidFill>
              </a:rPr>
              <a:t>, etc</a:t>
            </a:r>
            <a:r>
              <a:rPr lang="es-ES" sz="2800" dirty="0">
                <a:solidFill>
                  <a:schemeClr val="accent2"/>
                </a:solidFill>
              </a:rPr>
              <a:t>.</a:t>
            </a:r>
          </a:p>
        </p:txBody>
      </p:sp>
      <p:pic>
        <p:nvPicPr>
          <p:cNvPr id="5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sz="4000" b="1" dirty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Paso 8: Elaboración del Diagrama Sistémico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54</a:t>
            </a:fld>
            <a:endParaRPr lang="es-ES" dirty="0"/>
          </a:p>
        </p:txBody>
      </p:sp>
      <p:sp>
        <p:nvSpPr>
          <p:cNvPr id="14029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s-ES" sz="2800" b="1" dirty="0">
                <a:solidFill>
                  <a:srgbClr val="C00000"/>
                </a:solidFill>
              </a:rPr>
              <a:t>Cuando se entiende algo en su esencia, deja de verse caótico o complejo</a:t>
            </a:r>
            <a:r>
              <a:rPr lang="es-ES" sz="2800" b="1" dirty="0">
                <a:solidFill>
                  <a:schemeClr val="accent2"/>
                </a:solidFill>
              </a:rPr>
              <a:t>, pero si se permanece en las expresiones superficiales, se tendrá que lidiar con el "enredo" durante mucho tiempo…</a:t>
            </a:r>
          </a:p>
          <a:p>
            <a:r>
              <a:rPr lang="es-ES" sz="2800" b="1" dirty="0">
                <a:solidFill>
                  <a:schemeClr val="accent2"/>
                </a:solidFill>
              </a:rPr>
              <a:t>… explicar el </a:t>
            </a:r>
            <a:r>
              <a:rPr lang="es-ES" sz="2800" b="1" dirty="0">
                <a:solidFill>
                  <a:srgbClr val="C00000"/>
                </a:solidFill>
              </a:rPr>
              <a:t>“enredo” en términos de sus raíces y patrones profundos</a:t>
            </a:r>
            <a:r>
              <a:rPr lang="es-ES" sz="2800" b="1" dirty="0">
                <a:solidFill>
                  <a:schemeClr val="accent2"/>
                </a:solidFill>
              </a:rPr>
              <a:t>, aclara la “película”, mientras </a:t>
            </a:r>
            <a:r>
              <a:rPr lang="es-ES" sz="2800" b="1" dirty="0">
                <a:solidFill>
                  <a:srgbClr val="C00000"/>
                </a:solidFill>
              </a:rPr>
              <a:t>quedarse en una lista </a:t>
            </a:r>
            <a:r>
              <a:rPr lang="es-ES" sz="2800" b="1" dirty="0">
                <a:solidFill>
                  <a:schemeClr val="accent2"/>
                </a:solidFill>
              </a:rPr>
              <a:t>larga de síntomas o problemas superficiales sólo incrementará la confusión.</a:t>
            </a:r>
          </a:p>
          <a:p>
            <a:endParaRPr lang="es-ES" sz="2800" b="1" dirty="0">
              <a:solidFill>
                <a:schemeClr val="accent2"/>
              </a:solidFill>
            </a:endParaRPr>
          </a:p>
        </p:txBody>
      </p:sp>
      <p:pic>
        <p:nvPicPr>
          <p:cNvPr id="5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04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88913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s-ES" sz="4000" b="1" dirty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Paso 8: Elaboración del Diagrama Sistémico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55</a:t>
            </a:fld>
            <a:endParaRPr lang="es-ES" dirty="0"/>
          </a:p>
        </p:txBody>
      </p:sp>
      <p:sp>
        <p:nvSpPr>
          <p:cNvPr id="14233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0" y="1600200"/>
            <a:ext cx="9144000" cy="5257800"/>
          </a:xfrm>
        </p:spPr>
        <p:txBody>
          <a:bodyPr/>
          <a:lstStyle/>
          <a:p>
            <a:pPr lvl="1"/>
            <a:r>
              <a:rPr lang="es-ES" sz="2400" b="1" dirty="0">
                <a:solidFill>
                  <a:schemeClr val="accent2"/>
                </a:solidFill>
              </a:rPr>
              <a:t>Elementos resultantes del </a:t>
            </a:r>
            <a:r>
              <a:rPr lang="es-ES" sz="2400" b="1" dirty="0">
                <a:solidFill>
                  <a:srgbClr val="C00000"/>
                </a:solidFill>
              </a:rPr>
              <a:t>análisis de las entrevistas</a:t>
            </a:r>
            <a:r>
              <a:rPr lang="es-ES" sz="2400" dirty="0">
                <a:solidFill>
                  <a:srgbClr val="C00000"/>
                </a:solidFill>
              </a:rPr>
              <a:t> </a:t>
            </a:r>
            <a:r>
              <a:rPr lang="es-ES" sz="2400" b="1" dirty="0">
                <a:solidFill>
                  <a:schemeClr val="accent2"/>
                </a:solidFill>
              </a:rPr>
              <a:t>y otras fuentes</a:t>
            </a:r>
            <a:r>
              <a:rPr lang="es-ES" sz="2400" dirty="0">
                <a:solidFill>
                  <a:schemeClr val="accent2"/>
                </a:solidFill>
              </a:rPr>
              <a:t> a s</a:t>
            </a:r>
            <a:r>
              <a:rPr lang="es-ES" sz="2400" i="1" dirty="0">
                <a:solidFill>
                  <a:schemeClr val="accent2"/>
                </a:solidFill>
              </a:rPr>
              <a:t>takeholders</a:t>
            </a:r>
            <a:r>
              <a:rPr lang="es-ES" sz="2400" dirty="0">
                <a:solidFill>
                  <a:schemeClr val="accent2"/>
                </a:solidFill>
              </a:rPr>
              <a:t>:</a:t>
            </a:r>
          </a:p>
          <a:p>
            <a:pPr lvl="2"/>
            <a:r>
              <a:rPr lang="es-ES" sz="2000" dirty="0">
                <a:solidFill>
                  <a:schemeClr val="accent2"/>
                </a:solidFill>
              </a:rPr>
              <a:t>Problemas fundamentales</a:t>
            </a:r>
          </a:p>
          <a:p>
            <a:pPr lvl="2"/>
            <a:r>
              <a:rPr lang="es-ES" sz="2000" dirty="0">
                <a:solidFill>
                  <a:schemeClr val="accent2"/>
                </a:solidFill>
              </a:rPr>
              <a:t>Fortalezas y Debilidades relevantes</a:t>
            </a:r>
          </a:p>
          <a:p>
            <a:pPr lvl="1"/>
            <a:r>
              <a:rPr lang="es-ES" sz="2400" dirty="0">
                <a:solidFill>
                  <a:schemeClr val="accent2"/>
                </a:solidFill>
              </a:rPr>
              <a:t>Elementos resultantes del </a:t>
            </a:r>
            <a:r>
              <a:rPr lang="es-ES" sz="2400" b="1" dirty="0">
                <a:solidFill>
                  <a:srgbClr val="C00000"/>
                </a:solidFill>
              </a:rPr>
              <a:t>entendimiento de la esencia del problema</a:t>
            </a:r>
            <a:r>
              <a:rPr lang="es-ES" sz="2400" dirty="0">
                <a:solidFill>
                  <a:srgbClr val="C00000"/>
                </a:solidFill>
              </a:rPr>
              <a:t> </a:t>
            </a:r>
            <a:r>
              <a:rPr lang="es-ES" sz="2400" dirty="0">
                <a:solidFill>
                  <a:schemeClr val="accent2"/>
                </a:solidFill>
              </a:rPr>
              <a:t>(visualización de patrones e interdependencias o interacciones):</a:t>
            </a:r>
          </a:p>
          <a:p>
            <a:pPr lvl="2"/>
            <a:r>
              <a:rPr lang="es-ES" sz="2000" dirty="0">
                <a:solidFill>
                  <a:schemeClr val="accent2"/>
                </a:solidFill>
              </a:rPr>
              <a:t>Causas raíz de los problemas</a:t>
            </a:r>
          </a:p>
          <a:p>
            <a:pPr lvl="2"/>
            <a:r>
              <a:rPr lang="es-ES" sz="2000" dirty="0">
                <a:solidFill>
                  <a:schemeClr val="accent2"/>
                </a:solidFill>
              </a:rPr>
              <a:t>Impactos relevantes para la consecución del objetivo(s) de la organización.</a:t>
            </a:r>
          </a:p>
          <a:p>
            <a:pPr lvl="1"/>
            <a:r>
              <a:rPr lang="es-ES" sz="2400" b="1" dirty="0">
                <a:solidFill>
                  <a:srgbClr val="C00000"/>
                </a:solidFill>
              </a:rPr>
              <a:t>Conectores unidireccionales o bidireccionales</a:t>
            </a:r>
            <a:r>
              <a:rPr lang="es-ES" sz="2400" dirty="0">
                <a:solidFill>
                  <a:srgbClr val="C00000"/>
                </a:solidFill>
              </a:rPr>
              <a:t>: </a:t>
            </a:r>
            <a:r>
              <a:rPr lang="es-ES" sz="2400" dirty="0">
                <a:solidFill>
                  <a:schemeClr val="accent2"/>
                </a:solidFill>
              </a:rPr>
              <a:t>Corresponden a la </a:t>
            </a:r>
            <a:r>
              <a:rPr lang="es-ES" sz="2400" dirty="0" smtClean="0">
                <a:solidFill>
                  <a:schemeClr val="accent2"/>
                </a:solidFill>
              </a:rPr>
              <a:t>diagramación de </a:t>
            </a:r>
            <a:r>
              <a:rPr lang="es-ES" sz="2400" dirty="0">
                <a:solidFill>
                  <a:schemeClr val="accent2"/>
                </a:solidFill>
              </a:rPr>
              <a:t>interacciones entre causas raíz, problemas e impactos relevantes</a:t>
            </a:r>
          </a:p>
        </p:txBody>
      </p:sp>
      <p:pic>
        <p:nvPicPr>
          <p:cNvPr id="5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04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6477" name="Group 45"/>
          <p:cNvGrpSpPr>
            <a:grpSpLocks noChangeAspect="1"/>
          </p:cNvGrpSpPr>
          <p:nvPr/>
        </p:nvGrpSpPr>
        <p:grpSpPr bwMode="auto">
          <a:xfrm>
            <a:off x="250825" y="476250"/>
            <a:ext cx="8642350" cy="5761038"/>
            <a:chOff x="1167" y="8195"/>
            <a:chExt cx="9360" cy="6660"/>
          </a:xfrm>
        </p:grpSpPr>
        <p:sp>
          <p:nvSpPr>
            <p:cNvPr id="146478" name="AutoShape 46"/>
            <p:cNvSpPr>
              <a:spLocks noChangeAspect="1" noChangeArrowheads="1"/>
            </p:cNvSpPr>
            <p:nvPr/>
          </p:nvSpPr>
          <p:spPr bwMode="auto">
            <a:xfrm>
              <a:off x="1167" y="8195"/>
              <a:ext cx="9360" cy="6660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 dirty="0"/>
            </a:p>
          </p:txBody>
        </p:sp>
        <p:sp>
          <p:nvSpPr>
            <p:cNvPr id="146479" name="Rectangle 47"/>
            <p:cNvSpPr>
              <a:spLocks noChangeArrowheads="1"/>
            </p:cNvSpPr>
            <p:nvPr/>
          </p:nvSpPr>
          <p:spPr bwMode="auto">
            <a:xfrm>
              <a:off x="2067" y="9275"/>
              <a:ext cx="1665" cy="900"/>
            </a:xfrm>
            <a:prstGeom prst="rect">
              <a:avLst/>
            </a:prstGeom>
            <a:solidFill>
              <a:srgbClr val="BBE0E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lIns="34069" tIns="17035" rIns="34069" bIns="17035" anchor="ctr"/>
            <a:lstStyle/>
            <a:p>
              <a:pPr algn="ctr"/>
              <a:r>
                <a:rPr lang="es-CL" sz="1000" b="1" dirty="0">
                  <a:solidFill>
                    <a:srgbClr val="000000"/>
                  </a:solidFill>
                </a:rPr>
                <a:t>Inadecuado Sistema de Evaluación </a:t>
              </a:r>
            </a:p>
            <a:p>
              <a:pPr algn="ctr"/>
              <a:r>
                <a:rPr lang="es-CL" sz="1000" b="1" dirty="0">
                  <a:solidFill>
                    <a:srgbClr val="000000"/>
                  </a:solidFill>
                </a:rPr>
                <a:t>e Incentivos </a:t>
              </a:r>
              <a:endParaRPr lang="es-ES" sz="1000" b="1" dirty="0"/>
            </a:p>
          </p:txBody>
        </p:sp>
        <p:sp>
          <p:nvSpPr>
            <p:cNvPr id="146480" name="Rectangle 48"/>
            <p:cNvSpPr>
              <a:spLocks noChangeArrowheads="1"/>
            </p:cNvSpPr>
            <p:nvPr/>
          </p:nvSpPr>
          <p:spPr bwMode="auto">
            <a:xfrm>
              <a:off x="2067" y="12875"/>
              <a:ext cx="1427" cy="489"/>
            </a:xfrm>
            <a:prstGeom prst="rect">
              <a:avLst/>
            </a:prstGeom>
            <a:solidFill>
              <a:srgbClr val="BBE0E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34069" tIns="17035" rIns="34069" bIns="17035" anchor="ctr"/>
            <a:lstStyle/>
            <a:p>
              <a:pPr algn="ctr"/>
              <a:r>
                <a:rPr lang="es-CL" sz="1000" b="1" dirty="0">
                  <a:solidFill>
                    <a:srgbClr val="000000"/>
                  </a:solidFill>
                </a:rPr>
                <a:t>No Acreditación </a:t>
              </a:r>
            </a:p>
            <a:p>
              <a:pPr algn="ctr"/>
              <a:r>
                <a:rPr lang="es-CL" sz="1000" b="1" dirty="0">
                  <a:solidFill>
                    <a:srgbClr val="000000"/>
                  </a:solidFill>
                </a:rPr>
                <a:t>Docencia</a:t>
              </a:r>
              <a:endParaRPr lang="es-ES" sz="1000" b="1" dirty="0"/>
            </a:p>
          </p:txBody>
        </p:sp>
        <p:sp>
          <p:nvSpPr>
            <p:cNvPr id="146481" name="Rectangle 49"/>
            <p:cNvSpPr>
              <a:spLocks noChangeArrowheads="1"/>
            </p:cNvSpPr>
            <p:nvPr/>
          </p:nvSpPr>
          <p:spPr bwMode="auto">
            <a:xfrm>
              <a:off x="4018" y="12875"/>
              <a:ext cx="1469" cy="688"/>
            </a:xfrm>
            <a:prstGeom prst="rect">
              <a:avLst/>
            </a:prstGeom>
            <a:solidFill>
              <a:srgbClr val="BBE0E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lIns="34069" tIns="17035" rIns="34069" bIns="17035" anchor="ctr"/>
            <a:lstStyle/>
            <a:p>
              <a:pPr algn="ctr"/>
              <a:r>
                <a:rPr lang="es-CL" sz="1000" b="1" dirty="0">
                  <a:solidFill>
                    <a:srgbClr val="000000"/>
                  </a:solidFill>
                </a:rPr>
                <a:t>Inadecuada Calidad </a:t>
              </a:r>
            </a:p>
            <a:p>
              <a:pPr algn="ctr"/>
              <a:r>
                <a:rPr lang="es-CL" sz="1000" b="1" dirty="0">
                  <a:solidFill>
                    <a:srgbClr val="000000"/>
                  </a:solidFill>
                </a:rPr>
                <a:t>Docente PET</a:t>
              </a:r>
              <a:endParaRPr lang="es-ES" sz="1000" b="1" dirty="0"/>
            </a:p>
          </p:txBody>
        </p:sp>
        <p:sp>
          <p:nvSpPr>
            <p:cNvPr id="146482" name="Rectangle 50"/>
            <p:cNvSpPr>
              <a:spLocks noChangeArrowheads="1"/>
            </p:cNvSpPr>
            <p:nvPr/>
          </p:nvSpPr>
          <p:spPr bwMode="auto">
            <a:xfrm>
              <a:off x="2866" y="10352"/>
              <a:ext cx="1665" cy="616"/>
            </a:xfrm>
            <a:prstGeom prst="rect">
              <a:avLst/>
            </a:prstGeom>
            <a:solidFill>
              <a:srgbClr val="BBE0E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lIns="34069" tIns="17035" rIns="34069" bIns="17035" anchor="ctr"/>
            <a:lstStyle/>
            <a:p>
              <a:pPr algn="ctr"/>
              <a:r>
                <a:rPr lang="es-CL" sz="1000" b="1" dirty="0">
                  <a:solidFill>
                    <a:srgbClr val="000000"/>
                  </a:solidFill>
                </a:rPr>
                <a:t>Falta</a:t>
              </a:r>
            </a:p>
            <a:p>
              <a:pPr algn="ctr"/>
              <a:r>
                <a:rPr lang="es-CL" sz="1000" b="1" dirty="0">
                  <a:solidFill>
                    <a:srgbClr val="000000"/>
                  </a:solidFill>
                </a:rPr>
                <a:t> Rendición de Cuentas </a:t>
              </a:r>
            </a:p>
            <a:p>
              <a:pPr algn="ctr"/>
              <a:r>
                <a:rPr lang="es-CL" sz="1000" b="1" dirty="0">
                  <a:solidFill>
                    <a:srgbClr val="000000"/>
                  </a:solidFill>
                </a:rPr>
                <a:t>Adecuados.</a:t>
              </a:r>
              <a:endParaRPr lang="es-ES" sz="1000" b="1" dirty="0"/>
            </a:p>
          </p:txBody>
        </p:sp>
        <p:sp>
          <p:nvSpPr>
            <p:cNvPr id="146483" name="Rectangle 51"/>
            <p:cNvSpPr>
              <a:spLocks noChangeArrowheads="1"/>
            </p:cNvSpPr>
            <p:nvPr/>
          </p:nvSpPr>
          <p:spPr bwMode="auto">
            <a:xfrm>
              <a:off x="1887" y="13955"/>
              <a:ext cx="1983" cy="714"/>
            </a:xfrm>
            <a:prstGeom prst="rect">
              <a:avLst/>
            </a:prstGeom>
            <a:solidFill>
              <a:srgbClr val="BBE0E3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lIns="34069" tIns="17035" rIns="34069" bIns="17035" anchor="ctr"/>
            <a:lstStyle/>
            <a:p>
              <a:pPr algn="ctr"/>
              <a:r>
                <a:rPr lang="es-CL" sz="1000" b="1" dirty="0"/>
                <a:t>Insuficiente </a:t>
              </a:r>
            </a:p>
            <a:p>
              <a:pPr algn="ctr"/>
              <a:r>
                <a:rPr lang="es-CL" sz="1000" b="1" dirty="0"/>
                <a:t>Gestión Docente</a:t>
              </a:r>
              <a:endParaRPr lang="es-ES" sz="1000" b="1" dirty="0"/>
            </a:p>
          </p:txBody>
        </p:sp>
        <p:sp>
          <p:nvSpPr>
            <p:cNvPr id="146484" name="Rectangle 52"/>
            <p:cNvSpPr>
              <a:spLocks noChangeArrowheads="1"/>
            </p:cNvSpPr>
            <p:nvPr/>
          </p:nvSpPr>
          <p:spPr bwMode="auto">
            <a:xfrm>
              <a:off x="2083" y="11136"/>
              <a:ext cx="1469" cy="839"/>
            </a:xfrm>
            <a:prstGeom prst="rect">
              <a:avLst/>
            </a:prstGeom>
            <a:solidFill>
              <a:srgbClr val="BBE0E3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lIns="34069" tIns="17035" rIns="34069" bIns="17035" anchor="ctr"/>
            <a:lstStyle/>
            <a:p>
              <a:pPr algn="ctr"/>
              <a:r>
                <a:rPr lang="es-ES" sz="1000" b="1" dirty="0"/>
                <a:t>Excesiva centralización en el pregrado</a:t>
              </a:r>
            </a:p>
            <a:p>
              <a:pPr algn="ctr"/>
              <a:endParaRPr lang="es-ES" sz="1000" b="1" dirty="0"/>
            </a:p>
          </p:txBody>
        </p:sp>
        <p:sp>
          <p:nvSpPr>
            <p:cNvPr id="146485" name="Rectangle 53"/>
            <p:cNvSpPr>
              <a:spLocks noChangeArrowheads="1"/>
            </p:cNvSpPr>
            <p:nvPr/>
          </p:nvSpPr>
          <p:spPr bwMode="auto">
            <a:xfrm>
              <a:off x="6686" y="13193"/>
              <a:ext cx="1469" cy="588"/>
            </a:xfrm>
            <a:prstGeom prst="rect">
              <a:avLst/>
            </a:prstGeom>
            <a:solidFill>
              <a:srgbClr val="BBE0E3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lIns="34069" tIns="17035" rIns="34069" bIns="17035" anchor="ctr"/>
            <a:lstStyle/>
            <a:p>
              <a:pPr algn="ctr"/>
              <a:r>
                <a:rPr lang="es-CL" sz="1000" b="1" dirty="0">
                  <a:solidFill>
                    <a:srgbClr val="000000"/>
                  </a:solidFill>
                </a:rPr>
                <a:t>Baja Puntaje Pregrado</a:t>
              </a:r>
              <a:endParaRPr lang="es-ES" sz="1000" b="1" dirty="0"/>
            </a:p>
          </p:txBody>
        </p:sp>
        <p:sp>
          <p:nvSpPr>
            <p:cNvPr id="146486" name="Rectangle 54"/>
            <p:cNvSpPr>
              <a:spLocks noChangeArrowheads="1"/>
            </p:cNvSpPr>
            <p:nvPr/>
          </p:nvSpPr>
          <p:spPr bwMode="auto">
            <a:xfrm>
              <a:off x="5119" y="10945"/>
              <a:ext cx="1268" cy="88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lIns="34069" tIns="17035" rIns="34069" bIns="17035" anchor="ctr"/>
            <a:lstStyle/>
            <a:p>
              <a:pPr algn="ctr"/>
              <a:r>
                <a:rPr lang="es-CL" sz="1000" b="1" dirty="0">
                  <a:solidFill>
                    <a:srgbClr val="000000"/>
                  </a:solidFill>
                </a:rPr>
                <a:t>Depreciación </a:t>
              </a:r>
            </a:p>
            <a:p>
              <a:pPr algn="ctr"/>
              <a:r>
                <a:rPr lang="es-CL" sz="1000" b="1" dirty="0">
                  <a:solidFill>
                    <a:srgbClr val="000000"/>
                  </a:solidFill>
                </a:rPr>
                <a:t>Marca Educ. Superior</a:t>
              </a:r>
              <a:endParaRPr lang="es-ES" sz="1000" b="1" dirty="0"/>
            </a:p>
          </p:txBody>
        </p:sp>
        <p:cxnSp>
          <p:nvCxnSpPr>
            <p:cNvPr id="146487" name="AutoShape 55"/>
            <p:cNvCxnSpPr>
              <a:cxnSpLocks noChangeShapeType="1"/>
            </p:cNvCxnSpPr>
            <p:nvPr/>
          </p:nvCxnSpPr>
          <p:spPr bwMode="auto">
            <a:xfrm>
              <a:off x="5568" y="12931"/>
              <a:ext cx="0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</p:cxnSp>
        <p:sp>
          <p:nvSpPr>
            <p:cNvPr id="146488" name="Rectangle 56"/>
            <p:cNvSpPr>
              <a:spLocks noChangeArrowheads="1"/>
            </p:cNvSpPr>
            <p:nvPr/>
          </p:nvSpPr>
          <p:spPr bwMode="auto">
            <a:xfrm>
              <a:off x="8719" y="10548"/>
              <a:ext cx="1448" cy="685"/>
            </a:xfrm>
            <a:prstGeom prst="rect">
              <a:avLst/>
            </a:prstGeom>
            <a:solidFill>
              <a:srgbClr val="333399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lIns="34069" tIns="17035" rIns="34069" bIns="17035" anchor="ctr"/>
            <a:lstStyle/>
            <a:p>
              <a:pPr algn="ctr"/>
              <a:r>
                <a:rPr lang="es-CL" sz="1000" b="1" dirty="0">
                  <a:solidFill>
                    <a:srgbClr val="FFFFFF"/>
                  </a:solidFill>
                </a:rPr>
                <a:t>Capacidad </a:t>
              </a:r>
            </a:p>
            <a:p>
              <a:pPr algn="ctr"/>
              <a:r>
                <a:rPr lang="es-CL" sz="1000" b="1" dirty="0">
                  <a:solidFill>
                    <a:srgbClr val="FFFFFF"/>
                  </a:solidFill>
                </a:rPr>
                <a:t>Emprendedora</a:t>
              </a:r>
              <a:endParaRPr lang="es-ES" sz="1000" b="1" dirty="0"/>
            </a:p>
          </p:txBody>
        </p:sp>
        <p:sp>
          <p:nvSpPr>
            <p:cNvPr id="146489" name="Rectangle 57"/>
            <p:cNvSpPr>
              <a:spLocks noChangeArrowheads="1"/>
            </p:cNvSpPr>
            <p:nvPr/>
          </p:nvSpPr>
          <p:spPr bwMode="auto">
            <a:xfrm>
              <a:off x="7056" y="10454"/>
              <a:ext cx="1257" cy="784"/>
            </a:xfrm>
            <a:prstGeom prst="rect">
              <a:avLst/>
            </a:prstGeom>
            <a:solidFill>
              <a:srgbClr val="333399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34069" tIns="17035" rIns="34069" bIns="17035" anchor="ctr"/>
            <a:lstStyle/>
            <a:p>
              <a:pPr algn="ctr"/>
              <a:r>
                <a:rPr lang="es-CL" sz="1000" b="1" dirty="0">
                  <a:solidFill>
                    <a:srgbClr val="FFFFFF"/>
                  </a:solidFill>
                </a:rPr>
                <a:t>Fortalezas </a:t>
              </a:r>
            </a:p>
            <a:p>
              <a:pPr algn="ctr"/>
              <a:r>
                <a:rPr lang="es-CL" sz="1000" b="1" dirty="0">
                  <a:solidFill>
                    <a:srgbClr val="FFFFFF"/>
                  </a:solidFill>
                </a:rPr>
                <a:t>Técnicas/</a:t>
              </a:r>
            </a:p>
            <a:p>
              <a:pPr algn="ctr"/>
              <a:r>
                <a:rPr lang="es-CL" sz="1000" b="1" dirty="0">
                  <a:solidFill>
                    <a:srgbClr val="FFFFFF"/>
                  </a:solidFill>
                </a:rPr>
                <a:t>Investigación.</a:t>
              </a:r>
              <a:endParaRPr lang="es-ES" sz="1000" b="1" dirty="0"/>
            </a:p>
          </p:txBody>
        </p:sp>
        <p:sp>
          <p:nvSpPr>
            <p:cNvPr id="146490" name="Rectangle 58"/>
            <p:cNvSpPr>
              <a:spLocks noChangeArrowheads="1"/>
            </p:cNvSpPr>
            <p:nvPr/>
          </p:nvSpPr>
          <p:spPr bwMode="auto">
            <a:xfrm>
              <a:off x="7107" y="9095"/>
              <a:ext cx="1200" cy="851"/>
            </a:xfrm>
            <a:prstGeom prst="rect">
              <a:avLst/>
            </a:prstGeom>
            <a:solidFill>
              <a:srgbClr val="CCFFFF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34069" tIns="17035" rIns="34069" bIns="17035" anchor="ctr"/>
            <a:lstStyle/>
            <a:p>
              <a:pPr algn="ctr"/>
              <a:endParaRPr lang="es-CL" sz="1000" b="1" dirty="0">
                <a:solidFill>
                  <a:srgbClr val="000080"/>
                </a:solidFill>
              </a:endParaRPr>
            </a:p>
            <a:p>
              <a:pPr algn="ctr"/>
              <a:r>
                <a:rPr lang="es-CL" sz="1000" b="1" dirty="0">
                  <a:solidFill>
                    <a:srgbClr val="000080"/>
                  </a:solidFill>
                </a:rPr>
                <a:t>Desequilibrio </a:t>
              </a:r>
            </a:p>
            <a:p>
              <a:pPr algn="ctr"/>
              <a:r>
                <a:rPr lang="es-CL" sz="1000" b="1" dirty="0">
                  <a:solidFill>
                    <a:srgbClr val="000080"/>
                  </a:solidFill>
                </a:rPr>
                <a:t>Financiero </a:t>
              </a:r>
              <a:endParaRPr lang="es-ES" sz="1000" b="1" dirty="0"/>
            </a:p>
          </p:txBody>
        </p:sp>
        <p:sp>
          <p:nvSpPr>
            <p:cNvPr id="146491" name="Rectangle 59"/>
            <p:cNvSpPr>
              <a:spLocks noChangeArrowheads="1"/>
            </p:cNvSpPr>
            <p:nvPr/>
          </p:nvSpPr>
          <p:spPr bwMode="auto">
            <a:xfrm>
              <a:off x="8473" y="13295"/>
              <a:ext cx="1175" cy="686"/>
            </a:xfrm>
            <a:prstGeom prst="rect">
              <a:avLst/>
            </a:prstGeom>
            <a:solidFill>
              <a:srgbClr val="BBE0E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lIns="34069" tIns="17035" rIns="34069" bIns="17035" anchor="ctr"/>
            <a:lstStyle/>
            <a:p>
              <a:pPr algn="ctr"/>
              <a:r>
                <a:rPr lang="es-CL" sz="1000" b="1" dirty="0">
                  <a:solidFill>
                    <a:srgbClr val="000000"/>
                  </a:solidFill>
                </a:rPr>
                <a:t>Baja Rentabilidad </a:t>
              </a:r>
            </a:p>
            <a:p>
              <a:pPr algn="ctr"/>
              <a:r>
                <a:rPr lang="es-CL" sz="1000" b="1" dirty="0">
                  <a:solidFill>
                    <a:srgbClr val="000000"/>
                  </a:solidFill>
                </a:rPr>
                <a:t>Pregrado</a:t>
              </a:r>
              <a:endParaRPr lang="es-ES" sz="1000" b="1" dirty="0"/>
            </a:p>
          </p:txBody>
        </p:sp>
        <p:sp>
          <p:nvSpPr>
            <p:cNvPr id="146492" name="Rectangle 60"/>
            <p:cNvSpPr>
              <a:spLocks noChangeArrowheads="1"/>
            </p:cNvSpPr>
            <p:nvPr/>
          </p:nvSpPr>
          <p:spPr bwMode="auto">
            <a:xfrm>
              <a:off x="6686" y="12155"/>
              <a:ext cx="1371" cy="646"/>
            </a:xfrm>
            <a:prstGeom prst="rect">
              <a:avLst/>
            </a:prstGeom>
            <a:solidFill>
              <a:srgbClr val="BBE0E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lIns="34069" tIns="17035" rIns="34069" bIns="17035" anchor="ctr"/>
            <a:lstStyle/>
            <a:p>
              <a:pPr algn="ctr"/>
              <a:r>
                <a:rPr lang="es-CL" sz="1000" b="1" dirty="0">
                  <a:solidFill>
                    <a:srgbClr val="000000"/>
                  </a:solidFill>
                </a:rPr>
                <a:t>Mala  Gestión </a:t>
              </a:r>
            </a:p>
            <a:p>
              <a:pPr algn="ctr"/>
              <a:r>
                <a:rPr lang="es-CL" sz="1000" b="1" dirty="0">
                  <a:solidFill>
                    <a:srgbClr val="000000"/>
                  </a:solidFill>
                </a:rPr>
                <a:t>de Carreras</a:t>
              </a:r>
              <a:endParaRPr lang="es-ES" sz="1000" b="1" dirty="0"/>
            </a:p>
          </p:txBody>
        </p:sp>
        <p:sp>
          <p:nvSpPr>
            <p:cNvPr id="146493" name="Rectangle 61"/>
            <p:cNvSpPr>
              <a:spLocks noChangeArrowheads="1"/>
            </p:cNvSpPr>
            <p:nvPr/>
          </p:nvSpPr>
          <p:spPr bwMode="auto">
            <a:xfrm>
              <a:off x="8473" y="12218"/>
              <a:ext cx="1077" cy="686"/>
            </a:xfrm>
            <a:prstGeom prst="rect">
              <a:avLst/>
            </a:prstGeom>
            <a:solidFill>
              <a:srgbClr val="BBE0E3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lIns="34069" tIns="17035" rIns="34069" bIns="17035" anchor="ctr"/>
            <a:lstStyle/>
            <a:p>
              <a:pPr algn="ctr"/>
              <a:r>
                <a:rPr lang="es-CL" sz="1000" b="1" dirty="0">
                  <a:solidFill>
                    <a:srgbClr val="000000"/>
                  </a:solidFill>
                </a:rPr>
                <a:t>Ausencia </a:t>
              </a:r>
            </a:p>
            <a:p>
              <a:pPr algn="ctr"/>
              <a:r>
                <a:rPr lang="es-CL" sz="1000" b="1" dirty="0">
                  <a:solidFill>
                    <a:srgbClr val="000000"/>
                  </a:solidFill>
                </a:rPr>
                <a:t>Marketing </a:t>
              </a:r>
            </a:p>
            <a:p>
              <a:pPr algn="ctr"/>
              <a:r>
                <a:rPr lang="es-CL" sz="1000" b="1" dirty="0">
                  <a:solidFill>
                    <a:srgbClr val="000000"/>
                  </a:solidFill>
                </a:rPr>
                <a:t>Pregrado</a:t>
              </a:r>
              <a:endParaRPr lang="es-ES" sz="1000" b="1" dirty="0"/>
            </a:p>
          </p:txBody>
        </p:sp>
        <p:cxnSp>
          <p:nvCxnSpPr>
            <p:cNvPr id="146494" name="AutoShape 62"/>
            <p:cNvCxnSpPr>
              <a:cxnSpLocks noChangeShapeType="1"/>
              <a:stCxn id="146493" idx="2"/>
              <a:endCxn id="146491" idx="0"/>
            </p:cNvCxnSpPr>
            <p:nvPr/>
          </p:nvCxnSpPr>
          <p:spPr bwMode="auto">
            <a:xfrm>
              <a:off x="9012" y="12904"/>
              <a:ext cx="49" cy="391"/>
            </a:xfrm>
            <a:prstGeom prst="straightConnector1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cxnSp>
          <p:nvCxnSpPr>
            <p:cNvPr id="146495" name="AutoShape 63"/>
            <p:cNvCxnSpPr>
              <a:cxnSpLocks noChangeShapeType="1"/>
              <a:stCxn id="146492" idx="3"/>
              <a:endCxn id="146493" idx="1"/>
            </p:cNvCxnSpPr>
            <p:nvPr/>
          </p:nvCxnSpPr>
          <p:spPr bwMode="auto">
            <a:xfrm>
              <a:off x="8057" y="12478"/>
              <a:ext cx="416" cy="83"/>
            </a:xfrm>
            <a:prstGeom prst="straightConnector1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cxnSp>
          <p:nvCxnSpPr>
            <p:cNvPr id="146496" name="AutoShape 64"/>
            <p:cNvCxnSpPr>
              <a:cxnSpLocks noChangeShapeType="1"/>
              <a:stCxn id="146491" idx="3"/>
              <a:endCxn id="146490" idx="3"/>
            </p:cNvCxnSpPr>
            <p:nvPr/>
          </p:nvCxnSpPr>
          <p:spPr bwMode="auto">
            <a:xfrm flipH="1" flipV="1">
              <a:off x="8307" y="9521"/>
              <a:ext cx="1341" cy="4117"/>
            </a:xfrm>
            <a:prstGeom prst="bentConnector3">
              <a:avLst>
                <a:gd name="adj1" fmla="val -26773"/>
              </a:avLst>
            </a:prstGeom>
            <a:noFill/>
            <a:ln w="12700">
              <a:solidFill>
                <a:srgbClr val="FF0000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146497" name="AutoShape 65"/>
            <p:cNvCxnSpPr>
              <a:cxnSpLocks noChangeShapeType="1"/>
              <a:endCxn id="146486" idx="1"/>
            </p:cNvCxnSpPr>
            <p:nvPr/>
          </p:nvCxnSpPr>
          <p:spPr bwMode="auto">
            <a:xfrm rot="16200000">
              <a:off x="4093" y="11880"/>
              <a:ext cx="1489" cy="502"/>
            </a:xfrm>
            <a:prstGeom prst="bentConnector2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146498" name="AutoShape 66"/>
            <p:cNvCxnSpPr>
              <a:cxnSpLocks noChangeShapeType="1"/>
            </p:cNvCxnSpPr>
            <p:nvPr/>
          </p:nvCxnSpPr>
          <p:spPr bwMode="auto">
            <a:xfrm rot="16200000">
              <a:off x="5810" y="9759"/>
              <a:ext cx="1163" cy="1175"/>
            </a:xfrm>
            <a:prstGeom prst="bentConnector2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146499" name="AutoShape 67"/>
            <p:cNvCxnSpPr>
              <a:cxnSpLocks noChangeShapeType="1"/>
              <a:stCxn id="146481" idx="1"/>
              <a:endCxn id="146480" idx="3"/>
            </p:cNvCxnSpPr>
            <p:nvPr/>
          </p:nvCxnSpPr>
          <p:spPr bwMode="auto">
            <a:xfrm flipH="1" flipV="1">
              <a:off x="3494" y="13120"/>
              <a:ext cx="524" cy="99"/>
            </a:xfrm>
            <a:prstGeom prst="straightConnector1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cxnSp>
          <p:nvCxnSpPr>
            <p:cNvPr id="146500" name="AutoShape 68"/>
            <p:cNvCxnSpPr>
              <a:cxnSpLocks noChangeShapeType="1"/>
              <a:stCxn id="146488" idx="0"/>
            </p:cNvCxnSpPr>
            <p:nvPr/>
          </p:nvCxnSpPr>
          <p:spPr bwMode="auto">
            <a:xfrm rot="5400000" flipH="1">
              <a:off x="8613" y="9718"/>
              <a:ext cx="783" cy="877"/>
            </a:xfrm>
            <a:prstGeom prst="bentConnector2">
              <a:avLst/>
            </a:prstGeom>
            <a:noFill/>
            <a:ln w="57150">
              <a:solidFill>
                <a:srgbClr val="333399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146501" name="AutoShape 69"/>
            <p:cNvCxnSpPr>
              <a:cxnSpLocks noChangeShapeType="1"/>
              <a:endCxn id="146485" idx="2"/>
            </p:cNvCxnSpPr>
            <p:nvPr/>
          </p:nvCxnSpPr>
          <p:spPr bwMode="auto">
            <a:xfrm flipV="1">
              <a:off x="3847" y="13781"/>
              <a:ext cx="3574" cy="97"/>
            </a:xfrm>
            <a:prstGeom prst="bentConnector2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146502" name="AutoShape 70"/>
            <p:cNvCxnSpPr>
              <a:cxnSpLocks noChangeShapeType="1"/>
              <a:stCxn id="146489" idx="2"/>
              <a:endCxn id="146486" idx="3"/>
            </p:cNvCxnSpPr>
            <p:nvPr/>
          </p:nvCxnSpPr>
          <p:spPr bwMode="auto">
            <a:xfrm rot="5400000">
              <a:off x="6977" y="10678"/>
              <a:ext cx="148" cy="1268"/>
            </a:xfrm>
            <a:prstGeom prst="bentConnector2">
              <a:avLst/>
            </a:prstGeom>
            <a:noFill/>
            <a:ln w="57150">
              <a:solidFill>
                <a:srgbClr val="333399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146503" name="AutoShape 71"/>
            <p:cNvCxnSpPr>
              <a:cxnSpLocks noChangeShapeType="1"/>
              <a:stCxn id="146483" idx="0"/>
              <a:endCxn id="146480" idx="2"/>
            </p:cNvCxnSpPr>
            <p:nvPr/>
          </p:nvCxnSpPr>
          <p:spPr bwMode="auto">
            <a:xfrm rot="5400000" flipH="1">
              <a:off x="2534" y="13611"/>
              <a:ext cx="591" cy="98"/>
            </a:xfrm>
            <a:prstGeom prst="bentConnector3">
              <a:avLst>
                <a:gd name="adj1" fmla="val 50083"/>
              </a:avLst>
            </a:prstGeom>
            <a:noFill/>
            <a:ln w="57150">
              <a:solidFill>
                <a:srgbClr val="FF0000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146504" name="AutoShape 72"/>
            <p:cNvCxnSpPr>
              <a:cxnSpLocks noChangeShapeType="1"/>
              <a:stCxn id="146482" idx="2"/>
            </p:cNvCxnSpPr>
            <p:nvPr/>
          </p:nvCxnSpPr>
          <p:spPr bwMode="auto">
            <a:xfrm rot="16200000" flipH="1">
              <a:off x="4559" y="10108"/>
              <a:ext cx="1315" cy="3036"/>
            </a:xfrm>
            <a:prstGeom prst="bentConnector2">
              <a:avLst/>
            </a:prstGeom>
            <a:noFill/>
            <a:ln w="12700">
              <a:solidFill>
                <a:srgbClr val="FF0000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146505" name="AutoShape 73"/>
            <p:cNvCxnSpPr>
              <a:cxnSpLocks noChangeShapeType="1"/>
              <a:stCxn id="146492" idx="2"/>
              <a:endCxn id="146491" idx="0"/>
            </p:cNvCxnSpPr>
            <p:nvPr/>
          </p:nvCxnSpPr>
          <p:spPr bwMode="auto">
            <a:xfrm>
              <a:off x="7372" y="12801"/>
              <a:ext cx="1689" cy="494"/>
            </a:xfrm>
            <a:prstGeom prst="straightConnector1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cxnSp>
          <p:nvCxnSpPr>
            <p:cNvPr id="146506" name="AutoShape 74"/>
            <p:cNvCxnSpPr>
              <a:cxnSpLocks noChangeShapeType="1"/>
              <a:stCxn id="146479" idx="3"/>
            </p:cNvCxnSpPr>
            <p:nvPr/>
          </p:nvCxnSpPr>
          <p:spPr bwMode="auto">
            <a:xfrm flipV="1">
              <a:off x="3732" y="9441"/>
              <a:ext cx="3271" cy="284"/>
            </a:xfrm>
            <a:prstGeom prst="straightConnector1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cxnSp>
          <p:nvCxnSpPr>
            <p:cNvPr id="146507" name="AutoShape 75"/>
            <p:cNvCxnSpPr>
              <a:cxnSpLocks noChangeShapeType="1"/>
              <a:stCxn id="146483" idx="3"/>
              <a:endCxn id="146481" idx="2"/>
            </p:cNvCxnSpPr>
            <p:nvPr/>
          </p:nvCxnSpPr>
          <p:spPr bwMode="auto">
            <a:xfrm flipV="1">
              <a:off x="3870" y="13563"/>
              <a:ext cx="883" cy="749"/>
            </a:xfrm>
            <a:prstGeom prst="bentConnector2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146508" name="AutoShape 76"/>
            <p:cNvCxnSpPr>
              <a:cxnSpLocks noChangeShapeType="1"/>
              <a:stCxn id="146479" idx="1"/>
              <a:endCxn id="146483" idx="1"/>
            </p:cNvCxnSpPr>
            <p:nvPr/>
          </p:nvCxnSpPr>
          <p:spPr bwMode="auto">
            <a:xfrm rot="10800000" flipV="1">
              <a:off x="1887" y="9725"/>
              <a:ext cx="180" cy="4587"/>
            </a:xfrm>
            <a:prstGeom prst="bentConnector3">
              <a:avLst>
                <a:gd name="adj1" fmla="val 300000"/>
              </a:avLst>
            </a:prstGeom>
            <a:noFill/>
            <a:ln w="57150">
              <a:solidFill>
                <a:srgbClr val="FF0000"/>
              </a:solidFill>
              <a:miter lim="800000"/>
              <a:headEnd type="triangle" w="med" len="med"/>
              <a:tailEnd type="triangle" w="med" len="med"/>
            </a:ln>
          </p:spPr>
        </p:cxnSp>
        <p:cxnSp>
          <p:nvCxnSpPr>
            <p:cNvPr id="146509" name="AutoShape 77"/>
            <p:cNvCxnSpPr>
              <a:cxnSpLocks noChangeShapeType="1"/>
              <a:stCxn id="146484" idx="2"/>
            </p:cNvCxnSpPr>
            <p:nvPr/>
          </p:nvCxnSpPr>
          <p:spPr bwMode="auto">
            <a:xfrm rot="16200000" flipH="1">
              <a:off x="4390" y="10403"/>
              <a:ext cx="693" cy="3837"/>
            </a:xfrm>
            <a:prstGeom prst="bentConnector2">
              <a:avLst/>
            </a:prstGeom>
            <a:noFill/>
            <a:ln w="12700">
              <a:solidFill>
                <a:srgbClr val="FF0000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146510" name="AutoShape 78"/>
            <p:cNvCxnSpPr>
              <a:cxnSpLocks noChangeShapeType="1"/>
              <a:stCxn id="146492" idx="2"/>
            </p:cNvCxnSpPr>
            <p:nvPr/>
          </p:nvCxnSpPr>
          <p:spPr bwMode="auto">
            <a:xfrm flipH="1">
              <a:off x="7336" y="12801"/>
              <a:ext cx="36" cy="466"/>
            </a:xfrm>
            <a:prstGeom prst="straightConnector1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sp>
          <p:nvSpPr>
            <p:cNvPr id="146511" name="Text Box 79"/>
            <p:cNvSpPr txBox="1">
              <a:spLocks noChangeArrowheads="1"/>
            </p:cNvSpPr>
            <p:nvPr/>
          </p:nvSpPr>
          <p:spPr bwMode="auto">
            <a:xfrm>
              <a:off x="7371" y="11435"/>
              <a:ext cx="2256" cy="49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54079" tIns="27040" rIns="54079" bIns="27040"/>
            <a:lstStyle/>
            <a:p>
              <a:pPr algn="ctr"/>
              <a:r>
                <a:rPr lang="es-ES" sz="1000" b="1" dirty="0"/>
                <a:t>Gestión Departamentos/Carreras</a:t>
              </a:r>
            </a:p>
          </p:txBody>
        </p:sp>
        <p:sp>
          <p:nvSpPr>
            <p:cNvPr id="146512" name="Text Box 80"/>
            <p:cNvSpPr txBox="1">
              <a:spLocks noChangeArrowheads="1"/>
            </p:cNvSpPr>
            <p:nvPr/>
          </p:nvSpPr>
          <p:spPr bwMode="auto">
            <a:xfrm>
              <a:off x="2427" y="8555"/>
              <a:ext cx="2520" cy="55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54079" tIns="27040" rIns="54079" bIns="27040"/>
            <a:lstStyle/>
            <a:p>
              <a:pPr algn="ctr"/>
              <a:r>
                <a:rPr lang="es-ES" sz="1000" b="1" dirty="0"/>
                <a:t>Sistemas Generales de Gestión</a:t>
              </a:r>
            </a:p>
          </p:txBody>
        </p:sp>
        <p:cxnSp>
          <p:nvCxnSpPr>
            <p:cNvPr id="146513" name="AutoShape 81"/>
            <p:cNvCxnSpPr>
              <a:cxnSpLocks noChangeShapeType="1"/>
              <a:stCxn id="146488" idx="1"/>
              <a:endCxn id="146489" idx="3"/>
            </p:cNvCxnSpPr>
            <p:nvPr/>
          </p:nvCxnSpPr>
          <p:spPr bwMode="auto">
            <a:xfrm flipH="1" flipV="1">
              <a:off x="8313" y="10846"/>
              <a:ext cx="406" cy="45"/>
            </a:xfrm>
            <a:prstGeom prst="straightConnector1">
              <a:avLst/>
            </a:prstGeom>
            <a:noFill/>
            <a:ln w="57150">
              <a:solidFill>
                <a:srgbClr val="333399"/>
              </a:solidFill>
              <a:round/>
              <a:headEnd/>
              <a:tailEnd type="triangle" w="med" len="med"/>
            </a:ln>
          </p:spPr>
        </p:cxnSp>
        <p:cxnSp>
          <p:nvCxnSpPr>
            <p:cNvPr id="146514" name="AutoShape 82"/>
            <p:cNvCxnSpPr>
              <a:cxnSpLocks noChangeShapeType="1"/>
            </p:cNvCxnSpPr>
            <p:nvPr/>
          </p:nvCxnSpPr>
          <p:spPr bwMode="auto">
            <a:xfrm>
              <a:off x="3687" y="9815"/>
              <a:ext cx="2913" cy="2595"/>
            </a:xfrm>
            <a:prstGeom prst="bentConnector3">
              <a:avLst>
                <a:gd name="adj1" fmla="val 38037"/>
              </a:avLst>
            </a:prstGeom>
            <a:noFill/>
            <a:ln w="57150">
              <a:solidFill>
                <a:srgbClr val="FF0000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146515" name="AutoShape 83"/>
            <p:cNvCxnSpPr>
              <a:cxnSpLocks noChangeShapeType="1"/>
              <a:stCxn id="146479" idx="2"/>
              <a:endCxn id="146482" idx="1"/>
            </p:cNvCxnSpPr>
            <p:nvPr/>
          </p:nvCxnSpPr>
          <p:spPr bwMode="auto">
            <a:xfrm rot="5400000">
              <a:off x="2640" y="10401"/>
              <a:ext cx="485" cy="34"/>
            </a:xfrm>
            <a:prstGeom prst="bentConnector4">
              <a:avLst>
                <a:gd name="adj1" fmla="val 18144"/>
                <a:gd name="adj2" fmla="val 1158824"/>
              </a:avLst>
            </a:prstGeom>
            <a:noFill/>
            <a:ln w="57150">
              <a:solidFill>
                <a:srgbClr val="C0C0C0"/>
              </a:solidFill>
              <a:miter lim="800000"/>
              <a:headEnd type="triangle" w="med" len="med"/>
              <a:tailEnd type="triangle" w="med" len="med"/>
            </a:ln>
          </p:spPr>
        </p:cxnSp>
        <p:cxnSp>
          <p:nvCxnSpPr>
            <p:cNvPr id="146516" name="AutoShape 84"/>
            <p:cNvCxnSpPr>
              <a:cxnSpLocks noChangeShapeType="1"/>
              <a:stCxn id="146480" idx="3"/>
              <a:endCxn id="146486" idx="2"/>
            </p:cNvCxnSpPr>
            <p:nvPr/>
          </p:nvCxnSpPr>
          <p:spPr bwMode="auto">
            <a:xfrm flipV="1">
              <a:off x="3494" y="11856"/>
              <a:ext cx="2259" cy="1264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cxnSp>
          <p:nvCxnSpPr>
            <p:cNvPr id="146517" name="AutoShape 85"/>
            <p:cNvCxnSpPr>
              <a:cxnSpLocks noChangeShapeType="1"/>
              <a:stCxn id="146486" idx="2"/>
              <a:endCxn id="146485" idx="1"/>
            </p:cNvCxnSpPr>
            <p:nvPr/>
          </p:nvCxnSpPr>
          <p:spPr bwMode="auto">
            <a:xfrm rot="16200000" flipH="1">
              <a:off x="5404" y="12205"/>
              <a:ext cx="1631" cy="933"/>
            </a:xfrm>
            <a:prstGeom prst="bentConnector2">
              <a:avLst/>
            </a:prstGeom>
            <a:noFill/>
            <a:ln w="57150">
              <a:solidFill>
                <a:srgbClr val="FF0000"/>
              </a:solidFill>
              <a:miter lim="800000"/>
              <a:headEnd type="triangle" w="med" len="med"/>
              <a:tailEnd type="triangle" w="med" len="med"/>
            </a:ln>
          </p:spPr>
        </p:cxnSp>
      </p:grpSp>
      <p:sp>
        <p:nvSpPr>
          <p:cNvPr id="43" name="4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AEA20-95A9-4AD9-BB88-C2CE08CD8687}" type="slidenum">
              <a:rPr lang="es-ES" smtClean="0"/>
              <a:pPr/>
              <a:t>56</a:t>
            </a:fld>
            <a:endParaRPr lang="es-ES" dirty="0"/>
          </a:p>
        </p:txBody>
      </p:sp>
      <p:pic>
        <p:nvPicPr>
          <p:cNvPr id="44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2800" b="1" dirty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Paso 9: Validación de los resultados preliminares del AO con los </a:t>
            </a:r>
            <a:r>
              <a:rPr lang="es-ES" sz="2800" b="1" dirty="0" smtClean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stakeholders</a:t>
            </a:r>
            <a:endParaRPr lang="es-ES" sz="2800" b="1" dirty="0">
              <a:solidFill>
                <a:srgbClr val="C00000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57</a:t>
            </a:fld>
            <a:endParaRPr lang="es-ES" dirty="0"/>
          </a:p>
        </p:txBody>
      </p:sp>
      <p:sp>
        <p:nvSpPr>
          <p:cNvPr id="15053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0" y="1600200"/>
            <a:ext cx="8964613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 dirty="0">
                <a:solidFill>
                  <a:schemeClr val="accent2"/>
                </a:solidFill>
              </a:rPr>
              <a:t>Los resultados preliminares del AO deberán ser </a:t>
            </a:r>
            <a:r>
              <a:rPr lang="es-ES" dirty="0">
                <a:solidFill>
                  <a:srgbClr val="CC3300"/>
                </a:solidFill>
              </a:rPr>
              <a:t>presentados a los “stakeholders</a:t>
            </a:r>
            <a:r>
              <a:rPr lang="es-ES" dirty="0">
                <a:solidFill>
                  <a:schemeClr val="accent2"/>
                </a:solidFill>
              </a:rPr>
              <a:t>”, de manera gráfica y didáctica.</a:t>
            </a:r>
          </a:p>
          <a:p>
            <a:pPr>
              <a:lnSpc>
                <a:spcPct val="90000"/>
              </a:lnSpc>
            </a:pPr>
            <a:endParaRPr lang="es-ES" dirty="0">
              <a:solidFill>
                <a:schemeClr val="accent2"/>
              </a:solidFill>
            </a:endParaRPr>
          </a:p>
          <a:p>
            <a:pPr>
              <a:lnSpc>
                <a:spcPct val="90000"/>
              </a:lnSpc>
            </a:pPr>
            <a:endParaRPr lang="es-ES" dirty="0">
              <a:solidFill>
                <a:schemeClr val="accent2"/>
              </a:solidFill>
            </a:endParaRPr>
          </a:p>
          <a:p>
            <a:pPr>
              <a:lnSpc>
                <a:spcPct val="90000"/>
              </a:lnSpc>
            </a:pPr>
            <a:r>
              <a:rPr lang="es-ES" dirty="0">
                <a:solidFill>
                  <a:schemeClr val="accent2"/>
                </a:solidFill>
              </a:rPr>
              <a:t>El punto clave del </a:t>
            </a:r>
            <a:r>
              <a:rPr lang="es-ES" dirty="0">
                <a:solidFill>
                  <a:srgbClr val="CC3300"/>
                </a:solidFill>
              </a:rPr>
              <a:t>éxito de la validación es llegar al máximo grado de consenso</a:t>
            </a:r>
            <a:r>
              <a:rPr lang="es-ES" dirty="0">
                <a:solidFill>
                  <a:schemeClr val="accent2"/>
                </a:solidFill>
              </a:rPr>
              <a:t> políticamente posible entre los principales “stakeholders” y el analista respecto al AO.</a:t>
            </a:r>
          </a:p>
        </p:txBody>
      </p:sp>
      <p:pic>
        <p:nvPicPr>
          <p:cNvPr id="5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8964613" cy="1143000"/>
          </a:xfrm>
        </p:spPr>
        <p:txBody>
          <a:bodyPr>
            <a:normAutofit fontScale="90000"/>
          </a:bodyPr>
          <a:lstStyle/>
          <a:p>
            <a:r>
              <a:rPr lang="es-ES" sz="4000" b="1" dirty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FACTORES CRÍTICOS PARA LA APLICACIÓN DEL AO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58</a:t>
            </a:fld>
            <a:endParaRPr lang="es-ES" dirty="0"/>
          </a:p>
        </p:txBody>
      </p:sp>
      <p:sp>
        <p:nvSpPr>
          <p:cNvPr id="15257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79388" y="1773238"/>
            <a:ext cx="8713787" cy="4525962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" sz="2000" b="1" dirty="0">
                <a:solidFill>
                  <a:schemeClr val="accent2"/>
                </a:solidFill>
              </a:rPr>
              <a:t>La relevancia de los resultados del AO depende de la </a:t>
            </a:r>
            <a:r>
              <a:rPr lang="es-ES" sz="2000" b="1" dirty="0">
                <a:solidFill>
                  <a:srgbClr val="CC3300"/>
                </a:solidFill>
              </a:rPr>
              <a:t>selección adecuada que se haga de los ámbitos</a:t>
            </a:r>
            <a:r>
              <a:rPr lang="es-ES" sz="2000" b="1" dirty="0">
                <a:solidFill>
                  <a:schemeClr val="accent2"/>
                </a:solidFill>
              </a:rPr>
              <a:t> de indagación importantes para el programa u organización en cuestión. </a:t>
            </a:r>
          </a:p>
          <a:p>
            <a:pPr>
              <a:lnSpc>
                <a:spcPct val="80000"/>
              </a:lnSpc>
            </a:pPr>
            <a:endParaRPr lang="es-ES" sz="2000" b="1" dirty="0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</a:pPr>
            <a:r>
              <a:rPr lang="es-CL" sz="2000" b="1" dirty="0">
                <a:solidFill>
                  <a:srgbClr val="CC3300"/>
                </a:solidFill>
              </a:rPr>
              <a:t>Calidad Instrumento</a:t>
            </a:r>
            <a:endParaRPr lang="es-ES" sz="2000" b="1" dirty="0">
              <a:solidFill>
                <a:srgbClr val="CC3300"/>
              </a:solidFill>
            </a:endParaRPr>
          </a:p>
          <a:p>
            <a:pPr>
              <a:lnSpc>
                <a:spcPct val="80000"/>
              </a:lnSpc>
            </a:pPr>
            <a:endParaRPr lang="es-ES" sz="2000" b="1" dirty="0">
              <a:solidFill>
                <a:srgbClr val="CC3300"/>
              </a:solidFill>
            </a:endParaRPr>
          </a:p>
          <a:p>
            <a:pPr>
              <a:lnSpc>
                <a:spcPct val="80000"/>
              </a:lnSpc>
            </a:pPr>
            <a:r>
              <a:rPr lang="es-ES" sz="2000" b="1" dirty="0">
                <a:solidFill>
                  <a:srgbClr val="CC3300"/>
                </a:solidFill>
              </a:rPr>
              <a:t>Calidad</a:t>
            </a:r>
            <a:r>
              <a:rPr lang="es-ES" sz="2000" b="1" dirty="0">
                <a:solidFill>
                  <a:schemeClr val="accent2"/>
                </a:solidFill>
              </a:rPr>
              <a:t> la aplicación de entrevistas a los beneficiarios directos del programa u organización aporta con percepciones directas sobre los principales problemas y riesgos…</a:t>
            </a:r>
          </a:p>
          <a:p>
            <a:pPr>
              <a:lnSpc>
                <a:spcPct val="80000"/>
              </a:lnSpc>
            </a:pPr>
            <a:endParaRPr lang="es-ES" sz="2000" b="1" dirty="0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</a:pPr>
            <a:r>
              <a:rPr lang="es-ES" sz="2000" b="1" dirty="0">
                <a:solidFill>
                  <a:schemeClr val="accent2"/>
                </a:solidFill>
              </a:rPr>
              <a:t>del </a:t>
            </a:r>
            <a:r>
              <a:rPr lang="es-ES" sz="2000" b="1" dirty="0">
                <a:solidFill>
                  <a:srgbClr val="CC3300"/>
                </a:solidFill>
              </a:rPr>
              <a:t>análisis y síntesis</a:t>
            </a:r>
            <a:r>
              <a:rPr lang="es-ES" sz="2000" b="1" dirty="0">
                <a:solidFill>
                  <a:schemeClr val="accent2"/>
                </a:solidFill>
              </a:rPr>
              <a:t> de conclusiones… en un ELEVADO</a:t>
            </a:r>
            <a:r>
              <a:rPr lang="es-ES" sz="2000" b="1" dirty="0">
                <a:solidFill>
                  <a:srgbClr val="CC3300"/>
                </a:solidFill>
              </a:rPr>
              <a:t> PROCESO REFLEXIVO Y GRUPAL, CON TIEMPO</a:t>
            </a:r>
            <a:r>
              <a:rPr lang="es-ES" sz="2000" b="1" dirty="0">
                <a:solidFill>
                  <a:schemeClr val="accent2"/>
                </a:solidFill>
              </a:rPr>
              <a:t> , permite concentrarse en lo medular y evitar caer en los detalles menores.</a:t>
            </a:r>
          </a:p>
          <a:p>
            <a:pPr>
              <a:lnSpc>
                <a:spcPct val="80000"/>
              </a:lnSpc>
            </a:pPr>
            <a:endParaRPr lang="es-ES" sz="2000" b="1" dirty="0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</a:pPr>
            <a:r>
              <a:rPr lang="es-ES" sz="2000" b="1" dirty="0">
                <a:solidFill>
                  <a:schemeClr val="accent2"/>
                </a:solidFill>
              </a:rPr>
              <a:t>El Diagrama </a:t>
            </a:r>
            <a:r>
              <a:rPr lang="es-ES" sz="2000" b="1" dirty="0">
                <a:solidFill>
                  <a:srgbClr val="CC3300"/>
                </a:solidFill>
              </a:rPr>
              <a:t>NO debe hacerse apurado a ultima hora, debe MADURARSE</a:t>
            </a:r>
            <a:r>
              <a:rPr lang="es-ES" sz="2000" b="1" dirty="0">
                <a:solidFill>
                  <a:schemeClr val="accent2"/>
                </a:solidFill>
              </a:rPr>
              <a:t> </a:t>
            </a:r>
          </a:p>
        </p:txBody>
      </p:sp>
      <p:pic>
        <p:nvPicPr>
          <p:cNvPr id="5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-243408"/>
            <a:ext cx="8385175" cy="1431925"/>
          </a:xfrm>
        </p:spPr>
        <p:txBody>
          <a:bodyPr/>
          <a:lstStyle/>
          <a:p>
            <a:r>
              <a:rPr lang="es-CL" sz="3600" b="1" dirty="0">
                <a:solidFill>
                  <a:srgbClr val="C00000"/>
                </a:solidFill>
              </a:rPr>
              <a:t>Contenido </a:t>
            </a:r>
            <a:r>
              <a:rPr lang="es-CL" sz="3600" b="1" dirty="0" smtClean="0">
                <a:solidFill>
                  <a:srgbClr val="C00000"/>
                </a:solidFill>
              </a:rPr>
              <a:t>de la Presentación Final</a:t>
            </a:r>
            <a:endParaRPr lang="es-ES" sz="3600" b="1" dirty="0">
              <a:solidFill>
                <a:srgbClr val="C00000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59</a:t>
            </a:fld>
            <a:endParaRPr lang="es-ES" dirty="0"/>
          </a:p>
        </p:txBody>
      </p:sp>
      <p:sp>
        <p:nvSpPr>
          <p:cNvPr id="18329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58775" y="1196975"/>
            <a:ext cx="8785225" cy="5399088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s-CL" sz="2000" b="1" dirty="0">
                <a:solidFill>
                  <a:schemeClr val="accent2"/>
                </a:solidFill>
                <a:latin typeface="Calibri" pitchFamily="34" charset="0"/>
              </a:rPr>
              <a:t>Presentación Formal y datos básicos (2 láminas) </a:t>
            </a:r>
          </a:p>
          <a:p>
            <a:pPr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s-CL" sz="2000" b="1" dirty="0">
                <a:solidFill>
                  <a:schemeClr val="accent2"/>
                </a:solidFill>
                <a:latin typeface="Calibri" pitchFamily="34" charset="0"/>
              </a:rPr>
              <a:t>Modelo de Negocio (2 láminas)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CL" sz="2000" b="1" dirty="0">
                <a:solidFill>
                  <a:schemeClr val="accent2"/>
                </a:solidFill>
                <a:latin typeface="Calibri" pitchFamily="34" charset="0"/>
              </a:rPr>
              <a:t>3. Principales Hallazgos de Fuentes Secundarias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CL" sz="2000" b="1" dirty="0">
                <a:solidFill>
                  <a:schemeClr val="accent2"/>
                </a:solidFill>
                <a:latin typeface="Calibri" pitchFamily="34" charset="0"/>
              </a:rPr>
              <a:t>(1 lámina)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CL" sz="2000" b="1" dirty="0">
                <a:solidFill>
                  <a:schemeClr val="accent2"/>
                </a:solidFill>
                <a:latin typeface="Calibri" pitchFamily="34" charset="0"/>
              </a:rPr>
              <a:t>4. Principales Hallazgos de Instrumento-encuesta (3 láminas)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CL" sz="2000" b="1" dirty="0">
                <a:solidFill>
                  <a:schemeClr val="accent2"/>
                </a:solidFill>
                <a:latin typeface="Calibri" pitchFamily="34" charset="0"/>
              </a:rPr>
              <a:t>5  Identificación de Problemas Principales (1 lámina)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CL" sz="2000" b="1" dirty="0">
                <a:solidFill>
                  <a:schemeClr val="accent2"/>
                </a:solidFill>
                <a:latin typeface="Calibri" pitchFamily="34" charset="0"/>
              </a:rPr>
              <a:t>6. “Diagrama Sistémico” (1 lámina)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CL" sz="2000" b="1" dirty="0">
                <a:solidFill>
                  <a:schemeClr val="accent2"/>
                </a:solidFill>
                <a:latin typeface="Calibri" pitchFamily="34" charset="0"/>
              </a:rPr>
              <a:t>7. Conclusiones (1 lámina)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CL" sz="2000" b="1" dirty="0">
                <a:solidFill>
                  <a:schemeClr val="accent2"/>
                </a:solidFill>
                <a:latin typeface="Calibri" pitchFamily="34" charset="0"/>
              </a:rPr>
              <a:t>8. Recomendaciones de Mejoría (Proyecto, líneas de acción, Rediseños de Procesos) (2 láminas).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CL" sz="1400" b="1" i="1" dirty="0">
                <a:solidFill>
                  <a:schemeClr val="accent2"/>
                </a:solidFill>
                <a:latin typeface="Calibri" pitchFamily="34" charset="0"/>
              </a:rPr>
              <a:t>**Pueden escribir notas en el ppt.</a:t>
            </a:r>
          </a:p>
          <a:p>
            <a:pPr>
              <a:lnSpc>
                <a:spcPct val="80000"/>
              </a:lnSpc>
              <a:buFontTx/>
              <a:buNone/>
            </a:pPr>
            <a:endParaRPr lang="es-CL" sz="1400" b="1" i="1" dirty="0">
              <a:solidFill>
                <a:schemeClr val="accent2"/>
              </a:solidFill>
              <a:latin typeface="Calibri" pitchFamily="34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s-CL" sz="1600" b="1" dirty="0">
                <a:solidFill>
                  <a:schemeClr val="accent2"/>
                </a:solidFill>
                <a:latin typeface="Calibri" pitchFamily="34" charset="0"/>
              </a:rPr>
              <a:t>ANEXOS: </a:t>
            </a:r>
          </a:p>
          <a:p>
            <a:pPr>
              <a:lnSpc>
                <a:spcPct val="80000"/>
              </a:lnSpc>
            </a:pPr>
            <a:r>
              <a:rPr lang="es-CL" sz="1600" b="1" dirty="0">
                <a:solidFill>
                  <a:schemeClr val="accent2"/>
                </a:solidFill>
                <a:latin typeface="Calibri" pitchFamily="34" charset="0"/>
              </a:rPr>
              <a:t>Listado de Entrevistados, </a:t>
            </a:r>
          </a:p>
          <a:p>
            <a:pPr>
              <a:lnSpc>
                <a:spcPct val="80000"/>
              </a:lnSpc>
            </a:pPr>
            <a:r>
              <a:rPr lang="es-CL" sz="1600" b="1" dirty="0">
                <a:solidFill>
                  <a:schemeClr val="accent2"/>
                </a:solidFill>
                <a:latin typeface="Calibri" pitchFamily="34" charset="0"/>
              </a:rPr>
              <a:t>y Fuentes Revisadas </a:t>
            </a:r>
            <a:r>
              <a:rPr lang="es-CL" sz="1600" b="1" dirty="0">
                <a:solidFill>
                  <a:srgbClr val="CC3300"/>
                </a:solidFill>
                <a:latin typeface="Calibri" pitchFamily="34" charset="0"/>
              </a:rPr>
              <a:t>(subir a U-Cursos)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CL" sz="1600" b="1" dirty="0">
                <a:solidFill>
                  <a:schemeClr val="accent2"/>
                </a:solidFill>
                <a:latin typeface="Calibri" pitchFamily="34" charset="0"/>
              </a:rPr>
              <a:t>ENTREGABLES: </a:t>
            </a:r>
          </a:p>
          <a:p>
            <a:pPr>
              <a:lnSpc>
                <a:spcPct val="80000"/>
              </a:lnSpc>
            </a:pPr>
            <a:r>
              <a:rPr lang="es-CL" sz="1600" b="1" dirty="0">
                <a:solidFill>
                  <a:schemeClr val="accent2"/>
                </a:solidFill>
                <a:latin typeface="Calibri" pitchFamily="34" charset="0"/>
              </a:rPr>
              <a:t>PPT en UCURSO</a:t>
            </a:r>
          </a:p>
          <a:p>
            <a:pPr>
              <a:lnSpc>
                <a:spcPct val="80000"/>
              </a:lnSpc>
            </a:pPr>
            <a:r>
              <a:rPr lang="es-CL" sz="1600" b="1" dirty="0">
                <a:solidFill>
                  <a:schemeClr val="accent2"/>
                </a:solidFill>
                <a:latin typeface="Calibri" pitchFamily="34" charset="0"/>
              </a:rPr>
              <a:t>Base de Datos en EXCEL con microdatos (anonimizada)</a:t>
            </a:r>
            <a:endParaRPr lang="es-ES" sz="1600" b="1" dirty="0">
              <a:solidFill>
                <a:schemeClr val="accent2"/>
              </a:solidFill>
              <a:latin typeface="Calibri" pitchFamily="34" charset="0"/>
            </a:endParaRPr>
          </a:p>
        </p:txBody>
      </p:sp>
      <p:pic>
        <p:nvPicPr>
          <p:cNvPr id="5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6</a:t>
            </a:fld>
            <a:endParaRPr lang="es-ES" dirty="0"/>
          </a:p>
        </p:txBody>
      </p:sp>
      <p:sp>
        <p:nvSpPr>
          <p:cNvPr id="5" name="4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L" dirty="0" smtClean="0"/>
              <a:t>¿Quién lleva de </a:t>
            </a:r>
            <a:r>
              <a:rPr lang="es-CL" dirty="0" smtClean="0"/>
              <a:t>más de 5 </a:t>
            </a:r>
            <a:r>
              <a:rPr lang="es-CL" dirty="0" smtClean="0"/>
              <a:t>años dirigiendo en el sector público?</a:t>
            </a:r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>
                <a:solidFill>
                  <a:srgbClr val="C00000"/>
                </a:solidFill>
              </a:rPr>
              <a:t>Dimensiones a Evaluar.</a:t>
            </a:r>
            <a:r>
              <a:rPr lang="es-CL" dirty="0">
                <a:solidFill>
                  <a:schemeClr val="accent2"/>
                </a:solidFill>
              </a:rPr>
              <a:t/>
            </a:r>
            <a:br>
              <a:rPr lang="es-CL" dirty="0">
                <a:solidFill>
                  <a:schemeClr val="accent2"/>
                </a:solidFill>
              </a:rPr>
            </a:br>
            <a:r>
              <a:rPr lang="es-CL" sz="2000" dirty="0"/>
              <a:t>(Este Módulo </a:t>
            </a:r>
            <a:r>
              <a:rPr lang="es-CL" sz="2000" dirty="0" smtClean="0"/>
              <a:t>pondera </a:t>
            </a:r>
            <a:r>
              <a:rPr lang="es-CL" sz="2000" dirty="0"/>
              <a:t>el </a:t>
            </a:r>
            <a:r>
              <a:rPr lang="es-CL" sz="2000" dirty="0" smtClean="0"/>
              <a:t>25%)</a:t>
            </a:r>
            <a:endParaRPr lang="es-ES" sz="20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60</a:t>
            </a:fld>
            <a:endParaRPr lang="es-ES" dirty="0"/>
          </a:p>
        </p:txBody>
      </p:sp>
      <p:sp>
        <p:nvSpPr>
          <p:cNvPr id="18534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s-CL" b="1" dirty="0">
                <a:solidFill>
                  <a:schemeClr val="accent2"/>
                </a:solidFill>
              </a:rPr>
              <a:t>Proceso de Trabajo (20%):</a:t>
            </a:r>
          </a:p>
          <a:p>
            <a:r>
              <a:rPr lang="es-CL" b="1" dirty="0">
                <a:solidFill>
                  <a:schemeClr val="accent2"/>
                </a:solidFill>
              </a:rPr>
              <a:t>Presentación (80%)</a:t>
            </a:r>
            <a:r>
              <a:rPr lang="es-CL" dirty="0">
                <a:solidFill>
                  <a:schemeClr val="accent2"/>
                </a:solidFill>
              </a:rPr>
              <a:t>:</a:t>
            </a:r>
          </a:p>
          <a:p>
            <a:pPr lvl="1"/>
            <a:r>
              <a:rPr lang="es-CL" b="1" dirty="0">
                <a:solidFill>
                  <a:schemeClr val="accent2"/>
                </a:solidFill>
              </a:rPr>
              <a:t>Claridad Exposición.</a:t>
            </a:r>
          </a:p>
          <a:p>
            <a:pPr lvl="1"/>
            <a:r>
              <a:rPr lang="es-CL" b="1" dirty="0">
                <a:solidFill>
                  <a:schemeClr val="accent2"/>
                </a:solidFill>
              </a:rPr>
              <a:t>Uso adecuado de la metodología.</a:t>
            </a:r>
          </a:p>
          <a:p>
            <a:pPr lvl="1"/>
            <a:r>
              <a:rPr lang="es-CL" b="1" dirty="0">
                <a:solidFill>
                  <a:schemeClr val="accent2"/>
                </a:solidFill>
              </a:rPr>
              <a:t>Utilización Adecuada de Conceptos.</a:t>
            </a:r>
          </a:p>
          <a:p>
            <a:pPr lvl="1"/>
            <a:r>
              <a:rPr lang="es-CL" b="1" dirty="0">
                <a:solidFill>
                  <a:schemeClr val="accent2"/>
                </a:solidFill>
              </a:rPr>
              <a:t>Calidad de la mirada sistémica.</a:t>
            </a:r>
          </a:p>
          <a:p>
            <a:pPr lvl="1"/>
            <a:r>
              <a:rPr lang="es-CL" b="1" dirty="0">
                <a:solidFill>
                  <a:schemeClr val="accent2"/>
                </a:solidFill>
              </a:rPr>
              <a:t>Calidad de las Conclusiones</a:t>
            </a:r>
          </a:p>
          <a:p>
            <a:pPr lvl="1"/>
            <a:r>
              <a:rPr lang="es-CL" b="1" dirty="0">
                <a:solidFill>
                  <a:schemeClr val="accent2"/>
                </a:solidFill>
              </a:rPr>
              <a:t>Calidad Recomendaciones.</a:t>
            </a:r>
            <a:endParaRPr lang="es-ES" b="1" dirty="0">
              <a:solidFill>
                <a:schemeClr val="accent2"/>
              </a:solidFill>
            </a:endParaRPr>
          </a:p>
        </p:txBody>
      </p:sp>
      <p:pic>
        <p:nvPicPr>
          <p:cNvPr id="5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MCj0404273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83760" y="4941168"/>
            <a:ext cx="2160240" cy="864096"/>
          </a:xfrm>
          <a:prstGeom prst="rect">
            <a:avLst/>
          </a:prstGeom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b="1" dirty="0">
                <a:solidFill>
                  <a:srgbClr val="C00000"/>
                </a:solidFill>
              </a:rPr>
              <a:t>Recomendaciones Prácticas</a:t>
            </a:r>
            <a:endParaRPr lang="es-ES" b="1" dirty="0">
              <a:solidFill>
                <a:srgbClr val="C00000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61</a:t>
            </a:fld>
            <a:endParaRPr lang="es-ES" dirty="0"/>
          </a:p>
        </p:txBody>
      </p:sp>
      <p:sp>
        <p:nvSpPr>
          <p:cNvPr id="18125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250825" y="1412875"/>
            <a:ext cx="8893175" cy="45259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CL" sz="2000" b="1" dirty="0">
                <a:solidFill>
                  <a:schemeClr val="accent2"/>
                </a:solidFill>
              </a:rPr>
              <a:t>Uso intensivo de </a:t>
            </a:r>
            <a:r>
              <a:rPr lang="es-CL" sz="2000" b="1" dirty="0">
                <a:solidFill>
                  <a:srgbClr val="C00000"/>
                </a:solidFill>
              </a:rPr>
              <a:t>U-CURSOS</a:t>
            </a:r>
            <a:r>
              <a:rPr lang="es-CL" sz="2000" b="1" dirty="0">
                <a:solidFill>
                  <a:schemeClr val="accent2"/>
                </a:solidFill>
              </a:rPr>
              <a:t>: colocar </a:t>
            </a:r>
            <a:r>
              <a:rPr lang="es-CL" sz="2000" b="1" dirty="0">
                <a:solidFill>
                  <a:srgbClr val="C00000"/>
                </a:solidFill>
              </a:rPr>
              <a:t>TODAS</a:t>
            </a:r>
            <a:r>
              <a:rPr lang="es-CL" sz="2000" b="1" dirty="0">
                <a:solidFill>
                  <a:schemeClr val="accent2"/>
                </a:solidFill>
              </a:rPr>
              <a:t> las </a:t>
            </a:r>
            <a:r>
              <a:rPr lang="es-CL" sz="2000" b="1" dirty="0">
                <a:solidFill>
                  <a:srgbClr val="C00000"/>
                </a:solidFill>
              </a:rPr>
              <a:t>preguntas</a:t>
            </a:r>
            <a:r>
              <a:rPr lang="es-CL" sz="2000" b="1" dirty="0">
                <a:solidFill>
                  <a:schemeClr val="accent2"/>
                </a:solidFill>
              </a:rPr>
              <a:t>, mirar respuestas para otros grupos…</a:t>
            </a:r>
          </a:p>
          <a:p>
            <a:pPr>
              <a:lnSpc>
                <a:spcPct val="80000"/>
              </a:lnSpc>
            </a:pPr>
            <a:endParaRPr lang="es-CL" sz="2000" b="1" dirty="0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</a:pPr>
            <a:r>
              <a:rPr lang="es-CL" sz="2000" b="1" dirty="0">
                <a:solidFill>
                  <a:schemeClr val="accent2"/>
                </a:solidFill>
              </a:rPr>
              <a:t>Consultar a ayudante y profesor vía U-Curso. </a:t>
            </a:r>
            <a:r>
              <a:rPr lang="es-CL" sz="2000" b="1" dirty="0">
                <a:solidFill>
                  <a:srgbClr val="C00000"/>
                </a:solidFill>
              </a:rPr>
              <a:t>TODA DUDA ES </a:t>
            </a:r>
            <a:r>
              <a:rPr lang="es-CL" sz="2000" b="1" dirty="0" smtClean="0">
                <a:solidFill>
                  <a:srgbClr val="C00000"/>
                </a:solidFill>
              </a:rPr>
              <a:t>VÁLIDA</a:t>
            </a:r>
            <a:endParaRPr lang="es-CL" sz="2000" b="1" dirty="0">
              <a:solidFill>
                <a:srgbClr val="C00000"/>
              </a:solidFill>
            </a:endParaRPr>
          </a:p>
          <a:p>
            <a:pPr>
              <a:lnSpc>
                <a:spcPct val="80000"/>
              </a:lnSpc>
            </a:pPr>
            <a:endParaRPr lang="es-CL" sz="2000" b="1" dirty="0">
              <a:solidFill>
                <a:srgbClr val="CC3300"/>
              </a:solidFill>
            </a:endParaRPr>
          </a:p>
          <a:p>
            <a:pPr>
              <a:lnSpc>
                <a:spcPct val="80000"/>
              </a:lnSpc>
            </a:pPr>
            <a:r>
              <a:rPr lang="es-CL" sz="2000" b="1" dirty="0">
                <a:solidFill>
                  <a:schemeClr val="accent2"/>
                </a:solidFill>
              </a:rPr>
              <a:t>Solicitar </a:t>
            </a:r>
            <a:r>
              <a:rPr lang="es-CL" sz="2000" b="1" dirty="0">
                <a:solidFill>
                  <a:srgbClr val="C00000"/>
                </a:solidFill>
              </a:rPr>
              <a:t>reuniones con anticipación </a:t>
            </a:r>
            <a:r>
              <a:rPr lang="es-CL" sz="2000" b="1" dirty="0">
                <a:solidFill>
                  <a:schemeClr val="accent2"/>
                </a:solidFill>
              </a:rPr>
              <a:t>(en SEC) Se estima asesoría presencial de 2 ½ por grupo en promedio (extra clases).</a:t>
            </a:r>
          </a:p>
          <a:p>
            <a:pPr>
              <a:lnSpc>
                <a:spcPct val="80000"/>
              </a:lnSpc>
            </a:pPr>
            <a:endParaRPr lang="es-CL" sz="2000" b="1" dirty="0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</a:pPr>
            <a:r>
              <a:rPr lang="es-CL" sz="2000" b="1" dirty="0">
                <a:solidFill>
                  <a:schemeClr val="accent2"/>
                </a:solidFill>
              </a:rPr>
              <a:t>Usar intensivamente herramientas TICs de </a:t>
            </a:r>
            <a:r>
              <a:rPr lang="es-CL" sz="2000" b="1" dirty="0">
                <a:solidFill>
                  <a:srgbClr val="C00000"/>
                </a:solidFill>
              </a:rPr>
              <a:t>coordinación intergrupal </a:t>
            </a:r>
            <a:r>
              <a:rPr lang="es-CL" sz="2000" b="1" dirty="0">
                <a:solidFill>
                  <a:schemeClr val="accent2"/>
                </a:solidFill>
              </a:rPr>
              <a:t>(SKYPE AUDIO/Video, TALK, googledocs, googlegroups, U-CURSOS)</a:t>
            </a:r>
          </a:p>
          <a:p>
            <a:pPr>
              <a:lnSpc>
                <a:spcPct val="80000"/>
              </a:lnSpc>
            </a:pPr>
            <a:endParaRPr lang="es-CL" sz="2000" b="1" dirty="0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</a:pPr>
            <a:r>
              <a:rPr lang="es-CL" sz="2000" b="1" dirty="0">
                <a:solidFill>
                  <a:schemeClr val="accent2"/>
                </a:solidFill>
              </a:rPr>
              <a:t> QUE LOS GRUPOS COLABOREN ENTRE SÍ (no es competencia) compartan información ideas, experiencias…</a:t>
            </a:r>
          </a:p>
          <a:p>
            <a:pPr>
              <a:lnSpc>
                <a:spcPct val="80000"/>
              </a:lnSpc>
            </a:pPr>
            <a:endParaRPr lang="es-CL" sz="2000" b="1" dirty="0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s-ES" sz="2000" b="1" dirty="0">
              <a:solidFill>
                <a:schemeClr val="accent2"/>
              </a:solidFill>
            </a:endParaRPr>
          </a:p>
        </p:txBody>
      </p:sp>
      <p:pic>
        <p:nvPicPr>
          <p:cNvPr id="5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b="1" dirty="0" smtClean="0">
                <a:solidFill>
                  <a:srgbClr val="C00000"/>
                </a:solidFill>
              </a:rPr>
              <a:t>Formación de GRUPOS…</a:t>
            </a:r>
            <a:endParaRPr lang="es-ES" b="1" dirty="0">
              <a:solidFill>
                <a:srgbClr val="C00000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62</a:t>
            </a:fld>
            <a:endParaRPr lang="es-ES" dirty="0"/>
          </a:p>
        </p:txBody>
      </p:sp>
      <p:sp>
        <p:nvSpPr>
          <p:cNvPr id="18944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5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7</a:t>
            </a:fld>
            <a:endParaRPr lang="es-ES" dirty="0"/>
          </a:p>
        </p:txBody>
      </p:sp>
      <p:sp>
        <p:nvSpPr>
          <p:cNvPr id="5" name="4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L" dirty="0" smtClean="0"/>
              <a:t>¿Quienes están a cargo (jefaturas) de unidades de más de 5 personas?</a:t>
            </a:r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8</a:t>
            </a:fld>
            <a:endParaRPr lang="es-ES" dirty="0"/>
          </a:p>
        </p:txBody>
      </p:sp>
      <p:sp>
        <p:nvSpPr>
          <p:cNvPr id="5" name="4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L" dirty="0" smtClean="0"/>
              <a:t>¿Quiénes quieren dirigir instituciones públicas?</a:t>
            </a:r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9</a:t>
            </a:fld>
            <a:endParaRPr lang="es-ES" dirty="0"/>
          </a:p>
        </p:txBody>
      </p:sp>
      <p:sp>
        <p:nvSpPr>
          <p:cNvPr id="5" name="4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L" dirty="0" smtClean="0"/>
              <a:t>¿Quién ha leído últimamente algún </a:t>
            </a:r>
            <a:r>
              <a:rPr lang="es-CL" dirty="0" smtClean="0"/>
              <a:t>artículo </a:t>
            </a:r>
            <a:r>
              <a:rPr lang="es-CL" dirty="0" smtClean="0"/>
              <a:t>de </a:t>
            </a:r>
            <a:r>
              <a:rPr lang="es-CL" i="1" dirty="0" smtClean="0"/>
              <a:t>management</a:t>
            </a:r>
            <a:r>
              <a:rPr lang="es-CL" dirty="0" smtClean="0"/>
              <a:t>?</a:t>
            </a:r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dad">
  <a:themeElements>
    <a:clrScheme name="Equidad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dad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dad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2528</TotalTime>
  <Words>3197</Words>
  <Application>Microsoft Office PowerPoint</Application>
  <PresentationFormat>Presentación en pantalla (4:3)</PresentationFormat>
  <Paragraphs>567</Paragraphs>
  <Slides>62</Slides>
  <Notes>62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62</vt:i4>
      </vt:variant>
    </vt:vector>
  </HeadingPairs>
  <TitlesOfParts>
    <vt:vector size="63" baseType="lpstr">
      <vt:lpstr>Equidad</vt:lpstr>
      <vt:lpstr>  DIPLOMA EN GERENCIA PÚBLICA Primavera 2011   Taller de Análisis Organizacional    Profesor: José Inostroza Lara Profesora Auxiliar: Natalie González   www.sistemaspublicos.cl @csp_uchile  </vt:lpstr>
      <vt:lpstr>OBJETIVOS DE LA 1ª SESIÓN</vt:lpstr>
      <vt:lpstr>Presentación Profesores</vt:lpstr>
      <vt:lpstr>Algunas preguntitas previas….</vt:lpstr>
      <vt:lpstr>¿Quién lleva más de 15 años trabajando para el sector publico?</vt:lpstr>
      <vt:lpstr>¿Quién lleva de más de 5 años dirigiendo en el sector público?</vt:lpstr>
      <vt:lpstr>¿Quienes están a cargo (jefaturas) de unidades de más de 5 personas?</vt:lpstr>
      <vt:lpstr>¿Quiénes quieren dirigir instituciones públicas?</vt:lpstr>
      <vt:lpstr>¿Quién ha leído últimamente algún artículo de management?</vt:lpstr>
      <vt:lpstr>¿Qué es lo más esencial que han aprendido hasta el momento en el Diploma para entender y dirigir instituciones públicas?</vt:lpstr>
      <vt:lpstr>¿Qué es la gestión sutil y sistemática?</vt:lpstr>
      <vt:lpstr>¿Cuáles son los factores más importantes a tener en cuenta para gestionar bien?</vt:lpstr>
      <vt:lpstr>1. Presentación General del Taller </vt:lpstr>
      <vt:lpstr>“GUÍA DE METODOLÓGICA PARA  ÁNALISIS DE ORGANIZACIONES”   Documento para fines Docentes  (puede ser mejorada en el transcurso del Taller)  (bajar de U-CURSO)  Autores: Mario Waissbluth y José Inostroza con la colaboración de Natalie González</vt:lpstr>
      <vt:lpstr>1. INTRODUCCIÓN Y CARACTERÍSTICAS GENERALES. </vt:lpstr>
      <vt:lpstr>1. INTRODUCCIÓN Y CARACTERÍSTICAS GENERALES. </vt:lpstr>
      <vt:lpstr>1. INTRODUCCIÓN Y CARACTERÍSTICAS GENERALES. </vt:lpstr>
      <vt:lpstr>1. INTRODUCCIÓN Y CARACTERÍSTICAS GENERALES. </vt:lpstr>
      <vt:lpstr>1. INTRODUCCIÓN Y CARACTERÍSTICAS GENERALES. </vt:lpstr>
      <vt:lpstr>PROCESO COMPLETO  DEL AO . 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Diapositiva 32</vt:lpstr>
      <vt:lpstr>Paso 1: Revisión de Información Secundaria.  </vt:lpstr>
      <vt:lpstr>Paso 2: Identificación de actores relevantes o stakeholders:</vt:lpstr>
      <vt:lpstr>Paso 2: Identificación de actores relevantes o stakeholders:</vt:lpstr>
      <vt:lpstr>Ej. Mapa de Actores</vt:lpstr>
      <vt:lpstr>Diapositiva 37</vt:lpstr>
      <vt:lpstr>Paso 3: Ajustes al cuestionario base (CB) </vt:lpstr>
      <vt:lpstr>Paso 3: Ajustes al Cuestionario Base (CB)</vt:lpstr>
      <vt:lpstr>Paso 3: Ajustes al cuestionario base (CB)</vt:lpstr>
      <vt:lpstr>Paso 3: Ajustes al cuestionario base (CB)</vt:lpstr>
      <vt:lpstr>Diapositiva 42</vt:lpstr>
      <vt:lpstr>Paso 3: Ajustes al cuestionario base (CB)</vt:lpstr>
      <vt:lpstr>Paso 3: Ajustes al cuestionario base (CB)</vt:lpstr>
      <vt:lpstr>Diapositiva 45</vt:lpstr>
      <vt:lpstr>Paso 3: Ajustes al cuestionario base (CB)</vt:lpstr>
      <vt:lpstr>Paso 3: Ajustes al cuestionario base (CB)</vt:lpstr>
      <vt:lpstr>Paso 4: Entrevista a “stakeholder” principal, elaboración de agenda y entrevistas con  otros “stakeholders”:</vt:lpstr>
      <vt:lpstr>Paso 5: Entrevistas a stakeholders (aplicación del Instrumento)</vt:lpstr>
      <vt:lpstr>Paso 6: Identificación de los Problemas Sustantivos  y Secundarios</vt:lpstr>
      <vt:lpstr>Diapositiva 51</vt:lpstr>
      <vt:lpstr>Diapositiva 52</vt:lpstr>
      <vt:lpstr>Paso 7: Indagación en Profundidad </vt:lpstr>
      <vt:lpstr>Paso 8: Elaboración del Diagrama Sistémico</vt:lpstr>
      <vt:lpstr>Paso 8: Elaboración del Diagrama Sistémico</vt:lpstr>
      <vt:lpstr>Diapositiva 56</vt:lpstr>
      <vt:lpstr>Paso 9: Validación de los resultados preliminares del AO con los stakeholders</vt:lpstr>
      <vt:lpstr>FACTORES CRÍTICOS PARA LA APLICACIÓN DEL AO</vt:lpstr>
      <vt:lpstr>Contenido de la Presentación Final</vt:lpstr>
      <vt:lpstr>Dimensiones a Evaluar. (Este Módulo pondera el 25%)</vt:lpstr>
      <vt:lpstr>Recomendaciones Prácticas</vt:lpstr>
      <vt:lpstr>Formación de GRUPOS…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Método de Diagnóstico Institucional Curso: Tópicos de Gestión Pública MGPP</dc:title>
  <dc:creator>Jinostroza</dc:creator>
  <cp:lastModifiedBy>jinostro</cp:lastModifiedBy>
  <cp:revision>81</cp:revision>
  <dcterms:created xsi:type="dcterms:W3CDTF">2007-03-06T22:33:51Z</dcterms:created>
  <dcterms:modified xsi:type="dcterms:W3CDTF">2011-08-13T12:08:23Z</dcterms:modified>
</cp:coreProperties>
</file>