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9" r:id="rId17"/>
    <p:sldId id="298" r:id="rId18"/>
    <p:sldId id="300" r:id="rId19"/>
    <p:sldId id="301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28354E-6724-4FAC-89A0-C48D7AFE4461}" type="datetimeFigureOut">
              <a:rPr lang="es-CL"/>
              <a:pPr>
                <a:defRPr/>
              </a:pPr>
              <a:t>25-07-2011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4FBD0E-808B-43B8-97DE-86EC0D8EFC6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511AA9-C010-46D5-8044-A44A16CA923B}" type="datetimeFigureOut">
              <a:rPr lang="es-CL"/>
              <a:pPr>
                <a:defRPr/>
              </a:pPr>
              <a:t>25-07-2011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50B6F8-2D6A-42D9-B2A8-52E5410525F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s-ES" smtClean="0"/>
              <a:t>Haga clic para cambiar el estilo de título	</a:t>
            </a:r>
          </a:p>
        </p:txBody>
      </p:sp>
      <p:sp>
        <p:nvSpPr>
          <p:cNvPr id="38915" name="2 Marcador de text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mtClean="0"/>
            </a:lvl1pPr>
          </a:lstStyle>
          <a:p>
            <a:r>
              <a:rPr lang="es-ES" smtClean="0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F80704-0856-401F-893E-C0D27D5039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0751-1882-403B-B0DC-547C1C9F8C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1E30-8D0E-45C9-A871-1F6E790627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B4B3D-5077-4AE0-AC0C-DBEEADB18F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pic>
        <p:nvPicPr>
          <p:cNvPr id="4" name="7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 userDrawn="1"/>
        </p:nvSpPr>
        <p:spPr>
          <a:xfrm>
            <a:off x="357188" y="5357813"/>
            <a:ext cx="6215062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MX">
                <a:solidFill>
                  <a:srgbClr val="376092"/>
                </a:solidFill>
                <a:latin typeface="Calibri" pitchFamily="34" charset="0"/>
              </a:rPr>
              <a:t>Profesor: Richard Weber (rweber@dii.uchile.cl)</a:t>
            </a:r>
          </a:p>
        </p:txBody>
      </p:sp>
      <p:sp>
        <p:nvSpPr>
          <p:cNvPr id="6" name="2 Subtítulo"/>
          <p:cNvSpPr txBox="1">
            <a:spLocks/>
          </p:cNvSpPr>
          <p:nvPr userDrawn="1"/>
        </p:nvSpPr>
        <p:spPr>
          <a:xfrm>
            <a:off x="2071688" y="3929063"/>
            <a:ext cx="5143500" cy="928687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Universidad de Chile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Departamento de Ingeniería Industrial </a:t>
            </a:r>
          </a:p>
        </p:txBody>
      </p:sp>
      <p:sp>
        <p:nvSpPr>
          <p:cNvPr id="7" name="2 Subtítulo"/>
          <p:cNvSpPr txBox="1">
            <a:spLocks/>
          </p:cNvSpPr>
          <p:nvPr userDrawn="1"/>
        </p:nvSpPr>
        <p:spPr>
          <a:xfrm>
            <a:off x="285750" y="428625"/>
            <a:ext cx="8358188" cy="928688"/>
          </a:xfrm>
          <a:prstGeom prst="rect">
            <a:avLst/>
          </a:prstGeom>
        </p:spPr>
        <p:txBody>
          <a:bodyPr/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Capacitación avanzada en Modelos de Clasificación para Riesgo </a:t>
            </a:r>
            <a:endParaRPr lang="es-CL" sz="1800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030413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47625" y="6457950"/>
            <a:ext cx="5500688" cy="365125"/>
          </a:xfrm>
        </p:spPr>
        <p:txBody>
          <a:bodyPr/>
          <a:lstStyle>
            <a:lvl1pPr>
              <a:defRPr b="1" dirty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018A94A-E0BB-4D7D-A27E-4B9058B1017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tilla IN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5" name="4 Conector recto"/>
          <p:cNvCxnSpPr/>
          <p:nvPr/>
        </p:nvCxnSpPr>
        <p:spPr>
          <a:xfrm>
            <a:off x="500063" y="357188"/>
            <a:ext cx="8072437" cy="158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8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71438" y="6464300"/>
            <a:ext cx="425071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CL" sz="1200" b="1" dirty="0" smtClean="0">
                <a:solidFill>
                  <a:srgbClr val="17375E"/>
                </a:solidFill>
                <a:latin typeface="Calibri" pitchFamily="34" charset="0"/>
              </a:rPr>
              <a:t>Capacitación avanzada en Modelos de Clasificación para Riesgo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5328" cy="72547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FF0000"/>
              </a:buClr>
              <a:buSzPct val="60000"/>
              <a:buFont typeface="Wingdings" pitchFamily="2" charset="2"/>
              <a:buChar char="q"/>
              <a:defRPr sz="2800"/>
            </a:lvl1pPr>
            <a:lvl2pPr>
              <a:buClr>
                <a:srgbClr val="FF0000"/>
              </a:buClr>
              <a:buSzPct val="60000"/>
              <a:buFont typeface="Courier New" pitchFamily="49" charset="0"/>
              <a:buChar char="o"/>
              <a:defRPr sz="2400"/>
            </a:lvl2pPr>
            <a:lvl3pPr>
              <a:buClr>
                <a:srgbClr val="FF0000"/>
              </a:buClr>
              <a:buSzPct val="60000"/>
              <a:buFont typeface="Arial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843713" y="6464300"/>
            <a:ext cx="21336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9BFDB79-6B42-4CA3-9266-7259C4A6F46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FDA3-AE6E-4752-98D6-690C82E3D9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D5789-699F-438B-9BBE-547A9D43B4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25AE-99B9-43D5-967B-D8F9F26A0F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3F0D-D897-4AC2-AE67-C42F5743B9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3F0-0FFF-4142-A698-250EED53E6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7EAED-466C-475A-8F78-EA37B8A515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9416B-2F8B-4F67-8F8B-F05FE7EC73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5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pport-vector.net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ctrTitle"/>
          </p:nvPr>
        </p:nvSpPr>
        <p:spPr>
          <a:xfrm>
            <a:off x="714375" y="2030413"/>
            <a:ext cx="7772400" cy="1470025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dirty="0" err="1" smtClean="0">
                <a:solidFill>
                  <a:srgbClr val="254061"/>
                </a:solidFill>
              </a:rPr>
              <a:t>Support</a:t>
            </a:r>
            <a:r>
              <a:rPr lang="es-MX" dirty="0" smtClean="0">
                <a:solidFill>
                  <a:srgbClr val="254061"/>
                </a:solidFill>
              </a:rPr>
              <a:t> </a:t>
            </a:r>
            <a:r>
              <a:rPr lang="es-MX" smtClean="0">
                <a:solidFill>
                  <a:srgbClr val="254061"/>
                </a:solidFill>
              </a:rPr>
              <a:t>Vector Machines</a:t>
            </a:r>
            <a:endParaRPr lang="es-CL" dirty="0" smtClean="0">
              <a:solidFill>
                <a:srgbClr val="25406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1575C-B984-4A1B-B27D-E735AFCB09E3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8534400" cy="914400"/>
          </a:xfrm>
        </p:spPr>
        <p:txBody>
          <a:bodyPr/>
          <a:lstStyle/>
          <a:p>
            <a:r>
              <a:rPr lang="es-ES_tradnl" smtClean="0"/>
              <a:t>Formulación matemática </a:t>
            </a:r>
            <a:br>
              <a:rPr lang="es-ES_tradnl" smtClean="0"/>
            </a:br>
            <a:r>
              <a:rPr lang="es-ES_tradnl" smtClean="0"/>
              <a:t>(SVM primal)	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4953000" y="1600200"/>
            <a:ext cx="1720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Error en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clasificación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438400" y="16002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1/Margen</a:t>
            </a:r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342900" y="3086100"/>
          <a:ext cx="4913313" cy="3427413"/>
        </p:xfrm>
        <a:graphic>
          <a:graphicData uri="http://schemas.openxmlformats.org/presentationml/2006/ole">
            <p:oleObj spid="_x0000_s51202" name="Ecuación" r:id="rId4" imgW="1638000" imgH="1143000" progId="Equation.3">
              <p:embed/>
            </p:oleObj>
          </a:graphicData>
        </a:graphic>
      </p:graphicFrame>
      <p:sp>
        <p:nvSpPr>
          <p:cNvPr id="39942" name="AutoShape 6"/>
          <p:cNvSpPr>
            <a:spLocks noChangeArrowheads="1"/>
          </p:cNvSpPr>
          <p:nvPr/>
        </p:nvSpPr>
        <p:spPr bwMode="auto">
          <a:xfrm rot="2700000">
            <a:off x="5198269" y="2345531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2895600" y="2133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5470525" y="3505200"/>
            <a:ext cx="3749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W: Normal al hiperplano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 separador.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b : Posición del hiperplano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X</a:t>
            </a:r>
            <a:r>
              <a:rPr lang="es-ES_tradnl" sz="2400" baseline="-25000">
                <a:latin typeface="Times New Roman" pitchFamily="18" charset="0"/>
              </a:rPr>
              <a:t>i</a:t>
            </a:r>
            <a:r>
              <a:rPr lang="es-ES_tradnl" sz="2400">
                <a:latin typeface="Times New Roman" pitchFamily="18" charset="0"/>
              </a:rPr>
              <a:t>: Objetos de entrenamiento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Y</a:t>
            </a:r>
            <a:r>
              <a:rPr lang="es-ES_tradnl" sz="2400" baseline="-25000">
                <a:latin typeface="Times New Roman" pitchFamily="18" charset="0"/>
              </a:rPr>
              <a:t>i</a:t>
            </a:r>
            <a:r>
              <a:rPr lang="es-ES_tradnl" sz="2400">
                <a:latin typeface="Times New Roman" pitchFamily="18" charset="0"/>
              </a:rPr>
              <a:t> : Clase del objeto i. 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      : Error en la separación	</a:t>
            </a:r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5575300" y="5410200"/>
          <a:ext cx="360363" cy="534988"/>
        </p:xfrm>
        <a:graphic>
          <a:graphicData uri="http://schemas.openxmlformats.org/presentationml/2006/ole">
            <p:oleObj spid="_x0000_s51203" name="Ecuación" r:id="rId5" imgW="17748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514336"/>
            <a:ext cx="8534400" cy="914400"/>
          </a:xfrm>
        </p:spPr>
        <p:txBody>
          <a:bodyPr/>
          <a:lstStyle/>
          <a:p>
            <a:r>
              <a:rPr lang="es-ES_tradnl" dirty="0" smtClean="0"/>
              <a:t>Formulación matemática </a:t>
            </a:r>
            <a:br>
              <a:rPr lang="es-ES_tradnl" dirty="0" smtClean="0"/>
            </a:br>
            <a:r>
              <a:rPr lang="es-ES_tradnl" dirty="0" smtClean="0"/>
              <a:t>(SVM dual)	</a:t>
            </a:r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1087438" y="2566988"/>
          <a:ext cx="6208712" cy="3884612"/>
        </p:xfrm>
        <a:graphic>
          <a:graphicData uri="http://schemas.openxmlformats.org/presentationml/2006/ole">
            <p:oleObj spid="_x0000_s52226" name="Ecuación" r:id="rId4" imgW="2070000" imgH="1295280" progId="Equation.3">
              <p:embed/>
            </p:oleObj>
          </a:graphicData>
        </a:graphic>
      </p:graphicFrame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6518275" y="1770063"/>
            <a:ext cx="777875" cy="1035050"/>
          </a:xfrm>
          <a:prstGeom prst="downArrow">
            <a:avLst>
              <a:gd name="adj1" fmla="val 50000"/>
              <a:gd name="adj2" fmla="val 332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094413" y="124301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KERNELS!!!</a:t>
            </a:r>
            <a:endParaRPr lang="es-ES" sz="2800">
              <a:latin typeface="Times New Roman" pitchFamily="18" charset="0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7553325" y="1944688"/>
            <a:ext cx="135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Luego...</a:t>
            </a:r>
            <a:endParaRPr lang="es-ES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smtClean="0"/>
              <a:t>Clasificador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_tradnl" sz="2800" smtClean="0"/>
              <a:t>El clasificador lineal de los SVM es:</a:t>
            </a:r>
          </a:p>
          <a:p>
            <a:endParaRPr lang="es-ES_tradnl" sz="2800" smtClean="0"/>
          </a:p>
          <a:p>
            <a:endParaRPr lang="es-ES_tradnl" sz="2800" smtClean="0"/>
          </a:p>
          <a:p>
            <a:endParaRPr lang="es-ES_tradnl" sz="2800" smtClean="0"/>
          </a:p>
          <a:p>
            <a:r>
              <a:rPr lang="es-ES_tradnl" sz="2800" smtClean="0"/>
              <a:t>Se determina el signo de la función </a:t>
            </a:r>
            <a:r>
              <a:rPr lang="es-ES_tradnl" sz="2800" i="1" smtClean="0"/>
              <a:t>f(x)</a:t>
            </a:r>
            <a:endParaRPr lang="es-ES_tradnl" sz="2800" smtClean="0"/>
          </a:p>
          <a:p>
            <a:pPr lvl="1"/>
            <a:r>
              <a:rPr lang="es-ES_tradnl" sz="2400" smtClean="0"/>
              <a:t>Si signo(f(x)) = +1  		      pertenece a clase +1</a:t>
            </a:r>
          </a:p>
          <a:p>
            <a:pPr lvl="1"/>
            <a:r>
              <a:rPr lang="es-ES_tradnl" sz="2400" smtClean="0"/>
              <a:t>Si signo(f(x)) = -1		      pertenece a clase -1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1339850" y="2579688"/>
          <a:ext cx="5895975" cy="1030287"/>
        </p:xfrm>
        <a:graphic>
          <a:graphicData uri="http://schemas.openxmlformats.org/presentationml/2006/ole">
            <p:oleObj spid="_x0000_s53250" name="Ecuación" r:id="rId4" imgW="1942920" imgH="342720" progId="Equation.3">
              <p:embed/>
            </p:oleObj>
          </a:graphicData>
        </a:graphic>
      </p:graphicFrame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4229100" y="4840288"/>
            <a:ext cx="976313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4191000" y="4343400"/>
            <a:ext cx="976313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smtClean="0"/>
              <a:t>SVM no lineal</a:t>
            </a:r>
            <a:endParaRPr lang="es-ES" smtClean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139952" y="5387975"/>
            <a:ext cx="38846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 sz="2800" dirty="0">
                <a:latin typeface="Times New Roman" pitchFamily="18" charset="0"/>
              </a:rPr>
              <a:t>Objetos linealmente no separables en R</a:t>
            </a:r>
            <a:r>
              <a:rPr lang="es-ES_tradnl" sz="2800" baseline="30000" dirty="0">
                <a:latin typeface="Times New Roman" pitchFamily="18" charset="0"/>
              </a:rPr>
              <a:t>2</a:t>
            </a:r>
            <a:r>
              <a:rPr lang="es-ES_tradnl" sz="2800" dirty="0">
                <a:latin typeface="Times New Roman" pitchFamily="18" charset="0"/>
              </a:rPr>
              <a:t>, pueden serlo </a:t>
            </a:r>
            <a:r>
              <a:rPr lang="es-ES_tradnl" sz="2800" dirty="0" smtClean="0">
                <a:latin typeface="Times New Roman" pitchFamily="18" charset="0"/>
              </a:rPr>
              <a:t>en otro </a:t>
            </a:r>
            <a:r>
              <a:rPr lang="es-ES_tradnl" sz="2800" dirty="0">
                <a:latin typeface="Times New Roman" pitchFamily="18" charset="0"/>
              </a:rPr>
              <a:t>espacio</a:t>
            </a:r>
            <a:endParaRPr lang="es-ES" sz="2800" dirty="0">
              <a:latin typeface="Times New Roman" pitchFamily="18" charset="0"/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0" y="1631950"/>
            <a:ext cx="7508875" cy="3633788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smtClean="0"/>
              <a:t>SVM no lineal</a:t>
            </a:r>
            <a:endParaRPr lang="es-ES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_tradnl" smtClean="0"/>
              <a:t> Idea:</a:t>
            </a:r>
          </a:p>
          <a:p>
            <a:pPr lvl="1"/>
            <a:r>
              <a:rPr lang="es-ES_tradnl" smtClean="0"/>
              <a:t> Proyectar los objetos a un espacio de mayor dimensión y realizar una clasificación lineal en este nuevo espacio.</a:t>
            </a:r>
          </a:p>
          <a:p>
            <a:pPr lvl="1"/>
            <a:r>
              <a:rPr lang="es-ES_tradnl" smtClean="0"/>
              <a:t> Función de transformación </a:t>
            </a:r>
          </a:p>
          <a:p>
            <a:pPr lvl="1"/>
            <a:r>
              <a:rPr lang="es-ES_tradnl" smtClean="0"/>
              <a:t> </a:t>
            </a:r>
          </a:p>
          <a:p>
            <a:pPr lvl="1"/>
            <a:r>
              <a:rPr lang="es-ES_tradnl" smtClean="0"/>
              <a:t> Basta reemplazar </a:t>
            </a:r>
            <a:r>
              <a:rPr lang="es-ES_tradnl" i="1" smtClean="0"/>
              <a:t>x</a:t>
            </a:r>
            <a:r>
              <a:rPr lang="es-ES_tradnl" i="1" baseline="-25000" smtClean="0"/>
              <a:t>i</a:t>
            </a:r>
            <a:r>
              <a:rPr lang="es-ES_tradnl" i="1" smtClean="0"/>
              <a:t>· x</a:t>
            </a:r>
            <a:r>
              <a:rPr lang="es-ES_tradnl" i="1" baseline="-25000" smtClean="0"/>
              <a:t>s</a:t>
            </a:r>
            <a:r>
              <a:rPr lang="es-ES_tradnl" smtClean="0"/>
              <a:t> por K(</a:t>
            </a:r>
            <a:r>
              <a:rPr lang="es-ES_tradnl" i="1" smtClean="0"/>
              <a:t>x</a:t>
            </a:r>
            <a:r>
              <a:rPr lang="es-ES_tradnl" i="1" baseline="-25000" smtClean="0"/>
              <a:t>i </a:t>
            </a:r>
            <a:r>
              <a:rPr lang="es-ES_tradnl" smtClean="0"/>
              <a:t>,</a:t>
            </a:r>
            <a:r>
              <a:rPr lang="es-ES_tradnl" i="1" smtClean="0"/>
              <a:t> x</a:t>
            </a:r>
            <a:r>
              <a:rPr lang="es-ES_tradnl" i="1" baseline="-25000" smtClean="0"/>
              <a:t>s</a:t>
            </a:r>
            <a:r>
              <a:rPr lang="es-ES_tradnl" smtClean="0"/>
              <a:t> )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5436096" y="3501008"/>
          <a:ext cx="914400" cy="609600"/>
        </p:xfrm>
        <a:graphic>
          <a:graphicData uri="http://schemas.openxmlformats.org/presentationml/2006/ole">
            <p:oleObj spid="_x0000_s54274" name="Ecuación" r:id="rId4" imgW="304560" imgH="203040" progId="Equation.3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1489075" y="3979870"/>
          <a:ext cx="4240213" cy="592138"/>
        </p:xfrm>
        <a:graphic>
          <a:graphicData uri="http://schemas.openxmlformats.org/presentationml/2006/ole">
            <p:oleObj spid="_x0000_s54275" name="Ecuación" r:id="rId5" imgW="14601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229600" cy="539750"/>
          </a:xfrm>
        </p:spPr>
        <p:txBody>
          <a:bodyPr/>
          <a:lstStyle/>
          <a:p>
            <a:r>
              <a:rPr lang="en-US" sz="4000" smtClean="0"/>
              <a:t>Kernel Machines</a:t>
            </a:r>
          </a:p>
        </p:txBody>
      </p:sp>
      <p:sp>
        <p:nvSpPr>
          <p:cNvPr id="50179" name="Oval 3"/>
          <p:cNvSpPr>
            <a:spLocks noChangeArrowheads="1"/>
          </p:cNvSpPr>
          <p:nvPr/>
        </p:nvSpPr>
        <p:spPr bwMode="auto">
          <a:xfrm>
            <a:off x="1730375" y="2092325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63575" y="1101725"/>
            <a:ext cx="152400" cy="152400"/>
            <a:chOff x="2016" y="1824"/>
            <a:chExt cx="96" cy="96"/>
          </a:xfrm>
        </p:grpSpPr>
        <p:sp>
          <p:nvSpPr>
            <p:cNvPr id="50181" name="Line 5"/>
            <p:cNvSpPr>
              <a:spLocks noChangeShapeType="1"/>
            </p:cNvSpPr>
            <p:nvPr/>
          </p:nvSpPr>
          <p:spPr bwMode="auto">
            <a:xfrm>
              <a:off x="2016" y="182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 flipH="1">
              <a:off x="2016" y="182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492375" y="1254125"/>
            <a:ext cx="152400" cy="152400"/>
            <a:chOff x="1200" y="1344"/>
            <a:chExt cx="96" cy="96"/>
          </a:xfrm>
        </p:grpSpPr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>
              <a:off x="1200" y="134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50185" name="Line 9"/>
            <p:cNvSpPr>
              <a:spLocks noChangeShapeType="1"/>
            </p:cNvSpPr>
            <p:nvPr/>
          </p:nvSpPr>
          <p:spPr bwMode="auto">
            <a:xfrm flipH="1">
              <a:off x="1200" y="134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0186" name="Oval 10"/>
          <p:cNvSpPr>
            <a:spLocks noChangeArrowheads="1"/>
          </p:cNvSpPr>
          <p:nvPr/>
        </p:nvSpPr>
        <p:spPr bwMode="auto">
          <a:xfrm>
            <a:off x="2187575" y="2016125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187" name="Oval 11"/>
          <p:cNvSpPr>
            <a:spLocks noChangeArrowheads="1"/>
          </p:cNvSpPr>
          <p:nvPr/>
        </p:nvSpPr>
        <p:spPr bwMode="auto">
          <a:xfrm>
            <a:off x="1654175" y="1482725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797175" y="2473325"/>
            <a:ext cx="152400" cy="152400"/>
            <a:chOff x="2016" y="1824"/>
            <a:chExt cx="96" cy="96"/>
          </a:xfrm>
        </p:grpSpPr>
        <p:sp>
          <p:nvSpPr>
            <p:cNvPr id="50189" name="Line 13"/>
            <p:cNvSpPr>
              <a:spLocks noChangeShapeType="1"/>
            </p:cNvSpPr>
            <p:nvPr/>
          </p:nvSpPr>
          <p:spPr bwMode="auto">
            <a:xfrm>
              <a:off x="2016" y="182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50190" name="Line 14"/>
            <p:cNvSpPr>
              <a:spLocks noChangeShapeType="1"/>
            </p:cNvSpPr>
            <p:nvPr/>
          </p:nvSpPr>
          <p:spPr bwMode="auto">
            <a:xfrm flipH="1">
              <a:off x="2016" y="1824"/>
              <a:ext cx="96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0191" name="Line 15"/>
          <p:cNvSpPr>
            <a:spLocks noChangeShapeType="1"/>
          </p:cNvSpPr>
          <p:nvPr/>
        </p:nvSpPr>
        <p:spPr bwMode="auto">
          <a:xfrm flipV="1">
            <a:off x="533400" y="1828800"/>
            <a:ext cx="0" cy="9144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 flipV="1">
            <a:off x="533400" y="2743200"/>
            <a:ext cx="8382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0193" name="Object 17"/>
          <p:cNvGraphicFramePr>
            <a:graphicFrameLocks noChangeAspect="1"/>
          </p:cNvGraphicFramePr>
          <p:nvPr/>
        </p:nvGraphicFramePr>
        <p:xfrm>
          <a:off x="1447800" y="2667000"/>
          <a:ext cx="260350" cy="260350"/>
        </p:xfrm>
        <a:graphic>
          <a:graphicData uri="http://schemas.openxmlformats.org/presentationml/2006/ole">
            <p:oleObj spid="_x0000_s55298" name="Equation" r:id="rId4" imgW="126720" imgH="126720" progId="Equation.3">
              <p:embed/>
            </p:oleObj>
          </a:graphicData>
        </a:graphic>
      </p:graphicFrame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810000" y="755650"/>
            <a:ext cx="4806950" cy="2273300"/>
            <a:chOff x="2400" y="476"/>
            <a:chExt cx="3028" cy="1432"/>
          </a:xfrm>
        </p:grpSpPr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4128" y="476"/>
              <a:ext cx="1300" cy="1432"/>
              <a:chOff x="4128" y="476"/>
              <a:chExt cx="1300" cy="1432"/>
            </a:xfrm>
          </p:grpSpPr>
          <p:grpSp>
            <p:nvGrpSpPr>
              <p:cNvPr id="7" name="Group 20"/>
              <p:cNvGrpSpPr>
                <a:grpSpLocks/>
              </p:cNvGrpSpPr>
              <p:nvPr/>
            </p:nvGrpSpPr>
            <p:grpSpPr bwMode="auto">
              <a:xfrm>
                <a:off x="4372" y="476"/>
                <a:ext cx="1056" cy="1152"/>
                <a:chOff x="4202" y="586"/>
                <a:chExt cx="1056" cy="1152"/>
              </a:xfrm>
            </p:grpSpPr>
            <p:sp>
              <p:nvSpPr>
                <p:cNvPr id="50197" name="Oval 21"/>
                <p:cNvSpPr>
                  <a:spLocks noChangeArrowheads="1"/>
                </p:cNvSpPr>
                <p:nvPr/>
              </p:nvSpPr>
              <p:spPr bwMode="auto">
                <a:xfrm>
                  <a:off x="4346" y="1546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8" name="Group 22"/>
                <p:cNvGrpSpPr>
                  <a:grpSpLocks/>
                </p:cNvGrpSpPr>
                <p:nvPr/>
              </p:nvGrpSpPr>
              <p:grpSpPr bwMode="auto">
                <a:xfrm>
                  <a:off x="4298" y="586"/>
                  <a:ext cx="96" cy="96"/>
                  <a:chOff x="2016" y="1824"/>
                  <a:chExt cx="96" cy="96"/>
                </a:xfrm>
              </p:grpSpPr>
              <p:sp>
                <p:nvSpPr>
                  <p:cNvPr id="5019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182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50200" name="Line 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16" y="182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" name="Group 25"/>
                <p:cNvGrpSpPr>
                  <a:grpSpLocks/>
                </p:cNvGrpSpPr>
                <p:nvPr/>
              </p:nvGrpSpPr>
              <p:grpSpPr bwMode="auto">
                <a:xfrm>
                  <a:off x="4682" y="1114"/>
                  <a:ext cx="96" cy="96"/>
                  <a:chOff x="1200" y="1344"/>
                  <a:chExt cx="96" cy="96"/>
                </a:xfrm>
              </p:grpSpPr>
              <p:sp>
                <p:nvSpPr>
                  <p:cNvPr id="5020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200" y="134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50203" name="Line 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0" y="134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50204" name="Oval 28"/>
                <p:cNvSpPr>
                  <a:spLocks noChangeArrowheads="1"/>
                </p:cNvSpPr>
                <p:nvPr/>
              </p:nvSpPr>
              <p:spPr bwMode="auto">
                <a:xfrm>
                  <a:off x="4730" y="164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0205" name="Oval 29"/>
                <p:cNvSpPr>
                  <a:spLocks noChangeArrowheads="1"/>
                </p:cNvSpPr>
                <p:nvPr/>
              </p:nvSpPr>
              <p:spPr bwMode="auto">
                <a:xfrm>
                  <a:off x="4202" y="116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10" name="Group 30"/>
                <p:cNvGrpSpPr>
                  <a:grpSpLocks/>
                </p:cNvGrpSpPr>
                <p:nvPr/>
              </p:nvGrpSpPr>
              <p:grpSpPr bwMode="auto">
                <a:xfrm>
                  <a:off x="5162" y="1402"/>
                  <a:ext cx="96" cy="96"/>
                  <a:chOff x="2016" y="1824"/>
                  <a:chExt cx="96" cy="96"/>
                </a:xfrm>
              </p:grpSpPr>
              <p:sp>
                <p:nvSpPr>
                  <p:cNvPr id="50207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182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50208" name="Line 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16" y="1824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sp>
            <p:nvSpPr>
              <p:cNvPr id="50209" name="Line 33"/>
              <p:cNvSpPr>
                <a:spLocks noChangeShapeType="1"/>
              </p:cNvSpPr>
              <p:nvPr/>
            </p:nvSpPr>
            <p:spPr bwMode="auto">
              <a:xfrm flipV="1">
                <a:off x="4128" y="1200"/>
                <a:ext cx="0" cy="57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auto">
              <a:xfrm flipV="1">
                <a:off x="4128" y="1776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aphicFrame>
            <p:nvGraphicFramePr>
              <p:cNvPr id="50211" name="Object 35"/>
              <p:cNvGraphicFramePr>
                <a:graphicFrameLocks noChangeAspect="1"/>
              </p:cNvGraphicFramePr>
              <p:nvPr/>
            </p:nvGraphicFramePr>
            <p:xfrm>
              <a:off x="4678" y="1694"/>
              <a:ext cx="214" cy="214"/>
            </p:xfrm>
            <a:graphic>
              <a:graphicData uri="http://schemas.openxmlformats.org/presentationml/2006/ole">
                <p:oleObj spid="_x0000_s55307" name="Equation" r:id="rId5" imgW="164880" imgH="164880" progId="Equation.3">
                  <p:embed/>
                </p:oleObj>
              </a:graphicData>
            </a:graphic>
          </p:graphicFrame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2400" y="864"/>
              <a:ext cx="922" cy="1039"/>
              <a:chOff x="2400" y="864"/>
              <a:chExt cx="922" cy="1039"/>
            </a:xfrm>
          </p:grpSpPr>
          <p:sp>
            <p:nvSpPr>
              <p:cNvPr id="50213" name="Line 37"/>
              <p:cNvSpPr>
                <a:spLocks noChangeShapeType="1"/>
              </p:cNvSpPr>
              <p:nvPr/>
            </p:nvSpPr>
            <p:spPr bwMode="auto">
              <a:xfrm>
                <a:off x="2496" y="1200"/>
                <a:ext cx="816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aphicFrame>
            <p:nvGraphicFramePr>
              <p:cNvPr id="50214" name="Object 38"/>
              <p:cNvGraphicFramePr>
                <a:graphicFrameLocks noChangeAspect="1"/>
              </p:cNvGraphicFramePr>
              <p:nvPr/>
            </p:nvGraphicFramePr>
            <p:xfrm>
              <a:off x="2640" y="864"/>
              <a:ext cx="395" cy="263"/>
            </p:xfrm>
            <a:graphic>
              <a:graphicData uri="http://schemas.openxmlformats.org/presentationml/2006/ole">
                <p:oleObj spid="_x0000_s55305" name="Equation" r:id="rId6" imgW="304560" imgH="203040" progId="Equation.3">
                  <p:embed/>
                </p:oleObj>
              </a:graphicData>
            </a:graphic>
          </p:graphicFrame>
          <p:graphicFrame>
            <p:nvGraphicFramePr>
              <p:cNvPr id="50215" name="Object 39"/>
              <p:cNvGraphicFramePr>
                <a:graphicFrameLocks noChangeAspect="1"/>
              </p:cNvGraphicFramePr>
              <p:nvPr/>
            </p:nvGraphicFramePr>
            <p:xfrm>
              <a:off x="2400" y="1344"/>
              <a:ext cx="922" cy="559"/>
            </p:xfrm>
            <a:graphic>
              <a:graphicData uri="http://schemas.openxmlformats.org/presentationml/2006/ole">
                <p:oleObj spid="_x0000_s55306" name="Equation" r:id="rId7" imgW="711000" imgH="431640" progId="Equation.3">
                  <p:embed/>
                </p:oleObj>
              </a:graphicData>
            </a:graphic>
          </p:graphicFrame>
        </p:grp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228600" y="4724400"/>
            <a:ext cx="5746750" cy="1771650"/>
            <a:chOff x="144" y="2976"/>
            <a:chExt cx="3620" cy="1116"/>
          </a:xfrm>
        </p:grpSpPr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 flipV="1">
              <a:off x="1344" y="2976"/>
              <a:ext cx="0" cy="528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aphicFrame>
          <p:nvGraphicFramePr>
            <p:cNvPr id="50218" name="Object 42"/>
            <p:cNvGraphicFramePr>
              <a:graphicFrameLocks noChangeAspect="1"/>
            </p:cNvGraphicFramePr>
            <p:nvPr/>
          </p:nvGraphicFramePr>
          <p:xfrm>
            <a:off x="720" y="3024"/>
            <a:ext cx="477" cy="263"/>
          </p:xfrm>
          <a:graphic>
            <a:graphicData uri="http://schemas.openxmlformats.org/presentationml/2006/ole">
              <p:oleObj spid="_x0000_s55302" name="Equation" r:id="rId8" imgW="368280" imgH="203040" progId="Equation.3">
                <p:embed/>
              </p:oleObj>
            </a:graphicData>
          </a:graphic>
        </p:graphicFrame>
        <p:graphicFrame>
          <p:nvGraphicFramePr>
            <p:cNvPr id="50219" name="Object 43"/>
            <p:cNvGraphicFramePr>
              <a:graphicFrameLocks noChangeAspect="1"/>
            </p:cNvGraphicFramePr>
            <p:nvPr/>
          </p:nvGraphicFramePr>
          <p:xfrm>
            <a:off x="1920" y="3024"/>
            <a:ext cx="1844" cy="296"/>
          </p:xfrm>
          <a:graphic>
            <a:graphicData uri="http://schemas.openxmlformats.org/presentationml/2006/ole">
              <p:oleObj spid="_x0000_s55303" name="Equation" r:id="rId9" imgW="1422360" imgH="228600" progId="Equation.3">
                <p:embed/>
              </p:oleObj>
            </a:graphicData>
          </a:graphic>
        </p:graphicFrame>
        <p:graphicFrame>
          <p:nvGraphicFramePr>
            <p:cNvPr id="50220" name="Object 44"/>
            <p:cNvGraphicFramePr>
              <a:graphicFrameLocks noChangeAspect="1"/>
            </p:cNvGraphicFramePr>
            <p:nvPr/>
          </p:nvGraphicFramePr>
          <p:xfrm>
            <a:off x="144" y="3648"/>
            <a:ext cx="2273" cy="444"/>
          </p:xfrm>
          <a:graphic>
            <a:graphicData uri="http://schemas.openxmlformats.org/presentationml/2006/ole">
              <p:oleObj spid="_x0000_s55304" name="Equation" r:id="rId10" imgW="1752480" imgH="342720" progId="Equation.3">
                <p:embed/>
              </p:oleObj>
            </a:graphicData>
          </a:graphic>
        </p:graphicFrame>
      </p:grpSp>
      <p:grpSp>
        <p:nvGrpSpPr>
          <p:cNvPr id="13" name="Group 45"/>
          <p:cNvGrpSpPr>
            <a:grpSpLocks/>
          </p:cNvGrpSpPr>
          <p:nvPr/>
        </p:nvGrpSpPr>
        <p:grpSpPr bwMode="auto">
          <a:xfrm>
            <a:off x="152400" y="1001713"/>
            <a:ext cx="5764213" cy="3570287"/>
            <a:chOff x="96" y="643"/>
            <a:chExt cx="3631" cy="2249"/>
          </a:xfrm>
        </p:grpSpPr>
        <p:grpSp>
          <p:nvGrpSpPr>
            <p:cNvPr id="14" name="Group 46"/>
            <p:cNvGrpSpPr>
              <a:grpSpLocks/>
            </p:cNvGrpSpPr>
            <p:nvPr/>
          </p:nvGrpSpPr>
          <p:grpSpPr bwMode="auto">
            <a:xfrm>
              <a:off x="378" y="643"/>
              <a:ext cx="1393" cy="1061"/>
              <a:chOff x="378" y="643"/>
              <a:chExt cx="1393" cy="1061"/>
            </a:xfrm>
          </p:grpSpPr>
          <p:sp>
            <p:nvSpPr>
              <p:cNvPr id="50223" name="Freeform 47"/>
              <p:cNvSpPr>
                <a:spLocks/>
              </p:cNvSpPr>
              <p:nvPr/>
            </p:nvSpPr>
            <p:spPr bwMode="auto">
              <a:xfrm>
                <a:off x="384" y="768"/>
                <a:ext cx="1263" cy="915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621" y="22"/>
                  </a:cxn>
                  <a:cxn ang="0">
                    <a:pos x="1130" y="310"/>
                  </a:cxn>
                  <a:cxn ang="0">
                    <a:pos x="1263" y="915"/>
                  </a:cxn>
                </a:cxnLst>
                <a:rect l="0" t="0" r="r" b="b"/>
                <a:pathLst>
                  <a:path w="1263" h="915">
                    <a:moveTo>
                      <a:pt x="0" y="179"/>
                    </a:moveTo>
                    <a:cubicBezTo>
                      <a:pt x="103" y="154"/>
                      <a:pt x="433" y="0"/>
                      <a:pt x="621" y="22"/>
                    </a:cubicBezTo>
                    <a:cubicBezTo>
                      <a:pt x="809" y="44"/>
                      <a:pt x="1023" y="161"/>
                      <a:pt x="1130" y="310"/>
                    </a:cubicBezTo>
                    <a:cubicBezTo>
                      <a:pt x="1237" y="459"/>
                      <a:pt x="1235" y="789"/>
                      <a:pt x="1263" y="915"/>
                    </a:cubicBez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224" name="Freeform 48"/>
              <p:cNvSpPr>
                <a:spLocks/>
              </p:cNvSpPr>
              <p:nvPr/>
            </p:nvSpPr>
            <p:spPr bwMode="auto">
              <a:xfrm>
                <a:off x="398" y="899"/>
                <a:ext cx="1138" cy="805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597" y="48"/>
                  </a:cxn>
                  <a:cxn ang="0">
                    <a:pos x="1045" y="419"/>
                  </a:cxn>
                  <a:cxn ang="0">
                    <a:pos x="1138" y="805"/>
                  </a:cxn>
                </a:cxnLst>
                <a:rect l="0" t="0" r="r" b="b"/>
                <a:pathLst>
                  <a:path w="1138" h="805">
                    <a:moveTo>
                      <a:pt x="0" y="132"/>
                    </a:moveTo>
                    <a:cubicBezTo>
                      <a:pt x="99" y="118"/>
                      <a:pt x="423" y="0"/>
                      <a:pt x="597" y="48"/>
                    </a:cubicBezTo>
                    <a:cubicBezTo>
                      <a:pt x="771" y="96"/>
                      <a:pt x="955" y="293"/>
                      <a:pt x="1045" y="419"/>
                    </a:cubicBezTo>
                    <a:cubicBezTo>
                      <a:pt x="1135" y="545"/>
                      <a:pt x="1119" y="725"/>
                      <a:pt x="1138" y="805"/>
                    </a:cubicBezTo>
                  </a:path>
                </a:pathLst>
              </a:custGeom>
              <a:noFill/>
              <a:ln w="12700" cap="flat" cmpd="sng">
                <a:solidFill>
                  <a:schemeClr val="accent2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225" name="Freeform 49"/>
              <p:cNvSpPr>
                <a:spLocks/>
              </p:cNvSpPr>
              <p:nvPr/>
            </p:nvSpPr>
            <p:spPr bwMode="auto">
              <a:xfrm>
                <a:off x="378" y="643"/>
                <a:ext cx="1393" cy="1019"/>
              </a:xfrm>
              <a:custGeom>
                <a:avLst/>
                <a:gdLst/>
                <a:ahLst/>
                <a:cxnLst>
                  <a:cxn ang="0">
                    <a:pos x="0" y="221"/>
                  </a:cxn>
                  <a:cxn ang="0">
                    <a:pos x="721" y="6"/>
                  </a:cxn>
                  <a:cxn ang="0">
                    <a:pos x="1289" y="256"/>
                  </a:cxn>
                  <a:cxn ang="0">
                    <a:pos x="1346" y="1019"/>
                  </a:cxn>
                </a:cxnLst>
                <a:rect l="0" t="0" r="r" b="b"/>
                <a:pathLst>
                  <a:path w="1393" h="1019">
                    <a:moveTo>
                      <a:pt x="0" y="221"/>
                    </a:moveTo>
                    <a:cubicBezTo>
                      <a:pt x="120" y="185"/>
                      <a:pt x="506" y="0"/>
                      <a:pt x="721" y="6"/>
                    </a:cubicBezTo>
                    <a:cubicBezTo>
                      <a:pt x="936" y="12"/>
                      <a:pt x="1185" y="87"/>
                      <a:pt x="1289" y="256"/>
                    </a:cubicBezTo>
                    <a:cubicBezTo>
                      <a:pt x="1393" y="425"/>
                      <a:pt x="1334" y="860"/>
                      <a:pt x="1346" y="1019"/>
                    </a:cubicBezTo>
                  </a:path>
                </a:pathLst>
              </a:custGeom>
              <a:noFill/>
              <a:ln w="12700" cap="flat" cmpd="sng">
                <a:solidFill>
                  <a:schemeClr val="accent2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5" name="Group 50"/>
              <p:cNvGrpSpPr>
                <a:grpSpLocks/>
              </p:cNvGrpSpPr>
              <p:nvPr/>
            </p:nvGrpSpPr>
            <p:grpSpPr bwMode="auto">
              <a:xfrm>
                <a:off x="1566" y="792"/>
                <a:ext cx="96" cy="96"/>
                <a:chOff x="1200" y="1344"/>
                <a:chExt cx="96" cy="96"/>
              </a:xfrm>
            </p:grpSpPr>
            <p:sp>
              <p:nvSpPr>
                <p:cNvPr id="50227" name="Line 51"/>
                <p:cNvSpPr>
                  <a:spLocks noChangeShapeType="1"/>
                </p:cNvSpPr>
                <p:nvPr/>
              </p:nvSpPr>
              <p:spPr bwMode="auto">
                <a:xfrm>
                  <a:off x="1200" y="1344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31FF3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50228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1200" y="1344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31FF3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50229" name="Oval 53"/>
              <p:cNvSpPr>
                <a:spLocks noChangeArrowheads="1"/>
              </p:cNvSpPr>
              <p:nvPr/>
            </p:nvSpPr>
            <p:spPr bwMode="auto">
              <a:xfrm>
                <a:off x="1374" y="127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31FF3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50230" name="Oval 54"/>
              <p:cNvSpPr>
                <a:spLocks noChangeArrowheads="1"/>
              </p:cNvSpPr>
              <p:nvPr/>
            </p:nvSpPr>
            <p:spPr bwMode="auto">
              <a:xfrm>
                <a:off x="1038" y="936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31FF3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6" name="Group 55"/>
            <p:cNvGrpSpPr>
              <a:grpSpLocks/>
            </p:cNvGrpSpPr>
            <p:nvPr/>
          </p:nvGrpSpPr>
          <p:grpSpPr bwMode="auto">
            <a:xfrm>
              <a:off x="96" y="1968"/>
              <a:ext cx="3631" cy="924"/>
              <a:chOff x="96" y="1968"/>
              <a:chExt cx="3631" cy="924"/>
            </a:xfrm>
          </p:grpSpPr>
          <p:graphicFrame>
            <p:nvGraphicFramePr>
              <p:cNvPr id="50232" name="Object 56"/>
              <p:cNvGraphicFramePr>
                <a:graphicFrameLocks noChangeAspect="1"/>
              </p:cNvGraphicFramePr>
              <p:nvPr/>
            </p:nvGraphicFramePr>
            <p:xfrm>
              <a:off x="96" y="2448"/>
              <a:ext cx="2569" cy="444"/>
            </p:xfrm>
            <a:graphic>
              <a:graphicData uri="http://schemas.openxmlformats.org/presentationml/2006/ole">
                <p:oleObj spid="_x0000_s55300" name="Equation" r:id="rId11" imgW="1981080" imgH="342720" progId="Equation.3">
                  <p:embed/>
                </p:oleObj>
              </a:graphicData>
            </a:graphic>
          </p:graphicFrame>
          <p:graphicFrame>
            <p:nvGraphicFramePr>
              <p:cNvPr id="50233" name="Object 57"/>
              <p:cNvGraphicFramePr>
                <a:graphicFrameLocks noChangeAspect="1"/>
              </p:cNvGraphicFramePr>
              <p:nvPr/>
            </p:nvGraphicFramePr>
            <p:xfrm>
              <a:off x="2064" y="1968"/>
              <a:ext cx="1663" cy="296"/>
            </p:xfrm>
            <a:graphic>
              <a:graphicData uri="http://schemas.openxmlformats.org/presentationml/2006/ole">
                <p:oleObj spid="_x0000_s55301" name="Equation" r:id="rId12" imgW="1282680" imgH="228600" progId="Equation.3">
                  <p:embed/>
                </p:oleObj>
              </a:graphicData>
            </a:graphic>
          </p:graphicFrame>
          <p:sp>
            <p:nvSpPr>
              <p:cNvPr id="50234" name="Line 58"/>
              <p:cNvSpPr>
                <a:spLocks noChangeShapeType="1"/>
              </p:cNvSpPr>
              <p:nvPr/>
            </p:nvSpPr>
            <p:spPr bwMode="auto">
              <a:xfrm>
                <a:off x="2448" y="2352"/>
                <a:ext cx="816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8" name="Group 62"/>
          <p:cNvGrpSpPr>
            <a:grpSpLocks/>
          </p:cNvGrpSpPr>
          <p:nvPr/>
        </p:nvGrpSpPr>
        <p:grpSpPr bwMode="auto">
          <a:xfrm>
            <a:off x="5638800" y="762000"/>
            <a:ext cx="3294063" cy="3829050"/>
            <a:chOff x="3552" y="480"/>
            <a:chExt cx="2075" cy="2412"/>
          </a:xfrm>
        </p:grpSpPr>
        <p:graphicFrame>
          <p:nvGraphicFramePr>
            <p:cNvPr id="50239" name="Object 63"/>
            <p:cNvGraphicFramePr>
              <a:graphicFrameLocks noChangeAspect="1"/>
            </p:cNvGraphicFramePr>
            <p:nvPr/>
          </p:nvGraphicFramePr>
          <p:xfrm>
            <a:off x="3552" y="2448"/>
            <a:ext cx="2075" cy="444"/>
          </p:xfrm>
          <a:graphic>
            <a:graphicData uri="http://schemas.openxmlformats.org/presentationml/2006/ole">
              <p:oleObj spid="_x0000_s55299" name="Equation" r:id="rId13" imgW="1600200" imgH="342720" progId="Equation.3">
                <p:embed/>
              </p:oleObj>
            </a:graphicData>
          </a:graphic>
        </p:graphicFrame>
        <p:grpSp>
          <p:nvGrpSpPr>
            <p:cNvPr id="19" name="Group 64"/>
            <p:cNvGrpSpPr>
              <a:grpSpLocks/>
            </p:cNvGrpSpPr>
            <p:nvPr/>
          </p:nvGrpSpPr>
          <p:grpSpPr bwMode="auto">
            <a:xfrm>
              <a:off x="4080" y="480"/>
              <a:ext cx="1394" cy="1344"/>
              <a:chOff x="3914" y="586"/>
              <a:chExt cx="1394" cy="1344"/>
            </a:xfrm>
          </p:grpSpPr>
          <p:sp>
            <p:nvSpPr>
              <p:cNvPr id="50241" name="Line 65"/>
              <p:cNvSpPr>
                <a:spLocks noChangeShapeType="1"/>
              </p:cNvSpPr>
              <p:nvPr/>
            </p:nvSpPr>
            <p:spPr bwMode="auto">
              <a:xfrm>
                <a:off x="4154" y="586"/>
                <a:ext cx="1154" cy="112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242" name="Line 66"/>
              <p:cNvSpPr>
                <a:spLocks noChangeShapeType="1"/>
              </p:cNvSpPr>
              <p:nvPr/>
            </p:nvSpPr>
            <p:spPr bwMode="auto">
              <a:xfrm>
                <a:off x="3914" y="874"/>
                <a:ext cx="1104" cy="105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243" name="Line 67"/>
              <p:cNvSpPr>
                <a:spLocks noChangeShapeType="1"/>
              </p:cNvSpPr>
              <p:nvPr/>
            </p:nvSpPr>
            <p:spPr bwMode="auto">
              <a:xfrm>
                <a:off x="4032" y="720"/>
                <a:ext cx="1104" cy="1056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0" name="Group 68"/>
              <p:cNvGrpSpPr>
                <a:grpSpLocks/>
              </p:cNvGrpSpPr>
              <p:nvPr/>
            </p:nvGrpSpPr>
            <p:grpSpPr bwMode="auto">
              <a:xfrm>
                <a:off x="4683" y="1110"/>
                <a:ext cx="96" cy="96"/>
                <a:chOff x="1200" y="1344"/>
                <a:chExt cx="96" cy="96"/>
              </a:xfrm>
            </p:grpSpPr>
            <p:sp>
              <p:nvSpPr>
                <p:cNvPr id="50245" name="Line 69"/>
                <p:cNvSpPr>
                  <a:spLocks noChangeShapeType="1"/>
                </p:cNvSpPr>
                <p:nvPr/>
              </p:nvSpPr>
              <p:spPr bwMode="auto">
                <a:xfrm>
                  <a:off x="1200" y="1344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31FF3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50246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1200" y="1344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31FF3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50247" name="Oval 71"/>
              <p:cNvSpPr>
                <a:spLocks noChangeArrowheads="1"/>
              </p:cNvSpPr>
              <p:nvPr/>
            </p:nvSpPr>
            <p:spPr bwMode="auto">
              <a:xfrm>
                <a:off x="4731" y="1638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31FF3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50248" name="Oval 72"/>
              <p:cNvSpPr>
                <a:spLocks noChangeArrowheads="1"/>
              </p:cNvSpPr>
              <p:nvPr/>
            </p:nvSpPr>
            <p:spPr bwMode="auto">
              <a:xfrm>
                <a:off x="4203" y="1158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31FF3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65138"/>
            <a:ext cx="8229600" cy="885825"/>
          </a:xfrm>
        </p:spPr>
        <p:txBody>
          <a:bodyPr/>
          <a:lstStyle/>
          <a:p>
            <a:r>
              <a:rPr lang="es-ES_tradnl" dirty="0" smtClean="0"/>
              <a:t>Funciones </a:t>
            </a:r>
            <a:r>
              <a:rPr lang="es-ES_tradnl" dirty="0" err="1" smtClean="0"/>
              <a:t>Kernel</a:t>
            </a:r>
            <a:r>
              <a:rPr lang="es-ES_tradnl" dirty="0" smtClean="0"/>
              <a:t> 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1541" y="1772816"/>
            <a:ext cx="5106763" cy="34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65138"/>
            <a:ext cx="8229600" cy="885825"/>
          </a:xfrm>
        </p:spPr>
        <p:txBody>
          <a:bodyPr/>
          <a:lstStyle/>
          <a:p>
            <a:r>
              <a:rPr lang="es-ES_tradnl" smtClean="0"/>
              <a:t>Características de Support Vector Machines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474663" y="1760538"/>
            <a:ext cx="8074025" cy="3582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smtClean="0"/>
              <a:t>Herramienta matemática</a:t>
            </a:r>
          </a:p>
          <a:p>
            <a:pPr>
              <a:lnSpc>
                <a:spcPct val="90000"/>
              </a:lnSpc>
            </a:pPr>
            <a:r>
              <a:rPr lang="es-ES_tradnl" sz="2800" smtClean="0"/>
              <a:t>No tiene mínimos locales (árboles de decisión)</a:t>
            </a:r>
          </a:p>
          <a:p>
            <a:pPr>
              <a:lnSpc>
                <a:spcPct val="90000"/>
              </a:lnSpc>
            </a:pPr>
            <a:r>
              <a:rPr lang="es-ES_tradnl" sz="2800" smtClean="0"/>
              <a:t>No tiene el problema de Overfitting (Redes Neuronales)</a:t>
            </a:r>
          </a:p>
          <a:p>
            <a:pPr>
              <a:lnSpc>
                <a:spcPct val="90000"/>
              </a:lnSpc>
            </a:pPr>
            <a:r>
              <a:rPr lang="es-ES_tradnl" sz="2800" smtClean="0"/>
              <a:t>Solución no depende de estructura del planteamiento del problema.</a:t>
            </a:r>
          </a:p>
          <a:p>
            <a:pPr>
              <a:lnSpc>
                <a:spcPct val="90000"/>
              </a:lnSpc>
            </a:pPr>
            <a:r>
              <a:rPr lang="es-ES_tradnl" sz="2800" smtClean="0"/>
              <a:t>Aplicabilidad en distintos tipos de problemas (Clasificación, Regresión, descubrimiento de patrones en general)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Publicaciones </a:t>
            </a:r>
            <a:endParaRPr lang="es-E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5900"/>
            <a:ext cx="8178800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/>
              <a:t>Web</a:t>
            </a:r>
          </a:p>
          <a:p>
            <a:pPr lvl="1">
              <a:lnSpc>
                <a:spcPct val="90000"/>
              </a:lnSpc>
            </a:pPr>
            <a:r>
              <a:rPr lang="es-ES_tradnl" sz="2400" dirty="0"/>
              <a:t> </a:t>
            </a:r>
            <a:r>
              <a:rPr lang="es-ES_tradnl" sz="2400" dirty="0">
                <a:hlinkClick r:id="rId2"/>
              </a:rPr>
              <a:t>www.support-vector.net</a:t>
            </a:r>
            <a:endParaRPr lang="es-ES_tradnl" sz="2400" dirty="0"/>
          </a:p>
          <a:p>
            <a:pPr lvl="1">
              <a:lnSpc>
                <a:spcPct val="90000"/>
              </a:lnSpc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/>
              <a:t>Libros	</a:t>
            </a:r>
          </a:p>
          <a:p>
            <a:pPr lvl="1">
              <a:lnSpc>
                <a:spcPct val="90000"/>
              </a:lnSpc>
            </a:pPr>
            <a:r>
              <a:rPr lang="es-ES_tradnl" sz="2400" dirty="0"/>
              <a:t> </a:t>
            </a:r>
            <a:r>
              <a:rPr lang="es-ES" sz="2400" dirty="0" err="1">
                <a:latin typeface="Arial Unicode MS" pitchFamily="34" charset="-128"/>
              </a:rPr>
              <a:t>Nello</a:t>
            </a:r>
            <a:r>
              <a:rPr lang="es-ES" sz="2400" dirty="0">
                <a:latin typeface="Arial Unicode MS" pitchFamily="34" charset="-128"/>
              </a:rPr>
              <a:t> </a:t>
            </a:r>
            <a:r>
              <a:rPr lang="es-ES" sz="2400" dirty="0" err="1">
                <a:latin typeface="Arial Unicode MS" pitchFamily="34" charset="-128"/>
              </a:rPr>
              <a:t>Cristianini</a:t>
            </a:r>
            <a:r>
              <a:rPr lang="es-ES" sz="2400" dirty="0">
                <a:latin typeface="Arial Unicode MS" pitchFamily="34" charset="-128"/>
              </a:rPr>
              <a:t> and John </a:t>
            </a:r>
            <a:r>
              <a:rPr lang="es-ES" sz="2400" dirty="0" err="1">
                <a:latin typeface="Arial Unicode MS" pitchFamily="34" charset="-128"/>
              </a:rPr>
              <a:t>Shawe</a:t>
            </a:r>
            <a:r>
              <a:rPr lang="es-ES" sz="2400" dirty="0">
                <a:latin typeface="Arial Unicode MS" pitchFamily="34" charset="-128"/>
              </a:rPr>
              <a:t>-Taylor</a:t>
            </a:r>
            <a:r>
              <a:rPr lang="es-ES_tradnl" sz="2400" dirty="0">
                <a:latin typeface="Arial Unicode MS" pitchFamily="34" charset="-128"/>
              </a:rPr>
              <a:t>. </a:t>
            </a:r>
            <a:r>
              <a:rPr lang="es-ES_tradnl" sz="2400" i="1" dirty="0" err="1">
                <a:latin typeface="Arial Unicode MS" pitchFamily="34" charset="-128"/>
              </a:rPr>
              <a:t>An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Introduction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to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Support</a:t>
            </a:r>
            <a:r>
              <a:rPr lang="es-ES_tradnl" sz="2400" i="1" dirty="0">
                <a:latin typeface="Arial Unicode MS" pitchFamily="34" charset="-128"/>
              </a:rPr>
              <a:t> Vector Machines</a:t>
            </a:r>
            <a:r>
              <a:rPr lang="es-ES" sz="2400" dirty="0">
                <a:latin typeface="Arial Unicode MS" pitchFamily="34" charset="-128"/>
              </a:rPr>
              <a:t>. Cambridge </a:t>
            </a:r>
            <a:r>
              <a:rPr lang="es-ES" sz="2400" dirty="0" err="1">
                <a:latin typeface="Arial Unicode MS" pitchFamily="34" charset="-128"/>
              </a:rPr>
              <a:t>University</a:t>
            </a:r>
            <a:r>
              <a:rPr lang="es-ES" sz="2400" dirty="0">
                <a:latin typeface="Arial Unicode MS" pitchFamily="34" charset="-128"/>
              </a:rPr>
              <a:t> </a:t>
            </a:r>
            <a:r>
              <a:rPr lang="es-ES" sz="2400" dirty="0" err="1">
                <a:latin typeface="Arial Unicode MS" pitchFamily="34" charset="-128"/>
              </a:rPr>
              <a:t>Press</a:t>
            </a:r>
            <a:r>
              <a:rPr lang="es-ES" sz="2400" dirty="0">
                <a:latin typeface="Arial Unicode MS" pitchFamily="34" charset="-128"/>
              </a:rPr>
              <a:t>, Cambridge, UK, 2000.</a:t>
            </a:r>
            <a:endParaRPr lang="es-ES_tradnl" sz="2400" dirty="0">
              <a:latin typeface="Arial Unicode MS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s-ES_tradnl" sz="2400" dirty="0">
                <a:latin typeface="Arial Unicode MS" pitchFamily="34" charset="-128"/>
              </a:rPr>
              <a:t>V. </a:t>
            </a:r>
            <a:r>
              <a:rPr lang="es-ES_tradnl" sz="2400" dirty="0" err="1">
                <a:latin typeface="Arial Unicode MS" pitchFamily="34" charset="-128"/>
              </a:rPr>
              <a:t>Vapnik</a:t>
            </a:r>
            <a:r>
              <a:rPr lang="es-ES_tradnl" sz="2400" dirty="0">
                <a:latin typeface="Arial Unicode MS" pitchFamily="34" charset="-128"/>
              </a:rPr>
              <a:t>, </a:t>
            </a:r>
            <a:r>
              <a:rPr lang="es-ES_tradnl" sz="2400" i="1" dirty="0" err="1">
                <a:latin typeface="Arial Unicode MS" pitchFamily="34" charset="-128"/>
              </a:rPr>
              <a:t>Statistical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learning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theory</a:t>
            </a:r>
            <a:r>
              <a:rPr lang="es-ES_tradnl" sz="2400" dirty="0">
                <a:latin typeface="Arial Unicode MS" pitchFamily="34" charset="-128"/>
              </a:rPr>
              <a:t>, John </a:t>
            </a:r>
            <a:r>
              <a:rPr lang="es-ES_tradnl" sz="2400" dirty="0" err="1">
                <a:latin typeface="Arial Unicode MS" pitchFamily="34" charset="-128"/>
              </a:rPr>
              <a:t>Wiley</a:t>
            </a:r>
            <a:r>
              <a:rPr lang="es-ES_tradnl" sz="2400" dirty="0">
                <a:latin typeface="Arial Unicode MS" pitchFamily="34" charset="-128"/>
              </a:rPr>
              <a:t> and </a:t>
            </a:r>
            <a:r>
              <a:rPr lang="es-ES_tradnl" sz="2400" dirty="0" err="1">
                <a:latin typeface="Arial Unicode MS" pitchFamily="34" charset="-128"/>
              </a:rPr>
              <a:t>Sons</a:t>
            </a:r>
            <a:r>
              <a:rPr lang="es-ES_tradnl" sz="2400" dirty="0">
                <a:latin typeface="Arial Unicode MS" pitchFamily="34" charset="-128"/>
              </a:rPr>
              <a:t>, New York, 1998.</a:t>
            </a:r>
          </a:p>
          <a:p>
            <a:pPr lvl="1">
              <a:lnSpc>
                <a:spcPct val="90000"/>
              </a:lnSpc>
            </a:pPr>
            <a:r>
              <a:rPr lang="es-ES" sz="2400" dirty="0" err="1">
                <a:latin typeface="Arial Unicode MS" pitchFamily="34" charset="-128"/>
              </a:rPr>
              <a:t>Bernhard</a:t>
            </a:r>
            <a:r>
              <a:rPr lang="es-ES" sz="2400" dirty="0">
                <a:latin typeface="Arial Unicode MS" pitchFamily="34" charset="-128"/>
              </a:rPr>
              <a:t> </a:t>
            </a:r>
            <a:r>
              <a:rPr lang="es-ES" sz="2400" dirty="0" err="1">
                <a:latin typeface="Arial Unicode MS" pitchFamily="34" charset="-128"/>
              </a:rPr>
              <a:t>Schölkopf</a:t>
            </a:r>
            <a:r>
              <a:rPr lang="es-ES" sz="2400" dirty="0">
                <a:latin typeface="Arial Unicode MS" pitchFamily="34" charset="-128"/>
              </a:rPr>
              <a:t> and Alex Smola.</a:t>
            </a:r>
            <a:r>
              <a:rPr lang="es-ES_tradnl" sz="2400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Learning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with</a:t>
            </a:r>
            <a:r>
              <a:rPr lang="es-ES_tradnl" sz="2400" i="1" dirty="0">
                <a:latin typeface="Arial Unicode MS" pitchFamily="34" charset="-128"/>
              </a:rPr>
              <a:t> </a:t>
            </a:r>
            <a:r>
              <a:rPr lang="es-ES_tradnl" sz="2400" i="1" dirty="0" err="1">
                <a:latin typeface="Arial Unicode MS" pitchFamily="34" charset="-128"/>
              </a:rPr>
              <a:t>Kernels</a:t>
            </a:r>
            <a:r>
              <a:rPr lang="es-ES" sz="2400" dirty="0">
                <a:latin typeface="Arial Unicode MS" pitchFamily="34" charset="-128"/>
              </a:rPr>
              <a:t>. MIT </a:t>
            </a:r>
            <a:r>
              <a:rPr lang="es-ES" sz="2400" dirty="0" err="1">
                <a:latin typeface="Arial Unicode MS" pitchFamily="34" charset="-128"/>
              </a:rPr>
              <a:t>Press</a:t>
            </a:r>
            <a:r>
              <a:rPr lang="es-ES" sz="2400" dirty="0">
                <a:latin typeface="Arial Unicode MS" pitchFamily="34" charset="-128"/>
              </a:rPr>
              <a:t>, Cambridge, MA, 2002.</a:t>
            </a:r>
          </a:p>
          <a:p>
            <a:pPr lvl="1">
              <a:lnSpc>
                <a:spcPct val="90000"/>
              </a:lnSpc>
            </a:pPr>
            <a:endParaRPr lang="es-ES_tradnl" sz="2400" dirty="0">
              <a:latin typeface="Arial Unicode MS" pitchFamily="34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Publicaciones </a:t>
            </a:r>
            <a:endParaRPr lang="es-ES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686800" cy="41719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sz="2800"/>
              <a:t>Papers </a:t>
            </a:r>
          </a:p>
          <a:p>
            <a:pPr lvl="1">
              <a:lnSpc>
                <a:spcPct val="90000"/>
              </a:lnSpc>
            </a:pPr>
            <a:r>
              <a:rPr lang="es-ES_tradnl" sz="2000">
                <a:latin typeface="Arial Unicode MS" pitchFamily="34" charset="-128"/>
              </a:rPr>
              <a:t>C. Burges, </a:t>
            </a:r>
            <a:r>
              <a:rPr lang="es-ES_tradnl" sz="2000" i="1">
                <a:latin typeface="Arial Unicode MS" pitchFamily="34" charset="-128"/>
              </a:rPr>
              <a:t>A tutorial on support vector machines for pattern recognition</a:t>
            </a:r>
            <a:r>
              <a:rPr lang="es-ES_tradnl" sz="2000">
                <a:latin typeface="Arial Unicode MS" pitchFamily="34" charset="-128"/>
              </a:rPr>
              <a:t>, Data Mining and Knowledge Discovery 2 (1998), no. 2, 121–167</a:t>
            </a:r>
            <a:r>
              <a:rPr lang="es-ES_tradnl" sz="2000"/>
              <a:t> </a:t>
            </a:r>
          </a:p>
          <a:p>
            <a:pPr lvl="1">
              <a:lnSpc>
                <a:spcPct val="90000"/>
              </a:lnSpc>
            </a:pPr>
            <a:r>
              <a:rPr lang="es-ES_tradnl" sz="2000">
                <a:latin typeface="Arial Unicode MS" pitchFamily="34" charset="-128"/>
              </a:rPr>
              <a:t>C. Campbell, </a:t>
            </a:r>
            <a:r>
              <a:rPr lang="es-ES_tradnl" sz="2000" i="1">
                <a:latin typeface="Arial Unicode MS" pitchFamily="34" charset="-128"/>
              </a:rPr>
              <a:t>An introduction to kernel methods</a:t>
            </a:r>
            <a:r>
              <a:rPr lang="es-ES_tradnl" sz="2000">
                <a:latin typeface="Arial Unicode MS" pitchFamily="34" charset="-128"/>
              </a:rPr>
              <a:t>, Radial Basis Function Networks: Design and Applications (R. Howlett and L. Jain, eds.), Springer Verlag, Berlin, 2000, pp. 155–192.</a:t>
            </a:r>
          </a:p>
          <a:p>
            <a:pPr lvl="1">
              <a:lnSpc>
                <a:spcPct val="90000"/>
              </a:lnSpc>
            </a:pPr>
            <a:r>
              <a:rPr lang="es-ES_tradnl" sz="2000">
                <a:latin typeface="Arial Unicode MS" pitchFamily="34" charset="-128"/>
              </a:rPr>
              <a:t>T. Joachims, </a:t>
            </a:r>
            <a:r>
              <a:rPr lang="es-ES_tradnl" sz="2000" i="1">
                <a:latin typeface="Arial Unicode MS" pitchFamily="34" charset="-128"/>
              </a:rPr>
              <a:t>Text categorization with support vector machines: learning with many relevant features</a:t>
            </a:r>
            <a:r>
              <a:rPr lang="es-ES_tradnl" sz="2000">
                <a:latin typeface="Arial Unicode MS" pitchFamily="34" charset="-128"/>
              </a:rPr>
              <a:t>, Tenth European Conference on Machine Learning (ECML) (Berlin,Springer), 1998, pp. 137–142.</a:t>
            </a:r>
            <a:endParaRPr lang="es-ES_tradnl" sz="2000"/>
          </a:p>
          <a:p>
            <a:pPr lvl="1">
              <a:lnSpc>
                <a:spcPct val="90000"/>
              </a:lnSpc>
            </a:pPr>
            <a:r>
              <a:rPr lang="es-ES_tradnl" sz="2000">
                <a:latin typeface="Arial Unicode MS" pitchFamily="34" charset="-128"/>
              </a:rPr>
              <a:t>E. Osuna, R.Freund, and F. Girosi, </a:t>
            </a:r>
            <a:r>
              <a:rPr lang="es-ES_tradnl" sz="2000" i="1">
                <a:latin typeface="Arial Unicode MS" pitchFamily="34" charset="-128"/>
              </a:rPr>
              <a:t>Training support vector machines: an application to face detection</a:t>
            </a:r>
            <a:r>
              <a:rPr lang="es-ES_tradnl" sz="2000">
                <a:latin typeface="Arial Unicode MS" pitchFamily="34" charset="-128"/>
              </a:rPr>
              <a:t>, IEEE Conference on Computer Vision and Pattern Recognition (Puerto Rico), Junio 1997, pp. 130–136.</a:t>
            </a:r>
          </a:p>
          <a:p>
            <a:pPr lvl="1">
              <a:lnSpc>
                <a:spcPct val="90000"/>
              </a:lnSpc>
            </a:pPr>
            <a:endParaRPr lang="es-ES_tradnl" sz="2000"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228600" y="260350"/>
            <a:ext cx="8664575" cy="1447800"/>
          </a:xfrm>
        </p:spPr>
        <p:txBody>
          <a:bodyPr/>
          <a:lstStyle/>
          <a:p>
            <a:r>
              <a:rPr lang="es-ES_tradnl" smtClean="0"/>
              <a:t>Support Vector Machines </a:t>
            </a:r>
            <a:br>
              <a:rPr lang="es-ES_tradnl" smtClean="0"/>
            </a:br>
            <a:r>
              <a:rPr lang="es-ES_tradnl" smtClean="0"/>
              <a:t>Ejemplo Introductorio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703388"/>
            <a:ext cx="8067675" cy="2892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smtClean="0"/>
              <a:t> Caso Retención de Clientes: “</a:t>
            </a:r>
            <a:r>
              <a:rPr lang="es-ES_tradnl" sz="2800" i="1" smtClean="0"/>
              <a:t>detección de fuga</a:t>
            </a:r>
            <a:r>
              <a:rPr lang="es-ES_tradnl" sz="2800" smtClean="0"/>
              <a:t>”. </a:t>
            </a:r>
          </a:p>
          <a:p>
            <a:pPr lvl="1">
              <a:lnSpc>
                <a:spcPct val="90000"/>
              </a:lnSpc>
            </a:pPr>
            <a:r>
              <a:rPr lang="es-ES_tradnl" sz="2400" smtClean="0"/>
              <a:t> Dada ciertas características del cliente (edad, ingreso, crédito, saldo promedio, comportamiento en general) (atributos) </a:t>
            </a:r>
          </a:p>
          <a:p>
            <a:pPr lvl="1">
              <a:lnSpc>
                <a:spcPct val="90000"/>
              </a:lnSpc>
            </a:pPr>
            <a:r>
              <a:rPr lang="es-ES_tradnl" sz="2400" smtClean="0"/>
              <a:t> Determinar si el cliente cerrará su cuenta corriente en los próximos meses.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es-ES_tradnl" sz="240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228600" y="5181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gradFill rotWithShape="0">
            <a:gsLst>
              <a:gs pos="0">
                <a:srgbClr val="FF9900"/>
              </a:gs>
              <a:gs pos="100000">
                <a:srgbClr val="764700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95400" y="4953000"/>
            <a:ext cx="7451725" cy="8985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i="1">
                <a:latin typeface="Times New Roman" pitchFamily="18" charset="0"/>
              </a:rPr>
              <a:t>Aprender de información de otros clientes, generar alguna</a:t>
            </a:r>
          </a:p>
          <a:p>
            <a:pPr eaLnBrk="0" hangingPunct="0"/>
            <a:r>
              <a:rPr lang="es-ES_tradnl" sz="2400" i="1">
                <a:latin typeface="Times New Roman" pitchFamily="18" charset="0"/>
              </a:rPr>
              <a:t>“Regla” y aplicar esta regla a casos nuevos.</a:t>
            </a:r>
            <a:endParaRPr lang="es-ES_tradnl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85750"/>
            <a:ext cx="8229600" cy="633413"/>
          </a:xfrm>
        </p:spPr>
        <p:txBody>
          <a:bodyPr/>
          <a:lstStyle/>
          <a:p>
            <a:r>
              <a:rPr lang="es-ES_tradnl" smtClean="0"/>
              <a:t>Teoría de Aprendizaje Estadístico 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752600"/>
            <a:ext cx="8077200" cy="4495800"/>
          </a:xfrm>
        </p:spPr>
        <p:txBody>
          <a:bodyPr/>
          <a:lstStyle/>
          <a:p>
            <a:pPr marL="95250" indent="-95250">
              <a:lnSpc>
                <a:spcPct val="90000"/>
              </a:lnSpc>
            </a:pPr>
            <a:r>
              <a:rPr lang="es-ES_tradnl" sz="3600" smtClean="0"/>
              <a:t> Minimización del riesgo empírico</a:t>
            </a: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r>
              <a:rPr lang="es-ES_tradnl" sz="2800" smtClean="0"/>
              <a:t>	Queremos encontrar una función </a:t>
            </a:r>
            <a:r>
              <a:rPr lang="es-ES_tradnl" sz="2800" i="1" smtClean="0"/>
              <a:t>f</a:t>
            </a:r>
            <a:r>
              <a:rPr lang="es-ES_tradnl" sz="2800" smtClean="0"/>
              <a:t> que minimice:</a:t>
            </a:r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r>
              <a:rPr lang="es-ES_tradnl" sz="2800" smtClean="0"/>
              <a:t> Donde </a:t>
            </a:r>
            <a:r>
              <a:rPr lang="es-ES_tradnl" sz="2800" i="1" smtClean="0"/>
              <a:t>y</a:t>
            </a:r>
            <a:r>
              <a:rPr lang="es-ES_tradnl" sz="2800" smtClean="0"/>
              <a:t> es el valor conocido del objeto </a:t>
            </a:r>
            <a:r>
              <a:rPr lang="es-ES_tradnl" sz="2800" i="1" smtClean="0"/>
              <a:t>x</a:t>
            </a:r>
            <a:r>
              <a:rPr lang="es-ES_tradnl" sz="2800" smtClean="0"/>
              <a:t>, </a:t>
            </a:r>
            <a:r>
              <a:rPr lang="es-ES_tradnl" sz="2800" i="1" smtClean="0"/>
              <a:t>f</a:t>
            </a:r>
            <a:r>
              <a:rPr lang="es-ES_tradnl" sz="2800" smtClean="0"/>
              <a:t>(</a:t>
            </a:r>
            <a:r>
              <a:rPr lang="es-ES_tradnl" sz="2800" i="1" smtClean="0"/>
              <a:t>x</a:t>
            </a:r>
            <a:r>
              <a:rPr lang="es-ES_tradnl" sz="2800" smtClean="0"/>
              <a:t>) es la función de inducción y </a:t>
            </a:r>
            <a:r>
              <a:rPr lang="es-ES_tradnl" sz="2800" i="1" smtClean="0"/>
              <a:t>n </a:t>
            </a:r>
            <a:r>
              <a:rPr lang="es-ES_tradnl" sz="2800" smtClean="0"/>
              <a:t>es el número de objetos</a:t>
            </a:r>
          </a:p>
          <a:p>
            <a:pPr marL="95250" indent="-95250"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790700" y="3238500"/>
          <a:ext cx="5303838" cy="1295400"/>
        </p:xfrm>
        <a:graphic>
          <a:graphicData uri="http://schemas.openxmlformats.org/presentationml/2006/ole">
            <p:oleObj spid="_x0000_s47106" name="Ecuación" r:id="rId4" imgW="1765080" imgH="431640" progId="Equation.3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8583613" cy="708025"/>
          </a:xfrm>
        </p:spPr>
        <p:txBody>
          <a:bodyPr/>
          <a:lstStyle/>
          <a:p>
            <a:r>
              <a:rPr lang="es-ES_tradnl" sz="4800" smtClean="0"/>
              <a:t>Motivación</a:t>
            </a:r>
            <a:endParaRPr lang="es-ES_tradnl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0" y="1066800"/>
            <a:ext cx="9144000" cy="7620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s-ES_tradnl" sz="2800" smtClean="0"/>
              <a:t>Caso particular de dos conjuntos linealmente disjuntos en R</a:t>
            </a:r>
            <a:r>
              <a:rPr lang="es-ES_tradnl" sz="2800" baseline="30000" smtClean="0"/>
              <a:t>2</a:t>
            </a:r>
            <a:endParaRPr lang="es-ES_tradnl" sz="280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4876800" y="5486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1828800" y="3962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2133600" y="5105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2362200" y="4343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15240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4343400" y="5638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3657600" y="4495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3133725" y="3290888"/>
            <a:ext cx="2143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3200400" y="45720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2819400" y="4876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4038600" y="5867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36576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3276600" y="55626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2676525" y="3205163"/>
            <a:ext cx="2143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0" name="Oval 18"/>
          <p:cNvSpPr>
            <a:spLocks noChangeArrowheads="1"/>
          </p:cNvSpPr>
          <p:nvPr/>
        </p:nvSpPr>
        <p:spPr bwMode="auto">
          <a:xfrm>
            <a:off x="3048000" y="3962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44196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2109788" y="2376488"/>
            <a:ext cx="214312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6629400" y="3048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5105400" y="3886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5029200" y="2971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5867400" y="2057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5638800" y="2819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5943600" y="3886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5257800" y="21336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5562600" y="36576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4495800" y="21336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6172200" y="3048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5410200" y="4267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6477000" y="2286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6934200" y="3352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6400800" y="3581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 flipV="1">
            <a:off x="381000" y="20574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8" name="Line 36"/>
          <p:cNvSpPr>
            <a:spLocks noChangeShapeType="1"/>
          </p:cNvSpPr>
          <p:nvPr/>
        </p:nvSpPr>
        <p:spPr bwMode="auto">
          <a:xfrm>
            <a:off x="381000" y="6400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89" name="Text Box 37"/>
          <p:cNvSpPr txBox="1">
            <a:spLocks noChangeArrowheads="1"/>
          </p:cNvSpPr>
          <p:nvPr/>
        </p:nvSpPr>
        <p:spPr bwMode="auto">
          <a:xfrm>
            <a:off x="7239000" y="5943600"/>
            <a:ext cx="160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Antigüedad</a:t>
            </a:r>
          </a:p>
        </p:txBody>
      </p:sp>
      <p:sp>
        <p:nvSpPr>
          <p:cNvPr id="23590" name="Text Box 38"/>
          <p:cNvSpPr txBox="1">
            <a:spLocks noChangeArrowheads="1"/>
          </p:cNvSpPr>
          <p:nvPr/>
        </p:nvSpPr>
        <p:spPr bwMode="auto">
          <a:xfrm>
            <a:off x="381000" y="1828800"/>
            <a:ext cx="212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Saldo promedio</a:t>
            </a:r>
          </a:p>
          <a:p>
            <a:pPr eaLnBrk="0" hangingPunct="0"/>
            <a:endParaRPr lang="es-ES_tradnl" sz="2400">
              <a:latin typeface="Times New Roman" pitchFamily="18" charset="0"/>
            </a:endParaRP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7467600" y="1828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92" name="Oval 40"/>
          <p:cNvSpPr>
            <a:spLocks noChangeArrowheads="1"/>
          </p:cNvSpPr>
          <p:nvPr/>
        </p:nvSpPr>
        <p:spPr bwMode="auto">
          <a:xfrm>
            <a:off x="7467600" y="21336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93" name="Text Box 41"/>
          <p:cNvSpPr txBox="1">
            <a:spLocks noChangeArrowheads="1"/>
          </p:cNvSpPr>
          <p:nvPr/>
        </p:nvSpPr>
        <p:spPr bwMode="auto">
          <a:xfrm>
            <a:off x="7658100" y="1676400"/>
            <a:ext cx="1485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: No cierra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: Cierra</a:t>
            </a:r>
          </a:p>
        </p:txBody>
      </p:sp>
      <p:sp>
        <p:nvSpPr>
          <p:cNvPr id="23594" name="Oval 42"/>
          <p:cNvSpPr>
            <a:spLocks noChangeArrowheads="1"/>
          </p:cNvSpPr>
          <p:nvPr/>
        </p:nvSpPr>
        <p:spPr bwMode="auto">
          <a:xfrm>
            <a:off x="1295400" y="40386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3595" name="Line 43"/>
          <p:cNvSpPr>
            <a:spLocks noChangeShapeType="1"/>
          </p:cNvSpPr>
          <p:nvPr/>
        </p:nvSpPr>
        <p:spPr bwMode="auto">
          <a:xfrm>
            <a:off x="3276600" y="1905000"/>
            <a:ext cx="3352800" cy="4038600"/>
          </a:xfrm>
          <a:prstGeom prst="line">
            <a:avLst/>
          </a:prstGeom>
          <a:noFill/>
          <a:ln w="57150">
            <a:solidFill>
              <a:srgbClr val="66CC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3596" name="Oval 44"/>
          <p:cNvSpPr>
            <a:spLocks noChangeArrowheads="1"/>
          </p:cNvSpPr>
          <p:nvPr/>
        </p:nvSpPr>
        <p:spPr bwMode="auto">
          <a:xfrm>
            <a:off x="3505200" y="23622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8583613" cy="708025"/>
          </a:xfrm>
        </p:spPr>
        <p:txBody>
          <a:bodyPr/>
          <a:lstStyle/>
          <a:p>
            <a:r>
              <a:rPr lang="es-ES_tradnl" sz="4800" smtClean="0"/>
              <a:t>Motivación SVM</a:t>
            </a:r>
            <a:endParaRPr lang="es-ES_tradnl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0" y="911225"/>
            <a:ext cx="9144000" cy="7620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s-ES_tradnl" sz="2800" smtClean="0"/>
              <a:t>Caso particular de dos conjuntos linealmente disjuntos en R</a:t>
            </a:r>
            <a:r>
              <a:rPr lang="es-ES_tradnl" sz="2800" baseline="30000" smtClean="0"/>
              <a:t>2</a:t>
            </a:r>
            <a:endParaRPr lang="es-ES_tradnl" sz="280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_tradnl" sz="2800" smtClean="0"/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3200400" y="5867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3" name="Oval 5"/>
          <p:cNvSpPr>
            <a:spLocks noChangeArrowheads="1"/>
          </p:cNvSpPr>
          <p:nvPr/>
        </p:nvSpPr>
        <p:spPr bwMode="auto">
          <a:xfrm>
            <a:off x="1828800" y="3962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4" name="Oval 6"/>
          <p:cNvSpPr>
            <a:spLocks noChangeArrowheads="1"/>
          </p:cNvSpPr>
          <p:nvPr/>
        </p:nvSpPr>
        <p:spPr bwMode="auto">
          <a:xfrm>
            <a:off x="2133600" y="5105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2362200" y="4343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15240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4343400" y="5638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3657600" y="4495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3133725" y="3290888"/>
            <a:ext cx="214313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3200400" y="45720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2819400" y="4876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4038600" y="5867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3" name="Oval 15"/>
          <p:cNvSpPr>
            <a:spLocks noChangeArrowheads="1"/>
          </p:cNvSpPr>
          <p:nvPr/>
        </p:nvSpPr>
        <p:spPr bwMode="auto">
          <a:xfrm>
            <a:off x="36576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3276600" y="55626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3505200" y="23622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48000" y="39624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7" name="Oval 19"/>
          <p:cNvSpPr>
            <a:spLocks noChangeArrowheads="1"/>
          </p:cNvSpPr>
          <p:nvPr/>
        </p:nvSpPr>
        <p:spPr bwMode="auto">
          <a:xfrm>
            <a:off x="4419600" y="5257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8" name="Oval 20"/>
          <p:cNvSpPr>
            <a:spLocks noChangeArrowheads="1"/>
          </p:cNvSpPr>
          <p:nvPr/>
        </p:nvSpPr>
        <p:spPr bwMode="auto">
          <a:xfrm>
            <a:off x="2109788" y="2376488"/>
            <a:ext cx="214312" cy="185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6629400" y="3048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5105400" y="3886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5029200" y="2971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5867400" y="2057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5638800" y="2819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943600" y="3886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57800" y="21336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562600" y="36576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4648200" y="2057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6172200" y="3048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5410200" y="42672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6477000" y="22860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6934200" y="3352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6400800" y="35814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>
            <a:off x="3276600" y="1905000"/>
            <a:ext cx="3352800" cy="4038600"/>
          </a:xfrm>
          <a:prstGeom prst="line">
            <a:avLst/>
          </a:prstGeom>
          <a:noFill/>
          <a:ln w="57150">
            <a:solidFill>
              <a:srgbClr val="66CC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84" name="Line 36"/>
          <p:cNvSpPr>
            <a:spLocks noChangeShapeType="1"/>
          </p:cNvSpPr>
          <p:nvPr/>
        </p:nvSpPr>
        <p:spPr bwMode="auto">
          <a:xfrm flipV="1">
            <a:off x="381000" y="20574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381000" y="6400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7239000" y="5943600"/>
            <a:ext cx="160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Antigüedad</a:t>
            </a:r>
          </a:p>
        </p:txBody>
      </p:sp>
      <p:sp>
        <p:nvSpPr>
          <p:cNvPr id="27687" name="Text Box 39"/>
          <p:cNvSpPr txBox="1">
            <a:spLocks noChangeArrowheads="1"/>
          </p:cNvSpPr>
          <p:nvPr/>
        </p:nvSpPr>
        <p:spPr bwMode="auto">
          <a:xfrm>
            <a:off x="381000" y="1828800"/>
            <a:ext cx="212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Saldo promedio</a:t>
            </a:r>
          </a:p>
          <a:p>
            <a:pPr eaLnBrk="0" hangingPunct="0"/>
            <a:endParaRPr lang="es-ES_tradnl" sz="2400">
              <a:latin typeface="Times New Roman" pitchFamily="18" charset="0"/>
            </a:endParaRPr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7467600" y="1828800"/>
            <a:ext cx="214313" cy="214313"/>
          </a:xfrm>
          <a:prstGeom prst="rect">
            <a:avLst/>
          </a:prstGeom>
          <a:solidFill>
            <a:schemeClr val="tx2"/>
          </a:solidFill>
          <a:ln w="9525">
            <a:solidFill>
              <a:srgbClr val="11111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89" name="Oval 41"/>
          <p:cNvSpPr>
            <a:spLocks noChangeArrowheads="1"/>
          </p:cNvSpPr>
          <p:nvPr/>
        </p:nvSpPr>
        <p:spPr bwMode="auto">
          <a:xfrm>
            <a:off x="7467600" y="2209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7658100" y="1676400"/>
            <a:ext cx="1485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latin typeface="Times New Roman" pitchFamily="18" charset="0"/>
              </a:rPr>
              <a:t>: No cierra</a:t>
            </a:r>
          </a:p>
          <a:p>
            <a:pPr eaLnBrk="0" hangingPunct="0"/>
            <a:r>
              <a:rPr lang="es-ES_tradnl" sz="2400">
                <a:latin typeface="Times New Roman" pitchFamily="18" charset="0"/>
              </a:rPr>
              <a:t>: Cierra</a:t>
            </a:r>
          </a:p>
        </p:txBody>
      </p:sp>
      <p:sp>
        <p:nvSpPr>
          <p:cNvPr id="27691" name="Oval 43"/>
          <p:cNvSpPr>
            <a:spLocks noChangeArrowheads="1"/>
          </p:cNvSpPr>
          <p:nvPr/>
        </p:nvSpPr>
        <p:spPr bwMode="auto">
          <a:xfrm>
            <a:off x="3581400" y="18288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92" name="Line 44"/>
          <p:cNvSpPr>
            <a:spLocks noChangeShapeType="1"/>
          </p:cNvSpPr>
          <p:nvPr/>
        </p:nvSpPr>
        <p:spPr bwMode="auto">
          <a:xfrm flipH="1" flipV="1">
            <a:off x="4419600" y="1828800"/>
            <a:ext cx="1524000" cy="43434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93" name="Line 45"/>
          <p:cNvSpPr>
            <a:spLocks noChangeShapeType="1"/>
          </p:cNvSpPr>
          <p:nvPr/>
        </p:nvSpPr>
        <p:spPr bwMode="auto">
          <a:xfrm flipH="1" flipV="1">
            <a:off x="3429000" y="1905000"/>
            <a:ext cx="1600200" cy="43434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94" name="Oval 46"/>
          <p:cNvSpPr>
            <a:spLocks noChangeArrowheads="1"/>
          </p:cNvSpPr>
          <p:nvPr/>
        </p:nvSpPr>
        <p:spPr bwMode="auto">
          <a:xfrm>
            <a:off x="838200" y="4572000"/>
            <a:ext cx="214313" cy="185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95" name="Line 47"/>
          <p:cNvSpPr>
            <a:spLocks noChangeShapeType="1"/>
          </p:cNvSpPr>
          <p:nvPr/>
        </p:nvSpPr>
        <p:spPr bwMode="auto">
          <a:xfrm flipH="1" flipV="1">
            <a:off x="3886200" y="1676400"/>
            <a:ext cx="1676400" cy="472440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96" name="Line 48"/>
          <p:cNvSpPr>
            <a:spLocks noChangeShapeType="1"/>
          </p:cNvSpPr>
          <p:nvPr/>
        </p:nvSpPr>
        <p:spPr bwMode="auto">
          <a:xfrm flipV="1">
            <a:off x="4876800" y="5562600"/>
            <a:ext cx="838200" cy="304800"/>
          </a:xfrm>
          <a:prstGeom prst="line">
            <a:avLst/>
          </a:prstGeom>
          <a:noFill/>
          <a:ln w="889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97" name="Line 49"/>
          <p:cNvSpPr>
            <a:spLocks noChangeShapeType="1"/>
          </p:cNvSpPr>
          <p:nvPr/>
        </p:nvSpPr>
        <p:spPr bwMode="auto">
          <a:xfrm flipV="1">
            <a:off x="4038600" y="1828800"/>
            <a:ext cx="1066800" cy="3048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98" name="Text Box 50"/>
          <p:cNvSpPr txBox="1">
            <a:spLocks noChangeArrowheads="1"/>
          </p:cNvSpPr>
          <p:nvPr/>
        </p:nvSpPr>
        <p:spPr bwMode="auto">
          <a:xfrm>
            <a:off x="4267200" y="1524000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>
                <a:solidFill>
                  <a:schemeClr val="accent2"/>
                </a:solidFill>
                <a:latin typeface="Times New Roman" pitchFamily="18" charset="0"/>
              </a:rPr>
              <a:t>W</a:t>
            </a:r>
            <a:endParaRPr lang="es-ES_tradnl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83" grpId="0" animBg="1"/>
      <p:bldP spid="27691" grpId="0" animBg="1"/>
      <p:bldP spid="27692" grpId="0" animBg="1"/>
      <p:bldP spid="27693" grpId="0" animBg="1"/>
      <p:bldP spid="27695" grpId="0" animBg="1"/>
      <p:bldP spid="27696" grpId="0" animBg="1"/>
      <p:bldP spid="27697" grpId="0" animBg="1"/>
      <p:bldP spid="276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583613" cy="860425"/>
          </a:xfrm>
        </p:spPr>
        <p:txBody>
          <a:bodyPr/>
          <a:lstStyle/>
          <a:p>
            <a:r>
              <a:rPr lang="es-ES_tradnl" smtClean="0"/>
              <a:t>Support Vector Machines</a:t>
            </a:r>
            <a:br>
              <a:rPr lang="es-ES_tradnl" smtClean="0"/>
            </a:br>
            <a:r>
              <a:rPr lang="es-ES_tradnl" sz="3200" smtClean="0"/>
              <a:t>(Para Clasificación)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473075" y="1462088"/>
            <a:ext cx="7797800" cy="33035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_tradnl" sz="2800" smtClean="0"/>
              <a:t>IDEA:</a:t>
            </a:r>
          </a:p>
          <a:p>
            <a:r>
              <a:rPr lang="es-ES_tradnl" sz="2800" smtClean="0"/>
              <a:t>Construir una función clasificadora que:</a:t>
            </a:r>
          </a:p>
          <a:p>
            <a:pPr lvl="1"/>
            <a:r>
              <a:rPr lang="es-ES_tradnl" sz="2400" smtClean="0"/>
              <a:t>Minimice el error en la separación de los objetos dados (del conjunto de entrenamiento)</a:t>
            </a:r>
          </a:p>
          <a:p>
            <a:pPr lvl="1"/>
            <a:r>
              <a:rPr lang="es-ES_tradnl" sz="2400" smtClean="0"/>
              <a:t>Maximice el margen de separación (mejora la generalización del clasificador en conjunto de test)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2133600" y="5791200"/>
            <a:ext cx="2271713" cy="485775"/>
          </a:xfrm>
          <a:prstGeom prst="rightArrow">
            <a:avLst>
              <a:gd name="adj1" fmla="val 50000"/>
              <a:gd name="adj2" fmla="val 116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4495800" y="5791200"/>
            <a:ext cx="2362200" cy="485775"/>
          </a:xfrm>
          <a:prstGeom prst="leftArrow">
            <a:avLst>
              <a:gd name="adj1" fmla="val 50000"/>
              <a:gd name="adj2" fmla="val 121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352800" y="4040188"/>
            <a:ext cx="23971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3000">
                <a:latin typeface="Times New Roman" pitchFamily="18" charset="0"/>
              </a:rPr>
              <a:t>Dos objetivos: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371600" y="4521200"/>
            <a:ext cx="2925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Minimizar Error</a:t>
            </a:r>
          </a:p>
          <a:p>
            <a:pPr eaLnBrk="0" hangingPunct="0"/>
            <a:r>
              <a:rPr lang="es-ES_tradnl" sz="2800">
                <a:latin typeface="Times New Roman" pitchFamily="18" charset="0"/>
              </a:rPr>
              <a:t>(ajuste del modelo)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800600" y="4521200"/>
            <a:ext cx="297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 sz="2800">
                <a:latin typeface="Times New Roman" pitchFamily="18" charset="0"/>
              </a:rPr>
              <a:t>Maximizar Margen</a:t>
            </a:r>
          </a:p>
          <a:p>
            <a:pPr eaLnBrk="0" hangingPunct="0"/>
            <a:r>
              <a:rPr lang="es-ES_tradnl" sz="2800">
                <a:latin typeface="Times New Roman" pitchFamily="18" charset="0"/>
              </a:rPr>
              <a:t>(generalización)</a:t>
            </a:r>
          </a:p>
          <a:p>
            <a:pPr eaLnBrk="0" hangingPunct="0"/>
            <a:endParaRPr lang="es-ES_tradnl" sz="2400">
              <a:latin typeface="Times New Roman" pitchFamily="18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476250" y="4095750"/>
            <a:ext cx="8229600" cy="23272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 animBg="1"/>
      <p:bldP spid="31751" grpId="0" autoUpdateAnimBg="0"/>
      <p:bldP spid="3175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smtClean="0"/>
              <a:t>SVM Lineal – Caso Separable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33400" y="1371600"/>
            <a:ext cx="7772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i="1">
                <a:latin typeface="Garamond" pitchFamily="18" charset="0"/>
              </a:rPr>
              <a:t>N </a:t>
            </a:r>
            <a:r>
              <a:rPr lang="es-CL" sz="2400">
                <a:latin typeface="Garamond" pitchFamily="18" charset="0"/>
              </a:rPr>
              <a:t> objetos que consistenten del par : </a:t>
            </a:r>
            <a:r>
              <a:rPr lang="es-CL" sz="2400" b="1" i="1">
                <a:latin typeface="Garamond" pitchFamily="18" charset="0"/>
              </a:rPr>
              <a:t>x</a:t>
            </a:r>
            <a:r>
              <a:rPr lang="es-CL" sz="2400" i="1" baseline="-25000">
                <a:latin typeface="Garamond" pitchFamily="18" charset="0"/>
              </a:rPr>
              <a:t>i</a:t>
            </a:r>
            <a:r>
              <a:rPr lang="es-CL" sz="2400">
                <a:latin typeface="Garamond" pitchFamily="18" charset="0"/>
              </a:rPr>
              <a:t> </a:t>
            </a:r>
            <a:r>
              <a:rPr lang="es-CL" sz="2400">
                <a:latin typeface="Garamond" pitchFamily="18" charset="0"/>
                <a:sym typeface="Symbol" pitchFamily="18" charset="2"/>
              </a:rPr>
              <a:t></a:t>
            </a:r>
            <a:r>
              <a:rPr lang="es-CL" sz="2400">
                <a:latin typeface="Garamond" pitchFamily="18" charset="0"/>
              </a:rPr>
              <a:t> R</a:t>
            </a:r>
            <a:r>
              <a:rPr lang="es-CL" sz="2400" baseline="30000">
                <a:latin typeface="Garamond" pitchFamily="18" charset="0"/>
              </a:rPr>
              <a:t>m</a:t>
            </a:r>
            <a:r>
              <a:rPr lang="es-CL" sz="2400">
                <a:latin typeface="Garamond" pitchFamily="18" charset="0"/>
              </a:rPr>
              <a:t>,</a:t>
            </a:r>
            <a:r>
              <a:rPr lang="es-CL" sz="2400" i="1">
                <a:latin typeface="Garamond" pitchFamily="18" charset="0"/>
              </a:rPr>
              <a:t> i</a:t>
            </a:r>
            <a:r>
              <a:rPr lang="es-CL" sz="2400">
                <a:latin typeface="Garamond" pitchFamily="18" charset="0"/>
              </a:rPr>
              <a:t>=1,…,</a:t>
            </a:r>
            <a:r>
              <a:rPr lang="es-CL" sz="2400" i="1">
                <a:latin typeface="Garamond" pitchFamily="18" charset="0"/>
              </a:rPr>
              <a:t>n </a:t>
            </a:r>
            <a:r>
              <a:rPr lang="es-CL" sz="2400">
                <a:latin typeface="Garamond" pitchFamily="18" charset="0"/>
              </a:rPr>
              <a:t>y de su “etiqueta” asociada  </a:t>
            </a:r>
            <a:r>
              <a:rPr lang="es-CL" sz="2400" i="1">
                <a:latin typeface="Garamond" pitchFamily="18" charset="0"/>
              </a:rPr>
              <a:t>y</a:t>
            </a:r>
            <a:r>
              <a:rPr lang="es-CL" sz="2400" i="1" baseline="-25000">
                <a:latin typeface="Garamond" pitchFamily="18" charset="0"/>
              </a:rPr>
              <a:t>i</a:t>
            </a:r>
            <a:r>
              <a:rPr lang="es-CL" sz="2400">
                <a:latin typeface="Garamond" pitchFamily="18" charset="0"/>
              </a:rPr>
              <a:t> </a:t>
            </a:r>
            <a:r>
              <a:rPr lang="es-CL" sz="2400">
                <a:latin typeface="Garamond" pitchFamily="18" charset="0"/>
                <a:sym typeface="Symbol" pitchFamily="18" charset="2"/>
              </a:rPr>
              <a:t> {-1,1}</a:t>
            </a:r>
          </a:p>
          <a:p>
            <a:pPr>
              <a:spcBef>
                <a:spcPct val="50000"/>
              </a:spcBef>
            </a:pPr>
            <a:r>
              <a:rPr lang="es-CL" sz="2400">
                <a:latin typeface="Garamond" pitchFamily="18" charset="0"/>
                <a:sym typeface="Symbol" pitchFamily="18" charset="2"/>
              </a:rPr>
              <a:t>Supongamos que  un hyperplano separador </a:t>
            </a:r>
            <a:r>
              <a:rPr lang="es-CL" sz="2400" b="1" i="1">
                <a:latin typeface="Garamond" pitchFamily="18" charset="0"/>
                <a:sym typeface="Symbol" pitchFamily="18" charset="2"/>
              </a:rPr>
              <a:t>w</a:t>
            </a:r>
            <a:r>
              <a:rPr lang="es-CL" sz="2400">
                <a:latin typeface="Garamond" pitchFamily="18" charset="0"/>
                <a:sym typeface="Symbol" pitchFamily="18" charset="2"/>
              </a:rPr>
              <a:t></a:t>
            </a:r>
            <a:r>
              <a:rPr lang="es-CL" sz="2400" b="1" i="1">
                <a:latin typeface="Garamond" pitchFamily="18" charset="0"/>
                <a:sym typeface="Symbol" pitchFamily="18" charset="2"/>
              </a:rPr>
              <a:t>x</a:t>
            </a:r>
            <a:r>
              <a:rPr lang="es-CL" sz="2400">
                <a:latin typeface="Garamond" pitchFamily="18" charset="0"/>
                <a:sym typeface="Symbol" pitchFamily="18" charset="2"/>
              </a:rPr>
              <a:t>+b=0 que separa los ejemplos positivos de los ejemplos negativos. Esto es, Todos los objetos del conjunto de entrenamiento satisfacen: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979738" y="3392488"/>
          <a:ext cx="3527425" cy="893762"/>
        </p:xfrm>
        <a:graphic>
          <a:graphicData uri="http://schemas.openxmlformats.org/presentationml/2006/ole">
            <p:oleObj spid="_x0000_s48130" name="Ecuación" r:id="rId4" imgW="1803240" imgH="457200" progId="Equation.3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3065463" y="4559300"/>
          <a:ext cx="3276600" cy="557213"/>
        </p:xfrm>
        <a:graphic>
          <a:graphicData uri="http://schemas.openxmlformats.org/presentationml/2006/ole">
            <p:oleObj spid="_x0000_s48131" name="Equation" r:id="rId5" imgW="1346040" imgH="228600" progId="Equation.3">
              <p:embed/>
            </p:oleObj>
          </a:graphicData>
        </a:graphic>
      </p:graphicFrame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14338" y="5238750"/>
            <a:ext cx="8258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>
                <a:latin typeface="Garamond" pitchFamily="18" charset="0"/>
                <a:sym typeface="Symbol" pitchFamily="18" charset="2"/>
              </a:rPr>
              <a:t>Sean </a:t>
            </a:r>
            <a:r>
              <a:rPr lang="es-CL" sz="2400" i="1">
                <a:latin typeface="Garamond" pitchFamily="18" charset="0"/>
                <a:sym typeface="Symbol" pitchFamily="18" charset="2"/>
              </a:rPr>
              <a:t>d</a:t>
            </a:r>
            <a:r>
              <a:rPr lang="es-CL" sz="2400" baseline="-25000">
                <a:latin typeface="Garamond" pitchFamily="18" charset="0"/>
                <a:sym typeface="Symbol" pitchFamily="18" charset="2"/>
              </a:rPr>
              <a:t>+</a:t>
            </a:r>
            <a:r>
              <a:rPr lang="es-CL" sz="2400">
                <a:latin typeface="Garamond" pitchFamily="18" charset="0"/>
                <a:sym typeface="Symbol" pitchFamily="18" charset="2"/>
              </a:rPr>
              <a:t> (</a:t>
            </a:r>
            <a:r>
              <a:rPr lang="es-CL" sz="2400" i="1">
                <a:latin typeface="Garamond" pitchFamily="18" charset="0"/>
                <a:sym typeface="Symbol" pitchFamily="18" charset="2"/>
              </a:rPr>
              <a:t>d</a:t>
            </a:r>
            <a:r>
              <a:rPr lang="es-CL" sz="2400" baseline="-25000">
                <a:latin typeface="Garamond" pitchFamily="18" charset="0"/>
                <a:sym typeface="Symbol" pitchFamily="18" charset="2"/>
              </a:rPr>
              <a:t>-</a:t>
            </a:r>
            <a:r>
              <a:rPr lang="es-CL" sz="2400">
                <a:latin typeface="Garamond" pitchFamily="18" charset="0"/>
                <a:sym typeface="Symbol" pitchFamily="18" charset="2"/>
              </a:rPr>
              <a:t>) las distancias más cercanas desde el hiperplano separador al ejemplo positivo (negativo) más cercano. El </a:t>
            </a:r>
            <a:r>
              <a:rPr lang="es-CL" sz="2400" i="1">
                <a:latin typeface="Garamond" pitchFamily="18" charset="0"/>
                <a:sym typeface="Symbol" pitchFamily="18" charset="2"/>
              </a:rPr>
              <a:t>margen</a:t>
            </a:r>
            <a:r>
              <a:rPr lang="es-CL" sz="2400">
                <a:latin typeface="Garamond" pitchFamily="18" charset="0"/>
                <a:sym typeface="Symbol" pitchFamily="18" charset="2"/>
              </a:rPr>
              <a:t> del hiperplano separador se define como </a:t>
            </a:r>
            <a:r>
              <a:rPr lang="es-CL" sz="2400" i="1">
                <a:latin typeface="Garamond" pitchFamily="18" charset="0"/>
                <a:sym typeface="Symbol" pitchFamily="18" charset="2"/>
              </a:rPr>
              <a:t>d</a:t>
            </a:r>
            <a:r>
              <a:rPr lang="es-CL" sz="2400" baseline="-25000">
                <a:latin typeface="Garamond" pitchFamily="18" charset="0"/>
                <a:sym typeface="Symbol" pitchFamily="18" charset="2"/>
              </a:rPr>
              <a:t>+</a:t>
            </a:r>
            <a:r>
              <a:rPr lang="es-CL" sz="2400">
                <a:latin typeface="Garamond" pitchFamily="18" charset="0"/>
                <a:sym typeface="Symbol" pitchFamily="18" charset="2"/>
              </a:rPr>
              <a:t> + </a:t>
            </a:r>
            <a:r>
              <a:rPr lang="es-CL" sz="2400" i="1">
                <a:latin typeface="Garamond" pitchFamily="18" charset="0"/>
                <a:sym typeface="Symbol" pitchFamily="18" charset="2"/>
              </a:rPr>
              <a:t>d</a:t>
            </a:r>
            <a:r>
              <a:rPr lang="es-CL" sz="2400" baseline="-25000">
                <a:latin typeface="Garamond" pitchFamily="18" charset="0"/>
                <a:sym typeface="Symbol" pitchFamily="18" charset="2"/>
              </a:rPr>
              <a:t>-</a:t>
            </a:r>
            <a:endParaRPr lang="es-ES" sz="2800">
              <a:latin typeface="Times New Roman" pitchFamily="18" charset="0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11175" y="4127500"/>
            <a:ext cx="2314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>
                <a:latin typeface="Garamond" pitchFamily="18" charset="0"/>
                <a:sym typeface="Symbol" pitchFamily="18" charset="2"/>
              </a:rPr>
              <a:t>equivalentemente:</a:t>
            </a:r>
            <a:endParaRPr lang="es-ES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798" grpId="0" autoUpdateAnimBg="0"/>
      <p:bldP spid="3379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28600"/>
            <a:ext cx="7086600" cy="56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3" name="Freeform 3"/>
          <p:cNvSpPr>
            <a:spLocks/>
          </p:cNvSpPr>
          <p:nvPr/>
        </p:nvSpPr>
        <p:spPr bwMode="auto">
          <a:xfrm>
            <a:off x="1943100" y="749300"/>
            <a:ext cx="1841500" cy="1290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2" y="208"/>
              </a:cxn>
              <a:cxn ang="0">
                <a:pos x="216" y="288"/>
              </a:cxn>
              <a:cxn ang="0">
                <a:pos x="312" y="360"/>
              </a:cxn>
              <a:cxn ang="0">
                <a:pos x="400" y="472"/>
              </a:cxn>
              <a:cxn ang="0">
                <a:pos x="496" y="568"/>
              </a:cxn>
              <a:cxn ang="0">
                <a:pos x="568" y="680"/>
              </a:cxn>
              <a:cxn ang="0">
                <a:pos x="808" y="800"/>
              </a:cxn>
              <a:cxn ang="0">
                <a:pos x="896" y="808"/>
              </a:cxn>
              <a:cxn ang="0">
                <a:pos x="1160" y="808"/>
              </a:cxn>
            </a:cxnLst>
            <a:rect l="0" t="0" r="r" b="b"/>
            <a:pathLst>
              <a:path w="1160" h="813">
                <a:moveTo>
                  <a:pt x="0" y="0"/>
                </a:moveTo>
                <a:cubicBezTo>
                  <a:pt x="34" y="85"/>
                  <a:pt x="94" y="141"/>
                  <a:pt x="152" y="208"/>
                </a:cubicBezTo>
                <a:cubicBezTo>
                  <a:pt x="174" y="234"/>
                  <a:pt x="190" y="266"/>
                  <a:pt x="216" y="288"/>
                </a:cubicBezTo>
                <a:cubicBezTo>
                  <a:pt x="247" y="314"/>
                  <a:pt x="284" y="332"/>
                  <a:pt x="312" y="360"/>
                </a:cubicBezTo>
                <a:cubicBezTo>
                  <a:pt x="330" y="378"/>
                  <a:pt x="377" y="441"/>
                  <a:pt x="400" y="472"/>
                </a:cubicBezTo>
                <a:cubicBezTo>
                  <a:pt x="430" y="512"/>
                  <a:pt x="470" y="527"/>
                  <a:pt x="496" y="568"/>
                </a:cubicBezTo>
                <a:cubicBezTo>
                  <a:pt x="502" y="578"/>
                  <a:pt x="546" y="658"/>
                  <a:pt x="568" y="680"/>
                </a:cubicBezTo>
                <a:cubicBezTo>
                  <a:pt x="629" y="741"/>
                  <a:pt x="734" y="763"/>
                  <a:pt x="808" y="800"/>
                </a:cubicBezTo>
                <a:cubicBezTo>
                  <a:pt x="834" y="813"/>
                  <a:pt x="867" y="807"/>
                  <a:pt x="896" y="808"/>
                </a:cubicBezTo>
                <a:cubicBezTo>
                  <a:pt x="984" y="810"/>
                  <a:pt x="1072" y="808"/>
                  <a:pt x="1160" y="80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295400" y="304800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i="1">
                <a:latin typeface="Garamond" pitchFamily="18" charset="0"/>
                <a:sym typeface="Symbol" pitchFamily="18" charset="2"/>
              </a:rPr>
              <a:t>w</a:t>
            </a:r>
            <a:r>
              <a:rPr lang="en-US" sz="2400">
                <a:latin typeface="Garamond" pitchFamily="18" charset="0"/>
                <a:sym typeface="Symbol" pitchFamily="18" charset="2"/>
              </a:rPr>
              <a:t></a:t>
            </a:r>
            <a:r>
              <a:rPr lang="en-US" sz="2400" b="1" i="1">
                <a:latin typeface="Garamond" pitchFamily="18" charset="0"/>
                <a:sym typeface="Symbol" pitchFamily="18" charset="2"/>
              </a:rPr>
              <a:t>x</a:t>
            </a:r>
            <a:r>
              <a:rPr lang="en-US" sz="2400">
                <a:latin typeface="Garamond" pitchFamily="18" charset="0"/>
                <a:sym typeface="Symbol" pitchFamily="18" charset="2"/>
              </a:rPr>
              <a:t>+b=0</a:t>
            </a:r>
          </a:p>
        </p:txBody>
      </p:sp>
      <p:sp>
        <p:nvSpPr>
          <p:cNvPr id="35845" name="Freeform 5"/>
          <p:cNvSpPr>
            <a:spLocks/>
          </p:cNvSpPr>
          <p:nvPr/>
        </p:nvSpPr>
        <p:spPr bwMode="auto">
          <a:xfrm>
            <a:off x="4776788" y="990600"/>
            <a:ext cx="1636712" cy="1431925"/>
          </a:xfrm>
          <a:custGeom>
            <a:avLst/>
            <a:gdLst/>
            <a:ahLst/>
            <a:cxnLst>
              <a:cxn ang="0">
                <a:pos x="15" y="888"/>
              </a:cxn>
              <a:cxn ang="0">
                <a:pos x="63" y="848"/>
              </a:cxn>
              <a:cxn ang="0">
                <a:pos x="87" y="816"/>
              </a:cxn>
              <a:cxn ang="0">
                <a:pos x="191" y="704"/>
              </a:cxn>
              <a:cxn ang="0">
                <a:pos x="287" y="464"/>
              </a:cxn>
              <a:cxn ang="0">
                <a:pos x="431" y="248"/>
              </a:cxn>
              <a:cxn ang="0">
                <a:pos x="511" y="176"/>
              </a:cxn>
              <a:cxn ang="0">
                <a:pos x="583" y="96"/>
              </a:cxn>
              <a:cxn ang="0">
                <a:pos x="799" y="40"/>
              </a:cxn>
              <a:cxn ang="0">
                <a:pos x="911" y="16"/>
              </a:cxn>
              <a:cxn ang="0">
                <a:pos x="1031" y="0"/>
              </a:cxn>
            </a:cxnLst>
            <a:rect l="0" t="0" r="r" b="b"/>
            <a:pathLst>
              <a:path w="1031" h="902">
                <a:moveTo>
                  <a:pt x="15" y="888"/>
                </a:moveTo>
                <a:cubicBezTo>
                  <a:pt x="56" y="827"/>
                  <a:pt x="0" y="902"/>
                  <a:pt x="63" y="848"/>
                </a:cubicBezTo>
                <a:cubicBezTo>
                  <a:pt x="73" y="839"/>
                  <a:pt x="78" y="826"/>
                  <a:pt x="87" y="816"/>
                </a:cubicBezTo>
                <a:cubicBezTo>
                  <a:pt x="119" y="780"/>
                  <a:pt x="166" y="747"/>
                  <a:pt x="191" y="704"/>
                </a:cubicBezTo>
                <a:cubicBezTo>
                  <a:pt x="234" y="630"/>
                  <a:pt x="247" y="540"/>
                  <a:pt x="287" y="464"/>
                </a:cubicBezTo>
                <a:cubicBezTo>
                  <a:pt x="327" y="388"/>
                  <a:pt x="383" y="320"/>
                  <a:pt x="431" y="248"/>
                </a:cubicBezTo>
                <a:cubicBezTo>
                  <a:pt x="451" y="218"/>
                  <a:pt x="488" y="204"/>
                  <a:pt x="511" y="176"/>
                </a:cubicBezTo>
                <a:cubicBezTo>
                  <a:pt x="531" y="152"/>
                  <a:pt x="549" y="110"/>
                  <a:pt x="583" y="96"/>
                </a:cubicBezTo>
                <a:cubicBezTo>
                  <a:pt x="651" y="69"/>
                  <a:pt x="727" y="50"/>
                  <a:pt x="799" y="40"/>
                </a:cubicBezTo>
                <a:cubicBezTo>
                  <a:pt x="857" y="17"/>
                  <a:pt x="831" y="23"/>
                  <a:pt x="911" y="16"/>
                </a:cubicBezTo>
                <a:cubicBezTo>
                  <a:pt x="1029" y="6"/>
                  <a:pt x="996" y="35"/>
                  <a:pt x="1031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6662738" y="609600"/>
          <a:ext cx="1922462" cy="762000"/>
        </p:xfrm>
        <a:graphic>
          <a:graphicData uri="http://schemas.openxmlformats.org/presentationml/2006/ole">
            <p:oleObj spid="_x0000_s49154" name="Ecuación" r:id="rId5" imgW="1117440" imgH="444240" progId="Equation.3">
              <p:embed/>
            </p:oleObj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2613025" y="5791200"/>
          <a:ext cx="2097088" cy="762000"/>
        </p:xfrm>
        <a:graphic>
          <a:graphicData uri="http://schemas.openxmlformats.org/presentationml/2006/ole">
            <p:oleObj spid="_x0000_s49155" name="Ecuación" r:id="rId6" imgW="1218960" imgH="444240" progId="Equation.3">
              <p:embed/>
            </p:oleObj>
          </a:graphicData>
        </a:graphic>
      </p:graphicFrame>
      <p:sp>
        <p:nvSpPr>
          <p:cNvPr id="35848" name="Freeform 8"/>
          <p:cNvSpPr>
            <a:spLocks/>
          </p:cNvSpPr>
          <p:nvPr/>
        </p:nvSpPr>
        <p:spPr bwMode="auto">
          <a:xfrm>
            <a:off x="3441700" y="4953000"/>
            <a:ext cx="2654300" cy="736600"/>
          </a:xfrm>
          <a:custGeom>
            <a:avLst/>
            <a:gdLst/>
            <a:ahLst/>
            <a:cxnLst>
              <a:cxn ang="0">
                <a:pos x="0" y="496"/>
              </a:cxn>
              <a:cxn ang="0">
                <a:pos x="312" y="312"/>
              </a:cxn>
              <a:cxn ang="0">
                <a:pos x="1216" y="296"/>
              </a:cxn>
              <a:cxn ang="0">
                <a:pos x="1416" y="256"/>
              </a:cxn>
              <a:cxn ang="0">
                <a:pos x="1704" y="88"/>
              </a:cxn>
              <a:cxn ang="0">
                <a:pos x="1768" y="40"/>
              </a:cxn>
              <a:cxn ang="0">
                <a:pos x="1808" y="0"/>
              </a:cxn>
            </a:cxnLst>
            <a:rect l="0" t="0" r="r" b="b"/>
            <a:pathLst>
              <a:path w="1808" h="496">
                <a:moveTo>
                  <a:pt x="0" y="496"/>
                </a:moveTo>
                <a:cubicBezTo>
                  <a:pt x="79" y="377"/>
                  <a:pt x="175" y="332"/>
                  <a:pt x="312" y="312"/>
                </a:cubicBezTo>
                <a:cubicBezTo>
                  <a:pt x="614" y="319"/>
                  <a:pt x="915" y="329"/>
                  <a:pt x="1216" y="296"/>
                </a:cubicBezTo>
                <a:cubicBezTo>
                  <a:pt x="1356" y="256"/>
                  <a:pt x="1289" y="268"/>
                  <a:pt x="1416" y="256"/>
                </a:cubicBezTo>
                <a:cubicBezTo>
                  <a:pt x="1545" y="217"/>
                  <a:pt x="1603" y="169"/>
                  <a:pt x="1704" y="88"/>
                </a:cubicBezTo>
                <a:cubicBezTo>
                  <a:pt x="1755" y="48"/>
                  <a:pt x="1732" y="83"/>
                  <a:pt x="1768" y="40"/>
                </a:cubicBezTo>
                <a:cubicBezTo>
                  <a:pt x="1780" y="26"/>
                  <a:pt x="1808" y="0"/>
                  <a:pt x="180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5849" name="Object 9"/>
          <p:cNvGraphicFramePr>
            <a:graphicFrameLocks noChangeAspect="1"/>
          </p:cNvGraphicFramePr>
          <p:nvPr/>
        </p:nvGraphicFramePr>
        <p:xfrm>
          <a:off x="7467600" y="5867400"/>
          <a:ext cx="433388" cy="762000"/>
        </p:xfrm>
        <a:graphic>
          <a:graphicData uri="http://schemas.openxmlformats.org/presentationml/2006/ole">
            <p:oleObj spid="_x0000_s49156" name="Equation" r:id="rId7" imgW="253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smtClean="0"/>
              <a:t>SVM Lineal – Caso No-Separable 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33400" y="1447800"/>
            <a:ext cx="7772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i="1">
                <a:latin typeface="Garamond" pitchFamily="18" charset="0"/>
              </a:rPr>
              <a:t>N </a:t>
            </a:r>
            <a:r>
              <a:rPr lang="es-CL" sz="2400">
                <a:latin typeface="Garamond" pitchFamily="18" charset="0"/>
              </a:rPr>
              <a:t> objetos que consistenten del par : </a:t>
            </a:r>
            <a:r>
              <a:rPr lang="es-CL" sz="2400" b="1" i="1">
                <a:latin typeface="Garamond" pitchFamily="18" charset="0"/>
              </a:rPr>
              <a:t>x</a:t>
            </a:r>
            <a:r>
              <a:rPr lang="es-CL" sz="2400" i="1" baseline="-25000">
                <a:latin typeface="Garamond" pitchFamily="18" charset="0"/>
              </a:rPr>
              <a:t>i</a:t>
            </a:r>
            <a:r>
              <a:rPr lang="es-CL" sz="2400">
                <a:latin typeface="Garamond" pitchFamily="18" charset="0"/>
              </a:rPr>
              <a:t> </a:t>
            </a:r>
            <a:r>
              <a:rPr lang="es-CL" sz="2400">
                <a:latin typeface="Garamond" pitchFamily="18" charset="0"/>
                <a:sym typeface="Symbol" pitchFamily="18" charset="2"/>
              </a:rPr>
              <a:t></a:t>
            </a:r>
            <a:r>
              <a:rPr lang="es-CL" sz="2400">
                <a:latin typeface="Garamond" pitchFamily="18" charset="0"/>
              </a:rPr>
              <a:t> R</a:t>
            </a:r>
            <a:r>
              <a:rPr lang="es-CL" sz="2400" baseline="30000">
                <a:latin typeface="Garamond" pitchFamily="18" charset="0"/>
              </a:rPr>
              <a:t>m</a:t>
            </a:r>
            <a:r>
              <a:rPr lang="es-CL" sz="2400">
                <a:latin typeface="Garamond" pitchFamily="18" charset="0"/>
              </a:rPr>
              <a:t>,</a:t>
            </a:r>
            <a:r>
              <a:rPr lang="es-CL" sz="2400" i="1">
                <a:latin typeface="Garamond" pitchFamily="18" charset="0"/>
              </a:rPr>
              <a:t> i</a:t>
            </a:r>
            <a:r>
              <a:rPr lang="es-CL" sz="2400">
                <a:latin typeface="Garamond" pitchFamily="18" charset="0"/>
              </a:rPr>
              <a:t>=1,…,</a:t>
            </a:r>
            <a:r>
              <a:rPr lang="es-CL" sz="2400" i="1">
                <a:latin typeface="Garamond" pitchFamily="18" charset="0"/>
              </a:rPr>
              <a:t>n </a:t>
            </a:r>
            <a:r>
              <a:rPr lang="es-CL" sz="2400">
                <a:latin typeface="Garamond" pitchFamily="18" charset="0"/>
              </a:rPr>
              <a:t>y de su “etiqueta” asociada  </a:t>
            </a:r>
            <a:r>
              <a:rPr lang="es-CL" sz="2400" i="1">
                <a:latin typeface="Garamond" pitchFamily="18" charset="0"/>
              </a:rPr>
              <a:t>y</a:t>
            </a:r>
            <a:r>
              <a:rPr lang="es-CL" sz="2400" i="1" baseline="-25000">
                <a:latin typeface="Garamond" pitchFamily="18" charset="0"/>
              </a:rPr>
              <a:t>i</a:t>
            </a:r>
            <a:r>
              <a:rPr lang="es-CL" sz="2400">
                <a:latin typeface="Garamond" pitchFamily="18" charset="0"/>
              </a:rPr>
              <a:t> </a:t>
            </a:r>
            <a:r>
              <a:rPr lang="es-CL" sz="2400">
                <a:latin typeface="Garamond" pitchFamily="18" charset="0"/>
                <a:sym typeface="Symbol" pitchFamily="18" charset="2"/>
              </a:rPr>
              <a:t> {-1,1}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Garamond" pitchFamily="18" charset="0"/>
                <a:sym typeface="Symbol" pitchFamily="18" charset="2"/>
              </a:rPr>
              <a:t>Se introducen variables de holgura positivas </a:t>
            </a:r>
            <a:r>
              <a:rPr lang="en-US" sz="2400" i="1" baseline="-25000">
                <a:latin typeface="Garamond" pitchFamily="18" charset="0"/>
                <a:sym typeface="Symbol" pitchFamily="18" charset="2"/>
              </a:rPr>
              <a:t>i</a:t>
            </a:r>
            <a:r>
              <a:rPr lang="en-US" sz="2400">
                <a:latin typeface="Garamond" pitchFamily="18" charset="0"/>
                <a:sym typeface="Symbol" pitchFamily="18" charset="2"/>
              </a:rPr>
              <a:t>: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339975" y="2895600"/>
          <a:ext cx="4022725" cy="893763"/>
        </p:xfrm>
        <a:graphic>
          <a:graphicData uri="http://schemas.openxmlformats.org/presentationml/2006/ole">
            <p:oleObj spid="_x0000_s50178" name="Ecuación" r:id="rId4" imgW="2057400" imgH="457200" progId="Equation.3">
              <p:embed/>
            </p:oleObj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2733675" y="4495800"/>
          <a:ext cx="2609850" cy="700088"/>
        </p:xfrm>
        <a:graphic>
          <a:graphicData uri="http://schemas.openxmlformats.org/presentationml/2006/ole">
            <p:oleObj spid="_x0000_s50179" name="Ecuación" r:id="rId5" imgW="1041120" imgH="279360" progId="Equation.3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1757363" y="5629275"/>
          <a:ext cx="985837" cy="414338"/>
        </p:xfrm>
        <a:graphic>
          <a:graphicData uri="http://schemas.openxmlformats.org/presentationml/2006/ole">
            <p:oleObj spid="_x0000_s50180" name="Equation" r:id="rId6" imgW="393480" imgH="164880" progId="Equation.3">
              <p:embed/>
            </p:oleObj>
          </a:graphicData>
        </a:graphic>
      </p:graphicFrame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2819400" y="55626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Garamond" pitchFamily="18" charset="0"/>
                <a:sym typeface="Symbol" pitchFamily="18" charset="2"/>
              </a:rPr>
              <a:t>Corresponde al caso linealmente separable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33388" y="3913188"/>
            <a:ext cx="437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Garamond" pitchFamily="18" charset="0"/>
                <a:sym typeface="Symbol" pitchFamily="18" charset="2"/>
              </a:rPr>
              <a:t>Y se modifica la función objetivo a:</a:t>
            </a:r>
            <a:endParaRPr lang="es-ES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  <p:bldP spid="37895" grpId="0" autoUpdateAnimBg="0"/>
      <p:bldP spid="37896" grpId="0" autoUpdateAnimBg="0"/>
    </p:bldLst>
  </p:timing>
</p:sld>
</file>

<file path=ppt/theme/theme1.xml><?xml version="1.0" encoding="utf-8"?>
<a:theme xmlns:a="http://schemas.openxmlformats.org/drawingml/2006/main" name="aux1 - bases_de_datos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aux1 - bases_de_datos</Template>
  <TotalTime>589</TotalTime>
  <Words>667</Words>
  <Application>Microsoft Office PowerPoint</Application>
  <PresentationFormat>Presentación en pantalla (4:3)</PresentationFormat>
  <Paragraphs>102</Paragraphs>
  <Slides>19</Slides>
  <Notes>17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aux1 - bases_de_datos</vt:lpstr>
      <vt:lpstr>Ecuación</vt:lpstr>
      <vt:lpstr>Equation</vt:lpstr>
      <vt:lpstr>Support Vector Machines</vt:lpstr>
      <vt:lpstr>Support Vector Machines  Ejemplo Introductorio</vt:lpstr>
      <vt:lpstr>Teoría de Aprendizaje Estadístico </vt:lpstr>
      <vt:lpstr>Motivación</vt:lpstr>
      <vt:lpstr>Motivación SVM</vt:lpstr>
      <vt:lpstr>Support Vector Machines (Para Clasificación)</vt:lpstr>
      <vt:lpstr>SVM Lineal – Caso Separable</vt:lpstr>
      <vt:lpstr>Diapositiva 8</vt:lpstr>
      <vt:lpstr>SVM Lineal – Caso No-Separable </vt:lpstr>
      <vt:lpstr>Formulación matemática  (SVM primal) </vt:lpstr>
      <vt:lpstr>Formulación matemática  (SVM dual) </vt:lpstr>
      <vt:lpstr>Clasificador</vt:lpstr>
      <vt:lpstr>SVM no lineal</vt:lpstr>
      <vt:lpstr>SVM no lineal</vt:lpstr>
      <vt:lpstr>Kernel Machines</vt:lpstr>
      <vt:lpstr>Funciones Kernel </vt:lpstr>
      <vt:lpstr>Características de Support Vector Machines</vt:lpstr>
      <vt:lpstr>Publicaciones </vt:lpstr>
      <vt:lpstr>Publicaciones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Datos: Teoría y Aplicaciones</dc:title>
  <dc:creator>glhuilli</dc:creator>
  <cp:lastModifiedBy>Richard</cp:lastModifiedBy>
  <cp:revision>291</cp:revision>
  <dcterms:created xsi:type="dcterms:W3CDTF">2008-03-16T16:42:40Z</dcterms:created>
  <dcterms:modified xsi:type="dcterms:W3CDTF">2011-07-25T20:00:33Z</dcterms:modified>
</cp:coreProperties>
</file>