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79" r:id="rId2"/>
    <p:sldId id="280" r:id="rId3"/>
    <p:sldId id="281" r:id="rId4"/>
    <p:sldId id="268" r:id="rId5"/>
    <p:sldId id="282" r:id="rId6"/>
    <p:sldId id="283" r:id="rId7"/>
    <p:sldId id="284" r:id="rId8"/>
    <p:sldId id="286" r:id="rId9"/>
    <p:sldId id="288" r:id="rId10"/>
    <p:sldId id="293" r:id="rId11"/>
    <p:sldId id="294" r:id="rId12"/>
    <p:sldId id="295" r:id="rId13"/>
    <p:sldId id="296" r:id="rId14"/>
    <p:sldId id="297" r:id="rId15"/>
    <p:sldId id="299" r:id="rId16"/>
    <p:sldId id="300" r:id="rId17"/>
    <p:sldId id="301" r:id="rId18"/>
    <p:sldId id="302" r:id="rId19"/>
    <p:sldId id="303" r:id="rId20"/>
    <p:sldId id="307" r:id="rId21"/>
    <p:sldId id="308" r:id="rId22"/>
    <p:sldId id="309" r:id="rId23"/>
    <p:sldId id="315" r:id="rId24"/>
    <p:sldId id="310" r:id="rId25"/>
    <p:sldId id="318" r:id="rId26"/>
    <p:sldId id="317" r:id="rId27"/>
    <p:sldId id="316" r:id="rId28"/>
    <p:sldId id="311" r:id="rId29"/>
    <p:sldId id="312" r:id="rId30"/>
    <p:sldId id="313" r:id="rId31"/>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0" autoAdjust="0"/>
    <p:restoredTop sz="94700" autoAdjust="0"/>
  </p:normalViewPr>
  <p:slideViewPr>
    <p:cSldViewPr>
      <p:cViewPr varScale="1">
        <p:scale>
          <a:sx n="63" d="100"/>
          <a:sy n="63" d="100"/>
        </p:scale>
        <p:origin x="-1374"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3584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3584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3584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9EEA0FEC-4D6D-4DC5-B1A9-8D3F41F65115}" type="slidenum">
              <a:rPr lang="es-ES"/>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614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6144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14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614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614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122F531-1E71-4C5A-B5F6-7D69E38E797C}"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28B7F6-27D0-4F0C-9DC1-F4E5DA5947AC}" type="slidenum">
              <a:rPr lang="es-ES"/>
              <a:pPr/>
              <a:t>5</a:t>
            </a:fld>
            <a:endParaRPr lang="es-ES"/>
          </a:p>
        </p:txBody>
      </p:sp>
      <p:sp>
        <p:nvSpPr>
          <p:cNvPr id="197634" name="Rectangle 2"/>
          <p:cNvSpPr>
            <a:spLocks noRot="1" noChangeArrowheads="1" noTextEdit="1"/>
          </p:cNvSpPr>
          <p:nvPr>
            <p:ph type="sldImg"/>
          </p:nvPr>
        </p:nvSpPr>
        <p:spPr>
          <a:ln/>
        </p:spPr>
      </p:sp>
      <p:sp>
        <p:nvSpPr>
          <p:cNvPr id="19763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326F81-FC18-43EF-9F01-51C59C3F4771}" type="slidenum">
              <a:rPr lang="es-ES"/>
              <a:pPr/>
              <a:t>14</a:t>
            </a:fld>
            <a:endParaRPr lang="es-ES"/>
          </a:p>
        </p:txBody>
      </p:sp>
      <p:sp>
        <p:nvSpPr>
          <p:cNvPr id="228354" name="Rectangle 2"/>
          <p:cNvSpPr>
            <a:spLocks noRot="1" noChangeArrowheads="1" noTextEdit="1"/>
          </p:cNvSpPr>
          <p:nvPr>
            <p:ph type="sldImg"/>
          </p:nvPr>
        </p:nvSpPr>
        <p:spPr>
          <a:ln/>
        </p:spPr>
      </p:sp>
      <p:sp>
        <p:nvSpPr>
          <p:cNvPr id="22835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641115-D043-4256-B2D9-4B8ACA47879C}" type="slidenum">
              <a:rPr lang="es-ES"/>
              <a:pPr/>
              <a:t>15</a:t>
            </a:fld>
            <a:endParaRPr lang="es-ES"/>
          </a:p>
        </p:txBody>
      </p:sp>
      <p:sp>
        <p:nvSpPr>
          <p:cNvPr id="232450" name="Rectangle 2"/>
          <p:cNvSpPr>
            <a:spLocks noRot="1" noChangeArrowheads="1" noTextEdit="1"/>
          </p:cNvSpPr>
          <p:nvPr>
            <p:ph type="sldImg"/>
          </p:nvPr>
        </p:nvSpPr>
        <p:spPr>
          <a:ln/>
        </p:spPr>
      </p:sp>
      <p:sp>
        <p:nvSpPr>
          <p:cNvPr id="23245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C9A530-5708-48CF-B1D7-91094ACF1CE7}" type="slidenum">
              <a:rPr lang="es-ES"/>
              <a:pPr/>
              <a:t>16</a:t>
            </a:fld>
            <a:endParaRPr lang="es-ES"/>
          </a:p>
        </p:txBody>
      </p:sp>
      <p:sp>
        <p:nvSpPr>
          <p:cNvPr id="234498" name="Rectangle 2"/>
          <p:cNvSpPr>
            <a:spLocks noRot="1" noChangeArrowheads="1" noTextEdit="1"/>
          </p:cNvSpPr>
          <p:nvPr>
            <p:ph type="sldImg"/>
          </p:nvPr>
        </p:nvSpPr>
        <p:spPr>
          <a:ln/>
        </p:spPr>
      </p:sp>
      <p:sp>
        <p:nvSpPr>
          <p:cNvPr id="234499"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F52575-D6BA-4E0F-9402-4ACCEA45179E}" type="slidenum">
              <a:rPr lang="es-ES"/>
              <a:pPr/>
              <a:t>17</a:t>
            </a:fld>
            <a:endParaRPr lang="es-ES"/>
          </a:p>
        </p:txBody>
      </p:sp>
      <p:sp>
        <p:nvSpPr>
          <p:cNvPr id="236546" name="Rectangle 2"/>
          <p:cNvSpPr>
            <a:spLocks noRot="1" noChangeArrowheads="1" noTextEdit="1"/>
          </p:cNvSpPr>
          <p:nvPr>
            <p:ph type="sldImg"/>
          </p:nvPr>
        </p:nvSpPr>
        <p:spPr>
          <a:ln/>
        </p:spPr>
      </p:sp>
      <p:sp>
        <p:nvSpPr>
          <p:cNvPr id="23654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D2D41D-68DB-4725-AFC2-1FF6987B382A}" type="slidenum">
              <a:rPr lang="es-ES"/>
              <a:pPr/>
              <a:t>18</a:t>
            </a:fld>
            <a:endParaRPr lang="es-ES"/>
          </a:p>
        </p:txBody>
      </p:sp>
      <p:sp>
        <p:nvSpPr>
          <p:cNvPr id="238594" name="Rectangle 2"/>
          <p:cNvSpPr>
            <a:spLocks noRot="1" noChangeArrowheads="1" noTextEdit="1"/>
          </p:cNvSpPr>
          <p:nvPr>
            <p:ph type="sldImg"/>
          </p:nvPr>
        </p:nvSpPr>
        <p:spPr>
          <a:ln/>
        </p:spPr>
      </p:sp>
      <p:sp>
        <p:nvSpPr>
          <p:cNvPr id="23859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D27DC9-BA46-43D4-8D88-DDB2B3426E58}" type="slidenum">
              <a:rPr lang="es-ES"/>
              <a:pPr/>
              <a:t>19</a:t>
            </a:fld>
            <a:endParaRPr lang="es-ES"/>
          </a:p>
        </p:txBody>
      </p:sp>
      <p:sp>
        <p:nvSpPr>
          <p:cNvPr id="240642" name="Rectangle 2"/>
          <p:cNvSpPr>
            <a:spLocks noRot="1" noChangeArrowheads="1" noTextEdit="1"/>
          </p:cNvSpPr>
          <p:nvPr>
            <p:ph type="sldImg"/>
          </p:nvPr>
        </p:nvSpPr>
        <p:spPr>
          <a:ln/>
        </p:spPr>
      </p:sp>
      <p:sp>
        <p:nvSpPr>
          <p:cNvPr id="24064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27B69B-C7C9-444E-B4B6-05F73A088D7D}" type="slidenum">
              <a:rPr lang="es-ES"/>
              <a:pPr/>
              <a:t>20</a:t>
            </a:fld>
            <a:endParaRPr lang="es-ES"/>
          </a:p>
        </p:txBody>
      </p:sp>
      <p:sp>
        <p:nvSpPr>
          <p:cNvPr id="248834" name="Rectangle 2"/>
          <p:cNvSpPr>
            <a:spLocks noRot="1" noChangeArrowheads="1" noTextEdit="1"/>
          </p:cNvSpPr>
          <p:nvPr>
            <p:ph type="sldImg"/>
          </p:nvPr>
        </p:nvSpPr>
        <p:spPr>
          <a:ln/>
        </p:spPr>
      </p:sp>
      <p:sp>
        <p:nvSpPr>
          <p:cNvPr id="24883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8B1D15-65B7-4564-8A9A-2F4259523FAD}" type="slidenum">
              <a:rPr lang="es-ES"/>
              <a:pPr/>
              <a:t>21</a:t>
            </a:fld>
            <a:endParaRPr lang="es-ES"/>
          </a:p>
        </p:txBody>
      </p:sp>
      <p:sp>
        <p:nvSpPr>
          <p:cNvPr id="250882" name="Rectangle 2"/>
          <p:cNvSpPr>
            <a:spLocks noRot="1" noChangeArrowheads="1" noTextEdit="1"/>
          </p:cNvSpPr>
          <p:nvPr>
            <p:ph type="sldImg"/>
          </p:nvPr>
        </p:nvSpPr>
        <p:spPr>
          <a:ln/>
        </p:spPr>
      </p:sp>
      <p:sp>
        <p:nvSpPr>
          <p:cNvPr id="25088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817B79-3B7E-4997-9F60-5D4C79760276}" type="slidenum">
              <a:rPr lang="es-ES"/>
              <a:pPr/>
              <a:t>22</a:t>
            </a:fld>
            <a:endParaRPr lang="es-ES"/>
          </a:p>
        </p:txBody>
      </p:sp>
      <p:sp>
        <p:nvSpPr>
          <p:cNvPr id="252930" name="Rectangle 2"/>
          <p:cNvSpPr>
            <a:spLocks noRot="1" noChangeArrowheads="1" noTextEdit="1"/>
          </p:cNvSpPr>
          <p:nvPr>
            <p:ph type="sldImg"/>
          </p:nvPr>
        </p:nvSpPr>
        <p:spPr>
          <a:ln/>
        </p:spPr>
      </p:sp>
      <p:sp>
        <p:nvSpPr>
          <p:cNvPr id="25293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F2A6AF-FA27-4DED-8141-5150C3136038}" type="slidenum">
              <a:rPr lang="es-ES"/>
              <a:pPr/>
              <a:t>23</a:t>
            </a:fld>
            <a:endParaRPr lang="es-ES"/>
          </a:p>
        </p:txBody>
      </p:sp>
      <p:sp>
        <p:nvSpPr>
          <p:cNvPr id="265218" name="Rectangle 2"/>
          <p:cNvSpPr>
            <a:spLocks noRot="1" noChangeArrowheads="1" noTextEdit="1"/>
          </p:cNvSpPr>
          <p:nvPr>
            <p:ph type="sldImg"/>
          </p:nvPr>
        </p:nvSpPr>
        <p:spPr>
          <a:ln/>
        </p:spPr>
      </p:sp>
      <p:sp>
        <p:nvSpPr>
          <p:cNvPr id="265219" name="Rectangle 3"/>
          <p:cNvSpPr>
            <a:spLocks noGrp="1" noChangeArrowheads="1"/>
          </p:cNvSpPr>
          <p:nvPr>
            <p:ph type="body" idx="1"/>
          </p:nvPr>
        </p:nvSpPr>
        <p:spPr/>
        <p:txBody>
          <a:bodyPr/>
          <a:lstStyle/>
          <a:p>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13366D-41A8-4346-92D7-F8D442CCC537}" type="slidenum">
              <a:rPr lang="es-ES"/>
              <a:pPr/>
              <a:t>6</a:t>
            </a:fld>
            <a:endParaRPr lang="es-ES"/>
          </a:p>
        </p:txBody>
      </p:sp>
      <p:sp>
        <p:nvSpPr>
          <p:cNvPr id="199682" name="Rectangle 2"/>
          <p:cNvSpPr>
            <a:spLocks noRot="1" noChangeArrowheads="1" noTextEdit="1"/>
          </p:cNvSpPr>
          <p:nvPr>
            <p:ph type="sldImg"/>
          </p:nvPr>
        </p:nvSpPr>
        <p:spPr>
          <a:ln/>
        </p:spPr>
      </p:sp>
      <p:sp>
        <p:nvSpPr>
          <p:cNvPr id="19968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11CBE2-C173-43CB-8827-0E8A2DC71DA6}" type="slidenum">
              <a:rPr lang="es-ES"/>
              <a:pPr/>
              <a:t>24</a:t>
            </a:fld>
            <a:endParaRPr lang="es-ES"/>
          </a:p>
        </p:txBody>
      </p:sp>
      <p:sp>
        <p:nvSpPr>
          <p:cNvPr id="254978" name="Rectangle 2"/>
          <p:cNvSpPr>
            <a:spLocks noRot="1" noChangeArrowheads="1" noTextEdit="1"/>
          </p:cNvSpPr>
          <p:nvPr>
            <p:ph type="sldImg"/>
          </p:nvPr>
        </p:nvSpPr>
        <p:spPr>
          <a:ln/>
        </p:spPr>
      </p:sp>
      <p:sp>
        <p:nvSpPr>
          <p:cNvPr id="254979" name="Rectangle 3"/>
          <p:cNvSpPr>
            <a:spLocks noGrp="1" noChangeArrowheads="1"/>
          </p:cNvSpPr>
          <p:nvPr>
            <p:ph type="body" idx="1"/>
          </p:nvPr>
        </p:nvSpPr>
        <p:spPr/>
        <p:txBody>
          <a:bodyPr/>
          <a:lstStyle/>
          <a:p>
            <a:endParaRPr lang="es-MX"/>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23CADF-9E42-470B-B5B8-A5D63EE3F364}" type="slidenum">
              <a:rPr lang="es-ES"/>
              <a:pPr/>
              <a:t>26</a:t>
            </a:fld>
            <a:endParaRPr lang="es-ES"/>
          </a:p>
        </p:txBody>
      </p:sp>
      <p:sp>
        <p:nvSpPr>
          <p:cNvPr id="269314" name="Rectangle 2"/>
          <p:cNvSpPr>
            <a:spLocks noRot="1" noChangeArrowheads="1" noTextEdit="1"/>
          </p:cNvSpPr>
          <p:nvPr>
            <p:ph type="sldImg"/>
          </p:nvPr>
        </p:nvSpPr>
        <p:spPr>
          <a:ln/>
        </p:spPr>
      </p:sp>
      <p:sp>
        <p:nvSpPr>
          <p:cNvPr id="26931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6F6458-D765-4F1D-905F-2211580A774E}" type="slidenum">
              <a:rPr lang="es-ES"/>
              <a:pPr/>
              <a:t>27</a:t>
            </a:fld>
            <a:endParaRPr lang="es-ES"/>
          </a:p>
        </p:txBody>
      </p:sp>
      <p:sp>
        <p:nvSpPr>
          <p:cNvPr id="267266" name="Rectangle 2"/>
          <p:cNvSpPr>
            <a:spLocks noRot="1" noChangeArrowheads="1" noTextEdit="1"/>
          </p:cNvSpPr>
          <p:nvPr>
            <p:ph type="sldImg"/>
          </p:nvPr>
        </p:nvSpPr>
        <p:spPr>
          <a:ln/>
        </p:spPr>
      </p:sp>
      <p:sp>
        <p:nvSpPr>
          <p:cNvPr id="26726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EAD7C0-5F7C-400F-8803-65460FFEBDF5}" type="slidenum">
              <a:rPr lang="es-ES"/>
              <a:pPr/>
              <a:t>28</a:t>
            </a:fld>
            <a:endParaRPr lang="es-ES"/>
          </a:p>
        </p:txBody>
      </p:sp>
      <p:sp>
        <p:nvSpPr>
          <p:cNvPr id="257026" name="Rectangle 2"/>
          <p:cNvSpPr>
            <a:spLocks noRot="1" noChangeArrowheads="1" noTextEdit="1"/>
          </p:cNvSpPr>
          <p:nvPr>
            <p:ph type="sldImg"/>
          </p:nvPr>
        </p:nvSpPr>
        <p:spPr>
          <a:ln/>
        </p:spPr>
      </p:sp>
      <p:sp>
        <p:nvSpPr>
          <p:cNvPr id="25702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529665-E07B-46A7-A828-2D04268F3976}" type="slidenum">
              <a:rPr lang="es-ES"/>
              <a:pPr/>
              <a:t>29</a:t>
            </a:fld>
            <a:endParaRPr lang="es-ES"/>
          </a:p>
        </p:txBody>
      </p:sp>
      <p:sp>
        <p:nvSpPr>
          <p:cNvPr id="259074" name="Rectangle 2"/>
          <p:cNvSpPr>
            <a:spLocks noRot="1" noChangeArrowheads="1" noTextEdit="1"/>
          </p:cNvSpPr>
          <p:nvPr>
            <p:ph type="sldImg"/>
          </p:nvPr>
        </p:nvSpPr>
        <p:spPr>
          <a:ln/>
        </p:spPr>
      </p:sp>
      <p:sp>
        <p:nvSpPr>
          <p:cNvPr id="25907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AA2FEE-6567-43F5-AAD2-CCC38145D3C0}" type="slidenum">
              <a:rPr lang="es-ES"/>
              <a:pPr/>
              <a:t>30</a:t>
            </a:fld>
            <a:endParaRPr lang="es-ES"/>
          </a:p>
        </p:txBody>
      </p:sp>
      <p:sp>
        <p:nvSpPr>
          <p:cNvPr id="261122" name="Rectangle 2"/>
          <p:cNvSpPr>
            <a:spLocks noRot="1" noChangeArrowheads="1" noTextEdit="1"/>
          </p:cNvSpPr>
          <p:nvPr>
            <p:ph type="sldImg"/>
          </p:nvPr>
        </p:nvSpPr>
        <p:spPr>
          <a:ln/>
        </p:spPr>
      </p:sp>
      <p:sp>
        <p:nvSpPr>
          <p:cNvPr id="26112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E5211F-B9CF-429D-A076-7C3E004FE278}" type="slidenum">
              <a:rPr lang="es-ES"/>
              <a:pPr/>
              <a:t>7</a:t>
            </a:fld>
            <a:endParaRPr lang="es-ES"/>
          </a:p>
        </p:txBody>
      </p:sp>
      <p:sp>
        <p:nvSpPr>
          <p:cNvPr id="201730" name="Rectangle 2"/>
          <p:cNvSpPr>
            <a:spLocks noRot="1" noChangeArrowheads="1" noTextEdit="1"/>
          </p:cNvSpPr>
          <p:nvPr>
            <p:ph type="sldImg"/>
          </p:nvPr>
        </p:nvSpPr>
        <p:spPr>
          <a:ln/>
        </p:spPr>
      </p:sp>
      <p:sp>
        <p:nvSpPr>
          <p:cNvPr id="20173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779392-E75A-4388-9225-8F5601AD6E18}" type="slidenum">
              <a:rPr lang="es-ES"/>
              <a:pPr/>
              <a:t>8</a:t>
            </a:fld>
            <a:endParaRPr lang="es-ES"/>
          </a:p>
        </p:txBody>
      </p:sp>
      <p:sp>
        <p:nvSpPr>
          <p:cNvPr id="205826" name="Rectangle 2"/>
          <p:cNvSpPr>
            <a:spLocks noRot="1" noChangeArrowheads="1" noTextEdit="1"/>
          </p:cNvSpPr>
          <p:nvPr>
            <p:ph type="sldImg"/>
          </p:nvPr>
        </p:nvSpPr>
        <p:spPr>
          <a:ln/>
        </p:spPr>
      </p:sp>
      <p:sp>
        <p:nvSpPr>
          <p:cNvPr id="20582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49785D-FE83-481F-8A38-65FA0F64A89E}" type="slidenum">
              <a:rPr lang="es-ES"/>
              <a:pPr/>
              <a:t>9</a:t>
            </a:fld>
            <a:endParaRPr lang="es-ES"/>
          </a:p>
        </p:txBody>
      </p:sp>
      <p:sp>
        <p:nvSpPr>
          <p:cNvPr id="209922" name="Rectangle 2"/>
          <p:cNvSpPr>
            <a:spLocks noRot="1" noChangeArrowheads="1" noTextEdit="1"/>
          </p:cNvSpPr>
          <p:nvPr>
            <p:ph type="sldImg"/>
          </p:nvPr>
        </p:nvSpPr>
        <p:spPr>
          <a:ln/>
        </p:spPr>
      </p:sp>
      <p:sp>
        <p:nvSpPr>
          <p:cNvPr id="20992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612643-31B4-4E3F-B7A3-BD805FA629FE}" type="slidenum">
              <a:rPr lang="es-ES"/>
              <a:pPr/>
              <a:t>10</a:t>
            </a:fld>
            <a:endParaRPr lang="es-ES"/>
          </a:p>
        </p:txBody>
      </p:sp>
      <p:sp>
        <p:nvSpPr>
          <p:cNvPr id="220162" name="Rectangle 2"/>
          <p:cNvSpPr>
            <a:spLocks noRot="1" noChangeArrowheads="1" noTextEdit="1"/>
          </p:cNvSpPr>
          <p:nvPr>
            <p:ph type="sldImg"/>
          </p:nvPr>
        </p:nvSpPr>
        <p:spPr>
          <a:ln/>
        </p:spPr>
      </p:sp>
      <p:sp>
        <p:nvSpPr>
          <p:cNvPr id="22016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F8FA44-D200-40C1-8648-9967224BC57B}" type="slidenum">
              <a:rPr lang="es-ES"/>
              <a:pPr/>
              <a:t>11</a:t>
            </a:fld>
            <a:endParaRPr lang="es-ES"/>
          </a:p>
        </p:txBody>
      </p:sp>
      <p:sp>
        <p:nvSpPr>
          <p:cNvPr id="222210" name="Rectangle 2"/>
          <p:cNvSpPr>
            <a:spLocks noRot="1" noChangeArrowheads="1" noTextEdit="1"/>
          </p:cNvSpPr>
          <p:nvPr>
            <p:ph type="sldImg"/>
          </p:nvPr>
        </p:nvSpPr>
        <p:spPr>
          <a:ln/>
        </p:spPr>
      </p:sp>
      <p:sp>
        <p:nvSpPr>
          <p:cNvPr id="22221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D24075-E5C5-403C-8FF1-6DD676DC77BB}" type="slidenum">
              <a:rPr lang="es-ES"/>
              <a:pPr/>
              <a:t>12</a:t>
            </a:fld>
            <a:endParaRPr lang="es-ES"/>
          </a:p>
        </p:txBody>
      </p:sp>
      <p:sp>
        <p:nvSpPr>
          <p:cNvPr id="224258" name="Rectangle 2"/>
          <p:cNvSpPr>
            <a:spLocks noRot="1" noChangeArrowheads="1" noTextEdit="1"/>
          </p:cNvSpPr>
          <p:nvPr>
            <p:ph type="sldImg"/>
          </p:nvPr>
        </p:nvSpPr>
        <p:spPr>
          <a:ln/>
        </p:spPr>
      </p:sp>
      <p:sp>
        <p:nvSpPr>
          <p:cNvPr id="224259" name="Rectangle 3"/>
          <p:cNvSpPr>
            <a:spLocks noGrp="1" noChangeArrowheads="1"/>
          </p:cNvSpPr>
          <p:nvPr>
            <p:ph type="body" idx="1"/>
          </p:nvPr>
        </p:nvSpPr>
        <p:spPr/>
        <p:txBody>
          <a:bodyPr/>
          <a:lstStyle/>
          <a:p>
            <a:endParaRPr lang="es-MX"/>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3440BA-F425-4695-B53C-A976DB974B67}" type="slidenum">
              <a:rPr lang="es-ES"/>
              <a:pPr/>
              <a:t>13</a:t>
            </a:fld>
            <a:endParaRPr lang="es-ES"/>
          </a:p>
        </p:txBody>
      </p:sp>
      <p:sp>
        <p:nvSpPr>
          <p:cNvPr id="226306" name="Rectangle 2"/>
          <p:cNvSpPr>
            <a:spLocks noRot="1" noChangeArrowheads="1" noTextEdit="1"/>
          </p:cNvSpPr>
          <p:nvPr>
            <p:ph type="sldImg"/>
          </p:nvPr>
        </p:nvSpPr>
        <p:spPr>
          <a:ln/>
        </p:spPr>
      </p:sp>
      <p:sp>
        <p:nvSpPr>
          <p:cNvPr id="226307" name="Rectangle 3"/>
          <p:cNvSpPr>
            <a:spLocks noGrp="1" noChangeArrowheads="1"/>
          </p:cNvSpPr>
          <p:nvPr>
            <p:ph type="body" idx="1"/>
          </p:nvPr>
        </p:nvSpPr>
        <p:spPr/>
        <p:txBody>
          <a:bodyPr/>
          <a:lstStyle/>
          <a:p>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1A9570B-E279-4F8F-AFAA-5399CA5CA696}"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42FC111-3AD1-4D10-84BC-28B8E0FF492C}"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86538" y="981075"/>
            <a:ext cx="2111375" cy="51022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250825" y="981075"/>
            <a:ext cx="6183313" cy="51022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343237F-6D8D-47DB-88AE-69E4BDA7F2ED}"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B53F6D0-7FC4-4D69-85C7-9089F6E2162D}"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470BE732-D489-494F-8C3B-DDBAF5114514}"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68313" y="1844675"/>
            <a:ext cx="4038600" cy="4238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59313" y="1844675"/>
            <a:ext cx="4038600" cy="4238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DDE6492B-E00D-4E8F-A30B-6E8ADFA2612D}"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5524DDE1-0817-4E5F-B4D0-A50353A86359}"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B0E1E2EC-E30B-4160-8610-48836C267A35}"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8E540A67-6FDB-44E0-88DB-BF372ED05BE3}"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F818F21D-4DFC-4301-8B43-3D2174999D10}"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E31D287D-860F-486E-9255-E38F4325F294}"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www.dii.uchile.cl/%7Eweb2002"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2" name="Picture 18" descr="web"/>
          <p:cNvPicPr>
            <a:picLocks noChangeAspect="1" noChangeArrowheads="1"/>
          </p:cNvPicPr>
          <p:nvPr userDrawn="1"/>
        </p:nvPicPr>
        <p:blipFill>
          <a:blip r:embed="rId13" cstate="print"/>
          <a:srcRect/>
          <a:stretch>
            <a:fillRect/>
          </a:stretch>
        </p:blipFill>
        <p:spPr bwMode="auto">
          <a:xfrm>
            <a:off x="0" y="0"/>
            <a:ext cx="9144000" cy="1497013"/>
          </a:xfrm>
          <a:prstGeom prst="rect">
            <a:avLst/>
          </a:prstGeom>
          <a:noFill/>
        </p:spPr>
      </p:pic>
      <p:sp>
        <p:nvSpPr>
          <p:cNvPr id="1040" name="Rectangle 16"/>
          <p:cNvSpPr>
            <a:spLocks noChangeArrowheads="1"/>
          </p:cNvSpPr>
          <p:nvPr userDrawn="1"/>
        </p:nvSpPr>
        <p:spPr bwMode="auto">
          <a:xfrm>
            <a:off x="0" y="5949950"/>
            <a:ext cx="9144000" cy="908050"/>
          </a:xfrm>
          <a:prstGeom prst="rect">
            <a:avLst/>
          </a:prstGeom>
          <a:solidFill>
            <a:srgbClr val="003366"/>
          </a:solidFill>
          <a:ln w="9525">
            <a:solidFill>
              <a:schemeClr val="tx1"/>
            </a:solidFill>
            <a:miter lim="800000"/>
            <a:headEnd/>
            <a:tailEnd/>
          </a:ln>
          <a:effectLst/>
        </p:spPr>
        <p:txBody>
          <a:bodyPr wrap="none" anchor="ctr"/>
          <a:lstStyle/>
          <a:p>
            <a:endParaRPr lang="es-CL"/>
          </a:p>
        </p:txBody>
      </p:sp>
      <p:sp>
        <p:nvSpPr>
          <p:cNvPr id="1026" name="Rectangle 2"/>
          <p:cNvSpPr>
            <a:spLocks noGrp="1" noChangeArrowheads="1"/>
          </p:cNvSpPr>
          <p:nvPr>
            <p:ph type="title"/>
          </p:nvPr>
        </p:nvSpPr>
        <p:spPr bwMode="auto">
          <a:xfrm>
            <a:off x="250825" y="981075"/>
            <a:ext cx="6610350" cy="7842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Diagnóstico del Proceso de Crédito</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0F0CB5E-8CAA-4092-862C-44284DF8CDA7}" type="slidenum">
              <a:rPr lang="es-ES"/>
              <a:pPr/>
              <a:t>‹Nº›</a:t>
            </a:fld>
            <a:endParaRPr lang="es-ES"/>
          </a:p>
        </p:txBody>
      </p:sp>
      <p:pic>
        <p:nvPicPr>
          <p:cNvPr id="1033" name="Picture 9" descr="logoDIIcasa">
            <a:hlinkClick r:id="rId14"/>
          </p:cNvPr>
          <p:cNvPicPr>
            <a:picLocks noChangeAspect="1" noChangeArrowheads="1"/>
          </p:cNvPicPr>
          <p:nvPr userDrawn="1"/>
        </p:nvPicPr>
        <p:blipFill>
          <a:blip r:embed="rId15" cstate="print"/>
          <a:srcRect/>
          <a:stretch>
            <a:fillRect/>
          </a:stretch>
        </p:blipFill>
        <p:spPr bwMode="auto">
          <a:xfrm>
            <a:off x="611188" y="6021388"/>
            <a:ext cx="619125" cy="581025"/>
          </a:xfrm>
          <a:prstGeom prst="rect">
            <a:avLst/>
          </a:prstGeom>
          <a:noFill/>
        </p:spPr>
      </p:pic>
      <p:pic>
        <p:nvPicPr>
          <p:cNvPr id="1037" name="Picture 13" descr="Tit_DII"/>
          <p:cNvPicPr>
            <a:picLocks noChangeAspect="1" noChangeArrowheads="1"/>
          </p:cNvPicPr>
          <p:nvPr userDrawn="1"/>
        </p:nvPicPr>
        <p:blipFill>
          <a:blip r:embed="rId16" cstate="print"/>
          <a:srcRect/>
          <a:stretch>
            <a:fillRect/>
          </a:stretch>
        </p:blipFill>
        <p:spPr bwMode="auto">
          <a:xfrm>
            <a:off x="2987675" y="6092825"/>
            <a:ext cx="3714750" cy="390525"/>
          </a:xfrm>
          <a:prstGeom prst="rect">
            <a:avLst/>
          </a:prstGeom>
          <a:noFill/>
        </p:spPr>
      </p:pic>
      <p:pic>
        <p:nvPicPr>
          <p:cNvPr id="1038" name="Picture 14" descr="DII"/>
          <p:cNvPicPr>
            <a:picLocks noChangeAspect="1" noChangeArrowheads="1"/>
          </p:cNvPicPr>
          <p:nvPr userDrawn="1"/>
        </p:nvPicPr>
        <p:blipFill>
          <a:blip r:embed="rId17" cstate="print"/>
          <a:srcRect/>
          <a:stretch>
            <a:fillRect/>
          </a:stretch>
        </p:blipFill>
        <p:spPr bwMode="auto">
          <a:xfrm>
            <a:off x="7885113" y="6165850"/>
            <a:ext cx="542925" cy="361950"/>
          </a:xfrm>
          <a:prstGeom prst="rect">
            <a:avLst/>
          </a:prstGeom>
          <a:noFill/>
        </p:spPr>
      </p:pic>
      <p:sp>
        <p:nvSpPr>
          <p:cNvPr id="1027" name="Rectangle 3"/>
          <p:cNvSpPr>
            <a:spLocks noGrp="1" noChangeArrowheads="1"/>
          </p:cNvSpPr>
          <p:nvPr>
            <p:ph type="body" idx="1"/>
          </p:nvPr>
        </p:nvSpPr>
        <p:spPr bwMode="auto">
          <a:xfrm>
            <a:off x="468313" y="1844675"/>
            <a:ext cx="8229600" cy="42386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just" rtl="0" fontAlgn="base">
        <a:spcBef>
          <a:spcPct val="0"/>
        </a:spcBef>
        <a:spcAft>
          <a:spcPct val="0"/>
        </a:spcAft>
        <a:defRPr sz="3200">
          <a:solidFill>
            <a:srgbClr val="003366"/>
          </a:solidFill>
          <a:latin typeface="+mj-lt"/>
          <a:ea typeface="+mj-ea"/>
          <a:cs typeface="+mj-cs"/>
        </a:defRPr>
      </a:lvl1pPr>
      <a:lvl2pPr algn="just" rtl="0" fontAlgn="base">
        <a:spcBef>
          <a:spcPct val="0"/>
        </a:spcBef>
        <a:spcAft>
          <a:spcPct val="0"/>
        </a:spcAft>
        <a:defRPr sz="3200">
          <a:solidFill>
            <a:srgbClr val="003366"/>
          </a:solidFill>
          <a:latin typeface="Arial" pitchFamily="34" charset="0"/>
          <a:cs typeface="Times New Roman" pitchFamily="18" charset="0"/>
        </a:defRPr>
      </a:lvl2pPr>
      <a:lvl3pPr algn="just" rtl="0" fontAlgn="base">
        <a:spcBef>
          <a:spcPct val="0"/>
        </a:spcBef>
        <a:spcAft>
          <a:spcPct val="0"/>
        </a:spcAft>
        <a:defRPr sz="3200">
          <a:solidFill>
            <a:srgbClr val="003366"/>
          </a:solidFill>
          <a:latin typeface="Arial" pitchFamily="34" charset="0"/>
          <a:cs typeface="Times New Roman" pitchFamily="18" charset="0"/>
        </a:defRPr>
      </a:lvl3pPr>
      <a:lvl4pPr algn="just" rtl="0" fontAlgn="base">
        <a:spcBef>
          <a:spcPct val="0"/>
        </a:spcBef>
        <a:spcAft>
          <a:spcPct val="0"/>
        </a:spcAft>
        <a:defRPr sz="3200">
          <a:solidFill>
            <a:srgbClr val="003366"/>
          </a:solidFill>
          <a:latin typeface="Arial" pitchFamily="34" charset="0"/>
          <a:cs typeface="Times New Roman" pitchFamily="18" charset="0"/>
        </a:defRPr>
      </a:lvl4pPr>
      <a:lvl5pPr algn="just" rtl="0" fontAlgn="base">
        <a:spcBef>
          <a:spcPct val="0"/>
        </a:spcBef>
        <a:spcAft>
          <a:spcPct val="0"/>
        </a:spcAft>
        <a:defRPr sz="3200">
          <a:solidFill>
            <a:srgbClr val="003366"/>
          </a:solidFill>
          <a:latin typeface="Arial" pitchFamily="34" charset="0"/>
          <a:cs typeface="Times New Roman" pitchFamily="18" charset="0"/>
        </a:defRPr>
      </a:lvl5pPr>
      <a:lvl6pPr marL="457200" algn="just" rtl="0" fontAlgn="base">
        <a:spcBef>
          <a:spcPct val="0"/>
        </a:spcBef>
        <a:spcAft>
          <a:spcPct val="0"/>
        </a:spcAft>
        <a:defRPr sz="3200">
          <a:solidFill>
            <a:srgbClr val="003366"/>
          </a:solidFill>
          <a:latin typeface="Arial" pitchFamily="34" charset="0"/>
          <a:cs typeface="Times New Roman" pitchFamily="18" charset="0"/>
        </a:defRPr>
      </a:lvl6pPr>
      <a:lvl7pPr marL="914400" algn="just" rtl="0" fontAlgn="base">
        <a:spcBef>
          <a:spcPct val="0"/>
        </a:spcBef>
        <a:spcAft>
          <a:spcPct val="0"/>
        </a:spcAft>
        <a:defRPr sz="3200">
          <a:solidFill>
            <a:srgbClr val="003366"/>
          </a:solidFill>
          <a:latin typeface="Arial" pitchFamily="34" charset="0"/>
          <a:cs typeface="Times New Roman" pitchFamily="18" charset="0"/>
        </a:defRPr>
      </a:lvl7pPr>
      <a:lvl8pPr marL="1371600" algn="just" rtl="0" fontAlgn="base">
        <a:spcBef>
          <a:spcPct val="0"/>
        </a:spcBef>
        <a:spcAft>
          <a:spcPct val="0"/>
        </a:spcAft>
        <a:defRPr sz="3200">
          <a:solidFill>
            <a:srgbClr val="003366"/>
          </a:solidFill>
          <a:latin typeface="Arial" pitchFamily="34" charset="0"/>
          <a:cs typeface="Times New Roman" pitchFamily="18" charset="0"/>
        </a:defRPr>
      </a:lvl8pPr>
      <a:lvl9pPr marL="1828800" algn="just" rtl="0" fontAlgn="base">
        <a:spcBef>
          <a:spcPct val="0"/>
        </a:spcBef>
        <a:spcAft>
          <a:spcPct val="0"/>
        </a:spcAft>
        <a:defRPr sz="3200">
          <a:solidFill>
            <a:srgbClr val="003366"/>
          </a:solidFill>
          <a:latin typeface="Arial" pitchFamily="34" charset="0"/>
          <a:cs typeface="Times New Roman" pitchFamily="18" charset="0"/>
        </a:defRPr>
      </a:lvl9pPr>
    </p:titleStyle>
    <p:bodyStyle>
      <a:lvl1pPr marL="342900" indent="-342900" algn="l" rtl="0" fontAlgn="base">
        <a:spcBef>
          <a:spcPct val="20000"/>
        </a:spcBef>
        <a:spcAft>
          <a:spcPct val="0"/>
        </a:spcAft>
        <a:buChar char="•"/>
        <a:defRPr sz="3200">
          <a:solidFill>
            <a:srgbClr val="003366"/>
          </a:solidFill>
          <a:latin typeface="+mn-lt"/>
          <a:ea typeface="+mn-ea"/>
          <a:cs typeface="+mn-cs"/>
        </a:defRPr>
      </a:lvl1pPr>
      <a:lvl2pPr marL="742950" indent="-285750" algn="l" rtl="0" fontAlgn="base">
        <a:spcBef>
          <a:spcPct val="20000"/>
        </a:spcBef>
        <a:spcAft>
          <a:spcPct val="0"/>
        </a:spcAft>
        <a:buChar char="–"/>
        <a:defRPr sz="2800">
          <a:solidFill>
            <a:srgbClr val="003366"/>
          </a:solidFill>
          <a:latin typeface="+mn-lt"/>
        </a:defRPr>
      </a:lvl2pPr>
      <a:lvl3pPr marL="1143000" indent="-228600" algn="l" rtl="0" fontAlgn="base">
        <a:spcBef>
          <a:spcPct val="20000"/>
        </a:spcBef>
        <a:spcAft>
          <a:spcPct val="0"/>
        </a:spcAft>
        <a:buChar char="•"/>
        <a:defRPr sz="2400">
          <a:solidFill>
            <a:srgbClr val="003366"/>
          </a:solidFill>
          <a:latin typeface="+mn-lt"/>
        </a:defRPr>
      </a:lvl3pPr>
      <a:lvl4pPr marL="1600200" indent="-228600" algn="l" rtl="0" fontAlgn="base">
        <a:spcBef>
          <a:spcPct val="20000"/>
        </a:spcBef>
        <a:spcAft>
          <a:spcPct val="0"/>
        </a:spcAft>
        <a:buChar char="–"/>
        <a:defRPr sz="2000">
          <a:solidFill>
            <a:srgbClr val="003366"/>
          </a:solidFill>
          <a:latin typeface="+mn-lt"/>
        </a:defRPr>
      </a:lvl4pPr>
      <a:lvl5pPr marL="2057400" indent="-228600" algn="l" rtl="0" fontAlgn="base">
        <a:spcBef>
          <a:spcPct val="20000"/>
        </a:spcBef>
        <a:spcAft>
          <a:spcPct val="0"/>
        </a:spcAft>
        <a:buChar char="»"/>
        <a:defRPr sz="2000">
          <a:solidFill>
            <a:srgbClr val="003366"/>
          </a:solidFill>
          <a:latin typeface="+mn-lt"/>
        </a:defRPr>
      </a:lvl5pPr>
      <a:lvl6pPr marL="2514600" indent="-228600" algn="l" rtl="0" fontAlgn="base">
        <a:spcBef>
          <a:spcPct val="20000"/>
        </a:spcBef>
        <a:spcAft>
          <a:spcPct val="0"/>
        </a:spcAft>
        <a:buChar char="»"/>
        <a:defRPr sz="2000">
          <a:solidFill>
            <a:srgbClr val="003366"/>
          </a:solidFill>
          <a:latin typeface="+mn-lt"/>
        </a:defRPr>
      </a:lvl6pPr>
      <a:lvl7pPr marL="2971800" indent="-228600" algn="l" rtl="0" fontAlgn="base">
        <a:spcBef>
          <a:spcPct val="20000"/>
        </a:spcBef>
        <a:spcAft>
          <a:spcPct val="0"/>
        </a:spcAft>
        <a:buChar char="»"/>
        <a:defRPr sz="2000">
          <a:solidFill>
            <a:srgbClr val="003366"/>
          </a:solidFill>
          <a:latin typeface="+mn-lt"/>
        </a:defRPr>
      </a:lvl7pPr>
      <a:lvl8pPr marL="3429000" indent="-228600" algn="l" rtl="0" fontAlgn="base">
        <a:spcBef>
          <a:spcPct val="20000"/>
        </a:spcBef>
        <a:spcAft>
          <a:spcPct val="0"/>
        </a:spcAft>
        <a:buChar char="»"/>
        <a:defRPr sz="2000">
          <a:solidFill>
            <a:srgbClr val="003366"/>
          </a:solidFill>
          <a:latin typeface="+mn-lt"/>
        </a:defRPr>
      </a:lvl8pPr>
      <a:lvl9pPr marL="3886200" indent="-228600" algn="l" rtl="0" fontAlgn="base">
        <a:spcBef>
          <a:spcPct val="20000"/>
        </a:spcBef>
        <a:spcAft>
          <a:spcPct val="0"/>
        </a:spcAft>
        <a:buChar char="»"/>
        <a:defRPr sz="2000">
          <a:solidFill>
            <a:srgbClr val="003366"/>
          </a:solidFill>
          <a:latin typeface="+mn-lt"/>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1.xml"/><Relationship Id="rId1" Type="http://schemas.openxmlformats.org/officeDocument/2006/relationships/slideLayout" Target="../slideLayouts/slideLayout4.xml"/><Relationship Id="rId5" Type="http://schemas.openxmlformats.org/officeDocument/2006/relationships/image" Target="../media/image17.emf"/><Relationship Id="rId4" Type="http://schemas.openxmlformats.org/officeDocument/2006/relationships/image" Target="../media/image16.em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ctrTitle"/>
          </p:nvPr>
        </p:nvSpPr>
        <p:spPr>
          <a:xfrm>
            <a:off x="0" y="1773238"/>
            <a:ext cx="8893175" cy="1470025"/>
          </a:xfrm>
        </p:spPr>
        <p:txBody>
          <a:bodyPr/>
          <a:lstStyle/>
          <a:p>
            <a:pPr algn="ctr"/>
            <a:r>
              <a:rPr lang="es-ES" sz="4000"/>
              <a:t>Modelos analíticos para credit scoring </a:t>
            </a:r>
            <a:br>
              <a:rPr lang="es-ES" sz="4000"/>
            </a:br>
            <a:r>
              <a:rPr lang="es-ES" sz="4000"/>
              <a:t>El caso INDAP </a:t>
            </a:r>
          </a:p>
        </p:txBody>
      </p:sp>
      <p:sp>
        <p:nvSpPr>
          <p:cNvPr id="56323" name="Rectangle 3"/>
          <p:cNvSpPr>
            <a:spLocks noGrp="1" noChangeArrowheads="1"/>
          </p:cNvSpPr>
          <p:nvPr>
            <p:ph type="subTitle" idx="1"/>
          </p:nvPr>
        </p:nvSpPr>
        <p:spPr>
          <a:xfrm>
            <a:off x="250825" y="3789363"/>
            <a:ext cx="8569325" cy="1968500"/>
          </a:xfrm>
        </p:spPr>
        <p:txBody>
          <a:bodyPr/>
          <a:lstStyle/>
          <a:p>
            <a:pPr>
              <a:lnSpc>
                <a:spcPct val="80000"/>
              </a:lnSpc>
            </a:pPr>
            <a:r>
              <a:rPr lang="es-ES" sz="1800"/>
              <a:t>Pablo Coloma, INDAP </a:t>
            </a:r>
          </a:p>
          <a:p>
            <a:pPr>
              <a:lnSpc>
                <a:spcPct val="80000"/>
              </a:lnSpc>
            </a:pPr>
            <a:r>
              <a:rPr lang="es-ES" sz="1800"/>
              <a:t>José Guajardo, Consultor Inteligencia de Negocios </a:t>
            </a:r>
          </a:p>
          <a:p>
            <a:pPr>
              <a:lnSpc>
                <a:spcPct val="80000"/>
              </a:lnSpc>
            </a:pPr>
            <a:r>
              <a:rPr lang="es-ES" sz="1800"/>
              <a:t>Departamento de Ingeniería Industrial, Universidad de Chile </a:t>
            </a:r>
          </a:p>
          <a:p>
            <a:pPr>
              <a:lnSpc>
                <a:spcPct val="80000"/>
              </a:lnSpc>
            </a:pPr>
            <a:r>
              <a:rPr lang="es-ES" sz="1800"/>
              <a:t>Jaime Miranda, Profesor Inteligencia de Negocios, </a:t>
            </a:r>
          </a:p>
          <a:p>
            <a:pPr>
              <a:lnSpc>
                <a:spcPct val="80000"/>
              </a:lnSpc>
            </a:pPr>
            <a:r>
              <a:rPr lang="es-ES" sz="1800"/>
              <a:t>Departamento de Ingeniería Industrial, Universidad Diego Portales </a:t>
            </a:r>
          </a:p>
          <a:p>
            <a:pPr>
              <a:lnSpc>
                <a:spcPct val="80000"/>
              </a:lnSpc>
            </a:pPr>
            <a:r>
              <a:rPr lang="es-ES" sz="1800"/>
              <a:t>Richard Weber, Profesor Departamento de Ingeniería Industrial, </a:t>
            </a:r>
          </a:p>
          <a:p>
            <a:pPr>
              <a:lnSpc>
                <a:spcPct val="80000"/>
              </a:lnSpc>
            </a:pPr>
            <a:r>
              <a:rPr lang="es-ES" sz="1800"/>
              <a:t>Universidad de Chile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ChangeArrowheads="1"/>
          </p:cNvSpPr>
          <p:nvPr>
            <p:ph type="title"/>
          </p:nvPr>
        </p:nvSpPr>
        <p:spPr>
          <a:xfrm>
            <a:off x="34925" y="1492250"/>
            <a:ext cx="7416800" cy="784225"/>
          </a:xfrm>
        </p:spPr>
        <p:txBody>
          <a:bodyPr/>
          <a:lstStyle/>
          <a:p>
            <a:r>
              <a:rPr lang="es-ES" b="1"/>
              <a:t>¿Cómo definimos nuestra variable objetivo?</a:t>
            </a:r>
            <a:endParaRPr lang="es-ES" sz="2400" b="1"/>
          </a:p>
        </p:txBody>
      </p:sp>
      <p:sp>
        <p:nvSpPr>
          <p:cNvPr id="219139" name="Rectangle 3"/>
          <p:cNvSpPr>
            <a:spLocks noChangeArrowheads="1"/>
          </p:cNvSpPr>
          <p:nvPr/>
        </p:nvSpPr>
        <p:spPr bwMode="auto">
          <a:xfrm>
            <a:off x="107950" y="2420938"/>
            <a:ext cx="7775575" cy="647700"/>
          </a:xfrm>
          <a:prstGeom prst="rect">
            <a:avLst/>
          </a:prstGeom>
          <a:noFill/>
          <a:ln w="9525">
            <a:noFill/>
            <a:miter lim="800000"/>
            <a:headEnd/>
            <a:tailEnd/>
          </a:ln>
          <a:effectLst/>
        </p:spPr>
        <p:txBody>
          <a:bodyPr/>
          <a:lstStyle/>
          <a:p>
            <a:pPr marL="342900" indent="-342900">
              <a:spcBef>
                <a:spcPct val="20000"/>
              </a:spcBef>
              <a:buFontTx/>
              <a:buChar char="•"/>
            </a:pPr>
            <a:r>
              <a:rPr lang="es-ES" sz="3200">
                <a:solidFill>
                  <a:srgbClr val="003366"/>
                </a:solidFill>
              </a:rPr>
              <a:t>Recuperación: </a:t>
            </a:r>
          </a:p>
          <a:p>
            <a:pPr marL="342900" indent="-342900">
              <a:spcBef>
                <a:spcPct val="20000"/>
              </a:spcBef>
              <a:buFontTx/>
              <a:buChar char="•"/>
            </a:pPr>
            <a:endParaRPr lang="es-ES" sz="3200">
              <a:solidFill>
                <a:srgbClr val="003366"/>
              </a:solidFill>
            </a:endParaRPr>
          </a:p>
          <a:p>
            <a:pPr marL="342900" indent="-342900">
              <a:spcBef>
                <a:spcPct val="20000"/>
              </a:spcBef>
              <a:buFontTx/>
              <a:buChar char="•"/>
            </a:pPr>
            <a:endParaRPr lang="es-ES" sz="3200">
              <a:solidFill>
                <a:srgbClr val="003366"/>
              </a:solidFill>
            </a:endParaRPr>
          </a:p>
          <a:p>
            <a:pPr marL="342900" indent="-342900">
              <a:spcBef>
                <a:spcPct val="20000"/>
              </a:spcBef>
              <a:buFontTx/>
              <a:buChar char="•"/>
            </a:pPr>
            <a:endParaRPr lang="es-ES" sz="3200">
              <a:solidFill>
                <a:srgbClr val="003366"/>
              </a:solidFill>
            </a:endParaRPr>
          </a:p>
          <a:p>
            <a:pPr marL="342900" indent="-342900">
              <a:spcBef>
                <a:spcPct val="20000"/>
              </a:spcBef>
              <a:buFontTx/>
              <a:buChar char="•"/>
            </a:pPr>
            <a:endParaRPr lang="es-ES" sz="3200">
              <a:solidFill>
                <a:srgbClr val="003366"/>
              </a:solidFill>
            </a:endParaRPr>
          </a:p>
        </p:txBody>
      </p:sp>
      <p:sp>
        <p:nvSpPr>
          <p:cNvPr id="219140" name="Text Box 4"/>
          <p:cNvSpPr txBox="1">
            <a:spLocks noChangeArrowheads="1"/>
          </p:cNvSpPr>
          <p:nvPr/>
        </p:nvSpPr>
        <p:spPr bwMode="auto">
          <a:xfrm>
            <a:off x="3724275" y="2559050"/>
            <a:ext cx="576263" cy="366713"/>
          </a:xfrm>
          <a:prstGeom prst="rect">
            <a:avLst/>
          </a:prstGeom>
          <a:noFill/>
          <a:ln w="9525">
            <a:noFill/>
            <a:miter lim="800000"/>
            <a:headEnd/>
            <a:tailEnd/>
          </a:ln>
          <a:effectLst/>
        </p:spPr>
        <p:txBody>
          <a:bodyPr wrap="none">
            <a:spAutoFit/>
          </a:bodyPr>
          <a:lstStyle/>
          <a:p>
            <a:r>
              <a:rPr lang="es-ES" b="1"/>
              <a:t>Y</a:t>
            </a:r>
            <a:r>
              <a:rPr lang="es-ES" b="1" baseline="-25000"/>
              <a:t>i</a:t>
            </a:r>
            <a:r>
              <a:rPr lang="es-ES" b="1"/>
              <a:t> =</a:t>
            </a:r>
          </a:p>
        </p:txBody>
      </p:sp>
      <p:sp>
        <p:nvSpPr>
          <p:cNvPr id="219141" name="Text Box 5"/>
          <p:cNvSpPr txBox="1">
            <a:spLocks noChangeArrowheads="1"/>
          </p:cNvSpPr>
          <p:nvPr/>
        </p:nvSpPr>
        <p:spPr bwMode="auto">
          <a:xfrm>
            <a:off x="4797425" y="2263775"/>
            <a:ext cx="3943350" cy="366713"/>
          </a:xfrm>
          <a:prstGeom prst="rect">
            <a:avLst/>
          </a:prstGeom>
          <a:noFill/>
          <a:ln w="9525" algn="ctr">
            <a:noFill/>
            <a:miter lim="800000"/>
            <a:headEnd/>
            <a:tailEnd/>
          </a:ln>
          <a:effectLst/>
        </p:spPr>
        <p:txBody>
          <a:bodyPr wrap="none">
            <a:spAutoFit/>
          </a:bodyPr>
          <a:lstStyle/>
          <a:p>
            <a:r>
              <a:rPr lang="es-ES" b="1"/>
              <a:t>1	Si se recuperó el crédito i.</a:t>
            </a:r>
          </a:p>
        </p:txBody>
      </p:sp>
      <p:sp>
        <p:nvSpPr>
          <p:cNvPr id="219142" name="Text Box 6"/>
          <p:cNvSpPr txBox="1">
            <a:spLocks noChangeArrowheads="1"/>
          </p:cNvSpPr>
          <p:nvPr/>
        </p:nvSpPr>
        <p:spPr bwMode="auto">
          <a:xfrm>
            <a:off x="4797425" y="2846388"/>
            <a:ext cx="4286250" cy="366712"/>
          </a:xfrm>
          <a:prstGeom prst="rect">
            <a:avLst/>
          </a:prstGeom>
          <a:noFill/>
          <a:ln w="9525" algn="ctr">
            <a:noFill/>
            <a:miter lim="800000"/>
            <a:headEnd/>
            <a:tailEnd/>
          </a:ln>
          <a:effectLst/>
        </p:spPr>
        <p:txBody>
          <a:bodyPr wrap="none">
            <a:spAutoFit/>
          </a:bodyPr>
          <a:lstStyle/>
          <a:p>
            <a:r>
              <a:rPr lang="es-ES" b="1"/>
              <a:t>0	Si no se recuperó el crédito i.</a:t>
            </a:r>
          </a:p>
        </p:txBody>
      </p:sp>
      <p:sp>
        <p:nvSpPr>
          <p:cNvPr id="219143" name="AutoShape 7"/>
          <p:cNvSpPr>
            <a:spLocks/>
          </p:cNvSpPr>
          <p:nvPr/>
        </p:nvSpPr>
        <p:spPr bwMode="auto">
          <a:xfrm>
            <a:off x="4445000" y="2276475"/>
            <a:ext cx="215900" cy="936625"/>
          </a:xfrm>
          <a:prstGeom prst="leftBrace">
            <a:avLst>
              <a:gd name="adj1" fmla="val 36152"/>
              <a:gd name="adj2" fmla="val 50000"/>
            </a:avLst>
          </a:prstGeom>
          <a:noFill/>
          <a:ln w="9525">
            <a:solidFill>
              <a:schemeClr val="tx1"/>
            </a:solidFill>
            <a:round/>
            <a:headEnd/>
            <a:tailEnd/>
          </a:ln>
          <a:effectLst/>
        </p:spPr>
        <p:txBody>
          <a:bodyPr wrap="none" anchor="ctr"/>
          <a:lstStyle/>
          <a:p>
            <a:endParaRPr lang="es-CL"/>
          </a:p>
        </p:txBody>
      </p:sp>
      <p:sp>
        <p:nvSpPr>
          <p:cNvPr id="219144" name="Text Box 8"/>
          <p:cNvSpPr txBox="1">
            <a:spLocks noChangeArrowheads="1"/>
          </p:cNvSpPr>
          <p:nvPr/>
        </p:nvSpPr>
        <p:spPr bwMode="auto">
          <a:xfrm>
            <a:off x="3884613" y="3763963"/>
            <a:ext cx="1298575" cy="376237"/>
          </a:xfrm>
          <a:prstGeom prst="rect">
            <a:avLst/>
          </a:prstGeom>
          <a:solidFill>
            <a:srgbClr val="FF9900"/>
          </a:solidFill>
          <a:ln w="9525">
            <a:solidFill>
              <a:srgbClr val="993300"/>
            </a:solidFill>
            <a:miter lim="800000"/>
            <a:headEnd/>
            <a:tailEnd/>
          </a:ln>
          <a:effectLst/>
        </p:spPr>
        <p:txBody>
          <a:bodyPr wrap="none">
            <a:spAutoFit/>
          </a:bodyPr>
          <a:lstStyle/>
          <a:p>
            <a:pPr algn="ctr"/>
            <a:r>
              <a:rPr lang="es-ES" b="1"/>
              <a:t>Universos</a:t>
            </a:r>
          </a:p>
        </p:txBody>
      </p:sp>
      <p:sp>
        <p:nvSpPr>
          <p:cNvPr id="219145" name="Text Box 9"/>
          <p:cNvSpPr txBox="1">
            <a:spLocks noChangeArrowheads="1"/>
          </p:cNvSpPr>
          <p:nvPr/>
        </p:nvSpPr>
        <p:spPr bwMode="auto">
          <a:xfrm>
            <a:off x="968375" y="4292600"/>
            <a:ext cx="1587500" cy="314325"/>
          </a:xfrm>
          <a:prstGeom prst="rect">
            <a:avLst/>
          </a:prstGeom>
          <a:solidFill>
            <a:srgbClr val="FFCC00"/>
          </a:solidFill>
          <a:ln w="9525">
            <a:solidFill>
              <a:srgbClr val="FF9900"/>
            </a:solidFill>
            <a:miter lim="800000"/>
            <a:headEnd/>
            <a:tailEnd/>
          </a:ln>
          <a:effectLst/>
        </p:spPr>
        <p:txBody>
          <a:bodyPr>
            <a:spAutoFit/>
          </a:bodyPr>
          <a:lstStyle/>
          <a:p>
            <a:pPr algn="ctr"/>
            <a:r>
              <a:rPr lang="es-ES" sz="1400" b="1"/>
              <a:t>U1 - U2 - U3 - U4</a:t>
            </a:r>
          </a:p>
        </p:txBody>
      </p:sp>
      <p:sp>
        <p:nvSpPr>
          <p:cNvPr id="219146" name="Text Box 10"/>
          <p:cNvSpPr txBox="1">
            <a:spLocks noChangeArrowheads="1"/>
          </p:cNvSpPr>
          <p:nvPr/>
        </p:nvSpPr>
        <p:spPr bwMode="auto">
          <a:xfrm>
            <a:off x="5940425" y="4292600"/>
            <a:ext cx="1598613" cy="314325"/>
          </a:xfrm>
          <a:prstGeom prst="rect">
            <a:avLst/>
          </a:prstGeom>
          <a:solidFill>
            <a:srgbClr val="FFCC00"/>
          </a:solidFill>
          <a:ln w="9525" algn="ctr">
            <a:solidFill>
              <a:srgbClr val="FF9900"/>
            </a:solidFill>
            <a:miter lim="800000"/>
            <a:headEnd/>
            <a:tailEnd/>
          </a:ln>
          <a:effectLst/>
        </p:spPr>
        <p:txBody>
          <a:bodyPr>
            <a:spAutoFit/>
          </a:bodyPr>
          <a:lstStyle/>
          <a:p>
            <a:pPr algn="ctr"/>
            <a:r>
              <a:rPr lang="es-ES" sz="1400" b="1"/>
              <a:t>U5 – U6</a:t>
            </a:r>
          </a:p>
        </p:txBody>
      </p:sp>
      <p:cxnSp>
        <p:nvCxnSpPr>
          <p:cNvPr id="219147" name="AutoShape 11"/>
          <p:cNvCxnSpPr>
            <a:cxnSpLocks noChangeShapeType="1"/>
            <a:stCxn id="219144" idx="2"/>
            <a:endCxn id="219145" idx="0"/>
          </p:cNvCxnSpPr>
          <p:nvPr/>
        </p:nvCxnSpPr>
        <p:spPr bwMode="auto">
          <a:xfrm rot="5400000">
            <a:off x="3071813" y="2830512"/>
            <a:ext cx="152400" cy="2771775"/>
          </a:xfrm>
          <a:prstGeom prst="bentConnector3">
            <a:avLst>
              <a:gd name="adj1" fmla="val 48958"/>
            </a:avLst>
          </a:prstGeom>
          <a:noFill/>
          <a:ln w="9525">
            <a:solidFill>
              <a:schemeClr val="tx1"/>
            </a:solidFill>
            <a:miter lim="800000"/>
            <a:headEnd/>
            <a:tailEnd type="triangle" w="med" len="med"/>
          </a:ln>
          <a:effectLst/>
        </p:spPr>
      </p:cxnSp>
      <p:cxnSp>
        <p:nvCxnSpPr>
          <p:cNvPr id="219148" name="AutoShape 12"/>
          <p:cNvCxnSpPr>
            <a:cxnSpLocks noChangeShapeType="1"/>
            <a:stCxn id="219144" idx="2"/>
            <a:endCxn id="219146" idx="0"/>
          </p:cNvCxnSpPr>
          <p:nvPr/>
        </p:nvCxnSpPr>
        <p:spPr bwMode="auto">
          <a:xfrm rot="16200000" flipH="1">
            <a:off x="5561013" y="3113087"/>
            <a:ext cx="152400" cy="2206625"/>
          </a:xfrm>
          <a:prstGeom prst="bentConnector3">
            <a:avLst>
              <a:gd name="adj1" fmla="val 48958"/>
            </a:avLst>
          </a:prstGeom>
          <a:noFill/>
          <a:ln w="9525">
            <a:solidFill>
              <a:schemeClr val="tx1"/>
            </a:solidFill>
            <a:miter lim="800000"/>
            <a:headEnd/>
            <a:tailEnd type="triangle" w="med" len="med"/>
          </a:ln>
          <a:effectLst/>
        </p:spPr>
      </p:cxnSp>
      <p:sp>
        <p:nvSpPr>
          <p:cNvPr id="219149" name="Rectangle 13"/>
          <p:cNvSpPr>
            <a:spLocks noChangeArrowheads="1"/>
          </p:cNvSpPr>
          <p:nvPr/>
        </p:nvSpPr>
        <p:spPr bwMode="auto">
          <a:xfrm>
            <a:off x="539750" y="4689475"/>
            <a:ext cx="3889375" cy="1187450"/>
          </a:xfrm>
          <a:prstGeom prst="rect">
            <a:avLst/>
          </a:prstGeom>
          <a:noFill/>
          <a:ln w="9525">
            <a:noFill/>
            <a:miter lim="800000"/>
            <a:headEnd/>
            <a:tailEnd/>
          </a:ln>
          <a:effectLst/>
        </p:spPr>
        <p:txBody>
          <a:bodyPr>
            <a:spAutoFit/>
          </a:bodyPr>
          <a:lstStyle/>
          <a:p>
            <a:r>
              <a:rPr lang="es-ES" sz="1200" b="1"/>
              <a:t>Saldo 0</a:t>
            </a:r>
          </a:p>
          <a:p>
            <a:r>
              <a:rPr lang="es-ES" sz="1200" b="1"/>
              <a:t>Monto colocado &lt;= Monto pagos</a:t>
            </a:r>
          </a:p>
          <a:p>
            <a:r>
              <a:rPr lang="es-ES" sz="1200" b="1"/>
              <a:t>Monto cierres = 0</a:t>
            </a:r>
          </a:p>
          <a:p>
            <a:r>
              <a:rPr lang="es-ES" sz="1200" b="1"/>
              <a:t>Número de castigos = 0</a:t>
            </a:r>
          </a:p>
          <a:p>
            <a:r>
              <a:rPr lang="es-ES" sz="1200" b="1"/>
              <a:t>Monto (condonaciones + rebaja intereses + ajustes negativos) &lt;= (Monto colocado * 0.1)</a:t>
            </a:r>
          </a:p>
        </p:txBody>
      </p:sp>
      <p:sp>
        <p:nvSpPr>
          <p:cNvPr id="219150" name="Text Box 14"/>
          <p:cNvSpPr txBox="1">
            <a:spLocks noChangeArrowheads="1"/>
          </p:cNvSpPr>
          <p:nvPr/>
        </p:nvSpPr>
        <p:spPr bwMode="auto">
          <a:xfrm>
            <a:off x="5292725" y="4724400"/>
            <a:ext cx="3600450" cy="1004888"/>
          </a:xfrm>
          <a:prstGeom prst="rect">
            <a:avLst/>
          </a:prstGeom>
          <a:noFill/>
          <a:ln w="9525" algn="ctr">
            <a:noFill/>
            <a:miter lim="800000"/>
            <a:headEnd/>
            <a:tailEnd/>
          </a:ln>
          <a:effectLst/>
        </p:spPr>
        <p:txBody>
          <a:bodyPr>
            <a:spAutoFit/>
          </a:bodyPr>
          <a:lstStyle/>
          <a:p>
            <a:r>
              <a:rPr lang="es-ES" sz="1200" b="1"/>
              <a:t> Monto pagos  &gt;= vencimientos al 31-12-2005</a:t>
            </a:r>
          </a:p>
          <a:p>
            <a:r>
              <a:rPr lang="es-ES" sz="1200" b="1"/>
              <a:t> Monto cierres = 0</a:t>
            </a:r>
          </a:p>
          <a:p>
            <a:r>
              <a:rPr lang="es-ES" sz="1200" b="1"/>
              <a:t> Número de castigos = 0</a:t>
            </a:r>
          </a:p>
          <a:p>
            <a:r>
              <a:rPr lang="es-ES" sz="1200" b="1"/>
              <a:t> Monto (condonaciones + rebaja intereses + ajustes negativos) &lt;= (Monto colocado * 0.1)</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Text Box 2"/>
          <p:cNvSpPr txBox="1">
            <a:spLocks noChangeArrowheads="1"/>
          </p:cNvSpPr>
          <p:nvPr/>
        </p:nvSpPr>
        <p:spPr bwMode="auto">
          <a:xfrm>
            <a:off x="2919413" y="1166813"/>
            <a:ext cx="3165475" cy="457200"/>
          </a:xfrm>
          <a:prstGeom prst="rect">
            <a:avLst/>
          </a:prstGeom>
          <a:solidFill>
            <a:srgbClr val="FF9900"/>
          </a:solidFill>
          <a:ln w="9525">
            <a:noFill/>
            <a:miter lim="800000"/>
            <a:headEnd/>
            <a:tailEnd/>
          </a:ln>
          <a:effectLst/>
        </p:spPr>
        <p:txBody>
          <a:bodyPr wrap="none">
            <a:spAutoFit/>
          </a:bodyPr>
          <a:lstStyle/>
          <a:p>
            <a:pPr algn="ctr"/>
            <a:r>
              <a:rPr lang="es-ES" sz="2400" b="1"/>
              <a:t>Variables de entrada</a:t>
            </a:r>
          </a:p>
        </p:txBody>
      </p:sp>
      <p:sp>
        <p:nvSpPr>
          <p:cNvPr id="221187" name="Text Box 3"/>
          <p:cNvSpPr txBox="1">
            <a:spLocks noChangeArrowheads="1"/>
          </p:cNvSpPr>
          <p:nvPr/>
        </p:nvSpPr>
        <p:spPr bwMode="auto">
          <a:xfrm>
            <a:off x="752475" y="2276475"/>
            <a:ext cx="2019300" cy="641350"/>
          </a:xfrm>
          <a:prstGeom prst="rect">
            <a:avLst/>
          </a:prstGeom>
          <a:solidFill>
            <a:srgbClr val="FFCC00"/>
          </a:solidFill>
          <a:ln w="9525">
            <a:noFill/>
            <a:miter lim="800000"/>
            <a:headEnd/>
            <a:tailEnd/>
          </a:ln>
          <a:effectLst/>
        </p:spPr>
        <p:txBody>
          <a:bodyPr>
            <a:spAutoFit/>
          </a:bodyPr>
          <a:lstStyle/>
          <a:p>
            <a:pPr algn="ctr"/>
            <a:r>
              <a:rPr lang="es-ES" b="1"/>
              <a:t>Características del cliente</a:t>
            </a:r>
          </a:p>
        </p:txBody>
      </p:sp>
      <p:sp>
        <p:nvSpPr>
          <p:cNvPr id="221188" name="Text Box 4"/>
          <p:cNvSpPr txBox="1">
            <a:spLocks noChangeArrowheads="1"/>
          </p:cNvSpPr>
          <p:nvPr/>
        </p:nvSpPr>
        <p:spPr bwMode="auto">
          <a:xfrm>
            <a:off x="3563938" y="2349500"/>
            <a:ext cx="1885950" cy="641350"/>
          </a:xfrm>
          <a:prstGeom prst="rect">
            <a:avLst/>
          </a:prstGeom>
          <a:solidFill>
            <a:srgbClr val="FFCC00"/>
          </a:solidFill>
          <a:ln w="9525">
            <a:noFill/>
            <a:miter lim="800000"/>
            <a:headEnd/>
            <a:tailEnd/>
          </a:ln>
          <a:effectLst/>
        </p:spPr>
        <p:txBody>
          <a:bodyPr wrap="none">
            <a:spAutoFit/>
          </a:bodyPr>
          <a:lstStyle/>
          <a:p>
            <a:pPr algn="ctr"/>
            <a:r>
              <a:rPr lang="es-ES" b="1"/>
              <a:t>Características </a:t>
            </a:r>
          </a:p>
          <a:p>
            <a:pPr algn="ctr"/>
            <a:r>
              <a:rPr lang="es-ES" b="1"/>
              <a:t>de la solicitud</a:t>
            </a:r>
          </a:p>
        </p:txBody>
      </p:sp>
      <p:sp>
        <p:nvSpPr>
          <p:cNvPr id="221189" name="Text Box 5"/>
          <p:cNvSpPr txBox="1">
            <a:spLocks noChangeArrowheads="1"/>
          </p:cNvSpPr>
          <p:nvPr/>
        </p:nvSpPr>
        <p:spPr bwMode="auto">
          <a:xfrm>
            <a:off x="6686550" y="2355850"/>
            <a:ext cx="2076450" cy="641350"/>
          </a:xfrm>
          <a:prstGeom prst="rect">
            <a:avLst/>
          </a:prstGeom>
          <a:solidFill>
            <a:srgbClr val="FFCC00"/>
          </a:solidFill>
          <a:ln w="9525" algn="ctr">
            <a:noFill/>
            <a:miter lim="800000"/>
            <a:headEnd/>
            <a:tailEnd/>
          </a:ln>
          <a:effectLst/>
        </p:spPr>
        <p:txBody>
          <a:bodyPr wrap="none">
            <a:spAutoFit/>
          </a:bodyPr>
          <a:lstStyle/>
          <a:p>
            <a:pPr algn="ctr"/>
            <a:r>
              <a:rPr lang="es-ES" b="1"/>
              <a:t>Comportamiento </a:t>
            </a:r>
          </a:p>
          <a:p>
            <a:pPr algn="ctr"/>
            <a:r>
              <a:rPr lang="es-ES" b="1"/>
              <a:t>de pago</a:t>
            </a:r>
          </a:p>
        </p:txBody>
      </p:sp>
      <p:cxnSp>
        <p:nvCxnSpPr>
          <p:cNvPr id="221190" name="AutoShape 6"/>
          <p:cNvCxnSpPr>
            <a:cxnSpLocks noChangeShapeType="1"/>
          </p:cNvCxnSpPr>
          <p:nvPr/>
        </p:nvCxnSpPr>
        <p:spPr bwMode="auto">
          <a:xfrm rot="5400000">
            <a:off x="2982913" y="768350"/>
            <a:ext cx="287337" cy="2728913"/>
          </a:xfrm>
          <a:prstGeom prst="bentConnector3">
            <a:avLst>
              <a:gd name="adj1" fmla="val 49722"/>
            </a:avLst>
          </a:prstGeom>
          <a:noFill/>
          <a:ln w="9525">
            <a:solidFill>
              <a:schemeClr val="tx1"/>
            </a:solidFill>
            <a:miter lim="800000"/>
            <a:headEnd/>
            <a:tailEnd type="triangle" w="med" len="med"/>
          </a:ln>
          <a:effectLst/>
        </p:spPr>
      </p:cxnSp>
      <p:cxnSp>
        <p:nvCxnSpPr>
          <p:cNvPr id="221191" name="AutoShape 7"/>
          <p:cNvCxnSpPr>
            <a:cxnSpLocks noChangeShapeType="1"/>
          </p:cNvCxnSpPr>
          <p:nvPr/>
        </p:nvCxnSpPr>
        <p:spPr bwMode="auto">
          <a:xfrm rot="16200000" flipH="1">
            <a:off x="4312445" y="2161381"/>
            <a:ext cx="360362" cy="15875"/>
          </a:xfrm>
          <a:prstGeom prst="bentConnector3">
            <a:avLst>
              <a:gd name="adj1" fmla="val 49778"/>
            </a:avLst>
          </a:prstGeom>
          <a:noFill/>
          <a:ln w="9525">
            <a:solidFill>
              <a:schemeClr val="tx1"/>
            </a:solidFill>
            <a:miter lim="800000"/>
            <a:headEnd/>
            <a:tailEnd type="triangle" w="med" len="med"/>
          </a:ln>
          <a:effectLst/>
        </p:spPr>
      </p:cxnSp>
      <p:cxnSp>
        <p:nvCxnSpPr>
          <p:cNvPr id="221192" name="AutoShape 8"/>
          <p:cNvCxnSpPr>
            <a:cxnSpLocks noChangeShapeType="1"/>
            <a:stCxn id="221186" idx="2"/>
            <a:endCxn id="221189" idx="0"/>
          </p:cNvCxnSpPr>
          <p:nvPr/>
        </p:nvCxnSpPr>
        <p:spPr bwMode="auto">
          <a:xfrm rot="16200000" flipH="1">
            <a:off x="5747544" y="378619"/>
            <a:ext cx="731837" cy="3222625"/>
          </a:xfrm>
          <a:prstGeom prst="bentConnector3">
            <a:avLst>
              <a:gd name="adj1" fmla="val 49894"/>
            </a:avLst>
          </a:prstGeom>
          <a:noFill/>
          <a:ln w="9525">
            <a:solidFill>
              <a:schemeClr val="tx1"/>
            </a:solidFill>
            <a:miter lim="800000"/>
            <a:headEnd/>
            <a:tailEnd type="triangle" w="med" len="med"/>
          </a:ln>
          <a:effectLst/>
        </p:spPr>
      </p:cxnSp>
      <p:sp>
        <p:nvSpPr>
          <p:cNvPr id="221193" name="Text Box 9"/>
          <p:cNvSpPr txBox="1">
            <a:spLocks noChangeArrowheads="1"/>
          </p:cNvSpPr>
          <p:nvPr/>
        </p:nvSpPr>
        <p:spPr bwMode="auto">
          <a:xfrm>
            <a:off x="376238" y="3665538"/>
            <a:ext cx="184150" cy="366712"/>
          </a:xfrm>
          <a:prstGeom prst="rect">
            <a:avLst/>
          </a:prstGeom>
          <a:noFill/>
          <a:ln w="9525">
            <a:noFill/>
            <a:miter lim="800000"/>
            <a:headEnd/>
            <a:tailEnd/>
          </a:ln>
          <a:effectLst/>
        </p:spPr>
        <p:txBody>
          <a:bodyPr wrap="none">
            <a:spAutoFit/>
          </a:bodyPr>
          <a:lstStyle/>
          <a:p>
            <a:endParaRPr lang="es-CL"/>
          </a:p>
        </p:txBody>
      </p:sp>
      <p:sp>
        <p:nvSpPr>
          <p:cNvPr id="221194" name="Text Box 10"/>
          <p:cNvSpPr txBox="1">
            <a:spLocks noChangeArrowheads="1"/>
          </p:cNvSpPr>
          <p:nvPr/>
        </p:nvSpPr>
        <p:spPr bwMode="auto">
          <a:xfrm>
            <a:off x="6473825" y="3141663"/>
            <a:ext cx="2478088" cy="336550"/>
          </a:xfrm>
          <a:prstGeom prst="rect">
            <a:avLst/>
          </a:prstGeom>
          <a:noFill/>
          <a:ln w="9525">
            <a:noFill/>
            <a:miter lim="800000"/>
            <a:headEnd/>
            <a:tailEnd/>
          </a:ln>
          <a:effectLst/>
        </p:spPr>
        <p:txBody>
          <a:bodyPr wrap="none">
            <a:spAutoFit/>
          </a:bodyPr>
          <a:lstStyle/>
          <a:p>
            <a:pPr algn="ctr"/>
            <a:r>
              <a:rPr lang="es-ES" sz="1600" b="1"/>
              <a:t>(Sólo clientes antiguos)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ChangeArrowheads="1"/>
          </p:cNvSpPr>
          <p:nvPr/>
        </p:nvSpPr>
        <p:spPr bwMode="auto">
          <a:xfrm>
            <a:off x="323850" y="3246438"/>
            <a:ext cx="3201988" cy="1838325"/>
          </a:xfrm>
          <a:prstGeom prst="rect">
            <a:avLst/>
          </a:prstGeom>
          <a:noFill/>
          <a:ln w="9525">
            <a:noFill/>
            <a:miter lim="800000"/>
            <a:headEnd/>
            <a:tailEnd/>
          </a:ln>
          <a:effectLst/>
        </p:spPr>
        <p:txBody>
          <a:bodyPr>
            <a:spAutoFit/>
          </a:bodyPr>
          <a:lstStyle/>
          <a:p>
            <a:pPr lvl="1">
              <a:spcBef>
                <a:spcPct val="20000"/>
              </a:spcBef>
              <a:buFontTx/>
              <a:buChar char="–"/>
            </a:pPr>
            <a:r>
              <a:rPr lang="es-ES" sz="1400" b="1">
                <a:solidFill>
                  <a:srgbClr val="003366"/>
                </a:solidFill>
              </a:rPr>
              <a:t>Edad</a:t>
            </a:r>
          </a:p>
          <a:p>
            <a:pPr lvl="1">
              <a:spcBef>
                <a:spcPct val="20000"/>
              </a:spcBef>
              <a:buFontTx/>
              <a:buChar char="–"/>
            </a:pPr>
            <a:r>
              <a:rPr lang="es-ES" sz="1400" b="1">
                <a:solidFill>
                  <a:srgbClr val="003366"/>
                </a:solidFill>
              </a:rPr>
              <a:t>Estado civil</a:t>
            </a:r>
          </a:p>
          <a:p>
            <a:pPr lvl="1">
              <a:spcBef>
                <a:spcPct val="20000"/>
              </a:spcBef>
              <a:buFontTx/>
              <a:buChar char="–"/>
            </a:pPr>
            <a:r>
              <a:rPr lang="es-ES" sz="1400" b="1">
                <a:solidFill>
                  <a:srgbClr val="003366"/>
                </a:solidFill>
              </a:rPr>
              <a:t>Número de predios.</a:t>
            </a:r>
          </a:p>
          <a:p>
            <a:pPr lvl="1">
              <a:spcBef>
                <a:spcPct val="20000"/>
              </a:spcBef>
              <a:buFontTx/>
              <a:buChar char="–"/>
            </a:pPr>
            <a:r>
              <a:rPr lang="es-ES" sz="1400" b="1">
                <a:solidFill>
                  <a:srgbClr val="003366"/>
                </a:solidFill>
              </a:rPr>
              <a:t>Tamaño de los predios.</a:t>
            </a:r>
          </a:p>
          <a:p>
            <a:pPr lvl="1">
              <a:spcBef>
                <a:spcPct val="20000"/>
              </a:spcBef>
              <a:buFontTx/>
              <a:buChar char="–"/>
            </a:pPr>
            <a:r>
              <a:rPr lang="es-ES" sz="1400" b="1">
                <a:solidFill>
                  <a:srgbClr val="003366"/>
                </a:solidFill>
              </a:rPr>
              <a:t>Antigüedad.</a:t>
            </a:r>
          </a:p>
          <a:p>
            <a:pPr lvl="1">
              <a:spcBef>
                <a:spcPct val="20000"/>
              </a:spcBef>
              <a:buFontTx/>
              <a:buChar char="–"/>
            </a:pPr>
            <a:r>
              <a:rPr lang="es-ES" sz="1400" b="1">
                <a:solidFill>
                  <a:srgbClr val="003366"/>
                </a:solidFill>
              </a:rPr>
              <a:t>Meses de inactividad.</a:t>
            </a:r>
          </a:p>
          <a:p>
            <a:pPr lvl="1">
              <a:spcBef>
                <a:spcPct val="20000"/>
              </a:spcBef>
              <a:buFontTx/>
              <a:buChar char="–"/>
            </a:pPr>
            <a:r>
              <a:rPr lang="es-ES" sz="1400" b="1">
                <a:solidFill>
                  <a:srgbClr val="003366"/>
                </a:solidFill>
              </a:rPr>
              <a:t> Etc.</a:t>
            </a:r>
          </a:p>
        </p:txBody>
      </p:sp>
      <p:sp>
        <p:nvSpPr>
          <p:cNvPr id="223235" name="Text Box 3"/>
          <p:cNvSpPr txBox="1">
            <a:spLocks noChangeArrowheads="1"/>
          </p:cNvSpPr>
          <p:nvPr/>
        </p:nvSpPr>
        <p:spPr bwMode="auto">
          <a:xfrm>
            <a:off x="2908300" y="1239838"/>
            <a:ext cx="3165475" cy="457200"/>
          </a:xfrm>
          <a:prstGeom prst="rect">
            <a:avLst/>
          </a:prstGeom>
          <a:solidFill>
            <a:srgbClr val="FF9900"/>
          </a:solidFill>
          <a:ln w="9525" algn="ctr">
            <a:noFill/>
            <a:miter lim="800000"/>
            <a:headEnd/>
            <a:tailEnd/>
          </a:ln>
          <a:effectLst/>
        </p:spPr>
        <p:txBody>
          <a:bodyPr wrap="none">
            <a:spAutoFit/>
          </a:bodyPr>
          <a:lstStyle/>
          <a:p>
            <a:pPr algn="ctr"/>
            <a:r>
              <a:rPr lang="es-ES" sz="2400" b="1"/>
              <a:t>Variables de entrada</a:t>
            </a:r>
          </a:p>
        </p:txBody>
      </p:sp>
      <p:sp>
        <p:nvSpPr>
          <p:cNvPr id="223236" name="Text Box 4"/>
          <p:cNvSpPr txBox="1">
            <a:spLocks noChangeArrowheads="1"/>
          </p:cNvSpPr>
          <p:nvPr/>
        </p:nvSpPr>
        <p:spPr bwMode="auto">
          <a:xfrm>
            <a:off x="752475" y="2276475"/>
            <a:ext cx="2019300" cy="641350"/>
          </a:xfrm>
          <a:prstGeom prst="rect">
            <a:avLst/>
          </a:prstGeom>
          <a:solidFill>
            <a:srgbClr val="FFCC00"/>
          </a:solidFill>
          <a:ln w="9525">
            <a:noFill/>
            <a:miter lim="800000"/>
            <a:headEnd/>
            <a:tailEnd/>
          </a:ln>
          <a:effectLst/>
        </p:spPr>
        <p:txBody>
          <a:bodyPr>
            <a:spAutoFit/>
          </a:bodyPr>
          <a:lstStyle/>
          <a:p>
            <a:pPr algn="ctr"/>
            <a:r>
              <a:rPr lang="es-ES" b="1"/>
              <a:t>Características del cliente</a:t>
            </a:r>
          </a:p>
        </p:txBody>
      </p:sp>
      <p:sp>
        <p:nvSpPr>
          <p:cNvPr id="223237" name="Text Box 5"/>
          <p:cNvSpPr txBox="1">
            <a:spLocks noChangeArrowheads="1"/>
          </p:cNvSpPr>
          <p:nvPr/>
        </p:nvSpPr>
        <p:spPr bwMode="auto">
          <a:xfrm>
            <a:off x="3563938" y="2349500"/>
            <a:ext cx="1885950" cy="641350"/>
          </a:xfrm>
          <a:prstGeom prst="rect">
            <a:avLst/>
          </a:prstGeom>
          <a:solidFill>
            <a:srgbClr val="FFCC00">
              <a:alpha val="39999"/>
            </a:srgbClr>
          </a:solidFill>
          <a:ln w="9525" algn="ctr">
            <a:noFill/>
            <a:miter lim="800000"/>
            <a:headEnd/>
            <a:tailEnd/>
          </a:ln>
          <a:effectLst/>
        </p:spPr>
        <p:txBody>
          <a:bodyPr>
            <a:spAutoFit/>
          </a:bodyPr>
          <a:lstStyle/>
          <a:p>
            <a:pPr algn="ctr"/>
            <a:r>
              <a:rPr lang="es-ES" b="1">
                <a:solidFill>
                  <a:srgbClr val="FFBF61"/>
                </a:solidFill>
              </a:rPr>
              <a:t>Características </a:t>
            </a:r>
          </a:p>
          <a:p>
            <a:pPr algn="ctr"/>
            <a:r>
              <a:rPr lang="es-ES" b="1">
                <a:solidFill>
                  <a:srgbClr val="FFBF61"/>
                </a:solidFill>
              </a:rPr>
              <a:t>de la solicitud</a:t>
            </a:r>
          </a:p>
        </p:txBody>
      </p:sp>
      <p:sp>
        <p:nvSpPr>
          <p:cNvPr id="223238" name="Text Box 6"/>
          <p:cNvSpPr txBox="1">
            <a:spLocks noChangeArrowheads="1"/>
          </p:cNvSpPr>
          <p:nvPr/>
        </p:nvSpPr>
        <p:spPr bwMode="auto">
          <a:xfrm>
            <a:off x="6686550" y="2355850"/>
            <a:ext cx="2076450" cy="641350"/>
          </a:xfrm>
          <a:prstGeom prst="rect">
            <a:avLst/>
          </a:prstGeom>
          <a:solidFill>
            <a:srgbClr val="FFCC00">
              <a:alpha val="39999"/>
            </a:srgbClr>
          </a:solidFill>
          <a:ln w="9525" algn="ctr">
            <a:noFill/>
            <a:miter lim="800000"/>
            <a:headEnd/>
            <a:tailEnd/>
          </a:ln>
          <a:effectLst/>
        </p:spPr>
        <p:txBody>
          <a:bodyPr>
            <a:spAutoFit/>
          </a:bodyPr>
          <a:lstStyle/>
          <a:p>
            <a:pPr algn="ctr"/>
            <a:r>
              <a:rPr lang="es-ES" b="1">
                <a:solidFill>
                  <a:srgbClr val="FFBF61"/>
                </a:solidFill>
              </a:rPr>
              <a:t>Comportamiento </a:t>
            </a:r>
          </a:p>
          <a:p>
            <a:pPr algn="ctr"/>
            <a:r>
              <a:rPr lang="es-ES" b="1">
                <a:solidFill>
                  <a:srgbClr val="FFBF61"/>
                </a:solidFill>
              </a:rPr>
              <a:t>de pago</a:t>
            </a:r>
          </a:p>
        </p:txBody>
      </p:sp>
      <p:cxnSp>
        <p:nvCxnSpPr>
          <p:cNvPr id="223239" name="AutoShape 7"/>
          <p:cNvCxnSpPr>
            <a:cxnSpLocks noChangeShapeType="1"/>
          </p:cNvCxnSpPr>
          <p:nvPr/>
        </p:nvCxnSpPr>
        <p:spPr bwMode="auto">
          <a:xfrm rot="5400000">
            <a:off x="2982913" y="768350"/>
            <a:ext cx="287337" cy="2728913"/>
          </a:xfrm>
          <a:prstGeom prst="bentConnector3">
            <a:avLst>
              <a:gd name="adj1" fmla="val 49722"/>
            </a:avLst>
          </a:prstGeom>
          <a:noFill/>
          <a:ln w="9525">
            <a:solidFill>
              <a:schemeClr val="tx1"/>
            </a:solidFill>
            <a:miter lim="800000"/>
            <a:headEnd/>
            <a:tailEnd type="triangle" w="med" len="med"/>
          </a:ln>
          <a:effectLst/>
        </p:spPr>
      </p:cxnSp>
      <p:cxnSp>
        <p:nvCxnSpPr>
          <p:cNvPr id="223240" name="AutoShape 8"/>
          <p:cNvCxnSpPr>
            <a:cxnSpLocks noChangeShapeType="1"/>
          </p:cNvCxnSpPr>
          <p:nvPr/>
        </p:nvCxnSpPr>
        <p:spPr bwMode="auto">
          <a:xfrm rot="16200000" flipH="1">
            <a:off x="4312445" y="2161381"/>
            <a:ext cx="360362" cy="15875"/>
          </a:xfrm>
          <a:prstGeom prst="bentConnector3">
            <a:avLst>
              <a:gd name="adj1" fmla="val 49778"/>
            </a:avLst>
          </a:prstGeom>
          <a:noFill/>
          <a:ln w="9525">
            <a:solidFill>
              <a:schemeClr val="tx1"/>
            </a:solidFill>
            <a:miter lim="800000"/>
            <a:headEnd/>
            <a:tailEnd type="triangle" w="med" len="med"/>
          </a:ln>
          <a:effectLst/>
        </p:spPr>
      </p:cxnSp>
      <p:cxnSp>
        <p:nvCxnSpPr>
          <p:cNvPr id="223241" name="AutoShape 9"/>
          <p:cNvCxnSpPr>
            <a:cxnSpLocks noChangeShapeType="1"/>
            <a:stCxn id="223235" idx="2"/>
            <a:endCxn id="223238" idx="0"/>
          </p:cNvCxnSpPr>
          <p:nvPr/>
        </p:nvCxnSpPr>
        <p:spPr bwMode="auto">
          <a:xfrm rot="16200000" flipH="1">
            <a:off x="5778501" y="409575"/>
            <a:ext cx="658812" cy="3233737"/>
          </a:xfrm>
          <a:prstGeom prst="bentConnector3">
            <a:avLst>
              <a:gd name="adj1" fmla="val 49880"/>
            </a:avLst>
          </a:prstGeom>
          <a:noFill/>
          <a:ln w="9525">
            <a:solidFill>
              <a:schemeClr val="tx1"/>
            </a:solidFill>
            <a:miter lim="800000"/>
            <a:headEnd/>
            <a:tailEnd type="triangle" w="med" len="med"/>
          </a:ln>
          <a:effectLst/>
        </p:spPr>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Text Box 2"/>
          <p:cNvSpPr txBox="1">
            <a:spLocks noChangeArrowheads="1"/>
          </p:cNvSpPr>
          <p:nvPr/>
        </p:nvSpPr>
        <p:spPr bwMode="auto">
          <a:xfrm>
            <a:off x="2908300" y="1239838"/>
            <a:ext cx="3165475" cy="457200"/>
          </a:xfrm>
          <a:prstGeom prst="rect">
            <a:avLst/>
          </a:prstGeom>
          <a:solidFill>
            <a:srgbClr val="FF9900"/>
          </a:solidFill>
          <a:ln w="9525" algn="ctr">
            <a:noFill/>
            <a:miter lim="800000"/>
            <a:headEnd/>
            <a:tailEnd/>
          </a:ln>
          <a:effectLst/>
        </p:spPr>
        <p:txBody>
          <a:bodyPr wrap="none">
            <a:spAutoFit/>
          </a:bodyPr>
          <a:lstStyle/>
          <a:p>
            <a:pPr algn="ctr"/>
            <a:r>
              <a:rPr lang="es-ES" sz="2400" b="1"/>
              <a:t>Variables de entrada</a:t>
            </a:r>
          </a:p>
        </p:txBody>
      </p:sp>
      <p:sp>
        <p:nvSpPr>
          <p:cNvPr id="225283" name="Text Box 3"/>
          <p:cNvSpPr txBox="1">
            <a:spLocks noChangeArrowheads="1"/>
          </p:cNvSpPr>
          <p:nvPr/>
        </p:nvSpPr>
        <p:spPr bwMode="auto">
          <a:xfrm>
            <a:off x="752475" y="2276475"/>
            <a:ext cx="2019300" cy="641350"/>
          </a:xfrm>
          <a:prstGeom prst="rect">
            <a:avLst/>
          </a:prstGeom>
          <a:solidFill>
            <a:srgbClr val="FFCC00">
              <a:alpha val="39999"/>
            </a:srgbClr>
          </a:solidFill>
          <a:ln w="9525" algn="ctr">
            <a:noFill/>
            <a:miter lim="800000"/>
            <a:headEnd/>
            <a:tailEnd/>
          </a:ln>
          <a:effectLst/>
        </p:spPr>
        <p:txBody>
          <a:bodyPr>
            <a:spAutoFit/>
          </a:bodyPr>
          <a:lstStyle/>
          <a:p>
            <a:pPr algn="ctr"/>
            <a:r>
              <a:rPr lang="es-ES" b="1">
                <a:solidFill>
                  <a:srgbClr val="FFBF61"/>
                </a:solidFill>
              </a:rPr>
              <a:t>Características del cliente</a:t>
            </a:r>
          </a:p>
        </p:txBody>
      </p:sp>
      <p:sp>
        <p:nvSpPr>
          <p:cNvPr id="225284" name="Text Box 4"/>
          <p:cNvSpPr txBox="1">
            <a:spLocks noChangeArrowheads="1"/>
          </p:cNvSpPr>
          <p:nvPr/>
        </p:nvSpPr>
        <p:spPr bwMode="auto">
          <a:xfrm>
            <a:off x="3563938" y="2349500"/>
            <a:ext cx="1885950" cy="641350"/>
          </a:xfrm>
          <a:prstGeom prst="rect">
            <a:avLst/>
          </a:prstGeom>
          <a:solidFill>
            <a:srgbClr val="FFCC00"/>
          </a:solidFill>
          <a:ln w="9525">
            <a:noFill/>
            <a:miter lim="800000"/>
            <a:headEnd/>
            <a:tailEnd/>
          </a:ln>
          <a:effectLst/>
        </p:spPr>
        <p:txBody>
          <a:bodyPr wrap="none">
            <a:spAutoFit/>
          </a:bodyPr>
          <a:lstStyle/>
          <a:p>
            <a:pPr algn="ctr"/>
            <a:r>
              <a:rPr lang="es-ES" b="1"/>
              <a:t>Características </a:t>
            </a:r>
          </a:p>
          <a:p>
            <a:pPr algn="ctr"/>
            <a:r>
              <a:rPr lang="es-ES" b="1"/>
              <a:t>de la solicitud</a:t>
            </a:r>
          </a:p>
        </p:txBody>
      </p:sp>
      <p:sp>
        <p:nvSpPr>
          <p:cNvPr id="225285" name="Text Box 5"/>
          <p:cNvSpPr txBox="1">
            <a:spLocks noChangeArrowheads="1"/>
          </p:cNvSpPr>
          <p:nvPr/>
        </p:nvSpPr>
        <p:spPr bwMode="auto">
          <a:xfrm>
            <a:off x="6686550" y="2355850"/>
            <a:ext cx="2076450" cy="641350"/>
          </a:xfrm>
          <a:prstGeom prst="rect">
            <a:avLst/>
          </a:prstGeom>
          <a:solidFill>
            <a:srgbClr val="FFCC00">
              <a:alpha val="39999"/>
            </a:srgbClr>
          </a:solidFill>
          <a:ln w="9525" algn="ctr">
            <a:noFill/>
            <a:miter lim="800000"/>
            <a:headEnd/>
            <a:tailEnd/>
          </a:ln>
          <a:effectLst/>
        </p:spPr>
        <p:txBody>
          <a:bodyPr>
            <a:spAutoFit/>
          </a:bodyPr>
          <a:lstStyle/>
          <a:p>
            <a:pPr algn="ctr"/>
            <a:r>
              <a:rPr lang="es-ES" b="1">
                <a:solidFill>
                  <a:srgbClr val="FFBF61"/>
                </a:solidFill>
              </a:rPr>
              <a:t>Comportamiento </a:t>
            </a:r>
          </a:p>
          <a:p>
            <a:pPr algn="ctr"/>
            <a:r>
              <a:rPr lang="es-ES" b="1">
                <a:solidFill>
                  <a:srgbClr val="FFBF61"/>
                </a:solidFill>
              </a:rPr>
              <a:t>de pago</a:t>
            </a:r>
          </a:p>
        </p:txBody>
      </p:sp>
      <p:cxnSp>
        <p:nvCxnSpPr>
          <p:cNvPr id="225286" name="AutoShape 6"/>
          <p:cNvCxnSpPr>
            <a:cxnSpLocks noChangeShapeType="1"/>
          </p:cNvCxnSpPr>
          <p:nvPr/>
        </p:nvCxnSpPr>
        <p:spPr bwMode="auto">
          <a:xfrm rot="5400000">
            <a:off x="2982913" y="768350"/>
            <a:ext cx="287337" cy="2728913"/>
          </a:xfrm>
          <a:prstGeom prst="bentConnector3">
            <a:avLst>
              <a:gd name="adj1" fmla="val 49722"/>
            </a:avLst>
          </a:prstGeom>
          <a:noFill/>
          <a:ln w="9525">
            <a:solidFill>
              <a:schemeClr val="tx1"/>
            </a:solidFill>
            <a:miter lim="800000"/>
            <a:headEnd/>
            <a:tailEnd type="triangle" w="med" len="med"/>
          </a:ln>
          <a:effectLst/>
        </p:spPr>
      </p:cxnSp>
      <p:cxnSp>
        <p:nvCxnSpPr>
          <p:cNvPr id="225287" name="AutoShape 7"/>
          <p:cNvCxnSpPr>
            <a:cxnSpLocks noChangeShapeType="1"/>
          </p:cNvCxnSpPr>
          <p:nvPr/>
        </p:nvCxnSpPr>
        <p:spPr bwMode="auto">
          <a:xfrm rot="16200000" flipH="1">
            <a:off x="4312445" y="2161381"/>
            <a:ext cx="360362" cy="15875"/>
          </a:xfrm>
          <a:prstGeom prst="bentConnector3">
            <a:avLst>
              <a:gd name="adj1" fmla="val 49778"/>
            </a:avLst>
          </a:prstGeom>
          <a:noFill/>
          <a:ln w="9525">
            <a:solidFill>
              <a:schemeClr val="tx1"/>
            </a:solidFill>
            <a:miter lim="800000"/>
            <a:headEnd/>
            <a:tailEnd type="triangle" w="med" len="med"/>
          </a:ln>
          <a:effectLst/>
        </p:spPr>
      </p:cxnSp>
      <p:cxnSp>
        <p:nvCxnSpPr>
          <p:cNvPr id="225288" name="AutoShape 8"/>
          <p:cNvCxnSpPr>
            <a:cxnSpLocks noChangeShapeType="1"/>
            <a:stCxn id="225282" idx="2"/>
            <a:endCxn id="225285" idx="0"/>
          </p:cNvCxnSpPr>
          <p:nvPr/>
        </p:nvCxnSpPr>
        <p:spPr bwMode="auto">
          <a:xfrm rot="16200000" flipH="1">
            <a:off x="5778501" y="409575"/>
            <a:ext cx="658812" cy="3233737"/>
          </a:xfrm>
          <a:prstGeom prst="bentConnector3">
            <a:avLst>
              <a:gd name="adj1" fmla="val 49880"/>
            </a:avLst>
          </a:prstGeom>
          <a:noFill/>
          <a:ln w="9525">
            <a:solidFill>
              <a:schemeClr val="tx1"/>
            </a:solidFill>
            <a:miter lim="800000"/>
            <a:headEnd/>
            <a:tailEnd type="triangle" w="med" len="med"/>
          </a:ln>
          <a:effectLst/>
        </p:spPr>
      </p:cxnSp>
      <p:sp>
        <p:nvSpPr>
          <p:cNvPr id="225289" name="Rectangle 9"/>
          <p:cNvSpPr>
            <a:spLocks noChangeArrowheads="1"/>
          </p:cNvSpPr>
          <p:nvPr/>
        </p:nvSpPr>
        <p:spPr bwMode="auto">
          <a:xfrm>
            <a:off x="1835150" y="3470275"/>
            <a:ext cx="3168650" cy="1327150"/>
          </a:xfrm>
          <a:prstGeom prst="rect">
            <a:avLst/>
          </a:prstGeom>
          <a:noFill/>
          <a:ln w="9525" algn="ctr">
            <a:noFill/>
            <a:miter lim="800000"/>
            <a:headEnd/>
            <a:tailEnd/>
          </a:ln>
          <a:effectLst/>
        </p:spPr>
        <p:txBody>
          <a:bodyPr>
            <a:spAutoFit/>
          </a:bodyPr>
          <a:lstStyle/>
          <a:p>
            <a:pPr lvl="1">
              <a:spcBef>
                <a:spcPct val="20000"/>
              </a:spcBef>
              <a:buFontTx/>
              <a:buChar char="–"/>
            </a:pPr>
            <a:r>
              <a:rPr lang="es-ES" sz="1400" b="1">
                <a:solidFill>
                  <a:srgbClr val="003366"/>
                </a:solidFill>
              </a:rPr>
              <a:t>Monto del crédito.</a:t>
            </a:r>
          </a:p>
          <a:p>
            <a:pPr lvl="1">
              <a:spcBef>
                <a:spcPct val="20000"/>
              </a:spcBef>
              <a:buFontTx/>
              <a:buChar char="–"/>
            </a:pPr>
            <a:r>
              <a:rPr lang="es-ES" sz="1400" b="1">
                <a:solidFill>
                  <a:srgbClr val="003366"/>
                </a:solidFill>
              </a:rPr>
              <a:t>Rubro principal.</a:t>
            </a:r>
          </a:p>
          <a:p>
            <a:pPr lvl="1">
              <a:spcBef>
                <a:spcPct val="20000"/>
              </a:spcBef>
              <a:buFontTx/>
              <a:buChar char="–"/>
            </a:pPr>
            <a:r>
              <a:rPr lang="es-ES" sz="1400" b="1">
                <a:solidFill>
                  <a:srgbClr val="003366"/>
                </a:solidFill>
              </a:rPr>
              <a:t>Región de Chile</a:t>
            </a:r>
          </a:p>
          <a:p>
            <a:pPr lvl="1">
              <a:spcBef>
                <a:spcPct val="20000"/>
              </a:spcBef>
              <a:buFontTx/>
              <a:buChar char="–"/>
            </a:pPr>
            <a:r>
              <a:rPr lang="es-ES" sz="1400" b="1">
                <a:solidFill>
                  <a:srgbClr val="003366"/>
                </a:solidFill>
              </a:rPr>
              <a:t>Mes de colocación.</a:t>
            </a:r>
          </a:p>
          <a:p>
            <a:pPr lvl="1">
              <a:spcBef>
                <a:spcPct val="20000"/>
              </a:spcBef>
              <a:buFontTx/>
              <a:buChar char="–"/>
            </a:pPr>
            <a:r>
              <a:rPr lang="es-ES" sz="1400" b="1">
                <a:solidFill>
                  <a:srgbClr val="003366"/>
                </a:solidFill>
              </a:rPr>
              <a:t>Mes del vencimiento.</a:t>
            </a:r>
          </a:p>
        </p:txBody>
      </p:sp>
      <p:sp>
        <p:nvSpPr>
          <p:cNvPr id="225290" name="Rectangle 10"/>
          <p:cNvSpPr>
            <a:spLocks noChangeArrowheads="1"/>
          </p:cNvSpPr>
          <p:nvPr/>
        </p:nvSpPr>
        <p:spPr bwMode="auto">
          <a:xfrm>
            <a:off x="4643438" y="3429000"/>
            <a:ext cx="2663825" cy="1327150"/>
          </a:xfrm>
          <a:prstGeom prst="rect">
            <a:avLst/>
          </a:prstGeom>
          <a:noFill/>
          <a:ln w="9525" algn="ctr">
            <a:noFill/>
            <a:miter lim="800000"/>
            <a:headEnd/>
            <a:tailEnd/>
          </a:ln>
          <a:effectLst/>
        </p:spPr>
        <p:txBody>
          <a:bodyPr>
            <a:spAutoFit/>
          </a:bodyPr>
          <a:lstStyle/>
          <a:p>
            <a:pPr lvl="1">
              <a:spcBef>
                <a:spcPct val="20000"/>
              </a:spcBef>
              <a:buFontTx/>
              <a:buChar char="–"/>
            </a:pPr>
            <a:r>
              <a:rPr lang="es-ES" sz="1400" b="1">
                <a:solidFill>
                  <a:srgbClr val="003366"/>
                </a:solidFill>
              </a:rPr>
              <a:t>Número de. Cuotas.</a:t>
            </a:r>
          </a:p>
          <a:p>
            <a:pPr lvl="1">
              <a:spcBef>
                <a:spcPct val="20000"/>
              </a:spcBef>
              <a:buFontTx/>
              <a:buChar char="–"/>
            </a:pPr>
            <a:r>
              <a:rPr lang="es-ES" sz="1400" b="1">
                <a:solidFill>
                  <a:srgbClr val="003366"/>
                </a:solidFill>
              </a:rPr>
              <a:t>Número de pagos. </a:t>
            </a:r>
          </a:p>
          <a:p>
            <a:pPr lvl="1">
              <a:spcBef>
                <a:spcPct val="20000"/>
              </a:spcBef>
              <a:buFontTx/>
              <a:buChar char="–"/>
            </a:pPr>
            <a:r>
              <a:rPr lang="es-ES" sz="1400" b="1">
                <a:solidFill>
                  <a:srgbClr val="003366"/>
                </a:solidFill>
              </a:rPr>
              <a:t>Plazo total.</a:t>
            </a:r>
          </a:p>
          <a:p>
            <a:pPr lvl="1">
              <a:spcBef>
                <a:spcPct val="20000"/>
              </a:spcBef>
              <a:buFontTx/>
              <a:buChar char="–"/>
            </a:pPr>
            <a:r>
              <a:rPr lang="es-ES" sz="1400" b="1">
                <a:solidFill>
                  <a:srgbClr val="003366"/>
                </a:solidFill>
              </a:rPr>
              <a:t>Con aval, garantías.</a:t>
            </a:r>
          </a:p>
          <a:p>
            <a:pPr lvl="1">
              <a:spcBef>
                <a:spcPct val="20000"/>
              </a:spcBef>
              <a:buFontTx/>
              <a:buChar char="–"/>
            </a:pPr>
            <a:r>
              <a:rPr lang="es-ES" sz="1400" b="1">
                <a:solidFill>
                  <a:srgbClr val="003366"/>
                </a:solidFill>
              </a:rPr>
              <a:t>Etc.</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Text Box 2"/>
          <p:cNvSpPr txBox="1">
            <a:spLocks noChangeArrowheads="1"/>
          </p:cNvSpPr>
          <p:nvPr/>
        </p:nvSpPr>
        <p:spPr bwMode="auto">
          <a:xfrm>
            <a:off x="2914650" y="1166813"/>
            <a:ext cx="3165475" cy="457200"/>
          </a:xfrm>
          <a:prstGeom prst="rect">
            <a:avLst/>
          </a:prstGeom>
          <a:solidFill>
            <a:srgbClr val="FF9900"/>
          </a:solidFill>
          <a:ln w="9525">
            <a:noFill/>
            <a:miter lim="800000"/>
            <a:headEnd/>
            <a:tailEnd/>
          </a:ln>
          <a:effectLst/>
        </p:spPr>
        <p:txBody>
          <a:bodyPr wrap="none">
            <a:spAutoFit/>
          </a:bodyPr>
          <a:lstStyle/>
          <a:p>
            <a:pPr algn="ctr"/>
            <a:r>
              <a:rPr lang="es-ES" sz="2400" b="1"/>
              <a:t>Variables de entrada</a:t>
            </a:r>
          </a:p>
        </p:txBody>
      </p:sp>
      <p:sp>
        <p:nvSpPr>
          <p:cNvPr id="227331" name="Text Box 3"/>
          <p:cNvSpPr txBox="1">
            <a:spLocks noChangeArrowheads="1"/>
          </p:cNvSpPr>
          <p:nvPr/>
        </p:nvSpPr>
        <p:spPr bwMode="auto">
          <a:xfrm>
            <a:off x="752475" y="2276475"/>
            <a:ext cx="2019300" cy="641350"/>
          </a:xfrm>
          <a:prstGeom prst="rect">
            <a:avLst/>
          </a:prstGeom>
          <a:solidFill>
            <a:srgbClr val="FFCC00">
              <a:alpha val="39999"/>
            </a:srgbClr>
          </a:solidFill>
          <a:ln w="9525" algn="ctr">
            <a:noFill/>
            <a:miter lim="800000"/>
            <a:headEnd/>
            <a:tailEnd/>
          </a:ln>
          <a:effectLst/>
        </p:spPr>
        <p:txBody>
          <a:bodyPr>
            <a:spAutoFit/>
          </a:bodyPr>
          <a:lstStyle/>
          <a:p>
            <a:pPr algn="ctr"/>
            <a:r>
              <a:rPr lang="es-ES" b="1">
                <a:solidFill>
                  <a:srgbClr val="FFBF61"/>
                </a:solidFill>
              </a:rPr>
              <a:t>Características del cliente</a:t>
            </a:r>
          </a:p>
        </p:txBody>
      </p:sp>
      <p:sp>
        <p:nvSpPr>
          <p:cNvPr id="227332" name="Text Box 4"/>
          <p:cNvSpPr txBox="1">
            <a:spLocks noChangeArrowheads="1"/>
          </p:cNvSpPr>
          <p:nvPr/>
        </p:nvSpPr>
        <p:spPr bwMode="auto">
          <a:xfrm>
            <a:off x="3563938" y="2349500"/>
            <a:ext cx="1885950" cy="641350"/>
          </a:xfrm>
          <a:prstGeom prst="rect">
            <a:avLst/>
          </a:prstGeom>
          <a:solidFill>
            <a:srgbClr val="FFCC00">
              <a:alpha val="39999"/>
            </a:srgbClr>
          </a:solidFill>
          <a:ln w="9525" algn="ctr">
            <a:noFill/>
            <a:miter lim="800000"/>
            <a:headEnd/>
            <a:tailEnd/>
          </a:ln>
          <a:effectLst/>
        </p:spPr>
        <p:txBody>
          <a:bodyPr>
            <a:spAutoFit/>
          </a:bodyPr>
          <a:lstStyle/>
          <a:p>
            <a:pPr algn="ctr"/>
            <a:r>
              <a:rPr lang="es-ES" b="1">
                <a:solidFill>
                  <a:srgbClr val="FFBF61"/>
                </a:solidFill>
              </a:rPr>
              <a:t>Características </a:t>
            </a:r>
          </a:p>
          <a:p>
            <a:pPr algn="ctr"/>
            <a:r>
              <a:rPr lang="es-ES" b="1">
                <a:solidFill>
                  <a:srgbClr val="FFBF61"/>
                </a:solidFill>
              </a:rPr>
              <a:t>de la solicitud</a:t>
            </a:r>
          </a:p>
        </p:txBody>
      </p:sp>
      <p:sp>
        <p:nvSpPr>
          <p:cNvPr id="227333" name="Text Box 5"/>
          <p:cNvSpPr txBox="1">
            <a:spLocks noChangeArrowheads="1"/>
          </p:cNvSpPr>
          <p:nvPr/>
        </p:nvSpPr>
        <p:spPr bwMode="auto">
          <a:xfrm>
            <a:off x="6686550" y="2355850"/>
            <a:ext cx="2076450" cy="641350"/>
          </a:xfrm>
          <a:prstGeom prst="rect">
            <a:avLst/>
          </a:prstGeom>
          <a:solidFill>
            <a:srgbClr val="FFCC00"/>
          </a:solidFill>
          <a:ln w="9525" algn="ctr">
            <a:noFill/>
            <a:miter lim="800000"/>
            <a:headEnd/>
            <a:tailEnd/>
          </a:ln>
          <a:effectLst/>
        </p:spPr>
        <p:txBody>
          <a:bodyPr wrap="none">
            <a:spAutoFit/>
          </a:bodyPr>
          <a:lstStyle/>
          <a:p>
            <a:pPr algn="ctr"/>
            <a:r>
              <a:rPr lang="es-ES" b="1"/>
              <a:t>Comportamiento </a:t>
            </a:r>
          </a:p>
          <a:p>
            <a:pPr algn="ctr"/>
            <a:r>
              <a:rPr lang="es-ES" b="1"/>
              <a:t>de pago</a:t>
            </a:r>
          </a:p>
        </p:txBody>
      </p:sp>
      <p:cxnSp>
        <p:nvCxnSpPr>
          <p:cNvPr id="227334" name="AutoShape 6"/>
          <p:cNvCxnSpPr>
            <a:cxnSpLocks noChangeShapeType="1"/>
          </p:cNvCxnSpPr>
          <p:nvPr/>
        </p:nvCxnSpPr>
        <p:spPr bwMode="auto">
          <a:xfrm rot="5400000">
            <a:off x="2982913" y="768350"/>
            <a:ext cx="287337" cy="2728913"/>
          </a:xfrm>
          <a:prstGeom prst="bentConnector3">
            <a:avLst>
              <a:gd name="adj1" fmla="val 49722"/>
            </a:avLst>
          </a:prstGeom>
          <a:noFill/>
          <a:ln w="9525">
            <a:solidFill>
              <a:schemeClr val="tx1"/>
            </a:solidFill>
            <a:miter lim="800000"/>
            <a:headEnd/>
            <a:tailEnd type="triangle" w="med" len="med"/>
          </a:ln>
          <a:effectLst/>
        </p:spPr>
      </p:cxnSp>
      <p:cxnSp>
        <p:nvCxnSpPr>
          <p:cNvPr id="227335" name="AutoShape 7"/>
          <p:cNvCxnSpPr>
            <a:cxnSpLocks noChangeShapeType="1"/>
          </p:cNvCxnSpPr>
          <p:nvPr/>
        </p:nvCxnSpPr>
        <p:spPr bwMode="auto">
          <a:xfrm rot="16200000" flipH="1">
            <a:off x="4312445" y="2161381"/>
            <a:ext cx="360362" cy="15875"/>
          </a:xfrm>
          <a:prstGeom prst="bentConnector3">
            <a:avLst>
              <a:gd name="adj1" fmla="val 49778"/>
            </a:avLst>
          </a:prstGeom>
          <a:noFill/>
          <a:ln w="9525">
            <a:solidFill>
              <a:schemeClr val="tx1"/>
            </a:solidFill>
            <a:miter lim="800000"/>
            <a:headEnd/>
            <a:tailEnd type="triangle" w="med" len="med"/>
          </a:ln>
          <a:effectLst/>
        </p:spPr>
      </p:cxnSp>
      <p:cxnSp>
        <p:nvCxnSpPr>
          <p:cNvPr id="227336" name="AutoShape 8"/>
          <p:cNvCxnSpPr>
            <a:cxnSpLocks noChangeShapeType="1"/>
            <a:stCxn id="227330" idx="2"/>
            <a:endCxn id="227333" idx="0"/>
          </p:cNvCxnSpPr>
          <p:nvPr/>
        </p:nvCxnSpPr>
        <p:spPr bwMode="auto">
          <a:xfrm rot="16200000" flipH="1">
            <a:off x="5745163" y="376238"/>
            <a:ext cx="731837" cy="3227387"/>
          </a:xfrm>
          <a:prstGeom prst="bentConnector3">
            <a:avLst>
              <a:gd name="adj1" fmla="val 49894"/>
            </a:avLst>
          </a:prstGeom>
          <a:noFill/>
          <a:ln w="9525">
            <a:solidFill>
              <a:schemeClr val="tx1"/>
            </a:solidFill>
            <a:miter lim="800000"/>
            <a:headEnd/>
            <a:tailEnd type="triangle" w="med" len="med"/>
          </a:ln>
          <a:effectLst/>
        </p:spPr>
      </p:cxnSp>
      <p:sp>
        <p:nvSpPr>
          <p:cNvPr id="227337" name="Rectangle 9"/>
          <p:cNvSpPr>
            <a:spLocks noChangeArrowheads="1"/>
          </p:cNvSpPr>
          <p:nvPr/>
        </p:nvSpPr>
        <p:spPr bwMode="auto">
          <a:xfrm>
            <a:off x="4284663" y="3500438"/>
            <a:ext cx="2808287" cy="1582737"/>
          </a:xfrm>
          <a:prstGeom prst="rect">
            <a:avLst/>
          </a:prstGeom>
          <a:noFill/>
          <a:ln w="9525" algn="ctr">
            <a:noFill/>
            <a:miter lim="800000"/>
            <a:headEnd/>
            <a:tailEnd/>
          </a:ln>
          <a:effectLst/>
        </p:spPr>
        <p:txBody>
          <a:bodyPr>
            <a:spAutoFit/>
          </a:bodyPr>
          <a:lstStyle/>
          <a:p>
            <a:pPr>
              <a:spcBef>
                <a:spcPct val="20000"/>
              </a:spcBef>
              <a:buFontTx/>
              <a:buChar char="–"/>
            </a:pPr>
            <a:r>
              <a:rPr lang="es-ES" sz="1400" b="1">
                <a:solidFill>
                  <a:srgbClr val="003366"/>
                </a:solidFill>
              </a:rPr>
              <a:t>Tasa de solicitudes </a:t>
            </a:r>
          </a:p>
          <a:p>
            <a:pPr lvl="1">
              <a:spcBef>
                <a:spcPct val="20000"/>
              </a:spcBef>
              <a:buFontTx/>
              <a:buChar char="–"/>
            </a:pPr>
            <a:r>
              <a:rPr lang="es-ES" sz="1400" b="1">
                <a:solidFill>
                  <a:srgbClr val="003366"/>
                </a:solidFill>
              </a:rPr>
              <a:t>Morosas</a:t>
            </a:r>
          </a:p>
          <a:p>
            <a:pPr lvl="1">
              <a:spcBef>
                <a:spcPct val="20000"/>
              </a:spcBef>
              <a:buFontTx/>
              <a:buChar char="–"/>
            </a:pPr>
            <a:r>
              <a:rPr lang="es-ES" sz="1400" b="1">
                <a:solidFill>
                  <a:srgbClr val="003366"/>
                </a:solidFill>
              </a:rPr>
              <a:t>Sin condonaciones.</a:t>
            </a:r>
          </a:p>
          <a:p>
            <a:pPr lvl="1">
              <a:spcBef>
                <a:spcPct val="20000"/>
              </a:spcBef>
              <a:buFontTx/>
              <a:buChar char="–"/>
            </a:pPr>
            <a:r>
              <a:rPr lang="es-ES" sz="1400" b="1">
                <a:solidFill>
                  <a:srgbClr val="003366"/>
                </a:solidFill>
              </a:rPr>
              <a:t>Sin Renegociaciones.</a:t>
            </a:r>
          </a:p>
          <a:p>
            <a:pPr lvl="1">
              <a:spcBef>
                <a:spcPct val="20000"/>
              </a:spcBef>
              <a:buFontTx/>
              <a:buChar char="–"/>
            </a:pPr>
            <a:r>
              <a:rPr lang="es-ES" sz="1400" b="1">
                <a:solidFill>
                  <a:srgbClr val="003366"/>
                </a:solidFill>
              </a:rPr>
              <a:t>Con prórrogas.</a:t>
            </a:r>
          </a:p>
          <a:p>
            <a:pPr>
              <a:spcBef>
                <a:spcPct val="20000"/>
              </a:spcBef>
              <a:buFontTx/>
              <a:buChar char="–"/>
            </a:pPr>
            <a:r>
              <a:rPr lang="es-ES" sz="1400" b="1">
                <a:solidFill>
                  <a:srgbClr val="003366"/>
                </a:solidFill>
              </a:rPr>
              <a:t>Etc… </a:t>
            </a:r>
          </a:p>
        </p:txBody>
      </p:sp>
      <p:sp>
        <p:nvSpPr>
          <p:cNvPr id="227338" name="Rectangle 10"/>
          <p:cNvSpPr>
            <a:spLocks noChangeArrowheads="1"/>
          </p:cNvSpPr>
          <p:nvPr/>
        </p:nvSpPr>
        <p:spPr bwMode="auto">
          <a:xfrm>
            <a:off x="7092950" y="3500438"/>
            <a:ext cx="1981200" cy="1327150"/>
          </a:xfrm>
          <a:prstGeom prst="rect">
            <a:avLst/>
          </a:prstGeom>
          <a:noFill/>
          <a:ln w="9525" algn="ctr">
            <a:noFill/>
            <a:miter lim="800000"/>
            <a:headEnd/>
            <a:tailEnd/>
          </a:ln>
          <a:effectLst/>
        </p:spPr>
        <p:txBody>
          <a:bodyPr>
            <a:spAutoFit/>
          </a:bodyPr>
          <a:lstStyle/>
          <a:p>
            <a:pPr>
              <a:spcBef>
                <a:spcPct val="20000"/>
              </a:spcBef>
              <a:buFontTx/>
              <a:buChar char="–"/>
            </a:pPr>
            <a:r>
              <a:rPr lang="es-ES" sz="1400" b="1">
                <a:solidFill>
                  <a:srgbClr val="003366"/>
                </a:solidFill>
              </a:rPr>
              <a:t>Mora 30.</a:t>
            </a:r>
          </a:p>
          <a:p>
            <a:pPr>
              <a:spcBef>
                <a:spcPct val="20000"/>
              </a:spcBef>
              <a:buFontTx/>
              <a:buChar char="–"/>
            </a:pPr>
            <a:r>
              <a:rPr lang="es-ES" sz="1400" b="1">
                <a:solidFill>
                  <a:srgbClr val="003366"/>
                </a:solidFill>
              </a:rPr>
              <a:t>Mora 15.</a:t>
            </a:r>
          </a:p>
          <a:p>
            <a:pPr>
              <a:spcBef>
                <a:spcPct val="20000"/>
              </a:spcBef>
              <a:buFontTx/>
              <a:buChar char="–"/>
            </a:pPr>
            <a:r>
              <a:rPr lang="es-ES" sz="1400" b="1">
                <a:solidFill>
                  <a:srgbClr val="003366"/>
                </a:solidFill>
              </a:rPr>
              <a:t>Máxima mora.</a:t>
            </a:r>
          </a:p>
          <a:p>
            <a:pPr>
              <a:spcBef>
                <a:spcPct val="20000"/>
              </a:spcBef>
              <a:buFontTx/>
              <a:buChar char="–"/>
            </a:pPr>
            <a:r>
              <a:rPr lang="es-ES" sz="1400" b="1">
                <a:solidFill>
                  <a:srgbClr val="003366"/>
                </a:solidFill>
              </a:rPr>
              <a:t>Días de mora.</a:t>
            </a:r>
          </a:p>
          <a:p>
            <a:pPr>
              <a:spcBef>
                <a:spcPct val="20000"/>
              </a:spcBef>
              <a:buFontTx/>
              <a:buChar char="–"/>
            </a:pPr>
            <a:r>
              <a:rPr lang="es-ES" sz="1400" b="1">
                <a:solidFill>
                  <a:srgbClr val="003366"/>
                </a:solidFill>
              </a:rPr>
              <a:t>Promedio de mora.</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ChangeArrowheads="1"/>
          </p:cNvSpPr>
          <p:nvPr>
            <p:ph type="ctrTitle"/>
          </p:nvPr>
        </p:nvSpPr>
        <p:spPr>
          <a:xfrm>
            <a:off x="323850" y="1773238"/>
            <a:ext cx="8496300" cy="3027362"/>
          </a:xfrm>
        </p:spPr>
        <p:txBody>
          <a:bodyPr/>
          <a:lstStyle/>
          <a:p>
            <a:pPr algn="ctr"/>
            <a:r>
              <a:rPr lang="es-ES" b="1"/>
              <a:t>ENFOQUES DE SOLUCIÓN</a:t>
            </a:r>
            <a:br>
              <a:rPr lang="es-ES" b="1"/>
            </a:br>
            <a:endParaRPr lang="es-ES" sz="2400" b="1"/>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ChangeArrowheads="1"/>
          </p:cNvSpPr>
          <p:nvPr>
            <p:ph type="title"/>
          </p:nvPr>
        </p:nvSpPr>
        <p:spPr>
          <a:xfrm>
            <a:off x="250825" y="1341438"/>
            <a:ext cx="8642350" cy="784225"/>
          </a:xfrm>
        </p:spPr>
        <p:txBody>
          <a:bodyPr/>
          <a:lstStyle/>
          <a:p>
            <a:r>
              <a:rPr lang="es-ES" b="1"/>
              <a:t>¿Cuál fue nuestro enfoque de solución?</a:t>
            </a:r>
          </a:p>
        </p:txBody>
      </p:sp>
      <p:sp>
        <p:nvSpPr>
          <p:cNvPr id="233475" name="Text Box 3"/>
          <p:cNvSpPr txBox="1">
            <a:spLocks noChangeArrowheads="1"/>
          </p:cNvSpPr>
          <p:nvPr/>
        </p:nvSpPr>
        <p:spPr bwMode="auto">
          <a:xfrm>
            <a:off x="3276600" y="3573463"/>
            <a:ext cx="1768475" cy="650875"/>
          </a:xfrm>
          <a:prstGeom prst="rect">
            <a:avLst/>
          </a:prstGeom>
          <a:solidFill>
            <a:srgbClr val="FF9900"/>
          </a:solidFill>
          <a:ln w="9525">
            <a:solidFill>
              <a:srgbClr val="993300"/>
            </a:solidFill>
            <a:miter lim="800000"/>
            <a:headEnd/>
            <a:tailEnd/>
          </a:ln>
          <a:effectLst/>
        </p:spPr>
        <p:txBody>
          <a:bodyPr wrap="none">
            <a:spAutoFit/>
          </a:bodyPr>
          <a:lstStyle/>
          <a:p>
            <a:pPr algn="ctr"/>
            <a:r>
              <a:rPr lang="es-ES" b="1"/>
              <a:t>Modelo de </a:t>
            </a:r>
          </a:p>
          <a:p>
            <a:pPr algn="ctr"/>
            <a:r>
              <a:rPr lang="es-ES" b="1"/>
              <a:t>Credit Scoring</a:t>
            </a:r>
          </a:p>
        </p:txBody>
      </p:sp>
      <p:sp>
        <p:nvSpPr>
          <p:cNvPr id="233476" name="Text Box 4"/>
          <p:cNvSpPr txBox="1">
            <a:spLocks noChangeArrowheads="1"/>
          </p:cNvSpPr>
          <p:nvPr/>
        </p:nvSpPr>
        <p:spPr bwMode="auto">
          <a:xfrm>
            <a:off x="468313" y="2565400"/>
            <a:ext cx="860425" cy="274638"/>
          </a:xfrm>
          <a:prstGeom prst="rect">
            <a:avLst/>
          </a:prstGeom>
          <a:noFill/>
          <a:ln w="9525">
            <a:noFill/>
            <a:miter lim="800000"/>
            <a:headEnd/>
            <a:tailEnd/>
          </a:ln>
          <a:effectLst/>
        </p:spPr>
        <p:txBody>
          <a:bodyPr wrap="none">
            <a:spAutoFit/>
          </a:bodyPr>
          <a:lstStyle/>
          <a:p>
            <a:pPr algn="ctr"/>
            <a:r>
              <a:rPr lang="es-ES" sz="1200" b="1"/>
              <a:t>Muestreo</a:t>
            </a:r>
          </a:p>
        </p:txBody>
      </p:sp>
      <p:sp>
        <p:nvSpPr>
          <p:cNvPr id="233477" name="Text Box 5"/>
          <p:cNvSpPr txBox="1">
            <a:spLocks noChangeArrowheads="1"/>
          </p:cNvSpPr>
          <p:nvPr/>
        </p:nvSpPr>
        <p:spPr bwMode="auto">
          <a:xfrm>
            <a:off x="2843213" y="2205038"/>
            <a:ext cx="954087" cy="457200"/>
          </a:xfrm>
          <a:prstGeom prst="rect">
            <a:avLst/>
          </a:prstGeom>
          <a:noFill/>
          <a:ln w="9525">
            <a:noFill/>
            <a:miter lim="800000"/>
            <a:headEnd/>
            <a:tailEnd/>
          </a:ln>
          <a:effectLst/>
        </p:spPr>
        <p:txBody>
          <a:bodyPr wrap="none">
            <a:spAutoFit/>
          </a:bodyPr>
          <a:lstStyle/>
          <a:p>
            <a:pPr algn="ctr"/>
            <a:r>
              <a:rPr lang="es-ES" sz="1200" b="1"/>
              <a:t>Variables </a:t>
            </a:r>
          </a:p>
          <a:p>
            <a:pPr algn="ctr"/>
            <a:r>
              <a:rPr lang="es-ES" sz="1200" b="1"/>
              <a:t>de entrada</a:t>
            </a:r>
          </a:p>
        </p:txBody>
      </p:sp>
      <p:cxnSp>
        <p:nvCxnSpPr>
          <p:cNvPr id="233478" name="AutoShape 6"/>
          <p:cNvCxnSpPr>
            <a:cxnSpLocks noChangeShapeType="1"/>
            <a:stCxn id="233476" idx="3"/>
            <a:endCxn id="233475" idx="1"/>
          </p:cNvCxnSpPr>
          <p:nvPr/>
        </p:nvCxnSpPr>
        <p:spPr bwMode="auto">
          <a:xfrm>
            <a:off x="1328738" y="2703513"/>
            <a:ext cx="1947862" cy="1195387"/>
          </a:xfrm>
          <a:prstGeom prst="bentConnector3">
            <a:avLst>
              <a:gd name="adj1" fmla="val 49958"/>
            </a:avLst>
          </a:prstGeom>
          <a:noFill/>
          <a:ln w="9525">
            <a:solidFill>
              <a:schemeClr val="tx1"/>
            </a:solidFill>
            <a:miter lim="800000"/>
            <a:headEnd/>
            <a:tailEnd type="triangle" w="med" len="med"/>
          </a:ln>
          <a:effectLst/>
        </p:spPr>
      </p:cxnSp>
      <p:cxnSp>
        <p:nvCxnSpPr>
          <p:cNvPr id="233479" name="AutoShape 7"/>
          <p:cNvCxnSpPr>
            <a:cxnSpLocks noChangeShapeType="1"/>
            <a:stCxn id="233477" idx="2"/>
          </p:cNvCxnSpPr>
          <p:nvPr/>
        </p:nvCxnSpPr>
        <p:spPr bwMode="auto">
          <a:xfrm rot="16200000" flipH="1">
            <a:off x="3023394" y="2959894"/>
            <a:ext cx="838200" cy="242888"/>
          </a:xfrm>
          <a:prstGeom prst="bentConnector3">
            <a:avLst>
              <a:gd name="adj1" fmla="val 50000"/>
            </a:avLst>
          </a:prstGeom>
          <a:noFill/>
          <a:ln w="9525">
            <a:solidFill>
              <a:schemeClr val="tx1"/>
            </a:solidFill>
            <a:miter lim="800000"/>
            <a:headEnd/>
            <a:tailEnd type="triangle" w="med" len="med"/>
          </a:ln>
          <a:effectLst/>
        </p:spPr>
      </p:cxnSp>
      <p:sp>
        <p:nvSpPr>
          <p:cNvPr id="233480" name="Text Box 8"/>
          <p:cNvSpPr txBox="1">
            <a:spLocks noChangeArrowheads="1"/>
          </p:cNvSpPr>
          <p:nvPr/>
        </p:nvSpPr>
        <p:spPr bwMode="auto">
          <a:xfrm>
            <a:off x="5365750" y="3502025"/>
            <a:ext cx="752475" cy="274638"/>
          </a:xfrm>
          <a:prstGeom prst="rect">
            <a:avLst/>
          </a:prstGeom>
          <a:noFill/>
          <a:ln w="9525" algn="ctr">
            <a:noFill/>
            <a:miter lim="800000"/>
            <a:headEnd/>
            <a:tailEnd/>
          </a:ln>
          <a:effectLst/>
        </p:spPr>
        <p:txBody>
          <a:bodyPr wrap="none">
            <a:spAutoFit/>
          </a:bodyPr>
          <a:lstStyle/>
          <a:p>
            <a:pPr algn="ctr"/>
            <a:r>
              <a:rPr lang="es-ES" sz="1200" b="1"/>
              <a:t>Scoring</a:t>
            </a:r>
          </a:p>
        </p:txBody>
      </p:sp>
      <p:sp>
        <p:nvSpPr>
          <p:cNvPr id="233481" name="AutoShape 9"/>
          <p:cNvSpPr>
            <a:spLocks noChangeArrowheads="1"/>
          </p:cNvSpPr>
          <p:nvPr/>
        </p:nvSpPr>
        <p:spPr bwMode="auto">
          <a:xfrm>
            <a:off x="6877050" y="3646488"/>
            <a:ext cx="504825" cy="504825"/>
          </a:xfrm>
          <a:prstGeom prst="diamond">
            <a:avLst/>
          </a:prstGeom>
          <a:solidFill>
            <a:schemeClr val="accent1"/>
          </a:solidFill>
          <a:ln w="9525">
            <a:solidFill>
              <a:schemeClr val="tx1"/>
            </a:solidFill>
            <a:miter lim="800000"/>
            <a:headEnd/>
            <a:tailEnd/>
          </a:ln>
          <a:effectLst/>
        </p:spPr>
        <p:txBody>
          <a:bodyPr wrap="none" anchor="ctr"/>
          <a:lstStyle/>
          <a:p>
            <a:endParaRPr lang="es-CL"/>
          </a:p>
        </p:txBody>
      </p:sp>
      <p:sp>
        <p:nvSpPr>
          <p:cNvPr id="233482" name="Text Box 10"/>
          <p:cNvSpPr txBox="1">
            <a:spLocks noChangeArrowheads="1"/>
          </p:cNvSpPr>
          <p:nvPr/>
        </p:nvSpPr>
        <p:spPr bwMode="auto">
          <a:xfrm>
            <a:off x="6300788" y="3213100"/>
            <a:ext cx="1677987" cy="457200"/>
          </a:xfrm>
          <a:prstGeom prst="rect">
            <a:avLst/>
          </a:prstGeom>
          <a:noFill/>
          <a:ln w="9525" algn="ctr">
            <a:noFill/>
            <a:miter lim="800000"/>
            <a:headEnd/>
            <a:tailEnd/>
          </a:ln>
          <a:effectLst/>
        </p:spPr>
        <p:txBody>
          <a:bodyPr wrap="none">
            <a:spAutoFit/>
          </a:bodyPr>
          <a:lstStyle/>
          <a:p>
            <a:pPr algn="ctr"/>
            <a:r>
              <a:rPr lang="es-ES" sz="1200" b="1"/>
              <a:t>¿Se otorga la </a:t>
            </a:r>
          </a:p>
          <a:p>
            <a:pPr algn="ctr"/>
            <a:r>
              <a:rPr lang="es-ES" sz="1200" b="1"/>
              <a:t>solicitud de crédito?</a:t>
            </a:r>
          </a:p>
        </p:txBody>
      </p:sp>
      <p:cxnSp>
        <p:nvCxnSpPr>
          <p:cNvPr id="233483" name="AutoShape 11"/>
          <p:cNvCxnSpPr>
            <a:cxnSpLocks noChangeShapeType="1"/>
            <a:stCxn id="233475" idx="3"/>
            <a:endCxn id="233481" idx="1"/>
          </p:cNvCxnSpPr>
          <p:nvPr/>
        </p:nvCxnSpPr>
        <p:spPr bwMode="auto">
          <a:xfrm>
            <a:off x="5045075" y="3898900"/>
            <a:ext cx="1831975" cy="0"/>
          </a:xfrm>
          <a:prstGeom prst="straightConnector1">
            <a:avLst/>
          </a:prstGeom>
          <a:noFill/>
          <a:ln w="9525">
            <a:solidFill>
              <a:schemeClr val="tx1"/>
            </a:solidFill>
            <a:round/>
            <a:headEnd/>
            <a:tailEnd type="triangle" w="med" len="med"/>
          </a:ln>
          <a:effectLst/>
        </p:spPr>
      </p:cxnSp>
      <p:sp>
        <p:nvSpPr>
          <p:cNvPr id="233484" name="Text Box 12"/>
          <p:cNvSpPr txBox="1">
            <a:spLocks noChangeArrowheads="1"/>
          </p:cNvSpPr>
          <p:nvPr/>
        </p:nvSpPr>
        <p:spPr bwMode="auto">
          <a:xfrm>
            <a:off x="6445250" y="4438650"/>
            <a:ext cx="412750" cy="274638"/>
          </a:xfrm>
          <a:prstGeom prst="rect">
            <a:avLst/>
          </a:prstGeom>
          <a:noFill/>
          <a:ln w="9525" algn="ctr">
            <a:noFill/>
            <a:miter lim="800000"/>
            <a:headEnd/>
            <a:tailEnd/>
          </a:ln>
          <a:effectLst/>
        </p:spPr>
        <p:txBody>
          <a:bodyPr wrap="none">
            <a:spAutoFit/>
          </a:bodyPr>
          <a:lstStyle/>
          <a:p>
            <a:pPr algn="ctr"/>
            <a:r>
              <a:rPr lang="es-ES" sz="1200" b="1"/>
              <a:t>NO</a:t>
            </a:r>
          </a:p>
        </p:txBody>
      </p:sp>
      <p:sp>
        <p:nvSpPr>
          <p:cNvPr id="233485" name="Text Box 13"/>
          <p:cNvSpPr txBox="1">
            <a:spLocks noChangeArrowheads="1"/>
          </p:cNvSpPr>
          <p:nvPr/>
        </p:nvSpPr>
        <p:spPr bwMode="auto">
          <a:xfrm>
            <a:off x="7669213" y="3933825"/>
            <a:ext cx="328612" cy="274638"/>
          </a:xfrm>
          <a:prstGeom prst="rect">
            <a:avLst/>
          </a:prstGeom>
          <a:noFill/>
          <a:ln w="9525" algn="ctr">
            <a:noFill/>
            <a:miter lim="800000"/>
            <a:headEnd/>
            <a:tailEnd/>
          </a:ln>
          <a:effectLst/>
        </p:spPr>
        <p:txBody>
          <a:bodyPr wrap="none">
            <a:spAutoFit/>
          </a:bodyPr>
          <a:lstStyle/>
          <a:p>
            <a:pPr algn="ctr"/>
            <a:r>
              <a:rPr lang="es-ES" sz="1200" b="1"/>
              <a:t>SI</a:t>
            </a:r>
          </a:p>
        </p:txBody>
      </p:sp>
      <p:sp>
        <p:nvSpPr>
          <p:cNvPr id="233486" name="Line 14"/>
          <p:cNvSpPr>
            <a:spLocks noChangeShapeType="1"/>
          </p:cNvSpPr>
          <p:nvPr/>
        </p:nvSpPr>
        <p:spPr bwMode="auto">
          <a:xfrm>
            <a:off x="7092950" y="4221163"/>
            <a:ext cx="0" cy="936625"/>
          </a:xfrm>
          <a:prstGeom prst="line">
            <a:avLst/>
          </a:prstGeom>
          <a:noFill/>
          <a:ln w="9525">
            <a:solidFill>
              <a:schemeClr val="tx1"/>
            </a:solidFill>
            <a:round/>
            <a:headEnd/>
            <a:tailEnd type="triangle" w="med" len="med"/>
          </a:ln>
          <a:effectLst/>
        </p:spPr>
        <p:txBody>
          <a:bodyPr/>
          <a:lstStyle/>
          <a:p>
            <a:endParaRPr lang="es-CL"/>
          </a:p>
        </p:txBody>
      </p:sp>
      <p:sp>
        <p:nvSpPr>
          <p:cNvPr id="233487" name="Line 15"/>
          <p:cNvSpPr>
            <a:spLocks noChangeShapeType="1"/>
          </p:cNvSpPr>
          <p:nvPr/>
        </p:nvSpPr>
        <p:spPr bwMode="auto">
          <a:xfrm>
            <a:off x="7381875" y="3862388"/>
            <a:ext cx="792163" cy="0"/>
          </a:xfrm>
          <a:prstGeom prst="line">
            <a:avLst/>
          </a:prstGeom>
          <a:noFill/>
          <a:ln w="9525">
            <a:solidFill>
              <a:schemeClr val="tx1"/>
            </a:solidFill>
            <a:round/>
            <a:headEnd/>
            <a:tailEnd type="triangle" w="med" len="med"/>
          </a:ln>
          <a:effectLst/>
        </p:spPr>
        <p:txBody>
          <a:bodyPr/>
          <a:lstStyle/>
          <a:p>
            <a:endParaRPr lang="es-CL"/>
          </a:p>
        </p:txBody>
      </p:sp>
      <p:pic>
        <p:nvPicPr>
          <p:cNvPr id="233488" name="Picture 16"/>
          <p:cNvPicPr>
            <a:picLocks noChangeAspect="1" noChangeArrowheads="1"/>
          </p:cNvPicPr>
          <p:nvPr/>
        </p:nvPicPr>
        <p:blipFill>
          <a:blip r:embed="rId3" cstate="print"/>
          <a:srcRect/>
          <a:stretch>
            <a:fillRect/>
          </a:stretch>
        </p:blipFill>
        <p:spPr bwMode="auto">
          <a:xfrm>
            <a:off x="250825" y="3095625"/>
            <a:ext cx="1841500" cy="838200"/>
          </a:xfrm>
          <a:prstGeom prst="rect">
            <a:avLst/>
          </a:prstGeom>
          <a:noFill/>
          <a:ln w="6350">
            <a:noFill/>
            <a:miter lim="800000"/>
            <a:headEnd/>
            <a:tailEnd/>
          </a:ln>
          <a:effectLst/>
        </p:spPr>
      </p:pic>
      <p:sp>
        <p:nvSpPr>
          <p:cNvPr id="233489" name="Text Box 17"/>
          <p:cNvSpPr txBox="1">
            <a:spLocks noChangeArrowheads="1"/>
          </p:cNvSpPr>
          <p:nvPr/>
        </p:nvSpPr>
        <p:spPr bwMode="auto">
          <a:xfrm>
            <a:off x="3111500" y="4868863"/>
            <a:ext cx="2181225" cy="639762"/>
          </a:xfrm>
          <a:prstGeom prst="rect">
            <a:avLst/>
          </a:prstGeom>
          <a:noFill/>
          <a:ln w="9525">
            <a:noFill/>
            <a:miter lim="800000"/>
            <a:headEnd/>
            <a:tailEnd/>
          </a:ln>
          <a:effectLst/>
        </p:spPr>
        <p:txBody>
          <a:bodyPr wrap="none">
            <a:spAutoFit/>
          </a:bodyPr>
          <a:lstStyle/>
          <a:p>
            <a:pPr algn="ctr"/>
            <a:r>
              <a:rPr lang="es-ES" sz="1200" b="1"/>
              <a:t>Construcción de modelos </a:t>
            </a:r>
          </a:p>
          <a:p>
            <a:pPr algn="ctr"/>
            <a:r>
              <a:rPr lang="es-ES" sz="1200" b="1"/>
              <a:t>y selección de las variables</a:t>
            </a:r>
          </a:p>
          <a:p>
            <a:pPr algn="ctr"/>
            <a:r>
              <a:rPr lang="es-ES" sz="1200" b="1"/>
              <a:t> más importantes</a:t>
            </a:r>
          </a:p>
        </p:txBody>
      </p:sp>
      <p:sp>
        <p:nvSpPr>
          <p:cNvPr id="233490" name="Line 18"/>
          <p:cNvSpPr>
            <a:spLocks noChangeShapeType="1"/>
          </p:cNvSpPr>
          <p:nvPr/>
        </p:nvSpPr>
        <p:spPr bwMode="auto">
          <a:xfrm flipV="1">
            <a:off x="4211638" y="4221163"/>
            <a:ext cx="0" cy="576262"/>
          </a:xfrm>
          <a:prstGeom prst="line">
            <a:avLst/>
          </a:prstGeom>
          <a:noFill/>
          <a:ln w="9525">
            <a:solidFill>
              <a:schemeClr val="tx1"/>
            </a:solidFill>
            <a:round/>
            <a:headEnd/>
            <a:tailEnd type="triangle" w="med" len="med"/>
          </a:ln>
          <a:effectLst/>
        </p:spPr>
        <p:txBody>
          <a:bodyPr/>
          <a:lstStyle/>
          <a:p>
            <a:endParaRPr lang="es-CL"/>
          </a:p>
        </p:txBody>
      </p:sp>
      <p:sp>
        <p:nvSpPr>
          <p:cNvPr id="233491" name="Text Box 19"/>
          <p:cNvSpPr txBox="1">
            <a:spLocks noChangeArrowheads="1"/>
          </p:cNvSpPr>
          <p:nvPr/>
        </p:nvSpPr>
        <p:spPr bwMode="auto">
          <a:xfrm>
            <a:off x="6300788" y="2133600"/>
            <a:ext cx="1682750" cy="274638"/>
          </a:xfrm>
          <a:prstGeom prst="rect">
            <a:avLst/>
          </a:prstGeom>
          <a:noFill/>
          <a:ln w="9525">
            <a:noFill/>
            <a:miter lim="800000"/>
            <a:headEnd/>
            <a:tailEnd/>
          </a:ln>
          <a:effectLst/>
        </p:spPr>
        <p:txBody>
          <a:bodyPr wrap="none">
            <a:spAutoFit/>
          </a:bodyPr>
          <a:lstStyle/>
          <a:p>
            <a:pPr algn="ctr"/>
            <a:r>
              <a:rPr lang="es-ES" sz="1200" b="1"/>
              <a:t>Regla de Aceptación</a:t>
            </a:r>
          </a:p>
        </p:txBody>
      </p:sp>
      <p:cxnSp>
        <p:nvCxnSpPr>
          <p:cNvPr id="233492" name="AutoShape 20"/>
          <p:cNvCxnSpPr>
            <a:cxnSpLocks noChangeShapeType="1"/>
            <a:stCxn id="233491" idx="2"/>
            <a:endCxn id="233482" idx="0"/>
          </p:cNvCxnSpPr>
          <p:nvPr/>
        </p:nvCxnSpPr>
        <p:spPr bwMode="auto">
          <a:xfrm rot="5400000">
            <a:off x="6738938" y="2809875"/>
            <a:ext cx="804862" cy="1588"/>
          </a:xfrm>
          <a:prstGeom prst="bentConnector3">
            <a:avLst>
              <a:gd name="adj1" fmla="val 49903"/>
            </a:avLst>
          </a:prstGeom>
          <a:noFill/>
          <a:ln w="9525">
            <a:solidFill>
              <a:schemeClr val="tx1"/>
            </a:solidFill>
            <a:miter lim="800000"/>
            <a:headEnd/>
            <a:tailEnd type="triangle" w="med" len="med"/>
          </a:ln>
          <a:effectLst/>
        </p:spPr>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ChangeArrowheads="1"/>
          </p:cNvSpPr>
          <p:nvPr>
            <p:ph type="title"/>
          </p:nvPr>
        </p:nvSpPr>
        <p:spPr>
          <a:xfrm>
            <a:off x="-36513" y="1196975"/>
            <a:ext cx="8424863" cy="784225"/>
          </a:xfrm>
        </p:spPr>
        <p:txBody>
          <a:bodyPr/>
          <a:lstStyle/>
          <a:p>
            <a:r>
              <a:rPr lang="es-ES" b="1"/>
              <a:t>¿Cómo se seleccionó el mejor modelo?</a:t>
            </a:r>
          </a:p>
        </p:txBody>
      </p:sp>
      <p:sp>
        <p:nvSpPr>
          <p:cNvPr id="235523" name="Rectangle 3"/>
          <p:cNvSpPr>
            <a:spLocks noGrp="1" noChangeArrowheads="1"/>
          </p:cNvSpPr>
          <p:nvPr>
            <p:ph type="body" idx="1"/>
          </p:nvPr>
        </p:nvSpPr>
        <p:spPr>
          <a:xfrm>
            <a:off x="468313" y="1844675"/>
            <a:ext cx="8229600" cy="4248150"/>
          </a:xfrm>
        </p:spPr>
        <p:txBody>
          <a:bodyPr/>
          <a:lstStyle/>
          <a:p>
            <a:r>
              <a:rPr lang="es-ES"/>
              <a:t>El mejor modelo se caracterizará por:</a:t>
            </a:r>
          </a:p>
          <a:p>
            <a:pPr lvl="1"/>
            <a:r>
              <a:rPr lang="es-ES" sz="3200"/>
              <a:t>Alto grado de precisión: </a:t>
            </a:r>
          </a:p>
          <a:p>
            <a:pPr lvl="2"/>
            <a:r>
              <a:rPr lang="es-ES" b="1"/>
              <a:t>maximizar el porcentaje de acierto en la predicción de la clase para el conjunto de test.</a:t>
            </a:r>
          </a:p>
          <a:p>
            <a:pPr lvl="1"/>
            <a:r>
              <a:rPr lang="es-ES" sz="3200"/>
              <a:t>Alto grado de explicabilidad:</a:t>
            </a:r>
          </a:p>
          <a:p>
            <a:pPr lvl="2"/>
            <a:r>
              <a:rPr lang="es-ES" b="1"/>
              <a:t>Selección de las variables más relevantes.</a:t>
            </a:r>
            <a:endParaRPr lang="es-ES" sz="1800" b="1"/>
          </a:p>
          <a:p>
            <a:pPr lvl="1"/>
            <a:r>
              <a:rPr lang="es-ES" sz="3200"/>
              <a:t>Fácil interpretación e implementación computacional.</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Text Box 2"/>
          <p:cNvSpPr txBox="1">
            <a:spLocks noChangeArrowheads="1"/>
          </p:cNvSpPr>
          <p:nvPr/>
        </p:nvSpPr>
        <p:spPr bwMode="auto">
          <a:xfrm>
            <a:off x="2443163" y="2900363"/>
            <a:ext cx="3670300" cy="457200"/>
          </a:xfrm>
          <a:prstGeom prst="rect">
            <a:avLst/>
          </a:prstGeom>
          <a:solidFill>
            <a:srgbClr val="FF9900"/>
          </a:solidFill>
          <a:ln w="9525">
            <a:noFill/>
            <a:miter lim="800000"/>
            <a:headEnd/>
            <a:tailEnd/>
          </a:ln>
          <a:effectLst/>
        </p:spPr>
        <p:txBody>
          <a:bodyPr wrap="none">
            <a:spAutoFit/>
          </a:bodyPr>
          <a:lstStyle/>
          <a:p>
            <a:pPr algn="ctr"/>
            <a:r>
              <a:rPr lang="es-ES" sz="2400" b="1"/>
              <a:t>MODELOS ANALÍTICOS</a:t>
            </a:r>
          </a:p>
        </p:txBody>
      </p:sp>
      <p:sp>
        <p:nvSpPr>
          <p:cNvPr id="237575" name="Text Box 7"/>
          <p:cNvSpPr txBox="1">
            <a:spLocks noChangeArrowheads="1"/>
          </p:cNvSpPr>
          <p:nvPr/>
        </p:nvSpPr>
        <p:spPr bwMode="auto">
          <a:xfrm>
            <a:off x="250825" y="4362450"/>
            <a:ext cx="184150" cy="366713"/>
          </a:xfrm>
          <a:prstGeom prst="rect">
            <a:avLst/>
          </a:prstGeom>
          <a:noFill/>
          <a:ln w="9525">
            <a:noFill/>
            <a:miter lim="800000"/>
            <a:headEnd/>
            <a:tailEnd/>
          </a:ln>
          <a:effectLst/>
        </p:spPr>
        <p:txBody>
          <a:bodyPr wrap="none">
            <a:spAutoFit/>
          </a:bodyPr>
          <a:lstStyle/>
          <a:p>
            <a:endParaRPr lang="es-CL"/>
          </a:p>
        </p:txBody>
      </p:sp>
      <p:sp>
        <p:nvSpPr>
          <p:cNvPr id="237576" name="Text Box 8"/>
          <p:cNvSpPr txBox="1">
            <a:spLocks noChangeArrowheads="1"/>
          </p:cNvSpPr>
          <p:nvPr/>
        </p:nvSpPr>
        <p:spPr bwMode="auto">
          <a:xfrm>
            <a:off x="539750" y="4221163"/>
            <a:ext cx="1081088" cy="527050"/>
          </a:xfrm>
          <a:prstGeom prst="rect">
            <a:avLst/>
          </a:prstGeom>
          <a:solidFill>
            <a:srgbClr val="FFFF99"/>
          </a:solidFill>
          <a:ln w="9525" algn="ctr">
            <a:solidFill>
              <a:srgbClr val="FFCC00"/>
            </a:solidFill>
            <a:miter lim="800000"/>
            <a:headEnd/>
            <a:tailEnd/>
          </a:ln>
          <a:effectLst/>
        </p:spPr>
        <p:txBody>
          <a:bodyPr>
            <a:spAutoFit/>
          </a:bodyPr>
          <a:lstStyle/>
          <a:p>
            <a:pPr algn="ctr"/>
            <a:r>
              <a:rPr lang="es-ES" sz="1400" b="1"/>
              <a:t>Regresión </a:t>
            </a:r>
          </a:p>
          <a:p>
            <a:pPr algn="ctr"/>
            <a:r>
              <a:rPr lang="es-ES" sz="1400" b="1"/>
              <a:t>Logística</a:t>
            </a:r>
          </a:p>
        </p:txBody>
      </p:sp>
      <p:sp>
        <p:nvSpPr>
          <p:cNvPr id="237577" name="Text Box 9"/>
          <p:cNvSpPr txBox="1">
            <a:spLocks noChangeArrowheads="1"/>
          </p:cNvSpPr>
          <p:nvPr/>
        </p:nvSpPr>
        <p:spPr bwMode="auto">
          <a:xfrm>
            <a:off x="4699000" y="4171950"/>
            <a:ext cx="1457325" cy="527050"/>
          </a:xfrm>
          <a:prstGeom prst="rect">
            <a:avLst/>
          </a:prstGeom>
          <a:solidFill>
            <a:srgbClr val="FFFF99"/>
          </a:solidFill>
          <a:ln w="9525" algn="ctr">
            <a:solidFill>
              <a:srgbClr val="FFCC00"/>
            </a:solidFill>
            <a:miter lim="800000"/>
            <a:headEnd/>
            <a:tailEnd/>
          </a:ln>
          <a:effectLst/>
        </p:spPr>
        <p:txBody>
          <a:bodyPr>
            <a:spAutoFit/>
          </a:bodyPr>
          <a:lstStyle/>
          <a:p>
            <a:pPr algn="ctr"/>
            <a:r>
              <a:rPr lang="es-ES" sz="1400" b="1"/>
              <a:t>Árboles de Decisión</a:t>
            </a:r>
          </a:p>
        </p:txBody>
      </p:sp>
      <p:sp>
        <p:nvSpPr>
          <p:cNvPr id="237578" name="Text Box 10"/>
          <p:cNvSpPr txBox="1">
            <a:spLocks noChangeArrowheads="1"/>
          </p:cNvSpPr>
          <p:nvPr/>
        </p:nvSpPr>
        <p:spPr bwMode="auto">
          <a:xfrm>
            <a:off x="2197100" y="4221163"/>
            <a:ext cx="1439863" cy="527050"/>
          </a:xfrm>
          <a:prstGeom prst="rect">
            <a:avLst/>
          </a:prstGeom>
          <a:solidFill>
            <a:srgbClr val="FFFF99"/>
          </a:solidFill>
          <a:ln w="9525">
            <a:solidFill>
              <a:srgbClr val="FFCC00"/>
            </a:solidFill>
            <a:miter lim="800000"/>
            <a:headEnd/>
            <a:tailEnd/>
          </a:ln>
          <a:effectLst/>
        </p:spPr>
        <p:txBody>
          <a:bodyPr>
            <a:spAutoFit/>
          </a:bodyPr>
          <a:lstStyle/>
          <a:p>
            <a:pPr algn="ctr"/>
            <a:r>
              <a:rPr lang="es-ES" sz="1400" b="1"/>
              <a:t>Redes Neuronales</a:t>
            </a:r>
          </a:p>
        </p:txBody>
      </p:sp>
      <p:sp>
        <p:nvSpPr>
          <p:cNvPr id="237579" name="Text Box 11"/>
          <p:cNvSpPr txBox="1">
            <a:spLocks noChangeArrowheads="1"/>
          </p:cNvSpPr>
          <p:nvPr/>
        </p:nvSpPr>
        <p:spPr bwMode="auto">
          <a:xfrm>
            <a:off x="7148513" y="4171950"/>
            <a:ext cx="1655762" cy="527050"/>
          </a:xfrm>
          <a:prstGeom prst="rect">
            <a:avLst/>
          </a:prstGeom>
          <a:solidFill>
            <a:srgbClr val="FFFF99"/>
          </a:solidFill>
          <a:ln w="9525" algn="ctr">
            <a:solidFill>
              <a:srgbClr val="FFCC00"/>
            </a:solidFill>
            <a:miter lim="800000"/>
            <a:headEnd/>
            <a:tailEnd/>
          </a:ln>
          <a:effectLst/>
        </p:spPr>
        <p:txBody>
          <a:bodyPr>
            <a:spAutoFit/>
          </a:bodyPr>
          <a:lstStyle/>
          <a:p>
            <a:pPr algn="ctr"/>
            <a:r>
              <a:rPr lang="es-ES" sz="1400" b="1"/>
              <a:t>Support Vector Machines</a:t>
            </a:r>
          </a:p>
        </p:txBody>
      </p:sp>
      <p:sp>
        <p:nvSpPr>
          <p:cNvPr id="237584" name="Rectangle 16"/>
          <p:cNvSpPr>
            <a:spLocks noChangeArrowheads="1"/>
          </p:cNvSpPr>
          <p:nvPr/>
        </p:nvSpPr>
        <p:spPr bwMode="auto">
          <a:xfrm>
            <a:off x="250825" y="1628775"/>
            <a:ext cx="8569325" cy="784225"/>
          </a:xfrm>
          <a:prstGeom prst="rect">
            <a:avLst/>
          </a:prstGeom>
          <a:noFill/>
          <a:ln w="9525">
            <a:noFill/>
            <a:miter lim="800000"/>
            <a:headEnd/>
            <a:tailEnd/>
          </a:ln>
          <a:effectLst/>
        </p:spPr>
        <p:txBody>
          <a:bodyPr anchor="ctr"/>
          <a:lstStyle/>
          <a:p>
            <a:pPr algn="just"/>
            <a:r>
              <a:rPr lang="es-ES" sz="3200" b="1">
                <a:solidFill>
                  <a:srgbClr val="003366"/>
                </a:solidFill>
                <a:cs typeface="Times New Roman" pitchFamily="18" charset="0"/>
              </a:rPr>
              <a:t>¿Cuál fue nuestro enfoque de solución?</a:t>
            </a:r>
            <a:endParaRPr lang="es-ES" sz="2400" b="1">
              <a:solidFill>
                <a:srgbClr val="003366"/>
              </a:solidFill>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Text Box 2"/>
          <p:cNvSpPr txBox="1">
            <a:spLocks noChangeArrowheads="1"/>
          </p:cNvSpPr>
          <p:nvPr/>
        </p:nvSpPr>
        <p:spPr bwMode="auto">
          <a:xfrm>
            <a:off x="250825" y="4362450"/>
            <a:ext cx="184150" cy="366713"/>
          </a:xfrm>
          <a:prstGeom prst="rect">
            <a:avLst/>
          </a:prstGeom>
          <a:noFill/>
          <a:ln w="9525">
            <a:noFill/>
            <a:miter lim="800000"/>
            <a:headEnd/>
            <a:tailEnd/>
          </a:ln>
          <a:effectLst/>
        </p:spPr>
        <p:txBody>
          <a:bodyPr wrap="none">
            <a:spAutoFit/>
          </a:bodyPr>
          <a:lstStyle/>
          <a:p>
            <a:endParaRPr lang="es-CL"/>
          </a:p>
        </p:txBody>
      </p:sp>
      <p:sp>
        <p:nvSpPr>
          <p:cNvPr id="239619" name="Rectangle 3"/>
          <p:cNvSpPr>
            <a:spLocks noChangeArrowheads="1"/>
          </p:cNvSpPr>
          <p:nvPr/>
        </p:nvSpPr>
        <p:spPr bwMode="auto">
          <a:xfrm>
            <a:off x="250825" y="981075"/>
            <a:ext cx="6610350" cy="784225"/>
          </a:xfrm>
          <a:prstGeom prst="rect">
            <a:avLst/>
          </a:prstGeom>
          <a:noFill/>
          <a:ln w="9525">
            <a:noFill/>
            <a:miter lim="800000"/>
            <a:headEnd/>
            <a:tailEnd/>
          </a:ln>
          <a:effectLst/>
        </p:spPr>
        <p:txBody>
          <a:bodyPr anchor="ctr"/>
          <a:lstStyle/>
          <a:p>
            <a:pPr algn="just"/>
            <a:r>
              <a:rPr lang="es-ES" sz="3200" b="1">
                <a:solidFill>
                  <a:srgbClr val="003366"/>
                </a:solidFill>
                <a:cs typeface="Times New Roman" pitchFamily="18" charset="0"/>
              </a:rPr>
              <a:t>Regresión Logística</a:t>
            </a:r>
            <a:endParaRPr lang="es-ES" sz="2400" b="1">
              <a:solidFill>
                <a:srgbClr val="003366"/>
              </a:solidFill>
              <a:cs typeface="Times New Roman" pitchFamily="18" charset="0"/>
            </a:endParaRPr>
          </a:p>
        </p:txBody>
      </p:sp>
      <p:graphicFrame>
        <p:nvGraphicFramePr>
          <p:cNvPr id="239621" name="Object 5"/>
          <p:cNvGraphicFramePr>
            <a:graphicFrameLocks noChangeAspect="1"/>
          </p:cNvGraphicFramePr>
          <p:nvPr/>
        </p:nvGraphicFramePr>
        <p:xfrm>
          <a:off x="2124075" y="2060575"/>
          <a:ext cx="4392613" cy="1201738"/>
        </p:xfrm>
        <a:graphic>
          <a:graphicData uri="http://schemas.openxmlformats.org/presentationml/2006/ole">
            <p:oleObj spid="_x0000_s239621" name="Equation" r:id="rId4" imgW="1625400" imgH="444240" progId="Equation.3">
              <p:embed/>
            </p:oleObj>
          </a:graphicData>
        </a:graphic>
      </p:graphicFrame>
      <p:sp>
        <p:nvSpPr>
          <p:cNvPr id="239622" name="Rectangle 6"/>
          <p:cNvSpPr>
            <a:spLocks noChangeArrowheads="1"/>
          </p:cNvSpPr>
          <p:nvPr/>
        </p:nvSpPr>
        <p:spPr bwMode="auto">
          <a:xfrm>
            <a:off x="358775" y="3790950"/>
            <a:ext cx="8208963" cy="503238"/>
          </a:xfrm>
          <a:prstGeom prst="rect">
            <a:avLst/>
          </a:prstGeom>
          <a:noFill/>
          <a:ln w="9525">
            <a:noFill/>
            <a:miter lim="800000"/>
            <a:headEnd/>
            <a:tailEnd/>
          </a:ln>
          <a:effectLst/>
        </p:spPr>
        <p:txBody>
          <a:bodyPr/>
          <a:lstStyle/>
          <a:p>
            <a:pPr>
              <a:spcBef>
                <a:spcPct val="20000"/>
              </a:spcBef>
            </a:pPr>
            <a:r>
              <a:rPr lang="es-ES" b="1">
                <a:solidFill>
                  <a:srgbClr val="003366"/>
                </a:solidFill>
              </a:rPr>
              <a:t>Ejemplo(1 variable):  Monto=X</a:t>
            </a:r>
            <a:r>
              <a:rPr lang="es-ES" b="1" baseline="-25000">
                <a:solidFill>
                  <a:srgbClr val="003366"/>
                </a:solidFill>
              </a:rPr>
              <a:t>1</a:t>
            </a:r>
            <a:r>
              <a:rPr lang="es-ES" b="1">
                <a:solidFill>
                  <a:srgbClr val="003366"/>
                </a:solidFill>
              </a:rPr>
              <a:t>=100 UF; </a:t>
            </a:r>
            <a:r>
              <a:rPr lang="el-GR" b="1">
                <a:solidFill>
                  <a:srgbClr val="003366"/>
                </a:solidFill>
                <a:cs typeface="Arial" pitchFamily="34" charset="0"/>
              </a:rPr>
              <a:t>β</a:t>
            </a:r>
            <a:r>
              <a:rPr lang="es-ES" b="1" baseline="-25000">
                <a:solidFill>
                  <a:srgbClr val="003366"/>
                </a:solidFill>
              </a:rPr>
              <a:t>0</a:t>
            </a:r>
            <a:r>
              <a:rPr lang="es-ES" b="1">
                <a:solidFill>
                  <a:srgbClr val="003366"/>
                </a:solidFill>
              </a:rPr>
              <a:t>=-9.5; </a:t>
            </a:r>
            <a:r>
              <a:rPr lang="el-GR" b="1">
                <a:solidFill>
                  <a:srgbClr val="003366"/>
                </a:solidFill>
                <a:cs typeface="Arial" pitchFamily="34" charset="0"/>
              </a:rPr>
              <a:t>β</a:t>
            </a:r>
            <a:r>
              <a:rPr lang="es-ES" b="1" baseline="-25000">
                <a:solidFill>
                  <a:srgbClr val="003366"/>
                </a:solidFill>
              </a:rPr>
              <a:t>1</a:t>
            </a:r>
            <a:r>
              <a:rPr lang="es-ES" b="1">
                <a:solidFill>
                  <a:srgbClr val="003366"/>
                </a:solidFill>
              </a:rPr>
              <a:t>=0.1; </a:t>
            </a:r>
          </a:p>
        </p:txBody>
      </p:sp>
      <p:graphicFrame>
        <p:nvGraphicFramePr>
          <p:cNvPr id="239623" name="Object 7"/>
          <p:cNvGraphicFramePr>
            <a:graphicFrameLocks noChangeAspect="1"/>
          </p:cNvGraphicFramePr>
          <p:nvPr/>
        </p:nvGraphicFramePr>
        <p:xfrm>
          <a:off x="1582738" y="4438650"/>
          <a:ext cx="3024187" cy="806450"/>
        </p:xfrm>
        <a:graphic>
          <a:graphicData uri="http://schemas.openxmlformats.org/presentationml/2006/ole">
            <p:oleObj spid="_x0000_s239623" name="Equation" r:id="rId5" imgW="1574640" imgH="419040" progId="Equation.3">
              <p:embed/>
            </p:oleObj>
          </a:graphicData>
        </a:graphic>
      </p:graphicFrame>
      <p:sp>
        <p:nvSpPr>
          <p:cNvPr id="239624" name="Rectangle 8"/>
          <p:cNvSpPr>
            <a:spLocks noChangeArrowheads="1"/>
          </p:cNvSpPr>
          <p:nvPr/>
        </p:nvSpPr>
        <p:spPr bwMode="auto">
          <a:xfrm>
            <a:off x="5472113" y="4438650"/>
            <a:ext cx="3203575" cy="863600"/>
          </a:xfrm>
          <a:prstGeom prst="rect">
            <a:avLst/>
          </a:prstGeom>
          <a:noFill/>
          <a:ln w="9525">
            <a:solidFill>
              <a:schemeClr val="tx1"/>
            </a:solidFill>
            <a:miter lim="800000"/>
            <a:headEnd/>
            <a:tailEnd/>
          </a:ln>
          <a:effectLst/>
        </p:spPr>
        <p:txBody>
          <a:bodyPr wrap="none" anchor="ctr"/>
          <a:lstStyle/>
          <a:p>
            <a:pPr algn="ctr">
              <a:buFont typeface="Wingdings" pitchFamily="2" charset="2"/>
              <a:buNone/>
            </a:pPr>
            <a:r>
              <a:rPr lang="es-ES" sz="2000">
                <a:sym typeface="Wingdings" pitchFamily="2" charset="2"/>
              </a:rPr>
              <a:t> Probabilidad de</a:t>
            </a:r>
          </a:p>
          <a:p>
            <a:pPr algn="ctr">
              <a:buFont typeface="Wingdings" pitchFamily="2" charset="2"/>
              <a:buNone/>
            </a:pPr>
            <a:r>
              <a:rPr lang="es-ES" sz="2000" b="1">
                <a:sym typeface="Wingdings" pitchFamily="2" charset="2"/>
              </a:rPr>
              <a:t>NO</a:t>
            </a:r>
            <a:r>
              <a:rPr lang="es-ES" sz="2000">
                <a:sym typeface="Wingdings" pitchFamily="2" charset="2"/>
              </a:rPr>
              <a:t> RECUPERAR=0.62</a:t>
            </a:r>
            <a:endParaRPr lang="es-E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algn="ctr"/>
            <a:r>
              <a:rPr lang="es-ES"/>
              <a:t>Contenido</a:t>
            </a:r>
          </a:p>
        </p:txBody>
      </p:sp>
      <p:sp>
        <p:nvSpPr>
          <p:cNvPr id="57347" name="Rectangle 3"/>
          <p:cNvSpPr>
            <a:spLocks noGrp="1" noChangeArrowheads="1"/>
          </p:cNvSpPr>
          <p:nvPr>
            <p:ph type="body" idx="1"/>
          </p:nvPr>
        </p:nvSpPr>
        <p:spPr/>
        <p:txBody>
          <a:bodyPr/>
          <a:lstStyle/>
          <a:p>
            <a:r>
              <a:rPr lang="es-ES" sz="2800"/>
              <a:t>El Instituto de Desarrollo Agropecuario (INDAP)</a:t>
            </a:r>
          </a:p>
          <a:p>
            <a:r>
              <a:rPr lang="es-ES" sz="2800"/>
              <a:t>El sistema de credit scoring </a:t>
            </a:r>
          </a:p>
          <a:p>
            <a:pPr lvl="1"/>
            <a:r>
              <a:rPr lang="es-ES" sz="2400"/>
              <a:t>Modelamiento de la situación actual </a:t>
            </a:r>
          </a:p>
          <a:p>
            <a:pPr lvl="1"/>
            <a:r>
              <a:rPr lang="es-ES" sz="2400"/>
              <a:t>Procesamiento de los datos </a:t>
            </a:r>
          </a:p>
          <a:p>
            <a:pPr lvl="1"/>
            <a:r>
              <a:rPr lang="es-ES" sz="2400"/>
              <a:t>Técnicas aplicadas </a:t>
            </a:r>
          </a:p>
          <a:p>
            <a:pPr lvl="1"/>
            <a:r>
              <a:rPr lang="es-ES" sz="2400"/>
              <a:t>Resultados</a:t>
            </a:r>
          </a:p>
          <a:p>
            <a:r>
              <a:rPr lang="es-ES" sz="2800"/>
              <a:t>Conclusión e Impacto para la agricultura familiar en el país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noChangeArrowheads="1"/>
          </p:cNvSpPr>
          <p:nvPr>
            <p:ph type="title"/>
          </p:nvPr>
        </p:nvSpPr>
        <p:spPr/>
        <p:txBody>
          <a:bodyPr/>
          <a:lstStyle/>
          <a:p>
            <a:r>
              <a:rPr lang="es-ES" b="1"/>
              <a:t>Enfoque</a:t>
            </a:r>
            <a:endParaRPr lang="es-ES" sz="2400" b="1"/>
          </a:p>
        </p:txBody>
      </p:sp>
      <p:sp>
        <p:nvSpPr>
          <p:cNvPr id="247811" name="Rectangle 3"/>
          <p:cNvSpPr>
            <a:spLocks noChangeArrowheads="1"/>
          </p:cNvSpPr>
          <p:nvPr/>
        </p:nvSpPr>
        <p:spPr bwMode="auto">
          <a:xfrm>
            <a:off x="468313" y="1628775"/>
            <a:ext cx="8229600" cy="576263"/>
          </a:xfrm>
          <a:prstGeom prst="rect">
            <a:avLst/>
          </a:prstGeom>
          <a:noFill/>
          <a:ln w="9525">
            <a:noFill/>
            <a:miter lim="800000"/>
            <a:headEnd/>
            <a:tailEnd/>
          </a:ln>
          <a:effectLst/>
        </p:spPr>
        <p:txBody>
          <a:bodyPr/>
          <a:lstStyle/>
          <a:p>
            <a:pPr marL="342900" indent="-342900">
              <a:spcBef>
                <a:spcPct val="20000"/>
              </a:spcBef>
              <a:buFontTx/>
              <a:buChar char="•"/>
            </a:pPr>
            <a:r>
              <a:rPr lang="es-ES" sz="2800">
                <a:solidFill>
                  <a:srgbClr val="003366"/>
                </a:solidFill>
              </a:rPr>
              <a:t>U1, U2, U3, U4: </a:t>
            </a:r>
          </a:p>
        </p:txBody>
      </p:sp>
      <p:grpSp>
        <p:nvGrpSpPr>
          <p:cNvPr id="247812" name="Group 4"/>
          <p:cNvGrpSpPr>
            <a:grpSpLocks/>
          </p:cNvGrpSpPr>
          <p:nvPr/>
        </p:nvGrpSpPr>
        <p:grpSpPr bwMode="auto">
          <a:xfrm>
            <a:off x="827088" y="2276475"/>
            <a:ext cx="6337300" cy="1366838"/>
            <a:chOff x="748" y="1616"/>
            <a:chExt cx="3992" cy="861"/>
          </a:xfrm>
        </p:grpSpPr>
        <p:grpSp>
          <p:nvGrpSpPr>
            <p:cNvPr id="247813" name="Group 5"/>
            <p:cNvGrpSpPr>
              <a:grpSpLocks/>
            </p:cNvGrpSpPr>
            <p:nvPr/>
          </p:nvGrpSpPr>
          <p:grpSpPr bwMode="auto">
            <a:xfrm>
              <a:off x="748" y="1616"/>
              <a:ext cx="3675" cy="272"/>
              <a:chOff x="793" y="2750"/>
              <a:chExt cx="3675" cy="272"/>
            </a:xfrm>
          </p:grpSpPr>
          <p:sp>
            <p:nvSpPr>
              <p:cNvPr id="247814" name="Rectangle 6"/>
              <p:cNvSpPr>
                <a:spLocks noChangeArrowheads="1"/>
              </p:cNvSpPr>
              <p:nvPr/>
            </p:nvSpPr>
            <p:spPr bwMode="auto">
              <a:xfrm>
                <a:off x="793" y="2750"/>
                <a:ext cx="2495" cy="272"/>
              </a:xfrm>
              <a:prstGeom prst="rect">
                <a:avLst/>
              </a:prstGeom>
              <a:solidFill>
                <a:srgbClr val="C0C0C0"/>
              </a:solidFill>
              <a:ln w="9525">
                <a:solidFill>
                  <a:schemeClr val="tx1"/>
                </a:solidFill>
                <a:miter lim="800000"/>
                <a:headEnd/>
                <a:tailEnd/>
              </a:ln>
              <a:effectLst/>
            </p:spPr>
            <p:txBody>
              <a:bodyPr wrap="none" anchor="ctr"/>
              <a:lstStyle/>
              <a:p>
                <a:pPr algn="ctr"/>
                <a:r>
                  <a:rPr lang="es-CL" b="1"/>
                  <a:t>TRAIN (75%)</a:t>
                </a:r>
                <a:endParaRPr lang="es-ES" b="1"/>
              </a:p>
            </p:txBody>
          </p:sp>
          <p:sp>
            <p:nvSpPr>
              <p:cNvPr id="247815" name="Rectangle 7"/>
              <p:cNvSpPr>
                <a:spLocks noChangeArrowheads="1"/>
              </p:cNvSpPr>
              <p:nvPr/>
            </p:nvSpPr>
            <p:spPr bwMode="auto">
              <a:xfrm>
                <a:off x="3288" y="2750"/>
                <a:ext cx="1180" cy="272"/>
              </a:xfrm>
              <a:prstGeom prst="rect">
                <a:avLst/>
              </a:prstGeom>
              <a:solidFill>
                <a:srgbClr val="800080">
                  <a:alpha val="60001"/>
                </a:srgbClr>
              </a:solidFill>
              <a:ln w="9525">
                <a:solidFill>
                  <a:schemeClr val="tx1"/>
                </a:solidFill>
                <a:miter lim="800000"/>
                <a:headEnd/>
                <a:tailEnd/>
              </a:ln>
              <a:effectLst/>
            </p:spPr>
            <p:txBody>
              <a:bodyPr wrap="none" anchor="ctr"/>
              <a:lstStyle/>
              <a:p>
                <a:pPr algn="ctr"/>
                <a:r>
                  <a:rPr lang="es-CL" b="1">
                    <a:solidFill>
                      <a:schemeClr val="bg1"/>
                    </a:solidFill>
                  </a:rPr>
                  <a:t>TEST (25%)</a:t>
                </a:r>
                <a:endParaRPr lang="es-ES" b="1">
                  <a:solidFill>
                    <a:schemeClr val="bg1"/>
                  </a:solidFill>
                </a:endParaRPr>
              </a:p>
            </p:txBody>
          </p:sp>
        </p:grpSp>
        <p:sp>
          <p:nvSpPr>
            <p:cNvPr id="247816" name="AutoShape 8"/>
            <p:cNvSpPr>
              <a:spLocks/>
            </p:cNvSpPr>
            <p:nvPr/>
          </p:nvSpPr>
          <p:spPr bwMode="auto">
            <a:xfrm rot="5400000">
              <a:off x="1905" y="822"/>
              <a:ext cx="136" cy="2450"/>
            </a:xfrm>
            <a:prstGeom prst="rightBrace">
              <a:avLst>
                <a:gd name="adj1" fmla="val 150123"/>
                <a:gd name="adj2" fmla="val 50000"/>
              </a:avLst>
            </a:prstGeom>
            <a:noFill/>
            <a:ln w="9525">
              <a:solidFill>
                <a:schemeClr val="tx1"/>
              </a:solidFill>
              <a:round/>
              <a:headEnd/>
              <a:tailEnd/>
            </a:ln>
            <a:effectLst/>
          </p:spPr>
          <p:txBody>
            <a:bodyPr wrap="none" anchor="ctr"/>
            <a:lstStyle/>
            <a:p>
              <a:endParaRPr lang="es-CL"/>
            </a:p>
          </p:txBody>
        </p:sp>
        <p:sp>
          <p:nvSpPr>
            <p:cNvPr id="247817" name="AutoShape 9"/>
            <p:cNvSpPr>
              <a:spLocks/>
            </p:cNvSpPr>
            <p:nvPr/>
          </p:nvSpPr>
          <p:spPr bwMode="auto">
            <a:xfrm rot="5400000">
              <a:off x="3765" y="1503"/>
              <a:ext cx="136" cy="1088"/>
            </a:xfrm>
            <a:prstGeom prst="rightBrace">
              <a:avLst>
                <a:gd name="adj1" fmla="val 66667"/>
                <a:gd name="adj2" fmla="val 50000"/>
              </a:avLst>
            </a:prstGeom>
            <a:noFill/>
            <a:ln w="9525">
              <a:solidFill>
                <a:schemeClr val="tx1"/>
              </a:solidFill>
              <a:round/>
              <a:headEnd/>
              <a:tailEnd/>
            </a:ln>
            <a:effectLst/>
          </p:spPr>
          <p:txBody>
            <a:bodyPr wrap="none" anchor="ctr"/>
            <a:lstStyle/>
            <a:p>
              <a:endParaRPr lang="es-CL"/>
            </a:p>
          </p:txBody>
        </p:sp>
        <p:sp>
          <p:nvSpPr>
            <p:cNvPr id="247818" name="Rectangle 10"/>
            <p:cNvSpPr>
              <a:spLocks noChangeArrowheads="1"/>
            </p:cNvSpPr>
            <p:nvPr/>
          </p:nvSpPr>
          <p:spPr bwMode="auto">
            <a:xfrm>
              <a:off x="839" y="2205"/>
              <a:ext cx="2313" cy="272"/>
            </a:xfrm>
            <a:prstGeom prst="rect">
              <a:avLst/>
            </a:prstGeom>
            <a:noFill/>
            <a:ln w="9525">
              <a:noFill/>
              <a:miter lim="800000"/>
              <a:headEnd/>
              <a:tailEnd/>
            </a:ln>
            <a:effectLst/>
          </p:spPr>
          <p:txBody>
            <a:bodyPr wrap="none" anchor="ctr"/>
            <a:lstStyle/>
            <a:p>
              <a:pPr algn="ctr"/>
              <a:r>
                <a:rPr lang="es-CL" sz="1600"/>
                <a:t>Construcción de modelo, </a:t>
              </a:r>
            </a:p>
            <a:p>
              <a:pPr algn="ctr"/>
              <a:r>
                <a:rPr lang="es-CL" sz="1600"/>
                <a:t>parámetros, variables</a:t>
              </a:r>
              <a:endParaRPr lang="es-ES" sz="1600"/>
            </a:p>
          </p:txBody>
        </p:sp>
        <p:sp>
          <p:nvSpPr>
            <p:cNvPr id="247819" name="Rectangle 11"/>
            <p:cNvSpPr>
              <a:spLocks noChangeArrowheads="1"/>
            </p:cNvSpPr>
            <p:nvPr/>
          </p:nvSpPr>
          <p:spPr bwMode="auto">
            <a:xfrm>
              <a:off x="3062" y="2160"/>
              <a:ext cx="1678" cy="272"/>
            </a:xfrm>
            <a:prstGeom prst="rect">
              <a:avLst/>
            </a:prstGeom>
            <a:noFill/>
            <a:ln w="9525">
              <a:noFill/>
              <a:miter lim="800000"/>
              <a:headEnd/>
              <a:tailEnd/>
            </a:ln>
            <a:effectLst/>
          </p:spPr>
          <p:txBody>
            <a:bodyPr wrap="none" anchor="ctr"/>
            <a:lstStyle/>
            <a:p>
              <a:pPr algn="ctr"/>
              <a:r>
                <a:rPr lang="es-CL" sz="1600"/>
                <a:t>Evaluación del modelo</a:t>
              </a:r>
              <a:endParaRPr lang="es-ES" sz="1600"/>
            </a:p>
          </p:txBody>
        </p:sp>
      </p:grpSp>
      <p:grpSp>
        <p:nvGrpSpPr>
          <p:cNvPr id="247820" name="Group 12"/>
          <p:cNvGrpSpPr>
            <a:grpSpLocks/>
          </p:cNvGrpSpPr>
          <p:nvPr/>
        </p:nvGrpSpPr>
        <p:grpSpPr bwMode="auto">
          <a:xfrm>
            <a:off x="468313" y="4005263"/>
            <a:ext cx="8424862" cy="1800225"/>
            <a:chOff x="295" y="2523"/>
            <a:chExt cx="5307" cy="1134"/>
          </a:xfrm>
        </p:grpSpPr>
        <p:sp>
          <p:nvSpPr>
            <p:cNvPr id="247821" name="Rectangle 13"/>
            <p:cNvSpPr>
              <a:spLocks noChangeArrowheads="1"/>
            </p:cNvSpPr>
            <p:nvPr/>
          </p:nvSpPr>
          <p:spPr bwMode="auto">
            <a:xfrm>
              <a:off x="295" y="2523"/>
              <a:ext cx="5184" cy="363"/>
            </a:xfrm>
            <a:prstGeom prst="rect">
              <a:avLst/>
            </a:prstGeom>
            <a:noFill/>
            <a:ln w="9525">
              <a:noFill/>
              <a:miter lim="800000"/>
              <a:headEnd/>
              <a:tailEnd/>
            </a:ln>
            <a:effectLst/>
          </p:spPr>
          <p:txBody>
            <a:bodyPr/>
            <a:lstStyle/>
            <a:p>
              <a:pPr marL="342900" indent="-342900">
                <a:spcBef>
                  <a:spcPct val="20000"/>
                </a:spcBef>
                <a:buFontTx/>
                <a:buChar char="•"/>
              </a:pPr>
              <a:r>
                <a:rPr lang="es-ES" sz="2800">
                  <a:solidFill>
                    <a:srgbClr val="003366"/>
                  </a:solidFill>
                </a:rPr>
                <a:t>U5, U6: Validación cruzada (3)</a:t>
              </a:r>
            </a:p>
          </p:txBody>
        </p:sp>
        <p:grpSp>
          <p:nvGrpSpPr>
            <p:cNvPr id="247822" name="Group 14"/>
            <p:cNvGrpSpPr>
              <a:grpSpLocks/>
            </p:cNvGrpSpPr>
            <p:nvPr/>
          </p:nvGrpSpPr>
          <p:grpSpPr bwMode="auto">
            <a:xfrm>
              <a:off x="340" y="2931"/>
              <a:ext cx="2813" cy="726"/>
              <a:chOff x="521" y="2976"/>
              <a:chExt cx="2813" cy="726"/>
            </a:xfrm>
          </p:grpSpPr>
          <p:grpSp>
            <p:nvGrpSpPr>
              <p:cNvPr id="247823" name="Group 15"/>
              <p:cNvGrpSpPr>
                <a:grpSpLocks/>
              </p:cNvGrpSpPr>
              <p:nvPr/>
            </p:nvGrpSpPr>
            <p:grpSpPr bwMode="auto">
              <a:xfrm>
                <a:off x="521" y="2976"/>
                <a:ext cx="2722" cy="227"/>
                <a:chOff x="521" y="2931"/>
                <a:chExt cx="2722" cy="227"/>
              </a:xfrm>
            </p:grpSpPr>
            <p:sp>
              <p:nvSpPr>
                <p:cNvPr id="247824" name="Rectangle 16"/>
                <p:cNvSpPr>
                  <a:spLocks noChangeArrowheads="1"/>
                </p:cNvSpPr>
                <p:nvPr/>
              </p:nvSpPr>
              <p:spPr bwMode="auto">
                <a:xfrm>
                  <a:off x="521" y="2976"/>
                  <a:ext cx="1325" cy="182"/>
                </a:xfrm>
                <a:prstGeom prst="rect">
                  <a:avLst/>
                </a:prstGeom>
                <a:solidFill>
                  <a:schemeClr val="bg1"/>
                </a:solidFill>
                <a:ln w="9525">
                  <a:solidFill>
                    <a:schemeClr val="tx1"/>
                  </a:solidFill>
                  <a:miter lim="800000"/>
                  <a:headEnd/>
                  <a:tailEnd/>
                </a:ln>
                <a:effectLst/>
              </p:spPr>
              <p:txBody>
                <a:bodyPr wrap="none" anchor="ctr"/>
                <a:lstStyle/>
                <a:p>
                  <a:pPr algn="ctr"/>
                  <a:r>
                    <a:rPr lang="es-CL" sz="1400" b="1"/>
                    <a:t>TRAIN1 (90%)</a:t>
                  </a:r>
                  <a:endParaRPr lang="es-ES" sz="1400" b="1"/>
                </a:p>
              </p:txBody>
            </p:sp>
            <p:sp>
              <p:nvSpPr>
                <p:cNvPr id="247825" name="Rectangle 17"/>
                <p:cNvSpPr>
                  <a:spLocks noChangeArrowheads="1"/>
                </p:cNvSpPr>
                <p:nvPr/>
              </p:nvSpPr>
              <p:spPr bwMode="auto">
                <a:xfrm>
                  <a:off x="1837" y="2976"/>
                  <a:ext cx="626" cy="182"/>
                </a:xfrm>
                <a:prstGeom prst="rect">
                  <a:avLst/>
                </a:prstGeom>
                <a:solidFill>
                  <a:srgbClr val="000080">
                    <a:alpha val="60001"/>
                  </a:srgbClr>
                </a:solidFill>
                <a:ln w="9525">
                  <a:solidFill>
                    <a:schemeClr val="tx1"/>
                  </a:solidFill>
                  <a:miter lim="800000"/>
                  <a:headEnd/>
                  <a:tailEnd/>
                </a:ln>
                <a:effectLst/>
              </p:spPr>
              <p:txBody>
                <a:bodyPr wrap="none" anchor="ctr"/>
                <a:lstStyle/>
                <a:p>
                  <a:pPr algn="ctr"/>
                  <a:r>
                    <a:rPr lang="es-CL" sz="1300" b="1">
                      <a:solidFill>
                        <a:schemeClr val="bg1"/>
                      </a:solidFill>
                    </a:rPr>
                    <a:t>TEST1 (10%)</a:t>
                  </a:r>
                  <a:endParaRPr lang="es-ES" sz="1300" b="1">
                    <a:solidFill>
                      <a:schemeClr val="bg1"/>
                    </a:solidFill>
                  </a:endParaRPr>
                </a:p>
              </p:txBody>
            </p:sp>
            <p:sp>
              <p:nvSpPr>
                <p:cNvPr id="247826" name="Line 18"/>
                <p:cNvSpPr>
                  <a:spLocks noChangeShapeType="1"/>
                </p:cNvSpPr>
                <p:nvPr/>
              </p:nvSpPr>
              <p:spPr bwMode="auto">
                <a:xfrm>
                  <a:off x="2562" y="3067"/>
                  <a:ext cx="182" cy="0"/>
                </a:xfrm>
                <a:prstGeom prst="line">
                  <a:avLst/>
                </a:prstGeom>
                <a:noFill/>
                <a:ln w="9525">
                  <a:solidFill>
                    <a:schemeClr val="tx1"/>
                  </a:solidFill>
                  <a:round/>
                  <a:headEnd/>
                  <a:tailEnd type="triangle" w="med" len="med"/>
                </a:ln>
                <a:effectLst/>
              </p:spPr>
              <p:txBody>
                <a:bodyPr/>
                <a:lstStyle/>
                <a:p>
                  <a:endParaRPr lang="es-CL"/>
                </a:p>
              </p:txBody>
            </p:sp>
            <p:sp>
              <p:nvSpPr>
                <p:cNvPr id="247827" name="Rectangle 19"/>
                <p:cNvSpPr>
                  <a:spLocks noChangeArrowheads="1"/>
                </p:cNvSpPr>
                <p:nvPr/>
              </p:nvSpPr>
              <p:spPr bwMode="auto">
                <a:xfrm>
                  <a:off x="2744" y="2931"/>
                  <a:ext cx="499" cy="227"/>
                </a:xfrm>
                <a:prstGeom prst="rect">
                  <a:avLst/>
                </a:prstGeom>
                <a:solidFill>
                  <a:schemeClr val="bg1"/>
                </a:solidFill>
                <a:ln w="9525">
                  <a:noFill/>
                  <a:miter lim="800000"/>
                  <a:headEnd/>
                  <a:tailEnd/>
                </a:ln>
                <a:effectLst/>
              </p:spPr>
              <p:txBody>
                <a:bodyPr wrap="none" anchor="ctr"/>
                <a:lstStyle/>
                <a:p>
                  <a:pPr algn="ctr"/>
                  <a:r>
                    <a:rPr lang="es-ES"/>
                    <a:t>M1</a:t>
                  </a:r>
                </a:p>
              </p:txBody>
            </p:sp>
          </p:grpSp>
          <p:grpSp>
            <p:nvGrpSpPr>
              <p:cNvPr id="247828" name="Group 20"/>
              <p:cNvGrpSpPr>
                <a:grpSpLocks/>
              </p:cNvGrpSpPr>
              <p:nvPr/>
            </p:nvGrpSpPr>
            <p:grpSpPr bwMode="auto">
              <a:xfrm>
                <a:off x="521" y="3203"/>
                <a:ext cx="2722" cy="227"/>
                <a:chOff x="521" y="3203"/>
                <a:chExt cx="2722" cy="227"/>
              </a:xfrm>
            </p:grpSpPr>
            <p:sp>
              <p:nvSpPr>
                <p:cNvPr id="247829" name="Rectangle 21"/>
                <p:cNvSpPr>
                  <a:spLocks noChangeArrowheads="1"/>
                </p:cNvSpPr>
                <p:nvPr/>
              </p:nvSpPr>
              <p:spPr bwMode="auto">
                <a:xfrm>
                  <a:off x="521" y="3248"/>
                  <a:ext cx="1325" cy="182"/>
                </a:xfrm>
                <a:prstGeom prst="rect">
                  <a:avLst/>
                </a:prstGeom>
                <a:solidFill>
                  <a:schemeClr val="bg1"/>
                </a:solidFill>
                <a:ln w="9525">
                  <a:solidFill>
                    <a:schemeClr val="tx1"/>
                  </a:solidFill>
                  <a:miter lim="800000"/>
                  <a:headEnd/>
                  <a:tailEnd/>
                </a:ln>
                <a:effectLst/>
              </p:spPr>
              <p:txBody>
                <a:bodyPr wrap="none" anchor="ctr"/>
                <a:lstStyle/>
                <a:p>
                  <a:pPr algn="ctr"/>
                  <a:r>
                    <a:rPr lang="es-CL" sz="1400" b="1"/>
                    <a:t>TRAIN2 (90%)</a:t>
                  </a:r>
                  <a:endParaRPr lang="es-ES" sz="1400" b="1"/>
                </a:p>
              </p:txBody>
            </p:sp>
            <p:sp>
              <p:nvSpPr>
                <p:cNvPr id="247830" name="Rectangle 22"/>
                <p:cNvSpPr>
                  <a:spLocks noChangeArrowheads="1"/>
                </p:cNvSpPr>
                <p:nvPr/>
              </p:nvSpPr>
              <p:spPr bwMode="auto">
                <a:xfrm>
                  <a:off x="1846" y="3248"/>
                  <a:ext cx="626" cy="182"/>
                </a:xfrm>
                <a:prstGeom prst="rect">
                  <a:avLst/>
                </a:prstGeom>
                <a:solidFill>
                  <a:srgbClr val="000080">
                    <a:alpha val="60001"/>
                  </a:srgbClr>
                </a:solidFill>
                <a:ln w="9525">
                  <a:solidFill>
                    <a:schemeClr val="tx1"/>
                  </a:solidFill>
                  <a:miter lim="800000"/>
                  <a:headEnd/>
                  <a:tailEnd/>
                </a:ln>
                <a:effectLst/>
              </p:spPr>
              <p:txBody>
                <a:bodyPr wrap="none" anchor="ctr"/>
                <a:lstStyle/>
                <a:p>
                  <a:pPr algn="ctr"/>
                  <a:r>
                    <a:rPr lang="es-CL" sz="1300" b="1">
                      <a:solidFill>
                        <a:schemeClr val="bg1"/>
                      </a:solidFill>
                    </a:rPr>
                    <a:t>TEST2 (10%)</a:t>
                  </a:r>
                  <a:endParaRPr lang="es-ES" sz="1300" b="1">
                    <a:solidFill>
                      <a:schemeClr val="bg1"/>
                    </a:solidFill>
                  </a:endParaRPr>
                </a:p>
              </p:txBody>
            </p:sp>
            <p:sp>
              <p:nvSpPr>
                <p:cNvPr id="247831" name="Line 23"/>
                <p:cNvSpPr>
                  <a:spLocks noChangeShapeType="1"/>
                </p:cNvSpPr>
                <p:nvPr/>
              </p:nvSpPr>
              <p:spPr bwMode="auto">
                <a:xfrm>
                  <a:off x="2562" y="3339"/>
                  <a:ext cx="182" cy="0"/>
                </a:xfrm>
                <a:prstGeom prst="line">
                  <a:avLst/>
                </a:prstGeom>
                <a:noFill/>
                <a:ln w="9525">
                  <a:solidFill>
                    <a:schemeClr val="tx1"/>
                  </a:solidFill>
                  <a:round/>
                  <a:headEnd/>
                  <a:tailEnd type="triangle" w="med" len="med"/>
                </a:ln>
                <a:effectLst/>
              </p:spPr>
              <p:txBody>
                <a:bodyPr/>
                <a:lstStyle/>
                <a:p>
                  <a:endParaRPr lang="es-CL"/>
                </a:p>
              </p:txBody>
            </p:sp>
            <p:sp>
              <p:nvSpPr>
                <p:cNvPr id="247832" name="Rectangle 24"/>
                <p:cNvSpPr>
                  <a:spLocks noChangeArrowheads="1"/>
                </p:cNvSpPr>
                <p:nvPr/>
              </p:nvSpPr>
              <p:spPr bwMode="auto">
                <a:xfrm>
                  <a:off x="2744" y="3203"/>
                  <a:ext cx="499" cy="227"/>
                </a:xfrm>
                <a:prstGeom prst="rect">
                  <a:avLst/>
                </a:prstGeom>
                <a:solidFill>
                  <a:schemeClr val="bg1"/>
                </a:solidFill>
                <a:ln w="9525">
                  <a:noFill/>
                  <a:miter lim="800000"/>
                  <a:headEnd/>
                  <a:tailEnd/>
                </a:ln>
                <a:effectLst/>
              </p:spPr>
              <p:txBody>
                <a:bodyPr wrap="none" anchor="ctr"/>
                <a:lstStyle/>
                <a:p>
                  <a:pPr algn="ctr"/>
                  <a:r>
                    <a:rPr lang="es-ES"/>
                    <a:t>M2</a:t>
                  </a:r>
                </a:p>
              </p:txBody>
            </p:sp>
          </p:grpSp>
          <p:grpSp>
            <p:nvGrpSpPr>
              <p:cNvPr id="247833" name="Group 25"/>
              <p:cNvGrpSpPr>
                <a:grpSpLocks/>
              </p:cNvGrpSpPr>
              <p:nvPr/>
            </p:nvGrpSpPr>
            <p:grpSpPr bwMode="auto">
              <a:xfrm>
                <a:off x="521" y="3430"/>
                <a:ext cx="2722" cy="227"/>
                <a:chOff x="521" y="3430"/>
                <a:chExt cx="2722" cy="227"/>
              </a:xfrm>
            </p:grpSpPr>
            <p:sp>
              <p:nvSpPr>
                <p:cNvPr id="247834" name="Rectangle 26"/>
                <p:cNvSpPr>
                  <a:spLocks noChangeArrowheads="1"/>
                </p:cNvSpPr>
                <p:nvPr/>
              </p:nvSpPr>
              <p:spPr bwMode="auto">
                <a:xfrm>
                  <a:off x="521" y="3475"/>
                  <a:ext cx="1325" cy="182"/>
                </a:xfrm>
                <a:prstGeom prst="rect">
                  <a:avLst/>
                </a:prstGeom>
                <a:solidFill>
                  <a:schemeClr val="bg1"/>
                </a:solidFill>
                <a:ln w="9525">
                  <a:solidFill>
                    <a:schemeClr val="tx1"/>
                  </a:solidFill>
                  <a:miter lim="800000"/>
                  <a:headEnd/>
                  <a:tailEnd/>
                </a:ln>
                <a:effectLst/>
              </p:spPr>
              <p:txBody>
                <a:bodyPr wrap="none" anchor="ctr"/>
                <a:lstStyle/>
                <a:p>
                  <a:pPr algn="ctr"/>
                  <a:r>
                    <a:rPr lang="es-CL" sz="1400" b="1"/>
                    <a:t>TRAIN3 (90%)</a:t>
                  </a:r>
                  <a:endParaRPr lang="es-ES" sz="1400" b="1"/>
                </a:p>
              </p:txBody>
            </p:sp>
            <p:sp>
              <p:nvSpPr>
                <p:cNvPr id="247835" name="Rectangle 27"/>
                <p:cNvSpPr>
                  <a:spLocks noChangeArrowheads="1"/>
                </p:cNvSpPr>
                <p:nvPr/>
              </p:nvSpPr>
              <p:spPr bwMode="auto">
                <a:xfrm>
                  <a:off x="1846" y="3475"/>
                  <a:ext cx="626" cy="182"/>
                </a:xfrm>
                <a:prstGeom prst="rect">
                  <a:avLst/>
                </a:prstGeom>
                <a:solidFill>
                  <a:srgbClr val="000080">
                    <a:alpha val="60001"/>
                  </a:srgbClr>
                </a:solidFill>
                <a:ln w="9525">
                  <a:solidFill>
                    <a:schemeClr val="tx1"/>
                  </a:solidFill>
                  <a:miter lim="800000"/>
                  <a:headEnd/>
                  <a:tailEnd/>
                </a:ln>
                <a:effectLst/>
              </p:spPr>
              <p:txBody>
                <a:bodyPr wrap="none" anchor="ctr"/>
                <a:lstStyle/>
                <a:p>
                  <a:pPr algn="ctr"/>
                  <a:r>
                    <a:rPr lang="es-CL" sz="1300" b="1">
                      <a:solidFill>
                        <a:schemeClr val="bg1"/>
                      </a:solidFill>
                    </a:rPr>
                    <a:t>TEST3 (10%)</a:t>
                  </a:r>
                  <a:endParaRPr lang="es-ES" sz="1300" b="1">
                    <a:solidFill>
                      <a:schemeClr val="bg1"/>
                    </a:solidFill>
                  </a:endParaRPr>
                </a:p>
              </p:txBody>
            </p:sp>
            <p:sp>
              <p:nvSpPr>
                <p:cNvPr id="247836" name="Line 28"/>
                <p:cNvSpPr>
                  <a:spLocks noChangeShapeType="1"/>
                </p:cNvSpPr>
                <p:nvPr/>
              </p:nvSpPr>
              <p:spPr bwMode="auto">
                <a:xfrm>
                  <a:off x="2562" y="3566"/>
                  <a:ext cx="182" cy="0"/>
                </a:xfrm>
                <a:prstGeom prst="line">
                  <a:avLst/>
                </a:prstGeom>
                <a:noFill/>
                <a:ln w="9525">
                  <a:solidFill>
                    <a:schemeClr val="tx1"/>
                  </a:solidFill>
                  <a:round/>
                  <a:headEnd/>
                  <a:tailEnd type="triangle" w="med" len="med"/>
                </a:ln>
                <a:effectLst/>
              </p:spPr>
              <p:txBody>
                <a:bodyPr/>
                <a:lstStyle/>
                <a:p>
                  <a:endParaRPr lang="es-CL"/>
                </a:p>
              </p:txBody>
            </p:sp>
            <p:sp>
              <p:nvSpPr>
                <p:cNvPr id="247837" name="Rectangle 29"/>
                <p:cNvSpPr>
                  <a:spLocks noChangeArrowheads="1"/>
                </p:cNvSpPr>
                <p:nvPr/>
              </p:nvSpPr>
              <p:spPr bwMode="auto">
                <a:xfrm>
                  <a:off x="2744" y="3430"/>
                  <a:ext cx="499" cy="227"/>
                </a:xfrm>
                <a:prstGeom prst="rect">
                  <a:avLst/>
                </a:prstGeom>
                <a:solidFill>
                  <a:schemeClr val="bg1"/>
                </a:solidFill>
                <a:ln w="9525">
                  <a:noFill/>
                  <a:miter lim="800000"/>
                  <a:headEnd/>
                  <a:tailEnd/>
                </a:ln>
                <a:effectLst/>
              </p:spPr>
              <p:txBody>
                <a:bodyPr wrap="none" anchor="ctr"/>
                <a:lstStyle/>
                <a:p>
                  <a:pPr algn="ctr"/>
                  <a:r>
                    <a:rPr lang="es-ES"/>
                    <a:t>M3</a:t>
                  </a:r>
                </a:p>
              </p:txBody>
            </p:sp>
          </p:grpSp>
          <p:sp>
            <p:nvSpPr>
              <p:cNvPr id="247838" name="AutoShape 30"/>
              <p:cNvSpPr>
                <a:spLocks/>
              </p:cNvSpPr>
              <p:nvPr/>
            </p:nvSpPr>
            <p:spPr bwMode="auto">
              <a:xfrm>
                <a:off x="3198" y="2976"/>
                <a:ext cx="136" cy="726"/>
              </a:xfrm>
              <a:prstGeom prst="rightBrace">
                <a:avLst>
                  <a:gd name="adj1" fmla="val 44485"/>
                  <a:gd name="adj2" fmla="val 50000"/>
                </a:avLst>
              </a:prstGeom>
              <a:noFill/>
              <a:ln w="9525">
                <a:solidFill>
                  <a:schemeClr val="tx1"/>
                </a:solidFill>
                <a:round/>
                <a:headEnd/>
                <a:tailEnd/>
              </a:ln>
              <a:effectLst/>
            </p:spPr>
            <p:txBody>
              <a:bodyPr wrap="none" anchor="ctr"/>
              <a:lstStyle/>
              <a:p>
                <a:endParaRPr lang="es-CL"/>
              </a:p>
            </p:txBody>
          </p:sp>
        </p:grpSp>
        <p:sp>
          <p:nvSpPr>
            <p:cNvPr id="247839" name="Rectangle 31"/>
            <p:cNvSpPr>
              <a:spLocks noChangeArrowheads="1"/>
            </p:cNvSpPr>
            <p:nvPr/>
          </p:nvSpPr>
          <p:spPr bwMode="auto">
            <a:xfrm>
              <a:off x="3243" y="2976"/>
              <a:ext cx="816" cy="545"/>
            </a:xfrm>
            <a:prstGeom prst="rect">
              <a:avLst/>
            </a:prstGeom>
            <a:noFill/>
            <a:ln w="9525">
              <a:noFill/>
              <a:miter lim="800000"/>
              <a:headEnd/>
              <a:tailEnd/>
            </a:ln>
            <a:effectLst/>
          </p:spPr>
          <p:txBody>
            <a:bodyPr wrap="none" anchor="ctr"/>
            <a:lstStyle/>
            <a:p>
              <a:pPr algn="ctr"/>
              <a:r>
                <a:rPr lang="es-CL" b="1"/>
                <a:t>Modelo Final</a:t>
              </a:r>
            </a:p>
            <a:p>
              <a:pPr algn="ctr"/>
              <a:r>
                <a:rPr lang="es-CL" sz="1400"/>
                <a:t>(avg. coef. M1</a:t>
              </a:r>
            </a:p>
            <a:p>
              <a:pPr algn="ctr"/>
              <a:r>
                <a:rPr lang="es-CL" sz="1400"/>
                <a:t>M2, M3)</a:t>
              </a:r>
              <a:endParaRPr lang="es-ES" sz="1400"/>
            </a:p>
          </p:txBody>
        </p:sp>
        <p:sp>
          <p:nvSpPr>
            <p:cNvPr id="247840" name="AutoShape 32"/>
            <p:cNvSpPr>
              <a:spLocks noChangeArrowheads="1"/>
            </p:cNvSpPr>
            <p:nvPr/>
          </p:nvSpPr>
          <p:spPr bwMode="auto">
            <a:xfrm>
              <a:off x="4195" y="3158"/>
              <a:ext cx="272" cy="182"/>
            </a:xfrm>
            <a:prstGeom prst="rightArrow">
              <a:avLst>
                <a:gd name="adj1" fmla="val 50000"/>
                <a:gd name="adj2" fmla="val 37363"/>
              </a:avLst>
            </a:prstGeom>
            <a:solidFill>
              <a:srgbClr val="993366"/>
            </a:solidFill>
            <a:ln w="9525">
              <a:solidFill>
                <a:schemeClr val="tx1"/>
              </a:solidFill>
              <a:miter lim="800000"/>
              <a:headEnd/>
              <a:tailEnd/>
            </a:ln>
            <a:effectLst/>
          </p:spPr>
          <p:txBody>
            <a:bodyPr wrap="none" anchor="ctr"/>
            <a:lstStyle/>
            <a:p>
              <a:endParaRPr lang="es-CL"/>
            </a:p>
          </p:txBody>
        </p:sp>
        <p:sp>
          <p:nvSpPr>
            <p:cNvPr id="247841" name="Oval 33"/>
            <p:cNvSpPr>
              <a:spLocks noChangeArrowheads="1"/>
            </p:cNvSpPr>
            <p:nvPr/>
          </p:nvSpPr>
          <p:spPr bwMode="auto">
            <a:xfrm>
              <a:off x="4558" y="3022"/>
              <a:ext cx="1044" cy="454"/>
            </a:xfrm>
            <a:prstGeom prst="ellipse">
              <a:avLst/>
            </a:prstGeom>
            <a:noFill/>
            <a:ln w="9525">
              <a:solidFill>
                <a:schemeClr val="tx1"/>
              </a:solidFill>
              <a:round/>
              <a:headEnd/>
              <a:tailEnd/>
            </a:ln>
            <a:effectLst/>
          </p:spPr>
          <p:txBody>
            <a:bodyPr wrap="none" anchor="ctr"/>
            <a:lstStyle/>
            <a:p>
              <a:pPr algn="ctr"/>
              <a:r>
                <a:rPr lang="es-ES" sz="1400"/>
                <a:t>Evaluación sobre </a:t>
              </a:r>
            </a:p>
            <a:p>
              <a:pPr algn="ctr"/>
              <a:r>
                <a:rPr lang="es-ES" sz="1400"/>
                <a:t>todos los datos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47820"/>
                                        </p:tgtEl>
                                        <p:attrNameLst>
                                          <p:attrName>style.visibility</p:attrName>
                                        </p:attrNameLst>
                                      </p:cBhvr>
                                      <p:to>
                                        <p:strVal val="visible"/>
                                      </p:to>
                                    </p:set>
                                    <p:animEffect transition="in" filter="box(in)">
                                      <p:cBhvr>
                                        <p:cTn id="7" dur="500"/>
                                        <p:tgtEl>
                                          <p:spTgt spid="2478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Grp="1" noChangeArrowheads="1"/>
          </p:cNvSpPr>
          <p:nvPr>
            <p:ph type="title"/>
          </p:nvPr>
        </p:nvSpPr>
        <p:spPr>
          <a:xfrm>
            <a:off x="250825" y="1131888"/>
            <a:ext cx="6610350" cy="784225"/>
          </a:xfrm>
        </p:spPr>
        <p:txBody>
          <a:bodyPr/>
          <a:lstStyle/>
          <a:p>
            <a:r>
              <a:rPr lang="es-ES" b="1"/>
              <a:t>Resultados para el universo U1</a:t>
            </a:r>
          </a:p>
        </p:txBody>
      </p:sp>
      <p:pic>
        <p:nvPicPr>
          <p:cNvPr id="249859" name="Picture 3"/>
          <p:cNvPicPr>
            <a:picLocks noChangeAspect="1" noChangeArrowheads="1"/>
          </p:cNvPicPr>
          <p:nvPr/>
        </p:nvPicPr>
        <p:blipFill>
          <a:blip r:embed="rId3" cstate="print"/>
          <a:srcRect/>
          <a:stretch>
            <a:fillRect/>
          </a:stretch>
        </p:blipFill>
        <p:spPr bwMode="auto">
          <a:xfrm>
            <a:off x="865188" y="2686050"/>
            <a:ext cx="7019925" cy="175101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p:cNvSpPr>
            <a:spLocks noGrp="1" noChangeArrowheads="1"/>
          </p:cNvSpPr>
          <p:nvPr>
            <p:ph type="title"/>
          </p:nvPr>
        </p:nvSpPr>
        <p:spPr>
          <a:xfrm>
            <a:off x="250825" y="1276350"/>
            <a:ext cx="7345363" cy="784225"/>
          </a:xfrm>
        </p:spPr>
        <p:txBody>
          <a:bodyPr/>
          <a:lstStyle/>
          <a:p>
            <a:r>
              <a:rPr lang="es-ES" b="1"/>
              <a:t>¿Cuál fue la regla de aceptación?</a:t>
            </a:r>
          </a:p>
        </p:txBody>
      </p:sp>
      <p:grpSp>
        <p:nvGrpSpPr>
          <p:cNvPr id="251907" name="Group 3"/>
          <p:cNvGrpSpPr>
            <a:grpSpLocks/>
          </p:cNvGrpSpPr>
          <p:nvPr/>
        </p:nvGrpSpPr>
        <p:grpSpPr bwMode="auto">
          <a:xfrm>
            <a:off x="827088" y="2133600"/>
            <a:ext cx="7848600" cy="1800225"/>
            <a:chOff x="204" y="1298"/>
            <a:chExt cx="4944" cy="1134"/>
          </a:xfrm>
        </p:grpSpPr>
        <p:grpSp>
          <p:nvGrpSpPr>
            <p:cNvPr id="251908" name="Group 4"/>
            <p:cNvGrpSpPr>
              <a:grpSpLocks/>
            </p:cNvGrpSpPr>
            <p:nvPr/>
          </p:nvGrpSpPr>
          <p:grpSpPr bwMode="auto">
            <a:xfrm>
              <a:off x="2971" y="1661"/>
              <a:ext cx="2041" cy="181"/>
              <a:chOff x="1973" y="1525"/>
              <a:chExt cx="2041" cy="181"/>
            </a:xfrm>
          </p:grpSpPr>
          <p:sp>
            <p:nvSpPr>
              <p:cNvPr id="251909" name="Line 5"/>
              <p:cNvSpPr>
                <a:spLocks noChangeShapeType="1"/>
              </p:cNvSpPr>
              <p:nvPr/>
            </p:nvSpPr>
            <p:spPr bwMode="auto">
              <a:xfrm>
                <a:off x="1973" y="1616"/>
                <a:ext cx="2041" cy="0"/>
              </a:xfrm>
              <a:prstGeom prst="line">
                <a:avLst/>
              </a:prstGeom>
              <a:noFill/>
              <a:ln w="9525">
                <a:solidFill>
                  <a:schemeClr val="tx1"/>
                </a:solidFill>
                <a:round/>
                <a:headEnd/>
                <a:tailEnd/>
              </a:ln>
              <a:effectLst/>
            </p:spPr>
            <p:txBody>
              <a:bodyPr/>
              <a:lstStyle/>
              <a:p>
                <a:endParaRPr lang="es-CL"/>
              </a:p>
            </p:txBody>
          </p:sp>
          <p:sp>
            <p:nvSpPr>
              <p:cNvPr id="251910" name="Line 6"/>
              <p:cNvSpPr>
                <a:spLocks noChangeShapeType="1"/>
              </p:cNvSpPr>
              <p:nvPr/>
            </p:nvSpPr>
            <p:spPr bwMode="auto">
              <a:xfrm>
                <a:off x="1973" y="1525"/>
                <a:ext cx="0" cy="181"/>
              </a:xfrm>
              <a:prstGeom prst="line">
                <a:avLst/>
              </a:prstGeom>
              <a:noFill/>
              <a:ln w="9525">
                <a:solidFill>
                  <a:schemeClr val="tx1"/>
                </a:solidFill>
                <a:round/>
                <a:headEnd/>
                <a:tailEnd/>
              </a:ln>
              <a:effectLst/>
            </p:spPr>
            <p:txBody>
              <a:bodyPr/>
              <a:lstStyle/>
              <a:p>
                <a:endParaRPr lang="es-CL"/>
              </a:p>
            </p:txBody>
          </p:sp>
          <p:sp>
            <p:nvSpPr>
              <p:cNvPr id="251911" name="Line 7"/>
              <p:cNvSpPr>
                <a:spLocks noChangeShapeType="1"/>
              </p:cNvSpPr>
              <p:nvPr/>
            </p:nvSpPr>
            <p:spPr bwMode="auto">
              <a:xfrm>
                <a:off x="4014" y="1525"/>
                <a:ext cx="0" cy="181"/>
              </a:xfrm>
              <a:prstGeom prst="line">
                <a:avLst/>
              </a:prstGeom>
              <a:noFill/>
              <a:ln w="9525">
                <a:solidFill>
                  <a:schemeClr val="tx1"/>
                </a:solidFill>
                <a:round/>
                <a:headEnd/>
                <a:tailEnd/>
              </a:ln>
              <a:effectLst/>
            </p:spPr>
            <p:txBody>
              <a:bodyPr/>
              <a:lstStyle/>
              <a:p>
                <a:endParaRPr lang="es-CL"/>
              </a:p>
            </p:txBody>
          </p:sp>
        </p:grpSp>
        <p:sp>
          <p:nvSpPr>
            <p:cNvPr id="251912" name="Rectangle 8"/>
            <p:cNvSpPr>
              <a:spLocks noChangeArrowheads="1"/>
            </p:cNvSpPr>
            <p:nvPr/>
          </p:nvSpPr>
          <p:spPr bwMode="auto">
            <a:xfrm>
              <a:off x="204" y="1479"/>
              <a:ext cx="816" cy="499"/>
            </a:xfrm>
            <a:prstGeom prst="rect">
              <a:avLst/>
            </a:prstGeom>
            <a:noFill/>
            <a:ln w="9525">
              <a:solidFill>
                <a:schemeClr val="tx1"/>
              </a:solidFill>
              <a:miter lim="800000"/>
              <a:headEnd/>
              <a:tailEnd/>
            </a:ln>
            <a:effectLst/>
          </p:spPr>
          <p:txBody>
            <a:bodyPr wrap="none" anchor="ctr"/>
            <a:lstStyle/>
            <a:p>
              <a:pPr algn="ctr"/>
              <a:r>
                <a:rPr lang="es-ES" sz="1400" b="1"/>
                <a:t>Modelo</a:t>
              </a:r>
            </a:p>
            <a:p>
              <a:pPr algn="ctr"/>
              <a:r>
                <a:rPr lang="es-ES" sz="1400" b="1"/>
                <a:t>Regresión </a:t>
              </a:r>
            </a:p>
            <a:p>
              <a:pPr algn="ctr"/>
              <a:r>
                <a:rPr lang="es-ES" sz="1400" b="1"/>
                <a:t>Logística</a:t>
              </a:r>
            </a:p>
          </p:txBody>
        </p:sp>
        <p:sp>
          <p:nvSpPr>
            <p:cNvPr id="251913" name="Line 9"/>
            <p:cNvSpPr>
              <a:spLocks noChangeShapeType="1"/>
            </p:cNvSpPr>
            <p:nvPr/>
          </p:nvSpPr>
          <p:spPr bwMode="auto">
            <a:xfrm>
              <a:off x="1020" y="1706"/>
              <a:ext cx="227" cy="0"/>
            </a:xfrm>
            <a:prstGeom prst="line">
              <a:avLst/>
            </a:prstGeom>
            <a:noFill/>
            <a:ln w="9525">
              <a:solidFill>
                <a:schemeClr val="tx1"/>
              </a:solidFill>
              <a:round/>
              <a:headEnd/>
              <a:tailEnd type="triangle" w="med" len="med"/>
            </a:ln>
            <a:effectLst/>
          </p:spPr>
          <p:txBody>
            <a:bodyPr/>
            <a:lstStyle/>
            <a:p>
              <a:endParaRPr lang="es-CL"/>
            </a:p>
          </p:txBody>
        </p:sp>
        <p:sp>
          <p:nvSpPr>
            <p:cNvPr id="251914" name="Rectangle 10"/>
            <p:cNvSpPr>
              <a:spLocks noChangeArrowheads="1"/>
            </p:cNvSpPr>
            <p:nvPr/>
          </p:nvSpPr>
          <p:spPr bwMode="auto">
            <a:xfrm>
              <a:off x="1338" y="1525"/>
              <a:ext cx="680" cy="408"/>
            </a:xfrm>
            <a:prstGeom prst="rect">
              <a:avLst/>
            </a:prstGeom>
            <a:noFill/>
            <a:ln w="9525">
              <a:noFill/>
              <a:miter lim="800000"/>
              <a:headEnd/>
              <a:tailEnd/>
            </a:ln>
            <a:effectLst/>
          </p:spPr>
          <p:txBody>
            <a:bodyPr wrap="none" anchor="ctr"/>
            <a:lstStyle/>
            <a:p>
              <a:pPr algn="ctr"/>
              <a:r>
                <a:rPr lang="es-ES"/>
                <a:t>Prob.</a:t>
              </a:r>
            </a:p>
            <a:p>
              <a:pPr algn="ctr"/>
              <a:r>
                <a:rPr lang="es-ES"/>
                <a:t>NO REC.</a:t>
              </a:r>
            </a:p>
            <a:p>
              <a:pPr algn="ctr"/>
              <a:r>
                <a:rPr lang="es-ES"/>
                <a:t>[0,1]</a:t>
              </a:r>
            </a:p>
          </p:txBody>
        </p:sp>
        <p:sp>
          <p:nvSpPr>
            <p:cNvPr id="251915" name="Rectangle 11"/>
            <p:cNvSpPr>
              <a:spLocks noChangeArrowheads="1"/>
            </p:cNvSpPr>
            <p:nvPr/>
          </p:nvSpPr>
          <p:spPr bwMode="auto">
            <a:xfrm>
              <a:off x="2835" y="1933"/>
              <a:ext cx="227" cy="182"/>
            </a:xfrm>
            <a:prstGeom prst="rect">
              <a:avLst/>
            </a:prstGeom>
            <a:noFill/>
            <a:ln w="9525">
              <a:noFill/>
              <a:miter lim="800000"/>
              <a:headEnd/>
              <a:tailEnd/>
            </a:ln>
            <a:effectLst/>
          </p:spPr>
          <p:txBody>
            <a:bodyPr wrap="none" anchor="ctr"/>
            <a:lstStyle/>
            <a:p>
              <a:pPr algn="ctr"/>
              <a:r>
                <a:rPr lang="es-ES"/>
                <a:t>0</a:t>
              </a:r>
            </a:p>
          </p:txBody>
        </p:sp>
        <p:sp>
          <p:nvSpPr>
            <p:cNvPr id="251916" name="Rectangle 12"/>
            <p:cNvSpPr>
              <a:spLocks noChangeArrowheads="1"/>
            </p:cNvSpPr>
            <p:nvPr/>
          </p:nvSpPr>
          <p:spPr bwMode="auto">
            <a:xfrm>
              <a:off x="4921" y="1933"/>
              <a:ext cx="227" cy="182"/>
            </a:xfrm>
            <a:prstGeom prst="rect">
              <a:avLst/>
            </a:prstGeom>
            <a:noFill/>
            <a:ln w="9525">
              <a:noFill/>
              <a:miter lim="800000"/>
              <a:headEnd/>
              <a:tailEnd/>
            </a:ln>
            <a:effectLst/>
          </p:spPr>
          <p:txBody>
            <a:bodyPr wrap="none" anchor="ctr"/>
            <a:lstStyle/>
            <a:p>
              <a:pPr algn="ctr"/>
              <a:r>
                <a:rPr lang="es-ES"/>
                <a:t>1</a:t>
              </a:r>
            </a:p>
          </p:txBody>
        </p:sp>
        <p:sp>
          <p:nvSpPr>
            <p:cNvPr id="251917" name="Line 13"/>
            <p:cNvSpPr>
              <a:spLocks noChangeShapeType="1"/>
            </p:cNvSpPr>
            <p:nvPr/>
          </p:nvSpPr>
          <p:spPr bwMode="auto">
            <a:xfrm>
              <a:off x="4059" y="1388"/>
              <a:ext cx="0" cy="681"/>
            </a:xfrm>
            <a:prstGeom prst="line">
              <a:avLst/>
            </a:prstGeom>
            <a:noFill/>
            <a:ln w="44450">
              <a:solidFill>
                <a:srgbClr val="FF3300"/>
              </a:solidFill>
              <a:prstDash val="sysDot"/>
              <a:round/>
              <a:headEnd/>
              <a:tailEnd/>
            </a:ln>
            <a:effectLst/>
          </p:spPr>
          <p:txBody>
            <a:bodyPr/>
            <a:lstStyle/>
            <a:p>
              <a:endParaRPr lang="es-CL"/>
            </a:p>
          </p:txBody>
        </p:sp>
        <p:sp>
          <p:nvSpPr>
            <p:cNvPr id="251918" name="Rectangle 14"/>
            <p:cNvSpPr>
              <a:spLocks noChangeArrowheads="1"/>
            </p:cNvSpPr>
            <p:nvPr/>
          </p:nvSpPr>
          <p:spPr bwMode="auto">
            <a:xfrm>
              <a:off x="3742" y="2205"/>
              <a:ext cx="681" cy="227"/>
            </a:xfrm>
            <a:prstGeom prst="rect">
              <a:avLst/>
            </a:prstGeom>
            <a:noFill/>
            <a:ln w="9525">
              <a:noFill/>
              <a:miter lim="800000"/>
              <a:headEnd/>
              <a:tailEnd/>
            </a:ln>
            <a:effectLst/>
          </p:spPr>
          <p:txBody>
            <a:bodyPr wrap="none" anchor="ctr"/>
            <a:lstStyle/>
            <a:p>
              <a:pPr algn="ctr"/>
              <a:r>
                <a:rPr lang="es-ES"/>
                <a:t>Corte</a:t>
              </a:r>
            </a:p>
          </p:txBody>
        </p:sp>
        <p:sp>
          <p:nvSpPr>
            <p:cNvPr id="251919" name="Line 15"/>
            <p:cNvSpPr>
              <a:spLocks noChangeShapeType="1"/>
            </p:cNvSpPr>
            <p:nvPr/>
          </p:nvSpPr>
          <p:spPr bwMode="auto">
            <a:xfrm flipH="1">
              <a:off x="3696" y="1434"/>
              <a:ext cx="273" cy="0"/>
            </a:xfrm>
            <a:prstGeom prst="line">
              <a:avLst/>
            </a:prstGeom>
            <a:noFill/>
            <a:ln w="9525">
              <a:solidFill>
                <a:schemeClr val="tx1"/>
              </a:solidFill>
              <a:round/>
              <a:headEnd/>
              <a:tailEnd type="triangle" w="med" len="med"/>
            </a:ln>
            <a:effectLst/>
          </p:spPr>
          <p:txBody>
            <a:bodyPr/>
            <a:lstStyle/>
            <a:p>
              <a:endParaRPr lang="es-CL"/>
            </a:p>
          </p:txBody>
        </p:sp>
        <p:sp>
          <p:nvSpPr>
            <p:cNvPr id="251920" name="Line 16"/>
            <p:cNvSpPr>
              <a:spLocks noChangeShapeType="1"/>
            </p:cNvSpPr>
            <p:nvPr/>
          </p:nvSpPr>
          <p:spPr bwMode="auto">
            <a:xfrm>
              <a:off x="4150" y="1434"/>
              <a:ext cx="272" cy="0"/>
            </a:xfrm>
            <a:prstGeom prst="line">
              <a:avLst/>
            </a:prstGeom>
            <a:noFill/>
            <a:ln w="9525">
              <a:solidFill>
                <a:schemeClr val="tx1"/>
              </a:solidFill>
              <a:round/>
              <a:headEnd/>
              <a:tailEnd type="triangle" w="med" len="med"/>
            </a:ln>
            <a:effectLst/>
          </p:spPr>
          <p:txBody>
            <a:bodyPr/>
            <a:lstStyle/>
            <a:p>
              <a:endParaRPr lang="es-CL"/>
            </a:p>
          </p:txBody>
        </p:sp>
        <p:sp>
          <p:nvSpPr>
            <p:cNvPr id="251921" name="Rectangle 17"/>
            <p:cNvSpPr>
              <a:spLocks noChangeArrowheads="1"/>
            </p:cNvSpPr>
            <p:nvPr/>
          </p:nvSpPr>
          <p:spPr bwMode="auto">
            <a:xfrm>
              <a:off x="3107" y="1298"/>
              <a:ext cx="454" cy="227"/>
            </a:xfrm>
            <a:prstGeom prst="rect">
              <a:avLst/>
            </a:prstGeom>
            <a:solidFill>
              <a:schemeClr val="accent2"/>
            </a:solidFill>
            <a:ln w="9525">
              <a:solidFill>
                <a:schemeClr val="tx1"/>
              </a:solidFill>
              <a:miter lim="800000"/>
              <a:headEnd/>
              <a:tailEnd/>
            </a:ln>
            <a:effectLst/>
          </p:spPr>
          <p:txBody>
            <a:bodyPr wrap="none" anchor="ctr"/>
            <a:lstStyle/>
            <a:p>
              <a:pPr algn="ctr"/>
              <a:r>
                <a:rPr lang="es-ES" b="1">
                  <a:solidFill>
                    <a:schemeClr val="bg1"/>
                  </a:solidFill>
                </a:rPr>
                <a:t>REC</a:t>
              </a:r>
            </a:p>
          </p:txBody>
        </p:sp>
        <p:sp>
          <p:nvSpPr>
            <p:cNvPr id="251922" name="Rectangle 18"/>
            <p:cNvSpPr>
              <a:spLocks noChangeArrowheads="1"/>
            </p:cNvSpPr>
            <p:nvPr/>
          </p:nvSpPr>
          <p:spPr bwMode="auto">
            <a:xfrm>
              <a:off x="4558" y="1298"/>
              <a:ext cx="590" cy="227"/>
            </a:xfrm>
            <a:prstGeom prst="rect">
              <a:avLst/>
            </a:prstGeom>
            <a:solidFill>
              <a:schemeClr val="accent2"/>
            </a:solidFill>
            <a:ln w="9525">
              <a:solidFill>
                <a:schemeClr val="tx1"/>
              </a:solidFill>
              <a:miter lim="800000"/>
              <a:headEnd/>
              <a:tailEnd/>
            </a:ln>
            <a:effectLst/>
          </p:spPr>
          <p:txBody>
            <a:bodyPr wrap="none" anchor="ctr"/>
            <a:lstStyle/>
            <a:p>
              <a:pPr algn="ctr"/>
              <a:r>
                <a:rPr lang="es-ES" b="1">
                  <a:solidFill>
                    <a:schemeClr val="bg1"/>
                  </a:solidFill>
                </a:rPr>
                <a:t>NO REC</a:t>
              </a:r>
            </a:p>
          </p:txBody>
        </p:sp>
        <p:sp>
          <p:nvSpPr>
            <p:cNvPr id="251923" name="AutoShape 19"/>
            <p:cNvSpPr>
              <a:spLocks noChangeArrowheads="1"/>
            </p:cNvSpPr>
            <p:nvPr/>
          </p:nvSpPr>
          <p:spPr bwMode="auto">
            <a:xfrm>
              <a:off x="2200" y="1661"/>
              <a:ext cx="182" cy="136"/>
            </a:xfrm>
            <a:prstGeom prst="rightArrow">
              <a:avLst>
                <a:gd name="adj1" fmla="val 50000"/>
                <a:gd name="adj2" fmla="val 33456"/>
              </a:avLst>
            </a:prstGeom>
            <a:solidFill>
              <a:srgbClr val="000000"/>
            </a:solidFill>
            <a:ln w="9525">
              <a:solidFill>
                <a:schemeClr val="tx1"/>
              </a:solidFill>
              <a:miter lim="800000"/>
              <a:headEnd/>
              <a:tailEnd/>
            </a:ln>
            <a:effectLst/>
          </p:spPr>
          <p:txBody>
            <a:bodyPr wrap="none" anchor="ctr"/>
            <a:lstStyle/>
            <a:p>
              <a:endParaRPr lang="es-CL"/>
            </a:p>
          </p:txBody>
        </p:sp>
      </p:grpSp>
      <p:pic>
        <p:nvPicPr>
          <p:cNvPr id="251924" name="Picture 20"/>
          <p:cNvPicPr>
            <a:picLocks noChangeAspect="1" noChangeArrowheads="1"/>
          </p:cNvPicPr>
          <p:nvPr/>
        </p:nvPicPr>
        <p:blipFill>
          <a:blip r:embed="rId3" cstate="print"/>
          <a:srcRect/>
          <a:stretch>
            <a:fillRect/>
          </a:stretch>
        </p:blipFill>
        <p:spPr bwMode="auto">
          <a:xfrm>
            <a:off x="611188" y="3960813"/>
            <a:ext cx="5184775" cy="1989137"/>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51924"/>
                                        </p:tgtEl>
                                        <p:attrNameLst>
                                          <p:attrName>style.visibility</p:attrName>
                                        </p:attrNameLst>
                                      </p:cBhvr>
                                      <p:to>
                                        <p:strVal val="visible"/>
                                      </p:to>
                                    </p:set>
                                    <p:animEffect transition="in" filter="box(in)">
                                      <p:cBhvr>
                                        <p:cTn id="7" dur="500"/>
                                        <p:tgtEl>
                                          <p:spTgt spid="2519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7" name="Rectangle 5"/>
          <p:cNvSpPr>
            <a:spLocks noGrp="1" noChangeArrowheads="1"/>
          </p:cNvSpPr>
          <p:nvPr>
            <p:ph type="title"/>
          </p:nvPr>
        </p:nvSpPr>
        <p:spPr>
          <a:xfrm>
            <a:off x="457200" y="1062038"/>
            <a:ext cx="8229600" cy="1143000"/>
          </a:xfrm>
          <a:noFill/>
          <a:ln/>
        </p:spPr>
        <p:txBody>
          <a:bodyPr/>
          <a:lstStyle/>
          <a:p>
            <a:r>
              <a:rPr lang="es-ES"/>
              <a:t>Universo de Antiguos Corto Plazo (ACP)</a:t>
            </a:r>
          </a:p>
        </p:txBody>
      </p:sp>
      <p:grpSp>
        <p:nvGrpSpPr>
          <p:cNvPr id="264201" name="Group 9"/>
          <p:cNvGrpSpPr>
            <a:grpSpLocks/>
          </p:cNvGrpSpPr>
          <p:nvPr/>
        </p:nvGrpSpPr>
        <p:grpSpPr bwMode="auto">
          <a:xfrm>
            <a:off x="0" y="1989138"/>
            <a:ext cx="9144000" cy="4032250"/>
            <a:chOff x="0" y="1253"/>
            <a:chExt cx="5760" cy="2540"/>
          </a:xfrm>
        </p:grpSpPr>
        <p:pic>
          <p:nvPicPr>
            <p:cNvPr id="264198" name="Picture 6"/>
            <p:cNvPicPr>
              <a:picLocks noChangeAspect="1" noChangeArrowheads="1"/>
            </p:cNvPicPr>
            <p:nvPr/>
          </p:nvPicPr>
          <p:blipFill>
            <a:blip r:embed="rId3" cstate="print"/>
            <a:srcRect/>
            <a:stretch>
              <a:fillRect/>
            </a:stretch>
          </p:blipFill>
          <p:spPr bwMode="auto">
            <a:xfrm>
              <a:off x="158" y="1253"/>
              <a:ext cx="5489" cy="2506"/>
            </a:xfrm>
            <a:prstGeom prst="rect">
              <a:avLst/>
            </a:prstGeom>
            <a:noFill/>
            <a:ln w="9525">
              <a:noFill/>
              <a:miter lim="800000"/>
              <a:headEnd/>
              <a:tailEnd/>
            </a:ln>
            <a:effectLst/>
          </p:spPr>
        </p:pic>
        <p:sp>
          <p:nvSpPr>
            <p:cNvPr id="264199" name="Oval 7"/>
            <p:cNvSpPr>
              <a:spLocks noChangeArrowheads="1"/>
            </p:cNvSpPr>
            <p:nvPr/>
          </p:nvSpPr>
          <p:spPr bwMode="auto">
            <a:xfrm>
              <a:off x="0" y="3612"/>
              <a:ext cx="5760" cy="181"/>
            </a:xfrm>
            <a:prstGeom prst="ellipse">
              <a:avLst/>
            </a:prstGeom>
            <a:noFill/>
            <a:ln w="9525">
              <a:solidFill>
                <a:srgbClr val="FF0000"/>
              </a:solidFill>
              <a:round/>
              <a:headEnd/>
              <a:tailEnd/>
            </a:ln>
            <a:effectLst/>
          </p:spPr>
          <p:txBody>
            <a:bodyPr wrap="none" anchor="ctr"/>
            <a:lstStyle/>
            <a:p>
              <a:endParaRPr lang="es-CL"/>
            </a:p>
          </p:txBody>
        </p:sp>
        <p:sp>
          <p:nvSpPr>
            <p:cNvPr id="264200" name="Oval 8"/>
            <p:cNvSpPr>
              <a:spLocks noChangeArrowheads="1"/>
            </p:cNvSpPr>
            <p:nvPr/>
          </p:nvSpPr>
          <p:spPr bwMode="auto">
            <a:xfrm>
              <a:off x="0" y="2886"/>
              <a:ext cx="5760" cy="227"/>
            </a:xfrm>
            <a:prstGeom prst="ellipse">
              <a:avLst/>
            </a:prstGeom>
            <a:noFill/>
            <a:ln w="9525">
              <a:solidFill>
                <a:srgbClr val="FF0000"/>
              </a:solidFill>
              <a:round/>
              <a:headEnd/>
              <a:tailEnd/>
            </a:ln>
            <a:effectLst/>
          </p:spPr>
          <p:txBody>
            <a:bodyPr wrap="none" anchor="ctr"/>
            <a:lstStyle/>
            <a:p>
              <a:endParaRPr lang="es-CL"/>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3959" name="Group 7"/>
          <p:cNvGrpSpPr>
            <a:grpSpLocks/>
          </p:cNvGrpSpPr>
          <p:nvPr/>
        </p:nvGrpSpPr>
        <p:grpSpPr bwMode="auto">
          <a:xfrm>
            <a:off x="179388" y="1600200"/>
            <a:ext cx="8820150" cy="4525963"/>
            <a:chOff x="113" y="1008"/>
            <a:chExt cx="5556" cy="2851"/>
          </a:xfrm>
        </p:grpSpPr>
        <p:sp>
          <p:nvSpPr>
            <p:cNvPr id="253957" name="Rectangle 5"/>
            <p:cNvSpPr>
              <a:spLocks noChangeArrowheads="1"/>
            </p:cNvSpPr>
            <p:nvPr/>
          </p:nvSpPr>
          <p:spPr bwMode="auto">
            <a:xfrm>
              <a:off x="288" y="1008"/>
              <a:ext cx="5184" cy="2851"/>
            </a:xfrm>
            <a:prstGeom prst="rect">
              <a:avLst/>
            </a:prstGeom>
            <a:noFill/>
            <a:ln w="9525">
              <a:noFill/>
              <a:miter lim="800000"/>
              <a:headEnd/>
              <a:tailEnd/>
            </a:ln>
            <a:effectLst/>
          </p:spPr>
          <p:txBody>
            <a:bodyPr/>
            <a:lstStyle/>
            <a:p>
              <a:pPr marL="342900" indent="-342900">
                <a:spcBef>
                  <a:spcPct val="20000"/>
                </a:spcBef>
                <a:buFontTx/>
                <a:buChar char="•"/>
              </a:pPr>
              <a:r>
                <a:rPr lang="es-ES" sz="3200">
                  <a:solidFill>
                    <a:srgbClr val="003366"/>
                  </a:solidFill>
                </a:rPr>
                <a:t>Diferentes políticas de aceptación en base a los cortes seleccionados</a:t>
              </a:r>
            </a:p>
            <a:p>
              <a:pPr marL="342900" indent="-342900">
                <a:spcBef>
                  <a:spcPct val="20000"/>
                </a:spcBef>
                <a:buFontTx/>
                <a:buChar char="•"/>
              </a:pPr>
              <a:r>
                <a:rPr lang="es-ES" sz="3200">
                  <a:solidFill>
                    <a:srgbClr val="003366"/>
                  </a:solidFill>
                </a:rPr>
                <a:t>Ejemplo: se acepta bajo y rechaza sobre un corte de 0,7</a:t>
              </a:r>
            </a:p>
            <a:p>
              <a:pPr marL="342900" indent="-342900">
                <a:spcBef>
                  <a:spcPct val="20000"/>
                </a:spcBef>
                <a:buFontTx/>
                <a:buChar char="•"/>
              </a:pPr>
              <a:endParaRPr lang="es-ES" sz="3200">
                <a:solidFill>
                  <a:srgbClr val="003366"/>
                </a:solidFill>
              </a:endParaRPr>
            </a:p>
            <a:p>
              <a:pPr marL="342900" indent="-342900">
                <a:spcBef>
                  <a:spcPct val="20000"/>
                </a:spcBef>
                <a:buFontTx/>
                <a:buChar char="•"/>
              </a:pPr>
              <a:r>
                <a:rPr lang="es-ES" sz="3200">
                  <a:solidFill>
                    <a:srgbClr val="003366"/>
                  </a:solidFill>
                </a:rPr>
                <a:t>Se tiene una cobertura del 87,5% y se reducen las pérdidas desde 5,5% a un 2,8%, es decir, un 50% aprox.</a:t>
              </a:r>
            </a:p>
            <a:p>
              <a:pPr marL="342900" indent="-342900">
                <a:spcBef>
                  <a:spcPct val="20000"/>
                </a:spcBef>
              </a:pPr>
              <a:endParaRPr lang="es-ES" sz="3200">
                <a:solidFill>
                  <a:srgbClr val="003366"/>
                </a:solidFill>
              </a:endParaRPr>
            </a:p>
            <a:p>
              <a:pPr marL="342900" indent="-342900">
                <a:spcBef>
                  <a:spcPct val="20000"/>
                </a:spcBef>
                <a:buFontTx/>
                <a:buChar char="•"/>
              </a:pPr>
              <a:endParaRPr lang="es-ES" sz="3200">
                <a:solidFill>
                  <a:srgbClr val="003366"/>
                </a:solidFill>
              </a:endParaRPr>
            </a:p>
          </p:txBody>
        </p:sp>
        <p:pic>
          <p:nvPicPr>
            <p:cNvPr id="253958" name="Picture 6"/>
            <p:cNvPicPr>
              <a:picLocks noChangeAspect="1" noChangeArrowheads="1"/>
            </p:cNvPicPr>
            <p:nvPr/>
          </p:nvPicPr>
          <p:blipFill>
            <a:blip r:embed="rId3" cstate="print"/>
            <a:srcRect/>
            <a:stretch>
              <a:fillRect/>
            </a:stretch>
          </p:blipFill>
          <p:spPr bwMode="auto">
            <a:xfrm>
              <a:off x="113" y="2387"/>
              <a:ext cx="5556" cy="350"/>
            </a:xfrm>
            <a:prstGeom prst="rect">
              <a:avLst/>
            </a:prstGeom>
            <a:noFill/>
            <a:ln w="9525">
              <a:noFill/>
              <a:miter lim="800000"/>
              <a:headEnd/>
              <a:tailEnd/>
            </a:ln>
            <a:effectLst/>
          </p:spPr>
        </p:pic>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0340" name="Picture 4"/>
          <p:cNvPicPr>
            <a:picLocks noChangeAspect="1" noChangeArrowheads="1"/>
          </p:cNvPicPr>
          <p:nvPr>
            <p:ph idx="1"/>
          </p:nvPr>
        </p:nvPicPr>
        <p:blipFill>
          <a:blip r:embed="rId2" cstate="print"/>
          <a:srcRect/>
          <a:stretch>
            <a:fillRect/>
          </a:stretch>
        </p:blipFill>
        <p:spPr>
          <a:xfrm>
            <a:off x="1087438" y="1831975"/>
            <a:ext cx="6991350" cy="3829050"/>
          </a:xfrm>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8300" name="Group 12"/>
          <p:cNvGrpSpPr>
            <a:grpSpLocks/>
          </p:cNvGrpSpPr>
          <p:nvPr/>
        </p:nvGrpSpPr>
        <p:grpSpPr bwMode="auto">
          <a:xfrm>
            <a:off x="322263" y="1600200"/>
            <a:ext cx="8642350" cy="4525963"/>
            <a:chOff x="203" y="1008"/>
            <a:chExt cx="5444" cy="2851"/>
          </a:xfrm>
        </p:grpSpPr>
        <p:sp>
          <p:nvSpPr>
            <p:cNvPr id="268296" name="Rectangle 8"/>
            <p:cNvSpPr>
              <a:spLocks noChangeArrowheads="1"/>
            </p:cNvSpPr>
            <p:nvPr/>
          </p:nvSpPr>
          <p:spPr bwMode="auto">
            <a:xfrm>
              <a:off x="288" y="1008"/>
              <a:ext cx="5184" cy="2851"/>
            </a:xfrm>
            <a:prstGeom prst="rect">
              <a:avLst/>
            </a:prstGeom>
            <a:noFill/>
            <a:ln w="9525">
              <a:noFill/>
              <a:miter lim="800000"/>
              <a:headEnd/>
              <a:tailEnd/>
            </a:ln>
            <a:effectLst/>
          </p:spPr>
          <p:txBody>
            <a:bodyPr/>
            <a:lstStyle/>
            <a:p>
              <a:pPr marL="342900" indent="-342900">
                <a:lnSpc>
                  <a:spcPct val="90000"/>
                </a:lnSpc>
                <a:spcBef>
                  <a:spcPct val="20000"/>
                </a:spcBef>
                <a:buFontTx/>
                <a:buChar char="•"/>
              </a:pPr>
              <a:r>
                <a:rPr lang="es-ES" sz="2400">
                  <a:solidFill>
                    <a:srgbClr val="003366"/>
                  </a:solidFill>
                </a:rPr>
                <a:t>En los otros Universos también se observa una cobertura aceptable y una reducción en las pérdidas</a:t>
              </a:r>
            </a:p>
            <a:p>
              <a:pPr marL="342900" indent="-342900">
                <a:lnSpc>
                  <a:spcPct val="90000"/>
                </a:lnSpc>
                <a:spcBef>
                  <a:spcPct val="20000"/>
                </a:spcBef>
                <a:buFontTx/>
                <a:buChar char="•"/>
              </a:pPr>
              <a:r>
                <a:rPr lang="es-ES" sz="2400">
                  <a:solidFill>
                    <a:srgbClr val="003366"/>
                  </a:solidFill>
                </a:rPr>
                <a:t>Antiguos Largo Plazo</a:t>
              </a:r>
            </a:p>
            <a:p>
              <a:pPr marL="342900" indent="-342900">
                <a:lnSpc>
                  <a:spcPct val="90000"/>
                </a:lnSpc>
                <a:spcBef>
                  <a:spcPct val="20000"/>
                </a:spcBef>
                <a:buFontTx/>
                <a:buChar char="•"/>
              </a:pPr>
              <a:endParaRPr lang="es-ES" sz="2400">
                <a:solidFill>
                  <a:srgbClr val="003366"/>
                </a:solidFill>
              </a:endParaRPr>
            </a:p>
            <a:p>
              <a:pPr marL="342900" indent="-342900">
                <a:lnSpc>
                  <a:spcPct val="90000"/>
                </a:lnSpc>
                <a:spcBef>
                  <a:spcPct val="20000"/>
                </a:spcBef>
                <a:buFontTx/>
                <a:buChar char="•"/>
              </a:pPr>
              <a:endParaRPr lang="es-ES" sz="2400">
                <a:solidFill>
                  <a:srgbClr val="003366"/>
                </a:solidFill>
              </a:endParaRPr>
            </a:p>
            <a:p>
              <a:pPr marL="342900" indent="-342900">
                <a:lnSpc>
                  <a:spcPct val="90000"/>
                </a:lnSpc>
                <a:spcBef>
                  <a:spcPct val="20000"/>
                </a:spcBef>
                <a:buFontTx/>
                <a:buChar char="•"/>
              </a:pPr>
              <a:r>
                <a:rPr lang="es-ES" sz="2400">
                  <a:solidFill>
                    <a:srgbClr val="003366"/>
                  </a:solidFill>
                </a:rPr>
                <a:t>Nuevos Corto Plazo</a:t>
              </a:r>
            </a:p>
            <a:p>
              <a:pPr marL="342900" indent="-342900">
                <a:lnSpc>
                  <a:spcPct val="90000"/>
                </a:lnSpc>
                <a:spcBef>
                  <a:spcPct val="20000"/>
                </a:spcBef>
                <a:buFontTx/>
                <a:buChar char="•"/>
              </a:pPr>
              <a:endParaRPr lang="es-ES" sz="2400">
                <a:solidFill>
                  <a:srgbClr val="003366"/>
                </a:solidFill>
              </a:endParaRPr>
            </a:p>
            <a:p>
              <a:pPr marL="342900" indent="-342900">
                <a:lnSpc>
                  <a:spcPct val="90000"/>
                </a:lnSpc>
                <a:spcBef>
                  <a:spcPct val="20000"/>
                </a:spcBef>
              </a:pPr>
              <a:endParaRPr lang="es-ES" sz="2400">
                <a:solidFill>
                  <a:srgbClr val="003366"/>
                </a:solidFill>
              </a:endParaRPr>
            </a:p>
            <a:p>
              <a:pPr marL="342900" indent="-342900">
                <a:lnSpc>
                  <a:spcPct val="90000"/>
                </a:lnSpc>
                <a:spcBef>
                  <a:spcPct val="20000"/>
                </a:spcBef>
              </a:pPr>
              <a:r>
                <a:rPr lang="es-ES" sz="2400">
                  <a:solidFill>
                    <a:srgbClr val="003366"/>
                  </a:solidFill>
                </a:rPr>
                <a:t>Nuevos Largo Plazo</a:t>
              </a:r>
            </a:p>
            <a:p>
              <a:pPr marL="342900" indent="-342900">
                <a:lnSpc>
                  <a:spcPct val="90000"/>
                </a:lnSpc>
                <a:spcBef>
                  <a:spcPct val="20000"/>
                </a:spcBef>
                <a:buFontTx/>
                <a:buChar char="•"/>
              </a:pPr>
              <a:endParaRPr lang="es-ES" sz="2400">
                <a:solidFill>
                  <a:srgbClr val="003366"/>
                </a:solidFill>
              </a:endParaRPr>
            </a:p>
          </p:txBody>
        </p:sp>
        <p:pic>
          <p:nvPicPr>
            <p:cNvPr id="268297" name="Picture 9"/>
            <p:cNvPicPr>
              <a:picLocks noChangeAspect="1" noChangeArrowheads="1"/>
            </p:cNvPicPr>
            <p:nvPr/>
          </p:nvPicPr>
          <p:blipFill>
            <a:blip r:embed="rId3" cstate="print"/>
            <a:srcRect/>
            <a:stretch>
              <a:fillRect/>
            </a:stretch>
          </p:blipFill>
          <p:spPr bwMode="auto">
            <a:xfrm>
              <a:off x="203" y="1738"/>
              <a:ext cx="5444" cy="467"/>
            </a:xfrm>
            <a:prstGeom prst="rect">
              <a:avLst/>
            </a:prstGeom>
            <a:noFill/>
            <a:ln w="9525">
              <a:noFill/>
              <a:miter lim="800000"/>
              <a:headEnd/>
              <a:tailEnd/>
            </a:ln>
            <a:effectLst/>
          </p:spPr>
        </p:pic>
        <p:pic>
          <p:nvPicPr>
            <p:cNvPr id="268298" name="Picture 10"/>
            <p:cNvPicPr>
              <a:picLocks noChangeAspect="1" noChangeArrowheads="1"/>
            </p:cNvPicPr>
            <p:nvPr/>
          </p:nvPicPr>
          <p:blipFill>
            <a:blip r:embed="rId4" cstate="print"/>
            <a:srcRect/>
            <a:stretch>
              <a:fillRect/>
            </a:stretch>
          </p:blipFill>
          <p:spPr bwMode="auto">
            <a:xfrm>
              <a:off x="203" y="2478"/>
              <a:ext cx="5444" cy="463"/>
            </a:xfrm>
            <a:prstGeom prst="rect">
              <a:avLst/>
            </a:prstGeom>
            <a:noFill/>
            <a:ln w="9525">
              <a:noFill/>
              <a:miter lim="800000"/>
              <a:headEnd/>
              <a:tailEnd/>
            </a:ln>
            <a:effectLst/>
          </p:spPr>
        </p:pic>
        <p:pic>
          <p:nvPicPr>
            <p:cNvPr id="268299" name="Picture 11"/>
            <p:cNvPicPr>
              <a:picLocks noChangeAspect="1" noChangeArrowheads="1"/>
            </p:cNvPicPr>
            <p:nvPr/>
          </p:nvPicPr>
          <p:blipFill>
            <a:blip r:embed="rId5" cstate="print"/>
            <a:srcRect/>
            <a:stretch>
              <a:fillRect/>
            </a:stretch>
          </p:blipFill>
          <p:spPr bwMode="auto">
            <a:xfrm>
              <a:off x="249" y="3249"/>
              <a:ext cx="5398" cy="484"/>
            </a:xfrm>
            <a:prstGeom prst="rect">
              <a:avLst/>
            </a:prstGeom>
            <a:noFill/>
            <a:ln w="9525">
              <a:noFill/>
              <a:miter lim="800000"/>
              <a:headEnd/>
              <a:tailEnd/>
            </a:ln>
            <a:effectLst/>
          </p:spPr>
        </p:pic>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2"/>
          <p:cNvSpPr>
            <a:spLocks noGrp="1" noChangeArrowheads="1"/>
          </p:cNvSpPr>
          <p:nvPr>
            <p:ph type="title"/>
          </p:nvPr>
        </p:nvSpPr>
        <p:spPr>
          <a:xfrm>
            <a:off x="179388" y="1268413"/>
            <a:ext cx="6610350" cy="784225"/>
          </a:xfrm>
        </p:spPr>
        <p:txBody>
          <a:bodyPr/>
          <a:lstStyle/>
          <a:p>
            <a:pPr algn="ctr"/>
            <a:r>
              <a:rPr lang="es-ES" sz="2800" b="1"/>
              <a:t>Variables explicativas</a:t>
            </a:r>
            <a:endParaRPr lang="es-ES" sz="2000" b="1"/>
          </a:p>
        </p:txBody>
      </p:sp>
      <p:sp>
        <p:nvSpPr>
          <p:cNvPr id="266243" name="Rectangle 3"/>
          <p:cNvSpPr>
            <a:spLocks noChangeArrowheads="1"/>
          </p:cNvSpPr>
          <p:nvPr/>
        </p:nvSpPr>
        <p:spPr bwMode="auto">
          <a:xfrm>
            <a:off x="179388" y="2276475"/>
            <a:ext cx="8785225" cy="4032250"/>
          </a:xfrm>
          <a:prstGeom prst="rect">
            <a:avLst/>
          </a:prstGeom>
          <a:noFill/>
          <a:ln w="9525">
            <a:noFill/>
            <a:miter lim="800000"/>
            <a:headEnd/>
            <a:tailEnd/>
          </a:ln>
          <a:effectLst/>
        </p:spPr>
        <p:txBody>
          <a:bodyPr/>
          <a:lstStyle/>
          <a:p>
            <a:pPr marL="342900" indent="-342900">
              <a:spcBef>
                <a:spcPct val="20000"/>
              </a:spcBef>
              <a:buFontTx/>
              <a:buChar char="•"/>
            </a:pPr>
            <a:r>
              <a:rPr lang="es-ES_tradnl" sz="2400" b="1">
                <a:solidFill>
                  <a:srgbClr val="003366"/>
                </a:solidFill>
              </a:rPr>
              <a:t>U1 (NCP):</a:t>
            </a:r>
            <a:r>
              <a:rPr lang="es-ES_tradnl" sz="2400">
                <a:solidFill>
                  <a:srgbClr val="003366"/>
                </a:solidFill>
              </a:rPr>
              <a:t> </a:t>
            </a:r>
            <a:r>
              <a:rPr lang="es-ES_tradnl" sz="1600">
                <a:solidFill>
                  <a:srgbClr val="003366"/>
                </a:solidFill>
              </a:rPr>
              <a:t>CNUMPRED, MONTO, TENENCIA, REGIÓN, RUBRO2, LNEDAD, HRB.</a:t>
            </a:r>
            <a:r>
              <a:rPr lang="es-ES" sz="1600">
                <a:solidFill>
                  <a:srgbClr val="003366"/>
                </a:solidFill>
              </a:rPr>
              <a:t> </a:t>
            </a:r>
            <a:endParaRPr lang="es-ES_tradnl" sz="1600">
              <a:solidFill>
                <a:srgbClr val="003366"/>
              </a:solidFill>
            </a:endParaRPr>
          </a:p>
          <a:p>
            <a:pPr marL="342900" indent="-342900">
              <a:buFontTx/>
              <a:buChar char="•"/>
            </a:pPr>
            <a:r>
              <a:rPr lang="es-ES_tradnl" sz="2400" b="1">
                <a:solidFill>
                  <a:srgbClr val="003366"/>
                </a:solidFill>
              </a:rPr>
              <a:t>U2 (NLP):</a:t>
            </a:r>
            <a:r>
              <a:rPr lang="es-ES_tradnl" sz="2400">
                <a:solidFill>
                  <a:srgbClr val="003366"/>
                </a:solidFill>
              </a:rPr>
              <a:t> </a:t>
            </a:r>
            <a:r>
              <a:rPr lang="es-ES_tradnl" sz="1600">
                <a:solidFill>
                  <a:srgbClr val="003366"/>
                </a:solidFill>
              </a:rPr>
              <a:t>CDURCRED, LNMONTO, CNUMPRED, LNEDAD, TENENCIA, RUBRO2.</a:t>
            </a:r>
            <a:r>
              <a:rPr lang="es-ES" sz="1600">
                <a:solidFill>
                  <a:srgbClr val="003366"/>
                </a:solidFill>
              </a:rPr>
              <a:t> </a:t>
            </a:r>
          </a:p>
          <a:p>
            <a:pPr marL="342900" indent="-342900">
              <a:spcBef>
                <a:spcPct val="20000"/>
              </a:spcBef>
              <a:buFontTx/>
              <a:buChar char="•"/>
            </a:pPr>
            <a:r>
              <a:rPr lang="es-ES_tradnl" sz="2400" b="1">
                <a:solidFill>
                  <a:srgbClr val="003366"/>
                </a:solidFill>
              </a:rPr>
              <a:t>U3 (ACP):</a:t>
            </a:r>
            <a:r>
              <a:rPr lang="es-ES_tradnl" sz="2400">
                <a:solidFill>
                  <a:srgbClr val="003366"/>
                </a:solidFill>
              </a:rPr>
              <a:t> </a:t>
            </a:r>
            <a:r>
              <a:rPr lang="es-ES_tradnl" sz="1600">
                <a:solidFill>
                  <a:srgbClr val="003366"/>
                </a:solidFill>
              </a:rPr>
              <a:t>LNMONTO, CNUMPRED, REGION, TENENCIA, LNEDAD, SIMOVNC, TMORA15H, SICREDH, SIMOVNA, SIMOVNH,  NUMCREDA, MONTOH, SIMOR15H, MAXMORAH, HISTORIA, ANTIGUED, SIVENCA.</a:t>
            </a:r>
          </a:p>
          <a:p>
            <a:pPr marL="342900" indent="-342900">
              <a:spcBef>
                <a:spcPct val="20000"/>
              </a:spcBef>
              <a:buFontTx/>
              <a:buChar char="•"/>
            </a:pPr>
            <a:r>
              <a:rPr lang="es-ES_tradnl" sz="2400" b="1">
                <a:solidFill>
                  <a:srgbClr val="003366"/>
                </a:solidFill>
              </a:rPr>
              <a:t>U4 (ALP):</a:t>
            </a:r>
            <a:r>
              <a:rPr lang="es-ES_tradnl" sz="2400">
                <a:solidFill>
                  <a:srgbClr val="003366"/>
                </a:solidFill>
              </a:rPr>
              <a:t> </a:t>
            </a:r>
            <a:r>
              <a:rPr lang="es-ES_tradnl" sz="1600">
                <a:solidFill>
                  <a:srgbClr val="003366"/>
                </a:solidFill>
              </a:rPr>
              <a:t>REGION, CDURCRED, LNMONTO, CNUMPRED, TENENCIA, LNEDAD, SIMOR15A, TMORA15H, MAXMORAH, NUMCREDA, HISTORIA, SICREDH, SIVENCA.</a:t>
            </a:r>
            <a:r>
              <a:rPr lang="es-ES" sz="1600">
                <a:solidFill>
                  <a:srgbClr val="003366"/>
                </a:solidFill>
              </a:rPr>
              <a:t> </a:t>
            </a:r>
          </a:p>
          <a:p>
            <a:pPr marL="342900" indent="-342900">
              <a:spcBef>
                <a:spcPct val="20000"/>
              </a:spcBef>
              <a:buFontTx/>
              <a:buChar char="•"/>
            </a:pPr>
            <a:r>
              <a:rPr lang="es-ES_tradnl" sz="2400" b="1">
                <a:solidFill>
                  <a:srgbClr val="003366"/>
                </a:solidFill>
              </a:rPr>
              <a:t>U5 (NLP6+):</a:t>
            </a:r>
            <a:r>
              <a:rPr lang="es-ES_tradnl" sz="2400">
                <a:solidFill>
                  <a:srgbClr val="003366"/>
                </a:solidFill>
              </a:rPr>
              <a:t> </a:t>
            </a:r>
            <a:r>
              <a:rPr lang="es-ES_tradnl" sz="1600">
                <a:solidFill>
                  <a:srgbClr val="003366"/>
                </a:solidFill>
              </a:rPr>
              <a:t>CDURC_CL, CNUMP_CL, MONTO_CL, ESTCI_CL.</a:t>
            </a:r>
            <a:r>
              <a:rPr lang="es-ES" sz="1600">
                <a:solidFill>
                  <a:srgbClr val="003366"/>
                </a:solidFill>
              </a:rPr>
              <a:t> </a:t>
            </a:r>
            <a:endParaRPr lang="es-ES_tradnl" sz="1600">
              <a:solidFill>
                <a:srgbClr val="003366"/>
              </a:solidFill>
            </a:endParaRPr>
          </a:p>
          <a:p>
            <a:pPr marL="342900" indent="-342900">
              <a:buFontTx/>
              <a:buChar char="•"/>
            </a:pPr>
            <a:r>
              <a:rPr lang="es-ES_tradnl" sz="2400" b="1">
                <a:solidFill>
                  <a:srgbClr val="003366"/>
                </a:solidFill>
              </a:rPr>
              <a:t>U6 (ALP6+):</a:t>
            </a:r>
            <a:r>
              <a:rPr lang="es-ES_tradnl" sz="2400">
                <a:solidFill>
                  <a:srgbClr val="003366"/>
                </a:solidFill>
              </a:rPr>
              <a:t> </a:t>
            </a:r>
            <a:r>
              <a:rPr lang="es-ES_tradnl" sz="1600">
                <a:solidFill>
                  <a:srgbClr val="003366"/>
                </a:solidFill>
              </a:rPr>
              <a:t>MONTO_CL, CNUMP_CL, SIMOR15A, CNUMCREC, SICREDA </a:t>
            </a:r>
            <a:endParaRPr lang="es-ES" sz="1600">
              <a:solidFill>
                <a:srgbClr val="003366"/>
              </a:solidFill>
            </a:endParaRPr>
          </a:p>
          <a:p>
            <a:pPr marL="342900" indent="-342900">
              <a:buFontTx/>
              <a:buChar char="•"/>
            </a:pPr>
            <a:endParaRPr lang="es-ES" sz="1600">
              <a:solidFill>
                <a:srgbClr val="003366"/>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ChangeArrowheads="1"/>
          </p:cNvSpPr>
          <p:nvPr>
            <p:ph type="title"/>
          </p:nvPr>
        </p:nvSpPr>
        <p:spPr>
          <a:xfrm>
            <a:off x="250825" y="908050"/>
            <a:ext cx="6610350" cy="784225"/>
          </a:xfrm>
        </p:spPr>
        <p:txBody>
          <a:bodyPr/>
          <a:lstStyle/>
          <a:p>
            <a:r>
              <a:rPr lang="es-ES" b="1"/>
              <a:t>Conclusiones 1/2</a:t>
            </a:r>
          </a:p>
        </p:txBody>
      </p:sp>
      <p:sp>
        <p:nvSpPr>
          <p:cNvPr id="256003" name="Rectangle 3"/>
          <p:cNvSpPr>
            <a:spLocks noGrp="1" noChangeArrowheads="1"/>
          </p:cNvSpPr>
          <p:nvPr>
            <p:ph type="body" idx="1"/>
          </p:nvPr>
        </p:nvSpPr>
        <p:spPr>
          <a:xfrm>
            <a:off x="-180975" y="1557338"/>
            <a:ext cx="9324975" cy="4248150"/>
          </a:xfrm>
        </p:spPr>
        <p:txBody>
          <a:bodyPr/>
          <a:lstStyle/>
          <a:p>
            <a:pPr lvl="1"/>
            <a:r>
              <a:rPr lang="es-ES" sz="2400"/>
              <a:t>A mayor monto de colocación, menor % de solicitudes recuperadas.</a:t>
            </a:r>
          </a:p>
          <a:p>
            <a:pPr lvl="1"/>
            <a:r>
              <a:rPr lang="es-ES" sz="2400"/>
              <a:t>A mayor edad, mayor % de solicitudes recuperadas.</a:t>
            </a:r>
          </a:p>
          <a:p>
            <a:pPr lvl="1"/>
            <a:r>
              <a:rPr lang="es-ES" sz="2400"/>
              <a:t>El % de solicitudes recuperadas no varía significativamente según la etnia o el sexo del cliente.</a:t>
            </a:r>
          </a:p>
          <a:p>
            <a:pPr lvl="1"/>
            <a:r>
              <a:rPr lang="es-ES" sz="2400"/>
              <a:t>A mayor plazo del crédito, menor % de solicitudes recuperadas.</a:t>
            </a:r>
          </a:p>
          <a:p>
            <a:pPr lvl="1"/>
            <a:r>
              <a:rPr lang="es-ES" sz="2400"/>
              <a:t>A mayor cantidad de créditos anteriores de un cliente, mayor % de solicitudes recuperadas.</a:t>
            </a:r>
          </a:p>
          <a:p>
            <a:pPr lvl="1"/>
            <a:r>
              <a:rPr lang="es-ES" sz="2400"/>
              <a:t>A mayor cantidad de predios de un cliente, mayor % de solicitudes recuperadas.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p:cNvSpPr>
            <a:spLocks noGrp="1" noChangeArrowheads="1"/>
          </p:cNvSpPr>
          <p:nvPr>
            <p:ph type="title"/>
          </p:nvPr>
        </p:nvSpPr>
        <p:spPr>
          <a:xfrm>
            <a:off x="250825" y="908050"/>
            <a:ext cx="6610350" cy="784225"/>
          </a:xfrm>
        </p:spPr>
        <p:txBody>
          <a:bodyPr/>
          <a:lstStyle/>
          <a:p>
            <a:r>
              <a:rPr lang="es-ES" b="1"/>
              <a:t>Conclusiones 2/2 </a:t>
            </a:r>
          </a:p>
        </p:txBody>
      </p:sp>
      <p:sp>
        <p:nvSpPr>
          <p:cNvPr id="258051" name="Rectangle 3"/>
          <p:cNvSpPr>
            <a:spLocks noGrp="1" noChangeArrowheads="1"/>
          </p:cNvSpPr>
          <p:nvPr>
            <p:ph type="body" idx="1"/>
          </p:nvPr>
        </p:nvSpPr>
        <p:spPr>
          <a:xfrm>
            <a:off x="-109538" y="1844675"/>
            <a:ext cx="9145588" cy="4248150"/>
          </a:xfrm>
        </p:spPr>
        <p:txBody>
          <a:bodyPr/>
          <a:lstStyle/>
          <a:p>
            <a:pPr lvl="1"/>
            <a:r>
              <a:rPr lang="es-ES"/>
              <a:t>El monto y el número de predios han resultado ser variables explicativas consistentemente importantes en todos los universos.</a:t>
            </a:r>
          </a:p>
          <a:p>
            <a:pPr lvl="1"/>
            <a:r>
              <a:rPr lang="es-ES"/>
              <a:t>Respecto a las variables de comportamiento para clientes antiguos, las variables de mora (si mora 30 días, si mora 15 días, días de mora, maxmora, etc.) han resultado ser de mayor relevancia en la predicción que otras variables de comportamiento como prórrogas, renegociaciones, condonaciones.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1" name="Picture 3" descr="fondo_mision"/>
          <p:cNvPicPr>
            <a:picLocks noChangeAspect="1" noChangeArrowheads="1"/>
          </p:cNvPicPr>
          <p:nvPr>
            <p:ph idx="1"/>
          </p:nvPr>
        </p:nvPicPr>
        <p:blipFill>
          <a:blip r:embed="rId2" cstate="print"/>
          <a:srcRect/>
          <a:stretch>
            <a:fillRect/>
          </a:stretch>
        </p:blipFill>
        <p:spPr>
          <a:xfrm>
            <a:off x="246063" y="2341563"/>
            <a:ext cx="8502650" cy="1951037"/>
          </a:xfrm>
          <a:noFill/>
          <a:ln/>
        </p:spPr>
      </p:pic>
      <p:sp>
        <p:nvSpPr>
          <p:cNvPr id="58372" name="Text Box 4"/>
          <p:cNvSpPr txBox="1">
            <a:spLocks noChangeArrowheads="1"/>
          </p:cNvSpPr>
          <p:nvPr/>
        </p:nvSpPr>
        <p:spPr bwMode="auto">
          <a:xfrm>
            <a:off x="684213" y="2565400"/>
            <a:ext cx="7488237" cy="1465263"/>
          </a:xfrm>
          <a:prstGeom prst="rect">
            <a:avLst/>
          </a:prstGeom>
          <a:noFill/>
          <a:ln w="9525">
            <a:noFill/>
            <a:miter lim="800000"/>
            <a:headEnd/>
            <a:tailEnd/>
          </a:ln>
          <a:effectLst/>
        </p:spPr>
        <p:txBody>
          <a:bodyPr>
            <a:spAutoFit/>
          </a:bodyPr>
          <a:lstStyle/>
          <a:p>
            <a:pPr algn="ctr"/>
            <a:r>
              <a:rPr lang="es-ES" b="1"/>
              <a:t>Misión</a:t>
            </a:r>
          </a:p>
          <a:p>
            <a:pPr algn="ctr"/>
            <a:r>
              <a:rPr lang="es-ES" b="1"/>
              <a:t>Promover condiciones, generar capacidades y apoyar con </a:t>
            </a:r>
          </a:p>
          <a:p>
            <a:pPr algn="ctr"/>
            <a:r>
              <a:rPr lang="es-ES" b="1"/>
              <a:t>acciones de fomento, el desarrollo productivo sustentable de la </a:t>
            </a:r>
          </a:p>
          <a:p>
            <a:pPr algn="ctr"/>
            <a:r>
              <a:rPr lang="es-ES" b="1"/>
              <a:t>agricultura familiar campesina y sus organizaciones.</a:t>
            </a:r>
          </a:p>
          <a:p>
            <a:pPr algn="ctr"/>
            <a:endParaRPr lang="es-ES"/>
          </a:p>
        </p:txBody>
      </p:sp>
      <p:sp>
        <p:nvSpPr>
          <p:cNvPr id="58374" name="Text Box 6"/>
          <p:cNvSpPr txBox="1">
            <a:spLocks noChangeArrowheads="1"/>
          </p:cNvSpPr>
          <p:nvPr/>
        </p:nvSpPr>
        <p:spPr bwMode="auto">
          <a:xfrm>
            <a:off x="3689350" y="3854450"/>
            <a:ext cx="1530350" cy="366713"/>
          </a:xfrm>
          <a:prstGeom prst="rect">
            <a:avLst/>
          </a:prstGeom>
          <a:solidFill>
            <a:schemeClr val="bg1"/>
          </a:solidFill>
          <a:ln w="9525">
            <a:noFill/>
            <a:miter lim="800000"/>
            <a:headEnd/>
            <a:tailEnd/>
          </a:ln>
          <a:effectLst/>
        </p:spPr>
        <p:txBody>
          <a:bodyPr wrap="none">
            <a:spAutoFit/>
          </a:bodyPr>
          <a:lstStyle/>
          <a:p>
            <a:r>
              <a:rPr lang="es-ES"/>
              <a:t>www.indap.cl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ChangeArrowheads="1"/>
          </p:cNvSpPr>
          <p:nvPr>
            <p:ph type="ctrTitle"/>
          </p:nvPr>
        </p:nvSpPr>
        <p:spPr>
          <a:xfrm>
            <a:off x="323850" y="1773238"/>
            <a:ext cx="8496300" cy="3027362"/>
          </a:xfrm>
        </p:spPr>
        <p:txBody>
          <a:bodyPr/>
          <a:lstStyle/>
          <a:p>
            <a:pPr algn="ctr"/>
            <a:r>
              <a:rPr lang="es-ES" b="1"/>
              <a:t>CONCLUSIONES FINALES</a:t>
            </a:r>
            <a:endParaRPr lang="es-ES" sz="2400" b="1"/>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4" name="Rectangle 6"/>
          <p:cNvSpPr>
            <a:spLocks noGrp="1" noChangeArrowheads="1"/>
          </p:cNvSpPr>
          <p:nvPr>
            <p:ph type="body" idx="1"/>
          </p:nvPr>
        </p:nvSpPr>
        <p:spPr>
          <a:xfrm>
            <a:off x="468313" y="1927225"/>
            <a:ext cx="8229600" cy="4238625"/>
          </a:xfrm>
          <a:noFill/>
          <a:ln/>
        </p:spPr>
        <p:txBody>
          <a:bodyPr/>
          <a:lstStyle/>
          <a:p>
            <a:r>
              <a:rPr lang="es-ES"/>
              <a:t>El sistema de credit scoring </a:t>
            </a:r>
          </a:p>
          <a:p>
            <a:pPr lvl="1"/>
            <a:r>
              <a:rPr lang="es-ES"/>
              <a:t>Modelamiento de la situación actual </a:t>
            </a:r>
          </a:p>
          <a:p>
            <a:pPr lvl="1"/>
            <a:r>
              <a:rPr lang="es-ES"/>
              <a:t>Procesamiento de los datos </a:t>
            </a:r>
          </a:p>
          <a:p>
            <a:pPr lvl="1"/>
            <a:r>
              <a:rPr lang="es-ES"/>
              <a:t>Técnicas aplicadas </a:t>
            </a:r>
          </a:p>
          <a:p>
            <a:pPr lvl="1"/>
            <a:r>
              <a:rPr lang="es-ES"/>
              <a:t>Resultados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p:txBody>
          <a:bodyPr/>
          <a:lstStyle/>
          <a:p>
            <a:r>
              <a:rPr lang="es-ES" b="1"/>
              <a:t>Modelos Analíticos de Scoring</a:t>
            </a:r>
          </a:p>
        </p:txBody>
      </p:sp>
      <p:sp>
        <p:nvSpPr>
          <p:cNvPr id="196611" name="Rectangle 3"/>
          <p:cNvSpPr>
            <a:spLocks noGrp="1" noChangeArrowheads="1"/>
          </p:cNvSpPr>
          <p:nvPr>
            <p:ph type="body" idx="1"/>
          </p:nvPr>
        </p:nvSpPr>
        <p:spPr>
          <a:xfrm>
            <a:off x="107950" y="1844675"/>
            <a:ext cx="8785225" cy="4248150"/>
          </a:xfrm>
        </p:spPr>
        <p:txBody>
          <a:bodyPr/>
          <a:lstStyle/>
          <a:p>
            <a:r>
              <a:rPr lang="es-ES"/>
              <a:t>Motivación original:</a:t>
            </a:r>
          </a:p>
          <a:p>
            <a:pPr lvl="1"/>
            <a:r>
              <a:rPr lang="es-ES" sz="2400"/>
              <a:t>Predecir qué clientes “fallarán” en el pago de su crédito. </a:t>
            </a:r>
          </a:p>
          <a:p>
            <a:pPr lvl="1"/>
            <a:r>
              <a:rPr lang="es-ES" sz="2400"/>
              <a:t>Reducir los niveles de subjetividad en la entrega de créditos.</a:t>
            </a:r>
          </a:p>
          <a:p>
            <a:pPr lvl="1"/>
            <a:r>
              <a:rPr lang="es-ES" sz="2400"/>
              <a:t>Automatizar el proceso.</a:t>
            </a:r>
          </a:p>
        </p:txBody>
      </p:sp>
      <p:grpSp>
        <p:nvGrpSpPr>
          <p:cNvPr id="196626" name="Group 18"/>
          <p:cNvGrpSpPr>
            <a:grpSpLocks/>
          </p:cNvGrpSpPr>
          <p:nvPr/>
        </p:nvGrpSpPr>
        <p:grpSpPr bwMode="auto">
          <a:xfrm>
            <a:off x="900113" y="4149725"/>
            <a:ext cx="6918325" cy="1752600"/>
            <a:chOff x="567" y="2614"/>
            <a:chExt cx="4358" cy="1104"/>
          </a:xfrm>
        </p:grpSpPr>
        <p:sp>
          <p:nvSpPr>
            <p:cNvPr id="196612" name="Text Box 4"/>
            <p:cNvSpPr txBox="1">
              <a:spLocks noChangeArrowheads="1"/>
            </p:cNvSpPr>
            <p:nvPr/>
          </p:nvSpPr>
          <p:spPr bwMode="auto">
            <a:xfrm>
              <a:off x="1840" y="2976"/>
              <a:ext cx="1114" cy="410"/>
            </a:xfrm>
            <a:prstGeom prst="rect">
              <a:avLst/>
            </a:prstGeom>
            <a:solidFill>
              <a:srgbClr val="FF9900"/>
            </a:solidFill>
            <a:ln w="9525">
              <a:solidFill>
                <a:srgbClr val="993300"/>
              </a:solidFill>
              <a:miter lim="800000"/>
              <a:headEnd/>
              <a:tailEnd/>
            </a:ln>
            <a:effectLst/>
          </p:spPr>
          <p:txBody>
            <a:bodyPr wrap="none">
              <a:spAutoFit/>
            </a:bodyPr>
            <a:lstStyle/>
            <a:p>
              <a:pPr algn="ctr"/>
              <a:r>
                <a:rPr lang="es-ES" b="1"/>
                <a:t>Modelo de </a:t>
              </a:r>
            </a:p>
            <a:p>
              <a:pPr algn="ctr"/>
              <a:r>
                <a:rPr lang="es-ES" b="1"/>
                <a:t>Credit Scoring</a:t>
              </a:r>
            </a:p>
          </p:txBody>
        </p:sp>
        <p:sp>
          <p:nvSpPr>
            <p:cNvPr id="196613" name="Text Box 5"/>
            <p:cNvSpPr txBox="1">
              <a:spLocks noChangeArrowheads="1"/>
            </p:cNvSpPr>
            <p:nvPr/>
          </p:nvSpPr>
          <p:spPr bwMode="auto">
            <a:xfrm>
              <a:off x="861" y="2704"/>
              <a:ext cx="682" cy="288"/>
            </a:xfrm>
            <a:prstGeom prst="rect">
              <a:avLst/>
            </a:prstGeom>
            <a:noFill/>
            <a:ln w="9525">
              <a:noFill/>
              <a:miter lim="800000"/>
              <a:headEnd/>
              <a:tailEnd/>
            </a:ln>
            <a:effectLst/>
          </p:spPr>
          <p:txBody>
            <a:bodyPr wrap="none">
              <a:spAutoFit/>
            </a:bodyPr>
            <a:lstStyle/>
            <a:p>
              <a:pPr algn="ctr"/>
              <a:r>
                <a:rPr lang="es-ES" sz="1200" b="1"/>
                <a:t>Definición </a:t>
              </a:r>
            </a:p>
            <a:p>
              <a:pPr algn="ctr"/>
              <a:r>
                <a:rPr lang="es-ES" sz="1200" b="1"/>
                <a:t>del universo</a:t>
              </a:r>
            </a:p>
          </p:txBody>
        </p:sp>
        <p:sp>
          <p:nvSpPr>
            <p:cNvPr id="196614" name="Text Box 6"/>
            <p:cNvSpPr txBox="1">
              <a:spLocks noChangeArrowheads="1"/>
            </p:cNvSpPr>
            <p:nvPr/>
          </p:nvSpPr>
          <p:spPr bwMode="auto">
            <a:xfrm>
              <a:off x="567" y="3430"/>
              <a:ext cx="1257" cy="288"/>
            </a:xfrm>
            <a:prstGeom prst="rect">
              <a:avLst/>
            </a:prstGeom>
            <a:noFill/>
            <a:ln w="9525">
              <a:noFill/>
              <a:miter lim="800000"/>
              <a:headEnd/>
              <a:tailEnd/>
            </a:ln>
            <a:effectLst/>
          </p:spPr>
          <p:txBody>
            <a:bodyPr wrap="none">
              <a:spAutoFit/>
            </a:bodyPr>
            <a:lstStyle/>
            <a:p>
              <a:pPr algn="ctr"/>
              <a:r>
                <a:rPr lang="es-ES" sz="1200" b="1"/>
                <a:t>Variables </a:t>
              </a:r>
            </a:p>
            <a:p>
              <a:pPr algn="ctr"/>
              <a:r>
                <a:rPr lang="es-ES" sz="1200" b="1"/>
                <a:t>de entrada o explicativas</a:t>
              </a:r>
            </a:p>
          </p:txBody>
        </p:sp>
        <p:cxnSp>
          <p:nvCxnSpPr>
            <p:cNvPr id="196615" name="AutoShape 7"/>
            <p:cNvCxnSpPr>
              <a:cxnSpLocks noChangeShapeType="1"/>
              <a:stCxn id="196613" idx="2"/>
              <a:endCxn id="196612" idx="1"/>
            </p:cNvCxnSpPr>
            <p:nvPr/>
          </p:nvCxnSpPr>
          <p:spPr bwMode="auto">
            <a:xfrm rot="16200000" flipH="1">
              <a:off x="1426" y="2768"/>
              <a:ext cx="189" cy="638"/>
            </a:xfrm>
            <a:prstGeom prst="bentConnector2">
              <a:avLst/>
            </a:prstGeom>
            <a:noFill/>
            <a:ln w="9525">
              <a:solidFill>
                <a:schemeClr val="tx1"/>
              </a:solidFill>
              <a:miter lim="800000"/>
              <a:headEnd/>
              <a:tailEnd type="triangle" w="med" len="med"/>
            </a:ln>
            <a:effectLst/>
          </p:spPr>
        </p:cxnSp>
        <p:cxnSp>
          <p:nvCxnSpPr>
            <p:cNvPr id="196616" name="AutoShape 8"/>
            <p:cNvCxnSpPr>
              <a:cxnSpLocks noChangeShapeType="1"/>
              <a:stCxn id="196614" idx="0"/>
              <a:endCxn id="196612" idx="1"/>
            </p:cNvCxnSpPr>
            <p:nvPr/>
          </p:nvCxnSpPr>
          <p:spPr bwMode="auto">
            <a:xfrm rot="16200000">
              <a:off x="1393" y="2984"/>
              <a:ext cx="249" cy="644"/>
            </a:xfrm>
            <a:prstGeom prst="bentConnector2">
              <a:avLst/>
            </a:prstGeom>
            <a:noFill/>
            <a:ln w="9525">
              <a:solidFill>
                <a:schemeClr val="tx1"/>
              </a:solidFill>
              <a:miter lim="800000"/>
              <a:headEnd/>
              <a:tailEnd type="triangle" w="med" len="med"/>
            </a:ln>
            <a:effectLst/>
          </p:spPr>
        </p:cxnSp>
        <p:sp>
          <p:nvSpPr>
            <p:cNvPr id="196617" name="Text Box 9"/>
            <p:cNvSpPr txBox="1">
              <a:spLocks noChangeArrowheads="1"/>
            </p:cNvSpPr>
            <p:nvPr/>
          </p:nvSpPr>
          <p:spPr bwMode="auto">
            <a:xfrm>
              <a:off x="3156" y="2931"/>
              <a:ext cx="474" cy="173"/>
            </a:xfrm>
            <a:prstGeom prst="rect">
              <a:avLst/>
            </a:prstGeom>
            <a:noFill/>
            <a:ln w="9525" algn="ctr">
              <a:noFill/>
              <a:miter lim="800000"/>
              <a:headEnd/>
              <a:tailEnd/>
            </a:ln>
            <a:effectLst/>
          </p:spPr>
          <p:txBody>
            <a:bodyPr wrap="none">
              <a:spAutoFit/>
            </a:bodyPr>
            <a:lstStyle/>
            <a:p>
              <a:pPr algn="ctr"/>
              <a:r>
                <a:rPr lang="es-ES" sz="1200" b="1"/>
                <a:t>Scoring</a:t>
              </a:r>
            </a:p>
          </p:txBody>
        </p:sp>
        <p:sp>
          <p:nvSpPr>
            <p:cNvPr id="196618" name="AutoShape 10"/>
            <p:cNvSpPr>
              <a:spLocks noChangeArrowheads="1"/>
            </p:cNvSpPr>
            <p:nvPr/>
          </p:nvSpPr>
          <p:spPr bwMode="auto">
            <a:xfrm>
              <a:off x="4108" y="3022"/>
              <a:ext cx="318" cy="318"/>
            </a:xfrm>
            <a:prstGeom prst="diamond">
              <a:avLst/>
            </a:prstGeom>
            <a:solidFill>
              <a:schemeClr val="accent1"/>
            </a:solidFill>
            <a:ln w="9525">
              <a:solidFill>
                <a:schemeClr val="tx1"/>
              </a:solidFill>
              <a:miter lim="800000"/>
              <a:headEnd/>
              <a:tailEnd/>
            </a:ln>
            <a:effectLst/>
          </p:spPr>
          <p:txBody>
            <a:bodyPr wrap="none" anchor="ctr"/>
            <a:lstStyle/>
            <a:p>
              <a:endParaRPr lang="es-CL"/>
            </a:p>
          </p:txBody>
        </p:sp>
        <p:sp>
          <p:nvSpPr>
            <p:cNvPr id="196619" name="Text Box 11"/>
            <p:cNvSpPr txBox="1">
              <a:spLocks noChangeArrowheads="1"/>
            </p:cNvSpPr>
            <p:nvPr/>
          </p:nvSpPr>
          <p:spPr bwMode="auto">
            <a:xfrm>
              <a:off x="3732" y="2614"/>
              <a:ext cx="1057" cy="288"/>
            </a:xfrm>
            <a:prstGeom prst="rect">
              <a:avLst/>
            </a:prstGeom>
            <a:noFill/>
            <a:ln w="9525" algn="ctr">
              <a:noFill/>
              <a:miter lim="800000"/>
              <a:headEnd/>
              <a:tailEnd/>
            </a:ln>
            <a:effectLst/>
          </p:spPr>
          <p:txBody>
            <a:bodyPr wrap="none">
              <a:spAutoFit/>
            </a:bodyPr>
            <a:lstStyle/>
            <a:p>
              <a:pPr algn="ctr"/>
              <a:r>
                <a:rPr lang="es-ES" sz="1200" b="1"/>
                <a:t>¿Se otorga la </a:t>
              </a:r>
            </a:p>
            <a:p>
              <a:pPr algn="ctr"/>
              <a:r>
                <a:rPr lang="es-ES" sz="1200" b="1"/>
                <a:t>solicitud de crédito?</a:t>
              </a:r>
            </a:p>
          </p:txBody>
        </p:sp>
        <p:cxnSp>
          <p:nvCxnSpPr>
            <p:cNvPr id="196620" name="AutoShape 12"/>
            <p:cNvCxnSpPr>
              <a:cxnSpLocks noChangeShapeType="1"/>
              <a:stCxn id="196612" idx="3"/>
              <a:endCxn id="196618" idx="1"/>
            </p:cNvCxnSpPr>
            <p:nvPr/>
          </p:nvCxnSpPr>
          <p:spPr bwMode="auto">
            <a:xfrm>
              <a:off x="2954" y="3181"/>
              <a:ext cx="1154" cy="0"/>
            </a:xfrm>
            <a:prstGeom prst="straightConnector1">
              <a:avLst/>
            </a:prstGeom>
            <a:noFill/>
            <a:ln w="9525">
              <a:solidFill>
                <a:schemeClr val="tx1"/>
              </a:solidFill>
              <a:round/>
              <a:headEnd/>
              <a:tailEnd type="triangle" w="med" len="med"/>
            </a:ln>
            <a:effectLst/>
          </p:spPr>
        </p:cxnSp>
        <p:sp>
          <p:nvSpPr>
            <p:cNvPr id="196621" name="Text Box 13"/>
            <p:cNvSpPr txBox="1">
              <a:spLocks noChangeArrowheads="1"/>
            </p:cNvSpPr>
            <p:nvPr/>
          </p:nvSpPr>
          <p:spPr bwMode="auto">
            <a:xfrm>
              <a:off x="3836" y="3521"/>
              <a:ext cx="260" cy="173"/>
            </a:xfrm>
            <a:prstGeom prst="rect">
              <a:avLst/>
            </a:prstGeom>
            <a:noFill/>
            <a:ln w="9525" algn="ctr">
              <a:noFill/>
              <a:miter lim="800000"/>
              <a:headEnd/>
              <a:tailEnd/>
            </a:ln>
            <a:effectLst/>
          </p:spPr>
          <p:txBody>
            <a:bodyPr wrap="none">
              <a:spAutoFit/>
            </a:bodyPr>
            <a:lstStyle/>
            <a:p>
              <a:pPr algn="ctr"/>
              <a:r>
                <a:rPr lang="es-ES" sz="1200" b="1"/>
                <a:t>NO</a:t>
              </a:r>
            </a:p>
          </p:txBody>
        </p:sp>
        <p:sp>
          <p:nvSpPr>
            <p:cNvPr id="196622" name="Text Box 14"/>
            <p:cNvSpPr txBox="1">
              <a:spLocks noChangeArrowheads="1"/>
            </p:cNvSpPr>
            <p:nvPr/>
          </p:nvSpPr>
          <p:spPr bwMode="auto">
            <a:xfrm>
              <a:off x="4607" y="3203"/>
              <a:ext cx="207" cy="173"/>
            </a:xfrm>
            <a:prstGeom prst="rect">
              <a:avLst/>
            </a:prstGeom>
            <a:noFill/>
            <a:ln w="9525" algn="ctr">
              <a:noFill/>
              <a:miter lim="800000"/>
              <a:headEnd/>
              <a:tailEnd/>
            </a:ln>
            <a:effectLst/>
          </p:spPr>
          <p:txBody>
            <a:bodyPr wrap="none">
              <a:spAutoFit/>
            </a:bodyPr>
            <a:lstStyle/>
            <a:p>
              <a:pPr algn="ctr"/>
              <a:r>
                <a:rPr lang="es-ES" sz="1200" b="1"/>
                <a:t>SI</a:t>
              </a:r>
            </a:p>
          </p:txBody>
        </p:sp>
        <p:sp>
          <p:nvSpPr>
            <p:cNvPr id="196623" name="Line 15"/>
            <p:cNvSpPr>
              <a:spLocks noChangeShapeType="1"/>
            </p:cNvSpPr>
            <p:nvPr/>
          </p:nvSpPr>
          <p:spPr bwMode="auto">
            <a:xfrm flipH="1">
              <a:off x="4241" y="3384"/>
              <a:ext cx="3" cy="318"/>
            </a:xfrm>
            <a:prstGeom prst="line">
              <a:avLst/>
            </a:prstGeom>
            <a:noFill/>
            <a:ln w="9525">
              <a:solidFill>
                <a:schemeClr val="tx1"/>
              </a:solidFill>
              <a:round/>
              <a:headEnd/>
              <a:tailEnd type="triangle" w="med" len="med"/>
            </a:ln>
            <a:effectLst/>
          </p:spPr>
          <p:txBody>
            <a:bodyPr/>
            <a:lstStyle/>
            <a:p>
              <a:endParaRPr lang="es-CL"/>
            </a:p>
          </p:txBody>
        </p:sp>
        <p:sp>
          <p:nvSpPr>
            <p:cNvPr id="196624" name="Line 16"/>
            <p:cNvSpPr>
              <a:spLocks noChangeShapeType="1"/>
            </p:cNvSpPr>
            <p:nvPr/>
          </p:nvSpPr>
          <p:spPr bwMode="auto">
            <a:xfrm>
              <a:off x="4426" y="3158"/>
              <a:ext cx="499" cy="0"/>
            </a:xfrm>
            <a:prstGeom prst="line">
              <a:avLst/>
            </a:prstGeom>
            <a:noFill/>
            <a:ln w="9525">
              <a:solidFill>
                <a:schemeClr val="tx1"/>
              </a:solidFill>
              <a:round/>
              <a:headEnd/>
              <a:tailEnd type="triangle" w="med" len="med"/>
            </a:ln>
            <a:effectLst/>
          </p:spPr>
          <p:txBody>
            <a:bodyPr/>
            <a:lstStyle/>
            <a:p>
              <a:endParaRPr lang="es-CL"/>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p:txBody>
          <a:bodyPr/>
          <a:lstStyle/>
          <a:p>
            <a:r>
              <a:rPr lang="es-ES" b="1"/>
              <a:t>Modelos Analíticos de Scoring</a:t>
            </a:r>
          </a:p>
        </p:txBody>
      </p:sp>
      <p:sp>
        <p:nvSpPr>
          <p:cNvPr id="198659" name="Rectangle 3"/>
          <p:cNvSpPr>
            <a:spLocks noGrp="1" noChangeArrowheads="1"/>
          </p:cNvSpPr>
          <p:nvPr>
            <p:ph type="body" idx="1"/>
          </p:nvPr>
        </p:nvSpPr>
        <p:spPr>
          <a:xfrm>
            <a:off x="-1588" y="1628775"/>
            <a:ext cx="9398001" cy="4248150"/>
          </a:xfrm>
        </p:spPr>
        <p:txBody>
          <a:bodyPr/>
          <a:lstStyle/>
          <a:p>
            <a:r>
              <a:rPr lang="es-ES" sz="2800"/>
              <a:t>¿Por qué se masificó la utilización de estos modelos?</a:t>
            </a:r>
          </a:p>
          <a:p>
            <a:pPr lvl="1"/>
            <a:r>
              <a:rPr lang="es-ES" sz="2400"/>
              <a:t>Crecimiento explosivo de solicitudes de créditos.</a:t>
            </a:r>
          </a:p>
          <a:p>
            <a:pPr lvl="1"/>
            <a:r>
              <a:rPr lang="es-ES" sz="2400"/>
              <a:t>Necesidad de manejar los niveles de riesgo de la cartera.</a:t>
            </a:r>
          </a:p>
          <a:p>
            <a:r>
              <a:rPr lang="es-ES" sz="2800"/>
              <a:t>Factores de negocio a considerar:</a:t>
            </a:r>
          </a:p>
          <a:p>
            <a:pPr lvl="1">
              <a:buFontTx/>
              <a:buChar char="•"/>
            </a:pPr>
            <a:r>
              <a:rPr lang="es-ES" sz="2400"/>
              <a:t>Cobertura: ¿A cuántos clientes quiero llegar?</a:t>
            </a:r>
          </a:p>
          <a:p>
            <a:pPr lvl="1">
              <a:buFontTx/>
              <a:buChar char="•"/>
            </a:pPr>
            <a:r>
              <a:rPr lang="es-ES" sz="2400"/>
              <a:t>Riesgo: ¿Cuál es el nivel de pérdida que estoy dispuesto a aceptar?</a:t>
            </a:r>
          </a:p>
          <a:p>
            <a:pPr lvl="1">
              <a:buFontTx/>
              <a:buChar char="•"/>
            </a:pPr>
            <a:r>
              <a:rPr lang="es-ES" sz="2400"/>
              <a:t>Rentabilidad: ¿Cuál es la rentabilidad mínima que quiero percibir?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a:xfrm>
            <a:off x="250825" y="1484313"/>
            <a:ext cx="7777163" cy="784225"/>
          </a:xfrm>
        </p:spPr>
        <p:txBody>
          <a:bodyPr/>
          <a:lstStyle/>
          <a:p>
            <a:r>
              <a:rPr lang="es-ES" b="1"/>
              <a:t>¿Cómo enfrentamos el problema?</a:t>
            </a:r>
          </a:p>
        </p:txBody>
      </p:sp>
      <p:pic>
        <p:nvPicPr>
          <p:cNvPr id="200707" name="Picture 3"/>
          <p:cNvPicPr>
            <a:picLocks noChangeAspect="1" noChangeArrowheads="1"/>
          </p:cNvPicPr>
          <p:nvPr/>
        </p:nvPicPr>
        <p:blipFill>
          <a:blip r:embed="rId3" cstate="print"/>
          <a:srcRect/>
          <a:stretch>
            <a:fillRect/>
          </a:stretch>
        </p:blipFill>
        <p:spPr bwMode="auto">
          <a:xfrm>
            <a:off x="615950" y="2403475"/>
            <a:ext cx="8132763" cy="3186113"/>
          </a:xfrm>
          <a:prstGeom prst="rect">
            <a:avLst/>
          </a:prstGeom>
          <a:noFill/>
          <a:ln w="9525">
            <a:solidFill>
              <a:schemeClr val="accent2"/>
            </a:solid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a:xfrm>
            <a:off x="250825" y="1052513"/>
            <a:ext cx="6610350" cy="784225"/>
          </a:xfrm>
        </p:spPr>
        <p:txBody>
          <a:bodyPr/>
          <a:lstStyle/>
          <a:p>
            <a:r>
              <a:rPr lang="es-ES" b="1"/>
              <a:t>Definición de universos</a:t>
            </a:r>
          </a:p>
        </p:txBody>
      </p:sp>
      <p:grpSp>
        <p:nvGrpSpPr>
          <p:cNvPr id="204803" name="Group 3"/>
          <p:cNvGrpSpPr>
            <a:grpSpLocks/>
          </p:cNvGrpSpPr>
          <p:nvPr/>
        </p:nvGrpSpPr>
        <p:grpSpPr bwMode="auto">
          <a:xfrm>
            <a:off x="755650" y="1773238"/>
            <a:ext cx="7548563" cy="4176712"/>
            <a:chOff x="295" y="618"/>
            <a:chExt cx="5253" cy="2847"/>
          </a:xfrm>
        </p:grpSpPr>
        <p:sp>
          <p:nvSpPr>
            <p:cNvPr id="204804" name="Rectangle 4"/>
            <p:cNvSpPr>
              <a:spLocks noChangeArrowheads="1"/>
            </p:cNvSpPr>
            <p:nvPr/>
          </p:nvSpPr>
          <p:spPr bwMode="auto">
            <a:xfrm>
              <a:off x="295" y="2302"/>
              <a:ext cx="617" cy="346"/>
            </a:xfrm>
            <a:prstGeom prst="rect">
              <a:avLst/>
            </a:prstGeom>
            <a:solidFill>
              <a:srgbClr val="666699">
                <a:alpha val="30000"/>
              </a:srgbClr>
            </a:solidFill>
            <a:ln w="9525">
              <a:noFill/>
              <a:miter lim="800000"/>
              <a:headEnd/>
              <a:tailEnd/>
            </a:ln>
            <a:effectLst/>
          </p:spPr>
          <p:txBody>
            <a:bodyPr wrap="none" anchor="ctr"/>
            <a:lstStyle/>
            <a:p>
              <a:pPr algn="ctr"/>
              <a:r>
                <a:rPr lang="es-ES" b="1"/>
                <a:t>Persona</a:t>
              </a:r>
            </a:p>
          </p:txBody>
        </p:sp>
        <p:cxnSp>
          <p:nvCxnSpPr>
            <p:cNvPr id="204805" name="AutoShape 5"/>
            <p:cNvCxnSpPr>
              <a:cxnSpLocks noChangeShapeType="1"/>
              <a:stCxn id="204804" idx="3"/>
              <a:endCxn id="204822" idx="1"/>
            </p:cNvCxnSpPr>
            <p:nvPr/>
          </p:nvCxnSpPr>
          <p:spPr bwMode="auto">
            <a:xfrm flipV="1">
              <a:off x="912" y="1785"/>
              <a:ext cx="413" cy="691"/>
            </a:xfrm>
            <a:prstGeom prst="straightConnector1">
              <a:avLst/>
            </a:prstGeom>
            <a:noFill/>
            <a:ln w="9525">
              <a:solidFill>
                <a:schemeClr val="tx1"/>
              </a:solidFill>
              <a:round/>
              <a:headEnd/>
              <a:tailEnd type="triangle" w="med" len="med"/>
            </a:ln>
            <a:effectLst/>
          </p:spPr>
        </p:cxnSp>
        <p:cxnSp>
          <p:nvCxnSpPr>
            <p:cNvPr id="204806" name="AutoShape 6"/>
            <p:cNvCxnSpPr>
              <a:cxnSpLocks noChangeShapeType="1"/>
            </p:cNvCxnSpPr>
            <p:nvPr/>
          </p:nvCxnSpPr>
          <p:spPr bwMode="auto">
            <a:xfrm flipV="1">
              <a:off x="2080" y="1180"/>
              <a:ext cx="515" cy="605"/>
            </a:xfrm>
            <a:prstGeom prst="straightConnector1">
              <a:avLst/>
            </a:prstGeom>
            <a:noFill/>
            <a:ln w="9525">
              <a:solidFill>
                <a:schemeClr val="tx1"/>
              </a:solidFill>
              <a:round/>
              <a:headEnd/>
              <a:tailEnd type="triangle" w="med" len="med"/>
            </a:ln>
            <a:effectLst/>
          </p:spPr>
        </p:cxnSp>
        <p:cxnSp>
          <p:nvCxnSpPr>
            <p:cNvPr id="204807" name="AutoShape 7"/>
            <p:cNvCxnSpPr>
              <a:cxnSpLocks noChangeShapeType="1"/>
            </p:cNvCxnSpPr>
            <p:nvPr/>
          </p:nvCxnSpPr>
          <p:spPr bwMode="auto">
            <a:xfrm>
              <a:off x="2080" y="1785"/>
              <a:ext cx="481" cy="734"/>
            </a:xfrm>
            <a:prstGeom prst="straightConnector1">
              <a:avLst/>
            </a:prstGeom>
            <a:noFill/>
            <a:ln w="9525">
              <a:solidFill>
                <a:schemeClr val="tx1"/>
              </a:solidFill>
              <a:round/>
              <a:headEnd/>
              <a:tailEnd type="triangle" w="med" len="med"/>
            </a:ln>
            <a:effectLst/>
          </p:spPr>
        </p:cxnSp>
        <p:sp>
          <p:nvSpPr>
            <p:cNvPr id="204808" name="Oval 8"/>
            <p:cNvSpPr>
              <a:spLocks noChangeArrowheads="1"/>
            </p:cNvSpPr>
            <p:nvPr/>
          </p:nvSpPr>
          <p:spPr bwMode="auto">
            <a:xfrm>
              <a:off x="3762" y="618"/>
              <a:ext cx="309" cy="389"/>
            </a:xfrm>
            <a:prstGeom prst="ellipse">
              <a:avLst/>
            </a:prstGeom>
            <a:noFill/>
            <a:ln w="9525">
              <a:solidFill>
                <a:schemeClr val="tx1"/>
              </a:solidFill>
              <a:round/>
              <a:headEnd/>
              <a:tailEnd/>
            </a:ln>
            <a:effectLst/>
          </p:spPr>
          <p:txBody>
            <a:bodyPr wrap="none" anchor="ctr"/>
            <a:lstStyle/>
            <a:p>
              <a:pPr algn="ctr"/>
              <a:r>
                <a:rPr lang="es-ES" b="1"/>
                <a:t>U1</a:t>
              </a:r>
            </a:p>
          </p:txBody>
        </p:sp>
        <p:cxnSp>
          <p:nvCxnSpPr>
            <p:cNvPr id="204809" name="AutoShape 9"/>
            <p:cNvCxnSpPr>
              <a:cxnSpLocks noChangeShapeType="1"/>
              <a:stCxn id="204823" idx="3"/>
              <a:endCxn id="204808" idx="2"/>
            </p:cNvCxnSpPr>
            <p:nvPr/>
          </p:nvCxnSpPr>
          <p:spPr bwMode="auto">
            <a:xfrm flipV="1">
              <a:off x="3212" y="813"/>
              <a:ext cx="550" cy="410"/>
            </a:xfrm>
            <a:prstGeom prst="straightConnector1">
              <a:avLst/>
            </a:prstGeom>
            <a:noFill/>
            <a:ln w="9525">
              <a:solidFill>
                <a:schemeClr val="tx1"/>
              </a:solidFill>
              <a:round/>
              <a:headEnd/>
              <a:tailEnd type="triangle" w="med" len="med"/>
            </a:ln>
            <a:effectLst/>
          </p:spPr>
        </p:cxnSp>
        <p:cxnSp>
          <p:nvCxnSpPr>
            <p:cNvPr id="204810" name="AutoShape 10"/>
            <p:cNvCxnSpPr>
              <a:cxnSpLocks noChangeShapeType="1"/>
              <a:stCxn id="204823" idx="3"/>
              <a:endCxn id="204831" idx="1"/>
            </p:cNvCxnSpPr>
            <p:nvPr/>
          </p:nvCxnSpPr>
          <p:spPr bwMode="auto">
            <a:xfrm>
              <a:off x="3212" y="1223"/>
              <a:ext cx="575" cy="248"/>
            </a:xfrm>
            <a:prstGeom prst="straightConnector1">
              <a:avLst/>
            </a:prstGeom>
            <a:noFill/>
            <a:ln w="9525">
              <a:solidFill>
                <a:schemeClr val="tx1"/>
              </a:solidFill>
              <a:round/>
              <a:headEnd/>
              <a:tailEnd type="triangle" w="med" len="med"/>
            </a:ln>
            <a:effectLst/>
          </p:spPr>
        </p:cxnSp>
        <p:cxnSp>
          <p:nvCxnSpPr>
            <p:cNvPr id="204811" name="AutoShape 11"/>
            <p:cNvCxnSpPr>
              <a:cxnSpLocks noChangeShapeType="1"/>
              <a:stCxn id="204821" idx="3"/>
              <a:endCxn id="204827" idx="2"/>
            </p:cNvCxnSpPr>
            <p:nvPr/>
          </p:nvCxnSpPr>
          <p:spPr bwMode="auto">
            <a:xfrm flipV="1">
              <a:off x="3179" y="2264"/>
              <a:ext cx="654" cy="255"/>
            </a:xfrm>
            <a:prstGeom prst="straightConnector1">
              <a:avLst/>
            </a:prstGeom>
            <a:noFill/>
            <a:ln w="9525">
              <a:solidFill>
                <a:schemeClr val="tx1"/>
              </a:solidFill>
              <a:round/>
              <a:headEnd/>
              <a:tailEnd type="triangle" w="med" len="med"/>
            </a:ln>
            <a:effectLst/>
          </p:spPr>
        </p:cxnSp>
        <p:cxnSp>
          <p:nvCxnSpPr>
            <p:cNvPr id="204812" name="AutoShape 12"/>
            <p:cNvCxnSpPr>
              <a:cxnSpLocks noChangeShapeType="1"/>
              <a:stCxn id="204821" idx="3"/>
              <a:endCxn id="204832" idx="1"/>
            </p:cNvCxnSpPr>
            <p:nvPr/>
          </p:nvCxnSpPr>
          <p:spPr bwMode="auto">
            <a:xfrm>
              <a:off x="3179" y="2519"/>
              <a:ext cx="654" cy="358"/>
            </a:xfrm>
            <a:prstGeom prst="straightConnector1">
              <a:avLst/>
            </a:prstGeom>
            <a:noFill/>
            <a:ln w="9525">
              <a:solidFill>
                <a:schemeClr val="tx1"/>
              </a:solidFill>
              <a:round/>
              <a:headEnd/>
              <a:tailEnd type="triangle" w="med" len="med"/>
            </a:ln>
            <a:effectLst/>
          </p:spPr>
        </p:cxnSp>
        <p:sp>
          <p:nvSpPr>
            <p:cNvPr id="204813" name="Rectangle 13"/>
            <p:cNvSpPr>
              <a:spLocks noChangeArrowheads="1"/>
            </p:cNvSpPr>
            <p:nvPr/>
          </p:nvSpPr>
          <p:spPr bwMode="auto">
            <a:xfrm>
              <a:off x="1428" y="2993"/>
              <a:ext cx="686" cy="346"/>
            </a:xfrm>
            <a:prstGeom prst="rect">
              <a:avLst/>
            </a:prstGeom>
            <a:noFill/>
            <a:ln w="9525">
              <a:noFill/>
              <a:miter lim="800000"/>
              <a:headEnd/>
              <a:tailEnd/>
            </a:ln>
            <a:effectLst/>
          </p:spPr>
          <p:txBody>
            <a:bodyPr wrap="none" anchor="ctr"/>
            <a:lstStyle/>
            <a:p>
              <a:pPr algn="ctr"/>
              <a:r>
                <a:rPr lang="es-ES" sz="1600"/>
                <a:t>Excluir del</a:t>
              </a:r>
            </a:p>
            <a:p>
              <a:pPr algn="ctr"/>
              <a:r>
                <a:rPr lang="es-ES" sz="1600"/>
                <a:t>Análisis</a:t>
              </a:r>
            </a:p>
          </p:txBody>
        </p:sp>
        <p:cxnSp>
          <p:nvCxnSpPr>
            <p:cNvPr id="204814" name="AutoShape 14"/>
            <p:cNvCxnSpPr>
              <a:cxnSpLocks noChangeShapeType="1"/>
              <a:stCxn id="204804" idx="3"/>
              <a:endCxn id="204813" idx="1"/>
            </p:cNvCxnSpPr>
            <p:nvPr/>
          </p:nvCxnSpPr>
          <p:spPr bwMode="auto">
            <a:xfrm>
              <a:off x="912" y="2476"/>
              <a:ext cx="516" cy="691"/>
            </a:xfrm>
            <a:prstGeom prst="straightConnector1">
              <a:avLst/>
            </a:prstGeom>
            <a:noFill/>
            <a:ln w="9525">
              <a:solidFill>
                <a:schemeClr val="tx1"/>
              </a:solidFill>
              <a:round/>
              <a:headEnd/>
              <a:tailEnd type="triangle" w="med" len="med"/>
            </a:ln>
            <a:effectLst/>
          </p:spPr>
        </p:cxnSp>
        <p:sp>
          <p:nvSpPr>
            <p:cNvPr id="204815" name="Rectangle 15"/>
            <p:cNvSpPr>
              <a:spLocks noChangeArrowheads="1"/>
            </p:cNvSpPr>
            <p:nvPr/>
          </p:nvSpPr>
          <p:spPr bwMode="auto">
            <a:xfrm>
              <a:off x="569" y="2864"/>
              <a:ext cx="584" cy="216"/>
            </a:xfrm>
            <a:prstGeom prst="rect">
              <a:avLst/>
            </a:prstGeom>
            <a:noFill/>
            <a:ln w="9525">
              <a:noFill/>
              <a:miter lim="800000"/>
              <a:headEnd/>
              <a:tailEnd/>
            </a:ln>
            <a:effectLst/>
          </p:spPr>
          <p:txBody>
            <a:bodyPr wrap="none" anchor="ctr"/>
            <a:lstStyle/>
            <a:p>
              <a:pPr algn="ctr"/>
              <a:r>
                <a:rPr lang="es-ES" sz="1600"/>
                <a:t>Organización</a:t>
              </a:r>
            </a:p>
          </p:txBody>
        </p:sp>
        <p:sp>
          <p:nvSpPr>
            <p:cNvPr id="204816" name="Rectangle 16"/>
            <p:cNvSpPr>
              <a:spLocks noChangeArrowheads="1"/>
            </p:cNvSpPr>
            <p:nvPr/>
          </p:nvSpPr>
          <p:spPr bwMode="auto">
            <a:xfrm>
              <a:off x="604" y="1871"/>
              <a:ext cx="584" cy="216"/>
            </a:xfrm>
            <a:prstGeom prst="rect">
              <a:avLst/>
            </a:prstGeom>
            <a:noFill/>
            <a:ln w="9525">
              <a:noFill/>
              <a:miter lim="800000"/>
              <a:headEnd/>
              <a:tailEnd/>
            </a:ln>
            <a:effectLst/>
          </p:spPr>
          <p:txBody>
            <a:bodyPr wrap="none" anchor="ctr"/>
            <a:lstStyle/>
            <a:p>
              <a:pPr algn="ctr"/>
              <a:r>
                <a:rPr lang="es-ES" sz="1600"/>
                <a:t>Natural</a:t>
              </a:r>
            </a:p>
          </p:txBody>
        </p:sp>
        <p:sp>
          <p:nvSpPr>
            <p:cNvPr id="204817" name="Rectangle 17"/>
            <p:cNvSpPr>
              <a:spLocks noChangeArrowheads="1"/>
            </p:cNvSpPr>
            <p:nvPr/>
          </p:nvSpPr>
          <p:spPr bwMode="auto">
            <a:xfrm>
              <a:off x="3152" y="1389"/>
              <a:ext cx="584" cy="216"/>
            </a:xfrm>
            <a:prstGeom prst="rect">
              <a:avLst/>
            </a:prstGeom>
            <a:noFill/>
            <a:ln w="9525">
              <a:noFill/>
              <a:miter lim="800000"/>
              <a:headEnd/>
              <a:tailEnd/>
            </a:ln>
            <a:effectLst/>
          </p:spPr>
          <p:txBody>
            <a:bodyPr wrap="none" anchor="ctr"/>
            <a:lstStyle/>
            <a:p>
              <a:pPr algn="ctr"/>
              <a:r>
                <a:rPr lang="es-ES" sz="1600"/>
                <a:t>Largo</a:t>
              </a:r>
            </a:p>
          </p:txBody>
        </p:sp>
        <p:sp>
          <p:nvSpPr>
            <p:cNvPr id="204818" name="Rectangle 18"/>
            <p:cNvSpPr>
              <a:spLocks noChangeArrowheads="1"/>
            </p:cNvSpPr>
            <p:nvPr/>
          </p:nvSpPr>
          <p:spPr bwMode="auto">
            <a:xfrm>
              <a:off x="3107" y="754"/>
              <a:ext cx="584" cy="216"/>
            </a:xfrm>
            <a:prstGeom prst="rect">
              <a:avLst/>
            </a:prstGeom>
            <a:noFill/>
            <a:ln w="9525">
              <a:noFill/>
              <a:miter lim="800000"/>
              <a:headEnd/>
              <a:tailEnd/>
            </a:ln>
            <a:effectLst/>
          </p:spPr>
          <p:txBody>
            <a:bodyPr wrap="none" anchor="ctr"/>
            <a:lstStyle/>
            <a:p>
              <a:pPr algn="ctr"/>
              <a:r>
                <a:rPr lang="es-ES" sz="1600"/>
                <a:t>Corto</a:t>
              </a:r>
            </a:p>
          </p:txBody>
        </p:sp>
        <p:sp>
          <p:nvSpPr>
            <p:cNvPr id="204819" name="Rectangle 19"/>
            <p:cNvSpPr>
              <a:spLocks noChangeArrowheads="1"/>
            </p:cNvSpPr>
            <p:nvPr/>
          </p:nvSpPr>
          <p:spPr bwMode="auto">
            <a:xfrm>
              <a:off x="1791" y="2160"/>
              <a:ext cx="584" cy="216"/>
            </a:xfrm>
            <a:prstGeom prst="rect">
              <a:avLst/>
            </a:prstGeom>
            <a:noFill/>
            <a:ln w="9525">
              <a:noFill/>
              <a:miter lim="800000"/>
              <a:headEnd/>
              <a:tailEnd/>
            </a:ln>
            <a:effectLst/>
          </p:spPr>
          <p:txBody>
            <a:bodyPr wrap="none" anchor="ctr"/>
            <a:lstStyle/>
            <a:p>
              <a:pPr algn="ctr"/>
              <a:r>
                <a:rPr lang="es-ES" sz="1600"/>
                <a:t>Antiguo</a:t>
              </a:r>
            </a:p>
          </p:txBody>
        </p:sp>
        <p:sp>
          <p:nvSpPr>
            <p:cNvPr id="204820" name="Rectangle 20"/>
            <p:cNvSpPr>
              <a:spLocks noChangeArrowheads="1"/>
            </p:cNvSpPr>
            <p:nvPr/>
          </p:nvSpPr>
          <p:spPr bwMode="auto">
            <a:xfrm>
              <a:off x="1806" y="1223"/>
              <a:ext cx="583" cy="216"/>
            </a:xfrm>
            <a:prstGeom prst="rect">
              <a:avLst/>
            </a:prstGeom>
            <a:noFill/>
            <a:ln w="9525">
              <a:noFill/>
              <a:miter lim="800000"/>
              <a:headEnd/>
              <a:tailEnd/>
            </a:ln>
            <a:effectLst/>
          </p:spPr>
          <p:txBody>
            <a:bodyPr wrap="none" anchor="ctr"/>
            <a:lstStyle/>
            <a:p>
              <a:pPr algn="ctr"/>
              <a:r>
                <a:rPr lang="es-ES" sz="1600"/>
                <a:t>Nuevo</a:t>
              </a:r>
            </a:p>
          </p:txBody>
        </p:sp>
        <p:sp>
          <p:nvSpPr>
            <p:cNvPr id="204821" name="Rectangle 21"/>
            <p:cNvSpPr>
              <a:spLocks noChangeArrowheads="1"/>
            </p:cNvSpPr>
            <p:nvPr/>
          </p:nvSpPr>
          <p:spPr bwMode="auto">
            <a:xfrm>
              <a:off x="2561" y="2346"/>
              <a:ext cx="618" cy="345"/>
            </a:xfrm>
            <a:prstGeom prst="rect">
              <a:avLst/>
            </a:prstGeom>
            <a:solidFill>
              <a:srgbClr val="666699">
                <a:alpha val="30000"/>
              </a:srgbClr>
            </a:solidFill>
            <a:ln w="9525">
              <a:noFill/>
              <a:miter lim="800000"/>
              <a:headEnd/>
              <a:tailEnd/>
            </a:ln>
            <a:effectLst/>
          </p:spPr>
          <p:txBody>
            <a:bodyPr wrap="none" anchor="ctr"/>
            <a:lstStyle/>
            <a:p>
              <a:pPr algn="ctr"/>
              <a:r>
                <a:rPr lang="es-ES" b="1"/>
                <a:t>Plazo</a:t>
              </a:r>
            </a:p>
            <a:p>
              <a:pPr algn="ctr"/>
              <a:r>
                <a:rPr lang="es-ES" b="1"/>
                <a:t>crédito</a:t>
              </a:r>
            </a:p>
          </p:txBody>
        </p:sp>
        <p:sp>
          <p:nvSpPr>
            <p:cNvPr id="204822" name="Rectangle 22"/>
            <p:cNvSpPr>
              <a:spLocks noChangeArrowheads="1"/>
            </p:cNvSpPr>
            <p:nvPr/>
          </p:nvSpPr>
          <p:spPr bwMode="auto">
            <a:xfrm>
              <a:off x="1325" y="1612"/>
              <a:ext cx="755" cy="345"/>
            </a:xfrm>
            <a:prstGeom prst="rect">
              <a:avLst/>
            </a:prstGeom>
            <a:solidFill>
              <a:srgbClr val="666699">
                <a:alpha val="30000"/>
              </a:srgbClr>
            </a:solidFill>
            <a:ln w="9525">
              <a:noFill/>
              <a:miter lim="800000"/>
              <a:headEnd/>
              <a:tailEnd/>
            </a:ln>
            <a:effectLst/>
          </p:spPr>
          <p:txBody>
            <a:bodyPr wrap="none" anchor="ctr"/>
            <a:lstStyle/>
            <a:p>
              <a:pPr algn="ctr"/>
              <a:r>
                <a:rPr lang="es-ES" b="1"/>
                <a:t>Antigüedad</a:t>
              </a:r>
            </a:p>
            <a:p>
              <a:pPr algn="ctr"/>
              <a:r>
                <a:rPr lang="es-ES" b="1"/>
                <a:t>cliente</a:t>
              </a:r>
            </a:p>
          </p:txBody>
        </p:sp>
        <p:sp>
          <p:nvSpPr>
            <p:cNvPr id="204823" name="Rectangle 23"/>
            <p:cNvSpPr>
              <a:spLocks noChangeArrowheads="1"/>
            </p:cNvSpPr>
            <p:nvPr/>
          </p:nvSpPr>
          <p:spPr bwMode="auto">
            <a:xfrm>
              <a:off x="2595" y="1050"/>
              <a:ext cx="617" cy="346"/>
            </a:xfrm>
            <a:prstGeom prst="rect">
              <a:avLst/>
            </a:prstGeom>
            <a:solidFill>
              <a:srgbClr val="666699">
                <a:alpha val="30000"/>
              </a:srgbClr>
            </a:solidFill>
            <a:ln w="9525">
              <a:noFill/>
              <a:miter lim="800000"/>
              <a:headEnd/>
              <a:tailEnd/>
            </a:ln>
            <a:effectLst/>
          </p:spPr>
          <p:txBody>
            <a:bodyPr wrap="none" anchor="ctr"/>
            <a:lstStyle/>
            <a:p>
              <a:pPr algn="ctr"/>
              <a:r>
                <a:rPr lang="es-ES" b="1"/>
                <a:t>Plazo</a:t>
              </a:r>
            </a:p>
            <a:p>
              <a:pPr algn="ctr"/>
              <a:r>
                <a:rPr lang="es-ES" b="1"/>
                <a:t>crédito</a:t>
              </a:r>
            </a:p>
          </p:txBody>
        </p:sp>
        <p:sp>
          <p:nvSpPr>
            <p:cNvPr id="204824" name="Rectangle 24"/>
            <p:cNvSpPr>
              <a:spLocks noChangeArrowheads="1"/>
            </p:cNvSpPr>
            <p:nvPr/>
          </p:nvSpPr>
          <p:spPr bwMode="auto">
            <a:xfrm>
              <a:off x="3152" y="2115"/>
              <a:ext cx="584" cy="215"/>
            </a:xfrm>
            <a:prstGeom prst="rect">
              <a:avLst/>
            </a:prstGeom>
            <a:noFill/>
            <a:ln w="9525">
              <a:noFill/>
              <a:miter lim="800000"/>
              <a:headEnd/>
              <a:tailEnd/>
            </a:ln>
            <a:effectLst/>
          </p:spPr>
          <p:txBody>
            <a:bodyPr wrap="none" anchor="ctr"/>
            <a:lstStyle/>
            <a:p>
              <a:pPr algn="ctr"/>
              <a:r>
                <a:rPr lang="es-ES" sz="1600"/>
                <a:t>Corto</a:t>
              </a:r>
            </a:p>
          </p:txBody>
        </p:sp>
        <p:sp>
          <p:nvSpPr>
            <p:cNvPr id="204825" name="Rectangle 25"/>
            <p:cNvSpPr>
              <a:spLocks noChangeArrowheads="1"/>
            </p:cNvSpPr>
            <p:nvPr/>
          </p:nvSpPr>
          <p:spPr bwMode="auto">
            <a:xfrm>
              <a:off x="3152" y="2750"/>
              <a:ext cx="584" cy="217"/>
            </a:xfrm>
            <a:prstGeom prst="rect">
              <a:avLst/>
            </a:prstGeom>
            <a:noFill/>
            <a:ln w="9525">
              <a:noFill/>
              <a:miter lim="800000"/>
              <a:headEnd/>
              <a:tailEnd/>
            </a:ln>
            <a:effectLst/>
          </p:spPr>
          <p:txBody>
            <a:bodyPr wrap="none" anchor="ctr"/>
            <a:lstStyle/>
            <a:p>
              <a:pPr algn="ctr"/>
              <a:r>
                <a:rPr lang="es-ES" sz="1600"/>
                <a:t>Largo</a:t>
              </a:r>
            </a:p>
          </p:txBody>
        </p:sp>
        <p:sp>
          <p:nvSpPr>
            <p:cNvPr id="204826" name="Oval 26"/>
            <p:cNvSpPr>
              <a:spLocks noChangeArrowheads="1"/>
            </p:cNvSpPr>
            <p:nvPr/>
          </p:nvSpPr>
          <p:spPr bwMode="auto">
            <a:xfrm>
              <a:off x="5194" y="935"/>
              <a:ext cx="309" cy="389"/>
            </a:xfrm>
            <a:prstGeom prst="ellipse">
              <a:avLst/>
            </a:prstGeom>
            <a:noFill/>
            <a:ln w="9525">
              <a:solidFill>
                <a:schemeClr val="tx1"/>
              </a:solidFill>
              <a:round/>
              <a:headEnd/>
              <a:tailEnd/>
            </a:ln>
            <a:effectLst/>
          </p:spPr>
          <p:txBody>
            <a:bodyPr wrap="none" anchor="ctr"/>
            <a:lstStyle/>
            <a:p>
              <a:pPr algn="ctr"/>
              <a:r>
                <a:rPr lang="es-ES" b="1"/>
                <a:t>U2</a:t>
              </a:r>
            </a:p>
          </p:txBody>
        </p:sp>
        <p:sp>
          <p:nvSpPr>
            <p:cNvPr id="204827" name="Oval 27"/>
            <p:cNvSpPr>
              <a:spLocks noChangeArrowheads="1"/>
            </p:cNvSpPr>
            <p:nvPr/>
          </p:nvSpPr>
          <p:spPr bwMode="auto">
            <a:xfrm>
              <a:off x="3833" y="2069"/>
              <a:ext cx="309" cy="389"/>
            </a:xfrm>
            <a:prstGeom prst="ellipse">
              <a:avLst/>
            </a:prstGeom>
            <a:noFill/>
            <a:ln w="9525">
              <a:solidFill>
                <a:schemeClr val="tx1"/>
              </a:solidFill>
              <a:round/>
              <a:headEnd/>
              <a:tailEnd/>
            </a:ln>
            <a:effectLst/>
          </p:spPr>
          <p:txBody>
            <a:bodyPr wrap="none" anchor="ctr"/>
            <a:lstStyle/>
            <a:p>
              <a:pPr algn="ctr"/>
              <a:r>
                <a:rPr lang="es-ES" b="1"/>
                <a:t>U3</a:t>
              </a:r>
            </a:p>
          </p:txBody>
        </p:sp>
        <p:sp>
          <p:nvSpPr>
            <p:cNvPr id="204828" name="Oval 28"/>
            <p:cNvSpPr>
              <a:spLocks noChangeArrowheads="1"/>
            </p:cNvSpPr>
            <p:nvPr/>
          </p:nvSpPr>
          <p:spPr bwMode="auto">
            <a:xfrm>
              <a:off x="5239" y="2477"/>
              <a:ext cx="309" cy="389"/>
            </a:xfrm>
            <a:prstGeom prst="ellipse">
              <a:avLst/>
            </a:prstGeom>
            <a:noFill/>
            <a:ln w="9525">
              <a:solidFill>
                <a:schemeClr val="tx1"/>
              </a:solidFill>
              <a:round/>
              <a:headEnd/>
              <a:tailEnd/>
            </a:ln>
            <a:effectLst/>
          </p:spPr>
          <p:txBody>
            <a:bodyPr wrap="none" anchor="ctr"/>
            <a:lstStyle/>
            <a:p>
              <a:pPr algn="ctr"/>
              <a:r>
                <a:rPr lang="es-ES" b="1"/>
                <a:t>U4</a:t>
              </a:r>
            </a:p>
          </p:txBody>
        </p:sp>
        <p:sp>
          <p:nvSpPr>
            <p:cNvPr id="204829" name="Oval 29"/>
            <p:cNvSpPr>
              <a:spLocks noChangeArrowheads="1"/>
            </p:cNvSpPr>
            <p:nvPr/>
          </p:nvSpPr>
          <p:spPr bwMode="auto">
            <a:xfrm>
              <a:off x="5239" y="3067"/>
              <a:ext cx="309" cy="389"/>
            </a:xfrm>
            <a:prstGeom prst="ellipse">
              <a:avLst/>
            </a:prstGeom>
            <a:noFill/>
            <a:ln w="9525">
              <a:solidFill>
                <a:srgbClr val="FF0000"/>
              </a:solidFill>
              <a:round/>
              <a:headEnd/>
              <a:tailEnd/>
            </a:ln>
            <a:effectLst/>
          </p:spPr>
          <p:txBody>
            <a:bodyPr wrap="none" anchor="ctr"/>
            <a:lstStyle/>
            <a:p>
              <a:pPr algn="ctr"/>
              <a:r>
                <a:rPr lang="es-ES" b="1">
                  <a:solidFill>
                    <a:srgbClr val="FF3300"/>
                  </a:solidFill>
                </a:rPr>
                <a:t>U6</a:t>
              </a:r>
            </a:p>
          </p:txBody>
        </p:sp>
        <p:sp>
          <p:nvSpPr>
            <p:cNvPr id="204830" name="Oval 30"/>
            <p:cNvSpPr>
              <a:spLocks noChangeArrowheads="1"/>
            </p:cNvSpPr>
            <p:nvPr/>
          </p:nvSpPr>
          <p:spPr bwMode="auto">
            <a:xfrm>
              <a:off x="5194" y="1525"/>
              <a:ext cx="309" cy="389"/>
            </a:xfrm>
            <a:prstGeom prst="ellipse">
              <a:avLst/>
            </a:prstGeom>
            <a:noFill/>
            <a:ln w="9525">
              <a:solidFill>
                <a:srgbClr val="FF0000"/>
              </a:solidFill>
              <a:round/>
              <a:headEnd/>
              <a:tailEnd/>
            </a:ln>
            <a:effectLst/>
          </p:spPr>
          <p:txBody>
            <a:bodyPr wrap="none" anchor="ctr"/>
            <a:lstStyle/>
            <a:p>
              <a:pPr algn="ctr"/>
              <a:r>
                <a:rPr lang="es-ES" b="1">
                  <a:solidFill>
                    <a:srgbClr val="FF3300"/>
                  </a:solidFill>
                </a:rPr>
                <a:t>U5</a:t>
              </a:r>
            </a:p>
          </p:txBody>
        </p:sp>
        <p:sp>
          <p:nvSpPr>
            <p:cNvPr id="204831" name="Rectangle 31"/>
            <p:cNvSpPr>
              <a:spLocks noChangeArrowheads="1"/>
            </p:cNvSpPr>
            <p:nvPr/>
          </p:nvSpPr>
          <p:spPr bwMode="auto">
            <a:xfrm>
              <a:off x="3787" y="1298"/>
              <a:ext cx="617" cy="346"/>
            </a:xfrm>
            <a:prstGeom prst="rect">
              <a:avLst/>
            </a:prstGeom>
            <a:solidFill>
              <a:srgbClr val="666699">
                <a:alpha val="30000"/>
              </a:srgbClr>
            </a:solidFill>
            <a:ln w="9525">
              <a:noFill/>
              <a:miter lim="800000"/>
              <a:headEnd/>
              <a:tailEnd/>
            </a:ln>
            <a:effectLst/>
          </p:spPr>
          <p:txBody>
            <a:bodyPr wrap="none" anchor="ctr"/>
            <a:lstStyle/>
            <a:p>
              <a:pPr algn="ctr"/>
              <a:r>
                <a:rPr lang="es-ES" b="1"/>
                <a:t>Duración</a:t>
              </a:r>
            </a:p>
          </p:txBody>
        </p:sp>
        <p:sp>
          <p:nvSpPr>
            <p:cNvPr id="204832" name="Rectangle 32"/>
            <p:cNvSpPr>
              <a:spLocks noChangeArrowheads="1"/>
            </p:cNvSpPr>
            <p:nvPr/>
          </p:nvSpPr>
          <p:spPr bwMode="auto">
            <a:xfrm>
              <a:off x="3833" y="2704"/>
              <a:ext cx="617" cy="346"/>
            </a:xfrm>
            <a:prstGeom prst="rect">
              <a:avLst/>
            </a:prstGeom>
            <a:solidFill>
              <a:srgbClr val="666699">
                <a:alpha val="30000"/>
              </a:srgbClr>
            </a:solidFill>
            <a:ln w="9525">
              <a:noFill/>
              <a:miter lim="800000"/>
              <a:headEnd/>
              <a:tailEnd/>
            </a:ln>
            <a:effectLst/>
          </p:spPr>
          <p:txBody>
            <a:bodyPr wrap="none" anchor="ctr"/>
            <a:lstStyle/>
            <a:p>
              <a:pPr algn="ctr"/>
              <a:r>
                <a:rPr lang="es-ES" b="1"/>
                <a:t>Duración</a:t>
              </a:r>
            </a:p>
          </p:txBody>
        </p:sp>
        <p:cxnSp>
          <p:nvCxnSpPr>
            <p:cNvPr id="204833" name="AutoShape 33"/>
            <p:cNvCxnSpPr>
              <a:cxnSpLocks noChangeShapeType="1"/>
              <a:stCxn id="204831" idx="3"/>
              <a:endCxn id="204826" idx="2"/>
            </p:cNvCxnSpPr>
            <p:nvPr/>
          </p:nvCxnSpPr>
          <p:spPr bwMode="auto">
            <a:xfrm flipV="1">
              <a:off x="4404" y="1130"/>
              <a:ext cx="790" cy="341"/>
            </a:xfrm>
            <a:prstGeom prst="straightConnector1">
              <a:avLst/>
            </a:prstGeom>
            <a:noFill/>
            <a:ln w="9525">
              <a:solidFill>
                <a:schemeClr val="tx1"/>
              </a:solidFill>
              <a:round/>
              <a:headEnd/>
              <a:tailEnd type="triangle" w="med" len="med"/>
            </a:ln>
            <a:effectLst/>
          </p:spPr>
        </p:cxnSp>
        <p:cxnSp>
          <p:nvCxnSpPr>
            <p:cNvPr id="204834" name="AutoShape 34"/>
            <p:cNvCxnSpPr>
              <a:cxnSpLocks noChangeShapeType="1"/>
              <a:stCxn id="204831" idx="3"/>
              <a:endCxn id="204830" idx="2"/>
            </p:cNvCxnSpPr>
            <p:nvPr/>
          </p:nvCxnSpPr>
          <p:spPr bwMode="auto">
            <a:xfrm>
              <a:off x="4404" y="1471"/>
              <a:ext cx="790" cy="249"/>
            </a:xfrm>
            <a:prstGeom prst="straightConnector1">
              <a:avLst/>
            </a:prstGeom>
            <a:noFill/>
            <a:ln w="9525">
              <a:solidFill>
                <a:schemeClr val="tx1"/>
              </a:solidFill>
              <a:round/>
              <a:headEnd/>
              <a:tailEnd type="triangle" w="med" len="med"/>
            </a:ln>
            <a:effectLst/>
          </p:spPr>
        </p:cxnSp>
        <p:cxnSp>
          <p:nvCxnSpPr>
            <p:cNvPr id="204835" name="AutoShape 35"/>
            <p:cNvCxnSpPr>
              <a:cxnSpLocks noChangeShapeType="1"/>
              <a:stCxn id="204832" idx="3"/>
              <a:endCxn id="204828" idx="2"/>
            </p:cNvCxnSpPr>
            <p:nvPr/>
          </p:nvCxnSpPr>
          <p:spPr bwMode="auto">
            <a:xfrm flipV="1">
              <a:off x="4450" y="2672"/>
              <a:ext cx="789" cy="205"/>
            </a:xfrm>
            <a:prstGeom prst="straightConnector1">
              <a:avLst/>
            </a:prstGeom>
            <a:noFill/>
            <a:ln w="9525">
              <a:solidFill>
                <a:schemeClr val="tx1"/>
              </a:solidFill>
              <a:round/>
              <a:headEnd/>
              <a:tailEnd type="triangle" w="med" len="med"/>
            </a:ln>
            <a:effectLst/>
          </p:spPr>
        </p:cxnSp>
        <p:cxnSp>
          <p:nvCxnSpPr>
            <p:cNvPr id="204836" name="AutoShape 36"/>
            <p:cNvCxnSpPr>
              <a:cxnSpLocks noChangeShapeType="1"/>
              <a:endCxn id="204829" idx="2"/>
            </p:cNvCxnSpPr>
            <p:nvPr/>
          </p:nvCxnSpPr>
          <p:spPr bwMode="auto">
            <a:xfrm>
              <a:off x="4450" y="2877"/>
              <a:ext cx="789" cy="385"/>
            </a:xfrm>
            <a:prstGeom prst="straightConnector1">
              <a:avLst/>
            </a:prstGeom>
            <a:noFill/>
            <a:ln w="9525">
              <a:solidFill>
                <a:schemeClr val="tx1"/>
              </a:solidFill>
              <a:round/>
              <a:headEnd/>
              <a:tailEnd type="triangle" w="med" len="med"/>
            </a:ln>
            <a:effectLst/>
          </p:spPr>
        </p:cxnSp>
        <p:sp>
          <p:nvSpPr>
            <p:cNvPr id="204837" name="Rectangle 37"/>
            <p:cNvSpPr>
              <a:spLocks noChangeArrowheads="1"/>
            </p:cNvSpPr>
            <p:nvPr/>
          </p:nvSpPr>
          <p:spPr bwMode="auto">
            <a:xfrm>
              <a:off x="4377" y="981"/>
              <a:ext cx="584" cy="216"/>
            </a:xfrm>
            <a:prstGeom prst="rect">
              <a:avLst/>
            </a:prstGeom>
            <a:noFill/>
            <a:ln w="9525">
              <a:noFill/>
              <a:miter lim="800000"/>
              <a:headEnd/>
              <a:tailEnd/>
            </a:ln>
            <a:effectLst/>
          </p:spPr>
          <p:txBody>
            <a:bodyPr wrap="none" anchor="ctr"/>
            <a:lstStyle/>
            <a:p>
              <a:pPr algn="ctr"/>
              <a:r>
                <a:rPr lang="es-ES" sz="1600"/>
                <a:t>1-5 años</a:t>
              </a:r>
            </a:p>
          </p:txBody>
        </p:sp>
        <p:sp>
          <p:nvSpPr>
            <p:cNvPr id="204838" name="Rectangle 38"/>
            <p:cNvSpPr>
              <a:spLocks noChangeArrowheads="1"/>
            </p:cNvSpPr>
            <p:nvPr/>
          </p:nvSpPr>
          <p:spPr bwMode="auto">
            <a:xfrm>
              <a:off x="4422" y="1706"/>
              <a:ext cx="584" cy="216"/>
            </a:xfrm>
            <a:prstGeom prst="rect">
              <a:avLst/>
            </a:prstGeom>
            <a:noFill/>
            <a:ln w="9525">
              <a:noFill/>
              <a:miter lim="800000"/>
              <a:headEnd/>
              <a:tailEnd/>
            </a:ln>
            <a:effectLst/>
          </p:spPr>
          <p:txBody>
            <a:bodyPr wrap="none" anchor="ctr"/>
            <a:lstStyle/>
            <a:p>
              <a:pPr algn="ctr"/>
              <a:r>
                <a:rPr lang="es-ES" sz="1600"/>
                <a:t>6-10 años</a:t>
              </a:r>
            </a:p>
          </p:txBody>
        </p:sp>
        <p:sp>
          <p:nvSpPr>
            <p:cNvPr id="204839" name="Rectangle 39"/>
            <p:cNvSpPr>
              <a:spLocks noChangeArrowheads="1"/>
            </p:cNvSpPr>
            <p:nvPr/>
          </p:nvSpPr>
          <p:spPr bwMode="auto">
            <a:xfrm>
              <a:off x="4468" y="2478"/>
              <a:ext cx="584" cy="216"/>
            </a:xfrm>
            <a:prstGeom prst="rect">
              <a:avLst/>
            </a:prstGeom>
            <a:noFill/>
            <a:ln w="9525">
              <a:noFill/>
              <a:miter lim="800000"/>
              <a:headEnd/>
              <a:tailEnd/>
            </a:ln>
            <a:effectLst/>
          </p:spPr>
          <p:txBody>
            <a:bodyPr wrap="none" anchor="ctr"/>
            <a:lstStyle/>
            <a:p>
              <a:pPr algn="ctr"/>
              <a:r>
                <a:rPr lang="es-ES" sz="1600"/>
                <a:t>1-5 años</a:t>
              </a:r>
            </a:p>
          </p:txBody>
        </p:sp>
        <p:sp>
          <p:nvSpPr>
            <p:cNvPr id="204840" name="Rectangle 40"/>
            <p:cNvSpPr>
              <a:spLocks noChangeArrowheads="1"/>
            </p:cNvSpPr>
            <p:nvPr/>
          </p:nvSpPr>
          <p:spPr bwMode="auto">
            <a:xfrm>
              <a:off x="4422" y="3249"/>
              <a:ext cx="584" cy="216"/>
            </a:xfrm>
            <a:prstGeom prst="rect">
              <a:avLst/>
            </a:prstGeom>
            <a:noFill/>
            <a:ln w="9525">
              <a:noFill/>
              <a:miter lim="800000"/>
              <a:headEnd/>
              <a:tailEnd/>
            </a:ln>
            <a:effectLst/>
          </p:spPr>
          <p:txBody>
            <a:bodyPr wrap="none" anchor="ctr"/>
            <a:lstStyle/>
            <a:p>
              <a:pPr algn="ctr"/>
              <a:r>
                <a:rPr lang="es-ES" sz="1600"/>
                <a:t>6-10 años</a:t>
              </a:r>
            </a:p>
            <a:p>
              <a:pPr algn="ctr"/>
              <a:endParaRPr lang="es-ES" sz="1600"/>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a:xfrm>
            <a:off x="250825" y="1131888"/>
            <a:ext cx="6610350" cy="784225"/>
          </a:xfrm>
        </p:spPr>
        <p:txBody>
          <a:bodyPr/>
          <a:lstStyle/>
          <a:p>
            <a:r>
              <a:rPr lang="es-ES" b="1"/>
              <a:t>Criterios para la definición </a:t>
            </a:r>
            <a:br>
              <a:rPr lang="es-ES" b="1"/>
            </a:br>
            <a:r>
              <a:rPr lang="es-ES" b="1"/>
              <a:t>de los Universos</a:t>
            </a:r>
          </a:p>
        </p:txBody>
      </p:sp>
      <p:sp>
        <p:nvSpPr>
          <p:cNvPr id="208899" name="Rectangle 3"/>
          <p:cNvSpPr>
            <a:spLocks noGrp="1" noChangeArrowheads="1"/>
          </p:cNvSpPr>
          <p:nvPr>
            <p:ph type="body" idx="1"/>
          </p:nvPr>
        </p:nvSpPr>
        <p:spPr>
          <a:xfrm>
            <a:off x="468313" y="2060575"/>
            <a:ext cx="8229600" cy="4248150"/>
          </a:xfrm>
        </p:spPr>
        <p:txBody>
          <a:bodyPr/>
          <a:lstStyle/>
          <a:p>
            <a:r>
              <a:rPr lang="es-ES"/>
              <a:t>Juicio de los expertos del negocio</a:t>
            </a:r>
          </a:p>
          <a:p>
            <a:pPr lvl="1"/>
            <a:r>
              <a:rPr lang="es-ES"/>
              <a:t>Comportamientos históricos.</a:t>
            </a:r>
          </a:p>
          <a:p>
            <a:pPr lvl="1"/>
            <a:r>
              <a:rPr lang="es-ES"/>
              <a:t>Características del crédito.</a:t>
            </a:r>
          </a:p>
          <a:p>
            <a:r>
              <a:rPr lang="es-ES"/>
              <a:t>Análisis estadístico de la información</a:t>
            </a:r>
          </a:p>
          <a:p>
            <a:pPr lvl="1"/>
            <a:r>
              <a:rPr lang="es-ES"/>
              <a:t>Heterogeneidad entre universos</a:t>
            </a:r>
          </a:p>
          <a:p>
            <a:pPr lvl="1"/>
            <a:r>
              <a:rPr lang="es-ES"/>
              <a:t>Homogeneidad entre los objetos pertenecientes a cada universo.</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Times New Roman"/>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472</TotalTime>
  <Words>1229</Words>
  <Application>Microsoft Office PowerPoint</Application>
  <PresentationFormat>Presentación en pantalla (4:3)</PresentationFormat>
  <Paragraphs>285</Paragraphs>
  <Slides>30</Slides>
  <Notes>25</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1</vt:i4>
      </vt:variant>
      <vt:variant>
        <vt:lpstr>Títulos de diapositiva</vt:lpstr>
      </vt:variant>
      <vt:variant>
        <vt:i4>30</vt:i4>
      </vt:variant>
    </vt:vector>
  </HeadingPairs>
  <TitlesOfParts>
    <vt:vector size="35" baseType="lpstr">
      <vt:lpstr>Arial</vt:lpstr>
      <vt:lpstr>Times New Roman</vt:lpstr>
      <vt:lpstr>Wingdings</vt:lpstr>
      <vt:lpstr>Diseño predeterminado</vt:lpstr>
      <vt:lpstr>Microsoft Equation 3.0</vt:lpstr>
      <vt:lpstr>Modelos analíticos para credit scoring  El caso INDAP </vt:lpstr>
      <vt:lpstr>Contenido</vt:lpstr>
      <vt:lpstr>Diapositiva 3</vt:lpstr>
      <vt:lpstr>Diapositiva 4</vt:lpstr>
      <vt:lpstr>Modelos Analíticos de Scoring</vt:lpstr>
      <vt:lpstr>Modelos Analíticos de Scoring</vt:lpstr>
      <vt:lpstr>¿Cómo enfrentamos el problema?</vt:lpstr>
      <vt:lpstr>Definición de universos</vt:lpstr>
      <vt:lpstr>Criterios para la definición  de los Universos</vt:lpstr>
      <vt:lpstr>¿Cómo definimos nuestra variable objetivo?</vt:lpstr>
      <vt:lpstr>Diapositiva 11</vt:lpstr>
      <vt:lpstr>Diapositiva 12</vt:lpstr>
      <vt:lpstr>Diapositiva 13</vt:lpstr>
      <vt:lpstr>Diapositiva 14</vt:lpstr>
      <vt:lpstr>ENFOQUES DE SOLUCIÓN </vt:lpstr>
      <vt:lpstr>¿Cuál fue nuestro enfoque de solución?</vt:lpstr>
      <vt:lpstr>¿Cómo se seleccionó el mejor modelo?</vt:lpstr>
      <vt:lpstr>Diapositiva 18</vt:lpstr>
      <vt:lpstr>Diapositiva 19</vt:lpstr>
      <vt:lpstr>Enfoque</vt:lpstr>
      <vt:lpstr>Resultados para el universo U1</vt:lpstr>
      <vt:lpstr>¿Cuál fue la regla de aceptación?</vt:lpstr>
      <vt:lpstr>Universo de Antiguos Corto Plazo (ACP)</vt:lpstr>
      <vt:lpstr>Diapositiva 24</vt:lpstr>
      <vt:lpstr>Diapositiva 25</vt:lpstr>
      <vt:lpstr>Diapositiva 26</vt:lpstr>
      <vt:lpstr>Variables explicativas</vt:lpstr>
      <vt:lpstr>Conclusiones 1/2</vt:lpstr>
      <vt:lpstr>Conclusiones 2/2 </vt:lpstr>
      <vt:lpstr>CONCLUSIONES FINALES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UNIVERSIDAD DE CHILE</dc:creator>
  <cp:lastModifiedBy>Richard</cp:lastModifiedBy>
  <cp:revision>48</cp:revision>
  <dcterms:created xsi:type="dcterms:W3CDTF">2005-04-28T13:27:25Z</dcterms:created>
  <dcterms:modified xsi:type="dcterms:W3CDTF">2011-07-19T18:05:09Z</dcterms:modified>
</cp:coreProperties>
</file>