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2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83" r:id="rId18"/>
    <p:sldId id="299" r:id="rId19"/>
    <p:sldId id="298" r:id="rId2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A28354E-6724-4FAC-89A0-C48D7AFE4461}" type="datetimeFigureOut">
              <a:rPr lang="es-CL"/>
              <a:pPr>
                <a:defRPr/>
              </a:pPr>
              <a:t>19-07-2011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A4FBD0E-808B-43B8-97DE-86EC0D8EFC6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511AA9-C010-46D5-8044-A44A16CA923B}" type="datetimeFigureOut">
              <a:rPr lang="es-CL"/>
              <a:pPr>
                <a:defRPr/>
              </a:pPr>
              <a:t>19-07-2011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50B6F8-2D6A-42D9-B2A8-52E5410525F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0AD562-1D06-4E6F-BA5B-0818A9103AEC}" type="slidenum">
              <a:rPr lang="es-ES_tradnl" smtClean="0"/>
              <a:pPr/>
              <a:t>18</a:t>
            </a:fld>
            <a:endParaRPr lang="es-ES_tradnl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6175" y="687388"/>
            <a:ext cx="4565650" cy="3424237"/>
          </a:xfrm>
          <a:solidFill>
            <a:srgbClr val="FFFFFF"/>
          </a:solidFill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s-ES" smtClean="0"/>
              <a:t>Haga clic para cambiar el estilo de título	</a:t>
            </a:r>
          </a:p>
        </p:txBody>
      </p:sp>
      <p:sp>
        <p:nvSpPr>
          <p:cNvPr id="38915" name="2 Marcador de text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 smtClean="0"/>
            </a:lvl1pPr>
          </a:lstStyle>
          <a:p>
            <a:r>
              <a:rPr lang="es-ES" smtClean="0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F80704-0856-401F-893E-C0D27D5039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B0751-1882-403B-B0DC-547C1C9F8C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31E30-8D0E-45C9-A871-1F6E7906271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B4B3D-5077-4AE0-AC0C-DBEEADB18F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19063" y="84138"/>
            <a:ext cx="8929687" cy="6345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pic>
        <p:nvPicPr>
          <p:cNvPr id="4" name="7 Imagen" descr="logo_dii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8438" y="5643563"/>
            <a:ext cx="1065212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Subtítulo"/>
          <p:cNvSpPr txBox="1">
            <a:spLocks/>
          </p:cNvSpPr>
          <p:nvPr userDrawn="1"/>
        </p:nvSpPr>
        <p:spPr>
          <a:xfrm>
            <a:off x="357188" y="5357813"/>
            <a:ext cx="6215062" cy="928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s-MX">
                <a:solidFill>
                  <a:srgbClr val="376092"/>
                </a:solidFill>
                <a:latin typeface="Calibri" pitchFamily="34" charset="0"/>
              </a:rPr>
              <a:t>Profesor: Richard Weber (rweber@dii.uchile.cl)</a:t>
            </a:r>
          </a:p>
        </p:txBody>
      </p:sp>
      <p:sp>
        <p:nvSpPr>
          <p:cNvPr id="6" name="2 Subtítulo"/>
          <p:cNvSpPr txBox="1">
            <a:spLocks/>
          </p:cNvSpPr>
          <p:nvPr userDrawn="1"/>
        </p:nvSpPr>
        <p:spPr>
          <a:xfrm>
            <a:off x="2071688" y="3929063"/>
            <a:ext cx="5143500" cy="928687"/>
          </a:xfrm>
          <a:prstGeom prst="rect">
            <a:avLst/>
          </a:prstGeom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Universidad de Chile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Departamento de Ingeniería Industrial </a:t>
            </a:r>
          </a:p>
        </p:txBody>
      </p:sp>
      <p:sp>
        <p:nvSpPr>
          <p:cNvPr id="7" name="2 Subtítulo"/>
          <p:cNvSpPr txBox="1">
            <a:spLocks/>
          </p:cNvSpPr>
          <p:nvPr userDrawn="1"/>
        </p:nvSpPr>
        <p:spPr>
          <a:xfrm>
            <a:off x="285750" y="428625"/>
            <a:ext cx="8358188" cy="928688"/>
          </a:xfrm>
          <a:prstGeom prst="rect">
            <a:avLst/>
          </a:prstGeom>
        </p:spPr>
        <p:txBody>
          <a:bodyPr/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Capacitación avanzada en Modelos de Clasificación para Riesgo </a:t>
            </a:r>
            <a:endParaRPr lang="es-CL" sz="1800" kern="120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2030413"/>
            <a:ext cx="7772400" cy="14700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47625" y="6457950"/>
            <a:ext cx="5500688" cy="365125"/>
          </a:xfrm>
        </p:spPr>
        <p:txBody>
          <a:bodyPr/>
          <a:lstStyle>
            <a:lvl1pPr>
              <a:defRPr b="1" dirty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843713" y="6464300"/>
            <a:ext cx="2133600" cy="3651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1018A94A-E0BB-4D7D-A27E-4B9058B1017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lantilla IN60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9063" y="84138"/>
            <a:ext cx="8929687" cy="6345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cxnSp>
        <p:nvCxnSpPr>
          <p:cNvPr id="5" name="4 Conector recto"/>
          <p:cNvCxnSpPr/>
          <p:nvPr/>
        </p:nvCxnSpPr>
        <p:spPr>
          <a:xfrm>
            <a:off x="500063" y="357188"/>
            <a:ext cx="8072437" cy="1587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8 Imagen" descr="logo_dii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8438" y="5643563"/>
            <a:ext cx="1065212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 userDrawn="1"/>
        </p:nvSpPr>
        <p:spPr>
          <a:xfrm>
            <a:off x="71438" y="6464300"/>
            <a:ext cx="425071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CL" sz="1200" b="1" dirty="0" smtClean="0">
                <a:solidFill>
                  <a:srgbClr val="17375E"/>
                </a:solidFill>
                <a:latin typeface="Calibri" pitchFamily="34" charset="0"/>
              </a:rPr>
              <a:t>Capacitación avanzada en Modelos de Clasificación para Riesgo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15328" cy="72547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FF0000"/>
              </a:buClr>
              <a:buSzPct val="60000"/>
              <a:buFont typeface="Wingdings" pitchFamily="2" charset="2"/>
              <a:buChar char="q"/>
              <a:defRPr sz="2800"/>
            </a:lvl1pPr>
            <a:lvl2pPr>
              <a:buClr>
                <a:srgbClr val="FF0000"/>
              </a:buClr>
              <a:buSzPct val="60000"/>
              <a:buFont typeface="Courier New" pitchFamily="49" charset="0"/>
              <a:buChar char="o"/>
              <a:defRPr sz="2400"/>
            </a:lvl2pPr>
            <a:lvl3pPr>
              <a:buClr>
                <a:srgbClr val="FF0000"/>
              </a:buClr>
              <a:buSzPct val="60000"/>
              <a:buFont typeface="Arial" pitchFamily="34" charset="0"/>
              <a:buChar char="•"/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843713" y="6464300"/>
            <a:ext cx="2133600" cy="3651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99BFDB79-6B42-4CA3-9266-7259C4A6F46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7FDA3-AE6E-4752-98D6-690C82E3D9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D5789-699F-438B-9BBE-547A9D43B4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125AE-99B9-43D5-967B-D8F9F26A0FC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3F0D-D897-4AC2-AE67-C42F5743B9D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43F0-0FFF-4142-A698-250EED53E6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7EAED-466C-475A-8F78-EA37B8A515E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614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C9416B-2F8B-4F67-8F8B-F05FE7EC73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ctrTitle"/>
          </p:nvPr>
        </p:nvSpPr>
        <p:spPr>
          <a:xfrm>
            <a:off x="714375" y="2030413"/>
            <a:ext cx="7772400" cy="1470025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MX" smtClean="0">
                <a:solidFill>
                  <a:srgbClr val="254061"/>
                </a:solidFill>
              </a:rPr>
              <a:t>Redes Neuronales </a:t>
            </a:r>
            <a:endParaRPr lang="es-CL" dirty="0" smtClean="0">
              <a:solidFill>
                <a:srgbClr val="25406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1575C-B984-4A1B-B27D-E735AFCB09E3}" type="slidenum">
              <a:rPr lang="es-ES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-17463"/>
            <a:ext cx="7772400" cy="1143001"/>
          </a:xfrm>
        </p:spPr>
        <p:txBody>
          <a:bodyPr/>
          <a:lstStyle/>
          <a:p>
            <a:r>
              <a:rPr lang="es-ES" sz="4000" smtClean="0"/>
              <a:t>Backpropagation un ejemplo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22375" y="1976438"/>
            <a:ext cx="5486400" cy="1981200"/>
            <a:chOff x="960" y="864"/>
            <a:chExt cx="3456" cy="124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960" y="864"/>
              <a:ext cx="3456" cy="1248"/>
              <a:chOff x="960" y="864"/>
              <a:chExt cx="3456" cy="124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960" y="864"/>
                <a:ext cx="240" cy="1248"/>
                <a:chOff x="960" y="864"/>
                <a:chExt cx="240" cy="1248"/>
              </a:xfrm>
            </p:grpSpPr>
            <p:sp>
              <p:nvSpPr>
                <p:cNvPr id="3119" name="Oval 6"/>
                <p:cNvSpPr>
                  <a:spLocks noChangeArrowheads="1"/>
                </p:cNvSpPr>
                <p:nvPr/>
              </p:nvSpPr>
              <p:spPr bwMode="auto">
                <a:xfrm>
                  <a:off x="960" y="864"/>
                  <a:ext cx="240" cy="192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20" name="Oval 7"/>
                <p:cNvSpPr>
                  <a:spLocks noChangeArrowheads="1"/>
                </p:cNvSpPr>
                <p:nvPr/>
              </p:nvSpPr>
              <p:spPr bwMode="auto">
                <a:xfrm>
                  <a:off x="960" y="1392"/>
                  <a:ext cx="240" cy="192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21" name="Oval 8"/>
                <p:cNvSpPr>
                  <a:spLocks noChangeArrowheads="1"/>
                </p:cNvSpPr>
                <p:nvPr/>
              </p:nvSpPr>
              <p:spPr bwMode="auto">
                <a:xfrm>
                  <a:off x="960" y="1920"/>
                  <a:ext cx="240" cy="192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2592" y="1056"/>
                <a:ext cx="240" cy="720"/>
                <a:chOff x="2592" y="1056"/>
                <a:chExt cx="240" cy="720"/>
              </a:xfrm>
            </p:grpSpPr>
            <p:sp>
              <p:nvSpPr>
                <p:cNvPr id="3117" name="Oval 10"/>
                <p:cNvSpPr>
                  <a:spLocks noChangeArrowheads="1"/>
                </p:cNvSpPr>
                <p:nvPr/>
              </p:nvSpPr>
              <p:spPr bwMode="auto">
                <a:xfrm>
                  <a:off x="2592" y="1056"/>
                  <a:ext cx="240" cy="192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18" name="Oval 11"/>
                <p:cNvSpPr>
                  <a:spLocks noChangeArrowheads="1"/>
                </p:cNvSpPr>
                <p:nvPr/>
              </p:nvSpPr>
              <p:spPr bwMode="auto">
                <a:xfrm>
                  <a:off x="2592" y="1584"/>
                  <a:ext cx="240" cy="192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sp>
            <p:nvSpPr>
              <p:cNvPr id="3116" name="Oval 12"/>
              <p:cNvSpPr>
                <a:spLocks noChangeArrowheads="1"/>
              </p:cNvSpPr>
              <p:nvPr/>
            </p:nvSpPr>
            <p:spPr bwMode="auto">
              <a:xfrm>
                <a:off x="4176" y="1248"/>
                <a:ext cx="240" cy="19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3106" name="Line 13"/>
            <p:cNvSpPr>
              <a:spLocks noChangeShapeType="1"/>
            </p:cNvSpPr>
            <p:nvPr/>
          </p:nvSpPr>
          <p:spPr bwMode="auto">
            <a:xfrm>
              <a:off x="1200" y="960"/>
              <a:ext cx="139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07" name="Line 14"/>
            <p:cNvSpPr>
              <a:spLocks noChangeShapeType="1"/>
            </p:cNvSpPr>
            <p:nvPr/>
          </p:nvSpPr>
          <p:spPr bwMode="auto">
            <a:xfrm>
              <a:off x="1152" y="1008"/>
              <a:ext cx="1488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08" name="Line 15"/>
            <p:cNvSpPr>
              <a:spLocks noChangeShapeType="1"/>
            </p:cNvSpPr>
            <p:nvPr/>
          </p:nvSpPr>
          <p:spPr bwMode="auto">
            <a:xfrm flipV="1">
              <a:off x="1152" y="1200"/>
              <a:ext cx="14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09" name="Line 16"/>
            <p:cNvSpPr>
              <a:spLocks noChangeShapeType="1"/>
            </p:cNvSpPr>
            <p:nvPr/>
          </p:nvSpPr>
          <p:spPr bwMode="auto">
            <a:xfrm>
              <a:off x="1200" y="1488"/>
              <a:ext cx="13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10" name="Line 17"/>
            <p:cNvSpPr>
              <a:spLocks noChangeShapeType="1"/>
            </p:cNvSpPr>
            <p:nvPr/>
          </p:nvSpPr>
          <p:spPr bwMode="auto">
            <a:xfrm flipV="1">
              <a:off x="1152" y="1248"/>
              <a:ext cx="1536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11" name="Line 18"/>
            <p:cNvSpPr>
              <a:spLocks noChangeShapeType="1"/>
            </p:cNvSpPr>
            <p:nvPr/>
          </p:nvSpPr>
          <p:spPr bwMode="auto">
            <a:xfrm flipV="1">
              <a:off x="1200" y="1776"/>
              <a:ext cx="14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12" name="Line 19"/>
            <p:cNvSpPr>
              <a:spLocks noChangeShapeType="1"/>
            </p:cNvSpPr>
            <p:nvPr/>
          </p:nvSpPr>
          <p:spPr bwMode="auto">
            <a:xfrm>
              <a:off x="2832" y="1152"/>
              <a:ext cx="134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13" name="Line 20"/>
            <p:cNvSpPr>
              <a:spLocks noChangeShapeType="1"/>
            </p:cNvSpPr>
            <p:nvPr/>
          </p:nvSpPr>
          <p:spPr bwMode="auto">
            <a:xfrm flipV="1">
              <a:off x="2832" y="1392"/>
              <a:ext cx="13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3082" name="Text Box 21"/>
          <p:cNvSpPr txBox="1">
            <a:spLocks noChangeArrowheads="1"/>
          </p:cNvSpPr>
          <p:nvPr/>
        </p:nvSpPr>
        <p:spPr bwMode="auto">
          <a:xfrm>
            <a:off x="307975" y="1443038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r=3</a:t>
            </a:r>
          </a:p>
        </p:txBody>
      </p:sp>
      <p:sp>
        <p:nvSpPr>
          <p:cNvPr id="3083" name="Text Box 22"/>
          <p:cNvSpPr txBox="1">
            <a:spLocks noChangeArrowheads="1"/>
          </p:cNvSpPr>
          <p:nvPr/>
        </p:nvSpPr>
        <p:spPr bwMode="auto">
          <a:xfrm>
            <a:off x="3736975" y="1824038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n=2</a:t>
            </a:r>
          </a:p>
        </p:txBody>
      </p:sp>
      <p:sp>
        <p:nvSpPr>
          <p:cNvPr id="3084" name="Text Box 23"/>
          <p:cNvSpPr txBox="1">
            <a:spLocks noChangeArrowheads="1"/>
          </p:cNvSpPr>
          <p:nvPr/>
        </p:nvSpPr>
        <p:spPr bwMode="auto">
          <a:xfrm>
            <a:off x="6175375" y="1976438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s=1</a:t>
            </a:r>
          </a:p>
        </p:txBody>
      </p:sp>
      <p:sp>
        <p:nvSpPr>
          <p:cNvPr id="3085" name="Text Box 24"/>
          <p:cNvSpPr txBox="1">
            <a:spLocks noChangeArrowheads="1"/>
          </p:cNvSpPr>
          <p:nvPr/>
        </p:nvSpPr>
        <p:spPr bwMode="auto">
          <a:xfrm>
            <a:off x="1603375" y="1671638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w</a:t>
            </a:r>
            <a:r>
              <a:rPr lang="en-US" sz="2400" baseline="-25000">
                <a:latin typeface="Times New Roman" pitchFamily="18" charset="0"/>
              </a:rPr>
              <a:t>11</a:t>
            </a:r>
          </a:p>
        </p:txBody>
      </p:sp>
      <p:sp>
        <p:nvSpPr>
          <p:cNvPr id="3086" name="Rectangle 25"/>
          <p:cNvSpPr>
            <a:spLocks noChangeArrowheads="1"/>
          </p:cNvSpPr>
          <p:nvPr/>
        </p:nvSpPr>
        <p:spPr bwMode="auto">
          <a:xfrm>
            <a:off x="2289175" y="2128838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w</a:t>
            </a:r>
            <a:r>
              <a:rPr lang="en-US" sz="2400" baseline="-25000">
                <a:latin typeface="Times New Roman" pitchFamily="18" charset="0"/>
              </a:rPr>
              <a:t>21</a:t>
            </a:r>
          </a:p>
        </p:txBody>
      </p:sp>
      <p:sp>
        <p:nvSpPr>
          <p:cNvPr id="3087" name="Rectangle 26"/>
          <p:cNvSpPr>
            <a:spLocks noChangeArrowheads="1"/>
          </p:cNvSpPr>
          <p:nvPr/>
        </p:nvSpPr>
        <p:spPr bwMode="auto">
          <a:xfrm>
            <a:off x="1603375" y="2357438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w</a:t>
            </a:r>
            <a:r>
              <a:rPr lang="en-US" sz="2400" baseline="-25000">
                <a:latin typeface="Times New Roman" pitchFamily="18" charset="0"/>
              </a:rPr>
              <a:t>12</a:t>
            </a:r>
          </a:p>
        </p:txBody>
      </p:sp>
      <p:sp>
        <p:nvSpPr>
          <p:cNvPr id="3088" name="Rectangle 27"/>
          <p:cNvSpPr>
            <a:spLocks noChangeArrowheads="1"/>
          </p:cNvSpPr>
          <p:nvPr/>
        </p:nvSpPr>
        <p:spPr bwMode="auto">
          <a:xfrm>
            <a:off x="1603375" y="3043238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w</a:t>
            </a:r>
            <a:r>
              <a:rPr lang="en-US" sz="2400" baseline="-25000">
                <a:latin typeface="Times New Roman" pitchFamily="18" charset="0"/>
              </a:rPr>
              <a:t>13</a:t>
            </a:r>
          </a:p>
        </p:txBody>
      </p:sp>
      <p:sp>
        <p:nvSpPr>
          <p:cNvPr id="3089" name="Rectangle 28"/>
          <p:cNvSpPr>
            <a:spLocks noChangeArrowheads="1"/>
          </p:cNvSpPr>
          <p:nvPr/>
        </p:nvSpPr>
        <p:spPr bwMode="auto">
          <a:xfrm>
            <a:off x="2289175" y="2662238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w</a:t>
            </a:r>
            <a:r>
              <a:rPr lang="en-US" sz="2400" baseline="-25000">
                <a:latin typeface="Times New Roman" pitchFamily="18" charset="0"/>
              </a:rPr>
              <a:t>22</a:t>
            </a:r>
          </a:p>
        </p:txBody>
      </p:sp>
      <p:sp>
        <p:nvSpPr>
          <p:cNvPr id="3090" name="Rectangle 29"/>
          <p:cNvSpPr>
            <a:spLocks noChangeArrowheads="1"/>
          </p:cNvSpPr>
          <p:nvPr/>
        </p:nvSpPr>
        <p:spPr bwMode="auto">
          <a:xfrm>
            <a:off x="2289175" y="3195638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w</a:t>
            </a:r>
            <a:r>
              <a:rPr lang="en-US" sz="2400" baseline="-25000">
                <a:latin typeface="Times New Roman" pitchFamily="18" charset="0"/>
              </a:rPr>
              <a:t>23</a:t>
            </a:r>
          </a:p>
        </p:txBody>
      </p:sp>
      <p:sp>
        <p:nvSpPr>
          <p:cNvPr id="3091" name="Rectangle 30"/>
          <p:cNvSpPr>
            <a:spLocks noChangeArrowheads="1"/>
          </p:cNvSpPr>
          <p:nvPr/>
        </p:nvSpPr>
        <p:spPr bwMode="auto">
          <a:xfrm>
            <a:off x="4727575" y="2052638"/>
            <a:ext cx="709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w’</a:t>
            </a:r>
            <a:r>
              <a:rPr lang="en-US" sz="2400" baseline="-25000">
                <a:latin typeface="Times New Roman" pitchFamily="18" charset="0"/>
              </a:rPr>
              <a:t>11</a:t>
            </a:r>
          </a:p>
        </p:txBody>
      </p:sp>
      <p:sp>
        <p:nvSpPr>
          <p:cNvPr id="3092" name="Rectangle 31"/>
          <p:cNvSpPr>
            <a:spLocks noChangeArrowheads="1"/>
          </p:cNvSpPr>
          <p:nvPr/>
        </p:nvSpPr>
        <p:spPr bwMode="auto">
          <a:xfrm>
            <a:off x="4727575" y="2586038"/>
            <a:ext cx="709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w’</a:t>
            </a:r>
            <a:r>
              <a:rPr lang="en-US" sz="2400" baseline="-25000">
                <a:latin typeface="Times New Roman" pitchFamily="18" charset="0"/>
              </a:rPr>
              <a:t>12</a:t>
            </a:r>
          </a:p>
        </p:txBody>
      </p:sp>
      <p:sp>
        <p:nvSpPr>
          <p:cNvPr id="196640" name="Line 32"/>
          <p:cNvSpPr>
            <a:spLocks noChangeShapeType="1"/>
          </p:cNvSpPr>
          <p:nvPr/>
        </p:nvSpPr>
        <p:spPr bwMode="auto">
          <a:xfrm>
            <a:off x="6556375" y="2738438"/>
            <a:ext cx="3048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96641" name="Text Box 33"/>
          <p:cNvSpPr txBox="1">
            <a:spLocks noChangeArrowheads="1"/>
          </p:cNvSpPr>
          <p:nvPr/>
        </p:nvSpPr>
        <p:spPr bwMode="auto">
          <a:xfrm>
            <a:off x="155575" y="25098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i="1">
                <a:solidFill>
                  <a:srgbClr val="FF3300"/>
                </a:solidFill>
                <a:latin typeface="Times New Roman" pitchFamily="18" charset="0"/>
              </a:rPr>
              <a:t>x</a:t>
            </a:r>
            <a:r>
              <a:rPr lang="en-US" sz="2400" i="1" baseline="-25000">
                <a:solidFill>
                  <a:srgbClr val="FF3300"/>
                </a:solidFill>
                <a:latin typeface="Times New Roman" pitchFamily="18" charset="0"/>
              </a:rPr>
              <a:t>p</a:t>
            </a:r>
            <a:endParaRPr lang="en-US" sz="240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96642" name="Line 34"/>
          <p:cNvSpPr>
            <a:spLocks noChangeShapeType="1"/>
          </p:cNvSpPr>
          <p:nvPr/>
        </p:nvSpPr>
        <p:spPr bwMode="auto">
          <a:xfrm flipV="1">
            <a:off x="688975" y="2281238"/>
            <a:ext cx="4572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96643" name="Line 35"/>
          <p:cNvSpPr>
            <a:spLocks noChangeShapeType="1"/>
          </p:cNvSpPr>
          <p:nvPr/>
        </p:nvSpPr>
        <p:spPr bwMode="auto">
          <a:xfrm>
            <a:off x="612775" y="2967038"/>
            <a:ext cx="533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96644" name="Line 36"/>
          <p:cNvSpPr>
            <a:spLocks noChangeShapeType="1"/>
          </p:cNvSpPr>
          <p:nvPr/>
        </p:nvSpPr>
        <p:spPr bwMode="auto">
          <a:xfrm>
            <a:off x="612775" y="3195638"/>
            <a:ext cx="609600" cy="533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96645" name="Text Box 37"/>
          <p:cNvSpPr txBox="1">
            <a:spLocks noChangeArrowheads="1"/>
          </p:cNvSpPr>
          <p:nvPr/>
        </p:nvSpPr>
        <p:spPr bwMode="auto">
          <a:xfrm>
            <a:off x="6937375" y="2433638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i="1">
                <a:solidFill>
                  <a:srgbClr val="FF3300"/>
                </a:solidFill>
                <a:latin typeface="Times New Roman" pitchFamily="18" charset="0"/>
              </a:rPr>
              <a:t>o</a:t>
            </a:r>
            <a:r>
              <a:rPr lang="en-US" sz="2400" i="1" baseline="-25000">
                <a:solidFill>
                  <a:srgbClr val="FF3300"/>
                </a:solidFill>
                <a:latin typeface="Times New Roman" pitchFamily="18" charset="0"/>
              </a:rPr>
              <a:t>p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6646" name="Text Box 38"/>
          <p:cNvSpPr txBox="1">
            <a:spLocks noChangeArrowheads="1"/>
          </p:cNvSpPr>
          <p:nvPr/>
        </p:nvSpPr>
        <p:spPr bwMode="auto">
          <a:xfrm>
            <a:off x="7775575" y="24336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i="1">
                <a:solidFill>
                  <a:srgbClr val="FF3300"/>
                </a:solidFill>
                <a:latin typeface="Times New Roman" pitchFamily="18" charset="0"/>
              </a:rPr>
              <a:t>y</a:t>
            </a:r>
            <a:r>
              <a:rPr lang="en-US" sz="2400" i="1" baseline="-25000">
                <a:solidFill>
                  <a:srgbClr val="FF3300"/>
                </a:solidFill>
                <a:latin typeface="Times New Roman" pitchFamily="18" charset="0"/>
              </a:rPr>
              <a:t>p</a:t>
            </a: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196647" name="Object 39"/>
          <p:cNvGraphicFramePr>
            <a:graphicFrameLocks noChangeAspect="1"/>
          </p:cNvGraphicFramePr>
          <p:nvPr/>
        </p:nvGraphicFramePr>
        <p:xfrm>
          <a:off x="3949700" y="4491038"/>
          <a:ext cx="4881563" cy="973137"/>
        </p:xfrm>
        <a:graphic>
          <a:graphicData uri="http://schemas.openxmlformats.org/presentationml/2006/ole">
            <p:oleObj spid="_x0000_s49154" name="Equation" r:id="rId4" imgW="2717640" imgH="444240" progId="Equation.3">
              <p:embed/>
            </p:oleObj>
          </a:graphicData>
        </a:graphic>
      </p:graphicFrame>
      <p:graphicFrame>
        <p:nvGraphicFramePr>
          <p:cNvPr id="196648" name="Object 40"/>
          <p:cNvGraphicFramePr>
            <a:graphicFrameLocks noChangeAspect="1"/>
          </p:cNvGraphicFramePr>
          <p:nvPr/>
        </p:nvGraphicFramePr>
        <p:xfrm>
          <a:off x="885825" y="5314950"/>
          <a:ext cx="4408488" cy="1004888"/>
        </p:xfrm>
        <a:graphic>
          <a:graphicData uri="http://schemas.openxmlformats.org/presentationml/2006/ole">
            <p:oleObj spid="_x0000_s49155" name="Equation" r:id="rId5" imgW="1739880" imgH="431640" progId="Equation.3">
              <p:embed/>
            </p:oleObj>
          </a:graphicData>
        </a:graphic>
      </p:graphicFrame>
      <p:graphicFrame>
        <p:nvGraphicFramePr>
          <p:cNvPr id="196649" name="Object 41"/>
          <p:cNvGraphicFramePr>
            <a:graphicFrameLocks noChangeAspect="1"/>
          </p:cNvGraphicFramePr>
          <p:nvPr/>
        </p:nvGraphicFramePr>
        <p:xfrm>
          <a:off x="4332288" y="3133725"/>
          <a:ext cx="4011612" cy="1006475"/>
        </p:xfrm>
        <a:graphic>
          <a:graphicData uri="http://schemas.openxmlformats.org/presentationml/2006/ole">
            <p:oleObj spid="_x0000_s49156" name="Equation" r:id="rId6" imgW="1714320" imgH="431640" progId="Equation.3">
              <p:embed/>
            </p:oleObj>
          </a:graphicData>
        </a:graphic>
      </p:graphicFrame>
      <p:graphicFrame>
        <p:nvGraphicFramePr>
          <p:cNvPr id="196650" name="Object 42"/>
          <p:cNvGraphicFramePr>
            <a:graphicFrameLocks noChangeAspect="1"/>
          </p:cNvGraphicFramePr>
          <p:nvPr/>
        </p:nvGraphicFramePr>
        <p:xfrm>
          <a:off x="1527175" y="4033838"/>
          <a:ext cx="2381250" cy="592137"/>
        </p:xfrm>
        <a:graphic>
          <a:graphicData uri="http://schemas.openxmlformats.org/presentationml/2006/ole">
            <p:oleObj spid="_x0000_s49157" name="Equation" r:id="rId7" imgW="965160" imgH="241200" progId="Equation.3">
              <p:embed/>
            </p:oleObj>
          </a:graphicData>
        </a:graphic>
      </p:graphicFrame>
      <p:sp>
        <p:nvSpPr>
          <p:cNvPr id="196651" name="Freeform 43"/>
          <p:cNvSpPr>
            <a:spLocks/>
          </p:cNvSpPr>
          <p:nvPr/>
        </p:nvSpPr>
        <p:spPr bwMode="auto">
          <a:xfrm>
            <a:off x="4625975" y="2967038"/>
            <a:ext cx="2997200" cy="2032000"/>
          </a:xfrm>
          <a:custGeom>
            <a:avLst/>
            <a:gdLst>
              <a:gd name="T0" fmla="*/ 1888 w 1888"/>
              <a:gd name="T1" fmla="*/ 0 h 1280"/>
              <a:gd name="T2" fmla="*/ 1744 w 1888"/>
              <a:gd name="T3" fmla="*/ 720 h 1280"/>
              <a:gd name="T4" fmla="*/ 1024 w 1888"/>
              <a:gd name="T5" fmla="*/ 1248 h 1280"/>
              <a:gd name="T6" fmla="*/ 160 w 1888"/>
              <a:gd name="T7" fmla="*/ 528 h 1280"/>
              <a:gd name="T8" fmla="*/ 64 w 1888"/>
              <a:gd name="T9" fmla="*/ 192 h 12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88"/>
              <a:gd name="T16" fmla="*/ 0 h 1280"/>
              <a:gd name="T17" fmla="*/ 1888 w 1888"/>
              <a:gd name="T18" fmla="*/ 1280 h 128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88" h="1280">
                <a:moveTo>
                  <a:pt x="1888" y="0"/>
                </a:moveTo>
                <a:cubicBezTo>
                  <a:pt x="1888" y="256"/>
                  <a:pt x="1888" y="512"/>
                  <a:pt x="1744" y="720"/>
                </a:cubicBezTo>
                <a:cubicBezTo>
                  <a:pt x="1600" y="928"/>
                  <a:pt x="1288" y="1280"/>
                  <a:pt x="1024" y="1248"/>
                </a:cubicBezTo>
                <a:cubicBezTo>
                  <a:pt x="760" y="1216"/>
                  <a:pt x="320" y="704"/>
                  <a:pt x="160" y="528"/>
                </a:cubicBezTo>
                <a:cubicBezTo>
                  <a:pt x="0" y="352"/>
                  <a:pt x="80" y="248"/>
                  <a:pt x="64" y="192"/>
                </a:cubicBezTo>
              </a:path>
            </a:pathLst>
          </a:custGeom>
          <a:noFill/>
          <a:ln w="38100" cmpd="sng">
            <a:solidFill>
              <a:srgbClr val="FF3300"/>
            </a:solidFill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96652" name="Freeform 44"/>
          <p:cNvSpPr>
            <a:spLocks/>
          </p:cNvSpPr>
          <p:nvPr/>
        </p:nvSpPr>
        <p:spPr bwMode="auto">
          <a:xfrm>
            <a:off x="1997075" y="3881438"/>
            <a:ext cx="3644900" cy="1968500"/>
          </a:xfrm>
          <a:custGeom>
            <a:avLst/>
            <a:gdLst>
              <a:gd name="T0" fmla="*/ 2296 w 2296"/>
              <a:gd name="T1" fmla="*/ 576 h 1240"/>
              <a:gd name="T2" fmla="*/ 1048 w 2296"/>
              <a:gd name="T3" fmla="*/ 1152 h 1240"/>
              <a:gd name="T4" fmla="*/ 280 w 2296"/>
              <a:gd name="T5" fmla="*/ 1104 h 1240"/>
              <a:gd name="T6" fmla="*/ 40 w 2296"/>
              <a:gd name="T7" fmla="*/ 480 h 1240"/>
              <a:gd name="T8" fmla="*/ 40 w 2296"/>
              <a:gd name="T9" fmla="*/ 0 h 12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96"/>
              <a:gd name="T16" fmla="*/ 0 h 1240"/>
              <a:gd name="T17" fmla="*/ 2296 w 2296"/>
              <a:gd name="T18" fmla="*/ 1240 h 12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96" h="1240">
                <a:moveTo>
                  <a:pt x="2296" y="576"/>
                </a:moveTo>
                <a:cubicBezTo>
                  <a:pt x="1840" y="820"/>
                  <a:pt x="1384" y="1064"/>
                  <a:pt x="1048" y="1152"/>
                </a:cubicBezTo>
                <a:cubicBezTo>
                  <a:pt x="712" y="1240"/>
                  <a:pt x="448" y="1216"/>
                  <a:pt x="280" y="1104"/>
                </a:cubicBezTo>
                <a:cubicBezTo>
                  <a:pt x="112" y="992"/>
                  <a:pt x="80" y="664"/>
                  <a:pt x="40" y="480"/>
                </a:cubicBezTo>
                <a:cubicBezTo>
                  <a:pt x="0" y="296"/>
                  <a:pt x="40" y="88"/>
                  <a:pt x="40" y="0"/>
                </a:cubicBezTo>
              </a:path>
            </a:pathLst>
          </a:custGeom>
          <a:noFill/>
          <a:ln w="38100" cmpd="sng">
            <a:solidFill>
              <a:srgbClr val="FF3300"/>
            </a:solidFill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96653" name="Line 45"/>
          <p:cNvSpPr>
            <a:spLocks noChangeShapeType="1"/>
          </p:cNvSpPr>
          <p:nvPr/>
        </p:nvSpPr>
        <p:spPr bwMode="auto">
          <a:xfrm flipV="1">
            <a:off x="1603375" y="2738438"/>
            <a:ext cx="4495800" cy="152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196654" name="Object 46"/>
          <p:cNvGraphicFramePr>
            <a:graphicFrameLocks noChangeAspect="1"/>
          </p:cNvGraphicFramePr>
          <p:nvPr/>
        </p:nvGraphicFramePr>
        <p:xfrm>
          <a:off x="2212975" y="1214438"/>
          <a:ext cx="2133600" cy="925512"/>
        </p:xfrm>
        <a:graphic>
          <a:graphicData uri="http://schemas.openxmlformats.org/presentationml/2006/ole">
            <p:oleObj spid="_x0000_s49158" name="Equation" r:id="rId8" imgW="990360" imgH="431640" progId="Equation.3">
              <p:embed/>
            </p:oleObj>
          </a:graphicData>
        </a:graphic>
      </p:graphicFrame>
      <p:graphicFrame>
        <p:nvGraphicFramePr>
          <p:cNvPr id="196655" name="Object 47"/>
          <p:cNvGraphicFramePr>
            <a:graphicFrameLocks noChangeAspect="1"/>
          </p:cNvGraphicFramePr>
          <p:nvPr/>
        </p:nvGraphicFramePr>
        <p:xfrm>
          <a:off x="4575175" y="1214438"/>
          <a:ext cx="4021138" cy="952500"/>
        </p:xfrm>
        <a:graphic>
          <a:graphicData uri="http://schemas.openxmlformats.org/presentationml/2006/ole">
            <p:oleObj spid="_x0000_s49159" name="Equation" r:id="rId9" imgW="1866600" imgH="444240" progId="Equation.3">
              <p:embed/>
            </p:oleObj>
          </a:graphicData>
        </a:graphic>
      </p:graphicFrame>
      <p:sp>
        <p:nvSpPr>
          <p:cNvPr id="196656" name="Freeform 48"/>
          <p:cNvSpPr>
            <a:spLocks/>
          </p:cNvSpPr>
          <p:nvPr/>
        </p:nvSpPr>
        <p:spPr bwMode="auto">
          <a:xfrm>
            <a:off x="1908175" y="1125538"/>
            <a:ext cx="2133600" cy="1079500"/>
          </a:xfrm>
          <a:custGeom>
            <a:avLst/>
            <a:gdLst>
              <a:gd name="T0" fmla="*/ 0 w 1344"/>
              <a:gd name="T1" fmla="*/ 344 h 680"/>
              <a:gd name="T2" fmla="*/ 768 w 1344"/>
              <a:gd name="T3" fmla="*/ 56 h 680"/>
              <a:gd name="T4" fmla="*/ 1344 w 1344"/>
              <a:gd name="T5" fmla="*/ 680 h 680"/>
              <a:gd name="T6" fmla="*/ 0 60000 65536"/>
              <a:gd name="T7" fmla="*/ 0 60000 65536"/>
              <a:gd name="T8" fmla="*/ 0 60000 65536"/>
              <a:gd name="T9" fmla="*/ 0 w 1344"/>
              <a:gd name="T10" fmla="*/ 0 h 680"/>
              <a:gd name="T11" fmla="*/ 1344 w 1344"/>
              <a:gd name="T12" fmla="*/ 680 h 6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44" h="680">
                <a:moveTo>
                  <a:pt x="0" y="344"/>
                </a:moveTo>
                <a:cubicBezTo>
                  <a:pt x="272" y="172"/>
                  <a:pt x="544" y="0"/>
                  <a:pt x="768" y="56"/>
                </a:cubicBezTo>
                <a:cubicBezTo>
                  <a:pt x="992" y="112"/>
                  <a:pt x="1168" y="396"/>
                  <a:pt x="1344" y="680"/>
                </a:cubicBezTo>
              </a:path>
            </a:pathLst>
          </a:custGeom>
          <a:noFill/>
          <a:ln w="38100" cmpd="sng">
            <a:solidFill>
              <a:srgbClr val="FF3300"/>
            </a:solidFill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96657" name="Freeform 49"/>
          <p:cNvSpPr>
            <a:spLocks/>
          </p:cNvSpPr>
          <p:nvPr/>
        </p:nvSpPr>
        <p:spPr bwMode="auto">
          <a:xfrm>
            <a:off x="4270375" y="1201738"/>
            <a:ext cx="2133600" cy="1308100"/>
          </a:xfrm>
          <a:custGeom>
            <a:avLst/>
            <a:gdLst>
              <a:gd name="T0" fmla="*/ 0 w 1344"/>
              <a:gd name="T1" fmla="*/ 680 h 824"/>
              <a:gd name="T2" fmla="*/ 192 w 1344"/>
              <a:gd name="T3" fmla="*/ 200 h 824"/>
              <a:gd name="T4" fmla="*/ 768 w 1344"/>
              <a:gd name="T5" fmla="*/ 104 h 824"/>
              <a:gd name="T6" fmla="*/ 1344 w 1344"/>
              <a:gd name="T7" fmla="*/ 824 h 824"/>
              <a:gd name="T8" fmla="*/ 0 60000 65536"/>
              <a:gd name="T9" fmla="*/ 0 60000 65536"/>
              <a:gd name="T10" fmla="*/ 0 60000 65536"/>
              <a:gd name="T11" fmla="*/ 0 60000 65536"/>
              <a:gd name="T12" fmla="*/ 0 w 1344"/>
              <a:gd name="T13" fmla="*/ 0 h 824"/>
              <a:gd name="T14" fmla="*/ 1344 w 1344"/>
              <a:gd name="T15" fmla="*/ 824 h 8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4" h="824">
                <a:moveTo>
                  <a:pt x="0" y="680"/>
                </a:moveTo>
                <a:cubicBezTo>
                  <a:pt x="32" y="488"/>
                  <a:pt x="64" y="296"/>
                  <a:pt x="192" y="200"/>
                </a:cubicBezTo>
                <a:cubicBezTo>
                  <a:pt x="320" y="104"/>
                  <a:pt x="576" y="0"/>
                  <a:pt x="768" y="104"/>
                </a:cubicBezTo>
                <a:cubicBezTo>
                  <a:pt x="960" y="208"/>
                  <a:pt x="1248" y="704"/>
                  <a:pt x="1344" y="824"/>
                </a:cubicBezTo>
              </a:path>
            </a:pathLst>
          </a:custGeom>
          <a:noFill/>
          <a:ln w="38100" cmpd="sng">
            <a:solidFill>
              <a:srgbClr val="FF3300"/>
            </a:solidFill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6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6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6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6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6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6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6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6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6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6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6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6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6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6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6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6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6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6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6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6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6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6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6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6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6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6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6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6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6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40" grpId="0" animBg="1"/>
      <p:bldP spid="196641" grpId="0" autoUpdateAnimBg="0"/>
      <p:bldP spid="196642" grpId="0" animBg="1"/>
      <p:bldP spid="196643" grpId="0" animBg="1"/>
      <p:bldP spid="196644" grpId="0" animBg="1"/>
      <p:bldP spid="196645" grpId="0" autoUpdateAnimBg="0"/>
      <p:bldP spid="196646" grpId="0" autoUpdateAnimBg="0"/>
      <p:bldP spid="196651" grpId="0" animBg="1"/>
      <p:bldP spid="196652" grpId="0" animBg="1"/>
      <p:bldP spid="196653" grpId="0" animBg="1"/>
      <p:bldP spid="196656" grpId="0" animBg="1"/>
      <p:bldP spid="1966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_tradnl" smtClean="0"/>
              <a:t>Overfitting o Sobreajuste</a:t>
            </a:r>
            <a:endParaRPr lang="es-ES" smtClean="0"/>
          </a:p>
        </p:txBody>
      </p:sp>
      <p:sp>
        <p:nvSpPr>
          <p:cNvPr id="4100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676400"/>
            <a:ext cx="8077200" cy="4876800"/>
          </a:xfrm>
        </p:spPr>
        <p:txBody>
          <a:bodyPr/>
          <a:lstStyle/>
          <a:p>
            <a:r>
              <a:rPr lang="es-ES_tradnl" smtClean="0"/>
              <a:t>Sobreajuste de la red a los datos disponibles y no al patrón en sí</a:t>
            </a:r>
          </a:p>
          <a:p>
            <a:r>
              <a:rPr lang="es-ES_tradnl" smtClean="0"/>
              <a:t>Aquí: caso de regresión </a:t>
            </a:r>
          </a:p>
          <a:p>
            <a:endParaRPr lang="es-ES_tradnl" smtClean="0"/>
          </a:p>
          <a:p>
            <a:endParaRPr lang="es-ES_tradnl" smtClean="0"/>
          </a:p>
          <a:p>
            <a:endParaRPr lang="es-ES_tradnl" smtClean="0"/>
          </a:p>
          <a:p>
            <a:endParaRPr lang="es-ES_tradnl" smtClean="0"/>
          </a:p>
          <a:p>
            <a:endParaRPr lang="es-ES_tradnl" smtClean="0"/>
          </a:p>
          <a:p>
            <a:endParaRPr lang="es-ES_tradnl" smtClean="0"/>
          </a:p>
          <a:p>
            <a:endParaRPr lang="es-ES_tradnl" smtClean="0"/>
          </a:p>
          <a:p>
            <a:endParaRPr lang="es-ES_tradnl" smtClean="0"/>
          </a:p>
          <a:p>
            <a:endParaRPr lang="es-ES_tradnl" smtClean="0"/>
          </a:p>
          <a:p>
            <a:r>
              <a:rPr lang="es-ES_tradnl" smtClean="0"/>
              <a:t>Conjuntos de Entrenamiento y de Testeo</a:t>
            </a:r>
          </a:p>
          <a:p>
            <a:endParaRPr lang="es-ES" smtClean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843088" y="3800475"/>
          <a:ext cx="4800600" cy="2486025"/>
        </p:xfrm>
        <a:graphic>
          <a:graphicData uri="http://schemas.openxmlformats.org/presentationml/2006/ole">
            <p:oleObj spid="_x0000_s50178" name="Documento" r:id="rId3" imgW="5588640" imgH="2893320" progId="Word.Document.8">
              <p:embed/>
            </p:oleObj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CL" dirty="0" smtClean="0"/>
              <a:t>Metodología para entrenar una red neuronal MLP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C8D24E-3C05-4BF0-AB91-4942C919FDAD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  <p:sp>
        <p:nvSpPr>
          <p:cNvPr id="15364" name="4 CuadroTexto"/>
          <p:cNvSpPr txBox="1">
            <a:spLocks noChangeArrowheads="1"/>
          </p:cNvSpPr>
          <p:nvPr/>
        </p:nvSpPr>
        <p:spPr bwMode="auto">
          <a:xfrm>
            <a:off x="642938" y="2286000"/>
            <a:ext cx="2005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Datos disponibles</a:t>
            </a:r>
            <a:endParaRPr lang="es-ES"/>
          </a:p>
        </p:txBody>
      </p:sp>
      <p:sp>
        <p:nvSpPr>
          <p:cNvPr id="6" name="5 Cilindro"/>
          <p:cNvSpPr/>
          <p:nvPr/>
        </p:nvSpPr>
        <p:spPr>
          <a:xfrm>
            <a:off x="642938" y="3429000"/>
            <a:ext cx="2143125" cy="2143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2928938" y="3071813"/>
            <a:ext cx="1785937" cy="1071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2928938" y="4143375"/>
            <a:ext cx="1785937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ilindro"/>
          <p:cNvSpPr/>
          <p:nvPr/>
        </p:nvSpPr>
        <p:spPr>
          <a:xfrm>
            <a:off x="4929188" y="2286000"/>
            <a:ext cx="1643062" cy="1643063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11 Cilindro"/>
          <p:cNvSpPr/>
          <p:nvPr/>
        </p:nvSpPr>
        <p:spPr>
          <a:xfrm>
            <a:off x="5214938" y="5072063"/>
            <a:ext cx="1071562" cy="1000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370" name="12 CuadroTexto"/>
          <p:cNvSpPr txBox="1">
            <a:spLocks noChangeArrowheads="1"/>
          </p:cNvSpPr>
          <p:nvPr/>
        </p:nvSpPr>
        <p:spPr bwMode="auto">
          <a:xfrm>
            <a:off x="7127875" y="2714625"/>
            <a:ext cx="1658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Datos de </a:t>
            </a:r>
          </a:p>
          <a:p>
            <a:r>
              <a:rPr lang="es-CL"/>
              <a:t>entrenamiento</a:t>
            </a:r>
            <a:endParaRPr lang="es-ES"/>
          </a:p>
        </p:txBody>
      </p:sp>
      <p:sp>
        <p:nvSpPr>
          <p:cNvPr id="15371" name="13 CuadroTexto"/>
          <p:cNvSpPr txBox="1">
            <a:spLocks noChangeArrowheads="1"/>
          </p:cNvSpPr>
          <p:nvPr/>
        </p:nvSpPr>
        <p:spPr bwMode="auto">
          <a:xfrm>
            <a:off x="7143750" y="5140325"/>
            <a:ext cx="1171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Datos de </a:t>
            </a:r>
          </a:p>
          <a:p>
            <a:r>
              <a:rPr lang="es-CL"/>
              <a:t>testeo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CL" dirty="0" smtClean="0"/>
              <a:t>Dos errores durante entrenamiento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DBE52F-B591-49ED-86C4-E8B1CD5AFB39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  <p:cxnSp>
        <p:nvCxnSpPr>
          <p:cNvPr id="6" name="5 Conector recto de flecha"/>
          <p:cNvCxnSpPr/>
          <p:nvPr/>
        </p:nvCxnSpPr>
        <p:spPr>
          <a:xfrm rot="16200000" flipV="1">
            <a:off x="-1357313" y="3500438"/>
            <a:ext cx="4214813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642938" y="5500688"/>
            <a:ext cx="557212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0" name="8 CuadroTexto"/>
          <p:cNvSpPr txBox="1">
            <a:spLocks noChangeArrowheads="1"/>
          </p:cNvSpPr>
          <p:nvPr/>
        </p:nvSpPr>
        <p:spPr bwMode="auto">
          <a:xfrm>
            <a:off x="785813" y="1285875"/>
            <a:ext cx="6969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Error</a:t>
            </a:r>
            <a:endParaRPr lang="es-ES"/>
          </a:p>
        </p:txBody>
      </p:sp>
      <p:sp>
        <p:nvSpPr>
          <p:cNvPr id="16391" name="9 CuadroTexto"/>
          <p:cNvSpPr txBox="1">
            <a:spLocks noChangeArrowheads="1"/>
          </p:cNvSpPr>
          <p:nvPr/>
        </p:nvSpPr>
        <p:spPr bwMode="auto">
          <a:xfrm>
            <a:off x="5500688" y="5572125"/>
            <a:ext cx="213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Número de épocas</a:t>
            </a:r>
            <a:endParaRPr lang="es-ES"/>
          </a:p>
        </p:txBody>
      </p:sp>
      <p:grpSp>
        <p:nvGrpSpPr>
          <p:cNvPr id="3" name="20 Grupo"/>
          <p:cNvGrpSpPr>
            <a:grpSpLocks/>
          </p:cNvGrpSpPr>
          <p:nvPr/>
        </p:nvGrpSpPr>
        <p:grpSpPr bwMode="auto">
          <a:xfrm>
            <a:off x="1009650" y="1787525"/>
            <a:ext cx="7043738" cy="3787775"/>
            <a:chOff x="1009934" y="1787857"/>
            <a:chExt cx="7044176" cy="3787672"/>
          </a:xfrm>
        </p:grpSpPr>
        <p:sp>
          <p:nvSpPr>
            <p:cNvPr id="11" name="10 Forma libre"/>
            <p:cNvSpPr/>
            <p:nvPr/>
          </p:nvSpPr>
          <p:spPr>
            <a:xfrm>
              <a:off x="1009934" y="1787857"/>
              <a:ext cx="4888217" cy="3495580"/>
            </a:xfrm>
            <a:custGeom>
              <a:avLst/>
              <a:gdLst>
                <a:gd name="connsiteX0" fmla="*/ 0 w 4888174"/>
                <a:gd name="connsiteY0" fmla="*/ 0 h 3496101"/>
                <a:gd name="connsiteX1" fmla="*/ 941696 w 4888174"/>
                <a:gd name="connsiteY1" fmla="*/ 2511188 h 3496101"/>
                <a:gd name="connsiteX2" fmla="*/ 4326341 w 4888174"/>
                <a:gd name="connsiteY2" fmla="*/ 3357349 h 3496101"/>
                <a:gd name="connsiteX3" fmla="*/ 4312693 w 4888174"/>
                <a:gd name="connsiteY3" fmla="*/ 3343701 h 349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8174" h="3496101">
                  <a:moveTo>
                    <a:pt x="0" y="0"/>
                  </a:moveTo>
                  <a:cubicBezTo>
                    <a:pt x="110319" y="975815"/>
                    <a:pt x="220639" y="1951630"/>
                    <a:pt x="941696" y="2511188"/>
                  </a:cubicBezTo>
                  <a:cubicBezTo>
                    <a:pt x="1662753" y="3070746"/>
                    <a:pt x="3764508" y="3218597"/>
                    <a:pt x="4326341" y="3357349"/>
                  </a:cubicBezTo>
                  <a:cubicBezTo>
                    <a:pt x="4888174" y="3496101"/>
                    <a:pt x="4600433" y="3419901"/>
                    <a:pt x="4312693" y="3343701"/>
                  </a:cubicBezTo>
                </a:path>
              </a:pathLst>
            </a:cu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6400" name="11 CuadroTexto"/>
            <p:cNvSpPr txBox="1">
              <a:spLocks noChangeArrowheads="1"/>
            </p:cNvSpPr>
            <p:nvPr/>
          </p:nvSpPr>
          <p:spPr bwMode="auto">
            <a:xfrm>
              <a:off x="5715008" y="4929198"/>
              <a:ext cx="233910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L">
                  <a:solidFill>
                    <a:srgbClr val="00B050"/>
                  </a:solidFill>
                </a:rPr>
                <a:t>Error en conjunto de </a:t>
              </a:r>
            </a:p>
            <a:p>
              <a:r>
                <a:rPr lang="es-CL">
                  <a:solidFill>
                    <a:srgbClr val="00B050"/>
                  </a:solidFill>
                </a:rPr>
                <a:t>entrenamiento</a:t>
              </a:r>
              <a:endParaRPr lang="es-ES">
                <a:solidFill>
                  <a:srgbClr val="00B050"/>
                </a:solidFill>
              </a:endParaRPr>
            </a:p>
          </p:txBody>
        </p:sp>
      </p:grpSp>
      <p:grpSp>
        <p:nvGrpSpPr>
          <p:cNvPr id="5" name="19 Grupo"/>
          <p:cNvGrpSpPr>
            <a:grpSpLocks/>
          </p:cNvGrpSpPr>
          <p:nvPr/>
        </p:nvGrpSpPr>
        <p:grpSpPr bwMode="auto">
          <a:xfrm>
            <a:off x="1350963" y="1897063"/>
            <a:ext cx="6616700" cy="2520950"/>
            <a:chOff x="1351128" y="1897039"/>
            <a:chExt cx="6616979" cy="2520286"/>
          </a:xfrm>
        </p:grpSpPr>
        <p:sp>
          <p:nvSpPr>
            <p:cNvPr id="13" name="12 Forma libre"/>
            <p:cNvSpPr/>
            <p:nvPr/>
          </p:nvSpPr>
          <p:spPr>
            <a:xfrm>
              <a:off x="1351128" y="1897039"/>
              <a:ext cx="3302139" cy="2520286"/>
            </a:xfrm>
            <a:custGeom>
              <a:avLst/>
              <a:gdLst>
                <a:gd name="connsiteX0" fmla="*/ 0 w 3302759"/>
                <a:gd name="connsiteY0" fmla="*/ 0 h 2520286"/>
                <a:gd name="connsiteX1" fmla="*/ 1514902 w 3302759"/>
                <a:gd name="connsiteY1" fmla="*/ 2497540 h 2520286"/>
                <a:gd name="connsiteX2" fmla="*/ 3302759 w 3302759"/>
                <a:gd name="connsiteY2" fmla="*/ 136477 h 252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2759" h="2520286">
                  <a:moveTo>
                    <a:pt x="0" y="0"/>
                  </a:moveTo>
                  <a:cubicBezTo>
                    <a:pt x="482221" y="1237397"/>
                    <a:pt x="964442" y="2474794"/>
                    <a:pt x="1514902" y="2497540"/>
                  </a:cubicBezTo>
                  <a:cubicBezTo>
                    <a:pt x="2065362" y="2520286"/>
                    <a:pt x="2684060" y="1328381"/>
                    <a:pt x="3302759" y="136477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6398" name="13 CuadroTexto"/>
            <p:cNvSpPr txBox="1">
              <a:spLocks noChangeArrowheads="1"/>
            </p:cNvSpPr>
            <p:nvPr/>
          </p:nvSpPr>
          <p:spPr bwMode="auto">
            <a:xfrm>
              <a:off x="5000628" y="2285992"/>
              <a:ext cx="296747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L">
                  <a:solidFill>
                    <a:srgbClr val="FF0000"/>
                  </a:solidFill>
                </a:rPr>
                <a:t>Error en conjunto de testeo</a:t>
              </a:r>
              <a:endParaRPr lang="es-ES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16 Grupo"/>
          <p:cNvGrpSpPr>
            <a:grpSpLocks/>
          </p:cNvGrpSpPr>
          <p:nvPr/>
        </p:nvGrpSpPr>
        <p:grpSpPr bwMode="auto">
          <a:xfrm>
            <a:off x="2143125" y="1844675"/>
            <a:ext cx="1638300" cy="4513263"/>
            <a:chOff x="2143108" y="1857364"/>
            <a:chExt cx="1638590" cy="4512736"/>
          </a:xfrm>
        </p:grpSpPr>
        <p:cxnSp>
          <p:nvCxnSpPr>
            <p:cNvPr id="16" name="15 Conector recto"/>
            <p:cNvCxnSpPr/>
            <p:nvPr/>
          </p:nvCxnSpPr>
          <p:spPr>
            <a:xfrm rot="16200000" flipH="1">
              <a:off x="893318" y="3821655"/>
              <a:ext cx="4000033" cy="71451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6" name="21 CuadroTexto"/>
            <p:cNvSpPr txBox="1">
              <a:spLocks noChangeArrowheads="1"/>
            </p:cNvSpPr>
            <p:nvPr/>
          </p:nvSpPr>
          <p:spPr bwMode="auto">
            <a:xfrm>
              <a:off x="2143108" y="6000768"/>
              <a:ext cx="163859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L"/>
                <a:t>“Sobre ajuste”</a:t>
              </a:r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CL" dirty="0" smtClean="0"/>
              <a:t>Metodología para determinar parámetros en modelos analíticos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F9407D-03DC-4878-A6B2-4C5C336D50C1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  <p:sp>
        <p:nvSpPr>
          <p:cNvPr id="15364" name="4 CuadroTexto"/>
          <p:cNvSpPr txBox="1">
            <a:spLocks noChangeArrowheads="1"/>
          </p:cNvSpPr>
          <p:nvPr/>
        </p:nvSpPr>
        <p:spPr bwMode="auto">
          <a:xfrm>
            <a:off x="642938" y="2286000"/>
            <a:ext cx="2005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Datos disponibles</a:t>
            </a:r>
            <a:endParaRPr lang="es-ES"/>
          </a:p>
        </p:txBody>
      </p:sp>
      <p:sp>
        <p:nvSpPr>
          <p:cNvPr id="6" name="5 Cilindro"/>
          <p:cNvSpPr/>
          <p:nvPr/>
        </p:nvSpPr>
        <p:spPr>
          <a:xfrm>
            <a:off x="642938" y="3429000"/>
            <a:ext cx="2143125" cy="2143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2928938" y="3071813"/>
            <a:ext cx="1785937" cy="1071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2928938" y="4143375"/>
            <a:ext cx="1785937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ilindro"/>
          <p:cNvSpPr/>
          <p:nvPr/>
        </p:nvSpPr>
        <p:spPr>
          <a:xfrm>
            <a:off x="4929188" y="1209873"/>
            <a:ext cx="1643062" cy="1643063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11 Cilindro"/>
          <p:cNvSpPr/>
          <p:nvPr/>
        </p:nvSpPr>
        <p:spPr>
          <a:xfrm>
            <a:off x="5214938" y="5072063"/>
            <a:ext cx="1071562" cy="1000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370" name="12 CuadroTexto"/>
          <p:cNvSpPr txBox="1">
            <a:spLocks noChangeArrowheads="1"/>
          </p:cNvSpPr>
          <p:nvPr/>
        </p:nvSpPr>
        <p:spPr bwMode="auto">
          <a:xfrm>
            <a:off x="7127875" y="1628800"/>
            <a:ext cx="16850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/>
              <a:t>Datos de </a:t>
            </a:r>
          </a:p>
          <a:p>
            <a:r>
              <a:rPr lang="es-CL" dirty="0"/>
              <a:t>E</a:t>
            </a:r>
            <a:r>
              <a:rPr lang="es-CL" dirty="0" smtClean="0"/>
              <a:t>ntrenamiento</a:t>
            </a:r>
            <a:endParaRPr lang="es-ES" dirty="0"/>
          </a:p>
        </p:txBody>
      </p:sp>
      <p:sp>
        <p:nvSpPr>
          <p:cNvPr id="15371" name="13 CuadroTexto"/>
          <p:cNvSpPr txBox="1">
            <a:spLocks noChangeArrowheads="1"/>
          </p:cNvSpPr>
          <p:nvPr/>
        </p:nvSpPr>
        <p:spPr bwMode="auto">
          <a:xfrm>
            <a:off x="7143750" y="5140325"/>
            <a:ext cx="1171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/>
              <a:t>Datos de </a:t>
            </a:r>
          </a:p>
          <a:p>
            <a:r>
              <a:rPr lang="es-CL" dirty="0"/>
              <a:t>T</a:t>
            </a:r>
            <a:r>
              <a:rPr lang="es-CL" dirty="0" smtClean="0"/>
              <a:t>esteo</a:t>
            </a:r>
            <a:endParaRPr lang="es-ES" dirty="0"/>
          </a:p>
        </p:txBody>
      </p:sp>
      <p:sp>
        <p:nvSpPr>
          <p:cNvPr id="13" name="12 Cilindro"/>
          <p:cNvSpPr/>
          <p:nvPr/>
        </p:nvSpPr>
        <p:spPr>
          <a:xfrm>
            <a:off x="5220072" y="3501008"/>
            <a:ext cx="1071562" cy="1000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4" name="12 CuadroTexto"/>
          <p:cNvSpPr txBox="1">
            <a:spLocks noChangeArrowheads="1"/>
          </p:cNvSpPr>
          <p:nvPr/>
        </p:nvSpPr>
        <p:spPr bwMode="auto">
          <a:xfrm>
            <a:off x="7138000" y="3790999"/>
            <a:ext cx="12319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/>
              <a:t>Datos de </a:t>
            </a:r>
          </a:p>
          <a:p>
            <a:r>
              <a:rPr lang="es-CL" dirty="0" smtClean="0"/>
              <a:t>Validación</a:t>
            </a:r>
            <a:endParaRPr lang="es-ES" dirty="0"/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2987824" y="4140522"/>
            <a:ext cx="2016224" cy="85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CL" dirty="0" smtClean="0"/>
              <a:t>Metodología para validación de modelos analíticos: k-</a:t>
            </a:r>
            <a:r>
              <a:rPr lang="es-CL" dirty="0" err="1" smtClean="0"/>
              <a:t>fold</a:t>
            </a:r>
            <a:r>
              <a:rPr lang="es-CL" dirty="0" smtClean="0"/>
              <a:t> </a:t>
            </a:r>
            <a:r>
              <a:rPr lang="es-CL" dirty="0" err="1" smtClean="0"/>
              <a:t>cross</a:t>
            </a:r>
            <a:r>
              <a:rPr lang="es-CL" dirty="0" smtClean="0"/>
              <a:t> </a:t>
            </a:r>
            <a:r>
              <a:rPr lang="es-CL" dirty="0" err="1" smtClean="0"/>
              <a:t>validation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F9407D-03DC-4878-A6B2-4C5C336D50C1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  <p:sp>
        <p:nvSpPr>
          <p:cNvPr id="15364" name="4 CuadroTexto"/>
          <p:cNvSpPr txBox="1">
            <a:spLocks noChangeArrowheads="1"/>
          </p:cNvSpPr>
          <p:nvPr/>
        </p:nvSpPr>
        <p:spPr bwMode="auto">
          <a:xfrm>
            <a:off x="642938" y="2286000"/>
            <a:ext cx="20056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/>
              <a:t>Datos </a:t>
            </a:r>
            <a:r>
              <a:rPr lang="es-CL" dirty="0" smtClean="0"/>
              <a:t>disponibles</a:t>
            </a:r>
          </a:p>
          <a:p>
            <a:r>
              <a:rPr lang="es-ES" dirty="0" smtClean="0"/>
              <a:t>(n objetos)</a:t>
            </a:r>
            <a:endParaRPr lang="es-ES" dirty="0"/>
          </a:p>
        </p:txBody>
      </p:sp>
      <p:sp>
        <p:nvSpPr>
          <p:cNvPr id="6" name="5 Cilindro"/>
          <p:cNvSpPr/>
          <p:nvPr/>
        </p:nvSpPr>
        <p:spPr>
          <a:xfrm>
            <a:off x="642938" y="3429000"/>
            <a:ext cx="2143125" cy="2143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2928938" y="3071813"/>
            <a:ext cx="1785937" cy="1071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2928938" y="4143375"/>
            <a:ext cx="1785937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ilindro"/>
          <p:cNvSpPr/>
          <p:nvPr/>
        </p:nvSpPr>
        <p:spPr>
          <a:xfrm>
            <a:off x="5214938" y="5072063"/>
            <a:ext cx="1071562" cy="1000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371" name="13 CuadroTexto"/>
          <p:cNvSpPr txBox="1">
            <a:spLocks noChangeArrowheads="1"/>
          </p:cNvSpPr>
          <p:nvPr/>
        </p:nvSpPr>
        <p:spPr bwMode="auto">
          <a:xfrm>
            <a:off x="7143750" y="5140325"/>
            <a:ext cx="12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 smtClean="0"/>
              <a:t>Conjunto k</a:t>
            </a:r>
            <a:endParaRPr lang="es-ES" dirty="0"/>
          </a:p>
        </p:txBody>
      </p:sp>
      <p:sp>
        <p:nvSpPr>
          <p:cNvPr id="13" name="12 Cilindro"/>
          <p:cNvSpPr/>
          <p:nvPr/>
        </p:nvSpPr>
        <p:spPr>
          <a:xfrm>
            <a:off x="5220072" y="1916832"/>
            <a:ext cx="1071562" cy="1000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4" name="12 CuadroTexto"/>
          <p:cNvSpPr txBox="1">
            <a:spLocks noChangeArrowheads="1"/>
          </p:cNvSpPr>
          <p:nvPr/>
        </p:nvSpPr>
        <p:spPr bwMode="auto">
          <a:xfrm>
            <a:off x="7138000" y="2060848"/>
            <a:ext cx="1300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 smtClean="0"/>
              <a:t>Conjunto 1</a:t>
            </a:r>
            <a:endParaRPr lang="es-ES" dirty="0"/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2987824" y="4140522"/>
            <a:ext cx="2016224" cy="85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Elipse"/>
          <p:cNvSpPr/>
          <p:nvPr/>
        </p:nvSpPr>
        <p:spPr>
          <a:xfrm>
            <a:off x="5724128" y="335699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16 Elipse"/>
          <p:cNvSpPr/>
          <p:nvPr/>
        </p:nvSpPr>
        <p:spPr>
          <a:xfrm>
            <a:off x="5724128" y="350939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17 Elipse"/>
          <p:cNvSpPr/>
          <p:nvPr/>
        </p:nvSpPr>
        <p:spPr>
          <a:xfrm>
            <a:off x="5724128" y="366179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18 Elipse"/>
          <p:cNvSpPr/>
          <p:nvPr/>
        </p:nvSpPr>
        <p:spPr>
          <a:xfrm>
            <a:off x="5724128" y="381419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19 CuadroTexto"/>
          <p:cNvSpPr txBox="1"/>
          <p:nvPr/>
        </p:nvSpPr>
        <p:spPr>
          <a:xfrm>
            <a:off x="395536" y="5733256"/>
            <a:ext cx="389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Entrenar con k-1 </a:t>
            </a:r>
            <a:r>
              <a:rPr lang="es-ES" dirty="0" err="1" smtClean="0"/>
              <a:t>folds</a:t>
            </a:r>
            <a:r>
              <a:rPr lang="es-ES" dirty="0" smtClean="0"/>
              <a:t> (conjuntos) y </a:t>
            </a:r>
          </a:p>
          <a:p>
            <a:r>
              <a:rPr lang="es-ES" dirty="0" smtClean="0"/>
              <a:t>validar con el conjunto restante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15300" cy="725487"/>
          </a:xfrm>
        </p:spPr>
        <p:txBody>
          <a:bodyPr/>
          <a:lstStyle/>
          <a:p>
            <a:pPr>
              <a:defRPr/>
            </a:pPr>
            <a:r>
              <a:rPr lang="es-CL" dirty="0" smtClean="0"/>
              <a:t>Metodología para validación de modelos analíticos: </a:t>
            </a:r>
            <a:r>
              <a:rPr lang="es-CL" dirty="0" err="1" smtClean="0"/>
              <a:t>leave-one-out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F9407D-03DC-4878-A6B2-4C5C336D50C1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  <p:sp>
        <p:nvSpPr>
          <p:cNvPr id="15364" name="4 CuadroTexto"/>
          <p:cNvSpPr txBox="1">
            <a:spLocks noChangeArrowheads="1"/>
          </p:cNvSpPr>
          <p:nvPr/>
        </p:nvSpPr>
        <p:spPr bwMode="auto">
          <a:xfrm>
            <a:off x="642938" y="2286000"/>
            <a:ext cx="20056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/>
              <a:t>Datos </a:t>
            </a:r>
            <a:r>
              <a:rPr lang="es-CL" dirty="0" smtClean="0"/>
              <a:t>disponibles</a:t>
            </a:r>
          </a:p>
          <a:p>
            <a:r>
              <a:rPr lang="es-ES" dirty="0" smtClean="0"/>
              <a:t>(n objetos)</a:t>
            </a:r>
            <a:endParaRPr lang="es-ES" dirty="0"/>
          </a:p>
        </p:txBody>
      </p:sp>
      <p:sp>
        <p:nvSpPr>
          <p:cNvPr id="6" name="5 Cilindro"/>
          <p:cNvSpPr/>
          <p:nvPr/>
        </p:nvSpPr>
        <p:spPr>
          <a:xfrm>
            <a:off x="642938" y="3429000"/>
            <a:ext cx="2143125" cy="2143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2928938" y="3071813"/>
            <a:ext cx="1785937" cy="1071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2928938" y="4143375"/>
            <a:ext cx="1785937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ilindro"/>
          <p:cNvSpPr/>
          <p:nvPr/>
        </p:nvSpPr>
        <p:spPr>
          <a:xfrm>
            <a:off x="5214938" y="5072063"/>
            <a:ext cx="1071562" cy="1000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371" name="13 CuadroTexto"/>
          <p:cNvSpPr txBox="1">
            <a:spLocks noChangeArrowheads="1"/>
          </p:cNvSpPr>
          <p:nvPr/>
        </p:nvSpPr>
        <p:spPr bwMode="auto">
          <a:xfrm>
            <a:off x="7143750" y="5140325"/>
            <a:ext cx="1300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 smtClean="0"/>
              <a:t>Conjunto n</a:t>
            </a:r>
            <a:endParaRPr lang="es-ES" dirty="0"/>
          </a:p>
        </p:txBody>
      </p:sp>
      <p:sp>
        <p:nvSpPr>
          <p:cNvPr id="13" name="12 Cilindro"/>
          <p:cNvSpPr/>
          <p:nvPr/>
        </p:nvSpPr>
        <p:spPr>
          <a:xfrm>
            <a:off x="5220072" y="1916832"/>
            <a:ext cx="1071562" cy="1000125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4" name="12 CuadroTexto"/>
          <p:cNvSpPr txBox="1">
            <a:spLocks noChangeArrowheads="1"/>
          </p:cNvSpPr>
          <p:nvPr/>
        </p:nvSpPr>
        <p:spPr bwMode="auto">
          <a:xfrm>
            <a:off x="7138000" y="2060848"/>
            <a:ext cx="1300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 smtClean="0"/>
              <a:t>Conjunto 1</a:t>
            </a:r>
            <a:endParaRPr lang="es-ES" dirty="0"/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2987824" y="4140522"/>
            <a:ext cx="2016224" cy="85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Elipse"/>
          <p:cNvSpPr/>
          <p:nvPr/>
        </p:nvSpPr>
        <p:spPr>
          <a:xfrm>
            <a:off x="5724128" y="335699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16 Elipse"/>
          <p:cNvSpPr/>
          <p:nvPr/>
        </p:nvSpPr>
        <p:spPr>
          <a:xfrm>
            <a:off x="5724128" y="350939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17 Elipse"/>
          <p:cNvSpPr/>
          <p:nvPr/>
        </p:nvSpPr>
        <p:spPr>
          <a:xfrm>
            <a:off x="5724128" y="366179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18 Elipse"/>
          <p:cNvSpPr/>
          <p:nvPr/>
        </p:nvSpPr>
        <p:spPr>
          <a:xfrm>
            <a:off x="5724128" y="381419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s-ES_tradnl" dirty="0" smtClean="0">
                <a:cs typeface="Arial" pitchFamily="34" charset="0"/>
              </a:rPr>
              <a:t>Aplicaciones de redes neuronales</a:t>
            </a:r>
            <a:endParaRPr lang="es-ES_tradnl" dirty="0" smtClean="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33400" y="980728"/>
            <a:ext cx="8431088" cy="4786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s-ES_tradnl" sz="2800" dirty="0" smtClean="0"/>
              <a:t>Aprendizaje supervisado: </a:t>
            </a:r>
          </a:p>
          <a:p>
            <a:pPr lvl="1" defTabSz="762000" eaLnBrk="0" hangingPunct="0">
              <a:lnSpc>
                <a:spcPct val="14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s-ES_tradnl" sz="2800" dirty="0" smtClean="0"/>
              <a:t>Clasificación (por ejemplo: Detección de fraude) </a:t>
            </a:r>
          </a:p>
          <a:p>
            <a:pPr lvl="1" defTabSz="762000" eaLnBrk="0" hangingPunct="0">
              <a:lnSpc>
                <a:spcPct val="14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s-ES_tradnl" sz="2800" dirty="0" smtClean="0"/>
              <a:t>Regresión (por ejemplo: Predecir montos) </a:t>
            </a:r>
          </a:p>
          <a:p>
            <a:pPr lvl="1" defTabSz="762000" eaLnBrk="0" hangingPunct="0">
              <a:lnSpc>
                <a:spcPct val="14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s-ES_tradnl" sz="2800" dirty="0" smtClean="0"/>
              <a:t>Predicción de series de tiempo </a:t>
            </a: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s-ES_tradnl" sz="2800" dirty="0" smtClean="0"/>
              <a:t>Aprendizaje no </a:t>
            </a:r>
            <a:r>
              <a:rPr lang="es-ES_tradnl" sz="2800" dirty="0" err="1" smtClean="0"/>
              <a:t>supervizado</a:t>
            </a:r>
            <a:r>
              <a:rPr lang="es-ES_tradnl" sz="2800" dirty="0" smtClean="0"/>
              <a:t>: </a:t>
            </a:r>
          </a:p>
          <a:p>
            <a:pPr lvl="1" defTabSz="762000" eaLnBrk="0" hangingPunct="0">
              <a:lnSpc>
                <a:spcPct val="14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s-ES_tradnl" sz="2800" i="1" dirty="0" err="1" smtClean="0"/>
              <a:t>Clustering</a:t>
            </a:r>
            <a:r>
              <a:rPr lang="es-ES_tradnl" sz="2800" i="1" dirty="0" smtClean="0"/>
              <a:t> </a:t>
            </a:r>
            <a:endParaRPr lang="es-ES_tradnl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C1C95F-E249-41A1-B07A-18C22D46D062}" type="slidenum">
              <a:rPr lang="es-ES_tradnl" smtClean="0"/>
              <a:pPr/>
              <a:t>18</a:t>
            </a:fld>
            <a:endParaRPr lang="es-ES_tradnl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defTabSz="762000"/>
            <a:r>
              <a:rPr lang="es-ES_tradnl" sz="4000" dirty="0" smtClean="0"/>
              <a:t>Predicción de una Serie de Tiempo </a:t>
            </a:r>
            <a:endParaRPr lang="es-ES_tradnl" sz="4800" dirty="0" smtClean="0"/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56792"/>
            <a:ext cx="63246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6677595" y="2667000"/>
            <a:ext cx="257492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Char char=" "/>
            </a:pPr>
            <a:r>
              <a:rPr lang="es-CL" dirty="0"/>
              <a:t>Serie de tiempo:</a:t>
            </a: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Char char=" "/>
            </a:pPr>
            <a:r>
              <a:rPr lang="es-CL" dirty="0"/>
              <a:t>Número de </a:t>
            </a: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Char char=" "/>
            </a:pPr>
            <a:r>
              <a:rPr lang="es-CL" dirty="0"/>
              <a:t>pasajeros de una </a:t>
            </a: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  <a:buFont typeface="Monotype Sorts"/>
              <a:buChar char=" "/>
            </a:pPr>
            <a:r>
              <a:rPr lang="es-CL" dirty="0"/>
              <a:t>línea aérea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s-ES_tradnl" smtClean="0">
                <a:cs typeface="Arial" pitchFamily="34" charset="0"/>
              </a:rPr>
              <a:t>Más información </a:t>
            </a:r>
            <a:endParaRPr lang="es-ES_tradnl" smtClean="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33400" y="1544638"/>
            <a:ext cx="7783513" cy="15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lnSpc>
                <a:spcPct val="140000"/>
              </a:lnSpc>
              <a:spcBef>
                <a:spcPct val="50000"/>
              </a:spcBef>
            </a:pPr>
            <a:r>
              <a:rPr lang="es-ES_tradnl" dirty="0"/>
              <a:t>www.kdnuggets.com</a:t>
            </a: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</a:pPr>
            <a:r>
              <a:rPr lang="es-ES_tradnl" dirty="0" smtClean="0"/>
              <a:t>www.businessintelligence.com</a:t>
            </a:r>
          </a:p>
          <a:p>
            <a:pPr defTabSz="762000" eaLnBrk="0" hangingPunct="0">
              <a:lnSpc>
                <a:spcPct val="140000"/>
              </a:lnSpc>
              <a:spcBef>
                <a:spcPct val="50000"/>
              </a:spcBef>
            </a:pPr>
            <a:r>
              <a:rPr lang="es-ES_tradnl" dirty="0" smtClean="0"/>
              <a:t>http://www.neural-forecasting.com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46075"/>
            <a:ext cx="8196263" cy="1066800"/>
          </a:xfrm>
        </p:spPr>
        <p:txBody>
          <a:bodyPr lIns="90488" tIns="44450" rIns="90488" bIns="44450"/>
          <a:lstStyle/>
          <a:p>
            <a:r>
              <a:rPr lang="es-ES_tradnl" sz="3600" smtClean="0"/>
              <a:t>Proceso de KDD </a:t>
            </a:r>
            <a:br>
              <a:rPr lang="es-ES_tradnl" sz="3600" smtClean="0"/>
            </a:br>
            <a:r>
              <a:rPr lang="es-ES_tradnl" sz="3600" smtClean="0"/>
              <a:t>Knowledge Discovery in Databases</a:t>
            </a:r>
            <a:r>
              <a:rPr lang="es-ES_tradnl" sz="3200" smtClean="0"/>
              <a:t>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6200" y="1371600"/>
            <a:ext cx="8915400" cy="3733800"/>
            <a:chOff x="0" y="432"/>
            <a:chExt cx="5616" cy="2352"/>
          </a:xfrm>
        </p:grpSpPr>
        <p:sp>
          <p:nvSpPr>
            <p:cNvPr id="3078" name="AutoShape 4"/>
            <p:cNvSpPr>
              <a:spLocks noChangeArrowheads="1"/>
            </p:cNvSpPr>
            <p:nvPr/>
          </p:nvSpPr>
          <p:spPr bwMode="auto">
            <a:xfrm>
              <a:off x="0" y="1488"/>
              <a:ext cx="1186" cy="327"/>
            </a:xfrm>
            <a:prstGeom prst="roundRect">
              <a:avLst>
                <a:gd name="adj" fmla="val 12468"/>
              </a:avLst>
            </a:prstGeom>
            <a:solidFill>
              <a:srgbClr val="3399FF"/>
            </a:solidFill>
            <a:ln w="12700">
              <a:solidFill>
                <a:srgbClr val="081D5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3079" name="Group 5"/>
            <p:cNvGrpSpPr>
              <a:grpSpLocks/>
            </p:cNvGrpSpPr>
            <p:nvPr/>
          </p:nvGrpSpPr>
          <p:grpSpPr bwMode="auto">
            <a:xfrm>
              <a:off x="90" y="432"/>
              <a:ext cx="5526" cy="2352"/>
              <a:chOff x="186" y="1872"/>
              <a:chExt cx="5526" cy="2352"/>
            </a:xfrm>
          </p:grpSpPr>
          <p:sp>
            <p:nvSpPr>
              <p:cNvPr id="3080" name="AutoShape 6"/>
              <p:cNvSpPr>
                <a:spLocks noChangeArrowheads="1"/>
              </p:cNvSpPr>
              <p:nvPr/>
            </p:nvSpPr>
            <p:spPr bwMode="auto">
              <a:xfrm>
                <a:off x="1022" y="1968"/>
                <a:ext cx="1186" cy="327"/>
              </a:xfrm>
              <a:prstGeom prst="roundRect">
                <a:avLst>
                  <a:gd name="adj" fmla="val 12468"/>
                </a:avLst>
              </a:prstGeom>
              <a:solidFill>
                <a:srgbClr val="3399FF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4583" name="Rectangle 7"/>
              <p:cNvSpPr>
                <a:spLocks noChangeArrowheads="1"/>
              </p:cNvSpPr>
              <p:nvPr/>
            </p:nvSpPr>
            <p:spPr bwMode="auto">
              <a:xfrm>
                <a:off x="1008" y="2016"/>
                <a:ext cx="113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2000">
                    <a:latin typeface="Sans" charset="0"/>
                  </a:rPr>
                  <a:t>Transformación</a:t>
                </a:r>
                <a:endParaRPr lang="es-ES_tradnl" sz="1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  <p:sp>
            <p:nvSpPr>
              <p:cNvPr id="3082" name="AutoShape 8"/>
              <p:cNvSpPr>
                <a:spLocks noChangeArrowheads="1"/>
              </p:cNvSpPr>
              <p:nvPr/>
            </p:nvSpPr>
            <p:spPr bwMode="auto">
              <a:xfrm>
                <a:off x="192" y="2352"/>
                <a:ext cx="1282" cy="375"/>
              </a:xfrm>
              <a:prstGeom prst="roundRect">
                <a:avLst>
                  <a:gd name="adj" fmla="val 12468"/>
                </a:avLst>
              </a:prstGeom>
              <a:solidFill>
                <a:srgbClr val="3399FF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83" name="Oval 9"/>
              <p:cNvSpPr>
                <a:spLocks noChangeArrowheads="1"/>
              </p:cNvSpPr>
              <p:nvPr/>
            </p:nvSpPr>
            <p:spPr bwMode="auto">
              <a:xfrm>
                <a:off x="1429" y="3592"/>
                <a:ext cx="106" cy="8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grpSp>
            <p:nvGrpSpPr>
              <p:cNvPr id="3084" name="Group 10"/>
              <p:cNvGrpSpPr>
                <a:grpSpLocks/>
              </p:cNvGrpSpPr>
              <p:nvPr/>
            </p:nvGrpSpPr>
            <p:grpSpPr bwMode="auto">
              <a:xfrm>
                <a:off x="672" y="3412"/>
                <a:ext cx="746" cy="812"/>
                <a:chOff x="912" y="3317"/>
                <a:chExt cx="707" cy="715"/>
              </a:xfrm>
            </p:grpSpPr>
            <p:sp>
              <p:nvSpPr>
                <p:cNvPr id="3189" name="Freeform 11"/>
                <p:cNvSpPr>
                  <a:spLocks/>
                </p:cNvSpPr>
                <p:nvPr/>
              </p:nvSpPr>
              <p:spPr bwMode="auto">
                <a:xfrm>
                  <a:off x="912" y="3452"/>
                  <a:ext cx="707" cy="580"/>
                </a:xfrm>
                <a:custGeom>
                  <a:avLst/>
                  <a:gdLst>
                    <a:gd name="T0" fmla="*/ 0 w 707"/>
                    <a:gd name="T1" fmla="*/ 7 h 580"/>
                    <a:gd name="T2" fmla="*/ 0 w 707"/>
                    <a:gd name="T3" fmla="*/ 440 h 580"/>
                    <a:gd name="T4" fmla="*/ 10 w 707"/>
                    <a:gd name="T5" fmla="*/ 468 h 580"/>
                    <a:gd name="T6" fmla="*/ 28 w 707"/>
                    <a:gd name="T7" fmla="*/ 493 h 580"/>
                    <a:gd name="T8" fmla="*/ 45 w 707"/>
                    <a:gd name="T9" fmla="*/ 499 h 580"/>
                    <a:gd name="T10" fmla="*/ 53 w 707"/>
                    <a:gd name="T11" fmla="*/ 508 h 580"/>
                    <a:gd name="T12" fmla="*/ 66 w 707"/>
                    <a:gd name="T13" fmla="*/ 519 h 580"/>
                    <a:gd name="T14" fmla="*/ 98 w 707"/>
                    <a:gd name="T15" fmla="*/ 536 h 580"/>
                    <a:gd name="T16" fmla="*/ 122 w 707"/>
                    <a:gd name="T17" fmla="*/ 544 h 580"/>
                    <a:gd name="T18" fmla="*/ 148 w 707"/>
                    <a:gd name="T19" fmla="*/ 552 h 580"/>
                    <a:gd name="T20" fmla="*/ 171 w 707"/>
                    <a:gd name="T21" fmla="*/ 559 h 580"/>
                    <a:gd name="T22" fmla="*/ 196 w 707"/>
                    <a:gd name="T23" fmla="*/ 568 h 580"/>
                    <a:gd name="T24" fmla="*/ 208 w 707"/>
                    <a:gd name="T25" fmla="*/ 571 h 580"/>
                    <a:gd name="T26" fmla="*/ 228 w 707"/>
                    <a:gd name="T27" fmla="*/ 572 h 580"/>
                    <a:gd name="T28" fmla="*/ 252 w 707"/>
                    <a:gd name="T29" fmla="*/ 578 h 580"/>
                    <a:gd name="T30" fmla="*/ 276 w 707"/>
                    <a:gd name="T31" fmla="*/ 578 h 580"/>
                    <a:gd name="T32" fmla="*/ 297 w 707"/>
                    <a:gd name="T33" fmla="*/ 578 h 580"/>
                    <a:gd name="T34" fmla="*/ 408 w 707"/>
                    <a:gd name="T35" fmla="*/ 578 h 580"/>
                    <a:gd name="T36" fmla="*/ 431 w 707"/>
                    <a:gd name="T37" fmla="*/ 579 h 580"/>
                    <a:gd name="T38" fmla="*/ 459 w 707"/>
                    <a:gd name="T39" fmla="*/ 570 h 580"/>
                    <a:gd name="T40" fmla="*/ 488 w 707"/>
                    <a:gd name="T41" fmla="*/ 568 h 580"/>
                    <a:gd name="T42" fmla="*/ 514 w 707"/>
                    <a:gd name="T43" fmla="*/ 564 h 580"/>
                    <a:gd name="T44" fmla="*/ 536 w 707"/>
                    <a:gd name="T45" fmla="*/ 556 h 580"/>
                    <a:gd name="T46" fmla="*/ 542 w 707"/>
                    <a:gd name="T47" fmla="*/ 556 h 580"/>
                    <a:gd name="T48" fmla="*/ 588 w 707"/>
                    <a:gd name="T49" fmla="*/ 540 h 580"/>
                    <a:gd name="T50" fmla="*/ 618 w 707"/>
                    <a:gd name="T51" fmla="*/ 527 h 580"/>
                    <a:gd name="T52" fmla="*/ 646 w 707"/>
                    <a:gd name="T53" fmla="*/ 514 h 580"/>
                    <a:gd name="T54" fmla="*/ 663 w 707"/>
                    <a:gd name="T55" fmla="*/ 501 h 580"/>
                    <a:gd name="T56" fmla="*/ 679 w 707"/>
                    <a:gd name="T57" fmla="*/ 482 h 580"/>
                    <a:gd name="T58" fmla="*/ 690 w 707"/>
                    <a:gd name="T59" fmla="*/ 476 h 580"/>
                    <a:gd name="T60" fmla="*/ 696 w 707"/>
                    <a:gd name="T61" fmla="*/ 458 h 580"/>
                    <a:gd name="T62" fmla="*/ 703 w 707"/>
                    <a:gd name="T63" fmla="*/ 456 h 580"/>
                    <a:gd name="T64" fmla="*/ 706 w 707"/>
                    <a:gd name="T65" fmla="*/ 444 h 580"/>
                    <a:gd name="T66" fmla="*/ 703 w 707"/>
                    <a:gd name="T67" fmla="*/ 436 h 580"/>
                    <a:gd name="T68" fmla="*/ 703 w 707"/>
                    <a:gd name="T69" fmla="*/ 0 h 580"/>
                    <a:gd name="T70" fmla="*/ 697 w 707"/>
                    <a:gd name="T71" fmla="*/ 24 h 580"/>
                    <a:gd name="T72" fmla="*/ 691 w 707"/>
                    <a:gd name="T73" fmla="*/ 44 h 580"/>
                    <a:gd name="T74" fmla="*/ 677 w 707"/>
                    <a:gd name="T75" fmla="*/ 62 h 580"/>
                    <a:gd name="T76" fmla="*/ 666 w 707"/>
                    <a:gd name="T77" fmla="*/ 74 h 580"/>
                    <a:gd name="T78" fmla="*/ 646 w 707"/>
                    <a:gd name="T79" fmla="*/ 87 h 580"/>
                    <a:gd name="T80" fmla="*/ 626 w 707"/>
                    <a:gd name="T81" fmla="*/ 99 h 580"/>
                    <a:gd name="T82" fmla="*/ 606 w 707"/>
                    <a:gd name="T83" fmla="*/ 106 h 580"/>
                    <a:gd name="T84" fmla="*/ 572 w 707"/>
                    <a:gd name="T85" fmla="*/ 114 h 580"/>
                    <a:gd name="T86" fmla="*/ 537 w 707"/>
                    <a:gd name="T87" fmla="*/ 128 h 580"/>
                    <a:gd name="T88" fmla="*/ 511 w 707"/>
                    <a:gd name="T89" fmla="*/ 132 h 580"/>
                    <a:gd name="T90" fmla="*/ 479 w 707"/>
                    <a:gd name="T91" fmla="*/ 138 h 580"/>
                    <a:gd name="T92" fmla="*/ 457 w 707"/>
                    <a:gd name="T93" fmla="*/ 148 h 580"/>
                    <a:gd name="T94" fmla="*/ 428 w 707"/>
                    <a:gd name="T95" fmla="*/ 147 h 580"/>
                    <a:gd name="T96" fmla="*/ 403 w 707"/>
                    <a:gd name="T97" fmla="*/ 151 h 580"/>
                    <a:gd name="T98" fmla="*/ 291 w 707"/>
                    <a:gd name="T99" fmla="*/ 152 h 580"/>
                    <a:gd name="T100" fmla="*/ 266 w 707"/>
                    <a:gd name="T101" fmla="*/ 145 h 580"/>
                    <a:gd name="T102" fmla="*/ 233 w 707"/>
                    <a:gd name="T103" fmla="*/ 139 h 580"/>
                    <a:gd name="T104" fmla="*/ 191 w 707"/>
                    <a:gd name="T105" fmla="*/ 137 h 580"/>
                    <a:gd name="T106" fmla="*/ 168 w 707"/>
                    <a:gd name="T107" fmla="*/ 128 h 580"/>
                    <a:gd name="T108" fmla="*/ 144 w 707"/>
                    <a:gd name="T109" fmla="*/ 119 h 580"/>
                    <a:gd name="T110" fmla="*/ 112 w 707"/>
                    <a:gd name="T111" fmla="*/ 106 h 580"/>
                    <a:gd name="T112" fmla="*/ 89 w 707"/>
                    <a:gd name="T113" fmla="*/ 99 h 580"/>
                    <a:gd name="T114" fmla="*/ 65 w 707"/>
                    <a:gd name="T115" fmla="*/ 87 h 580"/>
                    <a:gd name="T116" fmla="*/ 50 w 707"/>
                    <a:gd name="T117" fmla="*/ 74 h 580"/>
                    <a:gd name="T118" fmla="*/ 28 w 707"/>
                    <a:gd name="T119" fmla="*/ 62 h 580"/>
                    <a:gd name="T120" fmla="*/ 19 w 707"/>
                    <a:gd name="T121" fmla="*/ 49 h 580"/>
                    <a:gd name="T122" fmla="*/ 0 w 707"/>
                    <a:gd name="T123" fmla="*/ 7 h 580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707"/>
                    <a:gd name="T187" fmla="*/ 0 h 580"/>
                    <a:gd name="T188" fmla="*/ 707 w 707"/>
                    <a:gd name="T189" fmla="*/ 580 h 580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707" h="580">
                      <a:moveTo>
                        <a:pt x="0" y="7"/>
                      </a:moveTo>
                      <a:lnTo>
                        <a:pt x="0" y="440"/>
                      </a:lnTo>
                      <a:lnTo>
                        <a:pt x="10" y="468"/>
                      </a:lnTo>
                      <a:lnTo>
                        <a:pt x="28" y="493"/>
                      </a:lnTo>
                      <a:lnTo>
                        <a:pt x="45" y="499"/>
                      </a:lnTo>
                      <a:lnTo>
                        <a:pt x="53" y="508"/>
                      </a:lnTo>
                      <a:lnTo>
                        <a:pt x="66" y="519"/>
                      </a:lnTo>
                      <a:lnTo>
                        <a:pt x="98" y="536"/>
                      </a:lnTo>
                      <a:lnTo>
                        <a:pt x="122" y="544"/>
                      </a:lnTo>
                      <a:lnTo>
                        <a:pt x="148" y="552"/>
                      </a:lnTo>
                      <a:lnTo>
                        <a:pt x="171" y="559"/>
                      </a:lnTo>
                      <a:lnTo>
                        <a:pt x="196" y="568"/>
                      </a:lnTo>
                      <a:lnTo>
                        <a:pt x="208" y="571"/>
                      </a:lnTo>
                      <a:lnTo>
                        <a:pt x="228" y="572"/>
                      </a:lnTo>
                      <a:lnTo>
                        <a:pt x="252" y="578"/>
                      </a:lnTo>
                      <a:lnTo>
                        <a:pt x="276" y="578"/>
                      </a:lnTo>
                      <a:lnTo>
                        <a:pt x="297" y="578"/>
                      </a:lnTo>
                      <a:lnTo>
                        <a:pt x="408" y="578"/>
                      </a:lnTo>
                      <a:lnTo>
                        <a:pt x="431" y="579"/>
                      </a:lnTo>
                      <a:lnTo>
                        <a:pt x="459" y="570"/>
                      </a:lnTo>
                      <a:lnTo>
                        <a:pt x="488" y="568"/>
                      </a:lnTo>
                      <a:lnTo>
                        <a:pt x="514" y="564"/>
                      </a:lnTo>
                      <a:lnTo>
                        <a:pt x="536" y="556"/>
                      </a:lnTo>
                      <a:lnTo>
                        <a:pt x="542" y="556"/>
                      </a:lnTo>
                      <a:lnTo>
                        <a:pt x="588" y="540"/>
                      </a:lnTo>
                      <a:lnTo>
                        <a:pt x="618" y="527"/>
                      </a:lnTo>
                      <a:lnTo>
                        <a:pt x="646" y="514"/>
                      </a:lnTo>
                      <a:lnTo>
                        <a:pt x="663" y="501"/>
                      </a:lnTo>
                      <a:lnTo>
                        <a:pt x="679" y="482"/>
                      </a:lnTo>
                      <a:lnTo>
                        <a:pt x="690" y="476"/>
                      </a:lnTo>
                      <a:lnTo>
                        <a:pt x="696" y="458"/>
                      </a:lnTo>
                      <a:lnTo>
                        <a:pt x="703" y="456"/>
                      </a:lnTo>
                      <a:lnTo>
                        <a:pt x="706" y="444"/>
                      </a:lnTo>
                      <a:lnTo>
                        <a:pt x="703" y="436"/>
                      </a:lnTo>
                      <a:lnTo>
                        <a:pt x="703" y="0"/>
                      </a:lnTo>
                      <a:lnTo>
                        <a:pt x="697" y="24"/>
                      </a:lnTo>
                      <a:lnTo>
                        <a:pt x="691" y="44"/>
                      </a:lnTo>
                      <a:lnTo>
                        <a:pt x="677" y="62"/>
                      </a:lnTo>
                      <a:lnTo>
                        <a:pt x="666" y="74"/>
                      </a:lnTo>
                      <a:lnTo>
                        <a:pt x="646" y="87"/>
                      </a:lnTo>
                      <a:lnTo>
                        <a:pt x="626" y="99"/>
                      </a:lnTo>
                      <a:lnTo>
                        <a:pt x="606" y="106"/>
                      </a:lnTo>
                      <a:lnTo>
                        <a:pt x="572" y="114"/>
                      </a:lnTo>
                      <a:lnTo>
                        <a:pt x="537" y="128"/>
                      </a:lnTo>
                      <a:lnTo>
                        <a:pt x="511" y="132"/>
                      </a:lnTo>
                      <a:lnTo>
                        <a:pt x="479" y="138"/>
                      </a:lnTo>
                      <a:lnTo>
                        <a:pt x="457" y="148"/>
                      </a:lnTo>
                      <a:lnTo>
                        <a:pt x="428" y="147"/>
                      </a:lnTo>
                      <a:lnTo>
                        <a:pt x="403" y="151"/>
                      </a:lnTo>
                      <a:lnTo>
                        <a:pt x="291" y="152"/>
                      </a:lnTo>
                      <a:lnTo>
                        <a:pt x="266" y="145"/>
                      </a:lnTo>
                      <a:lnTo>
                        <a:pt x="233" y="139"/>
                      </a:lnTo>
                      <a:lnTo>
                        <a:pt x="191" y="137"/>
                      </a:lnTo>
                      <a:lnTo>
                        <a:pt x="168" y="128"/>
                      </a:lnTo>
                      <a:lnTo>
                        <a:pt x="144" y="119"/>
                      </a:lnTo>
                      <a:lnTo>
                        <a:pt x="112" y="106"/>
                      </a:lnTo>
                      <a:lnTo>
                        <a:pt x="89" y="99"/>
                      </a:lnTo>
                      <a:lnTo>
                        <a:pt x="65" y="87"/>
                      </a:lnTo>
                      <a:lnTo>
                        <a:pt x="50" y="74"/>
                      </a:lnTo>
                      <a:lnTo>
                        <a:pt x="28" y="62"/>
                      </a:lnTo>
                      <a:lnTo>
                        <a:pt x="19" y="49"/>
                      </a:lnTo>
                      <a:lnTo>
                        <a:pt x="0" y="7"/>
                      </a:lnTo>
                    </a:path>
                  </a:pathLst>
                </a:custGeom>
                <a:solidFill>
                  <a:srgbClr val="60C900"/>
                </a:solidFill>
                <a:ln w="12700" cap="rnd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3190" name="Oval 12"/>
                <p:cNvSpPr>
                  <a:spLocks noChangeArrowheads="1"/>
                </p:cNvSpPr>
                <p:nvPr/>
              </p:nvSpPr>
              <p:spPr bwMode="auto">
                <a:xfrm>
                  <a:off x="918" y="3317"/>
                  <a:ext cx="699" cy="282"/>
                </a:xfrm>
                <a:prstGeom prst="ellipse">
                  <a:avLst/>
                </a:prstGeom>
                <a:solidFill>
                  <a:srgbClr val="60C900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sp>
            <p:nvSpPr>
              <p:cNvPr id="24589" name="Rectangle 13"/>
              <p:cNvSpPr>
                <a:spLocks noChangeArrowheads="1"/>
              </p:cNvSpPr>
              <p:nvPr/>
            </p:nvSpPr>
            <p:spPr bwMode="auto">
              <a:xfrm>
                <a:off x="672" y="3816"/>
                <a:ext cx="790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algn="ctr"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1600" b="1">
                    <a:latin typeface="Sans" charset="0"/>
                  </a:rPr>
                  <a:t>Datos</a:t>
                </a:r>
                <a:r>
                  <a:rPr lang="es-ES_tradnl" sz="1200" b="1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ans" charset="0"/>
                  </a:rPr>
                  <a:t/>
                </a:r>
                <a:br>
                  <a:rPr lang="es-ES_tradnl" sz="1200" b="1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ans" charset="0"/>
                  </a:rPr>
                </a:br>
                <a:endParaRPr lang="es-ES_tradnl" sz="12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auto">
              <a:xfrm>
                <a:off x="1527" y="3362"/>
                <a:ext cx="237" cy="150"/>
              </a:xfrm>
              <a:custGeom>
                <a:avLst/>
                <a:gdLst>
                  <a:gd name="T0" fmla="*/ 0 w 224"/>
                  <a:gd name="T1" fmla="*/ 1 h 132"/>
                  <a:gd name="T2" fmla="*/ 0 w 224"/>
                  <a:gd name="T3" fmla="*/ 99 h 132"/>
                  <a:gd name="T4" fmla="*/ 2 w 224"/>
                  <a:gd name="T5" fmla="*/ 105 h 132"/>
                  <a:gd name="T6" fmla="*/ 7 w 224"/>
                  <a:gd name="T7" fmla="*/ 111 h 132"/>
                  <a:gd name="T8" fmla="*/ 14 w 224"/>
                  <a:gd name="T9" fmla="*/ 113 h 132"/>
                  <a:gd name="T10" fmla="*/ 16 w 224"/>
                  <a:gd name="T11" fmla="*/ 114 h 132"/>
                  <a:gd name="T12" fmla="*/ 20 w 224"/>
                  <a:gd name="T13" fmla="*/ 117 h 132"/>
                  <a:gd name="T14" fmla="*/ 31 w 224"/>
                  <a:gd name="T15" fmla="*/ 121 h 132"/>
                  <a:gd name="T16" fmla="*/ 38 w 224"/>
                  <a:gd name="T17" fmla="*/ 122 h 132"/>
                  <a:gd name="T18" fmla="*/ 47 w 224"/>
                  <a:gd name="T19" fmla="*/ 124 h 132"/>
                  <a:gd name="T20" fmla="*/ 53 w 224"/>
                  <a:gd name="T21" fmla="*/ 126 h 132"/>
                  <a:gd name="T22" fmla="*/ 62 w 224"/>
                  <a:gd name="T23" fmla="*/ 128 h 132"/>
                  <a:gd name="T24" fmla="*/ 65 w 224"/>
                  <a:gd name="T25" fmla="*/ 128 h 132"/>
                  <a:gd name="T26" fmla="*/ 71 w 224"/>
                  <a:gd name="T27" fmla="*/ 129 h 132"/>
                  <a:gd name="T28" fmla="*/ 79 w 224"/>
                  <a:gd name="T29" fmla="*/ 130 h 132"/>
                  <a:gd name="T30" fmla="*/ 87 w 224"/>
                  <a:gd name="T31" fmla="*/ 130 h 132"/>
                  <a:gd name="T32" fmla="*/ 92 w 224"/>
                  <a:gd name="T33" fmla="*/ 130 h 132"/>
                  <a:gd name="T34" fmla="*/ 128 w 224"/>
                  <a:gd name="T35" fmla="*/ 130 h 132"/>
                  <a:gd name="T36" fmla="*/ 135 w 224"/>
                  <a:gd name="T37" fmla="*/ 131 h 132"/>
                  <a:gd name="T38" fmla="*/ 144 w 224"/>
                  <a:gd name="T39" fmla="*/ 128 h 132"/>
                  <a:gd name="T40" fmla="*/ 154 w 224"/>
                  <a:gd name="T41" fmla="*/ 128 h 132"/>
                  <a:gd name="T42" fmla="*/ 161 w 224"/>
                  <a:gd name="T43" fmla="*/ 127 h 132"/>
                  <a:gd name="T44" fmla="*/ 169 w 224"/>
                  <a:gd name="T45" fmla="*/ 125 h 132"/>
                  <a:gd name="T46" fmla="*/ 171 w 224"/>
                  <a:gd name="T47" fmla="*/ 125 h 132"/>
                  <a:gd name="T48" fmla="*/ 186 w 224"/>
                  <a:gd name="T49" fmla="*/ 121 h 132"/>
                  <a:gd name="T50" fmla="*/ 194 w 224"/>
                  <a:gd name="T51" fmla="*/ 119 h 132"/>
                  <a:gd name="T52" fmla="*/ 204 w 224"/>
                  <a:gd name="T53" fmla="*/ 116 h 132"/>
                  <a:gd name="T54" fmla="*/ 209 w 224"/>
                  <a:gd name="T55" fmla="*/ 113 h 132"/>
                  <a:gd name="T56" fmla="*/ 214 w 224"/>
                  <a:gd name="T57" fmla="*/ 108 h 132"/>
                  <a:gd name="T58" fmla="*/ 217 w 224"/>
                  <a:gd name="T59" fmla="*/ 107 h 132"/>
                  <a:gd name="T60" fmla="*/ 220 w 224"/>
                  <a:gd name="T61" fmla="*/ 102 h 132"/>
                  <a:gd name="T62" fmla="*/ 221 w 224"/>
                  <a:gd name="T63" fmla="*/ 102 h 132"/>
                  <a:gd name="T64" fmla="*/ 223 w 224"/>
                  <a:gd name="T65" fmla="*/ 99 h 132"/>
                  <a:gd name="T66" fmla="*/ 222 w 224"/>
                  <a:gd name="T67" fmla="*/ 98 h 132"/>
                  <a:gd name="T68" fmla="*/ 221 w 224"/>
                  <a:gd name="T69" fmla="*/ 0 h 132"/>
                  <a:gd name="T70" fmla="*/ 220 w 224"/>
                  <a:gd name="T71" fmla="*/ 5 h 132"/>
                  <a:gd name="T72" fmla="*/ 218 w 224"/>
                  <a:gd name="T73" fmla="*/ 10 h 132"/>
                  <a:gd name="T74" fmla="*/ 213 w 224"/>
                  <a:gd name="T75" fmla="*/ 13 h 132"/>
                  <a:gd name="T76" fmla="*/ 209 w 224"/>
                  <a:gd name="T77" fmla="*/ 16 h 132"/>
                  <a:gd name="T78" fmla="*/ 204 w 224"/>
                  <a:gd name="T79" fmla="*/ 19 h 132"/>
                  <a:gd name="T80" fmla="*/ 197 w 224"/>
                  <a:gd name="T81" fmla="*/ 22 h 132"/>
                  <a:gd name="T82" fmla="*/ 191 w 224"/>
                  <a:gd name="T83" fmla="*/ 23 h 132"/>
                  <a:gd name="T84" fmla="*/ 180 w 224"/>
                  <a:gd name="T85" fmla="*/ 25 h 132"/>
                  <a:gd name="T86" fmla="*/ 169 w 224"/>
                  <a:gd name="T87" fmla="*/ 28 h 132"/>
                  <a:gd name="T88" fmla="*/ 160 w 224"/>
                  <a:gd name="T89" fmla="*/ 30 h 132"/>
                  <a:gd name="T90" fmla="*/ 151 w 224"/>
                  <a:gd name="T91" fmla="*/ 31 h 132"/>
                  <a:gd name="T92" fmla="*/ 143 w 224"/>
                  <a:gd name="T93" fmla="*/ 33 h 132"/>
                  <a:gd name="T94" fmla="*/ 135 w 224"/>
                  <a:gd name="T95" fmla="*/ 33 h 132"/>
                  <a:gd name="T96" fmla="*/ 126 w 224"/>
                  <a:gd name="T97" fmla="*/ 33 h 132"/>
                  <a:gd name="T98" fmla="*/ 91 w 224"/>
                  <a:gd name="T99" fmla="*/ 33 h 132"/>
                  <a:gd name="T100" fmla="*/ 84 w 224"/>
                  <a:gd name="T101" fmla="*/ 33 h 132"/>
                  <a:gd name="T102" fmla="*/ 73 w 224"/>
                  <a:gd name="T103" fmla="*/ 31 h 132"/>
                  <a:gd name="T104" fmla="*/ 59 w 224"/>
                  <a:gd name="T105" fmla="*/ 31 h 132"/>
                  <a:gd name="T106" fmla="*/ 53 w 224"/>
                  <a:gd name="T107" fmla="*/ 28 h 132"/>
                  <a:gd name="T108" fmla="*/ 45 w 224"/>
                  <a:gd name="T109" fmla="*/ 27 h 132"/>
                  <a:gd name="T110" fmla="*/ 35 w 224"/>
                  <a:gd name="T111" fmla="*/ 24 h 132"/>
                  <a:gd name="T112" fmla="*/ 28 w 224"/>
                  <a:gd name="T113" fmla="*/ 22 h 132"/>
                  <a:gd name="T114" fmla="*/ 19 w 224"/>
                  <a:gd name="T115" fmla="*/ 19 h 132"/>
                  <a:gd name="T116" fmla="*/ 15 w 224"/>
                  <a:gd name="T117" fmla="*/ 16 h 132"/>
                  <a:gd name="T118" fmla="*/ 7 w 224"/>
                  <a:gd name="T119" fmla="*/ 13 h 132"/>
                  <a:gd name="T120" fmla="*/ 5 w 224"/>
                  <a:gd name="T121" fmla="*/ 11 h 132"/>
                  <a:gd name="T122" fmla="*/ 0 w 224"/>
                  <a:gd name="T123" fmla="*/ 1 h 13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24"/>
                  <a:gd name="T187" fmla="*/ 0 h 132"/>
                  <a:gd name="T188" fmla="*/ 224 w 224"/>
                  <a:gd name="T189" fmla="*/ 132 h 13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24" h="132">
                    <a:moveTo>
                      <a:pt x="0" y="1"/>
                    </a:moveTo>
                    <a:lnTo>
                      <a:pt x="0" y="99"/>
                    </a:lnTo>
                    <a:lnTo>
                      <a:pt x="2" y="105"/>
                    </a:lnTo>
                    <a:lnTo>
                      <a:pt x="7" y="111"/>
                    </a:lnTo>
                    <a:lnTo>
                      <a:pt x="14" y="113"/>
                    </a:lnTo>
                    <a:lnTo>
                      <a:pt x="16" y="114"/>
                    </a:lnTo>
                    <a:lnTo>
                      <a:pt x="20" y="117"/>
                    </a:lnTo>
                    <a:lnTo>
                      <a:pt x="31" y="121"/>
                    </a:lnTo>
                    <a:lnTo>
                      <a:pt x="38" y="122"/>
                    </a:lnTo>
                    <a:lnTo>
                      <a:pt x="47" y="124"/>
                    </a:lnTo>
                    <a:lnTo>
                      <a:pt x="53" y="126"/>
                    </a:lnTo>
                    <a:lnTo>
                      <a:pt x="62" y="128"/>
                    </a:lnTo>
                    <a:lnTo>
                      <a:pt x="65" y="128"/>
                    </a:lnTo>
                    <a:lnTo>
                      <a:pt x="71" y="129"/>
                    </a:lnTo>
                    <a:lnTo>
                      <a:pt x="79" y="130"/>
                    </a:lnTo>
                    <a:lnTo>
                      <a:pt x="87" y="130"/>
                    </a:lnTo>
                    <a:lnTo>
                      <a:pt x="92" y="130"/>
                    </a:lnTo>
                    <a:lnTo>
                      <a:pt x="128" y="130"/>
                    </a:lnTo>
                    <a:lnTo>
                      <a:pt x="135" y="131"/>
                    </a:lnTo>
                    <a:lnTo>
                      <a:pt x="144" y="128"/>
                    </a:lnTo>
                    <a:lnTo>
                      <a:pt x="154" y="128"/>
                    </a:lnTo>
                    <a:lnTo>
                      <a:pt x="161" y="127"/>
                    </a:lnTo>
                    <a:lnTo>
                      <a:pt x="169" y="125"/>
                    </a:lnTo>
                    <a:lnTo>
                      <a:pt x="171" y="125"/>
                    </a:lnTo>
                    <a:lnTo>
                      <a:pt x="186" y="121"/>
                    </a:lnTo>
                    <a:lnTo>
                      <a:pt x="194" y="119"/>
                    </a:lnTo>
                    <a:lnTo>
                      <a:pt x="204" y="116"/>
                    </a:lnTo>
                    <a:lnTo>
                      <a:pt x="209" y="113"/>
                    </a:lnTo>
                    <a:lnTo>
                      <a:pt x="214" y="108"/>
                    </a:lnTo>
                    <a:lnTo>
                      <a:pt x="217" y="107"/>
                    </a:lnTo>
                    <a:lnTo>
                      <a:pt x="220" y="102"/>
                    </a:lnTo>
                    <a:lnTo>
                      <a:pt x="221" y="102"/>
                    </a:lnTo>
                    <a:lnTo>
                      <a:pt x="223" y="99"/>
                    </a:lnTo>
                    <a:lnTo>
                      <a:pt x="222" y="98"/>
                    </a:lnTo>
                    <a:lnTo>
                      <a:pt x="221" y="0"/>
                    </a:lnTo>
                    <a:lnTo>
                      <a:pt x="220" y="5"/>
                    </a:lnTo>
                    <a:lnTo>
                      <a:pt x="218" y="10"/>
                    </a:lnTo>
                    <a:lnTo>
                      <a:pt x="213" y="13"/>
                    </a:lnTo>
                    <a:lnTo>
                      <a:pt x="209" y="16"/>
                    </a:lnTo>
                    <a:lnTo>
                      <a:pt x="204" y="19"/>
                    </a:lnTo>
                    <a:lnTo>
                      <a:pt x="197" y="22"/>
                    </a:lnTo>
                    <a:lnTo>
                      <a:pt x="191" y="23"/>
                    </a:lnTo>
                    <a:lnTo>
                      <a:pt x="180" y="25"/>
                    </a:lnTo>
                    <a:lnTo>
                      <a:pt x="169" y="28"/>
                    </a:lnTo>
                    <a:lnTo>
                      <a:pt x="160" y="30"/>
                    </a:lnTo>
                    <a:lnTo>
                      <a:pt x="151" y="31"/>
                    </a:lnTo>
                    <a:lnTo>
                      <a:pt x="143" y="33"/>
                    </a:lnTo>
                    <a:lnTo>
                      <a:pt x="135" y="33"/>
                    </a:lnTo>
                    <a:lnTo>
                      <a:pt x="126" y="33"/>
                    </a:lnTo>
                    <a:lnTo>
                      <a:pt x="91" y="33"/>
                    </a:lnTo>
                    <a:lnTo>
                      <a:pt x="84" y="33"/>
                    </a:lnTo>
                    <a:lnTo>
                      <a:pt x="73" y="31"/>
                    </a:lnTo>
                    <a:lnTo>
                      <a:pt x="59" y="31"/>
                    </a:lnTo>
                    <a:lnTo>
                      <a:pt x="53" y="28"/>
                    </a:lnTo>
                    <a:lnTo>
                      <a:pt x="45" y="27"/>
                    </a:lnTo>
                    <a:lnTo>
                      <a:pt x="35" y="24"/>
                    </a:lnTo>
                    <a:lnTo>
                      <a:pt x="28" y="22"/>
                    </a:lnTo>
                    <a:lnTo>
                      <a:pt x="19" y="19"/>
                    </a:lnTo>
                    <a:lnTo>
                      <a:pt x="15" y="16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D0D0D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3087" name="Oval 15"/>
              <p:cNvSpPr>
                <a:spLocks noChangeArrowheads="1"/>
              </p:cNvSpPr>
              <p:nvPr/>
            </p:nvSpPr>
            <p:spPr bwMode="auto">
              <a:xfrm>
                <a:off x="1532" y="3331"/>
                <a:ext cx="228" cy="66"/>
              </a:xfrm>
              <a:prstGeom prst="ellipse">
                <a:avLst/>
              </a:prstGeom>
              <a:solidFill>
                <a:srgbClr val="DADADA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auto">
              <a:xfrm>
                <a:off x="1843" y="3375"/>
                <a:ext cx="234" cy="199"/>
              </a:xfrm>
              <a:custGeom>
                <a:avLst/>
                <a:gdLst>
                  <a:gd name="T0" fmla="*/ 0 w 222"/>
                  <a:gd name="T1" fmla="*/ 2 h 175"/>
                  <a:gd name="T2" fmla="*/ 0 w 222"/>
                  <a:gd name="T3" fmla="*/ 131 h 175"/>
                  <a:gd name="T4" fmla="*/ 2 w 222"/>
                  <a:gd name="T5" fmla="*/ 140 h 175"/>
                  <a:gd name="T6" fmla="*/ 8 w 222"/>
                  <a:gd name="T7" fmla="*/ 147 h 175"/>
                  <a:gd name="T8" fmla="*/ 14 w 222"/>
                  <a:gd name="T9" fmla="*/ 150 h 175"/>
                  <a:gd name="T10" fmla="*/ 16 w 222"/>
                  <a:gd name="T11" fmla="*/ 152 h 175"/>
                  <a:gd name="T12" fmla="*/ 20 w 222"/>
                  <a:gd name="T13" fmla="*/ 155 h 175"/>
                  <a:gd name="T14" fmla="*/ 30 w 222"/>
                  <a:gd name="T15" fmla="*/ 161 h 175"/>
                  <a:gd name="T16" fmla="*/ 37 w 222"/>
                  <a:gd name="T17" fmla="*/ 163 h 175"/>
                  <a:gd name="T18" fmla="*/ 46 w 222"/>
                  <a:gd name="T19" fmla="*/ 165 h 175"/>
                  <a:gd name="T20" fmla="*/ 53 w 222"/>
                  <a:gd name="T21" fmla="*/ 168 h 175"/>
                  <a:gd name="T22" fmla="*/ 61 w 222"/>
                  <a:gd name="T23" fmla="*/ 171 h 175"/>
                  <a:gd name="T24" fmla="*/ 65 w 222"/>
                  <a:gd name="T25" fmla="*/ 171 h 175"/>
                  <a:gd name="T26" fmla="*/ 71 w 222"/>
                  <a:gd name="T27" fmla="*/ 171 h 175"/>
                  <a:gd name="T28" fmla="*/ 79 w 222"/>
                  <a:gd name="T29" fmla="*/ 173 h 175"/>
                  <a:gd name="T30" fmla="*/ 86 w 222"/>
                  <a:gd name="T31" fmla="*/ 173 h 175"/>
                  <a:gd name="T32" fmla="*/ 91 w 222"/>
                  <a:gd name="T33" fmla="*/ 173 h 175"/>
                  <a:gd name="T34" fmla="*/ 127 w 222"/>
                  <a:gd name="T35" fmla="*/ 173 h 175"/>
                  <a:gd name="T36" fmla="*/ 134 w 222"/>
                  <a:gd name="T37" fmla="*/ 174 h 175"/>
                  <a:gd name="T38" fmla="*/ 143 w 222"/>
                  <a:gd name="T39" fmla="*/ 171 h 175"/>
                  <a:gd name="T40" fmla="*/ 152 w 222"/>
                  <a:gd name="T41" fmla="*/ 171 h 175"/>
                  <a:gd name="T42" fmla="*/ 160 w 222"/>
                  <a:gd name="T43" fmla="*/ 168 h 175"/>
                  <a:gd name="T44" fmla="*/ 167 w 222"/>
                  <a:gd name="T45" fmla="*/ 166 h 175"/>
                  <a:gd name="T46" fmla="*/ 169 w 222"/>
                  <a:gd name="T47" fmla="*/ 166 h 175"/>
                  <a:gd name="T48" fmla="*/ 184 w 222"/>
                  <a:gd name="T49" fmla="*/ 162 h 175"/>
                  <a:gd name="T50" fmla="*/ 193 w 222"/>
                  <a:gd name="T51" fmla="*/ 158 h 175"/>
                  <a:gd name="T52" fmla="*/ 202 w 222"/>
                  <a:gd name="T53" fmla="*/ 154 h 175"/>
                  <a:gd name="T54" fmla="*/ 207 w 222"/>
                  <a:gd name="T55" fmla="*/ 150 h 175"/>
                  <a:gd name="T56" fmla="*/ 212 w 222"/>
                  <a:gd name="T57" fmla="*/ 144 h 175"/>
                  <a:gd name="T58" fmla="*/ 215 w 222"/>
                  <a:gd name="T59" fmla="*/ 142 h 175"/>
                  <a:gd name="T60" fmla="*/ 218 w 222"/>
                  <a:gd name="T61" fmla="*/ 137 h 175"/>
                  <a:gd name="T62" fmla="*/ 219 w 222"/>
                  <a:gd name="T63" fmla="*/ 137 h 175"/>
                  <a:gd name="T64" fmla="*/ 221 w 222"/>
                  <a:gd name="T65" fmla="*/ 133 h 175"/>
                  <a:gd name="T66" fmla="*/ 220 w 222"/>
                  <a:gd name="T67" fmla="*/ 131 h 175"/>
                  <a:gd name="T68" fmla="*/ 219 w 222"/>
                  <a:gd name="T69" fmla="*/ 0 h 175"/>
                  <a:gd name="T70" fmla="*/ 218 w 222"/>
                  <a:gd name="T71" fmla="*/ 7 h 175"/>
                  <a:gd name="T72" fmla="*/ 216 w 222"/>
                  <a:gd name="T73" fmla="*/ 12 h 175"/>
                  <a:gd name="T74" fmla="*/ 211 w 222"/>
                  <a:gd name="T75" fmla="*/ 18 h 175"/>
                  <a:gd name="T76" fmla="*/ 207 w 222"/>
                  <a:gd name="T77" fmla="*/ 22 h 175"/>
                  <a:gd name="T78" fmla="*/ 202 w 222"/>
                  <a:gd name="T79" fmla="*/ 26 h 175"/>
                  <a:gd name="T80" fmla="*/ 195 w 222"/>
                  <a:gd name="T81" fmla="*/ 29 h 175"/>
                  <a:gd name="T82" fmla="*/ 189 w 222"/>
                  <a:gd name="T83" fmla="*/ 32 h 175"/>
                  <a:gd name="T84" fmla="*/ 178 w 222"/>
                  <a:gd name="T85" fmla="*/ 33 h 175"/>
                  <a:gd name="T86" fmla="*/ 168 w 222"/>
                  <a:gd name="T87" fmla="*/ 37 h 175"/>
                  <a:gd name="T88" fmla="*/ 159 w 222"/>
                  <a:gd name="T89" fmla="*/ 39 h 175"/>
                  <a:gd name="T90" fmla="*/ 149 w 222"/>
                  <a:gd name="T91" fmla="*/ 41 h 175"/>
                  <a:gd name="T92" fmla="*/ 143 w 222"/>
                  <a:gd name="T93" fmla="*/ 44 h 175"/>
                  <a:gd name="T94" fmla="*/ 134 w 222"/>
                  <a:gd name="T95" fmla="*/ 44 h 175"/>
                  <a:gd name="T96" fmla="*/ 125 w 222"/>
                  <a:gd name="T97" fmla="*/ 45 h 175"/>
                  <a:gd name="T98" fmla="*/ 91 w 222"/>
                  <a:gd name="T99" fmla="*/ 45 h 175"/>
                  <a:gd name="T100" fmla="*/ 83 w 222"/>
                  <a:gd name="T101" fmla="*/ 43 h 175"/>
                  <a:gd name="T102" fmla="*/ 72 w 222"/>
                  <a:gd name="T103" fmla="*/ 42 h 175"/>
                  <a:gd name="T104" fmla="*/ 59 w 222"/>
                  <a:gd name="T105" fmla="*/ 41 h 175"/>
                  <a:gd name="T106" fmla="*/ 52 w 222"/>
                  <a:gd name="T107" fmla="*/ 37 h 175"/>
                  <a:gd name="T108" fmla="*/ 45 w 222"/>
                  <a:gd name="T109" fmla="*/ 35 h 175"/>
                  <a:gd name="T110" fmla="*/ 34 w 222"/>
                  <a:gd name="T111" fmla="*/ 32 h 175"/>
                  <a:gd name="T112" fmla="*/ 28 w 222"/>
                  <a:gd name="T113" fmla="*/ 29 h 175"/>
                  <a:gd name="T114" fmla="*/ 19 w 222"/>
                  <a:gd name="T115" fmla="*/ 26 h 175"/>
                  <a:gd name="T116" fmla="*/ 15 w 222"/>
                  <a:gd name="T117" fmla="*/ 22 h 175"/>
                  <a:gd name="T118" fmla="*/ 8 w 222"/>
                  <a:gd name="T119" fmla="*/ 18 h 175"/>
                  <a:gd name="T120" fmla="*/ 5 w 222"/>
                  <a:gd name="T121" fmla="*/ 14 h 175"/>
                  <a:gd name="T122" fmla="*/ 0 w 222"/>
                  <a:gd name="T123" fmla="*/ 2 h 17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22"/>
                  <a:gd name="T187" fmla="*/ 0 h 175"/>
                  <a:gd name="T188" fmla="*/ 222 w 222"/>
                  <a:gd name="T189" fmla="*/ 175 h 175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22" h="175">
                    <a:moveTo>
                      <a:pt x="0" y="2"/>
                    </a:moveTo>
                    <a:lnTo>
                      <a:pt x="0" y="131"/>
                    </a:lnTo>
                    <a:lnTo>
                      <a:pt x="2" y="140"/>
                    </a:lnTo>
                    <a:lnTo>
                      <a:pt x="8" y="147"/>
                    </a:lnTo>
                    <a:lnTo>
                      <a:pt x="14" y="150"/>
                    </a:lnTo>
                    <a:lnTo>
                      <a:pt x="16" y="152"/>
                    </a:lnTo>
                    <a:lnTo>
                      <a:pt x="20" y="155"/>
                    </a:lnTo>
                    <a:lnTo>
                      <a:pt x="30" y="161"/>
                    </a:lnTo>
                    <a:lnTo>
                      <a:pt x="37" y="163"/>
                    </a:lnTo>
                    <a:lnTo>
                      <a:pt x="46" y="165"/>
                    </a:lnTo>
                    <a:lnTo>
                      <a:pt x="53" y="168"/>
                    </a:lnTo>
                    <a:lnTo>
                      <a:pt x="61" y="171"/>
                    </a:lnTo>
                    <a:lnTo>
                      <a:pt x="65" y="171"/>
                    </a:lnTo>
                    <a:lnTo>
                      <a:pt x="71" y="171"/>
                    </a:lnTo>
                    <a:lnTo>
                      <a:pt x="79" y="173"/>
                    </a:lnTo>
                    <a:lnTo>
                      <a:pt x="86" y="173"/>
                    </a:lnTo>
                    <a:lnTo>
                      <a:pt x="91" y="173"/>
                    </a:lnTo>
                    <a:lnTo>
                      <a:pt x="127" y="173"/>
                    </a:lnTo>
                    <a:lnTo>
                      <a:pt x="134" y="174"/>
                    </a:lnTo>
                    <a:lnTo>
                      <a:pt x="143" y="171"/>
                    </a:lnTo>
                    <a:lnTo>
                      <a:pt x="152" y="171"/>
                    </a:lnTo>
                    <a:lnTo>
                      <a:pt x="160" y="168"/>
                    </a:lnTo>
                    <a:lnTo>
                      <a:pt x="167" y="166"/>
                    </a:lnTo>
                    <a:lnTo>
                      <a:pt x="169" y="166"/>
                    </a:lnTo>
                    <a:lnTo>
                      <a:pt x="184" y="162"/>
                    </a:lnTo>
                    <a:lnTo>
                      <a:pt x="193" y="158"/>
                    </a:lnTo>
                    <a:lnTo>
                      <a:pt x="202" y="154"/>
                    </a:lnTo>
                    <a:lnTo>
                      <a:pt x="207" y="150"/>
                    </a:lnTo>
                    <a:lnTo>
                      <a:pt x="212" y="144"/>
                    </a:lnTo>
                    <a:lnTo>
                      <a:pt x="215" y="142"/>
                    </a:lnTo>
                    <a:lnTo>
                      <a:pt x="218" y="137"/>
                    </a:lnTo>
                    <a:lnTo>
                      <a:pt x="219" y="137"/>
                    </a:lnTo>
                    <a:lnTo>
                      <a:pt x="221" y="133"/>
                    </a:lnTo>
                    <a:lnTo>
                      <a:pt x="220" y="131"/>
                    </a:lnTo>
                    <a:lnTo>
                      <a:pt x="219" y="0"/>
                    </a:lnTo>
                    <a:lnTo>
                      <a:pt x="218" y="7"/>
                    </a:lnTo>
                    <a:lnTo>
                      <a:pt x="216" y="12"/>
                    </a:lnTo>
                    <a:lnTo>
                      <a:pt x="211" y="18"/>
                    </a:lnTo>
                    <a:lnTo>
                      <a:pt x="207" y="22"/>
                    </a:lnTo>
                    <a:lnTo>
                      <a:pt x="202" y="26"/>
                    </a:lnTo>
                    <a:lnTo>
                      <a:pt x="195" y="29"/>
                    </a:lnTo>
                    <a:lnTo>
                      <a:pt x="189" y="32"/>
                    </a:lnTo>
                    <a:lnTo>
                      <a:pt x="178" y="33"/>
                    </a:lnTo>
                    <a:lnTo>
                      <a:pt x="168" y="37"/>
                    </a:lnTo>
                    <a:lnTo>
                      <a:pt x="159" y="39"/>
                    </a:lnTo>
                    <a:lnTo>
                      <a:pt x="149" y="41"/>
                    </a:lnTo>
                    <a:lnTo>
                      <a:pt x="143" y="44"/>
                    </a:lnTo>
                    <a:lnTo>
                      <a:pt x="134" y="44"/>
                    </a:lnTo>
                    <a:lnTo>
                      <a:pt x="125" y="45"/>
                    </a:lnTo>
                    <a:lnTo>
                      <a:pt x="91" y="45"/>
                    </a:lnTo>
                    <a:lnTo>
                      <a:pt x="83" y="43"/>
                    </a:lnTo>
                    <a:lnTo>
                      <a:pt x="72" y="42"/>
                    </a:lnTo>
                    <a:lnTo>
                      <a:pt x="59" y="41"/>
                    </a:lnTo>
                    <a:lnTo>
                      <a:pt x="52" y="37"/>
                    </a:lnTo>
                    <a:lnTo>
                      <a:pt x="45" y="35"/>
                    </a:lnTo>
                    <a:lnTo>
                      <a:pt x="34" y="32"/>
                    </a:lnTo>
                    <a:lnTo>
                      <a:pt x="28" y="29"/>
                    </a:lnTo>
                    <a:lnTo>
                      <a:pt x="19" y="26"/>
                    </a:lnTo>
                    <a:lnTo>
                      <a:pt x="15" y="22"/>
                    </a:lnTo>
                    <a:lnTo>
                      <a:pt x="8" y="18"/>
                    </a:lnTo>
                    <a:lnTo>
                      <a:pt x="5" y="14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D0D0D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3089" name="Oval 17"/>
              <p:cNvSpPr>
                <a:spLocks noChangeArrowheads="1"/>
              </p:cNvSpPr>
              <p:nvPr/>
            </p:nvSpPr>
            <p:spPr bwMode="auto">
              <a:xfrm>
                <a:off x="1847" y="3331"/>
                <a:ext cx="226" cy="92"/>
              </a:xfrm>
              <a:prstGeom prst="ellipse">
                <a:avLst/>
              </a:prstGeom>
              <a:solidFill>
                <a:srgbClr val="DADADA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auto">
              <a:xfrm>
                <a:off x="1623" y="3509"/>
                <a:ext cx="236" cy="203"/>
              </a:xfrm>
              <a:custGeom>
                <a:avLst/>
                <a:gdLst>
                  <a:gd name="T0" fmla="*/ 0 w 223"/>
                  <a:gd name="T1" fmla="*/ 2 h 178"/>
                  <a:gd name="T2" fmla="*/ 0 w 223"/>
                  <a:gd name="T3" fmla="*/ 134 h 178"/>
                  <a:gd name="T4" fmla="*/ 2 w 223"/>
                  <a:gd name="T5" fmla="*/ 142 h 178"/>
                  <a:gd name="T6" fmla="*/ 9 w 223"/>
                  <a:gd name="T7" fmla="*/ 150 h 178"/>
                  <a:gd name="T8" fmla="*/ 14 w 223"/>
                  <a:gd name="T9" fmla="*/ 152 h 178"/>
                  <a:gd name="T10" fmla="*/ 16 w 223"/>
                  <a:gd name="T11" fmla="*/ 155 h 178"/>
                  <a:gd name="T12" fmla="*/ 20 w 223"/>
                  <a:gd name="T13" fmla="*/ 158 h 178"/>
                  <a:gd name="T14" fmla="*/ 30 w 223"/>
                  <a:gd name="T15" fmla="*/ 164 h 178"/>
                  <a:gd name="T16" fmla="*/ 37 w 223"/>
                  <a:gd name="T17" fmla="*/ 165 h 178"/>
                  <a:gd name="T18" fmla="*/ 46 w 223"/>
                  <a:gd name="T19" fmla="*/ 168 h 178"/>
                  <a:gd name="T20" fmla="*/ 53 w 223"/>
                  <a:gd name="T21" fmla="*/ 171 h 178"/>
                  <a:gd name="T22" fmla="*/ 61 w 223"/>
                  <a:gd name="T23" fmla="*/ 174 h 178"/>
                  <a:gd name="T24" fmla="*/ 65 w 223"/>
                  <a:gd name="T25" fmla="*/ 174 h 178"/>
                  <a:gd name="T26" fmla="*/ 70 w 223"/>
                  <a:gd name="T27" fmla="*/ 174 h 178"/>
                  <a:gd name="T28" fmla="*/ 79 w 223"/>
                  <a:gd name="T29" fmla="*/ 176 h 178"/>
                  <a:gd name="T30" fmla="*/ 86 w 223"/>
                  <a:gd name="T31" fmla="*/ 176 h 178"/>
                  <a:gd name="T32" fmla="*/ 93 w 223"/>
                  <a:gd name="T33" fmla="*/ 176 h 178"/>
                  <a:gd name="T34" fmla="*/ 128 w 223"/>
                  <a:gd name="T35" fmla="*/ 176 h 178"/>
                  <a:gd name="T36" fmla="*/ 134 w 223"/>
                  <a:gd name="T37" fmla="*/ 177 h 178"/>
                  <a:gd name="T38" fmla="*/ 144 w 223"/>
                  <a:gd name="T39" fmla="*/ 174 h 178"/>
                  <a:gd name="T40" fmla="*/ 154 w 223"/>
                  <a:gd name="T41" fmla="*/ 174 h 178"/>
                  <a:gd name="T42" fmla="*/ 161 w 223"/>
                  <a:gd name="T43" fmla="*/ 171 h 178"/>
                  <a:gd name="T44" fmla="*/ 168 w 223"/>
                  <a:gd name="T45" fmla="*/ 169 h 178"/>
                  <a:gd name="T46" fmla="*/ 171 w 223"/>
                  <a:gd name="T47" fmla="*/ 169 h 178"/>
                  <a:gd name="T48" fmla="*/ 185 w 223"/>
                  <a:gd name="T49" fmla="*/ 165 h 178"/>
                  <a:gd name="T50" fmla="*/ 194 w 223"/>
                  <a:gd name="T51" fmla="*/ 161 h 178"/>
                  <a:gd name="T52" fmla="*/ 203 w 223"/>
                  <a:gd name="T53" fmla="*/ 157 h 178"/>
                  <a:gd name="T54" fmla="*/ 208 w 223"/>
                  <a:gd name="T55" fmla="*/ 153 h 178"/>
                  <a:gd name="T56" fmla="*/ 213 w 223"/>
                  <a:gd name="T57" fmla="*/ 147 h 178"/>
                  <a:gd name="T58" fmla="*/ 216 w 223"/>
                  <a:gd name="T59" fmla="*/ 145 h 178"/>
                  <a:gd name="T60" fmla="*/ 219 w 223"/>
                  <a:gd name="T61" fmla="*/ 140 h 178"/>
                  <a:gd name="T62" fmla="*/ 220 w 223"/>
                  <a:gd name="T63" fmla="*/ 139 h 178"/>
                  <a:gd name="T64" fmla="*/ 222 w 223"/>
                  <a:gd name="T65" fmla="*/ 135 h 178"/>
                  <a:gd name="T66" fmla="*/ 221 w 223"/>
                  <a:gd name="T67" fmla="*/ 133 h 178"/>
                  <a:gd name="T68" fmla="*/ 220 w 223"/>
                  <a:gd name="T69" fmla="*/ 0 h 178"/>
                  <a:gd name="T70" fmla="*/ 219 w 223"/>
                  <a:gd name="T71" fmla="*/ 7 h 178"/>
                  <a:gd name="T72" fmla="*/ 217 w 223"/>
                  <a:gd name="T73" fmla="*/ 13 h 178"/>
                  <a:gd name="T74" fmla="*/ 212 w 223"/>
                  <a:gd name="T75" fmla="*/ 19 h 178"/>
                  <a:gd name="T76" fmla="*/ 208 w 223"/>
                  <a:gd name="T77" fmla="*/ 22 h 178"/>
                  <a:gd name="T78" fmla="*/ 203 w 223"/>
                  <a:gd name="T79" fmla="*/ 26 h 178"/>
                  <a:gd name="T80" fmla="*/ 196 w 223"/>
                  <a:gd name="T81" fmla="*/ 30 h 178"/>
                  <a:gd name="T82" fmla="*/ 190 w 223"/>
                  <a:gd name="T83" fmla="*/ 32 h 178"/>
                  <a:gd name="T84" fmla="*/ 179 w 223"/>
                  <a:gd name="T85" fmla="*/ 35 h 178"/>
                  <a:gd name="T86" fmla="*/ 169 w 223"/>
                  <a:gd name="T87" fmla="*/ 38 h 178"/>
                  <a:gd name="T88" fmla="*/ 160 w 223"/>
                  <a:gd name="T89" fmla="*/ 40 h 178"/>
                  <a:gd name="T90" fmla="*/ 150 w 223"/>
                  <a:gd name="T91" fmla="*/ 41 h 178"/>
                  <a:gd name="T92" fmla="*/ 143 w 223"/>
                  <a:gd name="T93" fmla="*/ 44 h 178"/>
                  <a:gd name="T94" fmla="*/ 134 w 223"/>
                  <a:gd name="T95" fmla="*/ 44 h 178"/>
                  <a:gd name="T96" fmla="*/ 127 w 223"/>
                  <a:gd name="T97" fmla="*/ 46 h 178"/>
                  <a:gd name="T98" fmla="*/ 91 w 223"/>
                  <a:gd name="T99" fmla="*/ 46 h 178"/>
                  <a:gd name="T100" fmla="*/ 83 w 223"/>
                  <a:gd name="T101" fmla="*/ 44 h 178"/>
                  <a:gd name="T102" fmla="*/ 73 w 223"/>
                  <a:gd name="T103" fmla="*/ 42 h 178"/>
                  <a:gd name="T104" fmla="*/ 60 w 223"/>
                  <a:gd name="T105" fmla="*/ 41 h 178"/>
                  <a:gd name="T106" fmla="*/ 52 w 223"/>
                  <a:gd name="T107" fmla="*/ 38 h 178"/>
                  <a:gd name="T108" fmla="*/ 45 w 223"/>
                  <a:gd name="T109" fmla="*/ 36 h 178"/>
                  <a:gd name="T110" fmla="*/ 35 w 223"/>
                  <a:gd name="T111" fmla="*/ 32 h 178"/>
                  <a:gd name="T112" fmla="*/ 28 w 223"/>
                  <a:gd name="T113" fmla="*/ 30 h 178"/>
                  <a:gd name="T114" fmla="*/ 19 w 223"/>
                  <a:gd name="T115" fmla="*/ 26 h 178"/>
                  <a:gd name="T116" fmla="*/ 15 w 223"/>
                  <a:gd name="T117" fmla="*/ 22 h 178"/>
                  <a:gd name="T118" fmla="*/ 9 w 223"/>
                  <a:gd name="T119" fmla="*/ 19 h 178"/>
                  <a:gd name="T120" fmla="*/ 5 w 223"/>
                  <a:gd name="T121" fmla="*/ 14 h 178"/>
                  <a:gd name="T122" fmla="*/ 0 w 223"/>
                  <a:gd name="T123" fmla="*/ 2 h 17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23"/>
                  <a:gd name="T187" fmla="*/ 0 h 178"/>
                  <a:gd name="T188" fmla="*/ 223 w 223"/>
                  <a:gd name="T189" fmla="*/ 178 h 17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23" h="178">
                    <a:moveTo>
                      <a:pt x="0" y="2"/>
                    </a:moveTo>
                    <a:lnTo>
                      <a:pt x="0" y="134"/>
                    </a:lnTo>
                    <a:lnTo>
                      <a:pt x="2" y="142"/>
                    </a:lnTo>
                    <a:lnTo>
                      <a:pt x="9" y="150"/>
                    </a:lnTo>
                    <a:lnTo>
                      <a:pt x="14" y="152"/>
                    </a:lnTo>
                    <a:lnTo>
                      <a:pt x="16" y="155"/>
                    </a:lnTo>
                    <a:lnTo>
                      <a:pt x="20" y="158"/>
                    </a:lnTo>
                    <a:lnTo>
                      <a:pt x="30" y="164"/>
                    </a:lnTo>
                    <a:lnTo>
                      <a:pt x="37" y="165"/>
                    </a:lnTo>
                    <a:lnTo>
                      <a:pt x="46" y="168"/>
                    </a:lnTo>
                    <a:lnTo>
                      <a:pt x="53" y="171"/>
                    </a:lnTo>
                    <a:lnTo>
                      <a:pt x="61" y="174"/>
                    </a:lnTo>
                    <a:lnTo>
                      <a:pt x="65" y="174"/>
                    </a:lnTo>
                    <a:lnTo>
                      <a:pt x="70" y="174"/>
                    </a:lnTo>
                    <a:lnTo>
                      <a:pt x="79" y="176"/>
                    </a:lnTo>
                    <a:lnTo>
                      <a:pt x="86" y="176"/>
                    </a:lnTo>
                    <a:lnTo>
                      <a:pt x="93" y="176"/>
                    </a:lnTo>
                    <a:lnTo>
                      <a:pt x="128" y="176"/>
                    </a:lnTo>
                    <a:lnTo>
                      <a:pt x="134" y="177"/>
                    </a:lnTo>
                    <a:lnTo>
                      <a:pt x="144" y="174"/>
                    </a:lnTo>
                    <a:lnTo>
                      <a:pt x="154" y="174"/>
                    </a:lnTo>
                    <a:lnTo>
                      <a:pt x="161" y="171"/>
                    </a:lnTo>
                    <a:lnTo>
                      <a:pt x="168" y="169"/>
                    </a:lnTo>
                    <a:lnTo>
                      <a:pt x="171" y="169"/>
                    </a:lnTo>
                    <a:lnTo>
                      <a:pt x="185" y="165"/>
                    </a:lnTo>
                    <a:lnTo>
                      <a:pt x="194" y="161"/>
                    </a:lnTo>
                    <a:lnTo>
                      <a:pt x="203" y="157"/>
                    </a:lnTo>
                    <a:lnTo>
                      <a:pt x="208" y="153"/>
                    </a:lnTo>
                    <a:lnTo>
                      <a:pt x="213" y="147"/>
                    </a:lnTo>
                    <a:lnTo>
                      <a:pt x="216" y="145"/>
                    </a:lnTo>
                    <a:lnTo>
                      <a:pt x="219" y="140"/>
                    </a:lnTo>
                    <a:lnTo>
                      <a:pt x="220" y="139"/>
                    </a:lnTo>
                    <a:lnTo>
                      <a:pt x="222" y="135"/>
                    </a:lnTo>
                    <a:lnTo>
                      <a:pt x="221" y="133"/>
                    </a:lnTo>
                    <a:lnTo>
                      <a:pt x="220" y="0"/>
                    </a:lnTo>
                    <a:lnTo>
                      <a:pt x="219" y="7"/>
                    </a:lnTo>
                    <a:lnTo>
                      <a:pt x="217" y="13"/>
                    </a:lnTo>
                    <a:lnTo>
                      <a:pt x="212" y="19"/>
                    </a:lnTo>
                    <a:lnTo>
                      <a:pt x="208" y="22"/>
                    </a:lnTo>
                    <a:lnTo>
                      <a:pt x="203" y="26"/>
                    </a:lnTo>
                    <a:lnTo>
                      <a:pt x="196" y="30"/>
                    </a:lnTo>
                    <a:lnTo>
                      <a:pt x="190" y="32"/>
                    </a:lnTo>
                    <a:lnTo>
                      <a:pt x="179" y="35"/>
                    </a:lnTo>
                    <a:lnTo>
                      <a:pt x="169" y="38"/>
                    </a:lnTo>
                    <a:lnTo>
                      <a:pt x="160" y="40"/>
                    </a:lnTo>
                    <a:lnTo>
                      <a:pt x="150" y="41"/>
                    </a:lnTo>
                    <a:lnTo>
                      <a:pt x="143" y="44"/>
                    </a:lnTo>
                    <a:lnTo>
                      <a:pt x="134" y="44"/>
                    </a:lnTo>
                    <a:lnTo>
                      <a:pt x="127" y="46"/>
                    </a:lnTo>
                    <a:lnTo>
                      <a:pt x="91" y="46"/>
                    </a:lnTo>
                    <a:lnTo>
                      <a:pt x="83" y="44"/>
                    </a:lnTo>
                    <a:lnTo>
                      <a:pt x="73" y="42"/>
                    </a:lnTo>
                    <a:lnTo>
                      <a:pt x="60" y="41"/>
                    </a:lnTo>
                    <a:lnTo>
                      <a:pt x="52" y="38"/>
                    </a:lnTo>
                    <a:lnTo>
                      <a:pt x="45" y="36"/>
                    </a:lnTo>
                    <a:lnTo>
                      <a:pt x="35" y="32"/>
                    </a:lnTo>
                    <a:lnTo>
                      <a:pt x="28" y="30"/>
                    </a:lnTo>
                    <a:lnTo>
                      <a:pt x="19" y="26"/>
                    </a:lnTo>
                    <a:lnTo>
                      <a:pt x="15" y="22"/>
                    </a:lnTo>
                    <a:lnTo>
                      <a:pt x="9" y="19"/>
                    </a:lnTo>
                    <a:lnTo>
                      <a:pt x="5" y="14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D0D0D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3091" name="Oval 19"/>
              <p:cNvSpPr>
                <a:spLocks noChangeArrowheads="1"/>
              </p:cNvSpPr>
              <p:nvPr/>
            </p:nvSpPr>
            <p:spPr bwMode="auto">
              <a:xfrm>
                <a:off x="1629" y="3467"/>
                <a:ext cx="224" cy="92"/>
              </a:xfrm>
              <a:prstGeom prst="ellipse">
                <a:avLst/>
              </a:prstGeom>
              <a:solidFill>
                <a:srgbClr val="DADADA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2" name="Line 20"/>
              <p:cNvSpPr>
                <a:spLocks noChangeShapeType="1"/>
              </p:cNvSpPr>
              <p:nvPr/>
            </p:nvSpPr>
            <p:spPr bwMode="auto">
              <a:xfrm flipV="1">
                <a:off x="1394" y="3590"/>
                <a:ext cx="265" cy="84"/>
              </a:xfrm>
              <a:prstGeom prst="line">
                <a:avLst/>
              </a:prstGeom>
              <a:noFill/>
              <a:ln w="50800">
                <a:solidFill>
                  <a:srgbClr val="081D58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4597" name="Rectangle 21"/>
              <p:cNvSpPr>
                <a:spLocks noChangeArrowheads="1"/>
              </p:cNvSpPr>
              <p:nvPr/>
            </p:nvSpPr>
            <p:spPr bwMode="auto">
              <a:xfrm>
                <a:off x="1496" y="3727"/>
                <a:ext cx="814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1600">
                    <a:solidFill>
                      <a:srgbClr val="081D58"/>
                    </a:solidFill>
                    <a:latin typeface="Sans" charset="0"/>
                  </a:rPr>
                  <a:t>Datos se-leccionados</a:t>
                </a:r>
                <a:endParaRPr lang="es-ES_tradnl" sz="1400">
                  <a:solidFill>
                    <a:srgbClr val="081D5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  <p:sp>
            <p:nvSpPr>
              <p:cNvPr id="3094" name="Line 22"/>
              <p:cNvSpPr>
                <a:spLocks noChangeShapeType="1"/>
              </p:cNvSpPr>
              <p:nvPr/>
            </p:nvSpPr>
            <p:spPr bwMode="auto">
              <a:xfrm>
                <a:off x="1186" y="3204"/>
                <a:ext cx="292" cy="393"/>
              </a:xfrm>
              <a:prstGeom prst="line">
                <a:avLst/>
              </a:prstGeom>
              <a:noFill/>
              <a:ln w="12700">
                <a:solidFill>
                  <a:srgbClr val="081D58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5" name="Oval 23"/>
              <p:cNvSpPr>
                <a:spLocks noChangeArrowheads="1"/>
              </p:cNvSpPr>
              <p:nvPr/>
            </p:nvSpPr>
            <p:spPr bwMode="auto">
              <a:xfrm>
                <a:off x="2145" y="3374"/>
                <a:ext cx="112" cy="95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6" name="Line 24"/>
              <p:cNvSpPr>
                <a:spLocks noChangeShapeType="1"/>
              </p:cNvSpPr>
              <p:nvPr/>
            </p:nvSpPr>
            <p:spPr bwMode="auto">
              <a:xfrm flipV="1">
                <a:off x="2029" y="3342"/>
                <a:ext cx="441" cy="121"/>
              </a:xfrm>
              <a:prstGeom prst="line">
                <a:avLst/>
              </a:prstGeom>
              <a:noFill/>
              <a:ln w="50800">
                <a:solidFill>
                  <a:srgbClr val="081D58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7" name="Line 25"/>
              <p:cNvSpPr>
                <a:spLocks noChangeShapeType="1"/>
              </p:cNvSpPr>
              <p:nvPr/>
            </p:nvSpPr>
            <p:spPr bwMode="auto">
              <a:xfrm>
                <a:off x="1440" y="2736"/>
                <a:ext cx="732" cy="633"/>
              </a:xfrm>
              <a:prstGeom prst="line">
                <a:avLst/>
              </a:prstGeom>
              <a:noFill/>
              <a:ln w="12700">
                <a:solidFill>
                  <a:srgbClr val="081D58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8" name="Oval 26"/>
              <p:cNvSpPr>
                <a:spLocks noChangeArrowheads="1"/>
              </p:cNvSpPr>
              <p:nvPr/>
            </p:nvSpPr>
            <p:spPr bwMode="auto">
              <a:xfrm>
                <a:off x="2925" y="3112"/>
                <a:ext cx="105" cy="86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99" name="Line 27"/>
              <p:cNvSpPr>
                <a:spLocks noChangeShapeType="1"/>
              </p:cNvSpPr>
              <p:nvPr/>
            </p:nvSpPr>
            <p:spPr bwMode="auto">
              <a:xfrm flipV="1">
                <a:off x="2817" y="3081"/>
                <a:ext cx="414" cy="110"/>
              </a:xfrm>
              <a:prstGeom prst="line">
                <a:avLst/>
              </a:prstGeom>
              <a:noFill/>
              <a:ln w="50800">
                <a:solidFill>
                  <a:srgbClr val="081D58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00" name="Line 28"/>
              <p:cNvSpPr>
                <a:spLocks noChangeShapeType="1"/>
              </p:cNvSpPr>
              <p:nvPr/>
            </p:nvSpPr>
            <p:spPr bwMode="auto">
              <a:xfrm>
                <a:off x="2160" y="2304"/>
                <a:ext cx="791" cy="804"/>
              </a:xfrm>
              <a:prstGeom prst="line">
                <a:avLst/>
              </a:prstGeom>
              <a:noFill/>
              <a:ln w="12700">
                <a:solidFill>
                  <a:srgbClr val="081D58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4605" name="Rectangle 29"/>
              <p:cNvSpPr>
                <a:spLocks noChangeArrowheads="1"/>
              </p:cNvSpPr>
              <p:nvPr/>
            </p:nvSpPr>
            <p:spPr bwMode="auto">
              <a:xfrm>
                <a:off x="186" y="2409"/>
                <a:ext cx="126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2000">
                    <a:latin typeface="Sans" charset="0"/>
                  </a:rPr>
                  <a:t>Preprocesamiento</a:t>
                </a:r>
                <a:endParaRPr lang="es-ES_tradnl" sz="1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  <p:grpSp>
            <p:nvGrpSpPr>
              <p:cNvPr id="3102" name="Group 30"/>
              <p:cNvGrpSpPr>
                <a:grpSpLocks/>
              </p:cNvGrpSpPr>
              <p:nvPr/>
            </p:nvGrpSpPr>
            <p:grpSpPr bwMode="auto">
              <a:xfrm>
                <a:off x="2448" y="3051"/>
                <a:ext cx="397" cy="407"/>
                <a:chOff x="2596" y="3000"/>
                <a:chExt cx="376" cy="358"/>
              </a:xfrm>
            </p:grpSpPr>
            <p:sp>
              <p:nvSpPr>
                <p:cNvPr id="3182" name="Rectangle 31"/>
                <p:cNvSpPr>
                  <a:spLocks noChangeArrowheads="1"/>
                </p:cNvSpPr>
                <p:nvPr/>
              </p:nvSpPr>
              <p:spPr bwMode="auto">
                <a:xfrm>
                  <a:off x="2596" y="3050"/>
                  <a:ext cx="376" cy="308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3" name="Line 32"/>
                <p:cNvSpPr>
                  <a:spLocks noChangeShapeType="1"/>
                </p:cNvSpPr>
                <p:nvPr/>
              </p:nvSpPr>
              <p:spPr bwMode="auto">
                <a:xfrm>
                  <a:off x="2683" y="3173"/>
                  <a:ext cx="165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prstDash val="dash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4" name="Line 33"/>
                <p:cNvSpPr>
                  <a:spLocks noChangeShapeType="1"/>
                </p:cNvSpPr>
                <p:nvPr/>
              </p:nvSpPr>
              <p:spPr bwMode="auto">
                <a:xfrm>
                  <a:off x="2683" y="3250"/>
                  <a:ext cx="205" cy="0"/>
                </a:xfrm>
                <a:prstGeom prst="line">
                  <a:avLst/>
                </a:prstGeom>
                <a:noFill/>
                <a:ln w="47625" cmpd="thinThick">
                  <a:solidFill>
                    <a:schemeClr val="bg2"/>
                  </a:solidFill>
                  <a:prstDash val="sysDot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5" name="Line 34"/>
                <p:cNvSpPr>
                  <a:spLocks noChangeShapeType="1"/>
                </p:cNvSpPr>
                <p:nvPr/>
              </p:nvSpPr>
              <p:spPr bwMode="auto">
                <a:xfrm>
                  <a:off x="2624" y="3294"/>
                  <a:ext cx="283" cy="0"/>
                </a:xfrm>
                <a:prstGeom prst="line">
                  <a:avLst/>
                </a:prstGeom>
                <a:noFill/>
                <a:ln w="57150" cmpd="tri">
                  <a:solidFill>
                    <a:schemeClr val="bg2"/>
                  </a:solidFill>
                  <a:prstDash val="sysDot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6" name="Line 35"/>
                <p:cNvSpPr>
                  <a:spLocks noChangeShapeType="1"/>
                </p:cNvSpPr>
                <p:nvPr/>
              </p:nvSpPr>
              <p:spPr bwMode="auto">
                <a:xfrm>
                  <a:off x="2664" y="3148"/>
                  <a:ext cx="243" cy="0"/>
                </a:xfrm>
                <a:prstGeom prst="line">
                  <a:avLst/>
                </a:prstGeom>
                <a:noFill/>
                <a:ln w="57150" cmpd="tri">
                  <a:solidFill>
                    <a:schemeClr val="bg2"/>
                  </a:solidFill>
                  <a:prstDash val="sysDot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7" name="Line 36"/>
                <p:cNvSpPr>
                  <a:spLocks noChangeShapeType="1"/>
                </p:cNvSpPr>
                <p:nvPr/>
              </p:nvSpPr>
              <p:spPr bwMode="auto">
                <a:xfrm>
                  <a:off x="2634" y="3208"/>
                  <a:ext cx="294" cy="0"/>
                </a:xfrm>
                <a:prstGeom prst="line">
                  <a:avLst/>
                </a:prstGeom>
                <a:noFill/>
                <a:ln w="57150" cmpd="tri">
                  <a:solidFill>
                    <a:schemeClr val="bg2"/>
                  </a:solidFill>
                  <a:prstDash val="dash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8" name="Rectangle 37"/>
                <p:cNvSpPr>
                  <a:spLocks noChangeArrowheads="1"/>
                </p:cNvSpPr>
                <p:nvPr/>
              </p:nvSpPr>
              <p:spPr bwMode="auto">
                <a:xfrm>
                  <a:off x="2596" y="3000"/>
                  <a:ext cx="376" cy="42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sp>
            <p:nvSpPr>
              <p:cNvPr id="24614" name="Rectangle 38"/>
              <p:cNvSpPr>
                <a:spLocks noChangeArrowheads="1"/>
              </p:cNvSpPr>
              <p:nvPr/>
            </p:nvSpPr>
            <p:spPr bwMode="auto">
              <a:xfrm>
                <a:off x="2223" y="3508"/>
                <a:ext cx="859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1600">
                    <a:solidFill>
                      <a:srgbClr val="081D58"/>
                    </a:solidFill>
                    <a:latin typeface="Sans" charset="0"/>
                  </a:rPr>
                  <a:t>Datos pre-procesados</a:t>
                </a:r>
                <a:endParaRPr lang="es-ES_tradnl" sz="1400">
                  <a:solidFill>
                    <a:srgbClr val="081D5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  <p:grpSp>
            <p:nvGrpSpPr>
              <p:cNvPr id="3104" name="Group 39"/>
              <p:cNvGrpSpPr>
                <a:grpSpLocks/>
              </p:cNvGrpSpPr>
              <p:nvPr/>
            </p:nvGrpSpPr>
            <p:grpSpPr bwMode="auto">
              <a:xfrm>
                <a:off x="3386" y="2400"/>
                <a:ext cx="515" cy="585"/>
                <a:chOff x="3485" y="2427"/>
                <a:chExt cx="489" cy="515"/>
              </a:xfrm>
            </p:grpSpPr>
            <p:sp>
              <p:nvSpPr>
                <p:cNvPr id="3179" name="Oval 40"/>
                <p:cNvSpPr>
                  <a:spLocks noChangeArrowheads="1"/>
                </p:cNvSpPr>
                <p:nvPr/>
              </p:nvSpPr>
              <p:spPr bwMode="auto">
                <a:xfrm>
                  <a:off x="3684" y="2864"/>
                  <a:ext cx="100" cy="78"/>
                </a:xfrm>
                <a:prstGeom prst="ellipse">
                  <a:avLst/>
                </a:prstGeom>
                <a:solidFill>
                  <a:schemeClr val="accent1"/>
                </a:solidFill>
                <a:ln w="12700">
                  <a:solidFill>
                    <a:srgbClr val="081D58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0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3581" y="2839"/>
                  <a:ext cx="393" cy="98"/>
                </a:xfrm>
                <a:prstGeom prst="line">
                  <a:avLst/>
                </a:prstGeom>
                <a:noFill/>
                <a:ln w="50800">
                  <a:solidFill>
                    <a:srgbClr val="081D58"/>
                  </a:solidFill>
                  <a:round/>
                  <a:headEnd type="none" w="sm" len="sm"/>
                  <a:tailEnd type="stealth" w="med" len="lg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81" name="Line 42"/>
                <p:cNvSpPr>
                  <a:spLocks noChangeShapeType="1"/>
                </p:cNvSpPr>
                <p:nvPr/>
              </p:nvSpPr>
              <p:spPr bwMode="auto">
                <a:xfrm>
                  <a:off x="3485" y="2427"/>
                  <a:ext cx="225" cy="434"/>
                </a:xfrm>
                <a:prstGeom prst="line">
                  <a:avLst/>
                </a:prstGeom>
                <a:noFill/>
                <a:ln w="12700">
                  <a:solidFill>
                    <a:srgbClr val="081D58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grpSp>
            <p:nvGrpSpPr>
              <p:cNvPr id="3105" name="Group 43"/>
              <p:cNvGrpSpPr>
                <a:grpSpLocks/>
              </p:cNvGrpSpPr>
              <p:nvPr/>
            </p:nvGrpSpPr>
            <p:grpSpPr bwMode="auto">
              <a:xfrm>
                <a:off x="3212" y="2677"/>
                <a:ext cx="272" cy="594"/>
                <a:chOff x="3320" y="2671"/>
                <a:chExt cx="258" cy="522"/>
              </a:xfrm>
            </p:grpSpPr>
            <p:sp>
              <p:nvSpPr>
                <p:cNvPr id="3175" name="Rectangle 44" descr="Horizontal oscura"/>
                <p:cNvSpPr>
                  <a:spLocks noChangeArrowheads="1"/>
                </p:cNvSpPr>
                <p:nvPr/>
              </p:nvSpPr>
              <p:spPr bwMode="auto">
                <a:xfrm>
                  <a:off x="3320" y="2671"/>
                  <a:ext cx="51" cy="478"/>
                </a:xfrm>
                <a:prstGeom prst="rect">
                  <a:avLst/>
                </a:prstGeom>
                <a:pattFill prst="dkHorz">
                  <a:fgClr>
                    <a:schemeClr val="hlink"/>
                  </a:fgClr>
                  <a:bgClr>
                    <a:srgbClr val="00264C"/>
                  </a:bgClr>
                </a:pattFill>
                <a:ln w="254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76" name="Rectangle 45" descr="90%"/>
                <p:cNvSpPr>
                  <a:spLocks noChangeArrowheads="1"/>
                </p:cNvSpPr>
                <p:nvPr/>
              </p:nvSpPr>
              <p:spPr bwMode="auto">
                <a:xfrm>
                  <a:off x="3378" y="2680"/>
                  <a:ext cx="52" cy="478"/>
                </a:xfrm>
                <a:prstGeom prst="rect">
                  <a:avLst/>
                </a:prstGeom>
                <a:pattFill prst="pct90">
                  <a:fgClr>
                    <a:srgbClr val="FFFF99"/>
                  </a:fgClr>
                  <a:bgClr>
                    <a:schemeClr val="tx1"/>
                  </a:bgClr>
                </a:pattFill>
                <a:ln w="254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77" name="Rectangle 46"/>
                <p:cNvSpPr>
                  <a:spLocks noChangeArrowheads="1"/>
                </p:cNvSpPr>
                <p:nvPr/>
              </p:nvSpPr>
              <p:spPr bwMode="auto">
                <a:xfrm>
                  <a:off x="3458" y="2687"/>
                  <a:ext cx="50" cy="479"/>
                </a:xfrm>
                <a:prstGeom prst="rect">
                  <a:avLst/>
                </a:prstGeom>
                <a:solidFill>
                  <a:srgbClr val="39B8C5"/>
                </a:solidFill>
                <a:ln w="254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78" name="Rectangle 47" descr="Zigzag"/>
                <p:cNvSpPr>
                  <a:spLocks noChangeArrowheads="1"/>
                </p:cNvSpPr>
                <p:nvPr/>
              </p:nvSpPr>
              <p:spPr bwMode="auto">
                <a:xfrm>
                  <a:off x="3525" y="2714"/>
                  <a:ext cx="53" cy="479"/>
                </a:xfrm>
                <a:prstGeom prst="rect">
                  <a:avLst/>
                </a:prstGeom>
                <a:pattFill prst="zigZag">
                  <a:fgClr>
                    <a:srgbClr val="FFFF99"/>
                  </a:fgClr>
                  <a:bgClr>
                    <a:schemeClr val="tx1"/>
                  </a:bgClr>
                </a:pattFill>
                <a:ln w="254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sp>
            <p:nvSpPr>
              <p:cNvPr id="24624" name="Rectangle 48"/>
              <p:cNvSpPr>
                <a:spLocks noChangeArrowheads="1"/>
              </p:cNvSpPr>
              <p:nvPr/>
            </p:nvSpPr>
            <p:spPr bwMode="auto">
              <a:xfrm>
                <a:off x="3021" y="3344"/>
                <a:ext cx="956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1600">
                    <a:solidFill>
                      <a:srgbClr val="081D58"/>
                    </a:solidFill>
                    <a:latin typeface="Sans" charset="0"/>
                  </a:rPr>
                  <a:t>Datos transformados</a:t>
                </a:r>
                <a:endParaRPr lang="es-ES_tradnl" sz="1400">
                  <a:solidFill>
                    <a:srgbClr val="081D5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  <p:sp>
            <p:nvSpPr>
              <p:cNvPr id="3107" name="Oval 49"/>
              <p:cNvSpPr>
                <a:spLocks noChangeArrowheads="1"/>
              </p:cNvSpPr>
              <p:nvPr/>
            </p:nvSpPr>
            <p:spPr bwMode="auto">
              <a:xfrm>
                <a:off x="4366" y="2628"/>
                <a:ext cx="105" cy="8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08" name="Line 50"/>
              <p:cNvSpPr>
                <a:spLocks noChangeShapeType="1"/>
              </p:cNvSpPr>
              <p:nvPr/>
            </p:nvSpPr>
            <p:spPr bwMode="auto">
              <a:xfrm flipV="1">
                <a:off x="4258" y="2597"/>
                <a:ext cx="414" cy="112"/>
              </a:xfrm>
              <a:prstGeom prst="line">
                <a:avLst/>
              </a:prstGeom>
              <a:noFill/>
              <a:ln w="50800">
                <a:solidFill>
                  <a:srgbClr val="081D58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09" name="Line 51"/>
              <p:cNvSpPr>
                <a:spLocks noChangeShapeType="1"/>
              </p:cNvSpPr>
              <p:nvPr/>
            </p:nvSpPr>
            <p:spPr bwMode="auto">
              <a:xfrm flipH="1" flipV="1">
                <a:off x="4393" y="2623"/>
                <a:ext cx="551" cy="689"/>
              </a:xfrm>
              <a:prstGeom prst="line">
                <a:avLst/>
              </a:prstGeom>
              <a:noFill/>
              <a:ln w="12700">
                <a:solidFill>
                  <a:srgbClr val="081D58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10" name="AutoShape 52"/>
              <p:cNvSpPr>
                <a:spLocks noChangeArrowheads="1"/>
              </p:cNvSpPr>
              <p:nvPr/>
            </p:nvSpPr>
            <p:spPr bwMode="auto">
              <a:xfrm>
                <a:off x="2496" y="1872"/>
                <a:ext cx="1321" cy="509"/>
              </a:xfrm>
              <a:prstGeom prst="roundRect">
                <a:avLst>
                  <a:gd name="adj" fmla="val 50000"/>
                </a:avLst>
              </a:prstGeom>
              <a:solidFill>
                <a:srgbClr val="3399FF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11" name="Rectangle 53"/>
              <p:cNvSpPr>
                <a:spLocks noChangeArrowheads="1"/>
              </p:cNvSpPr>
              <p:nvPr/>
            </p:nvSpPr>
            <p:spPr bwMode="auto">
              <a:xfrm>
                <a:off x="2666" y="2025"/>
                <a:ext cx="98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s-ES_tradnl" sz="2000" b="1">
                    <a:latin typeface="Sans"/>
                  </a:rPr>
                  <a:t>Data Mining</a:t>
                </a:r>
                <a:endParaRPr lang="es-ES_tradnl" sz="1200" b="1">
                  <a:latin typeface="Sans"/>
                </a:endParaRPr>
              </a:p>
            </p:txBody>
          </p:sp>
          <p:sp>
            <p:nvSpPr>
              <p:cNvPr id="3112" name="Rectangle 54"/>
              <p:cNvSpPr>
                <a:spLocks noChangeArrowheads="1"/>
              </p:cNvSpPr>
              <p:nvPr/>
            </p:nvSpPr>
            <p:spPr bwMode="auto">
              <a:xfrm>
                <a:off x="3811" y="2460"/>
                <a:ext cx="500" cy="600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rgbClr val="081D58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grpSp>
            <p:nvGrpSpPr>
              <p:cNvPr id="3113" name="Group 55"/>
              <p:cNvGrpSpPr>
                <a:grpSpLocks/>
              </p:cNvGrpSpPr>
              <p:nvPr/>
            </p:nvGrpSpPr>
            <p:grpSpPr bwMode="auto">
              <a:xfrm>
                <a:off x="3809" y="2460"/>
                <a:ext cx="506" cy="600"/>
                <a:chOff x="3886" y="2480"/>
                <a:chExt cx="480" cy="528"/>
              </a:xfrm>
            </p:grpSpPr>
            <p:grpSp>
              <p:nvGrpSpPr>
                <p:cNvPr id="3124" name="Group 56"/>
                <p:cNvGrpSpPr>
                  <a:grpSpLocks/>
                </p:cNvGrpSpPr>
                <p:nvPr/>
              </p:nvGrpSpPr>
              <p:grpSpPr bwMode="auto">
                <a:xfrm>
                  <a:off x="3886" y="2743"/>
                  <a:ext cx="311" cy="265"/>
                  <a:chOff x="3886" y="2743"/>
                  <a:chExt cx="311" cy="265"/>
                </a:xfrm>
              </p:grpSpPr>
              <p:sp>
                <p:nvSpPr>
                  <p:cNvPr id="3165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4002" y="2898"/>
                    <a:ext cx="0" cy="5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6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4063" y="2933"/>
                    <a:ext cx="0" cy="7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7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4195" y="2881"/>
                    <a:ext cx="0" cy="88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8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4180" y="2902"/>
                    <a:ext cx="0" cy="7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9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4140" y="2777"/>
                    <a:ext cx="0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70" name="Freeform 62"/>
                  <p:cNvSpPr>
                    <a:spLocks/>
                  </p:cNvSpPr>
                  <p:nvPr/>
                </p:nvSpPr>
                <p:spPr bwMode="auto">
                  <a:xfrm>
                    <a:off x="3887" y="2757"/>
                    <a:ext cx="18" cy="97"/>
                  </a:xfrm>
                  <a:custGeom>
                    <a:avLst/>
                    <a:gdLst>
                      <a:gd name="T0" fmla="*/ 0 w 18"/>
                      <a:gd name="T1" fmla="*/ 0 h 97"/>
                      <a:gd name="T2" fmla="*/ 0 w 18"/>
                      <a:gd name="T3" fmla="*/ 94 h 97"/>
                      <a:gd name="T4" fmla="*/ 17 w 18"/>
                      <a:gd name="T5" fmla="*/ 96 h 97"/>
                      <a:gd name="T6" fmla="*/ 0 60000 65536"/>
                      <a:gd name="T7" fmla="*/ 0 60000 65536"/>
                      <a:gd name="T8" fmla="*/ 0 60000 65536"/>
                      <a:gd name="T9" fmla="*/ 0 w 18"/>
                      <a:gd name="T10" fmla="*/ 0 h 97"/>
                      <a:gd name="T11" fmla="*/ 18 w 18"/>
                      <a:gd name="T12" fmla="*/ 97 h 9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8" h="97">
                        <a:moveTo>
                          <a:pt x="0" y="0"/>
                        </a:moveTo>
                        <a:lnTo>
                          <a:pt x="0" y="94"/>
                        </a:lnTo>
                        <a:lnTo>
                          <a:pt x="17" y="96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  <p:sp>
                <p:nvSpPr>
                  <p:cNvPr id="3171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3886" y="2866"/>
                    <a:ext cx="0" cy="97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72" name="Freeform 64"/>
                  <p:cNvSpPr>
                    <a:spLocks/>
                  </p:cNvSpPr>
                  <p:nvPr/>
                </p:nvSpPr>
                <p:spPr bwMode="auto">
                  <a:xfrm>
                    <a:off x="4001" y="2894"/>
                    <a:ext cx="151" cy="78"/>
                  </a:xfrm>
                  <a:custGeom>
                    <a:avLst/>
                    <a:gdLst>
                      <a:gd name="T0" fmla="*/ 0 w 151"/>
                      <a:gd name="T1" fmla="*/ 64 h 78"/>
                      <a:gd name="T2" fmla="*/ 59 w 151"/>
                      <a:gd name="T3" fmla="*/ 0 h 78"/>
                      <a:gd name="T4" fmla="*/ 150 w 151"/>
                      <a:gd name="T5" fmla="*/ 44 h 78"/>
                      <a:gd name="T6" fmla="*/ 130 w 151"/>
                      <a:gd name="T7" fmla="*/ 70 h 78"/>
                      <a:gd name="T8" fmla="*/ 61 w 151"/>
                      <a:gd name="T9" fmla="*/ 35 h 78"/>
                      <a:gd name="T10" fmla="*/ 25 w 151"/>
                      <a:gd name="T11" fmla="*/ 77 h 78"/>
                      <a:gd name="T12" fmla="*/ 0 w 151"/>
                      <a:gd name="T13" fmla="*/ 64 h 7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51"/>
                      <a:gd name="T22" fmla="*/ 0 h 78"/>
                      <a:gd name="T23" fmla="*/ 151 w 151"/>
                      <a:gd name="T24" fmla="*/ 78 h 78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51" h="78">
                        <a:moveTo>
                          <a:pt x="0" y="64"/>
                        </a:moveTo>
                        <a:lnTo>
                          <a:pt x="59" y="0"/>
                        </a:lnTo>
                        <a:lnTo>
                          <a:pt x="150" y="44"/>
                        </a:lnTo>
                        <a:lnTo>
                          <a:pt x="130" y="70"/>
                        </a:lnTo>
                        <a:lnTo>
                          <a:pt x="61" y="35"/>
                        </a:lnTo>
                        <a:lnTo>
                          <a:pt x="25" y="77"/>
                        </a:lnTo>
                        <a:lnTo>
                          <a:pt x="0" y="64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  <p:sp>
                <p:nvSpPr>
                  <p:cNvPr id="3173" name="Freeform 65"/>
                  <p:cNvSpPr>
                    <a:spLocks/>
                  </p:cNvSpPr>
                  <p:nvPr/>
                </p:nvSpPr>
                <p:spPr bwMode="auto">
                  <a:xfrm>
                    <a:off x="3887" y="2743"/>
                    <a:ext cx="310" cy="158"/>
                  </a:xfrm>
                  <a:custGeom>
                    <a:avLst/>
                    <a:gdLst>
                      <a:gd name="T0" fmla="*/ 291 w 310"/>
                      <a:gd name="T1" fmla="*/ 157 h 158"/>
                      <a:gd name="T2" fmla="*/ 309 w 310"/>
                      <a:gd name="T3" fmla="*/ 133 h 158"/>
                      <a:gd name="T4" fmla="*/ 197 w 310"/>
                      <a:gd name="T5" fmla="*/ 83 h 158"/>
                      <a:gd name="T6" fmla="*/ 253 w 310"/>
                      <a:gd name="T7" fmla="*/ 30 h 158"/>
                      <a:gd name="T8" fmla="*/ 234 w 310"/>
                      <a:gd name="T9" fmla="*/ 22 h 158"/>
                      <a:gd name="T10" fmla="*/ 177 w 310"/>
                      <a:gd name="T11" fmla="*/ 75 h 158"/>
                      <a:gd name="T12" fmla="*/ 20 w 310"/>
                      <a:gd name="T13" fmla="*/ 0 h 158"/>
                      <a:gd name="T14" fmla="*/ 0 w 310"/>
                      <a:gd name="T15" fmla="*/ 15 h 158"/>
                      <a:gd name="T16" fmla="*/ 291 w 310"/>
                      <a:gd name="T17" fmla="*/ 157 h 1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310"/>
                      <a:gd name="T28" fmla="*/ 0 h 158"/>
                      <a:gd name="T29" fmla="*/ 310 w 310"/>
                      <a:gd name="T30" fmla="*/ 158 h 1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310" h="158">
                        <a:moveTo>
                          <a:pt x="291" y="157"/>
                        </a:moveTo>
                        <a:lnTo>
                          <a:pt x="309" y="133"/>
                        </a:lnTo>
                        <a:lnTo>
                          <a:pt x="197" y="83"/>
                        </a:lnTo>
                        <a:lnTo>
                          <a:pt x="253" y="30"/>
                        </a:lnTo>
                        <a:lnTo>
                          <a:pt x="234" y="22"/>
                        </a:lnTo>
                        <a:lnTo>
                          <a:pt x="177" y="75"/>
                        </a:lnTo>
                        <a:lnTo>
                          <a:pt x="20" y="0"/>
                        </a:lnTo>
                        <a:lnTo>
                          <a:pt x="0" y="15"/>
                        </a:lnTo>
                        <a:lnTo>
                          <a:pt x="291" y="157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  <p:sp>
                <p:nvSpPr>
                  <p:cNvPr id="3174" name="Freeform 66"/>
                  <p:cNvSpPr>
                    <a:spLocks/>
                  </p:cNvSpPr>
                  <p:nvPr/>
                </p:nvSpPr>
                <p:spPr bwMode="auto">
                  <a:xfrm>
                    <a:off x="3886" y="2846"/>
                    <a:ext cx="117" cy="136"/>
                  </a:xfrm>
                  <a:custGeom>
                    <a:avLst/>
                    <a:gdLst>
                      <a:gd name="T0" fmla="*/ 18 w 117"/>
                      <a:gd name="T1" fmla="*/ 0 h 136"/>
                      <a:gd name="T2" fmla="*/ 116 w 117"/>
                      <a:gd name="T3" fmla="*/ 49 h 136"/>
                      <a:gd name="T4" fmla="*/ 40 w 117"/>
                      <a:gd name="T5" fmla="*/ 135 h 136"/>
                      <a:gd name="T6" fmla="*/ 19 w 117"/>
                      <a:gd name="T7" fmla="*/ 124 h 136"/>
                      <a:gd name="T8" fmla="*/ 79 w 117"/>
                      <a:gd name="T9" fmla="*/ 56 h 136"/>
                      <a:gd name="T10" fmla="*/ 0 w 117"/>
                      <a:gd name="T11" fmla="*/ 16 h 136"/>
                      <a:gd name="T12" fmla="*/ 18 w 117"/>
                      <a:gd name="T13" fmla="*/ 0 h 1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17"/>
                      <a:gd name="T22" fmla="*/ 0 h 136"/>
                      <a:gd name="T23" fmla="*/ 117 w 117"/>
                      <a:gd name="T24" fmla="*/ 136 h 1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17" h="136">
                        <a:moveTo>
                          <a:pt x="18" y="0"/>
                        </a:moveTo>
                        <a:lnTo>
                          <a:pt x="116" y="49"/>
                        </a:lnTo>
                        <a:lnTo>
                          <a:pt x="40" y="135"/>
                        </a:lnTo>
                        <a:lnTo>
                          <a:pt x="19" y="124"/>
                        </a:lnTo>
                        <a:lnTo>
                          <a:pt x="79" y="56"/>
                        </a:lnTo>
                        <a:lnTo>
                          <a:pt x="0" y="16"/>
                        </a:lnTo>
                        <a:lnTo>
                          <a:pt x="18" y="0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</p:grpSp>
            <p:grpSp>
              <p:nvGrpSpPr>
                <p:cNvPr id="3125" name="Group 67"/>
                <p:cNvGrpSpPr>
                  <a:grpSpLocks/>
                </p:cNvGrpSpPr>
                <p:nvPr/>
              </p:nvGrpSpPr>
              <p:grpSpPr bwMode="auto">
                <a:xfrm>
                  <a:off x="4208" y="2604"/>
                  <a:ext cx="158" cy="357"/>
                  <a:chOff x="4208" y="2604"/>
                  <a:chExt cx="158" cy="357"/>
                </a:xfrm>
              </p:grpSpPr>
              <p:sp>
                <p:nvSpPr>
                  <p:cNvPr id="3159" name="Freeform 68"/>
                  <p:cNvSpPr>
                    <a:spLocks/>
                  </p:cNvSpPr>
                  <p:nvPr/>
                </p:nvSpPr>
                <p:spPr bwMode="auto">
                  <a:xfrm>
                    <a:off x="4233" y="2618"/>
                    <a:ext cx="26" cy="100"/>
                  </a:xfrm>
                  <a:custGeom>
                    <a:avLst/>
                    <a:gdLst>
                      <a:gd name="T0" fmla="*/ 0 w 26"/>
                      <a:gd name="T1" fmla="*/ 0 h 100"/>
                      <a:gd name="T2" fmla="*/ 0 w 26"/>
                      <a:gd name="T3" fmla="*/ 90 h 100"/>
                      <a:gd name="T4" fmla="*/ 25 w 26"/>
                      <a:gd name="T5" fmla="*/ 99 h 100"/>
                      <a:gd name="T6" fmla="*/ 0 60000 65536"/>
                      <a:gd name="T7" fmla="*/ 0 60000 65536"/>
                      <a:gd name="T8" fmla="*/ 0 60000 65536"/>
                      <a:gd name="T9" fmla="*/ 0 w 26"/>
                      <a:gd name="T10" fmla="*/ 0 h 100"/>
                      <a:gd name="T11" fmla="*/ 26 w 26"/>
                      <a:gd name="T12" fmla="*/ 100 h 1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6" h="100">
                        <a:moveTo>
                          <a:pt x="0" y="0"/>
                        </a:moveTo>
                        <a:lnTo>
                          <a:pt x="0" y="90"/>
                        </a:lnTo>
                        <a:lnTo>
                          <a:pt x="25" y="99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  <p:sp>
                <p:nvSpPr>
                  <p:cNvPr id="3160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4258" y="2715"/>
                    <a:ext cx="0" cy="7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1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208" y="2799"/>
                    <a:ext cx="0" cy="8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2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4331" y="2648"/>
                    <a:ext cx="0" cy="58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3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4348" y="2721"/>
                    <a:ext cx="0" cy="7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64" name="Freeform 73"/>
                  <p:cNvSpPr>
                    <a:spLocks/>
                  </p:cNvSpPr>
                  <p:nvPr/>
                </p:nvSpPr>
                <p:spPr bwMode="auto">
                  <a:xfrm>
                    <a:off x="4208" y="2604"/>
                    <a:ext cx="158" cy="357"/>
                  </a:xfrm>
                  <a:custGeom>
                    <a:avLst/>
                    <a:gdLst>
                      <a:gd name="T0" fmla="*/ 157 w 158"/>
                      <a:gd name="T1" fmla="*/ 33 h 357"/>
                      <a:gd name="T2" fmla="*/ 37 w 158"/>
                      <a:gd name="T3" fmla="*/ 0 h 357"/>
                      <a:gd name="T4" fmla="*/ 24 w 158"/>
                      <a:gd name="T5" fmla="*/ 12 h 357"/>
                      <a:gd name="T6" fmla="*/ 107 w 158"/>
                      <a:gd name="T7" fmla="*/ 35 h 357"/>
                      <a:gd name="T8" fmla="*/ 49 w 158"/>
                      <a:gd name="T9" fmla="*/ 107 h 357"/>
                      <a:gd name="T10" fmla="*/ 110 w 158"/>
                      <a:gd name="T11" fmla="*/ 127 h 357"/>
                      <a:gd name="T12" fmla="*/ 68 w 158"/>
                      <a:gd name="T13" fmla="*/ 195 h 357"/>
                      <a:gd name="T14" fmla="*/ 14 w 158"/>
                      <a:gd name="T15" fmla="*/ 172 h 357"/>
                      <a:gd name="T16" fmla="*/ 0 w 158"/>
                      <a:gd name="T17" fmla="*/ 191 h 357"/>
                      <a:gd name="T18" fmla="*/ 120 w 158"/>
                      <a:gd name="T19" fmla="*/ 246 h 357"/>
                      <a:gd name="T20" fmla="*/ 76 w 158"/>
                      <a:gd name="T21" fmla="*/ 345 h 357"/>
                      <a:gd name="T22" fmla="*/ 96 w 158"/>
                      <a:gd name="T23" fmla="*/ 356 h 357"/>
                      <a:gd name="T24" fmla="*/ 146 w 158"/>
                      <a:gd name="T25" fmla="*/ 232 h 357"/>
                      <a:gd name="T26" fmla="*/ 88 w 158"/>
                      <a:gd name="T27" fmla="*/ 207 h 357"/>
                      <a:gd name="T28" fmla="*/ 140 w 158"/>
                      <a:gd name="T29" fmla="*/ 113 h 357"/>
                      <a:gd name="T30" fmla="*/ 84 w 158"/>
                      <a:gd name="T31" fmla="*/ 93 h 357"/>
                      <a:gd name="T32" fmla="*/ 122 w 158"/>
                      <a:gd name="T33" fmla="*/ 41 h 357"/>
                      <a:gd name="T34" fmla="*/ 144 w 158"/>
                      <a:gd name="T35" fmla="*/ 49 h 357"/>
                      <a:gd name="T36" fmla="*/ 157 w 158"/>
                      <a:gd name="T37" fmla="*/ 33 h 357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58"/>
                      <a:gd name="T58" fmla="*/ 0 h 357"/>
                      <a:gd name="T59" fmla="*/ 158 w 158"/>
                      <a:gd name="T60" fmla="*/ 357 h 357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58" h="357">
                        <a:moveTo>
                          <a:pt x="157" y="33"/>
                        </a:moveTo>
                        <a:lnTo>
                          <a:pt x="37" y="0"/>
                        </a:lnTo>
                        <a:lnTo>
                          <a:pt x="24" y="12"/>
                        </a:lnTo>
                        <a:lnTo>
                          <a:pt x="107" y="35"/>
                        </a:lnTo>
                        <a:lnTo>
                          <a:pt x="49" y="107"/>
                        </a:lnTo>
                        <a:lnTo>
                          <a:pt x="110" y="127"/>
                        </a:lnTo>
                        <a:lnTo>
                          <a:pt x="68" y="195"/>
                        </a:lnTo>
                        <a:lnTo>
                          <a:pt x="14" y="172"/>
                        </a:lnTo>
                        <a:lnTo>
                          <a:pt x="0" y="191"/>
                        </a:lnTo>
                        <a:lnTo>
                          <a:pt x="120" y="246"/>
                        </a:lnTo>
                        <a:lnTo>
                          <a:pt x="76" y="345"/>
                        </a:lnTo>
                        <a:lnTo>
                          <a:pt x="96" y="356"/>
                        </a:lnTo>
                        <a:lnTo>
                          <a:pt x="146" y="232"/>
                        </a:lnTo>
                        <a:lnTo>
                          <a:pt x="88" y="207"/>
                        </a:lnTo>
                        <a:lnTo>
                          <a:pt x="140" y="113"/>
                        </a:lnTo>
                        <a:lnTo>
                          <a:pt x="84" y="93"/>
                        </a:lnTo>
                        <a:lnTo>
                          <a:pt x="122" y="41"/>
                        </a:lnTo>
                        <a:lnTo>
                          <a:pt x="144" y="49"/>
                        </a:lnTo>
                        <a:lnTo>
                          <a:pt x="157" y="33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</p:grpSp>
            <p:grpSp>
              <p:nvGrpSpPr>
                <p:cNvPr id="3126" name="Group 74"/>
                <p:cNvGrpSpPr>
                  <a:grpSpLocks/>
                </p:cNvGrpSpPr>
                <p:nvPr/>
              </p:nvGrpSpPr>
              <p:grpSpPr bwMode="auto">
                <a:xfrm>
                  <a:off x="4193" y="2487"/>
                  <a:ext cx="169" cy="129"/>
                  <a:chOff x="4193" y="2487"/>
                  <a:chExt cx="169" cy="129"/>
                </a:xfrm>
              </p:grpSpPr>
              <p:sp>
                <p:nvSpPr>
                  <p:cNvPr id="3156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4282" y="2506"/>
                    <a:ext cx="0" cy="28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57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4228" y="2532"/>
                    <a:ext cx="0" cy="8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158" name="Freeform 77"/>
                  <p:cNvSpPr>
                    <a:spLocks/>
                  </p:cNvSpPr>
                  <p:nvPr/>
                </p:nvSpPr>
                <p:spPr bwMode="auto">
                  <a:xfrm>
                    <a:off x="4193" y="2487"/>
                    <a:ext cx="169" cy="73"/>
                  </a:xfrm>
                  <a:custGeom>
                    <a:avLst/>
                    <a:gdLst>
                      <a:gd name="T0" fmla="*/ 0 w 169"/>
                      <a:gd name="T1" fmla="*/ 4 h 73"/>
                      <a:gd name="T2" fmla="*/ 67 w 169"/>
                      <a:gd name="T3" fmla="*/ 19 h 73"/>
                      <a:gd name="T4" fmla="*/ 36 w 169"/>
                      <a:gd name="T5" fmla="*/ 42 h 73"/>
                      <a:gd name="T6" fmla="*/ 156 w 169"/>
                      <a:gd name="T7" fmla="*/ 72 h 73"/>
                      <a:gd name="T8" fmla="*/ 168 w 169"/>
                      <a:gd name="T9" fmla="*/ 59 h 73"/>
                      <a:gd name="T10" fmla="*/ 63 w 169"/>
                      <a:gd name="T11" fmla="*/ 36 h 73"/>
                      <a:gd name="T12" fmla="*/ 89 w 169"/>
                      <a:gd name="T13" fmla="*/ 13 h 73"/>
                      <a:gd name="T14" fmla="*/ 18 w 169"/>
                      <a:gd name="T15" fmla="*/ 0 h 73"/>
                      <a:gd name="T16" fmla="*/ 0 w 169"/>
                      <a:gd name="T17" fmla="*/ 4 h 73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69"/>
                      <a:gd name="T28" fmla="*/ 0 h 73"/>
                      <a:gd name="T29" fmla="*/ 169 w 169"/>
                      <a:gd name="T30" fmla="*/ 73 h 73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69" h="73">
                        <a:moveTo>
                          <a:pt x="0" y="4"/>
                        </a:moveTo>
                        <a:lnTo>
                          <a:pt x="67" y="19"/>
                        </a:lnTo>
                        <a:lnTo>
                          <a:pt x="36" y="42"/>
                        </a:lnTo>
                        <a:lnTo>
                          <a:pt x="156" y="72"/>
                        </a:lnTo>
                        <a:lnTo>
                          <a:pt x="168" y="59"/>
                        </a:lnTo>
                        <a:lnTo>
                          <a:pt x="63" y="36"/>
                        </a:lnTo>
                        <a:lnTo>
                          <a:pt x="89" y="13"/>
                        </a:lnTo>
                        <a:lnTo>
                          <a:pt x="18" y="0"/>
                        </a:lnTo>
                        <a:lnTo>
                          <a:pt x="0" y="4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CL"/>
                  </a:p>
                </p:txBody>
              </p:sp>
            </p:grpSp>
            <p:grpSp>
              <p:nvGrpSpPr>
                <p:cNvPr id="3127" name="Group 78"/>
                <p:cNvGrpSpPr>
                  <a:grpSpLocks/>
                </p:cNvGrpSpPr>
                <p:nvPr/>
              </p:nvGrpSpPr>
              <p:grpSpPr bwMode="auto">
                <a:xfrm>
                  <a:off x="3904" y="2480"/>
                  <a:ext cx="305" cy="292"/>
                  <a:chOff x="3904" y="2480"/>
                  <a:chExt cx="305" cy="292"/>
                </a:xfrm>
              </p:grpSpPr>
              <p:grpSp>
                <p:nvGrpSpPr>
                  <p:cNvPr id="3128" name="Group 79"/>
                  <p:cNvGrpSpPr>
                    <a:grpSpLocks/>
                  </p:cNvGrpSpPr>
                  <p:nvPr/>
                </p:nvGrpSpPr>
                <p:grpSpPr bwMode="auto">
                  <a:xfrm>
                    <a:off x="3904" y="2480"/>
                    <a:ext cx="305" cy="292"/>
                    <a:chOff x="3904" y="2480"/>
                    <a:chExt cx="305" cy="292"/>
                  </a:xfrm>
                </p:grpSpPr>
                <p:sp>
                  <p:nvSpPr>
                    <p:cNvPr id="3130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1" y="2652"/>
                      <a:ext cx="0" cy="21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endParaRPr lang="es-CL"/>
                    </a:p>
                  </p:txBody>
                </p:sp>
                <p:sp>
                  <p:nvSpPr>
                    <p:cNvPr id="3131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77" y="2641"/>
                      <a:ext cx="0" cy="2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endParaRPr lang="es-CL"/>
                    </a:p>
                  </p:txBody>
                </p:sp>
                <p:sp>
                  <p:nvSpPr>
                    <p:cNvPr id="3132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28" y="2606"/>
                      <a:ext cx="0" cy="21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endParaRPr lang="es-CL"/>
                    </a:p>
                  </p:txBody>
                </p:sp>
                <p:grpSp>
                  <p:nvGrpSpPr>
                    <p:cNvPr id="3133" name="Group 8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04" y="2480"/>
                      <a:ext cx="305" cy="292"/>
                      <a:chOff x="3904" y="2480"/>
                      <a:chExt cx="305" cy="292"/>
                    </a:xfrm>
                  </p:grpSpPr>
                  <p:grpSp>
                    <p:nvGrpSpPr>
                      <p:cNvPr id="3134" name="Group 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04" y="2480"/>
                        <a:ext cx="305" cy="292"/>
                        <a:chOff x="3904" y="2480"/>
                        <a:chExt cx="305" cy="292"/>
                      </a:xfrm>
                    </p:grpSpPr>
                    <p:grpSp>
                      <p:nvGrpSpPr>
                        <p:cNvPr id="3136" name="Group 8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906" y="2491"/>
                          <a:ext cx="303" cy="281"/>
                          <a:chOff x="3906" y="2491"/>
                          <a:chExt cx="303" cy="281"/>
                        </a:xfrm>
                      </p:grpSpPr>
                      <p:sp>
                        <p:nvSpPr>
                          <p:cNvPr id="3138" name="Freeform 8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038" y="2567"/>
                            <a:ext cx="171" cy="182"/>
                          </a:xfrm>
                          <a:custGeom>
                            <a:avLst/>
                            <a:gdLst>
                              <a:gd name="T0" fmla="*/ 0 w 171"/>
                              <a:gd name="T1" fmla="*/ 176 h 182"/>
                              <a:gd name="T2" fmla="*/ 28 w 171"/>
                              <a:gd name="T3" fmla="*/ 152 h 182"/>
                              <a:gd name="T4" fmla="*/ 82 w 171"/>
                              <a:gd name="T5" fmla="*/ 181 h 182"/>
                              <a:gd name="T6" fmla="*/ 170 w 171"/>
                              <a:gd name="T7" fmla="*/ 90 h 182"/>
                              <a:gd name="T8" fmla="*/ 170 w 171"/>
                              <a:gd name="T9" fmla="*/ 0 h 182"/>
                              <a:gd name="T10" fmla="*/ 0 60000 65536"/>
                              <a:gd name="T11" fmla="*/ 0 60000 65536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w 171"/>
                              <a:gd name="T16" fmla="*/ 0 h 182"/>
                              <a:gd name="T17" fmla="*/ 171 w 171"/>
                              <a:gd name="T18" fmla="*/ 182 h 182"/>
                            </a:gdLst>
                            <a:ahLst/>
                            <a:cxnLst>
                              <a:cxn ang="T10">
                                <a:pos x="T0" y="T1"/>
                              </a:cxn>
                              <a:cxn ang="T11">
                                <a:pos x="T2" y="T3"/>
                              </a:cxn>
                              <a:cxn ang="T12">
                                <a:pos x="T4" y="T5"/>
                              </a:cxn>
                              <a:cxn ang="T13">
                                <a:pos x="T6" y="T7"/>
                              </a:cxn>
                              <a:cxn ang="T14">
                                <a:pos x="T8" y="T9"/>
                              </a:cxn>
                            </a:cxnLst>
                            <a:rect l="T15" t="T16" r="T17" b="T18"/>
                            <a:pathLst>
                              <a:path w="171" h="182">
                                <a:moveTo>
                                  <a:pt x="0" y="176"/>
                                </a:moveTo>
                                <a:lnTo>
                                  <a:pt x="28" y="152"/>
                                </a:lnTo>
                                <a:lnTo>
                                  <a:pt x="82" y="181"/>
                                </a:lnTo>
                                <a:lnTo>
                                  <a:pt x="170" y="90"/>
                                </a:lnTo>
                                <a:lnTo>
                                  <a:pt x="170" y="0"/>
                                </a:lnTo>
                              </a:path>
                            </a:pathLst>
                          </a:custGeom>
                          <a:noFill/>
                          <a:ln w="12700" cap="rnd" cmpd="sng">
                            <a:solidFill>
                              <a:srgbClr val="000000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39" name="Line 8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65" y="2623"/>
                            <a:ext cx="0" cy="97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0" name="Line 8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19" y="2646"/>
                            <a:ext cx="0" cy="102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1" name="Line 8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17" y="2536"/>
                            <a:ext cx="0" cy="88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2" name="Line 9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998" y="2670"/>
                            <a:ext cx="0" cy="102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3" name="Line 9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38" y="2668"/>
                            <a:ext cx="0" cy="99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4" name="Line 9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953" y="2681"/>
                            <a:ext cx="0" cy="74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5" name="Line 9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906" y="2628"/>
                            <a:ext cx="0" cy="7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6" name="Line 9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200" y="2529"/>
                            <a:ext cx="0" cy="36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7" name="Line 9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04" y="2577"/>
                            <a:ext cx="0" cy="66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8" name="Line 9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938" y="2514"/>
                            <a:ext cx="0" cy="4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49" name="Line 9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926" y="2564"/>
                            <a:ext cx="0" cy="45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50" name="Line 9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89" y="2578"/>
                            <a:ext cx="0" cy="33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51" name="Line 9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18" y="2556"/>
                            <a:ext cx="0" cy="67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52" name="Line 10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31" y="2547"/>
                            <a:ext cx="0" cy="65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53" name="Line 10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51" y="2521"/>
                            <a:ext cx="0" cy="3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54" name="Line 10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83" y="2501"/>
                            <a:ext cx="0" cy="24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  <p:sp>
                        <p:nvSpPr>
                          <p:cNvPr id="3155" name="Line 10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10" y="2491"/>
                            <a:ext cx="0" cy="25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CL"/>
                          </a:p>
                        </p:txBody>
                      </p:sp>
                    </p:grpSp>
                    <p:sp>
                      <p:nvSpPr>
                        <p:cNvPr id="3137" name="Freeform 10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04" y="2480"/>
                          <a:ext cx="281" cy="169"/>
                        </a:xfrm>
                        <a:custGeom>
                          <a:avLst/>
                          <a:gdLst>
                            <a:gd name="T0" fmla="*/ 72 w 281"/>
                            <a:gd name="T1" fmla="*/ 157 h 169"/>
                            <a:gd name="T2" fmla="*/ 55 w 281"/>
                            <a:gd name="T3" fmla="*/ 168 h 169"/>
                            <a:gd name="T4" fmla="*/ 0 w 281"/>
                            <a:gd name="T5" fmla="*/ 143 h 169"/>
                            <a:gd name="T6" fmla="*/ 72 w 281"/>
                            <a:gd name="T7" fmla="*/ 99 h 169"/>
                            <a:gd name="T8" fmla="*/ 22 w 281"/>
                            <a:gd name="T9" fmla="*/ 78 h 169"/>
                            <a:gd name="T10" fmla="*/ 99 w 281"/>
                            <a:gd name="T11" fmla="*/ 44 h 169"/>
                            <a:gd name="T12" fmla="*/ 34 w 281"/>
                            <a:gd name="T13" fmla="*/ 30 h 169"/>
                            <a:gd name="T14" fmla="*/ 105 w 281"/>
                            <a:gd name="T15" fmla="*/ 0 h 169"/>
                            <a:gd name="T16" fmla="*/ 244 w 281"/>
                            <a:gd name="T17" fmla="*/ 25 h 169"/>
                            <a:gd name="T18" fmla="*/ 262 w 281"/>
                            <a:gd name="T19" fmla="*/ 15 h 169"/>
                            <a:gd name="T20" fmla="*/ 280 w 281"/>
                            <a:gd name="T21" fmla="*/ 17 h 169"/>
                            <a:gd name="T22" fmla="*/ 246 w 281"/>
                            <a:gd name="T23" fmla="*/ 37 h 169"/>
                            <a:gd name="T24" fmla="*/ 104 w 281"/>
                            <a:gd name="T25" fmla="*/ 8 h 169"/>
                            <a:gd name="T26" fmla="*/ 60 w 281"/>
                            <a:gd name="T27" fmla="*/ 27 h 169"/>
                            <a:gd name="T28" fmla="*/ 226 w 281"/>
                            <a:gd name="T29" fmla="*/ 64 h 169"/>
                            <a:gd name="T30" fmla="*/ 212 w 281"/>
                            <a:gd name="T31" fmla="*/ 74 h 169"/>
                            <a:gd name="T32" fmla="*/ 113 w 281"/>
                            <a:gd name="T33" fmla="*/ 49 h 169"/>
                            <a:gd name="T34" fmla="*/ 54 w 281"/>
                            <a:gd name="T35" fmla="*/ 76 h 169"/>
                            <a:gd name="T36" fmla="*/ 99 w 281"/>
                            <a:gd name="T37" fmla="*/ 94 h 169"/>
                            <a:gd name="T38" fmla="*/ 23 w 281"/>
                            <a:gd name="T39" fmla="*/ 139 h 169"/>
                            <a:gd name="T40" fmla="*/ 72 w 281"/>
                            <a:gd name="T41" fmla="*/ 157 h 169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w 281"/>
                            <a:gd name="T64" fmla="*/ 0 h 169"/>
                            <a:gd name="T65" fmla="*/ 281 w 281"/>
                            <a:gd name="T66" fmla="*/ 169 h 169"/>
                          </a:gdLst>
                          <a:ahLst/>
                          <a:cxnLst>
                            <a:cxn ang="T42">
                              <a:pos x="T0" y="T1"/>
                            </a:cxn>
                            <a:cxn ang="T43">
                              <a:pos x="T2" y="T3"/>
                            </a:cxn>
                            <a:cxn ang="T44">
                              <a:pos x="T4" y="T5"/>
                            </a:cxn>
                            <a:cxn ang="T45">
                              <a:pos x="T6" y="T7"/>
                            </a:cxn>
                            <a:cxn ang="T46">
                              <a:pos x="T8" y="T9"/>
                            </a:cxn>
                            <a:cxn ang="T47">
                              <a:pos x="T10" y="T11"/>
                            </a:cxn>
                            <a:cxn ang="T48">
                              <a:pos x="T12" y="T13"/>
                            </a:cxn>
                            <a:cxn ang="T49">
                              <a:pos x="T14" y="T15"/>
                            </a:cxn>
                            <a:cxn ang="T50">
                              <a:pos x="T16" y="T17"/>
                            </a:cxn>
                            <a:cxn ang="T51">
                              <a:pos x="T18" y="T19"/>
                            </a:cxn>
                            <a:cxn ang="T52">
                              <a:pos x="T20" y="T21"/>
                            </a:cxn>
                            <a:cxn ang="T53">
                              <a:pos x="T22" y="T23"/>
                            </a:cxn>
                            <a:cxn ang="T54">
                              <a:pos x="T24" y="T25"/>
                            </a:cxn>
                            <a:cxn ang="T55">
                              <a:pos x="T26" y="T27"/>
                            </a:cxn>
                            <a:cxn ang="T56">
                              <a:pos x="T28" y="T29"/>
                            </a:cxn>
                            <a:cxn ang="T57">
                              <a:pos x="T30" y="T31"/>
                            </a:cxn>
                            <a:cxn ang="T58">
                              <a:pos x="T32" y="T33"/>
                            </a:cxn>
                            <a:cxn ang="T59">
                              <a:pos x="T34" y="T35"/>
                            </a:cxn>
                            <a:cxn ang="T60">
                              <a:pos x="T36" y="T37"/>
                            </a:cxn>
                            <a:cxn ang="T61">
                              <a:pos x="T38" y="T39"/>
                            </a:cxn>
                            <a:cxn ang="T62">
                              <a:pos x="T40" y="T41"/>
                            </a:cxn>
                          </a:cxnLst>
                          <a:rect l="T63" t="T64" r="T65" b="T66"/>
                          <a:pathLst>
                            <a:path w="281" h="169">
                              <a:moveTo>
                                <a:pt x="72" y="157"/>
                              </a:moveTo>
                              <a:lnTo>
                                <a:pt x="55" y="168"/>
                              </a:lnTo>
                              <a:lnTo>
                                <a:pt x="0" y="143"/>
                              </a:lnTo>
                              <a:lnTo>
                                <a:pt x="72" y="99"/>
                              </a:lnTo>
                              <a:lnTo>
                                <a:pt x="22" y="78"/>
                              </a:lnTo>
                              <a:lnTo>
                                <a:pt x="99" y="44"/>
                              </a:lnTo>
                              <a:lnTo>
                                <a:pt x="34" y="30"/>
                              </a:lnTo>
                              <a:lnTo>
                                <a:pt x="105" y="0"/>
                              </a:lnTo>
                              <a:lnTo>
                                <a:pt x="244" y="25"/>
                              </a:lnTo>
                              <a:lnTo>
                                <a:pt x="262" y="15"/>
                              </a:lnTo>
                              <a:lnTo>
                                <a:pt x="280" y="17"/>
                              </a:lnTo>
                              <a:lnTo>
                                <a:pt x="246" y="37"/>
                              </a:lnTo>
                              <a:lnTo>
                                <a:pt x="104" y="8"/>
                              </a:lnTo>
                              <a:lnTo>
                                <a:pt x="60" y="27"/>
                              </a:lnTo>
                              <a:lnTo>
                                <a:pt x="226" y="64"/>
                              </a:lnTo>
                              <a:lnTo>
                                <a:pt x="212" y="74"/>
                              </a:lnTo>
                              <a:lnTo>
                                <a:pt x="113" y="49"/>
                              </a:lnTo>
                              <a:lnTo>
                                <a:pt x="54" y="76"/>
                              </a:lnTo>
                              <a:lnTo>
                                <a:pt x="99" y="94"/>
                              </a:lnTo>
                              <a:lnTo>
                                <a:pt x="23" y="139"/>
                              </a:lnTo>
                              <a:lnTo>
                                <a:pt x="72" y="157"/>
                              </a:lnTo>
                            </a:path>
                          </a:pathLst>
                        </a:custGeom>
                        <a:solidFill>
                          <a:srgbClr val="C0C0C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>
                      </p:spPr>
                      <p:txBody>
                        <a:bodyPr/>
                        <a:lstStyle/>
                        <a:p>
                          <a:endParaRPr lang="es-CL"/>
                        </a:p>
                      </p:txBody>
                    </p:sp>
                  </p:grpSp>
                  <p:sp>
                    <p:nvSpPr>
                      <p:cNvPr id="3135" name="Freeform 1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53" y="2523"/>
                        <a:ext cx="256" cy="164"/>
                      </a:xfrm>
                      <a:custGeom>
                        <a:avLst/>
                        <a:gdLst>
                          <a:gd name="T0" fmla="*/ 0 w 256"/>
                          <a:gd name="T1" fmla="*/ 153 h 164"/>
                          <a:gd name="T2" fmla="*/ 100 w 256"/>
                          <a:gd name="T3" fmla="*/ 87 h 164"/>
                          <a:gd name="T4" fmla="*/ 74 w 256"/>
                          <a:gd name="T5" fmla="*/ 80 h 164"/>
                          <a:gd name="T6" fmla="*/ 122 w 256"/>
                          <a:gd name="T7" fmla="*/ 48 h 164"/>
                          <a:gd name="T8" fmla="*/ 136 w 256"/>
                          <a:gd name="T9" fmla="*/ 51 h 164"/>
                          <a:gd name="T10" fmla="*/ 102 w 256"/>
                          <a:gd name="T11" fmla="*/ 75 h 164"/>
                          <a:gd name="T12" fmla="*/ 164 w 256"/>
                          <a:gd name="T13" fmla="*/ 100 h 164"/>
                          <a:gd name="T14" fmla="*/ 232 w 256"/>
                          <a:gd name="T15" fmla="*/ 46 h 164"/>
                          <a:gd name="T16" fmla="*/ 188 w 256"/>
                          <a:gd name="T17" fmla="*/ 35 h 164"/>
                          <a:gd name="T18" fmla="*/ 235 w 256"/>
                          <a:gd name="T19" fmla="*/ 0 h 164"/>
                          <a:gd name="T20" fmla="*/ 248 w 256"/>
                          <a:gd name="T21" fmla="*/ 1 h 164"/>
                          <a:gd name="T22" fmla="*/ 208 w 256"/>
                          <a:gd name="T23" fmla="*/ 33 h 164"/>
                          <a:gd name="T24" fmla="*/ 255 w 256"/>
                          <a:gd name="T25" fmla="*/ 44 h 164"/>
                          <a:gd name="T26" fmla="*/ 166 w 256"/>
                          <a:gd name="T27" fmla="*/ 119 h 164"/>
                          <a:gd name="T28" fmla="*/ 112 w 256"/>
                          <a:gd name="T29" fmla="*/ 97 h 164"/>
                          <a:gd name="T30" fmla="*/ 56 w 256"/>
                          <a:gd name="T31" fmla="*/ 132 h 164"/>
                          <a:gd name="T32" fmla="*/ 83 w 256"/>
                          <a:gd name="T33" fmla="*/ 141 h 164"/>
                          <a:gd name="T34" fmla="*/ 66 w 256"/>
                          <a:gd name="T35" fmla="*/ 152 h 164"/>
                          <a:gd name="T36" fmla="*/ 46 w 256"/>
                          <a:gd name="T37" fmla="*/ 143 h 164"/>
                          <a:gd name="T38" fmla="*/ 15 w 256"/>
                          <a:gd name="T39" fmla="*/ 163 h 164"/>
                          <a:gd name="T40" fmla="*/ 0 w 256"/>
                          <a:gd name="T41" fmla="*/ 153 h 164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w 256"/>
                          <a:gd name="T64" fmla="*/ 0 h 164"/>
                          <a:gd name="T65" fmla="*/ 256 w 256"/>
                          <a:gd name="T66" fmla="*/ 164 h 164"/>
                        </a:gdLst>
                        <a:ahLst/>
                        <a:cxnLst>
                          <a:cxn ang="T42">
                            <a:pos x="T0" y="T1"/>
                          </a:cxn>
                          <a:cxn ang="T43">
                            <a:pos x="T2" y="T3"/>
                          </a:cxn>
                          <a:cxn ang="T44">
                            <a:pos x="T4" y="T5"/>
                          </a:cxn>
                          <a:cxn ang="T45">
                            <a:pos x="T6" y="T7"/>
                          </a:cxn>
                          <a:cxn ang="T46">
                            <a:pos x="T8" y="T9"/>
                          </a:cxn>
                          <a:cxn ang="T47">
                            <a:pos x="T10" y="T11"/>
                          </a:cxn>
                          <a:cxn ang="T48">
                            <a:pos x="T12" y="T13"/>
                          </a:cxn>
                          <a:cxn ang="T49">
                            <a:pos x="T14" y="T15"/>
                          </a:cxn>
                          <a:cxn ang="T50">
                            <a:pos x="T16" y="T17"/>
                          </a:cxn>
                          <a:cxn ang="T51">
                            <a:pos x="T18" y="T19"/>
                          </a:cxn>
                          <a:cxn ang="T52">
                            <a:pos x="T20" y="T21"/>
                          </a:cxn>
                          <a:cxn ang="T53">
                            <a:pos x="T22" y="T23"/>
                          </a:cxn>
                          <a:cxn ang="T54">
                            <a:pos x="T24" y="T25"/>
                          </a:cxn>
                          <a:cxn ang="T55">
                            <a:pos x="T26" y="T27"/>
                          </a:cxn>
                          <a:cxn ang="T56">
                            <a:pos x="T28" y="T29"/>
                          </a:cxn>
                          <a:cxn ang="T57">
                            <a:pos x="T30" y="T31"/>
                          </a:cxn>
                          <a:cxn ang="T58">
                            <a:pos x="T32" y="T33"/>
                          </a:cxn>
                          <a:cxn ang="T59">
                            <a:pos x="T34" y="T35"/>
                          </a:cxn>
                          <a:cxn ang="T60">
                            <a:pos x="T36" y="T37"/>
                          </a:cxn>
                          <a:cxn ang="T61">
                            <a:pos x="T38" y="T39"/>
                          </a:cxn>
                          <a:cxn ang="T62">
                            <a:pos x="T40" y="T41"/>
                          </a:cxn>
                        </a:cxnLst>
                        <a:rect l="T63" t="T64" r="T65" b="T66"/>
                        <a:pathLst>
                          <a:path w="256" h="164">
                            <a:moveTo>
                              <a:pt x="0" y="153"/>
                            </a:moveTo>
                            <a:lnTo>
                              <a:pt x="100" y="87"/>
                            </a:lnTo>
                            <a:lnTo>
                              <a:pt x="74" y="80"/>
                            </a:lnTo>
                            <a:lnTo>
                              <a:pt x="122" y="48"/>
                            </a:lnTo>
                            <a:lnTo>
                              <a:pt x="136" y="51"/>
                            </a:lnTo>
                            <a:lnTo>
                              <a:pt x="102" y="75"/>
                            </a:lnTo>
                            <a:lnTo>
                              <a:pt x="164" y="100"/>
                            </a:lnTo>
                            <a:lnTo>
                              <a:pt x="232" y="46"/>
                            </a:lnTo>
                            <a:lnTo>
                              <a:pt x="188" y="35"/>
                            </a:lnTo>
                            <a:lnTo>
                              <a:pt x="235" y="0"/>
                            </a:lnTo>
                            <a:lnTo>
                              <a:pt x="248" y="1"/>
                            </a:lnTo>
                            <a:lnTo>
                              <a:pt x="208" y="33"/>
                            </a:lnTo>
                            <a:lnTo>
                              <a:pt x="255" y="44"/>
                            </a:lnTo>
                            <a:lnTo>
                              <a:pt x="166" y="119"/>
                            </a:lnTo>
                            <a:lnTo>
                              <a:pt x="112" y="97"/>
                            </a:lnTo>
                            <a:lnTo>
                              <a:pt x="56" y="132"/>
                            </a:lnTo>
                            <a:lnTo>
                              <a:pt x="83" y="141"/>
                            </a:lnTo>
                            <a:lnTo>
                              <a:pt x="66" y="152"/>
                            </a:lnTo>
                            <a:lnTo>
                              <a:pt x="46" y="143"/>
                            </a:lnTo>
                            <a:lnTo>
                              <a:pt x="15" y="163"/>
                            </a:lnTo>
                            <a:lnTo>
                              <a:pt x="0" y="153"/>
                            </a:lnTo>
                          </a:path>
                        </a:pathLst>
                      </a:custGeom>
                      <a:solidFill>
                        <a:srgbClr val="C0C0C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/>
                      <a:lstStyle/>
                      <a:p>
                        <a:endParaRPr lang="es-CL"/>
                      </a:p>
                    </p:txBody>
                  </p:sp>
                </p:grpSp>
              </p:grpSp>
              <p:sp>
                <p:nvSpPr>
                  <p:cNvPr id="3129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4142" y="2559"/>
                    <a:ext cx="0" cy="4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</p:grpSp>
          </p:grpSp>
          <p:sp>
            <p:nvSpPr>
              <p:cNvPr id="24683" name="Rectangle 107"/>
              <p:cNvSpPr>
                <a:spLocks noChangeArrowheads="1"/>
              </p:cNvSpPr>
              <p:nvPr/>
            </p:nvSpPr>
            <p:spPr bwMode="auto">
              <a:xfrm>
                <a:off x="3774" y="3101"/>
                <a:ext cx="628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1600">
                    <a:solidFill>
                      <a:srgbClr val="081D58"/>
                    </a:solidFill>
                    <a:latin typeface="Sans" charset="0"/>
                  </a:rPr>
                  <a:t>Patrones</a:t>
                </a:r>
                <a:r>
                  <a:rPr lang="es-ES_tradnl" sz="1400" b="1">
                    <a:solidFill>
                      <a:srgbClr val="081D58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ans" charset="0"/>
                  </a:rPr>
                  <a:t> </a:t>
                </a:r>
              </a:p>
            </p:txBody>
          </p:sp>
          <p:sp>
            <p:nvSpPr>
              <p:cNvPr id="3115" name="AutoShape 108"/>
              <p:cNvSpPr>
                <a:spLocks noChangeArrowheads="1"/>
              </p:cNvSpPr>
              <p:nvPr/>
            </p:nvSpPr>
            <p:spPr bwMode="auto">
              <a:xfrm>
                <a:off x="4464" y="3312"/>
                <a:ext cx="1248" cy="576"/>
              </a:xfrm>
              <a:prstGeom prst="roundRect">
                <a:avLst>
                  <a:gd name="adj" fmla="val 12468"/>
                </a:avLst>
              </a:prstGeom>
              <a:solidFill>
                <a:srgbClr val="3399FF"/>
              </a:solidFill>
              <a:ln w="12700">
                <a:solidFill>
                  <a:srgbClr val="081D5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16" name="Rectangle 109"/>
              <p:cNvSpPr>
                <a:spLocks noChangeArrowheads="1"/>
              </p:cNvSpPr>
              <p:nvPr/>
            </p:nvSpPr>
            <p:spPr bwMode="auto">
              <a:xfrm>
                <a:off x="4465" y="3408"/>
                <a:ext cx="1211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ctr" defTabSz="850900" eaLnBrk="0" hangingPunct="0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s-ES_tradnl" sz="2000">
                    <a:latin typeface="Sans"/>
                  </a:rPr>
                  <a:t>Interpretación   y</a:t>
                </a:r>
                <a:br>
                  <a:rPr lang="es-ES_tradnl" sz="2000">
                    <a:latin typeface="Sans"/>
                  </a:rPr>
                </a:br>
                <a:r>
                  <a:rPr lang="es-ES_tradnl" sz="2000">
                    <a:latin typeface="Sans"/>
                  </a:rPr>
                  <a:t>Evaluación</a:t>
                </a:r>
              </a:p>
            </p:txBody>
          </p:sp>
          <p:graphicFrame>
            <p:nvGraphicFramePr>
              <p:cNvPr id="3074" name="Object 110"/>
              <p:cNvGraphicFramePr>
                <a:graphicFrameLocks/>
              </p:cNvGraphicFramePr>
              <p:nvPr/>
            </p:nvGraphicFramePr>
            <p:xfrm>
              <a:off x="4473" y="2231"/>
              <a:ext cx="519" cy="735"/>
            </p:xfrm>
            <a:graphic>
              <a:graphicData uri="http://schemas.openxmlformats.org/presentationml/2006/ole">
                <p:oleObj spid="_x0000_s3074" name="Imagen" r:id="rId4" imgW="780840" imgH="1027080" progId="">
                  <p:embed/>
                </p:oleObj>
              </a:graphicData>
            </a:graphic>
          </p:graphicFrame>
          <p:sp>
            <p:nvSpPr>
              <p:cNvPr id="3117" name="Line 111"/>
              <p:cNvSpPr>
                <a:spLocks noChangeShapeType="1"/>
              </p:cNvSpPr>
              <p:nvPr/>
            </p:nvSpPr>
            <p:spPr bwMode="auto">
              <a:xfrm>
                <a:off x="1478" y="3697"/>
                <a:ext cx="0" cy="394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prstDash val="dash"/>
                <a:round/>
                <a:headEnd type="stealth" w="med" len="lg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18" name="Line 112"/>
              <p:cNvSpPr>
                <a:spLocks noChangeShapeType="1"/>
              </p:cNvSpPr>
              <p:nvPr/>
            </p:nvSpPr>
            <p:spPr bwMode="auto">
              <a:xfrm flipH="1">
                <a:off x="1487" y="4081"/>
                <a:ext cx="2928" cy="0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19" name="Line 113"/>
              <p:cNvSpPr>
                <a:spLocks noChangeShapeType="1"/>
              </p:cNvSpPr>
              <p:nvPr/>
            </p:nvSpPr>
            <p:spPr bwMode="auto">
              <a:xfrm flipH="1">
                <a:off x="4400" y="2768"/>
                <a:ext cx="8" cy="1313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prstDash val="dash"/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20" name="Line 114"/>
              <p:cNvSpPr>
                <a:spLocks noChangeShapeType="1"/>
              </p:cNvSpPr>
              <p:nvPr/>
            </p:nvSpPr>
            <p:spPr bwMode="auto">
              <a:xfrm>
                <a:off x="2199" y="3493"/>
                <a:ext cx="7" cy="588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prstDash val="dash"/>
                <a:round/>
                <a:headEnd type="stealth" w="med" len="lg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21" name="Line 115"/>
              <p:cNvSpPr>
                <a:spLocks noChangeShapeType="1"/>
              </p:cNvSpPr>
              <p:nvPr/>
            </p:nvSpPr>
            <p:spPr bwMode="auto">
              <a:xfrm>
                <a:off x="2961" y="3232"/>
                <a:ext cx="8" cy="859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prstDash val="dash"/>
                <a:round/>
                <a:headEnd type="stealth" w="med" len="lg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22" name="Line 116"/>
              <p:cNvSpPr>
                <a:spLocks noChangeShapeType="1"/>
              </p:cNvSpPr>
              <p:nvPr/>
            </p:nvSpPr>
            <p:spPr bwMode="auto">
              <a:xfrm>
                <a:off x="3630" y="3019"/>
                <a:ext cx="8" cy="1062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prstDash val="dash"/>
                <a:round/>
                <a:headEnd type="stealth" w="med" len="lg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4693" name="Rectangle 117"/>
              <p:cNvSpPr>
                <a:spLocks noChangeArrowheads="1"/>
              </p:cNvSpPr>
              <p:nvPr/>
            </p:nvSpPr>
            <p:spPr bwMode="auto">
              <a:xfrm>
                <a:off x="262" y="2976"/>
                <a:ext cx="73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defTabSz="850900" eaLnBrk="0" hangingPunct="0">
                  <a:lnSpc>
                    <a:spcPct val="90000"/>
                  </a:lnSpc>
                  <a:spcBef>
                    <a:spcPct val="50000"/>
                  </a:spcBef>
                  <a:defRPr/>
                </a:pPr>
                <a:r>
                  <a:rPr lang="es-ES_tradnl" sz="2000">
                    <a:latin typeface="Sans" charset="0"/>
                  </a:rPr>
                  <a:t>Selección</a:t>
                </a:r>
                <a:endParaRPr lang="es-ES_tradnl" sz="1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Sans" charset="0"/>
                </a:endParaRPr>
              </a:p>
            </p:txBody>
          </p:sp>
        </p:grpSp>
      </p:grpSp>
      <p:sp>
        <p:nvSpPr>
          <p:cNvPr id="24694" name="Rectangle 118"/>
          <p:cNvSpPr>
            <a:spLocks noChangeArrowheads="1"/>
          </p:cNvSpPr>
          <p:nvPr/>
        </p:nvSpPr>
        <p:spPr bwMode="auto">
          <a:xfrm>
            <a:off x="117475" y="4935538"/>
            <a:ext cx="89916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s-ES_tradnl" sz="2800">
                <a:latin typeface="Times New Roman" pitchFamily="18" charset="0"/>
              </a:rPr>
              <a:t>“KDD es el proceso no-trivial de identificar patrones previamente desconocidos, válidos, nuevos, potencialmente útiles y comprensibles dentro de los datos“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69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dirty="0" smtClean="0"/>
              <a:t>Contenido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s-CL" dirty="0" smtClean="0"/>
              <a:t>Introducción a las Redes Neuronales </a:t>
            </a:r>
            <a:endParaRPr lang="es-ES" dirty="0" smtClean="0"/>
          </a:p>
          <a:p>
            <a:r>
              <a:rPr lang="es-ES" dirty="0" smtClean="0"/>
              <a:t>Redes Neuronales Supervisados (MLP)</a:t>
            </a:r>
          </a:p>
          <a:p>
            <a:r>
              <a:rPr lang="es-ES" dirty="0" smtClean="0"/>
              <a:t>Redes Neuronales No Supervisados (SOFM)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152400"/>
            <a:ext cx="8458200" cy="990600"/>
          </a:xfrm>
        </p:spPr>
        <p:txBody>
          <a:bodyPr/>
          <a:lstStyle/>
          <a:p>
            <a:r>
              <a:rPr lang="es-ES_tradnl" sz="3600" smtClean="0"/>
              <a:t>Redes Neuronales</a:t>
            </a:r>
            <a:endParaRPr lang="es-ES_tradnl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462338" y="836613"/>
            <a:ext cx="5045075" cy="5638800"/>
            <a:chOff x="2181" y="672"/>
            <a:chExt cx="3178" cy="3552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181" y="1968"/>
              <a:ext cx="3178" cy="2256"/>
              <a:chOff x="2181" y="1968"/>
              <a:chExt cx="3178" cy="2256"/>
            </a:xfrm>
          </p:grpSpPr>
          <p:sp>
            <p:nvSpPr>
              <p:cNvPr id="11275" name="Freeform 5"/>
              <p:cNvSpPr>
                <a:spLocks/>
              </p:cNvSpPr>
              <p:nvPr/>
            </p:nvSpPr>
            <p:spPr bwMode="auto">
              <a:xfrm>
                <a:off x="3649" y="2131"/>
                <a:ext cx="248" cy="247"/>
              </a:xfrm>
              <a:custGeom>
                <a:avLst/>
                <a:gdLst>
                  <a:gd name="T0" fmla="*/ 111 w 248"/>
                  <a:gd name="T1" fmla="*/ 2 h 247"/>
                  <a:gd name="T2" fmla="*/ 93 w 248"/>
                  <a:gd name="T3" fmla="*/ 5 h 247"/>
                  <a:gd name="T4" fmla="*/ 75 w 248"/>
                  <a:gd name="T5" fmla="*/ 11 h 247"/>
                  <a:gd name="T6" fmla="*/ 60 w 248"/>
                  <a:gd name="T7" fmla="*/ 18 h 247"/>
                  <a:gd name="T8" fmla="*/ 45 w 248"/>
                  <a:gd name="T9" fmla="*/ 28 h 247"/>
                  <a:gd name="T10" fmla="*/ 32 w 248"/>
                  <a:gd name="T11" fmla="*/ 40 h 247"/>
                  <a:gd name="T12" fmla="*/ 21 w 248"/>
                  <a:gd name="T13" fmla="*/ 55 h 247"/>
                  <a:gd name="T14" fmla="*/ 12 w 248"/>
                  <a:gd name="T15" fmla="*/ 70 h 247"/>
                  <a:gd name="T16" fmla="*/ 5 w 248"/>
                  <a:gd name="T17" fmla="*/ 86 h 247"/>
                  <a:gd name="T18" fmla="*/ 2 w 248"/>
                  <a:gd name="T19" fmla="*/ 106 h 247"/>
                  <a:gd name="T20" fmla="*/ 0 w 248"/>
                  <a:gd name="T21" fmla="*/ 124 h 247"/>
                  <a:gd name="T22" fmla="*/ 2 w 248"/>
                  <a:gd name="T23" fmla="*/ 143 h 247"/>
                  <a:gd name="T24" fmla="*/ 5 w 248"/>
                  <a:gd name="T25" fmla="*/ 161 h 247"/>
                  <a:gd name="T26" fmla="*/ 12 w 248"/>
                  <a:gd name="T27" fmla="*/ 177 h 247"/>
                  <a:gd name="T28" fmla="*/ 21 w 248"/>
                  <a:gd name="T29" fmla="*/ 192 h 247"/>
                  <a:gd name="T30" fmla="*/ 32 w 248"/>
                  <a:gd name="T31" fmla="*/ 207 h 247"/>
                  <a:gd name="T32" fmla="*/ 45 w 248"/>
                  <a:gd name="T33" fmla="*/ 219 h 247"/>
                  <a:gd name="T34" fmla="*/ 60 w 248"/>
                  <a:gd name="T35" fmla="*/ 229 h 247"/>
                  <a:gd name="T36" fmla="*/ 75 w 248"/>
                  <a:gd name="T37" fmla="*/ 238 h 247"/>
                  <a:gd name="T38" fmla="*/ 93 w 248"/>
                  <a:gd name="T39" fmla="*/ 243 h 247"/>
                  <a:gd name="T40" fmla="*/ 111 w 248"/>
                  <a:gd name="T41" fmla="*/ 247 h 247"/>
                  <a:gd name="T42" fmla="*/ 130 w 248"/>
                  <a:gd name="T43" fmla="*/ 247 h 247"/>
                  <a:gd name="T44" fmla="*/ 148 w 248"/>
                  <a:gd name="T45" fmla="*/ 244 h 247"/>
                  <a:gd name="T46" fmla="*/ 166 w 248"/>
                  <a:gd name="T47" fmla="*/ 240 h 247"/>
                  <a:gd name="T48" fmla="*/ 182 w 248"/>
                  <a:gd name="T49" fmla="*/ 232 h 247"/>
                  <a:gd name="T50" fmla="*/ 197 w 248"/>
                  <a:gd name="T51" fmla="*/ 224 h 247"/>
                  <a:gd name="T52" fmla="*/ 210 w 248"/>
                  <a:gd name="T53" fmla="*/ 212 h 247"/>
                  <a:gd name="T54" fmla="*/ 222 w 248"/>
                  <a:gd name="T55" fmla="*/ 198 h 247"/>
                  <a:gd name="T56" fmla="*/ 233 w 248"/>
                  <a:gd name="T57" fmla="*/ 183 h 247"/>
                  <a:gd name="T58" fmla="*/ 240 w 248"/>
                  <a:gd name="T59" fmla="*/ 167 h 247"/>
                  <a:gd name="T60" fmla="*/ 245 w 248"/>
                  <a:gd name="T61" fmla="*/ 149 h 247"/>
                  <a:gd name="T62" fmla="*/ 246 w 248"/>
                  <a:gd name="T63" fmla="*/ 130 h 247"/>
                  <a:gd name="T64" fmla="*/ 246 w 248"/>
                  <a:gd name="T65" fmla="*/ 112 h 247"/>
                  <a:gd name="T66" fmla="*/ 243 w 248"/>
                  <a:gd name="T67" fmla="*/ 92 h 247"/>
                  <a:gd name="T68" fmla="*/ 237 w 248"/>
                  <a:gd name="T69" fmla="*/ 76 h 247"/>
                  <a:gd name="T70" fmla="*/ 230 w 248"/>
                  <a:gd name="T71" fmla="*/ 60 h 247"/>
                  <a:gd name="T72" fmla="*/ 219 w 248"/>
                  <a:gd name="T73" fmla="*/ 45 h 247"/>
                  <a:gd name="T74" fmla="*/ 206 w 248"/>
                  <a:gd name="T75" fmla="*/ 33 h 247"/>
                  <a:gd name="T76" fmla="*/ 192 w 248"/>
                  <a:gd name="T77" fmla="*/ 21 h 247"/>
                  <a:gd name="T78" fmla="*/ 178 w 248"/>
                  <a:gd name="T79" fmla="*/ 12 h 247"/>
                  <a:gd name="T80" fmla="*/ 160 w 248"/>
                  <a:gd name="T81" fmla="*/ 6 h 247"/>
                  <a:gd name="T82" fmla="*/ 142 w 248"/>
                  <a:gd name="T83" fmla="*/ 2 h 247"/>
                  <a:gd name="T84" fmla="*/ 124 w 248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8"/>
                  <a:gd name="T130" fmla="*/ 0 h 247"/>
                  <a:gd name="T131" fmla="*/ 248 w 248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8" h="247">
                    <a:moveTo>
                      <a:pt x="124" y="0"/>
                    </a:moveTo>
                    <a:lnTo>
                      <a:pt x="117" y="0"/>
                    </a:lnTo>
                    <a:lnTo>
                      <a:pt x="111" y="2"/>
                    </a:lnTo>
                    <a:lnTo>
                      <a:pt x="105" y="2"/>
                    </a:lnTo>
                    <a:lnTo>
                      <a:pt x="99" y="3"/>
                    </a:lnTo>
                    <a:lnTo>
                      <a:pt x="93" y="5"/>
                    </a:lnTo>
                    <a:lnTo>
                      <a:pt x="87" y="6"/>
                    </a:lnTo>
                    <a:lnTo>
                      <a:pt x="81" y="8"/>
                    </a:lnTo>
                    <a:lnTo>
                      <a:pt x="75" y="11"/>
                    </a:lnTo>
                    <a:lnTo>
                      <a:pt x="70" y="12"/>
                    </a:lnTo>
                    <a:lnTo>
                      <a:pt x="64" y="15"/>
                    </a:lnTo>
                    <a:lnTo>
                      <a:pt x="60" y="18"/>
                    </a:lnTo>
                    <a:lnTo>
                      <a:pt x="54" y="21"/>
                    </a:lnTo>
                    <a:lnTo>
                      <a:pt x="50" y="25"/>
                    </a:lnTo>
                    <a:lnTo>
                      <a:pt x="45" y="28"/>
                    </a:lnTo>
                    <a:lnTo>
                      <a:pt x="41" y="33"/>
                    </a:lnTo>
                    <a:lnTo>
                      <a:pt x="36" y="37"/>
                    </a:lnTo>
                    <a:lnTo>
                      <a:pt x="32" y="40"/>
                    </a:lnTo>
                    <a:lnTo>
                      <a:pt x="29" y="45"/>
                    </a:lnTo>
                    <a:lnTo>
                      <a:pt x="24" y="51"/>
                    </a:lnTo>
                    <a:lnTo>
                      <a:pt x="21" y="55"/>
                    </a:lnTo>
                    <a:lnTo>
                      <a:pt x="18" y="60"/>
                    </a:lnTo>
                    <a:lnTo>
                      <a:pt x="15" y="66"/>
                    </a:lnTo>
                    <a:lnTo>
                      <a:pt x="12" y="70"/>
                    </a:lnTo>
                    <a:lnTo>
                      <a:pt x="9" y="76"/>
                    </a:lnTo>
                    <a:lnTo>
                      <a:pt x="8" y="82"/>
                    </a:lnTo>
                    <a:lnTo>
                      <a:pt x="5" y="86"/>
                    </a:lnTo>
                    <a:lnTo>
                      <a:pt x="3" y="92"/>
                    </a:lnTo>
                    <a:lnTo>
                      <a:pt x="2" y="98"/>
                    </a:lnTo>
                    <a:lnTo>
                      <a:pt x="2" y="106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0" y="130"/>
                    </a:lnTo>
                    <a:lnTo>
                      <a:pt x="0" y="137"/>
                    </a:lnTo>
                    <a:lnTo>
                      <a:pt x="2" y="143"/>
                    </a:lnTo>
                    <a:lnTo>
                      <a:pt x="2" y="149"/>
                    </a:lnTo>
                    <a:lnTo>
                      <a:pt x="3" y="155"/>
                    </a:lnTo>
                    <a:lnTo>
                      <a:pt x="5" y="161"/>
                    </a:lnTo>
                    <a:lnTo>
                      <a:pt x="8" y="167"/>
                    </a:lnTo>
                    <a:lnTo>
                      <a:pt x="9" y="171"/>
                    </a:lnTo>
                    <a:lnTo>
                      <a:pt x="12" y="177"/>
                    </a:lnTo>
                    <a:lnTo>
                      <a:pt x="15" y="183"/>
                    </a:lnTo>
                    <a:lnTo>
                      <a:pt x="18" y="188"/>
                    </a:lnTo>
                    <a:lnTo>
                      <a:pt x="21" y="192"/>
                    </a:lnTo>
                    <a:lnTo>
                      <a:pt x="24" y="198"/>
                    </a:lnTo>
                    <a:lnTo>
                      <a:pt x="29" y="203"/>
                    </a:lnTo>
                    <a:lnTo>
                      <a:pt x="32" y="207"/>
                    </a:lnTo>
                    <a:lnTo>
                      <a:pt x="36" y="212"/>
                    </a:lnTo>
                    <a:lnTo>
                      <a:pt x="41" y="215"/>
                    </a:lnTo>
                    <a:lnTo>
                      <a:pt x="45" y="219"/>
                    </a:lnTo>
                    <a:lnTo>
                      <a:pt x="50" y="224"/>
                    </a:lnTo>
                    <a:lnTo>
                      <a:pt x="54" y="226"/>
                    </a:lnTo>
                    <a:lnTo>
                      <a:pt x="60" y="229"/>
                    </a:lnTo>
                    <a:lnTo>
                      <a:pt x="64" y="232"/>
                    </a:lnTo>
                    <a:lnTo>
                      <a:pt x="70" y="235"/>
                    </a:lnTo>
                    <a:lnTo>
                      <a:pt x="75" y="238"/>
                    </a:lnTo>
                    <a:lnTo>
                      <a:pt x="81" y="240"/>
                    </a:lnTo>
                    <a:lnTo>
                      <a:pt x="87" y="241"/>
                    </a:lnTo>
                    <a:lnTo>
                      <a:pt x="93" y="243"/>
                    </a:lnTo>
                    <a:lnTo>
                      <a:pt x="99" y="244"/>
                    </a:lnTo>
                    <a:lnTo>
                      <a:pt x="105" y="246"/>
                    </a:lnTo>
                    <a:lnTo>
                      <a:pt x="111" y="247"/>
                    </a:lnTo>
                    <a:lnTo>
                      <a:pt x="117" y="247"/>
                    </a:lnTo>
                    <a:lnTo>
                      <a:pt x="124" y="247"/>
                    </a:lnTo>
                    <a:lnTo>
                      <a:pt x="130" y="247"/>
                    </a:lnTo>
                    <a:lnTo>
                      <a:pt x="136" y="247"/>
                    </a:lnTo>
                    <a:lnTo>
                      <a:pt x="142" y="246"/>
                    </a:lnTo>
                    <a:lnTo>
                      <a:pt x="148" y="244"/>
                    </a:lnTo>
                    <a:lnTo>
                      <a:pt x="154" y="243"/>
                    </a:lnTo>
                    <a:lnTo>
                      <a:pt x="160" y="241"/>
                    </a:lnTo>
                    <a:lnTo>
                      <a:pt x="166" y="240"/>
                    </a:lnTo>
                    <a:lnTo>
                      <a:pt x="172" y="238"/>
                    </a:lnTo>
                    <a:lnTo>
                      <a:pt x="178" y="235"/>
                    </a:lnTo>
                    <a:lnTo>
                      <a:pt x="182" y="232"/>
                    </a:lnTo>
                    <a:lnTo>
                      <a:pt x="188" y="229"/>
                    </a:lnTo>
                    <a:lnTo>
                      <a:pt x="192" y="226"/>
                    </a:lnTo>
                    <a:lnTo>
                      <a:pt x="197" y="224"/>
                    </a:lnTo>
                    <a:lnTo>
                      <a:pt x="201" y="219"/>
                    </a:lnTo>
                    <a:lnTo>
                      <a:pt x="206" y="215"/>
                    </a:lnTo>
                    <a:lnTo>
                      <a:pt x="210" y="212"/>
                    </a:lnTo>
                    <a:lnTo>
                      <a:pt x="215" y="207"/>
                    </a:lnTo>
                    <a:lnTo>
                      <a:pt x="219" y="203"/>
                    </a:lnTo>
                    <a:lnTo>
                      <a:pt x="222" y="198"/>
                    </a:lnTo>
                    <a:lnTo>
                      <a:pt x="225" y="192"/>
                    </a:lnTo>
                    <a:lnTo>
                      <a:pt x="230" y="188"/>
                    </a:lnTo>
                    <a:lnTo>
                      <a:pt x="233" y="183"/>
                    </a:lnTo>
                    <a:lnTo>
                      <a:pt x="234" y="177"/>
                    </a:lnTo>
                    <a:lnTo>
                      <a:pt x="237" y="171"/>
                    </a:lnTo>
                    <a:lnTo>
                      <a:pt x="240" y="167"/>
                    </a:lnTo>
                    <a:lnTo>
                      <a:pt x="242" y="161"/>
                    </a:lnTo>
                    <a:lnTo>
                      <a:pt x="243" y="155"/>
                    </a:lnTo>
                    <a:lnTo>
                      <a:pt x="245" y="149"/>
                    </a:lnTo>
                    <a:lnTo>
                      <a:pt x="246" y="143"/>
                    </a:lnTo>
                    <a:lnTo>
                      <a:pt x="246" y="137"/>
                    </a:lnTo>
                    <a:lnTo>
                      <a:pt x="246" y="130"/>
                    </a:lnTo>
                    <a:lnTo>
                      <a:pt x="248" y="124"/>
                    </a:lnTo>
                    <a:lnTo>
                      <a:pt x="246" y="118"/>
                    </a:lnTo>
                    <a:lnTo>
                      <a:pt x="246" y="112"/>
                    </a:lnTo>
                    <a:lnTo>
                      <a:pt x="246" y="106"/>
                    </a:lnTo>
                    <a:lnTo>
                      <a:pt x="245" y="98"/>
                    </a:lnTo>
                    <a:lnTo>
                      <a:pt x="243" y="92"/>
                    </a:lnTo>
                    <a:lnTo>
                      <a:pt x="242" y="86"/>
                    </a:lnTo>
                    <a:lnTo>
                      <a:pt x="240" y="82"/>
                    </a:lnTo>
                    <a:lnTo>
                      <a:pt x="237" y="76"/>
                    </a:lnTo>
                    <a:lnTo>
                      <a:pt x="234" y="70"/>
                    </a:lnTo>
                    <a:lnTo>
                      <a:pt x="233" y="66"/>
                    </a:lnTo>
                    <a:lnTo>
                      <a:pt x="230" y="60"/>
                    </a:lnTo>
                    <a:lnTo>
                      <a:pt x="225" y="55"/>
                    </a:lnTo>
                    <a:lnTo>
                      <a:pt x="222" y="51"/>
                    </a:lnTo>
                    <a:lnTo>
                      <a:pt x="219" y="45"/>
                    </a:lnTo>
                    <a:lnTo>
                      <a:pt x="215" y="40"/>
                    </a:lnTo>
                    <a:lnTo>
                      <a:pt x="210" y="37"/>
                    </a:lnTo>
                    <a:lnTo>
                      <a:pt x="206" y="33"/>
                    </a:lnTo>
                    <a:lnTo>
                      <a:pt x="201" y="28"/>
                    </a:lnTo>
                    <a:lnTo>
                      <a:pt x="197" y="25"/>
                    </a:lnTo>
                    <a:lnTo>
                      <a:pt x="192" y="21"/>
                    </a:lnTo>
                    <a:lnTo>
                      <a:pt x="188" y="18"/>
                    </a:lnTo>
                    <a:lnTo>
                      <a:pt x="182" y="15"/>
                    </a:lnTo>
                    <a:lnTo>
                      <a:pt x="178" y="12"/>
                    </a:lnTo>
                    <a:lnTo>
                      <a:pt x="172" y="11"/>
                    </a:lnTo>
                    <a:lnTo>
                      <a:pt x="166" y="8"/>
                    </a:lnTo>
                    <a:lnTo>
                      <a:pt x="160" y="6"/>
                    </a:lnTo>
                    <a:lnTo>
                      <a:pt x="154" y="5"/>
                    </a:lnTo>
                    <a:lnTo>
                      <a:pt x="148" y="3"/>
                    </a:lnTo>
                    <a:lnTo>
                      <a:pt x="142" y="2"/>
                    </a:lnTo>
                    <a:lnTo>
                      <a:pt x="136" y="2"/>
                    </a:lnTo>
                    <a:lnTo>
                      <a:pt x="130" y="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76" name="Freeform 6"/>
              <p:cNvSpPr>
                <a:spLocks/>
              </p:cNvSpPr>
              <p:nvPr/>
            </p:nvSpPr>
            <p:spPr bwMode="auto">
              <a:xfrm>
                <a:off x="3649" y="2131"/>
                <a:ext cx="248" cy="247"/>
              </a:xfrm>
              <a:custGeom>
                <a:avLst/>
                <a:gdLst>
                  <a:gd name="T0" fmla="*/ 111 w 248"/>
                  <a:gd name="T1" fmla="*/ 2 h 247"/>
                  <a:gd name="T2" fmla="*/ 93 w 248"/>
                  <a:gd name="T3" fmla="*/ 5 h 247"/>
                  <a:gd name="T4" fmla="*/ 75 w 248"/>
                  <a:gd name="T5" fmla="*/ 11 h 247"/>
                  <a:gd name="T6" fmla="*/ 60 w 248"/>
                  <a:gd name="T7" fmla="*/ 18 h 247"/>
                  <a:gd name="T8" fmla="*/ 45 w 248"/>
                  <a:gd name="T9" fmla="*/ 28 h 247"/>
                  <a:gd name="T10" fmla="*/ 32 w 248"/>
                  <a:gd name="T11" fmla="*/ 40 h 247"/>
                  <a:gd name="T12" fmla="*/ 21 w 248"/>
                  <a:gd name="T13" fmla="*/ 55 h 247"/>
                  <a:gd name="T14" fmla="*/ 12 w 248"/>
                  <a:gd name="T15" fmla="*/ 70 h 247"/>
                  <a:gd name="T16" fmla="*/ 5 w 248"/>
                  <a:gd name="T17" fmla="*/ 86 h 247"/>
                  <a:gd name="T18" fmla="*/ 2 w 248"/>
                  <a:gd name="T19" fmla="*/ 106 h 247"/>
                  <a:gd name="T20" fmla="*/ 0 w 248"/>
                  <a:gd name="T21" fmla="*/ 124 h 247"/>
                  <a:gd name="T22" fmla="*/ 2 w 248"/>
                  <a:gd name="T23" fmla="*/ 143 h 247"/>
                  <a:gd name="T24" fmla="*/ 5 w 248"/>
                  <a:gd name="T25" fmla="*/ 161 h 247"/>
                  <a:gd name="T26" fmla="*/ 12 w 248"/>
                  <a:gd name="T27" fmla="*/ 177 h 247"/>
                  <a:gd name="T28" fmla="*/ 21 w 248"/>
                  <a:gd name="T29" fmla="*/ 192 h 247"/>
                  <a:gd name="T30" fmla="*/ 32 w 248"/>
                  <a:gd name="T31" fmla="*/ 207 h 247"/>
                  <a:gd name="T32" fmla="*/ 45 w 248"/>
                  <a:gd name="T33" fmla="*/ 219 h 247"/>
                  <a:gd name="T34" fmla="*/ 60 w 248"/>
                  <a:gd name="T35" fmla="*/ 229 h 247"/>
                  <a:gd name="T36" fmla="*/ 75 w 248"/>
                  <a:gd name="T37" fmla="*/ 238 h 247"/>
                  <a:gd name="T38" fmla="*/ 93 w 248"/>
                  <a:gd name="T39" fmla="*/ 243 h 247"/>
                  <a:gd name="T40" fmla="*/ 111 w 248"/>
                  <a:gd name="T41" fmla="*/ 247 h 247"/>
                  <a:gd name="T42" fmla="*/ 130 w 248"/>
                  <a:gd name="T43" fmla="*/ 247 h 247"/>
                  <a:gd name="T44" fmla="*/ 148 w 248"/>
                  <a:gd name="T45" fmla="*/ 244 h 247"/>
                  <a:gd name="T46" fmla="*/ 166 w 248"/>
                  <a:gd name="T47" fmla="*/ 240 h 247"/>
                  <a:gd name="T48" fmla="*/ 182 w 248"/>
                  <a:gd name="T49" fmla="*/ 232 h 247"/>
                  <a:gd name="T50" fmla="*/ 197 w 248"/>
                  <a:gd name="T51" fmla="*/ 224 h 247"/>
                  <a:gd name="T52" fmla="*/ 210 w 248"/>
                  <a:gd name="T53" fmla="*/ 212 h 247"/>
                  <a:gd name="T54" fmla="*/ 222 w 248"/>
                  <a:gd name="T55" fmla="*/ 198 h 247"/>
                  <a:gd name="T56" fmla="*/ 233 w 248"/>
                  <a:gd name="T57" fmla="*/ 183 h 247"/>
                  <a:gd name="T58" fmla="*/ 240 w 248"/>
                  <a:gd name="T59" fmla="*/ 167 h 247"/>
                  <a:gd name="T60" fmla="*/ 245 w 248"/>
                  <a:gd name="T61" fmla="*/ 149 h 247"/>
                  <a:gd name="T62" fmla="*/ 246 w 248"/>
                  <a:gd name="T63" fmla="*/ 130 h 247"/>
                  <a:gd name="T64" fmla="*/ 246 w 248"/>
                  <a:gd name="T65" fmla="*/ 112 h 247"/>
                  <a:gd name="T66" fmla="*/ 243 w 248"/>
                  <a:gd name="T67" fmla="*/ 92 h 247"/>
                  <a:gd name="T68" fmla="*/ 237 w 248"/>
                  <a:gd name="T69" fmla="*/ 76 h 247"/>
                  <a:gd name="T70" fmla="*/ 230 w 248"/>
                  <a:gd name="T71" fmla="*/ 60 h 247"/>
                  <a:gd name="T72" fmla="*/ 219 w 248"/>
                  <a:gd name="T73" fmla="*/ 45 h 247"/>
                  <a:gd name="T74" fmla="*/ 206 w 248"/>
                  <a:gd name="T75" fmla="*/ 33 h 247"/>
                  <a:gd name="T76" fmla="*/ 192 w 248"/>
                  <a:gd name="T77" fmla="*/ 21 h 247"/>
                  <a:gd name="T78" fmla="*/ 178 w 248"/>
                  <a:gd name="T79" fmla="*/ 12 h 247"/>
                  <a:gd name="T80" fmla="*/ 160 w 248"/>
                  <a:gd name="T81" fmla="*/ 6 h 247"/>
                  <a:gd name="T82" fmla="*/ 142 w 248"/>
                  <a:gd name="T83" fmla="*/ 2 h 247"/>
                  <a:gd name="T84" fmla="*/ 124 w 248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8"/>
                  <a:gd name="T130" fmla="*/ 0 h 247"/>
                  <a:gd name="T131" fmla="*/ 248 w 248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8" h="247">
                    <a:moveTo>
                      <a:pt x="124" y="0"/>
                    </a:moveTo>
                    <a:lnTo>
                      <a:pt x="117" y="0"/>
                    </a:lnTo>
                    <a:lnTo>
                      <a:pt x="111" y="2"/>
                    </a:lnTo>
                    <a:lnTo>
                      <a:pt x="105" y="2"/>
                    </a:lnTo>
                    <a:lnTo>
                      <a:pt x="99" y="3"/>
                    </a:lnTo>
                    <a:lnTo>
                      <a:pt x="93" y="5"/>
                    </a:lnTo>
                    <a:lnTo>
                      <a:pt x="87" y="6"/>
                    </a:lnTo>
                    <a:lnTo>
                      <a:pt x="81" y="8"/>
                    </a:lnTo>
                    <a:lnTo>
                      <a:pt x="75" y="11"/>
                    </a:lnTo>
                    <a:lnTo>
                      <a:pt x="70" y="12"/>
                    </a:lnTo>
                    <a:lnTo>
                      <a:pt x="64" y="15"/>
                    </a:lnTo>
                    <a:lnTo>
                      <a:pt x="60" y="18"/>
                    </a:lnTo>
                    <a:lnTo>
                      <a:pt x="54" y="21"/>
                    </a:lnTo>
                    <a:lnTo>
                      <a:pt x="50" y="25"/>
                    </a:lnTo>
                    <a:lnTo>
                      <a:pt x="45" y="28"/>
                    </a:lnTo>
                    <a:lnTo>
                      <a:pt x="41" y="33"/>
                    </a:lnTo>
                    <a:lnTo>
                      <a:pt x="36" y="37"/>
                    </a:lnTo>
                    <a:lnTo>
                      <a:pt x="32" y="40"/>
                    </a:lnTo>
                    <a:lnTo>
                      <a:pt x="29" y="45"/>
                    </a:lnTo>
                    <a:lnTo>
                      <a:pt x="24" y="51"/>
                    </a:lnTo>
                    <a:lnTo>
                      <a:pt x="21" y="55"/>
                    </a:lnTo>
                    <a:lnTo>
                      <a:pt x="18" y="60"/>
                    </a:lnTo>
                    <a:lnTo>
                      <a:pt x="15" y="66"/>
                    </a:lnTo>
                    <a:lnTo>
                      <a:pt x="12" y="70"/>
                    </a:lnTo>
                    <a:lnTo>
                      <a:pt x="9" y="76"/>
                    </a:lnTo>
                    <a:lnTo>
                      <a:pt x="8" y="82"/>
                    </a:lnTo>
                    <a:lnTo>
                      <a:pt x="5" y="86"/>
                    </a:lnTo>
                    <a:lnTo>
                      <a:pt x="3" y="92"/>
                    </a:lnTo>
                    <a:lnTo>
                      <a:pt x="2" y="98"/>
                    </a:lnTo>
                    <a:lnTo>
                      <a:pt x="2" y="106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0" y="130"/>
                    </a:lnTo>
                    <a:lnTo>
                      <a:pt x="0" y="137"/>
                    </a:lnTo>
                    <a:lnTo>
                      <a:pt x="2" y="143"/>
                    </a:lnTo>
                    <a:lnTo>
                      <a:pt x="2" y="149"/>
                    </a:lnTo>
                    <a:lnTo>
                      <a:pt x="3" y="155"/>
                    </a:lnTo>
                    <a:lnTo>
                      <a:pt x="5" y="161"/>
                    </a:lnTo>
                    <a:lnTo>
                      <a:pt x="8" y="167"/>
                    </a:lnTo>
                    <a:lnTo>
                      <a:pt x="9" y="171"/>
                    </a:lnTo>
                    <a:lnTo>
                      <a:pt x="12" y="177"/>
                    </a:lnTo>
                    <a:lnTo>
                      <a:pt x="15" y="183"/>
                    </a:lnTo>
                    <a:lnTo>
                      <a:pt x="18" y="188"/>
                    </a:lnTo>
                    <a:lnTo>
                      <a:pt x="21" y="192"/>
                    </a:lnTo>
                    <a:lnTo>
                      <a:pt x="24" y="198"/>
                    </a:lnTo>
                    <a:lnTo>
                      <a:pt x="29" y="203"/>
                    </a:lnTo>
                    <a:lnTo>
                      <a:pt x="32" y="207"/>
                    </a:lnTo>
                    <a:lnTo>
                      <a:pt x="36" y="212"/>
                    </a:lnTo>
                    <a:lnTo>
                      <a:pt x="41" y="215"/>
                    </a:lnTo>
                    <a:lnTo>
                      <a:pt x="45" y="219"/>
                    </a:lnTo>
                    <a:lnTo>
                      <a:pt x="50" y="224"/>
                    </a:lnTo>
                    <a:lnTo>
                      <a:pt x="54" y="226"/>
                    </a:lnTo>
                    <a:lnTo>
                      <a:pt x="60" y="229"/>
                    </a:lnTo>
                    <a:lnTo>
                      <a:pt x="64" y="232"/>
                    </a:lnTo>
                    <a:lnTo>
                      <a:pt x="70" y="235"/>
                    </a:lnTo>
                    <a:lnTo>
                      <a:pt x="75" y="238"/>
                    </a:lnTo>
                    <a:lnTo>
                      <a:pt x="81" y="240"/>
                    </a:lnTo>
                    <a:lnTo>
                      <a:pt x="87" y="241"/>
                    </a:lnTo>
                    <a:lnTo>
                      <a:pt x="93" y="243"/>
                    </a:lnTo>
                    <a:lnTo>
                      <a:pt x="99" y="244"/>
                    </a:lnTo>
                    <a:lnTo>
                      <a:pt x="105" y="246"/>
                    </a:lnTo>
                    <a:lnTo>
                      <a:pt x="111" y="247"/>
                    </a:lnTo>
                    <a:lnTo>
                      <a:pt x="117" y="247"/>
                    </a:lnTo>
                    <a:lnTo>
                      <a:pt x="124" y="247"/>
                    </a:lnTo>
                    <a:lnTo>
                      <a:pt x="130" y="247"/>
                    </a:lnTo>
                    <a:lnTo>
                      <a:pt x="136" y="247"/>
                    </a:lnTo>
                    <a:lnTo>
                      <a:pt x="142" y="246"/>
                    </a:lnTo>
                    <a:lnTo>
                      <a:pt x="148" y="244"/>
                    </a:lnTo>
                    <a:lnTo>
                      <a:pt x="154" y="243"/>
                    </a:lnTo>
                    <a:lnTo>
                      <a:pt x="160" y="241"/>
                    </a:lnTo>
                    <a:lnTo>
                      <a:pt x="166" y="240"/>
                    </a:lnTo>
                    <a:lnTo>
                      <a:pt x="172" y="238"/>
                    </a:lnTo>
                    <a:lnTo>
                      <a:pt x="178" y="235"/>
                    </a:lnTo>
                    <a:lnTo>
                      <a:pt x="182" y="232"/>
                    </a:lnTo>
                    <a:lnTo>
                      <a:pt x="188" y="229"/>
                    </a:lnTo>
                    <a:lnTo>
                      <a:pt x="192" y="226"/>
                    </a:lnTo>
                    <a:lnTo>
                      <a:pt x="197" y="224"/>
                    </a:lnTo>
                    <a:lnTo>
                      <a:pt x="201" y="219"/>
                    </a:lnTo>
                    <a:lnTo>
                      <a:pt x="206" y="215"/>
                    </a:lnTo>
                    <a:lnTo>
                      <a:pt x="210" y="212"/>
                    </a:lnTo>
                    <a:lnTo>
                      <a:pt x="215" y="207"/>
                    </a:lnTo>
                    <a:lnTo>
                      <a:pt x="219" y="203"/>
                    </a:lnTo>
                    <a:lnTo>
                      <a:pt x="222" y="198"/>
                    </a:lnTo>
                    <a:lnTo>
                      <a:pt x="225" y="192"/>
                    </a:lnTo>
                    <a:lnTo>
                      <a:pt x="230" y="188"/>
                    </a:lnTo>
                    <a:lnTo>
                      <a:pt x="233" y="183"/>
                    </a:lnTo>
                    <a:lnTo>
                      <a:pt x="234" y="177"/>
                    </a:lnTo>
                    <a:lnTo>
                      <a:pt x="237" y="171"/>
                    </a:lnTo>
                    <a:lnTo>
                      <a:pt x="240" y="167"/>
                    </a:lnTo>
                    <a:lnTo>
                      <a:pt x="242" y="161"/>
                    </a:lnTo>
                    <a:lnTo>
                      <a:pt x="243" y="155"/>
                    </a:lnTo>
                    <a:lnTo>
                      <a:pt x="245" y="149"/>
                    </a:lnTo>
                    <a:lnTo>
                      <a:pt x="246" y="143"/>
                    </a:lnTo>
                    <a:lnTo>
                      <a:pt x="246" y="137"/>
                    </a:lnTo>
                    <a:lnTo>
                      <a:pt x="246" y="130"/>
                    </a:lnTo>
                    <a:lnTo>
                      <a:pt x="248" y="124"/>
                    </a:lnTo>
                    <a:lnTo>
                      <a:pt x="246" y="118"/>
                    </a:lnTo>
                    <a:lnTo>
                      <a:pt x="246" y="112"/>
                    </a:lnTo>
                    <a:lnTo>
                      <a:pt x="246" y="106"/>
                    </a:lnTo>
                    <a:lnTo>
                      <a:pt x="245" y="98"/>
                    </a:lnTo>
                    <a:lnTo>
                      <a:pt x="243" y="92"/>
                    </a:lnTo>
                    <a:lnTo>
                      <a:pt x="242" y="86"/>
                    </a:lnTo>
                    <a:lnTo>
                      <a:pt x="240" y="82"/>
                    </a:lnTo>
                    <a:lnTo>
                      <a:pt x="237" y="76"/>
                    </a:lnTo>
                    <a:lnTo>
                      <a:pt x="234" y="70"/>
                    </a:lnTo>
                    <a:lnTo>
                      <a:pt x="233" y="66"/>
                    </a:lnTo>
                    <a:lnTo>
                      <a:pt x="230" y="60"/>
                    </a:lnTo>
                    <a:lnTo>
                      <a:pt x="225" y="55"/>
                    </a:lnTo>
                    <a:lnTo>
                      <a:pt x="222" y="51"/>
                    </a:lnTo>
                    <a:lnTo>
                      <a:pt x="219" y="45"/>
                    </a:lnTo>
                    <a:lnTo>
                      <a:pt x="215" y="40"/>
                    </a:lnTo>
                    <a:lnTo>
                      <a:pt x="210" y="37"/>
                    </a:lnTo>
                    <a:lnTo>
                      <a:pt x="206" y="33"/>
                    </a:lnTo>
                    <a:lnTo>
                      <a:pt x="201" y="28"/>
                    </a:lnTo>
                    <a:lnTo>
                      <a:pt x="197" y="25"/>
                    </a:lnTo>
                    <a:lnTo>
                      <a:pt x="192" y="21"/>
                    </a:lnTo>
                    <a:lnTo>
                      <a:pt x="188" y="18"/>
                    </a:lnTo>
                    <a:lnTo>
                      <a:pt x="182" y="15"/>
                    </a:lnTo>
                    <a:lnTo>
                      <a:pt x="178" y="12"/>
                    </a:lnTo>
                    <a:lnTo>
                      <a:pt x="172" y="11"/>
                    </a:lnTo>
                    <a:lnTo>
                      <a:pt x="166" y="8"/>
                    </a:lnTo>
                    <a:lnTo>
                      <a:pt x="160" y="6"/>
                    </a:lnTo>
                    <a:lnTo>
                      <a:pt x="154" y="5"/>
                    </a:lnTo>
                    <a:lnTo>
                      <a:pt x="148" y="3"/>
                    </a:lnTo>
                    <a:lnTo>
                      <a:pt x="142" y="2"/>
                    </a:lnTo>
                    <a:lnTo>
                      <a:pt x="136" y="2"/>
                    </a:lnTo>
                    <a:lnTo>
                      <a:pt x="130" y="0"/>
                    </a:lnTo>
                    <a:lnTo>
                      <a:pt x="124" y="0"/>
                    </a:lnTo>
                  </a:path>
                </a:pathLst>
              </a:custGeom>
              <a:noFill/>
              <a:ln w="0">
                <a:solidFill>
                  <a:srgbClr val="0000B8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77" name="Freeform 7"/>
              <p:cNvSpPr>
                <a:spLocks/>
              </p:cNvSpPr>
              <p:nvPr/>
            </p:nvSpPr>
            <p:spPr bwMode="auto">
              <a:xfrm>
                <a:off x="2574" y="2560"/>
                <a:ext cx="247" cy="247"/>
              </a:xfrm>
              <a:custGeom>
                <a:avLst/>
                <a:gdLst>
                  <a:gd name="T0" fmla="*/ 112 w 247"/>
                  <a:gd name="T1" fmla="*/ 2 h 247"/>
                  <a:gd name="T2" fmla="*/ 92 w 247"/>
                  <a:gd name="T3" fmla="*/ 5 h 247"/>
                  <a:gd name="T4" fmla="*/ 76 w 247"/>
                  <a:gd name="T5" fmla="*/ 10 h 247"/>
                  <a:gd name="T6" fmla="*/ 60 w 247"/>
                  <a:gd name="T7" fmla="*/ 18 h 247"/>
                  <a:gd name="T8" fmla="*/ 45 w 247"/>
                  <a:gd name="T9" fmla="*/ 28 h 247"/>
                  <a:gd name="T10" fmla="*/ 33 w 247"/>
                  <a:gd name="T11" fmla="*/ 40 h 247"/>
                  <a:gd name="T12" fmla="*/ 21 w 247"/>
                  <a:gd name="T13" fmla="*/ 55 h 247"/>
                  <a:gd name="T14" fmla="*/ 12 w 247"/>
                  <a:gd name="T15" fmla="*/ 70 h 247"/>
                  <a:gd name="T16" fmla="*/ 6 w 247"/>
                  <a:gd name="T17" fmla="*/ 86 h 247"/>
                  <a:gd name="T18" fmla="*/ 2 w 247"/>
                  <a:gd name="T19" fmla="*/ 104 h 247"/>
                  <a:gd name="T20" fmla="*/ 0 w 247"/>
                  <a:gd name="T21" fmla="*/ 124 h 247"/>
                  <a:gd name="T22" fmla="*/ 2 w 247"/>
                  <a:gd name="T23" fmla="*/ 143 h 247"/>
                  <a:gd name="T24" fmla="*/ 6 w 247"/>
                  <a:gd name="T25" fmla="*/ 161 h 247"/>
                  <a:gd name="T26" fmla="*/ 12 w 247"/>
                  <a:gd name="T27" fmla="*/ 177 h 247"/>
                  <a:gd name="T28" fmla="*/ 21 w 247"/>
                  <a:gd name="T29" fmla="*/ 192 h 247"/>
                  <a:gd name="T30" fmla="*/ 33 w 247"/>
                  <a:gd name="T31" fmla="*/ 207 h 247"/>
                  <a:gd name="T32" fmla="*/ 45 w 247"/>
                  <a:gd name="T33" fmla="*/ 219 h 247"/>
                  <a:gd name="T34" fmla="*/ 60 w 247"/>
                  <a:gd name="T35" fmla="*/ 229 h 247"/>
                  <a:gd name="T36" fmla="*/ 76 w 247"/>
                  <a:gd name="T37" fmla="*/ 237 h 247"/>
                  <a:gd name="T38" fmla="*/ 92 w 247"/>
                  <a:gd name="T39" fmla="*/ 243 h 247"/>
                  <a:gd name="T40" fmla="*/ 112 w 247"/>
                  <a:gd name="T41" fmla="*/ 247 h 247"/>
                  <a:gd name="T42" fmla="*/ 130 w 247"/>
                  <a:gd name="T43" fmla="*/ 247 h 247"/>
                  <a:gd name="T44" fmla="*/ 149 w 247"/>
                  <a:gd name="T45" fmla="*/ 244 h 247"/>
                  <a:gd name="T46" fmla="*/ 167 w 247"/>
                  <a:gd name="T47" fmla="*/ 240 h 247"/>
                  <a:gd name="T48" fmla="*/ 183 w 247"/>
                  <a:gd name="T49" fmla="*/ 232 h 247"/>
                  <a:gd name="T50" fmla="*/ 198 w 247"/>
                  <a:gd name="T51" fmla="*/ 222 h 247"/>
                  <a:gd name="T52" fmla="*/ 212 w 247"/>
                  <a:gd name="T53" fmla="*/ 212 h 247"/>
                  <a:gd name="T54" fmla="*/ 224 w 247"/>
                  <a:gd name="T55" fmla="*/ 198 h 247"/>
                  <a:gd name="T56" fmla="*/ 232 w 247"/>
                  <a:gd name="T57" fmla="*/ 183 h 247"/>
                  <a:gd name="T58" fmla="*/ 240 w 247"/>
                  <a:gd name="T59" fmla="*/ 167 h 247"/>
                  <a:gd name="T60" fmla="*/ 244 w 247"/>
                  <a:gd name="T61" fmla="*/ 149 h 247"/>
                  <a:gd name="T62" fmla="*/ 247 w 247"/>
                  <a:gd name="T63" fmla="*/ 130 h 247"/>
                  <a:gd name="T64" fmla="*/ 247 w 247"/>
                  <a:gd name="T65" fmla="*/ 112 h 247"/>
                  <a:gd name="T66" fmla="*/ 243 w 247"/>
                  <a:gd name="T67" fmla="*/ 92 h 247"/>
                  <a:gd name="T68" fmla="*/ 238 w 247"/>
                  <a:gd name="T69" fmla="*/ 76 h 247"/>
                  <a:gd name="T70" fmla="*/ 229 w 247"/>
                  <a:gd name="T71" fmla="*/ 60 h 247"/>
                  <a:gd name="T72" fmla="*/ 219 w 247"/>
                  <a:gd name="T73" fmla="*/ 45 h 247"/>
                  <a:gd name="T74" fmla="*/ 207 w 247"/>
                  <a:gd name="T75" fmla="*/ 33 h 247"/>
                  <a:gd name="T76" fmla="*/ 192 w 247"/>
                  <a:gd name="T77" fmla="*/ 21 h 247"/>
                  <a:gd name="T78" fmla="*/ 177 w 247"/>
                  <a:gd name="T79" fmla="*/ 12 h 247"/>
                  <a:gd name="T80" fmla="*/ 161 w 247"/>
                  <a:gd name="T81" fmla="*/ 6 h 247"/>
                  <a:gd name="T82" fmla="*/ 143 w 247"/>
                  <a:gd name="T83" fmla="*/ 2 h 247"/>
                  <a:gd name="T84" fmla="*/ 124 w 247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7"/>
                  <a:gd name="T130" fmla="*/ 0 h 247"/>
                  <a:gd name="T131" fmla="*/ 247 w 247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7" h="247">
                    <a:moveTo>
                      <a:pt x="124" y="0"/>
                    </a:moveTo>
                    <a:lnTo>
                      <a:pt x="118" y="0"/>
                    </a:lnTo>
                    <a:lnTo>
                      <a:pt x="112" y="2"/>
                    </a:lnTo>
                    <a:lnTo>
                      <a:pt x="106" y="2"/>
                    </a:lnTo>
                    <a:lnTo>
                      <a:pt x="98" y="3"/>
                    </a:lnTo>
                    <a:lnTo>
                      <a:pt x="92" y="5"/>
                    </a:lnTo>
                    <a:lnTo>
                      <a:pt x="87" y="6"/>
                    </a:lnTo>
                    <a:lnTo>
                      <a:pt x="82" y="8"/>
                    </a:lnTo>
                    <a:lnTo>
                      <a:pt x="76" y="10"/>
                    </a:lnTo>
                    <a:lnTo>
                      <a:pt x="70" y="12"/>
                    </a:lnTo>
                    <a:lnTo>
                      <a:pt x="66" y="15"/>
                    </a:lnTo>
                    <a:lnTo>
                      <a:pt x="60" y="18"/>
                    </a:lnTo>
                    <a:lnTo>
                      <a:pt x="55" y="21"/>
                    </a:lnTo>
                    <a:lnTo>
                      <a:pt x="51" y="25"/>
                    </a:lnTo>
                    <a:lnTo>
                      <a:pt x="45" y="28"/>
                    </a:lnTo>
                    <a:lnTo>
                      <a:pt x="40" y="33"/>
                    </a:lnTo>
                    <a:lnTo>
                      <a:pt x="36" y="36"/>
                    </a:lnTo>
                    <a:lnTo>
                      <a:pt x="33" y="40"/>
                    </a:lnTo>
                    <a:lnTo>
                      <a:pt x="28" y="45"/>
                    </a:lnTo>
                    <a:lnTo>
                      <a:pt x="25" y="49"/>
                    </a:lnTo>
                    <a:lnTo>
                      <a:pt x="21" y="55"/>
                    </a:lnTo>
                    <a:lnTo>
                      <a:pt x="18" y="60"/>
                    </a:lnTo>
                    <a:lnTo>
                      <a:pt x="15" y="66"/>
                    </a:lnTo>
                    <a:lnTo>
                      <a:pt x="12" y="70"/>
                    </a:lnTo>
                    <a:lnTo>
                      <a:pt x="11" y="76"/>
                    </a:lnTo>
                    <a:lnTo>
                      <a:pt x="8" y="82"/>
                    </a:lnTo>
                    <a:lnTo>
                      <a:pt x="6" y="86"/>
                    </a:lnTo>
                    <a:lnTo>
                      <a:pt x="5" y="92"/>
                    </a:lnTo>
                    <a:lnTo>
                      <a:pt x="3" y="98"/>
                    </a:lnTo>
                    <a:lnTo>
                      <a:pt x="2" y="104"/>
                    </a:lnTo>
                    <a:lnTo>
                      <a:pt x="2" y="112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0" y="130"/>
                    </a:lnTo>
                    <a:lnTo>
                      <a:pt x="2" y="137"/>
                    </a:lnTo>
                    <a:lnTo>
                      <a:pt x="2" y="143"/>
                    </a:lnTo>
                    <a:lnTo>
                      <a:pt x="3" y="149"/>
                    </a:lnTo>
                    <a:lnTo>
                      <a:pt x="5" y="155"/>
                    </a:lnTo>
                    <a:lnTo>
                      <a:pt x="6" y="161"/>
                    </a:lnTo>
                    <a:lnTo>
                      <a:pt x="8" y="167"/>
                    </a:lnTo>
                    <a:lnTo>
                      <a:pt x="11" y="171"/>
                    </a:lnTo>
                    <a:lnTo>
                      <a:pt x="12" y="177"/>
                    </a:lnTo>
                    <a:lnTo>
                      <a:pt x="15" y="183"/>
                    </a:lnTo>
                    <a:lnTo>
                      <a:pt x="18" y="188"/>
                    </a:lnTo>
                    <a:lnTo>
                      <a:pt x="21" y="192"/>
                    </a:lnTo>
                    <a:lnTo>
                      <a:pt x="25" y="198"/>
                    </a:lnTo>
                    <a:lnTo>
                      <a:pt x="28" y="203"/>
                    </a:lnTo>
                    <a:lnTo>
                      <a:pt x="33" y="207"/>
                    </a:lnTo>
                    <a:lnTo>
                      <a:pt x="36" y="212"/>
                    </a:lnTo>
                    <a:lnTo>
                      <a:pt x="40" y="215"/>
                    </a:lnTo>
                    <a:lnTo>
                      <a:pt x="45" y="219"/>
                    </a:lnTo>
                    <a:lnTo>
                      <a:pt x="51" y="222"/>
                    </a:lnTo>
                    <a:lnTo>
                      <a:pt x="55" y="226"/>
                    </a:lnTo>
                    <a:lnTo>
                      <a:pt x="60" y="229"/>
                    </a:lnTo>
                    <a:lnTo>
                      <a:pt x="66" y="232"/>
                    </a:lnTo>
                    <a:lnTo>
                      <a:pt x="70" y="235"/>
                    </a:lnTo>
                    <a:lnTo>
                      <a:pt x="76" y="237"/>
                    </a:lnTo>
                    <a:lnTo>
                      <a:pt x="82" y="240"/>
                    </a:lnTo>
                    <a:lnTo>
                      <a:pt x="87" y="241"/>
                    </a:lnTo>
                    <a:lnTo>
                      <a:pt x="92" y="243"/>
                    </a:lnTo>
                    <a:lnTo>
                      <a:pt x="98" y="244"/>
                    </a:lnTo>
                    <a:lnTo>
                      <a:pt x="106" y="246"/>
                    </a:lnTo>
                    <a:lnTo>
                      <a:pt x="112" y="247"/>
                    </a:lnTo>
                    <a:lnTo>
                      <a:pt x="118" y="247"/>
                    </a:lnTo>
                    <a:lnTo>
                      <a:pt x="124" y="247"/>
                    </a:lnTo>
                    <a:lnTo>
                      <a:pt x="130" y="247"/>
                    </a:lnTo>
                    <a:lnTo>
                      <a:pt x="137" y="247"/>
                    </a:lnTo>
                    <a:lnTo>
                      <a:pt x="143" y="246"/>
                    </a:lnTo>
                    <a:lnTo>
                      <a:pt x="149" y="244"/>
                    </a:lnTo>
                    <a:lnTo>
                      <a:pt x="155" y="243"/>
                    </a:lnTo>
                    <a:lnTo>
                      <a:pt x="161" y="241"/>
                    </a:lnTo>
                    <a:lnTo>
                      <a:pt x="167" y="240"/>
                    </a:lnTo>
                    <a:lnTo>
                      <a:pt x="171" y="237"/>
                    </a:lnTo>
                    <a:lnTo>
                      <a:pt x="177" y="235"/>
                    </a:lnTo>
                    <a:lnTo>
                      <a:pt x="183" y="232"/>
                    </a:lnTo>
                    <a:lnTo>
                      <a:pt x="188" y="229"/>
                    </a:lnTo>
                    <a:lnTo>
                      <a:pt x="192" y="226"/>
                    </a:lnTo>
                    <a:lnTo>
                      <a:pt x="198" y="222"/>
                    </a:lnTo>
                    <a:lnTo>
                      <a:pt x="203" y="219"/>
                    </a:lnTo>
                    <a:lnTo>
                      <a:pt x="207" y="215"/>
                    </a:lnTo>
                    <a:lnTo>
                      <a:pt x="212" y="212"/>
                    </a:lnTo>
                    <a:lnTo>
                      <a:pt x="215" y="207"/>
                    </a:lnTo>
                    <a:lnTo>
                      <a:pt x="219" y="203"/>
                    </a:lnTo>
                    <a:lnTo>
                      <a:pt x="224" y="198"/>
                    </a:lnTo>
                    <a:lnTo>
                      <a:pt x="227" y="192"/>
                    </a:lnTo>
                    <a:lnTo>
                      <a:pt x="229" y="188"/>
                    </a:lnTo>
                    <a:lnTo>
                      <a:pt x="232" y="183"/>
                    </a:lnTo>
                    <a:lnTo>
                      <a:pt x="235" y="177"/>
                    </a:lnTo>
                    <a:lnTo>
                      <a:pt x="238" y="171"/>
                    </a:lnTo>
                    <a:lnTo>
                      <a:pt x="240" y="167"/>
                    </a:lnTo>
                    <a:lnTo>
                      <a:pt x="241" y="161"/>
                    </a:lnTo>
                    <a:lnTo>
                      <a:pt x="243" y="155"/>
                    </a:lnTo>
                    <a:lnTo>
                      <a:pt x="244" y="149"/>
                    </a:lnTo>
                    <a:lnTo>
                      <a:pt x="246" y="143"/>
                    </a:lnTo>
                    <a:lnTo>
                      <a:pt x="247" y="137"/>
                    </a:lnTo>
                    <a:lnTo>
                      <a:pt x="247" y="130"/>
                    </a:lnTo>
                    <a:lnTo>
                      <a:pt x="247" y="124"/>
                    </a:lnTo>
                    <a:lnTo>
                      <a:pt x="247" y="118"/>
                    </a:lnTo>
                    <a:lnTo>
                      <a:pt x="247" y="112"/>
                    </a:lnTo>
                    <a:lnTo>
                      <a:pt x="246" y="104"/>
                    </a:lnTo>
                    <a:lnTo>
                      <a:pt x="244" y="98"/>
                    </a:lnTo>
                    <a:lnTo>
                      <a:pt x="243" y="92"/>
                    </a:lnTo>
                    <a:lnTo>
                      <a:pt x="241" y="86"/>
                    </a:lnTo>
                    <a:lnTo>
                      <a:pt x="240" y="82"/>
                    </a:lnTo>
                    <a:lnTo>
                      <a:pt x="238" y="76"/>
                    </a:lnTo>
                    <a:lnTo>
                      <a:pt x="235" y="70"/>
                    </a:lnTo>
                    <a:lnTo>
                      <a:pt x="232" y="66"/>
                    </a:lnTo>
                    <a:lnTo>
                      <a:pt x="229" y="60"/>
                    </a:lnTo>
                    <a:lnTo>
                      <a:pt x="227" y="55"/>
                    </a:lnTo>
                    <a:lnTo>
                      <a:pt x="224" y="49"/>
                    </a:lnTo>
                    <a:lnTo>
                      <a:pt x="219" y="45"/>
                    </a:lnTo>
                    <a:lnTo>
                      <a:pt x="215" y="40"/>
                    </a:lnTo>
                    <a:lnTo>
                      <a:pt x="212" y="36"/>
                    </a:lnTo>
                    <a:lnTo>
                      <a:pt x="207" y="33"/>
                    </a:lnTo>
                    <a:lnTo>
                      <a:pt x="203" y="28"/>
                    </a:lnTo>
                    <a:lnTo>
                      <a:pt x="198" y="25"/>
                    </a:lnTo>
                    <a:lnTo>
                      <a:pt x="192" y="21"/>
                    </a:lnTo>
                    <a:lnTo>
                      <a:pt x="188" y="18"/>
                    </a:lnTo>
                    <a:lnTo>
                      <a:pt x="183" y="15"/>
                    </a:lnTo>
                    <a:lnTo>
                      <a:pt x="177" y="12"/>
                    </a:lnTo>
                    <a:lnTo>
                      <a:pt x="171" y="10"/>
                    </a:lnTo>
                    <a:lnTo>
                      <a:pt x="167" y="8"/>
                    </a:lnTo>
                    <a:lnTo>
                      <a:pt x="161" y="6"/>
                    </a:lnTo>
                    <a:lnTo>
                      <a:pt x="155" y="5"/>
                    </a:lnTo>
                    <a:lnTo>
                      <a:pt x="149" y="3"/>
                    </a:lnTo>
                    <a:lnTo>
                      <a:pt x="143" y="2"/>
                    </a:lnTo>
                    <a:lnTo>
                      <a:pt x="137" y="2"/>
                    </a:lnTo>
                    <a:lnTo>
                      <a:pt x="130" y="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78" name="Freeform 8"/>
              <p:cNvSpPr>
                <a:spLocks/>
              </p:cNvSpPr>
              <p:nvPr/>
            </p:nvSpPr>
            <p:spPr bwMode="auto">
              <a:xfrm>
                <a:off x="2574" y="2560"/>
                <a:ext cx="247" cy="247"/>
              </a:xfrm>
              <a:custGeom>
                <a:avLst/>
                <a:gdLst>
                  <a:gd name="T0" fmla="*/ 112 w 247"/>
                  <a:gd name="T1" fmla="*/ 2 h 247"/>
                  <a:gd name="T2" fmla="*/ 92 w 247"/>
                  <a:gd name="T3" fmla="*/ 5 h 247"/>
                  <a:gd name="T4" fmla="*/ 76 w 247"/>
                  <a:gd name="T5" fmla="*/ 10 h 247"/>
                  <a:gd name="T6" fmla="*/ 60 w 247"/>
                  <a:gd name="T7" fmla="*/ 18 h 247"/>
                  <a:gd name="T8" fmla="*/ 45 w 247"/>
                  <a:gd name="T9" fmla="*/ 28 h 247"/>
                  <a:gd name="T10" fmla="*/ 33 w 247"/>
                  <a:gd name="T11" fmla="*/ 40 h 247"/>
                  <a:gd name="T12" fmla="*/ 21 w 247"/>
                  <a:gd name="T13" fmla="*/ 55 h 247"/>
                  <a:gd name="T14" fmla="*/ 12 w 247"/>
                  <a:gd name="T15" fmla="*/ 70 h 247"/>
                  <a:gd name="T16" fmla="*/ 6 w 247"/>
                  <a:gd name="T17" fmla="*/ 86 h 247"/>
                  <a:gd name="T18" fmla="*/ 2 w 247"/>
                  <a:gd name="T19" fmla="*/ 104 h 247"/>
                  <a:gd name="T20" fmla="*/ 0 w 247"/>
                  <a:gd name="T21" fmla="*/ 124 h 247"/>
                  <a:gd name="T22" fmla="*/ 2 w 247"/>
                  <a:gd name="T23" fmla="*/ 143 h 247"/>
                  <a:gd name="T24" fmla="*/ 6 w 247"/>
                  <a:gd name="T25" fmla="*/ 161 h 247"/>
                  <a:gd name="T26" fmla="*/ 12 w 247"/>
                  <a:gd name="T27" fmla="*/ 177 h 247"/>
                  <a:gd name="T28" fmla="*/ 21 w 247"/>
                  <a:gd name="T29" fmla="*/ 192 h 247"/>
                  <a:gd name="T30" fmla="*/ 33 w 247"/>
                  <a:gd name="T31" fmla="*/ 207 h 247"/>
                  <a:gd name="T32" fmla="*/ 45 w 247"/>
                  <a:gd name="T33" fmla="*/ 219 h 247"/>
                  <a:gd name="T34" fmla="*/ 60 w 247"/>
                  <a:gd name="T35" fmla="*/ 229 h 247"/>
                  <a:gd name="T36" fmla="*/ 76 w 247"/>
                  <a:gd name="T37" fmla="*/ 237 h 247"/>
                  <a:gd name="T38" fmla="*/ 92 w 247"/>
                  <a:gd name="T39" fmla="*/ 243 h 247"/>
                  <a:gd name="T40" fmla="*/ 112 w 247"/>
                  <a:gd name="T41" fmla="*/ 247 h 247"/>
                  <a:gd name="T42" fmla="*/ 130 w 247"/>
                  <a:gd name="T43" fmla="*/ 247 h 247"/>
                  <a:gd name="T44" fmla="*/ 149 w 247"/>
                  <a:gd name="T45" fmla="*/ 244 h 247"/>
                  <a:gd name="T46" fmla="*/ 167 w 247"/>
                  <a:gd name="T47" fmla="*/ 240 h 247"/>
                  <a:gd name="T48" fmla="*/ 183 w 247"/>
                  <a:gd name="T49" fmla="*/ 232 h 247"/>
                  <a:gd name="T50" fmla="*/ 198 w 247"/>
                  <a:gd name="T51" fmla="*/ 222 h 247"/>
                  <a:gd name="T52" fmla="*/ 212 w 247"/>
                  <a:gd name="T53" fmla="*/ 212 h 247"/>
                  <a:gd name="T54" fmla="*/ 224 w 247"/>
                  <a:gd name="T55" fmla="*/ 198 h 247"/>
                  <a:gd name="T56" fmla="*/ 232 w 247"/>
                  <a:gd name="T57" fmla="*/ 183 h 247"/>
                  <a:gd name="T58" fmla="*/ 240 w 247"/>
                  <a:gd name="T59" fmla="*/ 167 h 247"/>
                  <a:gd name="T60" fmla="*/ 244 w 247"/>
                  <a:gd name="T61" fmla="*/ 149 h 247"/>
                  <a:gd name="T62" fmla="*/ 247 w 247"/>
                  <a:gd name="T63" fmla="*/ 130 h 247"/>
                  <a:gd name="T64" fmla="*/ 247 w 247"/>
                  <a:gd name="T65" fmla="*/ 112 h 247"/>
                  <a:gd name="T66" fmla="*/ 243 w 247"/>
                  <a:gd name="T67" fmla="*/ 92 h 247"/>
                  <a:gd name="T68" fmla="*/ 238 w 247"/>
                  <a:gd name="T69" fmla="*/ 76 h 247"/>
                  <a:gd name="T70" fmla="*/ 229 w 247"/>
                  <a:gd name="T71" fmla="*/ 60 h 247"/>
                  <a:gd name="T72" fmla="*/ 219 w 247"/>
                  <a:gd name="T73" fmla="*/ 45 h 247"/>
                  <a:gd name="T74" fmla="*/ 207 w 247"/>
                  <a:gd name="T75" fmla="*/ 33 h 247"/>
                  <a:gd name="T76" fmla="*/ 192 w 247"/>
                  <a:gd name="T77" fmla="*/ 21 h 247"/>
                  <a:gd name="T78" fmla="*/ 177 w 247"/>
                  <a:gd name="T79" fmla="*/ 12 h 247"/>
                  <a:gd name="T80" fmla="*/ 161 w 247"/>
                  <a:gd name="T81" fmla="*/ 6 h 247"/>
                  <a:gd name="T82" fmla="*/ 143 w 247"/>
                  <a:gd name="T83" fmla="*/ 2 h 247"/>
                  <a:gd name="T84" fmla="*/ 124 w 247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7"/>
                  <a:gd name="T130" fmla="*/ 0 h 247"/>
                  <a:gd name="T131" fmla="*/ 247 w 247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7" h="247">
                    <a:moveTo>
                      <a:pt x="124" y="0"/>
                    </a:moveTo>
                    <a:lnTo>
                      <a:pt x="118" y="0"/>
                    </a:lnTo>
                    <a:lnTo>
                      <a:pt x="112" y="2"/>
                    </a:lnTo>
                    <a:lnTo>
                      <a:pt x="106" y="2"/>
                    </a:lnTo>
                    <a:lnTo>
                      <a:pt x="98" y="3"/>
                    </a:lnTo>
                    <a:lnTo>
                      <a:pt x="92" y="5"/>
                    </a:lnTo>
                    <a:lnTo>
                      <a:pt x="87" y="6"/>
                    </a:lnTo>
                    <a:lnTo>
                      <a:pt x="82" y="8"/>
                    </a:lnTo>
                    <a:lnTo>
                      <a:pt x="76" y="10"/>
                    </a:lnTo>
                    <a:lnTo>
                      <a:pt x="70" y="12"/>
                    </a:lnTo>
                    <a:lnTo>
                      <a:pt x="66" y="15"/>
                    </a:lnTo>
                    <a:lnTo>
                      <a:pt x="60" y="18"/>
                    </a:lnTo>
                    <a:lnTo>
                      <a:pt x="55" y="21"/>
                    </a:lnTo>
                    <a:lnTo>
                      <a:pt x="51" y="25"/>
                    </a:lnTo>
                    <a:lnTo>
                      <a:pt x="45" y="28"/>
                    </a:lnTo>
                    <a:lnTo>
                      <a:pt x="40" y="33"/>
                    </a:lnTo>
                    <a:lnTo>
                      <a:pt x="36" y="36"/>
                    </a:lnTo>
                    <a:lnTo>
                      <a:pt x="33" y="40"/>
                    </a:lnTo>
                    <a:lnTo>
                      <a:pt x="28" y="45"/>
                    </a:lnTo>
                    <a:lnTo>
                      <a:pt x="25" y="49"/>
                    </a:lnTo>
                    <a:lnTo>
                      <a:pt x="21" y="55"/>
                    </a:lnTo>
                    <a:lnTo>
                      <a:pt x="18" y="60"/>
                    </a:lnTo>
                    <a:lnTo>
                      <a:pt x="15" y="66"/>
                    </a:lnTo>
                    <a:lnTo>
                      <a:pt x="12" y="70"/>
                    </a:lnTo>
                    <a:lnTo>
                      <a:pt x="11" y="76"/>
                    </a:lnTo>
                    <a:lnTo>
                      <a:pt x="8" y="82"/>
                    </a:lnTo>
                    <a:lnTo>
                      <a:pt x="6" y="86"/>
                    </a:lnTo>
                    <a:lnTo>
                      <a:pt x="5" y="92"/>
                    </a:lnTo>
                    <a:lnTo>
                      <a:pt x="3" y="98"/>
                    </a:lnTo>
                    <a:lnTo>
                      <a:pt x="2" y="104"/>
                    </a:lnTo>
                    <a:lnTo>
                      <a:pt x="2" y="112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0" y="130"/>
                    </a:lnTo>
                    <a:lnTo>
                      <a:pt x="2" y="137"/>
                    </a:lnTo>
                    <a:lnTo>
                      <a:pt x="2" y="143"/>
                    </a:lnTo>
                    <a:lnTo>
                      <a:pt x="3" y="149"/>
                    </a:lnTo>
                    <a:lnTo>
                      <a:pt x="5" y="155"/>
                    </a:lnTo>
                    <a:lnTo>
                      <a:pt x="6" y="161"/>
                    </a:lnTo>
                    <a:lnTo>
                      <a:pt x="8" y="167"/>
                    </a:lnTo>
                    <a:lnTo>
                      <a:pt x="11" y="171"/>
                    </a:lnTo>
                    <a:lnTo>
                      <a:pt x="12" y="177"/>
                    </a:lnTo>
                    <a:lnTo>
                      <a:pt x="15" y="183"/>
                    </a:lnTo>
                    <a:lnTo>
                      <a:pt x="18" y="188"/>
                    </a:lnTo>
                    <a:lnTo>
                      <a:pt x="21" y="192"/>
                    </a:lnTo>
                    <a:lnTo>
                      <a:pt x="25" y="198"/>
                    </a:lnTo>
                    <a:lnTo>
                      <a:pt x="28" y="203"/>
                    </a:lnTo>
                    <a:lnTo>
                      <a:pt x="33" y="207"/>
                    </a:lnTo>
                    <a:lnTo>
                      <a:pt x="36" y="212"/>
                    </a:lnTo>
                    <a:lnTo>
                      <a:pt x="40" y="215"/>
                    </a:lnTo>
                    <a:lnTo>
                      <a:pt x="45" y="219"/>
                    </a:lnTo>
                    <a:lnTo>
                      <a:pt x="51" y="222"/>
                    </a:lnTo>
                    <a:lnTo>
                      <a:pt x="55" y="226"/>
                    </a:lnTo>
                    <a:lnTo>
                      <a:pt x="60" y="229"/>
                    </a:lnTo>
                    <a:lnTo>
                      <a:pt x="66" y="232"/>
                    </a:lnTo>
                    <a:lnTo>
                      <a:pt x="70" y="235"/>
                    </a:lnTo>
                    <a:lnTo>
                      <a:pt x="76" y="237"/>
                    </a:lnTo>
                    <a:lnTo>
                      <a:pt x="82" y="240"/>
                    </a:lnTo>
                    <a:lnTo>
                      <a:pt x="87" y="241"/>
                    </a:lnTo>
                    <a:lnTo>
                      <a:pt x="92" y="243"/>
                    </a:lnTo>
                    <a:lnTo>
                      <a:pt x="98" y="244"/>
                    </a:lnTo>
                    <a:lnTo>
                      <a:pt x="106" y="246"/>
                    </a:lnTo>
                    <a:lnTo>
                      <a:pt x="112" y="247"/>
                    </a:lnTo>
                    <a:lnTo>
                      <a:pt x="118" y="247"/>
                    </a:lnTo>
                    <a:lnTo>
                      <a:pt x="124" y="247"/>
                    </a:lnTo>
                    <a:lnTo>
                      <a:pt x="130" y="247"/>
                    </a:lnTo>
                    <a:lnTo>
                      <a:pt x="137" y="247"/>
                    </a:lnTo>
                    <a:lnTo>
                      <a:pt x="143" y="246"/>
                    </a:lnTo>
                    <a:lnTo>
                      <a:pt x="149" y="244"/>
                    </a:lnTo>
                    <a:lnTo>
                      <a:pt x="155" y="243"/>
                    </a:lnTo>
                    <a:lnTo>
                      <a:pt x="161" y="241"/>
                    </a:lnTo>
                    <a:lnTo>
                      <a:pt x="167" y="240"/>
                    </a:lnTo>
                    <a:lnTo>
                      <a:pt x="171" y="237"/>
                    </a:lnTo>
                    <a:lnTo>
                      <a:pt x="177" y="235"/>
                    </a:lnTo>
                    <a:lnTo>
                      <a:pt x="183" y="232"/>
                    </a:lnTo>
                    <a:lnTo>
                      <a:pt x="188" y="229"/>
                    </a:lnTo>
                    <a:lnTo>
                      <a:pt x="192" y="226"/>
                    </a:lnTo>
                    <a:lnTo>
                      <a:pt x="198" y="222"/>
                    </a:lnTo>
                    <a:lnTo>
                      <a:pt x="203" y="219"/>
                    </a:lnTo>
                    <a:lnTo>
                      <a:pt x="207" y="215"/>
                    </a:lnTo>
                    <a:lnTo>
                      <a:pt x="212" y="212"/>
                    </a:lnTo>
                    <a:lnTo>
                      <a:pt x="215" y="207"/>
                    </a:lnTo>
                    <a:lnTo>
                      <a:pt x="219" y="203"/>
                    </a:lnTo>
                    <a:lnTo>
                      <a:pt x="224" y="198"/>
                    </a:lnTo>
                    <a:lnTo>
                      <a:pt x="227" y="192"/>
                    </a:lnTo>
                    <a:lnTo>
                      <a:pt x="229" y="188"/>
                    </a:lnTo>
                    <a:lnTo>
                      <a:pt x="232" y="183"/>
                    </a:lnTo>
                    <a:lnTo>
                      <a:pt x="235" y="177"/>
                    </a:lnTo>
                    <a:lnTo>
                      <a:pt x="238" y="171"/>
                    </a:lnTo>
                    <a:lnTo>
                      <a:pt x="240" y="167"/>
                    </a:lnTo>
                    <a:lnTo>
                      <a:pt x="241" y="161"/>
                    </a:lnTo>
                    <a:lnTo>
                      <a:pt x="243" y="155"/>
                    </a:lnTo>
                    <a:lnTo>
                      <a:pt x="244" y="149"/>
                    </a:lnTo>
                    <a:lnTo>
                      <a:pt x="246" y="143"/>
                    </a:lnTo>
                    <a:lnTo>
                      <a:pt x="247" y="137"/>
                    </a:lnTo>
                    <a:lnTo>
                      <a:pt x="247" y="130"/>
                    </a:lnTo>
                    <a:lnTo>
                      <a:pt x="247" y="124"/>
                    </a:lnTo>
                    <a:lnTo>
                      <a:pt x="247" y="118"/>
                    </a:lnTo>
                    <a:lnTo>
                      <a:pt x="247" y="112"/>
                    </a:lnTo>
                    <a:lnTo>
                      <a:pt x="246" y="104"/>
                    </a:lnTo>
                    <a:lnTo>
                      <a:pt x="244" y="98"/>
                    </a:lnTo>
                    <a:lnTo>
                      <a:pt x="243" y="92"/>
                    </a:lnTo>
                    <a:lnTo>
                      <a:pt x="241" y="86"/>
                    </a:lnTo>
                    <a:lnTo>
                      <a:pt x="240" y="82"/>
                    </a:lnTo>
                    <a:lnTo>
                      <a:pt x="238" y="76"/>
                    </a:lnTo>
                    <a:lnTo>
                      <a:pt x="235" y="70"/>
                    </a:lnTo>
                    <a:lnTo>
                      <a:pt x="232" y="66"/>
                    </a:lnTo>
                    <a:lnTo>
                      <a:pt x="229" y="60"/>
                    </a:lnTo>
                    <a:lnTo>
                      <a:pt x="227" y="55"/>
                    </a:lnTo>
                    <a:lnTo>
                      <a:pt x="224" y="49"/>
                    </a:lnTo>
                    <a:lnTo>
                      <a:pt x="219" y="45"/>
                    </a:lnTo>
                    <a:lnTo>
                      <a:pt x="215" y="40"/>
                    </a:lnTo>
                    <a:lnTo>
                      <a:pt x="212" y="36"/>
                    </a:lnTo>
                    <a:lnTo>
                      <a:pt x="207" y="33"/>
                    </a:lnTo>
                    <a:lnTo>
                      <a:pt x="203" y="28"/>
                    </a:lnTo>
                    <a:lnTo>
                      <a:pt x="198" y="25"/>
                    </a:lnTo>
                    <a:lnTo>
                      <a:pt x="192" y="21"/>
                    </a:lnTo>
                    <a:lnTo>
                      <a:pt x="188" y="18"/>
                    </a:lnTo>
                    <a:lnTo>
                      <a:pt x="183" y="15"/>
                    </a:lnTo>
                    <a:lnTo>
                      <a:pt x="177" y="12"/>
                    </a:lnTo>
                    <a:lnTo>
                      <a:pt x="171" y="10"/>
                    </a:lnTo>
                    <a:lnTo>
                      <a:pt x="167" y="8"/>
                    </a:lnTo>
                    <a:lnTo>
                      <a:pt x="161" y="6"/>
                    </a:lnTo>
                    <a:lnTo>
                      <a:pt x="155" y="5"/>
                    </a:lnTo>
                    <a:lnTo>
                      <a:pt x="149" y="3"/>
                    </a:lnTo>
                    <a:lnTo>
                      <a:pt x="143" y="2"/>
                    </a:lnTo>
                    <a:lnTo>
                      <a:pt x="137" y="2"/>
                    </a:lnTo>
                    <a:lnTo>
                      <a:pt x="130" y="0"/>
                    </a:lnTo>
                    <a:lnTo>
                      <a:pt x="124" y="0"/>
                    </a:lnTo>
                  </a:path>
                </a:pathLst>
              </a:custGeom>
              <a:noFill/>
              <a:ln w="0">
                <a:solidFill>
                  <a:srgbClr val="0000B8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79" name="Freeform 9"/>
              <p:cNvSpPr>
                <a:spLocks/>
              </p:cNvSpPr>
              <p:nvPr/>
            </p:nvSpPr>
            <p:spPr bwMode="auto">
              <a:xfrm>
                <a:off x="4710" y="3114"/>
                <a:ext cx="247" cy="247"/>
              </a:xfrm>
              <a:custGeom>
                <a:avLst/>
                <a:gdLst>
                  <a:gd name="T0" fmla="*/ 111 w 247"/>
                  <a:gd name="T1" fmla="*/ 2 h 247"/>
                  <a:gd name="T2" fmla="*/ 94 w 247"/>
                  <a:gd name="T3" fmla="*/ 5 h 247"/>
                  <a:gd name="T4" fmla="*/ 76 w 247"/>
                  <a:gd name="T5" fmla="*/ 11 h 247"/>
                  <a:gd name="T6" fmla="*/ 59 w 247"/>
                  <a:gd name="T7" fmla="*/ 18 h 247"/>
                  <a:gd name="T8" fmla="*/ 44 w 247"/>
                  <a:gd name="T9" fmla="*/ 28 h 247"/>
                  <a:gd name="T10" fmla="*/ 32 w 247"/>
                  <a:gd name="T11" fmla="*/ 40 h 247"/>
                  <a:gd name="T12" fmla="*/ 21 w 247"/>
                  <a:gd name="T13" fmla="*/ 55 h 247"/>
                  <a:gd name="T14" fmla="*/ 12 w 247"/>
                  <a:gd name="T15" fmla="*/ 70 h 247"/>
                  <a:gd name="T16" fmla="*/ 6 w 247"/>
                  <a:gd name="T17" fmla="*/ 86 h 247"/>
                  <a:gd name="T18" fmla="*/ 1 w 247"/>
                  <a:gd name="T19" fmla="*/ 104 h 247"/>
                  <a:gd name="T20" fmla="*/ 0 w 247"/>
                  <a:gd name="T21" fmla="*/ 124 h 247"/>
                  <a:gd name="T22" fmla="*/ 1 w 247"/>
                  <a:gd name="T23" fmla="*/ 143 h 247"/>
                  <a:gd name="T24" fmla="*/ 6 w 247"/>
                  <a:gd name="T25" fmla="*/ 161 h 247"/>
                  <a:gd name="T26" fmla="*/ 12 w 247"/>
                  <a:gd name="T27" fmla="*/ 177 h 247"/>
                  <a:gd name="T28" fmla="*/ 21 w 247"/>
                  <a:gd name="T29" fmla="*/ 192 h 247"/>
                  <a:gd name="T30" fmla="*/ 32 w 247"/>
                  <a:gd name="T31" fmla="*/ 207 h 247"/>
                  <a:gd name="T32" fmla="*/ 44 w 247"/>
                  <a:gd name="T33" fmla="*/ 219 h 247"/>
                  <a:gd name="T34" fmla="*/ 59 w 247"/>
                  <a:gd name="T35" fmla="*/ 229 h 247"/>
                  <a:gd name="T36" fmla="*/ 76 w 247"/>
                  <a:gd name="T37" fmla="*/ 238 h 247"/>
                  <a:gd name="T38" fmla="*/ 94 w 247"/>
                  <a:gd name="T39" fmla="*/ 243 h 247"/>
                  <a:gd name="T40" fmla="*/ 111 w 247"/>
                  <a:gd name="T41" fmla="*/ 247 h 247"/>
                  <a:gd name="T42" fmla="*/ 129 w 247"/>
                  <a:gd name="T43" fmla="*/ 247 h 247"/>
                  <a:gd name="T44" fmla="*/ 149 w 247"/>
                  <a:gd name="T45" fmla="*/ 244 h 247"/>
                  <a:gd name="T46" fmla="*/ 166 w 247"/>
                  <a:gd name="T47" fmla="*/ 240 h 247"/>
                  <a:gd name="T48" fmla="*/ 183 w 247"/>
                  <a:gd name="T49" fmla="*/ 232 h 247"/>
                  <a:gd name="T50" fmla="*/ 198 w 247"/>
                  <a:gd name="T51" fmla="*/ 224 h 247"/>
                  <a:gd name="T52" fmla="*/ 211 w 247"/>
                  <a:gd name="T53" fmla="*/ 212 h 247"/>
                  <a:gd name="T54" fmla="*/ 223 w 247"/>
                  <a:gd name="T55" fmla="*/ 198 h 247"/>
                  <a:gd name="T56" fmla="*/ 232 w 247"/>
                  <a:gd name="T57" fmla="*/ 183 h 247"/>
                  <a:gd name="T58" fmla="*/ 239 w 247"/>
                  <a:gd name="T59" fmla="*/ 167 h 247"/>
                  <a:gd name="T60" fmla="*/ 244 w 247"/>
                  <a:gd name="T61" fmla="*/ 149 h 247"/>
                  <a:gd name="T62" fmla="*/ 247 w 247"/>
                  <a:gd name="T63" fmla="*/ 130 h 247"/>
                  <a:gd name="T64" fmla="*/ 247 w 247"/>
                  <a:gd name="T65" fmla="*/ 112 h 247"/>
                  <a:gd name="T66" fmla="*/ 244 w 247"/>
                  <a:gd name="T67" fmla="*/ 92 h 247"/>
                  <a:gd name="T68" fmla="*/ 238 w 247"/>
                  <a:gd name="T69" fmla="*/ 76 h 247"/>
                  <a:gd name="T70" fmla="*/ 229 w 247"/>
                  <a:gd name="T71" fmla="*/ 60 h 247"/>
                  <a:gd name="T72" fmla="*/ 219 w 247"/>
                  <a:gd name="T73" fmla="*/ 45 h 247"/>
                  <a:gd name="T74" fmla="*/ 207 w 247"/>
                  <a:gd name="T75" fmla="*/ 33 h 247"/>
                  <a:gd name="T76" fmla="*/ 193 w 247"/>
                  <a:gd name="T77" fmla="*/ 21 h 247"/>
                  <a:gd name="T78" fmla="*/ 177 w 247"/>
                  <a:gd name="T79" fmla="*/ 12 h 247"/>
                  <a:gd name="T80" fmla="*/ 161 w 247"/>
                  <a:gd name="T81" fmla="*/ 6 h 247"/>
                  <a:gd name="T82" fmla="*/ 143 w 247"/>
                  <a:gd name="T83" fmla="*/ 2 h 247"/>
                  <a:gd name="T84" fmla="*/ 123 w 247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7"/>
                  <a:gd name="T130" fmla="*/ 0 h 247"/>
                  <a:gd name="T131" fmla="*/ 247 w 247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7" h="247">
                    <a:moveTo>
                      <a:pt x="123" y="0"/>
                    </a:moveTo>
                    <a:lnTo>
                      <a:pt x="117" y="0"/>
                    </a:lnTo>
                    <a:lnTo>
                      <a:pt x="111" y="2"/>
                    </a:lnTo>
                    <a:lnTo>
                      <a:pt x="105" y="2"/>
                    </a:lnTo>
                    <a:lnTo>
                      <a:pt x="99" y="3"/>
                    </a:lnTo>
                    <a:lnTo>
                      <a:pt x="94" y="5"/>
                    </a:lnTo>
                    <a:lnTo>
                      <a:pt x="88" y="6"/>
                    </a:lnTo>
                    <a:lnTo>
                      <a:pt x="82" y="8"/>
                    </a:lnTo>
                    <a:lnTo>
                      <a:pt x="76" y="11"/>
                    </a:lnTo>
                    <a:lnTo>
                      <a:pt x="70" y="12"/>
                    </a:lnTo>
                    <a:lnTo>
                      <a:pt x="65" y="15"/>
                    </a:lnTo>
                    <a:lnTo>
                      <a:pt x="59" y="18"/>
                    </a:lnTo>
                    <a:lnTo>
                      <a:pt x="55" y="21"/>
                    </a:lnTo>
                    <a:lnTo>
                      <a:pt x="50" y="25"/>
                    </a:lnTo>
                    <a:lnTo>
                      <a:pt x="44" y="28"/>
                    </a:lnTo>
                    <a:lnTo>
                      <a:pt x="40" y="33"/>
                    </a:lnTo>
                    <a:lnTo>
                      <a:pt x="37" y="36"/>
                    </a:lnTo>
                    <a:lnTo>
                      <a:pt x="32" y="40"/>
                    </a:lnTo>
                    <a:lnTo>
                      <a:pt x="28" y="45"/>
                    </a:lnTo>
                    <a:lnTo>
                      <a:pt x="25" y="51"/>
                    </a:lnTo>
                    <a:lnTo>
                      <a:pt x="21" y="55"/>
                    </a:lnTo>
                    <a:lnTo>
                      <a:pt x="18" y="60"/>
                    </a:lnTo>
                    <a:lnTo>
                      <a:pt x="15" y="66"/>
                    </a:lnTo>
                    <a:lnTo>
                      <a:pt x="12" y="70"/>
                    </a:lnTo>
                    <a:lnTo>
                      <a:pt x="10" y="76"/>
                    </a:lnTo>
                    <a:lnTo>
                      <a:pt x="7" y="82"/>
                    </a:lnTo>
                    <a:lnTo>
                      <a:pt x="6" y="86"/>
                    </a:lnTo>
                    <a:lnTo>
                      <a:pt x="4" y="92"/>
                    </a:lnTo>
                    <a:lnTo>
                      <a:pt x="3" y="98"/>
                    </a:lnTo>
                    <a:lnTo>
                      <a:pt x="1" y="104"/>
                    </a:lnTo>
                    <a:lnTo>
                      <a:pt x="1" y="112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0" y="130"/>
                    </a:lnTo>
                    <a:lnTo>
                      <a:pt x="1" y="137"/>
                    </a:lnTo>
                    <a:lnTo>
                      <a:pt x="1" y="143"/>
                    </a:lnTo>
                    <a:lnTo>
                      <a:pt x="3" y="149"/>
                    </a:lnTo>
                    <a:lnTo>
                      <a:pt x="4" y="155"/>
                    </a:lnTo>
                    <a:lnTo>
                      <a:pt x="6" y="161"/>
                    </a:lnTo>
                    <a:lnTo>
                      <a:pt x="7" y="167"/>
                    </a:lnTo>
                    <a:lnTo>
                      <a:pt x="10" y="171"/>
                    </a:lnTo>
                    <a:lnTo>
                      <a:pt x="12" y="177"/>
                    </a:lnTo>
                    <a:lnTo>
                      <a:pt x="15" y="183"/>
                    </a:lnTo>
                    <a:lnTo>
                      <a:pt x="18" y="188"/>
                    </a:lnTo>
                    <a:lnTo>
                      <a:pt x="21" y="192"/>
                    </a:lnTo>
                    <a:lnTo>
                      <a:pt x="25" y="198"/>
                    </a:lnTo>
                    <a:lnTo>
                      <a:pt x="28" y="203"/>
                    </a:lnTo>
                    <a:lnTo>
                      <a:pt x="32" y="207"/>
                    </a:lnTo>
                    <a:lnTo>
                      <a:pt x="37" y="212"/>
                    </a:lnTo>
                    <a:lnTo>
                      <a:pt x="40" y="215"/>
                    </a:lnTo>
                    <a:lnTo>
                      <a:pt x="44" y="219"/>
                    </a:lnTo>
                    <a:lnTo>
                      <a:pt x="50" y="224"/>
                    </a:lnTo>
                    <a:lnTo>
                      <a:pt x="55" y="226"/>
                    </a:lnTo>
                    <a:lnTo>
                      <a:pt x="59" y="229"/>
                    </a:lnTo>
                    <a:lnTo>
                      <a:pt x="65" y="232"/>
                    </a:lnTo>
                    <a:lnTo>
                      <a:pt x="70" y="235"/>
                    </a:lnTo>
                    <a:lnTo>
                      <a:pt x="76" y="238"/>
                    </a:lnTo>
                    <a:lnTo>
                      <a:pt x="82" y="240"/>
                    </a:lnTo>
                    <a:lnTo>
                      <a:pt x="88" y="241"/>
                    </a:lnTo>
                    <a:lnTo>
                      <a:pt x="94" y="243"/>
                    </a:lnTo>
                    <a:lnTo>
                      <a:pt x="99" y="244"/>
                    </a:lnTo>
                    <a:lnTo>
                      <a:pt x="105" y="246"/>
                    </a:lnTo>
                    <a:lnTo>
                      <a:pt x="111" y="247"/>
                    </a:lnTo>
                    <a:lnTo>
                      <a:pt x="117" y="247"/>
                    </a:lnTo>
                    <a:lnTo>
                      <a:pt x="123" y="247"/>
                    </a:lnTo>
                    <a:lnTo>
                      <a:pt x="129" y="247"/>
                    </a:lnTo>
                    <a:lnTo>
                      <a:pt x="137" y="247"/>
                    </a:lnTo>
                    <a:lnTo>
                      <a:pt x="143" y="246"/>
                    </a:lnTo>
                    <a:lnTo>
                      <a:pt x="149" y="244"/>
                    </a:lnTo>
                    <a:lnTo>
                      <a:pt x="155" y="243"/>
                    </a:lnTo>
                    <a:lnTo>
                      <a:pt x="161" y="241"/>
                    </a:lnTo>
                    <a:lnTo>
                      <a:pt x="166" y="240"/>
                    </a:lnTo>
                    <a:lnTo>
                      <a:pt x="171" y="238"/>
                    </a:lnTo>
                    <a:lnTo>
                      <a:pt x="177" y="235"/>
                    </a:lnTo>
                    <a:lnTo>
                      <a:pt x="183" y="232"/>
                    </a:lnTo>
                    <a:lnTo>
                      <a:pt x="187" y="229"/>
                    </a:lnTo>
                    <a:lnTo>
                      <a:pt x="193" y="226"/>
                    </a:lnTo>
                    <a:lnTo>
                      <a:pt x="198" y="224"/>
                    </a:lnTo>
                    <a:lnTo>
                      <a:pt x="202" y="219"/>
                    </a:lnTo>
                    <a:lnTo>
                      <a:pt x="207" y="215"/>
                    </a:lnTo>
                    <a:lnTo>
                      <a:pt x="211" y="212"/>
                    </a:lnTo>
                    <a:lnTo>
                      <a:pt x="216" y="207"/>
                    </a:lnTo>
                    <a:lnTo>
                      <a:pt x="219" y="203"/>
                    </a:lnTo>
                    <a:lnTo>
                      <a:pt x="223" y="198"/>
                    </a:lnTo>
                    <a:lnTo>
                      <a:pt x="226" y="192"/>
                    </a:lnTo>
                    <a:lnTo>
                      <a:pt x="229" y="188"/>
                    </a:lnTo>
                    <a:lnTo>
                      <a:pt x="232" y="183"/>
                    </a:lnTo>
                    <a:lnTo>
                      <a:pt x="235" y="177"/>
                    </a:lnTo>
                    <a:lnTo>
                      <a:pt x="238" y="171"/>
                    </a:lnTo>
                    <a:lnTo>
                      <a:pt x="239" y="167"/>
                    </a:lnTo>
                    <a:lnTo>
                      <a:pt x="241" y="161"/>
                    </a:lnTo>
                    <a:lnTo>
                      <a:pt x="244" y="155"/>
                    </a:lnTo>
                    <a:lnTo>
                      <a:pt x="244" y="149"/>
                    </a:lnTo>
                    <a:lnTo>
                      <a:pt x="245" y="143"/>
                    </a:lnTo>
                    <a:lnTo>
                      <a:pt x="247" y="137"/>
                    </a:lnTo>
                    <a:lnTo>
                      <a:pt x="247" y="130"/>
                    </a:lnTo>
                    <a:lnTo>
                      <a:pt x="247" y="124"/>
                    </a:lnTo>
                    <a:lnTo>
                      <a:pt x="247" y="118"/>
                    </a:lnTo>
                    <a:lnTo>
                      <a:pt x="247" y="112"/>
                    </a:lnTo>
                    <a:lnTo>
                      <a:pt x="245" y="104"/>
                    </a:lnTo>
                    <a:lnTo>
                      <a:pt x="244" y="98"/>
                    </a:lnTo>
                    <a:lnTo>
                      <a:pt x="244" y="92"/>
                    </a:lnTo>
                    <a:lnTo>
                      <a:pt x="241" y="86"/>
                    </a:lnTo>
                    <a:lnTo>
                      <a:pt x="239" y="82"/>
                    </a:lnTo>
                    <a:lnTo>
                      <a:pt x="238" y="76"/>
                    </a:lnTo>
                    <a:lnTo>
                      <a:pt x="235" y="70"/>
                    </a:lnTo>
                    <a:lnTo>
                      <a:pt x="232" y="66"/>
                    </a:lnTo>
                    <a:lnTo>
                      <a:pt x="229" y="60"/>
                    </a:lnTo>
                    <a:lnTo>
                      <a:pt x="226" y="55"/>
                    </a:lnTo>
                    <a:lnTo>
                      <a:pt x="223" y="51"/>
                    </a:lnTo>
                    <a:lnTo>
                      <a:pt x="219" y="45"/>
                    </a:lnTo>
                    <a:lnTo>
                      <a:pt x="216" y="40"/>
                    </a:lnTo>
                    <a:lnTo>
                      <a:pt x="211" y="36"/>
                    </a:lnTo>
                    <a:lnTo>
                      <a:pt x="207" y="33"/>
                    </a:lnTo>
                    <a:lnTo>
                      <a:pt x="202" y="28"/>
                    </a:lnTo>
                    <a:lnTo>
                      <a:pt x="198" y="25"/>
                    </a:lnTo>
                    <a:lnTo>
                      <a:pt x="193" y="21"/>
                    </a:lnTo>
                    <a:lnTo>
                      <a:pt x="187" y="18"/>
                    </a:lnTo>
                    <a:lnTo>
                      <a:pt x="183" y="15"/>
                    </a:lnTo>
                    <a:lnTo>
                      <a:pt x="177" y="12"/>
                    </a:lnTo>
                    <a:lnTo>
                      <a:pt x="171" y="11"/>
                    </a:lnTo>
                    <a:lnTo>
                      <a:pt x="166" y="8"/>
                    </a:lnTo>
                    <a:lnTo>
                      <a:pt x="161" y="6"/>
                    </a:lnTo>
                    <a:lnTo>
                      <a:pt x="155" y="5"/>
                    </a:lnTo>
                    <a:lnTo>
                      <a:pt x="149" y="3"/>
                    </a:lnTo>
                    <a:lnTo>
                      <a:pt x="143" y="2"/>
                    </a:lnTo>
                    <a:lnTo>
                      <a:pt x="137" y="2"/>
                    </a:lnTo>
                    <a:lnTo>
                      <a:pt x="129" y="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80" name="Freeform 10"/>
              <p:cNvSpPr>
                <a:spLocks/>
              </p:cNvSpPr>
              <p:nvPr/>
            </p:nvSpPr>
            <p:spPr bwMode="auto">
              <a:xfrm>
                <a:off x="4710" y="3114"/>
                <a:ext cx="247" cy="247"/>
              </a:xfrm>
              <a:custGeom>
                <a:avLst/>
                <a:gdLst>
                  <a:gd name="T0" fmla="*/ 111 w 247"/>
                  <a:gd name="T1" fmla="*/ 2 h 247"/>
                  <a:gd name="T2" fmla="*/ 94 w 247"/>
                  <a:gd name="T3" fmla="*/ 5 h 247"/>
                  <a:gd name="T4" fmla="*/ 76 w 247"/>
                  <a:gd name="T5" fmla="*/ 11 h 247"/>
                  <a:gd name="T6" fmla="*/ 59 w 247"/>
                  <a:gd name="T7" fmla="*/ 18 h 247"/>
                  <a:gd name="T8" fmla="*/ 44 w 247"/>
                  <a:gd name="T9" fmla="*/ 28 h 247"/>
                  <a:gd name="T10" fmla="*/ 32 w 247"/>
                  <a:gd name="T11" fmla="*/ 40 h 247"/>
                  <a:gd name="T12" fmla="*/ 21 w 247"/>
                  <a:gd name="T13" fmla="*/ 55 h 247"/>
                  <a:gd name="T14" fmla="*/ 12 w 247"/>
                  <a:gd name="T15" fmla="*/ 70 h 247"/>
                  <a:gd name="T16" fmla="*/ 6 w 247"/>
                  <a:gd name="T17" fmla="*/ 86 h 247"/>
                  <a:gd name="T18" fmla="*/ 1 w 247"/>
                  <a:gd name="T19" fmla="*/ 106 h 247"/>
                  <a:gd name="T20" fmla="*/ 0 w 247"/>
                  <a:gd name="T21" fmla="*/ 124 h 247"/>
                  <a:gd name="T22" fmla="*/ 1 w 247"/>
                  <a:gd name="T23" fmla="*/ 143 h 247"/>
                  <a:gd name="T24" fmla="*/ 6 w 247"/>
                  <a:gd name="T25" fmla="*/ 161 h 247"/>
                  <a:gd name="T26" fmla="*/ 12 w 247"/>
                  <a:gd name="T27" fmla="*/ 177 h 247"/>
                  <a:gd name="T28" fmla="*/ 21 w 247"/>
                  <a:gd name="T29" fmla="*/ 192 h 247"/>
                  <a:gd name="T30" fmla="*/ 32 w 247"/>
                  <a:gd name="T31" fmla="*/ 207 h 247"/>
                  <a:gd name="T32" fmla="*/ 44 w 247"/>
                  <a:gd name="T33" fmla="*/ 219 h 247"/>
                  <a:gd name="T34" fmla="*/ 59 w 247"/>
                  <a:gd name="T35" fmla="*/ 229 h 247"/>
                  <a:gd name="T36" fmla="*/ 76 w 247"/>
                  <a:gd name="T37" fmla="*/ 238 h 247"/>
                  <a:gd name="T38" fmla="*/ 94 w 247"/>
                  <a:gd name="T39" fmla="*/ 243 h 247"/>
                  <a:gd name="T40" fmla="*/ 111 w 247"/>
                  <a:gd name="T41" fmla="*/ 247 h 247"/>
                  <a:gd name="T42" fmla="*/ 129 w 247"/>
                  <a:gd name="T43" fmla="*/ 247 h 247"/>
                  <a:gd name="T44" fmla="*/ 149 w 247"/>
                  <a:gd name="T45" fmla="*/ 244 h 247"/>
                  <a:gd name="T46" fmla="*/ 166 w 247"/>
                  <a:gd name="T47" fmla="*/ 240 h 247"/>
                  <a:gd name="T48" fmla="*/ 183 w 247"/>
                  <a:gd name="T49" fmla="*/ 232 h 247"/>
                  <a:gd name="T50" fmla="*/ 198 w 247"/>
                  <a:gd name="T51" fmla="*/ 224 h 247"/>
                  <a:gd name="T52" fmla="*/ 211 w 247"/>
                  <a:gd name="T53" fmla="*/ 212 h 247"/>
                  <a:gd name="T54" fmla="*/ 223 w 247"/>
                  <a:gd name="T55" fmla="*/ 198 h 247"/>
                  <a:gd name="T56" fmla="*/ 232 w 247"/>
                  <a:gd name="T57" fmla="*/ 183 h 247"/>
                  <a:gd name="T58" fmla="*/ 239 w 247"/>
                  <a:gd name="T59" fmla="*/ 167 h 247"/>
                  <a:gd name="T60" fmla="*/ 244 w 247"/>
                  <a:gd name="T61" fmla="*/ 149 h 247"/>
                  <a:gd name="T62" fmla="*/ 247 w 247"/>
                  <a:gd name="T63" fmla="*/ 130 h 247"/>
                  <a:gd name="T64" fmla="*/ 247 w 247"/>
                  <a:gd name="T65" fmla="*/ 112 h 247"/>
                  <a:gd name="T66" fmla="*/ 244 w 247"/>
                  <a:gd name="T67" fmla="*/ 92 h 247"/>
                  <a:gd name="T68" fmla="*/ 238 w 247"/>
                  <a:gd name="T69" fmla="*/ 76 h 247"/>
                  <a:gd name="T70" fmla="*/ 229 w 247"/>
                  <a:gd name="T71" fmla="*/ 60 h 247"/>
                  <a:gd name="T72" fmla="*/ 219 w 247"/>
                  <a:gd name="T73" fmla="*/ 45 h 247"/>
                  <a:gd name="T74" fmla="*/ 207 w 247"/>
                  <a:gd name="T75" fmla="*/ 33 h 247"/>
                  <a:gd name="T76" fmla="*/ 193 w 247"/>
                  <a:gd name="T77" fmla="*/ 21 h 247"/>
                  <a:gd name="T78" fmla="*/ 177 w 247"/>
                  <a:gd name="T79" fmla="*/ 12 h 247"/>
                  <a:gd name="T80" fmla="*/ 161 w 247"/>
                  <a:gd name="T81" fmla="*/ 6 h 247"/>
                  <a:gd name="T82" fmla="*/ 143 w 247"/>
                  <a:gd name="T83" fmla="*/ 2 h 247"/>
                  <a:gd name="T84" fmla="*/ 123 w 247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7"/>
                  <a:gd name="T130" fmla="*/ 0 h 247"/>
                  <a:gd name="T131" fmla="*/ 247 w 247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7" h="247">
                    <a:moveTo>
                      <a:pt x="123" y="0"/>
                    </a:moveTo>
                    <a:lnTo>
                      <a:pt x="117" y="0"/>
                    </a:lnTo>
                    <a:lnTo>
                      <a:pt x="111" y="2"/>
                    </a:lnTo>
                    <a:lnTo>
                      <a:pt x="105" y="2"/>
                    </a:lnTo>
                    <a:lnTo>
                      <a:pt x="99" y="3"/>
                    </a:lnTo>
                    <a:lnTo>
                      <a:pt x="94" y="5"/>
                    </a:lnTo>
                    <a:lnTo>
                      <a:pt x="88" y="6"/>
                    </a:lnTo>
                    <a:lnTo>
                      <a:pt x="82" y="8"/>
                    </a:lnTo>
                    <a:lnTo>
                      <a:pt x="76" y="11"/>
                    </a:lnTo>
                    <a:lnTo>
                      <a:pt x="70" y="12"/>
                    </a:lnTo>
                    <a:lnTo>
                      <a:pt x="65" y="15"/>
                    </a:lnTo>
                    <a:lnTo>
                      <a:pt x="59" y="18"/>
                    </a:lnTo>
                    <a:lnTo>
                      <a:pt x="55" y="21"/>
                    </a:lnTo>
                    <a:lnTo>
                      <a:pt x="50" y="25"/>
                    </a:lnTo>
                    <a:lnTo>
                      <a:pt x="44" y="28"/>
                    </a:lnTo>
                    <a:lnTo>
                      <a:pt x="40" y="33"/>
                    </a:lnTo>
                    <a:lnTo>
                      <a:pt x="37" y="36"/>
                    </a:lnTo>
                    <a:lnTo>
                      <a:pt x="32" y="40"/>
                    </a:lnTo>
                    <a:lnTo>
                      <a:pt x="28" y="45"/>
                    </a:lnTo>
                    <a:lnTo>
                      <a:pt x="25" y="51"/>
                    </a:lnTo>
                    <a:lnTo>
                      <a:pt x="21" y="55"/>
                    </a:lnTo>
                    <a:lnTo>
                      <a:pt x="18" y="60"/>
                    </a:lnTo>
                    <a:lnTo>
                      <a:pt x="15" y="66"/>
                    </a:lnTo>
                    <a:lnTo>
                      <a:pt x="12" y="70"/>
                    </a:lnTo>
                    <a:lnTo>
                      <a:pt x="10" y="76"/>
                    </a:lnTo>
                    <a:lnTo>
                      <a:pt x="7" y="82"/>
                    </a:lnTo>
                    <a:lnTo>
                      <a:pt x="6" y="86"/>
                    </a:lnTo>
                    <a:lnTo>
                      <a:pt x="4" y="92"/>
                    </a:lnTo>
                    <a:lnTo>
                      <a:pt x="3" y="98"/>
                    </a:lnTo>
                    <a:lnTo>
                      <a:pt x="1" y="106"/>
                    </a:lnTo>
                    <a:lnTo>
                      <a:pt x="1" y="112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0" y="130"/>
                    </a:lnTo>
                    <a:lnTo>
                      <a:pt x="1" y="137"/>
                    </a:lnTo>
                    <a:lnTo>
                      <a:pt x="1" y="143"/>
                    </a:lnTo>
                    <a:lnTo>
                      <a:pt x="3" y="149"/>
                    </a:lnTo>
                    <a:lnTo>
                      <a:pt x="4" y="155"/>
                    </a:lnTo>
                    <a:lnTo>
                      <a:pt x="6" y="161"/>
                    </a:lnTo>
                    <a:lnTo>
                      <a:pt x="7" y="167"/>
                    </a:lnTo>
                    <a:lnTo>
                      <a:pt x="10" y="171"/>
                    </a:lnTo>
                    <a:lnTo>
                      <a:pt x="12" y="177"/>
                    </a:lnTo>
                    <a:lnTo>
                      <a:pt x="15" y="183"/>
                    </a:lnTo>
                    <a:lnTo>
                      <a:pt x="18" y="188"/>
                    </a:lnTo>
                    <a:lnTo>
                      <a:pt x="21" y="192"/>
                    </a:lnTo>
                    <a:lnTo>
                      <a:pt x="25" y="198"/>
                    </a:lnTo>
                    <a:lnTo>
                      <a:pt x="28" y="203"/>
                    </a:lnTo>
                    <a:lnTo>
                      <a:pt x="32" y="207"/>
                    </a:lnTo>
                    <a:lnTo>
                      <a:pt x="37" y="212"/>
                    </a:lnTo>
                    <a:lnTo>
                      <a:pt x="40" y="215"/>
                    </a:lnTo>
                    <a:lnTo>
                      <a:pt x="44" y="219"/>
                    </a:lnTo>
                    <a:lnTo>
                      <a:pt x="50" y="224"/>
                    </a:lnTo>
                    <a:lnTo>
                      <a:pt x="55" y="226"/>
                    </a:lnTo>
                    <a:lnTo>
                      <a:pt x="59" y="229"/>
                    </a:lnTo>
                    <a:lnTo>
                      <a:pt x="65" y="232"/>
                    </a:lnTo>
                    <a:lnTo>
                      <a:pt x="70" y="235"/>
                    </a:lnTo>
                    <a:lnTo>
                      <a:pt x="76" y="238"/>
                    </a:lnTo>
                    <a:lnTo>
                      <a:pt x="82" y="240"/>
                    </a:lnTo>
                    <a:lnTo>
                      <a:pt x="88" y="241"/>
                    </a:lnTo>
                    <a:lnTo>
                      <a:pt x="94" y="243"/>
                    </a:lnTo>
                    <a:lnTo>
                      <a:pt x="99" y="244"/>
                    </a:lnTo>
                    <a:lnTo>
                      <a:pt x="105" y="246"/>
                    </a:lnTo>
                    <a:lnTo>
                      <a:pt x="111" y="247"/>
                    </a:lnTo>
                    <a:lnTo>
                      <a:pt x="117" y="247"/>
                    </a:lnTo>
                    <a:lnTo>
                      <a:pt x="123" y="247"/>
                    </a:lnTo>
                    <a:lnTo>
                      <a:pt x="129" y="247"/>
                    </a:lnTo>
                    <a:lnTo>
                      <a:pt x="137" y="247"/>
                    </a:lnTo>
                    <a:lnTo>
                      <a:pt x="143" y="246"/>
                    </a:lnTo>
                    <a:lnTo>
                      <a:pt x="149" y="244"/>
                    </a:lnTo>
                    <a:lnTo>
                      <a:pt x="155" y="243"/>
                    </a:lnTo>
                    <a:lnTo>
                      <a:pt x="161" y="241"/>
                    </a:lnTo>
                    <a:lnTo>
                      <a:pt x="166" y="240"/>
                    </a:lnTo>
                    <a:lnTo>
                      <a:pt x="171" y="238"/>
                    </a:lnTo>
                    <a:lnTo>
                      <a:pt x="177" y="235"/>
                    </a:lnTo>
                    <a:lnTo>
                      <a:pt x="183" y="232"/>
                    </a:lnTo>
                    <a:lnTo>
                      <a:pt x="187" y="229"/>
                    </a:lnTo>
                    <a:lnTo>
                      <a:pt x="193" y="226"/>
                    </a:lnTo>
                    <a:lnTo>
                      <a:pt x="198" y="224"/>
                    </a:lnTo>
                    <a:lnTo>
                      <a:pt x="202" y="219"/>
                    </a:lnTo>
                    <a:lnTo>
                      <a:pt x="207" y="215"/>
                    </a:lnTo>
                    <a:lnTo>
                      <a:pt x="211" y="212"/>
                    </a:lnTo>
                    <a:lnTo>
                      <a:pt x="216" y="207"/>
                    </a:lnTo>
                    <a:lnTo>
                      <a:pt x="219" y="203"/>
                    </a:lnTo>
                    <a:lnTo>
                      <a:pt x="223" y="198"/>
                    </a:lnTo>
                    <a:lnTo>
                      <a:pt x="226" y="192"/>
                    </a:lnTo>
                    <a:lnTo>
                      <a:pt x="229" y="188"/>
                    </a:lnTo>
                    <a:lnTo>
                      <a:pt x="232" y="183"/>
                    </a:lnTo>
                    <a:lnTo>
                      <a:pt x="235" y="177"/>
                    </a:lnTo>
                    <a:lnTo>
                      <a:pt x="238" y="171"/>
                    </a:lnTo>
                    <a:lnTo>
                      <a:pt x="239" y="167"/>
                    </a:lnTo>
                    <a:lnTo>
                      <a:pt x="241" y="161"/>
                    </a:lnTo>
                    <a:lnTo>
                      <a:pt x="244" y="155"/>
                    </a:lnTo>
                    <a:lnTo>
                      <a:pt x="244" y="149"/>
                    </a:lnTo>
                    <a:lnTo>
                      <a:pt x="245" y="143"/>
                    </a:lnTo>
                    <a:lnTo>
                      <a:pt x="247" y="137"/>
                    </a:lnTo>
                    <a:lnTo>
                      <a:pt x="247" y="130"/>
                    </a:lnTo>
                    <a:lnTo>
                      <a:pt x="247" y="124"/>
                    </a:lnTo>
                    <a:lnTo>
                      <a:pt x="247" y="118"/>
                    </a:lnTo>
                    <a:lnTo>
                      <a:pt x="247" y="112"/>
                    </a:lnTo>
                    <a:lnTo>
                      <a:pt x="245" y="106"/>
                    </a:lnTo>
                    <a:lnTo>
                      <a:pt x="244" y="98"/>
                    </a:lnTo>
                    <a:lnTo>
                      <a:pt x="244" y="92"/>
                    </a:lnTo>
                    <a:lnTo>
                      <a:pt x="241" y="86"/>
                    </a:lnTo>
                    <a:lnTo>
                      <a:pt x="239" y="82"/>
                    </a:lnTo>
                    <a:lnTo>
                      <a:pt x="238" y="76"/>
                    </a:lnTo>
                    <a:lnTo>
                      <a:pt x="235" y="70"/>
                    </a:lnTo>
                    <a:lnTo>
                      <a:pt x="232" y="66"/>
                    </a:lnTo>
                    <a:lnTo>
                      <a:pt x="229" y="60"/>
                    </a:lnTo>
                    <a:lnTo>
                      <a:pt x="226" y="55"/>
                    </a:lnTo>
                    <a:lnTo>
                      <a:pt x="223" y="51"/>
                    </a:lnTo>
                    <a:lnTo>
                      <a:pt x="219" y="45"/>
                    </a:lnTo>
                    <a:lnTo>
                      <a:pt x="216" y="40"/>
                    </a:lnTo>
                    <a:lnTo>
                      <a:pt x="211" y="36"/>
                    </a:lnTo>
                    <a:lnTo>
                      <a:pt x="207" y="33"/>
                    </a:lnTo>
                    <a:lnTo>
                      <a:pt x="202" y="28"/>
                    </a:lnTo>
                    <a:lnTo>
                      <a:pt x="198" y="25"/>
                    </a:lnTo>
                    <a:lnTo>
                      <a:pt x="193" y="21"/>
                    </a:lnTo>
                    <a:lnTo>
                      <a:pt x="187" y="18"/>
                    </a:lnTo>
                    <a:lnTo>
                      <a:pt x="183" y="15"/>
                    </a:lnTo>
                    <a:lnTo>
                      <a:pt x="177" y="12"/>
                    </a:lnTo>
                    <a:lnTo>
                      <a:pt x="171" y="11"/>
                    </a:lnTo>
                    <a:lnTo>
                      <a:pt x="166" y="8"/>
                    </a:lnTo>
                    <a:lnTo>
                      <a:pt x="161" y="6"/>
                    </a:lnTo>
                    <a:lnTo>
                      <a:pt x="155" y="5"/>
                    </a:lnTo>
                    <a:lnTo>
                      <a:pt x="149" y="3"/>
                    </a:lnTo>
                    <a:lnTo>
                      <a:pt x="143" y="2"/>
                    </a:lnTo>
                    <a:lnTo>
                      <a:pt x="137" y="2"/>
                    </a:lnTo>
                    <a:lnTo>
                      <a:pt x="129" y="0"/>
                    </a:lnTo>
                    <a:lnTo>
                      <a:pt x="123" y="0"/>
                    </a:lnTo>
                  </a:path>
                </a:pathLst>
              </a:custGeom>
              <a:noFill/>
              <a:ln w="0">
                <a:solidFill>
                  <a:srgbClr val="0000B8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81" name="Freeform 11"/>
              <p:cNvSpPr>
                <a:spLocks/>
              </p:cNvSpPr>
              <p:nvPr/>
            </p:nvSpPr>
            <p:spPr bwMode="auto">
              <a:xfrm>
                <a:off x="4710" y="2772"/>
                <a:ext cx="247" cy="247"/>
              </a:xfrm>
              <a:custGeom>
                <a:avLst/>
                <a:gdLst>
                  <a:gd name="T0" fmla="*/ 111 w 247"/>
                  <a:gd name="T1" fmla="*/ 0 h 247"/>
                  <a:gd name="T2" fmla="*/ 94 w 247"/>
                  <a:gd name="T3" fmla="*/ 3 h 247"/>
                  <a:gd name="T4" fmla="*/ 76 w 247"/>
                  <a:gd name="T5" fmla="*/ 8 h 247"/>
                  <a:gd name="T6" fmla="*/ 59 w 247"/>
                  <a:gd name="T7" fmla="*/ 17 h 247"/>
                  <a:gd name="T8" fmla="*/ 44 w 247"/>
                  <a:gd name="T9" fmla="*/ 28 h 247"/>
                  <a:gd name="T10" fmla="*/ 32 w 247"/>
                  <a:gd name="T11" fmla="*/ 40 h 247"/>
                  <a:gd name="T12" fmla="*/ 21 w 247"/>
                  <a:gd name="T13" fmla="*/ 55 h 247"/>
                  <a:gd name="T14" fmla="*/ 12 w 247"/>
                  <a:gd name="T15" fmla="*/ 70 h 247"/>
                  <a:gd name="T16" fmla="*/ 6 w 247"/>
                  <a:gd name="T17" fmla="*/ 86 h 247"/>
                  <a:gd name="T18" fmla="*/ 1 w 247"/>
                  <a:gd name="T19" fmla="*/ 104 h 247"/>
                  <a:gd name="T20" fmla="*/ 0 w 247"/>
                  <a:gd name="T21" fmla="*/ 123 h 247"/>
                  <a:gd name="T22" fmla="*/ 1 w 247"/>
                  <a:gd name="T23" fmla="*/ 141 h 247"/>
                  <a:gd name="T24" fmla="*/ 6 w 247"/>
                  <a:gd name="T25" fmla="*/ 159 h 247"/>
                  <a:gd name="T26" fmla="*/ 12 w 247"/>
                  <a:gd name="T27" fmla="*/ 177 h 247"/>
                  <a:gd name="T28" fmla="*/ 21 w 247"/>
                  <a:gd name="T29" fmla="*/ 192 h 247"/>
                  <a:gd name="T30" fmla="*/ 32 w 247"/>
                  <a:gd name="T31" fmla="*/ 207 h 247"/>
                  <a:gd name="T32" fmla="*/ 44 w 247"/>
                  <a:gd name="T33" fmla="*/ 218 h 247"/>
                  <a:gd name="T34" fmla="*/ 59 w 247"/>
                  <a:gd name="T35" fmla="*/ 229 h 247"/>
                  <a:gd name="T36" fmla="*/ 76 w 247"/>
                  <a:gd name="T37" fmla="*/ 236 h 247"/>
                  <a:gd name="T38" fmla="*/ 94 w 247"/>
                  <a:gd name="T39" fmla="*/ 242 h 247"/>
                  <a:gd name="T40" fmla="*/ 111 w 247"/>
                  <a:gd name="T41" fmla="*/ 245 h 247"/>
                  <a:gd name="T42" fmla="*/ 129 w 247"/>
                  <a:gd name="T43" fmla="*/ 247 h 247"/>
                  <a:gd name="T44" fmla="*/ 149 w 247"/>
                  <a:gd name="T45" fmla="*/ 244 h 247"/>
                  <a:gd name="T46" fmla="*/ 166 w 247"/>
                  <a:gd name="T47" fmla="*/ 239 h 247"/>
                  <a:gd name="T48" fmla="*/ 183 w 247"/>
                  <a:gd name="T49" fmla="*/ 232 h 247"/>
                  <a:gd name="T50" fmla="*/ 198 w 247"/>
                  <a:gd name="T51" fmla="*/ 221 h 247"/>
                  <a:gd name="T52" fmla="*/ 211 w 247"/>
                  <a:gd name="T53" fmla="*/ 210 h 247"/>
                  <a:gd name="T54" fmla="*/ 223 w 247"/>
                  <a:gd name="T55" fmla="*/ 196 h 247"/>
                  <a:gd name="T56" fmla="*/ 232 w 247"/>
                  <a:gd name="T57" fmla="*/ 181 h 247"/>
                  <a:gd name="T58" fmla="*/ 239 w 247"/>
                  <a:gd name="T59" fmla="*/ 165 h 247"/>
                  <a:gd name="T60" fmla="*/ 244 w 247"/>
                  <a:gd name="T61" fmla="*/ 148 h 247"/>
                  <a:gd name="T62" fmla="*/ 247 w 247"/>
                  <a:gd name="T63" fmla="*/ 129 h 247"/>
                  <a:gd name="T64" fmla="*/ 247 w 247"/>
                  <a:gd name="T65" fmla="*/ 110 h 247"/>
                  <a:gd name="T66" fmla="*/ 244 w 247"/>
                  <a:gd name="T67" fmla="*/ 92 h 247"/>
                  <a:gd name="T68" fmla="*/ 238 w 247"/>
                  <a:gd name="T69" fmla="*/ 76 h 247"/>
                  <a:gd name="T70" fmla="*/ 229 w 247"/>
                  <a:gd name="T71" fmla="*/ 59 h 247"/>
                  <a:gd name="T72" fmla="*/ 219 w 247"/>
                  <a:gd name="T73" fmla="*/ 44 h 247"/>
                  <a:gd name="T74" fmla="*/ 207 w 247"/>
                  <a:gd name="T75" fmla="*/ 31 h 247"/>
                  <a:gd name="T76" fmla="*/ 193 w 247"/>
                  <a:gd name="T77" fmla="*/ 20 h 247"/>
                  <a:gd name="T78" fmla="*/ 177 w 247"/>
                  <a:gd name="T79" fmla="*/ 11 h 247"/>
                  <a:gd name="T80" fmla="*/ 161 w 247"/>
                  <a:gd name="T81" fmla="*/ 6 h 247"/>
                  <a:gd name="T82" fmla="*/ 143 w 247"/>
                  <a:gd name="T83" fmla="*/ 1 h 247"/>
                  <a:gd name="T84" fmla="*/ 123 w 247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7"/>
                  <a:gd name="T130" fmla="*/ 0 h 247"/>
                  <a:gd name="T131" fmla="*/ 247 w 247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7" h="247">
                    <a:moveTo>
                      <a:pt x="123" y="0"/>
                    </a:moveTo>
                    <a:lnTo>
                      <a:pt x="117" y="0"/>
                    </a:lnTo>
                    <a:lnTo>
                      <a:pt x="111" y="0"/>
                    </a:lnTo>
                    <a:lnTo>
                      <a:pt x="105" y="1"/>
                    </a:lnTo>
                    <a:lnTo>
                      <a:pt x="99" y="3"/>
                    </a:lnTo>
                    <a:lnTo>
                      <a:pt x="94" y="3"/>
                    </a:lnTo>
                    <a:lnTo>
                      <a:pt x="88" y="6"/>
                    </a:lnTo>
                    <a:lnTo>
                      <a:pt x="82" y="7"/>
                    </a:lnTo>
                    <a:lnTo>
                      <a:pt x="76" y="8"/>
                    </a:lnTo>
                    <a:lnTo>
                      <a:pt x="70" y="11"/>
                    </a:lnTo>
                    <a:lnTo>
                      <a:pt x="65" y="14"/>
                    </a:lnTo>
                    <a:lnTo>
                      <a:pt x="59" y="17"/>
                    </a:lnTo>
                    <a:lnTo>
                      <a:pt x="55" y="20"/>
                    </a:lnTo>
                    <a:lnTo>
                      <a:pt x="50" y="23"/>
                    </a:lnTo>
                    <a:lnTo>
                      <a:pt x="44" y="28"/>
                    </a:lnTo>
                    <a:lnTo>
                      <a:pt x="40" y="31"/>
                    </a:lnTo>
                    <a:lnTo>
                      <a:pt x="37" y="35"/>
                    </a:lnTo>
                    <a:lnTo>
                      <a:pt x="32" y="40"/>
                    </a:lnTo>
                    <a:lnTo>
                      <a:pt x="28" y="44"/>
                    </a:lnTo>
                    <a:lnTo>
                      <a:pt x="25" y="49"/>
                    </a:lnTo>
                    <a:lnTo>
                      <a:pt x="21" y="55"/>
                    </a:lnTo>
                    <a:lnTo>
                      <a:pt x="18" y="59"/>
                    </a:lnTo>
                    <a:lnTo>
                      <a:pt x="15" y="64"/>
                    </a:lnTo>
                    <a:lnTo>
                      <a:pt x="12" y="70"/>
                    </a:lnTo>
                    <a:lnTo>
                      <a:pt x="10" y="76"/>
                    </a:lnTo>
                    <a:lnTo>
                      <a:pt x="7" y="80"/>
                    </a:lnTo>
                    <a:lnTo>
                      <a:pt x="6" y="86"/>
                    </a:lnTo>
                    <a:lnTo>
                      <a:pt x="4" y="92"/>
                    </a:lnTo>
                    <a:lnTo>
                      <a:pt x="3" y="98"/>
                    </a:lnTo>
                    <a:lnTo>
                      <a:pt x="1" y="104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23"/>
                    </a:lnTo>
                    <a:lnTo>
                      <a:pt x="0" y="129"/>
                    </a:lnTo>
                    <a:lnTo>
                      <a:pt x="1" y="135"/>
                    </a:lnTo>
                    <a:lnTo>
                      <a:pt x="1" y="141"/>
                    </a:lnTo>
                    <a:lnTo>
                      <a:pt x="3" y="148"/>
                    </a:lnTo>
                    <a:lnTo>
                      <a:pt x="4" y="154"/>
                    </a:lnTo>
                    <a:lnTo>
                      <a:pt x="6" y="159"/>
                    </a:lnTo>
                    <a:lnTo>
                      <a:pt x="7" y="165"/>
                    </a:lnTo>
                    <a:lnTo>
                      <a:pt x="10" y="171"/>
                    </a:lnTo>
                    <a:lnTo>
                      <a:pt x="12" y="177"/>
                    </a:lnTo>
                    <a:lnTo>
                      <a:pt x="15" y="181"/>
                    </a:lnTo>
                    <a:lnTo>
                      <a:pt x="18" y="187"/>
                    </a:lnTo>
                    <a:lnTo>
                      <a:pt x="21" y="192"/>
                    </a:lnTo>
                    <a:lnTo>
                      <a:pt x="25" y="196"/>
                    </a:lnTo>
                    <a:lnTo>
                      <a:pt x="28" y="202"/>
                    </a:lnTo>
                    <a:lnTo>
                      <a:pt x="32" y="207"/>
                    </a:lnTo>
                    <a:lnTo>
                      <a:pt x="37" y="210"/>
                    </a:lnTo>
                    <a:lnTo>
                      <a:pt x="40" y="214"/>
                    </a:lnTo>
                    <a:lnTo>
                      <a:pt x="44" y="218"/>
                    </a:lnTo>
                    <a:lnTo>
                      <a:pt x="50" y="221"/>
                    </a:lnTo>
                    <a:lnTo>
                      <a:pt x="55" y="226"/>
                    </a:lnTo>
                    <a:lnTo>
                      <a:pt x="59" y="229"/>
                    </a:lnTo>
                    <a:lnTo>
                      <a:pt x="65" y="232"/>
                    </a:lnTo>
                    <a:lnTo>
                      <a:pt x="70" y="235"/>
                    </a:lnTo>
                    <a:lnTo>
                      <a:pt x="76" y="236"/>
                    </a:lnTo>
                    <a:lnTo>
                      <a:pt x="82" y="239"/>
                    </a:lnTo>
                    <a:lnTo>
                      <a:pt x="88" y="241"/>
                    </a:lnTo>
                    <a:lnTo>
                      <a:pt x="94" y="242"/>
                    </a:lnTo>
                    <a:lnTo>
                      <a:pt x="99" y="244"/>
                    </a:lnTo>
                    <a:lnTo>
                      <a:pt x="105" y="245"/>
                    </a:lnTo>
                    <a:lnTo>
                      <a:pt x="111" y="245"/>
                    </a:lnTo>
                    <a:lnTo>
                      <a:pt x="117" y="247"/>
                    </a:lnTo>
                    <a:lnTo>
                      <a:pt x="123" y="247"/>
                    </a:lnTo>
                    <a:lnTo>
                      <a:pt x="129" y="247"/>
                    </a:lnTo>
                    <a:lnTo>
                      <a:pt x="137" y="245"/>
                    </a:lnTo>
                    <a:lnTo>
                      <a:pt x="143" y="245"/>
                    </a:lnTo>
                    <a:lnTo>
                      <a:pt x="149" y="244"/>
                    </a:lnTo>
                    <a:lnTo>
                      <a:pt x="155" y="242"/>
                    </a:lnTo>
                    <a:lnTo>
                      <a:pt x="161" y="241"/>
                    </a:lnTo>
                    <a:lnTo>
                      <a:pt x="166" y="239"/>
                    </a:lnTo>
                    <a:lnTo>
                      <a:pt x="171" y="236"/>
                    </a:lnTo>
                    <a:lnTo>
                      <a:pt x="177" y="235"/>
                    </a:lnTo>
                    <a:lnTo>
                      <a:pt x="183" y="232"/>
                    </a:lnTo>
                    <a:lnTo>
                      <a:pt x="187" y="229"/>
                    </a:lnTo>
                    <a:lnTo>
                      <a:pt x="193" y="226"/>
                    </a:lnTo>
                    <a:lnTo>
                      <a:pt x="198" y="221"/>
                    </a:lnTo>
                    <a:lnTo>
                      <a:pt x="202" y="218"/>
                    </a:lnTo>
                    <a:lnTo>
                      <a:pt x="207" y="214"/>
                    </a:lnTo>
                    <a:lnTo>
                      <a:pt x="211" y="210"/>
                    </a:lnTo>
                    <a:lnTo>
                      <a:pt x="216" y="207"/>
                    </a:lnTo>
                    <a:lnTo>
                      <a:pt x="219" y="202"/>
                    </a:lnTo>
                    <a:lnTo>
                      <a:pt x="223" y="196"/>
                    </a:lnTo>
                    <a:lnTo>
                      <a:pt x="226" y="192"/>
                    </a:lnTo>
                    <a:lnTo>
                      <a:pt x="229" y="187"/>
                    </a:lnTo>
                    <a:lnTo>
                      <a:pt x="232" y="181"/>
                    </a:lnTo>
                    <a:lnTo>
                      <a:pt x="235" y="177"/>
                    </a:lnTo>
                    <a:lnTo>
                      <a:pt x="238" y="171"/>
                    </a:lnTo>
                    <a:lnTo>
                      <a:pt x="239" y="165"/>
                    </a:lnTo>
                    <a:lnTo>
                      <a:pt x="241" y="159"/>
                    </a:lnTo>
                    <a:lnTo>
                      <a:pt x="244" y="154"/>
                    </a:lnTo>
                    <a:lnTo>
                      <a:pt x="244" y="148"/>
                    </a:lnTo>
                    <a:lnTo>
                      <a:pt x="245" y="141"/>
                    </a:lnTo>
                    <a:lnTo>
                      <a:pt x="247" y="135"/>
                    </a:lnTo>
                    <a:lnTo>
                      <a:pt x="247" y="129"/>
                    </a:lnTo>
                    <a:lnTo>
                      <a:pt x="247" y="123"/>
                    </a:lnTo>
                    <a:lnTo>
                      <a:pt x="247" y="117"/>
                    </a:lnTo>
                    <a:lnTo>
                      <a:pt x="247" y="110"/>
                    </a:lnTo>
                    <a:lnTo>
                      <a:pt x="245" y="104"/>
                    </a:lnTo>
                    <a:lnTo>
                      <a:pt x="244" y="98"/>
                    </a:lnTo>
                    <a:lnTo>
                      <a:pt x="244" y="92"/>
                    </a:lnTo>
                    <a:lnTo>
                      <a:pt x="241" y="86"/>
                    </a:lnTo>
                    <a:lnTo>
                      <a:pt x="239" y="80"/>
                    </a:lnTo>
                    <a:lnTo>
                      <a:pt x="238" y="76"/>
                    </a:lnTo>
                    <a:lnTo>
                      <a:pt x="235" y="70"/>
                    </a:lnTo>
                    <a:lnTo>
                      <a:pt x="232" y="64"/>
                    </a:lnTo>
                    <a:lnTo>
                      <a:pt x="229" y="59"/>
                    </a:lnTo>
                    <a:lnTo>
                      <a:pt x="226" y="55"/>
                    </a:lnTo>
                    <a:lnTo>
                      <a:pt x="223" y="49"/>
                    </a:lnTo>
                    <a:lnTo>
                      <a:pt x="219" y="44"/>
                    </a:lnTo>
                    <a:lnTo>
                      <a:pt x="216" y="40"/>
                    </a:lnTo>
                    <a:lnTo>
                      <a:pt x="211" y="35"/>
                    </a:lnTo>
                    <a:lnTo>
                      <a:pt x="207" y="31"/>
                    </a:lnTo>
                    <a:lnTo>
                      <a:pt x="202" y="28"/>
                    </a:lnTo>
                    <a:lnTo>
                      <a:pt x="198" y="23"/>
                    </a:lnTo>
                    <a:lnTo>
                      <a:pt x="193" y="20"/>
                    </a:lnTo>
                    <a:lnTo>
                      <a:pt x="187" y="17"/>
                    </a:lnTo>
                    <a:lnTo>
                      <a:pt x="183" y="14"/>
                    </a:lnTo>
                    <a:lnTo>
                      <a:pt x="177" y="11"/>
                    </a:lnTo>
                    <a:lnTo>
                      <a:pt x="171" y="8"/>
                    </a:lnTo>
                    <a:lnTo>
                      <a:pt x="166" y="7"/>
                    </a:lnTo>
                    <a:lnTo>
                      <a:pt x="161" y="6"/>
                    </a:lnTo>
                    <a:lnTo>
                      <a:pt x="155" y="3"/>
                    </a:lnTo>
                    <a:lnTo>
                      <a:pt x="149" y="3"/>
                    </a:lnTo>
                    <a:lnTo>
                      <a:pt x="143" y="1"/>
                    </a:lnTo>
                    <a:lnTo>
                      <a:pt x="137" y="0"/>
                    </a:lnTo>
                    <a:lnTo>
                      <a:pt x="129" y="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82" name="Freeform 12"/>
              <p:cNvSpPr>
                <a:spLocks/>
              </p:cNvSpPr>
              <p:nvPr/>
            </p:nvSpPr>
            <p:spPr bwMode="auto">
              <a:xfrm>
                <a:off x="4710" y="2772"/>
                <a:ext cx="247" cy="247"/>
              </a:xfrm>
              <a:custGeom>
                <a:avLst/>
                <a:gdLst>
                  <a:gd name="T0" fmla="*/ 111 w 247"/>
                  <a:gd name="T1" fmla="*/ 0 h 247"/>
                  <a:gd name="T2" fmla="*/ 94 w 247"/>
                  <a:gd name="T3" fmla="*/ 3 h 247"/>
                  <a:gd name="T4" fmla="*/ 76 w 247"/>
                  <a:gd name="T5" fmla="*/ 8 h 247"/>
                  <a:gd name="T6" fmla="*/ 59 w 247"/>
                  <a:gd name="T7" fmla="*/ 17 h 247"/>
                  <a:gd name="T8" fmla="*/ 44 w 247"/>
                  <a:gd name="T9" fmla="*/ 28 h 247"/>
                  <a:gd name="T10" fmla="*/ 32 w 247"/>
                  <a:gd name="T11" fmla="*/ 40 h 247"/>
                  <a:gd name="T12" fmla="*/ 21 w 247"/>
                  <a:gd name="T13" fmla="*/ 55 h 247"/>
                  <a:gd name="T14" fmla="*/ 12 w 247"/>
                  <a:gd name="T15" fmla="*/ 70 h 247"/>
                  <a:gd name="T16" fmla="*/ 6 w 247"/>
                  <a:gd name="T17" fmla="*/ 86 h 247"/>
                  <a:gd name="T18" fmla="*/ 1 w 247"/>
                  <a:gd name="T19" fmla="*/ 104 h 247"/>
                  <a:gd name="T20" fmla="*/ 0 w 247"/>
                  <a:gd name="T21" fmla="*/ 123 h 247"/>
                  <a:gd name="T22" fmla="*/ 1 w 247"/>
                  <a:gd name="T23" fmla="*/ 141 h 247"/>
                  <a:gd name="T24" fmla="*/ 6 w 247"/>
                  <a:gd name="T25" fmla="*/ 159 h 247"/>
                  <a:gd name="T26" fmla="*/ 12 w 247"/>
                  <a:gd name="T27" fmla="*/ 177 h 247"/>
                  <a:gd name="T28" fmla="*/ 21 w 247"/>
                  <a:gd name="T29" fmla="*/ 192 h 247"/>
                  <a:gd name="T30" fmla="*/ 32 w 247"/>
                  <a:gd name="T31" fmla="*/ 207 h 247"/>
                  <a:gd name="T32" fmla="*/ 44 w 247"/>
                  <a:gd name="T33" fmla="*/ 218 h 247"/>
                  <a:gd name="T34" fmla="*/ 59 w 247"/>
                  <a:gd name="T35" fmla="*/ 229 h 247"/>
                  <a:gd name="T36" fmla="*/ 76 w 247"/>
                  <a:gd name="T37" fmla="*/ 236 h 247"/>
                  <a:gd name="T38" fmla="*/ 94 w 247"/>
                  <a:gd name="T39" fmla="*/ 242 h 247"/>
                  <a:gd name="T40" fmla="*/ 111 w 247"/>
                  <a:gd name="T41" fmla="*/ 245 h 247"/>
                  <a:gd name="T42" fmla="*/ 129 w 247"/>
                  <a:gd name="T43" fmla="*/ 247 h 247"/>
                  <a:gd name="T44" fmla="*/ 149 w 247"/>
                  <a:gd name="T45" fmla="*/ 244 h 247"/>
                  <a:gd name="T46" fmla="*/ 166 w 247"/>
                  <a:gd name="T47" fmla="*/ 239 h 247"/>
                  <a:gd name="T48" fmla="*/ 183 w 247"/>
                  <a:gd name="T49" fmla="*/ 232 h 247"/>
                  <a:gd name="T50" fmla="*/ 198 w 247"/>
                  <a:gd name="T51" fmla="*/ 221 h 247"/>
                  <a:gd name="T52" fmla="*/ 211 w 247"/>
                  <a:gd name="T53" fmla="*/ 210 h 247"/>
                  <a:gd name="T54" fmla="*/ 223 w 247"/>
                  <a:gd name="T55" fmla="*/ 196 h 247"/>
                  <a:gd name="T56" fmla="*/ 232 w 247"/>
                  <a:gd name="T57" fmla="*/ 181 h 247"/>
                  <a:gd name="T58" fmla="*/ 239 w 247"/>
                  <a:gd name="T59" fmla="*/ 165 h 247"/>
                  <a:gd name="T60" fmla="*/ 244 w 247"/>
                  <a:gd name="T61" fmla="*/ 148 h 247"/>
                  <a:gd name="T62" fmla="*/ 247 w 247"/>
                  <a:gd name="T63" fmla="*/ 129 h 247"/>
                  <a:gd name="T64" fmla="*/ 247 w 247"/>
                  <a:gd name="T65" fmla="*/ 110 h 247"/>
                  <a:gd name="T66" fmla="*/ 244 w 247"/>
                  <a:gd name="T67" fmla="*/ 92 h 247"/>
                  <a:gd name="T68" fmla="*/ 238 w 247"/>
                  <a:gd name="T69" fmla="*/ 76 h 247"/>
                  <a:gd name="T70" fmla="*/ 229 w 247"/>
                  <a:gd name="T71" fmla="*/ 59 h 247"/>
                  <a:gd name="T72" fmla="*/ 219 w 247"/>
                  <a:gd name="T73" fmla="*/ 44 h 247"/>
                  <a:gd name="T74" fmla="*/ 207 w 247"/>
                  <a:gd name="T75" fmla="*/ 31 h 247"/>
                  <a:gd name="T76" fmla="*/ 193 w 247"/>
                  <a:gd name="T77" fmla="*/ 20 h 247"/>
                  <a:gd name="T78" fmla="*/ 177 w 247"/>
                  <a:gd name="T79" fmla="*/ 11 h 247"/>
                  <a:gd name="T80" fmla="*/ 161 w 247"/>
                  <a:gd name="T81" fmla="*/ 6 h 247"/>
                  <a:gd name="T82" fmla="*/ 143 w 247"/>
                  <a:gd name="T83" fmla="*/ 1 h 247"/>
                  <a:gd name="T84" fmla="*/ 123 w 247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7"/>
                  <a:gd name="T130" fmla="*/ 0 h 247"/>
                  <a:gd name="T131" fmla="*/ 247 w 247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7" h="247">
                    <a:moveTo>
                      <a:pt x="123" y="0"/>
                    </a:moveTo>
                    <a:lnTo>
                      <a:pt x="117" y="0"/>
                    </a:lnTo>
                    <a:lnTo>
                      <a:pt x="111" y="0"/>
                    </a:lnTo>
                    <a:lnTo>
                      <a:pt x="105" y="1"/>
                    </a:lnTo>
                    <a:lnTo>
                      <a:pt x="99" y="3"/>
                    </a:lnTo>
                    <a:lnTo>
                      <a:pt x="94" y="3"/>
                    </a:lnTo>
                    <a:lnTo>
                      <a:pt x="88" y="6"/>
                    </a:lnTo>
                    <a:lnTo>
                      <a:pt x="82" y="7"/>
                    </a:lnTo>
                    <a:lnTo>
                      <a:pt x="76" y="8"/>
                    </a:lnTo>
                    <a:lnTo>
                      <a:pt x="70" y="11"/>
                    </a:lnTo>
                    <a:lnTo>
                      <a:pt x="65" y="14"/>
                    </a:lnTo>
                    <a:lnTo>
                      <a:pt x="59" y="17"/>
                    </a:lnTo>
                    <a:lnTo>
                      <a:pt x="55" y="20"/>
                    </a:lnTo>
                    <a:lnTo>
                      <a:pt x="50" y="23"/>
                    </a:lnTo>
                    <a:lnTo>
                      <a:pt x="44" y="28"/>
                    </a:lnTo>
                    <a:lnTo>
                      <a:pt x="40" y="31"/>
                    </a:lnTo>
                    <a:lnTo>
                      <a:pt x="37" y="35"/>
                    </a:lnTo>
                    <a:lnTo>
                      <a:pt x="32" y="40"/>
                    </a:lnTo>
                    <a:lnTo>
                      <a:pt x="28" y="44"/>
                    </a:lnTo>
                    <a:lnTo>
                      <a:pt x="25" y="49"/>
                    </a:lnTo>
                    <a:lnTo>
                      <a:pt x="21" y="55"/>
                    </a:lnTo>
                    <a:lnTo>
                      <a:pt x="18" y="59"/>
                    </a:lnTo>
                    <a:lnTo>
                      <a:pt x="15" y="64"/>
                    </a:lnTo>
                    <a:lnTo>
                      <a:pt x="12" y="70"/>
                    </a:lnTo>
                    <a:lnTo>
                      <a:pt x="10" y="76"/>
                    </a:lnTo>
                    <a:lnTo>
                      <a:pt x="7" y="80"/>
                    </a:lnTo>
                    <a:lnTo>
                      <a:pt x="6" y="86"/>
                    </a:lnTo>
                    <a:lnTo>
                      <a:pt x="4" y="92"/>
                    </a:lnTo>
                    <a:lnTo>
                      <a:pt x="3" y="98"/>
                    </a:lnTo>
                    <a:lnTo>
                      <a:pt x="1" y="104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23"/>
                    </a:lnTo>
                    <a:lnTo>
                      <a:pt x="0" y="129"/>
                    </a:lnTo>
                    <a:lnTo>
                      <a:pt x="1" y="135"/>
                    </a:lnTo>
                    <a:lnTo>
                      <a:pt x="1" y="141"/>
                    </a:lnTo>
                    <a:lnTo>
                      <a:pt x="3" y="148"/>
                    </a:lnTo>
                    <a:lnTo>
                      <a:pt x="4" y="154"/>
                    </a:lnTo>
                    <a:lnTo>
                      <a:pt x="6" y="159"/>
                    </a:lnTo>
                    <a:lnTo>
                      <a:pt x="7" y="165"/>
                    </a:lnTo>
                    <a:lnTo>
                      <a:pt x="10" y="171"/>
                    </a:lnTo>
                    <a:lnTo>
                      <a:pt x="12" y="177"/>
                    </a:lnTo>
                    <a:lnTo>
                      <a:pt x="15" y="181"/>
                    </a:lnTo>
                    <a:lnTo>
                      <a:pt x="18" y="187"/>
                    </a:lnTo>
                    <a:lnTo>
                      <a:pt x="21" y="192"/>
                    </a:lnTo>
                    <a:lnTo>
                      <a:pt x="25" y="196"/>
                    </a:lnTo>
                    <a:lnTo>
                      <a:pt x="28" y="202"/>
                    </a:lnTo>
                    <a:lnTo>
                      <a:pt x="32" y="207"/>
                    </a:lnTo>
                    <a:lnTo>
                      <a:pt x="37" y="210"/>
                    </a:lnTo>
                    <a:lnTo>
                      <a:pt x="40" y="214"/>
                    </a:lnTo>
                    <a:lnTo>
                      <a:pt x="44" y="218"/>
                    </a:lnTo>
                    <a:lnTo>
                      <a:pt x="50" y="221"/>
                    </a:lnTo>
                    <a:lnTo>
                      <a:pt x="55" y="226"/>
                    </a:lnTo>
                    <a:lnTo>
                      <a:pt x="59" y="229"/>
                    </a:lnTo>
                    <a:lnTo>
                      <a:pt x="65" y="232"/>
                    </a:lnTo>
                    <a:lnTo>
                      <a:pt x="70" y="235"/>
                    </a:lnTo>
                    <a:lnTo>
                      <a:pt x="76" y="236"/>
                    </a:lnTo>
                    <a:lnTo>
                      <a:pt x="82" y="239"/>
                    </a:lnTo>
                    <a:lnTo>
                      <a:pt x="88" y="241"/>
                    </a:lnTo>
                    <a:lnTo>
                      <a:pt x="94" y="242"/>
                    </a:lnTo>
                    <a:lnTo>
                      <a:pt x="99" y="244"/>
                    </a:lnTo>
                    <a:lnTo>
                      <a:pt x="105" y="245"/>
                    </a:lnTo>
                    <a:lnTo>
                      <a:pt x="111" y="245"/>
                    </a:lnTo>
                    <a:lnTo>
                      <a:pt x="117" y="247"/>
                    </a:lnTo>
                    <a:lnTo>
                      <a:pt x="123" y="247"/>
                    </a:lnTo>
                    <a:lnTo>
                      <a:pt x="129" y="247"/>
                    </a:lnTo>
                    <a:lnTo>
                      <a:pt x="137" y="245"/>
                    </a:lnTo>
                    <a:lnTo>
                      <a:pt x="143" y="245"/>
                    </a:lnTo>
                    <a:lnTo>
                      <a:pt x="149" y="244"/>
                    </a:lnTo>
                    <a:lnTo>
                      <a:pt x="155" y="242"/>
                    </a:lnTo>
                    <a:lnTo>
                      <a:pt x="161" y="241"/>
                    </a:lnTo>
                    <a:lnTo>
                      <a:pt x="166" y="239"/>
                    </a:lnTo>
                    <a:lnTo>
                      <a:pt x="171" y="236"/>
                    </a:lnTo>
                    <a:lnTo>
                      <a:pt x="177" y="235"/>
                    </a:lnTo>
                    <a:lnTo>
                      <a:pt x="183" y="232"/>
                    </a:lnTo>
                    <a:lnTo>
                      <a:pt x="187" y="229"/>
                    </a:lnTo>
                    <a:lnTo>
                      <a:pt x="193" y="226"/>
                    </a:lnTo>
                    <a:lnTo>
                      <a:pt x="198" y="221"/>
                    </a:lnTo>
                    <a:lnTo>
                      <a:pt x="202" y="218"/>
                    </a:lnTo>
                    <a:lnTo>
                      <a:pt x="207" y="214"/>
                    </a:lnTo>
                    <a:lnTo>
                      <a:pt x="211" y="210"/>
                    </a:lnTo>
                    <a:lnTo>
                      <a:pt x="216" y="207"/>
                    </a:lnTo>
                    <a:lnTo>
                      <a:pt x="219" y="202"/>
                    </a:lnTo>
                    <a:lnTo>
                      <a:pt x="223" y="196"/>
                    </a:lnTo>
                    <a:lnTo>
                      <a:pt x="226" y="192"/>
                    </a:lnTo>
                    <a:lnTo>
                      <a:pt x="229" y="187"/>
                    </a:lnTo>
                    <a:lnTo>
                      <a:pt x="232" y="181"/>
                    </a:lnTo>
                    <a:lnTo>
                      <a:pt x="235" y="177"/>
                    </a:lnTo>
                    <a:lnTo>
                      <a:pt x="238" y="171"/>
                    </a:lnTo>
                    <a:lnTo>
                      <a:pt x="239" y="165"/>
                    </a:lnTo>
                    <a:lnTo>
                      <a:pt x="241" y="159"/>
                    </a:lnTo>
                    <a:lnTo>
                      <a:pt x="244" y="154"/>
                    </a:lnTo>
                    <a:lnTo>
                      <a:pt x="244" y="148"/>
                    </a:lnTo>
                    <a:lnTo>
                      <a:pt x="245" y="141"/>
                    </a:lnTo>
                    <a:lnTo>
                      <a:pt x="247" y="135"/>
                    </a:lnTo>
                    <a:lnTo>
                      <a:pt x="247" y="129"/>
                    </a:lnTo>
                    <a:lnTo>
                      <a:pt x="247" y="123"/>
                    </a:lnTo>
                    <a:lnTo>
                      <a:pt x="247" y="117"/>
                    </a:lnTo>
                    <a:lnTo>
                      <a:pt x="247" y="110"/>
                    </a:lnTo>
                    <a:lnTo>
                      <a:pt x="245" y="104"/>
                    </a:lnTo>
                    <a:lnTo>
                      <a:pt x="244" y="98"/>
                    </a:lnTo>
                    <a:lnTo>
                      <a:pt x="244" y="92"/>
                    </a:lnTo>
                    <a:lnTo>
                      <a:pt x="241" y="86"/>
                    </a:lnTo>
                    <a:lnTo>
                      <a:pt x="239" y="80"/>
                    </a:lnTo>
                    <a:lnTo>
                      <a:pt x="238" y="76"/>
                    </a:lnTo>
                    <a:lnTo>
                      <a:pt x="235" y="70"/>
                    </a:lnTo>
                    <a:lnTo>
                      <a:pt x="232" y="64"/>
                    </a:lnTo>
                    <a:lnTo>
                      <a:pt x="229" y="59"/>
                    </a:lnTo>
                    <a:lnTo>
                      <a:pt x="226" y="55"/>
                    </a:lnTo>
                    <a:lnTo>
                      <a:pt x="223" y="49"/>
                    </a:lnTo>
                    <a:lnTo>
                      <a:pt x="219" y="44"/>
                    </a:lnTo>
                    <a:lnTo>
                      <a:pt x="216" y="40"/>
                    </a:lnTo>
                    <a:lnTo>
                      <a:pt x="211" y="35"/>
                    </a:lnTo>
                    <a:lnTo>
                      <a:pt x="207" y="31"/>
                    </a:lnTo>
                    <a:lnTo>
                      <a:pt x="202" y="28"/>
                    </a:lnTo>
                    <a:lnTo>
                      <a:pt x="198" y="23"/>
                    </a:lnTo>
                    <a:lnTo>
                      <a:pt x="193" y="20"/>
                    </a:lnTo>
                    <a:lnTo>
                      <a:pt x="187" y="17"/>
                    </a:lnTo>
                    <a:lnTo>
                      <a:pt x="183" y="14"/>
                    </a:lnTo>
                    <a:lnTo>
                      <a:pt x="177" y="11"/>
                    </a:lnTo>
                    <a:lnTo>
                      <a:pt x="171" y="8"/>
                    </a:lnTo>
                    <a:lnTo>
                      <a:pt x="166" y="7"/>
                    </a:lnTo>
                    <a:lnTo>
                      <a:pt x="161" y="6"/>
                    </a:lnTo>
                    <a:lnTo>
                      <a:pt x="155" y="3"/>
                    </a:lnTo>
                    <a:lnTo>
                      <a:pt x="149" y="3"/>
                    </a:lnTo>
                    <a:lnTo>
                      <a:pt x="143" y="1"/>
                    </a:lnTo>
                    <a:lnTo>
                      <a:pt x="137" y="0"/>
                    </a:lnTo>
                    <a:lnTo>
                      <a:pt x="129" y="0"/>
                    </a:lnTo>
                    <a:lnTo>
                      <a:pt x="123" y="0"/>
                    </a:lnTo>
                  </a:path>
                </a:pathLst>
              </a:custGeom>
              <a:noFill/>
              <a:ln w="0">
                <a:solidFill>
                  <a:srgbClr val="0000B8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83" name="Freeform 13"/>
              <p:cNvSpPr>
                <a:spLocks/>
              </p:cNvSpPr>
              <p:nvPr/>
            </p:nvSpPr>
            <p:spPr bwMode="auto">
              <a:xfrm>
                <a:off x="3521" y="2563"/>
                <a:ext cx="502" cy="396"/>
              </a:xfrm>
              <a:custGeom>
                <a:avLst/>
                <a:gdLst>
                  <a:gd name="T0" fmla="*/ 225 w 502"/>
                  <a:gd name="T1" fmla="*/ 0 h 396"/>
                  <a:gd name="T2" fmla="*/ 189 w 502"/>
                  <a:gd name="T3" fmla="*/ 6 h 396"/>
                  <a:gd name="T4" fmla="*/ 154 w 502"/>
                  <a:gd name="T5" fmla="*/ 15 h 396"/>
                  <a:gd name="T6" fmla="*/ 121 w 502"/>
                  <a:gd name="T7" fmla="*/ 28 h 396"/>
                  <a:gd name="T8" fmla="*/ 93 w 502"/>
                  <a:gd name="T9" fmla="*/ 45 h 396"/>
                  <a:gd name="T10" fmla="*/ 66 w 502"/>
                  <a:gd name="T11" fmla="*/ 64 h 396"/>
                  <a:gd name="T12" fmla="*/ 43 w 502"/>
                  <a:gd name="T13" fmla="*/ 86 h 396"/>
                  <a:gd name="T14" fmla="*/ 26 w 502"/>
                  <a:gd name="T15" fmla="*/ 112 h 396"/>
                  <a:gd name="T16" fmla="*/ 12 w 502"/>
                  <a:gd name="T17" fmla="*/ 139 h 396"/>
                  <a:gd name="T18" fmla="*/ 3 w 502"/>
                  <a:gd name="T19" fmla="*/ 167 h 396"/>
                  <a:gd name="T20" fmla="*/ 0 w 502"/>
                  <a:gd name="T21" fmla="*/ 198 h 396"/>
                  <a:gd name="T22" fmla="*/ 3 w 502"/>
                  <a:gd name="T23" fmla="*/ 228 h 396"/>
                  <a:gd name="T24" fmla="*/ 12 w 502"/>
                  <a:gd name="T25" fmla="*/ 256 h 396"/>
                  <a:gd name="T26" fmla="*/ 26 w 502"/>
                  <a:gd name="T27" fmla="*/ 283 h 396"/>
                  <a:gd name="T28" fmla="*/ 43 w 502"/>
                  <a:gd name="T29" fmla="*/ 308 h 396"/>
                  <a:gd name="T30" fmla="*/ 66 w 502"/>
                  <a:gd name="T31" fmla="*/ 331 h 396"/>
                  <a:gd name="T32" fmla="*/ 93 w 502"/>
                  <a:gd name="T33" fmla="*/ 350 h 396"/>
                  <a:gd name="T34" fmla="*/ 121 w 502"/>
                  <a:gd name="T35" fmla="*/ 366 h 396"/>
                  <a:gd name="T36" fmla="*/ 154 w 502"/>
                  <a:gd name="T37" fmla="*/ 380 h 396"/>
                  <a:gd name="T38" fmla="*/ 189 w 502"/>
                  <a:gd name="T39" fmla="*/ 389 h 396"/>
                  <a:gd name="T40" fmla="*/ 225 w 502"/>
                  <a:gd name="T41" fmla="*/ 395 h 396"/>
                  <a:gd name="T42" fmla="*/ 264 w 502"/>
                  <a:gd name="T43" fmla="*/ 395 h 396"/>
                  <a:gd name="T44" fmla="*/ 301 w 502"/>
                  <a:gd name="T45" fmla="*/ 392 h 396"/>
                  <a:gd name="T46" fmla="*/ 337 w 502"/>
                  <a:gd name="T47" fmla="*/ 384 h 396"/>
                  <a:gd name="T48" fmla="*/ 371 w 502"/>
                  <a:gd name="T49" fmla="*/ 372 h 396"/>
                  <a:gd name="T50" fmla="*/ 401 w 502"/>
                  <a:gd name="T51" fmla="*/ 356 h 396"/>
                  <a:gd name="T52" fmla="*/ 428 w 502"/>
                  <a:gd name="T53" fmla="*/ 338 h 396"/>
                  <a:gd name="T54" fmla="*/ 452 w 502"/>
                  <a:gd name="T55" fmla="*/ 316 h 396"/>
                  <a:gd name="T56" fmla="*/ 471 w 502"/>
                  <a:gd name="T57" fmla="*/ 292 h 396"/>
                  <a:gd name="T58" fmla="*/ 487 w 502"/>
                  <a:gd name="T59" fmla="*/ 265 h 396"/>
                  <a:gd name="T60" fmla="*/ 496 w 502"/>
                  <a:gd name="T61" fmla="*/ 237 h 396"/>
                  <a:gd name="T62" fmla="*/ 502 w 502"/>
                  <a:gd name="T63" fmla="*/ 207 h 396"/>
                  <a:gd name="T64" fmla="*/ 501 w 502"/>
                  <a:gd name="T65" fmla="*/ 177 h 396"/>
                  <a:gd name="T66" fmla="*/ 493 w 502"/>
                  <a:gd name="T67" fmla="*/ 147 h 396"/>
                  <a:gd name="T68" fmla="*/ 481 w 502"/>
                  <a:gd name="T69" fmla="*/ 121 h 396"/>
                  <a:gd name="T70" fmla="*/ 465 w 502"/>
                  <a:gd name="T71" fmla="*/ 95 h 396"/>
                  <a:gd name="T72" fmla="*/ 444 w 502"/>
                  <a:gd name="T73" fmla="*/ 72 h 396"/>
                  <a:gd name="T74" fmla="*/ 420 w 502"/>
                  <a:gd name="T75" fmla="*/ 51 h 396"/>
                  <a:gd name="T76" fmla="*/ 390 w 502"/>
                  <a:gd name="T77" fmla="*/ 33 h 396"/>
                  <a:gd name="T78" fmla="*/ 359 w 502"/>
                  <a:gd name="T79" fmla="*/ 19 h 396"/>
                  <a:gd name="T80" fmla="*/ 325 w 502"/>
                  <a:gd name="T81" fmla="*/ 9 h 396"/>
                  <a:gd name="T82" fmla="*/ 289 w 502"/>
                  <a:gd name="T83" fmla="*/ 2 h 396"/>
                  <a:gd name="T84" fmla="*/ 252 w 502"/>
                  <a:gd name="T85" fmla="*/ 0 h 3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02"/>
                  <a:gd name="T130" fmla="*/ 0 h 396"/>
                  <a:gd name="T131" fmla="*/ 502 w 502"/>
                  <a:gd name="T132" fmla="*/ 396 h 39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02" h="396">
                    <a:moveTo>
                      <a:pt x="252" y="0"/>
                    </a:move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1" y="3"/>
                    </a:lnTo>
                    <a:lnTo>
                      <a:pt x="189" y="6"/>
                    </a:lnTo>
                    <a:lnTo>
                      <a:pt x="178" y="9"/>
                    </a:lnTo>
                    <a:lnTo>
                      <a:pt x="166" y="12"/>
                    </a:lnTo>
                    <a:lnTo>
                      <a:pt x="154" y="15"/>
                    </a:lnTo>
                    <a:lnTo>
                      <a:pt x="143" y="19"/>
                    </a:lnTo>
                    <a:lnTo>
                      <a:pt x="131" y="24"/>
                    </a:lnTo>
                    <a:lnTo>
                      <a:pt x="121" y="28"/>
                    </a:lnTo>
                    <a:lnTo>
                      <a:pt x="112" y="33"/>
                    </a:lnTo>
                    <a:lnTo>
                      <a:pt x="102" y="39"/>
                    </a:lnTo>
                    <a:lnTo>
                      <a:pt x="93" y="45"/>
                    </a:lnTo>
                    <a:lnTo>
                      <a:pt x="82" y="51"/>
                    </a:lnTo>
                    <a:lnTo>
                      <a:pt x="75" y="58"/>
                    </a:lnTo>
                    <a:lnTo>
                      <a:pt x="66" y="64"/>
                    </a:lnTo>
                    <a:lnTo>
                      <a:pt x="58" y="72"/>
                    </a:lnTo>
                    <a:lnTo>
                      <a:pt x="51" y="79"/>
                    </a:lnTo>
                    <a:lnTo>
                      <a:pt x="43" y="86"/>
                    </a:lnTo>
                    <a:lnTo>
                      <a:pt x="38" y="95"/>
                    </a:lnTo>
                    <a:lnTo>
                      <a:pt x="32" y="103"/>
                    </a:lnTo>
                    <a:lnTo>
                      <a:pt x="26" y="112"/>
                    </a:lnTo>
                    <a:lnTo>
                      <a:pt x="21" y="121"/>
                    </a:lnTo>
                    <a:lnTo>
                      <a:pt x="17" y="130"/>
                    </a:lnTo>
                    <a:lnTo>
                      <a:pt x="12" y="139"/>
                    </a:lnTo>
                    <a:lnTo>
                      <a:pt x="9" y="147"/>
                    </a:lnTo>
                    <a:lnTo>
                      <a:pt x="6" y="158"/>
                    </a:lnTo>
                    <a:lnTo>
                      <a:pt x="3" y="167"/>
                    </a:lnTo>
                    <a:lnTo>
                      <a:pt x="2" y="177"/>
                    </a:lnTo>
                    <a:lnTo>
                      <a:pt x="0" y="188"/>
                    </a:lnTo>
                    <a:lnTo>
                      <a:pt x="0" y="198"/>
                    </a:lnTo>
                    <a:lnTo>
                      <a:pt x="0" y="207"/>
                    </a:lnTo>
                    <a:lnTo>
                      <a:pt x="2" y="217"/>
                    </a:lnTo>
                    <a:lnTo>
                      <a:pt x="3" y="228"/>
                    </a:lnTo>
                    <a:lnTo>
                      <a:pt x="6" y="237"/>
                    </a:lnTo>
                    <a:lnTo>
                      <a:pt x="9" y="247"/>
                    </a:lnTo>
                    <a:lnTo>
                      <a:pt x="12" y="256"/>
                    </a:lnTo>
                    <a:lnTo>
                      <a:pt x="17" y="265"/>
                    </a:lnTo>
                    <a:lnTo>
                      <a:pt x="21" y="274"/>
                    </a:lnTo>
                    <a:lnTo>
                      <a:pt x="26" y="283"/>
                    </a:lnTo>
                    <a:lnTo>
                      <a:pt x="32" y="292"/>
                    </a:lnTo>
                    <a:lnTo>
                      <a:pt x="38" y="301"/>
                    </a:lnTo>
                    <a:lnTo>
                      <a:pt x="43" y="308"/>
                    </a:lnTo>
                    <a:lnTo>
                      <a:pt x="51" y="316"/>
                    </a:lnTo>
                    <a:lnTo>
                      <a:pt x="58" y="323"/>
                    </a:lnTo>
                    <a:lnTo>
                      <a:pt x="66" y="331"/>
                    </a:lnTo>
                    <a:lnTo>
                      <a:pt x="75" y="338"/>
                    </a:lnTo>
                    <a:lnTo>
                      <a:pt x="82" y="344"/>
                    </a:lnTo>
                    <a:lnTo>
                      <a:pt x="93" y="350"/>
                    </a:lnTo>
                    <a:lnTo>
                      <a:pt x="102" y="356"/>
                    </a:lnTo>
                    <a:lnTo>
                      <a:pt x="112" y="362"/>
                    </a:lnTo>
                    <a:lnTo>
                      <a:pt x="121" y="366"/>
                    </a:lnTo>
                    <a:lnTo>
                      <a:pt x="131" y="372"/>
                    </a:lnTo>
                    <a:lnTo>
                      <a:pt x="143" y="375"/>
                    </a:lnTo>
                    <a:lnTo>
                      <a:pt x="154" y="380"/>
                    </a:lnTo>
                    <a:lnTo>
                      <a:pt x="166" y="384"/>
                    </a:lnTo>
                    <a:lnTo>
                      <a:pt x="178" y="387"/>
                    </a:lnTo>
                    <a:lnTo>
                      <a:pt x="189" y="389"/>
                    </a:lnTo>
                    <a:lnTo>
                      <a:pt x="201" y="392"/>
                    </a:lnTo>
                    <a:lnTo>
                      <a:pt x="213" y="393"/>
                    </a:lnTo>
                    <a:lnTo>
                      <a:pt x="225" y="395"/>
                    </a:lnTo>
                    <a:lnTo>
                      <a:pt x="239" y="395"/>
                    </a:lnTo>
                    <a:lnTo>
                      <a:pt x="252" y="396"/>
                    </a:lnTo>
                    <a:lnTo>
                      <a:pt x="264" y="395"/>
                    </a:lnTo>
                    <a:lnTo>
                      <a:pt x="277" y="395"/>
                    </a:lnTo>
                    <a:lnTo>
                      <a:pt x="289" y="393"/>
                    </a:lnTo>
                    <a:lnTo>
                      <a:pt x="301" y="392"/>
                    </a:lnTo>
                    <a:lnTo>
                      <a:pt x="313" y="389"/>
                    </a:lnTo>
                    <a:lnTo>
                      <a:pt x="325" y="387"/>
                    </a:lnTo>
                    <a:lnTo>
                      <a:pt x="337" y="384"/>
                    </a:lnTo>
                    <a:lnTo>
                      <a:pt x="349" y="380"/>
                    </a:lnTo>
                    <a:lnTo>
                      <a:pt x="359" y="375"/>
                    </a:lnTo>
                    <a:lnTo>
                      <a:pt x="371" y="372"/>
                    </a:lnTo>
                    <a:lnTo>
                      <a:pt x="382" y="366"/>
                    </a:lnTo>
                    <a:lnTo>
                      <a:pt x="390" y="362"/>
                    </a:lnTo>
                    <a:lnTo>
                      <a:pt x="401" y="356"/>
                    </a:lnTo>
                    <a:lnTo>
                      <a:pt x="410" y="350"/>
                    </a:lnTo>
                    <a:lnTo>
                      <a:pt x="420" y="344"/>
                    </a:lnTo>
                    <a:lnTo>
                      <a:pt x="428" y="338"/>
                    </a:lnTo>
                    <a:lnTo>
                      <a:pt x="437" y="331"/>
                    </a:lnTo>
                    <a:lnTo>
                      <a:pt x="444" y="323"/>
                    </a:lnTo>
                    <a:lnTo>
                      <a:pt x="452" y="316"/>
                    </a:lnTo>
                    <a:lnTo>
                      <a:pt x="459" y="308"/>
                    </a:lnTo>
                    <a:lnTo>
                      <a:pt x="465" y="301"/>
                    </a:lnTo>
                    <a:lnTo>
                      <a:pt x="471" y="292"/>
                    </a:lnTo>
                    <a:lnTo>
                      <a:pt x="477" y="283"/>
                    </a:lnTo>
                    <a:lnTo>
                      <a:pt x="481" y="274"/>
                    </a:lnTo>
                    <a:lnTo>
                      <a:pt x="487" y="265"/>
                    </a:lnTo>
                    <a:lnTo>
                      <a:pt x="490" y="256"/>
                    </a:lnTo>
                    <a:lnTo>
                      <a:pt x="493" y="247"/>
                    </a:lnTo>
                    <a:lnTo>
                      <a:pt x="496" y="237"/>
                    </a:lnTo>
                    <a:lnTo>
                      <a:pt x="499" y="228"/>
                    </a:lnTo>
                    <a:lnTo>
                      <a:pt x="501" y="217"/>
                    </a:lnTo>
                    <a:lnTo>
                      <a:pt x="502" y="207"/>
                    </a:lnTo>
                    <a:lnTo>
                      <a:pt x="502" y="198"/>
                    </a:lnTo>
                    <a:lnTo>
                      <a:pt x="502" y="188"/>
                    </a:lnTo>
                    <a:lnTo>
                      <a:pt x="501" y="177"/>
                    </a:lnTo>
                    <a:lnTo>
                      <a:pt x="499" y="167"/>
                    </a:lnTo>
                    <a:lnTo>
                      <a:pt x="496" y="158"/>
                    </a:lnTo>
                    <a:lnTo>
                      <a:pt x="493" y="147"/>
                    </a:lnTo>
                    <a:lnTo>
                      <a:pt x="490" y="139"/>
                    </a:lnTo>
                    <a:lnTo>
                      <a:pt x="487" y="130"/>
                    </a:lnTo>
                    <a:lnTo>
                      <a:pt x="481" y="121"/>
                    </a:lnTo>
                    <a:lnTo>
                      <a:pt x="477" y="112"/>
                    </a:lnTo>
                    <a:lnTo>
                      <a:pt x="471" y="103"/>
                    </a:lnTo>
                    <a:lnTo>
                      <a:pt x="465" y="95"/>
                    </a:lnTo>
                    <a:lnTo>
                      <a:pt x="459" y="86"/>
                    </a:lnTo>
                    <a:lnTo>
                      <a:pt x="452" y="79"/>
                    </a:lnTo>
                    <a:lnTo>
                      <a:pt x="444" y="72"/>
                    </a:lnTo>
                    <a:lnTo>
                      <a:pt x="437" y="64"/>
                    </a:lnTo>
                    <a:lnTo>
                      <a:pt x="428" y="58"/>
                    </a:lnTo>
                    <a:lnTo>
                      <a:pt x="420" y="51"/>
                    </a:lnTo>
                    <a:lnTo>
                      <a:pt x="410" y="45"/>
                    </a:lnTo>
                    <a:lnTo>
                      <a:pt x="401" y="39"/>
                    </a:lnTo>
                    <a:lnTo>
                      <a:pt x="390" y="33"/>
                    </a:lnTo>
                    <a:lnTo>
                      <a:pt x="382" y="28"/>
                    </a:lnTo>
                    <a:lnTo>
                      <a:pt x="371" y="24"/>
                    </a:lnTo>
                    <a:lnTo>
                      <a:pt x="359" y="19"/>
                    </a:lnTo>
                    <a:lnTo>
                      <a:pt x="349" y="15"/>
                    </a:lnTo>
                    <a:lnTo>
                      <a:pt x="337" y="12"/>
                    </a:lnTo>
                    <a:lnTo>
                      <a:pt x="325" y="9"/>
                    </a:lnTo>
                    <a:lnTo>
                      <a:pt x="313" y="6"/>
                    </a:lnTo>
                    <a:lnTo>
                      <a:pt x="301" y="3"/>
                    </a:lnTo>
                    <a:lnTo>
                      <a:pt x="289" y="2"/>
                    </a:lnTo>
                    <a:lnTo>
                      <a:pt x="277" y="0"/>
                    </a:lnTo>
                    <a:lnTo>
                      <a:pt x="264" y="0"/>
                    </a:lnTo>
                    <a:lnTo>
                      <a:pt x="25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84" name="Freeform 14"/>
              <p:cNvSpPr>
                <a:spLocks/>
              </p:cNvSpPr>
              <p:nvPr/>
            </p:nvSpPr>
            <p:spPr bwMode="auto">
              <a:xfrm>
                <a:off x="3521" y="2563"/>
                <a:ext cx="502" cy="396"/>
              </a:xfrm>
              <a:custGeom>
                <a:avLst/>
                <a:gdLst>
                  <a:gd name="T0" fmla="*/ 225 w 502"/>
                  <a:gd name="T1" fmla="*/ 0 h 396"/>
                  <a:gd name="T2" fmla="*/ 189 w 502"/>
                  <a:gd name="T3" fmla="*/ 6 h 396"/>
                  <a:gd name="T4" fmla="*/ 154 w 502"/>
                  <a:gd name="T5" fmla="*/ 15 h 396"/>
                  <a:gd name="T6" fmla="*/ 121 w 502"/>
                  <a:gd name="T7" fmla="*/ 28 h 396"/>
                  <a:gd name="T8" fmla="*/ 93 w 502"/>
                  <a:gd name="T9" fmla="*/ 45 h 396"/>
                  <a:gd name="T10" fmla="*/ 66 w 502"/>
                  <a:gd name="T11" fmla="*/ 64 h 396"/>
                  <a:gd name="T12" fmla="*/ 43 w 502"/>
                  <a:gd name="T13" fmla="*/ 86 h 396"/>
                  <a:gd name="T14" fmla="*/ 26 w 502"/>
                  <a:gd name="T15" fmla="*/ 112 h 396"/>
                  <a:gd name="T16" fmla="*/ 12 w 502"/>
                  <a:gd name="T17" fmla="*/ 139 h 396"/>
                  <a:gd name="T18" fmla="*/ 3 w 502"/>
                  <a:gd name="T19" fmla="*/ 167 h 396"/>
                  <a:gd name="T20" fmla="*/ 0 w 502"/>
                  <a:gd name="T21" fmla="*/ 198 h 396"/>
                  <a:gd name="T22" fmla="*/ 3 w 502"/>
                  <a:gd name="T23" fmla="*/ 228 h 396"/>
                  <a:gd name="T24" fmla="*/ 12 w 502"/>
                  <a:gd name="T25" fmla="*/ 256 h 396"/>
                  <a:gd name="T26" fmla="*/ 26 w 502"/>
                  <a:gd name="T27" fmla="*/ 283 h 396"/>
                  <a:gd name="T28" fmla="*/ 43 w 502"/>
                  <a:gd name="T29" fmla="*/ 308 h 396"/>
                  <a:gd name="T30" fmla="*/ 66 w 502"/>
                  <a:gd name="T31" fmla="*/ 331 h 396"/>
                  <a:gd name="T32" fmla="*/ 93 w 502"/>
                  <a:gd name="T33" fmla="*/ 350 h 396"/>
                  <a:gd name="T34" fmla="*/ 121 w 502"/>
                  <a:gd name="T35" fmla="*/ 366 h 396"/>
                  <a:gd name="T36" fmla="*/ 154 w 502"/>
                  <a:gd name="T37" fmla="*/ 380 h 396"/>
                  <a:gd name="T38" fmla="*/ 189 w 502"/>
                  <a:gd name="T39" fmla="*/ 389 h 396"/>
                  <a:gd name="T40" fmla="*/ 225 w 502"/>
                  <a:gd name="T41" fmla="*/ 395 h 396"/>
                  <a:gd name="T42" fmla="*/ 264 w 502"/>
                  <a:gd name="T43" fmla="*/ 395 h 396"/>
                  <a:gd name="T44" fmla="*/ 301 w 502"/>
                  <a:gd name="T45" fmla="*/ 392 h 396"/>
                  <a:gd name="T46" fmla="*/ 337 w 502"/>
                  <a:gd name="T47" fmla="*/ 384 h 396"/>
                  <a:gd name="T48" fmla="*/ 371 w 502"/>
                  <a:gd name="T49" fmla="*/ 372 h 396"/>
                  <a:gd name="T50" fmla="*/ 401 w 502"/>
                  <a:gd name="T51" fmla="*/ 356 h 396"/>
                  <a:gd name="T52" fmla="*/ 428 w 502"/>
                  <a:gd name="T53" fmla="*/ 338 h 396"/>
                  <a:gd name="T54" fmla="*/ 452 w 502"/>
                  <a:gd name="T55" fmla="*/ 316 h 396"/>
                  <a:gd name="T56" fmla="*/ 471 w 502"/>
                  <a:gd name="T57" fmla="*/ 292 h 396"/>
                  <a:gd name="T58" fmla="*/ 487 w 502"/>
                  <a:gd name="T59" fmla="*/ 265 h 396"/>
                  <a:gd name="T60" fmla="*/ 496 w 502"/>
                  <a:gd name="T61" fmla="*/ 237 h 396"/>
                  <a:gd name="T62" fmla="*/ 502 w 502"/>
                  <a:gd name="T63" fmla="*/ 207 h 396"/>
                  <a:gd name="T64" fmla="*/ 501 w 502"/>
                  <a:gd name="T65" fmla="*/ 177 h 396"/>
                  <a:gd name="T66" fmla="*/ 493 w 502"/>
                  <a:gd name="T67" fmla="*/ 147 h 396"/>
                  <a:gd name="T68" fmla="*/ 481 w 502"/>
                  <a:gd name="T69" fmla="*/ 121 h 396"/>
                  <a:gd name="T70" fmla="*/ 465 w 502"/>
                  <a:gd name="T71" fmla="*/ 95 h 396"/>
                  <a:gd name="T72" fmla="*/ 444 w 502"/>
                  <a:gd name="T73" fmla="*/ 72 h 396"/>
                  <a:gd name="T74" fmla="*/ 420 w 502"/>
                  <a:gd name="T75" fmla="*/ 51 h 396"/>
                  <a:gd name="T76" fmla="*/ 390 w 502"/>
                  <a:gd name="T77" fmla="*/ 33 h 396"/>
                  <a:gd name="T78" fmla="*/ 359 w 502"/>
                  <a:gd name="T79" fmla="*/ 19 h 396"/>
                  <a:gd name="T80" fmla="*/ 325 w 502"/>
                  <a:gd name="T81" fmla="*/ 9 h 396"/>
                  <a:gd name="T82" fmla="*/ 289 w 502"/>
                  <a:gd name="T83" fmla="*/ 2 h 396"/>
                  <a:gd name="T84" fmla="*/ 252 w 502"/>
                  <a:gd name="T85" fmla="*/ 0 h 3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02"/>
                  <a:gd name="T130" fmla="*/ 0 h 396"/>
                  <a:gd name="T131" fmla="*/ 502 w 502"/>
                  <a:gd name="T132" fmla="*/ 396 h 39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02" h="396">
                    <a:moveTo>
                      <a:pt x="252" y="0"/>
                    </a:move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1" y="3"/>
                    </a:lnTo>
                    <a:lnTo>
                      <a:pt x="189" y="6"/>
                    </a:lnTo>
                    <a:lnTo>
                      <a:pt x="178" y="9"/>
                    </a:lnTo>
                    <a:lnTo>
                      <a:pt x="166" y="12"/>
                    </a:lnTo>
                    <a:lnTo>
                      <a:pt x="154" y="15"/>
                    </a:lnTo>
                    <a:lnTo>
                      <a:pt x="143" y="19"/>
                    </a:lnTo>
                    <a:lnTo>
                      <a:pt x="131" y="24"/>
                    </a:lnTo>
                    <a:lnTo>
                      <a:pt x="121" y="28"/>
                    </a:lnTo>
                    <a:lnTo>
                      <a:pt x="112" y="33"/>
                    </a:lnTo>
                    <a:lnTo>
                      <a:pt x="102" y="39"/>
                    </a:lnTo>
                    <a:lnTo>
                      <a:pt x="93" y="45"/>
                    </a:lnTo>
                    <a:lnTo>
                      <a:pt x="82" y="51"/>
                    </a:lnTo>
                    <a:lnTo>
                      <a:pt x="75" y="58"/>
                    </a:lnTo>
                    <a:lnTo>
                      <a:pt x="66" y="64"/>
                    </a:lnTo>
                    <a:lnTo>
                      <a:pt x="58" y="72"/>
                    </a:lnTo>
                    <a:lnTo>
                      <a:pt x="51" y="79"/>
                    </a:lnTo>
                    <a:lnTo>
                      <a:pt x="43" y="86"/>
                    </a:lnTo>
                    <a:lnTo>
                      <a:pt x="38" y="95"/>
                    </a:lnTo>
                    <a:lnTo>
                      <a:pt x="32" y="103"/>
                    </a:lnTo>
                    <a:lnTo>
                      <a:pt x="26" y="112"/>
                    </a:lnTo>
                    <a:lnTo>
                      <a:pt x="21" y="121"/>
                    </a:lnTo>
                    <a:lnTo>
                      <a:pt x="17" y="130"/>
                    </a:lnTo>
                    <a:lnTo>
                      <a:pt x="12" y="139"/>
                    </a:lnTo>
                    <a:lnTo>
                      <a:pt x="9" y="147"/>
                    </a:lnTo>
                    <a:lnTo>
                      <a:pt x="6" y="158"/>
                    </a:lnTo>
                    <a:lnTo>
                      <a:pt x="3" y="167"/>
                    </a:lnTo>
                    <a:lnTo>
                      <a:pt x="2" y="177"/>
                    </a:lnTo>
                    <a:lnTo>
                      <a:pt x="2" y="188"/>
                    </a:lnTo>
                    <a:lnTo>
                      <a:pt x="0" y="198"/>
                    </a:lnTo>
                    <a:lnTo>
                      <a:pt x="2" y="207"/>
                    </a:lnTo>
                    <a:lnTo>
                      <a:pt x="2" y="217"/>
                    </a:lnTo>
                    <a:lnTo>
                      <a:pt x="3" y="228"/>
                    </a:lnTo>
                    <a:lnTo>
                      <a:pt x="6" y="237"/>
                    </a:lnTo>
                    <a:lnTo>
                      <a:pt x="9" y="247"/>
                    </a:lnTo>
                    <a:lnTo>
                      <a:pt x="12" y="256"/>
                    </a:lnTo>
                    <a:lnTo>
                      <a:pt x="17" y="265"/>
                    </a:lnTo>
                    <a:lnTo>
                      <a:pt x="21" y="274"/>
                    </a:lnTo>
                    <a:lnTo>
                      <a:pt x="26" y="283"/>
                    </a:lnTo>
                    <a:lnTo>
                      <a:pt x="32" y="292"/>
                    </a:lnTo>
                    <a:lnTo>
                      <a:pt x="38" y="301"/>
                    </a:lnTo>
                    <a:lnTo>
                      <a:pt x="43" y="308"/>
                    </a:lnTo>
                    <a:lnTo>
                      <a:pt x="51" y="316"/>
                    </a:lnTo>
                    <a:lnTo>
                      <a:pt x="58" y="323"/>
                    </a:lnTo>
                    <a:lnTo>
                      <a:pt x="66" y="331"/>
                    </a:lnTo>
                    <a:lnTo>
                      <a:pt x="75" y="338"/>
                    </a:lnTo>
                    <a:lnTo>
                      <a:pt x="82" y="344"/>
                    </a:lnTo>
                    <a:lnTo>
                      <a:pt x="93" y="350"/>
                    </a:lnTo>
                    <a:lnTo>
                      <a:pt x="102" y="356"/>
                    </a:lnTo>
                    <a:lnTo>
                      <a:pt x="112" y="362"/>
                    </a:lnTo>
                    <a:lnTo>
                      <a:pt x="121" y="366"/>
                    </a:lnTo>
                    <a:lnTo>
                      <a:pt x="131" y="372"/>
                    </a:lnTo>
                    <a:lnTo>
                      <a:pt x="143" y="375"/>
                    </a:lnTo>
                    <a:lnTo>
                      <a:pt x="154" y="380"/>
                    </a:lnTo>
                    <a:lnTo>
                      <a:pt x="166" y="384"/>
                    </a:lnTo>
                    <a:lnTo>
                      <a:pt x="178" y="387"/>
                    </a:lnTo>
                    <a:lnTo>
                      <a:pt x="189" y="389"/>
                    </a:lnTo>
                    <a:lnTo>
                      <a:pt x="201" y="392"/>
                    </a:lnTo>
                    <a:lnTo>
                      <a:pt x="213" y="393"/>
                    </a:lnTo>
                    <a:lnTo>
                      <a:pt x="225" y="395"/>
                    </a:lnTo>
                    <a:lnTo>
                      <a:pt x="239" y="395"/>
                    </a:lnTo>
                    <a:lnTo>
                      <a:pt x="252" y="396"/>
                    </a:lnTo>
                    <a:lnTo>
                      <a:pt x="264" y="395"/>
                    </a:lnTo>
                    <a:lnTo>
                      <a:pt x="277" y="395"/>
                    </a:lnTo>
                    <a:lnTo>
                      <a:pt x="289" y="393"/>
                    </a:lnTo>
                    <a:lnTo>
                      <a:pt x="301" y="392"/>
                    </a:lnTo>
                    <a:lnTo>
                      <a:pt x="313" y="389"/>
                    </a:lnTo>
                    <a:lnTo>
                      <a:pt x="325" y="387"/>
                    </a:lnTo>
                    <a:lnTo>
                      <a:pt x="337" y="384"/>
                    </a:lnTo>
                    <a:lnTo>
                      <a:pt x="349" y="380"/>
                    </a:lnTo>
                    <a:lnTo>
                      <a:pt x="359" y="375"/>
                    </a:lnTo>
                    <a:lnTo>
                      <a:pt x="371" y="372"/>
                    </a:lnTo>
                    <a:lnTo>
                      <a:pt x="382" y="366"/>
                    </a:lnTo>
                    <a:lnTo>
                      <a:pt x="390" y="362"/>
                    </a:lnTo>
                    <a:lnTo>
                      <a:pt x="401" y="356"/>
                    </a:lnTo>
                    <a:lnTo>
                      <a:pt x="410" y="350"/>
                    </a:lnTo>
                    <a:lnTo>
                      <a:pt x="420" y="344"/>
                    </a:lnTo>
                    <a:lnTo>
                      <a:pt x="428" y="338"/>
                    </a:lnTo>
                    <a:lnTo>
                      <a:pt x="437" y="331"/>
                    </a:lnTo>
                    <a:lnTo>
                      <a:pt x="444" y="323"/>
                    </a:lnTo>
                    <a:lnTo>
                      <a:pt x="452" y="316"/>
                    </a:lnTo>
                    <a:lnTo>
                      <a:pt x="459" y="308"/>
                    </a:lnTo>
                    <a:lnTo>
                      <a:pt x="465" y="301"/>
                    </a:lnTo>
                    <a:lnTo>
                      <a:pt x="471" y="292"/>
                    </a:lnTo>
                    <a:lnTo>
                      <a:pt x="477" y="283"/>
                    </a:lnTo>
                    <a:lnTo>
                      <a:pt x="481" y="274"/>
                    </a:lnTo>
                    <a:lnTo>
                      <a:pt x="487" y="265"/>
                    </a:lnTo>
                    <a:lnTo>
                      <a:pt x="490" y="256"/>
                    </a:lnTo>
                    <a:lnTo>
                      <a:pt x="493" y="247"/>
                    </a:lnTo>
                    <a:lnTo>
                      <a:pt x="496" y="237"/>
                    </a:lnTo>
                    <a:lnTo>
                      <a:pt x="499" y="228"/>
                    </a:lnTo>
                    <a:lnTo>
                      <a:pt x="501" y="217"/>
                    </a:lnTo>
                    <a:lnTo>
                      <a:pt x="502" y="207"/>
                    </a:lnTo>
                    <a:lnTo>
                      <a:pt x="502" y="198"/>
                    </a:lnTo>
                    <a:lnTo>
                      <a:pt x="502" y="188"/>
                    </a:lnTo>
                    <a:lnTo>
                      <a:pt x="501" y="177"/>
                    </a:lnTo>
                    <a:lnTo>
                      <a:pt x="499" y="167"/>
                    </a:lnTo>
                    <a:lnTo>
                      <a:pt x="496" y="158"/>
                    </a:lnTo>
                    <a:lnTo>
                      <a:pt x="493" y="147"/>
                    </a:lnTo>
                    <a:lnTo>
                      <a:pt x="490" y="139"/>
                    </a:lnTo>
                    <a:lnTo>
                      <a:pt x="487" y="130"/>
                    </a:lnTo>
                    <a:lnTo>
                      <a:pt x="481" y="121"/>
                    </a:lnTo>
                    <a:lnTo>
                      <a:pt x="477" y="112"/>
                    </a:lnTo>
                    <a:lnTo>
                      <a:pt x="471" y="103"/>
                    </a:lnTo>
                    <a:lnTo>
                      <a:pt x="465" y="95"/>
                    </a:lnTo>
                    <a:lnTo>
                      <a:pt x="459" y="86"/>
                    </a:lnTo>
                    <a:lnTo>
                      <a:pt x="452" y="79"/>
                    </a:lnTo>
                    <a:lnTo>
                      <a:pt x="444" y="72"/>
                    </a:lnTo>
                    <a:lnTo>
                      <a:pt x="437" y="64"/>
                    </a:lnTo>
                    <a:lnTo>
                      <a:pt x="428" y="58"/>
                    </a:lnTo>
                    <a:lnTo>
                      <a:pt x="420" y="51"/>
                    </a:lnTo>
                    <a:lnTo>
                      <a:pt x="410" y="45"/>
                    </a:lnTo>
                    <a:lnTo>
                      <a:pt x="401" y="39"/>
                    </a:lnTo>
                    <a:lnTo>
                      <a:pt x="390" y="33"/>
                    </a:lnTo>
                    <a:lnTo>
                      <a:pt x="382" y="28"/>
                    </a:lnTo>
                    <a:lnTo>
                      <a:pt x="371" y="24"/>
                    </a:lnTo>
                    <a:lnTo>
                      <a:pt x="359" y="19"/>
                    </a:lnTo>
                    <a:lnTo>
                      <a:pt x="349" y="15"/>
                    </a:lnTo>
                    <a:lnTo>
                      <a:pt x="337" y="12"/>
                    </a:lnTo>
                    <a:lnTo>
                      <a:pt x="325" y="9"/>
                    </a:lnTo>
                    <a:lnTo>
                      <a:pt x="313" y="6"/>
                    </a:lnTo>
                    <a:lnTo>
                      <a:pt x="301" y="3"/>
                    </a:lnTo>
                    <a:lnTo>
                      <a:pt x="289" y="2"/>
                    </a:lnTo>
                    <a:lnTo>
                      <a:pt x="277" y="0"/>
                    </a:lnTo>
                    <a:lnTo>
                      <a:pt x="264" y="0"/>
                    </a:lnTo>
                    <a:lnTo>
                      <a:pt x="25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85" name="Freeform 15"/>
              <p:cNvSpPr>
                <a:spLocks/>
              </p:cNvSpPr>
              <p:nvPr/>
            </p:nvSpPr>
            <p:spPr bwMode="auto">
              <a:xfrm>
                <a:off x="2574" y="2934"/>
                <a:ext cx="247" cy="247"/>
              </a:xfrm>
              <a:custGeom>
                <a:avLst/>
                <a:gdLst>
                  <a:gd name="T0" fmla="*/ 112 w 247"/>
                  <a:gd name="T1" fmla="*/ 1 h 247"/>
                  <a:gd name="T2" fmla="*/ 92 w 247"/>
                  <a:gd name="T3" fmla="*/ 4 h 247"/>
                  <a:gd name="T4" fmla="*/ 76 w 247"/>
                  <a:gd name="T5" fmla="*/ 10 h 247"/>
                  <a:gd name="T6" fmla="*/ 60 w 247"/>
                  <a:gd name="T7" fmla="*/ 19 h 247"/>
                  <a:gd name="T8" fmla="*/ 45 w 247"/>
                  <a:gd name="T9" fmla="*/ 28 h 247"/>
                  <a:gd name="T10" fmla="*/ 33 w 247"/>
                  <a:gd name="T11" fmla="*/ 42 h 247"/>
                  <a:gd name="T12" fmla="*/ 21 w 247"/>
                  <a:gd name="T13" fmla="*/ 55 h 247"/>
                  <a:gd name="T14" fmla="*/ 12 w 247"/>
                  <a:gd name="T15" fmla="*/ 71 h 247"/>
                  <a:gd name="T16" fmla="*/ 6 w 247"/>
                  <a:gd name="T17" fmla="*/ 88 h 247"/>
                  <a:gd name="T18" fmla="*/ 2 w 247"/>
                  <a:gd name="T19" fmla="*/ 106 h 247"/>
                  <a:gd name="T20" fmla="*/ 0 w 247"/>
                  <a:gd name="T21" fmla="*/ 124 h 247"/>
                  <a:gd name="T22" fmla="*/ 2 w 247"/>
                  <a:gd name="T23" fmla="*/ 143 h 247"/>
                  <a:gd name="T24" fmla="*/ 6 w 247"/>
                  <a:gd name="T25" fmla="*/ 161 h 247"/>
                  <a:gd name="T26" fmla="*/ 12 w 247"/>
                  <a:gd name="T27" fmla="*/ 177 h 247"/>
                  <a:gd name="T28" fmla="*/ 21 w 247"/>
                  <a:gd name="T29" fmla="*/ 194 h 247"/>
                  <a:gd name="T30" fmla="*/ 33 w 247"/>
                  <a:gd name="T31" fmla="*/ 207 h 247"/>
                  <a:gd name="T32" fmla="*/ 45 w 247"/>
                  <a:gd name="T33" fmla="*/ 219 h 247"/>
                  <a:gd name="T34" fmla="*/ 60 w 247"/>
                  <a:gd name="T35" fmla="*/ 229 h 247"/>
                  <a:gd name="T36" fmla="*/ 76 w 247"/>
                  <a:gd name="T37" fmla="*/ 238 h 247"/>
                  <a:gd name="T38" fmla="*/ 92 w 247"/>
                  <a:gd name="T39" fmla="*/ 244 h 247"/>
                  <a:gd name="T40" fmla="*/ 112 w 247"/>
                  <a:gd name="T41" fmla="*/ 247 h 247"/>
                  <a:gd name="T42" fmla="*/ 130 w 247"/>
                  <a:gd name="T43" fmla="*/ 247 h 247"/>
                  <a:gd name="T44" fmla="*/ 149 w 247"/>
                  <a:gd name="T45" fmla="*/ 246 h 247"/>
                  <a:gd name="T46" fmla="*/ 167 w 247"/>
                  <a:gd name="T47" fmla="*/ 240 h 247"/>
                  <a:gd name="T48" fmla="*/ 183 w 247"/>
                  <a:gd name="T49" fmla="*/ 232 h 247"/>
                  <a:gd name="T50" fmla="*/ 198 w 247"/>
                  <a:gd name="T51" fmla="*/ 223 h 247"/>
                  <a:gd name="T52" fmla="*/ 212 w 247"/>
                  <a:gd name="T53" fmla="*/ 211 h 247"/>
                  <a:gd name="T54" fmla="*/ 224 w 247"/>
                  <a:gd name="T55" fmla="*/ 198 h 247"/>
                  <a:gd name="T56" fmla="*/ 232 w 247"/>
                  <a:gd name="T57" fmla="*/ 183 h 247"/>
                  <a:gd name="T58" fmla="*/ 240 w 247"/>
                  <a:gd name="T59" fmla="*/ 167 h 247"/>
                  <a:gd name="T60" fmla="*/ 244 w 247"/>
                  <a:gd name="T61" fmla="*/ 149 h 247"/>
                  <a:gd name="T62" fmla="*/ 247 w 247"/>
                  <a:gd name="T63" fmla="*/ 131 h 247"/>
                  <a:gd name="T64" fmla="*/ 247 w 247"/>
                  <a:gd name="T65" fmla="*/ 112 h 247"/>
                  <a:gd name="T66" fmla="*/ 243 w 247"/>
                  <a:gd name="T67" fmla="*/ 94 h 247"/>
                  <a:gd name="T68" fmla="*/ 238 w 247"/>
                  <a:gd name="T69" fmla="*/ 76 h 247"/>
                  <a:gd name="T70" fmla="*/ 229 w 247"/>
                  <a:gd name="T71" fmla="*/ 59 h 247"/>
                  <a:gd name="T72" fmla="*/ 219 w 247"/>
                  <a:gd name="T73" fmla="*/ 46 h 247"/>
                  <a:gd name="T74" fmla="*/ 207 w 247"/>
                  <a:gd name="T75" fmla="*/ 33 h 247"/>
                  <a:gd name="T76" fmla="*/ 192 w 247"/>
                  <a:gd name="T77" fmla="*/ 22 h 247"/>
                  <a:gd name="T78" fmla="*/ 177 w 247"/>
                  <a:gd name="T79" fmla="*/ 13 h 247"/>
                  <a:gd name="T80" fmla="*/ 161 w 247"/>
                  <a:gd name="T81" fmla="*/ 6 h 247"/>
                  <a:gd name="T82" fmla="*/ 143 w 247"/>
                  <a:gd name="T83" fmla="*/ 1 h 247"/>
                  <a:gd name="T84" fmla="*/ 124 w 247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7"/>
                  <a:gd name="T130" fmla="*/ 0 h 247"/>
                  <a:gd name="T131" fmla="*/ 247 w 247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7" h="247">
                    <a:moveTo>
                      <a:pt x="124" y="0"/>
                    </a:moveTo>
                    <a:lnTo>
                      <a:pt x="118" y="1"/>
                    </a:lnTo>
                    <a:lnTo>
                      <a:pt x="112" y="1"/>
                    </a:lnTo>
                    <a:lnTo>
                      <a:pt x="106" y="1"/>
                    </a:lnTo>
                    <a:lnTo>
                      <a:pt x="98" y="3"/>
                    </a:lnTo>
                    <a:lnTo>
                      <a:pt x="92" y="4"/>
                    </a:lnTo>
                    <a:lnTo>
                      <a:pt x="87" y="6"/>
                    </a:lnTo>
                    <a:lnTo>
                      <a:pt x="82" y="9"/>
                    </a:lnTo>
                    <a:lnTo>
                      <a:pt x="76" y="10"/>
                    </a:lnTo>
                    <a:lnTo>
                      <a:pt x="70" y="13"/>
                    </a:lnTo>
                    <a:lnTo>
                      <a:pt x="66" y="16"/>
                    </a:lnTo>
                    <a:lnTo>
                      <a:pt x="60" y="19"/>
                    </a:lnTo>
                    <a:lnTo>
                      <a:pt x="55" y="22"/>
                    </a:lnTo>
                    <a:lnTo>
                      <a:pt x="51" y="25"/>
                    </a:lnTo>
                    <a:lnTo>
                      <a:pt x="45" y="28"/>
                    </a:lnTo>
                    <a:lnTo>
                      <a:pt x="40" y="33"/>
                    </a:lnTo>
                    <a:lnTo>
                      <a:pt x="36" y="37"/>
                    </a:lnTo>
                    <a:lnTo>
                      <a:pt x="33" y="42"/>
                    </a:lnTo>
                    <a:lnTo>
                      <a:pt x="28" y="46"/>
                    </a:lnTo>
                    <a:lnTo>
                      <a:pt x="25" y="51"/>
                    </a:lnTo>
                    <a:lnTo>
                      <a:pt x="21" y="55"/>
                    </a:lnTo>
                    <a:lnTo>
                      <a:pt x="18" y="59"/>
                    </a:lnTo>
                    <a:lnTo>
                      <a:pt x="15" y="65"/>
                    </a:lnTo>
                    <a:lnTo>
                      <a:pt x="12" y="71"/>
                    </a:lnTo>
                    <a:lnTo>
                      <a:pt x="11" y="76"/>
                    </a:lnTo>
                    <a:lnTo>
                      <a:pt x="8" y="82"/>
                    </a:lnTo>
                    <a:lnTo>
                      <a:pt x="6" y="88"/>
                    </a:lnTo>
                    <a:lnTo>
                      <a:pt x="5" y="94"/>
                    </a:lnTo>
                    <a:lnTo>
                      <a:pt x="3" y="100"/>
                    </a:lnTo>
                    <a:lnTo>
                      <a:pt x="2" y="106"/>
                    </a:lnTo>
                    <a:lnTo>
                      <a:pt x="2" y="112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0" y="131"/>
                    </a:lnTo>
                    <a:lnTo>
                      <a:pt x="2" y="137"/>
                    </a:lnTo>
                    <a:lnTo>
                      <a:pt x="2" y="143"/>
                    </a:lnTo>
                    <a:lnTo>
                      <a:pt x="3" y="149"/>
                    </a:lnTo>
                    <a:lnTo>
                      <a:pt x="5" y="155"/>
                    </a:lnTo>
                    <a:lnTo>
                      <a:pt x="6" y="161"/>
                    </a:lnTo>
                    <a:lnTo>
                      <a:pt x="8" y="167"/>
                    </a:lnTo>
                    <a:lnTo>
                      <a:pt x="11" y="173"/>
                    </a:lnTo>
                    <a:lnTo>
                      <a:pt x="12" y="177"/>
                    </a:lnTo>
                    <a:lnTo>
                      <a:pt x="15" y="183"/>
                    </a:lnTo>
                    <a:lnTo>
                      <a:pt x="18" y="188"/>
                    </a:lnTo>
                    <a:lnTo>
                      <a:pt x="21" y="194"/>
                    </a:lnTo>
                    <a:lnTo>
                      <a:pt x="25" y="198"/>
                    </a:lnTo>
                    <a:lnTo>
                      <a:pt x="28" y="202"/>
                    </a:lnTo>
                    <a:lnTo>
                      <a:pt x="33" y="207"/>
                    </a:lnTo>
                    <a:lnTo>
                      <a:pt x="36" y="211"/>
                    </a:lnTo>
                    <a:lnTo>
                      <a:pt x="40" y="216"/>
                    </a:lnTo>
                    <a:lnTo>
                      <a:pt x="45" y="219"/>
                    </a:lnTo>
                    <a:lnTo>
                      <a:pt x="51" y="223"/>
                    </a:lnTo>
                    <a:lnTo>
                      <a:pt x="55" y="226"/>
                    </a:lnTo>
                    <a:lnTo>
                      <a:pt x="60" y="229"/>
                    </a:lnTo>
                    <a:lnTo>
                      <a:pt x="66" y="232"/>
                    </a:lnTo>
                    <a:lnTo>
                      <a:pt x="70" y="235"/>
                    </a:lnTo>
                    <a:lnTo>
                      <a:pt x="76" y="238"/>
                    </a:lnTo>
                    <a:lnTo>
                      <a:pt x="82" y="240"/>
                    </a:lnTo>
                    <a:lnTo>
                      <a:pt x="87" y="243"/>
                    </a:lnTo>
                    <a:lnTo>
                      <a:pt x="92" y="244"/>
                    </a:lnTo>
                    <a:lnTo>
                      <a:pt x="98" y="246"/>
                    </a:lnTo>
                    <a:lnTo>
                      <a:pt x="106" y="246"/>
                    </a:lnTo>
                    <a:lnTo>
                      <a:pt x="112" y="247"/>
                    </a:lnTo>
                    <a:lnTo>
                      <a:pt x="118" y="247"/>
                    </a:lnTo>
                    <a:lnTo>
                      <a:pt x="124" y="247"/>
                    </a:lnTo>
                    <a:lnTo>
                      <a:pt x="130" y="247"/>
                    </a:lnTo>
                    <a:lnTo>
                      <a:pt x="137" y="247"/>
                    </a:lnTo>
                    <a:lnTo>
                      <a:pt x="143" y="246"/>
                    </a:lnTo>
                    <a:lnTo>
                      <a:pt x="149" y="246"/>
                    </a:lnTo>
                    <a:lnTo>
                      <a:pt x="155" y="244"/>
                    </a:lnTo>
                    <a:lnTo>
                      <a:pt x="161" y="243"/>
                    </a:lnTo>
                    <a:lnTo>
                      <a:pt x="167" y="240"/>
                    </a:lnTo>
                    <a:lnTo>
                      <a:pt x="171" y="238"/>
                    </a:lnTo>
                    <a:lnTo>
                      <a:pt x="177" y="235"/>
                    </a:lnTo>
                    <a:lnTo>
                      <a:pt x="183" y="232"/>
                    </a:lnTo>
                    <a:lnTo>
                      <a:pt x="188" y="229"/>
                    </a:lnTo>
                    <a:lnTo>
                      <a:pt x="192" y="226"/>
                    </a:lnTo>
                    <a:lnTo>
                      <a:pt x="198" y="223"/>
                    </a:lnTo>
                    <a:lnTo>
                      <a:pt x="203" y="219"/>
                    </a:lnTo>
                    <a:lnTo>
                      <a:pt x="207" y="216"/>
                    </a:lnTo>
                    <a:lnTo>
                      <a:pt x="212" y="211"/>
                    </a:lnTo>
                    <a:lnTo>
                      <a:pt x="215" y="207"/>
                    </a:lnTo>
                    <a:lnTo>
                      <a:pt x="219" y="202"/>
                    </a:lnTo>
                    <a:lnTo>
                      <a:pt x="224" y="198"/>
                    </a:lnTo>
                    <a:lnTo>
                      <a:pt x="227" y="194"/>
                    </a:lnTo>
                    <a:lnTo>
                      <a:pt x="229" y="188"/>
                    </a:lnTo>
                    <a:lnTo>
                      <a:pt x="232" y="183"/>
                    </a:lnTo>
                    <a:lnTo>
                      <a:pt x="235" y="177"/>
                    </a:lnTo>
                    <a:lnTo>
                      <a:pt x="238" y="173"/>
                    </a:lnTo>
                    <a:lnTo>
                      <a:pt x="240" y="167"/>
                    </a:lnTo>
                    <a:lnTo>
                      <a:pt x="241" y="161"/>
                    </a:lnTo>
                    <a:lnTo>
                      <a:pt x="243" y="155"/>
                    </a:lnTo>
                    <a:lnTo>
                      <a:pt x="244" y="149"/>
                    </a:lnTo>
                    <a:lnTo>
                      <a:pt x="246" y="143"/>
                    </a:lnTo>
                    <a:lnTo>
                      <a:pt x="247" y="137"/>
                    </a:lnTo>
                    <a:lnTo>
                      <a:pt x="247" y="131"/>
                    </a:lnTo>
                    <a:lnTo>
                      <a:pt x="247" y="124"/>
                    </a:lnTo>
                    <a:lnTo>
                      <a:pt x="247" y="118"/>
                    </a:lnTo>
                    <a:lnTo>
                      <a:pt x="247" y="112"/>
                    </a:lnTo>
                    <a:lnTo>
                      <a:pt x="246" y="106"/>
                    </a:lnTo>
                    <a:lnTo>
                      <a:pt x="244" y="100"/>
                    </a:lnTo>
                    <a:lnTo>
                      <a:pt x="243" y="94"/>
                    </a:lnTo>
                    <a:lnTo>
                      <a:pt x="241" y="88"/>
                    </a:lnTo>
                    <a:lnTo>
                      <a:pt x="240" y="82"/>
                    </a:lnTo>
                    <a:lnTo>
                      <a:pt x="238" y="76"/>
                    </a:lnTo>
                    <a:lnTo>
                      <a:pt x="235" y="71"/>
                    </a:lnTo>
                    <a:lnTo>
                      <a:pt x="232" y="65"/>
                    </a:lnTo>
                    <a:lnTo>
                      <a:pt x="229" y="59"/>
                    </a:lnTo>
                    <a:lnTo>
                      <a:pt x="227" y="55"/>
                    </a:lnTo>
                    <a:lnTo>
                      <a:pt x="224" y="51"/>
                    </a:lnTo>
                    <a:lnTo>
                      <a:pt x="219" y="46"/>
                    </a:lnTo>
                    <a:lnTo>
                      <a:pt x="215" y="42"/>
                    </a:lnTo>
                    <a:lnTo>
                      <a:pt x="212" y="37"/>
                    </a:lnTo>
                    <a:lnTo>
                      <a:pt x="207" y="33"/>
                    </a:lnTo>
                    <a:lnTo>
                      <a:pt x="203" y="28"/>
                    </a:lnTo>
                    <a:lnTo>
                      <a:pt x="198" y="25"/>
                    </a:lnTo>
                    <a:lnTo>
                      <a:pt x="192" y="22"/>
                    </a:lnTo>
                    <a:lnTo>
                      <a:pt x="188" y="19"/>
                    </a:lnTo>
                    <a:lnTo>
                      <a:pt x="183" y="16"/>
                    </a:lnTo>
                    <a:lnTo>
                      <a:pt x="177" y="13"/>
                    </a:lnTo>
                    <a:lnTo>
                      <a:pt x="171" y="10"/>
                    </a:lnTo>
                    <a:lnTo>
                      <a:pt x="167" y="9"/>
                    </a:lnTo>
                    <a:lnTo>
                      <a:pt x="161" y="6"/>
                    </a:lnTo>
                    <a:lnTo>
                      <a:pt x="155" y="4"/>
                    </a:lnTo>
                    <a:lnTo>
                      <a:pt x="149" y="3"/>
                    </a:lnTo>
                    <a:lnTo>
                      <a:pt x="143" y="1"/>
                    </a:lnTo>
                    <a:lnTo>
                      <a:pt x="137" y="1"/>
                    </a:lnTo>
                    <a:lnTo>
                      <a:pt x="130" y="1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86" name="Freeform 16"/>
              <p:cNvSpPr>
                <a:spLocks/>
              </p:cNvSpPr>
              <p:nvPr/>
            </p:nvSpPr>
            <p:spPr bwMode="auto">
              <a:xfrm>
                <a:off x="2574" y="2934"/>
                <a:ext cx="247" cy="247"/>
              </a:xfrm>
              <a:custGeom>
                <a:avLst/>
                <a:gdLst>
                  <a:gd name="T0" fmla="*/ 112 w 247"/>
                  <a:gd name="T1" fmla="*/ 1 h 247"/>
                  <a:gd name="T2" fmla="*/ 92 w 247"/>
                  <a:gd name="T3" fmla="*/ 4 h 247"/>
                  <a:gd name="T4" fmla="*/ 76 w 247"/>
                  <a:gd name="T5" fmla="*/ 10 h 247"/>
                  <a:gd name="T6" fmla="*/ 60 w 247"/>
                  <a:gd name="T7" fmla="*/ 19 h 247"/>
                  <a:gd name="T8" fmla="*/ 45 w 247"/>
                  <a:gd name="T9" fmla="*/ 28 h 247"/>
                  <a:gd name="T10" fmla="*/ 33 w 247"/>
                  <a:gd name="T11" fmla="*/ 42 h 247"/>
                  <a:gd name="T12" fmla="*/ 21 w 247"/>
                  <a:gd name="T13" fmla="*/ 55 h 247"/>
                  <a:gd name="T14" fmla="*/ 12 w 247"/>
                  <a:gd name="T15" fmla="*/ 71 h 247"/>
                  <a:gd name="T16" fmla="*/ 6 w 247"/>
                  <a:gd name="T17" fmla="*/ 88 h 247"/>
                  <a:gd name="T18" fmla="*/ 2 w 247"/>
                  <a:gd name="T19" fmla="*/ 106 h 247"/>
                  <a:gd name="T20" fmla="*/ 0 w 247"/>
                  <a:gd name="T21" fmla="*/ 124 h 247"/>
                  <a:gd name="T22" fmla="*/ 2 w 247"/>
                  <a:gd name="T23" fmla="*/ 143 h 247"/>
                  <a:gd name="T24" fmla="*/ 6 w 247"/>
                  <a:gd name="T25" fmla="*/ 161 h 247"/>
                  <a:gd name="T26" fmla="*/ 12 w 247"/>
                  <a:gd name="T27" fmla="*/ 177 h 247"/>
                  <a:gd name="T28" fmla="*/ 21 w 247"/>
                  <a:gd name="T29" fmla="*/ 194 h 247"/>
                  <a:gd name="T30" fmla="*/ 33 w 247"/>
                  <a:gd name="T31" fmla="*/ 207 h 247"/>
                  <a:gd name="T32" fmla="*/ 45 w 247"/>
                  <a:gd name="T33" fmla="*/ 219 h 247"/>
                  <a:gd name="T34" fmla="*/ 60 w 247"/>
                  <a:gd name="T35" fmla="*/ 229 h 247"/>
                  <a:gd name="T36" fmla="*/ 76 w 247"/>
                  <a:gd name="T37" fmla="*/ 238 h 247"/>
                  <a:gd name="T38" fmla="*/ 92 w 247"/>
                  <a:gd name="T39" fmla="*/ 244 h 247"/>
                  <a:gd name="T40" fmla="*/ 112 w 247"/>
                  <a:gd name="T41" fmla="*/ 247 h 247"/>
                  <a:gd name="T42" fmla="*/ 130 w 247"/>
                  <a:gd name="T43" fmla="*/ 247 h 247"/>
                  <a:gd name="T44" fmla="*/ 149 w 247"/>
                  <a:gd name="T45" fmla="*/ 246 h 247"/>
                  <a:gd name="T46" fmla="*/ 167 w 247"/>
                  <a:gd name="T47" fmla="*/ 240 h 247"/>
                  <a:gd name="T48" fmla="*/ 183 w 247"/>
                  <a:gd name="T49" fmla="*/ 232 h 247"/>
                  <a:gd name="T50" fmla="*/ 198 w 247"/>
                  <a:gd name="T51" fmla="*/ 223 h 247"/>
                  <a:gd name="T52" fmla="*/ 212 w 247"/>
                  <a:gd name="T53" fmla="*/ 211 h 247"/>
                  <a:gd name="T54" fmla="*/ 224 w 247"/>
                  <a:gd name="T55" fmla="*/ 198 h 247"/>
                  <a:gd name="T56" fmla="*/ 232 w 247"/>
                  <a:gd name="T57" fmla="*/ 183 h 247"/>
                  <a:gd name="T58" fmla="*/ 240 w 247"/>
                  <a:gd name="T59" fmla="*/ 167 h 247"/>
                  <a:gd name="T60" fmla="*/ 244 w 247"/>
                  <a:gd name="T61" fmla="*/ 149 h 247"/>
                  <a:gd name="T62" fmla="*/ 247 w 247"/>
                  <a:gd name="T63" fmla="*/ 131 h 247"/>
                  <a:gd name="T64" fmla="*/ 247 w 247"/>
                  <a:gd name="T65" fmla="*/ 112 h 247"/>
                  <a:gd name="T66" fmla="*/ 243 w 247"/>
                  <a:gd name="T67" fmla="*/ 94 h 247"/>
                  <a:gd name="T68" fmla="*/ 238 w 247"/>
                  <a:gd name="T69" fmla="*/ 76 h 247"/>
                  <a:gd name="T70" fmla="*/ 229 w 247"/>
                  <a:gd name="T71" fmla="*/ 59 h 247"/>
                  <a:gd name="T72" fmla="*/ 219 w 247"/>
                  <a:gd name="T73" fmla="*/ 46 h 247"/>
                  <a:gd name="T74" fmla="*/ 207 w 247"/>
                  <a:gd name="T75" fmla="*/ 33 h 247"/>
                  <a:gd name="T76" fmla="*/ 192 w 247"/>
                  <a:gd name="T77" fmla="*/ 22 h 247"/>
                  <a:gd name="T78" fmla="*/ 177 w 247"/>
                  <a:gd name="T79" fmla="*/ 13 h 247"/>
                  <a:gd name="T80" fmla="*/ 161 w 247"/>
                  <a:gd name="T81" fmla="*/ 6 h 247"/>
                  <a:gd name="T82" fmla="*/ 143 w 247"/>
                  <a:gd name="T83" fmla="*/ 1 h 247"/>
                  <a:gd name="T84" fmla="*/ 124 w 247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7"/>
                  <a:gd name="T130" fmla="*/ 0 h 247"/>
                  <a:gd name="T131" fmla="*/ 247 w 247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7" h="247">
                    <a:moveTo>
                      <a:pt x="124" y="0"/>
                    </a:moveTo>
                    <a:lnTo>
                      <a:pt x="118" y="1"/>
                    </a:lnTo>
                    <a:lnTo>
                      <a:pt x="112" y="1"/>
                    </a:lnTo>
                    <a:lnTo>
                      <a:pt x="106" y="1"/>
                    </a:lnTo>
                    <a:lnTo>
                      <a:pt x="98" y="3"/>
                    </a:lnTo>
                    <a:lnTo>
                      <a:pt x="92" y="4"/>
                    </a:lnTo>
                    <a:lnTo>
                      <a:pt x="87" y="6"/>
                    </a:lnTo>
                    <a:lnTo>
                      <a:pt x="82" y="9"/>
                    </a:lnTo>
                    <a:lnTo>
                      <a:pt x="76" y="10"/>
                    </a:lnTo>
                    <a:lnTo>
                      <a:pt x="70" y="13"/>
                    </a:lnTo>
                    <a:lnTo>
                      <a:pt x="66" y="16"/>
                    </a:lnTo>
                    <a:lnTo>
                      <a:pt x="60" y="19"/>
                    </a:lnTo>
                    <a:lnTo>
                      <a:pt x="55" y="22"/>
                    </a:lnTo>
                    <a:lnTo>
                      <a:pt x="51" y="25"/>
                    </a:lnTo>
                    <a:lnTo>
                      <a:pt x="45" y="28"/>
                    </a:lnTo>
                    <a:lnTo>
                      <a:pt x="40" y="33"/>
                    </a:lnTo>
                    <a:lnTo>
                      <a:pt x="36" y="37"/>
                    </a:lnTo>
                    <a:lnTo>
                      <a:pt x="33" y="42"/>
                    </a:lnTo>
                    <a:lnTo>
                      <a:pt x="28" y="46"/>
                    </a:lnTo>
                    <a:lnTo>
                      <a:pt x="25" y="51"/>
                    </a:lnTo>
                    <a:lnTo>
                      <a:pt x="21" y="55"/>
                    </a:lnTo>
                    <a:lnTo>
                      <a:pt x="18" y="59"/>
                    </a:lnTo>
                    <a:lnTo>
                      <a:pt x="15" y="65"/>
                    </a:lnTo>
                    <a:lnTo>
                      <a:pt x="12" y="71"/>
                    </a:lnTo>
                    <a:lnTo>
                      <a:pt x="11" y="76"/>
                    </a:lnTo>
                    <a:lnTo>
                      <a:pt x="8" y="82"/>
                    </a:lnTo>
                    <a:lnTo>
                      <a:pt x="6" y="88"/>
                    </a:lnTo>
                    <a:lnTo>
                      <a:pt x="5" y="94"/>
                    </a:lnTo>
                    <a:lnTo>
                      <a:pt x="3" y="100"/>
                    </a:lnTo>
                    <a:lnTo>
                      <a:pt x="2" y="106"/>
                    </a:lnTo>
                    <a:lnTo>
                      <a:pt x="2" y="112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0" y="131"/>
                    </a:lnTo>
                    <a:lnTo>
                      <a:pt x="2" y="137"/>
                    </a:lnTo>
                    <a:lnTo>
                      <a:pt x="2" y="143"/>
                    </a:lnTo>
                    <a:lnTo>
                      <a:pt x="3" y="149"/>
                    </a:lnTo>
                    <a:lnTo>
                      <a:pt x="5" y="155"/>
                    </a:lnTo>
                    <a:lnTo>
                      <a:pt x="6" y="161"/>
                    </a:lnTo>
                    <a:lnTo>
                      <a:pt x="8" y="167"/>
                    </a:lnTo>
                    <a:lnTo>
                      <a:pt x="11" y="173"/>
                    </a:lnTo>
                    <a:lnTo>
                      <a:pt x="12" y="177"/>
                    </a:lnTo>
                    <a:lnTo>
                      <a:pt x="15" y="183"/>
                    </a:lnTo>
                    <a:lnTo>
                      <a:pt x="18" y="188"/>
                    </a:lnTo>
                    <a:lnTo>
                      <a:pt x="21" y="194"/>
                    </a:lnTo>
                    <a:lnTo>
                      <a:pt x="25" y="198"/>
                    </a:lnTo>
                    <a:lnTo>
                      <a:pt x="28" y="202"/>
                    </a:lnTo>
                    <a:lnTo>
                      <a:pt x="33" y="207"/>
                    </a:lnTo>
                    <a:lnTo>
                      <a:pt x="36" y="211"/>
                    </a:lnTo>
                    <a:lnTo>
                      <a:pt x="40" y="216"/>
                    </a:lnTo>
                    <a:lnTo>
                      <a:pt x="45" y="219"/>
                    </a:lnTo>
                    <a:lnTo>
                      <a:pt x="51" y="223"/>
                    </a:lnTo>
                    <a:lnTo>
                      <a:pt x="55" y="226"/>
                    </a:lnTo>
                    <a:lnTo>
                      <a:pt x="60" y="229"/>
                    </a:lnTo>
                    <a:lnTo>
                      <a:pt x="66" y="232"/>
                    </a:lnTo>
                    <a:lnTo>
                      <a:pt x="70" y="235"/>
                    </a:lnTo>
                    <a:lnTo>
                      <a:pt x="76" y="238"/>
                    </a:lnTo>
                    <a:lnTo>
                      <a:pt x="82" y="240"/>
                    </a:lnTo>
                    <a:lnTo>
                      <a:pt x="87" y="243"/>
                    </a:lnTo>
                    <a:lnTo>
                      <a:pt x="92" y="244"/>
                    </a:lnTo>
                    <a:lnTo>
                      <a:pt x="98" y="246"/>
                    </a:lnTo>
                    <a:lnTo>
                      <a:pt x="106" y="246"/>
                    </a:lnTo>
                    <a:lnTo>
                      <a:pt x="112" y="247"/>
                    </a:lnTo>
                    <a:lnTo>
                      <a:pt x="118" y="247"/>
                    </a:lnTo>
                    <a:lnTo>
                      <a:pt x="124" y="247"/>
                    </a:lnTo>
                    <a:lnTo>
                      <a:pt x="130" y="247"/>
                    </a:lnTo>
                    <a:lnTo>
                      <a:pt x="137" y="247"/>
                    </a:lnTo>
                    <a:lnTo>
                      <a:pt x="143" y="246"/>
                    </a:lnTo>
                    <a:lnTo>
                      <a:pt x="149" y="246"/>
                    </a:lnTo>
                    <a:lnTo>
                      <a:pt x="155" y="244"/>
                    </a:lnTo>
                    <a:lnTo>
                      <a:pt x="161" y="243"/>
                    </a:lnTo>
                    <a:lnTo>
                      <a:pt x="167" y="240"/>
                    </a:lnTo>
                    <a:lnTo>
                      <a:pt x="171" y="238"/>
                    </a:lnTo>
                    <a:lnTo>
                      <a:pt x="177" y="235"/>
                    </a:lnTo>
                    <a:lnTo>
                      <a:pt x="183" y="232"/>
                    </a:lnTo>
                    <a:lnTo>
                      <a:pt x="188" y="229"/>
                    </a:lnTo>
                    <a:lnTo>
                      <a:pt x="192" y="226"/>
                    </a:lnTo>
                    <a:lnTo>
                      <a:pt x="198" y="223"/>
                    </a:lnTo>
                    <a:lnTo>
                      <a:pt x="203" y="219"/>
                    </a:lnTo>
                    <a:lnTo>
                      <a:pt x="207" y="216"/>
                    </a:lnTo>
                    <a:lnTo>
                      <a:pt x="212" y="211"/>
                    </a:lnTo>
                    <a:lnTo>
                      <a:pt x="215" y="207"/>
                    </a:lnTo>
                    <a:lnTo>
                      <a:pt x="219" y="202"/>
                    </a:lnTo>
                    <a:lnTo>
                      <a:pt x="224" y="198"/>
                    </a:lnTo>
                    <a:lnTo>
                      <a:pt x="227" y="194"/>
                    </a:lnTo>
                    <a:lnTo>
                      <a:pt x="229" y="188"/>
                    </a:lnTo>
                    <a:lnTo>
                      <a:pt x="232" y="183"/>
                    </a:lnTo>
                    <a:lnTo>
                      <a:pt x="235" y="177"/>
                    </a:lnTo>
                    <a:lnTo>
                      <a:pt x="238" y="173"/>
                    </a:lnTo>
                    <a:lnTo>
                      <a:pt x="240" y="167"/>
                    </a:lnTo>
                    <a:lnTo>
                      <a:pt x="241" y="161"/>
                    </a:lnTo>
                    <a:lnTo>
                      <a:pt x="243" y="155"/>
                    </a:lnTo>
                    <a:lnTo>
                      <a:pt x="244" y="149"/>
                    </a:lnTo>
                    <a:lnTo>
                      <a:pt x="246" y="143"/>
                    </a:lnTo>
                    <a:lnTo>
                      <a:pt x="247" y="137"/>
                    </a:lnTo>
                    <a:lnTo>
                      <a:pt x="247" y="131"/>
                    </a:lnTo>
                    <a:lnTo>
                      <a:pt x="247" y="124"/>
                    </a:lnTo>
                    <a:lnTo>
                      <a:pt x="247" y="118"/>
                    </a:lnTo>
                    <a:lnTo>
                      <a:pt x="247" y="112"/>
                    </a:lnTo>
                    <a:lnTo>
                      <a:pt x="246" y="106"/>
                    </a:lnTo>
                    <a:lnTo>
                      <a:pt x="244" y="100"/>
                    </a:lnTo>
                    <a:lnTo>
                      <a:pt x="243" y="94"/>
                    </a:lnTo>
                    <a:lnTo>
                      <a:pt x="241" y="88"/>
                    </a:lnTo>
                    <a:lnTo>
                      <a:pt x="240" y="82"/>
                    </a:lnTo>
                    <a:lnTo>
                      <a:pt x="238" y="76"/>
                    </a:lnTo>
                    <a:lnTo>
                      <a:pt x="235" y="71"/>
                    </a:lnTo>
                    <a:lnTo>
                      <a:pt x="232" y="65"/>
                    </a:lnTo>
                    <a:lnTo>
                      <a:pt x="229" y="59"/>
                    </a:lnTo>
                    <a:lnTo>
                      <a:pt x="227" y="55"/>
                    </a:lnTo>
                    <a:lnTo>
                      <a:pt x="224" y="51"/>
                    </a:lnTo>
                    <a:lnTo>
                      <a:pt x="219" y="46"/>
                    </a:lnTo>
                    <a:lnTo>
                      <a:pt x="215" y="42"/>
                    </a:lnTo>
                    <a:lnTo>
                      <a:pt x="212" y="37"/>
                    </a:lnTo>
                    <a:lnTo>
                      <a:pt x="207" y="33"/>
                    </a:lnTo>
                    <a:lnTo>
                      <a:pt x="203" y="28"/>
                    </a:lnTo>
                    <a:lnTo>
                      <a:pt x="198" y="25"/>
                    </a:lnTo>
                    <a:lnTo>
                      <a:pt x="192" y="22"/>
                    </a:lnTo>
                    <a:lnTo>
                      <a:pt x="188" y="19"/>
                    </a:lnTo>
                    <a:lnTo>
                      <a:pt x="183" y="16"/>
                    </a:lnTo>
                    <a:lnTo>
                      <a:pt x="177" y="13"/>
                    </a:lnTo>
                    <a:lnTo>
                      <a:pt x="171" y="10"/>
                    </a:lnTo>
                    <a:lnTo>
                      <a:pt x="167" y="9"/>
                    </a:lnTo>
                    <a:lnTo>
                      <a:pt x="161" y="6"/>
                    </a:lnTo>
                    <a:lnTo>
                      <a:pt x="155" y="4"/>
                    </a:lnTo>
                    <a:lnTo>
                      <a:pt x="149" y="3"/>
                    </a:lnTo>
                    <a:lnTo>
                      <a:pt x="143" y="1"/>
                    </a:lnTo>
                    <a:lnTo>
                      <a:pt x="137" y="1"/>
                    </a:lnTo>
                    <a:lnTo>
                      <a:pt x="130" y="1"/>
                    </a:lnTo>
                    <a:lnTo>
                      <a:pt x="124" y="0"/>
                    </a:lnTo>
                  </a:path>
                </a:pathLst>
              </a:custGeom>
              <a:noFill/>
              <a:ln w="0">
                <a:solidFill>
                  <a:srgbClr val="0000B8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87" name="Freeform 17"/>
              <p:cNvSpPr>
                <a:spLocks/>
              </p:cNvSpPr>
              <p:nvPr/>
            </p:nvSpPr>
            <p:spPr bwMode="auto">
              <a:xfrm>
                <a:off x="2574" y="3309"/>
                <a:ext cx="247" cy="247"/>
              </a:xfrm>
              <a:custGeom>
                <a:avLst/>
                <a:gdLst>
                  <a:gd name="T0" fmla="*/ 112 w 247"/>
                  <a:gd name="T1" fmla="*/ 0 h 247"/>
                  <a:gd name="T2" fmla="*/ 92 w 247"/>
                  <a:gd name="T3" fmla="*/ 3 h 247"/>
                  <a:gd name="T4" fmla="*/ 76 w 247"/>
                  <a:gd name="T5" fmla="*/ 9 h 247"/>
                  <a:gd name="T6" fmla="*/ 60 w 247"/>
                  <a:gd name="T7" fmla="*/ 18 h 247"/>
                  <a:gd name="T8" fmla="*/ 45 w 247"/>
                  <a:gd name="T9" fmla="*/ 29 h 247"/>
                  <a:gd name="T10" fmla="*/ 33 w 247"/>
                  <a:gd name="T11" fmla="*/ 40 h 247"/>
                  <a:gd name="T12" fmla="*/ 21 w 247"/>
                  <a:gd name="T13" fmla="*/ 54 h 247"/>
                  <a:gd name="T14" fmla="*/ 12 w 247"/>
                  <a:gd name="T15" fmla="*/ 70 h 247"/>
                  <a:gd name="T16" fmla="*/ 6 w 247"/>
                  <a:gd name="T17" fmla="*/ 87 h 247"/>
                  <a:gd name="T18" fmla="*/ 2 w 247"/>
                  <a:gd name="T19" fmla="*/ 104 h 247"/>
                  <a:gd name="T20" fmla="*/ 0 w 247"/>
                  <a:gd name="T21" fmla="*/ 124 h 247"/>
                  <a:gd name="T22" fmla="*/ 2 w 247"/>
                  <a:gd name="T23" fmla="*/ 142 h 247"/>
                  <a:gd name="T24" fmla="*/ 6 w 247"/>
                  <a:gd name="T25" fmla="*/ 160 h 247"/>
                  <a:gd name="T26" fmla="*/ 12 w 247"/>
                  <a:gd name="T27" fmla="*/ 177 h 247"/>
                  <a:gd name="T28" fmla="*/ 21 w 247"/>
                  <a:gd name="T29" fmla="*/ 192 h 247"/>
                  <a:gd name="T30" fmla="*/ 33 w 247"/>
                  <a:gd name="T31" fmla="*/ 207 h 247"/>
                  <a:gd name="T32" fmla="*/ 45 w 247"/>
                  <a:gd name="T33" fmla="*/ 219 h 247"/>
                  <a:gd name="T34" fmla="*/ 60 w 247"/>
                  <a:gd name="T35" fmla="*/ 230 h 247"/>
                  <a:gd name="T36" fmla="*/ 76 w 247"/>
                  <a:gd name="T37" fmla="*/ 237 h 247"/>
                  <a:gd name="T38" fmla="*/ 92 w 247"/>
                  <a:gd name="T39" fmla="*/ 243 h 247"/>
                  <a:gd name="T40" fmla="*/ 112 w 247"/>
                  <a:gd name="T41" fmla="*/ 246 h 247"/>
                  <a:gd name="T42" fmla="*/ 130 w 247"/>
                  <a:gd name="T43" fmla="*/ 247 h 247"/>
                  <a:gd name="T44" fmla="*/ 149 w 247"/>
                  <a:gd name="T45" fmla="*/ 244 h 247"/>
                  <a:gd name="T46" fmla="*/ 167 w 247"/>
                  <a:gd name="T47" fmla="*/ 240 h 247"/>
                  <a:gd name="T48" fmla="*/ 183 w 247"/>
                  <a:gd name="T49" fmla="*/ 233 h 247"/>
                  <a:gd name="T50" fmla="*/ 198 w 247"/>
                  <a:gd name="T51" fmla="*/ 222 h 247"/>
                  <a:gd name="T52" fmla="*/ 212 w 247"/>
                  <a:gd name="T53" fmla="*/ 210 h 247"/>
                  <a:gd name="T54" fmla="*/ 224 w 247"/>
                  <a:gd name="T55" fmla="*/ 197 h 247"/>
                  <a:gd name="T56" fmla="*/ 232 w 247"/>
                  <a:gd name="T57" fmla="*/ 182 h 247"/>
                  <a:gd name="T58" fmla="*/ 240 w 247"/>
                  <a:gd name="T59" fmla="*/ 166 h 247"/>
                  <a:gd name="T60" fmla="*/ 244 w 247"/>
                  <a:gd name="T61" fmla="*/ 148 h 247"/>
                  <a:gd name="T62" fmla="*/ 247 w 247"/>
                  <a:gd name="T63" fmla="*/ 130 h 247"/>
                  <a:gd name="T64" fmla="*/ 247 w 247"/>
                  <a:gd name="T65" fmla="*/ 110 h 247"/>
                  <a:gd name="T66" fmla="*/ 243 w 247"/>
                  <a:gd name="T67" fmla="*/ 93 h 247"/>
                  <a:gd name="T68" fmla="*/ 238 w 247"/>
                  <a:gd name="T69" fmla="*/ 76 h 247"/>
                  <a:gd name="T70" fmla="*/ 229 w 247"/>
                  <a:gd name="T71" fmla="*/ 60 h 247"/>
                  <a:gd name="T72" fmla="*/ 219 w 247"/>
                  <a:gd name="T73" fmla="*/ 45 h 247"/>
                  <a:gd name="T74" fmla="*/ 207 w 247"/>
                  <a:gd name="T75" fmla="*/ 31 h 247"/>
                  <a:gd name="T76" fmla="*/ 192 w 247"/>
                  <a:gd name="T77" fmla="*/ 21 h 247"/>
                  <a:gd name="T78" fmla="*/ 177 w 247"/>
                  <a:gd name="T79" fmla="*/ 12 h 247"/>
                  <a:gd name="T80" fmla="*/ 161 w 247"/>
                  <a:gd name="T81" fmla="*/ 6 h 247"/>
                  <a:gd name="T82" fmla="*/ 143 w 247"/>
                  <a:gd name="T83" fmla="*/ 2 h 247"/>
                  <a:gd name="T84" fmla="*/ 124 w 247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7"/>
                  <a:gd name="T130" fmla="*/ 0 h 247"/>
                  <a:gd name="T131" fmla="*/ 247 w 247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7" h="247">
                    <a:moveTo>
                      <a:pt x="124" y="0"/>
                    </a:moveTo>
                    <a:lnTo>
                      <a:pt x="118" y="0"/>
                    </a:lnTo>
                    <a:lnTo>
                      <a:pt x="112" y="0"/>
                    </a:lnTo>
                    <a:lnTo>
                      <a:pt x="106" y="2"/>
                    </a:lnTo>
                    <a:lnTo>
                      <a:pt x="98" y="3"/>
                    </a:lnTo>
                    <a:lnTo>
                      <a:pt x="92" y="3"/>
                    </a:lnTo>
                    <a:lnTo>
                      <a:pt x="87" y="6"/>
                    </a:lnTo>
                    <a:lnTo>
                      <a:pt x="82" y="8"/>
                    </a:lnTo>
                    <a:lnTo>
                      <a:pt x="76" y="9"/>
                    </a:lnTo>
                    <a:lnTo>
                      <a:pt x="70" y="12"/>
                    </a:lnTo>
                    <a:lnTo>
                      <a:pt x="66" y="15"/>
                    </a:lnTo>
                    <a:lnTo>
                      <a:pt x="60" y="18"/>
                    </a:lnTo>
                    <a:lnTo>
                      <a:pt x="55" y="21"/>
                    </a:lnTo>
                    <a:lnTo>
                      <a:pt x="51" y="24"/>
                    </a:lnTo>
                    <a:lnTo>
                      <a:pt x="45" y="29"/>
                    </a:lnTo>
                    <a:lnTo>
                      <a:pt x="40" y="31"/>
                    </a:lnTo>
                    <a:lnTo>
                      <a:pt x="36" y="36"/>
                    </a:lnTo>
                    <a:lnTo>
                      <a:pt x="33" y="40"/>
                    </a:lnTo>
                    <a:lnTo>
                      <a:pt x="28" y="45"/>
                    </a:lnTo>
                    <a:lnTo>
                      <a:pt x="25" y="49"/>
                    </a:lnTo>
                    <a:lnTo>
                      <a:pt x="21" y="54"/>
                    </a:lnTo>
                    <a:lnTo>
                      <a:pt x="18" y="60"/>
                    </a:lnTo>
                    <a:lnTo>
                      <a:pt x="15" y="64"/>
                    </a:lnTo>
                    <a:lnTo>
                      <a:pt x="12" y="70"/>
                    </a:lnTo>
                    <a:lnTo>
                      <a:pt x="11" y="76"/>
                    </a:lnTo>
                    <a:lnTo>
                      <a:pt x="8" y="81"/>
                    </a:lnTo>
                    <a:lnTo>
                      <a:pt x="6" y="87"/>
                    </a:lnTo>
                    <a:lnTo>
                      <a:pt x="5" y="93"/>
                    </a:lnTo>
                    <a:lnTo>
                      <a:pt x="3" y="99"/>
                    </a:lnTo>
                    <a:lnTo>
                      <a:pt x="2" y="104"/>
                    </a:lnTo>
                    <a:lnTo>
                      <a:pt x="2" y="110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0" y="130"/>
                    </a:lnTo>
                    <a:lnTo>
                      <a:pt x="2" y="136"/>
                    </a:lnTo>
                    <a:lnTo>
                      <a:pt x="2" y="142"/>
                    </a:lnTo>
                    <a:lnTo>
                      <a:pt x="3" y="148"/>
                    </a:lnTo>
                    <a:lnTo>
                      <a:pt x="5" y="155"/>
                    </a:lnTo>
                    <a:lnTo>
                      <a:pt x="6" y="160"/>
                    </a:lnTo>
                    <a:lnTo>
                      <a:pt x="8" y="166"/>
                    </a:lnTo>
                    <a:lnTo>
                      <a:pt x="11" y="171"/>
                    </a:lnTo>
                    <a:lnTo>
                      <a:pt x="12" y="177"/>
                    </a:lnTo>
                    <a:lnTo>
                      <a:pt x="15" y="182"/>
                    </a:lnTo>
                    <a:lnTo>
                      <a:pt x="18" y="188"/>
                    </a:lnTo>
                    <a:lnTo>
                      <a:pt x="21" y="192"/>
                    </a:lnTo>
                    <a:lnTo>
                      <a:pt x="25" y="197"/>
                    </a:lnTo>
                    <a:lnTo>
                      <a:pt x="28" y="203"/>
                    </a:lnTo>
                    <a:lnTo>
                      <a:pt x="33" y="207"/>
                    </a:lnTo>
                    <a:lnTo>
                      <a:pt x="36" y="210"/>
                    </a:lnTo>
                    <a:lnTo>
                      <a:pt x="40" y="215"/>
                    </a:lnTo>
                    <a:lnTo>
                      <a:pt x="45" y="219"/>
                    </a:lnTo>
                    <a:lnTo>
                      <a:pt x="51" y="222"/>
                    </a:lnTo>
                    <a:lnTo>
                      <a:pt x="55" y="227"/>
                    </a:lnTo>
                    <a:lnTo>
                      <a:pt x="60" y="230"/>
                    </a:lnTo>
                    <a:lnTo>
                      <a:pt x="66" y="233"/>
                    </a:lnTo>
                    <a:lnTo>
                      <a:pt x="70" y="236"/>
                    </a:lnTo>
                    <a:lnTo>
                      <a:pt x="76" y="237"/>
                    </a:lnTo>
                    <a:lnTo>
                      <a:pt x="82" y="240"/>
                    </a:lnTo>
                    <a:lnTo>
                      <a:pt x="87" y="241"/>
                    </a:lnTo>
                    <a:lnTo>
                      <a:pt x="92" y="243"/>
                    </a:lnTo>
                    <a:lnTo>
                      <a:pt x="98" y="244"/>
                    </a:lnTo>
                    <a:lnTo>
                      <a:pt x="106" y="246"/>
                    </a:lnTo>
                    <a:lnTo>
                      <a:pt x="112" y="246"/>
                    </a:lnTo>
                    <a:lnTo>
                      <a:pt x="118" y="247"/>
                    </a:lnTo>
                    <a:lnTo>
                      <a:pt x="124" y="247"/>
                    </a:lnTo>
                    <a:lnTo>
                      <a:pt x="130" y="247"/>
                    </a:lnTo>
                    <a:lnTo>
                      <a:pt x="137" y="246"/>
                    </a:lnTo>
                    <a:lnTo>
                      <a:pt x="143" y="246"/>
                    </a:lnTo>
                    <a:lnTo>
                      <a:pt x="149" y="244"/>
                    </a:lnTo>
                    <a:lnTo>
                      <a:pt x="155" y="243"/>
                    </a:lnTo>
                    <a:lnTo>
                      <a:pt x="161" y="241"/>
                    </a:lnTo>
                    <a:lnTo>
                      <a:pt x="167" y="240"/>
                    </a:lnTo>
                    <a:lnTo>
                      <a:pt x="171" y="237"/>
                    </a:lnTo>
                    <a:lnTo>
                      <a:pt x="177" y="236"/>
                    </a:lnTo>
                    <a:lnTo>
                      <a:pt x="183" y="233"/>
                    </a:lnTo>
                    <a:lnTo>
                      <a:pt x="188" y="230"/>
                    </a:lnTo>
                    <a:lnTo>
                      <a:pt x="192" y="227"/>
                    </a:lnTo>
                    <a:lnTo>
                      <a:pt x="198" y="222"/>
                    </a:lnTo>
                    <a:lnTo>
                      <a:pt x="203" y="219"/>
                    </a:lnTo>
                    <a:lnTo>
                      <a:pt x="207" y="215"/>
                    </a:lnTo>
                    <a:lnTo>
                      <a:pt x="212" y="210"/>
                    </a:lnTo>
                    <a:lnTo>
                      <a:pt x="215" y="207"/>
                    </a:lnTo>
                    <a:lnTo>
                      <a:pt x="219" y="203"/>
                    </a:lnTo>
                    <a:lnTo>
                      <a:pt x="224" y="197"/>
                    </a:lnTo>
                    <a:lnTo>
                      <a:pt x="227" y="192"/>
                    </a:lnTo>
                    <a:lnTo>
                      <a:pt x="229" y="188"/>
                    </a:lnTo>
                    <a:lnTo>
                      <a:pt x="232" y="182"/>
                    </a:lnTo>
                    <a:lnTo>
                      <a:pt x="235" y="177"/>
                    </a:lnTo>
                    <a:lnTo>
                      <a:pt x="238" y="171"/>
                    </a:lnTo>
                    <a:lnTo>
                      <a:pt x="240" y="166"/>
                    </a:lnTo>
                    <a:lnTo>
                      <a:pt x="241" y="160"/>
                    </a:lnTo>
                    <a:lnTo>
                      <a:pt x="243" y="155"/>
                    </a:lnTo>
                    <a:lnTo>
                      <a:pt x="244" y="148"/>
                    </a:lnTo>
                    <a:lnTo>
                      <a:pt x="246" y="142"/>
                    </a:lnTo>
                    <a:lnTo>
                      <a:pt x="247" y="136"/>
                    </a:lnTo>
                    <a:lnTo>
                      <a:pt x="247" y="130"/>
                    </a:lnTo>
                    <a:lnTo>
                      <a:pt x="247" y="124"/>
                    </a:lnTo>
                    <a:lnTo>
                      <a:pt x="247" y="118"/>
                    </a:lnTo>
                    <a:lnTo>
                      <a:pt x="247" y="110"/>
                    </a:lnTo>
                    <a:lnTo>
                      <a:pt x="246" y="104"/>
                    </a:lnTo>
                    <a:lnTo>
                      <a:pt x="244" y="99"/>
                    </a:lnTo>
                    <a:lnTo>
                      <a:pt x="243" y="93"/>
                    </a:lnTo>
                    <a:lnTo>
                      <a:pt x="241" y="87"/>
                    </a:lnTo>
                    <a:lnTo>
                      <a:pt x="240" y="81"/>
                    </a:lnTo>
                    <a:lnTo>
                      <a:pt x="238" y="76"/>
                    </a:lnTo>
                    <a:lnTo>
                      <a:pt x="235" y="70"/>
                    </a:lnTo>
                    <a:lnTo>
                      <a:pt x="232" y="64"/>
                    </a:lnTo>
                    <a:lnTo>
                      <a:pt x="229" y="60"/>
                    </a:lnTo>
                    <a:lnTo>
                      <a:pt x="227" y="54"/>
                    </a:lnTo>
                    <a:lnTo>
                      <a:pt x="224" y="49"/>
                    </a:lnTo>
                    <a:lnTo>
                      <a:pt x="219" y="45"/>
                    </a:lnTo>
                    <a:lnTo>
                      <a:pt x="215" y="40"/>
                    </a:lnTo>
                    <a:lnTo>
                      <a:pt x="212" y="36"/>
                    </a:lnTo>
                    <a:lnTo>
                      <a:pt x="207" y="31"/>
                    </a:lnTo>
                    <a:lnTo>
                      <a:pt x="203" y="29"/>
                    </a:lnTo>
                    <a:lnTo>
                      <a:pt x="198" y="24"/>
                    </a:lnTo>
                    <a:lnTo>
                      <a:pt x="192" y="21"/>
                    </a:lnTo>
                    <a:lnTo>
                      <a:pt x="188" y="18"/>
                    </a:lnTo>
                    <a:lnTo>
                      <a:pt x="183" y="15"/>
                    </a:lnTo>
                    <a:lnTo>
                      <a:pt x="177" y="12"/>
                    </a:lnTo>
                    <a:lnTo>
                      <a:pt x="171" y="9"/>
                    </a:lnTo>
                    <a:lnTo>
                      <a:pt x="167" y="8"/>
                    </a:lnTo>
                    <a:lnTo>
                      <a:pt x="161" y="6"/>
                    </a:lnTo>
                    <a:lnTo>
                      <a:pt x="155" y="3"/>
                    </a:lnTo>
                    <a:lnTo>
                      <a:pt x="149" y="3"/>
                    </a:lnTo>
                    <a:lnTo>
                      <a:pt x="143" y="2"/>
                    </a:lnTo>
                    <a:lnTo>
                      <a:pt x="137" y="0"/>
                    </a:lnTo>
                    <a:lnTo>
                      <a:pt x="130" y="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88" name="Freeform 18"/>
              <p:cNvSpPr>
                <a:spLocks/>
              </p:cNvSpPr>
              <p:nvPr/>
            </p:nvSpPr>
            <p:spPr bwMode="auto">
              <a:xfrm>
                <a:off x="2574" y="3309"/>
                <a:ext cx="247" cy="247"/>
              </a:xfrm>
              <a:custGeom>
                <a:avLst/>
                <a:gdLst>
                  <a:gd name="T0" fmla="*/ 112 w 247"/>
                  <a:gd name="T1" fmla="*/ 0 h 247"/>
                  <a:gd name="T2" fmla="*/ 92 w 247"/>
                  <a:gd name="T3" fmla="*/ 3 h 247"/>
                  <a:gd name="T4" fmla="*/ 76 w 247"/>
                  <a:gd name="T5" fmla="*/ 9 h 247"/>
                  <a:gd name="T6" fmla="*/ 60 w 247"/>
                  <a:gd name="T7" fmla="*/ 18 h 247"/>
                  <a:gd name="T8" fmla="*/ 45 w 247"/>
                  <a:gd name="T9" fmla="*/ 29 h 247"/>
                  <a:gd name="T10" fmla="*/ 33 w 247"/>
                  <a:gd name="T11" fmla="*/ 40 h 247"/>
                  <a:gd name="T12" fmla="*/ 21 w 247"/>
                  <a:gd name="T13" fmla="*/ 54 h 247"/>
                  <a:gd name="T14" fmla="*/ 12 w 247"/>
                  <a:gd name="T15" fmla="*/ 70 h 247"/>
                  <a:gd name="T16" fmla="*/ 6 w 247"/>
                  <a:gd name="T17" fmla="*/ 87 h 247"/>
                  <a:gd name="T18" fmla="*/ 2 w 247"/>
                  <a:gd name="T19" fmla="*/ 104 h 247"/>
                  <a:gd name="T20" fmla="*/ 0 w 247"/>
                  <a:gd name="T21" fmla="*/ 124 h 247"/>
                  <a:gd name="T22" fmla="*/ 2 w 247"/>
                  <a:gd name="T23" fmla="*/ 142 h 247"/>
                  <a:gd name="T24" fmla="*/ 6 w 247"/>
                  <a:gd name="T25" fmla="*/ 160 h 247"/>
                  <a:gd name="T26" fmla="*/ 12 w 247"/>
                  <a:gd name="T27" fmla="*/ 177 h 247"/>
                  <a:gd name="T28" fmla="*/ 21 w 247"/>
                  <a:gd name="T29" fmla="*/ 192 h 247"/>
                  <a:gd name="T30" fmla="*/ 33 w 247"/>
                  <a:gd name="T31" fmla="*/ 207 h 247"/>
                  <a:gd name="T32" fmla="*/ 45 w 247"/>
                  <a:gd name="T33" fmla="*/ 219 h 247"/>
                  <a:gd name="T34" fmla="*/ 60 w 247"/>
                  <a:gd name="T35" fmla="*/ 230 h 247"/>
                  <a:gd name="T36" fmla="*/ 76 w 247"/>
                  <a:gd name="T37" fmla="*/ 237 h 247"/>
                  <a:gd name="T38" fmla="*/ 92 w 247"/>
                  <a:gd name="T39" fmla="*/ 243 h 247"/>
                  <a:gd name="T40" fmla="*/ 112 w 247"/>
                  <a:gd name="T41" fmla="*/ 246 h 247"/>
                  <a:gd name="T42" fmla="*/ 130 w 247"/>
                  <a:gd name="T43" fmla="*/ 247 h 247"/>
                  <a:gd name="T44" fmla="*/ 149 w 247"/>
                  <a:gd name="T45" fmla="*/ 244 h 247"/>
                  <a:gd name="T46" fmla="*/ 167 w 247"/>
                  <a:gd name="T47" fmla="*/ 240 h 247"/>
                  <a:gd name="T48" fmla="*/ 183 w 247"/>
                  <a:gd name="T49" fmla="*/ 233 h 247"/>
                  <a:gd name="T50" fmla="*/ 198 w 247"/>
                  <a:gd name="T51" fmla="*/ 222 h 247"/>
                  <a:gd name="T52" fmla="*/ 212 w 247"/>
                  <a:gd name="T53" fmla="*/ 210 h 247"/>
                  <a:gd name="T54" fmla="*/ 224 w 247"/>
                  <a:gd name="T55" fmla="*/ 197 h 247"/>
                  <a:gd name="T56" fmla="*/ 232 w 247"/>
                  <a:gd name="T57" fmla="*/ 182 h 247"/>
                  <a:gd name="T58" fmla="*/ 240 w 247"/>
                  <a:gd name="T59" fmla="*/ 166 h 247"/>
                  <a:gd name="T60" fmla="*/ 244 w 247"/>
                  <a:gd name="T61" fmla="*/ 148 h 247"/>
                  <a:gd name="T62" fmla="*/ 247 w 247"/>
                  <a:gd name="T63" fmla="*/ 130 h 247"/>
                  <a:gd name="T64" fmla="*/ 247 w 247"/>
                  <a:gd name="T65" fmla="*/ 110 h 247"/>
                  <a:gd name="T66" fmla="*/ 243 w 247"/>
                  <a:gd name="T67" fmla="*/ 93 h 247"/>
                  <a:gd name="T68" fmla="*/ 238 w 247"/>
                  <a:gd name="T69" fmla="*/ 76 h 247"/>
                  <a:gd name="T70" fmla="*/ 229 w 247"/>
                  <a:gd name="T71" fmla="*/ 60 h 247"/>
                  <a:gd name="T72" fmla="*/ 219 w 247"/>
                  <a:gd name="T73" fmla="*/ 45 h 247"/>
                  <a:gd name="T74" fmla="*/ 207 w 247"/>
                  <a:gd name="T75" fmla="*/ 31 h 247"/>
                  <a:gd name="T76" fmla="*/ 192 w 247"/>
                  <a:gd name="T77" fmla="*/ 21 h 247"/>
                  <a:gd name="T78" fmla="*/ 177 w 247"/>
                  <a:gd name="T79" fmla="*/ 12 h 247"/>
                  <a:gd name="T80" fmla="*/ 161 w 247"/>
                  <a:gd name="T81" fmla="*/ 6 h 247"/>
                  <a:gd name="T82" fmla="*/ 143 w 247"/>
                  <a:gd name="T83" fmla="*/ 2 h 247"/>
                  <a:gd name="T84" fmla="*/ 124 w 247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7"/>
                  <a:gd name="T130" fmla="*/ 0 h 247"/>
                  <a:gd name="T131" fmla="*/ 247 w 247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7" h="247">
                    <a:moveTo>
                      <a:pt x="124" y="0"/>
                    </a:moveTo>
                    <a:lnTo>
                      <a:pt x="118" y="0"/>
                    </a:lnTo>
                    <a:lnTo>
                      <a:pt x="112" y="0"/>
                    </a:lnTo>
                    <a:lnTo>
                      <a:pt x="106" y="2"/>
                    </a:lnTo>
                    <a:lnTo>
                      <a:pt x="98" y="3"/>
                    </a:lnTo>
                    <a:lnTo>
                      <a:pt x="92" y="3"/>
                    </a:lnTo>
                    <a:lnTo>
                      <a:pt x="87" y="6"/>
                    </a:lnTo>
                    <a:lnTo>
                      <a:pt x="82" y="8"/>
                    </a:lnTo>
                    <a:lnTo>
                      <a:pt x="76" y="9"/>
                    </a:lnTo>
                    <a:lnTo>
                      <a:pt x="70" y="12"/>
                    </a:lnTo>
                    <a:lnTo>
                      <a:pt x="66" y="15"/>
                    </a:lnTo>
                    <a:lnTo>
                      <a:pt x="60" y="18"/>
                    </a:lnTo>
                    <a:lnTo>
                      <a:pt x="55" y="21"/>
                    </a:lnTo>
                    <a:lnTo>
                      <a:pt x="51" y="24"/>
                    </a:lnTo>
                    <a:lnTo>
                      <a:pt x="45" y="29"/>
                    </a:lnTo>
                    <a:lnTo>
                      <a:pt x="40" y="31"/>
                    </a:lnTo>
                    <a:lnTo>
                      <a:pt x="36" y="36"/>
                    </a:lnTo>
                    <a:lnTo>
                      <a:pt x="33" y="40"/>
                    </a:lnTo>
                    <a:lnTo>
                      <a:pt x="28" y="45"/>
                    </a:lnTo>
                    <a:lnTo>
                      <a:pt x="25" y="49"/>
                    </a:lnTo>
                    <a:lnTo>
                      <a:pt x="21" y="54"/>
                    </a:lnTo>
                    <a:lnTo>
                      <a:pt x="18" y="60"/>
                    </a:lnTo>
                    <a:lnTo>
                      <a:pt x="15" y="64"/>
                    </a:lnTo>
                    <a:lnTo>
                      <a:pt x="12" y="70"/>
                    </a:lnTo>
                    <a:lnTo>
                      <a:pt x="11" y="76"/>
                    </a:lnTo>
                    <a:lnTo>
                      <a:pt x="8" y="81"/>
                    </a:lnTo>
                    <a:lnTo>
                      <a:pt x="6" y="87"/>
                    </a:lnTo>
                    <a:lnTo>
                      <a:pt x="5" y="93"/>
                    </a:lnTo>
                    <a:lnTo>
                      <a:pt x="3" y="99"/>
                    </a:lnTo>
                    <a:lnTo>
                      <a:pt x="2" y="104"/>
                    </a:lnTo>
                    <a:lnTo>
                      <a:pt x="2" y="110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0" y="130"/>
                    </a:lnTo>
                    <a:lnTo>
                      <a:pt x="2" y="136"/>
                    </a:lnTo>
                    <a:lnTo>
                      <a:pt x="2" y="142"/>
                    </a:lnTo>
                    <a:lnTo>
                      <a:pt x="3" y="148"/>
                    </a:lnTo>
                    <a:lnTo>
                      <a:pt x="5" y="155"/>
                    </a:lnTo>
                    <a:lnTo>
                      <a:pt x="6" y="160"/>
                    </a:lnTo>
                    <a:lnTo>
                      <a:pt x="8" y="166"/>
                    </a:lnTo>
                    <a:lnTo>
                      <a:pt x="11" y="171"/>
                    </a:lnTo>
                    <a:lnTo>
                      <a:pt x="12" y="177"/>
                    </a:lnTo>
                    <a:lnTo>
                      <a:pt x="15" y="182"/>
                    </a:lnTo>
                    <a:lnTo>
                      <a:pt x="18" y="188"/>
                    </a:lnTo>
                    <a:lnTo>
                      <a:pt x="21" y="192"/>
                    </a:lnTo>
                    <a:lnTo>
                      <a:pt x="25" y="197"/>
                    </a:lnTo>
                    <a:lnTo>
                      <a:pt x="28" y="203"/>
                    </a:lnTo>
                    <a:lnTo>
                      <a:pt x="33" y="207"/>
                    </a:lnTo>
                    <a:lnTo>
                      <a:pt x="36" y="210"/>
                    </a:lnTo>
                    <a:lnTo>
                      <a:pt x="40" y="215"/>
                    </a:lnTo>
                    <a:lnTo>
                      <a:pt x="45" y="219"/>
                    </a:lnTo>
                    <a:lnTo>
                      <a:pt x="51" y="222"/>
                    </a:lnTo>
                    <a:lnTo>
                      <a:pt x="55" y="227"/>
                    </a:lnTo>
                    <a:lnTo>
                      <a:pt x="60" y="230"/>
                    </a:lnTo>
                    <a:lnTo>
                      <a:pt x="66" y="233"/>
                    </a:lnTo>
                    <a:lnTo>
                      <a:pt x="70" y="236"/>
                    </a:lnTo>
                    <a:lnTo>
                      <a:pt x="76" y="237"/>
                    </a:lnTo>
                    <a:lnTo>
                      <a:pt x="82" y="240"/>
                    </a:lnTo>
                    <a:lnTo>
                      <a:pt x="87" y="241"/>
                    </a:lnTo>
                    <a:lnTo>
                      <a:pt x="92" y="243"/>
                    </a:lnTo>
                    <a:lnTo>
                      <a:pt x="98" y="244"/>
                    </a:lnTo>
                    <a:lnTo>
                      <a:pt x="106" y="246"/>
                    </a:lnTo>
                    <a:lnTo>
                      <a:pt x="112" y="246"/>
                    </a:lnTo>
                    <a:lnTo>
                      <a:pt x="118" y="247"/>
                    </a:lnTo>
                    <a:lnTo>
                      <a:pt x="124" y="247"/>
                    </a:lnTo>
                    <a:lnTo>
                      <a:pt x="130" y="247"/>
                    </a:lnTo>
                    <a:lnTo>
                      <a:pt x="137" y="246"/>
                    </a:lnTo>
                    <a:lnTo>
                      <a:pt x="143" y="246"/>
                    </a:lnTo>
                    <a:lnTo>
                      <a:pt x="149" y="244"/>
                    </a:lnTo>
                    <a:lnTo>
                      <a:pt x="155" y="243"/>
                    </a:lnTo>
                    <a:lnTo>
                      <a:pt x="161" y="241"/>
                    </a:lnTo>
                    <a:lnTo>
                      <a:pt x="167" y="240"/>
                    </a:lnTo>
                    <a:lnTo>
                      <a:pt x="171" y="237"/>
                    </a:lnTo>
                    <a:lnTo>
                      <a:pt x="177" y="236"/>
                    </a:lnTo>
                    <a:lnTo>
                      <a:pt x="183" y="233"/>
                    </a:lnTo>
                    <a:lnTo>
                      <a:pt x="188" y="230"/>
                    </a:lnTo>
                    <a:lnTo>
                      <a:pt x="192" y="227"/>
                    </a:lnTo>
                    <a:lnTo>
                      <a:pt x="198" y="222"/>
                    </a:lnTo>
                    <a:lnTo>
                      <a:pt x="203" y="219"/>
                    </a:lnTo>
                    <a:lnTo>
                      <a:pt x="207" y="215"/>
                    </a:lnTo>
                    <a:lnTo>
                      <a:pt x="212" y="210"/>
                    </a:lnTo>
                    <a:lnTo>
                      <a:pt x="215" y="207"/>
                    </a:lnTo>
                    <a:lnTo>
                      <a:pt x="219" y="203"/>
                    </a:lnTo>
                    <a:lnTo>
                      <a:pt x="224" y="197"/>
                    </a:lnTo>
                    <a:lnTo>
                      <a:pt x="227" y="192"/>
                    </a:lnTo>
                    <a:lnTo>
                      <a:pt x="229" y="188"/>
                    </a:lnTo>
                    <a:lnTo>
                      <a:pt x="232" y="182"/>
                    </a:lnTo>
                    <a:lnTo>
                      <a:pt x="235" y="177"/>
                    </a:lnTo>
                    <a:lnTo>
                      <a:pt x="238" y="171"/>
                    </a:lnTo>
                    <a:lnTo>
                      <a:pt x="240" y="166"/>
                    </a:lnTo>
                    <a:lnTo>
                      <a:pt x="241" y="160"/>
                    </a:lnTo>
                    <a:lnTo>
                      <a:pt x="243" y="155"/>
                    </a:lnTo>
                    <a:lnTo>
                      <a:pt x="244" y="148"/>
                    </a:lnTo>
                    <a:lnTo>
                      <a:pt x="246" y="142"/>
                    </a:lnTo>
                    <a:lnTo>
                      <a:pt x="247" y="136"/>
                    </a:lnTo>
                    <a:lnTo>
                      <a:pt x="247" y="130"/>
                    </a:lnTo>
                    <a:lnTo>
                      <a:pt x="247" y="124"/>
                    </a:lnTo>
                    <a:lnTo>
                      <a:pt x="247" y="118"/>
                    </a:lnTo>
                    <a:lnTo>
                      <a:pt x="247" y="110"/>
                    </a:lnTo>
                    <a:lnTo>
                      <a:pt x="246" y="104"/>
                    </a:lnTo>
                    <a:lnTo>
                      <a:pt x="244" y="99"/>
                    </a:lnTo>
                    <a:lnTo>
                      <a:pt x="243" y="93"/>
                    </a:lnTo>
                    <a:lnTo>
                      <a:pt x="241" y="87"/>
                    </a:lnTo>
                    <a:lnTo>
                      <a:pt x="240" y="81"/>
                    </a:lnTo>
                    <a:lnTo>
                      <a:pt x="238" y="76"/>
                    </a:lnTo>
                    <a:lnTo>
                      <a:pt x="235" y="70"/>
                    </a:lnTo>
                    <a:lnTo>
                      <a:pt x="232" y="64"/>
                    </a:lnTo>
                    <a:lnTo>
                      <a:pt x="229" y="60"/>
                    </a:lnTo>
                    <a:lnTo>
                      <a:pt x="227" y="54"/>
                    </a:lnTo>
                    <a:lnTo>
                      <a:pt x="224" y="49"/>
                    </a:lnTo>
                    <a:lnTo>
                      <a:pt x="219" y="45"/>
                    </a:lnTo>
                    <a:lnTo>
                      <a:pt x="215" y="40"/>
                    </a:lnTo>
                    <a:lnTo>
                      <a:pt x="212" y="36"/>
                    </a:lnTo>
                    <a:lnTo>
                      <a:pt x="207" y="31"/>
                    </a:lnTo>
                    <a:lnTo>
                      <a:pt x="203" y="29"/>
                    </a:lnTo>
                    <a:lnTo>
                      <a:pt x="198" y="24"/>
                    </a:lnTo>
                    <a:lnTo>
                      <a:pt x="192" y="21"/>
                    </a:lnTo>
                    <a:lnTo>
                      <a:pt x="188" y="18"/>
                    </a:lnTo>
                    <a:lnTo>
                      <a:pt x="183" y="15"/>
                    </a:lnTo>
                    <a:lnTo>
                      <a:pt x="177" y="12"/>
                    </a:lnTo>
                    <a:lnTo>
                      <a:pt x="171" y="9"/>
                    </a:lnTo>
                    <a:lnTo>
                      <a:pt x="167" y="8"/>
                    </a:lnTo>
                    <a:lnTo>
                      <a:pt x="161" y="6"/>
                    </a:lnTo>
                    <a:lnTo>
                      <a:pt x="155" y="3"/>
                    </a:lnTo>
                    <a:lnTo>
                      <a:pt x="149" y="3"/>
                    </a:lnTo>
                    <a:lnTo>
                      <a:pt x="143" y="2"/>
                    </a:lnTo>
                    <a:lnTo>
                      <a:pt x="137" y="0"/>
                    </a:lnTo>
                    <a:lnTo>
                      <a:pt x="130" y="0"/>
                    </a:lnTo>
                    <a:lnTo>
                      <a:pt x="124" y="0"/>
                    </a:lnTo>
                  </a:path>
                </a:pathLst>
              </a:custGeom>
              <a:noFill/>
              <a:ln w="0">
                <a:solidFill>
                  <a:srgbClr val="0000B8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89" name="Freeform 19"/>
              <p:cNvSpPr>
                <a:spLocks/>
              </p:cNvSpPr>
              <p:nvPr/>
            </p:nvSpPr>
            <p:spPr bwMode="auto">
              <a:xfrm>
                <a:off x="3649" y="3095"/>
                <a:ext cx="248" cy="247"/>
              </a:xfrm>
              <a:custGeom>
                <a:avLst/>
                <a:gdLst>
                  <a:gd name="T0" fmla="*/ 111 w 248"/>
                  <a:gd name="T1" fmla="*/ 0 h 247"/>
                  <a:gd name="T2" fmla="*/ 93 w 248"/>
                  <a:gd name="T3" fmla="*/ 4 h 247"/>
                  <a:gd name="T4" fmla="*/ 75 w 248"/>
                  <a:gd name="T5" fmla="*/ 9 h 247"/>
                  <a:gd name="T6" fmla="*/ 60 w 248"/>
                  <a:gd name="T7" fmla="*/ 18 h 247"/>
                  <a:gd name="T8" fmla="*/ 45 w 248"/>
                  <a:gd name="T9" fmla="*/ 28 h 247"/>
                  <a:gd name="T10" fmla="*/ 32 w 248"/>
                  <a:gd name="T11" fmla="*/ 40 h 247"/>
                  <a:gd name="T12" fmla="*/ 21 w 248"/>
                  <a:gd name="T13" fmla="*/ 55 h 247"/>
                  <a:gd name="T14" fmla="*/ 12 w 248"/>
                  <a:gd name="T15" fmla="*/ 70 h 247"/>
                  <a:gd name="T16" fmla="*/ 5 w 248"/>
                  <a:gd name="T17" fmla="*/ 86 h 247"/>
                  <a:gd name="T18" fmla="*/ 2 w 248"/>
                  <a:gd name="T19" fmla="*/ 104 h 247"/>
                  <a:gd name="T20" fmla="*/ 0 w 248"/>
                  <a:gd name="T21" fmla="*/ 123 h 247"/>
                  <a:gd name="T22" fmla="*/ 2 w 248"/>
                  <a:gd name="T23" fmla="*/ 141 h 247"/>
                  <a:gd name="T24" fmla="*/ 5 w 248"/>
                  <a:gd name="T25" fmla="*/ 161 h 247"/>
                  <a:gd name="T26" fmla="*/ 12 w 248"/>
                  <a:gd name="T27" fmla="*/ 177 h 247"/>
                  <a:gd name="T28" fmla="*/ 21 w 248"/>
                  <a:gd name="T29" fmla="*/ 192 h 247"/>
                  <a:gd name="T30" fmla="*/ 32 w 248"/>
                  <a:gd name="T31" fmla="*/ 207 h 247"/>
                  <a:gd name="T32" fmla="*/ 45 w 248"/>
                  <a:gd name="T33" fmla="*/ 219 h 247"/>
                  <a:gd name="T34" fmla="*/ 60 w 248"/>
                  <a:gd name="T35" fmla="*/ 229 h 247"/>
                  <a:gd name="T36" fmla="*/ 75 w 248"/>
                  <a:gd name="T37" fmla="*/ 237 h 247"/>
                  <a:gd name="T38" fmla="*/ 93 w 248"/>
                  <a:gd name="T39" fmla="*/ 243 h 247"/>
                  <a:gd name="T40" fmla="*/ 111 w 248"/>
                  <a:gd name="T41" fmla="*/ 245 h 247"/>
                  <a:gd name="T42" fmla="*/ 130 w 248"/>
                  <a:gd name="T43" fmla="*/ 247 h 247"/>
                  <a:gd name="T44" fmla="*/ 148 w 248"/>
                  <a:gd name="T45" fmla="*/ 244 h 247"/>
                  <a:gd name="T46" fmla="*/ 166 w 248"/>
                  <a:gd name="T47" fmla="*/ 240 h 247"/>
                  <a:gd name="T48" fmla="*/ 182 w 248"/>
                  <a:gd name="T49" fmla="*/ 232 h 247"/>
                  <a:gd name="T50" fmla="*/ 197 w 248"/>
                  <a:gd name="T51" fmla="*/ 222 h 247"/>
                  <a:gd name="T52" fmla="*/ 210 w 248"/>
                  <a:gd name="T53" fmla="*/ 211 h 247"/>
                  <a:gd name="T54" fmla="*/ 222 w 248"/>
                  <a:gd name="T55" fmla="*/ 196 h 247"/>
                  <a:gd name="T56" fmla="*/ 233 w 248"/>
                  <a:gd name="T57" fmla="*/ 181 h 247"/>
                  <a:gd name="T58" fmla="*/ 240 w 248"/>
                  <a:gd name="T59" fmla="*/ 165 h 247"/>
                  <a:gd name="T60" fmla="*/ 245 w 248"/>
                  <a:gd name="T61" fmla="*/ 149 h 247"/>
                  <a:gd name="T62" fmla="*/ 246 w 248"/>
                  <a:gd name="T63" fmla="*/ 129 h 247"/>
                  <a:gd name="T64" fmla="*/ 246 w 248"/>
                  <a:gd name="T65" fmla="*/ 110 h 247"/>
                  <a:gd name="T66" fmla="*/ 243 w 248"/>
                  <a:gd name="T67" fmla="*/ 92 h 247"/>
                  <a:gd name="T68" fmla="*/ 237 w 248"/>
                  <a:gd name="T69" fmla="*/ 76 h 247"/>
                  <a:gd name="T70" fmla="*/ 230 w 248"/>
                  <a:gd name="T71" fmla="*/ 59 h 247"/>
                  <a:gd name="T72" fmla="*/ 219 w 248"/>
                  <a:gd name="T73" fmla="*/ 44 h 247"/>
                  <a:gd name="T74" fmla="*/ 206 w 248"/>
                  <a:gd name="T75" fmla="*/ 33 h 247"/>
                  <a:gd name="T76" fmla="*/ 192 w 248"/>
                  <a:gd name="T77" fmla="*/ 21 h 247"/>
                  <a:gd name="T78" fmla="*/ 178 w 248"/>
                  <a:gd name="T79" fmla="*/ 12 h 247"/>
                  <a:gd name="T80" fmla="*/ 160 w 248"/>
                  <a:gd name="T81" fmla="*/ 6 h 247"/>
                  <a:gd name="T82" fmla="*/ 142 w 248"/>
                  <a:gd name="T83" fmla="*/ 1 h 247"/>
                  <a:gd name="T84" fmla="*/ 124 w 248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8"/>
                  <a:gd name="T130" fmla="*/ 0 h 247"/>
                  <a:gd name="T131" fmla="*/ 248 w 248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8" h="247">
                    <a:moveTo>
                      <a:pt x="124" y="0"/>
                    </a:moveTo>
                    <a:lnTo>
                      <a:pt x="117" y="0"/>
                    </a:lnTo>
                    <a:lnTo>
                      <a:pt x="111" y="0"/>
                    </a:lnTo>
                    <a:lnTo>
                      <a:pt x="105" y="1"/>
                    </a:lnTo>
                    <a:lnTo>
                      <a:pt x="99" y="3"/>
                    </a:lnTo>
                    <a:lnTo>
                      <a:pt x="93" y="4"/>
                    </a:lnTo>
                    <a:lnTo>
                      <a:pt x="87" y="6"/>
                    </a:lnTo>
                    <a:lnTo>
                      <a:pt x="81" y="7"/>
                    </a:lnTo>
                    <a:lnTo>
                      <a:pt x="75" y="9"/>
                    </a:lnTo>
                    <a:lnTo>
                      <a:pt x="70" y="12"/>
                    </a:lnTo>
                    <a:lnTo>
                      <a:pt x="64" y="15"/>
                    </a:lnTo>
                    <a:lnTo>
                      <a:pt x="60" y="18"/>
                    </a:lnTo>
                    <a:lnTo>
                      <a:pt x="54" y="21"/>
                    </a:lnTo>
                    <a:lnTo>
                      <a:pt x="50" y="24"/>
                    </a:lnTo>
                    <a:lnTo>
                      <a:pt x="45" y="28"/>
                    </a:lnTo>
                    <a:lnTo>
                      <a:pt x="41" y="33"/>
                    </a:lnTo>
                    <a:lnTo>
                      <a:pt x="36" y="35"/>
                    </a:lnTo>
                    <a:lnTo>
                      <a:pt x="32" y="40"/>
                    </a:lnTo>
                    <a:lnTo>
                      <a:pt x="29" y="44"/>
                    </a:lnTo>
                    <a:lnTo>
                      <a:pt x="24" y="49"/>
                    </a:lnTo>
                    <a:lnTo>
                      <a:pt x="21" y="55"/>
                    </a:lnTo>
                    <a:lnTo>
                      <a:pt x="18" y="59"/>
                    </a:lnTo>
                    <a:lnTo>
                      <a:pt x="15" y="64"/>
                    </a:lnTo>
                    <a:lnTo>
                      <a:pt x="12" y="70"/>
                    </a:lnTo>
                    <a:lnTo>
                      <a:pt x="9" y="76"/>
                    </a:lnTo>
                    <a:lnTo>
                      <a:pt x="8" y="80"/>
                    </a:lnTo>
                    <a:lnTo>
                      <a:pt x="5" y="86"/>
                    </a:lnTo>
                    <a:lnTo>
                      <a:pt x="3" y="92"/>
                    </a:lnTo>
                    <a:lnTo>
                      <a:pt x="2" y="98"/>
                    </a:lnTo>
                    <a:lnTo>
                      <a:pt x="2" y="104"/>
                    </a:lnTo>
                    <a:lnTo>
                      <a:pt x="0" y="110"/>
                    </a:lnTo>
                    <a:lnTo>
                      <a:pt x="0" y="117"/>
                    </a:lnTo>
                    <a:lnTo>
                      <a:pt x="0" y="123"/>
                    </a:lnTo>
                    <a:lnTo>
                      <a:pt x="0" y="129"/>
                    </a:lnTo>
                    <a:lnTo>
                      <a:pt x="0" y="135"/>
                    </a:lnTo>
                    <a:lnTo>
                      <a:pt x="2" y="141"/>
                    </a:lnTo>
                    <a:lnTo>
                      <a:pt x="2" y="149"/>
                    </a:lnTo>
                    <a:lnTo>
                      <a:pt x="3" y="155"/>
                    </a:lnTo>
                    <a:lnTo>
                      <a:pt x="5" y="161"/>
                    </a:lnTo>
                    <a:lnTo>
                      <a:pt x="8" y="165"/>
                    </a:lnTo>
                    <a:lnTo>
                      <a:pt x="9" y="171"/>
                    </a:lnTo>
                    <a:lnTo>
                      <a:pt x="12" y="177"/>
                    </a:lnTo>
                    <a:lnTo>
                      <a:pt x="15" y="181"/>
                    </a:lnTo>
                    <a:lnTo>
                      <a:pt x="18" y="187"/>
                    </a:lnTo>
                    <a:lnTo>
                      <a:pt x="21" y="192"/>
                    </a:lnTo>
                    <a:lnTo>
                      <a:pt x="24" y="196"/>
                    </a:lnTo>
                    <a:lnTo>
                      <a:pt x="29" y="202"/>
                    </a:lnTo>
                    <a:lnTo>
                      <a:pt x="32" y="207"/>
                    </a:lnTo>
                    <a:lnTo>
                      <a:pt x="36" y="211"/>
                    </a:lnTo>
                    <a:lnTo>
                      <a:pt x="41" y="214"/>
                    </a:lnTo>
                    <a:lnTo>
                      <a:pt x="45" y="219"/>
                    </a:lnTo>
                    <a:lnTo>
                      <a:pt x="50" y="222"/>
                    </a:lnTo>
                    <a:lnTo>
                      <a:pt x="54" y="226"/>
                    </a:lnTo>
                    <a:lnTo>
                      <a:pt x="60" y="229"/>
                    </a:lnTo>
                    <a:lnTo>
                      <a:pt x="64" y="232"/>
                    </a:lnTo>
                    <a:lnTo>
                      <a:pt x="70" y="235"/>
                    </a:lnTo>
                    <a:lnTo>
                      <a:pt x="75" y="237"/>
                    </a:lnTo>
                    <a:lnTo>
                      <a:pt x="81" y="240"/>
                    </a:lnTo>
                    <a:lnTo>
                      <a:pt x="87" y="241"/>
                    </a:lnTo>
                    <a:lnTo>
                      <a:pt x="93" y="243"/>
                    </a:lnTo>
                    <a:lnTo>
                      <a:pt x="99" y="244"/>
                    </a:lnTo>
                    <a:lnTo>
                      <a:pt x="105" y="245"/>
                    </a:lnTo>
                    <a:lnTo>
                      <a:pt x="111" y="245"/>
                    </a:lnTo>
                    <a:lnTo>
                      <a:pt x="117" y="247"/>
                    </a:lnTo>
                    <a:lnTo>
                      <a:pt x="124" y="247"/>
                    </a:lnTo>
                    <a:lnTo>
                      <a:pt x="130" y="247"/>
                    </a:lnTo>
                    <a:lnTo>
                      <a:pt x="136" y="245"/>
                    </a:lnTo>
                    <a:lnTo>
                      <a:pt x="142" y="245"/>
                    </a:lnTo>
                    <a:lnTo>
                      <a:pt x="148" y="244"/>
                    </a:lnTo>
                    <a:lnTo>
                      <a:pt x="154" y="243"/>
                    </a:lnTo>
                    <a:lnTo>
                      <a:pt x="160" y="241"/>
                    </a:lnTo>
                    <a:lnTo>
                      <a:pt x="166" y="240"/>
                    </a:lnTo>
                    <a:lnTo>
                      <a:pt x="172" y="237"/>
                    </a:lnTo>
                    <a:lnTo>
                      <a:pt x="178" y="235"/>
                    </a:lnTo>
                    <a:lnTo>
                      <a:pt x="182" y="232"/>
                    </a:lnTo>
                    <a:lnTo>
                      <a:pt x="188" y="229"/>
                    </a:lnTo>
                    <a:lnTo>
                      <a:pt x="192" y="226"/>
                    </a:lnTo>
                    <a:lnTo>
                      <a:pt x="197" y="222"/>
                    </a:lnTo>
                    <a:lnTo>
                      <a:pt x="201" y="219"/>
                    </a:lnTo>
                    <a:lnTo>
                      <a:pt x="206" y="214"/>
                    </a:lnTo>
                    <a:lnTo>
                      <a:pt x="210" y="211"/>
                    </a:lnTo>
                    <a:lnTo>
                      <a:pt x="215" y="207"/>
                    </a:lnTo>
                    <a:lnTo>
                      <a:pt x="219" y="202"/>
                    </a:lnTo>
                    <a:lnTo>
                      <a:pt x="222" y="196"/>
                    </a:lnTo>
                    <a:lnTo>
                      <a:pt x="225" y="192"/>
                    </a:lnTo>
                    <a:lnTo>
                      <a:pt x="230" y="187"/>
                    </a:lnTo>
                    <a:lnTo>
                      <a:pt x="233" y="181"/>
                    </a:lnTo>
                    <a:lnTo>
                      <a:pt x="234" y="177"/>
                    </a:lnTo>
                    <a:lnTo>
                      <a:pt x="237" y="171"/>
                    </a:lnTo>
                    <a:lnTo>
                      <a:pt x="240" y="165"/>
                    </a:lnTo>
                    <a:lnTo>
                      <a:pt x="242" y="161"/>
                    </a:lnTo>
                    <a:lnTo>
                      <a:pt x="243" y="155"/>
                    </a:lnTo>
                    <a:lnTo>
                      <a:pt x="245" y="149"/>
                    </a:lnTo>
                    <a:lnTo>
                      <a:pt x="246" y="141"/>
                    </a:lnTo>
                    <a:lnTo>
                      <a:pt x="246" y="135"/>
                    </a:lnTo>
                    <a:lnTo>
                      <a:pt x="246" y="129"/>
                    </a:lnTo>
                    <a:lnTo>
                      <a:pt x="248" y="123"/>
                    </a:lnTo>
                    <a:lnTo>
                      <a:pt x="246" y="117"/>
                    </a:lnTo>
                    <a:lnTo>
                      <a:pt x="246" y="110"/>
                    </a:lnTo>
                    <a:lnTo>
                      <a:pt x="246" y="104"/>
                    </a:lnTo>
                    <a:lnTo>
                      <a:pt x="245" y="98"/>
                    </a:lnTo>
                    <a:lnTo>
                      <a:pt x="243" y="92"/>
                    </a:lnTo>
                    <a:lnTo>
                      <a:pt x="242" y="86"/>
                    </a:lnTo>
                    <a:lnTo>
                      <a:pt x="240" y="80"/>
                    </a:lnTo>
                    <a:lnTo>
                      <a:pt x="237" y="76"/>
                    </a:lnTo>
                    <a:lnTo>
                      <a:pt x="234" y="70"/>
                    </a:lnTo>
                    <a:lnTo>
                      <a:pt x="233" y="64"/>
                    </a:lnTo>
                    <a:lnTo>
                      <a:pt x="230" y="59"/>
                    </a:lnTo>
                    <a:lnTo>
                      <a:pt x="225" y="55"/>
                    </a:lnTo>
                    <a:lnTo>
                      <a:pt x="222" y="49"/>
                    </a:lnTo>
                    <a:lnTo>
                      <a:pt x="219" y="44"/>
                    </a:lnTo>
                    <a:lnTo>
                      <a:pt x="215" y="40"/>
                    </a:lnTo>
                    <a:lnTo>
                      <a:pt x="210" y="35"/>
                    </a:lnTo>
                    <a:lnTo>
                      <a:pt x="206" y="33"/>
                    </a:lnTo>
                    <a:lnTo>
                      <a:pt x="201" y="28"/>
                    </a:lnTo>
                    <a:lnTo>
                      <a:pt x="197" y="24"/>
                    </a:lnTo>
                    <a:lnTo>
                      <a:pt x="192" y="21"/>
                    </a:lnTo>
                    <a:lnTo>
                      <a:pt x="188" y="18"/>
                    </a:lnTo>
                    <a:lnTo>
                      <a:pt x="182" y="15"/>
                    </a:lnTo>
                    <a:lnTo>
                      <a:pt x="178" y="12"/>
                    </a:lnTo>
                    <a:lnTo>
                      <a:pt x="172" y="9"/>
                    </a:lnTo>
                    <a:lnTo>
                      <a:pt x="166" y="7"/>
                    </a:lnTo>
                    <a:lnTo>
                      <a:pt x="160" y="6"/>
                    </a:lnTo>
                    <a:lnTo>
                      <a:pt x="154" y="4"/>
                    </a:lnTo>
                    <a:lnTo>
                      <a:pt x="148" y="3"/>
                    </a:lnTo>
                    <a:lnTo>
                      <a:pt x="142" y="1"/>
                    </a:lnTo>
                    <a:lnTo>
                      <a:pt x="136" y="0"/>
                    </a:lnTo>
                    <a:lnTo>
                      <a:pt x="130" y="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90" name="Freeform 20"/>
              <p:cNvSpPr>
                <a:spLocks/>
              </p:cNvSpPr>
              <p:nvPr/>
            </p:nvSpPr>
            <p:spPr bwMode="auto">
              <a:xfrm>
                <a:off x="3649" y="3095"/>
                <a:ext cx="248" cy="247"/>
              </a:xfrm>
              <a:custGeom>
                <a:avLst/>
                <a:gdLst>
                  <a:gd name="T0" fmla="*/ 111 w 248"/>
                  <a:gd name="T1" fmla="*/ 0 h 247"/>
                  <a:gd name="T2" fmla="*/ 93 w 248"/>
                  <a:gd name="T3" fmla="*/ 4 h 247"/>
                  <a:gd name="T4" fmla="*/ 75 w 248"/>
                  <a:gd name="T5" fmla="*/ 9 h 247"/>
                  <a:gd name="T6" fmla="*/ 60 w 248"/>
                  <a:gd name="T7" fmla="*/ 18 h 247"/>
                  <a:gd name="T8" fmla="*/ 45 w 248"/>
                  <a:gd name="T9" fmla="*/ 28 h 247"/>
                  <a:gd name="T10" fmla="*/ 32 w 248"/>
                  <a:gd name="T11" fmla="*/ 40 h 247"/>
                  <a:gd name="T12" fmla="*/ 21 w 248"/>
                  <a:gd name="T13" fmla="*/ 55 h 247"/>
                  <a:gd name="T14" fmla="*/ 12 w 248"/>
                  <a:gd name="T15" fmla="*/ 70 h 247"/>
                  <a:gd name="T16" fmla="*/ 5 w 248"/>
                  <a:gd name="T17" fmla="*/ 86 h 247"/>
                  <a:gd name="T18" fmla="*/ 2 w 248"/>
                  <a:gd name="T19" fmla="*/ 104 h 247"/>
                  <a:gd name="T20" fmla="*/ 0 w 248"/>
                  <a:gd name="T21" fmla="*/ 123 h 247"/>
                  <a:gd name="T22" fmla="*/ 2 w 248"/>
                  <a:gd name="T23" fmla="*/ 141 h 247"/>
                  <a:gd name="T24" fmla="*/ 5 w 248"/>
                  <a:gd name="T25" fmla="*/ 161 h 247"/>
                  <a:gd name="T26" fmla="*/ 12 w 248"/>
                  <a:gd name="T27" fmla="*/ 177 h 247"/>
                  <a:gd name="T28" fmla="*/ 21 w 248"/>
                  <a:gd name="T29" fmla="*/ 192 h 247"/>
                  <a:gd name="T30" fmla="*/ 32 w 248"/>
                  <a:gd name="T31" fmla="*/ 207 h 247"/>
                  <a:gd name="T32" fmla="*/ 45 w 248"/>
                  <a:gd name="T33" fmla="*/ 219 h 247"/>
                  <a:gd name="T34" fmla="*/ 60 w 248"/>
                  <a:gd name="T35" fmla="*/ 229 h 247"/>
                  <a:gd name="T36" fmla="*/ 75 w 248"/>
                  <a:gd name="T37" fmla="*/ 237 h 247"/>
                  <a:gd name="T38" fmla="*/ 93 w 248"/>
                  <a:gd name="T39" fmla="*/ 243 h 247"/>
                  <a:gd name="T40" fmla="*/ 111 w 248"/>
                  <a:gd name="T41" fmla="*/ 245 h 247"/>
                  <a:gd name="T42" fmla="*/ 130 w 248"/>
                  <a:gd name="T43" fmla="*/ 247 h 247"/>
                  <a:gd name="T44" fmla="*/ 148 w 248"/>
                  <a:gd name="T45" fmla="*/ 244 h 247"/>
                  <a:gd name="T46" fmla="*/ 166 w 248"/>
                  <a:gd name="T47" fmla="*/ 240 h 247"/>
                  <a:gd name="T48" fmla="*/ 182 w 248"/>
                  <a:gd name="T49" fmla="*/ 232 h 247"/>
                  <a:gd name="T50" fmla="*/ 197 w 248"/>
                  <a:gd name="T51" fmla="*/ 222 h 247"/>
                  <a:gd name="T52" fmla="*/ 210 w 248"/>
                  <a:gd name="T53" fmla="*/ 211 h 247"/>
                  <a:gd name="T54" fmla="*/ 222 w 248"/>
                  <a:gd name="T55" fmla="*/ 196 h 247"/>
                  <a:gd name="T56" fmla="*/ 233 w 248"/>
                  <a:gd name="T57" fmla="*/ 181 h 247"/>
                  <a:gd name="T58" fmla="*/ 240 w 248"/>
                  <a:gd name="T59" fmla="*/ 165 h 247"/>
                  <a:gd name="T60" fmla="*/ 245 w 248"/>
                  <a:gd name="T61" fmla="*/ 149 h 247"/>
                  <a:gd name="T62" fmla="*/ 246 w 248"/>
                  <a:gd name="T63" fmla="*/ 129 h 247"/>
                  <a:gd name="T64" fmla="*/ 246 w 248"/>
                  <a:gd name="T65" fmla="*/ 110 h 247"/>
                  <a:gd name="T66" fmla="*/ 243 w 248"/>
                  <a:gd name="T67" fmla="*/ 92 h 247"/>
                  <a:gd name="T68" fmla="*/ 237 w 248"/>
                  <a:gd name="T69" fmla="*/ 76 h 247"/>
                  <a:gd name="T70" fmla="*/ 230 w 248"/>
                  <a:gd name="T71" fmla="*/ 59 h 247"/>
                  <a:gd name="T72" fmla="*/ 219 w 248"/>
                  <a:gd name="T73" fmla="*/ 44 h 247"/>
                  <a:gd name="T74" fmla="*/ 206 w 248"/>
                  <a:gd name="T75" fmla="*/ 33 h 247"/>
                  <a:gd name="T76" fmla="*/ 192 w 248"/>
                  <a:gd name="T77" fmla="*/ 21 h 247"/>
                  <a:gd name="T78" fmla="*/ 178 w 248"/>
                  <a:gd name="T79" fmla="*/ 12 h 247"/>
                  <a:gd name="T80" fmla="*/ 160 w 248"/>
                  <a:gd name="T81" fmla="*/ 6 h 247"/>
                  <a:gd name="T82" fmla="*/ 142 w 248"/>
                  <a:gd name="T83" fmla="*/ 1 h 247"/>
                  <a:gd name="T84" fmla="*/ 124 w 248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8"/>
                  <a:gd name="T130" fmla="*/ 0 h 247"/>
                  <a:gd name="T131" fmla="*/ 248 w 248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8" h="247">
                    <a:moveTo>
                      <a:pt x="124" y="0"/>
                    </a:moveTo>
                    <a:lnTo>
                      <a:pt x="117" y="0"/>
                    </a:lnTo>
                    <a:lnTo>
                      <a:pt x="111" y="0"/>
                    </a:lnTo>
                    <a:lnTo>
                      <a:pt x="105" y="1"/>
                    </a:lnTo>
                    <a:lnTo>
                      <a:pt x="99" y="3"/>
                    </a:lnTo>
                    <a:lnTo>
                      <a:pt x="93" y="4"/>
                    </a:lnTo>
                    <a:lnTo>
                      <a:pt x="87" y="6"/>
                    </a:lnTo>
                    <a:lnTo>
                      <a:pt x="81" y="7"/>
                    </a:lnTo>
                    <a:lnTo>
                      <a:pt x="75" y="9"/>
                    </a:lnTo>
                    <a:lnTo>
                      <a:pt x="70" y="12"/>
                    </a:lnTo>
                    <a:lnTo>
                      <a:pt x="64" y="15"/>
                    </a:lnTo>
                    <a:lnTo>
                      <a:pt x="60" y="18"/>
                    </a:lnTo>
                    <a:lnTo>
                      <a:pt x="54" y="21"/>
                    </a:lnTo>
                    <a:lnTo>
                      <a:pt x="50" y="24"/>
                    </a:lnTo>
                    <a:lnTo>
                      <a:pt x="45" y="28"/>
                    </a:lnTo>
                    <a:lnTo>
                      <a:pt x="41" y="33"/>
                    </a:lnTo>
                    <a:lnTo>
                      <a:pt x="36" y="35"/>
                    </a:lnTo>
                    <a:lnTo>
                      <a:pt x="32" y="40"/>
                    </a:lnTo>
                    <a:lnTo>
                      <a:pt x="29" y="44"/>
                    </a:lnTo>
                    <a:lnTo>
                      <a:pt x="24" y="49"/>
                    </a:lnTo>
                    <a:lnTo>
                      <a:pt x="21" y="55"/>
                    </a:lnTo>
                    <a:lnTo>
                      <a:pt x="18" y="59"/>
                    </a:lnTo>
                    <a:lnTo>
                      <a:pt x="15" y="64"/>
                    </a:lnTo>
                    <a:lnTo>
                      <a:pt x="12" y="70"/>
                    </a:lnTo>
                    <a:lnTo>
                      <a:pt x="9" y="76"/>
                    </a:lnTo>
                    <a:lnTo>
                      <a:pt x="8" y="80"/>
                    </a:lnTo>
                    <a:lnTo>
                      <a:pt x="5" y="86"/>
                    </a:lnTo>
                    <a:lnTo>
                      <a:pt x="3" y="92"/>
                    </a:lnTo>
                    <a:lnTo>
                      <a:pt x="2" y="98"/>
                    </a:lnTo>
                    <a:lnTo>
                      <a:pt x="2" y="104"/>
                    </a:lnTo>
                    <a:lnTo>
                      <a:pt x="0" y="110"/>
                    </a:lnTo>
                    <a:lnTo>
                      <a:pt x="0" y="117"/>
                    </a:lnTo>
                    <a:lnTo>
                      <a:pt x="0" y="123"/>
                    </a:lnTo>
                    <a:lnTo>
                      <a:pt x="0" y="129"/>
                    </a:lnTo>
                    <a:lnTo>
                      <a:pt x="0" y="135"/>
                    </a:lnTo>
                    <a:lnTo>
                      <a:pt x="2" y="141"/>
                    </a:lnTo>
                    <a:lnTo>
                      <a:pt x="2" y="149"/>
                    </a:lnTo>
                    <a:lnTo>
                      <a:pt x="3" y="155"/>
                    </a:lnTo>
                    <a:lnTo>
                      <a:pt x="5" y="161"/>
                    </a:lnTo>
                    <a:lnTo>
                      <a:pt x="8" y="165"/>
                    </a:lnTo>
                    <a:lnTo>
                      <a:pt x="9" y="171"/>
                    </a:lnTo>
                    <a:lnTo>
                      <a:pt x="12" y="177"/>
                    </a:lnTo>
                    <a:lnTo>
                      <a:pt x="15" y="181"/>
                    </a:lnTo>
                    <a:lnTo>
                      <a:pt x="18" y="187"/>
                    </a:lnTo>
                    <a:lnTo>
                      <a:pt x="21" y="192"/>
                    </a:lnTo>
                    <a:lnTo>
                      <a:pt x="24" y="196"/>
                    </a:lnTo>
                    <a:lnTo>
                      <a:pt x="29" y="202"/>
                    </a:lnTo>
                    <a:lnTo>
                      <a:pt x="32" y="207"/>
                    </a:lnTo>
                    <a:lnTo>
                      <a:pt x="36" y="211"/>
                    </a:lnTo>
                    <a:lnTo>
                      <a:pt x="41" y="214"/>
                    </a:lnTo>
                    <a:lnTo>
                      <a:pt x="45" y="219"/>
                    </a:lnTo>
                    <a:lnTo>
                      <a:pt x="50" y="222"/>
                    </a:lnTo>
                    <a:lnTo>
                      <a:pt x="54" y="226"/>
                    </a:lnTo>
                    <a:lnTo>
                      <a:pt x="60" y="229"/>
                    </a:lnTo>
                    <a:lnTo>
                      <a:pt x="64" y="232"/>
                    </a:lnTo>
                    <a:lnTo>
                      <a:pt x="70" y="235"/>
                    </a:lnTo>
                    <a:lnTo>
                      <a:pt x="75" y="237"/>
                    </a:lnTo>
                    <a:lnTo>
                      <a:pt x="81" y="240"/>
                    </a:lnTo>
                    <a:lnTo>
                      <a:pt x="87" y="241"/>
                    </a:lnTo>
                    <a:lnTo>
                      <a:pt x="93" y="243"/>
                    </a:lnTo>
                    <a:lnTo>
                      <a:pt x="99" y="244"/>
                    </a:lnTo>
                    <a:lnTo>
                      <a:pt x="105" y="245"/>
                    </a:lnTo>
                    <a:lnTo>
                      <a:pt x="111" y="245"/>
                    </a:lnTo>
                    <a:lnTo>
                      <a:pt x="117" y="247"/>
                    </a:lnTo>
                    <a:lnTo>
                      <a:pt x="124" y="247"/>
                    </a:lnTo>
                    <a:lnTo>
                      <a:pt x="130" y="247"/>
                    </a:lnTo>
                    <a:lnTo>
                      <a:pt x="136" y="245"/>
                    </a:lnTo>
                    <a:lnTo>
                      <a:pt x="142" y="245"/>
                    </a:lnTo>
                    <a:lnTo>
                      <a:pt x="148" y="244"/>
                    </a:lnTo>
                    <a:lnTo>
                      <a:pt x="154" y="243"/>
                    </a:lnTo>
                    <a:lnTo>
                      <a:pt x="160" y="241"/>
                    </a:lnTo>
                    <a:lnTo>
                      <a:pt x="166" y="240"/>
                    </a:lnTo>
                    <a:lnTo>
                      <a:pt x="172" y="237"/>
                    </a:lnTo>
                    <a:lnTo>
                      <a:pt x="178" y="235"/>
                    </a:lnTo>
                    <a:lnTo>
                      <a:pt x="182" y="232"/>
                    </a:lnTo>
                    <a:lnTo>
                      <a:pt x="188" y="229"/>
                    </a:lnTo>
                    <a:lnTo>
                      <a:pt x="192" y="226"/>
                    </a:lnTo>
                    <a:lnTo>
                      <a:pt x="197" y="222"/>
                    </a:lnTo>
                    <a:lnTo>
                      <a:pt x="201" y="219"/>
                    </a:lnTo>
                    <a:lnTo>
                      <a:pt x="206" y="214"/>
                    </a:lnTo>
                    <a:lnTo>
                      <a:pt x="210" y="211"/>
                    </a:lnTo>
                    <a:lnTo>
                      <a:pt x="215" y="207"/>
                    </a:lnTo>
                    <a:lnTo>
                      <a:pt x="219" y="202"/>
                    </a:lnTo>
                    <a:lnTo>
                      <a:pt x="222" y="196"/>
                    </a:lnTo>
                    <a:lnTo>
                      <a:pt x="225" y="192"/>
                    </a:lnTo>
                    <a:lnTo>
                      <a:pt x="230" y="187"/>
                    </a:lnTo>
                    <a:lnTo>
                      <a:pt x="233" y="181"/>
                    </a:lnTo>
                    <a:lnTo>
                      <a:pt x="234" y="177"/>
                    </a:lnTo>
                    <a:lnTo>
                      <a:pt x="237" y="171"/>
                    </a:lnTo>
                    <a:lnTo>
                      <a:pt x="240" y="165"/>
                    </a:lnTo>
                    <a:lnTo>
                      <a:pt x="242" y="161"/>
                    </a:lnTo>
                    <a:lnTo>
                      <a:pt x="243" y="155"/>
                    </a:lnTo>
                    <a:lnTo>
                      <a:pt x="245" y="149"/>
                    </a:lnTo>
                    <a:lnTo>
                      <a:pt x="246" y="141"/>
                    </a:lnTo>
                    <a:lnTo>
                      <a:pt x="246" y="135"/>
                    </a:lnTo>
                    <a:lnTo>
                      <a:pt x="246" y="129"/>
                    </a:lnTo>
                    <a:lnTo>
                      <a:pt x="248" y="123"/>
                    </a:lnTo>
                    <a:lnTo>
                      <a:pt x="246" y="117"/>
                    </a:lnTo>
                    <a:lnTo>
                      <a:pt x="246" y="110"/>
                    </a:lnTo>
                    <a:lnTo>
                      <a:pt x="246" y="104"/>
                    </a:lnTo>
                    <a:lnTo>
                      <a:pt x="245" y="98"/>
                    </a:lnTo>
                    <a:lnTo>
                      <a:pt x="243" y="92"/>
                    </a:lnTo>
                    <a:lnTo>
                      <a:pt x="242" y="86"/>
                    </a:lnTo>
                    <a:lnTo>
                      <a:pt x="240" y="80"/>
                    </a:lnTo>
                    <a:lnTo>
                      <a:pt x="237" y="76"/>
                    </a:lnTo>
                    <a:lnTo>
                      <a:pt x="234" y="70"/>
                    </a:lnTo>
                    <a:lnTo>
                      <a:pt x="233" y="64"/>
                    </a:lnTo>
                    <a:lnTo>
                      <a:pt x="230" y="59"/>
                    </a:lnTo>
                    <a:lnTo>
                      <a:pt x="225" y="55"/>
                    </a:lnTo>
                    <a:lnTo>
                      <a:pt x="222" y="49"/>
                    </a:lnTo>
                    <a:lnTo>
                      <a:pt x="219" y="44"/>
                    </a:lnTo>
                    <a:lnTo>
                      <a:pt x="215" y="40"/>
                    </a:lnTo>
                    <a:lnTo>
                      <a:pt x="210" y="35"/>
                    </a:lnTo>
                    <a:lnTo>
                      <a:pt x="206" y="33"/>
                    </a:lnTo>
                    <a:lnTo>
                      <a:pt x="201" y="28"/>
                    </a:lnTo>
                    <a:lnTo>
                      <a:pt x="197" y="24"/>
                    </a:lnTo>
                    <a:lnTo>
                      <a:pt x="192" y="21"/>
                    </a:lnTo>
                    <a:lnTo>
                      <a:pt x="188" y="18"/>
                    </a:lnTo>
                    <a:lnTo>
                      <a:pt x="182" y="15"/>
                    </a:lnTo>
                    <a:lnTo>
                      <a:pt x="178" y="12"/>
                    </a:lnTo>
                    <a:lnTo>
                      <a:pt x="172" y="9"/>
                    </a:lnTo>
                    <a:lnTo>
                      <a:pt x="166" y="7"/>
                    </a:lnTo>
                    <a:lnTo>
                      <a:pt x="160" y="6"/>
                    </a:lnTo>
                    <a:lnTo>
                      <a:pt x="154" y="4"/>
                    </a:lnTo>
                    <a:lnTo>
                      <a:pt x="148" y="3"/>
                    </a:lnTo>
                    <a:lnTo>
                      <a:pt x="142" y="1"/>
                    </a:lnTo>
                    <a:lnTo>
                      <a:pt x="136" y="0"/>
                    </a:lnTo>
                    <a:lnTo>
                      <a:pt x="130" y="0"/>
                    </a:lnTo>
                    <a:lnTo>
                      <a:pt x="124" y="0"/>
                    </a:lnTo>
                  </a:path>
                </a:pathLst>
              </a:custGeom>
              <a:noFill/>
              <a:ln w="0">
                <a:solidFill>
                  <a:srgbClr val="0000B8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91" name="Freeform 21"/>
              <p:cNvSpPr>
                <a:spLocks/>
              </p:cNvSpPr>
              <p:nvPr/>
            </p:nvSpPr>
            <p:spPr bwMode="auto">
              <a:xfrm>
                <a:off x="3649" y="3416"/>
                <a:ext cx="248" cy="246"/>
              </a:xfrm>
              <a:custGeom>
                <a:avLst/>
                <a:gdLst>
                  <a:gd name="T0" fmla="*/ 111 w 248"/>
                  <a:gd name="T1" fmla="*/ 0 h 246"/>
                  <a:gd name="T2" fmla="*/ 93 w 248"/>
                  <a:gd name="T3" fmla="*/ 3 h 246"/>
                  <a:gd name="T4" fmla="*/ 75 w 248"/>
                  <a:gd name="T5" fmla="*/ 9 h 246"/>
                  <a:gd name="T6" fmla="*/ 60 w 248"/>
                  <a:gd name="T7" fmla="*/ 18 h 246"/>
                  <a:gd name="T8" fmla="*/ 45 w 248"/>
                  <a:gd name="T9" fmla="*/ 27 h 246"/>
                  <a:gd name="T10" fmla="*/ 32 w 248"/>
                  <a:gd name="T11" fmla="*/ 41 h 246"/>
                  <a:gd name="T12" fmla="*/ 21 w 248"/>
                  <a:gd name="T13" fmla="*/ 54 h 246"/>
                  <a:gd name="T14" fmla="*/ 12 w 248"/>
                  <a:gd name="T15" fmla="*/ 70 h 246"/>
                  <a:gd name="T16" fmla="*/ 5 w 248"/>
                  <a:gd name="T17" fmla="*/ 87 h 246"/>
                  <a:gd name="T18" fmla="*/ 2 w 248"/>
                  <a:gd name="T19" fmla="*/ 105 h 246"/>
                  <a:gd name="T20" fmla="*/ 0 w 248"/>
                  <a:gd name="T21" fmla="*/ 123 h 246"/>
                  <a:gd name="T22" fmla="*/ 2 w 248"/>
                  <a:gd name="T23" fmla="*/ 142 h 246"/>
                  <a:gd name="T24" fmla="*/ 5 w 248"/>
                  <a:gd name="T25" fmla="*/ 160 h 246"/>
                  <a:gd name="T26" fmla="*/ 12 w 248"/>
                  <a:gd name="T27" fmla="*/ 176 h 246"/>
                  <a:gd name="T28" fmla="*/ 21 w 248"/>
                  <a:gd name="T29" fmla="*/ 193 h 246"/>
                  <a:gd name="T30" fmla="*/ 32 w 248"/>
                  <a:gd name="T31" fmla="*/ 206 h 246"/>
                  <a:gd name="T32" fmla="*/ 45 w 248"/>
                  <a:gd name="T33" fmla="*/ 218 h 246"/>
                  <a:gd name="T34" fmla="*/ 60 w 248"/>
                  <a:gd name="T35" fmla="*/ 228 h 246"/>
                  <a:gd name="T36" fmla="*/ 75 w 248"/>
                  <a:gd name="T37" fmla="*/ 237 h 246"/>
                  <a:gd name="T38" fmla="*/ 93 w 248"/>
                  <a:gd name="T39" fmla="*/ 243 h 246"/>
                  <a:gd name="T40" fmla="*/ 111 w 248"/>
                  <a:gd name="T41" fmla="*/ 246 h 246"/>
                  <a:gd name="T42" fmla="*/ 130 w 248"/>
                  <a:gd name="T43" fmla="*/ 246 h 246"/>
                  <a:gd name="T44" fmla="*/ 148 w 248"/>
                  <a:gd name="T45" fmla="*/ 245 h 246"/>
                  <a:gd name="T46" fmla="*/ 166 w 248"/>
                  <a:gd name="T47" fmla="*/ 239 h 246"/>
                  <a:gd name="T48" fmla="*/ 182 w 248"/>
                  <a:gd name="T49" fmla="*/ 231 h 246"/>
                  <a:gd name="T50" fmla="*/ 197 w 248"/>
                  <a:gd name="T51" fmla="*/ 222 h 246"/>
                  <a:gd name="T52" fmla="*/ 210 w 248"/>
                  <a:gd name="T53" fmla="*/ 210 h 246"/>
                  <a:gd name="T54" fmla="*/ 222 w 248"/>
                  <a:gd name="T55" fmla="*/ 197 h 246"/>
                  <a:gd name="T56" fmla="*/ 233 w 248"/>
                  <a:gd name="T57" fmla="*/ 182 h 246"/>
                  <a:gd name="T58" fmla="*/ 240 w 248"/>
                  <a:gd name="T59" fmla="*/ 166 h 246"/>
                  <a:gd name="T60" fmla="*/ 245 w 248"/>
                  <a:gd name="T61" fmla="*/ 148 h 246"/>
                  <a:gd name="T62" fmla="*/ 246 w 248"/>
                  <a:gd name="T63" fmla="*/ 130 h 246"/>
                  <a:gd name="T64" fmla="*/ 246 w 248"/>
                  <a:gd name="T65" fmla="*/ 111 h 246"/>
                  <a:gd name="T66" fmla="*/ 243 w 248"/>
                  <a:gd name="T67" fmla="*/ 93 h 246"/>
                  <a:gd name="T68" fmla="*/ 237 w 248"/>
                  <a:gd name="T69" fmla="*/ 75 h 246"/>
                  <a:gd name="T70" fmla="*/ 230 w 248"/>
                  <a:gd name="T71" fmla="*/ 60 h 246"/>
                  <a:gd name="T72" fmla="*/ 219 w 248"/>
                  <a:gd name="T73" fmla="*/ 45 h 246"/>
                  <a:gd name="T74" fmla="*/ 206 w 248"/>
                  <a:gd name="T75" fmla="*/ 32 h 246"/>
                  <a:gd name="T76" fmla="*/ 192 w 248"/>
                  <a:gd name="T77" fmla="*/ 21 h 246"/>
                  <a:gd name="T78" fmla="*/ 178 w 248"/>
                  <a:gd name="T79" fmla="*/ 12 h 246"/>
                  <a:gd name="T80" fmla="*/ 160 w 248"/>
                  <a:gd name="T81" fmla="*/ 5 h 246"/>
                  <a:gd name="T82" fmla="*/ 142 w 248"/>
                  <a:gd name="T83" fmla="*/ 0 h 246"/>
                  <a:gd name="T84" fmla="*/ 124 w 248"/>
                  <a:gd name="T85" fmla="*/ 0 h 24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8"/>
                  <a:gd name="T130" fmla="*/ 0 h 246"/>
                  <a:gd name="T131" fmla="*/ 248 w 248"/>
                  <a:gd name="T132" fmla="*/ 246 h 24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8" h="246">
                    <a:moveTo>
                      <a:pt x="124" y="0"/>
                    </a:moveTo>
                    <a:lnTo>
                      <a:pt x="117" y="0"/>
                    </a:lnTo>
                    <a:lnTo>
                      <a:pt x="111" y="0"/>
                    </a:lnTo>
                    <a:lnTo>
                      <a:pt x="105" y="0"/>
                    </a:lnTo>
                    <a:lnTo>
                      <a:pt x="99" y="2"/>
                    </a:lnTo>
                    <a:lnTo>
                      <a:pt x="93" y="3"/>
                    </a:lnTo>
                    <a:lnTo>
                      <a:pt x="87" y="5"/>
                    </a:lnTo>
                    <a:lnTo>
                      <a:pt x="81" y="8"/>
                    </a:lnTo>
                    <a:lnTo>
                      <a:pt x="75" y="9"/>
                    </a:lnTo>
                    <a:lnTo>
                      <a:pt x="70" y="12"/>
                    </a:lnTo>
                    <a:lnTo>
                      <a:pt x="64" y="15"/>
                    </a:lnTo>
                    <a:lnTo>
                      <a:pt x="60" y="18"/>
                    </a:lnTo>
                    <a:lnTo>
                      <a:pt x="54" y="21"/>
                    </a:lnTo>
                    <a:lnTo>
                      <a:pt x="50" y="24"/>
                    </a:lnTo>
                    <a:lnTo>
                      <a:pt x="45" y="27"/>
                    </a:lnTo>
                    <a:lnTo>
                      <a:pt x="41" y="32"/>
                    </a:lnTo>
                    <a:lnTo>
                      <a:pt x="36" y="36"/>
                    </a:lnTo>
                    <a:lnTo>
                      <a:pt x="32" y="41"/>
                    </a:lnTo>
                    <a:lnTo>
                      <a:pt x="29" y="45"/>
                    </a:lnTo>
                    <a:lnTo>
                      <a:pt x="24" y="50"/>
                    </a:lnTo>
                    <a:lnTo>
                      <a:pt x="21" y="54"/>
                    </a:lnTo>
                    <a:lnTo>
                      <a:pt x="18" y="60"/>
                    </a:lnTo>
                    <a:lnTo>
                      <a:pt x="15" y="64"/>
                    </a:lnTo>
                    <a:lnTo>
                      <a:pt x="12" y="70"/>
                    </a:lnTo>
                    <a:lnTo>
                      <a:pt x="9" y="75"/>
                    </a:lnTo>
                    <a:lnTo>
                      <a:pt x="8" y="81"/>
                    </a:lnTo>
                    <a:lnTo>
                      <a:pt x="5" y="87"/>
                    </a:lnTo>
                    <a:lnTo>
                      <a:pt x="3" y="93"/>
                    </a:lnTo>
                    <a:lnTo>
                      <a:pt x="2" y="99"/>
                    </a:lnTo>
                    <a:lnTo>
                      <a:pt x="2" y="105"/>
                    </a:lnTo>
                    <a:lnTo>
                      <a:pt x="0" y="111"/>
                    </a:lnTo>
                    <a:lnTo>
                      <a:pt x="0" y="117"/>
                    </a:lnTo>
                    <a:lnTo>
                      <a:pt x="0" y="123"/>
                    </a:lnTo>
                    <a:lnTo>
                      <a:pt x="0" y="130"/>
                    </a:lnTo>
                    <a:lnTo>
                      <a:pt x="0" y="136"/>
                    </a:lnTo>
                    <a:lnTo>
                      <a:pt x="2" y="142"/>
                    </a:lnTo>
                    <a:lnTo>
                      <a:pt x="2" y="148"/>
                    </a:lnTo>
                    <a:lnTo>
                      <a:pt x="3" y="154"/>
                    </a:lnTo>
                    <a:lnTo>
                      <a:pt x="5" y="160"/>
                    </a:lnTo>
                    <a:lnTo>
                      <a:pt x="8" y="166"/>
                    </a:lnTo>
                    <a:lnTo>
                      <a:pt x="9" y="172"/>
                    </a:lnTo>
                    <a:lnTo>
                      <a:pt x="12" y="176"/>
                    </a:lnTo>
                    <a:lnTo>
                      <a:pt x="15" y="182"/>
                    </a:lnTo>
                    <a:lnTo>
                      <a:pt x="18" y="187"/>
                    </a:lnTo>
                    <a:lnTo>
                      <a:pt x="21" y="193"/>
                    </a:lnTo>
                    <a:lnTo>
                      <a:pt x="24" y="197"/>
                    </a:lnTo>
                    <a:lnTo>
                      <a:pt x="29" y="202"/>
                    </a:lnTo>
                    <a:lnTo>
                      <a:pt x="32" y="206"/>
                    </a:lnTo>
                    <a:lnTo>
                      <a:pt x="36" y="210"/>
                    </a:lnTo>
                    <a:lnTo>
                      <a:pt x="41" y="215"/>
                    </a:lnTo>
                    <a:lnTo>
                      <a:pt x="45" y="218"/>
                    </a:lnTo>
                    <a:lnTo>
                      <a:pt x="50" y="222"/>
                    </a:lnTo>
                    <a:lnTo>
                      <a:pt x="54" y="225"/>
                    </a:lnTo>
                    <a:lnTo>
                      <a:pt x="60" y="228"/>
                    </a:lnTo>
                    <a:lnTo>
                      <a:pt x="64" y="231"/>
                    </a:lnTo>
                    <a:lnTo>
                      <a:pt x="70" y="234"/>
                    </a:lnTo>
                    <a:lnTo>
                      <a:pt x="75" y="237"/>
                    </a:lnTo>
                    <a:lnTo>
                      <a:pt x="81" y="239"/>
                    </a:lnTo>
                    <a:lnTo>
                      <a:pt x="87" y="242"/>
                    </a:lnTo>
                    <a:lnTo>
                      <a:pt x="93" y="243"/>
                    </a:lnTo>
                    <a:lnTo>
                      <a:pt x="99" y="245"/>
                    </a:lnTo>
                    <a:lnTo>
                      <a:pt x="105" y="245"/>
                    </a:lnTo>
                    <a:lnTo>
                      <a:pt x="111" y="246"/>
                    </a:lnTo>
                    <a:lnTo>
                      <a:pt x="117" y="246"/>
                    </a:lnTo>
                    <a:lnTo>
                      <a:pt x="124" y="246"/>
                    </a:lnTo>
                    <a:lnTo>
                      <a:pt x="130" y="246"/>
                    </a:lnTo>
                    <a:lnTo>
                      <a:pt x="136" y="246"/>
                    </a:lnTo>
                    <a:lnTo>
                      <a:pt x="142" y="245"/>
                    </a:lnTo>
                    <a:lnTo>
                      <a:pt x="148" y="245"/>
                    </a:lnTo>
                    <a:lnTo>
                      <a:pt x="154" y="243"/>
                    </a:lnTo>
                    <a:lnTo>
                      <a:pt x="160" y="242"/>
                    </a:lnTo>
                    <a:lnTo>
                      <a:pt x="166" y="239"/>
                    </a:lnTo>
                    <a:lnTo>
                      <a:pt x="172" y="237"/>
                    </a:lnTo>
                    <a:lnTo>
                      <a:pt x="178" y="234"/>
                    </a:lnTo>
                    <a:lnTo>
                      <a:pt x="182" y="231"/>
                    </a:lnTo>
                    <a:lnTo>
                      <a:pt x="188" y="228"/>
                    </a:lnTo>
                    <a:lnTo>
                      <a:pt x="192" y="225"/>
                    </a:lnTo>
                    <a:lnTo>
                      <a:pt x="197" y="222"/>
                    </a:lnTo>
                    <a:lnTo>
                      <a:pt x="201" y="218"/>
                    </a:lnTo>
                    <a:lnTo>
                      <a:pt x="206" y="215"/>
                    </a:lnTo>
                    <a:lnTo>
                      <a:pt x="210" y="210"/>
                    </a:lnTo>
                    <a:lnTo>
                      <a:pt x="215" y="206"/>
                    </a:lnTo>
                    <a:lnTo>
                      <a:pt x="219" y="202"/>
                    </a:lnTo>
                    <a:lnTo>
                      <a:pt x="222" y="197"/>
                    </a:lnTo>
                    <a:lnTo>
                      <a:pt x="225" y="193"/>
                    </a:lnTo>
                    <a:lnTo>
                      <a:pt x="230" y="187"/>
                    </a:lnTo>
                    <a:lnTo>
                      <a:pt x="233" y="182"/>
                    </a:lnTo>
                    <a:lnTo>
                      <a:pt x="234" y="176"/>
                    </a:lnTo>
                    <a:lnTo>
                      <a:pt x="237" y="172"/>
                    </a:lnTo>
                    <a:lnTo>
                      <a:pt x="240" y="166"/>
                    </a:lnTo>
                    <a:lnTo>
                      <a:pt x="242" y="160"/>
                    </a:lnTo>
                    <a:lnTo>
                      <a:pt x="243" y="154"/>
                    </a:lnTo>
                    <a:lnTo>
                      <a:pt x="245" y="148"/>
                    </a:lnTo>
                    <a:lnTo>
                      <a:pt x="246" y="142"/>
                    </a:lnTo>
                    <a:lnTo>
                      <a:pt x="246" y="136"/>
                    </a:lnTo>
                    <a:lnTo>
                      <a:pt x="246" y="130"/>
                    </a:lnTo>
                    <a:lnTo>
                      <a:pt x="248" y="123"/>
                    </a:lnTo>
                    <a:lnTo>
                      <a:pt x="246" y="117"/>
                    </a:lnTo>
                    <a:lnTo>
                      <a:pt x="246" y="111"/>
                    </a:lnTo>
                    <a:lnTo>
                      <a:pt x="246" y="105"/>
                    </a:lnTo>
                    <a:lnTo>
                      <a:pt x="245" y="99"/>
                    </a:lnTo>
                    <a:lnTo>
                      <a:pt x="243" y="93"/>
                    </a:lnTo>
                    <a:lnTo>
                      <a:pt x="242" y="87"/>
                    </a:lnTo>
                    <a:lnTo>
                      <a:pt x="240" y="81"/>
                    </a:lnTo>
                    <a:lnTo>
                      <a:pt x="237" y="75"/>
                    </a:lnTo>
                    <a:lnTo>
                      <a:pt x="234" y="70"/>
                    </a:lnTo>
                    <a:lnTo>
                      <a:pt x="233" y="64"/>
                    </a:lnTo>
                    <a:lnTo>
                      <a:pt x="230" y="60"/>
                    </a:lnTo>
                    <a:lnTo>
                      <a:pt x="225" y="54"/>
                    </a:lnTo>
                    <a:lnTo>
                      <a:pt x="222" y="50"/>
                    </a:lnTo>
                    <a:lnTo>
                      <a:pt x="219" y="45"/>
                    </a:lnTo>
                    <a:lnTo>
                      <a:pt x="215" y="41"/>
                    </a:lnTo>
                    <a:lnTo>
                      <a:pt x="210" y="36"/>
                    </a:lnTo>
                    <a:lnTo>
                      <a:pt x="206" y="32"/>
                    </a:lnTo>
                    <a:lnTo>
                      <a:pt x="201" y="27"/>
                    </a:lnTo>
                    <a:lnTo>
                      <a:pt x="197" y="24"/>
                    </a:lnTo>
                    <a:lnTo>
                      <a:pt x="192" y="21"/>
                    </a:lnTo>
                    <a:lnTo>
                      <a:pt x="188" y="18"/>
                    </a:lnTo>
                    <a:lnTo>
                      <a:pt x="182" y="15"/>
                    </a:lnTo>
                    <a:lnTo>
                      <a:pt x="178" y="12"/>
                    </a:lnTo>
                    <a:lnTo>
                      <a:pt x="172" y="9"/>
                    </a:lnTo>
                    <a:lnTo>
                      <a:pt x="166" y="8"/>
                    </a:lnTo>
                    <a:lnTo>
                      <a:pt x="160" y="5"/>
                    </a:lnTo>
                    <a:lnTo>
                      <a:pt x="154" y="3"/>
                    </a:lnTo>
                    <a:lnTo>
                      <a:pt x="148" y="2"/>
                    </a:lnTo>
                    <a:lnTo>
                      <a:pt x="142" y="0"/>
                    </a:lnTo>
                    <a:lnTo>
                      <a:pt x="136" y="0"/>
                    </a:lnTo>
                    <a:lnTo>
                      <a:pt x="130" y="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92" name="Freeform 22"/>
              <p:cNvSpPr>
                <a:spLocks/>
              </p:cNvSpPr>
              <p:nvPr/>
            </p:nvSpPr>
            <p:spPr bwMode="auto">
              <a:xfrm>
                <a:off x="3649" y="3416"/>
                <a:ext cx="248" cy="246"/>
              </a:xfrm>
              <a:custGeom>
                <a:avLst/>
                <a:gdLst>
                  <a:gd name="T0" fmla="*/ 111 w 248"/>
                  <a:gd name="T1" fmla="*/ 0 h 246"/>
                  <a:gd name="T2" fmla="*/ 93 w 248"/>
                  <a:gd name="T3" fmla="*/ 3 h 246"/>
                  <a:gd name="T4" fmla="*/ 75 w 248"/>
                  <a:gd name="T5" fmla="*/ 9 h 246"/>
                  <a:gd name="T6" fmla="*/ 60 w 248"/>
                  <a:gd name="T7" fmla="*/ 18 h 246"/>
                  <a:gd name="T8" fmla="*/ 45 w 248"/>
                  <a:gd name="T9" fmla="*/ 27 h 246"/>
                  <a:gd name="T10" fmla="*/ 32 w 248"/>
                  <a:gd name="T11" fmla="*/ 41 h 246"/>
                  <a:gd name="T12" fmla="*/ 21 w 248"/>
                  <a:gd name="T13" fmla="*/ 54 h 246"/>
                  <a:gd name="T14" fmla="*/ 12 w 248"/>
                  <a:gd name="T15" fmla="*/ 70 h 246"/>
                  <a:gd name="T16" fmla="*/ 5 w 248"/>
                  <a:gd name="T17" fmla="*/ 87 h 246"/>
                  <a:gd name="T18" fmla="*/ 2 w 248"/>
                  <a:gd name="T19" fmla="*/ 105 h 246"/>
                  <a:gd name="T20" fmla="*/ 0 w 248"/>
                  <a:gd name="T21" fmla="*/ 123 h 246"/>
                  <a:gd name="T22" fmla="*/ 2 w 248"/>
                  <a:gd name="T23" fmla="*/ 142 h 246"/>
                  <a:gd name="T24" fmla="*/ 5 w 248"/>
                  <a:gd name="T25" fmla="*/ 160 h 246"/>
                  <a:gd name="T26" fmla="*/ 12 w 248"/>
                  <a:gd name="T27" fmla="*/ 176 h 246"/>
                  <a:gd name="T28" fmla="*/ 21 w 248"/>
                  <a:gd name="T29" fmla="*/ 193 h 246"/>
                  <a:gd name="T30" fmla="*/ 32 w 248"/>
                  <a:gd name="T31" fmla="*/ 206 h 246"/>
                  <a:gd name="T32" fmla="*/ 45 w 248"/>
                  <a:gd name="T33" fmla="*/ 218 h 246"/>
                  <a:gd name="T34" fmla="*/ 60 w 248"/>
                  <a:gd name="T35" fmla="*/ 228 h 246"/>
                  <a:gd name="T36" fmla="*/ 75 w 248"/>
                  <a:gd name="T37" fmla="*/ 237 h 246"/>
                  <a:gd name="T38" fmla="*/ 93 w 248"/>
                  <a:gd name="T39" fmla="*/ 243 h 246"/>
                  <a:gd name="T40" fmla="*/ 111 w 248"/>
                  <a:gd name="T41" fmla="*/ 246 h 246"/>
                  <a:gd name="T42" fmla="*/ 130 w 248"/>
                  <a:gd name="T43" fmla="*/ 246 h 246"/>
                  <a:gd name="T44" fmla="*/ 148 w 248"/>
                  <a:gd name="T45" fmla="*/ 245 h 246"/>
                  <a:gd name="T46" fmla="*/ 166 w 248"/>
                  <a:gd name="T47" fmla="*/ 239 h 246"/>
                  <a:gd name="T48" fmla="*/ 182 w 248"/>
                  <a:gd name="T49" fmla="*/ 231 h 246"/>
                  <a:gd name="T50" fmla="*/ 197 w 248"/>
                  <a:gd name="T51" fmla="*/ 222 h 246"/>
                  <a:gd name="T52" fmla="*/ 210 w 248"/>
                  <a:gd name="T53" fmla="*/ 210 h 246"/>
                  <a:gd name="T54" fmla="*/ 222 w 248"/>
                  <a:gd name="T55" fmla="*/ 197 h 246"/>
                  <a:gd name="T56" fmla="*/ 233 w 248"/>
                  <a:gd name="T57" fmla="*/ 182 h 246"/>
                  <a:gd name="T58" fmla="*/ 240 w 248"/>
                  <a:gd name="T59" fmla="*/ 166 h 246"/>
                  <a:gd name="T60" fmla="*/ 245 w 248"/>
                  <a:gd name="T61" fmla="*/ 148 h 246"/>
                  <a:gd name="T62" fmla="*/ 246 w 248"/>
                  <a:gd name="T63" fmla="*/ 130 h 246"/>
                  <a:gd name="T64" fmla="*/ 246 w 248"/>
                  <a:gd name="T65" fmla="*/ 111 h 246"/>
                  <a:gd name="T66" fmla="*/ 243 w 248"/>
                  <a:gd name="T67" fmla="*/ 93 h 246"/>
                  <a:gd name="T68" fmla="*/ 237 w 248"/>
                  <a:gd name="T69" fmla="*/ 75 h 246"/>
                  <a:gd name="T70" fmla="*/ 230 w 248"/>
                  <a:gd name="T71" fmla="*/ 60 h 246"/>
                  <a:gd name="T72" fmla="*/ 219 w 248"/>
                  <a:gd name="T73" fmla="*/ 45 h 246"/>
                  <a:gd name="T74" fmla="*/ 206 w 248"/>
                  <a:gd name="T75" fmla="*/ 32 h 246"/>
                  <a:gd name="T76" fmla="*/ 192 w 248"/>
                  <a:gd name="T77" fmla="*/ 21 h 246"/>
                  <a:gd name="T78" fmla="*/ 178 w 248"/>
                  <a:gd name="T79" fmla="*/ 12 h 246"/>
                  <a:gd name="T80" fmla="*/ 160 w 248"/>
                  <a:gd name="T81" fmla="*/ 5 h 246"/>
                  <a:gd name="T82" fmla="*/ 142 w 248"/>
                  <a:gd name="T83" fmla="*/ 0 h 246"/>
                  <a:gd name="T84" fmla="*/ 124 w 248"/>
                  <a:gd name="T85" fmla="*/ 0 h 24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8"/>
                  <a:gd name="T130" fmla="*/ 0 h 246"/>
                  <a:gd name="T131" fmla="*/ 248 w 248"/>
                  <a:gd name="T132" fmla="*/ 246 h 24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8" h="246">
                    <a:moveTo>
                      <a:pt x="124" y="0"/>
                    </a:moveTo>
                    <a:lnTo>
                      <a:pt x="117" y="0"/>
                    </a:lnTo>
                    <a:lnTo>
                      <a:pt x="111" y="0"/>
                    </a:lnTo>
                    <a:lnTo>
                      <a:pt x="105" y="0"/>
                    </a:lnTo>
                    <a:lnTo>
                      <a:pt x="99" y="2"/>
                    </a:lnTo>
                    <a:lnTo>
                      <a:pt x="93" y="3"/>
                    </a:lnTo>
                    <a:lnTo>
                      <a:pt x="87" y="5"/>
                    </a:lnTo>
                    <a:lnTo>
                      <a:pt x="81" y="8"/>
                    </a:lnTo>
                    <a:lnTo>
                      <a:pt x="75" y="9"/>
                    </a:lnTo>
                    <a:lnTo>
                      <a:pt x="70" y="12"/>
                    </a:lnTo>
                    <a:lnTo>
                      <a:pt x="64" y="15"/>
                    </a:lnTo>
                    <a:lnTo>
                      <a:pt x="60" y="18"/>
                    </a:lnTo>
                    <a:lnTo>
                      <a:pt x="54" y="21"/>
                    </a:lnTo>
                    <a:lnTo>
                      <a:pt x="50" y="24"/>
                    </a:lnTo>
                    <a:lnTo>
                      <a:pt x="45" y="27"/>
                    </a:lnTo>
                    <a:lnTo>
                      <a:pt x="41" y="32"/>
                    </a:lnTo>
                    <a:lnTo>
                      <a:pt x="36" y="36"/>
                    </a:lnTo>
                    <a:lnTo>
                      <a:pt x="32" y="41"/>
                    </a:lnTo>
                    <a:lnTo>
                      <a:pt x="29" y="45"/>
                    </a:lnTo>
                    <a:lnTo>
                      <a:pt x="24" y="50"/>
                    </a:lnTo>
                    <a:lnTo>
                      <a:pt x="21" y="54"/>
                    </a:lnTo>
                    <a:lnTo>
                      <a:pt x="18" y="60"/>
                    </a:lnTo>
                    <a:lnTo>
                      <a:pt x="15" y="64"/>
                    </a:lnTo>
                    <a:lnTo>
                      <a:pt x="12" y="70"/>
                    </a:lnTo>
                    <a:lnTo>
                      <a:pt x="9" y="75"/>
                    </a:lnTo>
                    <a:lnTo>
                      <a:pt x="8" y="81"/>
                    </a:lnTo>
                    <a:lnTo>
                      <a:pt x="5" y="87"/>
                    </a:lnTo>
                    <a:lnTo>
                      <a:pt x="3" y="93"/>
                    </a:lnTo>
                    <a:lnTo>
                      <a:pt x="2" y="99"/>
                    </a:lnTo>
                    <a:lnTo>
                      <a:pt x="2" y="105"/>
                    </a:lnTo>
                    <a:lnTo>
                      <a:pt x="0" y="111"/>
                    </a:lnTo>
                    <a:lnTo>
                      <a:pt x="0" y="117"/>
                    </a:lnTo>
                    <a:lnTo>
                      <a:pt x="0" y="123"/>
                    </a:lnTo>
                    <a:lnTo>
                      <a:pt x="0" y="130"/>
                    </a:lnTo>
                    <a:lnTo>
                      <a:pt x="0" y="136"/>
                    </a:lnTo>
                    <a:lnTo>
                      <a:pt x="2" y="142"/>
                    </a:lnTo>
                    <a:lnTo>
                      <a:pt x="2" y="148"/>
                    </a:lnTo>
                    <a:lnTo>
                      <a:pt x="3" y="154"/>
                    </a:lnTo>
                    <a:lnTo>
                      <a:pt x="5" y="160"/>
                    </a:lnTo>
                    <a:lnTo>
                      <a:pt x="8" y="166"/>
                    </a:lnTo>
                    <a:lnTo>
                      <a:pt x="9" y="172"/>
                    </a:lnTo>
                    <a:lnTo>
                      <a:pt x="12" y="176"/>
                    </a:lnTo>
                    <a:lnTo>
                      <a:pt x="15" y="182"/>
                    </a:lnTo>
                    <a:lnTo>
                      <a:pt x="18" y="187"/>
                    </a:lnTo>
                    <a:lnTo>
                      <a:pt x="21" y="193"/>
                    </a:lnTo>
                    <a:lnTo>
                      <a:pt x="24" y="197"/>
                    </a:lnTo>
                    <a:lnTo>
                      <a:pt x="29" y="202"/>
                    </a:lnTo>
                    <a:lnTo>
                      <a:pt x="32" y="206"/>
                    </a:lnTo>
                    <a:lnTo>
                      <a:pt x="36" y="210"/>
                    </a:lnTo>
                    <a:lnTo>
                      <a:pt x="41" y="215"/>
                    </a:lnTo>
                    <a:lnTo>
                      <a:pt x="45" y="218"/>
                    </a:lnTo>
                    <a:lnTo>
                      <a:pt x="50" y="222"/>
                    </a:lnTo>
                    <a:lnTo>
                      <a:pt x="54" y="225"/>
                    </a:lnTo>
                    <a:lnTo>
                      <a:pt x="60" y="228"/>
                    </a:lnTo>
                    <a:lnTo>
                      <a:pt x="64" y="231"/>
                    </a:lnTo>
                    <a:lnTo>
                      <a:pt x="70" y="234"/>
                    </a:lnTo>
                    <a:lnTo>
                      <a:pt x="75" y="237"/>
                    </a:lnTo>
                    <a:lnTo>
                      <a:pt x="81" y="239"/>
                    </a:lnTo>
                    <a:lnTo>
                      <a:pt x="87" y="242"/>
                    </a:lnTo>
                    <a:lnTo>
                      <a:pt x="93" y="243"/>
                    </a:lnTo>
                    <a:lnTo>
                      <a:pt x="99" y="245"/>
                    </a:lnTo>
                    <a:lnTo>
                      <a:pt x="105" y="245"/>
                    </a:lnTo>
                    <a:lnTo>
                      <a:pt x="111" y="246"/>
                    </a:lnTo>
                    <a:lnTo>
                      <a:pt x="117" y="246"/>
                    </a:lnTo>
                    <a:lnTo>
                      <a:pt x="124" y="246"/>
                    </a:lnTo>
                    <a:lnTo>
                      <a:pt x="130" y="246"/>
                    </a:lnTo>
                    <a:lnTo>
                      <a:pt x="136" y="246"/>
                    </a:lnTo>
                    <a:lnTo>
                      <a:pt x="142" y="245"/>
                    </a:lnTo>
                    <a:lnTo>
                      <a:pt x="148" y="245"/>
                    </a:lnTo>
                    <a:lnTo>
                      <a:pt x="154" y="243"/>
                    </a:lnTo>
                    <a:lnTo>
                      <a:pt x="160" y="242"/>
                    </a:lnTo>
                    <a:lnTo>
                      <a:pt x="166" y="239"/>
                    </a:lnTo>
                    <a:lnTo>
                      <a:pt x="172" y="237"/>
                    </a:lnTo>
                    <a:lnTo>
                      <a:pt x="178" y="234"/>
                    </a:lnTo>
                    <a:lnTo>
                      <a:pt x="182" y="231"/>
                    </a:lnTo>
                    <a:lnTo>
                      <a:pt x="188" y="228"/>
                    </a:lnTo>
                    <a:lnTo>
                      <a:pt x="192" y="225"/>
                    </a:lnTo>
                    <a:lnTo>
                      <a:pt x="197" y="222"/>
                    </a:lnTo>
                    <a:lnTo>
                      <a:pt x="201" y="218"/>
                    </a:lnTo>
                    <a:lnTo>
                      <a:pt x="206" y="215"/>
                    </a:lnTo>
                    <a:lnTo>
                      <a:pt x="210" y="210"/>
                    </a:lnTo>
                    <a:lnTo>
                      <a:pt x="215" y="206"/>
                    </a:lnTo>
                    <a:lnTo>
                      <a:pt x="219" y="202"/>
                    </a:lnTo>
                    <a:lnTo>
                      <a:pt x="222" y="197"/>
                    </a:lnTo>
                    <a:lnTo>
                      <a:pt x="225" y="193"/>
                    </a:lnTo>
                    <a:lnTo>
                      <a:pt x="230" y="187"/>
                    </a:lnTo>
                    <a:lnTo>
                      <a:pt x="233" y="182"/>
                    </a:lnTo>
                    <a:lnTo>
                      <a:pt x="234" y="176"/>
                    </a:lnTo>
                    <a:lnTo>
                      <a:pt x="237" y="172"/>
                    </a:lnTo>
                    <a:lnTo>
                      <a:pt x="240" y="166"/>
                    </a:lnTo>
                    <a:lnTo>
                      <a:pt x="242" y="160"/>
                    </a:lnTo>
                    <a:lnTo>
                      <a:pt x="243" y="154"/>
                    </a:lnTo>
                    <a:lnTo>
                      <a:pt x="245" y="148"/>
                    </a:lnTo>
                    <a:lnTo>
                      <a:pt x="246" y="142"/>
                    </a:lnTo>
                    <a:lnTo>
                      <a:pt x="246" y="136"/>
                    </a:lnTo>
                    <a:lnTo>
                      <a:pt x="246" y="130"/>
                    </a:lnTo>
                    <a:lnTo>
                      <a:pt x="248" y="123"/>
                    </a:lnTo>
                    <a:lnTo>
                      <a:pt x="246" y="117"/>
                    </a:lnTo>
                    <a:lnTo>
                      <a:pt x="246" y="111"/>
                    </a:lnTo>
                    <a:lnTo>
                      <a:pt x="246" y="105"/>
                    </a:lnTo>
                    <a:lnTo>
                      <a:pt x="245" y="99"/>
                    </a:lnTo>
                    <a:lnTo>
                      <a:pt x="243" y="93"/>
                    </a:lnTo>
                    <a:lnTo>
                      <a:pt x="242" y="87"/>
                    </a:lnTo>
                    <a:lnTo>
                      <a:pt x="240" y="81"/>
                    </a:lnTo>
                    <a:lnTo>
                      <a:pt x="237" y="75"/>
                    </a:lnTo>
                    <a:lnTo>
                      <a:pt x="234" y="70"/>
                    </a:lnTo>
                    <a:lnTo>
                      <a:pt x="233" y="64"/>
                    </a:lnTo>
                    <a:lnTo>
                      <a:pt x="230" y="60"/>
                    </a:lnTo>
                    <a:lnTo>
                      <a:pt x="225" y="54"/>
                    </a:lnTo>
                    <a:lnTo>
                      <a:pt x="222" y="50"/>
                    </a:lnTo>
                    <a:lnTo>
                      <a:pt x="219" y="45"/>
                    </a:lnTo>
                    <a:lnTo>
                      <a:pt x="215" y="41"/>
                    </a:lnTo>
                    <a:lnTo>
                      <a:pt x="210" y="36"/>
                    </a:lnTo>
                    <a:lnTo>
                      <a:pt x="206" y="32"/>
                    </a:lnTo>
                    <a:lnTo>
                      <a:pt x="201" y="27"/>
                    </a:lnTo>
                    <a:lnTo>
                      <a:pt x="197" y="24"/>
                    </a:lnTo>
                    <a:lnTo>
                      <a:pt x="192" y="21"/>
                    </a:lnTo>
                    <a:lnTo>
                      <a:pt x="188" y="18"/>
                    </a:lnTo>
                    <a:lnTo>
                      <a:pt x="182" y="15"/>
                    </a:lnTo>
                    <a:lnTo>
                      <a:pt x="178" y="12"/>
                    </a:lnTo>
                    <a:lnTo>
                      <a:pt x="172" y="9"/>
                    </a:lnTo>
                    <a:lnTo>
                      <a:pt x="166" y="8"/>
                    </a:lnTo>
                    <a:lnTo>
                      <a:pt x="160" y="5"/>
                    </a:lnTo>
                    <a:lnTo>
                      <a:pt x="154" y="3"/>
                    </a:lnTo>
                    <a:lnTo>
                      <a:pt x="148" y="2"/>
                    </a:lnTo>
                    <a:lnTo>
                      <a:pt x="142" y="0"/>
                    </a:lnTo>
                    <a:lnTo>
                      <a:pt x="136" y="0"/>
                    </a:lnTo>
                    <a:lnTo>
                      <a:pt x="130" y="0"/>
                    </a:lnTo>
                    <a:lnTo>
                      <a:pt x="124" y="0"/>
                    </a:lnTo>
                  </a:path>
                </a:pathLst>
              </a:custGeom>
              <a:noFill/>
              <a:ln w="0">
                <a:solidFill>
                  <a:srgbClr val="0000B8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93" name="Freeform 23"/>
              <p:cNvSpPr>
                <a:spLocks/>
              </p:cNvSpPr>
              <p:nvPr/>
            </p:nvSpPr>
            <p:spPr bwMode="auto">
              <a:xfrm>
                <a:off x="3648" y="3737"/>
                <a:ext cx="248" cy="247"/>
              </a:xfrm>
              <a:custGeom>
                <a:avLst/>
                <a:gdLst>
                  <a:gd name="T0" fmla="*/ 111 w 248"/>
                  <a:gd name="T1" fmla="*/ 0 h 247"/>
                  <a:gd name="T2" fmla="*/ 93 w 248"/>
                  <a:gd name="T3" fmla="*/ 3 h 247"/>
                  <a:gd name="T4" fmla="*/ 75 w 248"/>
                  <a:gd name="T5" fmla="*/ 9 h 247"/>
                  <a:gd name="T6" fmla="*/ 60 w 248"/>
                  <a:gd name="T7" fmla="*/ 18 h 247"/>
                  <a:gd name="T8" fmla="*/ 45 w 248"/>
                  <a:gd name="T9" fmla="*/ 28 h 247"/>
                  <a:gd name="T10" fmla="*/ 32 w 248"/>
                  <a:gd name="T11" fmla="*/ 40 h 247"/>
                  <a:gd name="T12" fmla="*/ 21 w 248"/>
                  <a:gd name="T13" fmla="*/ 53 h 247"/>
                  <a:gd name="T14" fmla="*/ 12 w 248"/>
                  <a:gd name="T15" fmla="*/ 70 h 247"/>
                  <a:gd name="T16" fmla="*/ 5 w 248"/>
                  <a:gd name="T17" fmla="*/ 86 h 247"/>
                  <a:gd name="T18" fmla="*/ 2 w 248"/>
                  <a:gd name="T19" fmla="*/ 104 h 247"/>
                  <a:gd name="T20" fmla="*/ 0 w 248"/>
                  <a:gd name="T21" fmla="*/ 123 h 247"/>
                  <a:gd name="T22" fmla="*/ 2 w 248"/>
                  <a:gd name="T23" fmla="*/ 141 h 247"/>
                  <a:gd name="T24" fmla="*/ 5 w 248"/>
                  <a:gd name="T25" fmla="*/ 159 h 247"/>
                  <a:gd name="T26" fmla="*/ 12 w 248"/>
                  <a:gd name="T27" fmla="*/ 177 h 247"/>
                  <a:gd name="T28" fmla="*/ 21 w 248"/>
                  <a:gd name="T29" fmla="*/ 192 h 247"/>
                  <a:gd name="T30" fmla="*/ 32 w 248"/>
                  <a:gd name="T31" fmla="*/ 205 h 247"/>
                  <a:gd name="T32" fmla="*/ 45 w 248"/>
                  <a:gd name="T33" fmla="*/ 219 h 247"/>
                  <a:gd name="T34" fmla="*/ 60 w 248"/>
                  <a:gd name="T35" fmla="*/ 229 h 247"/>
                  <a:gd name="T36" fmla="*/ 75 w 248"/>
                  <a:gd name="T37" fmla="*/ 236 h 247"/>
                  <a:gd name="T38" fmla="*/ 93 w 248"/>
                  <a:gd name="T39" fmla="*/ 242 h 247"/>
                  <a:gd name="T40" fmla="*/ 111 w 248"/>
                  <a:gd name="T41" fmla="*/ 245 h 247"/>
                  <a:gd name="T42" fmla="*/ 130 w 248"/>
                  <a:gd name="T43" fmla="*/ 247 h 247"/>
                  <a:gd name="T44" fmla="*/ 148 w 248"/>
                  <a:gd name="T45" fmla="*/ 244 h 247"/>
                  <a:gd name="T46" fmla="*/ 166 w 248"/>
                  <a:gd name="T47" fmla="*/ 239 h 247"/>
                  <a:gd name="T48" fmla="*/ 182 w 248"/>
                  <a:gd name="T49" fmla="*/ 232 h 247"/>
                  <a:gd name="T50" fmla="*/ 197 w 248"/>
                  <a:gd name="T51" fmla="*/ 222 h 247"/>
                  <a:gd name="T52" fmla="*/ 210 w 248"/>
                  <a:gd name="T53" fmla="*/ 210 h 247"/>
                  <a:gd name="T54" fmla="*/ 222 w 248"/>
                  <a:gd name="T55" fmla="*/ 196 h 247"/>
                  <a:gd name="T56" fmla="*/ 233 w 248"/>
                  <a:gd name="T57" fmla="*/ 181 h 247"/>
                  <a:gd name="T58" fmla="*/ 240 w 248"/>
                  <a:gd name="T59" fmla="*/ 165 h 247"/>
                  <a:gd name="T60" fmla="*/ 245 w 248"/>
                  <a:gd name="T61" fmla="*/ 147 h 247"/>
                  <a:gd name="T62" fmla="*/ 246 w 248"/>
                  <a:gd name="T63" fmla="*/ 129 h 247"/>
                  <a:gd name="T64" fmla="*/ 246 w 248"/>
                  <a:gd name="T65" fmla="*/ 110 h 247"/>
                  <a:gd name="T66" fmla="*/ 243 w 248"/>
                  <a:gd name="T67" fmla="*/ 92 h 247"/>
                  <a:gd name="T68" fmla="*/ 237 w 248"/>
                  <a:gd name="T69" fmla="*/ 74 h 247"/>
                  <a:gd name="T70" fmla="*/ 230 w 248"/>
                  <a:gd name="T71" fmla="*/ 59 h 247"/>
                  <a:gd name="T72" fmla="*/ 219 w 248"/>
                  <a:gd name="T73" fmla="*/ 44 h 247"/>
                  <a:gd name="T74" fmla="*/ 206 w 248"/>
                  <a:gd name="T75" fmla="*/ 31 h 247"/>
                  <a:gd name="T76" fmla="*/ 192 w 248"/>
                  <a:gd name="T77" fmla="*/ 21 h 247"/>
                  <a:gd name="T78" fmla="*/ 178 w 248"/>
                  <a:gd name="T79" fmla="*/ 12 h 247"/>
                  <a:gd name="T80" fmla="*/ 160 w 248"/>
                  <a:gd name="T81" fmla="*/ 4 h 247"/>
                  <a:gd name="T82" fmla="*/ 142 w 248"/>
                  <a:gd name="T83" fmla="*/ 1 h 247"/>
                  <a:gd name="T84" fmla="*/ 124 w 248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8"/>
                  <a:gd name="T130" fmla="*/ 0 h 247"/>
                  <a:gd name="T131" fmla="*/ 248 w 248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8" h="247">
                    <a:moveTo>
                      <a:pt x="124" y="0"/>
                    </a:moveTo>
                    <a:lnTo>
                      <a:pt x="117" y="0"/>
                    </a:lnTo>
                    <a:lnTo>
                      <a:pt x="111" y="0"/>
                    </a:lnTo>
                    <a:lnTo>
                      <a:pt x="105" y="1"/>
                    </a:lnTo>
                    <a:lnTo>
                      <a:pt x="99" y="1"/>
                    </a:lnTo>
                    <a:lnTo>
                      <a:pt x="93" y="3"/>
                    </a:lnTo>
                    <a:lnTo>
                      <a:pt x="87" y="4"/>
                    </a:lnTo>
                    <a:lnTo>
                      <a:pt x="81" y="7"/>
                    </a:lnTo>
                    <a:lnTo>
                      <a:pt x="75" y="9"/>
                    </a:lnTo>
                    <a:lnTo>
                      <a:pt x="70" y="12"/>
                    </a:lnTo>
                    <a:lnTo>
                      <a:pt x="64" y="15"/>
                    </a:lnTo>
                    <a:lnTo>
                      <a:pt x="60" y="18"/>
                    </a:lnTo>
                    <a:lnTo>
                      <a:pt x="54" y="21"/>
                    </a:lnTo>
                    <a:lnTo>
                      <a:pt x="50" y="23"/>
                    </a:lnTo>
                    <a:lnTo>
                      <a:pt x="45" y="28"/>
                    </a:lnTo>
                    <a:lnTo>
                      <a:pt x="41" y="31"/>
                    </a:lnTo>
                    <a:lnTo>
                      <a:pt x="36" y="35"/>
                    </a:lnTo>
                    <a:lnTo>
                      <a:pt x="32" y="40"/>
                    </a:lnTo>
                    <a:lnTo>
                      <a:pt x="29" y="44"/>
                    </a:lnTo>
                    <a:lnTo>
                      <a:pt x="24" y="49"/>
                    </a:lnTo>
                    <a:lnTo>
                      <a:pt x="21" y="53"/>
                    </a:lnTo>
                    <a:lnTo>
                      <a:pt x="18" y="59"/>
                    </a:lnTo>
                    <a:lnTo>
                      <a:pt x="15" y="64"/>
                    </a:lnTo>
                    <a:lnTo>
                      <a:pt x="12" y="70"/>
                    </a:lnTo>
                    <a:lnTo>
                      <a:pt x="9" y="74"/>
                    </a:lnTo>
                    <a:lnTo>
                      <a:pt x="8" y="80"/>
                    </a:lnTo>
                    <a:lnTo>
                      <a:pt x="5" y="86"/>
                    </a:lnTo>
                    <a:lnTo>
                      <a:pt x="3" y="92"/>
                    </a:lnTo>
                    <a:lnTo>
                      <a:pt x="2" y="98"/>
                    </a:lnTo>
                    <a:lnTo>
                      <a:pt x="2" y="104"/>
                    </a:lnTo>
                    <a:lnTo>
                      <a:pt x="0" y="110"/>
                    </a:lnTo>
                    <a:lnTo>
                      <a:pt x="0" y="116"/>
                    </a:lnTo>
                    <a:lnTo>
                      <a:pt x="0" y="123"/>
                    </a:lnTo>
                    <a:lnTo>
                      <a:pt x="0" y="129"/>
                    </a:lnTo>
                    <a:lnTo>
                      <a:pt x="0" y="135"/>
                    </a:lnTo>
                    <a:lnTo>
                      <a:pt x="2" y="141"/>
                    </a:lnTo>
                    <a:lnTo>
                      <a:pt x="2" y="147"/>
                    </a:lnTo>
                    <a:lnTo>
                      <a:pt x="3" y="153"/>
                    </a:lnTo>
                    <a:lnTo>
                      <a:pt x="5" y="159"/>
                    </a:lnTo>
                    <a:lnTo>
                      <a:pt x="8" y="165"/>
                    </a:lnTo>
                    <a:lnTo>
                      <a:pt x="9" y="171"/>
                    </a:lnTo>
                    <a:lnTo>
                      <a:pt x="12" y="177"/>
                    </a:lnTo>
                    <a:lnTo>
                      <a:pt x="15" y="181"/>
                    </a:lnTo>
                    <a:lnTo>
                      <a:pt x="18" y="187"/>
                    </a:lnTo>
                    <a:lnTo>
                      <a:pt x="21" y="192"/>
                    </a:lnTo>
                    <a:lnTo>
                      <a:pt x="24" y="196"/>
                    </a:lnTo>
                    <a:lnTo>
                      <a:pt x="29" y="201"/>
                    </a:lnTo>
                    <a:lnTo>
                      <a:pt x="32" y="205"/>
                    </a:lnTo>
                    <a:lnTo>
                      <a:pt x="36" y="210"/>
                    </a:lnTo>
                    <a:lnTo>
                      <a:pt x="41" y="214"/>
                    </a:lnTo>
                    <a:lnTo>
                      <a:pt x="45" y="219"/>
                    </a:lnTo>
                    <a:lnTo>
                      <a:pt x="50" y="222"/>
                    </a:lnTo>
                    <a:lnTo>
                      <a:pt x="54" y="225"/>
                    </a:lnTo>
                    <a:lnTo>
                      <a:pt x="60" y="229"/>
                    </a:lnTo>
                    <a:lnTo>
                      <a:pt x="64" y="232"/>
                    </a:lnTo>
                    <a:lnTo>
                      <a:pt x="70" y="234"/>
                    </a:lnTo>
                    <a:lnTo>
                      <a:pt x="75" y="236"/>
                    </a:lnTo>
                    <a:lnTo>
                      <a:pt x="81" y="239"/>
                    </a:lnTo>
                    <a:lnTo>
                      <a:pt x="87" y="241"/>
                    </a:lnTo>
                    <a:lnTo>
                      <a:pt x="93" y="242"/>
                    </a:lnTo>
                    <a:lnTo>
                      <a:pt x="99" y="244"/>
                    </a:lnTo>
                    <a:lnTo>
                      <a:pt x="105" y="245"/>
                    </a:lnTo>
                    <a:lnTo>
                      <a:pt x="111" y="245"/>
                    </a:lnTo>
                    <a:lnTo>
                      <a:pt x="117" y="247"/>
                    </a:lnTo>
                    <a:lnTo>
                      <a:pt x="124" y="247"/>
                    </a:lnTo>
                    <a:lnTo>
                      <a:pt x="130" y="247"/>
                    </a:lnTo>
                    <a:lnTo>
                      <a:pt x="136" y="245"/>
                    </a:lnTo>
                    <a:lnTo>
                      <a:pt x="142" y="245"/>
                    </a:lnTo>
                    <a:lnTo>
                      <a:pt x="148" y="244"/>
                    </a:lnTo>
                    <a:lnTo>
                      <a:pt x="154" y="242"/>
                    </a:lnTo>
                    <a:lnTo>
                      <a:pt x="160" y="241"/>
                    </a:lnTo>
                    <a:lnTo>
                      <a:pt x="166" y="239"/>
                    </a:lnTo>
                    <a:lnTo>
                      <a:pt x="172" y="236"/>
                    </a:lnTo>
                    <a:lnTo>
                      <a:pt x="178" y="234"/>
                    </a:lnTo>
                    <a:lnTo>
                      <a:pt x="182" y="232"/>
                    </a:lnTo>
                    <a:lnTo>
                      <a:pt x="188" y="229"/>
                    </a:lnTo>
                    <a:lnTo>
                      <a:pt x="192" y="225"/>
                    </a:lnTo>
                    <a:lnTo>
                      <a:pt x="197" y="222"/>
                    </a:lnTo>
                    <a:lnTo>
                      <a:pt x="201" y="219"/>
                    </a:lnTo>
                    <a:lnTo>
                      <a:pt x="206" y="214"/>
                    </a:lnTo>
                    <a:lnTo>
                      <a:pt x="210" y="210"/>
                    </a:lnTo>
                    <a:lnTo>
                      <a:pt x="215" y="205"/>
                    </a:lnTo>
                    <a:lnTo>
                      <a:pt x="219" y="201"/>
                    </a:lnTo>
                    <a:lnTo>
                      <a:pt x="222" y="196"/>
                    </a:lnTo>
                    <a:lnTo>
                      <a:pt x="225" y="192"/>
                    </a:lnTo>
                    <a:lnTo>
                      <a:pt x="230" y="187"/>
                    </a:lnTo>
                    <a:lnTo>
                      <a:pt x="233" y="181"/>
                    </a:lnTo>
                    <a:lnTo>
                      <a:pt x="234" y="177"/>
                    </a:lnTo>
                    <a:lnTo>
                      <a:pt x="237" y="171"/>
                    </a:lnTo>
                    <a:lnTo>
                      <a:pt x="240" y="165"/>
                    </a:lnTo>
                    <a:lnTo>
                      <a:pt x="242" y="159"/>
                    </a:lnTo>
                    <a:lnTo>
                      <a:pt x="243" y="153"/>
                    </a:lnTo>
                    <a:lnTo>
                      <a:pt x="245" y="147"/>
                    </a:lnTo>
                    <a:lnTo>
                      <a:pt x="246" y="141"/>
                    </a:lnTo>
                    <a:lnTo>
                      <a:pt x="246" y="135"/>
                    </a:lnTo>
                    <a:lnTo>
                      <a:pt x="246" y="129"/>
                    </a:lnTo>
                    <a:lnTo>
                      <a:pt x="248" y="123"/>
                    </a:lnTo>
                    <a:lnTo>
                      <a:pt x="246" y="116"/>
                    </a:lnTo>
                    <a:lnTo>
                      <a:pt x="246" y="110"/>
                    </a:lnTo>
                    <a:lnTo>
                      <a:pt x="246" y="104"/>
                    </a:lnTo>
                    <a:lnTo>
                      <a:pt x="245" y="98"/>
                    </a:lnTo>
                    <a:lnTo>
                      <a:pt x="243" y="92"/>
                    </a:lnTo>
                    <a:lnTo>
                      <a:pt x="242" y="86"/>
                    </a:lnTo>
                    <a:lnTo>
                      <a:pt x="240" y="80"/>
                    </a:lnTo>
                    <a:lnTo>
                      <a:pt x="237" y="74"/>
                    </a:lnTo>
                    <a:lnTo>
                      <a:pt x="234" y="70"/>
                    </a:lnTo>
                    <a:lnTo>
                      <a:pt x="233" y="64"/>
                    </a:lnTo>
                    <a:lnTo>
                      <a:pt x="230" y="59"/>
                    </a:lnTo>
                    <a:lnTo>
                      <a:pt x="225" y="53"/>
                    </a:lnTo>
                    <a:lnTo>
                      <a:pt x="222" y="49"/>
                    </a:lnTo>
                    <a:lnTo>
                      <a:pt x="219" y="44"/>
                    </a:lnTo>
                    <a:lnTo>
                      <a:pt x="215" y="40"/>
                    </a:lnTo>
                    <a:lnTo>
                      <a:pt x="210" y="35"/>
                    </a:lnTo>
                    <a:lnTo>
                      <a:pt x="206" y="31"/>
                    </a:lnTo>
                    <a:lnTo>
                      <a:pt x="201" y="28"/>
                    </a:lnTo>
                    <a:lnTo>
                      <a:pt x="197" y="23"/>
                    </a:lnTo>
                    <a:lnTo>
                      <a:pt x="192" y="21"/>
                    </a:lnTo>
                    <a:lnTo>
                      <a:pt x="188" y="18"/>
                    </a:lnTo>
                    <a:lnTo>
                      <a:pt x="182" y="15"/>
                    </a:lnTo>
                    <a:lnTo>
                      <a:pt x="178" y="12"/>
                    </a:lnTo>
                    <a:lnTo>
                      <a:pt x="172" y="9"/>
                    </a:lnTo>
                    <a:lnTo>
                      <a:pt x="166" y="7"/>
                    </a:lnTo>
                    <a:lnTo>
                      <a:pt x="160" y="4"/>
                    </a:lnTo>
                    <a:lnTo>
                      <a:pt x="154" y="3"/>
                    </a:lnTo>
                    <a:lnTo>
                      <a:pt x="148" y="1"/>
                    </a:lnTo>
                    <a:lnTo>
                      <a:pt x="142" y="1"/>
                    </a:lnTo>
                    <a:lnTo>
                      <a:pt x="136" y="0"/>
                    </a:lnTo>
                    <a:lnTo>
                      <a:pt x="130" y="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94" name="Freeform 24"/>
              <p:cNvSpPr>
                <a:spLocks/>
              </p:cNvSpPr>
              <p:nvPr/>
            </p:nvSpPr>
            <p:spPr bwMode="auto">
              <a:xfrm>
                <a:off x="3661" y="3737"/>
                <a:ext cx="248" cy="247"/>
              </a:xfrm>
              <a:custGeom>
                <a:avLst/>
                <a:gdLst>
                  <a:gd name="T0" fmla="*/ 111 w 248"/>
                  <a:gd name="T1" fmla="*/ 0 h 247"/>
                  <a:gd name="T2" fmla="*/ 93 w 248"/>
                  <a:gd name="T3" fmla="*/ 3 h 247"/>
                  <a:gd name="T4" fmla="*/ 75 w 248"/>
                  <a:gd name="T5" fmla="*/ 9 h 247"/>
                  <a:gd name="T6" fmla="*/ 60 w 248"/>
                  <a:gd name="T7" fmla="*/ 18 h 247"/>
                  <a:gd name="T8" fmla="*/ 45 w 248"/>
                  <a:gd name="T9" fmla="*/ 28 h 247"/>
                  <a:gd name="T10" fmla="*/ 32 w 248"/>
                  <a:gd name="T11" fmla="*/ 40 h 247"/>
                  <a:gd name="T12" fmla="*/ 21 w 248"/>
                  <a:gd name="T13" fmla="*/ 53 h 247"/>
                  <a:gd name="T14" fmla="*/ 12 w 248"/>
                  <a:gd name="T15" fmla="*/ 70 h 247"/>
                  <a:gd name="T16" fmla="*/ 5 w 248"/>
                  <a:gd name="T17" fmla="*/ 86 h 247"/>
                  <a:gd name="T18" fmla="*/ 2 w 248"/>
                  <a:gd name="T19" fmla="*/ 104 h 247"/>
                  <a:gd name="T20" fmla="*/ 0 w 248"/>
                  <a:gd name="T21" fmla="*/ 123 h 247"/>
                  <a:gd name="T22" fmla="*/ 2 w 248"/>
                  <a:gd name="T23" fmla="*/ 141 h 247"/>
                  <a:gd name="T24" fmla="*/ 5 w 248"/>
                  <a:gd name="T25" fmla="*/ 159 h 247"/>
                  <a:gd name="T26" fmla="*/ 12 w 248"/>
                  <a:gd name="T27" fmla="*/ 177 h 247"/>
                  <a:gd name="T28" fmla="*/ 21 w 248"/>
                  <a:gd name="T29" fmla="*/ 192 h 247"/>
                  <a:gd name="T30" fmla="*/ 32 w 248"/>
                  <a:gd name="T31" fmla="*/ 205 h 247"/>
                  <a:gd name="T32" fmla="*/ 45 w 248"/>
                  <a:gd name="T33" fmla="*/ 219 h 247"/>
                  <a:gd name="T34" fmla="*/ 60 w 248"/>
                  <a:gd name="T35" fmla="*/ 229 h 247"/>
                  <a:gd name="T36" fmla="*/ 75 w 248"/>
                  <a:gd name="T37" fmla="*/ 236 h 247"/>
                  <a:gd name="T38" fmla="*/ 93 w 248"/>
                  <a:gd name="T39" fmla="*/ 242 h 247"/>
                  <a:gd name="T40" fmla="*/ 111 w 248"/>
                  <a:gd name="T41" fmla="*/ 245 h 247"/>
                  <a:gd name="T42" fmla="*/ 130 w 248"/>
                  <a:gd name="T43" fmla="*/ 247 h 247"/>
                  <a:gd name="T44" fmla="*/ 148 w 248"/>
                  <a:gd name="T45" fmla="*/ 244 h 247"/>
                  <a:gd name="T46" fmla="*/ 166 w 248"/>
                  <a:gd name="T47" fmla="*/ 239 h 247"/>
                  <a:gd name="T48" fmla="*/ 182 w 248"/>
                  <a:gd name="T49" fmla="*/ 232 h 247"/>
                  <a:gd name="T50" fmla="*/ 197 w 248"/>
                  <a:gd name="T51" fmla="*/ 222 h 247"/>
                  <a:gd name="T52" fmla="*/ 210 w 248"/>
                  <a:gd name="T53" fmla="*/ 210 h 247"/>
                  <a:gd name="T54" fmla="*/ 222 w 248"/>
                  <a:gd name="T55" fmla="*/ 196 h 247"/>
                  <a:gd name="T56" fmla="*/ 233 w 248"/>
                  <a:gd name="T57" fmla="*/ 181 h 247"/>
                  <a:gd name="T58" fmla="*/ 240 w 248"/>
                  <a:gd name="T59" fmla="*/ 165 h 247"/>
                  <a:gd name="T60" fmla="*/ 245 w 248"/>
                  <a:gd name="T61" fmla="*/ 147 h 247"/>
                  <a:gd name="T62" fmla="*/ 246 w 248"/>
                  <a:gd name="T63" fmla="*/ 129 h 247"/>
                  <a:gd name="T64" fmla="*/ 246 w 248"/>
                  <a:gd name="T65" fmla="*/ 110 h 247"/>
                  <a:gd name="T66" fmla="*/ 243 w 248"/>
                  <a:gd name="T67" fmla="*/ 92 h 247"/>
                  <a:gd name="T68" fmla="*/ 237 w 248"/>
                  <a:gd name="T69" fmla="*/ 74 h 247"/>
                  <a:gd name="T70" fmla="*/ 230 w 248"/>
                  <a:gd name="T71" fmla="*/ 59 h 247"/>
                  <a:gd name="T72" fmla="*/ 219 w 248"/>
                  <a:gd name="T73" fmla="*/ 44 h 247"/>
                  <a:gd name="T74" fmla="*/ 206 w 248"/>
                  <a:gd name="T75" fmla="*/ 31 h 247"/>
                  <a:gd name="T76" fmla="*/ 192 w 248"/>
                  <a:gd name="T77" fmla="*/ 21 h 247"/>
                  <a:gd name="T78" fmla="*/ 178 w 248"/>
                  <a:gd name="T79" fmla="*/ 12 h 247"/>
                  <a:gd name="T80" fmla="*/ 160 w 248"/>
                  <a:gd name="T81" fmla="*/ 4 h 247"/>
                  <a:gd name="T82" fmla="*/ 142 w 248"/>
                  <a:gd name="T83" fmla="*/ 1 h 247"/>
                  <a:gd name="T84" fmla="*/ 124 w 248"/>
                  <a:gd name="T85" fmla="*/ 0 h 24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8"/>
                  <a:gd name="T130" fmla="*/ 0 h 247"/>
                  <a:gd name="T131" fmla="*/ 248 w 248"/>
                  <a:gd name="T132" fmla="*/ 247 h 24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8" h="247">
                    <a:moveTo>
                      <a:pt x="124" y="0"/>
                    </a:moveTo>
                    <a:lnTo>
                      <a:pt x="117" y="0"/>
                    </a:lnTo>
                    <a:lnTo>
                      <a:pt x="111" y="0"/>
                    </a:lnTo>
                    <a:lnTo>
                      <a:pt x="105" y="1"/>
                    </a:lnTo>
                    <a:lnTo>
                      <a:pt x="99" y="1"/>
                    </a:lnTo>
                    <a:lnTo>
                      <a:pt x="93" y="3"/>
                    </a:lnTo>
                    <a:lnTo>
                      <a:pt x="87" y="4"/>
                    </a:lnTo>
                    <a:lnTo>
                      <a:pt x="81" y="7"/>
                    </a:lnTo>
                    <a:lnTo>
                      <a:pt x="75" y="9"/>
                    </a:lnTo>
                    <a:lnTo>
                      <a:pt x="70" y="12"/>
                    </a:lnTo>
                    <a:lnTo>
                      <a:pt x="64" y="15"/>
                    </a:lnTo>
                    <a:lnTo>
                      <a:pt x="60" y="18"/>
                    </a:lnTo>
                    <a:lnTo>
                      <a:pt x="54" y="21"/>
                    </a:lnTo>
                    <a:lnTo>
                      <a:pt x="50" y="23"/>
                    </a:lnTo>
                    <a:lnTo>
                      <a:pt x="45" y="28"/>
                    </a:lnTo>
                    <a:lnTo>
                      <a:pt x="41" y="31"/>
                    </a:lnTo>
                    <a:lnTo>
                      <a:pt x="36" y="35"/>
                    </a:lnTo>
                    <a:lnTo>
                      <a:pt x="32" y="40"/>
                    </a:lnTo>
                    <a:lnTo>
                      <a:pt x="29" y="44"/>
                    </a:lnTo>
                    <a:lnTo>
                      <a:pt x="24" y="49"/>
                    </a:lnTo>
                    <a:lnTo>
                      <a:pt x="21" y="53"/>
                    </a:lnTo>
                    <a:lnTo>
                      <a:pt x="18" y="59"/>
                    </a:lnTo>
                    <a:lnTo>
                      <a:pt x="15" y="64"/>
                    </a:lnTo>
                    <a:lnTo>
                      <a:pt x="12" y="70"/>
                    </a:lnTo>
                    <a:lnTo>
                      <a:pt x="9" y="74"/>
                    </a:lnTo>
                    <a:lnTo>
                      <a:pt x="8" y="80"/>
                    </a:lnTo>
                    <a:lnTo>
                      <a:pt x="5" y="86"/>
                    </a:lnTo>
                    <a:lnTo>
                      <a:pt x="3" y="92"/>
                    </a:lnTo>
                    <a:lnTo>
                      <a:pt x="2" y="98"/>
                    </a:lnTo>
                    <a:lnTo>
                      <a:pt x="2" y="104"/>
                    </a:lnTo>
                    <a:lnTo>
                      <a:pt x="0" y="110"/>
                    </a:lnTo>
                    <a:lnTo>
                      <a:pt x="0" y="116"/>
                    </a:lnTo>
                    <a:lnTo>
                      <a:pt x="0" y="123"/>
                    </a:lnTo>
                    <a:lnTo>
                      <a:pt x="0" y="129"/>
                    </a:lnTo>
                    <a:lnTo>
                      <a:pt x="0" y="135"/>
                    </a:lnTo>
                    <a:lnTo>
                      <a:pt x="2" y="141"/>
                    </a:lnTo>
                    <a:lnTo>
                      <a:pt x="2" y="147"/>
                    </a:lnTo>
                    <a:lnTo>
                      <a:pt x="3" y="153"/>
                    </a:lnTo>
                    <a:lnTo>
                      <a:pt x="5" y="159"/>
                    </a:lnTo>
                    <a:lnTo>
                      <a:pt x="8" y="165"/>
                    </a:lnTo>
                    <a:lnTo>
                      <a:pt x="9" y="171"/>
                    </a:lnTo>
                    <a:lnTo>
                      <a:pt x="12" y="177"/>
                    </a:lnTo>
                    <a:lnTo>
                      <a:pt x="15" y="181"/>
                    </a:lnTo>
                    <a:lnTo>
                      <a:pt x="18" y="187"/>
                    </a:lnTo>
                    <a:lnTo>
                      <a:pt x="21" y="192"/>
                    </a:lnTo>
                    <a:lnTo>
                      <a:pt x="24" y="196"/>
                    </a:lnTo>
                    <a:lnTo>
                      <a:pt x="29" y="201"/>
                    </a:lnTo>
                    <a:lnTo>
                      <a:pt x="32" y="205"/>
                    </a:lnTo>
                    <a:lnTo>
                      <a:pt x="36" y="210"/>
                    </a:lnTo>
                    <a:lnTo>
                      <a:pt x="41" y="214"/>
                    </a:lnTo>
                    <a:lnTo>
                      <a:pt x="45" y="219"/>
                    </a:lnTo>
                    <a:lnTo>
                      <a:pt x="50" y="222"/>
                    </a:lnTo>
                    <a:lnTo>
                      <a:pt x="54" y="225"/>
                    </a:lnTo>
                    <a:lnTo>
                      <a:pt x="60" y="229"/>
                    </a:lnTo>
                    <a:lnTo>
                      <a:pt x="64" y="232"/>
                    </a:lnTo>
                    <a:lnTo>
                      <a:pt x="70" y="234"/>
                    </a:lnTo>
                    <a:lnTo>
                      <a:pt x="75" y="236"/>
                    </a:lnTo>
                    <a:lnTo>
                      <a:pt x="81" y="239"/>
                    </a:lnTo>
                    <a:lnTo>
                      <a:pt x="87" y="241"/>
                    </a:lnTo>
                    <a:lnTo>
                      <a:pt x="93" y="242"/>
                    </a:lnTo>
                    <a:lnTo>
                      <a:pt x="99" y="244"/>
                    </a:lnTo>
                    <a:lnTo>
                      <a:pt x="105" y="245"/>
                    </a:lnTo>
                    <a:lnTo>
                      <a:pt x="111" y="245"/>
                    </a:lnTo>
                    <a:lnTo>
                      <a:pt x="117" y="247"/>
                    </a:lnTo>
                    <a:lnTo>
                      <a:pt x="124" y="247"/>
                    </a:lnTo>
                    <a:lnTo>
                      <a:pt x="130" y="247"/>
                    </a:lnTo>
                    <a:lnTo>
                      <a:pt x="136" y="245"/>
                    </a:lnTo>
                    <a:lnTo>
                      <a:pt x="142" y="245"/>
                    </a:lnTo>
                    <a:lnTo>
                      <a:pt x="148" y="244"/>
                    </a:lnTo>
                    <a:lnTo>
                      <a:pt x="154" y="242"/>
                    </a:lnTo>
                    <a:lnTo>
                      <a:pt x="160" y="241"/>
                    </a:lnTo>
                    <a:lnTo>
                      <a:pt x="166" y="239"/>
                    </a:lnTo>
                    <a:lnTo>
                      <a:pt x="172" y="236"/>
                    </a:lnTo>
                    <a:lnTo>
                      <a:pt x="178" y="234"/>
                    </a:lnTo>
                    <a:lnTo>
                      <a:pt x="182" y="232"/>
                    </a:lnTo>
                    <a:lnTo>
                      <a:pt x="188" y="229"/>
                    </a:lnTo>
                    <a:lnTo>
                      <a:pt x="192" y="225"/>
                    </a:lnTo>
                    <a:lnTo>
                      <a:pt x="197" y="222"/>
                    </a:lnTo>
                    <a:lnTo>
                      <a:pt x="201" y="219"/>
                    </a:lnTo>
                    <a:lnTo>
                      <a:pt x="206" y="214"/>
                    </a:lnTo>
                    <a:lnTo>
                      <a:pt x="210" y="210"/>
                    </a:lnTo>
                    <a:lnTo>
                      <a:pt x="215" y="205"/>
                    </a:lnTo>
                    <a:lnTo>
                      <a:pt x="219" y="201"/>
                    </a:lnTo>
                    <a:lnTo>
                      <a:pt x="222" y="196"/>
                    </a:lnTo>
                    <a:lnTo>
                      <a:pt x="225" y="192"/>
                    </a:lnTo>
                    <a:lnTo>
                      <a:pt x="230" y="187"/>
                    </a:lnTo>
                    <a:lnTo>
                      <a:pt x="233" y="181"/>
                    </a:lnTo>
                    <a:lnTo>
                      <a:pt x="234" y="177"/>
                    </a:lnTo>
                    <a:lnTo>
                      <a:pt x="237" y="171"/>
                    </a:lnTo>
                    <a:lnTo>
                      <a:pt x="240" y="165"/>
                    </a:lnTo>
                    <a:lnTo>
                      <a:pt x="242" y="159"/>
                    </a:lnTo>
                    <a:lnTo>
                      <a:pt x="243" y="153"/>
                    </a:lnTo>
                    <a:lnTo>
                      <a:pt x="245" y="147"/>
                    </a:lnTo>
                    <a:lnTo>
                      <a:pt x="246" y="141"/>
                    </a:lnTo>
                    <a:lnTo>
                      <a:pt x="246" y="135"/>
                    </a:lnTo>
                    <a:lnTo>
                      <a:pt x="246" y="129"/>
                    </a:lnTo>
                    <a:lnTo>
                      <a:pt x="248" y="123"/>
                    </a:lnTo>
                    <a:lnTo>
                      <a:pt x="246" y="116"/>
                    </a:lnTo>
                    <a:lnTo>
                      <a:pt x="246" y="110"/>
                    </a:lnTo>
                    <a:lnTo>
                      <a:pt x="246" y="104"/>
                    </a:lnTo>
                    <a:lnTo>
                      <a:pt x="245" y="98"/>
                    </a:lnTo>
                    <a:lnTo>
                      <a:pt x="243" y="92"/>
                    </a:lnTo>
                    <a:lnTo>
                      <a:pt x="242" y="86"/>
                    </a:lnTo>
                    <a:lnTo>
                      <a:pt x="240" y="80"/>
                    </a:lnTo>
                    <a:lnTo>
                      <a:pt x="237" y="74"/>
                    </a:lnTo>
                    <a:lnTo>
                      <a:pt x="234" y="70"/>
                    </a:lnTo>
                    <a:lnTo>
                      <a:pt x="233" y="64"/>
                    </a:lnTo>
                    <a:lnTo>
                      <a:pt x="230" y="59"/>
                    </a:lnTo>
                    <a:lnTo>
                      <a:pt x="225" y="53"/>
                    </a:lnTo>
                    <a:lnTo>
                      <a:pt x="222" y="49"/>
                    </a:lnTo>
                    <a:lnTo>
                      <a:pt x="219" y="44"/>
                    </a:lnTo>
                    <a:lnTo>
                      <a:pt x="215" y="40"/>
                    </a:lnTo>
                    <a:lnTo>
                      <a:pt x="210" y="35"/>
                    </a:lnTo>
                    <a:lnTo>
                      <a:pt x="206" y="31"/>
                    </a:lnTo>
                    <a:lnTo>
                      <a:pt x="201" y="28"/>
                    </a:lnTo>
                    <a:lnTo>
                      <a:pt x="197" y="23"/>
                    </a:lnTo>
                    <a:lnTo>
                      <a:pt x="192" y="21"/>
                    </a:lnTo>
                    <a:lnTo>
                      <a:pt x="188" y="18"/>
                    </a:lnTo>
                    <a:lnTo>
                      <a:pt x="182" y="15"/>
                    </a:lnTo>
                    <a:lnTo>
                      <a:pt x="178" y="12"/>
                    </a:lnTo>
                    <a:lnTo>
                      <a:pt x="172" y="9"/>
                    </a:lnTo>
                    <a:lnTo>
                      <a:pt x="166" y="7"/>
                    </a:lnTo>
                    <a:lnTo>
                      <a:pt x="160" y="4"/>
                    </a:lnTo>
                    <a:lnTo>
                      <a:pt x="154" y="3"/>
                    </a:lnTo>
                    <a:lnTo>
                      <a:pt x="148" y="1"/>
                    </a:lnTo>
                    <a:lnTo>
                      <a:pt x="142" y="1"/>
                    </a:lnTo>
                    <a:lnTo>
                      <a:pt x="136" y="0"/>
                    </a:lnTo>
                    <a:lnTo>
                      <a:pt x="130" y="0"/>
                    </a:lnTo>
                    <a:lnTo>
                      <a:pt x="124" y="0"/>
                    </a:lnTo>
                  </a:path>
                </a:pathLst>
              </a:custGeom>
              <a:noFill/>
              <a:ln w="0">
                <a:solidFill>
                  <a:srgbClr val="0000B8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95" name="Line 25"/>
              <p:cNvSpPr>
                <a:spLocks noChangeShapeType="1"/>
              </p:cNvSpPr>
              <p:nvPr/>
            </p:nvSpPr>
            <p:spPr bwMode="auto">
              <a:xfrm flipH="1">
                <a:off x="2821" y="2256"/>
                <a:ext cx="827" cy="4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96" name="Line 26"/>
              <p:cNvSpPr>
                <a:spLocks noChangeShapeType="1"/>
              </p:cNvSpPr>
              <p:nvPr/>
            </p:nvSpPr>
            <p:spPr bwMode="auto">
              <a:xfrm flipH="1" flipV="1">
                <a:off x="2821" y="2690"/>
                <a:ext cx="703" cy="9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97" name="Freeform 27"/>
              <p:cNvSpPr>
                <a:spLocks/>
              </p:cNvSpPr>
              <p:nvPr/>
            </p:nvSpPr>
            <p:spPr bwMode="auto">
              <a:xfrm>
                <a:off x="2821" y="2691"/>
                <a:ext cx="827" cy="855"/>
              </a:xfrm>
              <a:custGeom>
                <a:avLst/>
                <a:gdLst>
                  <a:gd name="T0" fmla="*/ 827 w 827"/>
                  <a:gd name="T1" fmla="*/ 536 h 855"/>
                  <a:gd name="T2" fmla="*/ 0 w 827"/>
                  <a:gd name="T3" fmla="*/ 0 h 855"/>
                  <a:gd name="T4" fmla="*/ 827 w 827"/>
                  <a:gd name="T5" fmla="*/ 855 h 855"/>
                  <a:gd name="T6" fmla="*/ 0 60000 65536"/>
                  <a:gd name="T7" fmla="*/ 0 60000 65536"/>
                  <a:gd name="T8" fmla="*/ 0 60000 65536"/>
                  <a:gd name="T9" fmla="*/ 0 w 827"/>
                  <a:gd name="T10" fmla="*/ 0 h 855"/>
                  <a:gd name="T11" fmla="*/ 827 w 827"/>
                  <a:gd name="T12" fmla="*/ 855 h 85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27" h="855">
                    <a:moveTo>
                      <a:pt x="827" y="536"/>
                    </a:moveTo>
                    <a:lnTo>
                      <a:pt x="0" y="0"/>
                    </a:lnTo>
                    <a:lnTo>
                      <a:pt x="827" y="85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98" name="Line 28"/>
              <p:cNvSpPr>
                <a:spLocks noChangeShapeType="1"/>
              </p:cNvSpPr>
              <p:nvPr/>
            </p:nvSpPr>
            <p:spPr bwMode="auto">
              <a:xfrm flipH="1" flipV="1">
                <a:off x="2821" y="2690"/>
                <a:ext cx="827" cy="116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299" name="Freeform 29"/>
              <p:cNvSpPr>
                <a:spLocks/>
              </p:cNvSpPr>
              <p:nvPr/>
            </p:nvSpPr>
            <p:spPr bwMode="auto">
              <a:xfrm>
                <a:off x="2821" y="2249"/>
                <a:ext cx="827" cy="816"/>
              </a:xfrm>
              <a:custGeom>
                <a:avLst/>
                <a:gdLst>
                  <a:gd name="T0" fmla="*/ 827 w 827"/>
                  <a:gd name="T1" fmla="*/ 0 h 816"/>
                  <a:gd name="T2" fmla="*/ 0 w 827"/>
                  <a:gd name="T3" fmla="*/ 816 h 816"/>
                  <a:gd name="T4" fmla="*/ 703 w 827"/>
                  <a:gd name="T5" fmla="*/ 533 h 816"/>
                  <a:gd name="T6" fmla="*/ 0 60000 65536"/>
                  <a:gd name="T7" fmla="*/ 0 60000 65536"/>
                  <a:gd name="T8" fmla="*/ 0 60000 65536"/>
                  <a:gd name="T9" fmla="*/ 0 w 827"/>
                  <a:gd name="T10" fmla="*/ 0 h 816"/>
                  <a:gd name="T11" fmla="*/ 827 w 827"/>
                  <a:gd name="T12" fmla="*/ 816 h 8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27" h="816">
                    <a:moveTo>
                      <a:pt x="827" y="0"/>
                    </a:moveTo>
                    <a:lnTo>
                      <a:pt x="0" y="816"/>
                    </a:lnTo>
                    <a:lnTo>
                      <a:pt x="703" y="53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00" name="Line 30"/>
              <p:cNvSpPr>
                <a:spLocks noChangeShapeType="1"/>
              </p:cNvSpPr>
              <p:nvPr/>
            </p:nvSpPr>
            <p:spPr bwMode="auto">
              <a:xfrm flipH="1" flipV="1">
                <a:off x="2821" y="3065"/>
                <a:ext cx="827" cy="1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01" name="Freeform 31"/>
              <p:cNvSpPr>
                <a:spLocks/>
              </p:cNvSpPr>
              <p:nvPr/>
            </p:nvSpPr>
            <p:spPr bwMode="auto">
              <a:xfrm>
                <a:off x="2821" y="3065"/>
                <a:ext cx="827" cy="785"/>
              </a:xfrm>
              <a:custGeom>
                <a:avLst/>
                <a:gdLst>
                  <a:gd name="T0" fmla="*/ 827 w 827"/>
                  <a:gd name="T1" fmla="*/ 466 h 785"/>
                  <a:gd name="T2" fmla="*/ 0 w 827"/>
                  <a:gd name="T3" fmla="*/ 0 h 785"/>
                  <a:gd name="T4" fmla="*/ 818 w 827"/>
                  <a:gd name="T5" fmla="*/ 785 h 785"/>
                  <a:gd name="T6" fmla="*/ 0 60000 65536"/>
                  <a:gd name="T7" fmla="*/ 0 60000 65536"/>
                  <a:gd name="T8" fmla="*/ 0 60000 65536"/>
                  <a:gd name="T9" fmla="*/ 0 w 827"/>
                  <a:gd name="T10" fmla="*/ 0 h 785"/>
                  <a:gd name="T11" fmla="*/ 827 w 827"/>
                  <a:gd name="T12" fmla="*/ 785 h 78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27" h="785">
                    <a:moveTo>
                      <a:pt x="827" y="466"/>
                    </a:moveTo>
                    <a:lnTo>
                      <a:pt x="0" y="0"/>
                    </a:lnTo>
                    <a:lnTo>
                      <a:pt x="818" y="78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02" name="Line 32"/>
              <p:cNvSpPr>
                <a:spLocks noChangeShapeType="1"/>
              </p:cNvSpPr>
              <p:nvPr/>
            </p:nvSpPr>
            <p:spPr bwMode="auto">
              <a:xfrm flipH="1">
                <a:off x="2820" y="2255"/>
                <a:ext cx="831" cy="119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03" name="Line 33"/>
              <p:cNvSpPr>
                <a:spLocks noChangeShapeType="1"/>
              </p:cNvSpPr>
              <p:nvPr/>
            </p:nvSpPr>
            <p:spPr bwMode="auto">
              <a:xfrm flipH="1">
                <a:off x="2820" y="2782"/>
                <a:ext cx="703" cy="6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04" name="Line 34"/>
              <p:cNvSpPr>
                <a:spLocks noChangeShapeType="1"/>
              </p:cNvSpPr>
              <p:nvPr/>
            </p:nvSpPr>
            <p:spPr bwMode="auto">
              <a:xfrm flipH="1" flipV="1">
                <a:off x="2820" y="3446"/>
                <a:ext cx="826" cy="9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05" name="Line 35"/>
              <p:cNvSpPr>
                <a:spLocks noChangeShapeType="1"/>
              </p:cNvSpPr>
              <p:nvPr/>
            </p:nvSpPr>
            <p:spPr bwMode="auto">
              <a:xfrm flipH="1" flipV="1">
                <a:off x="2820" y="3446"/>
                <a:ext cx="831" cy="40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06" name="Line 36"/>
              <p:cNvSpPr>
                <a:spLocks noChangeShapeType="1"/>
              </p:cNvSpPr>
              <p:nvPr/>
            </p:nvSpPr>
            <p:spPr bwMode="auto">
              <a:xfrm>
                <a:off x="3897" y="2252"/>
                <a:ext cx="813" cy="99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07" name="Line 37"/>
              <p:cNvSpPr>
                <a:spLocks noChangeShapeType="1"/>
              </p:cNvSpPr>
              <p:nvPr/>
            </p:nvSpPr>
            <p:spPr bwMode="auto">
              <a:xfrm>
                <a:off x="3897" y="2252"/>
                <a:ext cx="816" cy="6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08" name="Line 38"/>
              <p:cNvSpPr>
                <a:spLocks noChangeShapeType="1"/>
              </p:cNvSpPr>
              <p:nvPr/>
            </p:nvSpPr>
            <p:spPr bwMode="auto">
              <a:xfrm>
                <a:off x="4025" y="2779"/>
                <a:ext cx="688" cy="46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09" name="Line 39"/>
              <p:cNvSpPr>
                <a:spLocks noChangeShapeType="1"/>
              </p:cNvSpPr>
              <p:nvPr/>
            </p:nvSpPr>
            <p:spPr bwMode="auto">
              <a:xfrm>
                <a:off x="4022" y="2779"/>
                <a:ext cx="689" cy="10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10" name="Freeform 40"/>
              <p:cNvSpPr>
                <a:spLocks/>
              </p:cNvSpPr>
              <p:nvPr/>
            </p:nvSpPr>
            <p:spPr bwMode="auto">
              <a:xfrm>
                <a:off x="3897" y="3217"/>
                <a:ext cx="813" cy="331"/>
              </a:xfrm>
              <a:custGeom>
                <a:avLst/>
                <a:gdLst>
                  <a:gd name="T0" fmla="*/ 3 w 813"/>
                  <a:gd name="T1" fmla="*/ 0 h 331"/>
                  <a:gd name="T2" fmla="*/ 813 w 813"/>
                  <a:gd name="T3" fmla="*/ 30 h 331"/>
                  <a:gd name="T4" fmla="*/ 0 w 813"/>
                  <a:gd name="T5" fmla="*/ 331 h 331"/>
                  <a:gd name="T6" fmla="*/ 0 60000 65536"/>
                  <a:gd name="T7" fmla="*/ 0 60000 65536"/>
                  <a:gd name="T8" fmla="*/ 0 60000 65536"/>
                  <a:gd name="T9" fmla="*/ 0 w 813"/>
                  <a:gd name="T10" fmla="*/ 0 h 331"/>
                  <a:gd name="T11" fmla="*/ 813 w 813"/>
                  <a:gd name="T12" fmla="*/ 331 h 3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13" h="331">
                    <a:moveTo>
                      <a:pt x="3" y="0"/>
                    </a:moveTo>
                    <a:lnTo>
                      <a:pt x="813" y="30"/>
                    </a:lnTo>
                    <a:lnTo>
                      <a:pt x="0" y="33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11" name="Freeform 41"/>
              <p:cNvSpPr>
                <a:spLocks/>
              </p:cNvSpPr>
              <p:nvPr/>
            </p:nvSpPr>
            <p:spPr bwMode="auto">
              <a:xfrm>
                <a:off x="3897" y="2889"/>
                <a:ext cx="810" cy="659"/>
              </a:xfrm>
              <a:custGeom>
                <a:avLst/>
                <a:gdLst>
                  <a:gd name="T0" fmla="*/ 3 w 810"/>
                  <a:gd name="T1" fmla="*/ 328 h 659"/>
                  <a:gd name="T2" fmla="*/ 810 w 810"/>
                  <a:gd name="T3" fmla="*/ 0 h 659"/>
                  <a:gd name="T4" fmla="*/ 0 w 810"/>
                  <a:gd name="T5" fmla="*/ 659 h 659"/>
                  <a:gd name="T6" fmla="*/ 0 60000 65536"/>
                  <a:gd name="T7" fmla="*/ 0 60000 65536"/>
                  <a:gd name="T8" fmla="*/ 0 60000 65536"/>
                  <a:gd name="T9" fmla="*/ 0 w 810"/>
                  <a:gd name="T10" fmla="*/ 0 h 659"/>
                  <a:gd name="T11" fmla="*/ 810 w 810"/>
                  <a:gd name="T12" fmla="*/ 659 h 65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10" h="659">
                    <a:moveTo>
                      <a:pt x="3" y="328"/>
                    </a:moveTo>
                    <a:lnTo>
                      <a:pt x="810" y="0"/>
                    </a:lnTo>
                    <a:lnTo>
                      <a:pt x="0" y="65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12" name="Line 42"/>
              <p:cNvSpPr>
                <a:spLocks noChangeShapeType="1"/>
              </p:cNvSpPr>
              <p:nvPr/>
            </p:nvSpPr>
            <p:spPr bwMode="auto">
              <a:xfrm flipV="1">
                <a:off x="3897" y="3244"/>
                <a:ext cx="813" cy="6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13" name="Line 43"/>
              <p:cNvSpPr>
                <a:spLocks noChangeShapeType="1"/>
              </p:cNvSpPr>
              <p:nvPr/>
            </p:nvSpPr>
            <p:spPr bwMode="auto">
              <a:xfrm flipV="1">
                <a:off x="3897" y="2888"/>
                <a:ext cx="814" cy="98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14" name="Freeform 44"/>
              <p:cNvSpPr>
                <a:spLocks/>
              </p:cNvSpPr>
              <p:nvPr/>
            </p:nvSpPr>
            <p:spPr bwMode="auto">
              <a:xfrm>
                <a:off x="2181" y="3406"/>
                <a:ext cx="259" cy="13"/>
              </a:xfrm>
              <a:custGeom>
                <a:avLst/>
                <a:gdLst>
                  <a:gd name="T0" fmla="*/ 259 w 259"/>
                  <a:gd name="T1" fmla="*/ 6 h 13"/>
                  <a:gd name="T2" fmla="*/ 259 w 259"/>
                  <a:gd name="T3" fmla="*/ 0 h 13"/>
                  <a:gd name="T4" fmla="*/ 0 w 259"/>
                  <a:gd name="T5" fmla="*/ 0 h 13"/>
                  <a:gd name="T6" fmla="*/ 0 w 259"/>
                  <a:gd name="T7" fmla="*/ 13 h 13"/>
                  <a:gd name="T8" fmla="*/ 259 w 259"/>
                  <a:gd name="T9" fmla="*/ 13 h 13"/>
                  <a:gd name="T10" fmla="*/ 259 w 259"/>
                  <a:gd name="T11" fmla="*/ 6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9"/>
                  <a:gd name="T19" fmla="*/ 0 h 13"/>
                  <a:gd name="T20" fmla="*/ 259 w 259"/>
                  <a:gd name="T21" fmla="*/ 13 h 1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9" h="13">
                    <a:moveTo>
                      <a:pt x="259" y="6"/>
                    </a:moveTo>
                    <a:lnTo>
                      <a:pt x="259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259" y="13"/>
                    </a:lnTo>
                    <a:lnTo>
                      <a:pt x="259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15" name="Freeform 45"/>
              <p:cNvSpPr>
                <a:spLocks/>
              </p:cNvSpPr>
              <p:nvPr/>
            </p:nvSpPr>
            <p:spPr bwMode="auto">
              <a:xfrm>
                <a:off x="2434" y="3378"/>
                <a:ext cx="64" cy="70"/>
              </a:xfrm>
              <a:custGeom>
                <a:avLst/>
                <a:gdLst>
                  <a:gd name="T0" fmla="*/ 64 w 64"/>
                  <a:gd name="T1" fmla="*/ 34 h 70"/>
                  <a:gd name="T2" fmla="*/ 0 w 64"/>
                  <a:gd name="T3" fmla="*/ 0 h 70"/>
                  <a:gd name="T4" fmla="*/ 64 w 64"/>
                  <a:gd name="T5" fmla="*/ 34 h 70"/>
                  <a:gd name="T6" fmla="*/ 0 w 64"/>
                  <a:gd name="T7" fmla="*/ 70 h 70"/>
                  <a:gd name="T8" fmla="*/ 0 w 64"/>
                  <a:gd name="T9" fmla="*/ 0 h 70"/>
                  <a:gd name="T10" fmla="*/ 64 w 64"/>
                  <a:gd name="T11" fmla="*/ 34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4"/>
                  <a:gd name="T19" fmla="*/ 0 h 70"/>
                  <a:gd name="T20" fmla="*/ 64 w 64"/>
                  <a:gd name="T21" fmla="*/ 70 h 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4" h="70">
                    <a:moveTo>
                      <a:pt x="64" y="34"/>
                    </a:moveTo>
                    <a:lnTo>
                      <a:pt x="0" y="0"/>
                    </a:lnTo>
                    <a:lnTo>
                      <a:pt x="64" y="34"/>
                    </a:lnTo>
                    <a:lnTo>
                      <a:pt x="0" y="70"/>
                    </a:lnTo>
                    <a:lnTo>
                      <a:pt x="0" y="0"/>
                    </a:lnTo>
                    <a:lnTo>
                      <a:pt x="6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16" name="Freeform 46"/>
              <p:cNvSpPr>
                <a:spLocks/>
              </p:cNvSpPr>
              <p:nvPr/>
            </p:nvSpPr>
            <p:spPr bwMode="auto">
              <a:xfrm>
                <a:off x="2181" y="3038"/>
                <a:ext cx="259" cy="14"/>
              </a:xfrm>
              <a:custGeom>
                <a:avLst/>
                <a:gdLst>
                  <a:gd name="T0" fmla="*/ 259 w 259"/>
                  <a:gd name="T1" fmla="*/ 8 h 14"/>
                  <a:gd name="T2" fmla="*/ 259 w 259"/>
                  <a:gd name="T3" fmla="*/ 0 h 14"/>
                  <a:gd name="T4" fmla="*/ 0 w 259"/>
                  <a:gd name="T5" fmla="*/ 0 h 14"/>
                  <a:gd name="T6" fmla="*/ 0 w 259"/>
                  <a:gd name="T7" fmla="*/ 14 h 14"/>
                  <a:gd name="T8" fmla="*/ 259 w 259"/>
                  <a:gd name="T9" fmla="*/ 14 h 14"/>
                  <a:gd name="T10" fmla="*/ 259 w 259"/>
                  <a:gd name="T11" fmla="*/ 8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9"/>
                  <a:gd name="T19" fmla="*/ 0 h 14"/>
                  <a:gd name="T20" fmla="*/ 259 w 259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9" h="14">
                    <a:moveTo>
                      <a:pt x="259" y="8"/>
                    </a:moveTo>
                    <a:lnTo>
                      <a:pt x="259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259" y="14"/>
                    </a:lnTo>
                    <a:lnTo>
                      <a:pt x="259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17" name="Freeform 47"/>
              <p:cNvSpPr>
                <a:spLocks/>
              </p:cNvSpPr>
              <p:nvPr/>
            </p:nvSpPr>
            <p:spPr bwMode="auto">
              <a:xfrm>
                <a:off x="2434" y="3010"/>
                <a:ext cx="64" cy="70"/>
              </a:xfrm>
              <a:custGeom>
                <a:avLst/>
                <a:gdLst>
                  <a:gd name="T0" fmla="*/ 64 w 64"/>
                  <a:gd name="T1" fmla="*/ 36 h 70"/>
                  <a:gd name="T2" fmla="*/ 0 w 64"/>
                  <a:gd name="T3" fmla="*/ 0 h 70"/>
                  <a:gd name="T4" fmla="*/ 64 w 64"/>
                  <a:gd name="T5" fmla="*/ 36 h 70"/>
                  <a:gd name="T6" fmla="*/ 0 w 64"/>
                  <a:gd name="T7" fmla="*/ 70 h 70"/>
                  <a:gd name="T8" fmla="*/ 0 w 64"/>
                  <a:gd name="T9" fmla="*/ 0 h 70"/>
                  <a:gd name="T10" fmla="*/ 64 w 64"/>
                  <a:gd name="T11" fmla="*/ 36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4"/>
                  <a:gd name="T19" fmla="*/ 0 h 70"/>
                  <a:gd name="T20" fmla="*/ 64 w 64"/>
                  <a:gd name="T21" fmla="*/ 70 h 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4" h="70">
                    <a:moveTo>
                      <a:pt x="64" y="36"/>
                    </a:moveTo>
                    <a:lnTo>
                      <a:pt x="0" y="0"/>
                    </a:lnTo>
                    <a:lnTo>
                      <a:pt x="64" y="36"/>
                    </a:lnTo>
                    <a:lnTo>
                      <a:pt x="0" y="70"/>
                    </a:lnTo>
                    <a:lnTo>
                      <a:pt x="0" y="0"/>
                    </a:lnTo>
                    <a:lnTo>
                      <a:pt x="6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18" name="Freeform 48"/>
              <p:cNvSpPr>
                <a:spLocks/>
              </p:cNvSpPr>
              <p:nvPr/>
            </p:nvSpPr>
            <p:spPr bwMode="auto">
              <a:xfrm>
                <a:off x="2181" y="2670"/>
                <a:ext cx="258" cy="14"/>
              </a:xfrm>
              <a:custGeom>
                <a:avLst/>
                <a:gdLst>
                  <a:gd name="T0" fmla="*/ 258 w 258"/>
                  <a:gd name="T1" fmla="*/ 6 h 14"/>
                  <a:gd name="T2" fmla="*/ 258 w 258"/>
                  <a:gd name="T3" fmla="*/ 0 h 14"/>
                  <a:gd name="T4" fmla="*/ 0 w 258"/>
                  <a:gd name="T5" fmla="*/ 0 h 14"/>
                  <a:gd name="T6" fmla="*/ 0 w 258"/>
                  <a:gd name="T7" fmla="*/ 14 h 14"/>
                  <a:gd name="T8" fmla="*/ 258 w 258"/>
                  <a:gd name="T9" fmla="*/ 14 h 14"/>
                  <a:gd name="T10" fmla="*/ 258 w 258"/>
                  <a:gd name="T11" fmla="*/ 6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8"/>
                  <a:gd name="T19" fmla="*/ 0 h 14"/>
                  <a:gd name="T20" fmla="*/ 258 w 258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8" h="14">
                    <a:moveTo>
                      <a:pt x="258" y="6"/>
                    </a:moveTo>
                    <a:lnTo>
                      <a:pt x="258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258" y="14"/>
                    </a:lnTo>
                    <a:lnTo>
                      <a:pt x="258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19" name="Freeform 49"/>
              <p:cNvSpPr>
                <a:spLocks/>
              </p:cNvSpPr>
              <p:nvPr/>
            </p:nvSpPr>
            <p:spPr bwMode="auto">
              <a:xfrm>
                <a:off x="2434" y="2642"/>
                <a:ext cx="64" cy="70"/>
              </a:xfrm>
              <a:custGeom>
                <a:avLst/>
                <a:gdLst>
                  <a:gd name="T0" fmla="*/ 64 w 64"/>
                  <a:gd name="T1" fmla="*/ 34 h 70"/>
                  <a:gd name="T2" fmla="*/ 0 w 64"/>
                  <a:gd name="T3" fmla="*/ 0 h 70"/>
                  <a:gd name="T4" fmla="*/ 64 w 64"/>
                  <a:gd name="T5" fmla="*/ 34 h 70"/>
                  <a:gd name="T6" fmla="*/ 0 w 64"/>
                  <a:gd name="T7" fmla="*/ 70 h 70"/>
                  <a:gd name="T8" fmla="*/ 0 w 64"/>
                  <a:gd name="T9" fmla="*/ 0 h 70"/>
                  <a:gd name="T10" fmla="*/ 64 w 64"/>
                  <a:gd name="T11" fmla="*/ 34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4"/>
                  <a:gd name="T19" fmla="*/ 0 h 70"/>
                  <a:gd name="T20" fmla="*/ 64 w 64"/>
                  <a:gd name="T21" fmla="*/ 70 h 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4" h="70">
                    <a:moveTo>
                      <a:pt x="64" y="34"/>
                    </a:moveTo>
                    <a:lnTo>
                      <a:pt x="0" y="0"/>
                    </a:lnTo>
                    <a:lnTo>
                      <a:pt x="64" y="34"/>
                    </a:lnTo>
                    <a:lnTo>
                      <a:pt x="0" y="70"/>
                    </a:lnTo>
                    <a:lnTo>
                      <a:pt x="0" y="0"/>
                    </a:lnTo>
                    <a:lnTo>
                      <a:pt x="6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20" name="Freeform 50"/>
              <p:cNvSpPr>
                <a:spLocks/>
              </p:cNvSpPr>
              <p:nvPr/>
            </p:nvSpPr>
            <p:spPr bwMode="auto">
              <a:xfrm>
                <a:off x="5042" y="2894"/>
                <a:ext cx="259" cy="13"/>
              </a:xfrm>
              <a:custGeom>
                <a:avLst/>
                <a:gdLst>
                  <a:gd name="T0" fmla="*/ 259 w 259"/>
                  <a:gd name="T1" fmla="*/ 6 h 13"/>
                  <a:gd name="T2" fmla="*/ 259 w 259"/>
                  <a:gd name="T3" fmla="*/ 0 h 13"/>
                  <a:gd name="T4" fmla="*/ 0 w 259"/>
                  <a:gd name="T5" fmla="*/ 0 h 13"/>
                  <a:gd name="T6" fmla="*/ 0 w 259"/>
                  <a:gd name="T7" fmla="*/ 13 h 13"/>
                  <a:gd name="T8" fmla="*/ 259 w 259"/>
                  <a:gd name="T9" fmla="*/ 13 h 13"/>
                  <a:gd name="T10" fmla="*/ 259 w 259"/>
                  <a:gd name="T11" fmla="*/ 6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9"/>
                  <a:gd name="T19" fmla="*/ 0 h 13"/>
                  <a:gd name="T20" fmla="*/ 259 w 259"/>
                  <a:gd name="T21" fmla="*/ 13 h 1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9" h="13">
                    <a:moveTo>
                      <a:pt x="259" y="6"/>
                    </a:moveTo>
                    <a:lnTo>
                      <a:pt x="259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259" y="13"/>
                    </a:lnTo>
                    <a:lnTo>
                      <a:pt x="259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21" name="Freeform 51"/>
              <p:cNvSpPr>
                <a:spLocks/>
              </p:cNvSpPr>
              <p:nvPr/>
            </p:nvSpPr>
            <p:spPr bwMode="auto">
              <a:xfrm>
                <a:off x="5295" y="2865"/>
                <a:ext cx="64" cy="70"/>
              </a:xfrm>
              <a:custGeom>
                <a:avLst/>
                <a:gdLst>
                  <a:gd name="T0" fmla="*/ 64 w 64"/>
                  <a:gd name="T1" fmla="*/ 35 h 70"/>
                  <a:gd name="T2" fmla="*/ 0 w 64"/>
                  <a:gd name="T3" fmla="*/ 0 h 70"/>
                  <a:gd name="T4" fmla="*/ 64 w 64"/>
                  <a:gd name="T5" fmla="*/ 35 h 70"/>
                  <a:gd name="T6" fmla="*/ 0 w 64"/>
                  <a:gd name="T7" fmla="*/ 70 h 70"/>
                  <a:gd name="T8" fmla="*/ 0 w 64"/>
                  <a:gd name="T9" fmla="*/ 0 h 70"/>
                  <a:gd name="T10" fmla="*/ 64 w 64"/>
                  <a:gd name="T11" fmla="*/ 35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4"/>
                  <a:gd name="T19" fmla="*/ 0 h 70"/>
                  <a:gd name="T20" fmla="*/ 64 w 64"/>
                  <a:gd name="T21" fmla="*/ 70 h 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4" h="70">
                    <a:moveTo>
                      <a:pt x="64" y="35"/>
                    </a:moveTo>
                    <a:lnTo>
                      <a:pt x="0" y="0"/>
                    </a:lnTo>
                    <a:lnTo>
                      <a:pt x="64" y="35"/>
                    </a:lnTo>
                    <a:lnTo>
                      <a:pt x="0" y="70"/>
                    </a:lnTo>
                    <a:lnTo>
                      <a:pt x="0" y="0"/>
                    </a:lnTo>
                    <a:lnTo>
                      <a:pt x="64" y="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22" name="Freeform 52"/>
              <p:cNvSpPr>
                <a:spLocks/>
              </p:cNvSpPr>
              <p:nvPr/>
            </p:nvSpPr>
            <p:spPr bwMode="auto">
              <a:xfrm>
                <a:off x="5042" y="3251"/>
                <a:ext cx="259" cy="14"/>
              </a:xfrm>
              <a:custGeom>
                <a:avLst/>
                <a:gdLst>
                  <a:gd name="T0" fmla="*/ 259 w 259"/>
                  <a:gd name="T1" fmla="*/ 8 h 14"/>
                  <a:gd name="T2" fmla="*/ 259 w 259"/>
                  <a:gd name="T3" fmla="*/ 0 h 14"/>
                  <a:gd name="T4" fmla="*/ 0 w 259"/>
                  <a:gd name="T5" fmla="*/ 0 h 14"/>
                  <a:gd name="T6" fmla="*/ 0 w 259"/>
                  <a:gd name="T7" fmla="*/ 14 h 14"/>
                  <a:gd name="T8" fmla="*/ 259 w 259"/>
                  <a:gd name="T9" fmla="*/ 14 h 14"/>
                  <a:gd name="T10" fmla="*/ 259 w 259"/>
                  <a:gd name="T11" fmla="*/ 8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9"/>
                  <a:gd name="T19" fmla="*/ 0 h 14"/>
                  <a:gd name="T20" fmla="*/ 259 w 259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9" h="14">
                    <a:moveTo>
                      <a:pt x="259" y="8"/>
                    </a:moveTo>
                    <a:lnTo>
                      <a:pt x="259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259" y="14"/>
                    </a:lnTo>
                    <a:lnTo>
                      <a:pt x="259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23" name="Freeform 53"/>
              <p:cNvSpPr>
                <a:spLocks/>
              </p:cNvSpPr>
              <p:nvPr/>
            </p:nvSpPr>
            <p:spPr bwMode="auto">
              <a:xfrm>
                <a:off x="5295" y="3223"/>
                <a:ext cx="64" cy="70"/>
              </a:xfrm>
              <a:custGeom>
                <a:avLst/>
                <a:gdLst>
                  <a:gd name="T0" fmla="*/ 64 w 64"/>
                  <a:gd name="T1" fmla="*/ 36 h 70"/>
                  <a:gd name="T2" fmla="*/ 0 w 64"/>
                  <a:gd name="T3" fmla="*/ 0 h 70"/>
                  <a:gd name="T4" fmla="*/ 64 w 64"/>
                  <a:gd name="T5" fmla="*/ 36 h 70"/>
                  <a:gd name="T6" fmla="*/ 0 w 64"/>
                  <a:gd name="T7" fmla="*/ 70 h 70"/>
                  <a:gd name="T8" fmla="*/ 0 w 64"/>
                  <a:gd name="T9" fmla="*/ 0 h 70"/>
                  <a:gd name="T10" fmla="*/ 64 w 64"/>
                  <a:gd name="T11" fmla="*/ 36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4"/>
                  <a:gd name="T19" fmla="*/ 0 h 70"/>
                  <a:gd name="T20" fmla="*/ 64 w 64"/>
                  <a:gd name="T21" fmla="*/ 70 h 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4" h="70">
                    <a:moveTo>
                      <a:pt x="64" y="36"/>
                    </a:moveTo>
                    <a:lnTo>
                      <a:pt x="0" y="0"/>
                    </a:lnTo>
                    <a:lnTo>
                      <a:pt x="64" y="36"/>
                    </a:lnTo>
                    <a:lnTo>
                      <a:pt x="0" y="70"/>
                    </a:lnTo>
                    <a:lnTo>
                      <a:pt x="0" y="0"/>
                    </a:lnTo>
                    <a:lnTo>
                      <a:pt x="6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24" name="Line 54"/>
              <p:cNvSpPr>
                <a:spLocks noChangeShapeType="1"/>
              </p:cNvSpPr>
              <p:nvPr/>
            </p:nvSpPr>
            <p:spPr bwMode="auto">
              <a:xfrm>
                <a:off x="3773" y="2565"/>
                <a:ext cx="1" cy="39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25" name="Freeform 55"/>
              <p:cNvSpPr>
                <a:spLocks/>
              </p:cNvSpPr>
              <p:nvPr/>
            </p:nvSpPr>
            <p:spPr bwMode="auto">
              <a:xfrm>
                <a:off x="3855" y="2669"/>
                <a:ext cx="33" cy="30"/>
              </a:xfrm>
              <a:custGeom>
                <a:avLst/>
                <a:gdLst>
                  <a:gd name="T0" fmla="*/ 16 w 33"/>
                  <a:gd name="T1" fmla="*/ 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33 w 33"/>
                  <a:gd name="T9" fmla="*/ 30 h 30"/>
                  <a:gd name="T10" fmla="*/ 16 w 33"/>
                  <a:gd name="T11" fmla="*/ 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30"/>
                  <a:gd name="T20" fmla="*/ 33 w 33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30">
                    <a:moveTo>
                      <a:pt x="16" y="0"/>
                    </a:moveTo>
                    <a:lnTo>
                      <a:pt x="33" y="30"/>
                    </a:lnTo>
                    <a:lnTo>
                      <a:pt x="16" y="0"/>
                    </a:lnTo>
                    <a:lnTo>
                      <a:pt x="0" y="30"/>
                    </a:lnTo>
                    <a:lnTo>
                      <a:pt x="33" y="3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26" name="Line 56"/>
              <p:cNvSpPr>
                <a:spLocks noChangeShapeType="1"/>
              </p:cNvSpPr>
              <p:nvPr/>
            </p:nvSpPr>
            <p:spPr bwMode="auto">
              <a:xfrm>
                <a:off x="3871" y="2696"/>
                <a:ext cx="1" cy="1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27" name="Line 57"/>
              <p:cNvSpPr>
                <a:spLocks noChangeShapeType="1"/>
              </p:cNvSpPr>
              <p:nvPr/>
            </p:nvSpPr>
            <p:spPr bwMode="auto">
              <a:xfrm>
                <a:off x="3788" y="2794"/>
                <a:ext cx="18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28" name="Freeform 58"/>
              <p:cNvSpPr>
                <a:spLocks/>
              </p:cNvSpPr>
              <p:nvPr/>
            </p:nvSpPr>
            <p:spPr bwMode="auto">
              <a:xfrm>
                <a:off x="3967" y="2778"/>
                <a:ext cx="29" cy="32"/>
              </a:xfrm>
              <a:custGeom>
                <a:avLst/>
                <a:gdLst>
                  <a:gd name="T0" fmla="*/ 29 w 29"/>
                  <a:gd name="T1" fmla="*/ 16 h 32"/>
                  <a:gd name="T2" fmla="*/ 0 w 29"/>
                  <a:gd name="T3" fmla="*/ 0 h 32"/>
                  <a:gd name="T4" fmla="*/ 29 w 29"/>
                  <a:gd name="T5" fmla="*/ 16 h 32"/>
                  <a:gd name="T6" fmla="*/ 0 w 29"/>
                  <a:gd name="T7" fmla="*/ 32 h 32"/>
                  <a:gd name="T8" fmla="*/ 0 w 29"/>
                  <a:gd name="T9" fmla="*/ 0 h 32"/>
                  <a:gd name="T10" fmla="*/ 29 w 29"/>
                  <a:gd name="T11" fmla="*/ 16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32"/>
                  <a:gd name="T20" fmla="*/ 29 w 29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32">
                    <a:moveTo>
                      <a:pt x="29" y="16"/>
                    </a:moveTo>
                    <a:lnTo>
                      <a:pt x="0" y="0"/>
                    </a:lnTo>
                    <a:lnTo>
                      <a:pt x="29" y="16"/>
                    </a:lnTo>
                    <a:lnTo>
                      <a:pt x="0" y="32"/>
                    </a:lnTo>
                    <a:lnTo>
                      <a:pt x="0" y="0"/>
                    </a:lnTo>
                    <a:lnTo>
                      <a:pt x="29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29" name="Freeform 59"/>
              <p:cNvSpPr>
                <a:spLocks/>
              </p:cNvSpPr>
              <p:nvPr/>
            </p:nvSpPr>
            <p:spPr bwMode="auto">
              <a:xfrm>
                <a:off x="3792" y="2709"/>
                <a:ext cx="169" cy="74"/>
              </a:xfrm>
              <a:custGeom>
                <a:avLst/>
                <a:gdLst>
                  <a:gd name="T0" fmla="*/ 3 w 169"/>
                  <a:gd name="T1" fmla="*/ 74 h 74"/>
                  <a:gd name="T2" fmla="*/ 11 w 169"/>
                  <a:gd name="T3" fmla="*/ 74 h 74"/>
                  <a:gd name="T4" fmla="*/ 17 w 169"/>
                  <a:gd name="T5" fmla="*/ 73 h 74"/>
                  <a:gd name="T6" fmla="*/ 23 w 169"/>
                  <a:gd name="T7" fmla="*/ 73 h 74"/>
                  <a:gd name="T8" fmla="*/ 29 w 169"/>
                  <a:gd name="T9" fmla="*/ 73 h 74"/>
                  <a:gd name="T10" fmla="*/ 35 w 169"/>
                  <a:gd name="T11" fmla="*/ 71 h 74"/>
                  <a:gd name="T12" fmla="*/ 39 w 169"/>
                  <a:gd name="T13" fmla="*/ 71 h 74"/>
                  <a:gd name="T14" fmla="*/ 45 w 169"/>
                  <a:gd name="T15" fmla="*/ 70 h 74"/>
                  <a:gd name="T16" fmla="*/ 49 w 169"/>
                  <a:gd name="T17" fmla="*/ 67 h 74"/>
                  <a:gd name="T18" fmla="*/ 54 w 169"/>
                  <a:gd name="T19" fmla="*/ 66 h 74"/>
                  <a:gd name="T20" fmla="*/ 58 w 169"/>
                  <a:gd name="T21" fmla="*/ 63 h 74"/>
                  <a:gd name="T22" fmla="*/ 63 w 169"/>
                  <a:gd name="T23" fmla="*/ 60 h 74"/>
                  <a:gd name="T24" fmla="*/ 66 w 169"/>
                  <a:gd name="T25" fmla="*/ 57 h 74"/>
                  <a:gd name="T26" fmla="*/ 69 w 169"/>
                  <a:gd name="T27" fmla="*/ 52 h 74"/>
                  <a:gd name="T28" fmla="*/ 72 w 169"/>
                  <a:gd name="T29" fmla="*/ 48 h 74"/>
                  <a:gd name="T30" fmla="*/ 73 w 169"/>
                  <a:gd name="T31" fmla="*/ 42 h 74"/>
                  <a:gd name="T32" fmla="*/ 76 w 169"/>
                  <a:gd name="T33" fmla="*/ 34 h 74"/>
                  <a:gd name="T34" fmla="*/ 79 w 169"/>
                  <a:gd name="T35" fmla="*/ 27 h 74"/>
                  <a:gd name="T36" fmla="*/ 82 w 169"/>
                  <a:gd name="T37" fmla="*/ 19 h 74"/>
                  <a:gd name="T38" fmla="*/ 87 w 169"/>
                  <a:gd name="T39" fmla="*/ 13 h 74"/>
                  <a:gd name="T40" fmla="*/ 93 w 169"/>
                  <a:gd name="T41" fmla="*/ 10 h 74"/>
                  <a:gd name="T42" fmla="*/ 99 w 169"/>
                  <a:gd name="T43" fmla="*/ 6 h 74"/>
                  <a:gd name="T44" fmla="*/ 105 w 169"/>
                  <a:gd name="T45" fmla="*/ 4 h 74"/>
                  <a:gd name="T46" fmla="*/ 112 w 169"/>
                  <a:gd name="T47" fmla="*/ 3 h 74"/>
                  <a:gd name="T48" fmla="*/ 119 w 169"/>
                  <a:gd name="T49" fmla="*/ 1 h 74"/>
                  <a:gd name="T50" fmla="*/ 127 w 169"/>
                  <a:gd name="T51" fmla="*/ 1 h 74"/>
                  <a:gd name="T52" fmla="*/ 133 w 169"/>
                  <a:gd name="T53" fmla="*/ 1 h 74"/>
                  <a:gd name="T54" fmla="*/ 140 w 169"/>
                  <a:gd name="T55" fmla="*/ 1 h 74"/>
                  <a:gd name="T56" fmla="*/ 148 w 169"/>
                  <a:gd name="T57" fmla="*/ 1 h 74"/>
                  <a:gd name="T58" fmla="*/ 155 w 169"/>
                  <a:gd name="T59" fmla="*/ 1 h 74"/>
                  <a:gd name="T60" fmla="*/ 161 w 169"/>
                  <a:gd name="T61" fmla="*/ 1 h 74"/>
                  <a:gd name="T62" fmla="*/ 167 w 169"/>
                  <a:gd name="T63" fmla="*/ 0 h 7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69"/>
                  <a:gd name="T97" fmla="*/ 0 h 74"/>
                  <a:gd name="T98" fmla="*/ 169 w 169"/>
                  <a:gd name="T99" fmla="*/ 74 h 7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69" h="74">
                    <a:moveTo>
                      <a:pt x="0" y="74"/>
                    </a:moveTo>
                    <a:lnTo>
                      <a:pt x="3" y="74"/>
                    </a:lnTo>
                    <a:lnTo>
                      <a:pt x="8" y="74"/>
                    </a:lnTo>
                    <a:lnTo>
                      <a:pt x="11" y="74"/>
                    </a:lnTo>
                    <a:lnTo>
                      <a:pt x="14" y="74"/>
                    </a:lnTo>
                    <a:lnTo>
                      <a:pt x="17" y="73"/>
                    </a:lnTo>
                    <a:lnTo>
                      <a:pt x="20" y="73"/>
                    </a:lnTo>
                    <a:lnTo>
                      <a:pt x="23" y="73"/>
                    </a:lnTo>
                    <a:lnTo>
                      <a:pt x="26" y="73"/>
                    </a:lnTo>
                    <a:lnTo>
                      <a:pt x="29" y="73"/>
                    </a:lnTo>
                    <a:lnTo>
                      <a:pt x="32" y="73"/>
                    </a:lnTo>
                    <a:lnTo>
                      <a:pt x="35" y="71"/>
                    </a:lnTo>
                    <a:lnTo>
                      <a:pt x="38" y="71"/>
                    </a:lnTo>
                    <a:lnTo>
                      <a:pt x="39" y="71"/>
                    </a:lnTo>
                    <a:lnTo>
                      <a:pt x="42" y="70"/>
                    </a:lnTo>
                    <a:lnTo>
                      <a:pt x="45" y="70"/>
                    </a:lnTo>
                    <a:lnTo>
                      <a:pt x="48" y="69"/>
                    </a:lnTo>
                    <a:lnTo>
                      <a:pt x="49" y="67"/>
                    </a:lnTo>
                    <a:lnTo>
                      <a:pt x="52" y="67"/>
                    </a:lnTo>
                    <a:lnTo>
                      <a:pt x="54" y="66"/>
                    </a:lnTo>
                    <a:lnTo>
                      <a:pt x="57" y="64"/>
                    </a:lnTo>
                    <a:lnTo>
                      <a:pt x="58" y="63"/>
                    </a:lnTo>
                    <a:lnTo>
                      <a:pt x="60" y="61"/>
                    </a:lnTo>
                    <a:lnTo>
                      <a:pt x="63" y="60"/>
                    </a:lnTo>
                    <a:lnTo>
                      <a:pt x="64" y="58"/>
                    </a:lnTo>
                    <a:lnTo>
                      <a:pt x="66" y="57"/>
                    </a:lnTo>
                    <a:lnTo>
                      <a:pt x="67" y="55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2" y="48"/>
                    </a:lnTo>
                    <a:lnTo>
                      <a:pt x="73" y="45"/>
                    </a:lnTo>
                    <a:lnTo>
                      <a:pt x="73" y="42"/>
                    </a:lnTo>
                    <a:lnTo>
                      <a:pt x="75" y="39"/>
                    </a:lnTo>
                    <a:lnTo>
                      <a:pt x="76" y="34"/>
                    </a:lnTo>
                    <a:lnTo>
                      <a:pt x="78" y="30"/>
                    </a:lnTo>
                    <a:lnTo>
                      <a:pt x="79" y="27"/>
                    </a:lnTo>
                    <a:lnTo>
                      <a:pt x="81" y="22"/>
                    </a:lnTo>
                    <a:lnTo>
                      <a:pt x="82" y="19"/>
                    </a:lnTo>
                    <a:lnTo>
                      <a:pt x="85" y="16"/>
                    </a:lnTo>
                    <a:lnTo>
                      <a:pt x="87" y="13"/>
                    </a:lnTo>
                    <a:lnTo>
                      <a:pt x="90" y="12"/>
                    </a:lnTo>
                    <a:lnTo>
                      <a:pt x="93" y="10"/>
                    </a:lnTo>
                    <a:lnTo>
                      <a:pt x="96" y="7"/>
                    </a:lnTo>
                    <a:lnTo>
                      <a:pt x="99" y="6"/>
                    </a:lnTo>
                    <a:lnTo>
                      <a:pt x="102" y="6"/>
                    </a:lnTo>
                    <a:lnTo>
                      <a:pt x="105" y="4"/>
                    </a:lnTo>
                    <a:lnTo>
                      <a:pt x="109" y="3"/>
                    </a:lnTo>
                    <a:lnTo>
                      <a:pt x="112" y="3"/>
                    </a:lnTo>
                    <a:lnTo>
                      <a:pt x="115" y="1"/>
                    </a:lnTo>
                    <a:lnTo>
                      <a:pt x="119" y="1"/>
                    </a:lnTo>
                    <a:lnTo>
                      <a:pt x="122" y="1"/>
                    </a:lnTo>
                    <a:lnTo>
                      <a:pt x="127" y="1"/>
                    </a:lnTo>
                    <a:lnTo>
                      <a:pt x="130" y="1"/>
                    </a:lnTo>
                    <a:lnTo>
                      <a:pt x="133" y="1"/>
                    </a:lnTo>
                    <a:lnTo>
                      <a:pt x="137" y="1"/>
                    </a:lnTo>
                    <a:lnTo>
                      <a:pt x="140" y="1"/>
                    </a:lnTo>
                    <a:lnTo>
                      <a:pt x="145" y="1"/>
                    </a:lnTo>
                    <a:lnTo>
                      <a:pt x="148" y="1"/>
                    </a:lnTo>
                    <a:lnTo>
                      <a:pt x="151" y="1"/>
                    </a:lnTo>
                    <a:lnTo>
                      <a:pt x="155" y="1"/>
                    </a:lnTo>
                    <a:lnTo>
                      <a:pt x="158" y="1"/>
                    </a:lnTo>
                    <a:lnTo>
                      <a:pt x="161" y="1"/>
                    </a:lnTo>
                    <a:lnTo>
                      <a:pt x="164" y="0"/>
                    </a:lnTo>
                    <a:lnTo>
                      <a:pt x="167" y="0"/>
                    </a:lnTo>
                    <a:lnTo>
                      <a:pt x="16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30" name="Rectangle 60"/>
              <p:cNvSpPr>
                <a:spLocks noChangeArrowheads="1"/>
              </p:cNvSpPr>
              <p:nvPr/>
            </p:nvSpPr>
            <p:spPr bwMode="auto">
              <a:xfrm>
                <a:off x="3599" y="2671"/>
                <a:ext cx="118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s-ES_tradnl" sz="1900">
                    <a:solidFill>
                      <a:srgbClr val="000000"/>
                    </a:solidFill>
                    <a:latin typeface="Wingdings" pitchFamily="2" charset="2"/>
                  </a:rPr>
                  <a:t>å</a:t>
                </a:r>
                <a:endParaRPr lang="es-ES_tradnl" sz="2400">
                  <a:latin typeface="Times New Roman" pitchFamily="18" charset="0"/>
                </a:endParaRPr>
              </a:p>
            </p:txBody>
          </p:sp>
          <p:sp>
            <p:nvSpPr>
              <p:cNvPr id="11331" name="Freeform 61"/>
              <p:cNvSpPr>
                <a:spLocks/>
              </p:cNvSpPr>
              <p:nvPr/>
            </p:nvSpPr>
            <p:spPr bwMode="auto">
              <a:xfrm>
                <a:off x="4059" y="2219"/>
                <a:ext cx="621" cy="426"/>
              </a:xfrm>
              <a:custGeom>
                <a:avLst/>
                <a:gdLst>
                  <a:gd name="T0" fmla="*/ 4 w 621"/>
                  <a:gd name="T1" fmla="*/ 420 h 426"/>
                  <a:gd name="T2" fmla="*/ 7 w 621"/>
                  <a:gd name="T3" fmla="*/ 426 h 426"/>
                  <a:gd name="T4" fmla="*/ 621 w 621"/>
                  <a:gd name="T5" fmla="*/ 10 h 426"/>
                  <a:gd name="T6" fmla="*/ 613 w 621"/>
                  <a:gd name="T7" fmla="*/ 0 h 426"/>
                  <a:gd name="T8" fmla="*/ 0 w 621"/>
                  <a:gd name="T9" fmla="*/ 414 h 426"/>
                  <a:gd name="T10" fmla="*/ 4 w 621"/>
                  <a:gd name="T11" fmla="*/ 420 h 4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1"/>
                  <a:gd name="T19" fmla="*/ 0 h 426"/>
                  <a:gd name="T20" fmla="*/ 621 w 621"/>
                  <a:gd name="T21" fmla="*/ 426 h 4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1" h="426">
                    <a:moveTo>
                      <a:pt x="4" y="420"/>
                    </a:moveTo>
                    <a:lnTo>
                      <a:pt x="7" y="426"/>
                    </a:lnTo>
                    <a:lnTo>
                      <a:pt x="621" y="10"/>
                    </a:lnTo>
                    <a:lnTo>
                      <a:pt x="613" y="0"/>
                    </a:lnTo>
                    <a:lnTo>
                      <a:pt x="0" y="414"/>
                    </a:lnTo>
                    <a:lnTo>
                      <a:pt x="4" y="4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32" name="Freeform 62"/>
              <p:cNvSpPr>
                <a:spLocks/>
              </p:cNvSpPr>
              <p:nvPr/>
            </p:nvSpPr>
            <p:spPr bwMode="auto">
              <a:xfrm>
                <a:off x="4014" y="2606"/>
                <a:ext cx="73" cy="66"/>
              </a:xfrm>
              <a:custGeom>
                <a:avLst/>
                <a:gdLst>
                  <a:gd name="T0" fmla="*/ 0 w 73"/>
                  <a:gd name="T1" fmla="*/ 66 h 66"/>
                  <a:gd name="T2" fmla="*/ 73 w 73"/>
                  <a:gd name="T3" fmla="*/ 58 h 66"/>
                  <a:gd name="T4" fmla="*/ 0 w 73"/>
                  <a:gd name="T5" fmla="*/ 66 h 66"/>
                  <a:gd name="T6" fmla="*/ 34 w 73"/>
                  <a:gd name="T7" fmla="*/ 0 h 66"/>
                  <a:gd name="T8" fmla="*/ 73 w 73"/>
                  <a:gd name="T9" fmla="*/ 58 h 66"/>
                  <a:gd name="T10" fmla="*/ 0 w 73"/>
                  <a:gd name="T11" fmla="*/ 66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66"/>
                  <a:gd name="T20" fmla="*/ 73 w 73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66">
                    <a:moveTo>
                      <a:pt x="0" y="66"/>
                    </a:moveTo>
                    <a:lnTo>
                      <a:pt x="73" y="58"/>
                    </a:lnTo>
                    <a:lnTo>
                      <a:pt x="0" y="66"/>
                    </a:lnTo>
                    <a:lnTo>
                      <a:pt x="34" y="0"/>
                    </a:lnTo>
                    <a:lnTo>
                      <a:pt x="73" y="58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1333" name="Text Box 63"/>
              <p:cNvSpPr txBox="1">
                <a:spLocks noChangeArrowheads="1"/>
              </p:cNvSpPr>
              <p:nvPr/>
            </p:nvSpPr>
            <p:spPr bwMode="auto">
              <a:xfrm>
                <a:off x="2844" y="3936"/>
                <a:ext cx="187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2400">
                    <a:latin typeface="Times New Roman" pitchFamily="18" charset="0"/>
                  </a:rPr>
                  <a:t>Conexiones con pesos </a:t>
                </a:r>
              </a:p>
            </p:txBody>
          </p:sp>
          <p:sp>
            <p:nvSpPr>
              <p:cNvPr id="11334" name="Text Box 64"/>
              <p:cNvSpPr txBox="1">
                <a:spLocks noChangeArrowheads="1"/>
              </p:cNvSpPr>
              <p:nvPr/>
            </p:nvSpPr>
            <p:spPr bwMode="auto">
              <a:xfrm>
                <a:off x="4375" y="1968"/>
                <a:ext cx="82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2400">
                    <a:latin typeface="Times New Roman" pitchFamily="18" charset="0"/>
                  </a:rPr>
                  <a:t>Neurona </a:t>
                </a:r>
              </a:p>
            </p:txBody>
          </p:sp>
          <p:sp>
            <p:nvSpPr>
              <p:cNvPr id="11335" name="Line 65"/>
              <p:cNvSpPr>
                <a:spLocks noChangeShapeType="1"/>
              </p:cNvSpPr>
              <p:nvPr/>
            </p:nvSpPr>
            <p:spPr bwMode="auto">
              <a:xfrm flipH="1">
                <a:off x="3093" y="3648"/>
                <a:ext cx="96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1336" name="Line 66"/>
              <p:cNvSpPr>
                <a:spLocks noChangeShapeType="1"/>
              </p:cNvSpPr>
              <p:nvPr/>
            </p:nvSpPr>
            <p:spPr bwMode="auto">
              <a:xfrm flipH="1" flipV="1">
                <a:off x="4245" y="3648"/>
                <a:ext cx="288" cy="38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11273" name="Line 67"/>
            <p:cNvSpPr>
              <a:spLocks noChangeShapeType="1"/>
            </p:cNvSpPr>
            <p:nvPr/>
          </p:nvSpPr>
          <p:spPr bwMode="auto">
            <a:xfrm>
              <a:off x="2448" y="672"/>
              <a:ext cx="960" cy="15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74" name="Text Box 68"/>
            <p:cNvSpPr txBox="1">
              <a:spLocks noChangeArrowheads="1"/>
            </p:cNvSpPr>
            <p:nvPr/>
          </p:nvSpPr>
          <p:spPr bwMode="auto">
            <a:xfrm>
              <a:off x="2884" y="1008"/>
              <a:ext cx="8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2400">
                  <a:latin typeface="Times New Roman" pitchFamily="18" charset="0"/>
                </a:rPr>
                <a:t>artificial </a:t>
              </a:r>
            </a:p>
          </p:txBody>
        </p:sp>
      </p:grpSp>
      <p:grpSp>
        <p:nvGrpSpPr>
          <p:cNvPr id="4" name="Group 69"/>
          <p:cNvGrpSpPr>
            <a:grpSpLocks/>
          </p:cNvGrpSpPr>
          <p:nvPr/>
        </p:nvGrpSpPr>
        <p:grpSpPr bwMode="auto">
          <a:xfrm>
            <a:off x="0" y="857250"/>
            <a:ext cx="3886200" cy="4829175"/>
            <a:chOff x="0" y="672"/>
            <a:chExt cx="2448" cy="3042"/>
          </a:xfrm>
        </p:grpSpPr>
        <p:sp>
          <p:nvSpPr>
            <p:cNvPr id="11269" name="Line 70"/>
            <p:cNvSpPr>
              <a:spLocks noChangeShapeType="1"/>
            </p:cNvSpPr>
            <p:nvPr/>
          </p:nvSpPr>
          <p:spPr bwMode="auto">
            <a:xfrm flipH="1">
              <a:off x="1392" y="672"/>
              <a:ext cx="1056" cy="14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70" name="Text Box 71"/>
            <p:cNvSpPr txBox="1">
              <a:spLocks noChangeArrowheads="1"/>
            </p:cNvSpPr>
            <p:nvPr/>
          </p:nvSpPr>
          <p:spPr bwMode="auto">
            <a:xfrm>
              <a:off x="1368" y="1008"/>
              <a:ext cx="6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2400">
                  <a:latin typeface="Times New Roman" pitchFamily="18" charset="0"/>
                </a:rPr>
                <a:t>natural </a:t>
              </a:r>
            </a:p>
          </p:txBody>
        </p:sp>
        <p:pic>
          <p:nvPicPr>
            <p:cNvPr id="11271" name="Picture 72" descr="brain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208"/>
              <a:ext cx="1968" cy="1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ES" sz="4000" smtClean="0"/>
              <a:t>Neuronas Artificiales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179388" y="1042988"/>
            <a:ext cx="8393112" cy="4114800"/>
          </a:xfrm>
        </p:spPr>
        <p:txBody>
          <a:bodyPr/>
          <a:lstStyle/>
          <a:p>
            <a:r>
              <a:rPr lang="es-ES" smtClean="0"/>
              <a:t>Neuronas “biológicas”</a:t>
            </a:r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r>
              <a:rPr lang="es-ES" smtClean="0"/>
              <a:t>Neuronas artificiales (McCulloch, Pitts 1943)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41713" y="857250"/>
            <a:ext cx="5245100" cy="2806700"/>
            <a:chOff x="839" y="754"/>
            <a:chExt cx="3946" cy="2314"/>
          </a:xfrm>
        </p:grpSpPr>
        <p:pic>
          <p:nvPicPr>
            <p:cNvPr id="12320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7" y="1207"/>
              <a:ext cx="1743" cy="1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21" name="Line 6"/>
            <p:cNvSpPr>
              <a:spLocks noChangeShapeType="1"/>
            </p:cNvSpPr>
            <p:nvPr/>
          </p:nvSpPr>
          <p:spPr bwMode="auto">
            <a:xfrm>
              <a:off x="839" y="1797"/>
              <a:ext cx="113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22" name="Line 7"/>
            <p:cNvSpPr>
              <a:spLocks noChangeShapeType="1"/>
            </p:cNvSpPr>
            <p:nvPr/>
          </p:nvSpPr>
          <p:spPr bwMode="auto">
            <a:xfrm>
              <a:off x="3651" y="1842"/>
              <a:ext cx="113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23" name="Line 8"/>
            <p:cNvSpPr>
              <a:spLocks noChangeShapeType="1"/>
            </p:cNvSpPr>
            <p:nvPr/>
          </p:nvSpPr>
          <p:spPr bwMode="auto">
            <a:xfrm>
              <a:off x="2971" y="2523"/>
              <a:ext cx="227" cy="3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24" name="Line 9"/>
            <p:cNvSpPr>
              <a:spLocks noChangeShapeType="1"/>
            </p:cNvSpPr>
            <p:nvPr/>
          </p:nvSpPr>
          <p:spPr bwMode="auto">
            <a:xfrm flipV="1">
              <a:off x="2109" y="2478"/>
              <a:ext cx="272" cy="4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25" name="Line 10"/>
            <p:cNvSpPr>
              <a:spLocks noChangeShapeType="1"/>
            </p:cNvSpPr>
            <p:nvPr/>
          </p:nvSpPr>
          <p:spPr bwMode="auto">
            <a:xfrm flipV="1">
              <a:off x="2971" y="799"/>
              <a:ext cx="408" cy="4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26" name="Line 11"/>
            <p:cNvSpPr>
              <a:spLocks noChangeShapeType="1"/>
            </p:cNvSpPr>
            <p:nvPr/>
          </p:nvSpPr>
          <p:spPr bwMode="auto">
            <a:xfrm flipH="1">
              <a:off x="2789" y="1434"/>
              <a:ext cx="59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27" name="Text Box 12"/>
            <p:cNvSpPr txBox="1">
              <a:spLocks noChangeArrowheads="1"/>
            </p:cNvSpPr>
            <p:nvPr/>
          </p:nvSpPr>
          <p:spPr bwMode="auto">
            <a:xfrm>
              <a:off x="3334" y="1253"/>
              <a:ext cx="545" cy="2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latin typeface="Tahoma" pitchFamily="34" charset="0"/>
                </a:rPr>
                <a:t>Núcleo</a:t>
              </a:r>
            </a:p>
          </p:txBody>
        </p:sp>
        <p:sp>
          <p:nvSpPr>
            <p:cNvPr id="12328" name="Line 13"/>
            <p:cNvSpPr>
              <a:spLocks noChangeShapeType="1"/>
            </p:cNvSpPr>
            <p:nvPr/>
          </p:nvSpPr>
          <p:spPr bwMode="auto">
            <a:xfrm flipH="1" flipV="1">
              <a:off x="2925" y="2024"/>
              <a:ext cx="545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29" name="Text Box 14"/>
            <p:cNvSpPr txBox="1">
              <a:spLocks noChangeArrowheads="1"/>
            </p:cNvSpPr>
            <p:nvPr/>
          </p:nvSpPr>
          <p:spPr bwMode="auto">
            <a:xfrm>
              <a:off x="3470" y="2296"/>
              <a:ext cx="1049" cy="2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latin typeface="Tahoma" pitchFamily="34" charset="0"/>
                </a:rPr>
                <a:t>Cuerpo Celular</a:t>
              </a:r>
            </a:p>
          </p:txBody>
        </p:sp>
        <p:sp>
          <p:nvSpPr>
            <p:cNvPr id="12330" name="Text Box 15"/>
            <p:cNvSpPr txBox="1">
              <a:spLocks noChangeArrowheads="1"/>
            </p:cNvSpPr>
            <p:nvPr/>
          </p:nvSpPr>
          <p:spPr bwMode="auto">
            <a:xfrm>
              <a:off x="3878" y="1888"/>
              <a:ext cx="431" cy="2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latin typeface="Tahoma" pitchFamily="34" charset="0"/>
                </a:rPr>
                <a:t>Axon</a:t>
              </a:r>
            </a:p>
          </p:txBody>
        </p:sp>
        <p:sp>
          <p:nvSpPr>
            <p:cNvPr id="12331" name="Text Box 16"/>
            <p:cNvSpPr txBox="1">
              <a:spLocks noChangeArrowheads="1"/>
            </p:cNvSpPr>
            <p:nvPr/>
          </p:nvSpPr>
          <p:spPr bwMode="auto">
            <a:xfrm>
              <a:off x="1247" y="2115"/>
              <a:ext cx="723" cy="2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latin typeface="Tahoma" pitchFamily="34" charset="0"/>
                </a:rPr>
                <a:t>Dendritas</a:t>
              </a:r>
            </a:p>
          </p:txBody>
        </p:sp>
        <p:sp>
          <p:nvSpPr>
            <p:cNvPr id="12332" name="Line 17"/>
            <p:cNvSpPr>
              <a:spLocks noChangeShapeType="1"/>
            </p:cNvSpPr>
            <p:nvPr/>
          </p:nvSpPr>
          <p:spPr bwMode="auto">
            <a:xfrm flipV="1">
              <a:off x="1519" y="1842"/>
              <a:ext cx="182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33" name="Line 18"/>
            <p:cNvSpPr>
              <a:spLocks noChangeShapeType="1"/>
            </p:cNvSpPr>
            <p:nvPr/>
          </p:nvSpPr>
          <p:spPr bwMode="auto">
            <a:xfrm>
              <a:off x="1746" y="2341"/>
              <a:ext cx="454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34" name="Text Box 19"/>
            <p:cNvSpPr txBox="1">
              <a:spLocks noChangeArrowheads="1"/>
            </p:cNvSpPr>
            <p:nvPr/>
          </p:nvSpPr>
          <p:spPr bwMode="auto">
            <a:xfrm>
              <a:off x="3742" y="754"/>
              <a:ext cx="610" cy="2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latin typeface="Tahoma" pitchFamily="34" charset="0"/>
                </a:rPr>
                <a:t>sinapsis</a:t>
              </a:r>
            </a:p>
          </p:txBody>
        </p:sp>
        <p:sp>
          <p:nvSpPr>
            <p:cNvPr id="12335" name="Line 20"/>
            <p:cNvSpPr>
              <a:spLocks noChangeShapeType="1"/>
            </p:cNvSpPr>
            <p:nvPr/>
          </p:nvSpPr>
          <p:spPr bwMode="auto">
            <a:xfrm>
              <a:off x="3334" y="935"/>
              <a:ext cx="771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36" name="Rectangle 21"/>
            <p:cNvSpPr>
              <a:spLocks noChangeArrowheads="1"/>
            </p:cNvSpPr>
            <p:nvPr/>
          </p:nvSpPr>
          <p:spPr bwMode="auto">
            <a:xfrm>
              <a:off x="3334" y="890"/>
              <a:ext cx="46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337" name="Line 22"/>
            <p:cNvSpPr>
              <a:spLocks noChangeShapeType="1"/>
            </p:cNvSpPr>
            <p:nvPr/>
          </p:nvSpPr>
          <p:spPr bwMode="auto">
            <a:xfrm>
              <a:off x="3198" y="2840"/>
              <a:ext cx="771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38" name="Rectangle 23"/>
            <p:cNvSpPr>
              <a:spLocks noChangeArrowheads="1"/>
            </p:cNvSpPr>
            <p:nvPr/>
          </p:nvSpPr>
          <p:spPr bwMode="auto">
            <a:xfrm>
              <a:off x="3198" y="2795"/>
              <a:ext cx="46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339" name="Line 24"/>
            <p:cNvSpPr>
              <a:spLocks noChangeShapeType="1"/>
            </p:cNvSpPr>
            <p:nvPr/>
          </p:nvSpPr>
          <p:spPr bwMode="auto">
            <a:xfrm>
              <a:off x="2200" y="2886"/>
              <a:ext cx="771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40" name="Rectangle 25"/>
            <p:cNvSpPr>
              <a:spLocks noChangeArrowheads="1"/>
            </p:cNvSpPr>
            <p:nvPr/>
          </p:nvSpPr>
          <p:spPr bwMode="auto">
            <a:xfrm>
              <a:off x="2200" y="2841"/>
              <a:ext cx="46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12293" name="Oval 26"/>
          <p:cNvSpPr>
            <a:spLocks noChangeArrowheads="1"/>
          </p:cNvSpPr>
          <p:nvPr/>
        </p:nvSpPr>
        <p:spPr bwMode="auto">
          <a:xfrm>
            <a:off x="3276600" y="5157788"/>
            <a:ext cx="792163" cy="7207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2294" name="Text Box 27"/>
          <p:cNvSpPr txBox="1">
            <a:spLocks noChangeArrowheads="1"/>
          </p:cNvSpPr>
          <p:nvPr/>
        </p:nvSpPr>
        <p:spPr bwMode="auto">
          <a:xfrm>
            <a:off x="3492500" y="5302250"/>
            <a:ext cx="347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ahoma" pitchFamily="34" charset="0"/>
                <a:sym typeface="Symbol" pitchFamily="18" charset="2"/>
              </a:rPr>
              <a:t></a:t>
            </a:r>
          </a:p>
        </p:txBody>
      </p:sp>
      <p:sp>
        <p:nvSpPr>
          <p:cNvPr id="12295" name="Line 28"/>
          <p:cNvSpPr>
            <a:spLocks noChangeShapeType="1"/>
          </p:cNvSpPr>
          <p:nvPr/>
        </p:nvSpPr>
        <p:spPr bwMode="auto">
          <a:xfrm>
            <a:off x="2195513" y="5013325"/>
            <a:ext cx="108108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2296" name="Text Box 29"/>
          <p:cNvSpPr txBox="1">
            <a:spLocks noChangeArrowheads="1"/>
          </p:cNvSpPr>
          <p:nvPr/>
        </p:nvSpPr>
        <p:spPr bwMode="auto">
          <a:xfrm>
            <a:off x="2608263" y="481965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i="1">
                <a:latin typeface="Times New Roman" pitchFamily="18" charset="0"/>
              </a:rPr>
              <a:t>w</a:t>
            </a:r>
            <a:r>
              <a:rPr lang="es-ES" i="1" baseline="-25000">
                <a:latin typeface="Times New Roman" pitchFamily="18" charset="0"/>
              </a:rPr>
              <a:t>1</a:t>
            </a:r>
            <a:endParaRPr lang="es-ES" i="1">
              <a:latin typeface="Times New Roman" pitchFamily="18" charset="0"/>
            </a:endParaRPr>
          </a:p>
        </p:txBody>
      </p:sp>
      <p:sp>
        <p:nvSpPr>
          <p:cNvPr id="12297" name="Line 30"/>
          <p:cNvSpPr>
            <a:spLocks noChangeShapeType="1"/>
          </p:cNvSpPr>
          <p:nvPr/>
        </p:nvSpPr>
        <p:spPr bwMode="auto">
          <a:xfrm>
            <a:off x="2195513" y="5518150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2298" name="Text Box 31"/>
          <p:cNvSpPr txBox="1">
            <a:spLocks noChangeArrowheads="1"/>
          </p:cNvSpPr>
          <p:nvPr/>
        </p:nvSpPr>
        <p:spPr bwMode="auto">
          <a:xfrm>
            <a:off x="2339975" y="515778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i="1">
                <a:latin typeface="Times New Roman" pitchFamily="18" charset="0"/>
              </a:rPr>
              <a:t>w</a:t>
            </a:r>
            <a:r>
              <a:rPr lang="es-ES" i="1" baseline="-25000">
                <a:latin typeface="Times New Roman" pitchFamily="18" charset="0"/>
              </a:rPr>
              <a:t>2</a:t>
            </a:r>
            <a:endParaRPr lang="es-ES" i="1">
              <a:latin typeface="Times New Roman" pitchFamily="18" charset="0"/>
            </a:endParaRPr>
          </a:p>
        </p:txBody>
      </p:sp>
      <p:sp>
        <p:nvSpPr>
          <p:cNvPr id="12299" name="Line 32"/>
          <p:cNvSpPr>
            <a:spLocks noChangeShapeType="1"/>
          </p:cNvSpPr>
          <p:nvPr/>
        </p:nvSpPr>
        <p:spPr bwMode="auto">
          <a:xfrm flipV="1">
            <a:off x="2195513" y="5805488"/>
            <a:ext cx="11525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2300" name="Text Box 33"/>
          <p:cNvSpPr txBox="1">
            <a:spLocks noChangeArrowheads="1"/>
          </p:cNvSpPr>
          <p:nvPr/>
        </p:nvSpPr>
        <p:spPr bwMode="auto">
          <a:xfrm rot="5400000">
            <a:off x="2320131" y="5606257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ahoma" pitchFamily="34" charset="0"/>
              </a:rPr>
              <a:t>…</a:t>
            </a:r>
          </a:p>
        </p:txBody>
      </p:sp>
      <p:sp>
        <p:nvSpPr>
          <p:cNvPr id="12301" name="Text Box 34"/>
          <p:cNvSpPr txBox="1">
            <a:spLocks noChangeArrowheads="1"/>
          </p:cNvSpPr>
          <p:nvPr/>
        </p:nvSpPr>
        <p:spPr bwMode="auto">
          <a:xfrm>
            <a:off x="1692275" y="4797425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i="1">
                <a:latin typeface="Times New Roman" pitchFamily="18" charset="0"/>
              </a:rPr>
              <a:t>x</a:t>
            </a:r>
            <a:r>
              <a:rPr lang="es-ES" i="1" baseline="-25000">
                <a:latin typeface="Times New Roman" pitchFamily="18" charset="0"/>
              </a:rPr>
              <a:t>1</a:t>
            </a:r>
            <a:r>
              <a:rPr lang="es-ES" i="1">
                <a:latin typeface="Times New Roman" pitchFamily="18" charset="0"/>
              </a:rPr>
              <a:t>(t)</a:t>
            </a:r>
          </a:p>
        </p:txBody>
      </p:sp>
      <p:sp>
        <p:nvSpPr>
          <p:cNvPr id="12302" name="Text Box 35"/>
          <p:cNvSpPr txBox="1">
            <a:spLocks noChangeArrowheads="1"/>
          </p:cNvSpPr>
          <p:nvPr/>
        </p:nvSpPr>
        <p:spPr bwMode="auto">
          <a:xfrm>
            <a:off x="1620838" y="530225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i="1">
                <a:latin typeface="Times New Roman" pitchFamily="18" charset="0"/>
              </a:rPr>
              <a:t>x</a:t>
            </a:r>
            <a:r>
              <a:rPr lang="es-ES" i="1" baseline="-25000">
                <a:latin typeface="Times New Roman" pitchFamily="18" charset="0"/>
              </a:rPr>
              <a:t>2</a:t>
            </a:r>
            <a:r>
              <a:rPr lang="es-ES" i="1">
                <a:latin typeface="Times New Roman" pitchFamily="18" charset="0"/>
              </a:rPr>
              <a:t>(t)</a:t>
            </a:r>
          </a:p>
        </p:txBody>
      </p:sp>
      <p:sp>
        <p:nvSpPr>
          <p:cNvPr id="12303" name="Text Box 36"/>
          <p:cNvSpPr txBox="1">
            <a:spLocks noChangeArrowheads="1"/>
          </p:cNvSpPr>
          <p:nvPr/>
        </p:nvSpPr>
        <p:spPr bwMode="auto">
          <a:xfrm>
            <a:off x="1620838" y="6021388"/>
            <a:ext cx="577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i="1">
                <a:latin typeface="Times New Roman" pitchFamily="18" charset="0"/>
              </a:rPr>
              <a:t>x</a:t>
            </a:r>
            <a:r>
              <a:rPr lang="es-ES" i="1" baseline="-25000">
                <a:latin typeface="Times New Roman" pitchFamily="18" charset="0"/>
              </a:rPr>
              <a:t>n</a:t>
            </a:r>
            <a:r>
              <a:rPr lang="es-ES" i="1">
                <a:latin typeface="Times New Roman" pitchFamily="18" charset="0"/>
              </a:rPr>
              <a:t>(t)</a:t>
            </a:r>
          </a:p>
        </p:txBody>
      </p:sp>
      <p:sp>
        <p:nvSpPr>
          <p:cNvPr id="12304" name="Text Box 37"/>
          <p:cNvSpPr txBox="1">
            <a:spLocks noChangeArrowheads="1"/>
          </p:cNvSpPr>
          <p:nvPr/>
        </p:nvSpPr>
        <p:spPr bwMode="auto">
          <a:xfrm>
            <a:off x="2771775" y="602138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i="1">
                <a:latin typeface="Times New Roman" pitchFamily="18" charset="0"/>
              </a:rPr>
              <a:t>w</a:t>
            </a:r>
            <a:r>
              <a:rPr lang="es-ES" i="1" baseline="-25000">
                <a:latin typeface="Times New Roman" pitchFamily="18" charset="0"/>
              </a:rPr>
              <a:t>n</a:t>
            </a:r>
            <a:endParaRPr lang="es-ES" i="1">
              <a:latin typeface="Times New Roman" pitchFamily="18" charset="0"/>
            </a:endParaRPr>
          </a:p>
        </p:txBody>
      </p:sp>
      <p:sp>
        <p:nvSpPr>
          <p:cNvPr id="12305" name="Rectangle 38"/>
          <p:cNvSpPr>
            <a:spLocks noChangeArrowheads="1"/>
          </p:cNvSpPr>
          <p:nvPr/>
        </p:nvSpPr>
        <p:spPr bwMode="auto">
          <a:xfrm>
            <a:off x="5292725" y="4652963"/>
            <a:ext cx="1655763" cy="1728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2306" name="Line 39"/>
          <p:cNvSpPr>
            <a:spLocks noChangeShapeType="1"/>
          </p:cNvSpPr>
          <p:nvPr/>
        </p:nvSpPr>
        <p:spPr bwMode="auto">
          <a:xfrm>
            <a:off x="4067175" y="5516563"/>
            <a:ext cx="1225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2307" name="Text Box 40"/>
          <p:cNvSpPr txBox="1">
            <a:spLocks noChangeArrowheads="1"/>
          </p:cNvSpPr>
          <p:nvPr/>
        </p:nvSpPr>
        <p:spPr bwMode="auto">
          <a:xfrm>
            <a:off x="4356100" y="551656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a(t)</a:t>
            </a:r>
            <a:endParaRPr lang="es-ES" i="1">
              <a:latin typeface="Times New Roman" pitchFamily="18" charset="0"/>
            </a:endParaRPr>
          </a:p>
        </p:txBody>
      </p:sp>
      <p:sp>
        <p:nvSpPr>
          <p:cNvPr id="12308" name="Line 41"/>
          <p:cNvSpPr>
            <a:spLocks noChangeShapeType="1"/>
          </p:cNvSpPr>
          <p:nvPr/>
        </p:nvSpPr>
        <p:spPr bwMode="auto">
          <a:xfrm flipV="1">
            <a:off x="5435600" y="5084763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2309" name="Line 42"/>
          <p:cNvSpPr>
            <a:spLocks noChangeShapeType="1"/>
          </p:cNvSpPr>
          <p:nvPr/>
        </p:nvSpPr>
        <p:spPr bwMode="auto">
          <a:xfrm>
            <a:off x="5435600" y="6021388"/>
            <a:ext cx="1296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2310" name="Text Box 43"/>
          <p:cNvSpPr txBox="1">
            <a:spLocks noChangeArrowheads="1"/>
          </p:cNvSpPr>
          <p:nvPr/>
        </p:nvSpPr>
        <p:spPr bwMode="auto">
          <a:xfrm>
            <a:off x="5940425" y="5013325"/>
            <a:ext cx="757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y=f(a)</a:t>
            </a:r>
            <a:endParaRPr lang="es-ES" i="1">
              <a:latin typeface="Times New Roman" pitchFamily="18" charset="0"/>
            </a:endParaRPr>
          </a:p>
        </p:txBody>
      </p:sp>
      <p:sp>
        <p:nvSpPr>
          <p:cNvPr id="12311" name="Text Box 44"/>
          <p:cNvSpPr txBox="1">
            <a:spLocks noChangeArrowheads="1"/>
          </p:cNvSpPr>
          <p:nvPr/>
        </p:nvSpPr>
        <p:spPr bwMode="auto">
          <a:xfrm>
            <a:off x="5435600" y="47244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y</a:t>
            </a:r>
            <a:endParaRPr lang="es-ES" i="1">
              <a:latin typeface="Times New Roman" pitchFamily="18" charset="0"/>
            </a:endParaRPr>
          </a:p>
        </p:txBody>
      </p:sp>
      <p:sp>
        <p:nvSpPr>
          <p:cNvPr id="12312" name="Text Box 45"/>
          <p:cNvSpPr txBox="1">
            <a:spLocks noChangeArrowheads="1"/>
          </p:cNvSpPr>
          <p:nvPr/>
        </p:nvSpPr>
        <p:spPr bwMode="auto">
          <a:xfrm>
            <a:off x="6516688" y="6021388"/>
            <a:ext cx="21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Times New Roman" pitchFamily="18" charset="0"/>
              </a:rPr>
              <a:t>a</a:t>
            </a:r>
            <a:endParaRPr lang="es-ES" i="1">
              <a:latin typeface="Times New Roman" pitchFamily="18" charset="0"/>
            </a:endParaRPr>
          </a:p>
        </p:txBody>
      </p:sp>
      <p:sp>
        <p:nvSpPr>
          <p:cNvPr id="12313" name="Line 46"/>
          <p:cNvSpPr>
            <a:spLocks noChangeShapeType="1"/>
          </p:cNvSpPr>
          <p:nvPr/>
        </p:nvSpPr>
        <p:spPr bwMode="auto">
          <a:xfrm flipV="1">
            <a:off x="5940425" y="5445125"/>
            <a:ext cx="0" cy="5762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2314" name="Line 47"/>
          <p:cNvSpPr>
            <a:spLocks noChangeShapeType="1"/>
          </p:cNvSpPr>
          <p:nvPr/>
        </p:nvSpPr>
        <p:spPr bwMode="auto">
          <a:xfrm>
            <a:off x="5940425" y="5445125"/>
            <a:ext cx="7191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2315" name="Line 48"/>
          <p:cNvSpPr>
            <a:spLocks noChangeShapeType="1"/>
          </p:cNvSpPr>
          <p:nvPr/>
        </p:nvSpPr>
        <p:spPr bwMode="auto">
          <a:xfrm>
            <a:off x="5435600" y="6021388"/>
            <a:ext cx="5048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2316" name="Text Box 49"/>
          <p:cNvSpPr txBox="1">
            <a:spLocks noChangeArrowheads="1"/>
          </p:cNvSpPr>
          <p:nvPr/>
        </p:nvSpPr>
        <p:spPr bwMode="auto">
          <a:xfrm>
            <a:off x="5795963" y="602138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i="1">
                <a:latin typeface="Times New Roman" pitchFamily="18" charset="0"/>
              </a:rPr>
              <a:t>w</a:t>
            </a:r>
            <a:r>
              <a:rPr lang="es-ES" i="1" baseline="-25000">
                <a:latin typeface="Times New Roman" pitchFamily="18" charset="0"/>
              </a:rPr>
              <a:t>0</a:t>
            </a:r>
            <a:endParaRPr lang="es-ES" i="1">
              <a:latin typeface="Times New Roman" pitchFamily="18" charset="0"/>
            </a:endParaRPr>
          </a:p>
        </p:txBody>
      </p:sp>
      <p:sp>
        <p:nvSpPr>
          <p:cNvPr id="12317" name="Line 50"/>
          <p:cNvSpPr>
            <a:spLocks noChangeShapeType="1"/>
          </p:cNvSpPr>
          <p:nvPr/>
        </p:nvSpPr>
        <p:spPr bwMode="auto">
          <a:xfrm>
            <a:off x="6948488" y="55165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2318" name="Text Box 51"/>
          <p:cNvSpPr txBox="1">
            <a:spLocks noChangeArrowheads="1"/>
          </p:cNvSpPr>
          <p:nvPr/>
        </p:nvSpPr>
        <p:spPr bwMode="auto">
          <a:xfrm>
            <a:off x="7308850" y="5589588"/>
            <a:ext cx="757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o(t+1)</a:t>
            </a:r>
            <a:endParaRPr lang="es-ES" i="1">
              <a:latin typeface="Times New Roman" pitchFamily="18" charset="0"/>
            </a:endParaRPr>
          </a:p>
        </p:txBody>
      </p:sp>
      <p:sp>
        <p:nvSpPr>
          <p:cNvPr id="12319" name="Oval 52"/>
          <p:cNvSpPr>
            <a:spLocks noChangeArrowheads="1"/>
          </p:cNvSpPr>
          <p:nvPr/>
        </p:nvSpPr>
        <p:spPr bwMode="auto">
          <a:xfrm>
            <a:off x="2987675" y="4581525"/>
            <a:ext cx="4392613" cy="20875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ES" sz="4000" smtClean="0"/>
              <a:t>El rol de los pesos</a:t>
            </a:r>
          </a:p>
        </p:txBody>
      </p:sp>
      <p:grpSp>
        <p:nvGrpSpPr>
          <p:cNvPr id="2" name="52 Grupo"/>
          <p:cNvGrpSpPr>
            <a:grpSpLocks/>
          </p:cNvGrpSpPr>
          <p:nvPr/>
        </p:nvGrpSpPr>
        <p:grpSpPr bwMode="auto">
          <a:xfrm>
            <a:off x="1912938" y="1912938"/>
            <a:ext cx="6445250" cy="2087562"/>
            <a:chOff x="1620838" y="4581525"/>
            <a:chExt cx="6445250" cy="2087563"/>
          </a:xfrm>
        </p:grpSpPr>
        <p:sp>
          <p:nvSpPr>
            <p:cNvPr id="13319" name="Oval 26"/>
            <p:cNvSpPr>
              <a:spLocks noChangeArrowheads="1"/>
            </p:cNvSpPr>
            <p:nvPr/>
          </p:nvSpPr>
          <p:spPr bwMode="auto">
            <a:xfrm>
              <a:off x="3276600" y="5157788"/>
              <a:ext cx="792163" cy="7207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320" name="Text Box 27"/>
            <p:cNvSpPr txBox="1">
              <a:spLocks noChangeArrowheads="1"/>
            </p:cNvSpPr>
            <p:nvPr/>
          </p:nvSpPr>
          <p:spPr bwMode="auto">
            <a:xfrm>
              <a:off x="3492500" y="5302250"/>
              <a:ext cx="3476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latin typeface="Tahoma" pitchFamily="34" charset="0"/>
                  <a:sym typeface="Symbol" pitchFamily="18" charset="2"/>
                </a:rPr>
                <a:t></a:t>
              </a:r>
            </a:p>
          </p:txBody>
        </p:sp>
        <p:sp>
          <p:nvSpPr>
            <p:cNvPr id="13321" name="Line 28"/>
            <p:cNvSpPr>
              <a:spLocks noChangeShapeType="1"/>
            </p:cNvSpPr>
            <p:nvPr/>
          </p:nvSpPr>
          <p:spPr bwMode="auto">
            <a:xfrm>
              <a:off x="2195513" y="5013325"/>
              <a:ext cx="1081087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322" name="Text Box 29"/>
            <p:cNvSpPr txBox="1">
              <a:spLocks noChangeArrowheads="1"/>
            </p:cNvSpPr>
            <p:nvPr/>
          </p:nvSpPr>
          <p:spPr bwMode="auto">
            <a:xfrm>
              <a:off x="2608263" y="4819650"/>
              <a:ext cx="4127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w</a:t>
              </a:r>
              <a:r>
                <a:rPr lang="es-ES" i="1" baseline="-25000">
                  <a:latin typeface="Times New Roman" pitchFamily="18" charset="0"/>
                </a:rPr>
                <a:t>1</a:t>
              </a:r>
              <a:endParaRPr lang="es-ES" i="1">
                <a:latin typeface="Times New Roman" pitchFamily="18" charset="0"/>
              </a:endParaRPr>
            </a:p>
          </p:txBody>
        </p:sp>
        <p:sp>
          <p:nvSpPr>
            <p:cNvPr id="13323" name="Line 30"/>
            <p:cNvSpPr>
              <a:spLocks noChangeShapeType="1"/>
            </p:cNvSpPr>
            <p:nvPr/>
          </p:nvSpPr>
          <p:spPr bwMode="auto">
            <a:xfrm>
              <a:off x="2195513" y="5518150"/>
              <a:ext cx="10080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324" name="Text Box 31"/>
            <p:cNvSpPr txBox="1">
              <a:spLocks noChangeArrowheads="1"/>
            </p:cNvSpPr>
            <p:nvPr/>
          </p:nvSpPr>
          <p:spPr bwMode="auto">
            <a:xfrm>
              <a:off x="2339975" y="5157788"/>
              <a:ext cx="4127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w</a:t>
              </a:r>
              <a:r>
                <a:rPr lang="es-ES" i="1" baseline="-25000">
                  <a:latin typeface="Times New Roman" pitchFamily="18" charset="0"/>
                </a:rPr>
                <a:t>2</a:t>
              </a:r>
              <a:endParaRPr lang="es-ES" i="1">
                <a:latin typeface="Times New Roman" pitchFamily="18" charset="0"/>
              </a:endParaRPr>
            </a:p>
          </p:txBody>
        </p:sp>
        <p:sp>
          <p:nvSpPr>
            <p:cNvPr id="13325" name="Line 32"/>
            <p:cNvSpPr>
              <a:spLocks noChangeShapeType="1"/>
            </p:cNvSpPr>
            <p:nvPr/>
          </p:nvSpPr>
          <p:spPr bwMode="auto">
            <a:xfrm flipV="1">
              <a:off x="2195513" y="5805488"/>
              <a:ext cx="1152525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326" name="Text Box 33"/>
            <p:cNvSpPr txBox="1">
              <a:spLocks noChangeArrowheads="1"/>
            </p:cNvSpPr>
            <p:nvPr/>
          </p:nvSpPr>
          <p:spPr bwMode="auto">
            <a:xfrm rot="5400000">
              <a:off x="2320131" y="5606257"/>
              <a:ext cx="37147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latin typeface="Tahoma" pitchFamily="34" charset="0"/>
                </a:rPr>
                <a:t>…</a:t>
              </a:r>
            </a:p>
          </p:txBody>
        </p:sp>
        <p:sp>
          <p:nvSpPr>
            <p:cNvPr id="13327" name="Text Box 34"/>
            <p:cNvSpPr txBox="1">
              <a:spLocks noChangeArrowheads="1"/>
            </p:cNvSpPr>
            <p:nvPr/>
          </p:nvSpPr>
          <p:spPr bwMode="auto">
            <a:xfrm>
              <a:off x="1692275" y="4797425"/>
              <a:ext cx="5778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x</a:t>
              </a:r>
              <a:r>
                <a:rPr lang="es-ES" i="1" baseline="-25000">
                  <a:latin typeface="Times New Roman" pitchFamily="18" charset="0"/>
                </a:rPr>
                <a:t>1</a:t>
              </a:r>
              <a:r>
                <a:rPr lang="es-ES" i="1">
                  <a:latin typeface="Times New Roman" pitchFamily="18" charset="0"/>
                </a:rPr>
                <a:t>(t)</a:t>
              </a:r>
            </a:p>
          </p:txBody>
        </p:sp>
        <p:sp>
          <p:nvSpPr>
            <p:cNvPr id="13328" name="Text Box 35"/>
            <p:cNvSpPr txBox="1">
              <a:spLocks noChangeArrowheads="1"/>
            </p:cNvSpPr>
            <p:nvPr/>
          </p:nvSpPr>
          <p:spPr bwMode="auto">
            <a:xfrm>
              <a:off x="1620838" y="5302250"/>
              <a:ext cx="5778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x</a:t>
              </a:r>
              <a:r>
                <a:rPr lang="es-ES" i="1" baseline="-25000">
                  <a:latin typeface="Times New Roman" pitchFamily="18" charset="0"/>
                </a:rPr>
                <a:t>2</a:t>
              </a:r>
              <a:r>
                <a:rPr lang="es-ES" i="1">
                  <a:latin typeface="Times New Roman" pitchFamily="18" charset="0"/>
                </a:rPr>
                <a:t>(t)</a:t>
              </a:r>
            </a:p>
          </p:txBody>
        </p:sp>
        <p:sp>
          <p:nvSpPr>
            <p:cNvPr id="13329" name="Text Box 36"/>
            <p:cNvSpPr txBox="1">
              <a:spLocks noChangeArrowheads="1"/>
            </p:cNvSpPr>
            <p:nvPr/>
          </p:nvSpPr>
          <p:spPr bwMode="auto">
            <a:xfrm>
              <a:off x="1620838" y="6021388"/>
              <a:ext cx="5778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x</a:t>
              </a:r>
              <a:r>
                <a:rPr lang="es-ES" i="1" baseline="-25000">
                  <a:latin typeface="Times New Roman" pitchFamily="18" charset="0"/>
                </a:rPr>
                <a:t>n</a:t>
              </a:r>
              <a:r>
                <a:rPr lang="es-ES" i="1">
                  <a:latin typeface="Times New Roman" pitchFamily="18" charset="0"/>
                </a:rPr>
                <a:t>(t)</a:t>
              </a:r>
            </a:p>
          </p:txBody>
        </p:sp>
        <p:sp>
          <p:nvSpPr>
            <p:cNvPr id="13330" name="Text Box 37"/>
            <p:cNvSpPr txBox="1">
              <a:spLocks noChangeArrowheads="1"/>
            </p:cNvSpPr>
            <p:nvPr/>
          </p:nvSpPr>
          <p:spPr bwMode="auto">
            <a:xfrm>
              <a:off x="2771775" y="6021388"/>
              <a:ext cx="4127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w</a:t>
              </a:r>
              <a:r>
                <a:rPr lang="es-ES" i="1" baseline="-25000">
                  <a:latin typeface="Times New Roman" pitchFamily="18" charset="0"/>
                </a:rPr>
                <a:t>n</a:t>
              </a:r>
              <a:endParaRPr lang="es-ES" i="1">
                <a:latin typeface="Times New Roman" pitchFamily="18" charset="0"/>
              </a:endParaRPr>
            </a:p>
          </p:txBody>
        </p:sp>
        <p:sp>
          <p:nvSpPr>
            <p:cNvPr id="13331" name="Rectangle 38"/>
            <p:cNvSpPr>
              <a:spLocks noChangeArrowheads="1"/>
            </p:cNvSpPr>
            <p:nvPr/>
          </p:nvSpPr>
          <p:spPr bwMode="auto">
            <a:xfrm>
              <a:off x="5292725" y="4652963"/>
              <a:ext cx="1655763" cy="17287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332" name="Line 39"/>
            <p:cNvSpPr>
              <a:spLocks noChangeShapeType="1"/>
            </p:cNvSpPr>
            <p:nvPr/>
          </p:nvSpPr>
          <p:spPr bwMode="auto">
            <a:xfrm>
              <a:off x="4067175" y="5516563"/>
              <a:ext cx="1225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333" name="Text Box 40"/>
            <p:cNvSpPr txBox="1">
              <a:spLocks noChangeArrowheads="1"/>
            </p:cNvSpPr>
            <p:nvPr/>
          </p:nvSpPr>
          <p:spPr bwMode="auto">
            <a:xfrm>
              <a:off x="4356100" y="5516563"/>
              <a:ext cx="5016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latin typeface="Times New Roman" pitchFamily="18" charset="0"/>
                </a:rPr>
                <a:t>a(t)</a:t>
              </a:r>
              <a:endParaRPr lang="es-ES" i="1">
                <a:latin typeface="Times New Roman" pitchFamily="18" charset="0"/>
              </a:endParaRPr>
            </a:p>
          </p:txBody>
        </p:sp>
        <p:sp>
          <p:nvSpPr>
            <p:cNvPr id="13334" name="Line 41"/>
            <p:cNvSpPr>
              <a:spLocks noChangeShapeType="1"/>
            </p:cNvSpPr>
            <p:nvPr/>
          </p:nvSpPr>
          <p:spPr bwMode="auto">
            <a:xfrm flipV="1">
              <a:off x="5435600" y="5084763"/>
              <a:ext cx="0" cy="936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335" name="Line 42"/>
            <p:cNvSpPr>
              <a:spLocks noChangeShapeType="1"/>
            </p:cNvSpPr>
            <p:nvPr/>
          </p:nvSpPr>
          <p:spPr bwMode="auto">
            <a:xfrm>
              <a:off x="5435600" y="6021388"/>
              <a:ext cx="12969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336" name="Text Box 43"/>
            <p:cNvSpPr txBox="1">
              <a:spLocks noChangeArrowheads="1"/>
            </p:cNvSpPr>
            <p:nvPr/>
          </p:nvSpPr>
          <p:spPr bwMode="auto">
            <a:xfrm>
              <a:off x="5940425" y="5013325"/>
              <a:ext cx="75723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latin typeface="Times New Roman" pitchFamily="18" charset="0"/>
                </a:rPr>
                <a:t>y=f(a)</a:t>
              </a:r>
              <a:endParaRPr lang="es-ES" i="1">
                <a:latin typeface="Times New Roman" pitchFamily="18" charset="0"/>
              </a:endParaRPr>
            </a:p>
          </p:txBody>
        </p:sp>
        <p:sp>
          <p:nvSpPr>
            <p:cNvPr id="13337" name="Text Box 44"/>
            <p:cNvSpPr txBox="1">
              <a:spLocks noChangeArrowheads="1"/>
            </p:cNvSpPr>
            <p:nvPr/>
          </p:nvSpPr>
          <p:spPr bwMode="auto">
            <a:xfrm>
              <a:off x="5435600" y="4724400"/>
              <a:ext cx="298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latin typeface="Times New Roman" pitchFamily="18" charset="0"/>
                </a:rPr>
                <a:t>y</a:t>
              </a:r>
              <a:endParaRPr lang="es-ES" i="1">
                <a:latin typeface="Times New Roman" pitchFamily="18" charset="0"/>
              </a:endParaRPr>
            </a:p>
          </p:txBody>
        </p:sp>
        <p:sp>
          <p:nvSpPr>
            <p:cNvPr id="13338" name="Text Box 45"/>
            <p:cNvSpPr txBox="1">
              <a:spLocks noChangeArrowheads="1"/>
            </p:cNvSpPr>
            <p:nvPr/>
          </p:nvSpPr>
          <p:spPr bwMode="auto">
            <a:xfrm>
              <a:off x="6516688" y="6021388"/>
              <a:ext cx="2159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>
                  <a:latin typeface="Times New Roman" pitchFamily="18" charset="0"/>
                </a:rPr>
                <a:t>a</a:t>
              </a:r>
              <a:endParaRPr lang="es-ES" i="1">
                <a:latin typeface="Times New Roman" pitchFamily="18" charset="0"/>
              </a:endParaRPr>
            </a:p>
          </p:txBody>
        </p:sp>
        <p:sp>
          <p:nvSpPr>
            <p:cNvPr id="13339" name="Line 46"/>
            <p:cNvSpPr>
              <a:spLocks noChangeShapeType="1"/>
            </p:cNvSpPr>
            <p:nvPr/>
          </p:nvSpPr>
          <p:spPr bwMode="auto">
            <a:xfrm flipV="1">
              <a:off x="5940425" y="5445125"/>
              <a:ext cx="0" cy="5762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340" name="Line 47"/>
            <p:cNvSpPr>
              <a:spLocks noChangeShapeType="1"/>
            </p:cNvSpPr>
            <p:nvPr/>
          </p:nvSpPr>
          <p:spPr bwMode="auto">
            <a:xfrm>
              <a:off x="5940425" y="5445125"/>
              <a:ext cx="7191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341" name="Line 48"/>
            <p:cNvSpPr>
              <a:spLocks noChangeShapeType="1"/>
            </p:cNvSpPr>
            <p:nvPr/>
          </p:nvSpPr>
          <p:spPr bwMode="auto">
            <a:xfrm>
              <a:off x="5435600" y="6021388"/>
              <a:ext cx="5048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342" name="Text Box 49"/>
            <p:cNvSpPr txBox="1">
              <a:spLocks noChangeArrowheads="1"/>
            </p:cNvSpPr>
            <p:nvPr/>
          </p:nvSpPr>
          <p:spPr bwMode="auto">
            <a:xfrm>
              <a:off x="5795963" y="6021388"/>
              <a:ext cx="4127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w</a:t>
              </a:r>
              <a:r>
                <a:rPr lang="es-ES" i="1" baseline="-25000">
                  <a:latin typeface="Times New Roman" pitchFamily="18" charset="0"/>
                </a:rPr>
                <a:t>0</a:t>
              </a:r>
              <a:endParaRPr lang="es-ES" i="1">
                <a:latin typeface="Times New Roman" pitchFamily="18" charset="0"/>
              </a:endParaRPr>
            </a:p>
          </p:txBody>
        </p:sp>
        <p:sp>
          <p:nvSpPr>
            <p:cNvPr id="13343" name="Line 50"/>
            <p:cNvSpPr>
              <a:spLocks noChangeShapeType="1"/>
            </p:cNvSpPr>
            <p:nvPr/>
          </p:nvSpPr>
          <p:spPr bwMode="auto">
            <a:xfrm>
              <a:off x="6948488" y="5516563"/>
              <a:ext cx="647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344" name="Text Box 51"/>
            <p:cNvSpPr txBox="1">
              <a:spLocks noChangeArrowheads="1"/>
            </p:cNvSpPr>
            <p:nvPr/>
          </p:nvSpPr>
          <p:spPr bwMode="auto">
            <a:xfrm>
              <a:off x="7308850" y="5589588"/>
              <a:ext cx="757238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latin typeface="Times New Roman" pitchFamily="18" charset="0"/>
                </a:rPr>
                <a:t>o(t+1)</a:t>
              </a:r>
              <a:endParaRPr lang="es-ES" i="1">
                <a:latin typeface="Times New Roman" pitchFamily="18" charset="0"/>
              </a:endParaRPr>
            </a:p>
          </p:txBody>
        </p:sp>
        <p:sp>
          <p:nvSpPr>
            <p:cNvPr id="13345" name="Oval 52"/>
            <p:cNvSpPr>
              <a:spLocks noChangeArrowheads="1"/>
            </p:cNvSpPr>
            <p:nvPr/>
          </p:nvSpPr>
          <p:spPr bwMode="auto">
            <a:xfrm>
              <a:off x="2987675" y="4581525"/>
              <a:ext cx="4392613" cy="208756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13316" name="53 CuadroTexto"/>
          <p:cNvSpPr txBox="1">
            <a:spLocks noChangeArrowheads="1"/>
          </p:cNvSpPr>
          <p:nvPr/>
        </p:nvSpPr>
        <p:spPr bwMode="auto">
          <a:xfrm>
            <a:off x="785813" y="1285875"/>
            <a:ext cx="7929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Modelo de McCulloch, Pitts: Pesos fijos =&gt; Neurona </a:t>
            </a:r>
            <a:r>
              <a:rPr lang="es-ES" u="sng"/>
              <a:t>representa</a:t>
            </a:r>
            <a:r>
              <a:rPr lang="es-ES"/>
              <a:t> una función </a:t>
            </a:r>
            <a:endParaRPr lang="es-CL"/>
          </a:p>
        </p:txBody>
      </p:sp>
      <p:sp>
        <p:nvSpPr>
          <p:cNvPr id="13317" name="54 CuadroTexto"/>
          <p:cNvSpPr txBox="1">
            <a:spLocks noChangeArrowheads="1"/>
          </p:cNvSpPr>
          <p:nvPr/>
        </p:nvSpPr>
        <p:spPr bwMode="auto">
          <a:xfrm>
            <a:off x="142875" y="4487863"/>
            <a:ext cx="7810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Regla de aprendizaje: Donald Hebb (1949): The Organization of Behavior. </a:t>
            </a:r>
          </a:p>
          <a:p>
            <a:r>
              <a:rPr lang="es-ES"/>
              <a:t>Pesos variables =&gt; Neuronas </a:t>
            </a:r>
            <a:r>
              <a:rPr lang="es-ES" u="sng"/>
              <a:t>aprenden</a:t>
            </a:r>
            <a:r>
              <a:rPr lang="es-ES"/>
              <a:t> una función </a:t>
            </a:r>
            <a:endParaRPr lang="es-CL"/>
          </a:p>
        </p:txBody>
      </p:sp>
      <p:sp>
        <p:nvSpPr>
          <p:cNvPr id="13318" name="55 CuadroTexto"/>
          <p:cNvSpPr txBox="1">
            <a:spLocks noChangeArrowheads="1"/>
          </p:cNvSpPr>
          <p:nvPr/>
        </p:nvSpPr>
        <p:spPr bwMode="auto">
          <a:xfrm>
            <a:off x="1285875" y="5262563"/>
            <a:ext cx="3595688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r>
              <a:rPr lang="es-ES"/>
              <a:t>Wij = xi * x</a:t>
            </a:r>
            <a:r>
              <a:rPr lang="es-ES" sz="1600"/>
              <a:t>j</a:t>
            </a:r>
          </a:p>
          <a:p>
            <a:r>
              <a:rPr lang="es-ES" sz="1600"/>
              <a:t>Wij: peso entre neurona i y neurona j </a:t>
            </a:r>
          </a:p>
          <a:p>
            <a:r>
              <a:rPr lang="es-ES" sz="1600"/>
              <a:t>xi (xj): activación de neurona i (j) </a:t>
            </a:r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44450"/>
            <a:ext cx="7772400" cy="1143000"/>
          </a:xfrm>
        </p:spPr>
        <p:txBody>
          <a:bodyPr/>
          <a:lstStyle/>
          <a:p>
            <a:r>
              <a:rPr lang="es-ES" sz="4000" smtClean="0"/>
              <a:t>Perceptron (1962)</a:t>
            </a:r>
          </a:p>
        </p:txBody>
      </p:sp>
      <p:sp>
        <p:nvSpPr>
          <p:cNvPr id="1029" name="Rectangle 3"/>
          <p:cNvSpPr>
            <a:spLocks noGrp="1"/>
          </p:cNvSpPr>
          <p:nvPr>
            <p:ph type="body" idx="4294967295"/>
          </p:nvPr>
        </p:nvSpPr>
        <p:spPr>
          <a:xfrm>
            <a:off x="611188" y="1401763"/>
            <a:ext cx="7772400" cy="4114800"/>
          </a:xfrm>
        </p:spPr>
        <p:txBody>
          <a:bodyPr/>
          <a:lstStyle/>
          <a:p>
            <a:r>
              <a:rPr lang="es-ES" smtClean="0"/>
              <a:t>Generalización y formalización de las redes neuronales.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76375" y="2420938"/>
            <a:ext cx="5507038" cy="3992562"/>
            <a:chOff x="930" y="981"/>
            <a:chExt cx="3469" cy="2515"/>
          </a:xfrm>
        </p:grpSpPr>
        <p:sp>
          <p:nvSpPr>
            <p:cNvPr id="1031" name="Oval 5"/>
            <p:cNvSpPr>
              <a:spLocks noChangeArrowheads="1"/>
            </p:cNvSpPr>
            <p:nvPr/>
          </p:nvSpPr>
          <p:spPr bwMode="auto">
            <a:xfrm>
              <a:off x="1156" y="1389"/>
              <a:ext cx="181" cy="18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32" name="Oval 6"/>
            <p:cNvSpPr>
              <a:spLocks noChangeArrowheads="1"/>
            </p:cNvSpPr>
            <p:nvPr/>
          </p:nvSpPr>
          <p:spPr bwMode="auto">
            <a:xfrm>
              <a:off x="1519" y="1389"/>
              <a:ext cx="181" cy="18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33" name="Oval 7"/>
            <p:cNvSpPr>
              <a:spLocks noChangeArrowheads="1"/>
            </p:cNvSpPr>
            <p:nvPr/>
          </p:nvSpPr>
          <p:spPr bwMode="auto">
            <a:xfrm>
              <a:off x="2199" y="1389"/>
              <a:ext cx="181" cy="18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34" name="Text Box 8"/>
            <p:cNvSpPr txBox="1">
              <a:spLocks noChangeArrowheads="1"/>
            </p:cNvSpPr>
            <p:nvPr/>
          </p:nvSpPr>
          <p:spPr bwMode="auto">
            <a:xfrm>
              <a:off x="1836" y="1344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b="1">
                  <a:latin typeface="Tahoma" pitchFamily="34" charset="0"/>
                </a:rPr>
                <a:t>…</a:t>
              </a:r>
            </a:p>
          </p:txBody>
        </p:sp>
        <p:sp>
          <p:nvSpPr>
            <p:cNvPr id="1035" name="Oval 9"/>
            <p:cNvSpPr>
              <a:spLocks noChangeArrowheads="1"/>
            </p:cNvSpPr>
            <p:nvPr/>
          </p:nvSpPr>
          <p:spPr bwMode="auto">
            <a:xfrm>
              <a:off x="1020" y="2160"/>
              <a:ext cx="45" cy="46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36" name="Oval 10"/>
            <p:cNvSpPr>
              <a:spLocks noChangeArrowheads="1"/>
            </p:cNvSpPr>
            <p:nvPr/>
          </p:nvSpPr>
          <p:spPr bwMode="auto">
            <a:xfrm>
              <a:off x="1383" y="2160"/>
              <a:ext cx="45" cy="46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37" name="Oval 11"/>
            <p:cNvSpPr>
              <a:spLocks noChangeArrowheads="1"/>
            </p:cNvSpPr>
            <p:nvPr/>
          </p:nvSpPr>
          <p:spPr bwMode="auto">
            <a:xfrm>
              <a:off x="1791" y="2160"/>
              <a:ext cx="45" cy="46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38" name="Oval 12"/>
            <p:cNvSpPr>
              <a:spLocks noChangeArrowheads="1"/>
            </p:cNvSpPr>
            <p:nvPr/>
          </p:nvSpPr>
          <p:spPr bwMode="auto">
            <a:xfrm>
              <a:off x="2381" y="2160"/>
              <a:ext cx="45" cy="46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39" name="Text Box 13"/>
            <p:cNvSpPr txBox="1">
              <a:spLocks noChangeArrowheads="1"/>
            </p:cNvSpPr>
            <p:nvPr/>
          </p:nvSpPr>
          <p:spPr bwMode="auto">
            <a:xfrm>
              <a:off x="930" y="2251"/>
              <a:ext cx="2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x</a:t>
              </a:r>
              <a:r>
                <a:rPr lang="es-ES" baseline="-25000">
                  <a:latin typeface="Times New Roman" pitchFamily="18" charset="0"/>
                </a:rPr>
                <a:t>1</a:t>
              </a:r>
              <a:endParaRPr lang="es-ES">
                <a:latin typeface="Times New Roman" pitchFamily="18" charset="0"/>
              </a:endParaRPr>
            </a:p>
          </p:txBody>
        </p:sp>
        <p:sp>
          <p:nvSpPr>
            <p:cNvPr id="1040" name="Text Box 14"/>
            <p:cNvSpPr txBox="1">
              <a:spLocks noChangeArrowheads="1"/>
            </p:cNvSpPr>
            <p:nvPr/>
          </p:nvSpPr>
          <p:spPr bwMode="auto">
            <a:xfrm>
              <a:off x="1247" y="2251"/>
              <a:ext cx="2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x</a:t>
              </a:r>
              <a:r>
                <a:rPr lang="es-ES" baseline="-25000">
                  <a:latin typeface="Times New Roman" pitchFamily="18" charset="0"/>
                </a:rPr>
                <a:t>2</a:t>
              </a:r>
              <a:endParaRPr lang="es-ES">
                <a:latin typeface="Times New Roman" pitchFamily="18" charset="0"/>
              </a:endParaRPr>
            </a:p>
          </p:txBody>
        </p:sp>
        <p:sp>
          <p:nvSpPr>
            <p:cNvPr id="1041" name="Text Box 15"/>
            <p:cNvSpPr txBox="1">
              <a:spLocks noChangeArrowheads="1"/>
            </p:cNvSpPr>
            <p:nvPr/>
          </p:nvSpPr>
          <p:spPr bwMode="auto">
            <a:xfrm>
              <a:off x="1701" y="2251"/>
              <a:ext cx="2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x</a:t>
              </a:r>
              <a:r>
                <a:rPr lang="es-ES" baseline="-25000">
                  <a:latin typeface="Times New Roman" pitchFamily="18" charset="0"/>
                </a:rPr>
                <a:t>3</a:t>
              </a:r>
              <a:endParaRPr lang="es-ES">
                <a:latin typeface="Times New Roman" pitchFamily="18" charset="0"/>
              </a:endParaRPr>
            </a:p>
          </p:txBody>
        </p:sp>
        <p:sp>
          <p:nvSpPr>
            <p:cNvPr id="1042" name="Text Box 16"/>
            <p:cNvSpPr txBox="1">
              <a:spLocks noChangeArrowheads="1"/>
            </p:cNvSpPr>
            <p:nvPr/>
          </p:nvSpPr>
          <p:spPr bwMode="auto">
            <a:xfrm>
              <a:off x="2290" y="2251"/>
              <a:ext cx="2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x</a:t>
              </a:r>
              <a:r>
                <a:rPr lang="es-ES" baseline="-25000">
                  <a:latin typeface="Times New Roman" pitchFamily="18" charset="0"/>
                </a:rPr>
                <a:t>n</a:t>
              </a:r>
              <a:endParaRPr lang="es-ES">
                <a:latin typeface="Times New Roman" pitchFamily="18" charset="0"/>
              </a:endParaRPr>
            </a:p>
          </p:txBody>
        </p:sp>
        <p:sp>
          <p:nvSpPr>
            <p:cNvPr id="1043" name="Text Box 17"/>
            <p:cNvSpPr txBox="1">
              <a:spLocks noChangeArrowheads="1"/>
            </p:cNvSpPr>
            <p:nvPr/>
          </p:nvSpPr>
          <p:spPr bwMode="auto">
            <a:xfrm>
              <a:off x="1973" y="2251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b="1">
                  <a:latin typeface="Tahoma" pitchFamily="34" charset="0"/>
                </a:rPr>
                <a:t>…</a:t>
              </a:r>
            </a:p>
          </p:txBody>
        </p:sp>
        <p:sp>
          <p:nvSpPr>
            <p:cNvPr id="1044" name="Text Box 18"/>
            <p:cNvSpPr txBox="1">
              <a:spLocks noChangeArrowheads="1"/>
            </p:cNvSpPr>
            <p:nvPr/>
          </p:nvSpPr>
          <p:spPr bwMode="auto">
            <a:xfrm>
              <a:off x="1973" y="2069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b="1">
                  <a:latin typeface="Tahoma" pitchFamily="34" charset="0"/>
                </a:rPr>
                <a:t>…</a:t>
              </a:r>
            </a:p>
          </p:txBody>
        </p:sp>
        <p:cxnSp>
          <p:nvCxnSpPr>
            <p:cNvPr id="1045" name="AutoShape 19"/>
            <p:cNvCxnSpPr>
              <a:cxnSpLocks noChangeShapeType="1"/>
              <a:stCxn id="1035" idx="0"/>
              <a:endCxn id="1031" idx="4"/>
            </p:cNvCxnSpPr>
            <p:nvPr/>
          </p:nvCxnSpPr>
          <p:spPr bwMode="auto">
            <a:xfrm flipV="1">
              <a:off x="1043" y="1580"/>
              <a:ext cx="204" cy="57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46" name="AutoShape 20"/>
            <p:cNvCxnSpPr>
              <a:cxnSpLocks noChangeShapeType="1"/>
              <a:stCxn id="1036" idx="0"/>
              <a:endCxn id="1031" idx="4"/>
            </p:cNvCxnSpPr>
            <p:nvPr/>
          </p:nvCxnSpPr>
          <p:spPr bwMode="auto">
            <a:xfrm flipH="1" flipV="1">
              <a:off x="1247" y="1580"/>
              <a:ext cx="159" cy="57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47" name="AutoShape 21"/>
            <p:cNvCxnSpPr>
              <a:cxnSpLocks noChangeShapeType="1"/>
              <a:stCxn id="1035" idx="0"/>
              <a:endCxn id="1032" idx="4"/>
            </p:cNvCxnSpPr>
            <p:nvPr/>
          </p:nvCxnSpPr>
          <p:spPr bwMode="auto">
            <a:xfrm flipV="1">
              <a:off x="1043" y="1580"/>
              <a:ext cx="567" cy="57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48" name="AutoShape 22"/>
            <p:cNvCxnSpPr>
              <a:cxnSpLocks noChangeShapeType="1"/>
              <a:stCxn id="1035" idx="7"/>
              <a:endCxn id="1033" idx="4"/>
            </p:cNvCxnSpPr>
            <p:nvPr/>
          </p:nvCxnSpPr>
          <p:spPr bwMode="auto">
            <a:xfrm flipV="1">
              <a:off x="1058" y="1580"/>
              <a:ext cx="1232" cy="57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49" name="AutoShape 23"/>
            <p:cNvCxnSpPr>
              <a:cxnSpLocks noChangeShapeType="1"/>
              <a:stCxn id="1036" idx="0"/>
              <a:endCxn id="1032" idx="4"/>
            </p:cNvCxnSpPr>
            <p:nvPr/>
          </p:nvCxnSpPr>
          <p:spPr bwMode="auto">
            <a:xfrm flipV="1">
              <a:off x="1406" y="1580"/>
              <a:ext cx="204" cy="57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50" name="AutoShape 24"/>
            <p:cNvCxnSpPr>
              <a:cxnSpLocks noChangeShapeType="1"/>
              <a:stCxn id="1037" idx="7"/>
              <a:endCxn id="1032" idx="4"/>
            </p:cNvCxnSpPr>
            <p:nvPr/>
          </p:nvCxnSpPr>
          <p:spPr bwMode="auto">
            <a:xfrm flipH="1" flipV="1">
              <a:off x="1610" y="1580"/>
              <a:ext cx="219" cy="57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51" name="AutoShape 25"/>
            <p:cNvCxnSpPr>
              <a:cxnSpLocks noChangeShapeType="1"/>
              <a:stCxn id="1036" idx="0"/>
              <a:endCxn id="1033" idx="4"/>
            </p:cNvCxnSpPr>
            <p:nvPr/>
          </p:nvCxnSpPr>
          <p:spPr bwMode="auto">
            <a:xfrm flipV="1">
              <a:off x="1406" y="1580"/>
              <a:ext cx="884" cy="57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52" name="AutoShape 26"/>
            <p:cNvCxnSpPr>
              <a:cxnSpLocks noChangeShapeType="1"/>
              <a:stCxn id="1037" idx="0"/>
              <a:endCxn id="1031" idx="4"/>
            </p:cNvCxnSpPr>
            <p:nvPr/>
          </p:nvCxnSpPr>
          <p:spPr bwMode="auto">
            <a:xfrm flipH="1" flipV="1">
              <a:off x="1247" y="1580"/>
              <a:ext cx="567" cy="57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53" name="AutoShape 27"/>
            <p:cNvCxnSpPr>
              <a:cxnSpLocks noChangeShapeType="1"/>
              <a:stCxn id="1037" idx="0"/>
              <a:endCxn id="1033" idx="4"/>
            </p:cNvCxnSpPr>
            <p:nvPr/>
          </p:nvCxnSpPr>
          <p:spPr bwMode="auto">
            <a:xfrm flipV="1">
              <a:off x="1814" y="1580"/>
              <a:ext cx="476" cy="57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54" name="AutoShape 28"/>
            <p:cNvCxnSpPr>
              <a:cxnSpLocks noChangeShapeType="1"/>
              <a:stCxn id="1038" idx="0"/>
              <a:endCxn id="1031" idx="4"/>
            </p:cNvCxnSpPr>
            <p:nvPr/>
          </p:nvCxnSpPr>
          <p:spPr bwMode="auto">
            <a:xfrm flipH="1" flipV="1">
              <a:off x="1247" y="1580"/>
              <a:ext cx="1157" cy="57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55" name="AutoShape 29"/>
            <p:cNvCxnSpPr>
              <a:cxnSpLocks noChangeShapeType="1"/>
              <a:stCxn id="1038" idx="0"/>
              <a:endCxn id="1032" idx="4"/>
            </p:cNvCxnSpPr>
            <p:nvPr/>
          </p:nvCxnSpPr>
          <p:spPr bwMode="auto">
            <a:xfrm flipH="1" flipV="1">
              <a:off x="1610" y="1580"/>
              <a:ext cx="794" cy="57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56" name="AutoShape 30"/>
            <p:cNvCxnSpPr>
              <a:cxnSpLocks noChangeShapeType="1"/>
              <a:stCxn id="1038" idx="0"/>
              <a:endCxn id="1033" idx="4"/>
            </p:cNvCxnSpPr>
            <p:nvPr/>
          </p:nvCxnSpPr>
          <p:spPr bwMode="auto">
            <a:xfrm flipH="1" flipV="1">
              <a:off x="2290" y="1580"/>
              <a:ext cx="114" cy="57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7" name="Line 31"/>
            <p:cNvSpPr>
              <a:spLocks noChangeShapeType="1"/>
            </p:cNvSpPr>
            <p:nvPr/>
          </p:nvSpPr>
          <p:spPr bwMode="auto">
            <a:xfrm flipV="1">
              <a:off x="1247" y="1207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8" name="Line 32"/>
            <p:cNvSpPr>
              <a:spLocks noChangeShapeType="1"/>
            </p:cNvSpPr>
            <p:nvPr/>
          </p:nvSpPr>
          <p:spPr bwMode="auto">
            <a:xfrm flipV="1">
              <a:off x="1610" y="1207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9" name="Line 33"/>
            <p:cNvSpPr>
              <a:spLocks noChangeShapeType="1"/>
            </p:cNvSpPr>
            <p:nvPr/>
          </p:nvSpPr>
          <p:spPr bwMode="auto">
            <a:xfrm flipV="1">
              <a:off x="2290" y="1207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60" name="Text Box 34"/>
            <p:cNvSpPr txBox="1">
              <a:spLocks noChangeArrowheads="1"/>
            </p:cNvSpPr>
            <p:nvPr/>
          </p:nvSpPr>
          <p:spPr bwMode="auto">
            <a:xfrm>
              <a:off x="1156" y="981"/>
              <a:ext cx="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o</a:t>
              </a:r>
              <a:r>
                <a:rPr lang="es-ES" baseline="-25000">
                  <a:latin typeface="Times New Roman" pitchFamily="18" charset="0"/>
                </a:rPr>
                <a:t>1</a:t>
              </a:r>
              <a:endParaRPr lang="es-ES">
                <a:latin typeface="Times New Roman" pitchFamily="18" charset="0"/>
              </a:endParaRPr>
            </a:p>
          </p:txBody>
        </p:sp>
        <p:sp>
          <p:nvSpPr>
            <p:cNvPr id="1061" name="Text Box 35"/>
            <p:cNvSpPr txBox="1">
              <a:spLocks noChangeArrowheads="1"/>
            </p:cNvSpPr>
            <p:nvPr/>
          </p:nvSpPr>
          <p:spPr bwMode="auto">
            <a:xfrm>
              <a:off x="1519" y="981"/>
              <a:ext cx="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o</a:t>
              </a:r>
              <a:r>
                <a:rPr lang="es-ES" baseline="-25000">
                  <a:latin typeface="Times New Roman" pitchFamily="18" charset="0"/>
                </a:rPr>
                <a:t>2</a:t>
              </a:r>
              <a:endParaRPr lang="es-ES">
                <a:latin typeface="Times New Roman" pitchFamily="18" charset="0"/>
              </a:endParaRPr>
            </a:p>
          </p:txBody>
        </p:sp>
        <p:sp>
          <p:nvSpPr>
            <p:cNvPr id="1062" name="Text Box 36"/>
            <p:cNvSpPr txBox="1">
              <a:spLocks noChangeArrowheads="1"/>
            </p:cNvSpPr>
            <p:nvPr/>
          </p:nvSpPr>
          <p:spPr bwMode="auto">
            <a:xfrm>
              <a:off x="2200" y="981"/>
              <a:ext cx="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i="1">
                  <a:latin typeface="Times New Roman" pitchFamily="18" charset="0"/>
                </a:rPr>
                <a:t>o</a:t>
              </a:r>
              <a:r>
                <a:rPr lang="es-ES" baseline="-25000">
                  <a:latin typeface="Times New Roman" pitchFamily="18" charset="0"/>
                </a:rPr>
                <a:t>p</a:t>
              </a:r>
              <a:endParaRPr lang="es-ES">
                <a:latin typeface="Times New Roman" pitchFamily="18" charset="0"/>
              </a:endParaRPr>
            </a:p>
          </p:txBody>
        </p:sp>
        <p:graphicFrame>
          <p:nvGraphicFramePr>
            <p:cNvPr id="1026" name="Object 37"/>
            <p:cNvGraphicFramePr>
              <a:graphicFrameLocks noChangeAspect="1"/>
            </p:cNvGraphicFramePr>
            <p:nvPr/>
          </p:nvGraphicFramePr>
          <p:xfrm>
            <a:off x="975" y="2840"/>
            <a:ext cx="2205" cy="656"/>
          </p:xfrm>
          <a:graphic>
            <a:graphicData uri="http://schemas.openxmlformats.org/presentationml/2006/ole">
              <p:oleObj spid="_x0000_s47106" name="Ecuación" r:id="rId4" imgW="1536480" imgH="457200" progId="Equation.3">
                <p:embed/>
              </p:oleObj>
            </a:graphicData>
          </a:graphic>
        </p:graphicFrame>
        <p:graphicFrame>
          <p:nvGraphicFramePr>
            <p:cNvPr id="1027" name="Object 38"/>
            <p:cNvGraphicFramePr>
              <a:graphicFrameLocks noChangeAspect="1"/>
            </p:cNvGraphicFramePr>
            <p:nvPr/>
          </p:nvGraphicFramePr>
          <p:xfrm>
            <a:off x="3470" y="3022"/>
            <a:ext cx="929" cy="292"/>
          </p:xfrm>
          <a:graphic>
            <a:graphicData uri="http://schemas.openxmlformats.org/presentationml/2006/ole">
              <p:oleObj spid="_x0000_s47107" name="Ecuación" r:id="rId5" imgW="647640" imgH="20304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44450"/>
            <a:ext cx="7772400" cy="1143000"/>
          </a:xfrm>
        </p:spPr>
        <p:txBody>
          <a:bodyPr/>
          <a:lstStyle/>
          <a:p>
            <a:r>
              <a:rPr lang="es-ES" sz="4000" smtClean="0"/>
              <a:t>Perceptron la falla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125538"/>
            <a:ext cx="7772400" cy="4114800"/>
          </a:xfrm>
        </p:spPr>
        <p:txBody>
          <a:bodyPr/>
          <a:lstStyle/>
          <a:p>
            <a:r>
              <a:rPr lang="es-ES" smtClean="0"/>
              <a:t>La función XOR (exclusive or):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349375" y="22987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i="1">
                <a:latin typeface="Times New Roman" pitchFamily="18" charset="0"/>
              </a:rPr>
              <a:t>x</a:t>
            </a:r>
            <a:r>
              <a:rPr lang="es-ES" baseline="-25000">
                <a:latin typeface="Times New Roman" pitchFamily="18" charset="0"/>
              </a:rPr>
              <a:t>1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016125" y="22987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i="1">
                <a:latin typeface="Times New Roman" pitchFamily="18" charset="0"/>
              </a:rPr>
              <a:t>x</a:t>
            </a:r>
            <a:r>
              <a:rPr lang="es-ES" baseline="-25000">
                <a:latin typeface="Times New Roman" pitchFamily="18" charset="0"/>
              </a:rPr>
              <a:t>2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652713" y="2298700"/>
            <a:ext cx="285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i="1">
                <a:latin typeface="Times New Roman" pitchFamily="18" charset="0"/>
              </a:rPr>
              <a:t>y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381125" y="27082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0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047875" y="27082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0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646363" y="27082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0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381125" y="29972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0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047875" y="29972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1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646363" y="29972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1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1381125" y="328612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1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2047875" y="328612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0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2646363" y="328612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1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1381125" y="364648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1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2047875" y="364648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1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2646363" y="364648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0</a:t>
            </a:r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2555875" y="2205038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>
            <a:off x="1116013" y="2708275"/>
            <a:ext cx="2303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 flipV="1">
            <a:off x="4787900" y="2205038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 flipV="1">
            <a:off x="4787900" y="4221163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4359" name="Oval 23"/>
          <p:cNvSpPr>
            <a:spLocks noChangeArrowheads="1"/>
          </p:cNvSpPr>
          <p:nvPr/>
        </p:nvSpPr>
        <p:spPr bwMode="auto">
          <a:xfrm>
            <a:off x="4643438" y="4076700"/>
            <a:ext cx="288925" cy="288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360" name="Oval 24"/>
          <p:cNvSpPr>
            <a:spLocks noChangeArrowheads="1"/>
          </p:cNvSpPr>
          <p:nvPr/>
        </p:nvSpPr>
        <p:spPr bwMode="auto">
          <a:xfrm>
            <a:off x="6084888" y="2565400"/>
            <a:ext cx="288925" cy="288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6156325" y="4149725"/>
            <a:ext cx="215900" cy="2159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4643438" y="2565400"/>
            <a:ext cx="215900" cy="2159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4284663" y="400526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0</a:t>
            </a:r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4643438" y="436562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0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6156325" y="443706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1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4284663" y="24923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Times New Roman" pitchFamily="18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4356100" y="191611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i="1">
                <a:latin typeface="Times New Roman" pitchFamily="18" charset="0"/>
              </a:rPr>
              <a:t>x</a:t>
            </a:r>
            <a:r>
              <a:rPr lang="es-ES" baseline="-25000">
                <a:latin typeface="Times New Roman" pitchFamily="18" charset="0"/>
              </a:rPr>
              <a:t>2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6804025" y="42926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i="1">
                <a:latin typeface="Times New Roman" pitchFamily="18" charset="0"/>
              </a:rPr>
              <a:t>x</a:t>
            </a:r>
            <a:r>
              <a:rPr lang="es-ES" baseline="-25000">
                <a:latin typeface="Times New Roman" pitchFamily="18" charset="0"/>
              </a:rPr>
              <a:t>1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14369" name="Line 33"/>
          <p:cNvSpPr>
            <a:spLocks noChangeShapeType="1"/>
          </p:cNvSpPr>
          <p:nvPr/>
        </p:nvSpPr>
        <p:spPr bwMode="auto">
          <a:xfrm flipV="1">
            <a:off x="5148263" y="2133600"/>
            <a:ext cx="792162" cy="25193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950913" y="5532438"/>
            <a:ext cx="24114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>
                <a:latin typeface="Tahoma" pitchFamily="34" charset="0"/>
              </a:rPr>
              <a:t>Minsky, Papert (1969)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/>
          </p:cNvSpPr>
          <p:nvPr>
            <p:ph type="title" idx="4294967295"/>
          </p:nvPr>
        </p:nvSpPr>
        <p:spPr>
          <a:xfrm>
            <a:off x="71438" y="115888"/>
            <a:ext cx="9144000" cy="1143000"/>
          </a:xfrm>
        </p:spPr>
        <p:txBody>
          <a:bodyPr/>
          <a:lstStyle/>
          <a:p>
            <a:r>
              <a:rPr lang="es-ES" sz="4000" smtClean="0"/>
              <a:t>Multilayer Perceptron (MLP 1986 y 1974)</a:t>
            </a:r>
          </a:p>
        </p:txBody>
      </p:sp>
      <p:sp>
        <p:nvSpPr>
          <p:cNvPr id="2053" name="Rectangle 3"/>
          <p:cNvSpPr>
            <a:spLocks noGrp="1"/>
          </p:cNvSpPr>
          <p:nvPr>
            <p:ph type="body" idx="4294967295"/>
          </p:nvPr>
        </p:nvSpPr>
        <p:spPr>
          <a:xfrm>
            <a:off x="71438" y="1042988"/>
            <a:ext cx="9144000" cy="4114800"/>
          </a:xfrm>
        </p:spPr>
        <p:txBody>
          <a:bodyPr/>
          <a:lstStyle/>
          <a:p>
            <a:r>
              <a:rPr lang="es-ES" smtClean="0"/>
              <a:t>Mayoría de aplicaciones de redes neuronales: MLP</a:t>
            </a:r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r>
              <a:rPr lang="es-ES" smtClean="0"/>
              <a:t>Modelo genérico: y = f(x1, …, xn) </a:t>
            </a:r>
          </a:p>
          <a:p>
            <a:r>
              <a:rPr lang="es-ES" smtClean="0"/>
              <a:t>¿Cómo resolver?,</a:t>
            </a:r>
            <a:r>
              <a:rPr lang="es-ES" smtClean="0">
                <a:sym typeface="Wingdings" pitchFamily="2" charset="2"/>
              </a:rPr>
              <a:t> Backpropagation, Un ejemplo:</a:t>
            </a:r>
            <a:endParaRPr lang="es-ES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2195513" y="1714500"/>
          <a:ext cx="3789362" cy="1100138"/>
        </p:xfrm>
        <a:graphic>
          <a:graphicData uri="http://schemas.openxmlformats.org/presentationml/2006/ole">
            <p:oleObj spid="_x0000_s48130" name="Ecuación" r:id="rId4" imgW="1663560" imgH="482400" progId="Equation.3">
              <p:embed/>
            </p:oleObj>
          </a:graphicData>
        </a:graphic>
      </p:graphicFrame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428625" y="2857500"/>
            <a:ext cx="813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i="1">
                <a:latin typeface="Times New Roman" pitchFamily="18" charset="0"/>
                <a:sym typeface="Symbol" pitchFamily="18" charset="2"/>
              </a:rPr>
              <a:t>Función no lineal, de una combinación lineal de funciones no lineales de funciones de combinaciones lineales de los datos de entrada; </a:t>
            </a:r>
            <a:r>
              <a:rPr lang="en-US" sz="2400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=&gt; </a:t>
            </a:r>
            <a:r>
              <a:rPr lang="en-US" sz="2400" b="1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Clasificación y Regresión no lineal!! </a:t>
            </a:r>
            <a:endParaRPr lang="en-US" sz="2400" b="1" baseline="-250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2051" name="Object 6"/>
          <p:cNvGraphicFramePr>
            <a:graphicFrameLocks noChangeAspect="1"/>
          </p:cNvGraphicFramePr>
          <p:nvPr/>
        </p:nvGraphicFramePr>
        <p:xfrm>
          <a:off x="571500" y="5072063"/>
          <a:ext cx="6981825" cy="1331912"/>
        </p:xfrm>
        <a:graphic>
          <a:graphicData uri="http://schemas.openxmlformats.org/presentationml/2006/ole">
            <p:oleObj spid="_x0000_s48131" name="Equation" r:id="rId5" imgW="23238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x1 - bases_de_datos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aux1 - bases_de_datos</Template>
  <TotalTime>595</TotalTime>
  <Words>539</Words>
  <Application>Microsoft Office PowerPoint</Application>
  <PresentationFormat>Presentación en pantalla (4:3)</PresentationFormat>
  <Paragraphs>200</Paragraphs>
  <Slides>19</Slides>
  <Notes>10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aux1 - bases_de_datos</vt:lpstr>
      <vt:lpstr>Imagen</vt:lpstr>
      <vt:lpstr>Ecuación</vt:lpstr>
      <vt:lpstr>Equation</vt:lpstr>
      <vt:lpstr>Documento</vt:lpstr>
      <vt:lpstr>Redes Neuronales </vt:lpstr>
      <vt:lpstr>Proceso de KDD  Knowledge Discovery in Databases </vt:lpstr>
      <vt:lpstr>Contenido</vt:lpstr>
      <vt:lpstr>Redes Neuronales</vt:lpstr>
      <vt:lpstr>Neuronas Artificiales</vt:lpstr>
      <vt:lpstr>El rol de los pesos</vt:lpstr>
      <vt:lpstr>Perceptron (1962)</vt:lpstr>
      <vt:lpstr>Perceptron la falla</vt:lpstr>
      <vt:lpstr>Multilayer Perceptron (MLP 1986 y 1974)</vt:lpstr>
      <vt:lpstr>Backpropagation un ejemplo</vt:lpstr>
      <vt:lpstr>Overfitting o Sobreajuste</vt:lpstr>
      <vt:lpstr>Metodología para entrenar una red neuronal MLP</vt:lpstr>
      <vt:lpstr>Dos errores durante entrenamiento</vt:lpstr>
      <vt:lpstr>Metodología para determinar parámetros en modelos analíticos</vt:lpstr>
      <vt:lpstr>Metodología para validación de modelos analíticos: k-fold cross validation</vt:lpstr>
      <vt:lpstr>Metodología para validación de modelos analíticos: leave-one-out</vt:lpstr>
      <vt:lpstr>Aplicaciones de redes neuronales</vt:lpstr>
      <vt:lpstr>Predicción de una Serie de Tiempo </vt:lpstr>
      <vt:lpstr>Más información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Bases de Datos: Teoría y Aplicaciones</dc:title>
  <dc:creator>glhuilli</dc:creator>
  <cp:lastModifiedBy>Richard</cp:lastModifiedBy>
  <cp:revision>299</cp:revision>
  <dcterms:created xsi:type="dcterms:W3CDTF">2008-03-16T16:42:40Z</dcterms:created>
  <dcterms:modified xsi:type="dcterms:W3CDTF">2011-07-19T18:10:04Z</dcterms:modified>
</cp:coreProperties>
</file>