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256" r:id="rId2"/>
    <p:sldId id="272" r:id="rId3"/>
    <p:sldId id="329" r:id="rId4"/>
    <p:sldId id="330"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27" r:id="rId23"/>
    <p:sldId id="328" r:id="rId24"/>
    <p:sldId id="326" r:id="rId25"/>
    <p:sldId id="325" r:id="rId2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74" y="-84"/>
      </p:cViewPr>
      <p:guideLst>
        <p:guide orient="horz" pos="2160"/>
        <p:guide pos="2880"/>
      </p:guideLst>
    </p:cSldViewPr>
  </p:slideViewPr>
  <p:notesTextViewPr>
    <p:cViewPr>
      <p:scale>
        <a:sx n="100" d="100"/>
        <a:sy n="100" d="100"/>
      </p:scale>
      <p:origin x="0" y="0"/>
    </p:cViewPr>
  </p:notesTextViewPr>
  <p:notesViewPr>
    <p:cSldViewPr>
      <p:cViewPr varScale="1">
        <p:scale>
          <a:sx n="60" d="100"/>
          <a:sy n="60" d="100"/>
        </p:scale>
        <p:origin x="-2490"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5" Type="http://schemas.openxmlformats.org/officeDocument/2006/relationships/image" Target="../media/image26.wmf"/><Relationship Id="rId4" Type="http://schemas.openxmlformats.org/officeDocument/2006/relationships/image" Target="../media/image2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CL"/>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A28354E-6724-4FAC-89A0-C48D7AFE4461}" type="datetimeFigureOut">
              <a:rPr lang="es-CL"/>
              <a:pPr>
                <a:defRPr/>
              </a:pPr>
              <a:t>27-07-2011</a:t>
            </a:fld>
            <a:endParaRPr lang="es-CL"/>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CL"/>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A4FBD0E-808B-43B8-97DE-86EC0D8EFC6A}" type="slidenum">
              <a:rPr lang="es-CL"/>
              <a:pPr>
                <a:defRPr/>
              </a:pPr>
              <a:t>‹Nº›</a:t>
            </a:fld>
            <a:endParaRPr lang="es-C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8511AA9-C010-46D5-8044-A44A16CA923B}" type="datetimeFigureOut">
              <a:rPr lang="es-CL"/>
              <a:pPr>
                <a:defRPr/>
              </a:pPr>
              <a:t>27-07-2011</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L"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L"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650B6F8-2D6A-42D9-B2A8-52E5410525FF}" type="slidenum">
              <a:rPr lang="es-CL"/>
              <a:pPr>
                <a:defRPr/>
              </a:pPr>
              <a:t>‹Nº›</a:t>
            </a:fld>
            <a:endParaRPr lang="es-C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TextEdit="1"/>
          </p:cNvSpPr>
          <p:nvPr>
            <p:ph type="sldImg"/>
          </p:nvPr>
        </p:nvSpPr>
        <p:spPr bwMode="auto">
          <a:noFill/>
          <a:ln>
            <a:solidFill>
              <a:srgbClr val="000000"/>
            </a:solidFill>
            <a:miter lim="800000"/>
            <a:headEnd/>
            <a:tailEnd/>
          </a:ln>
        </p:spPr>
      </p:sp>
      <p:sp>
        <p:nvSpPr>
          <p:cNvPr id="28675" name="Rectangle 3"/>
          <p:cNvSpPr>
            <a:spLocks noGrp="1"/>
          </p:cNvSpPr>
          <p:nvPr>
            <p:ph type="body" idx="1"/>
          </p:nvPr>
        </p:nvSpPr>
        <p:spPr bwMode="auto">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TextEdit="1"/>
          </p:cNvSpPr>
          <p:nvPr>
            <p:ph type="sldImg"/>
          </p:nvPr>
        </p:nvSpPr>
        <p:spPr bwMode="auto">
          <a:noFill/>
          <a:ln>
            <a:solidFill>
              <a:srgbClr val="000000"/>
            </a:solidFill>
            <a:miter lim="800000"/>
            <a:headEnd/>
            <a:tailEnd/>
          </a:ln>
        </p:spPr>
      </p:sp>
      <p:sp>
        <p:nvSpPr>
          <p:cNvPr id="68611"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TextEdit="1"/>
          </p:cNvSpPr>
          <p:nvPr>
            <p:ph type="sldImg"/>
          </p:nvPr>
        </p:nvSpPr>
        <p:spPr bwMode="auto">
          <a:noFill/>
          <a:ln>
            <a:solidFill>
              <a:srgbClr val="000000"/>
            </a:solidFill>
            <a:miter lim="800000"/>
            <a:headEnd/>
            <a:tailEnd/>
          </a:ln>
        </p:spPr>
      </p:sp>
      <p:sp>
        <p:nvSpPr>
          <p:cNvPr id="70659"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TextEdit="1"/>
          </p:cNvSpPr>
          <p:nvPr>
            <p:ph type="sldImg"/>
          </p:nvPr>
        </p:nvSpPr>
        <p:spPr bwMode="auto">
          <a:noFill/>
          <a:ln>
            <a:solidFill>
              <a:srgbClr val="000000"/>
            </a:solidFill>
            <a:miter lim="800000"/>
            <a:headEnd/>
            <a:tailEnd/>
          </a:ln>
        </p:spPr>
      </p:sp>
      <p:sp>
        <p:nvSpPr>
          <p:cNvPr id="73731"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TextEdit="1"/>
          </p:cNvSpPr>
          <p:nvPr>
            <p:ph type="sldImg"/>
          </p:nvPr>
        </p:nvSpPr>
        <p:spPr bwMode="auto">
          <a:noFill/>
          <a:ln>
            <a:solidFill>
              <a:srgbClr val="000000"/>
            </a:solidFill>
            <a:miter lim="800000"/>
            <a:headEnd/>
            <a:tailEnd/>
          </a:ln>
        </p:spPr>
      </p:sp>
      <p:sp>
        <p:nvSpPr>
          <p:cNvPr id="74755"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bwMode="auto">
          <a:noFill/>
          <a:ln>
            <a:solidFill>
              <a:srgbClr val="000000"/>
            </a:solidFill>
            <a:miter lim="800000"/>
            <a:headEnd/>
            <a:tailEnd/>
          </a:ln>
        </p:spPr>
      </p:sp>
      <p:sp>
        <p:nvSpPr>
          <p:cNvPr id="76803"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TextEdit="1"/>
          </p:cNvSpPr>
          <p:nvPr>
            <p:ph type="sldImg"/>
          </p:nvPr>
        </p:nvSpPr>
        <p:spPr bwMode="auto">
          <a:noFill/>
          <a:ln>
            <a:solidFill>
              <a:srgbClr val="000000"/>
            </a:solidFill>
            <a:miter lim="800000"/>
            <a:headEnd/>
            <a:tailEnd/>
          </a:ln>
        </p:spPr>
      </p:sp>
      <p:sp>
        <p:nvSpPr>
          <p:cNvPr id="30723" name="Rectangle 3"/>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bwMode="auto">
          <a:noFill/>
          <a:ln>
            <a:solidFill>
              <a:srgbClr val="000000"/>
            </a:solidFill>
            <a:miter lim="800000"/>
            <a:headEnd/>
            <a:tailEnd/>
          </a:ln>
        </p:spPr>
      </p:sp>
      <p:sp>
        <p:nvSpPr>
          <p:cNvPr id="78851"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1CEEEF-D968-47E5-9957-34F562D9E695}" type="slidenum">
              <a:rPr lang="es-MX"/>
              <a:pPr/>
              <a:t>22</a:t>
            </a:fld>
            <a:endParaRPr lang="es-MX"/>
          </a:p>
        </p:txBody>
      </p:sp>
      <p:sp>
        <p:nvSpPr>
          <p:cNvPr id="7170" name="Rectangle 2"/>
          <p:cNvSpPr>
            <a:spLocks noRo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s-C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075EF9-A1F2-431B-A819-36A13035FC1C}" type="slidenum">
              <a:rPr lang="es-MX"/>
              <a:pPr/>
              <a:t>23</a:t>
            </a:fld>
            <a:endParaRPr lang="es-MX"/>
          </a:p>
        </p:txBody>
      </p:sp>
      <p:sp>
        <p:nvSpPr>
          <p:cNvPr id="8194" name="Rectangle 2"/>
          <p:cNvSpPr>
            <a:spLocks noRo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s-C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ACBDCAA-74C0-4B2A-AD2F-A85E5D3273B0}" type="slidenum">
              <a:rPr lang="es-ES"/>
              <a:pPr>
                <a:defRPr/>
              </a:pPr>
              <a:t>24</a:t>
            </a:fld>
            <a:endParaRPr lang="es-ES"/>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noFill/>
          <a:ln>
            <a:solidFill>
              <a:srgbClr val="000000"/>
            </a:solidFill>
            <a:miter lim="800000"/>
            <a:headEnd/>
            <a:tailEnd/>
          </a:ln>
        </p:spPr>
      </p:sp>
      <p:sp>
        <p:nvSpPr>
          <p:cNvPr id="61443"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p:spPr>
      </p:sp>
      <p:sp>
        <p:nvSpPr>
          <p:cNvPr id="62467"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bwMode="auto">
          <a:xfrm>
            <a:off x="1152525" y="692150"/>
            <a:ext cx="4554538" cy="3416300"/>
          </a:xfrm>
          <a:noFill/>
          <a:ln cap="flat">
            <a:solidFill>
              <a:schemeClr val="tx1"/>
            </a:solidFill>
            <a:miter lim="800000"/>
            <a:headEnd/>
            <a:tailEnd/>
          </a:ln>
        </p:spPr>
      </p:sp>
      <p:sp>
        <p:nvSpPr>
          <p:cNvPr id="63491" name="Rectangle 3"/>
          <p:cNvSpPr>
            <a:spLocks noGrp="1"/>
          </p:cNvSpPr>
          <p:nvPr>
            <p:ph type="body" idx="1"/>
          </p:nvPr>
        </p:nvSpPr>
        <p:spPr bwMode="auto">
          <a:xfrm>
            <a:off x="914400" y="4343400"/>
            <a:ext cx="5029200" cy="4114800"/>
          </a:xfrm>
          <a:noFill/>
        </p:spPr>
        <p:txBody>
          <a:bodyPr wrap="square" lIns="92075" tIns="46038" rIns="92075" bIns="46038" numCol="1" anchor="t" anchorCtr="0" compatLnSpc="1">
            <a:prstTxWarp prst="textNoShape">
              <a:avLst/>
            </a:prstTxWarp>
          </a:bodyPr>
          <a:lstStyle/>
          <a:p>
            <a:endParaRPr lang="es-C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TextEdit="1"/>
          </p:cNvSpPr>
          <p:nvPr>
            <p:ph type="sldImg"/>
          </p:nvPr>
        </p:nvSpPr>
        <p:spPr bwMode="auto">
          <a:noFill/>
          <a:ln>
            <a:solidFill>
              <a:srgbClr val="000000"/>
            </a:solidFill>
            <a:miter lim="800000"/>
            <a:headEnd/>
            <a:tailEnd/>
          </a:ln>
        </p:spPr>
      </p:sp>
      <p:sp>
        <p:nvSpPr>
          <p:cNvPr id="64515"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noFill/>
          <a:ln>
            <a:solidFill>
              <a:srgbClr val="000000"/>
            </a:solidFill>
            <a:miter lim="800000"/>
            <a:headEnd/>
            <a:tailEnd/>
          </a:ln>
        </p:spPr>
      </p:sp>
      <p:sp>
        <p:nvSpPr>
          <p:cNvPr id="65539"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TextEdit="1"/>
          </p:cNvSpPr>
          <p:nvPr>
            <p:ph type="sldImg"/>
          </p:nvPr>
        </p:nvSpPr>
        <p:spPr bwMode="auto">
          <a:noFill/>
          <a:ln>
            <a:solidFill>
              <a:srgbClr val="000000"/>
            </a:solidFill>
            <a:miter lim="800000"/>
            <a:headEnd/>
            <a:tailEnd/>
          </a:ln>
        </p:spPr>
      </p:sp>
      <p:sp>
        <p:nvSpPr>
          <p:cNvPr id="66563"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s-C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Diapositiva de título">
    <p:bg>
      <p:bgPr>
        <a:solidFill>
          <a:schemeClr val="bg1"/>
        </a:solidFill>
        <a:effectLst/>
      </p:bgPr>
    </p:bg>
    <p:spTree>
      <p:nvGrpSpPr>
        <p:cNvPr id="1" name=""/>
        <p:cNvGrpSpPr/>
        <p:nvPr/>
      </p:nvGrpSpPr>
      <p:grpSpPr>
        <a:xfrm>
          <a:off x="0" y="0"/>
          <a:ext cx="0" cy="0"/>
          <a:chOff x="0" y="0"/>
          <a:chExt cx="0" cy="0"/>
        </a:xfrm>
      </p:grpSpPr>
      <p:sp>
        <p:nvSpPr>
          <p:cNvPr id="38914" name="1 Marcador de título"/>
          <p:cNvSpPr>
            <a:spLocks noGrp="1"/>
          </p:cNvSpPr>
          <p:nvPr>
            <p:ph type="ctrTitle"/>
          </p:nvPr>
        </p:nvSpPr>
        <p:spPr>
          <a:xfrm>
            <a:off x="685800" y="2130425"/>
            <a:ext cx="7772400" cy="1470025"/>
          </a:xfrm>
        </p:spPr>
        <p:txBody>
          <a:bodyPr/>
          <a:lstStyle>
            <a:lvl1pPr>
              <a:defRPr smtClean="0"/>
            </a:lvl1pPr>
          </a:lstStyle>
          <a:p>
            <a:r>
              <a:rPr lang="es-ES" smtClean="0"/>
              <a:t>Haga clic para cambiar el estilo de título	</a:t>
            </a:r>
          </a:p>
        </p:txBody>
      </p:sp>
      <p:sp>
        <p:nvSpPr>
          <p:cNvPr id="38915" name="2 Marcador de texto"/>
          <p:cNvSpPr>
            <a:spLocks noGrp="1"/>
          </p:cNvSpPr>
          <p:nvPr>
            <p:ph type="subTitle" idx="1"/>
          </p:nvPr>
        </p:nvSpPr>
        <p:spPr>
          <a:xfrm>
            <a:off x="1371600" y="3886200"/>
            <a:ext cx="6400800" cy="1752600"/>
          </a:xfrm>
        </p:spPr>
        <p:txBody>
          <a:bodyPr/>
          <a:lstStyle>
            <a:lvl1pPr marL="0" indent="0" algn="ctr">
              <a:buFont typeface="Arial" pitchFamily="34" charset="0"/>
              <a:buNone/>
              <a:defRPr smtClean="0"/>
            </a:lvl1pPr>
          </a:lstStyle>
          <a:p>
            <a:r>
              <a:rPr lang="es-ES" smtClean="0"/>
              <a:t>Haga clic para modificar el estilo de subtítulo del patrón</a:t>
            </a:r>
          </a:p>
        </p:txBody>
      </p:sp>
      <p:sp>
        <p:nvSpPr>
          <p:cNvPr id="4" name="3 Marcador de fecha"/>
          <p:cNvSpPr>
            <a:spLocks noGrp="1"/>
          </p:cNvSpPr>
          <p:nvPr>
            <p:ph type="dt" sz="half" idx="10"/>
          </p:nvPr>
        </p:nvSpPr>
        <p:spPr>
          <a:xfrm>
            <a:off x="457200" y="6245225"/>
            <a:ext cx="2133600" cy="476250"/>
          </a:xfrm>
        </p:spPr>
        <p:txBody>
          <a:bodyP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5" name="4 Marcador de pie de página"/>
          <p:cNvSpPr>
            <a:spLocks noGrp="1"/>
          </p:cNvSpPr>
          <p:nvPr>
            <p:ph type="ftr" sz="quarter" idx="11"/>
          </p:nvPr>
        </p:nvSpPr>
        <p:spPr>
          <a:xfrm>
            <a:off x="3124200" y="6245225"/>
            <a:ext cx="2895600" cy="476250"/>
          </a:xfrm>
        </p:spPr>
        <p:txBody>
          <a:bodyP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12"/>
          </p:nvPr>
        </p:nvSpPr>
        <p:spPr>
          <a:xfrm>
            <a:off x="6553200" y="6245225"/>
            <a:ext cx="2133600" cy="476250"/>
          </a:xfrm>
        </p:spPr>
        <p:txBody>
          <a:bodyPr/>
          <a:lstStyle>
            <a:lvl1pPr algn="r" fontAlgn="auto">
              <a:spcBef>
                <a:spcPts val="0"/>
              </a:spcBef>
              <a:spcAft>
                <a:spcPts val="0"/>
              </a:spcAft>
              <a:defRPr sz="1200">
                <a:solidFill>
                  <a:schemeClr val="tx1">
                    <a:tint val="75000"/>
                  </a:schemeClr>
                </a:solidFill>
                <a:latin typeface="+mn-lt"/>
                <a:cs typeface="+mn-cs"/>
              </a:defRPr>
            </a:lvl1pPr>
          </a:lstStyle>
          <a:p>
            <a:pPr>
              <a:defRPr/>
            </a:pPr>
            <a:fld id="{40F80704-0856-401F-893E-C0D27D50394E}" type="slidenum">
              <a:rPr lang="es-ES"/>
              <a:pPr>
                <a:defRPr/>
              </a:pPr>
              <a:t>‹Nº›</a:t>
            </a:fld>
            <a:endParaRPr lang="es-ES"/>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615B0751-1882-403B-B0DC-547C1C9F8CCE}"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EB31E30-8D0E-45C9-A871-1F6E7906271D}"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28B4B3D-5077-4AE0-AC0C-DBEEADB18F8E}"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3" name="2 Rectángulo"/>
          <p:cNvSpPr/>
          <p:nvPr/>
        </p:nvSpPr>
        <p:spPr>
          <a:xfrm>
            <a:off x="119063" y="84138"/>
            <a:ext cx="8929687" cy="63452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L"/>
          </a:p>
        </p:txBody>
      </p:sp>
      <p:pic>
        <p:nvPicPr>
          <p:cNvPr id="4" name="7 Imagen" descr="logo_dii.jpg"/>
          <p:cNvPicPr>
            <a:picLocks noChangeAspect="1"/>
          </p:cNvPicPr>
          <p:nvPr userDrawn="1"/>
        </p:nvPicPr>
        <p:blipFill>
          <a:blip r:embed="rId2" cstate="print"/>
          <a:srcRect/>
          <a:stretch>
            <a:fillRect/>
          </a:stretch>
        </p:blipFill>
        <p:spPr bwMode="auto">
          <a:xfrm>
            <a:off x="7818438" y="5643563"/>
            <a:ext cx="1065212" cy="736600"/>
          </a:xfrm>
          <a:prstGeom prst="rect">
            <a:avLst/>
          </a:prstGeom>
          <a:noFill/>
          <a:ln w="9525">
            <a:noFill/>
            <a:miter lim="800000"/>
            <a:headEnd/>
            <a:tailEnd/>
          </a:ln>
        </p:spPr>
      </p:pic>
      <p:sp>
        <p:nvSpPr>
          <p:cNvPr id="5" name="2 Subtítulo"/>
          <p:cNvSpPr txBox="1">
            <a:spLocks/>
          </p:cNvSpPr>
          <p:nvPr userDrawn="1"/>
        </p:nvSpPr>
        <p:spPr>
          <a:xfrm>
            <a:off x="357188" y="5357813"/>
            <a:ext cx="6215062" cy="928687"/>
          </a:xfrm>
          <a:prstGeom prst="rect">
            <a:avLst/>
          </a:prstGeom>
        </p:spPr>
        <p:txBody>
          <a:bodyPr>
            <a:normAutofit/>
          </a:bodyPr>
          <a:lstStyle/>
          <a:p>
            <a:pPr marL="342900" indent="-342900">
              <a:spcBef>
                <a:spcPct val="20000"/>
              </a:spcBef>
              <a:buFont typeface="Arial" pitchFamily="34" charset="0"/>
              <a:buNone/>
              <a:defRPr/>
            </a:pPr>
            <a:r>
              <a:rPr lang="es-MX">
                <a:solidFill>
                  <a:srgbClr val="376092"/>
                </a:solidFill>
                <a:latin typeface="Calibri" pitchFamily="34" charset="0"/>
              </a:rPr>
              <a:t>Profesor: Richard Weber (rweber@dii.uchile.cl)</a:t>
            </a:r>
          </a:p>
        </p:txBody>
      </p:sp>
      <p:sp>
        <p:nvSpPr>
          <p:cNvPr id="6" name="2 Subtítulo"/>
          <p:cNvSpPr txBox="1">
            <a:spLocks/>
          </p:cNvSpPr>
          <p:nvPr userDrawn="1"/>
        </p:nvSpPr>
        <p:spPr>
          <a:xfrm>
            <a:off x="2071688" y="3929063"/>
            <a:ext cx="5143500" cy="928687"/>
          </a:xfrm>
          <a:prstGeom prst="rect">
            <a:avLst/>
          </a:prstGeom>
        </p:spPr>
        <p:txBody>
          <a:bodyPr/>
          <a:lstStyle/>
          <a:p>
            <a:pPr marL="342900" indent="-342900" algn="ctr" fontAlgn="auto">
              <a:spcBef>
                <a:spcPct val="20000"/>
              </a:spcBef>
              <a:spcAft>
                <a:spcPts val="0"/>
              </a:spcAft>
              <a:buFont typeface="Arial" pitchFamily="34" charset="0"/>
              <a:buNone/>
              <a:defRPr/>
            </a:pPr>
            <a:r>
              <a:rPr lang="es-MX" sz="2000" b="1" dirty="0">
                <a:solidFill>
                  <a:schemeClr val="accent1">
                    <a:lumMod val="75000"/>
                  </a:schemeClr>
                </a:solidFill>
                <a:latin typeface="+mn-lt"/>
                <a:cs typeface="+mn-cs"/>
              </a:rPr>
              <a:t>Universidad de Chile</a:t>
            </a:r>
          </a:p>
          <a:p>
            <a:pPr marL="342900" indent="-342900" algn="ctr" fontAlgn="auto">
              <a:spcBef>
                <a:spcPct val="20000"/>
              </a:spcBef>
              <a:spcAft>
                <a:spcPts val="0"/>
              </a:spcAft>
              <a:buFont typeface="Arial" pitchFamily="34" charset="0"/>
              <a:buNone/>
              <a:defRPr/>
            </a:pPr>
            <a:r>
              <a:rPr lang="es-MX" sz="2000" b="1" dirty="0">
                <a:solidFill>
                  <a:schemeClr val="accent1">
                    <a:lumMod val="75000"/>
                  </a:schemeClr>
                </a:solidFill>
                <a:latin typeface="+mn-lt"/>
                <a:cs typeface="+mn-cs"/>
              </a:rPr>
              <a:t>Departamento de Ingeniería Industrial </a:t>
            </a:r>
          </a:p>
        </p:txBody>
      </p:sp>
      <p:sp>
        <p:nvSpPr>
          <p:cNvPr id="7" name="2 Subtítulo"/>
          <p:cNvSpPr txBox="1">
            <a:spLocks/>
          </p:cNvSpPr>
          <p:nvPr userDrawn="1"/>
        </p:nvSpPr>
        <p:spPr>
          <a:xfrm>
            <a:off x="285750" y="428625"/>
            <a:ext cx="8358188" cy="928688"/>
          </a:xfrm>
          <a:prstGeom prst="rect">
            <a:avLst/>
          </a:prstGeom>
        </p:spPr>
        <p:txBody>
          <a:bodyPr/>
          <a:lstStyle/>
          <a:p>
            <a:pPr marL="342900" marR="0" indent="-342900" algn="ctr" defTabSz="914400" rtl="0" eaLnBrk="1" fontAlgn="base" latinLnBrk="0" hangingPunct="1">
              <a:lnSpc>
                <a:spcPct val="100000"/>
              </a:lnSpc>
              <a:spcBef>
                <a:spcPct val="20000"/>
              </a:spcBef>
              <a:spcAft>
                <a:spcPct val="0"/>
              </a:spcAft>
              <a:buClrTx/>
              <a:buSzTx/>
              <a:buFont typeface="Arial" pitchFamily="34" charset="0"/>
              <a:buNone/>
              <a:tabLst/>
              <a:defRPr/>
            </a:pPr>
            <a:r>
              <a:rPr lang="es-ES" sz="1800" kern="1200" dirty="0" smtClean="0">
                <a:solidFill>
                  <a:schemeClr val="tx1"/>
                </a:solidFill>
                <a:latin typeface="Arial" pitchFamily="34" charset="0"/>
                <a:ea typeface="+mn-ea"/>
                <a:cs typeface="Arial" pitchFamily="34" charset="0"/>
              </a:rPr>
              <a:t>Capacitación avanzada en Modelos de Clasificación para Riesgo </a:t>
            </a:r>
            <a:endParaRPr lang="es-CL" sz="1800" kern="1200" dirty="0" smtClean="0">
              <a:solidFill>
                <a:schemeClr val="tx1"/>
              </a:solidFill>
              <a:latin typeface="Arial" pitchFamily="34" charset="0"/>
              <a:ea typeface="+mn-ea"/>
              <a:cs typeface="Arial" pitchFamily="34" charset="0"/>
            </a:endParaRPr>
          </a:p>
        </p:txBody>
      </p:sp>
      <p:sp>
        <p:nvSpPr>
          <p:cNvPr id="2" name="1 Título"/>
          <p:cNvSpPr>
            <a:spLocks noGrp="1"/>
          </p:cNvSpPr>
          <p:nvPr>
            <p:ph type="ctrTitle"/>
          </p:nvPr>
        </p:nvSpPr>
        <p:spPr>
          <a:xfrm>
            <a:off x="714348" y="2030413"/>
            <a:ext cx="7772400" cy="1470025"/>
          </a:xfrm>
        </p:spPr>
        <p:txBody>
          <a:bodyPr/>
          <a:lstStyle>
            <a:lvl1pPr>
              <a:defRPr>
                <a:solidFill>
                  <a:schemeClr val="accent1">
                    <a:lumMod val="50000"/>
                  </a:schemeClr>
                </a:solidFill>
              </a:defRPr>
            </a:lvl1pPr>
          </a:lstStyle>
          <a:p>
            <a:r>
              <a:rPr lang="es-ES" dirty="0" smtClean="0"/>
              <a:t>Haga clic para modificar el estilo de título del patrón</a:t>
            </a:r>
            <a:endParaRPr lang="es-ES" dirty="0"/>
          </a:p>
        </p:txBody>
      </p:sp>
      <p:sp>
        <p:nvSpPr>
          <p:cNvPr id="8" name="4 Marcador de pie de página"/>
          <p:cNvSpPr>
            <a:spLocks noGrp="1"/>
          </p:cNvSpPr>
          <p:nvPr>
            <p:ph type="ftr" sz="quarter" idx="10"/>
          </p:nvPr>
        </p:nvSpPr>
        <p:spPr>
          <a:xfrm>
            <a:off x="47625" y="6457950"/>
            <a:ext cx="5500688" cy="365125"/>
          </a:xfrm>
        </p:spPr>
        <p:txBody>
          <a:bodyPr/>
          <a:lstStyle>
            <a:lvl1pPr>
              <a:defRPr b="1" dirty="0">
                <a:solidFill>
                  <a:schemeClr val="tx2">
                    <a:lumMod val="75000"/>
                  </a:schemeClr>
                </a:solidFill>
              </a:defRPr>
            </a:lvl1pPr>
          </a:lstStyle>
          <a:p>
            <a:pPr>
              <a:defRPr/>
            </a:pPr>
            <a:endParaRPr lang="es-ES"/>
          </a:p>
        </p:txBody>
      </p:sp>
      <p:sp>
        <p:nvSpPr>
          <p:cNvPr id="9" name="5 Marcador de número de diapositiva"/>
          <p:cNvSpPr>
            <a:spLocks noGrp="1"/>
          </p:cNvSpPr>
          <p:nvPr>
            <p:ph type="sldNum" sz="quarter" idx="11"/>
          </p:nvPr>
        </p:nvSpPr>
        <p:spPr>
          <a:xfrm>
            <a:off x="6843713" y="6464300"/>
            <a:ext cx="2133600" cy="365125"/>
          </a:xfrm>
        </p:spPr>
        <p:txBody>
          <a:bodyPr/>
          <a:lstStyle>
            <a:lvl1pPr>
              <a:defRPr b="1">
                <a:solidFill>
                  <a:schemeClr val="tx2">
                    <a:lumMod val="75000"/>
                  </a:schemeClr>
                </a:solidFill>
              </a:defRPr>
            </a:lvl1pPr>
          </a:lstStyle>
          <a:p>
            <a:pPr>
              <a:defRPr/>
            </a:pPr>
            <a:fld id="{1018A94A-E0BB-4D7D-A27E-4B9058B10176}" type="slidenum">
              <a:rPr lang="es-ES"/>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plantilla IN60E">
    <p:spTree>
      <p:nvGrpSpPr>
        <p:cNvPr id="1" name=""/>
        <p:cNvGrpSpPr/>
        <p:nvPr/>
      </p:nvGrpSpPr>
      <p:grpSpPr>
        <a:xfrm>
          <a:off x="0" y="0"/>
          <a:ext cx="0" cy="0"/>
          <a:chOff x="0" y="0"/>
          <a:chExt cx="0" cy="0"/>
        </a:xfrm>
      </p:grpSpPr>
      <p:sp>
        <p:nvSpPr>
          <p:cNvPr id="4" name="3 Rectángulo"/>
          <p:cNvSpPr/>
          <p:nvPr/>
        </p:nvSpPr>
        <p:spPr>
          <a:xfrm>
            <a:off x="119063" y="84138"/>
            <a:ext cx="8929687" cy="63452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L"/>
          </a:p>
        </p:txBody>
      </p:sp>
      <p:cxnSp>
        <p:nvCxnSpPr>
          <p:cNvPr id="5" name="4 Conector recto"/>
          <p:cNvCxnSpPr/>
          <p:nvPr/>
        </p:nvCxnSpPr>
        <p:spPr>
          <a:xfrm>
            <a:off x="500063" y="357188"/>
            <a:ext cx="8072437" cy="1587"/>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8 Imagen" descr="logo_dii.jpg"/>
          <p:cNvPicPr>
            <a:picLocks noChangeAspect="1"/>
          </p:cNvPicPr>
          <p:nvPr userDrawn="1"/>
        </p:nvPicPr>
        <p:blipFill>
          <a:blip r:embed="rId2" cstate="print"/>
          <a:srcRect/>
          <a:stretch>
            <a:fillRect/>
          </a:stretch>
        </p:blipFill>
        <p:spPr bwMode="auto">
          <a:xfrm>
            <a:off x="7818438" y="5643563"/>
            <a:ext cx="1065212" cy="736600"/>
          </a:xfrm>
          <a:prstGeom prst="rect">
            <a:avLst/>
          </a:prstGeom>
          <a:noFill/>
          <a:ln w="9525">
            <a:noFill/>
            <a:miter lim="800000"/>
            <a:headEnd/>
            <a:tailEnd/>
          </a:ln>
        </p:spPr>
      </p:pic>
      <p:sp>
        <p:nvSpPr>
          <p:cNvPr id="7" name="6 CuadroTexto"/>
          <p:cNvSpPr txBox="1"/>
          <p:nvPr userDrawn="1"/>
        </p:nvSpPr>
        <p:spPr>
          <a:xfrm>
            <a:off x="71438" y="6464300"/>
            <a:ext cx="4250715" cy="276999"/>
          </a:xfrm>
          <a:prstGeom prst="rect">
            <a:avLst/>
          </a:prstGeom>
          <a:noFill/>
        </p:spPr>
        <p:txBody>
          <a:bodyPr wrap="none">
            <a:spAutoFit/>
          </a:bodyPr>
          <a:lstStyle/>
          <a:p>
            <a:pPr>
              <a:defRPr/>
            </a:pPr>
            <a:r>
              <a:rPr lang="es-CL" sz="1200" b="1" dirty="0" smtClean="0">
                <a:solidFill>
                  <a:srgbClr val="17375E"/>
                </a:solidFill>
                <a:latin typeface="Calibri" pitchFamily="34" charset="0"/>
              </a:rPr>
              <a:t>Capacitación avanzada en Modelos de Clasificación para Riesgo </a:t>
            </a:r>
          </a:p>
        </p:txBody>
      </p:sp>
      <p:sp>
        <p:nvSpPr>
          <p:cNvPr id="2" name="1 Título"/>
          <p:cNvSpPr>
            <a:spLocks noGrp="1"/>
          </p:cNvSpPr>
          <p:nvPr>
            <p:ph type="title"/>
          </p:nvPr>
        </p:nvSpPr>
        <p:spPr>
          <a:xfrm>
            <a:off x="500034" y="500042"/>
            <a:ext cx="8115328" cy="725470"/>
          </a:xfrm>
        </p:spPr>
        <p:txBody>
          <a:bodyPr>
            <a:noAutofit/>
          </a:bodyPr>
          <a:lstStyle>
            <a:lvl1pPr algn="l">
              <a:defRPr sz="3200" b="1">
                <a:solidFill>
                  <a:schemeClr val="tx2">
                    <a:lumMod val="75000"/>
                  </a:schemeClr>
                </a:solidFill>
              </a:defRPr>
            </a:lvl1pPr>
          </a:lstStyle>
          <a:p>
            <a:r>
              <a:rPr lang="es-ES" smtClean="0"/>
              <a:t>Haga clic para modificar el estilo de título del patrón</a:t>
            </a:r>
            <a:endParaRPr lang="es-ES" dirty="0"/>
          </a:p>
        </p:txBody>
      </p:sp>
      <p:sp>
        <p:nvSpPr>
          <p:cNvPr id="3" name="2 Marcador de contenido"/>
          <p:cNvSpPr>
            <a:spLocks noGrp="1"/>
          </p:cNvSpPr>
          <p:nvPr>
            <p:ph idx="1"/>
          </p:nvPr>
        </p:nvSpPr>
        <p:spPr/>
        <p:txBody>
          <a:bodyPr>
            <a:normAutofit/>
          </a:bodyPr>
          <a:lstStyle>
            <a:lvl1pPr>
              <a:buClr>
                <a:srgbClr val="FF0000"/>
              </a:buClr>
              <a:buSzPct val="60000"/>
              <a:buFont typeface="Wingdings" pitchFamily="2" charset="2"/>
              <a:buChar char="q"/>
              <a:defRPr sz="2800"/>
            </a:lvl1pPr>
            <a:lvl2pPr>
              <a:buClr>
                <a:srgbClr val="FF0000"/>
              </a:buClr>
              <a:buSzPct val="60000"/>
              <a:buFont typeface="Courier New" pitchFamily="49" charset="0"/>
              <a:buChar char="o"/>
              <a:defRPr sz="2400"/>
            </a:lvl2pPr>
            <a:lvl3pPr>
              <a:buClr>
                <a:srgbClr val="FF0000"/>
              </a:buClr>
              <a:buSzPct val="60000"/>
              <a:buFont typeface="Arial" pitchFamily="34" charset="0"/>
              <a:buChar char="•"/>
              <a:defRPr sz="2000"/>
            </a:lvl3pPr>
            <a:lvl4pPr>
              <a:defRPr sz="1800"/>
            </a:lvl4pPr>
            <a:lvl5pPr>
              <a:defRPr sz="1800"/>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8" name="5 Marcador de número de diapositiva"/>
          <p:cNvSpPr>
            <a:spLocks noGrp="1"/>
          </p:cNvSpPr>
          <p:nvPr>
            <p:ph type="sldNum" sz="quarter" idx="10"/>
          </p:nvPr>
        </p:nvSpPr>
        <p:spPr>
          <a:xfrm>
            <a:off x="6843713" y="6464300"/>
            <a:ext cx="2133600" cy="365125"/>
          </a:xfrm>
        </p:spPr>
        <p:txBody>
          <a:bodyPr/>
          <a:lstStyle>
            <a:lvl1pPr>
              <a:defRPr b="1">
                <a:solidFill>
                  <a:schemeClr val="tx2">
                    <a:lumMod val="75000"/>
                  </a:schemeClr>
                </a:solidFill>
              </a:defRPr>
            </a:lvl1pPr>
          </a:lstStyle>
          <a:p>
            <a:pPr>
              <a:defRPr/>
            </a:pPr>
            <a:fld id="{99BFDB79-6B42-4CA3-9266-7259C4A6F46C}" type="slidenum">
              <a:rPr lang="es-ES"/>
              <a:pPr>
                <a:defRPr/>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657FDA3-AE6E-4752-98D6-690C82E3D938}"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6AD5789-699F-438B-9BBE-547A9D43B4A0}"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569125AE-99B9-43D5-967B-D8F9F26A0FC7}"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63733F0D-D897-4AC2-AE67-C42F5743B9DE}"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126543F0-0FFF-4142-A698-250EED53E609}"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D657EAED-466C-475A-8F78-EA37B8A515E2}"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614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9C9416B-2F8B-4F67-8F8B-F05FE7EC7381}"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oleObject" Target="../embeddings/Documento_de_Microsoft_Office_Word_97-20031.doc"/><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oleObject" Target="../embeddings/Documento_de_Microsoft_Office_Word_97-20032.doc"/><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vmlDrawing" Target="../drawings/vmlDrawing4.vml"/><Relationship Id="rId5" Type="http://schemas.openxmlformats.org/officeDocument/2006/relationships/oleObject" Target="../embeddings/Documento_de_Microsoft_Office_Word_97-20033.doc"/><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vmlDrawing" Target="../drawings/vmlDrawing5.vml"/><Relationship Id="rId5" Type="http://schemas.openxmlformats.org/officeDocument/2006/relationships/oleObject" Target="../embeddings/Documento_de_Microsoft_Office_Word_97-20034.doc"/><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2.png"/><Relationship Id="rId5" Type="http://schemas.openxmlformats.org/officeDocument/2006/relationships/oleObject" Target="../embeddings/Hoja_de_c_lculo_de_Microsoft_Office_Excel_97-20035.xls"/><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vmlDrawing" Target="../drawings/vmlDrawing7.vml"/><Relationship Id="rId5" Type="http://schemas.openxmlformats.org/officeDocument/2006/relationships/oleObject" Target="../embeddings/Hoja_de_c_lculo_de_Microsoft_Office_Excel_97-20036.xls"/><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vmlDrawing" Target="../drawings/vmlDrawing8.vml"/><Relationship Id="rId4" Type="http://schemas.openxmlformats.org/officeDocument/2006/relationships/oleObject" Target="../embeddings/Gr_fico_de_Microsoft_Office_Excel7.xls"/></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vmlDrawing" Target="../drawings/vmlDrawing9.vml"/><Relationship Id="rId4" Type="http://schemas.openxmlformats.org/officeDocument/2006/relationships/oleObject" Target="../embeddings/Gr_fico_de_Microsoft_Office_Excel8.xls"/></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24.xml"/><Relationship Id="rId7" Type="http://schemas.openxmlformats.org/officeDocument/2006/relationships/oleObject" Target="../embeddings/oleObject3.bin"/><Relationship Id="rId2" Type="http://schemas.openxmlformats.org/officeDocument/2006/relationships/slideLayout" Target="../slideLayouts/slideLayout8.xml"/><Relationship Id="rId1" Type="http://schemas.openxmlformats.org/officeDocument/2006/relationships/vmlDrawing" Target="../drawings/vmlDrawing10.vml"/><Relationship Id="rId6" Type="http://schemas.openxmlformats.org/officeDocument/2006/relationships/hyperlink" Target="http://www.informatik.uni-trier.de/~ley/db/conf/incdm/incdm2010.html#BravoFW10" TargetMode="External"/><Relationship Id="rId11" Type="http://schemas.openxmlformats.org/officeDocument/2006/relationships/oleObject" Target="../embeddings/oleObject7.bin"/><Relationship Id="rId5" Type="http://schemas.openxmlformats.org/officeDocument/2006/relationships/hyperlink" Target="http://www.informatik.uni-trier.de/~ley/db/indices/a-tree/f/Figueroa:Nicolas.html" TargetMode="External"/><Relationship Id="rId10" Type="http://schemas.openxmlformats.org/officeDocument/2006/relationships/oleObject" Target="../embeddings/oleObject6.bin"/><Relationship Id="rId4" Type="http://schemas.openxmlformats.org/officeDocument/2006/relationships/hyperlink" Target="http://www.informatik.uni-trier.de/~ley/db/indices/a-tree/b/Bravo:Cristi=aacute=n.html" TargetMode="External"/><Relationship Id="rId9" Type="http://schemas.openxmlformats.org/officeDocument/2006/relationships/oleObject" Target="../embeddings/oleObject5.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ctrTitle"/>
          </p:nvPr>
        </p:nvSpPr>
        <p:spPr>
          <a:xfrm>
            <a:off x="714375" y="2030413"/>
            <a:ext cx="7772400" cy="1470025"/>
          </a:xfrm>
          <a:solidFill>
            <a:srgbClr val="FFFFFF"/>
          </a:solidFill>
        </p:spPr>
        <p:txBody>
          <a:bodyPr/>
          <a:lstStyle/>
          <a:p>
            <a:pPr eaLnBrk="1" hangingPunct="1"/>
            <a:r>
              <a:rPr lang="es-MX" dirty="0" smtClean="0">
                <a:solidFill>
                  <a:srgbClr val="254061"/>
                </a:solidFill>
              </a:rPr>
              <a:t>Casos prácticos y </a:t>
            </a:r>
            <a:br>
              <a:rPr lang="es-MX" dirty="0" smtClean="0">
                <a:solidFill>
                  <a:srgbClr val="254061"/>
                </a:solidFill>
              </a:rPr>
            </a:br>
            <a:r>
              <a:rPr lang="es-MX" dirty="0" smtClean="0">
                <a:solidFill>
                  <a:srgbClr val="254061"/>
                </a:solidFill>
              </a:rPr>
              <a:t>desarrollos nuevos </a:t>
            </a:r>
            <a:endParaRPr lang="es-CL" dirty="0" smtClean="0">
              <a:solidFill>
                <a:srgbClr val="254061"/>
              </a:solidFill>
            </a:endParaRPr>
          </a:p>
        </p:txBody>
      </p:sp>
      <p:sp>
        <p:nvSpPr>
          <p:cNvPr id="4" name="3 Marcador de número de diapositiva"/>
          <p:cNvSpPr>
            <a:spLocks noGrp="1"/>
          </p:cNvSpPr>
          <p:nvPr>
            <p:ph type="sldNum" sz="quarter" idx="11"/>
          </p:nvPr>
        </p:nvSpPr>
        <p:spPr/>
        <p:txBody>
          <a:bodyPr/>
          <a:lstStyle/>
          <a:p>
            <a:pPr>
              <a:defRPr/>
            </a:pPr>
            <a:fld id="{F4A1575C-B984-4A1B-B27D-E735AFCB09E3}" type="slidenum">
              <a:rPr lang="es-ES"/>
              <a:pPr>
                <a:defRPr/>
              </a:pPr>
              <a:t>1</a:t>
            </a:fld>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81000"/>
            <a:ext cx="8534400" cy="457200"/>
            <a:chOff x="240" y="240"/>
            <a:chExt cx="5376" cy="288"/>
          </a:xfrm>
        </p:grpSpPr>
        <p:sp>
          <p:nvSpPr>
            <p:cNvPr id="30730" name="Line 3"/>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30731" name="Picture 4" descr="logo2"/>
            <p:cNvPicPr>
              <a:picLocks noChangeAspect="1" noChangeArrowheads="1"/>
            </p:cNvPicPr>
            <p:nvPr/>
          </p:nvPicPr>
          <p:blipFill>
            <a:blip r:embed="rId3" cstate="print"/>
            <a:srcRect/>
            <a:stretch>
              <a:fillRect/>
            </a:stretch>
          </p:blipFill>
          <p:spPr bwMode="auto">
            <a:xfrm>
              <a:off x="4896" y="240"/>
              <a:ext cx="720" cy="270"/>
            </a:xfrm>
            <a:prstGeom prst="rect">
              <a:avLst/>
            </a:prstGeom>
            <a:noFill/>
            <a:ln w="9525">
              <a:noFill/>
              <a:miter lim="800000"/>
              <a:headEnd/>
              <a:tailEnd/>
            </a:ln>
          </p:spPr>
        </p:pic>
      </p:grpSp>
      <p:sp>
        <p:nvSpPr>
          <p:cNvPr id="30723" name="Rectangle 5"/>
          <p:cNvSpPr>
            <a:spLocks noGrp="1"/>
          </p:cNvSpPr>
          <p:nvPr>
            <p:ph type="title" idx="4294967295"/>
          </p:nvPr>
        </p:nvSpPr>
        <p:spPr>
          <a:xfrm>
            <a:off x="685800" y="-152400"/>
            <a:ext cx="7772400" cy="1143000"/>
          </a:xfrm>
        </p:spPr>
        <p:txBody>
          <a:bodyPr/>
          <a:lstStyle/>
          <a:p>
            <a:r>
              <a:rPr lang="es-ES_tradnl" sz="2800" smtClean="0"/>
              <a:t>Two step approach  </a:t>
            </a:r>
            <a:r>
              <a:rPr lang="es-ES_tradnl" smtClean="0"/>
              <a:t> </a:t>
            </a:r>
          </a:p>
        </p:txBody>
      </p:sp>
      <p:sp>
        <p:nvSpPr>
          <p:cNvPr id="30724" name="AutoShape 6"/>
          <p:cNvSpPr>
            <a:spLocks noChangeArrowheads="1"/>
          </p:cNvSpPr>
          <p:nvPr/>
        </p:nvSpPr>
        <p:spPr bwMode="auto">
          <a:xfrm>
            <a:off x="609600" y="1524000"/>
            <a:ext cx="1371600" cy="1447800"/>
          </a:xfrm>
          <a:prstGeom prst="can">
            <a:avLst>
              <a:gd name="adj" fmla="val 26389"/>
            </a:avLst>
          </a:prstGeom>
          <a:noFill/>
          <a:ln w="9525">
            <a:solidFill>
              <a:schemeClr val="tx1"/>
            </a:solidFill>
            <a:round/>
            <a:headEnd/>
            <a:tailEnd/>
          </a:ln>
        </p:spPr>
        <p:txBody>
          <a:bodyPr wrap="none" anchor="ctr"/>
          <a:lstStyle/>
          <a:p>
            <a:endParaRPr lang="es-CL"/>
          </a:p>
        </p:txBody>
      </p:sp>
      <p:sp>
        <p:nvSpPr>
          <p:cNvPr id="30725" name="AutoShape 7"/>
          <p:cNvSpPr>
            <a:spLocks noChangeArrowheads="1"/>
          </p:cNvSpPr>
          <p:nvPr/>
        </p:nvSpPr>
        <p:spPr bwMode="auto">
          <a:xfrm>
            <a:off x="5486400" y="1447800"/>
            <a:ext cx="3429000" cy="3124200"/>
          </a:xfrm>
          <a:prstGeom prst="can">
            <a:avLst>
              <a:gd name="adj" fmla="val 25000"/>
            </a:avLst>
          </a:prstGeom>
          <a:noFill/>
          <a:ln w="9525">
            <a:solidFill>
              <a:schemeClr val="tx1"/>
            </a:solidFill>
            <a:round/>
            <a:headEnd/>
            <a:tailEnd/>
          </a:ln>
        </p:spPr>
        <p:txBody>
          <a:bodyPr wrap="none" anchor="ctr"/>
          <a:lstStyle/>
          <a:p>
            <a:endParaRPr lang="es-CL"/>
          </a:p>
        </p:txBody>
      </p:sp>
      <p:sp>
        <p:nvSpPr>
          <p:cNvPr id="30726" name="Text Box 8"/>
          <p:cNvSpPr txBox="1">
            <a:spLocks noChangeArrowheads="1"/>
          </p:cNvSpPr>
          <p:nvPr/>
        </p:nvSpPr>
        <p:spPr bwMode="auto">
          <a:xfrm>
            <a:off x="593725" y="3352800"/>
            <a:ext cx="2800350" cy="1920875"/>
          </a:xfrm>
          <a:prstGeom prst="rect">
            <a:avLst/>
          </a:prstGeom>
          <a:noFill/>
          <a:ln w="9525">
            <a:noFill/>
            <a:miter lim="800000"/>
            <a:headEnd/>
            <a:tailEnd/>
          </a:ln>
        </p:spPr>
        <p:txBody>
          <a:bodyPr wrap="none">
            <a:spAutoFit/>
          </a:bodyPr>
          <a:lstStyle/>
          <a:p>
            <a:pPr eaLnBrk="0" hangingPunct="0">
              <a:buFontTx/>
              <a:buChar char="•"/>
            </a:pPr>
            <a:r>
              <a:rPr lang="en-US" sz="2000">
                <a:latin typeface="Times New Roman" pitchFamily="18" charset="0"/>
              </a:rPr>
              <a:t>Clustering of navigating </a:t>
            </a:r>
            <a:br>
              <a:rPr lang="en-US" sz="2000">
                <a:latin typeface="Times New Roman" pitchFamily="18" charset="0"/>
              </a:rPr>
            </a:br>
            <a:r>
              <a:rPr lang="en-US" sz="2000">
                <a:latin typeface="Times New Roman" pitchFamily="18" charset="0"/>
              </a:rPr>
              <a:t> customers </a:t>
            </a:r>
          </a:p>
          <a:p>
            <a:pPr eaLnBrk="0" hangingPunct="0">
              <a:buFontTx/>
              <a:buChar char="•"/>
            </a:pPr>
            <a:endParaRPr lang="en-US" sz="2000">
              <a:latin typeface="Times New Roman" pitchFamily="18" charset="0"/>
            </a:endParaRPr>
          </a:p>
          <a:p>
            <a:pPr eaLnBrk="0" hangingPunct="0">
              <a:buFontTx/>
              <a:buChar char="•"/>
            </a:pPr>
            <a:r>
              <a:rPr lang="en-US" sz="2000">
                <a:latin typeface="Times New Roman" pitchFamily="18" charset="0"/>
              </a:rPr>
              <a:t>Determine profile of </a:t>
            </a:r>
            <a:br>
              <a:rPr lang="en-US" sz="2000">
                <a:latin typeface="Times New Roman" pitchFamily="18" charset="0"/>
              </a:rPr>
            </a:br>
            <a:r>
              <a:rPr lang="en-US" sz="2000">
                <a:latin typeface="Times New Roman" pitchFamily="18" charset="0"/>
              </a:rPr>
              <a:t> “heavy users” </a:t>
            </a:r>
          </a:p>
          <a:p>
            <a:pPr eaLnBrk="0" hangingPunct="0">
              <a:buFontTx/>
              <a:buChar char="•"/>
            </a:pPr>
            <a:r>
              <a:rPr lang="en-US" sz="2000" u="sng">
                <a:latin typeface="Times New Roman" pitchFamily="18" charset="0"/>
              </a:rPr>
              <a:t>=&gt; Fuzzy Clustering </a:t>
            </a:r>
            <a:endParaRPr lang="en-US" sz="2000">
              <a:latin typeface="Times New Roman" pitchFamily="18" charset="0"/>
            </a:endParaRPr>
          </a:p>
        </p:txBody>
      </p:sp>
      <p:sp>
        <p:nvSpPr>
          <p:cNvPr id="30727" name="Text Box 9"/>
          <p:cNvSpPr txBox="1">
            <a:spLocks noChangeArrowheads="1"/>
          </p:cNvSpPr>
          <p:nvPr/>
        </p:nvSpPr>
        <p:spPr bwMode="auto">
          <a:xfrm>
            <a:off x="4333875" y="4572000"/>
            <a:ext cx="4891088" cy="1920875"/>
          </a:xfrm>
          <a:prstGeom prst="rect">
            <a:avLst/>
          </a:prstGeom>
          <a:noFill/>
          <a:ln w="9525">
            <a:noFill/>
            <a:miter lim="800000"/>
            <a:headEnd/>
            <a:tailEnd/>
          </a:ln>
        </p:spPr>
        <p:txBody>
          <a:bodyPr wrap="none">
            <a:spAutoFit/>
          </a:bodyPr>
          <a:lstStyle/>
          <a:p>
            <a:pPr eaLnBrk="0" hangingPunct="0">
              <a:buFontTx/>
              <a:buChar char="•"/>
            </a:pPr>
            <a:r>
              <a:rPr lang="en-US" sz="2000">
                <a:latin typeface="Times New Roman" pitchFamily="18" charset="0"/>
              </a:rPr>
              <a:t>Search for (traditional) customers that have </a:t>
            </a:r>
            <a:br>
              <a:rPr lang="en-US" sz="2000">
                <a:latin typeface="Times New Roman" pitchFamily="18" charset="0"/>
              </a:rPr>
            </a:br>
            <a:r>
              <a:rPr lang="en-US" sz="2000">
                <a:latin typeface="Times New Roman" pitchFamily="18" charset="0"/>
              </a:rPr>
              <a:t> a profile similar to that of “heavy users” </a:t>
            </a:r>
          </a:p>
          <a:p>
            <a:pPr eaLnBrk="0" hangingPunct="0">
              <a:buFontTx/>
              <a:buChar char="•"/>
            </a:pPr>
            <a:endParaRPr lang="en-US" sz="2000">
              <a:latin typeface="Times New Roman" pitchFamily="18" charset="0"/>
            </a:endParaRPr>
          </a:p>
          <a:p>
            <a:pPr eaLnBrk="0" hangingPunct="0">
              <a:buFontTx/>
              <a:buChar char="•"/>
            </a:pPr>
            <a:r>
              <a:rPr lang="en-US" sz="2000">
                <a:latin typeface="Times New Roman" pitchFamily="18" charset="0"/>
              </a:rPr>
              <a:t>Marketing campaign directed to these “twins </a:t>
            </a:r>
            <a:br>
              <a:rPr lang="en-US" sz="2000">
                <a:latin typeface="Times New Roman" pitchFamily="18" charset="0"/>
              </a:rPr>
            </a:br>
            <a:r>
              <a:rPr lang="en-US" sz="2000">
                <a:latin typeface="Times New Roman" pitchFamily="18" charset="0"/>
              </a:rPr>
              <a:t> of heavy users” </a:t>
            </a:r>
          </a:p>
          <a:p>
            <a:pPr eaLnBrk="0" hangingPunct="0">
              <a:buFontTx/>
              <a:buChar char="•"/>
            </a:pPr>
            <a:r>
              <a:rPr lang="en-US" sz="2000" u="sng">
                <a:latin typeface="Times New Roman" pitchFamily="18" charset="0"/>
              </a:rPr>
              <a:t>=&gt; Neural Network </a:t>
            </a:r>
            <a:endParaRPr lang="en-US" sz="2000">
              <a:latin typeface="Times New Roman" pitchFamily="18" charset="0"/>
            </a:endParaRPr>
          </a:p>
        </p:txBody>
      </p:sp>
      <p:sp>
        <p:nvSpPr>
          <p:cNvPr id="30728" name="Text Box 10"/>
          <p:cNvSpPr txBox="1">
            <a:spLocks noChangeArrowheads="1"/>
          </p:cNvSpPr>
          <p:nvPr/>
        </p:nvSpPr>
        <p:spPr bwMode="auto">
          <a:xfrm>
            <a:off x="288925" y="828675"/>
            <a:ext cx="1970088" cy="519113"/>
          </a:xfrm>
          <a:prstGeom prst="rect">
            <a:avLst/>
          </a:prstGeom>
          <a:noFill/>
          <a:ln w="9525">
            <a:noFill/>
            <a:miter lim="800000"/>
            <a:headEnd/>
            <a:tailEnd/>
          </a:ln>
        </p:spPr>
        <p:txBody>
          <a:bodyPr wrap="none">
            <a:spAutoFit/>
          </a:bodyPr>
          <a:lstStyle/>
          <a:p>
            <a:pPr eaLnBrk="0" hangingPunct="0"/>
            <a:r>
              <a:rPr lang="es-ES_tradnl" sz="2800">
                <a:latin typeface="Times New Roman" pitchFamily="18" charset="0"/>
              </a:rPr>
              <a:t>Virtual bank</a:t>
            </a:r>
          </a:p>
        </p:txBody>
      </p:sp>
      <p:sp>
        <p:nvSpPr>
          <p:cNvPr id="30729" name="Text Box 11"/>
          <p:cNvSpPr txBox="1">
            <a:spLocks noChangeArrowheads="1"/>
          </p:cNvSpPr>
          <p:nvPr/>
        </p:nvSpPr>
        <p:spPr bwMode="auto">
          <a:xfrm>
            <a:off x="5486400" y="809625"/>
            <a:ext cx="2541588" cy="519113"/>
          </a:xfrm>
          <a:prstGeom prst="rect">
            <a:avLst/>
          </a:prstGeom>
          <a:noFill/>
          <a:ln w="9525">
            <a:noFill/>
            <a:miter lim="800000"/>
            <a:headEnd/>
            <a:tailEnd/>
          </a:ln>
        </p:spPr>
        <p:txBody>
          <a:bodyPr wrap="none">
            <a:spAutoFit/>
          </a:bodyPr>
          <a:lstStyle/>
          <a:p>
            <a:pPr eaLnBrk="0" hangingPunct="0"/>
            <a:r>
              <a:rPr lang="es-ES_tradnl" sz="2800">
                <a:latin typeface="Times New Roman" pitchFamily="18" charset="0"/>
              </a:rPr>
              <a:t>Traditional bank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81000"/>
            <a:ext cx="8534400" cy="457200"/>
            <a:chOff x="240" y="240"/>
            <a:chExt cx="5376" cy="288"/>
          </a:xfrm>
        </p:grpSpPr>
        <p:sp>
          <p:nvSpPr>
            <p:cNvPr id="2054" name="Line 3"/>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2055" name="Picture 4" descr="logo2"/>
            <p:cNvPicPr>
              <a:picLocks noChangeAspect="1" noChangeArrowheads="1"/>
            </p:cNvPicPr>
            <p:nvPr/>
          </p:nvPicPr>
          <p:blipFill>
            <a:blip r:embed="rId4" cstate="print"/>
            <a:srcRect/>
            <a:stretch>
              <a:fillRect/>
            </a:stretch>
          </p:blipFill>
          <p:spPr bwMode="auto">
            <a:xfrm>
              <a:off x="4896" y="240"/>
              <a:ext cx="720" cy="270"/>
            </a:xfrm>
            <a:prstGeom prst="rect">
              <a:avLst/>
            </a:prstGeom>
            <a:noFill/>
            <a:ln w="9525">
              <a:noFill/>
              <a:miter lim="800000"/>
              <a:headEnd/>
              <a:tailEnd/>
            </a:ln>
          </p:spPr>
        </p:pic>
      </p:grpSp>
      <p:sp>
        <p:nvSpPr>
          <p:cNvPr id="2052" name="Rectangle 5"/>
          <p:cNvSpPr>
            <a:spLocks noGrp="1" noChangeArrowheads="1"/>
          </p:cNvSpPr>
          <p:nvPr>
            <p:ph type="title" idx="4294967295"/>
          </p:nvPr>
        </p:nvSpPr>
        <p:spPr>
          <a:xfrm>
            <a:off x="685800" y="152400"/>
            <a:ext cx="7772400" cy="762000"/>
          </a:xfrm>
        </p:spPr>
        <p:txBody>
          <a:bodyPr/>
          <a:lstStyle/>
          <a:p>
            <a:r>
              <a:rPr lang="es-ES_tradnl" sz="2800" smtClean="0"/>
              <a:t>Results of Segmentation </a:t>
            </a:r>
            <a:endParaRPr lang="es-ES_tradnl" smtClean="0"/>
          </a:p>
        </p:txBody>
      </p:sp>
      <p:graphicFrame>
        <p:nvGraphicFramePr>
          <p:cNvPr id="2050" name="Object 6"/>
          <p:cNvGraphicFramePr>
            <a:graphicFrameLocks noChangeAspect="1"/>
          </p:cNvGraphicFramePr>
          <p:nvPr/>
        </p:nvGraphicFramePr>
        <p:xfrm>
          <a:off x="-1828800" y="1524000"/>
          <a:ext cx="12877800" cy="4865688"/>
        </p:xfrm>
        <a:graphic>
          <a:graphicData uri="http://schemas.openxmlformats.org/presentationml/2006/ole">
            <p:oleObj spid="_x0000_s106498" name="Documento" r:id="rId5" imgW="5659920" imgH="2139120" progId="Word.Document.8">
              <p:embed/>
            </p:oleObj>
          </a:graphicData>
        </a:graphic>
      </p:graphicFrame>
      <p:sp>
        <p:nvSpPr>
          <p:cNvPr id="2053" name="AutoShape 7"/>
          <p:cNvSpPr>
            <a:spLocks noChangeArrowheads="1"/>
          </p:cNvSpPr>
          <p:nvPr/>
        </p:nvSpPr>
        <p:spPr bwMode="auto">
          <a:xfrm>
            <a:off x="0" y="4876800"/>
            <a:ext cx="533400" cy="304800"/>
          </a:xfrm>
          <a:prstGeom prst="rightArrow">
            <a:avLst>
              <a:gd name="adj1" fmla="val 50000"/>
              <a:gd name="adj2" fmla="val 43750"/>
            </a:avLst>
          </a:prstGeom>
          <a:noFill/>
          <a:ln w="9525">
            <a:solidFill>
              <a:schemeClr val="tx1"/>
            </a:solidFill>
            <a:miter lim="800000"/>
            <a:headEnd/>
            <a:tailEnd/>
          </a:ln>
        </p:spPr>
        <p:txBody>
          <a:bodyPr wrap="none" anchor="ctr"/>
          <a:lstStyle/>
          <a:p>
            <a:endParaRPr lang="es-CL"/>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381000" y="76200"/>
            <a:ext cx="7772400" cy="876300"/>
          </a:xfrm>
          <a:prstGeom prst="rect">
            <a:avLst/>
          </a:prstGeom>
          <a:noFill/>
          <a:ln w="9525">
            <a:noFill/>
            <a:miter lim="800000"/>
            <a:headEnd/>
            <a:tailEnd/>
          </a:ln>
        </p:spPr>
        <p:txBody>
          <a:bodyPr lIns="92075" tIns="46038" rIns="92075" bIns="46038" anchor="b"/>
          <a:lstStyle/>
          <a:p>
            <a:pPr algn="ctr" eaLnBrk="0" hangingPunct="0">
              <a:spcBef>
                <a:spcPct val="20000"/>
              </a:spcBef>
              <a:buClr>
                <a:schemeClr val="accent2"/>
              </a:buClr>
              <a:buSzPct val="75000"/>
              <a:buFont typeface="Monotype Sorts"/>
              <a:buNone/>
            </a:pPr>
            <a:r>
              <a:rPr lang="es-ES_tradnl" sz="2800">
                <a:latin typeface="Times New Roman" pitchFamily="18" charset="0"/>
              </a:rPr>
              <a:t>Neural networks (Multilayer Perceptron) </a:t>
            </a:r>
            <a:endParaRPr lang="es-ES_tradnl" sz="2800">
              <a:solidFill>
                <a:schemeClr val="tx2"/>
              </a:solidFill>
              <a:latin typeface="Times New Roman" pitchFamily="18" charset="0"/>
            </a:endParaRPr>
          </a:p>
        </p:txBody>
      </p:sp>
      <p:pic>
        <p:nvPicPr>
          <p:cNvPr id="31747" name="Picture 3"/>
          <p:cNvPicPr>
            <a:picLocks noChangeArrowheads="1"/>
          </p:cNvPicPr>
          <p:nvPr/>
        </p:nvPicPr>
        <p:blipFill>
          <a:blip r:embed="rId3" cstate="print"/>
          <a:srcRect/>
          <a:stretch>
            <a:fillRect/>
          </a:stretch>
        </p:blipFill>
        <p:spPr bwMode="auto">
          <a:xfrm>
            <a:off x="1295400" y="1295400"/>
            <a:ext cx="6492875" cy="4953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idx="4294967295"/>
          </p:nvPr>
        </p:nvSpPr>
        <p:spPr>
          <a:xfrm>
            <a:off x="685800" y="457200"/>
            <a:ext cx="7772400" cy="609600"/>
          </a:xfrm>
        </p:spPr>
        <p:txBody>
          <a:bodyPr lIns="92075" tIns="46038" rIns="92075" bIns="46038" anchor="b"/>
          <a:lstStyle/>
          <a:p>
            <a:r>
              <a:rPr lang="es-ES_tradnl" sz="2800" smtClean="0"/>
              <a:t>DataEngine</a:t>
            </a:r>
          </a:p>
        </p:txBody>
      </p:sp>
      <p:pic>
        <p:nvPicPr>
          <p:cNvPr id="32771" name="Picture 3"/>
          <p:cNvPicPr>
            <a:picLocks noChangeArrowheads="1"/>
          </p:cNvPicPr>
          <p:nvPr/>
        </p:nvPicPr>
        <p:blipFill>
          <a:blip r:embed="rId3" cstate="print"/>
          <a:srcRect/>
          <a:stretch>
            <a:fillRect/>
          </a:stretch>
        </p:blipFill>
        <p:spPr bwMode="auto">
          <a:xfrm>
            <a:off x="1454150" y="1341438"/>
            <a:ext cx="5972175" cy="4191000"/>
          </a:xfrm>
          <a:prstGeom prst="rect">
            <a:avLst/>
          </a:prstGeom>
          <a:noFill/>
          <a:ln w="9525">
            <a:noFill/>
            <a:miter lim="800000"/>
            <a:headEnd/>
            <a:tailEnd/>
          </a:ln>
        </p:spPr>
      </p:pic>
      <p:sp>
        <p:nvSpPr>
          <p:cNvPr id="32772" name="Text Box 4"/>
          <p:cNvSpPr txBox="1">
            <a:spLocks noChangeArrowheads="1"/>
          </p:cNvSpPr>
          <p:nvPr/>
        </p:nvSpPr>
        <p:spPr bwMode="auto">
          <a:xfrm>
            <a:off x="3111500" y="5805488"/>
            <a:ext cx="2603500" cy="457200"/>
          </a:xfrm>
          <a:prstGeom prst="rect">
            <a:avLst/>
          </a:prstGeom>
          <a:noFill/>
          <a:ln w="9525">
            <a:noFill/>
            <a:miter lim="800000"/>
            <a:headEnd/>
            <a:tailEnd/>
          </a:ln>
        </p:spPr>
        <p:txBody>
          <a:bodyPr wrap="none">
            <a:spAutoFit/>
          </a:bodyPr>
          <a:lstStyle/>
          <a:p>
            <a:pPr eaLnBrk="0" hangingPunct="0"/>
            <a:r>
              <a:rPr lang="en-US" sz="2400">
                <a:latin typeface="Times New Roman" pitchFamily="18" charset="0"/>
              </a:rPr>
              <a:t>www.dataengine.de</a:t>
            </a:r>
            <a:endParaRPr lang="es-ES" sz="2400">
              <a:latin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381000" y="76200"/>
            <a:ext cx="7772400" cy="876300"/>
          </a:xfrm>
          <a:prstGeom prst="rect">
            <a:avLst/>
          </a:prstGeom>
          <a:noFill/>
          <a:ln w="9525">
            <a:noFill/>
            <a:miter lim="800000"/>
            <a:headEnd/>
            <a:tailEnd/>
          </a:ln>
        </p:spPr>
        <p:txBody>
          <a:bodyPr lIns="92075" tIns="46038" rIns="92075" bIns="46038" anchor="b"/>
          <a:lstStyle/>
          <a:p>
            <a:pPr algn="ctr" eaLnBrk="0" hangingPunct="0">
              <a:spcBef>
                <a:spcPct val="20000"/>
              </a:spcBef>
              <a:buClr>
                <a:schemeClr val="accent2"/>
              </a:buClr>
              <a:buSzPct val="75000"/>
              <a:buFont typeface="Monotype Sorts"/>
              <a:buNone/>
            </a:pPr>
            <a:r>
              <a:rPr lang="en-US" sz="2800">
                <a:latin typeface="Times New Roman" pitchFamily="18" charset="0"/>
              </a:rPr>
              <a:t>Identification of twins with Neural networks</a:t>
            </a:r>
            <a:endParaRPr lang="en-US" sz="2800">
              <a:solidFill>
                <a:schemeClr val="tx2"/>
              </a:solidFill>
              <a:latin typeface="Times New Roman" pitchFamily="18" charset="0"/>
            </a:endParaRPr>
          </a:p>
        </p:txBody>
      </p:sp>
      <p:sp>
        <p:nvSpPr>
          <p:cNvPr id="33795" name="Text Box 3"/>
          <p:cNvSpPr txBox="1">
            <a:spLocks noChangeArrowheads="1"/>
          </p:cNvSpPr>
          <p:nvPr/>
        </p:nvSpPr>
        <p:spPr bwMode="auto">
          <a:xfrm>
            <a:off x="104775" y="1600200"/>
            <a:ext cx="8886825" cy="4473575"/>
          </a:xfrm>
          <a:prstGeom prst="rect">
            <a:avLst/>
          </a:prstGeom>
          <a:noFill/>
          <a:ln w="9525">
            <a:noFill/>
            <a:miter lim="800000"/>
            <a:headEnd/>
            <a:tailEnd/>
          </a:ln>
        </p:spPr>
        <p:txBody>
          <a:bodyPr wrap="none">
            <a:spAutoFit/>
          </a:bodyPr>
          <a:lstStyle/>
          <a:p>
            <a:pPr eaLnBrk="0" hangingPunct="0"/>
            <a:r>
              <a:rPr lang="en-US" sz="2400">
                <a:latin typeface="Times New Roman" pitchFamily="18" charset="0"/>
              </a:rPr>
              <a:t>Architecture of the Multilayer Perceptron: </a:t>
            </a:r>
          </a:p>
          <a:p>
            <a:pPr eaLnBrk="0" hangingPunct="0"/>
            <a:endParaRPr lang="en-US" sz="2400">
              <a:latin typeface="Times New Roman" pitchFamily="18" charset="0"/>
            </a:endParaRPr>
          </a:p>
          <a:p>
            <a:pPr eaLnBrk="0" hangingPunct="0"/>
            <a:endParaRPr lang="en-US" sz="2400">
              <a:latin typeface="Times New Roman" pitchFamily="18" charset="0"/>
            </a:endParaRPr>
          </a:p>
          <a:p>
            <a:pPr eaLnBrk="0" hangingPunct="0"/>
            <a:r>
              <a:rPr lang="en-US" sz="2400">
                <a:latin typeface="Times New Roman" pitchFamily="18" charset="0"/>
              </a:rPr>
              <a:t>Number of input neurons: 6, </a:t>
            </a:r>
          </a:p>
          <a:p>
            <a:pPr eaLnBrk="0" hangingPunct="0"/>
            <a:r>
              <a:rPr lang="en-US" sz="2400">
                <a:latin typeface="Times New Roman" pitchFamily="18" charset="0"/>
              </a:rPr>
              <a:t>corresponding to the attributes: age, gender, civil status, education, </a:t>
            </a:r>
          </a:p>
          <a:p>
            <a:pPr eaLnBrk="0" hangingPunct="0"/>
            <a:r>
              <a:rPr lang="en-US" sz="2400">
                <a:latin typeface="Times New Roman" pitchFamily="18" charset="0"/>
              </a:rPr>
              <a:t>income, and antiquity. </a:t>
            </a:r>
          </a:p>
          <a:p>
            <a:pPr eaLnBrk="0" hangingPunct="0"/>
            <a:endParaRPr lang="en-US" sz="2400">
              <a:latin typeface="Times New Roman" pitchFamily="18" charset="0"/>
            </a:endParaRPr>
          </a:p>
          <a:p>
            <a:pPr eaLnBrk="0" hangingPunct="0"/>
            <a:r>
              <a:rPr lang="en-US" sz="2400">
                <a:latin typeface="Times New Roman" pitchFamily="18" charset="0"/>
              </a:rPr>
              <a:t>Number of neurons in the hidden layer: 12 (transfer function: sigmoid) </a:t>
            </a:r>
          </a:p>
          <a:p>
            <a:pPr eaLnBrk="0" hangingPunct="0"/>
            <a:endParaRPr lang="en-US" sz="2400">
              <a:latin typeface="Times New Roman" pitchFamily="18" charset="0"/>
            </a:endParaRPr>
          </a:p>
          <a:p>
            <a:pPr eaLnBrk="0" hangingPunct="0"/>
            <a:r>
              <a:rPr lang="en-US" sz="2400">
                <a:latin typeface="Times New Roman" pitchFamily="18" charset="0"/>
              </a:rPr>
              <a:t>Number of output neurons: 5, </a:t>
            </a:r>
          </a:p>
          <a:p>
            <a:pPr eaLnBrk="0" hangingPunct="0"/>
            <a:r>
              <a:rPr lang="en-US" sz="2400">
                <a:latin typeface="Times New Roman" pitchFamily="18" charset="0"/>
              </a:rPr>
              <a:t>corresponding to the 5 classes of customers: H, L1, L2, M1 and M2. </a:t>
            </a:r>
          </a:p>
          <a:p>
            <a:pPr eaLnBrk="0" hangingPunct="0"/>
            <a:endParaRPr lang="en-US" sz="2400">
              <a:latin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81000"/>
            <a:ext cx="8534400" cy="457200"/>
            <a:chOff x="240" y="240"/>
            <a:chExt cx="5376" cy="288"/>
          </a:xfrm>
        </p:grpSpPr>
        <p:sp>
          <p:nvSpPr>
            <p:cNvPr id="3078" name="Line 3"/>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3079" name="Picture 4" descr="logo2"/>
            <p:cNvPicPr>
              <a:picLocks noChangeAspect="1" noChangeArrowheads="1"/>
            </p:cNvPicPr>
            <p:nvPr/>
          </p:nvPicPr>
          <p:blipFill>
            <a:blip r:embed="rId4" cstate="print"/>
            <a:srcRect/>
            <a:stretch>
              <a:fillRect/>
            </a:stretch>
          </p:blipFill>
          <p:spPr bwMode="auto">
            <a:xfrm>
              <a:off x="4896" y="240"/>
              <a:ext cx="720" cy="270"/>
            </a:xfrm>
            <a:prstGeom prst="rect">
              <a:avLst/>
            </a:prstGeom>
            <a:noFill/>
            <a:ln w="9525">
              <a:noFill/>
              <a:miter lim="800000"/>
              <a:headEnd/>
              <a:tailEnd/>
            </a:ln>
          </p:spPr>
        </p:pic>
      </p:grpSp>
      <p:sp>
        <p:nvSpPr>
          <p:cNvPr id="3076" name="Rectangle 5"/>
          <p:cNvSpPr>
            <a:spLocks noGrp="1" noChangeArrowheads="1"/>
          </p:cNvSpPr>
          <p:nvPr>
            <p:ph type="title" idx="4294967295"/>
          </p:nvPr>
        </p:nvSpPr>
        <p:spPr>
          <a:xfrm>
            <a:off x="685800" y="152400"/>
            <a:ext cx="7772400" cy="762000"/>
          </a:xfrm>
        </p:spPr>
        <p:txBody>
          <a:bodyPr/>
          <a:lstStyle/>
          <a:p>
            <a:r>
              <a:rPr lang="es-ES_tradnl" sz="2800" smtClean="0"/>
              <a:t>Neural Network Results</a:t>
            </a:r>
            <a:endParaRPr lang="es-ES_tradnl" smtClean="0"/>
          </a:p>
        </p:txBody>
      </p:sp>
      <p:sp>
        <p:nvSpPr>
          <p:cNvPr id="3077" name="AutoShape 6"/>
          <p:cNvSpPr>
            <a:spLocks noChangeArrowheads="1"/>
          </p:cNvSpPr>
          <p:nvPr/>
        </p:nvSpPr>
        <p:spPr bwMode="auto">
          <a:xfrm>
            <a:off x="0" y="4876800"/>
            <a:ext cx="533400" cy="304800"/>
          </a:xfrm>
          <a:prstGeom prst="rightArrow">
            <a:avLst>
              <a:gd name="adj1" fmla="val 50000"/>
              <a:gd name="adj2" fmla="val 43750"/>
            </a:avLst>
          </a:prstGeom>
          <a:noFill/>
          <a:ln w="9525">
            <a:solidFill>
              <a:schemeClr val="tx1"/>
            </a:solidFill>
            <a:miter lim="800000"/>
            <a:headEnd/>
            <a:tailEnd/>
          </a:ln>
        </p:spPr>
        <p:txBody>
          <a:bodyPr wrap="none" anchor="ctr"/>
          <a:lstStyle/>
          <a:p>
            <a:endParaRPr lang="es-CL"/>
          </a:p>
        </p:txBody>
      </p:sp>
      <p:graphicFrame>
        <p:nvGraphicFramePr>
          <p:cNvPr id="3074" name="Object 7"/>
          <p:cNvGraphicFramePr>
            <a:graphicFrameLocks noChangeAspect="1"/>
          </p:cNvGraphicFramePr>
          <p:nvPr/>
        </p:nvGraphicFramePr>
        <p:xfrm>
          <a:off x="-3362325" y="2176463"/>
          <a:ext cx="17002125" cy="4071937"/>
        </p:xfrm>
        <a:graphic>
          <a:graphicData uri="http://schemas.openxmlformats.org/presentationml/2006/ole">
            <p:oleObj spid="_x0000_s107522" name="Documento" r:id="rId5" imgW="5658120" imgH="1355760" progId="Word.Document.8">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81000"/>
            <a:ext cx="8534400" cy="457200"/>
            <a:chOff x="240" y="240"/>
            <a:chExt cx="5376" cy="288"/>
          </a:xfrm>
        </p:grpSpPr>
        <p:sp>
          <p:nvSpPr>
            <p:cNvPr id="4101" name="Line 3"/>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4102" name="Picture 4" descr="logo2"/>
            <p:cNvPicPr>
              <a:picLocks noChangeAspect="1" noChangeArrowheads="1"/>
            </p:cNvPicPr>
            <p:nvPr/>
          </p:nvPicPr>
          <p:blipFill>
            <a:blip r:embed="rId4" cstate="print"/>
            <a:srcRect/>
            <a:stretch>
              <a:fillRect/>
            </a:stretch>
          </p:blipFill>
          <p:spPr bwMode="auto">
            <a:xfrm>
              <a:off x="4896" y="240"/>
              <a:ext cx="720" cy="270"/>
            </a:xfrm>
            <a:prstGeom prst="rect">
              <a:avLst/>
            </a:prstGeom>
            <a:noFill/>
            <a:ln w="9525">
              <a:noFill/>
              <a:miter lim="800000"/>
              <a:headEnd/>
              <a:tailEnd/>
            </a:ln>
          </p:spPr>
        </p:pic>
      </p:grpSp>
      <p:sp>
        <p:nvSpPr>
          <p:cNvPr id="4100" name="Rectangle 5"/>
          <p:cNvSpPr>
            <a:spLocks noGrp="1" noChangeArrowheads="1"/>
          </p:cNvSpPr>
          <p:nvPr>
            <p:ph type="title" idx="4294967295"/>
          </p:nvPr>
        </p:nvSpPr>
        <p:spPr>
          <a:xfrm>
            <a:off x="685800" y="152400"/>
            <a:ext cx="7772400" cy="762000"/>
          </a:xfrm>
        </p:spPr>
        <p:txBody>
          <a:bodyPr/>
          <a:lstStyle/>
          <a:p>
            <a:r>
              <a:rPr lang="es-ES_tradnl" sz="2800" smtClean="0"/>
              <a:t>Marketing Campaign </a:t>
            </a:r>
            <a:endParaRPr lang="es-ES_tradnl" smtClean="0"/>
          </a:p>
        </p:txBody>
      </p:sp>
      <p:graphicFrame>
        <p:nvGraphicFramePr>
          <p:cNvPr id="4098" name="Object 6"/>
          <p:cNvGraphicFramePr>
            <a:graphicFrameLocks noChangeAspect="1"/>
          </p:cNvGraphicFramePr>
          <p:nvPr/>
        </p:nvGraphicFramePr>
        <p:xfrm>
          <a:off x="-1219200" y="1981200"/>
          <a:ext cx="11506200" cy="2895600"/>
        </p:xfrm>
        <a:graphic>
          <a:graphicData uri="http://schemas.openxmlformats.org/presentationml/2006/ole">
            <p:oleObj spid="_x0000_s108546" name="Documento" r:id="rId5" imgW="5707440" imgH="1054080" progId="Word.Document.8">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7330" name="Rectangle 2"/>
          <p:cNvSpPr>
            <a:spLocks noGrp="1"/>
          </p:cNvSpPr>
          <p:nvPr>
            <p:ph type="title" idx="4294967295"/>
          </p:nvPr>
        </p:nvSpPr>
        <p:spPr>
          <a:xfrm>
            <a:off x="685800" y="76200"/>
            <a:ext cx="7772400" cy="1143000"/>
          </a:xfrm>
        </p:spPr>
        <p:txBody>
          <a:bodyPr/>
          <a:lstStyle/>
          <a:p>
            <a:r>
              <a:rPr lang="en-US" sz="3600" smtClean="0"/>
              <a:t>Gains Chart</a:t>
            </a:r>
            <a:r>
              <a:rPr lang="es-ES_tradnl" smtClean="0"/>
              <a:t> </a:t>
            </a:r>
          </a:p>
        </p:txBody>
      </p:sp>
      <p:grpSp>
        <p:nvGrpSpPr>
          <p:cNvPr id="2" name="Group 3"/>
          <p:cNvGrpSpPr>
            <a:grpSpLocks/>
          </p:cNvGrpSpPr>
          <p:nvPr/>
        </p:nvGrpSpPr>
        <p:grpSpPr bwMode="auto">
          <a:xfrm>
            <a:off x="152400" y="892175"/>
            <a:ext cx="7518400" cy="5857875"/>
            <a:chOff x="96" y="562"/>
            <a:chExt cx="4736" cy="3690"/>
          </a:xfrm>
        </p:grpSpPr>
        <p:sp>
          <p:nvSpPr>
            <p:cNvPr id="34829" name="Line 4"/>
            <p:cNvSpPr>
              <a:spLocks noChangeShapeType="1"/>
            </p:cNvSpPr>
            <p:nvPr/>
          </p:nvSpPr>
          <p:spPr bwMode="auto">
            <a:xfrm>
              <a:off x="864" y="3648"/>
              <a:ext cx="3456" cy="0"/>
            </a:xfrm>
            <a:prstGeom prst="line">
              <a:avLst/>
            </a:prstGeom>
            <a:noFill/>
            <a:ln w="9525">
              <a:solidFill>
                <a:schemeClr val="tx1"/>
              </a:solidFill>
              <a:round/>
              <a:headEnd/>
              <a:tailEnd type="triangle" w="lg" len="lg"/>
            </a:ln>
          </p:spPr>
          <p:txBody>
            <a:bodyPr wrap="none" lIns="90488" tIns="44450" rIns="90488" bIns="44450" anchor="ctr"/>
            <a:lstStyle/>
            <a:p>
              <a:endParaRPr lang="es-CL"/>
            </a:p>
          </p:txBody>
        </p:sp>
        <p:sp>
          <p:nvSpPr>
            <p:cNvPr id="34830" name="Line 5"/>
            <p:cNvSpPr>
              <a:spLocks noChangeShapeType="1"/>
            </p:cNvSpPr>
            <p:nvPr/>
          </p:nvSpPr>
          <p:spPr bwMode="auto">
            <a:xfrm flipV="1">
              <a:off x="960" y="1200"/>
              <a:ext cx="0" cy="2544"/>
            </a:xfrm>
            <a:prstGeom prst="line">
              <a:avLst/>
            </a:prstGeom>
            <a:noFill/>
            <a:ln w="9525">
              <a:solidFill>
                <a:schemeClr val="tx1"/>
              </a:solidFill>
              <a:round/>
              <a:headEnd/>
              <a:tailEnd type="triangle" w="lg" len="lg"/>
            </a:ln>
          </p:spPr>
          <p:txBody>
            <a:bodyPr wrap="none" lIns="90488" tIns="44450" rIns="90488" bIns="44450" anchor="ctr"/>
            <a:lstStyle/>
            <a:p>
              <a:endParaRPr lang="es-CL"/>
            </a:p>
          </p:txBody>
        </p:sp>
        <p:sp>
          <p:nvSpPr>
            <p:cNvPr id="34831" name="Text Box 6"/>
            <p:cNvSpPr txBox="1">
              <a:spLocks noChangeArrowheads="1"/>
            </p:cNvSpPr>
            <p:nvPr/>
          </p:nvSpPr>
          <p:spPr bwMode="auto">
            <a:xfrm>
              <a:off x="3168" y="3745"/>
              <a:ext cx="615" cy="378"/>
            </a:xfrm>
            <a:prstGeom prst="rect">
              <a:avLst/>
            </a:prstGeom>
            <a:noFill/>
            <a:ln w="9525">
              <a:noFill/>
              <a:miter lim="800000"/>
              <a:headEnd/>
              <a:tailEnd/>
            </a:ln>
          </p:spPr>
          <p:txBody>
            <a:bodyPr wrap="none" lIns="90488" tIns="44450" rIns="90488" bIns="44450">
              <a:spAutoFit/>
            </a:bodyPr>
            <a:lstStyle/>
            <a:p>
              <a:pPr defTabSz="762000" eaLnBrk="0" hangingPunct="0">
                <a:lnSpc>
                  <a:spcPct val="140000"/>
                </a:lnSpc>
                <a:spcBef>
                  <a:spcPct val="50000"/>
                </a:spcBef>
                <a:buFont typeface="Monotype Sorts"/>
                <a:buChar char=" "/>
              </a:pPr>
              <a:r>
                <a:rPr lang="es-ES_tradnl" sz="2400">
                  <a:solidFill>
                    <a:schemeClr val="tx2"/>
                  </a:solidFill>
                  <a:latin typeface="Times New Roman" pitchFamily="18" charset="0"/>
                </a:rPr>
                <a:t>100%</a:t>
              </a:r>
            </a:p>
          </p:txBody>
        </p:sp>
        <p:sp>
          <p:nvSpPr>
            <p:cNvPr id="34832" name="Text Box 7"/>
            <p:cNvSpPr txBox="1">
              <a:spLocks noChangeArrowheads="1"/>
            </p:cNvSpPr>
            <p:nvPr/>
          </p:nvSpPr>
          <p:spPr bwMode="auto">
            <a:xfrm>
              <a:off x="144" y="1686"/>
              <a:ext cx="615" cy="378"/>
            </a:xfrm>
            <a:prstGeom prst="rect">
              <a:avLst/>
            </a:prstGeom>
            <a:noFill/>
            <a:ln w="9525">
              <a:noFill/>
              <a:miter lim="800000"/>
              <a:headEnd/>
              <a:tailEnd/>
            </a:ln>
          </p:spPr>
          <p:txBody>
            <a:bodyPr wrap="none" lIns="90488" tIns="44450" rIns="90488" bIns="44450">
              <a:spAutoFit/>
            </a:bodyPr>
            <a:lstStyle/>
            <a:p>
              <a:pPr defTabSz="762000" eaLnBrk="0" hangingPunct="0">
                <a:lnSpc>
                  <a:spcPct val="140000"/>
                </a:lnSpc>
                <a:spcBef>
                  <a:spcPct val="50000"/>
                </a:spcBef>
                <a:buFont typeface="Monotype Sorts"/>
                <a:buChar char=" "/>
              </a:pPr>
              <a:r>
                <a:rPr lang="es-ES_tradnl" sz="2400">
                  <a:solidFill>
                    <a:schemeClr val="tx2"/>
                  </a:solidFill>
                  <a:latin typeface="Times New Roman" pitchFamily="18" charset="0"/>
                </a:rPr>
                <a:t>100%</a:t>
              </a:r>
            </a:p>
          </p:txBody>
        </p:sp>
        <p:sp>
          <p:nvSpPr>
            <p:cNvPr id="34833" name="Text Box 8"/>
            <p:cNvSpPr txBox="1">
              <a:spLocks noChangeArrowheads="1"/>
            </p:cNvSpPr>
            <p:nvPr/>
          </p:nvSpPr>
          <p:spPr bwMode="auto">
            <a:xfrm>
              <a:off x="3552" y="3552"/>
              <a:ext cx="1280" cy="700"/>
            </a:xfrm>
            <a:prstGeom prst="rect">
              <a:avLst/>
            </a:prstGeom>
            <a:noFill/>
            <a:ln w="9525">
              <a:noFill/>
              <a:miter lim="800000"/>
              <a:headEnd/>
              <a:tailEnd/>
            </a:ln>
          </p:spPr>
          <p:txBody>
            <a:bodyPr wrap="none" lIns="90488" tIns="44450" rIns="90488" bIns="44450">
              <a:spAutoFit/>
            </a:bodyPr>
            <a:lstStyle/>
            <a:p>
              <a:pPr defTabSz="762000" eaLnBrk="0" hangingPunct="0">
                <a:lnSpc>
                  <a:spcPct val="140000"/>
                </a:lnSpc>
                <a:spcBef>
                  <a:spcPct val="50000"/>
                </a:spcBef>
                <a:buFont typeface="Monotype Sorts"/>
                <a:buChar char=" "/>
              </a:pPr>
              <a:r>
                <a:rPr lang="en-US" sz="2400">
                  <a:solidFill>
                    <a:schemeClr val="tx2"/>
                  </a:solidFill>
                  <a:latin typeface="Times New Roman" pitchFamily="18" charset="0"/>
                </a:rPr>
                <a:t>Percentage of </a:t>
              </a:r>
              <a:br>
                <a:rPr lang="en-US" sz="2400">
                  <a:solidFill>
                    <a:schemeClr val="tx2"/>
                  </a:solidFill>
                  <a:latin typeface="Times New Roman" pitchFamily="18" charset="0"/>
                </a:rPr>
              </a:br>
              <a:r>
                <a:rPr lang="en-US" sz="2400">
                  <a:solidFill>
                    <a:schemeClr val="tx2"/>
                  </a:solidFill>
                  <a:latin typeface="Times New Roman" pitchFamily="18" charset="0"/>
                </a:rPr>
                <a:t>total customers</a:t>
              </a:r>
              <a:endParaRPr lang="es-ES_tradnl" sz="2400">
                <a:solidFill>
                  <a:schemeClr val="tx2"/>
                </a:solidFill>
                <a:latin typeface="Times New Roman" pitchFamily="18" charset="0"/>
              </a:endParaRPr>
            </a:p>
          </p:txBody>
        </p:sp>
        <p:sp>
          <p:nvSpPr>
            <p:cNvPr id="34834" name="Text Box 9"/>
            <p:cNvSpPr txBox="1">
              <a:spLocks noChangeArrowheads="1"/>
            </p:cNvSpPr>
            <p:nvPr/>
          </p:nvSpPr>
          <p:spPr bwMode="auto">
            <a:xfrm>
              <a:off x="96" y="562"/>
              <a:ext cx="1152" cy="1022"/>
            </a:xfrm>
            <a:prstGeom prst="rect">
              <a:avLst/>
            </a:prstGeom>
            <a:noFill/>
            <a:ln w="9525">
              <a:noFill/>
              <a:miter lim="800000"/>
              <a:headEnd/>
              <a:tailEnd/>
            </a:ln>
          </p:spPr>
          <p:txBody>
            <a:bodyPr lIns="90488" tIns="44450" rIns="90488" bIns="44450">
              <a:spAutoFit/>
            </a:bodyPr>
            <a:lstStyle/>
            <a:p>
              <a:pPr defTabSz="762000" eaLnBrk="0" hangingPunct="0">
                <a:lnSpc>
                  <a:spcPct val="140000"/>
                </a:lnSpc>
                <a:spcBef>
                  <a:spcPct val="50000"/>
                </a:spcBef>
                <a:buFont typeface="Monotype Sorts"/>
                <a:buNone/>
              </a:pPr>
              <a:r>
                <a:rPr lang="en-US" sz="2400">
                  <a:solidFill>
                    <a:schemeClr val="tx2"/>
                  </a:solidFill>
                  <a:latin typeface="Times New Roman" pitchFamily="18" charset="0"/>
                </a:rPr>
                <a:t>Percentage of new customers</a:t>
              </a:r>
            </a:p>
          </p:txBody>
        </p:sp>
      </p:grpSp>
      <p:grpSp>
        <p:nvGrpSpPr>
          <p:cNvPr id="3" name="Group 10"/>
          <p:cNvGrpSpPr>
            <a:grpSpLocks/>
          </p:cNvGrpSpPr>
          <p:nvPr/>
        </p:nvGrpSpPr>
        <p:grpSpPr bwMode="auto">
          <a:xfrm>
            <a:off x="1524000" y="2819400"/>
            <a:ext cx="6332538" cy="2971800"/>
            <a:chOff x="960" y="1776"/>
            <a:chExt cx="3989" cy="1872"/>
          </a:xfrm>
        </p:grpSpPr>
        <p:sp>
          <p:nvSpPr>
            <p:cNvPr id="34826" name="Line 11"/>
            <p:cNvSpPr>
              <a:spLocks noChangeShapeType="1"/>
            </p:cNvSpPr>
            <p:nvPr/>
          </p:nvSpPr>
          <p:spPr bwMode="auto">
            <a:xfrm flipV="1">
              <a:off x="960" y="1776"/>
              <a:ext cx="2544" cy="1872"/>
            </a:xfrm>
            <a:prstGeom prst="line">
              <a:avLst/>
            </a:prstGeom>
            <a:noFill/>
            <a:ln w="9525">
              <a:solidFill>
                <a:schemeClr val="tx1"/>
              </a:solidFill>
              <a:round/>
              <a:headEnd/>
              <a:tailEnd/>
            </a:ln>
          </p:spPr>
          <p:txBody>
            <a:bodyPr wrap="none" lIns="90488" tIns="44450" rIns="90488" bIns="44450" anchor="ctr"/>
            <a:lstStyle/>
            <a:p>
              <a:endParaRPr lang="es-CL"/>
            </a:p>
          </p:txBody>
        </p:sp>
        <p:sp>
          <p:nvSpPr>
            <p:cNvPr id="34827" name="Text Box 12"/>
            <p:cNvSpPr txBox="1">
              <a:spLocks noChangeArrowheads="1"/>
            </p:cNvSpPr>
            <p:nvPr/>
          </p:nvSpPr>
          <p:spPr bwMode="auto">
            <a:xfrm>
              <a:off x="3264" y="2838"/>
              <a:ext cx="1685" cy="378"/>
            </a:xfrm>
            <a:prstGeom prst="rect">
              <a:avLst/>
            </a:prstGeom>
            <a:noFill/>
            <a:ln w="9525">
              <a:noFill/>
              <a:miter lim="800000"/>
              <a:headEnd/>
              <a:tailEnd/>
            </a:ln>
          </p:spPr>
          <p:txBody>
            <a:bodyPr wrap="none" lIns="90488" tIns="44450" rIns="90488" bIns="44450">
              <a:spAutoFit/>
            </a:bodyPr>
            <a:lstStyle/>
            <a:p>
              <a:pPr defTabSz="762000" eaLnBrk="0" hangingPunct="0">
                <a:lnSpc>
                  <a:spcPct val="140000"/>
                </a:lnSpc>
                <a:spcBef>
                  <a:spcPct val="50000"/>
                </a:spcBef>
                <a:buFont typeface="Monotype Sorts"/>
                <a:buChar char=" "/>
              </a:pPr>
              <a:r>
                <a:rPr lang="es-ES_tradnl" sz="2400">
                  <a:solidFill>
                    <a:schemeClr val="tx2"/>
                  </a:solidFill>
                  <a:latin typeface="Times New Roman" pitchFamily="18" charset="0"/>
                </a:rPr>
                <a:t>Random selection</a:t>
              </a:r>
            </a:p>
          </p:txBody>
        </p:sp>
        <p:sp>
          <p:nvSpPr>
            <p:cNvPr id="34828" name="Line 13"/>
            <p:cNvSpPr>
              <a:spLocks noChangeShapeType="1"/>
            </p:cNvSpPr>
            <p:nvPr/>
          </p:nvSpPr>
          <p:spPr bwMode="auto">
            <a:xfrm flipH="1" flipV="1">
              <a:off x="2544" y="2496"/>
              <a:ext cx="720" cy="480"/>
            </a:xfrm>
            <a:prstGeom prst="line">
              <a:avLst/>
            </a:prstGeom>
            <a:noFill/>
            <a:ln w="9525">
              <a:solidFill>
                <a:schemeClr val="tx1"/>
              </a:solidFill>
              <a:round/>
              <a:headEnd/>
              <a:tailEnd type="triangle" w="med" len="med"/>
            </a:ln>
          </p:spPr>
          <p:txBody>
            <a:bodyPr wrap="none" lIns="90488" tIns="44450" rIns="90488" bIns="44450" anchor="ctr"/>
            <a:lstStyle/>
            <a:p>
              <a:endParaRPr lang="es-CL"/>
            </a:p>
          </p:txBody>
        </p:sp>
      </p:grpSp>
      <p:grpSp>
        <p:nvGrpSpPr>
          <p:cNvPr id="4" name="Group 14"/>
          <p:cNvGrpSpPr>
            <a:grpSpLocks/>
          </p:cNvGrpSpPr>
          <p:nvPr/>
        </p:nvGrpSpPr>
        <p:grpSpPr bwMode="auto">
          <a:xfrm>
            <a:off x="1524000" y="1838325"/>
            <a:ext cx="4038600" cy="3952875"/>
            <a:chOff x="960" y="1158"/>
            <a:chExt cx="2544" cy="2490"/>
          </a:xfrm>
        </p:grpSpPr>
        <p:sp>
          <p:nvSpPr>
            <p:cNvPr id="34822" name="Freeform 15"/>
            <p:cNvSpPr>
              <a:spLocks/>
            </p:cNvSpPr>
            <p:nvPr/>
          </p:nvSpPr>
          <p:spPr bwMode="auto">
            <a:xfrm>
              <a:off x="960" y="1776"/>
              <a:ext cx="2544" cy="1872"/>
            </a:xfrm>
            <a:custGeom>
              <a:avLst/>
              <a:gdLst>
                <a:gd name="T0" fmla="*/ 0 w 2544"/>
                <a:gd name="T1" fmla="*/ 1872 h 1872"/>
                <a:gd name="T2" fmla="*/ 528 w 2544"/>
                <a:gd name="T3" fmla="*/ 672 h 1872"/>
                <a:gd name="T4" fmla="*/ 2544 w 2544"/>
                <a:gd name="T5" fmla="*/ 0 h 1872"/>
                <a:gd name="T6" fmla="*/ 0 60000 65536"/>
                <a:gd name="T7" fmla="*/ 0 60000 65536"/>
                <a:gd name="T8" fmla="*/ 0 60000 65536"/>
                <a:gd name="T9" fmla="*/ 0 w 2544"/>
                <a:gd name="T10" fmla="*/ 0 h 1872"/>
                <a:gd name="T11" fmla="*/ 2544 w 2544"/>
                <a:gd name="T12" fmla="*/ 1872 h 1872"/>
              </a:gdLst>
              <a:ahLst/>
              <a:cxnLst>
                <a:cxn ang="T6">
                  <a:pos x="T0" y="T1"/>
                </a:cxn>
                <a:cxn ang="T7">
                  <a:pos x="T2" y="T3"/>
                </a:cxn>
                <a:cxn ang="T8">
                  <a:pos x="T4" y="T5"/>
                </a:cxn>
              </a:cxnLst>
              <a:rect l="T9" t="T10" r="T11" b="T12"/>
              <a:pathLst>
                <a:path w="2544" h="1872">
                  <a:moveTo>
                    <a:pt x="0" y="1872"/>
                  </a:moveTo>
                  <a:cubicBezTo>
                    <a:pt x="52" y="1428"/>
                    <a:pt x="104" y="984"/>
                    <a:pt x="528" y="672"/>
                  </a:cubicBezTo>
                  <a:cubicBezTo>
                    <a:pt x="952" y="360"/>
                    <a:pt x="1748" y="180"/>
                    <a:pt x="2544" y="0"/>
                  </a:cubicBezTo>
                </a:path>
              </a:pathLst>
            </a:custGeom>
            <a:noFill/>
            <a:ln w="9525" cap="flat" cmpd="sng">
              <a:solidFill>
                <a:schemeClr val="tx1"/>
              </a:solidFill>
              <a:prstDash val="solid"/>
              <a:round/>
              <a:headEnd/>
              <a:tailEnd/>
            </a:ln>
          </p:spPr>
          <p:txBody>
            <a:bodyPr wrap="none" lIns="90488" tIns="44450" rIns="90488" bIns="44450" anchor="ctr"/>
            <a:lstStyle/>
            <a:p>
              <a:endParaRPr lang="es-CL"/>
            </a:p>
          </p:txBody>
        </p:sp>
        <p:sp>
          <p:nvSpPr>
            <p:cNvPr id="34823" name="Line 16"/>
            <p:cNvSpPr>
              <a:spLocks noChangeShapeType="1"/>
            </p:cNvSpPr>
            <p:nvPr/>
          </p:nvSpPr>
          <p:spPr bwMode="auto">
            <a:xfrm>
              <a:off x="1680" y="2352"/>
              <a:ext cx="0" cy="768"/>
            </a:xfrm>
            <a:prstGeom prst="line">
              <a:avLst/>
            </a:prstGeom>
            <a:noFill/>
            <a:ln w="9525">
              <a:solidFill>
                <a:schemeClr val="tx1"/>
              </a:solidFill>
              <a:round/>
              <a:headEnd/>
              <a:tailEnd/>
            </a:ln>
          </p:spPr>
          <p:txBody>
            <a:bodyPr wrap="none" lIns="90488" tIns="44450" rIns="90488" bIns="44450" anchor="ctr"/>
            <a:lstStyle/>
            <a:p>
              <a:endParaRPr lang="es-CL"/>
            </a:p>
          </p:txBody>
        </p:sp>
        <p:sp>
          <p:nvSpPr>
            <p:cNvPr id="34824" name="Text Box 17"/>
            <p:cNvSpPr txBox="1">
              <a:spLocks noChangeArrowheads="1"/>
            </p:cNvSpPr>
            <p:nvPr/>
          </p:nvSpPr>
          <p:spPr bwMode="auto">
            <a:xfrm>
              <a:off x="1248" y="1158"/>
              <a:ext cx="1813" cy="378"/>
            </a:xfrm>
            <a:prstGeom prst="rect">
              <a:avLst/>
            </a:prstGeom>
            <a:noFill/>
            <a:ln w="9525">
              <a:noFill/>
              <a:miter lim="800000"/>
              <a:headEnd/>
              <a:tailEnd/>
            </a:ln>
          </p:spPr>
          <p:txBody>
            <a:bodyPr wrap="none" lIns="90488" tIns="44450" rIns="90488" bIns="44450">
              <a:spAutoFit/>
            </a:bodyPr>
            <a:lstStyle/>
            <a:p>
              <a:pPr defTabSz="762000" eaLnBrk="0" hangingPunct="0">
                <a:lnSpc>
                  <a:spcPct val="140000"/>
                </a:lnSpc>
                <a:spcBef>
                  <a:spcPct val="50000"/>
                </a:spcBef>
                <a:buFont typeface="Monotype Sorts"/>
                <a:buChar char=" "/>
              </a:pPr>
              <a:r>
                <a:rPr lang="es-ES_tradnl" sz="2400">
                  <a:solidFill>
                    <a:schemeClr val="tx2"/>
                  </a:solidFill>
                  <a:latin typeface="Times New Roman" pitchFamily="18" charset="0"/>
                </a:rPr>
                <a:t>Advanced selection</a:t>
              </a:r>
            </a:p>
          </p:txBody>
        </p:sp>
        <p:sp>
          <p:nvSpPr>
            <p:cNvPr id="34825" name="Line 18"/>
            <p:cNvSpPr>
              <a:spLocks noChangeShapeType="1"/>
            </p:cNvSpPr>
            <p:nvPr/>
          </p:nvSpPr>
          <p:spPr bwMode="auto">
            <a:xfrm>
              <a:off x="1728" y="1488"/>
              <a:ext cx="624" cy="528"/>
            </a:xfrm>
            <a:prstGeom prst="line">
              <a:avLst/>
            </a:prstGeom>
            <a:noFill/>
            <a:ln w="9525">
              <a:solidFill>
                <a:schemeClr val="tx1"/>
              </a:solidFill>
              <a:round/>
              <a:headEnd/>
              <a:tailEnd type="triangle" w="med" len="med"/>
            </a:ln>
          </p:spPr>
          <p:txBody>
            <a:bodyPr wrap="none" lIns="90488" tIns="44450" rIns="90488" bIns="44450" anchor="ctr"/>
            <a:lstStyle/>
            <a:p>
              <a:endParaRPr lang="es-CL"/>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27330"/>
                                        </p:tgtEl>
                                        <p:attrNameLst>
                                          <p:attrName>style.visibility</p:attrName>
                                        </p:attrNameLst>
                                      </p:cBhvr>
                                      <p:to>
                                        <p:strVal val="visible"/>
                                      </p:to>
                                    </p:set>
                                    <p:anim calcmode="lin" valueType="num">
                                      <p:cBhvr additive="base">
                                        <p:cTn id="7" dur="500" fill="hold"/>
                                        <p:tgtEl>
                                          <p:spTgt spid="227330"/>
                                        </p:tgtEl>
                                        <p:attrNameLst>
                                          <p:attrName>ppt_x</p:attrName>
                                        </p:attrNameLst>
                                      </p:cBhvr>
                                      <p:tavLst>
                                        <p:tav tm="0">
                                          <p:val>
                                            <p:strVal val="#ppt_x"/>
                                          </p:val>
                                        </p:tav>
                                        <p:tav tm="100000">
                                          <p:val>
                                            <p:strVal val="#ppt_x"/>
                                          </p:val>
                                        </p:tav>
                                      </p:tavLst>
                                    </p:anim>
                                    <p:anim calcmode="lin" valueType="num">
                                      <p:cBhvr additive="base">
                                        <p:cTn id="8" dur="500" fill="hold"/>
                                        <p:tgtEl>
                                          <p:spTgt spid="22733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52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ppt_x</p:attrName>
                                        </p:attrNameLst>
                                      </p:cBhvr>
                                      <p:tavLst>
                                        <p:tav tm="0">
                                          <p:val>
                                            <p:fltVal val="0.5"/>
                                          </p:val>
                                        </p:tav>
                                        <p:tav tm="100000">
                                          <p:val>
                                            <p:strVal val="#ppt_x"/>
                                          </p:val>
                                        </p:tav>
                                      </p:tavLst>
                                    </p:anim>
                                    <p:anim calcmode="lin" valueType="num">
                                      <p:cBhvr>
                                        <p:cTn id="16" dur="500" fill="hold"/>
                                        <p:tgtEl>
                                          <p:spTgt spid="2"/>
                                        </p:tgtEl>
                                        <p:attrNameLst>
                                          <p:attrName>ppt_y</p:attrName>
                                        </p:attrNameLst>
                                      </p:cBhvr>
                                      <p:tavLst>
                                        <p:tav tm="0">
                                          <p:val>
                                            <p:fltVal val="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52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 calcmode="lin" valueType="num">
                                      <p:cBhvr>
                                        <p:cTn id="23" dur="500" fill="hold"/>
                                        <p:tgtEl>
                                          <p:spTgt spid="3"/>
                                        </p:tgtEl>
                                        <p:attrNameLst>
                                          <p:attrName>ppt_x</p:attrName>
                                        </p:attrNameLst>
                                      </p:cBhvr>
                                      <p:tavLst>
                                        <p:tav tm="0">
                                          <p:val>
                                            <p:fltVal val="0.5"/>
                                          </p:val>
                                        </p:tav>
                                        <p:tav tm="100000">
                                          <p:val>
                                            <p:strVal val="#ppt_x"/>
                                          </p:val>
                                        </p:tav>
                                      </p:tavLst>
                                    </p:anim>
                                    <p:anim calcmode="lin" valueType="num">
                                      <p:cBhvr>
                                        <p:cTn id="24" dur="500" fill="hold"/>
                                        <p:tgtEl>
                                          <p:spTgt spid="3"/>
                                        </p:tgtEl>
                                        <p:attrNameLst>
                                          <p:attrName>ppt_y</p:attrName>
                                        </p:attrNameLst>
                                      </p:cBhvr>
                                      <p:tavLst>
                                        <p:tav tm="0">
                                          <p:val>
                                            <p:fltVal val="0.5"/>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528"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ppt_x</p:attrName>
                                        </p:attrNameLst>
                                      </p:cBhvr>
                                      <p:tavLst>
                                        <p:tav tm="0">
                                          <p:val>
                                            <p:fltVal val="0.5"/>
                                          </p:val>
                                        </p:tav>
                                        <p:tav tm="100000">
                                          <p:val>
                                            <p:strVal val="#ppt_x"/>
                                          </p:val>
                                        </p:tav>
                                      </p:tavLst>
                                    </p:anim>
                                    <p:anim calcmode="lin" valueType="num">
                                      <p:cBhvr>
                                        <p:cTn id="32" dur="500" fill="hold"/>
                                        <p:tgtEl>
                                          <p:spTgt spid="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0"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81000"/>
            <a:ext cx="8534400" cy="457200"/>
            <a:chOff x="240" y="240"/>
            <a:chExt cx="5376" cy="288"/>
          </a:xfrm>
        </p:grpSpPr>
        <p:sp>
          <p:nvSpPr>
            <p:cNvPr id="5129" name="Line 3"/>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5130" name="Picture 4" descr="logo2"/>
            <p:cNvPicPr>
              <a:picLocks noChangeAspect="1" noChangeArrowheads="1"/>
            </p:cNvPicPr>
            <p:nvPr/>
          </p:nvPicPr>
          <p:blipFill>
            <a:blip r:embed="rId4" cstate="print"/>
            <a:srcRect/>
            <a:stretch>
              <a:fillRect/>
            </a:stretch>
          </p:blipFill>
          <p:spPr bwMode="auto">
            <a:xfrm>
              <a:off x="4896" y="240"/>
              <a:ext cx="720" cy="270"/>
            </a:xfrm>
            <a:prstGeom prst="rect">
              <a:avLst/>
            </a:prstGeom>
            <a:noFill/>
            <a:ln w="9525">
              <a:noFill/>
              <a:miter lim="800000"/>
              <a:headEnd/>
              <a:tailEnd/>
            </a:ln>
          </p:spPr>
        </p:pic>
      </p:grpSp>
      <p:sp>
        <p:nvSpPr>
          <p:cNvPr id="5124" name="Rectangle 5"/>
          <p:cNvSpPr>
            <a:spLocks noGrp="1" noChangeArrowheads="1"/>
          </p:cNvSpPr>
          <p:nvPr>
            <p:ph type="title" idx="4294967295"/>
          </p:nvPr>
        </p:nvSpPr>
        <p:spPr>
          <a:xfrm>
            <a:off x="685800" y="152400"/>
            <a:ext cx="7772400" cy="762000"/>
          </a:xfrm>
        </p:spPr>
        <p:txBody>
          <a:bodyPr/>
          <a:lstStyle/>
          <a:p>
            <a:r>
              <a:rPr lang="es-ES_tradnl" sz="2800" smtClean="0"/>
              <a:t>Marketing Campaign </a:t>
            </a:r>
            <a:endParaRPr lang="es-ES_tradnl" smtClean="0"/>
          </a:p>
        </p:txBody>
      </p:sp>
      <p:graphicFrame>
        <p:nvGraphicFramePr>
          <p:cNvPr id="5122" name="Object 6"/>
          <p:cNvGraphicFramePr>
            <a:graphicFrameLocks noChangeAspect="1"/>
          </p:cNvGraphicFramePr>
          <p:nvPr/>
        </p:nvGraphicFramePr>
        <p:xfrm>
          <a:off x="1520825" y="2390775"/>
          <a:ext cx="6718300" cy="4848225"/>
        </p:xfrm>
        <a:graphic>
          <a:graphicData uri="http://schemas.openxmlformats.org/presentationml/2006/ole">
            <p:oleObj spid="_x0000_s109570" name="Documento" r:id="rId5" imgW="6708240" imgH="4848120" progId="Word.Document.8">
              <p:embed/>
            </p:oleObj>
          </a:graphicData>
        </a:graphic>
      </p:graphicFrame>
      <p:sp>
        <p:nvSpPr>
          <p:cNvPr id="5125" name="Text Box 7"/>
          <p:cNvSpPr txBox="1">
            <a:spLocks noChangeArrowheads="1"/>
          </p:cNvSpPr>
          <p:nvPr/>
        </p:nvSpPr>
        <p:spPr bwMode="auto">
          <a:xfrm>
            <a:off x="1508125" y="1466850"/>
            <a:ext cx="1235075" cy="579438"/>
          </a:xfrm>
          <a:prstGeom prst="rect">
            <a:avLst/>
          </a:prstGeom>
          <a:noFill/>
          <a:ln w="9525">
            <a:noFill/>
            <a:miter lim="800000"/>
            <a:headEnd/>
            <a:tailEnd/>
          </a:ln>
        </p:spPr>
        <p:txBody>
          <a:bodyPr wrap="none">
            <a:spAutoFit/>
          </a:bodyPr>
          <a:lstStyle/>
          <a:p>
            <a:pPr eaLnBrk="0" hangingPunct="0"/>
            <a:r>
              <a:rPr lang="es-ES_tradnl" sz="3200">
                <a:latin typeface="Times New Roman" pitchFamily="18" charset="0"/>
              </a:rPr>
              <a:t>Week </a:t>
            </a:r>
          </a:p>
        </p:txBody>
      </p:sp>
      <p:sp>
        <p:nvSpPr>
          <p:cNvPr id="5126" name="Text Box 8"/>
          <p:cNvSpPr txBox="1">
            <a:spLocks noChangeArrowheads="1"/>
          </p:cNvSpPr>
          <p:nvPr/>
        </p:nvSpPr>
        <p:spPr bwMode="auto">
          <a:xfrm>
            <a:off x="2590800" y="914400"/>
            <a:ext cx="2166938" cy="517525"/>
          </a:xfrm>
          <a:prstGeom prst="rect">
            <a:avLst/>
          </a:prstGeom>
          <a:noFill/>
          <a:ln w="9525">
            <a:noFill/>
            <a:miter lim="800000"/>
            <a:headEnd/>
            <a:tailEnd/>
          </a:ln>
        </p:spPr>
        <p:txBody>
          <a:bodyPr wrap="none">
            <a:spAutoFit/>
          </a:bodyPr>
          <a:lstStyle/>
          <a:p>
            <a:pPr eaLnBrk="0" hangingPunct="0"/>
            <a:r>
              <a:rPr lang="es-ES_tradnl" sz="1400" b="1">
                <a:solidFill>
                  <a:srgbClr val="000000"/>
                </a:solidFill>
                <a:latin typeface="Times New Roman" pitchFamily="18" charset="0"/>
              </a:rPr>
              <a:t>New visitors from class H </a:t>
            </a:r>
          </a:p>
          <a:p>
            <a:pPr eaLnBrk="0" hangingPunct="0"/>
            <a:r>
              <a:rPr lang="es-ES_tradnl" sz="1400" b="1">
                <a:solidFill>
                  <a:srgbClr val="000000"/>
                </a:solidFill>
                <a:latin typeface="Times New Roman" pitchFamily="18" charset="0"/>
              </a:rPr>
              <a:t>that received the mailing</a:t>
            </a:r>
            <a:endParaRPr lang="es-ES_tradnl" sz="1400">
              <a:latin typeface="Times New Roman" pitchFamily="18" charset="0"/>
            </a:endParaRPr>
          </a:p>
        </p:txBody>
      </p:sp>
      <p:sp>
        <p:nvSpPr>
          <p:cNvPr id="5127" name="Text Box 9"/>
          <p:cNvSpPr txBox="1">
            <a:spLocks noChangeArrowheads="1"/>
          </p:cNvSpPr>
          <p:nvPr/>
        </p:nvSpPr>
        <p:spPr bwMode="auto">
          <a:xfrm>
            <a:off x="4114800" y="1687513"/>
            <a:ext cx="2546350" cy="517525"/>
          </a:xfrm>
          <a:prstGeom prst="rect">
            <a:avLst/>
          </a:prstGeom>
          <a:noFill/>
          <a:ln w="9525">
            <a:noFill/>
            <a:miter lim="800000"/>
            <a:headEnd/>
            <a:tailEnd/>
          </a:ln>
        </p:spPr>
        <p:txBody>
          <a:bodyPr wrap="none">
            <a:spAutoFit/>
          </a:bodyPr>
          <a:lstStyle/>
          <a:p>
            <a:pPr eaLnBrk="0" hangingPunct="0"/>
            <a:r>
              <a:rPr lang="es-ES_tradnl" sz="1400" b="1">
                <a:solidFill>
                  <a:srgbClr val="000000"/>
                </a:solidFill>
                <a:latin typeface="Times New Roman" pitchFamily="18" charset="0"/>
              </a:rPr>
              <a:t>New visitors from class H </a:t>
            </a:r>
          </a:p>
          <a:p>
            <a:pPr eaLnBrk="0" hangingPunct="0"/>
            <a:r>
              <a:rPr lang="es-ES_tradnl" sz="1400" b="1">
                <a:solidFill>
                  <a:srgbClr val="000000"/>
                </a:solidFill>
                <a:latin typeface="Times New Roman" pitchFamily="18" charset="0"/>
              </a:rPr>
              <a:t>that did not receive the mailing</a:t>
            </a:r>
          </a:p>
        </p:txBody>
      </p:sp>
      <p:sp>
        <p:nvSpPr>
          <p:cNvPr id="5128" name="Text Box 10"/>
          <p:cNvSpPr txBox="1">
            <a:spLocks noChangeArrowheads="1"/>
          </p:cNvSpPr>
          <p:nvPr/>
        </p:nvSpPr>
        <p:spPr bwMode="auto">
          <a:xfrm>
            <a:off x="5638800" y="990600"/>
            <a:ext cx="2628900" cy="304800"/>
          </a:xfrm>
          <a:prstGeom prst="rect">
            <a:avLst/>
          </a:prstGeom>
          <a:noFill/>
          <a:ln w="9525">
            <a:noFill/>
            <a:miter lim="800000"/>
            <a:headEnd/>
            <a:tailEnd/>
          </a:ln>
        </p:spPr>
        <p:txBody>
          <a:bodyPr wrap="none">
            <a:spAutoFit/>
          </a:bodyPr>
          <a:lstStyle/>
          <a:p>
            <a:pPr eaLnBrk="0" hangingPunct="0"/>
            <a:r>
              <a:rPr lang="es-ES_tradnl" sz="1400" b="1">
                <a:solidFill>
                  <a:srgbClr val="000000"/>
                </a:solidFill>
                <a:latin typeface="Times New Roman" pitchFamily="18" charset="0"/>
              </a:rPr>
              <a:t>New visitors from class H (total)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2"/>
          <p:cNvGraphicFramePr>
            <a:graphicFrameLocks noChangeAspect="1"/>
          </p:cNvGraphicFramePr>
          <p:nvPr/>
        </p:nvGraphicFramePr>
        <p:xfrm>
          <a:off x="1520825" y="1398588"/>
          <a:ext cx="6097588" cy="4068762"/>
        </p:xfrm>
        <a:graphic>
          <a:graphicData uri="http://schemas.openxmlformats.org/presentationml/2006/ole">
            <p:oleObj spid="_x0000_s110594" name="Gráfico" r:id="rId4" imgW="6096000" imgH="4067121" progId="MSGraph.Chart.8">
              <p:embed followColorScheme="full"/>
            </p:oleObj>
          </a:graphicData>
        </a:graphic>
      </p:graphicFrame>
      <p:graphicFrame>
        <p:nvGraphicFramePr>
          <p:cNvPr id="6147" name="Object 3"/>
          <p:cNvGraphicFramePr>
            <a:graphicFrameLocks noChangeAspect="1"/>
          </p:cNvGraphicFramePr>
          <p:nvPr/>
        </p:nvGraphicFramePr>
        <p:xfrm>
          <a:off x="2209800" y="2743200"/>
          <a:ext cx="4876800" cy="2054225"/>
        </p:xfrm>
        <a:graphic>
          <a:graphicData uri="http://schemas.openxmlformats.org/presentationml/2006/ole">
            <p:oleObj spid="_x0000_s110595" name="Hoja de cálculo" r:id="rId5" imgW="2923560" imgH="1141920" progId="Excel.Sheet.8">
              <p:embed/>
            </p:oleObj>
          </a:graphicData>
        </a:graphic>
      </p:graphicFrame>
      <p:sp>
        <p:nvSpPr>
          <p:cNvPr id="6148" name="Text Box 4"/>
          <p:cNvSpPr txBox="1">
            <a:spLocks noChangeArrowheads="1"/>
          </p:cNvSpPr>
          <p:nvPr/>
        </p:nvSpPr>
        <p:spPr bwMode="auto">
          <a:xfrm>
            <a:off x="914400" y="5181600"/>
            <a:ext cx="4875213" cy="457200"/>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Response rate Twins =               1.105 </a:t>
            </a:r>
          </a:p>
        </p:txBody>
      </p:sp>
      <p:sp>
        <p:nvSpPr>
          <p:cNvPr id="6149" name="Line 5"/>
          <p:cNvSpPr>
            <a:spLocks noChangeShapeType="1"/>
          </p:cNvSpPr>
          <p:nvPr/>
        </p:nvSpPr>
        <p:spPr bwMode="auto">
          <a:xfrm>
            <a:off x="4740275" y="5597525"/>
            <a:ext cx="1143000" cy="0"/>
          </a:xfrm>
          <a:prstGeom prst="line">
            <a:avLst/>
          </a:prstGeom>
          <a:noFill/>
          <a:ln w="9525">
            <a:solidFill>
              <a:schemeClr val="tx1"/>
            </a:solidFill>
            <a:round/>
            <a:headEnd/>
            <a:tailEnd/>
          </a:ln>
        </p:spPr>
        <p:txBody>
          <a:bodyPr wrap="none" anchor="ctr"/>
          <a:lstStyle/>
          <a:p>
            <a:endParaRPr lang="es-CL"/>
          </a:p>
        </p:txBody>
      </p:sp>
      <p:sp>
        <p:nvSpPr>
          <p:cNvPr id="6150" name="Text Box 6"/>
          <p:cNvSpPr txBox="1">
            <a:spLocks noChangeArrowheads="1"/>
          </p:cNvSpPr>
          <p:nvPr/>
        </p:nvSpPr>
        <p:spPr bwMode="auto">
          <a:xfrm>
            <a:off x="4740275" y="5673725"/>
            <a:ext cx="1250950" cy="457200"/>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11.0567 </a:t>
            </a:r>
          </a:p>
        </p:txBody>
      </p:sp>
      <p:sp>
        <p:nvSpPr>
          <p:cNvPr id="6151" name="Text Box 7"/>
          <p:cNvSpPr txBox="1">
            <a:spLocks noChangeArrowheads="1"/>
          </p:cNvSpPr>
          <p:nvPr/>
        </p:nvSpPr>
        <p:spPr bwMode="auto">
          <a:xfrm>
            <a:off x="6035675" y="5216525"/>
            <a:ext cx="1143000" cy="457200"/>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   10%</a:t>
            </a:r>
          </a:p>
        </p:txBody>
      </p:sp>
      <p:sp>
        <p:nvSpPr>
          <p:cNvPr id="6152" name="Text Box 8"/>
          <p:cNvSpPr txBox="1">
            <a:spLocks noChangeArrowheads="1"/>
          </p:cNvSpPr>
          <p:nvPr/>
        </p:nvSpPr>
        <p:spPr bwMode="auto">
          <a:xfrm>
            <a:off x="762000" y="1752600"/>
            <a:ext cx="3443288" cy="822325"/>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New visitors from class H </a:t>
            </a:r>
          </a:p>
          <a:p>
            <a:pPr eaLnBrk="0" hangingPunct="0"/>
            <a:r>
              <a:rPr lang="es-ES_tradnl" sz="2400">
                <a:latin typeface="Times New Roman" pitchFamily="18" charset="0"/>
              </a:rPr>
              <a:t>that received the mailing</a:t>
            </a:r>
          </a:p>
        </p:txBody>
      </p:sp>
      <p:grpSp>
        <p:nvGrpSpPr>
          <p:cNvPr id="2" name="Group 9"/>
          <p:cNvGrpSpPr>
            <a:grpSpLocks/>
          </p:cNvGrpSpPr>
          <p:nvPr/>
        </p:nvGrpSpPr>
        <p:grpSpPr bwMode="auto">
          <a:xfrm>
            <a:off x="381000" y="381000"/>
            <a:ext cx="8534400" cy="457200"/>
            <a:chOff x="240" y="240"/>
            <a:chExt cx="5376" cy="288"/>
          </a:xfrm>
        </p:grpSpPr>
        <p:sp>
          <p:nvSpPr>
            <p:cNvPr id="6158" name="Line 10"/>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6159" name="Picture 11" descr="logo2"/>
            <p:cNvPicPr>
              <a:picLocks noChangeAspect="1" noChangeArrowheads="1"/>
            </p:cNvPicPr>
            <p:nvPr/>
          </p:nvPicPr>
          <p:blipFill>
            <a:blip r:embed="rId6" cstate="print"/>
            <a:srcRect/>
            <a:stretch>
              <a:fillRect/>
            </a:stretch>
          </p:blipFill>
          <p:spPr bwMode="auto">
            <a:xfrm>
              <a:off x="4896" y="240"/>
              <a:ext cx="720" cy="270"/>
            </a:xfrm>
            <a:prstGeom prst="rect">
              <a:avLst/>
            </a:prstGeom>
            <a:noFill/>
            <a:ln w="9525">
              <a:noFill/>
              <a:miter lim="800000"/>
              <a:headEnd/>
              <a:tailEnd/>
            </a:ln>
          </p:spPr>
        </p:pic>
      </p:grpSp>
      <p:sp>
        <p:nvSpPr>
          <p:cNvPr id="6154" name="Rectangle 12"/>
          <p:cNvSpPr>
            <a:spLocks noGrp="1" noChangeArrowheads="1"/>
          </p:cNvSpPr>
          <p:nvPr>
            <p:ph type="title" idx="4294967295"/>
          </p:nvPr>
        </p:nvSpPr>
        <p:spPr>
          <a:xfrm>
            <a:off x="685800" y="152400"/>
            <a:ext cx="7772400" cy="762000"/>
          </a:xfrm>
        </p:spPr>
        <p:txBody>
          <a:bodyPr/>
          <a:lstStyle/>
          <a:p>
            <a:r>
              <a:rPr lang="es-ES_tradnl" sz="2800" smtClean="0"/>
              <a:t>Marketing Campaign </a:t>
            </a:r>
            <a:endParaRPr lang="es-ES_tradnl" smtClean="0"/>
          </a:p>
        </p:txBody>
      </p:sp>
      <p:sp>
        <p:nvSpPr>
          <p:cNvPr id="6155" name="Text Box 13"/>
          <p:cNvSpPr txBox="1">
            <a:spLocks noChangeArrowheads="1"/>
          </p:cNvSpPr>
          <p:nvPr/>
        </p:nvSpPr>
        <p:spPr bwMode="auto">
          <a:xfrm>
            <a:off x="2667000" y="2819400"/>
            <a:ext cx="1219200" cy="396875"/>
          </a:xfrm>
          <a:prstGeom prst="rect">
            <a:avLst/>
          </a:prstGeom>
          <a:solidFill>
            <a:schemeClr val="bg1"/>
          </a:solidFill>
          <a:ln w="9525">
            <a:noFill/>
            <a:miter lim="800000"/>
            <a:headEnd/>
            <a:tailEnd/>
          </a:ln>
        </p:spPr>
        <p:txBody>
          <a:bodyPr>
            <a:spAutoFit/>
          </a:bodyPr>
          <a:lstStyle/>
          <a:p>
            <a:pPr eaLnBrk="0" hangingPunct="0"/>
            <a:r>
              <a:rPr lang="es-ES_tradnl" sz="2000">
                <a:latin typeface="Times New Roman" pitchFamily="18" charset="0"/>
              </a:rPr>
              <a:t>Week</a:t>
            </a:r>
            <a:endParaRPr lang="es-ES_tradnl" sz="3200">
              <a:latin typeface="Times New Roman" pitchFamily="18" charset="0"/>
            </a:endParaRPr>
          </a:p>
        </p:txBody>
      </p:sp>
      <p:sp>
        <p:nvSpPr>
          <p:cNvPr id="6156" name="Text Box 14"/>
          <p:cNvSpPr txBox="1">
            <a:spLocks noChangeArrowheads="1"/>
          </p:cNvSpPr>
          <p:nvPr/>
        </p:nvSpPr>
        <p:spPr bwMode="auto">
          <a:xfrm>
            <a:off x="4800600" y="2819400"/>
            <a:ext cx="1981200" cy="396875"/>
          </a:xfrm>
          <a:prstGeom prst="rect">
            <a:avLst/>
          </a:prstGeom>
          <a:solidFill>
            <a:schemeClr val="bg1"/>
          </a:solidFill>
          <a:ln w="9525">
            <a:noFill/>
            <a:miter lim="800000"/>
            <a:headEnd/>
            <a:tailEnd/>
          </a:ln>
        </p:spPr>
        <p:txBody>
          <a:bodyPr>
            <a:spAutoFit/>
          </a:bodyPr>
          <a:lstStyle/>
          <a:p>
            <a:pPr eaLnBrk="0" hangingPunct="0"/>
            <a:r>
              <a:rPr lang="es-ES_tradnl" sz="2000">
                <a:latin typeface="Times New Roman" pitchFamily="18" charset="0"/>
              </a:rPr>
              <a:t>New Visitors</a:t>
            </a:r>
            <a:endParaRPr lang="es-ES_tradnl" sz="3200">
              <a:latin typeface="Times New Roman" pitchFamily="18" charset="0"/>
            </a:endParaRPr>
          </a:p>
        </p:txBody>
      </p:sp>
      <p:sp>
        <p:nvSpPr>
          <p:cNvPr id="6157" name="Rectangle 15"/>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eaLnBrk="0" hangingPunct="0"/>
            <a:r>
              <a:rPr lang="es-ES_tradnl" sz="4400" b="1">
                <a:latin typeface="Calibri" pitchFamily="34" charset="0"/>
              </a:rPr>
              <a:t>Results</a:t>
            </a:r>
            <a:endParaRPr lang="es-ES_tradnl" sz="4400">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idx="4294967295"/>
          </p:nvPr>
        </p:nvSpPr>
        <p:spPr>
          <a:xfrm>
            <a:off x="250825" y="720725"/>
            <a:ext cx="8229600" cy="620713"/>
          </a:xfrm>
        </p:spPr>
        <p:txBody>
          <a:bodyPr/>
          <a:lstStyle/>
          <a:p>
            <a:r>
              <a:rPr lang="es-CL" sz="3600" dirty="0" smtClean="0"/>
              <a:t>Contenido</a:t>
            </a:r>
            <a:endParaRPr lang="es-MX" dirty="0" smtClean="0"/>
          </a:p>
        </p:txBody>
      </p:sp>
      <p:sp>
        <p:nvSpPr>
          <p:cNvPr id="12291" name="Text Box 3"/>
          <p:cNvSpPr txBox="1">
            <a:spLocks noChangeArrowheads="1"/>
          </p:cNvSpPr>
          <p:nvPr/>
        </p:nvSpPr>
        <p:spPr bwMode="auto">
          <a:xfrm>
            <a:off x="179388" y="2287588"/>
            <a:ext cx="8785225" cy="3416320"/>
          </a:xfrm>
          <a:prstGeom prst="rect">
            <a:avLst/>
          </a:prstGeom>
          <a:noFill/>
          <a:ln w="6350">
            <a:noFill/>
            <a:miter lim="800000"/>
            <a:headEnd/>
            <a:tailEnd/>
          </a:ln>
        </p:spPr>
        <p:txBody>
          <a:bodyPr>
            <a:spAutoFit/>
          </a:bodyPr>
          <a:lstStyle/>
          <a:p>
            <a:r>
              <a:rPr lang="es-ES" dirty="0" smtClean="0"/>
              <a:t>Clase 1: Introducción, Métodos clásicos para clasificación </a:t>
            </a:r>
          </a:p>
          <a:p>
            <a:r>
              <a:rPr lang="es-ES" dirty="0" smtClean="0"/>
              <a:t>Clase 2: Métodos avanzados para clasificación (Redes neuronales) </a:t>
            </a:r>
          </a:p>
          <a:p>
            <a:r>
              <a:rPr lang="es-ES" dirty="0" smtClean="0"/>
              <a:t>Clase 3: Métodos avanzados para clasificación (SVM), Casos prácticos </a:t>
            </a:r>
          </a:p>
          <a:p>
            <a:r>
              <a:rPr lang="es-ES" dirty="0" smtClean="0"/>
              <a:t>Clase 4: Casos prácticos, Desarrollos recientes </a:t>
            </a:r>
          </a:p>
          <a:p>
            <a:endParaRPr lang="es-ES" dirty="0" smtClean="0"/>
          </a:p>
          <a:p>
            <a:r>
              <a:rPr lang="es-ES" dirty="0" smtClean="0"/>
              <a:t>Clase 5: Análisis de sobrevivencia </a:t>
            </a:r>
          </a:p>
          <a:p>
            <a:r>
              <a:rPr lang="es-ES" dirty="0" smtClean="0"/>
              <a:t>Clase 6: </a:t>
            </a:r>
            <a:r>
              <a:rPr lang="es-CL" dirty="0" smtClean="0"/>
              <a:t>Adaptar los métodos avanzados para </a:t>
            </a:r>
            <a:r>
              <a:rPr lang="es-CL" dirty="0" err="1" smtClean="0"/>
              <a:t>credit</a:t>
            </a:r>
            <a:r>
              <a:rPr lang="es-CL" dirty="0" smtClean="0"/>
              <a:t> </a:t>
            </a:r>
            <a:r>
              <a:rPr lang="es-CL" dirty="0" err="1" smtClean="0"/>
              <a:t>scoring</a:t>
            </a:r>
            <a:endParaRPr lang="es-ES" dirty="0" smtClean="0"/>
          </a:p>
          <a:p>
            <a:r>
              <a:rPr lang="es-ES" dirty="0" smtClean="0"/>
              <a:t>Clase 7: Casos prácticos; Control</a:t>
            </a:r>
          </a:p>
          <a:p>
            <a:endParaRPr lang="es-ES" dirty="0" smtClean="0"/>
          </a:p>
          <a:p>
            <a:r>
              <a:rPr lang="es-ES" dirty="0" smtClean="0"/>
              <a:t>Clase 8: Trabajo práctico </a:t>
            </a:r>
          </a:p>
          <a:p>
            <a:r>
              <a:rPr lang="es-ES" dirty="0" smtClean="0"/>
              <a:t>Clase 9: Trabajo práctico </a:t>
            </a:r>
          </a:p>
          <a:p>
            <a:r>
              <a:rPr lang="es-ES" dirty="0" smtClean="0"/>
              <a:t>Clase 10: Trabajo práctico con datos del banco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81000"/>
            <a:ext cx="8534400" cy="457200"/>
            <a:chOff x="240" y="240"/>
            <a:chExt cx="5376" cy="288"/>
          </a:xfrm>
        </p:grpSpPr>
        <p:sp>
          <p:nvSpPr>
            <p:cNvPr id="7182" name="Line 3"/>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7183" name="Picture 4" descr="logo2"/>
            <p:cNvPicPr>
              <a:picLocks noChangeAspect="1" noChangeArrowheads="1"/>
            </p:cNvPicPr>
            <p:nvPr/>
          </p:nvPicPr>
          <p:blipFill>
            <a:blip r:embed="rId4" cstate="print"/>
            <a:srcRect/>
            <a:stretch>
              <a:fillRect/>
            </a:stretch>
          </p:blipFill>
          <p:spPr bwMode="auto">
            <a:xfrm>
              <a:off x="4896" y="240"/>
              <a:ext cx="720" cy="270"/>
            </a:xfrm>
            <a:prstGeom prst="rect">
              <a:avLst/>
            </a:prstGeom>
            <a:noFill/>
            <a:ln w="9525">
              <a:noFill/>
              <a:miter lim="800000"/>
              <a:headEnd/>
              <a:tailEnd/>
            </a:ln>
          </p:spPr>
        </p:pic>
      </p:grpSp>
      <p:sp>
        <p:nvSpPr>
          <p:cNvPr id="7172" name="Rectangle 5"/>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eaLnBrk="0" hangingPunct="0"/>
            <a:r>
              <a:rPr lang="es-ES_tradnl" sz="4400" b="1">
                <a:latin typeface="Calibri" pitchFamily="34" charset="0"/>
              </a:rPr>
              <a:t>Results</a:t>
            </a:r>
            <a:endParaRPr lang="es-ES_tradnl" sz="4400">
              <a:latin typeface="Calibri" pitchFamily="34" charset="0"/>
            </a:endParaRPr>
          </a:p>
        </p:txBody>
      </p:sp>
      <p:sp>
        <p:nvSpPr>
          <p:cNvPr id="7173" name="Text Box 6"/>
          <p:cNvSpPr txBox="1">
            <a:spLocks noChangeArrowheads="1"/>
          </p:cNvSpPr>
          <p:nvPr/>
        </p:nvSpPr>
        <p:spPr bwMode="auto">
          <a:xfrm>
            <a:off x="381000" y="5410200"/>
            <a:ext cx="3702050" cy="822325"/>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Connection rate of twins of </a:t>
            </a:r>
          </a:p>
          <a:p>
            <a:pPr eaLnBrk="0" hangingPunct="0"/>
            <a:r>
              <a:rPr lang="es-ES_tradnl" sz="2400">
                <a:latin typeface="Times New Roman" pitchFamily="18" charset="0"/>
              </a:rPr>
              <a:t>heavy users without mailing </a:t>
            </a:r>
          </a:p>
        </p:txBody>
      </p:sp>
      <p:sp>
        <p:nvSpPr>
          <p:cNvPr id="7174" name="Line 7"/>
          <p:cNvSpPr>
            <a:spLocks noChangeShapeType="1"/>
          </p:cNvSpPr>
          <p:nvPr/>
        </p:nvSpPr>
        <p:spPr bwMode="auto">
          <a:xfrm>
            <a:off x="4800600" y="5715000"/>
            <a:ext cx="1143000" cy="0"/>
          </a:xfrm>
          <a:prstGeom prst="line">
            <a:avLst/>
          </a:prstGeom>
          <a:noFill/>
          <a:ln w="9525">
            <a:solidFill>
              <a:schemeClr val="tx1"/>
            </a:solidFill>
            <a:round/>
            <a:headEnd/>
            <a:tailEnd/>
          </a:ln>
        </p:spPr>
        <p:txBody>
          <a:bodyPr wrap="none" anchor="ctr"/>
          <a:lstStyle/>
          <a:p>
            <a:endParaRPr lang="es-CL"/>
          </a:p>
        </p:txBody>
      </p:sp>
      <p:sp>
        <p:nvSpPr>
          <p:cNvPr id="7175" name="Text Box 8"/>
          <p:cNvSpPr txBox="1">
            <a:spLocks noChangeArrowheads="1"/>
          </p:cNvSpPr>
          <p:nvPr/>
        </p:nvSpPr>
        <p:spPr bwMode="auto">
          <a:xfrm>
            <a:off x="4876800" y="5791200"/>
            <a:ext cx="1098550" cy="457200"/>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18.300 </a:t>
            </a:r>
          </a:p>
        </p:txBody>
      </p:sp>
      <p:sp>
        <p:nvSpPr>
          <p:cNvPr id="7176" name="Text Box 9"/>
          <p:cNvSpPr txBox="1">
            <a:spLocks noChangeArrowheads="1"/>
          </p:cNvSpPr>
          <p:nvPr/>
        </p:nvSpPr>
        <p:spPr bwMode="auto">
          <a:xfrm>
            <a:off x="6096000" y="5410200"/>
            <a:ext cx="990600" cy="457200"/>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   5%</a:t>
            </a:r>
          </a:p>
        </p:txBody>
      </p:sp>
      <p:sp>
        <p:nvSpPr>
          <p:cNvPr id="7177" name="Text Box 10"/>
          <p:cNvSpPr txBox="1">
            <a:spLocks noChangeArrowheads="1"/>
          </p:cNvSpPr>
          <p:nvPr/>
        </p:nvSpPr>
        <p:spPr bwMode="auto">
          <a:xfrm>
            <a:off x="762000" y="1752600"/>
            <a:ext cx="3976688" cy="822325"/>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New visitors from class H </a:t>
            </a:r>
          </a:p>
          <a:p>
            <a:pPr eaLnBrk="0" hangingPunct="0"/>
            <a:r>
              <a:rPr lang="es-ES_tradnl" sz="2400">
                <a:latin typeface="Times New Roman" pitchFamily="18" charset="0"/>
              </a:rPr>
              <a:t>that did not receive the mailing</a:t>
            </a:r>
          </a:p>
        </p:txBody>
      </p:sp>
      <p:graphicFrame>
        <p:nvGraphicFramePr>
          <p:cNvPr id="7170" name="Object 11"/>
          <p:cNvGraphicFramePr>
            <a:graphicFrameLocks noChangeAspect="1"/>
          </p:cNvGraphicFramePr>
          <p:nvPr/>
        </p:nvGraphicFramePr>
        <p:xfrm>
          <a:off x="2057400" y="2713038"/>
          <a:ext cx="4648200" cy="2549525"/>
        </p:xfrm>
        <a:graphic>
          <a:graphicData uri="http://schemas.openxmlformats.org/presentationml/2006/ole">
            <p:oleObj spid="_x0000_s111618" name="Hoja de cálculo" r:id="rId5" imgW="2115000" imgH="1158840" progId="Excel.Sheet.8">
              <p:embed/>
            </p:oleObj>
          </a:graphicData>
        </a:graphic>
      </p:graphicFrame>
      <p:sp>
        <p:nvSpPr>
          <p:cNvPr id="7178" name="Text Box 12"/>
          <p:cNvSpPr txBox="1">
            <a:spLocks noChangeArrowheads="1"/>
          </p:cNvSpPr>
          <p:nvPr/>
        </p:nvSpPr>
        <p:spPr bwMode="auto">
          <a:xfrm>
            <a:off x="4876800" y="5257800"/>
            <a:ext cx="793750" cy="457200"/>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  936</a:t>
            </a:r>
          </a:p>
        </p:txBody>
      </p:sp>
      <p:sp>
        <p:nvSpPr>
          <p:cNvPr id="7179" name="Text Box 13"/>
          <p:cNvSpPr txBox="1">
            <a:spLocks noChangeArrowheads="1"/>
          </p:cNvSpPr>
          <p:nvPr/>
        </p:nvSpPr>
        <p:spPr bwMode="auto">
          <a:xfrm>
            <a:off x="2133600" y="2743200"/>
            <a:ext cx="1524000" cy="396875"/>
          </a:xfrm>
          <a:prstGeom prst="rect">
            <a:avLst/>
          </a:prstGeom>
          <a:solidFill>
            <a:schemeClr val="bg1"/>
          </a:solidFill>
          <a:ln w="9525">
            <a:noFill/>
            <a:miter lim="800000"/>
            <a:headEnd/>
            <a:tailEnd/>
          </a:ln>
        </p:spPr>
        <p:txBody>
          <a:bodyPr>
            <a:spAutoFit/>
          </a:bodyPr>
          <a:lstStyle/>
          <a:p>
            <a:pPr eaLnBrk="0" hangingPunct="0"/>
            <a:r>
              <a:rPr lang="es-ES_tradnl" sz="2000">
                <a:latin typeface="Times New Roman" pitchFamily="18" charset="0"/>
              </a:rPr>
              <a:t>Week</a:t>
            </a:r>
            <a:endParaRPr lang="es-ES_tradnl" sz="3200">
              <a:latin typeface="Times New Roman" pitchFamily="18" charset="0"/>
            </a:endParaRPr>
          </a:p>
        </p:txBody>
      </p:sp>
      <p:sp>
        <p:nvSpPr>
          <p:cNvPr id="7180" name="Rectangle 14"/>
          <p:cNvSpPr>
            <a:spLocks noGrp="1" noChangeArrowheads="1"/>
          </p:cNvSpPr>
          <p:nvPr>
            <p:ph type="title" idx="4294967295"/>
          </p:nvPr>
        </p:nvSpPr>
        <p:spPr>
          <a:xfrm>
            <a:off x="685800" y="152400"/>
            <a:ext cx="7772400" cy="762000"/>
          </a:xfrm>
        </p:spPr>
        <p:txBody>
          <a:bodyPr/>
          <a:lstStyle/>
          <a:p>
            <a:r>
              <a:rPr lang="es-ES_tradnl" sz="2800" smtClean="0"/>
              <a:t>Marketing Campaign </a:t>
            </a:r>
            <a:endParaRPr lang="es-ES_tradnl" smtClean="0"/>
          </a:p>
        </p:txBody>
      </p:sp>
      <p:sp>
        <p:nvSpPr>
          <p:cNvPr id="7181" name="Text Box 15"/>
          <p:cNvSpPr txBox="1">
            <a:spLocks noChangeArrowheads="1"/>
          </p:cNvSpPr>
          <p:nvPr/>
        </p:nvSpPr>
        <p:spPr bwMode="auto">
          <a:xfrm>
            <a:off x="4114800" y="2743200"/>
            <a:ext cx="2514600" cy="396875"/>
          </a:xfrm>
          <a:prstGeom prst="rect">
            <a:avLst/>
          </a:prstGeom>
          <a:solidFill>
            <a:schemeClr val="bg1"/>
          </a:solidFill>
          <a:ln w="9525">
            <a:noFill/>
            <a:miter lim="800000"/>
            <a:headEnd/>
            <a:tailEnd/>
          </a:ln>
        </p:spPr>
        <p:txBody>
          <a:bodyPr>
            <a:spAutoFit/>
          </a:bodyPr>
          <a:lstStyle/>
          <a:p>
            <a:pPr eaLnBrk="0" hangingPunct="0"/>
            <a:r>
              <a:rPr lang="es-ES_tradnl" sz="2000">
                <a:latin typeface="Times New Roman" pitchFamily="18" charset="0"/>
              </a:rPr>
              <a:t>New Visitors</a:t>
            </a:r>
            <a:endParaRPr lang="es-ES_tradnl" sz="3200">
              <a:latin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81000"/>
            <a:ext cx="8534400" cy="457200"/>
            <a:chOff x="240" y="240"/>
            <a:chExt cx="5376" cy="288"/>
          </a:xfrm>
        </p:grpSpPr>
        <p:sp>
          <p:nvSpPr>
            <p:cNvPr id="35849" name="Line 3"/>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35850" name="Picture 4" descr="logo2"/>
            <p:cNvPicPr>
              <a:picLocks noChangeAspect="1" noChangeArrowheads="1"/>
            </p:cNvPicPr>
            <p:nvPr/>
          </p:nvPicPr>
          <p:blipFill>
            <a:blip r:embed="rId3" cstate="print"/>
            <a:srcRect/>
            <a:stretch>
              <a:fillRect/>
            </a:stretch>
          </p:blipFill>
          <p:spPr bwMode="auto">
            <a:xfrm>
              <a:off x="4896" y="240"/>
              <a:ext cx="720" cy="270"/>
            </a:xfrm>
            <a:prstGeom prst="rect">
              <a:avLst/>
            </a:prstGeom>
            <a:noFill/>
            <a:ln w="9525">
              <a:noFill/>
              <a:miter lim="800000"/>
              <a:headEnd/>
              <a:tailEnd/>
            </a:ln>
          </p:spPr>
        </p:pic>
      </p:grpSp>
      <p:sp>
        <p:nvSpPr>
          <p:cNvPr id="35843" name="Rectangle 5"/>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eaLnBrk="0" hangingPunct="0"/>
            <a:r>
              <a:rPr lang="es-ES_tradnl" sz="4400" b="1">
                <a:latin typeface="Calibri" pitchFamily="34" charset="0"/>
              </a:rPr>
              <a:t>Conclusion</a:t>
            </a:r>
            <a:endParaRPr lang="es-ES_tradnl" sz="4400">
              <a:latin typeface="Calibri" pitchFamily="34" charset="0"/>
            </a:endParaRPr>
          </a:p>
        </p:txBody>
      </p:sp>
      <p:sp>
        <p:nvSpPr>
          <p:cNvPr id="35844" name="Text Box 6"/>
          <p:cNvSpPr txBox="1">
            <a:spLocks noChangeArrowheads="1"/>
          </p:cNvSpPr>
          <p:nvPr/>
        </p:nvSpPr>
        <p:spPr bwMode="auto">
          <a:xfrm>
            <a:off x="762000" y="1752600"/>
            <a:ext cx="3581400" cy="457200"/>
          </a:xfrm>
          <a:prstGeom prst="rect">
            <a:avLst/>
          </a:prstGeom>
          <a:noFill/>
          <a:ln w="9525">
            <a:noFill/>
            <a:miter lim="800000"/>
            <a:headEnd/>
            <a:tailEnd/>
          </a:ln>
        </p:spPr>
        <p:txBody>
          <a:bodyPr>
            <a:spAutoFit/>
          </a:bodyPr>
          <a:lstStyle/>
          <a:p>
            <a:pPr eaLnBrk="0" hangingPunct="0"/>
            <a:r>
              <a:rPr lang="es-MX" sz="2400">
                <a:latin typeface="Times New Roman" pitchFamily="18" charset="0"/>
              </a:rPr>
              <a:t>”</a:t>
            </a:r>
            <a:r>
              <a:rPr lang="es-ES_tradnl" sz="2400">
                <a:latin typeface="Times New Roman" pitchFamily="18" charset="0"/>
              </a:rPr>
              <a:t>Natural connecting rate”  </a:t>
            </a:r>
          </a:p>
        </p:txBody>
      </p:sp>
      <p:sp>
        <p:nvSpPr>
          <p:cNvPr id="35845" name="Text Box 7"/>
          <p:cNvSpPr txBox="1">
            <a:spLocks noChangeArrowheads="1"/>
          </p:cNvSpPr>
          <p:nvPr/>
        </p:nvSpPr>
        <p:spPr bwMode="auto">
          <a:xfrm>
            <a:off x="4114800" y="1752600"/>
            <a:ext cx="4724400" cy="519113"/>
          </a:xfrm>
          <a:prstGeom prst="rect">
            <a:avLst/>
          </a:prstGeom>
          <a:noFill/>
          <a:ln w="9525">
            <a:noFill/>
            <a:miter lim="800000"/>
            <a:headEnd/>
            <a:tailEnd/>
          </a:ln>
        </p:spPr>
        <p:txBody>
          <a:bodyPr>
            <a:spAutoFit/>
          </a:bodyPr>
          <a:lstStyle/>
          <a:p>
            <a:pPr eaLnBrk="0" hangingPunct="0"/>
            <a:r>
              <a:rPr lang="es-ES_tradnl" sz="2800">
                <a:latin typeface="Times New Roman" pitchFamily="18" charset="0"/>
              </a:rPr>
              <a:t>~ 1.050 new customers /week</a:t>
            </a:r>
            <a:endParaRPr lang="es-ES_tradnl" sz="2400">
              <a:latin typeface="Times New Roman" pitchFamily="18" charset="0"/>
            </a:endParaRPr>
          </a:p>
        </p:txBody>
      </p:sp>
      <p:sp>
        <p:nvSpPr>
          <p:cNvPr id="35846" name="Text Box 8"/>
          <p:cNvSpPr txBox="1">
            <a:spLocks noChangeArrowheads="1"/>
          </p:cNvSpPr>
          <p:nvPr/>
        </p:nvSpPr>
        <p:spPr bwMode="auto">
          <a:xfrm>
            <a:off x="4191000" y="2286000"/>
            <a:ext cx="4724400" cy="519113"/>
          </a:xfrm>
          <a:prstGeom prst="rect">
            <a:avLst/>
          </a:prstGeom>
          <a:noFill/>
          <a:ln w="9525">
            <a:noFill/>
            <a:miter lim="800000"/>
            <a:headEnd/>
            <a:tailEnd/>
          </a:ln>
        </p:spPr>
        <p:txBody>
          <a:bodyPr>
            <a:spAutoFit/>
          </a:bodyPr>
          <a:lstStyle/>
          <a:p>
            <a:pPr eaLnBrk="0" hangingPunct="0"/>
            <a:r>
              <a:rPr lang="es-ES_tradnl" sz="2800">
                <a:latin typeface="Times New Roman" pitchFamily="18" charset="0"/>
              </a:rPr>
              <a:t>~ 2% of web site users</a:t>
            </a:r>
            <a:endParaRPr lang="es-ES_tradnl" sz="2400">
              <a:latin typeface="Times New Roman" pitchFamily="18" charset="0"/>
            </a:endParaRPr>
          </a:p>
        </p:txBody>
      </p:sp>
      <p:sp>
        <p:nvSpPr>
          <p:cNvPr id="35847" name="Text Box 9"/>
          <p:cNvSpPr txBox="1">
            <a:spLocks noChangeArrowheads="1"/>
          </p:cNvSpPr>
          <p:nvPr/>
        </p:nvSpPr>
        <p:spPr bwMode="auto">
          <a:xfrm>
            <a:off x="838200" y="3810000"/>
            <a:ext cx="7696200" cy="457200"/>
          </a:xfrm>
          <a:prstGeom prst="rect">
            <a:avLst/>
          </a:prstGeom>
          <a:noFill/>
          <a:ln w="9525">
            <a:noFill/>
            <a:miter lim="800000"/>
            <a:headEnd/>
            <a:tailEnd/>
          </a:ln>
        </p:spPr>
        <p:txBody>
          <a:bodyPr>
            <a:spAutoFit/>
          </a:bodyPr>
          <a:lstStyle/>
          <a:p>
            <a:pPr eaLnBrk="0" hangingPunct="0"/>
            <a:r>
              <a:rPr lang="es-ES_tradnl" sz="2400">
                <a:latin typeface="Times New Roman" pitchFamily="18" charset="0"/>
              </a:rPr>
              <a:t>Response rate after mailing to “twins of heavy users” = 10%</a:t>
            </a:r>
          </a:p>
        </p:txBody>
      </p:sp>
      <p:sp>
        <p:nvSpPr>
          <p:cNvPr id="35848" name="Text Box 10"/>
          <p:cNvSpPr txBox="1">
            <a:spLocks noChangeArrowheads="1"/>
          </p:cNvSpPr>
          <p:nvPr/>
        </p:nvSpPr>
        <p:spPr bwMode="auto">
          <a:xfrm>
            <a:off x="838200" y="5029200"/>
            <a:ext cx="7696200" cy="822325"/>
          </a:xfrm>
          <a:prstGeom prst="rect">
            <a:avLst/>
          </a:prstGeom>
          <a:noFill/>
          <a:ln w="9525">
            <a:noFill/>
            <a:miter lim="800000"/>
            <a:headEnd/>
            <a:tailEnd/>
          </a:ln>
        </p:spPr>
        <p:txBody>
          <a:bodyPr>
            <a:spAutoFit/>
          </a:bodyPr>
          <a:lstStyle/>
          <a:p>
            <a:pPr eaLnBrk="0" hangingPunct="0"/>
            <a:r>
              <a:rPr lang="es-ES_tradnl" sz="2400">
                <a:latin typeface="Times New Roman" pitchFamily="18" charset="0"/>
              </a:rPr>
              <a:t>Natural connecting rate of “twins of heavy users” </a:t>
            </a:r>
          </a:p>
          <a:p>
            <a:pPr eaLnBrk="0" hangingPunct="0"/>
            <a:r>
              <a:rPr lang="es-ES_tradnl" sz="2400">
                <a:latin typeface="Times New Roman" pitchFamily="18" charset="0"/>
              </a:rPr>
              <a:t>(i.e. without receiving mailing) 			= 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p:cNvSpPr>
            <a:spLocks noGrp="1" noChangeArrowheads="1"/>
          </p:cNvSpPr>
          <p:nvPr>
            <p:ph type="title"/>
          </p:nvPr>
        </p:nvSpPr>
        <p:spPr/>
        <p:txBody>
          <a:bodyPr/>
          <a:lstStyle/>
          <a:p>
            <a:r>
              <a:rPr lang="es-CL" sz="3200"/>
              <a:t>Comparación redes neuronales, SVM y selección aleatoria</a:t>
            </a:r>
            <a:endParaRPr lang="es-MX" sz="3200"/>
          </a:p>
        </p:txBody>
      </p:sp>
      <p:graphicFrame>
        <p:nvGraphicFramePr>
          <p:cNvPr id="3076" name="Object 4"/>
          <p:cNvGraphicFramePr>
            <a:graphicFrameLocks noChangeAspect="1"/>
          </p:cNvGraphicFramePr>
          <p:nvPr>
            <p:ph idx="1"/>
          </p:nvPr>
        </p:nvGraphicFramePr>
        <p:xfrm>
          <a:off x="323850" y="1196752"/>
          <a:ext cx="8569325" cy="4425950"/>
        </p:xfrm>
        <a:graphic>
          <a:graphicData uri="http://schemas.openxmlformats.org/presentationml/2006/ole">
            <p:oleObj spid="_x0000_s103426" name="Gráfico" r:id="rId4" imgW="4667402" imgH="2409749" progId="Excel.Chart.8">
              <p:embed/>
            </p:oleObj>
          </a:graphicData>
        </a:graphic>
      </p:graphicFrame>
      <p:sp>
        <p:nvSpPr>
          <p:cNvPr id="3080" name="Text Box 8"/>
          <p:cNvSpPr txBox="1">
            <a:spLocks noChangeArrowheads="1"/>
          </p:cNvSpPr>
          <p:nvPr/>
        </p:nvSpPr>
        <p:spPr bwMode="auto">
          <a:xfrm>
            <a:off x="2176463" y="3160713"/>
            <a:ext cx="679450" cy="366712"/>
          </a:xfrm>
          <a:prstGeom prst="rect">
            <a:avLst/>
          </a:prstGeom>
          <a:noFill/>
          <a:ln w="9525">
            <a:noFill/>
            <a:miter lim="800000"/>
            <a:headEnd/>
            <a:tailEnd/>
          </a:ln>
          <a:effectLst/>
        </p:spPr>
        <p:txBody>
          <a:bodyPr wrap="none">
            <a:spAutoFit/>
          </a:bodyPr>
          <a:lstStyle/>
          <a:p>
            <a:r>
              <a:rPr lang="es-CL"/>
              <a:t>SVM</a:t>
            </a:r>
            <a:endParaRPr lang="es-MX"/>
          </a:p>
        </p:txBody>
      </p:sp>
      <p:sp>
        <p:nvSpPr>
          <p:cNvPr id="3081" name="Text Box 9"/>
          <p:cNvSpPr txBox="1">
            <a:spLocks noChangeArrowheads="1"/>
          </p:cNvSpPr>
          <p:nvPr/>
        </p:nvSpPr>
        <p:spPr bwMode="auto">
          <a:xfrm>
            <a:off x="4067175" y="4149725"/>
            <a:ext cx="2038350" cy="366713"/>
          </a:xfrm>
          <a:prstGeom prst="rect">
            <a:avLst/>
          </a:prstGeom>
          <a:noFill/>
          <a:ln w="9525">
            <a:noFill/>
            <a:miter lim="800000"/>
            <a:headEnd/>
            <a:tailEnd/>
          </a:ln>
          <a:effectLst/>
        </p:spPr>
        <p:txBody>
          <a:bodyPr wrap="none">
            <a:spAutoFit/>
          </a:bodyPr>
          <a:lstStyle/>
          <a:p>
            <a:r>
              <a:rPr lang="es-CL"/>
              <a:t>Redes neuronales</a:t>
            </a:r>
            <a:endParaRPr lang="es-MX"/>
          </a:p>
        </p:txBody>
      </p:sp>
      <p:sp>
        <p:nvSpPr>
          <p:cNvPr id="3083" name="Line 11"/>
          <p:cNvSpPr>
            <a:spLocks noChangeShapeType="1"/>
          </p:cNvSpPr>
          <p:nvPr/>
        </p:nvSpPr>
        <p:spPr bwMode="auto">
          <a:xfrm>
            <a:off x="2771775" y="3357563"/>
            <a:ext cx="576263" cy="647700"/>
          </a:xfrm>
          <a:prstGeom prst="line">
            <a:avLst/>
          </a:prstGeom>
          <a:noFill/>
          <a:ln w="9525">
            <a:solidFill>
              <a:schemeClr val="tx1"/>
            </a:solidFill>
            <a:round/>
            <a:headEnd/>
            <a:tailEnd type="triangle" w="med" len="med"/>
          </a:ln>
          <a:effectLst/>
        </p:spPr>
        <p:txBody>
          <a:bodyPr/>
          <a:lstStyle/>
          <a:p>
            <a:endParaRPr lang="es-CL"/>
          </a:p>
        </p:txBody>
      </p:sp>
      <p:sp>
        <p:nvSpPr>
          <p:cNvPr id="3084" name="Line 12"/>
          <p:cNvSpPr>
            <a:spLocks noChangeShapeType="1"/>
          </p:cNvSpPr>
          <p:nvPr/>
        </p:nvSpPr>
        <p:spPr bwMode="auto">
          <a:xfrm flipH="1" flipV="1">
            <a:off x="4067175" y="3933825"/>
            <a:ext cx="433388" cy="287338"/>
          </a:xfrm>
          <a:prstGeom prst="line">
            <a:avLst/>
          </a:prstGeom>
          <a:noFill/>
          <a:ln w="9525">
            <a:solidFill>
              <a:schemeClr val="tx1"/>
            </a:solidFill>
            <a:round/>
            <a:headEnd/>
            <a:tailEnd type="triangle" w="med" len="med"/>
          </a:ln>
          <a:effectLst/>
        </p:spPr>
        <p:txBody>
          <a:bodyPr/>
          <a:lstStyle/>
          <a:p>
            <a:endParaRPr lang="es-CL"/>
          </a:p>
        </p:txBody>
      </p:sp>
      <p:grpSp>
        <p:nvGrpSpPr>
          <p:cNvPr id="12" name="11 Grupo"/>
          <p:cNvGrpSpPr/>
          <p:nvPr/>
        </p:nvGrpSpPr>
        <p:grpSpPr>
          <a:xfrm>
            <a:off x="1547813" y="4286101"/>
            <a:ext cx="7370762" cy="727075"/>
            <a:chOff x="1547813" y="4724400"/>
            <a:chExt cx="7370762" cy="727075"/>
          </a:xfrm>
        </p:grpSpPr>
        <p:sp>
          <p:nvSpPr>
            <p:cNvPr id="3079" name="Line 7"/>
            <p:cNvSpPr>
              <a:spLocks noChangeShapeType="1"/>
            </p:cNvSpPr>
            <p:nvPr/>
          </p:nvSpPr>
          <p:spPr bwMode="auto">
            <a:xfrm flipV="1">
              <a:off x="1547813" y="4724400"/>
              <a:ext cx="5256212" cy="144463"/>
            </a:xfrm>
            <a:prstGeom prst="line">
              <a:avLst/>
            </a:prstGeom>
            <a:noFill/>
            <a:ln w="9525">
              <a:solidFill>
                <a:schemeClr val="tx1"/>
              </a:solidFill>
              <a:round/>
              <a:headEnd/>
              <a:tailEnd/>
            </a:ln>
            <a:effectLst/>
          </p:spPr>
          <p:txBody>
            <a:bodyPr/>
            <a:lstStyle/>
            <a:p>
              <a:endParaRPr lang="es-CL"/>
            </a:p>
          </p:txBody>
        </p:sp>
        <p:sp>
          <p:nvSpPr>
            <p:cNvPr id="3085" name="Text Box 13"/>
            <p:cNvSpPr txBox="1">
              <a:spLocks noChangeArrowheads="1"/>
            </p:cNvSpPr>
            <p:nvPr/>
          </p:nvSpPr>
          <p:spPr bwMode="auto">
            <a:xfrm>
              <a:off x="6804025" y="5084763"/>
              <a:ext cx="2114550" cy="366712"/>
            </a:xfrm>
            <a:prstGeom prst="rect">
              <a:avLst/>
            </a:prstGeom>
            <a:noFill/>
            <a:ln w="9525">
              <a:noFill/>
              <a:miter lim="800000"/>
              <a:headEnd/>
              <a:tailEnd/>
            </a:ln>
            <a:effectLst/>
          </p:spPr>
          <p:txBody>
            <a:bodyPr wrap="none">
              <a:spAutoFit/>
            </a:bodyPr>
            <a:lstStyle/>
            <a:p>
              <a:r>
                <a:rPr lang="es-CL"/>
                <a:t>Selección aleatoria</a:t>
              </a:r>
              <a:endParaRPr lang="es-MX"/>
            </a:p>
          </p:txBody>
        </p:sp>
        <p:sp>
          <p:nvSpPr>
            <p:cNvPr id="3086" name="Line 14"/>
            <p:cNvSpPr>
              <a:spLocks noChangeShapeType="1"/>
            </p:cNvSpPr>
            <p:nvPr/>
          </p:nvSpPr>
          <p:spPr bwMode="auto">
            <a:xfrm flipH="1" flipV="1">
              <a:off x="6516688" y="4724400"/>
              <a:ext cx="1008062" cy="288925"/>
            </a:xfrm>
            <a:prstGeom prst="line">
              <a:avLst/>
            </a:prstGeom>
            <a:noFill/>
            <a:ln w="9525">
              <a:solidFill>
                <a:schemeClr val="tx1"/>
              </a:solidFill>
              <a:round/>
              <a:headEnd/>
              <a:tailEnd type="triangle" w="med" len="med"/>
            </a:ln>
            <a:effectLst/>
          </p:spPr>
          <p:txBody>
            <a:bodyPr/>
            <a:lstStyle/>
            <a:p>
              <a:endParaRPr lang="es-CL"/>
            </a:p>
          </p:txBody>
        </p:sp>
      </p:grpSp>
      <p:sp>
        <p:nvSpPr>
          <p:cNvPr id="3087" name="Text Box 15"/>
          <p:cNvSpPr txBox="1">
            <a:spLocks noChangeArrowheads="1"/>
          </p:cNvSpPr>
          <p:nvPr/>
        </p:nvSpPr>
        <p:spPr bwMode="auto">
          <a:xfrm>
            <a:off x="107504" y="5517232"/>
            <a:ext cx="7263527" cy="830997"/>
          </a:xfrm>
          <a:prstGeom prst="rect">
            <a:avLst/>
          </a:prstGeom>
          <a:noFill/>
          <a:ln w="9525">
            <a:noFill/>
            <a:miter lim="800000"/>
            <a:headEnd/>
            <a:tailEnd/>
          </a:ln>
          <a:effectLst/>
        </p:spPr>
        <p:txBody>
          <a:bodyPr wrap="none">
            <a:spAutoFit/>
          </a:bodyPr>
          <a:lstStyle/>
          <a:p>
            <a:r>
              <a:rPr lang="es-CL" sz="1600" dirty="0"/>
              <a:t>Corte en: 100 =&gt; aciertos redes=5, aciertos SVM=13, selección aleatoria=0,4</a:t>
            </a:r>
          </a:p>
          <a:p>
            <a:r>
              <a:rPr lang="es-CL" sz="1600" dirty="0"/>
              <a:t>Corte en: 500 =&gt; aciertos redes=20, aciertos SVM=38, selección aleatoria=2</a:t>
            </a:r>
            <a:endParaRPr lang="es-MX" sz="1600" dirty="0"/>
          </a:p>
          <a:p>
            <a:r>
              <a:rPr lang="es-CL" sz="1600" dirty="0"/>
              <a:t>Corte en: 1000 =&gt; aciertos redes=</a:t>
            </a:r>
            <a:r>
              <a:rPr lang="es-CL" sz="1600" dirty="0">
                <a:solidFill>
                  <a:srgbClr val="FF0000"/>
                </a:solidFill>
              </a:rPr>
              <a:t>36</a:t>
            </a:r>
            <a:r>
              <a:rPr lang="es-CL" sz="1600" dirty="0"/>
              <a:t>, aciertos SVM=</a:t>
            </a:r>
            <a:r>
              <a:rPr lang="es-CL" sz="1600" dirty="0">
                <a:solidFill>
                  <a:srgbClr val="FF0000"/>
                </a:solidFill>
              </a:rPr>
              <a:t>68</a:t>
            </a:r>
            <a:r>
              <a:rPr lang="es-CL" sz="1600" dirty="0"/>
              <a:t>, selección aleatoria=</a:t>
            </a:r>
            <a:r>
              <a:rPr lang="es-CL" sz="1600" dirty="0">
                <a:solidFill>
                  <a:srgbClr val="FF0000"/>
                </a:solidFill>
              </a:rPr>
              <a:t>4</a:t>
            </a:r>
            <a:endParaRPr lang="es-MX" sz="1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CL" sz="3200"/>
              <a:t>Comparación redes neuronales, SVM y selección aleatoria</a:t>
            </a:r>
            <a:endParaRPr lang="es-MX" sz="3200"/>
          </a:p>
        </p:txBody>
      </p:sp>
      <p:sp>
        <p:nvSpPr>
          <p:cNvPr id="5125" name="Text Box 5"/>
          <p:cNvSpPr txBox="1">
            <a:spLocks noChangeArrowheads="1"/>
          </p:cNvSpPr>
          <p:nvPr/>
        </p:nvSpPr>
        <p:spPr bwMode="auto">
          <a:xfrm>
            <a:off x="2176463" y="3160713"/>
            <a:ext cx="679450" cy="366712"/>
          </a:xfrm>
          <a:prstGeom prst="rect">
            <a:avLst/>
          </a:prstGeom>
          <a:noFill/>
          <a:ln w="9525">
            <a:noFill/>
            <a:miter lim="800000"/>
            <a:headEnd/>
            <a:tailEnd/>
          </a:ln>
          <a:effectLst/>
        </p:spPr>
        <p:txBody>
          <a:bodyPr wrap="none">
            <a:spAutoFit/>
          </a:bodyPr>
          <a:lstStyle/>
          <a:p>
            <a:r>
              <a:rPr lang="es-CL"/>
              <a:t>SVM</a:t>
            </a:r>
            <a:endParaRPr lang="es-MX"/>
          </a:p>
        </p:txBody>
      </p:sp>
      <p:sp>
        <p:nvSpPr>
          <p:cNvPr id="5126" name="Text Box 6"/>
          <p:cNvSpPr txBox="1">
            <a:spLocks noChangeArrowheads="1"/>
          </p:cNvSpPr>
          <p:nvPr/>
        </p:nvSpPr>
        <p:spPr bwMode="auto">
          <a:xfrm>
            <a:off x="4067175" y="4149725"/>
            <a:ext cx="2038350" cy="366713"/>
          </a:xfrm>
          <a:prstGeom prst="rect">
            <a:avLst/>
          </a:prstGeom>
          <a:noFill/>
          <a:ln w="9525">
            <a:noFill/>
            <a:miter lim="800000"/>
            <a:headEnd/>
            <a:tailEnd/>
          </a:ln>
          <a:effectLst/>
        </p:spPr>
        <p:txBody>
          <a:bodyPr wrap="none">
            <a:spAutoFit/>
          </a:bodyPr>
          <a:lstStyle/>
          <a:p>
            <a:r>
              <a:rPr lang="es-CL"/>
              <a:t>Redes neuronales</a:t>
            </a:r>
            <a:endParaRPr lang="es-MX"/>
          </a:p>
        </p:txBody>
      </p:sp>
      <p:sp>
        <p:nvSpPr>
          <p:cNvPr id="5127" name="Line 7"/>
          <p:cNvSpPr>
            <a:spLocks noChangeShapeType="1"/>
          </p:cNvSpPr>
          <p:nvPr/>
        </p:nvSpPr>
        <p:spPr bwMode="auto">
          <a:xfrm>
            <a:off x="2771775" y="3357563"/>
            <a:ext cx="576263" cy="647700"/>
          </a:xfrm>
          <a:prstGeom prst="line">
            <a:avLst/>
          </a:prstGeom>
          <a:noFill/>
          <a:ln w="9525">
            <a:solidFill>
              <a:schemeClr val="tx1"/>
            </a:solidFill>
            <a:round/>
            <a:headEnd/>
            <a:tailEnd type="triangle" w="med" len="med"/>
          </a:ln>
          <a:effectLst/>
        </p:spPr>
        <p:txBody>
          <a:bodyPr/>
          <a:lstStyle/>
          <a:p>
            <a:endParaRPr lang="es-CL"/>
          </a:p>
        </p:txBody>
      </p:sp>
      <p:sp>
        <p:nvSpPr>
          <p:cNvPr id="5128" name="Line 8"/>
          <p:cNvSpPr>
            <a:spLocks noChangeShapeType="1"/>
          </p:cNvSpPr>
          <p:nvPr/>
        </p:nvSpPr>
        <p:spPr bwMode="auto">
          <a:xfrm flipH="1" flipV="1">
            <a:off x="4067175" y="3933825"/>
            <a:ext cx="433388" cy="287338"/>
          </a:xfrm>
          <a:prstGeom prst="line">
            <a:avLst/>
          </a:prstGeom>
          <a:noFill/>
          <a:ln w="9525">
            <a:solidFill>
              <a:schemeClr val="tx1"/>
            </a:solidFill>
            <a:round/>
            <a:headEnd/>
            <a:tailEnd type="triangle" w="med" len="med"/>
          </a:ln>
          <a:effectLst/>
        </p:spPr>
        <p:txBody>
          <a:bodyPr/>
          <a:lstStyle/>
          <a:p>
            <a:endParaRPr lang="es-CL"/>
          </a:p>
        </p:txBody>
      </p:sp>
      <p:grpSp>
        <p:nvGrpSpPr>
          <p:cNvPr id="12" name="11 Grupo"/>
          <p:cNvGrpSpPr/>
          <p:nvPr/>
        </p:nvGrpSpPr>
        <p:grpSpPr>
          <a:xfrm>
            <a:off x="250825" y="1196752"/>
            <a:ext cx="8893175" cy="4591050"/>
            <a:chOff x="250825" y="1502246"/>
            <a:chExt cx="8893175" cy="4591050"/>
          </a:xfrm>
        </p:grpSpPr>
        <p:graphicFrame>
          <p:nvGraphicFramePr>
            <p:cNvPr id="5132" name="Object 12"/>
            <p:cNvGraphicFramePr>
              <a:graphicFrameLocks noChangeAspect="1"/>
            </p:cNvGraphicFramePr>
            <p:nvPr>
              <p:ph idx="1"/>
            </p:nvPr>
          </p:nvGraphicFramePr>
          <p:xfrm>
            <a:off x="250825" y="1502246"/>
            <a:ext cx="8893175" cy="4591050"/>
          </p:xfrm>
          <a:graphic>
            <a:graphicData uri="http://schemas.openxmlformats.org/presentationml/2006/ole">
              <p:oleObj spid="_x0000_s104450" name="Gráfico" r:id="rId4" imgW="4667402" imgH="2409749" progId="Excel.Chart.8">
                <p:embed/>
              </p:oleObj>
            </a:graphicData>
          </a:graphic>
        </p:graphicFrame>
        <p:sp>
          <p:nvSpPr>
            <p:cNvPr id="5124" name="Line 4"/>
            <p:cNvSpPr>
              <a:spLocks noChangeShapeType="1"/>
            </p:cNvSpPr>
            <p:nvPr/>
          </p:nvSpPr>
          <p:spPr bwMode="auto">
            <a:xfrm flipV="1">
              <a:off x="1547813" y="4724400"/>
              <a:ext cx="5472112" cy="144463"/>
            </a:xfrm>
            <a:prstGeom prst="line">
              <a:avLst/>
            </a:prstGeom>
            <a:noFill/>
            <a:ln w="9525">
              <a:solidFill>
                <a:schemeClr val="tx1"/>
              </a:solidFill>
              <a:round/>
              <a:headEnd/>
              <a:tailEnd/>
            </a:ln>
            <a:effectLst/>
          </p:spPr>
          <p:txBody>
            <a:bodyPr/>
            <a:lstStyle/>
            <a:p>
              <a:endParaRPr lang="es-CL"/>
            </a:p>
          </p:txBody>
        </p:sp>
        <p:sp>
          <p:nvSpPr>
            <p:cNvPr id="5129" name="Text Box 9"/>
            <p:cNvSpPr txBox="1">
              <a:spLocks noChangeArrowheads="1"/>
            </p:cNvSpPr>
            <p:nvPr/>
          </p:nvSpPr>
          <p:spPr bwMode="auto">
            <a:xfrm>
              <a:off x="7029450" y="5157788"/>
              <a:ext cx="2114550" cy="366712"/>
            </a:xfrm>
            <a:prstGeom prst="rect">
              <a:avLst/>
            </a:prstGeom>
            <a:noFill/>
            <a:ln w="9525">
              <a:noFill/>
              <a:miter lim="800000"/>
              <a:headEnd/>
              <a:tailEnd/>
            </a:ln>
            <a:effectLst/>
          </p:spPr>
          <p:txBody>
            <a:bodyPr wrap="none">
              <a:spAutoFit/>
            </a:bodyPr>
            <a:lstStyle/>
            <a:p>
              <a:r>
                <a:rPr lang="es-CL"/>
                <a:t>Selección aleatoria</a:t>
              </a:r>
              <a:endParaRPr lang="es-MX"/>
            </a:p>
          </p:txBody>
        </p:sp>
        <p:sp>
          <p:nvSpPr>
            <p:cNvPr id="5130" name="Line 10"/>
            <p:cNvSpPr>
              <a:spLocks noChangeShapeType="1"/>
            </p:cNvSpPr>
            <p:nvPr/>
          </p:nvSpPr>
          <p:spPr bwMode="auto">
            <a:xfrm flipH="1" flipV="1">
              <a:off x="6732588" y="4724400"/>
              <a:ext cx="1008062" cy="504825"/>
            </a:xfrm>
            <a:prstGeom prst="line">
              <a:avLst/>
            </a:prstGeom>
            <a:noFill/>
            <a:ln w="9525">
              <a:solidFill>
                <a:schemeClr val="tx1"/>
              </a:solidFill>
              <a:round/>
              <a:headEnd/>
              <a:tailEnd type="triangle" w="med" len="med"/>
            </a:ln>
            <a:effectLst/>
          </p:spPr>
          <p:txBody>
            <a:bodyPr/>
            <a:lstStyle/>
            <a:p>
              <a:endParaRPr lang="es-CL"/>
            </a:p>
          </p:txBody>
        </p:sp>
      </p:grpSp>
      <p:sp>
        <p:nvSpPr>
          <p:cNvPr id="5134" name="Text Box 14"/>
          <p:cNvSpPr txBox="1">
            <a:spLocks noChangeArrowheads="1"/>
          </p:cNvSpPr>
          <p:nvPr/>
        </p:nvSpPr>
        <p:spPr bwMode="auto">
          <a:xfrm>
            <a:off x="107504" y="5609356"/>
            <a:ext cx="7263527" cy="830997"/>
          </a:xfrm>
          <a:prstGeom prst="rect">
            <a:avLst/>
          </a:prstGeom>
          <a:noFill/>
          <a:ln w="9525">
            <a:noFill/>
            <a:miter lim="800000"/>
            <a:headEnd/>
            <a:tailEnd/>
          </a:ln>
          <a:effectLst/>
        </p:spPr>
        <p:txBody>
          <a:bodyPr wrap="none">
            <a:spAutoFit/>
          </a:bodyPr>
          <a:lstStyle/>
          <a:p>
            <a:r>
              <a:rPr lang="es-CL" sz="1600" dirty="0"/>
              <a:t>Corte en: 100 =&gt; aciertos redes=3, aciertos SVM=20, selección aleatoria=0,4</a:t>
            </a:r>
          </a:p>
          <a:p>
            <a:r>
              <a:rPr lang="es-CL" sz="1600" dirty="0"/>
              <a:t>Corte en: 500 =&gt; aciertos redes=10, aciertos SVM=53, selección aleatoria=2</a:t>
            </a:r>
          </a:p>
          <a:p>
            <a:r>
              <a:rPr lang="es-CL" sz="1600" dirty="0"/>
              <a:t>Corte en: 1000 =&gt; aciertos redes=</a:t>
            </a:r>
            <a:r>
              <a:rPr lang="es-CL" sz="1600" dirty="0">
                <a:solidFill>
                  <a:srgbClr val="FF0000"/>
                </a:solidFill>
              </a:rPr>
              <a:t>17</a:t>
            </a:r>
            <a:r>
              <a:rPr lang="es-CL" sz="1600" dirty="0"/>
              <a:t>, aciertos SVM=</a:t>
            </a:r>
            <a:r>
              <a:rPr lang="es-CL" sz="1600" dirty="0">
                <a:solidFill>
                  <a:srgbClr val="FF0000"/>
                </a:solidFill>
              </a:rPr>
              <a:t>80</a:t>
            </a:r>
            <a:r>
              <a:rPr lang="es-CL" sz="1600" dirty="0"/>
              <a:t>, selección aleatoria=</a:t>
            </a:r>
            <a:r>
              <a:rPr lang="es-CL" sz="1600" dirty="0">
                <a:solidFill>
                  <a:srgbClr val="FF0000"/>
                </a:solidFill>
              </a:rPr>
              <a:t>4</a:t>
            </a:r>
            <a:endParaRPr lang="es-MX" sz="1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3" name="Text Box 2"/>
          <p:cNvSpPr txBox="1">
            <a:spLocks noChangeArrowheads="1"/>
          </p:cNvSpPr>
          <p:nvPr/>
        </p:nvSpPr>
        <p:spPr bwMode="auto">
          <a:xfrm>
            <a:off x="1743075" y="4024313"/>
            <a:ext cx="184150" cy="366712"/>
          </a:xfrm>
          <a:prstGeom prst="rect">
            <a:avLst/>
          </a:prstGeom>
          <a:noFill/>
          <a:ln w="6350">
            <a:noFill/>
            <a:miter lim="800000"/>
            <a:headEnd/>
            <a:tailEnd/>
          </a:ln>
        </p:spPr>
        <p:txBody>
          <a:bodyPr wrap="none">
            <a:spAutoFit/>
          </a:bodyPr>
          <a:lstStyle/>
          <a:p>
            <a:endParaRPr lang="es-MX" b="1"/>
          </a:p>
        </p:txBody>
      </p:sp>
      <p:sp>
        <p:nvSpPr>
          <p:cNvPr id="4104" name="Rectangle 3"/>
          <p:cNvSpPr>
            <a:spLocks noChangeArrowheads="1"/>
          </p:cNvSpPr>
          <p:nvPr/>
        </p:nvSpPr>
        <p:spPr bwMode="auto">
          <a:xfrm>
            <a:off x="446088" y="144463"/>
            <a:ext cx="8229600" cy="620712"/>
          </a:xfrm>
          <a:prstGeom prst="rect">
            <a:avLst/>
          </a:prstGeom>
          <a:noFill/>
          <a:ln w="9525">
            <a:noFill/>
            <a:miter lim="800000"/>
            <a:headEnd/>
            <a:tailEnd/>
          </a:ln>
        </p:spPr>
        <p:txBody>
          <a:bodyPr anchor="ctr"/>
          <a:lstStyle/>
          <a:p>
            <a:pPr algn="ctr"/>
            <a:r>
              <a:rPr lang="es-CL" sz="2000">
                <a:latin typeface="Arial Unicode MS" pitchFamily="34" charset="-128"/>
              </a:rPr>
              <a:t>Data Mining y Teor</a:t>
            </a:r>
            <a:r>
              <a:rPr lang="es-CL" sz="2000">
                <a:latin typeface="Humnst777 BT"/>
              </a:rPr>
              <a:t>í</a:t>
            </a:r>
            <a:r>
              <a:rPr lang="es-CL" sz="2000">
                <a:latin typeface="Arial Unicode MS" pitchFamily="34" charset="-128"/>
              </a:rPr>
              <a:t>a de Juegos </a:t>
            </a:r>
            <a:endParaRPr lang="es-MX" sz="1900" b="1">
              <a:latin typeface="Arial Unicode MS" pitchFamily="34" charset="-128"/>
            </a:endParaRPr>
          </a:p>
        </p:txBody>
      </p:sp>
      <p:sp>
        <p:nvSpPr>
          <p:cNvPr id="1107973" name="Text Box 5"/>
          <p:cNvSpPr txBox="1">
            <a:spLocks noChangeArrowheads="1"/>
          </p:cNvSpPr>
          <p:nvPr/>
        </p:nvSpPr>
        <p:spPr bwMode="auto">
          <a:xfrm>
            <a:off x="179388" y="6296025"/>
            <a:ext cx="8367712" cy="523875"/>
          </a:xfrm>
          <a:prstGeom prst="rect">
            <a:avLst/>
          </a:prstGeom>
          <a:noFill/>
          <a:ln w="6350">
            <a:noFill/>
            <a:miter lim="800000"/>
            <a:headEnd/>
            <a:tailEnd/>
          </a:ln>
        </p:spPr>
        <p:txBody>
          <a:bodyPr wrap="none">
            <a:spAutoFit/>
          </a:bodyPr>
          <a:lstStyle/>
          <a:p>
            <a:r>
              <a:rPr lang="es-CL" sz="1400">
                <a:hlinkClick r:id="rId4" action="ppaction://hlinkfile"/>
              </a:rPr>
              <a:t>Cristián Bravo</a:t>
            </a:r>
            <a:r>
              <a:rPr lang="es-CL" sz="1400"/>
              <a:t>, </a:t>
            </a:r>
            <a:r>
              <a:rPr lang="es-CL" sz="1400">
                <a:hlinkClick r:id="rId5" action="ppaction://hlinkfile"/>
              </a:rPr>
              <a:t>Nicolas Figueroa</a:t>
            </a:r>
            <a:r>
              <a:rPr lang="es-CL" sz="1400"/>
              <a:t>, Richard Weber: Modeling Pricing Strategies Using Game Theory and </a:t>
            </a:r>
          </a:p>
          <a:p>
            <a:r>
              <a:rPr lang="es-CL" sz="1400"/>
              <a:t>Support Vector Machines. </a:t>
            </a:r>
            <a:r>
              <a:rPr lang="es-CL" sz="1400">
                <a:hlinkClick r:id="rId6" action="ppaction://hlinkfile"/>
              </a:rPr>
              <a:t>ICDM 2010</a:t>
            </a:r>
            <a:r>
              <a:rPr lang="es-CL" sz="1400"/>
              <a:t>: 323-337</a:t>
            </a:r>
            <a:endParaRPr lang="es-ES" sz="1400"/>
          </a:p>
        </p:txBody>
      </p:sp>
      <p:grpSp>
        <p:nvGrpSpPr>
          <p:cNvPr id="2" name="Group 23"/>
          <p:cNvGrpSpPr>
            <a:grpSpLocks/>
          </p:cNvGrpSpPr>
          <p:nvPr/>
        </p:nvGrpSpPr>
        <p:grpSpPr bwMode="auto">
          <a:xfrm>
            <a:off x="34925" y="1792288"/>
            <a:ext cx="1800225" cy="3076575"/>
            <a:chOff x="113" y="1129"/>
            <a:chExt cx="1134" cy="1938"/>
          </a:xfrm>
        </p:grpSpPr>
        <p:sp>
          <p:nvSpPr>
            <p:cNvPr id="4124" name="AutoShape 6"/>
            <p:cNvSpPr>
              <a:spLocks noChangeArrowheads="1"/>
            </p:cNvSpPr>
            <p:nvPr/>
          </p:nvSpPr>
          <p:spPr bwMode="auto">
            <a:xfrm>
              <a:off x="113" y="2024"/>
              <a:ext cx="1134" cy="1043"/>
            </a:xfrm>
            <a:prstGeom prst="can">
              <a:avLst>
                <a:gd name="adj" fmla="val 25000"/>
              </a:avLst>
            </a:prstGeom>
            <a:noFill/>
            <a:ln w="6350">
              <a:solidFill>
                <a:schemeClr val="accent2"/>
              </a:solidFill>
              <a:round/>
              <a:headEnd/>
              <a:tailEnd/>
            </a:ln>
          </p:spPr>
          <p:txBody>
            <a:bodyPr wrap="none" anchor="ctr"/>
            <a:lstStyle/>
            <a:p>
              <a:endParaRPr lang="es-CL"/>
            </a:p>
          </p:txBody>
        </p:sp>
        <p:sp>
          <p:nvSpPr>
            <p:cNvPr id="4125" name="Text Box 7"/>
            <p:cNvSpPr txBox="1">
              <a:spLocks noChangeArrowheads="1"/>
            </p:cNvSpPr>
            <p:nvPr/>
          </p:nvSpPr>
          <p:spPr bwMode="auto">
            <a:xfrm>
              <a:off x="227" y="1129"/>
              <a:ext cx="884" cy="231"/>
            </a:xfrm>
            <a:prstGeom prst="rect">
              <a:avLst/>
            </a:prstGeom>
            <a:noFill/>
            <a:ln w="6350">
              <a:noFill/>
              <a:miter lim="800000"/>
              <a:headEnd/>
              <a:tailEnd/>
            </a:ln>
          </p:spPr>
          <p:txBody>
            <a:bodyPr wrap="none">
              <a:spAutoFit/>
            </a:bodyPr>
            <a:lstStyle/>
            <a:p>
              <a:r>
                <a:rPr lang="es-ES"/>
                <a:t>Data Mining</a:t>
              </a:r>
            </a:p>
          </p:txBody>
        </p:sp>
      </p:grpSp>
      <p:grpSp>
        <p:nvGrpSpPr>
          <p:cNvPr id="3" name="Group 37"/>
          <p:cNvGrpSpPr>
            <a:grpSpLocks/>
          </p:cNvGrpSpPr>
          <p:nvPr/>
        </p:nvGrpSpPr>
        <p:grpSpPr bwMode="auto">
          <a:xfrm>
            <a:off x="3132138" y="2165350"/>
            <a:ext cx="2592387" cy="2776538"/>
            <a:chOff x="1973" y="1364"/>
            <a:chExt cx="1633" cy="1749"/>
          </a:xfrm>
        </p:grpSpPr>
        <p:grpSp>
          <p:nvGrpSpPr>
            <p:cNvPr id="4" name="Group 22"/>
            <p:cNvGrpSpPr>
              <a:grpSpLocks/>
            </p:cNvGrpSpPr>
            <p:nvPr/>
          </p:nvGrpSpPr>
          <p:grpSpPr bwMode="auto">
            <a:xfrm>
              <a:off x="1973" y="1836"/>
              <a:ext cx="1633" cy="1277"/>
              <a:chOff x="1827" y="1972"/>
              <a:chExt cx="2199" cy="1776"/>
            </a:xfrm>
          </p:grpSpPr>
          <p:graphicFrame>
            <p:nvGraphicFramePr>
              <p:cNvPr id="4098" name="Object 2"/>
              <p:cNvGraphicFramePr>
                <a:graphicFrameLocks noChangeAspect="1"/>
              </p:cNvGraphicFramePr>
              <p:nvPr/>
            </p:nvGraphicFramePr>
            <p:xfrm>
              <a:off x="2542" y="2242"/>
              <a:ext cx="610" cy="871"/>
            </p:xfrm>
            <a:graphic>
              <a:graphicData uri="http://schemas.openxmlformats.org/presentationml/2006/ole">
                <p:oleObj spid="_x0000_s102402" name="Imagen" r:id="rId7" imgW="1141560" imgH="1549800" progId="">
                  <p:embed/>
                </p:oleObj>
              </a:graphicData>
            </a:graphic>
          </p:graphicFrame>
          <p:graphicFrame>
            <p:nvGraphicFramePr>
              <p:cNvPr id="4099" name="Object 3"/>
              <p:cNvGraphicFramePr>
                <a:graphicFrameLocks noChangeAspect="1"/>
              </p:cNvGraphicFramePr>
              <p:nvPr/>
            </p:nvGraphicFramePr>
            <p:xfrm>
              <a:off x="1882" y="2949"/>
              <a:ext cx="497" cy="572"/>
            </p:xfrm>
            <a:graphic>
              <a:graphicData uri="http://schemas.openxmlformats.org/presentationml/2006/ole">
                <p:oleObj spid="_x0000_s102403" name="Imagen" r:id="rId8" imgW="930240" imgH="1017360" progId="">
                  <p:embed/>
                </p:oleObj>
              </a:graphicData>
            </a:graphic>
          </p:graphicFrame>
          <p:graphicFrame>
            <p:nvGraphicFramePr>
              <p:cNvPr id="4100" name="Object 4"/>
              <p:cNvGraphicFramePr>
                <a:graphicFrameLocks noChangeAspect="1"/>
              </p:cNvGraphicFramePr>
              <p:nvPr/>
            </p:nvGraphicFramePr>
            <p:xfrm>
              <a:off x="1827" y="1972"/>
              <a:ext cx="505" cy="462"/>
            </p:xfrm>
            <a:graphic>
              <a:graphicData uri="http://schemas.openxmlformats.org/presentationml/2006/ole">
                <p:oleObj spid="_x0000_s102404" name="Imagen" r:id="rId9" imgW="945000" imgH="822600" progId="">
                  <p:embed/>
                </p:oleObj>
              </a:graphicData>
            </a:graphic>
          </p:graphicFrame>
          <p:graphicFrame>
            <p:nvGraphicFramePr>
              <p:cNvPr id="4101" name="Object 5"/>
              <p:cNvGraphicFramePr>
                <a:graphicFrameLocks noChangeAspect="1"/>
              </p:cNvGraphicFramePr>
              <p:nvPr/>
            </p:nvGraphicFramePr>
            <p:xfrm>
              <a:off x="3271" y="2056"/>
              <a:ext cx="743" cy="764"/>
            </p:xfrm>
            <a:graphic>
              <a:graphicData uri="http://schemas.openxmlformats.org/presentationml/2006/ole">
                <p:oleObj spid="_x0000_s102405" name="Imagen" r:id="rId10" imgW="1391400" imgH="1359360" progId="">
                  <p:embed/>
                </p:oleObj>
              </a:graphicData>
            </a:graphic>
          </p:graphicFrame>
          <p:graphicFrame>
            <p:nvGraphicFramePr>
              <p:cNvPr id="4102" name="Object 6"/>
              <p:cNvGraphicFramePr>
                <a:graphicFrameLocks noChangeAspect="1"/>
              </p:cNvGraphicFramePr>
              <p:nvPr/>
            </p:nvGraphicFramePr>
            <p:xfrm>
              <a:off x="3369" y="2891"/>
              <a:ext cx="657" cy="857"/>
            </p:xfrm>
            <a:graphic>
              <a:graphicData uri="http://schemas.openxmlformats.org/presentationml/2006/ole">
                <p:oleObj spid="_x0000_s102406" name="Imagen" r:id="rId11" imgW="620640" imgH="771120" progId="">
                  <p:embed/>
                </p:oleObj>
              </a:graphicData>
            </a:graphic>
          </p:graphicFrame>
        </p:grpSp>
        <p:sp>
          <p:nvSpPr>
            <p:cNvPr id="4123" name="Text Box 15"/>
            <p:cNvSpPr txBox="1">
              <a:spLocks noChangeArrowheads="1"/>
            </p:cNvSpPr>
            <p:nvPr/>
          </p:nvSpPr>
          <p:spPr bwMode="auto">
            <a:xfrm>
              <a:off x="2109" y="1364"/>
              <a:ext cx="1118" cy="433"/>
            </a:xfrm>
            <a:prstGeom prst="rect">
              <a:avLst/>
            </a:prstGeom>
            <a:noFill/>
            <a:ln w="9525">
              <a:noFill/>
              <a:miter lim="800000"/>
              <a:headEnd/>
              <a:tailEnd/>
            </a:ln>
          </p:spPr>
          <p:txBody>
            <a:bodyPr wrap="none" lIns="90488" tIns="44450" rIns="90488" bIns="44450">
              <a:spAutoFit/>
            </a:bodyPr>
            <a:lstStyle/>
            <a:p>
              <a:pPr defTabSz="762000" eaLnBrk="0" hangingPunct="0">
                <a:lnSpc>
                  <a:spcPct val="140000"/>
                </a:lnSpc>
                <a:spcBef>
                  <a:spcPct val="50000"/>
                </a:spcBef>
                <a:buFont typeface="Monotype Sorts" pitchFamily="2" charset="2"/>
                <a:buChar char=" "/>
              </a:pPr>
              <a:r>
                <a:rPr lang="es-ES_tradnl" sz="2800">
                  <a:solidFill>
                    <a:schemeClr val="tx2"/>
                  </a:solidFill>
                  <a:latin typeface="Times New Roman" pitchFamily="18" charset="0"/>
                </a:rPr>
                <a:t>Clientes</a:t>
              </a:r>
              <a:r>
                <a:rPr lang="es-ES_tradnl" sz="2400">
                  <a:solidFill>
                    <a:schemeClr val="tx2"/>
                  </a:solidFill>
                  <a:latin typeface="Times New Roman" pitchFamily="18" charset="0"/>
                </a:rPr>
                <a:t> </a:t>
              </a:r>
              <a:endParaRPr lang="es-ES_tradnl" sz="2400">
                <a:solidFill>
                  <a:srgbClr val="00279F"/>
                </a:solidFill>
                <a:latin typeface="Comic Sans MS" pitchFamily="66" charset="0"/>
              </a:endParaRPr>
            </a:p>
          </p:txBody>
        </p:sp>
      </p:grpSp>
      <p:grpSp>
        <p:nvGrpSpPr>
          <p:cNvPr id="5" name="Group 35"/>
          <p:cNvGrpSpPr>
            <a:grpSpLocks/>
          </p:cNvGrpSpPr>
          <p:nvPr/>
        </p:nvGrpSpPr>
        <p:grpSpPr bwMode="auto">
          <a:xfrm>
            <a:off x="900113" y="5013325"/>
            <a:ext cx="3765550" cy="1087438"/>
            <a:chOff x="567" y="3158"/>
            <a:chExt cx="2372" cy="685"/>
          </a:xfrm>
        </p:grpSpPr>
        <p:sp>
          <p:nvSpPr>
            <p:cNvPr id="4120" name="AutoShape 24"/>
            <p:cNvSpPr>
              <a:spLocks noChangeArrowheads="1"/>
            </p:cNvSpPr>
            <p:nvPr/>
          </p:nvSpPr>
          <p:spPr bwMode="auto">
            <a:xfrm>
              <a:off x="748" y="3158"/>
              <a:ext cx="1996" cy="363"/>
            </a:xfrm>
            <a:prstGeom prst="curvedUpArrow">
              <a:avLst>
                <a:gd name="adj1" fmla="val 109972"/>
                <a:gd name="adj2" fmla="val 219945"/>
                <a:gd name="adj3" fmla="val 33333"/>
              </a:avLst>
            </a:prstGeom>
            <a:noFill/>
            <a:ln w="6350">
              <a:solidFill>
                <a:schemeClr val="accent2"/>
              </a:solidFill>
              <a:miter lim="800000"/>
              <a:headEnd/>
              <a:tailEnd/>
            </a:ln>
          </p:spPr>
          <p:txBody>
            <a:bodyPr wrap="none" anchor="ctr"/>
            <a:lstStyle/>
            <a:p>
              <a:endParaRPr lang="es-CL"/>
            </a:p>
          </p:txBody>
        </p:sp>
        <p:sp>
          <p:nvSpPr>
            <p:cNvPr id="4121" name="Text Box 25"/>
            <p:cNvSpPr txBox="1">
              <a:spLocks noChangeArrowheads="1"/>
            </p:cNvSpPr>
            <p:nvPr/>
          </p:nvSpPr>
          <p:spPr bwMode="auto">
            <a:xfrm>
              <a:off x="567" y="3612"/>
              <a:ext cx="2372" cy="231"/>
            </a:xfrm>
            <a:prstGeom prst="rect">
              <a:avLst/>
            </a:prstGeom>
            <a:noFill/>
            <a:ln w="6350">
              <a:noFill/>
              <a:miter lim="800000"/>
              <a:headEnd/>
              <a:tailEnd/>
            </a:ln>
          </p:spPr>
          <p:txBody>
            <a:bodyPr wrap="none">
              <a:spAutoFit/>
            </a:bodyPr>
            <a:lstStyle/>
            <a:p>
              <a:r>
                <a:rPr lang="es-ES"/>
                <a:t>¿Cómo se comportan los clientes? </a:t>
              </a:r>
            </a:p>
          </p:txBody>
        </p:sp>
      </p:grpSp>
      <p:grpSp>
        <p:nvGrpSpPr>
          <p:cNvPr id="6" name="Group 38"/>
          <p:cNvGrpSpPr>
            <a:grpSpLocks/>
          </p:cNvGrpSpPr>
          <p:nvPr/>
        </p:nvGrpSpPr>
        <p:grpSpPr bwMode="auto">
          <a:xfrm>
            <a:off x="5724525" y="830263"/>
            <a:ext cx="2879725" cy="1374775"/>
            <a:chOff x="3606" y="523"/>
            <a:chExt cx="1814" cy="866"/>
          </a:xfrm>
        </p:grpSpPr>
        <p:sp>
          <p:nvSpPr>
            <p:cNvPr id="4116" name="Text Box 8"/>
            <p:cNvSpPr txBox="1">
              <a:spLocks noChangeArrowheads="1"/>
            </p:cNvSpPr>
            <p:nvPr/>
          </p:nvSpPr>
          <p:spPr bwMode="auto">
            <a:xfrm>
              <a:off x="4184" y="1158"/>
              <a:ext cx="1236" cy="231"/>
            </a:xfrm>
            <a:prstGeom prst="rect">
              <a:avLst/>
            </a:prstGeom>
            <a:noFill/>
            <a:ln w="6350">
              <a:noFill/>
              <a:miter lim="800000"/>
              <a:headEnd/>
              <a:tailEnd/>
            </a:ln>
          </p:spPr>
          <p:txBody>
            <a:bodyPr wrap="none">
              <a:spAutoFit/>
            </a:bodyPr>
            <a:lstStyle/>
            <a:p>
              <a:r>
                <a:rPr lang="es-ES"/>
                <a:t>Teoría de Juegos</a:t>
              </a:r>
            </a:p>
          </p:txBody>
        </p:sp>
        <p:grpSp>
          <p:nvGrpSpPr>
            <p:cNvPr id="7" name="Group 34"/>
            <p:cNvGrpSpPr>
              <a:grpSpLocks/>
            </p:cNvGrpSpPr>
            <p:nvPr/>
          </p:nvGrpSpPr>
          <p:grpSpPr bwMode="auto">
            <a:xfrm>
              <a:off x="3606" y="523"/>
              <a:ext cx="1270" cy="548"/>
              <a:chOff x="3606" y="523"/>
              <a:chExt cx="1270" cy="548"/>
            </a:xfrm>
          </p:grpSpPr>
          <p:sp>
            <p:nvSpPr>
              <p:cNvPr id="4118" name="AutoShape 26"/>
              <p:cNvSpPr>
                <a:spLocks noChangeArrowheads="1"/>
              </p:cNvSpPr>
              <p:nvPr/>
            </p:nvSpPr>
            <p:spPr bwMode="auto">
              <a:xfrm>
                <a:off x="3606" y="708"/>
                <a:ext cx="1270" cy="363"/>
              </a:xfrm>
              <a:prstGeom prst="curvedDownArrow">
                <a:avLst>
                  <a:gd name="adj1" fmla="val 69972"/>
                  <a:gd name="adj2" fmla="val 139945"/>
                  <a:gd name="adj3" fmla="val 33333"/>
                </a:avLst>
              </a:prstGeom>
              <a:noFill/>
              <a:ln w="6350">
                <a:solidFill>
                  <a:schemeClr val="accent2"/>
                </a:solidFill>
                <a:miter lim="800000"/>
                <a:headEnd/>
                <a:tailEnd/>
              </a:ln>
            </p:spPr>
            <p:txBody>
              <a:bodyPr wrap="none" anchor="ctr"/>
              <a:lstStyle/>
              <a:p>
                <a:endParaRPr lang="es-CL"/>
              </a:p>
            </p:txBody>
          </p:sp>
          <p:sp>
            <p:nvSpPr>
              <p:cNvPr id="4119" name="Text Box 27"/>
              <p:cNvSpPr txBox="1">
                <a:spLocks noChangeArrowheads="1"/>
              </p:cNvSpPr>
              <p:nvPr/>
            </p:nvSpPr>
            <p:spPr bwMode="auto">
              <a:xfrm>
                <a:off x="3880" y="523"/>
                <a:ext cx="588" cy="231"/>
              </a:xfrm>
              <a:prstGeom prst="rect">
                <a:avLst/>
              </a:prstGeom>
              <a:noFill/>
              <a:ln w="6350">
                <a:noFill/>
                <a:miter lim="800000"/>
                <a:headEnd/>
                <a:tailEnd/>
              </a:ln>
            </p:spPr>
            <p:txBody>
              <a:bodyPr wrap="none">
                <a:spAutoFit/>
              </a:bodyPr>
              <a:lstStyle/>
              <a:p>
                <a:r>
                  <a:rPr lang="es-ES"/>
                  <a:t>Modelo</a:t>
                </a:r>
              </a:p>
            </p:txBody>
          </p:sp>
        </p:grpSp>
      </p:grpSp>
      <p:grpSp>
        <p:nvGrpSpPr>
          <p:cNvPr id="8" name="Group 33"/>
          <p:cNvGrpSpPr>
            <a:grpSpLocks/>
          </p:cNvGrpSpPr>
          <p:nvPr/>
        </p:nvGrpSpPr>
        <p:grpSpPr bwMode="auto">
          <a:xfrm>
            <a:off x="1403350" y="901700"/>
            <a:ext cx="3168650" cy="1087438"/>
            <a:chOff x="884" y="568"/>
            <a:chExt cx="1996" cy="685"/>
          </a:xfrm>
        </p:grpSpPr>
        <p:sp>
          <p:nvSpPr>
            <p:cNvPr id="4114" name="Text Box 28"/>
            <p:cNvSpPr txBox="1">
              <a:spLocks noChangeArrowheads="1"/>
            </p:cNvSpPr>
            <p:nvPr/>
          </p:nvSpPr>
          <p:spPr bwMode="auto">
            <a:xfrm>
              <a:off x="1791" y="568"/>
              <a:ext cx="492" cy="231"/>
            </a:xfrm>
            <a:prstGeom prst="rect">
              <a:avLst/>
            </a:prstGeom>
            <a:noFill/>
            <a:ln w="6350">
              <a:noFill/>
              <a:miter lim="800000"/>
              <a:headEnd/>
              <a:tailEnd/>
            </a:ln>
          </p:spPr>
          <p:txBody>
            <a:bodyPr wrap="none">
              <a:spAutoFit/>
            </a:bodyPr>
            <a:lstStyle/>
            <a:p>
              <a:r>
                <a:rPr lang="es-ES"/>
                <a:t>Datos</a:t>
              </a:r>
            </a:p>
          </p:txBody>
        </p:sp>
        <p:sp>
          <p:nvSpPr>
            <p:cNvPr id="4115" name="AutoShape 30"/>
            <p:cNvSpPr>
              <a:spLocks noChangeArrowheads="1"/>
            </p:cNvSpPr>
            <p:nvPr/>
          </p:nvSpPr>
          <p:spPr bwMode="auto">
            <a:xfrm rot="10800000">
              <a:off x="884" y="890"/>
              <a:ext cx="1996" cy="363"/>
            </a:xfrm>
            <a:prstGeom prst="curvedUpArrow">
              <a:avLst>
                <a:gd name="adj1" fmla="val 109972"/>
                <a:gd name="adj2" fmla="val 219945"/>
                <a:gd name="adj3" fmla="val 33333"/>
              </a:avLst>
            </a:prstGeom>
            <a:noFill/>
            <a:ln w="6350">
              <a:solidFill>
                <a:schemeClr val="accent2"/>
              </a:solidFill>
              <a:miter lim="800000"/>
              <a:headEnd/>
              <a:tailEnd/>
            </a:ln>
          </p:spPr>
          <p:txBody>
            <a:bodyPr wrap="none" anchor="ctr"/>
            <a:lstStyle/>
            <a:p>
              <a:endParaRPr lang="es-CL"/>
            </a:p>
          </p:txBody>
        </p:sp>
      </p:grpSp>
      <p:grpSp>
        <p:nvGrpSpPr>
          <p:cNvPr id="9" name="Group 39"/>
          <p:cNvGrpSpPr>
            <a:grpSpLocks/>
          </p:cNvGrpSpPr>
          <p:nvPr/>
        </p:nvGrpSpPr>
        <p:grpSpPr bwMode="auto">
          <a:xfrm>
            <a:off x="4716463" y="4962525"/>
            <a:ext cx="4256087" cy="1412875"/>
            <a:chOff x="2971" y="3126"/>
            <a:chExt cx="2681" cy="890"/>
          </a:xfrm>
        </p:grpSpPr>
        <p:sp>
          <p:nvSpPr>
            <p:cNvPr id="4112" name="AutoShape 31"/>
            <p:cNvSpPr>
              <a:spLocks noChangeArrowheads="1"/>
            </p:cNvSpPr>
            <p:nvPr/>
          </p:nvSpPr>
          <p:spPr bwMode="auto">
            <a:xfrm rot="10800000">
              <a:off x="2971" y="3126"/>
              <a:ext cx="2404" cy="363"/>
            </a:xfrm>
            <a:prstGeom prst="curvedDownArrow">
              <a:avLst>
                <a:gd name="adj1" fmla="val 132452"/>
                <a:gd name="adj2" fmla="val 264904"/>
                <a:gd name="adj3" fmla="val 33333"/>
              </a:avLst>
            </a:prstGeom>
            <a:noFill/>
            <a:ln w="6350">
              <a:solidFill>
                <a:schemeClr val="accent2"/>
              </a:solidFill>
              <a:miter lim="800000"/>
              <a:headEnd/>
              <a:tailEnd/>
            </a:ln>
          </p:spPr>
          <p:txBody>
            <a:bodyPr wrap="none" anchor="ctr"/>
            <a:lstStyle/>
            <a:p>
              <a:endParaRPr lang="es-CL"/>
            </a:p>
          </p:txBody>
        </p:sp>
        <p:sp>
          <p:nvSpPr>
            <p:cNvPr id="4113" name="Text Box 32"/>
            <p:cNvSpPr txBox="1">
              <a:spLocks noChangeArrowheads="1"/>
            </p:cNvSpPr>
            <p:nvPr/>
          </p:nvSpPr>
          <p:spPr bwMode="auto">
            <a:xfrm>
              <a:off x="3704" y="3612"/>
              <a:ext cx="1948" cy="404"/>
            </a:xfrm>
            <a:prstGeom prst="rect">
              <a:avLst/>
            </a:prstGeom>
            <a:noFill/>
            <a:ln w="6350">
              <a:noFill/>
              <a:miter lim="800000"/>
              <a:headEnd/>
              <a:tailEnd/>
            </a:ln>
          </p:spPr>
          <p:txBody>
            <a:bodyPr wrap="none">
              <a:spAutoFit/>
            </a:bodyPr>
            <a:lstStyle/>
            <a:p>
              <a:r>
                <a:rPr lang="es-ES"/>
                <a:t>¿Cómo se deben comportar </a:t>
              </a:r>
            </a:p>
            <a:p>
              <a:r>
                <a:rPr lang="es-ES"/>
                <a:t>los clientes?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ox(in)">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i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ox(in)">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ox(i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107973"/>
                                        </p:tgtEl>
                                        <p:attrNameLst>
                                          <p:attrName>style.visibility</p:attrName>
                                        </p:attrNameLst>
                                      </p:cBhvr>
                                      <p:to>
                                        <p:strVal val="visible"/>
                                      </p:to>
                                    </p:set>
                                    <p:animEffect transition="in" filter="box(in)">
                                      <p:cBhvr>
                                        <p:cTn id="37" dur="500"/>
                                        <p:tgtEl>
                                          <p:spTgt spid="1107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797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idx="4294967295"/>
          </p:nvPr>
        </p:nvSpPr>
        <p:spPr>
          <a:xfrm>
            <a:off x="685800" y="228600"/>
            <a:ext cx="7772400" cy="838200"/>
          </a:xfrm>
        </p:spPr>
        <p:txBody>
          <a:bodyPr/>
          <a:lstStyle/>
          <a:p>
            <a:r>
              <a:rPr lang="es-ES_tradnl" dirty="0" smtClean="0">
                <a:cs typeface="Arial" pitchFamily="34" charset="0"/>
              </a:rPr>
              <a:t>Más información </a:t>
            </a:r>
            <a:endParaRPr lang="es-ES_tradnl" dirty="0" smtClean="0"/>
          </a:p>
        </p:txBody>
      </p:sp>
      <p:sp>
        <p:nvSpPr>
          <p:cNvPr id="64515" name="Text Box 3"/>
          <p:cNvSpPr txBox="1">
            <a:spLocks noChangeArrowheads="1"/>
          </p:cNvSpPr>
          <p:nvPr/>
        </p:nvSpPr>
        <p:spPr bwMode="auto">
          <a:xfrm>
            <a:off x="533400" y="1544638"/>
            <a:ext cx="7783513" cy="2056460"/>
          </a:xfrm>
          <a:prstGeom prst="rect">
            <a:avLst/>
          </a:prstGeom>
          <a:noFill/>
          <a:ln w="9525">
            <a:noFill/>
            <a:miter lim="800000"/>
            <a:headEnd/>
            <a:tailEnd/>
          </a:ln>
        </p:spPr>
        <p:txBody>
          <a:bodyPr lIns="90488" tIns="44450" rIns="90488" bIns="44450">
            <a:spAutoFit/>
          </a:bodyPr>
          <a:lstStyle/>
          <a:p>
            <a:pPr defTabSz="762000" eaLnBrk="0" hangingPunct="0">
              <a:lnSpc>
                <a:spcPct val="140000"/>
              </a:lnSpc>
              <a:spcBef>
                <a:spcPct val="50000"/>
              </a:spcBef>
              <a:buFont typeface="Monotype Sorts"/>
              <a:buChar char="ä"/>
            </a:pPr>
            <a:endParaRPr lang="es-ES_tradnl" dirty="0"/>
          </a:p>
          <a:p>
            <a:pPr defTabSz="762000" eaLnBrk="0" hangingPunct="0">
              <a:lnSpc>
                <a:spcPct val="140000"/>
              </a:lnSpc>
              <a:spcBef>
                <a:spcPct val="50000"/>
              </a:spcBef>
            </a:pPr>
            <a:r>
              <a:rPr lang="es-ES_tradnl" dirty="0" smtClean="0"/>
              <a:t>www.kdnuggets.com</a:t>
            </a:r>
          </a:p>
          <a:p>
            <a:pPr defTabSz="762000" eaLnBrk="0" hangingPunct="0">
              <a:lnSpc>
                <a:spcPct val="140000"/>
              </a:lnSpc>
              <a:spcBef>
                <a:spcPct val="50000"/>
              </a:spcBef>
            </a:pPr>
            <a:endParaRPr lang="es-ES_tradnl" dirty="0" smtClean="0"/>
          </a:p>
          <a:p>
            <a:pPr defTabSz="762000" eaLnBrk="0" hangingPunct="0">
              <a:lnSpc>
                <a:spcPct val="140000"/>
              </a:lnSpc>
              <a:spcBef>
                <a:spcPct val="50000"/>
              </a:spcBef>
            </a:pPr>
            <a:endParaRPr lang="es-ES_tradnl"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idx="4294967295"/>
          </p:nvPr>
        </p:nvSpPr>
        <p:spPr>
          <a:xfrm>
            <a:off x="381000" y="914400"/>
            <a:ext cx="8382000" cy="4572000"/>
          </a:xfrm>
        </p:spPr>
        <p:txBody>
          <a:bodyPr anchor="b"/>
          <a:lstStyle/>
          <a:p>
            <a:pPr>
              <a:lnSpc>
                <a:spcPct val="90000"/>
              </a:lnSpc>
            </a:pPr>
            <a:r>
              <a:rPr lang="en-US" sz="4000" smtClean="0"/>
              <a:t>Identifying web usage behavior </a:t>
            </a:r>
            <a:br>
              <a:rPr lang="en-US" sz="4000" smtClean="0"/>
            </a:br>
            <a:r>
              <a:rPr lang="en-US" sz="4000" smtClean="0"/>
              <a:t>of bank customers </a:t>
            </a:r>
            <a:br>
              <a:rPr lang="en-US" sz="4000" smtClean="0"/>
            </a:br>
            <a:r>
              <a:rPr lang="en-US" smtClean="0"/>
              <a:t/>
            </a:r>
            <a:br>
              <a:rPr lang="en-US" smtClean="0"/>
            </a:br>
            <a:r>
              <a:rPr lang="en-US" smtClean="0"/>
              <a:t/>
            </a:r>
            <a:br>
              <a:rPr lang="en-US" smtClean="0"/>
            </a:br>
            <a:r>
              <a:rPr lang="en-US" smtClean="0"/>
              <a:t/>
            </a:r>
            <a:br>
              <a:rPr lang="en-US" smtClean="0"/>
            </a:br>
            <a:r>
              <a:rPr lang="en-US" sz="1800" smtClean="0"/>
              <a:t>Sandro Araya</a:t>
            </a:r>
            <a:r>
              <a:rPr lang="en-US" sz="1800" baseline="30000" smtClean="0"/>
              <a:t>1)</a:t>
            </a:r>
            <a:r>
              <a:rPr lang="en-US" sz="1800" smtClean="0"/>
              <a:t>, Mariano Silva</a:t>
            </a:r>
            <a:r>
              <a:rPr lang="en-US" sz="1800" baseline="30000" smtClean="0"/>
              <a:t>2)</a:t>
            </a:r>
            <a:r>
              <a:rPr lang="en-US" sz="1800" smtClean="0"/>
              <a:t>, Richard Weber</a:t>
            </a:r>
            <a:r>
              <a:rPr lang="en-US" sz="1800" baseline="30000" smtClean="0"/>
              <a:t>3)</a:t>
            </a:r>
            <a:r>
              <a:rPr lang="en-US" sz="1800" smtClean="0"/>
              <a:t> </a:t>
            </a:r>
            <a:br>
              <a:rPr lang="en-US" sz="1800" smtClean="0"/>
            </a:br>
            <a:r>
              <a:rPr lang="en-US" sz="1800" smtClean="0"/>
              <a:t/>
            </a:r>
            <a:br>
              <a:rPr lang="en-US" sz="1800" smtClean="0"/>
            </a:br>
            <a:r>
              <a:rPr lang="en-US" sz="1800" smtClean="0"/>
              <a:t>1) BCI Bank, Santiago, Chile </a:t>
            </a:r>
            <a:br>
              <a:rPr lang="en-US" sz="1800" smtClean="0"/>
            </a:br>
            <a:r>
              <a:rPr lang="en-US" sz="1800" smtClean="0"/>
              <a:t>2) webmining.cl, Santiago, Chile </a:t>
            </a:r>
            <a:br>
              <a:rPr lang="en-US" sz="1800" smtClean="0"/>
            </a:br>
            <a:r>
              <a:rPr lang="en-US" sz="1800" smtClean="0"/>
              <a:t>3) Department of Industrial Engineering, Universidad de Chile, Santiago, Chile</a:t>
            </a:r>
            <a:r>
              <a:rPr lang="en-US" smtClean="0"/>
              <a:t> </a:t>
            </a:r>
            <a:endParaRPr lang="en-US" sz="8000" b="1" smtClean="0">
              <a:solidFill>
                <a:srgbClr val="0000FF"/>
              </a:solidFill>
              <a:latin typeface="Verdana"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idx="4294967295"/>
          </p:nvPr>
        </p:nvSpPr>
        <p:spPr>
          <a:xfrm>
            <a:off x="457200" y="557213"/>
            <a:ext cx="8229600" cy="1143000"/>
          </a:xfrm>
        </p:spPr>
        <p:txBody>
          <a:bodyPr/>
          <a:lstStyle/>
          <a:p>
            <a:pPr algn="l"/>
            <a:r>
              <a:rPr lang="es-ES_tradnl" sz="2800" smtClean="0"/>
              <a:t>BCI - Banco de Crédito e Inversiones (www.bci.cl)</a:t>
            </a:r>
            <a:r>
              <a:rPr lang="es-ES_tradnl" b="1" smtClean="0"/>
              <a:t> </a:t>
            </a:r>
            <a:endParaRPr lang="es-ES_tradnl" smtClean="0"/>
          </a:p>
        </p:txBody>
      </p:sp>
      <p:sp>
        <p:nvSpPr>
          <p:cNvPr id="25603" name="Rectangle 3"/>
          <p:cNvSpPr>
            <a:spLocks noGrp="1"/>
          </p:cNvSpPr>
          <p:nvPr>
            <p:ph type="body" idx="4294967295"/>
          </p:nvPr>
        </p:nvSpPr>
        <p:spPr/>
        <p:txBody>
          <a:bodyPr/>
          <a:lstStyle/>
          <a:p>
            <a:endParaRPr lang="es-ES" sz="2400" smtClean="0"/>
          </a:p>
          <a:p>
            <a:endParaRPr lang="es-ES" sz="2400" smtClean="0"/>
          </a:p>
          <a:p>
            <a:r>
              <a:rPr lang="es-ES" sz="2400" smtClean="0"/>
              <a:t>Founded in 1937 </a:t>
            </a:r>
          </a:p>
          <a:p>
            <a:endParaRPr lang="es-ES" sz="2400" smtClean="0"/>
          </a:p>
          <a:p>
            <a:r>
              <a:rPr lang="es-ES" sz="2400" smtClean="0"/>
              <a:t>Started Virtual Bank in 1996 </a:t>
            </a:r>
          </a:p>
          <a:p>
            <a:endParaRPr lang="es-ES" sz="2400" smtClean="0"/>
          </a:p>
          <a:p>
            <a:r>
              <a:rPr lang="es-ES" sz="2400" smtClean="0"/>
              <a:t>10,000+ Internet transactions daily </a:t>
            </a:r>
          </a:p>
        </p:txBody>
      </p:sp>
      <p:grpSp>
        <p:nvGrpSpPr>
          <p:cNvPr id="2" name="Group 4"/>
          <p:cNvGrpSpPr>
            <a:grpSpLocks/>
          </p:cNvGrpSpPr>
          <p:nvPr/>
        </p:nvGrpSpPr>
        <p:grpSpPr bwMode="auto">
          <a:xfrm>
            <a:off x="381000" y="381000"/>
            <a:ext cx="8534400" cy="457200"/>
            <a:chOff x="240" y="240"/>
            <a:chExt cx="5376" cy="288"/>
          </a:xfrm>
        </p:grpSpPr>
        <p:sp>
          <p:nvSpPr>
            <p:cNvPr id="25605" name="Line 5"/>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25606" name="Picture 6" descr="logo2"/>
            <p:cNvPicPr>
              <a:picLocks noChangeAspect="1" noChangeArrowheads="1"/>
            </p:cNvPicPr>
            <p:nvPr/>
          </p:nvPicPr>
          <p:blipFill>
            <a:blip r:embed="rId3" cstate="print"/>
            <a:srcRect/>
            <a:stretch>
              <a:fillRect/>
            </a:stretch>
          </p:blipFill>
          <p:spPr bwMode="auto">
            <a:xfrm>
              <a:off x="4896" y="240"/>
              <a:ext cx="720" cy="270"/>
            </a:xfrm>
            <a:prstGeom prst="rect">
              <a:avLst/>
            </a:prstGeom>
            <a:noFill/>
            <a:ln w="9525">
              <a:noFill/>
              <a:miter lim="800000"/>
              <a:headEnd/>
              <a:tailEnd/>
            </a:ln>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idx="4294967295"/>
          </p:nvPr>
        </p:nvSpPr>
        <p:spPr/>
        <p:txBody>
          <a:bodyPr lIns="92075" tIns="46038" rIns="92075" bIns="46038" anchor="b"/>
          <a:lstStyle/>
          <a:p>
            <a:r>
              <a:rPr lang="es-ES_tradnl" sz="2800" smtClean="0"/>
              <a:t>Process of knowledge discovery in databases (KDD) </a:t>
            </a:r>
            <a:br>
              <a:rPr lang="es-ES_tradnl" sz="2800" smtClean="0"/>
            </a:br>
            <a:endParaRPr lang="es-ES_tradnl" smtClean="0"/>
          </a:p>
        </p:txBody>
      </p:sp>
      <p:grpSp>
        <p:nvGrpSpPr>
          <p:cNvPr id="2" name="Group 3"/>
          <p:cNvGrpSpPr>
            <a:grpSpLocks/>
          </p:cNvGrpSpPr>
          <p:nvPr/>
        </p:nvGrpSpPr>
        <p:grpSpPr bwMode="auto">
          <a:xfrm>
            <a:off x="762000" y="1752600"/>
            <a:ext cx="7696200" cy="4495800"/>
            <a:chOff x="904" y="1838"/>
            <a:chExt cx="3835" cy="2204"/>
          </a:xfrm>
        </p:grpSpPr>
        <p:sp>
          <p:nvSpPr>
            <p:cNvPr id="1029" name="Oval 4"/>
            <p:cNvSpPr>
              <a:spLocks noChangeArrowheads="1"/>
            </p:cNvSpPr>
            <p:nvPr/>
          </p:nvSpPr>
          <p:spPr bwMode="auto">
            <a:xfrm>
              <a:off x="1579" y="3462"/>
              <a:ext cx="94" cy="80"/>
            </a:xfrm>
            <a:prstGeom prst="ellipse">
              <a:avLst/>
            </a:prstGeom>
            <a:noFill/>
            <a:ln w="12700">
              <a:solidFill>
                <a:schemeClr val="tx1"/>
              </a:solidFill>
              <a:round/>
              <a:headEnd/>
              <a:tailEnd/>
            </a:ln>
          </p:spPr>
          <p:txBody>
            <a:bodyPr wrap="none" anchor="ctr"/>
            <a:lstStyle/>
            <a:p>
              <a:endParaRPr lang="es-CL"/>
            </a:p>
          </p:txBody>
        </p:sp>
        <p:grpSp>
          <p:nvGrpSpPr>
            <p:cNvPr id="3" name="Group 5"/>
            <p:cNvGrpSpPr>
              <a:grpSpLocks/>
            </p:cNvGrpSpPr>
            <p:nvPr/>
          </p:nvGrpSpPr>
          <p:grpSpPr bwMode="auto">
            <a:xfrm>
              <a:off x="904" y="3296"/>
              <a:ext cx="665" cy="746"/>
              <a:chOff x="904" y="3296"/>
              <a:chExt cx="665" cy="746"/>
            </a:xfrm>
          </p:grpSpPr>
          <p:sp>
            <p:nvSpPr>
              <p:cNvPr id="1142" name="Freeform 6"/>
              <p:cNvSpPr>
                <a:spLocks/>
              </p:cNvSpPr>
              <p:nvPr/>
            </p:nvSpPr>
            <p:spPr bwMode="auto">
              <a:xfrm>
                <a:off x="904" y="3437"/>
                <a:ext cx="665" cy="605"/>
              </a:xfrm>
              <a:custGeom>
                <a:avLst/>
                <a:gdLst>
                  <a:gd name="T0" fmla="*/ 0 w 665"/>
                  <a:gd name="T1" fmla="*/ 7 h 605"/>
                  <a:gd name="T2" fmla="*/ 0 w 665"/>
                  <a:gd name="T3" fmla="*/ 459 h 605"/>
                  <a:gd name="T4" fmla="*/ 9 w 665"/>
                  <a:gd name="T5" fmla="*/ 488 h 605"/>
                  <a:gd name="T6" fmla="*/ 26 w 665"/>
                  <a:gd name="T7" fmla="*/ 514 h 605"/>
                  <a:gd name="T8" fmla="*/ 42 w 665"/>
                  <a:gd name="T9" fmla="*/ 521 h 605"/>
                  <a:gd name="T10" fmla="*/ 50 w 665"/>
                  <a:gd name="T11" fmla="*/ 530 h 605"/>
                  <a:gd name="T12" fmla="*/ 62 w 665"/>
                  <a:gd name="T13" fmla="*/ 541 h 605"/>
                  <a:gd name="T14" fmla="*/ 92 w 665"/>
                  <a:gd name="T15" fmla="*/ 559 h 605"/>
                  <a:gd name="T16" fmla="*/ 115 w 665"/>
                  <a:gd name="T17" fmla="*/ 567 h 605"/>
                  <a:gd name="T18" fmla="*/ 139 w 665"/>
                  <a:gd name="T19" fmla="*/ 576 h 605"/>
                  <a:gd name="T20" fmla="*/ 161 w 665"/>
                  <a:gd name="T21" fmla="*/ 583 h 605"/>
                  <a:gd name="T22" fmla="*/ 184 w 665"/>
                  <a:gd name="T23" fmla="*/ 593 h 605"/>
                  <a:gd name="T24" fmla="*/ 196 w 665"/>
                  <a:gd name="T25" fmla="*/ 596 h 605"/>
                  <a:gd name="T26" fmla="*/ 214 w 665"/>
                  <a:gd name="T27" fmla="*/ 597 h 605"/>
                  <a:gd name="T28" fmla="*/ 237 w 665"/>
                  <a:gd name="T29" fmla="*/ 603 h 605"/>
                  <a:gd name="T30" fmla="*/ 260 w 665"/>
                  <a:gd name="T31" fmla="*/ 603 h 605"/>
                  <a:gd name="T32" fmla="*/ 279 w 665"/>
                  <a:gd name="T33" fmla="*/ 603 h 605"/>
                  <a:gd name="T34" fmla="*/ 384 w 665"/>
                  <a:gd name="T35" fmla="*/ 603 h 605"/>
                  <a:gd name="T36" fmla="*/ 405 w 665"/>
                  <a:gd name="T37" fmla="*/ 604 h 605"/>
                  <a:gd name="T38" fmla="*/ 432 w 665"/>
                  <a:gd name="T39" fmla="*/ 595 h 605"/>
                  <a:gd name="T40" fmla="*/ 459 w 665"/>
                  <a:gd name="T41" fmla="*/ 593 h 605"/>
                  <a:gd name="T42" fmla="*/ 483 w 665"/>
                  <a:gd name="T43" fmla="*/ 588 h 605"/>
                  <a:gd name="T44" fmla="*/ 504 w 665"/>
                  <a:gd name="T45" fmla="*/ 580 h 605"/>
                  <a:gd name="T46" fmla="*/ 510 w 665"/>
                  <a:gd name="T47" fmla="*/ 580 h 605"/>
                  <a:gd name="T48" fmla="*/ 553 w 665"/>
                  <a:gd name="T49" fmla="*/ 563 h 605"/>
                  <a:gd name="T50" fmla="*/ 581 w 665"/>
                  <a:gd name="T51" fmla="*/ 550 h 605"/>
                  <a:gd name="T52" fmla="*/ 608 w 665"/>
                  <a:gd name="T53" fmla="*/ 536 h 605"/>
                  <a:gd name="T54" fmla="*/ 624 w 665"/>
                  <a:gd name="T55" fmla="*/ 523 h 605"/>
                  <a:gd name="T56" fmla="*/ 639 w 665"/>
                  <a:gd name="T57" fmla="*/ 503 h 605"/>
                  <a:gd name="T58" fmla="*/ 649 w 665"/>
                  <a:gd name="T59" fmla="*/ 496 h 605"/>
                  <a:gd name="T60" fmla="*/ 655 w 665"/>
                  <a:gd name="T61" fmla="*/ 478 h 605"/>
                  <a:gd name="T62" fmla="*/ 661 w 665"/>
                  <a:gd name="T63" fmla="*/ 476 h 605"/>
                  <a:gd name="T64" fmla="*/ 664 w 665"/>
                  <a:gd name="T65" fmla="*/ 463 h 605"/>
                  <a:gd name="T66" fmla="*/ 661 w 665"/>
                  <a:gd name="T67" fmla="*/ 455 h 605"/>
                  <a:gd name="T68" fmla="*/ 661 w 665"/>
                  <a:gd name="T69" fmla="*/ 0 h 605"/>
                  <a:gd name="T70" fmla="*/ 656 w 665"/>
                  <a:gd name="T71" fmla="*/ 25 h 605"/>
                  <a:gd name="T72" fmla="*/ 650 w 665"/>
                  <a:gd name="T73" fmla="*/ 46 h 605"/>
                  <a:gd name="T74" fmla="*/ 637 w 665"/>
                  <a:gd name="T75" fmla="*/ 65 h 605"/>
                  <a:gd name="T76" fmla="*/ 626 w 665"/>
                  <a:gd name="T77" fmla="*/ 77 h 605"/>
                  <a:gd name="T78" fmla="*/ 608 w 665"/>
                  <a:gd name="T79" fmla="*/ 91 h 605"/>
                  <a:gd name="T80" fmla="*/ 589 w 665"/>
                  <a:gd name="T81" fmla="*/ 103 h 605"/>
                  <a:gd name="T82" fmla="*/ 570 w 665"/>
                  <a:gd name="T83" fmla="*/ 111 h 605"/>
                  <a:gd name="T84" fmla="*/ 538 w 665"/>
                  <a:gd name="T85" fmla="*/ 119 h 605"/>
                  <a:gd name="T86" fmla="*/ 505 w 665"/>
                  <a:gd name="T87" fmla="*/ 133 h 605"/>
                  <a:gd name="T88" fmla="*/ 481 w 665"/>
                  <a:gd name="T89" fmla="*/ 138 h 605"/>
                  <a:gd name="T90" fmla="*/ 451 w 665"/>
                  <a:gd name="T91" fmla="*/ 144 h 605"/>
                  <a:gd name="T92" fmla="*/ 430 w 665"/>
                  <a:gd name="T93" fmla="*/ 154 h 605"/>
                  <a:gd name="T94" fmla="*/ 403 w 665"/>
                  <a:gd name="T95" fmla="*/ 153 h 605"/>
                  <a:gd name="T96" fmla="*/ 379 w 665"/>
                  <a:gd name="T97" fmla="*/ 158 h 605"/>
                  <a:gd name="T98" fmla="*/ 274 w 665"/>
                  <a:gd name="T99" fmla="*/ 159 h 605"/>
                  <a:gd name="T100" fmla="*/ 250 w 665"/>
                  <a:gd name="T101" fmla="*/ 151 h 605"/>
                  <a:gd name="T102" fmla="*/ 219 w 665"/>
                  <a:gd name="T103" fmla="*/ 145 h 605"/>
                  <a:gd name="T104" fmla="*/ 180 w 665"/>
                  <a:gd name="T105" fmla="*/ 143 h 605"/>
                  <a:gd name="T106" fmla="*/ 158 w 665"/>
                  <a:gd name="T107" fmla="*/ 133 h 605"/>
                  <a:gd name="T108" fmla="*/ 135 w 665"/>
                  <a:gd name="T109" fmla="*/ 124 h 605"/>
                  <a:gd name="T110" fmla="*/ 105 w 665"/>
                  <a:gd name="T111" fmla="*/ 111 h 605"/>
                  <a:gd name="T112" fmla="*/ 84 w 665"/>
                  <a:gd name="T113" fmla="*/ 103 h 605"/>
                  <a:gd name="T114" fmla="*/ 61 w 665"/>
                  <a:gd name="T115" fmla="*/ 91 h 605"/>
                  <a:gd name="T116" fmla="*/ 47 w 665"/>
                  <a:gd name="T117" fmla="*/ 77 h 605"/>
                  <a:gd name="T118" fmla="*/ 26 w 665"/>
                  <a:gd name="T119" fmla="*/ 65 h 605"/>
                  <a:gd name="T120" fmla="*/ 18 w 665"/>
                  <a:gd name="T121" fmla="*/ 51 h 605"/>
                  <a:gd name="T122" fmla="*/ 0 w 665"/>
                  <a:gd name="T123" fmla="*/ 7 h 6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65"/>
                  <a:gd name="T187" fmla="*/ 0 h 605"/>
                  <a:gd name="T188" fmla="*/ 665 w 665"/>
                  <a:gd name="T189" fmla="*/ 605 h 6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65" h="605">
                    <a:moveTo>
                      <a:pt x="0" y="7"/>
                    </a:moveTo>
                    <a:lnTo>
                      <a:pt x="0" y="459"/>
                    </a:lnTo>
                    <a:lnTo>
                      <a:pt x="9" y="488"/>
                    </a:lnTo>
                    <a:lnTo>
                      <a:pt x="26" y="514"/>
                    </a:lnTo>
                    <a:lnTo>
                      <a:pt x="42" y="521"/>
                    </a:lnTo>
                    <a:lnTo>
                      <a:pt x="50" y="530"/>
                    </a:lnTo>
                    <a:lnTo>
                      <a:pt x="62" y="541"/>
                    </a:lnTo>
                    <a:lnTo>
                      <a:pt x="92" y="559"/>
                    </a:lnTo>
                    <a:lnTo>
                      <a:pt x="115" y="567"/>
                    </a:lnTo>
                    <a:lnTo>
                      <a:pt x="139" y="576"/>
                    </a:lnTo>
                    <a:lnTo>
                      <a:pt x="161" y="583"/>
                    </a:lnTo>
                    <a:lnTo>
                      <a:pt x="184" y="593"/>
                    </a:lnTo>
                    <a:lnTo>
                      <a:pt x="196" y="596"/>
                    </a:lnTo>
                    <a:lnTo>
                      <a:pt x="214" y="597"/>
                    </a:lnTo>
                    <a:lnTo>
                      <a:pt x="237" y="603"/>
                    </a:lnTo>
                    <a:lnTo>
                      <a:pt x="260" y="603"/>
                    </a:lnTo>
                    <a:lnTo>
                      <a:pt x="279" y="603"/>
                    </a:lnTo>
                    <a:lnTo>
                      <a:pt x="384" y="603"/>
                    </a:lnTo>
                    <a:lnTo>
                      <a:pt x="405" y="604"/>
                    </a:lnTo>
                    <a:lnTo>
                      <a:pt x="432" y="595"/>
                    </a:lnTo>
                    <a:lnTo>
                      <a:pt x="459" y="593"/>
                    </a:lnTo>
                    <a:lnTo>
                      <a:pt x="483" y="588"/>
                    </a:lnTo>
                    <a:lnTo>
                      <a:pt x="504" y="580"/>
                    </a:lnTo>
                    <a:lnTo>
                      <a:pt x="510" y="580"/>
                    </a:lnTo>
                    <a:lnTo>
                      <a:pt x="553" y="563"/>
                    </a:lnTo>
                    <a:lnTo>
                      <a:pt x="581" y="550"/>
                    </a:lnTo>
                    <a:lnTo>
                      <a:pt x="608" y="536"/>
                    </a:lnTo>
                    <a:lnTo>
                      <a:pt x="624" y="523"/>
                    </a:lnTo>
                    <a:lnTo>
                      <a:pt x="639" y="503"/>
                    </a:lnTo>
                    <a:lnTo>
                      <a:pt x="649" y="496"/>
                    </a:lnTo>
                    <a:lnTo>
                      <a:pt x="655" y="478"/>
                    </a:lnTo>
                    <a:lnTo>
                      <a:pt x="661" y="476"/>
                    </a:lnTo>
                    <a:lnTo>
                      <a:pt x="664" y="463"/>
                    </a:lnTo>
                    <a:lnTo>
                      <a:pt x="661" y="455"/>
                    </a:lnTo>
                    <a:lnTo>
                      <a:pt x="661" y="0"/>
                    </a:lnTo>
                    <a:lnTo>
                      <a:pt x="656" y="25"/>
                    </a:lnTo>
                    <a:lnTo>
                      <a:pt x="650" y="46"/>
                    </a:lnTo>
                    <a:lnTo>
                      <a:pt x="637" y="65"/>
                    </a:lnTo>
                    <a:lnTo>
                      <a:pt x="626" y="77"/>
                    </a:lnTo>
                    <a:lnTo>
                      <a:pt x="608" y="91"/>
                    </a:lnTo>
                    <a:lnTo>
                      <a:pt x="589" y="103"/>
                    </a:lnTo>
                    <a:lnTo>
                      <a:pt x="570" y="111"/>
                    </a:lnTo>
                    <a:lnTo>
                      <a:pt x="538" y="119"/>
                    </a:lnTo>
                    <a:lnTo>
                      <a:pt x="505" y="133"/>
                    </a:lnTo>
                    <a:lnTo>
                      <a:pt x="481" y="138"/>
                    </a:lnTo>
                    <a:lnTo>
                      <a:pt x="451" y="144"/>
                    </a:lnTo>
                    <a:lnTo>
                      <a:pt x="430" y="154"/>
                    </a:lnTo>
                    <a:lnTo>
                      <a:pt x="403" y="153"/>
                    </a:lnTo>
                    <a:lnTo>
                      <a:pt x="379" y="158"/>
                    </a:lnTo>
                    <a:lnTo>
                      <a:pt x="274" y="159"/>
                    </a:lnTo>
                    <a:lnTo>
                      <a:pt x="250" y="151"/>
                    </a:lnTo>
                    <a:lnTo>
                      <a:pt x="219" y="145"/>
                    </a:lnTo>
                    <a:lnTo>
                      <a:pt x="180" y="143"/>
                    </a:lnTo>
                    <a:lnTo>
                      <a:pt x="158" y="133"/>
                    </a:lnTo>
                    <a:lnTo>
                      <a:pt x="135" y="124"/>
                    </a:lnTo>
                    <a:lnTo>
                      <a:pt x="105" y="111"/>
                    </a:lnTo>
                    <a:lnTo>
                      <a:pt x="84" y="103"/>
                    </a:lnTo>
                    <a:lnTo>
                      <a:pt x="61" y="91"/>
                    </a:lnTo>
                    <a:lnTo>
                      <a:pt x="47" y="77"/>
                    </a:lnTo>
                    <a:lnTo>
                      <a:pt x="26" y="65"/>
                    </a:lnTo>
                    <a:lnTo>
                      <a:pt x="18" y="51"/>
                    </a:lnTo>
                    <a:lnTo>
                      <a:pt x="0" y="7"/>
                    </a:lnTo>
                  </a:path>
                </a:pathLst>
              </a:custGeom>
              <a:noFill/>
              <a:ln w="12700" cap="rnd" cmpd="sng">
                <a:solidFill>
                  <a:schemeClr val="bg2"/>
                </a:solidFill>
                <a:prstDash val="solid"/>
                <a:round/>
                <a:headEnd/>
                <a:tailEnd/>
              </a:ln>
            </p:spPr>
            <p:txBody>
              <a:bodyPr/>
              <a:lstStyle/>
              <a:p>
                <a:endParaRPr lang="es-CL"/>
              </a:p>
            </p:txBody>
          </p:sp>
          <p:sp>
            <p:nvSpPr>
              <p:cNvPr id="1143" name="Oval 7"/>
              <p:cNvSpPr>
                <a:spLocks noChangeArrowheads="1"/>
              </p:cNvSpPr>
              <p:nvPr/>
            </p:nvSpPr>
            <p:spPr bwMode="auto">
              <a:xfrm>
                <a:off x="910" y="3296"/>
                <a:ext cx="657" cy="294"/>
              </a:xfrm>
              <a:prstGeom prst="ellipse">
                <a:avLst/>
              </a:prstGeom>
              <a:noFill/>
              <a:ln w="12700">
                <a:solidFill>
                  <a:schemeClr val="bg2"/>
                </a:solidFill>
                <a:round/>
                <a:headEnd/>
                <a:tailEnd/>
              </a:ln>
            </p:spPr>
            <p:txBody>
              <a:bodyPr wrap="none" anchor="ctr"/>
              <a:lstStyle/>
              <a:p>
                <a:endParaRPr lang="es-CL"/>
              </a:p>
            </p:txBody>
          </p:sp>
        </p:grpSp>
        <p:sp>
          <p:nvSpPr>
            <p:cNvPr id="202760" name="Rectangle 8"/>
            <p:cNvSpPr>
              <a:spLocks noChangeArrowheads="1"/>
            </p:cNvSpPr>
            <p:nvPr/>
          </p:nvSpPr>
          <p:spPr bwMode="auto">
            <a:xfrm>
              <a:off x="904" y="3667"/>
              <a:ext cx="704" cy="220"/>
            </a:xfrm>
            <a:prstGeom prst="rect">
              <a:avLst/>
            </a:prstGeom>
            <a:noFill/>
            <a:ln w="9525">
              <a:noFill/>
              <a:miter lim="800000"/>
              <a:headEnd/>
              <a:tailEnd/>
            </a:ln>
            <a:effectLst/>
          </p:spPr>
          <p:txBody>
            <a:bodyPr lIns="92075" tIns="46038" rIns="92075" bIns="46038">
              <a:spAutoFit/>
            </a:bodyPr>
            <a:lstStyle/>
            <a:p>
              <a:pPr algn="ctr" defTabSz="850900" eaLnBrk="0" hangingPunct="0">
                <a:lnSpc>
                  <a:spcPct val="90000"/>
                </a:lnSpc>
                <a:spcBef>
                  <a:spcPct val="50000"/>
                </a:spcBef>
                <a:defRPr/>
              </a:pPr>
              <a:r>
                <a:rPr lang="es-ES_tradnl" sz="1400" b="1">
                  <a:solidFill>
                    <a:schemeClr val="bg2"/>
                  </a:solidFill>
                  <a:effectLst>
                    <a:outerShdw blurRad="38100" dist="38100" dir="2700000" algn="tl">
                      <a:srgbClr val="C0C0C0"/>
                    </a:outerShdw>
                  </a:effectLst>
                  <a:latin typeface="Sans" charset="0"/>
                </a:rPr>
                <a:t>Data</a:t>
              </a:r>
              <a:r>
                <a:rPr lang="es-ES_tradnl" sz="1200" b="1">
                  <a:solidFill>
                    <a:schemeClr val="bg2"/>
                  </a:solidFill>
                  <a:effectLst>
                    <a:outerShdw blurRad="38100" dist="38100" dir="2700000" algn="tl">
                      <a:srgbClr val="C0C0C0"/>
                    </a:outerShdw>
                  </a:effectLst>
                  <a:latin typeface="Sans" charset="0"/>
                </a:rPr>
                <a:t/>
              </a:r>
              <a:br>
                <a:rPr lang="es-ES_tradnl" sz="1200" b="1">
                  <a:solidFill>
                    <a:schemeClr val="bg2"/>
                  </a:solidFill>
                  <a:effectLst>
                    <a:outerShdw blurRad="38100" dist="38100" dir="2700000" algn="tl">
                      <a:srgbClr val="C0C0C0"/>
                    </a:outerShdw>
                  </a:effectLst>
                  <a:latin typeface="Sans" charset="0"/>
                </a:rPr>
              </a:br>
              <a:endParaRPr lang="es-ES_tradnl" sz="1200" b="1">
                <a:solidFill>
                  <a:schemeClr val="bg2"/>
                </a:solidFill>
                <a:effectLst>
                  <a:outerShdw blurRad="38100" dist="38100" dir="2700000" algn="tl">
                    <a:srgbClr val="C0C0C0"/>
                  </a:outerShdw>
                </a:effectLst>
                <a:latin typeface="Sans" charset="0"/>
              </a:endParaRPr>
            </a:p>
          </p:txBody>
        </p:sp>
        <p:sp>
          <p:nvSpPr>
            <p:cNvPr id="1032" name="Freeform 9"/>
            <p:cNvSpPr>
              <a:spLocks/>
            </p:cNvSpPr>
            <p:nvPr/>
          </p:nvSpPr>
          <p:spPr bwMode="auto">
            <a:xfrm>
              <a:off x="1666" y="3250"/>
              <a:ext cx="211" cy="138"/>
            </a:xfrm>
            <a:custGeom>
              <a:avLst/>
              <a:gdLst>
                <a:gd name="T0" fmla="*/ 0 w 211"/>
                <a:gd name="T1" fmla="*/ 1 h 138"/>
                <a:gd name="T2" fmla="*/ 0 w 211"/>
                <a:gd name="T3" fmla="*/ 104 h 138"/>
                <a:gd name="T4" fmla="*/ 2 w 211"/>
                <a:gd name="T5" fmla="*/ 110 h 138"/>
                <a:gd name="T6" fmla="*/ 7 w 211"/>
                <a:gd name="T7" fmla="*/ 116 h 138"/>
                <a:gd name="T8" fmla="*/ 13 w 211"/>
                <a:gd name="T9" fmla="*/ 118 h 138"/>
                <a:gd name="T10" fmla="*/ 15 w 211"/>
                <a:gd name="T11" fmla="*/ 119 h 138"/>
                <a:gd name="T12" fmla="*/ 19 w 211"/>
                <a:gd name="T13" fmla="*/ 122 h 138"/>
                <a:gd name="T14" fmla="*/ 29 w 211"/>
                <a:gd name="T15" fmla="*/ 126 h 138"/>
                <a:gd name="T16" fmla="*/ 36 w 211"/>
                <a:gd name="T17" fmla="*/ 128 h 138"/>
                <a:gd name="T18" fmla="*/ 44 w 211"/>
                <a:gd name="T19" fmla="*/ 130 h 138"/>
                <a:gd name="T20" fmla="*/ 50 w 211"/>
                <a:gd name="T21" fmla="*/ 132 h 138"/>
                <a:gd name="T22" fmla="*/ 58 w 211"/>
                <a:gd name="T23" fmla="*/ 134 h 138"/>
                <a:gd name="T24" fmla="*/ 61 w 211"/>
                <a:gd name="T25" fmla="*/ 134 h 138"/>
                <a:gd name="T26" fmla="*/ 67 w 211"/>
                <a:gd name="T27" fmla="*/ 135 h 138"/>
                <a:gd name="T28" fmla="*/ 74 w 211"/>
                <a:gd name="T29" fmla="*/ 136 h 138"/>
                <a:gd name="T30" fmla="*/ 82 w 211"/>
                <a:gd name="T31" fmla="*/ 136 h 138"/>
                <a:gd name="T32" fmla="*/ 87 w 211"/>
                <a:gd name="T33" fmla="*/ 136 h 138"/>
                <a:gd name="T34" fmla="*/ 121 w 211"/>
                <a:gd name="T35" fmla="*/ 136 h 138"/>
                <a:gd name="T36" fmla="*/ 127 w 211"/>
                <a:gd name="T37" fmla="*/ 137 h 138"/>
                <a:gd name="T38" fmla="*/ 136 w 211"/>
                <a:gd name="T39" fmla="*/ 134 h 138"/>
                <a:gd name="T40" fmla="*/ 145 w 211"/>
                <a:gd name="T41" fmla="*/ 134 h 138"/>
                <a:gd name="T42" fmla="*/ 152 w 211"/>
                <a:gd name="T43" fmla="*/ 133 h 138"/>
                <a:gd name="T44" fmla="*/ 159 w 211"/>
                <a:gd name="T45" fmla="*/ 131 h 138"/>
                <a:gd name="T46" fmla="*/ 161 w 211"/>
                <a:gd name="T47" fmla="*/ 131 h 138"/>
                <a:gd name="T48" fmla="*/ 175 w 211"/>
                <a:gd name="T49" fmla="*/ 127 h 138"/>
                <a:gd name="T50" fmla="*/ 183 w 211"/>
                <a:gd name="T51" fmla="*/ 124 h 138"/>
                <a:gd name="T52" fmla="*/ 192 w 211"/>
                <a:gd name="T53" fmla="*/ 121 h 138"/>
                <a:gd name="T54" fmla="*/ 197 w 211"/>
                <a:gd name="T55" fmla="*/ 118 h 138"/>
                <a:gd name="T56" fmla="*/ 202 w 211"/>
                <a:gd name="T57" fmla="*/ 113 h 138"/>
                <a:gd name="T58" fmla="*/ 204 w 211"/>
                <a:gd name="T59" fmla="*/ 112 h 138"/>
                <a:gd name="T60" fmla="*/ 207 w 211"/>
                <a:gd name="T61" fmla="*/ 107 h 138"/>
                <a:gd name="T62" fmla="*/ 208 w 211"/>
                <a:gd name="T63" fmla="*/ 107 h 138"/>
                <a:gd name="T64" fmla="*/ 210 w 211"/>
                <a:gd name="T65" fmla="*/ 104 h 138"/>
                <a:gd name="T66" fmla="*/ 209 w 211"/>
                <a:gd name="T67" fmla="*/ 102 h 138"/>
                <a:gd name="T68" fmla="*/ 208 w 211"/>
                <a:gd name="T69" fmla="*/ 0 h 138"/>
                <a:gd name="T70" fmla="*/ 207 w 211"/>
                <a:gd name="T71" fmla="*/ 5 h 138"/>
                <a:gd name="T72" fmla="*/ 205 w 211"/>
                <a:gd name="T73" fmla="*/ 10 h 138"/>
                <a:gd name="T74" fmla="*/ 201 w 211"/>
                <a:gd name="T75" fmla="*/ 14 h 138"/>
                <a:gd name="T76" fmla="*/ 197 w 211"/>
                <a:gd name="T77" fmla="*/ 17 h 138"/>
                <a:gd name="T78" fmla="*/ 192 w 211"/>
                <a:gd name="T79" fmla="*/ 20 h 138"/>
                <a:gd name="T80" fmla="*/ 186 w 211"/>
                <a:gd name="T81" fmla="*/ 23 h 138"/>
                <a:gd name="T82" fmla="*/ 180 w 211"/>
                <a:gd name="T83" fmla="*/ 24 h 138"/>
                <a:gd name="T84" fmla="*/ 170 w 211"/>
                <a:gd name="T85" fmla="*/ 26 h 138"/>
                <a:gd name="T86" fmla="*/ 159 w 211"/>
                <a:gd name="T87" fmla="*/ 29 h 138"/>
                <a:gd name="T88" fmla="*/ 151 w 211"/>
                <a:gd name="T89" fmla="*/ 31 h 138"/>
                <a:gd name="T90" fmla="*/ 142 w 211"/>
                <a:gd name="T91" fmla="*/ 32 h 138"/>
                <a:gd name="T92" fmla="*/ 135 w 211"/>
                <a:gd name="T93" fmla="*/ 34 h 138"/>
                <a:gd name="T94" fmla="*/ 127 w 211"/>
                <a:gd name="T95" fmla="*/ 34 h 138"/>
                <a:gd name="T96" fmla="*/ 119 w 211"/>
                <a:gd name="T97" fmla="*/ 35 h 138"/>
                <a:gd name="T98" fmla="*/ 86 w 211"/>
                <a:gd name="T99" fmla="*/ 35 h 138"/>
                <a:gd name="T100" fmla="*/ 79 w 211"/>
                <a:gd name="T101" fmla="*/ 34 h 138"/>
                <a:gd name="T102" fmla="*/ 69 w 211"/>
                <a:gd name="T103" fmla="*/ 32 h 138"/>
                <a:gd name="T104" fmla="*/ 56 w 211"/>
                <a:gd name="T105" fmla="*/ 32 h 138"/>
                <a:gd name="T106" fmla="*/ 50 w 211"/>
                <a:gd name="T107" fmla="*/ 29 h 138"/>
                <a:gd name="T108" fmla="*/ 42 w 211"/>
                <a:gd name="T109" fmla="*/ 28 h 138"/>
                <a:gd name="T110" fmla="*/ 33 w 211"/>
                <a:gd name="T111" fmla="*/ 25 h 138"/>
                <a:gd name="T112" fmla="*/ 26 w 211"/>
                <a:gd name="T113" fmla="*/ 23 h 138"/>
                <a:gd name="T114" fmla="*/ 18 w 211"/>
                <a:gd name="T115" fmla="*/ 20 h 138"/>
                <a:gd name="T116" fmla="*/ 14 w 211"/>
                <a:gd name="T117" fmla="*/ 17 h 138"/>
                <a:gd name="T118" fmla="*/ 7 w 211"/>
                <a:gd name="T119" fmla="*/ 14 h 138"/>
                <a:gd name="T120" fmla="*/ 5 w 211"/>
                <a:gd name="T121" fmla="*/ 11 h 138"/>
                <a:gd name="T122" fmla="*/ 0 w 211"/>
                <a:gd name="T123" fmla="*/ 1 h 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1"/>
                <a:gd name="T187" fmla="*/ 0 h 138"/>
                <a:gd name="T188" fmla="*/ 211 w 211"/>
                <a:gd name="T189" fmla="*/ 138 h 13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1" h="138">
                  <a:moveTo>
                    <a:pt x="0" y="1"/>
                  </a:moveTo>
                  <a:lnTo>
                    <a:pt x="0" y="104"/>
                  </a:lnTo>
                  <a:lnTo>
                    <a:pt x="2" y="110"/>
                  </a:lnTo>
                  <a:lnTo>
                    <a:pt x="7" y="116"/>
                  </a:lnTo>
                  <a:lnTo>
                    <a:pt x="13" y="118"/>
                  </a:lnTo>
                  <a:lnTo>
                    <a:pt x="15" y="119"/>
                  </a:lnTo>
                  <a:lnTo>
                    <a:pt x="19" y="122"/>
                  </a:lnTo>
                  <a:lnTo>
                    <a:pt x="29" y="126"/>
                  </a:lnTo>
                  <a:lnTo>
                    <a:pt x="36" y="128"/>
                  </a:lnTo>
                  <a:lnTo>
                    <a:pt x="44" y="130"/>
                  </a:lnTo>
                  <a:lnTo>
                    <a:pt x="50" y="132"/>
                  </a:lnTo>
                  <a:lnTo>
                    <a:pt x="58" y="134"/>
                  </a:lnTo>
                  <a:lnTo>
                    <a:pt x="61" y="134"/>
                  </a:lnTo>
                  <a:lnTo>
                    <a:pt x="67" y="135"/>
                  </a:lnTo>
                  <a:lnTo>
                    <a:pt x="74" y="136"/>
                  </a:lnTo>
                  <a:lnTo>
                    <a:pt x="82" y="136"/>
                  </a:lnTo>
                  <a:lnTo>
                    <a:pt x="87" y="136"/>
                  </a:lnTo>
                  <a:lnTo>
                    <a:pt x="121" y="136"/>
                  </a:lnTo>
                  <a:lnTo>
                    <a:pt x="127" y="137"/>
                  </a:lnTo>
                  <a:lnTo>
                    <a:pt x="136" y="134"/>
                  </a:lnTo>
                  <a:lnTo>
                    <a:pt x="145" y="134"/>
                  </a:lnTo>
                  <a:lnTo>
                    <a:pt x="152" y="133"/>
                  </a:lnTo>
                  <a:lnTo>
                    <a:pt x="159" y="131"/>
                  </a:lnTo>
                  <a:lnTo>
                    <a:pt x="161" y="131"/>
                  </a:lnTo>
                  <a:lnTo>
                    <a:pt x="175" y="127"/>
                  </a:lnTo>
                  <a:lnTo>
                    <a:pt x="183" y="124"/>
                  </a:lnTo>
                  <a:lnTo>
                    <a:pt x="192" y="121"/>
                  </a:lnTo>
                  <a:lnTo>
                    <a:pt x="197" y="118"/>
                  </a:lnTo>
                  <a:lnTo>
                    <a:pt x="202" y="113"/>
                  </a:lnTo>
                  <a:lnTo>
                    <a:pt x="204" y="112"/>
                  </a:lnTo>
                  <a:lnTo>
                    <a:pt x="207" y="107"/>
                  </a:lnTo>
                  <a:lnTo>
                    <a:pt x="208" y="107"/>
                  </a:lnTo>
                  <a:lnTo>
                    <a:pt x="210" y="104"/>
                  </a:lnTo>
                  <a:lnTo>
                    <a:pt x="209" y="102"/>
                  </a:lnTo>
                  <a:lnTo>
                    <a:pt x="208" y="0"/>
                  </a:lnTo>
                  <a:lnTo>
                    <a:pt x="207" y="5"/>
                  </a:lnTo>
                  <a:lnTo>
                    <a:pt x="205" y="10"/>
                  </a:lnTo>
                  <a:lnTo>
                    <a:pt x="201" y="14"/>
                  </a:lnTo>
                  <a:lnTo>
                    <a:pt x="197" y="17"/>
                  </a:lnTo>
                  <a:lnTo>
                    <a:pt x="192" y="20"/>
                  </a:lnTo>
                  <a:lnTo>
                    <a:pt x="186" y="23"/>
                  </a:lnTo>
                  <a:lnTo>
                    <a:pt x="180" y="24"/>
                  </a:lnTo>
                  <a:lnTo>
                    <a:pt x="170" y="26"/>
                  </a:lnTo>
                  <a:lnTo>
                    <a:pt x="159" y="29"/>
                  </a:lnTo>
                  <a:lnTo>
                    <a:pt x="151" y="31"/>
                  </a:lnTo>
                  <a:lnTo>
                    <a:pt x="142" y="32"/>
                  </a:lnTo>
                  <a:lnTo>
                    <a:pt x="135" y="34"/>
                  </a:lnTo>
                  <a:lnTo>
                    <a:pt x="127" y="34"/>
                  </a:lnTo>
                  <a:lnTo>
                    <a:pt x="119" y="35"/>
                  </a:lnTo>
                  <a:lnTo>
                    <a:pt x="86" y="35"/>
                  </a:lnTo>
                  <a:lnTo>
                    <a:pt x="79" y="34"/>
                  </a:lnTo>
                  <a:lnTo>
                    <a:pt x="69" y="32"/>
                  </a:lnTo>
                  <a:lnTo>
                    <a:pt x="56" y="32"/>
                  </a:lnTo>
                  <a:lnTo>
                    <a:pt x="50" y="29"/>
                  </a:lnTo>
                  <a:lnTo>
                    <a:pt x="42" y="28"/>
                  </a:lnTo>
                  <a:lnTo>
                    <a:pt x="33" y="25"/>
                  </a:lnTo>
                  <a:lnTo>
                    <a:pt x="26" y="23"/>
                  </a:lnTo>
                  <a:lnTo>
                    <a:pt x="18" y="20"/>
                  </a:lnTo>
                  <a:lnTo>
                    <a:pt x="14" y="17"/>
                  </a:lnTo>
                  <a:lnTo>
                    <a:pt x="7" y="14"/>
                  </a:lnTo>
                  <a:lnTo>
                    <a:pt x="5" y="11"/>
                  </a:lnTo>
                  <a:lnTo>
                    <a:pt x="0" y="1"/>
                  </a:lnTo>
                </a:path>
              </a:pathLst>
            </a:custGeom>
            <a:noFill/>
            <a:ln w="12700" cap="rnd" cmpd="sng">
              <a:solidFill>
                <a:schemeClr val="tx1"/>
              </a:solidFill>
              <a:prstDash val="solid"/>
              <a:round/>
              <a:headEnd/>
              <a:tailEnd/>
            </a:ln>
          </p:spPr>
          <p:txBody>
            <a:bodyPr/>
            <a:lstStyle/>
            <a:p>
              <a:endParaRPr lang="es-CL"/>
            </a:p>
          </p:txBody>
        </p:sp>
        <p:sp>
          <p:nvSpPr>
            <p:cNvPr id="1033" name="Oval 10"/>
            <p:cNvSpPr>
              <a:spLocks noChangeArrowheads="1"/>
            </p:cNvSpPr>
            <p:nvPr/>
          </p:nvSpPr>
          <p:spPr bwMode="auto">
            <a:xfrm>
              <a:off x="1670" y="3222"/>
              <a:ext cx="204" cy="60"/>
            </a:xfrm>
            <a:prstGeom prst="ellipse">
              <a:avLst/>
            </a:prstGeom>
            <a:noFill/>
            <a:ln w="12700">
              <a:solidFill>
                <a:schemeClr val="tx1"/>
              </a:solidFill>
              <a:round/>
              <a:headEnd/>
              <a:tailEnd/>
            </a:ln>
          </p:spPr>
          <p:txBody>
            <a:bodyPr wrap="none" anchor="ctr"/>
            <a:lstStyle/>
            <a:p>
              <a:endParaRPr lang="es-CL"/>
            </a:p>
          </p:txBody>
        </p:sp>
        <p:sp>
          <p:nvSpPr>
            <p:cNvPr id="1034" name="Freeform 11"/>
            <p:cNvSpPr>
              <a:spLocks/>
            </p:cNvSpPr>
            <p:nvPr/>
          </p:nvSpPr>
          <p:spPr bwMode="auto">
            <a:xfrm>
              <a:off x="1947" y="3262"/>
              <a:ext cx="209" cy="183"/>
            </a:xfrm>
            <a:custGeom>
              <a:avLst/>
              <a:gdLst>
                <a:gd name="T0" fmla="*/ 0 w 209"/>
                <a:gd name="T1" fmla="*/ 2 h 183"/>
                <a:gd name="T2" fmla="*/ 0 w 209"/>
                <a:gd name="T3" fmla="*/ 137 h 183"/>
                <a:gd name="T4" fmla="*/ 2 w 209"/>
                <a:gd name="T5" fmla="*/ 146 h 183"/>
                <a:gd name="T6" fmla="*/ 8 w 209"/>
                <a:gd name="T7" fmla="*/ 154 h 183"/>
                <a:gd name="T8" fmla="*/ 13 w 209"/>
                <a:gd name="T9" fmla="*/ 157 h 183"/>
                <a:gd name="T10" fmla="*/ 15 w 209"/>
                <a:gd name="T11" fmla="*/ 159 h 183"/>
                <a:gd name="T12" fmla="*/ 19 w 209"/>
                <a:gd name="T13" fmla="*/ 162 h 183"/>
                <a:gd name="T14" fmla="*/ 28 w 209"/>
                <a:gd name="T15" fmla="*/ 168 h 183"/>
                <a:gd name="T16" fmla="*/ 35 w 209"/>
                <a:gd name="T17" fmla="*/ 170 h 183"/>
                <a:gd name="T18" fmla="*/ 43 w 209"/>
                <a:gd name="T19" fmla="*/ 173 h 183"/>
                <a:gd name="T20" fmla="*/ 50 w 209"/>
                <a:gd name="T21" fmla="*/ 176 h 183"/>
                <a:gd name="T22" fmla="*/ 57 w 209"/>
                <a:gd name="T23" fmla="*/ 179 h 183"/>
                <a:gd name="T24" fmla="*/ 61 w 209"/>
                <a:gd name="T25" fmla="*/ 179 h 183"/>
                <a:gd name="T26" fmla="*/ 67 w 209"/>
                <a:gd name="T27" fmla="*/ 179 h 183"/>
                <a:gd name="T28" fmla="*/ 74 w 209"/>
                <a:gd name="T29" fmla="*/ 181 h 183"/>
                <a:gd name="T30" fmla="*/ 81 w 209"/>
                <a:gd name="T31" fmla="*/ 181 h 183"/>
                <a:gd name="T32" fmla="*/ 86 w 209"/>
                <a:gd name="T33" fmla="*/ 181 h 183"/>
                <a:gd name="T34" fmla="*/ 120 w 209"/>
                <a:gd name="T35" fmla="*/ 181 h 183"/>
                <a:gd name="T36" fmla="*/ 126 w 209"/>
                <a:gd name="T37" fmla="*/ 182 h 183"/>
                <a:gd name="T38" fmla="*/ 135 w 209"/>
                <a:gd name="T39" fmla="*/ 179 h 183"/>
                <a:gd name="T40" fmla="*/ 143 w 209"/>
                <a:gd name="T41" fmla="*/ 179 h 183"/>
                <a:gd name="T42" fmla="*/ 151 w 209"/>
                <a:gd name="T43" fmla="*/ 176 h 183"/>
                <a:gd name="T44" fmla="*/ 157 w 209"/>
                <a:gd name="T45" fmla="*/ 174 h 183"/>
                <a:gd name="T46" fmla="*/ 159 w 209"/>
                <a:gd name="T47" fmla="*/ 174 h 183"/>
                <a:gd name="T48" fmla="*/ 173 w 209"/>
                <a:gd name="T49" fmla="*/ 169 h 183"/>
                <a:gd name="T50" fmla="*/ 182 w 209"/>
                <a:gd name="T51" fmla="*/ 165 h 183"/>
                <a:gd name="T52" fmla="*/ 190 w 209"/>
                <a:gd name="T53" fmla="*/ 161 h 183"/>
                <a:gd name="T54" fmla="*/ 195 w 209"/>
                <a:gd name="T55" fmla="*/ 157 h 183"/>
                <a:gd name="T56" fmla="*/ 200 w 209"/>
                <a:gd name="T57" fmla="*/ 151 h 183"/>
                <a:gd name="T58" fmla="*/ 202 w 209"/>
                <a:gd name="T59" fmla="*/ 149 h 183"/>
                <a:gd name="T60" fmla="*/ 205 w 209"/>
                <a:gd name="T61" fmla="*/ 143 h 183"/>
                <a:gd name="T62" fmla="*/ 206 w 209"/>
                <a:gd name="T63" fmla="*/ 143 h 183"/>
                <a:gd name="T64" fmla="*/ 208 w 209"/>
                <a:gd name="T65" fmla="*/ 139 h 183"/>
                <a:gd name="T66" fmla="*/ 207 w 209"/>
                <a:gd name="T67" fmla="*/ 137 h 183"/>
                <a:gd name="T68" fmla="*/ 206 w 209"/>
                <a:gd name="T69" fmla="*/ 0 h 183"/>
                <a:gd name="T70" fmla="*/ 205 w 209"/>
                <a:gd name="T71" fmla="*/ 7 h 183"/>
                <a:gd name="T72" fmla="*/ 203 w 209"/>
                <a:gd name="T73" fmla="*/ 13 h 183"/>
                <a:gd name="T74" fmla="*/ 199 w 209"/>
                <a:gd name="T75" fmla="*/ 19 h 183"/>
                <a:gd name="T76" fmla="*/ 195 w 209"/>
                <a:gd name="T77" fmla="*/ 23 h 183"/>
                <a:gd name="T78" fmla="*/ 190 w 209"/>
                <a:gd name="T79" fmla="*/ 27 h 183"/>
                <a:gd name="T80" fmla="*/ 184 w 209"/>
                <a:gd name="T81" fmla="*/ 30 h 183"/>
                <a:gd name="T82" fmla="*/ 178 w 209"/>
                <a:gd name="T83" fmla="*/ 33 h 183"/>
                <a:gd name="T84" fmla="*/ 168 w 209"/>
                <a:gd name="T85" fmla="*/ 35 h 183"/>
                <a:gd name="T86" fmla="*/ 158 w 209"/>
                <a:gd name="T87" fmla="*/ 39 h 183"/>
                <a:gd name="T88" fmla="*/ 150 w 209"/>
                <a:gd name="T89" fmla="*/ 41 h 183"/>
                <a:gd name="T90" fmla="*/ 140 w 209"/>
                <a:gd name="T91" fmla="*/ 43 h 183"/>
                <a:gd name="T92" fmla="*/ 135 w 209"/>
                <a:gd name="T93" fmla="*/ 46 h 183"/>
                <a:gd name="T94" fmla="*/ 126 w 209"/>
                <a:gd name="T95" fmla="*/ 46 h 183"/>
                <a:gd name="T96" fmla="*/ 118 w 209"/>
                <a:gd name="T97" fmla="*/ 47 h 183"/>
                <a:gd name="T98" fmla="*/ 86 w 209"/>
                <a:gd name="T99" fmla="*/ 47 h 183"/>
                <a:gd name="T100" fmla="*/ 78 w 209"/>
                <a:gd name="T101" fmla="*/ 45 h 183"/>
                <a:gd name="T102" fmla="*/ 68 w 209"/>
                <a:gd name="T103" fmla="*/ 44 h 183"/>
                <a:gd name="T104" fmla="*/ 56 w 209"/>
                <a:gd name="T105" fmla="*/ 43 h 183"/>
                <a:gd name="T106" fmla="*/ 49 w 209"/>
                <a:gd name="T107" fmla="*/ 39 h 183"/>
                <a:gd name="T108" fmla="*/ 42 w 209"/>
                <a:gd name="T109" fmla="*/ 37 h 183"/>
                <a:gd name="T110" fmla="*/ 32 w 209"/>
                <a:gd name="T111" fmla="*/ 33 h 183"/>
                <a:gd name="T112" fmla="*/ 26 w 209"/>
                <a:gd name="T113" fmla="*/ 30 h 183"/>
                <a:gd name="T114" fmla="*/ 18 w 209"/>
                <a:gd name="T115" fmla="*/ 27 h 183"/>
                <a:gd name="T116" fmla="*/ 14 w 209"/>
                <a:gd name="T117" fmla="*/ 23 h 183"/>
                <a:gd name="T118" fmla="*/ 8 w 209"/>
                <a:gd name="T119" fmla="*/ 19 h 183"/>
                <a:gd name="T120" fmla="*/ 5 w 209"/>
                <a:gd name="T121" fmla="*/ 15 h 183"/>
                <a:gd name="T122" fmla="*/ 0 w 209"/>
                <a:gd name="T123" fmla="*/ 2 h 18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9"/>
                <a:gd name="T187" fmla="*/ 0 h 183"/>
                <a:gd name="T188" fmla="*/ 209 w 209"/>
                <a:gd name="T189" fmla="*/ 183 h 18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9" h="183">
                  <a:moveTo>
                    <a:pt x="0" y="2"/>
                  </a:moveTo>
                  <a:lnTo>
                    <a:pt x="0" y="137"/>
                  </a:lnTo>
                  <a:lnTo>
                    <a:pt x="2" y="146"/>
                  </a:lnTo>
                  <a:lnTo>
                    <a:pt x="8" y="154"/>
                  </a:lnTo>
                  <a:lnTo>
                    <a:pt x="13" y="157"/>
                  </a:lnTo>
                  <a:lnTo>
                    <a:pt x="15" y="159"/>
                  </a:lnTo>
                  <a:lnTo>
                    <a:pt x="19" y="162"/>
                  </a:lnTo>
                  <a:lnTo>
                    <a:pt x="28" y="168"/>
                  </a:lnTo>
                  <a:lnTo>
                    <a:pt x="35" y="170"/>
                  </a:lnTo>
                  <a:lnTo>
                    <a:pt x="43" y="173"/>
                  </a:lnTo>
                  <a:lnTo>
                    <a:pt x="50" y="176"/>
                  </a:lnTo>
                  <a:lnTo>
                    <a:pt x="57" y="179"/>
                  </a:lnTo>
                  <a:lnTo>
                    <a:pt x="61" y="179"/>
                  </a:lnTo>
                  <a:lnTo>
                    <a:pt x="67" y="179"/>
                  </a:lnTo>
                  <a:lnTo>
                    <a:pt x="74" y="181"/>
                  </a:lnTo>
                  <a:lnTo>
                    <a:pt x="81" y="181"/>
                  </a:lnTo>
                  <a:lnTo>
                    <a:pt x="86" y="181"/>
                  </a:lnTo>
                  <a:lnTo>
                    <a:pt x="120" y="181"/>
                  </a:lnTo>
                  <a:lnTo>
                    <a:pt x="126" y="182"/>
                  </a:lnTo>
                  <a:lnTo>
                    <a:pt x="135" y="179"/>
                  </a:lnTo>
                  <a:lnTo>
                    <a:pt x="143" y="179"/>
                  </a:lnTo>
                  <a:lnTo>
                    <a:pt x="151" y="176"/>
                  </a:lnTo>
                  <a:lnTo>
                    <a:pt x="157" y="174"/>
                  </a:lnTo>
                  <a:lnTo>
                    <a:pt x="159" y="174"/>
                  </a:lnTo>
                  <a:lnTo>
                    <a:pt x="173" y="169"/>
                  </a:lnTo>
                  <a:lnTo>
                    <a:pt x="182" y="165"/>
                  </a:lnTo>
                  <a:lnTo>
                    <a:pt x="190" y="161"/>
                  </a:lnTo>
                  <a:lnTo>
                    <a:pt x="195" y="157"/>
                  </a:lnTo>
                  <a:lnTo>
                    <a:pt x="200" y="151"/>
                  </a:lnTo>
                  <a:lnTo>
                    <a:pt x="202" y="149"/>
                  </a:lnTo>
                  <a:lnTo>
                    <a:pt x="205" y="143"/>
                  </a:lnTo>
                  <a:lnTo>
                    <a:pt x="206" y="143"/>
                  </a:lnTo>
                  <a:lnTo>
                    <a:pt x="208" y="139"/>
                  </a:lnTo>
                  <a:lnTo>
                    <a:pt x="207" y="137"/>
                  </a:lnTo>
                  <a:lnTo>
                    <a:pt x="206" y="0"/>
                  </a:lnTo>
                  <a:lnTo>
                    <a:pt x="205" y="7"/>
                  </a:lnTo>
                  <a:lnTo>
                    <a:pt x="203" y="13"/>
                  </a:lnTo>
                  <a:lnTo>
                    <a:pt x="199" y="19"/>
                  </a:lnTo>
                  <a:lnTo>
                    <a:pt x="195" y="23"/>
                  </a:lnTo>
                  <a:lnTo>
                    <a:pt x="190" y="27"/>
                  </a:lnTo>
                  <a:lnTo>
                    <a:pt x="184" y="30"/>
                  </a:lnTo>
                  <a:lnTo>
                    <a:pt x="178" y="33"/>
                  </a:lnTo>
                  <a:lnTo>
                    <a:pt x="168" y="35"/>
                  </a:lnTo>
                  <a:lnTo>
                    <a:pt x="158" y="39"/>
                  </a:lnTo>
                  <a:lnTo>
                    <a:pt x="150" y="41"/>
                  </a:lnTo>
                  <a:lnTo>
                    <a:pt x="140" y="43"/>
                  </a:lnTo>
                  <a:lnTo>
                    <a:pt x="135" y="46"/>
                  </a:lnTo>
                  <a:lnTo>
                    <a:pt x="126" y="46"/>
                  </a:lnTo>
                  <a:lnTo>
                    <a:pt x="118" y="47"/>
                  </a:lnTo>
                  <a:lnTo>
                    <a:pt x="86" y="47"/>
                  </a:lnTo>
                  <a:lnTo>
                    <a:pt x="78" y="45"/>
                  </a:lnTo>
                  <a:lnTo>
                    <a:pt x="68" y="44"/>
                  </a:lnTo>
                  <a:lnTo>
                    <a:pt x="56" y="43"/>
                  </a:lnTo>
                  <a:lnTo>
                    <a:pt x="49" y="39"/>
                  </a:lnTo>
                  <a:lnTo>
                    <a:pt x="42" y="37"/>
                  </a:lnTo>
                  <a:lnTo>
                    <a:pt x="32" y="33"/>
                  </a:lnTo>
                  <a:lnTo>
                    <a:pt x="26" y="30"/>
                  </a:lnTo>
                  <a:lnTo>
                    <a:pt x="18" y="27"/>
                  </a:lnTo>
                  <a:lnTo>
                    <a:pt x="14" y="23"/>
                  </a:lnTo>
                  <a:lnTo>
                    <a:pt x="8" y="19"/>
                  </a:lnTo>
                  <a:lnTo>
                    <a:pt x="5" y="15"/>
                  </a:lnTo>
                  <a:lnTo>
                    <a:pt x="0" y="2"/>
                  </a:lnTo>
                </a:path>
              </a:pathLst>
            </a:custGeom>
            <a:noFill/>
            <a:ln w="12700" cap="rnd" cmpd="sng">
              <a:solidFill>
                <a:schemeClr val="tx1"/>
              </a:solidFill>
              <a:prstDash val="solid"/>
              <a:round/>
              <a:headEnd/>
              <a:tailEnd/>
            </a:ln>
          </p:spPr>
          <p:txBody>
            <a:bodyPr/>
            <a:lstStyle/>
            <a:p>
              <a:endParaRPr lang="es-CL"/>
            </a:p>
          </p:txBody>
        </p:sp>
        <p:sp>
          <p:nvSpPr>
            <p:cNvPr id="1035" name="Oval 12"/>
            <p:cNvSpPr>
              <a:spLocks noChangeArrowheads="1"/>
            </p:cNvSpPr>
            <p:nvPr/>
          </p:nvSpPr>
          <p:spPr bwMode="auto">
            <a:xfrm>
              <a:off x="1951" y="3222"/>
              <a:ext cx="201" cy="84"/>
            </a:xfrm>
            <a:prstGeom prst="ellipse">
              <a:avLst/>
            </a:prstGeom>
            <a:noFill/>
            <a:ln w="12700">
              <a:solidFill>
                <a:schemeClr val="tx1"/>
              </a:solidFill>
              <a:round/>
              <a:headEnd/>
              <a:tailEnd/>
            </a:ln>
          </p:spPr>
          <p:txBody>
            <a:bodyPr wrap="none" anchor="ctr"/>
            <a:lstStyle/>
            <a:p>
              <a:endParaRPr lang="es-CL"/>
            </a:p>
          </p:txBody>
        </p:sp>
        <p:sp>
          <p:nvSpPr>
            <p:cNvPr id="1036" name="Freeform 13"/>
            <p:cNvSpPr>
              <a:spLocks/>
            </p:cNvSpPr>
            <p:nvPr/>
          </p:nvSpPr>
          <p:spPr bwMode="auto">
            <a:xfrm>
              <a:off x="1752" y="3386"/>
              <a:ext cx="209" cy="185"/>
            </a:xfrm>
            <a:custGeom>
              <a:avLst/>
              <a:gdLst>
                <a:gd name="T0" fmla="*/ 0 w 209"/>
                <a:gd name="T1" fmla="*/ 2 h 185"/>
                <a:gd name="T2" fmla="*/ 0 w 209"/>
                <a:gd name="T3" fmla="*/ 139 h 185"/>
                <a:gd name="T4" fmla="*/ 2 w 209"/>
                <a:gd name="T5" fmla="*/ 148 h 185"/>
                <a:gd name="T6" fmla="*/ 8 w 209"/>
                <a:gd name="T7" fmla="*/ 156 h 185"/>
                <a:gd name="T8" fmla="*/ 13 w 209"/>
                <a:gd name="T9" fmla="*/ 158 h 185"/>
                <a:gd name="T10" fmla="*/ 15 w 209"/>
                <a:gd name="T11" fmla="*/ 161 h 185"/>
                <a:gd name="T12" fmla="*/ 19 w 209"/>
                <a:gd name="T13" fmla="*/ 164 h 185"/>
                <a:gd name="T14" fmla="*/ 28 w 209"/>
                <a:gd name="T15" fmla="*/ 170 h 185"/>
                <a:gd name="T16" fmla="*/ 35 w 209"/>
                <a:gd name="T17" fmla="*/ 172 h 185"/>
                <a:gd name="T18" fmla="*/ 43 w 209"/>
                <a:gd name="T19" fmla="*/ 175 h 185"/>
                <a:gd name="T20" fmla="*/ 50 w 209"/>
                <a:gd name="T21" fmla="*/ 178 h 185"/>
                <a:gd name="T22" fmla="*/ 57 w 209"/>
                <a:gd name="T23" fmla="*/ 181 h 185"/>
                <a:gd name="T24" fmla="*/ 61 w 209"/>
                <a:gd name="T25" fmla="*/ 181 h 185"/>
                <a:gd name="T26" fmla="*/ 66 w 209"/>
                <a:gd name="T27" fmla="*/ 181 h 185"/>
                <a:gd name="T28" fmla="*/ 74 w 209"/>
                <a:gd name="T29" fmla="*/ 183 h 185"/>
                <a:gd name="T30" fmla="*/ 81 w 209"/>
                <a:gd name="T31" fmla="*/ 183 h 185"/>
                <a:gd name="T32" fmla="*/ 87 w 209"/>
                <a:gd name="T33" fmla="*/ 183 h 185"/>
                <a:gd name="T34" fmla="*/ 120 w 209"/>
                <a:gd name="T35" fmla="*/ 183 h 185"/>
                <a:gd name="T36" fmla="*/ 126 w 209"/>
                <a:gd name="T37" fmla="*/ 184 h 185"/>
                <a:gd name="T38" fmla="*/ 135 w 209"/>
                <a:gd name="T39" fmla="*/ 181 h 185"/>
                <a:gd name="T40" fmla="*/ 144 w 209"/>
                <a:gd name="T41" fmla="*/ 181 h 185"/>
                <a:gd name="T42" fmla="*/ 151 w 209"/>
                <a:gd name="T43" fmla="*/ 178 h 185"/>
                <a:gd name="T44" fmla="*/ 157 w 209"/>
                <a:gd name="T45" fmla="*/ 176 h 185"/>
                <a:gd name="T46" fmla="*/ 160 w 209"/>
                <a:gd name="T47" fmla="*/ 176 h 185"/>
                <a:gd name="T48" fmla="*/ 173 w 209"/>
                <a:gd name="T49" fmla="*/ 171 h 185"/>
                <a:gd name="T50" fmla="*/ 182 w 209"/>
                <a:gd name="T51" fmla="*/ 167 h 185"/>
                <a:gd name="T52" fmla="*/ 190 w 209"/>
                <a:gd name="T53" fmla="*/ 163 h 185"/>
                <a:gd name="T54" fmla="*/ 195 w 209"/>
                <a:gd name="T55" fmla="*/ 159 h 185"/>
                <a:gd name="T56" fmla="*/ 200 w 209"/>
                <a:gd name="T57" fmla="*/ 153 h 185"/>
                <a:gd name="T58" fmla="*/ 202 w 209"/>
                <a:gd name="T59" fmla="*/ 151 h 185"/>
                <a:gd name="T60" fmla="*/ 205 w 209"/>
                <a:gd name="T61" fmla="*/ 145 h 185"/>
                <a:gd name="T62" fmla="*/ 206 w 209"/>
                <a:gd name="T63" fmla="*/ 144 h 185"/>
                <a:gd name="T64" fmla="*/ 208 w 209"/>
                <a:gd name="T65" fmla="*/ 140 h 185"/>
                <a:gd name="T66" fmla="*/ 207 w 209"/>
                <a:gd name="T67" fmla="*/ 138 h 185"/>
                <a:gd name="T68" fmla="*/ 206 w 209"/>
                <a:gd name="T69" fmla="*/ 0 h 185"/>
                <a:gd name="T70" fmla="*/ 205 w 209"/>
                <a:gd name="T71" fmla="*/ 7 h 185"/>
                <a:gd name="T72" fmla="*/ 203 w 209"/>
                <a:gd name="T73" fmla="*/ 14 h 185"/>
                <a:gd name="T74" fmla="*/ 199 w 209"/>
                <a:gd name="T75" fmla="*/ 20 h 185"/>
                <a:gd name="T76" fmla="*/ 195 w 209"/>
                <a:gd name="T77" fmla="*/ 23 h 185"/>
                <a:gd name="T78" fmla="*/ 190 w 209"/>
                <a:gd name="T79" fmla="*/ 27 h 185"/>
                <a:gd name="T80" fmla="*/ 184 w 209"/>
                <a:gd name="T81" fmla="*/ 31 h 185"/>
                <a:gd name="T82" fmla="*/ 178 w 209"/>
                <a:gd name="T83" fmla="*/ 33 h 185"/>
                <a:gd name="T84" fmla="*/ 168 w 209"/>
                <a:gd name="T85" fmla="*/ 36 h 185"/>
                <a:gd name="T86" fmla="*/ 158 w 209"/>
                <a:gd name="T87" fmla="*/ 40 h 185"/>
                <a:gd name="T88" fmla="*/ 150 w 209"/>
                <a:gd name="T89" fmla="*/ 42 h 185"/>
                <a:gd name="T90" fmla="*/ 141 w 209"/>
                <a:gd name="T91" fmla="*/ 43 h 185"/>
                <a:gd name="T92" fmla="*/ 134 w 209"/>
                <a:gd name="T93" fmla="*/ 46 h 185"/>
                <a:gd name="T94" fmla="*/ 126 w 209"/>
                <a:gd name="T95" fmla="*/ 46 h 185"/>
                <a:gd name="T96" fmla="*/ 119 w 209"/>
                <a:gd name="T97" fmla="*/ 48 h 185"/>
                <a:gd name="T98" fmla="*/ 85 w 209"/>
                <a:gd name="T99" fmla="*/ 48 h 185"/>
                <a:gd name="T100" fmla="*/ 78 w 209"/>
                <a:gd name="T101" fmla="*/ 46 h 185"/>
                <a:gd name="T102" fmla="*/ 68 w 209"/>
                <a:gd name="T103" fmla="*/ 44 h 185"/>
                <a:gd name="T104" fmla="*/ 56 w 209"/>
                <a:gd name="T105" fmla="*/ 43 h 185"/>
                <a:gd name="T106" fmla="*/ 49 w 209"/>
                <a:gd name="T107" fmla="*/ 40 h 185"/>
                <a:gd name="T108" fmla="*/ 42 w 209"/>
                <a:gd name="T109" fmla="*/ 37 h 185"/>
                <a:gd name="T110" fmla="*/ 33 w 209"/>
                <a:gd name="T111" fmla="*/ 33 h 185"/>
                <a:gd name="T112" fmla="*/ 26 w 209"/>
                <a:gd name="T113" fmla="*/ 31 h 185"/>
                <a:gd name="T114" fmla="*/ 18 w 209"/>
                <a:gd name="T115" fmla="*/ 27 h 185"/>
                <a:gd name="T116" fmla="*/ 14 w 209"/>
                <a:gd name="T117" fmla="*/ 23 h 185"/>
                <a:gd name="T118" fmla="*/ 8 w 209"/>
                <a:gd name="T119" fmla="*/ 20 h 185"/>
                <a:gd name="T120" fmla="*/ 5 w 209"/>
                <a:gd name="T121" fmla="*/ 15 h 185"/>
                <a:gd name="T122" fmla="*/ 0 w 209"/>
                <a:gd name="T123" fmla="*/ 2 h 1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9"/>
                <a:gd name="T187" fmla="*/ 0 h 185"/>
                <a:gd name="T188" fmla="*/ 209 w 209"/>
                <a:gd name="T189" fmla="*/ 185 h 1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9" h="185">
                  <a:moveTo>
                    <a:pt x="0" y="2"/>
                  </a:moveTo>
                  <a:lnTo>
                    <a:pt x="0" y="139"/>
                  </a:lnTo>
                  <a:lnTo>
                    <a:pt x="2" y="148"/>
                  </a:lnTo>
                  <a:lnTo>
                    <a:pt x="8" y="156"/>
                  </a:lnTo>
                  <a:lnTo>
                    <a:pt x="13" y="158"/>
                  </a:lnTo>
                  <a:lnTo>
                    <a:pt x="15" y="161"/>
                  </a:lnTo>
                  <a:lnTo>
                    <a:pt x="19" y="164"/>
                  </a:lnTo>
                  <a:lnTo>
                    <a:pt x="28" y="170"/>
                  </a:lnTo>
                  <a:lnTo>
                    <a:pt x="35" y="172"/>
                  </a:lnTo>
                  <a:lnTo>
                    <a:pt x="43" y="175"/>
                  </a:lnTo>
                  <a:lnTo>
                    <a:pt x="50" y="178"/>
                  </a:lnTo>
                  <a:lnTo>
                    <a:pt x="57" y="181"/>
                  </a:lnTo>
                  <a:lnTo>
                    <a:pt x="61" y="181"/>
                  </a:lnTo>
                  <a:lnTo>
                    <a:pt x="66" y="181"/>
                  </a:lnTo>
                  <a:lnTo>
                    <a:pt x="74" y="183"/>
                  </a:lnTo>
                  <a:lnTo>
                    <a:pt x="81" y="183"/>
                  </a:lnTo>
                  <a:lnTo>
                    <a:pt x="87" y="183"/>
                  </a:lnTo>
                  <a:lnTo>
                    <a:pt x="120" y="183"/>
                  </a:lnTo>
                  <a:lnTo>
                    <a:pt x="126" y="184"/>
                  </a:lnTo>
                  <a:lnTo>
                    <a:pt x="135" y="181"/>
                  </a:lnTo>
                  <a:lnTo>
                    <a:pt x="144" y="181"/>
                  </a:lnTo>
                  <a:lnTo>
                    <a:pt x="151" y="178"/>
                  </a:lnTo>
                  <a:lnTo>
                    <a:pt x="157" y="176"/>
                  </a:lnTo>
                  <a:lnTo>
                    <a:pt x="160" y="176"/>
                  </a:lnTo>
                  <a:lnTo>
                    <a:pt x="173" y="171"/>
                  </a:lnTo>
                  <a:lnTo>
                    <a:pt x="182" y="167"/>
                  </a:lnTo>
                  <a:lnTo>
                    <a:pt x="190" y="163"/>
                  </a:lnTo>
                  <a:lnTo>
                    <a:pt x="195" y="159"/>
                  </a:lnTo>
                  <a:lnTo>
                    <a:pt x="200" y="153"/>
                  </a:lnTo>
                  <a:lnTo>
                    <a:pt x="202" y="151"/>
                  </a:lnTo>
                  <a:lnTo>
                    <a:pt x="205" y="145"/>
                  </a:lnTo>
                  <a:lnTo>
                    <a:pt x="206" y="144"/>
                  </a:lnTo>
                  <a:lnTo>
                    <a:pt x="208" y="140"/>
                  </a:lnTo>
                  <a:lnTo>
                    <a:pt x="207" y="138"/>
                  </a:lnTo>
                  <a:lnTo>
                    <a:pt x="206" y="0"/>
                  </a:lnTo>
                  <a:lnTo>
                    <a:pt x="205" y="7"/>
                  </a:lnTo>
                  <a:lnTo>
                    <a:pt x="203" y="14"/>
                  </a:lnTo>
                  <a:lnTo>
                    <a:pt x="199" y="20"/>
                  </a:lnTo>
                  <a:lnTo>
                    <a:pt x="195" y="23"/>
                  </a:lnTo>
                  <a:lnTo>
                    <a:pt x="190" y="27"/>
                  </a:lnTo>
                  <a:lnTo>
                    <a:pt x="184" y="31"/>
                  </a:lnTo>
                  <a:lnTo>
                    <a:pt x="178" y="33"/>
                  </a:lnTo>
                  <a:lnTo>
                    <a:pt x="168" y="36"/>
                  </a:lnTo>
                  <a:lnTo>
                    <a:pt x="158" y="40"/>
                  </a:lnTo>
                  <a:lnTo>
                    <a:pt x="150" y="42"/>
                  </a:lnTo>
                  <a:lnTo>
                    <a:pt x="141" y="43"/>
                  </a:lnTo>
                  <a:lnTo>
                    <a:pt x="134" y="46"/>
                  </a:lnTo>
                  <a:lnTo>
                    <a:pt x="126" y="46"/>
                  </a:lnTo>
                  <a:lnTo>
                    <a:pt x="119" y="48"/>
                  </a:lnTo>
                  <a:lnTo>
                    <a:pt x="85" y="48"/>
                  </a:lnTo>
                  <a:lnTo>
                    <a:pt x="78" y="46"/>
                  </a:lnTo>
                  <a:lnTo>
                    <a:pt x="68" y="44"/>
                  </a:lnTo>
                  <a:lnTo>
                    <a:pt x="56" y="43"/>
                  </a:lnTo>
                  <a:lnTo>
                    <a:pt x="49" y="40"/>
                  </a:lnTo>
                  <a:lnTo>
                    <a:pt x="42" y="37"/>
                  </a:lnTo>
                  <a:lnTo>
                    <a:pt x="33" y="33"/>
                  </a:lnTo>
                  <a:lnTo>
                    <a:pt x="26" y="31"/>
                  </a:lnTo>
                  <a:lnTo>
                    <a:pt x="18" y="27"/>
                  </a:lnTo>
                  <a:lnTo>
                    <a:pt x="14" y="23"/>
                  </a:lnTo>
                  <a:lnTo>
                    <a:pt x="8" y="20"/>
                  </a:lnTo>
                  <a:lnTo>
                    <a:pt x="5" y="15"/>
                  </a:lnTo>
                  <a:lnTo>
                    <a:pt x="0" y="2"/>
                  </a:lnTo>
                </a:path>
              </a:pathLst>
            </a:custGeom>
            <a:noFill/>
            <a:ln w="12700" cap="rnd" cmpd="sng">
              <a:solidFill>
                <a:schemeClr val="tx1"/>
              </a:solidFill>
              <a:prstDash val="solid"/>
              <a:round/>
              <a:headEnd/>
              <a:tailEnd/>
            </a:ln>
          </p:spPr>
          <p:txBody>
            <a:bodyPr/>
            <a:lstStyle/>
            <a:p>
              <a:endParaRPr lang="es-CL"/>
            </a:p>
          </p:txBody>
        </p:sp>
        <p:sp>
          <p:nvSpPr>
            <p:cNvPr id="1037" name="Oval 14"/>
            <p:cNvSpPr>
              <a:spLocks noChangeArrowheads="1"/>
            </p:cNvSpPr>
            <p:nvPr/>
          </p:nvSpPr>
          <p:spPr bwMode="auto">
            <a:xfrm>
              <a:off x="1757" y="3347"/>
              <a:ext cx="200" cy="84"/>
            </a:xfrm>
            <a:prstGeom prst="ellipse">
              <a:avLst/>
            </a:prstGeom>
            <a:noFill/>
            <a:ln w="12700">
              <a:solidFill>
                <a:schemeClr val="tx1"/>
              </a:solidFill>
              <a:round/>
              <a:headEnd/>
              <a:tailEnd/>
            </a:ln>
          </p:spPr>
          <p:txBody>
            <a:bodyPr wrap="none" anchor="ctr"/>
            <a:lstStyle/>
            <a:p>
              <a:endParaRPr lang="es-CL"/>
            </a:p>
          </p:txBody>
        </p:sp>
        <p:sp>
          <p:nvSpPr>
            <p:cNvPr id="1038" name="Line 15"/>
            <p:cNvSpPr>
              <a:spLocks noChangeShapeType="1"/>
            </p:cNvSpPr>
            <p:nvPr/>
          </p:nvSpPr>
          <p:spPr bwMode="auto">
            <a:xfrm flipV="1">
              <a:off x="1547" y="3459"/>
              <a:ext cx="238" cy="79"/>
            </a:xfrm>
            <a:prstGeom prst="line">
              <a:avLst/>
            </a:prstGeom>
            <a:noFill/>
            <a:ln w="50800">
              <a:solidFill>
                <a:srgbClr val="081D58"/>
              </a:solidFill>
              <a:round/>
              <a:headEnd type="none" w="sm" len="sm"/>
              <a:tailEnd type="stealth" w="med" len="lg"/>
            </a:ln>
          </p:spPr>
          <p:txBody>
            <a:bodyPr wrap="none" anchor="ctr"/>
            <a:lstStyle/>
            <a:p>
              <a:endParaRPr lang="es-CL"/>
            </a:p>
          </p:txBody>
        </p:sp>
        <p:sp>
          <p:nvSpPr>
            <p:cNvPr id="202768" name="Rectangle 16"/>
            <p:cNvSpPr>
              <a:spLocks noChangeArrowheads="1"/>
            </p:cNvSpPr>
            <p:nvPr/>
          </p:nvSpPr>
          <p:spPr bwMode="auto">
            <a:xfrm>
              <a:off x="1638" y="3586"/>
              <a:ext cx="726" cy="233"/>
            </a:xfrm>
            <a:prstGeom prst="rect">
              <a:avLst/>
            </a:prstGeom>
            <a:noFill/>
            <a:ln w="9525">
              <a:noFill/>
              <a:miter lim="800000"/>
              <a:headEnd/>
              <a:tailEnd/>
            </a:ln>
            <a:effectLst/>
          </p:spPr>
          <p:txBody>
            <a:bodyPr lIns="92075" tIns="46038" rIns="92075" bIns="46038">
              <a:spAutoFit/>
            </a:bodyPr>
            <a:lstStyle/>
            <a:p>
              <a:pPr defTabSz="850900" eaLnBrk="0" hangingPunct="0">
                <a:lnSpc>
                  <a:spcPct val="90000"/>
                </a:lnSpc>
                <a:spcBef>
                  <a:spcPct val="50000"/>
                </a:spcBef>
                <a:defRPr/>
              </a:pPr>
              <a:r>
                <a:rPr lang="es-ES_tradnl" sz="1400" b="1">
                  <a:solidFill>
                    <a:srgbClr val="081D58"/>
                  </a:solidFill>
                  <a:effectLst>
                    <a:outerShdw blurRad="38100" dist="38100" dir="2700000" algn="tl">
                      <a:srgbClr val="C0C0C0"/>
                    </a:outerShdw>
                  </a:effectLst>
                  <a:latin typeface="Sans" charset="0"/>
                </a:rPr>
                <a:t>selected</a:t>
              </a:r>
              <a:br>
                <a:rPr lang="es-ES_tradnl" sz="1400" b="1">
                  <a:solidFill>
                    <a:srgbClr val="081D58"/>
                  </a:solidFill>
                  <a:effectLst>
                    <a:outerShdw blurRad="38100" dist="38100" dir="2700000" algn="tl">
                      <a:srgbClr val="C0C0C0"/>
                    </a:outerShdw>
                  </a:effectLst>
                  <a:latin typeface="Sans" charset="0"/>
                </a:rPr>
              </a:br>
              <a:r>
                <a:rPr lang="es-ES_tradnl" sz="1400" b="1">
                  <a:solidFill>
                    <a:srgbClr val="081D58"/>
                  </a:solidFill>
                  <a:effectLst>
                    <a:outerShdw blurRad="38100" dist="38100" dir="2700000" algn="tl">
                      <a:srgbClr val="C0C0C0"/>
                    </a:outerShdw>
                  </a:effectLst>
                  <a:latin typeface="Sans" charset="0"/>
                </a:rPr>
                <a:t>data</a:t>
              </a:r>
            </a:p>
          </p:txBody>
        </p:sp>
        <p:sp>
          <p:nvSpPr>
            <p:cNvPr id="1040" name="Line 17"/>
            <p:cNvSpPr>
              <a:spLocks noChangeShapeType="1"/>
            </p:cNvSpPr>
            <p:nvPr/>
          </p:nvSpPr>
          <p:spPr bwMode="auto">
            <a:xfrm>
              <a:off x="1360" y="3103"/>
              <a:ext cx="262" cy="363"/>
            </a:xfrm>
            <a:prstGeom prst="line">
              <a:avLst/>
            </a:prstGeom>
            <a:noFill/>
            <a:ln w="12700">
              <a:solidFill>
                <a:srgbClr val="081D58"/>
              </a:solidFill>
              <a:round/>
              <a:headEnd type="none" w="sm" len="sm"/>
              <a:tailEnd type="none" w="sm" len="sm"/>
            </a:ln>
          </p:spPr>
          <p:txBody>
            <a:bodyPr wrap="none" anchor="ctr"/>
            <a:lstStyle/>
            <a:p>
              <a:endParaRPr lang="es-CL"/>
            </a:p>
          </p:txBody>
        </p:sp>
        <p:grpSp>
          <p:nvGrpSpPr>
            <p:cNvPr id="4" name="Group 18"/>
            <p:cNvGrpSpPr>
              <a:grpSpLocks/>
            </p:cNvGrpSpPr>
            <p:nvPr/>
          </p:nvGrpSpPr>
          <p:grpSpPr bwMode="auto">
            <a:xfrm>
              <a:off x="2045" y="2810"/>
              <a:ext cx="463" cy="539"/>
              <a:chOff x="2045" y="2810"/>
              <a:chExt cx="463" cy="539"/>
            </a:xfrm>
          </p:grpSpPr>
          <p:sp>
            <p:nvSpPr>
              <p:cNvPr id="1139" name="Oval 19"/>
              <p:cNvSpPr>
                <a:spLocks noChangeArrowheads="1"/>
              </p:cNvSpPr>
              <p:nvPr/>
            </p:nvSpPr>
            <p:spPr bwMode="auto">
              <a:xfrm>
                <a:off x="2235" y="3269"/>
                <a:ext cx="94" cy="80"/>
              </a:xfrm>
              <a:prstGeom prst="ellipse">
                <a:avLst/>
              </a:prstGeom>
              <a:noFill/>
              <a:ln w="12700">
                <a:solidFill>
                  <a:srgbClr val="081D58"/>
                </a:solidFill>
                <a:round/>
                <a:headEnd/>
                <a:tailEnd/>
              </a:ln>
            </p:spPr>
            <p:txBody>
              <a:bodyPr wrap="none" anchor="ctr"/>
              <a:lstStyle/>
              <a:p>
                <a:endParaRPr lang="es-CL"/>
              </a:p>
            </p:txBody>
          </p:sp>
          <p:sp>
            <p:nvSpPr>
              <p:cNvPr id="1140" name="Line 20"/>
              <p:cNvSpPr>
                <a:spLocks noChangeShapeType="1"/>
              </p:cNvSpPr>
              <p:nvPr/>
            </p:nvSpPr>
            <p:spPr bwMode="auto">
              <a:xfrm flipV="1">
                <a:off x="2137" y="3241"/>
                <a:ext cx="371" cy="104"/>
              </a:xfrm>
              <a:prstGeom prst="line">
                <a:avLst/>
              </a:prstGeom>
              <a:noFill/>
              <a:ln w="50800">
                <a:solidFill>
                  <a:srgbClr val="081D58"/>
                </a:solidFill>
                <a:round/>
                <a:headEnd type="none" w="sm" len="sm"/>
                <a:tailEnd type="stealth" w="med" len="lg"/>
              </a:ln>
            </p:spPr>
            <p:txBody>
              <a:bodyPr wrap="none" anchor="ctr"/>
              <a:lstStyle/>
              <a:p>
                <a:endParaRPr lang="es-CL"/>
              </a:p>
            </p:txBody>
          </p:sp>
          <p:sp>
            <p:nvSpPr>
              <p:cNvPr id="1141" name="Line 21"/>
              <p:cNvSpPr>
                <a:spLocks noChangeShapeType="1"/>
              </p:cNvSpPr>
              <p:nvPr/>
            </p:nvSpPr>
            <p:spPr bwMode="auto">
              <a:xfrm>
                <a:off x="2045" y="2810"/>
                <a:ext cx="213" cy="455"/>
              </a:xfrm>
              <a:prstGeom prst="line">
                <a:avLst/>
              </a:prstGeom>
              <a:noFill/>
              <a:ln w="12700">
                <a:solidFill>
                  <a:srgbClr val="081D58"/>
                </a:solidFill>
                <a:round/>
                <a:headEnd type="none" w="sm" len="sm"/>
                <a:tailEnd type="none" w="sm" len="sm"/>
              </a:ln>
            </p:spPr>
            <p:txBody>
              <a:bodyPr wrap="none" anchor="ctr"/>
              <a:lstStyle/>
              <a:p>
                <a:endParaRPr lang="es-CL"/>
              </a:p>
            </p:txBody>
          </p:sp>
        </p:grpSp>
        <p:grpSp>
          <p:nvGrpSpPr>
            <p:cNvPr id="5" name="Group 22"/>
            <p:cNvGrpSpPr>
              <a:grpSpLocks/>
            </p:cNvGrpSpPr>
            <p:nvPr/>
          </p:nvGrpSpPr>
          <p:grpSpPr bwMode="auto">
            <a:xfrm>
              <a:off x="2724" y="2562"/>
              <a:ext cx="461" cy="538"/>
              <a:chOff x="2724" y="2562"/>
              <a:chExt cx="461" cy="538"/>
            </a:xfrm>
          </p:grpSpPr>
          <p:sp>
            <p:nvSpPr>
              <p:cNvPr id="1136" name="Oval 23"/>
              <p:cNvSpPr>
                <a:spLocks noChangeArrowheads="1"/>
              </p:cNvSpPr>
              <p:nvPr/>
            </p:nvSpPr>
            <p:spPr bwMode="auto">
              <a:xfrm>
                <a:off x="2912" y="3021"/>
                <a:ext cx="94" cy="79"/>
              </a:xfrm>
              <a:prstGeom prst="ellipse">
                <a:avLst/>
              </a:prstGeom>
              <a:noFill/>
              <a:ln w="12700">
                <a:solidFill>
                  <a:srgbClr val="081D58"/>
                </a:solidFill>
                <a:round/>
                <a:headEnd/>
                <a:tailEnd/>
              </a:ln>
            </p:spPr>
            <p:txBody>
              <a:bodyPr wrap="none" anchor="ctr"/>
              <a:lstStyle/>
              <a:p>
                <a:endParaRPr lang="es-CL"/>
              </a:p>
            </p:txBody>
          </p:sp>
          <p:sp>
            <p:nvSpPr>
              <p:cNvPr id="1137" name="Line 24"/>
              <p:cNvSpPr>
                <a:spLocks noChangeShapeType="1"/>
              </p:cNvSpPr>
              <p:nvPr/>
            </p:nvSpPr>
            <p:spPr bwMode="auto">
              <a:xfrm flipV="1">
                <a:off x="2815" y="2991"/>
                <a:ext cx="370" cy="104"/>
              </a:xfrm>
              <a:prstGeom prst="line">
                <a:avLst/>
              </a:prstGeom>
              <a:noFill/>
              <a:ln w="50800">
                <a:solidFill>
                  <a:srgbClr val="081D58"/>
                </a:solidFill>
                <a:round/>
                <a:headEnd type="none" w="sm" len="sm"/>
                <a:tailEnd type="stealth" w="med" len="lg"/>
              </a:ln>
            </p:spPr>
            <p:txBody>
              <a:bodyPr wrap="none" anchor="ctr"/>
              <a:lstStyle/>
              <a:p>
                <a:endParaRPr lang="es-CL"/>
              </a:p>
            </p:txBody>
          </p:sp>
          <p:sp>
            <p:nvSpPr>
              <p:cNvPr id="1138" name="Line 25"/>
              <p:cNvSpPr>
                <a:spLocks noChangeShapeType="1"/>
              </p:cNvSpPr>
              <p:nvPr/>
            </p:nvSpPr>
            <p:spPr bwMode="auto">
              <a:xfrm>
                <a:off x="2724" y="2562"/>
                <a:ext cx="211" cy="455"/>
              </a:xfrm>
              <a:prstGeom prst="line">
                <a:avLst/>
              </a:prstGeom>
              <a:noFill/>
              <a:ln w="12700">
                <a:solidFill>
                  <a:srgbClr val="081D58"/>
                </a:solidFill>
                <a:round/>
                <a:headEnd type="none" w="sm" len="sm"/>
                <a:tailEnd type="none" w="sm" len="sm"/>
              </a:ln>
            </p:spPr>
            <p:txBody>
              <a:bodyPr wrap="none" anchor="ctr"/>
              <a:lstStyle/>
              <a:p>
                <a:endParaRPr lang="es-CL"/>
              </a:p>
            </p:txBody>
          </p:sp>
        </p:grpSp>
        <p:sp>
          <p:nvSpPr>
            <p:cNvPr id="1043" name="AutoShape 26"/>
            <p:cNvSpPr>
              <a:spLocks noChangeArrowheads="1"/>
            </p:cNvSpPr>
            <p:nvPr/>
          </p:nvSpPr>
          <p:spPr bwMode="auto">
            <a:xfrm>
              <a:off x="1480" y="2691"/>
              <a:ext cx="1011" cy="159"/>
            </a:xfrm>
            <a:prstGeom prst="roundRect">
              <a:avLst>
                <a:gd name="adj" fmla="val 12486"/>
              </a:avLst>
            </a:prstGeom>
            <a:noFill/>
            <a:ln w="12700">
              <a:solidFill>
                <a:srgbClr val="081D58"/>
              </a:solidFill>
              <a:round/>
              <a:headEnd/>
              <a:tailEnd/>
            </a:ln>
          </p:spPr>
          <p:txBody>
            <a:bodyPr wrap="none" anchor="ctr"/>
            <a:lstStyle/>
            <a:p>
              <a:endParaRPr lang="es-CL"/>
            </a:p>
          </p:txBody>
        </p:sp>
        <p:sp>
          <p:nvSpPr>
            <p:cNvPr id="1044" name="Rectangle 27"/>
            <p:cNvSpPr>
              <a:spLocks noChangeArrowheads="1"/>
            </p:cNvSpPr>
            <p:nvPr/>
          </p:nvSpPr>
          <p:spPr bwMode="auto">
            <a:xfrm>
              <a:off x="1592" y="2695"/>
              <a:ext cx="619" cy="139"/>
            </a:xfrm>
            <a:prstGeom prst="rect">
              <a:avLst/>
            </a:prstGeom>
            <a:noFill/>
            <a:ln w="9525">
              <a:noFill/>
              <a:miter lim="800000"/>
              <a:headEnd/>
              <a:tailEnd/>
            </a:ln>
          </p:spPr>
          <p:txBody>
            <a:bodyPr wrap="none" lIns="92075" tIns="46038" rIns="92075" bIns="46038">
              <a:spAutoFit/>
            </a:bodyPr>
            <a:lstStyle/>
            <a:p>
              <a:pPr defTabSz="850900" eaLnBrk="0" hangingPunct="0">
                <a:lnSpc>
                  <a:spcPct val="90000"/>
                </a:lnSpc>
                <a:spcBef>
                  <a:spcPct val="50000"/>
                </a:spcBef>
              </a:pPr>
              <a:r>
                <a:rPr lang="es-ES_tradnl" sz="1400">
                  <a:latin typeface="Sans"/>
                </a:rPr>
                <a:t>Pre-processing</a:t>
              </a:r>
            </a:p>
          </p:txBody>
        </p:sp>
        <p:grpSp>
          <p:nvGrpSpPr>
            <p:cNvPr id="6" name="Group 28"/>
            <p:cNvGrpSpPr>
              <a:grpSpLocks/>
            </p:cNvGrpSpPr>
            <p:nvPr/>
          </p:nvGrpSpPr>
          <p:grpSpPr bwMode="auto">
            <a:xfrm>
              <a:off x="2487" y="2965"/>
              <a:ext cx="353" cy="374"/>
              <a:chOff x="2487" y="2965"/>
              <a:chExt cx="353" cy="374"/>
            </a:xfrm>
          </p:grpSpPr>
          <p:sp>
            <p:nvSpPr>
              <p:cNvPr id="1129" name="Rectangle 29"/>
              <p:cNvSpPr>
                <a:spLocks noChangeArrowheads="1"/>
              </p:cNvSpPr>
              <p:nvPr/>
            </p:nvSpPr>
            <p:spPr bwMode="auto">
              <a:xfrm>
                <a:off x="2487" y="3017"/>
                <a:ext cx="353" cy="322"/>
              </a:xfrm>
              <a:prstGeom prst="rect">
                <a:avLst/>
              </a:prstGeom>
              <a:noFill/>
              <a:ln w="12700">
                <a:solidFill>
                  <a:schemeClr val="bg2"/>
                </a:solidFill>
                <a:miter lim="800000"/>
                <a:headEnd/>
                <a:tailEnd/>
              </a:ln>
            </p:spPr>
            <p:txBody>
              <a:bodyPr wrap="none" anchor="ctr"/>
              <a:lstStyle/>
              <a:p>
                <a:endParaRPr lang="es-CL"/>
              </a:p>
            </p:txBody>
          </p:sp>
          <p:sp>
            <p:nvSpPr>
              <p:cNvPr id="1130" name="Line 30"/>
              <p:cNvSpPr>
                <a:spLocks noChangeShapeType="1"/>
              </p:cNvSpPr>
              <p:nvPr/>
            </p:nvSpPr>
            <p:spPr bwMode="auto">
              <a:xfrm>
                <a:off x="2567" y="3146"/>
                <a:ext cx="157" cy="0"/>
              </a:xfrm>
              <a:prstGeom prst="line">
                <a:avLst/>
              </a:prstGeom>
              <a:noFill/>
              <a:ln w="12700">
                <a:solidFill>
                  <a:schemeClr val="bg2"/>
                </a:solidFill>
                <a:prstDash val="dash"/>
                <a:round/>
                <a:headEnd type="none" w="sm" len="sm"/>
                <a:tailEnd type="none" w="sm" len="sm"/>
              </a:ln>
            </p:spPr>
            <p:txBody>
              <a:bodyPr wrap="none" anchor="ctr"/>
              <a:lstStyle/>
              <a:p>
                <a:endParaRPr lang="es-CL"/>
              </a:p>
            </p:txBody>
          </p:sp>
          <p:sp>
            <p:nvSpPr>
              <p:cNvPr id="1131" name="Line 31"/>
              <p:cNvSpPr>
                <a:spLocks noChangeShapeType="1"/>
              </p:cNvSpPr>
              <p:nvPr/>
            </p:nvSpPr>
            <p:spPr bwMode="auto">
              <a:xfrm>
                <a:off x="2567" y="3226"/>
                <a:ext cx="194" cy="0"/>
              </a:xfrm>
              <a:prstGeom prst="line">
                <a:avLst/>
              </a:prstGeom>
              <a:noFill/>
              <a:ln w="47625" cmpd="thinThick">
                <a:solidFill>
                  <a:schemeClr val="bg2"/>
                </a:solidFill>
                <a:prstDash val="sysDot"/>
                <a:round/>
                <a:headEnd type="none" w="sm" len="sm"/>
                <a:tailEnd type="none" w="sm" len="sm"/>
              </a:ln>
            </p:spPr>
            <p:txBody>
              <a:bodyPr wrap="none" anchor="ctr"/>
              <a:lstStyle/>
              <a:p>
                <a:endParaRPr lang="es-CL"/>
              </a:p>
            </p:txBody>
          </p:sp>
          <p:sp>
            <p:nvSpPr>
              <p:cNvPr id="1132" name="Line 32"/>
              <p:cNvSpPr>
                <a:spLocks noChangeShapeType="1"/>
              </p:cNvSpPr>
              <p:nvPr/>
            </p:nvSpPr>
            <p:spPr bwMode="auto">
              <a:xfrm>
                <a:off x="2511" y="3272"/>
                <a:ext cx="268" cy="0"/>
              </a:xfrm>
              <a:prstGeom prst="line">
                <a:avLst/>
              </a:prstGeom>
              <a:noFill/>
              <a:ln w="57150" cmpd="tri">
                <a:solidFill>
                  <a:schemeClr val="bg2"/>
                </a:solidFill>
                <a:prstDash val="sysDot"/>
                <a:round/>
                <a:headEnd type="none" w="sm" len="sm"/>
                <a:tailEnd type="none" w="sm" len="sm"/>
              </a:ln>
            </p:spPr>
            <p:txBody>
              <a:bodyPr wrap="none" anchor="ctr"/>
              <a:lstStyle/>
              <a:p>
                <a:endParaRPr lang="es-CL"/>
              </a:p>
            </p:txBody>
          </p:sp>
          <p:sp>
            <p:nvSpPr>
              <p:cNvPr id="1133" name="Line 33"/>
              <p:cNvSpPr>
                <a:spLocks noChangeShapeType="1"/>
              </p:cNvSpPr>
              <p:nvPr/>
            </p:nvSpPr>
            <p:spPr bwMode="auto">
              <a:xfrm>
                <a:off x="2549" y="3120"/>
                <a:ext cx="230" cy="0"/>
              </a:xfrm>
              <a:prstGeom prst="line">
                <a:avLst/>
              </a:prstGeom>
              <a:noFill/>
              <a:ln w="57150" cmpd="tri">
                <a:solidFill>
                  <a:schemeClr val="bg2"/>
                </a:solidFill>
                <a:prstDash val="sysDot"/>
                <a:round/>
                <a:headEnd type="none" w="sm" len="sm"/>
                <a:tailEnd type="none" w="sm" len="sm"/>
              </a:ln>
            </p:spPr>
            <p:txBody>
              <a:bodyPr wrap="none" anchor="ctr"/>
              <a:lstStyle/>
              <a:p>
                <a:endParaRPr lang="es-CL"/>
              </a:p>
            </p:txBody>
          </p:sp>
          <p:sp>
            <p:nvSpPr>
              <p:cNvPr id="1134" name="Line 34"/>
              <p:cNvSpPr>
                <a:spLocks noChangeShapeType="1"/>
              </p:cNvSpPr>
              <p:nvPr/>
            </p:nvSpPr>
            <p:spPr bwMode="auto">
              <a:xfrm>
                <a:off x="2521" y="3182"/>
                <a:ext cx="278" cy="0"/>
              </a:xfrm>
              <a:prstGeom prst="line">
                <a:avLst/>
              </a:prstGeom>
              <a:noFill/>
              <a:ln w="57150" cmpd="tri">
                <a:solidFill>
                  <a:schemeClr val="bg2"/>
                </a:solidFill>
                <a:prstDash val="dash"/>
                <a:round/>
                <a:headEnd type="none" w="sm" len="sm"/>
                <a:tailEnd type="none" w="sm" len="sm"/>
              </a:ln>
            </p:spPr>
            <p:txBody>
              <a:bodyPr wrap="none" anchor="ctr"/>
              <a:lstStyle/>
              <a:p>
                <a:endParaRPr lang="es-CL"/>
              </a:p>
            </p:txBody>
          </p:sp>
          <p:sp>
            <p:nvSpPr>
              <p:cNvPr id="1135" name="Rectangle 35"/>
              <p:cNvSpPr>
                <a:spLocks noChangeArrowheads="1"/>
              </p:cNvSpPr>
              <p:nvPr/>
            </p:nvSpPr>
            <p:spPr bwMode="auto">
              <a:xfrm>
                <a:off x="2487" y="2965"/>
                <a:ext cx="353" cy="44"/>
              </a:xfrm>
              <a:prstGeom prst="rect">
                <a:avLst/>
              </a:prstGeom>
              <a:noFill/>
              <a:ln w="12700">
                <a:solidFill>
                  <a:schemeClr val="bg2"/>
                </a:solidFill>
                <a:miter lim="800000"/>
                <a:headEnd/>
                <a:tailEnd/>
              </a:ln>
            </p:spPr>
            <p:txBody>
              <a:bodyPr wrap="none" anchor="ctr"/>
              <a:lstStyle/>
              <a:p>
                <a:endParaRPr lang="es-CL"/>
              </a:p>
            </p:txBody>
          </p:sp>
        </p:grpSp>
        <p:sp>
          <p:nvSpPr>
            <p:cNvPr id="202788" name="Rectangle 36"/>
            <p:cNvSpPr>
              <a:spLocks noChangeArrowheads="1"/>
            </p:cNvSpPr>
            <p:nvPr/>
          </p:nvSpPr>
          <p:spPr bwMode="auto">
            <a:xfrm>
              <a:off x="2287" y="3385"/>
              <a:ext cx="765" cy="233"/>
            </a:xfrm>
            <a:prstGeom prst="rect">
              <a:avLst/>
            </a:prstGeom>
            <a:noFill/>
            <a:ln w="9525">
              <a:noFill/>
              <a:miter lim="800000"/>
              <a:headEnd/>
              <a:tailEnd/>
            </a:ln>
            <a:effectLst/>
          </p:spPr>
          <p:txBody>
            <a:bodyPr lIns="92075" tIns="46038" rIns="92075" bIns="46038">
              <a:spAutoFit/>
            </a:bodyPr>
            <a:lstStyle/>
            <a:p>
              <a:pPr defTabSz="850900" eaLnBrk="0" hangingPunct="0">
                <a:lnSpc>
                  <a:spcPct val="90000"/>
                </a:lnSpc>
                <a:spcBef>
                  <a:spcPct val="50000"/>
                </a:spcBef>
                <a:defRPr/>
              </a:pPr>
              <a:r>
                <a:rPr lang="es-ES_tradnl" sz="1400" b="1">
                  <a:solidFill>
                    <a:srgbClr val="081D58"/>
                  </a:solidFill>
                  <a:effectLst>
                    <a:outerShdw blurRad="38100" dist="38100" dir="2700000" algn="tl">
                      <a:srgbClr val="C0C0C0"/>
                    </a:outerShdw>
                  </a:effectLst>
                  <a:latin typeface="Sans" charset="0"/>
                </a:rPr>
                <a:t>pre-processed</a:t>
              </a:r>
              <a:br>
                <a:rPr lang="es-ES_tradnl" sz="1400" b="1">
                  <a:solidFill>
                    <a:srgbClr val="081D58"/>
                  </a:solidFill>
                  <a:effectLst>
                    <a:outerShdw blurRad="38100" dist="38100" dir="2700000" algn="tl">
                      <a:srgbClr val="C0C0C0"/>
                    </a:outerShdw>
                  </a:effectLst>
                  <a:latin typeface="Sans" charset="0"/>
                </a:rPr>
              </a:br>
              <a:r>
                <a:rPr lang="es-ES_tradnl" sz="1400" b="1">
                  <a:solidFill>
                    <a:srgbClr val="081D58"/>
                  </a:solidFill>
                  <a:effectLst>
                    <a:outerShdw blurRad="38100" dist="38100" dir="2700000" algn="tl">
                      <a:srgbClr val="C0C0C0"/>
                    </a:outerShdw>
                  </a:effectLst>
                  <a:latin typeface="Sans" charset="0"/>
                </a:rPr>
                <a:t>data</a:t>
              </a:r>
            </a:p>
          </p:txBody>
        </p:sp>
        <p:grpSp>
          <p:nvGrpSpPr>
            <p:cNvPr id="7" name="Group 37"/>
            <p:cNvGrpSpPr>
              <a:grpSpLocks/>
            </p:cNvGrpSpPr>
            <p:nvPr/>
          </p:nvGrpSpPr>
          <p:grpSpPr bwMode="auto">
            <a:xfrm>
              <a:off x="3321" y="2365"/>
              <a:ext cx="462" cy="540"/>
              <a:chOff x="3321" y="2365"/>
              <a:chExt cx="462" cy="540"/>
            </a:xfrm>
          </p:grpSpPr>
          <p:sp>
            <p:nvSpPr>
              <p:cNvPr id="1126" name="Oval 38"/>
              <p:cNvSpPr>
                <a:spLocks noChangeArrowheads="1"/>
              </p:cNvSpPr>
              <p:nvPr/>
            </p:nvSpPr>
            <p:spPr bwMode="auto">
              <a:xfrm>
                <a:off x="3510" y="2824"/>
                <a:ext cx="94" cy="81"/>
              </a:xfrm>
              <a:prstGeom prst="ellipse">
                <a:avLst/>
              </a:prstGeom>
              <a:noFill/>
              <a:ln w="12700">
                <a:solidFill>
                  <a:srgbClr val="081D58"/>
                </a:solidFill>
                <a:round/>
                <a:headEnd/>
                <a:tailEnd/>
              </a:ln>
            </p:spPr>
            <p:txBody>
              <a:bodyPr wrap="none" anchor="ctr"/>
              <a:lstStyle/>
              <a:p>
                <a:endParaRPr lang="es-CL"/>
              </a:p>
            </p:txBody>
          </p:sp>
          <p:sp>
            <p:nvSpPr>
              <p:cNvPr id="1127" name="Line 39"/>
              <p:cNvSpPr>
                <a:spLocks noChangeShapeType="1"/>
              </p:cNvSpPr>
              <p:nvPr/>
            </p:nvSpPr>
            <p:spPr bwMode="auto">
              <a:xfrm flipV="1">
                <a:off x="3412" y="2796"/>
                <a:ext cx="371" cy="105"/>
              </a:xfrm>
              <a:prstGeom prst="line">
                <a:avLst/>
              </a:prstGeom>
              <a:noFill/>
              <a:ln w="50800">
                <a:solidFill>
                  <a:srgbClr val="081D58"/>
                </a:solidFill>
                <a:round/>
                <a:headEnd type="none" w="sm" len="sm"/>
                <a:tailEnd type="stealth" w="med" len="lg"/>
              </a:ln>
            </p:spPr>
            <p:txBody>
              <a:bodyPr wrap="none" anchor="ctr"/>
              <a:lstStyle/>
              <a:p>
                <a:endParaRPr lang="es-CL"/>
              </a:p>
            </p:txBody>
          </p:sp>
          <p:sp>
            <p:nvSpPr>
              <p:cNvPr id="1128" name="Line 40"/>
              <p:cNvSpPr>
                <a:spLocks noChangeShapeType="1"/>
              </p:cNvSpPr>
              <p:nvPr/>
            </p:nvSpPr>
            <p:spPr bwMode="auto">
              <a:xfrm>
                <a:off x="3321" y="2365"/>
                <a:ext cx="213" cy="455"/>
              </a:xfrm>
              <a:prstGeom prst="line">
                <a:avLst/>
              </a:prstGeom>
              <a:noFill/>
              <a:ln w="12700">
                <a:solidFill>
                  <a:srgbClr val="081D58"/>
                </a:solidFill>
                <a:round/>
                <a:headEnd type="none" w="sm" len="sm"/>
                <a:tailEnd type="none" w="sm" len="sm"/>
              </a:ln>
            </p:spPr>
            <p:txBody>
              <a:bodyPr wrap="none" anchor="ctr"/>
              <a:lstStyle/>
              <a:p>
                <a:endParaRPr lang="es-CL"/>
              </a:p>
            </p:txBody>
          </p:sp>
        </p:grpSp>
        <p:sp>
          <p:nvSpPr>
            <p:cNvPr id="1048" name="AutoShape 41"/>
            <p:cNvSpPr>
              <a:spLocks noChangeArrowheads="1"/>
            </p:cNvSpPr>
            <p:nvPr/>
          </p:nvSpPr>
          <p:spPr bwMode="auto">
            <a:xfrm>
              <a:off x="2235" y="2422"/>
              <a:ext cx="964" cy="161"/>
            </a:xfrm>
            <a:prstGeom prst="roundRect">
              <a:avLst>
                <a:gd name="adj" fmla="val 12486"/>
              </a:avLst>
            </a:prstGeom>
            <a:noFill/>
            <a:ln w="12700">
              <a:solidFill>
                <a:srgbClr val="081D58"/>
              </a:solidFill>
              <a:round/>
              <a:headEnd/>
              <a:tailEnd/>
            </a:ln>
          </p:spPr>
          <p:txBody>
            <a:bodyPr wrap="none" anchor="ctr"/>
            <a:lstStyle/>
            <a:p>
              <a:endParaRPr lang="es-CL"/>
            </a:p>
          </p:txBody>
        </p:sp>
        <p:sp>
          <p:nvSpPr>
            <p:cNvPr id="202794" name="Rectangle 42"/>
            <p:cNvSpPr>
              <a:spLocks noChangeArrowheads="1"/>
            </p:cNvSpPr>
            <p:nvPr/>
          </p:nvSpPr>
          <p:spPr bwMode="auto">
            <a:xfrm>
              <a:off x="2275" y="2426"/>
              <a:ext cx="642" cy="139"/>
            </a:xfrm>
            <a:prstGeom prst="rect">
              <a:avLst/>
            </a:prstGeom>
            <a:noFill/>
            <a:ln w="9525">
              <a:noFill/>
              <a:miter lim="800000"/>
              <a:headEnd/>
              <a:tailEnd/>
            </a:ln>
            <a:effectLst/>
          </p:spPr>
          <p:txBody>
            <a:bodyPr wrap="none" lIns="92075" tIns="46038" rIns="92075" bIns="46038">
              <a:spAutoFit/>
            </a:bodyPr>
            <a:lstStyle/>
            <a:p>
              <a:pPr defTabSz="850900" eaLnBrk="0" hangingPunct="0">
                <a:lnSpc>
                  <a:spcPct val="90000"/>
                </a:lnSpc>
                <a:spcBef>
                  <a:spcPct val="50000"/>
                </a:spcBef>
                <a:defRPr/>
              </a:pPr>
              <a:r>
                <a:rPr lang="es-ES_tradnl" sz="1400">
                  <a:latin typeface="Sans" charset="0"/>
                </a:rPr>
                <a:t>Transformation</a:t>
              </a:r>
              <a:endParaRPr lang="es-ES_tradnl" sz="1200" b="1">
                <a:effectLst>
                  <a:outerShdw blurRad="38100" dist="38100" dir="2700000" algn="tl">
                    <a:srgbClr val="C0C0C0"/>
                  </a:outerShdw>
                </a:effectLst>
                <a:latin typeface="Sans" charset="0"/>
              </a:endParaRPr>
            </a:p>
          </p:txBody>
        </p:sp>
        <p:grpSp>
          <p:nvGrpSpPr>
            <p:cNvPr id="8" name="Group 43"/>
            <p:cNvGrpSpPr>
              <a:grpSpLocks/>
            </p:cNvGrpSpPr>
            <p:nvPr/>
          </p:nvGrpSpPr>
          <p:grpSpPr bwMode="auto">
            <a:xfrm>
              <a:off x="3167" y="2622"/>
              <a:ext cx="243" cy="544"/>
              <a:chOff x="3167" y="2622"/>
              <a:chExt cx="243" cy="544"/>
            </a:xfrm>
          </p:grpSpPr>
          <p:sp>
            <p:nvSpPr>
              <p:cNvPr id="1122" name="Rectangle 44" descr="Horizontal oscura"/>
              <p:cNvSpPr>
                <a:spLocks noChangeArrowheads="1"/>
              </p:cNvSpPr>
              <p:nvPr/>
            </p:nvSpPr>
            <p:spPr bwMode="auto">
              <a:xfrm>
                <a:off x="3167" y="2622"/>
                <a:ext cx="48" cy="498"/>
              </a:xfrm>
              <a:prstGeom prst="rect">
                <a:avLst/>
              </a:prstGeom>
              <a:noFill/>
              <a:ln w="25400">
                <a:solidFill>
                  <a:schemeClr val="bg2"/>
                </a:solidFill>
                <a:miter lim="800000"/>
                <a:headEnd/>
                <a:tailEnd/>
              </a:ln>
            </p:spPr>
            <p:txBody>
              <a:bodyPr wrap="none" anchor="ctr"/>
              <a:lstStyle/>
              <a:p>
                <a:endParaRPr lang="es-CL"/>
              </a:p>
            </p:txBody>
          </p:sp>
          <p:sp>
            <p:nvSpPr>
              <p:cNvPr id="1123" name="Rectangle 45" descr="90%"/>
              <p:cNvSpPr>
                <a:spLocks noChangeArrowheads="1"/>
              </p:cNvSpPr>
              <p:nvPr/>
            </p:nvSpPr>
            <p:spPr bwMode="auto">
              <a:xfrm>
                <a:off x="3222" y="2631"/>
                <a:ext cx="49" cy="499"/>
              </a:xfrm>
              <a:prstGeom prst="rect">
                <a:avLst/>
              </a:prstGeom>
              <a:noFill/>
              <a:ln w="25400">
                <a:solidFill>
                  <a:schemeClr val="bg2"/>
                </a:solidFill>
                <a:miter lim="800000"/>
                <a:headEnd/>
                <a:tailEnd/>
              </a:ln>
            </p:spPr>
            <p:txBody>
              <a:bodyPr wrap="none" anchor="ctr"/>
              <a:lstStyle/>
              <a:p>
                <a:endParaRPr lang="es-CL"/>
              </a:p>
            </p:txBody>
          </p:sp>
          <p:sp>
            <p:nvSpPr>
              <p:cNvPr id="1124" name="Rectangle 46"/>
              <p:cNvSpPr>
                <a:spLocks noChangeArrowheads="1"/>
              </p:cNvSpPr>
              <p:nvPr/>
            </p:nvSpPr>
            <p:spPr bwMode="auto">
              <a:xfrm>
                <a:off x="3297" y="2639"/>
                <a:ext cx="47" cy="499"/>
              </a:xfrm>
              <a:prstGeom prst="rect">
                <a:avLst/>
              </a:prstGeom>
              <a:noFill/>
              <a:ln w="25400">
                <a:solidFill>
                  <a:schemeClr val="bg2"/>
                </a:solidFill>
                <a:miter lim="800000"/>
                <a:headEnd/>
                <a:tailEnd/>
              </a:ln>
            </p:spPr>
            <p:txBody>
              <a:bodyPr wrap="none" anchor="ctr"/>
              <a:lstStyle/>
              <a:p>
                <a:endParaRPr lang="es-CL"/>
              </a:p>
            </p:txBody>
          </p:sp>
          <p:sp>
            <p:nvSpPr>
              <p:cNvPr id="1125" name="Rectangle 47" descr="Zigzag"/>
              <p:cNvSpPr>
                <a:spLocks noChangeArrowheads="1"/>
              </p:cNvSpPr>
              <p:nvPr/>
            </p:nvSpPr>
            <p:spPr bwMode="auto">
              <a:xfrm>
                <a:off x="3360" y="2667"/>
                <a:ext cx="50" cy="499"/>
              </a:xfrm>
              <a:prstGeom prst="rect">
                <a:avLst/>
              </a:prstGeom>
              <a:noFill/>
              <a:ln w="25400">
                <a:solidFill>
                  <a:schemeClr val="bg2"/>
                </a:solidFill>
                <a:miter lim="800000"/>
                <a:headEnd/>
                <a:tailEnd/>
              </a:ln>
            </p:spPr>
            <p:txBody>
              <a:bodyPr wrap="none" anchor="ctr"/>
              <a:lstStyle/>
              <a:p>
                <a:endParaRPr lang="es-CL"/>
              </a:p>
            </p:txBody>
          </p:sp>
        </p:grpSp>
        <p:sp>
          <p:nvSpPr>
            <p:cNvPr id="202800" name="Rectangle 48"/>
            <p:cNvSpPr>
              <a:spLocks noChangeArrowheads="1"/>
            </p:cNvSpPr>
            <p:nvPr/>
          </p:nvSpPr>
          <p:spPr bwMode="auto">
            <a:xfrm>
              <a:off x="2997" y="3234"/>
              <a:ext cx="853" cy="233"/>
            </a:xfrm>
            <a:prstGeom prst="rect">
              <a:avLst/>
            </a:prstGeom>
            <a:noFill/>
            <a:ln w="9525">
              <a:noFill/>
              <a:miter lim="800000"/>
              <a:headEnd/>
              <a:tailEnd/>
            </a:ln>
            <a:effectLst/>
          </p:spPr>
          <p:txBody>
            <a:bodyPr lIns="92075" tIns="46038" rIns="92075" bIns="46038">
              <a:spAutoFit/>
            </a:bodyPr>
            <a:lstStyle/>
            <a:p>
              <a:pPr defTabSz="850900" eaLnBrk="0" hangingPunct="0">
                <a:lnSpc>
                  <a:spcPct val="90000"/>
                </a:lnSpc>
                <a:spcBef>
                  <a:spcPct val="50000"/>
                </a:spcBef>
                <a:defRPr/>
              </a:pPr>
              <a:r>
                <a:rPr lang="es-ES_tradnl" sz="1400" b="1">
                  <a:solidFill>
                    <a:srgbClr val="081D58"/>
                  </a:solidFill>
                  <a:effectLst>
                    <a:outerShdw blurRad="38100" dist="38100" dir="2700000" algn="tl">
                      <a:srgbClr val="C0C0C0"/>
                    </a:outerShdw>
                  </a:effectLst>
                  <a:latin typeface="Sans" charset="0"/>
                </a:rPr>
                <a:t>transformed</a:t>
              </a:r>
              <a:br>
                <a:rPr lang="es-ES_tradnl" sz="1400" b="1">
                  <a:solidFill>
                    <a:srgbClr val="081D58"/>
                  </a:solidFill>
                  <a:effectLst>
                    <a:outerShdw blurRad="38100" dist="38100" dir="2700000" algn="tl">
                      <a:srgbClr val="C0C0C0"/>
                    </a:outerShdw>
                  </a:effectLst>
                  <a:latin typeface="Sans" charset="0"/>
                </a:rPr>
              </a:br>
              <a:r>
                <a:rPr lang="es-ES_tradnl" sz="1400" b="1">
                  <a:solidFill>
                    <a:srgbClr val="081D58"/>
                  </a:solidFill>
                  <a:effectLst>
                    <a:outerShdw blurRad="38100" dist="38100" dir="2700000" algn="tl">
                      <a:srgbClr val="C0C0C0"/>
                    </a:outerShdw>
                  </a:effectLst>
                  <a:latin typeface="Sans" charset="0"/>
                </a:rPr>
                <a:t>data</a:t>
              </a:r>
            </a:p>
          </p:txBody>
        </p:sp>
        <p:grpSp>
          <p:nvGrpSpPr>
            <p:cNvPr id="9" name="Group 49"/>
            <p:cNvGrpSpPr>
              <a:grpSpLocks/>
            </p:cNvGrpSpPr>
            <p:nvPr/>
          </p:nvGrpSpPr>
          <p:grpSpPr bwMode="auto">
            <a:xfrm>
              <a:off x="4007" y="2117"/>
              <a:ext cx="463" cy="539"/>
              <a:chOff x="4007" y="2117"/>
              <a:chExt cx="463" cy="539"/>
            </a:xfrm>
          </p:grpSpPr>
          <p:sp>
            <p:nvSpPr>
              <p:cNvPr id="1119" name="Oval 50"/>
              <p:cNvSpPr>
                <a:spLocks noChangeArrowheads="1"/>
              </p:cNvSpPr>
              <p:nvPr/>
            </p:nvSpPr>
            <p:spPr bwMode="auto">
              <a:xfrm>
                <a:off x="4196" y="2576"/>
                <a:ext cx="94" cy="80"/>
              </a:xfrm>
              <a:prstGeom prst="ellipse">
                <a:avLst/>
              </a:prstGeom>
              <a:noFill/>
              <a:ln w="12700">
                <a:solidFill>
                  <a:srgbClr val="081D58"/>
                </a:solidFill>
                <a:round/>
                <a:headEnd/>
                <a:tailEnd/>
              </a:ln>
            </p:spPr>
            <p:txBody>
              <a:bodyPr wrap="none" anchor="ctr"/>
              <a:lstStyle/>
              <a:p>
                <a:endParaRPr lang="es-CL"/>
              </a:p>
            </p:txBody>
          </p:sp>
          <p:sp>
            <p:nvSpPr>
              <p:cNvPr id="1120" name="Line 51"/>
              <p:cNvSpPr>
                <a:spLocks noChangeShapeType="1"/>
              </p:cNvSpPr>
              <p:nvPr/>
            </p:nvSpPr>
            <p:spPr bwMode="auto">
              <a:xfrm flipV="1">
                <a:off x="4099" y="2547"/>
                <a:ext cx="371" cy="105"/>
              </a:xfrm>
              <a:prstGeom prst="line">
                <a:avLst/>
              </a:prstGeom>
              <a:noFill/>
              <a:ln w="50800">
                <a:solidFill>
                  <a:srgbClr val="081D58"/>
                </a:solidFill>
                <a:round/>
                <a:headEnd type="none" w="sm" len="sm"/>
                <a:tailEnd type="stealth" w="med" len="lg"/>
              </a:ln>
            </p:spPr>
            <p:txBody>
              <a:bodyPr wrap="none" anchor="ctr"/>
              <a:lstStyle/>
              <a:p>
                <a:endParaRPr lang="es-CL"/>
              </a:p>
            </p:txBody>
          </p:sp>
          <p:sp>
            <p:nvSpPr>
              <p:cNvPr id="1121" name="Line 52"/>
              <p:cNvSpPr>
                <a:spLocks noChangeShapeType="1"/>
              </p:cNvSpPr>
              <p:nvPr/>
            </p:nvSpPr>
            <p:spPr bwMode="auto">
              <a:xfrm>
                <a:off x="4007" y="2117"/>
                <a:ext cx="213" cy="455"/>
              </a:xfrm>
              <a:prstGeom prst="line">
                <a:avLst/>
              </a:prstGeom>
              <a:noFill/>
              <a:ln w="12700">
                <a:solidFill>
                  <a:srgbClr val="081D58"/>
                </a:solidFill>
                <a:round/>
                <a:headEnd type="none" w="sm" len="sm"/>
                <a:tailEnd type="none" w="sm" len="sm"/>
              </a:ln>
            </p:spPr>
            <p:txBody>
              <a:bodyPr wrap="none" anchor="ctr"/>
              <a:lstStyle/>
              <a:p>
                <a:endParaRPr lang="es-CL"/>
              </a:p>
            </p:txBody>
          </p:sp>
        </p:grpSp>
        <p:sp>
          <p:nvSpPr>
            <p:cNvPr id="1053" name="AutoShape 53"/>
            <p:cNvSpPr>
              <a:spLocks noChangeArrowheads="1"/>
            </p:cNvSpPr>
            <p:nvPr/>
          </p:nvSpPr>
          <p:spPr bwMode="auto">
            <a:xfrm>
              <a:off x="2894" y="2191"/>
              <a:ext cx="813" cy="158"/>
            </a:xfrm>
            <a:prstGeom prst="roundRect">
              <a:avLst>
                <a:gd name="adj" fmla="val 12486"/>
              </a:avLst>
            </a:prstGeom>
            <a:noFill/>
            <a:ln w="12700">
              <a:solidFill>
                <a:srgbClr val="081D58"/>
              </a:solidFill>
              <a:round/>
              <a:headEnd/>
              <a:tailEnd/>
            </a:ln>
          </p:spPr>
          <p:txBody>
            <a:bodyPr wrap="none" anchor="ctr"/>
            <a:lstStyle/>
            <a:p>
              <a:endParaRPr lang="es-CL"/>
            </a:p>
          </p:txBody>
        </p:sp>
        <p:sp>
          <p:nvSpPr>
            <p:cNvPr id="1054" name="Rectangle 54"/>
            <p:cNvSpPr>
              <a:spLocks noChangeArrowheads="1"/>
            </p:cNvSpPr>
            <p:nvPr/>
          </p:nvSpPr>
          <p:spPr bwMode="auto">
            <a:xfrm>
              <a:off x="2942" y="2194"/>
              <a:ext cx="607" cy="153"/>
            </a:xfrm>
            <a:prstGeom prst="rect">
              <a:avLst/>
            </a:prstGeom>
            <a:noFill/>
            <a:ln w="9525">
              <a:noFill/>
              <a:miter lim="800000"/>
              <a:headEnd/>
              <a:tailEnd/>
            </a:ln>
          </p:spPr>
          <p:txBody>
            <a:bodyPr wrap="none" lIns="92075" tIns="46038" rIns="92075" bIns="46038">
              <a:spAutoFit/>
            </a:bodyPr>
            <a:lstStyle/>
            <a:p>
              <a:pPr defTabSz="850900" eaLnBrk="0" hangingPunct="0">
                <a:lnSpc>
                  <a:spcPct val="90000"/>
                </a:lnSpc>
                <a:spcBef>
                  <a:spcPct val="50000"/>
                </a:spcBef>
              </a:pPr>
              <a:r>
                <a:rPr lang="es-ES_tradnl" sz="1600">
                  <a:latin typeface="Sans"/>
                </a:rPr>
                <a:t>Data Mining</a:t>
              </a:r>
            </a:p>
          </p:txBody>
        </p:sp>
        <p:sp>
          <p:nvSpPr>
            <p:cNvPr id="1055" name="Rectangle 55"/>
            <p:cNvSpPr>
              <a:spLocks noChangeArrowheads="1"/>
            </p:cNvSpPr>
            <p:nvPr/>
          </p:nvSpPr>
          <p:spPr bwMode="auto">
            <a:xfrm>
              <a:off x="3701" y="2422"/>
              <a:ext cx="446" cy="551"/>
            </a:xfrm>
            <a:prstGeom prst="rect">
              <a:avLst/>
            </a:prstGeom>
            <a:noFill/>
            <a:ln w="12700">
              <a:solidFill>
                <a:srgbClr val="081D58"/>
              </a:solidFill>
              <a:miter lim="800000"/>
              <a:headEnd/>
              <a:tailEnd/>
            </a:ln>
          </p:spPr>
          <p:txBody>
            <a:bodyPr wrap="none" anchor="ctr"/>
            <a:lstStyle/>
            <a:p>
              <a:endParaRPr lang="es-CL"/>
            </a:p>
          </p:txBody>
        </p:sp>
        <p:grpSp>
          <p:nvGrpSpPr>
            <p:cNvPr id="10" name="Group 56"/>
            <p:cNvGrpSpPr>
              <a:grpSpLocks/>
            </p:cNvGrpSpPr>
            <p:nvPr/>
          </p:nvGrpSpPr>
          <p:grpSpPr bwMode="auto">
            <a:xfrm>
              <a:off x="3699" y="2422"/>
              <a:ext cx="452" cy="551"/>
              <a:chOff x="3699" y="2422"/>
              <a:chExt cx="452" cy="551"/>
            </a:xfrm>
          </p:grpSpPr>
          <p:grpSp>
            <p:nvGrpSpPr>
              <p:cNvPr id="11" name="Group 57"/>
              <p:cNvGrpSpPr>
                <a:grpSpLocks/>
              </p:cNvGrpSpPr>
              <p:nvPr/>
            </p:nvGrpSpPr>
            <p:grpSpPr bwMode="auto">
              <a:xfrm>
                <a:off x="3699" y="2696"/>
                <a:ext cx="293" cy="277"/>
                <a:chOff x="3699" y="2696"/>
                <a:chExt cx="293" cy="277"/>
              </a:xfrm>
            </p:grpSpPr>
            <p:sp>
              <p:nvSpPr>
                <p:cNvPr id="1109" name="Line 58"/>
                <p:cNvSpPr>
                  <a:spLocks noChangeShapeType="1"/>
                </p:cNvSpPr>
                <p:nvPr/>
              </p:nvSpPr>
              <p:spPr bwMode="auto">
                <a:xfrm>
                  <a:off x="3808" y="2856"/>
                  <a:ext cx="0" cy="59"/>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10" name="Line 59"/>
                <p:cNvSpPr>
                  <a:spLocks noChangeShapeType="1"/>
                </p:cNvSpPr>
                <p:nvPr/>
              </p:nvSpPr>
              <p:spPr bwMode="auto">
                <a:xfrm>
                  <a:off x="3866" y="2893"/>
                  <a:ext cx="0" cy="80"/>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11" name="Line 60"/>
                <p:cNvSpPr>
                  <a:spLocks noChangeShapeType="1"/>
                </p:cNvSpPr>
                <p:nvPr/>
              </p:nvSpPr>
              <p:spPr bwMode="auto">
                <a:xfrm>
                  <a:off x="3990" y="2838"/>
                  <a:ext cx="0" cy="94"/>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12" name="Line 61"/>
                <p:cNvSpPr>
                  <a:spLocks noChangeShapeType="1"/>
                </p:cNvSpPr>
                <p:nvPr/>
              </p:nvSpPr>
              <p:spPr bwMode="auto">
                <a:xfrm>
                  <a:off x="3976" y="2860"/>
                  <a:ext cx="0" cy="85"/>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13" name="Line 62"/>
                <p:cNvSpPr>
                  <a:spLocks noChangeShapeType="1"/>
                </p:cNvSpPr>
                <p:nvPr/>
              </p:nvSpPr>
              <p:spPr bwMode="auto">
                <a:xfrm>
                  <a:off x="3938" y="2729"/>
                  <a:ext cx="0" cy="53"/>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14" name="Freeform 63"/>
                <p:cNvSpPr>
                  <a:spLocks/>
                </p:cNvSpPr>
                <p:nvPr/>
              </p:nvSpPr>
              <p:spPr bwMode="auto">
                <a:xfrm>
                  <a:off x="3700" y="2711"/>
                  <a:ext cx="17" cy="101"/>
                </a:xfrm>
                <a:custGeom>
                  <a:avLst/>
                  <a:gdLst>
                    <a:gd name="T0" fmla="*/ 0 w 17"/>
                    <a:gd name="T1" fmla="*/ 0 h 101"/>
                    <a:gd name="T2" fmla="*/ 0 w 17"/>
                    <a:gd name="T3" fmla="*/ 98 h 101"/>
                    <a:gd name="T4" fmla="*/ 16 w 17"/>
                    <a:gd name="T5" fmla="*/ 100 h 101"/>
                    <a:gd name="T6" fmla="*/ 0 60000 65536"/>
                    <a:gd name="T7" fmla="*/ 0 60000 65536"/>
                    <a:gd name="T8" fmla="*/ 0 60000 65536"/>
                    <a:gd name="T9" fmla="*/ 0 w 17"/>
                    <a:gd name="T10" fmla="*/ 0 h 101"/>
                    <a:gd name="T11" fmla="*/ 17 w 17"/>
                    <a:gd name="T12" fmla="*/ 101 h 101"/>
                  </a:gdLst>
                  <a:ahLst/>
                  <a:cxnLst>
                    <a:cxn ang="T6">
                      <a:pos x="T0" y="T1"/>
                    </a:cxn>
                    <a:cxn ang="T7">
                      <a:pos x="T2" y="T3"/>
                    </a:cxn>
                    <a:cxn ang="T8">
                      <a:pos x="T4" y="T5"/>
                    </a:cxn>
                  </a:cxnLst>
                  <a:rect l="T9" t="T10" r="T11" b="T12"/>
                  <a:pathLst>
                    <a:path w="17" h="101">
                      <a:moveTo>
                        <a:pt x="0" y="0"/>
                      </a:moveTo>
                      <a:lnTo>
                        <a:pt x="0" y="98"/>
                      </a:lnTo>
                      <a:lnTo>
                        <a:pt x="16" y="100"/>
                      </a:lnTo>
                    </a:path>
                  </a:pathLst>
                </a:custGeom>
                <a:noFill/>
                <a:ln w="12700" cap="rnd" cmpd="sng">
                  <a:solidFill>
                    <a:srgbClr val="000000"/>
                  </a:solidFill>
                  <a:prstDash val="solid"/>
                  <a:round/>
                  <a:headEnd type="none" w="sm" len="sm"/>
                  <a:tailEnd type="none" w="sm" len="sm"/>
                </a:ln>
              </p:spPr>
              <p:txBody>
                <a:bodyPr/>
                <a:lstStyle/>
                <a:p>
                  <a:endParaRPr lang="es-CL"/>
                </a:p>
              </p:txBody>
            </p:sp>
            <p:sp>
              <p:nvSpPr>
                <p:cNvPr id="1115" name="Line 64"/>
                <p:cNvSpPr>
                  <a:spLocks noChangeShapeType="1"/>
                </p:cNvSpPr>
                <p:nvPr/>
              </p:nvSpPr>
              <p:spPr bwMode="auto">
                <a:xfrm>
                  <a:off x="3699" y="2822"/>
                  <a:ext cx="0" cy="104"/>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16" name="Freeform 65"/>
                <p:cNvSpPr>
                  <a:spLocks/>
                </p:cNvSpPr>
                <p:nvPr/>
              </p:nvSpPr>
              <p:spPr bwMode="auto">
                <a:xfrm>
                  <a:off x="3807" y="2854"/>
                  <a:ext cx="143" cy="81"/>
                </a:xfrm>
                <a:custGeom>
                  <a:avLst/>
                  <a:gdLst>
                    <a:gd name="T0" fmla="*/ 0 w 143"/>
                    <a:gd name="T1" fmla="*/ 66 h 81"/>
                    <a:gd name="T2" fmla="*/ 56 w 143"/>
                    <a:gd name="T3" fmla="*/ 0 h 81"/>
                    <a:gd name="T4" fmla="*/ 142 w 143"/>
                    <a:gd name="T5" fmla="*/ 46 h 81"/>
                    <a:gd name="T6" fmla="*/ 123 w 143"/>
                    <a:gd name="T7" fmla="*/ 73 h 81"/>
                    <a:gd name="T8" fmla="*/ 58 w 143"/>
                    <a:gd name="T9" fmla="*/ 36 h 81"/>
                    <a:gd name="T10" fmla="*/ 24 w 143"/>
                    <a:gd name="T11" fmla="*/ 80 h 81"/>
                    <a:gd name="T12" fmla="*/ 0 w 143"/>
                    <a:gd name="T13" fmla="*/ 66 h 81"/>
                    <a:gd name="T14" fmla="*/ 0 60000 65536"/>
                    <a:gd name="T15" fmla="*/ 0 60000 65536"/>
                    <a:gd name="T16" fmla="*/ 0 60000 65536"/>
                    <a:gd name="T17" fmla="*/ 0 60000 65536"/>
                    <a:gd name="T18" fmla="*/ 0 60000 65536"/>
                    <a:gd name="T19" fmla="*/ 0 60000 65536"/>
                    <a:gd name="T20" fmla="*/ 0 60000 65536"/>
                    <a:gd name="T21" fmla="*/ 0 w 143"/>
                    <a:gd name="T22" fmla="*/ 0 h 81"/>
                    <a:gd name="T23" fmla="*/ 143 w 143"/>
                    <a:gd name="T24" fmla="*/ 81 h 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81">
                      <a:moveTo>
                        <a:pt x="0" y="66"/>
                      </a:moveTo>
                      <a:lnTo>
                        <a:pt x="56" y="0"/>
                      </a:lnTo>
                      <a:lnTo>
                        <a:pt x="142" y="46"/>
                      </a:lnTo>
                      <a:lnTo>
                        <a:pt x="123" y="73"/>
                      </a:lnTo>
                      <a:lnTo>
                        <a:pt x="58" y="36"/>
                      </a:lnTo>
                      <a:lnTo>
                        <a:pt x="24" y="80"/>
                      </a:lnTo>
                      <a:lnTo>
                        <a:pt x="0" y="66"/>
                      </a:lnTo>
                    </a:path>
                  </a:pathLst>
                </a:custGeom>
                <a:noFill/>
                <a:ln w="12700" cap="rnd" cmpd="sng">
                  <a:solidFill>
                    <a:srgbClr val="000000"/>
                  </a:solidFill>
                  <a:prstDash val="solid"/>
                  <a:round/>
                  <a:headEnd/>
                  <a:tailEnd/>
                </a:ln>
              </p:spPr>
              <p:txBody>
                <a:bodyPr/>
                <a:lstStyle/>
                <a:p>
                  <a:endParaRPr lang="es-CL"/>
                </a:p>
              </p:txBody>
            </p:sp>
            <p:sp>
              <p:nvSpPr>
                <p:cNvPr id="1117" name="Freeform 66"/>
                <p:cNvSpPr>
                  <a:spLocks/>
                </p:cNvSpPr>
                <p:nvPr/>
              </p:nvSpPr>
              <p:spPr bwMode="auto">
                <a:xfrm>
                  <a:off x="3700" y="2696"/>
                  <a:ext cx="292" cy="165"/>
                </a:xfrm>
                <a:custGeom>
                  <a:avLst/>
                  <a:gdLst>
                    <a:gd name="T0" fmla="*/ 274 w 292"/>
                    <a:gd name="T1" fmla="*/ 164 h 165"/>
                    <a:gd name="T2" fmla="*/ 291 w 292"/>
                    <a:gd name="T3" fmla="*/ 139 h 165"/>
                    <a:gd name="T4" fmla="*/ 186 w 292"/>
                    <a:gd name="T5" fmla="*/ 87 h 165"/>
                    <a:gd name="T6" fmla="*/ 238 w 292"/>
                    <a:gd name="T7" fmla="*/ 31 h 165"/>
                    <a:gd name="T8" fmla="*/ 220 w 292"/>
                    <a:gd name="T9" fmla="*/ 23 h 165"/>
                    <a:gd name="T10" fmla="*/ 167 w 292"/>
                    <a:gd name="T11" fmla="*/ 78 h 165"/>
                    <a:gd name="T12" fmla="*/ 19 w 292"/>
                    <a:gd name="T13" fmla="*/ 0 h 165"/>
                    <a:gd name="T14" fmla="*/ 0 w 292"/>
                    <a:gd name="T15" fmla="*/ 16 h 165"/>
                    <a:gd name="T16" fmla="*/ 274 w 292"/>
                    <a:gd name="T17" fmla="*/ 164 h 1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2"/>
                    <a:gd name="T28" fmla="*/ 0 h 165"/>
                    <a:gd name="T29" fmla="*/ 292 w 292"/>
                    <a:gd name="T30" fmla="*/ 165 h 1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2" h="165">
                      <a:moveTo>
                        <a:pt x="274" y="164"/>
                      </a:moveTo>
                      <a:lnTo>
                        <a:pt x="291" y="139"/>
                      </a:lnTo>
                      <a:lnTo>
                        <a:pt x="186" y="87"/>
                      </a:lnTo>
                      <a:lnTo>
                        <a:pt x="238" y="31"/>
                      </a:lnTo>
                      <a:lnTo>
                        <a:pt x="220" y="23"/>
                      </a:lnTo>
                      <a:lnTo>
                        <a:pt x="167" y="78"/>
                      </a:lnTo>
                      <a:lnTo>
                        <a:pt x="19" y="0"/>
                      </a:lnTo>
                      <a:lnTo>
                        <a:pt x="0" y="16"/>
                      </a:lnTo>
                      <a:lnTo>
                        <a:pt x="274" y="164"/>
                      </a:lnTo>
                    </a:path>
                  </a:pathLst>
                </a:custGeom>
                <a:noFill/>
                <a:ln w="12700" cap="rnd" cmpd="sng">
                  <a:solidFill>
                    <a:srgbClr val="000000"/>
                  </a:solidFill>
                  <a:prstDash val="solid"/>
                  <a:round/>
                  <a:headEnd/>
                  <a:tailEnd/>
                </a:ln>
              </p:spPr>
              <p:txBody>
                <a:bodyPr/>
                <a:lstStyle/>
                <a:p>
                  <a:endParaRPr lang="es-CL"/>
                </a:p>
              </p:txBody>
            </p:sp>
            <p:sp>
              <p:nvSpPr>
                <p:cNvPr id="1118" name="Freeform 67"/>
                <p:cNvSpPr>
                  <a:spLocks/>
                </p:cNvSpPr>
                <p:nvPr/>
              </p:nvSpPr>
              <p:spPr bwMode="auto">
                <a:xfrm>
                  <a:off x="3699" y="2804"/>
                  <a:ext cx="110" cy="142"/>
                </a:xfrm>
                <a:custGeom>
                  <a:avLst/>
                  <a:gdLst>
                    <a:gd name="T0" fmla="*/ 17 w 110"/>
                    <a:gd name="T1" fmla="*/ 0 h 142"/>
                    <a:gd name="T2" fmla="*/ 109 w 110"/>
                    <a:gd name="T3" fmla="*/ 51 h 142"/>
                    <a:gd name="T4" fmla="*/ 38 w 110"/>
                    <a:gd name="T5" fmla="*/ 141 h 142"/>
                    <a:gd name="T6" fmla="*/ 18 w 110"/>
                    <a:gd name="T7" fmla="*/ 129 h 142"/>
                    <a:gd name="T8" fmla="*/ 74 w 110"/>
                    <a:gd name="T9" fmla="*/ 58 h 142"/>
                    <a:gd name="T10" fmla="*/ 0 w 110"/>
                    <a:gd name="T11" fmla="*/ 17 h 142"/>
                    <a:gd name="T12" fmla="*/ 17 w 110"/>
                    <a:gd name="T13" fmla="*/ 0 h 142"/>
                    <a:gd name="T14" fmla="*/ 0 60000 65536"/>
                    <a:gd name="T15" fmla="*/ 0 60000 65536"/>
                    <a:gd name="T16" fmla="*/ 0 60000 65536"/>
                    <a:gd name="T17" fmla="*/ 0 60000 65536"/>
                    <a:gd name="T18" fmla="*/ 0 60000 65536"/>
                    <a:gd name="T19" fmla="*/ 0 60000 65536"/>
                    <a:gd name="T20" fmla="*/ 0 60000 65536"/>
                    <a:gd name="T21" fmla="*/ 0 w 110"/>
                    <a:gd name="T22" fmla="*/ 0 h 142"/>
                    <a:gd name="T23" fmla="*/ 110 w 110"/>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 h="142">
                      <a:moveTo>
                        <a:pt x="17" y="0"/>
                      </a:moveTo>
                      <a:lnTo>
                        <a:pt x="109" y="51"/>
                      </a:lnTo>
                      <a:lnTo>
                        <a:pt x="38" y="141"/>
                      </a:lnTo>
                      <a:lnTo>
                        <a:pt x="18" y="129"/>
                      </a:lnTo>
                      <a:lnTo>
                        <a:pt x="74" y="58"/>
                      </a:lnTo>
                      <a:lnTo>
                        <a:pt x="0" y="17"/>
                      </a:lnTo>
                      <a:lnTo>
                        <a:pt x="17" y="0"/>
                      </a:lnTo>
                    </a:path>
                  </a:pathLst>
                </a:custGeom>
                <a:noFill/>
                <a:ln w="12700" cap="rnd" cmpd="sng">
                  <a:solidFill>
                    <a:srgbClr val="000000"/>
                  </a:solidFill>
                  <a:prstDash val="solid"/>
                  <a:round/>
                  <a:headEnd/>
                  <a:tailEnd/>
                </a:ln>
              </p:spPr>
              <p:txBody>
                <a:bodyPr/>
                <a:lstStyle/>
                <a:p>
                  <a:endParaRPr lang="es-CL"/>
                </a:p>
              </p:txBody>
            </p:sp>
          </p:grpSp>
          <p:grpSp>
            <p:nvGrpSpPr>
              <p:cNvPr id="12" name="Group 68"/>
              <p:cNvGrpSpPr>
                <a:grpSpLocks/>
              </p:cNvGrpSpPr>
              <p:nvPr/>
            </p:nvGrpSpPr>
            <p:grpSpPr bwMode="auto">
              <a:xfrm>
                <a:off x="4002" y="2551"/>
                <a:ext cx="149" cy="373"/>
                <a:chOff x="4002" y="2551"/>
                <a:chExt cx="149" cy="373"/>
              </a:xfrm>
            </p:grpSpPr>
            <p:sp>
              <p:nvSpPr>
                <p:cNvPr id="1103" name="Freeform 69"/>
                <p:cNvSpPr>
                  <a:spLocks/>
                </p:cNvSpPr>
                <p:nvPr/>
              </p:nvSpPr>
              <p:spPr bwMode="auto">
                <a:xfrm>
                  <a:off x="4026" y="2566"/>
                  <a:ext cx="24" cy="104"/>
                </a:xfrm>
                <a:custGeom>
                  <a:avLst/>
                  <a:gdLst>
                    <a:gd name="T0" fmla="*/ 0 w 24"/>
                    <a:gd name="T1" fmla="*/ 0 h 104"/>
                    <a:gd name="T2" fmla="*/ 0 w 24"/>
                    <a:gd name="T3" fmla="*/ 94 h 104"/>
                    <a:gd name="T4" fmla="*/ 23 w 24"/>
                    <a:gd name="T5" fmla="*/ 103 h 104"/>
                    <a:gd name="T6" fmla="*/ 0 60000 65536"/>
                    <a:gd name="T7" fmla="*/ 0 60000 65536"/>
                    <a:gd name="T8" fmla="*/ 0 60000 65536"/>
                    <a:gd name="T9" fmla="*/ 0 w 24"/>
                    <a:gd name="T10" fmla="*/ 0 h 104"/>
                    <a:gd name="T11" fmla="*/ 24 w 24"/>
                    <a:gd name="T12" fmla="*/ 104 h 104"/>
                  </a:gdLst>
                  <a:ahLst/>
                  <a:cxnLst>
                    <a:cxn ang="T6">
                      <a:pos x="T0" y="T1"/>
                    </a:cxn>
                    <a:cxn ang="T7">
                      <a:pos x="T2" y="T3"/>
                    </a:cxn>
                    <a:cxn ang="T8">
                      <a:pos x="T4" y="T5"/>
                    </a:cxn>
                  </a:cxnLst>
                  <a:rect l="T9" t="T10" r="T11" b="T12"/>
                  <a:pathLst>
                    <a:path w="24" h="104">
                      <a:moveTo>
                        <a:pt x="0" y="0"/>
                      </a:moveTo>
                      <a:lnTo>
                        <a:pt x="0" y="94"/>
                      </a:lnTo>
                      <a:lnTo>
                        <a:pt x="23" y="103"/>
                      </a:lnTo>
                    </a:path>
                  </a:pathLst>
                </a:custGeom>
                <a:noFill/>
                <a:ln w="12700" cap="rnd" cmpd="sng">
                  <a:solidFill>
                    <a:srgbClr val="000000"/>
                  </a:solidFill>
                  <a:prstDash val="solid"/>
                  <a:round/>
                  <a:headEnd type="none" w="sm" len="sm"/>
                  <a:tailEnd type="none" w="sm" len="sm"/>
                </a:ln>
              </p:spPr>
              <p:txBody>
                <a:bodyPr/>
                <a:lstStyle/>
                <a:p>
                  <a:endParaRPr lang="es-CL"/>
                </a:p>
              </p:txBody>
            </p:sp>
            <p:sp>
              <p:nvSpPr>
                <p:cNvPr id="1104" name="Line 70"/>
                <p:cNvSpPr>
                  <a:spLocks noChangeShapeType="1"/>
                </p:cNvSpPr>
                <p:nvPr/>
              </p:nvSpPr>
              <p:spPr bwMode="auto">
                <a:xfrm>
                  <a:off x="4049" y="2665"/>
                  <a:ext cx="0" cy="81"/>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05" name="Line 71"/>
                <p:cNvSpPr>
                  <a:spLocks noChangeShapeType="1"/>
                </p:cNvSpPr>
                <p:nvPr/>
              </p:nvSpPr>
              <p:spPr bwMode="auto">
                <a:xfrm>
                  <a:off x="4002" y="2753"/>
                  <a:ext cx="0" cy="85"/>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06" name="Line 72"/>
                <p:cNvSpPr>
                  <a:spLocks noChangeShapeType="1"/>
                </p:cNvSpPr>
                <p:nvPr/>
              </p:nvSpPr>
              <p:spPr bwMode="auto">
                <a:xfrm>
                  <a:off x="4118" y="2595"/>
                  <a:ext cx="0" cy="63"/>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07" name="Line 73"/>
                <p:cNvSpPr>
                  <a:spLocks noChangeShapeType="1"/>
                </p:cNvSpPr>
                <p:nvPr/>
              </p:nvSpPr>
              <p:spPr bwMode="auto">
                <a:xfrm>
                  <a:off x="4134" y="2671"/>
                  <a:ext cx="0" cy="85"/>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08" name="Freeform 74"/>
                <p:cNvSpPr>
                  <a:spLocks/>
                </p:cNvSpPr>
                <p:nvPr/>
              </p:nvSpPr>
              <p:spPr bwMode="auto">
                <a:xfrm>
                  <a:off x="4002" y="2551"/>
                  <a:ext cx="149" cy="373"/>
                </a:xfrm>
                <a:custGeom>
                  <a:avLst/>
                  <a:gdLst>
                    <a:gd name="T0" fmla="*/ 148 w 149"/>
                    <a:gd name="T1" fmla="*/ 35 h 373"/>
                    <a:gd name="T2" fmla="*/ 35 w 149"/>
                    <a:gd name="T3" fmla="*/ 0 h 373"/>
                    <a:gd name="T4" fmla="*/ 23 w 149"/>
                    <a:gd name="T5" fmla="*/ 13 h 373"/>
                    <a:gd name="T6" fmla="*/ 101 w 149"/>
                    <a:gd name="T7" fmla="*/ 37 h 373"/>
                    <a:gd name="T8" fmla="*/ 46 w 149"/>
                    <a:gd name="T9" fmla="*/ 112 h 373"/>
                    <a:gd name="T10" fmla="*/ 104 w 149"/>
                    <a:gd name="T11" fmla="*/ 133 h 373"/>
                    <a:gd name="T12" fmla="*/ 64 w 149"/>
                    <a:gd name="T13" fmla="*/ 204 h 373"/>
                    <a:gd name="T14" fmla="*/ 13 w 149"/>
                    <a:gd name="T15" fmla="*/ 180 h 373"/>
                    <a:gd name="T16" fmla="*/ 0 w 149"/>
                    <a:gd name="T17" fmla="*/ 200 h 373"/>
                    <a:gd name="T18" fmla="*/ 113 w 149"/>
                    <a:gd name="T19" fmla="*/ 257 h 373"/>
                    <a:gd name="T20" fmla="*/ 72 w 149"/>
                    <a:gd name="T21" fmla="*/ 360 h 373"/>
                    <a:gd name="T22" fmla="*/ 91 w 149"/>
                    <a:gd name="T23" fmla="*/ 372 h 373"/>
                    <a:gd name="T24" fmla="*/ 138 w 149"/>
                    <a:gd name="T25" fmla="*/ 242 h 373"/>
                    <a:gd name="T26" fmla="*/ 83 w 149"/>
                    <a:gd name="T27" fmla="*/ 216 h 373"/>
                    <a:gd name="T28" fmla="*/ 132 w 149"/>
                    <a:gd name="T29" fmla="*/ 118 h 373"/>
                    <a:gd name="T30" fmla="*/ 79 w 149"/>
                    <a:gd name="T31" fmla="*/ 97 h 373"/>
                    <a:gd name="T32" fmla="*/ 115 w 149"/>
                    <a:gd name="T33" fmla="*/ 43 h 373"/>
                    <a:gd name="T34" fmla="*/ 136 w 149"/>
                    <a:gd name="T35" fmla="*/ 51 h 373"/>
                    <a:gd name="T36" fmla="*/ 148 w 149"/>
                    <a:gd name="T37" fmla="*/ 35 h 3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9"/>
                    <a:gd name="T58" fmla="*/ 0 h 373"/>
                    <a:gd name="T59" fmla="*/ 149 w 149"/>
                    <a:gd name="T60" fmla="*/ 373 h 37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9" h="373">
                      <a:moveTo>
                        <a:pt x="148" y="35"/>
                      </a:moveTo>
                      <a:lnTo>
                        <a:pt x="35" y="0"/>
                      </a:lnTo>
                      <a:lnTo>
                        <a:pt x="23" y="13"/>
                      </a:lnTo>
                      <a:lnTo>
                        <a:pt x="101" y="37"/>
                      </a:lnTo>
                      <a:lnTo>
                        <a:pt x="46" y="112"/>
                      </a:lnTo>
                      <a:lnTo>
                        <a:pt x="104" y="133"/>
                      </a:lnTo>
                      <a:lnTo>
                        <a:pt x="64" y="204"/>
                      </a:lnTo>
                      <a:lnTo>
                        <a:pt x="13" y="180"/>
                      </a:lnTo>
                      <a:lnTo>
                        <a:pt x="0" y="200"/>
                      </a:lnTo>
                      <a:lnTo>
                        <a:pt x="113" y="257"/>
                      </a:lnTo>
                      <a:lnTo>
                        <a:pt x="72" y="360"/>
                      </a:lnTo>
                      <a:lnTo>
                        <a:pt x="91" y="372"/>
                      </a:lnTo>
                      <a:lnTo>
                        <a:pt x="138" y="242"/>
                      </a:lnTo>
                      <a:lnTo>
                        <a:pt x="83" y="216"/>
                      </a:lnTo>
                      <a:lnTo>
                        <a:pt x="132" y="118"/>
                      </a:lnTo>
                      <a:lnTo>
                        <a:pt x="79" y="97"/>
                      </a:lnTo>
                      <a:lnTo>
                        <a:pt x="115" y="43"/>
                      </a:lnTo>
                      <a:lnTo>
                        <a:pt x="136" y="51"/>
                      </a:lnTo>
                      <a:lnTo>
                        <a:pt x="148" y="35"/>
                      </a:lnTo>
                    </a:path>
                  </a:pathLst>
                </a:custGeom>
                <a:noFill/>
                <a:ln w="12700" cap="rnd" cmpd="sng">
                  <a:solidFill>
                    <a:srgbClr val="000000"/>
                  </a:solidFill>
                  <a:prstDash val="solid"/>
                  <a:round/>
                  <a:headEnd/>
                  <a:tailEnd/>
                </a:ln>
              </p:spPr>
              <p:txBody>
                <a:bodyPr/>
                <a:lstStyle/>
                <a:p>
                  <a:endParaRPr lang="es-CL"/>
                </a:p>
              </p:txBody>
            </p:sp>
          </p:grpSp>
          <p:grpSp>
            <p:nvGrpSpPr>
              <p:cNvPr id="13" name="Group 75"/>
              <p:cNvGrpSpPr>
                <a:grpSpLocks/>
              </p:cNvGrpSpPr>
              <p:nvPr/>
            </p:nvGrpSpPr>
            <p:grpSpPr bwMode="auto">
              <a:xfrm>
                <a:off x="3988" y="2429"/>
                <a:ext cx="159" cy="135"/>
                <a:chOff x="3988" y="2429"/>
                <a:chExt cx="159" cy="135"/>
              </a:xfrm>
            </p:grpSpPr>
            <p:sp>
              <p:nvSpPr>
                <p:cNvPr id="1100" name="Line 76"/>
                <p:cNvSpPr>
                  <a:spLocks noChangeShapeType="1"/>
                </p:cNvSpPr>
                <p:nvPr/>
              </p:nvSpPr>
              <p:spPr bwMode="auto">
                <a:xfrm>
                  <a:off x="4072" y="2447"/>
                  <a:ext cx="0" cy="31"/>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01" name="Line 77"/>
                <p:cNvSpPr>
                  <a:spLocks noChangeShapeType="1"/>
                </p:cNvSpPr>
                <p:nvPr/>
              </p:nvSpPr>
              <p:spPr bwMode="auto">
                <a:xfrm>
                  <a:off x="4021" y="2474"/>
                  <a:ext cx="0" cy="90"/>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102" name="Freeform 78"/>
                <p:cNvSpPr>
                  <a:spLocks/>
                </p:cNvSpPr>
                <p:nvPr/>
              </p:nvSpPr>
              <p:spPr bwMode="auto">
                <a:xfrm>
                  <a:off x="3988" y="2429"/>
                  <a:ext cx="159" cy="76"/>
                </a:xfrm>
                <a:custGeom>
                  <a:avLst/>
                  <a:gdLst>
                    <a:gd name="T0" fmla="*/ 0 w 159"/>
                    <a:gd name="T1" fmla="*/ 4 h 76"/>
                    <a:gd name="T2" fmla="*/ 63 w 159"/>
                    <a:gd name="T3" fmla="*/ 20 h 76"/>
                    <a:gd name="T4" fmla="*/ 34 w 159"/>
                    <a:gd name="T5" fmla="*/ 44 h 76"/>
                    <a:gd name="T6" fmla="*/ 147 w 159"/>
                    <a:gd name="T7" fmla="*/ 75 h 76"/>
                    <a:gd name="T8" fmla="*/ 158 w 159"/>
                    <a:gd name="T9" fmla="*/ 61 h 76"/>
                    <a:gd name="T10" fmla="*/ 59 w 159"/>
                    <a:gd name="T11" fmla="*/ 37 h 76"/>
                    <a:gd name="T12" fmla="*/ 84 w 159"/>
                    <a:gd name="T13" fmla="*/ 14 h 76"/>
                    <a:gd name="T14" fmla="*/ 17 w 159"/>
                    <a:gd name="T15" fmla="*/ 0 h 76"/>
                    <a:gd name="T16" fmla="*/ 0 w 159"/>
                    <a:gd name="T17" fmla="*/ 4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9"/>
                    <a:gd name="T28" fmla="*/ 0 h 76"/>
                    <a:gd name="T29" fmla="*/ 159 w 159"/>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9" h="76">
                      <a:moveTo>
                        <a:pt x="0" y="4"/>
                      </a:moveTo>
                      <a:lnTo>
                        <a:pt x="63" y="20"/>
                      </a:lnTo>
                      <a:lnTo>
                        <a:pt x="34" y="44"/>
                      </a:lnTo>
                      <a:lnTo>
                        <a:pt x="147" y="75"/>
                      </a:lnTo>
                      <a:lnTo>
                        <a:pt x="158" y="61"/>
                      </a:lnTo>
                      <a:lnTo>
                        <a:pt x="59" y="37"/>
                      </a:lnTo>
                      <a:lnTo>
                        <a:pt x="84" y="14"/>
                      </a:lnTo>
                      <a:lnTo>
                        <a:pt x="17" y="0"/>
                      </a:lnTo>
                      <a:lnTo>
                        <a:pt x="0" y="4"/>
                      </a:lnTo>
                    </a:path>
                  </a:pathLst>
                </a:custGeom>
                <a:noFill/>
                <a:ln w="12700" cap="rnd" cmpd="sng">
                  <a:solidFill>
                    <a:srgbClr val="000000"/>
                  </a:solidFill>
                  <a:prstDash val="solid"/>
                  <a:round/>
                  <a:headEnd/>
                  <a:tailEnd/>
                </a:ln>
              </p:spPr>
              <p:txBody>
                <a:bodyPr/>
                <a:lstStyle/>
                <a:p>
                  <a:endParaRPr lang="es-CL"/>
                </a:p>
              </p:txBody>
            </p:sp>
          </p:grpSp>
          <p:grpSp>
            <p:nvGrpSpPr>
              <p:cNvPr id="14" name="Group 79"/>
              <p:cNvGrpSpPr>
                <a:grpSpLocks/>
              </p:cNvGrpSpPr>
              <p:nvPr/>
            </p:nvGrpSpPr>
            <p:grpSpPr bwMode="auto">
              <a:xfrm>
                <a:off x="3716" y="2422"/>
                <a:ext cx="287" cy="305"/>
                <a:chOff x="3716" y="2422"/>
                <a:chExt cx="287" cy="305"/>
              </a:xfrm>
            </p:grpSpPr>
            <p:grpSp>
              <p:nvGrpSpPr>
                <p:cNvPr id="15" name="Group 80"/>
                <p:cNvGrpSpPr>
                  <a:grpSpLocks/>
                </p:cNvGrpSpPr>
                <p:nvPr/>
              </p:nvGrpSpPr>
              <p:grpSpPr bwMode="auto">
                <a:xfrm>
                  <a:off x="3716" y="2422"/>
                  <a:ext cx="287" cy="305"/>
                  <a:chOff x="3716" y="2422"/>
                  <a:chExt cx="287" cy="305"/>
                </a:xfrm>
              </p:grpSpPr>
              <p:sp>
                <p:nvSpPr>
                  <p:cNvPr id="1074" name="Line 81"/>
                  <p:cNvSpPr>
                    <a:spLocks noChangeShapeType="1"/>
                  </p:cNvSpPr>
                  <p:nvPr/>
                </p:nvSpPr>
                <p:spPr bwMode="auto">
                  <a:xfrm>
                    <a:off x="3770" y="2600"/>
                    <a:ext cx="0" cy="24"/>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75" name="Line 82"/>
                  <p:cNvSpPr>
                    <a:spLocks noChangeShapeType="1"/>
                  </p:cNvSpPr>
                  <p:nvPr/>
                </p:nvSpPr>
                <p:spPr bwMode="auto">
                  <a:xfrm>
                    <a:off x="3785" y="2588"/>
                    <a:ext cx="0" cy="23"/>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76" name="Line 83"/>
                  <p:cNvSpPr>
                    <a:spLocks noChangeShapeType="1"/>
                  </p:cNvSpPr>
                  <p:nvPr/>
                </p:nvSpPr>
                <p:spPr bwMode="auto">
                  <a:xfrm>
                    <a:off x="3833" y="2552"/>
                    <a:ext cx="0" cy="24"/>
                  </a:xfrm>
                  <a:prstGeom prst="line">
                    <a:avLst/>
                  </a:prstGeom>
                  <a:noFill/>
                  <a:ln w="12700">
                    <a:solidFill>
                      <a:srgbClr val="000000"/>
                    </a:solidFill>
                    <a:round/>
                    <a:headEnd type="none" w="sm" len="sm"/>
                    <a:tailEnd type="none" w="sm" len="sm"/>
                  </a:ln>
                </p:spPr>
                <p:txBody>
                  <a:bodyPr wrap="none" anchor="ctr"/>
                  <a:lstStyle/>
                  <a:p>
                    <a:endParaRPr lang="es-CL"/>
                  </a:p>
                </p:txBody>
              </p:sp>
              <p:grpSp>
                <p:nvGrpSpPr>
                  <p:cNvPr id="16" name="Group 84"/>
                  <p:cNvGrpSpPr>
                    <a:grpSpLocks/>
                  </p:cNvGrpSpPr>
                  <p:nvPr/>
                </p:nvGrpSpPr>
                <p:grpSpPr bwMode="auto">
                  <a:xfrm>
                    <a:off x="3716" y="2422"/>
                    <a:ext cx="287" cy="305"/>
                    <a:chOff x="3716" y="2422"/>
                    <a:chExt cx="287" cy="305"/>
                  </a:xfrm>
                </p:grpSpPr>
                <p:grpSp>
                  <p:nvGrpSpPr>
                    <p:cNvPr id="17" name="Group 85"/>
                    <p:cNvGrpSpPr>
                      <a:grpSpLocks/>
                    </p:cNvGrpSpPr>
                    <p:nvPr/>
                  </p:nvGrpSpPr>
                  <p:grpSpPr bwMode="auto">
                    <a:xfrm>
                      <a:off x="3716" y="2422"/>
                      <a:ext cx="287" cy="305"/>
                      <a:chOff x="3716" y="2422"/>
                      <a:chExt cx="287" cy="305"/>
                    </a:xfrm>
                  </p:grpSpPr>
                  <p:grpSp>
                    <p:nvGrpSpPr>
                      <p:cNvPr id="18" name="Group 86"/>
                      <p:cNvGrpSpPr>
                        <a:grpSpLocks/>
                      </p:cNvGrpSpPr>
                      <p:nvPr/>
                    </p:nvGrpSpPr>
                    <p:grpSpPr bwMode="auto">
                      <a:xfrm>
                        <a:off x="3718" y="2431"/>
                        <a:ext cx="285" cy="296"/>
                        <a:chOff x="3718" y="2431"/>
                        <a:chExt cx="285" cy="296"/>
                      </a:xfrm>
                    </p:grpSpPr>
                    <p:sp>
                      <p:nvSpPr>
                        <p:cNvPr id="1082" name="Freeform 87"/>
                        <p:cNvSpPr>
                          <a:spLocks/>
                        </p:cNvSpPr>
                        <p:nvPr/>
                      </p:nvSpPr>
                      <p:spPr bwMode="auto">
                        <a:xfrm>
                          <a:off x="3842" y="2513"/>
                          <a:ext cx="161" cy="190"/>
                        </a:xfrm>
                        <a:custGeom>
                          <a:avLst/>
                          <a:gdLst>
                            <a:gd name="T0" fmla="*/ 0 w 161"/>
                            <a:gd name="T1" fmla="*/ 184 h 190"/>
                            <a:gd name="T2" fmla="*/ 26 w 161"/>
                            <a:gd name="T3" fmla="*/ 159 h 190"/>
                            <a:gd name="T4" fmla="*/ 77 w 161"/>
                            <a:gd name="T5" fmla="*/ 189 h 190"/>
                            <a:gd name="T6" fmla="*/ 160 w 161"/>
                            <a:gd name="T7" fmla="*/ 94 h 190"/>
                            <a:gd name="T8" fmla="*/ 160 w 161"/>
                            <a:gd name="T9" fmla="*/ 0 h 190"/>
                            <a:gd name="T10" fmla="*/ 0 60000 65536"/>
                            <a:gd name="T11" fmla="*/ 0 60000 65536"/>
                            <a:gd name="T12" fmla="*/ 0 60000 65536"/>
                            <a:gd name="T13" fmla="*/ 0 60000 65536"/>
                            <a:gd name="T14" fmla="*/ 0 60000 65536"/>
                            <a:gd name="T15" fmla="*/ 0 w 161"/>
                            <a:gd name="T16" fmla="*/ 0 h 190"/>
                            <a:gd name="T17" fmla="*/ 161 w 161"/>
                            <a:gd name="T18" fmla="*/ 190 h 190"/>
                          </a:gdLst>
                          <a:ahLst/>
                          <a:cxnLst>
                            <a:cxn ang="T10">
                              <a:pos x="T0" y="T1"/>
                            </a:cxn>
                            <a:cxn ang="T11">
                              <a:pos x="T2" y="T3"/>
                            </a:cxn>
                            <a:cxn ang="T12">
                              <a:pos x="T4" y="T5"/>
                            </a:cxn>
                            <a:cxn ang="T13">
                              <a:pos x="T6" y="T7"/>
                            </a:cxn>
                            <a:cxn ang="T14">
                              <a:pos x="T8" y="T9"/>
                            </a:cxn>
                          </a:cxnLst>
                          <a:rect l="T15" t="T16" r="T17" b="T18"/>
                          <a:pathLst>
                            <a:path w="161" h="190">
                              <a:moveTo>
                                <a:pt x="0" y="184"/>
                              </a:moveTo>
                              <a:lnTo>
                                <a:pt x="26" y="159"/>
                              </a:lnTo>
                              <a:lnTo>
                                <a:pt x="77" y="189"/>
                              </a:lnTo>
                              <a:lnTo>
                                <a:pt x="160" y="94"/>
                              </a:lnTo>
                              <a:lnTo>
                                <a:pt x="160" y="0"/>
                              </a:lnTo>
                            </a:path>
                          </a:pathLst>
                        </a:custGeom>
                        <a:noFill/>
                        <a:ln w="12700" cap="rnd" cmpd="sng">
                          <a:solidFill>
                            <a:srgbClr val="000000"/>
                          </a:solidFill>
                          <a:prstDash val="solid"/>
                          <a:round/>
                          <a:headEnd type="none" w="sm" len="sm"/>
                          <a:tailEnd type="none" w="sm" len="sm"/>
                        </a:ln>
                      </p:spPr>
                      <p:txBody>
                        <a:bodyPr/>
                        <a:lstStyle/>
                        <a:p>
                          <a:endParaRPr lang="es-CL"/>
                        </a:p>
                      </p:txBody>
                    </p:sp>
                    <p:sp>
                      <p:nvSpPr>
                        <p:cNvPr id="1083" name="Line 88"/>
                        <p:cNvSpPr>
                          <a:spLocks noChangeShapeType="1"/>
                        </p:cNvSpPr>
                        <p:nvPr/>
                      </p:nvSpPr>
                      <p:spPr bwMode="auto">
                        <a:xfrm>
                          <a:off x="3868" y="2569"/>
                          <a:ext cx="0" cy="104"/>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84" name="Line 89"/>
                        <p:cNvSpPr>
                          <a:spLocks noChangeShapeType="1"/>
                        </p:cNvSpPr>
                        <p:nvPr/>
                      </p:nvSpPr>
                      <p:spPr bwMode="auto">
                        <a:xfrm>
                          <a:off x="3918" y="2593"/>
                          <a:ext cx="0" cy="109"/>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85" name="Line 90"/>
                        <p:cNvSpPr>
                          <a:spLocks noChangeShapeType="1"/>
                        </p:cNvSpPr>
                        <p:nvPr/>
                      </p:nvSpPr>
                      <p:spPr bwMode="auto">
                        <a:xfrm>
                          <a:off x="3822" y="2478"/>
                          <a:ext cx="0" cy="94"/>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86" name="Line 91"/>
                        <p:cNvSpPr>
                          <a:spLocks noChangeShapeType="1"/>
                        </p:cNvSpPr>
                        <p:nvPr/>
                      </p:nvSpPr>
                      <p:spPr bwMode="auto">
                        <a:xfrm>
                          <a:off x="3805" y="2618"/>
                          <a:ext cx="0" cy="109"/>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87" name="Line 92"/>
                        <p:cNvSpPr>
                          <a:spLocks noChangeShapeType="1"/>
                        </p:cNvSpPr>
                        <p:nvPr/>
                      </p:nvSpPr>
                      <p:spPr bwMode="auto">
                        <a:xfrm>
                          <a:off x="3842" y="2616"/>
                          <a:ext cx="0" cy="106"/>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88" name="Line 93"/>
                        <p:cNvSpPr>
                          <a:spLocks noChangeShapeType="1"/>
                        </p:cNvSpPr>
                        <p:nvPr/>
                      </p:nvSpPr>
                      <p:spPr bwMode="auto">
                        <a:xfrm>
                          <a:off x="3762" y="2630"/>
                          <a:ext cx="0" cy="79"/>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89" name="Line 94"/>
                        <p:cNvSpPr>
                          <a:spLocks noChangeShapeType="1"/>
                        </p:cNvSpPr>
                        <p:nvPr/>
                      </p:nvSpPr>
                      <p:spPr bwMode="auto">
                        <a:xfrm>
                          <a:off x="3718" y="2574"/>
                          <a:ext cx="0" cy="76"/>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0" name="Line 95"/>
                        <p:cNvSpPr>
                          <a:spLocks noChangeShapeType="1"/>
                        </p:cNvSpPr>
                        <p:nvPr/>
                      </p:nvSpPr>
                      <p:spPr bwMode="auto">
                        <a:xfrm>
                          <a:off x="3995" y="2471"/>
                          <a:ext cx="0" cy="39"/>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1" name="Line 96"/>
                        <p:cNvSpPr>
                          <a:spLocks noChangeShapeType="1"/>
                        </p:cNvSpPr>
                        <p:nvPr/>
                      </p:nvSpPr>
                      <p:spPr bwMode="auto">
                        <a:xfrm>
                          <a:off x="3810" y="2521"/>
                          <a:ext cx="0" cy="71"/>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2" name="Line 97"/>
                        <p:cNvSpPr>
                          <a:spLocks noChangeShapeType="1"/>
                        </p:cNvSpPr>
                        <p:nvPr/>
                      </p:nvSpPr>
                      <p:spPr bwMode="auto">
                        <a:xfrm>
                          <a:off x="3748" y="2455"/>
                          <a:ext cx="0" cy="44"/>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3" name="Line 98"/>
                        <p:cNvSpPr>
                          <a:spLocks noChangeShapeType="1"/>
                        </p:cNvSpPr>
                        <p:nvPr/>
                      </p:nvSpPr>
                      <p:spPr bwMode="auto">
                        <a:xfrm>
                          <a:off x="3737" y="2507"/>
                          <a:ext cx="0" cy="50"/>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4" name="Line 99"/>
                        <p:cNvSpPr>
                          <a:spLocks noChangeShapeType="1"/>
                        </p:cNvSpPr>
                        <p:nvPr/>
                      </p:nvSpPr>
                      <p:spPr bwMode="auto">
                        <a:xfrm>
                          <a:off x="3890" y="2522"/>
                          <a:ext cx="0" cy="37"/>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5" name="Line 100"/>
                        <p:cNvSpPr>
                          <a:spLocks noChangeShapeType="1"/>
                        </p:cNvSpPr>
                        <p:nvPr/>
                      </p:nvSpPr>
                      <p:spPr bwMode="auto">
                        <a:xfrm>
                          <a:off x="3917" y="2499"/>
                          <a:ext cx="0" cy="72"/>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6" name="Line 101"/>
                        <p:cNvSpPr>
                          <a:spLocks noChangeShapeType="1"/>
                        </p:cNvSpPr>
                        <p:nvPr/>
                      </p:nvSpPr>
                      <p:spPr bwMode="auto">
                        <a:xfrm>
                          <a:off x="3930" y="2490"/>
                          <a:ext cx="0" cy="70"/>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7" name="Line 102"/>
                        <p:cNvSpPr>
                          <a:spLocks noChangeShapeType="1"/>
                        </p:cNvSpPr>
                        <p:nvPr/>
                      </p:nvSpPr>
                      <p:spPr bwMode="auto">
                        <a:xfrm>
                          <a:off x="3948" y="2462"/>
                          <a:ext cx="0" cy="34"/>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8" name="Line 103"/>
                        <p:cNvSpPr>
                          <a:spLocks noChangeShapeType="1"/>
                        </p:cNvSpPr>
                        <p:nvPr/>
                      </p:nvSpPr>
                      <p:spPr bwMode="auto">
                        <a:xfrm>
                          <a:off x="3979" y="2441"/>
                          <a:ext cx="0" cy="28"/>
                        </a:xfrm>
                        <a:prstGeom prst="line">
                          <a:avLst/>
                        </a:prstGeom>
                        <a:noFill/>
                        <a:ln w="12700">
                          <a:solidFill>
                            <a:srgbClr val="000000"/>
                          </a:solidFill>
                          <a:round/>
                          <a:headEnd type="none" w="sm" len="sm"/>
                          <a:tailEnd type="none" w="sm" len="sm"/>
                        </a:ln>
                      </p:spPr>
                      <p:txBody>
                        <a:bodyPr wrap="none" anchor="ctr"/>
                        <a:lstStyle/>
                        <a:p>
                          <a:endParaRPr lang="es-CL"/>
                        </a:p>
                      </p:txBody>
                    </p:sp>
                    <p:sp>
                      <p:nvSpPr>
                        <p:cNvPr id="1099" name="Line 104"/>
                        <p:cNvSpPr>
                          <a:spLocks noChangeShapeType="1"/>
                        </p:cNvSpPr>
                        <p:nvPr/>
                      </p:nvSpPr>
                      <p:spPr bwMode="auto">
                        <a:xfrm>
                          <a:off x="3816" y="2431"/>
                          <a:ext cx="0" cy="28"/>
                        </a:xfrm>
                        <a:prstGeom prst="line">
                          <a:avLst/>
                        </a:prstGeom>
                        <a:noFill/>
                        <a:ln w="12700">
                          <a:solidFill>
                            <a:srgbClr val="000000"/>
                          </a:solidFill>
                          <a:round/>
                          <a:headEnd type="none" w="sm" len="sm"/>
                          <a:tailEnd type="none" w="sm" len="sm"/>
                        </a:ln>
                      </p:spPr>
                      <p:txBody>
                        <a:bodyPr wrap="none" anchor="ctr"/>
                        <a:lstStyle/>
                        <a:p>
                          <a:endParaRPr lang="es-CL"/>
                        </a:p>
                      </p:txBody>
                    </p:sp>
                  </p:grpSp>
                  <p:sp>
                    <p:nvSpPr>
                      <p:cNvPr id="1081" name="Freeform 105"/>
                      <p:cNvSpPr>
                        <a:spLocks/>
                      </p:cNvSpPr>
                      <p:nvPr/>
                    </p:nvSpPr>
                    <p:spPr bwMode="auto">
                      <a:xfrm>
                        <a:off x="3716" y="2422"/>
                        <a:ext cx="264" cy="177"/>
                      </a:xfrm>
                      <a:custGeom>
                        <a:avLst/>
                        <a:gdLst>
                          <a:gd name="T0" fmla="*/ 68 w 264"/>
                          <a:gd name="T1" fmla="*/ 164 h 177"/>
                          <a:gd name="T2" fmla="*/ 52 w 264"/>
                          <a:gd name="T3" fmla="*/ 176 h 177"/>
                          <a:gd name="T4" fmla="*/ 0 w 264"/>
                          <a:gd name="T5" fmla="*/ 150 h 177"/>
                          <a:gd name="T6" fmla="*/ 68 w 264"/>
                          <a:gd name="T7" fmla="*/ 104 h 177"/>
                          <a:gd name="T8" fmla="*/ 21 w 264"/>
                          <a:gd name="T9" fmla="*/ 82 h 177"/>
                          <a:gd name="T10" fmla="*/ 93 w 264"/>
                          <a:gd name="T11" fmla="*/ 46 h 177"/>
                          <a:gd name="T12" fmla="*/ 32 w 264"/>
                          <a:gd name="T13" fmla="*/ 31 h 177"/>
                          <a:gd name="T14" fmla="*/ 99 w 264"/>
                          <a:gd name="T15" fmla="*/ 0 h 177"/>
                          <a:gd name="T16" fmla="*/ 229 w 264"/>
                          <a:gd name="T17" fmla="*/ 26 h 177"/>
                          <a:gd name="T18" fmla="*/ 246 w 264"/>
                          <a:gd name="T19" fmla="*/ 16 h 177"/>
                          <a:gd name="T20" fmla="*/ 263 w 264"/>
                          <a:gd name="T21" fmla="*/ 18 h 177"/>
                          <a:gd name="T22" fmla="*/ 231 w 264"/>
                          <a:gd name="T23" fmla="*/ 39 h 177"/>
                          <a:gd name="T24" fmla="*/ 98 w 264"/>
                          <a:gd name="T25" fmla="*/ 8 h 177"/>
                          <a:gd name="T26" fmla="*/ 56 w 264"/>
                          <a:gd name="T27" fmla="*/ 28 h 177"/>
                          <a:gd name="T28" fmla="*/ 212 w 264"/>
                          <a:gd name="T29" fmla="*/ 67 h 177"/>
                          <a:gd name="T30" fmla="*/ 199 w 264"/>
                          <a:gd name="T31" fmla="*/ 78 h 177"/>
                          <a:gd name="T32" fmla="*/ 106 w 264"/>
                          <a:gd name="T33" fmla="*/ 51 h 177"/>
                          <a:gd name="T34" fmla="*/ 51 w 264"/>
                          <a:gd name="T35" fmla="*/ 80 h 177"/>
                          <a:gd name="T36" fmla="*/ 93 w 264"/>
                          <a:gd name="T37" fmla="*/ 98 h 177"/>
                          <a:gd name="T38" fmla="*/ 22 w 264"/>
                          <a:gd name="T39" fmla="*/ 146 h 177"/>
                          <a:gd name="T40" fmla="*/ 68 w 264"/>
                          <a:gd name="T41" fmla="*/ 164 h 17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64"/>
                          <a:gd name="T64" fmla="*/ 0 h 177"/>
                          <a:gd name="T65" fmla="*/ 264 w 264"/>
                          <a:gd name="T66" fmla="*/ 177 h 17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64" h="177">
                            <a:moveTo>
                              <a:pt x="68" y="164"/>
                            </a:moveTo>
                            <a:lnTo>
                              <a:pt x="52" y="176"/>
                            </a:lnTo>
                            <a:lnTo>
                              <a:pt x="0" y="150"/>
                            </a:lnTo>
                            <a:lnTo>
                              <a:pt x="68" y="104"/>
                            </a:lnTo>
                            <a:lnTo>
                              <a:pt x="21" y="82"/>
                            </a:lnTo>
                            <a:lnTo>
                              <a:pt x="93" y="46"/>
                            </a:lnTo>
                            <a:lnTo>
                              <a:pt x="32" y="31"/>
                            </a:lnTo>
                            <a:lnTo>
                              <a:pt x="99" y="0"/>
                            </a:lnTo>
                            <a:lnTo>
                              <a:pt x="229" y="26"/>
                            </a:lnTo>
                            <a:lnTo>
                              <a:pt x="246" y="16"/>
                            </a:lnTo>
                            <a:lnTo>
                              <a:pt x="263" y="18"/>
                            </a:lnTo>
                            <a:lnTo>
                              <a:pt x="231" y="39"/>
                            </a:lnTo>
                            <a:lnTo>
                              <a:pt x="98" y="8"/>
                            </a:lnTo>
                            <a:lnTo>
                              <a:pt x="56" y="28"/>
                            </a:lnTo>
                            <a:lnTo>
                              <a:pt x="212" y="67"/>
                            </a:lnTo>
                            <a:lnTo>
                              <a:pt x="199" y="78"/>
                            </a:lnTo>
                            <a:lnTo>
                              <a:pt x="106" y="51"/>
                            </a:lnTo>
                            <a:lnTo>
                              <a:pt x="51" y="80"/>
                            </a:lnTo>
                            <a:lnTo>
                              <a:pt x="93" y="98"/>
                            </a:lnTo>
                            <a:lnTo>
                              <a:pt x="22" y="146"/>
                            </a:lnTo>
                            <a:lnTo>
                              <a:pt x="68" y="164"/>
                            </a:lnTo>
                          </a:path>
                        </a:pathLst>
                      </a:custGeom>
                      <a:noFill/>
                      <a:ln w="12700" cap="rnd" cmpd="sng">
                        <a:solidFill>
                          <a:srgbClr val="000000"/>
                        </a:solidFill>
                        <a:prstDash val="solid"/>
                        <a:round/>
                        <a:headEnd/>
                        <a:tailEnd/>
                      </a:ln>
                    </p:spPr>
                    <p:txBody>
                      <a:bodyPr/>
                      <a:lstStyle/>
                      <a:p>
                        <a:endParaRPr lang="es-CL"/>
                      </a:p>
                    </p:txBody>
                  </p:sp>
                </p:grpSp>
                <p:sp>
                  <p:nvSpPr>
                    <p:cNvPr id="1079" name="Freeform 106"/>
                    <p:cNvSpPr>
                      <a:spLocks/>
                    </p:cNvSpPr>
                    <p:nvPr/>
                  </p:nvSpPr>
                  <p:spPr bwMode="auto">
                    <a:xfrm>
                      <a:off x="3762" y="2467"/>
                      <a:ext cx="241" cy="171"/>
                    </a:xfrm>
                    <a:custGeom>
                      <a:avLst/>
                      <a:gdLst>
                        <a:gd name="T0" fmla="*/ 0 w 241"/>
                        <a:gd name="T1" fmla="*/ 160 h 171"/>
                        <a:gd name="T2" fmla="*/ 94 w 241"/>
                        <a:gd name="T3" fmla="*/ 91 h 171"/>
                        <a:gd name="T4" fmla="*/ 70 w 241"/>
                        <a:gd name="T5" fmla="*/ 83 h 171"/>
                        <a:gd name="T6" fmla="*/ 115 w 241"/>
                        <a:gd name="T7" fmla="*/ 50 h 171"/>
                        <a:gd name="T8" fmla="*/ 128 w 241"/>
                        <a:gd name="T9" fmla="*/ 53 h 171"/>
                        <a:gd name="T10" fmla="*/ 96 w 241"/>
                        <a:gd name="T11" fmla="*/ 78 h 171"/>
                        <a:gd name="T12" fmla="*/ 154 w 241"/>
                        <a:gd name="T13" fmla="*/ 104 h 171"/>
                        <a:gd name="T14" fmla="*/ 218 w 241"/>
                        <a:gd name="T15" fmla="*/ 48 h 171"/>
                        <a:gd name="T16" fmla="*/ 177 w 241"/>
                        <a:gd name="T17" fmla="*/ 36 h 171"/>
                        <a:gd name="T18" fmla="*/ 221 w 241"/>
                        <a:gd name="T19" fmla="*/ 0 h 171"/>
                        <a:gd name="T20" fmla="*/ 233 w 241"/>
                        <a:gd name="T21" fmla="*/ 1 h 171"/>
                        <a:gd name="T22" fmla="*/ 196 w 241"/>
                        <a:gd name="T23" fmla="*/ 34 h 171"/>
                        <a:gd name="T24" fmla="*/ 240 w 241"/>
                        <a:gd name="T25" fmla="*/ 46 h 171"/>
                        <a:gd name="T26" fmla="*/ 156 w 241"/>
                        <a:gd name="T27" fmla="*/ 124 h 171"/>
                        <a:gd name="T28" fmla="*/ 105 w 241"/>
                        <a:gd name="T29" fmla="*/ 101 h 171"/>
                        <a:gd name="T30" fmla="*/ 53 w 241"/>
                        <a:gd name="T31" fmla="*/ 138 h 171"/>
                        <a:gd name="T32" fmla="*/ 78 w 241"/>
                        <a:gd name="T33" fmla="*/ 147 h 171"/>
                        <a:gd name="T34" fmla="*/ 62 w 241"/>
                        <a:gd name="T35" fmla="*/ 158 h 171"/>
                        <a:gd name="T36" fmla="*/ 43 w 241"/>
                        <a:gd name="T37" fmla="*/ 149 h 171"/>
                        <a:gd name="T38" fmla="*/ 14 w 241"/>
                        <a:gd name="T39" fmla="*/ 170 h 171"/>
                        <a:gd name="T40" fmla="*/ 0 w 241"/>
                        <a:gd name="T41" fmla="*/ 160 h 1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1"/>
                        <a:gd name="T64" fmla="*/ 0 h 171"/>
                        <a:gd name="T65" fmla="*/ 241 w 241"/>
                        <a:gd name="T66" fmla="*/ 171 h 1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1" h="171">
                          <a:moveTo>
                            <a:pt x="0" y="160"/>
                          </a:moveTo>
                          <a:lnTo>
                            <a:pt x="94" y="91"/>
                          </a:lnTo>
                          <a:lnTo>
                            <a:pt x="70" y="83"/>
                          </a:lnTo>
                          <a:lnTo>
                            <a:pt x="115" y="50"/>
                          </a:lnTo>
                          <a:lnTo>
                            <a:pt x="128" y="53"/>
                          </a:lnTo>
                          <a:lnTo>
                            <a:pt x="96" y="78"/>
                          </a:lnTo>
                          <a:lnTo>
                            <a:pt x="154" y="104"/>
                          </a:lnTo>
                          <a:lnTo>
                            <a:pt x="218" y="48"/>
                          </a:lnTo>
                          <a:lnTo>
                            <a:pt x="177" y="36"/>
                          </a:lnTo>
                          <a:lnTo>
                            <a:pt x="221" y="0"/>
                          </a:lnTo>
                          <a:lnTo>
                            <a:pt x="233" y="1"/>
                          </a:lnTo>
                          <a:lnTo>
                            <a:pt x="196" y="34"/>
                          </a:lnTo>
                          <a:lnTo>
                            <a:pt x="240" y="46"/>
                          </a:lnTo>
                          <a:lnTo>
                            <a:pt x="156" y="124"/>
                          </a:lnTo>
                          <a:lnTo>
                            <a:pt x="105" y="101"/>
                          </a:lnTo>
                          <a:lnTo>
                            <a:pt x="53" y="138"/>
                          </a:lnTo>
                          <a:lnTo>
                            <a:pt x="78" y="147"/>
                          </a:lnTo>
                          <a:lnTo>
                            <a:pt x="62" y="158"/>
                          </a:lnTo>
                          <a:lnTo>
                            <a:pt x="43" y="149"/>
                          </a:lnTo>
                          <a:lnTo>
                            <a:pt x="14" y="170"/>
                          </a:lnTo>
                          <a:lnTo>
                            <a:pt x="0" y="160"/>
                          </a:lnTo>
                        </a:path>
                      </a:pathLst>
                    </a:custGeom>
                    <a:noFill/>
                    <a:ln w="12700" cap="rnd" cmpd="sng">
                      <a:solidFill>
                        <a:srgbClr val="000000"/>
                      </a:solidFill>
                      <a:prstDash val="solid"/>
                      <a:round/>
                      <a:headEnd/>
                      <a:tailEnd/>
                    </a:ln>
                  </p:spPr>
                  <p:txBody>
                    <a:bodyPr/>
                    <a:lstStyle/>
                    <a:p>
                      <a:endParaRPr lang="es-CL"/>
                    </a:p>
                  </p:txBody>
                </p:sp>
              </p:grpSp>
            </p:grpSp>
            <p:sp>
              <p:nvSpPr>
                <p:cNvPr id="1073" name="Line 107"/>
                <p:cNvSpPr>
                  <a:spLocks noChangeShapeType="1"/>
                </p:cNvSpPr>
                <p:nvPr/>
              </p:nvSpPr>
              <p:spPr bwMode="auto">
                <a:xfrm>
                  <a:off x="3940" y="2502"/>
                  <a:ext cx="0" cy="48"/>
                </a:xfrm>
                <a:prstGeom prst="line">
                  <a:avLst/>
                </a:prstGeom>
                <a:noFill/>
                <a:ln w="12700">
                  <a:solidFill>
                    <a:srgbClr val="000000"/>
                  </a:solidFill>
                  <a:round/>
                  <a:headEnd type="none" w="sm" len="sm"/>
                  <a:tailEnd type="none" w="sm" len="sm"/>
                </a:ln>
              </p:spPr>
              <p:txBody>
                <a:bodyPr wrap="none" anchor="ctr"/>
                <a:lstStyle/>
                <a:p>
                  <a:endParaRPr lang="es-CL"/>
                </a:p>
              </p:txBody>
            </p:sp>
          </p:grpSp>
        </p:grpSp>
        <p:sp>
          <p:nvSpPr>
            <p:cNvPr id="202860" name="Rectangle 108"/>
            <p:cNvSpPr>
              <a:spLocks noChangeArrowheads="1"/>
            </p:cNvSpPr>
            <p:nvPr/>
          </p:nvSpPr>
          <p:spPr bwMode="auto">
            <a:xfrm>
              <a:off x="3668" y="3011"/>
              <a:ext cx="561" cy="139"/>
            </a:xfrm>
            <a:prstGeom prst="rect">
              <a:avLst/>
            </a:prstGeom>
            <a:noFill/>
            <a:ln w="9525">
              <a:noFill/>
              <a:miter lim="800000"/>
              <a:headEnd/>
              <a:tailEnd/>
            </a:ln>
            <a:effectLst/>
          </p:spPr>
          <p:txBody>
            <a:bodyPr lIns="92075" tIns="46038" rIns="92075" bIns="46038">
              <a:spAutoFit/>
            </a:bodyPr>
            <a:lstStyle/>
            <a:p>
              <a:pPr defTabSz="850900" eaLnBrk="0" hangingPunct="0">
                <a:lnSpc>
                  <a:spcPct val="90000"/>
                </a:lnSpc>
                <a:spcBef>
                  <a:spcPct val="50000"/>
                </a:spcBef>
                <a:defRPr/>
              </a:pPr>
              <a:r>
                <a:rPr lang="es-ES_tradnl" sz="1400" b="1">
                  <a:solidFill>
                    <a:srgbClr val="081D58"/>
                  </a:solidFill>
                  <a:effectLst>
                    <a:outerShdw blurRad="38100" dist="38100" dir="2700000" algn="tl">
                      <a:srgbClr val="C0C0C0"/>
                    </a:outerShdw>
                  </a:effectLst>
                  <a:latin typeface="Sans" charset="0"/>
                </a:rPr>
                <a:t>Patterns</a:t>
              </a:r>
            </a:p>
          </p:txBody>
        </p:sp>
        <p:sp>
          <p:nvSpPr>
            <p:cNvPr id="1058" name="AutoShape 109"/>
            <p:cNvSpPr>
              <a:spLocks noChangeArrowheads="1"/>
            </p:cNvSpPr>
            <p:nvPr/>
          </p:nvSpPr>
          <p:spPr bwMode="auto">
            <a:xfrm>
              <a:off x="3728" y="1841"/>
              <a:ext cx="890" cy="271"/>
            </a:xfrm>
            <a:prstGeom prst="roundRect">
              <a:avLst>
                <a:gd name="adj" fmla="val 12486"/>
              </a:avLst>
            </a:prstGeom>
            <a:noFill/>
            <a:ln w="12700">
              <a:solidFill>
                <a:srgbClr val="081D58"/>
              </a:solidFill>
              <a:round/>
              <a:headEnd/>
              <a:tailEnd/>
            </a:ln>
          </p:spPr>
          <p:txBody>
            <a:bodyPr wrap="none" anchor="ctr"/>
            <a:lstStyle/>
            <a:p>
              <a:endParaRPr lang="es-CL"/>
            </a:p>
          </p:txBody>
        </p:sp>
        <p:sp>
          <p:nvSpPr>
            <p:cNvPr id="202862" name="Rectangle 110"/>
            <p:cNvSpPr>
              <a:spLocks noChangeArrowheads="1"/>
            </p:cNvSpPr>
            <p:nvPr/>
          </p:nvSpPr>
          <p:spPr bwMode="auto">
            <a:xfrm>
              <a:off x="3892" y="1838"/>
              <a:ext cx="574" cy="233"/>
            </a:xfrm>
            <a:prstGeom prst="rect">
              <a:avLst/>
            </a:prstGeom>
            <a:noFill/>
            <a:ln w="9525">
              <a:noFill/>
              <a:miter lim="800000"/>
              <a:headEnd/>
              <a:tailEnd/>
            </a:ln>
            <a:effectLst/>
          </p:spPr>
          <p:txBody>
            <a:bodyPr wrap="none" lIns="92075" tIns="46038" rIns="92075" bIns="46038">
              <a:spAutoFit/>
            </a:bodyPr>
            <a:lstStyle/>
            <a:p>
              <a:pPr algn="ctr" defTabSz="850900" eaLnBrk="0" hangingPunct="0">
                <a:lnSpc>
                  <a:spcPct val="90000"/>
                </a:lnSpc>
                <a:spcBef>
                  <a:spcPct val="50000"/>
                </a:spcBef>
                <a:defRPr/>
              </a:pPr>
              <a:r>
                <a:rPr lang="es-ES_tradnl" sz="1400">
                  <a:latin typeface="Sans" charset="0"/>
                </a:rPr>
                <a:t>Interpretation</a:t>
              </a:r>
              <a:br>
                <a:rPr lang="es-ES_tradnl" sz="1400">
                  <a:latin typeface="Sans" charset="0"/>
                </a:rPr>
              </a:br>
              <a:r>
                <a:rPr lang="es-ES_tradnl" sz="1400">
                  <a:latin typeface="Sans" charset="0"/>
                </a:rPr>
                <a:t>Evaluation</a:t>
              </a:r>
              <a:endParaRPr lang="es-ES_tradnl" sz="1200" b="1">
                <a:effectLst>
                  <a:outerShdw blurRad="38100" dist="38100" dir="2700000" algn="tl">
                    <a:srgbClr val="C0C0C0"/>
                  </a:outerShdw>
                </a:effectLst>
                <a:latin typeface="Sans" charset="0"/>
              </a:endParaRPr>
            </a:p>
          </p:txBody>
        </p:sp>
        <p:graphicFrame>
          <p:nvGraphicFramePr>
            <p:cNvPr id="1026" name="Object 111"/>
            <p:cNvGraphicFramePr>
              <a:graphicFrameLocks/>
            </p:cNvGraphicFramePr>
            <p:nvPr/>
          </p:nvGraphicFramePr>
          <p:xfrm>
            <a:off x="4292" y="2212"/>
            <a:ext cx="447" cy="658"/>
          </p:xfrm>
          <a:graphic>
            <a:graphicData uri="http://schemas.openxmlformats.org/presentationml/2006/ole">
              <p:oleObj spid="_x0000_s105474" name="ClipArt" r:id="rId4" imgW="973080" imgH="1425240" progId="">
                <p:embed/>
              </p:oleObj>
            </a:graphicData>
          </a:graphic>
        </p:graphicFrame>
        <p:sp>
          <p:nvSpPr>
            <p:cNvPr id="1060" name="Line 112"/>
            <p:cNvSpPr>
              <a:spLocks noChangeShapeType="1"/>
            </p:cNvSpPr>
            <p:nvPr/>
          </p:nvSpPr>
          <p:spPr bwMode="auto">
            <a:xfrm>
              <a:off x="1622" y="3556"/>
              <a:ext cx="0" cy="364"/>
            </a:xfrm>
            <a:prstGeom prst="line">
              <a:avLst/>
            </a:prstGeom>
            <a:noFill/>
            <a:ln w="12700">
              <a:solidFill>
                <a:srgbClr val="969696"/>
              </a:solidFill>
              <a:prstDash val="dash"/>
              <a:round/>
              <a:headEnd type="stealth" w="med" len="lg"/>
              <a:tailEnd type="none" w="sm" len="sm"/>
            </a:ln>
          </p:spPr>
          <p:txBody>
            <a:bodyPr wrap="none" anchor="ctr"/>
            <a:lstStyle/>
            <a:p>
              <a:endParaRPr lang="es-CL"/>
            </a:p>
          </p:txBody>
        </p:sp>
        <p:sp>
          <p:nvSpPr>
            <p:cNvPr id="1061" name="Line 113"/>
            <p:cNvSpPr>
              <a:spLocks noChangeShapeType="1"/>
            </p:cNvSpPr>
            <p:nvPr/>
          </p:nvSpPr>
          <p:spPr bwMode="auto">
            <a:xfrm flipH="1" flipV="1">
              <a:off x="1630" y="3909"/>
              <a:ext cx="2611" cy="3"/>
            </a:xfrm>
            <a:prstGeom prst="line">
              <a:avLst/>
            </a:prstGeom>
            <a:noFill/>
            <a:ln w="12700">
              <a:solidFill>
                <a:srgbClr val="969696"/>
              </a:solidFill>
              <a:prstDash val="dash"/>
              <a:round/>
              <a:headEnd type="none" w="sm" len="sm"/>
              <a:tailEnd type="none" w="sm" len="sm"/>
            </a:ln>
          </p:spPr>
          <p:txBody>
            <a:bodyPr wrap="none" anchor="ctr"/>
            <a:lstStyle/>
            <a:p>
              <a:endParaRPr lang="es-CL"/>
            </a:p>
          </p:txBody>
        </p:sp>
        <p:sp>
          <p:nvSpPr>
            <p:cNvPr id="1062" name="Line 114"/>
            <p:cNvSpPr>
              <a:spLocks noChangeShapeType="1"/>
            </p:cNvSpPr>
            <p:nvPr/>
          </p:nvSpPr>
          <p:spPr bwMode="auto">
            <a:xfrm flipH="1">
              <a:off x="4225" y="2703"/>
              <a:ext cx="8" cy="1207"/>
            </a:xfrm>
            <a:prstGeom prst="line">
              <a:avLst/>
            </a:prstGeom>
            <a:noFill/>
            <a:ln w="12700">
              <a:solidFill>
                <a:srgbClr val="969696"/>
              </a:solidFill>
              <a:prstDash val="dash"/>
              <a:round/>
              <a:headEnd type="none" w="sm" len="sm"/>
              <a:tailEnd type="stealth" w="med" len="lg"/>
            </a:ln>
          </p:spPr>
          <p:txBody>
            <a:bodyPr wrap="none" anchor="ctr"/>
            <a:lstStyle/>
            <a:p>
              <a:endParaRPr lang="es-CL"/>
            </a:p>
          </p:txBody>
        </p:sp>
        <p:sp>
          <p:nvSpPr>
            <p:cNvPr id="1063" name="Line 115"/>
            <p:cNvSpPr>
              <a:spLocks noChangeShapeType="1"/>
            </p:cNvSpPr>
            <p:nvPr/>
          </p:nvSpPr>
          <p:spPr bwMode="auto">
            <a:xfrm>
              <a:off x="2263" y="3369"/>
              <a:ext cx="8" cy="541"/>
            </a:xfrm>
            <a:prstGeom prst="line">
              <a:avLst/>
            </a:prstGeom>
            <a:noFill/>
            <a:ln w="12700">
              <a:solidFill>
                <a:srgbClr val="969696"/>
              </a:solidFill>
              <a:prstDash val="dash"/>
              <a:round/>
              <a:headEnd type="stealth" w="med" len="lg"/>
              <a:tailEnd type="none" w="sm" len="sm"/>
            </a:ln>
          </p:spPr>
          <p:txBody>
            <a:bodyPr wrap="none" anchor="ctr"/>
            <a:lstStyle/>
            <a:p>
              <a:endParaRPr lang="es-CL"/>
            </a:p>
          </p:txBody>
        </p:sp>
        <p:sp>
          <p:nvSpPr>
            <p:cNvPr id="1064" name="Line 116"/>
            <p:cNvSpPr>
              <a:spLocks noChangeShapeType="1"/>
            </p:cNvSpPr>
            <p:nvPr/>
          </p:nvSpPr>
          <p:spPr bwMode="auto">
            <a:xfrm>
              <a:off x="2942" y="3129"/>
              <a:ext cx="9" cy="791"/>
            </a:xfrm>
            <a:prstGeom prst="line">
              <a:avLst/>
            </a:prstGeom>
            <a:noFill/>
            <a:ln w="12700">
              <a:solidFill>
                <a:srgbClr val="969696"/>
              </a:solidFill>
              <a:prstDash val="dash"/>
              <a:round/>
              <a:headEnd type="stealth" w="med" len="lg"/>
              <a:tailEnd type="none" w="sm" len="sm"/>
            </a:ln>
          </p:spPr>
          <p:txBody>
            <a:bodyPr wrap="none" anchor="ctr"/>
            <a:lstStyle/>
            <a:p>
              <a:endParaRPr lang="es-CL"/>
            </a:p>
          </p:txBody>
        </p:sp>
        <p:sp>
          <p:nvSpPr>
            <p:cNvPr id="1065" name="Line 117"/>
            <p:cNvSpPr>
              <a:spLocks noChangeShapeType="1"/>
            </p:cNvSpPr>
            <p:nvPr/>
          </p:nvSpPr>
          <p:spPr bwMode="auto">
            <a:xfrm>
              <a:off x="3539" y="2934"/>
              <a:ext cx="8" cy="976"/>
            </a:xfrm>
            <a:prstGeom prst="line">
              <a:avLst/>
            </a:prstGeom>
            <a:noFill/>
            <a:ln w="12700">
              <a:solidFill>
                <a:srgbClr val="969696"/>
              </a:solidFill>
              <a:prstDash val="dash"/>
              <a:round/>
              <a:headEnd type="stealth" w="med" len="lg"/>
              <a:tailEnd type="none" w="sm" len="sm"/>
            </a:ln>
          </p:spPr>
          <p:txBody>
            <a:bodyPr wrap="none" anchor="ctr"/>
            <a:lstStyle/>
            <a:p>
              <a:endParaRPr lang="es-CL"/>
            </a:p>
          </p:txBody>
        </p:sp>
        <p:sp>
          <p:nvSpPr>
            <p:cNvPr id="1066" name="AutoShape 118"/>
            <p:cNvSpPr>
              <a:spLocks noChangeArrowheads="1"/>
            </p:cNvSpPr>
            <p:nvPr/>
          </p:nvSpPr>
          <p:spPr bwMode="auto">
            <a:xfrm>
              <a:off x="1115" y="2991"/>
              <a:ext cx="632" cy="161"/>
            </a:xfrm>
            <a:prstGeom prst="roundRect">
              <a:avLst>
                <a:gd name="adj" fmla="val 12486"/>
              </a:avLst>
            </a:prstGeom>
            <a:noFill/>
            <a:ln w="12700">
              <a:solidFill>
                <a:srgbClr val="081D58"/>
              </a:solidFill>
              <a:round/>
              <a:headEnd/>
              <a:tailEnd/>
            </a:ln>
          </p:spPr>
          <p:txBody>
            <a:bodyPr wrap="none" anchor="ctr"/>
            <a:lstStyle/>
            <a:p>
              <a:endParaRPr lang="es-CL"/>
            </a:p>
          </p:txBody>
        </p:sp>
        <p:sp>
          <p:nvSpPr>
            <p:cNvPr id="202871" name="Rectangle 119"/>
            <p:cNvSpPr>
              <a:spLocks noChangeArrowheads="1"/>
            </p:cNvSpPr>
            <p:nvPr/>
          </p:nvSpPr>
          <p:spPr bwMode="auto">
            <a:xfrm>
              <a:off x="1166" y="2993"/>
              <a:ext cx="421" cy="139"/>
            </a:xfrm>
            <a:prstGeom prst="rect">
              <a:avLst/>
            </a:prstGeom>
            <a:noFill/>
            <a:ln w="9525">
              <a:noFill/>
              <a:miter lim="800000"/>
              <a:headEnd/>
              <a:tailEnd/>
            </a:ln>
            <a:effectLst/>
          </p:spPr>
          <p:txBody>
            <a:bodyPr wrap="none" lIns="92075" tIns="46038" rIns="92075" bIns="46038">
              <a:spAutoFit/>
            </a:bodyPr>
            <a:lstStyle/>
            <a:p>
              <a:pPr defTabSz="850900" eaLnBrk="0" hangingPunct="0">
                <a:lnSpc>
                  <a:spcPct val="90000"/>
                </a:lnSpc>
                <a:spcBef>
                  <a:spcPct val="50000"/>
                </a:spcBef>
                <a:defRPr/>
              </a:pPr>
              <a:r>
                <a:rPr lang="es-ES_tradnl" sz="1400">
                  <a:latin typeface="Sans" charset="0"/>
                </a:rPr>
                <a:t>Selection</a:t>
              </a:r>
              <a:endParaRPr lang="es-ES_tradnl" sz="1200" b="1">
                <a:effectLst>
                  <a:outerShdw blurRad="38100" dist="38100" dir="2700000" algn="tl">
                    <a:srgbClr val="C0C0C0"/>
                  </a:outerShdw>
                </a:effectLst>
                <a:latin typeface="Sans"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406400" y="152400"/>
            <a:ext cx="8280400" cy="1219200"/>
          </a:xfrm>
        </p:spPr>
        <p:txBody>
          <a:bodyPr lIns="90488" tIns="44450" rIns="90488" bIns="44450"/>
          <a:lstStyle/>
          <a:p>
            <a:r>
              <a:rPr lang="en-US" sz="3600" smtClean="0"/>
              <a:t>Application areas of Web Mining</a:t>
            </a:r>
            <a:endParaRPr lang="es-ES_tradnl" smtClean="0"/>
          </a:p>
        </p:txBody>
      </p:sp>
      <p:pic>
        <p:nvPicPr>
          <p:cNvPr id="204803" name="Picture 3" descr="nuevo-1"/>
          <p:cNvPicPr>
            <a:picLocks noChangeAspect="1" noChangeArrowheads="1"/>
          </p:cNvPicPr>
          <p:nvPr/>
        </p:nvPicPr>
        <p:blipFill>
          <a:blip r:embed="rId3" cstate="print"/>
          <a:srcRect/>
          <a:stretch>
            <a:fillRect/>
          </a:stretch>
        </p:blipFill>
        <p:spPr bwMode="auto">
          <a:xfrm>
            <a:off x="533400" y="2133600"/>
            <a:ext cx="8229600" cy="381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048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idx="4294967295"/>
          </p:nvPr>
        </p:nvSpPr>
        <p:spPr>
          <a:xfrm>
            <a:off x="762000" y="0"/>
            <a:ext cx="7772400" cy="838200"/>
          </a:xfrm>
        </p:spPr>
        <p:txBody>
          <a:bodyPr/>
          <a:lstStyle/>
          <a:p>
            <a:r>
              <a:rPr lang="es-ES_tradnl" sz="3600" smtClean="0"/>
              <a:t>Methodology of Web Mining</a:t>
            </a:r>
            <a:endParaRPr lang="es-ES_tradnl" sz="2400" b="1" smtClean="0">
              <a:latin typeface="Arial" pitchFamily="34" charset="0"/>
            </a:endParaRPr>
          </a:p>
        </p:txBody>
      </p:sp>
      <p:sp>
        <p:nvSpPr>
          <p:cNvPr id="27651" name="Rectangle 3"/>
          <p:cNvSpPr>
            <a:spLocks noGrp="1" noChangeArrowheads="1"/>
          </p:cNvSpPr>
          <p:nvPr>
            <p:ph type="body" idx="4294967295"/>
          </p:nvPr>
        </p:nvSpPr>
        <p:spPr>
          <a:xfrm>
            <a:off x="990600" y="990600"/>
            <a:ext cx="7772400" cy="5181600"/>
          </a:xfrm>
        </p:spPr>
        <p:txBody>
          <a:bodyPr/>
          <a:lstStyle/>
          <a:p>
            <a:pPr>
              <a:lnSpc>
                <a:spcPct val="80000"/>
              </a:lnSpc>
              <a:buFont typeface="Arial" pitchFamily="34" charset="0"/>
              <a:buNone/>
            </a:pPr>
            <a:r>
              <a:rPr lang="es-ES" sz="2400" b="1" smtClean="0">
                <a:latin typeface="Arial" pitchFamily="34" charset="0"/>
              </a:rPr>
              <a:t>Combination of KDD process and </a:t>
            </a:r>
          </a:p>
          <a:p>
            <a:pPr>
              <a:lnSpc>
                <a:spcPct val="80000"/>
              </a:lnSpc>
              <a:buFont typeface="Arial" pitchFamily="34" charset="0"/>
              <a:buNone/>
            </a:pPr>
            <a:r>
              <a:rPr lang="es-ES" sz="2400" b="1" smtClean="0">
                <a:latin typeface="Arial" pitchFamily="34" charset="0"/>
              </a:rPr>
              <a:t>Web Traffic analysis</a:t>
            </a:r>
          </a:p>
        </p:txBody>
      </p:sp>
      <p:grpSp>
        <p:nvGrpSpPr>
          <p:cNvPr id="2" name="Group 4"/>
          <p:cNvGrpSpPr>
            <a:grpSpLocks/>
          </p:cNvGrpSpPr>
          <p:nvPr/>
        </p:nvGrpSpPr>
        <p:grpSpPr bwMode="auto">
          <a:xfrm>
            <a:off x="1600200" y="5638800"/>
            <a:ext cx="3048000" cy="854075"/>
            <a:chOff x="1008" y="3552"/>
            <a:chExt cx="1920" cy="538"/>
          </a:xfrm>
        </p:grpSpPr>
        <p:sp>
          <p:nvSpPr>
            <p:cNvPr id="27704" name="AutoShape 5"/>
            <p:cNvSpPr>
              <a:spLocks/>
            </p:cNvSpPr>
            <p:nvPr/>
          </p:nvSpPr>
          <p:spPr bwMode="auto">
            <a:xfrm rot="5400000">
              <a:off x="1776" y="2784"/>
              <a:ext cx="240" cy="1776"/>
            </a:xfrm>
            <a:prstGeom prst="rightBrace">
              <a:avLst>
                <a:gd name="adj1" fmla="val 61667"/>
                <a:gd name="adj2" fmla="val 50000"/>
              </a:avLst>
            </a:prstGeom>
            <a:noFill/>
            <a:ln w="9525">
              <a:solidFill>
                <a:schemeClr val="tx1"/>
              </a:solidFill>
              <a:round/>
              <a:headEnd/>
              <a:tailEnd/>
            </a:ln>
          </p:spPr>
          <p:txBody>
            <a:bodyPr wrap="none" anchor="ctr"/>
            <a:lstStyle/>
            <a:p>
              <a:endParaRPr lang="es-CL"/>
            </a:p>
          </p:txBody>
        </p:sp>
        <p:sp>
          <p:nvSpPr>
            <p:cNvPr id="27705" name="Text Box 6"/>
            <p:cNvSpPr txBox="1">
              <a:spLocks noChangeArrowheads="1"/>
            </p:cNvSpPr>
            <p:nvPr/>
          </p:nvSpPr>
          <p:spPr bwMode="auto">
            <a:xfrm>
              <a:off x="1152" y="3840"/>
              <a:ext cx="1776" cy="250"/>
            </a:xfrm>
            <a:prstGeom prst="rect">
              <a:avLst/>
            </a:prstGeom>
            <a:noFill/>
            <a:ln w="9525">
              <a:noFill/>
              <a:miter lim="800000"/>
              <a:headEnd/>
              <a:tailEnd/>
            </a:ln>
          </p:spPr>
          <p:txBody>
            <a:bodyPr>
              <a:spAutoFit/>
            </a:bodyPr>
            <a:lstStyle/>
            <a:p>
              <a:pPr eaLnBrk="0" hangingPunct="0">
                <a:spcBef>
                  <a:spcPct val="50000"/>
                </a:spcBef>
              </a:pPr>
              <a:r>
                <a:rPr lang="es-ES_tradnl" sz="2000" b="1">
                  <a:solidFill>
                    <a:schemeClr val="accent2"/>
                  </a:solidFill>
                </a:rPr>
                <a:t>Preprocessing</a:t>
              </a:r>
              <a:endParaRPr lang="es-ES_tradnl" sz="2000">
                <a:solidFill>
                  <a:schemeClr val="accent2"/>
                </a:solidFill>
                <a:latin typeface="Verdana" pitchFamily="34" charset="0"/>
              </a:endParaRPr>
            </a:p>
          </p:txBody>
        </p:sp>
      </p:grpSp>
      <p:grpSp>
        <p:nvGrpSpPr>
          <p:cNvPr id="3" name="Group 7"/>
          <p:cNvGrpSpPr>
            <a:grpSpLocks/>
          </p:cNvGrpSpPr>
          <p:nvPr/>
        </p:nvGrpSpPr>
        <p:grpSpPr bwMode="auto">
          <a:xfrm>
            <a:off x="4114800" y="5638800"/>
            <a:ext cx="2209800" cy="854075"/>
            <a:chOff x="2640" y="3552"/>
            <a:chExt cx="1392" cy="538"/>
          </a:xfrm>
        </p:grpSpPr>
        <p:sp>
          <p:nvSpPr>
            <p:cNvPr id="27702" name="AutoShape 8"/>
            <p:cNvSpPr>
              <a:spLocks/>
            </p:cNvSpPr>
            <p:nvPr/>
          </p:nvSpPr>
          <p:spPr bwMode="auto">
            <a:xfrm rot="5400000">
              <a:off x="3312" y="3072"/>
              <a:ext cx="240" cy="1200"/>
            </a:xfrm>
            <a:prstGeom prst="rightBrace">
              <a:avLst>
                <a:gd name="adj1" fmla="val 41667"/>
                <a:gd name="adj2" fmla="val 50000"/>
              </a:avLst>
            </a:prstGeom>
            <a:noFill/>
            <a:ln w="9525">
              <a:solidFill>
                <a:schemeClr val="tx1"/>
              </a:solidFill>
              <a:round/>
              <a:headEnd/>
              <a:tailEnd/>
            </a:ln>
          </p:spPr>
          <p:txBody>
            <a:bodyPr wrap="none" anchor="ctr"/>
            <a:lstStyle/>
            <a:p>
              <a:endParaRPr lang="es-CL"/>
            </a:p>
          </p:txBody>
        </p:sp>
        <p:sp>
          <p:nvSpPr>
            <p:cNvPr id="27703" name="Text Box 9"/>
            <p:cNvSpPr txBox="1">
              <a:spLocks noChangeArrowheads="1"/>
            </p:cNvSpPr>
            <p:nvPr/>
          </p:nvSpPr>
          <p:spPr bwMode="auto">
            <a:xfrm>
              <a:off x="2640" y="3840"/>
              <a:ext cx="1344" cy="250"/>
            </a:xfrm>
            <a:prstGeom prst="rect">
              <a:avLst/>
            </a:prstGeom>
            <a:noFill/>
            <a:ln w="9525">
              <a:noFill/>
              <a:miter lim="800000"/>
              <a:headEnd/>
              <a:tailEnd/>
            </a:ln>
          </p:spPr>
          <p:txBody>
            <a:bodyPr>
              <a:spAutoFit/>
            </a:bodyPr>
            <a:lstStyle/>
            <a:p>
              <a:pPr eaLnBrk="0" hangingPunct="0">
                <a:spcBef>
                  <a:spcPct val="50000"/>
                </a:spcBef>
              </a:pPr>
              <a:r>
                <a:rPr lang="es-ES_tradnl" sz="2000" b="1">
                  <a:solidFill>
                    <a:schemeClr val="accent2"/>
                  </a:solidFill>
                </a:rPr>
                <a:t>Transformation </a:t>
              </a:r>
              <a:endParaRPr lang="es-ES_tradnl" sz="2000">
                <a:solidFill>
                  <a:schemeClr val="accent2"/>
                </a:solidFill>
                <a:latin typeface="Verdana" pitchFamily="34" charset="0"/>
              </a:endParaRPr>
            </a:p>
          </p:txBody>
        </p:sp>
      </p:grpSp>
      <p:grpSp>
        <p:nvGrpSpPr>
          <p:cNvPr id="4" name="Group 10"/>
          <p:cNvGrpSpPr>
            <a:grpSpLocks/>
          </p:cNvGrpSpPr>
          <p:nvPr/>
        </p:nvGrpSpPr>
        <p:grpSpPr bwMode="auto">
          <a:xfrm>
            <a:off x="6248400" y="5638800"/>
            <a:ext cx="1676400" cy="854075"/>
            <a:chOff x="3984" y="3552"/>
            <a:chExt cx="1056" cy="538"/>
          </a:xfrm>
        </p:grpSpPr>
        <p:sp>
          <p:nvSpPr>
            <p:cNvPr id="27700" name="AutoShape 11"/>
            <p:cNvSpPr>
              <a:spLocks/>
            </p:cNvSpPr>
            <p:nvPr/>
          </p:nvSpPr>
          <p:spPr bwMode="auto">
            <a:xfrm rot="5400000">
              <a:off x="4392" y="3288"/>
              <a:ext cx="240" cy="768"/>
            </a:xfrm>
            <a:prstGeom prst="rightBrace">
              <a:avLst>
                <a:gd name="adj1" fmla="val 26667"/>
                <a:gd name="adj2" fmla="val 50000"/>
              </a:avLst>
            </a:prstGeom>
            <a:noFill/>
            <a:ln w="9525">
              <a:solidFill>
                <a:schemeClr val="tx1"/>
              </a:solidFill>
              <a:round/>
              <a:headEnd/>
              <a:tailEnd/>
            </a:ln>
          </p:spPr>
          <p:txBody>
            <a:bodyPr wrap="none" anchor="ctr"/>
            <a:lstStyle/>
            <a:p>
              <a:endParaRPr lang="es-CL"/>
            </a:p>
          </p:txBody>
        </p:sp>
        <p:sp>
          <p:nvSpPr>
            <p:cNvPr id="27701" name="Text Box 12"/>
            <p:cNvSpPr txBox="1">
              <a:spLocks noChangeArrowheads="1"/>
            </p:cNvSpPr>
            <p:nvPr/>
          </p:nvSpPr>
          <p:spPr bwMode="auto">
            <a:xfrm>
              <a:off x="3984" y="3840"/>
              <a:ext cx="1056" cy="250"/>
            </a:xfrm>
            <a:prstGeom prst="rect">
              <a:avLst/>
            </a:prstGeom>
            <a:noFill/>
            <a:ln w="9525">
              <a:noFill/>
              <a:miter lim="800000"/>
              <a:headEnd/>
              <a:tailEnd/>
            </a:ln>
          </p:spPr>
          <p:txBody>
            <a:bodyPr>
              <a:spAutoFit/>
            </a:bodyPr>
            <a:lstStyle/>
            <a:p>
              <a:pPr eaLnBrk="0" hangingPunct="0">
                <a:spcBef>
                  <a:spcPct val="50000"/>
                </a:spcBef>
              </a:pPr>
              <a:r>
                <a:rPr lang="es-ES_tradnl" sz="2000" b="1">
                  <a:solidFill>
                    <a:schemeClr val="accent2"/>
                  </a:solidFill>
                </a:rPr>
                <a:t>Data Mining</a:t>
              </a:r>
              <a:endParaRPr lang="es-ES_tradnl" sz="2000">
                <a:solidFill>
                  <a:schemeClr val="accent2"/>
                </a:solidFill>
                <a:latin typeface="Verdana" pitchFamily="34" charset="0"/>
              </a:endParaRPr>
            </a:p>
          </p:txBody>
        </p:sp>
      </p:grpSp>
      <p:grpSp>
        <p:nvGrpSpPr>
          <p:cNvPr id="5" name="Group 13"/>
          <p:cNvGrpSpPr>
            <a:grpSpLocks/>
          </p:cNvGrpSpPr>
          <p:nvPr/>
        </p:nvGrpSpPr>
        <p:grpSpPr bwMode="auto">
          <a:xfrm>
            <a:off x="7772400" y="5638800"/>
            <a:ext cx="1371600" cy="1006475"/>
            <a:chOff x="4896" y="3552"/>
            <a:chExt cx="864" cy="634"/>
          </a:xfrm>
        </p:grpSpPr>
        <p:sp>
          <p:nvSpPr>
            <p:cNvPr id="27698" name="AutoShape 14"/>
            <p:cNvSpPr>
              <a:spLocks/>
            </p:cNvSpPr>
            <p:nvPr/>
          </p:nvSpPr>
          <p:spPr bwMode="auto">
            <a:xfrm rot="5400000">
              <a:off x="5184" y="3360"/>
              <a:ext cx="240" cy="624"/>
            </a:xfrm>
            <a:prstGeom prst="rightBrace">
              <a:avLst>
                <a:gd name="adj1" fmla="val 21667"/>
                <a:gd name="adj2" fmla="val 50000"/>
              </a:avLst>
            </a:prstGeom>
            <a:noFill/>
            <a:ln w="9525">
              <a:solidFill>
                <a:schemeClr val="tx1"/>
              </a:solidFill>
              <a:round/>
              <a:headEnd/>
              <a:tailEnd/>
            </a:ln>
          </p:spPr>
          <p:txBody>
            <a:bodyPr rot="10800000" vert="eaVert" wrap="none" anchor="ctr"/>
            <a:lstStyle/>
            <a:p>
              <a:pPr algn="ctr" eaLnBrk="0" hangingPunct="0"/>
              <a:endParaRPr lang="es-CL" sz="2400">
                <a:latin typeface="Verdana" pitchFamily="34" charset="0"/>
              </a:endParaRPr>
            </a:p>
          </p:txBody>
        </p:sp>
        <p:sp>
          <p:nvSpPr>
            <p:cNvPr id="27699" name="Text Box 15"/>
            <p:cNvSpPr txBox="1">
              <a:spLocks noChangeArrowheads="1"/>
            </p:cNvSpPr>
            <p:nvPr/>
          </p:nvSpPr>
          <p:spPr bwMode="auto">
            <a:xfrm>
              <a:off x="4896" y="3744"/>
              <a:ext cx="864" cy="442"/>
            </a:xfrm>
            <a:prstGeom prst="rect">
              <a:avLst/>
            </a:prstGeom>
            <a:noFill/>
            <a:ln w="9525">
              <a:noFill/>
              <a:miter lim="800000"/>
              <a:headEnd/>
              <a:tailEnd/>
            </a:ln>
          </p:spPr>
          <p:txBody>
            <a:bodyPr>
              <a:spAutoFit/>
            </a:bodyPr>
            <a:lstStyle/>
            <a:p>
              <a:pPr eaLnBrk="0" hangingPunct="0">
                <a:spcBef>
                  <a:spcPct val="50000"/>
                </a:spcBef>
              </a:pPr>
              <a:r>
                <a:rPr lang="es-ES_tradnl" sz="2000" b="1">
                  <a:solidFill>
                    <a:schemeClr val="accent2"/>
                  </a:solidFill>
                </a:rPr>
                <a:t>Interpre-     tación   </a:t>
              </a:r>
              <a:endParaRPr lang="es-ES_tradnl" sz="2000">
                <a:solidFill>
                  <a:schemeClr val="accent2"/>
                </a:solidFill>
                <a:latin typeface="Verdana" pitchFamily="34" charset="0"/>
              </a:endParaRPr>
            </a:p>
          </p:txBody>
        </p:sp>
      </p:grpSp>
      <p:grpSp>
        <p:nvGrpSpPr>
          <p:cNvPr id="6" name="Group 16"/>
          <p:cNvGrpSpPr>
            <a:grpSpLocks/>
          </p:cNvGrpSpPr>
          <p:nvPr/>
        </p:nvGrpSpPr>
        <p:grpSpPr bwMode="auto">
          <a:xfrm>
            <a:off x="457200" y="5638800"/>
            <a:ext cx="1371600" cy="854075"/>
            <a:chOff x="288" y="3552"/>
            <a:chExt cx="864" cy="538"/>
          </a:xfrm>
        </p:grpSpPr>
        <p:sp>
          <p:nvSpPr>
            <p:cNvPr id="27696" name="AutoShape 17"/>
            <p:cNvSpPr>
              <a:spLocks/>
            </p:cNvSpPr>
            <p:nvPr/>
          </p:nvSpPr>
          <p:spPr bwMode="auto">
            <a:xfrm rot="5400000">
              <a:off x="552" y="3384"/>
              <a:ext cx="240" cy="576"/>
            </a:xfrm>
            <a:prstGeom prst="rightBrace">
              <a:avLst>
                <a:gd name="adj1" fmla="val 20000"/>
                <a:gd name="adj2" fmla="val 50000"/>
              </a:avLst>
            </a:prstGeom>
            <a:noFill/>
            <a:ln w="9525">
              <a:solidFill>
                <a:schemeClr val="tx1"/>
              </a:solidFill>
              <a:round/>
              <a:headEnd/>
              <a:tailEnd/>
            </a:ln>
          </p:spPr>
          <p:txBody>
            <a:bodyPr wrap="none" anchor="ctr"/>
            <a:lstStyle/>
            <a:p>
              <a:endParaRPr lang="es-CL"/>
            </a:p>
          </p:txBody>
        </p:sp>
        <p:sp>
          <p:nvSpPr>
            <p:cNvPr id="27697" name="Text Box 18"/>
            <p:cNvSpPr txBox="1">
              <a:spLocks noChangeArrowheads="1"/>
            </p:cNvSpPr>
            <p:nvPr/>
          </p:nvSpPr>
          <p:spPr bwMode="auto">
            <a:xfrm>
              <a:off x="288" y="3840"/>
              <a:ext cx="864" cy="250"/>
            </a:xfrm>
            <a:prstGeom prst="rect">
              <a:avLst/>
            </a:prstGeom>
            <a:noFill/>
            <a:ln w="9525">
              <a:noFill/>
              <a:miter lim="800000"/>
              <a:headEnd/>
              <a:tailEnd/>
            </a:ln>
          </p:spPr>
          <p:txBody>
            <a:bodyPr>
              <a:spAutoFit/>
            </a:bodyPr>
            <a:lstStyle/>
            <a:p>
              <a:pPr eaLnBrk="0" hangingPunct="0">
                <a:spcBef>
                  <a:spcPct val="50000"/>
                </a:spcBef>
              </a:pPr>
              <a:r>
                <a:rPr lang="es-ES_tradnl" sz="2000" b="1">
                  <a:solidFill>
                    <a:schemeClr val="accent2"/>
                  </a:solidFill>
                </a:rPr>
                <a:t>Selection</a:t>
              </a:r>
              <a:endParaRPr lang="es-ES_tradnl" sz="2000">
                <a:solidFill>
                  <a:schemeClr val="accent2"/>
                </a:solidFill>
                <a:latin typeface="Verdana" pitchFamily="34" charset="0"/>
              </a:endParaRPr>
            </a:p>
          </p:txBody>
        </p:sp>
      </p:grpSp>
      <p:grpSp>
        <p:nvGrpSpPr>
          <p:cNvPr id="7" name="Group 19"/>
          <p:cNvGrpSpPr>
            <a:grpSpLocks/>
          </p:cNvGrpSpPr>
          <p:nvPr/>
        </p:nvGrpSpPr>
        <p:grpSpPr bwMode="auto">
          <a:xfrm>
            <a:off x="533400" y="2286000"/>
            <a:ext cx="1295400" cy="3200400"/>
            <a:chOff x="336" y="1440"/>
            <a:chExt cx="816" cy="2016"/>
          </a:xfrm>
        </p:grpSpPr>
        <p:pic>
          <p:nvPicPr>
            <p:cNvPr id="27694" name="Picture 20" descr="fase1"/>
            <p:cNvPicPr>
              <a:picLocks noChangeAspect="1" noChangeArrowheads="1"/>
            </p:cNvPicPr>
            <p:nvPr/>
          </p:nvPicPr>
          <p:blipFill>
            <a:blip r:embed="rId3" cstate="print"/>
            <a:srcRect/>
            <a:stretch>
              <a:fillRect/>
            </a:stretch>
          </p:blipFill>
          <p:spPr bwMode="auto">
            <a:xfrm>
              <a:off x="528" y="1680"/>
              <a:ext cx="432" cy="1776"/>
            </a:xfrm>
            <a:prstGeom prst="rect">
              <a:avLst/>
            </a:prstGeom>
            <a:noFill/>
            <a:ln w="9525">
              <a:noFill/>
              <a:miter lim="800000"/>
              <a:headEnd/>
              <a:tailEnd/>
            </a:ln>
          </p:spPr>
        </p:pic>
        <p:sp>
          <p:nvSpPr>
            <p:cNvPr id="27695" name="Text Box 21"/>
            <p:cNvSpPr txBox="1">
              <a:spLocks noChangeArrowheads="1"/>
            </p:cNvSpPr>
            <p:nvPr/>
          </p:nvSpPr>
          <p:spPr bwMode="auto">
            <a:xfrm>
              <a:off x="336" y="1440"/>
              <a:ext cx="816" cy="231"/>
            </a:xfrm>
            <a:prstGeom prst="rect">
              <a:avLst/>
            </a:prstGeom>
            <a:noFill/>
            <a:ln w="9525">
              <a:noFill/>
              <a:miter lim="800000"/>
              <a:headEnd/>
              <a:tailEnd/>
            </a:ln>
          </p:spPr>
          <p:txBody>
            <a:bodyPr>
              <a:spAutoFit/>
            </a:bodyPr>
            <a:lstStyle/>
            <a:p>
              <a:pPr eaLnBrk="0" hangingPunct="0">
                <a:spcBef>
                  <a:spcPct val="50000"/>
                </a:spcBef>
              </a:pPr>
              <a:r>
                <a:rPr lang="es-ES_tradnl" b="1"/>
                <a:t>Log Files</a:t>
              </a:r>
              <a:endParaRPr lang="es-ES_tradnl" sz="2400">
                <a:latin typeface="Verdana" pitchFamily="34" charset="0"/>
              </a:endParaRPr>
            </a:p>
          </p:txBody>
        </p:sp>
      </p:grpSp>
      <p:grpSp>
        <p:nvGrpSpPr>
          <p:cNvPr id="8" name="Group 22"/>
          <p:cNvGrpSpPr>
            <a:grpSpLocks/>
          </p:cNvGrpSpPr>
          <p:nvPr/>
        </p:nvGrpSpPr>
        <p:grpSpPr bwMode="auto">
          <a:xfrm>
            <a:off x="1524000" y="2743200"/>
            <a:ext cx="1828800" cy="1327150"/>
            <a:chOff x="960" y="1728"/>
            <a:chExt cx="1152" cy="836"/>
          </a:xfrm>
        </p:grpSpPr>
        <p:grpSp>
          <p:nvGrpSpPr>
            <p:cNvPr id="9" name="Group 23"/>
            <p:cNvGrpSpPr>
              <a:grpSpLocks/>
            </p:cNvGrpSpPr>
            <p:nvPr/>
          </p:nvGrpSpPr>
          <p:grpSpPr bwMode="auto">
            <a:xfrm>
              <a:off x="960" y="1728"/>
              <a:ext cx="696" cy="472"/>
              <a:chOff x="1056" y="1680"/>
              <a:chExt cx="696" cy="472"/>
            </a:xfrm>
          </p:grpSpPr>
          <p:pic>
            <p:nvPicPr>
              <p:cNvPr id="27692" name="Picture 24" descr="fase2"/>
              <p:cNvPicPr>
                <a:picLocks noChangeAspect="1" noChangeArrowheads="1"/>
              </p:cNvPicPr>
              <p:nvPr/>
            </p:nvPicPr>
            <p:blipFill>
              <a:blip r:embed="rId4" cstate="print"/>
              <a:srcRect/>
              <a:stretch>
                <a:fillRect/>
              </a:stretch>
            </p:blipFill>
            <p:spPr bwMode="auto">
              <a:xfrm>
                <a:off x="1440" y="1680"/>
                <a:ext cx="312" cy="472"/>
              </a:xfrm>
              <a:prstGeom prst="rect">
                <a:avLst/>
              </a:prstGeom>
              <a:noFill/>
              <a:ln w="9525">
                <a:noFill/>
                <a:miter lim="800000"/>
                <a:headEnd/>
                <a:tailEnd/>
              </a:ln>
            </p:spPr>
          </p:pic>
          <p:sp>
            <p:nvSpPr>
              <p:cNvPr id="27693" name="AutoShape 25"/>
              <p:cNvSpPr>
                <a:spLocks noChangeArrowheads="1"/>
              </p:cNvSpPr>
              <p:nvPr/>
            </p:nvSpPr>
            <p:spPr bwMode="auto">
              <a:xfrm>
                <a:off x="1056" y="1824"/>
                <a:ext cx="336" cy="144"/>
              </a:xfrm>
              <a:prstGeom prst="rightArrow">
                <a:avLst>
                  <a:gd name="adj1" fmla="val 50000"/>
                  <a:gd name="adj2" fmla="val 58333"/>
                </a:avLst>
              </a:prstGeom>
              <a:solidFill>
                <a:srgbClr val="EAEAEA"/>
              </a:solidFill>
              <a:ln w="9525">
                <a:solidFill>
                  <a:schemeClr val="tx1"/>
                </a:solidFill>
                <a:miter lim="800000"/>
                <a:headEnd/>
                <a:tailEnd/>
              </a:ln>
            </p:spPr>
            <p:txBody>
              <a:bodyPr wrap="none" anchor="ctr"/>
              <a:lstStyle/>
              <a:p>
                <a:endParaRPr lang="es-CL"/>
              </a:p>
            </p:txBody>
          </p:sp>
        </p:grpSp>
        <p:sp>
          <p:nvSpPr>
            <p:cNvPr id="27691" name="Text Box 26"/>
            <p:cNvSpPr txBox="1">
              <a:spLocks noChangeArrowheads="1"/>
            </p:cNvSpPr>
            <p:nvPr/>
          </p:nvSpPr>
          <p:spPr bwMode="auto">
            <a:xfrm>
              <a:off x="1296" y="2160"/>
              <a:ext cx="816" cy="404"/>
            </a:xfrm>
            <a:prstGeom prst="rect">
              <a:avLst/>
            </a:prstGeom>
            <a:noFill/>
            <a:ln w="9525">
              <a:noFill/>
              <a:miter lim="800000"/>
              <a:headEnd/>
              <a:tailEnd/>
            </a:ln>
          </p:spPr>
          <p:txBody>
            <a:bodyPr>
              <a:spAutoFit/>
            </a:bodyPr>
            <a:lstStyle/>
            <a:p>
              <a:pPr eaLnBrk="0" hangingPunct="0">
                <a:spcBef>
                  <a:spcPct val="50000"/>
                </a:spcBef>
              </a:pPr>
              <a:r>
                <a:rPr lang="es-ES_tradnl" b="1"/>
                <a:t>Clean logs</a:t>
              </a:r>
              <a:endParaRPr lang="es-ES_tradnl" sz="2400">
                <a:latin typeface="Verdana" pitchFamily="34" charset="0"/>
              </a:endParaRPr>
            </a:p>
          </p:txBody>
        </p:sp>
      </p:grpSp>
      <p:grpSp>
        <p:nvGrpSpPr>
          <p:cNvPr id="10" name="Group 27"/>
          <p:cNvGrpSpPr>
            <a:grpSpLocks/>
          </p:cNvGrpSpPr>
          <p:nvPr/>
        </p:nvGrpSpPr>
        <p:grpSpPr bwMode="auto">
          <a:xfrm>
            <a:off x="2667000" y="2362200"/>
            <a:ext cx="1447800" cy="1028700"/>
            <a:chOff x="1680" y="1488"/>
            <a:chExt cx="912" cy="648"/>
          </a:xfrm>
        </p:grpSpPr>
        <p:grpSp>
          <p:nvGrpSpPr>
            <p:cNvPr id="11" name="Group 28"/>
            <p:cNvGrpSpPr>
              <a:grpSpLocks/>
            </p:cNvGrpSpPr>
            <p:nvPr/>
          </p:nvGrpSpPr>
          <p:grpSpPr bwMode="auto">
            <a:xfrm>
              <a:off x="1680" y="1776"/>
              <a:ext cx="616" cy="360"/>
              <a:chOff x="1824" y="1728"/>
              <a:chExt cx="616" cy="360"/>
            </a:xfrm>
          </p:grpSpPr>
          <p:pic>
            <p:nvPicPr>
              <p:cNvPr id="27688" name="Picture 29" descr="fase3"/>
              <p:cNvPicPr>
                <a:picLocks noChangeAspect="1" noChangeArrowheads="1"/>
              </p:cNvPicPr>
              <p:nvPr/>
            </p:nvPicPr>
            <p:blipFill>
              <a:blip r:embed="rId5" cstate="print"/>
              <a:srcRect/>
              <a:stretch>
                <a:fillRect/>
              </a:stretch>
            </p:blipFill>
            <p:spPr bwMode="auto">
              <a:xfrm>
                <a:off x="2208" y="1728"/>
                <a:ext cx="232" cy="360"/>
              </a:xfrm>
              <a:prstGeom prst="rect">
                <a:avLst/>
              </a:prstGeom>
              <a:noFill/>
              <a:ln w="9525">
                <a:noFill/>
                <a:miter lim="800000"/>
                <a:headEnd/>
                <a:tailEnd/>
              </a:ln>
            </p:spPr>
          </p:pic>
          <p:sp>
            <p:nvSpPr>
              <p:cNvPr id="27689" name="AutoShape 30"/>
              <p:cNvSpPr>
                <a:spLocks noChangeArrowheads="1"/>
              </p:cNvSpPr>
              <p:nvPr/>
            </p:nvSpPr>
            <p:spPr bwMode="auto">
              <a:xfrm>
                <a:off x="1824" y="1824"/>
                <a:ext cx="336" cy="144"/>
              </a:xfrm>
              <a:prstGeom prst="rightArrow">
                <a:avLst>
                  <a:gd name="adj1" fmla="val 50000"/>
                  <a:gd name="adj2" fmla="val 58333"/>
                </a:avLst>
              </a:prstGeom>
              <a:solidFill>
                <a:srgbClr val="EAEAEA"/>
              </a:solidFill>
              <a:ln w="9525">
                <a:solidFill>
                  <a:schemeClr val="tx1"/>
                </a:solidFill>
                <a:miter lim="800000"/>
                <a:headEnd/>
                <a:tailEnd/>
              </a:ln>
            </p:spPr>
            <p:txBody>
              <a:bodyPr wrap="none" anchor="ctr"/>
              <a:lstStyle/>
              <a:p>
                <a:endParaRPr lang="es-CL"/>
              </a:p>
            </p:txBody>
          </p:sp>
        </p:grpSp>
        <p:sp>
          <p:nvSpPr>
            <p:cNvPr id="27687" name="Text Box 31"/>
            <p:cNvSpPr txBox="1">
              <a:spLocks noChangeArrowheads="1"/>
            </p:cNvSpPr>
            <p:nvPr/>
          </p:nvSpPr>
          <p:spPr bwMode="auto">
            <a:xfrm>
              <a:off x="1824" y="1488"/>
              <a:ext cx="768" cy="231"/>
            </a:xfrm>
            <a:prstGeom prst="rect">
              <a:avLst/>
            </a:prstGeom>
            <a:noFill/>
            <a:ln w="9525">
              <a:noFill/>
              <a:miter lim="800000"/>
              <a:headEnd/>
              <a:tailEnd/>
            </a:ln>
          </p:spPr>
          <p:txBody>
            <a:bodyPr>
              <a:spAutoFit/>
            </a:bodyPr>
            <a:lstStyle/>
            <a:p>
              <a:pPr eaLnBrk="0" hangingPunct="0">
                <a:spcBef>
                  <a:spcPct val="50000"/>
                </a:spcBef>
              </a:pPr>
              <a:r>
                <a:rPr lang="es-ES_tradnl" b="1"/>
                <a:t>Sessions</a:t>
              </a:r>
              <a:endParaRPr lang="es-ES_tradnl" sz="2400">
                <a:latin typeface="Verdana" pitchFamily="34" charset="0"/>
              </a:endParaRPr>
            </a:p>
          </p:txBody>
        </p:sp>
      </p:grpSp>
      <p:grpSp>
        <p:nvGrpSpPr>
          <p:cNvPr id="12" name="Group 32"/>
          <p:cNvGrpSpPr>
            <a:grpSpLocks/>
          </p:cNvGrpSpPr>
          <p:nvPr/>
        </p:nvGrpSpPr>
        <p:grpSpPr bwMode="auto">
          <a:xfrm>
            <a:off x="1600200" y="2819400"/>
            <a:ext cx="3962400" cy="2133600"/>
            <a:chOff x="1008" y="1776"/>
            <a:chExt cx="2496" cy="1344"/>
          </a:xfrm>
        </p:grpSpPr>
        <p:grpSp>
          <p:nvGrpSpPr>
            <p:cNvPr id="13" name="Group 33"/>
            <p:cNvGrpSpPr>
              <a:grpSpLocks/>
            </p:cNvGrpSpPr>
            <p:nvPr/>
          </p:nvGrpSpPr>
          <p:grpSpPr bwMode="auto">
            <a:xfrm>
              <a:off x="1008" y="2064"/>
              <a:ext cx="2195" cy="1056"/>
              <a:chOff x="1152" y="2016"/>
              <a:chExt cx="2195" cy="1056"/>
            </a:xfrm>
          </p:grpSpPr>
          <p:pic>
            <p:nvPicPr>
              <p:cNvPr id="27683" name="Picture 34" descr="fase4"/>
              <p:cNvPicPr>
                <a:picLocks noChangeAspect="1" noChangeArrowheads="1"/>
              </p:cNvPicPr>
              <p:nvPr/>
            </p:nvPicPr>
            <p:blipFill>
              <a:blip r:embed="rId6" cstate="print"/>
              <a:srcRect/>
              <a:stretch>
                <a:fillRect/>
              </a:stretch>
            </p:blipFill>
            <p:spPr bwMode="auto">
              <a:xfrm>
                <a:off x="2928" y="2304"/>
                <a:ext cx="419" cy="768"/>
              </a:xfrm>
              <a:prstGeom prst="rect">
                <a:avLst/>
              </a:prstGeom>
              <a:noFill/>
              <a:ln w="9525">
                <a:noFill/>
                <a:miter lim="800000"/>
                <a:headEnd/>
                <a:tailEnd/>
              </a:ln>
            </p:spPr>
          </p:pic>
          <p:sp>
            <p:nvSpPr>
              <p:cNvPr id="27684" name="AutoShape 35"/>
              <p:cNvSpPr>
                <a:spLocks noChangeArrowheads="1"/>
              </p:cNvSpPr>
              <p:nvPr/>
            </p:nvSpPr>
            <p:spPr bwMode="auto">
              <a:xfrm>
                <a:off x="1152" y="2688"/>
                <a:ext cx="1632" cy="192"/>
              </a:xfrm>
              <a:prstGeom prst="rightArrow">
                <a:avLst>
                  <a:gd name="adj1" fmla="val 50000"/>
                  <a:gd name="adj2" fmla="val 212500"/>
                </a:avLst>
              </a:prstGeom>
              <a:solidFill>
                <a:srgbClr val="EAEAEA"/>
              </a:solidFill>
              <a:ln w="9525">
                <a:solidFill>
                  <a:schemeClr val="tx1"/>
                </a:solidFill>
                <a:miter lim="800000"/>
                <a:headEnd/>
                <a:tailEnd/>
              </a:ln>
            </p:spPr>
            <p:txBody>
              <a:bodyPr wrap="none" anchor="ctr"/>
              <a:lstStyle/>
              <a:p>
                <a:endParaRPr lang="es-CL"/>
              </a:p>
            </p:txBody>
          </p:sp>
          <p:sp>
            <p:nvSpPr>
              <p:cNvPr id="27685" name="AutoShape 36"/>
              <p:cNvSpPr>
                <a:spLocks noChangeArrowheads="1"/>
              </p:cNvSpPr>
              <p:nvPr/>
            </p:nvSpPr>
            <p:spPr bwMode="auto">
              <a:xfrm rot="2033770">
                <a:off x="2448" y="2016"/>
                <a:ext cx="624" cy="144"/>
              </a:xfrm>
              <a:prstGeom prst="rightArrow">
                <a:avLst>
                  <a:gd name="adj1" fmla="val 50000"/>
                  <a:gd name="adj2" fmla="val 108333"/>
                </a:avLst>
              </a:prstGeom>
              <a:solidFill>
                <a:srgbClr val="EAEAEA"/>
              </a:solidFill>
              <a:ln w="9525">
                <a:solidFill>
                  <a:schemeClr val="tx1"/>
                </a:solidFill>
                <a:miter lim="800000"/>
                <a:headEnd/>
                <a:tailEnd/>
              </a:ln>
            </p:spPr>
            <p:txBody>
              <a:bodyPr wrap="none" anchor="ctr"/>
              <a:lstStyle/>
              <a:p>
                <a:endParaRPr lang="es-CL"/>
              </a:p>
            </p:txBody>
          </p:sp>
        </p:grpSp>
        <p:sp>
          <p:nvSpPr>
            <p:cNvPr id="27682" name="Text Box 37"/>
            <p:cNvSpPr txBox="1">
              <a:spLocks noChangeArrowheads="1"/>
            </p:cNvSpPr>
            <p:nvPr/>
          </p:nvSpPr>
          <p:spPr bwMode="auto">
            <a:xfrm>
              <a:off x="2640" y="1776"/>
              <a:ext cx="864" cy="404"/>
            </a:xfrm>
            <a:prstGeom prst="rect">
              <a:avLst/>
            </a:prstGeom>
            <a:noFill/>
            <a:ln w="9525">
              <a:noFill/>
              <a:miter lim="800000"/>
              <a:headEnd/>
              <a:tailEnd/>
            </a:ln>
          </p:spPr>
          <p:txBody>
            <a:bodyPr>
              <a:spAutoFit/>
            </a:bodyPr>
            <a:lstStyle/>
            <a:p>
              <a:pPr algn="ctr" eaLnBrk="0" hangingPunct="0">
                <a:spcBef>
                  <a:spcPct val="50000"/>
                </a:spcBef>
              </a:pPr>
              <a:r>
                <a:rPr lang="es-ES_tradnl" b="1"/>
                <a:t>Integrated data</a:t>
              </a:r>
              <a:endParaRPr lang="es-ES_tradnl" sz="2400">
                <a:latin typeface="Verdana" pitchFamily="34" charset="0"/>
              </a:endParaRPr>
            </a:p>
          </p:txBody>
        </p:sp>
      </p:grpSp>
      <p:grpSp>
        <p:nvGrpSpPr>
          <p:cNvPr id="14" name="Group 38"/>
          <p:cNvGrpSpPr>
            <a:grpSpLocks/>
          </p:cNvGrpSpPr>
          <p:nvPr/>
        </p:nvGrpSpPr>
        <p:grpSpPr bwMode="auto">
          <a:xfrm>
            <a:off x="5105400" y="2057400"/>
            <a:ext cx="2286000" cy="3492500"/>
            <a:chOff x="3216" y="1296"/>
            <a:chExt cx="1440" cy="2200"/>
          </a:xfrm>
        </p:grpSpPr>
        <p:grpSp>
          <p:nvGrpSpPr>
            <p:cNvPr id="15" name="Group 39"/>
            <p:cNvGrpSpPr>
              <a:grpSpLocks/>
            </p:cNvGrpSpPr>
            <p:nvPr/>
          </p:nvGrpSpPr>
          <p:grpSpPr bwMode="auto">
            <a:xfrm>
              <a:off x="3216" y="1728"/>
              <a:ext cx="936" cy="1768"/>
              <a:chOff x="3408" y="1680"/>
              <a:chExt cx="936" cy="1768"/>
            </a:xfrm>
          </p:grpSpPr>
          <p:pic>
            <p:nvPicPr>
              <p:cNvPr id="27675" name="Picture 40" descr="fase5"/>
              <p:cNvPicPr>
                <a:picLocks noChangeAspect="1" noChangeArrowheads="1"/>
              </p:cNvPicPr>
              <p:nvPr/>
            </p:nvPicPr>
            <p:blipFill>
              <a:blip r:embed="rId7" cstate="print"/>
              <a:srcRect/>
              <a:stretch>
                <a:fillRect/>
              </a:stretch>
            </p:blipFill>
            <p:spPr bwMode="auto">
              <a:xfrm>
                <a:off x="4032" y="1680"/>
                <a:ext cx="312" cy="384"/>
              </a:xfrm>
              <a:prstGeom prst="rect">
                <a:avLst/>
              </a:prstGeom>
              <a:noFill/>
              <a:ln w="9525">
                <a:noFill/>
                <a:miter lim="800000"/>
                <a:headEnd/>
                <a:tailEnd/>
              </a:ln>
            </p:spPr>
          </p:pic>
          <p:pic>
            <p:nvPicPr>
              <p:cNvPr id="27676" name="Picture 41" descr="fase5"/>
              <p:cNvPicPr>
                <a:picLocks noChangeAspect="1" noChangeArrowheads="1"/>
              </p:cNvPicPr>
              <p:nvPr/>
            </p:nvPicPr>
            <p:blipFill>
              <a:blip r:embed="rId7" cstate="print"/>
              <a:srcRect/>
              <a:stretch>
                <a:fillRect/>
              </a:stretch>
            </p:blipFill>
            <p:spPr bwMode="auto">
              <a:xfrm>
                <a:off x="4032" y="2352"/>
                <a:ext cx="312" cy="376"/>
              </a:xfrm>
              <a:prstGeom prst="rect">
                <a:avLst/>
              </a:prstGeom>
              <a:noFill/>
              <a:ln w="9525">
                <a:noFill/>
                <a:miter lim="800000"/>
                <a:headEnd/>
                <a:tailEnd/>
              </a:ln>
            </p:spPr>
          </p:pic>
          <p:pic>
            <p:nvPicPr>
              <p:cNvPr id="27677" name="Picture 42" descr="fase5"/>
              <p:cNvPicPr>
                <a:picLocks noChangeAspect="1" noChangeArrowheads="1"/>
              </p:cNvPicPr>
              <p:nvPr/>
            </p:nvPicPr>
            <p:blipFill>
              <a:blip r:embed="rId7" cstate="print"/>
              <a:srcRect/>
              <a:stretch>
                <a:fillRect/>
              </a:stretch>
            </p:blipFill>
            <p:spPr bwMode="auto">
              <a:xfrm>
                <a:off x="4032" y="3072"/>
                <a:ext cx="312" cy="376"/>
              </a:xfrm>
              <a:prstGeom prst="rect">
                <a:avLst/>
              </a:prstGeom>
              <a:noFill/>
              <a:ln w="9525">
                <a:noFill/>
                <a:miter lim="800000"/>
                <a:headEnd/>
                <a:tailEnd/>
              </a:ln>
            </p:spPr>
          </p:pic>
          <p:sp>
            <p:nvSpPr>
              <p:cNvPr id="27678" name="AutoShape 43"/>
              <p:cNvSpPr>
                <a:spLocks noChangeArrowheads="1"/>
              </p:cNvSpPr>
              <p:nvPr/>
            </p:nvSpPr>
            <p:spPr bwMode="auto">
              <a:xfrm rot="-1667929">
                <a:off x="3408" y="2064"/>
                <a:ext cx="576" cy="144"/>
              </a:xfrm>
              <a:prstGeom prst="rightArrow">
                <a:avLst>
                  <a:gd name="adj1" fmla="val 50000"/>
                  <a:gd name="adj2" fmla="val 100000"/>
                </a:avLst>
              </a:prstGeom>
              <a:solidFill>
                <a:srgbClr val="EAEAEA"/>
              </a:solidFill>
              <a:ln w="9525">
                <a:solidFill>
                  <a:schemeClr val="tx1"/>
                </a:solidFill>
                <a:miter lim="800000"/>
                <a:headEnd/>
                <a:tailEnd/>
              </a:ln>
            </p:spPr>
            <p:txBody>
              <a:bodyPr wrap="none" anchor="ctr"/>
              <a:lstStyle/>
              <a:p>
                <a:endParaRPr lang="es-CL"/>
              </a:p>
            </p:txBody>
          </p:sp>
          <p:sp>
            <p:nvSpPr>
              <p:cNvPr id="27679" name="AutoShape 44"/>
              <p:cNvSpPr>
                <a:spLocks noChangeArrowheads="1"/>
              </p:cNvSpPr>
              <p:nvPr/>
            </p:nvSpPr>
            <p:spPr bwMode="auto">
              <a:xfrm rot="2033770">
                <a:off x="3418" y="2979"/>
                <a:ext cx="542" cy="144"/>
              </a:xfrm>
              <a:prstGeom prst="rightArrow">
                <a:avLst>
                  <a:gd name="adj1" fmla="val 50000"/>
                  <a:gd name="adj2" fmla="val 94097"/>
                </a:avLst>
              </a:prstGeom>
              <a:solidFill>
                <a:srgbClr val="EAEAEA"/>
              </a:solidFill>
              <a:ln w="9525">
                <a:solidFill>
                  <a:schemeClr val="tx1"/>
                </a:solidFill>
                <a:miter lim="800000"/>
                <a:headEnd/>
                <a:tailEnd/>
              </a:ln>
            </p:spPr>
            <p:txBody>
              <a:bodyPr wrap="none" anchor="ctr"/>
              <a:lstStyle/>
              <a:p>
                <a:endParaRPr lang="es-CL"/>
              </a:p>
            </p:txBody>
          </p:sp>
          <p:sp>
            <p:nvSpPr>
              <p:cNvPr id="27680" name="AutoShape 45"/>
              <p:cNvSpPr>
                <a:spLocks noChangeArrowheads="1"/>
              </p:cNvSpPr>
              <p:nvPr/>
            </p:nvSpPr>
            <p:spPr bwMode="auto">
              <a:xfrm>
                <a:off x="3456" y="2544"/>
                <a:ext cx="432" cy="144"/>
              </a:xfrm>
              <a:prstGeom prst="rightArrow">
                <a:avLst>
                  <a:gd name="adj1" fmla="val 50000"/>
                  <a:gd name="adj2" fmla="val 75000"/>
                </a:avLst>
              </a:prstGeom>
              <a:solidFill>
                <a:srgbClr val="EAEAEA"/>
              </a:solidFill>
              <a:ln w="9525">
                <a:solidFill>
                  <a:schemeClr val="tx1"/>
                </a:solidFill>
                <a:miter lim="800000"/>
                <a:headEnd/>
                <a:tailEnd/>
              </a:ln>
            </p:spPr>
            <p:txBody>
              <a:bodyPr wrap="none" anchor="ctr"/>
              <a:lstStyle/>
              <a:p>
                <a:endParaRPr lang="es-CL"/>
              </a:p>
            </p:txBody>
          </p:sp>
        </p:grpSp>
        <p:sp>
          <p:nvSpPr>
            <p:cNvPr id="27674" name="Text Box 46"/>
            <p:cNvSpPr txBox="1">
              <a:spLocks noChangeArrowheads="1"/>
            </p:cNvSpPr>
            <p:nvPr/>
          </p:nvSpPr>
          <p:spPr bwMode="auto">
            <a:xfrm>
              <a:off x="3504" y="1296"/>
              <a:ext cx="1152" cy="404"/>
            </a:xfrm>
            <a:prstGeom prst="rect">
              <a:avLst/>
            </a:prstGeom>
            <a:noFill/>
            <a:ln w="9525">
              <a:noFill/>
              <a:miter lim="800000"/>
              <a:headEnd/>
              <a:tailEnd/>
            </a:ln>
          </p:spPr>
          <p:txBody>
            <a:bodyPr>
              <a:spAutoFit/>
            </a:bodyPr>
            <a:lstStyle/>
            <a:p>
              <a:pPr eaLnBrk="0" hangingPunct="0">
                <a:spcBef>
                  <a:spcPct val="50000"/>
                </a:spcBef>
              </a:pPr>
              <a:r>
                <a:rPr lang="es-ES_tradnl" b="1"/>
                <a:t>Transformed data</a:t>
              </a:r>
              <a:endParaRPr lang="es-ES_tradnl">
                <a:latin typeface="Verdana" pitchFamily="34" charset="0"/>
              </a:endParaRPr>
            </a:p>
          </p:txBody>
        </p:sp>
      </p:grpSp>
      <p:grpSp>
        <p:nvGrpSpPr>
          <p:cNvPr id="16" name="Group 47"/>
          <p:cNvGrpSpPr>
            <a:grpSpLocks/>
          </p:cNvGrpSpPr>
          <p:nvPr/>
        </p:nvGrpSpPr>
        <p:grpSpPr bwMode="auto">
          <a:xfrm>
            <a:off x="6629400" y="2895600"/>
            <a:ext cx="1752600" cy="2424113"/>
            <a:chOff x="4176" y="1824"/>
            <a:chExt cx="1104" cy="1527"/>
          </a:xfrm>
        </p:grpSpPr>
        <p:grpSp>
          <p:nvGrpSpPr>
            <p:cNvPr id="17" name="Group 48"/>
            <p:cNvGrpSpPr>
              <a:grpSpLocks/>
            </p:cNvGrpSpPr>
            <p:nvPr/>
          </p:nvGrpSpPr>
          <p:grpSpPr bwMode="auto">
            <a:xfrm>
              <a:off x="4176" y="1872"/>
              <a:ext cx="336" cy="1440"/>
              <a:chOff x="4416" y="1824"/>
              <a:chExt cx="336" cy="1440"/>
            </a:xfrm>
          </p:grpSpPr>
          <p:sp>
            <p:nvSpPr>
              <p:cNvPr id="27670" name="AutoShape 49"/>
              <p:cNvSpPr>
                <a:spLocks noChangeArrowheads="1"/>
              </p:cNvSpPr>
              <p:nvPr/>
            </p:nvSpPr>
            <p:spPr bwMode="auto">
              <a:xfrm>
                <a:off x="4416" y="1824"/>
                <a:ext cx="336" cy="144"/>
              </a:xfrm>
              <a:prstGeom prst="rightArrow">
                <a:avLst>
                  <a:gd name="adj1" fmla="val 50000"/>
                  <a:gd name="adj2" fmla="val 58333"/>
                </a:avLst>
              </a:prstGeom>
              <a:solidFill>
                <a:srgbClr val="EAEAEA"/>
              </a:solidFill>
              <a:ln w="9525">
                <a:solidFill>
                  <a:schemeClr val="tx1"/>
                </a:solidFill>
                <a:miter lim="800000"/>
                <a:headEnd/>
                <a:tailEnd/>
              </a:ln>
            </p:spPr>
            <p:txBody>
              <a:bodyPr wrap="none" anchor="ctr"/>
              <a:lstStyle/>
              <a:p>
                <a:endParaRPr lang="es-CL"/>
              </a:p>
            </p:txBody>
          </p:sp>
          <p:sp>
            <p:nvSpPr>
              <p:cNvPr id="27671" name="AutoShape 50"/>
              <p:cNvSpPr>
                <a:spLocks noChangeArrowheads="1"/>
              </p:cNvSpPr>
              <p:nvPr/>
            </p:nvSpPr>
            <p:spPr bwMode="auto">
              <a:xfrm>
                <a:off x="4416" y="2448"/>
                <a:ext cx="336" cy="144"/>
              </a:xfrm>
              <a:prstGeom prst="rightArrow">
                <a:avLst>
                  <a:gd name="adj1" fmla="val 50000"/>
                  <a:gd name="adj2" fmla="val 58333"/>
                </a:avLst>
              </a:prstGeom>
              <a:solidFill>
                <a:srgbClr val="EAEAEA"/>
              </a:solidFill>
              <a:ln w="9525">
                <a:solidFill>
                  <a:schemeClr val="tx1"/>
                </a:solidFill>
                <a:miter lim="800000"/>
                <a:headEnd/>
                <a:tailEnd/>
              </a:ln>
            </p:spPr>
            <p:txBody>
              <a:bodyPr wrap="none" anchor="ctr"/>
              <a:lstStyle/>
              <a:p>
                <a:endParaRPr lang="es-CL"/>
              </a:p>
            </p:txBody>
          </p:sp>
          <p:sp>
            <p:nvSpPr>
              <p:cNvPr id="27672" name="AutoShape 51"/>
              <p:cNvSpPr>
                <a:spLocks noChangeArrowheads="1"/>
              </p:cNvSpPr>
              <p:nvPr/>
            </p:nvSpPr>
            <p:spPr bwMode="auto">
              <a:xfrm>
                <a:off x="4416" y="3120"/>
                <a:ext cx="336" cy="144"/>
              </a:xfrm>
              <a:prstGeom prst="rightArrow">
                <a:avLst>
                  <a:gd name="adj1" fmla="val 50000"/>
                  <a:gd name="adj2" fmla="val 58333"/>
                </a:avLst>
              </a:prstGeom>
              <a:solidFill>
                <a:srgbClr val="EAEAEA"/>
              </a:solidFill>
              <a:ln w="9525">
                <a:solidFill>
                  <a:schemeClr val="tx1"/>
                </a:solidFill>
                <a:miter lim="800000"/>
                <a:headEnd/>
                <a:tailEnd/>
              </a:ln>
            </p:spPr>
            <p:txBody>
              <a:bodyPr wrap="none" anchor="ctr"/>
              <a:lstStyle/>
              <a:p>
                <a:endParaRPr lang="es-CL"/>
              </a:p>
            </p:txBody>
          </p:sp>
        </p:grpSp>
        <p:sp>
          <p:nvSpPr>
            <p:cNvPr id="27667" name="Text Box 52"/>
            <p:cNvSpPr txBox="1">
              <a:spLocks noChangeArrowheads="1"/>
            </p:cNvSpPr>
            <p:nvPr/>
          </p:nvSpPr>
          <p:spPr bwMode="auto">
            <a:xfrm>
              <a:off x="4512" y="1824"/>
              <a:ext cx="768" cy="231"/>
            </a:xfrm>
            <a:prstGeom prst="rect">
              <a:avLst/>
            </a:prstGeom>
            <a:noFill/>
            <a:ln w="9525">
              <a:noFill/>
              <a:miter lim="800000"/>
              <a:headEnd/>
              <a:tailEnd/>
            </a:ln>
          </p:spPr>
          <p:txBody>
            <a:bodyPr>
              <a:spAutoFit/>
            </a:bodyPr>
            <a:lstStyle/>
            <a:p>
              <a:pPr eaLnBrk="0" hangingPunct="0">
                <a:spcBef>
                  <a:spcPct val="50000"/>
                </a:spcBef>
              </a:pPr>
              <a:r>
                <a:rPr lang="es-ES_tradnl" b="1"/>
                <a:t>Pattern</a:t>
              </a:r>
              <a:endParaRPr lang="es-ES_tradnl" sz="2400">
                <a:latin typeface="Verdana" pitchFamily="34" charset="0"/>
              </a:endParaRPr>
            </a:p>
          </p:txBody>
        </p:sp>
        <p:sp>
          <p:nvSpPr>
            <p:cNvPr id="27668" name="Text Box 53"/>
            <p:cNvSpPr txBox="1">
              <a:spLocks noChangeArrowheads="1"/>
            </p:cNvSpPr>
            <p:nvPr/>
          </p:nvSpPr>
          <p:spPr bwMode="auto">
            <a:xfrm>
              <a:off x="4512" y="2448"/>
              <a:ext cx="768" cy="231"/>
            </a:xfrm>
            <a:prstGeom prst="rect">
              <a:avLst/>
            </a:prstGeom>
            <a:noFill/>
            <a:ln w="9525">
              <a:noFill/>
              <a:miter lim="800000"/>
              <a:headEnd/>
              <a:tailEnd/>
            </a:ln>
          </p:spPr>
          <p:txBody>
            <a:bodyPr>
              <a:spAutoFit/>
            </a:bodyPr>
            <a:lstStyle/>
            <a:p>
              <a:pPr eaLnBrk="0" hangingPunct="0">
                <a:spcBef>
                  <a:spcPct val="50000"/>
                </a:spcBef>
              </a:pPr>
              <a:r>
                <a:rPr lang="es-ES_tradnl" b="1"/>
                <a:t>Rules </a:t>
              </a:r>
              <a:endParaRPr lang="es-ES_tradnl" sz="2400">
                <a:latin typeface="Verdana" pitchFamily="34" charset="0"/>
              </a:endParaRPr>
            </a:p>
          </p:txBody>
        </p:sp>
        <p:sp>
          <p:nvSpPr>
            <p:cNvPr id="27669" name="Text Box 54"/>
            <p:cNvSpPr txBox="1">
              <a:spLocks noChangeArrowheads="1"/>
            </p:cNvSpPr>
            <p:nvPr/>
          </p:nvSpPr>
          <p:spPr bwMode="auto">
            <a:xfrm>
              <a:off x="4512" y="3120"/>
              <a:ext cx="768" cy="231"/>
            </a:xfrm>
            <a:prstGeom prst="rect">
              <a:avLst/>
            </a:prstGeom>
            <a:noFill/>
            <a:ln w="9525">
              <a:noFill/>
              <a:miter lim="800000"/>
              <a:headEnd/>
              <a:tailEnd/>
            </a:ln>
          </p:spPr>
          <p:txBody>
            <a:bodyPr>
              <a:spAutoFit/>
            </a:bodyPr>
            <a:lstStyle/>
            <a:p>
              <a:pPr eaLnBrk="0" hangingPunct="0">
                <a:spcBef>
                  <a:spcPct val="50000"/>
                </a:spcBef>
              </a:pPr>
              <a:r>
                <a:rPr lang="es-ES_tradnl" b="1"/>
                <a:t>Clusters</a:t>
              </a:r>
              <a:endParaRPr lang="es-ES_tradnl" sz="2400">
                <a:latin typeface="Verdana" pitchFamily="34" charset="0"/>
              </a:endParaRPr>
            </a:p>
          </p:txBody>
        </p:sp>
      </p:grpSp>
      <p:grpSp>
        <p:nvGrpSpPr>
          <p:cNvPr id="18" name="Group 55"/>
          <p:cNvGrpSpPr>
            <a:grpSpLocks/>
          </p:cNvGrpSpPr>
          <p:nvPr/>
        </p:nvGrpSpPr>
        <p:grpSpPr bwMode="auto">
          <a:xfrm>
            <a:off x="8077200" y="2514600"/>
            <a:ext cx="1066800" cy="3048000"/>
            <a:chOff x="5088" y="1584"/>
            <a:chExt cx="672" cy="1920"/>
          </a:xfrm>
        </p:grpSpPr>
        <p:pic>
          <p:nvPicPr>
            <p:cNvPr id="27664" name="Picture 56" descr="fase6"/>
            <p:cNvPicPr>
              <a:picLocks noChangeAspect="1" noChangeArrowheads="1"/>
            </p:cNvPicPr>
            <p:nvPr/>
          </p:nvPicPr>
          <p:blipFill>
            <a:blip r:embed="rId8" cstate="print"/>
            <a:srcRect/>
            <a:stretch>
              <a:fillRect/>
            </a:stretch>
          </p:blipFill>
          <p:spPr bwMode="auto">
            <a:xfrm>
              <a:off x="5272" y="2160"/>
              <a:ext cx="488" cy="800"/>
            </a:xfrm>
            <a:prstGeom prst="rect">
              <a:avLst/>
            </a:prstGeom>
            <a:noFill/>
            <a:ln w="9525">
              <a:noFill/>
              <a:miter lim="800000"/>
              <a:headEnd/>
              <a:tailEnd/>
            </a:ln>
          </p:spPr>
        </p:pic>
        <p:sp>
          <p:nvSpPr>
            <p:cNvPr id="27665" name="AutoShape 57"/>
            <p:cNvSpPr>
              <a:spLocks/>
            </p:cNvSpPr>
            <p:nvPr/>
          </p:nvSpPr>
          <p:spPr bwMode="auto">
            <a:xfrm>
              <a:off x="5088" y="1584"/>
              <a:ext cx="240" cy="1920"/>
            </a:xfrm>
            <a:prstGeom prst="rightBrace">
              <a:avLst>
                <a:gd name="adj1" fmla="val 66667"/>
                <a:gd name="adj2" fmla="val 50000"/>
              </a:avLst>
            </a:prstGeom>
            <a:noFill/>
            <a:ln w="9525">
              <a:solidFill>
                <a:schemeClr val="tx1"/>
              </a:solidFill>
              <a:round/>
              <a:headEnd/>
              <a:tailEnd/>
            </a:ln>
          </p:spPr>
          <p:txBody>
            <a:bodyPr wrap="none" anchor="ctr"/>
            <a:lstStyle/>
            <a:p>
              <a:endParaRPr lang="es-CL"/>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dissolv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1+#ppt_w/2"/>
                                          </p:val>
                                        </p:tav>
                                        <p:tav tm="100000">
                                          <p:val>
                                            <p:strVal val="#ppt_x"/>
                                          </p:val>
                                        </p:tav>
                                      </p:tavLst>
                                    </p:anim>
                                    <p:anim calcmode="lin" valueType="num">
                                      <p:cBhvr additive="base">
                                        <p:cTn id="43"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81000"/>
            <a:ext cx="8534400" cy="457200"/>
            <a:chOff x="240" y="240"/>
            <a:chExt cx="5376" cy="288"/>
          </a:xfrm>
        </p:grpSpPr>
        <p:sp>
          <p:nvSpPr>
            <p:cNvPr id="28682" name="Line 3"/>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28683" name="Picture 4" descr="logo2"/>
            <p:cNvPicPr>
              <a:picLocks noChangeAspect="1" noChangeArrowheads="1"/>
            </p:cNvPicPr>
            <p:nvPr/>
          </p:nvPicPr>
          <p:blipFill>
            <a:blip r:embed="rId3" cstate="print"/>
            <a:srcRect/>
            <a:stretch>
              <a:fillRect/>
            </a:stretch>
          </p:blipFill>
          <p:spPr bwMode="auto">
            <a:xfrm>
              <a:off x="4896" y="240"/>
              <a:ext cx="720" cy="270"/>
            </a:xfrm>
            <a:prstGeom prst="rect">
              <a:avLst/>
            </a:prstGeom>
            <a:noFill/>
            <a:ln w="9525">
              <a:noFill/>
              <a:miter lim="800000"/>
              <a:headEnd/>
              <a:tailEnd/>
            </a:ln>
          </p:spPr>
        </p:pic>
      </p:grpSp>
      <p:sp>
        <p:nvSpPr>
          <p:cNvPr id="28675" name="Rectangle 5"/>
          <p:cNvSpPr>
            <a:spLocks noGrp="1"/>
          </p:cNvSpPr>
          <p:nvPr>
            <p:ph type="title" idx="4294967295"/>
          </p:nvPr>
        </p:nvSpPr>
        <p:spPr>
          <a:xfrm>
            <a:off x="685800" y="-152400"/>
            <a:ext cx="7772400" cy="1143000"/>
          </a:xfrm>
        </p:spPr>
        <p:txBody>
          <a:bodyPr/>
          <a:lstStyle/>
          <a:p>
            <a:r>
              <a:rPr lang="es-ES_tradnl" sz="2800" smtClean="0"/>
              <a:t>Current situation</a:t>
            </a:r>
            <a:r>
              <a:rPr lang="es-ES_tradnl" smtClean="0"/>
              <a:t> </a:t>
            </a:r>
          </a:p>
        </p:txBody>
      </p:sp>
      <p:sp>
        <p:nvSpPr>
          <p:cNvPr id="28676" name="AutoShape 6"/>
          <p:cNvSpPr>
            <a:spLocks noChangeArrowheads="1"/>
          </p:cNvSpPr>
          <p:nvPr/>
        </p:nvSpPr>
        <p:spPr bwMode="auto">
          <a:xfrm>
            <a:off x="609600" y="2057400"/>
            <a:ext cx="1371600" cy="1447800"/>
          </a:xfrm>
          <a:prstGeom prst="can">
            <a:avLst>
              <a:gd name="adj" fmla="val 26389"/>
            </a:avLst>
          </a:prstGeom>
          <a:noFill/>
          <a:ln w="9525">
            <a:solidFill>
              <a:schemeClr val="tx1"/>
            </a:solidFill>
            <a:round/>
            <a:headEnd/>
            <a:tailEnd/>
          </a:ln>
        </p:spPr>
        <p:txBody>
          <a:bodyPr wrap="none" anchor="ctr"/>
          <a:lstStyle/>
          <a:p>
            <a:endParaRPr lang="es-CL"/>
          </a:p>
        </p:txBody>
      </p:sp>
      <p:sp>
        <p:nvSpPr>
          <p:cNvPr id="28677" name="AutoShape 7"/>
          <p:cNvSpPr>
            <a:spLocks noChangeArrowheads="1"/>
          </p:cNvSpPr>
          <p:nvPr/>
        </p:nvSpPr>
        <p:spPr bwMode="auto">
          <a:xfrm>
            <a:off x="5486400" y="2057400"/>
            <a:ext cx="3429000" cy="3124200"/>
          </a:xfrm>
          <a:prstGeom prst="can">
            <a:avLst>
              <a:gd name="adj" fmla="val 25000"/>
            </a:avLst>
          </a:prstGeom>
          <a:noFill/>
          <a:ln w="9525">
            <a:solidFill>
              <a:schemeClr val="tx1"/>
            </a:solidFill>
            <a:round/>
            <a:headEnd/>
            <a:tailEnd/>
          </a:ln>
        </p:spPr>
        <p:txBody>
          <a:bodyPr wrap="none" anchor="ctr"/>
          <a:lstStyle/>
          <a:p>
            <a:endParaRPr lang="es-CL"/>
          </a:p>
        </p:txBody>
      </p:sp>
      <p:sp>
        <p:nvSpPr>
          <p:cNvPr id="28678" name="Text Box 8"/>
          <p:cNvSpPr txBox="1">
            <a:spLocks noChangeArrowheads="1"/>
          </p:cNvSpPr>
          <p:nvPr/>
        </p:nvSpPr>
        <p:spPr bwMode="auto">
          <a:xfrm>
            <a:off x="593725" y="3671888"/>
            <a:ext cx="3170238" cy="396875"/>
          </a:xfrm>
          <a:prstGeom prst="rect">
            <a:avLst/>
          </a:prstGeom>
          <a:noFill/>
          <a:ln w="9525">
            <a:noFill/>
            <a:miter lim="800000"/>
            <a:headEnd/>
            <a:tailEnd/>
          </a:ln>
        </p:spPr>
        <p:txBody>
          <a:bodyPr wrap="none">
            <a:spAutoFit/>
          </a:bodyPr>
          <a:lstStyle/>
          <a:p>
            <a:pPr eaLnBrk="0" hangingPunct="0"/>
            <a:r>
              <a:rPr lang="es-ES_tradnl" sz="2000">
                <a:latin typeface="Times New Roman" pitchFamily="18" charset="0"/>
              </a:rPr>
              <a:t>41,563 navigating customers </a:t>
            </a:r>
            <a:endParaRPr lang="es-ES_tradnl" sz="2400">
              <a:latin typeface="Times New Roman" pitchFamily="18" charset="0"/>
            </a:endParaRPr>
          </a:p>
        </p:txBody>
      </p:sp>
      <p:sp>
        <p:nvSpPr>
          <p:cNvPr id="28679" name="Text Box 9"/>
          <p:cNvSpPr txBox="1">
            <a:spLocks noChangeArrowheads="1"/>
          </p:cNvSpPr>
          <p:nvPr/>
        </p:nvSpPr>
        <p:spPr bwMode="auto">
          <a:xfrm>
            <a:off x="5003800" y="5013325"/>
            <a:ext cx="3559175" cy="822325"/>
          </a:xfrm>
          <a:prstGeom prst="rect">
            <a:avLst/>
          </a:prstGeom>
          <a:noFill/>
          <a:ln w="9525">
            <a:noFill/>
            <a:miter lim="800000"/>
            <a:headEnd/>
            <a:tailEnd/>
          </a:ln>
        </p:spPr>
        <p:txBody>
          <a:bodyPr wrap="none">
            <a:spAutoFit/>
          </a:bodyPr>
          <a:lstStyle/>
          <a:p>
            <a:pPr eaLnBrk="0" hangingPunct="0"/>
            <a:r>
              <a:rPr lang="es-ES_tradnl" sz="2400">
                <a:latin typeface="Times New Roman" pitchFamily="18" charset="0"/>
              </a:rPr>
              <a:t>142,133 customers still not </a:t>
            </a:r>
          </a:p>
          <a:p>
            <a:pPr eaLnBrk="0" hangingPunct="0"/>
            <a:r>
              <a:rPr lang="es-ES_tradnl" sz="2400">
                <a:latin typeface="Times New Roman" pitchFamily="18" charset="0"/>
              </a:rPr>
              <a:t>visitors of the web site </a:t>
            </a:r>
          </a:p>
        </p:txBody>
      </p:sp>
      <p:sp>
        <p:nvSpPr>
          <p:cNvPr id="28680" name="Text Box 10"/>
          <p:cNvSpPr txBox="1">
            <a:spLocks noChangeArrowheads="1"/>
          </p:cNvSpPr>
          <p:nvPr/>
        </p:nvSpPr>
        <p:spPr bwMode="auto">
          <a:xfrm>
            <a:off x="517525" y="1057275"/>
            <a:ext cx="3114675" cy="946150"/>
          </a:xfrm>
          <a:prstGeom prst="rect">
            <a:avLst/>
          </a:prstGeom>
          <a:noFill/>
          <a:ln w="9525">
            <a:noFill/>
            <a:miter lim="800000"/>
            <a:headEnd/>
            <a:tailEnd/>
          </a:ln>
        </p:spPr>
        <p:txBody>
          <a:bodyPr wrap="none">
            <a:spAutoFit/>
          </a:bodyPr>
          <a:lstStyle/>
          <a:p>
            <a:pPr eaLnBrk="0" hangingPunct="0"/>
            <a:r>
              <a:rPr lang="es-ES_tradnl" sz="2800">
                <a:latin typeface="Times New Roman" pitchFamily="18" charset="0"/>
              </a:rPr>
              <a:t>Registed Visitors of </a:t>
            </a:r>
          </a:p>
          <a:p>
            <a:pPr eaLnBrk="0" hangingPunct="0"/>
            <a:r>
              <a:rPr lang="es-ES_tradnl" sz="2800">
                <a:latin typeface="Times New Roman" pitchFamily="18" charset="0"/>
              </a:rPr>
              <a:t>Virtual Bank </a:t>
            </a:r>
          </a:p>
        </p:txBody>
      </p:sp>
      <p:sp>
        <p:nvSpPr>
          <p:cNvPr id="28681" name="Text Box 11"/>
          <p:cNvSpPr txBox="1">
            <a:spLocks noChangeArrowheads="1"/>
          </p:cNvSpPr>
          <p:nvPr/>
        </p:nvSpPr>
        <p:spPr bwMode="auto">
          <a:xfrm>
            <a:off x="5648325" y="990600"/>
            <a:ext cx="2630488" cy="946150"/>
          </a:xfrm>
          <a:prstGeom prst="rect">
            <a:avLst/>
          </a:prstGeom>
          <a:noFill/>
          <a:ln w="9525">
            <a:noFill/>
            <a:miter lim="800000"/>
            <a:headEnd/>
            <a:tailEnd/>
          </a:ln>
        </p:spPr>
        <p:txBody>
          <a:bodyPr wrap="none">
            <a:spAutoFit/>
          </a:bodyPr>
          <a:lstStyle/>
          <a:p>
            <a:pPr eaLnBrk="0" hangingPunct="0"/>
            <a:r>
              <a:rPr lang="es-ES_tradnl" sz="2800">
                <a:latin typeface="Times New Roman" pitchFamily="18" charset="0"/>
              </a:rPr>
              <a:t>(Traditional) </a:t>
            </a:r>
          </a:p>
          <a:p>
            <a:pPr eaLnBrk="0" hangingPunct="0"/>
            <a:r>
              <a:rPr lang="es-ES_tradnl" sz="2800">
                <a:latin typeface="Times New Roman" pitchFamily="18" charset="0"/>
              </a:rPr>
              <a:t>Bank Customers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381000"/>
            <a:ext cx="8534400" cy="457200"/>
            <a:chOff x="240" y="240"/>
            <a:chExt cx="5376" cy="288"/>
          </a:xfrm>
        </p:grpSpPr>
        <p:sp>
          <p:nvSpPr>
            <p:cNvPr id="29706" name="Line 3"/>
            <p:cNvSpPr>
              <a:spLocks noChangeShapeType="1"/>
            </p:cNvSpPr>
            <p:nvPr/>
          </p:nvSpPr>
          <p:spPr bwMode="auto">
            <a:xfrm>
              <a:off x="240" y="528"/>
              <a:ext cx="5376" cy="0"/>
            </a:xfrm>
            <a:prstGeom prst="line">
              <a:avLst/>
            </a:prstGeom>
            <a:noFill/>
            <a:ln w="9525">
              <a:solidFill>
                <a:schemeClr val="tx1"/>
              </a:solidFill>
              <a:round/>
              <a:headEnd/>
              <a:tailEnd/>
            </a:ln>
          </p:spPr>
          <p:txBody>
            <a:bodyPr wrap="none" anchor="ctr"/>
            <a:lstStyle/>
            <a:p>
              <a:endParaRPr lang="es-CL"/>
            </a:p>
          </p:txBody>
        </p:sp>
        <p:pic>
          <p:nvPicPr>
            <p:cNvPr id="29707" name="Picture 4" descr="logo2"/>
            <p:cNvPicPr>
              <a:picLocks noChangeAspect="1" noChangeArrowheads="1"/>
            </p:cNvPicPr>
            <p:nvPr/>
          </p:nvPicPr>
          <p:blipFill>
            <a:blip r:embed="rId3" cstate="print"/>
            <a:srcRect/>
            <a:stretch>
              <a:fillRect/>
            </a:stretch>
          </p:blipFill>
          <p:spPr bwMode="auto">
            <a:xfrm>
              <a:off x="4896" y="240"/>
              <a:ext cx="720" cy="270"/>
            </a:xfrm>
            <a:prstGeom prst="rect">
              <a:avLst/>
            </a:prstGeom>
            <a:noFill/>
            <a:ln w="9525">
              <a:noFill/>
              <a:miter lim="800000"/>
              <a:headEnd/>
              <a:tailEnd/>
            </a:ln>
          </p:spPr>
        </p:pic>
      </p:grpSp>
      <p:sp>
        <p:nvSpPr>
          <p:cNvPr id="29699" name="Rectangle 5"/>
          <p:cNvSpPr>
            <a:spLocks noGrp="1"/>
          </p:cNvSpPr>
          <p:nvPr>
            <p:ph type="title" idx="4294967295"/>
          </p:nvPr>
        </p:nvSpPr>
        <p:spPr>
          <a:xfrm>
            <a:off x="685800" y="-152400"/>
            <a:ext cx="7772400" cy="1143000"/>
          </a:xfrm>
        </p:spPr>
        <p:txBody>
          <a:bodyPr/>
          <a:lstStyle/>
          <a:p>
            <a:r>
              <a:rPr lang="es-ES_tradnl" sz="2800" smtClean="0"/>
              <a:t>Questions </a:t>
            </a:r>
            <a:r>
              <a:rPr lang="es-ES_tradnl" smtClean="0"/>
              <a:t> </a:t>
            </a:r>
          </a:p>
        </p:txBody>
      </p:sp>
      <p:sp>
        <p:nvSpPr>
          <p:cNvPr id="29700" name="AutoShape 6"/>
          <p:cNvSpPr>
            <a:spLocks noChangeArrowheads="1"/>
          </p:cNvSpPr>
          <p:nvPr/>
        </p:nvSpPr>
        <p:spPr bwMode="auto">
          <a:xfrm>
            <a:off x="609600" y="1524000"/>
            <a:ext cx="1371600" cy="1447800"/>
          </a:xfrm>
          <a:prstGeom prst="can">
            <a:avLst>
              <a:gd name="adj" fmla="val 26389"/>
            </a:avLst>
          </a:prstGeom>
          <a:noFill/>
          <a:ln w="9525">
            <a:solidFill>
              <a:schemeClr val="tx1"/>
            </a:solidFill>
            <a:round/>
            <a:headEnd/>
            <a:tailEnd/>
          </a:ln>
        </p:spPr>
        <p:txBody>
          <a:bodyPr wrap="none" anchor="ctr"/>
          <a:lstStyle/>
          <a:p>
            <a:endParaRPr lang="es-CL"/>
          </a:p>
        </p:txBody>
      </p:sp>
      <p:sp>
        <p:nvSpPr>
          <p:cNvPr id="29701" name="AutoShape 7"/>
          <p:cNvSpPr>
            <a:spLocks noChangeArrowheads="1"/>
          </p:cNvSpPr>
          <p:nvPr/>
        </p:nvSpPr>
        <p:spPr bwMode="auto">
          <a:xfrm>
            <a:off x="5486400" y="1447800"/>
            <a:ext cx="3429000" cy="3124200"/>
          </a:xfrm>
          <a:prstGeom prst="can">
            <a:avLst>
              <a:gd name="adj" fmla="val 25000"/>
            </a:avLst>
          </a:prstGeom>
          <a:noFill/>
          <a:ln w="9525">
            <a:solidFill>
              <a:schemeClr val="tx1"/>
            </a:solidFill>
            <a:round/>
            <a:headEnd/>
            <a:tailEnd/>
          </a:ln>
        </p:spPr>
        <p:txBody>
          <a:bodyPr wrap="none" anchor="ctr"/>
          <a:lstStyle/>
          <a:p>
            <a:endParaRPr lang="es-CL"/>
          </a:p>
        </p:txBody>
      </p:sp>
      <p:sp>
        <p:nvSpPr>
          <p:cNvPr id="29702" name="Text Box 8"/>
          <p:cNvSpPr txBox="1">
            <a:spLocks noChangeArrowheads="1"/>
          </p:cNvSpPr>
          <p:nvPr/>
        </p:nvSpPr>
        <p:spPr bwMode="auto">
          <a:xfrm>
            <a:off x="593725" y="3352800"/>
            <a:ext cx="2727325" cy="2530475"/>
          </a:xfrm>
          <a:prstGeom prst="rect">
            <a:avLst/>
          </a:prstGeom>
          <a:noFill/>
          <a:ln w="9525">
            <a:noFill/>
            <a:miter lim="800000"/>
            <a:headEnd/>
            <a:tailEnd/>
          </a:ln>
        </p:spPr>
        <p:txBody>
          <a:bodyPr wrap="none">
            <a:spAutoFit/>
          </a:bodyPr>
          <a:lstStyle/>
          <a:p>
            <a:pPr eaLnBrk="0" hangingPunct="0">
              <a:buFontTx/>
              <a:buChar char="•"/>
            </a:pPr>
            <a:r>
              <a:rPr lang="en-US" sz="2000">
                <a:latin typeface="Times New Roman" pitchFamily="18" charset="0"/>
              </a:rPr>
              <a:t>How do my navigating </a:t>
            </a:r>
            <a:br>
              <a:rPr lang="en-US" sz="2000">
                <a:latin typeface="Times New Roman" pitchFamily="18" charset="0"/>
              </a:rPr>
            </a:br>
            <a:r>
              <a:rPr lang="en-US" sz="2000">
                <a:latin typeface="Times New Roman" pitchFamily="18" charset="0"/>
              </a:rPr>
              <a:t> customers behave? </a:t>
            </a:r>
          </a:p>
          <a:p>
            <a:pPr eaLnBrk="0" hangingPunct="0">
              <a:buFontTx/>
              <a:buChar char="•"/>
            </a:pPr>
            <a:endParaRPr lang="en-US" sz="2000">
              <a:latin typeface="Times New Roman" pitchFamily="18" charset="0"/>
            </a:endParaRPr>
          </a:p>
          <a:p>
            <a:pPr eaLnBrk="0" hangingPunct="0">
              <a:buFontTx/>
              <a:buChar char="•"/>
            </a:pPr>
            <a:r>
              <a:rPr lang="en-US" sz="2000">
                <a:latin typeface="Times New Roman" pitchFamily="18" charset="0"/>
              </a:rPr>
              <a:t>Are there segments of </a:t>
            </a:r>
            <a:br>
              <a:rPr lang="en-US" sz="2000">
                <a:latin typeface="Times New Roman" pitchFamily="18" charset="0"/>
              </a:rPr>
            </a:br>
            <a:r>
              <a:rPr lang="en-US" sz="2000">
                <a:latin typeface="Times New Roman" pitchFamily="18" charset="0"/>
              </a:rPr>
              <a:t> “typical visitors”? </a:t>
            </a:r>
          </a:p>
          <a:p>
            <a:pPr eaLnBrk="0" hangingPunct="0">
              <a:buFontTx/>
              <a:buChar char="•"/>
            </a:pPr>
            <a:endParaRPr lang="en-US" sz="2000">
              <a:latin typeface="Times New Roman" pitchFamily="18" charset="0"/>
            </a:endParaRPr>
          </a:p>
          <a:p>
            <a:pPr eaLnBrk="0" hangingPunct="0">
              <a:buFontTx/>
              <a:buChar char="•"/>
            </a:pPr>
            <a:r>
              <a:rPr lang="en-US" sz="2000">
                <a:latin typeface="Times New Roman" pitchFamily="18" charset="0"/>
              </a:rPr>
              <a:t>Is it possible to identify </a:t>
            </a:r>
            <a:br>
              <a:rPr lang="en-US" sz="2000">
                <a:latin typeface="Times New Roman" pitchFamily="18" charset="0"/>
              </a:rPr>
            </a:br>
            <a:r>
              <a:rPr lang="en-US" sz="2000">
                <a:latin typeface="Times New Roman" pitchFamily="18" charset="0"/>
              </a:rPr>
              <a:t> “heavy users”? </a:t>
            </a:r>
          </a:p>
        </p:txBody>
      </p:sp>
      <p:sp>
        <p:nvSpPr>
          <p:cNvPr id="29703" name="Text Box 9"/>
          <p:cNvSpPr txBox="1">
            <a:spLocks noChangeArrowheads="1"/>
          </p:cNvSpPr>
          <p:nvPr/>
        </p:nvSpPr>
        <p:spPr bwMode="auto">
          <a:xfrm>
            <a:off x="3635375" y="4692650"/>
            <a:ext cx="4410075" cy="1616075"/>
          </a:xfrm>
          <a:prstGeom prst="rect">
            <a:avLst/>
          </a:prstGeom>
          <a:noFill/>
          <a:ln w="9525">
            <a:noFill/>
            <a:miter lim="800000"/>
            <a:headEnd/>
            <a:tailEnd/>
          </a:ln>
        </p:spPr>
        <p:txBody>
          <a:bodyPr wrap="none">
            <a:spAutoFit/>
          </a:bodyPr>
          <a:lstStyle/>
          <a:p>
            <a:pPr eaLnBrk="0" hangingPunct="0">
              <a:buFontTx/>
              <a:buChar char="•"/>
            </a:pPr>
            <a:r>
              <a:rPr lang="en-US" sz="2000">
                <a:latin typeface="Times New Roman" pitchFamily="18" charset="0"/>
              </a:rPr>
              <a:t>Are there customers that </a:t>
            </a:r>
            <a:br>
              <a:rPr lang="en-US" sz="2000">
                <a:latin typeface="Times New Roman" pitchFamily="18" charset="0"/>
              </a:rPr>
            </a:br>
            <a:r>
              <a:rPr lang="en-US" sz="2000">
                <a:latin typeface="Times New Roman" pitchFamily="18" charset="0"/>
              </a:rPr>
              <a:t> look like “heavy users”? </a:t>
            </a:r>
          </a:p>
          <a:p>
            <a:pPr eaLnBrk="0" hangingPunct="0">
              <a:buFontTx/>
              <a:buChar char="•"/>
            </a:pPr>
            <a:endParaRPr lang="en-US" sz="2000">
              <a:latin typeface="Times New Roman" pitchFamily="18" charset="0"/>
            </a:endParaRPr>
          </a:p>
          <a:p>
            <a:pPr eaLnBrk="0" hangingPunct="0">
              <a:buFontTx/>
              <a:buChar char="•"/>
            </a:pPr>
            <a:r>
              <a:rPr lang="en-US" sz="2000">
                <a:latin typeface="Times New Roman" pitchFamily="18" charset="0"/>
              </a:rPr>
              <a:t>How can I convert these “twins </a:t>
            </a:r>
            <a:br>
              <a:rPr lang="en-US" sz="2000">
                <a:latin typeface="Times New Roman" pitchFamily="18" charset="0"/>
              </a:rPr>
            </a:br>
            <a:r>
              <a:rPr lang="en-US" sz="2000">
                <a:latin typeface="Times New Roman" pitchFamily="18" charset="0"/>
              </a:rPr>
              <a:t> of heavy users” to users of my web site? </a:t>
            </a:r>
          </a:p>
        </p:txBody>
      </p:sp>
      <p:sp>
        <p:nvSpPr>
          <p:cNvPr id="29704" name="Text Box 10"/>
          <p:cNvSpPr txBox="1">
            <a:spLocks noChangeArrowheads="1"/>
          </p:cNvSpPr>
          <p:nvPr/>
        </p:nvSpPr>
        <p:spPr bwMode="auto">
          <a:xfrm>
            <a:off x="288925" y="828675"/>
            <a:ext cx="1970088" cy="519113"/>
          </a:xfrm>
          <a:prstGeom prst="rect">
            <a:avLst/>
          </a:prstGeom>
          <a:noFill/>
          <a:ln w="9525">
            <a:noFill/>
            <a:miter lim="800000"/>
            <a:headEnd/>
            <a:tailEnd/>
          </a:ln>
        </p:spPr>
        <p:txBody>
          <a:bodyPr wrap="none">
            <a:spAutoFit/>
          </a:bodyPr>
          <a:lstStyle/>
          <a:p>
            <a:pPr eaLnBrk="0" hangingPunct="0"/>
            <a:r>
              <a:rPr lang="es-ES_tradnl" sz="2800">
                <a:latin typeface="Times New Roman" pitchFamily="18" charset="0"/>
              </a:rPr>
              <a:t>Virtual bank</a:t>
            </a:r>
          </a:p>
        </p:txBody>
      </p:sp>
      <p:sp>
        <p:nvSpPr>
          <p:cNvPr id="29705" name="Text Box 11"/>
          <p:cNvSpPr txBox="1">
            <a:spLocks noChangeArrowheads="1"/>
          </p:cNvSpPr>
          <p:nvPr/>
        </p:nvSpPr>
        <p:spPr bwMode="auto">
          <a:xfrm>
            <a:off x="5486400" y="809625"/>
            <a:ext cx="2541588" cy="519113"/>
          </a:xfrm>
          <a:prstGeom prst="rect">
            <a:avLst/>
          </a:prstGeom>
          <a:noFill/>
          <a:ln w="9525">
            <a:noFill/>
            <a:miter lim="800000"/>
            <a:headEnd/>
            <a:tailEnd/>
          </a:ln>
        </p:spPr>
        <p:txBody>
          <a:bodyPr wrap="none">
            <a:spAutoFit/>
          </a:bodyPr>
          <a:lstStyle/>
          <a:p>
            <a:pPr eaLnBrk="0" hangingPunct="0"/>
            <a:r>
              <a:rPr lang="es-ES_tradnl" sz="2800">
                <a:latin typeface="Times New Roman" pitchFamily="18" charset="0"/>
              </a:rPr>
              <a:t>Traditional bank</a:t>
            </a:r>
          </a:p>
        </p:txBody>
      </p:sp>
    </p:spTree>
  </p:cSld>
  <p:clrMapOvr>
    <a:masterClrMapping/>
  </p:clrMapOvr>
</p:sld>
</file>

<file path=ppt/theme/theme1.xml><?xml version="1.0" encoding="utf-8"?>
<a:theme xmlns:a="http://schemas.openxmlformats.org/drawingml/2006/main" name="aux1 - bases_de_datos">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aux1 - bases_de_datos</Template>
  <TotalTime>634</TotalTime>
  <Words>635</Words>
  <Application>Microsoft Office PowerPoint</Application>
  <PresentationFormat>Presentación en pantalla (4:3)</PresentationFormat>
  <Paragraphs>172</Paragraphs>
  <Slides>25</Slides>
  <Notes>24</Notes>
  <HiddenSlides>0</HiddenSlides>
  <MMClips>0</MMClips>
  <ScaleCrop>false</ScaleCrop>
  <HeadingPairs>
    <vt:vector size="6" baseType="variant">
      <vt:variant>
        <vt:lpstr>Tema</vt:lpstr>
      </vt:variant>
      <vt:variant>
        <vt:i4>1</vt:i4>
      </vt:variant>
      <vt:variant>
        <vt:lpstr>Servidores OLE incrustados</vt:lpstr>
      </vt:variant>
      <vt:variant>
        <vt:i4>6</vt:i4>
      </vt:variant>
      <vt:variant>
        <vt:lpstr>Títulos de diapositiva</vt:lpstr>
      </vt:variant>
      <vt:variant>
        <vt:i4>25</vt:i4>
      </vt:variant>
    </vt:vector>
  </HeadingPairs>
  <TitlesOfParts>
    <vt:vector size="32" baseType="lpstr">
      <vt:lpstr>aux1 - bases_de_datos</vt:lpstr>
      <vt:lpstr>Imagen</vt:lpstr>
      <vt:lpstr>Gráfico de Microsoft Excel</vt:lpstr>
      <vt:lpstr>ClipArt</vt:lpstr>
      <vt:lpstr>Documento</vt:lpstr>
      <vt:lpstr>Gráfico</vt:lpstr>
      <vt:lpstr>Hoja de cálculo</vt:lpstr>
      <vt:lpstr>Casos prácticos y  desarrollos nuevos </vt:lpstr>
      <vt:lpstr>Contenido</vt:lpstr>
      <vt:lpstr>Identifying web usage behavior  of bank customers     Sandro Araya1), Mariano Silva2), Richard Weber3)   1) BCI Bank, Santiago, Chile  2) webmining.cl, Santiago, Chile  3) Department of Industrial Engineering, Universidad de Chile, Santiago, Chile </vt:lpstr>
      <vt:lpstr>BCI - Banco de Crédito e Inversiones (www.bci.cl) </vt:lpstr>
      <vt:lpstr>Process of knowledge discovery in databases (KDD)  </vt:lpstr>
      <vt:lpstr>Application areas of Web Mining</vt:lpstr>
      <vt:lpstr>Methodology of Web Mining</vt:lpstr>
      <vt:lpstr>Current situation </vt:lpstr>
      <vt:lpstr>Questions  </vt:lpstr>
      <vt:lpstr>Two step approach   </vt:lpstr>
      <vt:lpstr>Results of Segmentation </vt:lpstr>
      <vt:lpstr>Diapositiva 12</vt:lpstr>
      <vt:lpstr>DataEngine</vt:lpstr>
      <vt:lpstr>Diapositiva 14</vt:lpstr>
      <vt:lpstr>Neural Network Results</vt:lpstr>
      <vt:lpstr>Marketing Campaign </vt:lpstr>
      <vt:lpstr>Gains Chart </vt:lpstr>
      <vt:lpstr>Marketing Campaign </vt:lpstr>
      <vt:lpstr>Marketing Campaign </vt:lpstr>
      <vt:lpstr>Marketing Campaign </vt:lpstr>
      <vt:lpstr>Diapositiva 21</vt:lpstr>
      <vt:lpstr>Comparación redes neuronales, SVM y selección aleatoria</vt:lpstr>
      <vt:lpstr>Comparación redes neuronales, SVM y selección aleatoria</vt:lpstr>
      <vt:lpstr>Diapositiva 24</vt:lpstr>
      <vt:lpstr>Más información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Bases de Datos: Teoría y Aplicaciones</dc:title>
  <dc:creator>glhuilli</dc:creator>
  <cp:lastModifiedBy>Richard</cp:lastModifiedBy>
  <cp:revision>304</cp:revision>
  <dcterms:created xsi:type="dcterms:W3CDTF">2008-03-16T16:42:40Z</dcterms:created>
  <dcterms:modified xsi:type="dcterms:W3CDTF">2011-07-27T18:31:31Z</dcterms:modified>
</cp:coreProperties>
</file>