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Default Extension="doc" ContentType="application/msword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7"/>
  </p:notesMasterIdLst>
  <p:handoutMasterIdLst>
    <p:handoutMasterId r:id="rId48"/>
  </p:handoutMasterIdLst>
  <p:sldIdLst>
    <p:sldId id="256" r:id="rId2"/>
    <p:sldId id="272" r:id="rId3"/>
    <p:sldId id="277" r:id="rId4"/>
    <p:sldId id="260" r:id="rId5"/>
    <p:sldId id="262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97" r:id="rId19"/>
    <p:sldId id="298" r:id="rId20"/>
    <p:sldId id="326" r:id="rId21"/>
    <p:sldId id="299" r:id="rId22"/>
    <p:sldId id="300" r:id="rId23"/>
    <p:sldId id="301" r:id="rId24"/>
    <p:sldId id="302" r:id="rId25"/>
    <p:sldId id="304" r:id="rId26"/>
    <p:sldId id="305" r:id="rId27"/>
    <p:sldId id="306" r:id="rId28"/>
    <p:sldId id="307" r:id="rId29"/>
    <p:sldId id="308" r:id="rId30"/>
    <p:sldId id="310" r:id="rId31"/>
    <p:sldId id="311" r:id="rId32"/>
    <p:sldId id="312" r:id="rId33"/>
    <p:sldId id="313" r:id="rId34"/>
    <p:sldId id="314" r:id="rId35"/>
    <p:sldId id="315" r:id="rId36"/>
    <p:sldId id="316" r:id="rId37"/>
    <p:sldId id="317" r:id="rId38"/>
    <p:sldId id="318" r:id="rId39"/>
    <p:sldId id="319" r:id="rId40"/>
    <p:sldId id="320" r:id="rId41"/>
    <p:sldId id="321" r:id="rId42"/>
    <p:sldId id="322" r:id="rId43"/>
    <p:sldId id="323" r:id="rId44"/>
    <p:sldId id="324" r:id="rId45"/>
    <p:sldId id="325" r:id="rId46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-249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4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4" Type="http://schemas.openxmlformats.org/officeDocument/2006/relationships/image" Target="../media/image17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A28354E-6724-4FAC-89A0-C48D7AFE4461}" type="datetimeFigureOut">
              <a:rPr lang="es-CL"/>
              <a:pPr>
                <a:defRPr/>
              </a:pPr>
              <a:t>15-07-2011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A4FBD0E-808B-43B8-97DE-86EC0D8EFC6A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8511AA9-C010-46D5-8044-A44A16CA923B}" type="datetimeFigureOut">
              <a:rPr lang="es-CL"/>
              <a:pPr>
                <a:defRPr/>
              </a:pPr>
              <a:t>15-07-2011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CL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CL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650B6F8-2D6A-42D9-B2A8-52E5410525FF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L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0F923DC-54B7-4DE5-B0E9-E470D6653084}" type="slidenum">
              <a:rPr lang="es-ES_tradnl"/>
              <a:pPr>
                <a:defRPr/>
              </a:pPr>
              <a:t>13</a:t>
            </a:fld>
            <a:endParaRPr lang="es-ES_tradnl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L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24FC196-FBC1-4549-AE28-1D7ADF3498AF}" type="slidenum">
              <a:rPr lang="es-ES_tradnl"/>
              <a:pPr>
                <a:defRPr/>
              </a:pPr>
              <a:t>14</a:t>
            </a:fld>
            <a:endParaRPr lang="es-ES_tradnl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L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47BECC8-F1B1-477E-9C64-4B6C1C91BD98}" type="slidenum">
              <a:rPr lang="es-ES_tradnl"/>
              <a:pPr>
                <a:defRPr/>
              </a:pPr>
              <a:t>15</a:t>
            </a:fld>
            <a:endParaRPr lang="es-ES_tradnl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L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F82CDDF-6FEB-4EB1-9797-6480220166B5}" type="slidenum">
              <a:rPr lang="es-ES_tradnl"/>
              <a:pPr>
                <a:defRPr/>
              </a:pPr>
              <a:t>16</a:t>
            </a:fld>
            <a:endParaRPr lang="es-ES_tradnl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L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9CD8F0-C834-47E1-BB81-ECBC2953E475}" type="slidenum">
              <a:rPr lang="es-ES_tradnl"/>
              <a:pPr>
                <a:defRPr/>
              </a:pPr>
              <a:t>17</a:t>
            </a:fld>
            <a:endParaRPr lang="es-ES_tradnl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L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C0DF24-24D8-46F5-B555-41B17AE361ED}" type="slidenum">
              <a:rPr lang="es-MX"/>
              <a:pPr/>
              <a:t>30</a:t>
            </a:fld>
            <a:endParaRPr lang="es-MX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96ABEA-6A38-4DAD-B46D-42ABCFB6ED2B}" type="slidenum">
              <a:rPr lang="es-MX"/>
              <a:pPr/>
              <a:t>31</a:t>
            </a:fld>
            <a:endParaRPr lang="es-MX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3D160F-EFC5-48D5-B904-ADF0EFADB258}" type="slidenum">
              <a:rPr lang="es-MX"/>
              <a:pPr/>
              <a:t>32</a:t>
            </a:fld>
            <a:endParaRPr lang="es-MX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54D1B2-1B22-47E2-836F-9523AF1F8E60}" type="slidenum">
              <a:rPr lang="es-MX"/>
              <a:pPr/>
              <a:t>33</a:t>
            </a:fld>
            <a:endParaRPr lang="es-MX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6175" y="687388"/>
            <a:ext cx="4565650" cy="3424237"/>
          </a:xfrm>
          <a:solidFill>
            <a:srgbClr val="FFFFFF"/>
          </a:solidFill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endParaRPr lang="es-MX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L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ABCEF9-6CF6-437D-AD7B-EAFE2B0F4F78}" type="slidenum">
              <a:rPr lang="es-ES_tradnl"/>
              <a:pPr>
                <a:defRPr/>
              </a:pPr>
              <a:t>9</a:t>
            </a:fld>
            <a:endParaRPr lang="es-ES_tradnl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L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37C916-53FA-458B-A0CC-7A2544763689}" type="slidenum">
              <a:rPr lang="es-ES_tradnl"/>
              <a:pPr>
                <a:defRPr/>
              </a:pPr>
              <a:t>10</a:t>
            </a:fld>
            <a:endParaRPr lang="es-ES_tradnl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L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2FA7773-4998-4215-87C1-5F80A9D4802A}" type="slidenum">
              <a:rPr lang="es-ES_tradnl"/>
              <a:pPr>
                <a:defRPr/>
              </a:pPr>
              <a:t>11</a:t>
            </a:fld>
            <a:endParaRPr lang="es-ES_tradnl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L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CF86DA2-0798-4FAA-8E3B-F831C460BDE6}" type="slidenum">
              <a:rPr lang="es-ES_tradnl"/>
              <a:pPr>
                <a:defRPr/>
              </a:pPr>
              <a:t>12</a:t>
            </a:fld>
            <a:endParaRPr lang="es-ES_tradnl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de títu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1 Marcador de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r>
              <a:rPr lang="es-ES" smtClean="0"/>
              <a:t>Haga clic para cambiar el estilo de título	</a:t>
            </a:r>
          </a:p>
        </p:txBody>
      </p:sp>
      <p:sp>
        <p:nvSpPr>
          <p:cNvPr id="38915" name="2 Marcador de text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pitchFamily="34" charset="0"/>
              <a:buNone/>
              <a:defRPr smtClean="0"/>
            </a:lvl1pPr>
          </a:lstStyle>
          <a:p>
            <a:r>
              <a:rPr lang="es-ES" smtClean="0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0F80704-0856-401F-893E-C0D27D50394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B0751-1882-403B-B0DC-547C1C9F8CC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31E30-8D0E-45C9-A871-1F6E7906271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B4B3D-5077-4AE0-AC0C-DBEEADB18F8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B7DD9B-5608-400C-88CC-39C72355303B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2460E-150F-4AF8-8B3C-C76255B986F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19063" y="84138"/>
            <a:ext cx="8929687" cy="634523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L"/>
          </a:p>
        </p:txBody>
      </p:sp>
      <p:pic>
        <p:nvPicPr>
          <p:cNvPr id="4" name="7 Imagen" descr="logo_dii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8438" y="5643563"/>
            <a:ext cx="1065212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2 Subtítulo"/>
          <p:cNvSpPr txBox="1">
            <a:spLocks/>
          </p:cNvSpPr>
          <p:nvPr userDrawn="1"/>
        </p:nvSpPr>
        <p:spPr>
          <a:xfrm>
            <a:off x="357188" y="5357813"/>
            <a:ext cx="6215062" cy="92868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s-MX">
                <a:solidFill>
                  <a:srgbClr val="376092"/>
                </a:solidFill>
                <a:latin typeface="Calibri" pitchFamily="34" charset="0"/>
              </a:rPr>
              <a:t>Profesor: Richard Weber (rweber@dii.uchile.cl)</a:t>
            </a:r>
          </a:p>
        </p:txBody>
      </p:sp>
      <p:sp>
        <p:nvSpPr>
          <p:cNvPr id="6" name="2 Subtítulo"/>
          <p:cNvSpPr txBox="1">
            <a:spLocks/>
          </p:cNvSpPr>
          <p:nvPr userDrawn="1"/>
        </p:nvSpPr>
        <p:spPr>
          <a:xfrm>
            <a:off x="2071688" y="3929063"/>
            <a:ext cx="5143500" cy="928687"/>
          </a:xfrm>
          <a:prstGeom prst="rect">
            <a:avLst/>
          </a:prstGeom>
        </p:spPr>
        <p:txBody>
          <a:bodyPr/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sz="2000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Universidad de Chile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sz="2000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Departamento de Ingeniería Industrial </a:t>
            </a:r>
          </a:p>
        </p:txBody>
      </p:sp>
      <p:sp>
        <p:nvSpPr>
          <p:cNvPr id="7" name="2 Subtítulo"/>
          <p:cNvSpPr txBox="1">
            <a:spLocks/>
          </p:cNvSpPr>
          <p:nvPr userDrawn="1"/>
        </p:nvSpPr>
        <p:spPr>
          <a:xfrm>
            <a:off x="285750" y="428625"/>
            <a:ext cx="8358188" cy="928688"/>
          </a:xfrm>
          <a:prstGeom prst="rect">
            <a:avLst/>
          </a:prstGeom>
        </p:spPr>
        <p:txBody>
          <a:bodyPr/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ES" sz="18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Capacitación avanzada en Modelos de Clasificación para Riesgo </a:t>
            </a:r>
            <a:endParaRPr lang="es-CL" sz="1800" kern="1200" dirty="0" smtClean="0">
              <a:solidFill>
                <a:schemeClr val="tx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14348" y="2030413"/>
            <a:ext cx="7772400" cy="14700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47625" y="6457950"/>
            <a:ext cx="5500688" cy="365125"/>
          </a:xfrm>
        </p:spPr>
        <p:txBody>
          <a:bodyPr/>
          <a:lstStyle>
            <a:lvl1pPr>
              <a:defRPr b="1" dirty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843713" y="6464300"/>
            <a:ext cx="2133600" cy="365125"/>
          </a:xfrm>
        </p:spPr>
        <p:txBody>
          <a:bodyPr/>
          <a:lstStyle>
            <a:lvl1pPr>
              <a:defRPr b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1018A94A-E0BB-4D7D-A27E-4B9058B10176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lantilla IN60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19063" y="84138"/>
            <a:ext cx="8929687" cy="634523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L"/>
          </a:p>
        </p:txBody>
      </p:sp>
      <p:cxnSp>
        <p:nvCxnSpPr>
          <p:cNvPr id="5" name="4 Conector recto"/>
          <p:cNvCxnSpPr/>
          <p:nvPr/>
        </p:nvCxnSpPr>
        <p:spPr>
          <a:xfrm>
            <a:off x="500063" y="357188"/>
            <a:ext cx="8072437" cy="1587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8 Imagen" descr="logo_dii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8438" y="5643563"/>
            <a:ext cx="1065212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 userDrawn="1"/>
        </p:nvSpPr>
        <p:spPr>
          <a:xfrm>
            <a:off x="71438" y="6464300"/>
            <a:ext cx="4250715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CL" sz="1200" b="1" dirty="0" smtClean="0">
                <a:solidFill>
                  <a:srgbClr val="17375E"/>
                </a:solidFill>
                <a:latin typeface="Calibri" pitchFamily="34" charset="0"/>
              </a:rPr>
              <a:t>Capacitación avanzada en Modelos de Clasificación para Riesgo 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500042"/>
            <a:ext cx="8115328" cy="725470"/>
          </a:xfrm>
        </p:spPr>
        <p:txBody>
          <a:bodyPr>
            <a:noAutofit/>
          </a:bodyPr>
          <a:lstStyle>
            <a:lvl1pPr algn="l">
              <a:defRPr sz="3200" b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buClr>
                <a:srgbClr val="FF0000"/>
              </a:buClr>
              <a:buSzPct val="60000"/>
              <a:buFont typeface="Wingdings" pitchFamily="2" charset="2"/>
              <a:buChar char="q"/>
              <a:defRPr sz="2800"/>
            </a:lvl1pPr>
            <a:lvl2pPr>
              <a:buClr>
                <a:srgbClr val="FF0000"/>
              </a:buClr>
              <a:buSzPct val="60000"/>
              <a:buFont typeface="Courier New" pitchFamily="49" charset="0"/>
              <a:buChar char="o"/>
              <a:defRPr sz="2400"/>
            </a:lvl2pPr>
            <a:lvl3pPr>
              <a:buClr>
                <a:srgbClr val="FF0000"/>
              </a:buClr>
              <a:buSzPct val="60000"/>
              <a:buFont typeface="Arial" pitchFamily="34" charset="0"/>
              <a:buChar char="•"/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6843713" y="6464300"/>
            <a:ext cx="2133600" cy="365125"/>
          </a:xfrm>
        </p:spPr>
        <p:txBody>
          <a:bodyPr/>
          <a:lstStyle>
            <a:lvl1pPr>
              <a:defRPr b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99BFDB79-6B42-4CA3-9266-7259C4A6F46C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57FDA3-AE6E-4752-98D6-690C82E3D93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D5789-699F-438B-9BBE-547A9D43B4A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125AE-99B9-43D5-967B-D8F9F26A0FC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33F0D-D897-4AC2-AE67-C42F5743B9D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543F0-0FFF-4142-A698-250EED53E60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7EAED-466C-475A-8F78-EA37B8A515E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614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9C9416B-2F8B-4F67-8F8B-F05FE7EC738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  <p:sldLayoutId id="2147483753" r:id="rId13"/>
    <p:sldLayoutId id="2147483754" r:id="rId14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6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7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1.bin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23.bin"/><Relationship Id="rId4" Type="http://schemas.openxmlformats.org/officeDocument/2006/relationships/oleObject" Target="../embeddings/oleObject22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25.bin"/><Relationship Id="rId4" Type="http://schemas.openxmlformats.org/officeDocument/2006/relationships/oleObject" Target="../embeddings/oleObject24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0.vml"/><Relationship Id="rId4" Type="http://schemas.openxmlformats.org/officeDocument/2006/relationships/oleObject" Target="file:///C:\Lina\Richard\IN60E.doc!OLE_LINK1" TargetMode="Externa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Documento_de_Microsoft_Office_Word_97-20031.doc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28.bin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statpages.org/logistic.html" TargetMode="External"/><Relationship Id="rId2" Type="http://schemas.openxmlformats.org/officeDocument/2006/relationships/hyperlink" Target="http://www.kdnuggets.com/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5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Título"/>
          <p:cNvSpPr>
            <a:spLocks noGrp="1"/>
          </p:cNvSpPr>
          <p:nvPr>
            <p:ph type="ctrTitle"/>
          </p:nvPr>
        </p:nvSpPr>
        <p:spPr>
          <a:xfrm>
            <a:off x="714375" y="2030413"/>
            <a:ext cx="7772400" cy="1470025"/>
          </a:xfrm>
          <a:solidFill>
            <a:srgbClr val="FFFFFF"/>
          </a:solidFill>
        </p:spPr>
        <p:txBody>
          <a:bodyPr/>
          <a:lstStyle/>
          <a:p>
            <a:pPr eaLnBrk="1" hangingPunct="1"/>
            <a:r>
              <a:rPr lang="es-MX" smtClean="0">
                <a:solidFill>
                  <a:srgbClr val="254061"/>
                </a:solidFill>
              </a:rPr>
              <a:t>Introducción, Motivación</a:t>
            </a:r>
            <a:endParaRPr lang="es-CL" smtClean="0">
              <a:solidFill>
                <a:srgbClr val="25406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1575C-B984-4A1B-B27D-E735AFCB09E3}" type="slidenum">
              <a:rPr lang="es-ES"/>
              <a:pPr>
                <a:defRPr/>
              </a:pPr>
              <a:t>1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6553200" y="6248400"/>
            <a:ext cx="1905000" cy="457200"/>
          </a:xfrm>
        </p:spPr>
        <p:txBody>
          <a:bodyPr/>
          <a:lstStyle/>
          <a:p>
            <a:pPr>
              <a:defRPr/>
            </a:pPr>
            <a:fld id="{CAFF4671-CD2E-4A00-B70F-39BE85F2D005}" type="slidenum">
              <a:rPr lang="es-ES_tradnl" b="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10</a:t>
            </a:fld>
            <a:endParaRPr lang="es-ES_tradnl" b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520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500063"/>
            <a:ext cx="8115300" cy="725487"/>
          </a:xfrm>
        </p:spPr>
        <p:txBody>
          <a:bodyPr/>
          <a:lstStyle/>
          <a:p>
            <a:pPr>
              <a:defRPr/>
            </a:pPr>
            <a:r>
              <a:rPr lang="es-CL" sz="3500"/>
              <a:t>Filter</a:t>
            </a:r>
            <a:endParaRPr lang="es-MX" sz="3500"/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smtClean="0"/>
              <a:t>Correlación entre atributos y variable dependiente </a:t>
            </a:r>
          </a:p>
          <a:p>
            <a:endParaRPr lang="es-CL" smtClean="0"/>
          </a:p>
          <a:p>
            <a:r>
              <a:rPr lang="es-CL" smtClean="0"/>
              <a:t>Relación entre atributo y variable dependiente </a:t>
            </a:r>
          </a:p>
          <a:p>
            <a:pPr lvl="1"/>
            <a:r>
              <a:rPr lang="es-CL" smtClean="0"/>
              <a:t>Test chi-cuadrado para atributos categóricos </a:t>
            </a:r>
          </a:p>
          <a:p>
            <a:pPr lvl="1"/>
            <a:r>
              <a:rPr lang="es-CL" smtClean="0"/>
              <a:t>ANOVA (Analysis of Variance), test KS para atributos numéricos </a:t>
            </a:r>
            <a:endParaRPr lang="es-MX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6553200" y="6248400"/>
            <a:ext cx="1905000" cy="457200"/>
          </a:xfrm>
        </p:spPr>
        <p:txBody>
          <a:bodyPr/>
          <a:lstStyle/>
          <a:p>
            <a:pPr>
              <a:defRPr/>
            </a:pPr>
            <a:fld id="{255667E1-5AD7-444B-9CED-B437F0B1CBA7}" type="slidenum">
              <a:rPr lang="es-ES_tradnl" b="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11</a:t>
            </a:fld>
            <a:endParaRPr lang="es-ES_tradnl" b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522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500063"/>
            <a:ext cx="8115300" cy="725487"/>
          </a:xfrm>
        </p:spPr>
        <p:txBody>
          <a:bodyPr/>
          <a:lstStyle/>
          <a:p>
            <a:pPr>
              <a:defRPr/>
            </a:pPr>
            <a:r>
              <a:rPr lang="es-CL" sz="3500"/>
              <a:t>Test Chi-cuadrado</a:t>
            </a:r>
            <a:endParaRPr lang="es-MX" sz="3500"/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L" smtClean="0"/>
          </a:p>
          <a:p>
            <a:r>
              <a:rPr lang="es-CL" smtClean="0"/>
              <a:t>Goodness of Fit </a:t>
            </a:r>
          </a:p>
          <a:p>
            <a:r>
              <a:rPr lang="es-CL" u="sng" smtClean="0"/>
              <a:t>Independence of two variables </a:t>
            </a:r>
          </a:p>
          <a:p>
            <a:r>
              <a:rPr lang="es-CL" smtClean="0"/>
              <a:t>Hypotheses concerning proportions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6553200" y="6248400"/>
            <a:ext cx="1905000" cy="457200"/>
          </a:xfrm>
        </p:spPr>
        <p:txBody>
          <a:bodyPr/>
          <a:lstStyle/>
          <a:p>
            <a:pPr>
              <a:defRPr/>
            </a:pPr>
            <a:fld id="{918AD58B-83AF-4C72-B9C9-62633FC698C1}" type="slidenum">
              <a:rPr lang="es-ES_tradnl" b="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12</a:t>
            </a:fld>
            <a:endParaRPr lang="es-ES_tradnl" b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524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500063"/>
            <a:ext cx="8115300" cy="725487"/>
          </a:xfrm>
        </p:spPr>
        <p:txBody>
          <a:bodyPr/>
          <a:lstStyle/>
          <a:p>
            <a:pPr>
              <a:defRPr/>
            </a:pPr>
            <a:r>
              <a:rPr lang="es-CL" sz="3500"/>
              <a:t>Test Chi-cuadrado: Independencia de dos variables </a:t>
            </a:r>
            <a:endParaRPr lang="es-MX" sz="3500"/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L" smtClean="0"/>
          </a:p>
          <a:p>
            <a:r>
              <a:rPr lang="es-CL" smtClean="0"/>
              <a:t>Tenemos 2 variables categóricas </a:t>
            </a:r>
          </a:p>
          <a:p>
            <a:r>
              <a:rPr lang="es-CL" smtClean="0"/>
              <a:t>Hipótesis: estas variables son independiente</a:t>
            </a:r>
          </a:p>
          <a:p>
            <a:r>
              <a:rPr lang="es-CL" smtClean="0"/>
              <a:t>Independencia significa: Conocimiento de una de las dos variables no afecta la probabilidad de tomar ciertos valores de la otra variable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6553200" y="6248400"/>
            <a:ext cx="1905000" cy="457200"/>
          </a:xfrm>
        </p:spPr>
        <p:txBody>
          <a:bodyPr/>
          <a:lstStyle/>
          <a:p>
            <a:pPr>
              <a:defRPr/>
            </a:pPr>
            <a:fld id="{3EBA5066-D154-4F16-8857-907A135B44C2}" type="slidenum">
              <a:rPr lang="es-ES_tradnl" b="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13</a:t>
            </a:fld>
            <a:endParaRPr lang="es-ES_tradnl" b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526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500063"/>
            <a:ext cx="8115300" cy="725487"/>
          </a:xfrm>
        </p:spPr>
        <p:txBody>
          <a:bodyPr/>
          <a:lstStyle/>
          <a:p>
            <a:pPr>
              <a:defRPr/>
            </a:pPr>
            <a:r>
              <a:rPr lang="es-CL" sz="3500"/>
              <a:t>Test Chi-cuadrado: Tabla de contingencia  </a:t>
            </a:r>
            <a:endParaRPr lang="es-MX" sz="3500"/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L" smtClean="0"/>
          </a:p>
          <a:p>
            <a:r>
              <a:rPr lang="es-CL" smtClean="0"/>
              <a:t>Tabla de contingencia: matriz con r filas y k columnas, donde </a:t>
            </a:r>
          </a:p>
          <a:p>
            <a:pPr>
              <a:buFontTx/>
              <a:buNone/>
            </a:pPr>
            <a:endParaRPr lang="es-CL" smtClean="0"/>
          </a:p>
          <a:p>
            <a:pPr>
              <a:buFontTx/>
              <a:buNone/>
            </a:pPr>
            <a:r>
              <a:rPr lang="es-CL" smtClean="0"/>
              <a:t>	r=número de valores de variable 1 </a:t>
            </a:r>
          </a:p>
          <a:p>
            <a:pPr>
              <a:buFontTx/>
              <a:buNone/>
            </a:pPr>
            <a:r>
              <a:rPr lang="es-CL" smtClean="0"/>
              <a:t>	k=número de valores de variable 2 </a:t>
            </a:r>
          </a:p>
          <a:p>
            <a:pPr>
              <a:buFontTx/>
              <a:buNone/>
            </a:pPr>
            <a:endParaRPr lang="es-C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7DD7FE-8FA6-46E3-86AF-9024BE16AF56}" type="slidenum">
              <a:rPr lang="es-ES_tradnl"/>
              <a:pPr>
                <a:defRPr/>
              </a:pPr>
              <a:t>14</a:t>
            </a:fld>
            <a:endParaRPr lang="es-ES_tradnl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z="3500" smtClean="0"/>
              <a:t>Test Chi-cuadrado: Tabla de contingencia  </a:t>
            </a:r>
            <a:endParaRPr lang="es-MX" sz="3500" smtClean="0"/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700213"/>
            <a:ext cx="7283450" cy="452596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CL" sz="2400" smtClean="0"/>
              <a:t>Ejemplo: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CL" sz="2400" smtClean="0"/>
              <a:t>	Variable 1=Edad, variable 2=sexo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CL" sz="2400" smtClean="0"/>
              <a:t>	Grado de libertad (degree of freedom):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CL" sz="2400" smtClean="0"/>
              <a:t>	df=(r-1)(k-1)</a:t>
            </a:r>
          </a:p>
          <a:p>
            <a:pPr>
              <a:lnSpc>
                <a:spcPct val="80000"/>
              </a:lnSpc>
              <a:buFontTx/>
              <a:buNone/>
            </a:pPr>
            <a:endParaRPr lang="es-CL" sz="240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s-CL" sz="2400" smtClean="0"/>
              <a:t>Idea: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CL" sz="2400" smtClean="0"/>
              <a:t>Comparar frecuencia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CL" sz="2400" smtClean="0"/>
              <a:t>esperada con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CL" sz="2400" smtClean="0"/>
              <a:t>frecuencia observada</a:t>
            </a:r>
          </a:p>
          <a:p>
            <a:pPr>
              <a:lnSpc>
                <a:spcPct val="80000"/>
              </a:lnSpc>
              <a:buFontTx/>
              <a:buNone/>
            </a:pPr>
            <a:endParaRPr lang="es-CL" sz="240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s-CL" sz="2400" smtClean="0"/>
              <a:t>Hipótesis nula: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CL" sz="2400" smtClean="0"/>
              <a:t>variables son independientes</a:t>
            </a:r>
          </a:p>
        </p:txBody>
      </p:sp>
      <p:sp>
        <p:nvSpPr>
          <p:cNvPr id="22533" name="Text Box 4"/>
          <p:cNvSpPr txBox="1">
            <a:spLocks noChangeArrowheads="1"/>
          </p:cNvSpPr>
          <p:nvPr/>
        </p:nvSpPr>
        <p:spPr bwMode="auto">
          <a:xfrm>
            <a:off x="4051300" y="4214813"/>
            <a:ext cx="520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/>
              <a:t>r=2</a:t>
            </a:r>
            <a:endParaRPr lang="es-MX"/>
          </a:p>
        </p:txBody>
      </p:sp>
      <p:sp>
        <p:nvSpPr>
          <p:cNvPr id="22534" name="Text Box 5"/>
          <p:cNvSpPr txBox="1">
            <a:spLocks noChangeArrowheads="1"/>
          </p:cNvSpPr>
          <p:nvPr/>
        </p:nvSpPr>
        <p:spPr bwMode="auto">
          <a:xfrm>
            <a:off x="6372225" y="5438775"/>
            <a:ext cx="558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/>
              <a:t>k=2</a:t>
            </a:r>
            <a:endParaRPr lang="es-MX"/>
          </a:p>
        </p:txBody>
      </p:sp>
      <p:graphicFrame>
        <p:nvGraphicFramePr>
          <p:cNvPr id="528390" name="Group 6"/>
          <p:cNvGraphicFramePr>
            <a:graphicFrameLocks noGrp="1"/>
          </p:cNvGraphicFramePr>
          <p:nvPr>
            <p:ph sz="quarter" idx="3"/>
          </p:nvPr>
        </p:nvGraphicFramePr>
        <p:xfrm>
          <a:off x="4705350" y="3068638"/>
          <a:ext cx="4259263" cy="2187576"/>
        </p:xfrm>
        <a:graphic>
          <a:graphicData uri="http://schemas.openxmlformats.org/drawingml/2006/table">
            <a:tbl>
              <a:tblPr/>
              <a:tblGrid>
                <a:gridCol w="1063625"/>
                <a:gridCol w="1101725"/>
                <a:gridCol w="1030288"/>
                <a:gridCol w="1063625"/>
              </a:tblGrid>
              <a:tr h="43815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 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Sexo</a:t>
                      </a:r>
                      <a:endParaRPr kumimoji="0" lang="es-MX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 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Edad</a:t>
                      </a: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masculino </a:t>
                      </a:r>
                      <a:endParaRPr kumimoji="0" lang="es-MX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femenino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Total</a:t>
                      </a:r>
                      <a:endParaRPr kumimoji="0" lang="es-MX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&lt; 30 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60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50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110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&gt;= 30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80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10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90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Total</a:t>
                      </a: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140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60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200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62927E-DBC9-499E-AE80-76E82C6FCDDD}" type="slidenum">
              <a:rPr lang="es-ES_tradnl"/>
              <a:pPr>
                <a:defRPr/>
              </a:pPr>
              <a:t>15</a:t>
            </a:fld>
            <a:endParaRPr lang="es-ES_tradnl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z="3500" smtClean="0"/>
              <a:t>Test Chi-cuadrado: Test</a:t>
            </a:r>
            <a:endParaRPr lang="es-MX" sz="3500" smtClean="0"/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268413"/>
            <a:ext cx="7283450" cy="5400675"/>
          </a:xfrm>
        </p:spPr>
        <p:txBody>
          <a:bodyPr/>
          <a:lstStyle/>
          <a:p>
            <a:pPr>
              <a:buFontTx/>
              <a:buNone/>
            </a:pPr>
            <a:r>
              <a:rPr lang="es-CL" sz="2800" smtClean="0"/>
              <a:t>Frecuencia esperada de una celda f</a:t>
            </a:r>
            <a:r>
              <a:rPr lang="es-CL" sz="2800" baseline="-25000" smtClean="0"/>
              <a:t>e</a:t>
            </a:r>
            <a:r>
              <a:rPr lang="es-CL" sz="2800" smtClean="0"/>
              <a:t>: </a:t>
            </a:r>
          </a:p>
          <a:p>
            <a:pPr>
              <a:buFontTx/>
              <a:buNone/>
            </a:pPr>
            <a:endParaRPr lang="es-CL" sz="2800" smtClean="0"/>
          </a:p>
          <a:p>
            <a:pPr>
              <a:buFontTx/>
              <a:buNone/>
            </a:pPr>
            <a:endParaRPr lang="es-CL" sz="2800" smtClean="0"/>
          </a:p>
          <a:p>
            <a:pPr>
              <a:buFontTx/>
              <a:buNone/>
            </a:pPr>
            <a:endParaRPr lang="es-CL" sz="2800" smtClean="0"/>
          </a:p>
          <a:p>
            <a:pPr>
              <a:buFontTx/>
              <a:buNone/>
            </a:pPr>
            <a:r>
              <a:rPr lang="es-CL" sz="2800" smtClean="0"/>
              <a:t>f</a:t>
            </a:r>
            <a:r>
              <a:rPr lang="es-CL" sz="2800" baseline="-25000" smtClean="0"/>
              <a:t>e</a:t>
            </a:r>
            <a:r>
              <a:rPr lang="es-CL" sz="2800" smtClean="0"/>
              <a:t> = (f</a:t>
            </a:r>
            <a:r>
              <a:rPr lang="es-CL" sz="2800" baseline="-25000" smtClean="0"/>
              <a:t>r</a:t>
            </a:r>
            <a:r>
              <a:rPr lang="es-CL" sz="2800" smtClean="0"/>
              <a:t>*f</a:t>
            </a:r>
            <a:r>
              <a:rPr lang="es-CL" sz="2800" baseline="-25000" smtClean="0"/>
              <a:t>k</a:t>
            </a:r>
            <a:r>
              <a:rPr lang="es-CL" sz="2800" smtClean="0"/>
              <a:t>)/n</a:t>
            </a:r>
          </a:p>
          <a:p>
            <a:pPr>
              <a:buFontTx/>
              <a:buNone/>
            </a:pPr>
            <a:r>
              <a:rPr lang="es-CL" sz="2800" smtClean="0"/>
              <a:t>con: </a:t>
            </a:r>
          </a:p>
          <a:p>
            <a:pPr>
              <a:buFontTx/>
              <a:buNone/>
            </a:pPr>
            <a:r>
              <a:rPr lang="es-CL" sz="2800" smtClean="0"/>
              <a:t>f</a:t>
            </a:r>
            <a:r>
              <a:rPr lang="es-CL" sz="2800" baseline="-25000" smtClean="0"/>
              <a:t>r</a:t>
            </a:r>
            <a:r>
              <a:rPr lang="es-CL" sz="2800" smtClean="0"/>
              <a:t> = frecuencia total en fila r</a:t>
            </a:r>
          </a:p>
          <a:p>
            <a:pPr>
              <a:buFontTx/>
              <a:buNone/>
            </a:pPr>
            <a:r>
              <a:rPr lang="es-CL" sz="2800" smtClean="0"/>
              <a:t>f</a:t>
            </a:r>
            <a:r>
              <a:rPr lang="es-CL" sz="2800" baseline="-25000" smtClean="0"/>
              <a:t>k</a:t>
            </a:r>
            <a:r>
              <a:rPr lang="es-CL" sz="2800" smtClean="0"/>
              <a:t> = frecuencia total en columna k </a:t>
            </a:r>
          </a:p>
          <a:p>
            <a:pPr>
              <a:buFontTx/>
              <a:buNone/>
            </a:pPr>
            <a:r>
              <a:rPr lang="es-CL" sz="2800" smtClean="0"/>
              <a:t>Ejemplo: r=k=1; f</a:t>
            </a:r>
            <a:r>
              <a:rPr lang="es-CL" sz="2800" baseline="-25000" smtClean="0"/>
              <a:t>r</a:t>
            </a:r>
            <a:r>
              <a:rPr lang="es-CL" sz="2800" smtClean="0"/>
              <a:t>=110; f</a:t>
            </a:r>
            <a:r>
              <a:rPr lang="es-CL" sz="2800" baseline="-25000" smtClean="0"/>
              <a:t>k</a:t>
            </a:r>
            <a:r>
              <a:rPr lang="es-CL" sz="2800" smtClean="0"/>
              <a:t>=140; n=200</a:t>
            </a:r>
          </a:p>
          <a:p>
            <a:pPr>
              <a:buFontTx/>
              <a:buNone/>
            </a:pPr>
            <a:r>
              <a:rPr lang="es-CL" sz="2800" smtClean="0"/>
              <a:t>f</a:t>
            </a:r>
            <a:r>
              <a:rPr lang="es-CL" sz="2800" baseline="-25000" smtClean="0"/>
              <a:t>e</a:t>
            </a:r>
            <a:r>
              <a:rPr lang="es-CL" sz="2800" smtClean="0"/>
              <a:t> = (110*140)/200=77 </a:t>
            </a:r>
          </a:p>
        </p:txBody>
      </p:sp>
      <p:graphicFrame>
        <p:nvGraphicFramePr>
          <p:cNvPr id="530436" name="Group 4"/>
          <p:cNvGraphicFramePr>
            <a:graphicFrameLocks noGrp="1"/>
          </p:cNvGraphicFramePr>
          <p:nvPr>
            <p:ph sz="quarter" idx="3"/>
          </p:nvPr>
        </p:nvGraphicFramePr>
        <p:xfrm>
          <a:off x="4776788" y="1844675"/>
          <a:ext cx="4259262" cy="2187576"/>
        </p:xfrm>
        <a:graphic>
          <a:graphicData uri="http://schemas.openxmlformats.org/drawingml/2006/table">
            <a:tbl>
              <a:tblPr/>
              <a:tblGrid>
                <a:gridCol w="1063625"/>
                <a:gridCol w="1101725"/>
                <a:gridCol w="1030287"/>
                <a:gridCol w="1063625"/>
              </a:tblGrid>
              <a:tr h="43815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 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Sexo</a:t>
                      </a:r>
                      <a:endParaRPr kumimoji="0" lang="es-MX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 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Edad</a:t>
                      </a: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masculino </a:t>
                      </a:r>
                      <a:endParaRPr kumimoji="0" lang="es-MX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femenino </a:t>
                      </a:r>
                      <a:endParaRPr kumimoji="0" lang="es-MX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Total</a:t>
                      </a:r>
                      <a:endParaRPr kumimoji="0" lang="es-MX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&lt; 30 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60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50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110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&gt;= 30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80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10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90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Total</a:t>
                      </a: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140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60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200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A5FC7B-C65C-49CF-9B0C-B8BBE60D29CC}" type="slidenum">
              <a:rPr lang="es-ES_tradnl"/>
              <a:pPr>
                <a:defRPr/>
              </a:pPr>
              <a:t>16</a:t>
            </a:fld>
            <a:endParaRPr lang="es-ES_tradnl"/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71450"/>
            <a:ext cx="8507413" cy="1143000"/>
          </a:xfrm>
        </p:spPr>
        <p:txBody>
          <a:bodyPr/>
          <a:lstStyle/>
          <a:p>
            <a:r>
              <a:rPr lang="es-CL" sz="3500" smtClean="0"/>
              <a:t>Test Chi-cuadrado: Frecuencia esperada</a:t>
            </a:r>
            <a:endParaRPr lang="es-MX" sz="3500" smtClean="0"/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268413"/>
            <a:ext cx="8569325" cy="720725"/>
          </a:xfrm>
        </p:spPr>
        <p:txBody>
          <a:bodyPr/>
          <a:lstStyle/>
          <a:p>
            <a:pPr>
              <a:buFontTx/>
              <a:buNone/>
            </a:pPr>
            <a:r>
              <a:rPr lang="es-CL" sz="2400" smtClean="0"/>
              <a:t>Frecuencia </a:t>
            </a:r>
            <a:r>
              <a:rPr lang="es-CL" sz="2400" u="sng" smtClean="0"/>
              <a:t>esperada</a:t>
            </a:r>
            <a:r>
              <a:rPr lang="es-CL" sz="2400" smtClean="0"/>
              <a:t> vs. </a:t>
            </a:r>
            <a:r>
              <a:rPr lang="es-CL" sz="2400" u="sng" smtClean="0"/>
              <a:t>observada</a:t>
            </a:r>
            <a:r>
              <a:rPr lang="es-CL" sz="2400" smtClean="0"/>
              <a:t> para todas las celdas: </a:t>
            </a:r>
          </a:p>
          <a:p>
            <a:pPr>
              <a:buFontTx/>
              <a:buNone/>
            </a:pPr>
            <a:endParaRPr lang="es-CL" sz="2400" smtClean="0"/>
          </a:p>
          <a:p>
            <a:pPr>
              <a:buFontTx/>
              <a:buNone/>
            </a:pPr>
            <a:endParaRPr lang="es-CL" sz="2400" smtClean="0"/>
          </a:p>
          <a:p>
            <a:pPr>
              <a:buFontTx/>
              <a:buNone/>
            </a:pPr>
            <a:endParaRPr lang="es-CL" sz="2400" smtClean="0"/>
          </a:p>
        </p:txBody>
      </p:sp>
      <p:graphicFrame>
        <p:nvGraphicFramePr>
          <p:cNvPr id="532484" name="Group 4"/>
          <p:cNvGraphicFramePr>
            <a:graphicFrameLocks noGrp="1"/>
          </p:cNvGraphicFramePr>
          <p:nvPr>
            <p:ph sz="quarter" idx="3"/>
          </p:nvPr>
        </p:nvGraphicFramePr>
        <p:xfrm>
          <a:off x="4776788" y="3113088"/>
          <a:ext cx="4259262" cy="2187576"/>
        </p:xfrm>
        <a:graphic>
          <a:graphicData uri="http://schemas.openxmlformats.org/drawingml/2006/table">
            <a:tbl>
              <a:tblPr/>
              <a:tblGrid>
                <a:gridCol w="1063625"/>
                <a:gridCol w="1101725"/>
                <a:gridCol w="1030287"/>
                <a:gridCol w="1063625"/>
              </a:tblGrid>
              <a:tr h="43815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 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Sexo</a:t>
                      </a:r>
                      <a:endParaRPr kumimoji="0" lang="es-MX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 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Edad</a:t>
                      </a: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masculino </a:t>
                      </a:r>
                      <a:endParaRPr kumimoji="0" lang="es-MX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femenino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Total</a:t>
                      </a:r>
                      <a:endParaRPr kumimoji="0" lang="es-MX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&lt; 30 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60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50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110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&gt;= 30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80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10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90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Total</a:t>
                      </a: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140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60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200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32515" name="Group 35"/>
          <p:cNvGraphicFramePr>
            <a:graphicFrameLocks noGrp="1"/>
          </p:cNvGraphicFramePr>
          <p:nvPr>
            <p:ph sz="quarter" idx="2"/>
          </p:nvPr>
        </p:nvGraphicFramePr>
        <p:xfrm>
          <a:off x="179388" y="3114675"/>
          <a:ext cx="4248150" cy="2185989"/>
        </p:xfrm>
        <a:graphic>
          <a:graphicData uri="http://schemas.openxmlformats.org/drawingml/2006/table">
            <a:tbl>
              <a:tblPr/>
              <a:tblGrid>
                <a:gridCol w="1060450"/>
                <a:gridCol w="1098550"/>
                <a:gridCol w="1028700"/>
                <a:gridCol w="1060450"/>
              </a:tblGrid>
              <a:tr h="43815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 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Sexo</a:t>
                      </a:r>
                      <a:endParaRPr kumimoji="0" lang="es-MX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 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Edad</a:t>
                      </a: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masculino </a:t>
                      </a:r>
                      <a:endParaRPr kumimoji="0" lang="es-MX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femenino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Total</a:t>
                      </a:r>
                      <a:endParaRPr kumimoji="0" lang="es-MX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&lt; 30 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77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33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110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&gt;= 30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63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27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90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Total</a:t>
                      </a: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140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60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200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643" name="Line 66"/>
          <p:cNvSpPr>
            <a:spLocks noChangeShapeType="1"/>
          </p:cNvSpPr>
          <p:nvPr/>
        </p:nvSpPr>
        <p:spPr bwMode="auto">
          <a:xfrm>
            <a:off x="2484438" y="1773238"/>
            <a:ext cx="0" cy="11509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CL"/>
          </a:p>
        </p:txBody>
      </p:sp>
      <p:sp>
        <p:nvSpPr>
          <p:cNvPr id="24644" name="Line 67"/>
          <p:cNvSpPr>
            <a:spLocks noChangeShapeType="1"/>
          </p:cNvSpPr>
          <p:nvPr/>
        </p:nvSpPr>
        <p:spPr bwMode="auto">
          <a:xfrm>
            <a:off x="4427538" y="1773238"/>
            <a:ext cx="2449512" cy="11509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ECB443-58F6-4A84-BFBC-846B7006919F}" type="slidenum">
              <a:rPr lang="es-ES_tradnl"/>
              <a:pPr>
                <a:defRPr/>
              </a:pPr>
              <a:t>17</a:t>
            </a:fld>
            <a:endParaRPr lang="es-ES_tradnl"/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z="3500" smtClean="0"/>
              <a:t>Test Chi-cuadrado</a:t>
            </a:r>
            <a:endParaRPr lang="es-MX" sz="3500" smtClean="0"/>
          </a:p>
        </p:txBody>
      </p:sp>
      <p:sp>
        <p:nvSpPr>
          <p:cNvPr id="205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1438" y="1341438"/>
            <a:ext cx="8748712" cy="5068887"/>
          </a:xfrm>
        </p:spPr>
        <p:txBody>
          <a:bodyPr/>
          <a:lstStyle/>
          <a:p>
            <a:pPr>
              <a:buFontTx/>
              <a:buNone/>
            </a:pPr>
            <a:r>
              <a:rPr lang="es-CL" sz="2400" smtClean="0"/>
              <a:t>H</a:t>
            </a:r>
            <a:r>
              <a:rPr lang="es-CL" sz="2400" baseline="-25000" smtClean="0"/>
              <a:t>0</a:t>
            </a:r>
            <a:r>
              <a:rPr lang="es-CL" sz="2400" smtClean="0"/>
              <a:t>: Edad y sexo son independiente </a:t>
            </a:r>
          </a:p>
          <a:p>
            <a:pPr>
              <a:buFontTx/>
              <a:buNone/>
            </a:pPr>
            <a:r>
              <a:rPr lang="es-CL" sz="2400" smtClean="0"/>
              <a:t>H</a:t>
            </a:r>
            <a:r>
              <a:rPr lang="es-CL" sz="2400" baseline="-25000" smtClean="0"/>
              <a:t>1</a:t>
            </a:r>
            <a:r>
              <a:rPr lang="es-CL" sz="2400" smtClean="0"/>
              <a:t>: Edad y sexo son dependiente (hay una relación entre edad y sexo) </a:t>
            </a:r>
          </a:p>
          <a:p>
            <a:pPr>
              <a:buFontTx/>
              <a:buNone/>
            </a:pPr>
            <a:r>
              <a:rPr lang="es-CL" sz="2400" smtClean="0"/>
              <a:t>df = 1 = (r-1)*(k-1) </a:t>
            </a:r>
          </a:p>
          <a:p>
            <a:pPr>
              <a:buFontTx/>
              <a:buNone/>
            </a:pPr>
            <a:endParaRPr lang="es-CL" sz="2400" smtClean="0"/>
          </a:p>
          <a:p>
            <a:pPr>
              <a:buFontTx/>
              <a:buNone/>
            </a:pPr>
            <a:r>
              <a:rPr lang="es-CL" sz="2400" smtClean="0"/>
              <a:t>Valor crítico de chi-cuadrado (df=1, </a:t>
            </a:r>
            <a:r>
              <a:rPr lang="el-GR" sz="2400" smtClean="0">
                <a:cs typeface="Arial" pitchFamily="34" charset="0"/>
              </a:rPr>
              <a:t>α</a:t>
            </a:r>
            <a:r>
              <a:rPr lang="es-CL" sz="2400" smtClean="0">
                <a:cs typeface="Arial" pitchFamily="34" charset="0"/>
              </a:rPr>
              <a:t>=0,01)=6,63 (ver tabla) </a:t>
            </a:r>
          </a:p>
          <a:p>
            <a:pPr>
              <a:buFontTx/>
              <a:buNone/>
            </a:pPr>
            <a:endParaRPr lang="es-CL" sz="2400" smtClean="0">
              <a:cs typeface="Arial" pitchFamily="34" charset="0"/>
            </a:endParaRPr>
          </a:p>
          <a:p>
            <a:pPr>
              <a:buFontTx/>
              <a:buNone/>
            </a:pPr>
            <a:r>
              <a:rPr lang="es-CL" sz="2400" smtClean="0">
                <a:cs typeface="Arial" pitchFamily="34" charset="0"/>
              </a:rPr>
              <a:t>Chi-cuadrado = </a:t>
            </a:r>
          </a:p>
          <a:p>
            <a:pPr>
              <a:buFontTx/>
              <a:buNone/>
            </a:pPr>
            <a:endParaRPr lang="es-CL" sz="2400" smtClean="0">
              <a:cs typeface="Arial" pitchFamily="34" charset="0"/>
            </a:endParaRPr>
          </a:p>
          <a:p>
            <a:pPr>
              <a:buFontTx/>
              <a:buNone/>
            </a:pPr>
            <a:r>
              <a:rPr lang="es-CL" sz="2400" smtClean="0">
                <a:cs typeface="Arial" pitchFamily="34" charset="0"/>
              </a:rPr>
              <a:t>=27,8 &gt; 6,63 =&gt; hay que rechazar H</a:t>
            </a:r>
            <a:r>
              <a:rPr lang="es-CL" sz="2400" baseline="-25000" smtClean="0">
                <a:cs typeface="Arial" pitchFamily="34" charset="0"/>
              </a:rPr>
              <a:t>0</a:t>
            </a:r>
            <a:r>
              <a:rPr lang="es-CL" sz="2400" smtClean="0">
                <a:cs typeface="Arial" pitchFamily="34" charset="0"/>
              </a:rPr>
              <a:t>=&gt;edad y sexo son dependiente </a:t>
            </a:r>
            <a:endParaRPr lang="el-GR" sz="2400" smtClean="0">
              <a:cs typeface="Arial" pitchFamily="34" charset="0"/>
            </a:endParaRP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>
            <p:ph sz="half" idx="2"/>
          </p:nvPr>
        </p:nvGraphicFramePr>
        <p:xfrm>
          <a:off x="2555875" y="4225925"/>
          <a:ext cx="6372225" cy="715963"/>
        </p:xfrm>
        <a:graphic>
          <a:graphicData uri="http://schemas.openxmlformats.org/presentationml/2006/ole">
            <p:oleObj spid="_x0000_s24578" name="Ecuación" r:id="rId4" imgW="4622760" imgH="5205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6553200" y="6248400"/>
            <a:ext cx="1905000" cy="457200"/>
          </a:xfrm>
        </p:spPr>
        <p:txBody>
          <a:bodyPr/>
          <a:lstStyle/>
          <a:p>
            <a:pPr>
              <a:defRPr/>
            </a:pPr>
            <a:fld id="{A202DB94-4726-46F6-AC9D-6A66C3128219}" type="slidenum">
              <a:rPr lang="es-ES_tradnl" b="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18</a:t>
            </a:fld>
            <a:endParaRPr lang="es-ES_tradnl" b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536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500063"/>
            <a:ext cx="8115300" cy="725487"/>
          </a:xfrm>
        </p:spPr>
        <p:txBody>
          <a:bodyPr/>
          <a:lstStyle/>
          <a:p>
            <a:pPr>
              <a:defRPr/>
            </a:pPr>
            <a:r>
              <a:rPr lang="es-ES"/>
              <a:t>Test KS</a:t>
            </a:r>
          </a:p>
        </p:txBody>
      </p:sp>
      <p:pic>
        <p:nvPicPr>
          <p:cNvPr id="2560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63688" y="2228850"/>
            <a:ext cx="5876925" cy="36210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s-ES" dirty="0" smtClean="0"/>
              <a:t>Selección con </a:t>
            </a:r>
            <a:r>
              <a:rPr lang="es-ES" dirty="0" err="1" smtClean="0"/>
              <a:t>Wrapper</a:t>
            </a:r>
            <a:endParaRPr lang="es-ES" dirty="0" smtClean="0"/>
          </a:p>
        </p:txBody>
      </p:sp>
      <p:sp>
        <p:nvSpPr>
          <p:cNvPr id="2662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 dirty="0" smtClean="0"/>
              <a:t>Forward </a:t>
            </a:r>
            <a:r>
              <a:rPr lang="es-ES" dirty="0" err="1" smtClean="0"/>
              <a:t>selection</a:t>
            </a:r>
            <a:r>
              <a:rPr lang="es-ES" dirty="0" smtClean="0"/>
              <a:t> </a:t>
            </a:r>
          </a:p>
          <a:p>
            <a:pPr lvl="1">
              <a:lnSpc>
                <a:spcPct val="90000"/>
              </a:lnSpc>
              <a:buNone/>
            </a:pPr>
            <a:r>
              <a:rPr lang="es-ES" dirty="0" smtClean="0"/>
              <a:t>Parte con un modelo con un atributo y agrega iterativamente el atributo que más aporta. </a:t>
            </a:r>
            <a:endParaRPr lang="es-ES" dirty="0" smtClean="0"/>
          </a:p>
          <a:p>
            <a:pPr>
              <a:lnSpc>
                <a:spcPct val="90000"/>
              </a:lnSpc>
            </a:pPr>
            <a:endParaRPr lang="es-ES" dirty="0" smtClean="0"/>
          </a:p>
          <a:p>
            <a:pPr>
              <a:lnSpc>
                <a:spcPct val="90000"/>
              </a:lnSpc>
            </a:pPr>
            <a:r>
              <a:rPr lang="es-ES" dirty="0" err="1" smtClean="0"/>
              <a:t>Backward</a:t>
            </a:r>
            <a:r>
              <a:rPr lang="es-ES" dirty="0" smtClean="0"/>
              <a:t> </a:t>
            </a:r>
            <a:r>
              <a:rPr lang="es-ES" dirty="0" err="1" smtClean="0"/>
              <a:t>elimination</a:t>
            </a:r>
            <a:r>
              <a:rPr lang="es-ES" dirty="0" smtClean="0"/>
              <a:t> </a:t>
            </a:r>
          </a:p>
          <a:p>
            <a:pPr lvl="1">
              <a:lnSpc>
                <a:spcPct val="90000"/>
              </a:lnSpc>
              <a:buNone/>
            </a:pPr>
            <a:r>
              <a:rPr lang="es-ES" dirty="0" smtClean="0"/>
              <a:t>Parte con un modelo con TODOS los atributos y elimina iterativamente el atributo que menos aporta.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 idx="4294967295"/>
          </p:nvPr>
        </p:nvSpPr>
        <p:spPr>
          <a:xfrm>
            <a:off x="250825" y="720725"/>
            <a:ext cx="8229600" cy="620713"/>
          </a:xfrm>
        </p:spPr>
        <p:txBody>
          <a:bodyPr/>
          <a:lstStyle/>
          <a:p>
            <a:r>
              <a:rPr lang="es-CL" sz="3600" dirty="0" smtClean="0"/>
              <a:t>Contenido</a:t>
            </a:r>
            <a:endParaRPr lang="es-MX" dirty="0" smtClean="0"/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79388" y="2287588"/>
            <a:ext cx="8785225" cy="341632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dirty="0" smtClean="0"/>
              <a:t>Clase 1: Introducción, Métodos clásicos para clasificación </a:t>
            </a:r>
          </a:p>
          <a:p>
            <a:r>
              <a:rPr lang="es-ES" dirty="0" smtClean="0"/>
              <a:t>Clase 2: Métodos avanzados para clasificación (Redes neuronales) </a:t>
            </a:r>
          </a:p>
          <a:p>
            <a:r>
              <a:rPr lang="es-ES" dirty="0" smtClean="0"/>
              <a:t>Clase 3: Métodos avanzados para clasificación (SVM), Casos prácticos </a:t>
            </a:r>
          </a:p>
          <a:p>
            <a:r>
              <a:rPr lang="es-ES" dirty="0" smtClean="0"/>
              <a:t>Clase 4: Casos prácticos, Desarrollos recientes </a:t>
            </a:r>
          </a:p>
          <a:p>
            <a:endParaRPr lang="es-ES" dirty="0" smtClean="0"/>
          </a:p>
          <a:p>
            <a:r>
              <a:rPr lang="es-ES" dirty="0" smtClean="0"/>
              <a:t>Clase 5: Análisis de sobrevivencia </a:t>
            </a:r>
          </a:p>
          <a:p>
            <a:r>
              <a:rPr lang="es-ES" dirty="0" smtClean="0"/>
              <a:t>Clase 6: </a:t>
            </a:r>
            <a:r>
              <a:rPr lang="es-CL" dirty="0" smtClean="0"/>
              <a:t>Adaptar </a:t>
            </a:r>
            <a:r>
              <a:rPr lang="es-CL" dirty="0" smtClean="0"/>
              <a:t>los métodos avanzados para </a:t>
            </a:r>
            <a:r>
              <a:rPr lang="es-CL" dirty="0" err="1" smtClean="0"/>
              <a:t>credit</a:t>
            </a:r>
            <a:r>
              <a:rPr lang="es-CL" dirty="0" smtClean="0"/>
              <a:t> </a:t>
            </a:r>
            <a:r>
              <a:rPr lang="es-CL" dirty="0" err="1" smtClean="0"/>
              <a:t>scoring</a:t>
            </a:r>
            <a:endParaRPr lang="es-ES" dirty="0" smtClean="0"/>
          </a:p>
          <a:p>
            <a:r>
              <a:rPr lang="es-ES" dirty="0" smtClean="0"/>
              <a:t>Clase 7: Casos prácticos; Control</a:t>
            </a:r>
          </a:p>
          <a:p>
            <a:endParaRPr lang="es-ES" dirty="0" smtClean="0"/>
          </a:p>
          <a:p>
            <a:r>
              <a:rPr lang="es-ES" dirty="0" smtClean="0"/>
              <a:t>Clase 8: Trabajo práctico </a:t>
            </a:r>
          </a:p>
          <a:p>
            <a:r>
              <a:rPr lang="es-ES" dirty="0" smtClean="0"/>
              <a:t>Clase 9: Trabajo práctico </a:t>
            </a:r>
          </a:p>
          <a:p>
            <a:r>
              <a:rPr lang="es-ES" dirty="0" smtClean="0"/>
              <a:t>Clase 10: Trabajo práctico con datos del banco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s-ES" smtClean="0"/>
              <a:t>Datos perdidos: Motivación</a:t>
            </a:r>
          </a:p>
        </p:txBody>
      </p:sp>
      <p:sp>
        <p:nvSpPr>
          <p:cNvPr id="2662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 smtClean="0"/>
              <a:t>Tipos de Datos perdidos (Taxonomía Clásica) [Little and Rubin, 1987]: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Missing Completely at Random (MCAR):</a:t>
            </a:r>
          </a:p>
          <a:p>
            <a:pPr lvl="2">
              <a:lnSpc>
                <a:spcPct val="90000"/>
              </a:lnSpc>
            </a:pPr>
            <a:r>
              <a:rPr lang="en-US" smtClean="0"/>
              <a:t>Los valores perdidos no se relacionan con las variables en la base de datos</a:t>
            </a:r>
          </a:p>
          <a:p>
            <a:pPr lvl="1">
              <a:lnSpc>
                <a:spcPct val="90000"/>
              </a:lnSpc>
            </a:pPr>
            <a:r>
              <a:rPr lang="es-ES" smtClean="0"/>
              <a:t>Missing at Random (MAR):</a:t>
            </a:r>
          </a:p>
          <a:p>
            <a:pPr lvl="2">
              <a:lnSpc>
                <a:spcPct val="90000"/>
              </a:lnSpc>
            </a:pPr>
            <a:r>
              <a:rPr lang="es-ES" smtClean="0"/>
              <a:t>Los valores perdidos se relacionan con los valores de las otras variables dentro de la base de datos.</a:t>
            </a:r>
          </a:p>
          <a:p>
            <a:pPr lvl="1">
              <a:lnSpc>
                <a:spcPct val="90000"/>
              </a:lnSpc>
            </a:pPr>
            <a:r>
              <a:rPr lang="es-ES" smtClean="0"/>
              <a:t>Not Missing at Random or Nonignorable (NMAR):</a:t>
            </a:r>
          </a:p>
          <a:p>
            <a:pPr lvl="2">
              <a:lnSpc>
                <a:spcPct val="90000"/>
              </a:lnSpc>
            </a:pPr>
            <a:r>
              <a:rPr lang="es-ES" smtClean="0"/>
              <a:t>Los valores perdidos dependen del valor de la variable.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s-ES" smtClean="0"/>
              <a:t>Valores Perdidos la Historia</a:t>
            </a:r>
          </a:p>
        </p:txBody>
      </p:sp>
      <p:sp>
        <p:nvSpPr>
          <p:cNvPr id="27651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s-ES" smtClean="0"/>
              <a:t>La teoría y práctica con valores perdidos:</a:t>
            </a:r>
          </a:p>
          <a:p>
            <a:pPr lvl="1"/>
            <a:r>
              <a:rPr lang="es-ES" smtClean="0"/>
              <a:t>Antes de los 70’s y los 70’s: Procedimientos particulares para cada caso, no existe teoría. Ej. eliminación de casos (case deletion), single imputation (modelos ad-hoc).</a:t>
            </a:r>
          </a:p>
          <a:p>
            <a:pPr lvl="1"/>
            <a:r>
              <a:rPr lang="es-ES" smtClean="0"/>
              <a:t>Los 80’s: Algoritmos basados en estimaciones de máxima verosimilitud, algoritmo EM.</a:t>
            </a:r>
          </a:p>
          <a:p>
            <a:pPr lvl="1"/>
            <a:r>
              <a:rPr lang="es-ES" smtClean="0"/>
              <a:t>Los 90’s: Multiple Imputation, Cadenas de Markov (Markov Chain), Monte Carlo, Métodos Bayesianos.</a:t>
            </a:r>
          </a:p>
          <a:p>
            <a:pPr lvl="1"/>
            <a:endParaRPr lang="es-ES" smtClean="0"/>
          </a:p>
          <a:p>
            <a:pPr lvl="1">
              <a:buFont typeface="Arial" pitchFamily="34" charset="0"/>
              <a:buNone/>
            </a:pPr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s-ES" smtClean="0"/>
              <a:t>Técnicas Populares de Imputation</a:t>
            </a:r>
          </a:p>
        </p:txBody>
      </p:sp>
      <p:sp>
        <p:nvSpPr>
          <p:cNvPr id="28675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533400" indent="-533400">
              <a:buFont typeface="Wingdings" pitchFamily="2" charset="2"/>
              <a:buAutoNum type="arabicPeriod"/>
            </a:pPr>
            <a:r>
              <a:rPr lang="es-ES" smtClean="0"/>
              <a:t>Eliminación de datos:</a:t>
            </a:r>
          </a:p>
          <a:p>
            <a:pPr marL="914400" lvl="1" indent="-457200"/>
            <a:r>
              <a:rPr lang="es-ES" smtClean="0"/>
              <a:t>Eliminación de Casos (listwise or casewise deletion)</a:t>
            </a:r>
          </a:p>
          <a:p>
            <a:pPr marL="914400" lvl="1" indent="-457200"/>
            <a:r>
              <a:rPr lang="es-ES" smtClean="0"/>
              <a:t>Eliminación de pares (o tuplas) de casos (pairwise data delection)</a:t>
            </a:r>
          </a:p>
          <a:p>
            <a:pPr marL="914400" lvl="1" indent="-457200"/>
            <a:r>
              <a:rPr lang="es-ES" smtClean="0"/>
              <a:t>Donde encontrarlo: La mayoría de paquetes estadísticos, SAS, SPSS, etc.</a:t>
            </a:r>
          </a:p>
          <a:p>
            <a:pPr marL="533400" indent="-533400"/>
            <a:r>
              <a:rPr lang="es-ES" smtClean="0"/>
              <a:t>Cuando Ocuparlo </a:t>
            </a:r>
            <a:r>
              <a:rPr lang="es-ES" smtClean="0">
                <a:sym typeface="Wingdings" pitchFamily="2" charset="2"/>
              </a:rPr>
              <a:t> MCAR</a:t>
            </a:r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s-ES" smtClean="0"/>
              <a:t>Técnicas Populares de Imputation</a:t>
            </a:r>
          </a:p>
        </p:txBody>
      </p:sp>
      <p:sp>
        <p:nvSpPr>
          <p:cNvPr id="3078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600200"/>
            <a:ext cx="8229600" cy="585788"/>
          </a:xfrm>
        </p:spPr>
        <p:txBody>
          <a:bodyPr/>
          <a:lstStyle/>
          <a:p>
            <a:pPr marL="457200" indent="-457200">
              <a:buFont typeface="Wingdings" pitchFamily="2" charset="2"/>
              <a:buAutoNum type="arabicPeriod" startAt="2"/>
            </a:pPr>
            <a:r>
              <a:rPr lang="es-ES" smtClean="0"/>
              <a:t>Sustitución por la media (mediana y moda):</a:t>
            </a:r>
          </a:p>
        </p:txBody>
      </p:sp>
      <p:sp>
        <p:nvSpPr>
          <p:cNvPr id="3079" name="Rectangle 5" descr="Diagonal hacia arriba ancha"/>
          <p:cNvSpPr>
            <a:spLocks noChangeArrowheads="1"/>
          </p:cNvSpPr>
          <p:nvPr/>
        </p:nvSpPr>
        <p:spPr bwMode="auto">
          <a:xfrm>
            <a:off x="971550" y="2997200"/>
            <a:ext cx="287338" cy="792163"/>
          </a:xfrm>
          <a:prstGeom prst="rect">
            <a:avLst/>
          </a:prstGeom>
          <a:pattFill prst="wdUpDiag">
            <a:fgClr>
              <a:schemeClr val="bg2"/>
            </a:fgClr>
            <a:bgClr>
              <a:schemeClr val="hlink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grpSp>
        <p:nvGrpSpPr>
          <p:cNvPr id="2" name="Group 41"/>
          <p:cNvGrpSpPr>
            <a:grpSpLocks/>
          </p:cNvGrpSpPr>
          <p:nvPr/>
        </p:nvGrpSpPr>
        <p:grpSpPr bwMode="auto">
          <a:xfrm>
            <a:off x="611188" y="2187575"/>
            <a:ext cx="647700" cy="2105025"/>
            <a:chOff x="385" y="1071"/>
            <a:chExt cx="408" cy="1326"/>
          </a:xfrm>
        </p:grpSpPr>
        <p:sp>
          <p:nvSpPr>
            <p:cNvPr id="3109" name="Rectangle 4"/>
            <p:cNvSpPr>
              <a:spLocks noChangeArrowheads="1"/>
            </p:cNvSpPr>
            <p:nvPr/>
          </p:nvSpPr>
          <p:spPr bwMode="auto">
            <a:xfrm>
              <a:off x="612" y="1117"/>
              <a:ext cx="181" cy="77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110" name="Text Box 6"/>
            <p:cNvSpPr txBox="1">
              <a:spLocks noChangeArrowheads="1"/>
            </p:cNvSpPr>
            <p:nvPr/>
          </p:nvSpPr>
          <p:spPr bwMode="auto">
            <a:xfrm>
              <a:off x="385" y="1071"/>
              <a:ext cx="17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400">
                  <a:latin typeface="Tahoma" pitchFamily="34" charset="0"/>
                </a:rPr>
                <a:t>1</a:t>
              </a:r>
            </a:p>
          </p:txBody>
        </p:sp>
        <p:sp>
          <p:nvSpPr>
            <p:cNvPr id="3111" name="Text Box 7"/>
            <p:cNvSpPr txBox="1">
              <a:spLocks noChangeArrowheads="1"/>
            </p:cNvSpPr>
            <p:nvPr/>
          </p:nvSpPr>
          <p:spPr bwMode="auto">
            <a:xfrm>
              <a:off x="385" y="1253"/>
              <a:ext cx="17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400">
                  <a:latin typeface="Tahoma" pitchFamily="34" charset="0"/>
                </a:rPr>
                <a:t>2</a:t>
              </a:r>
            </a:p>
          </p:txBody>
        </p:sp>
        <p:sp>
          <p:nvSpPr>
            <p:cNvPr id="3112" name="Text Box 8"/>
            <p:cNvSpPr txBox="1">
              <a:spLocks noChangeArrowheads="1"/>
            </p:cNvSpPr>
            <p:nvPr/>
          </p:nvSpPr>
          <p:spPr bwMode="auto">
            <a:xfrm>
              <a:off x="385" y="1752"/>
              <a:ext cx="17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400">
                  <a:latin typeface="Tahoma" pitchFamily="34" charset="0"/>
                </a:rPr>
                <a:t>a</a:t>
              </a:r>
            </a:p>
          </p:txBody>
        </p:sp>
        <p:sp>
          <p:nvSpPr>
            <p:cNvPr id="3113" name="Text Box 9"/>
            <p:cNvSpPr txBox="1">
              <a:spLocks noChangeArrowheads="1"/>
            </p:cNvSpPr>
            <p:nvPr/>
          </p:nvSpPr>
          <p:spPr bwMode="auto">
            <a:xfrm>
              <a:off x="385" y="2205"/>
              <a:ext cx="17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400">
                  <a:latin typeface="Tahoma" pitchFamily="34" charset="0"/>
                </a:rPr>
                <a:t>n</a:t>
              </a:r>
            </a:p>
          </p:txBody>
        </p:sp>
      </p:grpSp>
      <p:graphicFrame>
        <p:nvGraphicFramePr>
          <p:cNvPr id="3074" name="Object 2"/>
          <p:cNvGraphicFramePr>
            <a:graphicFrameLocks noChangeAspect="1"/>
          </p:cNvGraphicFramePr>
          <p:nvPr>
            <p:ph sz="half" idx="4294967295"/>
          </p:nvPr>
        </p:nvGraphicFramePr>
        <p:xfrm>
          <a:off x="1538288" y="2314575"/>
          <a:ext cx="1679575" cy="477838"/>
        </p:xfrm>
        <a:graphic>
          <a:graphicData uri="http://schemas.openxmlformats.org/presentationml/2006/ole">
            <p:oleObj spid="_x0000_s25602" name="Ecuación" r:id="rId3" imgW="774360" imgH="228600" progId="Equation.3">
              <p:embed/>
            </p:oleObj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1403350" y="3068638"/>
          <a:ext cx="1555750" cy="528637"/>
        </p:xfrm>
        <a:graphic>
          <a:graphicData uri="http://schemas.openxmlformats.org/presentationml/2006/ole">
            <p:oleObj spid="_x0000_s25603" name="Ecuación" r:id="rId4" imgW="672840" imgH="228600" progId="Equation.3">
              <p:embed/>
            </p:oleObj>
          </a:graphicData>
        </a:graphic>
      </p:graphicFrame>
      <p:sp>
        <p:nvSpPr>
          <p:cNvPr id="3081" name="Text Box 12"/>
          <p:cNvSpPr txBox="1">
            <a:spLocks noChangeArrowheads="1"/>
          </p:cNvSpPr>
          <p:nvPr/>
        </p:nvSpPr>
        <p:spPr bwMode="auto">
          <a:xfrm>
            <a:off x="3203575" y="3284538"/>
            <a:ext cx="8540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400">
                <a:latin typeface="Tahoma" pitchFamily="34" charset="0"/>
              </a:rPr>
              <a:t>Perdidos</a:t>
            </a:r>
          </a:p>
        </p:txBody>
      </p:sp>
      <p:sp>
        <p:nvSpPr>
          <p:cNvPr id="3082" name="Text Box 13"/>
          <p:cNvSpPr txBox="1">
            <a:spLocks noChangeArrowheads="1"/>
          </p:cNvSpPr>
          <p:nvPr/>
        </p:nvSpPr>
        <p:spPr bwMode="auto">
          <a:xfrm>
            <a:off x="3132138" y="2060575"/>
            <a:ext cx="11017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400">
                <a:latin typeface="Tahoma" pitchFamily="34" charset="0"/>
              </a:rPr>
              <a:t>Observados</a:t>
            </a:r>
          </a:p>
        </p:txBody>
      </p:sp>
      <p:sp>
        <p:nvSpPr>
          <p:cNvPr id="102414" name="AutoShape 14"/>
          <p:cNvSpPr>
            <a:spLocks noChangeArrowheads="1"/>
          </p:cNvSpPr>
          <p:nvPr/>
        </p:nvSpPr>
        <p:spPr bwMode="auto">
          <a:xfrm rot="5400000">
            <a:off x="4644231" y="2564607"/>
            <a:ext cx="576263" cy="863600"/>
          </a:xfrm>
          <a:prstGeom prst="downArrow">
            <a:avLst>
              <a:gd name="adj1" fmla="val 18611"/>
              <a:gd name="adj2" fmla="val 34808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189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CL"/>
          </a:p>
        </p:txBody>
      </p:sp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6588125" y="2636838"/>
          <a:ext cx="1997075" cy="998537"/>
        </p:xfrm>
        <a:graphic>
          <a:graphicData uri="http://schemas.openxmlformats.org/presentationml/2006/ole">
            <p:oleObj spid="_x0000_s25604" name="Ecuación" r:id="rId5" imgW="863280" imgH="431640" progId="Equation.3">
              <p:embed/>
            </p:oleObj>
          </a:graphicData>
        </a:graphic>
      </p:graphicFrame>
      <p:sp>
        <p:nvSpPr>
          <p:cNvPr id="3084" name="Text Box 16"/>
          <p:cNvSpPr txBox="1">
            <a:spLocks noChangeArrowheads="1"/>
          </p:cNvSpPr>
          <p:nvPr/>
        </p:nvSpPr>
        <p:spPr bwMode="auto">
          <a:xfrm>
            <a:off x="5003800" y="3068638"/>
            <a:ext cx="1435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400">
                <a:latin typeface="Tahoma" pitchFamily="34" charset="0"/>
              </a:rPr>
              <a:t>Reemplazar con</a:t>
            </a:r>
          </a:p>
        </p:txBody>
      </p:sp>
      <p:sp>
        <p:nvSpPr>
          <p:cNvPr id="3085" name="Text Box 17"/>
          <p:cNvSpPr txBox="1">
            <a:spLocks noChangeArrowheads="1"/>
          </p:cNvSpPr>
          <p:nvPr/>
        </p:nvSpPr>
        <p:spPr bwMode="auto">
          <a:xfrm>
            <a:off x="2216150" y="3717925"/>
            <a:ext cx="6842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600">
                <a:latin typeface="Tahoma" pitchFamily="34" charset="0"/>
              </a:rPr>
              <a:t>Antes</a:t>
            </a:r>
          </a:p>
        </p:txBody>
      </p:sp>
      <p:sp>
        <p:nvSpPr>
          <p:cNvPr id="3086" name="Text Box 18"/>
          <p:cNvSpPr txBox="1">
            <a:spLocks noChangeArrowheads="1"/>
          </p:cNvSpPr>
          <p:nvPr/>
        </p:nvSpPr>
        <p:spPr bwMode="auto">
          <a:xfrm>
            <a:off x="5973763" y="3717925"/>
            <a:ext cx="9413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600">
                <a:latin typeface="Tahoma" pitchFamily="34" charset="0"/>
              </a:rPr>
              <a:t>Después</a:t>
            </a:r>
          </a:p>
        </p:txBody>
      </p: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1620838" y="4222750"/>
            <a:ext cx="1873250" cy="1368425"/>
            <a:chOff x="1020" y="2840"/>
            <a:chExt cx="1180" cy="862"/>
          </a:xfrm>
        </p:grpSpPr>
        <p:sp>
          <p:nvSpPr>
            <p:cNvPr id="3100" name="Line 20"/>
            <p:cNvSpPr>
              <a:spLocks noChangeShapeType="1"/>
            </p:cNvSpPr>
            <p:nvPr/>
          </p:nvSpPr>
          <p:spPr bwMode="auto">
            <a:xfrm flipH="1" flipV="1">
              <a:off x="1020" y="2840"/>
              <a:ext cx="0" cy="86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3101" name="Line 21"/>
            <p:cNvSpPr>
              <a:spLocks noChangeShapeType="1"/>
            </p:cNvSpPr>
            <p:nvPr/>
          </p:nvSpPr>
          <p:spPr bwMode="auto">
            <a:xfrm>
              <a:off x="1020" y="3702"/>
              <a:ext cx="11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3102" name="Rectangle 22"/>
            <p:cNvSpPr>
              <a:spLocks noChangeArrowheads="1"/>
            </p:cNvSpPr>
            <p:nvPr/>
          </p:nvSpPr>
          <p:spPr bwMode="auto">
            <a:xfrm>
              <a:off x="1020" y="3475"/>
              <a:ext cx="136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103" name="Rectangle 23"/>
            <p:cNvSpPr>
              <a:spLocks noChangeArrowheads="1"/>
            </p:cNvSpPr>
            <p:nvPr/>
          </p:nvSpPr>
          <p:spPr bwMode="auto">
            <a:xfrm>
              <a:off x="1156" y="3385"/>
              <a:ext cx="136" cy="31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104" name="Rectangle 24"/>
            <p:cNvSpPr>
              <a:spLocks noChangeArrowheads="1"/>
            </p:cNvSpPr>
            <p:nvPr/>
          </p:nvSpPr>
          <p:spPr bwMode="auto">
            <a:xfrm>
              <a:off x="1292" y="3294"/>
              <a:ext cx="137" cy="40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105" name="Rectangle 25"/>
            <p:cNvSpPr>
              <a:spLocks noChangeArrowheads="1"/>
            </p:cNvSpPr>
            <p:nvPr/>
          </p:nvSpPr>
          <p:spPr bwMode="auto">
            <a:xfrm>
              <a:off x="1429" y="3158"/>
              <a:ext cx="136" cy="54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106" name="Rectangle 26"/>
            <p:cNvSpPr>
              <a:spLocks noChangeArrowheads="1"/>
            </p:cNvSpPr>
            <p:nvPr/>
          </p:nvSpPr>
          <p:spPr bwMode="auto">
            <a:xfrm>
              <a:off x="1565" y="3339"/>
              <a:ext cx="136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107" name="Rectangle 27"/>
            <p:cNvSpPr>
              <a:spLocks noChangeArrowheads="1"/>
            </p:cNvSpPr>
            <p:nvPr/>
          </p:nvSpPr>
          <p:spPr bwMode="auto">
            <a:xfrm>
              <a:off x="1701" y="3430"/>
              <a:ext cx="136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108" name="Rectangle 28"/>
            <p:cNvSpPr>
              <a:spLocks noChangeArrowheads="1"/>
            </p:cNvSpPr>
            <p:nvPr/>
          </p:nvSpPr>
          <p:spPr bwMode="auto">
            <a:xfrm>
              <a:off x="1837" y="3521"/>
              <a:ext cx="136" cy="18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</p:grpSp>
      <p:grpSp>
        <p:nvGrpSpPr>
          <p:cNvPr id="4" name="Group 29"/>
          <p:cNvGrpSpPr>
            <a:grpSpLocks/>
          </p:cNvGrpSpPr>
          <p:nvPr/>
        </p:nvGrpSpPr>
        <p:grpSpPr bwMode="auto">
          <a:xfrm>
            <a:off x="5508625" y="4221163"/>
            <a:ext cx="1873250" cy="1370012"/>
            <a:chOff x="3469" y="2885"/>
            <a:chExt cx="1180" cy="863"/>
          </a:xfrm>
        </p:grpSpPr>
        <p:sp>
          <p:nvSpPr>
            <p:cNvPr id="3091" name="Line 30"/>
            <p:cNvSpPr>
              <a:spLocks noChangeShapeType="1"/>
            </p:cNvSpPr>
            <p:nvPr/>
          </p:nvSpPr>
          <p:spPr bwMode="auto">
            <a:xfrm flipH="1" flipV="1">
              <a:off x="3469" y="2885"/>
              <a:ext cx="0" cy="86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3092" name="Line 31"/>
            <p:cNvSpPr>
              <a:spLocks noChangeShapeType="1"/>
            </p:cNvSpPr>
            <p:nvPr/>
          </p:nvSpPr>
          <p:spPr bwMode="auto">
            <a:xfrm>
              <a:off x="3469" y="3747"/>
              <a:ext cx="1180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3093" name="Rectangle 32"/>
            <p:cNvSpPr>
              <a:spLocks noChangeArrowheads="1"/>
            </p:cNvSpPr>
            <p:nvPr/>
          </p:nvSpPr>
          <p:spPr bwMode="auto">
            <a:xfrm>
              <a:off x="3469" y="3520"/>
              <a:ext cx="136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094" name="Rectangle 33"/>
            <p:cNvSpPr>
              <a:spLocks noChangeArrowheads="1"/>
            </p:cNvSpPr>
            <p:nvPr/>
          </p:nvSpPr>
          <p:spPr bwMode="auto">
            <a:xfrm>
              <a:off x="3605" y="3430"/>
              <a:ext cx="136" cy="31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095" name="Rectangle 34"/>
            <p:cNvSpPr>
              <a:spLocks noChangeArrowheads="1"/>
            </p:cNvSpPr>
            <p:nvPr/>
          </p:nvSpPr>
          <p:spPr bwMode="auto">
            <a:xfrm>
              <a:off x="3741" y="3339"/>
              <a:ext cx="137" cy="40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096" name="Rectangle 35"/>
            <p:cNvSpPr>
              <a:spLocks noChangeArrowheads="1"/>
            </p:cNvSpPr>
            <p:nvPr/>
          </p:nvSpPr>
          <p:spPr bwMode="auto">
            <a:xfrm>
              <a:off x="3878" y="3022"/>
              <a:ext cx="136" cy="725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097" name="Rectangle 36"/>
            <p:cNvSpPr>
              <a:spLocks noChangeArrowheads="1"/>
            </p:cNvSpPr>
            <p:nvPr/>
          </p:nvSpPr>
          <p:spPr bwMode="auto">
            <a:xfrm>
              <a:off x="4014" y="3384"/>
              <a:ext cx="136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098" name="Rectangle 37"/>
            <p:cNvSpPr>
              <a:spLocks noChangeArrowheads="1"/>
            </p:cNvSpPr>
            <p:nvPr/>
          </p:nvSpPr>
          <p:spPr bwMode="auto">
            <a:xfrm>
              <a:off x="4150" y="3475"/>
              <a:ext cx="136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099" name="Rectangle 38"/>
            <p:cNvSpPr>
              <a:spLocks noChangeArrowheads="1"/>
            </p:cNvSpPr>
            <p:nvPr/>
          </p:nvSpPr>
          <p:spPr bwMode="auto">
            <a:xfrm>
              <a:off x="4286" y="3566"/>
              <a:ext cx="136" cy="18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</p:grpSp>
      <p:sp>
        <p:nvSpPr>
          <p:cNvPr id="3089" name="Rectangle 39"/>
          <p:cNvSpPr>
            <a:spLocks noChangeArrowheads="1"/>
          </p:cNvSpPr>
          <p:nvPr/>
        </p:nvSpPr>
        <p:spPr bwMode="auto">
          <a:xfrm>
            <a:off x="368300" y="5734050"/>
            <a:ext cx="8775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s-ES" sz="3200">
                <a:latin typeface="Calibri" pitchFamily="34" charset="0"/>
              </a:rPr>
              <a:t>Corrompe la distribución  marginal de Y</a:t>
            </a:r>
          </a:p>
        </p:txBody>
      </p:sp>
      <p:sp>
        <p:nvSpPr>
          <p:cNvPr id="3090" name="AutoShape 40"/>
          <p:cNvSpPr>
            <a:spLocks noChangeArrowheads="1"/>
          </p:cNvSpPr>
          <p:nvPr/>
        </p:nvSpPr>
        <p:spPr bwMode="auto">
          <a:xfrm>
            <a:off x="7956550" y="4437063"/>
            <a:ext cx="792163" cy="792162"/>
          </a:xfrm>
          <a:prstGeom prst="smileyFace">
            <a:avLst>
              <a:gd name="adj" fmla="val -306"/>
            </a:avLst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s-ES" smtClean="0"/>
              <a:t>Técnicas Populares de Imputation</a:t>
            </a:r>
          </a:p>
        </p:txBody>
      </p:sp>
      <p:sp>
        <p:nvSpPr>
          <p:cNvPr id="29699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68413"/>
            <a:ext cx="8229600" cy="585787"/>
          </a:xfrm>
        </p:spPr>
        <p:txBody>
          <a:bodyPr/>
          <a:lstStyle/>
          <a:p>
            <a:pPr marL="457200" indent="-457200">
              <a:buFont typeface="Wingdings" pitchFamily="2" charset="2"/>
              <a:buAutoNum type="arabicPeriod" startAt="2"/>
            </a:pPr>
            <a:r>
              <a:rPr lang="es-ES" smtClean="0"/>
              <a:t>Sustitución por la media:</a:t>
            </a: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2071688" y="1846263"/>
            <a:ext cx="6842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600">
                <a:latin typeface="Tahoma" pitchFamily="34" charset="0"/>
              </a:rPr>
              <a:t>Antes</a:t>
            </a: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5829300" y="1846263"/>
            <a:ext cx="9413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600">
                <a:latin typeface="Tahoma" pitchFamily="34" charset="0"/>
              </a:rPr>
              <a:t>Después</a:t>
            </a: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260350" y="4221163"/>
            <a:ext cx="8775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s-ES" sz="3200">
                <a:latin typeface="Calibri" pitchFamily="34" charset="0"/>
              </a:rPr>
              <a:t>Corrompe la distribución  marginal de Y</a:t>
            </a:r>
          </a:p>
          <a:p>
            <a:pPr marL="457200" indent="-457200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s-ES" sz="3200">
                <a:latin typeface="Calibri" pitchFamily="34" charset="0"/>
              </a:rPr>
              <a:t>Las correlaciones y covarianzas con otras variables (incluyendo en target)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476375" y="2351088"/>
            <a:ext cx="1873250" cy="1368425"/>
            <a:chOff x="930" y="1481"/>
            <a:chExt cx="1180" cy="862"/>
          </a:xfrm>
        </p:grpSpPr>
        <p:sp>
          <p:nvSpPr>
            <p:cNvPr id="29786" name="Line 8"/>
            <p:cNvSpPr>
              <a:spLocks noChangeShapeType="1"/>
            </p:cNvSpPr>
            <p:nvPr/>
          </p:nvSpPr>
          <p:spPr bwMode="auto">
            <a:xfrm flipH="1" flipV="1">
              <a:off x="930" y="1481"/>
              <a:ext cx="0" cy="86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29787" name="Line 9"/>
            <p:cNvSpPr>
              <a:spLocks noChangeShapeType="1"/>
            </p:cNvSpPr>
            <p:nvPr/>
          </p:nvSpPr>
          <p:spPr bwMode="auto">
            <a:xfrm>
              <a:off x="930" y="2343"/>
              <a:ext cx="11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CL"/>
            </a:p>
          </p:txBody>
        </p:sp>
        <p:grpSp>
          <p:nvGrpSpPr>
            <p:cNvPr id="3" name="Group 10"/>
            <p:cNvGrpSpPr>
              <a:grpSpLocks/>
            </p:cNvGrpSpPr>
            <p:nvPr/>
          </p:nvGrpSpPr>
          <p:grpSpPr bwMode="auto">
            <a:xfrm>
              <a:off x="1338" y="1933"/>
              <a:ext cx="46" cy="45"/>
              <a:chOff x="385" y="2251"/>
              <a:chExt cx="46" cy="45"/>
            </a:xfrm>
          </p:grpSpPr>
          <p:sp>
            <p:nvSpPr>
              <p:cNvPr id="29837" name="Line 11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9838" name="Line 12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4" name="Group 13"/>
            <p:cNvGrpSpPr>
              <a:grpSpLocks/>
            </p:cNvGrpSpPr>
            <p:nvPr/>
          </p:nvGrpSpPr>
          <p:grpSpPr bwMode="auto">
            <a:xfrm>
              <a:off x="1429" y="1842"/>
              <a:ext cx="46" cy="45"/>
              <a:chOff x="385" y="2251"/>
              <a:chExt cx="46" cy="45"/>
            </a:xfrm>
          </p:grpSpPr>
          <p:sp>
            <p:nvSpPr>
              <p:cNvPr id="29835" name="Line 14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9836" name="Line 15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5" name="Group 16"/>
            <p:cNvGrpSpPr>
              <a:grpSpLocks/>
            </p:cNvGrpSpPr>
            <p:nvPr/>
          </p:nvGrpSpPr>
          <p:grpSpPr bwMode="auto">
            <a:xfrm>
              <a:off x="1565" y="1661"/>
              <a:ext cx="46" cy="45"/>
              <a:chOff x="385" y="2251"/>
              <a:chExt cx="46" cy="45"/>
            </a:xfrm>
          </p:grpSpPr>
          <p:sp>
            <p:nvSpPr>
              <p:cNvPr id="29833" name="Line 17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9834" name="Line 18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6" name="Group 19"/>
            <p:cNvGrpSpPr>
              <a:grpSpLocks/>
            </p:cNvGrpSpPr>
            <p:nvPr/>
          </p:nvGrpSpPr>
          <p:grpSpPr bwMode="auto">
            <a:xfrm>
              <a:off x="1383" y="1661"/>
              <a:ext cx="46" cy="45"/>
              <a:chOff x="385" y="2251"/>
              <a:chExt cx="46" cy="45"/>
            </a:xfrm>
          </p:grpSpPr>
          <p:sp>
            <p:nvSpPr>
              <p:cNvPr id="29831" name="Line 20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9832" name="Line 21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7" name="Group 22"/>
            <p:cNvGrpSpPr>
              <a:grpSpLocks/>
            </p:cNvGrpSpPr>
            <p:nvPr/>
          </p:nvGrpSpPr>
          <p:grpSpPr bwMode="auto">
            <a:xfrm>
              <a:off x="1292" y="1797"/>
              <a:ext cx="46" cy="45"/>
              <a:chOff x="385" y="2251"/>
              <a:chExt cx="46" cy="45"/>
            </a:xfrm>
          </p:grpSpPr>
          <p:sp>
            <p:nvSpPr>
              <p:cNvPr id="29829" name="Line 23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9830" name="Line 24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8" name="Group 25"/>
            <p:cNvGrpSpPr>
              <a:grpSpLocks/>
            </p:cNvGrpSpPr>
            <p:nvPr/>
          </p:nvGrpSpPr>
          <p:grpSpPr bwMode="auto">
            <a:xfrm>
              <a:off x="1474" y="1752"/>
              <a:ext cx="46" cy="45"/>
              <a:chOff x="385" y="2251"/>
              <a:chExt cx="46" cy="45"/>
            </a:xfrm>
          </p:grpSpPr>
          <p:sp>
            <p:nvSpPr>
              <p:cNvPr id="29827" name="Line 26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9828" name="Line 27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9" name="Group 28"/>
            <p:cNvGrpSpPr>
              <a:grpSpLocks/>
            </p:cNvGrpSpPr>
            <p:nvPr/>
          </p:nvGrpSpPr>
          <p:grpSpPr bwMode="auto">
            <a:xfrm>
              <a:off x="1202" y="1933"/>
              <a:ext cx="46" cy="45"/>
              <a:chOff x="385" y="2251"/>
              <a:chExt cx="46" cy="45"/>
            </a:xfrm>
          </p:grpSpPr>
          <p:sp>
            <p:nvSpPr>
              <p:cNvPr id="29825" name="Line 29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9826" name="Line 30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10" name="Group 31"/>
            <p:cNvGrpSpPr>
              <a:grpSpLocks/>
            </p:cNvGrpSpPr>
            <p:nvPr/>
          </p:nvGrpSpPr>
          <p:grpSpPr bwMode="auto">
            <a:xfrm>
              <a:off x="1066" y="2205"/>
              <a:ext cx="46" cy="45"/>
              <a:chOff x="385" y="2251"/>
              <a:chExt cx="46" cy="45"/>
            </a:xfrm>
          </p:grpSpPr>
          <p:sp>
            <p:nvSpPr>
              <p:cNvPr id="29823" name="Line 32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9824" name="Line 33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11" name="Group 34"/>
            <p:cNvGrpSpPr>
              <a:grpSpLocks/>
            </p:cNvGrpSpPr>
            <p:nvPr/>
          </p:nvGrpSpPr>
          <p:grpSpPr bwMode="auto">
            <a:xfrm>
              <a:off x="1565" y="1797"/>
              <a:ext cx="46" cy="45"/>
              <a:chOff x="385" y="2251"/>
              <a:chExt cx="46" cy="45"/>
            </a:xfrm>
          </p:grpSpPr>
          <p:sp>
            <p:nvSpPr>
              <p:cNvPr id="29821" name="Line 35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9822" name="Line 36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12" name="Group 37"/>
            <p:cNvGrpSpPr>
              <a:grpSpLocks/>
            </p:cNvGrpSpPr>
            <p:nvPr/>
          </p:nvGrpSpPr>
          <p:grpSpPr bwMode="auto">
            <a:xfrm>
              <a:off x="1519" y="1933"/>
              <a:ext cx="46" cy="45"/>
              <a:chOff x="385" y="2251"/>
              <a:chExt cx="46" cy="45"/>
            </a:xfrm>
          </p:grpSpPr>
          <p:sp>
            <p:nvSpPr>
              <p:cNvPr id="29819" name="Line 38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9820" name="Line 39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13" name="Group 40"/>
            <p:cNvGrpSpPr>
              <a:grpSpLocks/>
            </p:cNvGrpSpPr>
            <p:nvPr/>
          </p:nvGrpSpPr>
          <p:grpSpPr bwMode="auto">
            <a:xfrm>
              <a:off x="1292" y="2115"/>
              <a:ext cx="46" cy="45"/>
              <a:chOff x="385" y="2251"/>
              <a:chExt cx="46" cy="45"/>
            </a:xfrm>
          </p:grpSpPr>
          <p:sp>
            <p:nvSpPr>
              <p:cNvPr id="29817" name="Line 41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9818" name="Line 42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14" name="Group 43"/>
            <p:cNvGrpSpPr>
              <a:grpSpLocks/>
            </p:cNvGrpSpPr>
            <p:nvPr/>
          </p:nvGrpSpPr>
          <p:grpSpPr bwMode="auto">
            <a:xfrm>
              <a:off x="1156" y="2115"/>
              <a:ext cx="46" cy="45"/>
              <a:chOff x="385" y="2251"/>
              <a:chExt cx="46" cy="45"/>
            </a:xfrm>
          </p:grpSpPr>
          <p:sp>
            <p:nvSpPr>
              <p:cNvPr id="29815" name="Line 44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9816" name="Line 45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15" name="Group 46"/>
            <p:cNvGrpSpPr>
              <a:grpSpLocks/>
            </p:cNvGrpSpPr>
            <p:nvPr/>
          </p:nvGrpSpPr>
          <p:grpSpPr bwMode="auto">
            <a:xfrm>
              <a:off x="1156" y="2024"/>
              <a:ext cx="46" cy="45"/>
              <a:chOff x="385" y="2251"/>
              <a:chExt cx="46" cy="45"/>
            </a:xfrm>
          </p:grpSpPr>
          <p:sp>
            <p:nvSpPr>
              <p:cNvPr id="29813" name="Line 47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9814" name="Line 48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16" name="Group 49"/>
            <p:cNvGrpSpPr>
              <a:grpSpLocks/>
            </p:cNvGrpSpPr>
            <p:nvPr/>
          </p:nvGrpSpPr>
          <p:grpSpPr bwMode="auto">
            <a:xfrm>
              <a:off x="1519" y="1525"/>
              <a:ext cx="46" cy="45"/>
              <a:chOff x="385" y="2251"/>
              <a:chExt cx="46" cy="45"/>
            </a:xfrm>
          </p:grpSpPr>
          <p:sp>
            <p:nvSpPr>
              <p:cNvPr id="29811" name="Line 50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9812" name="Line 51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17" name="Group 52"/>
            <p:cNvGrpSpPr>
              <a:grpSpLocks/>
            </p:cNvGrpSpPr>
            <p:nvPr/>
          </p:nvGrpSpPr>
          <p:grpSpPr bwMode="auto">
            <a:xfrm>
              <a:off x="1429" y="2024"/>
              <a:ext cx="46" cy="45"/>
              <a:chOff x="385" y="2251"/>
              <a:chExt cx="46" cy="45"/>
            </a:xfrm>
          </p:grpSpPr>
          <p:sp>
            <p:nvSpPr>
              <p:cNvPr id="29809" name="Line 53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9810" name="Line 54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18" name="Group 55"/>
            <p:cNvGrpSpPr>
              <a:grpSpLocks/>
            </p:cNvGrpSpPr>
            <p:nvPr/>
          </p:nvGrpSpPr>
          <p:grpSpPr bwMode="auto">
            <a:xfrm>
              <a:off x="1292" y="2024"/>
              <a:ext cx="46" cy="45"/>
              <a:chOff x="385" y="2251"/>
              <a:chExt cx="46" cy="45"/>
            </a:xfrm>
          </p:grpSpPr>
          <p:sp>
            <p:nvSpPr>
              <p:cNvPr id="29807" name="Line 56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9808" name="Line 57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19" name="Group 58"/>
            <p:cNvGrpSpPr>
              <a:grpSpLocks/>
            </p:cNvGrpSpPr>
            <p:nvPr/>
          </p:nvGrpSpPr>
          <p:grpSpPr bwMode="auto">
            <a:xfrm>
              <a:off x="1701" y="1570"/>
              <a:ext cx="46" cy="45"/>
              <a:chOff x="385" y="2251"/>
              <a:chExt cx="46" cy="45"/>
            </a:xfrm>
          </p:grpSpPr>
          <p:sp>
            <p:nvSpPr>
              <p:cNvPr id="29805" name="Line 59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9806" name="Line 60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</p:grpSp>
      <p:grpSp>
        <p:nvGrpSpPr>
          <p:cNvPr id="20" name="Group 61"/>
          <p:cNvGrpSpPr>
            <a:grpSpLocks/>
          </p:cNvGrpSpPr>
          <p:nvPr/>
        </p:nvGrpSpPr>
        <p:grpSpPr bwMode="auto">
          <a:xfrm>
            <a:off x="5435600" y="2349500"/>
            <a:ext cx="1873250" cy="1368425"/>
            <a:chOff x="3424" y="1480"/>
            <a:chExt cx="1180" cy="862"/>
          </a:xfrm>
        </p:grpSpPr>
        <p:sp>
          <p:nvSpPr>
            <p:cNvPr id="29733" name="Line 62"/>
            <p:cNvSpPr>
              <a:spLocks noChangeShapeType="1"/>
            </p:cNvSpPr>
            <p:nvPr/>
          </p:nvSpPr>
          <p:spPr bwMode="auto">
            <a:xfrm flipH="1" flipV="1">
              <a:off x="3424" y="1480"/>
              <a:ext cx="0" cy="86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29734" name="Line 63"/>
            <p:cNvSpPr>
              <a:spLocks noChangeShapeType="1"/>
            </p:cNvSpPr>
            <p:nvPr/>
          </p:nvSpPr>
          <p:spPr bwMode="auto">
            <a:xfrm>
              <a:off x="3424" y="2342"/>
              <a:ext cx="11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CL"/>
            </a:p>
          </p:txBody>
        </p:sp>
        <p:grpSp>
          <p:nvGrpSpPr>
            <p:cNvPr id="21" name="Group 64"/>
            <p:cNvGrpSpPr>
              <a:grpSpLocks/>
            </p:cNvGrpSpPr>
            <p:nvPr/>
          </p:nvGrpSpPr>
          <p:grpSpPr bwMode="auto">
            <a:xfrm>
              <a:off x="3832" y="1932"/>
              <a:ext cx="46" cy="45"/>
              <a:chOff x="385" y="2251"/>
              <a:chExt cx="46" cy="45"/>
            </a:xfrm>
          </p:grpSpPr>
          <p:sp>
            <p:nvSpPr>
              <p:cNvPr id="29784" name="Line 65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9785" name="Line 66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22" name="Group 67"/>
            <p:cNvGrpSpPr>
              <a:grpSpLocks/>
            </p:cNvGrpSpPr>
            <p:nvPr/>
          </p:nvGrpSpPr>
          <p:grpSpPr bwMode="auto">
            <a:xfrm>
              <a:off x="3923" y="1841"/>
              <a:ext cx="46" cy="45"/>
              <a:chOff x="385" y="2251"/>
              <a:chExt cx="46" cy="45"/>
            </a:xfrm>
          </p:grpSpPr>
          <p:sp>
            <p:nvSpPr>
              <p:cNvPr id="29782" name="Line 68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9783" name="Line 69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23" name="Group 70"/>
            <p:cNvGrpSpPr>
              <a:grpSpLocks/>
            </p:cNvGrpSpPr>
            <p:nvPr/>
          </p:nvGrpSpPr>
          <p:grpSpPr bwMode="auto">
            <a:xfrm>
              <a:off x="4059" y="1660"/>
              <a:ext cx="46" cy="45"/>
              <a:chOff x="385" y="2251"/>
              <a:chExt cx="46" cy="45"/>
            </a:xfrm>
          </p:grpSpPr>
          <p:sp>
            <p:nvSpPr>
              <p:cNvPr id="29780" name="Line 71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9781" name="Line 72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24" name="Group 73"/>
            <p:cNvGrpSpPr>
              <a:grpSpLocks/>
            </p:cNvGrpSpPr>
            <p:nvPr/>
          </p:nvGrpSpPr>
          <p:grpSpPr bwMode="auto">
            <a:xfrm>
              <a:off x="3877" y="1660"/>
              <a:ext cx="46" cy="45"/>
              <a:chOff x="385" y="2251"/>
              <a:chExt cx="46" cy="45"/>
            </a:xfrm>
          </p:grpSpPr>
          <p:sp>
            <p:nvSpPr>
              <p:cNvPr id="29778" name="Line 74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9779" name="Line 75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25" name="Group 76"/>
            <p:cNvGrpSpPr>
              <a:grpSpLocks/>
            </p:cNvGrpSpPr>
            <p:nvPr/>
          </p:nvGrpSpPr>
          <p:grpSpPr bwMode="auto">
            <a:xfrm>
              <a:off x="3786" y="1796"/>
              <a:ext cx="46" cy="45"/>
              <a:chOff x="385" y="2251"/>
              <a:chExt cx="46" cy="45"/>
            </a:xfrm>
          </p:grpSpPr>
          <p:sp>
            <p:nvSpPr>
              <p:cNvPr id="29776" name="Line 77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9777" name="Line 78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26" name="Group 79"/>
            <p:cNvGrpSpPr>
              <a:grpSpLocks/>
            </p:cNvGrpSpPr>
            <p:nvPr/>
          </p:nvGrpSpPr>
          <p:grpSpPr bwMode="auto">
            <a:xfrm>
              <a:off x="3968" y="1751"/>
              <a:ext cx="46" cy="45"/>
              <a:chOff x="385" y="2251"/>
              <a:chExt cx="46" cy="45"/>
            </a:xfrm>
          </p:grpSpPr>
          <p:sp>
            <p:nvSpPr>
              <p:cNvPr id="29774" name="Line 80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9775" name="Line 81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27" name="Group 82"/>
            <p:cNvGrpSpPr>
              <a:grpSpLocks/>
            </p:cNvGrpSpPr>
            <p:nvPr/>
          </p:nvGrpSpPr>
          <p:grpSpPr bwMode="auto">
            <a:xfrm>
              <a:off x="3696" y="1932"/>
              <a:ext cx="46" cy="45"/>
              <a:chOff x="385" y="2251"/>
              <a:chExt cx="46" cy="45"/>
            </a:xfrm>
          </p:grpSpPr>
          <p:sp>
            <p:nvSpPr>
              <p:cNvPr id="29772" name="Line 83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9773" name="Line 84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28" name="Group 85"/>
            <p:cNvGrpSpPr>
              <a:grpSpLocks/>
            </p:cNvGrpSpPr>
            <p:nvPr/>
          </p:nvGrpSpPr>
          <p:grpSpPr bwMode="auto">
            <a:xfrm>
              <a:off x="3560" y="2204"/>
              <a:ext cx="46" cy="45"/>
              <a:chOff x="385" y="2251"/>
              <a:chExt cx="46" cy="45"/>
            </a:xfrm>
          </p:grpSpPr>
          <p:sp>
            <p:nvSpPr>
              <p:cNvPr id="29770" name="Line 86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9771" name="Line 87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29" name="Group 88"/>
            <p:cNvGrpSpPr>
              <a:grpSpLocks/>
            </p:cNvGrpSpPr>
            <p:nvPr/>
          </p:nvGrpSpPr>
          <p:grpSpPr bwMode="auto">
            <a:xfrm>
              <a:off x="4059" y="1796"/>
              <a:ext cx="46" cy="45"/>
              <a:chOff x="385" y="2251"/>
              <a:chExt cx="46" cy="45"/>
            </a:xfrm>
          </p:grpSpPr>
          <p:sp>
            <p:nvSpPr>
              <p:cNvPr id="29768" name="Line 89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9769" name="Line 90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30" name="Group 91"/>
            <p:cNvGrpSpPr>
              <a:grpSpLocks/>
            </p:cNvGrpSpPr>
            <p:nvPr/>
          </p:nvGrpSpPr>
          <p:grpSpPr bwMode="auto">
            <a:xfrm>
              <a:off x="4013" y="1932"/>
              <a:ext cx="46" cy="45"/>
              <a:chOff x="385" y="2251"/>
              <a:chExt cx="46" cy="45"/>
            </a:xfrm>
          </p:grpSpPr>
          <p:sp>
            <p:nvSpPr>
              <p:cNvPr id="29766" name="Line 92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9767" name="Line 93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31" name="Group 94"/>
            <p:cNvGrpSpPr>
              <a:grpSpLocks/>
            </p:cNvGrpSpPr>
            <p:nvPr/>
          </p:nvGrpSpPr>
          <p:grpSpPr bwMode="auto">
            <a:xfrm>
              <a:off x="3786" y="2114"/>
              <a:ext cx="46" cy="45"/>
              <a:chOff x="385" y="2251"/>
              <a:chExt cx="46" cy="45"/>
            </a:xfrm>
          </p:grpSpPr>
          <p:sp>
            <p:nvSpPr>
              <p:cNvPr id="29764" name="Line 95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9765" name="Line 96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29792" name="Group 97"/>
            <p:cNvGrpSpPr>
              <a:grpSpLocks/>
            </p:cNvGrpSpPr>
            <p:nvPr/>
          </p:nvGrpSpPr>
          <p:grpSpPr bwMode="auto">
            <a:xfrm>
              <a:off x="3650" y="2114"/>
              <a:ext cx="46" cy="45"/>
              <a:chOff x="385" y="2251"/>
              <a:chExt cx="46" cy="45"/>
            </a:xfrm>
          </p:grpSpPr>
          <p:sp>
            <p:nvSpPr>
              <p:cNvPr id="29762" name="Line 98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9763" name="Line 99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29793" name="Group 100"/>
            <p:cNvGrpSpPr>
              <a:grpSpLocks/>
            </p:cNvGrpSpPr>
            <p:nvPr/>
          </p:nvGrpSpPr>
          <p:grpSpPr bwMode="auto">
            <a:xfrm>
              <a:off x="3650" y="2023"/>
              <a:ext cx="46" cy="45"/>
              <a:chOff x="385" y="2251"/>
              <a:chExt cx="46" cy="45"/>
            </a:xfrm>
          </p:grpSpPr>
          <p:sp>
            <p:nvSpPr>
              <p:cNvPr id="29760" name="Line 101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9761" name="Line 102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29794" name="Group 103"/>
            <p:cNvGrpSpPr>
              <a:grpSpLocks/>
            </p:cNvGrpSpPr>
            <p:nvPr/>
          </p:nvGrpSpPr>
          <p:grpSpPr bwMode="auto">
            <a:xfrm>
              <a:off x="4013" y="1524"/>
              <a:ext cx="46" cy="45"/>
              <a:chOff x="385" y="2251"/>
              <a:chExt cx="46" cy="45"/>
            </a:xfrm>
          </p:grpSpPr>
          <p:sp>
            <p:nvSpPr>
              <p:cNvPr id="29758" name="Line 104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9759" name="Line 105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29795" name="Group 106"/>
            <p:cNvGrpSpPr>
              <a:grpSpLocks/>
            </p:cNvGrpSpPr>
            <p:nvPr/>
          </p:nvGrpSpPr>
          <p:grpSpPr bwMode="auto">
            <a:xfrm>
              <a:off x="3923" y="2023"/>
              <a:ext cx="46" cy="45"/>
              <a:chOff x="385" y="2251"/>
              <a:chExt cx="46" cy="45"/>
            </a:xfrm>
          </p:grpSpPr>
          <p:sp>
            <p:nvSpPr>
              <p:cNvPr id="29756" name="Line 107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9757" name="Line 108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29796" name="Group 109"/>
            <p:cNvGrpSpPr>
              <a:grpSpLocks/>
            </p:cNvGrpSpPr>
            <p:nvPr/>
          </p:nvGrpSpPr>
          <p:grpSpPr bwMode="auto">
            <a:xfrm>
              <a:off x="3786" y="2023"/>
              <a:ext cx="46" cy="45"/>
              <a:chOff x="385" y="2251"/>
              <a:chExt cx="46" cy="45"/>
            </a:xfrm>
          </p:grpSpPr>
          <p:sp>
            <p:nvSpPr>
              <p:cNvPr id="29754" name="Line 110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9755" name="Line 111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29797" name="Group 112"/>
            <p:cNvGrpSpPr>
              <a:grpSpLocks/>
            </p:cNvGrpSpPr>
            <p:nvPr/>
          </p:nvGrpSpPr>
          <p:grpSpPr bwMode="auto">
            <a:xfrm>
              <a:off x="4195" y="1569"/>
              <a:ext cx="46" cy="45"/>
              <a:chOff x="385" y="2251"/>
              <a:chExt cx="46" cy="45"/>
            </a:xfrm>
          </p:grpSpPr>
          <p:sp>
            <p:nvSpPr>
              <p:cNvPr id="29752" name="Line 113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9753" name="Line 114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</p:grpSp>
      <p:grpSp>
        <p:nvGrpSpPr>
          <p:cNvPr id="29798" name="Group 115"/>
          <p:cNvGrpSpPr>
            <a:grpSpLocks/>
          </p:cNvGrpSpPr>
          <p:nvPr/>
        </p:nvGrpSpPr>
        <p:grpSpPr bwMode="auto">
          <a:xfrm>
            <a:off x="6084888" y="2924175"/>
            <a:ext cx="73025" cy="71438"/>
            <a:chOff x="385" y="2251"/>
            <a:chExt cx="46" cy="45"/>
          </a:xfrm>
        </p:grpSpPr>
        <p:sp>
          <p:nvSpPr>
            <p:cNvPr id="29731" name="Line 116"/>
            <p:cNvSpPr>
              <a:spLocks noChangeShapeType="1"/>
            </p:cNvSpPr>
            <p:nvPr/>
          </p:nvSpPr>
          <p:spPr bwMode="auto">
            <a:xfrm flipH="1">
              <a:off x="385" y="2251"/>
              <a:ext cx="46" cy="45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29732" name="Line 117"/>
            <p:cNvSpPr>
              <a:spLocks noChangeShapeType="1"/>
            </p:cNvSpPr>
            <p:nvPr/>
          </p:nvSpPr>
          <p:spPr bwMode="auto">
            <a:xfrm>
              <a:off x="385" y="2251"/>
              <a:ext cx="46" cy="45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9799" name="Group 118"/>
          <p:cNvGrpSpPr>
            <a:grpSpLocks/>
          </p:cNvGrpSpPr>
          <p:nvPr/>
        </p:nvGrpSpPr>
        <p:grpSpPr bwMode="auto">
          <a:xfrm>
            <a:off x="5940425" y="2924175"/>
            <a:ext cx="73025" cy="71438"/>
            <a:chOff x="385" y="2251"/>
            <a:chExt cx="46" cy="45"/>
          </a:xfrm>
        </p:grpSpPr>
        <p:sp>
          <p:nvSpPr>
            <p:cNvPr id="29729" name="Line 119"/>
            <p:cNvSpPr>
              <a:spLocks noChangeShapeType="1"/>
            </p:cNvSpPr>
            <p:nvPr/>
          </p:nvSpPr>
          <p:spPr bwMode="auto">
            <a:xfrm flipH="1">
              <a:off x="385" y="2251"/>
              <a:ext cx="46" cy="45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29730" name="Line 120"/>
            <p:cNvSpPr>
              <a:spLocks noChangeShapeType="1"/>
            </p:cNvSpPr>
            <p:nvPr/>
          </p:nvSpPr>
          <p:spPr bwMode="auto">
            <a:xfrm>
              <a:off x="385" y="2251"/>
              <a:ext cx="46" cy="45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9800" name="Group 121"/>
          <p:cNvGrpSpPr>
            <a:grpSpLocks/>
          </p:cNvGrpSpPr>
          <p:nvPr/>
        </p:nvGrpSpPr>
        <p:grpSpPr bwMode="auto">
          <a:xfrm>
            <a:off x="5795963" y="2924175"/>
            <a:ext cx="73025" cy="71438"/>
            <a:chOff x="385" y="2251"/>
            <a:chExt cx="46" cy="45"/>
          </a:xfrm>
        </p:grpSpPr>
        <p:sp>
          <p:nvSpPr>
            <p:cNvPr id="29727" name="Line 122"/>
            <p:cNvSpPr>
              <a:spLocks noChangeShapeType="1"/>
            </p:cNvSpPr>
            <p:nvPr/>
          </p:nvSpPr>
          <p:spPr bwMode="auto">
            <a:xfrm flipH="1">
              <a:off x="385" y="2251"/>
              <a:ext cx="46" cy="45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29728" name="Line 123"/>
            <p:cNvSpPr>
              <a:spLocks noChangeShapeType="1"/>
            </p:cNvSpPr>
            <p:nvPr/>
          </p:nvSpPr>
          <p:spPr bwMode="auto">
            <a:xfrm>
              <a:off x="385" y="2251"/>
              <a:ext cx="46" cy="45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9801" name="Group 124"/>
          <p:cNvGrpSpPr>
            <a:grpSpLocks/>
          </p:cNvGrpSpPr>
          <p:nvPr/>
        </p:nvGrpSpPr>
        <p:grpSpPr bwMode="auto">
          <a:xfrm>
            <a:off x="6300788" y="2924175"/>
            <a:ext cx="73025" cy="71438"/>
            <a:chOff x="385" y="2251"/>
            <a:chExt cx="46" cy="45"/>
          </a:xfrm>
        </p:grpSpPr>
        <p:sp>
          <p:nvSpPr>
            <p:cNvPr id="29725" name="Line 125"/>
            <p:cNvSpPr>
              <a:spLocks noChangeShapeType="1"/>
            </p:cNvSpPr>
            <p:nvPr/>
          </p:nvSpPr>
          <p:spPr bwMode="auto">
            <a:xfrm flipH="1">
              <a:off x="385" y="2251"/>
              <a:ext cx="46" cy="45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29726" name="Line 126"/>
            <p:cNvSpPr>
              <a:spLocks noChangeShapeType="1"/>
            </p:cNvSpPr>
            <p:nvPr/>
          </p:nvSpPr>
          <p:spPr bwMode="auto">
            <a:xfrm>
              <a:off x="385" y="2251"/>
              <a:ext cx="46" cy="45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9802" name="Group 127"/>
          <p:cNvGrpSpPr>
            <a:grpSpLocks/>
          </p:cNvGrpSpPr>
          <p:nvPr/>
        </p:nvGrpSpPr>
        <p:grpSpPr bwMode="auto">
          <a:xfrm>
            <a:off x="6443663" y="2924175"/>
            <a:ext cx="73025" cy="71438"/>
            <a:chOff x="385" y="2251"/>
            <a:chExt cx="46" cy="45"/>
          </a:xfrm>
        </p:grpSpPr>
        <p:sp>
          <p:nvSpPr>
            <p:cNvPr id="29723" name="Line 128"/>
            <p:cNvSpPr>
              <a:spLocks noChangeShapeType="1"/>
            </p:cNvSpPr>
            <p:nvPr/>
          </p:nvSpPr>
          <p:spPr bwMode="auto">
            <a:xfrm flipH="1">
              <a:off x="385" y="2251"/>
              <a:ext cx="46" cy="45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29724" name="Line 129"/>
            <p:cNvSpPr>
              <a:spLocks noChangeShapeType="1"/>
            </p:cNvSpPr>
            <p:nvPr/>
          </p:nvSpPr>
          <p:spPr bwMode="auto">
            <a:xfrm>
              <a:off x="385" y="2251"/>
              <a:ext cx="46" cy="45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9803" name="Group 130"/>
          <p:cNvGrpSpPr>
            <a:grpSpLocks/>
          </p:cNvGrpSpPr>
          <p:nvPr/>
        </p:nvGrpSpPr>
        <p:grpSpPr bwMode="auto">
          <a:xfrm>
            <a:off x="6588125" y="2924175"/>
            <a:ext cx="73025" cy="71438"/>
            <a:chOff x="385" y="2251"/>
            <a:chExt cx="46" cy="45"/>
          </a:xfrm>
        </p:grpSpPr>
        <p:sp>
          <p:nvSpPr>
            <p:cNvPr id="29721" name="Line 131"/>
            <p:cNvSpPr>
              <a:spLocks noChangeShapeType="1"/>
            </p:cNvSpPr>
            <p:nvPr/>
          </p:nvSpPr>
          <p:spPr bwMode="auto">
            <a:xfrm flipH="1">
              <a:off x="385" y="2251"/>
              <a:ext cx="46" cy="45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29722" name="Line 132"/>
            <p:cNvSpPr>
              <a:spLocks noChangeShapeType="1"/>
            </p:cNvSpPr>
            <p:nvPr/>
          </p:nvSpPr>
          <p:spPr bwMode="auto">
            <a:xfrm>
              <a:off x="385" y="2251"/>
              <a:ext cx="46" cy="45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9804" name="Group 133"/>
          <p:cNvGrpSpPr>
            <a:grpSpLocks/>
          </p:cNvGrpSpPr>
          <p:nvPr/>
        </p:nvGrpSpPr>
        <p:grpSpPr bwMode="auto">
          <a:xfrm>
            <a:off x="6732588" y="2924175"/>
            <a:ext cx="73025" cy="71438"/>
            <a:chOff x="385" y="2251"/>
            <a:chExt cx="46" cy="45"/>
          </a:xfrm>
        </p:grpSpPr>
        <p:sp>
          <p:nvSpPr>
            <p:cNvPr id="29719" name="Line 134"/>
            <p:cNvSpPr>
              <a:spLocks noChangeShapeType="1"/>
            </p:cNvSpPr>
            <p:nvPr/>
          </p:nvSpPr>
          <p:spPr bwMode="auto">
            <a:xfrm flipH="1">
              <a:off x="385" y="2251"/>
              <a:ext cx="46" cy="45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29720" name="Line 135"/>
            <p:cNvSpPr>
              <a:spLocks noChangeShapeType="1"/>
            </p:cNvSpPr>
            <p:nvPr/>
          </p:nvSpPr>
          <p:spPr bwMode="auto">
            <a:xfrm>
              <a:off x="385" y="2251"/>
              <a:ext cx="46" cy="45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9839" name="Group 136"/>
          <p:cNvGrpSpPr>
            <a:grpSpLocks/>
          </p:cNvGrpSpPr>
          <p:nvPr/>
        </p:nvGrpSpPr>
        <p:grpSpPr bwMode="auto">
          <a:xfrm>
            <a:off x="5651500" y="2924175"/>
            <a:ext cx="73025" cy="71438"/>
            <a:chOff x="385" y="2251"/>
            <a:chExt cx="46" cy="45"/>
          </a:xfrm>
        </p:grpSpPr>
        <p:sp>
          <p:nvSpPr>
            <p:cNvPr id="29717" name="Line 137"/>
            <p:cNvSpPr>
              <a:spLocks noChangeShapeType="1"/>
            </p:cNvSpPr>
            <p:nvPr/>
          </p:nvSpPr>
          <p:spPr bwMode="auto">
            <a:xfrm flipH="1">
              <a:off x="385" y="2251"/>
              <a:ext cx="46" cy="45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29718" name="Line 138"/>
            <p:cNvSpPr>
              <a:spLocks noChangeShapeType="1"/>
            </p:cNvSpPr>
            <p:nvPr/>
          </p:nvSpPr>
          <p:spPr bwMode="auto">
            <a:xfrm>
              <a:off x="385" y="2251"/>
              <a:ext cx="46" cy="45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9840" name="Group 139"/>
          <p:cNvGrpSpPr>
            <a:grpSpLocks/>
          </p:cNvGrpSpPr>
          <p:nvPr/>
        </p:nvGrpSpPr>
        <p:grpSpPr bwMode="auto">
          <a:xfrm>
            <a:off x="6877050" y="2924175"/>
            <a:ext cx="73025" cy="71438"/>
            <a:chOff x="385" y="2251"/>
            <a:chExt cx="46" cy="45"/>
          </a:xfrm>
        </p:grpSpPr>
        <p:sp>
          <p:nvSpPr>
            <p:cNvPr id="29715" name="Line 140"/>
            <p:cNvSpPr>
              <a:spLocks noChangeShapeType="1"/>
            </p:cNvSpPr>
            <p:nvPr/>
          </p:nvSpPr>
          <p:spPr bwMode="auto">
            <a:xfrm flipH="1">
              <a:off x="385" y="2251"/>
              <a:ext cx="46" cy="45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29716" name="Line 141"/>
            <p:cNvSpPr>
              <a:spLocks noChangeShapeType="1"/>
            </p:cNvSpPr>
            <p:nvPr/>
          </p:nvSpPr>
          <p:spPr bwMode="auto">
            <a:xfrm>
              <a:off x="385" y="2251"/>
              <a:ext cx="46" cy="45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</p:grpSp>
      <p:sp>
        <p:nvSpPr>
          <p:cNvPr id="29714" name="AutoShape 142"/>
          <p:cNvSpPr>
            <a:spLocks noChangeArrowheads="1"/>
          </p:cNvSpPr>
          <p:nvPr/>
        </p:nvSpPr>
        <p:spPr bwMode="auto">
          <a:xfrm>
            <a:off x="8027988" y="3068638"/>
            <a:ext cx="792162" cy="792162"/>
          </a:xfrm>
          <a:prstGeom prst="smileyFace">
            <a:avLst>
              <a:gd name="adj" fmla="val -4653"/>
            </a:avLst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s-ES" smtClean="0"/>
              <a:t>Técnicas Populares de Imputation</a:t>
            </a:r>
          </a:p>
        </p:txBody>
      </p:sp>
      <p:sp>
        <p:nvSpPr>
          <p:cNvPr id="4105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600200"/>
            <a:ext cx="8229600" cy="585788"/>
          </a:xfrm>
        </p:spPr>
        <p:txBody>
          <a:bodyPr/>
          <a:lstStyle/>
          <a:p>
            <a:pPr marL="533400" indent="-533400">
              <a:buFont typeface="+mj-lt"/>
              <a:buAutoNum type="arabicPeriod" startAt="3"/>
            </a:pPr>
            <a:r>
              <a:rPr lang="es-ES" dirty="0" smtClean="0"/>
              <a:t>Métodos de Regresión:</a:t>
            </a:r>
          </a:p>
        </p:txBody>
      </p:sp>
      <p:sp>
        <p:nvSpPr>
          <p:cNvPr id="4106" name="Rectangle 4"/>
          <p:cNvSpPr>
            <a:spLocks noChangeArrowheads="1"/>
          </p:cNvSpPr>
          <p:nvPr/>
        </p:nvSpPr>
        <p:spPr bwMode="auto">
          <a:xfrm>
            <a:off x="4932363" y="1557338"/>
            <a:ext cx="38449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s-ES" sz="2400">
                <a:latin typeface="Calibri" pitchFamily="34" charset="0"/>
              </a:rPr>
              <a:t>Reemplazar los valores perdidos con un valor obtenido a través de un modelo de regresión</a:t>
            </a:r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1692275" y="2132013"/>
          <a:ext cx="1790700" cy="528637"/>
        </p:xfrm>
        <a:graphic>
          <a:graphicData uri="http://schemas.openxmlformats.org/presentationml/2006/ole">
            <p:oleObj spid="_x0000_s26626" name="Ecuación" r:id="rId3" imgW="774360" imgH="228600" progId="Equation.3">
              <p:embed/>
            </p:oleObj>
          </a:graphicData>
        </a:graphic>
      </p:graphicFrame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1763713" y="3284538"/>
          <a:ext cx="1555750" cy="528637"/>
        </p:xfrm>
        <a:graphic>
          <a:graphicData uri="http://schemas.openxmlformats.org/presentationml/2006/ole">
            <p:oleObj spid="_x0000_s26627" name="Ecuación" r:id="rId4" imgW="672840" imgH="228600" progId="Equation.3">
              <p:embed/>
            </p:oleObj>
          </a:graphicData>
        </a:graphic>
      </p:graphicFrame>
      <p:sp>
        <p:nvSpPr>
          <p:cNvPr id="4107" name="Text Box 13"/>
          <p:cNvSpPr txBox="1">
            <a:spLocks noChangeArrowheads="1"/>
          </p:cNvSpPr>
          <p:nvPr/>
        </p:nvSpPr>
        <p:spPr bwMode="auto">
          <a:xfrm>
            <a:off x="3563938" y="3500438"/>
            <a:ext cx="8540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400">
                <a:latin typeface="Tahoma" pitchFamily="34" charset="0"/>
              </a:rPr>
              <a:t>Perdidos</a:t>
            </a:r>
          </a:p>
        </p:txBody>
      </p:sp>
      <p:sp>
        <p:nvSpPr>
          <p:cNvPr id="4108" name="Text Box 14"/>
          <p:cNvSpPr txBox="1">
            <a:spLocks noChangeArrowheads="1"/>
          </p:cNvSpPr>
          <p:nvPr/>
        </p:nvSpPr>
        <p:spPr bwMode="auto">
          <a:xfrm>
            <a:off x="3492500" y="2276475"/>
            <a:ext cx="11017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400">
                <a:latin typeface="Tahoma" pitchFamily="34" charset="0"/>
              </a:rPr>
              <a:t>Observados</a:t>
            </a:r>
          </a:p>
        </p:txBody>
      </p:sp>
      <p:grpSp>
        <p:nvGrpSpPr>
          <p:cNvPr id="2" name="Group 97"/>
          <p:cNvGrpSpPr>
            <a:grpSpLocks/>
          </p:cNvGrpSpPr>
          <p:nvPr/>
        </p:nvGrpSpPr>
        <p:grpSpPr bwMode="auto">
          <a:xfrm>
            <a:off x="611188" y="2184400"/>
            <a:ext cx="1044575" cy="2324100"/>
            <a:chOff x="385" y="1376"/>
            <a:chExt cx="658" cy="1464"/>
          </a:xfrm>
        </p:grpSpPr>
        <p:grpSp>
          <p:nvGrpSpPr>
            <p:cNvPr id="3" name="Group 95"/>
            <p:cNvGrpSpPr>
              <a:grpSpLocks/>
            </p:cNvGrpSpPr>
            <p:nvPr/>
          </p:nvGrpSpPr>
          <p:grpSpPr bwMode="auto">
            <a:xfrm>
              <a:off x="385" y="1514"/>
              <a:ext cx="635" cy="1326"/>
              <a:chOff x="385" y="1207"/>
              <a:chExt cx="635" cy="1326"/>
            </a:xfrm>
          </p:grpSpPr>
          <p:sp>
            <p:nvSpPr>
              <p:cNvPr id="4187" name="Rectangle 5"/>
              <p:cNvSpPr>
                <a:spLocks noChangeArrowheads="1"/>
              </p:cNvSpPr>
              <p:nvPr/>
            </p:nvSpPr>
            <p:spPr bwMode="auto">
              <a:xfrm>
                <a:off x="839" y="1253"/>
                <a:ext cx="181" cy="771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4188" name="Rectangle 6" descr="Diagonal hacia arriba ancha"/>
              <p:cNvSpPr>
                <a:spLocks noChangeArrowheads="1"/>
              </p:cNvSpPr>
              <p:nvPr/>
            </p:nvSpPr>
            <p:spPr bwMode="auto">
              <a:xfrm>
                <a:off x="839" y="2024"/>
                <a:ext cx="181" cy="499"/>
              </a:xfrm>
              <a:prstGeom prst="rect">
                <a:avLst/>
              </a:prstGeom>
              <a:pattFill prst="wdUpDiag">
                <a:fgClr>
                  <a:schemeClr val="bg2"/>
                </a:fgClr>
                <a:bgClr>
                  <a:schemeClr val="hlink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4189" name="Text Box 7"/>
              <p:cNvSpPr txBox="1">
                <a:spLocks noChangeArrowheads="1"/>
              </p:cNvSpPr>
              <p:nvPr/>
            </p:nvSpPr>
            <p:spPr bwMode="auto">
              <a:xfrm>
                <a:off x="385" y="1207"/>
                <a:ext cx="177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s-ES" sz="1400">
                    <a:latin typeface="Tahoma" pitchFamily="34" charset="0"/>
                  </a:rPr>
                  <a:t>1</a:t>
                </a:r>
              </a:p>
            </p:txBody>
          </p:sp>
          <p:sp>
            <p:nvSpPr>
              <p:cNvPr id="4190" name="Text Box 8"/>
              <p:cNvSpPr txBox="1">
                <a:spLocks noChangeArrowheads="1"/>
              </p:cNvSpPr>
              <p:nvPr/>
            </p:nvSpPr>
            <p:spPr bwMode="auto">
              <a:xfrm>
                <a:off x="385" y="1389"/>
                <a:ext cx="177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s-ES" sz="1400">
                    <a:latin typeface="Tahoma" pitchFamily="34" charset="0"/>
                  </a:rPr>
                  <a:t>2</a:t>
                </a:r>
              </a:p>
            </p:txBody>
          </p:sp>
          <p:sp>
            <p:nvSpPr>
              <p:cNvPr id="4191" name="Text Box 9"/>
              <p:cNvSpPr txBox="1">
                <a:spLocks noChangeArrowheads="1"/>
              </p:cNvSpPr>
              <p:nvPr/>
            </p:nvSpPr>
            <p:spPr bwMode="auto">
              <a:xfrm>
                <a:off x="385" y="1888"/>
                <a:ext cx="175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s-ES" sz="1400">
                    <a:latin typeface="Tahoma" pitchFamily="34" charset="0"/>
                  </a:rPr>
                  <a:t>a</a:t>
                </a:r>
              </a:p>
            </p:txBody>
          </p:sp>
          <p:sp>
            <p:nvSpPr>
              <p:cNvPr id="4192" name="Text Box 10"/>
              <p:cNvSpPr txBox="1">
                <a:spLocks noChangeArrowheads="1"/>
              </p:cNvSpPr>
              <p:nvPr/>
            </p:nvSpPr>
            <p:spPr bwMode="auto">
              <a:xfrm>
                <a:off x="385" y="2341"/>
                <a:ext cx="17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s-ES" sz="1400">
                    <a:latin typeface="Tahoma" pitchFamily="34" charset="0"/>
                  </a:rPr>
                  <a:t>n</a:t>
                </a:r>
              </a:p>
            </p:txBody>
          </p:sp>
          <p:sp>
            <p:nvSpPr>
              <p:cNvPr id="4193" name="Rectangle 15"/>
              <p:cNvSpPr>
                <a:spLocks noChangeArrowheads="1"/>
              </p:cNvSpPr>
              <p:nvPr/>
            </p:nvSpPr>
            <p:spPr bwMode="auto">
              <a:xfrm>
                <a:off x="657" y="1253"/>
                <a:ext cx="181" cy="1270"/>
              </a:xfrm>
              <a:prstGeom prst="rect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</p:grpSp>
        <p:grpSp>
          <p:nvGrpSpPr>
            <p:cNvPr id="4" name="Group 96"/>
            <p:cNvGrpSpPr>
              <a:grpSpLocks/>
            </p:cNvGrpSpPr>
            <p:nvPr/>
          </p:nvGrpSpPr>
          <p:grpSpPr bwMode="auto">
            <a:xfrm>
              <a:off x="657" y="1376"/>
              <a:ext cx="386" cy="240"/>
              <a:chOff x="657" y="1026"/>
              <a:chExt cx="386" cy="240"/>
            </a:xfrm>
          </p:grpSpPr>
          <p:graphicFrame>
            <p:nvGraphicFramePr>
              <p:cNvPr id="4102" name="Object 6"/>
              <p:cNvGraphicFramePr>
                <a:graphicFrameLocks noChangeAspect="1"/>
              </p:cNvGraphicFramePr>
              <p:nvPr/>
            </p:nvGraphicFramePr>
            <p:xfrm>
              <a:off x="839" y="1026"/>
              <a:ext cx="204" cy="240"/>
            </p:xfrm>
            <a:graphic>
              <a:graphicData uri="http://schemas.openxmlformats.org/presentationml/2006/ole">
                <p:oleObj spid="_x0000_s26630" name="Ecuación" r:id="rId5" imgW="139680" imgH="164880" progId="Equation.3">
                  <p:embed/>
                </p:oleObj>
              </a:graphicData>
            </a:graphic>
          </p:graphicFrame>
          <p:graphicFrame>
            <p:nvGraphicFramePr>
              <p:cNvPr id="4103" name="Object 7"/>
              <p:cNvGraphicFramePr>
                <a:graphicFrameLocks noChangeAspect="1"/>
              </p:cNvGraphicFramePr>
              <p:nvPr/>
            </p:nvGraphicFramePr>
            <p:xfrm>
              <a:off x="657" y="1026"/>
              <a:ext cx="185" cy="203"/>
            </p:xfrm>
            <a:graphic>
              <a:graphicData uri="http://schemas.openxmlformats.org/presentationml/2006/ole">
                <p:oleObj spid="_x0000_s26631" name="Ecuación" r:id="rId6" imgW="126720" imgH="139680" progId="Equation.3">
                  <p:embed/>
                </p:oleObj>
              </a:graphicData>
            </a:graphic>
          </p:graphicFrame>
        </p:grpSp>
      </p:grp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1116013" y="4652963"/>
            <a:ext cx="1873250" cy="1368425"/>
            <a:chOff x="930" y="1481"/>
            <a:chExt cx="1180" cy="862"/>
          </a:xfrm>
        </p:grpSpPr>
        <p:sp>
          <p:nvSpPr>
            <p:cNvPr id="4132" name="Line 19"/>
            <p:cNvSpPr>
              <a:spLocks noChangeShapeType="1"/>
            </p:cNvSpPr>
            <p:nvPr/>
          </p:nvSpPr>
          <p:spPr bwMode="auto">
            <a:xfrm flipH="1" flipV="1">
              <a:off x="930" y="1481"/>
              <a:ext cx="0" cy="86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133" name="Line 20"/>
            <p:cNvSpPr>
              <a:spLocks noChangeShapeType="1"/>
            </p:cNvSpPr>
            <p:nvPr/>
          </p:nvSpPr>
          <p:spPr bwMode="auto">
            <a:xfrm>
              <a:off x="930" y="2343"/>
              <a:ext cx="11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CL"/>
            </a:p>
          </p:txBody>
        </p:sp>
        <p:grpSp>
          <p:nvGrpSpPr>
            <p:cNvPr id="6" name="Group 21"/>
            <p:cNvGrpSpPr>
              <a:grpSpLocks/>
            </p:cNvGrpSpPr>
            <p:nvPr/>
          </p:nvGrpSpPr>
          <p:grpSpPr bwMode="auto">
            <a:xfrm>
              <a:off x="1338" y="1933"/>
              <a:ext cx="46" cy="45"/>
              <a:chOff x="385" y="2251"/>
              <a:chExt cx="46" cy="45"/>
            </a:xfrm>
          </p:grpSpPr>
          <p:sp>
            <p:nvSpPr>
              <p:cNvPr id="4183" name="Line 22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4184" name="Line 23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7" name="Group 24"/>
            <p:cNvGrpSpPr>
              <a:grpSpLocks/>
            </p:cNvGrpSpPr>
            <p:nvPr/>
          </p:nvGrpSpPr>
          <p:grpSpPr bwMode="auto">
            <a:xfrm>
              <a:off x="1429" y="1842"/>
              <a:ext cx="46" cy="45"/>
              <a:chOff x="385" y="2251"/>
              <a:chExt cx="46" cy="45"/>
            </a:xfrm>
          </p:grpSpPr>
          <p:sp>
            <p:nvSpPr>
              <p:cNvPr id="4181" name="Line 25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4182" name="Line 26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8" name="Group 27"/>
            <p:cNvGrpSpPr>
              <a:grpSpLocks/>
            </p:cNvGrpSpPr>
            <p:nvPr/>
          </p:nvGrpSpPr>
          <p:grpSpPr bwMode="auto">
            <a:xfrm>
              <a:off x="1565" y="1661"/>
              <a:ext cx="46" cy="45"/>
              <a:chOff x="385" y="2251"/>
              <a:chExt cx="46" cy="45"/>
            </a:xfrm>
          </p:grpSpPr>
          <p:sp>
            <p:nvSpPr>
              <p:cNvPr id="4179" name="Line 28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4180" name="Line 29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9" name="Group 30"/>
            <p:cNvGrpSpPr>
              <a:grpSpLocks/>
            </p:cNvGrpSpPr>
            <p:nvPr/>
          </p:nvGrpSpPr>
          <p:grpSpPr bwMode="auto">
            <a:xfrm>
              <a:off x="1383" y="1661"/>
              <a:ext cx="46" cy="45"/>
              <a:chOff x="385" y="2251"/>
              <a:chExt cx="46" cy="45"/>
            </a:xfrm>
          </p:grpSpPr>
          <p:sp>
            <p:nvSpPr>
              <p:cNvPr id="4177" name="Line 31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4178" name="Line 32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10" name="Group 33"/>
            <p:cNvGrpSpPr>
              <a:grpSpLocks/>
            </p:cNvGrpSpPr>
            <p:nvPr/>
          </p:nvGrpSpPr>
          <p:grpSpPr bwMode="auto">
            <a:xfrm>
              <a:off x="1292" y="1797"/>
              <a:ext cx="46" cy="45"/>
              <a:chOff x="385" y="2251"/>
              <a:chExt cx="46" cy="45"/>
            </a:xfrm>
          </p:grpSpPr>
          <p:sp>
            <p:nvSpPr>
              <p:cNvPr id="4175" name="Line 34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4176" name="Line 35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11" name="Group 36"/>
            <p:cNvGrpSpPr>
              <a:grpSpLocks/>
            </p:cNvGrpSpPr>
            <p:nvPr/>
          </p:nvGrpSpPr>
          <p:grpSpPr bwMode="auto">
            <a:xfrm>
              <a:off x="1474" y="1752"/>
              <a:ext cx="46" cy="45"/>
              <a:chOff x="385" y="2251"/>
              <a:chExt cx="46" cy="45"/>
            </a:xfrm>
          </p:grpSpPr>
          <p:sp>
            <p:nvSpPr>
              <p:cNvPr id="4173" name="Line 37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4174" name="Line 38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12" name="Group 39"/>
            <p:cNvGrpSpPr>
              <a:grpSpLocks/>
            </p:cNvGrpSpPr>
            <p:nvPr/>
          </p:nvGrpSpPr>
          <p:grpSpPr bwMode="auto">
            <a:xfrm>
              <a:off x="1202" y="1933"/>
              <a:ext cx="46" cy="45"/>
              <a:chOff x="385" y="2251"/>
              <a:chExt cx="46" cy="45"/>
            </a:xfrm>
          </p:grpSpPr>
          <p:sp>
            <p:nvSpPr>
              <p:cNvPr id="4171" name="Line 40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4172" name="Line 41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13" name="Group 42"/>
            <p:cNvGrpSpPr>
              <a:grpSpLocks/>
            </p:cNvGrpSpPr>
            <p:nvPr/>
          </p:nvGrpSpPr>
          <p:grpSpPr bwMode="auto">
            <a:xfrm>
              <a:off x="1066" y="2205"/>
              <a:ext cx="46" cy="45"/>
              <a:chOff x="385" y="2251"/>
              <a:chExt cx="46" cy="45"/>
            </a:xfrm>
          </p:grpSpPr>
          <p:sp>
            <p:nvSpPr>
              <p:cNvPr id="4169" name="Line 43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4170" name="Line 44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14" name="Group 45"/>
            <p:cNvGrpSpPr>
              <a:grpSpLocks/>
            </p:cNvGrpSpPr>
            <p:nvPr/>
          </p:nvGrpSpPr>
          <p:grpSpPr bwMode="auto">
            <a:xfrm>
              <a:off x="1565" y="1797"/>
              <a:ext cx="46" cy="45"/>
              <a:chOff x="385" y="2251"/>
              <a:chExt cx="46" cy="45"/>
            </a:xfrm>
          </p:grpSpPr>
          <p:sp>
            <p:nvSpPr>
              <p:cNvPr id="4167" name="Line 46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4168" name="Line 47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15" name="Group 48"/>
            <p:cNvGrpSpPr>
              <a:grpSpLocks/>
            </p:cNvGrpSpPr>
            <p:nvPr/>
          </p:nvGrpSpPr>
          <p:grpSpPr bwMode="auto">
            <a:xfrm>
              <a:off x="1519" y="1933"/>
              <a:ext cx="46" cy="45"/>
              <a:chOff x="385" y="2251"/>
              <a:chExt cx="46" cy="45"/>
            </a:xfrm>
          </p:grpSpPr>
          <p:sp>
            <p:nvSpPr>
              <p:cNvPr id="4165" name="Line 49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4166" name="Line 50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16" name="Group 51"/>
            <p:cNvGrpSpPr>
              <a:grpSpLocks/>
            </p:cNvGrpSpPr>
            <p:nvPr/>
          </p:nvGrpSpPr>
          <p:grpSpPr bwMode="auto">
            <a:xfrm>
              <a:off x="1292" y="2115"/>
              <a:ext cx="46" cy="45"/>
              <a:chOff x="385" y="2251"/>
              <a:chExt cx="46" cy="45"/>
            </a:xfrm>
          </p:grpSpPr>
          <p:sp>
            <p:nvSpPr>
              <p:cNvPr id="4163" name="Line 52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4164" name="Line 53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17" name="Group 54"/>
            <p:cNvGrpSpPr>
              <a:grpSpLocks/>
            </p:cNvGrpSpPr>
            <p:nvPr/>
          </p:nvGrpSpPr>
          <p:grpSpPr bwMode="auto">
            <a:xfrm>
              <a:off x="1156" y="2115"/>
              <a:ext cx="46" cy="45"/>
              <a:chOff x="385" y="2251"/>
              <a:chExt cx="46" cy="45"/>
            </a:xfrm>
          </p:grpSpPr>
          <p:sp>
            <p:nvSpPr>
              <p:cNvPr id="4161" name="Line 55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4162" name="Line 56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18" name="Group 57"/>
            <p:cNvGrpSpPr>
              <a:grpSpLocks/>
            </p:cNvGrpSpPr>
            <p:nvPr/>
          </p:nvGrpSpPr>
          <p:grpSpPr bwMode="auto">
            <a:xfrm>
              <a:off x="1156" y="2024"/>
              <a:ext cx="46" cy="45"/>
              <a:chOff x="385" y="2251"/>
              <a:chExt cx="46" cy="45"/>
            </a:xfrm>
          </p:grpSpPr>
          <p:sp>
            <p:nvSpPr>
              <p:cNvPr id="4159" name="Line 58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4160" name="Line 59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19" name="Group 60"/>
            <p:cNvGrpSpPr>
              <a:grpSpLocks/>
            </p:cNvGrpSpPr>
            <p:nvPr/>
          </p:nvGrpSpPr>
          <p:grpSpPr bwMode="auto">
            <a:xfrm>
              <a:off x="1519" y="1525"/>
              <a:ext cx="46" cy="45"/>
              <a:chOff x="385" y="2251"/>
              <a:chExt cx="46" cy="45"/>
            </a:xfrm>
          </p:grpSpPr>
          <p:sp>
            <p:nvSpPr>
              <p:cNvPr id="4157" name="Line 61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4158" name="Line 62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20" name="Group 63"/>
            <p:cNvGrpSpPr>
              <a:grpSpLocks/>
            </p:cNvGrpSpPr>
            <p:nvPr/>
          </p:nvGrpSpPr>
          <p:grpSpPr bwMode="auto">
            <a:xfrm>
              <a:off x="1429" y="2024"/>
              <a:ext cx="46" cy="45"/>
              <a:chOff x="385" y="2251"/>
              <a:chExt cx="46" cy="45"/>
            </a:xfrm>
          </p:grpSpPr>
          <p:sp>
            <p:nvSpPr>
              <p:cNvPr id="4155" name="Line 64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4156" name="Line 65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21" name="Group 66"/>
            <p:cNvGrpSpPr>
              <a:grpSpLocks/>
            </p:cNvGrpSpPr>
            <p:nvPr/>
          </p:nvGrpSpPr>
          <p:grpSpPr bwMode="auto">
            <a:xfrm>
              <a:off x="1292" y="2024"/>
              <a:ext cx="46" cy="45"/>
              <a:chOff x="385" y="2251"/>
              <a:chExt cx="46" cy="45"/>
            </a:xfrm>
          </p:grpSpPr>
          <p:sp>
            <p:nvSpPr>
              <p:cNvPr id="4153" name="Line 67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4154" name="Line 68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22" name="Group 69"/>
            <p:cNvGrpSpPr>
              <a:grpSpLocks/>
            </p:cNvGrpSpPr>
            <p:nvPr/>
          </p:nvGrpSpPr>
          <p:grpSpPr bwMode="auto">
            <a:xfrm>
              <a:off x="1701" y="1570"/>
              <a:ext cx="46" cy="45"/>
              <a:chOff x="385" y="2251"/>
              <a:chExt cx="46" cy="45"/>
            </a:xfrm>
          </p:grpSpPr>
          <p:sp>
            <p:nvSpPr>
              <p:cNvPr id="4151" name="Line 70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4152" name="Line 71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</p:grpSp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2987675" y="5949950"/>
          <a:ext cx="323850" cy="381000"/>
        </p:xfrm>
        <a:graphic>
          <a:graphicData uri="http://schemas.openxmlformats.org/presentationml/2006/ole">
            <p:oleObj spid="_x0000_s26628" name="Ecuación" r:id="rId7" imgW="139680" imgH="164880" progId="Equation.3">
              <p:embed/>
            </p:oleObj>
          </a:graphicData>
        </a:graphic>
      </p:graphicFrame>
      <p:graphicFrame>
        <p:nvGraphicFramePr>
          <p:cNvPr id="4101" name="Object 5"/>
          <p:cNvGraphicFramePr>
            <a:graphicFrameLocks noChangeAspect="1"/>
          </p:cNvGraphicFramePr>
          <p:nvPr/>
        </p:nvGraphicFramePr>
        <p:xfrm>
          <a:off x="755650" y="4508500"/>
          <a:ext cx="293688" cy="322263"/>
        </p:xfrm>
        <a:graphic>
          <a:graphicData uri="http://schemas.openxmlformats.org/presentationml/2006/ole">
            <p:oleObj spid="_x0000_s26629" name="Ecuación" r:id="rId8" imgW="126720" imgH="139680" progId="Equation.3">
              <p:embed/>
            </p:oleObj>
          </a:graphicData>
        </a:graphic>
      </p:graphicFrame>
      <p:sp>
        <p:nvSpPr>
          <p:cNvPr id="4111" name="Line 74"/>
          <p:cNvSpPr>
            <a:spLocks noChangeShapeType="1"/>
          </p:cNvSpPr>
          <p:nvPr/>
        </p:nvSpPr>
        <p:spPr bwMode="auto">
          <a:xfrm flipV="1">
            <a:off x="1331913" y="4652963"/>
            <a:ext cx="1223962" cy="122555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grpSp>
        <p:nvGrpSpPr>
          <p:cNvPr id="23" name="Group 75"/>
          <p:cNvGrpSpPr>
            <a:grpSpLocks/>
          </p:cNvGrpSpPr>
          <p:nvPr/>
        </p:nvGrpSpPr>
        <p:grpSpPr bwMode="auto">
          <a:xfrm>
            <a:off x="1692275" y="5445125"/>
            <a:ext cx="73025" cy="71438"/>
            <a:chOff x="385" y="2251"/>
            <a:chExt cx="46" cy="45"/>
          </a:xfrm>
        </p:grpSpPr>
        <p:sp>
          <p:nvSpPr>
            <p:cNvPr id="4130" name="Line 76"/>
            <p:cNvSpPr>
              <a:spLocks noChangeShapeType="1"/>
            </p:cNvSpPr>
            <p:nvPr/>
          </p:nvSpPr>
          <p:spPr bwMode="auto">
            <a:xfrm flipH="1">
              <a:off x="385" y="2251"/>
              <a:ext cx="46" cy="45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131" name="Line 77"/>
            <p:cNvSpPr>
              <a:spLocks noChangeShapeType="1"/>
            </p:cNvSpPr>
            <p:nvPr/>
          </p:nvSpPr>
          <p:spPr bwMode="auto">
            <a:xfrm>
              <a:off x="385" y="2251"/>
              <a:ext cx="46" cy="45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4" name="Group 78"/>
          <p:cNvGrpSpPr>
            <a:grpSpLocks/>
          </p:cNvGrpSpPr>
          <p:nvPr/>
        </p:nvGrpSpPr>
        <p:grpSpPr bwMode="auto">
          <a:xfrm>
            <a:off x="1979613" y="5157788"/>
            <a:ext cx="73025" cy="71437"/>
            <a:chOff x="385" y="2251"/>
            <a:chExt cx="46" cy="45"/>
          </a:xfrm>
        </p:grpSpPr>
        <p:sp>
          <p:nvSpPr>
            <p:cNvPr id="4128" name="Line 79"/>
            <p:cNvSpPr>
              <a:spLocks noChangeShapeType="1"/>
            </p:cNvSpPr>
            <p:nvPr/>
          </p:nvSpPr>
          <p:spPr bwMode="auto">
            <a:xfrm flipH="1">
              <a:off x="385" y="2251"/>
              <a:ext cx="46" cy="45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129" name="Line 80"/>
            <p:cNvSpPr>
              <a:spLocks noChangeShapeType="1"/>
            </p:cNvSpPr>
            <p:nvPr/>
          </p:nvSpPr>
          <p:spPr bwMode="auto">
            <a:xfrm>
              <a:off x="385" y="2251"/>
              <a:ext cx="46" cy="45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5" name="Group 81"/>
          <p:cNvGrpSpPr>
            <a:grpSpLocks/>
          </p:cNvGrpSpPr>
          <p:nvPr/>
        </p:nvGrpSpPr>
        <p:grpSpPr bwMode="auto">
          <a:xfrm>
            <a:off x="2195513" y="4941888"/>
            <a:ext cx="73025" cy="71437"/>
            <a:chOff x="385" y="2251"/>
            <a:chExt cx="46" cy="45"/>
          </a:xfrm>
        </p:grpSpPr>
        <p:sp>
          <p:nvSpPr>
            <p:cNvPr id="4126" name="Line 82"/>
            <p:cNvSpPr>
              <a:spLocks noChangeShapeType="1"/>
            </p:cNvSpPr>
            <p:nvPr/>
          </p:nvSpPr>
          <p:spPr bwMode="auto">
            <a:xfrm flipH="1">
              <a:off x="385" y="2251"/>
              <a:ext cx="46" cy="45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127" name="Line 83"/>
            <p:cNvSpPr>
              <a:spLocks noChangeShapeType="1"/>
            </p:cNvSpPr>
            <p:nvPr/>
          </p:nvSpPr>
          <p:spPr bwMode="auto">
            <a:xfrm>
              <a:off x="385" y="2251"/>
              <a:ext cx="46" cy="45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6" name="Group 84"/>
          <p:cNvGrpSpPr>
            <a:grpSpLocks/>
          </p:cNvGrpSpPr>
          <p:nvPr/>
        </p:nvGrpSpPr>
        <p:grpSpPr bwMode="auto">
          <a:xfrm>
            <a:off x="1547813" y="5589588"/>
            <a:ext cx="73025" cy="71437"/>
            <a:chOff x="385" y="2251"/>
            <a:chExt cx="46" cy="45"/>
          </a:xfrm>
        </p:grpSpPr>
        <p:sp>
          <p:nvSpPr>
            <p:cNvPr id="4124" name="Line 85"/>
            <p:cNvSpPr>
              <a:spLocks noChangeShapeType="1"/>
            </p:cNvSpPr>
            <p:nvPr/>
          </p:nvSpPr>
          <p:spPr bwMode="auto">
            <a:xfrm flipH="1">
              <a:off x="385" y="2251"/>
              <a:ext cx="46" cy="45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125" name="Line 86"/>
            <p:cNvSpPr>
              <a:spLocks noChangeShapeType="1"/>
            </p:cNvSpPr>
            <p:nvPr/>
          </p:nvSpPr>
          <p:spPr bwMode="auto">
            <a:xfrm>
              <a:off x="385" y="2251"/>
              <a:ext cx="46" cy="45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7" name="Group 87"/>
          <p:cNvGrpSpPr>
            <a:grpSpLocks/>
          </p:cNvGrpSpPr>
          <p:nvPr/>
        </p:nvGrpSpPr>
        <p:grpSpPr bwMode="auto">
          <a:xfrm>
            <a:off x="1835150" y="5300663"/>
            <a:ext cx="73025" cy="71437"/>
            <a:chOff x="385" y="2251"/>
            <a:chExt cx="46" cy="45"/>
          </a:xfrm>
        </p:grpSpPr>
        <p:sp>
          <p:nvSpPr>
            <p:cNvPr id="4122" name="Line 88"/>
            <p:cNvSpPr>
              <a:spLocks noChangeShapeType="1"/>
            </p:cNvSpPr>
            <p:nvPr/>
          </p:nvSpPr>
          <p:spPr bwMode="auto">
            <a:xfrm flipH="1">
              <a:off x="385" y="2251"/>
              <a:ext cx="46" cy="45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123" name="Line 89"/>
            <p:cNvSpPr>
              <a:spLocks noChangeShapeType="1"/>
            </p:cNvSpPr>
            <p:nvPr/>
          </p:nvSpPr>
          <p:spPr bwMode="auto">
            <a:xfrm>
              <a:off x="385" y="2251"/>
              <a:ext cx="46" cy="45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8" name="Group 90"/>
          <p:cNvGrpSpPr>
            <a:grpSpLocks/>
          </p:cNvGrpSpPr>
          <p:nvPr/>
        </p:nvGrpSpPr>
        <p:grpSpPr bwMode="auto">
          <a:xfrm>
            <a:off x="2339975" y="4797425"/>
            <a:ext cx="73025" cy="71438"/>
            <a:chOff x="385" y="2251"/>
            <a:chExt cx="46" cy="45"/>
          </a:xfrm>
        </p:grpSpPr>
        <p:sp>
          <p:nvSpPr>
            <p:cNvPr id="4120" name="Line 91"/>
            <p:cNvSpPr>
              <a:spLocks noChangeShapeType="1"/>
            </p:cNvSpPr>
            <p:nvPr/>
          </p:nvSpPr>
          <p:spPr bwMode="auto">
            <a:xfrm flipH="1">
              <a:off x="385" y="2251"/>
              <a:ext cx="46" cy="45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121" name="Line 92"/>
            <p:cNvSpPr>
              <a:spLocks noChangeShapeType="1"/>
            </p:cNvSpPr>
            <p:nvPr/>
          </p:nvSpPr>
          <p:spPr bwMode="auto">
            <a:xfrm>
              <a:off x="385" y="2251"/>
              <a:ext cx="46" cy="45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</p:grpSp>
      <p:sp>
        <p:nvSpPr>
          <p:cNvPr id="4118" name="Text Box 93"/>
          <p:cNvSpPr txBox="1">
            <a:spLocks noChangeArrowheads="1"/>
          </p:cNvSpPr>
          <p:nvPr/>
        </p:nvSpPr>
        <p:spPr bwMode="auto">
          <a:xfrm>
            <a:off x="3851275" y="5013325"/>
            <a:ext cx="44021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>
                <a:latin typeface="Tahoma" pitchFamily="34" charset="0"/>
              </a:rPr>
              <a:t>Problema: Esto aumenta las correlaciones</a:t>
            </a:r>
          </a:p>
        </p:txBody>
      </p:sp>
      <p:sp>
        <p:nvSpPr>
          <p:cNvPr id="4119" name="AutoShape 94"/>
          <p:cNvSpPr>
            <a:spLocks noChangeArrowheads="1"/>
          </p:cNvSpPr>
          <p:nvPr/>
        </p:nvSpPr>
        <p:spPr bwMode="auto">
          <a:xfrm>
            <a:off x="6372225" y="4149725"/>
            <a:ext cx="792163" cy="792163"/>
          </a:xfrm>
          <a:prstGeom prst="smileyFace">
            <a:avLst>
              <a:gd name="adj" fmla="val -4653"/>
            </a:avLst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s-ES" smtClean="0"/>
              <a:t>Técnicas Populares de Imputation</a:t>
            </a:r>
          </a:p>
        </p:txBody>
      </p:sp>
      <p:sp>
        <p:nvSpPr>
          <p:cNvPr id="5125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196975"/>
            <a:ext cx="8229600" cy="585788"/>
          </a:xfrm>
        </p:spPr>
        <p:txBody>
          <a:bodyPr/>
          <a:lstStyle/>
          <a:p>
            <a:pPr marL="533400" indent="-533400">
              <a:buFont typeface="Wingdings" pitchFamily="2" charset="2"/>
              <a:buAutoNum type="arabicPeriod" startAt="4"/>
            </a:pPr>
            <a:r>
              <a:rPr lang="es-ES" smtClean="0"/>
              <a:t>Métodos de Regresión:</a:t>
            </a:r>
          </a:p>
        </p:txBody>
      </p:sp>
      <p:sp>
        <p:nvSpPr>
          <p:cNvPr id="5126" name="Rectangle 4"/>
          <p:cNvSpPr>
            <a:spLocks noChangeArrowheads="1"/>
          </p:cNvSpPr>
          <p:nvPr/>
        </p:nvSpPr>
        <p:spPr bwMode="auto">
          <a:xfrm>
            <a:off x="684213" y="1916113"/>
            <a:ext cx="74453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s-ES" sz="2400">
                <a:latin typeface="Calibri" pitchFamily="34" charset="0"/>
              </a:rPr>
              <a:t>Mejor idea: Reemplazar los valores perdidos con un valor obtenido a través de un modelo de regresión más los residuos de éste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187450" y="3141663"/>
            <a:ext cx="1873250" cy="1368425"/>
            <a:chOff x="930" y="1481"/>
            <a:chExt cx="1180" cy="862"/>
          </a:xfrm>
        </p:grpSpPr>
        <p:sp>
          <p:nvSpPr>
            <p:cNvPr id="5149" name="Line 6"/>
            <p:cNvSpPr>
              <a:spLocks noChangeShapeType="1"/>
            </p:cNvSpPr>
            <p:nvPr/>
          </p:nvSpPr>
          <p:spPr bwMode="auto">
            <a:xfrm flipH="1" flipV="1">
              <a:off x="930" y="1481"/>
              <a:ext cx="0" cy="86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5150" name="Line 7"/>
            <p:cNvSpPr>
              <a:spLocks noChangeShapeType="1"/>
            </p:cNvSpPr>
            <p:nvPr/>
          </p:nvSpPr>
          <p:spPr bwMode="auto">
            <a:xfrm>
              <a:off x="930" y="2343"/>
              <a:ext cx="11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CL"/>
            </a:p>
          </p:txBody>
        </p:sp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1338" y="1933"/>
              <a:ext cx="46" cy="45"/>
              <a:chOff x="385" y="2251"/>
              <a:chExt cx="46" cy="45"/>
            </a:xfrm>
          </p:grpSpPr>
          <p:sp>
            <p:nvSpPr>
              <p:cNvPr id="5200" name="Line 9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5201" name="Line 10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4" name="Group 11"/>
            <p:cNvGrpSpPr>
              <a:grpSpLocks/>
            </p:cNvGrpSpPr>
            <p:nvPr/>
          </p:nvGrpSpPr>
          <p:grpSpPr bwMode="auto">
            <a:xfrm>
              <a:off x="1429" y="1842"/>
              <a:ext cx="46" cy="45"/>
              <a:chOff x="385" y="2251"/>
              <a:chExt cx="46" cy="45"/>
            </a:xfrm>
          </p:grpSpPr>
          <p:sp>
            <p:nvSpPr>
              <p:cNvPr id="5198" name="Line 12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5199" name="Line 13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5" name="Group 14"/>
            <p:cNvGrpSpPr>
              <a:grpSpLocks/>
            </p:cNvGrpSpPr>
            <p:nvPr/>
          </p:nvGrpSpPr>
          <p:grpSpPr bwMode="auto">
            <a:xfrm>
              <a:off x="1565" y="1661"/>
              <a:ext cx="46" cy="45"/>
              <a:chOff x="385" y="2251"/>
              <a:chExt cx="46" cy="45"/>
            </a:xfrm>
          </p:grpSpPr>
          <p:sp>
            <p:nvSpPr>
              <p:cNvPr id="5196" name="Line 15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5197" name="Line 16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6" name="Group 17"/>
            <p:cNvGrpSpPr>
              <a:grpSpLocks/>
            </p:cNvGrpSpPr>
            <p:nvPr/>
          </p:nvGrpSpPr>
          <p:grpSpPr bwMode="auto">
            <a:xfrm>
              <a:off x="1383" y="1661"/>
              <a:ext cx="46" cy="45"/>
              <a:chOff x="385" y="2251"/>
              <a:chExt cx="46" cy="45"/>
            </a:xfrm>
          </p:grpSpPr>
          <p:sp>
            <p:nvSpPr>
              <p:cNvPr id="5194" name="Line 18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5195" name="Line 19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7" name="Group 20"/>
            <p:cNvGrpSpPr>
              <a:grpSpLocks/>
            </p:cNvGrpSpPr>
            <p:nvPr/>
          </p:nvGrpSpPr>
          <p:grpSpPr bwMode="auto">
            <a:xfrm>
              <a:off x="1292" y="1797"/>
              <a:ext cx="46" cy="45"/>
              <a:chOff x="385" y="2251"/>
              <a:chExt cx="46" cy="45"/>
            </a:xfrm>
          </p:grpSpPr>
          <p:sp>
            <p:nvSpPr>
              <p:cNvPr id="5192" name="Line 21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5193" name="Line 22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8" name="Group 23"/>
            <p:cNvGrpSpPr>
              <a:grpSpLocks/>
            </p:cNvGrpSpPr>
            <p:nvPr/>
          </p:nvGrpSpPr>
          <p:grpSpPr bwMode="auto">
            <a:xfrm>
              <a:off x="1474" y="1752"/>
              <a:ext cx="46" cy="45"/>
              <a:chOff x="385" y="2251"/>
              <a:chExt cx="46" cy="45"/>
            </a:xfrm>
          </p:grpSpPr>
          <p:sp>
            <p:nvSpPr>
              <p:cNvPr id="5190" name="Line 24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5191" name="Line 25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9" name="Group 26"/>
            <p:cNvGrpSpPr>
              <a:grpSpLocks/>
            </p:cNvGrpSpPr>
            <p:nvPr/>
          </p:nvGrpSpPr>
          <p:grpSpPr bwMode="auto">
            <a:xfrm>
              <a:off x="1202" y="1933"/>
              <a:ext cx="46" cy="45"/>
              <a:chOff x="385" y="2251"/>
              <a:chExt cx="46" cy="45"/>
            </a:xfrm>
          </p:grpSpPr>
          <p:sp>
            <p:nvSpPr>
              <p:cNvPr id="5188" name="Line 27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5189" name="Line 28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10" name="Group 29"/>
            <p:cNvGrpSpPr>
              <a:grpSpLocks/>
            </p:cNvGrpSpPr>
            <p:nvPr/>
          </p:nvGrpSpPr>
          <p:grpSpPr bwMode="auto">
            <a:xfrm>
              <a:off x="1066" y="2205"/>
              <a:ext cx="46" cy="45"/>
              <a:chOff x="385" y="2251"/>
              <a:chExt cx="46" cy="45"/>
            </a:xfrm>
          </p:grpSpPr>
          <p:sp>
            <p:nvSpPr>
              <p:cNvPr id="5186" name="Line 30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5187" name="Line 31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11" name="Group 32"/>
            <p:cNvGrpSpPr>
              <a:grpSpLocks/>
            </p:cNvGrpSpPr>
            <p:nvPr/>
          </p:nvGrpSpPr>
          <p:grpSpPr bwMode="auto">
            <a:xfrm>
              <a:off x="1565" y="1797"/>
              <a:ext cx="46" cy="45"/>
              <a:chOff x="385" y="2251"/>
              <a:chExt cx="46" cy="45"/>
            </a:xfrm>
          </p:grpSpPr>
          <p:sp>
            <p:nvSpPr>
              <p:cNvPr id="5184" name="Line 33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5185" name="Line 34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12" name="Group 35"/>
            <p:cNvGrpSpPr>
              <a:grpSpLocks/>
            </p:cNvGrpSpPr>
            <p:nvPr/>
          </p:nvGrpSpPr>
          <p:grpSpPr bwMode="auto">
            <a:xfrm>
              <a:off x="1519" y="1933"/>
              <a:ext cx="46" cy="45"/>
              <a:chOff x="385" y="2251"/>
              <a:chExt cx="46" cy="45"/>
            </a:xfrm>
          </p:grpSpPr>
          <p:sp>
            <p:nvSpPr>
              <p:cNvPr id="5182" name="Line 36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5183" name="Line 37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13" name="Group 38"/>
            <p:cNvGrpSpPr>
              <a:grpSpLocks/>
            </p:cNvGrpSpPr>
            <p:nvPr/>
          </p:nvGrpSpPr>
          <p:grpSpPr bwMode="auto">
            <a:xfrm>
              <a:off x="1292" y="2115"/>
              <a:ext cx="46" cy="45"/>
              <a:chOff x="385" y="2251"/>
              <a:chExt cx="46" cy="45"/>
            </a:xfrm>
          </p:grpSpPr>
          <p:sp>
            <p:nvSpPr>
              <p:cNvPr id="5180" name="Line 39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5181" name="Line 40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14" name="Group 41"/>
            <p:cNvGrpSpPr>
              <a:grpSpLocks/>
            </p:cNvGrpSpPr>
            <p:nvPr/>
          </p:nvGrpSpPr>
          <p:grpSpPr bwMode="auto">
            <a:xfrm>
              <a:off x="1156" y="2115"/>
              <a:ext cx="46" cy="45"/>
              <a:chOff x="385" y="2251"/>
              <a:chExt cx="46" cy="45"/>
            </a:xfrm>
          </p:grpSpPr>
          <p:sp>
            <p:nvSpPr>
              <p:cNvPr id="5178" name="Line 42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5179" name="Line 43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15" name="Group 44"/>
            <p:cNvGrpSpPr>
              <a:grpSpLocks/>
            </p:cNvGrpSpPr>
            <p:nvPr/>
          </p:nvGrpSpPr>
          <p:grpSpPr bwMode="auto">
            <a:xfrm>
              <a:off x="1156" y="2024"/>
              <a:ext cx="46" cy="45"/>
              <a:chOff x="385" y="2251"/>
              <a:chExt cx="46" cy="45"/>
            </a:xfrm>
          </p:grpSpPr>
          <p:sp>
            <p:nvSpPr>
              <p:cNvPr id="5176" name="Line 45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5177" name="Line 46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16" name="Group 47"/>
            <p:cNvGrpSpPr>
              <a:grpSpLocks/>
            </p:cNvGrpSpPr>
            <p:nvPr/>
          </p:nvGrpSpPr>
          <p:grpSpPr bwMode="auto">
            <a:xfrm>
              <a:off x="1519" y="1525"/>
              <a:ext cx="46" cy="45"/>
              <a:chOff x="385" y="2251"/>
              <a:chExt cx="46" cy="45"/>
            </a:xfrm>
          </p:grpSpPr>
          <p:sp>
            <p:nvSpPr>
              <p:cNvPr id="5174" name="Line 48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5175" name="Line 49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17" name="Group 50"/>
            <p:cNvGrpSpPr>
              <a:grpSpLocks/>
            </p:cNvGrpSpPr>
            <p:nvPr/>
          </p:nvGrpSpPr>
          <p:grpSpPr bwMode="auto">
            <a:xfrm>
              <a:off x="1429" y="2024"/>
              <a:ext cx="46" cy="45"/>
              <a:chOff x="385" y="2251"/>
              <a:chExt cx="46" cy="45"/>
            </a:xfrm>
          </p:grpSpPr>
          <p:sp>
            <p:nvSpPr>
              <p:cNvPr id="5172" name="Line 51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5173" name="Line 52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18" name="Group 53"/>
            <p:cNvGrpSpPr>
              <a:grpSpLocks/>
            </p:cNvGrpSpPr>
            <p:nvPr/>
          </p:nvGrpSpPr>
          <p:grpSpPr bwMode="auto">
            <a:xfrm>
              <a:off x="1292" y="2024"/>
              <a:ext cx="46" cy="45"/>
              <a:chOff x="385" y="2251"/>
              <a:chExt cx="46" cy="45"/>
            </a:xfrm>
          </p:grpSpPr>
          <p:sp>
            <p:nvSpPr>
              <p:cNvPr id="5170" name="Line 54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5171" name="Line 55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19" name="Group 56"/>
            <p:cNvGrpSpPr>
              <a:grpSpLocks/>
            </p:cNvGrpSpPr>
            <p:nvPr/>
          </p:nvGrpSpPr>
          <p:grpSpPr bwMode="auto">
            <a:xfrm>
              <a:off x="1701" y="1570"/>
              <a:ext cx="46" cy="45"/>
              <a:chOff x="385" y="2251"/>
              <a:chExt cx="46" cy="45"/>
            </a:xfrm>
          </p:grpSpPr>
          <p:sp>
            <p:nvSpPr>
              <p:cNvPr id="5168" name="Line 57"/>
              <p:cNvSpPr>
                <a:spLocks noChangeShapeType="1"/>
              </p:cNvSpPr>
              <p:nvPr/>
            </p:nvSpPr>
            <p:spPr bwMode="auto">
              <a:xfrm flipH="1"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5169" name="Line 58"/>
              <p:cNvSpPr>
                <a:spLocks noChangeShapeType="1"/>
              </p:cNvSpPr>
              <p:nvPr/>
            </p:nvSpPr>
            <p:spPr bwMode="auto">
              <a:xfrm>
                <a:off x="385" y="2251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</p:grp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3059113" y="4438650"/>
          <a:ext cx="323850" cy="381000"/>
        </p:xfrm>
        <a:graphic>
          <a:graphicData uri="http://schemas.openxmlformats.org/presentationml/2006/ole">
            <p:oleObj spid="_x0000_s27650" name="Ecuación" r:id="rId3" imgW="139680" imgH="164880" progId="Equation.3">
              <p:embed/>
            </p:oleObj>
          </a:graphicData>
        </a:graphic>
      </p:graphicFrame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827088" y="2997200"/>
          <a:ext cx="293687" cy="322263"/>
        </p:xfrm>
        <a:graphic>
          <a:graphicData uri="http://schemas.openxmlformats.org/presentationml/2006/ole">
            <p:oleObj spid="_x0000_s27651" name="Ecuación" r:id="rId4" imgW="126720" imgH="139680" progId="Equation.3">
              <p:embed/>
            </p:oleObj>
          </a:graphicData>
        </a:graphic>
      </p:graphicFrame>
      <p:sp>
        <p:nvSpPr>
          <p:cNvPr id="5128" name="Line 61"/>
          <p:cNvSpPr>
            <a:spLocks noChangeShapeType="1"/>
          </p:cNvSpPr>
          <p:nvPr/>
        </p:nvSpPr>
        <p:spPr bwMode="auto">
          <a:xfrm flipV="1">
            <a:off x="1403350" y="3141663"/>
            <a:ext cx="1223963" cy="122555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grpSp>
        <p:nvGrpSpPr>
          <p:cNvPr id="20" name="Group 62"/>
          <p:cNvGrpSpPr>
            <a:grpSpLocks/>
          </p:cNvGrpSpPr>
          <p:nvPr/>
        </p:nvGrpSpPr>
        <p:grpSpPr bwMode="auto">
          <a:xfrm>
            <a:off x="1763713" y="3860800"/>
            <a:ext cx="73025" cy="71438"/>
            <a:chOff x="385" y="2251"/>
            <a:chExt cx="46" cy="45"/>
          </a:xfrm>
        </p:grpSpPr>
        <p:sp>
          <p:nvSpPr>
            <p:cNvPr id="5147" name="Line 63"/>
            <p:cNvSpPr>
              <a:spLocks noChangeShapeType="1"/>
            </p:cNvSpPr>
            <p:nvPr/>
          </p:nvSpPr>
          <p:spPr bwMode="auto">
            <a:xfrm flipH="1">
              <a:off x="385" y="2251"/>
              <a:ext cx="46" cy="45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5148" name="Line 64"/>
            <p:cNvSpPr>
              <a:spLocks noChangeShapeType="1"/>
            </p:cNvSpPr>
            <p:nvPr/>
          </p:nvSpPr>
          <p:spPr bwMode="auto">
            <a:xfrm>
              <a:off x="385" y="2251"/>
              <a:ext cx="46" cy="45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1" name="Group 65"/>
          <p:cNvGrpSpPr>
            <a:grpSpLocks/>
          </p:cNvGrpSpPr>
          <p:nvPr/>
        </p:nvGrpSpPr>
        <p:grpSpPr bwMode="auto">
          <a:xfrm>
            <a:off x="2051050" y="3573463"/>
            <a:ext cx="73025" cy="71437"/>
            <a:chOff x="385" y="2251"/>
            <a:chExt cx="46" cy="45"/>
          </a:xfrm>
        </p:grpSpPr>
        <p:sp>
          <p:nvSpPr>
            <p:cNvPr id="5145" name="Line 66"/>
            <p:cNvSpPr>
              <a:spLocks noChangeShapeType="1"/>
            </p:cNvSpPr>
            <p:nvPr/>
          </p:nvSpPr>
          <p:spPr bwMode="auto">
            <a:xfrm flipH="1">
              <a:off x="385" y="2251"/>
              <a:ext cx="46" cy="45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5146" name="Line 67"/>
            <p:cNvSpPr>
              <a:spLocks noChangeShapeType="1"/>
            </p:cNvSpPr>
            <p:nvPr/>
          </p:nvSpPr>
          <p:spPr bwMode="auto">
            <a:xfrm>
              <a:off x="385" y="2251"/>
              <a:ext cx="46" cy="45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2" name="Group 68"/>
          <p:cNvGrpSpPr>
            <a:grpSpLocks/>
          </p:cNvGrpSpPr>
          <p:nvPr/>
        </p:nvGrpSpPr>
        <p:grpSpPr bwMode="auto">
          <a:xfrm>
            <a:off x="2268538" y="3284538"/>
            <a:ext cx="73025" cy="71437"/>
            <a:chOff x="385" y="2251"/>
            <a:chExt cx="46" cy="45"/>
          </a:xfrm>
        </p:grpSpPr>
        <p:sp>
          <p:nvSpPr>
            <p:cNvPr id="5143" name="Line 69"/>
            <p:cNvSpPr>
              <a:spLocks noChangeShapeType="1"/>
            </p:cNvSpPr>
            <p:nvPr/>
          </p:nvSpPr>
          <p:spPr bwMode="auto">
            <a:xfrm flipH="1">
              <a:off x="385" y="2251"/>
              <a:ext cx="46" cy="45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5144" name="Line 70"/>
            <p:cNvSpPr>
              <a:spLocks noChangeShapeType="1"/>
            </p:cNvSpPr>
            <p:nvPr/>
          </p:nvSpPr>
          <p:spPr bwMode="auto">
            <a:xfrm>
              <a:off x="385" y="2251"/>
              <a:ext cx="46" cy="45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3" name="Group 71"/>
          <p:cNvGrpSpPr>
            <a:grpSpLocks/>
          </p:cNvGrpSpPr>
          <p:nvPr/>
        </p:nvGrpSpPr>
        <p:grpSpPr bwMode="auto">
          <a:xfrm>
            <a:off x="1619250" y="4149725"/>
            <a:ext cx="73025" cy="71438"/>
            <a:chOff x="385" y="2251"/>
            <a:chExt cx="46" cy="45"/>
          </a:xfrm>
        </p:grpSpPr>
        <p:sp>
          <p:nvSpPr>
            <p:cNvPr id="5141" name="Line 72"/>
            <p:cNvSpPr>
              <a:spLocks noChangeShapeType="1"/>
            </p:cNvSpPr>
            <p:nvPr/>
          </p:nvSpPr>
          <p:spPr bwMode="auto">
            <a:xfrm flipH="1">
              <a:off x="385" y="2251"/>
              <a:ext cx="46" cy="45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5142" name="Line 73"/>
            <p:cNvSpPr>
              <a:spLocks noChangeShapeType="1"/>
            </p:cNvSpPr>
            <p:nvPr/>
          </p:nvSpPr>
          <p:spPr bwMode="auto">
            <a:xfrm>
              <a:off x="385" y="2251"/>
              <a:ext cx="46" cy="45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4" name="Group 74"/>
          <p:cNvGrpSpPr>
            <a:grpSpLocks/>
          </p:cNvGrpSpPr>
          <p:nvPr/>
        </p:nvGrpSpPr>
        <p:grpSpPr bwMode="auto">
          <a:xfrm>
            <a:off x="1908175" y="3860800"/>
            <a:ext cx="73025" cy="71438"/>
            <a:chOff x="385" y="2251"/>
            <a:chExt cx="46" cy="45"/>
          </a:xfrm>
        </p:grpSpPr>
        <p:sp>
          <p:nvSpPr>
            <p:cNvPr id="5139" name="Line 75"/>
            <p:cNvSpPr>
              <a:spLocks noChangeShapeType="1"/>
            </p:cNvSpPr>
            <p:nvPr/>
          </p:nvSpPr>
          <p:spPr bwMode="auto">
            <a:xfrm flipH="1">
              <a:off x="385" y="2251"/>
              <a:ext cx="46" cy="45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5140" name="Line 76"/>
            <p:cNvSpPr>
              <a:spLocks noChangeShapeType="1"/>
            </p:cNvSpPr>
            <p:nvPr/>
          </p:nvSpPr>
          <p:spPr bwMode="auto">
            <a:xfrm>
              <a:off x="385" y="2251"/>
              <a:ext cx="46" cy="45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5" name="Group 77"/>
          <p:cNvGrpSpPr>
            <a:grpSpLocks/>
          </p:cNvGrpSpPr>
          <p:nvPr/>
        </p:nvGrpSpPr>
        <p:grpSpPr bwMode="auto">
          <a:xfrm>
            <a:off x="2411413" y="3429000"/>
            <a:ext cx="73025" cy="71438"/>
            <a:chOff x="385" y="2251"/>
            <a:chExt cx="46" cy="45"/>
          </a:xfrm>
        </p:grpSpPr>
        <p:sp>
          <p:nvSpPr>
            <p:cNvPr id="5137" name="Line 78"/>
            <p:cNvSpPr>
              <a:spLocks noChangeShapeType="1"/>
            </p:cNvSpPr>
            <p:nvPr/>
          </p:nvSpPr>
          <p:spPr bwMode="auto">
            <a:xfrm flipH="1">
              <a:off x="385" y="2251"/>
              <a:ext cx="46" cy="45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5138" name="Line 79"/>
            <p:cNvSpPr>
              <a:spLocks noChangeShapeType="1"/>
            </p:cNvSpPr>
            <p:nvPr/>
          </p:nvSpPr>
          <p:spPr bwMode="auto">
            <a:xfrm>
              <a:off x="385" y="2251"/>
              <a:ext cx="46" cy="45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</p:grpSp>
      <p:sp>
        <p:nvSpPr>
          <p:cNvPr id="5135" name="AutoShape 80"/>
          <p:cNvSpPr>
            <a:spLocks noChangeArrowheads="1"/>
          </p:cNvSpPr>
          <p:nvPr/>
        </p:nvSpPr>
        <p:spPr bwMode="auto">
          <a:xfrm>
            <a:off x="3419475" y="2997200"/>
            <a:ext cx="792163" cy="792163"/>
          </a:xfrm>
          <a:prstGeom prst="smileyFace">
            <a:avLst>
              <a:gd name="adj" fmla="val 4653"/>
            </a:avLst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136" name="Rectangle 81"/>
          <p:cNvSpPr>
            <a:spLocks noChangeArrowheads="1"/>
          </p:cNvSpPr>
          <p:nvPr/>
        </p:nvSpPr>
        <p:spPr bwMode="auto">
          <a:xfrm>
            <a:off x="323850" y="4724400"/>
            <a:ext cx="79930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s-ES" sz="2000">
                <a:latin typeface="Calibri" pitchFamily="34" charset="0"/>
              </a:rPr>
              <a:t>Se requiere un modelo</a:t>
            </a:r>
          </a:p>
          <a:p>
            <a:pPr marL="457200" indent="-457200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s-ES" sz="2000">
                <a:latin typeface="Calibri" pitchFamily="34" charset="0"/>
              </a:rPr>
              <a:t>Se asume que los datos perdidos no dependen de los valores de y</a:t>
            </a:r>
          </a:p>
          <a:p>
            <a:pPr marL="457200" indent="-457200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s-ES" sz="2000">
                <a:latin typeface="Calibri" pitchFamily="34" charset="0"/>
              </a:rPr>
              <a:t>Es difícil de ocupar cuando se tiene que todos los campos presentan valores perdidos.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s-ES" smtClean="0"/>
              <a:t>Técnicas Populares de Imputation</a:t>
            </a:r>
          </a:p>
        </p:txBody>
      </p:sp>
      <p:sp>
        <p:nvSpPr>
          <p:cNvPr id="6151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125538"/>
            <a:ext cx="8229600" cy="585787"/>
          </a:xfrm>
        </p:spPr>
        <p:txBody>
          <a:bodyPr/>
          <a:lstStyle/>
          <a:p>
            <a:pPr marL="533400" indent="-533400">
              <a:buFont typeface="Wingdings" pitchFamily="2" charset="2"/>
              <a:buAutoNum type="arabicPeriod" startAt="5"/>
            </a:pPr>
            <a:r>
              <a:rPr lang="es-ES" smtClean="0"/>
              <a:t>Métodos de Árboles de Decisión:</a:t>
            </a:r>
          </a:p>
        </p:txBody>
      </p:sp>
      <p:sp>
        <p:nvSpPr>
          <p:cNvPr id="6152" name="Rectangle 4"/>
          <p:cNvSpPr>
            <a:spLocks noChangeArrowheads="1"/>
          </p:cNvSpPr>
          <p:nvPr/>
        </p:nvSpPr>
        <p:spPr bwMode="auto">
          <a:xfrm>
            <a:off x="4932363" y="1557338"/>
            <a:ext cx="38449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s-ES" sz="2400">
                <a:latin typeface="Calibri" pitchFamily="34" charset="0"/>
              </a:rPr>
              <a:t>Reemplazar los valores perdidos con un valor obtenido a través de un modelo de Árboles de Decisión</a:t>
            </a:r>
          </a:p>
        </p:txBody>
      </p:sp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1692275" y="2132013"/>
          <a:ext cx="1790700" cy="528637"/>
        </p:xfrm>
        <a:graphic>
          <a:graphicData uri="http://schemas.openxmlformats.org/presentationml/2006/ole">
            <p:oleObj spid="_x0000_s28674" name="Ecuación" r:id="rId3" imgW="774360" imgH="228600" progId="Equation.3">
              <p:embed/>
            </p:oleObj>
          </a:graphicData>
        </a:graphic>
      </p:graphicFrame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1763713" y="3284538"/>
          <a:ext cx="1555750" cy="528637"/>
        </p:xfrm>
        <a:graphic>
          <a:graphicData uri="http://schemas.openxmlformats.org/presentationml/2006/ole">
            <p:oleObj spid="_x0000_s28675" name="Ecuación" r:id="rId4" imgW="672840" imgH="228600" progId="Equation.3">
              <p:embed/>
            </p:oleObj>
          </a:graphicData>
        </a:graphic>
      </p:graphicFrame>
      <p:sp>
        <p:nvSpPr>
          <p:cNvPr id="6153" name="Text Box 13"/>
          <p:cNvSpPr txBox="1">
            <a:spLocks noChangeArrowheads="1"/>
          </p:cNvSpPr>
          <p:nvPr/>
        </p:nvSpPr>
        <p:spPr bwMode="auto">
          <a:xfrm>
            <a:off x="3563938" y="3500438"/>
            <a:ext cx="8540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400">
                <a:latin typeface="Tahoma" pitchFamily="34" charset="0"/>
              </a:rPr>
              <a:t>Perdidos</a:t>
            </a:r>
          </a:p>
        </p:txBody>
      </p:sp>
      <p:sp>
        <p:nvSpPr>
          <p:cNvPr id="6154" name="Text Box 14"/>
          <p:cNvSpPr txBox="1">
            <a:spLocks noChangeArrowheads="1"/>
          </p:cNvSpPr>
          <p:nvPr/>
        </p:nvSpPr>
        <p:spPr bwMode="auto">
          <a:xfrm>
            <a:off x="3492500" y="2276475"/>
            <a:ext cx="11017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400">
                <a:latin typeface="Tahoma" pitchFamily="34" charset="0"/>
              </a:rPr>
              <a:t>Observados</a:t>
            </a: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611188" y="1557338"/>
            <a:ext cx="1044575" cy="2463800"/>
            <a:chOff x="385" y="981"/>
            <a:chExt cx="658" cy="1552"/>
          </a:xfrm>
        </p:grpSpPr>
        <p:sp>
          <p:nvSpPr>
            <p:cNvPr id="6157" name="Rectangle 5"/>
            <p:cNvSpPr>
              <a:spLocks noChangeArrowheads="1"/>
            </p:cNvSpPr>
            <p:nvPr/>
          </p:nvSpPr>
          <p:spPr bwMode="auto">
            <a:xfrm>
              <a:off x="839" y="1253"/>
              <a:ext cx="181" cy="77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6158" name="Rectangle 6" descr="Diagonal hacia arriba ancha"/>
            <p:cNvSpPr>
              <a:spLocks noChangeArrowheads="1"/>
            </p:cNvSpPr>
            <p:nvPr/>
          </p:nvSpPr>
          <p:spPr bwMode="auto">
            <a:xfrm>
              <a:off x="839" y="2024"/>
              <a:ext cx="181" cy="499"/>
            </a:xfrm>
            <a:prstGeom prst="rect">
              <a:avLst/>
            </a:prstGeom>
            <a:pattFill prst="wdUpDiag">
              <a:fgClr>
                <a:schemeClr val="bg2"/>
              </a:fgClr>
              <a:bgClr>
                <a:schemeClr val="hlink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6159" name="Text Box 7"/>
            <p:cNvSpPr txBox="1">
              <a:spLocks noChangeArrowheads="1"/>
            </p:cNvSpPr>
            <p:nvPr/>
          </p:nvSpPr>
          <p:spPr bwMode="auto">
            <a:xfrm>
              <a:off x="385" y="1207"/>
              <a:ext cx="17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400">
                  <a:latin typeface="Tahoma" pitchFamily="34" charset="0"/>
                </a:rPr>
                <a:t>1</a:t>
              </a:r>
            </a:p>
          </p:txBody>
        </p:sp>
        <p:sp>
          <p:nvSpPr>
            <p:cNvPr id="6160" name="Text Box 8"/>
            <p:cNvSpPr txBox="1">
              <a:spLocks noChangeArrowheads="1"/>
            </p:cNvSpPr>
            <p:nvPr/>
          </p:nvSpPr>
          <p:spPr bwMode="auto">
            <a:xfrm>
              <a:off x="385" y="1389"/>
              <a:ext cx="17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400">
                  <a:latin typeface="Tahoma" pitchFamily="34" charset="0"/>
                </a:rPr>
                <a:t>2</a:t>
              </a:r>
            </a:p>
          </p:txBody>
        </p:sp>
        <p:sp>
          <p:nvSpPr>
            <p:cNvPr id="6161" name="Text Box 9"/>
            <p:cNvSpPr txBox="1">
              <a:spLocks noChangeArrowheads="1"/>
            </p:cNvSpPr>
            <p:nvPr/>
          </p:nvSpPr>
          <p:spPr bwMode="auto">
            <a:xfrm>
              <a:off x="385" y="1888"/>
              <a:ext cx="17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400">
                  <a:latin typeface="Tahoma" pitchFamily="34" charset="0"/>
                </a:rPr>
                <a:t>a</a:t>
              </a:r>
            </a:p>
          </p:txBody>
        </p:sp>
        <p:sp>
          <p:nvSpPr>
            <p:cNvPr id="6162" name="Text Box 10"/>
            <p:cNvSpPr txBox="1">
              <a:spLocks noChangeArrowheads="1"/>
            </p:cNvSpPr>
            <p:nvPr/>
          </p:nvSpPr>
          <p:spPr bwMode="auto">
            <a:xfrm>
              <a:off x="385" y="2341"/>
              <a:ext cx="17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400">
                  <a:latin typeface="Tahoma" pitchFamily="34" charset="0"/>
                </a:rPr>
                <a:t>n</a:t>
              </a:r>
            </a:p>
          </p:txBody>
        </p:sp>
        <p:sp>
          <p:nvSpPr>
            <p:cNvPr id="6163" name="Rectangle 15"/>
            <p:cNvSpPr>
              <a:spLocks noChangeArrowheads="1"/>
            </p:cNvSpPr>
            <p:nvPr/>
          </p:nvSpPr>
          <p:spPr bwMode="auto">
            <a:xfrm>
              <a:off x="657" y="1253"/>
              <a:ext cx="181" cy="1270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graphicFrame>
          <p:nvGraphicFramePr>
            <p:cNvPr id="6148" name="Object 4"/>
            <p:cNvGraphicFramePr>
              <a:graphicFrameLocks noChangeAspect="1"/>
            </p:cNvGraphicFramePr>
            <p:nvPr/>
          </p:nvGraphicFramePr>
          <p:xfrm>
            <a:off x="839" y="1026"/>
            <a:ext cx="204" cy="240"/>
          </p:xfrm>
          <a:graphic>
            <a:graphicData uri="http://schemas.openxmlformats.org/presentationml/2006/ole">
              <p:oleObj spid="_x0000_s28676" name="Ecuación" r:id="rId5" imgW="139680" imgH="164880" progId="Equation.3">
                <p:embed/>
              </p:oleObj>
            </a:graphicData>
          </a:graphic>
        </p:graphicFrame>
        <p:graphicFrame>
          <p:nvGraphicFramePr>
            <p:cNvPr id="6149" name="Object 5"/>
            <p:cNvGraphicFramePr>
              <a:graphicFrameLocks noChangeAspect="1"/>
            </p:cNvGraphicFramePr>
            <p:nvPr/>
          </p:nvGraphicFramePr>
          <p:xfrm>
            <a:off x="657" y="981"/>
            <a:ext cx="185" cy="258"/>
          </p:xfrm>
          <a:graphic>
            <a:graphicData uri="http://schemas.openxmlformats.org/presentationml/2006/ole">
              <p:oleObj spid="_x0000_s28677" name="Ecuación" r:id="rId6" imgW="126720" imgH="177480" progId="Equation.3">
                <p:embed/>
              </p:oleObj>
            </a:graphicData>
          </a:graphic>
        </p:graphicFrame>
      </p:grpSp>
      <p:sp>
        <p:nvSpPr>
          <p:cNvPr id="6156" name="Rectangle 18"/>
          <p:cNvSpPr>
            <a:spLocks noChangeArrowheads="1"/>
          </p:cNvSpPr>
          <p:nvPr/>
        </p:nvSpPr>
        <p:spPr bwMode="auto">
          <a:xfrm>
            <a:off x="468313" y="4365625"/>
            <a:ext cx="74453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s-ES" sz="2400">
                <a:latin typeface="Calibri" pitchFamily="34" charset="0"/>
              </a:rPr>
              <a:t>Se requiere un modelo</a:t>
            </a:r>
          </a:p>
          <a:p>
            <a:pPr marL="457200" indent="-457200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s-ES" sz="2400">
                <a:latin typeface="Calibri" pitchFamily="34" charset="0"/>
              </a:rPr>
              <a:t>Se asume que los datos perdidos no dependen de los valores de y</a:t>
            </a:r>
          </a:p>
          <a:p>
            <a:pPr marL="457200" indent="-457200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s-ES" sz="2400">
                <a:latin typeface="Calibri" pitchFamily="34" charset="0"/>
              </a:rPr>
              <a:t>Problemas con datos multivariados y categóricos  con más de dos valores.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s-ES" sz="4000" smtClean="0"/>
              <a:t>Pro y Contra</a:t>
            </a:r>
          </a:p>
        </p:txBody>
      </p:sp>
      <p:sp>
        <p:nvSpPr>
          <p:cNvPr id="31747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341438"/>
            <a:ext cx="8229600" cy="4525962"/>
          </a:xfrm>
        </p:spPr>
        <p:txBody>
          <a:bodyPr/>
          <a:lstStyle/>
          <a:p>
            <a:r>
              <a:rPr lang="es-ES" smtClean="0"/>
              <a:t>A favor:</a:t>
            </a:r>
          </a:p>
          <a:p>
            <a:pPr lvl="1"/>
            <a:r>
              <a:rPr lang="es-ES" smtClean="0"/>
              <a:t>Nos “olvidamos” del problema de los valores perdidos.</a:t>
            </a:r>
          </a:p>
          <a:p>
            <a:pPr lvl="1"/>
            <a:r>
              <a:rPr lang="es-ES" smtClean="0"/>
              <a:t>No descartamos información.</a:t>
            </a:r>
          </a:p>
          <a:p>
            <a:pPr lvl="1"/>
            <a:endParaRPr lang="es-ES" smtClean="0"/>
          </a:p>
          <a:p>
            <a:r>
              <a:rPr lang="es-ES" smtClean="0"/>
              <a:t>En contra:</a:t>
            </a:r>
          </a:p>
          <a:p>
            <a:pPr lvl="1"/>
            <a:r>
              <a:rPr lang="es-ES" smtClean="0"/>
              <a:t>La técnicas Imputation alteran los resultados de los modelos.</a:t>
            </a:r>
          </a:p>
          <a:p>
            <a:pPr lvl="1"/>
            <a:r>
              <a:rPr lang="es-ES" smtClean="0"/>
              <a:t>El esfuerzo por encontrar una buena técnica de imputation puede no siempre valer la pena.</a:t>
            </a:r>
          </a:p>
          <a:p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s-ES" sz="4000" smtClean="0"/>
              <a:t>Software</a:t>
            </a:r>
          </a:p>
        </p:txBody>
      </p:sp>
      <p:graphicFrame>
        <p:nvGraphicFramePr>
          <p:cNvPr id="113667" name="Group 3"/>
          <p:cNvGraphicFramePr>
            <a:graphicFrameLocks noGrp="1"/>
          </p:cNvGraphicFramePr>
          <p:nvPr/>
        </p:nvGraphicFramePr>
        <p:xfrm>
          <a:off x="611188" y="1412875"/>
          <a:ext cx="7705725" cy="3493643"/>
        </p:xfrm>
        <a:graphic>
          <a:graphicData uri="http://schemas.openxmlformats.org/drawingml/2006/table">
            <a:tbl>
              <a:tblPr/>
              <a:tblGrid>
                <a:gridCol w="1779587"/>
                <a:gridCol w="1604963"/>
                <a:gridCol w="2089150"/>
                <a:gridCol w="2232025"/>
              </a:tblGrid>
              <a:tr h="6635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Nombre Software 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Método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Supuestos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Cometarios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AMELIA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Multiple Imputation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Datos perdidos son aleatorios (MAR)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Fácil de usar, difícil de aplicar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6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SAS Base 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(e.g., PROC STANDARD)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Mean 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substitution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Data are missing completely at random (MCAR)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Es fácil de usar si te acostumbras a la interfaz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6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SPSS Base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Mean 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substitution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Data are missing completely at random (MCAR)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Es fácil de usar pero si los datos perdidos superan el 5% los resultados son malos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798" name="Rectangle 30"/>
          <p:cNvSpPr>
            <a:spLocks noChangeArrowheads="1"/>
          </p:cNvSpPr>
          <p:nvPr/>
        </p:nvSpPr>
        <p:spPr bwMode="auto">
          <a:xfrm>
            <a:off x="755650" y="5157788"/>
            <a:ext cx="74453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3400" indent="-533400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s-ES" sz="2800">
                <a:latin typeface="Calibri" pitchFamily="34" charset="0"/>
              </a:rPr>
              <a:t>Otros Software: AMOS, MX, NORM, SOLAS.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 idx="4294967295"/>
          </p:nvPr>
        </p:nvSpPr>
        <p:spPr>
          <a:xfrm>
            <a:off x="250825" y="360363"/>
            <a:ext cx="8229600" cy="620712"/>
          </a:xfrm>
        </p:spPr>
        <p:txBody>
          <a:bodyPr/>
          <a:lstStyle/>
          <a:p>
            <a:r>
              <a:rPr lang="es-CL" smtClean="0"/>
              <a:t>Business Intelligence – Definición </a:t>
            </a:r>
            <a:endParaRPr lang="es-MX" smtClean="0"/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07950" y="1360488"/>
            <a:ext cx="8934450" cy="4760912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Business Intelligence </a:t>
            </a:r>
            <a:endParaRPr lang="es-MX" b="1"/>
          </a:p>
          <a:p>
            <a:endParaRPr lang="es-MX" b="1"/>
          </a:p>
          <a:p>
            <a:r>
              <a:rPr lang="es-MX"/>
              <a:t>The term Business Intelligence (BI) represents the tools and systems that play a </a:t>
            </a:r>
          </a:p>
          <a:p>
            <a:r>
              <a:rPr lang="es-MX"/>
              <a:t>key role in the strategic planning process of the corporation. These systems allow </a:t>
            </a:r>
          </a:p>
          <a:p>
            <a:r>
              <a:rPr lang="es-MX"/>
              <a:t>a company to </a:t>
            </a:r>
            <a:r>
              <a:rPr lang="es-MX" u="sng"/>
              <a:t>gather, store, access and analyze corporate data</a:t>
            </a:r>
            <a:r>
              <a:rPr lang="es-MX"/>
              <a:t> to aid in </a:t>
            </a:r>
          </a:p>
          <a:p>
            <a:r>
              <a:rPr lang="es-MX" u="sng"/>
              <a:t>decision-making</a:t>
            </a:r>
            <a:r>
              <a:rPr lang="es-MX"/>
              <a:t>. </a:t>
            </a:r>
          </a:p>
          <a:p>
            <a:endParaRPr lang="es-MX"/>
          </a:p>
          <a:p>
            <a:r>
              <a:rPr lang="es-MX"/>
              <a:t>Generally these systems will illustrate business intelligence in the </a:t>
            </a:r>
          </a:p>
          <a:p>
            <a:r>
              <a:rPr lang="es-MX"/>
              <a:t>areas of customer profiling, customer support, market research, market segmentation, </a:t>
            </a:r>
          </a:p>
          <a:p>
            <a:r>
              <a:rPr lang="es-MX"/>
              <a:t>product profitability, statistical analysis, and inventory and distribution analysis </a:t>
            </a:r>
          </a:p>
          <a:p>
            <a:r>
              <a:rPr lang="es-MX"/>
              <a:t>to name a few. </a:t>
            </a:r>
          </a:p>
          <a:p>
            <a:endParaRPr lang="es-CL"/>
          </a:p>
          <a:p>
            <a:endParaRPr lang="es-CL"/>
          </a:p>
          <a:p>
            <a:endParaRPr lang="es-CL"/>
          </a:p>
          <a:p>
            <a:endParaRPr lang="es-CL"/>
          </a:p>
          <a:p>
            <a:endParaRPr lang="es-CL"/>
          </a:p>
          <a:p>
            <a:r>
              <a:rPr lang="es-CL"/>
              <a:t>http://www.webopedia.com/TERM/B/Business_Intelligence.html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279525" y="1717675"/>
            <a:ext cx="7178675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s-ES_tradnl" sz="2400" dirty="0">
                <a:latin typeface="Times New Roman" pitchFamily="18" charset="0"/>
              </a:rPr>
              <a:t>Teorema de </a:t>
            </a:r>
            <a:r>
              <a:rPr lang="es-ES_tradnl" sz="2400" dirty="0" err="1">
                <a:latin typeface="Times New Roman" pitchFamily="18" charset="0"/>
              </a:rPr>
              <a:t>Bayes</a:t>
            </a:r>
            <a:r>
              <a:rPr lang="es-ES_tradnl" sz="2400" dirty="0">
                <a:latin typeface="Times New Roman" pitchFamily="18" charset="0"/>
              </a:rPr>
              <a:t>: </a:t>
            </a:r>
          </a:p>
          <a:p>
            <a:pPr eaLnBrk="0" hangingPunct="0"/>
            <a:endParaRPr lang="es-ES_tradnl" sz="2400" dirty="0">
              <a:latin typeface="Times New Roman" pitchFamily="18" charset="0"/>
            </a:endParaRPr>
          </a:p>
          <a:p>
            <a:pPr eaLnBrk="0" hangingPunct="0"/>
            <a:endParaRPr lang="es-ES_tradnl" sz="2400" dirty="0">
              <a:latin typeface="Times New Roman" pitchFamily="18" charset="0"/>
            </a:endParaRPr>
          </a:p>
          <a:p>
            <a:pPr eaLnBrk="0" hangingPunct="0"/>
            <a:endParaRPr lang="es-ES_tradnl" sz="2400" dirty="0">
              <a:latin typeface="Times New Roman" pitchFamily="18" charset="0"/>
            </a:endParaRPr>
          </a:p>
          <a:p>
            <a:pPr eaLnBrk="0" hangingPunct="0"/>
            <a:r>
              <a:rPr lang="es-ES_tradnl" sz="2400" dirty="0">
                <a:latin typeface="Times New Roman" pitchFamily="18" charset="0"/>
              </a:rPr>
              <a:t>Clasificación: </a:t>
            </a:r>
          </a:p>
          <a:p>
            <a:pPr eaLnBrk="0" hangingPunct="0"/>
            <a:r>
              <a:rPr lang="es-ES_tradnl" sz="2400" dirty="0">
                <a:latin typeface="Times New Roman" pitchFamily="18" charset="0"/>
              </a:rPr>
              <a:t>X = (x</a:t>
            </a:r>
            <a:r>
              <a:rPr lang="es-ES_tradnl" sz="2400" baseline="-25000" dirty="0">
                <a:latin typeface="Times New Roman" pitchFamily="18" charset="0"/>
              </a:rPr>
              <a:t>1</a:t>
            </a:r>
            <a:r>
              <a:rPr lang="es-ES_tradnl" sz="2400" dirty="0">
                <a:latin typeface="Times New Roman" pitchFamily="18" charset="0"/>
              </a:rPr>
              <a:t>, ..., </a:t>
            </a:r>
            <a:r>
              <a:rPr lang="es-ES_tradnl" sz="2400" dirty="0" err="1">
                <a:latin typeface="Times New Roman" pitchFamily="18" charset="0"/>
              </a:rPr>
              <a:t>x</a:t>
            </a:r>
            <a:r>
              <a:rPr lang="es-ES_tradnl" sz="2400" baseline="-25000" dirty="0" err="1">
                <a:latin typeface="Times New Roman" pitchFamily="18" charset="0"/>
              </a:rPr>
              <a:t>n</a:t>
            </a:r>
            <a:r>
              <a:rPr lang="es-ES_tradnl" sz="2400" dirty="0">
                <a:latin typeface="Times New Roman" pitchFamily="18" charset="0"/>
              </a:rPr>
              <a:t>) vector con valores de n atributos</a:t>
            </a:r>
          </a:p>
          <a:p>
            <a:pPr eaLnBrk="0" hangingPunct="0"/>
            <a:r>
              <a:rPr lang="es-ES_tradnl" sz="2400" dirty="0">
                <a:latin typeface="Times New Roman" pitchFamily="18" charset="0"/>
              </a:rPr>
              <a:t>m clases: C</a:t>
            </a:r>
            <a:r>
              <a:rPr lang="es-ES_tradnl" sz="2400" baseline="-25000" dirty="0">
                <a:latin typeface="Times New Roman" pitchFamily="18" charset="0"/>
              </a:rPr>
              <a:t>1</a:t>
            </a:r>
            <a:r>
              <a:rPr lang="es-ES_tradnl" sz="2400" dirty="0">
                <a:latin typeface="Times New Roman" pitchFamily="18" charset="0"/>
              </a:rPr>
              <a:t>, ..., C</a:t>
            </a:r>
            <a:r>
              <a:rPr lang="es-ES_tradnl" sz="2400" baseline="-25000" dirty="0">
                <a:latin typeface="Times New Roman" pitchFamily="18" charset="0"/>
              </a:rPr>
              <a:t>m</a:t>
            </a:r>
            <a:r>
              <a:rPr lang="es-ES_tradnl" sz="2400" dirty="0">
                <a:latin typeface="Times New Roman" pitchFamily="18" charset="0"/>
              </a:rPr>
              <a:t> </a:t>
            </a:r>
          </a:p>
          <a:p>
            <a:pPr eaLnBrk="0" hangingPunct="0"/>
            <a:endParaRPr lang="es-ES_tradnl" sz="2400" dirty="0">
              <a:latin typeface="Times New Roman" pitchFamily="18" charset="0"/>
            </a:endParaRPr>
          </a:p>
          <a:p>
            <a:pPr eaLnBrk="0" hangingPunct="0"/>
            <a:endParaRPr lang="es-ES_tradnl" sz="2400" dirty="0">
              <a:latin typeface="Times New Roman" pitchFamily="18" charset="0"/>
            </a:endParaRPr>
          </a:p>
          <a:p>
            <a:pPr eaLnBrk="0" hangingPunct="0"/>
            <a:endParaRPr lang="es-ES_tradnl" sz="2400" dirty="0">
              <a:latin typeface="Times New Roman" pitchFamily="18" charset="0"/>
            </a:endParaRPr>
          </a:p>
          <a:p>
            <a:pPr eaLnBrk="0" hangingPunct="0"/>
            <a:endParaRPr lang="es-ES_tradnl" sz="2400" dirty="0">
              <a:latin typeface="Times New Roman" pitchFamily="18" charset="0"/>
            </a:endParaRPr>
          </a:p>
          <a:p>
            <a:pPr eaLnBrk="0" hangingPunct="0"/>
            <a:endParaRPr lang="es-ES_tradnl" sz="2400" dirty="0">
              <a:latin typeface="Times New Roman" pitchFamily="18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s-ES_tradnl" sz="3200"/>
              <a:t>Clasificador de Bayes</a:t>
            </a:r>
            <a:endParaRPr lang="es-ES_tradnl"/>
          </a:p>
        </p:txBody>
      </p:sp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3962400" y="1524000"/>
          <a:ext cx="2895600" cy="835025"/>
        </p:xfrm>
        <a:graphic>
          <a:graphicData uri="http://schemas.openxmlformats.org/presentationml/2006/ole">
            <p:oleObj spid="_x0000_s29698" name="Ecuación" r:id="rId4" imgW="1536480" imgH="444240" progId="Equation.3">
              <p:embed/>
            </p:oleObj>
          </a:graphicData>
        </a:graphic>
      </p:graphicFrame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2690813" y="4803775"/>
          <a:ext cx="2847975" cy="835025"/>
        </p:xfrm>
        <a:graphic>
          <a:graphicData uri="http://schemas.openxmlformats.org/presentationml/2006/ole">
            <p:oleObj spid="_x0000_s29699" name="Ecuación" r:id="rId5" imgW="1511280" imgH="444240" progId="Equation.3">
              <p:embed/>
            </p:oleObj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1279525" y="1717675"/>
            <a:ext cx="7178675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s-ES_tradnl" sz="2400" dirty="0">
                <a:latin typeface="Times New Roman" pitchFamily="18" charset="0"/>
              </a:rPr>
              <a:t>Asignación de X a clase </a:t>
            </a:r>
            <a:r>
              <a:rPr lang="es-ES_tradnl" sz="2400" dirty="0" err="1">
                <a:latin typeface="Times New Roman" pitchFamily="18" charset="0"/>
              </a:rPr>
              <a:t>C</a:t>
            </a:r>
            <a:r>
              <a:rPr lang="es-ES_tradnl" sz="2400" baseline="-25000" dirty="0" err="1">
                <a:latin typeface="Times New Roman" pitchFamily="18" charset="0"/>
              </a:rPr>
              <a:t>j</a:t>
            </a:r>
            <a:r>
              <a:rPr lang="es-ES_tradnl" sz="2400" dirty="0">
                <a:latin typeface="Times New Roman" pitchFamily="18" charset="0"/>
              </a:rPr>
              <a:t> con probabilidad máxima</a:t>
            </a:r>
          </a:p>
          <a:p>
            <a:pPr eaLnBrk="0" hangingPunct="0"/>
            <a:endParaRPr lang="es-ES_tradnl" sz="2400" dirty="0">
              <a:latin typeface="Times New Roman" pitchFamily="18" charset="0"/>
            </a:endParaRPr>
          </a:p>
          <a:p>
            <a:pPr eaLnBrk="0" hangingPunct="0"/>
            <a:endParaRPr lang="es-ES_tradnl" sz="2400" dirty="0">
              <a:latin typeface="Times New Roman" pitchFamily="18" charset="0"/>
            </a:endParaRPr>
          </a:p>
          <a:p>
            <a:pPr eaLnBrk="0" hangingPunct="0"/>
            <a:endParaRPr lang="es-ES_tradnl" sz="2400" dirty="0">
              <a:latin typeface="Times New Roman" pitchFamily="18" charset="0"/>
            </a:endParaRPr>
          </a:p>
          <a:p>
            <a:pPr eaLnBrk="0" hangingPunct="0"/>
            <a:endParaRPr lang="es-ES_tradnl" sz="2400" dirty="0">
              <a:latin typeface="Times New Roman" pitchFamily="18" charset="0"/>
            </a:endParaRPr>
          </a:p>
          <a:p>
            <a:pPr eaLnBrk="0" hangingPunct="0"/>
            <a:endParaRPr lang="es-ES_tradnl" sz="2400" dirty="0">
              <a:latin typeface="Times New Roman" pitchFamily="18" charset="0"/>
            </a:endParaRPr>
          </a:p>
          <a:p>
            <a:pPr eaLnBrk="0" hangingPunct="0"/>
            <a:r>
              <a:rPr lang="es-ES_tradnl" sz="2400" dirty="0">
                <a:latin typeface="Times New Roman" pitchFamily="18" charset="0"/>
              </a:rPr>
              <a:t>P(C</a:t>
            </a:r>
            <a:r>
              <a:rPr lang="es-ES_tradnl" sz="2400" baseline="-25000" dirty="0">
                <a:latin typeface="Times New Roman" pitchFamily="18" charset="0"/>
              </a:rPr>
              <a:t>i</a:t>
            </a:r>
            <a:r>
              <a:rPr lang="es-ES_tradnl" sz="2400" dirty="0">
                <a:latin typeface="Times New Roman" pitchFamily="18" charset="0"/>
              </a:rPr>
              <a:t>): estimar a partir de los datos</a:t>
            </a:r>
          </a:p>
          <a:p>
            <a:pPr eaLnBrk="0" hangingPunct="0"/>
            <a:endParaRPr lang="es-ES_tradnl" sz="2400" dirty="0">
              <a:latin typeface="Times New Roman" pitchFamily="18" charset="0"/>
            </a:endParaRPr>
          </a:p>
          <a:p>
            <a:pPr eaLnBrk="0" hangingPunct="0"/>
            <a:endParaRPr lang="es-ES_tradnl" sz="2400" dirty="0">
              <a:latin typeface="Times New Roman" pitchFamily="18" charset="0"/>
            </a:endParaRPr>
          </a:p>
          <a:p>
            <a:pPr eaLnBrk="0" hangingPunct="0"/>
            <a:r>
              <a:rPr lang="es-ES_tradnl" sz="2400" dirty="0">
                <a:latin typeface="Times New Roman" pitchFamily="18" charset="0"/>
              </a:rPr>
              <a:t>P(</a:t>
            </a:r>
            <a:r>
              <a:rPr lang="es-ES_tradnl" sz="2400" dirty="0" err="1">
                <a:latin typeface="Times New Roman" pitchFamily="18" charset="0"/>
              </a:rPr>
              <a:t>X|C</a:t>
            </a:r>
            <a:r>
              <a:rPr lang="es-ES_tradnl" sz="2400" baseline="-25000" dirty="0" err="1">
                <a:latin typeface="Times New Roman" pitchFamily="18" charset="0"/>
              </a:rPr>
              <a:t>i</a:t>
            </a:r>
            <a:r>
              <a:rPr lang="es-ES_tradnl" sz="2400" dirty="0">
                <a:latin typeface="Times New Roman" pitchFamily="18" charset="0"/>
              </a:rPr>
              <a:t>) = 			(en caso de independencia 				de atributos) </a:t>
            </a:r>
          </a:p>
          <a:p>
            <a:pPr eaLnBrk="0" hangingPunct="0"/>
            <a:endParaRPr lang="es-ES_tradnl" sz="2400" dirty="0">
              <a:latin typeface="Times New Roman" pitchFamily="18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s-ES_tradnl" sz="3200"/>
              <a:t>Clasificador de Bayes</a:t>
            </a:r>
            <a:endParaRPr lang="es-ES_tradnl"/>
          </a:p>
        </p:txBody>
      </p:sp>
      <p:graphicFrame>
        <p:nvGraphicFramePr>
          <p:cNvPr id="6148" name="Object 4"/>
          <p:cNvGraphicFramePr>
            <a:graphicFrameLocks noChangeAspect="1"/>
          </p:cNvGraphicFramePr>
          <p:nvPr/>
        </p:nvGraphicFramePr>
        <p:xfrm>
          <a:off x="1447800" y="2590800"/>
          <a:ext cx="6270625" cy="835025"/>
        </p:xfrm>
        <a:graphic>
          <a:graphicData uri="http://schemas.openxmlformats.org/presentationml/2006/ole">
            <p:oleObj spid="_x0000_s30722" name="Ecuación" r:id="rId4" imgW="3327120" imgH="444240" progId="Equation.3">
              <p:embed/>
            </p:oleObj>
          </a:graphicData>
        </a:graphic>
      </p:graphicFrame>
      <p:graphicFrame>
        <p:nvGraphicFramePr>
          <p:cNvPr id="6149" name="Object 5"/>
          <p:cNvGraphicFramePr>
            <a:graphicFrameLocks noChangeAspect="1"/>
          </p:cNvGraphicFramePr>
          <p:nvPr/>
        </p:nvGraphicFramePr>
        <p:xfrm>
          <a:off x="2819400" y="4724400"/>
          <a:ext cx="1676400" cy="979488"/>
        </p:xfrm>
        <a:graphic>
          <a:graphicData uri="http://schemas.openxmlformats.org/presentationml/2006/ole">
            <p:oleObj spid="_x0000_s30723" name="Ecuación" r:id="rId5" imgW="736560" imgH="431640" progId="Equation.3">
              <p:embed/>
            </p:oleObj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457200" y="381000"/>
            <a:ext cx="800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s-ES" sz="2400">
              <a:latin typeface="Times New Roman" pitchFamily="18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s-ES_tradnl" sz="2400" b="1"/>
              <a:t>Table 7.1</a:t>
            </a:r>
            <a:br>
              <a:rPr lang="es-ES_tradnl" sz="2400" b="1"/>
            </a:br>
            <a:r>
              <a:rPr lang="es-ES_tradnl" sz="2000"/>
              <a:t>Training data from the Electronics customer database</a:t>
            </a:r>
            <a:endParaRPr lang="es-ES" sz="2000"/>
          </a:p>
        </p:txBody>
      </p:sp>
      <p:graphicFrame>
        <p:nvGraphicFramePr>
          <p:cNvPr id="8196" name="Object 4"/>
          <p:cNvGraphicFramePr>
            <a:graphicFrameLocks noChangeAspect="1"/>
          </p:cNvGraphicFramePr>
          <p:nvPr/>
        </p:nvGraphicFramePr>
        <p:xfrm>
          <a:off x="228600" y="1524000"/>
          <a:ext cx="8915400" cy="4935538"/>
        </p:xfrm>
        <a:graphic>
          <a:graphicData uri="http://schemas.openxmlformats.org/presentationml/2006/ole">
            <p:oleObj spid="_x0000_s31746" name="Documento" r:id="rId4" imgW="5997600" imgH="3000600" progId="Word.Document.8">
              <p:link updateAutomatic="1"/>
            </p:oleObj>
          </a:graphicData>
        </a:graphic>
      </p:graphicFrame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212725" y="6411913"/>
            <a:ext cx="53038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s-ES_tradnl" sz="1400">
                <a:latin typeface="Times New Roman" pitchFamily="18" charset="0"/>
              </a:rPr>
              <a:t>Fuente: Han, Kamber (2001): Data Mining - Concepts and Techniques. </a:t>
            </a:r>
            <a:endParaRPr lang="es-ES_tradnl" sz="240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228600" y="565150"/>
            <a:ext cx="8077200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10000"/>
              </a:spcBef>
            </a:pPr>
            <a:r>
              <a:rPr lang="es-ES_tradnl" sz="2000">
                <a:latin typeface="Times New Roman" pitchFamily="18" charset="0"/>
              </a:rPr>
              <a:t>P(</a:t>
            </a:r>
            <a:r>
              <a:rPr lang="es-ES_tradnl" sz="2000" i="1">
                <a:latin typeface="Times New Roman" pitchFamily="18" charset="0"/>
              </a:rPr>
              <a:t>buys_computer</a:t>
            </a:r>
            <a:r>
              <a:rPr lang="es-ES_tradnl" sz="2000">
                <a:latin typeface="Times New Roman" pitchFamily="18" charset="0"/>
              </a:rPr>
              <a:t>=“yes”)=  9/14=0.643</a:t>
            </a:r>
          </a:p>
          <a:p>
            <a:pPr eaLnBrk="0" hangingPunct="0">
              <a:lnSpc>
                <a:spcPct val="80000"/>
              </a:lnSpc>
              <a:spcBef>
                <a:spcPct val="10000"/>
              </a:spcBef>
            </a:pPr>
            <a:r>
              <a:rPr lang="es-ES_tradnl" sz="2000">
                <a:latin typeface="Times New Roman" pitchFamily="18" charset="0"/>
              </a:rPr>
              <a:t>P(</a:t>
            </a:r>
            <a:r>
              <a:rPr lang="es-ES_tradnl" sz="2000" i="1">
                <a:latin typeface="Times New Roman" pitchFamily="18" charset="0"/>
              </a:rPr>
              <a:t>buys_computer</a:t>
            </a:r>
            <a:r>
              <a:rPr lang="es-ES_tradnl" sz="2000">
                <a:latin typeface="Times New Roman" pitchFamily="18" charset="0"/>
              </a:rPr>
              <a:t>=“no”)  = 5/14=0.357</a:t>
            </a:r>
            <a:endParaRPr lang="es-ES" sz="2000">
              <a:latin typeface="Times New Roman" pitchFamily="18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28600" y="1479550"/>
            <a:ext cx="8153400" cy="3094038"/>
            <a:chOff x="144" y="768"/>
            <a:chExt cx="5136" cy="1949"/>
          </a:xfrm>
        </p:grpSpPr>
        <p:sp>
          <p:nvSpPr>
            <p:cNvPr id="10244" name="Rectangle 4"/>
            <p:cNvSpPr>
              <a:spLocks noChangeArrowheads="1"/>
            </p:cNvSpPr>
            <p:nvPr/>
          </p:nvSpPr>
          <p:spPr bwMode="auto">
            <a:xfrm>
              <a:off x="4032" y="2397"/>
              <a:ext cx="1248" cy="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lnSpc>
                  <a:spcPct val="80000"/>
                </a:lnSpc>
                <a:spcBef>
                  <a:spcPct val="5000"/>
                </a:spcBef>
              </a:pPr>
              <a:r>
                <a:rPr lang="es-ES_tradnl" sz="2000"/>
                <a:t>=2/5=0.400</a:t>
              </a:r>
              <a:endParaRPr lang="es-ES" sz="2000"/>
            </a:p>
          </p:txBody>
        </p:sp>
        <p:sp>
          <p:nvSpPr>
            <p:cNvPr id="10245" name="Rectangle 5"/>
            <p:cNvSpPr>
              <a:spLocks noChangeArrowheads="1"/>
            </p:cNvSpPr>
            <p:nvPr/>
          </p:nvSpPr>
          <p:spPr bwMode="auto">
            <a:xfrm>
              <a:off x="144" y="2397"/>
              <a:ext cx="3888" cy="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lnSpc>
                  <a:spcPct val="80000"/>
                </a:lnSpc>
                <a:spcBef>
                  <a:spcPct val="5000"/>
                </a:spcBef>
              </a:pPr>
              <a:r>
                <a:rPr lang="es-ES_tradnl" sz="2000"/>
                <a:t>P</a:t>
              </a:r>
              <a:r>
                <a:rPr lang="es-ES_tradnl" sz="2000" i="1"/>
                <a:t>(credit_rating=“fair”|buys_computer=“no”)</a:t>
              </a:r>
              <a:endParaRPr lang="es-ES" sz="2000" i="1"/>
            </a:p>
          </p:txBody>
        </p:sp>
        <p:sp>
          <p:nvSpPr>
            <p:cNvPr id="10246" name="Rectangle 6"/>
            <p:cNvSpPr>
              <a:spLocks noChangeArrowheads="1"/>
            </p:cNvSpPr>
            <p:nvPr/>
          </p:nvSpPr>
          <p:spPr bwMode="auto">
            <a:xfrm>
              <a:off x="4032" y="2157"/>
              <a:ext cx="1248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lnSpc>
                  <a:spcPct val="80000"/>
                </a:lnSpc>
                <a:spcBef>
                  <a:spcPct val="5000"/>
                </a:spcBef>
              </a:pPr>
              <a:r>
                <a:rPr lang="es-ES_tradnl" sz="2000"/>
                <a:t>=6/9=0.667</a:t>
              </a:r>
              <a:endParaRPr lang="es-ES" sz="2000"/>
            </a:p>
          </p:txBody>
        </p:sp>
        <p:sp>
          <p:nvSpPr>
            <p:cNvPr id="10247" name="Rectangle 7"/>
            <p:cNvSpPr>
              <a:spLocks noChangeArrowheads="1"/>
            </p:cNvSpPr>
            <p:nvPr/>
          </p:nvSpPr>
          <p:spPr bwMode="auto">
            <a:xfrm>
              <a:off x="144" y="2157"/>
              <a:ext cx="3888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lnSpc>
                  <a:spcPct val="80000"/>
                </a:lnSpc>
                <a:spcBef>
                  <a:spcPct val="5000"/>
                </a:spcBef>
              </a:pPr>
              <a:r>
                <a:rPr lang="es-ES_tradnl" sz="2000"/>
                <a:t>P</a:t>
              </a:r>
              <a:r>
                <a:rPr lang="es-ES_tradnl" sz="2000" i="1"/>
                <a:t>(credit_rating=“fair”|buys_computer=“yes”)</a:t>
              </a:r>
              <a:endParaRPr lang="es-ES" sz="2000" i="1"/>
            </a:p>
          </p:txBody>
        </p:sp>
        <p:sp>
          <p:nvSpPr>
            <p:cNvPr id="10248" name="Rectangle 8"/>
            <p:cNvSpPr>
              <a:spLocks noChangeArrowheads="1"/>
            </p:cNvSpPr>
            <p:nvPr/>
          </p:nvSpPr>
          <p:spPr bwMode="auto">
            <a:xfrm>
              <a:off x="4032" y="1917"/>
              <a:ext cx="1248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lnSpc>
                  <a:spcPct val="80000"/>
                </a:lnSpc>
                <a:spcBef>
                  <a:spcPct val="5000"/>
                </a:spcBef>
              </a:pPr>
              <a:r>
                <a:rPr lang="es-ES_tradnl" sz="2000"/>
                <a:t>=1/5=0.200</a:t>
              </a:r>
              <a:endParaRPr lang="es-ES" sz="2000"/>
            </a:p>
          </p:txBody>
        </p:sp>
        <p:sp>
          <p:nvSpPr>
            <p:cNvPr id="10249" name="Rectangle 9"/>
            <p:cNvSpPr>
              <a:spLocks noChangeArrowheads="1"/>
            </p:cNvSpPr>
            <p:nvPr/>
          </p:nvSpPr>
          <p:spPr bwMode="auto">
            <a:xfrm>
              <a:off x="144" y="1917"/>
              <a:ext cx="3888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lnSpc>
                  <a:spcPct val="80000"/>
                </a:lnSpc>
                <a:spcBef>
                  <a:spcPct val="5000"/>
                </a:spcBef>
              </a:pPr>
              <a:r>
                <a:rPr lang="es-ES_tradnl" sz="2000"/>
                <a:t>P</a:t>
              </a:r>
              <a:r>
                <a:rPr lang="es-ES_tradnl" sz="2000" i="1"/>
                <a:t>(student=“yes”|buys_computer=“no”)</a:t>
              </a:r>
              <a:endParaRPr lang="es-ES" sz="2000" i="1"/>
            </a:p>
          </p:txBody>
        </p:sp>
        <p:sp>
          <p:nvSpPr>
            <p:cNvPr id="10250" name="Rectangle 10"/>
            <p:cNvSpPr>
              <a:spLocks noChangeArrowheads="1"/>
            </p:cNvSpPr>
            <p:nvPr/>
          </p:nvSpPr>
          <p:spPr bwMode="auto">
            <a:xfrm>
              <a:off x="4032" y="1677"/>
              <a:ext cx="1248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lnSpc>
                  <a:spcPct val="80000"/>
                </a:lnSpc>
                <a:spcBef>
                  <a:spcPct val="5000"/>
                </a:spcBef>
              </a:pPr>
              <a:r>
                <a:rPr lang="es-ES_tradnl" sz="2000"/>
                <a:t>=6/9=0.667</a:t>
              </a:r>
              <a:endParaRPr lang="es-ES" sz="2000"/>
            </a:p>
          </p:txBody>
        </p:sp>
        <p:sp>
          <p:nvSpPr>
            <p:cNvPr id="10251" name="Rectangle 11"/>
            <p:cNvSpPr>
              <a:spLocks noChangeArrowheads="1"/>
            </p:cNvSpPr>
            <p:nvPr/>
          </p:nvSpPr>
          <p:spPr bwMode="auto">
            <a:xfrm>
              <a:off x="144" y="1677"/>
              <a:ext cx="3888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lnSpc>
                  <a:spcPct val="80000"/>
                </a:lnSpc>
                <a:spcBef>
                  <a:spcPct val="5000"/>
                </a:spcBef>
              </a:pPr>
              <a:r>
                <a:rPr lang="es-ES_tradnl" sz="2000"/>
                <a:t>P</a:t>
              </a:r>
              <a:r>
                <a:rPr lang="es-ES_tradnl" sz="2000" i="1"/>
                <a:t>(student=“yes”|buys_computer=“yes”)</a:t>
              </a:r>
              <a:endParaRPr lang="es-ES" sz="2000" i="1"/>
            </a:p>
          </p:txBody>
        </p:sp>
        <p:sp>
          <p:nvSpPr>
            <p:cNvPr id="10252" name="Rectangle 12"/>
            <p:cNvSpPr>
              <a:spLocks noChangeArrowheads="1"/>
            </p:cNvSpPr>
            <p:nvPr/>
          </p:nvSpPr>
          <p:spPr bwMode="auto">
            <a:xfrm>
              <a:off x="4032" y="1440"/>
              <a:ext cx="1248" cy="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lnSpc>
                  <a:spcPct val="80000"/>
                </a:lnSpc>
                <a:spcBef>
                  <a:spcPct val="5000"/>
                </a:spcBef>
              </a:pPr>
              <a:r>
                <a:rPr lang="es-ES_tradnl" sz="2000"/>
                <a:t>=2/5=0.400</a:t>
              </a:r>
              <a:endParaRPr lang="es-ES" sz="2000"/>
            </a:p>
          </p:txBody>
        </p:sp>
        <p:sp>
          <p:nvSpPr>
            <p:cNvPr id="10253" name="Rectangle 13"/>
            <p:cNvSpPr>
              <a:spLocks noChangeArrowheads="1"/>
            </p:cNvSpPr>
            <p:nvPr/>
          </p:nvSpPr>
          <p:spPr bwMode="auto">
            <a:xfrm>
              <a:off x="144" y="1440"/>
              <a:ext cx="3888" cy="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lnSpc>
                  <a:spcPct val="80000"/>
                </a:lnSpc>
                <a:spcBef>
                  <a:spcPct val="5000"/>
                </a:spcBef>
              </a:pPr>
              <a:r>
                <a:rPr lang="es-ES_tradnl" sz="2000"/>
                <a:t>P(</a:t>
              </a:r>
              <a:r>
                <a:rPr lang="es-ES_tradnl" sz="2000" i="1"/>
                <a:t>income=“medium”|buys_computer=“no”)</a:t>
              </a:r>
              <a:endParaRPr lang="es-ES" sz="2000" i="1"/>
            </a:p>
          </p:txBody>
        </p:sp>
        <p:sp>
          <p:nvSpPr>
            <p:cNvPr id="10254" name="Rectangle 14"/>
            <p:cNvSpPr>
              <a:spLocks noChangeArrowheads="1"/>
            </p:cNvSpPr>
            <p:nvPr/>
          </p:nvSpPr>
          <p:spPr bwMode="auto">
            <a:xfrm>
              <a:off x="4032" y="1200"/>
              <a:ext cx="1248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lnSpc>
                  <a:spcPct val="80000"/>
                </a:lnSpc>
                <a:spcBef>
                  <a:spcPct val="5000"/>
                </a:spcBef>
              </a:pPr>
              <a:r>
                <a:rPr lang="es-ES_tradnl" sz="2000"/>
                <a:t>=4/9=0.444</a:t>
              </a:r>
              <a:endParaRPr lang="es-ES" sz="2000"/>
            </a:p>
          </p:txBody>
        </p:sp>
        <p:sp>
          <p:nvSpPr>
            <p:cNvPr id="10255" name="Rectangle 15"/>
            <p:cNvSpPr>
              <a:spLocks noChangeArrowheads="1"/>
            </p:cNvSpPr>
            <p:nvPr/>
          </p:nvSpPr>
          <p:spPr bwMode="auto">
            <a:xfrm>
              <a:off x="144" y="1200"/>
              <a:ext cx="3888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lnSpc>
                  <a:spcPct val="80000"/>
                </a:lnSpc>
                <a:spcBef>
                  <a:spcPct val="5000"/>
                </a:spcBef>
              </a:pPr>
              <a:r>
                <a:rPr lang="es-ES_tradnl" sz="2000"/>
                <a:t>P</a:t>
              </a:r>
              <a:r>
                <a:rPr lang="es-ES_tradnl" sz="2000" i="1"/>
                <a:t>(income=“medium”|buys_computer=“yes”)</a:t>
              </a:r>
              <a:endParaRPr lang="es-ES" sz="2000" i="1"/>
            </a:p>
          </p:txBody>
        </p:sp>
        <p:sp>
          <p:nvSpPr>
            <p:cNvPr id="10256" name="Rectangle 16"/>
            <p:cNvSpPr>
              <a:spLocks noChangeArrowheads="1"/>
            </p:cNvSpPr>
            <p:nvPr/>
          </p:nvSpPr>
          <p:spPr bwMode="auto">
            <a:xfrm>
              <a:off x="4032" y="979"/>
              <a:ext cx="1248" cy="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lnSpc>
                  <a:spcPct val="80000"/>
                </a:lnSpc>
                <a:spcBef>
                  <a:spcPct val="5000"/>
                </a:spcBef>
              </a:pPr>
              <a:r>
                <a:rPr lang="es-ES_tradnl" sz="2000"/>
                <a:t>=3/5=0.600</a:t>
              </a:r>
              <a:endParaRPr lang="es-ES" sz="2000"/>
            </a:p>
          </p:txBody>
        </p:sp>
        <p:sp>
          <p:nvSpPr>
            <p:cNvPr id="10257" name="Rectangle 17"/>
            <p:cNvSpPr>
              <a:spLocks noChangeArrowheads="1"/>
            </p:cNvSpPr>
            <p:nvPr/>
          </p:nvSpPr>
          <p:spPr bwMode="auto">
            <a:xfrm>
              <a:off x="144" y="979"/>
              <a:ext cx="3888" cy="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lnSpc>
                  <a:spcPct val="80000"/>
                </a:lnSpc>
                <a:spcBef>
                  <a:spcPct val="5000"/>
                </a:spcBef>
              </a:pPr>
              <a:r>
                <a:rPr lang="es-ES_tradnl" sz="2000"/>
                <a:t>P</a:t>
              </a:r>
              <a:r>
                <a:rPr lang="es-ES_tradnl" sz="2000" i="1"/>
                <a:t>(age=“&lt;30”|buys_computer=“no”)</a:t>
              </a:r>
              <a:endParaRPr lang="es-ES" sz="2000" i="1"/>
            </a:p>
          </p:txBody>
        </p:sp>
        <p:sp>
          <p:nvSpPr>
            <p:cNvPr id="10258" name="Rectangle 18"/>
            <p:cNvSpPr>
              <a:spLocks noChangeArrowheads="1"/>
            </p:cNvSpPr>
            <p:nvPr/>
          </p:nvSpPr>
          <p:spPr bwMode="auto">
            <a:xfrm>
              <a:off x="4032" y="768"/>
              <a:ext cx="1248" cy="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lnSpc>
                  <a:spcPct val="80000"/>
                </a:lnSpc>
                <a:spcBef>
                  <a:spcPct val="5000"/>
                </a:spcBef>
              </a:pPr>
              <a:r>
                <a:rPr lang="es-ES_tradnl" sz="2000"/>
                <a:t>=2/9=0.222</a:t>
              </a:r>
              <a:endParaRPr lang="es-ES" sz="2000"/>
            </a:p>
          </p:txBody>
        </p:sp>
        <p:sp>
          <p:nvSpPr>
            <p:cNvPr id="10259" name="Rectangle 19"/>
            <p:cNvSpPr>
              <a:spLocks noChangeArrowheads="1"/>
            </p:cNvSpPr>
            <p:nvPr/>
          </p:nvSpPr>
          <p:spPr bwMode="auto">
            <a:xfrm>
              <a:off x="144" y="768"/>
              <a:ext cx="3888" cy="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lnSpc>
                  <a:spcPct val="80000"/>
                </a:lnSpc>
                <a:spcBef>
                  <a:spcPct val="5000"/>
                </a:spcBef>
              </a:pPr>
              <a:r>
                <a:rPr lang="es-ES_tradnl" sz="2000"/>
                <a:t>P</a:t>
              </a:r>
              <a:r>
                <a:rPr lang="es-ES_tradnl" sz="2000" i="1"/>
                <a:t>(age=“&lt;30”|buys_computer=“yes”)</a:t>
              </a:r>
              <a:endParaRPr lang="es-ES" sz="2000" i="1"/>
            </a:p>
          </p:txBody>
        </p:sp>
        <p:sp>
          <p:nvSpPr>
            <p:cNvPr id="10260" name="Line 20"/>
            <p:cNvSpPr>
              <a:spLocks noChangeShapeType="1"/>
            </p:cNvSpPr>
            <p:nvPr/>
          </p:nvSpPr>
          <p:spPr bwMode="auto">
            <a:xfrm>
              <a:off x="144" y="768"/>
              <a:ext cx="3888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0261" name="Line 21"/>
            <p:cNvSpPr>
              <a:spLocks noChangeShapeType="1"/>
            </p:cNvSpPr>
            <p:nvPr/>
          </p:nvSpPr>
          <p:spPr bwMode="auto">
            <a:xfrm>
              <a:off x="144" y="2717"/>
              <a:ext cx="3888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0262" name="Line 22"/>
            <p:cNvSpPr>
              <a:spLocks noChangeShapeType="1"/>
            </p:cNvSpPr>
            <p:nvPr/>
          </p:nvSpPr>
          <p:spPr bwMode="auto">
            <a:xfrm>
              <a:off x="144" y="768"/>
              <a:ext cx="0" cy="211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0263" name="Line 23"/>
            <p:cNvSpPr>
              <a:spLocks noChangeShapeType="1"/>
            </p:cNvSpPr>
            <p:nvPr/>
          </p:nvSpPr>
          <p:spPr bwMode="auto">
            <a:xfrm>
              <a:off x="5280" y="768"/>
              <a:ext cx="0" cy="211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0264" name="Line 24"/>
            <p:cNvSpPr>
              <a:spLocks noChangeShapeType="1"/>
            </p:cNvSpPr>
            <p:nvPr/>
          </p:nvSpPr>
          <p:spPr bwMode="auto">
            <a:xfrm>
              <a:off x="4032" y="768"/>
              <a:ext cx="1248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0265" name="Line 25"/>
            <p:cNvSpPr>
              <a:spLocks noChangeShapeType="1"/>
            </p:cNvSpPr>
            <p:nvPr/>
          </p:nvSpPr>
          <p:spPr bwMode="auto">
            <a:xfrm>
              <a:off x="144" y="979"/>
              <a:ext cx="0" cy="221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0266" name="Line 26"/>
            <p:cNvSpPr>
              <a:spLocks noChangeShapeType="1"/>
            </p:cNvSpPr>
            <p:nvPr/>
          </p:nvSpPr>
          <p:spPr bwMode="auto">
            <a:xfrm>
              <a:off x="5280" y="979"/>
              <a:ext cx="0" cy="221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0267" name="Line 27"/>
            <p:cNvSpPr>
              <a:spLocks noChangeShapeType="1"/>
            </p:cNvSpPr>
            <p:nvPr/>
          </p:nvSpPr>
          <p:spPr bwMode="auto">
            <a:xfrm>
              <a:off x="144" y="1200"/>
              <a:ext cx="0" cy="24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0268" name="Line 28"/>
            <p:cNvSpPr>
              <a:spLocks noChangeShapeType="1"/>
            </p:cNvSpPr>
            <p:nvPr/>
          </p:nvSpPr>
          <p:spPr bwMode="auto">
            <a:xfrm>
              <a:off x="5280" y="1200"/>
              <a:ext cx="0" cy="24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0269" name="Line 29"/>
            <p:cNvSpPr>
              <a:spLocks noChangeShapeType="1"/>
            </p:cNvSpPr>
            <p:nvPr/>
          </p:nvSpPr>
          <p:spPr bwMode="auto">
            <a:xfrm>
              <a:off x="144" y="1440"/>
              <a:ext cx="0" cy="237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0270" name="Line 30"/>
            <p:cNvSpPr>
              <a:spLocks noChangeShapeType="1"/>
            </p:cNvSpPr>
            <p:nvPr/>
          </p:nvSpPr>
          <p:spPr bwMode="auto">
            <a:xfrm>
              <a:off x="5280" y="1440"/>
              <a:ext cx="0" cy="237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0271" name="Line 31"/>
            <p:cNvSpPr>
              <a:spLocks noChangeShapeType="1"/>
            </p:cNvSpPr>
            <p:nvPr/>
          </p:nvSpPr>
          <p:spPr bwMode="auto">
            <a:xfrm>
              <a:off x="144" y="1677"/>
              <a:ext cx="0" cy="24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0272" name="Line 32"/>
            <p:cNvSpPr>
              <a:spLocks noChangeShapeType="1"/>
            </p:cNvSpPr>
            <p:nvPr/>
          </p:nvSpPr>
          <p:spPr bwMode="auto">
            <a:xfrm>
              <a:off x="5280" y="1677"/>
              <a:ext cx="0" cy="24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0273" name="Line 33"/>
            <p:cNvSpPr>
              <a:spLocks noChangeShapeType="1"/>
            </p:cNvSpPr>
            <p:nvPr/>
          </p:nvSpPr>
          <p:spPr bwMode="auto">
            <a:xfrm>
              <a:off x="144" y="1917"/>
              <a:ext cx="0" cy="24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0274" name="Line 34"/>
            <p:cNvSpPr>
              <a:spLocks noChangeShapeType="1"/>
            </p:cNvSpPr>
            <p:nvPr/>
          </p:nvSpPr>
          <p:spPr bwMode="auto">
            <a:xfrm>
              <a:off x="5280" y="1917"/>
              <a:ext cx="0" cy="24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0275" name="Line 35"/>
            <p:cNvSpPr>
              <a:spLocks noChangeShapeType="1"/>
            </p:cNvSpPr>
            <p:nvPr/>
          </p:nvSpPr>
          <p:spPr bwMode="auto">
            <a:xfrm>
              <a:off x="144" y="2157"/>
              <a:ext cx="0" cy="24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0276" name="Line 36"/>
            <p:cNvSpPr>
              <a:spLocks noChangeShapeType="1"/>
            </p:cNvSpPr>
            <p:nvPr/>
          </p:nvSpPr>
          <p:spPr bwMode="auto">
            <a:xfrm>
              <a:off x="5280" y="2157"/>
              <a:ext cx="0" cy="24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0277" name="Line 37"/>
            <p:cNvSpPr>
              <a:spLocks noChangeShapeType="1"/>
            </p:cNvSpPr>
            <p:nvPr/>
          </p:nvSpPr>
          <p:spPr bwMode="auto">
            <a:xfrm>
              <a:off x="144" y="2397"/>
              <a:ext cx="0" cy="32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0278" name="Line 38"/>
            <p:cNvSpPr>
              <a:spLocks noChangeShapeType="1"/>
            </p:cNvSpPr>
            <p:nvPr/>
          </p:nvSpPr>
          <p:spPr bwMode="auto">
            <a:xfrm>
              <a:off x="5280" y="2397"/>
              <a:ext cx="0" cy="32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0279" name="Line 39"/>
            <p:cNvSpPr>
              <a:spLocks noChangeShapeType="1"/>
            </p:cNvSpPr>
            <p:nvPr/>
          </p:nvSpPr>
          <p:spPr bwMode="auto">
            <a:xfrm>
              <a:off x="4032" y="2717"/>
              <a:ext cx="1248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0280" name="Text Box 40"/>
          <p:cNvSpPr txBox="1">
            <a:spLocks noChangeArrowheads="1"/>
          </p:cNvSpPr>
          <p:nvPr/>
        </p:nvSpPr>
        <p:spPr bwMode="auto">
          <a:xfrm>
            <a:off x="228600" y="4603750"/>
            <a:ext cx="8534400" cy="149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s-ES_tradnl" sz="2000" i="1">
                <a:latin typeface="Times New Roman" pitchFamily="18" charset="0"/>
              </a:rPr>
              <a:t>P(X|buys_computer=“yes”</a:t>
            </a:r>
            <a:r>
              <a:rPr lang="es-ES_tradnl" sz="2000">
                <a:latin typeface="Times New Roman" pitchFamily="18" charset="0"/>
              </a:rPr>
              <a:t>)=0.222 x 0.444 x 0.667 x 0.667 = 0.044</a:t>
            </a:r>
          </a:p>
          <a:p>
            <a:pPr eaLnBrk="0" hangingPunct="0">
              <a:spcBef>
                <a:spcPct val="20000"/>
              </a:spcBef>
            </a:pPr>
            <a:r>
              <a:rPr lang="es-ES_tradnl" sz="2000">
                <a:latin typeface="Times New Roman" pitchFamily="18" charset="0"/>
              </a:rPr>
              <a:t>P</a:t>
            </a:r>
            <a:r>
              <a:rPr lang="es-ES_tradnl" sz="2000" i="1">
                <a:latin typeface="Times New Roman" pitchFamily="18" charset="0"/>
              </a:rPr>
              <a:t>(X|buys_computer=“no”</a:t>
            </a:r>
            <a:r>
              <a:rPr lang="es-ES_tradnl" sz="2000">
                <a:latin typeface="Times New Roman" pitchFamily="18" charset="0"/>
              </a:rPr>
              <a:t>)=0.600 x 0.400 x0.200 x 0.400 =0.019</a:t>
            </a:r>
          </a:p>
          <a:p>
            <a:pPr eaLnBrk="0" hangingPunct="0">
              <a:spcBef>
                <a:spcPct val="20000"/>
              </a:spcBef>
            </a:pPr>
            <a:r>
              <a:rPr lang="es-ES_tradnl" sz="2000" i="1">
                <a:latin typeface="Times New Roman" pitchFamily="18" charset="0"/>
              </a:rPr>
              <a:t>P(X|buys_computer=“yes”</a:t>
            </a:r>
            <a:r>
              <a:rPr lang="es-ES_tradnl" sz="2000">
                <a:latin typeface="Times New Roman" pitchFamily="18" charset="0"/>
              </a:rPr>
              <a:t>)P</a:t>
            </a:r>
            <a:r>
              <a:rPr lang="es-ES_tradnl" sz="2000" i="1">
                <a:latin typeface="Times New Roman" pitchFamily="18" charset="0"/>
              </a:rPr>
              <a:t>(buys_computer=“yes”)</a:t>
            </a:r>
            <a:r>
              <a:rPr lang="es-ES_tradnl" sz="2000">
                <a:latin typeface="Times New Roman" pitchFamily="18" charset="0"/>
              </a:rPr>
              <a:t>=0.044 x 0.643=0.028</a:t>
            </a:r>
          </a:p>
          <a:p>
            <a:pPr eaLnBrk="0" hangingPunct="0">
              <a:spcBef>
                <a:spcPct val="20000"/>
              </a:spcBef>
            </a:pPr>
            <a:r>
              <a:rPr lang="es-ES_tradnl" sz="2000">
                <a:latin typeface="Times New Roman" pitchFamily="18" charset="0"/>
              </a:rPr>
              <a:t>P</a:t>
            </a:r>
            <a:r>
              <a:rPr lang="es-ES_tradnl" sz="2000" i="1">
                <a:latin typeface="Times New Roman" pitchFamily="18" charset="0"/>
              </a:rPr>
              <a:t>(X|buys_computer=“no”</a:t>
            </a:r>
            <a:r>
              <a:rPr lang="es-ES_tradnl" sz="2000">
                <a:latin typeface="Times New Roman" pitchFamily="18" charset="0"/>
              </a:rPr>
              <a:t>)P</a:t>
            </a:r>
            <a:r>
              <a:rPr lang="es-ES_tradnl" sz="2000" i="1">
                <a:latin typeface="Times New Roman" pitchFamily="18" charset="0"/>
              </a:rPr>
              <a:t>(buys_computer=“no”</a:t>
            </a:r>
            <a:r>
              <a:rPr lang="es-ES_tradnl" sz="2000">
                <a:latin typeface="Times New Roman" pitchFamily="18" charset="0"/>
              </a:rPr>
              <a:t>)=0.019 x 0.357 = 0.007</a:t>
            </a:r>
            <a:endParaRPr lang="es-ES" sz="2000">
              <a:latin typeface="Times New Roman" pitchFamily="18" charset="0"/>
            </a:endParaRPr>
          </a:p>
        </p:txBody>
      </p:sp>
      <p:sp>
        <p:nvSpPr>
          <p:cNvPr id="10281" name="Oval 41"/>
          <p:cNvSpPr>
            <a:spLocks noChangeArrowheads="1"/>
          </p:cNvSpPr>
          <p:nvPr/>
        </p:nvSpPr>
        <p:spPr bwMode="auto">
          <a:xfrm>
            <a:off x="7315200" y="5334000"/>
            <a:ext cx="990600" cy="4572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 idx="4294967295"/>
          </p:nvPr>
        </p:nvSpPr>
        <p:spPr>
          <a:xfrm>
            <a:off x="109736" y="404664"/>
            <a:ext cx="8926760" cy="838200"/>
          </a:xfrm>
        </p:spPr>
        <p:txBody>
          <a:bodyPr/>
          <a:lstStyle/>
          <a:p>
            <a:r>
              <a:rPr lang="es-ES_tradnl" sz="3600" dirty="0" smtClean="0">
                <a:cs typeface="Arial" pitchFamily="34" charset="0"/>
              </a:rPr>
              <a:t>Ejemplo de base de datos con valores faltantes </a:t>
            </a:r>
            <a:endParaRPr lang="es-ES_tradnl" sz="3600" dirty="0" smtClean="0"/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33538" y="990178"/>
            <a:ext cx="5876925" cy="539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 idx="4294967295"/>
          </p:nvPr>
        </p:nvSpPr>
        <p:spPr>
          <a:xfrm>
            <a:off x="109736" y="404664"/>
            <a:ext cx="8926760" cy="838200"/>
          </a:xfrm>
        </p:spPr>
        <p:txBody>
          <a:bodyPr/>
          <a:lstStyle/>
          <a:p>
            <a:r>
              <a:rPr lang="es-ES_tradnl" sz="3600" dirty="0" smtClean="0">
                <a:cs typeface="Arial" pitchFamily="34" charset="0"/>
              </a:rPr>
              <a:t>Algoritmo</a:t>
            </a:r>
            <a:endParaRPr lang="es-ES_tradnl" sz="3600" dirty="0" smtClean="0"/>
          </a:p>
        </p:txBody>
      </p:sp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185" y="1772816"/>
            <a:ext cx="8582280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 idx="4294967295"/>
          </p:nvPr>
        </p:nvSpPr>
        <p:spPr>
          <a:xfrm>
            <a:off x="109736" y="404664"/>
            <a:ext cx="8926760" cy="838200"/>
          </a:xfrm>
        </p:spPr>
        <p:txBody>
          <a:bodyPr/>
          <a:lstStyle/>
          <a:p>
            <a:r>
              <a:rPr lang="es-ES_tradnl" sz="3600" dirty="0" smtClean="0">
                <a:cs typeface="Arial" pitchFamily="34" charset="0"/>
              </a:rPr>
              <a:t>Resultados</a:t>
            </a:r>
            <a:endParaRPr lang="es-ES_tradnl" sz="3600" dirty="0" smtClean="0"/>
          </a:p>
        </p:txBody>
      </p:sp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96752"/>
            <a:ext cx="8782879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645024"/>
            <a:ext cx="8325925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/>
          </p:cNvSpPr>
          <p:nvPr>
            <p:ph type="title" idx="4294967295"/>
          </p:nvPr>
        </p:nvSpPr>
        <p:spPr>
          <a:xfrm>
            <a:off x="533400" y="303213"/>
            <a:ext cx="8229600" cy="533400"/>
          </a:xfrm>
        </p:spPr>
        <p:txBody>
          <a:bodyPr/>
          <a:lstStyle/>
          <a:p>
            <a:r>
              <a:rPr lang="es-ES_tradnl" sz="2800" smtClean="0"/>
              <a:t>Inducción de un árbol de decisión a partir de ejemplos </a:t>
            </a:r>
            <a:endParaRPr lang="es-ES_tradnl" smtClean="0"/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241300" y="871538"/>
          <a:ext cx="4114800" cy="2628900"/>
        </p:xfrm>
        <a:graphic>
          <a:graphicData uri="http://schemas.openxmlformats.org/presentationml/2006/ole">
            <p:oleObj spid="_x0000_s32770" name="Document" r:id="rId4" imgW="4922445" imgH="3145986" progId="Word.Document.8">
              <p:embed/>
            </p:oleObj>
          </a:graphicData>
        </a:graphic>
      </p:graphicFrame>
      <p:sp>
        <p:nvSpPr>
          <p:cNvPr id="19460" name="Oval 4"/>
          <p:cNvSpPr>
            <a:spLocks noChangeArrowheads="1"/>
          </p:cNvSpPr>
          <p:nvPr/>
        </p:nvSpPr>
        <p:spPr bwMode="auto">
          <a:xfrm>
            <a:off x="5181600" y="1676400"/>
            <a:ext cx="2438400" cy="1143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029" name="Line 5"/>
          <p:cNvSpPr>
            <a:spLocks noChangeShapeType="1"/>
          </p:cNvSpPr>
          <p:nvPr/>
        </p:nvSpPr>
        <p:spPr bwMode="auto">
          <a:xfrm flipH="1">
            <a:off x="4800600" y="2667000"/>
            <a:ext cx="6858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400800" y="2819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7239000" y="2667000"/>
            <a:ext cx="609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9464" name="Oval 8"/>
          <p:cNvSpPr>
            <a:spLocks noChangeArrowheads="1"/>
          </p:cNvSpPr>
          <p:nvPr/>
        </p:nvSpPr>
        <p:spPr bwMode="auto">
          <a:xfrm>
            <a:off x="7696200" y="3200400"/>
            <a:ext cx="1219200" cy="1066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033" name="Oval 9"/>
          <p:cNvSpPr>
            <a:spLocks noChangeArrowheads="1"/>
          </p:cNvSpPr>
          <p:nvPr/>
        </p:nvSpPr>
        <p:spPr bwMode="auto">
          <a:xfrm>
            <a:off x="5791200" y="3124200"/>
            <a:ext cx="1219200" cy="1066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034" name="Oval 10"/>
          <p:cNvSpPr>
            <a:spLocks noChangeArrowheads="1"/>
          </p:cNvSpPr>
          <p:nvPr/>
        </p:nvSpPr>
        <p:spPr bwMode="auto">
          <a:xfrm>
            <a:off x="3886200" y="3505200"/>
            <a:ext cx="1219200" cy="1066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035" name="Oval 11"/>
          <p:cNvSpPr>
            <a:spLocks noChangeArrowheads="1"/>
          </p:cNvSpPr>
          <p:nvPr/>
        </p:nvSpPr>
        <p:spPr bwMode="auto">
          <a:xfrm>
            <a:off x="5105400" y="5105400"/>
            <a:ext cx="1219200" cy="1066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036" name="Oval 12"/>
          <p:cNvSpPr>
            <a:spLocks noChangeArrowheads="1"/>
          </p:cNvSpPr>
          <p:nvPr/>
        </p:nvSpPr>
        <p:spPr bwMode="auto">
          <a:xfrm>
            <a:off x="3886200" y="5105400"/>
            <a:ext cx="1219200" cy="1066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037" name="Oval 13"/>
          <p:cNvSpPr>
            <a:spLocks noChangeArrowheads="1"/>
          </p:cNvSpPr>
          <p:nvPr/>
        </p:nvSpPr>
        <p:spPr bwMode="auto">
          <a:xfrm>
            <a:off x="2667000" y="5029200"/>
            <a:ext cx="1219200" cy="1066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auto">
          <a:xfrm flipH="1">
            <a:off x="3505200" y="4419600"/>
            <a:ext cx="533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auto">
          <a:xfrm>
            <a:off x="4419600" y="45720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4800600" y="4495800"/>
            <a:ext cx="5334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041" name="Text Box 17"/>
          <p:cNvSpPr txBox="1">
            <a:spLocks noChangeArrowheads="1"/>
          </p:cNvSpPr>
          <p:nvPr/>
        </p:nvSpPr>
        <p:spPr bwMode="auto">
          <a:xfrm>
            <a:off x="5622925" y="1946275"/>
            <a:ext cx="1539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ES_tradnl" sz="2400">
                <a:latin typeface="Times New Roman" pitchFamily="18" charset="0"/>
              </a:rPr>
              <a:t>A1, ..., A6 </a:t>
            </a:r>
          </a:p>
        </p:txBody>
      </p:sp>
      <p:sp>
        <p:nvSpPr>
          <p:cNvPr id="19474" name="Text Box 18"/>
          <p:cNvSpPr txBox="1">
            <a:spLocks noChangeArrowheads="1"/>
          </p:cNvSpPr>
          <p:nvPr/>
        </p:nvSpPr>
        <p:spPr bwMode="auto">
          <a:xfrm>
            <a:off x="3946525" y="3581400"/>
            <a:ext cx="12350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ES_tradnl" sz="2400">
                <a:latin typeface="Times New Roman" pitchFamily="18" charset="0"/>
              </a:rPr>
              <a:t>A2, A4, </a:t>
            </a:r>
            <a:br>
              <a:rPr lang="es-ES_tradnl" sz="2400">
                <a:latin typeface="Times New Roman" pitchFamily="18" charset="0"/>
              </a:rPr>
            </a:br>
            <a:r>
              <a:rPr lang="es-ES_tradnl" sz="2400">
                <a:latin typeface="Times New Roman" pitchFamily="18" charset="0"/>
              </a:rPr>
              <a:t>A6 </a:t>
            </a:r>
          </a:p>
        </p:txBody>
      </p:sp>
      <p:sp>
        <p:nvSpPr>
          <p:cNvPr id="19475" name="Text Box 19"/>
          <p:cNvSpPr txBox="1">
            <a:spLocks noChangeArrowheads="1"/>
          </p:cNvSpPr>
          <p:nvPr/>
        </p:nvSpPr>
        <p:spPr bwMode="auto">
          <a:xfrm>
            <a:off x="6003925" y="3394075"/>
            <a:ext cx="557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ES_tradnl" sz="2400">
                <a:latin typeface="Times New Roman" pitchFamily="18" charset="0"/>
              </a:rPr>
              <a:t>A1</a:t>
            </a:r>
          </a:p>
        </p:txBody>
      </p:sp>
      <p:sp>
        <p:nvSpPr>
          <p:cNvPr id="19476" name="Text Box 20"/>
          <p:cNvSpPr txBox="1">
            <a:spLocks noChangeArrowheads="1"/>
          </p:cNvSpPr>
          <p:nvPr/>
        </p:nvSpPr>
        <p:spPr bwMode="auto">
          <a:xfrm>
            <a:off x="7832725" y="3470275"/>
            <a:ext cx="1158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ES_tradnl" sz="2400">
                <a:latin typeface="Times New Roman" pitchFamily="18" charset="0"/>
              </a:rPr>
              <a:t>A3, A5 </a:t>
            </a:r>
          </a:p>
        </p:txBody>
      </p:sp>
      <p:sp>
        <p:nvSpPr>
          <p:cNvPr id="19477" name="Text Box 21"/>
          <p:cNvSpPr txBox="1">
            <a:spLocks noChangeArrowheads="1"/>
          </p:cNvSpPr>
          <p:nvPr/>
        </p:nvSpPr>
        <p:spPr bwMode="auto">
          <a:xfrm>
            <a:off x="5851525" y="4156075"/>
            <a:ext cx="1014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ES_tradnl" sz="2400" u="sng">
                <a:latin typeface="Times New Roman" pitchFamily="18" charset="0"/>
              </a:rPr>
              <a:t>C=alto</a:t>
            </a:r>
            <a:endParaRPr lang="es-ES_tradnl" sz="2400">
              <a:latin typeface="Times New Roman" pitchFamily="18" charset="0"/>
            </a:endParaRPr>
          </a:p>
        </p:txBody>
      </p:sp>
      <p:sp>
        <p:nvSpPr>
          <p:cNvPr id="19478" name="Text Box 22"/>
          <p:cNvSpPr txBox="1">
            <a:spLocks noChangeArrowheads="1"/>
          </p:cNvSpPr>
          <p:nvPr/>
        </p:nvSpPr>
        <p:spPr bwMode="auto">
          <a:xfrm>
            <a:off x="7848600" y="4267200"/>
            <a:ext cx="1082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ES_tradnl" sz="2400" u="sng">
                <a:latin typeface="Times New Roman" pitchFamily="18" charset="0"/>
              </a:rPr>
              <a:t>C=bajo</a:t>
            </a:r>
            <a:endParaRPr lang="es-ES_tradnl" sz="2400">
              <a:latin typeface="Times New Roman" pitchFamily="18" charset="0"/>
            </a:endParaRPr>
          </a:p>
        </p:txBody>
      </p:sp>
      <p:sp>
        <p:nvSpPr>
          <p:cNvPr id="1047" name="Text Box 23"/>
          <p:cNvSpPr txBox="1">
            <a:spLocks noChangeArrowheads="1"/>
          </p:cNvSpPr>
          <p:nvPr/>
        </p:nvSpPr>
        <p:spPr bwMode="auto">
          <a:xfrm>
            <a:off x="4419600" y="2819400"/>
            <a:ext cx="66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ES_tradnl" sz="2400">
                <a:latin typeface="Times New Roman" pitchFamily="18" charset="0"/>
              </a:rPr>
              <a:t>P=a</a:t>
            </a:r>
          </a:p>
        </p:txBody>
      </p:sp>
      <p:sp>
        <p:nvSpPr>
          <p:cNvPr id="1048" name="Text Box 24"/>
          <p:cNvSpPr txBox="1">
            <a:spLocks noChangeArrowheads="1"/>
          </p:cNvSpPr>
          <p:nvPr/>
        </p:nvSpPr>
        <p:spPr bwMode="auto">
          <a:xfrm>
            <a:off x="5715000" y="27432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ES_tradnl" sz="2400">
                <a:latin typeface="Times New Roman" pitchFamily="18" charset="0"/>
              </a:rPr>
              <a:t>P=m</a:t>
            </a:r>
          </a:p>
        </p:txBody>
      </p:sp>
      <p:sp>
        <p:nvSpPr>
          <p:cNvPr id="1049" name="Text Box 25"/>
          <p:cNvSpPr txBox="1">
            <a:spLocks noChangeArrowheads="1"/>
          </p:cNvSpPr>
          <p:nvPr/>
        </p:nvSpPr>
        <p:spPr bwMode="auto">
          <a:xfrm>
            <a:off x="7645400" y="2632075"/>
            <a:ext cx="677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ES_tradnl" sz="2400">
                <a:latin typeface="Times New Roman" pitchFamily="18" charset="0"/>
              </a:rPr>
              <a:t>P=b</a:t>
            </a:r>
          </a:p>
        </p:txBody>
      </p:sp>
      <p:sp>
        <p:nvSpPr>
          <p:cNvPr id="1050" name="Text Box 26"/>
          <p:cNvSpPr txBox="1">
            <a:spLocks noChangeArrowheads="1"/>
          </p:cNvSpPr>
          <p:nvPr/>
        </p:nvSpPr>
        <p:spPr bwMode="auto">
          <a:xfrm>
            <a:off x="2719388" y="6172200"/>
            <a:ext cx="1014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ES_tradnl" sz="2400" u="sng">
                <a:latin typeface="Times New Roman" pitchFamily="18" charset="0"/>
              </a:rPr>
              <a:t>C=alto</a:t>
            </a:r>
            <a:endParaRPr lang="es-ES_tradnl" sz="2400">
              <a:latin typeface="Times New Roman" pitchFamily="18" charset="0"/>
            </a:endParaRPr>
          </a:p>
        </p:txBody>
      </p:sp>
      <p:sp>
        <p:nvSpPr>
          <p:cNvPr id="1051" name="Text Box 27"/>
          <p:cNvSpPr txBox="1">
            <a:spLocks noChangeArrowheads="1"/>
          </p:cNvSpPr>
          <p:nvPr/>
        </p:nvSpPr>
        <p:spPr bwMode="auto">
          <a:xfrm>
            <a:off x="3886200" y="6172200"/>
            <a:ext cx="1014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ES_tradnl" sz="2400" u="sng">
                <a:latin typeface="Times New Roman" pitchFamily="18" charset="0"/>
              </a:rPr>
              <a:t>C=alto</a:t>
            </a:r>
            <a:endParaRPr lang="es-ES_tradnl" sz="2400">
              <a:latin typeface="Times New Roman" pitchFamily="18" charset="0"/>
            </a:endParaRPr>
          </a:p>
        </p:txBody>
      </p:sp>
      <p:sp>
        <p:nvSpPr>
          <p:cNvPr id="1052" name="Text Box 28"/>
          <p:cNvSpPr txBox="1">
            <a:spLocks noChangeArrowheads="1"/>
          </p:cNvSpPr>
          <p:nvPr/>
        </p:nvSpPr>
        <p:spPr bwMode="auto">
          <a:xfrm>
            <a:off x="5181600" y="6172200"/>
            <a:ext cx="1082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ES_tradnl" sz="2400" u="sng">
                <a:latin typeface="Times New Roman" pitchFamily="18" charset="0"/>
              </a:rPr>
              <a:t>C=bajo</a:t>
            </a:r>
            <a:endParaRPr lang="es-ES_tradnl" sz="2400">
              <a:latin typeface="Times New Roman" pitchFamily="18" charset="0"/>
            </a:endParaRPr>
          </a:p>
        </p:txBody>
      </p:sp>
      <p:sp>
        <p:nvSpPr>
          <p:cNvPr id="1053" name="Text Box 29"/>
          <p:cNvSpPr txBox="1">
            <a:spLocks noChangeArrowheads="1"/>
          </p:cNvSpPr>
          <p:nvPr/>
        </p:nvSpPr>
        <p:spPr bwMode="auto">
          <a:xfrm>
            <a:off x="2879725" y="5299075"/>
            <a:ext cx="557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ES_tradnl" sz="2400">
                <a:latin typeface="Times New Roman" pitchFamily="18" charset="0"/>
              </a:rPr>
              <a:t>A2</a:t>
            </a:r>
          </a:p>
        </p:txBody>
      </p:sp>
      <p:sp>
        <p:nvSpPr>
          <p:cNvPr id="1054" name="Text Box 30"/>
          <p:cNvSpPr txBox="1">
            <a:spLocks noChangeArrowheads="1"/>
          </p:cNvSpPr>
          <p:nvPr/>
        </p:nvSpPr>
        <p:spPr bwMode="auto">
          <a:xfrm>
            <a:off x="4167188" y="5334000"/>
            <a:ext cx="557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ES_tradnl" sz="2400">
                <a:latin typeface="Times New Roman" pitchFamily="18" charset="0"/>
              </a:rPr>
              <a:t>A4</a:t>
            </a:r>
          </a:p>
        </p:txBody>
      </p:sp>
      <p:sp>
        <p:nvSpPr>
          <p:cNvPr id="1055" name="Text Box 31"/>
          <p:cNvSpPr txBox="1">
            <a:spLocks noChangeArrowheads="1"/>
          </p:cNvSpPr>
          <p:nvPr/>
        </p:nvSpPr>
        <p:spPr bwMode="auto">
          <a:xfrm>
            <a:off x="5462588" y="5334000"/>
            <a:ext cx="557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ES_tradnl" sz="2400">
                <a:latin typeface="Times New Roman" pitchFamily="18" charset="0"/>
              </a:rPr>
              <a:t>A6</a:t>
            </a:r>
          </a:p>
        </p:txBody>
      </p:sp>
      <p:sp>
        <p:nvSpPr>
          <p:cNvPr id="1056" name="Text Box 32"/>
          <p:cNvSpPr txBox="1">
            <a:spLocks noChangeArrowheads="1"/>
          </p:cNvSpPr>
          <p:nvPr/>
        </p:nvSpPr>
        <p:spPr bwMode="auto">
          <a:xfrm>
            <a:off x="152400" y="3660775"/>
            <a:ext cx="3268663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ES_tradnl" sz="2400">
                <a:latin typeface="Times New Roman" pitchFamily="18" charset="0"/>
              </a:rPr>
              <a:t>Reglas a partir del árbol: </a:t>
            </a:r>
          </a:p>
          <a:p>
            <a:pPr eaLnBrk="0" hangingPunct="0"/>
            <a:r>
              <a:rPr lang="es-ES_tradnl" sz="2400">
                <a:latin typeface="Times New Roman" pitchFamily="18" charset="0"/>
              </a:rPr>
              <a:t>Si P=a y HP=a</a:t>
            </a:r>
          </a:p>
          <a:p>
            <a:pPr eaLnBrk="0" hangingPunct="0"/>
            <a:r>
              <a:rPr lang="es-ES_tradnl" sz="2400">
                <a:latin typeface="Times New Roman" pitchFamily="18" charset="0"/>
              </a:rPr>
              <a:t>C=a </a:t>
            </a:r>
          </a:p>
          <a:p>
            <a:pPr eaLnBrk="0" hangingPunct="0"/>
            <a:r>
              <a:rPr lang="es-ES_tradnl" sz="2400">
                <a:latin typeface="Times New Roman" pitchFamily="18" charset="0"/>
              </a:rPr>
              <a:t>Si P=a y HP=b</a:t>
            </a:r>
          </a:p>
          <a:p>
            <a:pPr eaLnBrk="0" hangingPunct="0"/>
            <a:r>
              <a:rPr lang="es-ES_tradnl" sz="2400">
                <a:latin typeface="Times New Roman" pitchFamily="18" charset="0"/>
              </a:rPr>
              <a:t>C=a </a:t>
            </a:r>
          </a:p>
          <a:p>
            <a:pPr eaLnBrk="0" hangingPunct="0"/>
            <a:r>
              <a:rPr lang="es-ES_tradnl" sz="2400">
                <a:latin typeface="Times New Roman" pitchFamily="18" charset="0"/>
              </a:rPr>
              <a:t>... </a:t>
            </a:r>
          </a:p>
        </p:txBody>
      </p:sp>
      <p:sp>
        <p:nvSpPr>
          <p:cNvPr id="1057" name="Text Box 33"/>
          <p:cNvSpPr txBox="1">
            <a:spLocks noChangeArrowheads="1"/>
          </p:cNvSpPr>
          <p:nvPr/>
        </p:nvSpPr>
        <p:spPr bwMode="auto">
          <a:xfrm>
            <a:off x="3005138" y="4343400"/>
            <a:ext cx="8810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ES_tradnl" sz="2400">
                <a:latin typeface="Times New Roman" pitchFamily="18" charset="0"/>
              </a:rPr>
              <a:t>HP=a</a:t>
            </a:r>
          </a:p>
        </p:txBody>
      </p:sp>
      <p:sp>
        <p:nvSpPr>
          <p:cNvPr id="1058" name="Text Box 34"/>
          <p:cNvSpPr txBox="1">
            <a:spLocks noChangeArrowheads="1"/>
          </p:cNvSpPr>
          <p:nvPr/>
        </p:nvSpPr>
        <p:spPr bwMode="auto">
          <a:xfrm>
            <a:off x="4986338" y="4495800"/>
            <a:ext cx="898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ES_tradnl" sz="2400">
                <a:latin typeface="Times New Roman" pitchFamily="18" charset="0"/>
              </a:rPr>
              <a:t>HP=b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TIG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TIG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TIG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TIG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TIG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4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4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TIG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4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4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TIG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animBg="1"/>
      <p:bldP spid="19464" grpId="0" animBg="1"/>
      <p:bldP spid="19474" grpId="0" build="p" autoUpdateAnimBg="0"/>
      <p:bldP spid="19475" grpId="0" build="p" autoUpdateAnimBg="0"/>
      <p:bldP spid="19476" grpId="0" build="p" autoUpdateAnimBg="0"/>
      <p:bldP spid="19477" grpId="0" build="p" autoUpdateAnimBg="0"/>
      <p:bldP spid="19478" grpId="0" build="p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/>
          </p:cNvSpPr>
          <p:nvPr>
            <p:ph type="title" idx="4294967295"/>
          </p:nvPr>
        </p:nvSpPr>
        <p:spPr>
          <a:xfrm>
            <a:off x="533400" y="303213"/>
            <a:ext cx="8153400" cy="533400"/>
          </a:xfrm>
        </p:spPr>
        <p:txBody>
          <a:bodyPr/>
          <a:lstStyle/>
          <a:p>
            <a:r>
              <a:rPr lang="es-ES_tradnl" sz="2800" smtClean="0"/>
              <a:t>Inducción de un árbol de decisión a partir de  ejemplos </a:t>
            </a:r>
            <a:endParaRPr lang="es-ES_tradnl" smtClean="0"/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420688" y="857250"/>
            <a:ext cx="8255000" cy="545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ES_tradnl" sz="2200" u="sng">
                <a:latin typeface="Times New Roman" pitchFamily="18" charset="0"/>
              </a:rPr>
              <a:t>Algoritmos</a:t>
            </a:r>
            <a:r>
              <a:rPr lang="es-ES_tradnl" sz="2200">
                <a:latin typeface="Times New Roman" pitchFamily="18" charset="0"/>
              </a:rPr>
              <a:t>: ID3, C4.5 (Quinlan); CART (Breiman et al.) </a:t>
            </a:r>
          </a:p>
          <a:p>
            <a:pPr eaLnBrk="0" hangingPunct="0"/>
            <a:endParaRPr lang="es-ES_tradnl" sz="2200">
              <a:latin typeface="Times New Roman" pitchFamily="18" charset="0"/>
            </a:endParaRPr>
          </a:p>
          <a:p>
            <a:pPr eaLnBrk="0" hangingPunct="0"/>
            <a:r>
              <a:rPr lang="es-ES_tradnl" sz="2200" u="sng">
                <a:latin typeface="Times New Roman" pitchFamily="18" charset="0"/>
              </a:rPr>
              <a:t>Construcción del árbol</a:t>
            </a:r>
            <a:r>
              <a:rPr lang="es-ES_tradnl" sz="2200">
                <a:latin typeface="Times New Roman" pitchFamily="18" charset="0"/>
              </a:rPr>
              <a:t>: </a:t>
            </a:r>
          </a:p>
          <a:p>
            <a:pPr eaLnBrk="0" hangingPunct="0"/>
            <a:r>
              <a:rPr lang="es-ES_tradnl" sz="2200">
                <a:latin typeface="Times New Roman" pitchFamily="18" charset="0"/>
              </a:rPr>
              <a:t>criterio de detención, criterio para seleccionar un atributo discriminante </a:t>
            </a:r>
          </a:p>
          <a:p>
            <a:pPr eaLnBrk="0" hangingPunct="0"/>
            <a:endParaRPr lang="es-ES_tradnl" sz="2200">
              <a:latin typeface="Times New Roman" pitchFamily="18" charset="0"/>
            </a:endParaRPr>
          </a:p>
          <a:p>
            <a:pPr eaLnBrk="0" hangingPunct="0"/>
            <a:r>
              <a:rPr lang="es-ES_tradnl" sz="2200" u="sng">
                <a:latin typeface="Times New Roman" pitchFamily="18" charset="0"/>
              </a:rPr>
              <a:t>Idea básica de ID3</a:t>
            </a:r>
            <a:r>
              <a:rPr lang="es-ES_tradnl" sz="2200">
                <a:latin typeface="Times New Roman" pitchFamily="18" charset="0"/>
              </a:rPr>
              <a:t>: (ejemplos tienen 2 clases: positivo, negativo) </a:t>
            </a:r>
          </a:p>
          <a:p>
            <a:pPr eaLnBrk="0" hangingPunct="0"/>
            <a:endParaRPr lang="de-DE" sz="2200">
              <a:latin typeface="Times New Roman" pitchFamily="18" charset="0"/>
            </a:endParaRPr>
          </a:p>
          <a:p>
            <a:pPr eaLnBrk="0" hangingPunct="0"/>
            <a:r>
              <a:rPr lang="de-DE" sz="2200" u="sng">
                <a:latin typeface="Times New Roman" pitchFamily="18" charset="0"/>
              </a:rPr>
              <a:t>Criterio de detención: </a:t>
            </a:r>
            <a:r>
              <a:rPr lang="de-DE" sz="2200">
                <a:latin typeface="Times New Roman" pitchFamily="18" charset="0"/>
              </a:rPr>
              <a:t>Detiene la construcción del árbol si cada </a:t>
            </a:r>
          </a:p>
          <a:p>
            <a:pPr eaLnBrk="0" hangingPunct="0"/>
            <a:r>
              <a:rPr lang="de-DE" sz="2200">
                <a:latin typeface="Times New Roman" pitchFamily="18" charset="0"/>
              </a:rPr>
              <a:t>hoja del árbol tiene solamente ejemplos de una clase (pos. o neg.) </a:t>
            </a:r>
          </a:p>
          <a:p>
            <a:pPr eaLnBrk="0" hangingPunct="0"/>
            <a:endParaRPr lang="de-DE" sz="2200">
              <a:latin typeface="Times New Roman" pitchFamily="18" charset="0"/>
            </a:endParaRPr>
          </a:p>
          <a:p>
            <a:pPr eaLnBrk="0" hangingPunct="0"/>
            <a:r>
              <a:rPr lang="de-DE" sz="2200">
                <a:latin typeface="Times New Roman" pitchFamily="18" charset="0"/>
              </a:rPr>
              <a:t>E</a:t>
            </a:r>
            <a:r>
              <a:rPr lang="de-DE" sz="2200" baseline="-25000">
                <a:latin typeface="Times New Roman" pitchFamily="18" charset="0"/>
              </a:rPr>
              <a:t>2</a:t>
            </a:r>
            <a:r>
              <a:rPr lang="de-DE" sz="2200">
                <a:latin typeface="Times New Roman" pitchFamily="18" charset="0"/>
              </a:rPr>
              <a:t>(K) = - p</a:t>
            </a:r>
            <a:r>
              <a:rPr lang="de-DE" sz="2200" baseline="30000">
                <a:latin typeface="Times New Roman" pitchFamily="18" charset="0"/>
              </a:rPr>
              <a:t>+</a:t>
            </a:r>
            <a:r>
              <a:rPr lang="de-DE" sz="2200">
                <a:latin typeface="Times New Roman" pitchFamily="18" charset="0"/>
              </a:rPr>
              <a:t> * log</a:t>
            </a:r>
            <a:r>
              <a:rPr lang="de-DE" sz="2200" baseline="-25000">
                <a:latin typeface="Times New Roman" pitchFamily="18" charset="0"/>
              </a:rPr>
              <a:t>2</a:t>
            </a:r>
            <a:r>
              <a:rPr lang="de-DE" sz="2200">
                <a:latin typeface="Times New Roman" pitchFamily="18" charset="0"/>
              </a:rPr>
              <a:t>p</a:t>
            </a:r>
            <a:r>
              <a:rPr lang="de-DE" sz="2200" baseline="30000">
                <a:latin typeface="Times New Roman" pitchFamily="18" charset="0"/>
              </a:rPr>
              <a:t>+</a:t>
            </a:r>
            <a:r>
              <a:rPr lang="de-DE" sz="2200">
                <a:latin typeface="Times New Roman" pitchFamily="18" charset="0"/>
              </a:rPr>
              <a:t> - p</a:t>
            </a:r>
            <a:r>
              <a:rPr lang="de-DE" sz="2200" baseline="30000">
                <a:latin typeface="Times New Roman" pitchFamily="18" charset="0"/>
              </a:rPr>
              <a:t>-</a:t>
            </a:r>
            <a:r>
              <a:rPr lang="de-DE" sz="2200">
                <a:latin typeface="Times New Roman" pitchFamily="18" charset="0"/>
              </a:rPr>
              <a:t> * log</a:t>
            </a:r>
            <a:r>
              <a:rPr lang="de-DE" sz="2200" baseline="-25000">
                <a:latin typeface="Times New Roman" pitchFamily="18" charset="0"/>
              </a:rPr>
              <a:t>2</a:t>
            </a:r>
            <a:r>
              <a:rPr lang="de-DE" sz="2200">
                <a:latin typeface="Times New Roman" pitchFamily="18" charset="0"/>
              </a:rPr>
              <a:t>p</a:t>
            </a:r>
            <a:r>
              <a:rPr lang="de-DE" sz="2200" baseline="30000">
                <a:latin typeface="Times New Roman" pitchFamily="18" charset="0"/>
              </a:rPr>
              <a:t>-</a:t>
            </a:r>
            <a:r>
              <a:rPr lang="de-DE" sz="2200">
                <a:latin typeface="Times New Roman" pitchFamily="18" charset="0"/>
              </a:rPr>
              <a:t> (Entropía de un nodo) </a:t>
            </a:r>
            <a:endParaRPr lang="es-ES_tradnl" sz="2200">
              <a:latin typeface="Times New Roman" pitchFamily="18" charset="0"/>
            </a:endParaRPr>
          </a:p>
          <a:p>
            <a:pPr eaLnBrk="0" hangingPunct="0"/>
            <a:r>
              <a:rPr lang="de-DE" sz="2200">
                <a:latin typeface="Times New Roman" pitchFamily="18" charset="0"/>
              </a:rPr>
              <a:t>K: 	Nodo considerado </a:t>
            </a:r>
          </a:p>
          <a:p>
            <a:pPr eaLnBrk="0" hangingPunct="0"/>
            <a:r>
              <a:rPr lang="de-DE" sz="2200">
                <a:latin typeface="Times New Roman" pitchFamily="18" charset="0"/>
              </a:rPr>
              <a:t>p</a:t>
            </a:r>
            <a:r>
              <a:rPr lang="de-DE" sz="2200" baseline="30000">
                <a:latin typeface="Times New Roman" pitchFamily="18" charset="0"/>
              </a:rPr>
              <a:t>+</a:t>
            </a:r>
            <a:r>
              <a:rPr lang="de-DE" sz="2200">
                <a:latin typeface="Times New Roman" pitchFamily="18" charset="0"/>
              </a:rPr>
              <a:t> / p</a:t>
            </a:r>
            <a:r>
              <a:rPr lang="de-DE" sz="2200" baseline="30000">
                <a:latin typeface="Times New Roman" pitchFamily="18" charset="0"/>
              </a:rPr>
              <a:t>- 	</a:t>
            </a:r>
            <a:r>
              <a:rPr lang="de-DE" sz="2200">
                <a:latin typeface="Times New Roman" pitchFamily="18" charset="0"/>
              </a:rPr>
              <a:t>frecuencia relativa de ejemplos positivos/negativos en nodo K </a:t>
            </a:r>
          </a:p>
          <a:p>
            <a:pPr eaLnBrk="0" hangingPunct="0"/>
            <a:r>
              <a:rPr lang="de-DE" sz="2200">
                <a:latin typeface="Times New Roman" pitchFamily="18" charset="0"/>
              </a:rPr>
              <a:t>p</a:t>
            </a:r>
            <a:r>
              <a:rPr lang="de-DE" sz="2200" baseline="30000">
                <a:latin typeface="Times New Roman" pitchFamily="18" charset="0"/>
              </a:rPr>
              <a:t>+</a:t>
            </a:r>
            <a:r>
              <a:rPr lang="de-DE" sz="2200">
                <a:latin typeface="Times New Roman" pitchFamily="18" charset="0"/>
              </a:rPr>
              <a:t> + p</a:t>
            </a:r>
            <a:r>
              <a:rPr lang="de-DE" sz="2200" baseline="30000">
                <a:latin typeface="Times New Roman" pitchFamily="18" charset="0"/>
              </a:rPr>
              <a:t>-</a:t>
            </a:r>
            <a:r>
              <a:rPr lang="de-DE" sz="2200">
                <a:latin typeface="Times New Roman" pitchFamily="18" charset="0"/>
              </a:rPr>
              <a:t> = 1; 0*log</a:t>
            </a:r>
            <a:r>
              <a:rPr lang="de-DE" sz="2200" baseline="-25000">
                <a:latin typeface="Times New Roman" pitchFamily="18" charset="0"/>
              </a:rPr>
              <a:t>2</a:t>
            </a:r>
            <a:r>
              <a:rPr lang="de-DE" sz="2200">
                <a:latin typeface="Times New Roman" pitchFamily="18" charset="0"/>
              </a:rPr>
              <a:t>0 := 0</a:t>
            </a:r>
          </a:p>
          <a:p>
            <a:pPr eaLnBrk="0" hangingPunct="0"/>
            <a:r>
              <a:rPr lang="de-DE" sz="2200">
                <a:latin typeface="Times New Roman" pitchFamily="18" charset="0"/>
              </a:rPr>
              <a:t>E</a:t>
            </a:r>
            <a:r>
              <a:rPr lang="de-DE" sz="2200" baseline="-25000">
                <a:latin typeface="Times New Roman" pitchFamily="18" charset="0"/>
              </a:rPr>
              <a:t>2</a:t>
            </a:r>
            <a:r>
              <a:rPr lang="de-DE" sz="2200">
                <a:latin typeface="Times New Roman" pitchFamily="18" charset="0"/>
              </a:rPr>
              <a:t>(K) </a:t>
            </a:r>
            <a:r>
              <a:rPr lang="de-DE" sz="2200">
                <a:latin typeface="Times New Roman" pitchFamily="18" charset="0"/>
                <a:sym typeface="Symbol" pitchFamily="18" charset="2"/>
              </a:rPr>
              <a:t></a:t>
            </a:r>
            <a:r>
              <a:rPr lang="de-DE" sz="2200">
                <a:latin typeface="Times New Roman" pitchFamily="18" charset="0"/>
              </a:rPr>
              <a:t> 0 	E</a:t>
            </a:r>
            <a:r>
              <a:rPr lang="de-DE" sz="2200" baseline="-25000">
                <a:latin typeface="Times New Roman" pitchFamily="18" charset="0"/>
              </a:rPr>
              <a:t>2</a:t>
            </a:r>
            <a:r>
              <a:rPr lang="de-DE" sz="2200">
                <a:latin typeface="Times New Roman" pitchFamily="18" charset="0"/>
              </a:rPr>
              <a:t>(K) = 0 </a:t>
            </a:r>
            <a:r>
              <a:rPr lang="de-DE" sz="2200">
                <a:latin typeface="Times New Roman" pitchFamily="18" charset="0"/>
                <a:sym typeface="Symbol" pitchFamily="18" charset="2"/>
              </a:rPr>
              <a:t></a:t>
            </a:r>
            <a:r>
              <a:rPr lang="de-DE" sz="2200">
                <a:latin typeface="Times New Roman" pitchFamily="18" charset="0"/>
              </a:rPr>
              <a:t> p</a:t>
            </a:r>
            <a:r>
              <a:rPr lang="de-DE" sz="2200" baseline="30000">
                <a:latin typeface="Times New Roman" pitchFamily="18" charset="0"/>
              </a:rPr>
              <a:t>+</a:t>
            </a:r>
            <a:r>
              <a:rPr lang="de-DE" sz="2200">
                <a:latin typeface="Times New Roman" pitchFamily="18" charset="0"/>
              </a:rPr>
              <a:t> = 0 o p</a:t>
            </a:r>
            <a:r>
              <a:rPr lang="de-DE" sz="2200" baseline="30000">
                <a:latin typeface="Times New Roman" pitchFamily="18" charset="0"/>
              </a:rPr>
              <a:t>-</a:t>
            </a:r>
            <a:r>
              <a:rPr lang="de-DE" sz="2200">
                <a:latin typeface="Times New Roman" pitchFamily="18" charset="0"/>
              </a:rPr>
              <a:t> = 0.</a:t>
            </a:r>
          </a:p>
          <a:p>
            <a:pPr eaLnBrk="0" hangingPunct="0">
              <a:buFont typeface="Symbol" pitchFamily="18" charset="2"/>
              <a:buNone/>
            </a:pPr>
            <a:r>
              <a:rPr lang="de-DE" sz="2200">
                <a:latin typeface="Times New Roman" pitchFamily="18" charset="0"/>
              </a:rPr>
              <a:t>Entropía de K es máximo </a:t>
            </a:r>
            <a:r>
              <a:rPr lang="de-DE" sz="2200">
                <a:latin typeface="Times New Roman" pitchFamily="18" charset="0"/>
                <a:sym typeface="Symbol" pitchFamily="18" charset="2"/>
              </a:rPr>
              <a:t></a:t>
            </a:r>
            <a:r>
              <a:rPr lang="de-DE" sz="2200">
                <a:latin typeface="Times New Roman" pitchFamily="18" charset="0"/>
              </a:rPr>
              <a:t> p</a:t>
            </a:r>
            <a:r>
              <a:rPr lang="de-DE" sz="2200" baseline="30000">
                <a:latin typeface="Times New Roman" pitchFamily="18" charset="0"/>
              </a:rPr>
              <a:t>+</a:t>
            </a:r>
            <a:r>
              <a:rPr lang="de-DE" sz="2200">
                <a:latin typeface="Times New Roman" pitchFamily="18" charset="0"/>
              </a:rPr>
              <a:t> = p</a:t>
            </a:r>
            <a:r>
              <a:rPr lang="de-DE" sz="2200" baseline="30000">
                <a:latin typeface="Times New Roman" pitchFamily="18" charset="0"/>
              </a:rPr>
              <a:t>-</a:t>
            </a:r>
            <a:r>
              <a:rPr lang="de-DE" sz="2200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457200" y="303213"/>
            <a:ext cx="815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s-ES_tradnl" sz="2800">
                <a:latin typeface="Calibri" pitchFamily="34" charset="0"/>
              </a:rPr>
              <a:t>Inducción de un árbol de decisión a partir de ejemplos </a:t>
            </a:r>
            <a:endParaRPr lang="es-ES_tradnl" sz="4400">
              <a:latin typeface="Calibri" pitchFamily="34" charset="0"/>
            </a:endParaRPr>
          </a:p>
        </p:txBody>
      </p:sp>
      <p:sp>
        <p:nvSpPr>
          <p:cNvPr id="2052" name="Text Box 3"/>
          <p:cNvSpPr txBox="1">
            <a:spLocks noChangeArrowheads="1"/>
          </p:cNvSpPr>
          <p:nvPr/>
        </p:nvSpPr>
        <p:spPr bwMode="auto">
          <a:xfrm>
            <a:off x="152400" y="879475"/>
            <a:ext cx="8904288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DE" sz="2400">
                <a:latin typeface="Times New Roman" pitchFamily="18" charset="0"/>
              </a:rPr>
              <a:t>Para cada atributo calcula: </a:t>
            </a:r>
          </a:p>
          <a:p>
            <a:pPr eaLnBrk="0" hangingPunct="0"/>
            <a:endParaRPr lang="de-DE" sz="2400">
              <a:latin typeface="Times New Roman" pitchFamily="18" charset="0"/>
            </a:endParaRPr>
          </a:p>
          <a:p>
            <a:pPr eaLnBrk="0" hangingPunct="0"/>
            <a:r>
              <a:rPr lang="de-DE" sz="2400">
                <a:latin typeface="Times New Roman" pitchFamily="18" charset="0"/>
              </a:rPr>
              <a:t>MI := 				(Medida de Información) </a:t>
            </a:r>
          </a:p>
          <a:p>
            <a:pPr eaLnBrk="0" hangingPunct="0"/>
            <a:endParaRPr lang="de-DE" sz="2400">
              <a:latin typeface="Times New Roman" pitchFamily="18" charset="0"/>
            </a:endParaRPr>
          </a:p>
          <a:p>
            <a:pPr eaLnBrk="0" hangingPunct="0"/>
            <a:r>
              <a:rPr lang="de-DE" sz="2400">
                <a:latin typeface="Times New Roman" pitchFamily="18" charset="0"/>
              </a:rPr>
              <a:t>m: Número de valores del atributo considerado</a:t>
            </a:r>
          </a:p>
          <a:p>
            <a:pPr eaLnBrk="0" hangingPunct="0"/>
            <a:endParaRPr lang="de-DE" sz="2400">
              <a:latin typeface="Times New Roman" pitchFamily="18" charset="0"/>
            </a:endParaRPr>
          </a:p>
          <a:p>
            <a:pPr eaLnBrk="0" hangingPunct="0"/>
            <a:r>
              <a:rPr lang="de-DE" sz="2400">
                <a:latin typeface="Times New Roman" pitchFamily="18" charset="0"/>
              </a:rPr>
              <a:t>p</a:t>
            </a:r>
            <a:r>
              <a:rPr lang="de-DE" sz="2400" baseline="-25000">
                <a:latin typeface="Times New Roman" pitchFamily="18" charset="0"/>
              </a:rPr>
              <a:t>i</a:t>
            </a:r>
            <a:r>
              <a:rPr lang="de-DE" sz="2400">
                <a:latin typeface="Times New Roman" pitchFamily="18" charset="0"/>
              </a:rPr>
              <a:t>: Probabilidad que un ejemplo tiene el valor i del atributo considerado</a:t>
            </a:r>
          </a:p>
          <a:p>
            <a:pPr eaLnBrk="0" hangingPunct="0"/>
            <a:r>
              <a:rPr lang="de-DE" sz="2400">
                <a:latin typeface="Times New Roman" pitchFamily="18" charset="0"/>
              </a:rPr>
              <a:t>(frecuencia relativa del valor i en el nodo considerado) </a:t>
            </a:r>
          </a:p>
          <a:p>
            <a:pPr eaLnBrk="0" hangingPunct="0"/>
            <a:endParaRPr lang="de-DE" sz="2400">
              <a:latin typeface="Times New Roman" pitchFamily="18" charset="0"/>
            </a:endParaRPr>
          </a:p>
          <a:p>
            <a:pPr eaLnBrk="0" hangingPunct="0"/>
            <a:r>
              <a:rPr lang="de-DE" sz="2400">
                <a:latin typeface="Times New Roman" pitchFamily="18" charset="0"/>
              </a:rPr>
              <a:t>K</a:t>
            </a:r>
            <a:r>
              <a:rPr lang="de-DE" sz="2400" baseline="-25000">
                <a:latin typeface="Times New Roman" pitchFamily="18" charset="0"/>
              </a:rPr>
              <a:t>i</a:t>
            </a:r>
            <a:r>
              <a:rPr lang="de-DE" sz="2400">
                <a:latin typeface="Times New Roman" pitchFamily="18" charset="0"/>
              </a:rPr>
              <a:t>: nodo i sucediendo al nodo K (i=1, ..., m) </a:t>
            </a:r>
          </a:p>
          <a:p>
            <a:pPr eaLnBrk="0" hangingPunct="0"/>
            <a:endParaRPr lang="de-DE" sz="2400">
              <a:latin typeface="Times New Roman" pitchFamily="18" charset="0"/>
            </a:endParaRPr>
          </a:p>
          <a:p>
            <a:pPr eaLnBrk="0" hangingPunct="0"/>
            <a:r>
              <a:rPr lang="de-DE" sz="2400">
                <a:latin typeface="Times New Roman" pitchFamily="18" charset="0"/>
              </a:rPr>
              <a:t>E</a:t>
            </a:r>
            <a:r>
              <a:rPr lang="de-DE" sz="2400" baseline="-25000">
                <a:latin typeface="Times New Roman" pitchFamily="18" charset="0"/>
              </a:rPr>
              <a:t>2</a:t>
            </a:r>
            <a:r>
              <a:rPr lang="de-DE" sz="2400">
                <a:latin typeface="Times New Roman" pitchFamily="18" charset="0"/>
              </a:rPr>
              <a:t>(K</a:t>
            </a:r>
            <a:r>
              <a:rPr lang="de-DE" sz="2400" baseline="-25000">
                <a:latin typeface="Times New Roman" pitchFamily="18" charset="0"/>
              </a:rPr>
              <a:t>i</a:t>
            </a:r>
            <a:r>
              <a:rPr lang="de-DE" sz="2400">
                <a:latin typeface="Times New Roman" pitchFamily="18" charset="0"/>
              </a:rPr>
              <a:t>): Entropía del nodo K</a:t>
            </a:r>
            <a:r>
              <a:rPr lang="de-DE" sz="2400" baseline="-25000">
                <a:latin typeface="Times New Roman" pitchFamily="18" charset="0"/>
              </a:rPr>
              <a:t>i</a:t>
            </a:r>
            <a:r>
              <a:rPr lang="de-DE" sz="2400">
                <a:latin typeface="Times New Roman" pitchFamily="18" charset="0"/>
              </a:rPr>
              <a:t> (i=1, ..., m) </a:t>
            </a:r>
          </a:p>
          <a:p>
            <a:pPr eaLnBrk="0" hangingPunct="0"/>
            <a:endParaRPr lang="es-ES_tradnl" sz="2400">
              <a:latin typeface="Times New Roman" pitchFamily="18" charset="0"/>
            </a:endParaRPr>
          </a:p>
          <a:p>
            <a:pPr eaLnBrk="0" hangingPunct="0"/>
            <a:r>
              <a:rPr lang="es-ES_tradnl" sz="2400" u="sng">
                <a:latin typeface="Times New Roman" pitchFamily="18" charset="0"/>
              </a:rPr>
              <a:t>Criterio para seleccionar un atributo discriminante</a:t>
            </a:r>
            <a:r>
              <a:rPr lang="es-ES_tradnl" sz="2400">
                <a:latin typeface="Times New Roman" pitchFamily="18" charset="0"/>
              </a:rPr>
              <a:t>: </a:t>
            </a:r>
          </a:p>
          <a:p>
            <a:pPr eaLnBrk="0" hangingPunct="0"/>
            <a:r>
              <a:rPr lang="es-ES_tradnl" sz="2400">
                <a:latin typeface="Times New Roman" pitchFamily="18" charset="0"/>
              </a:rPr>
              <a:t>Selecciona el atributo con mínimo valor MI ! </a:t>
            </a: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1524000" y="1371600"/>
          <a:ext cx="1573213" cy="914400"/>
        </p:xfrm>
        <a:graphic>
          <a:graphicData uri="http://schemas.openxmlformats.org/presentationml/2006/ole">
            <p:oleObj spid="_x0000_s33794" name="Ecuación" r:id="rId3" imgW="863280" imgH="43164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 idx="4294967295"/>
          </p:nvPr>
        </p:nvSpPr>
        <p:spPr>
          <a:xfrm>
            <a:off x="152400" y="731838"/>
            <a:ext cx="8763000" cy="609600"/>
          </a:xfrm>
        </p:spPr>
        <p:txBody>
          <a:bodyPr lIns="90488" tIns="44450" rIns="90488" bIns="44450"/>
          <a:lstStyle/>
          <a:p>
            <a:r>
              <a:rPr lang="es-ES_tradnl" sz="4800" smtClean="0"/>
              <a:t>Idea básica y potenciales </a:t>
            </a:r>
            <a:br>
              <a:rPr lang="es-ES_tradnl" sz="4800" smtClean="0"/>
            </a:br>
            <a:r>
              <a:rPr lang="es-ES_tradnl" sz="4800" smtClean="0"/>
              <a:t>de data mining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28600" y="1673225"/>
            <a:ext cx="7431088" cy="1684338"/>
            <a:chOff x="144" y="714"/>
            <a:chExt cx="4681" cy="1061"/>
          </a:xfrm>
        </p:grpSpPr>
        <p:sp>
          <p:nvSpPr>
            <p:cNvPr id="2061" name="Rectangle 4"/>
            <p:cNvSpPr>
              <a:spLocks noChangeArrowheads="1"/>
            </p:cNvSpPr>
            <p:nvPr/>
          </p:nvSpPr>
          <p:spPr bwMode="auto">
            <a:xfrm>
              <a:off x="144" y="714"/>
              <a:ext cx="4512" cy="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 defTabSz="762000" eaLnBrk="0" hangingPunct="0">
                <a:spcBef>
                  <a:spcPct val="75000"/>
                </a:spcBef>
              </a:pPr>
              <a:r>
                <a:rPr lang="es-ES_tradnl" sz="2800" dirty="0">
                  <a:latin typeface="Times New Roman" pitchFamily="18" charset="0"/>
                </a:rPr>
                <a:t>Empresas y Organizaciones tienen </a:t>
              </a:r>
              <a:br>
                <a:rPr lang="es-ES_tradnl" sz="2800" dirty="0">
                  <a:latin typeface="Times New Roman" pitchFamily="18" charset="0"/>
                </a:rPr>
              </a:br>
              <a:r>
                <a:rPr lang="es-ES_tradnl" sz="2800" dirty="0">
                  <a:latin typeface="Times New Roman" pitchFamily="18" charset="0"/>
                </a:rPr>
                <a:t>    </a:t>
              </a:r>
              <a:r>
                <a:rPr lang="es-ES_tradnl" sz="2800" u="sng" dirty="0">
                  <a:latin typeface="Times New Roman" pitchFamily="18" charset="0"/>
                </a:rPr>
                <a:t>gran cantidad de datos almacenados</a:t>
              </a:r>
              <a:r>
                <a:rPr lang="es-ES_tradnl" sz="2800" dirty="0">
                  <a:latin typeface="Times New Roman" pitchFamily="18" charset="0"/>
                </a:rPr>
                <a:t>.</a:t>
              </a:r>
            </a:p>
          </p:txBody>
        </p:sp>
        <p:graphicFrame>
          <p:nvGraphicFramePr>
            <p:cNvPr id="2053" name="Object 5"/>
            <p:cNvGraphicFramePr>
              <a:graphicFrameLocks/>
            </p:cNvGraphicFramePr>
            <p:nvPr/>
          </p:nvGraphicFramePr>
          <p:xfrm>
            <a:off x="4128" y="921"/>
            <a:ext cx="697" cy="854"/>
          </p:xfrm>
          <a:graphic>
            <a:graphicData uri="http://schemas.openxmlformats.org/presentationml/2006/ole">
              <p:oleObj spid="_x0000_s2053" name="Imagen" r:id="rId3" imgW="1106280" imgH="1355400" progId="">
                <p:embed/>
              </p:oleObj>
            </a:graphicData>
          </a:graphic>
        </p:graphicFrame>
      </p:grp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228600" y="2773363"/>
            <a:ext cx="4773744" cy="951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defTabSz="762000" eaLnBrk="0" hangingPunct="0">
              <a:spcBef>
                <a:spcPct val="75000"/>
              </a:spcBef>
            </a:pPr>
            <a:r>
              <a:rPr lang="es-ES_tradnl" sz="2800" dirty="0">
                <a:latin typeface="Times New Roman" pitchFamily="18" charset="0"/>
              </a:rPr>
              <a:t>Los datos disponibles contienen</a:t>
            </a:r>
            <a:br>
              <a:rPr lang="es-ES_tradnl" sz="2800" dirty="0">
                <a:latin typeface="Times New Roman" pitchFamily="18" charset="0"/>
              </a:rPr>
            </a:br>
            <a:r>
              <a:rPr lang="es-ES_tradnl" sz="2800" dirty="0">
                <a:latin typeface="Times New Roman" pitchFamily="18" charset="0"/>
              </a:rPr>
              <a:t>    </a:t>
            </a:r>
            <a:r>
              <a:rPr lang="es-ES_tradnl" sz="2800" u="sng" dirty="0">
                <a:latin typeface="Times New Roman" pitchFamily="18" charset="0"/>
              </a:rPr>
              <a:t>información importante</a:t>
            </a:r>
            <a:r>
              <a:rPr lang="es-ES_tradnl" sz="2800" dirty="0">
                <a:latin typeface="Times New Roman" pitchFamily="18" charset="0"/>
              </a:rPr>
              <a:t>. </a:t>
            </a:r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301625" y="3635375"/>
            <a:ext cx="7927975" cy="1017588"/>
            <a:chOff x="190" y="2094"/>
            <a:chExt cx="4994" cy="641"/>
          </a:xfrm>
        </p:grpSpPr>
        <p:graphicFrame>
          <p:nvGraphicFramePr>
            <p:cNvPr id="2052" name="Object 8"/>
            <p:cNvGraphicFramePr>
              <a:graphicFrameLocks/>
            </p:cNvGraphicFramePr>
            <p:nvPr/>
          </p:nvGraphicFramePr>
          <p:xfrm>
            <a:off x="4580" y="2094"/>
            <a:ext cx="604" cy="641"/>
          </p:xfrm>
          <a:graphic>
            <a:graphicData uri="http://schemas.openxmlformats.org/presentationml/2006/ole">
              <p:oleObj spid="_x0000_s2052" name="Imagen" r:id="rId4" imgW="958680" imgH="1017360" progId="">
                <p:embed/>
              </p:oleObj>
            </a:graphicData>
          </a:graphic>
        </p:graphicFrame>
        <p:sp>
          <p:nvSpPr>
            <p:cNvPr id="2060" name="Text Box 9"/>
            <p:cNvSpPr txBox="1">
              <a:spLocks noChangeArrowheads="1"/>
            </p:cNvSpPr>
            <p:nvPr/>
          </p:nvSpPr>
          <p:spPr bwMode="auto">
            <a:xfrm>
              <a:off x="190" y="2347"/>
              <a:ext cx="4195" cy="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defTabSz="762000" eaLnBrk="0" hangingPunct="0">
                <a:spcBef>
                  <a:spcPct val="75000"/>
                </a:spcBef>
              </a:pPr>
              <a:r>
                <a:rPr lang="es-ES_tradnl" sz="2800" dirty="0">
                  <a:latin typeface="Times New Roman" pitchFamily="18" charset="0"/>
                </a:rPr>
                <a:t>La información está </a:t>
              </a:r>
              <a:r>
                <a:rPr lang="es-ES_tradnl" sz="2800" u="sng" dirty="0">
                  <a:latin typeface="Times New Roman" pitchFamily="18" charset="0"/>
                </a:rPr>
                <a:t>escondida en los datos</a:t>
              </a:r>
              <a:r>
                <a:rPr lang="es-ES_tradnl" sz="2800" dirty="0">
                  <a:latin typeface="Times New Roman" pitchFamily="18" charset="0"/>
                </a:rPr>
                <a:t>.</a:t>
              </a:r>
              <a:endParaRPr lang="es-ES_tradnl" sz="2400" dirty="0">
                <a:solidFill>
                  <a:srgbClr val="00279F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180975" y="4572000"/>
            <a:ext cx="8963025" cy="2133600"/>
            <a:chOff x="114" y="2880"/>
            <a:chExt cx="5646" cy="1344"/>
          </a:xfrm>
        </p:grpSpPr>
        <p:graphicFrame>
          <p:nvGraphicFramePr>
            <p:cNvPr id="2050" name="Object 11"/>
            <p:cNvGraphicFramePr>
              <a:graphicFrameLocks/>
            </p:cNvGraphicFramePr>
            <p:nvPr/>
          </p:nvGraphicFramePr>
          <p:xfrm>
            <a:off x="4979" y="2880"/>
            <a:ext cx="781" cy="1151"/>
          </p:xfrm>
          <a:graphic>
            <a:graphicData uri="http://schemas.openxmlformats.org/presentationml/2006/ole">
              <p:oleObj spid="_x0000_s2050" name="Imagen" r:id="rId5" imgW="1239480" imgH="1827000" progId="">
                <p:embed/>
              </p:oleObj>
            </a:graphicData>
          </a:graphic>
        </p:graphicFrame>
        <p:graphicFrame>
          <p:nvGraphicFramePr>
            <p:cNvPr id="2051" name="Object 12"/>
            <p:cNvGraphicFramePr>
              <a:graphicFrameLocks noChangeAspect="1"/>
            </p:cNvGraphicFramePr>
            <p:nvPr/>
          </p:nvGraphicFramePr>
          <p:xfrm>
            <a:off x="4032" y="3667"/>
            <a:ext cx="912" cy="557"/>
          </p:xfrm>
          <a:graphic>
            <a:graphicData uri="http://schemas.openxmlformats.org/presentationml/2006/ole">
              <p:oleObj spid="_x0000_s2051" name="Imagen" r:id="rId6" imgW="4443480" imgH="2711520" progId="">
                <p:embed/>
              </p:oleObj>
            </a:graphicData>
          </a:graphic>
        </p:graphicFrame>
        <p:sp>
          <p:nvSpPr>
            <p:cNvPr id="2059" name="Text Box 13"/>
            <p:cNvSpPr txBox="1">
              <a:spLocks noChangeArrowheads="1"/>
            </p:cNvSpPr>
            <p:nvPr/>
          </p:nvSpPr>
          <p:spPr bwMode="auto">
            <a:xfrm>
              <a:off x="114" y="3120"/>
              <a:ext cx="4040" cy="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defTabSz="762000" eaLnBrk="0" hangingPunct="0">
                <a:lnSpc>
                  <a:spcPct val="140000"/>
                </a:lnSpc>
                <a:spcBef>
                  <a:spcPct val="50000"/>
                </a:spcBef>
              </a:pPr>
              <a:r>
                <a:rPr lang="es-ES_tradnl" sz="2800" b="1" dirty="0">
                  <a:latin typeface="Times New Roman" pitchFamily="18" charset="0"/>
                </a:rPr>
                <a:t>Data </a:t>
              </a:r>
              <a:r>
                <a:rPr lang="es-ES_tradnl" sz="2800" b="1" dirty="0" err="1">
                  <a:latin typeface="Times New Roman" pitchFamily="18" charset="0"/>
                </a:rPr>
                <a:t>mining</a:t>
              </a:r>
              <a:r>
                <a:rPr lang="es-ES_tradnl" sz="2800" dirty="0">
                  <a:latin typeface="Times New Roman" pitchFamily="18" charset="0"/>
                </a:rPr>
                <a:t> puede encontrar </a:t>
              </a:r>
              <a:r>
                <a:rPr lang="es-ES_tradnl" sz="2800" u="sng" dirty="0">
                  <a:latin typeface="Times New Roman" pitchFamily="18" charset="0"/>
                </a:rPr>
                <a:t>información </a:t>
              </a:r>
              <a:br>
                <a:rPr lang="es-ES_tradnl" sz="2800" u="sng" dirty="0">
                  <a:latin typeface="Times New Roman" pitchFamily="18" charset="0"/>
                </a:rPr>
              </a:br>
              <a:r>
                <a:rPr lang="es-ES_tradnl" sz="2800" dirty="0">
                  <a:latin typeface="Times New Roman" pitchFamily="18" charset="0"/>
                </a:rPr>
                <a:t>    </a:t>
              </a:r>
              <a:r>
                <a:rPr lang="es-ES_tradnl" sz="2800" u="sng" dirty="0">
                  <a:latin typeface="Times New Roman" pitchFamily="18" charset="0"/>
                </a:rPr>
                <a:t>nueva y potencialmente útil</a:t>
              </a:r>
              <a:r>
                <a:rPr lang="es-ES_tradnl" sz="2800" dirty="0">
                  <a:latin typeface="Times New Roman" pitchFamily="18" charset="0"/>
                </a:rPr>
                <a:t> en los datos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utoUpdateAnimBg="0"/>
      <p:bldP spid="22534" grpId="0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63" y="687289"/>
            <a:ext cx="8115300" cy="725487"/>
          </a:xfrm>
        </p:spPr>
        <p:txBody>
          <a:bodyPr/>
          <a:lstStyle/>
          <a:p>
            <a:pPr>
              <a:defRPr/>
            </a:pPr>
            <a:r>
              <a:rPr lang="es-CL" sz="4400" b="0" dirty="0" smtClean="0">
                <a:solidFill>
                  <a:schemeClr val="tx1"/>
                </a:solidFill>
                <a:cs typeface="Arial" pitchFamily="34" charset="0"/>
              </a:rPr>
              <a:t>Metodología para calibrar un modelo predictivo</a:t>
            </a:r>
            <a:endParaRPr lang="es-ES" sz="4400" b="0" dirty="0" smtClean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7A50917-F3BD-4A5C-94E1-EED73FB51558}" type="slidenum">
              <a:rPr lang="es-ES" smtClean="0"/>
              <a:pPr>
                <a:defRPr/>
              </a:pPr>
              <a:t>40</a:t>
            </a:fld>
            <a:endParaRPr lang="es-ES"/>
          </a:p>
        </p:txBody>
      </p:sp>
      <p:sp>
        <p:nvSpPr>
          <p:cNvPr id="15364" name="4 CuadroTexto"/>
          <p:cNvSpPr txBox="1">
            <a:spLocks noChangeArrowheads="1"/>
          </p:cNvSpPr>
          <p:nvPr/>
        </p:nvSpPr>
        <p:spPr bwMode="auto">
          <a:xfrm>
            <a:off x="642938" y="2286000"/>
            <a:ext cx="20050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/>
              <a:t>Datos disponibles</a:t>
            </a:r>
            <a:endParaRPr lang="es-ES"/>
          </a:p>
        </p:txBody>
      </p:sp>
      <p:sp>
        <p:nvSpPr>
          <p:cNvPr id="6" name="5 Cilindro"/>
          <p:cNvSpPr/>
          <p:nvPr/>
        </p:nvSpPr>
        <p:spPr>
          <a:xfrm>
            <a:off x="642938" y="3429000"/>
            <a:ext cx="2143125" cy="2143125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cxnSp>
        <p:nvCxnSpPr>
          <p:cNvPr id="8" name="7 Conector recto de flecha"/>
          <p:cNvCxnSpPr/>
          <p:nvPr/>
        </p:nvCxnSpPr>
        <p:spPr>
          <a:xfrm flipV="1">
            <a:off x="2928938" y="3071813"/>
            <a:ext cx="1785937" cy="10715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>
            <a:off x="2928938" y="4143375"/>
            <a:ext cx="1785937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Cilindro"/>
          <p:cNvSpPr/>
          <p:nvPr/>
        </p:nvSpPr>
        <p:spPr>
          <a:xfrm>
            <a:off x="4929188" y="2286000"/>
            <a:ext cx="1643062" cy="1643063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2" name="11 Cilindro"/>
          <p:cNvSpPr/>
          <p:nvPr/>
        </p:nvSpPr>
        <p:spPr>
          <a:xfrm>
            <a:off x="5214938" y="5072063"/>
            <a:ext cx="1071562" cy="1000125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5370" name="12 CuadroTexto"/>
          <p:cNvSpPr txBox="1">
            <a:spLocks noChangeArrowheads="1"/>
          </p:cNvSpPr>
          <p:nvPr/>
        </p:nvSpPr>
        <p:spPr bwMode="auto">
          <a:xfrm>
            <a:off x="7127875" y="2714625"/>
            <a:ext cx="16589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/>
              <a:t>Datos de </a:t>
            </a:r>
          </a:p>
          <a:p>
            <a:r>
              <a:rPr lang="es-CL"/>
              <a:t>entrenamiento</a:t>
            </a:r>
            <a:endParaRPr lang="es-ES"/>
          </a:p>
        </p:txBody>
      </p:sp>
      <p:sp>
        <p:nvSpPr>
          <p:cNvPr id="15371" name="13 CuadroTexto"/>
          <p:cNvSpPr txBox="1">
            <a:spLocks noChangeArrowheads="1"/>
          </p:cNvSpPr>
          <p:nvPr/>
        </p:nvSpPr>
        <p:spPr bwMode="auto">
          <a:xfrm>
            <a:off x="7143750" y="5140325"/>
            <a:ext cx="11715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/>
              <a:t>Datos de </a:t>
            </a:r>
          </a:p>
          <a:p>
            <a:r>
              <a:rPr lang="es-CL"/>
              <a:t>testeo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762319-9676-43A7-8418-39B53C39BAE4}" type="slidenum">
              <a:rPr lang="es-ES" smtClean="0"/>
              <a:pPr>
                <a:defRPr/>
              </a:pPr>
              <a:t>41</a:t>
            </a:fld>
            <a:endParaRPr lang="es-ES"/>
          </a:p>
        </p:txBody>
      </p:sp>
      <p:cxnSp>
        <p:nvCxnSpPr>
          <p:cNvPr id="6" name="5 Conector recto de flecha"/>
          <p:cNvCxnSpPr/>
          <p:nvPr/>
        </p:nvCxnSpPr>
        <p:spPr>
          <a:xfrm rot="16200000" flipV="1">
            <a:off x="-1357313" y="3500438"/>
            <a:ext cx="4214813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>
            <a:off x="642938" y="5500688"/>
            <a:ext cx="5572125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90" name="8 CuadroTexto"/>
          <p:cNvSpPr txBox="1">
            <a:spLocks noChangeArrowheads="1"/>
          </p:cNvSpPr>
          <p:nvPr/>
        </p:nvSpPr>
        <p:spPr bwMode="auto">
          <a:xfrm>
            <a:off x="785813" y="1285875"/>
            <a:ext cx="6969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/>
              <a:t>Error</a:t>
            </a:r>
            <a:endParaRPr lang="es-ES"/>
          </a:p>
        </p:txBody>
      </p:sp>
      <p:sp>
        <p:nvSpPr>
          <p:cNvPr id="16391" name="9 CuadroTexto"/>
          <p:cNvSpPr txBox="1">
            <a:spLocks noChangeArrowheads="1"/>
          </p:cNvSpPr>
          <p:nvPr/>
        </p:nvSpPr>
        <p:spPr bwMode="auto">
          <a:xfrm>
            <a:off x="5500688" y="5572125"/>
            <a:ext cx="28648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dirty="0"/>
              <a:t>Número de </a:t>
            </a:r>
            <a:r>
              <a:rPr lang="es-CL" dirty="0" smtClean="0"/>
              <a:t>ramificaciones</a:t>
            </a:r>
            <a:endParaRPr lang="es-ES" dirty="0"/>
          </a:p>
        </p:txBody>
      </p:sp>
      <p:grpSp>
        <p:nvGrpSpPr>
          <p:cNvPr id="2" name="20 Grupo"/>
          <p:cNvGrpSpPr>
            <a:grpSpLocks/>
          </p:cNvGrpSpPr>
          <p:nvPr/>
        </p:nvGrpSpPr>
        <p:grpSpPr bwMode="auto">
          <a:xfrm>
            <a:off x="1009650" y="1787525"/>
            <a:ext cx="7043738" cy="3787775"/>
            <a:chOff x="1009934" y="1787857"/>
            <a:chExt cx="7044176" cy="3787672"/>
          </a:xfrm>
        </p:grpSpPr>
        <p:sp>
          <p:nvSpPr>
            <p:cNvPr id="11" name="10 Forma libre"/>
            <p:cNvSpPr/>
            <p:nvPr/>
          </p:nvSpPr>
          <p:spPr>
            <a:xfrm>
              <a:off x="1009934" y="1787857"/>
              <a:ext cx="4888217" cy="3495580"/>
            </a:xfrm>
            <a:custGeom>
              <a:avLst/>
              <a:gdLst>
                <a:gd name="connsiteX0" fmla="*/ 0 w 4888174"/>
                <a:gd name="connsiteY0" fmla="*/ 0 h 3496101"/>
                <a:gd name="connsiteX1" fmla="*/ 941696 w 4888174"/>
                <a:gd name="connsiteY1" fmla="*/ 2511188 h 3496101"/>
                <a:gd name="connsiteX2" fmla="*/ 4326341 w 4888174"/>
                <a:gd name="connsiteY2" fmla="*/ 3357349 h 3496101"/>
                <a:gd name="connsiteX3" fmla="*/ 4312693 w 4888174"/>
                <a:gd name="connsiteY3" fmla="*/ 3343701 h 3496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88174" h="3496101">
                  <a:moveTo>
                    <a:pt x="0" y="0"/>
                  </a:moveTo>
                  <a:cubicBezTo>
                    <a:pt x="110319" y="975815"/>
                    <a:pt x="220639" y="1951630"/>
                    <a:pt x="941696" y="2511188"/>
                  </a:cubicBezTo>
                  <a:cubicBezTo>
                    <a:pt x="1662753" y="3070746"/>
                    <a:pt x="3764508" y="3218597"/>
                    <a:pt x="4326341" y="3357349"/>
                  </a:cubicBezTo>
                  <a:cubicBezTo>
                    <a:pt x="4888174" y="3496101"/>
                    <a:pt x="4600433" y="3419901"/>
                    <a:pt x="4312693" y="3343701"/>
                  </a:cubicBezTo>
                </a:path>
              </a:pathLst>
            </a:cu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16400" name="11 CuadroTexto"/>
            <p:cNvSpPr txBox="1">
              <a:spLocks noChangeArrowheads="1"/>
            </p:cNvSpPr>
            <p:nvPr/>
          </p:nvSpPr>
          <p:spPr bwMode="auto">
            <a:xfrm>
              <a:off x="5715008" y="4929198"/>
              <a:ext cx="2339102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CL">
                  <a:solidFill>
                    <a:srgbClr val="00B050"/>
                  </a:solidFill>
                </a:rPr>
                <a:t>Error en conjunto de </a:t>
              </a:r>
            </a:p>
            <a:p>
              <a:r>
                <a:rPr lang="es-CL">
                  <a:solidFill>
                    <a:srgbClr val="00B050"/>
                  </a:solidFill>
                </a:rPr>
                <a:t>entrenamiento</a:t>
              </a:r>
              <a:endParaRPr lang="es-ES">
                <a:solidFill>
                  <a:srgbClr val="00B050"/>
                </a:solidFill>
              </a:endParaRPr>
            </a:p>
          </p:txBody>
        </p:sp>
      </p:grpSp>
      <p:grpSp>
        <p:nvGrpSpPr>
          <p:cNvPr id="3" name="19 Grupo"/>
          <p:cNvGrpSpPr>
            <a:grpSpLocks/>
          </p:cNvGrpSpPr>
          <p:nvPr/>
        </p:nvGrpSpPr>
        <p:grpSpPr bwMode="auto">
          <a:xfrm>
            <a:off x="1350963" y="1897063"/>
            <a:ext cx="6616700" cy="2520950"/>
            <a:chOff x="1351128" y="1897039"/>
            <a:chExt cx="6616979" cy="2520286"/>
          </a:xfrm>
        </p:grpSpPr>
        <p:sp>
          <p:nvSpPr>
            <p:cNvPr id="13" name="12 Forma libre"/>
            <p:cNvSpPr/>
            <p:nvPr/>
          </p:nvSpPr>
          <p:spPr>
            <a:xfrm>
              <a:off x="1351128" y="1897039"/>
              <a:ext cx="3302139" cy="2520286"/>
            </a:xfrm>
            <a:custGeom>
              <a:avLst/>
              <a:gdLst>
                <a:gd name="connsiteX0" fmla="*/ 0 w 3302759"/>
                <a:gd name="connsiteY0" fmla="*/ 0 h 2520286"/>
                <a:gd name="connsiteX1" fmla="*/ 1514902 w 3302759"/>
                <a:gd name="connsiteY1" fmla="*/ 2497540 h 2520286"/>
                <a:gd name="connsiteX2" fmla="*/ 3302759 w 3302759"/>
                <a:gd name="connsiteY2" fmla="*/ 136477 h 2520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02759" h="2520286">
                  <a:moveTo>
                    <a:pt x="0" y="0"/>
                  </a:moveTo>
                  <a:cubicBezTo>
                    <a:pt x="482221" y="1237397"/>
                    <a:pt x="964442" y="2474794"/>
                    <a:pt x="1514902" y="2497540"/>
                  </a:cubicBezTo>
                  <a:cubicBezTo>
                    <a:pt x="2065362" y="2520286"/>
                    <a:pt x="2684060" y="1328381"/>
                    <a:pt x="3302759" y="136477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16398" name="13 CuadroTexto"/>
            <p:cNvSpPr txBox="1">
              <a:spLocks noChangeArrowheads="1"/>
            </p:cNvSpPr>
            <p:nvPr/>
          </p:nvSpPr>
          <p:spPr bwMode="auto">
            <a:xfrm>
              <a:off x="5000628" y="2285992"/>
              <a:ext cx="296747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CL">
                  <a:solidFill>
                    <a:srgbClr val="FF0000"/>
                  </a:solidFill>
                </a:rPr>
                <a:t>Error en conjunto de testeo</a:t>
              </a:r>
              <a:endParaRPr lang="es-ES">
                <a:solidFill>
                  <a:srgbClr val="FF0000"/>
                </a:solidFill>
              </a:endParaRPr>
            </a:p>
          </p:txBody>
        </p:sp>
      </p:grpSp>
      <p:grpSp>
        <p:nvGrpSpPr>
          <p:cNvPr id="5" name="16 Grupo"/>
          <p:cNvGrpSpPr>
            <a:grpSpLocks/>
          </p:cNvGrpSpPr>
          <p:nvPr/>
        </p:nvGrpSpPr>
        <p:grpSpPr bwMode="auto">
          <a:xfrm>
            <a:off x="2143125" y="1844675"/>
            <a:ext cx="1638300" cy="4513263"/>
            <a:chOff x="2143108" y="1857364"/>
            <a:chExt cx="1638590" cy="4512736"/>
          </a:xfrm>
        </p:grpSpPr>
        <p:cxnSp>
          <p:nvCxnSpPr>
            <p:cNvPr id="16" name="15 Conector recto"/>
            <p:cNvCxnSpPr/>
            <p:nvPr/>
          </p:nvCxnSpPr>
          <p:spPr>
            <a:xfrm rot="16200000" flipH="1">
              <a:off x="893318" y="3821655"/>
              <a:ext cx="4000033" cy="71451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396" name="21 CuadroTexto"/>
            <p:cNvSpPr txBox="1">
              <a:spLocks noChangeArrowheads="1"/>
            </p:cNvSpPr>
            <p:nvPr/>
          </p:nvSpPr>
          <p:spPr bwMode="auto">
            <a:xfrm>
              <a:off x="2143108" y="6000768"/>
              <a:ext cx="163859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CL"/>
                <a:t>“Sobre ajuste”</a:t>
              </a:r>
              <a:endParaRPr lang="es-ES"/>
            </a:p>
          </p:txBody>
        </p:sp>
      </p:grpSp>
      <p:sp>
        <p:nvSpPr>
          <p:cNvPr id="20" name="Rectangle 2"/>
          <p:cNvSpPr>
            <a:spLocks noGrp="1"/>
          </p:cNvSpPr>
          <p:nvPr>
            <p:ph type="title" idx="4294967295"/>
          </p:nvPr>
        </p:nvSpPr>
        <p:spPr>
          <a:xfrm>
            <a:off x="685800" y="228600"/>
            <a:ext cx="7772400" cy="838200"/>
          </a:xfrm>
        </p:spPr>
        <p:txBody>
          <a:bodyPr/>
          <a:lstStyle/>
          <a:p>
            <a:r>
              <a:rPr lang="es-ES_tradnl" dirty="0" smtClean="0">
                <a:cs typeface="Arial" pitchFamily="34" charset="0"/>
              </a:rPr>
              <a:t>¿Qué es el “Sobre Ajuste”? </a:t>
            </a:r>
            <a:endParaRPr lang="es-ES_trad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/>
          </p:cNvSpPr>
          <p:nvPr>
            <p:ph type="title" idx="4294967295"/>
          </p:nvPr>
        </p:nvSpPr>
        <p:spPr>
          <a:xfrm>
            <a:off x="685800" y="228600"/>
            <a:ext cx="7772400" cy="838200"/>
          </a:xfrm>
        </p:spPr>
        <p:txBody>
          <a:bodyPr/>
          <a:lstStyle/>
          <a:p>
            <a:r>
              <a:rPr lang="es-ES_tradnl" dirty="0" smtClean="0">
                <a:cs typeface="Arial" pitchFamily="34" charset="0"/>
              </a:rPr>
              <a:t>¿Cómo evitar “Sobre Ajuste”? </a:t>
            </a:r>
            <a:endParaRPr lang="es-ES_tradnl" dirty="0" smtClean="0"/>
          </a:p>
        </p:txBody>
      </p:sp>
      <p:sp>
        <p:nvSpPr>
          <p:cNvPr id="4" name="3 CuadroTexto"/>
          <p:cNvSpPr txBox="1"/>
          <p:nvPr/>
        </p:nvSpPr>
        <p:spPr>
          <a:xfrm>
            <a:off x="827584" y="2204864"/>
            <a:ext cx="45175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smtClean="0"/>
              <a:t>Detención temprana</a:t>
            </a:r>
          </a:p>
          <a:p>
            <a:endParaRPr lang="es-ES" sz="2400" dirty="0" smtClean="0"/>
          </a:p>
          <a:p>
            <a:r>
              <a:rPr lang="es-ES" sz="2400" dirty="0" smtClean="0"/>
              <a:t>Podar un árbol “sobre ajustado”</a:t>
            </a:r>
            <a:endParaRPr lang="es-C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2"/>
          <p:cNvSpPr>
            <a:spLocks noGrp="1"/>
          </p:cNvSpPr>
          <p:nvPr>
            <p:ph type="title" idx="4294967295"/>
          </p:nvPr>
        </p:nvSpPr>
        <p:spPr>
          <a:xfrm>
            <a:off x="685800" y="228600"/>
            <a:ext cx="7772400" cy="838200"/>
          </a:xfrm>
        </p:spPr>
        <p:txBody>
          <a:bodyPr/>
          <a:lstStyle/>
          <a:p>
            <a:r>
              <a:rPr lang="es-ES_tradnl" dirty="0" smtClean="0">
                <a:cs typeface="Arial" pitchFamily="34" charset="0"/>
              </a:rPr>
              <a:t>Regresión Logística (1/2) </a:t>
            </a:r>
            <a:endParaRPr lang="es-ES_tradnl" dirty="0" smtClean="0"/>
          </a:p>
        </p:txBody>
      </p:sp>
      <p:sp>
        <p:nvSpPr>
          <p:cNvPr id="61442" name="Text Box 3"/>
          <p:cNvSpPr txBox="1">
            <a:spLocks noChangeArrowheads="1"/>
          </p:cNvSpPr>
          <p:nvPr/>
        </p:nvSpPr>
        <p:spPr bwMode="auto">
          <a:xfrm>
            <a:off x="251520" y="764704"/>
            <a:ext cx="7783513" cy="2056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defTabSz="762000" eaLnBrk="0" hangingPunct="0">
              <a:lnSpc>
                <a:spcPct val="140000"/>
              </a:lnSpc>
              <a:spcBef>
                <a:spcPct val="50000"/>
              </a:spcBef>
              <a:buFont typeface="Monotype Sorts"/>
              <a:buNone/>
            </a:pPr>
            <a:endParaRPr lang="es-ES_tradnl" dirty="0" smtClean="0"/>
          </a:p>
          <a:p>
            <a:pPr defTabSz="762000" eaLnBrk="0" hangingPunct="0">
              <a:lnSpc>
                <a:spcPct val="140000"/>
              </a:lnSpc>
              <a:spcBef>
                <a:spcPct val="50000"/>
              </a:spcBef>
              <a:buFont typeface="Monotype Sorts"/>
              <a:buNone/>
            </a:pPr>
            <a:endParaRPr lang="es-ES_tradnl" dirty="0" smtClean="0"/>
          </a:p>
          <a:p>
            <a:pPr defTabSz="762000" eaLnBrk="0" hangingPunct="0">
              <a:lnSpc>
                <a:spcPct val="140000"/>
              </a:lnSpc>
              <a:spcBef>
                <a:spcPct val="50000"/>
              </a:spcBef>
              <a:buFont typeface="Monotype Sorts"/>
              <a:buNone/>
            </a:pPr>
            <a:endParaRPr lang="es-ES_tradnl" dirty="0" smtClean="0"/>
          </a:p>
          <a:p>
            <a:pPr defTabSz="762000" eaLnBrk="0" hangingPunct="0">
              <a:lnSpc>
                <a:spcPct val="140000"/>
              </a:lnSpc>
              <a:spcBef>
                <a:spcPct val="50000"/>
              </a:spcBef>
              <a:buFont typeface="Monotype Sorts"/>
              <a:buNone/>
            </a:pPr>
            <a:endParaRPr lang="es-ES_tradnl" dirty="0" smtClean="0"/>
          </a:p>
        </p:txBody>
      </p:sp>
      <p:sp>
        <p:nvSpPr>
          <p:cNvPr id="8" name="7 CuadroTexto"/>
          <p:cNvSpPr txBox="1"/>
          <p:nvPr/>
        </p:nvSpPr>
        <p:spPr>
          <a:xfrm>
            <a:off x="539552" y="1862822"/>
            <a:ext cx="8007320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Y</a:t>
            </a:r>
            <a:r>
              <a:rPr lang="es-ES" sz="1600" dirty="0" err="1" smtClean="0"/>
              <a:t>i</a:t>
            </a:r>
            <a:r>
              <a:rPr lang="es-ES" dirty="0" smtClean="0"/>
              <a:t> = Número de “éxitos” de un experimento con n</a:t>
            </a:r>
            <a:r>
              <a:rPr lang="es-ES" sz="1600" dirty="0" smtClean="0"/>
              <a:t>i</a:t>
            </a:r>
            <a:r>
              <a:rPr lang="es-ES" dirty="0" smtClean="0"/>
              <a:t> repeticiones (n</a:t>
            </a:r>
            <a:r>
              <a:rPr lang="es-ES" sz="1600" dirty="0" smtClean="0"/>
              <a:t>i</a:t>
            </a:r>
            <a:r>
              <a:rPr lang="es-ES" dirty="0" smtClean="0"/>
              <a:t> conocido) </a:t>
            </a:r>
          </a:p>
          <a:p>
            <a:r>
              <a:rPr lang="es-ES" dirty="0" smtClean="0"/>
              <a:t>donde la probabilidad de éxito es p</a:t>
            </a:r>
            <a:r>
              <a:rPr lang="es-ES" sz="1600" dirty="0" smtClean="0"/>
              <a:t>i</a:t>
            </a:r>
            <a:r>
              <a:rPr lang="es-ES" dirty="0" smtClean="0"/>
              <a:t> (p</a:t>
            </a:r>
            <a:r>
              <a:rPr lang="es-ES" sz="1600" dirty="0" smtClean="0"/>
              <a:t>i</a:t>
            </a:r>
            <a:r>
              <a:rPr lang="es-ES" dirty="0" smtClean="0"/>
              <a:t> no conocido). </a:t>
            </a:r>
          </a:p>
          <a:p>
            <a:endParaRPr lang="es-ES" dirty="0" smtClean="0"/>
          </a:p>
          <a:p>
            <a:endParaRPr lang="es-ES" dirty="0" smtClean="0"/>
          </a:p>
          <a:p>
            <a:r>
              <a:rPr lang="es-ES" dirty="0" err="1" smtClean="0"/>
              <a:t>Y</a:t>
            </a:r>
            <a:r>
              <a:rPr lang="es-ES" sz="1600" dirty="0" err="1" smtClean="0"/>
              <a:t>i</a:t>
            </a:r>
            <a:r>
              <a:rPr lang="es-ES" dirty="0" smtClean="0"/>
              <a:t> ~ B(n</a:t>
            </a:r>
            <a:r>
              <a:rPr lang="es-ES" sz="1600" dirty="0" smtClean="0"/>
              <a:t>i</a:t>
            </a:r>
            <a:r>
              <a:rPr lang="es-ES" dirty="0" smtClean="0"/>
              <a:t>, p</a:t>
            </a:r>
            <a:r>
              <a:rPr lang="es-ES" sz="1600" dirty="0" smtClean="0"/>
              <a:t>i</a:t>
            </a:r>
            <a:r>
              <a:rPr lang="es-ES" dirty="0" smtClean="0"/>
              <a:t>), i = 1, …, N 		: Distribución </a:t>
            </a:r>
            <a:r>
              <a:rPr lang="es-ES" dirty="0" err="1" smtClean="0"/>
              <a:t>Binominal</a:t>
            </a:r>
            <a:r>
              <a:rPr lang="es-ES" dirty="0" smtClean="0"/>
              <a:t> </a:t>
            </a:r>
          </a:p>
          <a:p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Supuesto: p</a:t>
            </a:r>
            <a:r>
              <a:rPr lang="es-ES" sz="1600" dirty="0" smtClean="0"/>
              <a:t>i</a:t>
            </a:r>
            <a:r>
              <a:rPr lang="es-ES" dirty="0" smtClean="0"/>
              <a:t> depende del vector de atributos (X</a:t>
            </a:r>
            <a:r>
              <a:rPr lang="es-ES" sz="1600" dirty="0" smtClean="0"/>
              <a:t>i</a:t>
            </a:r>
            <a:r>
              <a:rPr lang="es-ES" dirty="0" smtClean="0"/>
              <a:t>) del objeto i. </a:t>
            </a:r>
          </a:p>
          <a:p>
            <a:endParaRPr lang="es-ES" dirty="0" smtClean="0"/>
          </a:p>
          <a:p>
            <a:r>
              <a:rPr lang="es-ES" dirty="0" smtClean="0"/>
              <a:t> </a:t>
            </a:r>
            <a:endParaRPr lang="es-CL" dirty="0"/>
          </a:p>
        </p:txBody>
      </p:sp>
      <p:pic>
        <p:nvPicPr>
          <p:cNvPr id="59401" name="Picture 9" descr="p_i = \operatorname{E}\left(\left.\frac{Y_i}{n_{i}}\right|X_i \right). \,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5956" y="4824958"/>
            <a:ext cx="2308132" cy="7642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2"/>
          <p:cNvSpPr>
            <a:spLocks noGrp="1"/>
          </p:cNvSpPr>
          <p:nvPr>
            <p:ph type="title" idx="4294967295"/>
          </p:nvPr>
        </p:nvSpPr>
        <p:spPr>
          <a:xfrm>
            <a:off x="685800" y="228600"/>
            <a:ext cx="7772400" cy="838200"/>
          </a:xfrm>
        </p:spPr>
        <p:txBody>
          <a:bodyPr/>
          <a:lstStyle/>
          <a:p>
            <a:r>
              <a:rPr lang="es-ES_tradnl" smtClean="0">
                <a:cs typeface="Arial" pitchFamily="34" charset="0"/>
              </a:rPr>
              <a:t>Regresión Logística</a:t>
            </a:r>
            <a:endParaRPr lang="es-ES_tradnl" smtClean="0"/>
          </a:p>
        </p:txBody>
      </p:sp>
      <p:sp>
        <p:nvSpPr>
          <p:cNvPr id="61442" name="Text Box 3"/>
          <p:cNvSpPr txBox="1">
            <a:spLocks noChangeArrowheads="1"/>
          </p:cNvSpPr>
          <p:nvPr/>
        </p:nvSpPr>
        <p:spPr bwMode="auto">
          <a:xfrm>
            <a:off x="251520" y="764704"/>
            <a:ext cx="7783513" cy="5740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defTabSz="762000" eaLnBrk="0" hangingPunct="0">
              <a:lnSpc>
                <a:spcPct val="140000"/>
              </a:lnSpc>
              <a:spcBef>
                <a:spcPct val="50000"/>
              </a:spcBef>
              <a:buFont typeface="Monotype Sorts"/>
              <a:buNone/>
            </a:pPr>
            <a:r>
              <a:rPr lang="es-ES_tradnl" dirty="0"/>
              <a:t>Método de clasificación (m clases) </a:t>
            </a:r>
          </a:p>
          <a:p>
            <a:pPr defTabSz="762000" eaLnBrk="0" hangingPunct="0">
              <a:lnSpc>
                <a:spcPct val="140000"/>
              </a:lnSpc>
              <a:spcBef>
                <a:spcPct val="50000"/>
              </a:spcBef>
              <a:buFont typeface="Monotype Sorts"/>
              <a:buNone/>
            </a:pPr>
            <a:r>
              <a:rPr lang="es-ES_tradnl" dirty="0"/>
              <a:t>p = probabilidad de pertenecer a la clase 1 (m=2) </a:t>
            </a:r>
          </a:p>
          <a:p>
            <a:pPr defTabSz="762000" eaLnBrk="0" hangingPunct="0">
              <a:lnSpc>
                <a:spcPct val="140000"/>
              </a:lnSpc>
              <a:spcBef>
                <a:spcPct val="50000"/>
              </a:spcBef>
              <a:buFont typeface="Monotype Sorts"/>
              <a:buNone/>
            </a:pPr>
            <a:r>
              <a:rPr lang="es-ES_tradnl" dirty="0" smtClean="0"/>
              <a:t>p </a:t>
            </a:r>
            <a:r>
              <a:rPr lang="es-ES_tradnl" dirty="0"/>
              <a:t>= </a:t>
            </a:r>
            <a:r>
              <a:rPr lang="el-GR" dirty="0"/>
              <a:t>β</a:t>
            </a:r>
            <a:r>
              <a:rPr lang="es-ES" baseline="-25000" dirty="0"/>
              <a:t>0</a:t>
            </a:r>
            <a:r>
              <a:rPr lang="es-ES" dirty="0"/>
              <a:t> + </a:t>
            </a:r>
            <a:r>
              <a:rPr lang="el-GR" dirty="0"/>
              <a:t>β</a:t>
            </a:r>
            <a:r>
              <a:rPr lang="es-ES" baseline="-25000" dirty="0"/>
              <a:t>1</a:t>
            </a:r>
            <a:r>
              <a:rPr lang="es-ES" dirty="0"/>
              <a:t>*x</a:t>
            </a:r>
            <a:r>
              <a:rPr lang="es-ES" baseline="-25000" dirty="0"/>
              <a:t>1</a:t>
            </a:r>
            <a:r>
              <a:rPr lang="es-ES" dirty="0"/>
              <a:t> +  </a:t>
            </a:r>
            <a:r>
              <a:rPr lang="el-GR" dirty="0"/>
              <a:t>β</a:t>
            </a:r>
            <a:r>
              <a:rPr lang="es-ES" baseline="-25000" dirty="0"/>
              <a:t>2</a:t>
            </a:r>
            <a:r>
              <a:rPr lang="es-ES" dirty="0"/>
              <a:t>*x</a:t>
            </a:r>
            <a:r>
              <a:rPr lang="es-ES" baseline="-25000" dirty="0"/>
              <a:t>2</a:t>
            </a:r>
            <a:r>
              <a:rPr lang="es-ES" dirty="0"/>
              <a:t> + … +  </a:t>
            </a:r>
            <a:r>
              <a:rPr lang="el-GR" dirty="0"/>
              <a:t>β</a:t>
            </a:r>
            <a:r>
              <a:rPr lang="es-ES" baseline="-25000" dirty="0"/>
              <a:t>n</a:t>
            </a:r>
            <a:r>
              <a:rPr lang="es-ES" dirty="0"/>
              <a:t>*</a:t>
            </a:r>
            <a:r>
              <a:rPr lang="es-ES" dirty="0" err="1"/>
              <a:t>x</a:t>
            </a:r>
            <a:r>
              <a:rPr lang="es-ES" baseline="-25000" dirty="0" err="1"/>
              <a:t>n</a:t>
            </a:r>
            <a:r>
              <a:rPr lang="es-ES" dirty="0"/>
              <a:t> </a:t>
            </a:r>
            <a:r>
              <a:rPr lang="es-ES" dirty="0" smtClean="0"/>
              <a:t>                (</a:t>
            </a:r>
            <a:r>
              <a:rPr lang="es-ES" dirty="0"/>
              <a:t>no necesariamente en </a:t>
            </a:r>
            <a:r>
              <a:rPr lang="en-US" dirty="0"/>
              <a:t>[0,1</a:t>
            </a:r>
            <a:r>
              <a:rPr lang="en-US" dirty="0" smtClean="0"/>
              <a:t>])</a:t>
            </a:r>
            <a:endParaRPr lang="en-US" dirty="0"/>
          </a:p>
          <a:p>
            <a:pPr defTabSz="762000" eaLnBrk="0" hangingPunct="0">
              <a:lnSpc>
                <a:spcPct val="140000"/>
              </a:lnSpc>
              <a:spcBef>
                <a:spcPct val="50000"/>
              </a:spcBef>
              <a:buFont typeface="Monotype Sorts"/>
              <a:buNone/>
            </a:pPr>
            <a:endParaRPr lang="es-ES_tradnl" dirty="0" smtClean="0"/>
          </a:p>
          <a:p>
            <a:pPr defTabSz="762000" eaLnBrk="0" hangingPunct="0">
              <a:lnSpc>
                <a:spcPct val="140000"/>
              </a:lnSpc>
              <a:spcBef>
                <a:spcPct val="50000"/>
              </a:spcBef>
              <a:buFont typeface="Monotype Sorts"/>
              <a:buNone/>
            </a:pPr>
            <a:r>
              <a:rPr lang="es-ES_tradnl" dirty="0" smtClean="0"/>
              <a:t>p </a:t>
            </a:r>
            <a:r>
              <a:rPr lang="es-ES_tradnl" dirty="0"/>
              <a:t>= </a:t>
            </a:r>
            <a:r>
              <a:rPr lang="es-ES_tradnl" dirty="0" smtClean="0"/>
              <a:t>                                                                  </a:t>
            </a:r>
            <a:r>
              <a:rPr lang="es-ES" dirty="0" smtClean="0"/>
              <a:t>(siempre en </a:t>
            </a:r>
            <a:r>
              <a:rPr lang="en-US" dirty="0" smtClean="0"/>
              <a:t>[0,1])</a:t>
            </a:r>
            <a:endParaRPr lang="es-ES_tradnl" dirty="0"/>
          </a:p>
          <a:p>
            <a:pPr defTabSz="762000" eaLnBrk="0" hangingPunct="0">
              <a:lnSpc>
                <a:spcPct val="140000"/>
              </a:lnSpc>
              <a:spcBef>
                <a:spcPct val="50000"/>
              </a:spcBef>
              <a:buFont typeface="Monotype Sorts"/>
              <a:buNone/>
            </a:pPr>
            <a:endParaRPr lang="es-ES_tradnl" dirty="0" smtClean="0"/>
          </a:p>
          <a:p>
            <a:pPr defTabSz="762000" eaLnBrk="0" hangingPunct="0">
              <a:lnSpc>
                <a:spcPct val="140000"/>
              </a:lnSpc>
              <a:spcBef>
                <a:spcPct val="50000"/>
              </a:spcBef>
              <a:buFont typeface="Monotype Sorts"/>
              <a:buNone/>
            </a:pPr>
            <a:r>
              <a:rPr lang="es-ES_tradnl" dirty="0" err="1" smtClean="0"/>
              <a:t>Odds</a:t>
            </a:r>
            <a:r>
              <a:rPr lang="es-ES_tradnl" dirty="0" smtClean="0"/>
              <a:t> </a:t>
            </a:r>
            <a:r>
              <a:rPr lang="es-ES_tradnl" dirty="0"/>
              <a:t>= p / (1-p)     </a:t>
            </a:r>
            <a:r>
              <a:rPr lang="es-ES_tradnl" dirty="0">
                <a:sym typeface="Wingdings" pitchFamily="2" charset="2"/>
              </a:rPr>
              <a:t>    p = </a:t>
            </a:r>
            <a:r>
              <a:rPr lang="es-ES_tradnl" dirty="0" err="1">
                <a:sym typeface="Wingdings" pitchFamily="2" charset="2"/>
              </a:rPr>
              <a:t>Odds</a:t>
            </a:r>
            <a:r>
              <a:rPr lang="es-ES_tradnl" dirty="0">
                <a:sym typeface="Wingdings" pitchFamily="2" charset="2"/>
              </a:rPr>
              <a:t> / (1+Odds) </a:t>
            </a:r>
          </a:p>
          <a:p>
            <a:pPr defTabSz="762000" eaLnBrk="0" hangingPunct="0">
              <a:lnSpc>
                <a:spcPct val="140000"/>
              </a:lnSpc>
              <a:spcBef>
                <a:spcPct val="50000"/>
              </a:spcBef>
              <a:buFont typeface="Monotype Sorts"/>
              <a:buNone/>
            </a:pPr>
            <a:endParaRPr lang="es-ES_tradnl" dirty="0" smtClean="0">
              <a:sym typeface="Wingdings" pitchFamily="2" charset="2"/>
            </a:endParaRPr>
          </a:p>
          <a:p>
            <a:pPr defTabSz="762000" eaLnBrk="0" hangingPunct="0">
              <a:lnSpc>
                <a:spcPct val="140000"/>
              </a:lnSpc>
              <a:spcBef>
                <a:spcPct val="50000"/>
              </a:spcBef>
              <a:buFont typeface="Monotype Sorts"/>
              <a:buNone/>
            </a:pPr>
            <a:r>
              <a:rPr lang="es-ES_tradnl" dirty="0" err="1" smtClean="0">
                <a:sym typeface="Wingdings" pitchFamily="2" charset="2"/>
              </a:rPr>
              <a:t>Odds</a:t>
            </a:r>
            <a:r>
              <a:rPr lang="es-ES_tradnl" dirty="0" smtClean="0">
                <a:sym typeface="Wingdings" pitchFamily="2" charset="2"/>
              </a:rPr>
              <a:t> </a:t>
            </a:r>
            <a:r>
              <a:rPr lang="es-ES_tradnl" dirty="0">
                <a:sym typeface="Wingdings" pitchFamily="2" charset="2"/>
              </a:rPr>
              <a:t>= </a:t>
            </a:r>
          </a:p>
          <a:p>
            <a:pPr defTabSz="762000" eaLnBrk="0" hangingPunct="0">
              <a:lnSpc>
                <a:spcPct val="140000"/>
              </a:lnSpc>
              <a:spcBef>
                <a:spcPct val="50000"/>
              </a:spcBef>
              <a:buFont typeface="Monotype Sorts"/>
              <a:buNone/>
            </a:pPr>
            <a:r>
              <a:rPr lang="es-ES_tradnl" dirty="0" smtClean="0">
                <a:sym typeface="Wingdings" pitchFamily="2" charset="2"/>
              </a:rPr>
              <a:t>Log(</a:t>
            </a:r>
            <a:r>
              <a:rPr lang="es-ES_tradnl" dirty="0" err="1" smtClean="0">
                <a:sym typeface="Wingdings" pitchFamily="2" charset="2"/>
              </a:rPr>
              <a:t>Odds</a:t>
            </a:r>
            <a:r>
              <a:rPr lang="es-ES_tradnl" dirty="0">
                <a:sym typeface="Wingdings" pitchFamily="2" charset="2"/>
              </a:rPr>
              <a:t>) </a:t>
            </a:r>
            <a:r>
              <a:rPr lang="es-ES_tradnl" dirty="0" smtClean="0">
                <a:sym typeface="Wingdings" pitchFamily="2" charset="2"/>
              </a:rPr>
              <a:t>=</a:t>
            </a:r>
            <a:r>
              <a:rPr lang="es-ES_tradnl" dirty="0" smtClean="0"/>
              <a:t> </a:t>
            </a:r>
            <a:r>
              <a:rPr lang="el-GR" dirty="0"/>
              <a:t>β</a:t>
            </a:r>
            <a:r>
              <a:rPr lang="es-ES" baseline="-25000" dirty="0"/>
              <a:t>0</a:t>
            </a:r>
            <a:r>
              <a:rPr lang="es-ES" dirty="0"/>
              <a:t> + </a:t>
            </a:r>
            <a:r>
              <a:rPr lang="el-GR" dirty="0"/>
              <a:t>β</a:t>
            </a:r>
            <a:r>
              <a:rPr lang="es-ES" baseline="-25000" dirty="0"/>
              <a:t>1</a:t>
            </a:r>
            <a:r>
              <a:rPr lang="es-ES" dirty="0"/>
              <a:t>*x</a:t>
            </a:r>
            <a:r>
              <a:rPr lang="es-ES" baseline="-25000" dirty="0"/>
              <a:t>1</a:t>
            </a:r>
            <a:r>
              <a:rPr lang="es-ES" dirty="0"/>
              <a:t> +  </a:t>
            </a:r>
            <a:r>
              <a:rPr lang="el-GR" dirty="0"/>
              <a:t>β</a:t>
            </a:r>
            <a:r>
              <a:rPr lang="es-ES" baseline="-25000" dirty="0"/>
              <a:t>2</a:t>
            </a:r>
            <a:r>
              <a:rPr lang="es-ES" dirty="0"/>
              <a:t>*x</a:t>
            </a:r>
            <a:r>
              <a:rPr lang="es-ES" baseline="-25000" dirty="0"/>
              <a:t>2</a:t>
            </a:r>
            <a:r>
              <a:rPr lang="es-ES" dirty="0"/>
              <a:t> + … +  </a:t>
            </a:r>
            <a:r>
              <a:rPr lang="el-GR" dirty="0"/>
              <a:t>β</a:t>
            </a:r>
            <a:r>
              <a:rPr lang="es-ES" baseline="-25000" dirty="0"/>
              <a:t>n</a:t>
            </a:r>
            <a:r>
              <a:rPr lang="es-ES" dirty="0"/>
              <a:t>*</a:t>
            </a:r>
            <a:r>
              <a:rPr lang="es-ES" dirty="0" err="1"/>
              <a:t>x</a:t>
            </a:r>
            <a:r>
              <a:rPr lang="es-ES" baseline="-25000" dirty="0" err="1"/>
              <a:t>n</a:t>
            </a:r>
            <a:r>
              <a:rPr lang="es-ES" dirty="0"/>
              <a:t>       (= </a:t>
            </a:r>
            <a:r>
              <a:rPr lang="es-ES" dirty="0" err="1"/>
              <a:t>logit</a:t>
            </a:r>
            <a:r>
              <a:rPr lang="es-ES" dirty="0"/>
              <a:t>) </a:t>
            </a:r>
            <a:endParaRPr lang="es-ES" dirty="0" smtClean="0"/>
          </a:p>
          <a:p>
            <a:pPr defTabSz="762000" eaLnBrk="0" hangingPunct="0">
              <a:lnSpc>
                <a:spcPct val="140000"/>
              </a:lnSpc>
              <a:spcBef>
                <a:spcPct val="50000"/>
              </a:spcBef>
              <a:buFont typeface="Monotype Sorts"/>
              <a:buNone/>
            </a:pPr>
            <a:r>
              <a:rPr lang="es-ES" dirty="0" smtClean="0"/>
              <a:t>Estimar </a:t>
            </a:r>
            <a:r>
              <a:rPr lang="el-GR" dirty="0" smtClean="0"/>
              <a:t>β</a:t>
            </a:r>
            <a:r>
              <a:rPr lang="es-ES" sz="1600" dirty="0" smtClean="0"/>
              <a:t>i</a:t>
            </a:r>
            <a:r>
              <a:rPr lang="es-ES" dirty="0" smtClean="0"/>
              <a:t> con </a:t>
            </a:r>
            <a:r>
              <a:rPr lang="es-ES" dirty="0" err="1" smtClean="0"/>
              <a:t>maximum</a:t>
            </a:r>
            <a:r>
              <a:rPr lang="es-ES" dirty="0" smtClean="0"/>
              <a:t> </a:t>
            </a:r>
            <a:r>
              <a:rPr lang="es-ES" dirty="0" err="1" smtClean="0"/>
              <a:t>likelihood</a:t>
            </a:r>
            <a:r>
              <a:rPr lang="es-ES" dirty="0" smtClean="0"/>
              <a:t>. </a:t>
            </a:r>
            <a:endParaRPr lang="es-ES_tradnl" dirty="0"/>
          </a:p>
        </p:txBody>
      </p:sp>
      <p:graphicFrame>
        <p:nvGraphicFramePr>
          <p:cNvPr id="4" name="3 Objeto"/>
          <p:cNvGraphicFramePr>
            <a:graphicFrameLocks noChangeAspect="1"/>
          </p:cNvGraphicFramePr>
          <p:nvPr/>
        </p:nvGraphicFramePr>
        <p:xfrm>
          <a:off x="755576" y="2564904"/>
          <a:ext cx="3556323" cy="1208021"/>
        </p:xfrm>
        <a:graphic>
          <a:graphicData uri="http://schemas.openxmlformats.org/presentationml/2006/ole">
            <p:oleObj spid="_x0000_s34818" name="Ecuación" r:id="rId3" imgW="1346040" imgH="457200" progId="Equation.3">
              <p:embed/>
            </p:oleObj>
          </a:graphicData>
        </a:graphic>
      </p:graphicFrame>
      <p:graphicFrame>
        <p:nvGraphicFramePr>
          <p:cNvPr id="5" name="4 Objeto"/>
          <p:cNvGraphicFramePr>
            <a:graphicFrameLocks noChangeAspect="1"/>
          </p:cNvGraphicFramePr>
          <p:nvPr/>
        </p:nvGraphicFramePr>
        <p:xfrm>
          <a:off x="1259632" y="4687949"/>
          <a:ext cx="3204047" cy="829283"/>
        </p:xfrm>
        <a:graphic>
          <a:graphicData uri="http://schemas.openxmlformats.org/presentationml/2006/ole">
            <p:oleObj spid="_x0000_s34819" name="Ecuación" r:id="rId4" imgW="1079280" imgH="2793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/>
          </p:cNvSpPr>
          <p:nvPr>
            <p:ph type="title" idx="4294967295"/>
          </p:nvPr>
        </p:nvSpPr>
        <p:spPr>
          <a:xfrm>
            <a:off x="685800" y="228600"/>
            <a:ext cx="7772400" cy="838200"/>
          </a:xfrm>
        </p:spPr>
        <p:txBody>
          <a:bodyPr/>
          <a:lstStyle/>
          <a:p>
            <a:r>
              <a:rPr lang="es-ES_tradnl" dirty="0" smtClean="0">
                <a:cs typeface="Arial" pitchFamily="34" charset="0"/>
              </a:rPr>
              <a:t>Más información </a:t>
            </a:r>
            <a:endParaRPr lang="es-ES_tradnl" dirty="0" smtClean="0"/>
          </a:p>
        </p:txBody>
      </p:sp>
      <p:sp>
        <p:nvSpPr>
          <p:cNvPr id="64515" name="Text Box 3"/>
          <p:cNvSpPr txBox="1">
            <a:spLocks noChangeArrowheads="1"/>
          </p:cNvSpPr>
          <p:nvPr/>
        </p:nvSpPr>
        <p:spPr bwMode="auto">
          <a:xfrm>
            <a:off x="533400" y="1544638"/>
            <a:ext cx="7783513" cy="4023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defTabSz="762000" eaLnBrk="0" hangingPunct="0">
              <a:lnSpc>
                <a:spcPct val="140000"/>
              </a:lnSpc>
              <a:spcBef>
                <a:spcPct val="50000"/>
              </a:spcBef>
              <a:buFont typeface="Monotype Sorts"/>
              <a:buChar char="ä"/>
            </a:pPr>
            <a:endParaRPr lang="es-ES_tradnl" dirty="0"/>
          </a:p>
          <a:p>
            <a:pPr defTabSz="762000" eaLnBrk="0" hangingPunct="0">
              <a:lnSpc>
                <a:spcPct val="140000"/>
              </a:lnSpc>
              <a:spcBef>
                <a:spcPct val="50000"/>
              </a:spcBef>
            </a:pPr>
            <a:r>
              <a:rPr lang="es-ES_tradnl" dirty="0" smtClean="0">
                <a:hlinkClick r:id="rId2"/>
              </a:rPr>
              <a:t>www.kdnuggets.com</a:t>
            </a:r>
            <a:endParaRPr lang="es-ES_tradnl" dirty="0" smtClean="0"/>
          </a:p>
          <a:p>
            <a:pPr defTabSz="762000" eaLnBrk="0" hangingPunct="0">
              <a:lnSpc>
                <a:spcPct val="140000"/>
              </a:lnSpc>
              <a:spcBef>
                <a:spcPct val="50000"/>
              </a:spcBef>
            </a:pPr>
            <a:r>
              <a:rPr lang="en-US" dirty="0" err="1" smtClean="0"/>
              <a:t>Hosmer</a:t>
            </a:r>
            <a:r>
              <a:rPr lang="en-US" dirty="0" smtClean="0"/>
              <a:t>, David W.; Stanley </a:t>
            </a:r>
            <a:r>
              <a:rPr lang="en-US" dirty="0" err="1" smtClean="0"/>
              <a:t>Lemeshow</a:t>
            </a:r>
            <a:r>
              <a:rPr lang="en-US" dirty="0" smtClean="0"/>
              <a:t> (2000). </a:t>
            </a:r>
            <a:r>
              <a:rPr lang="en-US" i="1" dirty="0" smtClean="0"/>
              <a:t>Applied Logistic Regression, 2nd ed.</a:t>
            </a:r>
            <a:r>
              <a:rPr lang="en-US" dirty="0" smtClean="0"/>
              <a:t>. New York; </a:t>
            </a:r>
            <a:r>
              <a:rPr lang="en-US" dirty="0" err="1" smtClean="0"/>
              <a:t>Chichester</a:t>
            </a:r>
            <a:r>
              <a:rPr lang="en-US" dirty="0" smtClean="0"/>
              <a:t>, Wiley. </a:t>
            </a:r>
          </a:p>
          <a:p>
            <a:pPr defTabSz="762000" eaLnBrk="0" hangingPunct="0">
              <a:lnSpc>
                <a:spcPct val="140000"/>
              </a:lnSpc>
              <a:spcBef>
                <a:spcPct val="50000"/>
              </a:spcBef>
            </a:pPr>
            <a:r>
              <a:rPr lang="es-CL" dirty="0" smtClean="0">
                <a:hlinkClick r:id="rId3"/>
              </a:rPr>
              <a:t>http</a:t>
            </a:r>
            <a:r>
              <a:rPr lang="es-CL" dirty="0" smtClean="0">
                <a:hlinkClick r:id="rId3"/>
              </a:rPr>
              <a:t>://statpages.org/logistic.html</a:t>
            </a:r>
            <a:r>
              <a:rPr lang="es-CL" dirty="0" smtClean="0"/>
              <a:t> </a:t>
            </a:r>
          </a:p>
          <a:p>
            <a:pPr defTabSz="762000" eaLnBrk="0" hangingPunct="0">
              <a:lnSpc>
                <a:spcPct val="140000"/>
              </a:lnSpc>
              <a:spcBef>
                <a:spcPct val="50000"/>
              </a:spcBef>
            </a:pPr>
            <a:r>
              <a:rPr lang="es-ES_tradnl" dirty="0" smtClean="0"/>
              <a:t>www.businessintelligence.com</a:t>
            </a:r>
            <a:endParaRPr lang="es-ES_tradnl" dirty="0" smtClean="0"/>
          </a:p>
          <a:p>
            <a:pPr defTabSz="762000" eaLnBrk="0" hangingPunct="0">
              <a:lnSpc>
                <a:spcPct val="140000"/>
              </a:lnSpc>
              <a:spcBef>
                <a:spcPct val="50000"/>
              </a:spcBef>
            </a:pPr>
            <a:r>
              <a:rPr lang="es-ES_tradnl" dirty="0" smtClean="0"/>
              <a:t>http://www.dmreview.com/channels/business_intelligence.html</a:t>
            </a:r>
            <a:endParaRPr lang="es-ES_tradnl" dirty="0" smtClean="0"/>
          </a:p>
          <a:p>
            <a:pPr defTabSz="762000" eaLnBrk="0" hangingPunct="0">
              <a:lnSpc>
                <a:spcPct val="140000"/>
              </a:lnSpc>
              <a:spcBef>
                <a:spcPct val="50000"/>
              </a:spcBef>
            </a:pPr>
            <a:endParaRPr lang="es-ES_trad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346075"/>
            <a:ext cx="8196263" cy="1066800"/>
          </a:xfrm>
        </p:spPr>
        <p:txBody>
          <a:bodyPr lIns="90488" tIns="44450" rIns="90488" bIns="44450"/>
          <a:lstStyle/>
          <a:p>
            <a:r>
              <a:rPr lang="es-ES_tradnl" sz="3600" smtClean="0"/>
              <a:t>Proceso de KDD </a:t>
            </a:r>
            <a:br>
              <a:rPr lang="es-ES_tradnl" sz="3600" smtClean="0"/>
            </a:br>
            <a:r>
              <a:rPr lang="es-ES_tradnl" sz="3600" smtClean="0"/>
              <a:t>Knowledge Discovery in Databases</a:t>
            </a:r>
            <a:r>
              <a:rPr lang="es-ES_tradnl" sz="3200" smtClean="0"/>
              <a:t> 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76200" y="1371600"/>
            <a:ext cx="8915400" cy="3733800"/>
            <a:chOff x="0" y="432"/>
            <a:chExt cx="5616" cy="2352"/>
          </a:xfrm>
        </p:grpSpPr>
        <p:sp>
          <p:nvSpPr>
            <p:cNvPr id="3078" name="AutoShape 4"/>
            <p:cNvSpPr>
              <a:spLocks noChangeArrowheads="1"/>
            </p:cNvSpPr>
            <p:nvPr/>
          </p:nvSpPr>
          <p:spPr bwMode="auto">
            <a:xfrm>
              <a:off x="0" y="1488"/>
              <a:ext cx="1186" cy="327"/>
            </a:xfrm>
            <a:prstGeom prst="roundRect">
              <a:avLst>
                <a:gd name="adj" fmla="val 12468"/>
              </a:avLst>
            </a:prstGeom>
            <a:solidFill>
              <a:srgbClr val="3399FF"/>
            </a:solidFill>
            <a:ln w="12700">
              <a:solidFill>
                <a:srgbClr val="081D58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grpSp>
          <p:nvGrpSpPr>
            <p:cNvPr id="3079" name="Group 5"/>
            <p:cNvGrpSpPr>
              <a:grpSpLocks/>
            </p:cNvGrpSpPr>
            <p:nvPr/>
          </p:nvGrpSpPr>
          <p:grpSpPr bwMode="auto">
            <a:xfrm>
              <a:off x="90" y="432"/>
              <a:ext cx="5526" cy="2352"/>
              <a:chOff x="186" y="1872"/>
              <a:chExt cx="5526" cy="2352"/>
            </a:xfrm>
          </p:grpSpPr>
          <p:sp>
            <p:nvSpPr>
              <p:cNvPr id="3080" name="AutoShape 6"/>
              <p:cNvSpPr>
                <a:spLocks noChangeArrowheads="1"/>
              </p:cNvSpPr>
              <p:nvPr/>
            </p:nvSpPr>
            <p:spPr bwMode="auto">
              <a:xfrm>
                <a:off x="1022" y="1968"/>
                <a:ext cx="1186" cy="327"/>
              </a:xfrm>
              <a:prstGeom prst="roundRect">
                <a:avLst>
                  <a:gd name="adj" fmla="val 12468"/>
                </a:avLst>
              </a:prstGeom>
              <a:solidFill>
                <a:srgbClr val="3399FF"/>
              </a:solidFill>
              <a:ln w="12700">
                <a:solidFill>
                  <a:srgbClr val="081D58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24583" name="Rectangle 7"/>
              <p:cNvSpPr>
                <a:spLocks noChangeArrowheads="1"/>
              </p:cNvSpPr>
              <p:nvPr/>
            </p:nvSpPr>
            <p:spPr bwMode="auto">
              <a:xfrm>
                <a:off x="1008" y="2016"/>
                <a:ext cx="113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>
                <a:spAutoFit/>
              </a:bodyPr>
              <a:lstStyle/>
              <a:p>
                <a:pPr defTabSz="850900" eaLnBrk="0" hangingPunct="0">
                  <a:lnSpc>
                    <a:spcPct val="90000"/>
                  </a:lnSpc>
                  <a:spcBef>
                    <a:spcPct val="50000"/>
                  </a:spcBef>
                  <a:defRPr/>
                </a:pPr>
                <a:r>
                  <a:rPr lang="es-ES_tradnl" sz="2000">
                    <a:latin typeface="Sans" charset="0"/>
                  </a:rPr>
                  <a:t>Transformación</a:t>
                </a:r>
                <a:endParaRPr lang="es-ES_tradnl" sz="12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Sans" charset="0"/>
                </a:endParaRPr>
              </a:p>
            </p:txBody>
          </p:sp>
          <p:sp>
            <p:nvSpPr>
              <p:cNvPr id="3082" name="AutoShape 8"/>
              <p:cNvSpPr>
                <a:spLocks noChangeArrowheads="1"/>
              </p:cNvSpPr>
              <p:nvPr/>
            </p:nvSpPr>
            <p:spPr bwMode="auto">
              <a:xfrm>
                <a:off x="192" y="2352"/>
                <a:ext cx="1282" cy="375"/>
              </a:xfrm>
              <a:prstGeom prst="roundRect">
                <a:avLst>
                  <a:gd name="adj" fmla="val 12468"/>
                </a:avLst>
              </a:prstGeom>
              <a:solidFill>
                <a:srgbClr val="3399FF"/>
              </a:solidFill>
              <a:ln w="12700">
                <a:solidFill>
                  <a:srgbClr val="081D58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083" name="Oval 9"/>
              <p:cNvSpPr>
                <a:spLocks noChangeArrowheads="1"/>
              </p:cNvSpPr>
              <p:nvPr/>
            </p:nvSpPr>
            <p:spPr bwMode="auto">
              <a:xfrm>
                <a:off x="1429" y="3592"/>
                <a:ext cx="106" cy="88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grpSp>
            <p:nvGrpSpPr>
              <p:cNvPr id="3084" name="Group 10"/>
              <p:cNvGrpSpPr>
                <a:grpSpLocks/>
              </p:cNvGrpSpPr>
              <p:nvPr/>
            </p:nvGrpSpPr>
            <p:grpSpPr bwMode="auto">
              <a:xfrm>
                <a:off x="672" y="3412"/>
                <a:ext cx="746" cy="812"/>
                <a:chOff x="912" y="3317"/>
                <a:chExt cx="707" cy="715"/>
              </a:xfrm>
            </p:grpSpPr>
            <p:sp>
              <p:nvSpPr>
                <p:cNvPr id="3189" name="Freeform 11"/>
                <p:cNvSpPr>
                  <a:spLocks/>
                </p:cNvSpPr>
                <p:nvPr/>
              </p:nvSpPr>
              <p:spPr bwMode="auto">
                <a:xfrm>
                  <a:off x="912" y="3452"/>
                  <a:ext cx="707" cy="580"/>
                </a:xfrm>
                <a:custGeom>
                  <a:avLst/>
                  <a:gdLst>
                    <a:gd name="T0" fmla="*/ 0 w 707"/>
                    <a:gd name="T1" fmla="*/ 7 h 580"/>
                    <a:gd name="T2" fmla="*/ 0 w 707"/>
                    <a:gd name="T3" fmla="*/ 440 h 580"/>
                    <a:gd name="T4" fmla="*/ 10 w 707"/>
                    <a:gd name="T5" fmla="*/ 468 h 580"/>
                    <a:gd name="T6" fmla="*/ 28 w 707"/>
                    <a:gd name="T7" fmla="*/ 493 h 580"/>
                    <a:gd name="T8" fmla="*/ 45 w 707"/>
                    <a:gd name="T9" fmla="*/ 499 h 580"/>
                    <a:gd name="T10" fmla="*/ 53 w 707"/>
                    <a:gd name="T11" fmla="*/ 508 h 580"/>
                    <a:gd name="T12" fmla="*/ 66 w 707"/>
                    <a:gd name="T13" fmla="*/ 519 h 580"/>
                    <a:gd name="T14" fmla="*/ 98 w 707"/>
                    <a:gd name="T15" fmla="*/ 536 h 580"/>
                    <a:gd name="T16" fmla="*/ 122 w 707"/>
                    <a:gd name="T17" fmla="*/ 544 h 580"/>
                    <a:gd name="T18" fmla="*/ 148 w 707"/>
                    <a:gd name="T19" fmla="*/ 552 h 580"/>
                    <a:gd name="T20" fmla="*/ 171 w 707"/>
                    <a:gd name="T21" fmla="*/ 559 h 580"/>
                    <a:gd name="T22" fmla="*/ 196 w 707"/>
                    <a:gd name="T23" fmla="*/ 568 h 580"/>
                    <a:gd name="T24" fmla="*/ 208 w 707"/>
                    <a:gd name="T25" fmla="*/ 571 h 580"/>
                    <a:gd name="T26" fmla="*/ 228 w 707"/>
                    <a:gd name="T27" fmla="*/ 572 h 580"/>
                    <a:gd name="T28" fmla="*/ 252 w 707"/>
                    <a:gd name="T29" fmla="*/ 578 h 580"/>
                    <a:gd name="T30" fmla="*/ 276 w 707"/>
                    <a:gd name="T31" fmla="*/ 578 h 580"/>
                    <a:gd name="T32" fmla="*/ 297 w 707"/>
                    <a:gd name="T33" fmla="*/ 578 h 580"/>
                    <a:gd name="T34" fmla="*/ 408 w 707"/>
                    <a:gd name="T35" fmla="*/ 578 h 580"/>
                    <a:gd name="T36" fmla="*/ 431 w 707"/>
                    <a:gd name="T37" fmla="*/ 579 h 580"/>
                    <a:gd name="T38" fmla="*/ 459 w 707"/>
                    <a:gd name="T39" fmla="*/ 570 h 580"/>
                    <a:gd name="T40" fmla="*/ 488 w 707"/>
                    <a:gd name="T41" fmla="*/ 568 h 580"/>
                    <a:gd name="T42" fmla="*/ 514 w 707"/>
                    <a:gd name="T43" fmla="*/ 564 h 580"/>
                    <a:gd name="T44" fmla="*/ 536 w 707"/>
                    <a:gd name="T45" fmla="*/ 556 h 580"/>
                    <a:gd name="T46" fmla="*/ 542 w 707"/>
                    <a:gd name="T47" fmla="*/ 556 h 580"/>
                    <a:gd name="T48" fmla="*/ 588 w 707"/>
                    <a:gd name="T49" fmla="*/ 540 h 580"/>
                    <a:gd name="T50" fmla="*/ 618 w 707"/>
                    <a:gd name="T51" fmla="*/ 527 h 580"/>
                    <a:gd name="T52" fmla="*/ 646 w 707"/>
                    <a:gd name="T53" fmla="*/ 514 h 580"/>
                    <a:gd name="T54" fmla="*/ 663 w 707"/>
                    <a:gd name="T55" fmla="*/ 501 h 580"/>
                    <a:gd name="T56" fmla="*/ 679 w 707"/>
                    <a:gd name="T57" fmla="*/ 482 h 580"/>
                    <a:gd name="T58" fmla="*/ 690 w 707"/>
                    <a:gd name="T59" fmla="*/ 476 h 580"/>
                    <a:gd name="T60" fmla="*/ 696 w 707"/>
                    <a:gd name="T61" fmla="*/ 458 h 580"/>
                    <a:gd name="T62" fmla="*/ 703 w 707"/>
                    <a:gd name="T63" fmla="*/ 456 h 580"/>
                    <a:gd name="T64" fmla="*/ 706 w 707"/>
                    <a:gd name="T65" fmla="*/ 444 h 580"/>
                    <a:gd name="T66" fmla="*/ 703 w 707"/>
                    <a:gd name="T67" fmla="*/ 436 h 580"/>
                    <a:gd name="T68" fmla="*/ 703 w 707"/>
                    <a:gd name="T69" fmla="*/ 0 h 580"/>
                    <a:gd name="T70" fmla="*/ 697 w 707"/>
                    <a:gd name="T71" fmla="*/ 24 h 580"/>
                    <a:gd name="T72" fmla="*/ 691 w 707"/>
                    <a:gd name="T73" fmla="*/ 44 h 580"/>
                    <a:gd name="T74" fmla="*/ 677 w 707"/>
                    <a:gd name="T75" fmla="*/ 62 h 580"/>
                    <a:gd name="T76" fmla="*/ 666 w 707"/>
                    <a:gd name="T77" fmla="*/ 74 h 580"/>
                    <a:gd name="T78" fmla="*/ 646 w 707"/>
                    <a:gd name="T79" fmla="*/ 87 h 580"/>
                    <a:gd name="T80" fmla="*/ 626 w 707"/>
                    <a:gd name="T81" fmla="*/ 99 h 580"/>
                    <a:gd name="T82" fmla="*/ 606 w 707"/>
                    <a:gd name="T83" fmla="*/ 106 h 580"/>
                    <a:gd name="T84" fmla="*/ 572 w 707"/>
                    <a:gd name="T85" fmla="*/ 114 h 580"/>
                    <a:gd name="T86" fmla="*/ 537 w 707"/>
                    <a:gd name="T87" fmla="*/ 128 h 580"/>
                    <a:gd name="T88" fmla="*/ 511 w 707"/>
                    <a:gd name="T89" fmla="*/ 132 h 580"/>
                    <a:gd name="T90" fmla="*/ 479 w 707"/>
                    <a:gd name="T91" fmla="*/ 138 h 580"/>
                    <a:gd name="T92" fmla="*/ 457 w 707"/>
                    <a:gd name="T93" fmla="*/ 148 h 580"/>
                    <a:gd name="T94" fmla="*/ 428 w 707"/>
                    <a:gd name="T95" fmla="*/ 147 h 580"/>
                    <a:gd name="T96" fmla="*/ 403 w 707"/>
                    <a:gd name="T97" fmla="*/ 151 h 580"/>
                    <a:gd name="T98" fmla="*/ 291 w 707"/>
                    <a:gd name="T99" fmla="*/ 152 h 580"/>
                    <a:gd name="T100" fmla="*/ 266 w 707"/>
                    <a:gd name="T101" fmla="*/ 145 h 580"/>
                    <a:gd name="T102" fmla="*/ 233 w 707"/>
                    <a:gd name="T103" fmla="*/ 139 h 580"/>
                    <a:gd name="T104" fmla="*/ 191 w 707"/>
                    <a:gd name="T105" fmla="*/ 137 h 580"/>
                    <a:gd name="T106" fmla="*/ 168 w 707"/>
                    <a:gd name="T107" fmla="*/ 128 h 580"/>
                    <a:gd name="T108" fmla="*/ 144 w 707"/>
                    <a:gd name="T109" fmla="*/ 119 h 580"/>
                    <a:gd name="T110" fmla="*/ 112 w 707"/>
                    <a:gd name="T111" fmla="*/ 106 h 580"/>
                    <a:gd name="T112" fmla="*/ 89 w 707"/>
                    <a:gd name="T113" fmla="*/ 99 h 580"/>
                    <a:gd name="T114" fmla="*/ 65 w 707"/>
                    <a:gd name="T115" fmla="*/ 87 h 580"/>
                    <a:gd name="T116" fmla="*/ 50 w 707"/>
                    <a:gd name="T117" fmla="*/ 74 h 580"/>
                    <a:gd name="T118" fmla="*/ 28 w 707"/>
                    <a:gd name="T119" fmla="*/ 62 h 580"/>
                    <a:gd name="T120" fmla="*/ 19 w 707"/>
                    <a:gd name="T121" fmla="*/ 49 h 580"/>
                    <a:gd name="T122" fmla="*/ 0 w 707"/>
                    <a:gd name="T123" fmla="*/ 7 h 580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w 707"/>
                    <a:gd name="T187" fmla="*/ 0 h 580"/>
                    <a:gd name="T188" fmla="*/ 707 w 707"/>
                    <a:gd name="T189" fmla="*/ 580 h 580"/>
                  </a:gdLst>
                  <a:ahLst/>
                  <a:cxnLst>
                    <a:cxn ang="T124">
                      <a:pos x="T0" y="T1"/>
                    </a:cxn>
                    <a:cxn ang="T125">
                      <a:pos x="T2" y="T3"/>
                    </a:cxn>
                    <a:cxn ang="T126">
                      <a:pos x="T4" y="T5"/>
                    </a:cxn>
                    <a:cxn ang="T127">
                      <a:pos x="T6" y="T7"/>
                    </a:cxn>
                    <a:cxn ang="T128">
                      <a:pos x="T8" y="T9"/>
                    </a:cxn>
                    <a:cxn ang="T129">
                      <a:pos x="T10" y="T11"/>
                    </a:cxn>
                    <a:cxn ang="T130">
                      <a:pos x="T12" y="T13"/>
                    </a:cxn>
                    <a:cxn ang="T131">
                      <a:pos x="T14" y="T15"/>
                    </a:cxn>
                    <a:cxn ang="T132">
                      <a:pos x="T16" y="T17"/>
                    </a:cxn>
                    <a:cxn ang="T133">
                      <a:pos x="T18" y="T19"/>
                    </a:cxn>
                    <a:cxn ang="T134">
                      <a:pos x="T20" y="T21"/>
                    </a:cxn>
                    <a:cxn ang="T135">
                      <a:pos x="T22" y="T23"/>
                    </a:cxn>
                    <a:cxn ang="T136">
                      <a:pos x="T24" y="T25"/>
                    </a:cxn>
                    <a:cxn ang="T137">
                      <a:pos x="T26" y="T27"/>
                    </a:cxn>
                    <a:cxn ang="T138">
                      <a:pos x="T28" y="T29"/>
                    </a:cxn>
                    <a:cxn ang="T139">
                      <a:pos x="T30" y="T31"/>
                    </a:cxn>
                    <a:cxn ang="T140">
                      <a:pos x="T32" y="T33"/>
                    </a:cxn>
                    <a:cxn ang="T141">
                      <a:pos x="T34" y="T35"/>
                    </a:cxn>
                    <a:cxn ang="T142">
                      <a:pos x="T36" y="T37"/>
                    </a:cxn>
                    <a:cxn ang="T143">
                      <a:pos x="T38" y="T39"/>
                    </a:cxn>
                    <a:cxn ang="T144">
                      <a:pos x="T40" y="T41"/>
                    </a:cxn>
                    <a:cxn ang="T145">
                      <a:pos x="T42" y="T43"/>
                    </a:cxn>
                    <a:cxn ang="T146">
                      <a:pos x="T44" y="T45"/>
                    </a:cxn>
                    <a:cxn ang="T147">
                      <a:pos x="T46" y="T47"/>
                    </a:cxn>
                    <a:cxn ang="T148">
                      <a:pos x="T48" y="T49"/>
                    </a:cxn>
                    <a:cxn ang="T149">
                      <a:pos x="T50" y="T51"/>
                    </a:cxn>
                    <a:cxn ang="T150">
                      <a:pos x="T52" y="T53"/>
                    </a:cxn>
                    <a:cxn ang="T151">
                      <a:pos x="T54" y="T55"/>
                    </a:cxn>
                    <a:cxn ang="T152">
                      <a:pos x="T56" y="T57"/>
                    </a:cxn>
                    <a:cxn ang="T153">
                      <a:pos x="T58" y="T59"/>
                    </a:cxn>
                    <a:cxn ang="T154">
                      <a:pos x="T60" y="T61"/>
                    </a:cxn>
                    <a:cxn ang="T155">
                      <a:pos x="T62" y="T63"/>
                    </a:cxn>
                    <a:cxn ang="T156">
                      <a:pos x="T64" y="T65"/>
                    </a:cxn>
                    <a:cxn ang="T157">
                      <a:pos x="T66" y="T67"/>
                    </a:cxn>
                    <a:cxn ang="T158">
                      <a:pos x="T68" y="T69"/>
                    </a:cxn>
                    <a:cxn ang="T159">
                      <a:pos x="T70" y="T71"/>
                    </a:cxn>
                    <a:cxn ang="T160">
                      <a:pos x="T72" y="T73"/>
                    </a:cxn>
                    <a:cxn ang="T161">
                      <a:pos x="T74" y="T75"/>
                    </a:cxn>
                    <a:cxn ang="T162">
                      <a:pos x="T76" y="T77"/>
                    </a:cxn>
                    <a:cxn ang="T163">
                      <a:pos x="T78" y="T79"/>
                    </a:cxn>
                    <a:cxn ang="T164">
                      <a:pos x="T80" y="T81"/>
                    </a:cxn>
                    <a:cxn ang="T165">
                      <a:pos x="T82" y="T83"/>
                    </a:cxn>
                    <a:cxn ang="T166">
                      <a:pos x="T84" y="T85"/>
                    </a:cxn>
                    <a:cxn ang="T167">
                      <a:pos x="T86" y="T87"/>
                    </a:cxn>
                    <a:cxn ang="T168">
                      <a:pos x="T88" y="T89"/>
                    </a:cxn>
                    <a:cxn ang="T169">
                      <a:pos x="T90" y="T91"/>
                    </a:cxn>
                    <a:cxn ang="T170">
                      <a:pos x="T92" y="T93"/>
                    </a:cxn>
                    <a:cxn ang="T171">
                      <a:pos x="T94" y="T95"/>
                    </a:cxn>
                    <a:cxn ang="T172">
                      <a:pos x="T96" y="T97"/>
                    </a:cxn>
                    <a:cxn ang="T173">
                      <a:pos x="T98" y="T99"/>
                    </a:cxn>
                    <a:cxn ang="T174">
                      <a:pos x="T100" y="T101"/>
                    </a:cxn>
                    <a:cxn ang="T175">
                      <a:pos x="T102" y="T103"/>
                    </a:cxn>
                    <a:cxn ang="T176">
                      <a:pos x="T104" y="T105"/>
                    </a:cxn>
                    <a:cxn ang="T177">
                      <a:pos x="T106" y="T107"/>
                    </a:cxn>
                    <a:cxn ang="T178">
                      <a:pos x="T108" y="T109"/>
                    </a:cxn>
                    <a:cxn ang="T179">
                      <a:pos x="T110" y="T111"/>
                    </a:cxn>
                    <a:cxn ang="T180">
                      <a:pos x="T112" y="T113"/>
                    </a:cxn>
                    <a:cxn ang="T181">
                      <a:pos x="T114" y="T115"/>
                    </a:cxn>
                    <a:cxn ang="T182">
                      <a:pos x="T116" y="T117"/>
                    </a:cxn>
                    <a:cxn ang="T183">
                      <a:pos x="T118" y="T119"/>
                    </a:cxn>
                    <a:cxn ang="T184">
                      <a:pos x="T120" y="T121"/>
                    </a:cxn>
                    <a:cxn ang="T185">
                      <a:pos x="T122" y="T123"/>
                    </a:cxn>
                  </a:cxnLst>
                  <a:rect l="T186" t="T187" r="T188" b="T189"/>
                  <a:pathLst>
                    <a:path w="707" h="580">
                      <a:moveTo>
                        <a:pt x="0" y="7"/>
                      </a:moveTo>
                      <a:lnTo>
                        <a:pt x="0" y="440"/>
                      </a:lnTo>
                      <a:lnTo>
                        <a:pt x="10" y="468"/>
                      </a:lnTo>
                      <a:lnTo>
                        <a:pt x="28" y="493"/>
                      </a:lnTo>
                      <a:lnTo>
                        <a:pt x="45" y="499"/>
                      </a:lnTo>
                      <a:lnTo>
                        <a:pt x="53" y="508"/>
                      </a:lnTo>
                      <a:lnTo>
                        <a:pt x="66" y="519"/>
                      </a:lnTo>
                      <a:lnTo>
                        <a:pt x="98" y="536"/>
                      </a:lnTo>
                      <a:lnTo>
                        <a:pt x="122" y="544"/>
                      </a:lnTo>
                      <a:lnTo>
                        <a:pt x="148" y="552"/>
                      </a:lnTo>
                      <a:lnTo>
                        <a:pt x="171" y="559"/>
                      </a:lnTo>
                      <a:lnTo>
                        <a:pt x="196" y="568"/>
                      </a:lnTo>
                      <a:lnTo>
                        <a:pt x="208" y="571"/>
                      </a:lnTo>
                      <a:lnTo>
                        <a:pt x="228" y="572"/>
                      </a:lnTo>
                      <a:lnTo>
                        <a:pt x="252" y="578"/>
                      </a:lnTo>
                      <a:lnTo>
                        <a:pt x="276" y="578"/>
                      </a:lnTo>
                      <a:lnTo>
                        <a:pt x="297" y="578"/>
                      </a:lnTo>
                      <a:lnTo>
                        <a:pt x="408" y="578"/>
                      </a:lnTo>
                      <a:lnTo>
                        <a:pt x="431" y="579"/>
                      </a:lnTo>
                      <a:lnTo>
                        <a:pt x="459" y="570"/>
                      </a:lnTo>
                      <a:lnTo>
                        <a:pt x="488" y="568"/>
                      </a:lnTo>
                      <a:lnTo>
                        <a:pt x="514" y="564"/>
                      </a:lnTo>
                      <a:lnTo>
                        <a:pt x="536" y="556"/>
                      </a:lnTo>
                      <a:lnTo>
                        <a:pt x="542" y="556"/>
                      </a:lnTo>
                      <a:lnTo>
                        <a:pt x="588" y="540"/>
                      </a:lnTo>
                      <a:lnTo>
                        <a:pt x="618" y="527"/>
                      </a:lnTo>
                      <a:lnTo>
                        <a:pt x="646" y="514"/>
                      </a:lnTo>
                      <a:lnTo>
                        <a:pt x="663" y="501"/>
                      </a:lnTo>
                      <a:lnTo>
                        <a:pt x="679" y="482"/>
                      </a:lnTo>
                      <a:lnTo>
                        <a:pt x="690" y="476"/>
                      </a:lnTo>
                      <a:lnTo>
                        <a:pt x="696" y="458"/>
                      </a:lnTo>
                      <a:lnTo>
                        <a:pt x="703" y="456"/>
                      </a:lnTo>
                      <a:lnTo>
                        <a:pt x="706" y="444"/>
                      </a:lnTo>
                      <a:lnTo>
                        <a:pt x="703" y="436"/>
                      </a:lnTo>
                      <a:lnTo>
                        <a:pt x="703" y="0"/>
                      </a:lnTo>
                      <a:lnTo>
                        <a:pt x="697" y="24"/>
                      </a:lnTo>
                      <a:lnTo>
                        <a:pt x="691" y="44"/>
                      </a:lnTo>
                      <a:lnTo>
                        <a:pt x="677" y="62"/>
                      </a:lnTo>
                      <a:lnTo>
                        <a:pt x="666" y="74"/>
                      </a:lnTo>
                      <a:lnTo>
                        <a:pt x="646" y="87"/>
                      </a:lnTo>
                      <a:lnTo>
                        <a:pt x="626" y="99"/>
                      </a:lnTo>
                      <a:lnTo>
                        <a:pt x="606" y="106"/>
                      </a:lnTo>
                      <a:lnTo>
                        <a:pt x="572" y="114"/>
                      </a:lnTo>
                      <a:lnTo>
                        <a:pt x="537" y="128"/>
                      </a:lnTo>
                      <a:lnTo>
                        <a:pt x="511" y="132"/>
                      </a:lnTo>
                      <a:lnTo>
                        <a:pt x="479" y="138"/>
                      </a:lnTo>
                      <a:lnTo>
                        <a:pt x="457" y="148"/>
                      </a:lnTo>
                      <a:lnTo>
                        <a:pt x="428" y="147"/>
                      </a:lnTo>
                      <a:lnTo>
                        <a:pt x="403" y="151"/>
                      </a:lnTo>
                      <a:lnTo>
                        <a:pt x="291" y="152"/>
                      </a:lnTo>
                      <a:lnTo>
                        <a:pt x="266" y="145"/>
                      </a:lnTo>
                      <a:lnTo>
                        <a:pt x="233" y="139"/>
                      </a:lnTo>
                      <a:lnTo>
                        <a:pt x="191" y="137"/>
                      </a:lnTo>
                      <a:lnTo>
                        <a:pt x="168" y="128"/>
                      </a:lnTo>
                      <a:lnTo>
                        <a:pt x="144" y="119"/>
                      </a:lnTo>
                      <a:lnTo>
                        <a:pt x="112" y="106"/>
                      </a:lnTo>
                      <a:lnTo>
                        <a:pt x="89" y="99"/>
                      </a:lnTo>
                      <a:lnTo>
                        <a:pt x="65" y="87"/>
                      </a:lnTo>
                      <a:lnTo>
                        <a:pt x="50" y="74"/>
                      </a:lnTo>
                      <a:lnTo>
                        <a:pt x="28" y="62"/>
                      </a:lnTo>
                      <a:lnTo>
                        <a:pt x="19" y="49"/>
                      </a:lnTo>
                      <a:lnTo>
                        <a:pt x="0" y="7"/>
                      </a:lnTo>
                    </a:path>
                  </a:pathLst>
                </a:custGeom>
                <a:solidFill>
                  <a:srgbClr val="60C900"/>
                </a:solidFill>
                <a:ln w="12700" cap="rnd" cmpd="sng">
                  <a:solidFill>
                    <a:schemeClr val="bg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  <p:sp>
              <p:nvSpPr>
                <p:cNvPr id="3190" name="Oval 12"/>
                <p:cNvSpPr>
                  <a:spLocks noChangeArrowheads="1"/>
                </p:cNvSpPr>
                <p:nvPr/>
              </p:nvSpPr>
              <p:spPr bwMode="auto">
                <a:xfrm>
                  <a:off x="918" y="3317"/>
                  <a:ext cx="699" cy="282"/>
                </a:xfrm>
                <a:prstGeom prst="ellipse">
                  <a:avLst/>
                </a:prstGeom>
                <a:solidFill>
                  <a:srgbClr val="60C900"/>
                </a:solidFill>
                <a:ln w="1270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</p:grpSp>
          <p:sp>
            <p:nvSpPr>
              <p:cNvPr id="24589" name="Rectangle 13"/>
              <p:cNvSpPr>
                <a:spLocks noChangeArrowheads="1"/>
              </p:cNvSpPr>
              <p:nvPr/>
            </p:nvSpPr>
            <p:spPr bwMode="auto">
              <a:xfrm>
                <a:off x="672" y="3816"/>
                <a:ext cx="790" cy="3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2075" tIns="46038" rIns="92075" bIns="46038">
                <a:spAutoFit/>
              </a:bodyPr>
              <a:lstStyle/>
              <a:p>
                <a:pPr algn="ctr" defTabSz="850900" eaLnBrk="0" hangingPunct="0">
                  <a:lnSpc>
                    <a:spcPct val="90000"/>
                  </a:lnSpc>
                  <a:spcBef>
                    <a:spcPct val="50000"/>
                  </a:spcBef>
                  <a:defRPr/>
                </a:pPr>
                <a:r>
                  <a:rPr lang="es-ES_tradnl" sz="1600" b="1">
                    <a:latin typeface="Sans" charset="0"/>
                  </a:rPr>
                  <a:t>Datos</a:t>
                </a:r>
                <a:r>
                  <a:rPr lang="es-ES_tradnl" sz="1200" b="1">
                    <a:solidFill>
                      <a:schemeClr val="bg2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Sans" charset="0"/>
                  </a:rPr>
                  <a:t/>
                </a:r>
                <a:br>
                  <a:rPr lang="es-ES_tradnl" sz="1200" b="1">
                    <a:solidFill>
                      <a:schemeClr val="bg2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Sans" charset="0"/>
                  </a:rPr>
                </a:br>
                <a:endParaRPr lang="es-ES_tradnl" sz="1200" b="1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ans" charset="0"/>
                </a:endParaRPr>
              </a:p>
            </p:txBody>
          </p:sp>
          <p:sp>
            <p:nvSpPr>
              <p:cNvPr id="3086" name="Freeform 14"/>
              <p:cNvSpPr>
                <a:spLocks/>
              </p:cNvSpPr>
              <p:nvPr/>
            </p:nvSpPr>
            <p:spPr bwMode="auto">
              <a:xfrm>
                <a:off x="1527" y="3362"/>
                <a:ext cx="237" cy="150"/>
              </a:xfrm>
              <a:custGeom>
                <a:avLst/>
                <a:gdLst>
                  <a:gd name="T0" fmla="*/ 0 w 224"/>
                  <a:gd name="T1" fmla="*/ 1 h 132"/>
                  <a:gd name="T2" fmla="*/ 0 w 224"/>
                  <a:gd name="T3" fmla="*/ 99 h 132"/>
                  <a:gd name="T4" fmla="*/ 2 w 224"/>
                  <a:gd name="T5" fmla="*/ 105 h 132"/>
                  <a:gd name="T6" fmla="*/ 7 w 224"/>
                  <a:gd name="T7" fmla="*/ 111 h 132"/>
                  <a:gd name="T8" fmla="*/ 14 w 224"/>
                  <a:gd name="T9" fmla="*/ 113 h 132"/>
                  <a:gd name="T10" fmla="*/ 16 w 224"/>
                  <a:gd name="T11" fmla="*/ 114 h 132"/>
                  <a:gd name="T12" fmla="*/ 20 w 224"/>
                  <a:gd name="T13" fmla="*/ 117 h 132"/>
                  <a:gd name="T14" fmla="*/ 31 w 224"/>
                  <a:gd name="T15" fmla="*/ 121 h 132"/>
                  <a:gd name="T16" fmla="*/ 38 w 224"/>
                  <a:gd name="T17" fmla="*/ 122 h 132"/>
                  <a:gd name="T18" fmla="*/ 47 w 224"/>
                  <a:gd name="T19" fmla="*/ 124 h 132"/>
                  <a:gd name="T20" fmla="*/ 53 w 224"/>
                  <a:gd name="T21" fmla="*/ 126 h 132"/>
                  <a:gd name="T22" fmla="*/ 62 w 224"/>
                  <a:gd name="T23" fmla="*/ 128 h 132"/>
                  <a:gd name="T24" fmla="*/ 65 w 224"/>
                  <a:gd name="T25" fmla="*/ 128 h 132"/>
                  <a:gd name="T26" fmla="*/ 71 w 224"/>
                  <a:gd name="T27" fmla="*/ 129 h 132"/>
                  <a:gd name="T28" fmla="*/ 79 w 224"/>
                  <a:gd name="T29" fmla="*/ 130 h 132"/>
                  <a:gd name="T30" fmla="*/ 87 w 224"/>
                  <a:gd name="T31" fmla="*/ 130 h 132"/>
                  <a:gd name="T32" fmla="*/ 92 w 224"/>
                  <a:gd name="T33" fmla="*/ 130 h 132"/>
                  <a:gd name="T34" fmla="*/ 128 w 224"/>
                  <a:gd name="T35" fmla="*/ 130 h 132"/>
                  <a:gd name="T36" fmla="*/ 135 w 224"/>
                  <a:gd name="T37" fmla="*/ 131 h 132"/>
                  <a:gd name="T38" fmla="*/ 144 w 224"/>
                  <a:gd name="T39" fmla="*/ 128 h 132"/>
                  <a:gd name="T40" fmla="*/ 154 w 224"/>
                  <a:gd name="T41" fmla="*/ 128 h 132"/>
                  <a:gd name="T42" fmla="*/ 161 w 224"/>
                  <a:gd name="T43" fmla="*/ 127 h 132"/>
                  <a:gd name="T44" fmla="*/ 169 w 224"/>
                  <a:gd name="T45" fmla="*/ 125 h 132"/>
                  <a:gd name="T46" fmla="*/ 171 w 224"/>
                  <a:gd name="T47" fmla="*/ 125 h 132"/>
                  <a:gd name="T48" fmla="*/ 186 w 224"/>
                  <a:gd name="T49" fmla="*/ 121 h 132"/>
                  <a:gd name="T50" fmla="*/ 194 w 224"/>
                  <a:gd name="T51" fmla="*/ 119 h 132"/>
                  <a:gd name="T52" fmla="*/ 204 w 224"/>
                  <a:gd name="T53" fmla="*/ 116 h 132"/>
                  <a:gd name="T54" fmla="*/ 209 w 224"/>
                  <a:gd name="T55" fmla="*/ 113 h 132"/>
                  <a:gd name="T56" fmla="*/ 214 w 224"/>
                  <a:gd name="T57" fmla="*/ 108 h 132"/>
                  <a:gd name="T58" fmla="*/ 217 w 224"/>
                  <a:gd name="T59" fmla="*/ 107 h 132"/>
                  <a:gd name="T60" fmla="*/ 220 w 224"/>
                  <a:gd name="T61" fmla="*/ 102 h 132"/>
                  <a:gd name="T62" fmla="*/ 221 w 224"/>
                  <a:gd name="T63" fmla="*/ 102 h 132"/>
                  <a:gd name="T64" fmla="*/ 223 w 224"/>
                  <a:gd name="T65" fmla="*/ 99 h 132"/>
                  <a:gd name="T66" fmla="*/ 222 w 224"/>
                  <a:gd name="T67" fmla="*/ 98 h 132"/>
                  <a:gd name="T68" fmla="*/ 221 w 224"/>
                  <a:gd name="T69" fmla="*/ 0 h 132"/>
                  <a:gd name="T70" fmla="*/ 220 w 224"/>
                  <a:gd name="T71" fmla="*/ 5 h 132"/>
                  <a:gd name="T72" fmla="*/ 218 w 224"/>
                  <a:gd name="T73" fmla="*/ 10 h 132"/>
                  <a:gd name="T74" fmla="*/ 213 w 224"/>
                  <a:gd name="T75" fmla="*/ 13 h 132"/>
                  <a:gd name="T76" fmla="*/ 209 w 224"/>
                  <a:gd name="T77" fmla="*/ 16 h 132"/>
                  <a:gd name="T78" fmla="*/ 204 w 224"/>
                  <a:gd name="T79" fmla="*/ 19 h 132"/>
                  <a:gd name="T80" fmla="*/ 197 w 224"/>
                  <a:gd name="T81" fmla="*/ 22 h 132"/>
                  <a:gd name="T82" fmla="*/ 191 w 224"/>
                  <a:gd name="T83" fmla="*/ 23 h 132"/>
                  <a:gd name="T84" fmla="*/ 180 w 224"/>
                  <a:gd name="T85" fmla="*/ 25 h 132"/>
                  <a:gd name="T86" fmla="*/ 169 w 224"/>
                  <a:gd name="T87" fmla="*/ 28 h 132"/>
                  <a:gd name="T88" fmla="*/ 160 w 224"/>
                  <a:gd name="T89" fmla="*/ 30 h 132"/>
                  <a:gd name="T90" fmla="*/ 151 w 224"/>
                  <a:gd name="T91" fmla="*/ 31 h 132"/>
                  <a:gd name="T92" fmla="*/ 143 w 224"/>
                  <a:gd name="T93" fmla="*/ 33 h 132"/>
                  <a:gd name="T94" fmla="*/ 135 w 224"/>
                  <a:gd name="T95" fmla="*/ 33 h 132"/>
                  <a:gd name="T96" fmla="*/ 126 w 224"/>
                  <a:gd name="T97" fmla="*/ 33 h 132"/>
                  <a:gd name="T98" fmla="*/ 91 w 224"/>
                  <a:gd name="T99" fmla="*/ 33 h 132"/>
                  <a:gd name="T100" fmla="*/ 84 w 224"/>
                  <a:gd name="T101" fmla="*/ 33 h 132"/>
                  <a:gd name="T102" fmla="*/ 73 w 224"/>
                  <a:gd name="T103" fmla="*/ 31 h 132"/>
                  <a:gd name="T104" fmla="*/ 59 w 224"/>
                  <a:gd name="T105" fmla="*/ 31 h 132"/>
                  <a:gd name="T106" fmla="*/ 53 w 224"/>
                  <a:gd name="T107" fmla="*/ 28 h 132"/>
                  <a:gd name="T108" fmla="*/ 45 w 224"/>
                  <a:gd name="T109" fmla="*/ 27 h 132"/>
                  <a:gd name="T110" fmla="*/ 35 w 224"/>
                  <a:gd name="T111" fmla="*/ 24 h 132"/>
                  <a:gd name="T112" fmla="*/ 28 w 224"/>
                  <a:gd name="T113" fmla="*/ 22 h 132"/>
                  <a:gd name="T114" fmla="*/ 19 w 224"/>
                  <a:gd name="T115" fmla="*/ 19 h 132"/>
                  <a:gd name="T116" fmla="*/ 15 w 224"/>
                  <a:gd name="T117" fmla="*/ 16 h 132"/>
                  <a:gd name="T118" fmla="*/ 7 w 224"/>
                  <a:gd name="T119" fmla="*/ 13 h 132"/>
                  <a:gd name="T120" fmla="*/ 5 w 224"/>
                  <a:gd name="T121" fmla="*/ 11 h 132"/>
                  <a:gd name="T122" fmla="*/ 0 w 224"/>
                  <a:gd name="T123" fmla="*/ 1 h 132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224"/>
                  <a:gd name="T187" fmla="*/ 0 h 132"/>
                  <a:gd name="T188" fmla="*/ 224 w 224"/>
                  <a:gd name="T189" fmla="*/ 132 h 132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224" h="132">
                    <a:moveTo>
                      <a:pt x="0" y="1"/>
                    </a:moveTo>
                    <a:lnTo>
                      <a:pt x="0" y="99"/>
                    </a:lnTo>
                    <a:lnTo>
                      <a:pt x="2" y="105"/>
                    </a:lnTo>
                    <a:lnTo>
                      <a:pt x="7" y="111"/>
                    </a:lnTo>
                    <a:lnTo>
                      <a:pt x="14" y="113"/>
                    </a:lnTo>
                    <a:lnTo>
                      <a:pt x="16" y="114"/>
                    </a:lnTo>
                    <a:lnTo>
                      <a:pt x="20" y="117"/>
                    </a:lnTo>
                    <a:lnTo>
                      <a:pt x="31" y="121"/>
                    </a:lnTo>
                    <a:lnTo>
                      <a:pt x="38" y="122"/>
                    </a:lnTo>
                    <a:lnTo>
                      <a:pt x="47" y="124"/>
                    </a:lnTo>
                    <a:lnTo>
                      <a:pt x="53" y="126"/>
                    </a:lnTo>
                    <a:lnTo>
                      <a:pt x="62" y="128"/>
                    </a:lnTo>
                    <a:lnTo>
                      <a:pt x="65" y="128"/>
                    </a:lnTo>
                    <a:lnTo>
                      <a:pt x="71" y="129"/>
                    </a:lnTo>
                    <a:lnTo>
                      <a:pt x="79" y="130"/>
                    </a:lnTo>
                    <a:lnTo>
                      <a:pt x="87" y="130"/>
                    </a:lnTo>
                    <a:lnTo>
                      <a:pt x="92" y="130"/>
                    </a:lnTo>
                    <a:lnTo>
                      <a:pt x="128" y="130"/>
                    </a:lnTo>
                    <a:lnTo>
                      <a:pt x="135" y="131"/>
                    </a:lnTo>
                    <a:lnTo>
                      <a:pt x="144" y="128"/>
                    </a:lnTo>
                    <a:lnTo>
                      <a:pt x="154" y="128"/>
                    </a:lnTo>
                    <a:lnTo>
                      <a:pt x="161" y="127"/>
                    </a:lnTo>
                    <a:lnTo>
                      <a:pt x="169" y="125"/>
                    </a:lnTo>
                    <a:lnTo>
                      <a:pt x="171" y="125"/>
                    </a:lnTo>
                    <a:lnTo>
                      <a:pt x="186" y="121"/>
                    </a:lnTo>
                    <a:lnTo>
                      <a:pt x="194" y="119"/>
                    </a:lnTo>
                    <a:lnTo>
                      <a:pt x="204" y="116"/>
                    </a:lnTo>
                    <a:lnTo>
                      <a:pt x="209" y="113"/>
                    </a:lnTo>
                    <a:lnTo>
                      <a:pt x="214" y="108"/>
                    </a:lnTo>
                    <a:lnTo>
                      <a:pt x="217" y="107"/>
                    </a:lnTo>
                    <a:lnTo>
                      <a:pt x="220" y="102"/>
                    </a:lnTo>
                    <a:lnTo>
                      <a:pt x="221" y="102"/>
                    </a:lnTo>
                    <a:lnTo>
                      <a:pt x="223" y="99"/>
                    </a:lnTo>
                    <a:lnTo>
                      <a:pt x="222" y="98"/>
                    </a:lnTo>
                    <a:lnTo>
                      <a:pt x="221" y="0"/>
                    </a:lnTo>
                    <a:lnTo>
                      <a:pt x="220" y="5"/>
                    </a:lnTo>
                    <a:lnTo>
                      <a:pt x="218" y="10"/>
                    </a:lnTo>
                    <a:lnTo>
                      <a:pt x="213" y="13"/>
                    </a:lnTo>
                    <a:lnTo>
                      <a:pt x="209" y="16"/>
                    </a:lnTo>
                    <a:lnTo>
                      <a:pt x="204" y="19"/>
                    </a:lnTo>
                    <a:lnTo>
                      <a:pt x="197" y="22"/>
                    </a:lnTo>
                    <a:lnTo>
                      <a:pt x="191" y="23"/>
                    </a:lnTo>
                    <a:lnTo>
                      <a:pt x="180" y="25"/>
                    </a:lnTo>
                    <a:lnTo>
                      <a:pt x="169" y="28"/>
                    </a:lnTo>
                    <a:lnTo>
                      <a:pt x="160" y="30"/>
                    </a:lnTo>
                    <a:lnTo>
                      <a:pt x="151" y="31"/>
                    </a:lnTo>
                    <a:lnTo>
                      <a:pt x="143" y="33"/>
                    </a:lnTo>
                    <a:lnTo>
                      <a:pt x="135" y="33"/>
                    </a:lnTo>
                    <a:lnTo>
                      <a:pt x="126" y="33"/>
                    </a:lnTo>
                    <a:lnTo>
                      <a:pt x="91" y="33"/>
                    </a:lnTo>
                    <a:lnTo>
                      <a:pt x="84" y="33"/>
                    </a:lnTo>
                    <a:lnTo>
                      <a:pt x="73" y="31"/>
                    </a:lnTo>
                    <a:lnTo>
                      <a:pt x="59" y="31"/>
                    </a:lnTo>
                    <a:lnTo>
                      <a:pt x="53" y="28"/>
                    </a:lnTo>
                    <a:lnTo>
                      <a:pt x="45" y="27"/>
                    </a:lnTo>
                    <a:lnTo>
                      <a:pt x="35" y="24"/>
                    </a:lnTo>
                    <a:lnTo>
                      <a:pt x="28" y="22"/>
                    </a:lnTo>
                    <a:lnTo>
                      <a:pt x="19" y="19"/>
                    </a:lnTo>
                    <a:lnTo>
                      <a:pt x="15" y="16"/>
                    </a:lnTo>
                    <a:lnTo>
                      <a:pt x="7" y="13"/>
                    </a:lnTo>
                    <a:lnTo>
                      <a:pt x="5" y="11"/>
                    </a:lnTo>
                    <a:lnTo>
                      <a:pt x="0" y="1"/>
                    </a:lnTo>
                  </a:path>
                </a:pathLst>
              </a:custGeom>
              <a:solidFill>
                <a:srgbClr val="D0D0D0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3087" name="Oval 15"/>
              <p:cNvSpPr>
                <a:spLocks noChangeArrowheads="1"/>
              </p:cNvSpPr>
              <p:nvPr/>
            </p:nvSpPr>
            <p:spPr bwMode="auto">
              <a:xfrm>
                <a:off x="1532" y="3331"/>
                <a:ext cx="228" cy="66"/>
              </a:xfrm>
              <a:prstGeom prst="ellipse">
                <a:avLst/>
              </a:prstGeom>
              <a:solidFill>
                <a:srgbClr val="DADADA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088" name="Freeform 16"/>
              <p:cNvSpPr>
                <a:spLocks/>
              </p:cNvSpPr>
              <p:nvPr/>
            </p:nvSpPr>
            <p:spPr bwMode="auto">
              <a:xfrm>
                <a:off x="1843" y="3375"/>
                <a:ext cx="234" cy="199"/>
              </a:xfrm>
              <a:custGeom>
                <a:avLst/>
                <a:gdLst>
                  <a:gd name="T0" fmla="*/ 0 w 222"/>
                  <a:gd name="T1" fmla="*/ 2 h 175"/>
                  <a:gd name="T2" fmla="*/ 0 w 222"/>
                  <a:gd name="T3" fmla="*/ 131 h 175"/>
                  <a:gd name="T4" fmla="*/ 2 w 222"/>
                  <a:gd name="T5" fmla="*/ 140 h 175"/>
                  <a:gd name="T6" fmla="*/ 8 w 222"/>
                  <a:gd name="T7" fmla="*/ 147 h 175"/>
                  <a:gd name="T8" fmla="*/ 14 w 222"/>
                  <a:gd name="T9" fmla="*/ 150 h 175"/>
                  <a:gd name="T10" fmla="*/ 16 w 222"/>
                  <a:gd name="T11" fmla="*/ 152 h 175"/>
                  <a:gd name="T12" fmla="*/ 20 w 222"/>
                  <a:gd name="T13" fmla="*/ 155 h 175"/>
                  <a:gd name="T14" fmla="*/ 30 w 222"/>
                  <a:gd name="T15" fmla="*/ 161 h 175"/>
                  <a:gd name="T16" fmla="*/ 37 w 222"/>
                  <a:gd name="T17" fmla="*/ 163 h 175"/>
                  <a:gd name="T18" fmla="*/ 46 w 222"/>
                  <a:gd name="T19" fmla="*/ 165 h 175"/>
                  <a:gd name="T20" fmla="*/ 53 w 222"/>
                  <a:gd name="T21" fmla="*/ 168 h 175"/>
                  <a:gd name="T22" fmla="*/ 61 w 222"/>
                  <a:gd name="T23" fmla="*/ 171 h 175"/>
                  <a:gd name="T24" fmla="*/ 65 w 222"/>
                  <a:gd name="T25" fmla="*/ 171 h 175"/>
                  <a:gd name="T26" fmla="*/ 71 w 222"/>
                  <a:gd name="T27" fmla="*/ 171 h 175"/>
                  <a:gd name="T28" fmla="*/ 79 w 222"/>
                  <a:gd name="T29" fmla="*/ 173 h 175"/>
                  <a:gd name="T30" fmla="*/ 86 w 222"/>
                  <a:gd name="T31" fmla="*/ 173 h 175"/>
                  <a:gd name="T32" fmla="*/ 91 w 222"/>
                  <a:gd name="T33" fmla="*/ 173 h 175"/>
                  <a:gd name="T34" fmla="*/ 127 w 222"/>
                  <a:gd name="T35" fmla="*/ 173 h 175"/>
                  <a:gd name="T36" fmla="*/ 134 w 222"/>
                  <a:gd name="T37" fmla="*/ 174 h 175"/>
                  <a:gd name="T38" fmla="*/ 143 w 222"/>
                  <a:gd name="T39" fmla="*/ 171 h 175"/>
                  <a:gd name="T40" fmla="*/ 152 w 222"/>
                  <a:gd name="T41" fmla="*/ 171 h 175"/>
                  <a:gd name="T42" fmla="*/ 160 w 222"/>
                  <a:gd name="T43" fmla="*/ 168 h 175"/>
                  <a:gd name="T44" fmla="*/ 167 w 222"/>
                  <a:gd name="T45" fmla="*/ 166 h 175"/>
                  <a:gd name="T46" fmla="*/ 169 w 222"/>
                  <a:gd name="T47" fmla="*/ 166 h 175"/>
                  <a:gd name="T48" fmla="*/ 184 w 222"/>
                  <a:gd name="T49" fmla="*/ 162 h 175"/>
                  <a:gd name="T50" fmla="*/ 193 w 222"/>
                  <a:gd name="T51" fmla="*/ 158 h 175"/>
                  <a:gd name="T52" fmla="*/ 202 w 222"/>
                  <a:gd name="T53" fmla="*/ 154 h 175"/>
                  <a:gd name="T54" fmla="*/ 207 w 222"/>
                  <a:gd name="T55" fmla="*/ 150 h 175"/>
                  <a:gd name="T56" fmla="*/ 212 w 222"/>
                  <a:gd name="T57" fmla="*/ 144 h 175"/>
                  <a:gd name="T58" fmla="*/ 215 w 222"/>
                  <a:gd name="T59" fmla="*/ 142 h 175"/>
                  <a:gd name="T60" fmla="*/ 218 w 222"/>
                  <a:gd name="T61" fmla="*/ 137 h 175"/>
                  <a:gd name="T62" fmla="*/ 219 w 222"/>
                  <a:gd name="T63" fmla="*/ 137 h 175"/>
                  <a:gd name="T64" fmla="*/ 221 w 222"/>
                  <a:gd name="T65" fmla="*/ 133 h 175"/>
                  <a:gd name="T66" fmla="*/ 220 w 222"/>
                  <a:gd name="T67" fmla="*/ 131 h 175"/>
                  <a:gd name="T68" fmla="*/ 219 w 222"/>
                  <a:gd name="T69" fmla="*/ 0 h 175"/>
                  <a:gd name="T70" fmla="*/ 218 w 222"/>
                  <a:gd name="T71" fmla="*/ 7 h 175"/>
                  <a:gd name="T72" fmla="*/ 216 w 222"/>
                  <a:gd name="T73" fmla="*/ 12 h 175"/>
                  <a:gd name="T74" fmla="*/ 211 w 222"/>
                  <a:gd name="T75" fmla="*/ 18 h 175"/>
                  <a:gd name="T76" fmla="*/ 207 w 222"/>
                  <a:gd name="T77" fmla="*/ 22 h 175"/>
                  <a:gd name="T78" fmla="*/ 202 w 222"/>
                  <a:gd name="T79" fmla="*/ 26 h 175"/>
                  <a:gd name="T80" fmla="*/ 195 w 222"/>
                  <a:gd name="T81" fmla="*/ 29 h 175"/>
                  <a:gd name="T82" fmla="*/ 189 w 222"/>
                  <a:gd name="T83" fmla="*/ 32 h 175"/>
                  <a:gd name="T84" fmla="*/ 178 w 222"/>
                  <a:gd name="T85" fmla="*/ 33 h 175"/>
                  <a:gd name="T86" fmla="*/ 168 w 222"/>
                  <a:gd name="T87" fmla="*/ 37 h 175"/>
                  <a:gd name="T88" fmla="*/ 159 w 222"/>
                  <a:gd name="T89" fmla="*/ 39 h 175"/>
                  <a:gd name="T90" fmla="*/ 149 w 222"/>
                  <a:gd name="T91" fmla="*/ 41 h 175"/>
                  <a:gd name="T92" fmla="*/ 143 w 222"/>
                  <a:gd name="T93" fmla="*/ 44 h 175"/>
                  <a:gd name="T94" fmla="*/ 134 w 222"/>
                  <a:gd name="T95" fmla="*/ 44 h 175"/>
                  <a:gd name="T96" fmla="*/ 125 w 222"/>
                  <a:gd name="T97" fmla="*/ 45 h 175"/>
                  <a:gd name="T98" fmla="*/ 91 w 222"/>
                  <a:gd name="T99" fmla="*/ 45 h 175"/>
                  <a:gd name="T100" fmla="*/ 83 w 222"/>
                  <a:gd name="T101" fmla="*/ 43 h 175"/>
                  <a:gd name="T102" fmla="*/ 72 w 222"/>
                  <a:gd name="T103" fmla="*/ 42 h 175"/>
                  <a:gd name="T104" fmla="*/ 59 w 222"/>
                  <a:gd name="T105" fmla="*/ 41 h 175"/>
                  <a:gd name="T106" fmla="*/ 52 w 222"/>
                  <a:gd name="T107" fmla="*/ 37 h 175"/>
                  <a:gd name="T108" fmla="*/ 45 w 222"/>
                  <a:gd name="T109" fmla="*/ 35 h 175"/>
                  <a:gd name="T110" fmla="*/ 34 w 222"/>
                  <a:gd name="T111" fmla="*/ 32 h 175"/>
                  <a:gd name="T112" fmla="*/ 28 w 222"/>
                  <a:gd name="T113" fmla="*/ 29 h 175"/>
                  <a:gd name="T114" fmla="*/ 19 w 222"/>
                  <a:gd name="T115" fmla="*/ 26 h 175"/>
                  <a:gd name="T116" fmla="*/ 15 w 222"/>
                  <a:gd name="T117" fmla="*/ 22 h 175"/>
                  <a:gd name="T118" fmla="*/ 8 w 222"/>
                  <a:gd name="T119" fmla="*/ 18 h 175"/>
                  <a:gd name="T120" fmla="*/ 5 w 222"/>
                  <a:gd name="T121" fmla="*/ 14 h 175"/>
                  <a:gd name="T122" fmla="*/ 0 w 222"/>
                  <a:gd name="T123" fmla="*/ 2 h 175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222"/>
                  <a:gd name="T187" fmla="*/ 0 h 175"/>
                  <a:gd name="T188" fmla="*/ 222 w 222"/>
                  <a:gd name="T189" fmla="*/ 175 h 175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222" h="175">
                    <a:moveTo>
                      <a:pt x="0" y="2"/>
                    </a:moveTo>
                    <a:lnTo>
                      <a:pt x="0" y="131"/>
                    </a:lnTo>
                    <a:lnTo>
                      <a:pt x="2" y="140"/>
                    </a:lnTo>
                    <a:lnTo>
                      <a:pt x="8" y="147"/>
                    </a:lnTo>
                    <a:lnTo>
                      <a:pt x="14" y="150"/>
                    </a:lnTo>
                    <a:lnTo>
                      <a:pt x="16" y="152"/>
                    </a:lnTo>
                    <a:lnTo>
                      <a:pt x="20" y="155"/>
                    </a:lnTo>
                    <a:lnTo>
                      <a:pt x="30" y="161"/>
                    </a:lnTo>
                    <a:lnTo>
                      <a:pt x="37" y="163"/>
                    </a:lnTo>
                    <a:lnTo>
                      <a:pt x="46" y="165"/>
                    </a:lnTo>
                    <a:lnTo>
                      <a:pt x="53" y="168"/>
                    </a:lnTo>
                    <a:lnTo>
                      <a:pt x="61" y="171"/>
                    </a:lnTo>
                    <a:lnTo>
                      <a:pt x="65" y="171"/>
                    </a:lnTo>
                    <a:lnTo>
                      <a:pt x="71" y="171"/>
                    </a:lnTo>
                    <a:lnTo>
                      <a:pt x="79" y="173"/>
                    </a:lnTo>
                    <a:lnTo>
                      <a:pt x="86" y="173"/>
                    </a:lnTo>
                    <a:lnTo>
                      <a:pt x="91" y="173"/>
                    </a:lnTo>
                    <a:lnTo>
                      <a:pt x="127" y="173"/>
                    </a:lnTo>
                    <a:lnTo>
                      <a:pt x="134" y="174"/>
                    </a:lnTo>
                    <a:lnTo>
                      <a:pt x="143" y="171"/>
                    </a:lnTo>
                    <a:lnTo>
                      <a:pt x="152" y="171"/>
                    </a:lnTo>
                    <a:lnTo>
                      <a:pt x="160" y="168"/>
                    </a:lnTo>
                    <a:lnTo>
                      <a:pt x="167" y="166"/>
                    </a:lnTo>
                    <a:lnTo>
                      <a:pt x="169" y="166"/>
                    </a:lnTo>
                    <a:lnTo>
                      <a:pt x="184" y="162"/>
                    </a:lnTo>
                    <a:lnTo>
                      <a:pt x="193" y="158"/>
                    </a:lnTo>
                    <a:lnTo>
                      <a:pt x="202" y="154"/>
                    </a:lnTo>
                    <a:lnTo>
                      <a:pt x="207" y="150"/>
                    </a:lnTo>
                    <a:lnTo>
                      <a:pt x="212" y="144"/>
                    </a:lnTo>
                    <a:lnTo>
                      <a:pt x="215" y="142"/>
                    </a:lnTo>
                    <a:lnTo>
                      <a:pt x="218" y="137"/>
                    </a:lnTo>
                    <a:lnTo>
                      <a:pt x="219" y="137"/>
                    </a:lnTo>
                    <a:lnTo>
                      <a:pt x="221" y="133"/>
                    </a:lnTo>
                    <a:lnTo>
                      <a:pt x="220" y="131"/>
                    </a:lnTo>
                    <a:lnTo>
                      <a:pt x="219" y="0"/>
                    </a:lnTo>
                    <a:lnTo>
                      <a:pt x="218" y="7"/>
                    </a:lnTo>
                    <a:lnTo>
                      <a:pt x="216" y="12"/>
                    </a:lnTo>
                    <a:lnTo>
                      <a:pt x="211" y="18"/>
                    </a:lnTo>
                    <a:lnTo>
                      <a:pt x="207" y="22"/>
                    </a:lnTo>
                    <a:lnTo>
                      <a:pt x="202" y="26"/>
                    </a:lnTo>
                    <a:lnTo>
                      <a:pt x="195" y="29"/>
                    </a:lnTo>
                    <a:lnTo>
                      <a:pt x="189" y="32"/>
                    </a:lnTo>
                    <a:lnTo>
                      <a:pt x="178" y="33"/>
                    </a:lnTo>
                    <a:lnTo>
                      <a:pt x="168" y="37"/>
                    </a:lnTo>
                    <a:lnTo>
                      <a:pt x="159" y="39"/>
                    </a:lnTo>
                    <a:lnTo>
                      <a:pt x="149" y="41"/>
                    </a:lnTo>
                    <a:lnTo>
                      <a:pt x="143" y="44"/>
                    </a:lnTo>
                    <a:lnTo>
                      <a:pt x="134" y="44"/>
                    </a:lnTo>
                    <a:lnTo>
                      <a:pt x="125" y="45"/>
                    </a:lnTo>
                    <a:lnTo>
                      <a:pt x="91" y="45"/>
                    </a:lnTo>
                    <a:lnTo>
                      <a:pt x="83" y="43"/>
                    </a:lnTo>
                    <a:lnTo>
                      <a:pt x="72" y="42"/>
                    </a:lnTo>
                    <a:lnTo>
                      <a:pt x="59" y="41"/>
                    </a:lnTo>
                    <a:lnTo>
                      <a:pt x="52" y="37"/>
                    </a:lnTo>
                    <a:lnTo>
                      <a:pt x="45" y="35"/>
                    </a:lnTo>
                    <a:lnTo>
                      <a:pt x="34" y="32"/>
                    </a:lnTo>
                    <a:lnTo>
                      <a:pt x="28" y="29"/>
                    </a:lnTo>
                    <a:lnTo>
                      <a:pt x="19" y="26"/>
                    </a:lnTo>
                    <a:lnTo>
                      <a:pt x="15" y="22"/>
                    </a:lnTo>
                    <a:lnTo>
                      <a:pt x="8" y="18"/>
                    </a:lnTo>
                    <a:lnTo>
                      <a:pt x="5" y="14"/>
                    </a:lnTo>
                    <a:lnTo>
                      <a:pt x="0" y="2"/>
                    </a:lnTo>
                  </a:path>
                </a:pathLst>
              </a:custGeom>
              <a:solidFill>
                <a:srgbClr val="D0D0D0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3089" name="Oval 17"/>
              <p:cNvSpPr>
                <a:spLocks noChangeArrowheads="1"/>
              </p:cNvSpPr>
              <p:nvPr/>
            </p:nvSpPr>
            <p:spPr bwMode="auto">
              <a:xfrm>
                <a:off x="1847" y="3331"/>
                <a:ext cx="226" cy="92"/>
              </a:xfrm>
              <a:prstGeom prst="ellipse">
                <a:avLst/>
              </a:prstGeom>
              <a:solidFill>
                <a:srgbClr val="DADADA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090" name="Freeform 18"/>
              <p:cNvSpPr>
                <a:spLocks/>
              </p:cNvSpPr>
              <p:nvPr/>
            </p:nvSpPr>
            <p:spPr bwMode="auto">
              <a:xfrm>
                <a:off x="1623" y="3509"/>
                <a:ext cx="236" cy="203"/>
              </a:xfrm>
              <a:custGeom>
                <a:avLst/>
                <a:gdLst>
                  <a:gd name="T0" fmla="*/ 0 w 223"/>
                  <a:gd name="T1" fmla="*/ 2 h 178"/>
                  <a:gd name="T2" fmla="*/ 0 w 223"/>
                  <a:gd name="T3" fmla="*/ 134 h 178"/>
                  <a:gd name="T4" fmla="*/ 2 w 223"/>
                  <a:gd name="T5" fmla="*/ 142 h 178"/>
                  <a:gd name="T6" fmla="*/ 9 w 223"/>
                  <a:gd name="T7" fmla="*/ 150 h 178"/>
                  <a:gd name="T8" fmla="*/ 14 w 223"/>
                  <a:gd name="T9" fmla="*/ 152 h 178"/>
                  <a:gd name="T10" fmla="*/ 16 w 223"/>
                  <a:gd name="T11" fmla="*/ 155 h 178"/>
                  <a:gd name="T12" fmla="*/ 20 w 223"/>
                  <a:gd name="T13" fmla="*/ 158 h 178"/>
                  <a:gd name="T14" fmla="*/ 30 w 223"/>
                  <a:gd name="T15" fmla="*/ 164 h 178"/>
                  <a:gd name="T16" fmla="*/ 37 w 223"/>
                  <a:gd name="T17" fmla="*/ 165 h 178"/>
                  <a:gd name="T18" fmla="*/ 46 w 223"/>
                  <a:gd name="T19" fmla="*/ 168 h 178"/>
                  <a:gd name="T20" fmla="*/ 53 w 223"/>
                  <a:gd name="T21" fmla="*/ 171 h 178"/>
                  <a:gd name="T22" fmla="*/ 61 w 223"/>
                  <a:gd name="T23" fmla="*/ 174 h 178"/>
                  <a:gd name="T24" fmla="*/ 65 w 223"/>
                  <a:gd name="T25" fmla="*/ 174 h 178"/>
                  <a:gd name="T26" fmla="*/ 70 w 223"/>
                  <a:gd name="T27" fmla="*/ 174 h 178"/>
                  <a:gd name="T28" fmla="*/ 79 w 223"/>
                  <a:gd name="T29" fmla="*/ 176 h 178"/>
                  <a:gd name="T30" fmla="*/ 86 w 223"/>
                  <a:gd name="T31" fmla="*/ 176 h 178"/>
                  <a:gd name="T32" fmla="*/ 93 w 223"/>
                  <a:gd name="T33" fmla="*/ 176 h 178"/>
                  <a:gd name="T34" fmla="*/ 128 w 223"/>
                  <a:gd name="T35" fmla="*/ 176 h 178"/>
                  <a:gd name="T36" fmla="*/ 134 w 223"/>
                  <a:gd name="T37" fmla="*/ 177 h 178"/>
                  <a:gd name="T38" fmla="*/ 144 w 223"/>
                  <a:gd name="T39" fmla="*/ 174 h 178"/>
                  <a:gd name="T40" fmla="*/ 154 w 223"/>
                  <a:gd name="T41" fmla="*/ 174 h 178"/>
                  <a:gd name="T42" fmla="*/ 161 w 223"/>
                  <a:gd name="T43" fmla="*/ 171 h 178"/>
                  <a:gd name="T44" fmla="*/ 168 w 223"/>
                  <a:gd name="T45" fmla="*/ 169 h 178"/>
                  <a:gd name="T46" fmla="*/ 171 w 223"/>
                  <a:gd name="T47" fmla="*/ 169 h 178"/>
                  <a:gd name="T48" fmla="*/ 185 w 223"/>
                  <a:gd name="T49" fmla="*/ 165 h 178"/>
                  <a:gd name="T50" fmla="*/ 194 w 223"/>
                  <a:gd name="T51" fmla="*/ 161 h 178"/>
                  <a:gd name="T52" fmla="*/ 203 w 223"/>
                  <a:gd name="T53" fmla="*/ 157 h 178"/>
                  <a:gd name="T54" fmla="*/ 208 w 223"/>
                  <a:gd name="T55" fmla="*/ 153 h 178"/>
                  <a:gd name="T56" fmla="*/ 213 w 223"/>
                  <a:gd name="T57" fmla="*/ 147 h 178"/>
                  <a:gd name="T58" fmla="*/ 216 w 223"/>
                  <a:gd name="T59" fmla="*/ 145 h 178"/>
                  <a:gd name="T60" fmla="*/ 219 w 223"/>
                  <a:gd name="T61" fmla="*/ 140 h 178"/>
                  <a:gd name="T62" fmla="*/ 220 w 223"/>
                  <a:gd name="T63" fmla="*/ 139 h 178"/>
                  <a:gd name="T64" fmla="*/ 222 w 223"/>
                  <a:gd name="T65" fmla="*/ 135 h 178"/>
                  <a:gd name="T66" fmla="*/ 221 w 223"/>
                  <a:gd name="T67" fmla="*/ 133 h 178"/>
                  <a:gd name="T68" fmla="*/ 220 w 223"/>
                  <a:gd name="T69" fmla="*/ 0 h 178"/>
                  <a:gd name="T70" fmla="*/ 219 w 223"/>
                  <a:gd name="T71" fmla="*/ 7 h 178"/>
                  <a:gd name="T72" fmla="*/ 217 w 223"/>
                  <a:gd name="T73" fmla="*/ 13 h 178"/>
                  <a:gd name="T74" fmla="*/ 212 w 223"/>
                  <a:gd name="T75" fmla="*/ 19 h 178"/>
                  <a:gd name="T76" fmla="*/ 208 w 223"/>
                  <a:gd name="T77" fmla="*/ 22 h 178"/>
                  <a:gd name="T78" fmla="*/ 203 w 223"/>
                  <a:gd name="T79" fmla="*/ 26 h 178"/>
                  <a:gd name="T80" fmla="*/ 196 w 223"/>
                  <a:gd name="T81" fmla="*/ 30 h 178"/>
                  <a:gd name="T82" fmla="*/ 190 w 223"/>
                  <a:gd name="T83" fmla="*/ 32 h 178"/>
                  <a:gd name="T84" fmla="*/ 179 w 223"/>
                  <a:gd name="T85" fmla="*/ 35 h 178"/>
                  <a:gd name="T86" fmla="*/ 169 w 223"/>
                  <a:gd name="T87" fmla="*/ 38 h 178"/>
                  <a:gd name="T88" fmla="*/ 160 w 223"/>
                  <a:gd name="T89" fmla="*/ 40 h 178"/>
                  <a:gd name="T90" fmla="*/ 150 w 223"/>
                  <a:gd name="T91" fmla="*/ 41 h 178"/>
                  <a:gd name="T92" fmla="*/ 143 w 223"/>
                  <a:gd name="T93" fmla="*/ 44 h 178"/>
                  <a:gd name="T94" fmla="*/ 134 w 223"/>
                  <a:gd name="T95" fmla="*/ 44 h 178"/>
                  <a:gd name="T96" fmla="*/ 127 w 223"/>
                  <a:gd name="T97" fmla="*/ 46 h 178"/>
                  <a:gd name="T98" fmla="*/ 91 w 223"/>
                  <a:gd name="T99" fmla="*/ 46 h 178"/>
                  <a:gd name="T100" fmla="*/ 83 w 223"/>
                  <a:gd name="T101" fmla="*/ 44 h 178"/>
                  <a:gd name="T102" fmla="*/ 73 w 223"/>
                  <a:gd name="T103" fmla="*/ 42 h 178"/>
                  <a:gd name="T104" fmla="*/ 60 w 223"/>
                  <a:gd name="T105" fmla="*/ 41 h 178"/>
                  <a:gd name="T106" fmla="*/ 52 w 223"/>
                  <a:gd name="T107" fmla="*/ 38 h 178"/>
                  <a:gd name="T108" fmla="*/ 45 w 223"/>
                  <a:gd name="T109" fmla="*/ 36 h 178"/>
                  <a:gd name="T110" fmla="*/ 35 w 223"/>
                  <a:gd name="T111" fmla="*/ 32 h 178"/>
                  <a:gd name="T112" fmla="*/ 28 w 223"/>
                  <a:gd name="T113" fmla="*/ 30 h 178"/>
                  <a:gd name="T114" fmla="*/ 19 w 223"/>
                  <a:gd name="T115" fmla="*/ 26 h 178"/>
                  <a:gd name="T116" fmla="*/ 15 w 223"/>
                  <a:gd name="T117" fmla="*/ 22 h 178"/>
                  <a:gd name="T118" fmla="*/ 9 w 223"/>
                  <a:gd name="T119" fmla="*/ 19 h 178"/>
                  <a:gd name="T120" fmla="*/ 5 w 223"/>
                  <a:gd name="T121" fmla="*/ 14 h 178"/>
                  <a:gd name="T122" fmla="*/ 0 w 223"/>
                  <a:gd name="T123" fmla="*/ 2 h 178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223"/>
                  <a:gd name="T187" fmla="*/ 0 h 178"/>
                  <a:gd name="T188" fmla="*/ 223 w 223"/>
                  <a:gd name="T189" fmla="*/ 178 h 178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223" h="178">
                    <a:moveTo>
                      <a:pt x="0" y="2"/>
                    </a:moveTo>
                    <a:lnTo>
                      <a:pt x="0" y="134"/>
                    </a:lnTo>
                    <a:lnTo>
                      <a:pt x="2" y="142"/>
                    </a:lnTo>
                    <a:lnTo>
                      <a:pt x="9" y="150"/>
                    </a:lnTo>
                    <a:lnTo>
                      <a:pt x="14" y="152"/>
                    </a:lnTo>
                    <a:lnTo>
                      <a:pt x="16" y="155"/>
                    </a:lnTo>
                    <a:lnTo>
                      <a:pt x="20" y="158"/>
                    </a:lnTo>
                    <a:lnTo>
                      <a:pt x="30" y="164"/>
                    </a:lnTo>
                    <a:lnTo>
                      <a:pt x="37" y="165"/>
                    </a:lnTo>
                    <a:lnTo>
                      <a:pt x="46" y="168"/>
                    </a:lnTo>
                    <a:lnTo>
                      <a:pt x="53" y="171"/>
                    </a:lnTo>
                    <a:lnTo>
                      <a:pt x="61" y="174"/>
                    </a:lnTo>
                    <a:lnTo>
                      <a:pt x="65" y="174"/>
                    </a:lnTo>
                    <a:lnTo>
                      <a:pt x="70" y="174"/>
                    </a:lnTo>
                    <a:lnTo>
                      <a:pt x="79" y="176"/>
                    </a:lnTo>
                    <a:lnTo>
                      <a:pt x="86" y="176"/>
                    </a:lnTo>
                    <a:lnTo>
                      <a:pt x="93" y="176"/>
                    </a:lnTo>
                    <a:lnTo>
                      <a:pt x="128" y="176"/>
                    </a:lnTo>
                    <a:lnTo>
                      <a:pt x="134" y="177"/>
                    </a:lnTo>
                    <a:lnTo>
                      <a:pt x="144" y="174"/>
                    </a:lnTo>
                    <a:lnTo>
                      <a:pt x="154" y="174"/>
                    </a:lnTo>
                    <a:lnTo>
                      <a:pt x="161" y="171"/>
                    </a:lnTo>
                    <a:lnTo>
                      <a:pt x="168" y="169"/>
                    </a:lnTo>
                    <a:lnTo>
                      <a:pt x="171" y="169"/>
                    </a:lnTo>
                    <a:lnTo>
                      <a:pt x="185" y="165"/>
                    </a:lnTo>
                    <a:lnTo>
                      <a:pt x="194" y="161"/>
                    </a:lnTo>
                    <a:lnTo>
                      <a:pt x="203" y="157"/>
                    </a:lnTo>
                    <a:lnTo>
                      <a:pt x="208" y="153"/>
                    </a:lnTo>
                    <a:lnTo>
                      <a:pt x="213" y="147"/>
                    </a:lnTo>
                    <a:lnTo>
                      <a:pt x="216" y="145"/>
                    </a:lnTo>
                    <a:lnTo>
                      <a:pt x="219" y="140"/>
                    </a:lnTo>
                    <a:lnTo>
                      <a:pt x="220" y="139"/>
                    </a:lnTo>
                    <a:lnTo>
                      <a:pt x="222" y="135"/>
                    </a:lnTo>
                    <a:lnTo>
                      <a:pt x="221" y="133"/>
                    </a:lnTo>
                    <a:lnTo>
                      <a:pt x="220" y="0"/>
                    </a:lnTo>
                    <a:lnTo>
                      <a:pt x="219" y="7"/>
                    </a:lnTo>
                    <a:lnTo>
                      <a:pt x="217" y="13"/>
                    </a:lnTo>
                    <a:lnTo>
                      <a:pt x="212" y="19"/>
                    </a:lnTo>
                    <a:lnTo>
                      <a:pt x="208" y="22"/>
                    </a:lnTo>
                    <a:lnTo>
                      <a:pt x="203" y="26"/>
                    </a:lnTo>
                    <a:lnTo>
                      <a:pt x="196" y="30"/>
                    </a:lnTo>
                    <a:lnTo>
                      <a:pt x="190" y="32"/>
                    </a:lnTo>
                    <a:lnTo>
                      <a:pt x="179" y="35"/>
                    </a:lnTo>
                    <a:lnTo>
                      <a:pt x="169" y="38"/>
                    </a:lnTo>
                    <a:lnTo>
                      <a:pt x="160" y="40"/>
                    </a:lnTo>
                    <a:lnTo>
                      <a:pt x="150" y="41"/>
                    </a:lnTo>
                    <a:lnTo>
                      <a:pt x="143" y="44"/>
                    </a:lnTo>
                    <a:lnTo>
                      <a:pt x="134" y="44"/>
                    </a:lnTo>
                    <a:lnTo>
                      <a:pt x="127" y="46"/>
                    </a:lnTo>
                    <a:lnTo>
                      <a:pt x="91" y="46"/>
                    </a:lnTo>
                    <a:lnTo>
                      <a:pt x="83" y="44"/>
                    </a:lnTo>
                    <a:lnTo>
                      <a:pt x="73" y="42"/>
                    </a:lnTo>
                    <a:lnTo>
                      <a:pt x="60" y="41"/>
                    </a:lnTo>
                    <a:lnTo>
                      <a:pt x="52" y="38"/>
                    </a:lnTo>
                    <a:lnTo>
                      <a:pt x="45" y="36"/>
                    </a:lnTo>
                    <a:lnTo>
                      <a:pt x="35" y="32"/>
                    </a:lnTo>
                    <a:lnTo>
                      <a:pt x="28" y="30"/>
                    </a:lnTo>
                    <a:lnTo>
                      <a:pt x="19" y="26"/>
                    </a:lnTo>
                    <a:lnTo>
                      <a:pt x="15" y="22"/>
                    </a:lnTo>
                    <a:lnTo>
                      <a:pt x="9" y="19"/>
                    </a:lnTo>
                    <a:lnTo>
                      <a:pt x="5" y="14"/>
                    </a:lnTo>
                    <a:lnTo>
                      <a:pt x="0" y="2"/>
                    </a:lnTo>
                  </a:path>
                </a:pathLst>
              </a:custGeom>
              <a:solidFill>
                <a:srgbClr val="D0D0D0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3091" name="Oval 19"/>
              <p:cNvSpPr>
                <a:spLocks noChangeArrowheads="1"/>
              </p:cNvSpPr>
              <p:nvPr/>
            </p:nvSpPr>
            <p:spPr bwMode="auto">
              <a:xfrm>
                <a:off x="1629" y="3467"/>
                <a:ext cx="224" cy="92"/>
              </a:xfrm>
              <a:prstGeom prst="ellipse">
                <a:avLst/>
              </a:prstGeom>
              <a:solidFill>
                <a:srgbClr val="DADADA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092" name="Line 20"/>
              <p:cNvSpPr>
                <a:spLocks noChangeShapeType="1"/>
              </p:cNvSpPr>
              <p:nvPr/>
            </p:nvSpPr>
            <p:spPr bwMode="auto">
              <a:xfrm flipV="1">
                <a:off x="1394" y="3590"/>
                <a:ext cx="265" cy="84"/>
              </a:xfrm>
              <a:prstGeom prst="line">
                <a:avLst/>
              </a:prstGeom>
              <a:noFill/>
              <a:ln w="50800">
                <a:solidFill>
                  <a:srgbClr val="081D58"/>
                </a:solidFill>
                <a:round/>
                <a:headEnd type="none" w="sm" len="sm"/>
                <a:tailEnd type="stealth" w="med" len="lg"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24597" name="Rectangle 21"/>
              <p:cNvSpPr>
                <a:spLocks noChangeArrowheads="1"/>
              </p:cNvSpPr>
              <p:nvPr/>
            </p:nvSpPr>
            <p:spPr bwMode="auto">
              <a:xfrm>
                <a:off x="1496" y="3727"/>
                <a:ext cx="814" cy="3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2075" tIns="46038" rIns="92075" bIns="46038">
                <a:spAutoFit/>
              </a:bodyPr>
              <a:lstStyle/>
              <a:p>
                <a:pPr defTabSz="850900" eaLnBrk="0" hangingPunct="0">
                  <a:lnSpc>
                    <a:spcPct val="90000"/>
                  </a:lnSpc>
                  <a:spcBef>
                    <a:spcPct val="50000"/>
                  </a:spcBef>
                  <a:defRPr/>
                </a:pPr>
                <a:r>
                  <a:rPr lang="es-ES_tradnl" sz="1600">
                    <a:solidFill>
                      <a:srgbClr val="081D58"/>
                    </a:solidFill>
                    <a:latin typeface="Sans" charset="0"/>
                  </a:rPr>
                  <a:t>Datos se-leccionados</a:t>
                </a:r>
                <a:endParaRPr lang="es-ES_tradnl" sz="1400">
                  <a:solidFill>
                    <a:srgbClr val="081D58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ans" charset="0"/>
                </a:endParaRPr>
              </a:p>
            </p:txBody>
          </p:sp>
          <p:sp>
            <p:nvSpPr>
              <p:cNvPr id="3094" name="Line 22"/>
              <p:cNvSpPr>
                <a:spLocks noChangeShapeType="1"/>
              </p:cNvSpPr>
              <p:nvPr/>
            </p:nvSpPr>
            <p:spPr bwMode="auto">
              <a:xfrm>
                <a:off x="1186" y="3204"/>
                <a:ext cx="292" cy="393"/>
              </a:xfrm>
              <a:prstGeom prst="line">
                <a:avLst/>
              </a:prstGeom>
              <a:noFill/>
              <a:ln w="12700">
                <a:solidFill>
                  <a:srgbClr val="081D58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095" name="Oval 23"/>
              <p:cNvSpPr>
                <a:spLocks noChangeArrowheads="1"/>
              </p:cNvSpPr>
              <p:nvPr/>
            </p:nvSpPr>
            <p:spPr bwMode="auto">
              <a:xfrm>
                <a:off x="2145" y="3374"/>
                <a:ext cx="112" cy="95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rgbClr val="081D58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096" name="Line 24"/>
              <p:cNvSpPr>
                <a:spLocks noChangeShapeType="1"/>
              </p:cNvSpPr>
              <p:nvPr/>
            </p:nvSpPr>
            <p:spPr bwMode="auto">
              <a:xfrm flipV="1">
                <a:off x="2029" y="3342"/>
                <a:ext cx="441" cy="121"/>
              </a:xfrm>
              <a:prstGeom prst="line">
                <a:avLst/>
              </a:prstGeom>
              <a:noFill/>
              <a:ln w="50800">
                <a:solidFill>
                  <a:srgbClr val="081D58"/>
                </a:solidFill>
                <a:round/>
                <a:headEnd type="none" w="sm" len="sm"/>
                <a:tailEnd type="stealth" w="med" len="lg"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097" name="Line 25"/>
              <p:cNvSpPr>
                <a:spLocks noChangeShapeType="1"/>
              </p:cNvSpPr>
              <p:nvPr/>
            </p:nvSpPr>
            <p:spPr bwMode="auto">
              <a:xfrm>
                <a:off x="1440" y="2736"/>
                <a:ext cx="732" cy="633"/>
              </a:xfrm>
              <a:prstGeom prst="line">
                <a:avLst/>
              </a:prstGeom>
              <a:noFill/>
              <a:ln w="12700">
                <a:solidFill>
                  <a:srgbClr val="081D58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098" name="Oval 26"/>
              <p:cNvSpPr>
                <a:spLocks noChangeArrowheads="1"/>
              </p:cNvSpPr>
              <p:nvPr/>
            </p:nvSpPr>
            <p:spPr bwMode="auto">
              <a:xfrm>
                <a:off x="2925" y="3112"/>
                <a:ext cx="105" cy="86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rgbClr val="081D58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099" name="Line 27"/>
              <p:cNvSpPr>
                <a:spLocks noChangeShapeType="1"/>
              </p:cNvSpPr>
              <p:nvPr/>
            </p:nvSpPr>
            <p:spPr bwMode="auto">
              <a:xfrm flipV="1">
                <a:off x="2817" y="3081"/>
                <a:ext cx="414" cy="110"/>
              </a:xfrm>
              <a:prstGeom prst="line">
                <a:avLst/>
              </a:prstGeom>
              <a:noFill/>
              <a:ln w="50800">
                <a:solidFill>
                  <a:srgbClr val="081D58"/>
                </a:solidFill>
                <a:round/>
                <a:headEnd type="none" w="sm" len="sm"/>
                <a:tailEnd type="stealth" w="med" len="lg"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100" name="Line 28"/>
              <p:cNvSpPr>
                <a:spLocks noChangeShapeType="1"/>
              </p:cNvSpPr>
              <p:nvPr/>
            </p:nvSpPr>
            <p:spPr bwMode="auto">
              <a:xfrm>
                <a:off x="2160" y="2304"/>
                <a:ext cx="791" cy="804"/>
              </a:xfrm>
              <a:prstGeom prst="line">
                <a:avLst/>
              </a:prstGeom>
              <a:noFill/>
              <a:ln w="12700">
                <a:solidFill>
                  <a:srgbClr val="081D58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24605" name="Rectangle 29"/>
              <p:cNvSpPr>
                <a:spLocks noChangeArrowheads="1"/>
              </p:cNvSpPr>
              <p:nvPr/>
            </p:nvSpPr>
            <p:spPr bwMode="auto">
              <a:xfrm>
                <a:off x="186" y="2409"/>
                <a:ext cx="126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>
                <a:spAutoFit/>
              </a:bodyPr>
              <a:lstStyle/>
              <a:p>
                <a:pPr defTabSz="850900" eaLnBrk="0" hangingPunct="0">
                  <a:lnSpc>
                    <a:spcPct val="90000"/>
                  </a:lnSpc>
                  <a:spcBef>
                    <a:spcPct val="50000"/>
                  </a:spcBef>
                  <a:defRPr/>
                </a:pPr>
                <a:r>
                  <a:rPr lang="es-ES_tradnl" sz="2000">
                    <a:latin typeface="Sans" charset="0"/>
                  </a:rPr>
                  <a:t>Preprocesamiento</a:t>
                </a:r>
                <a:endParaRPr lang="es-ES_tradnl" sz="12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Sans" charset="0"/>
                </a:endParaRPr>
              </a:p>
            </p:txBody>
          </p:sp>
          <p:grpSp>
            <p:nvGrpSpPr>
              <p:cNvPr id="3102" name="Group 30"/>
              <p:cNvGrpSpPr>
                <a:grpSpLocks/>
              </p:cNvGrpSpPr>
              <p:nvPr/>
            </p:nvGrpSpPr>
            <p:grpSpPr bwMode="auto">
              <a:xfrm>
                <a:off x="2448" y="3051"/>
                <a:ext cx="397" cy="407"/>
                <a:chOff x="2596" y="3000"/>
                <a:chExt cx="376" cy="358"/>
              </a:xfrm>
            </p:grpSpPr>
            <p:sp>
              <p:nvSpPr>
                <p:cNvPr id="3182" name="Rectangle 31"/>
                <p:cNvSpPr>
                  <a:spLocks noChangeArrowheads="1"/>
                </p:cNvSpPr>
                <p:nvPr/>
              </p:nvSpPr>
              <p:spPr bwMode="auto">
                <a:xfrm>
                  <a:off x="2596" y="3050"/>
                  <a:ext cx="376" cy="308"/>
                </a:xfrm>
                <a:prstGeom prst="rect">
                  <a:avLst/>
                </a:prstGeom>
                <a:solidFill>
                  <a:srgbClr val="FFFF99"/>
                </a:solidFill>
                <a:ln w="12700">
                  <a:solidFill>
                    <a:schemeClr val="bg2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183" name="Line 32"/>
                <p:cNvSpPr>
                  <a:spLocks noChangeShapeType="1"/>
                </p:cNvSpPr>
                <p:nvPr/>
              </p:nvSpPr>
              <p:spPr bwMode="auto">
                <a:xfrm>
                  <a:off x="2683" y="3173"/>
                  <a:ext cx="165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prstDash val="dash"/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184" name="Line 33"/>
                <p:cNvSpPr>
                  <a:spLocks noChangeShapeType="1"/>
                </p:cNvSpPr>
                <p:nvPr/>
              </p:nvSpPr>
              <p:spPr bwMode="auto">
                <a:xfrm>
                  <a:off x="2683" y="3250"/>
                  <a:ext cx="205" cy="0"/>
                </a:xfrm>
                <a:prstGeom prst="line">
                  <a:avLst/>
                </a:prstGeom>
                <a:noFill/>
                <a:ln w="47625" cmpd="thinThick">
                  <a:solidFill>
                    <a:schemeClr val="bg2"/>
                  </a:solidFill>
                  <a:prstDash val="sysDot"/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185" name="Line 34"/>
                <p:cNvSpPr>
                  <a:spLocks noChangeShapeType="1"/>
                </p:cNvSpPr>
                <p:nvPr/>
              </p:nvSpPr>
              <p:spPr bwMode="auto">
                <a:xfrm>
                  <a:off x="2624" y="3294"/>
                  <a:ext cx="283" cy="0"/>
                </a:xfrm>
                <a:prstGeom prst="line">
                  <a:avLst/>
                </a:prstGeom>
                <a:noFill/>
                <a:ln w="57150" cmpd="tri">
                  <a:solidFill>
                    <a:schemeClr val="bg2"/>
                  </a:solidFill>
                  <a:prstDash val="sysDot"/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186" name="Line 35"/>
                <p:cNvSpPr>
                  <a:spLocks noChangeShapeType="1"/>
                </p:cNvSpPr>
                <p:nvPr/>
              </p:nvSpPr>
              <p:spPr bwMode="auto">
                <a:xfrm>
                  <a:off x="2664" y="3148"/>
                  <a:ext cx="243" cy="0"/>
                </a:xfrm>
                <a:prstGeom prst="line">
                  <a:avLst/>
                </a:prstGeom>
                <a:noFill/>
                <a:ln w="57150" cmpd="tri">
                  <a:solidFill>
                    <a:schemeClr val="bg2"/>
                  </a:solidFill>
                  <a:prstDash val="sysDot"/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187" name="Line 36"/>
                <p:cNvSpPr>
                  <a:spLocks noChangeShapeType="1"/>
                </p:cNvSpPr>
                <p:nvPr/>
              </p:nvSpPr>
              <p:spPr bwMode="auto">
                <a:xfrm>
                  <a:off x="2634" y="3208"/>
                  <a:ext cx="294" cy="0"/>
                </a:xfrm>
                <a:prstGeom prst="line">
                  <a:avLst/>
                </a:prstGeom>
                <a:noFill/>
                <a:ln w="57150" cmpd="tri">
                  <a:solidFill>
                    <a:schemeClr val="bg2"/>
                  </a:solidFill>
                  <a:prstDash val="dash"/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188" name="Rectangle 37"/>
                <p:cNvSpPr>
                  <a:spLocks noChangeArrowheads="1"/>
                </p:cNvSpPr>
                <p:nvPr/>
              </p:nvSpPr>
              <p:spPr bwMode="auto">
                <a:xfrm>
                  <a:off x="2596" y="3000"/>
                  <a:ext cx="376" cy="42"/>
                </a:xfrm>
                <a:prstGeom prst="rect">
                  <a:avLst/>
                </a:prstGeom>
                <a:solidFill>
                  <a:schemeClr val="bg2"/>
                </a:solidFill>
                <a:ln w="12700">
                  <a:solidFill>
                    <a:schemeClr val="bg2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</p:grpSp>
          <p:sp>
            <p:nvSpPr>
              <p:cNvPr id="24614" name="Rectangle 38"/>
              <p:cNvSpPr>
                <a:spLocks noChangeArrowheads="1"/>
              </p:cNvSpPr>
              <p:nvPr/>
            </p:nvSpPr>
            <p:spPr bwMode="auto">
              <a:xfrm>
                <a:off x="2223" y="3508"/>
                <a:ext cx="859" cy="3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2075" tIns="46038" rIns="92075" bIns="46038">
                <a:spAutoFit/>
              </a:bodyPr>
              <a:lstStyle/>
              <a:p>
                <a:pPr defTabSz="850900" eaLnBrk="0" hangingPunct="0">
                  <a:lnSpc>
                    <a:spcPct val="90000"/>
                  </a:lnSpc>
                  <a:spcBef>
                    <a:spcPct val="50000"/>
                  </a:spcBef>
                  <a:defRPr/>
                </a:pPr>
                <a:r>
                  <a:rPr lang="es-ES_tradnl" sz="1600">
                    <a:solidFill>
                      <a:srgbClr val="081D58"/>
                    </a:solidFill>
                    <a:latin typeface="Sans" charset="0"/>
                  </a:rPr>
                  <a:t>Datos pre-procesados</a:t>
                </a:r>
                <a:endParaRPr lang="es-ES_tradnl" sz="1400">
                  <a:solidFill>
                    <a:srgbClr val="081D58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ans" charset="0"/>
                </a:endParaRPr>
              </a:p>
            </p:txBody>
          </p:sp>
          <p:grpSp>
            <p:nvGrpSpPr>
              <p:cNvPr id="3104" name="Group 39"/>
              <p:cNvGrpSpPr>
                <a:grpSpLocks/>
              </p:cNvGrpSpPr>
              <p:nvPr/>
            </p:nvGrpSpPr>
            <p:grpSpPr bwMode="auto">
              <a:xfrm>
                <a:off x="3386" y="2400"/>
                <a:ext cx="515" cy="585"/>
                <a:chOff x="3485" y="2427"/>
                <a:chExt cx="489" cy="515"/>
              </a:xfrm>
            </p:grpSpPr>
            <p:sp>
              <p:nvSpPr>
                <p:cNvPr id="3179" name="Oval 40"/>
                <p:cNvSpPr>
                  <a:spLocks noChangeArrowheads="1"/>
                </p:cNvSpPr>
                <p:nvPr/>
              </p:nvSpPr>
              <p:spPr bwMode="auto">
                <a:xfrm>
                  <a:off x="3684" y="2864"/>
                  <a:ext cx="100" cy="78"/>
                </a:xfrm>
                <a:prstGeom prst="ellipse">
                  <a:avLst/>
                </a:prstGeom>
                <a:solidFill>
                  <a:schemeClr val="accent1"/>
                </a:solidFill>
                <a:ln w="12700">
                  <a:solidFill>
                    <a:srgbClr val="081D58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180" name="Line 41"/>
                <p:cNvSpPr>
                  <a:spLocks noChangeShapeType="1"/>
                </p:cNvSpPr>
                <p:nvPr/>
              </p:nvSpPr>
              <p:spPr bwMode="auto">
                <a:xfrm flipV="1">
                  <a:off x="3581" y="2839"/>
                  <a:ext cx="393" cy="98"/>
                </a:xfrm>
                <a:prstGeom prst="line">
                  <a:avLst/>
                </a:prstGeom>
                <a:noFill/>
                <a:ln w="50800">
                  <a:solidFill>
                    <a:srgbClr val="081D58"/>
                  </a:solidFill>
                  <a:round/>
                  <a:headEnd type="none" w="sm" len="sm"/>
                  <a:tailEnd type="stealth" w="med" len="lg"/>
                </a:ln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181" name="Line 42"/>
                <p:cNvSpPr>
                  <a:spLocks noChangeShapeType="1"/>
                </p:cNvSpPr>
                <p:nvPr/>
              </p:nvSpPr>
              <p:spPr bwMode="auto">
                <a:xfrm>
                  <a:off x="3485" y="2427"/>
                  <a:ext cx="225" cy="434"/>
                </a:xfrm>
                <a:prstGeom prst="line">
                  <a:avLst/>
                </a:prstGeom>
                <a:noFill/>
                <a:ln w="12700">
                  <a:solidFill>
                    <a:srgbClr val="081D58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</p:grpSp>
          <p:grpSp>
            <p:nvGrpSpPr>
              <p:cNvPr id="3105" name="Group 43"/>
              <p:cNvGrpSpPr>
                <a:grpSpLocks/>
              </p:cNvGrpSpPr>
              <p:nvPr/>
            </p:nvGrpSpPr>
            <p:grpSpPr bwMode="auto">
              <a:xfrm>
                <a:off x="3212" y="2677"/>
                <a:ext cx="272" cy="594"/>
                <a:chOff x="3320" y="2671"/>
                <a:chExt cx="258" cy="522"/>
              </a:xfrm>
            </p:grpSpPr>
            <p:sp>
              <p:nvSpPr>
                <p:cNvPr id="3175" name="Rectangle 44" descr="Horizontal oscura"/>
                <p:cNvSpPr>
                  <a:spLocks noChangeArrowheads="1"/>
                </p:cNvSpPr>
                <p:nvPr/>
              </p:nvSpPr>
              <p:spPr bwMode="auto">
                <a:xfrm>
                  <a:off x="3320" y="2671"/>
                  <a:ext cx="51" cy="478"/>
                </a:xfrm>
                <a:prstGeom prst="rect">
                  <a:avLst/>
                </a:prstGeom>
                <a:pattFill prst="dkHorz">
                  <a:fgClr>
                    <a:schemeClr val="hlink"/>
                  </a:fgClr>
                  <a:bgClr>
                    <a:srgbClr val="00264C"/>
                  </a:bgClr>
                </a:pattFill>
                <a:ln w="25400">
                  <a:solidFill>
                    <a:schemeClr val="bg2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176" name="Rectangle 45" descr="90%"/>
                <p:cNvSpPr>
                  <a:spLocks noChangeArrowheads="1"/>
                </p:cNvSpPr>
                <p:nvPr/>
              </p:nvSpPr>
              <p:spPr bwMode="auto">
                <a:xfrm>
                  <a:off x="3378" y="2680"/>
                  <a:ext cx="52" cy="478"/>
                </a:xfrm>
                <a:prstGeom prst="rect">
                  <a:avLst/>
                </a:prstGeom>
                <a:pattFill prst="pct90">
                  <a:fgClr>
                    <a:srgbClr val="FFFF99"/>
                  </a:fgClr>
                  <a:bgClr>
                    <a:schemeClr val="tx1"/>
                  </a:bgClr>
                </a:pattFill>
                <a:ln w="25400">
                  <a:solidFill>
                    <a:schemeClr val="bg2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177" name="Rectangle 46"/>
                <p:cNvSpPr>
                  <a:spLocks noChangeArrowheads="1"/>
                </p:cNvSpPr>
                <p:nvPr/>
              </p:nvSpPr>
              <p:spPr bwMode="auto">
                <a:xfrm>
                  <a:off x="3458" y="2687"/>
                  <a:ext cx="50" cy="479"/>
                </a:xfrm>
                <a:prstGeom prst="rect">
                  <a:avLst/>
                </a:prstGeom>
                <a:solidFill>
                  <a:srgbClr val="39B8C5"/>
                </a:solidFill>
                <a:ln w="25400">
                  <a:solidFill>
                    <a:schemeClr val="bg2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178" name="Rectangle 47" descr="Zigzag"/>
                <p:cNvSpPr>
                  <a:spLocks noChangeArrowheads="1"/>
                </p:cNvSpPr>
                <p:nvPr/>
              </p:nvSpPr>
              <p:spPr bwMode="auto">
                <a:xfrm>
                  <a:off x="3525" y="2714"/>
                  <a:ext cx="53" cy="479"/>
                </a:xfrm>
                <a:prstGeom prst="rect">
                  <a:avLst/>
                </a:prstGeom>
                <a:pattFill prst="zigZag">
                  <a:fgClr>
                    <a:srgbClr val="FFFF99"/>
                  </a:fgClr>
                  <a:bgClr>
                    <a:schemeClr val="tx1"/>
                  </a:bgClr>
                </a:pattFill>
                <a:ln w="25400">
                  <a:solidFill>
                    <a:schemeClr val="bg2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</p:grpSp>
          <p:sp>
            <p:nvSpPr>
              <p:cNvPr id="24624" name="Rectangle 48"/>
              <p:cNvSpPr>
                <a:spLocks noChangeArrowheads="1"/>
              </p:cNvSpPr>
              <p:nvPr/>
            </p:nvSpPr>
            <p:spPr bwMode="auto">
              <a:xfrm>
                <a:off x="3021" y="3344"/>
                <a:ext cx="956" cy="3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2075" tIns="46038" rIns="92075" bIns="46038">
                <a:spAutoFit/>
              </a:bodyPr>
              <a:lstStyle/>
              <a:p>
                <a:pPr defTabSz="850900" eaLnBrk="0" hangingPunct="0">
                  <a:lnSpc>
                    <a:spcPct val="90000"/>
                  </a:lnSpc>
                  <a:spcBef>
                    <a:spcPct val="50000"/>
                  </a:spcBef>
                  <a:defRPr/>
                </a:pPr>
                <a:r>
                  <a:rPr lang="es-ES_tradnl" sz="1600">
                    <a:solidFill>
                      <a:srgbClr val="081D58"/>
                    </a:solidFill>
                    <a:latin typeface="Sans" charset="0"/>
                  </a:rPr>
                  <a:t>Datos transformados</a:t>
                </a:r>
                <a:endParaRPr lang="es-ES_tradnl" sz="1400">
                  <a:solidFill>
                    <a:srgbClr val="081D58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ans" charset="0"/>
                </a:endParaRPr>
              </a:p>
            </p:txBody>
          </p:sp>
          <p:sp>
            <p:nvSpPr>
              <p:cNvPr id="3107" name="Oval 49"/>
              <p:cNvSpPr>
                <a:spLocks noChangeArrowheads="1"/>
              </p:cNvSpPr>
              <p:nvPr/>
            </p:nvSpPr>
            <p:spPr bwMode="auto">
              <a:xfrm>
                <a:off x="4366" y="2628"/>
                <a:ext cx="105" cy="87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rgbClr val="081D58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108" name="Line 50"/>
              <p:cNvSpPr>
                <a:spLocks noChangeShapeType="1"/>
              </p:cNvSpPr>
              <p:nvPr/>
            </p:nvSpPr>
            <p:spPr bwMode="auto">
              <a:xfrm flipV="1">
                <a:off x="4258" y="2597"/>
                <a:ext cx="414" cy="112"/>
              </a:xfrm>
              <a:prstGeom prst="line">
                <a:avLst/>
              </a:prstGeom>
              <a:noFill/>
              <a:ln w="50800">
                <a:solidFill>
                  <a:srgbClr val="081D58"/>
                </a:solidFill>
                <a:round/>
                <a:headEnd type="none" w="sm" len="sm"/>
                <a:tailEnd type="stealth" w="med" len="lg"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109" name="Line 51"/>
              <p:cNvSpPr>
                <a:spLocks noChangeShapeType="1"/>
              </p:cNvSpPr>
              <p:nvPr/>
            </p:nvSpPr>
            <p:spPr bwMode="auto">
              <a:xfrm flipH="1" flipV="1">
                <a:off x="4393" y="2623"/>
                <a:ext cx="551" cy="689"/>
              </a:xfrm>
              <a:prstGeom prst="line">
                <a:avLst/>
              </a:prstGeom>
              <a:noFill/>
              <a:ln w="12700">
                <a:solidFill>
                  <a:srgbClr val="081D58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110" name="AutoShape 52"/>
              <p:cNvSpPr>
                <a:spLocks noChangeArrowheads="1"/>
              </p:cNvSpPr>
              <p:nvPr/>
            </p:nvSpPr>
            <p:spPr bwMode="auto">
              <a:xfrm>
                <a:off x="2496" y="1872"/>
                <a:ext cx="1321" cy="509"/>
              </a:xfrm>
              <a:prstGeom prst="roundRect">
                <a:avLst>
                  <a:gd name="adj" fmla="val 50000"/>
                </a:avLst>
              </a:prstGeom>
              <a:solidFill>
                <a:srgbClr val="3399FF"/>
              </a:solidFill>
              <a:ln w="12700">
                <a:solidFill>
                  <a:srgbClr val="081D58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111" name="Rectangle 53"/>
              <p:cNvSpPr>
                <a:spLocks noChangeArrowheads="1"/>
              </p:cNvSpPr>
              <p:nvPr/>
            </p:nvSpPr>
            <p:spPr bwMode="auto">
              <a:xfrm>
                <a:off x="2666" y="2025"/>
                <a:ext cx="98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defTabSz="850900" eaLnBrk="0" hangingPunct="0">
                  <a:lnSpc>
                    <a:spcPct val="90000"/>
                  </a:lnSpc>
                  <a:spcBef>
                    <a:spcPct val="50000"/>
                  </a:spcBef>
                </a:pPr>
                <a:r>
                  <a:rPr lang="es-ES_tradnl" sz="2000" b="1">
                    <a:latin typeface="Sans"/>
                  </a:rPr>
                  <a:t>Data Mining</a:t>
                </a:r>
                <a:endParaRPr lang="es-ES_tradnl" sz="1200" b="1">
                  <a:latin typeface="Sans"/>
                </a:endParaRPr>
              </a:p>
            </p:txBody>
          </p:sp>
          <p:sp>
            <p:nvSpPr>
              <p:cNvPr id="3112" name="Rectangle 54"/>
              <p:cNvSpPr>
                <a:spLocks noChangeArrowheads="1"/>
              </p:cNvSpPr>
              <p:nvPr/>
            </p:nvSpPr>
            <p:spPr bwMode="auto">
              <a:xfrm>
                <a:off x="3811" y="2460"/>
                <a:ext cx="500" cy="600"/>
              </a:xfrm>
              <a:prstGeom prst="rect">
                <a:avLst/>
              </a:prstGeom>
              <a:solidFill>
                <a:srgbClr val="FFFF99"/>
              </a:solidFill>
              <a:ln w="12700">
                <a:solidFill>
                  <a:srgbClr val="081D58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grpSp>
            <p:nvGrpSpPr>
              <p:cNvPr id="3113" name="Group 55"/>
              <p:cNvGrpSpPr>
                <a:grpSpLocks/>
              </p:cNvGrpSpPr>
              <p:nvPr/>
            </p:nvGrpSpPr>
            <p:grpSpPr bwMode="auto">
              <a:xfrm>
                <a:off x="3809" y="2460"/>
                <a:ext cx="506" cy="600"/>
                <a:chOff x="3886" y="2480"/>
                <a:chExt cx="480" cy="528"/>
              </a:xfrm>
            </p:grpSpPr>
            <p:grpSp>
              <p:nvGrpSpPr>
                <p:cNvPr id="3124" name="Group 56"/>
                <p:cNvGrpSpPr>
                  <a:grpSpLocks/>
                </p:cNvGrpSpPr>
                <p:nvPr/>
              </p:nvGrpSpPr>
              <p:grpSpPr bwMode="auto">
                <a:xfrm>
                  <a:off x="3886" y="2743"/>
                  <a:ext cx="311" cy="265"/>
                  <a:chOff x="3886" y="2743"/>
                  <a:chExt cx="311" cy="265"/>
                </a:xfrm>
              </p:grpSpPr>
              <p:sp>
                <p:nvSpPr>
                  <p:cNvPr id="3165" name="Line 57"/>
                  <p:cNvSpPr>
                    <a:spLocks noChangeShapeType="1"/>
                  </p:cNvSpPr>
                  <p:nvPr/>
                </p:nvSpPr>
                <p:spPr bwMode="auto">
                  <a:xfrm>
                    <a:off x="4002" y="2898"/>
                    <a:ext cx="0" cy="55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s-CL"/>
                  </a:p>
                </p:txBody>
              </p:sp>
              <p:sp>
                <p:nvSpPr>
                  <p:cNvPr id="3166" name="Line 58"/>
                  <p:cNvSpPr>
                    <a:spLocks noChangeShapeType="1"/>
                  </p:cNvSpPr>
                  <p:nvPr/>
                </p:nvSpPr>
                <p:spPr bwMode="auto">
                  <a:xfrm>
                    <a:off x="4063" y="2933"/>
                    <a:ext cx="0" cy="75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s-CL"/>
                  </a:p>
                </p:txBody>
              </p:sp>
              <p:sp>
                <p:nvSpPr>
                  <p:cNvPr id="3167" name="Line 59"/>
                  <p:cNvSpPr>
                    <a:spLocks noChangeShapeType="1"/>
                  </p:cNvSpPr>
                  <p:nvPr/>
                </p:nvSpPr>
                <p:spPr bwMode="auto">
                  <a:xfrm>
                    <a:off x="4195" y="2881"/>
                    <a:ext cx="0" cy="88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s-CL"/>
                  </a:p>
                </p:txBody>
              </p:sp>
              <p:sp>
                <p:nvSpPr>
                  <p:cNvPr id="3168" name="Line 60"/>
                  <p:cNvSpPr>
                    <a:spLocks noChangeShapeType="1"/>
                  </p:cNvSpPr>
                  <p:nvPr/>
                </p:nvSpPr>
                <p:spPr bwMode="auto">
                  <a:xfrm>
                    <a:off x="4180" y="2902"/>
                    <a:ext cx="0" cy="79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s-CL"/>
                  </a:p>
                </p:txBody>
              </p:sp>
              <p:sp>
                <p:nvSpPr>
                  <p:cNvPr id="3169" name="Line 61"/>
                  <p:cNvSpPr>
                    <a:spLocks noChangeShapeType="1"/>
                  </p:cNvSpPr>
                  <p:nvPr/>
                </p:nvSpPr>
                <p:spPr bwMode="auto">
                  <a:xfrm>
                    <a:off x="4140" y="2777"/>
                    <a:ext cx="0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s-CL"/>
                  </a:p>
                </p:txBody>
              </p:sp>
              <p:sp>
                <p:nvSpPr>
                  <p:cNvPr id="3170" name="Freeform 62"/>
                  <p:cNvSpPr>
                    <a:spLocks/>
                  </p:cNvSpPr>
                  <p:nvPr/>
                </p:nvSpPr>
                <p:spPr bwMode="auto">
                  <a:xfrm>
                    <a:off x="3887" y="2757"/>
                    <a:ext cx="18" cy="97"/>
                  </a:xfrm>
                  <a:custGeom>
                    <a:avLst/>
                    <a:gdLst>
                      <a:gd name="T0" fmla="*/ 0 w 18"/>
                      <a:gd name="T1" fmla="*/ 0 h 97"/>
                      <a:gd name="T2" fmla="*/ 0 w 18"/>
                      <a:gd name="T3" fmla="*/ 94 h 97"/>
                      <a:gd name="T4" fmla="*/ 17 w 18"/>
                      <a:gd name="T5" fmla="*/ 96 h 97"/>
                      <a:gd name="T6" fmla="*/ 0 60000 65536"/>
                      <a:gd name="T7" fmla="*/ 0 60000 65536"/>
                      <a:gd name="T8" fmla="*/ 0 60000 65536"/>
                      <a:gd name="T9" fmla="*/ 0 w 18"/>
                      <a:gd name="T10" fmla="*/ 0 h 97"/>
                      <a:gd name="T11" fmla="*/ 18 w 18"/>
                      <a:gd name="T12" fmla="*/ 97 h 97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8" h="97">
                        <a:moveTo>
                          <a:pt x="0" y="0"/>
                        </a:moveTo>
                        <a:lnTo>
                          <a:pt x="0" y="94"/>
                        </a:lnTo>
                        <a:lnTo>
                          <a:pt x="17" y="96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es-CL"/>
                  </a:p>
                </p:txBody>
              </p:sp>
              <p:sp>
                <p:nvSpPr>
                  <p:cNvPr id="3171" name="Line 63"/>
                  <p:cNvSpPr>
                    <a:spLocks noChangeShapeType="1"/>
                  </p:cNvSpPr>
                  <p:nvPr/>
                </p:nvSpPr>
                <p:spPr bwMode="auto">
                  <a:xfrm>
                    <a:off x="3886" y="2866"/>
                    <a:ext cx="0" cy="97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s-CL"/>
                  </a:p>
                </p:txBody>
              </p:sp>
              <p:sp>
                <p:nvSpPr>
                  <p:cNvPr id="3172" name="Freeform 64"/>
                  <p:cNvSpPr>
                    <a:spLocks/>
                  </p:cNvSpPr>
                  <p:nvPr/>
                </p:nvSpPr>
                <p:spPr bwMode="auto">
                  <a:xfrm>
                    <a:off x="4001" y="2894"/>
                    <a:ext cx="151" cy="78"/>
                  </a:xfrm>
                  <a:custGeom>
                    <a:avLst/>
                    <a:gdLst>
                      <a:gd name="T0" fmla="*/ 0 w 151"/>
                      <a:gd name="T1" fmla="*/ 64 h 78"/>
                      <a:gd name="T2" fmla="*/ 59 w 151"/>
                      <a:gd name="T3" fmla="*/ 0 h 78"/>
                      <a:gd name="T4" fmla="*/ 150 w 151"/>
                      <a:gd name="T5" fmla="*/ 44 h 78"/>
                      <a:gd name="T6" fmla="*/ 130 w 151"/>
                      <a:gd name="T7" fmla="*/ 70 h 78"/>
                      <a:gd name="T8" fmla="*/ 61 w 151"/>
                      <a:gd name="T9" fmla="*/ 35 h 78"/>
                      <a:gd name="T10" fmla="*/ 25 w 151"/>
                      <a:gd name="T11" fmla="*/ 77 h 78"/>
                      <a:gd name="T12" fmla="*/ 0 w 151"/>
                      <a:gd name="T13" fmla="*/ 64 h 78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51"/>
                      <a:gd name="T22" fmla="*/ 0 h 78"/>
                      <a:gd name="T23" fmla="*/ 151 w 151"/>
                      <a:gd name="T24" fmla="*/ 78 h 78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51" h="78">
                        <a:moveTo>
                          <a:pt x="0" y="64"/>
                        </a:moveTo>
                        <a:lnTo>
                          <a:pt x="59" y="0"/>
                        </a:lnTo>
                        <a:lnTo>
                          <a:pt x="150" y="44"/>
                        </a:lnTo>
                        <a:lnTo>
                          <a:pt x="130" y="70"/>
                        </a:lnTo>
                        <a:lnTo>
                          <a:pt x="61" y="35"/>
                        </a:lnTo>
                        <a:lnTo>
                          <a:pt x="25" y="77"/>
                        </a:lnTo>
                        <a:lnTo>
                          <a:pt x="0" y="64"/>
                        </a:lnTo>
                      </a:path>
                    </a:pathLst>
                  </a:custGeom>
                  <a:solidFill>
                    <a:srgbClr val="C0C0C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es-CL"/>
                  </a:p>
                </p:txBody>
              </p:sp>
              <p:sp>
                <p:nvSpPr>
                  <p:cNvPr id="3173" name="Freeform 65"/>
                  <p:cNvSpPr>
                    <a:spLocks/>
                  </p:cNvSpPr>
                  <p:nvPr/>
                </p:nvSpPr>
                <p:spPr bwMode="auto">
                  <a:xfrm>
                    <a:off x="3887" y="2743"/>
                    <a:ext cx="310" cy="158"/>
                  </a:xfrm>
                  <a:custGeom>
                    <a:avLst/>
                    <a:gdLst>
                      <a:gd name="T0" fmla="*/ 291 w 310"/>
                      <a:gd name="T1" fmla="*/ 157 h 158"/>
                      <a:gd name="T2" fmla="*/ 309 w 310"/>
                      <a:gd name="T3" fmla="*/ 133 h 158"/>
                      <a:gd name="T4" fmla="*/ 197 w 310"/>
                      <a:gd name="T5" fmla="*/ 83 h 158"/>
                      <a:gd name="T6" fmla="*/ 253 w 310"/>
                      <a:gd name="T7" fmla="*/ 30 h 158"/>
                      <a:gd name="T8" fmla="*/ 234 w 310"/>
                      <a:gd name="T9" fmla="*/ 22 h 158"/>
                      <a:gd name="T10" fmla="*/ 177 w 310"/>
                      <a:gd name="T11" fmla="*/ 75 h 158"/>
                      <a:gd name="T12" fmla="*/ 20 w 310"/>
                      <a:gd name="T13" fmla="*/ 0 h 158"/>
                      <a:gd name="T14" fmla="*/ 0 w 310"/>
                      <a:gd name="T15" fmla="*/ 15 h 158"/>
                      <a:gd name="T16" fmla="*/ 291 w 310"/>
                      <a:gd name="T17" fmla="*/ 157 h 158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310"/>
                      <a:gd name="T28" fmla="*/ 0 h 158"/>
                      <a:gd name="T29" fmla="*/ 310 w 310"/>
                      <a:gd name="T30" fmla="*/ 158 h 158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310" h="158">
                        <a:moveTo>
                          <a:pt x="291" y="157"/>
                        </a:moveTo>
                        <a:lnTo>
                          <a:pt x="309" y="133"/>
                        </a:lnTo>
                        <a:lnTo>
                          <a:pt x="197" y="83"/>
                        </a:lnTo>
                        <a:lnTo>
                          <a:pt x="253" y="30"/>
                        </a:lnTo>
                        <a:lnTo>
                          <a:pt x="234" y="22"/>
                        </a:lnTo>
                        <a:lnTo>
                          <a:pt x="177" y="75"/>
                        </a:lnTo>
                        <a:lnTo>
                          <a:pt x="20" y="0"/>
                        </a:lnTo>
                        <a:lnTo>
                          <a:pt x="0" y="15"/>
                        </a:lnTo>
                        <a:lnTo>
                          <a:pt x="291" y="157"/>
                        </a:lnTo>
                      </a:path>
                    </a:pathLst>
                  </a:custGeom>
                  <a:solidFill>
                    <a:srgbClr val="C0C0C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es-CL"/>
                  </a:p>
                </p:txBody>
              </p:sp>
              <p:sp>
                <p:nvSpPr>
                  <p:cNvPr id="3174" name="Freeform 66"/>
                  <p:cNvSpPr>
                    <a:spLocks/>
                  </p:cNvSpPr>
                  <p:nvPr/>
                </p:nvSpPr>
                <p:spPr bwMode="auto">
                  <a:xfrm>
                    <a:off x="3886" y="2846"/>
                    <a:ext cx="117" cy="136"/>
                  </a:xfrm>
                  <a:custGeom>
                    <a:avLst/>
                    <a:gdLst>
                      <a:gd name="T0" fmla="*/ 18 w 117"/>
                      <a:gd name="T1" fmla="*/ 0 h 136"/>
                      <a:gd name="T2" fmla="*/ 116 w 117"/>
                      <a:gd name="T3" fmla="*/ 49 h 136"/>
                      <a:gd name="T4" fmla="*/ 40 w 117"/>
                      <a:gd name="T5" fmla="*/ 135 h 136"/>
                      <a:gd name="T6" fmla="*/ 19 w 117"/>
                      <a:gd name="T7" fmla="*/ 124 h 136"/>
                      <a:gd name="T8" fmla="*/ 79 w 117"/>
                      <a:gd name="T9" fmla="*/ 56 h 136"/>
                      <a:gd name="T10" fmla="*/ 0 w 117"/>
                      <a:gd name="T11" fmla="*/ 16 h 136"/>
                      <a:gd name="T12" fmla="*/ 18 w 117"/>
                      <a:gd name="T13" fmla="*/ 0 h 1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17"/>
                      <a:gd name="T22" fmla="*/ 0 h 136"/>
                      <a:gd name="T23" fmla="*/ 117 w 117"/>
                      <a:gd name="T24" fmla="*/ 136 h 1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17" h="136">
                        <a:moveTo>
                          <a:pt x="18" y="0"/>
                        </a:moveTo>
                        <a:lnTo>
                          <a:pt x="116" y="49"/>
                        </a:lnTo>
                        <a:lnTo>
                          <a:pt x="40" y="135"/>
                        </a:lnTo>
                        <a:lnTo>
                          <a:pt x="19" y="124"/>
                        </a:lnTo>
                        <a:lnTo>
                          <a:pt x="79" y="56"/>
                        </a:lnTo>
                        <a:lnTo>
                          <a:pt x="0" y="16"/>
                        </a:lnTo>
                        <a:lnTo>
                          <a:pt x="18" y="0"/>
                        </a:lnTo>
                      </a:path>
                    </a:pathLst>
                  </a:custGeom>
                  <a:solidFill>
                    <a:srgbClr val="C0C0C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es-CL"/>
                  </a:p>
                </p:txBody>
              </p:sp>
            </p:grpSp>
            <p:grpSp>
              <p:nvGrpSpPr>
                <p:cNvPr id="3125" name="Group 67"/>
                <p:cNvGrpSpPr>
                  <a:grpSpLocks/>
                </p:cNvGrpSpPr>
                <p:nvPr/>
              </p:nvGrpSpPr>
              <p:grpSpPr bwMode="auto">
                <a:xfrm>
                  <a:off x="4208" y="2604"/>
                  <a:ext cx="158" cy="357"/>
                  <a:chOff x="4208" y="2604"/>
                  <a:chExt cx="158" cy="357"/>
                </a:xfrm>
              </p:grpSpPr>
              <p:sp>
                <p:nvSpPr>
                  <p:cNvPr id="3159" name="Freeform 68"/>
                  <p:cNvSpPr>
                    <a:spLocks/>
                  </p:cNvSpPr>
                  <p:nvPr/>
                </p:nvSpPr>
                <p:spPr bwMode="auto">
                  <a:xfrm>
                    <a:off x="4233" y="2618"/>
                    <a:ext cx="26" cy="100"/>
                  </a:xfrm>
                  <a:custGeom>
                    <a:avLst/>
                    <a:gdLst>
                      <a:gd name="T0" fmla="*/ 0 w 26"/>
                      <a:gd name="T1" fmla="*/ 0 h 100"/>
                      <a:gd name="T2" fmla="*/ 0 w 26"/>
                      <a:gd name="T3" fmla="*/ 90 h 100"/>
                      <a:gd name="T4" fmla="*/ 25 w 26"/>
                      <a:gd name="T5" fmla="*/ 99 h 100"/>
                      <a:gd name="T6" fmla="*/ 0 60000 65536"/>
                      <a:gd name="T7" fmla="*/ 0 60000 65536"/>
                      <a:gd name="T8" fmla="*/ 0 60000 65536"/>
                      <a:gd name="T9" fmla="*/ 0 w 26"/>
                      <a:gd name="T10" fmla="*/ 0 h 100"/>
                      <a:gd name="T11" fmla="*/ 26 w 26"/>
                      <a:gd name="T12" fmla="*/ 100 h 1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6" h="100">
                        <a:moveTo>
                          <a:pt x="0" y="0"/>
                        </a:moveTo>
                        <a:lnTo>
                          <a:pt x="0" y="90"/>
                        </a:lnTo>
                        <a:lnTo>
                          <a:pt x="25" y="99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es-CL"/>
                  </a:p>
                </p:txBody>
              </p:sp>
              <p:sp>
                <p:nvSpPr>
                  <p:cNvPr id="3160" name="Line 69"/>
                  <p:cNvSpPr>
                    <a:spLocks noChangeShapeType="1"/>
                  </p:cNvSpPr>
                  <p:nvPr/>
                </p:nvSpPr>
                <p:spPr bwMode="auto">
                  <a:xfrm>
                    <a:off x="4258" y="2715"/>
                    <a:ext cx="0" cy="76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s-CL"/>
                  </a:p>
                </p:txBody>
              </p:sp>
              <p:sp>
                <p:nvSpPr>
                  <p:cNvPr id="3161" name="Line 70"/>
                  <p:cNvSpPr>
                    <a:spLocks noChangeShapeType="1"/>
                  </p:cNvSpPr>
                  <p:nvPr/>
                </p:nvSpPr>
                <p:spPr bwMode="auto">
                  <a:xfrm>
                    <a:off x="4208" y="2799"/>
                    <a:ext cx="0" cy="8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s-CL"/>
                  </a:p>
                </p:txBody>
              </p:sp>
              <p:sp>
                <p:nvSpPr>
                  <p:cNvPr id="3162" name="Line 71"/>
                  <p:cNvSpPr>
                    <a:spLocks noChangeShapeType="1"/>
                  </p:cNvSpPr>
                  <p:nvPr/>
                </p:nvSpPr>
                <p:spPr bwMode="auto">
                  <a:xfrm>
                    <a:off x="4331" y="2648"/>
                    <a:ext cx="0" cy="58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s-CL"/>
                  </a:p>
                </p:txBody>
              </p:sp>
              <p:sp>
                <p:nvSpPr>
                  <p:cNvPr id="3163" name="Line 72"/>
                  <p:cNvSpPr>
                    <a:spLocks noChangeShapeType="1"/>
                  </p:cNvSpPr>
                  <p:nvPr/>
                </p:nvSpPr>
                <p:spPr bwMode="auto">
                  <a:xfrm>
                    <a:off x="4348" y="2721"/>
                    <a:ext cx="0" cy="79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s-CL"/>
                  </a:p>
                </p:txBody>
              </p:sp>
              <p:sp>
                <p:nvSpPr>
                  <p:cNvPr id="3164" name="Freeform 73"/>
                  <p:cNvSpPr>
                    <a:spLocks/>
                  </p:cNvSpPr>
                  <p:nvPr/>
                </p:nvSpPr>
                <p:spPr bwMode="auto">
                  <a:xfrm>
                    <a:off x="4208" y="2604"/>
                    <a:ext cx="158" cy="357"/>
                  </a:xfrm>
                  <a:custGeom>
                    <a:avLst/>
                    <a:gdLst>
                      <a:gd name="T0" fmla="*/ 157 w 158"/>
                      <a:gd name="T1" fmla="*/ 33 h 357"/>
                      <a:gd name="T2" fmla="*/ 37 w 158"/>
                      <a:gd name="T3" fmla="*/ 0 h 357"/>
                      <a:gd name="T4" fmla="*/ 24 w 158"/>
                      <a:gd name="T5" fmla="*/ 12 h 357"/>
                      <a:gd name="T6" fmla="*/ 107 w 158"/>
                      <a:gd name="T7" fmla="*/ 35 h 357"/>
                      <a:gd name="T8" fmla="*/ 49 w 158"/>
                      <a:gd name="T9" fmla="*/ 107 h 357"/>
                      <a:gd name="T10" fmla="*/ 110 w 158"/>
                      <a:gd name="T11" fmla="*/ 127 h 357"/>
                      <a:gd name="T12" fmla="*/ 68 w 158"/>
                      <a:gd name="T13" fmla="*/ 195 h 357"/>
                      <a:gd name="T14" fmla="*/ 14 w 158"/>
                      <a:gd name="T15" fmla="*/ 172 h 357"/>
                      <a:gd name="T16" fmla="*/ 0 w 158"/>
                      <a:gd name="T17" fmla="*/ 191 h 357"/>
                      <a:gd name="T18" fmla="*/ 120 w 158"/>
                      <a:gd name="T19" fmla="*/ 246 h 357"/>
                      <a:gd name="T20" fmla="*/ 76 w 158"/>
                      <a:gd name="T21" fmla="*/ 345 h 357"/>
                      <a:gd name="T22" fmla="*/ 96 w 158"/>
                      <a:gd name="T23" fmla="*/ 356 h 357"/>
                      <a:gd name="T24" fmla="*/ 146 w 158"/>
                      <a:gd name="T25" fmla="*/ 232 h 357"/>
                      <a:gd name="T26" fmla="*/ 88 w 158"/>
                      <a:gd name="T27" fmla="*/ 207 h 357"/>
                      <a:gd name="T28" fmla="*/ 140 w 158"/>
                      <a:gd name="T29" fmla="*/ 113 h 357"/>
                      <a:gd name="T30" fmla="*/ 84 w 158"/>
                      <a:gd name="T31" fmla="*/ 93 h 357"/>
                      <a:gd name="T32" fmla="*/ 122 w 158"/>
                      <a:gd name="T33" fmla="*/ 41 h 357"/>
                      <a:gd name="T34" fmla="*/ 144 w 158"/>
                      <a:gd name="T35" fmla="*/ 49 h 357"/>
                      <a:gd name="T36" fmla="*/ 157 w 158"/>
                      <a:gd name="T37" fmla="*/ 33 h 357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w 158"/>
                      <a:gd name="T58" fmla="*/ 0 h 357"/>
                      <a:gd name="T59" fmla="*/ 158 w 158"/>
                      <a:gd name="T60" fmla="*/ 357 h 357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T57" t="T58" r="T59" b="T60"/>
                    <a:pathLst>
                      <a:path w="158" h="357">
                        <a:moveTo>
                          <a:pt x="157" y="33"/>
                        </a:moveTo>
                        <a:lnTo>
                          <a:pt x="37" y="0"/>
                        </a:lnTo>
                        <a:lnTo>
                          <a:pt x="24" y="12"/>
                        </a:lnTo>
                        <a:lnTo>
                          <a:pt x="107" y="35"/>
                        </a:lnTo>
                        <a:lnTo>
                          <a:pt x="49" y="107"/>
                        </a:lnTo>
                        <a:lnTo>
                          <a:pt x="110" y="127"/>
                        </a:lnTo>
                        <a:lnTo>
                          <a:pt x="68" y="195"/>
                        </a:lnTo>
                        <a:lnTo>
                          <a:pt x="14" y="172"/>
                        </a:lnTo>
                        <a:lnTo>
                          <a:pt x="0" y="191"/>
                        </a:lnTo>
                        <a:lnTo>
                          <a:pt x="120" y="246"/>
                        </a:lnTo>
                        <a:lnTo>
                          <a:pt x="76" y="345"/>
                        </a:lnTo>
                        <a:lnTo>
                          <a:pt x="96" y="356"/>
                        </a:lnTo>
                        <a:lnTo>
                          <a:pt x="146" y="232"/>
                        </a:lnTo>
                        <a:lnTo>
                          <a:pt x="88" y="207"/>
                        </a:lnTo>
                        <a:lnTo>
                          <a:pt x="140" y="113"/>
                        </a:lnTo>
                        <a:lnTo>
                          <a:pt x="84" y="93"/>
                        </a:lnTo>
                        <a:lnTo>
                          <a:pt x="122" y="41"/>
                        </a:lnTo>
                        <a:lnTo>
                          <a:pt x="144" y="49"/>
                        </a:lnTo>
                        <a:lnTo>
                          <a:pt x="157" y="33"/>
                        </a:lnTo>
                      </a:path>
                    </a:pathLst>
                  </a:custGeom>
                  <a:solidFill>
                    <a:srgbClr val="C0C0C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es-CL"/>
                  </a:p>
                </p:txBody>
              </p:sp>
            </p:grpSp>
            <p:grpSp>
              <p:nvGrpSpPr>
                <p:cNvPr id="3126" name="Group 74"/>
                <p:cNvGrpSpPr>
                  <a:grpSpLocks/>
                </p:cNvGrpSpPr>
                <p:nvPr/>
              </p:nvGrpSpPr>
              <p:grpSpPr bwMode="auto">
                <a:xfrm>
                  <a:off x="4193" y="2487"/>
                  <a:ext cx="169" cy="129"/>
                  <a:chOff x="4193" y="2487"/>
                  <a:chExt cx="169" cy="129"/>
                </a:xfrm>
              </p:grpSpPr>
              <p:sp>
                <p:nvSpPr>
                  <p:cNvPr id="3156" name="Line 75"/>
                  <p:cNvSpPr>
                    <a:spLocks noChangeShapeType="1"/>
                  </p:cNvSpPr>
                  <p:nvPr/>
                </p:nvSpPr>
                <p:spPr bwMode="auto">
                  <a:xfrm>
                    <a:off x="4282" y="2506"/>
                    <a:ext cx="0" cy="28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s-CL"/>
                  </a:p>
                </p:txBody>
              </p:sp>
              <p:sp>
                <p:nvSpPr>
                  <p:cNvPr id="3157" name="Line 76"/>
                  <p:cNvSpPr>
                    <a:spLocks noChangeShapeType="1"/>
                  </p:cNvSpPr>
                  <p:nvPr/>
                </p:nvSpPr>
                <p:spPr bwMode="auto">
                  <a:xfrm>
                    <a:off x="4228" y="2532"/>
                    <a:ext cx="0" cy="84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s-CL"/>
                  </a:p>
                </p:txBody>
              </p:sp>
              <p:sp>
                <p:nvSpPr>
                  <p:cNvPr id="3158" name="Freeform 77"/>
                  <p:cNvSpPr>
                    <a:spLocks/>
                  </p:cNvSpPr>
                  <p:nvPr/>
                </p:nvSpPr>
                <p:spPr bwMode="auto">
                  <a:xfrm>
                    <a:off x="4193" y="2487"/>
                    <a:ext cx="169" cy="73"/>
                  </a:xfrm>
                  <a:custGeom>
                    <a:avLst/>
                    <a:gdLst>
                      <a:gd name="T0" fmla="*/ 0 w 169"/>
                      <a:gd name="T1" fmla="*/ 4 h 73"/>
                      <a:gd name="T2" fmla="*/ 67 w 169"/>
                      <a:gd name="T3" fmla="*/ 19 h 73"/>
                      <a:gd name="T4" fmla="*/ 36 w 169"/>
                      <a:gd name="T5" fmla="*/ 42 h 73"/>
                      <a:gd name="T6" fmla="*/ 156 w 169"/>
                      <a:gd name="T7" fmla="*/ 72 h 73"/>
                      <a:gd name="T8" fmla="*/ 168 w 169"/>
                      <a:gd name="T9" fmla="*/ 59 h 73"/>
                      <a:gd name="T10" fmla="*/ 63 w 169"/>
                      <a:gd name="T11" fmla="*/ 36 h 73"/>
                      <a:gd name="T12" fmla="*/ 89 w 169"/>
                      <a:gd name="T13" fmla="*/ 13 h 73"/>
                      <a:gd name="T14" fmla="*/ 18 w 169"/>
                      <a:gd name="T15" fmla="*/ 0 h 73"/>
                      <a:gd name="T16" fmla="*/ 0 w 169"/>
                      <a:gd name="T17" fmla="*/ 4 h 73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169"/>
                      <a:gd name="T28" fmla="*/ 0 h 73"/>
                      <a:gd name="T29" fmla="*/ 169 w 169"/>
                      <a:gd name="T30" fmla="*/ 73 h 73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169" h="73">
                        <a:moveTo>
                          <a:pt x="0" y="4"/>
                        </a:moveTo>
                        <a:lnTo>
                          <a:pt x="67" y="19"/>
                        </a:lnTo>
                        <a:lnTo>
                          <a:pt x="36" y="42"/>
                        </a:lnTo>
                        <a:lnTo>
                          <a:pt x="156" y="72"/>
                        </a:lnTo>
                        <a:lnTo>
                          <a:pt x="168" y="59"/>
                        </a:lnTo>
                        <a:lnTo>
                          <a:pt x="63" y="36"/>
                        </a:lnTo>
                        <a:lnTo>
                          <a:pt x="89" y="13"/>
                        </a:lnTo>
                        <a:lnTo>
                          <a:pt x="18" y="0"/>
                        </a:lnTo>
                        <a:lnTo>
                          <a:pt x="0" y="4"/>
                        </a:lnTo>
                      </a:path>
                    </a:pathLst>
                  </a:custGeom>
                  <a:solidFill>
                    <a:srgbClr val="C0C0C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es-CL"/>
                  </a:p>
                </p:txBody>
              </p:sp>
            </p:grpSp>
            <p:grpSp>
              <p:nvGrpSpPr>
                <p:cNvPr id="3127" name="Group 78"/>
                <p:cNvGrpSpPr>
                  <a:grpSpLocks/>
                </p:cNvGrpSpPr>
                <p:nvPr/>
              </p:nvGrpSpPr>
              <p:grpSpPr bwMode="auto">
                <a:xfrm>
                  <a:off x="3904" y="2480"/>
                  <a:ext cx="305" cy="292"/>
                  <a:chOff x="3904" y="2480"/>
                  <a:chExt cx="305" cy="292"/>
                </a:xfrm>
              </p:grpSpPr>
              <p:grpSp>
                <p:nvGrpSpPr>
                  <p:cNvPr id="3128" name="Group 79"/>
                  <p:cNvGrpSpPr>
                    <a:grpSpLocks/>
                  </p:cNvGrpSpPr>
                  <p:nvPr/>
                </p:nvGrpSpPr>
                <p:grpSpPr bwMode="auto">
                  <a:xfrm>
                    <a:off x="3904" y="2480"/>
                    <a:ext cx="305" cy="292"/>
                    <a:chOff x="3904" y="2480"/>
                    <a:chExt cx="305" cy="292"/>
                  </a:xfrm>
                </p:grpSpPr>
                <p:sp>
                  <p:nvSpPr>
                    <p:cNvPr id="3130" name="Line 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61" y="2652"/>
                      <a:ext cx="0" cy="21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 anchor="ctr"/>
                    <a:lstStyle/>
                    <a:p>
                      <a:endParaRPr lang="es-CL"/>
                    </a:p>
                  </p:txBody>
                </p:sp>
                <p:sp>
                  <p:nvSpPr>
                    <p:cNvPr id="3131" name="Line 8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77" y="2641"/>
                      <a:ext cx="0" cy="2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 anchor="ctr"/>
                    <a:lstStyle/>
                    <a:p>
                      <a:endParaRPr lang="es-CL"/>
                    </a:p>
                  </p:txBody>
                </p:sp>
                <p:sp>
                  <p:nvSpPr>
                    <p:cNvPr id="3132" name="Line 8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28" y="2606"/>
                      <a:ext cx="0" cy="21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 anchor="ctr"/>
                    <a:lstStyle/>
                    <a:p>
                      <a:endParaRPr lang="es-CL"/>
                    </a:p>
                  </p:txBody>
                </p:sp>
                <p:grpSp>
                  <p:nvGrpSpPr>
                    <p:cNvPr id="3133" name="Group 8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904" y="2480"/>
                      <a:ext cx="305" cy="292"/>
                      <a:chOff x="3904" y="2480"/>
                      <a:chExt cx="305" cy="292"/>
                    </a:xfrm>
                  </p:grpSpPr>
                  <p:grpSp>
                    <p:nvGrpSpPr>
                      <p:cNvPr id="3134" name="Group 8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904" y="2480"/>
                        <a:ext cx="305" cy="292"/>
                        <a:chOff x="3904" y="2480"/>
                        <a:chExt cx="305" cy="292"/>
                      </a:xfrm>
                    </p:grpSpPr>
                    <p:grpSp>
                      <p:nvGrpSpPr>
                        <p:cNvPr id="3136" name="Group 85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906" y="2491"/>
                          <a:ext cx="303" cy="281"/>
                          <a:chOff x="3906" y="2491"/>
                          <a:chExt cx="303" cy="281"/>
                        </a:xfrm>
                      </p:grpSpPr>
                      <p:sp>
                        <p:nvSpPr>
                          <p:cNvPr id="3138" name="Freeform 86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4038" y="2567"/>
                            <a:ext cx="171" cy="182"/>
                          </a:xfrm>
                          <a:custGeom>
                            <a:avLst/>
                            <a:gdLst>
                              <a:gd name="T0" fmla="*/ 0 w 171"/>
                              <a:gd name="T1" fmla="*/ 176 h 182"/>
                              <a:gd name="T2" fmla="*/ 28 w 171"/>
                              <a:gd name="T3" fmla="*/ 152 h 182"/>
                              <a:gd name="T4" fmla="*/ 82 w 171"/>
                              <a:gd name="T5" fmla="*/ 181 h 182"/>
                              <a:gd name="T6" fmla="*/ 170 w 171"/>
                              <a:gd name="T7" fmla="*/ 90 h 182"/>
                              <a:gd name="T8" fmla="*/ 170 w 171"/>
                              <a:gd name="T9" fmla="*/ 0 h 182"/>
                              <a:gd name="T10" fmla="*/ 0 60000 65536"/>
                              <a:gd name="T11" fmla="*/ 0 60000 65536"/>
                              <a:gd name="T12" fmla="*/ 0 60000 65536"/>
                              <a:gd name="T13" fmla="*/ 0 60000 65536"/>
                              <a:gd name="T14" fmla="*/ 0 60000 65536"/>
                              <a:gd name="T15" fmla="*/ 0 w 171"/>
                              <a:gd name="T16" fmla="*/ 0 h 182"/>
                              <a:gd name="T17" fmla="*/ 171 w 171"/>
                              <a:gd name="T18" fmla="*/ 182 h 182"/>
                            </a:gdLst>
                            <a:ahLst/>
                            <a:cxnLst>
                              <a:cxn ang="T10">
                                <a:pos x="T0" y="T1"/>
                              </a:cxn>
                              <a:cxn ang="T11">
                                <a:pos x="T2" y="T3"/>
                              </a:cxn>
                              <a:cxn ang="T12">
                                <a:pos x="T4" y="T5"/>
                              </a:cxn>
                              <a:cxn ang="T13">
                                <a:pos x="T6" y="T7"/>
                              </a:cxn>
                              <a:cxn ang="T14">
                                <a:pos x="T8" y="T9"/>
                              </a:cxn>
                            </a:cxnLst>
                            <a:rect l="T15" t="T16" r="T17" b="T18"/>
                            <a:pathLst>
                              <a:path w="171" h="182">
                                <a:moveTo>
                                  <a:pt x="0" y="176"/>
                                </a:moveTo>
                                <a:lnTo>
                                  <a:pt x="28" y="152"/>
                                </a:lnTo>
                                <a:lnTo>
                                  <a:pt x="82" y="181"/>
                                </a:lnTo>
                                <a:lnTo>
                                  <a:pt x="170" y="90"/>
                                </a:lnTo>
                                <a:lnTo>
                                  <a:pt x="170" y="0"/>
                                </a:lnTo>
                              </a:path>
                            </a:pathLst>
                          </a:custGeom>
                          <a:noFill/>
                          <a:ln w="12700" cap="rnd" cmpd="sng">
                            <a:solidFill>
                              <a:srgbClr val="000000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>
                        </p:spPr>
                        <p:txBody>
                          <a:bodyPr/>
                          <a:lstStyle/>
                          <a:p>
                            <a:endParaRPr lang="es-CL"/>
                          </a:p>
                        </p:txBody>
                      </p:sp>
                      <p:sp>
                        <p:nvSpPr>
                          <p:cNvPr id="3139" name="Line 87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4065" y="2623"/>
                            <a:ext cx="0" cy="97"/>
                          </a:xfrm>
                          <a:prstGeom prst="line">
                            <a:avLst/>
                          </a:prstGeom>
                          <a:noFill/>
                          <a:ln w="12700">
                            <a:solidFill>
                              <a:srgbClr val="000000"/>
                            </a:solidFill>
                            <a:round/>
                            <a:headEnd type="none" w="sm" len="sm"/>
                            <a:tailEnd type="none" w="sm" len="sm"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CL"/>
                          </a:p>
                        </p:txBody>
                      </p:sp>
                      <p:sp>
                        <p:nvSpPr>
                          <p:cNvPr id="3140" name="Line 8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4119" y="2646"/>
                            <a:ext cx="0" cy="102"/>
                          </a:xfrm>
                          <a:prstGeom prst="line">
                            <a:avLst/>
                          </a:prstGeom>
                          <a:noFill/>
                          <a:ln w="12700">
                            <a:solidFill>
                              <a:srgbClr val="000000"/>
                            </a:solidFill>
                            <a:round/>
                            <a:headEnd type="none" w="sm" len="sm"/>
                            <a:tailEnd type="none" w="sm" len="sm"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CL"/>
                          </a:p>
                        </p:txBody>
                      </p:sp>
                      <p:sp>
                        <p:nvSpPr>
                          <p:cNvPr id="3141" name="Line 8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4017" y="2536"/>
                            <a:ext cx="0" cy="88"/>
                          </a:xfrm>
                          <a:prstGeom prst="line">
                            <a:avLst/>
                          </a:prstGeom>
                          <a:noFill/>
                          <a:ln w="12700">
                            <a:solidFill>
                              <a:srgbClr val="000000"/>
                            </a:solidFill>
                            <a:round/>
                            <a:headEnd type="none" w="sm" len="sm"/>
                            <a:tailEnd type="none" w="sm" len="sm"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CL"/>
                          </a:p>
                        </p:txBody>
                      </p:sp>
                      <p:sp>
                        <p:nvSpPr>
                          <p:cNvPr id="3142" name="Line 9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3998" y="2670"/>
                            <a:ext cx="0" cy="102"/>
                          </a:xfrm>
                          <a:prstGeom prst="line">
                            <a:avLst/>
                          </a:prstGeom>
                          <a:noFill/>
                          <a:ln w="12700">
                            <a:solidFill>
                              <a:srgbClr val="000000"/>
                            </a:solidFill>
                            <a:round/>
                            <a:headEnd type="none" w="sm" len="sm"/>
                            <a:tailEnd type="none" w="sm" len="sm"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CL"/>
                          </a:p>
                        </p:txBody>
                      </p:sp>
                      <p:sp>
                        <p:nvSpPr>
                          <p:cNvPr id="3143" name="Line 91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4038" y="2668"/>
                            <a:ext cx="0" cy="99"/>
                          </a:xfrm>
                          <a:prstGeom prst="line">
                            <a:avLst/>
                          </a:prstGeom>
                          <a:noFill/>
                          <a:ln w="12700">
                            <a:solidFill>
                              <a:srgbClr val="000000"/>
                            </a:solidFill>
                            <a:round/>
                            <a:headEnd type="none" w="sm" len="sm"/>
                            <a:tailEnd type="none" w="sm" len="sm"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CL"/>
                          </a:p>
                        </p:txBody>
                      </p:sp>
                      <p:sp>
                        <p:nvSpPr>
                          <p:cNvPr id="3144" name="Line 9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3953" y="2681"/>
                            <a:ext cx="0" cy="74"/>
                          </a:xfrm>
                          <a:prstGeom prst="line">
                            <a:avLst/>
                          </a:prstGeom>
                          <a:noFill/>
                          <a:ln w="12700">
                            <a:solidFill>
                              <a:srgbClr val="000000"/>
                            </a:solidFill>
                            <a:round/>
                            <a:headEnd type="none" w="sm" len="sm"/>
                            <a:tailEnd type="none" w="sm" len="sm"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CL"/>
                          </a:p>
                        </p:txBody>
                      </p:sp>
                      <p:sp>
                        <p:nvSpPr>
                          <p:cNvPr id="3145" name="Line 93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3906" y="2628"/>
                            <a:ext cx="0" cy="70"/>
                          </a:xfrm>
                          <a:prstGeom prst="line">
                            <a:avLst/>
                          </a:prstGeom>
                          <a:noFill/>
                          <a:ln w="12700">
                            <a:solidFill>
                              <a:srgbClr val="000000"/>
                            </a:solidFill>
                            <a:round/>
                            <a:headEnd type="none" w="sm" len="sm"/>
                            <a:tailEnd type="none" w="sm" len="sm"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CL"/>
                          </a:p>
                        </p:txBody>
                      </p:sp>
                      <p:sp>
                        <p:nvSpPr>
                          <p:cNvPr id="3146" name="Line 94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4200" y="2529"/>
                            <a:ext cx="0" cy="36"/>
                          </a:xfrm>
                          <a:prstGeom prst="line">
                            <a:avLst/>
                          </a:prstGeom>
                          <a:noFill/>
                          <a:ln w="12700">
                            <a:solidFill>
                              <a:srgbClr val="000000"/>
                            </a:solidFill>
                            <a:round/>
                            <a:headEnd type="none" w="sm" len="sm"/>
                            <a:tailEnd type="none" w="sm" len="sm"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CL"/>
                          </a:p>
                        </p:txBody>
                      </p:sp>
                      <p:sp>
                        <p:nvSpPr>
                          <p:cNvPr id="3147" name="Line 95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4004" y="2577"/>
                            <a:ext cx="0" cy="66"/>
                          </a:xfrm>
                          <a:prstGeom prst="line">
                            <a:avLst/>
                          </a:prstGeom>
                          <a:noFill/>
                          <a:ln w="12700">
                            <a:solidFill>
                              <a:srgbClr val="000000"/>
                            </a:solidFill>
                            <a:round/>
                            <a:headEnd type="none" w="sm" len="sm"/>
                            <a:tailEnd type="none" w="sm" len="sm"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CL"/>
                          </a:p>
                        </p:txBody>
                      </p:sp>
                      <p:sp>
                        <p:nvSpPr>
                          <p:cNvPr id="3148" name="Line 96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3938" y="2514"/>
                            <a:ext cx="0" cy="40"/>
                          </a:xfrm>
                          <a:prstGeom prst="line">
                            <a:avLst/>
                          </a:prstGeom>
                          <a:noFill/>
                          <a:ln w="12700">
                            <a:solidFill>
                              <a:srgbClr val="000000"/>
                            </a:solidFill>
                            <a:round/>
                            <a:headEnd type="none" w="sm" len="sm"/>
                            <a:tailEnd type="none" w="sm" len="sm"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CL"/>
                          </a:p>
                        </p:txBody>
                      </p:sp>
                      <p:sp>
                        <p:nvSpPr>
                          <p:cNvPr id="3149" name="Line 97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3926" y="2564"/>
                            <a:ext cx="0" cy="45"/>
                          </a:xfrm>
                          <a:prstGeom prst="line">
                            <a:avLst/>
                          </a:prstGeom>
                          <a:noFill/>
                          <a:ln w="12700">
                            <a:solidFill>
                              <a:srgbClr val="000000"/>
                            </a:solidFill>
                            <a:round/>
                            <a:headEnd type="none" w="sm" len="sm"/>
                            <a:tailEnd type="none" w="sm" len="sm"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CL"/>
                          </a:p>
                        </p:txBody>
                      </p:sp>
                      <p:sp>
                        <p:nvSpPr>
                          <p:cNvPr id="3150" name="Line 9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4089" y="2578"/>
                            <a:ext cx="0" cy="33"/>
                          </a:xfrm>
                          <a:prstGeom prst="line">
                            <a:avLst/>
                          </a:prstGeom>
                          <a:noFill/>
                          <a:ln w="12700">
                            <a:solidFill>
                              <a:srgbClr val="000000"/>
                            </a:solidFill>
                            <a:round/>
                            <a:headEnd type="none" w="sm" len="sm"/>
                            <a:tailEnd type="none" w="sm" len="sm"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CL"/>
                          </a:p>
                        </p:txBody>
                      </p:sp>
                      <p:sp>
                        <p:nvSpPr>
                          <p:cNvPr id="3151" name="Line 9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4118" y="2556"/>
                            <a:ext cx="0" cy="67"/>
                          </a:xfrm>
                          <a:prstGeom prst="line">
                            <a:avLst/>
                          </a:prstGeom>
                          <a:noFill/>
                          <a:ln w="12700">
                            <a:solidFill>
                              <a:srgbClr val="000000"/>
                            </a:solidFill>
                            <a:round/>
                            <a:headEnd type="none" w="sm" len="sm"/>
                            <a:tailEnd type="none" w="sm" len="sm"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CL"/>
                          </a:p>
                        </p:txBody>
                      </p:sp>
                      <p:sp>
                        <p:nvSpPr>
                          <p:cNvPr id="3152" name="Line 10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4131" y="2547"/>
                            <a:ext cx="0" cy="65"/>
                          </a:xfrm>
                          <a:prstGeom prst="line">
                            <a:avLst/>
                          </a:prstGeom>
                          <a:noFill/>
                          <a:ln w="12700">
                            <a:solidFill>
                              <a:srgbClr val="000000"/>
                            </a:solidFill>
                            <a:round/>
                            <a:headEnd type="none" w="sm" len="sm"/>
                            <a:tailEnd type="none" w="sm" len="sm"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CL"/>
                          </a:p>
                        </p:txBody>
                      </p:sp>
                      <p:sp>
                        <p:nvSpPr>
                          <p:cNvPr id="3153" name="Line 101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4151" y="2521"/>
                            <a:ext cx="0" cy="30"/>
                          </a:xfrm>
                          <a:prstGeom prst="line">
                            <a:avLst/>
                          </a:prstGeom>
                          <a:noFill/>
                          <a:ln w="12700">
                            <a:solidFill>
                              <a:srgbClr val="000000"/>
                            </a:solidFill>
                            <a:round/>
                            <a:headEnd type="none" w="sm" len="sm"/>
                            <a:tailEnd type="none" w="sm" len="sm"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CL"/>
                          </a:p>
                        </p:txBody>
                      </p:sp>
                      <p:sp>
                        <p:nvSpPr>
                          <p:cNvPr id="3154" name="Line 10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4183" y="2501"/>
                            <a:ext cx="0" cy="24"/>
                          </a:xfrm>
                          <a:prstGeom prst="line">
                            <a:avLst/>
                          </a:prstGeom>
                          <a:noFill/>
                          <a:ln w="12700">
                            <a:solidFill>
                              <a:srgbClr val="000000"/>
                            </a:solidFill>
                            <a:round/>
                            <a:headEnd type="none" w="sm" len="sm"/>
                            <a:tailEnd type="none" w="sm" len="sm"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CL"/>
                          </a:p>
                        </p:txBody>
                      </p:sp>
                      <p:sp>
                        <p:nvSpPr>
                          <p:cNvPr id="3155" name="Line 103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4010" y="2491"/>
                            <a:ext cx="0" cy="25"/>
                          </a:xfrm>
                          <a:prstGeom prst="line">
                            <a:avLst/>
                          </a:prstGeom>
                          <a:noFill/>
                          <a:ln w="12700">
                            <a:solidFill>
                              <a:srgbClr val="000000"/>
                            </a:solidFill>
                            <a:round/>
                            <a:headEnd type="none" w="sm" len="sm"/>
                            <a:tailEnd type="none" w="sm" len="sm"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CL"/>
                          </a:p>
                        </p:txBody>
                      </p:sp>
                    </p:grpSp>
                    <p:sp>
                      <p:nvSpPr>
                        <p:cNvPr id="3137" name="Freeform 104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904" y="2480"/>
                          <a:ext cx="281" cy="169"/>
                        </a:xfrm>
                        <a:custGeom>
                          <a:avLst/>
                          <a:gdLst>
                            <a:gd name="T0" fmla="*/ 72 w 281"/>
                            <a:gd name="T1" fmla="*/ 157 h 169"/>
                            <a:gd name="T2" fmla="*/ 55 w 281"/>
                            <a:gd name="T3" fmla="*/ 168 h 169"/>
                            <a:gd name="T4" fmla="*/ 0 w 281"/>
                            <a:gd name="T5" fmla="*/ 143 h 169"/>
                            <a:gd name="T6" fmla="*/ 72 w 281"/>
                            <a:gd name="T7" fmla="*/ 99 h 169"/>
                            <a:gd name="T8" fmla="*/ 22 w 281"/>
                            <a:gd name="T9" fmla="*/ 78 h 169"/>
                            <a:gd name="T10" fmla="*/ 99 w 281"/>
                            <a:gd name="T11" fmla="*/ 44 h 169"/>
                            <a:gd name="T12" fmla="*/ 34 w 281"/>
                            <a:gd name="T13" fmla="*/ 30 h 169"/>
                            <a:gd name="T14" fmla="*/ 105 w 281"/>
                            <a:gd name="T15" fmla="*/ 0 h 169"/>
                            <a:gd name="T16" fmla="*/ 244 w 281"/>
                            <a:gd name="T17" fmla="*/ 25 h 169"/>
                            <a:gd name="T18" fmla="*/ 262 w 281"/>
                            <a:gd name="T19" fmla="*/ 15 h 169"/>
                            <a:gd name="T20" fmla="*/ 280 w 281"/>
                            <a:gd name="T21" fmla="*/ 17 h 169"/>
                            <a:gd name="T22" fmla="*/ 246 w 281"/>
                            <a:gd name="T23" fmla="*/ 37 h 169"/>
                            <a:gd name="T24" fmla="*/ 104 w 281"/>
                            <a:gd name="T25" fmla="*/ 8 h 169"/>
                            <a:gd name="T26" fmla="*/ 60 w 281"/>
                            <a:gd name="T27" fmla="*/ 27 h 169"/>
                            <a:gd name="T28" fmla="*/ 226 w 281"/>
                            <a:gd name="T29" fmla="*/ 64 h 169"/>
                            <a:gd name="T30" fmla="*/ 212 w 281"/>
                            <a:gd name="T31" fmla="*/ 74 h 169"/>
                            <a:gd name="T32" fmla="*/ 113 w 281"/>
                            <a:gd name="T33" fmla="*/ 49 h 169"/>
                            <a:gd name="T34" fmla="*/ 54 w 281"/>
                            <a:gd name="T35" fmla="*/ 76 h 169"/>
                            <a:gd name="T36" fmla="*/ 99 w 281"/>
                            <a:gd name="T37" fmla="*/ 94 h 169"/>
                            <a:gd name="T38" fmla="*/ 23 w 281"/>
                            <a:gd name="T39" fmla="*/ 139 h 169"/>
                            <a:gd name="T40" fmla="*/ 72 w 281"/>
                            <a:gd name="T41" fmla="*/ 157 h 169"/>
                            <a:gd name="T42" fmla="*/ 0 60000 65536"/>
                            <a:gd name="T43" fmla="*/ 0 60000 65536"/>
                            <a:gd name="T44" fmla="*/ 0 60000 65536"/>
                            <a:gd name="T45" fmla="*/ 0 60000 65536"/>
                            <a:gd name="T46" fmla="*/ 0 60000 65536"/>
                            <a:gd name="T47" fmla="*/ 0 60000 65536"/>
                            <a:gd name="T48" fmla="*/ 0 60000 65536"/>
                            <a:gd name="T49" fmla="*/ 0 60000 65536"/>
                            <a:gd name="T50" fmla="*/ 0 60000 65536"/>
                            <a:gd name="T51" fmla="*/ 0 60000 65536"/>
                            <a:gd name="T52" fmla="*/ 0 60000 65536"/>
                            <a:gd name="T53" fmla="*/ 0 60000 65536"/>
                            <a:gd name="T54" fmla="*/ 0 60000 65536"/>
                            <a:gd name="T55" fmla="*/ 0 60000 65536"/>
                            <a:gd name="T56" fmla="*/ 0 60000 65536"/>
                            <a:gd name="T57" fmla="*/ 0 60000 65536"/>
                            <a:gd name="T58" fmla="*/ 0 60000 65536"/>
                            <a:gd name="T59" fmla="*/ 0 60000 65536"/>
                            <a:gd name="T60" fmla="*/ 0 60000 65536"/>
                            <a:gd name="T61" fmla="*/ 0 60000 65536"/>
                            <a:gd name="T62" fmla="*/ 0 60000 65536"/>
                            <a:gd name="T63" fmla="*/ 0 w 281"/>
                            <a:gd name="T64" fmla="*/ 0 h 169"/>
                            <a:gd name="T65" fmla="*/ 281 w 281"/>
                            <a:gd name="T66" fmla="*/ 169 h 169"/>
                          </a:gdLst>
                          <a:ahLst/>
                          <a:cxnLst>
                            <a:cxn ang="T42">
                              <a:pos x="T0" y="T1"/>
                            </a:cxn>
                            <a:cxn ang="T43">
                              <a:pos x="T2" y="T3"/>
                            </a:cxn>
                            <a:cxn ang="T44">
                              <a:pos x="T4" y="T5"/>
                            </a:cxn>
                            <a:cxn ang="T45">
                              <a:pos x="T6" y="T7"/>
                            </a:cxn>
                            <a:cxn ang="T46">
                              <a:pos x="T8" y="T9"/>
                            </a:cxn>
                            <a:cxn ang="T47">
                              <a:pos x="T10" y="T11"/>
                            </a:cxn>
                            <a:cxn ang="T48">
                              <a:pos x="T12" y="T13"/>
                            </a:cxn>
                            <a:cxn ang="T49">
                              <a:pos x="T14" y="T15"/>
                            </a:cxn>
                            <a:cxn ang="T50">
                              <a:pos x="T16" y="T17"/>
                            </a:cxn>
                            <a:cxn ang="T51">
                              <a:pos x="T18" y="T19"/>
                            </a:cxn>
                            <a:cxn ang="T52">
                              <a:pos x="T20" y="T21"/>
                            </a:cxn>
                            <a:cxn ang="T53">
                              <a:pos x="T22" y="T23"/>
                            </a:cxn>
                            <a:cxn ang="T54">
                              <a:pos x="T24" y="T25"/>
                            </a:cxn>
                            <a:cxn ang="T55">
                              <a:pos x="T26" y="T27"/>
                            </a:cxn>
                            <a:cxn ang="T56">
                              <a:pos x="T28" y="T29"/>
                            </a:cxn>
                            <a:cxn ang="T57">
                              <a:pos x="T30" y="T31"/>
                            </a:cxn>
                            <a:cxn ang="T58">
                              <a:pos x="T32" y="T33"/>
                            </a:cxn>
                            <a:cxn ang="T59">
                              <a:pos x="T34" y="T35"/>
                            </a:cxn>
                            <a:cxn ang="T60">
                              <a:pos x="T36" y="T37"/>
                            </a:cxn>
                            <a:cxn ang="T61">
                              <a:pos x="T38" y="T39"/>
                            </a:cxn>
                            <a:cxn ang="T62">
                              <a:pos x="T40" y="T41"/>
                            </a:cxn>
                          </a:cxnLst>
                          <a:rect l="T63" t="T64" r="T65" b="T66"/>
                          <a:pathLst>
                            <a:path w="281" h="169">
                              <a:moveTo>
                                <a:pt x="72" y="157"/>
                              </a:moveTo>
                              <a:lnTo>
                                <a:pt x="55" y="168"/>
                              </a:lnTo>
                              <a:lnTo>
                                <a:pt x="0" y="143"/>
                              </a:lnTo>
                              <a:lnTo>
                                <a:pt x="72" y="99"/>
                              </a:lnTo>
                              <a:lnTo>
                                <a:pt x="22" y="78"/>
                              </a:lnTo>
                              <a:lnTo>
                                <a:pt x="99" y="44"/>
                              </a:lnTo>
                              <a:lnTo>
                                <a:pt x="34" y="30"/>
                              </a:lnTo>
                              <a:lnTo>
                                <a:pt x="105" y="0"/>
                              </a:lnTo>
                              <a:lnTo>
                                <a:pt x="244" y="25"/>
                              </a:lnTo>
                              <a:lnTo>
                                <a:pt x="262" y="15"/>
                              </a:lnTo>
                              <a:lnTo>
                                <a:pt x="280" y="17"/>
                              </a:lnTo>
                              <a:lnTo>
                                <a:pt x="246" y="37"/>
                              </a:lnTo>
                              <a:lnTo>
                                <a:pt x="104" y="8"/>
                              </a:lnTo>
                              <a:lnTo>
                                <a:pt x="60" y="27"/>
                              </a:lnTo>
                              <a:lnTo>
                                <a:pt x="226" y="64"/>
                              </a:lnTo>
                              <a:lnTo>
                                <a:pt x="212" y="74"/>
                              </a:lnTo>
                              <a:lnTo>
                                <a:pt x="113" y="49"/>
                              </a:lnTo>
                              <a:lnTo>
                                <a:pt x="54" y="76"/>
                              </a:lnTo>
                              <a:lnTo>
                                <a:pt x="99" y="94"/>
                              </a:lnTo>
                              <a:lnTo>
                                <a:pt x="23" y="139"/>
                              </a:lnTo>
                              <a:lnTo>
                                <a:pt x="72" y="157"/>
                              </a:lnTo>
                            </a:path>
                          </a:pathLst>
                        </a:custGeom>
                        <a:solidFill>
                          <a:srgbClr val="C0C0C0"/>
                        </a:solidFill>
                        <a:ln w="12700" cap="rnd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>
                      </p:spPr>
                      <p:txBody>
                        <a:bodyPr/>
                        <a:lstStyle/>
                        <a:p>
                          <a:endParaRPr lang="es-CL"/>
                        </a:p>
                      </p:txBody>
                    </p:sp>
                  </p:grpSp>
                  <p:sp>
                    <p:nvSpPr>
                      <p:cNvPr id="3135" name="Freeform 10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53" y="2523"/>
                        <a:ext cx="256" cy="164"/>
                      </a:xfrm>
                      <a:custGeom>
                        <a:avLst/>
                        <a:gdLst>
                          <a:gd name="T0" fmla="*/ 0 w 256"/>
                          <a:gd name="T1" fmla="*/ 153 h 164"/>
                          <a:gd name="T2" fmla="*/ 100 w 256"/>
                          <a:gd name="T3" fmla="*/ 87 h 164"/>
                          <a:gd name="T4" fmla="*/ 74 w 256"/>
                          <a:gd name="T5" fmla="*/ 80 h 164"/>
                          <a:gd name="T6" fmla="*/ 122 w 256"/>
                          <a:gd name="T7" fmla="*/ 48 h 164"/>
                          <a:gd name="T8" fmla="*/ 136 w 256"/>
                          <a:gd name="T9" fmla="*/ 51 h 164"/>
                          <a:gd name="T10" fmla="*/ 102 w 256"/>
                          <a:gd name="T11" fmla="*/ 75 h 164"/>
                          <a:gd name="T12" fmla="*/ 164 w 256"/>
                          <a:gd name="T13" fmla="*/ 100 h 164"/>
                          <a:gd name="T14" fmla="*/ 232 w 256"/>
                          <a:gd name="T15" fmla="*/ 46 h 164"/>
                          <a:gd name="T16" fmla="*/ 188 w 256"/>
                          <a:gd name="T17" fmla="*/ 35 h 164"/>
                          <a:gd name="T18" fmla="*/ 235 w 256"/>
                          <a:gd name="T19" fmla="*/ 0 h 164"/>
                          <a:gd name="T20" fmla="*/ 248 w 256"/>
                          <a:gd name="T21" fmla="*/ 1 h 164"/>
                          <a:gd name="T22" fmla="*/ 208 w 256"/>
                          <a:gd name="T23" fmla="*/ 33 h 164"/>
                          <a:gd name="T24" fmla="*/ 255 w 256"/>
                          <a:gd name="T25" fmla="*/ 44 h 164"/>
                          <a:gd name="T26" fmla="*/ 166 w 256"/>
                          <a:gd name="T27" fmla="*/ 119 h 164"/>
                          <a:gd name="T28" fmla="*/ 112 w 256"/>
                          <a:gd name="T29" fmla="*/ 97 h 164"/>
                          <a:gd name="T30" fmla="*/ 56 w 256"/>
                          <a:gd name="T31" fmla="*/ 132 h 164"/>
                          <a:gd name="T32" fmla="*/ 83 w 256"/>
                          <a:gd name="T33" fmla="*/ 141 h 164"/>
                          <a:gd name="T34" fmla="*/ 66 w 256"/>
                          <a:gd name="T35" fmla="*/ 152 h 164"/>
                          <a:gd name="T36" fmla="*/ 46 w 256"/>
                          <a:gd name="T37" fmla="*/ 143 h 164"/>
                          <a:gd name="T38" fmla="*/ 15 w 256"/>
                          <a:gd name="T39" fmla="*/ 163 h 164"/>
                          <a:gd name="T40" fmla="*/ 0 w 256"/>
                          <a:gd name="T41" fmla="*/ 153 h 164"/>
                          <a:gd name="T42" fmla="*/ 0 60000 65536"/>
                          <a:gd name="T43" fmla="*/ 0 60000 65536"/>
                          <a:gd name="T44" fmla="*/ 0 60000 65536"/>
                          <a:gd name="T45" fmla="*/ 0 60000 65536"/>
                          <a:gd name="T46" fmla="*/ 0 60000 65536"/>
                          <a:gd name="T47" fmla="*/ 0 60000 65536"/>
                          <a:gd name="T48" fmla="*/ 0 60000 65536"/>
                          <a:gd name="T49" fmla="*/ 0 60000 65536"/>
                          <a:gd name="T50" fmla="*/ 0 60000 65536"/>
                          <a:gd name="T51" fmla="*/ 0 60000 65536"/>
                          <a:gd name="T52" fmla="*/ 0 60000 65536"/>
                          <a:gd name="T53" fmla="*/ 0 60000 65536"/>
                          <a:gd name="T54" fmla="*/ 0 60000 65536"/>
                          <a:gd name="T55" fmla="*/ 0 60000 65536"/>
                          <a:gd name="T56" fmla="*/ 0 60000 65536"/>
                          <a:gd name="T57" fmla="*/ 0 60000 65536"/>
                          <a:gd name="T58" fmla="*/ 0 60000 65536"/>
                          <a:gd name="T59" fmla="*/ 0 60000 65536"/>
                          <a:gd name="T60" fmla="*/ 0 60000 65536"/>
                          <a:gd name="T61" fmla="*/ 0 60000 65536"/>
                          <a:gd name="T62" fmla="*/ 0 60000 65536"/>
                          <a:gd name="T63" fmla="*/ 0 w 256"/>
                          <a:gd name="T64" fmla="*/ 0 h 164"/>
                          <a:gd name="T65" fmla="*/ 256 w 256"/>
                          <a:gd name="T66" fmla="*/ 164 h 164"/>
                        </a:gdLst>
                        <a:ahLst/>
                        <a:cxnLst>
                          <a:cxn ang="T42">
                            <a:pos x="T0" y="T1"/>
                          </a:cxn>
                          <a:cxn ang="T43">
                            <a:pos x="T2" y="T3"/>
                          </a:cxn>
                          <a:cxn ang="T44">
                            <a:pos x="T4" y="T5"/>
                          </a:cxn>
                          <a:cxn ang="T45">
                            <a:pos x="T6" y="T7"/>
                          </a:cxn>
                          <a:cxn ang="T46">
                            <a:pos x="T8" y="T9"/>
                          </a:cxn>
                          <a:cxn ang="T47">
                            <a:pos x="T10" y="T11"/>
                          </a:cxn>
                          <a:cxn ang="T48">
                            <a:pos x="T12" y="T13"/>
                          </a:cxn>
                          <a:cxn ang="T49">
                            <a:pos x="T14" y="T15"/>
                          </a:cxn>
                          <a:cxn ang="T50">
                            <a:pos x="T16" y="T17"/>
                          </a:cxn>
                          <a:cxn ang="T51">
                            <a:pos x="T18" y="T19"/>
                          </a:cxn>
                          <a:cxn ang="T52">
                            <a:pos x="T20" y="T21"/>
                          </a:cxn>
                          <a:cxn ang="T53">
                            <a:pos x="T22" y="T23"/>
                          </a:cxn>
                          <a:cxn ang="T54">
                            <a:pos x="T24" y="T25"/>
                          </a:cxn>
                          <a:cxn ang="T55">
                            <a:pos x="T26" y="T27"/>
                          </a:cxn>
                          <a:cxn ang="T56">
                            <a:pos x="T28" y="T29"/>
                          </a:cxn>
                          <a:cxn ang="T57">
                            <a:pos x="T30" y="T31"/>
                          </a:cxn>
                          <a:cxn ang="T58">
                            <a:pos x="T32" y="T33"/>
                          </a:cxn>
                          <a:cxn ang="T59">
                            <a:pos x="T34" y="T35"/>
                          </a:cxn>
                          <a:cxn ang="T60">
                            <a:pos x="T36" y="T37"/>
                          </a:cxn>
                          <a:cxn ang="T61">
                            <a:pos x="T38" y="T39"/>
                          </a:cxn>
                          <a:cxn ang="T62">
                            <a:pos x="T40" y="T41"/>
                          </a:cxn>
                        </a:cxnLst>
                        <a:rect l="T63" t="T64" r="T65" b="T66"/>
                        <a:pathLst>
                          <a:path w="256" h="164">
                            <a:moveTo>
                              <a:pt x="0" y="153"/>
                            </a:moveTo>
                            <a:lnTo>
                              <a:pt x="100" y="87"/>
                            </a:lnTo>
                            <a:lnTo>
                              <a:pt x="74" y="80"/>
                            </a:lnTo>
                            <a:lnTo>
                              <a:pt x="122" y="48"/>
                            </a:lnTo>
                            <a:lnTo>
                              <a:pt x="136" y="51"/>
                            </a:lnTo>
                            <a:lnTo>
                              <a:pt x="102" y="75"/>
                            </a:lnTo>
                            <a:lnTo>
                              <a:pt x="164" y="100"/>
                            </a:lnTo>
                            <a:lnTo>
                              <a:pt x="232" y="46"/>
                            </a:lnTo>
                            <a:lnTo>
                              <a:pt x="188" y="35"/>
                            </a:lnTo>
                            <a:lnTo>
                              <a:pt x="235" y="0"/>
                            </a:lnTo>
                            <a:lnTo>
                              <a:pt x="248" y="1"/>
                            </a:lnTo>
                            <a:lnTo>
                              <a:pt x="208" y="33"/>
                            </a:lnTo>
                            <a:lnTo>
                              <a:pt x="255" y="44"/>
                            </a:lnTo>
                            <a:lnTo>
                              <a:pt x="166" y="119"/>
                            </a:lnTo>
                            <a:lnTo>
                              <a:pt x="112" y="97"/>
                            </a:lnTo>
                            <a:lnTo>
                              <a:pt x="56" y="132"/>
                            </a:lnTo>
                            <a:lnTo>
                              <a:pt x="83" y="141"/>
                            </a:lnTo>
                            <a:lnTo>
                              <a:pt x="66" y="152"/>
                            </a:lnTo>
                            <a:lnTo>
                              <a:pt x="46" y="143"/>
                            </a:lnTo>
                            <a:lnTo>
                              <a:pt x="15" y="163"/>
                            </a:lnTo>
                            <a:lnTo>
                              <a:pt x="0" y="153"/>
                            </a:lnTo>
                          </a:path>
                        </a:pathLst>
                      </a:custGeom>
                      <a:solidFill>
                        <a:srgbClr val="C0C0C0"/>
                      </a:solidFill>
                      <a:ln w="12700" cap="rnd" cmpd="sng">
                        <a:solidFill>
                          <a:srgbClr val="000000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/>
                      <a:lstStyle/>
                      <a:p>
                        <a:endParaRPr lang="es-CL"/>
                      </a:p>
                    </p:txBody>
                  </p:sp>
                </p:grpSp>
              </p:grpSp>
              <p:sp>
                <p:nvSpPr>
                  <p:cNvPr id="3129" name="Line 106"/>
                  <p:cNvSpPr>
                    <a:spLocks noChangeShapeType="1"/>
                  </p:cNvSpPr>
                  <p:nvPr/>
                </p:nvSpPr>
                <p:spPr bwMode="auto">
                  <a:xfrm>
                    <a:off x="4142" y="2559"/>
                    <a:ext cx="0" cy="44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s-CL"/>
                  </a:p>
                </p:txBody>
              </p:sp>
            </p:grpSp>
          </p:grpSp>
          <p:sp>
            <p:nvSpPr>
              <p:cNvPr id="24683" name="Rectangle 107"/>
              <p:cNvSpPr>
                <a:spLocks noChangeArrowheads="1"/>
              </p:cNvSpPr>
              <p:nvPr/>
            </p:nvSpPr>
            <p:spPr bwMode="auto">
              <a:xfrm>
                <a:off x="3774" y="3101"/>
                <a:ext cx="628" cy="1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2075" tIns="46038" rIns="92075" bIns="46038">
                <a:spAutoFit/>
              </a:bodyPr>
              <a:lstStyle/>
              <a:p>
                <a:pPr defTabSz="850900" eaLnBrk="0" hangingPunct="0">
                  <a:lnSpc>
                    <a:spcPct val="90000"/>
                  </a:lnSpc>
                  <a:spcBef>
                    <a:spcPct val="50000"/>
                  </a:spcBef>
                  <a:defRPr/>
                </a:pPr>
                <a:r>
                  <a:rPr lang="es-ES_tradnl" sz="1600">
                    <a:solidFill>
                      <a:srgbClr val="081D58"/>
                    </a:solidFill>
                    <a:latin typeface="Sans" charset="0"/>
                  </a:rPr>
                  <a:t>Patrones</a:t>
                </a:r>
                <a:r>
                  <a:rPr lang="es-ES_tradnl" sz="1400" b="1">
                    <a:solidFill>
                      <a:srgbClr val="081D58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Sans" charset="0"/>
                  </a:rPr>
                  <a:t> </a:t>
                </a:r>
              </a:p>
            </p:txBody>
          </p:sp>
          <p:sp>
            <p:nvSpPr>
              <p:cNvPr id="3115" name="AutoShape 108"/>
              <p:cNvSpPr>
                <a:spLocks noChangeArrowheads="1"/>
              </p:cNvSpPr>
              <p:nvPr/>
            </p:nvSpPr>
            <p:spPr bwMode="auto">
              <a:xfrm>
                <a:off x="4464" y="3312"/>
                <a:ext cx="1248" cy="576"/>
              </a:xfrm>
              <a:prstGeom prst="roundRect">
                <a:avLst>
                  <a:gd name="adj" fmla="val 12468"/>
                </a:avLst>
              </a:prstGeom>
              <a:solidFill>
                <a:srgbClr val="3399FF"/>
              </a:solidFill>
              <a:ln w="12700">
                <a:solidFill>
                  <a:srgbClr val="081D58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116" name="Rectangle 109"/>
              <p:cNvSpPr>
                <a:spLocks noChangeArrowheads="1"/>
              </p:cNvSpPr>
              <p:nvPr/>
            </p:nvSpPr>
            <p:spPr bwMode="auto">
              <a:xfrm>
                <a:off x="4465" y="3408"/>
                <a:ext cx="1211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algn="ctr" defTabSz="850900" eaLnBrk="0" hangingPunct="0">
                  <a:lnSpc>
                    <a:spcPct val="90000"/>
                  </a:lnSpc>
                  <a:spcBef>
                    <a:spcPct val="50000"/>
                  </a:spcBef>
                </a:pPr>
                <a:r>
                  <a:rPr lang="es-ES_tradnl" sz="2000">
                    <a:latin typeface="Sans"/>
                  </a:rPr>
                  <a:t>Interpretación   y</a:t>
                </a:r>
                <a:br>
                  <a:rPr lang="es-ES_tradnl" sz="2000">
                    <a:latin typeface="Sans"/>
                  </a:rPr>
                </a:br>
                <a:r>
                  <a:rPr lang="es-ES_tradnl" sz="2000">
                    <a:latin typeface="Sans"/>
                  </a:rPr>
                  <a:t>Evaluación</a:t>
                </a:r>
              </a:p>
            </p:txBody>
          </p:sp>
          <p:graphicFrame>
            <p:nvGraphicFramePr>
              <p:cNvPr id="3074" name="Object 110"/>
              <p:cNvGraphicFramePr>
                <a:graphicFrameLocks/>
              </p:cNvGraphicFramePr>
              <p:nvPr/>
            </p:nvGraphicFramePr>
            <p:xfrm>
              <a:off x="4473" y="2231"/>
              <a:ext cx="519" cy="735"/>
            </p:xfrm>
            <a:graphic>
              <a:graphicData uri="http://schemas.openxmlformats.org/presentationml/2006/ole">
                <p:oleObj spid="_x0000_s3074" name="Imagen" r:id="rId4" imgW="780840" imgH="1027080" progId="">
                  <p:embed/>
                </p:oleObj>
              </a:graphicData>
            </a:graphic>
          </p:graphicFrame>
          <p:sp>
            <p:nvSpPr>
              <p:cNvPr id="3117" name="Line 111"/>
              <p:cNvSpPr>
                <a:spLocks noChangeShapeType="1"/>
              </p:cNvSpPr>
              <p:nvPr/>
            </p:nvSpPr>
            <p:spPr bwMode="auto">
              <a:xfrm>
                <a:off x="1478" y="3697"/>
                <a:ext cx="0" cy="394"/>
              </a:xfrm>
              <a:prstGeom prst="line">
                <a:avLst/>
              </a:prstGeom>
              <a:noFill/>
              <a:ln w="12700">
                <a:solidFill>
                  <a:srgbClr val="969696"/>
                </a:solidFill>
                <a:prstDash val="dash"/>
                <a:round/>
                <a:headEnd type="stealth" w="med" len="lg"/>
                <a:tailEnd type="none" w="sm" len="sm"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118" name="Line 112"/>
              <p:cNvSpPr>
                <a:spLocks noChangeShapeType="1"/>
              </p:cNvSpPr>
              <p:nvPr/>
            </p:nvSpPr>
            <p:spPr bwMode="auto">
              <a:xfrm flipH="1">
                <a:off x="1487" y="4081"/>
                <a:ext cx="2928" cy="0"/>
              </a:xfrm>
              <a:prstGeom prst="line">
                <a:avLst/>
              </a:prstGeom>
              <a:noFill/>
              <a:ln w="12700">
                <a:solidFill>
                  <a:srgbClr val="969696"/>
                </a:solidFill>
                <a:prstDash val="dash"/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119" name="Line 113"/>
              <p:cNvSpPr>
                <a:spLocks noChangeShapeType="1"/>
              </p:cNvSpPr>
              <p:nvPr/>
            </p:nvSpPr>
            <p:spPr bwMode="auto">
              <a:xfrm flipH="1">
                <a:off x="4400" y="2768"/>
                <a:ext cx="8" cy="1313"/>
              </a:xfrm>
              <a:prstGeom prst="line">
                <a:avLst/>
              </a:prstGeom>
              <a:noFill/>
              <a:ln w="12700">
                <a:solidFill>
                  <a:srgbClr val="969696"/>
                </a:solidFill>
                <a:prstDash val="dash"/>
                <a:round/>
                <a:headEnd type="none" w="sm" len="sm"/>
                <a:tailEnd type="stealth" w="med" len="lg"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120" name="Line 114"/>
              <p:cNvSpPr>
                <a:spLocks noChangeShapeType="1"/>
              </p:cNvSpPr>
              <p:nvPr/>
            </p:nvSpPr>
            <p:spPr bwMode="auto">
              <a:xfrm>
                <a:off x="2199" y="3493"/>
                <a:ext cx="7" cy="588"/>
              </a:xfrm>
              <a:prstGeom prst="line">
                <a:avLst/>
              </a:prstGeom>
              <a:noFill/>
              <a:ln w="12700">
                <a:solidFill>
                  <a:srgbClr val="969696"/>
                </a:solidFill>
                <a:prstDash val="dash"/>
                <a:round/>
                <a:headEnd type="stealth" w="med" len="lg"/>
                <a:tailEnd type="none" w="sm" len="sm"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121" name="Line 115"/>
              <p:cNvSpPr>
                <a:spLocks noChangeShapeType="1"/>
              </p:cNvSpPr>
              <p:nvPr/>
            </p:nvSpPr>
            <p:spPr bwMode="auto">
              <a:xfrm>
                <a:off x="2961" y="3232"/>
                <a:ext cx="8" cy="859"/>
              </a:xfrm>
              <a:prstGeom prst="line">
                <a:avLst/>
              </a:prstGeom>
              <a:noFill/>
              <a:ln w="12700">
                <a:solidFill>
                  <a:srgbClr val="969696"/>
                </a:solidFill>
                <a:prstDash val="dash"/>
                <a:round/>
                <a:headEnd type="stealth" w="med" len="lg"/>
                <a:tailEnd type="none" w="sm" len="sm"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122" name="Line 116"/>
              <p:cNvSpPr>
                <a:spLocks noChangeShapeType="1"/>
              </p:cNvSpPr>
              <p:nvPr/>
            </p:nvSpPr>
            <p:spPr bwMode="auto">
              <a:xfrm>
                <a:off x="3630" y="3019"/>
                <a:ext cx="8" cy="1062"/>
              </a:xfrm>
              <a:prstGeom prst="line">
                <a:avLst/>
              </a:prstGeom>
              <a:noFill/>
              <a:ln w="12700">
                <a:solidFill>
                  <a:srgbClr val="969696"/>
                </a:solidFill>
                <a:prstDash val="dash"/>
                <a:round/>
                <a:headEnd type="stealth" w="med" len="lg"/>
                <a:tailEnd type="none" w="sm" len="sm"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24693" name="Rectangle 117"/>
              <p:cNvSpPr>
                <a:spLocks noChangeArrowheads="1"/>
              </p:cNvSpPr>
              <p:nvPr/>
            </p:nvSpPr>
            <p:spPr bwMode="auto">
              <a:xfrm>
                <a:off x="262" y="2976"/>
                <a:ext cx="73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>
                <a:spAutoFit/>
              </a:bodyPr>
              <a:lstStyle/>
              <a:p>
                <a:pPr defTabSz="850900" eaLnBrk="0" hangingPunct="0">
                  <a:lnSpc>
                    <a:spcPct val="90000"/>
                  </a:lnSpc>
                  <a:spcBef>
                    <a:spcPct val="50000"/>
                  </a:spcBef>
                  <a:defRPr/>
                </a:pPr>
                <a:r>
                  <a:rPr lang="es-ES_tradnl" sz="2000">
                    <a:latin typeface="Sans" charset="0"/>
                  </a:rPr>
                  <a:t>Selección</a:t>
                </a:r>
                <a:endParaRPr lang="es-ES_tradnl" sz="12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Sans" charset="0"/>
                </a:endParaRPr>
              </a:p>
            </p:txBody>
          </p:sp>
        </p:grpSp>
      </p:grpSp>
      <p:sp>
        <p:nvSpPr>
          <p:cNvPr id="24694" name="Rectangle 118"/>
          <p:cNvSpPr>
            <a:spLocks noChangeArrowheads="1"/>
          </p:cNvSpPr>
          <p:nvPr/>
        </p:nvSpPr>
        <p:spPr bwMode="auto">
          <a:xfrm>
            <a:off x="117475" y="4935538"/>
            <a:ext cx="8991600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hangingPunct="0"/>
            <a:r>
              <a:rPr lang="es-ES_tradnl" sz="2800">
                <a:latin typeface="Times New Roman" pitchFamily="18" charset="0"/>
              </a:rPr>
              <a:t>“KDD es el proceso no-trivial de identificar patrones previamente desconocidos, válidos, nuevos, potencialmente útiles y comprensibles dentro de los datos“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6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6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6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6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autoUpdateAnimBg="0"/>
      <p:bldP spid="24694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63" y="500063"/>
            <a:ext cx="8115300" cy="725487"/>
          </a:xfrm>
        </p:spPr>
        <p:txBody>
          <a:bodyPr/>
          <a:lstStyle/>
          <a:p>
            <a:pPr>
              <a:defRPr/>
            </a:pPr>
            <a:r>
              <a:rPr lang="es-ES" dirty="0" smtClean="0"/>
              <a:t>SEMMA (SAS </a:t>
            </a:r>
            <a:r>
              <a:rPr lang="es-ES" dirty="0" err="1" smtClean="0"/>
              <a:t>Institute</a:t>
            </a:r>
            <a:r>
              <a:rPr lang="es-ES" dirty="0" smtClean="0"/>
              <a:t>)</a:t>
            </a:r>
            <a:endParaRPr lang="es-CL" dirty="0"/>
          </a:p>
        </p:txBody>
      </p:sp>
      <p:sp>
        <p:nvSpPr>
          <p:cNvPr id="14339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mtClean="0"/>
              <a:t>S: Sample (Training, Validation, Test) </a:t>
            </a:r>
          </a:p>
          <a:p>
            <a:r>
              <a:rPr lang="es-ES" smtClean="0"/>
              <a:t>E: Explore (get an idea of the data at hand) </a:t>
            </a:r>
          </a:p>
          <a:p>
            <a:r>
              <a:rPr lang="es-ES" smtClean="0"/>
              <a:t>M: Modify (select, transform) </a:t>
            </a:r>
          </a:p>
          <a:p>
            <a:r>
              <a:rPr lang="es-ES" smtClean="0"/>
              <a:t>M: Model (create data mining model)</a:t>
            </a:r>
          </a:p>
          <a:p>
            <a:r>
              <a:rPr lang="es-ES" smtClean="0"/>
              <a:t>A: Assess (validate model) </a:t>
            </a:r>
          </a:p>
          <a:p>
            <a:endParaRPr lang="es-CL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1F846E3-17A6-4051-B94C-5C5037640278}" type="slidenum">
              <a:rPr lang="es-ES" smtClean="0"/>
              <a:pPr>
                <a:defRPr/>
              </a:pPr>
              <a:t>6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63" y="500063"/>
            <a:ext cx="8115300" cy="725487"/>
          </a:xfrm>
        </p:spPr>
        <p:txBody>
          <a:bodyPr/>
          <a:lstStyle/>
          <a:p>
            <a:pPr>
              <a:defRPr/>
            </a:pPr>
            <a:r>
              <a:rPr lang="es-ES" dirty="0" smtClean="0"/>
              <a:t>CRISP-DM</a:t>
            </a:r>
            <a:endParaRPr lang="es-CL" dirty="0"/>
          </a:p>
        </p:txBody>
      </p:sp>
      <p:pic>
        <p:nvPicPr>
          <p:cNvPr id="15363" name="4 Marcador de contenido" descr="Crisp-dmchartnew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57500" y="631825"/>
            <a:ext cx="5786438" cy="5256213"/>
          </a:xfrm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79EDDF6-E6F2-4F39-9F7B-9DCC7CBDF857}" type="slidenum">
              <a:rPr lang="es-ES" smtClean="0"/>
              <a:pPr>
                <a:defRPr/>
              </a:pPr>
              <a:t>7</a:t>
            </a:fld>
            <a:endParaRPr lang="es-ES"/>
          </a:p>
        </p:txBody>
      </p:sp>
      <p:sp>
        <p:nvSpPr>
          <p:cNvPr id="15365" name="5 CuadroTexto"/>
          <p:cNvSpPr txBox="1">
            <a:spLocks noChangeArrowheads="1"/>
          </p:cNvSpPr>
          <p:nvPr/>
        </p:nvSpPr>
        <p:spPr bwMode="auto">
          <a:xfrm>
            <a:off x="285750" y="6000750"/>
            <a:ext cx="36607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/>
              <a:t>http://www.crisp-dm.org/index.htm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ext Box 2"/>
          <p:cNvSpPr txBox="1">
            <a:spLocks noChangeArrowheads="1"/>
          </p:cNvSpPr>
          <p:nvPr/>
        </p:nvSpPr>
        <p:spPr bwMode="auto">
          <a:xfrm>
            <a:off x="3327400" y="346075"/>
            <a:ext cx="3206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sz="3600">
                <a:solidFill>
                  <a:schemeClr val="tx2"/>
                </a:solidFill>
              </a:rPr>
              <a:t>Nivel de datos </a:t>
            </a:r>
            <a:endParaRPr lang="es-MX" sz="3600">
              <a:solidFill>
                <a:schemeClr val="tx2"/>
              </a:solidFill>
            </a:endParaRPr>
          </a:p>
        </p:txBody>
      </p:sp>
      <p:sp>
        <p:nvSpPr>
          <p:cNvPr id="92163" name="Text Box 3"/>
          <p:cNvSpPr txBox="1">
            <a:spLocks noChangeArrowheads="1"/>
          </p:cNvSpPr>
          <p:nvPr/>
        </p:nvSpPr>
        <p:spPr bwMode="auto">
          <a:xfrm>
            <a:off x="663575" y="1052513"/>
            <a:ext cx="7702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/>
              <a:t>Nivel 		Significado 		Ejemplo 		Operación </a:t>
            </a:r>
          </a:p>
          <a:p>
            <a:r>
              <a:rPr lang="es-CL"/>
              <a:t>							permitida </a:t>
            </a:r>
            <a:endParaRPr lang="es-MX"/>
          </a:p>
        </p:txBody>
      </p:sp>
      <p:sp>
        <p:nvSpPr>
          <p:cNvPr id="92164" name="Text Box 4"/>
          <p:cNvSpPr txBox="1">
            <a:spLocks noChangeArrowheads="1"/>
          </p:cNvSpPr>
          <p:nvPr/>
        </p:nvSpPr>
        <p:spPr bwMode="auto">
          <a:xfrm>
            <a:off x="684213" y="1844675"/>
            <a:ext cx="795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/>
              <a:t>Escala nominal 	“Nombre” de objetos 	número de telef. 	comparación </a:t>
            </a:r>
            <a:endParaRPr lang="es-MX"/>
          </a:p>
        </p:txBody>
      </p:sp>
      <p:sp>
        <p:nvSpPr>
          <p:cNvPr id="92165" name="Text Box 5"/>
          <p:cNvSpPr txBox="1">
            <a:spLocks noChangeArrowheads="1"/>
          </p:cNvSpPr>
          <p:nvPr/>
        </p:nvSpPr>
        <p:spPr bwMode="auto">
          <a:xfrm>
            <a:off x="684213" y="2636838"/>
            <a:ext cx="8235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/>
              <a:t>Escala ordinal 	“Orden” de objetos 	Notas (1, …, 7) 	Transformación </a:t>
            </a:r>
          </a:p>
          <a:p>
            <a:r>
              <a:rPr lang="es-CL"/>
              <a:t>		(sin distancia)				monótona</a:t>
            </a:r>
            <a:endParaRPr lang="es-MX"/>
          </a:p>
        </p:txBody>
      </p:sp>
      <p:sp>
        <p:nvSpPr>
          <p:cNvPr id="92166" name="Text Box 6"/>
          <p:cNvSpPr txBox="1">
            <a:spLocks noChangeArrowheads="1"/>
          </p:cNvSpPr>
          <p:nvPr/>
        </p:nvSpPr>
        <p:spPr bwMode="auto">
          <a:xfrm>
            <a:off x="684213" y="3644900"/>
            <a:ext cx="7740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/>
              <a:t>Escala de 	Punto cero y unidad 	Temp. en grados 	f(x)=ax + b </a:t>
            </a:r>
          </a:p>
          <a:p>
            <a:r>
              <a:rPr lang="es-CL"/>
              <a:t>intervalo		arbitrario 		 Cel. 		(a&gt;0) </a:t>
            </a:r>
            <a:endParaRPr lang="es-MX"/>
          </a:p>
        </p:txBody>
      </p:sp>
      <p:sp>
        <p:nvSpPr>
          <p:cNvPr id="92167" name="Text Box 7"/>
          <p:cNvSpPr txBox="1">
            <a:spLocks noChangeArrowheads="1"/>
          </p:cNvSpPr>
          <p:nvPr/>
        </p:nvSpPr>
        <p:spPr bwMode="auto">
          <a:xfrm>
            <a:off x="684213" y="4581525"/>
            <a:ext cx="7416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/>
              <a:t>Escala de 	Dado el punto cero 	Peso en kg 	f(x)=ax  </a:t>
            </a:r>
          </a:p>
          <a:p>
            <a:r>
              <a:rPr lang="es-CL"/>
              <a:t>proporción	Unidad arbitraria 		Ingreso en $	 </a:t>
            </a:r>
            <a:endParaRPr lang="es-MX"/>
          </a:p>
        </p:txBody>
      </p:sp>
      <p:sp>
        <p:nvSpPr>
          <p:cNvPr id="92168" name="Text Box 8"/>
          <p:cNvSpPr txBox="1">
            <a:spLocks noChangeArrowheads="1"/>
          </p:cNvSpPr>
          <p:nvPr/>
        </p:nvSpPr>
        <p:spPr bwMode="auto">
          <a:xfrm>
            <a:off x="684213" y="5589588"/>
            <a:ext cx="7289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/>
              <a:t>Escala 		Dado el punto cero 	Contar objetos 	f(x)=x  </a:t>
            </a:r>
          </a:p>
          <a:p>
            <a:r>
              <a:rPr lang="es-CL"/>
              <a:t>absoluta 	y la unidad 		número de autos 	 </a:t>
            </a:r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2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2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2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92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92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92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2" grpId="0"/>
      <p:bldP spid="92163" grpId="0"/>
      <p:bldP spid="92164" grpId="0"/>
      <p:bldP spid="92165" grpId="0"/>
      <p:bldP spid="92166" grpId="0"/>
      <p:bldP spid="92167" grpId="0"/>
      <p:bldP spid="9216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6553200" y="6248400"/>
            <a:ext cx="1905000" cy="457200"/>
          </a:xfrm>
        </p:spPr>
        <p:txBody>
          <a:bodyPr/>
          <a:lstStyle/>
          <a:p>
            <a:pPr>
              <a:defRPr/>
            </a:pPr>
            <a:fld id="{979A77E6-BACA-4D8F-9F71-AEB5DBA0F44F}" type="slidenum">
              <a:rPr lang="es-ES_tradnl" b="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9</a:t>
            </a:fld>
            <a:endParaRPr lang="es-ES_tradnl" b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518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703263"/>
            <a:ext cx="8115300" cy="725487"/>
          </a:xfrm>
        </p:spPr>
        <p:txBody>
          <a:bodyPr/>
          <a:lstStyle/>
          <a:p>
            <a:pPr>
              <a:defRPr/>
            </a:pPr>
            <a:r>
              <a:rPr lang="es-CL" sz="3700" dirty="0"/>
              <a:t>Clasificación de técnicas para la selección de atributos</a:t>
            </a:r>
            <a:r>
              <a:rPr lang="es-CL" sz="4000" dirty="0"/>
              <a:t> </a:t>
            </a:r>
            <a:endParaRPr lang="es-MX" sz="4000" dirty="0"/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31975"/>
            <a:ext cx="8229600" cy="4525963"/>
          </a:xfrm>
        </p:spPr>
        <p:txBody>
          <a:bodyPr/>
          <a:lstStyle/>
          <a:p>
            <a:r>
              <a:rPr lang="es-CL" smtClean="0"/>
              <a:t>Filter </a:t>
            </a:r>
          </a:p>
          <a:p>
            <a:endParaRPr lang="es-CL" smtClean="0"/>
          </a:p>
          <a:p>
            <a:r>
              <a:rPr lang="es-CL" smtClean="0"/>
              <a:t>Wrapper </a:t>
            </a:r>
          </a:p>
          <a:p>
            <a:endParaRPr lang="es-CL" smtClean="0"/>
          </a:p>
          <a:p>
            <a:r>
              <a:rPr lang="es-CL" smtClean="0"/>
              <a:t>Embedded methods   </a:t>
            </a:r>
            <a:endParaRPr lang="es-MX" smtClean="0"/>
          </a:p>
        </p:txBody>
      </p:sp>
      <p:pic>
        <p:nvPicPr>
          <p:cNvPr id="17413" name="4 Imagen" descr="Kaffeefilter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0" y="1500188"/>
            <a:ext cx="1209675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5 Imagen" descr="wrap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72313" y="2928938"/>
            <a:ext cx="12573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7 Conector recto"/>
          <p:cNvCxnSpPr/>
          <p:nvPr/>
        </p:nvCxnSpPr>
        <p:spPr>
          <a:xfrm>
            <a:off x="3786188" y="2143125"/>
            <a:ext cx="214312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ux1 - bases_de_datos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aux1 - bases_de_datos</Template>
  <TotalTime>622</TotalTime>
  <Words>1884</Words>
  <Application>Microsoft Office PowerPoint</Application>
  <PresentationFormat>Presentación en pantalla (4:3)</PresentationFormat>
  <Paragraphs>496</Paragraphs>
  <Slides>45</Slides>
  <Notes>18</Notes>
  <HiddenSlides>0</HiddenSlides>
  <MMClips>0</MMClips>
  <ScaleCrop>false</ScaleCrop>
  <HeadingPairs>
    <vt:vector size="8" baseType="variant">
      <vt:variant>
        <vt:lpstr>Tema</vt:lpstr>
      </vt:variant>
      <vt:variant>
        <vt:i4>1</vt:i4>
      </vt:variant>
      <vt:variant>
        <vt:lpstr>Vínculos</vt:lpstr>
      </vt:variant>
      <vt:variant>
        <vt:i4>1</vt:i4>
      </vt:variant>
      <vt:variant>
        <vt:lpstr>Servidores OLE incrustados</vt:lpstr>
      </vt:variant>
      <vt:variant>
        <vt:i4>4</vt:i4>
      </vt:variant>
      <vt:variant>
        <vt:lpstr>Títulos de diapositiva</vt:lpstr>
      </vt:variant>
      <vt:variant>
        <vt:i4>45</vt:i4>
      </vt:variant>
    </vt:vector>
  </HeadingPairs>
  <TitlesOfParts>
    <vt:vector size="51" baseType="lpstr">
      <vt:lpstr>aux1 - bases_de_datos</vt:lpstr>
      <vt:lpstr>C:\Lina\Richard\IN60E.doc!OLE_LINK1</vt:lpstr>
      <vt:lpstr>Imagen</vt:lpstr>
      <vt:lpstr>Ecuación</vt:lpstr>
      <vt:lpstr>Microsoft Editor de ecuaciones 3.0</vt:lpstr>
      <vt:lpstr>Documento de Microsoft Office Word 97-2003</vt:lpstr>
      <vt:lpstr>Introducción, Motivación</vt:lpstr>
      <vt:lpstr>Contenido</vt:lpstr>
      <vt:lpstr>Business Intelligence – Definición </vt:lpstr>
      <vt:lpstr>Idea básica y potenciales  de data mining</vt:lpstr>
      <vt:lpstr>Proceso de KDD  Knowledge Discovery in Databases </vt:lpstr>
      <vt:lpstr>SEMMA (SAS Institute)</vt:lpstr>
      <vt:lpstr>CRISP-DM</vt:lpstr>
      <vt:lpstr>Diapositiva 8</vt:lpstr>
      <vt:lpstr>Clasificación de técnicas para la selección de atributos </vt:lpstr>
      <vt:lpstr>Filter</vt:lpstr>
      <vt:lpstr>Test Chi-cuadrado</vt:lpstr>
      <vt:lpstr>Test Chi-cuadrado: Independencia de dos variables </vt:lpstr>
      <vt:lpstr>Test Chi-cuadrado: Tabla de contingencia  </vt:lpstr>
      <vt:lpstr>Test Chi-cuadrado: Tabla de contingencia  </vt:lpstr>
      <vt:lpstr>Test Chi-cuadrado: Test</vt:lpstr>
      <vt:lpstr>Test Chi-cuadrado: Frecuencia esperada</vt:lpstr>
      <vt:lpstr>Test Chi-cuadrado</vt:lpstr>
      <vt:lpstr>Test KS</vt:lpstr>
      <vt:lpstr>Selección con Wrapper</vt:lpstr>
      <vt:lpstr>Datos perdidos: Motivación</vt:lpstr>
      <vt:lpstr>Valores Perdidos la Historia</vt:lpstr>
      <vt:lpstr>Técnicas Populares de Imputation</vt:lpstr>
      <vt:lpstr>Técnicas Populares de Imputation</vt:lpstr>
      <vt:lpstr>Técnicas Populares de Imputation</vt:lpstr>
      <vt:lpstr>Técnicas Populares de Imputation</vt:lpstr>
      <vt:lpstr>Técnicas Populares de Imputation</vt:lpstr>
      <vt:lpstr>Técnicas Populares de Imputation</vt:lpstr>
      <vt:lpstr>Pro y Contra</vt:lpstr>
      <vt:lpstr>Software</vt:lpstr>
      <vt:lpstr>Clasificador de Bayes</vt:lpstr>
      <vt:lpstr>Clasificador de Bayes</vt:lpstr>
      <vt:lpstr>Table 7.1 Training data from the Electronics customer database</vt:lpstr>
      <vt:lpstr>Diapositiva 33</vt:lpstr>
      <vt:lpstr>Ejemplo de base de datos con valores faltantes </vt:lpstr>
      <vt:lpstr>Algoritmo</vt:lpstr>
      <vt:lpstr>Resultados</vt:lpstr>
      <vt:lpstr>Inducción de un árbol de decisión a partir de ejemplos </vt:lpstr>
      <vt:lpstr>Inducción de un árbol de decisión a partir de  ejemplos </vt:lpstr>
      <vt:lpstr>Diapositiva 39</vt:lpstr>
      <vt:lpstr>Metodología para calibrar un modelo predictivo</vt:lpstr>
      <vt:lpstr>¿Qué es el “Sobre Ajuste”? </vt:lpstr>
      <vt:lpstr>¿Cómo evitar “Sobre Ajuste”? </vt:lpstr>
      <vt:lpstr>Regresión Logística (1/2) </vt:lpstr>
      <vt:lpstr>Regresión Logística</vt:lpstr>
      <vt:lpstr>Más información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Bases de Datos: Teoría y Aplicaciones</dc:title>
  <dc:creator>glhuilli</dc:creator>
  <cp:lastModifiedBy>Richard</cp:lastModifiedBy>
  <cp:revision>300</cp:revision>
  <dcterms:created xsi:type="dcterms:W3CDTF">2008-03-16T16:42:40Z</dcterms:created>
  <dcterms:modified xsi:type="dcterms:W3CDTF">2011-07-15T17:55:08Z</dcterms:modified>
</cp:coreProperties>
</file>