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theme/themeOverride5.xml" ContentType="application/vnd.openxmlformats-officedocument.themeOverr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theme/themeOverride8.xml" ContentType="application/vnd.openxmlformats-officedocument.themeOverr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theme/themeOverride9.xml" ContentType="application/vnd.openxmlformats-officedocument.themeOverr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theme/themeOverride7.xml" ContentType="application/vnd.openxmlformats-officedocument.themeOverr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theme/themeOverride10.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Override3.xml" ContentType="application/vnd.openxmlformats-officedocument.themeOverr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1" r:id="rId1"/>
  </p:sldMasterIdLst>
  <p:notesMasterIdLst>
    <p:notesMasterId r:id="rId72"/>
  </p:notesMasterIdLst>
  <p:handoutMasterIdLst>
    <p:handoutMasterId r:id="rId73"/>
  </p:handoutMasterIdLst>
  <p:sldIdLst>
    <p:sldId id="256" r:id="rId2"/>
    <p:sldId id="257" r:id="rId3"/>
    <p:sldId id="258" r:id="rId4"/>
    <p:sldId id="259" r:id="rId5"/>
    <p:sldId id="319" r:id="rId6"/>
    <p:sldId id="445" r:id="rId7"/>
    <p:sldId id="426" r:id="rId8"/>
    <p:sldId id="427" r:id="rId9"/>
    <p:sldId id="428" r:id="rId10"/>
    <p:sldId id="429" r:id="rId11"/>
    <p:sldId id="430" r:id="rId12"/>
    <p:sldId id="431" r:id="rId13"/>
    <p:sldId id="432" r:id="rId14"/>
    <p:sldId id="449" r:id="rId15"/>
    <p:sldId id="450" r:id="rId16"/>
    <p:sldId id="451" r:id="rId17"/>
    <p:sldId id="452" r:id="rId18"/>
    <p:sldId id="437" r:id="rId19"/>
    <p:sldId id="453" r:id="rId20"/>
    <p:sldId id="443" r:id="rId21"/>
    <p:sldId id="446" r:id="rId22"/>
    <p:sldId id="448" r:id="rId23"/>
    <p:sldId id="444" r:id="rId24"/>
    <p:sldId id="410" r:id="rId25"/>
    <p:sldId id="390" r:id="rId26"/>
    <p:sldId id="391" r:id="rId27"/>
    <p:sldId id="392" r:id="rId28"/>
    <p:sldId id="393" r:id="rId29"/>
    <p:sldId id="394" r:id="rId30"/>
    <p:sldId id="395" r:id="rId31"/>
    <p:sldId id="396" r:id="rId32"/>
    <p:sldId id="400" r:id="rId33"/>
    <p:sldId id="401" r:id="rId34"/>
    <p:sldId id="402" r:id="rId35"/>
    <p:sldId id="403" r:id="rId36"/>
    <p:sldId id="342" r:id="rId37"/>
    <p:sldId id="341" r:id="rId38"/>
    <p:sldId id="343" r:id="rId39"/>
    <p:sldId id="344" r:id="rId40"/>
    <p:sldId id="345" r:id="rId41"/>
    <p:sldId id="346" r:id="rId42"/>
    <p:sldId id="347" r:id="rId43"/>
    <p:sldId id="348" r:id="rId44"/>
    <p:sldId id="388" r:id="rId45"/>
    <p:sldId id="349" r:id="rId46"/>
    <p:sldId id="355" r:id="rId47"/>
    <p:sldId id="352" r:id="rId48"/>
    <p:sldId id="353" r:id="rId49"/>
    <p:sldId id="356" r:id="rId50"/>
    <p:sldId id="357" r:id="rId51"/>
    <p:sldId id="359" r:id="rId52"/>
    <p:sldId id="360" r:id="rId53"/>
    <p:sldId id="419" r:id="rId54"/>
    <p:sldId id="420" r:id="rId55"/>
    <p:sldId id="421" r:id="rId56"/>
    <p:sldId id="422" r:id="rId57"/>
    <p:sldId id="423" r:id="rId58"/>
    <p:sldId id="424" r:id="rId59"/>
    <p:sldId id="425" r:id="rId60"/>
    <p:sldId id="370" r:id="rId61"/>
    <p:sldId id="371" r:id="rId62"/>
    <p:sldId id="372" r:id="rId63"/>
    <p:sldId id="373" r:id="rId64"/>
    <p:sldId id="374" r:id="rId65"/>
    <p:sldId id="375" r:id="rId66"/>
    <p:sldId id="376" r:id="rId67"/>
    <p:sldId id="377" r:id="rId68"/>
    <p:sldId id="379" r:id="rId69"/>
    <p:sldId id="387" r:id="rId70"/>
    <p:sldId id="335" r:id="rId71"/>
  </p:sldIdLst>
  <p:sldSz cx="9144000" cy="6858000" type="screen4x3"/>
  <p:notesSz cx="6888163" cy="10020300"/>
  <p:defaultTextStyle>
    <a:defPPr>
      <a:defRPr lang="es-E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a:srgbClr val="DDDDD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8" autoAdjust="0"/>
    <p:restoredTop sz="94667" autoAdjust="0"/>
  </p:normalViewPr>
  <p:slideViewPr>
    <p:cSldViewPr>
      <p:cViewPr varScale="1">
        <p:scale>
          <a:sx n="78" d="100"/>
          <a:sy n="78" d="100"/>
        </p:scale>
        <p:origin x="-174" y="-96"/>
      </p:cViewPr>
      <p:guideLst>
        <p:guide orient="horz" pos="2160"/>
        <p:guide pos="2880"/>
      </p:guideLst>
    </p:cSldViewPr>
  </p:slideViewPr>
  <p:outlineViewPr>
    <p:cViewPr>
      <p:scale>
        <a:sx n="33" d="100"/>
        <a:sy n="33" d="100"/>
      </p:scale>
      <p:origin x="42" y="1813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3410" name="Rectangle 2"/>
          <p:cNvSpPr>
            <a:spLocks noGrp="1" noChangeArrowheads="1"/>
          </p:cNvSpPr>
          <p:nvPr>
            <p:ph type="hdr" sz="quarter"/>
          </p:nvPr>
        </p:nvSpPr>
        <p:spPr bwMode="auto">
          <a:xfrm>
            <a:off x="0" y="0"/>
            <a:ext cx="2984500" cy="500063"/>
          </a:xfrm>
          <a:prstGeom prst="rect">
            <a:avLst/>
          </a:prstGeom>
          <a:noFill/>
          <a:ln w="9525">
            <a:noFill/>
            <a:miter lim="800000"/>
            <a:headEnd/>
            <a:tailEnd/>
          </a:ln>
          <a:effectLst/>
        </p:spPr>
        <p:txBody>
          <a:bodyPr vert="horz" wrap="square" lIns="89191" tIns="44595" rIns="89191" bIns="44595" numCol="1" anchor="t" anchorCtr="0" compatLnSpc="1">
            <a:prstTxWarp prst="textNoShape">
              <a:avLst/>
            </a:prstTxWarp>
          </a:bodyPr>
          <a:lstStyle>
            <a:lvl1pPr defTabSz="892175">
              <a:defRPr sz="1200"/>
            </a:lvl1pPr>
          </a:lstStyle>
          <a:p>
            <a:pPr>
              <a:defRPr/>
            </a:pPr>
            <a:endParaRPr lang="es-ES"/>
          </a:p>
        </p:txBody>
      </p:sp>
      <p:sp>
        <p:nvSpPr>
          <p:cNvPr id="273411" name="Rectangle 3"/>
          <p:cNvSpPr>
            <a:spLocks noGrp="1" noChangeArrowheads="1"/>
          </p:cNvSpPr>
          <p:nvPr>
            <p:ph type="dt" sz="quarter" idx="1"/>
          </p:nvPr>
        </p:nvSpPr>
        <p:spPr bwMode="auto">
          <a:xfrm>
            <a:off x="3902075" y="0"/>
            <a:ext cx="2984500" cy="500063"/>
          </a:xfrm>
          <a:prstGeom prst="rect">
            <a:avLst/>
          </a:prstGeom>
          <a:noFill/>
          <a:ln w="9525">
            <a:noFill/>
            <a:miter lim="800000"/>
            <a:headEnd/>
            <a:tailEnd/>
          </a:ln>
          <a:effectLst/>
        </p:spPr>
        <p:txBody>
          <a:bodyPr vert="horz" wrap="square" lIns="89191" tIns="44595" rIns="89191" bIns="44595" numCol="1" anchor="t" anchorCtr="0" compatLnSpc="1">
            <a:prstTxWarp prst="textNoShape">
              <a:avLst/>
            </a:prstTxWarp>
          </a:bodyPr>
          <a:lstStyle>
            <a:lvl1pPr algn="r" defTabSz="892175">
              <a:defRPr sz="1200"/>
            </a:lvl1pPr>
          </a:lstStyle>
          <a:p>
            <a:pPr>
              <a:defRPr/>
            </a:pPr>
            <a:endParaRPr lang="es-ES"/>
          </a:p>
        </p:txBody>
      </p:sp>
      <p:sp>
        <p:nvSpPr>
          <p:cNvPr id="273412" name="Rectangle 4"/>
          <p:cNvSpPr>
            <a:spLocks noGrp="1" noChangeArrowheads="1"/>
          </p:cNvSpPr>
          <p:nvPr>
            <p:ph type="ftr" sz="quarter" idx="2"/>
          </p:nvPr>
        </p:nvSpPr>
        <p:spPr bwMode="auto">
          <a:xfrm>
            <a:off x="0" y="9518650"/>
            <a:ext cx="2984500" cy="500063"/>
          </a:xfrm>
          <a:prstGeom prst="rect">
            <a:avLst/>
          </a:prstGeom>
          <a:noFill/>
          <a:ln w="9525">
            <a:noFill/>
            <a:miter lim="800000"/>
            <a:headEnd/>
            <a:tailEnd/>
          </a:ln>
          <a:effectLst/>
        </p:spPr>
        <p:txBody>
          <a:bodyPr vert="horz" wrap="square" lIns="89191" tIns="44595" rIns="89191" bIns="44595" numCol="1" anchor="b" anchorCtr="0" compatLnSpc="1">
            <a:prstTxWarp prst="textNoShape">
              <a:avLst/>
            </a:prstTxWarp>
          </a:bodyPr>
          <a:lstStyle>
            <a:lvl1pPr defTabSz="892175">
              <a:defRPr sz="1200"/>
            </a:lvl1pPr>
          </a:lstStyle>
          <a:p>
            <a:pPr>
              <a:defRPr/>
            </a:pPr>
            <a:endParaRPr lang="es-ES"/>
          </a:p>
        </p:txBody>
      </p:sp>
      <p:sp>
        <p:nvSpPr>
          <p:cNvPr id="273413" name="Rectangle 5"/>
          <p:cNvSpPr>
            <a:spLocks noGrp="1" noChangeArrowheads="1"/>
          </p:cNvSpPr>
          <p:nvPr>
            <p:ph type="sldNum" sz="quarter" idx="3"/>
          </p:nvPr>
        </p:nvSpPr>
        <p:spPr bwMode="auto">
          <a:xfrm>
            <a:off x="3902075" y="9518650"/>
            <a:ext cx="2984500" cy="500063"/>
          </a:xfrm>
          <a:prstGeom prst="rect">
            <a:avLst/>
          </a:prstGeom>
          <a:noFill/>
          <a:ln w="9525">
            <a:noFill/>
            <a:miter lim="800000"/>
            <a:headEnd/>
            <a:tailEnd/>
          </a:ln>
          <a:effectLst/>
        </p:spPr>
        <p:txBody>
          <a:bodyPr vert="horz" wrap="square" lIns="89191" tIns="44595" rIns="89191" bIns="44595" numCol="1" anchor="b" anchorCtr="0" compatLnSpc="1">
            <a:prstTxWarp prst="textNoShape">
              <a:avLst/>
            </a:prstTxWarp>
          </a:bodyPr>
          <a:lstStyle>
            <a:lvl1pPr algn="r" defTabSz="892175">
              <a:defRPr sz="1200"/>
            </a:lvl1pPr>
          </a:lstStyle>
          <a:p>
            <a:pPr>
              <a:defRPr/>
            </a:pPr>
            <a:fld id="{510BE768-9FBA-41C6-9E97-484EF748D102}" type="slidenum">
              <a:rPr lang="es-ES"/>
              <a:pPr>
                <a:defRPr/>
              </a:pPr>
              <a:t>‹Nº›</a:t>
            </a:fld>
            <a:endParaRPr lang="es-ES"/>
          </a:p>
        </p:txBody>
      </p:sp>
    </p:spTree>
    <p:extLst>
      <p:ext uri="{BB962C8B-B14F-4D97-AF65-F5344CB8AC3E}">
        <p14:creationId xmlns:p14="http://schemas.microsoft.com/office/powerpoint/2010/main" xmlns="" val="23066424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84500" cy="500063"/>
          </a:xfrm>
          <a:prstGeom prst="rect">
            <a:avLst/>
          </a:prstGeom>
          <a:noFill/>
          <a:ln w="9525">
            <a:noFill/>
            <a:miter lim="800000"/>
            <a:headEnd/>
            <a:tailEnd/>
          </a:ln>
          <a:effectLst/>
        </p:spPr>
        <p:txBody>
          <a:bodyPr vert="horz" wrap="square" lIns="96611" tIns="48306" rIns="96611" bIns="48306" numCol="1" anchor="t" anchorCtr="0" compatLnSpc="1">
            <a:prstTxWarp prst="textNoShape">
              <a:avLst/>
            </a:prstTxWarp>
          </a:bodyPr>
          <a:lstStyle>
            <a:lvl1pPr defTabSz="966788">
              <a:defRPr sz="1300"/>
            </a:lvl1pPr>
          </a:lstStyle>
          <a:p>
            <a:pPr>
              <a:defRPr/>
            </a:pPr>
            <a:endParaRPr lang="es-ES"/>
          </a:p>
        </p:txBody>
      </p:sp>
      <p:sp>
        <p:nvSpPr>
          <p:cNvPr id="3075" name="Rectangle 3"/>
          <p:cNvSpPr>
            <a:spLocks noGrp="1" noChangeArrowheads="1"/>
          </p:cNvSpPr>
          <p:nvPr>
            <p:ph type="dt" idx="1"/>
          </p:nvPr>
        </p:nvSpPr>
        <p:spPr bwMode="auto">
          <a:xfrm>
            <a:off x="3902075" y="0"/>
            <a:ext cx="2984500" cy="500063"/>
          </a:xfrm>
          <a:prstGeom prst="rect">
            <a:avLst/>
          </a:prstGeom>
          <a:noFill/>
          <a:ln w="9525">
            <a:noFill/>
            <a:miter lim="800000"/>
            <a:headEnd/>
            <a:tailEnd/>
          </a:ln>
          <a:effectLst/>
        </p:spPr>
        <p:txBody>
          <a:bodyPr vert="horz" wrap="square" lIns="96611" tIns="48306" rIns="96611" bIns="48306" numCol="1" anchor="t" anchorCtr="0" compatLnSpc="1">
            <a:prstTxWarp prst="textNoShape">
              <a:avLst/>
            </a:prstTxWarp>
          </a:bodyPr>
          <a:lstStyle>
            <a:lvl1pPr algn="r" defTabSz="966788">
              <a:defRPr sz="1300"/>
            </a:lvl1pPr>
          </a:lstStyle>
          <a:p>
            <a:pPr>
              <a:defRPr/>
            </a:pPr>
            <a:endParaRPr lang="es-ES"/>
          </a:p>
        </p:txBody>
      </p:sp>
      <p:sp>
        <p:nvSpPr>
          <p:cNvPr id="34820" name="Rectangle 4"/>
          <p:cNvSpPr>
            <a:spLocks noGrp="1" noRot="1" noChangeAspect="1" noChangeArrowheads="1" noTextEdit="1"/>
          </p:cNvSpPr>
          <p:nvPr>
            <p:ph type="sldImg" idx="2"/>
          </p:nvPr>
        </p:nvSpPr>
        <p:spPr bwMode="auto">
          <a:xfrm>
            <a:off x="939800" y="752475"/>
            <a:ext cx="5008563" cy="3756025"/>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8975" y="4759325"/>
            <a:ext cx="5510213" cy="4508500"/>
          </a:xfrm>
          <a:prstGeom prst="rect">
            <a:avLst/>
          </a:prstGeom>
          <a:noFill/>
          <a:ln w="9525">
            <a:noFill/>
            <a:miter lim="800000"/>
            <a:headEnd/>
            <a:tailEnd/>
          </a:ln>
          <a:effectLst/>
        </p:spPr>
        <p:txBody>
          <a:bodyPr vert="horz" wrap="square" lIns="96611" tIns="48306" rIns="96611" bIns="48306"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3078" name="Rectangle 6"/>
          <p:cNvSpPr>
            <a:spLocks noGrp="1" noChangeArrowheads="1"/>
          </p:cNvSpPr>
          <p:nvPr>
            <p:ph type="ftr" sz="quarter" idx="4"/>
          </p:nvPr>
        </p:nvSpPr>
        <p:spPr bwMode="auto">
          <a:xfrm>
            <a:off x="0" y="9518650"/>
            <a:ext cx="2984500" cy="500063"/>
          </a:xfrm>
          <a:prstGeom prst="rect">
            <a:avLst/>
          </a:prstGeom>
          <a:noFill/>
          <a:ln w="9525">
            <a:noFill/>
            <a:miter lim="800000"/>
            <a:headEnd/>
            <a:tailEnd/>
          </a:ln>
          <a:effectLst/>
        </p:spPr>
        <p:txBody>
          <a:bodyPr vert="horz" wrap="square" lIns="96611" tIns="48306" rIns="96611" bIns="48306" numCol="1" anchor="b" anchorCtr="0" compatLnSpc="1">
            <a:prstTxWarp prst="textNoShape">
              <a:avLst/>
            </a:prstTxWarp>
          </a:bodyPr>
          <a:lstStyle>
            <a:lvl1pPr defTabSz="966788">
              <a:defRPr sz="1300"/>
            </a:lvl1pPr>
          </a:lstStyle>
          <a:p>
            <a:pPr>
              <a:defRPr/>
            </a:pPr>
            <a:endParaRPr lang="es-ES"/>
          </a:p>
        </p:txBody>
      </p:sp>
      <p:sp>
        <p:nvSpPr>
          <p:cNvPr id="3079" name="Rectangle 7"/>
          <p:cNvSpPr>
            <a:spLocks noGrp="1" noChangeArrowheads="1"/>
          </p:cNvSpPr>
          <p:nvPr>
            <p:ph type="sldNum" sz="quarter" idx="5"/>
          </p:nvPr>
        </p:nvSpPr>
        <p:spPr bwMode="auto">
          <a:xfrm>
            <a:off x="3902075" y="9518650"/>
            <a:ext cx="2984500" cy="500063"/>
          </a:xfrm>
          <a:prstGeom prst="rect">
            <a:avLst/>
          </a:prstGeom>
          <a:noFill/>
          <a:ln w="9525">
            <a:noFill/>
            <a:miter lim="800000"/>
            <a:headEnd/>
            <a:tailEnd/>
          </a:ln>
          <a:effectLst/>
        </p:spPr>
        <p:txBody>
          <a:bodyPr vert="horz" wrap="square" lIns="96611" tIns="48306" rIns="96611" bIns="48306" numCol="1" anchor="b" anchorCtr="0" compatLnSpc="1">
            <a:prstTxWarp prst="textNoShape">
              <a:avLst/>
            </a:prstTxWarp>
          </a:bodyPr>
          <a:lstStyle>
            <a:lvl1pPr algn="r" defTabSz="966788">
              <a:defRPr sz="1300"/>
            </a:lvl1pPr>
          </a:lstStyle>
          <a:p>
            <a:pPr>
              <a:defRPr/>
            </a:pPr>
            <a:fld id="{34535EF2-A8D0-4E08-B2F4-05CB89ED5EE3}" type="slidenum">
              <a:rPr lang="es-ES"/>
              <a:pPr>
                <a:defRPr/>
              </a:pPr>
              <a:t>‹Nº›</a:t>
            </a:fld>
            <a:endParaRPr lang="es-ES"/>
          </a:p>
        </p:txBody>
      </p:sp>
    </p:spTree>
    <p:extLst>
      <p:ext uri="{BB962C8B-B14F-4D97-AF65-F5344CB8AC3E}">
        <p14:creationId xmlns:p14="http://schemas.microsoft.com/office/powerpoint/2010/main" xmlns="" val="30519213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pPr>
              <a:defRPr/>
            </a:pPr>
            <a:fld id="{34535EF2-A8D0-4E08-B2F4-05CB89ED5EE3}" type="slidenum">
              <a:rPr lang="es-ES" smtClean="0"/>
              <a:pPr>
                <a:defRPr/>
              </a:pPr>
              <a:t>37</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dirty="0"/>
          </a:p>
        </p:txBody>
      </p:sp>
      <p:sp>
        <p:nvSpPr>
          <p:cNvPr id="4" name="3 Marcador de número de diapositiva"/>
          <p:cNvSpPr>
            <a:spLocks noGrp="1"/>
          </p:cNvSpPr>
          <p:nvPr>
            <p:ph type="sldNum" sz="quarter" idx="10"/>
          </p:nvPr>
        </p:nvSpPr>
        <p:spPr/>
        <p:txBody>
          <a:bodyPr/>
          <a:lstStyle/>
          <a:p>
            <a:pPr>
              <a:defRPr/>
            </a:pPr>
            <a:fld id="{34535EF2-A8D0-4E08-B2F4-05CB89ED5EE3}" type="slidenum">
              <a:rPr lang="es-ES" smtClean="0"/>
              <a:pPr>
                <a:defRPr/>
              </a:pPr>
              <a:t>48</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9" name="8 Rectángulo"/>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s-ES" smtClean="0"/>
              <a:t>Haga clic para modificar el estilo de título del patrón</a:t>
            </a:r>
            <a:endParaRPr kumimoji="0" lang="en-US"/>
          </a:p>
        </p:txBody>
      </p:sp>
      <p:sp>
        <p:nvSpPr>
          <p:cNvPr id="3" name="2 Subtítulo"/>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s-ES" smtClean="0"/>
              <a:t>Haga clic para modificar el estilo de subtítulo del patrón</a:t>
            </a:r>
            <a:endParaRPr kumimoji="0" lang="en-US"/>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D66A33C5-CD58-4A52-B9D5-13DD5C44D2BF}" type="slidenum">
              <a:rPr lang="es-ES" smtClean="0"/>
              <a:pPr>
                <a:defRPr/>
              </a:pPr>
              <a:t>‹Nº›</a:t>
            </a:fld>
            <a:endParaRPr lang="es-ES"/>
          </a:p>
        </p:txBody>
      </p:sp>
      <p:sp>
        <p:nvSpPr>
          <p:cNvPr id="10" name="9 Rectángulo"/>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D62756DD-46AF-4904-AC83-875C132F0BB1}" type="slidenum">
              <a:rPr lang="es-ES" smtClean="0"/>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9" name="8 Rectángulo"/>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7 Rectángulo"/>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vertical"/>
          <p:cNvSpPr>
            <a:spLocks noGrp="1"/>
          </p:cNvSpPr>
          <p:nvPr>
            <p:ph type="title" orient="vert"/>
          </p:nvPr>
        </p:nvSpPr>
        <p:spPr>
          <a:xfrm>
            <a:off x="6781800" y="274640"/>
            <a:ext cx="19050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04800"/>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a:xfrm>
            <a:off x="2640597" y="6377459"/>
            <a:ext cx="3836404" cy="365125"/>
          </a:xfrm>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AF31B489-601E-4280-82B5-707B3ECBBB82}" type="slidenum">
              <a:rPr lang="es-ES" smtClean="0"/>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155448"/>
            <a:ext cx="8229600" cy="1252728"/>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48ACE6C0-9217-426A-B551-BE934D7CD1CB}" type="slidenum">
              <a:rPr lang="es-ES" smtClean="0"/>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9" name="8 Rectángulo"/>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11 Rectángulo"/>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21FC8848-5FD5-45D2-A1A4-E3CECA2232D8}" type="slidenum">
              <a:rPr lang="es-ES" smtClean="0"/>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pPr>
              <a:defRPr/>
            </a:pPr>
            <a:endParaRPr lang="es-ES"/>
          </a:p>
        </p:txBody>
      </p:sp>
      <p:sp>
        <p:nvSpPr>
          <p:cNvPr id="6" name="5 Marcador de pie de página"/>
          <p:cNvSpPr>
            <a:spLocks noGrp="1"/>
          </p:cNvSpPr>
          <p:nvPr>
            <p:ph type="ftr" sz="quarter" idx="11"/>
          </p:nvPr>
        </p:nvSpPr>
        <p:spPr/>
        <p:txBody>
          <a:bodyPr/>
          <a:lstStyle/>
          <a:p>
            <a:pPr>
              <a:defRPr/>
            </a:pPr>
            <a:endParaRPr lang="es-ES"/>
          </a:p>
        </p:txBody>
      </p:sp>
      <p:sp>
        <p:nvSpPr>
          <p:cNvPr id="7" name="6 Marcador de número de diapositiva"/>
          <p:cNvSpPr>
            <a:spLocks noGrp="1"/>
          </p:cNvSpPr>
          <p:nvPr>
            <p:ph type="sldNum" sz="quarter" idx="12"/>
          </p:nvPr>
        </p:nvSpPr>
        <p:spPr/>
        <p:txBody>
          <a:bodyPr/>
          <a:lstStyle/>
          <a:p>
            <a:pPr>
              <a:defRPr/>
            </a:pPr>
            <a:fld id="{C24DB35B-3A96-4BEF-8820-D9313EFCF73E}" type="slidenum">
              <a:rPr lang="es-ES" smtClean="0"/>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texto"/>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s-ES" smtClean="0"/>
              <a:t>Haga clic para modificar el estilo de texto del patrón</a:t>
            </a:r>
          </a:p>
        </p:txBody>
      </p:sp>
      <p:sp>
        <p:nvSpPr>
          <p:cNvPr id="6" name="5 Marcador de contenido"/>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pPr>
              <a:defRPr/>
            </a:pPr>
            <a:endParaRPr lang="es-ES"/>
          </a:p>
        </p:txBody>
      </p:sp>
      <p:sp>
        <p:nvSpPr>
          <p:cNvPr id="8" name="7 Marcador de pie de página"/>
          <p:cNvSpPr>
            <a:spLocks noGrp="1"/>
          </p:cNvSpPr>
          <p:nvPr>
            <p:ph type="ftr" sz="quarter" idx="11"/>
          </p:nvPr>
        </p:nvSpPr>
        <p:spPr/>
        <p:txBody>
          <a:bodyPr/>
          <a:lstStyle/>
          <a:p>
            <a:pPr>
              <a:defRPr/>
            </a:pPr>
            <a:endParaRPr lang="es-ES"/>
          </a:p>
        </p:txBody>
      </p:sp>
      <p:sp>
        <p:nvSpPr>
          <p:cNvPr id="9" name="8 Marcador de número de diapositiva"/>
          <p:cNvSpPr>
            <a:spLocks noGrp="1"/>
          </p:cNvSpPr>
          <p:nvPr>
            <p:ph type="sldNum" sz="quarter" idx="12"/>
          </p:nvPr>
        </p:nvSpPr>
        <p:spPr/>
        <p:txBody>
          <a:bodyPr/>
          <a:lstStyle/>
          <a:p>
            <a:pPr>
              <a:defRPr/>
            </a:pPr>
            <a:fld id="{8291E551-746A-49C3-A6AF-3F4AAF471980}" type="slidenum">
              <a:rPr lang="es-ES" smtClean="0"/>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pPr>
              <a:defRPr/>
            </a:pPr>
            <a:endParaRPr lang="es-ES"/>
          </a:p>
        </p:txBody>
      </p:sp>
      <p:sp>
        <p:nvSpPr>
          <p:cNvPr id="4" name="3 Marcador de pie de página"/>
          <p:cNvSpPr>
            <a:spLocks noGrp="1"/>
          </p:cNvSpPr>
          <p:nvPr>
            <p:ph type="ftr" sz="quarter" idx="11"/>
          </p:nvPr>
        </p:nvSpPr>
        <p:spPr/>
        <p:txBody>
          <a:bodyPr/>
          <a:lstStyle/>
          <a:p>
            <a:pPr>
              <a:defRPr/>
            </a:pPr>
            <a:endParaRPr lang="es-ES"/>
          </a:p>
        </p:txBody>
      </p:sp>
      <p:sp>
        <p:nvSpPr>
          <p:cNvPr id="5" name="4 Marcador de número de diapositiva"/>
          <p:cNvSpPr>
            <a:spLocks noGrp="1"/>
          </p:cNvSpPr>
          <p:nvPr>
            <p:ph type="sldNum" sz="quarter" idx="12"/>
          </p:nvPr>
        </p:nvSpPr>
        <p:spPr/>
        <p:txBody>
          <a:bodyPr/>
          <a:lstStyle/>
          <a:p>
            <a:pPr>
              <a:defRPr/>
            </a:pPr>
            <a:fld id="{D046794B-3FFE-415C-B078-B60CBEA0704D}" type="slidenum">
              <a:rPr lang="es-ES" smtClean="0"/>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endParaRPr lang="es-ES"/>
          </a:p>
        </p:txBody>
      </p:sp>
      <p:sp>
        <p:nvSpPr>
          <p:cNvPr id="3" name="2 Marcador de pie de página"/>
          <p:cNvSpPr>
            <a:spLocks noGrp="1"/>
          </p:cNvSpPr>
          <p:nvPr>
            <p:ph type="ftr" sz="quarter" idx="11"/>
          </p:nvPr>
        </p:nvSpPr>
        <p:spPr/>
        <p:txBody>
          <a:bodyPr/>
          <a:lstStyle/>
          <a:p>
            <a:pPr>
              <a:defRPr/>
            </a:pPr>
            <a:endParaRPr lang="es-ES"/>
          </a:p>
        </p:txBody>
      </p:sp>
      <p:sp>
        <p:nvSpPr>
          <p:cNvPr id="4" name="3 Marcador de número de diapositiva"/>
          <p:cNvSpPr>
            <a:spLocks noGrp="1"/>
          </p:cNvSpPr>
          <p:nvPr>
            <p:ph type="sldNum" sz="quarter" idx="12"/>
          </p:nvPr>
        </p:nvSpPr>
        <p:spPr/>
        <p:txBody>
          <a:bodyPr/>
          <a:lstStyle/>
          <a:p>
            <a:pPr>
              <a:defRPr/>
            </a:pPr>
            <a:fld id="{5BEADB87-A4C7-4E13-BD83-23F6BF726D84}" type="slidenum">
              <a:rPr lang="es-ES" smtClean="0"/>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texto"/>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s-ES"/>
          </a:p>
        </p:txBody>
      </p:sp>
      <p:sp>
        <p:nvSpPr>
          <p:cNvPr id="6" name="5 Marcador de pie de página"/>
          <p:cNvSpPr>
            <a:spLocks noGrp="1"/>
          </p:cNvSpPr>
          <p:nvPr>
            <p:ph type="ftr" sz="quarter" idx="11"/>
          </p:nvPr>
        </p:nvSpPr>
        <p:spPr/>
        <p:txBody>
          <a:bodyPr/>
          <a:lstStyle/>
          <a:p>
            <a:pPr>
              <a:defRPr/>
            </a:pPr>
            <a:endParaRPr lang="es-ES"/>
          </a:p>
        </p:txBody>
      </p:sp>
      <p:sp>
        <p:nvSpPr>
          <p:cNvPr id="7" name="6 Marcador de número de diapositiva"/>
          <p:cNvSpPr>
            <a:spLocks noGrp="1"/>
          </p:cNvSpPr>
          <p:nvPr>
            <p:ph type="sldNum" sz="quarter" idx="12"/>
          </p:nvPr>
        </p:nvSpPr>
        <p:spPr/>
        <p:txBody>
          <a:bodyPr/>
          <a:lstStyle/>
          <a:p>
            <a:pPr>
              <a:defRPr/>
            </a:pPr>
            <a:fld id="{0235875C-D262-4A2F-8744-4AF2CD44739B}" type="slidenum">
              <a:rPr lang="es-ES" smtClean="0"/>
              <a:pPr>
                <a:defRPr/>
              </a:pPr>
              <a:t>‹Nº›</a:t>
            </a:fld>
            <a:endParaRPr lang="es-ES"/>
          </a:p>
        </p:txBody>
      </p:sp>
      <p:sp>
        <p:nvSpPr>
          <p:cNvPr id="12" name="11 Rectángulo"/>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164592" y="1170432"/>
            <a:ext cx="2523744" cy="201168"/>
          </a:xfrm>
        </p:spPr>
        <p:txBody>
          <a:bodyPr/>
          <a:lstStyle/>
          <a:p>
            <a:pPr>
              <a:defRPr/>
            </a:pPr>
            <a:endParaRPr lang="es-ES"/>
          </a:p>
        </p:txBody>
      </p:sp>
      <p:sp>
        <p:nvSpPr>
          <p:cNvPr id="11" name="10 Rectángulo"/>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5 Marcador de pie de página"/>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pPr>
              <a:defRPr/>
            </a:pPr>
            <a:endParaRPr lang="es-ES"/>
          </a:p>
        </p:txBody>
      </p:sp>
      <p:sp>
        <p:nvSpPr>
          <p:cNvPr id="7" name="6 Marcador de número de diapositiva"/>
          <p:cNvSpPr>
            <a:spLocks noGrp="1"/>
          </p:cNvSpPr>
          <p:nvPr>
            <p:ph type="sldNum" sz="quarter" idx="12"/>
          </p:nvPr>
        </p:nvSpPr>
        <p:spPr>
          <a:xfrm>
            <a:off x="8339328" y="1170432"/>
            <a:ext cx="733864" cy="201168"/>
          </a:xfrm>
        </p:spPr>
        <p:txBody>
          <a:bodyPr/>
          <a:lstStyle/>
          <a:p>
            <a:pPr>
              <a:defRPr/>
            </a:pPr>
            <a:fld id="{0DC8795D-501E-4F52-BFB0-E51EF29C617E}" type="slidenum">
              <a:rPr lang="es-ES" smtClean="0"/>
              <a:pPr>
                <a:defRPr/>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9 Rectángulo"/>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6 Rectángulo"/>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Marcador de título"/>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4" name="3 Marcador de fecha"/>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pPr>
              <a:defRPr/>
            </a:pPr>
            <a:endParaRPr lang="es-ES"/>
          </a:p>
        </p:txBody>
      </p:sp>
      <p:sp>
        <p:nvSpPr>
          <p:cNvPr id="5" name="4 Marcador de pie de página"/>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defRPr/>
            </a:pPr>
            <a:endParaRPr lang="es-ES"/>
          </a:p>
        </p:txBody>
      </p:sp>
      <p:sp>
        <p:nvSpPr>
          <p:cNvPr id="6" name="5 Marcador de número de diapositiva"/>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pPr>
              <a:defRPr/>
            </a:pPr>
            <a:fld id="{E23067EB-3483-4691-BF24-063EF8DB0190}" type="slidenum">
              <a:rPr lang="es-ES" smtClean="0"/>
              <a:pPr>
                <a:defRPr/>
              </a:pPr>
              <a:t>‹Nº›</a:t>
            </a:fld>
            <a:endParaRPr lang="es-ES"/>
          </a:p>
        </p:txBody>
      </p:sp>
    </p:spTree>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Lst>
  <p:hf hdr="0" ftr="0" dt="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10.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4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hyperlink" Target="ftp://ftp.sas.com/pub/neural/FAQ.html" TargetMode="External"/><Relationship Id="rId2" Type="http://schemas.openxmlformats.org/officeDocument/2006/relationships/hyperlink" Target="http://www.cs.cmu.edu/afs/cs.cmu.edu/project/theo-20/www/mlbook/ch4.pdf" TargetMode="External"/><Relationship Id="rId1" Type="http://schemas.openxmlformats.org/officeDocument/2006/relationships/slideLayout" Target="../slideLayouts/slideLayout2.xml"/><Relationship Id="rId4" Type="http://schemas.openxmlformats.org/officeDocument/2006/relationships/hyperlink" Target="http://galaxy.agh.edu.pl/~vlsi/AI/backp_t_en/backprop.html"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CL" dirty="0" smtClean="0"/>
              <a:t>Business </a:t>
            </a:r>
            <a:r>
              <a:rPr lang="es-CL" dirty="0" err="1" smtClean="0"/>
              <a:t>Intelligence</a:t>
            </a:r>
            <a:endParaRPr lang="es-CL" dirty="0"/>
          </a:p>
        </p:txBody>
      </p:sp>
      <p:sp>
        <p:nvSpPr>
          <p:cNvPr id="3" name="2 Subtítulo"/>
          <p:cNvSpPr>
            <a:spLocks noGrp="1"/>
          </p:cNvSpPr>
          <p:nvPr>
            <p:ph type="subTitle" idx="1"/>
          </p:nvPr>
        </p:nvSpPr>
        <p:spPr/>
        <p:txBody>
          <a:bodyPr/>
          <a:lstStyle/>
          <a:p>
            <a:r>
              <a:rPr lang="es-CL" dirty="0" smtClean="0"/>
              <a:t>Taller #6</a:t>
            </a:r>
            <a:endParaRPr lang="es-CL" dirty="0"/>
          </a:p>
        </p:txBody>
      </p:sp>
      <p:sp>
        <p:nvSpPr>
          <p:cNvPr id="4" name="3 Marcador de número de diapositiva"/>
          <p:cNvSpPr>
            <a:spLocks noGrp="1"/>
          </p:cNvSpPr>
          <p:nvPr>
            <p:ph type="sldNum" sz="quarter" idx="12"/>
          </p:nvPr>
        </p:nvSpPr>
        <p:spPr/>
        <p:txBody>
          <a:bodyPr/>
          <a:lstStyle/>
          <a:p>
            <a:fld id="{D66A33C5-CD58-4A52-B9D5-13DD5C44D2BF}" type="slidenum">
              <a:rPr lang="es-ES" smtClean="0"/>
              <a:pPr/>
              <a:t>1</a:t>
            </a:fld>
            <a:endParaRPr lang="es-ES"/>
          </a:p>
        </p:txBody>
      </p:sp>
      <p:sp>
        <p:nvSpPr>
          <p:cNvPr id="7" name="2 Subtítulo"/>
          <p:cNvSpPr txBox="1">
            <a:spLocks/>
          </p:cNvSpPr>
          <p:nvPr/>
        </p:nvSpPr>
        <p:spPr>
          <a:xfrm>
            <a:off x="571500" y="5517232"/>
            <a:ext cx="2857500" cy="571500"/>
          </a:xfrm>
          <a:prstGeom prst="rect">
            <a:avLst/>
          </a:prstGeom>
        </p:spPr>
        <p:txBody>
          <a:bodyPr lIns="118872" tIns="0" rIns="45720" bIns="0" anchor="b">
            <a:normAutofit fontScale="92500" lnSpcReduction="10000"/>
          </a:bodyPr>
          <a:lstStyle/>
          <a:p>
            <a:pPr fontAlgn="auto">
              <a:spcBef>
                <a:spcPts val="0"/>
              </a:spcBef>
              <a:spcAft>
                <a:spcPts val="0"/>
              </a:spcAft>
              <a:buClr>
                <a:schemeClr val="accent1"/>
              </a:buClr>
              <a:buSzPct val="80000"/>
              <a:buFont typeface="Wingdings 2"/>
              <a:buNone/>
              <a:defRPr/>
            </a:pPr>
            <a:r>
              <a:rPr lang="es-CL" sz="2000" dirty="0">
                <a:solidFill>
                  <a:srgbClr val="FFFFFF"/>
                </a:solidFill>
                <a:latin typeface="+mn-lt"/>
                <a:ea typeface="+mn-ea"/>
                <a:cs typeface="+mn-cs"/>
              </a:rPr>
              <a:t>Carlos </a:t>
            </a:r>
            <a:r>
              <a:rPr lang="es-CL" sz="2000" dirty="0" err="1">
                <a:solidFill>
                  <a:srgbClr val="FFFFFF"/>
                </a:solidFill>
                <a:latin typeface="+mn-lt"/>
                <a:ea typeface="+mn-ea"/>
                <a:cs typeface="+mn-cs"/>
              </a:rPr>
              <a:t>Reveco</a:t>
            </a:r>
            <a:r>
              <a:rPr lang="es-CL" sz="2000" dirty="0">
                <a:solidFill>
                  <a:srgbClr val="FFFFFF"/>
                </a:solidFill>
                <a:latin typeface="+mn-lt"/>
                <a:ea typeface="+mn-ea"/>
                <a:cs typeface="+mn-cs"/>
              </a:rPr>
              <a:t> creveco@dcc.uchile.cl</a:t>
            </a:r>
          </a:p>
        </p:txBody>
      </p:sp>
      <p:sp>
        <p:nvSpPr>
          <p:cNvPr id="8" name="2 Subtítulo"/>
          <p:cNvSpPr txBox="1">
            <a:spLocks/>
          </p:cNvSpPr>
          <p:nvPr/>
        </p:nvSpPr>
        <p:spPr>
          <a:xfrm>
            <a:off x="5580112" y="5517232"/>
            <a:ext cx="2857500" cy="571500"/>
          </a:xfrm>
          <a:prstGeom prst="rect">
            <a:avLst/>
          </a:prstGeom>
        </p:spPr>
        <p:txBody>
          <a:bodyPr lIns="118872" tIns="0" rIns="45720" bIns="0" anchor="b">
            <a:normAutofit fontScale="92500" lnSpcReduction="10000"/>
          </a:bodyPr>
          <a:lstStyle/>
          <a:p>
            <a:pPr fontAlgn="auto">
              <a:spcBef>
                <a:spcPts val="0"/>
              </a:spcBef>
              <a:spcAft>
                <a:spcPts val="0"/>
              </a:spcAft>
              <a:buClr>
                <a:schemeClr val="accent1"/>
              </a:buClr>
              <a:buSzPct val="80000"/>
              <a:buFont typeface="Wingdings 2"/>
              <a:buNone/>
              <a:defRPr/>
            </a:pPr>
            <a:r>
              <a:rPr lang="es-CL" sz="2000" dirty="0">
                <a:solidFill>
                  <a:srgbClr val="FFFFFF"/>
                </a:solidFill>
                <a:latin typeface="+mn-lt"/>
                <a:ea typeface="+mn-ea"/>
                <a:cs typeface="+mn-cs"/>
              </a:rPr>
              <a:t>Cinthya Vergara</a:t>
            </a:r>
          </a:p>
          <a:p>
            <a:pPr fontAlgn="auto">
              <a:spcBef>
                <a:spcPts val="0"/>
              </a:spcBef>
              <a:spcAft>
                <a:spcPts val="0"/>
              </a:spcAft>
              <a:buClr>
                <a:schemeClr val="accent1"/>
              </a:buClr>
              <a:buSzPct val="80000"/>
              <a:buFont typeface="Wingdings 2"/>
              <a:buNone/>
              <a:defRPr/>
            </a:pPr>
            <a:r>
              <a:rPr lang="es-CL" sz="2000" dirty="0">
                <a:solidFill>
                  <a:srgbClr val="FFFFFF"/>
                </a:solidFill>
                <a:latin typeface="+mn-lt"/>
                <a:ea typeface="+mn-ea"/>
                <a:cs typeface="+mn-cs"/>
              </a:rPr>
              <a:t>cvergarasilv@ing.uchile.cl</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eaLnBrk="1" hangingPunct="1">
              <a:defRPr/>
            </a:pPr>
            <a:r>
              <a:rPr lang="es-ES" dirty="0" smtClean="0"/>
              <a:t>Algoritmo ID3</a:t>
            </a:r>
          </a:p>
        </p:txBody>
      </p:sp>
      <p:sp>
        <p:nvSpPr>
          <p:cNvPr id="4" name="3 Marcador de número de diapositiva"/>
          <p:cNvSpPr>
            <a:spLocks noGrp="1"/>
          </p:cNvSpPr>
          <p:nvPr>
            <p:ph type="sldNum" sz="quarter" idx="12"/>
          </p:nvPr>
        </p:nvSpPr>
        <p:spPr/>
        <p:txBody>
          <a:bodyPr/>
          <a:lstStyle/>
          <a:p>
            <a:pPr>
              <a:defRPr/>
            </a:pPr>
            <a:fld id="{BB8DC620-60A0-4E66-9C31-595D0C7F966D}" type="slidenum">
              <a:rPr lang="es-ES"/>
              <a:pPr>
                <a:defRPr/>
              </a:pPr>
              <a:t>10</a:t>
            </a:fld>
            <a:endParaRPr lang="es-ES"/>
          </a:p>
        </p:txBody>
      </p:sp>
      <p:sp>
        <p:nvSpPr>
          <p:cNvPr id="12292" name="4 CuadroTexto"/>
          <p:cNvSpPr txBox="1">
            <a:spLocks noChangeArrowheads="1"/>
          </p:cNvSpPr>
          <p:nvPr/>
        </p:nvSpPr>
        <p:spPr bwMode="auto">
          <a:xfrm>
            <a:off x="285750" y="1857364"/>
            <a:ext cx="8501063" cy="4616450"/>
          </a:xfrm>
          <a:prstGeom prst="rect">
            <a:avLst/>
          </a:prstGeom>
          <a:noFill/>
          <a:ln w="9525">
            <a:noFill/>
            <a:miter lim="800000"/>
            <a:headEnd/>
            <a:tailEnd/>
          </a:ln>
        </p:spPr>
        <p:txBody>
          <a:bodyPr>
            <a:spAutoFit/>
          </a:bodyPr>
          <a:lstStyle/>
          <a:p>
            <a:r>
              <a:rPr lang="es-CL" sz="1400" b="1" dirty="0"/>
              <a:t>ID3(</a:t>
            </a:r>
            <a:r>
              <a:rPr lang="es-CL" sz="1400" b="1" dirty="0" err="1"/>
              <a:t>Muestas</a:t>
            </a:r>
            <a:r>
              <a:rPr lang="es-CL" sz="1400" b="1" dirty="0"/>
              <a:t>, Atributos, </a:t>
            </a:r>
            <a:r>
              <a:rPr lang="es-CL" sz="1400" b="1" dirty="0" err="1"/>
              <a:t>AtributoObjetivo</a:t>
            </a:r>
            <a:r>
              <a:rPr lang="es-CL" sz="1400" b="1" dirty="0"/>
              <a:t>)</a:t>
            </a:r>
            <a:r>
              <a:rPr lang="es-CL" sz="1400" dirty="0"/>
              <a:t>                                         /*</a:t>
            </a:r>
            <a:r>
              <a:rPr lang="es-CL" sz="1400" dirty="0">
                <a:sym typeface="Wingdings" pitchFamily="2" charset="2"/>
              </a:rPr>
              <a:t> </a:t>
            </a:r>
            <a:r>
              <a:rPr lang="es-CL" sz="1400" dirty="0" err="1">
                <a:sym typeface="Wingdings" pitchFamily="2" charset="2"/>
              </a:rPr>
              <a:t>AtributoObjetivo</a:t>
            </a:r>
            <a:r>
              <a:rPr lang="es-CL" sz="1400" dirty="0">
                <a:sym typeface="Wingdings" pitchFamily="2" charset="2"/>
              </a:rPr>
              <a:t> = {</a:t>
            </a:r>
            <a:r>
              <a:rPr lang="es-CL" sz="1400" b="1" dirty="0">
                <a:sym typeface="Wingdings" pitchFamily="2" charset="2"/>
              </a:rPr>
              <a:t>C</a:t>
            </a:r>
            <a:r>
              <a:rPr lang="es-CL" sz="1600" b="1" i="1" baseline="-25000" dirty="0"/>
              <a:t>1</a:t>
            </a:r>
            <a:r>
              <a:rPr lang="es-CL" sz="1400" dirty="0">
                <a:sym typeface="Wingdings" pitchFamily="2" charset="2"/>
              </a:rPr>
              <a:t> , …,</a:t>
            </a:r>
            <a:r>
              <a:rPr lang="es-CL" sz="1400" b="1" dirty="0"/>
              <a:t> </a:t>
            </a:r>
            <a:r>
              <a:rPr lang="es-CL" sz="1400" b="1" dirty="0" err="1"/>
              <a:t>C</a:t>
            </a:r>
            <a:r>
              <a:rPr lang="es-CL" sz="1600" b="1" i="1" baseline="-25000" dirty="0" err="1"/>
              <a:t>k</a:t>
            </a:r>
            <a:r>
              <a:rPr lang="es-CL" sz="1400" dirty="0">
                <a:sym typeface="Wingdings" pitchFamily="2" charset="2"/>
              </a:rPr>
              <a:t> }*/ </a:t>
            </a:r>
            <a:endParaRPr lang="es-CL" sz="1400" dirty="0"/>
          </a:p>
          <a:p>
            <a:r>
              <a:rPr lang="es-CL" sz="1400" dirty="0"/>
              <a:t>{</a:t>
            </a:r>
          </a:p>
          <a:p>
            <a:r>
              <a:rPr lang="es-CL" sz="1400" dirty="0"/>
              <a:t>    Se crea un nodo </a:t>
            </a:r>
            <a:r>
              <a:rPr lang="es-CL" sz="1400" b="1" dirty="0" err="1"/>
              <a:t>Raiz</a:t>
            </a:r>
            <a:r>
              <a:rPr lang="es-CL" sz="1400" b="1" dirty="0"/>
              <a:t> </a:t>
            </a:r>
            <a:r>
              <a:rPr lang="es-CL" sz="1400" dirty="0"/>
              <a:t>para el árbol</a:t>
            </a:r>
          </a:p>
          <a:p>
            <a:r>
              <a:rPr lang="es-CL" sz="1400" dirty="0"/>
              <a:t>    IF todas los muestras son de tipo </a:t>
            </a:r>
            <a:r>
              <a:rPr lang="es-CL" sz="1400" b="1" dirty="0"/>
              <a:t>C</a:t>
            </a:r>
            <a:r>
              <a:rPr lang="es-CL" sz="1600" b="1" i="1" baseline="-25000" dirty="0"/>
              <a:t>i</a:t>
            </a:r>
            <a:r>
              <a:rPr lang="es-CL" sz="1400" dirty="0"/>
              <a:t>, </a:t>
            </a:r>
          </a:p>
          <a:p>
            <a:r>
              <a:rPr lang="es-CL" sz="1400" dirty="0"/>
              <a:t>		Retornar nodo </a:t>
            </a:r>
            <a:r>
              <a:rPr lang="es-CL" sz="1400" b="1" dirty="0" err="1"/>
              <a:t>Raiz</a:t>
            </a:r>
            <a:r>
              <a:rPr lang="es-CL" sz="1400" dirty="0"/>
              <a:t>, con etiqueta </a:t>
            </a:r>
            <a:r>
              <a:rPr lang="es-CL" sz="1400" b="1" dirty="0"/>
              <a:t>C</a:t>
            </a:r>
            <a:r>
              <a:rPr lang="es-CL" sz="1400" b="1" i="1" baseline="-25000" dirty="0"/>
              <a:t>i</a:t>
            </a:r>
            <a:endParaRPr lang="es-CL" sz="1400" b="1" dirty="0"/>
          </a:p>
          <a:p>
            <a:r>
              <a:rPr lang="es-CL" sz="1400" dirty="0"/>
              <a:t>    IF la cantidad de atributos restantes es vacía,	         </a:t>
            </a:r>
          </a:p>
          <a:p>
            <a:r>
              <a:rPr lang="es-CL" sz="1400" dirty="0"/>
              <a:t>	Retornar nodo </a:t>
            </a:r>
            <a:r>
              <a:rPr lang="es-CL" sz="1400" b="1" dirty="0" err="1"/>
              <a:t>Raiz</a:t>
            </a:r>
            <a:r>
              <a:rPr lang="es-CL" sz="1400" b="1" dirty="0"/>
              <a:t> </a:t>
            </a:r>
            <a:r>
              <a:rPr lang="es-CL" sz="1400" dirty="0"/>
              <a:t>con etiqueta </a:t>
            </a:r>
          </a:p>
          <a:p>
            <a:r>
              <a:rPr lang="es-CL" sz="1400" dirty="0"/>
              <a:t>		= valor más común de los </a:t>
            </a:r>
            <a:r>
              <a:rPr lang="es-CL" sz="1400" dirty="0" err="1"/>
              <a:t>AtributoObjetivo</a:t>
            </a:r>
            <a:r>
              <a:rPr lang="es-CL" sz="1400" dirty="0"/>
              <a:t> en la muestra      /*mayoría de votos*/</a:t>
            </a:r>
          </a:p>
          <a:p>
            <a:r>
              <a:rPr lang="es-CL" sz="1400" dirty="0"/>
              <a:t>    ELSE se inicia, </a:t>
            </a:r>
          </a:p>
          <a:p>
            <a:pPr lvl="1"/>
            <a:r>
              <a:rPr lang="es-CL" sz="1400" b="1" dirty="0"/>
              <a:t>A</a:t>
            </a:r>
            <a:r>
              <a:rPr lang="es-CL" sz="1400" dirty="0"/>
              <a:t> = Atributo que mejor clasifica a los datos.	/*Mejor clasifica </a:t>
            </a:r>
            <a:r>
              <a:rPr lang="es-CL" sz="1400" dirty="0">
                <a:sym typeface="Wingdings" pitchFamily="2" charset="2"/>
              </a:rPr>
              <a:t> Ganancia de Información</a:t>
            </a:r>
            <a:r>
              <a:rPr lang="es-CL" sz="1400" dirty="0"/>
              <a:t>*/</a:t>
            </a:r>
          </a:p>
          <a:p>
            <a:pPr lvl="1"/>
            <a:r>
              <a:rPr lang="es-CL" sz="1400" b="1" dirty="0" err="1"/>
              <a:t>Raiz</a:t>
            </a:r>
            <a:r>
              <a:rPr lang="es-CL" sz="1400" b="1" dirty="0"/>
              <a:t> </a:t>
            </a:r>
            <a:r>
              <a:rPr lang="es-CL" sz="1400" dirty="0"/>
              <a:t>= </a:t>
            </a:r>
            <a:r>
              <a:rPr lang="es-CL" sz="1400" b="1" dirty="0"/>
              <a:t>A</a:t>
            </a:r>
            <a:r>
              <a:rPr lang="es-CL" sz="1400" dirty="0"/>
              <a:t>.</a:t>
            </a:r>
          </a:p>
          <a:p>
            <a:pPr lvl="1"/>
            <a:r>
              <a:rPr lang="es-CL" sz="1400" dirty="0" err="1"/>
              <a:t>foreach</a:t>
            </a:r>
            <a:r>
              <a:rPr lang="es-CL" sz="1400" dirty="0"/>
              <a:t>  </a:t>
            </a:r>
            <a:r>
              <a:rPr lang="es-CL" sz="1400" b="1" i="1" dirty="0"/>
              <a:t>s</a:t>
            </a:r>
            <a:r>
              <a:rPr lang="es-CL" sz="1400" b="1" i="1" baseline="-25000" dirty="0"/>
              <a:t>i</a:t>
            </a:r>
            <a:r>
              <a:rPr lang="es-CL" sz="1400" dirty="0"/>
              <a:t>, de </a:t>
            </a:r>
            <a:r>
              <a:rPr lang="es-CL" sz="1400" b="1" dirty="0"/>
              <a:t>A</a:t>
            </a:r>
            <a:r>
              <a:rPr lang="es-CL" sz="1400" dirty="0"/>
              <a:t>,  		            /* </a:t>
            </a:r>
            <a:r>
              <a:rPr lang="es-CL" sz="1400" b="1" i="1" dirty="0"/>
              <a:t>s</a:t>
            </a:r>
            <a:r>
              <a:rPr lang="es-CL" sz="1400" b="1" i="1" baseline="-25000" dirty="0"/>
              <a:t>i</a:t>
            </a:r>
            <a:r>
              <a:rPr lang="es-CL" sz="1400" dirty="0"/>
              <a:t> , i = 1,..n, con n = numero de </a:t>
            </a:r>
            <a:r>
              <a:rPr lang="es-CL" sz="1400" b="1" i="1" dirty="0" err="1"/>
              <a:t>splits</a:t>
            </a:r>
            <a:r>
              <a:rPr lang="es-CL" sz="1400" i="1" dirty="0"/>
              <a:t> </a:t>
            </a:r>
            <a:r>
              <a:rPr lang="es-CL" sz="1400" dirty="0"/>
              <a:t>posibles*/</a:t>
            </a:r>
          </a:p>
          <a:p>
            <a:pPr lvl="2"/>
            <a:r>
              <a:rPr lang="es-CL" sz="1400" dirty="0"/>
              <a:t>Crear una nueva rama bajo la raíz, </a:t>
            </a:r>
          </a:p>
          <a:p>
            <a:pPr lvl="2"/>
            <a:r>
              <a:rPr lang="es-CL" sz="1400" b="1" dirty="0"/>
              <a:t>E (</a:t>
            </a:r>
            <a:r>
              <a:rPr lang="es-CL" sz="1400" b="1" i="1" dirty="0"/>
              <a:t>s</a:t>
            </a:r>
            <a:r>
              <a:rPr lang="es-CL" sz="1400" b="1" i="1" baseline="-25000" dirty="0"/>
              <a:t>i</a:t>
            </a:r>
            <a:r>
              <a:rPr lang="es-CL" sz="1400" b="1" dirty="0"/>
              <a:t>) </a:t>
            </a:r>
            <a:r>
              <a:rPr lang="es-CL" sz="1400" dirty="0"/>
              <a:t>= subconjunto de la muestra que representan el valor </a:t>
            </a:r>
            <a:r>
              <a:rPr lang="es-CL" sz="1400" b="1" i="1" dirty="0"/>
              <a:t>s</a:t>
            </a:r>
            <a:r>
              <a:rPr lang="es-CL" sz="1400" b="1" i="1" baseline="-25000" dirty="0"/>
              <a:t>i</a:t>
            </a:r>
            <a:r>
              <a:rPr lang="es-CL" sz="1400" b="1" dirty="0"/>
              <a:t> </a:t>
            </a:r>
            <a:r>
              <a:rPr lang="es-CL" sz="1400" dirty="0"/>
              <a:t>de</a:t>
            </a:r>
            <a:r>
              <a:rPr lang="es-CL" sz="1400" b="1" dirty="0"/>
              <a:t> A</a:t>
            </a:r>
          </a:p>
          <a:p>
            <a:pPr lvl="2"/>
            <a:r>
              <a:rPr lang="es-CL" sz="1400" dirty="0"/>
              <a:t>IF </a:t>
            </a:r>
            <a:r>
              <a:rPr lang="es-CL" sz="1400" b="1" dirty="0"/>
              <a:t>E(</a:t>
            </a:r>
            <a:r>
              <a:rPr lang="es-CL" sz="1400" b="1" i="1" dirty="0"/>
              <a:t>s</a:t>
            </a:r>
            <a:r>
              <a:rPr lang="es-CL" sz="1400" b="1" i="1" baseline="-25000" dirty="0"/>
              <a:t>i</a:t>
            </a:r>
            <a:r>
              <a:rPr lang="es-CL" sz="1400" b="1" dirty="0"/>
              <a:t>) </a:t>
            </a:r>
            <a:r>
              <a:rPr lang="es-CL" sz="1400" dirty="0"/>
              <a:t>es vacío </a:t>
            </a:r>
          </a:p>
          <a:p>
            <a:pPr lvl="2"/>
            <a:r>
              <a:rPr lang="es-CL" sz="1400" dirty="0"/>
              <a:t>	Bajo la rama se agrega un nodo con etiqueta </a:t>
            </a:r>
          </a:p>
          <a:p>
            <a:pPr lvl="2"/>
            <a:r>
              <a:rPr lang="es-CL" sz="1400" dirty="0"/>
              <a:t>		=  los valores del </a:t>
            </a:r>
            <a:r>
              <a:rPr lang="es-CL" sz="1400" dirty="0" err="1"/>
              <a:t>AtributoObjetivos</a:t>
            </a:r>
            <a:r>
              <a:rPr lang="es-CL" sz="1400" dirty="0"/>
              <a:t> más común en la muestra</a:t>
            </a:r>
          </a:p>
          <a:p>
            <a:pPr lvl="2"/>
            <a:r>
              <a:rPr lang="es-CL" sz="1400" dirty="0"/>
              <a:t>ELSE bajo la rama se agrega  el sub-árbol </a:t>
            </a:r>
            <a:r>
              <a:rPr lang="es-CL" sz="1400" b="1" dirty="0"/>
              <a:t>ID3(E(</a:t>
            </a:r>
            <a:r>
              <a:rPr lang="es-CL" sz="1400" b="1" i="1" dirty="0"/>
              <a:t>s</a:t>
            </a:r>
            <a:r>
              <a:rPr lang="es-CL" sz="1400" b="1" i="1" baseline="-25000" dirty="0"/>
              <a:t>i</a:t>
            </a:r>
            <a:r>
              <a:rPr lang="es-CL" sz="1400" b="1" dirty="0"/>
              <a:t>), Atributos – {A}, </a:t>
            </a:r>
            <a:r>
              <a:rPr lang="es-CL" sz="1400" b="1" dirty="0" err="1"/>
              <a:t>AtributoObjetivo</a:t>
            </a:r>
            <a:r>
              <a:rPr lang="es-CL" sz="1400" b="1" dirty="0"/>
              <a:t>)</a:t>
            </a:r>
          </a:p>
          <a:p>
            <a:r>
              <a:rPr lang="es-CL" sz="1400" dirty="0"/>
              <a:t>     FIN</a:t>
            </a:r>
          </a:p>
          <a:p>
            <a:r>
              <a:rPr lang="es-CL" sz="1400" dirty="0"/>
              <a:t>     RETURN </a:t>
            </a:r>
            <a:r>
              <a:rPr lang="es-CL" sz="1400" b="1" dirty="0" err="1"/>
              <a:t>Raiz</a:t>
            </a:r>
            <a:endParaRPr lang="es-CL" sz="1400" b="1" dirty="0"/>
          </a:p>
          <a:p>
            <a:r>
              <a:rPr lang="es-CL" sz="1400" dirty="0"/>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eaLnBrk="1" hangingPunct="1">
              <a:defRPr/>
            </a:pPr>
            <a:r>
              <a:rPr lang="es-ES" dirty="0" smtClean="0"/>
              <a:t>Algoritmo ID3</a:t>
            </a:r>
            <a:endParaRPr lang="es-ES" sz="2400" dirty="0" smtClean="0"/>
          </a:p>
        </p:txBody>
      </p:sp>
      <p:sp>
        <p:nvSpPr>
          <p:cNvPr id="4" name="3 Marcador de número de diapositiva"/>
          <p:cNvSpPr>
            <a:spLocks noGrp="1"/>
          </p:cNvSpPr>
          <p:nvPr>
            <p:ph type="sldNum" sz="quarter" idx="12"/>
          </p:nvPr>
        </p:nvSpPr>
        <p:spPr/>
        <p:txBody>
          <a:bodyPr/>
          <a:lstStyle/>
          <a:p>
            <a:pPr>
              <a:defRPr/>
            </a:pPr>
            <a:fld id="{DAB3DC7A-1197-4B36-A74E-EBAEBC5FE138}" type="slidenum">
              <a:rPr lang="es-ES"/>
              <a:pPr>
                <a:defRPr/>
              </a:pPr>
              <a:t>11</a:t>
            </a:fld>
            <a:endParaRPr lang="es-ES" dirty="0"/>
          </a:p>
        </p:txBody>
      </p:sp>
      <p:sp>
        <p:nvSpPr>
          <p:cNvPr id="13316" name="4 CuadroTexto"/>
          <p:cNvSpPr txBox="1">
            <a:spLocks noChangeArrowheads="1"/>
          </p:cNvSpPr>
          <p:nvPr/>
        </p:nvSpPr>
        <p:spPr bwMode="auto">
          <a:xfrm>
            <a:off x="285750" y="1833587"/>
            <a:ext cx="8501063" cy="4616450"/>
          </a:xfrm>
          <a:prstGeom prst="rect">
            <a:avLst/>
          </a:prstGeom>
          <a:noFill/>
          <a:ln w="9525">
            <a:noFill/>
            <a:miter lim="800000"/>
            <a:headEnd/>
            <a:tailEnd/>
          </a:ln>
        </p:spPr>
        <p:txBody>
          <a:bodyPr>
            <a:spAutoFit/>
          </a:bodyPr>
          <a:lstStyle/>
          <a:p>
            <a:r>
              <a:rPr lang="es-CL" sz="1400" b="1" dirty="0"/>
              <a:t>ID3(</a:t>
            </a:r>
            <a:r>
              <a:rPr lang="es-CL" sz="1400" b="1" dirty="0" err="1"/>
              <a:t>Muestas</a:t>
            </a:r>
            <a:r>
              <a:rPr lang="es-CL" sz="1400" b="1" dirty="0"/>
              <a:t>, Atributos, </a:t>
            </a:r>
            <a:r>
              <a:rPr lang="es-CL" sz="1400" b="1" dirty="0" err="1"/>
              <a:t>AtributoObjetivo</a:t>
            </a:r>
            <a:r>
              <a:rPr lang="es-CL" sz="1400" b="1" dirty="0"/>
              <a:t>)</a:t>
            </a:r>
            <a:r>
              <a:rPr lang="es-CL" sz="1400" dirty="0"/>
              <a:t>                                         /*</a:t>
            </a:r>
            <a:r>
              <a:rPr lang="es-CL" sz="1400" dirty="0">
                <a:sym typeface="Wingdings" pitchFamily="2" charset="2"/>
              </a:rPr>
              <a:t> </a:t>
            </a:r>
            <a:r>
              <a:rPr lang="es-CL" sz="1400" dirty="0" err="1">
                <a:sym typeface="Wingdings" pitchFamily="2" charset="2"/>
              </a:rPr>
              <a:t>AtributoObjetivo</a:t>
            </a:r>
            <a:r>
              <a:rPr lang="es-CL" sz="1400" dirty="0">
                <a:sym typeface="Wingdings" pitchFamily="2" charset="2"/>
              </a:rPr>
              <a:t> = {</a:t>
            </a:r>
            <a:r>
              <a:rPr lang="es-CL" sz="1400" b="1" dirty="0">
                <a:sym typeface="Wingdings" pitchFamily="2" charset="2"/>
              </a:rPr>
              <a:t>C</a:t>
            </a:r>
            <a:r>
              <a:rPr lang="es-CL" sz="1600" b="1" i="1" baseline="-25000" dirty="0"/>
              <a:t>1</a:t>
            </a:r>
            <a:r>
              <a:rPr lang="es-CL" sz="1400" dirty="0">
                <a:sym typeface="Wingdings" pitchFamily="2" charset="2"/>
              </a:rPr>
              <a:t> , …,</a:t>
            </a:r>
            <a:r>
              <a:rPr lang="es-CL" sz="1400" b="1" dirty="0"/>
              <a:t> </a:t>
            </a:r>
            <a:r>
              <a:rPr lang="es-CL" sz="1400" b="1" dirty="0" err="1"/>
              <a:t>C</a:t>
            </a:r>
            <a:r>
              <a:rPr lang="es-CL" sz="1600" b="1" i="1" baseline="-25000" dirty="0" err="1"/>
              <a:t>k</a:t>
            </a:r>
            <a:r>
              <a:rPr lang="es-CL" sz="1400" dirty="0">
                <a:sym typeface="Wingdings" pitchFamily="2" charset="2"/>
              </a:rPr>
              <a:t> }*/ </a:t>
            </a:r>
            <a:endParaRPr lang="es-CL" sz="1400" dirty="0"/>
          </a:p>
          <a:p>
            <a:r>
              <a:rPr lang="es-CL" sz="1400" dirty="0"/>
              <a:t>{</a:t>
            </a:r>
          </a:p>
          <a:p>
            <a:r>
              <a:rPr lang="es-CL" sz="1400" dirty="0"/>
              <a:t>    Se crea un nodo </a:t>
            </a:r>
            <a:r>
              <a:rPr lang="es-CL" sz="1400" b="1" dirty="0" err="1"/>
              <a:t>Raiz</a:t>
            </a:r>
            <a:r>
              <a:rPr lang="es-CL" sz="1400" b="1" dirty="0"/>
              <a:t> </a:t>
            </a:r>
            <a:r>
              <a:rPr lang="es-CL" sz="1400" dirty="0"/>
              <a:t>para el árbol</a:t>
            </a:r>
          </a:p>
          <a:p>
            <a:r>
              <a:rPr lang="es-CL" sz="1400" dirty="0"/>
              <a:t>    IF todas los muestras son de tipo </a:t>
            </a:r>
            <a:r>
              <a:rPr lang="es-CL" sz="1400" b="1" dirty="0"/>
              <a:t>C</a:t>
            </a:r>
            <a:r>
              <a:rPr lang="es-CL" sz="1600" b="1" i="1" baseline="-25000" dirty="0"/>
              <a:t>i</a:t>
            </a:r>
            <a:r>
              <a:rPr lang="es-CL" sz="1400" dirty="0"/>
              <a:t>, </a:t>
            </a:r>
          </a:p>
          <a:p>
            <a:r>
              <a:rPr lang="es-CL" sz="1400" dirty="0"/>
              <a:t>		Retornar nodo </a:t>
            </a:r>
            <a:r>
              <a:rPr lang="es-CL" sz="1400" b="1" dirty="0" err="1"/>
              <a:t>Raiz</a:t>
            </a:r>
            <a:r>
              <a:rPr lang="es-CL" sz="1400" dirty="0"/>
              <a:t>, con etiqueta </a:t>
            </a:r>
            <a:r>
              <a:rPr lang="es-CL" sz="1400" b="1" dirty="0"/>
              <a:t>C</a:t>
            </a:r>
            <a:r>
              <a:rPr lang="es-CL" sz="1400" b="1" i="1" baseline="-25000" dirty="0"/>
              <a:t>i</a:t>
            </a:r>
            <a:endParaRPr lang="es-CL" sz="1400" b="1" dirty="0"/>
          </a:p>
          <a:p>
            <a:r>
              <a:rPr lang="es-CL" sz="1400" dirty="0"/>
              <a:t>    IF la cantidad de atributos restantes es vacía,	         </a:t>
            </a:r>
          </a:p>
          <a:p>
            <a:r>
              <a:rPr lang="es-CL" sz="1400" dirty="0"/>
              <a:t>	Retornar nodo </a:t>
            </a:r>
            <a:r>
              <a:rPr lang="es-CL" sz="1400" b="1" dirty="0" err="1"/>
              <a:t>Raiz</a:t>
            </a:r>
            <a:r>
              <a:rPr lang="es-CL" sz="1400" b="1" dirty="0"/>
              <a:t> </a:t>
            </a:r>
            <a:r>
              <a:rPr lang="es-CL" sz="1400" dirty="0"/>
              <a:t>con etiqueta </a:t>
            </a:r>
          </a:p>
          <a:p>
            <a:r>
              <a:rPr lang="es-CL" sz="1400" dirty="0"/>
              <a:t>		= valor más común de los </a:t>
            </a:r>
            <a:r>
              <a:rPr lang="es-CL" sz="1400" dirty="0" err="1"/>
              <a:t>AtributoObjetivo</a:t>
            </a:r>
            <a:r>
              <a:rPr lang="es-CL" sz="1400" dirty="0"/>
              <a:t> en la muestra      /*mayoría de votos*/</a:t>
            </a:r>
          </a:p>
          <a:p>
            <a:r>
              <a:rPr lang="es-CL" sz="1400" dirty="0"/>
              <a:t>    ELSE se inicia, </a:t>
            </a:r>
          </a:p>
          <a:p>
            <a:pPr lvl="1"/>
            <a:r>
              <a:rPr lang="es-CL" sz="1400" b="1" dirty="0"/>
              <a:t>A</a:t>
            </a:r>
            <a:r>
              <a:rPr lang="es-CL" sz="1400" dirty="0"/>
              <a:t> = Atributo que mejor clasifica a los datos.	/*Mejor clasifica </a:t>
            </a:r>
            <a:r>
              <a:rPr lang="es-CL" sz="1400" dirty="0">
                <a:sym typeface="Wingdings" pitchFamily="2" charset="2"/>
              </a:rPr>
              <a:t> Ganancia de Información</a:t>
            </a:r>
            <a:r>
              <a:rPr lang="es-CL" sz="1400" dirty="0"/>
              <a:t>*/</a:t>
            </a:r>
          </a:p>
          <a:p>
            <a:pPr lvl="1"/>
            <a:r>
              <a:rPr lang="es-CL" sz="1400" b="1" dirty="0" err="1"/>
              <a:t>Raiz</a:t>
            </a:r>
            <a:r>
              <a:rPr lang="es-CL" sz="1400" b="1" dirty="0"/>
              <a:t> </a:t>
            </a:r>
            <a:r>
              <a:rPr lang="es-CL" sz="1400" dirty="0"/>
              <a:t>= </a:t>
            </a:r>
            <a:r>
              <a:rPr lang="es-CL" sz="1400" b="1" dirty="0"/>
              <a:t>A</a:t>
            </a:r>
            <a:r>
              <a:rPr lang="es-CL" sz="1400" dirty="0"/>
              <a:t>.</a:t>
            </a:r>
          </a:p>
          <a:p>
            <a:pPr lvl="1"/>
            <a:r>
              <a:rPr lang="es-CL" sz="1400" dirty="0" err="1"/>
              <a:t>foreach</a:t>
            </a:r>
            <a:r>
              <a:rPr lang="es-CL" sz="1400" dirty="0"/>
              <a:t>  </a:t>
            </a:r>
            <a:r>
              <a:rPr lang="es-CL" sz="1400" b="1" i="1" dirty="0"/>
              <a:t>s</a:t>
            </a:r>
            <a:r>
              <a:rPr lang="es-CL" sz="1400" b="1" i="1" baseline="-25000" dirty="0"/>
              <a:t>i</a:t>
            </a:r>
            <a:r>
              <a:rPr lang="es-CL" sz="1400" dirty="0"/>
              <a:t>, de </a:t>
            </a:r>
            <a:r>
              <a:rPr lang="es-CL" sz="1400" b="1" dirty="0"/>
              <a:t>A</a:t>
            </a:r>
            <a:r>
              <a:rPr lang="es-CL" sz="1400" dirty="0"/>
              <a:t>,  		            /* </a:t>
            </a:r>
            <a:r>
              <a:rPr lang="es-CL" sz="1400" b="1" i="1" dirty="0"/>
              <a:t>s</a:t>
            </a:r>
            <a:r>
              <a:rPr lang="es-CL" sz="1400" b="1" i="1" baseline="-25000" dirty="0"/>
              <a:t>i</a:t>
            </a:r>
            <a:r>
              <a:rPr lang="es-CL" sz="1400" dirty="0"/>
              <a:t> , i = 1,..n, con n = numero de </a:t>
            </a:r>
            <a:r>
              <a:rPr lang="es-CL" sz="1400" b="1" i="1" dirty="0" err="1"/>
              <a:t>splits</a:t>
            </a:r>
            <a:r>
              <a:rPr lang="es-CL" sz="1400" i="1" dirty="0"/>
              <a:t> </a:t>
            </a:r>
            <a:r>
              <a:rPr lang="es-CL" sz="1400" dirty="0"/>
              <a:t>posibles*/</a:t>
            </a:r>
          </a:p>
          <a:p>
            <a:pPr lvl="2"/>
            <a:r>
              <a:rPr lang="es-CL" sz="1400" dirty="0"/>
              <a:t>Crear una nueva rama bajo la raíz, </a:t>
            </a:r>
          </a:p>
          <a:p>
            <a:pPr lvl="2"/>
            <a:r>
              <a:rPr lang="es-CL" sz="1400" b="1" dirty="0"/>
              <a:t>E (</a:t>
            </a:r>
            <a:r>
              <a:rPr lang="es-CL" sz="1400" b="1" i="1" dirty="0"/>
              <a:t>s</a:t>
            </a:r>
            <a:r>
              <a:rPr lang="es-CL" sz="1400" b="1" i="1" baseline="-25000" dirty="0"/>
              <a:t>i</a:t>
            </a:r>
            <a:r>
              <a:rPr lang="es-CL" sz="1400" b="1" dirty="0"/>
              <a:t>) </a:t>
            </a:r>
            <a:r>
              <a:rPr lang="es-CL" sz="1400" dirty="0"/>
              <a:t>= subconjunto de la muestra que representan el valor </a:t>
            </a:r>
            <a:r>
              <a:rPr lang="es-CL" sz="1400" b="1" i="1" dirty="0"/>
              <a:t>s</a:t>
            </a:r>
            <a:r>
              <a:rPr lang="es-CL" sz="1400" b="1" i="1" baseline="-25000" dirty="0"/>
              <a:t>i</a:t>
            </a:r>
            <a:r>
              <a:rPr lang="es-CL" sz="1400" b="1" dirty="0"/>
              <a:t> </a:t>
            </a:r>
            <a:r>
              <a:rPr lang="es-CL" sz="1400" dirty="0"/>
              <a:t>de</a:t>
            </a:r>
            <a:r>
              <a:rPr lang="es-CL" sz="1400" b="1" dirty="0"/>
              <a:t> A</a:t>
            </a:r>
          </a:p>
          <a:p>
            <a:pPr lvl="2"/>
            <a:r>
              <a:rPr lang="es-CL" sz="1400" dirty="0"/>
              <a:t>IF </a:t>
            </a:r>
            <a:r>
              <a:rPr lang="es-CL" sz="1400" b="1" dirty="0"/>
              <a:t>E(</a:t>
            </a:r>
            <a:r>
              <a:rPr lang="es-CL" sz="1400" b="1" i="1" dirty="0"/>
              <a:t>s</a:t>
            </a:r>
            <a:r>
              <a:rPr lang="es-CL" sz="1400" b="1" i="1" baseline="-25000" dirty="0"/>
              <a:t>i</a:t>
            </a:r>
            <a:r>
              <a:rPr lang="es-CL" sz="1400" b="1" dirty="0"/>
              <a:t>) </a:t>
            </a:r>
            <a:r>
              <a:rPr lang="es-CL" sz="1400" dirty="0"/>
              <a:t>es vacío </a:t>
            </a:r>
          </a:p>
          <a:p>
            <a:pPr lvl="2"/>
            <a:r>
              <a:rPr lang="es-CL" sz="1400" dirty="0"/>
              <a:t>	Bajo la rama se agrega un nodo con etiqueta </a:t>
            </a:r>
          </a:p>
          <a:p>
            <a:pPr lvl="2"/>
            <a:r>
              <a:rPr lang="es-CL" sz="1400" dirty="0"/>
              <a:t>		=  los valores del </a:t>
            </a:r>
            <a:r>
              <a:rPr lang="es-CL" sz="1400" dirty="0" err="1"/>
              <a:t>AtributoObjetivos</a:t>
            </a:r>
            <a:r>
              <a:rPr lang="es-CL" sz="1400" dirty="0"/>
              <a:t> más común en la muestra</a:t>
            </a:r>
          </a:p>
          <a:p>
            <a:pPr lvl="2"/>
            <a:r>
              <a:rPr lang="es-CL" sz="1400" dirty="0"/>
              <a:t>ELSE bajo la rama se agrega  el sub-árbol </a:t>
            </a:r>
            <a:r>
              <a:rPr lang="es-CL" sz="1400" b="1" dirty="0"/>
              <a:t>ID3(E(</a:t>
            </a:r>
            <a:r>
              <a:rPr lang="es-CL" sz="1400" b="1" i="1" dirty="0"/>
              <a:t>s</a:t>
            </a:r>
            <a:r>
              <a:rPr lang="es-CL" sz="1400" b="1" i="1" baseline="-25000" dirty="0"/>
              <a:t>i</a:t>
            </a:r>
            <a:r>
              <a:rPr lang="es-CL" sz="1400" b="1" dirty="0"/>
              <a:t>), Atributos – {A}, </a:t>
            </a:r>
            <a:r>
              <a:rPr lang="es-CL" sz="1400" b="1" dirty="0" err="1"/>
              <a:t>AtributoObjetivo</a:t>
            </a:r>
            <a:r>
              <a:rPr lang="es-CL" sz="1400" b="1" dirty="0"/>
              <a:t>)</a:t>
            </a:r>
          </a:p>
          <a:p>
            <a:r>
              <a:rPr lang="es-CL" sz="1400" dirty="0"/>
              <a:t>     FIN</a:t>
            </a:r>
          </a:p>
          <a:p>
            <a:r>
              <a:rPr lang="es-CL" sz="1400" dirty="0"/>
              <a:t>     RETURN </a:t>
            </a:r>
            <a:r>
              <a:rPr lang="es-CL" sz="1400" b="1" dirty="0" err="1"/>
              <a:t>Raiz</a:t>
            </a:r>
            <a:endParaRPr lang="es-CL" sz="1400" b="1" dirty="0"/>
          </a:p>
          <a:p>
            <a:r>
              <a:rPr lang="es-CL" sz="1400" dirty="0"/>
              <a:t>}</a:t>
            </a:r>
          </a:p>
        </p:txBody>
      </p:sp>
      <p:sp>
        <p:nvSpPr>
          <p:cNvPr id="8" name="7 Rectángulo"/>
          <p:cNvSpPr/>
          <p:nvPr/>
        </p:nvSpPr>
        <p:spPr>
          <a:xfrm>
            <a:off x="2143125" y="3857628"/>
            <a:ext cx="1176338" cy="1682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13318" name="5 CuadroTexto"/>
          <p:cNvSpPr txBox="1">
            <a:spLocks noChangeArrowheads="1"/>
          </p:cNvSpPr>
          <p:nvPr/>
        </p:nvSpPr>
        <p:spPr bwMode="auto">
          <a:xfrm>
            <a:off x="4929188" y="5929330"/>
            <a:ext cx="2648482" cy="707886"/>
          </a:xfrm>
          <a:prstGeom prst="rect">
            <a:avLst/>
          </a:prstGeom>
          <a:noFill/>
          <a:ln w="9525">
            <a:noFill/>
            <a:miter lim="800000"/>
            <a:headEnd/>
            <a:tailEnd/>
          </a:ln>
        </p:spPr>
        <p:txBody>
          <a:bodyPr wrap="none">
            <a:spAutoFit/>
          </a:bodyPr>
          <a:lstStyle/>
          <a:p>
            <a:r>
              <a:rPr lang="es-CL" sz="2000" b="1" dirty="0" smtClean="0"/>
              <a:t>Mejor clasifica </a:t>
            </a:r>
            <a:r>
              <a:rPr lang="es-CL" sz="2000" b="1" dirty="0" smtClean="0">
                <a:sym typeface="Wingdings" pitchFamily="2" charset="2"/>
              </a:rPr>
              <a:t></a:t>
            </a:r>
            <a:br>
              <a:rPr lang="es-CL" sz="2000" b="1" dirty="0" smtClean="0">
                <a:sym typeface="Wingdings" pitchFamily="2" charset="2"/>
              </a:rPr>
            </a:br>
            <a:r>
              <a:rPr lang="es-CL" sz="2000" b="1" dirty="0" smtClean="0"/>
              <a:t>Evaluación de </a:t>
            </a:r>
            <a:r>
              <a:rPr lang="es-CL" sz="2000" b="1" dirty="0" err="1" smtClean="0"/>
              <a:t>splits</a:t>
            </a:r>
            <a:endParaRPr lang="es-CL" sz="2000" b="1" dirty="0"/>
          </a:p>
        </p:txBody>
      </p:sp>
      <p:cxnSp>
        <p:nvCxnSpPr>
          <p:cNvPr id="9" name="8 Conector recto de flecha"/>
          <p:cNvCxnSpPr>
            <a:stCxn id="8" idx="2"/>
            <a:endCxn id="13318" idx="1"/>
          </p:cNvCxnSpPr>
          <p:nvPr/>
        </p:nvCxnSpPr>
        <p:spPr>
          <a:xfrm rot="16200000" flipH="1">
            <a:off x="2701556" y="4055641"/>
            <a:ext cx="2257370" cy="21978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MX" dirty="0" smtClean="0"/>
              <a:t>Arboles de Decisión </a:t>
            </a:r>
            <a:br>
              <a:rPr lang="es-MX" dirty="0" smtClean="0"/>
            </a:br>
            <a:r>
              <a:rPr lang="es-MX" sz="3600" dirty="0" smtClean="0"/>
              <a:t>Evaluación de </a:t>
            </a:r>
            <a:r>
              <a:rPr lang="es-MX" sz="3600" dirty="0" err="1" smtClean="0"/>
              <a:t>Splits</a:t>
            </a:r>
            <a:endParaRPr lang="es-CL" dirty="0"/>
          </a:p>
        </p:txBody>
      </p:sp>
      <p:sp>
        <p:nvSpPr>
          <p:cNvPr id="14339" name="2 Marcador de contenido"/>
          <p:cNvSpPr>
            <a:spLocks noGrp="1"/>
          </p:cNvSpPr>
          <p:nvPr>
            <p:ph idx="1"/>
          </p:nvPr>
        </p:nvSpPr>
        <p:spPr/>
        <p:txBody>
          <a:bodyPr>
            <a:normAutofit/>
          </a:bodyPr>
          <a:lstStyle/>
          <a:p>
            <a:pPr eaLnBrk="1" hangingPunct="1"/>
            <a:r>
              <a:rPr lang="es-CL" sz="2800" dirty="0" smtClean="0">
                <a:latin typeface="Times New Roman" pitchFamily="18" charset="0"/>
              </a:rPr>
              <a:t>Lo ideal es encontrar los </a:t>
            </a:r>
            <a:r>
              <a:rPr lang="es-CL" sz="2800" dirty="0" err="1" smtClean="0">
                <a:latin typeface="Times New Roman" pitchFamily="18" charset="0"/>
              </a:rPr>
              <a:t>splits</a:t>
            </a:r>
            <a:r>
              <a:rPr lang="es-CL" sz="2800" dirty="0" smtClean="0">
                <a:latin typeface="Times New Roman" pitchFamily="18" charset="0"/>
              </a:rPr>
              <a:t> que generen nuevas ramas, cuyos nodos sean lo más limpios posibles (o menor impureza posible)</a:t>
            </a:r>
          </a:p>
          <a:p>
            <a:pPr eaLnBrk="1" hangingPunct="1"/>
            <a:endParaRPr lang="es-CL" sz="2800" dirty="0" smtClean="0">
              <a:latin typeface="Times New Roman" pitchFamily="18" charset="0"/>
            </a:endParaRPr>
          </a:p>
          <a:p>
            <a:pPr eaLnBrk="1" hangingPunct="1"/>
            <a:r>
              <a:rPr lang="es-CL" sz="2800" dirty="0" smtClean="0">
                <a:latin typeface="Times New Roman" pitchFamily="18" charset="0"/>
              </a:rPr>
              <a:t>Algunas estrategias de evaluación de </a:t>
            </a:r>
            <a:r>
              <a:rPr lang="es-CL" sz="2800" dirty="0" err="1" smtClean="0">
                <a:latin typeface="Times New Roman" pitchFamily="18" charset="0"/>
              </a:rPr>
              <a:t>Splits</a:t>
            </a:r>
            <a:r>
              <a:rPr lang="es-CL" sz="2800" dirty="0" smtClean="0">
                <a:latin typeface="Times New Roman" pitchFamily="18" charset="0"/>
              </a:rPr>
              <a:t>:</a:t>
            </a:r>
          </a:p>
          <a:p>
            <a:pPr lvl="1"/>
            <a:r>
              <a:rPr lang="es-CL" sz="2400" dirty="0" smtClean="0">
                <a:latin typeface="Times New Roman" pitchFamily="18" charset="0"/>
              </a:rPr>
              <a:t>Porción de  </a:t>
            </a:r>
            <a:r>
              <a:rPr lang="es-CL" sz="2400" dirty="0" err="1" smtClean="0">
                <a:latin typeface="Times New Roman" pitchFamily="18" charset="0"/>
              </a:rPr>
              <a:t>gnancia</a:t>
            </a:r>
            <a:r>
              <a:rPr lang="es-CL" sz="2400" dirty="0" smtClean="0">
                <a:latin typeface="Times New Roman" pitchFamily="18" charset="0"/>
              </a:rPr>
              <a:t> de información </a:t>
            </a:r>
          </a:p>
          <a:p>
            <a:pPr lvl="1"/>
            <a:r>
              <a:rPr lang="es-CL" sz="2400" dirty="0" smtClean="0">
                <a:latin typeface="Times New Roman" pitchFamily="18" charset="0"/>
              </a:rPr>
              <a:t>Test Chi2</a:t>
            </a:r>
          </a:p>
          <a:p>
            <a:pPr lvl="1"/>
            <a:r>
              <a:rPr lang="es-CL" sz="2400" dirty="0" smtClean="0">
                <a:latin typeface="Times New Roman" pitchFamily="18" charset="0"/>
              </a:rPr>
              <a:t>Entropía (Ganancia de Información)</a:t>
            </a:r>
          </a:p>
          <a:p>
            <a:pPr lvl="1"/>
            <a:r>
              <a:rPr lang="es-CL" sz="2400" dirty="0" smtClean="0">
                <a:latin typeface="Times New Roman" pitchFamily="18" charset="0"/>
              </a:rPr>
              <a:t>Índice de </a:t>
            </a:r>
            <a:r>
              <a:rPr lang="es-CL" sz="2400" dirty="0" err="1" smtClean="0">
                <a:latin typeface="Times New Roman" pitchFamily="18" charset="0"/>
              </a:rPr>
              <a:t>Gini</a:t>
            </a:r>
            <a:endParaRPr lang="es-CL" sz="2400" dirty="0" smtClean="0">
              <a:latin typeface="Times New Roman" pitchFamily="18" charset="0"/>
            </a:endParaRPr>
          </a:p>
          <a:p>
            <a:pPr eaLnBrk="1" hangingPunct="1"/>
            <a:endParaRPr lang="es-CL" sz="2800" dirty="0" smtClean="0">
              <a:latin typeface="Times New Roman" pitchFamily="18" charset="0"/>
            </a:endParaRPr>
          </a:p>
          <a:p>
            <a:pPr eaLnBrk="1" hangingPunct="1">
              <a:buFont typeface="Wingdings" pitchFamily="2" charset="2"/>
              <a:buNone/>
            </a:pPr>
            <a:endParaRPr lang="es-CL" sz="2800" b="1" dirty="0" smtClean="0">
              <a:latin typeface="Times New Roman" pitchFamily="18" charset="0"/>
            </a:endParaRPr>
          </a:p>
          <a:p>
            <a:pPr eaLnBrk="1" hangingPunct="1">
              <a:buFont typeface="Wingdings" pitchFamily="2" charset="2"/>
              <a:buNone/>
            </a:pPr>
            <a:endParaRPr lang="es-CL" sz="2800" b="1" dirty="0" smtClean="0">
              <a:latin typeface="Times New Roman" pitchFamily="18" charset="0"/>
            </a:endParaRPr>
          </a:p>
          <a:p>
            <a:pPr eaLnBrk="1" hangingPunct="1">
              <a:buFont typeface="Wingdings" pitchFamily="2" charset="2"/>
              <a:buNone/>
            </a:pPr>
            <a:endParaRPr lang="es-CL" sz="2800" b="1" dirty="0" smtClean="0">
              <a:latin typeface="Times New Roman" pitchFamily="18" charset="0"/>
            </a:endParaRPr>
          </a:p>
          <a:p>
            <a:pPr eaLnBrk="1" hangingPunct="1">
              <a:buFont typeface="Wingdings" pitchFamily="2" charset="2"/>
              <a:buNone/>
            </a:pPr>
            <a:endParaRPr lang="es-CL" sz="2800" b="1" dirty="0" smtClean="0">
              <a:latin typeface="Times New Roman" pitchFamily="18" charset="0"/>
            </a:endParaRPr>
          </a:p>
          <a:p>
            <a:pPr eaLnBrk="1" hangingPunct="1">
              <a:buFont typeface="Wingdings" pitchFamily="2" charset="2"/>
              <a:buNone/>
            </a:pPr>
            <a:endParaRPr lang="es-CL" sz="2800" b="1" dirty="0" smtClean="0">
              <a:latin typeface="Times New Roman" pitchFamily="18" charset="0"/>
            </a:endParaRPr>
          </a:p>
          <a:p>
            <a:pPr eaLnBrk="1" hangingPunct="1">
              <a:buFont typeface="Wingdings" pitchFamily="2" charset="2"/>
              <a:buNone/>
            </a:pPr>
            <a:endParaRPr lang="es-CL" sz="2800" b="1" dirty="0" smtClean="0">
              <a:latin typeface="Times New Roman" pitchFamily="18" charset="0"/>
            </a:endParaRPr>
          </a:p>
          <a:p>
            <a:pPr eaLnBrk="1" hangingPunct="1">
              <a:buFont typeface="Wingdings" pitchFamily="2" charset="2"/>
              <a:buNone/>
            </a:pPr>
            <a:endParaRPr lang="es-CL" sz="2800" b="1" dirty="0" smtClean="0">
              <a:latin typeface="Times New Roman" pitchFamily="18" charset="0"/>
            </a:endParaRPr>
          </a:p>
          <a:p>
            <a:pPr eaLnBrk="1" hangingPunct="1">
              <a:buFont typeface="Wingdings" pitchFamily="2" charset="2"/>
              <a:buNone/>
            </a:pPr>
            <a:endParaRPr lang="es-CL" sz="2800" b="1" dirty="0" smtClean="0">
              <a:latin typeface="Times New Roman" pitchFamily="18" charset="0"/>
            </a:endParaRPr>
          </a:p>
          <a:p>
            <a:pPr eaLnBrk="1" hangingPunct="1">
              <a:buFont typeface="Wingdings" pitchFamily="2" charset="2"/>
              <a:buNone/>
            </a:pPr>
            <a:endParaRPr lang="es-CL" sz="2800" b="1" dirty="0" smtClean="0">
              <a:latin typeface="Times New Roman" pitchFamily="18" charset="0"/>
            </a:endParaRPr>
          </a:p>
        </p:txBody>
      </p:sp>
      <p:sp>
        <p:nvSpPr>
          <p:cNvPr id="4" name="3 Marcador de número de diapositiva"/>
          <p:cNvSpPr>
            <a:spLocks noGrp="1"/>
          </p:cNvSpPr>
          <p:nvPr>
            <p:ph type="sldNum" sz="quarter" idx="12"/>
          </p:nvPr>
        </p:nvSpPr>
        <p:spPr/>
        <p:txBody>
          <a:bodyPr/>
          <a:lstStyle/>
          <a:p>
            <a:pPr>
              <a:defRPr/>
            </a:pPr>
            <a:fld id="{7809B02A-D414-439C-A3A3-CAB3E3C039DD}" type="slidenum">
              <a:rPr lang="es-ES"/>
              <a:pPr>
                <a:defRPr/>
              </a:pPr>
              <a:t>12</a:t>
            </a:fld>
            <a:endParaRPr lang="es-E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eaLnBrk="1" fontAlgn="auto" hangingPunct="1">
              <a:spcAft>
                <a:spcPts val="0"/>
              </a:spcAft>
              <a:defRPr/>
            </a:pPr>
            <a:r>
              <a:rPr lang="es-MX" dirty="0" smtClean="0"/>
              <a:t>Ejemplo</a:t>
            </a:r>
            <a:endParaRPr lang="es-CL" dirty="0"/>
          </a:p>
        </p:txBody>
      </p:sp>
      <p:sp>
        <p:nvSpPr>
          <p:cNvPr id="15363" name="2 Marcador de contenido"/>
          <p:cNvSpPr>
            <a:spLocks noGrp="1"/>
          </p:cNvSpPr>
          <p:nvPr>
            <p:ph idx="1"/>
          </p:nvPr>
        </p:nvSpPr>
        <p:spPr/>
        <p:txBody>
          <a:bodyPr/>
          <a:lstStyle/>
          <a:p>
            <a:pPr eaLnBrk="1" hangingPunct="1"/>
            <a:r>
              <a:rPr lang="es-CL" sz="2400" dirty="0" smtClean="0">
                <a:latin typeface="Times New Roman" pitchFamily="18" charset="0"/>
              </a:rPr>
              <a:t>Base de datos </a:t>
            </a:r>
            <a:r>
              <a:rPr lang="es-CL" sz="2400" dirty="0" err="1" smtClean="0">
                <a:latin typeface="Times New Roman" pitchFamily="18" charset="0"/>
              </a:rPr>
              <a:t>Weather</a:t>
            </a:r>
            <a:endParaRPr lang="es-CL" sz="2400" dirty="0" smtClean="0">
              <a:latin typeface="Times New Roman" pitchFamily="18" charset="0"/>
            </a:endParaRPr>
          </a:p>
          <a:p>
            <a:pPr eaLnBrk="1" hangingPunct="1"/>
            <a:endParaRPr lang="es-CL" sz="2400" b="1" dirty="0" smtClean="0">
              <a:latin typeface="Times New Roman" pitchFamily="18" charset="0"/>
            </a:endParaRPr>
          </a:p>
          <a:p>
            <a:pPr eaLnBrk="1" hangingPunct="1"/>
            <a:endParaRPr lang="es-CL" sz="2400" b="1" dirty="0" smtClean="0">
              <a:latin typeface="Times New Roman" pitchFamily="18" charset="0"/>
            </a:endParaRPr>
          </a:p>
          <a:p>
            <a:pPr eaLnBrk="1" hangingPunct="1"/>
            <a:endParaRPr lang="es-CL" sz="2400" b="1" dirty="0" smtClean="0">
              <a:latin typeface="Times New Roman" pitchFamily="18" charset="0"/>
            </a:endParaRPr>
          </a:p>
          <a:p>
            <a:pPr eaLnBrk="1" hangingPunct="1"/>
            <a:endParaRPr lang="es-CL" sz="2400" b="1" dirty="0" smtClean="0">
              <a:latin typeface="Times New Roman" pitchFamily="18" charset="0"/>
            </a:endParaRPr>
          </a:p>
          <a:p>
            <a:pPr eaLnBrk="1" hangingPunct="1"/>
            <a:endParaRPr lang="es-CL" sz="2400" b="1" dirty="0" smtClean="0">
              <a:latin typeface="Times New Roman" pitchFamily="18" charset="0"/>
            </a:endParaRPr>
          </a:p>
          <a:p>
            <a:pPr eaLnBrk="1" hangingPunct="1"/>
            <a:endParaRPr lang="es-CL" sz="2400" b="1" dirty="0" smtClean="0">
              <a:latin typeface="Times New Roman" pitchFamily="18" charset="0"/>
            </a:endParaRPr>
          </a:p>
          <a:p>
            <a:pPr eaLnBrk="1" hangingPunct="1">
              <a:buFont typeface="Wingdings" pitchFamily="2" charset="2"/>
              <a:buNone/>
            </a:pPr>
            <a:endParaRPr lang="es-CL" sz="2400" b="1" dirty="0" smtClean="0">
              <a:latin typeface="Times New Roman" pitchFamily="18" charset="0"/>
            </a:endParaRPr>
          </a:p>
          <a:p>
            <a:pPr eaLnBrk="1" hangingPunct="1">
              <a:buFont typeface="Wingdings" pitchFamily="2" charset="2"/>
              <a:buNone/>
            </a:pPr>
            <a:endParaRPr lang="es-CL" sz="2400" b="1" dirty="0" smtClean="0">
              <a:latin typeface="Times New Roman" pitchFamily="18" charset="0"/>
            </a:endParaRPr>
          </a:p>
          <a:p>
            <a:pPr eaLnBrk="1" hangingPunct="1">
              <a:buFont typeface="Wingdings" pitchFamily="2" charset="2"/>
              <a:buNone/>
            </a:pPr>
            <a:endParaRPr lang="es-CL" sz="2400" b="1" dirty="0" smtClean="0">
              <a:latin typeface="Times New Roman" pitchFamily="18" charset="0"/>
            </a:endParaRPr>
          </a:p>
        </p:txBody>
      </p:sp>
      <p:sp>
        <p:nvSpPr>
          <p:cNvPr id="4" name="3 Marcador de número de diapositiva"/>
          <p:cNvSpPr>
            <a:spLocks noGrp="1"/>
          </p:cNvSpPr>
          <p:nvPr>
            <p:ph type="sldNum" sz="quarter" idx="12"/>
          </p:nvPr>
        </p:nvSpPr>
        <p:spPr/>
        <p:txBody>
          <a:bodyPr/>
          <a:lstStyle/>
          <a:p>
            <a:pPr>
              <a:defRPr/>
            </a:pPr>
            <a:fld id="{A251969E-6F49-4DE7-A3B5-65597ADCA5F2}" type="slidenum">
              <a:rPr lang="es-ES"/>
              <a:pPr>
                <a:defRPr/>
              </a:pPr>
              <a:t>13</a:t>
            </a:fld>
            <a:endParaRPr lang="es-ES"/>
          </a:p>
        </p:txBody>
      </p:sp>
      <p:pic>
        <p:nvPicPr>
          <p:cNvPr id="3074" name="Picture 2" descr="C:\Documents and Settings\Gaston L'Huillier\Escritorio\figs-diplomado\weather.png"/>
          <p:cNvPicPr>
            <a:picLocks noChangeAspect="1" noChangeArrowheads="1"/>
          </p:cNvPicPr>
          <p:nvPr/>
        </p:nvPicPr>
        <p:blipFill>
          <a:blip r:embed="rId2" cstate="print"/>
          <a:srcRect/>
          <a:stretch>
            <a:fillRect/>
          </a:stretch>
        </p:blipFill>
        <p:spPr bwMode="auto">
          <a:xfrm>
            <a:off x="2500298" y="2285992"/>
            <a:ext cx="4500594" cy="4281053"/>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err="1" smtClean="0"/>
              <a:t>Gini</a:t>
            </a:r>
            <a:r>
              <a:rPr lang="es-CL" dirty="0" smtClean="0"/>
              <a:t> Split</a:t>
            </a:r>
            <a:endParaRPr lang="es-CL" dirty="0"/>
          </a:p>
        </p:txBody>
      </p:sp>
      <p:sp>
        <p:nvSpPr>
          <p:cNvPr id="3" name="2 Marcador de contenido"/>
          <p:cNvSpPr>
            <a:spLocks noGrp="1"/>
          </p:cNvSpPr>
          <p:nvPr>
            <p:ph idx="1"/>
          </p:nvPr>
        </p:nvSpPr>
        <p:spPr/>
        <p:txBody>
          <a:bodyPr>
            <a:normAutofit/>
          </a:bodyPr>
          <a:lstStyle/>
          <a:p>
            <a:r>
              <a:rPr lang="es-CL" sz="2800" dirty="0" smtClean="0"/>
              <a:t>Seleccionamos para ramificar aquel </a:t>
            </a:r>
            <a:r>
              <a:rPr lang="es-CL" sz="2800" dirty="0" err="1" smtClean="0"/>
              <a:t>split</a:t>
            </a:r>
            <a:r>
              <a:rPr lang="es-CL" sz="2800" dirty="0" smtClean="0"/>
              <a:t> con menor </a:t>
            </a:r>
            <a:r>
              <a:rPr lang="es-CL" sz="2800" dirty="0" err="1" smtClean="0"/>
              <a:t>GiniSplit</a:t>
            </a:r>
            <a:endParaRPr lang="es-CL" sz="2800" dirty="0"/>
          </a:p>
        </p:txBody>
      </p:sp>
      <p:sp>
        <p:nvSpPr>
          <p:cNvPr id="4" name="3 Marcador de número de diapositiva"/>
          <p:cNvSpPr>
            <a:spLocks noGrp="1"/>
          </p:cNvSpPr>
          <p:nvPr>
            <p:ph type="sldNum" sz="quarter" idx="12"/>
          </p:nvPr>
        </p:nvSpPr>
        <p:spPr/>
        <p:txBody>
          <a:bodyPr/>
          <a:lstStyle/>
          <a:p>
            <a:pPr>
              <a:defRPr/>
            </a:pPr>
            <a:fld id="{48ACE6C0-9217-426A-B551-BE934D7CD1CB}" type="slidenum">
              <a:rPr lang="es-ES" smtClean="0"/>
              <a:pPr>
                <a:defRPr/>
              </a:pPr>
              <a:t>14</a:t>
            </a:fld>
            <a:endParaRPr lang="es-ES"/>
          </a:p>
        </p:txBody>
      </p:sp>
      <p:pic>
        <p:nvPicPr>
          <p:cNvPr id="4098" name="Picture 2" descr="C:\Documents and Settings\Gaston L'Huillier\Escritorio\figs-diplomado\gini-split.png"/>
          <p:cNvPicPr>
            <a:picLocks noChangeAspect="1" noChangeArrowheads="1"/>
          </p:cNvPicPr>
          <p:nvPr/>
        </p:nvPicPr>
        <p:blipFill>
          <a:blip r:embed="rId2" cstate="print"/>
          <a:srcRect/>
          <a:stretch>
            <a:fillRect/>
          </a:stretch>
        </p:blipFill>
        <p:spPr bwMode="auto">
          <a:xfrm>
            <a:off x="1857356" y="2786058"/>
            <a:ext cx="6000792" cy="3771927"/>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err="1" smtClean="0"/>
              <a:t>Gini</a:t>
            </a:r>
            <a:r>
              <a:rPr lang="es-CL" dirty="0" smtClean="0"/>
              <a:t> Split</a:t>
            </a:r>
            <a:br>
              <a:rPr lang="es-CL" dirty="0" smtClean="0"/>
            </a:br>
            <a:r>
              <a:rPr lang="es-CL" sz="3600" dirty="0" smtClean="0"/>
              <a:t>Ejemplo</a:t>
            </a:r>
            <a:endParaRPr lang="es-CL" dirty="0"/>
          </a:p>
        </p:txBody>
      </p:sp>
      <p:sp>
        <p:nvSpPr>
          <p:cNvPr id="4" name="3 Marcador de número de diapositiva"/>
          <p:cNvSpPr>
            <a:spLocks noGrp="1"/>
          </p:cNvSpPr>
          <p:nvPr>
            <p:ph type="sldNum" sz="quarter" idx="12"/>
          </p:nvPr>
        </p:nvSpPr>
        <p:spPr/>
        <p:txBody>
          <a:bodyPr/>
          <a:lstStyle/>
          <a:p>
            <a:pPr>
              <a:defRPr/>
            </a:pPr>
            <a:fld id="{48ACE6C0-9217-426A-B551-BE934D7CD1CB}" type="slidenum">
              <a:rPr lang="es-ES" smtClean="0"/>
              <a:pPr>
                <a:defRPr/>
              </a:pPr>
              <a:t>15</a:t>
            </a:fld>
            <a:endParaRPr lang="es-ES"/>
          </a:p>
        </p:txBody>
      </p:sp>
      <p:pic>
        <p:nvPicPr>
          <p:cNvPr id="5122" name="Picture 2" descr="C:\Documents and Settings\Gaston L'Huillier\Escritorio\figs-diplomado\ejemplo-ginisplit.png"/>
          <p:cNvPicPr>
            <a:picLocks noChangeAspect="1" noChangeArrowheads="1"/>
          </p:cNvPicPr>
          <p:nvPr/>
        </p:nvPicPr>
        <p:blipFill>
          <a:blip r:embed="rId2" cstate="print"/>
          <a:srcRect/>
          <a:stretch>
            <a:fillRect/>
          </a:stretch>
        </p:blipFill>
        <p:spPr bwMode="auto">
          <a:xfrm>
            <a:off x="928662" y="2571744"/>
            <a:ext cx="7207596" cy="3143272"/>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Entropía Split</a:t>
            </a:r>
            <a:endParaRPr lang="es-CL" dirty="0"/>
          </a:p>
        </p:txBody>
      </p:sp>
      <p:sp>
        <p:nvSpPr>
          <p:cNvPr id="4" name="3 Marcador de número de diapositiva"/>
          <p:cNvSpPr>
            <a:spLocks noGrp="1"/>
          </p:cNvSpPr>
          <p:nvPr>
            <p:ph type="sldNum" sz="quarter" idx="12"/>
          </p:nvPr>
        </p:nvSpPr>
        <p:spPr/>
        <p:txBody>
          <a:bodyPr/>
          <a:lstStyle/>
          <a:p>
            <a:pPr>
              <a:defRPr/>
            </a:pPr>
            <a:fld id="{48ACE6C0-9217-426A-B551-BE934D7CD1CB}" type="slidenum">
              <a:rPr lang="es-ES" smtClean="0"/>
              <a:pPr>
                <a:defRPr/>
              </a:pPr>
              <a:t>16</a:t>
            </a:fld>
            <a:endParaRPr lang="es-ES"/>
          </a:p>
        </p:txBody>
      </p:sp>
      <p:pic>
        <p:nvPicPr>
          <p:cNvPr id="6146" name="Picture 2" descr="C:\Documents and Settings\Gaston L'Huillier\Escritorio\figs-diplomado\entropia-split.png"/>
          <p:cNvPicPr>
            <a:picLocks noChangeAspect="1" noChangeArrowheads="1"/>
          </p:cNvPicPr>
          <p:nvPr/>
        </p:nvPicPr>
        <p:blipFill>
          <a:blip r:embed="rId2" cstate="print"/>
          <a:srcRect/>
          <a:stretch>
            <a:fillRect/>
          </a:stretch>
        </p:blipFill>
        <p:spPr bwMode="auto">
          <a:xfrm>
            <a:off x="1285852" y="2000240"/>
            <a:ext cx="6812980" cy="4143404"/>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err="1" smtClean="0"/>
              <a:t>EntropíaSplit</a:t>
            </a:r>
            <a:r>
              <a:rPr lang="es-CL" dirty="0" smtClean="0"/>
              <a:t/>
            </a:r>
            <a:br>
              <a:rPr lang="es-CL" dirty="0" smtClean="0"/>
            </a:br>
            <a:r>
              <a:rPr lang="es-CL" sz="3600" dirty="0" smtClean="0"/>
              <a:t>Ejemplo</a:t>
            </a:r>
            <a:endParaRPr lang="es-CL" dirty="0"/>
          </a:p>
        </p:txBody>
      </p:sp>
      <p:sp>
        <p:nvSpPr>
          <p:cNvPr id="4" name="3 Marcador de número de diapositiva"/>
          <p:cNvSpPr>
            <a:spLocks noGrp="1"/>
          </p:cNvSpPr>
          <p:nvPr>
            <p:ph type="sldNum" sz="quarter" idx="12"/>
          </p:nvPr>
        </p:nvSpPr>
        <p:spPr/>
        <p:txBody>
          <a:bodyPr/>
          <a:lstStyle/>
          <a:p>
            <a:pPr>
              <a:defRPr/>
            </a:pPr>
            <a:fld id="{48ACE6C0-9217-426A-B551-BE934D7CD1CB}" type="slidenum">
              <a:rPr lang="es-ES" smtClean="0"/>
              <a:pPr>
                <a:defRPr/>
              </a:pPr>
              <a:t>17</a:t>
            </a:fld>
            <a:endParaRPr lang="es-ES"/>
          </a:p>
        </p:txBody>
      </p:sp>
      <p:pic>
        <p:nvPicPr>
          <p:cNvPr id="7170" name="Picture 2" descr="C:\Documents and Settings\Gaston L'Huillier\Escritorio\figs-diplomado\ejemplo-entropiasplit.png"/>
          <p:cNvPicPr>
            <a:picLocks noChangeAspect="1" noChangeArrowheads="1"/>
          </p:cNvPicPr>
          <p:nvPr/>
        </p:nvPicPr>
        <p:blipFill>
          <a:blip r:embed="rId2" cstate="print"/>
          <a:srcRect/>
          <a:stretch>
            <a:fillRect/>
          </a:stretch>
        </p:blipFill>
        <p:spPr bwMode="auto">
          <a:xfrm>
            <a:off x="1214414" y="2000240"/>
            <a:ext cx="6788914" cy="3857652"/>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n-US" dirty="0" err="1" smtClean="0"/>
              <a:t>Evitando</a:t>
            </a:r>
            <a:r>
              <a:rPr lang="en-US" dirty="0" smtClean="0"/>
              <a:t> el </a:t>
            </a:r>
            <a:r>
              <a:rPr lang="en-US" dirty="0" err="1" smtClean="0"/>
              <a:t>sobre</a:t>
            </a:r>
            <a:r>
              <a:rPr lang="en-US" dirty="0" smtClean="0"/>
              <a:t>-</a:t>
            </a:r>
            <a:r>
              <a:rPr lang="en-US" dirty="0" err="1" smtClean="0"/>
              <a:t>ajuste</a:t>
            </a:r>
            <a:r>
              <a:rPr lang="en-US" dirty="0" smtClean="0"/>
              <a:t> en la </a:t>
            </a:r>
            <a:r>
              <a:rPr lang="en-US" dirty="0" err="1" smtClean="0"/>
              <a:t>clasificación</a:t>
            </a:r>
            <a:r>
              <a:rPr lang="en-US" dirty="0" smtClean="0"/>
              <a:t> [2]</a:t>
            </a:r>
            <a:endParaRPr lang="es-CL" dirty="0"/>
          </a:p>
        </p:txBody>
      </p:sp>
      <p:sp>
        <p:nvSpPr>
          <p:cNvPr id="18436" name="Rectangle 3"/>
          <p:cNvSpPr>
            <a:spLocks noGrp="1" noChangeArrowheads="1"/>
          </p:cNvSpPr>
          <p:nvPr>
            <p:ph idx="1"/>
          </p:nvPr>
        </p:nvSpPr>
        <p:spPr/>
        <p:txBody>
          <a:bodyPr lIns="92075" tIns="46038" rIns="92075" bIns="46038"/>
          <a:lstStyle/>
          <a:p>
            <a:pPr>
              <a:lnSpc>
                <a:spcPct val="90000"/>
              </a:lnSpc>
            </a:pPr>
            <a:r>
              <a:rPr lang="es-CL" sz="2400" dirty="0" smtClean="0"/>
              <a:t>Evitando el sobre-ajuste…</a:t>
            </a:r>
          </a:p>
          <a:p>
            <a:pPr lvl="1" algn="just">
              <a:lnSpc>
                <a:spcPct val="90000"/>
              </a:lnSpc>
            </a:pPr>
            <a:r>
              <a:rPr lang="es-CL" dirty="0" smtClean="0"/>
              <a:t>Pre-poda: </a:t>
            </a:r>
            <a:r>
              <a:rPr lang="es-CL" sz="1800" b="1" dirty="0" smtClean="0"/>
              <a:t>Parar la construcción del árbol antes que se termine de construir.</a:t>
            </a:r>
            <a:endParaRPr lang="es-CL" b="1" dirty="0" smtClean="0"/>
          </a:p>
          <a:p>
            <a:pPr lvl="2" algn="just">
              <a:lnSpc>
                <a:spcPct val="90000"/>
              </a:lnSpc>
            </a:pPr>
            <a:r>
              <a:rPr lang="es-CL" sz="1800" dirty="0" smtClean="0"/>
              <a:t>Entropía</a:t>
            </a:r>
          </a:p>
          <a:p>
            <a:pPr lvl="2" algn="just">
              <a:lnSpc>
                <a:spcPct val="90000"/>
              </a:lnSpc>
            </a:pPr>
            <a:r>
              <a:rPr lang="es-CL" sz="1800" dirty="0" smtClean="0"/>
              <a:t>Índice de </a:t>
            </a:r>
            <a:r>
              <a:rPr lang="es-CL" sz="1800" dirty="0" err="1" smtClean="0"/>
              <a:t>Gini</a:t>
            </a:r>
            <a:r>
              <a:rPr lang="es-CL" sz="1800" dirty="0" smtClean="0"/>
              <a:t>, </a:t>
            </a:r>
            <a:r>
              <a:rPr lang="es-CL" sz="1800" dirty="0" err="1" smtClean="0"/>
              <a:t>Twoing</a:t>
            </a:r>
            <a:endParaRPr lang="es-CL" sz="1800" dirty="0" smtClean="0"/>
          </a:p>
          <a:p>
            <a:pPr lvl="2" algn="just">
              <a:lnSpc>
                <a:spcPct val="90000"/>
              </a:lnSpc>
            </a:pPr>
            <a:r>
              <a:rPr lang="es-CL" sz="1800" dirty="0" smtClean="0"/>
              <a:t>Test Chi2</a:t>
            </a:r>
          </a:p>
          <a:p>
            <a:pPr lvl="2" algn="just">
              <a:lnSpc>
                <a:spcPct val="90000"/>
              </a:lnSpc>
            </a:pPr>
            <a:r>
              <a:rPr lang="es-CL" sz="1800" dirty="0" smtClean="0"/>
              <a:t>No expandir según algún criterio:</a:t>
            </a:r>
          </a:p>
          <a:p>
            <a:pPr lvl="3" algn="just">
              <a:lnSpc>
                <a:spcPct val="90000"/>
              </a:lnSpc>
              <a:buFont typeface="Arial" pitchFamily="34" charset="0"/>
              <a:buChar char="•"/>
            </a:pPr>
            <a:r>
              <a:rPr lang="es-CL" dirty="0" smtClean="0"/>
              <a:t>Detener el crecimiento del árbol dado un número mínimo de muestras presentes en un nodo.</a:t>
            </a:r>
          </a:p>
          <a:p>
            <a:pPr lvl="1">
              <a:lnSpc>
                <a:spcPct val="90000"/>
              </a:lnSpc>
            </a:pPr>
            <a:r>
              <a:rPr lang="es-CL" dirty="0" smtClean="0"/>
              <a:t>Post-Poda</a:t>
            </a:r>
            <a:r>
              <a:rPr lang="es-CL" sz="1800" b="1" dirty="0" smtClean="0"/>
              <a:t>: Remover las ramas de un árbol de decisión completo. </a:t>
            </a:r>
          </a:p>
          <a:p>
            <a:pPr lvl="2" algn="just">
              <a:lnSpc>
                <a:spcPct val="90000"/>
              </a:lnSpc>
            </a:pPr>
            <a:r>
              <a:rPr lang="es-CL" sz="1800" dirty="0" smtClean="0"/>
              <a:t>Se debe utilizar un conjunto de datos distinto que el de entrenamiento para decidir cual es el mejor “Árbol podado”. Al plantear el problema como un modelo de optimización, por el momento solo se deben considerar Heurísticas dado que es un problema NP-</a:t>
            </a:r>
            <a:r>
              <a:rPr lang="es-CL" sz="1800" dirty="0" err="1" smtClean="0"/>
              <a:t>hard</a:t>
            </a:r>
            <a:r>
              <a:rPr lang="es-CL" sz="1800" dirty="0" smtClean="0"/>
              <a:t>.</a:t>
            </a:r>
          </a:p>
        </p:txBody>
      </p:sp>
      <p:sp>
        <p:nvSpPr>
          <p:cNvPr id="4" name="3 Marcador de número de diapositiva"/>
          <p:cNvSpPr>
            <a:spLocks noGrp="1"/>
          </p:cNvSpPr>
          <p:nvPr>
            <p:ph type="sldNum" sz="quarter" idx="12"/>
          </p:nvPr>
        </p:nvSpPr>
        <p:spPr/>
        <p:txBody>
          <a:bodyPr/>
          <a:lstStyle/>
          <a:p>
            <a:pPr>
              <a:defRPr/>
            </a:pPr>
            <a:fld id="{4E5F8351-892B-4810-A0D4-D99F8450F14A}" type="slidenum">
              <a:rPr lang="es-ES" smtClean="0"/>
              <a:pPr>
                <a:defRPr/>
              </a:pPr>
              <a:t>18</a:t>
            </a:fld>
            <a:endParaRPr lang="es-E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err="1" smtClean="0"/>
              <a:t>Arbol</a:t>
            </a:r>
            <a:r>
              <a:rPr lang="es-CL" dirty="0" smtClean="0"/>
              <a:t> de Decisión</a:t>
            </a:r>
            <a:br>
              <a:rPr lang="es-CL" dirty="0" smtClean="0"/>
            </a:br>
            <a:r>
              <a:rPr lang="es-CL" sz="3600" dirty="0" smtClean="0"/>
              <a:t>RapidMiner</a:t>
            </a:r>
            <a:endParaRPr lang="es-CL" dirty="0"/>
          </a:p>
        </p:txBody>
      </p:sp>
      <p:sp>
        <p:nvSpPr>
          <p:cNvPr id="4" name="3 Marcador de número de diapositiva"/>
          <p:cNvSpPr>
            <a:spLocks noGrp="1"/>
          </p:cNvSpPr>
          <p:nvPr>
            <p:ph type="sldNum" sz="quarter" idx="12"/>
          </p:nvPr>
        </p:nvSpPr>
        <p:spPr/>
        <p:txBody>
          <a:bodyPr/>
          <a:lstStyle/>
          <a:p>
            <a:pPr>
              <a:defRPr/>
            </a:pPr>
            <a:fld id="{48ACE6C0-9217-426A-B551-BE934D7CD1CB}" type="slidenum">
              <a:rPr lang="es-ES" smtClean="0"/>
              <a:pPr>
                <a:defRPr/>
              </a:pPr>
              <a:t>19</a:t>
            </a:fld>
            <a:endParaRPr lang="es-ES"/>
          </a:p>
        </p:txBody>
      </p:sp>
      <p:pic>
        <p:nvPicPr>
          <p:cNvPr id="8194" name="Picture 2" descr="C:\Documents and Settings\Gaston L'Huillier\Escritorio\figs-diplomado\arbol-rapidminer.png"/>
          <p:cNvPicPr>
            <a:picLocks noChangeAspect="1" noChangeArrowheads="1"/>
          </p:cNvPicPr>
          <p:nvPr/>
        </p:nvPicPr>
        <p:blipFill>
          <a:blip r:embed="rId2" cstate="print"/>
          <a:srcRect/>
          <a:stretch>
            <a:fillRect/>
          </a:stretch>
        </p:blipFill>
        <p:spPr bwMode="auto">
          <a:xfrm>
            <a:off x="857224" y="1857364"/>
            <a:ext cx="7672970" cy="4143404"/>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Agenda</a:t>
            </a:r>
            <a:endParaRPr lang="es-CL" dirty="0"/>
          </a:p>
        </p:txBody>
      </p:sp>
      <p:sp>
        <p:nvSpPr>
          <p:cNvPr id="3" name="2 Marcador de contenido"/>
          <p:cNvSpPr>
            <a:spLocks noGrp="1"/>
          </p:cNvSpPr>
          <p:nvPr>
            <p:ph idx="1"/>
          </p:nvPr>
        </p:nvSpPr>
        <p:spPr/>
        <p:txBody>
          <a:bodyPr>
            <a:normAutofit/>
          </a:bodyPr>
          <a:lstStyle/>
          <a:p>
            <a:pPr marL="596646" indent="-514350">
              <a:buClr>
                <a:schemeClr val="accent2"/>
              </a:buClr>
            </a:pPr>
            <a:r>
              <a:rPr lang="es-CL" dirty="0" smtClean="0"/>
              <a:t>Taller#6</a:t>
            </a:r>
          </a:p>
          <a:p>
            <a:pPr marL="889254" lvl="1" indent="-514350"/>
            <a:r>
              <a:rPr lang="es-CL" dirty="0" smtClean="0"/>
              <a:t>Arboles de Decisión</a:t>
            </a:r>
          </a:p>
          <a:p>
            <a:pPr marL="889254" lvl="1" indent="-514350"/>
            <a:r>
              <a:rPr lang="es-CL" dirty="0" smtClean="0"/>
              <a:t>Evaluación de modelos</a:t>
            </a:r>
          </a:p>
          <a:p>
            <a:pPr marL="889254" lvl="1" indent="-514350"/>
            <a:r>
              <a:rPr lang="es-CL" dirty="0" smtClean="0"/>
              <a:t>Redes Neuronales</a:t>
            </a:r>
          </a:p>
          <a:p>
            <a:pPr marL="1154430" lvl="2" indent="-514350"/>
            <a:r>
              <a:rPr lang="es-CL" dirty="0" err="1" smtClean="0"/>
              <a:t>Perceptrón</a:t>
            </a:r>
            <a:endParaRPr lang="es-CL" dirty="0" smtClean="0"/>
          </a:p>
          <a:p>
            <a:pPr marL="1154430" lvl="2" indent="-514350"/>
            <a:r>
              <a:rPr lang="es-CL" dirty="0" err="1" smtClean="0"/>
              <a:t>Perceptrón</a:t>
            </a:r>
            <a:r>
              <a:rPr lang="es-CL" dirty="0" smtClean="0"/>
              <a:t> Multicapa</a:t>
            </a:r>
          </a:p>
          <a:p>
            <a:pPr marL="1154430" lvl="2" indent="-514350"/>
            <a:r>
              <a:rPr lang="es-CL" dirty="0" smtClean="0"/>
              <a:t>Ajuste de parámetros</a:t>
            </a:r>
          </a:p>
        </p:txBody>
      </p:sp>
      <p:sp>
        <p:nvSpPr>
          <p:cNvPr id="4" name="3 Marcador de número de diapositiva"/>
          <p:cNvSpPr>
            <a:spLocks noGrp="1"/>
          </p:cNvSpPr>
          <p:nvPr>
            <p:ph type="sldNum" sz="quarter" idx="12"/>
          </p:nvPr>
        </p:nvSpPr>
        <p:spPr/>
        <p:txBody>
          <a:bodyPr/>
          <a:lstStyle/>
          <a:p>
            <a:pPr>
              <a:defRPr/>
            </a:pPr>
            <a:fld id="{48ACE6C0-9217-426A-B551-BE934D7CD1CB}" type="slidenum">
              <a:rPr lang="es-ES" smtClean="0"/>
              <a:pPr>
                <a:defRPr/>
              </a:pPr>
              <a:t>2</a:t>
            </a:fld>
            <a:endParaRPr lang="es-E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Arboles de decisión</a:t>
            </a:r>
            <a:br>
              <a:rPr lang="es-CL" dirty="0" smtClean="0"/>
            </a:br>
            <a:r>
              <a:rPr lang="es-CL" sz="3600" dirty="0" smtClean="0"/>
              <a:t>Resumen [1]</a:t>
            </a:r>
            <a:endParaRPr lang="es-CL" sz="3600" dirty="0"/>
          </a:p>
        </p:txBody>
      </p:sp>
      <p:sp>
        <p:nvSpPr>
          <p:cNvPr id="3" name="2 Marcador de contenido"/>
          <p:cNvSpPr>
            <a:spLocks noGrp="1"/>
          </p:cNvSpPr>
          <p:nvPr>
            <p:ph idx="1"/>
          </p:nvPr>
        </p:nvSpPr>
        <p:spPr/>
        <p:txBody>
          <a:bodyPr>
            <a:normAutofit fontScale="77500" lnSpcReduction="20000"/>
          </a:bodyPr>
          <a:lstStyle/>
          <a:p>
            <a:pPr algn="just">
              <a:defRPr/>
            </a:pPr>
            <a:r>
              <a:rPr lang="es-CL" dirty="0" smtClean="0"/>
              <a:t>Son modelos de tipo supervisado </a:t>
            </a:r>
            <a:r>
              <a:rPr lang="es-CL" b="1" dirty="0" smtClean="0"/>
              <a:t>fáciles de entender e interpretar</a:t>
            </a:r>
            <a:r>
              <a:rPr lang="es-CL" dirty="0" smtClean="0"/>
              <a:t>.  Es un modelo transparente, en el cual se pueden seguir cada clasificación obtenida mediante las reglas lógicas.</a:t>
            </a:r>
          </a:p>
          <a:p>
            <a:pPr algn="just">
              <a:defRPr/>
            </a:pPr>
            <a:endParaRPr lang="es-CL" dirty="0" smtClean="0"/>
          </a:p>
          <a:p>
            <a:pPr algn="just">
              <a:defRPr/>
            </a:pPr>
            <a:r>
              <a:rPr lang="es-CL" dirty="0" smtClean="0"/>
              <a:t>Pueden clasificar utilizando tanto </a:t>
            </a:r>
            <a:r>
              <a:rPr lang="es-CL" b="1" dirty="0" smtClean="0"/>
              <a:t>datos categóricos como continuos</a:t>
            </a:r>
            <a:r>
              <a:rPr lang="es-CL" dirty="0" smtClean="0"/>
              <a:t>. No existe una restricción de los tipos de datos necesarios para poder construir el árbol de decisión.</a:t>
            </a:r>
          </a:p>
          <a:p>
            <a:pPr algn="just">
              <a:defRPr/>
            </a:pPr>
            <a:endParaRPr lang="es-CL" dirty="0" smtClean="0"/>
          </a:p>
          <a:p>
            <a:pPr algn="just">
              <a:defRPr/>
            </a:pPr>
            <a:r>
              <a:rPr lang="es-CL" dirty="0" smtClean="0"/>
              <a:t>Son fácilmente convertidos en un </a:t>
            </a:r>
            <a:r>
              <a:rPr lang="es-CL" b="1" dirty="0" smtClean="0"/>
              <a:t>conjunto de reglas lógicas</a:t>
            </a:r>
            <a:r>
              <a:rPr lang="es-CL" dirty="0" smtClean="0"/>
              <a:t>, útiles para implementar al momento que se necesitan reutilizar las reglas obtenidas para un determinado árbol de decisión. </a:t>
            </a:r>
          </a:p>
        </p:txBody>
      </p:sp>
      <p:sp>
        <p:nvSpPr>
          <p:cNvPr id="4" name="3 Marcador de número de diapositiva"/>
          <p:cNvSpPr>
            <a:spLocks noGrp="1"/>
          </p:cNvSpPr>
          <p:nvPr>
            <p:ph type="sldNum" sz="quarter" idx="12"/>
          </p:nvPr>
        </p:nvSpPr>
        <p:spPr/>
        <p:txBody>
          <a:bodyPr/>
          <a:lstStyle/>
          <a:p>
            <a:pPr>
              <a:defRPr/>
            </a:pPr>
            <a:fld id="{C4B5CE10-AF7E-44F0-8044-C035DF07F81C}" type="slidenum">
              <a:rPr lang="es-ES" smtClean="0"/>
              <a:pPr>
                <a:defRPr/>
              </a:pPr>
              <a:t>20</a:t>
            </a:fld>
            <a:endParaRPr lang="es-E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Arboles de decisión</a:t>
            </a:r>
            <a:br>
              <a:rPr lang="es-CL" dirty="0" smtClean="0"/>
            </a:br>
            <a:r>
              <a:rPr lang="es-CL" sz="3600" dirty="0" smtClean="0"/>
              <a:t>Resumen [2]</a:t>
            </a:r>
            <a:endParaRPr lang="es-CL" dirty="0"/>
          </a:p>
        </p:txBody>
      </p:sp>
      <p:sp>
        <p:nvSpPr>
          <p:cNvPr id="3" name="2 Marcador de contenido"/>
          <p:cNvSpPr>
            <a:spLocks noGrp="1"/>
          </p:cNvSpPr>
          <p:nvPr>
            <p:ph idx="1"/>
          </p:nvPr>
        </p:nvSpPr>
        <p:spPr/>
        <p:txBody>
          <a:bodyPr>
            <a:noAutofit/>
          </a:bodyPr>
          <a:lstStyle/>
          <a:p>
            <a:pPr algn="just">
              <a:defRPr/>
            </a:pPr>
            <a:endParaRPr lang="es-CL" sz="2400" dirty="0" smtClean="0"/>
          </a:p>
          <a:p>
            <a:pPr algn="just">
              <a:defRPr/>
            </a:pPr>
            <a:r>
              <a:rPr lang="es-CL" sz="2400" dirty="0" smtClean="0"/>
              <a:t>Se pueden generar las reglas lógicas obtenidas en </a:t>
            </a:r>
            <a:r>
              <a:rPr lang="es-CL" sz="2400" b="1" dirty="0" smtClean="0"/>
              <a:t>código SQL</a:t>
            </a:r>
            <a:r>
              <a:rPr lang="es-CL" sz="2400" dirty="0" smtClean="0"/>
              <a:t>, de manera de integrarlas en los sistemas de bases de datos de una empresa. A diferencia de otros modelos, permite una </a:t>
            </a:r>
            <a:r>
              <a:rPr lang="es-CL" sz="2400" b="1" dirty="0" smtClean="0"/>
              <a:t>fácil integración en sistemas de información </a:t>
            </a:r>
            <a:r>
              <a:rPr lang="es-CL" sz="2400" dirty="0" smtClean="0"/>
              <a:t>de la empresa.</a:t>
            </a:r>
          </a:p>
          <a:p>
            <a:pPr algn="just">
              <a:buFont typeface="Wingdings" pitchFamily="2" charset="2"/>
              <a:buNone/>
              <a:defRPr/>
            </a:pPr>
            <a:endParaRPr lang="es-CL" sz="2400" dirty="0" smtClean="0"/>
          </a:p>
          <a:p>
            <a:pPr algn="just">
              <a:defRPr/>
            </a:pPr>
            <a:r>
              <a:rPr lang="es-CL" sz="2400" dirty="0" smtClean="0"/>
              <a:t>Permiten identificar aquellos atributos que permiten entregar una mayor cantidad de información al modelo. </a:t>
            </a:r>
            <a:r>
              <a:rPr lang="es-CL" sz="2400" b="1" dirty="0" smtClean="0"/>
              <a:t>“</a:t>
            </a:r>
            <a:r>
              <a:rPr lang="en-US" sz="2400" b="1" dirty="0" smtClean="0"/>
              <a:t>Embedded Feature Selection</a:t>
            </a:r>
            <a:r>
              <a:rPr lang="es-CL" sz="2400" b="1" dirty="0" smtClean="0"/>
              <a:t>”</a:t>
            </a:r>
            <a:r>
              <a:rPr lang="es-CL" sz="2400" dirty="0" smtClean="0"/>
              <a:t>.</a:t>
            </a:r>
          </a:p>
        </p:txBody>
      </p:sp>
      <p:sp>
        <p:nvSpPr>
          <p:cNvPr id="4" name="3 Marcador de número de diapositiva"/>
          <p:cNvSpPr>
            <a:spLocks noGrp="1"/>
          </p:cNvSpPr>
          <p:nvPr>
            <p:ph type="sldNum" sz="quarter" idx="12"/>
          </p:nvPr>
        </p:nvSpPr>
        <p:spPr/>
        <p:txBody>
          <a:bodyPr/>
          <a:lstStyle/>
          <a:p>
            <a:pPr>
              <a:defRPr/>
            </a:pPr>
            <a:fld id="{C4B5CE10-AF7E-44F0-8044-C035DF07F81C}" type="slidenum">
              <a:rPr lang="es-ES" smtClean="0"/>
              <a:pPr>
                <a:defRPr/>
              </a:pPr>
              <a:t>21</a:t>
            </a:fld>
            <a:endParaRPr lang="es-E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Arboles de decisión</a:t>
            </a:r>
            <a:br>
              <a:rPr lang="es-CL" dirty="0" smtClean="0"/>
            </a:br>
            <a:r>
              <a:rPr lang="es-CL" sz="3600" dirty="0" smtClean="0"/>
              <a:t>Resumen [3]</a:t>
            </a:r>
            <a:endParaRPr lang="es-CL" dirty="0"/>
          </a:p>
        </p:txBody>
      </p:sp>
      <p:sp>
        <p:nvSpPr>
          <p:cNvPr id="3" name="2 Marcador de contenido"/>
          <p:cNvSpPr>
            <a:spLocks noGrp="1"/>
          </p:cNvSpPr>
          <p:nvPr>
            <p:ph idx="1"/>
          </p:nvPr>
        </p:nvSpPr>
        <p:spPr/>
        <p:txBody>
          <a:bodyPr>
            <a:normAutofit fontScale="85000" lnSpcReduction="10000"/>
          </a:bodyPr>
          <a:lstStyle/>
          <a:p>
            <a:pPr algn="just">
              <a:defRPr/>
            </a:pPr>
            <a:r>
              <a:rPr lang="es-CL" b="1" dirty="0" smtClean="0"/>
              <a:t>Es necesaria una cantidad representativa de datos </a:t>
            </a:r>
            <a:r>
              <a:rPr lang="es-CL" dirty="0" smtClean="0"/>
              <a:t>del conjunto que se desea modelar, para poder entrenar un árbol de decisión con significancia estadística. </a:t>
            </a:r>
          </a:p>
          <a:p>
            <a:pPr algn="just">
              <a:defRPr/>
            </a:pPr>
            <a:endParaRPr lang="es-CL" dirty="0" smtClean="0"/>
          </a:p>
          <a:p>
            <a:pPr algn="just">
              <a:defRPr/>
            </a:pPr>
            <a:r>
              <a:rPr lang="es-CL" b="1" dirty="0" smtClean="0"/>
              <a:t>Ejemplo:</a:t>
            </a:r>
            <a:r>
              <a:rPr lang="es-CL" dirty="0" smtClean="0"/>
              <a:t> Si se tiene una muestra que se desea modelar para clasificar en tres categorías, donde dos categorías tienen un porcentaje sumamente mayor de datos al de la tercera categoría (47%, 50% y 3% respectivamente), se tienen problemas para que el árbol pueda generar las reglas lógicas que permitan discriminar la tercera categoría.</a:t>
            </a:r>
          </a:p>
          <a:p>
            <a:pPr algn="just">
              <a:defRPr/>
            </a:pPr>
            <a:endParaRPr lang="es-CL" dirty="0" smtClean="0"/>
          </a:p>
        </p:txBody>
      </p:sp>
      <p:sp>
        <p:nvSpPr>
          <p:cNvPr id="4" name="3 Marcador de número de diapositiva"/>
          <p:cNvSpPr>
            <a:spLocks noGrp="1"/>
          </p:cNvSpPr>
          <p:nvPr>
            <p:ph type="sldNum" sz="quarter" idx="12"/>
          </p:nvPr>
        </p:nvSpPr>
        <p:spPr/>
        <p:txBody>
          <a:bodyPr/>
          <a:lstStyle/>
          <a:p>
            <a:pPr>
              <a:defRPr/>
            </a:pPr>
            <a:fld id="{93EE59AE-CEDE-4029-A9F3-3075BFFB6BB9}" type="slidenum">
              <a:rPr lang="es-ES" smtClean="0"/>
              <a:pPr>
                <a:defRPr/>
              </a:pPr>
              <a:t>22</a:t>
            </a:fld>
            <a:endParaRPr lang="es-E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Arboles de decisión</a:t>
            </a:r>
            <a:br>
              <a:rPr lang="es-CL" dirty="0" smtClean="0"/>
            </a:br>
            <a:r>
              <a:rPr lang="es-CL" sz="3600" dirty="0" smtClean="0"/>
              <a:t>Resumen [4]</a:t>
            </a:r>
            <a:endParaRPr lang="es-CL" dirty="0"/>
          </a:p>
        </p:txBody>
      </p:sp>
      <p:sp>
        <p:nvSpPr>
          <p:cNvPr id="3" name="2 Marcador de contenido"/>
          <p:cNvSpPr>
            <a:spLocks noGrp="1"/>
          </p:cNvSpPr>
          <p:nvPr>
            <p:ph idx="1"/>
          </p:nvPr>
        </p:nvSpPr>
        <p:spPr/>
        <p:txBody>
          <a:bodyPr>
            <a:normAutofit fontScale="77500" lnSpcReduction="20000"/>
          </a:bodyPr>
          <a:lstStyle/>
          <a:p>
            <a:pPr algn="just">
              <a:defRPr/>
            </a:pPr>
            <a:endParaRPr lang="es-CL" dirty="0" smtClean="0"/>
          </a:p>
          <a:p>
            <a:pPr algn="just">
              <a:defRPr/>
            </a:pPr>
            <a:r>
              <a:rPr lang="es-CL" dirty="0" smtClean="0"/>
              <a:t>Es necesario tener </a:t>
            </a:r>
            <a:r>
              <a:rPr lang="es-CL" b="1" dirty="0" smtClean="0"/>
              <a:t>presente el sobre ajuste </a:t>
            </a:r>
            <a:r>
              <a:rPr lang="es-CL" dirty="0" smtClean="0"/>
              <a:t>y podar (pre y post poda) un árbol de decisión. Distintos valores para los parámetros relacionados con la post-poda, pueden generar distintas alturas en los árboles de decisión, pero no reordenar el orden de las reglas lógicas, y la jerarquía de las variables presentes en los nodos del árbol.</a:t>
            </a:r>
          </a:p>
          <a:p>
            <a:pPr algn="just">
              <a:defRPr/>
            </a:pPr>
            <a:endParaRPr lang="es-CL" dirty="0" smtClean="0"/>
          </a:p>
          <a:p>
            <a:pPr algn="just">
              <a:defRPr/>
            </a:pPr>
            <a:r>
              <a:rPr lang="es-CL" dirty="0" smtClean="0"/>
              <a:t>Dependiendo de los índices de medidas de ganancia de información </a:t>
            </a:r>
            <a:r>
              <a:rPr lang="es-CL" b="1" dirty="0" smtClean="0"/>
              <a:t>(criterios de pre-poda)</a:t>
            </a:r>
            <a:r>
              <a:rPr lang="es-CL" dirty="0" smtClean="0"/>
              <a:t>, </a:t>
            </a:r>
            <a:r>
              <a:rPr lang="es-CL" b="1" dirty="0" smtClean="0"/>
              <a:t>se pueden obtener árboles de decisión completamente distintos</a:t>
            </a:r>
            <a:r>
              <a:rPr lang="es-CL" dirty="0" smtClean="0"/>
              <a:t>, reordenando el orden de la jerarquía de las variables presentes en los nodos del árbol.</a:t>
            </a:r>
          </a:p>
        </p:txBody>
      </p:sp>
      <p:sp>
        <p:nvSpPr>
          <p:cNvPr id="4" name="3 Marcador de número de diapositiva"/>
          <p:cNvSpPr>
            <a:spLocks noGrp="1"/>
          </p:cNvSpPr>
          <p:nvPr>
            <p:ph type="sldNum" sz="quarter" idx="12"/>
          </p:nvPr>
        </p:nvSpPr>
        <p:spPr/>
        <p:txBody>
          <a:bodyPr/>
          <a:lstStyle/>
          <a:p>
            <a:pPr>
              <a:defRPr/>
            </a:pPr>
            <a:fld id="{93EE59AE-CEDE-4029-A9F3-3075BFFB6BB9}" type="slidenum">
              <a:rPr lang="es-ES" smtClean="0"/>
              <a:pPr>
                <a:defRPr/>
              </a:pPr>
              <a:t>23</a:t>
            </a:fld>
            <a:endParaRPr lang="es-E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CL" sz="4000" dirty="0" smtClean="0"/>
              <a:t>VALIDACIÓN DE MODELOS</a:t>
            </a:r>
            <a:endParaRPr lang="es-CL" sz="4000" dirty="0"/>
          </a:p>
        </p:txBody>
      </p:sp>
      <p:sp>
        <p:nvSpPr>
          <p:cNvPr id="6" name="5 Marcador de número de diapositiva"/>
          <p:cNvSpPr>
            <a:spLocks noGrp="1"/>
          </p:cNvSpPr>
          <p:nvPr>
            <p:ph type="sldNum" sz="quarter" idx="12"/>
          </p:nvPr>
        </p:nvSpPr>
        <p:spPr/>
        <p:txBody>
          <a:bodyPr/>
          <a:lstStyle/>
          <a:p>
            <a:fld id="{21FC8848-5FD5-45D2-A1A4-E3CECA2232D8}" type="slidenum">
              <a:rPr lang="es-ES" smtClean="0"/>
              <a:pPr/>
              <a:t>24</a:t>
            </a:fld>
            <a:endParaRPr lang="es-ES"/>
          </a:p>
        </p:txBody>
      </p:sp>
      <p:sp>
        <p:nvSpPr>
          <p:cNvPr id="7" name="6 Marcador de texto"/>
          <p:cNvSpPr>
            <a:spLocks noGrp="1"/>
          </p:cNvSpPr>
          <p:nvPr>
            <p:ph type="body" idx="1"/>
          </p:nvPr>
        </p:nvSpPr>
        <p:spPr/>
        <p:txBody>
          <a:bodyPr/>
          <a:lstStyle/>
          <a:p>
            <a:endParaRPr lang="es-CL"/>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Validación de Modelos</a:t>
            </a:r>
            <a:br>
              <a:rPr lang="es-CL" dirty="0" smtClean="0"/>
            </a:br>
            <a:r>
              <a:rPr lang="es-CL" sz="4000" dirty="0" smtClean="0"/>
              <a:t>Clasificación</a:t>
            </a:r>
            <a:endParaRPr lang="es-CL" dirty="0"/>
          </a:p>
        </p:txBody>
      </p:sp>
      <p:sp>
        <p:nvSpPr>
          <p:cNvPr id="5123" name="2 Marcador de contenido"/>
          <p:cNvSpPr>
            <a:spLocks noGrp="1"/>
          </p:cNvSpPr>
          <p:nvPr>
            <p:ph idx="1"/>
          </p:nvPr>
        </p:nvSpPr>
        <p:spPr/>
        <p:txBody>
          <a:bodyPr>
            <a:normAutofit lnSpcReduction="10000"/>
          </a:bodyPr>
          <a:lstStyle/>
          <a:p>
            <a:pPr algn="just"/>
            <a:r>
              <a:rPr lang="es-ES" sz="2400" dirty="0" smtClean="0"/>
              <a:t>Se deben considerar varias puntos al evaluar el desempeño de un determinado modelo supervisado:</a:t>
            </a:r>
          </a:p>
          <a:p>
            <a:pPr lvl="1" algn="just"/>
            <a:r>
              <a:rPr lang="es-ES" dirty="0" smtClean="0"/>
              <a:t>Estrategia de entrenamiento y prueba:</a:t>
            </a:r>
          </a:p>
          <a:p>
            <a:pPr lvl="2" algn="just">
              <a:buFont typeface="Arial" charset="0"/>
              <a:buChar char="•"/>
            </a:pPr>
            <a:r>
              <a:rPr lang="es-ES" sz="1800" dirty="0" smtClean="0"/>
              <a:t> </a:t>
            </a:r>
            <a:r>
              <a:rPr lang="es-ES" dirty="0" err="1" smtClean="0"/>
              <a:t>Holdout</a:t>
            </a:r>
            <a:endParaRPr lang="es-ES" dirty="0" smtClean="0"/>
          </a:p>
          <a:p>
            <a:pPr lvl="2" algn="just">
              <a:buFont typeface="Arial" charset="0"/>
              <a:buChar char="•"/>
            </a:pPr>
            <a:r>
              <a:rPr lang="es-ES" dirty="0" smtClean="0"/>
              <a:t>Validación Cruzada (</a:t>
            </a:r>
            <a:r>
              <a:rPr lang="es-ES" i="1" dirty="0" err="1" smtClean="0"/>
              <a:t>cross</a:t>
            </a:r>
            <a:r>
              <a:rPr lang="es-ES" i="1" dirty="0" smtClean="0"/>
              <a:t> </a:t>
            </a:r>
            <a:r>
              <a:rPr lang="es-ES" i="1" dirty="0" err="1" smtClean="0"/>
              <a:t>validation</a:t>
            </a:r>
            <a:r>
              <a:rPr lang="es-ES" dirty="0" smtClean="0"/>
              <a:t>)</a:t>
            </a:r>
          </a:p>
          <a:p>
            <a:pPr lvl="1" algn="just"/>
            <a:r>
              <a:rPr lang="es-ES" dirty="0" smtClean="0"/>
              <a:t>Tipos de errores y medidas de evaluación</a:t>
            </a:r>
          </a:p>
          <a:p>
            <a:pPr lvl="1" algn="just"/>
            <a:r>
              <a:rPr lang="es-ES" dirty="0" smtClean="0"/>
              <a:t>Evaluación de costo de clasificación</a:t>
            </a:r>
          </a:p>
          <a:p>
            <a:pPr lvl="1" algn="just"/>
            <a:r>
              <a:rPr lang="es-ES" dirty="0" smtClean="0"/>
              <a:t>Métodos de evaluación con Gráficos </a:t>
            </a:r>
          </a:p>
          <a:p>
            <a:pPr lvl="2" algn="just">
              <a:buFont typeface="Arial" charset="0"/>
              <a:buChar char="•"/>
            </a:pPr>
            <a:r>
              <a:rPr lang="es-ES" strike="sngStrike" dirty="0" smtClean="0"/>
              <a:t>curvas ROC</a:t>
            </a:r>
          </a:p>
          <a:p>
            <a:pPr lvl="2" algn="just">
              <a:buFont typeface="Arial" charset="0"/>
              <a:buChar char="•"/>
            </a:pPr>
            <a:r>
              <a:rPr lang="es-ES" i="1" strike="sngStrike" dirty="0" err="1" smtClean="0"/>
              <a:t>lift</a:t>
            </a:r>
            <a:r>
              <a:rPr lang="es-ES" i="1" strike="sngStrike" dirty="0" smtClean="0"/>
              <a:t> charts</a:t>
            </a:r>
          </a:p>
          <a:p>
            <a:pPr algn="just"/>
            <a:endParaRPr lang="es-ES" sz="2400" dirty="0" smtClean="0"/>
          </a:p>
          <a:p>
            <a:pPr lvl="1" algn="just">
              <a:buFont typeface="Courier New" pitchFamily="49" charset="0"/>
              <a:buNone/>
            </a:pPr>
            <a:endParaRPr lang="es-ES" sz="1800" dirty="0" smtClean="0"/>
          </a:p>
        </p:txBody>
      </p:sp>
      <p:sp>
        <p:nvSpPr>
          <p:cNvPr id="4" name="3 Marcador de número de diapositiva"/>
          <p:cNvSpPr>
            <a:spLocks noGrp="1"/>
          </p:cNvSpPr>
          <p:nvPr>
            <p:ph type="sldNum" sz="quarter" idx="12"/>
          </p:nvPr>
        </p:nvSpPr>
        <p:spPr/>
        <p:txBody>
          <a:bodyPr/>
          <a:lstStyle/>
          <a:p>
            <a:pPr>
              <a:defRPr/>
            </a:pPr>
            <a:fld id="{A7C1864C-6B8D-435D-A556-DEF40D55C291}" type="slidenum">
              <a:rPr lang="es-ES" smtClean="0"/>
              <a:pPr>
                <a:defRPr/>
              </a:pPr>
              <a:t>25</a:t>
            </a:fld>
            <a:endParaRPr lang="es-ES"/>
          </a:p>
        </p:txBody>
      </p:sp>
      <p:sp>
        <p:nvSpPr>
          <p:cNvPr id="5" name="4 CuadroTexto"/>
          <p:cNvSpPr txBox="1"/>
          <p:nvPr/>
        </p:nvSpPr>
        <p:spPr>
          <a:xfrm>
            <a:off x="5572132" y="6000768"/>
            <a:ext cx="2954655" cy="369332"/>
          </a:xfrm>
          <a:prstGeom prst="rect">
            <a:avLst/>
          </a:prstGeom>
          <a:noFill/>
        </p:spPr>
        <p:txBody>
          <a:bodyPr wrap="none" rtlCol="0">
            <a:spAutoFit/>
          </a:bodyPr>
          <a:lstStyle/>
          <a:p>
            <a:r>
              <a:rPr lang="es-CL" dirty="0" smtClean="0"/>
              <a:t>Los veremos más adelante</a:t>
            </a:r>
            <a:endParaRPr lang="es-CL" dirty="0"/>
          </a:p>
        </p:txBody>
      </p:sp>
      <p:cxnSp>
        <p:nvCxnSpPr>
          <p:cNvPr id="7" name="6 Conector recto de flecha"/>
          <p:cNvCxnSpPr>
            <a:stCxn id="5" idx="1"/>
          </p:cNvCxnSpPr>
          <p:nvPr/>
        </p:nvCxnSpPr>
        <p:spPr>
          <a:xfrm rot="10800000">
            <a:off x="2643174" y="5857892"/>
            <a:ext cx="2928958" cy="3275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a:stCxn id="5" idx="1"/>
          </p:cNvCxnSpPr>
          <p:nvPr/>
        </p:nvCxnSpPr>
        <p:spPr>
          <a:xfrm rot="10800000">
            <a:off x="2928926" y="5429264"/>
            <a:ext cx="2643206" cy="7561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VALIDACIÓN DE MODELOS</a:t>
            </a:r>
            <a:br>
              <a:rPr lang="es-CL" dirty="0" smtClean="0"/>
            </a:br>
            <a:r>
              <a:rPr lang="es-CL" dirty="0" smtClean="0"/>
              <a:t>Conceptos básicos</a:t>
            </a:r>
            <a:endParaRPr lang="es-CL" dirty="0"/>
          </a:p>
        </p:txBody>
      </p:sp>
      <p:sp>
        <p:nvSpPr>
          <p:cNvPr id="3" name="2 Marcador de contenido"/>
          <p:cNvSpPr>
            <a:spLocks noGrp="1"/>
          </p:cNvSpPr>
          <p:nvPr>
            <p:ph idx="1"/>
          </p:nvPr>
        </p:nvSpPr>
        <p:spPr>
          <a:xfrm>
            <a:off x="457200" y="1775191"/>
            <a:ext cx="8229600" cy="4725643"/>
          </a:xfrm>
        </p:spPr>
        <p:txBody>
          <a:bodyPr>
            <a:normAutofit fontScale="77500" lnSpcReduction="20000"/>
          </a:bodyPr>
          <a:lstStyle/>
          <a:p>
            <a:pPr>
              <a:defRPr/>
            </a:pPr>
            <a:r>
              <a:rPr lang="es-CL" b="1" dirty="0" smtClean="0"/>
              <a:t>Datos de Entrenamiento</a:t>
            </a:r>
            <a:r>
              <a:rPr lang="es-CL" dirty="0" smtClean="0"/>
              <a:t>: </a:t>
            </a:r>
          </a:p>
          <a:p>
            <a:pPr lvl="1">
              <a:defRPr/>
            </a:pPr>
            <a:r>
              <a:rPr lang="es-CL" dirty="0" smtClean="0"/>
              <a:t>Datos utilizados para </a:t>
            </a:r>
            <a:r>
              <a:rPr lang="es-CL" b="1" dirty="0" smtClean="0">
                <a:solidFill>
                  <a:srgbClr val="FF0000"/>
                </a:solidFill>
              </a:rPr>
              <a:t>entrenar</a:t>
            </a:r>
            <a:r>
              <a:rPr lang="es-CL" dirty="0" smtClean="0"/>
              <a:t> el modelo</a:t>
            </a:r>
          </a:p>
          <a:p>
            <a:pPr>
              <a:defRPr/>
            </a:pPr>
            <a:endParaRPr lang="es-CL" dirty="0" smtClean="0"/>
          </a:p>
          <a:p>
            <a:pPr>
              <a:defRPr/>
            </a:pPr>
            <a:r>
              <a:rPr lang="es-CL" b="1" dirty="0" smtClean="0"/>
              <a:t>Datos de Prueba</a:t>
            </a:r>
            <a:r>
              <a:rPr lang="es-CL" dirty="0" smtClean="0"/>
              <a:t>:</a:t>
            </a:r>
          </a:p>
          <a:p>
            <a:pPr lvl="1">
              <a:defRPr/>
            </a:pPr>
            <a:r>
              <a:rPr lang="es-CL" dirty="0" smtClean="0"/>
              <a:t>Datos utilizados para </a:t>
            </a:r>
            <a:r>
              <a:rPr lang="es-CL" b="1" dirty="0" smtClean="0">
                <a:solidFill>
                  <a:srgbClr val="FF0000"/>
                </a:solidFill>
              </a:rPr>
              <a:t>probar</a:t>
            </a:r>
            <a:r>
              <a:rPr lang="es-CL" dirty="0" smtClean="0"/>
              <a:t> el modelo</a:t>
            </a:r>
          </a:p>
          <a:p>
            <a:pPr>
              <a:defRPr/>
            </a:pPr>
            <a:endParaRPr lang="es-CL" dirty="0" smtClean="0"/>
          </a:p>
          <a:p>
            <a:pPr>
              <a:defRPr/>
            </a:pPr>
            <a:r>
              <a:rPr lang="es-CL" b="1" dirty="0" smtClean="0"/>
              <a:t>Datos Objetivo</a:t>
            </a:r>
            <a:r>
              <a:rPr lang="es-CL" dirty="0" smtClean="0"/>
              <a:t>:</a:t>
            </a:r>
          </a:p>
          <a:p>
            <a:pPr lvl="1">
              <a:defRPr/>
            </a:pPr>
            <a:r>
              <a:rPr lang="es-CL" dirty="0" smtClean="0"/>
              <a:t>Datos sobre los cuales se ejecuta posteriormente el modelo</a:t>
            </a:r>
          </a:p>
          <a:p>
            <a:pPr>
              <a:defRPr/>
            </a:pPr>
            <a:endParaRPr lang="es-CL" dirty="0" smtClean="0"/>
          </a:p>
          <a:p>
            <a:pPr>
              <a:defRPr/>
            </a:pPr>
            <a:r>
              <a:rPr lang="es-CL" b="1" dirty="0" smtClean="0"/>
              <a:t>Error de predicción</a:t>
            </a:r>
            <a:r>
              <a:rPr lang="es-CL" dirty="0" smtClean="0"/>
              <a:t>:</a:t>
            </a:r>
          </a:p>
          <a:p>
            <a:pPr lvl="1">
              <a:defRPr/>
            </a:pPr>
            <a:r>
              <a:rPr lang="es-CL" dirty="0" smtClean="0"/>
              <a:t>Observaciones mal clasificadas sobre observaciones totales. </a:t>
            </a:r>
          </a:p>
          <a:p>
            <a:pPr lvl="1">
              <a:defRPr/>
            </a:pPr>
            <a:r>
              <a:rPr lang="es-CL" b="1" dirty="0" smtClean="0">
                <a:solidFill>
                  <a:srgbClr val="00B0F0"/>
                </a:solidFill>
              </a:rPr>
              <a:t>Tasa de éxito = 1 – error de predicción</a:t>
            </a:r>
          </a:p>
          <a:p>
            <a:pPr lvl="1">
              <a:buNone/>
              <a:defRPr/>
            </a:pPr>
            <a:endParaRPr lang="es-CL" dirty="0"/>
          </a:p>
        </p:txBody>
      </p:sp>
      <p:sp>
        <p:nvSpPr>
          <p:cNvPr id="4" name="3 Marcador de número de diapositiva"/>
          <p:cNvSpPr>
            <a:spLocks noGrp="1"/>
          </p:cNvSpPr>
          <p:nvPr>
            <p:ph type="sldNum" sz="quarter" idx="12"/>
          </p:nvPr>
        </p:nvSpPr>
        <p:spPr/>
        <p:txBody>
          <a:bodyPr/>
          <a:lstStyle/>
          <a:p>
            <a:pPr>
              <a:defRPr/>
            </a:pPr>
            <a:fld id="{E3ED6570-C63E-4FA8-BF26-BD6005C53FE0}" type="slidenum">
              <a:rPr lang="es-ES" smtClean="0"/>
              <a:pPr>
                <a:defRPr/>
              </a:pPr>
              <a:t>26</a:t>
            </a:fld>
            <a:endParaRPr lang="es-E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VALIDACIÓN DE MODELOS</a:t>
            </a:r>
            <a:br>
              <a:rPr lang="es-CL" dirty="0" smtClean="0"/>
            </a:br>
            <a:r>
              <a:rPr lang="es-CL" dirty="0" err="1" smtClean="0"/>
              <a:t>Holdout</a:t>
            </a:r>
            <a:endParaRPr lang="es-CL" dirty="0"/>
          </a:p>
        </p:txBody>
      </p:sp>
      <p:sp>
        <p:nvSpPr>
          <p:cNvPr id="7171" name="2 Marcador de contenido"/>
          <p:cNvSpPr>
            <a:spLocks noGrp="1"/>
          </p:cNvSpPr>
          <p:nvPr>
            <p:ph idx="1"/>
          </p:nvPr>
        </p:nvSpPr>
        <p:spPr/>
        <p:txBody>
          <a:bodyPr>
            <a:normAutofit fontScale="92500"/>
          </a:bodyPr>
          <a:lstStyle/>
          <a:p>
            <a:pPr algn="just"/>
            <a:r>
              <a:rPr lang="es-CL" sz="2400" dirty="0" smtClean="0"/>
              <a:t>Generalmente se tiene una base de datos, por lo que se debe dividir en una base de </a:t>
            </a:r>
            <a:r>
              <a:rPr lang="es-CL" sz="2400" b="1" dirty="0" smtClean="0">
                <a:solidFill>
                  <a:srgbClr val="FF0000"/>
                </a:solidFill>
              </a:rPr>
              <a:t>datos de prueba </a:t>
            </a:r>
            <a:r>
              <a:rPr lang="es-CL" sz="2400" dirty="0" smtClean="0"/>
              <a:t>y otra de </a:t>
            </a:r>
            <a:r>
              <a:rPr lang="es-CL" sz="2400" b="1" dirty="0" smtClean="0">
                <a:solidFill>
                  <a:srgbClr val="00B0F0"/>
                </a:solidFill>
              </a:rPr>
              <a:t>entrenamiento</a:t>
            </a:r>
            <a:r>
              <a:rPr lang="es-CL" sz="2400" dirty="0" smtClean="0"/>
              <a:t>. </a:t>
            </a:r>
          </a:p>
          <a:p>
            <a:pPr algn="just"/>
            <a:r>
              <a:rPr lang="es-CL" sz="2400" dirty="0" smtClean="0"/>
              <a:t>Ambos conjuntos deben ser </a:t>
            </a:r>
            <a:r>
              <a:rPr lang="es-CL" sz="2400" b="1" dirty="0" smtClean="0">
                <a:solidFill>
                  <a:srgbClr val="FF0000"/>
                </a:solidFill>
              </a:rPr>
              <a:t>representativos</a:t>
            </a:r>
            <a:r>
              <a:rPr lang="es-CL" sz="2400" dirty="0" smtClean="0"/>
              <a:t> con respecto a los datos objetivos.</a:t>
            </a:r>
          </a:p>
          <a:p>
            <a:pPr algn="just"/>
            <a:r>
              <a:rPr lang="es-CL" sz="2400" dirty="0" smtClean="0"/>
              <a:t>Problemas:</a:t>
            </a:r>
          </a:p>
          <a:p>
            <a:pPr lvl="1" algn="just"/>
            <a:r>
              <a:rPr lang="es-CL" sz="2000" dirty="0" smtClean="0"/>
              <a:t>Si una clase no está representada en los datos de entrenamiento, el modelo no tendrá un buen desempeño para la clase y no se medirá bien el error asociado.</a:t>
            </a:r>
          </a:p>
          <a:p>
            <a:pPr lvl="1" algn="just"/>
            <a:r>
              <a:rPr lang="es-ES" sz="2000" dirty="0" smtClean="0"/>
              <a:t>Existe un </a:t>
            </a:r>
            <a:r>
              <a:rPr lang="es-ES" sz="2000" i="1" dirty="0" err="1" smtClean="0"/>
              <a:t>trade</a:t>
            </a:r>
            <a:r>
              <a:rPr lang="es-ES" sz="2000" i="1" dirty="0" smtClean="0"/>
              <a:t>-off</a:t>
            </a:r>
            <a:r>
              <a:rPr lang="es-ES" sz="2000" dirty="0" smtClean="0"/>
              <a:t> entre la cantidad de datos considerados para el conjunto de entrenamiento y de prueba.</a:t>
            </a:r>
          </a:p>
          <a:p>
            <a:pPr lvl="2" algn="just">
              <a:buFont typeface="Wingdings" pitchFamily="2" charset="2"/>
              <a:buChar char="Ø"/>
            </a:pPr>
            <a:r>
              <a:rPr lang="es-ES" sz="1800" dirty="0" smtClean="0"/>
              <a:t>Es necesario un </a:t>
            </a:r>
            <a:r>
              <a:rPr lang="es-ES" sz="1800" b="1" dirty="0" smtClean="0">
                <a:solidFill>
                  <a:srgbClr val="00B0F0"/>
                </a:solidFill>
              </a:rPr>
              <a:t>conjunto de entrenamiento mayor </a:t>
            </a:r>
            <a:r>
              <a:rPr lang="es-ES" sz="1800" dirty="0" smtClean="0"/>
              <a:t>para estimar un </a:t>
            </a:r>
            <a:r>
              <a:rPr lang="es-ES" sz="1800" b="1" dirty="0" smtClean="0">
                <a:solidFill>
                  <a:srgbClr val="FF0000"/>
                </a:solidFill>
              </a:rPr>
              <a:t>buen modelo</a:t>
            </a:r>
            <a:r>
              <a:rPr lang="es-ES" sz="1800" dirty="0" smtClean="0"/>
              <a:t>.</a:t>
            </a:r>
          </a:p>
          <a:p>
            <a:pPr lvl="2" algn="just">
              <a:buFont typeface="Wingdings" pitchFamily="2" charset="2"/>
              <a:buChar char="Ø"/>
            </a:pPr>
            <a:r>
              <a:rPr lang="es-ES" sz="1800" dirty="0" smtClean="0"/>
              <a:t>Es necesario un </a:t>
            </a:r>
            <a:r>
              <a:rPr lang="es-ES" sz="1800" b="1" dirty="0" smtClean="0">
                <a:solidFill>
                  <a:srgbClr val="FF0000"/>
                </a:solidFill>
              </a:rPr>
              <a:t>conjunto de prueba mayor </a:t>
            </a:r>
            <a:r>
              <a:rPr lang="es-ES" sz="1800" dirty="0" smtClean="0"/>
              <a:t>para tener una </a:t>
            </a:r>
            <a:r>
              <a:rPr lang="es-ES" sz="1800" b="1" dirty="0" smtClean="0">
                <a:solidFill>
                  <a:srgbClr val="00B0F0"/>
                </a:solidFill>
              </a:rPr>
              <a:t>buena estimación del error</a:t>
            </a:r>
            <a:r>
              <a:rPr lang="es-ES" sz="1800" dirty="0" smtClean="0"/>
              <a:t>.</a:t>
            </a:r>
            <a:endParaRPr lang="es-CL" sz="1400" dirty="0" smtClean="0"/>
          </a:p>
        </p:txBody>
      </p:sp>
      <p:sp>
        <p:nvSpPr>
          <p:cNvPr id="4" name="3 Marcador de número de diapositiva"/>
          <p:cNvSpPr>
            <a:spLocks noGrp="1"/>
          </p:cNvSpPr>
          <p:nvPr>
            <p:ph type="sldNum" sz="quarter" idx="12"/>
          </p:nvPr>
        </p:nvSpPr>
        <p:spPr/>
        <p:txBody>
          <a:bodyPr/>
          <a:lstStyle/>
          <a:p>
            <a:pPr>
              <a:defRPr/>
            </a:pPr>
            <a:fld id="{9A71ADCA-CC1C-4DAA-9FC3-CEBA46E29935}" type="slidenum">
              <a:rPr lang="es-ES" smtClean="0"/>
              <a:pPr>
                <a:defRPr/>
              </a:pPr>
              <a:t>27</a:t>
            </a:fld>
            <a:endParaRPr lang="es-E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VALIDACIÓN DE MODELOS</a:t>
            </a:r>
            <a:br>
              <a:rPr lang="es-CL" dirty="0" smtClean="0"/>
            </a:br>
            <a:r>
              <a:rPr lang="es-CL" dirty="0" err="1" smtClean="0"/>
              <a:t>Holdout</a:t>
            </a:r>
            <a:r>
              <a:rPr lang="es-CL" dirty="0" smtClean="0"/>
              <a:t> (2)</a:t>
            </a:r>
            <a:endParaRPr lang="es-CL" dirty="0"/>
          </a:p>
        </p:txBody>
      </p:sp>
      <p:sp>
        <p:nvSpPr>
          <p:cNvPr id="8195" name="2 Marcador de contenido"/>
          <p:cNvSpPr>
            <a:spLocks noGrp="1"/>
          </p:cNvSpPr>
          <p:nvPr>
            <p:ph idx="1"/>
          </p:nvPr>
        </p:nvSpPr>
        <p:spPr/>
        <p:txBody>
          <a:bodyPr>
            <a:normAutofit lnSpcReduction="10000"/>
          </a:bodyPr>
          <a:lstStyle/>
          <a:p>
            <a:pPr algn="just"/>
            <a:r>
              <a:rPr lang="es-CL" sz="2400" dirty="0" smtClean="0"/>
              <a:t>Se puede considerar un “</a:t>
            </a:r>
            <a:r>
              <a:rPr lang="es-CL" sz="2400" b="1" dirty="0" err="1" smtClean="0">
                <a:solidFill>
                  <a:srgbClr val="00B0F0"/>
                </a:solidFill>
              </a:rPr>
              <a:t>Holdout</a:t>
            </a:r>
            <a:r>
              <a:rPr lang="es-CL" sz="2400" b="1" dirty="0" smtClean="0">
                <a:solidFill>
                  <a:srgbClr val="00B0F0"/>
                </a:solidFill>
              </a:rPr>
              <a:t> estratificado</a:t>
            </a:r>
            <a:r>
              <a:rPr lang="es-CL" sz="2400" dirty="0" smtClean="0"/>
              <a:t>”, considerando la misma frecuencia de clases en cada partición Entrenamiento / Prueba.</a:t>
            </a:r>
          </a:p>
          <a:p>
            <a:pPr algn="just"/>
            <a:endParaRPr lang="es-CL" sz="2400" dirty="0" smtClean="0"/>
          </a:p>
          <a:p>
            <a:pPr algn="just"/>
            <a:r>
              <a:rPr lang="es-CL" sz="2400" dirty="0" smtClean="0"/>
              <a:t>Se considera generalmente la regla </a:t>
            </a:r>
            <a:r>
              <a:rPr lang="es-CL" sz="2400" b="1" dirty="0" smtClean="0">
                <a:solidFill>
                  <a:srgbClr val="00B0F0"/>
                </a:solidFill>
              </a:rPr>
              <a:t>2/3 entrenamiento </a:t>
            </a:r>
            <a:r>
              <a:rPr lang="es-CL" sz="2400" dirty="0" smtClean="0"/>
              <a:t>y </a:t>
            </a:r>
            <a:r>
              <a:rPr lang="es-CL" sz="2400" b="1" dirty="0" smtClean="0">
                <a:solidFill>
                  <a:srgbClr val="FF0000"/>
                </a:solidFill>
              </a:rPr>
              <a:t>1/3 prueba</a:t>
            </a:r>
            <a:r>
              <a:rPr lang="es-CL" sz="2400" dirty="0" smtClean="0"/>
              <a:t> para la división de la base de datos. </a:t>
            </a:r>
          </a:p>
          <a:p>
            <a:pPr algn="just"/>
            <a:endParaRPr lang="es-CL" sz="2400" dirty="0" smtClean="0"/>
          </a:p>
          <a:p>
            <a:pPr algn="just"/>
            <a:r>
              <a:rPr lang="es-CL" sz="2400" dirty="0" smtClean="0"/>
              <a:t>Existen otras alternativas de evaluación:</a:t>
            </a:r>
          </a:p>
          <a:p>
            <a:pPr lvl="1" algn="just"/>
            <a:r>
              <a:rPr lang="es-CL" sz="2000" dirty="0" smtClean="0"/>
              <a:t>Se puede utilizar una selección con reemplazo de la base de datos original, probando una cierta cantidad de veces sobre los conjuntos formados con el muestreo aleatorio. </a:t>
            </a:r>
          </a:p>
          <a:p>
            <a:pPr lvl="1" algn="just"/>
            <a:r>
              <a:rPr lang="es-CL" sz="2000" dirty="0" smtClean="0"/>
              <a:t>El error estimado se puede considerar como el promedio de errores para la iteración.</a:t>
            </a:r>
          </a:p>
          <a:p>
            <a:pPr algn="just"/>
            <a:endParaRPr lang="es-CL" sz="2400" dirty="0" smtClean="0"/>
          </a:p>
        </p:txBody>
      </p:sp>
      <p:sp>
        <p:nvSpPr>
          <p:cNvPr id="4" name="3 Marcador de número de diapositiva"/>
          <p:cNvSpPr>
            <a:spLocks noGrp="1"/>
          </p:cNvSpPr>
          <p:nvPr>
            <p:ph type="sldNum" sz="quarter" idx="12"/>
          </p:nvPr>
        </p:nvSpPr>
        <p:spPr/>
        <p:txBody>
          <a:bodyPr/>
          <a:lstStyle/>
          <a:p>
            <a:pPr>
              <a:defRPr/>
            </a:pPr>
            <a:fld id="{3B1C726F-3997-48D8-BE28-E55CBF1C298C}" type="slidenum">
              <a:rPr lang="es-ES" smtClean="0"/>
              <a:pPr>
                <a:defRPr/>
              </a:pPr>
              <a:t>28</a:t>
            </a:fld>
            <a:endParaRPr lang="es-E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VALIDACIÓN DE MODELOS </a:t>
            </a:r>
            <a:br>
              <a:rPr lang="es-CL" dirty="0" smtClean="0"/>
            </a:br>
            <a:r>
              <a:rPr lang="es-CL" dirty="0" smtClean="0"/>
              <a:t>Cross </a:t>
            </a:r>
            <a:r>
              <a:rPr lang="es-CL" dirty="0" err="1" smtClean="0"/>
              <a:t>Validation</a:t>
            </a:r>
            <a:endParaRPr lang="es-CL" dirty="0"/>
          </a:p>
        </p:txBody>
      </p:sp>
      <p:sp>
        <p:nvSpPr>
          <p:cNvPr id="9219" name="2 Marcador de contenido"/>
          <p:cNvSpPr>
            <a:spLocks noGrp="1"/>
          </p:cNvSpPr>
          <p:nvPr>
            <p:ph idx="1"/>
          </p:nvPr>
        </p:nvSpPr>
        <p:spPr/>
        <p:txBody>
          <a:bodyPr>
            <a:normAutofit fontScale="92500" lnSpcReduction="10000"/>
          </a:bodyPr>
          <a:lstStyle/>
          <a:p>
            <a:pPr algn="just"/>
            <a:r>
              <a:rPr lang="es-CL" dirty="0" smtClean="0"/>
              <a:t>Validación Cruzada de “</a:t>
            </a:r>
            <a:r>
              <a:rPr lang="es-CL" b="1" i="1" dirty="0" smtClean="0">
                <a:solidFill>
                  <a:srgbClr val="FF0000"/>
                </a:solidFill>
              </a:rPr>
              <a:t>n-</a:t>
            </a:r>
            <a:r>
              <a:rPr lang="es-CL" b="1" i="1" dirty="0" err="1" smtClean="0">
                <a:solidFill>
                  <a:srgbClr val="FF0000"/>
                </a:solidFill>
              </a:rPr>
              <a:t>folds</a:t>
            </a:r>
            <a:r>
              <a:rPr lang="es-CL" dirty="0" smtClean="0"/>
              <a:t>”</a:t>
            </a:r>
          </a:p>
          <a:p>
            <a:pPr lvl="1" algn="just"/>
            <a:r>
              <a:rPr lang="es-CL" dirty="0" smtClean="0"/>
              <a:t>Se subdividen los datos en </a:t>
            </a:r>
            <a:r>
              <a:rPr lang="es-CL" b="1" dirty="0" smtClean="0">
                <a:solidFill>
                  <a:srgbClr val="FF0000"/>
                </a:solidFill>
              </a:rPr>
              <a:t>n</a:t>
            </a:r>
            <a:r>
              <a:rPr lang="es-CL" dirty="0" smtClean="0"/>
              <a:t> subconjuntos disjuntos.</a:t>
            </a:r>
          </a:p>
          <a:p>
            <a:pPr lvl="1" algn="just"/>
            <a:r>
              <a:rPr lang="es-CL" dirty="0" smtClean="0"/>
              <a:t>Se considera la evaluación de </a:t>
            </a:r>
            <a:r>
              <a:rPr lang="es-CL" b="1" dirty="0" smtClean="0">
                <a:solidFill>
                  <a:srgbClr val="FF0000"/>
                </a:solidFill>
              </a:rPr>
              <a:t>n-1</a:t>
            </a:r>
            <a:r>
              <a:rPr lang="es-CL" b="1" dirty="0" smtClean="0"/>
              <a:t> </a:t>
            </a:r>
            <a:r>
              <a:rPr lang="es-CL" dirty="0" smtClean="0"/>
              <a:t>subconjuntos para el entrenamiento del modelo y </a:t>
            </a:r>
            <a:r>
              <a:rPr lang="es-CL" b="1" dirty="0" smtClean="0">
                <a:solidFill>
                  <a:srgbClr val="FF0000"/>
                </a:solidFill>
              </a:rPr>
              <a:t>1</a:t>
            </a:r>
            <a:r>
              <a:rPr lang="es-CL" dirty="0" smtClean="0"/>
              <a:t> subconjunto para la prueba. Este proceso se repite hasta que los </a:t>
            </a:r>
            <a:r>
              <a:rPr lang="es-CL" b="1" dirty="0" smtClean="0">
                <a:solidFill>
                  <a:srgbClr val="FF0000"/>
                </a:solidFill>
              </a:rPr>
              <a:t>n</a:t>
            </a:r>
            <a:r>
              <a:rPr lang="es-CL" dirty="0" smtClean="0"/>
              <a:t> subconjuntos fueron evaluados como prueba.</a:t>
            </a:r>
          </a:p>
          <a:p>
            <a:pPr lvl="1" algn="just"/>
            <a:r>
              <a:rPr lang="es-CL" dirty="0" smtClean="0"/>
              <a:t>Una estimación del error, es el promedio de los errores considerados para las  </a:t>
            </a:r>
            <a:r>
              <a:rPr lang="es-CL" b="1" dirty="0" smtClean="0">
                <a:solidFill>
                  <a:srgbClr val="FF0000"/>
                </a:solidFill>
              </a:rPr>
              <a:t>n</a:t>
            </a:r>
            <a:r>
              <a:rPr lang="es-CL" b="1" dirty="0" smtClean="0"/>
              <a:t> </a:t>
            </a:r>
            <a:r>
              <a:rPr lang="es-CL" dirty="0" smtClean="0"/>
              <a:t>evaluaciones de la prueba.</a:t>
            </a:r>
          </a:p>
          <a:p>
            <a:pPr lvl="1" algn="just"/>
            <a:r>
              <a:rPr lang="es-CL" dirty="0" smtClean="0"/>
              <a:t>El caso más usado es una validación cruzada de </a:t>
            </a:r>
            <a:r>
              <a:rPr lang="es-CL" i="1" dirty="0" smtClean="0">
                <a:solidFill>
                  <a:srgbClr val="FF0000"/>
                </a:solidFill>
              </a:rPr>
              <a:t>10-folds.</a:t>
            </a:r>
          </a:p>
        </p:txBody>
      </p:sp>
      <p:sp>
        <p:nvSpPr>
          <p:cNvPr id="4" name="3 Marcador de número de diapositiva"/>
          <p:cNvSpPr>
            <a:spLocks noGrp="1"/>
          </p:cNvSpPr>
          <p:nvPr>
            <p:ph type="sldNum" sz="quarter" idx="12"/>
          </p:nvPr>
        </p:nvSpPr>
        <p:spPr/>
        <p:txBody>
          <a:bodyPr/>
          <a:lstStyle/>
          <a:p>
            <a:pPr>
              <a:defRPr/>
            </a:pPr>
            <a:fld id="{A56A4E05-1CEB-4C94-B7FA-A9EDFC3E8D0D}" type="slidenum">
              <a:rPr lang="es-ES" smtClean="0"/>
              <a:pPr>
                <a:defRPr/>
              </a:pPr>
              <a:t>29</a:t>
            </a:fld>
            <a:endParaRPr lang="es-E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CL" dirty="0" smtClean="0"/>
              <a:t>Proceso KDD</a:t>
            </a:r>
            <a:endParaRPr lang="es-CL" dirty="0"/>
          </a:p>
        </p:txBody>
      </p:sp>
      <p:sp>
        <p:nvSpPr>
          <p:cNvPr id="6" name="5 Marcador de número de diapositiva"/>
          <p:cNvSpPr>
            <a:spLocks noGrp="1"/>
          </p:cNvSpPr>
          <p:nvPr>
            <p:ph type="sldNum" sz="quarter" idx="12"/>
          </p:nvPr>
        </p:nvSpPr>
        <p:spPr/>
        <p:txBody>
          <a:bodyPr/>
          <a:lstStyle/>
          <a:p>
            <a:fld id="{21FC8848-5FD5-45D2-A1A4-E3CECA2232D8}" type="slidenum">
              <a:rPr lang="es-ES" smtClean="0"/>
              <a:pPr/>
              <a:t>3</a:t>
            </a:fld>
            <a:endParaRPr lang="es-ES"/>
          </a:p>
        </p:txBody>
      </p:sp>
      <p:sp>
        <p:nvSpPr>
          <p:cNvPr id="7" name="6 Marcador de texto"/>
          <p:cNvSpPr>
            <a:spLocks noGrp="1"/>
          </p:cNvSpPr>
          <p:nvPr>
            <p:ph type="body" idx="1"/>
          </p:nvPr>
        </p:nvSpPr>
        <p:spPr/>
        <p:txBody>
          <a:bodyPr/>
          <a:lstStyle/>
          <a:p>
            <a:endParaRPr lang="es-CL"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VALIDACIÓN DE MODELOS</a:t>
            </a:r>
            <a:br>
              <a:rPr lang="es-CL" dirty="0" smtClean="0"/>
            </a:br>
            <a:r>
              <a:rPr lang="es-CL" dirty="0" smtClean="0"/>
              <a:t>Cross </a:t>
            </a:r>
            <a:r>
              <a:rPr lang="es-CL" dirty="0" err="1" smtClean="0"/>
              <a:t>Validation</a:t>
            </a:r>
            <a:r>
              <a:rPr lang="es-CL" dirty="0" smtClean="0"/>
              <a:t> (2)</a:t>
            </a:r>
            <a:endParaRPr lang="es-CL" dirty="0"/>
          </a:p>
        </p:txBody>
      </p:sp>
      <p:sp>
        <p:nvSpPr>
          <p:cNvPr id="10249" name="2 Marcador de contenido"/>
          <p:cNvSpPr>
            <a:spLocks noGrp="1"/>
          </p:cNvSpPr>
          <p:nvPr>
            <p:ph idx="1"/>
          </p:nvPr>
        </p:nvSpPr>
        <p:spPr>
          <a:xfrm>
            <a:off x="296920" y="1648231"/>
            <a:ext cx="8229600" cy="4625609"/>
          </a:xfrm>
        </p:spPr>
        <p:txBody>
          <a:bodyPr/>
          <a:lstStyle/>
          <a:p>
            <a:pPr algn="just"/>
            <a:r>
              <a:rPr lang="es-CL" sz="2400" dirty="0" smtClean="0"/>
              <a:t>Ejemplo validación Cruzada de “</a:t>
            </a:r>
            <a:r>
              <a:rPr lang="es-CL" sz="2400" i="1" dirty="0" smtClean="0"/>
              <a:t>10-folds</a:t>
            </a:r>
            <a:r>
              <a:rPr lang="es-CL" sz="2400" dirty="0" smtClean="0"/>
              <a:t>”</a:t>
            </a:r>
          </a:p>
        </p:txBody>
      </p:sp>
      <p:sp>
        <p:nvSpPr>
          <p:cNvPr id="4" name="3 Marcador de número de diapositiva"/>
          <p:cNvSpPr>
            <a:spLocks noGrp="1"/>
          </p:cNvSpPr>
          <p:nvPr>
            <p:ph type="sldNum" sz="quarter" idx="12"/>
          </p:nvPr>
        </p:nvSpPr>
        <p:spPr/>
        <p:txBody>
          <a:bodyPr/>
          <a:lstStyle/>
          <a:p>
            <a:pPr>
              <a:defRPr/>
            </a:pPr>
            <a:fld id="{7F4C9591-E622-439D-A778-CE449D94394C}" type="slidenum">
              <a:rPr lang="es-ES" smtClean="0"/>
              <a:pPr>
                <a:defRPr/>
              </a:pPr>
              <a:t>30</a:t>
            </a:fld>
            <a:endParaRPr lang="es-ES"/>
          </a:p>
        </p:txBody>
      </p:sp>
      <p:sp>
        <p:nvSpPr>
          <p:cNvPr id="10244" name="7 CuadroTexto"/>
          <p:cNvSpPr txBox="1">
            <a:spLocks noChangeArrowheads="1"/>
          </p:cNvSpPr>
          <p:nvPr/>
        </p:nvSpPr>
        <p:spPr bwMode="auto">
          <a:xfrm flipH="1">
            <a:off x="525494" y="2416196"/>
            <a:ext cx="954087" cy="369887"/>
          </a:xfrm>
          <a:prstGeom prst="rect">
            <a:avLst/>
          </a:prstGeom>
          <a:noFill/>
          <a:ln w="9525">
            <a:noFill/>
            <a:miter lim="800000"/>
            <a:headEnd/>
            <a:tailEnd/>
          </a:ln>
        </p:spPr>
        <p:txBody>
          <a:bodyPr>
            <a:spAutoFit/>
          </a:bodyPr>
          <a:lstStyle/>
          <a:p>
            <a:r>
              <a:rPr lang="es-CL"/>
              <a:t>Fold 1</a:t>
            </a:r>
          </a:p>
        </p:txBody>
      </p:sp>
      <p:grpSp>
        <p:nvGrpSpPr>
          <p:cNvPr id="3" name="34 Grupo"/>
          <p:cNvGrpSpPr>
            <a:grpSpLocks/>
          </p:cNvGrpSpPr>
          <p:nvPr/>
        </p:nvGrpSpPr>
        <p:grpSpPr bwMode="auto">
          <a:xfrm>
            <a:off x="1811369" y="2428896"/>
            <a:ext cx="6788150" cy="357187"/>
            <a:chOff x="1427934" y="2000240"/>
            <a:chExt cx="5644396" cy="286546"/>
          </a:xfrm>
        </p:grpSpPr>
        <p:cxnSp>
          <p:nvCxnSpPr>
            <p:cNvPr id="6" name="5 Conector recto"/>
            <p:cNvCxnSpPr/>
            <p:nvPr/>
          </p:nvCxnSpPr>
          <p:spPr>
            <a:xfrm>
              <a:off x="1429254" y="2142876"/>
              <a:ext cx="5643076" cy="1273"/>
            </a:xfrm>
            <a:prstGeom prst="line">
              <a:avLst/>
            </a:prstGeom>
          </p:spPr>
          <p:style>
            <a:lnRef idx="1">
              <a:schemeClr val="dk1"/>
            </a:lnRef>
            <a:fillRef idx="0">
              <a:schemeClr val="dk1"/>
            </a:fillRef>
            <a:effectRef idx="0">
              <a:schemeClr val="dk1"/>
            </a:effectRef>
            <a:fontRef idx="minor">
              <a:schemeClr val="tx1"/>
            </a:fontRef>
          </p:style>
        </p:cxnSp>
        <p:cxnSp>
          <p:nvCxnSpPr>
            <p:cNvPr id="10" name="9 Conector recto"/>
            <p:cNvCxnSpPr/>
            <p:nvPr/>
          </p:nvCxnSpPr>
          <p:spPr>
            <a:xfrm rot="5400000" flipH="1" flipV="1">
              <a:off x="1285958" y="2143489"/>
              <a:ext cx="285273" cy="1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rot="5400000" flipH="1" flipV="1">
              <a:off x="1856866" y="2141556"/>
              <a:ext cx="285273" cy="2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rot="5400000" flipH="1" flipV="1">
              <a:off x="2428433" y="2141556"/>
              <a:ext cx="285273" cy="2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rot="5400000" flipH="1" flipV="1">
              <a:off x="2999341" y="2142216"/>
              <a:ext cx="285273" cy="1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rot="5400000" flipH="1" flipV="1">
              <a:off x="3570908" y="2142216"/>
              <a:ext cx="285273" cy="1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rot="5400000" flipH="1" flipV="1">
              <a:off x="4071195" y="2142216"/>
              <a:ext cx="285273" cy="1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rot="5400000" flipH="1" flipV="1">
              <a:off x="4642763" y="2142216"/>
              <a:ext cx="285273" cy="1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rot="5400000" flipH="1" flipV="1">
              <a:off x="5214331" y="2142216"/>
              <a:ext cx="285273" cy="1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rot="5400000" flipH="1" flipV="1">
              <a:off x="5785898" y="2142216"/>
              <a:ext cx="285273" cy="1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rot="5400000" flipH="1" flipV="1">
              <a:off x="6357466" y="2142216"/>
              <a:ext cx="285273" cy="1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rot="5400000" flipH="1" flipV="1">
              <a:off x="6929033" y="2142216"/>
              <a:ext cx="285273" cy="1320"/>
            </a:xfrm>
            <a:prstGeom prst="line">
              <a:avLst/>
            </a:prstGeom>
          </p:spPr>
          <p:style>
            <a:lnRef idx="1">
              <a:schemeClr val="accent1"/>
            </a:lnRef>
            <a:fillRef idx="0">
              <a:schemeClr val="accent1"/>
            </a:fillRef>
            <a:effectRef idx="0">
              <a:schemeClr val="accent1"/>
            </a:effectRef>
            <a:fontRef idx="minor">
              <a:schemeClr val="tx1"/>
            </a:fontRef>
          </p:style>
        </p:cxnSp>
      </p:grpSp>
      <p:sp>
        <p:nvSpPr>
          <p:cNvPr id="36" name="35 Rectángulo"/>
          <p:cNvSpPr/>
          <p:nvPr/>
        </p:nvSpPr>
        <p:spPr>
          <a:xfrm>
            <a:off x="1811369" y="3630633"/>
            <a:ext cx="642937" cy="2143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37" name="36 Rectángulo"/>
          <p:cNvSpPr/>
          <p:nvPr/>
        </p:nvSpPr>
        <p:spPr>
          <a:xfrm>
            <a:off x="2525744" y="2928958"/>
            <a:ext cx="6072187" cy="2143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10248" name="37 CuadroTexto"/>
          <p:cNvSpPr txBox="1">
            <a:spLocks noChangeArrowheads="1"/>
          </p:cNvSpPr>
          <p:nvPr/>
        </p:nvSpPr>
        <p:spPr bwMode="auto">
          <a:xfrm>
            <a:off x="5168931" y="3286146"/>
            <a:ext cx="3827463" cy="368300"/>
          </a:xfrm>
          <a:prstGeom prst="rect">
            <a:avLst/>
          </a:prstGeom>
          <a:noFill/>
          <a:ln w="9525">
            <a:noFill/>
            <a:miter lim="800000"/>
            <a:headEnd/>
            <a:tailEnd/>
          </a:ln>
        </p:spPr>
        <p:txBody>
          <a:bodyPr wrap="none">
            <a:spAutoFit/>
          </a:bodyPr>
          <a:lstStyle/>
          <a:p>
            <a:r>
              <a:rPr lang="es-CL"/>
              <a:t>Se entrena con el 90% de los datos</a:t>
            </a:r>
          </a:p>
        </p:txBody>
      </p:sp>
      <p:sp>
        <p:nvSpPr>
          <p:cNvPr id="10250" name="39 CuadroTexto"/>
          <p:cNvSpPr txBox="1">
            <a:spLocks noChangeArrowheads="1"/>
          </p:cNvSpPr>
          <p:nvPr/>
        </p:nvSpPr>
        <p:spPr bwMode="auto">
          <a:xfrm>
            <a:off x="3597306" y="3559196"/>
            <a:ext cx="941388" cy="369887"/>
          </a:xfrm>
          <a:prstGeom prst="rect">
            <a:avLst/>
          </a:prstGeom>
          <a:noFill/>
          <a:ln w="9525">
            <a:noFill/>
            <a:miter lim="800000"/>
            <a:headEnd/>
            <a:tailEnd/>
          </a:ln>
        </p:spPr>
        <p:txBody>
          <a:bodyPr wrap="none">
            <a:spAutoFit/>
          </a:bodyPr>
          <a:lstStyle/>
          <a:p>
            <a:r>
              <a:rPr lang="es-CL"/>
              <a:t>Modelo</a:t>
            </a:r>
          </a:p>
        </p:txBody>
      </p:sp>
      <p:sp>
        <p:nvSpPr>
          <p:cNvPr id="10251" name="40 CuadroTexto"/>
          <p:cNvSpPr txBox="1">
            <a:spLocks noChangeArrowheads="1"/>
          </p:cNvSpPr>
          <p:nvPr/>
        </p:nvSpPr>
        <p:spPr bwMode="auto">
          <a:xfrm>
            <a:off x="392144" y="3987821"/>
            <a:ext cx="3633787" cy="369887"/>
          </a:xfrm>
          <a:prstGeom prst="rect">
            <a:avLst/>
          </a:prstGeom>
          <a:noFill/>
          <a:ln w="9525">
            <a:noFill/>
            <a:miter lim="800000"/>
            <a:headEnd/>
            <a:tailEnd/>
          </a:ln>
        </p:spPr>
        <p:txBody>
          <a:bodyPr wrap="none">
            <a:spAutoFit/>
          </a:bodyPr>
          <a:lstStyle/>
          <a:p>
            <a:r>
              <a:rPr lang="es-CL"/>
              <a:t>Probamos en el 10% de los datos</a:t>
            </a:r>
          </a:p>
        </p:txBody>
      </p:sp>
      <p:sp>
        <p:nvSpPr>
          <p:cNvPr id="10252" name="41 CuadroTexto"/>
          <p:cNvSpPr txBox="1">
            <a:spLocks noChangeArrowheads="1"/>
          </p:cNvSpPr>
          <p:nvPr/>
        </p:nvSpPr>
        <p:spPr bwMode="auto">
          <a:xfrm>
            <a:off x="5597556" y="3992583"/>
            <a:ext cx="2505075" cy="369888"/>
          </a:xfrm>
          <a:prstGeom prst="rect">
            <a:avLst/>
          </a:prstGeom>
          <a:noFill/>
          <a:ln w="9525">
            <a:noFill/>
            <a:miter lim="800000"/>
            <a:headEnd/>
            <a:tailEnd/>
          </a:ln>
        </p:spPr>
        <p:txBody>
          <a:bodyPr wrap="none">
            <a:spAutoFit/>
          </a:bodyPr>
          <a:lstStyle/>
          <a:p>
            <a:r>
              <a:rPr lang="es-CL"/>
              <a:t>Estimación de error </a:t>
            </a:r>
            <a:r>
              <a:rPr lang="es-CL" i="1"/>
              <a:t>e1</a:t>
            </a:r>
          </a:p>
        </p:txBody>
      </p:sp>
      <p:cxnSp>
        <p:nvCxnSpPr>
          <p:cNvPr id="44" name="43 Conector angular"/>
          <p:cNvCxnSpPr>
            <a:stCxn id="10248" idx="1"/>
            <a:endCxn id="10250" idx="3"/>
          </p:cNvCxnSpPr>
          <p:nvPr/>
        </p:nvCxnSpPr>
        <p:spPr>
          <a:xfrm rot="10800000" flipV="1">
            <a:off x="4538694" y="3470296"/>
            <a:ext cx="630237" cy="27305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45 Conector recto de flecha"/>
          <p:cNvCxnSpPr>
            <a:stCxn id="10250" idx="1"/>
            <a:endCxn id="36" idx="3"/>
          </p:cNvCxnSpPr>
          <p:nvPr/>
        </p:nvCxnSpPr>
        <p:spPr>
          <a:xfrm rot="10800000">
            <a:off x="2454306" y="3736996"/>
            <a:ext cx="1143000" cy="63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50 Conector recto de flecha"/>
          <p:cNvCxnSpPr>
            <a:stCxn id="10251" idx="3"/>
            <a:endCxn id="10252" idx="1"/>
          </p:cNvCxnSpPr>
          <p:nvPr/>
        </p:nvCxnSpPr>
        <p:spPr>
          <a:xfrm>
            <a:off x="4025931" y="4171971"/>
            <a:ext cx="1571625" cy="63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256" name="52 CuadroTexto"/>
          <p:cNvSpPr txBox="1">
            <a:spLocks noChangeArrowheads="1"/>
          </p:cNvSpPr>
          <p:nvPr/>
        </p:nvSpPr>
        <p:spPr bwMode="auto">
          <a:xfrm flipH="1">
            <a:off x="530256" y="4483121"/>
            <a:ext cx="954088" cy="368300"/>
          </a:xfrm>
          <a:prstGeom prst="rect">
            <a:avLst/>
          </a:prstGeom>
          <a:noFill/>
          <a:ln w="9525">
            <a:noFill/>
            <a:miter lim="800000"/>
            <a:headEnd/>
            <a:tailEnd/>
          </a:ln>
        </p:spPr>
        <p:txBody>
          <a:bodyPr>
            <a:spAutoFit/>
          </a:bodyPr>
          <a:lstStyle/>
          <a:p>
            <a:r>
              <a:rPr lang="es-CL"/>
              <a:t>Fold 2</a:t>
            </a:r>
          </a:p>
        </p:txBody>
      </p:sp>
      <p:grpSp>
        <p:nvGrpSpPr>
          <p:cNvPr id="5" name="53 Grupo"/>
          <p:cNvGrpSpPr>
            <a:grpSpLocks/>
          </p:cNvGrpSpPr>
          <p:nvPr/>
        </p:nvGrpSpPr>
        <p:grpSpPr bwMode="auto">
          <a:xfrm>
            <a:off x="1816131" y="4494233"/>
            <a:ext cx="6788150" cy="357188"/>
            <a:chOff x="1427934" y="2000240"/>
            <a:chExt cx="5644396" cy="286546"/>
          </a:xfrm>
        </p:grpSpPr>
        <p:cxnSp>
          <p:nvCxnSpPr>
            <p:cNvPr id="55" name="54 Conector recto"/>
            <p:cNvCxnSpPr/>
            <p:nvPr/>
          </p:nvCxnSpPr>
          <p:spPr>
            <a:xfrm>
              <a:off x="1429254" y="2142876"/>
              <a:ext cx="5643076" cy="1274"/>
            </a:xfrm>
            <a:prstGeom prst="line">
              <a:avLst/>
            </a:prstGeom>
          </p:spPr>
          <p:style>
            <a:lnRef idx="1">
              <a:schemeClr val="dk1"/>
            </a:lnRef>
            <a:fillRef idx="0">
              <a:schemeClr val="dk1"/>
            </a:fillRef>
            <a:effectRef idx="0">
              <a:schemeClr val="dk1"/>
            </a:effectRef>
            <a:fontRef idx="minor">
              <a:schemeClr val="tx1"/>
            </a:fontRef>
          </p:style>
        </p:cxnSp>
        <p:cxnSp>
          <p:nvCxnSpPr>
            <p:cNvPr id="56" name="55 Conector recto"/>
            <p:cNvCxnSpPr/>
            <p:nvPr/>
          </p:nvCxnSpPr>
          <p:spPr>
            <a:xfrm rot="5400000" flipH="1" flipV="1">
              <a:off x="1285958" y="2143490"/>
              <a:ext cx="285272" cy="1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56 Conector recto"/>
            <p:cNvCxnSpPr/>
            <p:nvPr/>
          </p:nvCxnSpPr>
          <p:spPr>
            <a:xfrm rot="5400000" flipH="1" flipV="1">
              <a:off x="1856866" y="2141556"/>
              <a:ext cx="285272" cy="2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57 Conector recto"/>
            <p:cNvCxnSpPr/>
            <p:nvPr/>
          </p:nvCxnSpPr>
          <p:spPr>
            <a:xfrm rot="5400000" flipH="1" flipV="1">
              <a:off x="2428434" y="2141556"/>
              <a:ext cx="285272" cy="2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58 Conector recto"/>
            <p:cNvCxnSpPr/>
            <p:nvPr/>
          </p:nvCxnSpPr>
          <p:spPr>
            <a:xfrm rot="5400000" flipH="1" flipV="1">
              <a:off x="2999341" y="2142216"/>
              <a:ext cx="285272" cy="1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59 Conector recto"/>
            <p:cNvCxnSpPr/>
            <p:nvPr/>
          </p:nvCxnSpPr>
          <p:spPr>
            <a:xfrm rot="5400000" flipH="1" flipV="1">
              <a:off x="3570909" y="2142216"/>
              <a:ext cx="285272" cy="1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60 Conector recto"/>
            <p:cNvCxnSpPr/>
            <p:nvPr/>
          </p:nvCxnSpPr>
          <p:spPr>
            <a:xfrm rot="5400000" flipH="1" flipV="1">
              <a:off x="4071196" y="2142216"/>
              <a:ext cx="285272" cy="1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61 Conector recto"/>
            <p:cNvCxnSpPr/>
            <p:nvPr/>
          </p:nvCxnSpPr>
          <p:spPr>
            <a:xfrm rot="5400000" flipH="1" flipV="1">
              <a:off x="4642764" y="2142216"/>
              <a:ext cx="285272" cy="1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62 Conector recto"/>
            <p:cNvCxnSpPr/>
            <p:nvPr/>
          </p:nvCxnSpPr>
          <p:spPr>
            <a:xfrm rot="5400000" flipH="1" flipV="1">
              <a:off x="5214331" y="2142216"/>
              <a:ext cx="285272" cy="1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63 Conector recto"/>
            <p:cNvCxnSpPr/>
            <p:nvPr/>
          </p:nvCxnSpPr>
          <p:spPr>
            <a:xfrm rot="5400000" flipH="1" flipV="1">
              <a:off x="5785899" y="2142216"/>
              <a:ext cx="285272" cy="1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64 Conector recto"/>
            <p:cNvCxnSpPr/>
            <p:nvPr/>
          </p:nvCxnSpPr>
          <p:spPr>
            <a:xfrm rot="5400000" flipH="1" flipV="1">
              <a:off x="6357466" y="2142216"/>
              <a:ext cx="285272" cy="1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65 Conector recto"/>
            <p:cNvCxnSpPr/>
            <p:nvPr/>
          </p:nvCxnSpPr>
          <p:spPr>
            <a:xfrm rot="5400000" flipH="1" flipV="1">
              <a:off x="6929035" y="2142216"/>
              <a:ext cx="285272" cy="1320"/>
            </a:xfrm>
            <a:prstGeom prst="line">
              <a:avLst/>
            </a:prstGeom>
          </p:spPr>
          <p:style>
            <a:lnRef idx="1">
              <a:schemeClr val="accent1"/>
            </a:lnRef>
            <a:fillRef idx="0">
              <a:schemeClr val="accent1"/>
            </a:fillRef>
            <a:effectRef idx="0">
              <a:schemeClr val="accent1"/>
            </a:effectRef>
            <a:fontRef idx="minor">
              <a:schemeClr val="tx1"/>
            </a:fontRef>
          </p:style>
        </p:cxnSp>
      </p:grpSp>
      <p:sp>
        <p:nvSpPr>
          <p:cNvPr id="67" name="66 Rectángulo"/>
          <p:cNvSpPr/>
          <p:nvPr/>
        </p:nvSpPr>
        <p:spPr>
          <a:xfrm>
            <a:off x="2551144" y="5697558"/>
            <a:ext cx="642937" cy="2143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68" name="67 Rectángulo"/>
          <p:cNvSpPr/>
          <p:nvPr/>
        </p:nvSpPr>
        <p:spPr>
          <a:xfrm>
            <a:off x="3168681" y="4987946"/>
            <a:ext cx="5434013" cy="2143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10260" name="68 CuadroTexto"/>
          <p:cNvSpPr txBox="1">
            <a:spLocks noChangeArrowheads="1"/>
          </p:cNvSpPr>
          <p:nvPr/>
        </p:nvSpPr>
        <p:spPr bwMode="auto">
          <a:xfrm>
            <a:off x="5173694" y="5351483"/>
            <a:ext cx="3827462" cy="369888"/>
          </a:xfrm>
          <a:prstGeom prst="rect">
            <a:avLst/>
          </a:prstGeom>
          <a:noFill/>
          <a:ln w="9525">
            <a:noFill/>
            <a:miter lim="800000"/>
            <a:headEnd/>
            <a:tailEnd/>
          </a:ln>
        </p:spPr>
        <p:txBody>
          <a:bodyPr wrap="none">
            <a:spAutoFit/>
          </a:bodyPr>
          <a:lstStyle/>
          <a:p>
            <a:r>
              <a:rPr lang="es-CL"/>
              <a:t>Se entrena con el 90% de los datos</a:t>
            </a:r>
          </a:p>
        </p:txBody>
      </p:sp>
      <p:sp>
        <p:nvSpPr>
          <p:cNvPr id="10261" name="69 CuadroTexto"/>
          <p:cNvSpPr txBox="1">
            <a:spLocks noChangeArrowheads="1"/>
          </p:cNvSpPr>
          <p:nvPr/>
        </p:nvSpPr>
        <p:spPr bwMode="auto">
          <a:xfrm>
            <a:off x="3602069" y="5626121"/>
            <a:ext cx="941387" cy="368300"/>
          </a:xfrm>
          <a:prstGeom prst="rect">
            <a:avLst/>
          </a:prstGeom>
          <a:noFill/>
          <a:ln w="9525">
            <a:noFill/>
            <a:miter lim="800000"/>
            <a:headEnd/>
            <a:tailEnd/>
          </a:ln>
        </p:spPr>
        <p:txBody>
          <a:bodyPr wrap="none">
            <a:spAutoFit/>
          </a:bodyPr>
          <a:lstStyle/>
          <a:p>
            <a:r>
              <a:rPr lang="es-CL"/>
              <a:t>Modelo</a:t>
            </a:r>
          </a:p>
        </p:txBody>
      </p:sp>
      <p:sp>
        <p:nvSpPr>
          <p:cNvPr id="10262" name="70 CuadroTexto"/>
          <p:cNvSpPr txBox="1">
            <a:spLocks noChangeArrowheads="1"/>
          </p:cNvSpPr>
          <p:nvPr/>
        </p:nvSpPr>
        <p:spPr bwMode="auto">
          <a:xfrm>
            <a:off x="396906" y="6054746"/>
            <a:ext cx="3633788" cy="368300"/>
          </a:xfrm>
          <a:prstGeom prst="rect">
            <a:avLst/>
          </a:prstGeom>
          <a:noFill/>
          <a:ln w="9525">
            <a:noFill/>
            <a:miter lim="800000"/>
            <a:headEnd/>
            <a:tailEnd/>
          </a:ln>
        </p:spPr>
        <p:txBody>
          <a:bodyPr wrap="none">
            <a:spAutoFit/>
          </a:bodyPr>
          <a:lstStyle/>
          <a:p>
            <a:r>
              <a:rPr lang="es-CL"/>
              <a:t>Probamos en el 10% de los datos</a:t>
            </a:r>
          </a:p>
        </p:txBody>
      </p:sp>
      <p:sp>
        <p:nvSpPr>
          <p:cNvPr id="10263" name="71 CuadroTexto"/>
          <p:cNvSpPr txBox="1">
            <a:spLocks noChangeArrowheads="1"/>
          </p:cNvSpPr>
          <p:nvPr/>
        </p:nvSpPr>
        <p:spPr bwMode="auto">
          <a:xfrm>
            <a:off x="5602319" y="6059508"/>
            <a:ext cx="2506662" cy="369888"/>
          </a:xfrm>
          <a:prstGeom prst="rect">
            <a:avLst/>
          </a:prstGeom>
          <a:noFill/>
          <a:ln w="9525">
            <a:noFill/>
            <a:miter lim="800000"/>
            <a:headEnd/>
            <a:tailEnd/>
          </a:ln>
        </p:spPr>
        <p:txBody>
          <a:bodyPr wrap="none">
            <a:spAutoFit/>
          </a:bodyPr>
          <a:lstStyle/>
          <a:p>
            <a:r>
              <a:rPr lang="es-CL"/>
              <a:t>Estimación de error </a:t>
            </a:r>
            <a:r>
              <a:rPr lang="es-CL" i="1"/>
              <a:t>e2</a:t>
            </a:r>
          </a:p>
        </p:txBody>
      </p:sp>
      <p:cxnSp>
        <p:nvCxnSpPr>
          <p:cNvPr id="73" name="72 Conector angular"/>
          <p:cNvCxnSpPr>
            <a:stCxn id="10260" idx="1"/>
            <a:endCxn id="10261" idx="3"/>
          </p:cNvCxnSpPr>
          <p:nvPr/>
        </p:nvCxnSpPr>
        <p:spPr>
          <a:xfrm rot="10800000" flipV="1">
            <a:off x="4543456" y="5537221"/>
            <a:ext cx="630238" cy="27305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4" name="73 Conector recto de flecha"/>
          <p:cNvCxnSpPr>
            <a:stCxn id="10261" idx="1"/>
            <a:endCxn id="67" idx="3"/>
          </p:cNvCxnSpPr>
          <p:nvPr/>
        </p:nvCxnSpPr>
        <p:spPr>
          <a:xfrm rot="10800000">
            <a:off x="3194081" y="5803921"/>
            <a:ext cx="407988" cy="63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5" name="74 Conector recto de flecha"/>
          <p:cNvCxnSpPr>
            <a:stCxn id="10262" idx="3"/>
            <a:endCxn id="10263" idx="1"/>
          </p:cNvCxnSpPr>
          <p:nvPr/>
        </p:nvCxnSpPr>
        <p:spPr>
          <a:xfrm>
            <a:off x="4030694" y="6238896"/>
            <a:ext cx="1571625" cy="47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6" name="75 Rectángulo"/>
          <p:cNvSpPr/>
          <p:nvPr/>
        </p:nvSpPr>
        <p:spPr>
          <a:xfrm>
            <a:off x="1811369" y="4987946"/>
            <a:ext cx="642937" cy="2143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10268" name="76 CuadroTexto"/>
          <p:cNvSpPr txBox="1">
            <a:spLocks noChangeArrowheads="1"/>
          </p:cNvSpPr>
          <p:nvPr/>
        </p:nvSpPr>
        <p:spPr bwMode="auto">
          <a:xfrm flipH="1">
            <a:off x="454056" y="6345261"/>
            <a:ext cx="954088" cy="369887"/>
          </a:xfrm>
          <a:prstGeom prst="rect">
            <a:avLst/>
          </a:prstGeom>
          <a:noFill/>
          <a:ln w="9525">
            <a:noFill/>
            <a:miter lim="800000"/>
            <a:headEnd/>
            <a:tailEnd/>
          </a:ln>
        </p:spPr>
        <p:txBody>
          <a:bodyPr>
            <a:spAutoFit/>
          </a:bodyPr>
          <a:lstStyle/>
          <a:p>
            <a:r>
              <a:rPr lang="es-CL"/>
              <a: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EVALUACIÓN DE MODELOS</a:t>
            </a:r>
            <a:br>
              <a:rPr lang="es-CL" dirty="0" smtClean="0"/>
            </a:br>
            <a:r>
              <a:rPr lang="es-CL" dirty="0" smtClean="0"/>
              <a:t>Cross </a:t>
            </a:r>
            <a:r>
              <a:rPr lang="es-CL" dirty="0" err="1" smtClean="0"/>
              <a:t>Validation</a:t>
            </a:r>
            <a:r>
              <a:rPr lang="es-CL" dirty="0" smtClean="0"/>
              <a:t> (3)</a:t>
            </a:r>
            <a:endParaRPr lang="es-CL" dirty="0"/>
          </a:p>
        </p:txBody>
      </p:sp>
      <p:sp>
        <p:nvSpPr>
          <p:cNvPr id="11267" name="2 Marcador de contenido"/>
          <p:cNvSpPr>
            <a:spLocks noGrp="1"/>
          </p:cNvSpPr>
          <p:nvPr>
            <p:ph idx="1"/>
          </p:nvPr>
        </p:nvSpPr>
        <p:spPr/>
        <p:txBody>
          <a:bodyPr>
            <a:normAutofit fontScale="92500" lnSpcReduction="10000"/>
          </a:bodyPr>
          <a:lstStyle/>
          <a:p>
            <a:pPr algn="just"/>
            <a:r>
              <a:rPr lang="es-CL" b="1" dirty="0" smtClean="0">
                <a:solidFill>
                  <a:srgbClr val="00B0F0"/>
                </a:solidFill>
              </a:rPr>
              <a:t>K</a:t>
            </a:r>
            <a:r>
              <a:rPr lang="es-CL" dirty="0" smtClean="0"/>
              <a:t> Validación Cruzada de “</a:t>
            </a:r>
            <a:r>
              <a:rPr lang="es-CL" i="1" dirty="0" smtClean="0">
                <a:solidFill>
                  <a:srgbClr val="FF0000"/>
                </a:solidFill>
              </a:rPr>
              <a:t>n-</a:t>
            </a:r>
            <a:r>
              <a:rPr lang="es-CL" i="1" dirty="0" err="1" smtClean="0">
                <a:solidFill>
                  <a:srgbClr val="FF0000"/>
                </a:solidFill>
              </a:rPr>
              <a:t>folds</a:t>
            </a:r>
            <a:r>
              <a:rPr lang="es-CL" dirty="0" smtClean="0"/>
              <a:t>”</a:t>
            </a:r>
          </a:p>
          <a:p>
            <a:pPr lvl="1" algn="just"/>
            <a:r>
              <a:rPr lang="es-CL" dirty="0" smtClean="0"/>
              <a:t>Se evalúa </a:t>
            </a:r>
            <a:r>
              <a:rPr lang="es-CL" b="1" i="1" dirty="0" smtClean="0">
                <a:solidFill>
                  <a:srgbClr val="00B0F0"/>
                </a:solidFill>
              </a:rPr>
              <a:t>K</a:t>
            </a:r>
            <a:r>
              <a:rPr lang="es-CL" dirty="0" smtClean="0"/>
              <a:t> veces una validación cruzada de </a:t>
            </a:r>
            <a:r>
              <a:rPr lang="es-CL" i="1" dirty="0" smtClean="0"/>
              <a:t>n-</a:t>
            </a:r>
            <a:r>
              <a:rPr lang="es-CL" i="1" dirty="0" err="1" smtClean="0"/>
              <a:t>folds</a:t>
            </a:r>
            <a:r>
              <a:rPr lang="es-CL" dirty="0" smtClean="0"/>
              <a:t>:</a:t>
            </a:r>
          </a:p>
          <a:p>
            <a:pPr lvl="1" algn="just"/>
            <a:endParaRPr lang="es-CL" dirty="0" smtClean="0"/>
          </a:p>
          <a:p>
            <a:pPr lvl="1" algn="just">
              <a:buFont typeface="Courier New" pitchFamily="49" charset="0"/>
              <a:buNone/>
            </a:pPr>
            <a:r>
              <a:rPr lang="es-CL" dirty="0" err="1" smtClean="0"/>
              <a:t>Loop</a:t>
            </a:r>
            <a:r>
              <a:rPr lang="es-CL" dirty="0" smtClean="0"/>
              <a:t> </a:t>
            </a:r>
            <a:r>
              <a:rPr lang="es-CL" b="1" i="1" dirty="0" smtClean="0">
                <a:solidFill>
                  <a:srgbClr val="00B0F0"/>
                </a:solidFill>
              </a:rPr>
              <a:t>K</a:t>
            </a:r>
            <a:r>
              <a:rPr lang="es-CL" i="1" dirty="0" smtClean="0"/>
              <a:t> </a:t>
            </a:r>
            <a:r>
              <a:rPr lang="es-CL" dirty="0" smtClean="0"/>
              <a:t>veces{</a:t>
            </a:r>
          </a:p>
          <a:p>
            <a:pPr lvl="1" algn="just">
              <a:buFont typeface="Courier New" pitchFamily="49" charset="0"/>
              <a:buNone/>
            </a:pPr>
            <a:r>
              <a:rPr lang="es-CL" dirty="0" smtClean="0"/>
              <a:t>	Se mezclan los datos y se dividen en </a:t>
            </a:r>
            <a:r>
              <a:rPr lang="es-CL" b="1" i="1" dirty="0" smtClean="0">
                <a:solidFill>
                  <a:srgbClr val="FF0000"/>
                </a:solidFill>
              </a:rPr>
              <a:t>n</a:t>
            </a:r>
            <a:r>
              <a:rPr lang="es-CL" i="1" dirty="0" smtClean="0"/>
              <a:t> </a:t>
            </a:r>
            <a:r>
              <a:rPr lang="es-CL" dirty="0" smtClean="0"/>
              <a:t>subconjuntos</a:t>
            </a:r>
          </a:p>
          <a:p>
            <a:pPr lvl="1" algn="just">
              <a:buFont typeface="Courier New" pitchFamily="49" charset="0"/>
              <a:buNone/>
            </a:pPr>
            <a:r>
              <a:rPr lang="es-CL" dirty="0" smtClean="0"/>
              <a:t>	</a:t>
            </a:r>
            <a:r>
              <a:rPr lang="es-CL" dirty="0" err="1" smtClean="0"/>
              <a:t>Loop</a:t>
            </a:r>
            <a:r>
              <a:rPr lang="es-CL" dirty="0" smtClean="0"/>
              <a:t> </a:t>
            </a:r>
            <a:r>
              <a:rPr lang="es-CL" b="1" i="1" dirty="0" smtClean="0">
                <a:solidFill>
                  <a:srgbClr val="FF0000"/>
                </a:solidFill>
              </a:rPr>
              <a:t>n</a:t>
            </a:r>
            <a:r>
              <a:rPr lang="es-CL" i="1" dirty="0" smtClean="0"/>
              <a:t> veces{</a:t>
            </a:r>
          </a:p>
          <a:p>
            <a:pPr lvl="1" algn="just">
              <a:buFont typeface="Courier New" pitchFamily="49" charset="0"/>
              <a:buNone/>
            </a:pPr>
            <a:r>
              <a:rPr lang="es-CL" i="1" dirty="0" smtClean="0"/>
              <a:t>		</a:t>
            </a:r>
            <a:r>
              <a:rPr lang="es-CL" b="1" i="1" dirty="0" smtClean="0">
                <a:solidFill>
                  <a:srgbClr val="FF0000"/>
                </a:solidFill>
              </a:rPr>
              <a:t>(n-1) </a:t>
            </a:r>
            <a:r>
              <a:rPr lang="es-CL" dirty="0" err="1" smtClean="0"/>
              <a:t>folds</a:t>
            </a:r>
            <a:r>
              <a:rPr lang="es-CL" dirty="0" smtClean="0"/>
              <a:t> son usados para entrenamiento </a:t>
            </a:r>
          </a:p>
          <a:p>
            <a:pPr lvl="1" algn="just">
              <a:buFont typeface="Courier New" pitchFamily="49" charset="0"/>
              <a:buNone/>
            </a:pPr>
            <a:r>
              <a:rPr lang="es-CL" dirty="0" smtClean="0"/>
              <a:t>		</a:t>
            </a:r>
            <a:r>
              <a:rPr lang="es-CL" b="1" dirty="0" smtClean="0">
                <a:solidFill>
                  <a:srgbClr val="FF0000"/>
                </a:solidFill>
              </a:rPr>
              <a:t>1</a:t>
            </a:r>
            <a:r>
              <a:rPr lang="es-CL" dirty="0" smtClean="0"/>
              <a:t> </a:t>
            </a:r>
            <a:r>
              <a:rPr lang="es-CL" dirty="0" err="1" smtClean="0"/>
              <a:t>fold</a:t>
            </a:r>
            <a:r>
              <a:rPr lang="es-CL" dirty="0" smtClean="0"/>
              <a:t> es usado para prueba</a:t>
            </a:r>
          </a:p>
          <a:p>
            <a:pPr lvl="1" algn="just">
              <a:buFont typeface="Courier New" pitchFamily="49" charset="0"/>
              <a:buNone/>
            </a:pPr>
            <a:r>
              <a:rPr lang="es-CL" dirty="0" smtClean="0"/>
              <a:t>	}</a:t>
            </a:r>
          </a:p>
          <a:p>
            <a:pPr lvl="1" algn="just">
              <a:buFont typeface="Courier New" pitchFamily="49" charset="0"/>
              <a:buNone/>
            </a:pPr>
            <a:r>
              <a:rPr lang="es-CL" dirty="0" smtClean="0"/>
              <a:t>} </a:t>
            </a:r>
          </a:p>
          <a:p>
            <a:pPr lvl="2" algn="just">
              <a:buFont typeface="Arial" charset="0"/>
              <a:buNone/>
            </a:pPr>
            <a:endParaRPr lang="es-CL" i="1" dirty="0" smtClean="0"/>
          </a:p>
        </p:txBody>
      </p:sp>
      <p:sp>
        <p:nvSpPr>
          <p:cNvPr id="4" name="3 Marcador de número de diapositiva"/>
          <p:cNvSpPr>
            <a:spLocks noGrp="1"/>
          </p:cNvSpPr>
          <p:nvPr>
            <p:ph type="sldNum" sz="quarter" idx="12"/>
          </p:nvPr>
        </p:nvSpPr>
        <p:spPr/>
        <p:txBody>
          <a:bodyPr/>
          <a:lstStyle/>
          <a:p>
            <a:pPr>
              <a:defRPr/>
            </a:pPr>
            <a:fld id="{52F98C45-2D60-4E82-9CA4-509D92180C9A}" type="slidenum">
              <a:rPr lang="es-ES" smtClean="0"/>
              <a:pPr>
                <a:defRPr/>
              </a:pPr>
              <a:t>31</a:t>
            </a:fld>
            <a:endParaRPr lang="es-E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EVALUACIÓN DE MODELOS</a:t>
            </a:r>
            <a:br>
              <a:rPr lang="es-CL" dirty="0" smtClean="0"/>
            </a:br>
            <a:r>
              <a:rPr lang="es-CL" dirty="0" smtClean="0"/>
              <a:t>Medidas de performance (3)</a:t>
            </a:r>
            <a:endParaRPr lang="es-CL" dirty="0"/>
          </a:p>
        </p:txBody>
      </p:sp>
      <p:sp>
        <p:nvSpPr>
          <p:cNvPr id="3" name="2 Marcador de contenido"/>
          <p:cNvSpPr>
            <a:spLocks noGrp="1"/>
          </p:cNvSpPr>
          <p:nvPr>
            <p:ph idx="1"/>
          </p:nvPr>
        </p:nvSpPr>
        <p:spPr/>
        <p:txBody>
          <a:bodyPr>
            <a:normAutofit/>
          </a:bodyPr>
          <a:lstStyle/>
          <a:p>
            <a:pPr>
              <a:defRPr/>
            </a:pPr>
            <a:r>
              <a:rPr lang="es-CL" sz="2800" dirty="0" smtClean="0"/>
              <a:t>Veamos la tabla de confusión:</a:t>
            </a:r>
          </a:p>
          <a:p>
            <a:pPr>
              <a:buFont typeface="Wingdings" pitchFamily="2" charset="2"/>
              <a:buNone/>
              <a:defRPr/>
            </a:pPr>
            <a:endParaRPr lang="es-CL" sz="2800" dirty="0" smtClean="0"/>
          </a:p>
          <a:p>
            <a:pPr>
              <a:buFont typeface="Wingdings" pitchFamily="2" charset="2"/>
              <a:buNone/>
              <a:defRPr/>
            </a:pPr>
            <a:r>
              <a:rPr lang="es-CL" sz="2800" b="1" dirty="0" smtClean="0">
                <a:solidFill>
                  <a:srgbClr val="FF0000"/>
                </a:solidFill>
              </a:rPr>
              <a:t>TP</a:t>
            </a:r>
            <a:r>
              <a:rPr lang="es-CL" sz="2800" dirty="0" smtClean="0"/>
              <a:t>: verdadero positivo</a:t>
            </a:r>
          </a:p>
          <a:p>
            <a:pPr>
              <a:buFont typeface="Wingdings" pitchFamily="2" charset="2"/>
              <a:buNone/>
              <a:defRPr/>
            </a:pPr>
            <a:r>
              <a:rPr lang="es-CL" sz="2800" b="1" dirty="0" smtClean="0">
                <a:solidFill>
                  <a:srgbClr val="FF0000"/>
                </a:solidFill>
              </a:rPr>
              <a:t>TN</a:t>
            </a:r>
            <a:r>
              <a:rPr lang="es-CL" sz="2800" dirty="0" smtClean="0"/>
              <a:t>: verdadero negativo</a:t>
            </a:r>
          </a:p>
          <a:p>
            <a:pPr>
              <a:buFont typeface="Wingdings" pitchFamily="2" charset="2"/>
              <a:buNone/>
              <a:defRPr/>
            </a:pPr>
            <a:r>
              <a:rPr lang="es-CL" sz="2800" b="1" dirty="0" smtClean="0">
                <a:solidFill>
                  <a:srgbClr val="00B0F0"/>
                </a:solidFill>
              </a:rPr>
              <a:t>FP</a:t>
            </a:r>
            <a:r>
              <a:rPr lang="es-CL" sz="2800" dirty="0" smtClean="0"/>
              <a:t>: falso positivo</a:t>
            </a:r>
          </a:p>
          <a:p>
            <a:pPr>
              <a:buFont typeface="Wingdings" pitchFamily="2" charset="2"/>
              <a:buNone/>
              <a:defRPr/>
            </a:pPr>
            <a:r>
              <a:rPr lang="es-CL" sz="2800" b="1" dirty="0" smtClean="0">
                <a:solidFill>
                  <a:srgbClr val="00B0F0"/>
                </a:solidFill>
              </a:rPr>
              <a:t>FN</a:t>
            </a:r>
            <a:r>
              <a:rPr lang="es-CL" sz="2800" dirty="0" smtClean="0"/>
              <a:t>: falso negativo</a:t>
            </a:r>
          </a:p>
        </p:txBody>
      </p:sp>
      <p:sp>
        <p:nvSpPr>
          <p:cNvPr id="4" name="3 Marcador de número de diapositiva"/>
          <p:cNvSpPr>
            <a:spLocks noGrp="1"/>
          </p:cNvSpPr>
          <p:nvPr>
            <p:ph type="sldNum" sz="quarter" idx="12"/>
          </p:nvPr>
        </p:nvSpPr>
        <p:spPr/>
        <p:txBody>
          <a:bodyPr/>
          <a:lstStyle/>
          <a:p>
            <a:pPr>
              <a:defRPr/>
            </a:pPr>
            <a:fld id="{AB2531EC-EEAB-4E96-9A8D-D2BE1CCAA92B}" type="slidenum">
              <a:rPr lang="es-ES" smtClean="0"/>
              <a:pPr>
                <a:defRPr/>
              </a:pPr>
              <a:t>32</a:t>
            </a:fld>
            <a:endParaRPr lang="es-ES"/>
          </a:p>
        </p:txBody>
      </p:sp>
      <p:graphicFrame>
        <p:nvGraphicFramePr>
          <p:cNvPr id="5" name="4 Tabla"/>
          <p:cNvGraphicFramePr>
            <a:graphicFrameLocks noGrp="1"/>
          </p:cNvGraphicFramePr>
          <p:nvPr/>
        </p:nvGraphicFramePr>
        <p:xfrm>
          <a:off x="4357686" y="3429000"/>
          <a:ext cx="4143405" cy="2927987"/>
        </p:xfrm>
        <a:graphic>
          <a:graphicData uri="http://schemas.openxmlformats.org/drawingml/2006/table">
            <a:tbl>
              <a:tblPr firstRow="1" bandRow="1">
                <a:tableStyleId>{793D81CF-94F2-401A-BA57-92F5A7B2D0C5}</a:tableStyleId>
              </a:tblPr>
              <a:tblGrid>
                <a:gridCol w="546871"/>
                <a:gridCol w="881890"/>
                <a:gridCol w="1333514"/>
                <a:gridCol w="1381130"/>
              </a:tblGrid>
              <a:tr h="428628">
                <a:tc>
                  <a:txBody>
                    <a:bodyPr/>
                    <a:lstStyle/>
                    <a:p>
                      <a:endParaRPr lang="es-CL"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s-CL"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a:r>
                        <a:rPr lang="es-CL" dirty="0" smtClean="0"/>
                        <a:t>Valor Observado</a:t>
                      </a:r>
                      <a:endParaRPr lang="es-CL" dirty="0"/>
                    </a:p>
                  </a:txBody>
                  <a:tcPr>
                    <a:lnL w="12700" cap="flat" cmpd="sng" algn="ctr">
                      <a:noFill/>
                      <a:prstDash val="solid"/>
                      <a:round/>
                      <a:headEnd type="none" w="med" len="med"/>
                      <a:tailEnd type="none" w="med" len="med"/>
                    </a:lnL>
                    <a:lnB w="12700" cap="flat" cmpd="sng" algn="ctr">
                      <a:solidFill>
                        <a:schemeClr val="tx1"/>
                      </a:solidFill>
                      <a:prstDash val="solid"/>
                      <a:round/>
                      <a:headEnd type="none" w="med" len="med"/>
                      <a:tailEnd type="none" w="med" len="med"/>
                    </a:lnB>
                  </a:tcPr>
                </a:tc>
                <a:tc hMerge="1">
                  <a:txBody>
                    <a:bodyPr/>
                    <a:lstStyle/>
                    <a:p>
                      <a:endParaRPr lang="es-CL" dirty="0"/>
                    </a:p>
                  </a:txBody>
                  <a:tcPr>
                    <a:lnB w="12700" cap="flat" cmpd="sng" algn="ctr">
                      <a:solidFill>
                        <a:schemeClr val="tx1"/>
                      </a:solidFill>
                      <a:prstDash val="solid"/>
                      <a:round/>
                      <a:headEnd type="none" w="med" len="med"/>
                      <a:tailEnd type="none" w="med" len="med"/>
                    </a:lnB>
                  </a:tcPr>
                </a:tc>
              </a:tr>
              <a:tr h="285752">
                <a:tc>
                  <a:txBody>
                    <a:bodyPr/>
                    <a:lstStyle/>
                    <a:p>
                      <a:endParaRPr lang="es-CL" dirty="0">
                        <a:solidFill>
                          <a:schemeClr val="bg1"/>
                        </a:solidFill>
                      </a:endParaRPr>
                    </a:p>
                  </a:txBody>
                  <a:tcPr>
                    <a:lnL w="12700" cmpd="sng">
                      <a:noFill/>
                    </a:lnL>
                    <a:lnR>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endParaRPr lang="es-CL" dirty="0">
                        <a:solidFill>
                          <a:schemeClr val="bg1"/>
                        </a:solidFill>
                      </a:endParaRPr>
                    </a:p>
                  </a:txBody>
                  <a:tcPr>
                    <a:lnL w="12700" cmpd="sng">
                      <a:noFill/>
                    </a:lnL>
                    <a:lnR>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r>
                        <a:rPr lang="es-CL" b="1" dirty="0" smtClean="0">
                          <a:solidFill>
                            <a:schemeClr val="bg1"/>
                          </a:solidFill>
                        </a:rPr>
                        <a:t>Clase</a:t>
                      </a:r>
                      <a:r>
                        <a:rPr lang="es-CL" b="1" baseline="0" dirty="0" smtClean="0">
                          <a:solidFill>
                            <a:schemeClr val="bg1"/>
                          </a:solidFill>
                        </a:rPr>
                        <a:t> 1</a:t>
                      </a:r>
                      <a:endParaRPr lang="es-CL" b="1" dirty="0">
                        <a:solidFill>
                          <a:schemeClr val="bg1"/>
                        </a:solidFill>
                      </a:endParaRPr>
                    </a:p>
                  </a:txBody>
                  <a:tcPr>
                    <a:lnL>
                      <a:noFill/>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r>
                        <a:rPr lang="es-CL" b="1" dirty="0" smtClean="0">
                          <a:solidFill>
                            <a:schemeClr val="bg1"/>
                          </a:solidFill>
                        </a:rPr>
                        <a:t>Clase</a:t>
                      </a:r>
                      <a:r>
                        <a:rPr lang="es-CL" b="1" baseline="0" dirty="0" smtClean="0">
                          <a:solidFill>
                            <a:schemeClr val="bg1"/>
                          </a:solidFill>
                        </a:rPr>
                        <a:t> 2</a:t>
                      </a:r>
                      <a:endParaRPr lang="es-CL" b="1" dirty="0">
                        <a:solidFill>
                          <a:schemeClr val="bg1"/>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r>
              <a:tr h="859203">
                <a:tc rowSpan="2">
                  <a:txBody>
                    <a:bodyPr/>
                    <a:lstStyle/>
                    <a:p>
                      <a:pPr algn="ctr"/>
                      <a:r>
                        <a:rPr lang="es-CL" b="1" dirty="0" smtClean="0">
                          <a:solidFill>
                            <a:schemeClr val="bg1"/>
                          </a:solidFill>
                        </a:rPr>
                        <a:t>Predicción</a:t>
                      </a:r>
                      <a:endParaRPr lang="es-CL" b="1" dirty="0">
                        <a:solidFill>
                          <a:schemeClr val="bg1"/>
                        </a:solidFill>
                      </a:endParaRPr>
                    </a:p>
                  </a:txBody>
                  <a:tcPr vert="vert270" anchor="ctr">
                    <a:lnR w="12700" cap="flat" cmpd="sng" algn="ctr">
                      <a:solidFill>
                        <a:schemeClr val="tx1"/>
                      </a:solidFill>
                      <a:prstDash val="solid"/>
                      <a:round/>
                      <a:headEnd type="none" w="med" len="med"/>
                      <a:tailEnd type="none" w="med" len="med"/>
                    </a:lnR>
                    <a:lnT w="12700" cmpd="sng">
                      <a:noFill/>
                    </a:lnT>
                    <a:solidFill>
                      <a:schemeClr val="tx1"/>
                    </a:solidFill>
                  </a:tcPr>
                </a:tc>
                <a:tc>
                  <a:txBody>
                    <a:bodyPr/>
                    <a:lstStyle/>
                    <a:p>
                      <a:r>
                        <a:rPr lang="es-CL" b="1" dirty="0" smtClean="0">
                          <a:solidFill>
                            <a:schemeClr val="bg1"/>
                          </a:solidFill>
                        </a:rPr>
                        <a:t>Clase 1</a:t>
                      </a:r>
                      <a:endParaRPr lang="es-CL"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solidFill>
                      <a:schemeClr val="tx1"/>
                    </a:solidFill>
                  </a:tcPr>
                </a:tc>
                <a:tc>
                  <a:txBody>
                    <a:bodyPr/>
                    <a:lstStyle/>
                    <a:p>
                      <a:pPr algn="ctr"/>
                      <a:r>
                        <a:rPr lang="es-CL" sz="2800" b="1" dirty="0" smtClean="0">
                          <a:solidFill>
                            <a:srgbClr val="FF0000"/>
                          </a:solidFill>
                        </a:rPr>
                        <a:t>TP</a:t>
                      </a:r>
                      <a:endParaRPr lang="es-CL" sz="2800"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s-CL" sz="2800" b="1" dirty="0" smtClean="0">
                          <a:solidFill>
                            <a:srgbClr val="00B0F0"/>
                          </a:solidFill>
                        </a:rPr>
                        <a:t>FP</a:t>
                      </a:r>
                      <a:r>
                        <a:rPr lang="es-CL" sz="2800" dirty="0" smtClean="0"/>
                        <a:t> </a:t>
                      </a:r>
                      <a:br>
                        <a:rPr lang="es-CL" sz="2800" dirty="0" smtClean="0"/>
                      </a:br>
                      <a:r>
                        <a:rPr lang="es-CL" sz="1800" dirty="0" smtClean="0"/>
                        <a:t>(error</a:t>
                      </a:r>
                      <a:r>
                        <a:rPr lang="es-CL" sz="1800" baseline="0" dirty="0" smtClean="0"/>
                        <a:t> de tipo 1)</a:t>
                      </a:r>
                      <a:endParaRPr lang="es-CL"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867583">
                <a:tc vMerge="1">
                  <a:txBody>
                    <a:bodyPr/>
                    <a:lstStyle/>
                    <a:p>
                      <a:pPr algn="ctr"/>
                      <a:endParaRPr lang="es-CL" b="1" dirty="0">
                        <a:solidFill>
                          <a:schemeClr val="bg1"/>
                        </a:solidFill>
                      </a:endParaRPr>
                    </a:p>
                  </a:txBody>
                  <a:tcPr anchor="ctr">
                    <a:lnR w="12700" cap="flat" cmpd="sng" algn="ctr">
                      <a:solidFill>
                        <a:schemeClr val="tx1"/>
                      </a:solidFill>
                      <a:prstDash val="solid"/>
                      <a:round/>
                      <a:headEnd type="none" w="med" len="med"/>
                      <a:tailEnd type="none" w="med" len="med"/>
                    </a:lnR>
                    <a:solidFill>
                      <a:schemeClr val="tx1"/>
                    </a:solidFill>
                  </a:tcPr>
                </a:tc>
                <a:tc>
                  <a:txBody>
                    <a:bodyPr/>
                    <a:lstStyle/>
                    <a:p>
                      <a:r>
                        <a:rPr lang="es-CL" b="1" dirty="0" smtClean="0">
                          <a:solidFill>
                            <a:schemeClr val="bg1"/>
                          </a:solidFill>
                        </a:rPr>
                        <a:t>Clase 2</a:t>
                      </a:r>
                      <a:endParaRPr lang="es-CL" b="1"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tx1"/>
                    </a:solidFill>
                  </a:tcPr>
                </a:tc>
                <a:tc>
                  <a:txBody>
                    <a:bodyPr/>
                    <a:lstStyle/>
                    <a:p>
                      <a:pPr algn="ctr"/>
                      <a:r>
                        <a:rPr lang="es-CL" sz="2800" b="1" dirty="0" smtClean="0">
                          <a:solidFill>
                            <a:srgbClr val="00B0F0"/>
                          </a:solidFill>
                        </a:rPr>
                        <a:t>FN</a:t>
                      </a:r>
                      <a:r>
                        <a:rPr lang="es-CL" sz="2800" dirty="0" smtClean="0"/>
                        <a:t/>
                      </a:r>
                      <a:br>
                        <a:rPr lang="es-CL" sz="2800" dirty="0" smtClean="0"/>
                      </a:br>
                      <a:r>
                        <a:rPr lang="es-CL" sz="1800" dirty="0" smtClean="0"/>
                        <a:t>(error de tipo 2)</a:t>
                      </a:r>
                      <a:endParaRPr lang="es-CL" sz="2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s-CL" sz="2800" b="1" dirty="0" smtClean="0">
                          <a:solidFill>
                            <a:srgbClr val="FF0000"/>
                          </a:solidFill>
                        </a:rPr>
                        <a:t>TN</a:t>
                      </a:r>
                      <a:endParaRPr lang="es-CL" sz="2800"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EVALUACIÓN DE MODELOS</a:t>
            </a:r>
            <a:br>
              <a:rPr lang="es-CL" dirty="0" smtClean="0"/>
            </a:br>
            <a:r>
              <a:rPr lang="es-CL" dirty="0" smtClean="0"/>
              <a:t>Medidas de performance (4)</a:t>
            </a:r>
            <a:endParaRPr lang="es-CL" dirty="0"/>
          </a:p>
        </p:txBody>
      </p:sp>
      <p:sp>
        <p:nvSpPr>
          <p:cNvPr id="16387" name="2 Marcador de contenido"/>
          <p:cNvSpPr>
            <a:spLocks noGrp="1"/>
          </p:cNvSpPr>
          <p:nvPr>
            <p:ph idx="1"/>
          </p:nvPr>
        </p:nvSpPr>
        <p:spPr/>
        <p:txBody>
          <a:bodyPr/>
          <a:lstStyle/>
          <a:p>
            <a:r>
              <a:rPr lang="es-CL" sz="2400" dirty="0" smtClean="0"/>
              <a:t>TOTAL = TP + TN + FP + FN</a:t>
            </a:r>
          </a:p>
          <a:p>
            <a:endParaRPr lang="es-CL" sz="2400" b="1" dirty="0" smtClean="0"/>
          </a:p>
          <a:p>
            <a:r>
              <a:rPr lang="es-CL" sz="2400" dirty="0" smtClean="0"/>
              <a:t>Tasa de éxito (</a:t>
            </a:r>
            <a:r>
              <a:rPr lang="es-CL" sz="2400" dirty="0" err="1" smtClean="0"/>
              <a:t>Accuracy</a:t>
            </a:r>
            <a:r>
              <a:rPr lang="es-CL" sz="2400" dirty="0" smtClean="0"/>
              <a:t>) </a:t>
            </a:r>
          </a:p>
          <a:p>
            <a:pPr>
              <a:buNone/>
            </a:pPr>
            <a:r>
              <a:rPr lang="es-CL" sz="2400" b="1" dirty="0" smtClean="0"/>
              <a:t>			</a:t>
            </a:r>
            <a:r>
              <a:rPr lang="es-CL" sz="2400" b="1" dirty="0" err="1" smtClean="0"/>
              <a:t>Acc</a:t>
            </a:r>
            <a:r>
              <a:rPr lang="es-CL" sz="2400" b="1" dirty="0" smtClean="0"/>
              <a:t> = (TP + TN) / TOTAL</a:t>
            </a:r>
          </a:p>
          <a:p>
            <a:pPr>
              <a:buFont typeface="Wingdings" pitchFamily="2" charset="2"/>
              <a:buNone/>
            </a:pPr>
            <a:r>
              <a:rPr lang="es-CL" sz="2400" b="1" dirty="0" smtClean="0"/>
              <a:t>			Error de predicción = 1 – Tasa de éxito</a:t>
            </a:r>
          </a:p>
          <a:p>
            <a:endParaRPr lang="es-CL" sz="2400" dirty="0" smtClean="0"/>
          </a:p>
          <a:p>
            <a:r>
              <a:rPr lang="es-CL" sz="2400" dirty="0" smtClean="0"/>
              <a:t>Tasa de Falsos Positivos</a:t>
            </a:r>
            <a:br>
              <a:rPr lang="es-CL" sz="2400" dirty="0" smtClean="0"/>
            </a:br>
            <a:r>
              <a:rPr lang="es-CL" sz="2400" dirty="0" smtClean="0"/>
              <a:t>			</a:t>
            </a:r>
            <a:r>
              <a:rPr lang="es-CL" sz="2400" b="1" dirty="0" err="1" smtClean="0"/>
              <a:t>FPrate</a:t>
            </a:r>
            <a:r>
              <a:rPr lang="es-CL" sz="2400" b="1" dirty="0" smtClean="0"/>
              <a:t> = FP / (FP + TN)</a:t>
            </a:r>
            <a:endParaRPr lang="es-CL" sz="2400" dirty="0" smtClean="0"/>
          </a:p>
          <a:p>
            <a:endParaRPr lang="es-CL" sz="2400" dirty="0" smtClean="0"/>
          </a:p>
          <a:p>
            <a:r>
              <a:rPr lang="es-CL" sz="2400" dirty="0" smtClean="0"/>
              <a:t>Tasa de Verdaderos Positivos</a:t>
            </a:r>
          </a:p>
          <a:p>
            <a:pPr>
              <a:buFont typeface="Wingdings" pitchFamily="2" charset="2"/>
              <a:buNone/>
            </a:pPr>
            <a:r>
              <a:rPr lang="es-CL" sz="2400" b="1" dirty="0" smtClean="0"/>
              <a:t>				</a:t>
            </a:r>
            <a:r>
              <a:rPr lang="es-CL" sz="2400" b="1" dirty="0" err="1" smtClean="0"/>
              <a:t>TPrate</a:t>
            </a:r>
            <a:r>
              <a:rPr lang="es-CL" sz="2400" b="1" dirty="0" smtClean="0"/>
              <a:t> = TP / (TP + FN)</a:t>
            </a:r>
          </a:p>
          <a:p>
            <a:endParaRPr lang="es-CL" sz="2400" dirty="0" smtClean="0"/>
          </a:p>
        </p:txBody>
      </p:sp>
      <p:sp>
        <p:nvSpPr>
          <p:cNvPr id="4" name="3 Marcador de número de diapositiva"/>
          <p:cNvSpPr>
            <a:spLocks noGrp="1"/>
          </p:cNvSpPr>
          <p:nvPr>
            <p:ph type="sldNum" sz="quarter" idx="12"/>
          </p:nvPr>
        </p:nvSpPr>
        <p:spPr/>
        <p:txBody>
          <a:bodyPr/>
          <a:lstStyle/>
          <a:p>
            <a:pPr>
              <a:defRPr/>
            </a:pPr>
            <a:fld id="{DC3772FA-C5DF-4E57-861B-AEBCBD246CC4}" type="slidenum">
              <a:rPr lang="es-ES" smtClean="0"/>
              <a:pPr>
                <a:defRPr/>
              </a:pPr>
              <a:t>33</a:t>
            </a:fld>
            <a:endParaRPr lang="es-E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EVALUACIÓN DE MODELOS</a:t>
            </a:r>
            <a:br>
              <a:rPr lang="es-CL" dirty="0" smtClean="0"/>
            </a:br>
            <a:r>
              <a:rPr lang="es-CL" dirty="0" smtClean="0"/>
              <a:t>Medidas de performance (5)</a:t>
            </a:r>
            <a:endParaRPr lang="es-CL" dirty="0"/>
          </a:p>
        </p:txBody>
      </p:sp>
      <p:sp>
        <p:nvSpPr>
          <p:cNvPr id="17411" name="2 Marcador de contenido"/>
          <p:cNvSpPr>
            <a:spLocks noGrp="1"/>
          </p:cNvSpPr>
          <p:nvPr>
            <p:ph idx="1"/>
          </p:nvPr>
        </p:nvSpPr>
        <p:spPr/>
        <p:txBody>
          <a:bodyPr>
            <a:normAutofit fontScale="85000" lnSpcReduction="10000"/>
          </a:bodyPr>
          <a:lstStyle/>
          <a:p>
            <a:pPr>
              <a:defRPr/>
            </a:pPr>
            <a:r>
              <a:rPr lang="es-CL" dirty="0" smtClean="0"/>
              <a:t>Otras medidas:</a:t>
            </a:r>
          </a:p>
          <a:p>
            <a:pPr lvl="1" algn="just">
              <a:defRPr/>
            </a:pPr>
            <a:r>
              <a:rPr lang="es-CL" b="1" dirty="0" smtClean="0"/>
              <a:t>Precisión: </a:t>
            </a:r>
            <a:r>
              <a:rPr lang="es-CL" dirty="0" smtClean="0"/>
              <a:t>Porcentaje de las observaciones correctamente clasificadas como “clase 1”</a:t>
            </a:r>
            <a:r>
              <a:rPr lang="es-MX" dirty="0" smtClean="0"/>
              <a:t>.</a:t>
            </a:r>
            <a:endParaRPr lang="es-CL" dirty="0" smtClean="0"/>
          </a:p>
          <a:p>
            <a:pPr lvl="1">
              <a:buFont typeface="Courier New" pitchFamily="49" charset="0"/>
              <a:buNone/>
              <a:defRPr/>
            </a:pPr>
            <a:r>
              <a:rPr lang="es-CL" dirty="0" smtClean="0"/>
              <a:t>				</a:t>
            </a:r>
            <a:r>
              <a:rPr lang="es-CL" b="1" dirty="0" err="1" smtClean="0"/>
              <a:t>Precision</a:t>
            </a:r>
            <a:r>
              <a:rPr lang="es-CL" b="1" dirty="0" smtClean="0"/>
              <a:t> = TP / (TP + FP)</a:t>
            </a:r>
          </a:p>
          <a:p>
            <a:pPr lvl="1">
              <a:buFont typeface="Courier New" pitchFamily="49" charset="0"/>
              <a:buNone/>
              <a:defRPr/>
            </a:pPr>
            <a:endParaRPr lang="es-CL" dirty="0" smtClean="0"/>
          </a:p>
          <a:p>
            <a:pPr lvl="1" algn="just">
              <a:defRPr/>
            </a:pPr>
            <a:r>
              <a:rPr lang="es-CL" b="1" dirty="0" err="1" smtClean="0"/>
              <a:t>Recall</a:t>
            </a:r>
            <a:r>
              <a:rPr lang="es-CL" b="1" dirty="0" smtClean="0"/>
              <a:t>:</a:t>
            </a:r>
            <a:r>
              <a:rPr lang="es-CL" dirty="0" smtClean="0"/>
              <a:t>  Porcentaje de todas las observaciones que deban ser clasificadas como “clase 1”, sean clasificadas correctamente.</a:t>
            </a:r>
            <a:br>
              <a:rPr lang="es-CL" dirty="0" smtClean="0"/>
            </a:br>
            <a:r>
              <a:rPr lang="es-CL" dirty="0" smtClean="0"/>
              <a:t>			</a:t>
            </a:r>
            <a:r>
              <a:rPr lang="es-CL" b="1" dirty="0" err="1" smtClean="0"/>
              <a:t>Recall</a:t>
            </a:r>
            <a:r>
              <a:rPr lang="es-CL" b="1" dirty="0" smtClean="0"/>
              <a:t> = TP / (TP + FN)</a:t>
            </a:r>
          </a:p>
          <a:p>
            <a:pPr lvl="1" algn="just">
              <a:defRPr/>
            </a:pPr>
            <a:endParaRPr lang="es-CL" b="1" dirty="0" smtClean="0"/>
          </a:p>
          <a:p>
            <a:pPr lvl="1">
              <a:defRPr/>
            </a:pPr>
            <a:r>
              <a:rPr lang="es-CL" b="1" dirty="0" smtClean="0"/>
              <a:t>F-</a:t>
            </a:r>
            <a:r>
              <a:rPr lang="es-CL" b="1" dirty="0" err="1" smtClean="0"/>
              <a:t>measure</a:t>
            </a:r>
            <a:r>
              <a:rPr lang="es-CL" b="1" dirty="0" smtClean="0"/>
              <a:t>: </a:t>
            </a:r>
            <a:r>
              <a:rPr lang="es-CL" dirty="0" smtClean="0"/>
              <a:t>media armónica entre Precisión y </a:t>
            </a:r>
            <a:r>
              <a:rPr lang="es-CL" dirty="0" err="1" smtClean="0"/>
              <a:t>Recall</a:t>
            </a:r>
            <a:r>
              <a:rPr lang="es-CL" b="1" dirty="0" smtClean="0"/>
              <a:t/>
            </a:r>
            <a:br>
              <a:rPr lang="es-CL" b="1" dirty="0" smtClean="0"/>
            </a:br>
            <a:r>
              <a:rPr lang="es-CL" b="1" dirty="0" smtClean="0"/>
              <a:t>	F-</a:t>
            </a:r>
            <a:r>
              <a:rPr lang="es-CL" b="1" dirty="0" err="1" smtClean="0"/>
              <a:t>measure</a:t>
            </a:r>
            <a:r>
              <a:rPr lang="es-CL" b="1" dirty="0" smtClean="0"/>
              <a:t> = (2*</a:t>
            </a:r>
            <a:r>
              <a:rPr lang="es-CL" b="1" dirty="0" err="1" smtClean="0"/>
              <a:t>Precision</a:t>
            </a:r>
            <a:r>
              <a:rPr lang="es-CL" b="1" dirty="0" smtClean="0"/>
              <a:t>*</a:t>
            </a:r>
            <a:r>
              <a:rPr lang="es-CL" b="1" dirty="0" err="1" smtClean="0"/>
              <a:t>Recall</a:t>
            </a:r>
            <a:r>
              <a:rPr lang="es-CL" b="1" dirty="0" smtClean="0"/>
              <a:t>)/(</a:t>
            </a:r>
            <a:r>
              <a:rPr lang="es-CL" b="1" dirty="0" err="1" smtClean="0"/>
              <a:t>Precision+Recall</a:t>
            </a:r>
            <a:r>
              <a:rPr lang="es-CL" b="1" dirty="0" smtClean="0"/>
              <a:t>)</a:t>
            </a:r>
            <a:endParaRPr lang="es-CL" dirty="0" smtClean="0"/>
          </a:p>
        </p:txBody>
      </p:sp>
      <p:sp>
        <p:nvSpPr>
          <p:cNvPr id="4" name="3 Marcador de número de diapositiva"/>
          <p:cNvSpPr>
            <a:spLocks noGrp="1"/>
          </p:cNvSpPr>
          <p:nvPr>
            <p:ph type="sldNum" sz="quarter" idx="12"/>
          </p:nvPr>
        </p:nvSpPr>
        <p:spPr/>
        <p:txBody>
          <a:bodyPr/>
          <a:lstStyle/>
          <a:p>
            <a:pPr>
              <a:defRPr/>
            </a:pPr>
            <a:fld id="{E234C1F3-E829-4AE9-9AC7-D3E6E849B75F}" type="slidenum">
              <a:rPr lang="es-ES" smtClean="0"/>
              <a:pPr>
                <a:defRPr/>
              </a:pPr>
              <a:t>34</a:t>
            </a:fld>
            <a:endParaRPr lang="es-E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EVALUACIÓN DE MODELOS</a:t>
            </a:r>
            <a:br>
              <a:rPr lang="es-CL" dirty="0" smtClean="0"/>
            </a:br>
            <a:r>
              <a:rPr lang="es-CL" dirty="0" smtClean="0"/>
              <a:t>Medidas de performance (6)</a:t>
            </a:r>
            <a:endParaRPr lang="es-CL" dirty="0"/>
          </a:p>
        </p:txBody>
      </p:sp>
      <p:sp>
        <p:nvSpPr>
          <p:cNvPr id="3" name="2 Marcador de contenido"/>
          <p:cNvSpPr>
            <a:spLocks noGrp="1"/>
          </p:cNvSpPr>
          <p:nvPr>
            <p:ph idx="1"/>
          </p:nvPr>
        </p:nvSpPr>
        <p:spPr/>
        <p:txBody>
          <a:bodyPr>
            <a:normAutofit lnSpcReduction="10000"/>
          </a:bodyPr>
          <a:lstStyle/>
          <a:p>
            <a:pPr>
              <a:defRPr/>
            </a:pPr>
            <a:r>
              <a:rPr lang="es-CL" dirty="0" smtClean="0"/>
              <a:t>Otras medidas (no menos importantes):</a:t>
            </a:r>
          </a:p>
          <a:p>
            <a:pPr lvl="1" algn="just">
              <a:defRPr/>
            </a:pPr>
            <a:r>
              <a:rPr lang="es-CL" dirty="0" smtClean="0"/>
              <a:t>Tiempo de entrenamiento del modelo</a:t>
            </a:r>
          </a:p>
          <a:p>
            <a:pPr lvl="1" algn="just">
              <a:defRPr/>
            </a:pPr>
            <a:r>
              <a:rPr lang="es-CL" dirty="0" smtClean="0"/>
              <a:t>Tiempo de evaluación de nuevas observaciones en el modelo</a:t>
            </a:r>
          </a:p>
          <a:p>
            <a:pPr lvl="1" algn="just">
              <a:defRPr/>
            </a:pPr>
            <a:r>
              <a:rPr lang="es-CL" dirty="0" err="1" smtClean="0"/>
              <a:t>Interpretabilidad</a:t>
            </a:r>
            <a:r>
              <a:rPr lang="es-CL" dirty="0" smtClean="0"/>
              <a:t> de los resultados obtenidos por el modelo</a:t>
            </a:r>
          </a:p>
          <a:p>
            <a:pPr lvl="1" algn="just">
              <a:defRPr/>
            </a:pPr>
            <a:r>
              <a:rPr lang="es-CL" dirty="0" smtClean="0"/>
              <a:t>El campo de aplicación del modelo obtenido</a:t>
            </a:r>
          </a:p>
          <a:p>
            <a:pPr lvl="1" algn="just">
              <a:defRPr/>
            </a:pPr>
            <a:r>
              <a:rPr lang="es-CL" dirty="0" smtClean="0"/>
              <a:t>Costo de obtener los datos adecuados para el modelo</a:t>
            </a:r>
          </a:p>
          <a:p>
            <a:pPr lvl="1" algn="just">
              <a:defRPr/>
            </a:pPr>
            <a:r>
              <a:rPr lang="es-CL" dirty="0" smtClean="0"/>
              <a:t>Costo de actualización del modelo</a:t>
            </a:r>
          </a:p>
        </p:txBody>
      </p:sp>
      <p:sp>
        <p:nvSpPr>
          <p:cNvPr id="4" name="3 Marcador de número de diapositiva"/>
          <p:cNvSpPr>
            <a:spLocks noGrp="1"/>
          </p:cNvSpPr>
          <p:nvPr>
            <p:ph type="sldNum" sz="quarter" idx="12"/>
          </p:nvPr>
        </p:nvSpPr>
        <p:spPr/>
        <p:txBody>
          <a:bodyPr/>
          <a:lstStyle/>
          <a:p>
            <a:pPr>
              <a:defRPr/>
            </a:pPr>
            <a:fld id="{EA425650-F2C2-4C87-8B34-38E283BCD6A5}" type="slidenum">
              <a:rPr lang="es-ES" smtClean="0"/>
              <a:pPr>
                <a:defRPr/>
              </a:pPr>
              <a:t>35</a:t>
            </a:fld>
            <a:endParaRPr lang="es-E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CL" dirty="0" smtClean="0"/>
              <a:t>REDES NEURONALES</a:t>
            </a:r>
            <a:br>
              <a:rPr lang="es-CL" dirty="0" smtClean="0"/>
            </a:br>
            <a:r>
              <a:rPr lang="es-CL" dirty="0" smtClean="0"/>
              <a:t>Motivación y </a:t>
            </a:r>
            <a:r>
              <a:rPr lang="es-CL" dirty="0" err="1" smtClean="0"/>
              <a:t>Perceptrón</a:t>
            </a:r>
            <a:endParaRPr lang="es-CL" dirty="0"/>
          </a:p>
        </p:txBody>
      </p:sp>
      <p:sp>
        <p:nvSpPr>
          <p:cNvPr id="6" name="5 Marcador de número de diapositiva"/>
          <p:cNvSpPr>
            <a:spLocks noGrp="1"/>
          </p:cNvSpPr>
          <p:nvPr>
            <p:ph type="sldNum" sz="quarter" idx="12"/>
          </p:nvPr>
        </p:nvSpPr>
        <p:spPr/>
        <p:txBody>
          <a:bodyPr/>
          <a:lstStyle/>
          <a:p>
            <a:fld id="{21FC8848-5FD5-45D2-A1A4-E3CECA2232D8}" type="slidenum">
              <a:rPr lang="es-ES" smtClean="0"/>
              <a:pPr/>
              <a:t>36</a:t>
            </a:fld>
            <a:endParaRPr lang="es-ES"/>
          </a:p>
        </p:txBody>
      </p:sp>
      <p:sp>
        <p:nvSpPr>
          <p:cNvPr id="7" name="6 Marcador de texto"/>
          <p:cNvSpPr>
            <a:spLocks noGrp="1"/>
          </p:cNvSpPr>
          <p:nvPr>
            <p:ph type="body" idx="1"/>
          </p:nvPr>
        </p:nvSpPr>
        <p:spPr/>
        <p:txBody>
          <a:bodyPr/>
          <a:lstStyle/>
          <a:p>
            <a:endParaRPr lang="es-CL"/>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a:t>
            </a:r>
            <a:br>
              <a:rPr lang="es-CL" dirty="0" smtClean="0"/>
            </a:br>
            <a:r>
              <a:rPr lang="es-CL" dirty="0" smtClean="0"/>
              <a:t>Motivación</a:t>
            </a:r>
            <a:endParaRPr lang="es-CL" dirty="0"/>
          </a:p>
        </p:txBody>
      </p:sp>
      <p:sp>
        <p:nvSpPr>
          <p:cNvPr id="11267" name="2 Marcador de contenido"/>
          <p:cNvSpPr>
            <a:spLocks noGrp="1"/>
          </p:cNvSpPr>
          <p:nvPr>
            <p:ph idx="1"/>
          </p:nvPr>
        </p:nvSpPr>
        <p:spPr>
          <a:xfrm>
            <a:off x="3828988" y="1946663"/>
            <a:ext cx="4857784" cy="4625609"/>
          </a:xfrm>
        </p:spPr>
        <p:txBody>
          <a:bodyPr/>
          <a:lstStyle/>
          <a:p>
            <a:pPr algn="just"/>
            <a:r>
              <a:rPr lang="es-CL" sz="2400" b="1" i="1" dirty="0" smtClean="0">
                <a:solidFill>
                  <a:srgbClr val="00B0F0"/>
                </a:solidFill>
              </a:rPr>
              <a:t>Célula nerviosa</a:t>
            </a:r>
            <a:r>
              <a:rPr lang="es-CL" sz="2400" dirty="0" smtClean="0"/>
              <a:t>: Donde las señales son combinadas (</a:t>
            </a:r>
            <a:r>
              <a:rPr lang="es-CL" sz="2400" b="1" dirty="0" smtClean="0">
                <a:solidFill>
                  <a:srgbClr val="FF0000"/>
                </a:solidFill>
              </a:rPr>
              <a:t>CPU</a:t>
            </a:r>
            <a:r>
              <a:rPr lang="es-CL" sz="2400" dirty="0" smtClean="0"/>
              <a:t>)</a:t>
            </a:r>
          </a:p>
          <a:p>
            <a:pPr algn="just"/>
            <a:r>
              <a:rPr lang="es-CL" sz="2400" b="1" i="1" dirty="0" smtClean="0">
                <a:solidFill>
                  <a:srgbClr val="00B0F0"/>
                </a:solidFill>
              </a:rPr>
              <a:t>Dendrita</a:t>
            </a:r>
            <a:r>
              <a:rPr lang="es-CL" sz="2400" dirty="0" smtClean="0"/>
              <a:t>: Combina el input desde muchas otras  células nerviosas (</a:t>
            </a:r>
            <a:r>
              <a:rPr lang="es-CL" sz="2400" b="1" dirty="0" smtClean="0">
                <a:solidFill>
                  <a:srgbClr val="FF0000"/>
                </a:solidFill>
              </a:rPr>
              <a:t>input</a:t>
            </a:r>
            <a:r>
              <a:rPr lang="es-CL" sz="2400" dirty="0" smtClean="0"/>
              <a:t>)</a:t>
            </a:r>
          </a:p>
          <a:p>
            <a:pPr algn="just"/>
            <a:r>
              <a:rPr lang="es-CL" sz="2400" b="1" i="1" dirty="0" smtClean="0">
                <a:solidFill>
                  <a:srgbClr val="00B0F0"/>
                </a:solidFill>
              </a:rPr>
              <a:t>Sinapsis</a:t>
            </a:r>
            <a:r>
              <a:rPr lang="es-CL" sz="2400" dirty="0" smtClean="0"/>
              <a:t>: Interfaz entre dos neuronas (</a:t>
            </a:r>
            <a:r>
              <a:rPr lang="es-CL" sz="2400" b="1" dirty="0" smtClean="0">
                <a:solidFill>
                  <a:srgbClr val="FF0000"/>
                </a:solidFill>
              </a:rPr>
              <a:t>conectores</a:t>
            </a:r>
            <a:r>
              <a:rPr lang="es-CL" sz="2400" dirty="0" smtClean="0"/>
              <a:t>)</a:t>
            </a:r>
          </a:p>
          <a:p>
            <a:pPr algn="just"/>
            <a:r>
              <a:rPr lang="es-CL" sz="2400" b="1" i="1" dirty="0" smtClean="0">
                <a:solidFill>
                  <a:srgbClr val="00B0F0"/>
                </a:solidFill>
              </a:rPr>
              <a:t>Axón</a:t>
            </a:r>
            <a:r>
              <a:rPr lang="es-CL" sz="2400" dirty="0" smtClean="0"/>
              <a:t>: Transporta la señal de activación a células nerviosas en diferentes partes (</a:t>
            </a:r>
            <a:r>
              <a:rPr lang="es-CL" sz="2400" b="1" dirty="0" smtClean="0">
                <a:solidFill>
                  <a:srgbClr val="FF0000"/>
                </a:solidFill>
              </a:rPr>
              <a:t>output</a:t>
            </a:r>
            <a:r>
              <a:rPr lang="es-CL" sz="2400" dirty="0" smtClean="0"/>
              <a:t>)</a:t>
            </a:r>
          </a:p>
        </p:txBody>
      </p:sp>
      <p:sp>
        <p:nvSpPr>
          <p:cNvPr id="4" name="3 Marcador de número de diapositiva"/>
          <p:cNvSpPr>
            <a:spLocks noGrp="1"/>
          </p:cNvSpPr>
          <p:nvPr>
            <p:ph type="sldNum" sz="quarter" idx="12"/>
          </p:nvPr>
        </p:nvSpPr>
        <p:spPr/>
        <p:txBody>
          <a:bodyPr/>
          <a:lstStyle/>
          <a:p>
            <a:pPr>
              <a:defRPr/>
            </a:pPr>
            <a:fld id="{CDBD351F-F67B-4B55-B97D-DBF2E4A71A02}" type="slidenum">
              <a:rPr lang="es-ES" smtClean="0"/>
              <a:pPr>
                <a:defRPr/>
              </a:pPr>
              <a:t>37</a:t>
            </a:fld>
            <a:endParaRPr lang="es-ES"/>
          </a:p>
        </p:txBody>
      </p:sp>
      <p:pic>
        <p:nvPicPr>
          <p:cNvPr id="11269" name="Picture 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28596" y="2689269"/>
            <a:ext cx="3400425" cy="2552700"/>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
</file>

<file path=ppt/slides/slide3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a:t>
            </a:r>
            <a:br>
              <a:rPr lang="es-CL" dirty="0" smtClean="0"/>
            </a:br>
            <a:r>
              <a:rPr lang="es-CL" dirty="0" smtClean="0"/>
              <a:t>Motivación (2)</a:t>
            </a:r>
            <a:endParaRPr lang="es-CL" dirty="0"/>
          </a:p>
        </p:txBody>
      </p:sp>
      <p:sp>
        <p:nvSpPr>
          <p:cNvPr id="10243" name="2 Marcador de contenido"/>
          <p:cNvSpPr>
            <a:spLocks noGrp="1"/>
          </p:cNvSpPr>
          <p:nvPr>
            <p:ph idx="1"/>
          </p:nvPr>
        </p:nvSpPr>
        <p:spPr/>
        <p:txBody>
          <a:bodyPr>
            <a:normAutofit/>
          </a:bodyPr>
          <a:lstStyle/>
          <a:p>
            <a:pPr algn="just">
              <a:defRPr/>
            </a:pPr>
            <a:r>
              <a:rPr lang="es-ES" dirty="0" smtClean="0"/>
              <a:t>Método de </a:t>
            </a:r>
            <a:r>
              <a:rPr lang="es-CL" dirty="0" smtClean="0"/>
              <a:t>aprendizaje supervisado.</a:t>
            </a:r>
          </a:p>
          <a:p>
            <a:pPr lvl="1" algn="just">
              <a:defRPr/>
            </a:pPr>
            <a:r>
              <a:rPr lang="es-ES" dirty="0" smtClean="0"/>
              <a:t>Las redes neuronales pertenecen al conjunto de herramientas de clasificación y regresión no lineal. </a:t>
            </a:r>
          </a:p>
          <a:p>
            <a:pPr lvl="1" algn="just">
              <a:defRPr/>
            </a:pPr>
            <a:r>
              <a:rPr lang="es-ES" dirty="0" smtClean="0"/>
              <a:t>Se ha demostrado que es un “</a:t>
            </a:r>
            <a:r>
              <a:rPr lang="es-ES" b="1" dirty="0" err="1" smtClean="0"/>
              <a:t>aproximador</a:t>
            </a:r>
            <a:r>
              <a:rPr lang="es-ES" dirty="0" smtClean="0"/>
              <a:t>” universal: </a:t>
            </a:r>
          </a:p>
          <a:p>
            <a:pPr lvl="2" algn="just">
              <a:defRPr/>
            </a:pPr>
            <a:r>
              <a:rPr lang="es-ES" dirty="0" smtClean="0"/>
              <a:t>Cualquier </a:t>
            </a:r>
            <a:r>
              <a:rPr lang="es-ES" u="sng" dirty="0" smtClean="0"/>
              <a:t>función continua acotada </a:t>
            </a:r>
            <a:r>
              <a:rPr lang="es-ES" dirty="0" smtClean="0"/>
              <a:t>se puede aproximar por una red neuronal con cierto nivel de error.</a:t>
            </a:r>
          </a:p>
          <a:p>
            <a:pPr lvl="2" algn="just">
              <a:defRPr/>
            </a:pPr>
            <a:r>
              <a:rPr lang="es-ES" dirty="0" smtClean="0"/>
              <a:t>Toda </a:t>
            </a:r>
            <a:r>
              <a:rPr lang="es-ES" u="sng" dirty="0" smtClean="0"/>
              <a:t>función booleana</a:t>
            </a:r>
            <a:r>
              <a:rPr lang="es-ES" dirty="0" smtClean="0"/>
              <a:t> puede ser ajustada con una red neuronal con una capa oculta.</a:t>
            </a:r>
          </a:p>
          <a:p>
            <a:pPr lvl="1" algn="just">
              <a:defRPr/>
            </a:pPr>
            <a:endParaRPr lang="es-ES" dirty="0" smtClean="0"/>
          </a:p>
        </p:txBody>
      </p:sp>
      <p:sp>
        <p:nvSpPr>
          <p:cNvPr id="4" name="3 Marcador de número de diapositiva"/>
          <p:cNvSpPr>
            <a:spLocks noGrp="1"/>
          </p:cNvSpPr>
          <p:nvPr>
            <p:ph type="sldNum" sz="quarter" idx="12"/>
          </p:nvPr>
        </p:nvSpPr>
        <p:spPr/>
        <p:txBody>
          <a:bodyPr/>
          <a:lstStyle/>
          <a:p>
            <a:pPr>
              <a:defRPr/>
            </a:pPr>
            <a:fld id="{015451EC-3363-4605-975E-A8D0434171B6}" type="slidenum">
              <a:rPr lang="es-ES" smtClean="0"/>
              <a:pPr>
                <a:defRPr/>
              </a:pPr>
              <a:t>38</a:t>
            </a:fld>
            <a:endParaRPr lang="es-ES"/>
          </a:p>
        </p:txBody>
      </p:sp>
    </p:spTree>
  </p:cSld>
  <p:clrMapOvr>
    <a:overrideClrMapping bg1="lt1" tx1="dk1" bg2="lt2" tx2="dk2" accent1="accent1" accent2="accent2" accent3="accent3" accent4="accent4" accent5="accent5" accent6="accent6" hlink="hlink" folHlink="folHlink"/>
  </p:clrMapOvr>
</p:sld>
</file>

<file path=ppt/slides/slide3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a:t>
            </a:r>
            <a:br>
              <a:rPr lang="es-CL" dirty="0" smtClean="0"/>
            </a:br>
            <a:r>
              <a:rPr lang="es-CL" dirty="0" err="1" smtClean="0"/>
              <a:t>Perceptrón</a:t>
            </a:r>
            <a:endParaRPr lang="es-CL" dirty="0"/>
          </a:p>
        </p:txBody>
      </p:sp>
      <p:sp>
        <p:nvSpPr>
          <p:cNvPr id="4" name="3 Marcador de número de diapositiva"/>
          <p:cNvSpPr>
            <a:spLocks noGrp="1"/>
          </p:cNvSpPr>
          <p:nvPr>
            <p:ph type="sldNum" sz="quarter" idx="12"/>
          </p:nvPr>
        </p:nvSpPr>
        <p:spPr/>
        <p:txBody>
          <a:bodyPr/>
          <a:lstStyle/>
          <a:p>
            <a:pPr>
              <a:defRPr/>
            </a:pPr>
            <a:fld id="{C5897523-3D92-4B5C-AF3A-B302647C54ED}" type="slidenum">
              <a:rPr lang="es-ES" smtClean="0"/>
              <a:pPr>
                <a:defRPr/>
              </a:pPr>
              <a:t>39</a:t>
            </a:fld>
            <a:endParaRPr lang="es-ES"/>
          </a:p>
        </p:txBody>
      </p:sp>
      <p:pic>
        <p:nvPicPr>
          <p:cNvPr id="16388" name="Picture 2"/>
          <p:cNvPicPr>
            <a:picLocks noChangeAspect="1" noChangeArrowheads="1"/>
          </p:cNvPicPr>
          <p:nvPr/>
        </p:nvPicPr>
        <p:blipFill>
          <a:blip r:embed="rId3" cstate="print"/>
          <a:srcRect/>
          <a:stretch>
            <a:fillRect/>
          </a:stretch>
        </p:blipFill>
        <p:spPr bwMode="auto">
          <a:xfrm>
            <a:off x="460375" y="2500331"/>
            <a:ext cx="8183563" cy="3571875"/>
          </a:xfrm>
          <a:prstGeom prst="rect">
            <a:avLst/>
          </a:prstGeom>
          <a:noFill/>
          <a:ln w="9525">
            <a:noFill/>
            <a:miter lim="800000"/>
            <a:headEnd/>
            <a:tailEnd/>
          </a:ln>
        </p:spPr>
      </p:pic>
      <p:cxnSp>
        <p:nvCxnSpPr>
          <p:cNvPr id="9" name="8 Conector recto de flecha"/>
          <p:cNvCxnSpPr/>
          <p:nvPr/>
        </p:nvCxnSpPr>
        <p:spPr>
          <a:xfrm rot="5400000">
            <a:off x="3246438" y="2428894"/>
            <a:ext cx="1071562" cy="5000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390" name="9 CuadroTexto"/>
          <p:cNvSpPr txBox="1">
            <a:spLocks noChangeArrowheads="1"/>
          </p:cNvSpPr>
          <p:nvPr/>
        </p:nvSpPr>
        <p:spPr bwMode="auto">
          <a:xfrm>
            <a:off x="3389313" y="1785956"/>
            <a:ext cx="1595437" cy="369888"/>
          </a:xfrm>
          <a:prstGeom prst="rect">
            <a:avLst/>
          </a:prstGeom>
          <a:noFill/>
          <a:ln w="9525">
            <a:noFill/>
            <a:miter lim="800000"/>
            <a:headEnd/>
            <a:tailEnd/>
          </a:ln>
        </p:spPr>
        <p:txBody>
          <a:bodyPr wrap="none">
            <a:spAutoFit/>
          </a:bodyPr>
          <a:lstStyle/>
          <a:p>
            <a:r>
              <a:rPr lang="es-CL"/>
              <a:t>Unidad Lineal</a:t>
            </a:r>
          </a:p>
        </p:txBody>
      </p:sp>
      <p:cxnSp>
        <p:nvCxnSpPr>
          <p:cNvPr id="11" name="10 Conector recto de flecha"/>
          <p:cNvCxnSpPr/>
          <p:nvPr/>
        </p:nvCxnSpPr>
        <p:spPr>
          <a:xfrm rot="5400000">
            <a:off x="5675312" y="2500332"/>
            <a:ext cx="1071563" cy="5000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392" name="11 CuadroTexto"/>
          <p:cNvSpPr txBox="1">
            <a:spLocks noChangeArrowheads="1"/>
          </p:cNvSpPr>
          <p:nvPr/>
        </p:nvSpPr>
        <p:spPr bwMode="auto">
          <a:xfrm>
            <a:off x="5818188" y="1857394"/>
            <a:ext cx="2338387" cy="369887"/>
          </a:xfrm>
          <a:prstGeom prst="rect">
            <a:avLst/>
          </a:prstGeom>
          <a:noFill/>
          <a:ln w="9525">
            <a:noFill/>
            <a:miter lim="800000"/>
            <a:headEnd/>
            <a:tailEnd/>
          </a:ln>
        </p:spPr>
        <p:txBody>
          <a:bodyPr wrap="none">
            <a:spAutoFit/>
          </a:bodyPr>
          <a:lstStyle/>
          <a:p>
            <a:r>
              <a:rPr lang="es-CL"/>
              <a:t>Unidad de Activación</a:t>
            </a:r>
          </a:p>
        </p:txBody>
      </p:sp>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121 Título"/>
          <p:cNvSpPr>
            <a:spLocks noGrp="1"/>
          </p:cNvSpPr>
          <p:nvPr>
            <p:ph type="title"/>
          </p:nvPr>
        </p:nvSpPr>
        <p:spPr/>
        <p:txBody>
          <a:bodyPr/>
          <a:lstStyle/>
          <a:p>
            <a:r>
              <a:rPr lang="es-CL" dirty="0" smtClean="0"/>
              <a:t>Proceso KDD</a:t>
            </a:r>
            <a:endParaRPr lang="es-CL" dirty="0"/>
          </a:p>
        </p:txBody>
      </p:sp>
      <p:sp>
        <p:nvSpPr>
          <p:cNvPr id="123" name="122 Marcador de número de diapositiva"/>
          <p:cNvSpPr>
            <a:spLocks noGrp="1"/>
          </p:cNvSpPr>
          <p:nvPr>
            <p:ph type="sldNum" sz="quarter" idx="12"/>
          </p:nvPr>
        </p:nvSpPr>
        <p:spPr/>
        <p:txBody>
          <a:bodyPr/>
          <a:lstStyle/>
          <a:p>
            <a:pPr>
              <a:defRPr/>
            </a:pPr>
            <a:fld id="{D046794B-3FFE-415C-B078-B60CBEA0704D}" type="slidenum">
              <a:rPr lang="es-ES" smtClean="0"/>
              <a:pPr>
                <a:defRPr/>
              </a:pPr>
              <a:t>4</a:t>
            </a:fld>
            <a:endParaRPr lang="es-ES"/>
          </a:p>
        </p:txBody>
      </p:sp>
      <p:sp>
        <p:nvSpPr>
          <p:cNvPr id="126" name="5 CuadroTexto"/>
          <p:cNvSpPr txBox="1">
            <a:spLocks noChangeArrowheads="1"/>
          </p:cNvSpPr>
          <p:nvPr/>
        </p:nvSpPr>
        <p:spPr bwMode="auto">
          <a:xfrm>
            <a:off x="2130425" y="6130946"/>
            <a:ext cx="4656138" cy="369888"/>
          </a:xfrm>
          <a:prstGeom prst="rect">
            <a:avLst/>
          </a:prstGeom>
          <a:noFill/>
          <a:ln w="9525">
            <a:noFill/>
            <a:miter lim="800000"/>
            <a:headEnd/>
            <a:tailEnd/>
          </a:ln>
        </p:spPr>
        <p:txBody>
          <a:bodyPr wrap="none">
            <a:spAutoFit/>
          </a:bodyPr>
          <a:lstStyle/>
          <a:p>
            <a:r>
              <a:rPr lang="es-CL" b="1" dirty="0" err="1"/>
              <a:t>K</a:t>
            </a:r>
            <a:r>
              <a:rPr lang="es-CL" dirty="0" err="1"/>
              <a:t>nowledge</a:t>
            </a:r>
            <a:r>
              <a:rPr lang="es-CL" dirty="0"/>
              <a:t> </a:t>
            </a:r>
            <a:r>
              <a:rPr lang="es-CL" b="1" dirty="0" err="1"/>
              <a:t>D</a:t>
            </a:r>
            <a:r>
              <a:rPr lang="es-CL" dirty="0" err="1"/>
              <a:t>iscovery</a:t>
            </a:r>
            <a:r>
              <a:rPr lang="es-CL" dirty="0"/>
              <a:t> in </a:t>
            </a:r>
            <a:r>
              <a:rPr lang="es-CL" b="1" dirty="0" err="1"/>
              <a:t>D</a:t>
            </a:r>
            <a:r>
              <a:rPr lang="es-CL" dirty="0" err="1"/>
              <a:t>atabases</a:t>
            </a:r>
            <a:r>
              <a:rPr lang="es-CL" dirty="0"/>
              <a:t> </a:t>
            </a:r>
            <a:r>
              <a:rPr lang="es-CL" dirty="0">
                <a:sym typeface="Wingdings" pitchFamily="2" charset="2"/>
              </a:rPr>
              <a:t> </a:t>
            </a:r>
            <a:r>
              <a:rPr lang="es-CL" b="1" dirty="0">
                <a:sym typeface="Wingdings" pitchFamily="2" charset="2"/>
              </a:rPr>
              <a:t>KDD</a:t>
            </a:r>
            <a:endParaRPr lang="es-CL" b="1" dirty="0"/>
          </a:p>
        </p:txBody>
      </p:sp>
      <p:pic>
        <p:nvPicPr>
          <p:cNvPr id="6" name="Picture 6" descr="C:\Documents and Settings\Gaston L'Huillier\Escritorio\KDDsteps.PNG"/>
          <p:cNvPicPr>
            <a:picLocks noChangeAspect="1" noChangeArrowheads="1"/>
          </p:cNvPicPr>
          <p:nvPr/>
        </p:nvPicPr>
        <p:blipFill>
          <a:blip r:embed="rId2" cstate="print">
            <a:grayscl/>
          </a:blip>
          <a:srcRect/>
          <a:stretch>
            <a:fillRect/>
          </a:stretch>
        </p:blipFill>
        <p:spPr bwMode="auto">
          <a:xfrm>
            <a:off x="500063" y="1714500"/>
            <a:ext cx="8191500" cy="4286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a:t>
            </a:r>
            <a:br>
              <a:rPr lang="es-CL" dirty="0" smtClean="0"/>
            </a:br>
            <a:r>
              <a:rPr lang="es-CL" dirty="0" err="1" smtClean="0"/>
              <a:t>Perceptrón</a:t>
            </a:r>
            <a:r>
              <a:rPr lang="es-CL" dirty="0" smtClean="0"/>
              <a:t> (2)</a:t>
            </a:r>
            <a:endParaRPr lang="es-CL" dirty="0"/>
          </a:p>
        </p:txBody>
      </p:sp>
      <p:sp>
        <p:nvSpPr>
          <p:cNvPr id="4" name="3 Marcador de número de diapositiva"/>
          <p:cNvSpPr>
            <a:spLocks noGrp="1"/>
          </p:cNvSpPr>
          <p:nvPr>
            <p:ph type="sldNum" sz="quarter" idx="12"/>
          </p:nvPr>
        </p:nvSpPr>
        <p:spPr/>
        <p:txBody>
          <a:bodyPr/>
          <a:lstStyle/>
          <a:p>
            <a:pPr>
              <a:defRPr/>
            </a:pPr>
            <a:fld id="{FDAB1EB4-CD7C-4D96-BDC8-151E73501C31}" type="slidenum">
              <a:rPr lang="es-ES" smtClean="0"/>
              <a:pPr>
                <a:defRPr/>
              </a:pPr>
              <a:t>40</a:t>
            </a:fld>
            <a:endParaRPr lang="es-ES"/>
          </a:p>
        </p:txBody>
      </p:sp>
      <p:grpSp>
        <p:nvGrpSpPr>
          <p:cNvPr id="3" name="Group 40"/>
          <p:cNvGrpSpPr>
            <a:grpSpLocks/>
          </p:cNvGrpSpPr>
          <p:nvPr/>
        </p:nvGrpSpPr>
        <p:grpSpPr bwMode="auto">
          <a:xfrm>
            <a:off x="1714480" y="3335353"/>
            <a:ext cx="2303462" cy="2016125"/>
            <a:chOff x="703" y="1389"/>
            <a:chExt cx="1451" cy="1270"/>
          </a:xfrm>
        </p:grpSpPr>
        <p:sp>
          <p:nvSpPr>
            <p:cNvPr id="17428" name="Text Box 41"/>
            <p:cNvSpPr txBox="1">
              <a:spLocks noChangeArrowheads="1"/>
            </p:cNvSpPr>
            <p:nvPr/>
          </p:nvSpPr>
          <p:spPr bwMode="auto">
            <a:xfrm>
              <a:off x="850" y="1448"/>
              <a:ext cx="228" cy="231"/>
            </a:xfrm>
            <a:prstGeom prst="rect">
              <a:avLst/>
            </a:prstGeom>
            <a:noFill/>
            <a:ln w="9525">
              <a:noFill/>
              <a:miter lim="800000"/>
              <a:headEnd/>
              <a:tailEnd/>
            </a:ln>
          </p:spPr>
          <p:txBody>
            <a:bodyPr wrap="none">
              <a:spAutoFit/>
            </a:bodyPr>
            <a:lstStyle/>
            <a:p>
              <a:r>
                <a:rPr lang="es-ES" i="1"/>
                <a:t>x</a:t>
              </a:r>
              <a:r>
                <a:rPr lang="es-ES" baseline="-25000"/>
                <a:t>1</a:t>
              </a:r>
              <a:endParaRPr lang="es-ES"/>
            </a:p>
          </p:txBody>
        </p:sp>
        <p:sp>
          <p:nvSpPr>
            <p:cNvPr id="17429" name="Text Box 42"/>
            <p:cNvSpPr txBox="1">
              <a:spLocks noChangeArrowheads="1"/>
            </p:cNvSpPr>
            <p:nvPr/>
          </p:nvSpPr>
          <p:spPr bwMode="auto">
            <a:xfrm>
              <a:off x="1270" y="1448"/>
              <a:ext cx="228" cy="231"/>
            </a:xfrm>
            <a:prstGeom prst="rect">
              <a:avLst/>
            </a:prstGeom>
            <a:noFill/>
            <a:ln w="9525">
              <a:noFill/>
              <a:miter lim="800000"/>
              <a:headEnd/>
              <a:tailEnd/>
            </a:ln>
          </p:spPr>
          <p:txBody>
            <a:bodyPr wrap="none">
              <a:spAutoFit/>
            </a:bodyPr>
            <a:lstStyle/>
            <a:p>
              <a:r>
                <a:rPr lang="es-ES" i="1"/>
                <a:t>x</a:t>
              </a:r>
              <a:r>
                <a:rPr lang="es-ES" baseline="-25000"/>
                <a:t>2</a:t>
              </a:r>
              <a:endParaRPr lang="es-ES"/>
            </a:p>
          </p:txBody>
        </p:sp>
        <p:sp>
          <p:nvSpPr>
            <p:cNvPr id="17430" name="Text Box 43"/>
            <p:cNvSpPr txBox="1">
              <a:spLocks noChangeArrowheads="1"/>
            </p:cNvSpPr>
            <p:nvPr/>
          </p:nvSpPr>
          <p:spPr bwMode="auto">
            <a:xfrm>
              <a:off x="1671" y="1448"/>
              <a:ext cx="180" cy="231"/>
            </a:xfrm>
            <a:prstGeom prst="rect">
              <a:avLst/>
            </a:prstGeom>
            <a:noFill/>
            <a:ln w="9525">
              <a:noFill/>
              <a:miter lim="800000"/>
              <a:headEnd/>
              <a:tailEnd/>
            </a:ln>
          </p:spPr>
          <p:txBody>
            <a:bodyPr wrap="none">
              <a:spAutoFit/>
            </a:bodyPr>
            <a:lstStyle/>
            <a:p>
              <a:r>
                <a:rPr lang="es-ES" i="1"/>
                <a:t>y</a:t>
              </a:r>
              <a:endParaRPr lang="es-ES"/>
            </a:p>
          </p:txBody>
        </p:sp>
        <p:sp>
          <p:nvSpPr>
            <p:cNvPr id="17431" name="Text Box 44"/>
            <p:cNvSpPr txBox="1">
              <a:spLocks noChangeArrowheads="1"/>
            </p:cNvSpPr>
            <p:nvPr/>
          </p:nvSpPr>
          <p:spPr bwMode="auto">
            <a:xfrm>
              <a:off x="870" y="1706"/>
              <a:ext cx="188" cy="231"/>
            </a:xfrm>
            <a:prstGeom prst="rect">
              <a:avLst/>
            </a:prstGeom>
            <a:noFill/>
            <a:ln w="9525">
              <a:noFill/>
              <a:miter lim="800000"/>
              <a:headEnd/>
              <a:tailEnd/>
            </a:ln>
          </p:spPr>
          <p:txBody>
            <a:bodyPr wrap="none">
              <a:spAutoFit/>
            </a:bodyPr>
            <a:lstStyle/>
            <a:p>
              <a:r>
                <a:rPr lang="es-ES"/>
                <a:t>0</a:t>
              </a:r>
            </a:p>
          </p:txBody>
        </p:sp>
        <p:sp>
          <p:nvSpPr>
            <p:cNvPr id="17432" name="Text Box 45"/>
            <p:cNvSpPr txBox="1">
              <a:spLocks noChangeArrowheads="1"/>
            </p:cNvSpPr>
            <p:nvPr/>
          </p:nvSpPr>
          <p:spPr bwMode="auto">
            <a:xfrm>
              <a:off x="1290" y="1706"/>
              <a:ext cx="188" cy="231"/>
            </a:xfrm>
            <a:prstGeom prst="rect">
              <a:avLst/>
            </a:prstGeom>
            <a:noFill/>
            <a:ln w="9525">
              <a:noFill/>
              <a:miter lim="800000"/>
              <a:headEnd/>
              <a:tailEnd/>
            </a:ln>
          </p:spPr>
          <p:txBody>
            <a:bodyPr wrap="none">
              <a:spAutoFit/>
            </a:bodyPr>
            <a:lstStyle/>
            <a:p>
              <a:r>
                <a:rPr lang="es-ES"/>
                <a:t>0</a:t>
              </a:r>
            </a:p>
          </p:txBody>
        </p:sp>
        <p:sp>
          <p:nvSpPr>
            <p:cNvPr id="17433" name="Text Box 46"/>
            <p:cNvSpPr txBox="1">
              <a:spLocks noChangeArrowheads="1"/>
            </p:cNvSpPr>
            <p:nvPr/>
          </p:nvSpPr>
          <p:spPr bwMode="auto">
            <a:xfrm>
              <a:off x="1667" y="1706"/>
              <a:ext cx="188" cy="231"/>
            </a:xfrm>
            <a:prstGeom prst="rect">
              <a:avLst/>
            </a:prstGeom>
            <a:noFill/>
            <a:ln w="9525">
              <a:noFill/>
              <a:miter lim="800000"/>
              <a:headEnd/>
              <a:tailEnd/>
            </a:ln>
          </p:spPr>
          <p:txBody>
            <a:bodyPr wrap="none">
              <a:spAutoFit/>
            </a:bodyPr>
            <a:lstStyle/>
            <a:p>
              <a:r>
                <a:rPr lang="es-ES"/>
                <a:t>0</a:t>
              </a:r>
            </a:p>
          </p:txBody>
        </p:sp>
        <p:sp>
          <p:nvSpPr>
            <p:cNvPr id="17434" name="Text Box 47"/>
            <p:cNvSpPr txBox="1">
              <a:spLocks noChangeArrowheads="1"/>
            </p:cNvSpPr>
            <p:nvPr/>
          </p:nvSpPr>
          <p:spPr bwMode="auto">
            <a:xfrm>
              <a:off x="870" y="1888"/>
              <a:ext cx="188" cy="231"/>
            </a:xfrm>
            <a:prstGeom prst="rect">
              <a:avLst/>
            </a:prstGeom>
            <a:noFill/>
            <a:ln w="9525">
              <a:noFill/>
              <a:miter lim="800000"/>
              <a:headEnd/>
              <a:tailEnd/>
            </a:ln>
          </p:spPr>
          <p:txBody>
            <a:bodyPr wrap="none">
              <a:spAutoFit/>
            </a:bodyPr>
            <a:lstStyle/>
            <a:p>
              <a:r>
                <a:rPr lang="es-ES"/>
                <a:t>0</a:t>
              </a:r>
            </a:p>
          </p:txBody>
        </p:sp>
        <p:sp>
          <p:nvSpPr>
            <p:cNvPr id="17435" name="Text Box 48"/>
            <p:cNvSpPr txBox="1">
              <a:spLocks noChangeArrowheads="1"/>
            </p:cNvSpPr>
            <p:nvPr/>
          </p:nvSpPr>
          <p:spPr bwMode="auto">
            <a:xfrm>
              <a:off x="1290" y="1888"/>
              <a:ext cx="188" cy="231"/>
            </a:xfrm>
            <a:prstGeom prst="rect">
              <a:avLst/>
            </a:prstGeom>
            <a:noFill/>
            <a:ln w="9525">
              <a:noFill/>
              <a:miter lim="800000"/>
              <a:headEnd/>
              <a:tailEnd/>
            </a:ln>
          </p:spPr>
          <p:txBody>
            <a:bodyPr wrap="none">
              <a:spAutoFit/>
            </a:bodyPr>
            <a:lstStyle/>
            <a:p>
              <a:r>
                <a:rPr lang="es-ES"/>
                <a:t>1</a:t>
              </a:r>
            </a:p>
          </p:txBody>
        </p:sp>
        <p:sp>
          <p:nvSpPr>
            <p:cNvPr id="17436" name="Text Box 49"/>
            <p:cNvSpPr txBox="1">
              <a:spLocks noChangeArrowheads="1"/>
            </p:cNvSpPr>
            <p:nvPr/>
          </p:nvSpPr>
          <p:spPr bwMode="auto">
            <a:xfrm>
              <a:off x="1667" y="1888"/>
              <a:ext cx="188" cy="231"/>
            </a:xfrm>
            <a:prstGeom prst="rect">
              <a:avLst/>
            </a:prstGeom>
            <a:noFill/>
            <a:ln w="9525">
              <a:noFill/>
              <a:miter lim="800000"/>
              <a:headEnd/>
              <a:tailEnd/>
            </a:ln>
          </p:spPr>
          <p:txBody>
            <a:bodyPr wrap="none">
              <a:spAutoFit/>
            </a:bodyPr>
            <a:lstStyle/>
            <a:p>
              <a:r>
                <a:rPr lang="es-ES"/>
                <a:t>0</a:t>
              </a:r>
            </a:p>
          </p:txBody>
        </p:sp>
        <p:sp>
          <p:nvSpPr>
            <p:cNvPr id="17437" name="Text Box 50"/>
            <p:cNvSpPr txBox="1">
              <a:spLocks noChangeArrowheads="1"/>
            </p:cNvSpPr>
            <p:nvPr/>
          </p:nvSpPr>
          <p:spPr bwMode="auto">
            <a:xfrm>
              <a:off x="870" y="2070"/>
              <a:ext cx="188" cy="231"/>
            </a:xfrm>
            <a:prstGeom prst="rect">
              <a:avLst/>
            </a:prstGeom>
            <a:noFill/>
            <a:ln w="9525">
              <a:noFill/>
              <a:miter lim="800000"/>
              <a:headEnd/>
              <a:tailEnd/>
            </a:ln>
          </p:spPr>
          <p:txBody>
            <a:bodyPr wrap="none">
              <a:spAutoFit/>
            </a:bodyPr>
            <a:lstStyle/>
            <a:p>
              <a:r>
                <a:rPr lang="es-ES"/>
                <a:t>1</a:t>
              </a:r>
            </a:p>
          </p:txBody>
        </p:sp>
        <p:sp>
          <p:nvSpPr>
            <p:cNvPr id="17438" name="Text Box 51"/>
            <p:cNvSpPr txBox="1">
              <a:spLocks noChangeArrowheads="1"/>
            </p:cNvSpPr>
            <p:nvPr/>
          </p:nvSpPr>
          <p:spPr bwMode="auto">
            <a:xfrm>
              <a:off x="1290" y="2070"/>
              <a:ext cx="188" cy="231"/>
            </a:xfrm>
            <a:prstGeom prst="rect">
              <a:avLst/>
            </a:prstGeom>
            <a:noFill/>
            <a:ln w="9525">
              <a:noFill/>
              <a:miter lim="800000"/>
              <a:headEnd/>
              <a:tailEnd/>
            </a:ln>
          </p:spPr>
          <p:txBody>
            <a:bodyPr wrap="none">
              <a:spAutoFit/>
            </a:bodyPr>
            <a:lstStyle/>
            <a:p>
              <a:r>
                <a:rPr lang="es-ES"/>
                <a:t>0</a:t>
              </a:r>
            </a:p>
          </p:txBody>
        </p:sp>
        <p:sp>
          <p:nvSpPr>
            <p:cNvPr id="17439" name="Text Box 52"/>
            <p:cNvSpPr txBox="1">
              <a:spLocks noChangeArrowheads="1"/>
            </p:cNvSpPr>
            <p:nvPr/>
          </p:nvSpPr>
          <p:spPr bwMode="auto">
            <a:xfrm>
              <a:off x="1667" y="2070"/>
              <a:ext cx="188" cy="231"/>
            </a:xfrm>
            <a:prstGeom prst="rect">
              <a:avLst/>
            </a:prstGeom>
            <a:noFill/>
            <a:ln w="9525">
              <a:noFill/>
              <a:miter lim="800000"/>
              <a:headEnd/>
              <a:tailEnd/>
            </a:ln>
          </p:spPr>
          <p:txBody>
            <a:bodyPr wrap="none">
              <a:spAutoFit/>
            </a:bodyPr>
            <a:lstStyle/>
            <a:p>
              <a:r>
                <a:rPr lang="es-ES"/>
                <a:t>0</a:t>
              </a:r>
            </a:p>
          </p:txBody>
        </p:sp>
        <p:sp>
          <p:nvSpPr>
            <p:cNvPr id="17440" name="Text Box 53"/>
            <p:cNvSpPr txBox="1">
              <a:spLocks noChangeArrowheads="1"/>
            </p:cNvSpPr>
            <p:nvPr/>
          </p:nvSpPr>
          <p:spPr bwMode="auto">
            <a:xfrm>
              <a:off x="870" y="2297"/>
              <a:ext cx="188" cy="231"/>
            </a:xfrm>
            <a:prstGeom prst="rect">
              <a:avLst/>
            </a:prstGeom>
            <a:noFill/>
            <a:ln w="9525">
              <a:noFill/>
              <a:miter lim="800000"/>
              <a:headEnd/>
              <a:tailEnd/>
            </a:ln>
          </p:spPr>
          <p:txBody>
            <a:bodyPr wrap="none">
              <a:spAutoFit/>
            </a:bodyPr>
            <a:lstStyle/>
            <a:p>
              <a:r>
                <a:rPr lang="es-ES"/>
                <a:t>1</a:t>
              </a:r>
            </a:p>
          </p:txBody>
        </p:sp>
        <p:sp>
          <p:nvSpPr>
            <p:cNvPr id="17441" name="Text Box 54"/>
            <p:cNvSpPr txBox="1">
              <a:spLocks noChangeArrowheads="1"/>
            </p:cNvSpPr>
            <p:nvPr/>
          </p:nvSpPr>
          <p:spPr bwMode="auto">
            <a:xfrm>
              <a:off x="1290" y="2297"/>
              <a:ext cx="188" cy="231"/>
            </a:xfrm>
            <a:prstGeom prst="rect">
              <a:avLst/>
            </a:prstGeom>
            <a:noFill/>
            <a:ln w="9525">
              <a:noFill/>
              <a:miter lim="800000"/>
              <a:headEnd/>
              <a:tailEnd/>
            </a:ln>
          </p:spPr>
          <p:txBody>
            <a:bodyPr wrap="none">
              <a:spAutoFit/>
            </a:bodyPr>
            <a:lstStyle/>
            <a:p>
              <a:r>
                <a:rPr lang="es-ES"/>
                <a:t>1</a:t>
              </a:r>
            </a:p>
          </p:txBody>
        </p:sp>
        <p:sp>
          <p:nvSpPr>
            <p:cNvPr id="17442" name="Text Box 55"/>
            <p:cNvSpPr txBox="1">
              <a:spLocks noChangeArrowheads="1"/>
            </p:cNvSpPr>
            <p:nvPr/>
          </p:nvSpPr>
          <p:spPr bwMode="auto">
            <a:xfrm>
              <a:off x="1667" y="2297"/>
              <a:ext cx="188" cy="231"/>
            </a:xfrm>
            <a:prstGeom prst="rect">
              <a:avLst/>
            </a:prstGeom>
            <a:noFill/>
            <a:ln w="9525">
              <a:noFill/>
              <a:miter lim="800000"/>
              <a:headEnd/>
              <a:tailEnd/>
            </a:ln>
          </p:spPr>
          <p:txBody>
            <a:bodyPr wrap="none">
              <a:spAutoFit/>
            </a:bodyPr>
            <a:lstStyle/>
            <a:p>
              <a:r>
                <a:rPr lang="es-ES"/>
                <a:t>1</a:t>
              </a:r>
            </a:p>
          </p:txBody>
        </p:sp>
        <p:sp>
          <p:nvSpPr>
            <p:cNvPr id="17443" name="Line 56"/>
            <p:cNvSpPr>
              <a:spLocks noChangeShapeType="1"/>
            </p:cNvSpPr>
            <p:nvPr/>
          </p:nvSpPr>
          <p:spPr bwMode="auto">
            <a:xfrm>
              <a:off x="1610" y="1389"/>
              <a:ext cx="0" cy="1270"/>
            </a:xfrm>
            <a:prstGeom prst="line">
              <a:avLst/>
            </a:prstGeom>
            <a:noFill/>
            <a:ln w="9525">
              <a:solidFill>
                <a:schemeClr val="tx1"/>
              </a:solidFill>
              <a:round/>
              <a:headEnd/>
              <a:tailEnd/>
            </a:ln>
          </p:spPr>
          <p:txBody>
            <a:bodyPr/>
            <a:lstStyle/>
            <a:p>
              <a:endParaRPr lang="es-CL"/>
            </a:p>
          </p:txBody>
        </p:sp>
        <p:sp>
          <p:nvSpPr>
            <p:cNvPr id="17444" name="Line 57"/>
            <p:cNvSpPr>
              <a:spLocks noChangeShapeType="1"/>
            </p:cNvSpPr>
            <p:nvPr/>
          </p:nvSpPr>
          <p:spPr bwMode="auto">
            <a:xfrm>
              <a:off x="703" y="1706"/>
              <a:ext cx="1451" cy="0"/>
            </a:xfrm>
            <a:prstGeom prst="line">
              <a:avLst/>
            </a:prstGeom>
            <a:noFill/>
            <a:ln w="9525">
              <a:solidFill>
                <a:schemeClr val="tx1"/>
              </a:solidFill>
              <a:round/>
              <a:headEnd/>
              <a:tailEnd/>
            </a:ln>
          </p:spPr>
          <p:txBody>
            <a:bodyPr/>
            <a:lstStyle/>
            <a:p>
              <a:endParaRPr lang="es-CL"/>
            </a:p>
          </p:txBody>
        </p:sp>
      </p:grpSp>
      <p:grpSp>
        <p:nvGrpSpPr>
          <p:cNvPr id="5" name="Group 75"/>
          <p:cNvGrpSpPr>
            <a:grpSpLocks/>
          </p:cNvGrpSpPr>
          <p:nvPr/>
        </p:nvGrpSpPr>
        <p:grpSpPr bwMode="auto">
          <a:xfrm>
            <a:off x="4513242" y="2684478"/>
            <a:ext cx="2881313" cy="2887662"/>
            <a:chOff x="2517" y="799"/>
            <a:chExt cx="1815" cy="1819"/>
          </a:xfrm>
        </p:grpSpPr>
        <p:sp>
          <p:nvSpPr>
            <p:cNvPr id="17415" name="Line 59"/>
            <p:cNvSpPr>
              <a:spLocks noChangeShapeType="1"/>
            </p:cNvSpPr>
            <p:nvPr/>
          </p:nvSpPr>
          <p:spPr bwMode="auto">
            <a:xfrm flipV="1">
              <a:off x="2834" y="981"/>
              <a:ext cx="0" cy="1270"/>
            </a:xfrm>
            <a:prstGeom prst="line">
              <a:avLst/>
            </a:prstGeom>
            <a:noFill/>
            <a:ln w="9525">
              <a:solidFill>
                <a:schemeClr val="tx1"/>
              </a:solidFill>
              <a:round/>
              <a:headEnd/>
              <a:tailEnd type="triangle" w="med" len="med"/>
            </a:ln>
          </p:spPr>
          <p:txBody>
            <a:bodyPr/>
            <a:lstStyle/>
            <a:p>
              <a:endParaRPr lang="es-CL"/>
            </a:p>
          </p:txBody>
        </p:sp>
        <p:sp>
          <p:nvSpPr>
            <p:cNvPr id="17416" name="Line 60"/>
            <p:cNvSpPr>
              <a:spLocks noChangeShapeType="1"/>
            </p:cNvSpPr>
            <p:nvPr/>
          </p:nvSpPr>
          <p:spPr bwMode="auto">
            <a:xfrm flipV="1">
              <a:off x="2834" y="2251"/>
              <a:ext cx="1270" cy="0"/>
            </a:xfrm>
            <a:prstGeom prst="line">
              <a:avLst/>
            </a:prstGeom>
            <a:noFill/>
            <a:ln w="9525">
              <a:solidFill>
                <a:schemeClr val="tx1"/>
              </a:solidFill>
              <a:round/>
              <a:headEnd/>
              <a:tailEnd type="triangle" w="med" len="med"/>
            </a:ln>
          </p:spPr>
          <p:txBody>
            <a:bodyPr/>
            <a:lstStyle/>
            <a:p>
              <a:endParaRPr lang="es-CL"/>
            </a:p>
          </p:txBody>
        </p:sp>
        <p:sp>
          <p:nvSpPr>
            <p:cNvPr id="17417" name="Oval 62"/>
            <p:cNvSpPr>
              <a:spLocks noChangeArrowheads="1"/>
            </p:cNvSpPr>
            <p:nvPr/>
          </p:nvSpPr>
          <p:spPr bwMode="auto">
            <a:xfrm>
              <a:off x="3651" y="1208"/>
              <a:ext cx="182" cy="182"/>
            </a:xfrm>
            <a:prstGeom prst="ellipse">
              <a:avLst/>
            </a:prstGeom>
            <a:noFill/>
            <a:ln w="9525">
              <a:solidFill>
                <a:schemeClr val="tx1"/>
              </a:solidFill>
              <a:round/>
              <a:headEnd/>
              <a:tailEnd/>
            </a:ln>
          </p:spPr>
          <p:txBody>
            <a:bodyPr wrap="none" anchor="ctr"/>
            <a:lstStyle/>
            <a:p>
              <a:endParaRPr lang="es-CL"/>
            </a:p>
          </p:txBody>
        </p:sp>
        <p:sp>
          <p:nvSpPr>
            <p:cNvPr id="17418" name="Rectangle 63"/>
            <p:cNvSpPr>
              <a:spLocks noChangeArrowheads="1"/>
            </p:cNvSpPr>
            <p:nvPr/>
          </p:nvSpPr>
          <p:spPr bwMode="auto">
            <a:xfrm>
              <a:off x="3696" y="2206"/>
              <a:ext cx="136" cy="136"/>
            </a:xfrm>
            <a:prstGeom prst="rect">
              <a:avLst/>
            </a:prstGeom>
            <a:solidFill>
              <a:schemeClr val="folHlink"/>
            </a:solidFill>
            <a:ln w="9525">
              <a:solidFill>
                <a:schemeClr val="tx1"/>
              </a:solidFill>
              <a:miter lim="800000"/>
              <a:headEnd/>
              <a:tailEnd/>
            </a:ln>
          </p:spPr>
          <p:txBody>
            <a:bodyPr wrap="none" anchor="ctr"/>
            <a:lstStyle/>
            <a:p>
              <a:endParaRPr lang="es-CL"/>
            </a:p>
          </p:txBody>
        </p:sp>
        <p:sp>
          <p:nvSpPr>
            <p:cNvPr id="17419" name="Rectangle 64"/>
            <p:cNvSpPr>
              <a:spLocks noChangeArrowheads="1"/>
            </p:cNvSpPr>
            <p:nvPr/>
          </p:nvSpPr>
          <p:spPr bwMode="auto">
            <a:xfrm>
              <a:off x="2743" y="1208"/>
              <a:ext cx="136" cy="136"/>
            </a:xfrm>
            <a:prstGeom prst="rect">
              <a:avLst/>
            </a:prstGeom>
            <a:solidFill>
              <a:schemeClr val="folHlink"/>
            </a:solidFill>
            <a:ln w="9525">
              <a:solidFill>
                <a:schemeClr val="tx1"/>
              </a:solidFill>
              <a:miter lim="800000"/>
              <a:headEnd/>
              <a:tailEnd/>
            </a:ln>
          </p:spPr>
          <p:txBody>
            <a:bodyPr wrap="none" anchor="ctr"/>
            <a:lstStyle/>
            <a:p>
              <a:endParaRPr lang="es-CL"/>
            </a:p>
          </p:txBody>
        </p:sp>
        <p:sp>
          <p:nvSpPr>
            <p:cNvPr id="17420" name="Text Box 65"/>
            <p:cNvSpPr txBox="1">
              <a:spLocks noChangeArrowheads="1"/>
            </p:cNvSpPr>
            <p:nvPr/>
          </p:nvSpPr>
          <p:spPr bwMode="auto">
            <a:xfrm>
              <a:off x="2517" y="2115"/>
              <a:ext cx="188" cy="231"/>
            </a:xfrm>
            <a:prstGeom prst="rect">
              <a:avLst/>
            </a:prstGeom>
            <a:noFill/>
            <a:ln w="9525">
              <a:noFill/>
              <a:miter lim="800000"/>
              <a:headEnd/>
              <a:tailEnd/>
            </a:ln>
          </p:spPr>
          <p:txBody>
            <a:bodyPr wrap="none">
              <a:spAutoFit/>
            </a:bodyPr>
            <a:lstStyle/>
            <a:p>
              <a:r>
                <a:rPr lang="es-ES"/>
                <a:t>0</a:t>
              </a:r>
            </a:p>
          </p:txBody>
        </p:sp>
        <p:sp>
          <p:nvSpPr>
            <p:cNvPr id="17421" name="Text Box 66"/>
            <p:cNvSpPr txBox="1">
              <a:spLocks noChangeArrowheads="1"/>
            </p:cNvSpPr>
            <p:nvPr/>
          </p:nvSpPr>
          <p:spPr bwMode="auto">
            <a:xfrm>
              <a:off x="2743" y="2342"/>
              <a:ext cx="188" cy="231"/>
            </a:xfrm>
            <a:prstGeom prst="rect">
              <a:avLst/>
            </a:prstGeom>
            <a:noFill/>
            <a:ln w="9525">
              <a:noFill/>
              <a:miter lim="800000"/>
              <a:headEnd/>
              <a:tailEnd/>
            </a:ln>
          </p:spPr>
          <p:txBody>
            <a:bodyPr wrap="none">
              <a:spAutoFit/>
            </a:bodyPr>
            <a:lstStyle/>
            <a:p>
              <a:r>
                <a:rPr lang="es-ES"/>
                <a:t>0</a:t>
              </a:r>
            </a:p>
          </p:txBody>
        </p:sp>
        <p:sp>
          <p:nvSpPr>
            <p:cNvPr id="17422" name="Text Box 67"/>
            <p:cNvSpPr txBox="1">
              <a:spLocks noChangeArrowheads="1"/>
            </p:cNvSpPr>
            <p:nvPr/>
          </p:nvSpPr>
          <p:spPr bwMode="auto">
            <a:xfrm>
              <a:off x="3696" y="2387"/>
              <a:ext cx="188" cy="231"/>
            </a:xfrm>
            <a:prstGeom prst="rect">
              <a:avLst/>
            </a:prstGeom>
            <a:noFill/>
            <a:ln w="9525">
              <a:noFill/>
              <a:miter lim="800000"/>
              <a:headEnd/>
              <a:tailEnd/>
            </a:ln>
          </p:spPr>
          <p:txBody>
            <a:bodyPr wrap="none">
              <a:spAutoFit/>
            </a:bodyPr>
            <a:lstStyle/>
            <a:p>
              <a:r>
                <a:rPr lang="es-ES"/>
                <a:t>1</a:t>
              </a:r>
            </a:p>
          </p:txBody>
        </p:sp>
        <p:sp>
          <p:nvSpPr>
            <p:cNvPr id="17423" name="Text Box 68"/>
            <p:cNvSpPr txBox="1">
              <a:spLocks noChangeArrowheads="1"/>
            </p:cNvSpPr>
            <p:nvPr/>
          </p:nvSpPr>
          <p:spPr bwMode="auto">
            <a:xfrm>
              <a:off x="2517" y="1162"/>
              <a:ext cx="188" cy="231"/>
            </a:xfrm>
            <a:prstGeom prst="rect">
              <a:avLst/>
            </a:prstGeom>
            <a:noFill/>
            <a:ln w="9525">
              <a:noFill/>
              <a:miter lim="800000"/>
              <a:headEnd/>
              <a:tailEnd/>
            </a:ln>
          </p:spPr>
          <p:txBody>
            <a:bodyPr wrap="none">
              <a:spAutoFit/>
            </a:bodyPr>
            <a:lstStyle/>
            <a:p>
              <a:r>
                <a:rPr lang="es-ES"/>
                <a:t>1</a:t>
              </a:r>
            </a:p>
          </p:txBody>
        </p:sp>
        <p:sp>
          <p:nvSpPr>
            <p:cNvPr id="17424" name="Text Box 69"/>
            <p:cNvSpPr txBox="1">
              <a:spLocks noChangeArrowheads="1"/>
            </p:cNvSpPr>
            <p:nvPr/>
          </p:nvSpPr>
          <p:spPr bwMode="auto">
            <a:xfrm>
              <a:off x="2562" y="799"/>
              <a:ext cx="228" cy="231"/>
            </a:xfrm>
            <a:prstGeom prst="rect">
              <a:avLst/>
            </a:prstGeom>
            <a:noFill/>
            <a:ln w="9525">
              <a:noFill/>
              <a:miter lim="800000"/>
              <a:headEnd/>
              <a:tailEnd/>
            </a:ln>
          </p:spPr>
          <p:txBody>
            <a:bodyPr wrap="none">
              <a:spAutoFit/>
            </a:bodyPr>
            <a:lstStyle/>
            <a:p>
              <a:r>
                <a:rPr lang="es-ES" i="1"/>
                <a:t>x</a:t>
              </a:r>
              <a:r>
                <a:rPr lang="es-ES" baseline="-25000"/>
                <a:t>2</a:t>
              </a:r>
              <a:endParaRPr lang="es-ES"/>
            </a:p>
          </p:txBody>
        </p:sp>
        <p:sp>
          <p:nvSpPr>
            <p:cNvPr id="17425" name="Text Box 70"/>
            <p:cNvSpPr txBox="1">
              <a:spLocks noChangeArrowheads="1"/>
            </p:cNvSpPr>
            <p:nvPr/>
          </p:nvSpPr>
          <p:spPr bwMode="auto">
            <a:xfrm>
              <a:off x="4104" y="2296"/>
              <a:ext cx="228" cy="231"/>
            </a:xfrm>
            <a:prstGeom prst="rect">
              <a:avLst/>
            </a:prstGeom>
            <a:noFill/>
            <a:ln w="9525">
              <a:noFill/>
              <a:miter lim="800000"/>
              <a:headEnd/>
              <a:tailEnd/>
            </a:ln>
          </p:spPr>
          <p:txBody>
            <a:bodyPr wrap="none">
              <a:spAutoFit/>
            </a:bodyPr>
            <a:lstStyle/>
            <a:p>
              <a:r>
                <a:rPr lang="es-ES" i="1"/>
                <a:t>x</a:t>
              </a:r>
              <a:r>
                <a:rPr lang="es-ES" baseline="-25000"/>
                <a:t>1</a:t>
              </a:r>
              <a:endParaRPr lang="es-ES"/>
            </a:p>
          </p:txBody>
        </p:sp>
        <p:sp>
          <p:nvSpPr>
            <p:cNvPr id="17426" name="Line 71"/>
            <p:cNvSpPr>
              <a:spLocks noChangeShapeType="1"/>
            </p:cNvSpPr>
            <p:nvPr/>
          </p:nvSpPr>
          <p:spPr bwMode="auto">
            <a:xfrm flipH="1" flipV="1">
              <a:off x="3107" y="936"/>
              <a:ext cx="998" cy="1088"/>
            </a:xfrm>
            <a:prstGeom prst="line">
              <a:avLst/>
            </a:prstGeom>
            <a:noFill/>
            <a:ln w="9525">
              <a:solidFill>
                <a:schemeClr val="tx1"/>
              </a:solidFill>
              <a:prstDash val="dash"/>
              <a:round/>
              <a:headEnd/>
              <a:tailEnd/>
            </a:ln>
          </p:spPr>
          <p:txBody>
            <a:bodyPr/>
            <a:lstStyle/>
            <a:p>
              <a:endParaRPr lang="es-CL"/>
            </a:p>
          </p:txBody>
        </p:sp>
        <p:sp>
          <p:nvSpPr>
            <p:cNvPr id="17427" name="Rectangle 72"/>
            <p:cNvSpPr>
              <a:spLocks noChangeArrowheads="1"/>
            </p:cNvSpPr>
            <p:nvPr/>
          </p:nvSpPr>
          <p:spPr bwMode="auto">
            <a:xfrm>
              <a:off x="2789" y="2205"/>
              <a:ext cx="136" cy="136"/>
            </a:xfrm>
            <a:prstGeom prst="rect">
              <a:avLst/>
            </a:prstGeom>
            <a:solidFill>
              <a:schemeClr val="folHlink"/>
            </a:solidFill>
            <a:ln w="9525">
              <a:solidFill>
                <a:schemeClr val="tx1"/>
              </a:solidFill>
              <a:miter lim="800000"/>
              <a:headEnd/>
              <a:tailEnd/>
            </a:ln>
          </p:spPr>
          <p:txBody>
            <a:bodyPr wrap="none" anchor="ctr"/>
            <a:lstStyle/>
            <a:p>
              <a:endParaRPr lang="es-CL"/>
            </a:p>
          </p:txBody>
        </p:sp>
      </p:grpSp>
      <p:sp>
        <p:nvSpPr>
          <p:cNvPr id="73" name="Text Box 94"/>
          <p:cNvSpPr txBox="1">
            <a:spLocks noChangeArrowheads="1"/>
          </p:cNvSpPr>
          <p:nvPr/>
        </p:nvSpPr>
        <p:spPr bwMode="auto">
          <a:xfrm>
            <a:off x="1857355" y="2478103"/>
            <a:ext cx="2034531" cy="461665"/>
          </a:xfrm>
          <a:prstGeom prst="rect">
            <a:avLst/>
          </a:prstGeom>
          <a:noFill/>
          <a:ln w="9525">
            <a:noFill/>
            <a:miter lim="800000"/>
            <a:headEnd/>
            <a:tailEnd/>
          </a:ln>
        </p:spPr>
        <p:txBody>
          <a:bodyPr wrap="none">
            <a:spAutoFit/>
          </a:bodyPr>
          <a:lstStyle/>
          <a:p>
            <a:r>
              <a:rPr lang="es-CL" sz="2400" dirty="0"/>
              <a:t>Función </a:t>
            </a:r>
            <a:r>
              <a:rPr lang="es-CL" sz="2400" b="1" dirty="0">
                <a:solidFill>
                  <a:srgbClr val="FF0000"/>
                </a:solidFill>
              </a:rPr>
              <a:t>AND</a:t>
            </a:r>
            <a:endParaRPr lang="es-MX" sz="2400" b="1" dirty="0">
              <a:solidFill>
                <a:srgbClr val="FF0000"/>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73"/>
                                        </p:tgtEl>
                                        <p:attrNameLst>
                                          <p:attrName>style.visibility</p:attrName>
                                        </p:attrNameLst>
                                      </p:cBhvr>
                                      <p:to>
                                        <p:strVal val="visible"/>
                                      </p:to>
                                    </p:set>
                                    <p:animEffect transition="in" filter="box(in)">
                                      <p:cBhvr>
                                        <p:cTn id="15"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a:t>
            </a:r>
            <a:br>
              <a:rPr lang="es-CL" dirty="0" smtClean="0"/>
            </a:br>
            <a:r>
              <a:rPr lang="es-CL" dirty="0" err="1" smtClean="0"/>
              <a:t>Perceptrón</a:t>
            </a:r>
            <a:r>
              <a:rPr lang="es-CL" dirty="0" smtClean="0"/>
              <a:t> (3)</a:t>
            </a:r>
            <a:endParaRPr lang="es-CL" dirty="0"/>
          </a:p>
        </p:txBody>
      </p:sp>
      <p:sp>
        <p:nvSpPr>
          <p:cNvPr id="4" name="3 Marcador de número de diapositiva"/>
          <p:cNvSpPr>
            <a:spLocks noGrp="1"/>
          </p:cNvSpPr>
          <p:nvPr>
            <p:ph type="sldNum" sz="quarter" idx="12"/>
          </p:nvPr>
        </p:nvSpPr>
        <p:spPr/>
        <p:txBody>
          <a:bodyPr/>
          <a:lstStyle/>
          <a:p>
            <a:pPr>
              <a:defRPr/>
            </a:pPr>
            <a:fld id="{CF3ECED1-8E70-447D-8318-D7E749D19B0F}" type="slidenum">
              <a:rPr lang="es-ES" smtClean="0"/>
              <a:pPr>
                <a:defRPr/>
              </a:pPr>
              <a:t>41</a:t>
            </a:fld>
            <a:endParaRPr lang="es-ES"/>
          </a:p>
        </p:txBody>
      </p:sp>
      <p:grpSp>
        <p:nvGrpSpPr>
          <p:cNvPr id="3" name="Group 76"/>
          <p:cNvGrpSpPr>
            <a:grpSpLocks/>
          </p:cNvGrpSpPr>
          <p:nvPr/>
        </p:nvGrpSpPr>
        <p:grpSpPr bwMode="auto">
          <a:xfrm>
            <a:off x="1643042" y="3341702"/>
            <a:ext cx="2303463" cy="2016125"/>
            <a:chOff x="703" y="1389"/>
            <a:chExt cx="1451" cy="1270"/>
          </a:xfrm>
        </p:grpSpPr>
        <p:sp>
          <p:nvSpPr>
            <p:cNvPr id="18454" name="Text Box 77"/>
            <p:cNvSpPr txBox="1">
              <a:spLocks noChangeArrowheads="1"/>
            </p:cNvSpPr>
            <p:nvPr/>
          </p:nvSpPr>
          <p:spPr bwMode="auto">
            <a:xfrm>
              <a:off x="850" y="1448"/>
              <a:ext cx="228" cy="231"/>
            </a:xfrm>
            <a:prstGeom prst="rect">
              <a:avLst/>
            </a:prstGeom>
            <a:noFill/>
            <a:ln w="9525">
              <a:noFill/>
              <a:miter lim="800000"/>
              <a:headEnd/>
              <a:tailEnd/>
            </a:ln>
          </p:spPr>
          <p:txBody>
            <a:bodyPr wrap="none">
              <a:spAutoFit/>
            </a:bodyPr>
            <a:lstStyle/>
            <a:p>
              <a:r>
                <a:rPr lang="es-ES" i="1"/>
                <a:t>x</a:t>
              </a:r>
              <a:r>
                <a:rPr lang="es-ES" baseline="-25000"/>
                <a:t>1</a:t>
              </a:r>
              <a:endParaRPr lang="es-ES"/>
            </a:p>
          </p:txBody>
        </p:sp>
        <p:sp>
          <p:nvSpPr>
            <p:cNvPr id="18455" name="Text Box 78"/>
            <p:cNvSpPr txBox="1">
              <a:spLocks noChangeArrowheads="1"/>
            </p:cNvSpPr>
            <p:nvPr/>
          </p:nvSpPr>
          <p:spPr bwMode="auto">
            <a:xfrm>
              <a:off x="1270" y="1448"/>
              <a:ext cx="228" cy="231"/>
            </a:xfrm>
            <a:prstGeom prst="rect">
              <a:avLst/>
            </a:prstGeom>
            <a:noFill/>
            <a:ln w="9525">
              <a:noFill/>
              <a:miter lim="800000"/>
              <a:headEnd/>
              <a:tailEnd/>
            </a:ln>
          </p:spPr>
          <p:txBody>
            <a:bodyPr wrap="none">
              <a:spAutoFit/>
            </a:bodyPr>
            <a:lstStyle/>
            <a:p>
              <a:r>
                <a:rPr lang="es-ES" i="1"/>
                <a:t>x</a:t>
              </a:r>
              <a:r>
                <a:rPr lang="es-ES" baseline="-25000"/>
                <a:t>2</a:t>
              </a:r>
              <a:endParaRPr lang="es-ES"/>
            </a:p>
          </p:txBody>
        </p:sp>
        <p:sp>
          <p:nvSpPr>
            <p:cNvPr id="18456" name="Text Box 79"/>
            <p:cNvSpPr txBox="1">
              <a:spLocks noChangeArrowheads="1"/>
            </p:cNvSpPr>
            <p:nvPr/>
          </p:nvSpPr>
          <p:spPr bwMode="auto">
            <a:xfrm>
              <a:off x="1671" y="1448"/>
              <a:ext cx="180" cy="231"/>
            </a:xfrm>
            <a:prstGeom prst="rect">
              <a:avLst/>
            </a:prstGeom>
            <a:noFill/>
            <a:ln w="9525">
              <a:noFill/>
              <a:miter lim="800000"/>
              <a:headEnd/>
              <a:tailEnd/>
            </a:ln>
          </p:spPr>
          <p:txBody>
            <a:bodyPr wrap="none">
              <a:spAutoFit/>
            </a:bodyPr>
            <a:lstStyle/>
            <a:p>
              <a:r>
                <a:rPr lang="es-ES" i="1"/>
                <a:t>y</a:t>
              </a:r>
              <a:endParaRPr lang="es-ES"/>
            </a:p>
          </p:txBody>
        </p:sp>
        <p:sp>
          <p:nvSpPr>
            <p:cNvPr id="18457" name="Text Box 80"/>
            <p:cNvSpPr txBox="1">
              <a:spLocks noChangeArrowheads="1"/>
            </p:cNvSpPr>
            <p:nvPr/>
          </p:nvSpPr>
          <p:spPr bwMode="auto">
            <a:xfrm>
              <a:off x="870" y="1706"/>
              <a:ext cx="188" cy="231"/>
            </a:xfrm>
            <a:prstGeom prst="rect">
              <a:avLst/>
            </a:prstGeom>
            <a:noFill/>
            <a:ln w="9525">
              <a:noFill/>
              <a:miter lim="800000"/>
              <a:headEnd/>
              <a:tailEnd/>
            </a:ln>
          </p:spPr>
          <p:txBody>
            <a:bodyPr wrap="none">
              <a:spAutoFit/>
            </a:bodyPr>
            <a:lstStyle/>
            <a:p>
              <a:r>
                <a:rPr lang="es-ES"/>
                <a:t>0</a:t>
              </a:r>
            </a:p>
          </p:txBody>
        </p:sp>
        <p:sp>
          <p:nvSpPr>
            <p:cNvPr id="18458" name="Text Box 81"/>
            <p:cNvSpPr txBox="1">
              <a:spLocks noChangeArrowheads="1"/>
            </p:cNvSpPr>
            <p:nvPr/>
          </p:nvSpPr>
          <p:spPr bwMode="auto">
            <a:xfrm>
              <a:off x="1290" y="1706"/>
              <a:ext cx="188" cy="231"/>
            </a:xfrm>
            <a:prstGeom prst="rect">
              <a:avLst/>
            </a:prstGeom>
            <a:noFill/>
            <a:ln w="9525">
              <a:noFill/>
              <a:miter lim="800000"/>
              <a:headEnd/>
              <a:tailEnd/>
            </a:ln>
          </p:spPr>
          <p:txBody>
            <a:bodyPr wrap="none">
              <a:spAutoFit/>
            </a:bodyPr>
            <a:lstStyle/>
            <a:p>
              <a:r>
                <a:rPr lang="es-ES"/>
                <a:t>0</a:t>
              </a:r>
            </a:p>
          </p:txBody>
        </p:sp>
        <p:sp>
          <p:nvSpPr>
            <p:cNvPr id="18459" name="Text Box 82"/>
            <p:cNvSpPr txBox="1">
              <a:spLocks noChangeArrowheads="1"/>
            </p:cNvSpPr>
            <p:nvPr/>
          </p:nvSpPr>
          <p:spPr bwMode="auto">
            <a:xfrm>
              <a:off x="1667" y="1706"/>
              <a:ext cx="188" cy="231"/>
            </a:xfrm>
            <a:prstGeom prst="rect">
              <a:avLst/>
            </a:prstGeom>
            <a:noFill/>
            <a:ln w="9525">
              <a:noFill/>
              <a:miter lim="800000"/>
              <a:headEnd/>
              <a:tailEnd/>
            </a:ln>
          </p:spPr>
          <p:txBody>
            <a:bodyPr wrap="none">
              <a:spAutoFit/>
            </a:bodyPr>
            <a:lstStyle/>
            <a:p>
              <a:r>
                <a:rPr lang="es-ES"/>
                <a:t>0</a:t>
              </a:r>
            </a:p>
          </p:txBody>
        </p:sp>
        <p:sp>
          <p:nvSpPr>
            <p:cNvPr id="18460" name="Text Box 83"/>
            <p:cNvSpPr txBox="1">
              <a:spLocks noChangeArrowheads="1"/>
            </p:cNvSpPr>
            <p:nvPr/>
          </p:nvSpPr>
          <p:spPr bwMode="auto">
            <a:xfrm>
              <a:off x="870" y="1888"/>
              <a:ext cx="188" cy="231"/>
            </a:xfrm>
            <a:prstGeom prst="rect">
              <a:avLst/>
            </a:prstGeom>
            <a:noFill/>
            <a:ln w="9525">
              <a:noFill/>
              <a:miter lim="800000"/>
              <a:headEnd/>
              <a:tailEnd/>
            </a:ln>
          </p:spPr>
          <p:txBody>
            <a:bodyPr wrap="none">
              <a:spAutoFit/>
            </a:bodyPr>
            <a:lstStyle/>
            <a:p>
              <a:r>
                <a:rPr lang="es-ES"/>
                <a:t>0</a:t>
              </a:r>
            </a:p>
          </p:txBody>
        </p:sp>
        <p:sp>
          <p:nvSpPr>
            <p:cNvPr id="18461" name="Text Box 84"/>
            <p:cNvSpPr txBox="1">
              <a:spLocks noChangeArrowheads="1"/>
            </p:cNvSpPr>
            <p:nvPr/>
          </p:nvSpPr>
          <p:spPr bwMode="auto">
            <a:xfrm>
              <a:off x="1290" y="1888"/>
              <a:ext cx="188" cy="231"/>
            </a:xfrm>
            <a:prstGeom prst="rect">
              <a:avLst/>
            </a:prstGeom>
            <a:noFill/>
            <a:ln w="9525">
              <a:noFill/>
              <a:miter lim="800000"/>
              <a:headEnd/>
              <a:tailEnd/>
            </a:ln>
          </p:spPr>
          <p:txBody>
            <a:bodyPr wrap="none">
              <a:spAutoFit/>
            </a:bodyPr>
            <a:lstStyle/>
            <a:p>
              <a:r>
                <a:rPr lang="es-ES"/>
                <a:t>1</a:t>
              </a:r>
            </a:p>
          </p:txBody>
        </p:sp>
        <p:sp>
          <p:nvSpPr>
            <p:cNvPr id="18462" name="Text Box 85"/>
            <p:cNvSpPr txBox="1">
              <a:spLocks noChangeArrowheads="1"/>
            </p:cNvSpPr>
            <p:nvPr/>
          </p:nvSpPr>
          <p:spPr bwMode="auto">
            <a:xfrm>
              <a:off x="1667" y="1888"/>
              <a:ext cx="188" cy="231"/>
            </a:xfrm>
            <a:prstGeom prst="rect">
              <a:avLst/>
            </a:prstGeom>
            <a:noFill/>
            <a:ln w="9525">
              <a:noFill/>
              <a:miter lim="800000"/>
              <a:headEnd/>
              <a:tailEnd/>
            </a:ln>
          </p:spPr>
          <p:txBody>
            <a:bodyPr wrap="none">
              <a:spAutoFit/>
            </a:bodyPr>
            <a:lstStyle/>
            <a:p>
              <a:r>
                <a:rPr lang="es-ES"/>
                <a:t>1</a:t>
              </a:r>
            </a:p>
          </p:txBody>
        </p:sp>
        <p:sp>
          <p:nvSpPr>
            <p:cNvPr id="18463" name="Text Box 86"/>
            <p:cNvSpPr txBox="1">
              <a:spLocks noChangeArrowheads="1"/>
            </p:cNvSpPr>
            <p:nvPr/>
          </p:nvSpPr>
          <p:spPr bwMode="auto">
            <a:xfrm>
              <a:off x="870" y="2070"/>
              <a:ext cx="188" cy="231"/>
            </a:xfrm>
            <a:prstGeom prst="rect">
              <a:avLst/>
            </a:prstGeom>
            <a:noFill/>
            <a:ln w="9525">
              <a:noFill/>
              <a:miter lim="800000"/>
              <a:headEnd/>
              <a:tailEnd/>
            </a:ln>
          </p:spPr>
          <p:txBody>
            <a:bodyPr wrap="none">
              <a:spAutoFit/>
            </a:bodyPr>
            <a:lstStyle/>
            <a:p>
              <a:r>
                <a:rPr lang="es-ES"/>
                <a:t>1</a:t>
              </a:r>
            </a:p>
          </p:txBody>
        </p:sp>
        <p:sp>
          <p:nvSpPr>
            <p:cNvPr id="18464" name="Text Box 87"/>
            <p:cNvSpPr txBox="1">
              <a:spLocks noChangeArrowheads="1"/>
            </p:cNvSpPr>
            <p:nvPr/>
          </p:nvSpPr>
          <p:spPr bwMode="auto">
            <a:xfrm>
              <a:off x="1290" y="2070"/>
              <a:ext cx="188" cy="231"/>
            </a:xfrm>
            <a:prstGeom prst="rect">
              <a:avLst/>
            </a:prstGeom>
            <a:noFill/>
            <a:ln w="9525">
              <a:noFill/>
              <a:miter lim="800000"/>
              <a:headEnd/>
              <a:tailEnd/>
            </a:ln>
          </p:spPr>
          <p:txBody>
            <a:bodyPr wrap="none">
              <a:spAutoFit/>
            </a:bodyPr>
            <a:lstStyle/>
            <a:p>
              <a:r>
                <a:rPr lang="es-ES"/>
                <a:t>0</a:t>
              </a:r>
            </a:p>
          </p:txBody>
        </p:sp>
        <p:sp>
          <p:nvSpPr>
            <p:cNvPr id="18465" name="Text Box 88"/>
            <p:cNvSpPr txBox="1">
              <a:spLocks noChangeArrowheads="1"/>
            </p:cNvSpPr>
            <p:nvPr/>
          </p:nvSpPr>
          <p:spPr bwMode="auto">
            <a:xfrm>
              <a:off x="1667" y="2070"/>
              <a:ext cx="188" cy="231"/>
            </a:xfrm>
            <a:prstGeom prst="rect">
              <a:avLst/>
            </a:prstGeom>
            <a:noFill/>
            <a:ln w="9525">
              <a:noFill/>
              <a:miter lim="800000"/>
              <a:headEnd/>
              <a:tailEnd/>
            </a:ln>
          </p:spPr>
          <p:txBody>
            <a:bodyPr wrap="none">
              <a:spAutoFit/>
            </a:bodyPr>
            <a:lstStyle/>
            <a:p>
              <a:r>
                <a:rPr lang="es-ES"/>
                <a:t>1</a:t>
              </a:r>
            </a:p>
          </p:txBody>
        </p:sp>
        <p:sp>
          <p:nvSpPr>
            <p:cNvPr id="18466" name="Text Box 89"/>
            <p:cNvSpPr txBox="1">
              <a:spLocks noChangeArrowheads="1"/>
            </p:cNvSpPr>
            <p:nvPr/>
          </p:nvSpPr>
          <p:spPr bwMode="auto">
            <a:xfrm>
              <a:off x="870" y="2297"/>
              <a:ext cx="188" cy="231"/>
            </a:xfrm>
            <a:prstGeom prst="rect">
              <a:avLst/>
            </a:prstGeom>
            <a:noFill/>
            <a:ln w="9525">
              <a:noFill/>
              <a:miter lim="800000"/>
              <a:headEnd/>
              <a:tailEnd/>
            </a:ln>
          </p:spPr>
          <p:txBody>
            <a:bodyPr wrap="none">
              <a:spAutoFit/>
            </a:bodyPr>
            <a:lstStyle/>
            <a:p>
              <a:r>
                <a:rPr lang="es-ES"/>
                <a:t>1</a:t>
              </a:r>
            </a:p>
          </p:txBody>
        </p:sp>
        <p:sp>
          <p:nvSpPr>
            <p:cNvPr id="18467" name="Text Box 90"/>
            <p:cNvSpPr txBox="1">
              <a:spLocks noChangeArrowheads="1"/>
            </p:cNvSpPr>
            <p:nvPr/>
          </p:nvSpPr>
          <p:spPr bwMode="auto">
            <a:xfrm>
              <a:off x="1290" y="2297"/>
              <a:ext cx="188" cy="231"/>
            </a:xfrm>
            <a:prstGeom prst="rect">
              <a:avLst/>
            </a:prstGeom>
            <a:noFill/>
            <a:ln w="9525">
              <a:noFill/>
              <a:miter lim="800000"/>
              <a:headEnd/>
              <a:tailEnd/>
            </a:ln>
          </p:spPr>
          <p:txBody>
            <a:bodyPr wrap="none">
              <a:spAutoFit/>
            </a:bodyPr>
            <a:lstStyle/>
            <a:p>
              <a:r>
                <a:rPr lang="es-ES"/>
                <a:t>1</a:t>
              </a:r>
            </a:p>
          </p:txBody>
        </p:sp>
        <p:sp>
          <p:nvSpPr>
            <p:cNvPr id="18468" name="Text Box 91"/>
            <p:cNvSpPr txBox="1">
              <a:spLocks noChangeArrowheads="1"/>
            </p:cNvSpPr>
            <p:nvPr/>
          </p:nvSpPr>
          <p:spPr bwMode="auto">
            <a:xfrm>
              <a:off x="1667" y="2297"/>
              <a:ext cx="188" cy="231"/>
            </a:xfrm>
            <a:prstGeom prst="rect">
              <a:avLst/>
            </a:prstGeom>
            <a:noFill/>
            <a:ln w="9525">
              <a:noFill/>
              <a:miter lim="800000"/>
              <a:headEnd/>
              <a:tailEnd/>
            </a:ln>
          </p:spPr>
          <p:txBody>
            <a:bodyPr wrap="none">
              <a:spAutoFit/>
            </a:bodyPr>
            <a:lstStyle/>
            <a:p>
              <a:r>
                <a:rPr lang="es-ES"/>
                <a:t>1</a:t>
              </a:r>
            </a:p>
          </p:txBody>
        </p:sp>
        <p:sp>
          <p:nvSpPr>
            <p:cNvPr id="18469" name="Line 92"/>
            <p:cNvSpPr>
              <a:spLocks noChangeShapeType="1"/>
            </p:cNvSpPr>
            <p:nvPr/>
          </p:nvSpPr>
          <p:spPr bwMode="auto">
            <a:xfrm>
              <a:off x="1610" y="1389"/>
              <a:ext cx="0" cy="1270"/>
            </a:xfrm>
            <a:prstGeom prst="line">
              <a:avLst/>
            </a:prstGeom>
            <a:noFill/>
            <a:ln w="9525">
              <a:solidFill>
                <a:schemeClr val="tx1"/>
              </a:solidFill>
              <a:round/>
              <a:headEnd/>
              <a:tailEnd/>
            </a:ln>
          </p:spPr>
          <p:txBody>
            <a:bodyPr/>
            <a:lstStyle/>
            <a:p>
              <a:endParaRPr lang="es-CL"/>
            </a:p>
          </p:txBody>
        </p:sp>
        <p:sp>
          <p:nvSpPr>
            <p:cNvPr id="18470" name="Line 93"/>
            <p:cNvSpPr>
              <a:spLocks noChangeShapeType="1"/>
            </p:cNvSpPr>
            <p:nvPr/>
          </p:nvSpPr>
          <p:spPr bwMode="auto">
            <a:xfrm>
              <a:off x="703" y="1706"/>
              <a:ext cx="1451" cy="0"/>
            </a:xfrm>
            <a:prstGeom prst="line">
              <a:avLst/>
            </a:prstGeom>
            <a:noFill/>
            <a:ln w="9525">
              <a:solidFill>
                <a:schemeClr val="tx1"/>
              </a:solidFill>
              <a:round/>
              <a:headEnd/>
              <a:tailEnd/>
            </a:ln>
          </p:spPr>
          <p:txBody>
            <a:bodyPr/>
            <a:lstStyle/>
            <a:p>
              <a:endParaRPr lang="es-CL"/>
            </a:p>
          </p:txBody>
        </p:sp>
      </p:grpSp>
      <p:sp>
        <p:nvSpPr>
          <p:cNvPr id="56" name="Text Box 94"/>
          <p:cNvSpPr txBox="1">
            <a:spLocks noChangeArrowheads="1"/>
          </p:cNvSpPr>
          <p:nvPr/>
        </p:nvSpPr>
        <p:spPr bwMode="auto">
          <a:xfrm>
            <a:off x="1857355" y="2500306"/>
            <a:ext cx="1827212" cy="461962"/>
          </a:xfrm>
          <a:prstGeom prst="rect">
            <a:avLst/>
          </a:prstGeom>
          <a:noFill/>
          <a:ln w="9525">
            <a:noFill/>
            <a:miter lim="800000"/>
            <a:headEnd/>
            <a:tailEnd/>
          </a:ln>
        </p:spPr>
        <p:txBody>
          <a:bodyPr wrap="none">
            <a:spAutoFit/>
          </a:bodyPr>
          <a:lstStyle/>
          <a:p>
            <a:r>
              <a:rPr lang="es-CL" sz="2400" dirty="0"/>
              <a:t>Función </a:t>
            </a:r>
            <a:r>
              <a:rPr lang="es-CL" sz="2400" b="1" dirty="0">
                <a:solidFill>
                  <a:srgbClr val="FF0000"/>
                </a:solidFill>
              </a:rPr>
              <a:t>OR</a:t>
            </a:r>
            <a:endParaRPr lang="es-MX" sz="2400" b="1" dirty="0">
              <a:solidFill>
                <a:srgbClr val="FF0000"/>
              </a:solidFill>
            </a:endParaRPr>
          </a:p>
        </p:txBody>
      </p:sp>
      <p:grpSp>
        <p:nvGrpSpPr>
          <p:cNvPr id="5" name="Group 113"/>
          <p:cNvGrpSpPr>
            <a:grpSpLocks/>
          </p:cNvGrpSpPr>
          <p:nvPr/>
        </p:nvGrpSpPr>
        <p:grpSpPr bwMode="auto">
          <a:xfrm>
            <a:off x="4572000" y="2541602"/>
            <a:ext cx="3121005" cy="3101976"/>
            <a:chOff x="2517" y="2473"/>
            <a:chExt cx="1815" cy="1819"/>
          </a:xfrm>
        </p:grpSpPr>
        <p:sp>
          <p:nvSpPr>
            <p:cNvPr id="18439" name="Text Box 103"/>
            <p:cNvSpPr txBox="1">
              <a:spLocks noChangeArrowheads="1"/>
            </p:cNvSpPr>
            <p:nvPr/>
          </p:nvSpPr>
          <p:spPr bwMode="auto">
            <a:xfrm>
              <a:off x="3696" y="4061"/>
              <a:ext cx="188" cy="231"/>
            </a:xfrm>
            <a:prstGeom prst="rect">
              <a:avLst/>
            </a:prstGeom>
            <a:noFill/>
            <a:ln w="9525">
              <a:noFill/>
              <a:miter lim="800000"/>
              <a:headEnd/>
              <a:tailEnd/>
            </a:ln>
          </p:spPr>
          <p:txBody>
            <a:bodyPr wrap="none">
              <a:spAutoFit/>
            </a:bodyPr>
            <a:lstStyle/>
            <a:p>
              <a:r>
                <a:rPr lang="es-ES"/>
                <a:t>1</a:t>
              </a:r>
            </a:p>
          </p:txBody>
        </p:sp>
        <p:grpSp>
          <p:nvGrpSpPr>
            <p:cNvPr id="6" name="Group 112"/>
            <p:cNvGrpSpPr>
              <a:grpSpLocks/>
            </p:cNvGrpSpPr>
            <p:nvPr/>
          </p:nvGrpSpPr>
          <p:grpSpPr bwMode="auto">
            <a:xfrm>
              <a:off x="2517" y="2473"/>
              <a:ext cx="1815" cy="1774"/>
              <a:chOff x="2517" y="2473"/>
              <a:chExt cx="1815" cy="1774"/>
            </a:xfrm>
          </p:grpSpPr>
          <p:sp>
            <p:nvSpPr>
              <p:cNvPr id="18441" name="Text Box 105"/>
              <p:cNvSpPr txBox="1">
                <a:spLocks noChangeArrowheads="1"/>
              </p:cNvSpPr>
              <p:nvPr/>
            </p:nvSpPr>
            <p:spPr bwMode="auto">
              <a:xfrm>
                <a:off x="2562" y="2473"/>
                <a:ext cx="228" cy="231"/>
              </a:xfrm>
              <a:prstGeom prst="rect">
                <a:avLst/>
              </a:prstGeom>
              <a:noFill/>
              <a:ln w="9525">
                <a:noFill/>
                <a:miter lim="800000"/>
                <a:headEnd/>
                <a:tailEnd/>
              </a:ln>
            </p:spPr>
            <p:txBody>
              <a:bodyPr wrap="none">
                <a:spAutoFit/>
              </a:bodyPr>
              <a:lstStyle/>
              <a:p>
                <a:r>
                  <a:rPr lang="es-ES" i="1"/>
                  <a:t>x</a:t>
                </a:r>
                <a:r>
                  <a:rPr lang="es-ES" baseline="-25000"/>
                  <a:t>2</a:t>
                </a:r>
                <a:endParaRPr lang="es-ES"/>
              </a:p>
            </p:txBody>
          </p:sp>
          <p:grpSp>
            <p:nvGrpSpPr>
              <p:cNvPr id="7" name="Group 111"/>
              <p:cNvGrpSpPr>
                <a:grpSpLocks/>
              </p:cNvGrpSpPr>
              <p:nvPr/>
            </p:nvGrpSpPr>
            <p:grpSpPr bwMode="auto">
              <a:xfrm>
                <a:off x="2517" y="2655"/>
                <a:ext cx="1815" cy="1592"/>
                <a:chOff x="2517" y="2655"/>
                <a:chExt cx="1815" cy="1592"/>
              </a:xfrm>
            </p:grpSpPr>
            <p:sp>
              <p:nvSpPr>
                <p:cNvPr id="18443" name="Line 96"/>
                <p:cNvSpPr>
                  <a:spLocks noChangeShapeType="1"/>
                </p:cNvSpPr>
                <p:nvPr/>
              </p:nvSpPr>
              <p:spPr bwMode="auto">
                <a:xfrm flipV="1">
                  <a:off x="2834" y="2655"/>
                  <a:ext cx="0" cy="1270"/>
                </a:xfrm>
                <a:prstGeom prst="line">
                  <a:avLst/>
                </a:prstGeom>
                <a:noFill/>
                <a:ln w="9525">
                  <a:solidFill>
                    <a:schemeClr val="tx1"/>
                  </a:solidFill>
                  <a:round/>
                  <a:headEnd/>
                  <a:tailEnd type="triangle" w="med" len="med"/>
                </a:ln>
              </p:spPr>
              <p:txBody>
                <a:bodyPr/>
                <a:lstStyle/>
                <a:p>
                  <a:endParaRPr lang="es-CL"/>
                </a:p>
              </p:txBody>
            </p:sp>
            <p:sp>
              <p:nvSpPr>
                <p:cNvPr id="18444" name="Line 97"/>
                <p:cNvSpPr>
                  <a:spLocks noChangeShapeType="1"/>
                </p:cNvSpPr>
                <p:nvPr/>
              </p:nvSpPr>
              <p:spPr bwMode="auto">
                <a:xfrm flipV="1">
                  <a:off x="2834" y="3925"/>
                  <a:ext cx="1270" cy="0"/>
                </a:xfrm>
                <a:prstGeom prst="line">
                  <a:avLst/>
                </a:prstGeom>
                <a:noFill/>
                <a:ln w="9525">
                  <a:solidFill>
                    <a:schemeClr val="tx1"/>
                  </a:solidFill>
                  <a:round/>
                  <a:headEnd/>
                  <a:tailEnd type="triangle" w="med" len="med"/>
                </a:ln>
              </p:spPr>
              <p:txBody>
                <a:bodyPr/>
                <a:lstStyle/>
                <a:p>
                  <a:endParaRPr lang="es-CL"/>
                </a:p>
              </p:txBody>
            </p:sp>
            <p:sp>
              <p:nvSpPr>
                <p:cNvPr id="18445" name="Oval 98"/>
                <p:cNvSpPr>
                  <a:spLocks noChangeArrowheads="1"/>
                </p:cNvSpPr>
                <p:nvPr/>
              </p:nvSpPr>
              <p:spPr bwMode="auto">
                <a:xfrm>
                  <a:off x="3651" y="2882"/>
                  <a:ext cx="182" cy="182"/>
                </a:xfrm>
                <a:prstGeom prst="ellipse">
                  <a:avLst/>
                </a:prstGeom>
                <a:noFill/>
                <a:ln w="9525">
                  <a:solidFill>
                    <a:schemeClr val="tx1"/>
                  </a:solidFill>
                  <a:round/>
                  <a:headEnd/>
                  <a:tailEnd/>
                </a:ln>
              </p:spPr>
              <p:txBody>
                <a:bodyPr wrap="none" anchor="ctr"/>
                <a:lstStyle/>
                <a:p>
                  <a:endParaRPr lang="es-CL"/>
                </a:p>
              </p:txBody>
            </p:sp>
            <p:sp>
              <p:nvSpPr>
                <p:cNvPr id="18446" name="Text Box 101"/>
                <p:cNvSpPr txBox="1">
                  <a:spLocks noChangeArrowheads="1"/>
                </p:cNvSpPr>
                <p:nvPr/>
              </p:nvSpPr>
              <p:spPr bwMode="auto">
                <a:xfrm>
                  <a:off x="2517" y="3789"/>
                  <a:ext cx="188" cy="231"/>
                </a:xfrm>
                <a:prstGeom prst="rect">
                  <a:avLst/>
                </a:prstGeom>
                <a:noFill/>
                <a:ln w="9525">
                  <a:noFill/>
                  <a:miter lim="800000"/>
                  <a:headEnd/>
                  <a:tailEnd/>
                </a:ln>
              </p:spPr>
              <p:txBody>
                <a:bodyPr wrap="none">
                  <a:spAutoFit/>
                </a:bodyPr>
                <a:lstStyle/>
                <a:p>
                  <a:r>
                    <a:rPr lang="es-ES"/>
                    <a:t>0</a:t>
                  </a:r>
                </a:p>
              </p:txBody>
            </p:sp>
            <p:sp>
              <p:nvSpPr>
                <p:cNvPr id="18447" name="Text Box 102"/>
                <p:cNvSpPr txBox="1">
                  <a:spLocks noChangeArrowheads="1"/>
                </p:cNvSpPr>
                <p:nvPr/>
              </p:nvSpPr>
              <p:spPr bwMode="auto">
                <a:xfrm>
                  <a:off x="2743" y="4016"/>
                  <a:ext cx="188" cy="231"/>
                </a:xfrm>
                <a:prstGeom prst="rect">
                  <a:avLst/>
                </a:prstGeom>
                <a:noFill/>
                <a:ln w="9525">
                  <a:noFill/>
                  <a:miter lim="800000"/>
                  <a:headEnd/>
                  <a:tailEnd/>
                </a:ln>
              </p:spPr>
              <p:txBody>
                <a:bodyPr wrap="none">
                  <a:spAutoFit/>
                </a:bodyPr>
                <a:lstStyle/>
                <a:p>
                  <a:r>
                    <a:rPr lang="es-ES"/>
                    <a:t>0</a:t>
                  </a:r>
                </a:p>
              </p:txBody>
            </p:sp>
            <p:sp>
              <p:nvSpPr>
                <p:cNvPr id="18448" name="Text Box 104"/>
                <p:cNvSpPr txBox="1">
                  <a:spLocks noChangeArrowheads="1"/>
                </p:cNvSpPr>
                <p:nvPr/>
              </p:nvSpPr>
              <p:spPr bwMode="auto">
                <a:xfrm>
                  <a:off x="2517" y="2836"/>
                  <a:ext cx="188" cy="231"/>
                </a:xfrm>
                <a:prstGeom prst="rect">
                  <a:avLst/>
                </a:prstGeom>
                <a:noFill/>
                <a:ln w="9525">
                  <a:noFill/>
                  <a:miter lim="800000"/>
                  <a:headEnd/>
                  <a:tailEnd/>
                </a:ln>
              </p:spPr>
              <p:txBody>
                <a:bodyPr wrap="none">
                  <a:spAutoFit/>
                </a:bodyPr>
                <a:lstStyle/>
                <a:p>
                  <a:r>
                    <a:rPr lang="es-ES"/>
                    <a:t>1</a:t>
                  </a:r>
                </a:p>
              </p:txBody>
            </p:sp>
            <p:sp>
              <p:nvSpPr>
                <p:cNvPr id="18449" name="Text Box 106"/>
                <p:cNvSpPr txBox="1">
                  <a:spLocks noChangeArrowheads="1"/>
                </p:cNvSpPr>
                <p:nvPr/>
              </p:nvSpPr>
              <p:spPr bwMode="auto">
                <a:xfrm>
                  <a:off x="4104" y="3970"/>
                  <a:ext cx="228" cy="231"/>
                </a:xfrm>
                <a:prstGeom prst="rect">
                  <a:avLst/>
                </a:prstGeom>
                <a:noFill/>
                <a:ln w="9525">
                  <a:noFill/>
                  <a:miter lim="800000"/>
                  <a:headEnd/>
                  <a:tailEnd/>
                </a:ln>
              </p:spPr>
              <p:txBody>
                <a:bodyPr wrap="none">
                  <a:spAutoFit/>
                </a:bodyPr>
                <a:lstStyle/>
                <a:p>
                  <a:r>
                    <a:rPr lang="es-ES" i="1"/>
                    <a:t>x</a:t>
                  </a:r>
                  <a:r>
                    <a:rPr lang="es-ES" baseline="-25000"/>
                    <a:t>1</a:t>
                  </a:r>
                  <a:endParaRPr lang="es-ES"/>
                </a:p>
              </p:txBody>
            </p:sp>
            <p:sp>
              <p:nvSpPr>
                <p:cNvPr id="18450" name="Line 107"/>
                <p:cNvSpPr>
                  <a:spLocks noChangeShapeType="1"/>
                </p:cNvSpPr>
                <p:nvPr/>
              </p:nvSpPr>
              <p:spPr bwMode="auto">
                <a:xfrm flipH="1" flipV="1">
                  <a:off x="2608" y="3113"/>
                  <a:ext cx="998" cy="1088"/>
                </a:xfrm>
                <a:prstGeom prst="line">
                  <a:avLst/>
                </a:prstGeom>
                <a:noFill/>
                <a:ln w="9525">
                  <a:solidFill>
                    <a:schemeClr val="tx1"/>
                  </a:solidFill>
                  <a:prstDash val="dash"/>
                  <a:round/>
                  <a:headEnd/>
                  <a:tailEnd/>
                </a:ln>
              </p:spPr>
              <p:txBody>
                <a:bodyPr/>
                <a:lstStyle/>
                <a:p>
                  <a:endParaRPr lang="es-CL"/>
                </a:p>
              </p:txBody>
            </p:sp>
            <p:sp>
              <p:nvSpPr>
                <p:cNvPr id="18451" name="Rectangle 108"/>
                <p:cNvSpPr>
                  <a:spLocks noChangeArrowheads="1"/>
                </p:cNvSpPr>
                <p:nvPr/>
              </p:nvSpPr>
              <p:spPr bwMode="auto">
                <a:xfrm>
                  <a:off x="2789" y="3879"/>
                  <a:ext cx="136" cy="136"/>
                </a:xfrm>
                <a:prstGeom prst="rect">
                  <a:avLst/>
                </a:prstGeom>
                <a:solidFill>
                  <a:schemeClr val="folHlink"/>
                </a:solidFill>
                <a:ln w="9525">
                  <a:solidFill>
                    <a:schemeClr val="tx1"/>
                  </a:solidFill>
                  <a:miter lim="800000"/>
                  <a:headEnd/>
                  <a:tailEnd/>
                </a:ln>
              </p:spPr>
              <p:txBody>
                <a:bodyPr wrap="none" anchor="ctr"/>
                <a:lstStyle/>
                <a:p>
                  <a:endParaRPr lang="es-CL"/>
                </a:p>
              </p:txBody>
            </p:sp>
            <p:sp>
              <p:nvSpPr>
                <p:cNvPr id="18452" name="Oval 109"/>
                <p:cNvSpPr>
                  <a:spLocks noChangeArrowheads="1"/>
                </p:cNvSpPr>
                <p:nvPr/>
              </p:nvSpPr>
              <p:spPr bwMode="auto">
                <a:xfrm>
                  <a:off x="3651" y="3838"/>
                  <a:ext cx="182" cy="182"/>
                </a:xfrm>
                <a:prstGeom prst="ellipse">
                  <a:avLst/>
                </a:prstGeom>
                <a:solidFill>
                  <a:schemeClr val="bg1"/>
                </a:solidFill>
                <a:ln w="9525">
                  <a:solidFill>
                    <a:schemeClr val="tx1"/>
                  </a:solidFill>
                  <a:round/>
                  <a:headEnd/>
                  <a:tailEnd/>
                </a:ln>
              </p:spPr>
              <p:txBody>
                <a:bodyPr wrap="none" anchor="ctr"/>
                <a:lstStyle/>
                <a:p>
                  <a:endParaRPr lang="es-CL"/>
                </a:p>
              </p:txBody>
            </p:sp>
            <p:sp>
              <p:nvSpPr>
                <p:cNvPr id="18453" name="Oval 110"/>
                <p:cNvSpPr>
                  <a:spLocks noChangeArrowheads="1"/>
                </p:cNvSpPr>
                <p:nvPr/>
              </p:nvSpPr>
              <p:spPr bwMode="auto">
                <a:xfrm>
                  <a:off x="2744" y="2886"/>
                  <a:ext cx="182" cy="182"/>
                </a:xfrm>
                <a:prstGeom prst="ellipse">
                  <a:avLst/>
                </a:prstGeom>
                <a:solidFill>
                  <a:schemeClr val="bg1"/>
                </a:solidFill>
                <a:ln w="9525">
                  <a:solidFill>
                    <a:schemeClr val="tx1"/>
                  </a:solidFill>
                  <a:round/>
                  <a:headEnd/>
                  <a:tailEnd/>
                </a:ln>
              </p:spPr>
              <p:txBody>
                <a:bodyPr wrap="none" anchor="ctr"/>
                <a:lstStyle/>
                <a:p>
                  <a:endParaRPr lang="es-CL"/>
                </a:p>
              </p:txBody>
            </p:sp>
          </p:grpSp>
        </p:grpSp>
      </p:gr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box(in)">
                                      <p:cBhvr>
                                        <p:cTn id="10" dur="500"/>
                                        <p:tgtEl>
                                          <p:spTgt spid="56"/>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ox(in)">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4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a:t>
            </a:r>
            <a:br>
              <a:rPr lang="es-CL" dirty="0" smtClean="0"/>
            </a:br>
            <a:r>
              <a:rPr lang="es-CL" dirty="0" err="1" smtClean="0"/>
              <a:t>Perceptrón</a:t>
            </a:r>
            <a:r>
              <a:rPr lang="es-CL" dirty="0" smtClean="0"/>
              <a:t> (4)</a:t>
            </a:r>
            <a:endParaRPr lang="es-CL" dirty="0"/>
          </a:p>
        </p:txBody>
      </p:sp>
      <p:sp>
        <p:nvSpPr>
          <p:cNvPr id="4" name="3 Marcador de número de diapositiva"/>
          <p:cNvSpPr>
            <a:spLocks noGrp="1"/>
          </p:cNvSpPr>
          <p:nvPr>
            <p:ph type="sldNum" sz="quarter" idx="12"/>
          </p:nvPr>
        </p:nvSpPr>
        <p:spPr/>
        <p:txBody>
          <a:bodyPr/>
          <a:lstStyle/>
          <a:p>
            <a:pPr>
              <a:defRPr/>
            </a:pPr>
            <a:fld id="{C8014865-F74B-4F10-A9D4-4E8D99604581}" type="slidenum">
              <a:rPr lang="es-ES" smtClean="0"/>
              <a:pPr>
                <a:defRPr/>
              </a:pPr>
              <a:t>42</a:t>
            </a:fld>
            <a:endParaRPr lang="es-ES"/>
          </a:p>
        </p:txBody>
      </p:sp>
      <p:grpSp>
        <p:nvGrpSpPr>
          <p:cNvPr id="3" name="Group 35"/>
          <p:cNvGrpSpPr>
            <a:grpSpLocks/>
          </p:cNvGrpSpPr>
          <p:nvPr/>
        </p:nvGrpSpPr>
        <p:grpSpPr bwMode="auto">
          <a:xfrm>
            <a:off x="1643042" y="3259155"/>
            <a:ext cx="2303462" cy="2016125"/>
            <a:chOff x="703" y="1389"/>
            <a:chExt cx="1451" cy="1270"/>
          </a:xfrm>
        </p:grpSpPr>
        <p:sp>
          <p:nvSpPr>
            <p:cNvPr id="19477" name="Text Box 4"/>
            <p:cNvSpPr txBox="1">
              <a:spLocks noChangeArrowheads="1"/>
            </p:cNvSpPr>
            <p:nvPr/>
          </p:nvSpPr>
          <p:spPr bwMode="auto">
            <a:xfrm>
              <a:off x="850" y="1448"/>
              <a:ext cx="228" cy="231"/>
            </a:xfrm>
            <a:prstGeom prst="rect">
              <a:avLst/>
            </a:prstGeom>
            <a:noFill/>
            <a:ln w="9525">
              <a:noFill/>
              <a:miter lim="800000"/>
              <a:headEnd/>
              <a:tailEnd/>
            </a:ln>
          </p:spPr>
          <p:txBody>
            <a:bodyPr wrap="none">
              <a:spAutoFit/>
            </a:bodyPr>
            <a:lstStyle/>
            <a:p>
              <a:r>
                <a:rPr lang="es-ES" i="1"/>
                <a:t>x</a:t>
              </a:r>
              <a:r>
                <a:rPr lang="es-ES" baseline="-25000"/>
                <a:t>1</a:t>
              </a:r>
              <a:endParaRPr lang="es-ES"/>
            </a:p>
          </p:txBody>
        </p:sp>
        <p:sp>
          <p:nvSpPr>
            <p:cNvPr id="19478" name="Text Box 5"/>
            <p:cNvSpPr txBox="1">
              <a:spLocks noChangeArrowheads="1"/>
            </p:cNvSpPr>
            <p:nvPr/>
          </p:nvSpPr>
          <p:spPr bwMode="auto">
            <a:xfrm>
              <a:off x="1270" y="1448"/>
              <a:ext cx="228" cy="231"/>
            </a:xfrm>
            <a:prstGeom prst="rect">
              <a:avLst/>
            </a:prstGeom>
            <a:noFill/>
            <a:ln w="9525">
              <a:noFill/>
              <a:miter lim="800000"/>
              <a:headEnd/>
              <a:tailEnd/>
            </a:ln>
          </p:spPr>
          <p:txBody>
            <a:bodyPr wrap="none">
              <a:spAutoFit/>
            </a:bodyPr>
            <a:lstStyle/>
            <a:p>
              <a:r>
                <a:rPr lang="es-ES" i="1" dirty="0"/>
                <a:t>x</a:t>
              </a:r>
              <a:r>
                <a:rPr lang="es-ES" baseline="-25000" dirty="0"/>
                <a:t>2</a:t>
              </a:r>
              <a:endParaRPr lang="es-ES" dirty="0"/>
            </a:p>
          </p:txBody>
        </p:sp>
        <p:sp>
          <p:nvSpPr>
            <p:cNvPr id="19479" name="Text Box 6"/>
            <p:cNvSpPr txBox="1">
              <a:spLocks noChangeArrowheads="1"/>
            </p:cNvSpPr>
            <p:nvPr/>
          </p:nvSpPr>
          <p:spPr bwMode="auto">
            <a:xfrm>
              <a:off x="1671" y="1448"/>
              <a:ext cx="180" cy="231"/>
            </a:xfrm>
            <a:prstGeom prst="rect">
              <a:avLst/>
            </a:prstGeom>
            <a:noFill/>
            <a:ln w="9525">
              <a:noFill/>
              <a:miter lim="800000"/>
              <a:headEnd/>
              <a:tailEnd/>
            </a:ln>
          </p:spPr>
          <p:txBody>
            <a:bodyPr wrap="none">
              <a:spAutoFit/>
            </a:bodyPr>
            <a:lstStyle/>
            <a:p>
              <a:r>
                <a:rPr lang="es-ES" i="1"/>
                <a:t>y</a:t>
              </a:r>
              <a:endParaRPr lang="es-ES"/>
            </a:p>
          </p:txBody>
        </p:sp>
        <p:sp>
          <p:nvSpPr>
            <p:cNvPr id="19480" name="Text Box 7"/>
            <p:cNvSpPr txBox="1">
              <a:spLocks noChangeArrowheads="1"/>
            </p:cNvSpPr>
            <p:nvPr/>
          </p:nvSpPr>
          <p:spPr bwMode="auto">
            <a:xfrm>
              <a:off x="870" y="1706"/>
              <a:ext cx="188" cy="231"/>
            </a:xfrm>
            <a:prstGeom prst="rect">
              <a:avLst/>
            </a:prstGeom>
            <a:noFill/>
            <a:ln w="9525">
              <a:noFill/>
              <a:miter lim="800000"/>
              <a:headEnd/>
              <a:tailEnd/>
            </a:ln>
          </p:spPr>
          <p:txBody>
            <a:bodyPr wrap="none">
              <a:spAutoFit/>
            </a:bodyPr>
            <a:lstStyle/>
            <a:p>
              <a:r>
                <a:rPr lang="es-ES"/>
                <a:t>0</a:t>
              </a:r>
            </a:p>
          </p:txBody>
        </p:sp>
        <p:sp>
          <p:nvSpPr>
            <p:cNvPr id="19481" name="Text Box 8"/>
            <p:cNvSpPr txBox="1">
              <a:spLocks noChangeArrowheads="1"/>
            </p:cNvSpPr>
            <p:nvPr/>
          </p:nvSpPr>
          <p:spPr bwMode="auto">
            <a:xfrm>
              <a:off x="1290" y="1706"/>
              <a:ext cx="188" cy="231"/>
            </a:xfrm>
            <a:prstGeom prst="rect">
              <a:avLst/>
            </a:prstGeom>
            <a:noFill/>
            <a:ln w="9525">
              <a:noFill/>
              <a:miter lim="800000"/>
              <a:headEnd/>
              <a:tailEnd/>
            </a:ln>
          </p:spPr>
          <p:txBody>
            <a:bodyPr wrap="none">
              <a:spAutoFit/>
            </a:bodyPr>
            <a:lstStyle/>
            <a:p>
              <a:r>
                <a:rPr lang="es-ES"/>
                <a:t>0</a:t>
              </a:r>
            </a:p>
          </p:txBody>
        </p:sp>
        <p:sp>
          <p:nvSpPr>
            <p:cNvPr id="19482" name="Text Box 9"/>
            <p:cNvSpPr txBox="1">
              <a:spLocks noChangeArrowheads="1"/>
            </p:cNvSpPr>
            <p:nvPr/>
          </p:nvSpPr>
          <p:spPr bwMode="auto">
            <a:xfrm>
              <a:off x="1667" y="1706"/>
              <a:ext cx="188" cy="231"/>
            </a:xfrm>
            <a:prstGeom prst="rect">
              <a:avLst/>
            </a:prstGeom>
            <a:noFill/>
            <a:ln w="9525">
              <a:noFill/>
              <a:miter lim="800000"/>
              <a:headEnd/>
              <a:tailEnd/>
            </a:ln>
          </p:spPr>
          <p:txBody>
            <a:bodyPr wrap="none">
              <a:spAutoFit/>
            </a:bodyPr>
            <a:lstStyle/>
            <a:p>
              <a:r>
                <a:rPr lang="es-ES"/>
                <a:t>0</a:t>
              </a:r>
            </a:p>
          </p:txBody>
        </p:sp>
        <p:sp>
          <p:nvSpPr>
            <p:cNvPr id="19483" name="Text Box 10"/>
            <p:cNvSpPr txBox="1">
              <a:spLocks noChangeArrowheads="1"/>
            </p:cNvSpPr>
            <p:nvPr/>
          </p:nvSpPr>
          <p:spPr bwMode="auto">
            <a:xfrm>
              <a:off x="870" y="1888"/>
              <a:ext cx="188" cy="231"/>
            </a:xfrm>
            <a:prstGeom prst="rect">
              <a:avLst/>
            </a:prstGeom>
            <a:noFill/>
            <a:ln w="9525">
              <a:noFill/>
              <a:miter lim="800000"/>
              <a:headEnd/>
              <a:tailEnd/>
            </a:ln>
          </p:spPr>
          <p:txBody>
            <a:bodyPr wrap="none">
              <a:spAutoFit/>
            </a:bodyPr>
            <a:lstStyle/>
            <a:p>
              <a:r>
                <a:rPr lang="es-ES"/>
                <a:t>0</a:t>
              </a:r>
            </a:p>
          </p:txBody>
        </p:sp>
        <p:sp>
          <p:nvSpPr>
            <p:cNvPr id="19484" name="Text Box 11"/>
            <p:cNvSpPr txBox="1">
              <a:spLocks noChangeArrowheads="1"/>
            </p:cNvSpPr>
            <p:nvPr/>
          </p:nvSpPr>
          <p:spPr bwMode="auto">
            <a:xfrm>
              <a:off x="1290" y="1888"/>
              <a:ext cx="188" cy="231"/>
            </a:xfrm>
            <a:prstGeom prst="rect">
              <a:avLst/>
            </a:prstGeom>
            <a:noFill/>
            <a:ln w="9525">
              <a:noFill/>
              <a:miter lim="800000"/>
              <a:headEnd/>
              <a:tailEnd/>
            </a:ln>
          </p:spPr>
          <p:txBody>
            <a:bodyPr wrap="none">
              <a:spAutoFit/>
            </a:bodyPr>
            <a:lstStyle/>
            <a:p>
              <a:r>
                <a:rPr lang="es-ES"/>
                <a:t>1</a:t>
              </a:r>
            </a:p>
          </p:txBody>
        </p:sp>
        <p:sp>
          <p:nvSpPr>
            <p:cNvPr id="19485" name="Text Box 12"/>
            <p:cNvSpPr txBox="1">
              <a:spLocks noChangeArrowheads="1"/>
            </p:cNvSpPr>
            <p:nvPr/>
          </p:nvSpPr>
          <p:spPr bwMode="auto">
            <a:xfrm>
              <a:off x="1667" y="1888"/>
              <a:ext cx="188" cy="231"/>
            </a:xfrm>
            <a:prstGeom prst="rect">
              <a:avLst/>
            </a:prstGeom>
            <a:noFill/>
            <a:ln w="9525">
              <a:noFill/>
              <a:miter lim="800000"/>
              <a:headEnd/>
              <a:tailEnd/>
            </a:ln>
          </p:spPr>
          <p:txBody>
            <a:bodyPr wrap="none">
              <a:spAutoFit/>
            </a:bodyPr>
            <a:lstStyle/>
            <a:p>
              <a:r>
                <a:rPr lang="es-ES"/>
                <a:t>1</a:t>
              </a:r>
            </a:p>
          </p:txBody>
        </p:sp>
        <p:sp>
          <p:nvSpPr>
            <p:cNvPr id="19486" name="Text Box 13"/>
            <p:cNvSpPr txBox="1">
              <a:spLocks noChangeArrowheads="1"/>
            </p:cNvSpPr>
            <p:nvPr/>
          </p:nvSpPr>
          <p:spPr bwMode="auto">
            <a:xfrm>
              <a:off x="870" y="2070"/>
              <a:ext cx="188" cy="231"/>
            </a:xfrm>
            <a:prstGeom prst="rect">
              <a:avLst/>
            </a:prstGeom>
            <a:noFill/>
            <a:ln w="9525">
              <a:noFill/>
              <a:miter lim="800000"/>
              <a:headEnd/>
              <a:tailEnd/>
            </a:ln>
          </p:spPr>
          <p:txBody>
            <a:bodyPr wrap="none">
              <a:spAutoFit/>
            </a:bodyPr>
            <a:lstStyle/>
            <a:p>
              <a:r>
                <a:rPr lang="es-ES"/>
                <a:t>1</a:t>
              </a:r>
            </a:p>
          </p:txBody>
        </p:sp>
        <p:sp>
          <p:nvSpPr>
            <p:cNvPr id="19487" name="Text Box 14"/>
            <p:cNvSpPr txBox="1">
              <a:spLocks noChangeArrowheads="1"/>
            </p:cNvSpPr>
            <p:nvPr/>
          </p:nvSpPr>
          <p:spPr bwMode="auto">
            <a:xfrm>
              <a:off x="1290" y="2070"/>
              <a:ext cx="188" cy="231"/>
            </a:xfrm>
            <a:prstGeom prst="rect">
              <a:avLst/>
            </a:prstGeom>
            <a:noFill/>
            <a:ln w="9525">
              <a:noFill/>
              <a:miter lim="800000"/>
              <a:headEnd/>
              <a:tailEnd/>
            </a:ln>
          </p:spPr>
          <p:txBody>
            <a:bodyPr wrap="none">
              <a:spAutoFit/>
            </a:bodyPr>
            <a:lstStyle/>
            <a:p>
              <a:r>
                <a:rPr lang="es-ES"/>
                <a:t>0</a:t>
              </a:r>
            </a:p>
          </p:txBody>
        </p:sp>
        <p:sp>
          <p:nvSpPr>
            <p:cNvPr id="19488" name="Text Box 15"/>
            <p:cNvSpPr txBox="1">
              <a:spLocks noChangeArrowheads="1"/>
            </p:cNvSpPr>
            <p:nvPr/>
          </p:nvSpPr>
          <p:spPr bwMode="auto">
            <a:xfrm>
              <a:off x="1667" y="2070"/>
              <a:ext cx="188" cy="231"/>
            </a:xfrm>
            <a:prstGeom prst="rect">
              <a:avLst/>
            </a:prstGeom>
            <a:noFill/>
            <a:ln w="9525">
              <a:noFill/>
              <a:miter lim="800000"/>
              <a:headEnd/>
              <a:tailEnd/>
            </a:ln>
          </p:spPr>
          <p:txBody>
            <a:bodyPr wrap="none">
              <a:spAutoFit/>
            </a:bodyPr>
            <a:lstStyle/>
            <a:p>
              <a:r>
                <a:rPr lang="es-ES"/>
                <a:t>1</a:t>
              </a:r>
            </a:p>
          </p:txBody>
        </p:sp>
        <p:sp>
          <p:nvSpPr>
            <p:cNvPr id="19489" name="Text Box 16"/>
            <p:cNvSpPr txBox="1">
              <a:spLocks noChangeArrowheads="1"/>
            </p:cNvSpPr>
            <p:nvPr/>
          </p:nvSpPr>
          <p:spPr bwMode="auto">
            <a:xfrm>
              <a:off x="870" y="2297"/>
              <a:ext cx="188" cy="231"/>
            </a:xfrm>
            <a:prstGeom prst="rect">
              <a:avLst/>
            </a:prstGeom>
            <a:noFill/>
            <a:ln w="9525">
              <a:noFill/>
              <a:miter lim="800000"/>
              <a:headEnd/>
              <a:tailEnd/>
            </a:ln>
          </p:spPr>
          <p:txBody>
            <a:bodyPr wrap="none">
              <a:spAutoFit/>
            </a:bodyPr>
            <a:lstStyle/>
            <a:p>
              <a:r>
                <a:rPr lang="es-ES"/>
                <a:t>1</a:t>
              </a:r>
            </a:p>
          </p:txBody>
        </p:sp>
        <p:sp>
          <p:nvSpPr>
            <p:cNvPr id="19490" name="Text Box 17"/>
            <p:cNvSpPr txBox="1">
              <a:spLocks noChangeArrowheads="1"/>
            </p:cNvSpPr>
            <p:nvPr/>
          </p:nvSpPr>
          <p:spPr bwMode="auto">
            <a:xfrm>
              <a:off x="1290" y="2297"/>
              <a:ext cx="188" cy="231"/>
            </a:xfrm>
            <a:prstGeom prst="rect">
              <a:avLst/>
            </a:prstGeom>
            <a:noFill/>
            <a:ln w="9525">
              <a:noFill/>
              <a:miter lim="800000"/>
              <a:headEnd/>
              <a:tailEnd/>
            </a:ln>
          </p:spPr>
          <p:txBody>
            <a:bodyPr wrap="none">
              <a:spAutoFit/>
            </a:bodyPr>
            <a:lstStyle/>
            <a:p>
              <a:r>
                <a:rPr lang="es-ES"/>
                <a:t>1</a:t>
              </a:r>
            </a:p>
          </p:txBody>
        </p:sp>
        <p:sp>
          <p:nvSpPr>
            <p:cNvPr id="19491" name="Text Box 18"/>
            <p:cNvSpPr txBox="1">
              <a:spLocks noChangeArrowheads="1"/>
            </p:cNvSpPr>
            <p:nvPr/>
          </p:nvSpPr>
          <p:spPr bwMode="auto">
            <a:xfrm>
              <a:off x="1667" y="2297"/>
              <a:ext cx="188" cy="231"/>
            </a:xfrm>
            <a:prstGeom prst="rect">
              <a:avLst/>
            </a:prstGeom>
            <a:noFill/>
            <a:ln w="9525">
              <a:noFill/>
              <a:miter lim="800000"/>
              <a:headEnd/>
              <a:tailEnd/>
            </a:ln>
          </p:spPr>
          <p:txBody>
            <a:bodyPr wrap="none">
              <a:spAutoFit/>
            </a:bodyPr>
            <a:lstStyle/>
            <a:p>
              <a:r>
                <a:rPr lang="es-ES"/>
                <a:t>0</a:t>
              </a:r>
            </a:p>
          </p:txBody>
        </p:sp>
        <p:sp>
          <p:nvSpPr>
            <p:cNvPr id="19492" name="Line 19"/>
            <p:cNvSpPr>
              <a:spLocks noChangeShapeType="1"/>
            </p:cNvSpPr>
            <p:nvPr/>
          </p:nvSpPr>
          <p:spPr bwMode="auto">
            <a:xfrm>
              <a:off x="1610" y="1389"/>
              <a:ext cx="0" cy="1270"/>
            </a:xfrm>
            <a:prstGeom prst="line">
              <a:avLst/>
            </a:prstGeom>
            <a:noFill/>
            <a:ln w="9525">
              <a:solidFill>
                <a:schemeClr val="tx1"/>
              </a:solidFill>
              <a:round/>
              <a:headEnd/>
              <a:tailEnd/>
            </a:ln>
          </p:spPr>
          <p:txBody>
            <a:bodyPr/>
            <a:lstStyle/>
            <a:p>
              <a:endParaRPr lang="es-CL"/>
            </a:p>
          </p:txBody>
        </p:sp>
        <p:sp>
          <p:nvSpPr>
            <p:cNvPr id="19493" name="Line 20"/>
            <p:cNvSpPr>
              <a:spLocks noChangeShapeType="1"/>
            </p:cNvSpPr>
            <p:nvPr/>
          </p:nvSpPr>
          <p:spPr bwMode="auto">
            <a:xfrm>
              <a:off x="703" y="1706"/>
              <a:ext cx="1451" cy="0"/>
            </a:xfrm>
            <a:prstGeom prst="line">
              <a:avLst/>
            </a:prstGeom>
            <a:noFill/>
            <a:ln w="9525">
              <a:solidFill>
                <a:schemeClr val="tx1"/>
              </a:solidFill>
              <a:round/>
              <a:headEnd/>
              <a:tailEnd/>
            </a:ln>
          </p:spPr>
          <p:txBody>
            <a:bodyPr/>
            <a:lstStyle/>
            <a:p>
              <a:endParaRPr lang="es-CL"/>
            </a:p>
          </p:txBody>
        </p:sp>
      </p:grpSp>
      <p:grpSp>
        <p:nvGrpSpPr>
          <p:cNvPr id="5" name="Group 37"/>
          <p:cNvGrpSpPr>
            <a:grpSpLocks/>
          </p:cNvGrpSpPr>
          <p:nvPr/>
        </p:nvGrpSpPr>
        <p:grpSpPr bwMode="auto">
          <a:xfrm>
            <a:off x="4691063" y="2970230"/>
            <a:ext cx="2881312" cy="2887662"/>
            <a:chOff x="2699" y="1207"/>
            <a:chExt cx="1815" cy="1819"/>
          </a:xfrm>
        </p:grpSpPr>
        <p:sp>
          <p:nvSpPr>
            <p:cNvPr id="19464" name="Line 21"/>
            <p:cNvSpPr>
              <a:spLocks noChangeShapeType="1"/>
            </p:cNvSpPr>
            <p:nvPr/>
          </p:nvSpPr>
          <p:spPr bwMode="auto">
            <a:xfrm flipV="1">
              <a:off x="3016" y="1389"/>
              <a:ext cx="0" cy="1270"/>
            </a:xfrm>
            <a:prstGeom prst="line">
              <a:avLst/>
            </a:prstGeom>
            <a:noFill/>
            <a:ln w="9525">
              <a:solidFill>
                <a:schemeClr val="tx1"/>
              </a:solidFill>
              <a:round/>
              <a:headEnd/>
              <a:tailEnd type="triangle" w="med" len="med"/>
            </a:ln>
          </p:spPr>
          <p:txBody>
            <a:bodyPr/>
            <a:lstStyle/>
            <a:p>
              <a:endParaRPr lang="es-CL"/>
            </a:p>
          </p:txBody>
        </p:sp>
        <p:sp>
          <p:nvSpPr>
            <p:cNvPr id="19465" name="Line 22"/>
            <p:cNvSpPr>
              <a:spLocks noChangeShapeType="1"/>
            </p:cNvSpPr>
            <p:nvPr/>
          </p:nvSpPr>
          <p:spPr bwMode="auto">
            <a:xfrm flipV="1">
              <a:off x="3016" y="2659"/>
              <a:ext cx="1270" cy="0"/>
            </a:xfrm>
            <a:prstGeom prst="line">
              <a:avLst/>
            </a:prstGeom>
            <a:noFill/>
            <a:ln w="9525">
              <a:solidFill>
                <a:schemeClr val="tx1"/>
              </a:solidFill>
              <a:round/>
              <a:headEnd/>
              <a:tailEnd type="triangle" w="med" len="med"/>
            </a:ln>
          </p:spPr>
          <p:txBody>
            <a:bodyPr/>
            <a:lstStyle/>
            <a:p>
              <a:endParaRPr lang="es-CL"/>
            </a:p>
          </p:txBody>
        </p:sp>
        <p:sp>
          <p:nvSpPr>
            <p:cNvPr id="19466" name="Oval 23"/>
            <p:cNvSpPr>
              <a:spLocks noChangeArrowheads="1"/>
            </p:cNvSpPr>
            <p:nvPr/>
          </p:nvSpPr>
          <p:spPr bwMode="auto">
            <a:xfrm>
              <a:off x="2925" y="2568"/>
              <a:ext cx="182" cy="182"/>
            </a:xfrm>
            <a:prstGeom prst="ellipse">
              <a:avLst/>
            </a:prstGeom>
            <a:solidFill>
              <a:schemeClr val="bg1"/>
            </a:solidFill>
            <a:ln w="9525">
              <a:solidFill>
                <a:schemeClr val="tx1"/>
              </a:solidFill>
              <a:round/>
              <a:headEnd/>
              <a:tailEnd/>
            </a:ln>
          </p:spPr>
          <p:txBody>
            <a:bodyPr wrap="none" anchor="ctr"/>
            <a:lstStyle/>
            <a:p>
              <a:endParaRPr lang="es-CL"/>
            </a:p>
          </p:txBody>
        </p:sp>
        <p:sp>
          <p:nvSpPr>
            <p:cNvPr id="19467" name="Oval 24"/>
            <p:cNvSpPr>
              <a:spLocks noChangeArrowheads="1"/>
            </p:cNvSpPr>
            <p:nvPr/>
          </p:nvSpPr>
          <p:spPr bwMode="auto">
            <a:xfrm>
              <a:off x="3833" y="1616"/>
              <a:ext cx="182" cy="182"/>
            </a:xfrm>
            <a:prstGeom prst="ellipse">
              <a:avLst/>
            </a:prstGeom>
            <a:noFill/>
            <a:ln w="9525">
              <a:solidFill>
                <a:schemeClr val="tx1"/>
              </a:solidFill>
              <a:round/>
              <a:headEnd/>
              <a:tailEnd/>
            </a:ln>
          </p:spPr>
          <p:txBody>
            <a:bodyPr wrap="none" anchor="ctr"/>
            <a:lstStyle/>
            <a:p>
              <a:endParaRPr lang="es-CL"/>
            </a:p>
          </p:txBody>
        </p:sp>
        <p:sp>
          <p:nvSpPr>
            <p:cNvPr id="19468" name="Rectangle 25"/>
            <p:cNvSpPr>
              <a:spLocks noChangeArrowheads="1"/>
            </p:cNvSpPr>
            <p:nvPr/>
          </p:nvSpPr>
          <p:spPr bwMode="auto">
            <a:xfrm>
              <a:off x="3878" y="2614"/>
              <a:ext cx="136" cy="136"/>
            </a:xfrm>
            <a:prstGeom prst="rect">
              <a:avLst/>
            </a:prstGeom>
            <a:solidFill>
              <a:schemeClr val="folHlink"/>
            </a:solidFill>
            <a:ln w="9525">
              <a:solidFill>
                <a:schemeClr val="tx1"/>
              </a:solidFill>
              <a:miter lim="800000"/>
              <a:headEnd/>
              <a:tailEnd/>
            </a:ln>
          </p:spPr>
          <p:txBody>
            <a:bodyPr wrap="none" anchor="ctr"/>
            <a:lstStyle/>
            <a:p>
              <a:endParaRPr lang="es-CL"/>
            </a:p>
          </p:txBody>
        </p:sp>
        <p:sp>
          <p:nvSpPr>
            <p:cNvPr id="19469" name="Rectangle 26"/>
            <p:cNvSpPr>
              <a:spLocks noChangeArrowheads="1"/>
            </p:cNvSpPr>
            <p:nvPr/>
          </p:nvSpPr>
          <p:spPr bwMode="auto">
            <a:xfrm>
              <a:off x="2925" y="1616"/>
              <a:ext cx="136" cy="136"/>
            </a:xfrm>
            <a:prstGeom prst="rect">
              <a:avLst/>
            </a:prstGeom>
            <a:solidFill>
              <a:schemeClr val="folHlink"/>
            </a:solidFill>
            <a:ln w="9525">
              <a:solidFill>
                <a:schemeClr val="tx1"/>
              </a:solidFill>
              <a:miter lim="800000"/>
              <a:headEnd/>
              <a:tailEnd/>
            </a:ln>
          </p:spPr>
          <p:txBody>
            <a:bodyPr wrap="none" anchor="ctr"/>
            <a:lstStyle/>
            <a:p>
              <a:endParaRPr lang="es-CL"/>
            </a:p>
          </p:txBody>
        </p:sp>
        <p:sp>
          <p:nvSpPr>
            <p:cNvPr id="19470" name="Text Box 27"/>
            <p:cNvSpPr txBox="1">
              <a:spLocks noChangeArrowheads="1"/>
            </p:cNvSpPr>
            <p:nvPr/>
          </p:nvSpPr>
          <p:spPr bwMode="auto">
            <a:xfrm>
              <a:off x="2699" y="2523"/>
              <a:ext cx="188" cy="231"/>
            </a:xfrm>
            <a:prstGeom prst="rect">
              <a:avLst/>
            </a:prstGeom>
            <a:noFill/>
            <a:ln w="9525">
              <a:noFill/>
              <a:miter lim="800000"/>
              <a:headEnd/>
              <a:tailEnd/>
            </a:ln>
          </p:spPr>
          <p:txBody>
            <a:bodyPr wrap="none">
              <a:spAutoFit/>
            </a:bodyPr>
            <a:lstStyle/>
            <a:p>
              <a:r>
                <a:rPr lang="es-ES"/>
                <a:t>0</a:t>
              </a:r>
            </a:p>
          </p:txBody>
        </p:sp>
        <p:sp>
          <p:nvSpPr>
            <p:cNvPr id="19471" name="Text Box 28"/>
            <p:cNvSpPr txBox="1">
              <a:spLocks noChangeArrowheads="1"/>
            </p:cNvSpPr>
            <p:nvPr/>
          </p:nvSpPr>
          <p:spPr bwMode="auto">
            <a:xfrm>
              <a:off x="2925" y="2750"/>
              <a:ext cx="188" cy="231"/>
            </a:xfrm>
            <a:prstGeom prst="rect">
              <a:avLst/>
            </a:prstGeom>
            <a:noFill/>
            <a:ln w="9525">
              <a:noFill/>
              <a:miter lim="800000"/>
              <a:headEnd/>
              <a:tailEnd/>
            </a:ln>
          </p:spPr>
          <p:txBody>
            <a:bodyPr wrap="none">
              <a:spAutoFit/>
            </a:bodyPr>
            <a:lstStyle/>
            <a:p>
              <a:r>
                <a:rPr lang="es-ES"/>
                <a:t>0</a:t>
              </a:r>
            </a:p>
          </p:txBody>
        </p:sp>
        <p:sp>
          <p:nvSpPr>
            <p:cNvPr id="19472" name="Text Box 29"/>
            <p:cNvSpPr txBox="1">
              <a:spLocks noChangeArrowheads="1"/>
            </p:cNvSpPr>
            <p:nvPr/>
          </p:nvSpPr>
          <p:spPr bwMode="auto">
            <a:xfrm>
              <a:off x="3878" y="2795"/>
              <a:ext cx="188" cy="231"/>
            </a:xfrm>
            <a:prstGeom prst="rect">
              <a:avLst/>
            </a:prstGeom>
            <a:noFill/>
            <a:ln w="9525">
              <a:noFill/>
              <a:miter lim="800000"/>
              <a:headEnd/>
              <a:tailEnd/>
            </a:ln>
          </p:spPr>
          <p:txBody>
            <a:bodyPr wrap="none">
              <a:spAutoFit/>
            </a:bodyPr>
            <a:lstStyle/>
            <a:p>
              <a:r>
                <a:rPr lang="es-ES"/>
                <a:t>1</a:t>
              </a:r>
            </a:p>
          </p:txBody>
        </p:sp>
        <p:sp>
          <p:nvSpPr>
            <p:cNvPr id="19473" name="Text Box 30"/>
            <p:cNvSpPr txBox="1">
              <a:spLocks noChangeArrowheads="1"/>
            </p:cNvSpPr>
            <p:nvPr/>
          </p:nvSpPr>
          <p:spPr bwMode="auto">
            <a:xfrm>
              <a:off x="2699" y="1570"/>
              <a:ext cx="188" cy="231"/>
            </a:xfrm>
            <a:prstGeom prst="rect">
              <a:avLst/>
            </a:prstGeom>
            <a:noFill/>
            <a:ln w="9525">
              <a:noFill/>
              <a:miter lim="800000"/>
              <a:headEnd/>
              <a:tailEnd/>
            </a:ln>
          </p:spPr>
          <p:txBody>
            <a:bodyPr wrap="none">
              <a:spAutoFit/>
            </a:bodyPr>
            <a:lstStyle/>
            <a:p>
              <a:r>
                <a:rPr lang="es-ES"/>
                <a:t>1</a:t>
              </a:r>
            </a:p>
          </p:txBody>
        </p:sp>
        <p:sp>
          <p:nvSpPr>
            <p:cNvPr id="19474" name="Text Box 31"/>
            <p:cNvSpPr txBox="1">
              <a:spLocks noChangeArrowheads="1"/>
            </p:cNvSpPr>
            <p:nvPr/>
          </p:nvSpPr>
          <p:spPr bwMode="auto">
            <a:xfrm>
              <a:off x="2744" y="1207"/>
              <a:ext cx="228" cy="231"/>
            </a:xfrm>
            <a:prstGeom prst="rect">
              <a:avLst/>
            </a:prstGeom>
            <a:noFill/>
            <a:ln w="9525">
              <a:noFill/>
              <a:miter lim="800000"/>
              <a:headEnd/>
              <a:tailEnd/>
            </a:ln>
          </p:spPr>
          <p:txBody>
            <a:bodyPr wrap="none">
              <a:spAutoFit/>
            </a:bodyPr>
            <a:lstStyle/>
            <a:p>
              <a:r>
                <a:rPr lang="es-ES" i="1"/>
                <a:t>x</a:t>
              </a:r>
              <a:r>
                <a:rPr lang="es-ES" baseline="-25000"/>
                <a:t>2</a:t>
              </a:r>
              <a:endParaRPr lang="es-ES"/>
            </a:p>
          </p:txBody>
        </p:sp>
        <p:sp>
          <p:nvSpPr>
            <p:cNvPr id="19475" name="Text Box 32"/>
            <p:cNvSpPr txBox="1">
              <a:spLocks noChangeArrowheads="1"/>
            </p:cNvSpPr>
            <p:nvPr/>
          </p:nvSpPr>
          <p:spPr bwMode="auto">
            <a:xfrm>
              <a:off x="4286" y="2704"/>
              <a:ext cx="228" cy="231"/>
            </a:xfrm>
            <a:prstGeom prst="rect">
              <a:avLst/>
            </a:prstGeom>
            <a:noFill/>
            <a:ln w="9525">
              <a:noFill/>
              <a:miter lim="800000"/>
              <a:headEnd/>
              <a:tailEnd/>
            </a:ln>
          </p:spPr>
          <p:txBody>
            <a:bodyPr wrap="none">
              <a:spAutoFit/>
            </a:bodyPr>
            <a:lstStyle/>
            <a:p>
              <a:r>
                <a:rPr lang="es-ES" i="1"/>
                <a:t>x</a:t>
              </a:r>
              <a:r>
                <a:rPr lang="es-ES" baseline="-25000"/>
                <a:t>1</a:t>
              </a:r>
              <a:endParaRPr lang="es-ES"/>
            </a:p>
          </p:txBody>
        </p:sp>
        <p:sp>
          <p:nvSpPr>
            <p:cNvPr id="19476" name="Line 33"/>
            <p:cNvSpPr>
              <a:spLocks noChangeShapeType="1"/>
            </p:cNvSpPr>
            <p:nvPr/>
          </p:nvSpPr>
          <p:spPr bwMode="auto">
            <a:xfrm flipV="1">
              <a:off x="3243" y="1344"/>
              <a:ext cx="499" cy="1587"/>
            </a:xfrm>
            <a:prstGeom prst="line">
              <a:avLst/>
            </a:prstGeom>
            <a:noFill/>
            <a:ln w="9525">
              <a:solidFill>
                <a:schemeClr val="tx1"/>
              </a:solidFill>
              <a:prstDash val="dash"/>
              <a:round/>
              <a:headEnd/>
              <a:tailEnd/>
            </a:ln>
          </p:spPr>
          <p:txBody>
            <a:bodyPr/>
            <a:lstStyle/>
            <a:p>
              <a:endParaRPr lang="es-CL"/>
            </a:p>
          </p:txBody>
        </p:sp>
      </p:grpSp>
      <p:sp>
        <p:nvSpPr>
          <p:cNvPr id="19462" name="Rectangle 39"/>
          <p:cNvSpPr>
            <a:spLocks noChangeArrowheads="1"/>
          </p:cNvSpPr>
          <p:nvPr/>
        </p:nvSpPr>
        <p:spPr bwMode="auto">
          <a:xfrm>
            <a:off x="5483225" y="4338655"/>
            <a:ext cx="503238" cy="287337"/>
          </a:xfrm>
          <a:prstGeom prst="rect">
            <a:avLst/>
          </a:prstGeom>
          <a:solidFill>
            <a:schemeClr val="accent1"/>
          </a:solidFill>
          <a:ln w="9525">
            <a:solidFill>
              <a:schemeClr val="tx1"/>
            </a:solidFill>
            <a:miter lim="800000"/>
            <a:headEnd/>
            <a:tailEnd/>
          </a:ln>
        </p:spPr>
        <p:txBody>
          <a:bodyPr wrap="none" anchor="ctr"/>
          <a:lstStyle/>
          <a:p>
            <a:pPr algn="ctr"/>
            <a:r>
              <a:rPr lang="es-CL"/>
              <a:t>??</a:t>
            </a:r>
            <a:endParaRPr lang="es-MX"/>
          </a:p>
        </p:txBody>
      </p:sp>
      <p:sp>
        <p:nvSpPr>
          <p:cNvPr id="38" name="Text Box 94"/>
          <p:cNvSpPr txBox="1">
            <a:spLocks noChangeArrowheads="1"/>
          </p:cNvSpPr>
          <p:nvPr/>
        </p:nvSpPr>
        <p:spPr bwMode="auto">
          <a:xfrm>
            <a:off x="1857356" y="2466972"/>
            <a:ext cx="2033587" cy="461962"/>
          </a:xfrm>
          <a:prstGeom prst="rect">
            <a:avLst/>
          </a:prstGeom>
          <a:noFill/>
          <a:ln w="9525">
            <a:noFill/>
            <a:miter lim="800000"/>
            <a:headEnd/>
            <a:tailEnd/>
          </a:ln>
        </p:spPr>
        <p:txBody>
          <a:bodyPr wrap="none">
            <a:spAutoFit/>
          </a:bodyPr>
          <a:lstStyle/>
          <a:p>
            <a:r>
              <a:rPr lang="es-CL" sz="2400" dirty="0"/>
              <a:t>Función </a:t>
            </a:r>
            <a:r>
              <a:rPr lang="es-CL" sz="2400" b="1" dirty="0">
                <a:solidFill>
                  <a:srgbClr val="FF0000"/>
                </a:solidFill>
              </a:rPr>
              <a:t>XOR</a:t>
            </a:r>
            <a:endParaRPr lang="es-MX" sz="2400" b="1" dirty="0">
              <a:solidFill>
                <a:srgbClr val="FF0000"/>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box(in)">
                                      <p:cBhvr>
                                        <p:cTn id="1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4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a:t>
            </a:r>
            <a:br>
              <a:rPr lang="es-CL" dirty="0" smtClean="0"/>
            </a:br>
            <a:r>
              <a:rPr lang="es-CL" dirty="0" err="1" smtClean="0"/>
              <a:t>Perceptrón</a:t>
            </a:r>
            <a:r>
              <a:rPr lang="es-CL" dirty="0" smtClean="0"/>
              <a:t> (4)</a:t>
            </a:r>
            <a:endParaRPr lang="es-CL" dirty="0"/>
          </a:p>
        </p:txBody>
      </p:sp>
      <p:sp>
        <p:nvSpPr>
          <p:cNvPr id="4" name="3 Marcador de número de diapositiva"/>
          <p:cNvSpPr>
            <a:spLocks noGrp="1"/>
          </p:cNvSpPr>
          <p:nvPr>
            <p:ph type="sldNum" sz="quarter" idx="12"/>
          </p:nvPr>
        </p:nvSpPr>
        <p:spPr/>
        <p:txBody>
          <a:bodyPr/>
          <a:lstStyle/>
          <a:p>
            <a:pPr>
              <a:defRPr/>
            </a:pPr>
            <a:fld id="{EE6E584B-9FD1-4B37-97FF-DBAD16F01B96}" type="slidenum">
              <a:rPr lang="es-ES" smtClean="0"/>
              <a:pPr>
                <a:defRPr/>
              </a:pPr>
              <a:t>43</a:t>
            </a:fld>
            <a:endParaRPr lang="es-ES"/>
          </a:p>
        </p:txBody>
      </p:sp>
      <p:grpSp>
        <p:nvGrpSpPr>
          <p:cNvPr id="5" name="Group 37"/>
          <p:cNvGrpSpPr>
            <a:grpSpLocks/>
          </p:cNvGrpSpPr>
          <p:nvPr/>
        </p:nvGrpSpPr>
        <p:grpSpPr bwMode="auto">
          <a:xfrm>
            <a:off x="4691063" y="2997237"/>
            <a:ext cx="2881312" cy="2887662"/>
            <a:chOff x="2699" y="1207"/>
            <a:chExt cx="1815" cy="1819"/>
          </a:xfrm>
        </p:grpSpPr>
        <p:sp>
          <p:nvSpPr>
            <p:cNvPr id="20489" name="Line 21"/>
            <p:cNvSpPr>
              <a:spLocks noChangeShapeType="1"/>
            </p:cNvSpPr>
            <p:nvPr/>
          </p:nvSpPr>
          <p:spPr bwMode="auto">
            <a:xfrm flipV="1">
              <a:off x="3016" y="1389"/>
              <a:ext cx="0" cy="1270"/>
            </a:xfrm>
            <a:prstGeom prst="line">
              <a:avLst/>
            </a:prstGeom>
            <a:noFill/>
            <a:ln w="9525">
              <a:solidFill>
                <a:schemeClr val="tx1"/>
              </a:solidFill>
              <a:round/>
              <a:headEnd/>
              <a:tailEnd type="triangle" w="med" len="med"/>
            </a:ln>
          </p:spPr>
          <p:txBody>
            <a:bodyPr/>
            <a:lstStyle/>
            <a:p>
              <a:endParaRPr lang="es-CL"/>
            </a:p>
          </p:txBody>
        </p:sp>
        <p:sp>
          <p:nvSpPr>
            <p:cNvPr id="20490" name="Line 22"/>
            <p:cNvSpPr>
              <a:spLocks noChangeShapeType="1"/>
            </p:cNvSpPr>
            <p:nvPr/>
          </p:nvSpPr>
          <p:spPr bwMode="auto">
            <a:xfrm flipV="1">
              <a:off x="3016" y="2659"/>
              <a:ext cx="1270" cy="0"/>
            </a:xfrm>
            <a:prstGeom prst="line">
              <a:avLst/>
            </a:prstGeom>
            <a:noFill/>
            <a:ln w="9525">
              <a:solidFill>
                <a:schemeClr val="tx1"/>
              </a:solidFill>
              <a:round/>
              <a:headEnd/>
              <a:tailEnd type="triangle" w="med" len="med"/>
            </a:ln>
          </p:spPr>
          <p:txBody>
            <a:bodyPr/>
            <a:lstStyle/>
            <a:p>
              <a:endParaRPr lang="es-CL"/>
            </a:p>
          </p:txBody>
        </p:sp>
        <p:sp>
          <p:nvSpPr>
            <p:cNvPr id="20491" name="Oval 23"/>
            <p:cNvSpPr>
              <a:spLocks noChangeArrowheads="1"/>
            </p:cNvSpPr>
            <p:nvPr/>
          </p:nvSpPr>
          <p:spPr bwMode="auto">
            <a:xfrm>
              <a:off x="2925" y="2568"/>
              <a:ext cx="182" cy="182"/>
            </a:xfrm>
            <a:prstGeom prst="ellipse">
              <a:avLst/>
            </a:prstGeom>
            <a:solidFill>
              <a:schemeClr val="bg1"/>
            </a:solidFill>
            <a:ln w="9525">
              <a:solidFill>
                <a:schemeClr val="tx1"/>
              </a:solidFill>
              <a:round/>
              <a:headEnd/>
              <a:tailEnd/>
            </a:ln>
          </p:spPr>
          <p:txBody>
            <a:bodyPr wrap="none" anchor="ctr"/>
            <a:lstStyle/>
            <a:p>
              <a:endParaRPr lang="es-CL"/>
            </a:p>
          </p:txBody>
        </p:sp>
        <p:sp>
          <p:nvSpPr>
            <p:cNvPr id="20492" name="Oval 24"/>
            <p:cNvSpPr>
              <a:spLocks noChangeArrowheads="1"/>
            </p:cNvSpPr>
            <p:nvPr/>
          </p:nvSpPr>
          <p:spPr bwMode="auto">
            <a:xfrm>
              <a:off x="3833" y="1616"/>
              <a:ext cx="182" cy="182"/>
            </a:xfrm>
            <a:prstGeom prst="ellipse">
              <a:avLst/>
            </a:prstGeom>
            <a:noFill/>
            <a:ln w="9525">
              <a:solidFill>
                <a:schemeClr val="tx1"/>
              </a:solidFill>
              <a:round/>
              <a:headEnd/>
              <a:tailEnd/>
            </a:ln>
          </p:spPr>
          <p:txBody>
            <a:bodyPr wrap="none" anchor="ctr"/>
            <a:lstStyle/>
            <a:p>
              <a:endParaRPr lang="es-CL"/>
            </a:p>
          </p:txBody>
        </p:sp>
        <p:sp>
          <p:nvSpPr>
            <p:cNvPr id="20493" name="Rectangle 25"/>
            <p:cNvSpPr>
              <a:spLocks noChangeArrowheads="1"/>
            </p:cNvSpPr>
            <p:nvPr/>
          </p:nvSpPr>
          <p:spPr bwMode="auto">
            <a:xfrm>
              <a:off x="3878" y="2614"/>
              <a:ext cx="136" cy="136"/>
            </a:xfrm>
            <a:prstGeom prst="rect">
              <a:avLst/>
            </a:prstGeom>
            <a:solidFill>
              <a:schemeClr val="folHlink"/>
            </a:solidFill>
            <a:ln w="9525">
              <a:solidFill>
                <a:schemeClr val="tx1"/>
              </a:solidFill>
              <a:miter lim="800000"/>
              <a:headEnd/>
              <a:tailEnd/>
            </a:ln>
          </p:spPr>
          <p:txBody>
            <a:bodyPr wrap="none" anchor="ctr"/>
            <a:lstStyle/>
            <a:p>
              <a:endParaRPr lang="es-CL"/>
            </a:p>
          </p:txBody>
        </p:sp>
        <p:sp>
          <p:nvSpPr>
            <p:cNvPr id="20494" name="Rectangle 26"/>
            <p:cNvSpPr>
              <a:spLocks noChangeArrowheads="1"/>
            </p:cNvSpPr>
            <p:nvPr/>
          </p:nvSpPr>
          <p:spPr bwMode="auto">
            <a:xfrm>
              <a:off x="2925" y="1616"/>
              <a:ext cx="136" cy="136"/>
            </a:xfrm>
            <a:prstGeom prst="rect">
              <a:avLst/>
            </a:prstGeom>
            <a:solidFill>
              <a:schemeClr val="folHlink"/>
            </a:solidFill>
            <a:ln w="9525">
              <a:solidFill>
                <a:schemeClr val="tx1"/>
              </a:solidFill>
              <a:miter lim="800000"/>
              <a:headEnd/>
              <a:tailEnd/>
            </a:ln>
          </p:spPr>
          <p:txBody>
            <a:bodyPr wrap="none" anchor="ctr"/>
            <a:lstStyle/>
            <a:p>
              <a:endParaRPr lang="es-CL"/>
            </a:p>
          </p:txBody>
        </p:sp>
        <p:sp>
          <p:nvSpPr>
            <p:cNvPr id="20495" name="Text Box 27"/>
            <p:cNvSpPr txBox="1">
              <a:spLocks noChangeArrowheads="1"/>
            </p:cNvSpPr>
            <p:nvPr/>
          </p:nvSpPr>
          <p:spPr bwMode="auto">
            <a:xfrm>
              <a:off x="2699" y="2523"/>
              <a:ext cx="188" cy="231"/>
            </a:xfrm>
            <a:prstGeom prst="rect">
              <a:avLst/>
            </a:prstGeom>
            <a:noFill/>
            <a:ln w="9525">
              <a:noFill/>
              <a:miter lim="800000"/>
              <a:headEnd/>
              <a:tailEnd/>
            </a:ln>
          </p:spPr>
          <p:txBody>
            <a:bodyPr wrap="none">
              <a:spAutoFit/>
            </a:bodyPr>
            <a:lstStyle/>
            <a:p>
              <a:r>
                <a:rPr lang="es-ES"/>
                <a:t>0</a:t>
              </a:r>
            </a:p>
          </p:txBody>
        </p:sp>
        <p:sp>
          <p:nvSpPr>
            <p:cNvPr id="20496" name="Text Box 28"/>
            <p:cNvSpPr txBox="1">
              <a:spLocks noChangeArrowheads="1"/>
            </p:cNvSpPr>
            <p:nvPr/>
          </p:nvSpPr>
          <p:spPr bwMode="auto">
            <a:xfrm>
              <a:off x="2925" y="2750"/>
              <a:ext cx="188" cy="231"/>
            </a:xfrm>
            <a:prstGeom prst="rect">
              <a:avLst/>
            </a:prstGeom>
            <a:noFill/>
            <a:ln w="9525">
              <a:noFill/>
              <a:miter lim="800000"/>
              <a:headEnd/>
              <a:tailEnd/>
            </a:ln>
          </p:spPr>
          <p:txBody>
            <a:bodyPr wrap="none">
              <a:spAutoFit/>
            </a:bodyPr>
            <a:lstStyle/>
            <a:p>
              <a:r>
                <a:rPr lang="es-ES"/>
                <a:t>0</a:t>
              </a:r>
            </a:p>
          </p:txBody>
        </p:sp>
        <p:sp>
          <p:nvSpPr>
            <p:cNvPr id="20497" name="Text Box 29"/>
            <p:cNvSpPr txBox="1">
              <a:spLocks noChangeArrowheads="1"/>
            </p:cNvSpPr>
            <p:nvPr/>
          </p:nvSpPr>
          <p:spPr bwMode="auto">
            <a:xfrm>
              <a:off x="3878" y="2795"/>
              <a:ext cx="188" cy="231"/>
            </a:xfrm>
            <a:prstGeom prst="rect">
              <a:avLst/>
            </a:prstGeom>
            <a:noFill/>
            <a:ln w="9525">
              <a:noFill/>
              <a:miter lim="800000"/>
              <a:headEnd/>
              <a:tailEnd/>
            </a:ln>
          </p:spPr>
          <p:txBody>
            <a:bodyPr wrap="none">
              <a:spAutoFit/>
            </a:bodyPr>
            <a:lstStyle/>
            <a:p>
              <a:r>
                <a:rPr lang="es-ES"/>
                <a:t>1</a:t>
              </a:r>
            </a:p>
          </p:txBody>
        </p:sp>
        <p:sp>
          <p:nvSpPr>
            <p:cNvPr id="20498" name="Text Box 30"/>
            <p:cNvSpPr txBox="1">
              <a:spLocks noChangeArrowheads="1"/>
            </p:cNvSpPr>
            <p:nvPr/>
          </p:nvSpPr>
          <p:spPr bwMode="auto">
            <a:xfrm>
              <a:off x="2699" y="1570"/>
              <a:ext cx="188" cy="231"/>
            </a:xfrm>
            <a:prstGeom prst="rect">
              <a:avLst/>
            </a:prstGeom>
            <a:noFill/>
            <a:ln w="9525">
              <a:noFill/>
              <a:miter lim="800000"/>
              <a:headEnd/>
              <a:tailEnd/>
            </a:ln>
          </p:spPr>
          <p:txBody>
            <a:bodyPr wrap="none">
              <a:spAutoFit/>
            </a:bodyPr>
            <a:lstStyle/>
            <a:p>
              <a:r>
                <a:rPr lang="es-ES"/>
                <a:t>1</a:t>
              </a:r>
            </a:p>
          </p:txBody>
        </p:sp>
        <p:sp>
          <p:nvSpPr>
            <p:cNvPr id="20499" name="Text Box 31"/>
            <p:cNvSpPr txBox="1">
              <a:spLocks noChangeArrowheads="1"/>
            </p:cNvSpPr>
            <p:nvPr/>
          </p:nvSpPr>
          <p:spPr bwMode="auto">
            <a:xfrm>
              <a:off x="2744" y="1207"/>
              <a:ext cx="228" cy="231"/>
            </a:xfrm>
            <a:prstGeom prst="rect">
              <a:avLst/>
            </a:prstGeom>
            <a:noFill/>
            <a:ln w="9525">
              <a:noFill/>
              <a:miter lim="800000"/>
              <a:headEnd/>
              <a:tailEnd/>
            </a:ln>
          </p:spPr>
          <p:txBody>
            <a:bodyPr wrap="none">
              <a:spAutoFit/>
            </a:bodyPr>
            <a:lstStyle/>
            <a:p>
              <a:r>
                <a:rPr lang="es-ES" i="1"/>
                <a:t>x</a:t>
              </a:r>
              <a:r>
                <a:rPr lang="es-ES" baseline="-25000"/>
                <a:t>2</a:t>
              </a:r>
              <a:endParaRPr lang="es-ES"/>
            </a:p>
          </p:txBody>
        </p:sp>
        <p:sp>
          <p:nvSpPr>
            <p:cNvPr id="20500" name="Text Box 32"/>
            <p:cNvSpPr txBox="1">
              <a:spLocks noChangeArrowheads="1"/>
            </p:cNvSpPr>
            <p:nvPr/>
          </p:nvSpPr>
          <p:spPr bwMode="auto">
            <a:xfrm>
              <a:off x="4286" y="2704"/>
              <a:ext cx="228" cy="231"/>
            </a:xfrm>
            <a:prstGeom prst="rect">
              <a:avLst/>
            </a:prstGeom>
            <a:noFill/>
            <a:ln w="9525">
              <a:noFill/>
              <a:miter lim="800000"/>
              <a:headEnd/>
              <a:tailEnd/>
            </a:ln>
          </p:spPr>
          <p:txBody>
            <a:bodyPr wrap="none">
              <a:spAutoFit/>
            </a:bodyPr>
            <a:lstStyle/>
            <a:p>
              <a:r>
                <a:rPr lang="es-ES" i="1"/>
                <a:t>x</a:t>
              </a:r>
              <a:r>
                <a:rPr lang="es-ES" baseline="-25000"/>
                <a:t>1</a:t>
              </a:r>
              <a:endParaRPr lang="es-ES"/>
            </a:p>
          </p:txBody>
        </p:sp>
        <p:sp>
          <p:nvSpPr>
            <p:cNvPr id="20501" name="Line 33"/>
            <p:cNvSpPr>
              <a:spLocks noChangeShapeType="1"/>
            </p:cNvSpPr>
            <p:nvPr/>
          </p:nvSpPr>
          <p:spPr bwMode="auto">
            <a:xfrm flipV="1">
              <a:off x="3243" y="1344"/>
              <a:ext cx="499" cy="1587"/>
            </a:xfrm>
            <a:prstGeom prst="line">
              <a:avLst/>
            </a:prstGeom>
            <a:noFill/>
            <a:ln w="9525">
              <a:solidFill>
                <a:schemeClr val="tx1"/>
              </a:solidFill>
              <a:prstDash val="dash"/>
              <a:round/>
              <a:headEnd/>
              <a:tailEnd/>
            </a:ln>
          </p:spPr>
          <p:txBody>
            <a:bodyPr/>
            <a:lstStyle/>
            <a:p>
              <a:endParaRPr lang="es-CL"/>
            </a:p>
          </p:txBody>
        </p:sp>
      </p:grpSp>
      <p:sp>
        <p:nvSpPr>
          <p:cNvPr id="20486" name="Rectangle 39"/>
          <p:cNvSpPr>
            <a:spLocks noChangeArrowheads="1"/>
          </p:cNvSpPr>
          <p:nvPr/>
        </p:nvSpPr>
        <p:spPr bwMode="auto">
          <a:xfrm>
            <a:off x="5483225" y="4365662"/>
            <a:ext cx="503238" cy="287337"/>
          </a:xfrm>
          <a:prstGeom prst="rect">
            <a:avLst/>
          </a:prstGeom>
          <a:solidFill>
            <a:schemeClr val="accent1"/>
          </a:solidFill>
          <a:ln w="9525">
            <a:solidFill>
              <a:schemeClr val="tx1"/>
            </a:solidFill>
            <a:miter lim="800000"/>
            <a:headEnd/>
            <a:tailEnd/>
          </a:ln>
        </p:spPr>
        <p:txBody>
          <a:bodyPr wrap="none" anchor="ctr"/>
          <a:lstStyle/>
          <a:p>
            <a:pPr algn="ctr"/>
            <a:r>
              <a:rPr lang="es-CL"/>
              <a:t>??</a:t>
            </a:r>
            <a:endParaRPr lang="es-MX"/>
          </a:p>
        </p:txBody>
      </p:sp>
      <p:sp>
        <p:nvSpPr>
          <p:cNvPr id="39" name="Text Box 94"/>
          <p:cNvSpPr txBox="1">
            <a:spLocks noChangeArrowheads="1"/>
          </p:cNvSpPr>
          <p:nvPr/>
        </p:nvSpPr>
        <p:spPr bwMode="auto">
          <a:xfrm>
            <a:off x="1071570" y="6100724"/>
            <a:ext cx="7143768" cy="400110"/>
          </a:xfrm>
          <a:prstGeom prst="rect">
            <a:avLst/>
          </a:prstGeom>
          <a:noFill/>
          <a:ln w="9525">
            <a:noFill/>
            <a:miter lim="800000"/>
            <a:headEnd/>
            <a:tailEnd/>
          </a:ln>
        </p:spPr>
        <p:txBody>
          <a:bodyPr wrap="square">
            <a:spAutoFit/>
          </a:bodyPr>
          <a:lstStyle/>
          <a:p>
            <a:r>
              <a:rPr lang="es-CL" sz="2000" dirty="0">
                <a:sym typeface="Wingdings" pitchFamily="2" charset="2"/>
              </a:rPr>
              <a:t> </a:t>
            </a:r>
            <a:r>
              <a:rPr lang="es-CL" sz="2000" dirty="0"/>
              <a:t>Perceptrón </a:t>
            </a:r>
            <a:r>
              <a:rPr lang="es-CL" sz="2000" b="1" dirty="0">
                <a:solidFill>
                  <a:srgbClr val="FF0000"/>
                </a:solidFill>
              </a:rPr>
              <a:t>no puede </a:t>
            </a:r>
            <a:r>
              <a:rPr lang="es-CL" sz="2000" b="1" dirty="0" smtClean="0">
                <a:solidFill>
                  <a:srgbClr val="FF0000"/>
                </a:solidFill>
              </a:rPr>
              <a:t>modelar </a:t>
            </a:r>
            <a:r>
              <a:rPr lang="es-CL" sz="2000" dirty="0" smtClean="0"/>
              <a:t>por si sólo la función </a:t>
            </a:r>
            <a:r>
              <a:rPr lang="es-CL" sz="2000" dirty="0"/>
              <a:t>XOR</a:t>
            </a:r>
            <a:endParaRPr lang="es-MX" sz="2000" dirty="0"/>
          </a:p>
        </p:txBody>
      </p:sp>
      <p:grpSp>
        <p:nvGrpSpPr>
          <p:cNvPr id="40" name="Group 35"/>
          <p:cNvGrpSpPr>
            <a:grpSpLocks/>
          </p:cNvGrpSpPr>
          <p:nvPr/>
        </p:nvGrpSpPr>
        <p:grpSpPr bwMode="auto">
          <a:xfrm>
            <a:off x="1643042" y="3259155"/>
            <a:ext cx="2303462" cy="2016125"/>
            <a:chOff x="703" y="1389"/>
            <a:chExt cx="1451" cy="1270"/>
          </a:xfrm>
        </p:grpSpPr>
        <p:sp>
          <p:nvSpPr>
            <p:cNvPr id="41" name="Text Box 4"/>
            <p:cNvSpPr txBox="1">
              <a:spLocks noChangeArrowheads="1"/>
            </p:cNvSpPr>
            <p:nvPr/>
          </p:nvSpPr>
          <p:spPr bwMode="auto">
            <a:xfrm>
              <a:off x="850" y="1448"/>
              <a:ext cx="228" cy="231"/>
            </a:xfrm>
            <a:prstGeom prst="rect">
              <a:avLst/>
            </a:prstGeom>
            <a:noFill/>
            <a:ln w="9525">
              <a:noFill/>
              <a:miter lim="800000"/>
              <a:headEnd/>
              <a:tailEnd/>
            </a:ln>
          </p:spPr>
          <p:txBody>
            <a:bodyPr wrap="none">
              <a:spAutoFit/>
            </a:bodyPr>
            <a:lstStyle/>
            <a:p>
              <a:r>
                <a:rPr lang="es-ES" i="1"/>
                <a:t>x</a:t>
              </a:r>
              <a:r>
                <a:rPr lang="es-ES" baseline="-25000"/>
                <a:t>1</a:t>
              </a:r>
              <a:endParaRPr lang="es-ES"/>
            </a:p>
          </p:txBody>
        </p:sp>
        <p:sp>
          <p:nvSpPr>
            <p:cNvPr id="42" name="Text Box 5"/>
            <p:cNvSpPr txBox="1">
              <a:spLocks noChangeArrowheads="1"/>
            </p:cNvSpPr>
            <p:nvPr/>
          </p:nvSpPr>
          <p:spPr bwMode="auto">
            <a:xfrm>
              <a:off x="1270" y="1448"/>
              <a:ext cx="228" cy="231"/>
            </a:xfrm>
            <a:prstGeom prst="rect">
              <a:avLst/>
            </a:prstGeom>
            <a:noFill/>
            <a:ln w="9525">
              <a:noFill/>
              <a:miter lim="800000"/>
              <a:headEnd/>
              <a:tailEnd/>
            </a:ln>
          </p:spPr>
          <p:txBody>
            <a:bodyPr wrap="none">
              <a:spAutoFit/>
            </a:bodyPr>
            <a:lstStyle/>
            <a:p>
              <a:r>
                <a:rPr lang="es-ES" i="1" dirty="0"/>
                <a:t>x</a:t>
              </a:r>
              <a:r>
                <a:rPr lang="es-ES" baseline="-25000" dirty="0"/>
                <a:t>2</a:t>
              </a:r>
              <a:endParaRPr lang="es-ES" dirty="0"/>
            </a:p>
          </p:txBody>
        </p:sp>
        <p:sp>
          <p:nvSpPr>
            <p:cNvPr id="43" name="Text Box 6"/>
            <p:cNvSpPr txBox="1">
              <a:spLocks noChangeArrowheads="1"/>
            </p:cNvSpPr>
            <p:nvPr/>
          </p:nvSpPr>
          <p:spPr bwMode="auto">
            <a:xfrm>
              <a:off x="1671" y="1448"/>
              <a:ext cx="180" cy="231"/>
            </a:xfrm>
            <a:prstGeom prst="rect">
              <a:avLst/>
            </a:prstGeom>
            <a:noFill/>
            <a:ln w="9525">
              <a:noFill/>
              <a:miter lim="800000"/>
              <a:headEnd/>
              <a:tailEnd/>
            </a:ln>
          </p:spPr>
          <p:txBody>
            <a:bodyPr wrap="none">
              <a:spAutoFit/>
            </a:bodyPr>
            <a:lstStyle/>
            <a:p>
              <a:r>
                <a:rPr lang="es-ES" i="1"/>
                <a:t>y</a:t>
              </a:r>
              <a:endParaRPr lang="es-ES"/>
            </a:p>
          </p:txBody>
        </p:sp>
        <p:sp>
          <p:nvSpPr>
            <p:cNvPr id="44" name="Text Box 7"/>
            <p:cNvSpPr txBox="1">
              <a:spLocks noChangeArrowheads="1"/>
            </p:cNvSpPr>
            <p:nvPr/>
          </p:nvSpPr>
          <p:spPr bwMode="auto">
            <a:xfrm>
              <a:off x="870" y="1706"/>
              <a:ext cx="188" cy="231"/>
            </a:xfrm>
            <a:prstGeom prst="rect">
              <a:avLst/>
            </a:prstGeom>
            <a:noFill/>
            <a:ln w="9525">
              <a:noFill/>
              <a:miter lim="800000"/>
              <a:headEnd/>
              <a:tailEnd/>
            </a:ln>
          </p:spPr>
          <p:txBody>
            <a:bodyPr wrap="none">
              <a:spAutoFit/>
            </a:bodyPr>
            <a:lstStyle/>
            <a:p>
              <a:r>
                <a:rPr lang="es-ES"/>
                <a:t>0</a:t>
              </a:r>
            </a:p>
          </p:txBody>
        </p:sp>
        <p:sp>
          <p:nvSpPr>
            <p:cNvPr id="45" name="Text Box 8"/>
            <p:cNvSpPr txBox="1">
              <a:spLocks noChangeArrowheads="1"/>
            </p:cNvSpPr>
            <p:nvPr/>
          </p:nvSpPr>
          <p:spPr bwMode="auto">
            <a:xfrm>
              <a:off x="1290" y="1706"/>
              <a:ext cx="188" cy="231"/>
            </a:xfrm>
            <a:prstGeom prst="rect">
              <a:avLst/>
            </a:prstGeom>
            <a:noFill/>
            <a:ln w="9525">
              <a:noFill/>
              <a:miter lim="800000"/>
              <a:headEnd/>
              <a:tailEnd/>
            </a:ln>
          </p:spPr>
          <p:txBody>
            <a:bodyPr wrap="none">
              <a:spAutoFit/>
            </a:bodyPr>
            <a:lstStyle/>
            <a:p>
              <a:r>
                <a:rPr lang="es-ES"/>
                <a:t>0</a:t>
              </a:r>
            </a:p>
          </p:txBody>
        </p:sp>
        <p:sp>
          <p:nvSpPr>
            <p:cNvPr id="46" name="Text Box 9"/>
            <p:cNvSpPr txBox="1">
              <a:spLocks noChangeArrowheads="1"/>
            </p:cNvSpPr>
            <p:nvPr/>
          </p:nvSpPr>
          <p:spPr bwMode="auto">
            <a:xfrm>
              <a:off x="1667" y="1706"/>
              <a:ext cx="188" cy="231"/>
            </a:xfrm>
            <a:prstGeom prst="rect">
              <a:avLst/>
            </a:prstGeom>
            <a:noFill/>
            <a:ln w="9525">
              <a:noFill/>
              <a:miter lim="800000"/>
              <a:headEnd/>
              <a:tailEnd/>
            </a:ln>
          </p:spPr>
          <p:txBody>
            <a:bodyPr wrap="none">
              <a:spAutoFit/>
            </a:bodyPr>
            <a:lstStyle/>
            <a:p>
              <a:r>
                <a:rPr lang="es-ES"/>
                <a:t>0</a:t>
              </a:r>
            </a:p>
          </p:txBody>
        </p:sp>
        <p:sp>
          <p:nvSpPr>
            <p:cNvPr id="47" name="Text Box 10"/>
            <p:cNvSpPr txBox="1">
              <a:spLocks noChangeArrowheads="1"/>
            </p:cNvSpPr>
            <p:nvPr/>
          </p:nvSpPr>
          <p:spPr bwMode="auto">
            <a:xfrm>
              <a:off x="870" y="1888"/>
              <a:ext cx="188" cy="231"/>
            </a:xfrm>
            <a:prstGeom prst="rect">
              <a:avLst/>
            </a:prstGeom>
            <a:noFill/>
            <a:ln w="9525">
              <a:noFill/>
              <a:miter lim="800000"/>
              <a:headEnd/>
              <a:tailEnd/>
            </a:ln>
          </p:spPr>
          <p:txBody>
            <a:bodyPr wrap="none">
              <a:spAutoFit/>
            </a:bodyPr>
            <a:lstStyle/>
            <a:p>
              <a:r>
                <a:rPr lang="es-ES"/>
                <a:t>0</a:t>
              </a:r>
            </a:p>
          </p:txBody>
        </p:sp>
        <p:sp>
          <p:nvSpPr>
            <p:cNvPr id="48" name="Text Box 11"/>
            <p:cNvSpPr txBox="1">
              <a:spLocks noChangeArrowheads="1"/>
            </p:cNvSpPr>
            <p:nvPr/>
          </p:nvSpPr>
          <p:spPr bwMode="auto">
            <a:xfrm>
              <a:off x="1290" y="1888"/>
              <a:ext cx="188" cy="231"/>
            </a:xfrm>
            <a:prstGeom prst="rect">
              <a:avLst/>
            </a:prstGeom>
            <a:noFill/>
            <a:ln w="9525">
              <a:noFill/>
              <a:miter lim="800000"/>
              <a:headEnd/>
              <a:tailEnd/>
            </a:ln>
          </p:spPr>
          <p:txBody>
            <a:bodyPr wrap="none">
              <a:spAutoFit/>
            </a:bodyPr>
            <a:lstStyle/>
            <a:p>
              <a:r>
                <a:rPr lang="es-ES"/>
                <a:t>1</a:t>
              </a:r>
            </a:p>
          </p:txBody>
        </p:sp>
        <p:sp>
          <p:nvSpPr>
            <p:cNvPr id="49" name="Text Box 12"/>
            <p:cNvSpPr txBox="1">
              <a:spLocks noChangeArrowheads="1"/>
            </p:cNvSpPr>
            <p:nvPr/>
          </p:nvSpPr>
          <p:spPr bwMode="auto">
            <a:xfrm>
              <a:off x="1667" y="1888"/>
              <a:ext cx="188" cy="231"/>
            </a:xfrm>
            <a:prstGeom prst="rect">
              <a:avLst/>
            </a:prstGeom>
            <a:noFill/>
            <a:ln w="9525">
              <a:noFill/>
              <a:miter lim="800000"/>
              <a:headEnd/>
              <a:tailEnd/>
            </a:ln>
          </p:spPr>
          <p:txBody>
            <a:bodyPr wrap="none">
              <a:spAutoFit/>
            </a:bodyPr>
            <a:lstStyle/>
            <a:p>
              <a:r>
                <a:rPr lang="es-ES"/>
                <a:t>1</a:t>
              </a:r>
            </a:p>
          </p:txBody>
        </p:sp>
        <p:sp>
          <p:nvSpPr>
            <p:cNvPr id="50" name="Text Box 13"/>
            <p:cNvSpPr txBox="1">
              <a:spLocks noChangeArrowheads="1"/>
            </p:cNvSpPr>
            <p:nvPr/>
          </p:nvSpPr>
          <p:spPr bwMode="auto">
            <a:xfrm>
              <a:off x="870" y="2070"/>
              <a:ext cx="188" cy="231"/>
            </a:xfrm>
            <a:prstGeom prst="rect">
              <a:avLst/>
            </a:prstGeom>
            <a:noFill/>
            <a:ln w="9525">
              <a:noFill/>
              <a:miter lim="800000"/>
              <a:headEnd/>
              <a:tailEnd/>
            </a:ln>
          </p:spPr>
          <p:txBody>
            <a:bodyPr wrap="none">
              <a:spAutoFit/>
            </a:bodyPr>
            <a:lstStyle/>
            <a:p>
              <a:r>
                <a:rPr lang="es-ES"/>
                <a:t>1</a:t>
              </a:r>
            </a:p>
          </p:txBody>
        </p:sp>
        <p:sp>
          <p:nvSpPr>
            <p:cNvPr id="51" name="Text Box 14"/>
            <p:cNvSpPr txBox="1">
              <a:spLocks noChangeArrowheads="1"/>
            </p:cNvSpPr>
            <p:nvPr/>
          </p:nvSpPr>
          <p:spPr bwMode="auto">
            <a:xfrm>
              <a:off x="1290" y="2070"/>
              <a:ext cx="188" cy="231"/>
            </a:xfrm>
            <a:prstGeom prst="rect">
              <a:avLst/>
            </a:prstGeom>
            <a:noFill/>
            <a:ln w="9525">
              <a:noFill/>
              <a:miter lim="800000"/>
              <a:headEnd/>
              <a:tailEnd/>
            </a:ln>
          </p:spPr>
          <p:txBody>
            <a:bodyPr wrap="none">
              <a:spAutoFit/>
            </a:bodyPr>
            <a:lstStyle/>
            <a:p>
              <a:r>
                <a:rPr lang="es-ES"/>
                <a:t>0</a:t>
              </a:r>
            </a:p>
          </p:txBody>
        </p:sp>
        <p:sp>
          <p:nvSpPr>
            <p:cNvPr id="52" name="Text Box 15"/>
            <p:cNvSpPr txBox="1">
              <a:spLocks noChangeArrowheads="1"/>
            </p:cNvSpPr>
            <p:nvPr/>
          </p:nvSpPr>
          <p:spPr bwMode="auto">
            <a:xfrm>
              <a:off x="1667" y="2070"/>
              <a:ext cx="188" cy="231"/>
            </a:xfrm>
            <a:prstGeom prst="rect">
              <a:avLst/>
            </a:prstGeom>
            <a:noFill/>
            <a:ln w="9525">
              <a:noFill/>
              <a:miter lim="800000"/>
              <a:headEnd/>
              <a:tailEnd/>
            </a:ln>
          </p:spPr>
          <p:txBody>
            <a:bodyPr wrap="none">
              <a:spAutoFit/>
            </a:bodyPr>
            <a:lstStyle/>
            <a:p>
              <a:r>
                <a:rPr lang="es-ES"/>
                <a:t>1</a:t>
              </a:r>
            </a:p>
          </p:txBody>
        </p:sp>
        <p:sp>
          <p:nvSpPr>
            <p:cNvPr id="53" name="Text Box 16"/>
            <p:cNvSpPr txBox="1">
              <a:spLocks noChangeArrowheads="1"/>
            </p:cNvSpPr>
            <p:nvPr/>
          </p:nvSpPr>
          <p:spPr bwMode="auto">
            <a:xfrm>
              <a:off x="870" y="2297"/>
              <a:ext cx="188" cy="231"/>
            </a:xfrm>
            <a:prstGeom prst="rect">
              <a:avLst/>
            </a:prstGeom>
            <a:noFill/>
            <a:ln w="9525">
              <a:noFill/>
              <a:miter lim="800000"/>
              <a:headEnd/>
              <a:tailEnd/>
            </a:ln>
          </p:spPr>
          <p:txBody>
            <a:bodyPr wrap="none">
              <a:spAutoFit/>
            </a:bodyPr>
            <a:lstStyle/>
            <a:p>
              <a:r>
                <a:rPr lang="es-ES"/>
                <a:t>1</a:t>
              </a:r>
            </a:p>
          </p:txBody>
        </p:sp>
        <p:sp>
          <p:nvSpPr>
            <p:cNvPr id="54" name="Text Box 17"/>
            <p:cNvSpPr txBox="1">
              <a:spLocks noChangeArrowheads="1"/>
            </p:cNvSpPr>
            <p:nvPr/>
          </p:nvSpPr>
          <p:spPr bwMode="auto">
            <a:xfrm>
              <a:off x="1290" y="2297"/>
              <a:ext cx="188" cy="231"/>
            </a:xfrm>
            <a:prstGeom prst="rect">
              <a:avLst/>
            </a:prstGeom>
            <a:noFill/>
            <a:ln w="9525">
              <a:noFill/>
              <a:miter lim="800000"/>
              <a:headEnd/>
              <a:tailEnd/>
            </a:ln>
          </p:spPr>
          <p:txBody>
            <a:bodyPr wrap="none">
              <a:spAutoFit/>
            </a:bodyPr>
            <a:lstStyle/>
            <a:p>
              <a:r>
                <a:rPr lang="es-ES"/>
                <a:t>1</a:t>
              </a:r>
            </a:p>
          </p:txBody>
        </p:sp>
        <p:sp>
          <p:nvSpPr>
            <p:cNvPr id="55" name="Text Box 18"/>
            <p:cNvSpPr txBox="1">
              <a:spLocks noChangeArrowheads="1"/>
            </p:cNvSpPr>
            <p:nvPr/>
          </p:nvSpPr>
          <p:spPr bwMode="auto">
            <a:xfrm>
              <a:off x="1667" y="2297"/>
              <a:ext cx="188" cy="231"/>
            </a:xfrm>
            <a:prstGeom prst="rect">
              <a:avLst/>
            </a:prstGeom>
            <a:noFill/>
            <a:ln w="9525">
              <a:noFill/>
              <a:miter lim="800000"/>
              <a:headEnd/>
              <a:tailEnd/>
            </a:ln>
          </p:spPr>
          <p:txBody>
            <a:bodyPr wrap="none">
              <a:spAutoFit/>
            </a:bodyPr>
            <a:lstStyle/>
            <a:p>
              <a:r>
                <a:rPr lang="es-ES"/>
                <a:t>0</a:t>
              </a:r>
            </a:p>
          </p:txBody>
        </p:sp>
        <p:sp>
          <p:nvSpPr>
            <p:cNvPr id="56" name="Line 19"/>
            <p:cNvSpPr>
              <a:spLocks noChangeShapeType="1"/>
            </p:cNvSpPr>
            <p:nvPr/>
          </p:nvSpPr>
          <p:spPr bwMode="auto">
            <a:xfrm>
              <a:off x="1610" y="1389"/>
              <a:ext cx="0" cy="1270"/>
            </a:xfrm>
            <a:prstGeom prst="line">
              <a:avLst/>
            </a:prstGeom>
            <a:noFill/>
            <a:ln w="9525">
              <a:solidFill>
                <a:schemeClr val="tx1"/>
              </a:solidFill>
              <a:round/>
              <a:headEnd/>
              <a:tailEnd/>
            </a:ln>
          </p:spPr>
          <p:txBody>
            <a:bodyPr/>
            <a:lstStyle/>
            <a:p>
              <a:endParaRPr lang="es-CL"/>
            </a:p>
          </p:txBody>
        </p:sp>
        <p:sp>
          <p:nvSpPr>
            <p:cNvPr id="57" name="Line 20"/>
            <p:cNvSpPr>
              <a:spLocks noChangeShapeType="1"/>
            </p:cNvSpPr>
            <p:nvPr/>
          </p:nvSpPr>
          <p:spPr bwMode="auto">
            <a:xfrm>
              <a:off x="703" y="1706"/>
              <a:ext cx="1451" cy="0"/>
            </a:xfrm>
            <a:prstGeom prst="line">
              <a:avLst/>
            </a:prstGeom>
            <a:noFill/>
            <a:ln w="9525">
              <a:solidFill>
                <a:schemeClr val="tx1"/>
              </a:solidFill>
              <a:round/>
              <a:headEnd/>
              <a:tailEnd/>
            </a:ln>
          </p:spPr>
          <p:txBody>
            <a:bodyPr/>
            <a:lstStyle/>
            <a:p>
              <a:endParaRPr lang="es-CL"/>
            </a:p>
          </p:txBody>
        </p:sp>
      </p:grpSp>
      <p:sp>
        <p:nvSpPr>
          <p:cNvPr id="58" name="Text Box 94"/>
          <p:cNvSpPr txBox="1">
            <a:spLocks noChangeArrowheads="1"/>
          </p:cNvSpPr>
          <p:nvPr/>
        </p:nvSpPr>
        <p:spPr bwMode="auto">
          <a:xfrm>
            <a:off x="1857356" y="2466972"/>
            <a:ext cx="2033587" cy="461962"/>
          </a:xfrm>
          <a:prstGeom prst="rect">
            <a:avLst/>
          </a:prstGeom>
          <a:noFill/>
          <a:ln w="9525">
            <a:noFill/>
            <a:miter lim="800000"/>
            <a:headEnd/>
            <a:tailEnd/>
          </a:ln>
        </p:spPr>
        <p:txBody>
          <a:bodyPr wrap="none">
            <a:spAutoFit/>
          </a:bodyPr>
          <a:lstStyle/>
          <a:p>
            <a:r>
              <a:rPr lang="es-CL" sz="2400" dirty="0"/>
              <a:t>Función </a:t>
            </a:r>
            <a:r>
              <a:rPr lang="es-CL" sz="2400" b="1" dirty="0">
                <a:solidFill>
                  <a:srgbClr val="FF0000"/>
                </a:solidFill>
              </a:rPr>
              <a:t>XOR</a:t>
            </a:r>
            <a:endParaRPr lang="es-MX" sz="2400" b="1" dirty="0">
              <a:solidFill>
                <a:srgbClr val="FF0000"/>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box(in)">
                                      <p:cBhvr>
                                        <p:cTn id="10" dur="500"/>
                                        <p:tgtEl>
                                          <p:spTgt spid="39"/>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box(in)">
                                      <p:cBhvr>
                                        <p:cTn id="15" dur="500"/>
                                        <p:tgtEl>
                                          <p:spTgt spid="40"/>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58"/>
                                        </p:tgtEl>
                                        <p:attrNameLst>
                                          <p:attrName>style.visibility</p:attrName>
                                        </p:attrNameLst>
                                      </p:cBhvr>
                                      <p:to>
                                        <p:strVal val="visible"/>
                                      </p:to>
                                    </p:set>
                                    <p:animEffect transition="in" filter="box(in)">
                                      <p:cBhvr>
                                        <p:cTn id="1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5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CL" dirty="0" smtClean="0"/>
              <a:t>REDES NEURONALES</a:t>
            </a:r>
            <a:br>
              <a:rPr lang="es-CL" dirty="0" smtClean="0"/>
            </a:br>
            <a:r>
              <a:rPr lang="es-CL" dirty="0" err="1" smtClean="0"/>
              <a:t>Perceptrón</a:t>
            </a:r>
            <a:r>
              <a:rPr lang="es-CL" dirty="0" smtClean="0"/>
              <a:t> multicapa</a:t>
            </a:r>
            <a:endParaRPr lang="es-CL" dirty="0"/>
          </a:p>
        </p:txBody>
      </p:sp>
      <p:sp>
        <p:nvSpPr>
          <p:cNvPr id="6" name="5 Marcador de número de diapositiva"/>
          <p:cNvSpPr>
            <a:spLocks noGrp="1"/>
          </p:cNvSpPr>
          <p:nvPr>
            <p:ph type="sldNum" sz="quarter" idx="12"/>
          </p:nvPr>
        </p:nvSpPr>
        <p:spPr/>
        <p:txBody>
          <a:bodyPr/>
          <a:lstStyle/>
          <a:p>
            <a:fld id="{21FC8848-5FD5-45D2-A1A4-E3CECA2232D8}" type="slidenum">
              <a:rPr lang="es-ES" smtClean="0"/>
              <a:pPr/>
              <a:t>44</a:t>
            </a:fld>
            <a:endParaRPr lang="es-ES"/>
          </a:p>
        </p:txBody>
      </p:sp>
      <p:sp>
        <p:nvSpPr>
          <p:cNvPr id="7" name="6 Marcador de texto"/>
          <p:cNvSpPr>
            <a:spLocks noGrp="1"/>
          </p:cNvSpPr>
          <p:nvPr>
            <p:ph type="body" idx="1"/>
          </p:nvPr>
        </p:nvSpPr>
        <p:spPr/>
        <p:txBody>
          <a:bodyPr/>
          <a:lstStyle/>
          <a:p>
            <a:endParaRPr lang="es-CL"/>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a:t>
            </a:r>
            <a:br>
              <a:rPr lang="es-CL" dirty="0" smtClean="0"/>
            </a:br>
            <a:r>
              <a:rPr lang="es-CL" dirty="0" err="1" smtClean="0"/>
              <a:t>Perceptrón</a:t>
            </a:r>
            <a:r>
              <a:rPr lang="es-CL" dirty="0" smtClean="0"/>
              <a:t> Multicapa</a:t>
            </a:r>
            <a:endParaRPr lang="es-CL" dirty="0"/>
          </a:p>
        </p:txBody>
      </p:sp>
      <p:sp>
        <p:nvSpPr>
          <p:cNvPr id="3" name="2 Marcador de contenido"/>
          <p:cNvSpPr>
            <a:spLocks noGrp="1"/>
          </p:cNvSpPr>
          <p:nvPr>
            <p:ph idx="1"/>
          </p:nvPr>
        </p:nvSpPr>
        <p:spPr/>
        <p:txBody>
          <a:bodyPr>
            <a:noAutofit/>
          </a:bodyPr>
          <a:lstStyle/>
          <a:p>
            <a:pPr algn="just">
              <a:defRPr/>
            </a:pPr>
            <a:r>
              <a:rPr lang="es-ES" sz="2000" dirty="0" smtClean="0"/>
              <a:t>La arquitectura de la red neuronal se caracteriza porque tiene sus neuronas agrupadas en </a:t>
            </a:r>
            <a:r>
              <a:rPr lang="es-ES" sz="2000" b="1" dirty="0" smtClean="0">
                <a:solidFill>
                  <a:srgbClr val="0070C0"/>
                </a:solidFill>
              </a:rPr>
              <a:t>capas de diferentes niveles</a:t>
            </a:r>
            <a:r>
              <a:rPr lang="es-ES" sz="2000" dirty="0" smtClean="0"/>
              <a:t>. </a:t>
            </a:r>
          </a:p>
          <a:p>
            <a:pPr algn="just">
              <a:defRPr/>
            </a:pPr>
            <a:endParaRPr lang="es-ES" sz="2000" dirty="0" smtClean="0"/>
          </a:p>
          <a:p>
            <a:pPr algn="just">
              <a:defRPr/>
            </a:pPr>
            <a:r>
              <a:rPr lang="es-ES" sz="2000" dirty="0" smtClean="0"/>
              <a:t>Cada una de las capas esta formada por un conjunto de neuronas y se distinguen entre ellas en </a:t>
            </a:r>
            <a:r>
              <a:rPr lang="es-ES" sz="2000" b="1" dirty="0" smtClean="0">
                <a:solidFill>
                  <a:srgbClr val="FF0000"/>
                </a:solidFill>
              </a:rPr>
              <a:t>3 niveles </a:t>
            </a:r>
            <a:r>
              <a:rPr lang="es-ES" sz="2000" dirty="0" smtClean="0"/>
              <a:t>de capas distintas: </a:t>
            </a:r>
          </a:p>
          <a:p>
            <a:pPr algn="just">
              <a:defRPr/>
            </a:pPr>
            <a:endParaRPr lang="es-ES" sz="2000" dirty="0" smtClean="0"/>
          </a:p>
          <a:p>
            <a:pPr lvl="1" algn="just">
              <a:defRPr/>
            </a:pPr>
            <a:r>
              <a:rPr lang="es-ES" sz="2000" b="1" dirty="0" smtClean="0">
                <a:solidFill>
                  <a:srgbClr val="FF0000"/>
                </a:solidFill>
              </a:rPr>
              <a:t>la capa de entrada</a:t>
            </a:r>
            <a:r>
              <a:rPr lang="es-ES" sz="2000" dirty="0" smtClean="0"/>
              <a:t>: se encargan de recibir las señales o patrones que proceden del exterior y propagar las señales a todas las otras neuronas de la siguiente capa</a:t>
            </a:r>
          </a:p>
          <a:p>
            <a:pPr lvl="1" algn="just">
              <a:defRPr/>
            </a:pPr>
            <a:r>
              <a:rPr lang="es-ES" sz="2000" b="1" dirty="0" smtClean="0">
                <a:solidFill>
                  <a:srgbClr val="FF0000"/>
                </a:solidFill>
              </a:rPr>
              <a:t>las capas ocultas</a:t>
            </a:r>
            <a:r>
              <a:rPr lang="es-ES" sz="2000" dirty="0" smtClean="0"/>
              <a:t>: son las que tienen la misión de realizar el procesamiento no lineal de los patrones recibidos.</a:t>
            </a:r>
          </a:p>
          <a:p>
            <a:pPr lvl="1" algn="just">
              <a:defRPr/>
            </a:pPr>
            <a:r>
              <a:rPr lang="es-ES" sz="2000" b="1" dirty="0" smtClean="0">
                <a:solidFill>
                  <a:srgbClr val="FF0000"/>
                </a:solidFill>
              </a:rPr>
              <a:t>la capa de salida</a:t>
            </a:r>
            <a:r>
              <a:rPr lang="es-ES" sz="2000" dirty="0" smtClean="0"/>
              <a:t>: actúa como salida de la red, proporcionando al exterior la respuesta de la red, para cada uno de los patrones de entrada. </a:t>
            </a:r>
          </a:p>
        </p:txBody>
      </p:sp>
      <p:sp>
        <p:nvSpPr>
          <p:cNvPr id="4" name="3 Marcador de número de diapositiva"/>
          <p:cNvSpPr>
            <a:spLocks noGrp="1"/>
          </p:cNvSpPr>
          <p:nvPr>
            <p:ph type="sldNum" sz="quarter" idx="12"/>
          </p:nvPr>
        </p:nvSpPr>
        <p:spPr/>
        <p:txBody>
          <a:bodyPr/>
          <a:lstStyle/>
          <a:p>
            <a:pPr>
              <a:defRPr/>
            </a:pPr>
            <a:fld id="{937A0B73-F808-4EB4-97BD-A1D94CF13F15}" type="slidenum">
              <a:rPr lang="es-ES" smtClean="0"/>
              <a:pPr>
                <a:defRPr/>
              </a:pPr>
              <a:t>45</a:t>
            </a:fld>
            <a:endParaRPr lang="es-E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a:t>
            </a:r>
            <a:br>
              <a:rPr lang="es-CL" dirty="0" smtClean="0"/>
            </a:br>
            <a:r>
              <a:rPr lang="es-CL" dirty="0" err="1" smtClean="0"/>
              <a:t>Perceptrón</a:t>
            </a:r>
            <a:r>
              <a:rPr lang="es-CL" dirty="0" smtClean="0"/>
              <a:t> Multicapa (2)</a:t>
            </a:r>
            <a:endParaRPr lang="es-CL" dirty="0"/>
          </a:p>
        </p:txBody>
      </p:sp>
      <p:sp>
        <p:nvSpPr>
          <p:cNvPr id="29699" name="2 Marcador de contenido"/>
          <p:cNvSpPr>
            <a:spLocks noGrp="1"/>
          </p:cNvSpPr>
          <p:nvPr>
            <p:ph idx="1"/>
          </p:nvPr>
        </p:nvSpPr>
        <p:spPr/>
        <p:txBody>
          <a:bodyPr>
            <a:normAutofit/>
          </a:bodyPr>
          <a:lstStyle/>
          <a:p>
            <a:pPr algn="just"/>
            <a:r>
              <a:rPr lang="es-ES" sz="2400" dirty="0" smtClean="0"/>
              <a:t>La Red Neuronal define una relación entre las </a:t>
            </a:r>
            <a:r>
              <a:rPr lang="es-ES" sz="2400" b="1" dirty="0" smtClean="0">
                <a:solidFill>
                  <a:srgbClr val="FF0000"/>
                </a:solidFill>
              </a:rPr>
              <a:t>variables de entrada</a:t>
            </a:r>
            <a:r>
              <a:rPr lang="es-ES" sz="2400" dirty="0" smtClean="0"/>
              <a:t> y las </a:t>
            </a:r>
            <a:r>
              <a:rPr lang="es-ES" sz="2400" b="1" dirty="0" smtClean="0">
                <a:solidFill>
                  <a:srgbClr val="00B0F0"/>
                </a:solidFill>
              </a:rPr>
              <a:t>variables de salida</a:t>
            </a:r>
            <a:r>
              <a:rPr lang="es-ES" sz="2400" dirty="0" smtClean="0"/>
              <a:t> de la red. </a:t>
            </a:r>
          </a:p>
          <a:p>
            <a:pPr algn="just"/>
            <a:endParaRPr lang="es-ES" sz="2400" dirty="0" smtClean="0"/>
          </a:p>
          <a:p>
            <a:pPr algn="just"/>
            <a:r>
              <a:rPr lang="es-ES" sz="2400" dirty="0" smtClean="0"/>
              <a:t>Esta relación se obtiene </a:t>
            </a:r>
            <a:r>
              <a:rPr lang="es-ES" sz="2400" b="1" dirty="0" smtClean="0"/>
              <a:t>propagando hacia adelante</a:t>
            </a:r>
            <a:r>
              <a:rPr lang="es-ES" sz="2400" dirty="0" smtClean="0"/>
              <a:t> (</a:t>
            </a:r>
            <a:r>
              <a:rPr lang="es-ES" sz="2400" i="1" dirty="0" err="1" smtClean="0"/>
              <a:t>feed</a:t>
            </a:r>
            <a:r>
              <a:rPr lang="es-ES" sz="2400" i="1" dirty="0" smtClean="0"/>
              <a:t> forward</a:t>
            </a:r>
            <a:r>
              <a:rPr lang="es-ES" sz="2400" dirty="0" smtClean="0"/>
              <a:t>) los valores de las </a:t>
            </a:r>
            <a:r>
              <a:rPr lang="es-ES" sz="2400" b="1" dirty="0" smtClean="0">
                <a:solidFill>
                  <a:srgbClr val="FF0000"/>
                </a:solidFill>
              </a:rPr>
              <a:t>variables de entrada</a:t>
            </a:r>
            <a:r>
              <a:rPr lang="es-ES" sz="2400" dirty="0" smtClean="0"/>
              <a:t>. </a:t>
            </a:r>
          </a:p>
          <a:p>
            <a:pPr algn="just"/>
            <a:endParaRPr lang="es-ES" sz="2400" dirty="0" smtClean="0"/>
          </a:p>
          <a:p>
            <a:pPr algn="just"/>
            <a:r>
              <a:rPr lang="es-ES" sz="2400" dirty="0" smtClean="0"/>
              <a:t>Para ello cada neurona de la red </a:t>
            </a:r>
            <a:r>
              <a:rPr lang="es-ES" sz="2400" b="1" dirty="0" smtClean="0"/>
              <a:t>procesa información</a:t>
            </a:r>
            <a:r>
              <a:rPr lang="es-ES" sz="2400" dirty="0" smtClean="0"/>
              <a:t> recibida por sus entradas y </a:t>
            </a:r>
            <a:r>
              <a:rPr lang="es-ES" sz="2400" b="1" dirty="0" smtClean="0"/>
              <a:t>produce una respuesta</a:t>
            </a:r>
            <a:r>
              <a:rPr lang="es-ES" sz="2400" dirty="0" smtClean="0"/>
              <a:t> o activación que se </a:t>
            </a:r>
            <a:r>
              <a:rPr lang="es-ES" sz="2400" b="1" dirty="0" smtClean="0"/>
              <a:t>propaga</a:t>
            </a:r>
            <a:r>
              <a:rPr lang="es-ES" sz="2400" dirty="0" smtClean="0"/>
              <a:t> hacia las neuronas de la siguiente capa.</a:t>
            </a:r>
          </a:p>
        </p:txBody>
      </p:sp>
      <p:sp>
        <p:nvSpPr>
          <p:cNvPr id="4" name="3 Marcador de número de diapositiva"/>
          <p:cNvSpPr>
            <a:spLocks noGrp="1"/>
          </p:cNvSpPr>
          <p:nvPr>
            <p:ph type="sldNum" sz="quarter" idx="12"/>
          </p:nvPr>
        </p:nvSpPr>
        <p:spPr/>
        <p:txBody>
          <a:bodyPr/>
          <a:lstStyle/>
          <a:p>
            <a:pPr>
              <a:defRPr/>
            </a:pPr>
            <a:fld id="{F1944362-E464-43D7-9396-98A9CB2AFB24}" type="slidenum">
              <a:rPr lang="es-ES" smtClean="0"/>
              <a:pPr>
                <a:defRPr/>
              </a:pPr>
              <a:t>46</a:t>
            </a:fld>
            <a:endParaRPr lang="es-E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a:t>
            </a:r>
            <a:br>
              <a:rPr lang="es-CL" dirty="0" smtClean="0"/>
            </a:br>
            <a:r>
              <a:rPr lang="es-CL" dirty="0" err="1" smtClean="0"/>
              <a:t>Perceptrón</a:t>
            </a:r>
            <a:r>
              <a:rPr lang="es-CL" dirty="0" smtClean="0"/>
              <a:t> Multicapa (3)</a:t>
            </a:r>
            <a:endParaRPr lang="es-CL" dirty="0"/>
          </a:p>
        </p:txBody>
      </p:sp>
      <p:sp>
        <p:nvSpPr>
          <p:cNvPr id="4" name="3 Marcador de número de diapositiva"/>
          <p:cNvSpPr>
            <a:spLocks noGrp="1"/>
          </p:cNvSpPr>
          <p:nvPr>
            <p:ph type="sldNum" sz="quarter" idx="12"/>
          </p:nvPr>
        </p:nvSpPr>
        <p:spPr/>
        <p:txBody>
          <a:bodyPr/>
          <a:lstStyle/>
          <a:p>
            <a:pPr>
              <a:defRPr/>
            </a:pPr>
            <a:fld id="{9DACC0A1-9FAB-4D92-839F-6A5A1C6890DC}" type="slidenum">
              <a:rPr lang="es-ES" smtClean="0"/>
              <a:pPr>
                <a:defRPr/>
              </a:pPr>
              <a:t>47</a:t>
            </a:fld>
            <a:endParaRPr lang="es-ES"/>
          </a:p>
        </p:txBody>
      </p:sp>
      <p:grpSp>
        <p:nvGrpSpPr>
          <p:cNvPr id="3" name="62 Grupo"/>
          <p:cNvGrpSpPr>
            <a:grpSpLocks/>
          </p:cNvGrpSpPr>
          <p:nvPr/>
        </p:nvGrpSpPr>
        <p:grpSpPr bwMode="auto">
          <a:xfrm>
            <a:off x="2170113" y="2774969"/>
            <a:ext cx="5045075" cy="2962275"/>
            <a:chOff x="1571604" y="2285992"/>
            <a:chExt cx="5045075" cy="2962293"/>
          </a:xfrm>
        </p:grpSpPr>
        <p:sp>
          <p:nvSpPr>
            <p:cNvPr id="30739" name="Freeform 6"/>
            <p:cNvSpPr>
              <a:spLocks/>
            </p:cNvSpPr>
            <p:nvPr/>
          </p:nvSpPr>
          <p:spPr bwMode="auto">
            <a:xfrm>
              <a:off x="3902054" y="2285992"/>
              <a:ext cx="393700" cy="392113"/>
            </a:xfrm>
            <a:custGeom>
              <a:avLst/>
              <a:gdLst>
                <a:gd name="T0" fmla="*/ 2147483647 w 248"/>
                <a:gd name="T1" fmla="*/ 2147483647 h 247"/>
                <a:gd name="T2" fmla="*/ 2147483647 w 248"/>
                <a:gd name="T3" fmla="*/ 2147483647 h 247"/>
                <a:gd name="T4" fmla="*/ 2147483647 w 248"/>
                <a:gd name="T5" fmla="*/ 2147483647 h 247"/>
                <a:gd name="T6" fmla="*/ 2147483647 w 248"/>
                <a:gd name="T7" fmla="*/ 2147483647 h 247"/>
                <a:gd name="T8" fmla="*/ 2147483647 w 248"/>
                <a:gd name="T9" fmla="*/ 2147483647 h 247"/>
                <a:gd name="T10" fmla="*/ 2147483647 w 248"/>
                <a:gd name="T11" fmla="*/ 2147483647 h 247"/>
                <a:gd name="T12" fmla="*/ 2147483647 w 248"/>
                <a:gd name="T13" fmla="*/ 2147483647 h 247"/>
                <a:gd name="T14" fmla="*/ 2147483647 w 248"/>
                <a:gd name="T15" fmla="*/ 2147483647 h 247"/>
                <a:gd name="T16" fmla="*/ 2147483647 w 248"/>
                <a:gd name="T17" fmla="*/ 2147483647 h 247"/>
                <a:gd name="T18" fmla="*/ 2147483647 w 248"/>
                <a:gd name="T19" fmla="*/ 2147483647 h 247"/>
                <a:gd name="T20" fmla="*/ 0 w 248"/>
                <a:gd name="T21" fmla="*/ 2147483647 h 247"/>
                <a:gd name="T22" fmla="*/ 2147483647 w 248"/>
                <a:gd name="T23" fmla="*/ 2147483647 h 247"/>
                <a:gd name="T24" fmla="*/ 2147483647 w 248"/>
                <a:gd name="T25" fmla="*/ 2147483647 h 247"/>
                <a:gd name="T26" fmla="*/ 2147483647 w 248"/>
                <a:gd name="T27" fmla="*/ 2147483647 h 247"/>
                <a:gd name="T28" fmla="*/ 2147483647 w 248"/>
                <a:gd name="T29" fmla="*/ 2147483647 h 247"/>
                <a:gd name="T30" fmla="*/ 2147483647 w 248"/>
                <a:gd name="T31" fmla="*/ 2147483647 h 247"/>
                <a:gd name="T32" fmla="*/ 2147483647 w 248"/>
                <a:gd name="T33" fmla="*/ 2147483647 h 247"/>
                <a:gd name="T34" fmla="*/ 2147483647 w 248"/>
                <a:gd name="T35" fmla="*/ 2147483647 h 247"/>
                <a:gd name="T36" fmla="*/ 2147483647 w 248"/>
                <a:gd name="T37" fmla="*/ 2147483647 h 247"/>
                <a:gd name="T38" fmla="*/ 2147483647 w 248"/>
                <a:gd name="T39" fmla="*/ 2147483647 h 247"/>
                <a:gd name="T40" fmla="*/ 2147483647 w 248"/>
                <a:gd name="T41" fmla="*/ 2147483647 h 247"/>
                <a:gd name="T42" fmla="*/ 2147483647 w 248"/>
                <a:gd name="T43" fmla="*/ 2147483647 h 247"/>
                <a:gd name="T44" fmla="*/ 2147483647 w 248"/>
                <a:gd name="T45" fmla="*/ 2147483647 h 247"/>
                <a:gd name="T46" fmla="*/ 2147483647 w 248"/>
                <a:gd name="T47" fmla="*/ 2147483647 h 247"/>
                <a:gd name="T48" fmla="*/ 2147483647 w 248"/>
                <a:gd name="T49" fmla="*/ 2147483647 h 247"/>
                <a:gd name="T50" fmla="*/ 2147483647 w 248"/>
                <a:gd name="T51" fmla="*/ 2147483647 h 247"/>
                <a:gd name="T52" fmla="*/ 2147483647 w 248"/>
                <a:gd name="T53" fmla="*/ 2147483647 h 247"/>
                <a:gd name="T54" fmla="*/ 2147483647 w 248"/>
                <a:gd name="T55" fmla="*/ 2147483647 h 247"/>
                <a:gd name="T56" fmla="*/ 2147483647 w 248"/>
                <a:gd name="T57" fmla="*/ 2147483647 h 247"/>
                <a:gd name="T58" fmla="*/ 2147483647 w 248"/>
                <a:gd name="T59" fmla="*/ 2147483647 h 247"/>
                <a:gd name="T60" fmla="*/ 2147483647 w 248"/>
                <a:gd name="T61" fmla="*/ 2147483647 h 247"/>
                <a:gd name="T62" fmla="*/ 2147483647 w 248"/>
                <a:gd name="T63" fmla="*/ 2147483647 h 247"/>
                <a:gd name="T64" fmla="*/ 2147483647 w 248"/>
                <a:gd name="T65" fmla="*/ 2147483647 h 247"/>
                <a:gd name="T66" fmla="*/ 2147483647 w 248"/>
                <a:gd name="T67" fmla="*/ 2147483647 h 247"/>
                <a:gd name="T68" fmla="*/ 2147483647 w 248"/>
                <a:gd name="T69" fmla="*/ 2147483647 h 247"/>
                <a:gd name="T70" fmla="*/ 2147483647 w 248"/>
                <a:gd name="T71" fmla="*/ 2147483647 h 247"/>
                <a:gd name="T72" fmla="*/ 2147483647 w 248"/>
                <a:gd name="T73" fmla="*/ 2147483647 h 247"/>
                <a:gd name="T74" fmla="*/ 2147483647 w 248"/>
                <a:gd name="T75" fmla="*/ 2147483647 h 247"/>
                <a:gd name="T76" fmla="*/ 2147483647 w 248"/>
                <a:gd name="T77" fmla="*/ 2147483647 h 247"/>
                <a:gd name="T78" fmla="*/ 2147483647 w 248"/>
                <a:gd name="T79" fmla="*/ 2147483647 h 247"/>
                <a:gd name="T80" fmla="*/ 2147483647 w 248"/>
                <a:gd name="T81" fmla="*/ 2147483647 h 247"/>
                <a:gd name="T82" fmla="*/ 2147483647 w 248"/>
                <a:gd name="T83" fmla="*/ 2147483647 h 247"/>
                <a:gd name="T84" fmla="*/ 2147483647 w 248"/>
                <a:gd name="T85" fmla="*/ 0 h 2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8"/>
                <a:gd name="T130" fmla="*/ 0 h 247"/>
                <a:gd name="T131" fmla="*/ 248 w 248"/>
                <a:gd name="T132" fmla="*/ 247 h 2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8" h="247">
                  <a:moveTo>
                    <a:pt x="124" y="0"/>
                  </a:moveTo>
                  <a:lnTo>
                    <a:pt x="117" y="0"/>
                  </a:lnTo>
                  <a:lnTo>
                    <a:pt x="111" y="2"/>
                  </a:lnTo>
                  <a:lnTo>
                    <a:pt x="105" y="2"/>
                  </a:lnTo>
                  <a:lnTo>
                    <a:pt x="99" y="3"/>
                  </a:lnTo>
                  <a:lnTo>
                    <a:pt x="93" y="5"/>
                  </a:lnTo>
                  <a:lnTo>
                    <a:pt x="87" y="6"/>
                  </a:lnTo>
                  <a:lnTo>
                    <a:pt x="81" y="8"/>
                  </a:lnTo>
                  <a:lnTo>
                    <a:pt x="75" y="11"/>
                  </a:lnTo>
                  <a:lnTo>
                    <a:pt x="70" y="12"/>
                  </a:lnTo>
                  <a:lnTo>
                    <a:pt x="64" y="15"/>
                  </a:lnTo>
                  <a:lnTo>
                    <a:pt x="60" y="18"/>
                  </a:lnTo>
                  <a:lnTo>
                    <a:pt x="54" y="21"/>
                  </a:lnTo>
                  <a:lnTo>
                    <a:pt x="50" y="25"/>
                  </a:lnTo>
                  <a:lnTo>
                    <a:pt x="45" y="28"/>
                  </a:lnTo>
                  <a:lnTo>
                    <a:pt x="41" y="33"/>
                  </a:lnTo>
                  <a:lnTo>
                    <a:pt x="36" y="37"/>
                  </a:lnTo>
                  <a:lnTo>
                    <a:pt x="32" y="40"/>
                  </a:lnTo>
                  <a:lnTo>
                    <a:pt x="29" y="45"/>
                  </a:lnTo>
                  <a:lnTo>
                    <a:pt x="24" y="51"/>
                  </a:lnTo>
                  <a:lnTo>
                    <a:pt x="21" y="55"/>
                  </a:lnTo>
                  <a:lnTo>
                    <a:pt x="18" y="60"/>
                  </a:lnTo>
                  <a:lnTo>
                    <a:pt x="15" y="66"/>
                  </a:lnTo>
                  <a:lnTo>
                    <a:pt x="12" y="70"/>
                  </a:lnTo>
                  <a:lnTo>
                    <a:pt x="9" y="76"/>
                  </a:lnTo>
                  <a:lnTo>
                    <a:pt x="8" y="82"/>
                  </a:lnTo>
                  <a:lnTo>
                    <a:pt x="5" y="86"/>
                  </a:lnTo>
                  <a:lnTo>
                    <a:pt x="3" y="92"/>
                  </a:lnTo>
                  <a:lnTo>
                    <a:pt x="2" y="98"/>
                  </a:lnTo>
                  <a:lnTo>
                    <a:pt x="2" y="106"/>
                  </a:lnTo>
                  <a:lnTo>
                    <a:pt x="0" y="112"/>
                  </a:lnTo>
                  <a:lnTo>
                    <a:pt x="0" y="118"/>
                  </a:lnTo>
                  <a:lnTo>
                    <a:pt x="0" y="124"/>
                  </a:lnTo>
                  <a:lnTo>
                    <a:pt x="0" y="130"/>
                  </a:lnTo>
                  <a:lnTo>
                    <a:pt x="0" y="137"/>
                  </a:lnTo>
                  <a:lnTo>
                    <a:pt x="2" y="143"/>
                  </a:lnTo>
                  <a:lnTo>
                    <a:pt x="2" y="149"/>
                  </a:lnTo>
                  <a:lnTo>
                    <a:pt x="3" y="155"/>
                  </a:lnTo>
                  <a:lnTo>
                    <a:pt x="5" y="161"/>
                  </a:lnTo>
                  <a:lnTo>
                    <a:pt x="8" y="167"/>
                  </a:lnTo>
                  <a:lnTo>
                    <a:pt x="9" y="171"/>
                  </a:lnTo>
                  <a:lnTo>
                    <a:pt x="12" y="177"/>
                  </a:lnTo>
                  <a:lnTo>
                    <a:pt x="15" y="183"/>
                  </a:lnTo>
                  <a:lnTo>
                    <a:pt x="18" y="188"/>
                  </a:lnTo>
                  <a:lnTo>
                    <a:pt x="21" y="192"/>
                  </a:lnTo>
                  <a:lnTo>
                    <a:pt x="24" y="198"/>
                  </a:lnTo>
                  <a:lnTo>
                    <a:pt x="29" y="203"/>
                  </a:lnTo>
                  <a:lnTo>
                    <a:pt x="32" y="207"/>
                  </a:lnTo>
                  <a:lnTo>
                    <a:pt x="36" y="212"/>
                  </a:lnTo>
                  <a:lnTo>
                    <a:pt x="41" y="215"/>
                  </a:lnTo>
                  <a:lnTo>
                    <a:pt x="45" y="219"/>
                  </a:lnTo>
                  <a:lnTo>
                    <a:pt x="50" y="224"/>
                  </a:lnTo>
                  <a:lnTo>
                    <a:pt x="54" y="226"/>
                  </a:lnTo>
                  <a:lnTo>
                    <a:pt x="60" y="229"/>
                  </a:lnTo>
                  <a:lnTo>
                    <a:pt x="64" y="232"/>
                  </a:lnTo>
                  <a:lnTo>
                    <a:pt x="70" y="235"/>
                  </a:lnTo>
                  <a:lnTo>
                    <a:pt x="75" y="238"/>
                  </a:lnTo>
                  <a:lnTo>
                    <a:pt x="81" y="240"/>
                  </a:lnTo>
                  <a:lnTo>
                    <a:pt x="87" y="241"/>
                  </a:lnTo>
                  <a:lnTo>
                    <a:pt x="93" y="243"/>
                  </a:lnTo>
                  <a:lnTo>
                    <a:pt x="99" y="244"/>
                  </a:lnTo>
                  <a:lnTo>
                    <a:pt x="105" y="246"/>
                  </a:lnTo>
                  <a:lnTo>
                    <a:pt x="111" y="247"/>
                  </a:lnTo>
                  <a:lnTo>
                    <a:pt x="117" y="247"/>
                  </a:lnTo>
                  <a:lnTo>
                    <a:pt x="124" y="247"/>
                  </a:lnTo>
                  <a:lnTo>
                    <a:pt x="130" y="247"/>
                  </a:lnTo>
                  <a:lnTo>
                    <a:pt x="136" y="247"/>
                  </a:lnTo>
                  <a:lnTo>
                    <a:pt x="142" y="246"/>
                  </a:lnTo>
                  <a:lnTo>
                    <a:pt x="148" y="244"/>
                  </a:lnTo>
                  <a:lnTo>
                    <a:pt x="154" y="243"/>
                  </a:lnTo>
                  <a:lnTo>
                    <a:pt x="160" y="241"/>
                  </a:lnTo>
                  <a:lnTo>
                    <a:pt x="166" y="240"/>
                  </a:lnTo>
                  <a:lnTo>
                    <a:pt x="172" y="238"/>
                  </a:lnTo>
                  <a:lnTo>
                    <a:pt x="178" y="235"/>
                  </a:lnTo>
                  <a:lnTo>
                    <a:pt x="182" y="232"/>
                  </a:lnTo>
                  <a:lnTo>
                    <a:pt x="188" y="229"/>
                  </a:lnTo>
                  <a:lnTo>
                    <a:pt x="192" y="226"/>
                  </a:lnTo>
                  <a:lnTo>
                    <a:pt x="197" y="224"/>
                  </a:lnTo>
                  <a:lnTo>
                    <a:pt x="201" y="219"/>
                  </a:lnTo>
                  <a:lnTo>
                    <a:pt x="206" y="215"/>
                  </a:lnTo>
                  <a:lnTo>
                    <a:pt x="210" y="212"/>
                  </a:lnTo>
                  <a:lnTo>
                    <a:pt x="215" y="207"/>
                  </a:lnTo>
                  <a:lnTo>
                    <a:pt x="219" y="203"/>
                  </a:lnTo>
                  <a:lnTo>
                    <a:pt x="222" y="198"/>
                  </a:lnTo>
                  <a:lnTo>
                    <a:pt x="225" y="192"/>
                  </a:lnTo>
                  <a:lnTo>
                    <a:pt x="230" y="188"/>
                  </a:lnTo>
                  <a:lnTo>
                    <a:pt x="233" y="183"/>
                  </a:lnTo>
                  <a:lnTo>
                    <a:pt x="234" y="177"/>
                  </a:lnTo>
                  <a:lnTo>
                    <a:pt x="237" y="171"/>
                  </a:lnTo>
                  <a:lnTo>
                    <a:pt x="240" y="167"/>
                  </a:lnTo>
                  <a:lnTo>
                    <a:pt x="242" y="161"/>
                  </a:lnTo>
                  <a:lnTo>
                    <a:pt x="243" y="155"/>
                  </a:lnTo>
                  <a:lnTo>
                    <a:pt x="245" y="149"/>
                  </a:lnTo>
                  <a:lnTo>
                    <a:pt x="246" y="143"/>
                  </a:lnTo>
                  <a:lnTo>
                    <a:pt x="246" y="137"/>
                  </a:lnTo>
                  <a:lnTo>
                    <a:pt x="246" y="130"/>
                  </a:lnTo>
                  <a:lnTo>
                    <a:pt x="248" y="124"/>
                  </a:lnTo>
                  <a:lnTo>
                    <a:pt x="246" y="118"/>
                  </a:lnTo>
                  <a:lnTo>
                    <a:pt x="246" y="112"/>
                  </a:lnTo>
                  <a:lnTo>
                    <a:pt x="246" y="106"/>
                  </a:lnTo>
                  <a:lnTo>
                    <a:pt x="245" y="98"/>
                  </a:lnTo>
                  <a:lnTo>
                    <a:pt x="243" y="92"/>
                  </a:lnTo>
                  <a:lnTo>
                    <a:pt x="242" y="86"/>
                  </a:lnTo>
                  <a:lnTo>
                    <a:pt x="240" y="82"/>
                  </a:lnTo>
                  <a:lnTo>
                    <a:pt x="237" y="76"/>
                  </a:lnTo>
                  <a:lnTo>
                    <a:pt x="234" y="70"/>
                  </a:lnTo>
                  <a:lnTo>
                    <a:pt x="233" y="66"/>
                  </a:lnTo>
                  <a:lnTo>
                    <a:pt x="230" y="60"/>
                  </a:lnTo>
                  <a:lnTo>
                    <a:pt x="225" y="55"/>
                  </a:lnTo>
                  <a:lnTo>
                    <a:pt x="222" y="51"/>
                  </a:lnTo>
                  <a:lnTo>
                    <a:pt x="219" y="45"/>
                  </a:lnTo>
                  <a:lnTo>
                    <a:pt x="215" y="40"/>
                  </a:lnTo>
                  <a:lnTo>
                    <a:pt x="210" y="37"/>
                  </a:lnTo>
                  <a:lnTo>
                    <a:pt x="206" y="33"/>
                  </a:lnTo>
                  <a:lnTo>
                    <a:pt x="201" y="28"/>
                  </a:lnTo>
                  <a:lnTo>
                    <a:pt x="197" y="25"/>
                  </a:lnTo>
                  <a:lnTo>
                    <a:pt x="192" y="21"/>
                  </a:lnTo>
                  <a:lnTo>
                    <a:pt x="188" y="18"/>
                  </a:lnTo>
                  <a:lnTo>
                    <a:pt x="182" y="15"/>
                  </a:lnTo>
                  <a:lnTo>
                    <a:pt x="178" y="12"/>
                  </a:lnTo>
                  <a:lnTo>
                    <a:pt x="172" y="11"/>
                  </a:lnTo>
                  <a:lnTo>
                    <a:pt x="166" y="8"/>
                  </a:lnTo>
                  <a:lnTo>
                    <a:pt x="160" y="6"/>
                  </a:lnTo>
                  <a:lnTo>
                    <a:pt x="154" y="5"/>
                  </a:lnTo>
                  <a:lnTo>
                    <a:pt x="148" y="3"/>
                  </a:lnTo>
                  <a:lnTo>
                    <a:pt x="142" y="2"/>
                  </a:lnTo>
                  <a:lnTo>
                    <a:pt x="136" y="2"/>
                  </a:lnTo>
                  <a:lnTo>
                    <a:pt x="130" y="0"/>
                  </a:lnTo>
                  <a:lnTo>
                    <a:pt x="124" y="0"/>
                  </a:lnTo>
                  <a:close/>
                </a:path>
              </a:pathLst>
            </a:custGeom>
            <a:solidFill>
              <a:srgbClr val="FFFFFF"/>
            </a:solidFill>
            <a:ln w="9525">
              <a:noFill/>
              <a:round/>
              <a:headEnd/>
              <a:tailEnd/>
            </a:ln>
          </p:spPr>
          <p:txBody>
            <a:bodyPr/>
            <a:lstStyle/>
            <a:p>
              <a:endParaRPr lang="es-CL"/>
            </a:p>
          </p:txBody>
        </p:sp>
        <p:sp>
          <p:nvSpPr>
            <p:cNvPr id="30740" name="Freeform 7"/>
            <p:cNvSpPr>
              <a:spLocks/>
            </p:cNvSpPr>
            <p:nvPr/>
          </p:nvSpPr>
          <p:spPr bwMode="auto">
            <a:xfrm>
              <a:off x="3902054" y="2285992"/>
              <a:ext cx="393700" cy="392113"/>
            </a:xfrm>
            <a:custGeom>
              <a:avLst/>
              <a:gdLst>
                <a:gd name="T0" fmla="*/ 2147483647 w 248"/>
                <a:gd name="T1" fmla="*/ 2147483647 h 247"/>
                <a:gd name="T2" fmla="*/ 2147483647 w 248"/>
                <a:gd name="T3" fmla="*/ 2147483647 h 247"/>
                <a:gd name="T4" fmla="*/ 2147483647 w 248"/>
                <a:gd name="T5" fmla="*/ 2147483647 h 247"/>
                <a:gd name="T6" fmla="*/ 2147483647 w 248"/>
                <a:gd name="T7" fmla="*/ 2147483647 h 247"/>
                <a:gd name="T8" fmla="*/ 2147483647 w 248"/>
                <a:gd name="T9" fmla="*/ 2147483647 h 247"/>
                <a:gd name="T10" fmla="*/ 2147483647 w 248"/>
                <a:gd name="T11" fmla="*/ 2147483647 h 247"/>
                <a:gd name="T12" fmla="*/ 2147483647 w 248"/>
                <a:gd name="T13" fmla="*/ 2147483647 h 247"/>
                <a:gd name="T14" fmla="*/ 2147483647 w 248"/>
                <a:gd name="T15" fmla="*/ 2147483647 h 247"/>
                <a:gd name="T16" fmla="*/ 2147483647 w 248"/>
                <a:gd name="T17" fmla="*/ 2147483647 h 247"/>
                <a:gd name="T18" fmla="*/ 2147483647 w 248"/>
                <a:gd name="T19" fmla="*/ 2147483647 h 247"/>
                <a:gd name="T20" fmla="*/ 0 w 248"/>
                <a:gd name="T21" fmla="*/ 2147483647 h 247"/>
                <a:gd name="T22" fmla="*/ 2147483647 w 248"/>
                <a:gd name="T23" fmla="*/ 2147483647 h 247"/>
                <a:gd name="T24" fmla="*/ 2147483647 w 248"/>
                <a:gd name="T25" fmla="*/ 2147483647 h 247"/>
                <a:gd name="T26" fmla="*/ 2147483647 w 248"/>
                <a:gd name="T27" fmla="*/ 2147483647 h 247"/>
                <a:gd name="T28" fmla="*/ 2147483647 w 248"/>
                <a:gd name="T29" fmla="*/ 2147483647 h 247"/>
                <a:gd name="T30" fmla="*/ 2147483647 w 248"/>
                <a:gd name="T31" fmla="*/ 2147483647 h 247"/>
                <a:gd name="T32" fmla="*/ 2147483647 w 248"/>
                <a:gd name="T33" fmla="*/ 2147483647 h 247"/>
                <a:gd name="T34" fmla="*/ 2147483647 w 248"/>
                <a:gd name="T35" fmla="*/ 2147483647 h 247"/>
                <a:gd name="T36" fmla="*/ 2147483647 w 248"/>
                <a:gd name="T37" fmla="*/ 2147483647 h 247"/>
                <a:gd name="T38" fmla="*/ 2147483647 w 248"/>
                <a:gd name="T39" fmla="*/ 2147483647 h 247"/>
                <a:gd name="T40" fmla="*/ 2147483647 w 248"/>
                <a:gd name="T41" fmla="*/ 2147483647 h 247"/>
                <a:gd name="T42" fmla="*/ 2147483647 w 248"/>
                <a:gd name="T43" fmla="*/ 2147483647 h 247"/>
                <a:gd name="T44" fmla="*/ 2147483647 w 248"/>
                <a:gd name="T45" fmla="*/ 2147483647 h 247"/>
                <a:gd name="T46" fmla="*/ 2147483647 w 248"/>
                <a:gd name="T47" fmla="*/ 2147483647 h 247"/>
                <a:gd name="T48" fmla="*/ 2147483647 w 248"/>
                <a:gd name="T49" fmla="*/ 2147483647 h 247"/>
                <a:gd name="T50" fmla="*/ 2147483647 w 248"/>
                <a:gd name="T51" fmla="*/ 2147483647 h 247"/>
                <a:gd name="T52" fmla="*/ 2147483647 w 248"/>
                <a:gd name="T53" fmla="*/ 2147483647 h 247"/>
                <a:gd name="T54" fmla="*/ 2147483647 w 248"/>
                <a:gd name="T55" fmla="*/ 2147483647 h 247"/>
                <a:gd name="T56" fmla="*/ 2147483647 w 248"/>
                <a:gd name="T57" fmla="*/ 2147483647 h 247"/>
                <a:gd name="T58" fmla="*/ 2147483647 w 248"/>
                <a:gd name="T59" fmla="*/ 2147483647 h 247"/>
                <a:gd name="T60" fmla="*/ 2147483647 w 248"/>
                <a:gd name="T61" fmla="*/ 2147483647 h 247"/>
                <a:gd name="T62" fmla="*/ 2147483647 w 248"/>
                <a:gd name="T63" fmla="*/ 2147483647 h 247"/>
                <a:gd name="T64" fmla="*/ 2147483647 w 248"/>
                <a:gd name="T65" fmla="*/ 2147483647 h 247"/>
                <a:gd name="T66" fmla="*/ 2147483647 w 248"/>
                <a:gd name="T67" fmla="*/ 2147483647 h 247"/>
                <a:gd name="T68" fmla="*/ 2147483647 w 248"/>
                <a:gd name="T69" fmla="*/ 2147483647 h 247"/>
                <a:gd name="T70" fmla="*/ 2147483647 w 248"/>
                <a:gd name="T71" fmla="*/ 2147483647 h 247"/>
                <a:gd name="T72" fmla="*/ 2147483647 w 248"/>
                <a:gd name="T73" fmla="*/ 2147483647 h 247"/>
                <a:gd name="T74" fmla="*/ 2147483647 w 248"/>
                <a:gd name="T75" fmla="*/ 2147483647 h 247"/>
                <a:gd name="T76" fmla="*/ 2147483647 w 248"/>
                <a:gd name="T77" fmla="*/ 2147483647 h 247"/>
                <a:gd name="T78" fmla="*/ 2147483647 w 248"/>
                <a:gd name="T79" fmla="*/ 2147483647 h 247"/>
                <a:gd name="T80" fmla="*/ 2147483647 w 248"/>
                <a:gd name="T81" fmla="*/ 2147483647 h 247"/>
                <a:gd name="T82" fmla="*/ 2147483647 w 248"/>
                <a:gd name="T83" fmla="*/ 2147483647 h 247"/>
                <a:gd name="T84" fmla="*/ 2147483647 w 248"/>
                <a:gd name="T85" fmla="*/ 0 h 2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8"/>
                <a:gd name="T130" fmla="*/ 0 h 247"/>
                <a:gd name="T131" fmla="*/ 248 w 248"/>
                <a:gd name="T132" fmla="*/ 247 h 2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8" h="247">
                  <a:moveTo>
                    <a:pt x="124" y="0"/>
                  </a:moveTo>
                  <a:lnTo>
                    <a:pt x="117" y="0"/>
                  </a:lnTo>
                  <a:lnTo>
                    <a:pt x="111" y="2"/>
                  </a:lnTo>
                  <a:lnTo>
                    <a:pt x="105" y="2"/>
                  </a:lnTo>
                  <a:lnTo>
                    <a:pt x="99" y="3"/>
                  </a:lnTo>
                  <a:lnTo>
                    <a:pt x="93" y="5"/>
                  </a:lnTo>
                  <a:lnTo>
                    <a:pt x="87" y="6"/>
                  </a:lnTo>
                  <a:lnTo>
                    <a:pt x="81" y="8"/>
                  </a:lnTo>
                  <a:lnTo>
                    <a:pt x="75" y="11"/>
                  </a:lnTo>
                  <a:lnTo>
                    <a:pt x="70" y="12"/>
                  </a:lnTo>
                  <a:lnTo>
                    <a:pt x="64" y="15"/>
                  </a:lnTo>
                  <a:lnTo>
                    <a:pt x="60" y="18"/>
                  </a:lnTo>
                  <a:lnTo>
                    <a:pt x="54" y="21"/>
                  </a:lnTo>
                  <a:lnTo>
                    <a:pt x="50" y="25"/>
                  </a:lnTo>
                  <a:lnTo>
                    <a:pt x="45" y="28"/>
                  </a:lnTo>
                  <a:lnTo>
                    <a:pt x="41" y="33"/>
                  </a:lnTo>
                  <a:lnTo>
                    <a:pt x="36" y="37"/>
                  </a:lnTo>
                  <a:lnTo>
                    <a:pt x="32" y="40"/>
                  </a:lnTo>
                  <a:lnTo>
                    <a:pt x="29" y="45"/>
                  </a:lnTo>
                  <a:lnTo>
                    <a:pt x="24" y="51"/>
                  </a:lnTo>
                  <a:lnTo>
                    <a:pt x="21" y="55"/>
                  </a:lnTo>
                  <a:lnTo>
                    <a:pt x="18" y="60"/>
                  </a:lnTo>
                  <a:lnTo>
                    <a:pt x="15" y="66"/>
                  </a:lnTo>
                  <a:lnTo>
                    <a:pt x="12" y="70"/>
                  </a:lnTo>
                  <a:lnTo>
                    <a:pt x="9" y="76"/>
                  </a:lnTo>
                  <a:lnTo>
                    <a:pt x="8" y="82"/>
                  </a:lnTo>
                  <a:lnTo>
                    <a:pt x="5" y="86"/>
                  </a:lnTo>
                  <a:lnTo>
                    <a:pt x="3" y="92"/>
                  </a:lnTo>
                  <a:lnTo>
                    <a:pt x="2" y="98"/>
                  </a:lnTo>
                  <a:lnTo>
                    <a:pt x="2" y="106"/>
                  </a:lnTo>
                  <a:lnTo>
                    <a:pt x="0" y="112"/>
                  </a:lnTo>
                  <a:lnTo>
                    <a:pt x="0" y="118"/>
                  </a:lnTo>
                  <a:lnTo>
                    <a:pt x="0" y="124"/>
                  </a:lnTo>
                  <a:lnTo>
                    <a:pt x="0" y="130"/>
                  </a:lnTo>
                  <a:lnTo>
                    <a:pt x="0" y="137"/>
                  </a:lnTo>
                  <a:lnTo>
                    <a:pt x="2" y="143"/>
                  </a:lnTo>
                  <a:lnTo>
                    <a:pt x="2" y="149"/>
                  </a:lnTo>
                  <a:lnTo>
                    <a:pt x="3" y="155"/>
                  </a:lnTo>
                  <a:lnTo>
                    <a:pt x="5" y="161"/>
                  </a:lnTo>
                  <a:lnTo>
                    <a:pt x="8" y="167"/>
                  </a:lnTo>
                  <a:lnTo>
                    <a:pt x="9" y="171"/>
                  </a:lnTo>
                  <a:lnTo>
                    <a:pt x="12" y="177"/>
                  </a:lnTo>
                  <a:lnTo>
                    <a:pt x="15" y="183"/>
                  </a:lnTo>
                  <a:lnTo>
                    <a:pt x="18" y="188"/>
                  </a:lnTo>
                  <a:lnTo>
                    <a:pt x="21" y="192"/>
                  </a:lnTo>
                  <a:lnTo>
                    <a:pt x="24" y="198"/>
                  </a:lnTo>
                  <a:lnTo>
                    <a:pt x="29" y="203"/>
                  </a:lnTo>
                  <a:lnTo>
                    <a:pt x="32" y="207"/>
                  </a:lnTo>
                  <a:lnTo>
                    <a:pt x="36" y="212"/>
                  </a:lnTo>
                  <a:lnTo>
                    <a:pt x="41" y="215"/>
                  </a:lnTo>
                  <a:lnTo>
                    <a:pt x="45" y="219"/>
                  </a:lnTo>
                  <a:lnTo>
                    <a:pt x="50" y="224"/>
                  </a:lnTo>
                  <a:lnTo>
                    <a:pt x="54" y="226"/>
                  </a:lnTo>
                  <a:lnTo>
                    <a:pt x="60" y="229"/>
                  </a:lnTo>
                  <a:lnTo>
                    <a:pt x="64" y="232"/>
                  </a:lnTo>
                  <a:lnTo>
                    <a:pt x="70" y="235"/>
                  </a:lnTo>
                  <a:lnTo>
                    <a:pt x="75" y="238"/>
                  </a:lnTo>
                  <a:lnTo>
                    <a:pt x="81" y="240"/>
                  </a:lnTo>
                  <a:lnTo>
                    <a:pt x="87" y="241"/>
                  </a:lnTo>
                  <a:lnTo>
                    <a:pt x="93" y="243"/>
                  </a:lnTo>
                  <a:lnTo>
                    <a:pt x="99" y="244"/>
                  </a:lnTo>
                  <a:lnTo>
                    <a:pt x="105" y="246"/>
                  </a:lnTo>
                  <a:lnTo>
                    <a:pt x="111" y="247"/>
                  </a:lnTo>
                  <a:lnTo>
                    <a:pt x="117" y="247"/>
                  </a:lnTo>
                  <a:lnTo>
                    <a:pt x="124" y="247"/>
                  </a:lnTo>
                  <a:lnTo>
                    <a:pt x="130" y="247"/>
                  </a:lnTo>
                  <a:lnTo>
                    <a:pt x="136" y="247"/>
                  </a:lnTo>
                  <a:lnTo>
                    <a:pt x="142" y="246"/>
                  </a:lnTo>
                  <a:lnTo>
                    <a:pt x="148" y="244"/>
                  </a:lnTo>
                  <a:lnTo>
                    <a:pt x="154" y="243"/>
                  </a:lnTo>
                  <a:lnTo>
                    <a:pt x="160" y="241"/>
                  </a:lnTo>
                  <a:lnTo>
                    <a:pt x="166" y="240"/>
                  </a:lnTo>
                  <a:lnTo>
                    <a:pt x="172" y="238"/>
                  </a:lnTo>
                  <a:lnTo>
                    <a:pt x="178" y="235"/>
                  </a:lnTo>
                  <a:lnTo>
                    <a:pt x="182" y="232"/>
                  </a:lnTo>
                  <a:lnTo>
                    <a:pt x="188" y="229"/>
                  </a:lnTo>
                  <a:lnTo>
                    <a:pt x="192" y="226"/>
                  </a:lnTo>
                  <a:lnTo>
                    <a:pt x="197" y="224"/>
                  </a:lnTo>
                  <a:lnTo>
                    <a:pt x="201" y="219"/>
                  </a:lnTo>
                  <a:lnTo>
                    <a:pt x="206" y="215"/>
                  </a:lnTo>
                  <a:lnTo>
                    <a:pt x="210" y="212"/>
                  </a:lnTo>
                  <a:lnTo>
                    <a:pt x="215" y="207"/>
                  </a:lnTo>
                  <a:lnTo>
                    <a:pt x="219" y="203"/>
                  </a:lnTo>
                  <a:lnTo>
                    <a:pt x="222" y="198"/>
                  </a:lnTo>
                  <a:lnTo>
                    <a:pt x="225" y="192"/>
                  </a:lnTo>
                  <a:lnTo>
                    <a:pt x="230" y="188"/>
                  </a:lnTo>
                  <a:lnTo>
                    <a:pt x="233" y="183"/>
                  </a:lnTo>
                  <a:lnTo>
                    <a:pt x="234" y="177"/>
                  </a:lnTo>
                  <a:lnTo>
                    <a:pt x="237" y="171"/>
                  </a:lnTo>
                  <a:lnTo>
                    <a:pt x="240" y="167"/>
                  </a:lnTo>
                  <a:lnTo>
                    <a:pt x="242" y="161"/>
                  </a:lnTo>
                  <a:lnTo>
                    <a:pt x="243" y="155"/>
                  </a:lnTo>
                  <a:lnTo>
                    <a:pt x="245" y="149"/>
                  </a:lnTo>
                  <a:lnTo>
                    <a:pt x="246" y="143"/>
                  </a:lnTo>
                  <a:lnTo>
                    <a:pt x="246" y="137"/>
                  </a:lnTo>
                  <a:lnTo>
                    <a:pt x="246" y="130"/>
                  </a:lnTo>
                  <a:lnTo>
                    <a:pt x="248" y="124"/>
                  </a:lnTo>
                  <a:lnTo>
                    <a:pt x="246" y="118"/>
                  </a:lnTo>
                  <a:lnTo>
                    <a:pt x="246" y="112"/>
                  </a:lnTo>
                  <a:lnTo>
                    <a:pt x="246" y="106"/>
                  </a:lnTo>
                  <a:lnTo>
                    <a:pt x="245" y="98"/>
                  </a:lnTo>
                  <a:lnTo>
                    <a:pt x="243" y="92"/>
                  </a:lnTo>
                  <a:lnTo>
                    <a:pt x="242" y="86"/>
                  </a:lnTo>
                  <a:lnTo>
                    <a:pt x="240" y="82"/>
                  </a:lnTo>
                  <a:lnTo>
                    <a:pt x="237" y="76"/>
                  </a:lnTo>
                  <a:lnTo>
                    <a:pt x="234" y="70"/>
                  </a:lnTo>
                  <a:lnTo>
                    <a:pt x="233" y="66"/>
                  </a:lnTo>
                  <a:lnTo>
                    <a:pt x="230" y="60"/>
                  </a:lnTo>
                  <a:lnTo>
                    <a:pt x="225" y="55"/>
                  </a:lnTo>
                  <a:lnTo>
                    <a:pt x="222" y="51"/>
                  </a:lnTo>
                  <a:lnTo>
                    <a:pt x="219" y="45"/>
                  </a:lnTo>
                  <a:lnTo>
                    <a:pt x="215" y="40"/>
                  </a:lnTo>
                  <a:lnTo>
                    <a:pt x="210" y="37"/>
                  </a:lnTo>
                  <a:lnTo>
                    <a:pt x="206" y="33"/>
                  </a:lnTo>
                  <a:lnTo>
                    <a:pt x="201" y="28"/>
                  </a:lnTo>
                  <a:lnTo>
                    <a:pt x="197" y="25"/>
                  </a:lnTo>
                  <a:lnTo>
                    <a:pt x="192" y="21"/>
                  </a:lnTo>
                  <a:lnTo>
                    <a:pt x="188" y="18"/>
                  </a:lnTo>
                  <a:lnTo>
                    <a:pt x="182" y="15"/>
                  </a:lnTo>
                  <a:lnTo>
                    <a:pt x="178" y="12"/>
                  </a:lnTo>
                  <a:lnTo>
                    <a:pt x="172" y="11"/>
                  </a:lnTo>
                  <a:lnTo>
                    <a:pt x="166" y="8"/>
                  </a:lnTo>
                  <a:lnTo>
                    <a:pt x="160" y="6"/>
                  </a:lnTo>
                  <a:lnTo>
                    <a:pt x="154" y="5"/>
                  </a:lnTo>
                  <a:lnTo>
                    <a:pt x="148" y="3"/>
                  </a:lnTo>
                  <a:lnTo>
                    <a:pt x="142" y="2"/>
                  </a:lnTo>
                  <a:lnTo>
                    <a:pt x="136" y="2"/>
                  </a:lnTo>
                  <a:lnTo>
                    <a:pt x="130" y="0"/>
                  </a:lnTo>
                  <a:lnTo>
                    <a:pt x="124" y="0"/>
                  </a:lnTo>
                </a:path>
              </a:pathLst>
            </a:custGeom>
            <a:noFill/>
            <a:ln w="0">
              <a:solidFill>
                <a:srgbClr val="0000B8"/>
              </a:solidFill>
              <a:round/>
              <a:headEnd/>
              <a:tailEnd/>
            </a:ln>
          </p:spPr>
          <p:txBody>
            <a:bodyPr/>
            <a:lstStyle/>
            <a:p>
              <a:endParaRPr lang="es-CL"/>
            </a:p>
          </p:txBody>
        </p:sp>
        <p:sp>
          <p:nvSpPr>
            <p:cNvPr id="30741" name="Freeform 8"/>
            <p:cNvSpPr>
              <a:spLocks/>
            </p:cNvSpPr>
            <p:nvPr/>
          </p:nvSpPr>
          <p:spPr bwMode="auto">
            <a:xfrm>
              <a:off x="2195491" y="2967029"/>
              <a:ext cx="392113" cy="392113"/>
            </a:xfrm>
            <a:custGeom>
              <a:avLst/>
              <a:gdLst>
                <a:gd name="T0" fmla="*/ 2147483647 w 247"/>
                <a:gd name="T1" fmla="*/ 2147483647 h 247"/>
                <a:gd name="T2" fmla="*/ 2147483647 w 247"/>
                <a:gd name="T3" fmla="*/ 2147483647 h 247"/>
                <a:gd name="T4" fmla="*/ 2147483647 w 247"/>
                <a:gd name="T5" fmla="*/ 2147483647 h 247"/>
                <a:gd name="T6" fmla="*/ 2147483647 w 247"/>
                <a:gd name="T7" fmla="*/ 2147483647 h 247"/>
                <a:gd name="T8" fmla="*/ 2147483647 w 247"/>
                <a:gd name="T9" fmla="*/ 2147483647 h 247"/>
                <a:gd name="T10" fmla="*/ 2147483647 w 247"/>
                <a:gd name="T11" fmla="*/ 2147483647 h 247"/>
                <a:gd name="T12" fmla="*/ 2147483647 w 247"/>
                <a:gd name="T13" fmla="*/ 2147483647 h 247"/>
                <a:gd name="T14" fmla="*/ 2147483647 w 247"/>
                <a:gd name="T15" fmla="*/ 2147483647 h 247"/>
                <a:gd name="T16" fmla="*/ 2147483647 w 247"/>
                <a:gd name="T17" fmla="*/ 2147483647 h 247"/>
                <a:gd name="T18" fmla="*/ 2147483647 w 247"/>
                <a:gd name="T19" fmla="*/ 2147483647 h 247"/>
                <a:gd name="T20" fmla="*/ 0 w 247"/>
                <a:gd name="T21" fmla="*/ 2147483647 h 247"/>
                <a:gd name="T22" fmla="*/ 2147483647 w 247"/>
                <a:gd name="T23" fmla="*/ 2147483647 h 247"/>
                <a:gd name="T24" fmla="*/ 2147483647 w 247"/>
                <a:gd name="T25" fmla="*/ 2147483647 h 247"/>
                <a:gd name="T26" fmla="*/ 2147483647 w 247"/>
                <a:gd name="T27" fmla="*/ 2147483647 h 247"/>
                <a:gd name="T28" fmla="*/ 2147483647 w 247"/>
                <a:gd name="T29" fmla="*/ 2147483647 h 247"/>
                <a:gd name="T30" fmla="*/ 2147483647 w 247"/>
                <a:gd name="T31" fmla="*/ 2147483647 h 247"/>
                <a:gd name="T32" fmla="*/ 2147483647 w 247"/>
                <a:gd name="T33" fmla="*/ 2147483647 h 247"/>
                <a:gd name="T34" fmla="*/ 2147483647 w 247"/>
                <a:gd name="T35" fmla="*/ 2147483647 h 247"/>
                <a:gd name="T36" fmla="*/ 2147483647 w 247"/>
                <a:gd name="T37" fmla="*/ 2147483647 h 247"/>
                <a:gd name="T38" fmla="*/ 2147483647 w 247"/>
                <a:gd name="T39" fmla="*/ 2147483647 h 247"/>
                <a:gd name="T40" fmla="*/ 2147483647 w 247"/>
                <a:gd name="T41" fmla="*/ 2147483647 h 247"/>
                <a:gd name="T42" fmla="*/ 2147483647 w 247"/>
                <a:gd name="T43" fmla="*/ 2147483647 h 247"/>
                <a:gd name="T44" fmla="*/ 2147483647 w 247"/>
                <a:gd name="T45" fmla="*/ 2147483647 h 247"/>
                <a:gd name="T46" fmla="*/ 2147483647 w 247"/>
                <a:gd name="T47" fmla="*/ 2147483647 h 247"/>
                <a:gd name="T48" fmla="*/ 2147483647 w 247"/>
                <a:gd name="T49" fmla="*/ 2147483647 h 247"/>
                <a:gd name="T50" fmla="*/ 2147483647 w 247"/>
                <a:gd name="T51" fmla="*/ 2147483647 h 247"/>
                <a:gd name="T52" fmla="*/ 2147483647 w 247"/>
                <a:gd name="T53" fmla="*/ 2147483647 h 247"/>
                <a:gd name="T54" fmla="*/ 2147483647 w 247"/>
                <a:gd name="T55" fmla="*/ 2147483647 h 247"/>
                <a:gd name="T56" fmla="*/ 2147483647 w 247"/>
                <a:gd name="T57" fmla="*/ 2147483647 h 247"/>
                <a:gd name="T58" fmla="*/ 2147483647 w 247"/>
                <a:gd name="T59" fmla="*/ 2147483647 h 247"/>
                <a:gd name="T60" fmla="*/ 2147483647 w 247"/>
                <a:gd name="T61" fmla="*/ 2147483647 h 247"/>
                <a:gd name="T62" fmla="*/ 2147483647 w 247"/>
                <a:gd name="T63" fmla="*/ 2147483647 h 247"/>
                <a:gd name="T64" fmla="*/ 2147483647 w 247"/>
                <a:gd name="T65" fmla="*/ 2147483647 h 247"/>
                <a:gd name="T66" fmla="*/ 2147483647 w 247"/>
                <a:gd name="T67" fmla="*/ 2147483647 h 247"/>
                <a:gd name="T68" fmla="*/ 2147483647 w 247"/>
                <a:gd name="T69" fmla="*/ 2147483647 h 247"/>
                <a:gd name="T70" fmla="*/ 2147483647 w 247"/>
                <a:gd name="T71" fmla="*/ 2147483647 h 247"/>
                <a:gd name="T72" fmla="*/ 2147483647 w 247"/>
                <a:gd name="T73" fmla="*/ 2147483647 h 247"/>
                <a:gd name="T74" fmla="*/ 2147483647 w 247"/>
                <a:gd name="T75" fmla="*/ 2147483647 h 247"/>
                <a:gd name="T76" fmla="*/ 2147483647 w 247"/>
                <a:gd name="T77" fmla="*/ 2147483647 h 247"/>
                <a:gd name="T78" fmla="*/ 2147483647 w 247"/>
                <a:gd name="T79" fmla="*/ 2147483647 h 247"/>
                <a:gd name="T80" fmla="*/ 2147483647 w 247"/>
                <a:gd name="T81" fmla="*/ 2147483647 h 247"/>
                <a:gd name="T82" fmla="*/ 2147483647 w 247"/>
                <a:gd name="T83" fmla="*/ 2147483647 h 247"/>
                <a:gd name="T84" fmla="*/ 2147483647 w 247"/>
                <a:gd name="T85" fmla="*/ 0 h 2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7"/>
                <a:gd name="T130" fmla="*/ 0 h 247"/>
                <a:gd name="T131" fmla="*/ 247 w 247"/>
                <a:gd name="T132" fmla="*/ 247 h 2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7" h="247">
                  <a:moveTo>
                    <a:pt x="124" y="0"/>
                  </a:moveTo>
                  <a:lnTo>
                    <a:pt x="118" y="0"/>
                  </a:lnTo>
                  <a:lnTo>
                    <a:pt x="112" y="2"/>
                  </a:lnTo>
                  <a:lnTo>
                    <a:pt x="106" y="2"/>
                  </a:lnTo>
                  <a:lnTo>
                    <a:pt x="98" y="3"/>
                  </a:lnTo>
                  <a:lnTo>
                    <a:pt x="92" y="5"/>
                  </a:lnTo>
                  <a:lnTo>
                    <a:pt x="87" y="6"/>
                  </a:lnTo>
                  <a:lnTo>
                    <a:pt x="82" y="8"/>
                  </a:lnTo>
                  <a:lnTo>
                    <a:pt x="76" y="10"/>
                  </a:lnTo>
                  <a:lnTo>
                    <a:pt x="70" y="12"/>
                  </a:lnTo>
                  <a:lnTo>
                    <a:pt x="66" y="15"/>
                  </a:lnTo>
                  <a:lnTo>
                    <a:pt x="60" y="18"/>
                  </a:lnTo>
                  <a:lnTo>
                    <a:pt x="55" y="21"/>
                  </a:lnTo>
                  <a:lnTo>
                    <a:pt x="51" y="25"/>
                  </a:lnTo>
                  <a:lnTo>
                    <a:pt x="45" y="28"/>
                  </a:lnTo>
                  <a:lnTo>
                    <a:pt x="40" y="33"/>
                  </a:lnTo>
                  <a:lnTo>
                    <a:pt x="36" y="36"/>
                  </a:lnTo>
                  <a:lnTo>
                    <a:pt x="33" y="40"/>
                  </a:lnTo>
                  <a:lnTo>
                    <a:pt x="28" y="45"/>
                  </a:lnTo>
                  <a:lnTo>
                    <a:pt x="25" y="49"/>
                  </a:lnTo>
                  <a:lnTo>
                    <a:pt x="21" y="55"/>
                  </a:lnTo>
                  <a:lnTo>
                    <a:pt x="18" y="60"/>
                  </a:lnTo>
                  <a:lnTo>
                    <a:pt x="15" y="66"/>
                  </a:lnTo>
                  <a:lnTo>
                    <a:pt x="12" y="70"/>
                  </a:lnTo>
                  <a:lnTo>
                    <a:pt x="11" y="76"/>
                  </a:lnTo>
                  <a:lnTo>
                    <a:pt x="8" y="82"/>
                  </a:lnTo>
                  <a:lnTo>
                    <a:pt x="6" y="86"/>
                  </a:lnTo>
                  <a:lnTo>
                    <a:pt x="5" y="92"/>
                  </a:lnTo>
                  <a:lnTo>
                    <a:pt x="3" y="98"/>
                  </a:lnTo>
                  <a:lnTo>
                    <a:pt x="2" y="104"/>
                  </a:lnTo>
                  <a:lnTo>
                    <a:pt x="2" y="112"/>
                  </a:lnTo>
                  <a:lnTo>
                    <a:pt x="0" y="118"/>
                  </a:lnTo>
                  <a:lnTo>
                    <a:pt x="0" y="124"/>
                  </a:lnTo>
                  <a:lnTo>
                    <a:pt x="0" y="130"/>
                  </a:lnTo>
                  <a:lnTo>
                    <a:pt x="2" y="137"/>
                  </a:lnTo>
                  <a:lnTo>
                    <a:pt x="2" y="143"/>
                  </a:lnTo>
                  <a:lnTo>
                    <a:pt x="3" y="149"/>
                  </a:lnTo>
                  <a:lnTo>
                    <a:pt x="5" y="155"/>
                  </a:lnTo>
                  <a:lnTo>
                    <a:pt x="6" y="161"/>
                  </a:lnTo>
                  <a:lnTo>
                    <a:pt x="8" y="167"/>
                  </a:lnTo>
                  <a:lnTo>
                    <a:pt x="11" y="171"/>
                  </a:lnTo>
                  <a:lnTo>
                    <a:pt x="12" y="177"/>
                  </a:lnTo>
                  <a:lnTo>
                    <a:pt x="15" y="183"/>
                  </a:lnTo>
                  <a:lnTo>
                    <a:pt x="18" y="188"/>
                  </a:lnTo>
                  <a:lnTo>
                    <a:pt x="21" y="192"/>
                  </a:lnTo>
                  <a:lnTo>
                    <a:pt x="25" y="198"/>
                  </a:lnTo>
                  <a:lnTo>
                    <a:pt x="28" y="203"/>
                  </a:lnTo>
                  <a:lnTo>
                    <a:pt x="33" y="207"/>
                  </a:lnTo>
                  <a:lnTo>
                    <a:pt x="36" y="212"/>
                  </a:lnTo>
                  <a:lnTo>
                    <a:pt x="40" y="215"/>
                  </a:lnTo>
                  <a:lnTo>
                    <a:pt x="45" y="219"/>
                  </a:lnTo>
                  <a:lnTo>
                    <a:pt x="51" y="222"/>
                  </a:lnTo>
                  <a:lnTo>
                    <a:pt x="55" y="226"/>
                  </a:lnTo>
                  <a:lnTo>
                    <a:pt x="60" y="229"/>
                  </a:lnTo>
                  <a:lnTo>
                    <a:pt x="66" y="232"/>
                  </a:lnTo>
                  <a:lnTo>
                    <a:pt x="70" y="235"/>
                  </a:lnTo>
                  <a:lnTo>
                    <a:pt x="76" y="237"/>
                  </a:lnTo>
                  <a:lnTo>
                    <a:pt x="82" y="240"/>
                  </a:lnTo>
                  <a:lnTo>
                    <a:pt x="87" y="241"/>
                  </a:lnTo>
                  <a:lnTo>
                    <a:pt x="92" y="243"/>
                  </a:lnTo>
                  <a:lnTo>
                    <a:pt x="98" y="244"/>
                  </a:lnTo>
                  <a:lnTo>
                    <a:pt x="106" y="246"/>
                  </a:lnTo>
                  <a:lnTo>
                    <a:pt x="112" y="247"/>
                  </a:lnTo>
                  <a:lnTo>
                    <a:pt x="118" y="247"/>
                  </a:lnTo>
                  <a:lnTo>
                    <a:pt x="124" y="247"/>
                  </a:lnTo>
                  <a:lnTo>
                    <a:pt x="130" y="247"/>
                  </a:lnTo>
                  <a:lnTo>
                    <a:pt x="137" y="247"/>
                  </a:lnTo>
                  <a:lnTo>
                    <a:pt x="143" y="246"/>
                  </a:lnTo>
                  <a:lnTo>
                    <a:pt x="149" y="244"/>
                  </a:lnTo>
                  <a:lnTo>
                    <a:pt x="155" y="243"/>
                  </a:lnTo>
                  <a:lnTo>
                    <a:pt x="161" y="241"/>
                  </a:lnTo>
                  <a:lnTo>
                    <a:pt x="167" y="240"/>
                  </a:lnTo>
                  <a:lnTo>
                    <a:pt x="171" y="237"/>
                  </a:lnTo>
                  <a:lnTo>
                    <a:pt x="177" y="235"/>
                  </a:lnTo>
                  <a:lnTo>
                    <a:pt x="183" y="232"/>
                  </a:lnTo>
                  <a:lnTo>
                    <a:pt x="188" y="229"/>
                  </a:lnTo>
                  <a:lnTo>
                    <a:pt x="192" y="226"/>
                  </a:lnTo>
                  <a:lnTo>
                    <a:pt x="198" y="222"/>
                  </a:lnTo>
                  <a:lnTo>
                    <a:pt x="203" y="219"/>
                  </a:lnTo>
                  <a:lnTo>
                    <a:pt x="207" y="215"/>
                  </a:lnTo>
                  <a:lnTo>
                    <a:pt x="212" y="212"/>
                  </a:lnTo>
                  <a:lnTo>
                    <a:pt x="215" y="207"/>
                  </a:lnTo>
                  <a:lnTo>
                    <a:pt x="219" y="203"/>
                  </a:lnTo>
                  <a:lnTo>
                    <a:pt x="224" y="198"/>
                  </a:lnTo>
                  <a:lnTo>
                    <a:pt x="227" y="192"/>
                  </a:lnTo>
                  <a:lnTo>
                    <a:pt x="229" y="188"/>
                  </a:lnTo>
                  <a:lnTo>
                    <a:pt x="232" y="183"/>
                  </a:lnTo>
                  <a:lnTo>
                    <a:pt x="235" y="177"/>
                  </a:lnTo>
                  <a:lnTo>
                    <a:pt x="238" y="171"/>
                  </a:lnTo>
                  <a:lnTo>
                    <a:pt x="240" y="167"/>
                  </a:lnTo>
                  <a:lnTo>
                    <a:pt x="241" y="161"/>
                  </a:lnTo>
                  <a:lnTo>
                    <a:pt x="243" y="155"/>
                  </a:lnTo>
                  <a:lnTo>
                    <a:pt x="244" y="149"/>
                  </a:lnTo>
                  <a:lnTo>
                    <a:pt x="246" y="143"/>
                  </a:lnTo>
                  <a:lnTo>
                    <a:pt x="247" y="137"/>
                  </a:lnTo>
                  <a:lnTo>
                    <a:pt x="247" y="130"/>
                  </a:lnTo>
                  <a:lnTo>
                    <a:pt x="247" y="124"/>
                  </a:lnTo>
                  <a:lnTo>
                    <a:pt x="247" y="118"/>
                  </a:lnTo>
                  <a:lnTo>
                    <a:pt x="247" y="112"/>
                  </a:lnTo>
                  <a:lnTo>
                    <a:pt x="246" y="104"/>
                  </a:lnTo>
                  <a:lnTo>
                    <a:pt x="244" y="98"/>
                  </a:lnTo>
                  <a:lnTo>
                    <a:pt x="243" y="92"/>
                  </a:lnTo>
                  <a:lnTo>
                    <a:pt x="241" y="86"/>
                  </a:lnTo>
                  <a:lnTo>
                    <a:pt x="240" y="82"/>
                  </a:lnTo>
                  <a:lnTo>
                    <a:pt x="238" y="76"/>
                  </a:lnTo>
                  <a:lnTo>
                    <a:pt x="235" y="70"/>
                  </a:lnTo>
                  <a:lnTo>
                    <a:pt x="232" y="66"/>
                  </a:lnTo>
                  <a:lnTo>
                    <a:pt x="229" y="60"/>
                  </a:lnTo>
                  <a:lnTo>
                    <a:pt x="227" y="55"/>
                  </a:lnTo>
                  <a:lnTo>
                    <a:pt x="224" y="49"/>
                  </a:lnTo>
                  <a:lnTo>
                    <a:pt x="219" y="45"/>
                  </a:lnTo>
                  <a:lnTo>
                    <a:pt x="215" y="40"/>
                  </a:lnTo>
                  <a:lnTo>
                    <a:pt x="212" y="36"/>
                  </a:lnTo>
                  <a:lnTo>
                    <a:pt x="207" y="33"/>
                  </a:lnTo>
                  <a:lnTo>
                    <a:pt x="203" y="28"/>
                  </a:lnTo>
                  <a:lnTo>
                    <a:pt x="198" y="25"/>
                  </a:lnTo>
                  <a:lnTo>
                    <a:pt x="192" y="21"/>
                  </a:lnTo>
                  <a:lnTo>
                    <a:pt x="188" y="18"/>
                  </a:lnTo>
                  <a:lnTo>
                    <a:pt x="183" y="15"/>
                  </a:lnTo>
                  <a:lnTo>
                    <a:pt x="177" y="12"/>
                  </a:lnTo>
                  <a:lnTo>
                    <a:pt x="171" y="10"/>
                  </a:lnTo>
                  <a:lnTo>
                    <a:pt x="167" y="8"/>
                  </a:lnTo>
                  <a:lnTo>
                    <a:pt x="161" y="6"/>
                  </a:lnTo>
                  <a:lnTo>
                    <a:pt x="155" y="5"/>
                  </a:lnTo>
                  <a:lnTo>
                    <a:pt x="149" y="3"/>
                  </a:lnTo>
                  <a:lnTo>
                    <a:pt x="143" y="2"/>
                  </a:lnTo>
                  <a:lnTo>
                    <a:pt x="137" y="2"/>
                  </a:lnTo>
                  <a:lnTo>
                    <a:pt x="130" y="0"/>
                  </a:lnTo>
                  <a:lnTo>
                    <a:pt x="124" y="0"/>
                  </a:lnTo>
                  <a:close/>
                </a:path>
              </a:pathLst>
            </a:custGeom>
            <a:solidFill>
              <a:srgbClr val="FFFFFF"/>
            </a:solidFill>
            <a:ln w="9525">
              <a:noFill/>
              <a:round/>
              <a:headEnd/>
              <a:tailEnd/>
            </a:ln>
          </p:spPr>
          <p:txBody>
            <a:bodyPr/>
            <a:lstStyle/>
            <a:p>
              <a:endParaRPr lang="es-CL"/>
            </a:p>
          </p:txBody>
        </p:sp>
        <p:sp>
          <p:nvSpPr>
            <p:cNvPr id="30742" name="Freeform 9"/>
            <p:cNvSpPr>
              <a:spLocks/>
            </p:cNvSpPr>
            <p:nvPr/>
          </p:nvSpPr>
          <p:spPr bwMode="auto">
            <a:xfrm>
              <a:off x="2195491" y="2967029"/>
              <a:ext cx="392113" cy="392113"/>
            </a:xfrm>
            <a:custGeom>
              <a:avLst/>
              <a:gdLst>
                <a:gd name="T0" fmla="*/ 2147483647 w 247"/>
                <a:gd name="T1" fmla="*/ 2147483647 h 247"/>
                <a:gd name="T2" fmla="*/ 2147483647 w 247"/>
                <a:gd name="T3" fmla="*/ 2147483647 h 247"/>
                <a:gd name="T4" fmla="*/ 2147483647 w 247"/>
                <a:gd name="T5" fmla="*/ 2147483647 h 247"/>
                <a:gd name="T6" fmla="*/ 2147483647 w 247"/>
                <a:gd name="T7" fmla="*/ 2147483647 h 247"/>
                <a:gd name="T8" fmla="*/ 2147483647 w 247"/>
                <a:gd name="T9" fmla="*/ 2147483647 h 247"/>
                <a:gd name="T10" fmla="*/ 2147483647 w 247"/>
                <a:gd name="T11" fmla="*/ 2147483647 h 247"/>
                <a:gd name="T12" fmla="*/ 2147483647 w 247"/>
                <a:gd name="T13" fmla="*/ 2147483647 h 247"/>
                <a:gd name="T14" fmla="*/ 2147483647 w 247"/>
                <a:gd name="T15" fmla="*/ 2147483647 h 247"/>
                <a:gd name="T16" fmla="*/ 2147483647 w 247"/>
                <a:gd name="T17" fmla="*/ 2147483647 h 247"/>
                <a:gd name="T18" fmla="*/ 2147483647 w 247"/>
                <a:gd name="T19" fmla="*/ 2147483647 h 247"/>
                <a:gd name="T20" fmla="*/ 0 w 247"/>
                <a:gd name="T21" fmla="*/ 2147483647 h 247"/>
                <a:gd name="T22" fmla="*/ 2147483647 w 247"/>
                <a:gd name="T23" fmla="*/ 2147483647 h 247"/>
                <a:gd name="T24" fmla="*/ 2147483647 w 247"/>
                <a:gd name="T25" fmla="*/ 2147483647 h 247"/>
                <a:gd name="T26" fmla="*/ 2147483647 w 247"/>
                <a:gd name="T27" fmla="*/ 2147483647 h 247"/>
                <a:gd name="T28" fmla="*/ 2147483647 w 247"/>
                <a:gd name="T29" fmla="*/ 2147483647 h 247"/>
                <a:gd name="T30" fmla="*/ 2147483647 w 247"/>
                <a:gd name="T31" fmla="*/ 2147483647 h 247"/>
                <a:gd name="T32" fmla="*/ 2147483647 w 247"/>
                <a:gd name="T33" fmla="*/ 2147483647 h 247"/>
                <a:gd name="T34" fmla="*/ 2147483647 w 247"/>
                <a:gd name="T35" fmla="*/ 2147483647 h 247"/>
                <a:gd name="T36" fmla="*/ 2147483647 w 247"/>
                <a:gd name="T37" fmla="*/ 2147483647 h 247"/>
                <a:gd name="T38" fmla="*/ 2147483647 w 247"/>
                <a:gd name="T39" fmla="*/ 2147483647 h 247"/>
                <a:gd name="T40" fmla="*/ 2147483647 w 247"/>
                <a:gd name="T41" fmla="*/ 2147483647 h 247"/>
                <a:gd name="T42" fmla="*/ 2147483647 w 247"/>
                <a:gd name="T43" fmla="*/ 2147483647 h 247"/>
                <a:gd name="T44" fmla="*/ 2147483647 w 247"/>
                <a:gd name="T45" fmla="*/ 2147483647 h 247"/>
                <a:gd name="T46" fmla="*/ 2147483647 w 247"/>
                <a:gd name="T47" fmla="*/ 2147483647 h 247"/>
                <a:gd name="T48" fmla="*/ 2147483647 w 247"/>
                <a:gd name="T49" fmla="*/ 2147483647 h 247"/>
                <a:gd name="T50" fmla="*/ 2147483647 w 247"/>
                <a:gd name="T51" fmla="*/ 2147483647 h 247"/>
                <a:gd name="T52" fmla="*/ 2147483647 w 247"/>
                <a:gd name="T53" fmla="*/ 2147483647 h 247"/>
                <a:gd name="T54" fmla="*/ 2147483647 w 247"/>
                <a:gd name="T55" fmla="*/ 2147483647 h 247"/>
                <a:gd name="T56" fmla="*/ 2147483647 w 247"/>
                <a:gd name="T57" fmla="*/ 2147483647 h 247"/>
                <a:gd name="T58" fmla="*/ 2147483647 w 247"/>
                <a:gd name="T59" fmla="*/ 2147483647 h 247"/>
                <a:gd name="T60" fmla="*/ 2147483647 w 247"/>
                <a:gd name="T61" fmla="*/ 2147483647 h 247"/>
                <a:gd name="T62" fmla="*/ 2147483647 w 247"/>
                <a:gd name="T63" fmla="*/ 2147483647 h 247"/>
                <a:gd name="T64" fmla="*/ 2147483647 w 247"/>
                <a:gd name="T65" fmla="*/ 2147483647 h 247"/>
                <a:gd name="T66" fmla="*/ 2147483647 w 247"/>
                <a:gd name="T67" fmla="*/ 2147483647 h 247"/>
                <a:gd name="T68" fmla="*/ 2147483647 w 247"/>
                <a:gd name="T69" fmla="*/ 2147483647 h 247"/>
                <a:gd name="T70" fmla="*/ 2147483647 w 247"/>
                <a:gd name="T71" fmla="*/ 2147483647 h 247"/>
                <a:gd name="T72" fmla="*/ 2147483647 w 247"/>
                <a:gd name="T73" fmla="*/ 2147483647 h 247"/>
                <a:gd name="T74" fmla="*/ 2147483647 w 247"/>
                <a:gd name="T75" fmla="*/ 2147483647 h 247"/>
                <a:gd name="T76" fmla="*/ 2147483647 w 247"/>
                <a:gd name="T77" fmla="*/ 2147483647 h 247"/>
                <a:gd name="T78" fmla="*/ 2147483647 w 247"/>
                <a:gd name="T79" fmla="*/ 2147483647 h 247"/>
                <a:gd name="T80" fmla="*/ 2147483647 w 247"/>
                <a:gd name="T81" fmla="*/ 2147483647 h 247"/>
                <a:gd name="T82" fmla="*/ 2147483647 w 247"/>
                <a:gd name="T83" fmla="*/ 2147483647 h 247"/>
                <a:gd name="T84" fmla="*/ 2147483647 w 247"/>
                <a:gd name="T85" fmla="*/ 0 h 2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7"/>
                <a:gd name="T130" fmla="*/ 0 h 247"/>
                <a:gd name="T131" fmla="*/ 247 w 247"/>
                <a:gd name="T132" fmla="*/ 247 h 2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7" h="247">
                  <a:moveTo>
                    <a:pt x="124" y="0"/>
                  </a:moveTo>
                  <a:lnTo>
                    <a:pt x="118" y="0"/>
                  </a:lnTo>
                  <a:lnTo>
                    <a:pt x="112" y="2"/>
                  </a:lnTo>
                  <a:lnTo>
                    <a:pt x="106" y="2"/>
                  </a:lnTo>
                  <a:lnTo>
                    <a:pt x="98" y="3"/>
                  </a:lnTo>
                  <a:lnTo>
                    <a:pt x="92" y="5"/>
                  </a:lnTo>
                  <a:lnTo>
                    <a:pt x="87" y="6"/>
                  </a:lnTo>
                  <a:lnTo>
                    <a:pt x="82" y="8"/>
                  </a:lnTo>
                  <a:lnTo>
                    <a:pt x="76" y="10"/>
                  </a:lnTo>
                  <a:lnTo>
                    <a:pt x="70" y="12"/>
                  </a:lnTo>
                  <a:lnTo>
                    <a:pt x="66" y="15"/>
                  </a:lnTo>
                  <a:lnTo>
                    <a:pt x="60" y="18"/>
                  </a:lnTo>
                  <a:lnTo>
                    <a:pt x="55" y="21"/>
                  </a:lnTo>
                  <a:lnTo>
                    <a:pt x="51" y="25"/>
                  </a:lnTo>
                  <a:lnTo>
                    <a:pt x="45" y="28"/>
                  </a:lnTo>
                  <a:lnTo>
                    <a:pt x="40" y="33"/>
                  </a:lnTo>
                  <a:lnTo>
                    <a:pt x="36" y="36"/>
                  </a:lnTo>
                  <a:lnTo>
                    <a:pt x="33" y="40"/>
                  </a:lnTo>
                  <a:lnTo>
                    <a:pt x="28" y="45"/>
                  </a:lnTo>
                  <a:lnTo>
                    <a:pt x="25" y="49"/>
                  </a:lnTo>
                  <a:lnTo>
                    <a:pt x="21" y="55"/>
                  </a:lnTo>
                  <a:lnTo>
                    <a:pt x="18" y="60"/>
                  </a:lnTo>
                  <a:lnTo>
                    <a:pt x="15" y="66"/>
                  </a:lnTo>
                  <a:lnTo>
                    <a:pt x="12" y="70"/>
                  </a:lnTo>
                  <a:lnTo>
                    <a:pt x="11" y="76"/>
                  </a:lnTo>
                  <a:lnTo>
                    <a:pt x="8" y="82"/>
                  </a:lnTo>
                  <a:lnTo>
                    <a:pt x="6" y="86"/>
                  </a:lnTo>
                  <a:lnTo>
                    <a:pt x="5" y="92"/>
                  </a:lnTo>
                  <a:lnTo>
                    <a:pt x="3" y="98"/>
                  </a:lnTo>
                  <a:lnTo>
                    <a:pt x="2" y="104"/>
                  </a:lnTo>
                  <a:lnTo>
                    <a:pt x="2" y="112"/>
                  </a:lnTo>
                  <a:lnTo>
                    <a:pt x="0" y="118"/>
                  </a:lnTo>
                  <a:lnTo>
                    <a:pt x="0" y="124"/>
                  </a:lnTo>
                  <a:lnTo>
                    <a:pt x="0" y="130"/>
                  </a:lnTo>
                  <a:lnTo>
                    <a:pt x="2" y="137"/>
                  </a:lnTo>
                  <a:lnTo>
                    <a:pt x="2" y="143"/>
                  </a:lnTo>
                  <a:lnTo>
                    <a:pt x="3" y="149"/>
                  </a:lnTo>
                  <a:lnTo>
                    <a:pt x="5" y="155"/>
                  </a:lnTo>
                  <a:lnTo>
                    <a:pt x="6" y="161"/>
                  </a:lnTo>
                  <a:lnTo>
                    <a:pt x="8" y="167"/>
                  </a:lnTo>
                  <a:lnTo>
                    <a:pt x="11" y="171"/>
                  </a:lnTo>
                  <a:lnTo>
                    <a:pt x="12" y="177"/>
                  </a:lnTo>
                  <a:lnTo>
                    <a:pt x="15" y="183"/>
                  </a:lnTo>
                  <a:lnTo>
                    <a:pt x="18" y="188"/>
                  </a:lnTo>
                  <a:lnTo>
                    <a:pt x="21" y="192"/>
                  </a:lnTo>
                  <a:lnTo>
                    <a:pt x="25" y="198"/>
                  </a:lnTo>
                  <a:lnTo>
                    <a:pt x="28" y="203"/>
                  </a:lnTo>
                  <a:lnTo>
                    <a:pt x="33" y="207"/>
                  </a:lnTo>
                  <a:lnTo>
                    <a:pt x="36" y="212"/>
                  </a:lnTo>
                  <a:lnTo>
                    <a:pt x="40" y="215"/>
                  </a:lnTo>
                  <a:lnTo>
                    <a:pt x="45" y="219"/>
                  </a:lnTo>
                  <a:lnTo>
                    <a:pt x="51" y="222"/>
                  </a:lnTo>
                  <a:lnTo>
                    <a:pt x="55" y="226"/>
                  </a:lnTo>
                  <a:lnTo>
                    <a:pt x="60" y="229"/>
                  </a:lnTo>
                  <a:lnTo>
                    <a:pt x="66" y="232"/>
                  </a:lnTo>
                  <a:lnTo>
                    <a:pt x="70" y="235"/>
                  </a:lnTo>
                  <a:lnTo>
                    <a:pt x="76" y="237"/>
                  </a:lnTo>
                  <a:lnTo>
                    <a:pt x="82" y="240"/>
                  </a:lnTo>
                  <a:lnTo>
                    <a:pt x="87" y="241"/>
                  </a:lnTo>
                  <a:lnTo>
                    <a:pt x="92" y="243"/>
                  </a:lnTo>
                  <a:lnTo>
                    <a:pt x="98" y="244"/>
                  </a:lnTo>
                  <a:lnTo>
                    <a:pt x="106" y="246"/>
                  </a:lnTo>
                  <a:lnTo>
                    <a:pt x="112" y="247"/>
                  </a:lnTo>
                  <a:lnTo>
                    <a:pt x="118" y="247"/>
                  </a:lnTo>
                  <a:lnTo>
                    <a:pt x="124" y="247"/>
                  </a:lnTo>
                  <a:lnTo>
                    <a:pt x="130" y="247"/>
                  </a:lnTo>
                  <a:lnTo>
                    <a:pt x="137" y="247"/>
                  </a:lnTo>
                  <a:lnTo>
                    <a:pt x="143" y="246"/>
                  </a:lnTo>
                  <a:lnTo>
                    <a:pt x="149" y="244"/>
                  </a:lnTo>
                  <a:lnTo>
                    <a:pt x="155" y="243"/>
                  </a:lnTo>
                  <a:lnTo>
                    <a:pt x="161" y="241"/>
                  </a:lnTo>
                  <a:lnTo>
                    <a:pt x="167" y="240"/>
                  </a:lnTo>
                  <a:lnTo>
                    <a:pt x="171" y="237"/>
                  </a:lnTo>
                  <a:lnTo>
                    <a:pt x="177" y="235"/>
                  </a:lnTo>
                  <a:lnTo>
                    <a:pt x="183" y="232"/>
                  </a:lnTo>
                  <a:lnTo>
                    <a:pt x="188" y="229"/>
                  </a:lnTo>
                  <a:lnTo>
                    <a:pt x="192" y="226"/>
                  </a:lnTo>
                  <a:lnTo>
                    <a:pt x="198" y="222"/>
                  </a:lnTo>
                  <a:lnTo>
                    <a:pt x="203" y="219"/>
                  </a:lnTo>
                  <a:lnTo>
                    <a:pt x="207" y="215"/>
                  </a:lnTo>
                  <a:lnTo>
                    <a:pt x="212" y="212"/>
                  </a:lnTo>
                  <a:lnTo>
                    <a:pt x="215" y="207"/>
                  </a:lnTo>
                  <a:lnTo>
                    <a:pt x="219" y="203"/>
                  </a:lnTo>
                  <a:lnTo>
                    <a:pt x="224" y="198"/>
                  </a:lnTo>
                  <a:lnTo>
                    <a:pt x="227" y="192"/>
                  </a:lnTo>
                  <a:lnTo>
                    <a:pt x="229" y="188"/>
                  </a:lnTo>
                  <a:lnTo>
                    <a:pt x="232" y="183"/>
                  </a:lnTo>
                  <a:lnTo>
                    <a:pt x="235" y="177"/>
                  </a:lnTo>
                  <a:lnTo>
                    <a:pt x="238" y="171"/>
                  </a:lnTo>
                  <a:lnTo>
                    <a:pt x="240" y="167"/>
                  </a:lnTo>
                  <a:lnTo>
                    <a:pt x="241" y="161"/>
                  </a:lnTo>
                  <a:lnTo>
                    <a:pt x="243" y="155"/>
                  </a:lnTo>
                  <a:lnTo>
                    <a:pt x="244" y="149"/>
                  </a:lnTo>
                  <a:lnTo>
                    <a:pt x="246" y="143"/>
                  </a:lnTo>
                  <a:lnTo>
                    <a:pt x="247" y="137"/>
                  </a:lnTo>
                  <a:lnTo>
                    <a:pt x="247" y="130"/>
                  </a:lnTo>
                  <a:lnTo>
                    <a:pt x="247" y="124"/>
                  </a:lnTo>
                  <a:lnTo>
                    <a:pt x="247" y="118"/>
                  </a:lnTo>
                  <a:lnTo>
                    <a:pt x="247" y="112"/>
                  </a:lnTo>
                  <a:lnTo>
                    <a:pt x="246" y="104"/>
                  </a:lnTo>
                  <a:lnTo>
                    <a:pt x="244" y="98"/>
                  </a:lnTo>
                  <a:lnTo>
                    <a:pt x="243" y="92"/>
                  </a:lnTo>
                  <a:lnTo>
                    <a:pt x="241" y="86"/>
                  </a:lnTo>
                  <a:lnTo>
                    <a:pt x="240" y="82"/>
                  </a:lnTo>
                  <a:lnTo>
                    <a:pt x="238" y="76"/>
                  </a:lnTo>
                  <a:lnTo>
                    <a:pt x="235" y="70"/>
                  </a:lnTo>
                  <a:lnTo>
                    <a:pt x="232" y="66"/>
                  </a:lnTo>
                  <a:lnTo>
                    <a:pt x="229" y="60"/>
                  </a:lnTo>
                  <a:lnTo>
                    <a:pt x="227" y="55"/>
                  </a:lnTo>
                  <a:lnTo>
                    <a:pt x="224" y="49"/>
                  </a:lnTo>
                  <a:lnTo>
                    <a:pt x="219" y="45"/>
                  </a:lnTo>
                  <a:lnTo>
                    <a:pt x="215" y="40"/>
                  </a:lnTo>
                  <a:lnTo>
                    <a:pt x="212" y="36"/>
                  </a:lnTo>
                  <a:lnTo>
                    <a:pt x="207" y="33"/>
                  </a:lnTo>
                  <a:lnTo>
                    <a:pt x="203" y="28"/>
                  </a:lnTo>
                  <a:lnTo>
                    <a:pt x="198" y="25"/>
                  </a:lnTo>
                  <a:lnTo>
                    <a:pt x="192" y="21"/>
                  </a:lnTo>
                  <a:lnTo>
                    <a:pt x="188" y="18"/>
                  </a:lnTo>
                  <a:lnTo>
                    <a:pt x="183" y="15"/>
                  </a:lnTo>
                  <a:lnTo>
                    <a:pt x="177" y="12"/>
                  </a:lnTo>
                  <a:lnTo>
                    <a:pt x="171" y="10"/>
                  </a:lnTo>
                  <a:lnTo>
                    <a:pt x="167" y="8"/>
                  </a:lnTo>
                  <a:lnTo>
                    <a:pt x="161" y="6"/>
                  </a:lnTo>
                  <a:lnTo>
                    <a:pt x="155" y="5"/>
                  </a:lnTo>
                  <a:lnTo>
                    <a:pt x="149" y="3"/>
                  </a:lnTo>
                  <a:lnTo>
                    <a:pt x="143" y="2"/>
                  </a:lnTo>
                  <a:lnTo>
                    <a:pt x="137" y="2"/>
                  </a:lnTo>
                  <a:lnTo>
                    <a:pt x="130" y="0"/>
                  </a:lnTo>
                  <a:lnTo>
                    <a:pt x="124" y="0"/>
                  </a:lnTo>
                </a:path>
              </a:pathLst>
            </a:custGeom>
            <a:noFill/>
            <a:ln w="0">
              <a:solidFill>
                <a:srgbClr val="0000B8"/>
              </a:solidFill>
              <a:round/>
              <a:headEnd/>
              <a:tailEnd/>
            </a:ln>
          </p:spPr>
          <p:txBody>
            <a:bodyPr/>
            <a:lstStyle/>
            <a:p>
              <a:endParaRPr lang="es-CL"/>
            </a:p>
          </p:txBody>
        </p:sp>
        <p:sp>
          <p:nvSpPr>
            <p:cNvPr id="30743" name="Freeform 10"/>
            <p:cNvSpPr>
              <a:spLocks/>
            </p:cNvSpPr>
            <p:nvPr/>
          </p:nvSpPr>
          <p:spPr bwMode="auto">
            <a:xfrm>
              <a:off x="5586391" y="3846504"/>
              <a:ext cx="392113" cy="392113"/>
            </a:xfrm>
            <a:custGeom>
              <a:avLst/>
              <a:gdLst>
                <a:gd name="T0" fmla="*/ 2147483647 w 247"/>
                <a:gd name="T1" fmla="*/ 2147483647 h 247"/>
                <a:gd name="T2" fmla="*/ 2147483647 w 247"/>
                <a:gd name="T3" fmla="*/ 2147483647 h 247"/>
                <a:gd name="T4" fmla="*/ 2147483647 w 247"/>
                <a:gd name="T5" fmla="*/ 2147483647 h 247"/>
                <a:gd name="T6" fmla="*/ 2147483647 w 247"/>
                <a:gd name="T7" fmla="*/ 2147483647 h 247"/>
                <a:gd name="T8" fmla="*/ 2147483647 w 247"/>
                <a:gd name="T9" fmla="*/ 2147483647 h 247"/>
                <a:gd name="T10" fmla="*/ 2147483647 w 247"/>
                <a:gd name="T11" fmla="*/ 2147483647 h 247"/>
                <a:gd name="T12" fmla="*/ 2147483647 w 247"/>
                <a:gd name="T13" fmla="*/ 2147483647 h 247"/>
                <a:gd name="T14" fmla="*/ 2147483647 w 247"/>
                <a:gd name="T15" fmla="*/ 2147483647 h 247"/>
                <a:gd name="T16" fmla="*/ 2147483647 w 247"/>
                <a:gd name="T17" fmla="*/ 2147483647 h 247"/>
                <a:gd name="T18" fmla="*/ 2147483647 w 247"/>
                <a:gd name="T19" fmla="*/ 2147483647 h 247"/>
                <a:gd name="T20" fmla="*/ 0 w 247"/>
                <a:gd name="T21" fmla="*/ 2147483647 h 247"/>
                <a:gd name="T22" fmla="*/ 2147483647 w 247"/>
                <a:gd name="T23" fmla="*/ 2147483647 h 247"/>
                <a:gd name="T24" fmla="*/ 2147483647 w 247"/>
                <a:gd name="T25" fmla="*/ 2147483647 h 247"/>
                <a:gd name="T26" fmla="*/ 2147483647 w 247"/>
                <a:gd name="T27" fmla="*/ 2147483647 h 247"/>
                <a:gd name="T28" fmla="*/ 2147483647 w 247"/>
                <a:gd name="T29" fmla="*/ 2147483647 h 247"/>
                <a:gd name="T30" fmla="*/ 2147483647 w 247"/>
                <a:gd name="T31" fmla="*/ 2147483647 h 247"/>
                <a:gd name="T32" fmla="*/ 2147483647 w 247"/>
                <a:gd name="T33" fmla="*/ 2147483647 h 247"/>
                <a:gd name="T34" fmla="*/ 2147483647 w 247"/>
                <a:gd name="T35" fmla="*/ 2147483647 h 247"/>
                <a:gd name="T36" fmla="*/ 2147483647 w 247"/>
                <a:gd name="T37" fmla="*/ 2147483647 h 247"/>
                <a:gd name="T38" fmla="*/ 2147483647 w 247"/>
                <a:gd name="T39" fmla="*/ 2147483647 h 247"/>
                <a:gd name="T40" fmla="*/ 2147483647 w 247"/>
                <a:gd name="T41" fmla="*/ 2147483647 h 247"/>
                <a:gd name="T42" fmla="*/ 2147483647 w 247"/>
                <a:gd name="T43" fmla="*/ 2147483647 h 247"/>
                <a:gd name="T44" fmla="*/ 2147483647 w 247"/>
                <a:gd name="T45" fmla="*/ 2147483647 h 247"/>
                <a:gd name="T46" fmla="*/ 2147483647 w 247"/>
                <a:gd name="T47" fmla="*/ 2147483647 h 247"/>
                <a:gd name="T48" fmla="*/ 2147483647 w 247"/>
                <a:gd name="T49" fmla="*/ 2147483647 h 247"/>
                <a:gd name="T50" fmla="*/ 2147483647 w 247"/>
                <a:gd name="T51" fmla="*/ 2147483647 h 247"/>
                <a:gd name="T52" fmla="*/ 2147483647 w 247"/>
                <a:gd name="T53" fmla="*/ 2147483647 h 247"/>
                <a:gd name="T54" fmla="*/ 2147483647 w 247"/>
                <a:gd name="T55" fmla="*/ 2147483647 h 247"/>
                <a:gd name="T56" fmla="*/ 2147483647 w 247"/>
                <a:gd name="T57" fmla="*/ 2147483647 h 247"/>
                <a:gd name="T58" fmla="*/ 2147483647 w 247"/>
                <a:gd name="T59" fmla="*/ 2147483647 h 247"/>
                <a:gd name="T60" fmla="*/ 2147483647 w 247"/>
                <a:gd name="T61" fmla="*/ 2147483647 h 247"/>
                <a:gd name="T62" fmla="*/ 2147483647 w 247"/>
                <a:gd name="T63" fmla="*/ 2147483647 h 247"/>
                <a:gd name="T64" fmla="*/ 2147483647 w 247"/>
                <a:gd name="T65" fmla="*/ 2147483647 h 247"/>
                <a:gd name="T66" fmla="*/ 2147483647 w 247"/>
                <a:gd name="T67" fmla="*/ 2147483647 h 247"/>
                <a:gd name="T68" fmla="*/ 2147483647 w 247"/>
                <a:gd name="T69" fmla="*/ 2147483647 h 247"/>
                <a:gd name="T70" fmla="*/ 2147483647 w 247"/>
                <a:gd name="T71" fmla="*/ 2147483647 h 247"/>
                <a:gd name="T72" fmla="*/ 2147483647 w 247"/>
                <a:gd name="T73" fmla="*/ 2147483647 h 247"/>
                <a:gd name="T74" fmla="*/ 2147483647 w 247"/>
                <a:gd name="T75" fmla="*/ 2147483647 h 247"/>
                <a:gd name="T76" fmla="*/ 2147483647 w 247"/>
                <a:gd name="T77" fmla="*/ 2147483647 h 247"/>
                <a:gd name="T78" fmla="*/ 2147483647 w 247"/>
                <a:gd name="T79" fmla="*/ 2147483647 h 247"/>
                <a:gd name="T80" fmla="*/ 2147483647 w 247"/>
                <a:gd name="T81" fmla="*/ 2147483647 h 247"/>
                <a:gd name="T82" fmla="*/ 2147483647 w 247"/>
                <a:gd name="T83" fmla="*/ 2147483647 h 247"/>
                <a:gd name="T84" fmla="*/ 2147483647 w 247"/>
                <a:gd name="T85" fmla="*/ 0 h 2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7"/>
                <a:gd name="T130" fmla="*/ 0 h 247"/>
                <a:gd name="T131" fmla="*/ 247 w 247"/>
                <a:gd name="T132" fmla="*/ 247 h 2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7" h="247">
                  <a:moveTo>
                    <a:pt x="123" y="0"/>
                  </a:moveTo>
                  <a:lnTo>
                    <a:pt x="117" y="0"/>
                  </a:lnTo>
                  <a:lnTo>
                    <a:pt x="111" y="2"/>
                  </a:lnTo>
                  <a:lnTo>
                    <a:pt x="105" y="2"/>
                  </a:lnTo>
                  <a:lnTo>
                    <a:pt x="99" y="3"/>
                  </a:lnTo>
                  <a:lnTo>
                    <a:pt x="94" y="5"/>
                  </a:lnTo>
                  <a:lnTo>
                    <a:pt x="88" y="6"/>
                  </a:lnTo>
                  <a:lnTo>
                    <a:pt x="82" y="8"/>
                  </a:lnTo>
                  <a:lnTo>
                    <a:pt x="76" y="11"/>
                  </a:lnTo>
                  <a:lnTo>
                    <a:pt x="70" y="12"/>
                  </a:lnTo>
                  <a:lnTo>
                    <a:pt x="65" y="15"/>
                  </a:lnTo>
                  <a:lnTo>
                    <a:pt x="59" y="18"/>
                  </a:lnTo>
                  <a:lnTo>
                    <a:pt x="55" y="21"/>
                  </a:lnTo>
                  <a:lnTo>
                    <a:pt x="50" y="25"/>
                  </a:lnTo>
                  <a:lnTo>
                    <a:pt x="44" y="28"/>
                  </a:lnTo>
                  <a:lnTo>
                    <a:pt x="40" y="33"/>
                  </a:lnTo>
                  <a:lnTo>
                    <a:pt x="37" y="36"/>
                  </a:lnTo>
                  <a:lnTo>
                    <a:pt x="32" y="40"/>
                  </a:lnTo>
                  <a:lnTo>
                    <a:pt x="28" y="45"/>
                  </a:lnTo>
                  <a:lnTo>
                    <a:pt x="25" y="51"/>
                  </a:lnTo>
                  <a:lnTo>
                    <a:pt x="21" y="55"/>
                  </a:lnTo>
                  <a:lnTo>
                    <a:pt x="18" y="60"/>
                  </a:lnTo>
                  <a:lnTo>
                    <a:pt x="15" y="66"/>
                  </a:lnTo>
                  <a:lnTo>
                    <a:pt x="12" y="70"/>
                  </a:lnTo>
                  <a:lnTo>
                    <a:pt x="10" y="76"/>
                  </a:lnTo>
                  <a:lnTo>
                    <a:pt x="7" y="82"/>
                  </a:lnTo>
                  <a:lnTo>
                    <a:pt x="6" y="86"/>
                  </a:lnTo>
                  <a:lnTo>
                    <a:pt x="4" y="92"/>
                  </a:lnTo>
                  <a:lnTo>
                    <a:pt x="3" y="98"/>
                  </a:lnTo>
                  <a:lnTo>
                    <a:pt x="1" y="104"/>
                  </a:lnTo>
                  <a:lnTo>
                    <a:pt x="1" y="112"/>
                  </a:lnTo>
                  <a:lnTo>
                    <a:pt x="0" y="118"/>
                  </a:lnTo>
                  <a:lnTo>
                    <a:pt x="0" y="124"/>
                  </a:lnTo>
                  <a:lnTo>
                    <a:pt x="0" y="130"/>
                  </a:lnTo>
                  <a:lnTo>
                    <a:pt x="1" y="137"/>
                  </a:lnTo>
                  <a:lnTo>
                    <a:pt x="1" y="143"/>
                  </a:lnTo>
                  <a:lnTo>
                    <a:pt x="3" y="149"/>
                  </a:lnTo>
                  <a:lnTo>
                    <a:pt x="4" y="155"/>
                  </a:lnTo>
                  <a:lnTo>
                    <a:pt x="6" y="161"/>
                  </a:lnTo>
                  <a:lnTo>
                    <a:pt x="7" y="167"/>
                  </a:lnTo>
                  <a:lnTo>
                    <a:pt x="10" y="171"/>
                  </a:lnTo>
                  <a:lnTo>
                    <a:pt x="12" y="177"/>
                  </a:lnTo>
                  <a:lnTo>
                    <a:pt x="15" y="183"/>
                  </a:lnTo>
                  <a:lnTo>
                    <a:pt x="18" y="188"/>
                  </a:lnTo>
                  <a:lnTo>
                    <a:pt x="21" y="192"/>
                  </a:lnTo>
                  <a:lnTo>
                    <a:pt x="25" y="198"/>
                  </a:lnTo>
                  <a:lnTo>
                    <a:pt x="28" y="203"/>
                  </a:lnTo>
                  <a:lnTo>
                    <a:pt x="32" y="207"/>
                  </a:lnTo>
                  <a:lnTo>
                    <a:pt x="37" y="212"/>
                  </a:lnTo>
                  <a:lnTo>
                    <a:pt x="40" y="215"/>
                  </a:lnTo>
                  <a:lnTo>
                    <a:pt x="44" y="219"/>
                  </a:lnTo>
                  <a:lnTo>
                    <a:pt x="50" y="224"/>
                  </a:lnTo>
                  <a:lnTo>
                    <a:pt x="55" y="226"/>
                  </a:lnTo>
                  <a:lnTo>
                    <a:pt x="59" y="229"/>
                  </a:lnTo>
                  <a:lnTo>
                    <a:pt x="65" y="232"/>
                  </a:lnTo>
                  <a:lnTo>
                    <a:pt x="70" y="235"/>
                  </a:lnTo>
                  <a:lnTo>
                    <a:pt x="76" y="238"/>
                  </a:lnTo>
                  <a:lnTo>
                    <a:pt x="82" y="240"/>
                  </a:lnTo>
                  <a:lnTo>
                    <a:pt x="88" y="241"/>
                  </a:lnTo>
                  <a:lnTo>
                    <a:pt x="94" y="243"/>
                  </a:lnTo>
                  <a:lnTo>
                    <a:pt x="99" y="244"/>
                  </a:lnTo>
                  <a:lnTo>
                    <a:pt x="105" y="246"/>
                  </a:lnTo>
                  <a:lnTo>
                    <a:pt x="111" y="247"/>
                  </a:lnTo>
                  <a:lnTo>
                    <a:pt x="117" y="247"/>
                  </a:lnTo>
                  <a:lnTo>
                    <a:pt x="123" y="247"/>
                  </a:lnTo>
                  <a:lnTo>
                    <a:pt x="129" y="247"/>
                  </a:lnTo>
                  <a:lnTo>
                    <a:pt x="137" y="247"/>
                  </a:lnTo>
                  <a:lnTo>
                    <a:pt x="143" y="246"/>
                  </a:lnTo>
                  <a:lnTo>
                    <a:pt x="149" y="244"/>
                  </a:lnTo>
                  <a:lnTo>
                    <a:pt x="155" y="243"/>
                  </a:lnTo>
                  <a:lnTo>
                    <a:pt x="161" y="241"/>
                  </a:lnTo>
                  <a:lnTo>
                    <a:pt x="166" y="240"/>
                  </a:lnTo>
                  <a:lnTo>
                    <a:pt x="171" y="238"/>
                  </a:lnTo>
                  <a:lnTo>
                    <a:pt x="177" y="235"/>
                  </a:lnTo>
                  <a:lnTo>
                    <a:pt x="183" y="232"/>
                  </a:lnTo>
                  <a:lnTo>
                    <a:pt x="187" y="229"/>
                  </a:lnTo>
                  <a:lnTo>
                    <a:pt x="193" y="226"/>
                  </a:lnTo>
                  <a:lnTo>
                    <a:pt x="198" y="224"/>
                  </a:lnTo>
                  <a:lnTo>
                    <a:pt x="202" y="219"/>
                  </a:lnTo>
                  <a:lnTo>
                    <a:pt x="207" y="215"/>
                  </a:lnTo>
                  <a:lnTo>
                    <a:pt x="211" y="212"/>
                  </a:lnTo>
                  <a:lnTo>
                    <a:pt x="216" y="207"/>
                  </a:lnTo>
                  <a:lnTo>
                    <a:pt x="219" y="203"/>
                  </a:lnTo>
                  <a:lnTo>
                    <a:pt x="223" y="198"/>
                  </a:lnTo>
                  <a:lnTo>
                    <a:pt x="226" y="192"/>
                  </a:lnTo>
                  <a:lnTo>
                    <a:pt x="229" y="188"/>
                  </a:lnTo>
                  <a:lnTo>
                    <a:pt x="232" y="183"/>
                  </a:lnTo>
                  <a:lnTo>
                    <a:pt x="235" y="177"/>
                  </a:lnTo>
                  <a:lnTo>
                    <a:pt x="238" y="171"/>
                  </a:lnTo>
                  <a:lnTo>
                    <a:pt x="239" y="167"/>
                  </a:lnTo>
                  <a:lnTo>
                    <a:pt x="241" y="161"/>
                  </a:lnTo>
                  <a:lnTo>
                    <a:pt x="244" y="155"/>
                  </a:lnTo>
                  <a:lnTo>
                    <a:pt x="244" y="149"/>
                  </a:lnTo>
                  <a:lnTo>
                    <a:pt x="245" y="143"/>
                  </a:lnTo>
                  <a:lnTo>
                    <a:pt x="247" y="137"/>
                  </a:lnTo>
                  <a:lnTo>
                    <a:pt x="247" y="130"/>
                  </a:lnTo>
                  <a:lnTo>
                    <a:pt x="247" y="124"/>
                  </a:lnTo>
                  <a:lnTo>
                    <a:pt x="247" y="118"/>
                  </a:lnTo>
                  <a:lnTo>
                    <a:pt x="247" y="112"/>
                  </a:lnTo>
                  <a:lnTo>
                    <a:pt x="245" y="104"/>
                  </a:lnTo>
                  <a:lnTo>
                    <a:pt x="244" y="98"/>
                  </a:lnTo>
                  <a:lnTo>
                    <a:pt x="244" y="92"/>
                  </a:lnTo>
                  <a:lnTo>
                    <a:pt x="241" y="86"/>
                  </a:lnTo>
                  <a:lnTo>
                    <a:pt x="239" y="82"/>
                  </a:lnTo>
                  <a:lnTo>
                    <a:pt x="238" y="76"/>
                  </a:lnTo>
                  <a:lnTo>
                    <a:pt x="235" y="70"/>
                  </a:lnTo>
                  <a:lnTo>
                    <a:pt x="232" y="66"/>
                  </a:lnTo>
                  <a:lnTo>
                    <a:pt x="229" y="60"/>
                  </a:lnTo>
                  <a:lnTo>
                    <a:pt x="226" y="55"/>
                  </a:lnTo>
                  <a:lnTo>
                    <a:pt x="223" y="51"/>
                  </a:lnTo>
                  <a:lnTo>
                    <a:pt x="219" y="45"/>
                  </a:lnTo>
                  <a:lnTo>
                    <a:pt x="216" y="40"/>
                  </a:lnTo>
                  <a:lnTo>
                    <a:pt x="211" y="36"/>
                  </a:lnTo>
                  <a:lnTo>
                    <a:pt x="207" y="33"/>
                  </a:lnTo>
                  <a:lnTo>
                    <a:pt x="202" y="28"/>
                  </a:lnTo>
                  <a:lnTo>
                    <a:pt x="198" y="25"/>
                  </a:lnTo>
                  <a:lnTo>
                    <a:pt x="193" y="21"/>
                  </a:lnTo>
                  <a:lnTo>
                    <a:pt x="187" y="18"/>
                  </a:lnTo>
                  <a:lnTo>
                    <a:pt x="183" y="15"/>
                  </a:lnTo>
                  <a:lnTo>
                    <a:pt x="177" y="12"/>
                  </a:lnTo>
                  <a:lnTo>
                    <a:pt x="171" y="11"/>
                  </a:lnTo>
                  <a:lnTo>
                    <a:pt x="166" y="8"/>
                  </a:lnTo>
                  <a:lnTo>
                    <a:pt x="161" y="6"/>
                  </a:lnTo>
                  <a:lnTo>
                    <a:pt x="155" y="5"/>
                  </a:lnTo>
                  <a:lnTo>
                    <a:pt x="149" y="3"/>
                  </a:lnTo>
                  <a:lnTo>
                    <a:pt x="143" y="2"/>
                  </a:lnTo>
                  <a:lnTo>
                    <a:pt x="137" y="2"/>
                  </a:lnTo>
                  <a:lnTo>
                    <a:pt x="129" y="0"/>
                  </a:lnTo>
                  <a:lnTo>
                    <a:pt x="123" y="0"/>
                  </a:lnTo>
                  <a:close/>
                </a:path>
              </a:pathLst>
            </a:custGeom>
            <a:solidFill>
              <a:srgbClr val="FFFFFF"/>
            </a:solidFill>
            <a:ln w="9525">
              <a:noFill/>
              <a:round/>
              <a:headEnd/>
              <a:tailEnd/>
            </a:ln>
          </p:spPr>
          <p:txBody>
            <a:bodyPr/>
            <a:lstStyle/>
            <a:p>
              <a:endParaRPr lang="es-CL"/>
            </a:p>
          </p:txBody>
        </p:sp>
        <p:sp>
          <p:nvSpPr>
            <p:cNvPr id="30744" name="Freeform 11"/>
            <p:cNvSpPr>
              <a:spLocks/>
            </p:cNvSpPr>
            <p:nvPr/>
          </p:nvSpPr>
          <p:spPr bwMode="auto">
            <a:xfrm>
              <a:off x="5586391" y="3846504"/>
              <a:ext cx="392113" cy="392113"/>
            </a:xfrm>
            <a:custGeom>
              <a:avLst/>
              <a:gdLst>
                <a:gd name="T0" fmla="*/ 2147483647 w 247"/>
                <a:gd name="T1" fmla="*/ 2147483647 h 247"/>
                <a:gd name="T2" fmla="*/ 2147483647 w 247"/>
                <a:gd name="T3" fmla="*/ 2147483647 h 247"/>
                <a:gd name="T4" fmla="*/ 2147483647 w 247"/>
                <a:gd name="T5" fmla="*/ 2147483647 h 247"/>
                <a:gd name="T6" fmla="*/ 2147483647 w 247"/>
                <a:gd name="T7" fmla="*/ 2147483647 h 247"/>
                <a:gd name="T8" fmla="*/ 2147483647 w 247"/>
                <a:gd name="T9" fmla="*/ 2147483647 h 247"/>
                <a:gd name="T10" fmla="*/ 2147483647 w 247"/>
                <a:gd name="T11" fmla="*/ 2147483647 h 247"/>
                <a:gd name="T12" fmla="*/ 2147483647 w 247"/>
                <a:gd name="T13" fmla="*/ 2147483647 h 247"/>
                <a:gd name="T14" fmla="*/ 2147483647 w 247"/>
                <a:gd name="T15" fmla="*/ 2147483647 h 247"/>
                <a:gd name="T16" fmla="*/ 2147483647 w 247"/>
                <a:gd name="T17" fmla="*/ 2147483647 h 247"/>
                <a:gd name="T18" fmla="*/ 2147483647 w 247"/>
                <a:gd name="T19" fmla="*/ 2147483647 h 247"/>
                <a:gd name="T20" fmla="*/ 0 w 247"/>
                <a:gd name="T21" fmla="*/ 2147483647 h 247"/>
                <a:gd name="T22" fmla="*/ 2147483647 w 247"/>
                <a:gd name="T23" fmla="*/ 2147483647 h 247"/>
                <a:gd name="T24" fmla="*/ 2147483647 w 247"/>
                <a:gd name="T25" fmla="*/ 2147483647 h 247"/>
                <a:gd name="T26" fmla="*/ 2147483647 w 247"/>
                <a:gd name="T27" fmla="*/ 2147483647 h 247"/>
                <a:gd name="T28" fmla="*/ 2147483647 w 247"/>
                <a:gd name="T29" fmla="*/ 2147483647 h 247"/>
                <a:gd name="T30" fmla="*/ 2147483647 w 247"/>
                <a:gd name="T31" fmla="*/ 2147483647 h 247"/>
                <a:gd name="T32" fmla="*/ 2147483647 w 247"/>
                <a:gd name="T33" fmla="*/ 2147483647 h 247"/>
                <a:gd name="T34" fmla="*/ 2147483647 w 247"/>
                <a:gd name="T35" fmla="*/ 2147483647 h 247"/>
                <a:gd name="T36" fmla="*/ 2147483647 w 247"/>
                <a:gd name="T37" fmla="*/ 2147483647 h 247"/>
                <a:gd name="T38" fmla="*/ 2147483647 w 247"/>
                <a:gd name="T39" fmla="*/ 2147483647 h 247"/>
                <a:gd name="T40" fmla="*/ 2147483647 w 247"/>
                <a:gd name="T41" fmla="*/ 2147483647 h 247"/>
                <a:gd name="T42" fmla="*/ 2147483647 w 247"/>
                <a:gd name="T43" fmla="*/ 2147483647 h 247"/>
                <a:gd name="T44" fmla="*/ 2147483647 w 247"/>
                <a:gd name="T45" fmla="*/ 2147483647 h 247"/>
                <a:gd name="T46" fmla="*/ 2147483647 w 247"/>
                <a:gd name="T47" fmla="*/ 2147483647 h 247"/>
                <a:gd name="T48" fmla="*/ 2147483647 w 247"/>
                <a:gd name="T49" fmla="*/ 2147483647 h 247"/>
                <a:gd name="T50" fmla="*/ 2147483647 w 247"/>
                <a:gd name="T51" fmla="*/ 2147483647 h 247"/>
                <a:gd name="T52" fmla="*/ 2147483647 w 247"/>
                <a:gd name="T53" fmla="*/ 2147483647 h 247"/>
                <a:gd name="T54" fmla="*/ 2147483647 w 247"/>
                <a:gd name="T55" fmla="*/ 2147483647 h 247"/>
                <a:gd name="T56" fmla="*/ 2147483647 w 247"/>
                <a:gd name="T57" fmla="*/ 2147483647 h 247"/>
                <a:gd name="T58" fmla="*/ 2147483647 w 247"/>
                <a:gd name="T59" fmla="*/ 2147483647 h 247"/>
                <a:gd name="T60" fmla="*/ 2147483647 w 247"/>
                <a:gd name="T61" fmla="*/ 2147483647 h 247"/>
                <a:gd name="T62" fmla="*/ 2147483647 w 247"/>
                <a:gd name="T63" fmla="*/ 2147483647 h 247"/>
                <a:gd name="T64" fmla="*/ 2147483647 w 247"/>
                <a:gd name="T65" fmla="*/ 2147483647 h 247"/>
                <a:gd name="T66" fmla="*/ 2147483647 w 247"/>
                <a:gd name="T67" fmla="*/ 2147483647 h 247"/>
                <a:gd name="T68" fmla="*/ 2147483647 w 247"/>
                <a:gd name="T69" fmla="*/ 2147483647 h 247"/>
                <a:gd name="T70" fmla="*/ 2147483647 w 247"/>
                <a:gd name="T71" fmla="*/ 2147483647 h 247"/>
                <a:gd name="T72" fmla="*/ 2147483647 w 247"/>
                <a:gd name="T73" fmla="*/ 2147483647 h 247"/>
                <a:gd name="T74" fmla="*/ 2147483647 w 247"/>
                <a:gd name="T75" fmla="*/ 2147483647 h 247"/>
                <a:gd name="T76" fmla="*/ 2147483647 w 247"/>
                <a:gd name="T77" fmla="*/ 2147483647 h 247"/>
                <a:gd name="T78" fmla="*/ 2147483647 w 247"/>
                <a:gd name="T79" fmla="*/ 2147483647 h 247"/>
                <a:gd name="T80" fmla="*/ 2147483647 w 247"/>
                <a:gd name="T81" fmla="*/ 2147483647 h 247"/>
                <a:gd name="T82" fmla="*/ 2147483647 w 247"/>
                <a:gd name="T83" fmla="*/ 2147483647 h 247"/>
                <a:gd name="T84" fmla="*/ 2147483647 w 247"/>
                <a:gd name="T85" fmla="*/ 0 h 2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7"/>
                <a:gd name="T130" fmla="*/ 0 h 247"/>
                <a:gd name="T131" fmla="*/ 247 w 247"/>
                <a:gd name="T132" fmla="*/ 247 h 2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7" h="247">
                  <a:moveTo>
                    <a:pt x="123" y="0"/>
                  </a:moveTo>
                  <a:lnTo>
                    <a:pt x="117" y="0"/>
                  </a:lnTo>
                  <a:lnTo>
                    <a:pt x="111" y="2"/>
                  </a:lnTo>
                  <a:lnTo>
                    <a:pt x="105" y="2"/>
                  </a:lnTo>
                  <a:lnTo>
                    <a:pt x="99" y="3"/>
                  </a:lnTo>
                  <a:lnTo>
                    <a:pt x="94" y="5"/>
                  </a:lnTo>
                  <a:lnTo>
                    <a:pt x="88" y="6"/>
                  </a:lnTo>
                  <a:lnTo>
                    <a:pt x="82" y="8"/>
                  </a:lnTo>
                  <a:lnTo>
                    <a:pt x="76" y="11"/>
                  </a:lnTo>
                  <a:lnTo>
                    <a:pt x="70" y="12"/>
                  </a:lnTo>
                  <a:lnTo>
                    <a:pt x="65" y="15"/>
                  </a:lnTo>
                  <a:lnTo>
                    <a:pt x="59" y="18"/>
                  </a:lnTo>
                  <a:lnTo>
                    <a:pt x="55" y="21"/>
                  </a:lnTo>
                  <a:lnTo>
                    <a:pt x="50" y="25"/>
                  </a:lnTo>
                  <a:lnTo>
                    <a:pt x="44" y="28"/>
                  </a:lnTo>
                  <a:lnTo>
                    <a:pt x="40" y="33"/>
                  </a:lnTo>
                  <a:lnTo>
                    <a:pt x="37" y="36"/>
                  </a:lnTo>
                  <a:lnTo>
                    <a:pt x="32" y="40"/>
                  </a:lnTo>
                  <a:lnTo>
                    <a:pt x="28" y="45"/>
                  </a:lnTo>
                  <a:lnTo>
                    <a:pt x="25" y="51"/>
                  </a:lnTo>
                  <a:lnTo>
                    <a:pt x="21" y="55"/>
                  </a:lnTo>
                  <a:lnTo>
                    <a:pt x="18" y="60"/>
                  </a:lnTo>
                  <a:lnTo>
                    <a:pt x="15" y="66"/>
                  </a:lnTo>
                  <a:lnTo>
                    <a:pt x="12" y="70"/>
                  </a:lnTo>
                  <a:lnTo>
                    <a:pt x="10" y="76"/>
                  </a:lnTo>
                  <a:lnTo>
                    <a:pt x="7" y="82"/>
                  </a:lnTo>
                  <a:lnTo>
                    <a:pt x="6" y="86"/>
                  </a:lnTo>
                  <a:lnTo>
                    <a:pt x="4" y="92"/>
                  </a:lnTo>
                  <a:lnTo>
                    <a:pt x="3" y="98"/>
                  </a:lnTo>
                  <a:lnTo>
                    <a:pt x="1" y="106"/>
                  </a:lnTo>
                  <a:lnTo>
                    <a:pt x="1" y="112"/>
                  </a:lnTo>
                  <a:lnTo>
                    <a:pt x="0" y="118"/>
                  </a:lnTo>
                  <a:lnTo>
                    <a:pt x="0" y="124"/>
                  </a:lnTo>
                  <a:lnTo>
                    <a:pt x="0" y="130"/>
                  </a:lnTo>
                  <a:lnTo>
                    <a:pt x="1" y="137"/>
                  </a:lnTo>
                  <a:lnTo>
                    <a:pt x="1" y="143"/>
                  </a:lnTo>
                  <a:lnTo>
                    <a:pt x="3" y="149"/>
                  </a:lnTo>
                  <a:lnTo>
                    <a:pt x="4" y="155"/>
                  </a:lnTo>
                  <a:lnTo>
                    <a:pt x="6" y="161"/>
                  </a:lnTo>
                  <a:lnTo>
                    <a:pt x="7" y="167"/>
                  </a:lnTo>
                  <a:lnTo>
                    <a:pt x="10" y="171"/>
                  </a:lnTo>
                  <a:lnTo>
                    <a:pt x="12" y="177"/>
                  </a:lnTo>
                  <a:lnTo>
                    <a:pt x="15" y="183"/>
                  </a:lnTo>
                  <a:lnTo>
                    <a:pt x="18" y="188"/>
                  </a:lnTo>
                  <a:lnTo>
                    <a:pt x="21" y="192"/>
                  </a:lnTo>
                  <a:lnTo>
                    <a:pt x="25" y="198"/>
                  </a:lnTo>
                  <a:lnTo>
                    <a:pt x="28" y="203"/>
                  </a:lnTo>
                  <a:lnTo>
                    <a:pt x="32" y="207"/>
                  </a:lnTo>
                  <a:lnTo>
                    <a:pt x="37" y="212"/>
                  </a:lnTo>
                  <a:lnTo>
                    <a:pt x="40" y="215"/>
                  </a:lnTo>
                  <a:lnTo>
                    <a:pt x="44" y="219"/>
                  </a:lnTo>
                  <a:lnTo>
                    <a:pt x="50" y="224"/>
                  </a:lnTo>
                  <a:lnTo>
                    <a:pt x="55" y="226"/>
                  </a:lnTo>
                  <a:lnTo>
                    <a:pt x="59" y="229"/>
                  </a:lnTo>
                  <a:lnTo>
                    <a:pt x="65" y="232"/>
                  </a:lnTo>
                  <a:lnTo>
                    <a:pt x="70" y="235"/>
                  </a:lnTo>
                  <a:lnTo>
                    <a:pt x="76" y="238"/>
                  </a:lnTo>
                  <a:lnTo>
                    <a:pt x="82" y="240"/>
                  </a:lnTo>
                  <a:lnTo>
                    <a:pt x="88" y="241"/>
                  </a:lnTo>
                  <a:lnTo>
                    <a:pt x="94" y="243"/>
                  </a:lnTo>
                  <a:lnTo>
                    <a:pt x="99" y="244"/>
                  </a:lnTo>
                  <a:lnTo>
                    <a:pt x="105" y="246"/>
                  </a:lnTo>
                  <a:lnTo>
                    <a:pt x="111" y="247"/>
                  </a:lnTo>
                  <a:lnTo>
                    <a:pt x="117" y="247"/>
                  </a:lnTo>
                  <a:lnTo>
                    <a:pt x="123" y="247"/>
                  </a:lnTo>
                  <a:lnTo>
                    <a:pt x="129" y="247"/>
                  </a:lnTo>
                  <a:lnTo>
                    <a:pt x="137" y="247"/>
                  </a:lnTo>
                  <a:lnTo>
                    <a:pt x="143" y="246"/>
                  </a:lnTo>
                  <a:lnTo>
                    <a:pt x="149" y="244"/>
                  </a:lnTo>
                  <a:lnTo>
                    <a:pt x="155" y="243"/>
                  </a:lnTo>
                  <a:lnTo>
                    <a:pt x="161" y="241"/>
                  </a:lnTo>
                  <a:lnTo>
                    <a:pt x="166" y="240"/>
                  </a:lnTo>
                  <a:lnTo>
                    <a:pt x="171" y="238"/>
                  </a:lnTo>
                  <a:lnTo>
                    <a:pt x="177" y="235"/>
                  </a:lnTo>
                  <a:lnTo>
                    <a:pt x="183" y="232"/>
                  </a:lnTo>
                  <a:lnTo>
                    <a:pt x="187" y="229"/>
                  </a:lnTo>
                  <a:lnTo>
                    <a:pt x="193" y="226"/>
                  </a:lnTo>
                  <a:lnTo>
                    <a:pt x="198" y="224"/>
                  </a:lnTo>
                  <a:lnTo>
                    <a:pt x="202" y="219"/>
                  </a:lnTo>
                  <a:lnTo>
                    <a:pt x="207" y="215"/>
                  </a:lnTo>
                  <a:lnTo>
                    <a:pt x="211" y="212"/>
                  </a:lnTo>
                  <a:lnTo>
                    <a:pt x="216" y="207"/>
                  </a:lnTo>
                  <a:lnTo>
                    <a:pt x="219" y="203"/>
                  </a:lnTo>
                  <a:lnTo>
                    <a:pt x="223" y="198"/>
                  </a:lnTo>
                  <a:lnTo>
                    <a:pt x="226" y="192"/>
                  </a:lnTo>
                  <a:lnTo>
                    <a:pt x="229" y="188"/>
                  </a:lnTo>
                  <a:lnTo>
                    <a:pt x="232" y="183"/>
                  </a:lnTo>
                  <a:lnTo>
                    <a:pt x="235" y="177"/>
                  </a:lnTo>
                  <a:lnTo>
                    <a:pt x="238" y="171"/>
                  </a:lnTo>
                  <a:lnTo>
                    <a:pt x="239" y="167"/>
                  </a:lnTo>
                  <a:lnTo>
                    <a:pt x="241" y="161"/>
                  </a:lnTo>
                  <a:lnTo>
                    <a:pt x="244" y="155"/>
                  </a:lnTo>
                  <a:lnTo>
                    <a:pt x="244" y="149"/>
                  </a:lnTo>
                  <a:lnTo>
                    <a:pt x="245" y="143"/>
                  </a:lnTo>
                  <a:lnTo>
                    <a:pt x="247" y="137"/>
                  </a:lnTo>
                  <a:lnTo>
                    <a:pt x="247" y="130"/>
                  </a:lnTo>
                  <a:lnTo>
                    <a:pt x="247" y="124"/>
                  </a:lnTo>
                  <a:lnTo>
                    <a:pt x="247" y="118"/>
                  </a:lnTo>
                  <a:lnTo>
                    <a:pt x="247" y="112"/>
                  </a:lnTo>
                  <a:lnTo>
                    <a:pt x="245" y="106"/>
                  </a:lnTo>
                  <a:lnTo>
                    <a:pt x="244" y="98"/>
                  </a:lnTo>
                  <a:lnTo>
                    <a:pt x="244" y="92"/>
                  </a:lnTo>
                  <a:lnTo>
                    <a:pt x="241" y="86"/>
                  </a:lnTo>
                  <a:lnTo>
                    <a:pt x="239" y="82"/>
                  </a:lnTo>
                  <a:lnTo>
                    <a:pt x="238" y="76"/>
                  </a:lnTo>
                  <a:lnTo>
                    <a:pt x="235" y="70"/>
                  </a:lnTo>
                  <a:lnTo>
                    <a:pt x="232" y="66"/>
                  </a:lnTo>
                  <a:lnTo>
                    <a:pt x="229" y="60"/>
                  </a:lnTo>
                  <a:lnTo>
                    <a:pt x="226" y="55"/>
                  </a:lnTo>
                  <a:lnTo>
                    <a:pt x="223" y="51"/>
                  </a:lnTo>
                  <a:lnTo>
                    <a:pt x="219" y="45"/>
                  </a:lnTo>
                  <a:lnTo>
                    <a:pt x="216" y="40"/>
                  </a:lnTo>
                  <a:lnTo>
                    <a:pt x="211" y="36"/>
                  </a:lnTo>
                  <a:lnTo>
                    <a:pt x="207" y="33"/>
                  </a:lnTo>
                  <a:lnTo>
                    <a:pt x="202" y="28"/>
                  </a:lnTo>
                  <a:lnTo>
                    <a:pt x="198" y="25"/>
                  </a:lnTo>
                  <a:lnTo>
                    <a:pt x="193" y="21"/>
                  </a:lnTo>
                  <a:lnTo>
                    <a:pt x="187" y="18"/>
                  </a:lnTo>
                  <a:lnTo>
                    <a:pt x="183" y="15"/>
                  </a:lnTo>
                  <a:lnTo>
                    <a:pt x="177" y="12"/>
                  </a:lnTo>
                  <a:lnTo>
                    <a:pt x="171" y="11"/>
                  </a:lnTo>
                  <a:lnTo>
                    <a:pt x="166" y="8"/>
                  </a:lnTo>
                  <a:lnTo>
                    <a:pt x="161" y="6"/>
                  </a:lnTo>
                  <a:lnTo>
                    <a:pt x="155" y="5"/>
                  </a:lnTo>
                  <a:lnTo>
                    <a:pt x="149" y="3"/>
                  </a:lnTo>
                  <a:lnTo>
                    <a:pt x="143" y="2"/>
                  </a:lnTo>
                  <a:lnTo>
                    <a:pt x="137" y="2"/>
                  </a:lnTo>
                  <a:lnTo>
                    <a:pt x="129" y="0"/>
                  </a:lnTo>
                  <a:lnTo>
                    <a:pt x="123" y="0"/>
                  </a:lnTo>
                </a:path>
              </a:pathLst>
            </a:custGeom>
            <a:noFill/>
            <a:ln w="0">
              <a:solidFill>
                <a:srgbClr val="0000B8"/>
              </a:solidFill>
              <a:round/>
              <a:headEnd/>
              <a:tailEnd/>
            </a:ln>
          </p:spPr>
          <p:txBody>
            <a:bodyPr/>
            <a:lstStyle/>
            <a:p>
              <a:endParaRPr lang="es-CL"/>
            </a:p>
          </p:txBody>
        </p:sp>
        <p:sp>
          <p:nvSpPr>
            <p:cNvPr id="30745" name="Freeform 12"/>
            <p:cNvSpPr>
              <a:spLocks/>
            </p:cNvSpPr>
            <p:nvPr/>
          </p:nvSpPr>
          <p:spPr bwMode="auto">
            <a:xfrm>
              <a:off x="5586391" y="3303579"/>
              <a:ext cx="392113" cy="392113"/>
            </a:xfrm>
            <a:custGeom>
              <a:avLst/>
              <a:gdLst>
                <a:gd name="T0" fmla="*/ 2147483647 w 247"/>
                <a:gd name="T1" fmla="*/ 0 h 247"/>
                <a:gd name="T2" fmla="*/ 2147483647 w 247"/>
                <a:gd name="T3" fmla="*/ 2147483647 h 247"/>
                <a:gd name="T4" fmla="*/ 2147483647 w 247"/>
                <a:gd name="T5" fmla="*/ 2147483647 h 247"/>
                <a:gd name="T6" fmla="*/ 2147483647 w 247"/>
                <a:gd name="T7" fmla="*/ 2147483647 h 247"/>
                <a:gd name="T8" fmla="*/ 2147483647 w 247"/>
                <a:gd name="T9" fmla="*/ 2147483647 h 247"/>
                <a:gd name="T10" fmla="*/ 2147483647 w 247"/>
                <a:gd name="T11" fmla="*/ 2147483647 h 247"/>
                <a:gd name="T12" fmla="*/ 2147483647 w 247"/>
                <a:gd name="T13" fmla="*/ 2147483647 h 247"/>
                <a:gd name="T14" fmla="*/ 2147483647 w 247"/>
                <a:gd name="T15" fmla="*/ 2147483647 h 247"/>
                <a:gd name="T16" fmla="*/ 2147483647 w 247"/>
                <a:gd name="T17" fmla="*/ 2147483647 h 247"/>
                <a:gd name="T18" fmla="*/ 2147483647 w 247"/>
                <a:gd name="T19" fmla="*/ 2147483647 h 247"/>
                <a:gd name="T20" fmla="*/ 0 w 247"/>
                <a:gd name="T21" fmla="*/ 2147483647 h 247"/>
                <a:gd name="T22" fmla="*/ 2147483647 w 247"/>
                <a:gd name="T23" fmla="*/ 2147483647 h 247"/>
                <a:gd name="T24" fmla="*/ 2147483647 w 247"/>
                <a:gd name="T25" fmla="*/ 2147483647 h 247"/>
                <a:gd name="T26" fmla="*/ 2147483647 w 247"/>
                <a:gd name="T27" fmla="*/ 2147483647 h 247"/>
                <a:gd name="T28" fmla="*/ 2147483647 w 247"/>
                <a:gd name="T29" fmla="*/ 2147483647 h 247"/>
                <a:gd name="T30" fmla="*/ 2147483647 w 247"/>
                <a:gd name="T31" fmla="*/ 2147483647 h 247"/>
                <a:gd name="T32" fmla="*/ 2147483647 w 247"/>
                <a:gd name="T33" fmla="*/ 2147483647 h 247"/>
                <a:gd name="T34" fmla="*/ 2147483647 w 247"/>
                <a:gd name="T35" fmla="*/ 2147483647 h 247"/>
                <a:gd name="T36" fmla="*/ 2147483647 w 247"/>
                <a:gd name="T37" fmla="*/ 2147483647 h 247"/>
                <a:gd name="T38" fmla="*/ 2147483647 w 247"/>
                <a:gd name="T39" fmla="*/ 2147483647 h 247"/>
                <a:gd name="T40" fmla="*/ 2147483647 w 247"/>
                <a:gd name="T41" fmla="*/ 2147483647 h 247"/>
                <a:gd name="T42" fmla="*/ 2147483647 w 247"/>
                <a:gd name="T43" fmla="*/ 2147483647 h 247"/>
                <a:gd name="T44" fmla="*/ 2147483647 w 247"/>
                <a:gd name="T45" fmla="*/ 2147483647 h 247"/>
                <a:gd name="T46" fmla="*/ 2147483647 w 247"/>
                <a:gd name="T47" fmla="*/ 2147483647 h 247"/>
                <a:gd name="T48" fmla="*/ 2147483647 w 247"/>
                <a:gd name="T49" fmla="*/ 2147483647 h 247"/>
                <a:gd name="T50" fmla="*/ 2147483647 w 247"/>
                <a:gd name="T51" fmla="*/ 2147483647 h 247"/>
                <a:gd name="T52" fmla="*/ 2147483647 w 247"/>
                <a:gd name="T53" fmla="*/ 2147483647 h 247"/>
                <a:gd name="T54" fmla="*/ 2147483647 w 247"/>
                <a:gd name="T55" fmla="*/ 2147483647 h 247"/>
                <a:gd name="T56" fmla="*/ 2147483647 w 247"/>
                <a:gd name="T57" fmla="*/ 2147483647 h 247"/>
                <a:gd name="T58" fmla="*/ 2147483647 w 247"/>
                <a:gd name="T59" fmla="*/ 2147483647 h 247"/>
                <a:gd name="T60" fmla="*/ 2147483647 w 247"/>
                <a:gd name="T61" fmla="*/ 2147483647 h 247"/>
                <a:gd name="T62" fmla="*/ 2147483647 w 247"/>
                <a:gd name="T63" fmla="*/ 2147483647 h 247"/>
                <a:gd name="T64" fmla="*/ 2147483647 w 247"/>
                <a:gd name="T65" fmla="*/ 2147483647 h 247"/>
                <a:gd name="T66" fmla="*/ 2147483647 w 247"/>
                <a:gd name="T67" fmla="*/ 2147483647 h 247"/>
                <a:gd name="T68" fmla="*/ 2147483647 w 247"/>
                <a:gd name="T69" fmla="*/ 2147483647 h 247"/>
                <a:gd name="T70" fmla="*/ 2147483647 w 247"/>
                <a:gd name="T71" fmla="*/ 2147483647 h 247"/>
                <a:gd name="T72" fmla="*/ 2147483647 w 247"/>
                <a:gd name="T73" fmla="*/ 2147483647 h 247"/>
                <a:gd name="T74" fmla="*/ 2147483647 w 247"/>
                <a:gd name="T75" fmla="*/ 2147483647 h 247"/>
                <a:gd name="T76" fmla="*/ 2147483647 w 247"/>
                <a:gd name="T77" fmla="*/ 2147483647 h 247"/>
                <a:gd name="T78" fmla="*/ 2147483647 w 247"/>
                <a:gd name="T79" fmla="*/ 2147483647 h 247"/>
                <a:gd name="T80" fmla="*/ 2147483647 w 247"/>
                <a:gd name="T81" fmla="*/ 2147483647 h 247"/>
                <a:gd name="T82" fmla="*/ 2147483647 w 247"/>
                <a:gd name="T83" fmla="*/ 2147483647 h 247"/>
                <a:gd name="T84" fmla="*/ 2147483647 w 247"/>
                <a:gd name="T85" fmla="*/ 0 h 2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7"/>
                <a:gd name="T130" fmla="*/ 0 h 247"/>
                <a:gd name="T131" fmla="*/ 247 w 247"/>
                <a:gd name="T132" fmla="*/ 247 h 2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7" h="247">
                  <a:moveTo>
                    <a:pt x="123" y="0"/>
                  </a:moveTo>
                  <a:lnTo>
                    <a:pt x="117" y="0"/>
                  </a:lnTo>
                  <a:lnTo>
                    <a:pt x="111" y="0"/>
                  </a:lnTo>
                  <a:lnTo>
                    <a:pt x="105" y="1"/>
                  </a:lnTo>
                  <a:lnTo>
                    <a:pt x="99" y="3"/>
                  </a:lnTo>
                  <a:lnTo>
                    <a:pt x="94" y="3"/>
                  </a:lnTo>
                  <a:lnTo>
                    <a:pt x="88" y="6"/>
                  </a:lnTo>
                  <a:lnTo>
                    <a:pt x="82" y="7"/>
                  </a:lnTo>
                  <a:lnTo>
                    <a:pt x="76" y="8"/>
                  </a:lnTo>
                  <a:lnTo>
                    <a:pt x="70" y="11"/>
                  </a:lnTo>
                  <a:lnTo>
                    <a:pt x="65" y="14"/>
                  </a:lnTo>
                  <a:lnTo>
                    <a:pt x="59" y="17"/>
                  </a:lnTo>
                  <a:lnTo>
                    <a:pt x="55" y="20"/>
                  </a:lnTo>
                  <a:lnTo>
                    <a:pt x="50" y="23"/>
                  </a:lnTo>
                  <a:lnTo>
                    <a:pt x="44" y="28"/>
                  </a:lnTo>
                  <a:lnTo>
                    <a:pt x="40" y="31"/>
                  </a:lnTo>
                  <a:lnTo>
                    <a:pt x="37" y="35"/>
                  </a:lnTo>
                  <a:lnTo>
                    <a:pt x="32" y="40"/>
                  </a:lnTo>
                  <a:lnTo>
                    <a:pt x="28" y="44"/>
                  </a:lnTo>
                  <a:lnTo>
                    <a:pt x="25" y="49"/>
                  </a:lnTo>
                  <a:lnTo>
                    <a:pt x="21" y="55"/>
                  </a:lnTo>
                  <a:lnTo>
                    <a:pt x="18" y="59"/>
                  </a:lnTo>
                  <a:lnTo>
                    <a:pt x="15" y="64"/>
                  </a:lnTo>
                  <a:lnTo>
                    <a:pt x="12" y="70"/>
                  </a:lnTo>
                  <a:lnTo>
                    <a:pt x="10" y="76"/>
                  </a:lnTo>
                  <a:lnTo>
                    <a:pt x="7" y="80"/>
                  </a:lnTo>
                  <a:lnTo>
                    <a:pt x="6" y="86"/>
                  </a:lnTo>
                  <a:lnTo>
                    <a:pt x="4" y="92"/>
                  </a:lnTo>
                  <a:lnTo>
                    <a:pt x="3" y="98"/>
                  </a:lnTo>
                  <a:lnTo>
                    <a:pt x="1" y="104"/>
                  </a:lnTo>
                  <a:lnTo>
                    <a:pt x="1" y="110"/>
                  </a:lnTo>
                  <a:lnTo>
                    <a:pt x="0" y="117"/>
                  </a:lnTo>
                  <a:lnTo>
                    <a:pt x="0" y="123"/>
                  </a:lnTo>
                  <a:lnTo>
                    <a:pt x="0" y="129"/>
                  </a:lnTo>
                  <a:lnTo>
                    <a:pt x="1" y="135"/>
                  </a:lnTo>
                  <a:lnTo>
                    <a:pt x="1" y="141"/>
                  </a:lnTo>
                  <a:lnTo>
                    <a:pt x="3" y="148"/>
                  </a:lnTo>
                  <a:lnTo>
                    <a:pt x="4" y="154"/>
                  </a:lnTo>
                  <a:lnTo>
                    <a:pt x="6" y="159"/>
                  </a:lnTo>
                  <a:lnTo>
                    <a:pt x="7" y="165"/>
                  </a:lnTo>
                  <a:lnTo>
                    <a:pt x="10" y="171"/>
                  </a:lnTo>
                  <a:lnTo>
                    <a:pt x="12" y="177"/>
                  </a:lnTo>
                  <a:lnTo>
                    <a:pt x="15" y="181"/>
                  </a:lnTo>
                  <a:lnTo>
                    <a:pt x="18" y="187"/>
                  </a:lnTo>
                  <a:lnTo>
                    <a:pt x="21" y="192"/>
                  </a:lnTo>
                  <a:lnTo>
                    <a:pt x="25" y="196"/>
                  </a:lnTo>
                  <a:lnTo>
                    <a:pt x="28" y="202"/>
                  </a:lnTo>
                  <a:lnTo>
                    <a:pt x="32" y="207"/>
                  </a:lnTo>
                  <a:lnTo>
                    <a:pt x="37" y="210"/>
                  </a:lnTo>
                  <a:lnTo>
                    <a:pt x="40" y="214"/>
                  </a:lnTo>
                  <a:lnTo>
                    <a:pt x="44" y="218"/>
                  </a:lnTo>
                  <a:lnTo>
                    <a:pt x="50" y="221"/>
                  </a:lnTo>
                  <a:lnTo>
                    <a:pt x="55" y="226"/>
                  </a:lnTo>
                  <a:lnTo>
                    <a:pt x="59" y="229"/>
                  </a:lnTo>
                  <a:lnTo>
                    <a:pt x="65" y="232"/>
                  </a:lnTo>
                  <a:lnTo>
                    <a:pt x="70" y="235"/>
                  </a:lnTo>
                  <a:lnTo>
                    <a:pt x="76" y="236"/>
                  </a:lnTo>
                  <a:lnTo>
                    <a:pt x="82" y="239"/>
                  </a:lnTo>
                  <a:lnTo>
                    <a:pt x="88" y="241"/>
                  </a:lnTo>
                  <a:lnTo>
                    <a:pt x="94" y="242"/>
                  </a:lnTo>
                  <a:lnTo>
                    <a:pt x="99" y="244"/>
                  </a:lnTo>
                  <a:lnTo>
                    <a:pt x="105" y="245"/>
                  </a:lnTo>
                  <a:lnTo>
                    <a:pt x="111" y="245"/>
                  </a:lnTo>
                  <a:lnTo>
                    <a:pt x="117" y="247"/>
                  </a:lnTo>
                  <a:lnTo>
                    <a:pt x="123" y="247"/>
                  </a:lnTo>
                  <a:lnTo>
                    <a:pt x="129" y="247"/>
                  </a:lnTo>
                  <a:lnTo>
                    <a:pt x="137" y="245"/>
                  </a:lnTo>
                  <a:lnTo>
                    <a:pt x="143" y="245"/>
                  </a:lnTo>
                  <a:lnTo>
                    <a:pt x="149" y="244"/>
                  </a:lnTo>
                  <a:lnTo>
                    <a:pt x="155" y="242"/>
                  </a:lnTo>
                  <a:lnTo>
                    <a:pt x="161" y="241"/>
                  </a:lnTo>
                  <a:lnTo>
                    <a:pt x="166" y="239"/>
                  </a:lnTo>
                  <a:lnTo>
                    <a:pt x="171" y="236"/>
                  </a:lnTo>
                  <a:lnTo>
                    <a:pt x="177" y="235"/>
                  </a:lnTo>
                  <a:lnTo>
                    <a:pt x="183" y="232"/>
                  </a:lnTo>
                  <a:lnTo>
                    <a:pt x="187" y="229"/>
                  </a:lnTo>
                  <a:lnTo>
                    <a:pt x="193" y="226"/>
                  </a:lnTo>
                  <a:lnTo>
                    <a:pt x="198" y="221"/>
                  </a:lnTo>
                  <a:lnTo>
                    <a:pt x="202" y="218"/>
                  </a:lnTo>
                  <a:lnTo>
                    <a:pt x="207" y="214"/>
                  </a:lnTo>
                  <a:lnTo>
                    <a:pt x="211" y="210"/>
                  </a:lnTo>
                  <a:lnTo>
                    <a:pt x="216" y="207"/>
                  </a:lnTo>
                  <a:lnTo>
                    <a:pt x="219" y="202"/>
                  </a:lnTo>
                  <a:lnTo>
                    <a:pt x="223" y="196"/>
                  </a:lnTo>
                  <a:lnTo>
                    <a:pt x="226" y="192"/>
                  </a:lnTo>
                  <a:lnTo>
                    <a:pt x="229" y="187"/>
                  </a:lnTo>
                  <a:lnTo>
                    <a:pt x="232" y="181"/>
                  </a:lnTo>
                  <a:lnTo>
                    <a:pt x="235" y="177"/>
                  </a:lnTo>
                  <a:lnTo>
                    <a:pt x="238" y="171"/>
                  </a:lnTo>
                  <a:lnTo>
                    <a:pt x="239" y="165"/>
                  </a:lnTo>
                  <a:lnTo>
                    <a:pt x="241" y="159"/>
                  </a:lnTo>
                  <a:lnTo>
                    <a:pt x="244" y="154"/>
                  </a:lnTo>
                  <a:lnTo>
                    <a:pt x="244" y="148"/>
                  </a:lnTo>
                  <a:lnTo>
                    <a:pt x="245" y="141"/>
                  </a:lnTo>
                  <a:lnTo>
                    <a:pt x="247" y="135"/>
                  </a:lnTo>
                  <a:lnTo>
                    <a:pt x="247" y="129"/>
                  </a:lnTo>
                  <a:lnTo>
                    <a:pt x="247" y="123"/>
                  </a:lnTo>
                  <a:lnTo>
                    <a:pt x="247" y="117"/>
                  </a:lnTo>
                  <a:lnTo>
                    <a:pt x="247" y="110"/>
                  </a:lnTo>
                  <a:lnTo>
                    <a:pt x="245" y="104"/>
                  </a:lnTo>
                  <a:lnTo>
                    <a:pt x="244" y="98"/>
                  </a:lnTo>
                  <a:lnTo>
                    <a:pt x="244" y="92"/>
                  </a:lnTo>
                  <a:lnTo>
                    <a:pt x="241" y="86"/>
                  </a:lnTo>
                  <a:lnTo>
                    <a:pt x="239" y="80"/>
                  </a:lnTo>
                  <a:lnTo>
                    <a:pt x="238" y="76"/>
                  </a:lnTo>
                  <a:lnTo>
                    <a:pt x="235" y="70"/>
                  </a:lnTo>
                  <a:lnTo>
                    <a:pt x="232" y="64"/>
                  </a:lnTo>
                  <a:lnTo>
                    <a:pt x="229" y="59"/>
                  </a:lnTo>
                  <a:lnTo>
                    <a:pt x="226" y="55"/>
                  </a:lnTo>
                  <a:lnTo>
                    <a:pt x="223" y="49"/>
                  </a:lnTo>
                  <a:lnTo>
                    <a:pt x="219" y="44"/>
                  </a:lnTo>
                  <a:lnTo>
                    <a:pt x="216" y="40"/>
                  </a:lnTo>
                  <a:lnTo>
                    <a:pt x="211" y="35"/>
                  </a:lnTo>
                  <a:lnTo>
                    <a:pt x="207" y="31"/>
                  </a:lnTo>
                  <a:lnTo>
                    <a:pt x="202" y="28"/>
                  </a:lnTo>
                  <a:lnTo>
                    <a:pt x="198" y="23"/>
                  </a:lnTo>
                  <a:lnTo>
                    <a:pt x="193" y="20"/>
                  </a:lnTo>
                  <a:lnTo>
                    <a:pt x="187" y="17"/>
                  </a:lnTo>
                  <a:lnTo>
                    <a:pt x="183" y="14"/>
                  </a:lnTo>
                  <a:lnTo>
                    <a:pt x="177" y="11"/>
                  </a:lnTo>
                  <a:lnTo>
                    <a:pt x="171" y="8"/>
                  </a:lnTo>
                  <a:lnTo>
                    <a:pt x="166" y="7"/>
                  </a:lnTo>
                  <a:lnTo>
                    <a:pt x="161" y="6"/>
                  </a:lnTo>
                  <a:lnTo>
                    <a:pt x="155" y="3"/>
                  </a:lnTo>
                  <a:lnTo>
                    <a:pt x="149" y="3"/>
                  </a:lnTo>
                  <a:lnTo>
                    <a:pt x="143" y="1"/>
                  </a:lnTo>
                  <a:lnTo>
                    <a:pt x="137" y="0"/>
                  </a:lnTo>
                  <a:lnTo>
                    <a:pt x="129" y="0"/>
                  </a:lnTo>
                  <a:lnTo>
                    <a:pt x="123" y="0"/>
                  </a:lnTo>
                  <a:close/>
                </a:path>
              </a:pathLst>
            </a:custGeom>
            <a:solidFill>
              <a:srgbClr val="FFFFFF"/>
            </a:solidFill>
            <a:ln w="9525">
              <a:noFill/>
              <a:round/>
              <a:headEnd/>
              <a:tailEnd/>
            </a:ln>
          </p:spPr>
          <p:txBody>
            <a:bodyPr/>
            <a:lstStyle/>
            <a:p>
              <a:endParaRPr lang="es-CL"/>
            </a:p>
          </p:txBody>
        </p:sp>
        <p:sp>
          <p:nvSpPr>
            <p:cNvPr id="30746" name="Freeform 13"/>
            <p:cNvSpPr>
              <a:spLocks/>
            </p:cNvSpPr>
            <p:nvPr/>
          </p:nvSpPr>
          <p:spPr bwMode="auto">
            <a:xfrm>
              <a:off x="5586391" y="3303579"/>
              <a:ext cx="392113" cy="392113"/>
            </a:xfrm>
            <a:custGeom>
              <a:avLst/>
              <a:gdLst>
                <a:gd name="T0" fmla="*/ 2147483647 w 247"/>
                <a:gd name="T1" fmla="*/ 0 h 247"/>
                <a:gd name="T2" fmla="*/ 2147483647 w 247"/>
                <a:gd name="T3" fmla="*/ 2147483647 h 247"/>
                <a:gd name="T4" fmla="*/ 2147483647 w 247"/>
                <a:gd name="T5" fmla="*/ 2147483647 h 247"/>
                <a:gd name="T6" fmla="*/ 2147483647 w 247"/>
                <a:gd name="T7" fmla="*/ 2147483647 h 247"/>
                <a:gd name="T8" fmla="*/ 2147483647 w 247"/>
                <a:gd name="T9" fmla="*/ 2147483647 h 247"/>
                <a:gd name="T10" fmla="*/ 2147483647 w 247"/>
                <a:gd name="T11" fmla="*/ 2147483647 h 247"/>
                <a:gd name="T12" fmla="*/ 2147483647 w 247"/>
                <a:gd name="T13" fmla="*/ 2147483647 h 247"/>
                <a:gd name="T14" fmla="*/ 2147483647 w 247"/>
                <a:gd name="T15" fmla="*/ 2147483647 h 247"/>
                <a:gd name="T16" fmla="*/ 2147483647 w 247"/>
                <a:gd name="T17" fmla="*/ 2147483647 h 247"/>
                <a:gd name="T18" fmla="*/ 2147483647 w 247"/>
                <a:gd name="T19" fmla="*/ 2147483647 h 247"/>
                <a:gd name="T20" fmla="*/ 0 w 247"/>
                <a:gd name="T21" fmla="*/ 2147483647 h 247"/>
                <a:gd name="T22" fmla="*/ 2147483647 w 247"/>
                <a:gd name="T23" fmla="*/ 2147483647 h 247"/>
                <a:gd name="T24" fmla="*/ 2147483647 w 247"/>
                <a:gd name="T25" fmla="*/ 2147483647 h 247"/>
                <a:gd name="T26" fmla="*/ 2147483647 w 247"/>
                <a:gd name="T27" fmla="*/ 2147483647 h 247"/>
                <a:gd name="T28" fmla="*/ 2147483647 w 247"/>
                <a:gd name="T29" fmla="*/ 2147483647 h 247"/>
                <a:gd name="T30" fmla="*/ 2147483647 w 247"/>
                <a:gd name="T31" fmla="*/ 2147483647 h 247"/>
                <a:gd name="T32" fmla="*/ 2147483647 w 247"/>
                <a:gd name="T33" fmla="*/ 2147483647 h 247"/>
                <a:gd name="T34" fmla="*/ 2147483647 w 247"/>
                <a:gd name="T35" fmla="*/ 2147483647 h 247"/>
                <a:gd name="T36" fmla="*/ 2147483647 w 247"/>
                <a:gd name="T37" fmla="*/ 2147483647 h 247"/>
                <a:gd name="T38" fmla="*/ 2147483647 w 247"/>
                <a:gd name="T39" fmla="*/ 2147483647 h 247"/>
                <a:gd name="T40" fmla="*/ 2147483647 w 247"/>
                <a:gd name="T41" fmla="*/ 2147483647 h 247"/>
                <a:gd name="T42" fmla="*/ 2147483647 w 247"/>
                <a:gd name="T43" fmla="*/ 2147483647 h 247"/>
                <a:gd name="T44" fmla="*/ 2147483647 w 247"/>
                <a:gd name="T45" fmla="*/ 2147483647 h 247"/>
                <a:gd name="T46" fmla="*/ 2147483647 w 247"/>
                <a:gd name="T47" fmla="*/ 2147483647 h 247"/>
                <a:gd name="T48" fmla="*/ 2147483647 w 247"/>
                <a:gd name="T49" fmla="*/ 2147483647 h 247"/>
                <a:gd name="T50" fmla="*/ 2147483647 w 247"/>
                <a:gd name="T51" fmla="*/ 2147483647 h 247"/>
                <a:gd name="T52" fmla="*/ 2147483647 w 247"/>
                <a:gd name="T53" fmla="*/ 2147483647 h 247"/>
                <a:gd name="T54" fmla="*/ 2147483647 w 247"/>
                <a:gd name="T55" fmla="*/ 2147483647 h 247"/>
                <a:gd name="T56" fmla="*/ 2147483647 w 247"/>
                <a:gd name="T57" fmla="*/ 2147483647 h 247"/>
                <a:gd name="T58" fmla="*/ 2147483647 w 247"/>
                <a:gd name="T59" fmla="*/ 2147483647 h 247"/>
                <a:gd name="T60" fmla="*/ 2147483647 w 247"/>
                <a:gd name="T61" fmla="*/ 2147483647 h 247"/>
                <a:gd name="T62" fmla="*/ 2147483647 w 247"/>
                <a:gd name="T63" fmla="*/ 2147483647 h 247"/>
                <a:gd name="T64" fmla="*/ 2147483647 w 247"/>
                <a:gd name="T65" fmla="*/ 2147483647 h 247"/>
                <a:gd name="T66" fmla="*/ 2147483647 w 247"/>
                <a:gd name="T67" fmla="*/ 2147483647 h 247"/>
                <a:gd name="T68" fmla="*/ 2147483647 w 247"/>
                <a:gd name="T69" fmla="*/ 2147483647 h 247"/>
                <a:gd name="T70" fmla="*/ 2147483647 w 247"/>
                <a:gd name="T71" fmla="*/ 2147483647 h 247"/>
                <a:gd name="T72" fmla="*/ 2147483647 w 247"/>
                <a:gd name="T73" fmla="*/ 2147483647 h 247"/>
                <a:gd name="T74" fmla="*/ 2147483647 w 247"/>
                <a:gd name="T75" fmla="*/ 2147483647 h 247"/>
                <a:gd name="T76" fmla="*/ 2147483647 w 247"/>
                <a:gd name="T77" fmla="*/ 2147483647 h 247"/>
                <a:gd name="T78" fmla="*/ 2147483647 w 247"/>
                <a:gd name="T79" fmla="*/ 2147483647 h 247"/>
                <a:gd name="T80" fmla="*/ 2147483647 w 247"/>
                <a:gd name="T81" fmla="*/ 2147483647 h 247"/>
                <a:gd name="T82" fmla="*/ 2147483647 w 247"/>
                <a:gd name="T83" fmla="*/ 2147483647 h 247"/>
                <a:gd name="T84" fmla="*/ 2147483647 w 247"/>
                <a:gd name="T85" fmla="*/ 0 h 2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7"/>
                <a:gd name="T130" fmla="*/ 0 h 247"/>
                <a:gd name="T131" fmla="*/ 247 w 247"/>
                <a:gd name="T132" fmla="*/ 247 h 2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7" h="247">
                  <a:moveTo>
                    <a:pt x="123" y="0"/>
                  </a:moveTo>
                  <a:lnTo>
                    <a:pt x="117" y="0"/>
                  </a:lnTo>
                  <a:lnTo>
                    <a:pt x="111" y="0"/>
                  </a:lnTo>
                  <a:lnTo>
                    <a:pt x="105" y="1"/>
                  </a:lnTo>
                  <a:lnTo>
                    <a:pt x="99" y="3"/>
                  </a:lnTo>
                  <a:lnTo>
                    <a:pt x="94" y="3"/>
                  </a:lnTo>
                  <a:lnTo>
                    <a:pt x="88" y="6"/>
                  </a:lnTo>
                  <a:lnTo>
                    <a:pt x="82" y="7"/>
                  </a:lnTo>
                  <a:lnTo>
                    <a:pt x="76" y="8"/>
                  </a:lnTo>
                  <a:lnTo>
                    <a:pt x="70" y="11"/>
                  </a:lnTo>
                  <a:lnTo>
                    <a:pt x="65" y="14"/>
                  </a:lnTo>
                  <a:lnTo>
                    <a:pt x="59" y="17"/>
                  </a:lnTo>
                  <a:lnTo>
                    <a:pt x="55" y="20"/>
                  </a:lnTo>
                  <a:lnTo>
                    <a:pt x="50" y="23"/>
                  </a:lnTo>
                  <a:lnTo>
                    <a:pt x="44" y="28"/>
                  </a:lnTo>
                  <a:lnTo>
                    <a:pt x="40" y="31"/>
                  </a:lnTo>
                  <a:lnTo>
                    <a:pt x="37" y="35"/>
                  </a:lnTo>
                  <a:lnTo>
                    <a:pt x="32" y="40"/>
                  </a:lnTo>
                  <a:lnTo>
                    <a:pt x="28" y="44"/>
                  </a:lnTo>
                  <a:lnTo>
                    <a:pt x="25" y="49"/>
                  </a:lnTo>
                  <a:lnTo>
                    <a:pt x="21" y="55"/>
                  </a:lnTo>
                  <a:lnTo>
                    <a:pt x="18" y="59"/>
                  </a:lnTo>
                  <a:lnTo>
                    <a:pt x="15" y="64"/>
                  </a:lnTo>
                  <a:lnTo>
                    <a:pt x="12" y="70"/>
                  </a:lnTo>
                  <a:lnTo>
                    <a:pt x="10" y="76"/>
                  </a:lnTo>
                  <a:lnTo>
                    <a:pt x="7" y="80"/>
                  </a:lnTo>
                  <a:lnTo>
                    <a:pt x="6" y="86"/>
                  </a:lnTo>
                  <a:lnTo>
                    <a:pt x="4" y="92"/>
                  </a:lnTo>
                  <a:lnTo>
                    <a:pt x="3" y="98"/>
                  </a:lnTo>
                  <a:lnTo>
                    <a:pt x="1" y="104"/>
                  </a:lnTo>
                  <a:lnTo>
                    <a:pt x="1" y="110"/>
                  </a:lnTo>
                  <a:lnTo>
                    <a:pt x="0" y="117"/>
                  </a:lnTo>
                  <a:lnTo>
                    <a:pt x="0" y="123"/>
                  </a:lnTo>
                  <a:lnTo>
                    <a:pt x="0" y="129"/>
                  </a:lnTo>
                  <a:lnTo>
                    <a:pt x="1" y="135"/>
                  </a:lnTo>
                  <a:lnTo>
                    <a:pt x="1" y="141"/>
                  </a:lnTo>
                  <a:lnTo>
                    <a:pt x="3" y="148"/>
                  </a:lnTo>
                  <a:lnTo>
                    <a:pt x="4" y="154"/>
                  </a:lnTo>
                  <a:lnTo>
                    <a:pt x="6" y="159"/>
                  </a:lnTo>
                  <a:lnTo>
                    <a:pt x="7" y="165"/>
                  </a:lnTo>
                  <a:lnTo>
                    <a:pt x="10" y="171"/>
                  </a:lnTo>
                  <a:lnTo>
                    <a:pt x="12" y="177"/>
                  </a:lnTo>
                  <a:lnTo>
                    <a:pt x="15" y="181"/>
                  </a:lnTo>
                  <a:lnTo>
                    <a:pt x="18" y="187"/>
                  </a:lnTo>
                  <a:lnTo>
                    <a:pt x="21" y="192"/>
                  </a:lnTo>
                  <a:lnTo>
                    <a:pt x="25" y="196"/>
                  </a:lnTo>
                  <a:lnTo>
                    <a:pt x="28" y="202"/>
                  </a:lnTo>
                  <a:lnTo>
                    <a:pt x="32" y="207"/>
                  </a:lnTo>
                  <a:lnTo>
                    <a:pt x="37" y="210"/>
                  </a:lnTo>
                  <a:lnTo>
                    <a:pt x="40" y="214"/>
                  </a:lnTo>
                  <a:lnTo>
                    <a:pt x="44" y="218"/>
                  </a:lnTo>
                  <a:lnTo>
                    <a:pt x="50" y="221"/>
                  </a:lnTo>
                  <a:lnTo>
                    <a:pt x="55" y="226"/>
                  </a:lnTo>
                  <a:lnTo>
                    <a:pt x="59" y="229"/>
                  </a:lnTo>
                  <a:lnTo>
                    <a:pt x="65" y="232"/>
                  </a:lnTo>
                  <a:lnTo>
                    <a:pt x="70" y="235"/>
                  </a:lnTo>
                  <a:lnTo>
                    <a:pt x="76" y="236"/>
                  </a:lnTo>
                  <a:lnTo>
                    <a:pt x="82" y="239"/>
                  </a:lnTo>
                  <a:lnTo>
                    <a:pt x="88" y="241"/>
                  </a:lnTo>
                  <a:lnTo>
                    <a:pt x="94" y="242"/>
                  </a:lnTo>
                  <a:lnTo>
                    <a:pt x="99" y="244"/>
                  </a:lnTo>
                  <a:lnTo>
                    <a:pt x="105" y="245"/>
                  </a:lnTo>
                  <a:lnTo>
                    <a:pt x="111" y="245"/>
                  </a:lnTo>
                  <a:lnTo>
                    <a:pt x="117" y="247"/>
                  </a:lnTo>
                  <a:lnTo>
                    <a:pt x="123" y="247"/>
                  </a:lnTo>
                  <a:lnTo>
                    <a:pt x="129" y="247"/>
                  </a:lnTo>
                  <a:lnTo>
                    <a:pt x="137" y="245"/>
                  </a:lnTo>
                  <a:lnTo>
                    <a:pt x="143" y="245"/>
                  </a:lnTo>
                  <a:lnTo>
                    <a:pt x="149" y="244"/>
                  </a:lnTo>
                  <a:lnTo>
                    <a:pt x="155" y="242"/>
                  </a:lnTo>
                  <a:lnTo>
                    <a:pt x="161" y="241"/>
                  </a:lnTo>
                  <a:lnTo>
                    <a:pt x="166" y="239"/>
                  </a:lnTo>
                  <a:lnTo>
                    <a:pt x="171" y="236"/>
                  </a:lnTo>
                  <a:lnTo>
                    <a:pt x="177" y="235"/>
                  </a:lnTo>
                  <a:lnTo>
                    <a:pt x="183" y="232"/>
                  </a:lnTo>
                  <a:lnTo>
                    <a:pt x="187" y="229"/>
                  </a:lnTo>
                  <a:lnTo>
                    <a:pt x="193" y="226"/>
                  </a:lnTo>
                  <a:lnTo>
                    <a:pt x="198" y="221"/>
                  </a:lnTo>
                  <a:lnTo>
                    <a:pt x="202" y="218"/>
                  </a:lnTo>
                  <a:lnTo>
                    <a:pt x="207" y="214"/>
                  </a:lnTo>
                  <a:lnTo>
                    <a:pt x="211" y="210"/>
                  </a:lnTo>
                  <a:lnTo>
                    <a:pt x="216" y="207"/>
                  </a:lnTo>
                  <a:lnTo>
                    <a:pt x="219" y="202"/>
                  </a:lnTo>
                  <a:lnTo>
                    <a:pt x="223" y="196"/>
                  </a:lnTo>
                  <a:lnTo>
                    <a:pt x="226" y="192"/>
                  </a:lnTo>
                  <a:lnTo>
                    <a:pt x="229" y="187"/>
                  </a:lnTo>
                  <a:lnTo>
                    <a:pt x="232" y="181"/>
                  </a:lnTo>
                  <a:lnTo>
                    <a:pt x="235" y="177"/>
                  </a:lnTo>
                  <a:lnTo>
                    <a:pt x="238" y="171"/>
                  </a:lnTo>
                  <a:lnTo>
                    <a:pt x="239" y="165"/>
                  </a:lnTo>
                  <a:lnTo>
                    <a:pt x="241" y="159"/>
                  </a:lnTo>
                  <a:lnTo>
                    <a:pt x="244" y="154"/>
                  </a:lnTo>
                  <a:lnTo>
                    <a:pt x="244" y="148"/>
                  </a:lnTo>
                  <a:lnTo>
                    <a:pt x="245" y="141"/>
                  </a:lnTo>
                  <a:lnTo>
                    <a:pt x="247" y="135"/>
                  </a:lnTo>
                  <a:lnTo>
                    <a:pt x="247" y="129"/>
                  </a:lnTo>
                  <a:lnTo>
                    <a:pt x="247" y="123"/>
                  </a:lnTo>
                  <a:lnTo>
                    <a:pt x="247" y="117"/>
                  </a:lnTo>
                  <a:lnTo>
                    <a:pt x="247" y="110"/>
                  </a:lnTo>
                  <a:lnTo>
                    <a:pt x="245" y="104"/>
                  </a:lnTo>
                  <a:lnTo>
                    <a:pt x="244" y="98"/>
                  </a:lnTo>
                  <a:lnTo>
                    <a:pt x="244" y="92"/>
                  </a:lnTo>
                  <a:lnTo>
                    <a:pt x="241" y="86"/>
                  </a:lnTo>
                  <a:lnTo>
                    <a:pt x="239" y="80"/>
                  </a:lnTo>
                  <a:lnTo>
                    <a:pt x="238" y="76"/>
                  </a:lnTo>
                  <a:lnTo>
                    <a:pt x="235" y="70"/>
                  </a:lnTo>
                  <a:lnTo>
                    <a:pt x="232" y="64"/>
                  </a:lnTo>
                  <a:lnTo>
                    <a:pt x="229" y="59"/>
                  </a:lnTo>
                  <a:lnTo>
                    <a:pt x="226" y="55"/>
                  </a:lnTo>
                  <a:lnTo>
                    <a:pt x="223" y="49"/>
                  </a:lnTo>
                  <a:lnTo>
                    <a:pt x="219" y="44"/>
                  </a:lnTo>
                  <a:lnTo>
                    <a:pt x="216" y="40"/>
                  </a:lnTo>
                  <a:lnTo>
                    <a:pt x="211" y="35"/>
                  </a:lnTo>
                  <a:lnTo>
                    <a:pt x="207" y="31"/>
                  </a:lnTo>
                  <a:lnTo>
                    <a:pt x="202" y="28"/>
                  </a:lnTo>
                  <a:lnTo>
                    <a:pt x="198" y="23"/>
                  </a:lnTo>
                  <a:lnTo>
                    <a:pt x="193" y="20"/>
                  </a:lnTo>
                  <a:lnTo>
                    <a:pt x="187" y="17"/>
                  </a:lnTo>
                  <a:lnTo>
                    <a:pt x="183" y="14"/>
                  </a:lnTo>
                  <a:lnTo>
                    <a:pt x="177" y="11"/>
                  </a:lnTo>
                  <a:lnTo>
                    <a:pt x="171" y="8"/>
                  </a:lnTo>
                  <a:lnTo>
                    <a:pt x="166" y="7"/>
                  </a:lnTo>
                  <a:lnTo>
                    <a:pt x="161" y="6"/>
                  </a:lnTo>
                  <a:lnTo>
                    <a:pt x="155" y="3"/>
                  </a:lnTo>
                  <a:lnTo>
                    <a:pt x="149" y="3"/>
                  </a:lnTo>
                  <a:lnTo>
                    <a:pt x="143" y="1"/>
                  </a:lnTo>
                  <a:lnTo>
                    <a:pt x="137" y="0"/>
                  </a:lnTo>
                  <a:lnTo>
                    <a:pt x="129" y="0"/>
                  </a:lnTo>
                  <a:lnTo>
                    <a:pt x="123" y="0"/>
                  </a:lnTo>
                </a:path>
              </a:pathLst>
            </a:custGeom>
            <a:noFill/>
            <a:ln w="0">
              <a:solidFill>
                <a:srgbClr val="0000B8"/>
              </a:solidFill>
              <a:round/>
              <a:headEnd/>
              <a:tailEnd/>
            </a:ln>
          </p:spPr>
          <p:txBody>
            <a:bodyPr/>
            <a:lstStyle/>
            <a:p>
              <a:endParaRPr lang="es-CL"/>
            </a:p>
          </p:txBody>
        </p:sp>
        <p:sp>
          <p:nvSpPr>
            <p:cNvPr id="30747" name="Freeform 14"/>
            <p:cNvSpPr>
              <a:spLocks/>
            </p:cNvSpPr>
            <p:nvPr/>
          </p:nvSpPr>
          <p:spPr bwMode="auto">
            <a:xfrm>
              <a:off x="3698854" y="2971792"/>
              <a:ext cx="796925" cy="628650"/>
            </a:xfrm>
            <a:custGeom>
              <a:avLst/>
              <a:gdLst>
                <a:gd name="T0" fmla="*/ 2147483647 w 502"/>
                <a:gd name="T1" fmla="*/ 0 h 396"/>
                <a:gd name="T2" fmla="*/ 2147483647 w 502"/>
                <a:gd name="T3" fmla="*/ 2147483647 h 396"/>
                <a:gd name="T4" fmla="*/ 2147483647 w 502"/>
                <a:gd name="T5" fmla="*/ 2147483647 h 396"/>
                <a:gd name="T6" fmla="*/ 2147483647 w 502"/>
                <a:gd name="T7" fmla="*/ 2147483647 h 396"/>
                <a:gd name="T8" fmla="*/ 2147483647 w 502"/>
                <a:gd name="T9" fmla="*/ 2147483647 h 396"/>
                <a:gd name="T10" fmla="*/ 2147483647 w 502"/>
                <a:gd name="T11" fmla="*/ 2147483647 h 396"/>
                <a:gd name="T12" fmla="*/ 2147483647 w 502"/>
                <a:gd name="T13" fmla="*/ 2147483647 h 396"/>
                <a:gd name="T14" fmla="*/ 2147483647 w 502"/>
                <a:gd name="T15" fmla="*/ 2147483647 h 396"/>
                <a:gd name="T16" fmla="*/ 2147483647 w 502"/>
                <a:gd name="T17" fmla="*/ 2147483647 h 396"/>
                <a:gd name="T18" fmla="*/ 2147483647 w 502"/>
                <a:gd name="T19" fmla="*/ 2147483647 h 396"/>
                <a:gd name="T20" fmla="*/ 0 w 502"/>
                <a:gd name="T21" fmla="*/ 2147483647 h 396"/>
                <a:gd name="T22" fmla="*/ 2147483647 w 502"/>
                <a:gd name="T23" fmla="*/ 2147483647 h 396"/>
                <a:gd name="T24" fmla="*/ 2147483647 w 502"/>
                <a:gd name="T25" fmla="*/ 2147483647 h 396"/>
                <a:gd name="T26" fmla="*/ 2147483647 w 502"/>
                <a:gd name="T27" fmla="*/ 2147483647 h 396"/>
                <a:gd name="T28" fmla="*/ 2147483647 w 502"/>
                <a:gd name="T29" fmla="*/ 2147483647 h 396"/>
                <a:gd name="T30" fmla="*/ 2147483647 w 502"/>
                <a:gd name="T31" fmla="*/ 2147483647 h 396"/>
                <a:gd name="T32" fmla="*/ 2147483647 w 502"/>
                <a:gd name="T33" fmla="*/ 2147483647 h 396"/>
                <a:gd name="T34" fmla="*/ 2147483647 w 502"/>
                <a:gd name="T35" fmla="*/ 2147483647 h 396"/>
                <a:gd name="T36" fmla="*/ 2147483647 w 502"/>
                <a:gd name="T37" fmla="*/ 2147483647 h 396"/>
                <a:gd name="T38" fmla="*/ 2147483647 w 502"/>
                <a:gd name="T39" fmla="*/ 2147483647 h 396"/>
                <a:gd name="T40" fmla="*/ 2147483647 w 502"/>
                <a:gd name="T41" fmla="*/ 2147483647 h 396"/>
                <a:gd name="T42" fmla="*/ 2147483647 w 502"/>
                <a:gd name="T43" fmla="*/ 2147483647 h 396"/>
                <a:gd name="T44" fmla="*/ 2147483647 w 502"/>
                <a:gd name="T45" fmla="*/ 2147483647 h 396"/>
                <a:gd name="T46" fmla="*/ 2147483647 w 502"/>
                <a:gd name="T47" fmla="*/ 2147483647 h 396"/>
                <a:gd name="T48" fmla="*/ 2147483647 w 502"/>
                <a:gd name="T49" fmla="*/ 2147483647 h 396"/>
                <a:gd name="T50" fmla="*/ 2147483647 w 502"/>
                <a:gd name="T51" fmla="*/ 2147483647 h 396"/>
                <a:gd name="T52" fmla="*/ 2147483647 w 502"/>
                <a:gd name="T53" fmla="*/ 2147483647 h 396"/>
                <a:gd name="T54" fmla="*/ 2147483647 w 502"/>
                <a:gd name="T55" fmla="*/ 2147483647 h 396"/>
                <a:gd name="T56" fmla="*/ 2147483647 w 502"/>
                <a:gd name="T57" fmla="*/ 2147483647 h 396"/>
                <a:gd name="T58" fmla="*/ 2147483647 w 502"/>
                <a:gd name="T59" fmla="*/ 2147483647 h 396"/>
                <a:gd name="T60" fmla="*/ 2147483647 w 502"/>
                <a:gd name="T61" fmla="*/ 2147483647 h 396"/>
                <a:gd name="T62" fmla="*/ 2147483647 w 502"/>
                <a:gd name="T63" fmla="*/ 2147483647 h 396"/>
                <a:gd name="T64" fmla="*/ 2147483647 w 502"/>
                <a:gd name="T65" fmla="*/ 2147483647 h 396"/>
                <a:gd name="T66" fmla="*/ 2147483647 w 502"/>
                <a:gd name="T67" fmla="*/ 2147483647 h 396"/>
                <a:gd name="T68" fmla="*/ 2147483647 w 502"/>
                <a:gd name="T69" fmla="*/ 2147483647 h 396"/>
                <a:gd name="T70" fmla="*/ 2147483647 w 502"/>
                <a:gd name="T71" fmla="*/ 2147483647 h 396"/>
                <a:gd name="T72" fmla="*/ 2147483647 w 502"/>
                <a:gd name="T73" fmla="*/ 2147483647 h 396"/>
                <a:gd name="T74" fmla="*/ 2147483647 w 502"/>
                <a:gd name="T75" fmla="*/ 2147483647 h 396"/>
                <a:gd name="T76" fmla="*/ 2147483647 w 502"/>
                <a:gd name="T77" fmla="*/ 2147483647 h 396"/>
                <a:gd name="T78" fmla="*/ 2147483647 w 502"/>
                <a:gd name="T79" fmla="*/ 2147483647 h 396"/>
                <a:gd name="T80" fmla="*/ 2147483647 w 502"/>
                <a:gd name="T81" fmla="*/ 2147483647 h 396"/>
                <a:gd name="T82" fmla="*/ 2147483647 w 502"/>
                <a:gd name="T83" fmla="*/ 2147483647 h 396"/>
                <a:gd name="T84" fmla="*/ 2147483647 w 502"/>
                <a:gd name="T85" fmla="*/ 0 h 3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02"/>
                <a:gd name="T130" fmla="*/ 0 h 396"/>
                <a:gd name="T131" fmla="*/ 502 w 502"/>
                <a:gd name="T132" fmla="*/ 396 h 39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02" h="396">
                  <a:moveTo>
                    <a:pt x="252" y="0"/>
                  </a:moveTo>
                  <a:lnTo>
                    <a:pt x="239" y="0"/>
                  </a:lnTo>
                  <a:lnTo>
                    <a:pt x="225" y="0"/>
                  </a:lnTo>
                  <a:lnTo>
                    <a:pt x="213" y="2"/>
                  </a:lnTo>
                  <a:lnTo>
                    <a:pt x="201" y="3"/>
                  </a:lnTo>
                  <a:lnTo>
                    <a:pt x="189" y="6"/>
                  </a:lnTo>
                  <a:lnTo>
                    <a:pt x="178" y="9"/>
                  </a:lnTo>
                  <a:lnTo>
                    <a:pt x="166" y="12"/>
                  </a:lnTo>
                  <a:lnTo>
                    <a:pt x="154" y="15"/>
                  </a:lnTo>
                  <a:lnTo>
                    <a:pt x="143" y="19"/>
                  </a:lnTo>
                  <a:lnTo>
                    <a:pt x="131" y="24"/>
                  </a:lnTo>
                  <a:lnTo>
                    <a:pt x="121" y="28"/>
                  </a:lnTo>
                  <a:lnTo>
                    <a:pt x="112" y="33"/>
                  </a:lnTo>
                  <a:lnTo>
                    <a:pt x="102" y="39"/>
                  </a:lnTo>
                  <a:lnTo>
                    <a:pt x="93" y="45"/>
                  </a:lnTo>
                  <a:lnTo>
                    <a:pt x="82" y="51"/>
                  </a:lnTo>
                  <a:lnTo>
                    <a:pt x="75" y="58"/>
                  </a:lnTo>
                  <a:lnTo>
                    <a:pt x="66" y="64"/>
                  </a:lnTo>
                  <a:lnTo>
                    <a:pt x="58" y="72"/>
                  </a:lnTo>
                  <a:lnTo>
                    <a:pt x="51" y="79"/>
                  </a:lnTo>
                  <a:lnTo>
                    <a:pt x="43" y="86"/>
                  </a:lnTo>
                  <a:lnTo>
                    <a:pt x="38" y="95"/>
                  </a:lnTo>
                  <a:lnTo>
                    <a:pt x="32" y="103"/>
                  </a:lnTo>
                  <a:lnTo>
                    <a:pt x="26" y="112"/>
                  </a:lnTo>
                  <a:lnTo>
                    <a:pt x="21" y="121"/>
                  </a:lnTo>
                  <a:lnTo>
                    <a:pt x="17" y="130"/>
                  </a:lnTo>
                  <a:lnTo>
                    <a:pt x="12" y="139"/>
                  </a:lnTo>
                  <a:lnTo>
                    <a:pt x="9" y="147"/>
                  </a:lnTo>
                  <a:lnTo>
                    <a:pt x="6" y="158"/>
                  </a:lnTo>
                  <a:lnTo>
                    <a:pt x="3" y="167"/>
                  </a:lnTo>
                  <a:lnTo>
                    <a:pt x="2" y="177"/>
                  </a:lnTo>
                  <a:lnTo>
                    <a:pt x="0" y="188"/>
                  </a:lnTo>
                  <a:lnTo>
                    <a:pt x="0" y="198"/>
                  </a:lnTo>
                  <a:lnTo>
                    <a:pt x="0" y="207"/>
                  </a:lnTo>
                  <a:lnTo>
                    <a:pt x="2" y="217"/>
                  </a:lnTo>
                  <a:lnTo>
                    <a:pt x="3" y="228"/>
                  </a:lnTo>
                  <a:lnTo>
                    <a:pt x="6" y="237"/>
                  </a:lnTo>
                  <a:lnTo>
                    <a:pt x="9" y="247"/>
                  </a:lnTo>
                  <a:lnTo>
                    <a:pt x="12" y="256"/>
                  </a:lnTo>
                  <a:lnTo>
                    <a:pt x="17" y="265"/>
                  </a:lnTo>
                  <a:lnTo>
                    <a:pt x="21" y="274"/>
                  </a:lnTo>
                  <a:lnTo>
                    <a:pt x="26" y="283"/>
                  </a:lnTo>
                  <a:lnTo>
                    <a:pt x="32" y="292"/>
                  </a:lnTo>
                  <a:lnTo>
                    <a:pt x="38" y="301"/>
                  </a:lnTo>
                  <a:lnTo>
                    <a:pt x="43" y="308"/>
                  </a:lnTo>
                  <a:lnTo>
                    <a:pt x="51" y="316"/>
                  </a:lnTo>
                  <a:lnTo>
                    <a:pt x="58" y="323"/>
                  </a:lnTo>
                  <a:lnTo>
                    <a:pt x="66" y="331"/>
                  </a:lnTo>
                  <a:lnTo>
                    <a:pt x="75" y="338"/>
                  </a:lnTo>
                  <a:lnTo>
                    <a:pt x="82" y="344"/>
                  </a:lnTo>
                  <a:lnTo>
                    <a:pt x="93" y="350"/>
                  </a:lnTo>
                  <a:lnTo>
                    <a:pt x="102" y="356"/>
                  </a:lnTo>
                  <a:lnTo>
                    <a:pt x="112" y="362"/>
                  </a:lnTo>
                  <a:lnTo>
                    <a:pt x="121" y="366"/>
                  </a:lnTo>
                  <a:lnTo>
                    <a:pt x="131" y="372"/>
                  </a:lnTo>
                  <a:lnTo>
                    <a:pt x="143" y="375"/>
                  </a:lnTo>
                  <a:lnTo>
                    <a:pt x="154" y="380"/>
                  </a:lnTo>
                  <a:lnTo>
                    <a:pt x="166" y="384"/>
                  </a:lnTo>
                  <a:lnTo>
                    <a:pt x="178" y="387"/>
                  </a:lnTo>
                  <a:lnTo>
                    <a:pt x="189" y="389"/>
                  </a:lnTo>
                  <a:lnTo>
                    <a:pt x="201" y="392"/>
                  </a:lnTo>
                  <a:lnTo>
                    <a:pt x="213" y="393"/>
                  </a:lnTo>
                  <a:lnTo>
                    <a:pt x="225" y="395"/>
                  </a:lnTo>
                  <a:lnTo>
                    <a:pt x="239" y="395"/>
                  </a:lnTo>
                  <a:lnTo>
                    <a:pt x="252" y="396"/>
                  </a:lnTo>
                  <a:lnTo>
                    <a:pt x="264" y="395"/>
                  </a:lnTo>
                  <a:lnTo>
                    <a:pt x="277" y="395"/>
                  </a:lnTo>
                  <a:lnTo>
                    <a:pt x="289" y="393"/>
                  </a:lnTo>
                  <a:lnTo>
                    <a:pt x="301" y="392"/>
                  </a:lnTo>
                  <a:lnTo>
                    <a:pt x="313" y="389"/>
                  </a:lnTo>
                  <a:lnTo>
                    <a:pt x="325" y="387"/>
                  </a:lnTo>
                  <a:lnTo>
                    <a:pt x="337" y="384"/>
                  </a:lnTo>
                  <a:lnTo>
                    <a:pt x="349" y="380"/>
                  </a:lnTo>
                  <a:lnTo>
                    <a:pt x="359" y="375"/>
                  </a:lnTo>
                  <a:lnTo>
                    <a:pt x="371" y="372"/>
                  </a:lnTo>
                  <a:lnTo>
                    <a:pt x="382" y="366"/>
                  </a:lnTo>
                  <a:lnTo>
                    <a:pt x="390" y="362"/>
                  </a:lnTo>
                  <a:lnTo>
                    <a:pt x="401" y="356"/>
                  </a:lnTo>
                  <a:lnTo>
                    <a:pt x="410" y="350"/>
                  </a:lnTo>
                  <a:lnTo>
                    <a:pt x="420" y="344"/>
                  </a:lnTo>
                  <a:lnTo>
                    <a:pt x="428" y="338"/>
                  </a:lnTo>
                  <a:lnTo>
                    <a:pt x="437" y="331"/>
                  </a:lnTo>
                  <a:lnTo>
                    <a:pt x="444" y="323"/>
                  </a:lnTo>
                  <a:lnTo>
                    <a:pt x="452" y="316"/>
                  </a:lnTo>
                  <a:lnTo>
                    <a:pt x="459" y="308"/>
                  </a:lnTo>
                  <a:lnTo>
                    <a:pt x="465" y="301"/>
                  </a:lnTo>
                  <a:lnTo>
                    <a:pt x="471" y="292"/>
                  </a:lnTo>
                  <a:lnTo>
                    <a:pt x="477" y="283"/>
                  </a:lnTo>
                  <a:lnTo>
                    <a:pt x="481" y="274"/>
                  </a:lnTo>
                  <a:lnTo>
                    <a:pt x="487" y="265"/>
                  </a:lnTo>
                  <a:lnTo>
                    <a:pt x="490" y="256"/>
                  </a:lnTo>
                  <a:lnTo>
                    <a:pt x="493" y="247"/>
                  </a:lnTo>
                  <a:lnTo>
                    <a:pt x="496" y="237"/>
                  </a:lnTo>
                  <a:lnTo>
                    <a:pt x="499" y="228"/>
                  </a:lnTo>
                  <a:lnTo>
                    <a:pt x="501" y="217"/>
                  </a:lnTo>
                  <a:lnTo>
                    <a:pt x="502" y="207"/>
                  </a:lnTo>
                  <a:lnTo>
                    <a:pt x="502" y="198"/>
                  </a:lnTo>
                  <a:lnTo>
                    <a:pt x="502" y="188"/>
                  </a:lnTo>
                  <a:lnTo>
                    <a:pt x="501" y="177"/>
                  </a:lnTo>
                  <a:lnTo>
                    <a:pt x="499" y="167"/>
                  </a:lnTo>
                  <a:lnTo>
                    <a:pt x="496" y="158"/>
                  </a:lnTo>
                  <a:lnTo>
                    <a:pt x="493" y="147"/>
                  </a:lnTo>
                  <a:lnTo>
                    <a:pt x="490" y="139"/>
                  </a:lnTo>
                  <a:lnTo>
                    <a:pt x="487" y="130"/>
                  </a:lnTo>
                  <a:lnTo>
                    <a:pt x="481" y="121"/>
                  </a:lnTo>
                  <a:lnTo>
                    <a:pt x="477" y="112"/>
                  </a:lnTo>
                  <a:lnTo>
                    <a:pt x="471" y="103"/>
                  </a:lnTo>
                  <a:lnTo>
                    <a:pt x="465" y="95"/>
                  </a:lnTo>
                  <a:lnTo>
                    <a:pt x="459" y="86"/>
                  </a:lnTo>
                  <a:lnTo>
                    <a:pt x="452" y="79"/>
                  </a:lnTo>
                  <a:lnTo>
                    <a:pt x="444" y="72"/>
                  </a:lnTo>
                  <a:lnTo>
                    <a:pt x="437" y="64"/>
                  </a:lnTo>
                  <a:lnTo>
                    <a:pt x="428" y="58"/>
                  </a:lnTo>
                  <a:lnTo>
                    <a:pt x="420" y="51"/>
                  </a:lnTo>
                  <a:lnTo>
                    <a:pt x="410" y="45"/>
                  </a:lnTo>
                  <a:lnTo>
                    <a:pt x="401" y="39"/>
                  </a:lnTo>
                  <a:lnTo>
                    <a:pt x="390" y="33"/>
                  </a:lnTo>
                  <a:lnTo>
                    <a:pt x="382" y="28"/>
                  </a:lnTo>
                  <a:lnTo>
                    <a:pt x="371" y="24"/>
                  </a:lnTo>
                  <a:lnTo>
                    <a:pt x="359" y="19"/>
                  </a:lnTo>
                  <a:lnTo>
                    <a:pt x="349" y="15"/>
                  </a:lnTo>
                  <a:lnTo>
                    <a:pt x="337" y="12"/>
                  </a:lnTo>
                  <a:lnTo>
                    <a:pt x="325" y="9"/>
                  </a:lnTo>
                  <a:lnTo>
                    <a:pt x="313" y="6"/>
                  </a:lnTo>
                  <a:lnTo>
                    <a:pt x="301" y="3"/>
                  </a:lnTo>
                  <a:lnTo>
                    <a:pt x="289" y="2"/>
                  </a:lnTo>
                  <a:lnTo>
                    <a:pt x="277" y="0"/>
                  </a:lnTo>
                  <a:lnTo>
                    <a:pt x="264" y="0"/>
                  </a:lnTo>
                  <a:lnTo>
                    <a:pt x="252" y="0"/>
                  </a:lnTo>
                  <a:close/>
                </a:path>
              </a:pathLst>
            </a:custGeom>
            <a:solidFill>
              <a:srgbClr val="FFFFFF"/>
            </a:solidFill>
            <a:ln w="9525">
              <a:noFill/>
              <a:round/>
              <a:headEnd/>
              <a:tailEnd/>
            </a:ln>
          </p:spPr>
          <p:txBody>
            <a:bodyPr/>
            <a:lstStyle/>
            <a:p>
              <a:endParaRPr lang="es-CL"/>
            </a:p>
          </p:txBody>
        </p:sp>
        <p:sp>
          <p:nvSpPr>
            <p:cNvPr id="30748" name="Freeform 15"/>
            <p:cNvSpPr>
              <a:spLocks/>
            </p:cNvSpPr>
            <p:nvPr/>
          </p:nvSpPr>
          <p:spPr bwMode="auto">
            <a:xfrm>
              <a:off x="3698854" y="2971792"/>
              <a:ext cx="796925" cy="628650"/>
            </a:xfrm>
            <a:custGeom>
              <a:avLst/>
              <a:gdLst>
                <a:gd name="T0" fmla="*/ 2147483647 w 502"/>
                <a:gd name="T1" fmla="*/ 0 h 396"/>
                <a:gd name="T2" fmla="*/ 2147483647 w 502"/>
                <a:gd name="T3" fmla="*/ 2147483647 h 396"/>
                <a:gd name="T4" fmla="*/ 2147483647 w 502"/>
                <a:gd name="T5" fmla="*/ 2147483647 h 396"/>
                <a:gd name="T6" fmla="*/ 2147483647 w 502"/>
                <a:gd name="T7" fmla="*/ 2147483647 h 396"/>
                <a:gd name="T8" fmla="*/ 2147483647 w 502"/>
                <a:gd name="T9" fmla="*/ 2147483647 h 396"/>
                <a:gd name="T10" fmla="*/ 2147483647 w 502"/>
                <a:gd name="T11" fmla="*/ 2147483647 h 396"/>
                <a:gd name="T12" fmla="*/ 2147483647 w 502"/>
                <a:gd name="T13" fmla="*/ 2147483647 h 396"/>
                <a:gd name="T14" fmla="*/ 2147483647 w 502"/>
                <a:gd name="T15" fmla="*/ 2147483647 h 396"/>
                <a:gd name="T16" fmla="*/ 2147483647 w 502"/>
                <a:gd name="T17" fmla="*/ 2147483647 h 396"/>
                <a:gd name="T18" fmla="*/ 2147483647 w 502"/>
                <a:gd name="T19" fmla="*/ 2147483647 h 396"/>
                <a:gd name="T20" fmla="*/ 0 w 502"/>
                <a:gd name="T21" fmla="*/ 2147483647 h 396"/>
                <a:gd name="T22" fmla="*/ 2147483647 w 502"/>
                <a:gd name="T23" fmla="*/ 2147483647 h 396"/>
                <a:gd name="T24" fmla="*/ 2147483647 w 502"/>
                <a:gd name="T25" fmla="*/ 2147483647 h 396"/>
                <a:gd name="T26" fmla="*/ 2147483647 w 502"/>
                <a:gd name="T27" fmla="*/ 2147483647 h 396"/>
                <a:gd name="T28" fmla="*/ 2147483647 w 502"/>
                <a:gd name="T29" fmla="*/ 2147483647 h 396"/>
                <a:gd name="T30" fmla="*/ 2147483647 w 502"/>
                <a:gd name="T31" fmla="*/ 2147483647 h 396"/>
                <a:gd name="T32" fmla="*/ 2147483647 w 502"/>
                <a:gd name="T33" fmla="*/ 2147483647 h 396"/>
                <a:gd name="T34" fmla="*/ 2147483647 w 502"/>
                <a:gd name="T35" fmla="*/ 2147483647 h 396"/>
                <a:gd name="T36" fmla="*/ 2147483647 w 502"/>
                <a:gd name="T37" fmla="*/ 2147483647 h 396"/>
                <a:gd name="T38" fmla="*/ 2147483647 w 502"/>
                <a:gd name="T39" fmla="*/ 2147483647 h 396"/>
                <a:gd name="T40" fmla="*/ 2147483647 w 502"/>
                <a:gd name="T41" fmla="*/ 2147483647 h 396"/>
                <a:gd name="T42" fmla="*/ 2147483647 w 502"/>
                <a:gd name="T43" fmla="*/ 2147483647 h 396"/>
                <a:gd name="T44" fmla="*/ 2147483647 w 502"/>
                <a:gd name="T45" fmla="*/ 2147483647 h 396"/>
                <a:gd name="T46" fmla="*/ 2147483647 w 502"/>
                <a:gd name="T47" fmla="*/ 2147483647 h 396"/>
                <a:gd name="T48" fmla="*/ 2147483647 w 502"/>
                <a:gd name="T49" fmla="*/ 2147483647 h 396"/>
                <a:gd name="T50" fmla="*/ 2147483647 w 502"/>
                <a:gd name="T51" fmla="*/ 2147483647 h 396"/>
                <a:gd name="T52" fmla="*/ 2147483647 w 502"/>
                <a:gd name="T53" fmla="*/ 2147483647 h 396"/>
                <a:gd name="T54" fmla="*/ 2147483647 w 502"/>
                <a:gd name="T55" fmla="*/ 2147483647 h 396"/>
                <a:gd name="T56" fmla="*/ 2147483647 w 502"/>
                <a:gd name="T57" fmla="*/ 2147483647 h 396"/>
                <a:gd name="T58" fmla="*/ 2147483647 w 502"/>
                <a:gd name="T59" fmla="*/ 2147483647 h 396"/>
                <a:gd name="T60" fmla="*/ 2147483647 w 502"/>
                <a:gd name="T61" fmla="*/ 2147483647 h 396"/>
                <a:gd name="T62" fmla="*/ 2147483647 w 502"/>
                <a:gd name="T63" fmla="*/ 2147483647 h 396"/>
                <a:gd name="T64" fmla="*/ 2147483647 w 502"/>
                <a:gd name="T65" fmla="*/ 2147483647 h 396"/>
                <a:gd name="T66" fmla="*/ 2147483647 w 502"/>
                <a:gd name="T67" fmla="*/ 2147483647 h 396"/>
                <a:gd name="T68" fmla="*/ 2147483647 w 502"/>
                <a:gd name="T69" fmla="*/ 2147483647 h 396"/>
                <a:gd name="T70" fmla="*/ 2147483647 w 502"/>
                <a:gd name="T71" fmla="*/ 2147483647 h 396"/>
                <a:gd name="T72" fmla="*/ 2147483647 w 502"/>
                <a:gd name="T73" fmla="*/ 2147483647 h 396"/>
                <a:gd name="T74" fmla="*/ 2147483647 w 502"/>
                <a:gd name="T75" fmla="*/ 2147483647 h 396"/>
                <a:gd name="T76" fmla="*/ 2147483647 w 502"/>
                <a:gd name="T77" fmla="*/ 2147483647 h 396"/>
                <a:gd name="T78" fmla="*/ 2147483647 w 502"/>
                <a:gd name="T79" fmla="*/ 2147483647 h 396"/>
                <a:gd name="T80" fmla="*/ 2147483647 w 502"/>
                <a:gd name="T81" fmla="*/ 2147483647 h 396"/>
                <a:gd name="T82" fmla="*/ 2147483647 w 502"/>
                <a:gd name="T83" fmla="*/ 2147483647 h 396"/>
                <a:gd name="T84" fmla="*/ 2147483647 w 502"/>
                <a:gd name="T85" fmla="*/ 0 h 3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02"/>
                <a:gd name="T130" fmla="*/ 0 h 396"/>
                <a:gd name="T131" fmla="*/ 502 w 502"/>
                <a:gd name="T132" fmla="*/ 396 h 39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02" h="396">
                  <a:moveTo>
                    <a:pt x="252" y="0"/>
                  </a:moveTo>
                  <a:lnTo>
                    <a:pt x="239" y="0"/>
                  </a:lnTo>
                  <a:lnTo>
                    <a:pt x="225" y="0"/>
                  </a:lnTo>
                  <a:lnTo>
                    <a:pt x="213" y="2"/>
                  </a:lnTo>
                  <a:lnTo>
                    <a:pt x="201" y="3"/>
                  </a:lnTo>
                  <a:lnTo>
                    <a:pt x="189" y="6"/>
                  </a:lnTo>
                  <a:lnTo>
                    <a:pt x="178" y="9"/>
                  </a:lnTo>
                  <a:lnTo>
                    <a:pt x="166" y="12"/>
                  </a:lnTo>
                  <a:lnTo>
                    <a:pt x="154" y="15"/>
                  </a:lnTo>
                  <a:lnTo>
                    <a:pt x="143" y="19"/>
                  </a:lnTo>
                  <a:lnTo>
                    <a:pt x="131" y="24"/>
                  </a:lnTo>
                  <a:lnTo>
                    <a:pt x="121" y="28"/>
                  </a:lnTo>
                  <a:lnTo>
                    <a:pt x="112" y="33"/>
                  </a:lnTo>
                  <a:lnTo>
                    <a:pt x="102" y="39"/>
                  </a:lnTo>
                  <a:lnTo>
                    <a:pt x="93" y="45"/>
                  </a:lnTo>
                  <a:lnTo>
                    <a:pt x="82" y="51"/>
                  </a:lnTo>
                  <a:lnTo>
                    <a:pt x="75" y="58"/>
                  </a:lnTo>
                  <a:lnTo>
                    <a:pt x="66" y="64"/>
                  </a:lnTo>
                  <a:lnTo>
                    <a:pt x="58" y="72"/>
                  </a:lnTo>
                  <a:lnTo>
                    <a:pt x="51" y="79"/>
                  </a:lnTo>
                  <a:lnTo>
                    <a:pt x="43" y="86"/>
                  </a:lnTo>
                  <a:lnTo>
                    <a:pt x="38" y="95"/>
                  </a:lnTo>
                  <a:lnTo>
                    <a:pt x="32" y="103"/>
                  </a:lnTo>
                  <a:lnTo>
                    <a:pt x="26" y="112"/>
                  </a:lnTo>
                  <a:lnTo>
                    <a:pt x="21" y="121"/>
                  </a:lnTo>
                  <a:lnTo>
                    <a:pt x="17" y="130"/>
                  </a:lnTo>
                  <a:lnTo>
                    <a:pt x="12" y="139"/>
                  </a:lnTo>
                  <a:lnTo>
                    <a:pt x="9" y="147"/>
                  </a:lnTo>
                  <a:lnTo>
                    <a:pt x="6" y="158"/>
                  </a:lnTo>
                  <a:lnTo>
                    <a:pt x="3" y="167"/>
                  </a:lnTo>
                  <a:lnTo>
                    <a:pt x="2" y="177"/>
                  </a:lnTo>
                  <a:lnTo>
                    <a:pt x="2" y="188"/>
                  </a:lnTo>
                  <a:lnTo>
                    <a:pt x="0" y="198"/>
                  </a:lnTo>
                  <a:lnTo>
                    <a:pt x="2" y="207"/>
                  </a:lnTo>
                  <a:lnTo>
                    <a:pt x="2" y="217"/>
                  </a:lnTo>
                  <a:lnTo>
                    <a:pt x="3" y="228"/>
                  </a:lnTo>
                  <a:lnTo>
                    <a:pt x="6" y="237"/>
                  </a:lnTo>
                  <a:lnTo>
                    <a:pt x="9" y="247"/>
                  </a:lnTo>
                  <a:lnTo>
                    <a:pt x="12" y="256"/>
                  </a:lnTo>
                  <a:lnTo>
                    <a:pt x="17" y="265"/>
                  </a:lnTo>
                  <a:lnTo>
                    <a:pt x="21" y="274"/>
                  </a:lnTo>
                  <a:lnTo>
                    <a:pt x="26" y="283"/>
                  </a:lnTo>
                  <a:lnTo>
                    <a:pt x="32" y="292"/>
                  </a:lnTo>
                  <a:lnTo>
                    <a:pt x="38" y="301"/>
                  </a:lnTo>
                  <a:lnTo>
                    <a:pt x="43" y="308"/>
                  </a:lnTo>
                  <a:lnTo>
                    <a:pt x="51" y="316"/>
                  </a:lnTo>
                  <a:lnTo>
                    <a:pt x="58" y="323"/>
                  </a:lnTo>
                  <a:lnTo>
                    <a:pt x="66" y="331"/>
                  </a:lnTo>
                  <a:lnTo>
                    <a:pt x="75" y="338"/>
                  </a:lnTo>
                  <a:lnTo>
                    <a:pt x="82" y="344"/>
                  </a:lnTo>
                  <a:lnTo>
                    <a:pt x="93" y="350"/>
                  </a:lnTo>
                  <a:lnTo>
                    <a:pt x="102" y="356"/>
                  </a:lnTo>
                  <a:lnTo>
                    <a:pt x="112" y="362"/>
                  </a:lnTo>
                  <a:lnTo>
                    <a:pt x="121" y="366"/>
                  </a:lnTo>
                  <a:lnTo>
                    <a:pt x="131" y="372"/>
                  </a:lnTo>
                  <a:lnTo>
                    <a:pt x="143" y="375"/>
                  </a:lnTo>
                  <a:lnTo>
                    <a:pt x="154" y="380"/>
                  </a:lnTo>
                  <a:lnTo>
                    <a:pt x="166" y="384"/>
                  </a:lnTo>
                  <a:lnTo>
                    <a:pt x="178" y="387"/>
                  </a:lnTo>
                  <a:lnTo>
                    <a:pt x="189" y="389"/>
                  </a:lnTo>
                  <a:lnTo>
                    <a:pt x="201" y="392"/>
                  </a:lnTo>
                  <a:lnTo>
                    <a:pt x="213" y="393"/>
                  </a:lnTo>
                  <a:lnTo>
                    <a:pt x="225" y="395"/>
                  </a:lnTo>
                  <a:lnTo>
                    <a:pt x="239" y="395"/>
                  </a:lnTo>
                  <a:lnTo>
                    <a:pt x="252" y="396"/>
                  </a:lnTo>
                  <a:lnTo>
                    <a:pt x="264" y="395"/>
                  </a:lnTo>
                  <a:lnTo>
                    <a:pt x="277" y="395"/>
                  </a:lnTo>
                  <a:lnTo>
                    <a:pt x="289" y="393"/>
                  </a:lnTo>
                  <a:lnTo>
                    <a:pt x="301" y="392"/>
                  </a:lnTo>
                  <a:lnTo>
                    <a:pt x="313" y="389"/>
                  </a:lnTo>
                  <a:lnTo>
                    <a:pt x="325" y="387"/>
                  </a:lnTo>
                  <a:lnTo>
                    <a:pt x="337" y="384"/>
                  </a:lnTo>
                  <a:lnTo>
                    <a:pt x="349" y="380"/>
                  </a:lnTo>
                  <a:lnTo>
                    <a:pt x="359" y="375"/>
                  </a:lnTo>
                  <a:lnTo>
                    <a:pt x="371" y="372"/>
                  </a:lnTo>
                  <a:lnTo>
                    <a:pt x="382" y="366"/>
                  </a:lnTo>
                  <a:lnTo>
                    <a:pt x="390" y="362"/>
                  </a:lnTo>
                  <a:lnTo>
                    <a:pt x="401" y="356"/>
                  </a:lnTo>
                  <a:lnTo>
                    <a:pt x="410" y="350"/>
                  </a:lnTo>
                  <a:lnTo>
                    <a:pt x="420" y="344"/>
                  </a:lnTo>
                  <a:lnTo>
                    <a:pt x="428" y="338"/>
                  </a:lnTo>
                  <a:lnTo>
                    <a:pt x="437" y="331"/>
                  </a:lnTo>
                  <a:lnTo>
                    <a:pt x="444" y="323"/>
                  </a:lnTo>
                  <a:lnTo>
                    <a:pt x="452" y="316"/>
                  </a:lnTo>
                  <a:lnTo>
                    <a:pt x="459" y="308"/>
                  </a:lnTo>
                  <a:lnTo>
                    <a:pt x="465" y="301"/>
                  </a:lnTo>
                  <a:lnTo>
                    <a:pt x="471" y="292"/>
                  </a:lnTo>
                  <a:lnTo>
                    <a:pt x="477" y="283"/>
                  </a:lnTo>
                  <a:lnTo>
                    <a:pt x="481" y="274"/>
                  </a:lnTo>
                  <a:lnTo>
                    <a:pt x="487" y="265"/>
                  </a:lnTo>
                  <a:lnTo>
                    <a:pt x="490" y="256"/>
                  </a:lnTo>
                  <a:lnTo>
                    <a:pt x="493" y="247"/>
                  </a:lnTo>
                  <a:lnTo>
                    <a:pt x="496" y="237"/>
                  </a:lnTo>
                  <a:lnTo>
                    <a:pt x="499" y="228"/>
                  </a:lnTo>
                  <a:lnTo>
                    <a:pt x="501" y="217"/>
                  </a:lnTo>
                  <a:lnTo>
                    <a:pt x="502" y="207"/>
                  </a:lnTo>
                  <a:lnTo>
                    <a:pt x="502" y="198"/>
                  </a:lnTo>
                  <a:lnTo>
                    <a:pt x="502" y="188"/>
                  </a:lnTo>
                  <a:lnTo>
                    <a:pt x="501" y="177"/>
                  </a:lnTo>
                  <a:lnTo>
                    <a:pt x="499" y="167"/>
                  </a:lnTo>
                  <a:lnTo>
                    <a:pt x="496" y="158"/>
                  </a:lnTo>
                  <a:lnTo>
                    <a:pt x="493" y="147"/>
                  </a:lnTo>
                  <a:lnTo>
                    <a:pt x="490" y="139"/>
                  </a:lnTo>
                  <a:lnTo>
                    <a:pt x="487" y="130"/>
                  </a:lnTo>
                  <a:lnTo>
                    <a:pt x="481" y="121"/>
                  </a:lnTo>
                  <a:lnTo>
                    <a:pt x="477" y="112"/>
                  </a:lnTo>
                  <a:lnTo>
                    <a:pt x="471" y="103"/>
                  </a:lnTo>
                  <a:lnTo>
                    <a:pt x="465" y="95"/>
                  </a:lnTo>
                  <a:lnTo>
                    <a:pt x="459" y="86"/>
                  </a:lnTo>
                  <a:lnTo>
                    <a:pt x="452" y="79"/>
                  </a:lnTo>
                  <a:lnTo>
                    <a:pt x="444" y="72"/>
                  </a:lnTo>
                  <a:lnTo>
                    <a:pt x="437" y="64"/>
                  </a:lnTo>
                  <a:lnTo>
                    <a:pt x="428" y="58"/>
                  </a:lnTo>
                  <a:lnTo>
                    <a:pt x="420" y="51"/>
                  </a:lnTo>
                  <a:lnTo>
                    <a:pt x="410" y="45"/>
                  </a:lnTo>
                  <a:lnTo>
                    <a:pt x="401" y="39"/>
                  </a:lnTo>
                  <a:lnTo>
                    <a:pt x="390" y="33"/>
                  </a:lnTo>
                  <a:lnTo>
                    <a:pt x="382" y="28"/>
                  </a:lnTo>
                  <a:lnTo>
                    <a:pt x="371" y="24"/>
                  </a:lnTo>
                  <a:lnTo>
                    <a:pt x="359" y="19"/>
                  </a:lnTo>
                  <a:lnTo>
                    <a:pt x="349" y="15"/>
                  </a:lnTo>
                  <a:lnTo>
                    <a:pt x="337" y="12"/>
                  </a:lnTo>
                  <a:lnTo>
                    <a:pt x="325" y="9"/>
                  </a:lnTo>
                  <a:lnTo>
                    <a:pt x="313" y="6"/>
                  </a:lnTo>
                  <a:lnTo>
                    <a:pt x="301" y="3"/>
                  </a:lnTo>
                  <a:lnTo>
                    <a:pt x="289" y="2"/>
                  </a:lnTo>
                  <a:lnTo>
                    <a:pt x="277" y="0"/>
                  </a:lnTo>
                  <a:lnTo>
                    <a:pt x="264" y="0"/>
                  </a:lnTo>
                  <a:lnTo>
                    <a:pt x="252" y="0"/>
                  </a:lnTo>
                </a:path>
              </a:pathLst>
            </a:custGeom>
            <a:noFill/>
            <a:ln w="0">
              <a:solidFill>
                <a:srgbClr val="000000"/>
              </a:solidFill>
              <a:round/>
              <a:headEnd/>
              <a:tailEnd/>
            </a:ln>
          </p:spPr>
          <p:txBody>
            <a:bodyPr/>
            <a:lstStyle/>
            <a:p>
              <a:endParaRPr lang="es-CL"/>
            </a:p>
          </p:txBody>
        </p:sp>
        <p:sp>
          <p:nvSpPr>
            <p:cNvPr id="30749" name="Freeform 16"/>
            <p:cNvSpPr>
              <a:spLocks/>
            </p:cNvSpPr>
            <p:nvPr/>
          </p:nvSpPr>
          <p:spPr bwMode="auto">
            <a:xfrm>
              <a:off x="2195491" y="3560754"/>
              <a:ext cx="392113" cy="392113"/>
            </a:xfrm>
            <a:custGeom>
              <a:avLst/>
              <a:gdLst>
                <a:gd name="T0" fmla="*/ 2147483647 w 247"/>
                <a:gd name="T1" fmla="*/ 2147483647 h 247"/>
                <a:gd name="T2" fmla="*/ 2147483647 w 247"/>
                <a:gd name="T3" fmla="*/ 2147483647 h 247"/>
                <a:gd name="T4" fmla="*/ 2147483647 w 247"/>
                <a:gd name="T5" fmla="*/ 2147483647 h 247"/>
                <a:gd name="T6" fmla="*/ 2147483647 w 247"/>
                <a:gd name="T7" fmla="*/ 2147483647 h 247"/>
                <a:gd name="T8" fmla="*/ 2147483647 w 247"/>
                <a:gd name="T9" fmla="*/ 2147483647 h 247"/>
                <a:gd name="T10" fmla="*/ 2147483647 w 247"/>
                <a:gd name="T11" fmla="*/ 2147483647 h 247"/>
                <a:gd name="T12" fmla="*/ 2147483647 w 247"/>
                <a:gd name="T13" fmla="*/ 2147483647 h 247"/>
                <a:gd name="T14" fmla="*/ 2147483647 w 247"/>
                <a:gd name="T15" fmla="*/ 2147483647 h 247"/>
                <a:gd name="T16" fmla="*/ 2147483647 w 247"/>
                <a:gd name="T17" fmla="*/ 2147483647 h 247"/>
                <a:gd name="T18" fmla="*/ 2147483647 w 247"/>
                <a:gd name="T19" fmla="*/ 2147483647 h 247"/>
                <a:gd name="T20" fmla="*/ 0 w 247"/>
                <a:gd name="T21" fmla="*/ 2147483647 h 247"/>
                <a:gd name="T22" fmla="*/ 2147483647 w 247"/>
                <a:gd name="T23" fmla="*/ 2147483647 h 247"/>
                <a:gd name="T24" fmla="*/ 2147483647 w 247"/>
                <a:gd name="T25" fmla="*/ 2147483647 h 247"/>
                <a:gd name="T26" fmla="*/ 2147483647 w 247"/>
                <a:gd name="T27" fmla="*/ 2147483647 h 247"/>
                <a:gd name="T28" fmla="*/ 2147483647 w 247"/>
                <a:gd name="T29" fmla="*/ 2147483647 h 247"/>
                <a:gd name="T30" fmla="*/ 2147483647 w 247"/>
                <a:gd name="T31" fmla="*/ 2147483647 h 247"/>
                <a:gd name="T32" fmla="*/ 2147483647 w 247"/>
                <a:gd name="T33" fmla="*/ 2147483647 h 247"/>
                <a:gd name="T34" fmla="*/ 2147483647 w 247"/>
                <a:gd name="T35" fmla="*/ 2147483647 h 247"/>
                <a:gd name="T36" fmla="*/ 2147483647 w 247"/>
                <a:gd name="T37" fmla="*/ 2147483647 h 247"/>
                <a:gd name="T38" fmla="*/ 2147483647 w 247"/>
                <a:gd name="T39" fmla="*/ 2147483647 h 247"/>
                <a:gd name="T40" fmla="*/ 2147483647 w 247"/>
                <a:gd name="T41" fmla="*/ 2147483647 h 247"/>
                <a:gd name="T42" fmla="*/ 2147483647 w 247"/>
                <a:gd name="T43" fmla="*/ 2147483647 h 247"/>
                <a:gd name="T44" fmla="*/ 2147483647 w 247"/>
                <a:gd name="T45" fmla="*/ 2147483647 h 247"/>
                <a:gd name="T46" fmla="*/ 2147483647 w 247"/>
                <a:gd name="T47" fmla="*/ 2147483647 h 247"/>
                <a:gd name="T48" fmla="*/ 2147483647 w 247"/>
                <a:gd name="T49" fmla="*/ 2147483647 h 247"/>
                <a:gd name="T50" fmla="*/ 2147483647 w 247"/>
                <a:gd name="T51" fmla="*/ 2147483647 h 247"/>
                <a:gd name="T52" fmla="*/ 2147483647 w 247"/>
                <a:gd name="T53" fmla="*/ 2147483647 h 247"/>
                <a:gd name="T54" fmla="*/ 2147483647 w 247"/>
                <a:gd name="T55" fmla="*/ 2147483647 h 247"/>
                <a:gd name="T56" fmla="*/ 2147483647 w 247"/>
                <a:gd name="T57" fmla="*/ 2147483647 h 247"/>
                <a:gd name="T58" fmla="*/ 2147483647 w 247"/>
                <a:gd name="T59" fmla="*/ 2147483647 h 247"/>
                <a:gd name="T60" fmla="*/ 2147483647 w 247"/>
                <a:gd name="T61" fmla="*/ 2147483647 h 247"/>
                <a:gd name="T62" fmla="*/ 2147483647 w 247"/>
                <a:gd name="T63" fmla="*/ 2147483647 h 247"/>
                <a:gd name="T64" fmla="*/ 2147483647 w 247"/>
                <a:gd name="T65" fmla="*/ 2147483647 h 247"/>
                <a:gd name="T66" fmla="*/ 2147483647 w 247"/>
                <a:gd name="T67" fmla="*/ 2147483647 h 247"/>
                <a:gd name="T68" fmla="*/ 2147483647 w 247"/>
                <a:gd name="T69" fmla="*/ 2147483647 h 247"/>
                <a:gd name="T70" fmla="*/ 2147483647 w 247"/>
                <a:gd name="T71" fmla="*/ 2147483647 h 247"/>
                <a:gd name="T72" fmla="*/ 2147483647 w 247"/>
                <a:gd name="T73" fmla="*/ 2147483647 h 247"/>
                <a:gd name="T74" fmla="*/ 2147483647 w 247"/>
                <a:gd name="T75" fmla="*/ 2147483647 h 247"/>
                <a:gd name="T76" fmla="*/ 2147483647 w 247"/>
                <a:gd name="T77" fmla="*/ 2147483647 h 247"/>
                <a:gd name="T78" fmla="*/ 2147483647 w 247"/>
                <a:gd name="T79" fmla="*/ 2147483647 h 247"/>
                <a:gd name="T80" fmla="*/ 2147483647 w 247"/>
                <a:gd name="T81" fmla="*/ 2147483647 h 247"/>
                <a:gd name="T82" fmla="*/ 2147483647 w 247"/>
                <a:gd name="T83" fmla="*/ 2147483647 h 247"/>
                <a:gd name="T84" fmla="*/ 2147483647 w 247"/>
                <a:gd name="T85" fmla="*/ 0 h 2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7"/>
                <a:gd name="T130" fmla="*/ 0 h 247"/>
                <a:gd name="T131" fmla="*/ 247 w 247"/>
                <a:gd name="T132" fmla="*/ 247 h 2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7" h="247">
                  <a:moveTo>
                    <a:pt x="124" y="0"/>
                  </a:moveTo>
                  <a:lnTo>
                    <a:pt x="118" y="1"/>
                  </a:lnTo>
                  <a:lnTo>
                    <a:pt x="112" y="1"/>
                  </a:lnTo>
                  <a:lnTo>
                    <a:pt x="106" y="1"/>
                  </a:lnTo>
                  <a:lnTo>
                    <a:pt x="98" y="3"/>
                  </a:lnTo>
                  <a:lnTo>
                    <a:pt x="92" y="4"/>
                  </a:lnTo>
                  <a:lnTo>
                    <a:pt x="87" y="6"/>
                  </a:lnTo>
                  <a:lnTo>
                    <a:pt x="82" y="9"/>
                  </a:lnTo>
                  <a:lnTo>
                    <a:pt x="76" y="10"/>
                  </a:lnTo>
                  <a:lnTo>
                    <a:pt x="70" y="13"/>
                  </a:lnTo>
                  <a:lnTo>
                    <a:pt x="66" y="16"/>
                  </a:lnTo>
                  <a:lnTo>
                    <a:pt x="60" y="19"/>
                  </a:lnTo>
                  <a:lnTo>
                    <a:pt x="55" y="22"/>
                  </a:lnTo>
                  <a:lnTo>
                    <a:pt x="51" y="25"/>
                  </a:lnTo>
                  <a:lnTo>
                    <a:pt x="45" y="28"/>
                  </a:lnTo>
                  <a:lnTo>
                    <a:pt x="40" y="33"/>
                  </a:lnTo>
                  <a:lnTo>
                    <a:pt x="36" y="37"/>
                  </a:lnTo>
                  <a:lnTo>
                    <a:pt x="33" y="42"/>
                  </a:lnTo>
                  <a:lnTo>
                    <a:pt x="28" y="46"/>
                  </a:lnTo>
                  <a:lnTo>
                    <a:pt x="25" y="51"/>
                  </a:lnTo>
                  <a:lnTo>
                    <a:pt x="21" y="55"/>
                  </a:lnTo>
                  <a:lnTo>
                    <a:pt x="18" y="59"/>
                  </a:lnTo>
                  <a:lnTo>
                    <a:pt x="15" y="65"/>
                  </a:lnTo>
                  <a:lnTo>
                    <a:pt x="12" y="71"/>
                  </a:lnTo>
                  <a:lnTo>
                    <a:pt x="11" y="76"/>
                  </a:lnTo>
                  <a:lnTo>
                    <a:pt x="8" y="82"/>
                  </a:lnTo>
                  <a:lnTo>
                    <a:pt x="6" y="88"/>
                  </a:lnTo>
                  <a:lnTo>
                    <a:pt x="5" y="94"/>
                  </a:lnTo>
                  <a:lnTo>
                    <a:pt x="3" y="100"/>
                  </a:lnTo>
                  <a:lnTo>
                    <a:pt x="2" y="106"/>
                  </a:lnTo>
                  <a:lnTo>
                    <a:pt x="2" y="112"/>
                  </a:lnTo>
                  <a:lnTo>
                    <a:pt x="0" y="118"/>
                  </a:lnTo>
                  <a:lnTo>
                    <a:pt x="0" y="124"/>
                  </a:lnTo>
                  <a:lnTo>
                    <a:pt x="0" y="131"/>
                  </a:lnTo>
                  <a:lnTo>
                    <a:pt x="2" y="137"/>
                  </a:lnTo>
                  <a:lnTo>
                    <a:pt x="2" y="143"/>
                  </a:lnTo>
                  <a:lnTo>
                    <a:pt x="3" y="149"/>
                  </a:lnTo>
                  <a:lnTo>
                    <a:pt x="5" y="155"/>
                  </a:lnTo>
                  <a:lnTo>
                    <a:pt x="6" y="161"/>
                  </a:lnTo>
                  <a:lnTo>
                    <a:pt x="8" y="167"/>
                  </a:lnTo>
                  <a:lnTo>
                    <a:pt x="11" y="173"/>
                  </a:lnTo>
                  <a:lnTo>
                    <a:pt x="12" y="177"/>
                  </a:lnTo>
                  <a:lnTo>
                    <a:pt x="15" y="183"/>
                  </a:lnTo>
                  <a:lnTo>
                    <a:pt x="18" y="188"/>
                  </a:lnTo>
                  <a:lnTo>
                    <a:pt x="21" y="194"/>
                  </a:lnTo>
                  <a:lnTo>
                    <a:pt x="25" y="198"/>
                  </a:lnTo>
                  <a:lnTo>
                    <a:pt x="28" y="202"/>
                  </a:lnTo>
                  <a:lnTo>
                    <a:pt x="33" y="207"/>
                  </a:lnTo>
                  <a:lnTo>
                    <a:pt x="36" y="211"/>
                  </a:lnTo>
                  <a:lnTo>
                    <a:pt x="40" y="216"/>
                  </a:lnTo>
                  <a:lnTo>
                    <a:pt x="45" y="219"/>
                  </a:lnTo>
                  <a:lnTo>
                    <a:pt x="51" y="223"/>
                  </a:lnTo>
                  <a:lnTo>
                    <a:pt x="55" y="226"/>
                  </a:lnTo>
                  <a:lnTo>
                    <a:pt x="60" y="229"/>
                  </a:lnTo>
                  <a:lnTo>
                    <a:pt x="66" y="232"/>
                  </a:lnTo>
                  <a:lnTo>
                    <a:pt x="70" y="235"/>
                  </a:lnTo>
                  <a:lnTo>
                    <a:pt x="76" y="238"/>
                  </a:lnTo>
                  <a:lnTo>
                    <a:pt x="82" y="240"/>
                  </a:lnTo>
                  <a:lnTo>
                    <a:pt x="87" y="243"/>
                  </a:lnTo>
                  <a:lnTo>
                    <a:pt x="92" y="244"/>
                  </a:lnTo>
                  <a:lnTo>
                    <a:pt x="98" y="246"/>
                  </a:lnTo>
                  <a:lnTo>
                    <a:pt x="106" y="246"/>
                  </a:lnTo>
                  <a:lnTo>
                    <a:pt x="112" y="247"/>
                  </a:lnTo>
                  <a:lnTo>
                    <a:pt x="118" y="247"/>
                  </a:lnTo>
                  <a:lnTo>
                    <a:pt x="124" y="247"/>
                  </a:lnTo>
                  <a:lnTo>
                    <a:pt x="130" y="247"/>
                  </a:lnTo>
                  <a:lnTo>
                    <a:pt x="137" y="247"/>
                  </a:lnTo>
                  <a:lnTo>
                    <a:pt x="143" y="246"/>
                  </a:lnTo>
                  <a:lnTo>
                    <a:pt x="149" y="246"/>
                  </a:lnTo>
                  <a:lnTo>
                    <a:pt x="155" y="244"/>
                  </a:lnTo>
                  <a:lnTo>
                    <a:pt x="161" y="243"/>
                  </a:lnTo>
                  <a:lnTo>
                    <a:pt x="167" y="240"/>
                  </a:lnTo>
                  <a:lnTo>
                    <a:pt x="171" y="238"/>
                  </a:lnTo>
                  <a:lnTo>
                    <a:pt x="177" y="235"/>
                  </a:lnTo>
                  <a:lnTo>
                    <a:pt x="183" y="232"/>
                  </a:lnTo>
                  <a:lnTo>
                    <a:pt x="188" y="229"/>
                  </a:lnTo>
                  <a:lnTo>
                    <a:pt x="192" y="226"/>
                  </a:lnTo>
                  <a:lnTo>
                    <a:pt x="198" y="223"/>
                  </a:lnTo>
                  <a:lnTo>
                    <a:pt x="203" y="219"/>
                  </a:lnTo>
                  <a:lnTo>
                    <a:pt x="207" y="216"/>
                  </a:lnTo>
                  <a:lnTo>
                    <a:pt x="212" y="211"/>
                  </a:lnTo>
                  <a:lnTo>
                    <a:pt x="215" y="207"/>
                  </a:lnTo>
                  <a:lnTo>
                    <a:pt x="219" y="202"/>
                  </a:lnTo>
                  <a:lnTo>
                    <a:pt x="224" y="198"/>
                  </a:lnTo>
                  <a:lnTo>
                    <a:pt x="227" y="194"/>
                  </a:lnTo>
                  <a:lnTo>
                    <a:pt x="229" y="188"/>
                  </a:lnTo>
                  <a:lnTo>
                    <a:pt x="232" y="183"/>
                  </a:lnTo>
                  <a:lnTo>
                    <a:pt x="235" y="177"/>
                  </a:lnTo>
                  <a:lnTo>
                    <a:pt x="238" y="173"/>
                  </a:lnTo>
                  <a:lnTo>
                    <a:pt x="240" y="167"/>
                  </a:lnTo>
                  <a:lnTo>
                    <a:pt x="241" y="161"/>
                  </a:lnTo>
                  <a:lnTo>
                    <a:pt x="243" y="155"/>
                  </a:lnTo>
                  <a:lnTo>
                    <a:pt x="244" y="149"/>
                  </a:lnTo>
                  <a:lnTo>
                    <a:pt x="246" y="143"/>
                  </a:lnTo>
                  <a:lnTo>
                    <a:pt x="247" y="137"/>
                  </a:lnTo>
                  <a:lnTo>
                    <a:pt x="247" y="131"/>
                  </a:lnTo>
                  <a:lnTo>
                    <a:pt x="247" y="124"/>
                  </a:lnTo>
                  <a:lnTo>
                    <a:pt x="247" y="118"/>
                  </a:lnTo>
                  <a:lnTo>
                    <a:pt x="247" y="112"/>
                  </a:lnTo>
                  <a:lnTo>
                    <a:pt x="246" y="106"/>
                  </a:lnTo>
                  <a:lnTo>
                    <a:pt x="244" y="100"/>
                  </a:lnTo>
                  <a:lnTo>
                    <a:pt x="243" y="94"/>
                  </a:lnTo>
                  <a:lnTo>
                    <a:pt x="241" y="88"/>
                  </a:lnTo>
                  <a:lnTo>
                    <a:pt x="240" y="82"/>
                  </a:lnTo>
                  <a:lnTo>
                    <a:pt x="238" y="76"/>
                  </a:lnTo>
                  <a:lnTo>
                    <a:pt x="235" y="71"/>
                  </a:lnTo>
                  <a:lnTo>
                    <a:pt x="232" y="65"/>
                  </a:lnTo>
                  <a:lnTo>
                    <a:pt x="229" y="59"/>
                  </a:lnTo>
                  <a:lnTo>
                    <a:pt x="227" y="55"/>
                  </a:lnTo>
                  <a:lnTo>
                    <a:pt x="224" y="51"/>
                  </a:lnTo>
                  <a:lnTo>
                    <a:pt x="219" y="46"/>
                  </a:lnTo>
                  <a:lnTo>
                    <a:pt x="215" y="42"/>
                  </a:lnTo>
                  <a:lnTo>
                    <a:pt x="212" y="37"/>
                  </a:lnTo>
                  <a:lnTo>
                    <a:pt x="207" y="33"/>
                  </a:lnTo>
                  <a:lnTo>
                    <a:pt x="203" y="28"/>
                  </a:lnTo>
                  <a:lnTo>
                    <a:pt x="198" y="25"/>
                  </a:lnTo>
                  <a:lnTo>
                    <a:pt x="192" y="22"/>
                  </a:lnTo>
                  <a:lnTo>
                    <a:pt x="188" y="19"/>
                  </a:lnTo>
                  <a:lnTo>
                    <a:pt x="183" y="16"/>
                  </a:lnTo>
                  <a:lnTo>
                    <a:pt x="177" y="13"/>
                  </a:lnTo>
                  <a:lnTo>
                    <a:pt x="171" y="10"/>
                  </a:lnTo>
                  <a:lnTo>
                    <a:pt x="167" y="9"/>
                  </a:lnTo>
                  <a:lnTo>
                    <a:pt x="161" y="6"/>
                  </a:lnTo>
                  <a:lnTo>
                    <a:pt x="155" y="4"/>
                  </a:lnTo>
                  <a:lnTo>
                    <a:pt x="149" y="3"/>
                  </a:lnTo>
                  <a:lnTo>
                    <a:pt x="143" y="1"/>
                  </a:lnTo>
                  <a:lnTo>
                    <a:pt x="137" y="1"/>
                  </a:lnTo>
                  <a:lnTo>
                    <a:pt x="130" y="1"/>
                  </a:lnTo>
                  <a:lnTo>
                    <a:pt x="124" y="0"/>
                  </a:lnTo>
                  <a:close/>
                </a:path>
              </a:pathLst>
            </a:custGeom>
            <a:solidFill>
              <a:srgbClr val="FFFFFF"/>
            </a:solidFill>
            <a:ln w="9525">
              <a:noFill/>
              <a:round/>
              <a:headEnd/>
              <a:tailEnd/>
            </a:ln>
          </p:spPr>
          <p:txBody>
            <a:bodyPr/>
            <a:lstStyle/>
            <a:p>
              <a:endParaRPr lang="es-CL"/>
            </a:p>
          </p:txBody>
        </p:sp>
        <p:sp>
          <p:nvSpPr>
            <p:cNvPr id="30750" name="Freeform 17"/>
            <p:cNvSpPr>
              <a:spLocks/>
            </p:cNvSpPr>
            <p:nvPr/>
          </p:nvSpPr>
          <p:spPr bwMode="auto">
            <a:xfrm>
              <a:off x="2195491" y="3560754"/>
              <a:ext cx="392113" cy="392113"/>
            </a:xfrm>
            <a:custGeom>
              <a:avLst/>
              <a:gdLst>
                <a:gd name="T0" fmla="*/ 2147483647 w 247"/>
                <a:gd name="T1" fmla="*/ 2147483647 h 247"/>
                <a:gd name="T2" fmla="*/ 2147483647 w 247"/>
                <a:gd name="T3" fmla="*/ 2147483647 h 247"/>
                <a:gd name="T4" fmla="*/ 2147483647 w 247"/>
                <a:gd name="T5" fmla="*/ 2147483647 h 247"/>
                <a:gd name="T6" fmla="*/ 2147483647 w 247"/>
                <a:gd name="T7" fmla="*/ 2147483647 h 247"/>
                <a:gd name="T8" fmla="*/ 2147483647 w 247"/>
                <a:gd name="T9" fmla="*/ 2147483647 h 247"/>
                <a:gd name="T10" fmla="*/ 2147483647 w 247"/>
                <a:gd name="T11" fmla="*/ 2147483647 h 247"/>
                <a:gd name="T12" fmla="*/ 2147483647 w 247"/>
                <a:gd name="T13" fmla="*/ 2147483647 h 247"/>
                <a:gd name="T14" fmla="*/ 2147483647 w 247"/>
                <a:gd name="T15" fmla="*/ 2147483647 h 247"/>
                <a:gd name="T16" fmla="*/ 2147483647 w 247"/>
                <a:gd name="T17" fmla="*/ 2147483647 h 247"/>
                <a:gd name="T18" fmla="*/ 2147483647 w 247"/>
                <a:gd name="T19" fmla="*/ 2147483647 h 247"/>
                <a:gd name="T20" fmla="*/ 0 w 247"/>
                <a:gd name="T21" fmla="*/ 2147483647 h 247"/>
                <a:gd name="T22" fmla="*/ 2147483647 w 247"/>
                <a:gd name="T23" fmla="*/ 2147483647 h 247"/>
                <a:gd name="T24" fmla="*/ 2147483647 w 247"/>
                <a:gd name="T25" fmla="*/ 2147483647 h 247"/>
                <a:gd name="T26" fmla="*/ 2147483647 w 247"/>
                <a:gd name="T27" fmla="*/ 2147483647 h 247"/>
                <a:gd name="T28" fmla="*/ 2147483647 w 247"/>
                <a:gd name="T29" fmla="*/ 2147483647 h 247"/>
                <a:gd name="T30" fmla="*/ 2147483647 w 247"/>
                <a:gd name="T31" fmla="*/ 2147483647 h 247"/>
                <a:gd name="T32" fmla="*/ 2147483647 w 247"/>
                <a:gd name="T33" fmla="*/ 2147483647 h 247"/>
                <a:gd name="T34" fmla="*/ 2147483647 w 247"/>
                <a:gd name="T35" fmla="*/ 2147483647 h 247"/>
                <a:gd name="T36" fmla="*/ 2147483647 w 247"/>
                <a:gd name="T37" fmla="*/ 2147483647 h 247"/>
                <a:gd name="T38" fmla="*/ 2147483647 w 247"/>
                <a:gd name="T39" fmla="*/ 2147483647 h 247"/>
                <a:gd name="T40" fmla="*/ 2147483647 w 247"/>
                <a:gd name="T41" fmla="*/ 2147483647 h 247"/>
                <a:gd name="T42" fmla="*/ 2147483647 w 247"/>
                <a:gd name="T43" fmla="*/ 2147483647 h 247"/>
                <a:gd name="T44" fmla="*/ 2147483647 w 247"/>
                <a:gd name="T45" fmla="*/ 2147483647 h 247"/>
                <a:gd name="T46" fmla="*/ 2147483647 w 247"/>
                <a:gd name="T47" fmla="*/ 2147483647 h 247"/>
                <a:gd name="T48" fmla="*/ 2147483647 w 247"/>
                <a:gd name="T49" fmla="*/ 2147483647 h 247"/>
                <a:gd name="T50" fmla="*/ 2147483647 w 247"/>
                <a:gd name="T51" fmla="*/ 2147483647 h 247"/>
                <a:gd name="T52" fmla="*/ 2147483647 w 247"/>
                <a:gd name="T53" fmla="*/ 2147483647 h 247"/>
                <a:gd name="T54" fmla="*/ 2147483647 w 247"/>
                <a:gd name="T55" fmla="*/ 2147483647 h 247"/>
                <a:gd name="T56" fmla="*/ 2147483647 w 247"/>
                <a:gd name="T57" fmla="*/ 2147483647 h 247"/>
                <a:gd name="T58" fmla="*/ 2147483647 w 247"/>
                <a:gd name="T59" fmla="*/ 2147483647 h 247"/>
                <a:gd name="T60" fmla="*/ 2147483647 w 247"/>
                <a:gd name="T61" fmla="*/ 2147483647 h 247"/>
                <a:gd name="T62" fmla="*/ 2147483647 w 247"/>
                <a:gd name="T63" fmla="*/ 2147483647 h 247"/>
                <a:gd name="T64" fmla="*/ 2147483647 w 247"/>
                <a:gd name="T65" fmla="*/ 2147483647 h 247"/>
                <a:gd name="T66" fmla="*/ 2147483647 w 247"/>
                <a:gd name="T67" fmla="*/ 2147483647 h 247"/>
                <a:gd name="T68" fmla="*/ 2147483647 w 247"/>
                <a:gd name="T69" fmla="*/ 2147483647 h 247"/>
                <a:gd name="T70" fmla="*/ 2147483647 w 247"/>
                <a:gd name="T71" fmla="*/ 2147483647 h 247"/>
                <a:gd name="T72" fmla="*/ 2147483647 w 247"/>
                <a:gd name="T73" fmla="*/ 2147483647 h 247"/>
                <a:gd name="T74" fmla="*/ 2147483647 w 247"/>
                <a:gd name="T75" fmla="*/ 2147483647 h 247"/>
                <a:gd name="T76" fmla="*/ 2147483647 w 247"/>
                <a:gd name="T77" fmla="*/ 2147483647 h 247"/>
                <a:gd name="T78" fmla="*/ 2147483647 w 247"/>
                <a:gd name="T79" fmla="*/ 2147483647 h 247"/>
                <a:gd name="T80" fmla="*/ 2147483647 w 247"/>
                <a:gd name="T81" fmla="*/ 2147483647 h 247"/>
                <a:gd name="T82" fmla="*/ 2147483647 w 247"/>
                <a:gd name="T83" fmla="*/ 2147483647 h 247"/>
                <a:gd name="T84" fmla="*/ 2147483647 w 247"/>
                <a:gd name="T85" fmla="*/ 0 h 2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7"/>
                <a:gd name="T130" fmla="*/ 0 h 247"/>
                <a:gd name="T131" fmla="*/ 247 w 247"/>
                <a:gd name="T132" fmla="*/ 247 h 2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7" h="247">
                  <a:moveTo>
                    <a:pt x="124" y="0"/>
                  </a:moveTo>
                  <a:lnTo>
                    <a:pt x="118" y="1"/>
                  </a:lnTo>
                  <a:lnTo>
                    <a:pt x="112" y="1"/>
                  </a:lnTo>
                  <a:lnTo>
                    <a:pt x="106" y="1"/>
                  </a:lnTo>
                  <a:lnTo>
                    <a:pt x="98" y="3"/>
                  </a:lnTo>
                  <a:lnTo>
                    <a:pt x="92" y="4"/>
                  </a:lnTo>
                  <a:lnTo>
                    <a:pt x="87" y="6"/>
                  </a:lnTo>
                  <a:lnTo>
                    <a:pt x="82" y="9"/>
                  </a:lnTo>
                  <a:lnTo>
                    <a:pt x="76" y="10"/>
                  </a:lnTo>
                  <a:lnTo>
                    <a:pt x="70" y="13"/>
                  </a:lnTo>
                  <a:lnTo>
                    <a:pt x="66" y="16"/>
                  </a:lnTo>
                  <a:lnTo>
                    <a:pt x="60" y="19"/>
                  </a:lnTo>
                  <a:lnTo>
                    <a:pt x="55" y="22"/>
                  </a:lnTo>
                  <a:lnTo>
                    <a:pt x="51" y="25"/>
                  </a:lnTo>
                  <a:lnTo>
                    <a:pt x="45" y="28"/>
                  </a:lnTo>
                  <a:lnTo>
                    <a:pt x="40" y="33"/>
                  </a:lnTo>
                  <a:lnTo>
                    <a:pt x="36" y="37"/>
                  </a:lnTo>
                  <a:lnTo>
                    <a:pt x="33" y="42"/>
                  </a:lnTo>
                  <a:lnTo>
                    <a:pt x="28" y="46"/>
                  </a:lnTo>
                  <a:lnTo>
                    <a:pt x="25" y="51"/>
                  </a:lnTo>
                  <a:lnTo>
                    <a:pt x="21" y="55"/>
                  </a:lnTo>
                  <a:lnTo>
                    <a:pt x="18" y="59"/>
                  </a:lnTo>
                  <a:lnTo>
                    <a:pt x="15" y="65"/>
                  </a:lnTo>
                  <a:lnTo>
                    <a:pt x="12" y="71"/>
                  </a:lnTo>
                  <a:lnTo>
                    <a:pt x="11" y="76"/>
                  </a:lnTo>
                  <a:lnTo>
                    <a:pt x="8" y="82"/>
                  </a:lnTo>
                  <a:lnTo>
                    <a:pt x="6" y="88"/>
                  </a:lnTo>
                  <a:lnTo>
                    <a:pt x="5" y="94"/>
                  </a:lnTo>
                  <a:lnTo>
                    <a:pt x="3" y="100"/>
                  </a:lnTo>
                  <a:lnTo>
                    <a:pt x="2" y="106"/>
                  </a:lnTo>
                  <a:lnTo>
                    <a:pt x="2" y="112"/>
                  </a:lnTo>
                  <a:lnTo>
                    <a:pt x="0" y="118"/>
                  </a:lnTo>
                  <a:lnTo>
                    <a:pt x="0" y="124"/>
                  </a:lnTo>
                  <a:lnTo>
                    <a:pt x="0" y="131"/>
                  </a:lnTo>
                  <a:lnTo>
                    <a:pt x="2" y="137"/>
                  </a:lnTo>
                  <a:lnTo>
                    <a:pt x="2" y="143"/>
                  </a:lnTo>
                  <a:lnTo>
                    <a:pt x="3" y="149"/>
                  </a:lnTo>
                  <a:lnTo>
                    <a:pt x="5" y="155"/>
                  </a:lnTo>
                  <a:lnTo>
                    <a:pt x="6" y="161"/>
                  </a:lnTo>
                  <a:lnTo>
                    <a:pt x="8" y="167"/>
                  </a:lnTo>
                  <a:lnTo>
                    <a:pt x="11" y="173"/>
                  </a:lnTo>
                  <a:lnTo>
                    <a:pt x="12" y="177"/>
                  </a:lnTo>
                  <a:lnTo>
                    <a:pt x="15" y="183"/>
                  </a:lnTo>
                  <a:lnTo>
                    <a:pt x="18" y="188"/>
                  </a:lnTo>
                  <a:lnTo>
                    <a:pt x="21" y="194"/>
                  </a:lnTo>
                  <a:lnTo>
                    <a:pt x="25" y="198"/>
                  </a:lnTo>
                  <a:lnTo>
                    <a:pt x="28" y="202"/>
                  </a:lnTo>
                  <a:lnTo>
                    <a:pt x="33" y="207"/>
                  </a:lnTo>
                  <a:lnTo>
                    <a:pt x="36" y="211"/>
                  </a:lnTo>
                  <a:lnTo>
                    <a:pt x="40" y="216"/>
                  </a:lnTo>
                  <a:lnTo>
                    <a:pt x="45" y="219"/>
                  </a:lnTo>
                  <a:lnTo>
                    <a:pt x="51" y="223"/>
                  </a:lnTo>
                  <a:lnTo>
                    <a:pt x="55" y="226"/>
                  </a:lnTo>
                  <a:lnTo>
                    <a:pt x="60" y="229"/>
                  </a:lnTo>
                  <a:lnTo>
                    <a:pt x="66" y="232"/>
                  </a:lnTo>
                  <a:lnTo>
                    <a:pt x="70" y="235"/>
                  </a:lnTo>
                  <a:lnTo>
                    <a:pt x="76" y="238"/>
                  </a:lnTo>
                  <a:lnTo>
                    <a:pt x="82" y="240"/>
                  </a:lnTo>
                  <a:lnTo>
                    <a:pt x="87" y="243"/>
                  </a:lnTo>
                  <a:lnTo>
                    <a:pt x="92" y="244"/>
                  </a:lnTo>
                  <a:lnTo>
                    <a:pt x="98" y="246"/>
                  </a:lnTo>
                  <a:lnTo>
                    <a:pt x="106" y="246"/>
                  </a:lnTo>
                  <a:lnTo>
                    <a:pt x="112" y="247"/>
                  </a:lnTo>
                  <a:lnTo>
                    <a:pt x="118" y="247"/>
                  </a:lnTo>
                  <a:lnTo>
                    <a:pt x="124" y="247"/>
                  </a:lnTo>
                  <a:lnTo>
                    <a:pt x="130" y="247"/>
                  </a:lnTo>
                  <a:lnTo>
                    <a:pt x="137" y="247"/>
                  </a:lnTo>
                  <a:lnTo>
                    <a:pt x="143" y="246"/>
                  </a:lnTo>
                  <a:lnTo>
                    <a:pt x="149" y="246"/>
                  </a:lnTo>
                  <a:lnTo>
                    <a:pt x="155" y="244"/>
                  </a:lnTo>
                  <a:lnTo>
                    <a:pt x="161" y="243"/>
                  </a:lnTo>
                  <a:lnTo>
                    <a:pt x="167" y="240"/>
                  </a:lnTo>
                  <a:lnTo>
                    <a:pt x="171" y="238"/>
                  </a:lnTo>
                  <a:lnTo>
                    <a:pt x="177" y="235"/>
                  </a:lnTo>
                  <a:lnTo>
                    <a:pt x="183" y="232"/>
                  </a:lnTo>
                  <a:lnTo>
                    <a:pt x="188" y="229"/>
                  </a:lnTo>
                  <a:lnTo>
                    <a:pt x="192" y="226"/>
                  </a:lnTo>
                  <a:lnTo>
                    <a:pt x="198" y="223"/>
                  </a:lnTo>
                  <a:lnTo>
                    <a:pt x="203" y="219"/>
                  </a:lnTo>
                  <a:lnTo>
                    <a:pt x="207" y="216"/>
                  </a:lnTo>
                  <a:lnTo>
                    <a:pt x="212" y="211"/>
                  </a:lnTo>
                  <a:lnTo>
                    <a:pt x="215" y="207"/>
                  </a:lnTo>
                  <a:lnTo>
                    <a:pt x="219" y="202"/>
                  </a:lnTo>
                  <a:lnTo>
                    <a:pt x="224" y="198"/>
                  </a:lnTo>
                  <a:lnTo>
                    <a:pt x="227" y="194"/>
                  </a:lnTo>
                  <a:lnTo>
                    <a:pt x="229" y="188"/>
                  </a:lnTo>
                  <a:lnTo>
                    <a:pt x="232" y="183"/>
                  </a:lnTo>
                  <a:lnTo>
                    <a:pt x="235" y="177"/>
                  </a:lnTo>
                  <a:lnTo>
                    <a:pt x="238" y="173"/>
                  </a:lnTo>
                  <a:lnTo>
                    <a:pt x="240" y="167"/>
                  </a:lnTo>
                  <a:lnTo>
                    <a:pt x="241" y="161"/>
                  </a:lnTo>
                  <a:lnTo>
                    <a:pt x="243" y="155"/>
                  </a:lnTo>
                  <a:lnTo>
                    <a:pt x="244" y="149"/>
                  </a:lnTo>
                  <a:lnTo>
                    <a:pt x="246" y="143"/>
                  </a:lnTo>
                  <a:lnTo>
                    <a:pt x="247" y="137"/>
                  </a:lnTo>
                  <a:lnTo>
                    <a:pt x="247" y="131"/>
                  </a:lnTo>
                  <a:lnTo>
                    <a:pt x="247" y="124"/>
                  </a:lnTo>
                  <a:lnTo>
                    <a:pt x="247" y="118"/>
                  </a:lnTo>
                  <a:lnTo>
                    <a:pt x="247" y="112"/>
                  </a:lnTo>
                  <a:lnTo>
                    <a:pt x="246" y="106"/>
                  </a:lnTo>
                  <a:lnTo>
                    <a:pt x="244" y="100"/>
                  </a:lnTo>
                  <a:lnTo>
                    <a:pt x="243" y="94"/>
                  </a:lnTo>
                  <a:lnTo>
                    <a:pt x="241" y="88"/>
                  </a:lnTo>
                  <a:lnTo>
                    <a:pt x="240" y="82"/>
                  </a:lnTo>
                  <a:lnTo>
                    <a:pt x="238" y="76"/>
                  </a:lnTo>
                  <a:lnTo>
                    <a:pt x="235" y="71"/>
                  </a:lnTo>
                  <a:lnTo>
                    <a:pt x="232" y="65"/>
                  </a:lnTo>
                  <a:lnTo>
                    <a:pt x="229" y="59"/>
                  </a:lnTo>
                  <a:lnTo>
                    <a:pt x="227" y="55"/>
                  </a:lnTo>
                  <a:lnTo>
                    <a:pt x="224" y="51"/>
                  </a:lnTo>
                  <a:lnTo>
                    <a:pt x="219" y="46"/>
                  </a:lnTo>
                  <a:lnTo>
                    <a:pt x="215" y="42"/>
                  </a:lnTo>
                  <a:lnTo>
                    <a:pt x="212" y="37"/>
                  </a:lnTo>
                  <a:lnTo>
                    <a:pt x="207" y="33"/>
                  </a:lnTo>
                  <a:lnTo>
                    <a:pt x="203" y="28"/>
                  </a:lnTo>
                  <a:lnTo>
                    <a:pt x="198" y="25"/>
                  </a:lnTo>
                  <a:lnTo>
                    <a:pt x="192" y="22"/>
                  </a:lnTo>
                  <a:lnTo>
                    <a:pt x="188" y="19"/>
                  </a:lnTo>
                  <a:lnTo>
                    <a:pt x="183" y="16"/>
                  </a:lnTo>
                  <a:lnTo>
                    <a:pt x="177" y="13"/>
                  </a:lnTo>
                  <a:lnTo>
                    <a:pt x="171" y="10"/>
                  </a:lnTo>
                  <a:lnTo>
                    <a:pt x="167" y="9"/>
                  </a:lnTo>
                  <a:lnTo>
                    <a:pt x="161" y="6"/>
                  </a:lnTo>
                  <a:lnTo>
                    <a:pt x="155" y="4"/>
                  </a:lnTo>
                  <a:lnTo>
                    <a:pt x="149" y="3"/>
                  </a:lnTo>
                  <a:lnTo>
                    <a:pt x="143" y="1"/>
                  </a:lnTo>
                  <a:lnTo>
                    <a:pt x="137" y="1"/>
                  </a:lnTo>
                  <a:lnTo>
                    <a:pt x="130" y="1"/>
                  </a:lnTo>
                  <a:lnTo>
                    <a:pt x="124" y="0"/>
                  </a:lnTo>
                </a:path>
              </a:pathLst>
            </a:custGeom>
            <a:noFill/>
            <a:ln w="0">
              <a:solidFill>
                <a:srgbClr val="0000B8"/>
              </a:solidFill>
              <a:round/>
              <a:headEnd/>
              <a:tailEnd/>
            </a:ln>
          </p:spPr>
          <p:txBody>
            <a:bodyPr/>
            <a:lstStyle/>
            <a:p>
              <a:endParaRPr lang="es-CL"/>
            </a:p>
          </p:txBody>
        </p:sp>
        <p:sp>
          <p:nvSpPr>
            <p:cNvPr id="30751" name="Freeform 18"/>
            <p:cNvSpPr>
              <a:spLocks/>
            </p:cNvSpPr>
            <p:nvPr/>
          </p:nvSpPr>
          <p:spPr bwMode="auto">
            <a:xfrm>
              <a:off x="2195491" y="4156067"/>
              <a:ext cx="392113" cy="392113"/>
            </a:xfrm>
            <a:custGeom>
              <a:avLst/>
              <a:gdLst>
                <a:gd name="T0" fmla="*/ 2147483647 w 247"/>
                <a:gd name="T1" fmla="*/ 0 h 247"/>
                <a:gd name="T2" fmla="*/ 2147483647 w 247"/>
                <a:gd name="T3" fmla="*/ 2147483647 h 247"/>
                <a:gd name="T4" fmla="*/ 2147483647 w 247"/>
                <a:gd name="T5" fmla="*/ 2147483647 h 247"/>
                <a:gd name="T6" fmla="*/ 2147483647 w 247"/>
                <a:gd name="T7" fmla="*/ 2147483647 h 247"/>
                <a:gd name="T8" fmla="*/ 2147483647 w 247"/>
                <a:gd name="T9" fmla="*/ 2147483647 h 247"/>
                <a:gd name="T10" fmla="*/ 2147483647 w 247"/>
                <a:gd name="T11" fmla="*/ 2147483647 h 247"/>
                <a:gd name="T12" fmla="*/ 2147483647 w 247"/>
                <a:gd name="T13" fmla="*/ 2147483647 h 247"/>
                <a:gd name="T14" fmla="*/ 2147483647 w 247"/>
                <a:gd name="T15" fmla="*/ 2147483647 h 247"/>
                <a:gd name="T16" fmla="*/ 2147483647 w 247"/>
                <a:gd name="T17" fmla="*/ 2147483647 h 247"/>
                <a:gd name="T18" fmla="*/ 2147483647 w 247"/>
                <a:gd name="T19" fmla="*/ 2147483647 h 247"/>
                <a:gd name="T20" fmla="*/ 0 w 247"/>
                <a:gd name="T21" fmla="*/ 2147483647 h 247"/>
                <a:gd name="T22" fmla="*/ 2147483647 w 247"/>
                <a:gd name="T23" fmla="*/ 2147483647 h 247"/>
                <a:gd name="T24" fmla="*/ 2147483647 w 247"/>
                <a:gd name="T25" fmla="*/ 2147483647 h 247"/>
                <a:gd name="T26" fmla="*/ 2147483647 w 247"/>
                <a:gd name="T27" fmla="*/ 2147483647 h 247"/>
                <a:gd name="T28" fmla="*/ 2147483647 w 247"/>
                <a:gd name="T29" fmla="*/ 2147483647 h 247"/>
                <a:gd name="T30" fmla="*/ 2147483647 w 247"/>
                <a:gd name="T31" fmla="*/ 2147483647 h 247"/>
                <a:gd name="T32" fmla="*/ 2147483647 w 247"/>
                <a:gd name="T33" fmla="*/ 2147483647 h 247"/>
                <a:gd name="T34" fmla="*/ 2147483647 w 247"/>
                <a:gd name="T35" fmla="*/ 2147483647 h 247"/>
                <a:gd name="T36" fmla="*/ 2147483647 w 247"/>
                <a:gd name="T37" fmla="*/ 2147483647 h 247"/>
                <a:gd name="T38" fmla="*/ 2147483647 w 247"/>
                <a:gd name="T39" fmla="*/ 2147483647 h 247"/>
                <a:gd name="T40" fmla="*/ 2147483647 w 247"/>
                <a:gd name="T41" fmla="*/ 2147483647 h 247"/>
                <a:gd name="T42" fmla="*/ 2147483647 w 247"/>
                <a:gd name="T43" fmla="*/ 2147483647 h 247"/>
                <a:gd name="T44" fmla="*/ 2147483647 w 247"/>
                <a:gd name="T45" fmla="*/ 2147483647 h 247"/>
                <a:gd name="T46" fmla="*/ 2147483647 w 247"/>
                <a:gd name="T47" fmla="*/ 2147483647 h 247"/>
                <a:gd name="T48" fmla="*/ 2147483647 w 247"/>
                <a:gd name="T49" fmla="*/ 2147483647 h 247"/>
                <a:gd name="T50" fmla="*/ 2147483647 w 247"/>
                <a:gd name="T51" fmla="*/ 2147483647 h 247"/>
                <a:gd name="T52" fmla="*/ 2147483647 w 247"/>
                <a:gd name="T53" fmla="*/ 2147483647 h 247"/>
                <a:gd name="T54" fmla="*/ 2147483647 w 247"/>
                <a:gd name="T55" fmla="*/ 2147483647 h 247"/>
                <a:gd name="T56" fmla="*/ 2147483647 w 247"/>
                <a:gd name="T57" fmla="*/ 2147483647 h 247"/>
                <a:gd name="T58" fmla="*/ 2147483647 w 247"/>
                <a:gd name="T59" fmla="*/ 2147483647 h 247"/>
                <a:gd name="T60" fmla="*/ 2147483647 w 247"/>
                <a:gd name="T61" fmla="*/ 2147483647 h 247"/>
                <a:gd name="T62" fmla="*/ 2147483647 w 247"/>
                <a:gd name="T63" fmla="*/ 2147483647 h 247"/>
                <a:gd name="T64" fmla="*/ 2147483647 w 247"/>
                <a:gd name="T65" fmla="*/ 2147483647 h 247"/>
                <a:gd name="T66" fmla="*/ 2147483647 w 247"/>
                <a:gd name="T67" fmla="*/ 2147483647 h 247"/>
                <a:gd name="T68" fmla="*/ 2147483647 w 247"/>
                <a:gd name="T69" fmla="*/ 2147483647 h 247"/>
                <a:gd name="T70" fmla="*/ 2147483647 w 247"/>
                <a:gd name="T71" fmla="*/ 2147483647 h 247"/>
                <a:gd name="T72" fmla="*/ 2147483647 w 247"/>
                <a:gd name="T73" fmla="*/ 2147483647 h 247"/>
                <a:gd name="T74" fmla="*/ 2147483647 w 247"/>
                <a:gd name="T75" fmla="*/ 2147483647 h 247"/>
                <a:gd name="T76" fmla="*/ 2147483647 w 247"/>
                <a:gd name="T77" fmla="*/ 2147483647 h 247"/>
                <a:gd name="T78" fmla="*/ 2147483647 w 247"/>
                <a:gd name="T79" fmla="*/ 2147483647 h 247"/>
                <a:gd name="T80" fmla="*/ 2147483647 w 247"/>
                <a:gd name="T81" fmla="*/ 2147483647 h 247"/>
                <a:gd name="T82" fmla="*/ 2147483647 w 247"/>
                <a:gd name="T83" fmla="*/ 2147483647 h 247"/>
                <a:gd name="T84" fmla="*/ 2147483647 w 247"/>
                <a:gd name="T85" fmla="*/ 0 h 2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7"/>
                <a:gd name="T130" fmla="*/ 0 h 247"/>
                <a:gd name="T131" fmla="*/ 247 w 247"/>
                <a:gd name="T132" fmla="*/ 247 h 2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7" h="247">
                  <a:moveTo>
                    <a:pt x="124" y="0"/>
                  </a:moveTo>
                  <a:lnTo>
                    <a:pt x="118" y="0"/>
                  </a:lnTo>
                  <a:lnTo>
                    <a:pt x="112" y="0"/>
                  </a:lnTo>
                  <a:lnTo>
                    <a:pt x="106" y="2"/>
                  </a:lnTo>
                  <a:lnTo>
                    <a:pt x="98" y="3"/>
                  </a:lnTo>
                  <a:lnTo>
                    <a:pt x="92" y="3"/>
                  </a:lnTo>
                  <a:lnTo>
                    <a:pt x="87" y="6"/>
                  </a:lnTo>
                  <a:lnTo>
                    <a:pt x="82" y="8"/>
                  </a:lnTo>
                  <a:lnTo>
                    <a:pt x="76" y="9"/>
                  </a:lnTo>
                  <a:lnTo>
                    <a:pt x="70" y="12"/>
                  </a:lnTo>
                  <a:lnTo>
                    <a:pt x="66" y="15"/>
                  </a:lnTo>
                  <a:lnTo>
                    <a:pt x="60" y="18"/>
                  </a:lnTo>
                  <a:lnTo>
                    <a:pt x="55" y="21"/>
                  </a:lnTo>
                  <a:lnTo>
                    <a:pt x="51" y="24"/>
                  </a:lnTo>
                  <a:lnTo>
                    <a:pt x="45" y="29"/>
                  </a:lnTo>
                  <a:lnTo>
                    <a:pt x="40" y="31"/>
                  </a:lnTo>
                  <a:lnTo>
                    <a:pt x="36" y="36"/>
                  </a:lnTo>
                  <a:lnTo>
                    <a:pt x="33" y="40"/>
                  </a:lnTo>
                  <a:lnTo>
                    <a:pt x="28" y="45"/>
                  </a:lnTo>
                  <a:lnTo>
                    <a:pt x="25" y="49"/>
                  </a:lnTo>
                  <a:lnTo>
                    <a:pt x="21" y="54"/>
                  </a:lnTo>
                  <a:lnTo>
                    <a:pt x="18" y="60"/>
                  </a:lnTo>
                  <a:lnTo>
                    <a:pt x="15" y="64"/>
                  </a:lnTo>
                  <a:lnTo>
                    <a:pt x="12" y="70"/>
                  </a:lnTo>
                  <a:lnTo>
                    <a:pt x="11" y="76"/>
                  </a:lnTo>
                  <a:lnTo>
                    <a:pt x="8" y="81"/>
                  </a:lnTo>
                  <a:lnTo>
                    <a:pt x="6" y="87"/>
                  </a:lnTo>
                  <a:lnTo>
                    <a:pt x="5" y="93"/>
                  </a:lnTo>
                  <a:lnTo>
                    <a:pt x="3" y="99"/>
                  </a:lnTo>
                  <a:lnTo>
                    <a:pt x="2" y="104"/>
                  </a:lnTo>
                  <a:lnTo>
                    <a:pt x="2" y="110"/>
                  </a:lnTo>
                  <a:lnTo>
                    <a:pt x="0" y="118"/>
                  </a:lnTo>
                  <a:lnTo>
                    <a:pt x="0" y="124"/>
                  </a:lnTo>
                  <a:lnTo>
                    <a:pt x="0" y="130"/>
                  </a:lnTo>
                  <a:lnTo>
                    <a:pt x="2" y="136"/>
                  </a:lnTo>
                  <a:lnTo>
                    <a:pt x="2" y="142"/>
                  </a:lnTo>
                  <a:lnTo>
                    <a:pt x="3" y="148"/>
                  </a:lnTo>
                  <a:lnTo>
                    <a:pt x="5" y="155"/>
                  </a:lnTo>
                  <a:lnTo>
                    <a:pt x="6" y="160"/>
                  </a:lnTo>
                  <a:lnTo>
                    <a:pt x="8" y="166"/>
                  </a:lnTo>
                  <a:lnTo>
                    <a:pt x="11" y="171"/>
                  </a:lnTo>
                  <a:lnTo>
                    <a:pt x="12" y="177"/>
                  </a:lnTo>
                  <a:lnTo>
                    <a:pt x="15" y="182"/>
                  </a:lnTo>
                  <a:lnTo>
                    <a:pt x="18" y="188"/>
                  </a:lnTo>
                  <a:lnTo>
                    <a:pt x="21" y="192"/>
                  </a:lnTo>
                  <a:lnTo>
                    <a:pt x="25" y="197"/>
                  </a:lnTo>
                  <a:lnTo>
                    <a:pt x="28" y="203"/>
                  </a:lnTo>
                  <a:lnTo>
                    <a:pt x="33" y="207"/>
                  </a:lnTo>
                  <a:lnTo>
                    <a:pt x="36" y="210"/>
                  </a:lnTo>
                  <a:lnTo>
                    <a:pt x="40" y="215"/>
                  </a:lnTo>
                  <a:lnTo>
                    <a:pt x="45" y="219"/>
                  </a:lnTo>
                  <a:lnTo>
                    <a:pt x="51" y="222"/>
                  </a:lnTo>
                  <a:lnTo>
                    <a:pt x="55" y="227"/>
                  </a:lnTo>
                  <a:lnTo>
                    <a:pt x="60" y="230"/>
                  </a:lnTo>
                  <a:lnTo>
                    <a:pt x="66" y="233"/>
                  </a:lnTo>
                  <a:lnTo>
                    <a:pt x="70" y="236"/>
                  </a:lnTo>
                  <a:lnTo>
                    <a:pt x="76" y="237"/>
                  </a:lnTo>
                  <a:lnTo>
                    <a:pt x="82" y="240"/>
                  </a:lnTo>
                  <a:lnTo>
                    <a:pt x="87" y="241"/>
                  </a:lnTo>
                  <a:lnTo>
                    <a:pt x="92" y="243"/>
                  </a:lnTo>
                  <a:lnTo>
                    <a:pt x="98" y="244"/>
                  </a:lnTo>
                  <a:lnTo>
                    <a:pt x="106" y="246"/>
                  </a:lnTo>
                  <a:lnTo>
                    <a:pt x="112" y="246"/>
                  </a:lnTo>
                  <a:lnTo>
                    <a:pt x="118" y="247"/>
                  </a:lnTo>
                  <a:lnTo>
                    <a:pt x="124" y="247"/>
                  </a:lnTo>
                  <a:lnTo>
                    <a:pt x="130" y="247"/>
                  </a:lnTo>
                  <a:lnTo>
                    <a:pt x="137" y="246"/>
                  </a:lnTo>
                  <a:lnTo>
                    <a:pt x="143" y="246"/>
                  </a:lnTo>
                  <a:lnTo>
                    <a:pt x="149" y="244"/>
                  </a:lnTo>
                  <a:lnTo>
                    <a:pt x="155" y="243"/>
                  </a:lnTo>
                  <a:lnTo>
                    <a:pt x="161" y="241"/>
                  </a:lnTo>
                  <a:lnTo>
                    <a:pt x="167" y="240"/>
                  </a:lnTo>
                  <a:lnTo>
                    <a:pt x="171" y="237"/>
                  </a:lnTo>
                  <a:lnTo>
                    <a:pt x="177" y="236"/>
                  </a:lnTo>
                  <a:lnTo>
                    <a:pt x="183" y="233"/>
                  </a:lnTo>
                  <a:lnTo>
                    <a:pt x="188" y="230"/>
                  </a:lnTo>
                  <a:lnTo>
                    <a:pt x="192" y="227"/>
                  </a:lnTo>
                  <a:lnTo>
                    <a:pt x="198" y="222"/>
                  </a:lnTo>
                  <a:lnTo>
                    <a:pt x="203" y="219"/>
                  </a:lnTo>
                  <a:lnTo>
                    <a:pt x="207" y="215"/>
                  </a:lnTo>
                  <a:lnTo>
                    <a:pt x="212" y="210"/>
                  </a:lnTo>
                  <a:lnTo>
                    <a:pt x="215" y="207"/>
                  </a:lnTo>
                  <a:lnTo>
                    <a:pt x="219" y="203"/>
                  </a:lnTo>
                  <a:lnTo>
                    <a:pt x="224" y="197"/>
                  </a:lnTo>
                  <a:lnTo>
                    <a:pt x="227" y="192"/>
                  </a:lnTo>
                  <a:lnTo>
                    <a:pt x="229" y="188"/>
                  </a:lnTo>
                  <a:lnTo>
                    <a:pt x="232" y="182"/>
                  </a:lnTo>
                  <a:lnTo>
                    <a:pt x="235" y="177"/>
                  </a:lnTo>
                  <a:lnTo>
                    <a:pt x="238" y="171"/>
                  </a:lnTo>
                  <a:lnTo>
                    <a:pt x="240" y="166"/>
                  </a:lnTo>
                  <a:lnTo>
                    <a:pt x="241" y="160"/>
                  </a:lnTo>
                  <a:lnTo>
                    <a:pt x="243" y="155"/>
                  </a:lnTo>
                  <a:lnTo>
                    <a:pt x="244" y="148"/>
                  </a:lnTo>
                  <a:lnTo>
                    <a:pt x="246" y="142"/>
                  </a:lnTo>
                  <a:lnTo>
                    <a:pt x="247" y="136"/>
                  </a:lnTo>
                  <a:lnTo>
                    <a:pt x="247" y="130"/>
                  </a:lnTo>
                  <a:lnTo>
                    <a:pt x="247" y="124"/>
                  </a:lnTo>
                  <a:lnTo>
                    <a:pt x="247" y="118"/>
                  </a:lnTo>
                  <a:lnTo>
                    <a:pt x="247" y="110"/>
                  </a:lnTo>
                  <a:lnTo>
                    <a:pt x="246" y="104"/>
                  </a:lnTo>
                  <a:lnTo>
                    <a:pt x="244" y="99"/>
                  </a:lnTo>
                  <a:lnTo>
                    <a:pt x="243" y="93"/>
                  </a:lnTo>
                  <a:lnTo>
                    <a:pt x="241" y="87"/>
                  </a:lnTo>
                  <a:lnTo>
                    <a:pt x="240" y="81"/>
                  </a:lnTo>
                  <a:lnTo>
                    <a:pt x="238" y="76"/>
                  </a:lnTo>
                  <a:lnTo>
                    <a:pt x="235" y="70"/>
                  </a:lnTo>
                  <a:lnTo>
                    <a:pt x="232" y="64"/>
                  </a:lnTo>
                  <a:lnTo>
                    <a:pt x="229" y="60"/>
                  </a:lnTo>
                  <a:lnTo>
                    <a:pt x="227" y="54"/>
                  </a:lnTo>
                  <a:lnTo>
                    <a:pt x="224" y="49"/>
                  </a:lnTo>
                  <a:lnTo>
                    <a:pt x="219" y="45"/>
                  </a:lnTo>
                  <a:lnTo>
                    <a:pt x="215" y="40"/>
                  </a:lnTo>
                  <a:lnTo>
                    <a:pt x="212" y="36"/>
                  </a:lnTo>
                  <a:lnTo>
                    <a:pt x="207" y="31"/>
                  </a:lnTo>
                  <a:lnTo>
                    <a:pt x="203" y="29"/>
                  </a:lnTo>
                  <a:lnTo>
                    <a:pt x="198" y="24"/>
                  </a:lnTo>
                  <a:lnTo>
                    <a:pt x="192" y="21"/>
                  </a:lnTo>
                  <a:lnTo>
                    <a:pt x="188" y="18"/>
                  </a:lnTo>
                  <a:lnTo>
                    <a:pt x="183" y="15"/>
                  </a:lnTo>
                  <a:lnTo>
                    <a:pt x="177" y="12"/>
                  </a:lnTo>
                  <a:lnTo>
                    <a:pt x="171" y="9"/>
                  </a:lnTo>
                  <a:lnTo>
                    <a:pt x="167" y="8"/>
                  </a:lnTo>
                  <a:lnTo>
                    <a:pt x="161" y="6"/>
                  </a:lnTo>
                  <a:lnTo>
                    <a:pt x="155" y="3"/>
                  </a:lnTo>
                  <a:lnTo>
                    <a:pt x="149" y="3"/>
                  </a:lnTo>
                  <a:lnTo>
                    <a:pt x="143" y="2"/>
                  </a:lnTo>
                  <a:lnTo>
                    <a:pt x="137" y="0"/>
                  </a:lnTo>
                  <a:lnTo>
                    <a:pt x="130" y="0"/>
                  </a:lnTo>
                  <a:lnTo>
                    <a:pt x="124" y="0"/>
                  </a:lnTo>
                  <a:close/>
                </a:path>
              </a:pathLst>
            </a:custGeom>
            <a:solidFill>
              <a:srgbClr val="FFFFFF"/>
            </a:solidFill>
            <a:ln w="9525">
              <a:noFill/>
              <a:round/>
              <a:headEnd/>
              <a:tailEnd/>
            </a:ln>
          </p:spPr>
          <p:txBody>
            <a:bodyPr/>
            <a:lstStyle/>
            <a:p>
              <a:endParaRPr lang="es-CL"/>
            </a:p>
          </p:txBody>
        </p:sp>
        <p:sp>
          <p:nvSpPr>
            <p:cNvPr id="30752" name="Freeform 19"/>
            <p:cNvSpPr>
              <a:spLocks/>
            </p:cNvSpPr>
            <p:nvPr/>
          </p:nvSpPr>
          <p:spPr bwMode="auto">
            <a:xfrm>
              <a:off x="2195491" y="4156067"/>
              <a:ext cx="392113" cy="392113"/>
            </a:xfrm>
            <a:custGeom>
              <a:avLst/>
              <a:gdLst>
                <a:gd name="T0" fmla="*/ 2147483647 w 247"/>
                <a:gd name="T1" fmla="*/ 0 h 247"/>
                <a:gd name="T2" fmla="*/ 2147483647 w 247"/>
                <a:gd name="T3" fmla="*/ 2147483647 h 247"/>
                <a:gd name="T4" fmla="*/ 2147483647 w 247"/>
                <a:gd name="T5" fmla="*/ 2147483647 h 247"/>
                <a:gd name="T6" fmla="*/ 2147483647 w 247"/>
                <a:gd name="T7" fmla="*/ 2147483647 h 247"/>
                <a:gd name="T8" fmla="*/ 2147483647 w 247"/>
                <a:gd name="T9" fmla="*/ 2147483647 h 247"/>
                <a:gd name="T10" fmla="*/ 2147483647 w 247"/>
                <a:gd name="T11" fmla="*/ 2147483647 h 247"/>
                <a:gd name="T12" fmla="*/ 2147483647 w 247"/>
                <a:gd name="T13" fmla="*/ 2147483647 h 247"/>
                <a:gd name="T14" fmla="*/ 2147483647 w 247"/>
                <a:gd name="T15" fmla="*/ 2147483647 h 247"/>
                <a:gd name="T16" fmla="*/ 2147483647 w 247"/>
                <a:gd name="T17" fmla="*/ 2147483647 h 247"/>
                <a:gd name="T18" fmla="*/ 2147483647 w 247"/>
                <a:gd name="T19" fmla="*/ 2147483647 h 247"/>
                <a:gd name="T20" fmla="*/ 0 w 247"/>
                <a:gd name="T21" fmla="*/ 2147483647 h 247"/>
                <a:gd name="T22" fmla="*/ 2147483647 w 247"/>
                <a:gd name="T23" fmla="*/ 2147483647 h 247"/>
                <a:gd name="T24" fmla="*/ 2147483647 w 247"/>
                <a:gd name="T25" fmla="*/ 2147483647 h 247"/>
                <a:gd name="T26" fmla="*/ 2147483647 w 247"/>
                <a:gd name="T27" fmla="*/ 2147483647 h 247"/>
                <a:gd name="T28" fmla="*/ 2147483647 w 247"/>
                <a:gd name="T29" fmla="*/ 2147483647 h 247"/>
                <a:gd name="T30" fmla="*/ 2147483647 w 247"/>
                <a:gd name="T31" fmla="*/ 2147483647 h 247"/>
                <a:gd name="T32" fmla="*/ 2147483647 w 247"/>
                <a:gd name="T33" fmla="*/ 2147483647 h 247"/>
                <a:gd name="T34" fmla="*/ 2147483647 w 247"/>
                <a:gd name="T35" fmla="*/ 2147483647 h 247"/>
                <a:gd name="T36" fmla="*/ 2147483647 w 247"/>
                <a:gd name="T37" fmla="*/ 2147483647 h 247"/>
                <a:gd name="T38" fmla="*/ 2147483647 w 247"/>
                <a:gd name="T39" fmla="*/ 2147483647 h 247"/>
                <a:gd name="T40" fmla="*/ 2147483647 w 247"/>
                <a:gd name="T41" fmla="*/ 2147483647 h 247"/>
                <a:gd name="T42" fmla="*/ 2147483647 w 247"/>
                <a:gd name="T43" fmla="*/ 2147483647 h 247"/>
                <a:gd name="T44" fmla="*/ 2147483647 w 247"/>
                <a:gd name="T45" fmla="*/ 2147483647 h 247"/>
                <a:gd name="T46" fmla="*/ 2147483647 w 247"/>
                <a:gd name="T47" fmla="*/ 2147483647 h 247"/>
                <a:gd name="T48" fmla="*/ 2147483647 w 247"/>
                <a:gd name="T49" fmla="*/ 2147483647 h 247"/>
                <a:gd name="T50" fmla="*/ 2147483647 w 247"/>
                <a:gd name="T51" fmla="*/ 2147483647 h 247"/>
                <a:gd name="T52" fmla="*/ 2147483647 w 247"/>
                <a:gd name="T53" fmla="*/ 2147483647 h 247"/>
                <a:gd name="T54" fmla="*/ 2147483647 w 247"/>
                <a:gd name="T55" fmla="*/ 2147483647 h 247"/>
                <a:gd name="T56" fmla="*/ 2147483647 w 247"/>
                <a:gd name="T57" fmla="*/ 2147483647 h 247"/>
                <a:gd name="T58" fmla="*/ 2147483647 w 247"/>
                <a:gd name="T59" fmla="*/ 2147483647 h 247"/>
                <a:gd name="T60" fmla="*/ 2147483647 w 247"/>
                <a:gd name="T61" fmla="*/ 2147483647 h 247"/>
                <a:gd name="T62" fmla="*/ 2147483647 w 247"/>
                <a:gd name="T63" fmla="*/ 2147483647 h 247"/>
                <a:gd name="T64" fmla="*/ 2147483647 w 247"/>
                <a:gd name="T65" fmla="*/ 2147483647 h 247"/>
                <a:gd name="T66" fmla="*/ 2147483647 w 247"/>
                <a:gd name="T67" fmla="*/ 2147483647 h 247"/>
                <a:gd name="T68" fmla="*/ 2147483647 w 247"/>
                <a:gd name="T69" fmla="*/ 2147483647 h 247"/>
                <a:gd name="T70" fmla="*/ 2147483647 w 247"/>
                <a:gd name="T71" fmla="*/ 2147483647 h 247"/>
                <a:gd name="T72" fmla="*/ 2147483647 w 247"/>
                <a:gd name="T73" fmla="*/ 2147483647 h 247"/>
                <a:gd name="T74" fmla="*/ 2147483647 w 247"/>
                <a:gd name="T75" fmla="*/ 2147483647 h 247"/>
                <a:gd name="T76" fmla="*/ 2147483647 w 247"/>
                <a:gd name="T77" fmla="*/ 2147483647 h 247"/>
                <a:gd name="T78" fmla="*/ 2147483647 w 247"/>
                <a:gd name="T79" fmla="*/ 2147483647 h 247"/>
                <a:gd name="T80" fmla="*/ 2147483647 w 247"/>
                <a:gd name="T81" fmla="*/ 2147483647 h 247"/>
                <a:gd name="T82" fmla="*/ 2147483647 w 247"/>
                <a:gd name="T83" fmla="*/ 2147483647 h 247"/>
                <a:gd name="T84" fmla="*/ 2147483647 w 247"/>
                <a:gd name="T85" fmla="*/ 0 h 2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7"/>
                <a:gd name="T130" fmla="*/ 0 h 247"/>
                <a:gd name="T131" fmla="*/ 247 w 247"/>
                <a:gd name="T132" fmla="*/ 247 h 2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7" h="247">
                  <a:moveTo>
                    <a:pt x="124" y="0"/>
                  </a:moveTo>
                  <a:lnTo>
                    <a:pt x="118" y="0"/>
                  </a:lnTo>
                  <a:lnTo>
                    <a:pt x="112" y="0"/>
                  </a:lnTo>
                  <a:lnTo>
                    <a:pt x="106" y="2"/>
                  </a:lnTo>
                  <a:lnTo>
                    <a:pt x="98" y="3"/>
                  </a:lnTo>
                  <a:lnTo>
                    <a:pt x="92" y="3"/>
                  </a:lnTo>
                  <a:lnTo>
                    <a:pt x="87" y="6"/>
                  </a:lnTo>
                  <a:lnTo>
                    <a:pt x="82" y="8"/>
                  </a:lnTo>
                  <a:lnTo>
                    <a:pt x="76" y="9"/>
                  </a:lnTo>
                  <a:lnTo>
                    <a:pt x="70" y="12"/>
                  </a:lnTo>
                  <a:lnTo>
                    <a:pt x="66" y="15"/>
                  </a:lnTo>
                  <a:lnTo>
                    <a:pt x="60" y="18"/>
                  </a:lnTo>
                  <a:lnTo>
                    <a:pt x="55" y="21"/>
                  </a:lnTo>
                  <a:lnTo>
                    <a:pt x="51" y="24"/>
                  </a:lnTo>
                  <a:lnTo>
                    <a:pt x="45" y="29"/>
                  </a:lnTo>
                  <a:lnTo>
                    <a:pt x="40" y="31"/>
                  </a:lnTo>
                  <a:lnTo>
                    <a:pt x="36" y="36"/>
                  </a:lnTo>
                  <a:lnTo>
                    <a:pt x="33" y="40"/>
                  </a:lnTo>
                  <a:lnTo>
                    <a:pt x="28" y="45"/>
                  </a:lnTo>
                  <a:lnTo>
                    <a:pt x="25" y="49"/>
                  </a:lnTo>
                  <a:lnTo>
                    <a:pt x="21" y="54"/>
                  </a:lnTo>
                  <a:lnTo>
                    <a:pt x="18" y="60"/>
                  </a:lnTo>
                  <a:lnTo>
                    <a:pt x="15" y="64"/>
                  </a:lnTo>
                  <a:lnTo>
                    <a:pt x="12" y="70"/>
                  </a:lnTo>
                  <a:lnTo>
                    <a:pt x="11" y="76"/>
                  </a:lnTo>
                  <a:lnTo>
                    <a:pt x="8" y="81"/>
                  </a:lnTo>
                  <a:lnTo>
                    <a:pt x="6" y="87"/>
                  </a:lnTo>
                  <a:lnTo>
                    <a:pt x="5" y="93"/>
                  </a:lnTo>
                  <a:lnTo>
                    <a:pt x="3" y="99"/>
                  </a:lnTo>
                  <a:lnTo>
                    <a:pt x="2" y="104"/>
                  </a:lnTo>
                  <a:lnTo>
                    <a:pt x="2" y="110"/>
                  </a:lnTo>
                  <a:lnTo>
                    <a:pt x="0" y="118"/>
                  </a:lnTo>
                  <a:lnTo>
                    <a:pt x="0" y="124"/>
                  </a:lnTo>
                  <a:lnTo>
                    <a:pt x="0" y="130"/>
                  </a:lnTo>
                  <a:lnTo>
                    <a:pt x="2" y="136"/>
                  </a:lnTo>
                  <a:lnTo>
                    <a:pt x="2" y="142"/>
                  </a:lnTo>
                  <a:lnTo>
                    <a:pt x="3" y="148"/>
                  </a:lnTo>
                  <a:lnTo>
                    <a:pt x="5" y="155"/>
                  </a:lnTo>
                  <a:lnTo>
                    <a:pt x="6" y="160"/>
                  </a:lnTo>
                  <a:lnTo>
                    <a:pt x="8" y="166"/>
                  </a:lnTo>
                  <a:lnTo>
                    <a:pt x="11" y="171"/>
                  </a:lnTo>
                  <a:lnTo>
                    <a:pt x="12" y="177"/>
                  </a:lnTo>
                  <a:lnTo>
                    <a:pt x="15" y="182"/>
                  </a:lnTo>
                  <a:lnTo>
                    <a:pt x="18" y="188"/>
                  </a:lnTo>
                  <a:lnTo>
                    <a:pt x="21" y="192"/>
                  </a:lnTo>
                  <a:lnTo>
                    <a:pt x="25" y="197"/>
                  </a:lnTo>
                  <a:lnTo>
                    <a:pt x="28" y="203"/>
                  </a:lnTo>
                  <a:lnTo>
                    <a:pt x="33" y="207"/>
                  </a:lnTo>
                  <a:lnTo>
                    <a:pt x="36" y="210"/>
                  </a:lnTo>
                  <a:lnTo>
                    <a:pt x="40" y="215"/>
                  </a:lnTo>
                  <a:lnTo>
                    <a:pt x="45" y="219"/>
                  </a:lnTo>
                  <a:lnTo>
                    <a:pt x="51" y="222"/>
                  </a:lnTo>
                  <a:lnTo>
                    <a:pt x="55" y="227"/>
                  </a:lnTo>
                  <a:lnTo>
                    <a:pt x="60" y="230"/>
                  </a:lnTo>
                  <a:lnTo>
                    <a:pt x="66" y="233"/>
                  </a:lnTo>
                  <a:lnTo>
                    <a:pt x="70" y="236"/>
                  </a:lnTo>
                  <a:lnTo>
                    <a:pt x="76" y="237"/>
                  </a:lnTo>
                  <a:lnTo>
                    <a:pt x="82" y="240"/>
                  </a:lnTo>
                  <a:lnTo>
                    <a:pt x="87" y="241"/>
                  </a:lnTo>
                  <a:lnTo>
                    <a:pt x="92" y="243"/>
                  </a:lnTo>
                  <a:lnTo>
                    <a:pt x="98" y="244"/>
                  </a:lnTo>
                  <a:lnTo>
                    <a:pt x="106" y="246"/>
                  </a:lnTo>
                  <a:lnTo>
                    <a:pt x="112" y="246"/>
                  </a:lnTo>
                  <a:lnTo>
                    <a:pt x="118" y="247"/>
                  </a:lnTo>
                  <a:lnTo>
                    <a:pt x="124" y="247"/>
                  </a:lnTo>
                  <a:lnTo>
                    <a:pt x="130" y="247"/>
                  </a:lnTo>
                  <a:lnTo>
                    <a:pt x="137" y="246"/>
                  </a:lnTo>
                  <a:lnTo>
                    <a:pt x="143" y="246"/>
                  </a:lnTo>
                  <a:lnTo>
                    <a:pt x="149" y="244"/>
                  </a:lnTo>
                  <a:lnTo>
                    <a:pt x="155" y="243"/>
                  </a:lnTo>
                  <a:lnTo>
                    <a:pt x="161" y="241"/>
                  </a:lnTo>
                  <a:lnTo>
                    <a:pt x="167" y="240"/>
                  </a:lnTo>
                  <a:lnTo>
                    <a:pt x="171" y="237"/>
                  </a:lnTo>
                  <a:lnTo>
                    <a:pt x="177" y="236"/>
                  </a:lnTo>
                  <a:lnTo>
                    <a:pt x="183" y="233"/>
                  </a:lnTo>
                  <a:lnTo>
                    <a:pt x="188" y="230"/>
                  </a:lnTo>
                  <a:lnTo>
                    <a:pt x="192" y="227"/>
                  </a:lnTo>
                  <a:lnTo>
                    <a:pt x="198" y="222"/>
                  </a:lnTo>
                  <a:lnTo>
                    <a:pt x="203" y="219"/>
                  </a:lnTo>
                  <a:lnTo>
                    <a:pt x="207" y="215"/>
                  </a:lnTo>
                  <a:lnTo>
                    <a:pt x="212" y="210"/>
                  </a:lnTo>
                  <a:lnTo>
                    <a:pt x="215" y="207"/>
                  </a:lnTo>
                  <a:lnTo>
                    <a:pt x="219" y="203"/>
                  </a:lnTo>
                  <a:lnTo>
                    <a:pt x="224" y="197"/>
                  </a:lnTo>
                  <a:lnTo>
                    <a:pt x="227" y="192"/>
                  </a:lnTo>
                  <a:lnTo>
                    <a:pt x="229" y="188"/>
                  </a:lnTo>
                  <a:lnTo>
                    <a:pt x="232" y="182"/>
                  </a:lnTo>
                  <a:lnTo>
                    <a:pt x="235" y="177"/>
                  </a:lnTo>
                  <a:lnTo>
                    <a:pt x="238" y="171"/>
                  </a:lnTo>
                  <a:lnTo>
                    <a:pt x="240" y="166"/>
                  </a:lnTo>
                  <a:lnTo>
                    <a:pt x="241" y="160"/>
                  </a:lnTo>
                  <a:lnTo>
                    <a:pt x="243" y="155"/>
                  </a:lnTo>
                  <a:lnTo>
                    <a:pt x="244" y="148"/>
                  </a:lnTo>
                  <a:lnTo>
                    <a:pt x="246" y="142"/>
                  </a:lnTo>
                  <a:lnTo>
                    <a:pt x="247" y="136"/>
                  </a:lnTo>
                  <a:lnTo>
                    <a:pt x="247" y="130"/>
                  </a:lnTo>
                  <a:lnTo>
                    <a:pt x="247" y="124"/>
                  </a:lnTo>
                  <a:lnTo>
                    <a:pt x="247" y="118"/>
                  </a:lnTo>
                  <a:lnTo>
                    <a:pt x="247" y="110"/>
                  </a:lnTo>
                  <a:lnTo>
                    <a:pt x="246" y="104"/>
                  </a:lnTo>
                  <a:lnTo>
                    <a:pt x="244" y="99"/>
                  </a:lnTo>
                  <a:lnTo>
                    <a:pt x="243" y="93"/>
                  </a:lnTo>
                  <a:lnTo>
                    <a:pt x="241" y="87"/>
                  </a:lnTo>
                  <a:lnTo>
                    <a:pt x="240" y="81"/>
                  </a:lnTo>
                  <a:lnTo>
                    <a:pt x="238" y="76"/>
                  </a:lnTo>
                  <a:lnTo>
                    <a:pt x="235" y="70"/>
                  </a:lnTo>
                  <a:lnTo>
                    <a:pt x="232" y="64"/>
                  </a:lnTo>
                  <a:lnTo>
                    <a:pt x="229" y="60"/>
                  </a:lnTo>
                  <a:lnTo>
                    <a:pt x="227" y="54"/>
                  </a:lnTo>
                  <a:lnTo>
                    <a:pt x="224" y="49"/>
                  </a:lnTo>
                  <a:lnTo>
                    <a:pt x="219" y="45"/>
                  </a:lnTo>
                  <a:lnTo>
                    <a:pt x="215" y="40"/>
                  </a:lnTo>
                  <a:lnTo>
                    <a:pt x="212" y="36"/>
                  </a:lnTo>
                  <a:lnTo>
                    <a:pt x="207" y="31"/>
                  </a:lnTo>
                  <a:lnTo>
                    <a:pt x="203" y="29"/>
                  </a:lnTo>
                  <a:lnTo>
                    <a:pt x="198" y="24"/>
                  </a:lnTo>
                  <a:lnTo>
                    <a:pt x="192" y="21"/>
                  </a:lnTo>
                  <a:lnTo>
                    <a:pt x="188" y="18"/>
                  </a:lnTo>
                  <a:lnTo>
                    <a:pt x="183" y="15"/>
                  </a:lnTo>
                  <a:lnTo>
                    <a:pt x="177" y="12"/>
                  </a:lnTo>
                  <a:lnTo>
                    <a:pt x="171" y="9"/>
                  </a:lnTo>
                  <a:lnTo>
                    <a:pt x="167" y="8"/>
                  </a:lnTo>
                  <a:lnTo>
                    <a:pt x="161" y="6"/>
                  </a:lnTo>
                  <a:lnTo>
                    <a:pt x="155" y="3"/>
                  </a:lnTo>
                  <a:lnTo>
                    <a:pt x="149" y="3"/>
                  </a:lnTo>
                  <a:lnTo>
                    <a:pt x="143" y="2"/>
                  </a:lnTo>
                  <a:lnTo>
                    <a:pt x="137" y="0"/>
                  </a:lnTo>
                  <a:lnTo>
                    <a:pt x="130" y="0"/>
                  </a:lnTo>
                  <a:lnTo>
                    <a:pt x="124" y="0"/>
                  </a:lnTo>
                </a:path>
              </a:pathLst>
            </a:custGeom>
            <a:noFill/>
            <a:ln w="0">
              <a:solidFill>
                <a:srgbClr val="0000B8"/>
              </a:solidFill>
              <a:round/>
              <a:headEnd/>
              <a:tailEnd/>
            </a:ln>
          </p:spPr>
          <p:txBody>
            <a:bodyPr/>
            <a:lstStyle/>
            <a:p>
              <a:endParaRPr lang="es-CL"/>
            </a:p>
          </p:txBody>
        </p:sp>
        <p:sp>
          <p:nvSpPr>
            <p:cNvPr id="30753" name="Freeform 20"/>
            <p:cNvSpPr>
              <a:spLocks/>
            </p:cNvSpPr>
            <p:nvPr/>
          </p:nvSpPr>
          <p:spPr bwMode="auto">
            <a:xfrm>
              <a:off x="3902054" y="3816342"/>
              <a:ext cx="393700" cy="392113"/>
            </a:xfrm>
            <a:custGeom>
              <a:avLst/>
              <a:gdLst>
                <a:gd name="T0" fmla="*/ 2147483647 w 248"/>
                <a:gd name="T1" fmla="*/ 0 h 247"/>
                <a:gd name="T2" fmla="*/ 2147483647 w 248"/>
                <a:gd name="T3" fmla="*/ 2147483647 h 247"/>
                <a:gd name="T4" fmla="*/ 2147483647 w 248"/>
                <a:gd name="T5" fmla="*/ 2147483647 h 247"/>
                <a:gd name="T6" fmla="*/ 2147483647 w 248"/>
                <a:gd name="T7" fmla="*/ 2147483647 h 247"/>
                <a:gd name="T8" fmla="*/ 2147483647 w 248"/>
                <a:gd name="T9" fmla="*/ 2147483647 h 247"/>
                <a:gd name="T10" fmla="*/ 2147483647 w 248"/>
                <a:gd name="T11" fmla="*/ 2147483647 h 247"/>
                <a:gd name="T12" fmla="*/ 2147483647 w 248"/>
                <a:gd name="T13" fmla="*/ 2147483647 h 247"/>
                <a:gd name="T14" fmla="*/ 2147483647 w 248"/>
                <a:gd name="T15" fmla="*/ 2147483647 h 247"/>
                <a:gd name="T16" fmla="*/ 2147483647 w 248"/>
                <a:gd name="T17" fmla="*/ 2147483647 h 247"/>
                <a:gd name="T18" fmla="*/ 2147483647 w 248"/>
                <a:gd name="T19" fmla="*/ 2147483647 h 247"/>
                <a:gd name="T20" fmla="*/ 0 w 248"/>
                <a:gd name="T21" fmla="*/ 2147483647 h 247"/>
                <a:gd name="T22" fmla="*/ 2147483647 w 248"/>
                <a:gd name="T23" fmla="*/ 2147483647 h 247"/>
                <a:gd name="T24" fmla="*/ 2147483647 w 248"/>
                <a:gd name="T25" fmla="*/ 2147483647 h 247"/>
                <a:gd name="T26" fmla="*/ 2147483647 w 248"/>
                <a:gd name="T27" fmla="*/ 2147483647 h 247"/>
                <a:gd name="T28" fmla="*/ 2147483647 w 248"/>
                <a:gd name="T29" fmla="*/ 2147483647 h 247"/>
                <a:gd name="T30" fmla="*/ 2147483647 w 248"/>
                <a:gd name="T31" fmla="*/ 2147483647 h 247"/>
                <a:gd name="T32" fmla="*/ 2147483647 w 248"/>
                <a:gd name="T33" fmla="*/ 2147483647 h 247"/>
                <a:gd name="T34" fmla="*/ 2147483647 w 248"/>
                <a:gd name="T35" fmla="*/ 2147483647 h 247"/>
                <a:gd name="T36" fmla="*/ 2147483647 w 248"/>
                <a:gd name="T37" fmla="*/ 2147483647 h 247"/>
                <a:gd name="T38" fmla="*/ 2147483647 w 248"/>
                <a:gd name="T39" fmla="*/ 2147483647 h 247"/>
                <a:gd name="T40" fmla="*/ 2147483647 w 248"/>
                <a:gd name="T41" fmla="*/ 2147483647 h 247"/>
                <a:gd name="T42" fmla="*/ 2147483647 w 248"/>
                <a:gd name="T43" fmla="*/ 2147483647 h 247"/>
                <a:gd name="T44" fmla="*/ 2147483647 w 248"/>
                <a:gd name="T45" fmla="*/ 2147483647 h 247"/>
                <a:gd name="T46" fmla="*/ 2147483647 w 248"/>
                <a:gd name="T47" fmla="*/ 2147483647 h 247"/>
                <a:gd name="T48" fmla="*/ 2147483647 w 248"/>
                <a:gd name="T49" fmla="*/ 2147483647 h 247"/>
                <a:gd name="T50" fmla="*/ 2147483647 w 248"/>
                <a:gd name="T51" fmla="*/ 2147483647 h 247"/>
                <a:gd name="T52" fmla="*/ 2147483647 w 248"/>
                <a:gd name="T53" fmla="*/ 2147483647 h 247"/>
                <a:gd name="T54" fmla="*/ 2147483647 w 248"/>
                <a:gd name="T55" fmla="*/ 2147483647 h 247"/>
                <a:gd name="T56" fmla="*/ 2147483647 w 248"/>
                <a:gd name="T57" fmla="*/ 2147483647 h 247"/>
                <a:gd name="T58" fmla="*/ 2147483647 w 248"/>
                <a:gd name="T59" fmla="*/ 2147483647 h 247"/>
                <a:gd name="T60" fmla="*/ 2147483647 w 248"/>
                <a:gd name="T61" fmla="*/ 2147483647 h 247"/>
                <a:gd name="T62" fmla="*/ 2147483647 w 248"/>
                <a:gd name="T63" fmla="*/ 2147483647 h 247"/>
                <a:gd name="T64" fmla="*/ 2147483647 w 248"/>
                <a:gd name="T65" fmla="*/ 2147483647 h 247"/>
                <a:gd name="T66" fmla="*/ 2147483647 w 248"/>
                <a:gd name="T67" fmla="*/ 2147483647 h 247"/>
                <a:gd name="T68" fmla="*/ 2147483647 w 248"/>
                <a:gd name="T69" fmla="*/ 2147483647 h 247"/>
                <a:gd name="T70" fmla="*/ 2147483647 w 248"/>
                <a:gd name="T71" fmla="*/ 2147483647 h 247"/>
                <a:gd name="T72" fmla="*/ 2147483647 w 248"/>
                <a:gd name="T73" fmla="*/ 2147483647 h 247"/>
                <a:gd name="T74" fmla="*/ 2147483647 w 248"/>
                <a:gd name="T75" fmla="*/ 2147483647 h 247"/>
                <a:gd name="T76" fmla="*/ 2147483647 w 248"/>
                <a:gd name="T77" fmla="*/ 2147483647 h 247"/>
                <a:gd name="T78" fmla="*/ 2147483647 w 248"/>
                <a:gd name="T79" fmla="*/ 2147483647 h 247"/>
                <a:gd name="T80" fmla="*/ 2147483647 w 248"/>
                <a:gd name="T81" fmla="*/ 2147483647 h 247"/>
                <a:gd name="T82" fmla="*/ 2147483647 w 248"/>
                <a:gd name="T83" fmla="*/ 2147483647 h 247"/>
                <a:gd name="T84" fmla="*/ 2147483647 w 248"/>
                <a:gd name="T85" fmla="*/ 0 h 2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8"/>
                <a:gd name="T130" fmla="*/ 0 h 247"/>
                <a:gd name="T131" fmla="*/ 248 w 248"/>
                <a:gd name="T132" fmla="*/ 247 h 2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8" h="247">
                  <a:moveTo>
                    <a:pt x="124" y="0"/>
                  </a:moveTo>
                  <a:lnTo>
                    <a:pt x="117" y="0"/>
                  </a:lnTo>
                  <a:lnTo>
                    <a:pt x="111" y="0"/>
                  </a:lnTo>
                  <a:lnTo>
                    <a:pt x="105" y="1"/>
                  </a:lnTo>
                  <a:lnTo>
                    <a:pt x="99" y="3"/>
                  </a:lnTo>
                  <a:lnTo>
                    <a:pt x="93" y="4"/>
                  </a:lnTo>
                  <a:lnTo>
                    <a:pt x="87" y="6"/>
                  </a:lnTo>
                  <a:lnTo>
                    <a:pt x="81" y="7"/>
                  </a:lnTo>
                  <a:lnTo>
                    <a:pt x="75" y="9"/>
                  </a:lnTo>
                  <a:lnTo>
                    <a:pt x="70" y="12"/>
                  </a:lnTo>
                  <a:lnTo>
                    <a:pt x="64" y="15"/>
                  </a:lnTo>
                  <a:lnTo>
                    <a:pt x="60" y="18"/>
                  </a:lnTo>
                  <a:lnTo>
                    <a:pt x="54" y="21"/>
                  </a:lnTo>
                  <a:lnTo>
                    <a:pt x="50" y="24"/>
                  </a:lnTo>
                  <a:lnTo>
                    <a:pt x="45" y="28"/>
                  </a:lnTo>
                  <a:lnTo>
                    <a:pt x="41" y="33"/>
                  </a:lnTo>
                  <a:lnTo>
                    <a:pt x="36" y="35"/>
                  </a:lnTo>
                  <a:lnTo>
                    <a:pt x="32" y="40"/>
                  </a:lnTo>
                  <a:lnTo>
                    <a:pt x="29" y="44"/>
                  </a:lnTo>
                  <a:lnTo>
                    <a:pt x="24" y="49"/>
                  </a:lnTo>
                  <a:lnTo>
                    <a:pt x="21" y="55"/>
                  </a:lnTo>
                  <a:lnTo>
                    <a:pt x="18" y="59"/>
                  </a:lnTo>
                  <a:lnTo>
                    <a:pt x="15" y="64"/>
                  </a:lnTo>
                  <a:lnTo>
                    <a:pt x="12" y="70"/>
                  </a:lnTo>
                  <a:lnTo>
                    <a:pt x="9" y="76"/>
                  </a:lnTo>
                  <a:lnTo>
                    <a:pt x="8" y="80"/>
                  </a:lnTo>
                  <a:lnTo>
                    <a:pt x="5" y="86"/>
                  </a:lnTo>
                  <a:lnTo>
                    <a:pt x="3" y="92"/>
                  </a:lnTo>
                  <a:lnTo>
                    <a:pt x="2" y="98"/>
                  </a:lnTo>
                  <a:lnTo>
                    <a:pt x="2" y="104"/>
                  </a:lnTo>
                  <a:lnTo>
                    <a:pt x="0" y="110"/>
                  </a:lnTo>
                  <a:lnTo>
                    <a:pt x="0" y="117"/>
                  </a:lnTo>
                  <a:lnTo>
                    <a:pt x="0" y="123"/>
                  </a:lnTo>
                  <a:lnTo>
                    <a:pt x="0" y="129"/>
                  </a:lnTo>
                  <a:lnTo>
                    <a:pt x="0" y="135"/>
                  </a:lnTo>
                  <a:lnTo>
                    <a:pt x="2" y="141"/>
                  </a:lnTo>
                  <a:lnTo>
                    <a:pt x="2" y="149"/>
                  </a:lnTo>
                  <a:lnTo>
                    <a:pt x="3" y="155"/>
                  </a:lnTo>
                  <a:lnTo>
                    <a:pt x="5" y="161"/>
                  </a:lnTo>
                  <a:lnTo>
                    <a:pt x="8" y="165"/>
                  </a:lnTo>
                  <a:lnTo>
                    <a:pt x="9" y="171"/>
                  </a:lnTo>
                  <a:lnTo>
                    <a:pt x="12" y="177"/>
                  </a:lnTo>
                  <a:lnTo>
                    <a:pt x="15" y="181"/>
                  </a:lnTo>
                  <a:lnTo>
                    <a:pt x="18" y="187"/>
                  </a:lnTo>
                  <a:lnTo>
                    <a:pt x="21" y="192"/>
                  </a:lnTo>
                  <a:lnTo>
                    <a:pt x="24" y="196"/>
                  </a:lnTo>
                  <a:lnTo>
                    <a:pt x="29" y="202"/>
                  </a:lnTo>
                  <a:lnTo>
                    <a:pt x="32" y="207"/>
                  </a:lnTo>
                  <a:lnTo>
                    <a:pt x="36" y="211"/>
                  </a:lnTo>
                  <a:lnTo>
                    <a:pt x="41" y="214"/>
                  </a:lnTo>
                  <a:lnTo>
                    <a:pt x="45" y="219"/>
                  </a:lnTo>
                  <a:lnTo>
                    <a:pt x="50" y="222"/>
                  </a:lnTo>
                  <a:lnTo>
                    <a:pt x="54" y="226"/>
                  </a:lnTo>
                  <a:lnTo>
                    <a:pt x="60" y="229"/>
                  </a:lnTo>
                  <a:lnTo>
                    <a:pt x="64" y="232"/>
                  </a:lnTo>
                  <a:lnTo>
                    <a:pt x="70" y="235"/>
                  </a:lnTo>
                  <a:lnTo>
                    <a:pt x="75" y="237"/>
                  </a:lnTo>
                  <a:lnTo>
                    <a:pt x="81" y="240"/>
                  </a:lnTo>
                  <a:lnTo>
                    <a:pt x="87" y="241"/>
                  </a:lnTo>
                  <a:lnTo>
                    <a:pt x="93" y="243"/>
                  </a:lnTo>
                  <a:lnTo>
                    <a:pt x="99" y="244"/>
                  </a:lnTo>
                  <a:lnTo>
                    <a:pt x="105" y="245"/>
                  </a:lnTo>
                  <a:lnTo>
                    <a:pt x="111" y="245"/>
                  </a:lnTo>
                  <a:lnTo>
                    <a:pt x="117" y="247"/>
                  </a:lnTo>
                  <a:lnTo>
                    <a:pt x="124" y="247"/>
                  </a:lnTo>
                  <a:lnTo>
                    <a:pt x="130" y="247"/>
                  </a:lnTo>
                  <a:lnTo>
                    <a:pt x="136" y="245"/>
                  </a:lnTo>
                  <a:lnTo>
                    <a:pt x="142" y="245"/>
                  </a:lnTo>
                  <a:lnTo>
                    <a:pt x="148" y="244"/>
                  </a:lnTo>
                  <a:lnTo>
                    <a:pt x="154" y="243"/>
                  </a:lnTo>
                  <a:lnTo>
                    <a:pt x="160" y="241"/>
                  </a:lnTo>
                  <a:lnTo>
                    <a:pt x="166" y="240"/>
                  </a:lnTo>
                  <a:lnTo>
                    <a:pt x="172" y="237"/>
                  </a:lnTo>
                  <a:lnTo>
                    <a:pt x="178" y="235"/>
                  </a:lnTo>
                  <a:lnTo>
                    <a:pt x="182" y="232"/>
                  </a:lnTo>
                  <a:lnTo>
                    <a:pt x="188" y="229"/>
                  </a:lnTo>
                  <a:lnTo>
                    <a:pt x="192" y="226"/>
                  </a:lnTo>
                  <a:lnTo>
                    <a:pt x="197" y="222"/>
                  </a:lnTo>
                  <a:lnTo>
                    <a:pt x="201" y="219"/>
                  </a:lnTo>
                  <a:lnTo>
                    <a:pt x="206" y="214"/>
                  </a:lnTo>
                  <a:lnTo>
                    <a:pt x="210" y="211"/>
                  </a:lnTo>
                  <a:lnTo>
                    <a:pt x="215" y="207"/>
                  </a:lnTo>
                  <a:lnTo>
                    <a:pt x="219" y="202"/>
                  </a:lnTo>
                  <a:lnTo>
                    <a:pt x="222" y="196"/>
                  </a:lnTo>
                  <a:lnTo>
                    <a:pt x="225" y="192"/>
                  </a:lnTo>
                  <a:lnTo>
                    <a:pt x="230" y="187"/>
                  </a:lnTo>
                  <a:lnTo>
                    <a:pt x="233" y="181"/>
                  </a:lnTo>
                  <a:lnTo>
                    <a:pt x="234" y="177"/>
                  </a:lnTo>
                  <a:lnTo>
                    <a:pt x="237" y="171"/>
                  </a:lnTo>
                  <a:lnTo>
                    <a:pt x="240" y="165"/>
                  </a:lnTo>
                  <a:lnTo>
                    <a:pt x="242" y="161"/>
                  </a:lnTo>
                  <a:lnTo>
                    <a:pt x="243" y="155"/>
                  </a:lnTo>
                  <a:lnTo>
                    <a:pt x="245" y="149"/>
                  </a:lnTo>
                  <a:lnTo>
                    <a:pt x="246" y="141"/>
                  </a:lnTo>
                  <a:lnTo>
                    <a:pt x="246" y="135"/>
                  </a:lnTo>
                  <a:lnTo>
                    <a:pt x="246" y="129"/>
                  </a:lnTo>
                  <a:lnTo>
                    <a:pt x="248" y="123"/>
                  </a:lnTo>
                  <a:lnTo>
                    <a:pt x="246" y="117"/>
                  </a:lnTo>
                  <a:lnTo>
                    <a:pt x="246" y="110"/>
                  </a:lnTo>
                  <a:lnTo>
                    <a:pt x="246" y="104"/>
                  </a:lnTo>
                  <a:lnTo>
                    <a:pt x="245" y="98"/>
                  </a:lnTo>
                  <a:lnTo>
                    <a:pt x="243" y="92"/>
                  </a:lnTo>
                  <a:lnTo>
                    <a:pt x="242" y="86"/>
                  </a:lnTo>
                  <a:lnTo>
                    <a:pt x="240" y="80"/>
                  </a:lnTo>
                  <a:lnTo>
                    <a:pt x="237" y="76"/>
                  </a:lnTo>
                  <a:lnTo>
                    <a:pt x="234" y="70"/>
                  </a:lnTo>
                  <a:lnTo>
                    <a:pt x="233" y="64"/>
                  </a:lnTo>
                  <a:lnTo>
                    <a:pt x="230" y="59"/>
                  </a:lnTo>
                  <a:lnTo>
                    <a:pt x="225" y="55"/>
                  </a:lnTo>
                  <a:lnTo>
                    <a:pt x="222" y="49"/>
                  </a:lnTo>
                  <a:lnTo>
                    <a:pt x="219" y="44"/>
                  </a:lnTo>
                  <a:lnTo>
                    <a:pt x="215" y="40"/>
                  </a:lnTo>
                  <a:lnTo>
                    <a:pt x="210" y="35"/>
                  </a:lnTo>
                  <a:lnTo>
                    <a:pt x="206" y="33"/>
                  </a:lnTo>
                  <a:lnTo>
                    <a:pt x="201" y="28"/>
                  </a:lnTo>
                  <a:lnTo>
                    <a:pt x="197" y="24"/>
                  </a:lnTo>
                  <a:lnTo>
                    <a:pt x="192" y="21"/>
                  </a:lnTo>
                  <a:lnTo>
                    <a:pt x="188" y="18"/>
                  </a:lnTo>
                  <a:lnTo>
                    <a:pt x="182" y="15"/>
                  </a:lnTo>
                  <a:lnTo>
                    <a:pt x="178" y="12"/>
                  </a:lnTo>
                  <a:lnTo>
                    <a:pt x="172" y="9"/>
                  </a:lnTo>
                  <a:lnTo>
                    <a:pt x="166" y="7"/>
                  </a:lnTo>
                  <a:lnTo>
                    <a:pt x="160" y="6"/>
                  </a:lnTo>
                  <a:lnTo>
                    <a:pt x="154" y="4"/>
                  </a:lnTo>
                  <a:lnTo>
                    <a:pt x="148" y="3"/>
                  </a:lnTo>
                  <a:lnTo>
                    <a:pt x="142" y="1"/>
                  </a:lnTo>
                  <a:lnTo>
                    <a:pt x="136" y="0"/>
                  </a:lnTo>
                  <a:lnTo>
                    <a:pt x="130" y="0"/>
                  </a:lnTo>
                  <a:lnTo>
                    <a:pt x="124" y="0"/>
                  </a:lnTo>
                  <a:close/>
                </a:path>
              </a:pathLst>
            </a:custGeom>
            <a:solidFill>
              <a:srgbClr val="FFFFFF"/>
            </a:solidFill>
            <a:ln w="9525">
              <a:noFill/>
              <a:round/>
              <a:headEnd/>
              <a:tailEnd/>
            </a:ln>
          </p:spPr>
          <p:txBody>
            <a:bodyPr/>
            <a:lstStyle/>
            <a:p>
              <a:endParaRPr lang="es-CL"/>
            </a:p>
          </p:txBody>
        </p:sp>
        <p:sp>
          <p:nvSpPr>
            <p:cNvPr id="30754" name="Freeform 21"/>
            <p:cNvSpPr>
              <a:spLocks/>
            </p:cNvSpPr>
            <p:nvPr/>
          </p:nvSpPr>
          <p:spPr bwMode="auto">
            <a:xfrm>
              <a:off x="3902054" y="3816342"/>
              <a:ext cx="393700" cy="392113"/>
            </a:xfrm>
            <a:custGeom>
              <a:avLst/>
              <a:gdLst>
                <a:gd name="T0" fmla="*/ 2147483647 w 248"/>
                <a:gd name="T1" fmla="*/ 0 h 247"/>
                <a:gd name="T2" fmla="*/ 2147483647 w 248"/>
                <a:gd name="T3" fmla="*/ 2147483647 h 247"/>
                <a:gd name="T4" fmla="*/ 2147483647 w 248"/>
                <a:gd name="T5" fmla="*/ 2147483647 h 247"/>
                <a:gd name="T6" fmla="*/ 2147483647 w 248"/>
                <a:gd name="T7" fmla="*/ 2147483647 h 247"/>
                <a:gd name="T8" fmla="*/ 2147483647 w 248"/>
                <a:gd name="T9" fmla="*/ 2147483647 h 247"/>
                <a:gd name="T10" fmla="*/ 2147483647 w 248"/>
                <a:gd name="T11" fmla="*/ 2147483647 h 247"/>
                <a:gd name="T12" fmla="*/ 2147483647 w 248"/>
                <a:gd name="T13" fmla="*/ 2147483647 h 247"/>
                <a:gd name="T14" fmla="*/ 2147483647 w 248"/>
                <a:gd name="T15" fmla="*/ 2147483647 h 247"/>
                <a:gd name="T16" fmla="*/ 2147483647 w 248"/>
                <a:gd name="T17" fmla="*/ 2147483647 h 247"/>
                <a:gd name="T18" fmla="*/ 2147483647 w 248"/>
                <a:gd name="T19" fmla="*/ 2147483647 h 247"/>
                <a:gd name="T20" fmla="*/ 0 w 248"/>
                <a:gd name="T21" fmla="*/ 2147483647 h 247"/>
                <a:gd name="T22" fmla="*/ 2147483647 w 248"/>
                <a:gd name="T23" fmla="*/ 2147483647 h 247"/>
                <a:gd name="T24" fmla="*/ 2147483647 w 248"/>
                <a:gd name="T25" fmla="*/ 2147483647 h 247"/>
                <a:gd name="T26" fmla="*/ 2147483647 w 248"/>
                <a:gd name="T27" fmla="*/ 2147483647 h 247"/>
                <a:gd name="T28" fmla="*/ 2147483647 w 248"/>
                <a:gd name="T29" fmla="*/ 2147483647 h 247"/>
                <a:gd name="T30" fmla="*/ 2147483647 w 248"/>
                <a:gd name="T31" fmla="*/ 2147483647 h 247"/>
                <a:gd name="T32" fmla="*/ 2147483647 w 248"/>
                <a:gd name="T33" fmla="*/ 2147483647 h 247"/>
                <a:gd name="T34" fmla="*/ 2147483647 w 248"/>
                <a:gd name="T35" fmla="*/ 2147483647 h 247"/>
                <a:gd name="T36" fmla="*/ 2147483647 w 248"/>
                <a:gd name="T37" fmla="*/ 2147483647 h 247"/>
                <a:gd name="T38" fmla="*/ 2147483647 w 248"/>
                <a:gd name="T39" fmla="*/ 2147483647 h 247"/>
                <a:gd name="T40" fmla="*/ 2147483647 w 248"/>
                <a:gd name="T41" fmla="*/ 2147483647 h 247"/>
                <a:gd name="T42" fmla="*/ 2147483647 w 248"/>
                <a:gd name="T43" fmla="*/ 2147483647 h 247"/>
                <a:gd name="T44" fmla="*/ 2147483647 w 248"/>
                <a:gd name="T45" fmla="*/ 2147483647 h 247"/>
                <a:gd name="T46" fmla="*/ 2147483647 w 248"/>
                <a:gd name="T47" fmla="*/ 2147483647 h 247"/>
                <a:gd name="T48" fmla="*/ 2147483647 w 248"/>
                <a:gd name="T49" fmla="*/ 2147483647 h 247"/>
                <a:gd name="T50" fmla="*/ 2147483647 w 248"/>
                <a:gd name="T51" fmla="*/ 2147483647 h 247"/>
                <a:gd name="T52" fmla="*/ 2147483647 w 248"/>
                <a:gd name="T53" fmla="*/ 2147483647 h 247"/>
                <a:gd name="T54" fmla="*/ 2147483647 w 248"/>
                <a:gd name="T55" fmla="*/ 2147483647 h 247"/>
                <a:gd name="T56" fmla="*/ 2147483647 w 248"/>
                <a:gd name="T57" fmla="*/ 2147483647 h 247"/>
                <a:gd name="T58" fmla="*/ 2147483647 w 248"/>
                <a:gd name="T59" fmla="*/ 2147483647 h 247"/>
                <a:gd name="T60" fmla="*/ 2147483647 w 248"/>
                <a:gd name="T61" fmla="*/ 2147483647 h 247"/>
                <a:gd name="T62" fmla="*/ 2147483647 w 248"/>
                <a:gd name="T63" fmla="*/ 2147483647 h 247"/>
                <a:gd name="T64" fmla="*/ 2147483647 w 248"/>
                <a:gd name="T65" fmla="*/ 2147483647 h 247"/>
                <a:gd name="T66" fmla="*/ 2147483647 w 248"/>
                <a:gd name="T67" fmla="*/ 2147483647 h 247"/>
                <a:gd name="T68" fmla="*/ 2147483647 w 248"/>
                <a:gd name="T69" fmla="*/ 2147483647 h 247"/>
                <a:gd name="T70" fmla="*/ 2147483647 w 248"/>
                <a:gd name="T71" fmla="*/ 2147483647 h 247"/>
                <a:gd name="T72" fmla="*/ 2147483647 w 248"/>
                <a:gd name="T73" fmla="*/ 2147483647 h 247"/>
                <a:gd name="T74" fmla="*/ 2147483647 w 248"/>
                <a:gd name="T75" fmla="*/ 2147483647 h 247"/>
                <a:gd name="T76" fmla="*/ 2147483647 w 248"/>
                <a:gd name="T77" fmla="*/ 2147483647 h 247"/>
                <a:gd name="T78" fmla="*/ 2147483647 w 248"/>
                <a:gd name="T79" fmla="*/ 2147483647 h 247"/>
                <a:gd name="T80" fmla="*/ 2147483647 w 248"/>
                <a:gd name="T81" fmla="*/ 2147483647 h 247"/>
                <a:gd name="T82" fmla="*/ 2147483647 w 248"/>
                <a:gd name="T83" fmla="*/ 2147483647 h 247"/>
                <a:gd name="T84" fmla="*/ 2147483647 w 248"/>
                <a:gd name="T85" fmla="*/ 0 h 2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8"/>
                <a:gd name="T130" fmla="*/ 0 h 247"/>
                <a:gd name="T131" fmla="*/ 248 w 248"/>
                <a:gd name="T132" fmla="*/ 247 h 2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8" h="247">
                  <a:moveTo>
                    <a:pt x="124" y="0"/>
                  </a:moveTo>
                  <a:lnTo>
                    <a:pt x="117" y="0"/>
                  </a:lnTo>
                  <a:lnTo>
                    <a:pt x="111" y="0"/>
                  </a:lnTo>
                  <a:lnTo>
                    <a:pt x="105" y="1"/>
                  </a:lnTo>
                  <a:lnTo>
                    <a:pt x="99" y="3"/>
                  </a:lnTo>
                  <a:lnTo>
                    <a:pt x="93" y="4"/>
                  </a:lnTo>
                  <a:lnTo>
                    <a:pt x="87" y="6"/>
                  </a:lnTo>
                  <a:lnTo>
                    <a:pt x="81" y="7"/>
                  </a:lnTo>
                  <a:lnTo>
                    <a:pt x="75" y="9"/>
                  </a:lnTo>
                  <a:lnTo>
                    <a:pt x="70" y="12"/>
                  </a:lnTo>
                  <a:lnTo>
                    <a:pt x="64" y="15"/>
                  </a:lnTo>
                  <a:lnTo>
                    <a:pt x="60" y="18"/>
                  </a:lnTo>
                  <a:lnTo>
                    <a:pt x="54" y="21"/>
                  </a:lnTo>
                  <a:lnTo>
                    <a:pt x="50" y="24"/>
                  </a:lnTo>
                  <a:lnTo>
                    <a:pt x="45" y="28"/>
                  </a:lnTo>
                  <a:lnTo>
                    <a:pt x="41" y="33"/>
                  </a:lnTo>
                  <a:lnTo>
                    <a:pt x="36" y="35"/>
                  </a:lnTo>
                  <a:lnTo>
                    <a:pt x="32" y="40"/>
                  </a:lnTo>
                  <a:lnTo>
                    <a:pt x="29" y="44"/>
                  </a:lnTo>
                  <a:lnTo>
                    <a:pt x="24" y="49"/>
                  </a:lnTo>
                  <a:lnTo>
                    <a:pt x="21" y="55"/>
                  </a:lnTo>
                  <a:lnTo>
                    <a:pt x="18" y="59"/>
                  </a:lnTo>
                  <a:lnTo>
                    <a:pt x="15" y="64"/>
                  </a:lnTo>
                  <a:lnTo>
                    <a:pt x="12" y="70"/>
                  </a:lnTo>
                  <a:lnTo>
                    <a:pt x="9" y="76"/>
                  </a:lnTo>
                  <a:lnTo>
                    <a:pt x="8" y="80"/>
                  </a:lnTo>
                  <a:lnTo>
                    <a:pt x="5" y="86"/>
                  </a:lnTo>
                  <a:lnTo>
                    <a:pt x="3" y="92"/>
                  </a:lnTo>
                  <a:lnTo>
                    <a:pt x="2" y="98"/>
                  </a:lnTo>
                  <a:lnTo>
                    <a:pt x="2" y="104"/>
                  </a:lnTo>
                  <a:lnTo>
                    <a:pt x="0" y="110"/>
                  </a:lnTo>
                  <a:lnTo>
                    <a:pt x="0" y="117"/>
                  </a:lnTo>
                  <a:lnTo>
                    <a:pt x="0" y="123"/>
                  </a:lnTo>
                  <a:lnTo>
                    <a:pt x="0" y="129"/>
                  </a:lnTo>
                  <a:lnTo>
                    <a:pt x="0" y="135"/>
                  </a:lnTo>
                  <a:lnTo>
                    <a:pt x="2" y="141"/>
                  </a:lnTo>
                  <a:lnTo>
                    <a:pt x="2" y="149"/>
                  </a:lnTo>
                  <a:lnTo>
                    <a:pt x="3" y="155"/>
                  </a:lnTo>
                  <a:lnTo>
                    <a:pt x="5" y="161"/>
                  </a:lnTo>
                  <a:lnTo>
                    <a:pt x="8" y="165"/>
                  </a:lnTo>
                  <a:lnTo>
                    <a:pt x="9" y="171"/>
                  </a:lnTo>
                  <a:lnTo>
                    <a:pt x="12" y="177"/>
                  </a:lnTo>
                  <a:lnTo>
                    <a:pt x="15" y="181"/>
                  </a:lnTo>
                  <a:lnTo>
                    <a:pt x="18" y="187"/>
                  </a:lnTo>
                  <a:lnTo>
                    <a:pt x="21" y="192"/>
                  </a:lnTo>
                  <a:lnTo>
                    <a:pt x="24" y="196"/>
                  </a:lnTo>
                  <a:lnTo>
                    <a:pt x="29" y="202"/>
                  </a:lnTo>
                  <a:lnTo>
                    <a:pt x="32" y="207"/>
                  </a:lnTo>
                  <a:lnTo>
                    <a:pt x="36" y="211"/>
                  </a:lnTo>
                  <a:lnTo>
                    <a:pt x="41" y="214"/>
                  </a:lnTo>
                  <a:lnTo>
                    <a:pt x="45" y="219"/>
                  </a:lnTo>
                  <a:lnTo>
                    <a:pt x="50" y="222"/>
                  </a:lnTo>
                  <a:lnTo>
                    <a:pt x="54" y="226"/>
                  </a:lnTo>
                  <a:lnTo>
                    <a:pt x="60" y="229"/>
                  </a:lnTo>
                  <a:lnTo>
                    <a:pt x="64" y="232"/>
                  </a:lnTo>
                  <a:lnTo>
                    <a:pt x="70" y="235"/>
                  </a:lnTo>
                  <a:lnTo>
                    <a:pt x="75" y="237"/>
                  </a:lnTo>
                  <a:lnTo>
                    <a:pt x="81" y="240"/>
                  </a:lnTo>
                  <a:lnTo>
                    <a:pt x="87" y="241"/>
                  </a:lnTo>
                  <a:lnTo>
                    <a:pt x="93" y="243"/>
                  </a:lnTo>
                  <a:lnTo>
                    <a:pt x="99" y="244"/>
                  </a:lnTo>
                  <a:lnTo>
                    <a:pt x="105" y="245"/>
                  </a:lnTo>
                  <a:lnTo>
                    <a:pt x="111" y="245"/>
                  </a:lnTo>
                  <a:lnTo>
                    <a:pt x="117" y="247"/>
                  </a:lnTo>
                  <a:lnTo>
                    <a:pt x="124" y="247"/>
                  </a:lnTo>
                  <a:lnTo>
                    <a:pt x="130" y="247"/>
                  </a:lnTo>
                  <a:lnTo>
                    <a:pt x="136" y="245"/>
                  </a:lnTo>
                  <a:lnTo>
                    <a:pt x="142" y="245"/>
                  </a:lnTo>
                  <a:lnTo>
                    <a:pt x="148" y="244"/>
                  </a:lnTo>
                  <a:lnTo>
                    <a:pt x="154" y="243"/>
                  </a:lnTo>
                  <a:lnTo>
                    <a:pt x="160" y="241"/>
                  </a:lnTo>
                  <a:lnTo>
                    <a:pt x="166" y="240"/>
                  </a:lnTo>
                  <a:lnTo>
                    <a:pt x="172" y="237"/>
                  </a:lnTo>
                  <a:lnTo>
                    <a:pt x="178" y="235"/>
                  </a:lnTo>
                  <a:lnTo>
                    <a:pt x="182" y="232"/>
                  </a:lnTo>
                  <a:lnTo>
                    <a:pt x="188" y="229"/>
                  </a:lnTo>
                  <a:lnTo>
                    <a:pt x="192" y="226"/>
                  </a:lnTo>
                  <a:lnTo>
                    <a:pt x="197" y="222"/>
                  </a:lnTo>
                  <a:lnTo>
                    <a:pt x="201" y="219"/>
                  </a:lnTo>
                  <a:lnTo>
                    <a:pt x="206" y="214"/>
                  </a:lnTo>
                  <a:lnTo>
                    <a:pt x="210" y="211"/>
                  </a:lnTo>
                  <a:lnTo>
                    <a:pt x="215" y="207"/>
                  </a:lnTo>
                  <a:lnTo>
                    <a:pt x="219" y="202"/>
                  </a:lnTo>
                  <a:lnTo>
                    <a:pt x="222" y="196"/>
                  </a:lnTo>
                  <a:lnTo>
                    <a:pt x="225" y="192"/>
                  </a:lnTo>
                  <a:lnTo>
                    <a:pt x="230" y="187"/>
                  </a:lnTo>
                  <a:lnTo>
                    <a:pt x="233" y="181"/>
                  </a:lnTo>
                  <a:lnTo>
                    <a:pt x="234" y="177"/>
                  </a:lnTo>
                  <a:lnTo>
                    <a:pt x="237" y="171"/>
                  </a:lnTo>
                  <a:lnTo>
                    <a:pt x="240" y="165"/>
                  </a:lnTo>
                  <a:lnTo>
                    <a:pt x="242" y="161"/>
                  </a:lnTo>
                  <a:lnTo>
                    <a:pt x="243" y="155"/>
                  </a:lnTo>
                  <a:lnTo>
                    <a:pt x="245" y="149"/>
                  </a:lnTo>
                  <a:lnTo>
                    <a:pt x="246" y="141"/>
                  </a:lnTo>
                  <a:lnTo>
                    <a:pt x="246" y="135"/>
                  </a:lnTo>
                  <a:lnTo>
                    <a:pt x="246" y="129"/>
                  </a:lnTo>
                  <a:lnTo>
                    <a:pt x="248" y="123"/>
                  </a:lnTo>
                  <a:lnTo>
                    <a:pt x="246" y="117"/>
                  </a:lnTo>
                  <a:lnTo>
                    <a:pt x="246" y="110"/>
                  </a:lnTo>
                  <a:lnTo>
                    <a:pt x="246" y="104"/>
                  </a:lnTo>
                  <a:lnTo>
                    <a:pt x="245" y="98"/>
                  </a:lnTo>
                  <a:lnTo>
                    <a:pt x="243" y="92"/>
                  </a:lnTo>
                  <a:lnTo>
                    <a:pt x="242" y="86"/>
                  </a:lnTo>
                  <a:lnTo>
                    <a:pt x="240" y="80"/>
                  </a:lnTo>
                  <a:lnTo>
                    <a:pt x="237" y="76"/>
                  </a:lnTo>
                  <a:lnTo>
                    <a:pt x="234" y="70"/>
                  </a:lnTo>
                  <a:lnTo>
                    <a:pt x="233" y="64"/>
                  </a:lnTo>
                  <a:lnTo>
                    <a:pt x="230" y="59"/>
                  </a:lnTo>
                  <a:lnTo>
                    <a:pt x="225" y="55"/>
                  </a:lnTo>
                  <a:lnTo>
                    <a:pt x="222" y="49"/>
                  </a:lnTo>
                  <a:lnTo>
                    <a:pt x="219" y="44"/>
                  </a:lnTo>
                  <a:lnTo>
                    <a:pt x="215" y="40"/>
                  </a:lnTo>
                  <a:lnTo>
                    <a:pt x="210" y="35"/>
                  </a:lnTo>
                  <a:lnTo>
                    <a:pt x="206" y="33"/>
                  </a:lnTo>
                  <a:lnTo>
                    <a:pt x="201" y="28"/>
                  </a:lnTo>
                  <a:lnTo>
                    <a:pt x="197" y="24"/>
                  </a:lnTo>
                  <a:lnTo>
                    <a:pt x="192" y="21"/>
                  </a:lnTo>
                  <a:lnTo>
                    <a:pt x="188" y="18"/>
                  </a:lnTo>
                  <a:lnTo>
                    <a:pt x="182" y="15"/>
                  </a:lnTo>
                  <a:lnTo>
                    <a:pt x="178" y="12"/>
                  </a:lnTo>
                  <a:lnTo>
                    <a:pt x="172" y="9"/>
                  </a:lnTo>
                  <a:lnTo>
                    <a:pt x="166" y="7"/>
                  </a:lnTo>
                  <a:lnTo>
                    <a:pt x="160" y="6"/>
                  </a:lnTo>
                  <a:lnTo>
                    <a:pt x="154" y="4"/>
                  </a:lnTo>
                  <a:lnTo>
                    <a:pt x="148" y="3"/>
                  </a:lnTo>
                  <a:lnTo>
                    <a:pt x="142" y="1"/>
                  </a:lnTo>
                  <a:lnTo>
                    <a:pt x="136" y="0"/>
                  </a:lnTo>
                  <a:lnTo>
                    <a:pt x="130" y="0"/>
                  </a:lnTo>
                  <a:lnTo>
                    <a:pt x="124" y="0"/>
                  </a:lnTo>
                </a:path>
              </a:pathLst>
            </a:custGeom>
            <a:noFill/>
            <a:ln w="0">
              <a:solidFill>
                <a:srgbClr val="0000B8"/>
              </a:solidFill>
              <a:round/>
              <a:headEnd/>
              <a:tailEnd/>
            </a:ln>
          </p:spPr>
          <p:txBody>
            <a:bodyPr/>
            <a:lstStyle/>
            <a:p>
              <a:endParaRPr lang="es-CL"/>
            </a:p>
          </p:txBody>
        </p:sp>
        <p:sp>
          <p:nvSpPr>
            <p:cNvPr id="30755" name="Freeform 22"/>
            <p:cNvSpPr>
              <a:spLocks/>
            </p:cNvSpPr>
            <p:nvPr/>
          </p:nvSpPr>
          <p:spPr bwMode="auto">
            <a:xfrm>
              <a:off x="3902054" y="4325929"/>
              <a:ext cx="393700" cy="390525"/>
            </a:xfrm>
            <a:custGeom>
              <a:avLst/>
              <a:gdLst>
                <a:gd name="T0" fmla="*/ 2147483647 w 248"/>
                <a:gd name="T1" fmla="*/ 0 h 246"/>
                <a:gd name="T2" fmla="*/ 2147483647 w 248"/>
                <a:gd name="T3" fmla="*/ 2147483647 h 246"/>
                <a:gd name="T4" fmla="*/ 2147483647 w 248"/>
                <a:gd name="T5" fmla="*/ 2147483647 h 246"/>
                <a:gd name="T6" fmla="*/ 2147483647 w 248"/>
                <a:gd name="T7" fmla="*/ 2147483647 h 246"/>
                <a:gd name="T8" fmla="*/ 2147483647 w 248"/>
                <a:gd name="T9" fmla="*/ 2147483647 h 246"/>
                <a:gd name="T10" fmla="*/ 2147483647 w 248"/>
                <a:gd name="T11" fmla="*/ 2147483647 h 246"/>
                <a:gd name="T12" fmla="*/ 2147483647 w 248"/>
                <a:gd name="T13" fmla="*/ 2147483647 h 246"/>
                <a:gd name="T14" fmla="*/ 2147483647 w 248"/>
                <a:gd name="T15" fmla="*/ 2147483647 h 246"/>
                <a:gd name="T16" fmla="*/ 2147483647 w 248"/>
                <a:gd name="T17" fmla="*/ 2147483647 h 246"/>
                <a:gd name="T18" fmla="*/ 2147483647 w 248"/>
                <a:gd name="T19" fmla="*/ 2147483647 h 246"/>
                <a:gd name="T20" fmla="*/ 0 w 248"/>
                <a:gd name="T21" fmla="*/ 2147483647 h 246"/>
                <a:gd name="T22" fmla="*/ 2147483647 w 248"/>
                <a:gd name="T23" fmla="*/ 2147483647 h 246"/>
                <a:gd name="T24" fmla="*/ 2147483647 w 248"/>
                <a:gd name="T25" fmla="*/ 2147483647 h 246"/>
                <a:gd name="T26" fmla="*/ 2147483647 w 248"/>
                <a:gd name="T27" fmla="*/ 2147483647 h 246"/>
                <a:gd name="T28" fmla="*/ 2147483647 w 248"/>
                <a:gd name="T29" fmla="*/ 2147483647 h 246"/>
                <a:gd name="T30" fmla="*/ 2147483647 w 248"/>
                <a:gd name="T31" fmla="*/ 2147483647 h 246"/>
                <a:gd name="T32" fmla="*/ 2147483647 w 248"/>
                <a:gd name="T33" fmla="*/ 2147483647 h 246"/>
                <a:gd name="T34" fmla="*/ 2147483647 w 248"/>
                <a:gd name="T35" fmla="*/ 2147483647 h 246"/>
                <a:gd name="T36" fmla="*/ 2147483647 w 248"/>
                <a:gd name="T37" fmla="*/ 2147483647 h 246"/>
                <a:gd name="T38" fmla="*/ 2147483647 w 248"/>
                <a:gd name="T39" fmla="*/ 2147483647 h 246"/>
                <a:gd name="T40" fmla="*/ 2147483647 w 248"/>
                <a:gd name="T41" fmla="*/ 2147483647 h 246"/>
                <a:gd name="T42" fmla="*/ 2147483647 w 248"/>
                <a:gd name="T43" fmla="*/ 2147483647 h 246"/>
                <a:gd name="T44" fmla="*/ 2147483647 w 248"/>
                <a:gd name="T45" fmla="*/ 2147483647 h 246"/>
                <a:gd name="T46" fmla="*/ 2147483647 w 248"/>
                <a:gd name="T47" fmla="*/ 2147483647 h 246"/>
                <a:gd name="T48" fmla="*/ 2147483647 w 248"/>
                <a:gd name="T49" fmla="*/ 2147483647 h 246"/>
                <a:gd name="T50" fmla="*/ 2147483647 w 248"/>
                <a:gd name="T51" fmla="*/ 2147483647 h 246"/>
                <a:gd name="T52" fmla="*/ 2147483647 w 248"/>
                <a:gd name="T53" fmla="*/ 2147483647 h 246"/>
                <a:gd name="T54" fmla="*/ 2147483647 w 248"/>
                <a:gd name="T55" fmla="*/ 2147483647 h 246"/>
                <a:gd name="T56" fmla="*/ 2147483647 w 248"/>
                <a:gd name="T57" fmla="*/ 2147483647 h 246"/>
                <a:gd name="T58" fmla="*/ 2147483647 w 248"/>
                <a:gd name="T59" fmla="*/ 2147483647 h 246"/>
                <a:gd name="T60" fmla="*/ 2147483647 w 248"/>
                <a:gd name="T61" fmla="*/ 2147483647 h 246"/>
                <a:gd name="T62" fmla="*/ 2147483647 w 248"/>
                <a:gd name="T63" fmla="*/ 2147483647 h 246"/>
                <a:gd name="T64" fmla="*/ 2147483647 w 248"/>
                <a:gd name="T65" fmla="*/ 2147483647 h 246"/>
                <a:gd name="T66" fmla="*/ 2147483647 w 248"/>
                <a:gd name="T67" fmla="*/ 2147483647 h 246"/>
                <a:gd name="T68" fmla="*/ 2147483647 w 248"/>
                <a:gd name="T69" fmla="*/ 2147483647 h 246"/>
                <a:gd name="T70" fmla="*/ 2147483647 w 248"/>
                <a:gd name="T71" fmla="*/ 2147483647 h 246"/>
                <a:gd name="T72" fmla="*/ 2147483647 w 248"/>
                <a:gd name="T73" fmla="*/ 2147483647 h 246"/>
                <a:gd name="T74" fmla="*/ 2147483647 w 248"/>
                <a:gd name="T75" fmla="*/ 2147483647 h 246"/>
                <a:gd name="T76" fmla="*/ 2147483647 w 248"/>
                <a:gd name="T77" fmla="*/ 2147483647 h 246"/>
                <a:gd name="T78" fmla="*/ 2147483647 w 248"/>
                <a:gd name="T79" fmla="*/ 2147483647 h 246"/>
                <a:gd name="T80" fmla="*/ 2147483647 w 248"/>
                <a:gd name="T81" fmla="*/ 2147483647 h 246"/>
                <a:gd name="T82" fmla="*/ 2147483647 w 248"/>
                <a:gd name="T83" fmla="*/ 0 h 246"/>
                <a:gd name="T84" fmla="*/ 2147483647 w 248"/>
                <a:gd name="T85" fmla="*/ 0 h 24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8"/>
                <a:gd name="T130" fmla="*/ 0 h 246"/>
                <a:gd name="T131" fmla="*/ 248 w 248"/>
                <a:gd name="T132" fmla="*/ 246 h 24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8" h="246">
                  <a:moveTo>
                    <a:pt x="124" y="0"/>
                  </a:moveTo>
                  <a:lnTo>
                    <a:pt x="117" y="0"/>
                  </a:lnTo>
                  <a:lnTo>
                    <a:pt x="111" y="0"/>
                  </a:lnTo>
                  <a:lnTo>
                    <a:pt x="105" y="0"/>
                  </a:lnTo>
                  <a:lnTo>
                    <a:pt x="99" y="2"/>
                  </a:lnTo>
                  <a:lnTo>
                    <a:pt x="93" y="3"/>
                  </a:lnTo>
                  <a:lnTo>
                    <a:pt x="87" y="5"/>
                  </a:lnTo>
                  <a:lnTo>
                    <a:pt x="81" y="8"/>
                  </a:lnTo>
                  <a:lnTo>
                    <a:pt x="75" y="9"/>
                  </a:lnTo>
                  <a:lnTo>
                    <a:pt x="70" y="12"/>
                  </a:lnTo>
                  <a:lnTo>
                    <a:pt x="64" y="15"/>
                  </a:lnTo>
                  <a:lnTo>
                    <a:pt x="60" y="18"/>
                  </a:lnTo>
                  <a:lnTo>
                    <a:pt x="54" y="21"/>
                  </a:lnTo>
                  <a:lnTo>
                    <a:pt x="50" y="24"/>
                  </a:lnTo>
                  <a:lnTo>
                    <a:pt x="45" y="27"/>
                  </a:lnTo>
                  <a:lnTo>
                    <a:pt x="41" y="32"/>
                  </a:lnTo>
                  <a:lnTo>
                    <a:pt x="36" y="36"/>
                  </a:lnTo>
                  <a:lnTo>
                    <a:pt x="32" y="41"/>
                  </a:lnTo>
                  <a:lnTo>
                    <a:pt x="29" y="45"/>
                  </a:lnTo>
                  <a:lnTo>
                    <a:pt x="24" y="50"/>
                  </a:lnTo>
                  <a:lnTo>
                    <a:pt x="21" y="54"/>
                  </a:lnTo>
                  <a:lnTo>
                    <a:pt x="18" y="60"/>
                  </a:lnTo>
                  <a:lnTo>
                    <a:pt x="15" y="64"/>
                  </a:lnTo>
                  <a:lnTo>
                    <a:pt x="12" y="70"/>
                  </a:lnTo>
                  <a:lnTo>
                    <a:pt x="9" y="75"/>
                  </a:lnTo>
                  <a:lnTo>
                    <a:pt x="8" y="81"/>
                  </a:lnTo>
                  <a:lnTo>
                    <a:pt x="5" y="87"/>
                  </a:lnTo>
                  <a:lnTo>
                    <a:pt x="3" y="93"/>
                  </a:lnTo>
                  <a:lnTo>
                    <a:pt x="2" y="99"/>
                  </a:lnTo>
                  <a:lnTo>
                    <a:pt x="2" y="105"/>
                  </a:lnTo>
                  <a:lnTo>
                    <a:pt x="0" y="111"/>
                  </a:lnTo>
                  <a:lnTo>
                    <a:pt x="0" y="117"/>
                  </a:lnTo>
                  <a:lnTo>
                    <a:pt x="0" y="123"/>
                  </a:lnTo>
                  <a:lnTo>
                    <a:pt x="0" y="130"/>
                  </a:lnTo>
                  <a:lnTo>
                    <a:pt x="0" y="136"/>
                  </a:lnTo>
                  <a:lnTo>
                    <a:pt x="2" y="142"/>
                  </a:lnTo>
                  <a:lnTo>
                    <a:pt x="2" y="148"/>
                  </a:lnTo>
                  <a:lnTo>
                    <a:pt x="3" y="154"/>
                  </a:lnTo>
                  <a:lnTo>
                    <a:pt x="5" y="160"/>
                  </a:lnTo>
                  <a:lnTo>
                    <a:pt x="8" y="166"/>
                  </a:lnTo>
                  <a:lnTo>
                    <a:pt x="9" y="172"/>
                  </a:lnTo>
                  <a:lnTo>
                    <a:pt x="12" y="176"/>
                  </a:lnTo>
                  <a:lnTo>
                    <a:pt x="15" y="182"/>
                  </a:lnTo>
                  <a:lnTo>
                    <a:pt x="18" y="187"/>
                  </a:lnTo>
                  <a:lnTo>
                    <a:pt x="21" y="193"/>
                  </a:lnTo>
                  <a:lnTo>
                    <a:pt x="24" y="197"/>
                  </a:lnTo>
                  <a:lnTo>
                    <a:pt x="29" y="202"/>
                  </a:lnTo>
                  <a:lnTo>
                    <a:pt x="32" y="206"/>
                  </a:lnTo>
                  <a:lnTo>
                    <a:pt x="36" y="210"/>
                  </a:lnTo>
                  <a:lnTo>
                    <a:pt x="41" y="215"/>
                  </a:lnTo>
                  <a:lnTo>
                    <a:pt x="45" y="218"/>
                  </a:lnTo>
                  <a:lnTo>
                    <a:pt x="50" y="222"/>
                  </a:lnTo>
                  <a:lnTo>
                    <a:pt x="54" y="225"/>
                  </a:lnTo>
                  <a:lnTo>
                    <a:pt x="60" y="228"/>
                  </a:lnTo>
                  <a:lnTo>
                    <a:pt x="64" y="231"/>
                  </a:lnTo>
                  <a:lnTo>
                    <a:pt x="70" y="234"/>
                  </a:lnTo>
                  <a:lnTo>
                    <a:pt x="75" y="237"/>
                  </a:lnTo>
                  <a:lnTo>
                    <a:pt x="81" y="239"/>
                  </a:lnTo>
                  <a:lnTo>
                    <a:pt x="87" y="242"/>
                  </a:lnTo>
                  <a:lnTo>
                    <a:pt x="93" y="243"/>
                  </a:lnTo>
                  <a:lnTo>
                    <a:pt x="99" y="245"/>
                  </a:lnTo>
                  <a:lnTo>
                    <a:pt x="105" y="245"/>
                  </a:lnTo>
                  <a:lnTo>
                    <a:pt x="111" y="246"/>
                  </a:lnTo>
                  <a:lnTo>
                    <a:pt x="117" y="246"/>
                  </a:lnTo>
                  <a:lnTo>
                    <a:pt x="124" y="246"/>
                  </a:lnTo>
                  <a:lnTo>
                    <a:pt x="130" y="246"/>
                  </a:lnTo>
                  <a:lnTo>
                    <a:pt x="136" y="246"/>
                  </a:lnTo>
                  <a:lnTo>
                    <a:pt x="142" y="245"/>
                  </a:lnTo>
                  <a:lnTo>
                    <a:pt x="148" y="245"/>
                  </a:lnTo>
                  <a:lnTo>
                    <a:pt x="154" y="243"/>
                  </a:lnTo>
                  <a:lnTo>
                    <a:pt x="160" y="242"/>
                  </a:lnTo>
                  <a:lnTo>
                    <a:pt x="166" y="239"/>
                  </a:lnTo>
                  <a:lnTo>
                    <a:pt x="172" y="237"/>
                  </a:lnTo>
                  <a:lnTo>
                    <a:pt x="178" y="234"/>
                  </a:lnTo>
                  <a:lnTo>
                    <a:pt x="182" y="231"/>
                  </a:lnTo>
                  <a:lnTo>
                    <a:pt x="188" y="228"/>
                  </a:lnTo>
                  <a:lnTo>
                    <a:pt x="192" y="225"/>
                  </a:lnTo>
                  <a:lnTo>
                    <a:pt x="197" y="222"/>
                  </a:lnTo>
                  <a:lnTo>
                    <a:pt x="201" y="218"/>
                  </a:lnTo>
                  <a:lnTo>
                    <a:pt x="206" y="215"/>
                  </a:lnTo>
                  <a:lnTo>
                    <a:pt x="210" y="210"/>
                  </a:lnTo>
                  <a:lnTo>
                    <a:pt x="215" y="206"/>
                  </a:lnTo>
                  <a:lnTo>
                    <a:pt x="219" y="202"/>
                  </a:lnTo>
                  <a:lnTo>
                    <a:pt x="222" y="197"/>
                  </a:lnTo>
                  <a:lnTo>
                    <a:pt x="225" y="193"/>
                  </a:lnTo>
                  <a:lnTo>
                    <a:pt x="230" y="187"/>
                  </a:lnTo>
                  <a:lnTo>
                    <a:pt x="233" y="182"/>
                  </a:lnTo>
                  <a:lnTo>
                    <a:pt x="234" y="176"/>
                  </a:lnTo>
                  <a:lnTo>
                    <a:pt x="237" y="172"/>
                  </a:lnTo>
                  <a:lnTo>
                    <a:pt x="240" y="166"/>
                  </a:lnTo>
                  <a:lnTo>
                    <a:pt x="242" y="160"/>
                  </a:lnTo>
                  <a:lnTo>
                    <a:pt x="243" y="154"/>
                  </a:lnTo>
                  <a:lnTo>
                    <a:pt x="245" y="148"/>
                  </a:lnTo>
                  <a:lnTo>
                    <a:pt x="246" y="142"/>
                  </a:lnTo>
                  <a:lnTo>
                    <a:pt x="246" y="136"/>
                  </a:lnTo>
                  <a:lnTo>
                    <a:pt x="246" y="130"/>
                  </a:lnTo>
                  <a:lnTo>
                    <a:pt x="248" y="123"/>
                  </a:lnTo>
                  <a:lnTo>
                    <a:pt x="246" y="117"/>
                  </a:lnTo>
                  <a:lnTo>
                    <a:pt x="246" y="111"/>
                  </a:lnTo>
                  <a:lnTo>
                    <a:pt x="246" y="105"/>
                  </a:lnTo>
                  <a:lnTo>
                    <a:pt x="245" y="99"/>
                  </a:lnTo>
                  <a:lnTo>
                    <a:pt x="243" y="93"/>
                  </a:lnTo>
                  <a:lnTo>
                    <a:pt x="242" y="87"/>
                  </a:lnTo>
                  <a:lnTo>
                    <a:pt x="240" y="81"/>
                  </a:lnTo>
                  <a:lnTo>
                    <a:pt x="237" y="75"/>
                  </a:lnTo>
                  <a:lnTo>
                    <a:pt x="234" y="70"/>
                  </a:lnTo>
                  <a:lnTo>
                    <a:pt x="233" y="64"/>
                  </a:lnTo>
                  <a:lnTo>
                    <a:pt x="230" y="60"/>
                  </a:lnTo>
                  <a:lnTo>
                    <a:pt x="225" y="54"/>
                  </a:lnTo>
                  <a:lnTo>
                    <a:pt x="222" y="50"/>
                  </a:lnTo>
                  <a:lnTo>
                    <a:pt x="219" y="45"/>
                  </a:lnTo>
                  <a:lnTo>
                    <a:pt x="215" y="41"/>
                  </a:lnTo>
                  <a:lnTo>
                    <a:pt x="210" y="36"/>
                  </a:lnTo>
                  <a:lnTo>
                    <a:pt x="206" y="32"/>
                  </a:lnTo>
                  <a:lnTo>
                    <a:pt x="201" y="27"/>
                  </a:lnTo>
                  <a:lnTo>
                    <a:pt x="197" y="24"/>
                  </a:lnTo>
                  <a:lnTo>
                    <a:pt x="192" y="21"/>
                  </a:lnTo>
                  <a:lnTo>
                    <a:pt x="188" y="18"/>
                  </a:lnTo>
                  <a:lnTo>
                    <a:pt x="182" y="15"/>
                  </a:lnTo>
                  <a:lnTo>
                    <a:pt x="178" y="12"/>
                  </a:lnTo>
                  <a:lnTo>
                    <a:pt x="172" y="9"/>
                  </a:lnTo>
                  <a:lnTo>
                    <a:pt x="166" y="8"/>
                  </a:lnTo>
                  <a:lnTo>
                    <a:pt x="160" y="5"/>
                  </a:lnTo>
                  <a:lnTo>
                    <a:pt x="154" y="3"/>
                  </a:lnTo>
                  <a:lnTo>
                    <a:pt x="148" y="2"/>
                  </a:lnTo>
                  <a:lnTo>
                    <a:pt x="142" y="0"/>
                  </a:lnTo>
                  <a:lnTo>
                    <a:pt x="136" y="0"/>
                  </a:lnTo>
                  <a:lnTo>
                    <a:pt x="130" y="0"/>
                  </a:lnTo>
                  <a:lnTo>
                    <a:pt x="124" y="0"/>
                  </a:lnTo>
                  <a:close/>
                </a:path>
              </a:pathLst>
            </a:custGeom>
            <a:solidFill>
              <a:srgbClr val="FFFFFF"/>
            </a:solidFill>
            <a:ln w="9525">
              <a:noFill/>
              <a:round/>
              <a:headEnd/>
              <a:tailEnd/>
            </a:ln>
          </p:spPr>
          <p:txBody>
            <a:bodyPr/>
            <a:lstStyle/>
            <a:p>
              <a:endParaRPr lang="es-CL"/>
            </a:p>
          </p:txBody>
        </p:sp>
        <p:sp>
          <p:nvSpPr>
            <p:cNvPr id="30756" name="Freeform 23"/>
            <p:cNvSpPr>
              <a:spLocks/>
            </p:cNvSpPr>
            <p:nvPr/>
          </p:nvSpPr>
          <p:spPr bwMode="auto">
            <a:xfrm>
              <a:off x="3902054" y="4325929"/>
              <a:ext cx="393700" cy="390525"/>
            </a:xfrm>
            <a:custGeom>
              <a:avLst/>
              <a:gdLst>
                <a:gd name="T0" fmla="*/ 2147483647 w 248"/>
                <a:gd name="T1" fmla="*/ 0 h 246"/>
                <a:gd name="T2" fmla="*/ 2147483647 w 248"/>
                <a:gd name="T3" fmla="*/ 2147483647 h 246"/>
                <a:gd name="T4" fmla="*/ 2147483647 w 248"/>
                <a:gd name="T5" fmla="*/ 2147483647 h 246"/>
                <a:gd name="T6" fmla="*/ 2147483647 w 248"/>
                <a:gd name="T7" fmla="*/ 2147483647 h 246"/>
                <a:gd name="T8" fmla="*/ 2147483647 w 248"/>
                <a:gd name="T9" fmla="*/ 2147483647 h 246"/>
                <a:gd name="T10" fmla="*/ 2147483647 w 248"/>
                <a:gd name="T11" fmla="*/ 2147483647 h 246"/>
                <a:gd name="T12" fmla="*/ 2147483647 w 248"/>
                <a:gd name="T13" fmla="*/ 2147483647 h 246"/>
                <a:gd name="T14" fmla="*/ 2147483647 w 248"/>
                <a:gd name="T15" fmla="*/ 2147483647 h 246"/>
                <a:gd name="T16" fmla="*/ 2147483647 w 248"/>
                <a:gd name="T17" fmla="*/ 2147483647 h 246"/>
                <a:gd name="T18" fmla="*/ 2147483647 w 248"/>
                <a:gd name="T19" fmla="*/ 2147483647 h 246"/>
                <a:gd name="T20" fmla="*/ 0 w 248"/>
                <a:gd name="T21" fmla="*/ 2147483647 h 246"/>
                <a:gd name="T22" fmla="*/ 2147483647 w 248"/>
                <a:gd name="T23" fmla="*/ 2147483647 h 246"/>
                <a:gd name="T24" fmla="*/ 2147483647 w 248"/>
                <a:gd name="T25" fmla="*/ 2147483647 h 246"/>
                <a:gd name="T26" fmla="*/ 2147483647 w 248"/>
                <a:gd name="T27" fmla="*/ 2147483647 h 246"/>
                <a:gd name="T28" fmla="*/ 2147483647 w 248"/>
                <a:gd name="T29" fmla="*/ 2147483647 h 246"/>
                <a:gd name="T30" fmla="*/ 2147483647 w 248"/>
                <a:gd name="T31" fmla="*/ 2147483647 h 246"/>
                <a:gd name="T32" fmla="*/ 2147483647 w 248"/>
                <a:gd name="T33" fmla="*/ 2147483647 h 246"/>
                <a:gd name="T34" fmla="*/ 2147483647 w 248"/>
                <a:gd name="T35" fmla="*/ 2147483647 h 246"/>
                <a:gd name="T36" fmla="*/ 2147483647 w 248"/>
                <a:gd name="T37" fmla="*/ 2147483647 h 246"/>
                <a:gd name="T38" fmla="*/ 2147483647 w 248"/>
                <a:gd name="T39" fmla="*/ 2147483647 h 246"/>
                <a:gd name="T40" fmla="*/ 2147483647 w 248"/>
                <a:gd name="T41" fmla="*/ 2147483647 h 246"/>
                <a:gd name="T42" fmla="*/ 2147483647 w 248"/>
                <a:gd name="T43" fmla="*/ 2147483647 h 246"/>
                <a:gd name="T44" fmla="*/ 2147483647 w 248"/>
                <a:gd name="T45" fmla="*/ 2147483647 h 246"/>
                <a:gd name="T46" fmla="*/ 2147483647 w 248"/>
                <a:gd name="T47" fmla="*/ 2147483647 h 246"/>
                <a:gd name="T48" fmla="*/ 2147483647 w 248"/>
                <a:gd name="T49" fmla="*/ 2147483647 h 246"/>
                <a:gd name="T50" fmla="*/ 2147483647 w 248"/>
                <a:gd name="T51" fmla="*/ 2147483647 h 246"/>
                <a:gd name="T52" fmla="*/ 2147483647 w 248"/>
                <a:gd name="T53" fmla="*/ 2147483647 h 246"/>
                <a:gd name="T54" fmla="*/ 2147483647 w 248"/>
                <a:gd name="T55" fmla="*/ 2147483647 h 246"/>
                <a:gd name="T56" fmla="*/ 2147483647 w 248"/>
                <a:gd name="T57" fmla="*/ 2147483647 h 246"/>
                <a:gd name="T58" fmla="*/ 2147483647 w 248"/>
                <a:gd name="T59" fmla="*/ 2147483647 h 246"/>
                <a:gd name="T60" fmla="*/ 2147483647 w 248"/>
                <a:gd name="T61" fmla="*/ 2147483647 h 246"/>
                <a:gd name="T62" fmla="*/ 2147483647 w 248"/>
                <a:gd name="T63" fmla="*/ 2147483647 h 246"/>
                <a:gd name="T64" fmla="*/ 2147483647 w 248"/>
                <a:gd name="T65" fmla="*/ 2147483647 h 246"/>
                <a:gd name="T66" fmla="*/ 2147483647 w 248"/>
                <a:gd name="T67" fmla="*/ 2147483647 h 246"/>
                <a:gd name="T68" fmla="*/ 2147483647 w 248"/>
                <a:gd name="T69" fmla="*/ 2147483647 h 246"/>
                <a:gd name="T70" fmla="*/ 2147483647 w 248"/>
                <a:gd name="T71" fmla="*/ 2147483647 h 246"/>
                <a:gd name="T72" fmla="*/ 2147483647 w 248"/>
                <a:gd name="T73" fmla="*/ 2147483647 h 246"/>
                <a:gd name="T74" fmla="*/ 2147483647 w 248"/>
                <a:gd name="T75" fmla="*/ 2147483647 h 246"/>
                <a:gd name="T76" fmla="*/ 2147483647 w 248"/>
                <a:gd name="T77" fmla="*/ 2147483647 h 246"/>
                <a:gd name="T78" fmla="*/ 2147483647 w 248"/>
                <a:gd name="T79" fmla="*/ 2147483647 h 246"/>
                <a:gd name="T80" fmla="*/ 2147483647 w 248"/>
                <a:gd name="T81" fmla="*/ 2147483647 h 246"/>
                <a:gd name="T82" fmla="*/ 2147483647 w 248"/>
                <a:gd name="T83" fmla="*/ 0 h 246"/>
                <a:gd name="T84" fmla="*/ 2147483647 w 248"/>
                <a:gd name="T85" fmla="*/ 0 h 24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8"/>
                <a:gd name="T130" fmla="*/ 0 h 246"/>
                <a:gd name="T131" fmla="*/ 248 w 248"/>
                <a:gd name="T132" fmla="*/ 246 h 24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8" h="246">
                  <a:moveTo>
                    <a:pt x="124" y="0"/>
                  </a:moveTo>
                  <a:lnTo>
                    <a:pt x="117" y="0"/>
                  </a:lnTo>
                  <a:lnTo>
                    <a:pt x="111" y="0"/>
                  </a:lnTo>
                  <a:lnTo>
                    <a:pt x="105" y="0"/>
                  </a:lnTo>
                  <a:lnTo>
                    <a:pt x="99" y="2"/>
                  </a:lnTo>
                  <a:lnTo>
                    <a:pt x="93" y="3"/>
                  </a:lnTo>
                  <a:lnTo>
                    <a:pt x="87" y="5"/>
                  </a:lnTo>
                  <a:lnTo>
                    <a:pt x="81" y="8"/>
                  </a:lnTo>
                  <a:lnTo>
                    <a:pt x="75" y="9"/>
                  </a:lnTo>
                  <a:lnTo>
                    <a:pt x="70" y="12"/>
                  </a:lnTo>
                  <a:lnTo>
                    <a:pt x="64" y="15"/>
                  </a:lnTo>
                  <a:lnTo>
                    <a:pt x="60" y="18"/>
                  </a:lnTo>
                  <a:lnTo>
                    <a:pt x="54" y="21"/>
                  </a:lnTo>
                  <a:lnTo>
                    <a:pt x="50" y="24"/>
                  </a:lnTo>
                  <a:lnTo>
                    <a:pt x="45" y="27"/>
                  </a:lnTo>
                  <a:lnTo>
                    <a:pt x="41" y="32"/>
                  </a:lnTo>
                  <a:lnTo>
                    <a:pt x="36" y="36"/>
                  </a:lnTo>
                  <a:lnTo>
                    <a:pt x="32" y="41"/>
                  </a:lnTo>
                  <a:lnTo>
                    <a:pt x="29" y="45"/>
                  </a:lnTo>
                  <a:lnTo>
                    <a:pt x="24" y="50"/>
                  </a:lnTo>
                  <a:lnTo>
                    <a:pt x="21" y="54"/>
                  </a:lnTo>
                  <a:lnTo>
                    <a:pt x="18" y="60"/>
                  </a:lnTo>
                  <a:lnTo>
                    <a:pt x="15" y="64"/>
                  </a:lnTo>
                  <a:lnTo>
                    <a:pt x="12" y="70"/>
                  </a:lnTo>
                  <a:lnTo>
                    <a:pt x="9" y="75"/>
                  </a:lnTo>
                  <a:lnTo>
                    <a:pt x="8" y="81"/>
                  </a:lnTo>
                  <a:lnTo>
                    <a:pt x="5" y="87"/>
                  </a:lnTo>
                  <a:lnTo>
                    <a:pt x="3" y="93"/>
                  </a:lnTo>
                  <a:lnTo>
                    <a:pt x="2" y="99"/>
                  </a:lnTo>
                  <a:lnTo>
                    <a:pt x="2" y="105"/>
                  </a:lnTo>
                  <a:lnTo>
                    <a:pt x="0" y="111"/>
                  </a:lnTo>
                  <a:lnTo>
                    <a:pt x="0" y="117"/>
                  </a:lnTo>
                  <a:lnTo>
                    <a:pt x="0" y="123"/>
                  </a:lnTo>
                  <a:lnTo>
                    <a:pt x="0" y="130"/>
                  </a:lnTo>
                  <a:lnTo>
                    <a:pt x="0" y="136"/>
                  </a:lnTo>
                  <a:lnTo>
                    <a:pt x="2" y="142"/>
                  </a:lnTo>
                  <a:lnTo>
                    <a:pt x="2" y="148"/>
                  </a:lnTo>
                  <a:lnTo>
                    <a:pt x="3" y="154"/>
                  </a:lnTo>
                  <a:lnTo>
                    <a:pt x="5" y="160"/>
                  </a:lnTo>
                  <a:lnTo>
                    <a:pt x="8" y="166"/>
                  </a:lnTo>
                  <a:lnTo>
                    <a:pt x="9" y="172"/>
                  </a:lnTo>
                  <a:lnTo>
                    <a:pt x="12" y="176"/>
                  </a:lnTo>
                  <a:lnTo>
                    <a:pt x="15" y="182"/>
                  </a:lnTo>
                  <a:lnTo>
                    <a:pt x="18" y="187"/>
                  </a:lnTo>
                  <a:lnTo>
                    <a:pt x="21" y="193"/>
                  </a:lnTo>
                  <a:lnTo>
                    <a:pt x="24" y="197"/>
                  </a:lnTo>
                  <a:lnTo>
                    <a:pt x="29" y="202"/>
                  </a:lnTo>
                  <a:lnTo>
                    <a:pt x="32" y="206"/>
                  </a:lnTo>
                  <a:lnTo>
                    <a:pt x="36" y="210"/>
                  </a:lnTo>
                  <a:lnTo>
                    <a:pt x="41" y="215"/>
                  </a:lnTo>
                  <a:lnTo>
                    <a:pt x="45" y="218"/>
                  </a:lnTo>
                  <a:lnTo>
                    <a:pt x="50" y="222"/>
                  </a:lnTo>
                  <a:lnTo>
                    <a:pt x="54" y="225"/>
                  </a:lnTo>
                  <a:lnTo>
                    <a:pt x="60" y="228"/>
                  </a:lnTo>
                  <a:lnTo>
                    <a:pt x="64" y="231"/>
                  </a:lnTo>
                  <a:lnTo>
                    <a:pt x="70" y="234"/>
                  </a:lnTo>
                  <a:lnTo>
                    <a:pt x="75" y="237"/>
                  </a:lnTo>
                  <a:lnTo>
                    <a:pt x="81" y="239"/>
                  </a:lnTo>
                  <a:lnTo>
                    <a:pt x="87" y="242"/>
                  </a:lnTo>
                  <a:lnTo>
                    <a:pt x="93" y="243"/>
                  </a:lnTo>
                  <a:lnTo>
                    <a:pt x="99" y="245"/>
                  </a:lnTo>
                  <a:lnTo>
                    <a:pt x="105" y="245"/>
                  </a:lnTo>
                  <a:lnTo>
                    <a:pt x="111" y="246"/>
                  </a:lnTo>
                  <a:lnTo>
                    <a:pt x="117" y="246"/>
                  </a:lnTo>
                  <a:lnTo>
                    <a:pt x="124" y="246"/>
                  </a:lnTo>
                  <a:lnTo>
                    <a:pt x="130" y="246"/>
                  </a:lnTo>
                  <a:lnTo>
                    <a:pt x="136" y="246"/>
                  </a:lnTo>
                  <a:lnTo>
                    <a:pt x="142" y="245"/>
                  </a:lnTo>
                  <a:lnTo>
                    <a:pt x="148" y="245"/>
                  </a:lnTo>
                  <a:lnTo>
                    <a:pt x="154" y="243"/>
                  </a:lnTo>
                  <a:lnTo>
                    <a:pt x="160" y="242"/>
                  </a:lnTo>
                  <a:lnTo>
                    <a:pt x="166" y="239"/>
                  </a:lnTo>
                  <a:lnTo>
                    <a:pt x="172" y="237"/>
                  </a:lnTo>
                  <a:lnTo>
                    <a:pt x="178" y="234"/>
                  </a:lnTo>
                  <a:lnTo>
                    <a:pt x="182" y="231"/>
                  </a:lnTo>
                  <a:lnTo>
                    <a:pt x="188" y="228"/>
                  </a:lnTo>
                  <a:lnTo>
                    <a:pt x="192" y="225"/>
                  </a:lnTo>
                  <a:lnTo>
                    <a:pt x="197" y="222"/>
                  </a:lnTo>
                  <a:lnTo>
                    <a:pt x="201" y="218"/>
                  </a:lnTo>
                  <a:lnTo>
                    <a:pt x="206" y="215"/>
                  </a:lnTo>
                  <a:lnTo>
                    <a:pt x="210" y="210"/>
                  </a:lnTo>
                  <a:lnTo>
                    <a:pt x="215" y="206"/>
                  </a:lnTo>
                  <a:lnTo>
                    <a:pt x="219" y="202"/>
                  </a:lnTo>
                  <a:lnTo>
                    <a:pt x="222" y="197"/>
                  </a:lnTo>
                  <a:lnTo>
                    <a:pt x="225" y="193"/>
                  </a:lnTo>
                  <a:lnTo>
                    <a:pt x="230" y="187"/>
                  </a:lnTo>
                  <a:lnTo>
                    <a:pt x="233" y="182"/>
                  </a:lnTo>
                  <a:lnTo>
                    <a:pt x="234" y="176"/>
                  </a:lnTo>
                  <a:lnTo>
                    <a:pt x="237" y="172"/>
                  </a:lnTo>
                  <a:lnTo>
                    <a:pt x="240" y="166"/>
                  </a:lnTo>
                  <a:lnTo>
                    <a:pt x="242" y="160"/>
                  </a:lnTo>
                  <a:lnTo>
                    <a:pt x="243" y="154"/>
                  </a:lnTo>
                  <a:lnTo>
                    <a:pt x="245" y="148"/>
                  </a:lnTo>
                  <a:lnTo>
                    <a:pt x="246" y="142"/>
                  </a:lnTo>
                  <a:lnTo>
                    <a:pt x="246" y="136"/>
                  </a:lnTo>
                  <a:lnTo>
                    <a:pt x="246" y="130"/>
                  </a:lnTo>
                  <a:lnTo>
                    <a:pt x="248" y="123"/>
                  </a:lnTo>
                  <a:lnTo>
                    <a:pt x="246" y="117"/>
                  </a:lnTo>
                  <a:lnTo>
                    <a:pt x="246" y="111"/>
                  </a:lnTo>
                  <a:lnTo>
                    <a:pt x="246" y="105"/>
                  </a:lnTo>
                  <a:lnTo>
                    <a:pt x="245" y="99"/>
                  </a:lnTo>
                  <a:lnTo>
                    <a:pt x="243" y="93"/>
                  </a:lnTo>
                  <a:lnTo>
                    <a:pt x="242" y="87"/>
                  </a:lnTo>
                  <a:lnTo>
                    <a:pt x="240" y="81"/>
                  </a:lnTo>
                  <a:lnTo>
                    <a:pt x="237" y="75"/>
                  </a:lnTo>
                  <a:lnTo>
                    <a:pt x="234" y="70"/>
                  </a:lnTo>
                  <a:lnTo>
                    <a:pt x="233" y="64"/>
                  </a:lnTo>
                  <a:lnTo>
                    <a:pt x="230" y="60"/>
                  </a:lnTo>
                  <a:lnTo>
                    <a:pt x="225" y="54"/>
                  </a:lnTo>
                  <a:lnTo>
                    <a:pt x="222" y="50"/>
                  </a:lnTo>
                  <a:lnTo>
                    <a:pt x="219" y="45"/>
                  </a:lnTo>
                  <a:lnTo>
                    <a:pt x="215" y="41"/>
                  </a:lnTo>
                  <a:lnTo>
                    <a:pt x="210" y="36"/>
                  </a:lnTo>
                  <a:lnTo>
                    <a:pt x="206" y="32"/>
                  </a:lnTo>
                  <a:lnTo>
                    <a:pt x="201" y="27"/>
                  </a:lnTo>
                  <a:lnTo>
                    <a:pt x="197" y="24"/>
                  </a:lnTo>
                  <a:lnTo>
                    <a:pt x="192" y="21"/>
                  </a:lnTo>
                  <a:lnTo>
                    <a:pt x="188" y="18"/>
                  </a:lnTo>
                  <a:lnTo>
                    <a:pt x="182" y="15"/>
                  </a:lnTo>
                  <a:lnTo>
                    <a:pt x="178" y="12"/>
                  </a:lnTo>
                  <a:lnTo>
                    <a:pt x="172" y="9"/>
                  </a:lnTo>
                  <a:lnTo>
                    <a:pt x="166" y="8"/>
                  </a:lnTo>
                  <a:lnTo>
                    <a:pt x="160" y="5"/>
                  </a:lnTo>
                  <a:lnTo>
                    <a:pt x="154" y="3"/>
                  </a:lnTo>
                  <a:lnTo>
                    <a:pt x="148" y="2"/>
                  </a:lnTo>
                  <a:lnTo>
                    <a:pt x="142" y="0"/>
                  </a:lnTo>
                  <a:lnTo>
                    <a:pt x="136" y="0"/>
                  </a:lnTo>
                  <a:lnTo>
                    <a:pt x="130" y="0"/>
                  </a:lnTo>
                  <a:lnTo>
                    <a:pt x="124" y="0"/>
                  </a:lnTo>
                </a:path>
              </a:pathLst>
            </a:custGeom>
            <a:noFill/>
            <a:ln w="0">
              <a:solidFill>
                <a:srgbClr val="0000B8"/>
              </a:solidFill>
              <a:round/>
              <a:headEnd/>
              <a:tailEnd/>
            </a:ln>
          </p:spPr>
          <p:txBody>
            <a:bodyPr/>
            <a:lstStyle/>
            <a:p>
              <a:endParaRPr lang="es-CL"/>
            </a:p>
          </p:txBody>
        </p:sp>
        <p:sp>
          <p:nvSpPr>
            <p:cNvPr id="30757" name="Line 26"/>
            <p:cNvSpPr>
              <a:spLocks noChangeShapeType="1"/>
            </p:cNvSpPr>
            <p:nvPr/>
          </p:nvSpPr>
          <p:spPr bwMode="auto">
            <a:xfrm flipH="1">
              <a:off x="2587604" y="2484429"/>
              <a:ext cx="1312863" cy="688975"/>
            </a:xfrm>
            <a:prstGeom prst="line">
              <a:avLst/>
            </a:prstGeom>
            <a:noFill/>
            <a:ln w="0">
              <a:solidFill>
                <a:srgbClr val="000000"/>
              </a:solidFill>
              <a:round/>
              <a:headEnd/>
              <a:tailEnd/>
            </a:ln>
          </p:spPr>
          <p:txBody>
            <a:bodyPr/>
            <a:lstStyle/>
            <a:p>
              <a:endParaRPr lang="es-CL"/>
            </a:p>
          </p:txBody>
        </p:sp>
        <p:sp>
          <p:nvSpPr>
            <p:cNvPr id="30758" name="Line 27"/>
            <p:cNvSpPr>
              <a:spLocks noChangeShapeType="1"/>
            </p:cNvSpPr>
            <p:nvPr/>
          </p:nvSpPr>
          <p:spPr bwMode="auto">
            <a:xfrm flipH="1" flipV="1">
              <a:off x="2587604" y="3173404"/>
              <a:ext cx="1116013" cy="146050"/>
            </a:xfrm>
            <a:prstGeom prst="line">
              <a:avLst/>
            </a:prstGeom>
            <a:noFill/>
            <a:ln w="0">
              <a:solidFill>
                <a:srgbClr val="000000"/>
              </a:solidFill>
              <a:round/>
              <a:headEnd/>
              <a:tailEnd/>
            </a:ln>
          </p:spPr>
          <p:txBody>
            <a:bodyPr/>
            <a:lstStyle/>
            <a:p>
              <a:endParaRPr lang="es-CL"/>
            </a:p>
          </p:txBody>
        </p:sp>
        <p:sp>
          <p:nvSpPr>
            <p:cNvPr id="30759" name="Freeform 28"/>
            <p:cNvSpPr>
              <a:spLocks/>
            </p:cNvSpPr>
            <p:nvPr/>
          </p:nvSpPr>
          <p:spPr bwMode="auto">
            <a:xfrm>
              <a:off x="2587604" y="3174992"/>
              <a:ext cx="1312863" cy="1357313"/>
            </a:xfrm>
            <a:custGeom>
              <a:avLst/>
              <a:gdLst>
                <a:gd name="T0" fmla="*/ 2147483647 w 827"/>
                <a:gd name="T1" fmla="*/ 2147483647 h 855"/>
                <a:gd name="T2" fmla="*/ 0 w 827"/>
                <a:gd name="T3" fmla="*/ 0 h 855"/>
                <a:gd name="T4" fmla="*/ 2147483647 w 827"/>
                <a:gd name="T5" fmla="*/ 2147483647 h 855"/>
                <a:gd name="T6" fmla="*/ 0 60000 65536"/>
                <a:gd name="T7" fmla="*/ 0 60000 65536"/>
                <a:gd name="T8" fmla="*/ 0 60000 65536"/>
                <a:gd name="T9" fmla="*/ 0 w 827"/>
                <a:gd name="T10" fmla="*/ 0 h 855"/>
                <a:gd name="T11" fmla="*/ 827 w 827"/>
                <a:gd name="T12" fmla="*/ 855 h 855"/>
              </a:gdLst>
              <a:ahLst/>
              <a:cxnLst>
                <a:cxn ang="T6">
                  <a:pos x="T0" y="T1"/>
                </a:cxn>
                <a:cxn ang="T7">
                  <a:pos x="T2" y="T3"/>
                </a:cxn>
                <a:cxn ang="T8">
                  <a:pos x="T4" y="T5"/>
                </a:cxn>
              </a:cxnLst>
              <a:rect l="T9" t="T10" r="T11" b="T12"/>
              <a:pathLst>
                <a:path w="827" h="855">
                  <a:moveTo>
                    <a:pt x="827" y="536"/>
                  </a:moveTo>
                  <a:lnTo>
                    <a:pt x="0" y="0"/>
                  </a:lnTo>
                  <a:lnTo>
                    <a:pt x="827" y="855"/>
                  </a:lnTo>
                </a:path>
              </a:pathLst>
            </a:custGeom>
            <a:noFill/>
            <a:ln w="0">
              <a:solidFill>
                <a:srgbClr val="000000"/>
              </a:solidFill>
              <a:round/>
              <a:headEnd/>
              <a:tailEnd/>
            </a:ln>
          </p:spPr>
          <p:txBody>
            <a:bodyPr/>
            <a:lstStyle/>
            <a:p>
              <a:endParaRPr lang="es-CL"/>
            </a:p>
          </p:txBody>
        </p:sp>
        <p:sp>
          <p:nvSpPr>
            <p:cNvPr id="30760" name="Line 29"/>
            <p:cNvSpPr>
              <a:spLocks noChangeShapeType="1"/>
            </p:cNvSpPr>
            <p:nvPr/>
          </p:nvSpPr>
          <p:spPr bwMode="auto">
            <a:xfrm flipH="1" flipV="1">
              <a:off x="2587604" y="3173404"/>
              <a:ext cx="1312863" cy="1855788"/>
            </a:xfrm>
            <a:prstGeom prst="line">
              <a:avLst/>
            </a:prstGeom>
            <a:noFill/>
            <a:ln w="0">
              <a:solidFill>
                <a:srgbClr val="000000"/>
              </a:solidFill>
              <a:round/>
              <a:headEnd/>
              <a:tailEnd/>
            </a:ln>
          </p:spPr>
          <p:txBody>
            <a:bodyPr/>
            <a:lstStyle/>
            <a:p>
              <a:endParaRPr lang="es-CL"/>
            </a:p>
          </p:txBody>
        </p:sp>
        <p:sp>
          <p:nvSpPr>
            <p:cNvPr id="30761" name="Freeform 30"/>
            <p:cNvSpPr>
              <a:spLocks/>
            </p:cNvSpPr>
            <p:nvPr/>
          </p:nvSpPr>
          <p:spPr bwMode="auto">
            <a:xfrm>
              <a:off x="2587604" y="2473317"/>
              <a:ext cx="1312863" cy="1295400"/>
            </a:xfrm>
            <a:custGeom>
              <a:avLst/>
              <a:gdLst>
                <a:gd name="T0" fmla="*/ 2147483647 w 827"/>
                <a:gd name="T1" fmla="*/ 0 h 816"/>
                <a:gd name="T2" fmla="*/ 0 w 827"/>
                <a:gd name="T3" fmla="*/ 2147483647 h 816"/>
                <a:gd name="T4" fmla="*/ 2147483647 w 827"/>
                <a:gd name="T5" fmla="*/ 2147483647 h 816"/>
                <a:gd name="T6" fmla="*/ 0 60000 65536"/>
                <a:gd name="T7" fmla="*/ 0 60000 65536"/>
                <a:gd name="T8" fmla="*/ 0 60000 65536"/>
                <a:gd name="T9" fmla="*/ 0 w 827"/>
                <a:gd name="T10" fmla="*/ 0 h 816"/>
                <a:gd name="T11" fmla="*/ 827 w 827"/>
                <a:gd name="T12" fmla="*/ 816 h 816"/>
              </a:gdLst>
              <a:ahLst/>
              <a:cxnLst>
                <a:cxn ang="T6">
                  <a:pos x="T0" y="T1"/>
                </a:cxn>
                <a:cxn ang="T7">
                  <a:pos x="T2" y="T3"/>
                </a:cxn>
                <a:cxn ang="T8">
                  <a:pos x="T4" y="T5"/>
                </a:cxn>
              </a:cxnLst>
              <a:rect l="T9" t="T10" r="T11" b="T12"/>
              <a:pathLst>
                <a:path w="827" h="816">
                  <a:moveTo>
                    <a:pt x="827" y="0"/>
                  </a:moveTo>
                  <a:lnTo>
                    <a:pt x="0" y="816"/>
                  </a:lnTo>
                  <a:lnTo>
                    <a:pt x="703" y="533"/>
                  </a:lnTo>
                </a:path>
              </a:pathLst>
            </a:custGeom>
            <a:noFill/>
            <a:ln w="0">
              <a:solidFill>
                <a:srgbClr val="000000"/>
              </a:solidFill>
              <a:round/>
              <a:headEnd/>
              <a:tailEnd/>
            </a:ln>
          </p:spPr>
          <p:txBody>
            <a:bodyPr/>
            <a:lstStyle/>
            <a:p>
              <a:endParaRPr lang="es-CL"/>
            </a:p>
          </p:txBody>
        </p:sp>
        <p:sp>
          <p:nvSpPr>
            <p:cNvPr id="30762" name="Line 31"/>
            <p:cNvSpPr>
              <a:spLocks noChangeShapeType="1"/>
            </p:cNvSpPr>
            <p:nvPr/>
          </p:nvSpPr>
          <p:spPr bwMode="auto">
            <a:xfrm flipH="1" flipV="1">
              <a:off x="2587604" y="3768717"/>
              <a:ext cx="1312863" cy="246063"/>
            </a:xfrm>
            <a:prstGeom prst="line">
              <a:avLst/>
            </a:prstGeom>
            <a:noFill/>
            <a:ln w="0">
              <a:solidFill>
                <a:srgbClr val="000000"/>
              </a:solidFill>
              <a:round/>
              <a:headEnd/>
              <a:tailEnd/>
            </a:ln>
          </p:spPr>
          <p:txBody>
            <a:bodyPr/>
            <a:lstStyle/>
            <a:p>
              <a:endParaRPr lang="es-CL"/>
            </a:p>
          </p:txBody>
        </p:sp>
        <p:sp>
          <p:nvSpPr>
            <p:cNvPr id="30763" name="Freeform 32"/>
            <p:cNvSpPr>
              <a:spLocks/>
            </p:cNvSpPr>
            <p:nvPr/>
          </p:nvSpPr>
          <p:spPr bwMode="auto">
            <a:xfrm>
              <a:off x="2587604" y="3768717"/>
              <a:ext cx="1312863" cy="1246188"/>
            </a:xfrm>
            <a:custGeom>
              <a:avLst/>
              <a:gdLst>
                <a:gd name="T0" fmla="*/ 2147483647 w 827"/>
                <a:gd name="T1" fmla="*/ 2147483647 h 785"/>
                <a:gd name="T2" fmla="*/ 0 w 827"/>
                <a:gd name="T3" fmla="*/ 0 h 785"/>
                <a:gd name="T4" fmla="*/ 2147483647 w 827"/>
                <a:gd name="T5" fmla="*/ 2147483647 h 785"/>
                <a:gd name="T6" fmla="*/ 0 60000 65536"/>
                <a:gd name="T7" fmla="*/ 0 60000 65536"/>
                <a:gd name="T8" fmla="*/ 0 60000 65536"/>
                <a:gd name="T9" fmla="*/ 0 w 827"/>
                <a:gd name="T10" fmla="*/ 0 h 785"/>
                <a:gd name="T11" fmla="*/ 827 w 827"/>
                <a:gd name="T12" fmla="*/ 785 h 785"/>
              </a:gdLst>
              <a:ahLst/>
              <a:cxnLst>
                <a:cxn ang="T6">
                  <a:pos x="T0" y="T1"/>
                </a:cxn>
                <a:cxn ang="T7">
                  <a:pos x="T2" y="T3"/>
                </a:cxn>
                <a:cxn ang="T8">
                  <a:pos x="T4" y="T5"/>
                </a:cxn>
              </a:cxnLst>
              <a:rect l="T9" t="T10" r="T11" b="T12"/>
              <a:pathLst>
                <a:path w="827" h="785">
                  <a:moveTo>
                    <a:pt x="827" y="466"/>
                  </a:moveTo>
                  <a:lnTo>
                    <a:pt x="0" y="0"/>
                  </a:lnTo>
                  <a:lnTo>
                    <a:pt x="818" y="785"/>
                  </a:lnTo>
                </a:path>
              </a:pathLst>
            </a:custGeom>
            <a:noFill/>
            <a:ln w="0">
              <a:solidFill>
                <a:srgbClr val="000000"/>
              </a:solidFill>
              <a:round/>
              <a:headEnd/>
              <a:tailEnd/>
            </a:ln>
          </p:spPr>
          <p:txBody>
            <a:bodyPr/>
            <a:lstStyle/>
            <a:p>
              <a:endParaRPr lang="es-CL"/>
            </a:p>
          </p:txBody>
        </p:sp>
        <p:sp>
          <p:nvSpPr>
            <p:cNvPr id="30764" name="Line 33"/>
            <p:cNvSpPr>
              <a:spLocks noChangeShapeType="1"/>
            </p:cNvSpPr>
            <p:nvPr/>
          </p:nvSpPr>
          <p:spPr bwMode="auto">
            <a:xfrm flipH="1">
              <a:off x="2586016" y="2482842"/>
              <a:ext cx="1319213" cy="1889125"/>
            </a:xfrm>
            <a:prstGeom prst="line">
              <a:avLst/>
            </a:prstGeom>
            <a:noFill/>
            <a:ln w="0">
              <a:solidFill>
                <a:srgbClr val="000000"/>
              </a:solidFill>
              <a:round/>
              <a:headEnd/>
              <a:tailEnd/>
            </a:ln>
          </p:spPr>
          <p:txBody>
            <a:bodyPr/>
            <a:lstStyle/>
            <a:p>
              <a:endParaRPr lang="es-CL"/>
            </a:p>
          </p:txBody>
        </p:sp>
        <p:sp>
          <p:nvSpPr>
            <p:cNvPr id="30765" name="Line 34"/>
            <p:cNvSpPr>
              <a:spLocks noChangeShapeType="1"/>
            </p:cNvSpPr>
            <p:nvPr/>
          </p:nvSpPr>
          <p:spPr bwMode="auto">
            <a:xfrm flipH="1">
              <a:off x="2586016" y="3319454"/>
              <a:ext cx="1116013" cy="1054100"/>
            </a:xfrm>
            <a:prstGeom prst="line">
              <a:avLst/>
            </a:prstGeom>
            <a:noFill/>
            <a:ln w="0">
              <a:solidFill>
                <a:srgbClr val="000000"/>
              </a:solidFill>
              <a:round/>
              <a:headEnd/>
              <a:tailEnd/>
            </a:ln>
          </p:spPr>
          <p:txBody>
            <a:bodyPr/>
            <a:lstStyle/>
            <a:p>
              <a:endParaRPr lang="es-CL"/>
            </a:p>
          </p:txBody>
        </p:sp>
        <p:sp>
          <p:nvSpPr>
            <p:cNvPr id="30766" name="Line 35"/>
            <p:cNvSpPr>
              <a:spLocks noChangeShapeType="1"/>
            </p:cNvSpPr>
            <p:nvPr/>
          </p:nvSpPr>
          <p:spPr bwMode="auto">
            <a:xfrm flipH="1" flipV="1">
              <a:off x="2586016" y="4373554"/>
              <a:ext cx="1311275" cy="149225"/>
            </a:xfrm>
            <a:prstGeom prst="line">
              <a:avLst/>
            </a:prstGeom>
            <a:noFill/>
            <a:ln w="0">
              <a:solidFill>
                <a:srgbClr val="000000"/>
              </a:solidFill>
              <a:round/>
              <a:headEnd/>
              <a:tailEnd/>
            </a:ln>
          </p:spPr>
          <p:txBody>
            <a:bodyPr/>
            <a:lstStyle/>
            <a:p>
              <a:endParaRPr lang="es-CL"/>
            </a:p>
          </p:txBody>
        </p:sp>
        <p:sp>
          <p:nvSpPr>
            <p:cNvPr id="30767" name="Line 36"/>
            <p:cNvSpPr>
              <a:spLocks noChangeShapeType="1"/>
            </p:cNvSpPr>
            <p:nvPr/>
          </p:nvSpPr>
          <p:spPr bwMode="auto">
            <a:xfrm flipH="1" flipV="1">
              <a:off x="2586016" y="4373554"/>
              <a:ext cx="1319213" cy="646113"/>
            </a:xfrm>
            <a:prstGeom prst="line">
              <a:avLst/>
            </a:prstGeom>
            <a:noFill/>
            <a:ln w="0">
              <a:solidFill>
                <a:srgbClr val="000000"/>
              </a:solidFill>
              <a:round/>
              <a:headEnd/>
              <a:tailEnd/>
            </a:ln>
          </p:spPr>
          <p:txBody>
            <a:bodyPr/>
            <a:lstStyle/>
            <a:p>
              <a:endParaRPr lang="es-CL"/>
            </a:p>
          </p:txBody>
        </p:sp>
        <p:sp>
          <p:nvSpPr>
            <p:cNvPr id="30768" name="Line 37"/>
            <p:cNvSpPr>
              <a:spLocks noChangeShapeType="1"/>
            </p:cNvSpPr>
            <p:nvPr/>
          </p:nvSpPr>
          <p:spPr bwMode="auto">
            <a:xfrm>
              <a:off x="4295754" y="2478079"/>
              <a:ext cx="1290638" cy="1579563"/>
            </a:xfrm>
            <a:prstGeom prst="line">
              <a:avLst/>
            </a:prstGeom>
            <a:noFill/>
            <a:ln w="0">
              <a:solidFill>
                <a:srgbClr val="000000"/>
              </a:solidFill>
              <a:round/>
              <a:headEnd/>
              <a:tailEnd/>
            </a:ln>
          </p:spPr>
          <p:txBody>
            <a:bodyPr/>
            <a:lstStyle/>
            <a:p>
              <a:endParaRPr lang="es-CL"/>
            </a:p>
          </p:txBody>
        </p:sp>
        <p:sp>
          <p:nvSpPr>
            <p:cNvPr id="30769" name="Line 38"/>
            <p:cNvSpPr>
              <a:spLocks noChangeShapeType="1"/>
            </p:cNvSpPr>
            <p:nvPr/>
          </p:nvSpPr>
          <p:spPr bwMode="auto">
            <a:xfrm>
              <a:off x="4295754" y="2478079"/>
              <a:ext cx="1295400" cy="1006475"/>
            </a:xfrm>
            <a:prstGeom prst="line">
              <a:avLst/>
            </a:prstGeom>
            <a:noFill/>
            <a:ln w="0">
              <a:solidFill>
                <a:srgbClr val="000000"/>
              </a:solidFill>
              <a:round/>
              <a:headEnd/>
              <a:tailEnd/>
            </a:ln>
          </p:spPr>
          <p:txBody>
            <a:bodyPr/>
            <a:lstStyle/>
            <a:p>
              <a:endParaRPr lang="es-CL"/>
            </a:p>
          </p:txBody>
        </p:sp>
        <p:sp>
          <p:nvSpPr>
            <p:cNvPr id="30770" name="Line 39"/>
            <p:cNvSpPr>
              <a:spLocks noChangeShapeType="1"/>
            </p:cNvSpPr>
            <p:nvPr/>
          </p:nvSpPr>
          <p:spPr bwMode="auto">
            <a:xfrm>
              <a:off x="4498954" y="3314692"/>
              <a:ext cx="1092200" cy="742950"/>
            </a:xfrm>
            <a:prstGeom prst="line">
              <a:avLst/>
            </a:prstGeom>
            <a:noFill/>
            <a:ln w="0">
              <a:solidFill>
                <a:srgbClr val="000000"/>
              </a:solidFill>
              <a:round/>
              <a:headEnd/>
              <a:tailEnd/>
            </a:ln>
          </p:spPr>
          <p:txBody>
            <a:bodyPr/>
            <a:lstStyle/>
            <a:p>
              <a:endParaRPr lang="es-CL"/>
            </a:p>
          </p:txBody>
        </p:sp>
        <p:sp>
          <p:nvSpPr>
            <p:cNvPr id="30771" name="Line 40"/>
            <p:cNvSpPr>
              <a:spLocks noChangeShapeType="1"/>
            </p:cNvSpPr>
            <p:nvPr/>
          </p:nvSpPr>
          <p:spPr bwMode="auto">
            <a:xfrm>
              <a:off x="4494191" y="3314692"/>
              <a:ext cx="1093788" cy="169863"/>
            </a:xfrm>
            <a:prstGeom prst="line">
              <a:avLst/>
            </a:prstGeom>
            <a:noFill/>
            <a:ln w="0">
              <a:solidFill>
                <a:srgbClr val="000000"/>
              </a:solidFill>
              <a:round/>
              <a:headEnd/>
              <a:tailEnd/>
            </a:ln>
          </p:spPr>
          <p:txBody>
            <a:bodyPr/>
            <a:lstStyle/>
            <a:p>
              <a:endParaRPr lang="es-CL"/>
            </a:p>
          </p:txBody>
        </p:sp>
        <p:sp>
          <p:nvSpPr>
            <p:cNvPr id="30772" name="Freeform 41"/>
            <p:cNvSpPr>
              <a:spLocks/>
            </p:cNvSpPr>
            <p:nvPr/>
          </p:nvSpPr>
          <p:spPr bwMode="auto">
            <a:xfrm>
              <a:off x="4295754" y="4010017"/>
              <a:ext cx="1290638" cy="525463"/>
            </a:xfrm>
            <a:custGeom>
              <a:avLst/>
              <a:gdLst>
                <a:gd name="T0" fmla="*/ 2147483647 w 813"/>
                <a:gd name="T1" fmla="*/ 0 h 331"/>
                <a:gd name="T2" fmla="*/ 2147483647 w 813"/>
                <a:gd name="T3" fmla="*/ 2147483647 h 331"/>
                <a:gd name="T4" fmla="*/ 0 w 813"/>
                <a:gd name="T5" fmla="*/ 2147483647 h 331"/>
                <a:gd name="T6" fmla="*/ 0 60000 65536"/>
                <a:gd name="T7" fmla="*/ 0 60000 65536"/>
                <a:gd name="T8" fmla="*/ 0 60000 65536"/>
                <a:gd name="T9" fmla="*/ 0 w 813"/>
                <a:gd name="T10" fmla="*/ 0 h 331"/>
                <a:gd name="T11" fmla="*/ 813 w 813"/>
                <a:gd name="T12" fmla="*/ 331 h 331"/>
              </a:gdLst>
              <a:ahLst/>
              <a:cxnLst>
                <a:cxn ang="T6">
                  <a:pos x="T0" y="T1"/>
                </a:cxn>
                <a:cxn ang="T7">
                  <a:pos x="T2" y="T3"/>
                </a:cxn>
                <a:cxn ang="T8">
                  <a:pos x="T4" y="T5"/>
                </a:cxn>
              </a:cxnLst>
              <a:rect l="T9" t="T10" r="T11" b="T12"/>
              <a:pathLst>
                <a:path w="813" h="331">
                  <a:moveTo>
                    <a:pt x="3" y="0"/>
                  </a:moveTo>
                  <a:lnTo>
                    <a:pt x="813" y="30"/>
                  </a:lnTo>
                  <a:lnTo>
                    <a:pt x="0" y="331"/>
                  </a:lnTo>
                </a:path>
              </a:pathLst>
            </a:custGeom>
            <a:noFill/>
            <a:ln w="0">
              <a:solidFill>
                <a:srgbClr val="000000"/>
              </a:solidFill>
              <a:round/>
              <a:headEnd/>
              <a:tailEnd/>
            </a:ln>
          </p:spPr>
          <p:txBody>
            <a:bodyPr/>
            <a:lstStyle/>
            <a:p>
              <a:endParaRPr lang="es-CL"/>
            </a:p>
          </p:txBody>
        </p:sp>
        <p:sp>
          <p:nvSpPr>
            <p:cNvPr id="30773" name="Freeform 42"/>
            <p:cNvSpPr>
              <a:spLocks/>
            </p:cNvSpPr>
            <p:nvPr/>
          </p:nvSpPr>
          <p:spPr bwMode="auto">
            <a:xfrm>
              <a:off x="4295754" y="3489317"/>
              <a:ext cx="1285875" cy="1046163"/>
            </a:xfrm>
            <a:custGeom>
              <a:avLst/>
              <a:gdLst>
                <a:gd name="T0" fmla="*/ 2147483647 w 810"/>
                <a:gd name="T1" fmla="*/ 2147483647 h 659"/>
                <a:gd name="T2" fmla="*/ 2147483647 w 810"/>
                <a:gd name="T3" fmla="*/ 0 h 659"/>
                <a:gd name="T4" fmla="*/ 0 w 810"/>
                <a:gd name="T5" fmla="*/ 2147483647 h 659"/>
                <a:gd name="T6" fmla="*/ 0 60000 65536"/>
                <a:gd name="T7" fmla="*/ 0 60000 65536"/>
                <a:gd name="T8" fmla="*/ 0 60000 65536"/>
                <a:gd name="T9" fmla="*/ 0 w 810"/>
                <a:gd name="T10" fmla="*/ 0 h 659"/>
                <a:gd name="T11" fmla="*/ 810 w 810"/>
                <a:gd name="T12" fmla="*/ 659 h 659"/>
              </a:gdLst>
              <a:ahLst/>
              <a:cxnLst>
                <a:cxn ang="T6">
                  <a:pos x="T0" y="T1"/>
                </a:cxn>
                <a:cxn ang="T7">
                  <a:pos x="T2" y="T3"/>
                </a:cxn>
                <a:cxn ang="T8">
                  <a:pos x="T4" y="T5"/>
                </a:cxn>
              </a:cxnLst>
              <a:rect l="T9" t="T10" r="T11" b="T12"/>
              <a:pathLst>
                <a:path w="810" h="659">
                  <a:moveTo>
                    <a:pt x="3" y="328"/>
                  </a:moveTo>
                  <a:lnTo>
                    <a:pt x="810" y="0"/>
                  </a:lnTo>
                  <a:lnTo>
                    <a:pt x="0" y="659"/>
                  </a:lnTo>
                </a:path>
              </a:pathLst>
            </a:custGeom>
            <a:noFill/>
            <a:ln w="0">
              <a:solidFill>
                <a:srgbClr val="000000"/>
              </a:solidFill>
              <a:round/>
              <a:headEnd/>
              <a:tailEnd/>
            </a:ln>
          </p:spPr>
          <p:txBody>
            <a:bodyPr/>
            <a:lstStyle/>
            <a:p>
              <a:endParaRPr lang="es-CL"/>
            </a:p>
          </p:txBody>
        </p:sp>
        <p:sp>
          <p:nvSpPr>
            <p:cNvPr id="30774" name="Line 43"/>
            <p:cNvSpPr>
              <a:spLocks noChangeShapeType="1"/>
            </p:cNvSpPr>
            <p:nvPr/>
          </p:nvSpPr>
          <p:spPr bwMode="auto">
            <a:xfrm flipV="1">
              <a:off x="4295754" y="4052879"/>
              <a:ext cx="1290638" cy="992188"/>
            </a:xfrm>
            <a:prstGeom prst="line">
              <a:avLst/>
            </a:prstGeom>
            <a:noFill/>
            <a:ln w="0">
              <a:solidFill>
                <a:srgbClr val="000000"/>
              </a:solidFill>
              <a:round/>
              <a:headEnd/>
              <a:tailEnd/>
            </a:ln>
          </p:spPr>
          <p:txBody>
            <a:bodyPr/>
            <a:lstStyle/>
            <a:p>
              <a:endParaRPr lang="es-CL"/>
            </a:p>
          </p:txBody>
        </p:sp>
        <p:sp>
          <p:nvSpPr>
            <p:cNvPr id="30775" name="Line 44"/>
            <p:cNvSpPr>
              <a:spLocks noChangeShapeType="1"/>
            </p:cNvSpPr>
            <p:nvPr/>
          </p:nvSpPr>
          <p:spPr bwMode="auto">
            <a:xfrm flipV="1">
              <a:off x="4295754" y="3487729"/>
              <a:ext cx="1292225" cy="1557338"/>
            </a:xfrm>
            <a:prstGeom prst="line">
              <a:avLst/>
            </a:prstGeom>
            <a:noFill/>
            <a:ln w="0">
              <a:solidFill>
                <a:srgbClr val="000000"/>
              </a:solidFill>
              <a:round/>
              <a:headEnd/>
              <a:tailEnd/>
            </a:ln>
          </p:spPr>
          <p:txBody>
            <a:bodyPr/>
            <a:lstStyle/>
            <a:p>
              <a:endParaRPr lang="es-CL"/>
            </a:p>
          </p:txBody>
        </p:sp>
        <p:sp>
          <p:nvSpPr>
            <p:cNvPr id="30776" name="Freeform 45"/>
            <p:cNvSpPr>
              <a:spLocks/>
            </p:cNvSpPr>
            <p:nvPr/>
          </p:nvSpPr>
          <p:spPr bwMode="auto">
            <a:xfrm>
              <a:off x="1571604" y="4310054"/>
              <a:ext cx="411163" cy="20638"/>
            </a:xfrm>
            <a:custGeom>
              <a:avLst/>
              <a:gdLst>
                <a:gd name="T0" fmla="*/ 2147483647 w 259"/>
                <a:gd name="T1" fmla="*/ 2147483647 h 13"/>
                <a:gd name="T2" fmla="*/ 2147483647 w 259"/>
                <a:gd name="T3" fmla="*/ 0 h 13"/>
                <a:gd name="T4" fmla="*/ 0 w 259"/>
                <a:gd name="T5" fmla="*/ 0 h 13"/>
                <a:gd name="T6" fmla="*/ 0 w 259"/>
                <a:gd name="T7" fmla="*/ 2147483647 h 13"/>
                <a:gd name="T8" fmla="*/ 2147483647 w 259"/>
                <a:gd name="T9" fmla="*/ 2147483647 h 13"/>
                <a:gd name="T10" fmla="*/ 2147483647 w 259"/>
                <a:gd name="T11" fmla="*/ 2147483647 h 13"/>
                <a:gd name="T12" fmla="*/ 0 60000 65536"/>
                <a:gd name="T13" fmla="*/ 0 60000 65536"/>
                <a:gd name="T14" fmla="*/ 0 60000 65536"/>
                <a:gd name="T15" fmla="*/ 0 60000 65536"/>
                <a:gd name="T16" fmla="*/ 0 60000 65536"/>
                <a:gd name="T17" fmla="*/ 0 60000 65536"/>
                <a:gd name="T18" fmla="*/ 0 w 259"/>
                <a:gd name="T19" fmla="*/ 0 h 13"/>
                <a:gd name="T20" fmla="*/ 259 w 259"/>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259" h="13">
                  <a:moveTo>
                    <a:pt x="259" y="6"/>
                  </a:moveTo>
                  <a:lnTo>
                    <a:pt x="259" y="0"/>
                  </a:lnTo>
                  <a:lnTo>
                    <a:pt x="0" y="0"/>
                  </a:lnTo>
                  <a:lnTo>
                    <a:pt x="0" y="13"/>
                  </a:lnTo>
                  <a:lnTo>
                    <a:pt x="259" y="13"/>
                  </a:lnTo>
                  <a:lnTo>
                    <a:pt x="259" y="6"/>
                  </a:lnTo>
                  <a:close/>
                </a:path>
              </a:pathLst>
            </a:custGeom>
            <a:solidFill>
              <a:srgbClr val="000000"/>
            </a:solidFill>
            <a:ln w="9525">
              <a:noFill/>
              <a:round/>
              <a:headEnd/>
              <a:tailEnd/>
            </a:ln>
          </p:spPr>
          <p:txBody>
            <a:bodyPr/>
            <a:lstStyle/>
            <a:p>
              <a:endParaRPr lang="es-CL"/>
            </a:p>
          </p:txBody>
        </p:sp>
        <p:sp>
          <p:nvSpPr>
            <p:cNvPr id="30777" name="Freeform 46"/>
            <p:cNvSpPr>
              <a:spLocks/>
            </p:cNvSpPr>
            <p:nvPr/>
          </p:nvSpPr>
          <p:spPr bwMode="auto">
            <a:xfrm>
              <a:off x="1973241" y="4265604"/>
              <a:ext cx="101600" cy="111125"/>
            </a:xfrm>
            <a:custGeom>
              <a:avLst/>
              <a:gdLst>
                <a:gd name="T0" fmla="*/ 2147483647 w 64"/>
                <a:gd name="T1" fmla="*/ 2147483647 h 70"/>
                <a:gd name="T2" fmla="*/ 0 w 64"/>
                <a:gd name="T3" fmla="*/ 0 h 70"/>
                <a:gd name="T4" fmla="*/ 2147483647 w 64"/>
                <a:gd name="T5" fmla="*/ 2147483647 h 70"/>
                <a:gd name="T6" fmla="*/ 0 w 64"/>
                <a:gd name="T7" fmla="*/ 2147483647 h 70"/>
                <a:gd name="T8" fmla="*/ 0 w 64"/>
                <a:gd name="T9" fmla="*/ 0 h 70"/>
                <a:gd name="T10" fmla="*/ 2147483647 w 64"/>
                <a:gd name="T11" fmla="*/ 2147483647 h 70"/>
                <a:gd name="T12" fmla="*/ 0 60000 65536"/>
                <a:gd name="T13" fmla="*/ 0 60000 65536"/>
                <a:gd name="T14" fmla="*/ 0 60000 65536"/>
                <a:gd name="T15" fmla="*/ 0 60000 65536"/>
                <a:gd name="T16" fmla="*/ 0 60000 65536"/>
                <a:gd name="T17" fmla="*/ 0 60000 65536"/>
                <a:gd name="T18" fmla="*/ 0 w 64"/>
                <a:gd name="T19" fmla="*/ 0 h 70"/>
                <a:gd name="T20" fmla="*/ 64 w 64"/>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64" h="70">
                  <a:moveTo>
                    <a:pt x="64" y="34"/>
                  </a:moveTo>
                  <a:lnTo>
                    <a:pt x="0" y="0"/>
                  </a:lnTo>
                  <a:lnTo>
                    <a:pt x="64" y="34"/>
                  </a:lnTo>
                  <a:lnTo>
                    <a:pt x="0" y="70"/>
                  </a:lnTo>
                  <a:lnTo>
                    <a:pt x="0" y="0"/>
                  </a:lnTo>
                  <a:lnTo>
                    <a:pt x="64" y="34"/>
                  </a:lnTo>
                  <a:close/>
                </a:path>
              </a:pathLst>
            </a:custGeom>
            <a:solidFill>
              <a:srgbClr val="000000"/>
            </a:solidFill>
            <a:ln w="9525">
              <a:noFill/>
              <a:round/>
              <a:headEnd/>
              <a:tailEnd/>
            </a:ln>
          </p:spPr>
          <p:txBody>
            <a:bodyPr/>
            <a:lstStyle/>
            <a:p>
              <a:endParaRPr lang="es-CL"/>
            </a:p>
          </p:txBody>
        </p:sp>
        <p:sp>
          <p:nvSpPr>
            <p:cNvPr id="30778" name="Freeform 47"/>
            <p:cNvSpPr>
              <a:spLocks/>
            </p:cNvSpPr>
            <p:nvPr/>
          </p:nvSpPr>
          <p:spPr bwMode="auto">
            <a:xfrm>
              <a:off x="1571604" y="3725854"/>
              <a:ext cx="411163" cy="22225"/>
            </a:xfrm>
            <a:custGeom>
              <a:avLst/>
              <a:gdLst>
                <a:gd name="T0" fmla="*/ 2147483647 w 259"/>
                <a:gd name="T1" fmla="*/ 2147483647 h 14"/>
                <a:gd name="T2" fmla="*/ 2147483647 w 259"/>
                <a:gd name="T3" fmla="*/ 0 h 14"/>
                <a:gd name="T4" fmla="*/ 0 w 259"/>
                <a:gd name="T5" fmla="*/ 0 h 14"/>
                <a:gd name="T6" fmla="*/ 0 w 259"/>
                <a:gd name="T7" fmla="*/ 2147483647 h 14"/>
                <a:gd name="T8" fmla="*/ 2147483647 w 259"/>
                <a:gd name="T9" fmla="*/ 2147483647 h 14"/>
                <a:gd name="T10" fmla="*/ 2147483647 w 259"/>
                <a:gd name="T11" fmla="*/ 2147483647 h 14"/>
                <a:gd name="T12" fmla="*/ 0 60000 65536"/>
                <a:gd name="T13" fmla="*/ 0 60000 65536"/>
                <a:gd name="T14" fmla="*/ 0 60000 65536"/>
                <a:gd name="T15" fmla="*/ 0 60000 65536"/>
                <a:gd name="T16" fmla="*/ 0 60000 65536"/>
                <a:gd name="T17" fmla="*/ 0 60000 65536"/>
                <a:gd name="T18" fmla="*/ 0 w 259"/>
                <a:gd name="T19" fmla="*/ 0 h 14"/>
                <a:gd name="T20" fmla="*/ 259 w 259"/>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259" h="14">
                  <a:moveTo>
                    <a:pt x="259" y="8"/>
                  </a:moveTo>
                  <a:lnTo>
                    <a:pt x="259" y="0"/>
                  </a:lnTo>
                  <a:lnTo>
                    <a:pt x="0" y="0"/>
                  </a:lnTo>
                  <a:lnTo>
                    <a:pt x="0" y="14"/>
                  </a:lnTo>
                  <a:lnTo>
                    <a:pt x="259" y="14"/>
                  </a:lnTo>
                  <a:lnTo>
                    <a:pt x="259" y="8"/>
                  </a:lnTo>
                  <a:close/>
                </a:path>
              </a:pathLst>
            </a:custGeom>
            <a:solidFill>
              <a:srgbClr val="000000"/>
            </a:solidFill>
            <a:ln w="9525">
              <a:noFill/>
              <a:round/>
              <a:headEnd/>
              <a:tailEnd/>
            </a:ln>
          </p:spPr>
          <p:txBody>
            <a:bodyPr/>
            <a:lstStyle/>
            <a:p>
              <a:endParaRPr lang="es-CL"/>
            </a:p>
          </p:txBody>
        </p:sp>
        <p:sp>
          <p:nvSpPr>
            <p:cNvPr id="30779" name="Freeform 48"/>
            <p:cNvSpPr>
              <a:spLocks/>
            </p:cNvSpPr>
            <p:nvPr/>
          </p:nvSpPr>
          <p:spPr bwMode="auto">
            <a:xfrm>
              <a:off x="1973241" y="3681404"/>
              <a:ext cx="101600" cy="111125"/>
            </a:xfrm>
            <a:custGeom>
              <a:avLst/>
              <a:gdLst>
                <a:gd name="T0" fmla="*/ 2147483647 w 64"/>
                <a:gd name="T1" fmla="*/ 2147483647 h 70"/>
                <a:gd name="T2" fmla="*/ 0 w 64"/>
                <a:gd name="T3" fmla="*/ 0 h 70"/>
                <a:gd name="T4" fmla="*/ 2147483647 w 64"/>
                <a:gd name="T5" fmla="*/ 2147483647 h 70"/>
                <a:gd name="T6" fmla="*/ 0 w 64"/>
                <a:gd name="T7" fmla="*/ 2147483647 h 70"/>
                <a:gd name="T8" fmla="*/ 0 w 64"/>
                <a:gd name="T9" fmla="*/ 0 h 70"/>
                <a:gd name="T10" fmla="*/ 2147483647 w 64"/>
                <a:gd name="T11" fmla="*/ 2147483647 h 70"/>
                <a:gd name="T12" fmla="*/ 0 60000 65536"/>
                <a:gd name="T13" fmla="*/ 0 60000 65536"/>
                <a:gd name="T14" fmla="*/ 0 60000 65536"/>
                <a:gd name="T15" fmla="*/ 0 60000 65536"/>
                <a:gd name="T16" fmla="*/ 0 60000 65536"/>
                <a:gd name="T17" fmla="*/ 0 60000 65536"/>
                <a:gd name="T18" fmla="*/ 0 w 64"/>
                <a:gd name="T19" fmla="*/ 0 h 70"/>
                <a:gd name="T20" fmla="*/ 64 w 64"/>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64" h="70">
                  <a:moveTo>
                    <a:pt x="64" y="36"/>
                  </a:moveTo>
                  <a:lnTo>
                    <a:pt x="0" y="0"/>
                  </a:lnTo>
                  <a:lnTo>
                    <a:pt x="64" y="36"/>
                  </a:lnTo>
                  <a:lnTo>
                    <a:pt x="0" y="70"/>
                  </a:lnTo>
                  <a:lnTo>
                    <a:pt x="0" y="0"/>
                  </a:lnTo>
                  <a:lnTo>
                    <a:pt x="64" y="36"/>
                  </a:lnTo>
                  <a:close/>
                </a:path>
              </a:pathLst>
            </a:custGeom>
            <a:solidFill>
              <a:srgbClr val="000000"/>
            </a:solidFill>
            <a:ln w="9525">
              <a:noFill/>
              <a:round/>
              <a:headEnd/>
              <a:tailEnd/>
            </a:ln>
          </p:spPr>
          <p:txBody>
            <a:bodyPr/>
            <a:lstStyle/>
            <a:p>
              <a:endParaRPr lang="es-CL"/>
            </a:p>
          </p:txBody>
        </p:sp>
        <p:sp>
          <p:nvSpPr>
            <p:cNvPr id="30780" name="Freeform 49"/>
            <p:cNvSpPr>
              <a:spLocks/>
            </p:cNvSpPr>
            <p:nvPr/>
          </p:nvSpPr>
          <p:spPr bwMode="auto">
            <a:xfrm>
              <a:off x="1571604" y="3141654"/>
              <a:ext cx="409575" cy="22225"/>
            </a:xfrm>
            <a:custGeom>
              <a:avLst/>
              <a:gdLst>
                <a:gd name="T0" fmla="*/ 2147483647 w 258"/>
                <a:gd name="T1" fmla="*/ 2147483647 h 14"/>
                <a:gd name="T2" fmla="*/ 2147483647 w 258"/>
                <a:gd name="T3" fmla="*/ 0 h 14"/>
                <a:gd name="T4" fmla="*/ 0 w 258"/>
                <a:gd name="T5" fmla="*/ 0 h 14"/>
                <a:gd name="T6" fmla="*/ 0 w 258"/>
                <a:gd name="T7" fmla="*/ 2147483647 h 14"/>
                <a:gd name="T8" fmla="*/ 2147483647 w 258"/>
                <a:gd name="T9" fmla="*/ 2147483647 h 14"/>
                <a:gd name="T10" fmla="*/ 2147483647 w 258"/>
                <a:gd name="T11" fmla="*/ 2147483647 h 14"/>
                <a:gd name="T12" fmla="*/ 0 60000 65536"/>
                <a:gd name="T13" fmla="*/ 0 60000 65536"/>
                <a:gd name="T14" fmla="*/ 0 60000 65536"/>
                <a:gd name="T15" fmla="*/ 0 60000 65536"/>
                <a:gd name="T16" fmla="*/ 0 60000 65536"/>
                <a:gd name="T17" fmla="*/ 0 60000 65536"/>
                <a:gd name="T18" fmla="*/ 0 w 258"/>
                <a:gd name="T19" fmla="*/ 0 h 14"/>
                <a:gd name="T20" fmla="*/ 258 w 258"/>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258" h="14">
                  <a:moveTo>
                    <a:pt x="258" y="6"/>
                  </a:moveTo>
                  <a:lnTo>
                    <a:pt x="258" y="0"/>
                  </a:lnTo>
                  <a:lnTo>
                    <a:pt x="0" y="0"/>
                  </a:lnTo>
                  <a:lnTo>
                    <a:pt x="0" y="14"/>
                  </a:lnTo>
                  <a:lnTo>
                    <a:pt x="258" y="14"/>
                  </a:lnTo>
                  <a:lnTo>
                    <a:pt x="258" y="6"/>
                  </a:lnTo>
                  <a:close/>
                </a:path>
              </a:pathLst>
            </a:custGeom>
            <a:solidFill>
              <a:srgbClr val="000000"/>
            </a:solidFill>
            <a:ln w="9525">
              <a:noFill/>
              <a:round/>
              <a:headEnd/>
              <a:tailEnd/>
            </a:ln>
          </p:spPr>
          <p:txBody>
            <a:bodyPr/>
            <a:lstStyle/>
            <a:p>
              <a:endParaRPr lang="es-CL"/>
            </a:p>
          </p:txBody>
        </p:sp>
        <p:sp>
          <p:nvSpPr>
            <p:cNvPr id="30781" name="Freeform 50"/>
            <p:cNvSpPr>
              <a:spLocks/>
            </p:cNvSpPr>
            <p:nvPr/>
          </p:nvSpPr>
          <p:spPr bwMode="auto">
            <a:xfrm>
              <a:off x="1973241" y="3097204"/>
              <a:ext cx="101600" cy="111125"/>
            </a:xfrm>
            <a:custGeom>
              <a:avLst/>
              <a:gdLst>
                <a:gd name="T0" fmla="*/ 2147483647 w 64"/>
                <a:gd name="T1" fmla="*/ 2147483647 h 70"/>
                <a:gd name="T2" fmla="*/ 0 w 64"/>
                <a:gd name="T3" fmla="*/ 0 h 70"/>
                <a:gd name="T4" fmla="*/ 2147483647 w 64"/>
                <a:gd name="T5" fmla="*/ 2147483647 h 70"/>
                <a:gd name="T6" fmla="*/ 0 w 64"/>
                <a:gd name="T7" fmla="*/ 2147483647 h 70"/>
                <a:gd name="T8" fmla="*/ 0 w 64"/>
                <a:gd name="T9" fmla="*/ 0 h 70"/>
                <a:gd name="T10" fmla="*/ 2147483647 w 64"/>
                <a:gd name="T11" fmla="*/ 2147483647 h 70"/>
                <a:gd name="T12" fmla="*/ 0 60000 65536"/>
                <a:gd name="T13" fmla="*/ 0 60000 65536"/>
                <a:gd name="T14" fmla="*/ 0 60000 65536"/>
                <a:gd name="T15" fmla="*/ 0 60000 65536"/>
                <a:gd name="T16" fmla="*/ 0 60000 65536"/>
                <a:gd name="T17" fmla="*/ 0 60000 65536"/>
                <a:gd name="T18" fmla="*/ 0 w 64"/>
                <a:gd name="T19" fmla="*/ 0 h 70"/>
                <a:gd name="T20" fmla="*/ 64 w 64"/>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64" h="70">
                  <a:moveTo>
                    <a:pt x="64" y="34"/>
                  </a:moveTo>
                  <a:lnTo>
                    <a:pt x="0" y="0"/>
                  </a:lnTo>
                  <a:lnTo>
                    <a:pt x="64" y="34"/>
                  </a:lnTo>
                  <a:lnTo>
                    <a:pt x="0" y="70"/>
                  </a:lnTo>
                  <a:lnTo>
                    <a:pt x="0" y="0"/>
                  </a:lnTo>
                  <a:lnTo>
                    <a:pt x="64" y="34"/>
                  </a:lnTo>
                  <a:close/>
                </a:path>
              </a:pathLst>
            </a:custGeom>
            <a:solidFill>
              <a:srgbClr val="000000"/>
            </a:solidFill>
            <a:ln w="9525">
              <a:noFill/>
              <a:round/>
              <a:headEnd/>
              <a:tailEnd/>
            </a:ln>
          </p:spPr>
          <p:txBody>
            <a:bodyPr/>
            <a:lstStyle/>
            <a:p>
              <a:endParaRPr lang="es-CL"/>
            </a:p>
          </p:txBody>
        </p:sp>
        <p:sp>
          <p:nvSpPr>
            <p:cNvPr id="30782" name="Freeform 51"/>
            <p:cNvSpPr>
              <a:spLocks/>
            </p:cNvSpPr>
            <p:nvPr/>
          </p:nvSpPr>
          <p:spPr bwMode="auto">
            <a:xfrm>
              <a:off x="6113441" y="3497254"/>
              <a:ext cx="411163" cy="20638"/>
            </a:xfrm>
            <a:custGeom>
              <a:avLst/>
              <a:gdLst>
                <a:gd name="T0" fmla="*/ 2147483647 w 259"/>
                <a:gd name="T1" fmla="*/ 2147483647 h 13"/>
                <a:gd name="T2" fmla="*/ 2147483647 w 259"/>
                <a:gd name="T3" fmla="*/ 0 h 13"/>
                <a:gd name="T4" fmla="*/ 0 w 259"/>
                <a:gd name="T5" fmla="*/ 0 h 13"/>
                <a:gd name="T6" fmla="*/ 0 w 259"/>
                <a:gd name="T7" fmla="*/ 2147483647 h 13"/>
                <a:gd name="T8" fmla="*/ 2147483647 w 259"/>
                <a:gd name="T9" fmla="*/ 2147483647 h 13"/>
                <a:gd name="T10" fmla="*/ 2147483647 w 259"/>
                <a:gd name="T11" fmla="*/ 2147483647 h 13"/>
                <a:gd name="T12" fmla="*/ 0 60000 65536"/>
                <a:gd name="T13" fmla="*/ 0 60000 65536"/>
                <a:gd name="T14" fmla="*/ 0 60000 65536"/>
                <a:gd name="T15" fmla="*/ 0 60000 65536"/>
                <a:gd name="T16" fmla="*/ 0 60000 65536"/>
                <a:gd name="T17" fmla="*/ 0 60000 65536"/>
                <a:gd name="T18" fmla="*/ 0 w 259"/>
                <a:gd name="T19" fmla="*/ 0 h 13"/>
                <a:gd name="T20" fmla="*/ 259 w 259"/>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259" h="13">
                  <a:moveTo>
                    <a:pt x="259" y="6"/>
                  </a:moveTo>
                  <a:lnTo>
                    <a:pt x="259" y="0"/>
                  </a:lnTo>
                  <a:lnTo>
                    <a:pt x="0" y="0"/>
                  </a:lnTo>
                  <a:lnTo>
                    <a:pt x="0" y="13"/>
                  </a:lnTo>
                  <a:lnTo>
                    <a:pt x="259" y="13"/>
                  </a:lnTo>
                  <a:lnTo>
                    <a:pt x="259" y="6"/>
                  </a:lnTo>
                  <a:close/>
                </a:path>
              </a:pathLst>
            </a:custGeom>
            <a:solidFill>
              <a:srgbClr val="000000"/>
            </a:solidFill>
            <a:ln w="9525">
              <a:noFill/>
              <a:round/>
              <a:headEnd/>
              <a:tailEnd/>
            </a:ln>
          </p:spPr>
          <p:txBody>
            <a:bodyPr/>
            <a:lstStyle/>
            <a:p>
              <a:endParaRPr lang="es-CL"/>
            </a:p>
          </p:txBody>
        </p:sp>
        <p:sp>
          <p:nvSpPr>
            <p:cNvPr id="30783" name="Freeform 52"/>
            <p:cNvSpPr>
              <a:spLocks/>
            </p:cNvSpPr>
            <p:nvPr/>
          </p:nvSpPr>
          <p:spPr bwMode="auto">
            <a:xfrm>
              <a:off x="6515079" y="3451217"/>
              <a:ext cx="101600" cy="111125"/>
            </a:xfrm>
            <a:custGeom>
              <a:avLst/>
              <a:gdLst>
                <a:gd name="T0" fmla="*/ 2147483647 w 64"/>
                <a:gd name="T1" fmla="*/ 2147483647 h 70"/>
                <a:gd name="T2" fmla="*/ 0 w 64"/>
                <a:gd name="T3" fmla="*/ 0 h 70"/>
                <a:gd name="T4" fmla="*/ 2147483647 w 64"/>
                <a:gd name="T5" fmla="*/ 2147483647 h 70"/>
                <a:gd name="T6" fmla="*/ 0 w 64"/>
                <a:gd name="T7" fmla="*/ 2147483647 h 70"/>
                <a:gd name="T8" fmla="*/ 0 w 64"/>
                <a:gd name="T9" fmla="*/ 0 h 70"/>
                <a:gd name="T10" fmla="*/ 2147483647 w 64"/>
                <a:gd name="T11" fmla="*/ 2147483647 h 70"/>
                <a:gd name="T12" fmla="*/ 0 60000 65536"/>
                <a:gd name="T13" fmla="*/ 0 60000 65536"/>
                <a:gd name="T14" fmla="*/ 0 60000 65536"/>
                <a:gd name="T15" fmla="*/ 0 60000 65536"/>
                <a:gd name="T16" fmla="*/ 0 60000 65536"/>
                <a:gd name="T17" fmla="*/ 0 60000 65536"/>
                <a:gd name="T18" fmla="*/ 0 w 64"/>
                <a:gd name="T19" fmla="*/ 0 h 70"/>
                <a:gd name="T20" fmla="*/ 64 w 64"/>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64" h="70">
                  <a:moveTo>
                    <a:pt x="64" y="35"/>
                  </a:moveTo>
                  <a:lnTo>
                    <a:pt x="0" y="0"/>
                  </a:lnTo>
                  <a:lnTo>
                    <a:pt x="64" y="35"/>
                  </a:lnTo>
                  <a:lnTo>
                    <a:pt x="0" y="70"/>
                  </a:lnTo>
                  <a:lnTo>
                    <a:pt x="0" y="0"/>
                  </a:lnTo>
                  <a:lnTo>
                    <a:pt x="64" y="35"/>
                  </a:lnTo>
                  <a:close/>
                </a:path>
              </a:pathLst>
            </a:custGeom>
            <a:solidFill>
              <a:srgbClr val="000000"/>
            </a:solidFill>
            <a:ln w="9525">
              <a:noFill/>
              <a:round/>
              <a:headEnd/>
              <a:tailEnd/>
            </a:ln>
          </p:spPr>
          <p:txBody>
            <a:bodyPr/>
            <a:lstStyle/>
            <a:p>
              <a:endParaRPr lang="es-CL"/>
            </a:p>
          </p:txBody>
        </p:sp>
        <p:sp>
          <p:nvSpPr>
            <p:cNvPr id="30784" name="Freeform 53"/>
            <p:cNvSpPr>
              <a:spLocks/>
            </p:cNvSpPr>
            <p:nvPr/>
          </p:nvSpPr>
          <p:spPr bwMode="auto">
            <a:xfrm>
              <a:off x="6113441" y="4063992"/>
              <a:ext cx="411163" cy="22225"/>
            </a:xfrm>
            <a:custGeom>
              <a:avLst/>
              <a:gdLst>
                <a:gd name="T0" fmla="*/ 2147483647 w 259"/>
                <a:gd name="T1" fmla="*/ 2147483647 h 14"/>
                <a:gd name="T2" fmla="*/ 2147483647 w 259"/>
                <a:gd name="T3" fmla="*/ 0 h 14"/>
                <a:gd name="T4" fmla="*/ 0 w 259"/>
                <a:gd name="T5" fmla="*/ 0 h 14"/>
                <a:gd name="T6" fmla="*/ 0 w 259"/>
                <a:gd name="T7" fmla="*/ 2147483647 h 14"/>
                <a:gd name="T8" fmla="*/ 2147483647 w 259"/>
                <a:gd name="T9" fmla="*/ 2147483647 h 14"/>
                <a:gd name="T10" fmla="*/ 2147483647 w 259"/>
                <a:gd name="T11" fmla="*/ 2147483647 h 14"/>
                <a:gd name="T12" fmla="*/ 0 60000 65536"/>
                <a:gd name="T13" fmla="*/ 0 60000 65536"/>
                <a:gd name="T14" fmla="*/ 0 60000 65536"/>
                <a:gd name="T15" fmla="*/ 0 60000 65536"/>
                <a:gd name="T16" fmla="*/ 0 60000 65536"/>
                <a:gd name="T17" fmla="*/ 0 60000 65536"/>
                <a:gd name="T18" fmla="*/ 0 w 259"/>
                <a:gd name="T19" fmla="*/ 0 h 14"/>
                <a:gd name="T20" fmla="*/ 259 w 259"/>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259" h="14">
                  <a:moveTo>
                    <a:pt x="259" y="8"/>
                  </a:moveTo>
                  <a:lnTo>
                    <a:pt x="259" y="0"/>
                  </a:lnTo>
                  <a:lnTo>
                    <a:pt x="0" y="0"/>
                  </a:lnTo>
                  <a:lnTo>
                    <a:pt x="0" y="14"/>
                  </a:lnTo>
                  <a:lnTo>
                    <a:pt x="259" y="14"/>
                  </a:lnTo>
                  <a:lnTo>
                    <a:pt x="259" y="8"/>
                  </a:lnTo>
                  <a:close/>
                </a:path>
              </a:pathLst>
            </a:custGeom>
            <a:solidFill>
              <a:srgbClr val="000000"/>
            </a:solidFill>
            <a:ln w="9525">
              <a:noFill/>
              <a:round/>
              <a:headEnd/>
              <a:tailEnd/>
            </a:ln>
          </p:spPr>
          <p:txBody>
            <a:bodyPr/>
            <a:lstStyle/>
            <a:p>
              <a:endParaRPr lang="es-CL"/>
            </a:p>
          </p:txBody>
        </p:sp>
        <p:sp>
          <p:nvSpPr>
            <p:cNvPr id="30785" name="Freeform 54"/>
            <p:cNvSpPr>
              <a:spLocks/>
            </p:cNvSpPr>
            <p:nvPr/>
          </p:nvSpPr>
          <p:spPr bwMode="auto">
            <a:xfrm>
              <a:off x="6515079" y="4019542"/>
              <a:ext cx="101600" cy="111125"/>
            </a:xfrm>
            <a:custGeom>
              <a:avLst/>
              <a:gdLst>
                <a:gd name="T0" fmla="*/ 2147483647 w 64"/>
                <a:gd name="T1" fmla="*/ 2147483647 h 70"/>
                <a:gd name="T2" fmla="*/ 0 w 64"/>
                <a:gd name="T3" fmla="*/ 0 h 70"/>
                <a:gd name="T4" fmla="*/ 2147483647 w 64"/>
                <a:gd name="T5" fmla="*/ 2147483647 h 70"/>
                <a:gd name="T6" fmla="*/ 0 w 64"/>
                <a:gd name="T7" fmla="*/ 2147483647 h 70"/>
                <a:gd name="T8" fmla="*/ 0 w 64"/>
                <a:gd name="T9" fmla="*/ 0 h 70"/>
                <a:gd name="T10" fmla="*/ 2147483647 w 64"/>
                <a:gd name="T11" fmla="*/ 2147483647 h 70"/>
                <a:gd name="T12" fmla="*/ 0 60000 65536"/>
                <a:gd name="T13" fmla="*/ 0 60000 65536"/>
                <a:gd name="T14" fmla="*/ 0 60000 65536"/>
                <a:gd name="T15" fmla="*/ 0 60000 65536"/>
                <a:gd name="T16" fmla="*/ 0 60000 65536"/>
                <a:gd name="T17" fmla="*/ 0 60000 65536"/>
                <a:gd name="T18" fmla="*/ 0 w 64"/>
                <a:gd name="T19" fmla="*/ 0 h 70"/>
                <a:gd name="T20" fmla="*/ 64 w 64"/>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64" h="70">
                  <a:moveTo>
                    <a:pt x="64" y="36"/>
                  </a:moveTo>
                  <a:lnTo>
                    <a:pt x="0" y="0"/>
                  </a:lnTo>
                  <a:lnTo>
                    <a:pt x="64" y="36"/>
                  </a:lnTo>
                  <a:lnTo>
                    <a:pt x="0" y="70"/>
                  </a:lnTo>
                  <a:lnTo>
                    <a:pt x="0" y="0"/>
                  </a:lnTo>
                  <a:lnTo>
                    <a:pt x="64" y="36"/>
                  </a:lnTo>
                  <a:close/>
                </a:path>
              </a:pathLst>
            </a:custGeom>
            <a:solidFill>
              <a:srgbClr val="000000"/>
            </a:solidFill>
            <a:ln w="9525">
              <a:noFill/>
              <a:round/>
              <a:headEnd/>
              <a:tailEnd/>
            </a:ln>
          </p:spPr>
          <p:txBody>
            <a:bodyPr/>
            <a:lstStyle/>
            <a:p>
              <a:endParaRPr lang="es-CL"/>
            </a:p>
          </p:txBody>
        </p:sp>
        <p:sp>
          <p:nvSpPr>
            <p:cNvPr id="30786" name="Line 55"/>
            <p:cNvSpPr>
              <a:spLocks noChangeShapeType="1"/>
            </p:cNvSpPr>
            <p:nvPr/>
          </p:nvSpPr>
          <p:spPr bwMode="auto">
            <a:xfrm>
              <a:off x="4098904" y="2974967"/>
              <a:ext cx="1588" cy="620713"/>
            </a:xfrm>
            <a:prstGeom prst="line">
              <a:avLst/>
            </a:prstGeom>
            <a:noFill/>
            <a:ln w="0">
              <a:solidFill>
                <a:srgbClr val="000000"/>
              </a:solidFill>
              <a:round/>
              <a:headEnd/>
              <a:tailEnd/>
            </a:ln>
          </p:spPr>
          <p:txBody>
            <a:bodyPr/>
            <a:lstStyle/>
            <a:p>
              <a:endParaRPr lang="es-CL"/>
            </a:p>
          </p:txBody>
        </p:sp>
        <p:sp>
          <p:nvSpPr>
            <p:cNvPr id="30787" name="Freeform 56"/>
            <p:cNvSpPr>
              <a:spLocks/>
            </p:cNvSpPr>
            <p:nvPr/>
          </p:nvSpPr>
          <p:spPr bwMode="auto">
            <a:xfrm>
              <a:off x="4229079" y="3140067"/>
              <a:ext cx="52388" cy="47625"/>
            </a:xfrm>
            <a:custGeom>
              <a:avLst/>
              <a:gdLst>
                <a:gd name="T0" fmla="*/ 2147483647 w 33"/>
                <a:gd name="T1" fmla="*/ 0 h 30"/>
                <a:gd name="T2" fmla="*/ 2147483647 w 33"/>
                <a:gd name="T3" fmla="*/ 2147483647 h 30"/>
                <a:gd name="T4" fmla="*/ 2147483647 w 33"/>
                <a:gd name="T5" fmla="*/ 0 h 30"/>
                <a:gd name="T6" fmla="*/ 0 w 33"/>
                <a:gd name="T7" fmla="*/ 2147483647 h 30"/>
                <a:gd name="T8" fmla="*/ 2147483647 w 33"/>
                <a:gd name="T9" fmla="*/ 2147483647 h 30"/>
                <a:gd name="T10" fmla="*/ 2147483647 w 33"/>
                <a:gd name="T11" fmla="*/ 0 h 30"/>
                <a:gd name="T12" fmla="*/ 0 60000 65536"/>
                <a:gd name="T13" fmla="*/ 0 60000 65536"/>
                <a:gd name="T14" fmla="*/ 0 60000 65536"/>
                <a:gd name="T15" fmla="*/ 0 60000 65536"/>
                <a:gd name="T16" fmla="*/ 0 60000 65536"/>
                <a:gd name="T17" fmla="*/ 0 60000 65536"/>
                <a:gd name="T18" fmla="*/ 0 w 33"/>
                <a:gd name="T19" fmla="*/ 0 h 30"/>
                <a:gd name="T20" fmla="*/ 33 w 33"/>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33" h="30">
                  <a:moveTo>
                    <a:pt x="16" y="0"/>
                  </a:moveTo>
                  <a:lnTo>
                    <a:pt x="33" y="30"/>
                  </a:lnTo>
                  <a:lnTo>
                    <a:pt x="16" y="0"/>
                  </a:lnTo>
                  <a:lnTo>
                    <a:pt x="0" y="30"/>
                  </a:lnTo>
                  <a:lnTo>
                    <a:pt x="33" y="30"/>
                  </a:lnTo>
                  <a:lnTo>
                    <a:pt x="16" y="0"/>
                  </a:lnTo>
                  <a:close/>
                </a:path>
              </a:pathLst>
            </a:custGeom>
            <a:solidFill>
              <a:srgbClr val="000000"/>
            </a:solidFill>
            <a:ln w="9525">
              <a:noFill/>
              <a:round/>
              <a:headEnd/>
              <a:tailEnd/>
            </a:ln>
          </p:spPr>
          <p:txBody>
            <a:bodyPr/>
            <a:lstStyle/>
            <a:p>
              <a:endParaRPr lang="es-CL"/>
            </a:p>
          </p:txBody>
        </p:sp>
        <p:sp>
          <p:nvSpPr>
            <p:cNvPr id="30788" name="Line 57"/>
            <p:cNvSpPr>
              <a:spLocks noChangeShapeType="1"/>
            </p:cNvSpPr>
            <p:nvPr/>
          </p:nvSpPr>
          <p:spPr bwMode="auto">
            <a:xfrm>
              <a:off x="4254479" y="3182929"/>
              <a:ext cx="1588" cy="258763"/>
            </a:xfrm>
            <a:prstGeom prst="line">
              <a:avLst/>
            </a:prstGeom>
            <a:noFill/>
            <a:ln w="0">
              <a:solidFill>
                <a:srgbClr val="000000"/>
              </a:solidFill>
              <a:round/>
              <a:headEnd/>
              <a:tailEnd/>
            </a:ln>
          </p:spPr>
          <p:txBody>
            <a:bodyPr/>
            <a:lstStyle/>
            <a:p>
              <a:endParaRPr lang="es-CL"/>
            </a:p>
          </p:txBody>
        </p:sp>
        <p:sp>
          <p:nvSpPr>
            <p:cNvPr id="30789" name="Line 58"/>
            <p:cNvSpPr>
              <a:spLocks noChangeShapeType="1"/>
            </p:cNvSpPr>
            <p:nvPr/>
          </p:nvSpPr>
          <p:spPr bwMode="auto">
            <a:xfrm>
              <a:off x="4122716" y="3338504"/>
              <a:ext cx="285750" cy="1588"/>
            </a:xfrm>
            <a:prstGeom prst="line">
              <a:avLst/>
            </a:prstGeom>
            <a:noFill/>
            <a:ln w="0">
              <a:solidFill>
                <a:srgbClr val="000000"/>
              </a:solidFill>
              <a:round/>
              <a:headEnd/>
              <a:tailEnd/>
            </a:ln>
          </p:spPr>
          <p:txBody>
            <a:bodyPr/>
            <a:lstStyle/>
            <a:p>
              <a:endParaRPr lang="es-CL"/>
            </a:p>
          </p:txBody>
        </p:sp>
        <p:sp>
          <p:nvSpPr>
            <p:cNvPr id="30790" name="Freeform 59"/>
            <p:cNvSpPr>
              <a:spLocks/>
            </p:cNvSpPr>
            <p:nvPr/>
          </p:nvSpPr>
          <p:spPr bwMode="auto">
            <a:xfrm>
              <a:off x="4406879" y="3313104"/>
              <a:ext cx="46038" cy="50800"/>
            </a:xfrm>
            <a:custGeom>
              <a:avLst/>
              <a:gdLst>
                <a:gd name="T0" fmla="*/ 2147483647 w 29"/>
                <a:gd name="T1" fmla="*/ 2147483647 h 32"/>
                <a:gd name="T2" fmla="*/ 0 w 29"/>
                <a:gd name="T3" fmla="*/ 0 h 32"/>
                <a:gd name="T4" fmla="*/ 2147483647 w 29"/>
                <a:gd name="T5" fmla="*/ 2147483647 h 32"/>
                <a:gd name="T6" fmla="*/ 0 w 29"/>
                <a:gd name="T7" fmla="*/ 2147483647 h 32"/>
                <a:gd name="T8" fmla="*/ 0 w 29"/>
                <a:gd name="T9" fmla="*/ 0 h 32"/>
                <a:gd name="T10" fmla="*/ 2147483647 w 29"/>
                <a:gd name="T11" fmla="*/ 2147483647 h 32"/>
                <a:gd name="T12" fmla="*/ 0 60000 65536"/>
                <a:gd name="T13" fmla="*/ 0 60000 65536"/>
                <a:gd name="T14" fmla="*/ 0 60000 65536"/>
                <a:gd name="T15" fmla="*/ 0 60000 65536"/>
                <a:gd name="T16" fmla="*/ 0 60000 65536"/>
                <a:gd name="T17" fmla="*/ 0 60000 65536"/>
                <a:gd name="T18" fmla="*/ 0 w 29"/>
                <a:gd name="T19" fmla="*/ 0 h 32"/>
                <a:gd name="T20" fmla="*/ 29 w 29"/>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9" h="32">
                  <a:moveTo>
                    <a:pt x="29" y="16"/>
                  </a:moveTo>
                  <a:lnTo>
                    <a:pt x="0" y="0"/>
                  </a:lnTo>
                  <a:lnTo>
                    <a:pt x="29" y="16"/>
                  </a:lnTo>
                  <a:lnTo>
                    <a:pt x="0" y="32"/>
                  </a:lnTo>
                  <a:lnTo>
                    <a:pt x="0" y="0"/>
                  </a:lnTo>
                  <a:lnTo>
                    <a:pt x="29" y="16"/>
                  </a:lnTo>
                  <a:close/>
                </a:path>
              </a:pathLst>
            </a:custGeom>
            <a:solidFill>
              <a:srgbClr val="000000"/>
            </a:solidFill>
            <a:ln w="9525">
              <a:noFill/>
              <a:round/>
              <a:headEnd/>
              <a:tailEnd/>
            </a:ln>
          </p:spPr>
          <p:txBody>
            <a:bodyPr/>
            <a:lstStyle/>
            <a:p>
              <a:endParaRPr lang="es-CL"/>
            </a:p>
          </p:txBody>
        </p:sp>
        <p:sp>
          <p:nvSpPr>
            <p:cNvPr id="30791" name="Freeform 60"/>
            <p:cNvSpPr>
              <a:spLocks/>
            </p:cNvSpPr>
            <p:nvPr/>
          </p:nvSpPr>
          <p:spPr bwMode="auto">
            <a:xfrm>
              <a:off x="4129066" y="3203567"/>
              <a:ext cx="268288" cy="117475"/>
            </a:xfrm>
            <a:custGeom>
              <a:avLst/>
              <a:gdLst>
                <a:gd name="T0" fmla="*/ 2147483647 w 169"/>
                <a:gd name="T1" fmla="*/ 2147483647 h 74"/>
                <a:gd name="T2" fmla="*/ 2147483647 w 169"/>
                <a:gd name="T3" fmla="*/ 2147483647 h 74"/>
                <a:gd name="T4" fmla="*/ 2147483647 w 169"/>
                <a:gd name="T5" fmla="*/ 2147483647 h 74"/>
                <a:gd name="T6" fmla="*/ 2147483647 w 169"/>
                <a:gd name="T7" fmla="*/ 2147483647 h 74"/>
                <a:gd name="T8" fmla="*/ 2147483647 w 169"/>
                <a:gd name="T9" fmla="*/ 2147483647 h 74"/>
                <a:gd name="T10" fmla="*/ 2147483647 w 169"/>
                <a:gd name="T11" fmla="*/ 2147483647 h 74"/>
                <a:gd name="T12" fmla="*/ 2147483647 w 169"/>
                <a:gd name="T13" fmla="*/ 2147483647 h 74"/>
                <a:gd name="T14" fmla="*/ 2147483647 w 169"/>
                <a:gd name="T15" fmla="*/ 2147483647 h 74"/>
                <a:gd name="T16" fmla="*/ 2147483647 w 169"/>
                <a:gd name="T17" fmla="*/ 2147483647 h 74"/>
                <a:gd name="T18" fmla="*/ 2147483647 w 169"/>
                <a:gd name="T19" fmla="*/ 2147483647 h 74"/>
                <a:gd name="T20" fmla="*/ 2147483647 w 169"/>
                <a:gd name="T21" fmla="*/ 2147483647 h 74"/>
                <a:gd name="T22" fmla="*/ 2147483647 w 169"/>
                <a:gd name="T23" fmla="*/ 2147483647 h 74"/>
                <a:gd name="T24" fmla="*/ 2147483647 w 169"/>
                <a:gd name="T25" fmla="*/ 2147483647 h 74"/>
                <a:gd name="T26" fmla="*/ 2147483647 w 169"/>
                <a:gd name="T27" fmla="*/ 2147483647 h 74"/>
                <a:gd name="T28" fmla="*/ 2147483647 w 169"/>
                <a:gd name="T29" fmla="*/ 2147483647 h 74"/>
                <a:gd name="T30" fmla="*/ 2147483647 w 169"/>
                <a:gd name="T31" fmla="*/ 2147483647 h 74"/>
                <a:gd name="T32" fmla="*/ 2147483647 w 169"/>
                <a:gd name="T33" fmla="*/ 2147483647 h 74"/>
                <a:gd name="T34" fmla="*/ 2147483647 w 169"/>
                <a:gd name="T35" fmla="*/ 2147483647 h 74"/>
                <a:gd name="T36" fmla="*/ 2147483647 w 169"/>
                <a:gd name="T37" fmla="*/ 2147483647 h 74"/>
                <a:gd name="T38" fmla="*/ 2147483647 w 169"/>
                <a:gd name="T39" fmla="*/ 2147483647 h 74"/>
                <a:gd name="T40" fmla="*/ 2147483647 w 169"/>
                <a:gd name="T41" fmla="*/ 2147483647 h 74"/>
                <a:gd name="T42" fmla="*/ 2147483647 w 169"/>
                <a:gd name="T43" fmla="*/ 2147483647 h 74"/>
                <a:gd name="T44" fmla="*/ 2147483647 w 169"/>
                <a:gd name="T45" fmla="*/ 2147483647 h 74"/>
                <a:gd name="T46" fmla="*/ 2147483647 w 169"/>
                <a:gd name="T47" fmla="*/ 2147483647 h 74"/>
                <a:gd name="T48" fmla="*/ 2147483647 w 169"/>
                <a:gd name="T49" fmla="*/ 2147483647 h 74"/>
                <a:gd name="T50" fmla="*/ 2147483647 w 169"/>
                <a:gd name="T51" fmla="*/ 2147483647 h 74"/>
                <a:gd name="T52" fmla="*/ 2147483647 w 169"/>
                <a:gd name="T53" fmla="*/ 2147483647 h 74"/>
                <a:gd name="T54" fmla="*/ 2147483647 w 169"/>
                <a:gd name="T55" fmla="*/ 2147483647 h 74"/>
                <a:gd name="T56" fmla="*/ 2147483647 w 169"/>
                <a:gd name="T57" fmla="*/ 2147483647 h 74"/>
                <a:gd name="T58" fmla="*/ 2147483647 w 169"/>
                <a:gd name="T59" fmla="*/ 2147483647 h 74"/>
                <a:gd name="T60" fmla="*/ 2147483647 w 169"/>
                <a:gd name="T61" fmla="*/ 2147483647 h 74"/>
                <a:gd name="T62" fmla="*/ 2147483647 w 169"/>
                <a:gd name="T63" fmla="*/ 0 h 7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9"/>
                <a:gd name="T97" fmla="*/ 0 h 74"/>
                <a:gd name="T98" fmla="*/ 169 w 169"/>
                <a:gd name="T99" fmla="*/ 74 h 7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9" h="74">
                  <a:moveTo>
                    <a:pt x="0" y="74"/>
                  </a:moveTo>
                  <a:lnTo>
                    <a:pt x="3" y="74"/>
                  </a:lnTo>
                  <a:lnTo>
                    <a:pt x="8" y="74"/>
                  </a:lnTo>
                  <a:lnTo>
                    <a:pt x="11" y="74"/>
                  </a:lnTo>
                  <a:lnTo>
                    <a:pt x="14" y="74"/>
                  </a:lnTo>
                  <a:lnTo>
                    <a:pt x="17" y="73"/>
                  </a:lnTo>
                  <a:lnTo>
                    <a:pt x="20" y="73"/>
                  </a:lnTo>
                  <a:lnTo>
                    <a:pt x="23" y="73"/>
                  </a:lnTo>
                  <a:lnTo>
                    <a:pt x="26" y="73"/>
                  </a:lnTo>
                  <a:lnTo>
                    <a:pt x="29" y="73"/>
                  </a:lnTo>
                  <a:lnTo>
                    <a:pt x="32" y="73"/>
                  </a:lnTo>
                  <a:lnTo>
                    <a:pt x="35" y="71"/>
                  </a:lnTo>
                  <a:lnTo>
                    <a:pt x="38" y="71"/>
                  </a:lnTo>
                  <a:lnTo>
                    <a:pt x="39" y="71"/>
                  </a:lnTo>
                  <a:lnTo>
                    <a:pt x="42" y="70"/>
                  </a:lnTo>
                  <a:lnTo>
                    <a:pt x="45" y="70"/>
                  </a:lnTo>
                  <a:lnTo>
                    <a:pt x="48" y="69"/>
                  </a:lnTo>
                  <a:lnTo>
                    <a:pt x="49" y="67"/>
                  </a:lnTo>
                  <a:lnTo>
                    <a:pt x="52" y="67"/>
                  </a:lnTo>
                  <a:lnTo>
                    <a:pt x="54" y="66"/>
                  </a:lnTo>
                  <a:lnTo>
                    <a:pt x="57" y="64"/>
                  </a:lnTo>
                  <a:lnTo>
                    <a:pt x="58" y="63"/>
                  </a:lnTo>
                  <a:lnTo>
                    <a:pt x="60" y="61"/>
                  </a:lnTo>
                  <a:lnTo>
                    <a:pt x="63" y="60"/>
                  </a:lnTo>
                  <a:lnTo>
                    <a:pt x="64" y="58"/>
                  </a:lnTo>
                  <a:lnTo>
                    <a:pt x="66" y="57"/>
                  </a:lnTo>
                  <a:lnTo>
                    <a:pt x="67" y="55"/>
                  </a:lnTo>
                  <a:lnTo>
                    <a:pt x="69" y="52"/>
                  </a:lnTo>
                  <a:lnTo>
                    <a:pt x="70" y="51"/>
                  </a:lnTo>
                  <a:lnTo>
                    <a:pt x="72" y="48"/>
                  </a:lnTo>
                  <a:lnTo>
                    <a:pt x="73" y="45"/>
                  </a:lnTo>
                  <a:lnTo>
                    <a:pt x="73" y="42"/>
                  </a:lnTo>
                  <a:lnTo>
                    <a:pt x="75" y="39"/>
                  </a:lnTo>
                  <a:lnTo>
                    <a:pt x="76" y="34"/>
                  </a:lnTo>
                  <a:lnTo>
                    <a:pt x="78" y="30"/>
                  </a:lnTo>
                  <a:lnTo>
                    <a:pt x="79" y="27"/>
                  </a:lnTo>
                  <a:lnTo>
                    <a:pt x="81" y="22"/>
                  </a:lnTo>
                  <a:lnTo>
                    <a:pt x="82" y="19"/>
                  </a:lnTo>
                  <a:lnTo>
                    <a:pt x="85" y="16"/>
                  </a:lnTo>
                  <a:lnTo>
                    <a:pt x="87" y="13"/>
                  </a:lnTo>
                  <a:lnTo>
                    <a:pt x="90" y="12"/>
                  </a:lnTo>
                  <a:lnTo>
                    <a:pt x="93" y="10"/>
                  </a:lnTo>
                  <a:lnTo>
                    <a:pt x="96" y="7"/>
                  </a:lnTo>
                  <a:lnTo>
                    <a:pt x="99" y="6"/>
                  </a:lnTo>
                  <a:lnTo>
                    <a:pt x="102" y="6"/>
                  </a:lnTo>
                  <a:lnTo>
                    <a:pt x="105" y="4"/>
                  </a:lnTo>
                  <a:lnTo>
                    <a:pt x="109" y="3"/>
                  </a:lnTo>
                  <a:lnTo>
                    <a:pt x="112" y="3"/>
                  </a:lnTo>
                  <a:lnTo>
                    <a:pt x="115" y="1"/>
                  </a:lnTo>
                  <a:lnTo>
                    <a:pt x="119" y="1"/>
                  </a:lnTo>
                  <a:lnTo>
                    <a:pt x="122" y="1"/>
                  </a:lnTo>
                  <a:lnTo>
                    <a:pt x="127" y="1"/>
                  </a:lnTo>
                  <a:lnTo>
                    <a:pt x="130" y="1"/>
                  </a:lnTo>
                  <a:lnTo>
                    <a:pt x="133" y="1"/>
                  </a:lnTo>
                  <a:lnTo>
                    <a:pt x="137" y="1"/>
                  </a:lnTo>
                  <a:lnTo>
                    <a:pt x="140" y="1"/>
                  </a:lnTo>
                  <a:lnTo>
                    <a:pt x="145" y="1"/>
                  </a:lnTo>
                  <a:lnTo>
                    <a:pt x="148" y="1"/>
                  </a:lnTo>
                  <a:lnTo>
                    <a:pt x="151" y="1"/>
                  </a:lnTo>
                  <a:lnTo>
                    <a:pt x="155" y="1"/>
                  </a:lnTo>
                  <a:lnTo>
                    <a:pt x="158" y="1"/>
                  </a:lnTo>
                  <a:lnTo>
                    <a:pt x="161" y="1"/>
                  </a:lnTo>
                  <a:lnTo>
                    <a:pt x="164" y="0"/>
                  </a:lnTo>
                  <a:lnTo>
                    <a:pt x="167" y="0"/>
                  </a:lnTo>
                  <a:lnTo>
                    <a:pt x="169" y="0"/>
                  </a:lnTo>
                </a:path>
              </a:pathLst>
            </a:custGeom>
            <a:noFill/>
            <a:ln w="0">
              <a:solidFill>
                <a:srgbClr val="000000"/>
              </a:solidFill>
              <a:round/>
              <a:headEnd/>
              <a:tailEnd/>
            </a:ln>
          </p:spPr>
          <p:txBody>
            <a:bodyPr/>
            <a:lstStyle/>
            <a:p>
              <a:endParaRPr lang="es-CL"/>
            </a:p>
          </p:txBody>
        </p:sp>
        <p:sp>
          <p:nvSpPr>
            <p:cNvPr id="30792" name="Rectangle 61"/>
            <p:cNvSpPr>
              <a:spLocks noChangeArrowheads="1"/>
            </p:cNvSpPr>
            <p:nvPr/>
          </p:nvSpPr>
          <p:spPr bwMode="auto">
            <a:xfrm>
              <a:off x="3822679" y="3143242"/>
              <a:ext cx="187325" cy="288925"/>
            </a:xfrm>
            <a:prstGeom prst="rect">
              <a:avLst/>
            </a:prstGeom>
            <a:noFill/>
            <a:ln w="9525">
              <a:noFill/>
              <a:miter lim="800000"/>
              <a:headEnd/>
              <a:tailEnd/>
            </a:ln>
          </p:spPr>
          <p:txBody>
            <a:bodyPr wrap="none" lIns="0" tIns="0" rIns="0" bIns="0">
              <a:spAutoFit/>
            </a:bodyPr>
            <a:lstStyle/>
            <a:p>
              <a:r>
                <a:rPr lang="es-ES_tradnl" sz="1900">
                  <a:solidFill>
                    <a:srgbClr val="000000"/>
                  </a:solidFill>
                  <a:latin typeface="Wingdings" pitchFamily="2" charset="2"/>
                </a:rPr>
                <a:t>å</a:t>
              </a:r>
              <a:endParaRPr lang="es-ES_tradnl"/>
            </a:p>
          </p:txBody>
        </p:sp>
        <p:sp>
          <p:nvSpPr>
            <p:cNvPr id="30793" name="Freeform 23"/>
            <p:cNvSpPr>
              <a:spLocks/>
            </p:cNvSpPr>
            <p:nvPr/>
          </p:nvSpPr>
          <p:spPr bwMode="auto">
            <a:xfrm>
              <a:off x="3918306" y="4857760"/>
              <a:ext cx="393700" cy="390525"/>
            </a:xfrm>
            <a:custGeom>
              <a:avLst/>
              <a:gdLst>
                <a:gd name="T0" fmla="*/ 2147483647 w 248"/>
                <a:gd name="T1" fmla="*/ 0 h 246"/>
                <a:gd name="T2" fmla="*/ 2147483647 w 248"/>
                <a:gd name="T3" fmla="*/ 2147483647 h 246"/>
                <a:gd name="T4" fmla="*/ 2147483647 w 248"/>
                <a:gd name="T5" fmla="*/ 2147483647 h 246"/>
                <a:gd name="T6" fmla="*/ 2147483647 w 248"/>
                <a:gd name="T7" fmla="*/ 2147483647 h 246"/>
                <a:gd name="T8" fmla="*/ 2147483647 w 248"/>
                <a:gd name="T9" fmla="*/ 2147483647 h 246"/>
                <a:gd name="T10" fmla="*/ 2147483647 w 248"/>
                <a:gd name="T11" fmla="*/ 2147483647 h 246"/>
                <a:gd name="T12" fmla="*/ 2147483647 w 248"/>
                <a:gd name="T13" fmla="*/ 2147483647 h 246"/>
                <a:gd name="T14" fmla="*/ 2147483647 w 248"/>
                <a:gd name="T15" fmla="*/ 2147483647 h 246"/>
                <a:gd name="T16" fmla="*/ 2147483647 w 248"/>
                <a:gd name="T17" fmla="*/ 2147483647 h 246"/>
                <a:gd name="T18" fmla="*/ 2147483647 w 248"/>
                <a:gd name="T19" fmla="*/ 2147483647 h 246"/>
                <a:gd name="T20" fmla="*/ 0 w 248"/>
                <a:gd name="T21" fmla="*/ 2147483647 h 246"/>
                <a:gd name="T22" fmla="*/ 2147483647 w 248"/>
                <a:gd name="T23" fmla="*/ 2147483647 h 246"/>
                <a:gd name="T24" fmla="*/ 2147483647 w 248"/>
                <a:gd name="T25" fmla="*/ 2147483647 h 246"/>
                <a:gd name="T26" fmla="*/ 2147483647 w 248"/>
                <a:gd name="T27" fmla="*/ 2147483647 h 246"/>
                <a:gd name="T28" fmla="*/ 2147483647 w 248"/>
                <a:gd name="T29" fmla="*/ 2147483647 h 246"/>
                <a:gd name="T30" fmla="*/ 2147483647 w 248"/>
                <a:gd name="T31" fmla="*/ 2147483647 h 246"/>
                <a:gd name="T32" fmla="*/ 2147483647 w 248"/>
                <a:gd name="T33" fmla="*/ 2147483647 h 246"/>
                <a:gd name="T34" fmla="*/ 2147483647 w 248"/>
                <a:gd name="T35" fmla="*/ 2147483647 h 246"/>
                <a:gd name="T36" fmla="*/ 2147483647 w 248"/>
                <a:gd name="T37" fmla="*/ 2147483647 h 246"/>
                <a:gd name="T38" fmla="*/ 2147483647 w 248"/>
                <a:gd name="T39" fmla="*/ 2147483647 h 246"/>
                <a:gd name="T40" fmla="*/ 2147483647 w 248"/>
                <a:gd name="T41" fmla="*/ 2147483647 h 246"/>
                <a:gd name="T42" fmla="*/ 2147483647 w 248"/>
                <a:gd name="T43" fmla="*/ 2147483647 h 246"/>
                <a:gd name="T44" fmla="*/ 2147483647 w 248"/>
                <a:gd name="T45" fmla="*/ 2147483647 h 246"/>
                <a:gd name="T46" fmla="*/ 2147483647 w 248"/>
                <a:gd name="T47" fmla="*/ 2147483647 h 246"/>
                <a:gd name="T48" fmla="*/ 2147483647 w 248"/>
                <a:gd name="T49" fmla="*/ 2147483647 h 246"/>
                <a:gd name="T50" fmla="*/ 2147483647 w 248"/>
                <a:gd name="T51" fmla="*/ 2147483647 h 246"/>
                <a:gd name="T52" fmla="*/ 2147483647 w 248"/>
                <a:gd name="T53" fmla="*/ 2147483647 h 246"/>
                <a:gd name="T54" fmla="*/ 2147483647 w 248"/>
                <a:gd name="T55" fmla="*/ 2147483647 h 246"/>
                <a:gd name="T56" fmla="*/ 2147483647 w 248"/>
                <a:gd name="T57" fmla="*/ 2147483647 h 246"/>
                <a:gd name="T58" fmla="*/ 2147483647 w 248"/>
                <a:gd name="T59" fmla="*/ 2147483647 h 246"/>
                <a:gd name="T60" fmla="*/ 2147483647 w 248"/>
                <a:gd name="T61" fmla="*/ 2147483647 h 246"/>
                <a:gd name="T62" fmla="*/ 2147483647 w 248"/>
                <a:gd name="T63" fmla="*/ 2147483647 h 246"/>
                <a:gd name="T64" fmla="*/ 2147483647 w 248"/>
                <a:gd name="T65" fmla="*/ 2147483647 h 246"/>
                <a:gd name="T66" fmla="*/ 2147483647 w 248"/>
                <a:gd name="T67" fmla="*/ 2147483647 h 246"/>
                <a:gd name="T68" fmla="*/ 2147483647 w 248"/>
                <a:gd name="T69" fmla="*/ 2147483647 h 246"/>
                <a:gd name="T70" fmla="*/ 2147483647 w 248"/>
                <a:gd name="T71" fmla="*/ 2147483647 h 246"/>
                <a:gd name="T72" fmla="*/ 2147483647 w 248"/>
                <a:gd name="T73" fmla="*/ 2147483647 h 246"/>
                <a:gd name="T74" fmla="*/ 2147483647 w 248"/>
                <a:gd name="T75" fmla="*/ 2147483647 h 246"/>
                <a:gd name="T76" fmla="*/ 2147483647 w 248"/>
                <a:gd name="T77" fmla="*/ 2147483647 h 246"/>
                <a:gd name="T78" fmla="*/ 2147483647 w 248"/>
                <a:gd name="T79" fmla="*/ 2147483647 h 246"/>
                <a:gd name="T80" fmla="*/ 2147483647 w 248"/>
                <a:gd name="T81" fmla="*/ 2147483647 h 246"/>
                <a:gd name="T82" fmla="*/ 2147483647 w 248"/>
                <a:gd name="T83" fmla="*/ 0 h 246"/>
                <a:gd name="T84" fmla="*/ 2147483647 w 248"/>
                <a:gd name="T85" fmla="*/ 0 h 24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8"/>
                <a:gd name="T130" fmla="*/ 0 h 246"/>
                <a:gd name="T131" fmla="*/ 248 w 248"/>
                <a:gd name="T132" fmla="*/ 246 h 24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8" h="246">
                  <a:moveTo>
                    <a:pt x="124" y="0"/>
                  </a:moveTo>
                  <a:lnTo>
                    <a:pt x="117" y="0"/>
                  </a:lnTo>
                  <a:lnTo>
                    <a:pt x="111" y="0"/>
                  </a:lnTo>
                  <a:lnTo>
                    <a:pt x="105" y="0"/>
                  </a:lnTo>
                  <a:lnTo>
                    <a:pt x="99" y="2"/>
                  </a:lnTo>
                  <a:lnTo>
                    <a:pt x="93" y="3"/>
                  </a:lnTo>
                  <a:lnTo>
                    <a:pt x="87" y="5"/>
                  </a:lnTo>
                  <a:lnTo>
                    <a:pt x="81" y="8"/>
                  </a:lnTo>
                  <a:lnTo>
                    <a:pt x="75" y="9"/>
                  </a:lnTo>
                  <a:lnTo>
                    <a:pt x="70" y="12"/>
                  </a:lnTo>
                  <a:lnTo>
                    <a:pt x="64" y="15"/>
                  </a:lnTo>
                  <a:lnTo>
                    <a:pt x="60" y="18"/>
                  </a:lnTo>
                  <a:lnTo>
                    <a:pt x="54" y="21"/>
                  </a:lnTo>
                  <a:lnTo>
                    <a:pt x="50" y="24"/>
                  </a:lnTo>
                  <a:lnTo>
                    <a:pt x="45" y="27"/>
                  </a:lnTo>
                  <a:lnTo>
                    <a:pt x="41" y="32"/>
                  </a:lnTo>
                  <a:lnTo>
                    <a:pt x="36" y="36"/>
                  </a:lnTo>
                  <a:lnTo>
                    <a:pt x="32" y="41"/>
                  </a:lnTo>
                  <a:lnTo>
                    <a:pt x="29" y="45"/>
                  </a:lnTo>
                  <a:lnTo>
                    <a:pt x="24" y="50"/>
                  </a:lnTo>
                  <a:lnTo>
                    <a:pt x="21" y="54"/>
                  </a:lnTo>
                  <a:lnTo>
                    <a:pt x="18" y="60"/>
                  </a:lnTo>
                  <a:lnTo>
                    <a:pt x="15" y="64"/>
                  </a:lnTo>
                  <a:lnTo>
                    <a:pt x="12" y="70"/>
                  </a:lnTo>
                  <a:lnTo>
                    <a:pt x="9" y="75"/>
                  </a:lnTo>
                  <a:lnTo>
                    <a:pt x="8" y="81"/>
                  </a:lnTo>
                  <a:lnTo>
                    <a:pt x="5" y="87"/>
                  </a:lnTo>
                  <a:lnTo>
                    <a:pt x="3" y="93"/>
                  </a:lnTo>
                  <a:lnTo>
                    <a:pt x="2" y="99"/>
                  </a:lnTo>
                  <a:lnTo>
                    <a:pt x="2" y="105"/>
                  </a:lnTo>
                  <a:lnTo>
                    <a:pt x="0" y="111"/>
                  </a:lnTo>
                  <a:lnTo>
                    <a:pt x="0" y="117"/>
                  </a:lnTo>
                  <a:lnTo>
                    <a:pt x="0" y="123"/>
                  </a:lnTo>
                  <a:lnTo>
                    <a:pt x="0" y="130"/>
                  </a:lnTo>
                  <a:lnTo>
                    <a:pt x="0" y="136"/>
                  </a:lnTo>
                  <a:lnTo>
                    <a:pt x="2" y="142"/>
                  </a:lnTo>
                  <a:lnTo>
                    <a:pt x="2" y="148"/>
                  </a:lnTo>
                  <a:lnTo>
                    <a:pt x="3" y="154"/>
                  </a:lnTo>
                  <a:lnTo>
                    <a:pt x="5" y="160"/>
                  </a:lnTo>
                  <a:lnTo>
                    <a:pt x="8" y="166"/>
                  </a:lnTo>
                  <a:lnTo>
                    <a:pt x="9" y="172"/>
                  </a:lnTo>
                  <a:lnTo>
                    <a:pt x="12" y="176"/>
                  </a:lnTo>
                  <a:lnTo>
                    <a:pt x="15" y="182"/>
                  </a:lnTo>
                  <a:lnTo>
                    <a:pt x="18" y="187"/>
                  </a:lnTo>
                  <a:lnTo>
                    <a:pt x="21" y="193"/>
                  </a:lnTo>
                  <a:lnTo>
                    <a:pt x="24" y="197"/>
                  </a:lnTo>
                  <a:lnTo>
                    <a:pt x="29" y="202"/>
                  </a:lnTo>
                  <a:lnTo>
                    <a:pt x="32" y="206"/>
                  </a:lnTo>
                  <a:lnTo>
                    <a:pt x="36" y="210"/>
                  </a:lnTo>
                  <a:lnTo>
                    <a:pt x="41" y="215"/>
                  </a:lnTo>
                  <a:lnTo>
                    <a:pt x="45" y="218"/>
                  </a:lnTo>
                  <a:lnTo>
                    <a:pt x="50" y="222"/>
                  </a:lnTo>
                  <a:lnTo>
                    <a:pt x="54" y="225"/>
                  </a:lnTo>
                  <a:lnTo>
                    <a:pt x="60" y="228"/>
                  </a:lnTo>
                  <a:lnTo>
                    <a:pt x="64" y="231"/>
                  </a:lnTo>
                  <a:lnTo>
                    <a:pt x="70" y="234"/>
                  </a:lnTo>
                  <a:lnTo>
                    <a:pt x="75" y="237"/>
                  </a:lnTo>
                  <a:lnTo>
                    <a:pt x="81" y="239"/>
                  </a:lnTo>
                  <a:lnTo>
                    <a:pt x="87" y="242"/>
                  </a:lnTo>
                  <a:lnTo>
                    <a:pt x="93" y="243"/>
                  </a:lnTo>
                  <a:lnTo>
                    <a:pt x="99" y="245"/>
                  </a:lnTo>
                  <a:lnTo>
                    <a:pt x="105" y="245"/>
                  </a:lnTo>
                  <a:lnTo>
                    <a:pt x="111" y="246"/>
                  </a:lnTo>
                  <a:lnTo>
                    <a:pt x="117" y="246"/>
                  </a:lnTo>
                  <a:lnTo>
                    <a:pt x="124" y="246"/>
                  </a:lnTo>
                  <a:lnTo>
                    <a:pt x="130" y="246"/>
                  </a:lnTo>
                  <a:lnTo>
                    <a:pt x="136" y="246"/>
                  </a:lnTo>
                  <a:lnTo>
                    <a:pt x="142" y="245"/>
                  </a:lnTo>
                  <a:lnTo>
                    <a:pt x="148" y="245"/>
                  </a:lnTo>
                  <a:lnTo>
                    <a:pt x="154" y="243"/>
                  </a:lnTo>
                  <a:lnTo>
                    <a:pt x="160" y="242"/>
                  </a:lnTo>
                  <a:lnTo>
                    <a:pt x="166" y="239"/>
                  </a:lnTo>
                  <a:lnTo>
                    <a:pt x="172" y="237"/>
                  </a:lnTo>
                  <a:lnTo>
                    <a:pt x="178" y="234"/>
                  </a:lnTo>
                  <a:lnTo>
                    <a:pt x="182" y="231"/>
                  </a:lnTo>
                  <a:lnTo>
                    <a:pt x="188" y="228"/>
                  </a:lnTo>
                  <a:lnTo>
                    <a:pt x="192" y="225"/>
                  </a:lnTo>
                  <a:lnTo>
                    <a:pt x="197" y="222"/>
                  </a:lnTo>
                  <a:lnTo>
                    <a:pt x="201" y="218"/>
                  </a:lnTo>
                  <a:lnTo>
                    <a:pt x="206" y="215"/>
                  </a:lnTo>
                  <a:lnTo>
                    <a:pt x="210" y="210"/>
                  </a:lnTo>
                  <a:lnTo>
                    <a:pt x="215" y="206"/>
                  </a:lnTo>
                  <a:lnTo>
                    <a:pt x="219" y="202"/>
                  </a:lnTo>
                  <a:lnTo>
                    <a:pt x="222" y="197"/>
                  </a:lnTo>
                  <a:lnTo>
                    <a:pt x="225" y="193"/>
                  </a:lnTo>
                  <a:lnTo>
                    <a:pt x="230" y="187"/>
                  </a:lnTo>
                  <a:lnTo>
                    <a:pt x="233" y="182"/>
                  </a:lnTo>
                  <a:lnTo>
                    <a:pt x="234" y="176"/>
                  </a:lnTo>
                  <a:lnTo>
                    <a:pt x="237" y="172"/>
                  </a:lnTo>
                  <a:lnTo>
                    <a:pt x="240" y="166"/>
                  </a:lnTo>
                  <a:lnTo>
                    <a:pt x="242" y="160"/>
                  </a:lnTo>
                  <a:lnTo>
                    <a:pt x="243" y="154"/>
                  </a:lnTo>
                  <a:lnTo>
                    <a:pt x="245" y="148"/>
                  </a:lnTo>
                  <a:lnTo>
                    <a:pt x="246" y="142"/>
                  </a:lnTo>
                  <a:lnTo>
                    <a:pt x="246" y="136"/>
                  </a:lnTo>
                  <a:lnTo>
                    <a:pt x="246" y="130"/>
                  </a:lnTo>
                  <a:lnTo>
                    <a:pt x="248" y="123"/>
                  </a:lnTo>
                  <a:lnTo>
                    <a:pt x="246" y="117"/>
                  </a:lnTo>
                  <a:lnTo>
                    <a:pt x="246" y="111"/>
                  </a:lnTo>
                  <a:lnTo>
                    <a:pt x="246" y="105"/>
                  </a:lnTo>
                  <a:lnTo>
                    <a:pt x="245" y="99"/>
                  </a:lnTo>
                  <a:lnTo>
                    <a:pt x="243" y="93"/>
                  </a:lnTo>
                  <a:lnTo>
                    <a:pt x="242" y="87"/>
                  </a:lnTo>
                  <a:lnTo>
                    <a:pt x="240" y="81"/>
                  </a:lnTo>
                  <a:lnTo>
                    <a:pt x="237" y="75"/>
                  </a:lnTo>
                  <a:lnTo>
                    <a:pt x="234" y="70"/>
                  </a:lnTo>
                  <a:lnTo>
                    <a:pt x="233" y="64"/>
                  </a:lnTo>
                  <a:lnTo>
                    <a:pt x="230" y="60"/>
                  </a:lnTo>
                  <a:lnTo>
                    <a:pt x="225" y="54"/>
                  </a:lnTo>
                  <a:lnTo>
                    <a:pt x="222" y="50"/>
                  </a:lnTo>
                  <a:lnTo>
                    <a:pt x="219" y="45"/>
                  </a:lnTo>
                  <a:lnTo>
                    <a:pt x="215" y="41"/>
                  </a:lnTo>
                  <a:lnTo>
                    <a:pt x="210" y="36"/>
                  </a:lnTo>
                  <a:lnTo>
                    <a:pt x="206" y="32"/>
                  </a:lnTo>
                  <a:lnTo>
                    <a:pt x="201" y="27"/>
                  </a:lnTo>
                  <a:lnTo>
                    <a:pt x="197" y="24"/>
                  </a:lnTo>
                  <a:lnTo>
                    <a:pt x="192" y="21"/>
                  </a:lnTo>
                  <a:lnTo>
                    <a:pt x="188" y="18"/>
                  </a:lnTo>
                  <a:lnTo>
                    <a:pt x="182" y="15"/>
                  </a:lnTo>
                  <a:lnTo>
                    <a:pt x="178" y="12"/>
                  </a:lnTo>
                  <a:lnTo>
                    <a:pt x="172" y="9"/>
                  </a:lnTo>
                  <a:lnTo>
                    <a:pt x="166" y="8"/>
                  </a:lnTo>
                  <a:lnTo>
                    <a:pt x="160" y="5"/>
                  </a:lnTo>
                  <a:lnTo>
                    <a:pt x="154" y="3"/>
                  </a:lnTo>
                  <a:lnTo>
                    <a:pt x="148" y="2"/>
                  </a:lnTo>
                  <a:lnTo>
                    <a:pt x="142" y="0"/>
                  </a:lnTo>
                  <a:lnTo>
                    <a:pt x="136" y="0"/>
                  </a:lnTo>
                  <a:lnTo>
                    <a:pt x="130" y="0"/>
                  </a:lnTo>
                  <a:lnTo>
                    <a:pt x="124" y="0"/>
                  </a:lnTo>
                </a:path>
              </a:pathLst>
            </a:custGeom>
            <a:noFill/>
            <a:ln w="0">
              <a:solidFill>
                <a:srgbClr val="0000B8"/>
              </a:solidFill>
              <a:round/>
              <a:headEnd/>
              <a:tailEnd/>
            </a:ln>
          </p:spPr>
          <p:txBody>
            <a:bodyPr/>
            <a:lstStyle/>
            <a:p>
              <a:endParaRPr lang="es-CL"/>
            </a:p>
          </p:txBody>
        </p:sp>
      </p:grpSp>
      <p:sp>
        <p:nvSpPr>
          <p:cNvPr id="30725" name="63 CuadroTexto"/>
          <p:cNvSpPr txBox="1">
            <a:spLocks noChangeArrowheads="1"/>
          </p:cNvSpPr>
          <p:nvPr/>
        </p:nvSpPr>
        <p:spPr bwMode="auto">
          <a:xfrm>
            <a:off x="571500" y="3132157"/>
            <a:ext cx="1979613" cy="368300"/>
          </a:xfrm>
          <a:prstGeom prst="rect">
            <a:avLst/>
          </a:prstGeom>
          <a:noFill/>
          <a:ln w="9525">
            <a:noFill/>
            <a:miter lim="800000"/>
            <a:headEnd/>
            <a:tailEnd/>
          </a:ln>
        </p:spPr>
        <p:txBody>
          <a:bodyPr wrap="none">
            <a:spAutoFit/>
          </a:bodyPr>
          <a:lstStyle/>
          <a:p>
            <a:r>
              <a:rPr lang="es-CL"/>
              <a:t>Datos de Entrada</a:t>
            </a:r>
          </a:p>
        </p:txBody>
      </p:sp>
      <p:sp>
        <p:nvSpPr>
          <p:cNvPr id="30726" name="64 CuadroTexto"/>
          <p:cNvSpPr txBox="1">
            <a:spLocks noChangeArrowheads="1"/>
          </p:cNvSpPr>
          <p:nvPr/>
        </p:nvSpPr>
        <p:spPr bwMode="auto">
          <a:xfrm>
            <a:off x="1928813" y="5203844"/>
            <a:ext cx="1928812" cy="368300"/>
          </a:xfrm>
          <a:prstGeom prst="rect">
            <a:avLst/>
          </a:prstGeom>
          <a:noFill/>
          <a:ln w="9525">
            <a:noFill/>
            <a:miter lim="800000"/>
            <a:headEnd/>
            <a:tailEnd/>
          </a:ln>
        </p:spPr>
        <p:txBody>
          <a:bodyPr wrap="none">
            <a:spAutoFit/>
          </a:bodyPr>
          <a:lstStyle/>
          <a:p>
            <a:r>
              <a:rPr lang="es-CL"/>
              <a:t>Capa de Entrada</a:t>
            </a:r>
          </a:p>
        </p:txBody>
      </p:sp>
      <p:sp>
        <p:nvSpPr>
          <p:cNvPr id="30727" name="65 CuadroTexto"/>
          <p:cNvSpPr txBox="1">
            <a:spLocks noChangeArrowheads="1"/>
          </p:cNvSpPr>
          <p:nvPr/>
        </p:nvSpPr>
        <p:spPr bwMode="auto">
          <a:xfrm>
            <a:off x="3714750" y="5775344"/>
            <a:ext cx="1698625" cy="368300"/>
          </a:xfrm>
          <a:prstGeom prst="rect">
            <a:avLst/>
          </a:prstGeom>
          <a:noFill/>
          <a:ln w="9525">
            <a:noFill/>
            <a:miter lim="800000"/>
            <a:headEnd/>
            <a:tailEnd/>
          </a:ln>
        </p:spPr>
        <p:txBody>
          <a:bodyPr wrap="none">
            <a:spAutoFit/>
          </a:bodyPr>
          <a:lstStyle/>
          <a:p>
            <a:r>
              <a:rPr lang="es-CL"/>
              <a:t>Capas Ocultas</a:t>
            </a:r>
          </a:p>
        </p:txBody>
      </p:sp>
      <p:sp>
        <p:nvSpPr>
          <p:cNvPr id="30728" name="66 CuadroTexto"/>
          <p:cNvSpPr txBox="1">
            <a:spLocks noChangeArrowheads="1"/>
          </p:cNvSpPr>
          <p:nvPr/>
        </p:nvSpPr>
        <p:spPr bwMode="auto">
          <a:xfrm>
            <a:off x="5634038" y="4918094"/>
            <a:ext cx="1724025" cy="368300"/>
          </a:xfrm>
          <a:prstGeom prst="rect">
            <a:avLst/>
          </a:prstGeom>
          <a:noFill/>
          <a:ln w="9525">
            <a:noFill/>
            <a:miter lim="800000"/>
            <a:headEnd/>
            <a:tailEnd/>
          </a:ln>
        </p:spPr>
        <p:txBody>
          <a:bodyPr wrap="none">
            <a:spAutoFit/>
          </a:bodyPr>
          <a:lstStyle/>
          <a:p>
            <a:r>
              <a:rPr lang="es-CL"/>
              <a:t>Capa de salida</a:t>
            </a:r>
          </a:p>
        </p:txBody>
      </p:sp>
      <p:sp>
        <p:nvSpPr>
          <p:cNvPr id="30729" name="67 CuadroTexto"/>
          <p:cNvSpPr txBox="1">
            <a:spLocks noChangeArrowheads="1"/>
          </p:cNvSpPr>
          <p:nvPr/>
        </p:nvSpPr>
        <p:spPr bwMode="auto">
          <a:xfrm>
            <a:off x="6786563" y="3476644"/>
            <a:ext cx="1812925" cy="369888"/>
          </a:xfrm>
          <a:prstGeom prst="rect">
            <a:avLst/>
          </a:prstGeom>
          <a:noFill/>
          <a:ln w="9525">
            <a:noFill/>
            <a:miter lim="800000"/>
            <a:headEnd/>
            <a:tailEnd/>
          </a:ln>
        </p:spPr>
        <p:txBody>
          <a:bodyPr wrap="none">
            <a:spAutoFit/>
          </a:bodyPr>
          <a:lstStyle/>
          <a:p>
            <a:r>
              <a:rPr lang="es-CL"/>
              <a:t>Datos de Salida</a:t>
            </a:r>
          </a:p>
        </p:txBody>
      </p:sp>
      <p:sp>
        <p:nvSpPr>
          <p:cNvPr id="30730" name="69 CuadroTexto"/>
          <p:cNvSpPr txBox="1">
            <a:spLocks noChangeArrowheads="1"/>
          </p:cNvSpPr>
          <p:nvPr/>
        </p:nvSpPr>
        <p:spPr bwMode="auto">
          <a:xfrm>
            <a:off x="2884488" y="3489344"/>
            <a:ext cx="236537" cy="368300"/>
          </a:xfrm>
          <a:prstGeom prst="rect">
            <a:avLst/>
          </a:prstGeom>
          <a:noFill/>
          <a:ln w="9525">
            <a:noFill/>
            <a:miter lim="800000"/>
            <a:headEnd/>
            <a:tailEnd/>
          </a:ln>
        </p:spPr>
        <p:txBody>
          <a:bodyPr wrap="none">
            <a:spAutoFit/>
          </a:bodyPr>
          <a:lstStyle/>
          <a:p>
            <a:r>
              <a:rPr lang="es-CL"/>
              <a:t>i</a:t>
            </a:r>
          </a:p>
        </p:txBody>
      </p:sp>
      <p:sp>
        <p:nvSpPr>
          <p:cNvPr id="30731" name="70 CuadroTexto"/>
          <p:cNvSpPr txBox="1">
            <a:spLocks noChangeArrowheads="1"/>
          </p:cNvSpPr>
          <p:nvPr/>
        </p:nvSpPr>
        <p:spPr bwMode="auto">
          <a:xfrm>
            <a:off x="4598988" y="2846407"/>
            <a:ext cx="236537" cy="368300"/>
          </a:xfrm>
          <a:prstGeom prst="rect">
            <a:avLst/>
          </a:prstGeom>
          <a:noFill/>
          <a:ln w="9525">
            <a:noFill/>
            <a:miter lim="800000"/>
            <a:headEnd/>
            <a:tailEnd/>
          </a:ln>
        </p:spPr>
        <p:txBody>
          <a:bodyPr wrap="none">
            <a:spAutoFit/>
          </a:bodyPr>
          <a:lstStyle/>
          <a:p>
            <a:r>
              <a:rPr lang="es-CL"/>
              <a:t>j</a:t>
            </a:r>
          </a:p>
        </p:txBody>
      </p:sp>
      <p:sp>
        <p:nvSpPr>
          <p:cNvPr id="30732" name="71 CuadroTexto"/>
          <p:cNvSpPr txBox="1">
            <a:spLocks noChangeArrowheads="1"/>
          </p:cNvSpPr>
          <p:nvPr/>
        </p:nvSpPr>
        <p:spPr bwMode="auto">
          <a:xfrm>
            <a:off x="3527425" y="2917844"/>
            <a:ext cx="454025" cy="368300"/>
          </a:xfrm>
          <a:prstGeom prst="rect">
            <a:avLst/>
          </a:prstGeom>
          <a:noFill/>
          <a:ln w="9525">
            <a:noFill/>
            <a:miter lim="800000"/>
            <a:headEnd/>
            <a:tailEnd/>
          </a:ln>
        </p:spPr>
        <p:txBody>
          <a:bodyPr wrap="none">
            <a:spAutoFit/>
          </a:bodyPr>
          <a:lstStyle/>
          <a:p>
            <a:r>
              <a:rPr lang="es-CL"/>
              <a:t>wij</a:t>
            </a:r>
          </a:p>
        </p:txBody>
      </p:sp>
      <p:cxnSp>
        <p:nvCxnSpPr>
          <p:cNvPr id="75" name="74 Conector recto de flecha"/>
          <p:cNvCxnSpPr/>
          <p:nvPr/>
        </p:nvCxnSpPr>
        <p:spPr>
          <a:xfrm>
            <a:off x="2955925" y="2701944"/>
            <a:ext cx="1643063"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734" name="75 CuadroTexto"/>
          <p:cNvSpPr txBox="1">
            <a:spLocks noChangeArrowheads="1"/>
          </p:cNvSpPr>
          <p:nvPr/>
        </p:nvSpPr>
        <p:spPr bwMode="auto">
          <a:xfrm>
            <a:off x="3527425" y="2405082"/>
            <a:ext cx="595313" cy="369887"/>
          </a:xfrm>
          <a:prstGeom prst="rect">
            <a:avLst/>
          </a:prstGeom>
          <a:noFill/>
          <a:ln w="9525">
            <a:noFill/>
            <a:miter lim="800000"/>
            <a:headEnd/>
            <a:tailEnd/>
          </a:ln>
        </p:spPr>
        <p:txBody>
          <a:bodyPr wrap="none">
            <a:spAutoFit/>
          </a:bodyPr>
          <a:lstStyle/>
          <a:p>
            <a:r>
              <a:rPr lang="es-CL"/>
              <a:t>f1(.)</a:t>
            </a:r>
          </a:p>
        </p:txBody>
      </p:sp>
      <p:cxnSp>
        <p:nvCxnSpPr>
          <p:cNvPr id="77" name="76 Conector recto de flecha"/>
          <p:cNvCxnSpPr/>
          <p:nvPr/>
        </p:nvCxnSpPr>
        <p:spPr>
          <a:xfrm>
            <a:off x="4741863" y="2703532"/>
            <a:ext cx="1643062"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736" name="77 CuadroTexto"/>
          <p:cNvSpPr txBox="1">
            <a:spLocks noChangeArrowheads="1"/>
          </p:cNvSpPr>
          <p:nvPr/>
        </p:nvSpPr>
        <p:spPr bwMode="auto">
          <a:xfrm>
            <a:off x="5313363" y="2405082"/>
            <a:ext cx="658812" cy="369887"/>
          </a:xfrm>
          <a:prstGeom prst="rect">
            <a:avLst/>
          </a:prstGeom>
          <a:noFill/>
          <a:ln w="9525">
            <a:noFill/>
            <a:miter lim="800000"/>
            <a:headEnd/>
            <a:tailEnd/>
          </a:ln>
        </p:spPr>
        <p:txBody>
          <a:bodyPr wrap="none">
            <a:spAutoFit/>
          </a:bodyPr>
          <a:lstStyle/>
          <a:p>
            <a:r>
              <a:rPr lang="es-CL"/>
              <a:t>f2(.) </a:t>
            </a:r>
          </a:p>
        </p:txBody>
      </p:sp>
      <p:sp>
        <p:nvSpPr>
          <p:cNvPr id="30737" name="70 CuadroTexto"/>
          <p:cNvSpPr txBox="1">
            <a:spLocks noChangeArrowheads="1"/>
          </p:cNvSpPr>
          <p:nvPr/>
        </p:nvSpPr>
        <p:spPr bwMode="auto">
          <a:xfrm>
            <a:off x="6286500" y="3833832"/>
            <a:ext cx="300038" cy="369887"/>
          </a:xfrm>
          <a:prstGeom prst="rect">
            <a:avLst/>
          </a:prstGeom>
          <a:noFill/>
          <a:ln w="9525">
            <a:noFill/>
            <a:miter lim="800000"/>
            <a:headEnd/>
            <a:tailEnd/>
          </a:ln>
        </p:spPr>
        <p:txBody>
          <a:bodyPr wrap="none">
            <a:spAutoFit/>
          </a:bodyPr>
          <a:lstStyle/>
          <a:p>
            <a:r>
              <a:rPr lang="es-CL"/>
              <a:t>k</a:t>
            </a:r>
          </a:p>
        </p:txBody>
      </p:sp>
      <p:sp>
        <p:nvSpPr>
          <p:cNvPr id="30738" name="71 CuadroTexto"/>
          <p:cNvSpPr txBox="1">
            <a:spLocks noChangeArrowheads="1"/>
          </p:cNvSpPr>
          <p:nvPr/>
        </p:nvSpPr>
        <p:spPr bwMode="auto">
          <a:xfrm>
            <a:off x="5391150" y="3106757"/>
            <a:ext cx="517525" cy="369887"/>
          </a:xfrm>
          <a:prstGeom prst="rect">
            <a:avLst/>
          </a:prstGeom>
          <a:noFill/>
          <a:ln w="9525">
            <a:noFill/>
            <a:miter lim="800000"/>
            <a:headEnd/>
            <a:tailEnd/>
          </a:ln>
        </p:spPr>
        <p:txBody>
          <a:bodyPr wrap="none">
            <a:spAutoFit/>
          </a:bodyPr>
          <a:lstStyle/>
          <a:p>
            <a:r>
              <a:rPr lang="es-CL"/>
              <a:t>wjk</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a:t>
            </a:r>
            <a:br>
              <a:rPr lang="es-CL" dirty="0" smtClean="0"/>
            </a:br>
            <a:r>
              <a:rPr lang="es-CL" dirty="0" err="1" smtClean="0"/>
              <a:t>Perceptrón</a:t>
            </a:r>
            <a:r>
              <a:rPr lang="es-CL" dirty="0" smtClean="0"/>
              <a:t> Multicapa (4)</a:t>
            </a:r>
            <a:endParaRPr lang="es-CL" dirty="0"/>
          </a:p>
        </p:txBody>
      </p:sp>
      <p:sp>
        <p:nvSpPr>
          <p:cNvPr id="4" name="3 Marcador de número de diapositiva"/>
          <p:cNvSpPr>
            <a:spLocks noGrp="1"/>
          </p:cNvSpPr>
          <p:nvPr>
            <p:ph type="sldNum" sz="quarter" idx="12"/>
          </p:nvPr>
        </p:nvSpPr>
        <p:spPr/>
        <p:txBody>
          <a:bodyPr/>
          <a:lstStyle/>
          <a:p>
            <a:pPr>
              <a:defRPr/>
            </a:pPr>
            <a:fld id="{2672440E-B436-40EA-AB03-276CA0EBB704}" type="slidenum">
              <a:rPr lang="es-ES" smtClean="0"/>
              <a:pPr>
                <a:defRPr/>
              </a:pPr>
              <a:t>48</a:t>
            </a:fld>
            <a:endParaRPr lang="es-ES"/>
          </a:p>
        </p:txBody>
      </p:sp>
      <p:grpSp>
        <p:nvGrpSpPr>
          <p:cNvPr id="3" name="Group 35"/>
          <p:cNvGrpSpPr>
            <a:grpSpLocks/>
          </p:cNvGrpSpPr>
          <p:nvPr/>
        </p:nvGrpSpPr>
        <p:grpSpPr bwMode="auto">
          <a:xfrm>
            <a:off x="285720" y="2270131"/>
            <a:ext cx="2303463" cy="2016125"/>
            <a:chOff x="703" y="1389"/>
            <a:chExt cx="1451" cy="1270"/>
          </a:xfrm>
        </p:grpSpPr>
        <p:sp>
          <p:nvSpPr>
            <p:cNvPr id="31766" name="Text Box 4"/>
            <p:cNvSpPr txBox="1">
              <a:spLocks noChangeArrowheads="1"/>
            </p:cNvSpPr>
            <p:nvPr/>
          </p:nvSpPr>
          <p:spPr bwMode="auto">
            <a:xfrm>
              <a:off x="850" y="1448"/>
              <a:ext cx="228" cy="231"/>
            </a:xfrm>
            <a:prstGeom prst="rect">
              <a:avLst/>
            </a:prstGeom>
            <a:noFill/>
            <a:ln w="9525">
              <a:noFill/>
              <a:miter lim="800000"/>
              <a:headEnd/>
              <a:tailEnd/>
            </a:ln>
          </p:spPr>
          <p:txBody>
            <a:bodyPr wrap="none">
              <a:spAutoFit/>
            </a:bodyPr>
            <a:lstStyle/>
            <a:p>
              <a:r>
                <a:rPr lang="es-ES" i="1"/>
                <a:t>x</a:t>
              </a:r>
              <a:r>
                <a:rPr lang="es-ES" baseline="-25000"/>
                <a:t>1</a:t>
              </a:r>
              <a:endParaRPr lang="es-ES"/>
            </a:p>
          </p:txBody>
        </p:sp>
        <p:sp>
          <p:nvSpPr>
            <p:cNvPr id="31767" name="Text Box 5"/>
            <p:cNvSpPr txBox="1">
              <a:spLocks noChangeArrowheads="1"/>
            </p:cNvSpPr>
            <p:nvPr/>
          </p:nvSpPr>
          <p:spPr bwMode="auto">
            <a:xfrm>
              <a:off x="1270" y="1448"/>
              <a:ext cx="228" cy="231"/>
            </a:xfrm>
            <a:prstGeom prst="rect">
              <a:avLst/>
            </a:prstGeom>
            <a:noFill/>
            <a:ln w="9525">
              <a:noFill/>
              <a:miter lim="800000"/>
              <a:headEnd/>
              <a:tailEnd/>
            </a:ln>
          </p:spPr>
          <p:txBody>
            <a:bodyPr wrap="none">
              <a:spAutoFit/>
            </a:bodyPr>
            <a:lstStyle/>
            <a:p>
              <a:r>
                <a:rPr lang="es-ES" i="1" dirty="0"/>
                <a:t>x</a:t>
              </a:r>
              <a:r>
                <a:rPr lang="es-ES" baseline="-25000" dirty="0"/>
                <a:t>2</a:t>
              </a:r>
              <a:endParaRPr lang="es-ES" dirty="0"/>
            </a:p>
          </p:txBody>
        </p:sp>
        <p:sp>
          <p:nvSpPr>
            <p:cNvPr id="31768" name="Text Box 6"/>
            <p:cNvSpPr txBox="1">
              <a:spLocks noChangeArrowheads="1"/>
            </p:cNvSpPr>
            <p:nvPr/>
          </p:nvSpPr>
          <p:spPr bwMode="auto">
            <a:xfrm>
              <a:off x="1671" y="1448"/>
              <a:ext cx="180" cy="231"/>
            </a:xfrm>
            <a:prstGeom prst="rect">
              <a:avLst/>
            </a:prstGeom>
            <a:noFill/>
            <a:ln w="9525">
              <a:noFill/>
              <a:miter lim="800000"/>
              <a:headEnd/>
              <a:tailEnd/>
            </a:ln>
          </p:spPr>
          <p:txBody>
            <a:bodyPr wrap="none">
              <a:spAutoFit/>
            </a:bodyPr>
            <a:lstStyle/>
            <a:p>
              <a:r>
                <a:rPr lang="es-ES" i="1"/>
                <a:t>y</a:t>
              </a:r>
              <a:endParaRPr lang="es-ES"/>
            </a:p>
          </p:txBody>
        </p:sp>
        <p:sp>
          <p:nvSpPr>
            <p:cNvPr id="31769" name="Text Box 7"/>
            <p:cNvSpPr txBox="1">
              <a:spLocks noChangeArrowheads="1"/>
            </p:cNvSpPr>
            <p:nvPr/>
          </p:nvSpPr>
          <p:spPr bwMode="auto">
            <a:xfrm>
              <a:off x="870" y="1706"/>
              <a:ext cx="188" cy="231"/>
            </a:xfrm>
            <a:prstGeom prst="rect">
              <a:avLst/>
            </a:prstGeom>
            <a:noFill/>
            <a:ln w="9525">
              <a:noFill/>
              <a:miter lim="800000"/>
              <a:headEnd/>
              <a:tailEnd/>
            </a:ln>
          </p:spPr>
          <p:txBody>
            <a:bodyPr wrap="none">
              <a:spAutoFit/>
            </a:bodyPr>
            <a:lstStyle/>
            <a:p>
              <a:r>
                <a:rPr lang="es-ES"/>
                <a:t>0</a:t>
              </a:r>
            </a:p>
          </p:txBody>
        </p:sp>
        <p:sp>
          <p:nvSpPr>
            <p:cNvPr id="31770" name="Text Box 8"/>
            <p:cNvSpPr txBox="1">
              <a:spLocks noChangeArrowheads="1"/>
            </p:cNvSpPr>
            <p:nvPr/>
          </p:nvSpPr>
          <p:spPr bwMode="auto">
            <a:xfrm>
              <a:off x="1290" y="1706"/>
              <a:ext cx="188" cy="231"/>
            </a:xfrm>
            <a:prstGeom prst="rect">
              <a:avLst/>
            </a:prstGeom>
            <a:noFill/>
            <a:ln w="9525">
              <a:noFill/>
              <a:miter lim="800000"/>
              <a:headEnd/>
              <a:tailEnd/>
            </a:ln>
          </p:spPr>
          <p:txBody>
            <a:bodyPr wrap="none">
              <a:spAutoFit/>
            </a:bodyPr>
            <a:lstStyle/>
            <a:p>
              <a:r>
                <a:rPr lang="es-ES"/>
                <a:t>0</a:t>
              </a:r>
            </a:p>
          </p:txBody>
        </p:sp>
        <p:sp>
          <p:nvSpPr>
            <p:cNvPr id="31771" name="Text Box 9"/>
            <p:cNvSpPr txBox="1">
              <a:spLocks noChangeArrowheads="1"/>
            </p:cNvSpPr>
            <p:nvPr/>
          </p:nvSpPr>
          <p:spPr bwMode="auto">
            <a:xfrm>
              <a:off x="1667" y="1706"/>
              <a:ext cx="188" cy="231"/>
            </a:xfrm>
            <a:prstGeom prst="rect">
              <a:avLst/>
            </a:prstGeom>
            <a:noFill/>
            <a:ln w="9525">
              <a:noFill/>
              <a:miter lim="800000"/>
              <a:headEnd/>
              <a:tailEnd/>
            </a:ln>
          </p:spPr>
          <p:txBody>
            <a:bodyPr wrap="none">
              <a:spAutoFit/>
            </a:bodyPr>
            <a:lstStyle/>
            <a:p>
              <a:r>
                <a:rPr lang="es-ES"/>
                <a:t>0</a:t>
              </a:r>
            </a:p>
          </p:txBody>
        </p:sp>
        <p:sp>
          <p:nvSpPr>
            <p:cNvPr id="31772" name="Text Box 10"/>
            <p:cNvSpPr txBox="1">
              <a:spLocks noChangeArrowheads="1"/>
            </p:cNvSpPr>
            <p:nvPr/>
          </p:nvSpPr>
          <p:spPr bwMode="auto">
            <a:xfrm>
              <a:off x="870" y="1888"/>
              <a:ext cx="188" cy="231"/>
            </a:xfrm>
            <a:prstGeom prst="rect">
              <a:avLst/>
            </a:prstGeom>
            <a:noFill/>
            <a:ln w="9525">
              <a:noFill/>
              <a:miter lim="800000"/>
              <a:headEnd/>
              <a:tailEnd/>
            </a:ln>
          </p:spPr>
          <p:txBody>
            <a:bodyPr wrap="none">
              <a:spAutoFit/>
            </a:bodyPr>
            <a:lstStyle/>
            <a:p>
              <a:r>
                <a:rPr lang="es-ES"/>
                <a:t>0</a:t>
              </a:r>
            </a:p>
          </p:txBody>
        </p:sp>
        <p:sp>
          <p:nvSpPr>
            <p:cNvPr id="31773" name="Text Box 11"/>
            <p:cNvSpPr txBox="1">
              <a:spLocks noChangeArrowheads="1"/>
            </p:cNvSpPr>
            <p:nvPr/>
          </p:nvSpPr>
          <p:spPr bwMode="auto">
            <a:xfrm>
              <a:off x="1290" y="1888"/>
              <a:ext cx="188" cy="231"/>
            </a:xfrm>
            <a:prstGeom prst="rect">
              <a:avLst/>
            </a:prstGeom>
            <a:noFill/>
            <a:ln w="9525">
              <a:noFill/>
              <a:miter lim="800000"/>
              <a:headEnd/>
              <a:tailEnd/>
            </a:ln>
          </p:spPr>
          <p:txBody>
            <a:bodyPr wrap="none">
              <a:spAutoFit/>
            </a:bodyPr>
            <a:lstStyle/>
            <a:p>
              <a:r>
                <a:rPr lang="es-ES"/>
                <a:t>1</a:t>
              </a:r>
            </a:p>
          </p:txBody>
        </p:sp>
        <p:sp>
          <p:nvSpPr>
            <p:cNvPr id="31774" name="Text Box 12"/>
            <p:cNvSpPr txBox="1">
              <a:spLocks noChangeArrowheads="1"/>
            </p:cNvSpPr>
            <p:nvPr/>
          </p:nvSpPr>
          <p:spPr bwMode="auto">
            <a:xfrm>
              <a:off x="1667" y="1888"/>
              <a:ext cx="188" cy="231"/>
            </a:xfrm>
            <a:prstGeom prst="rect">
              <a:avLst/>
            </a:prstGeom>
            <a:noFill/>
            <a:ln w="9525">
              <a:noFill/>
              <a:miter lim="800000"/>
              <a:headEnd/>
              <a:tailEnd/>
            </a:ln>
          </p:spPr>
          <p:txBody>
            <a:bodyPr wrap="none">
              <a:spAutoFit/>
            </a:bodyPr>
            <a:lstStyle/>
            <a:p>
              <a:r>
                <a:rPr lang="es-ES"/>
                <a:t>1</a:t>
              </a:r>
            </a:p>
          </p:txBody>
        </p:sp>
        <p:sp>
          <p:nvSpPr>
            <p:cNvPr id="31775" name="Text Box 13"/>
            <p:cNvSpPr txBox="1">
              <a:spLocks noChangeArrowheads="1"/>
            </p:cNvSpPr>
            <p:nvPr/>
          </p:nvSpPr>
          <p:spPr bwMode="auto">
            <a:xfrm>
              <a:off x="870" y="2070"/>
              <a:ext cx="188" cy="231"/>
            </a:xfrm>
            <a:prstGeom prst="rect">
              <a:avLst/>
            </a:prstGeom>
            <a:noFill/>
            <a:ln w="9525">
              <a:noFill/>
              <a:miter lim="800000"/>
              <a:headEnd/>
              <a:tailEnd/>
            </a:ln>
          </p:spPr>
          <p:txBody>
            <a:bodyPr wrap="none">
              <a:spAutoFit/>
            </a:bodyPr>
            <a:lstStyle/>
            <a:p>
              <a:r>
                <a:rPr lang="es-ES"/>
                <a:t>1</a:t>
              </a:r>
            </a:p>
          </p:txBody>
        </p:sp>
        <p:sp>
          <p:nvSpPr>
            <p:cNvPr id="31776" name="Text Box 14"/>
            <p:cNvSpPr txBox="1">
              <a:spLocks noChangeArrowheads="1"/>
            </p:cNvSpPr>
            <p:nvPr/>
          </p:nvSpPr>
          <p:spPr bwMode="auto">
            <a:xfrm>
              <a:off x="1290" y="2070"/>
              <a:ext cx="188" cy="231"/>
            </a:xfrm>
            <a:prstGeom prst="rect">
              <a:avLst/>
            </a:prstGeom>
            <a:noFill/>
            <a:ln w="9525">
              <a:noFill/>
              <a:miter lim="800000"/>
              <a:headEnd/>
              <a:tailEnd/>
            </a:ln>
          </p:spPr>
          <p:txBody>
            <a:bodyPr wrap="none">
              <a:spAutoFit/>
            </a:bodyPr>
            <a:lstStyle/>
            <a:p>
              <a:r>
                <a:rPr lang="es-ES" dirty="0"/>
                <a:t>0</a:t>
              </a:r>
            </a:p>
          </p:txBody>
        </p:sp>
        <p:sp>
          <p:nvSpPr>
            <p:cNvPr id="31777" name="Text Box 15"/>
            <p:cNvSpPr txBox="1">
              <a:spLocks noChangeArrowheads="1"/>
            </p:cNvSpPr>
            <p:nvPr/>
          </p:nvSpPr>
          <p:spPr bwMode="auto">
            <a:xfrm>
              <a:off x="1667" y="2070"/>
              <a:ext cx="188" cy="231"/>
            </a:xfrm>
            <a:prstGeom prst="rect">
              <a:avLst/>
            </a:prstGeom>
            <a:noFill/>
            <a:ln w="9525">
              <a:noFill/>
              <a:miter lim="800000"/>
              <a:headEnd/>
              <a:tailEnd/>
            </a:ln>
          </p:spPr>
          <p:txBody>
            <a:bodyPr wrap="none">
              <a:spAutoFit/>
            </a:bodyPr>
            <a:lstStyle/>
            <a:p>
              <a:r>
                <a:rPr lang="es-ES"/>
                <a:t>1</a:t>
              </a:r>
            </a:p>
          </p:txBody>
        </p:sp>
        <p:sp>
          <p:nvSpPr>
            <p:cNvPr id="31778" name="Text Box 16"/>
            <p:cNvSpPr txBox="1">
              <a:spLocks noChangeArrowheads="1"/>
            </p:cNvSpPr>
            <p:nvPr/>
          </p:nvSpPr>
          <p:spPr bwMode="auto">
            <a:xfrm>
              <a:off x="870" y="2297"/>
              <a:ext cx="188" cy="231"/>
            </a:xfrm>
            <a:prstGeom prst="rect">
              <a:avLst/>
            </a:prstGeom>
            <a:noFill/>
            <a:ln w="9525">
              <a:noFill/>
              <a:miter lim="800000"/>
              <a:headEnd/>
              <a:tailEnd/>
            </a:ln>
          </p:spPr>
          <p:txBody>
            <a:bodyPr wrap="none">
              <a:spAutoFit/>
            </a:bodyPr>
            <a:lstStyle/>
            <a:p>
              <a:r>
                <a:rPr lang="es-ES"/>
                <a:t>1</a:t>
              </a:r>
            </a:p>
          </p:txBody>
        </p:sp>
        <p:sp>
          <p:nvSpPr>
            <p:cNvPr id="31779" name="Text Box 17"/>
            <p:cNvSpPr txBox="1">
              <a:spLocks noChangeArrowheads="1"/>
            </p:cNvSpPr>
            <p:nvPr/>
          </p:nvSpPr>
          <p:spPr bwMode="auto">
            <a:xfrm>
              <a:off x="1290" y="2297"/>
              <a:ext cx="188" cy="231"/>
            </a:xfrm>
            <a:prstGeom prst="rect">
              <a:avLst/>
            </a:prstGeom>
            <a:noFill/>
            <a:ln w="9525">
              <a:noFill/>
              <a:miter lim="800000"/>
              <a:headEnd/>
              <a:tailEnd/>
            </a:ln>
          </p:spPr>
          <p:txBody>
            <a:bodyPr wrap="none">
              <a:spAutoFit/>
            </a:bodyPr>
            <a:lstStyle/>
            <a:p>
              <a:r>
                <a:rPr lang="es-ES"/>
                <a:t>1</a:t>
              </a:r>
            </a:p>
          </p:txBody>
        </p:sp>
        <p:sp>
          <p:nvSpPr>
            <p:cNvPr id="31780" name="Text Box 18"/>
            <p:cNvSpPr txBox="1">
              <a:spLocks noChangeArrowheads="1"/>
            </p:cNvSpPr>
            <p:nvPr/>
          </p:nvSpPr>
          <p:spPr bwMode="auto">
            <a:xfrm>
              <a:off x="1667" y="2297"/>
              <a:ext cx="188" cy="231"/>
            </a:xfrm>
            <a:prstGeom prst="rect">
              <a:avLst/>
            </a:prstGeom>
            <a:noFill/>
            <a:ln w="9525">
              <a:noFill/>
              <a:miter lim="800000"/>
              <a:headEnd/>
              <a:tailEnd/>
            </a:ln>
          </p:spPr>
          <p:txBody>
            <a:bodyPr wrap="none">
              <a:spAutoFit/>
            </a:bodyPr>
            <a:lstStyle/>
            <a:p>
              <a:r>
                <a:rPr lang="es-ES"/>
                <a:t>0</a:t>
              </a:r>
            </a:p>
          </p:txBody>
        </p:sp>
        <p:sp>
          <p:nvSpPr>
            <p:cNvPr id="31781" name="Line 19"/>
            <p:cNvSpPr>
              <a:spLocks noChangeShapeType="1"/>
            </p:cNvSpPr>
            <p:nvPr/>
          </p:nvSpPr>
          <p:spPr bwMode="auto">
            <a:xfrm>
              <a:off x="1610" y="1389"/>
              <a:ext cx="0" cy="1270"/>
            </a:xfrm>
            <a:prstGeom prst="line">
              <a:avLst/>
            </a:prstGeom>
            <a:noFill/>
            <a:ln w="9525">
              <a:solidFill>
                <a:schemeClr val="tx1"/>
              </a:solidFill>
              <a:round/>
              <a:headEnd/>
              <a:tailEnd/>
            </a:ln>
          </p:spPr>
          <p:txBody>
            <a:bodyPr/>
            <a:lstStyle/>
            <a:p>
              <a:endParaRPr lang="es-CL"/>
            </a:p>
          </p:txBody>
        </p:sp>
        <p:sp>
          <p:nvSpPr>
            <p:cNvPr id="31782" name="Line 20"/>
            <p:cNvSpPr>
              <a:spLocks noChangeShapeType="1"/>
            </p:cNvSpPr>
            <p:nvPr/>
          </p:nvSpPr>
          <p:spPr bwMode="auto">
            <a:xfrm>
              <a:off x="703" y="1706"/>
              <a:ext cx="1451" cy="0"/>
            </a:xfrm>
            <a:prstGeom prst="line">
              <a:avLst/>
            </a:prstGeom>
            <a:noFill/>
            <a:ln w="9525">
              <a:solidFill>
                <a:schemeClr val="tx1"/>
              </a:solidFill>
              <a:round/>
              <a:headEnd/>
              <a:tailEnd/>
            </a:ln>
          </p:spPr>
          <p:txBody>
            <a:bodyPr/>
            <a:lstStyle/>
            <a:p>
              <a:endParaRPr lang="es-CL"/>
            </a:p>
          </p:txBody>
        </p:sp>
      </p:grpSp>
      <p:grpSp>
        <p:nvGrpSpPr>
          <p:cNvPr id="5" name="Group 37"/>
          <p:cNvGrpSpPr>
            <a:grpSpLocks/>
          </p:cNvGrpSpPr>
          <p:nvPr/>
        </p:nvGrpSpPr>
        <p:grpSpPr bwMode="auto">
          <a:xfrm>
            <a:off x="6262719" y="1612907"/>
            <a:ext cx="2881313" cy="2887663"/>
            <a:chOff x="2699" y="1207"/>
            <a:chExt cx="1815" cy="1819"/>
          </a:xfrm>
        </p:grpSpPr>
        <p:sp>
          <p:nvSpPr>
            <p:cNvPr id="31753" name="Line 21"/>
            <p:cNvSpPr>
              <a:spLocks noChangeShapeType="1"/>
            </p:cNvSpPr>
            <p:nvPr/>
          </p:nvSpPr>
          <p:spPr bwMode="auto">
            <a:xfrm flipV="1">
              <a:off x="3016" y="1389"/>
              <a:ext cx="0" cy="1270"/>
            </a:xfrm>
            <a:prstGeom prst="line">
              <a:avLst/>
            </a:prstGeom>
            <a:noFill/>
            <a:ln w="9525">
              <a:solidFill>
                <a:schemeClr val="tx1"/>
              </a:solidFill>
              <a:round/>
              <a:headEnd/>
              <a:tailEnd type="triangle" w="med" len="med"/>
            </a:ln>
          </p:spPr>
          <p:txBody>
            <a:bodyPr/>
            <a:lstStyle/>
            <a:p>
              <a:endParaRPr lang="es-CL"/>
            </a:p>
          </p:txBody>
        </p:sp>
        <p:sp>
          <p:nvSpPr>
            <p:cNvPr id="31754" name="Line 22"/>
            <p:cNvSpPr>
              <a:spLocks noChangeShapeType="1"/>
            </p:cNvSpPr>
            <p:nvPr/>
          </p:nvSpPr>
          <p:spPr bwMode="auto">
            <a:xfrm flipV="1">
              <a:off x="3016" y="2659"/>
              <a:ext cx="1270" cy="0"/>
            </a:xfrm>
            <a:prstGeom prst="line">
              <a:avLst/>
            </a:prstGeom>
            <a:noFill/>
            <a:ln w="9525">
              <a:solidFill>
                <a:schemeClr val="tx1"/>
              </a:solidFill>
              <a:round/>
              <a:headEnd/>
              <a:tailEnd type="triangle" w="med" len="med"/>
            </a:ln>
          </p:spPr>
          <p:txBody>
            <a:bodyPr/>
            <a:lstStyle/>
            <a:p>
              <a:endParaRPr lang="es-CL"/>
            </a:p>
          </p:txBody>
        </p:sp>
        <p:sp>
          <p:nvSpPr>
            <p:cNvPr id="31755" name="Oval 23"/>
            <p:cNvSpPr>
              <a:spLocks noChangeArrowheads="1"/>
            </p:cNvSpPr>
            <p:nvPr/>
          </p:nvSpPr>
          <p:spPr bwMode="auto">
            <a:xfrm>
              <a:off x="2925" y="2568"/>
              <a:ext cx="182" cy="182"/>
            </a:xfrm>
            <a:prstGeom prst="ellipse">
              <a:avLst/>
            </a:prstGeom>
            <a:solidFill>
              <a:schemeClr val="bg1"/>
            </a:solidFill>
            <a:ln w="9525">
              <a:solidFill>
                <a:schemeClr val="tx1"/>
              </a:solidFill>
              <a:round/>
              <a:headEnd/>
              <a:tailEnd/>
            </a:ln>
          </p:spPr>
          <p:txBody>
            <a:bodyPr wrap="none" anchor="ctr"/>
            <a:lstStyle/>
            <a:p>
              <a:endParaRPr lang="es-CL"/>
            </a:p>
          </p:txBody>
        </p:sp>
        <p:sp>
          <p:nvSpPr>
            <p:cNvPr id="31756" name="Oval 24"/>
            <p:cNvSpPr>
              <a:spLocks noChangeArrowheads="1"/>
            </p:cNvSpPr>
            <p:nvPr/>
          </p:nvSpPr>
          <p:spPr bwMode="auto">
            <a:xfrm>
              <a:off x="3833" y="1616"/>
              <a:ext cx="182" cy="182"/>
            </a:xfrm>
            <a:prstGeom prst="ellipse">
              <a:avLst/>
            </a:prstGeom>
            <a:noFill/>
            <a:ln w="9525">
              <a:solidFill>
                <a:schemeClr val="tx1"/>
              </a:solidFill>
              <a:round/>
              <a:headEnd/>
              <a:tailEnd/>
            </a:ln>
          </p:spPr>
          <p:txBody>
            <a:bodyPr wrap="none" anchor="ctr"/>
            <a:lstStyle/>
            <a:p>
              <a:endParaRPr lang="es-CL"/>
            </a:p>
          </p:txBody>
        </p:sp>
        <p:sp>
          <p:nvSpPr>
            <p:cNvPr id="31757" name="Rectangle 25"/>
            <p:cNvSpPr>
              <a:spLocks noChangeArrowheads="1"/>
            </p:cNvSpPr>
            <p:nvPr/>
          </p:nvSpPr>
          <p:spPr bwMode="auto">
            <a:xfrm>
              <a:off x="3878" y="2614"/>
              <a:ext cx="136" cy="136"/>
            </a:xfrm>
            <a:prstGeom prst="rect">
              <a:avLst/>
            </a:prstGeom>
            <a:solidFill>
              <a:schemeClr val="folHlink"/>
            </a:solidFill>
            <a:ln w="9525">
              <a:solidFill>
                <a:schemeClr val="tx1"/>
              </a:solidFill>
              <a:miter lim="800000"/>
              <a:headEnd/>
              <a:tailEnd/>
            </a:ln>
          </p:spPr>
          <p:txBody>
            <a:bodyPr wrap="none" anchor="ctr"/>
            <a:lstStyle/>
            <a:p>
              <a:endParaRPr lang="es-CL"/>
            </a:p>
          </p:txBody>
        </p:sp>
        <p:sp>
          <p:nvSpPr>
            <p:cNvPr id="31758" name="Rectangle 26"/>
            <p:cNvSpPr>
              <a:spLocks noChangeArrowheads="1"/>
            </p:cNvSpPr>
            <p:nvPr/>
          </p:nvSpPr>
          <p:spPr bwMode="auto">
            <a:xfrm>
              <a:off x="2925" y="1616"/>
              <a:ext cx="136" cy="136"/>
            </a:xfrm>
            <a:prstGeom prst="rect">
              <a:avLst/>
            </a:prstGeom>
            <a:solidFill>
              <a:schemeClr val="folHlink"/>
            </a:solidFill>
            <a:ln w="9525">
              <a:solidFill>
                <a:schemeClr val="tx1"/>
              </a:solidFill>
              <a:miter lim="800000"/>
              <a:headEnd/>
              <a:tailEnd/>
            </a:ln>
          </p:spPr>
          <p:txBody>
            <a:bodyPr wrap="none" anchor="ctr"/>
            <a:lstStyle/>
            <a:p>
              <a:endParaRPr lang="es-CL"/>
            </a:p>
          </p:txBody>
        </p:sp>
        <p:sp>
          <p:nvSpPr>
            <p:cNvPr id="31759" name="Text Box 27"/>
            <p:cNvSpPr txBox="1">
              <a:spLocks noChangeArrowheads="1"/>
            </p:cNvSpPr>
            <p:nvPr/>
          </p:nvSpPr>
          <p:spPr bwMode="auto">
            <a:xfrm>
              <a:off x="2699" y="2523"/>
              <a:ext cx="188" cy="231"/>
            </a:xfrm>
            <a:prstGeom prst="rect">
              <a:avLst/>
            </a:prstGeom>
            <a:noFill/>
            <a:ln w="9525">
              <a:noFill/>
              <a:miter lim="800000"/>
              <a:headEnd/>
              <a:tailEnd/>
            </a:ln>
          </p:spPr>
          <p:txBody>
            <a:bodyPr wrap="none">
              <a:spAutoFit/>
            </a:bodyPr>
            <a:lstStyle/>
            <a:p>
              <a:r>
                <a:rPr lang="es-ES"/>
                <a:t>0</a:t>
              </a:r>
            </a:p>
          </p:txBody>
        </p:sp>
        <p:sp>
          <p:nvSpPr>
            <p:cNvPr id="31760" name="Text Box 28"/>
            <p:cNvSpPr txBox="1">
              <a:spLocks noChangeArrowheads="1"/>
            </p:cNvSpPr>
            <p:nvPr/>
          </p:nvSpPr>
          <p:spPr bwMode="auto">
            <a:xfrm>
              <a:off x="2925" y="2750"/>
              <a:ext cx="188" cy="231"/>
            </a:xfrm>
            <a:prstGeom prst="rect">
              <a:avLst/>
            </a:prstGeom>
            <a:noFill/>
            <a:ln w="9525">
              <a:noFill/>
              <a:miter lim="800000"/>
              <a:headEnd/>
              <a:tailEnd/>
            </a:ln>
          </p:spPr>
          <p:txBody>
            <a:bodyPr wrap="none">
              <a:spAutoFit/>
            </a:bodyPr>
            <a:lstStyle/>
            <a:p>
              <a:r>
                <a:rPr lang="es-ES"/>
                <a:t>0</a:t>
              </a:r>
            </a:p>
          </p:txBody>
        </p:sp>
        <p:sp>
          <p:nvSpPr>
            <p:cNvPr id="31761" name="Text Box 29"/>
            <p:cNvSpPr txBox="1">
              <a:spLocks noChangeArrowheads="1"/>
            </p:cNvSpPr>
            <p:nvPr/>
          </p:nvSpPr>
          <p:spPr bwMode="auto">
            <a:xfrm>
              <a:off x="3878" y="2795"/>
              <a:ext cx="188" cy="231"/>
            </a:xfrm>
            <a:prstGeom prst="rect">
              <a:avLst/>
            </a:prstGeom>
            <a:noFill/>
            <a:ln w="9525">
              <a:noFill/>
              <a:miter lim="800000"/>
              <a:headEnd/>
              <a:tailEnd/>
            </a:ln>
          </p:spPr>
          <p:txBody>
            <a:bodyPr wrap="none">
              <a:spAutoFit/>
            </a:bodyPr>
            <a:lstStyle/>
            <a:p>
              <a:r>
                <a:rPr lang="es-ES"/>
                <a:t>1</a:t>
              </a:r>
            </a:p>
          </p:txBody>
        </p:sp>
        <p:sp>
          <p:nvSpPr>
            <p:cNvPr id="31762" name="Text Box 30"/>
            <p:cNvSpPr txBox="1">
              <a:spLocks noChangeArrowheads="1"/>
            </p:cNvSpPr>
            <p:nvPr/>
          </p:nvSpPr>
          <p:spPr bwMode="auto">
            <a:xfrm>
              <a:off x="2699" y="1570"/>
              <a:ext cx="188" cy="231"/>
            </a:xfrm>
            <a:prstGeom prst="rect">
              <a:avLst/>
            </a:prstGeom>
            <a:noFill/>
            <a:ln w="9525">
              <a:noFill/>
              <a:miter lim="800000"/>
              <a:headEnd/>
              <a:tailEnd/>
            </a:ln>
          </p:spPr>
          <p:txBody>
            <a:bodyPr wrap="none">
              <a:spAutoFit/>
            </a:bodyPr>
            <a:lstStyle/>
            <a:p>
              <a:r>
                <a:rPr lang="es-ES"/>
                <a:t>1</a:t>
              </a:r>
            </a:p>
          </p:txBody>
        </p:sp>
        <p:sp>
          <p:nvSpPr>
            <p:cNvPr id="31763" name="Text Box 31"/>
            <p:cNvSpPr txBox="1">
              <a:spLocks noChangeArrowheads="1"/>
            </p:cNvSpPr>
            <p:nvPr/>
          </p:nvSpPr>
          <p:spPr bwMode="auto">
            <a:xfrm>
              <a:off x="2744" y="1207"/>
              <a:ext cx="228" cy="231"/>
            </a:xfrm>
            <a:prstGeom prst="rect">
              <a:avLst/>
            </a:prstGeom>
            <a:noFill/>
            <a:ln w="9525">
              <a:noFill/>
              <a:miter lim="800000"/>
              <a:headEnd/>
              <a:tailEnd/>
            </a:ln>
          </p:spPr>
          <p:txBody>
            <a:bodyPr wrap="none">
              <a:spAutoFit/>
            </a:bodyPr>
            <a:lstStyle/>
            <a:p>
              <a:r>
                <a:rPr lang="es-ES" i="1"/>
                <a:t>x</a:t>
              </a:r>
              <a:r>
                <a:rPr lang="es-ES" baseline="-25000"/>
                <a:t>2</a:t>
              </a:r>
              <a:endParaRPr lang="es-ES"/>
            </a:p>
          </p:txBody>
        </p:sp>
        <p:sp>
          <p:nvSpPr>
            <p:cNvPr id="31764" name="Text Box 32"/>
            <p:cNvSpPr txBox="1">
              <a:spLocks noChangeArrowheads="1"/>
            </p:cNvSpPr>
            <p:nvPr/>
          </p:nvSpPr>
          <p:spPr bwMode="auto">
            <a:xfrm>
              <a:off x="4286" y="2704"/>
              <a:ext cx="228" cy="231"/>
            </a:xfrm>
            <a:prstGeom prst="rect">
              <a:avLst/>
            </a:prstGeom>
            <a:noFill/>
            <a:ln w="9525">
              <a:noFill/>
              <a:miter lim="800000"/>
              <a:headEnd/>
              <a:tailEnd/>
            </a:ln>
          </p:spPr>
          <p:txBody>
            <a:bodyPr wrap="none">
              <a:spAutoFit/>
            </a:bodyPr>
            <a:lstStyle/>
            <a:p>
              <a:r>
                <a:rPr lang="es-ES" i="1"/>
                <a:t>x</a:t>
              </a:r>
              <a:r>
                <a:rPr lang="es-ES" baseline="-25000"/>
                <a:t>1</a:t>
              </a:r>
              <a:endParaRPr lang="es-ES"/>
            </a:p>
          </p:txBody>
        </p:sp>
        <p:sp>
          <p:nvSpPr>
            <p:cNvPr id="31765" name="Line 33"/>
            <p:cNvSpPr>
              <a:spLocks noChangeShapeType="1"/>
            </p:cNvSpPr>
            <p:nvPr/>
          </p:nvSpPr>
          <p:spPr bwMode="auto">
            <a:xfrm flipV="1">
              <a:off x="2759" y="1316"/>
              <a:ext cx="499" cy="1587"/>
            </a:xfrm>
            <a:prstGeom prst="line">
              <a:avLst/>
            </a:prstGeom>
            <a:noFill/>
            <a:ln w="9525">
              <a:solidFill>
                <a:schemeClr val="tx1"/>
              </a:solidFill>
              <a:prstDash val="dash"/>
              <a:round/>
              <a:headEnd/>
              <a:tailEnd/>
            </a:ln>
          </p:spPr>
          <p:txBody>
            <a:bodyPr/>
            <a:lstStyle/>
            <a:p>
              <a:endParaRPr lang="es-CL"/>
            </a:p>
          </p:txBody>
        </p:sp>
      </p:grpSp>
      <p:sp>
        <p:nvSpPr>
          <p:cNvPr id="38" name="Text Box 94"/>
          <p:cNvSpPr txBox="1">
            <a:spLocks noChangeArrowheads="1"/>
          </p:cNvSpPr>
          <p:nvPr/>
        </p:nvSpPr>
        <p:spPr bwMode="auto">
          <a:xfrm>
            <a:off x="357158" y="1770069"/>
            <a:ext cx="2033587" cy="461962"/>
          </a:xfrm>
          <a:prstGeom prst="rect">
            <a:avLst/>
          </a:prstGeom>
          <a:noFill/>
          <a:ln w="9525">
            <a:noFill/>
            <a:miter lim="800000"/>
            <a:headEnd/>
            <a:tailEnd/>
          </a:ln>
        </p:spPr>
        <p:txBody>
          <a:bodyPr wrap="none">
            <a:spAutoFit/>
          </a:bodyPr>
          <a:lstStyle/>
          <a:p>
            <a:r>
              <a:rPr lang="es-CL" sz="2400"/>
              <a:t>Función XOR</a:t>
            </a:r>
            <a:endParaRPr lang="es-MX" sz="2400"/>
          </a:p>
        </p:txBody>
      </p:sp>
      <p:sp>
        <p:nvSpPr>
          <p:cNvPr id="39" name="Oval 7"/>
          <p:cNvSpPr>
            <a:spLocks noChangeArrowheads="1"/>
          </p:cNvSpPr>
          <p:nvPr/>
        </p:nvSpPr>
        <p:spPr bwMode="auto">
          <a:xfrm>
            <a:off x="2616210" y="4778383"/>
            <a:ext cx="449263" cy="449263"/>
          </a:xfrm>
          <a:prstGeom prst="ellipse">
            <a:avLst/>
          </a:prstGeom>
          <a:noFill/>
          <a:ln w="12600">
            <a:solidFill>
              <a:srgbClr val="000000"/>
            </a:solidFill>
            <a:miter lim="800000"/>
            <a:headEnd/>
            <a:tailEnd/>
          </a:ln>
        </p:spPr>
        <p:txBody>
          <a:bodyPr wrap="none" anchor="ctr"/>
          <a:lstStyle/>
          <a:p>
            <a:endParaRPr lang="es-ES" b="0"/>
          </a:p>
        </p:txBody>
      </p:sp>
      <p:sp>
        <p:nvSpPr>
          <p:cNvPr id="40" name="Oval 8"/>
          <p:cNvSpPr>
            <a:spLocks noChangeArrowheads="1"/>
          </p:cNvSpPr>
          <p:nvPr/>
        </p:nvSpPr>
        <p:spPr bwMode="auto">
          <a:xfrm>
            <a:off x="2584460" y="6018221"/>
            <a:ext cx="449263" cy="449262"/>
          </a:xfrm>
          <a:prstGeom prst="ellipse">
            <a:avLst/>
          </a:prstGeom>
          <a:noFill/>
          <a:ln w="12600">
            <a:solidFill>
              <a:srgbClr val="000000"/>
            </a:solidFill>
            <a:miter lim="800000"/>
            <a:headEnd/>
            <a:tailEnd/>
          </a:ln>
        </p:spPr>
        <p:txBody>
          <a:bodyPr wrap="none" anchor="ctr"/>
          <a:lstStyle/>
          <a:p>
            <a:endParaRPr lang="es-ES" b="0"/>
          </a:p>
        </p:txBody>
      </p:sp>
      <p:sp>
        <p:nvSpPr>
          <p:cNvPr id="41" name="Oval 9"/>
          <p:cNvSpPr>
            <a:spLocks noChangeArrowheads="1"/>
          </p:cNvSpPr>
          <p:nvPr/>
        </p:nvSpPr>
        <p:spPr bwMode="auto">
          <a:xfrm>
            <a:off x="4149735" y="4732346"/>
            <a:ext cx="449263" cy="449262"/>
          </a:xfrm>
          <a:prstGeom prst="ellipse">
            <a:avLst/>
          </a:prstGeom>
          <a:noFill/>
          <a:ln w="12600">
            <a:solidFill>
              <a:srgbClr val="000000"/>
            </a:solidFill>
            <a:miter lim="800000"/>
            <a:headEnd/>
            <a:tailEnd/>
          </a:ln>
        </p:spPr>
        <p:txBody>
          <a:bodyPr wrap="none" anchor="ctr"/>
          <a:lstStyle/>
          <a:p>
            <a:endParaRPr lang="es-ES" b="0"/>
          </a:p>
        </p:txBody>
      </p:sp>
      <p:sp>
        <p:nvSpPr>
          <p:cNvPr id="42" name="Oval 10"/>
          <p:cNvSpPr>
            <a:spLocks noChangeArrowheads="1"/>
          </p:cNvSpPr>
          <p:nvPr/>
        </p:nvSpPr>
        <p:spPr bwMode="auto">
          <a:xfrm>
            <a:off x="4133860" y="5986471"/>
            <a:ext cx="449263" cy="449262"/>
          </a:xfrm>
          <a:prstGeom prst="ellipse">
            <a:avLst/>
          </a:prstGeom>
          <a:noFill/>
          <a:ln w="12600">
            <a:solidFill>
              <a:srgbClr val="000000"/>
            </a:solidFill>
            <a:miter lim="800000"/>
            <a:headEnd/>
            <a:tailEnd/>
          </a:ln>
        </p:spPr>
        <p:txBody>
          <a:bodyPr wrap="none" anchor="ctr"/>
          <a:lstStyle/>
          <a:p>
            <a:endParaRPr lang="es-ES" b="0"/>
          </a:p>
        </p:txBody>
      </p:sp>
      <p:sp>
        <p:nvSpPr>
          <p:cNvPr id="43" name="Oval 11"/>
          <p:cNvSpPr>
            <a:spLocks noChangeArrowheads="1"/>
          </p:cNvSpPr>
          <p:nvPr/>
        </p:nvSpPr>
        <p:spPr bwMode="auto">
          <a:xfrm>
            <a:off x="5622935" y="5319721"/>
            <a:ext cx="449263" cy="449262"/>
          </a:xfrm>
          <a:prstGeom prst="ellipse">
            <a:avLst/>
          </a:prstGeom>
          <a:noFill/>
          <a:ln w="12600">
            <a:solidFill>
              <a:srgbClr val="000000"/>
            </a:solidFill>
            <a:miter lim="800000"/>
            <a:headEnd/>
            <a:tailEnd/>
          </a:ln>
        </p:spPr>
        <p:txBody>
          <a:bodyPr wrap="none" anchor="ctr"/>
          <a:lstStyle/>
          <a:p>
            <a:endParaRPr lang="es-ES" b="0"/>
          </a:p>
        </p:txBody>
      </p:sp>
      <p:sp>
        <p:nvSpPr>
          <p:cNvPr id="44" name="Rectangle 12"/>
          <p:cNvSpPr>
            <a:spLocks noChangeArrowheads="1"/>
          </p:cNvSpPr>
          <p:nvPr/>
        </p:nvSpPr>
        <p:spPr bwMode="auto">
          <a:xfrm>
            <a:off x="2653706" y="4770446"/>
            <a:ext cx="489534" cy="463846"/>
          </a:xfrm>
          <a:prstGeom prst="rect">
            <a:avLst/>
          </a:prstGeom>
          <a:noFill/>
          <a:ln w="9525">
            <a:noFill/>
            <a:round/>
            <a:headEnd/>
            <a:tailEnd/>
          </a:ln>
        </p:spPr>
        <p:txBody>
          <a:bodyPr wrap="none" lIns="90000" tIns="46800" rIns="90000" bIns="46800">
            <a:spAutoFit/>
          </a:bodyPr>
          <a:lstStyle/>
          <a:p>
            <a:pPr defTabSz="449263"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b="0" dirty="0" smtClean="0">
                <a:solidFill>
                  <a:srgbClr val="000000"/>
                </a:solidFill>
                <a:latin typeface="Times New Roman" pitchFamily="18" charset="0"/>
              </a:rPr>
              <a:t>x1</a:t>
            </a:r>
            <a:endParaRPr lang="en-GB" sz="2400" b="0" dirty="0">
              <a:solidFill>
                <a:srgbClr val="000000"/>
              </a:solidFill>
              <a:latin typeface="Times New Roman" pitchFamily="18" charset="0"/>
            </a:endParaRPr>
          </a:p>
        </p:txBody>
      </p:sp>
      <p:sp>
        <p:nvSpPr>
          <p:cNvPr id="45" name="Rectangle 13"/>
          <p:cNvSpPr>
            <a:spLocks noChangeArrowheads="1"/>
          </p:cNvSpPr>
          <p:nvPr/>
        </p:nvSpPr>
        <p:spPr bwMode="auto">
          <a:xfrm>
            <a:off x="2571736" y="5994408"/>
            <a:ext cx="489534" cy="463846"/>
          </a:xfrm>
          <a:prstGeom prst="rect">
            <a:avLst/>
          </a:prstGeom>
          <a:noFill/>
          <a:ln w="9525">
            <a:noFill/>
            <a:round/>
            <a:headEnd/>
            <a:tailEnd/>
          </a:ln>
        </p:spPr>
        <p:txBody>
          <a:bodyPr wrap="none" lIns="90000" tIns="46800" rIns="90000" bIns="46800">
            <a:spAutoFit/>
          </a:bodyPr>
          <a:lstStyle/>
          <a:p>
            <a:pPr defTabSz="449263"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dirty="0" smtClean="0">
                <a:solidFill>
                  <a:srgbClr val="000000"/>
                </a:solidFill>
                <a:latin typeface="Times New Roman" pitchFamily="18" charset="0"/>
              </a:rPr>
              <a:t>x</a:t>
            </a:r>
            <a:r>
              <a:rPr lang="en-GB" sz="2400" b="0" dirty="0" smtClean="0">
                <a:solidFill>
                  <a:srgbClr val="000000"/>
                </a:solidFill>
                <a:latin typeface="Times New Roman" pitchFamily="18" charset="0"/>
              </a:rPr>
              <a:t>2</a:t>
            </a:r>
            <a:endParaRPr lang="en-GB" sz="2400" b="0" dirty="0">
              <a:solidFill>
                <a:srgbClr val="000000"/>
              </a:solidFill>
              <a:latin typeface="Times New Roman" pitchFamily="18" charset="0"/>
            </a:endParaRPr>
          </a:p>
        </p:txBody>
      </p:sp>
      <p:sp>
        <p:nvSpPr>
          <p:cNvPr id="46" name="Rectangle 14"/>
          <p:cNvSpPr>
            <a:spLocks noChangeArrowheads="1"/>
          </p:cNvSpPr>
          <p:nvPr/>
        </p:nvSpPr>
        <p:spPr bwMode="auto">
          <a:xfrm>
            <a:off x="5715008" y="5286388"/>
            <a:ext cx="335646" cy="463846"/>
          </a:xfrm>
          <a:prstGeom prst="rect">
            <a:avLst/>
          </a:prstGeom>
          <a:noFill/>
          <a:ln w="9525">
            <a:noFill/>
            <a:round/>
            <a:headEnd/>
            <a:tailEnd/>
          </a:ln>
        </p:spPr>
        <p:txBody>
          <a:bodyPr wrap="none" lIns="90000" tIns="46800" rIns="90000" bIns="46800">
            <a:spAutoFit/>
          </a:bodyPr>
          <a:lstStyle/>
          <a:p>
            <a:pPr defTabSz="449263"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b="0" dirty="0" smtClean="0">
                <a:solidFill>
                  <a:srgbClr val="000000"/>
                </a:solidFill>
                <a:latin typeface="Times New Roman" pitchFamily="18" charset="0"/>
              </a:rPr>
              <a:t>y</a:t>
            </a:r>
            <a:endParaRPr lang="en-GB" sz="2400" b="0" dirty="0">
              <a:solidFill>
                <a:srgbClr val="000000"/>
              </a:solidFill>
              <a:latin typeface="Times New Roman" pitchFamily="18" charset="0"/>
            </a:endParaRPr>
          </a:p>
        </p:txBody>
      </p:sp>
      <p:sp>
        <p:nvSpPr>
          <p:cNvPr id="47" name="Line 15"/>
          <p:cNvSpPr>
            <a:spLocks noChangeShapeType="1"/>
          </p:cNvSpPr>
          <p:nvPr/>
        </p:nvSpPr>
        <p:spPr bwMode="auto">
          <a:xfrm>
            <a:off x="3035310" y="4979996"/>
            <a:ext cx="1100138" cy="1587"/>
          </a:xfrm>
          <a:prstGeom prst="line">
            <a:avLst/>
          </a:prstGeom>
          <a:noFill/>
          <a:ln w="12600">
            <a:solidFill>
              <a:srgbClr val="000000"/>
            </a:solidFill>
            <a:miter lim="800000"/>
            <a:headEnd/>
            <a:tailEnd type="triangle" w="med" len="med"/>
          </a:ln>
        </p:spPr>
        <p:txBody>
          <a:bodyPr/>
          <a:lstStyle/>
          <a:p>
            <a:endParaRPr lang="es-CL"/>
          </a:p>
        </p:txBody>
      </p:sp>
      <p:sp>
        <p:nvSpPr>
          <p:cNvPr id="48" name="Line 16"/>
          <p:cNvSpPr>
            <a:spLocks noChangeShapeType="1"/>
          </p:cNvSpPr>
          <p:nvPr/>
        </p:nvSpPr>
        <p:spPr bwMode="auto">
          <a:xfrm>
            <a:off x="3019435" y="6249996"/>
            <a:ext cx="1100138" cy="1587"/>
          </a:xfrm>
          <a:prstGeom prst="line">
            <a:avLst/>
          </a:prstGeom>
          <a:noFill/>
          <a:ln w="12600">
            <a:solidFill>
              <a:srgbClr val="000000"/>
            </a:solidFill>
            <a:miter lim="800000"/>
            <a:headEnd/>
            <a:tailEnd type="triangle" w="med" len="med"/>
          </a:ln>
        </p:spPr>
        <p:txBody>
          <a:bodyPr/>
          <a:lstStyle/>
          <a:p>
            <a:endParaRPr lang="es-CL"/>
          </a:p>
        </p:txBody>
      </p:sp>
      <p:sp>
        <p:nvSpPr>
          <p:cNvPr id="49" name="Line 17"/>
          <p:cNvSpPr>
            <a:spLocks noChangeShapeType="1"/>
          </p:cNvSpPr>
          <p:nvPr/>
        </p:nvSpPr>
        <p:spPr bwMode="auto">
          <a:xfrm flipV="1">
            <a:off x="3019435" y="5002221"/>
            <a:ext cx="1084263" cy="1225550"/>
          </a:xfrm>
          <a:prstGeom prst="line">
            <a:avLst/>
          </a:prstGeom>
          <a:noFill/>
          <a:ln w="12600">
            <a:solidFill>
              <a:srgbClr val="000000"/>
            </a:solidFill>
            <a:miter lim="800000"/>
            <a:headEnd/>
            <a:tailEnd type="triangle" w="med" len="med"/>
          </a:ln>
        </p:spPr>
        <p:txBody>
          <a:bodyPr/>
          <a:lstStyle/>
          <a:p>
            <a:endParaRPr lang="es-CL"/>
          </a:p>
        </p:txBody>
      </p:sp>
      <p:sp>
        <p:nvSpPr>
          <p:cNvPr id="50" name="Line 18"/>
          <p:cNvSpPr>
            <a:spLocks noChangeShapeType="1"/>
          </p:cNvSpPr>
          <p:nvPr/>
        </p:nvSpPr>
        <p:spPr bwMode="auto">
          <a:xfrm>
            <a:off x="3081348" y="4964121"/>
            <a:ext cx="1022350" cy="1239837"/>
          </a:xfrm>
          <a:prstGeom prst="line">
            <a:avLst/>
          </a:prstGeom>
          <a:noFill/>
          <a:ln w="12600">
            <a:solidFill>
              <a:srgbClr val="000000"/>
            </a:solidFill>
            <a:miter lim="800000"/>
            <a:headEnd/>
            <a:tailEnd type="triangle" w="med" len="med"/>
          </a:ln>
        </p:spPr>
        <p:txBody>
          <a:bodyPr/>
          <a:lstStyle/>
          <a:p>
            <a:endParaRPr lang="es-CL"/>
          </a:p>
        </p:txBody>
      </p:sp>
      <p:sp>
        <p:nvSpPr>
          <p:cNvPr id="51" name="Line 19"/>
          <p:cNvSpPr>
            <a:spLocks noChangeShapeType="1"/>
          </p:cNvSpPr>
          <p:nvPr/>
        </p:nvSpPr>
        <p:spPr bwMode="auto">
          <a:xfrm>
            <a:off x="4600585" y="5010158"/>
            <a:ext cx="990600" cy="481013"/>
          </a:xfrm>
          <a:prstGeom prst="line">
            <a:avLst/>
          </a:prstGeom>
          <a:noFill/>
          <a:ln w="12600">
            <a:solidFill>
              <a:srgbClr val="000000"/>
            </a:solidFill>
            <a:miter lim="800000"/>
            <a:headEnd/>
            <a:tailEnd type="triangle" w="med" len="med"/>
          </a:ln>
        </p:spPr>
        <p:txBody>
          <a:bodyPr/>
          <a:lstStyle/>
          <a:p>
            <a:endParaRPr lang="es-CL"/>
          </a:p>
        </p:txBody>
      </p:sp>
      <p:sp>
        <p:nvSpPr>
          <p:cNvPr id="52" name="Line 20"/>
          <p:cNvSpPr>
            <a:spLocks noChangeShapeType="1"/>
          </p:cNvSpPr>
          <p:nvPr/>
        </p:nvSpPr>
        <p:spPr bwMode="auto">
          <a:xfrm flipV="1">
            <a:off x="4568835" y="5575308"/>
            <a:ext cx="1022350" cy="666750"/>
          </a:xfrm>
          <a:prstGeom prst="line">
            <a:avLst/>
          </a:prstGeom>
          <a:noFill/>
          <a:ln w="12600">
            <a:solidFill>
              <a:srgbClr val="000000"/>
            </a:solidFill>
            <a:miter lim="800000"/>
            <a:headEnd/>
            <a:tailEnd type="triangle" w="med" len="med"/>
          </a:ln>
        </p:spPr>
        <p:txBody>
          <a:bodyPr/>
          <a:lstStyle/>
          <a:p>
            <a:endParaRPr lang="es-CL"/>
          </a:p>
        </p:txBody>
      </p:sp>
      <p:sp>
        <p:nvSpPr>
          <p:cNvPr id="53" name="Rectangle 21"/>
          <p:cNvSpPr>
            <a:spLocks noChangeArrowheads="1"/>
          </p:cNvSpPr>
          <p:nvPr/>
        </p:nvSpPr>
        <p:spPr bwMode="auto">
          <a:xfrm>
            <a:off x="3425835" y="4572008"/>
            <a:ext cx="282575" cy="336550"/>
          </a:xfrm>
          <a:prstGeom prst="rect">
            <a:avLst/>
          </a:prstGeom>
          <a:noFill/>
          <a:ln w="9525">
            <a:noFill/>
            <a:round/>
            <a:headEnd/>
            <a:tailEnd/>
          </a:ln>
        </p:spPr>
        <p:txBody>
          <a:bodyPr wrap="none" lIns="90000" tIns="46800" rIns="90000" bIns="46800">
            <a:spAutoFit/>
          </a:bodyPr>
          <a:lstStyle/>
          <a:p>
            <a:pPr defTabSz="449263"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0">
                <a:solidFill>
                  <a:srgbClr val="000000"/>
                </a:solidFill>
                <a:latin typeface="Times New Roman" pitchFamily="18" charset="0"/>
              </a:rPr>
              <a:t>2</a:t>
            </a:r>
          </a:p>
        </p:txBody>
      </p:sp>
      <p:sp>
        <p:nvSpPr>
          <p:cNvPr id="54" name="Rectangle 22"/>
          <p:cNvSpPr>
            <a:spLocks noChangeArrowheads="1"/>
          </p:cNvSpPr>
          <p:nvPr/>
        </p:nvSpPr>
        <p:spPr bwMode="auto">
          <a:xfrm>
            <a:off x="3829060" y="5626108"/>
            <a:ext cx="349250" cy="336550"/>
          </a:xfrm>
          <a:prstGeom prst="rect">
            <a:avLst/>
          </a:prstGeom>
          <a:noFill/>
          <a:ln w="9525">
            <a:noFill/>
            <a:round/>
            <a:headEnd/>
            <a:tailEnd/>
          </a:ln>
        </p:spPr>
        <p:txBody>
          <a:bodyPr wrap="none" lIns="90000" tIns="46800" rIns="90000" bIns="46800">
            <a:spAutoFit/>
          </a:bodyPr>
          <a:lstStyle/>
          <a:p>
            <a:pPr defTabSz="449263"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0">
                <a:solidFill>
                  <a:srgbClr val="000000"/>
                </a:solidFill>
                <a:latin typeface="Times New Roman" pitchFamily="18" charset="0"/>
              </a:rPr>
              <a:t>-1</a:t>
            </a:r>
          </a:p>
        </p:txBody>
      </p:sp>
      <p:sp>
        <p:nvSpPr>
          <p:cNvPr id="55" name="Rectangle 23"/>
          <p:cNvSpPr>
            <a:spLocks noChangeArrowheads="1"/>
          </p:cNvSpPr>
          <p:nvPr/>
        </p:nvSpPr>
        <p:spPr bwMode="auto">
          <a:xfrm>
            <a:off x="3797310" y="5192721"/>
            <a:ext cx="349250" cy="336550"/>
          </a:xfrm>
          <a:prstGeom prst="rect">
            <a:avLst/>
          </a:prstGeom>
          <a:noFill/>
          <a:ln w="9525">
            <a:noFill/>
            <a:round/>
            <a:headEnd/>
            <a:tailEnd/>
          </a:ln>
        </p:spPr>
        <p:txBody>
          <a:bodyPr wrap="none" lIns="90000" tIns="46800" rIns="90000" bIns="46800">
            <a:spAutoFit/>
          </a:bodyPr>
          <a:lstStyle/>
          <a:p>
            <a:pPr defTabSz="449263"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0">
                <a:solidFill>
                  <a:srgbClr val="000000"/>
                </a:solidFill>
                <a:latin typeface="Times New Roman" pitchFamily="18" charset="0"/>
              </a:rPr>
              <a:t>-1</a:t>
            </a:r>
          </a:p>
        </p:txBody>
      </p:sp>
      <p:sp>
        <p:nvSpPr>
          <p:cNvPr id="56" name="Rectangle 24"/>
          <p:cNvSpPr>
            <a:spLocks noChangeArrowheads="1"/>
          </p:cNvSpPr>
          <p:nvPr/>
        </p:nvSpPr>
        <p:spPr bwMode="auto">
          <a:xfrm>
            <a:off x="3357554" y="6353183"/>
            <a:ext cx="282575" cy="336550"/>
          </a:xfrm>
          <a:prstGeom prst="rect">
            <a:avLst/>
          </a:prstGeom>
          <a:noFill/>
          <a:ln w="9525">
            <a:noFill/>
            <a:round/>
            <a:headEnd/>
            <a:tailEnd/>
          </a:ln>
        </p:spPr>
        <p:txBody>
          <a:bodyPr wrap="none" lIns="90000" tIns="46800" rIns="90000" bIns="46800">
            <a:spAutoFit/>
          </a:bodyPr>
          <a:lstStyle/>
          <a:p>
            <a:pPr defTabSz="449263"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0">
                <a:solidFill>
                  <a:srgbClr val="000000"/>
                </a:solidFill>
                <a:latin typeface="Times New Roman" pitchFamily="18" charset="0"/>
              </a:rPr>
              <a:t>2</a:t>
            </a:r>
          </a:p>
        </p:txBody>
      </p:sp>
      <p:sp>
        <p:nvSpPr>
          <p:cNvPr id="57" name="Rectangle 25"/>
          <p:cNvSpPr>
            <a:spLocks noChangeArrowheads="1"/>
          </p:cNvSpPr>
          <p:nvPr/>
        </p:nvSpPr>
        <p:spPr bwMode="auto">
          <a:xfrm>
            <a:off x="4991110" y="4803783"/>
            <a:ext cx="282575" cy="336550"/>
          </a:xfrm>
          <a:prstGeom prst="rect">
            <a:avLst/>
          </a:prstGeom>
          <a:noFill/>
          <a:ln w="9525">
            <a:noFill/>
            <a:round/>
            <a:headEnd/>
            <a:tailEnd/>
          </a:ln>
        </p:spPr>
        <p:txBody>
          <a:bodyPr wrap="none" lIns="90000" tIns="46800" rIns="90000" bIns="46800">
            <a:spAutoFit/>
          </a:bodyPr>
          <a:lstStyle/>
          <a:p>
            <a:pPr defTabSz="449263"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0">
                <a:solidFill>
                  <a:srgbClr val="000000"/>
                </a:solidFill>
                <a:latin typeface="Times New Roman" pitchFamily="18" charset="0"/>
              </a:rPr>
              <a:t>2</a:t>
            </a:r>
          </a:p>
        </p:txBody>
      </p:sp>
      <p:sp>
        <p:nvSpPr>
          <p:cNvPr id="58" name="Rectangle 26"/>
          <p:cNvSpPr>
            <a:spLocks noChangeArrowheads="1"/>
          </p:cNvSpPr>
          <p:nvPr/>
        </p:nvSpPr>
        <p:spPr bwMode="auto">
          <a:xfrm>
            <a:off x="5037148" y="5997583"/>
            <a:ext cx="282575" cy="336550"/>
          </a:xfrm>
          <a:prstGeom prst="rect">
            <a:avLst/>
          </a:prstGeom>
          <a:noFill/>
          <a:ln w="9525">
            <a:noFill/>
            <a:round/>
            <a:headEnd/>
            <a:tailEnd/>
          </a:ln>
        </p:spPr>
        <p:txBody>
          <a:bodyPr wrap="none" lIns="90000" tIns="46800" rIns="90000" bIns="46800">
            <a:spAutoFit/>
          </a:bodyPr>
          <a:lstStyle/>
          <a:p>
            <a:pPr defTabSz="449263"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0">
                <a:solidFill>
                  <a:srgbClr val="000000"/>
                </a:solidFill>
                <a:latin typeface="Times New Roman" pitchFamily="18" charset="0"/>
              </a:rPr>
              <a:t>2</a:t>
            </a:r>
          </a:p>
        </p:txBody>
      </p:sp>
      <p:sp>
        <p:nvSpPr>
          <p:cNvPr id="59" name="58 Flecha derecha"/>
          <p:cNvSpPr/>
          <p:nvPr/>
        </p:nvSpPr>
        <p:spPr>
          <a:xfrm rot="2353249">
            <a:off x="1190544" y="4772851"/>
            <a:ext cx="1214446"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0" name="59 Flecha derecha"/>
          <p:cNvSpPr/>
          <p:nvPr/>
        </p:nvSpPr>
        <p:spPr>
          <a:xfrm rot="19501019">
            <a:off x="4921874" y="4030625"/>
            <a:ext cx="1214446"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1" name="60 Rectángulo"/>
          <p:cNvSpPr/>
          <p:nvPr/>
        </p:nvSpPr>
        <p:spPr>
          <a:xfrm>
            <a:off x="3857620" y="4500570"/>
            <a:ext cx="1000132" cy="2143140"/>
          </a:xfrm>
          <a:prstGeom prst="rect">
            <a:avLst/>
          </a:prstGeom>
          <a:no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s-CL"/>
          </a:p>
        </p:txBody>
      </p:sp>
      <p:sp>
        <p:nvSpPr>
          <p:cNvPr id="62" name="61 Rectángulo"/>
          <p:cNvSpPr/>
          <p:nvPr/>
        </p:nvSpPr>
        <p:spPr>
          <a:xfrm>
            <a:off x="3286116" y="2571744"/>
            <a:ext cx="2143140" cy="9144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CL" sz="2400" dirty="0" smtClean="0"/>
              <a:t>Se agrega una nueva capa</a:t>
            </a:r>
            <a:endParaRPr lang="es-CL" sz="2400" dirty="0"/>
          </a:p>
        </p:txBody>
      </p:sp>
      <p:cxnSp>
        <p:nvCxnSpPr>
          <p:cNvPr id="64" name="63 Conector recto de flecha"/>
          <p:cNvCxnSpPr>
            <a:stCxn id="62" idx="2"/>
            <a:endCxn id="61" idx="0"/>
          </p:cNvCxnSpPr>
          <p:nvPr/>
        </p:nvCxnSpPr>
        <p:spPr>
          <a:xfrm rot="5400000">
            <a:off x="3850473" y="3993357"/>
            <a:ext cx="1014426"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3" name="Line 33"/>
          <p:cNvSpPr>
            <a:spLocks noChangeShapeType="1"/>
          </p:cNvSpPr>
          <p:nvPr/>
        </p:nvSpPr>
        <p:spPr bwMode="auto">
          <a:xfrm flipV="1">
            <a:off x="7786710" y="2000240"/>
            <a:ext cx="792163" cy="2519363"/>
          </a:xfrm>
          <a:prstGeom prst="line">
            <a:avLst/>
          </a:prstGeom>
          <a:noFill/>
          <a:ln w="9525">
            <a:solidFill>
              <a:schemeClr val="tx1"/>
            </a:solidFill>
            <a:prstDash val="dash"/>
            <a:round/>
            <a:headEnd/>
            <a:tailEnd/>
          </a:ln>
        </p:spPr>
        <p:txBody>
          <a:bodyPr/>
          <a:lstStyle/>
          <a:p>
            <a:endParaRPr lang="es-CL"/>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box(in)">
                                      <p:cBhvr>
                                        <p:cTn id="1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a:t>
            </a:r>
            <a:br>
              <a:rPr lang="es-CL" dirty="0" smtClean="0"/>
            </a:br>
            <a:r>
              <a:rPr lang="es-CL" dirty="0" err="1" smtClean="0"/>
              <a:t>Perceptrón</a:t>
            </a:r>
            <a:r>
              <a:rPr lang="es-CL" dirty="0" smtClean="0"/>
              <a:t> Multicapa (5) </a:t>
            </a:r>
            <a:endParaRPr lang="es-CL" dirty="0"/>
          </a:p>
        </p:txBody>
      </p:sp>
      <p:sp>
        <p:nvSpPr>
          <p:cNvPr id="5123" name="2 Marcador de contenido"/>
          <p:cNvSpPr>
            <a:spLocks noGrp="1"/>
          </p:cNvSpPr>
          <p:nvPr>
            <p:ph idx="1"/>
          </p:nvPr>
        </p:nvSpPr>
        <p:spPr/>
        <p:txBody>
          <a:bodyPr/>
          <a:lstStyle/>
          <a:p>
            <a:pPr algn="just"/>
            <a:r>
              <a:rPr lang="es-ES" sz="2000" dirty="0" smtClean="0"/>
              <a:t>Una </a:t>
            </a:r>
            <a:r>
              <a:rPr lang="es-ES" sz="2000" b="1" dirty="0" smtClean="0"/>
              <a:t>red neuronal </a:t>
            </a:r>
            <a:r>
              <a:rPr lang="es-ES" sz="2000" b="1" dirty="0" smtClean="0">
                <a:solidFill>
                  <a:srgbClr val="FF0000"/>
                </a:solidFill>
              </a:rPr>
              <a:t>es una función </a:t>
            </a:r>
          </a:p>
          <a:p>
            <a:pPr algn="just"/>
            <a:endParaRPr lang="es-ES" sz="2000" dirty="0" smtClean="0"/>
          </a:p>
          <a:p>
            <a:pPr algn="just">
              <a:buFont typeface="Wingdings" pitchFamily="2" charset="2"/>
              <a:buNone/>
            </a:pPr>
            <a:r>
              <a:rPr lang="es-ES" sz="2000" dirty="0" smtClean="0"/>
              <a:t>	</a:t>
            </a:r>
          </a:p>
          <a:p>
            <a:pPr algn="just">
              <a:buFont typeface="Wingdings" pitchFamily="2" charset="2"/>
              <a:buNone/>
            </a:pPr>
            <a:r>
              <a:rPr lang="es-ES" sz="2000" dirty="0" smtClean="0"/>
              <a:t>	donde </a:t>
            </a:r>
            <a:r>
              <a:rPr lang="es-ES" sz="2000" b="1" dirty="0" smtClean="0">
                <a:solidFill>
                  <a:srgbClr val="FF0000"/>
                </a:solidFill>
              </a:rPr>
              <a:t>Y</a:t>
            </a:r>
            <a:r>
              <a:rPr lang="es-ES" sz="2000" dirty="0" smtClean="0"/>
              <a:t> es el vector formado por las salidas de la red, </a:t>
            </a:r>
            <a:r>
              <a:rPr lang="es-ES" sz="2000" b="1" dirty="0" smtClean="0">
                <a:solidFill>
                  <a:srgbClr val="FF0000"/>
                </a:solidFill>
              </a:rPr>
              <a:t>X</a:t>
            </a:r>
            <a:r>
              <a:rPr lang="es-ES" sz="2000" dirty="0" smtClean="0"/>
              <a:t> es el vector de entrada a la red, y </a:t>
            </a:r>
            <a:r>
              <a:rPr lang="es-ES" sz="2000" b="1" dirty="0" smtClean="0">
                <a:solidFill>
                  <a:srgbClr val="FF0000"/>
                </a:solidFill>
              </a:rPr>
              <a:t>W</a:t>
            </a:r>
            <a:r>
              <a:rPr lang="es-ES" sz="2000" dirty="0" smtClean="0"/>
              <a:t> es el conjunto de todos los parámetros de la red (pesos y umbrales), y </a:t>
            </a:r>
            <a:r>
              <a:rPr lang="es-ES" sz="2000" b="1" dirty="0" smtClean="0">
                <a:solidFill>
                  <a:srgbClr val="FF0000"/>
                </a:solidFill>
              </a:rPr>
              <a:t>F</a:t>
            </a:r>
            <a:r>
              <a:rPr lang="es-ES" sz="2000" dirty="0" smtClean="0"/>
              <a:t> una función continua </a:t>
            </a:r>
            <a:r>
              <a:rPr lang="es-CL" sz="2000" dirty="0" smtClean="0"/>
              <a:t>no lineal.</a:t>
            </a:r>
            <a:endParaRPr lang="es-ES" sz="2000" dirty="0" smtClean="0"/>
          </a:p>
        </p:txBody>
      </p:sp>
      <p:sp>
        <p:nvSpPr>
          <p:cNvPr id="4" name="3 Marcador de número de diapositiva"/>
          <p:cNvSpPr>
            <a:spLocks noGrp="1"/>
          </p:cNvSpPr>
          <p:nvPr>
            <p:ph type="sldNum" sz="quarter" idx="12"/>
          </p:nvPr>
        </p:nvSpPr>
        <p:spPr/>
        <p:txBody>
          <a:bodyPr/>
          <a:lstStyle/>
          <a:p>
            <a:pPr>
              <a:defRPr/>
            </a:pPr>
            <a:fld id="{FA9A46AA-94D5-480D-B19A-2BFBE4A62A36}" type="slidenum">
              <a:rPr lang="es-ES" smtClean="0"/>
              <a:pPr>
                <a:defRPr/>
              </a:pPr>
              <a:t>49</a:t>
            </a:fld>
            <a:endParaRPr lang="es-ES"/>
          </a:p>
        </p:txBody>
      </p:sp>
      <p:pic>
        <p:nvPicPr>
          <p:cNvPr id="5125" name="Picture 2"/>
          <p:cNvPicPr>
            <a:picLocks noChangeAspect="1" noChangeArrowheads="1"/>
          </p:cNvPicPr>
          <p:nvPr/>
        </p:nvPicPr>
        <p:blipFill>
          <a:blip r:embed="rId2" cstate="print"/>
          <a:srcRect/>
          <a:stretch>
            <a:fillRect/>
          </a:stretch>
        </p:blipFill>
        <p:spPr bwMode="auto">
          <a:xfrm>
            <a:off x="3620137" y="2143116"/>
            <a:ext cx="2094871" cy="500066"/>
          </a:xfrm>
          <a:prstGeom prst="rect">
            <a:avLst/>
          </a:prstGeom>
          <a:noFill/>
          <a:ln w="9525">
            <a:noFill/>
            <a:miter lim="800000"/>
            <a:headEnd/>
            <a:tailEnd/>
          </a:ln>
        </p:spPr>
      </p:pic>
      <p:pic>
        <p:nvPicPr>
          <p:cNvPr id="5126" name="Picture 3"/>
          <p:cNvPicPr>
            <a:picLocks noChangeAspect="1" noChangeArrowheads="1"/>
          </p:cNvPicPr>
          <p:nvPr/>
        </p:nvPicPr>
        <p:blipFill>
          <a:blip r:embed="rId3" cstate="print"/>
          <a:srcRect/>
          <a:stretch>
            <a:fillRect/>
          </a:stretch>
        </p:blipFill>
        <p:spPr bwMode="auto">
          <a:xfrm>
            <a:off x="1214438" y="3857628"/>
            <a:ext cx="6858000" cy="2157412"/>
          </a:xfrm>
          <a:prstGeom prst="rect">
            <a:avLst/>
          </a:prstGeom>
          <a:noFill/>
          <a:ln w="9525">
            <a:noFill/>
            <a:miter lim="800000"/>
            <a:headEnd/>
            <a:tailEnd/>
          </a:ln>
        </p:spPr>
      </p:pic>
      <p:sp>
        <p:nvSpPr>
          <p:cNvPr id="8" name="7 Elipse"/>
          <p:cNvSpPr/>
          <p:nvPr/>
        </p:nvSpPr>
        <p:spPr>
          <a:xfrm>
            <a:off x="714375" y="3786190"/>
            <a:ext cx="1928813" cy="250031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5128" name="8 CuadroTexto"/>
          <p:cNvSpPr txBox="1">
            <a:spLocks noChangeArrowheads="1"/>
          </p:cNvSpPr>
          <p:nvPr/>
        </p:nvSpPr>
        <p:spPr bwMode="auto">
          <a:xfrm>
            <a:off x="357188" y="6143628"/>
            <a:ext cx="338137" cy="369887"/>
          </a:xfrm>
          <a:prstGeom prst="rect">
            <a:avLst/>
          </a:prstGeom>
          <a:noFill/>
          <a:ln w="9525">
            <a:noFill/>
            <a:miter lim="800000"/>
            <a:headEnd/>
            <a:tailEnd/>
          </a:ln>
        </p:spPr>
        <p:txBody>
          <a:bodyPr wrap="none">
            <a:spAutoFit/>
          </a:bodyPr>
          <a:lstStyle/>
          <a:p>
            <a:r>
              <a:rPr lang="es-CL" b="1" dirty="0">
                <a:solidFill>
                  <a:srgbClr val="FF0000"/>
                </a:solidFill>
              </a:rPr>
              <a:t>X</a:t>
            </a:r>
          </a:p>
        </p:txBody>
      </p:sp>
      <p:cxnSp>
        <p:nvCxnSpPr>
          <p:cNvPr id="11" name="10 Conector recto de flecha"/>
          <p:cNvCxnSpPr>
            <a:stCxn id="5128" idx="3"/>
            <a:endCxn id="8" idx="3"/>
          </p:cNvCxnSpPr>
          <p:nvPr/>
        </p:nvCxnSpPr>
        <p:spPr>
          <a:xfrm flipV="1">
            <a:off x="695325" y="5919790"/>
            <a:ext cx="301625" cy="4079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11 Elipse"/>
          <p:cNvSpPr/>
          <p:nvPr/>
        </p:nvSpPr>
        <p:spPr>
          <a:xfrm>
            <a:off x="2786063" y="3895728"/>
            <a:ext cx="3786187" cy="207168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5131" name="12 CuadroTexto"/>
          <p:cNvSpPr txBox="1">
            <a:spLocks noChangeArrowheads="1"/>
          </p:cNvSpPr>
          <p:nvPr/>
        </p:nvSpPr>
        <p:spPr bwMode="auto">
          <a:xfrm>
            <a:off x="4240213" y="6357940"/>
            <a:ext cx="403225" cy="369888"/>
          </a:xfrm>
          <a:prstGeom prst="rect">
            <a:avLst/>
          </a:prstGeom>
          <a:noFill/>
          <a:ln w="9525">
            <a:noFill/>
            <a:miter lim="800000"/>
            <a:headEnd/>
            <a:tailEnd/>
          </a:ln>
        </p:spPr>
        <p:txBody>
          <a:bodyPr wrap="none">
            <a:spAutoFit/>
          </a:bodyPr>
          <a:lstStyle/>
          <a:p>
            <a:r>
              <a:rPr lang="es-CL" b="1">
                <a:solidFill>
                  <a:srgbClr val="FF0000"/>
                </a:solidFill>
              </a:rPr>
              <a:t>W</a:t>
            </a:r>
          </a:p>
        </p:txBody>
      </p:sp>
      <p:cxnSp>
        <p:nvCxnSpPr>
          <p:cNvPr id="15" name="14 Conector recto de flecha"/>
          <p:cNvCxnSpPr>
            <a:stCxn id="5131" idx="0"/>
            <a:endCxn id="12" idx="4"/>
          </p:cNvCxnSpPr>
          <p:nvPr/>
        </p:nvCxnSpPr>
        <p:spPr>
          <a:xfrm rot="5400000" flipH="1" flipV="1">
            <a:off x="4365625" y="6043615"/>
            <a:ext cx="390525" cy="2381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15 Elipse"/>
          <p:cNvSpPr/>
          <p:nvPr/>
        </p:nvSpPr>
        <p:spPr>
          <a:xfrm>
            <a:off x="6786563" y="4500565"/>
            <a:ext cx="1643062" cy="12858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p>
        </p:txBody>
      </p:sp>
      <p:sp>
        <p:nvSpPr>
          <p:cNvPr id="5134" name="16 CuadroTexto"/>
          <p:cNvSpPr txBox="1">
            <a:spLocks noChangeArrowheads="1"/>
          </p:cNvSpPr>
          <p:nvPr/>
        </p:nvSpPr>
        <p:spPr bwMode="auto">
          <a:xfrm>
            <a:off x="7169150" y="6215065"/>
            <a:ext cx="403225" cy="369888"/>
          </a:xfrm>
          <a:prstGeom prst="rect">
            <a:avLst/>
          </a:prstGeom>
          <a:noFill/>
          <a:ln w="9525">
            <a:noFill/>
            <a:miter lim="800000"/>
            <a:headEnd/>
            <a:tailEnd/>
          </a:ln>
        </p:spPr>
        <p:txBody>
          <a:bodyPr>
            <a:spAutoFit/>
          </a:bodyPr>
          <a:lstStyle/>
          <a:p>
            <a:r>
              <a:rPr lang="es-CL" b="1">
                <a:solidFill>
                  <a:srgbClr val="FF0000"/>
                </a:solidFill>
              </a:rPr>
              <a:t>Y</a:t>
            </a:r>
          </a:p>
        </p:txBody>
      </p:sp>
      <p:cxnSp>
        <p:nvCxnSpPr>
          <p:cNvPr id="18" name="17 Conector recto de flecha"/>
          <p:cNvCxnSpPr>
            <a:stCxn id="5134" idx="0"/>
            <a:endCxn id="16" idx="4"/>
          </p:cNvCxnSpPr>
          <p:nvPr/>
        </p:nvCxnSpPr>
        <p:spPr>
          <a:xfrm rot="5400000" flipH="1" flipV="1">
            <a:off x="7275513" y="5881690"/>
            <a:ext cx="428625" cy="2381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121 Título"/>
          <p:cNvSpPr>
            <a:spLocks noGrp="1"/>
          </p:cNvSpPr>
          <p:nvPr>
            <p:ph type="title"/>
          </p:nvPr>
        </p:nvSpPr>
        <p:spPr/>
        <p:txBody>
          <a:bodyPr/>
          <a:lstStyle/>
          <a:p>
            <a:r>
              <a:rPr lang="es-CL" dirty="0" smtClean="0"/>
              <a:t>Proceso KDD</a:t>
            </a:r>
            <a:endParaRPr lang="es-CL" dirty="0"/>
          </a:p>
        </p:txBody>
      </p:sp>
      <p:sp>
        <p:nvSpPr>
          <p:cNvPr id="123" name="122 Marcador de número de diapositiva"/>
          <p:cNvSpPr>
            <a:spLocks noGrp="1"/>
          </p:cNvSpPr>
          <p:nvPr>
            <p:ph type="sldNum" sz="quarter" idx="12"/>
          </p:nvPr>
        </p:nvSpPr>
        <p:spPr/>
        <p:txBody>
          <a:bodyPr/>
          <a:lstStyle/>
          <a:p>
            <a:pPr>
              <a:defRPr/>
            </a:pPr>
            <a:fld id="{D046794B-3FFE-415C-B078-B60CBEA0704D}" type="slidenum">
              <a:rPr lang="es-ES" smtClean="0"/>
              <a:pPr>
                <a:defRPr/>
              </a:pPr>
              <a:t>5</a:t>
            </a:fld>
            <a:endParaRPr lang="es-ES"/>
          </a:p>
        </p:txBody>
      </p:sp>
      <p:sp>
        <p:nvSpPr>
          <p:cNvPr id="126" name="5 CuadroTexto"/>
          <p:cNvSpPr txBox="1">
            <a:spLocks noChangeArrowheads="1"/>
          </p:cNvSpPr>
          <p:nvPr/>
        </p:nvSpPr>
        <p:spPr bwMode="auto">
          <a:xfrm>
            <a:off x="2130425" y="6130946"/>
            <a:ext cx="4656138" cy="369888"/>
          </a:xfrm>
          <a:prstGeom prst="rect">
            <a:avLst/>
          </a:prstGeom>
          <a:noFill/>
          <a:ln w="9525">
            <a:noFill/>
            <a:miter lim="800000"/>
            <a:headEnd/>
            <a:tailEnd/>
          </a:ln>
        </p:spPr>
        <p:txBody>
          <a:bodyPr wrap="none">
            <a:spAutoFit/>
          </a:bodyPr>
          <a:lstStyle/>
          <a:p>
            <a:r>
              <a:rPr lang="es-CL" b="1" dirty="0" err="1"/>
              <a:t>K</a:t>
            </a:r>
            <a:r>
              <a:rPr lang="es-CL" dirty="0" err="1"/>
              <a:t>nowledge</a:t>
            </a:r>
            <a:r>
              <a:rPr lang="es-CL" dirty="0"/>
              <a:t> </a:t>
            </a:r>
            <a:r>
              <a:rPr lang="es-CL" b="1" dirty="0" err="1"/>
              <a:t>D</a:t>
            </a:r>
            <a:r>
              <a:rPr lang="es-CL" dirty="0" err="1"/>
              <a:t>iscovery</a:t>
            </a:r>
            <a:r>
              <a:rPr lang="es-CL" dirty="0"/>
              <a:t> in </a:t>
            </a:r>
            <a:r>
              <a:rPr lang="es-CL" b="1" dirty="0" err="1"/>
              <a:t>D</a:t>
            </a:r>
            <a:r>
              <a:rPr lang="es-CL" dirty="0" err="1"/>
              <a:t>atabases</a:t>
            </a:r>
            <a:r>
              <a:rPr lang="es-CL" dirty="0"/>
              <a:t> </a:t>
            </a:r>
            <a:r>
              <a:rPr lang="es-CL" dirty="0">
                <a:sym typeface="Wingdings" pitchFamily="2" charset="2"/>
              </a:rPr>
              <a:t> </a:t>
            </a:r>
            <a:r>
              <a:rPr lang="es-CL" b="1" dirty="0">
                <a:sym typeface="Wingdings" pitchFamily="2" charset="2"/>
              </a:rPr>
              <a:t>KDD</a:t>
            </a:r>
            <a:endParaRPr lang="es-CL" b="1" dirty="0"/>
          </a:p>
        </p:txBody>
      </p:sp>
      <p:pic>
        <p:nvPicPr>
          <p:cNvPr id="7" name="Picture 6" descr="C:\Documents and Settings\Gaston L'Huillier\Escritorio\KDDsteps.PNG"/>
          <p:cNvPicPr>
            <a:picLocks noChangeAspect="1" noChangeArrowheads="1"/>
          </p:cNvPicPr>
          <p:nvPr/>
        </p:nvPicPr>
        <p:blipFill>
          <a:blip r:embed="rId2" cstate="print">
            <a:grayscl/>
          </a:blip>
          <a:srcRect/>
          <a:stretch>
            <a:fillRect/>
          </a:stretch>
        </p:blipFill>
        <p:spPr bwMode="auto">
          <a:xfrm>
            <a:off x="500063" y="1714500"/>
            <a:ext cx="8191500" cy="4286250"/>
          </a:xfrm>
          <a:prstGeom prst="rect">
            <a:avLst/>
          </a:prstGeom>
          <a:noFill/>
          <a:ln w="9525">
            <a:noFill/>
            <a:miter lim="800000"/>
            <a:headEnd/>
            <a:tailEnd/>
          </a:ln>
        </p:spPr>
      </p:pic>
      <p:sp>
        <p:nvSpPr>
          <p:cNvPr id="8" name="7 Rectángulo"/>
          <p:cNvSpPr/>
          <p:nvPr/>
        </p:nvSpPr>
        <p:spPr>
          <a:xfrm>
            <a:off x="4572000" y="2071678"/>
            <a:ext cx="2928958" cy="2857500"/>
          </a:xfrm>
          <a:prstGeom prst="rect">
            <a:avLst/>
          </a:prstGeom>
          <a:solidFill>
            <a:schemeClr val="tx2">
              <a:alpha val="33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CL" b="1" dirty="0" smtClean="0">
                <a:solidFill>
                  <a:schemeClr val="tx1"/>
                </a:solidFill>
              </a:rPr>
              <a:t>TALLER 6</a:t>
            </a:r>
            <a:endParaRPr lang="es-CL" b="1" dirty="0">
              <a:solidFill>
                <a:schemeClr val="tx1"/>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a:t>
            </a:r>
            <a:br>
              <a:rPr lang="es-CL" dirty="0" smtClean="0"/>
            </a:br>
            <a:r>
              <a:rPr lang="es-CL" dirty="0" smtClean="0"/>
              <a:t>Problema general </a:t>
            </a:r>
            <a:endParaRPr lang="es-CL" dirty="0"/>
          </a:p>
        </p:txBody>
      </p:sp>
      <p:sp>
        <p:nvSpPr>
          <p:cNvPr id="7171" name="2 Marcador de contenido"/>
          <p:cNvSpPr>
            <a:spLocks noGrp="1"/>
          </p:cNvSpPr>
          <p:nvPr>
            <p:ph idx="1"/>
          </p:nvPr>
        </p:nvSpPr>
        <p:spPr>
          <a:xfrm>
            <a:off x="571472" y="1571612"/>
            <a:ext cx="8229600" cy="5286388"/>
          </a:xfrm>
        </p:spPr>
        <p:txBody>
          <a:bodyPr>
            <a:normAutofit/>
          </a:bodyPr>
          <a:lstStyle/>
          <a:p>
            <a:r>
              <a:rPr lang="es-CL" sz="2400" dirty="0" smtClean="0"/>
              <a:t>Se desea resolver el siguiente problema de optimización:</a:t>
            </a:r>
          </a:p>
          <a:p>
            <a:endParaRPr lang="es-CL" sz="2400" dirty="0" smtClean="0"/>
          </a:p>
          <a:p>
            <a:endParaRPr lang="es-CL" sz="2400" dirty="0" smtClean="0"/>
          </a:p>
          <a:p>
            <a:endParaRPr lang="es-CL" sz="2400" dirty="0" smtClean="0"/>
          </a:p>
          <a:p>
            <a:endParaRPr lang="es-CL" sz="2400" dirty="0" smtClean="0"/>
          </a:p>
          <a:p>
            <a:endParaRPr lang="es-CL" sz="2400" dirty="0" smtClean="0"/>
          </a:p>
          <a:p>
            <a:pPr>
              <a:buNone/>
            </a:pPr>
            <a:endParaRPr lang="es-CL" sz="2400" dirty="0" smtClean="0"/>
          </a:p>
          <a:p>
            <a:pPr>
              <a:buNone/>
            </a:pPr>
            <a:r>
              <a:rPr lang="es-CL" sz="2400" dirty="0" smtClean="0"/>
              <a:t/>
            </a:r>
            <a:br>
              <a:rPr lang="es-CL" sz="2400" dirty="0" smtClean="0"/>
            </a:br>
            <a:endParaRPr lang="es-CL" sz="2400" dirty="0" smtClean="0"/>
          </a:p>
          <a:p>
            <a:endParaRPr lang="es-CL" sz="2000" dirty="0" smtClean="0"/>
          </a:p>
          <a:p>
            <a:r>
              <a:rPr lang="es-CL" sz="2000" b="1" dirty="0" smtClean="0">
                <a:solidFill>
                  <a:srgbClr val="FF0000"/>
                </a:solidFill>
              </a:rPr>
              <a:t>N = {1,..,n} </a:t>
            </a:r>
            <a:r>
              <a:rPr lang="es-CL" sz="2000" dirty="0" smtClean="0"/>
              <a:t> cantidad de observaciones</a:t>
            </a:r>
          </a:p>
          <a:p>
            <a:r>
              <a:rPr lang="es-CL" sz="2000" b="1" dirty="0" err="1" smtClean="0">
                <a:solidFill>
                  <a:srgbClr val="FF0000"/>
                </a:solidFill>
              </a:rPr>
              <a:t>nC</a:t>
            </a:r>
            <a:r>
              <a:rPr lang="es-CL" sz="2000" dirty="0" smtClean="0"/>
              <a:t> = cantidad de neuronas de salida (variable objetivo)</a:t>
            </a:r>
          </a:p>
          <a:p>
            <a:r>
              <a:rPr lang="es-CL" sz="2000" dirty="0" smtClean="0"/>
              <a:t>     = valor del atributo</a:t>
            </a:r>
            <a:r>
              <a:rPr lang="es-CL" sz="2000" b="1" dirty="0" smtClean="0">
                <a:solidFill>
                  <a:srgbClr val="FF0000"/>
                </a:solidFill>
              </a:rPr>
              <a:t> i </a:t>
            </a:r>
            <a:r>
              <a:rPr lang="es-CL" sz="2000" dirty="0" smtClean="0"/>
              <a:t>para la observación </a:t>
            </a:r>
            <a:r>
              <a:rPr lang="es-CL" sz="2000" b="1" dirty="0" smtClean="0">
                <a:solidFill>
                  <a:srgbClr val="FF0000"/>
                </a:solidFill>
              </a:rPr>
              <a:t>n</a:t>
            </a:r>
          </a:p>
          <a:p>
            <a:r>
              <a:rPr lang="es-CL" sz="2000" b="1" dirty="0" err="1" smtClean="0">
                <a:solidFill>
                  <a:srgbClr val="FF0000"/>
                </a:solidFill>
              </a:rPr>
              <a:t>Sk</a:t>
            </a:r>
            <a:r>
              <a:rPr lang="es-CL" sz="2000" b="1" dirty="0" smtClean="0">
                <a:solidFill>
                  <a:srgbClr val="FF0000"/>
                </a:solidFill>
              </a:rPr>
              <a:t>(n) </a:t>
            </a:r>
            <a:r>
              <a:rPr lang="es-CL" sz="2000" dirty="0" smtClean="0"/>
              <a:t>= valor real de la clase para la observación </a:t>
            </a:r>
            <a:r>
              <a:rPr lang="es-CL" sz="2000" b="1" dirty="0" smtClean="0">
                <a:solidFill>
                  <a:srgbClr val="FF0000"/>
                </a:solidFill>
              </a:rPr>
              <a:t>n</a:t>
            </a:r>
          </a:p>
          <a:p>
            <a:r>
              <a:rPr lang="es-CL" sz="2000" b="1" dirty="0" err="1" smtClean="0">
                <a:solidFill>
                  <a:srgbClr val="FF0000"/>
                </a:solidFill>
              </a:rPr>
              <a:t>Yk</a:t>
            </a:r>
            <a:r>
              <a:rPr lang="es-CL" sz="2000" b="1" dirty="0" smtClean="0">
                <a:solidFill>
                  <a:srgbClr val="FF0000"/>
                </a:solidFill>
              </a:rPr>
              <a:t>(n) </a:t>
            </a:r>
            <a:r>
              <a:rPr lang="es-CL" sz="2000" dirty="0" smtClean="0"/>
              <a:t>= valor calculado para la observación </a:t>
            </a:r>
            <a:r>
              <a:rPr lang="es-CL" sz="2000" b="1" dirty="0" smtClean="0">
                <a:solidFill>
                  <a:srgbClr val="FF0000"/>
                </a:solidFill>
              </a:rPr>
              <a:t>n</a:t>
            </a:r>
          </a:p>
        </p:txBody>
      </p:sp>
      <p:sp>
        <p:nvSpPr>
          <p:cNvPr id="4" name="3 Marcador de número de diapositiva"/>
          <p:cNvSpPr>
            <a:spLocks noGrp="1"/>
          </p:cNvSpPr>
          <p:nvPr>
            <p:ph type="sldNum" sz="quarter" idx="12"/>
          </p:nvPr>
        </p:nvSpPr>
        <p:spPr/>
        <p:txBody>
          <a:bodyPr/>
          <a:lstStyle/>
          <a:p>
            <a:pPr>
              <a:defRPr/>
            </a:pPr>
            <a:fld id="{A5DD4B58-527B-4270-B0F3-5ECC139F1CE8}" type="slidenum">
              <a:rPr lang="es-ES" smtClean="0"/>
              <a:pPr>
                <a:defRPr/>
              </a:pPr>
              <a:t>50</a:t>
            </a:fld>
            <a:endParaRPr lang="es-ES"/>
          </a:p>
        </p:txBody>
      </p:sp>
      <p:pic>
        <p:nvPicPr>
          <p:cNvPr id="7173"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85720" y="2395549"/>
            <a:ext cx="4000500" cy="2676525"/>
          </a:xfrm>
          <a:prstGeom prst="rect">
            <a:avLst/>
          </a:prstGeom>
          <a:noFill/>
          <a:ln w="9525">
            <a:noFill/>
            <a:miter lim="800000"/>
            <a:headEnd/>
            <a:tailEnd/>
          </a:ln>
        </p:spPr>
      </p:pic>
      <p:pic>
        <p:nvPicPr>
          <p:cNvPr id="7174"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357956" y="2603498"/>
            <a:ext cx="857250" cy="468312"/>
          </a:xfrm>
          <a:prstGeom prst="rect">
            <a:avLst/>
          </a:prstGeom>
          <a:noFill/>
          <a:ln w="9525">
            <a:noFill/>
            <a:miter lim="800000"/>
            <a:headEnd/>
            <a:tailEnd/>
          </a:ln>
        </p:spPr>
      </p:pic>
      <p:pic>
        <p:nvPicPr>
          <p:cNvPr id="7175"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076855" y="3262318"/>
            <a:ext cx="3781425" cy="952500"/>
          </a:xfrm>
          <a:prstGeom prst="rect">
            <a:avLst/>
          </a:prstGeom>
          <a:noFill/>
          <a:ln w="9525">
            <a:noFill/>
            <a:miter lim="800000"/>
            <a:headEnd/>
            <a:tailEnd/>
          </a:ln>
        </p:spPr>
      </p:pic>
      <p:pic>
        <p:nvPicPr>
          <p:cNvPr id="7176" name="Picture 6"/>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714780" y="4224349"/>
            <a:ext cx="5124450" cy="847725"/>
          </a:xfrm>
          <a:prstGeom prst="rect">
            <a:avLst/>
          </a:prstGeom>
          <a:noFill/>
          <a:ln w="9525">
            <a:noFill/>
            <a:miter lim="800000"/>
            <a:headEnd/>
            <a:tailEnd/>
          </a:ln>
        </p:spPr>
      </p:pic>
      <p:pic>
        <p:nvPicPr>
          <p:cNvPr id="7177" name="Picture 7"/>
          <p:cNvPicPr>
            <a:picLocks noChangeAspect="1" noChangeArrowheads="1"/>
          </p:cNvPicPr>
          <p:nvPr/>
        </p:nvPicPr>
        <p:blipFill>
          <a:blip r:embed="rId6" cstate="print"/>
          <a:srcRect/>
          <a:stretch>
            <a:fillRect/>
          </a:stretch>
        </p:blipFill>
        <p:spPr bwMode="auto">
          <a:xfrm>
            <a:off x="1071538" y="5872182"/>
            <a:ext cx="266700" cy="342900"/>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 </a:t>
            </a:r>
            <a:br>
              <a:rPr lang="es-CL" dirty="0" smtClean="0"/>
            </a:br>
            <a:r>
              <a:rPr lang="es-CL" dirty="0" smtClean="0"/>
              <a:t>Algoritmo </a:t>
            </a:r>
            <a:r>
              <a:rPr lang="es-CL" dirty="0" err="1" smtClean="0"/>
              <a:t>Backpropagation</a:t>
            </a:r>
            <a:endParaRPr lang="es-CL" dirty="0"/>
          </a:p>
        </p:txBody>
      </p:sp>
      <p:sp>
        <p:nvSpPr>
          <p:cNvPr id="9219" name="2 Marcador de contenido"/>
          <p:cNvSpPr>
            <a:spLocks noGrp="1"/>
          </p:cNvSpPr>
          <p:nvPr>
            <p:ph idx="1"/>
          </p:nvPr>
        </p:nvSpPr>
        <p:spPr/>
        <p:txBody>
          <a:bodyPr/>
          <a:lstStyle/>
          <a:p>
            <a:pPr algn="just"/>
            <a:r>
              <a:rPr lang="es-CL" sz="2400" dirty="0" smtClean="0"/>
              <a:t>Algoritmo que permite encontrar de manera heurística la solución al problema de minimización del error de la red neuronal.</a:t>
            </a:r>
          </a:p>
          <a:p>
            <a:pPr algn="just"/>
            <a:r>
              <a:rPr lang="es-CL" sz="2400" dirty="0" smtClean="0"/>
              <a:t>Descrito originalmente el año 1974 (Paul </a:t>
            </a:r>
            <a:r>
              <a:rPr lang="es-CL" sz="2400" dirty="0" err="1" smtClean="0"/>
              <a:t>Werbos</a:t>
            </a:r>
            <a:r>
              <a:rPr lang="es-CL" sz="2400" dirty="0" smtClean="0"/>
              <a:t>), pero no fue reconocido hasta el año 1986 (</a:t>
            </a:r>
            <a:r>
              <a:rPr lang="es-CL" sz="2400" dirty="0" err="1" smtClean="0"/>
              <a:t>Rumerhalt</a:t>
            </a:r>
            <a:r>
              <a:rPr lang="es-CL" sz="2400" dirty="0" smtClean="0"/>
              <a:t> </a:t>
            </a:r>
            <a:r>
              <a:rPr lang="es-CL" sz="2400" i="1" dirty="0" smtClean="0"/>
              <a:t>et al.</a:t>
            </a:r>
            <a:r>
              <a:rPr lang="es-CL" sz="2400" dirty="0" smtClean="0"/>
              <a:t>).</a:t>
            </a:r>
          </a:p>
          <a:p>
            <a:pPr algn="just"/>
            <a:r>
              <a:rPr lang="es-CL" sz="2400" dirty="0" smtClean="0"/>
              <a:t>Compuesto de manera general por los siguientes pasos:</a:t>
            </a:r>
          </a:p>
          <a:p>
            <a:pPr marL="914400" lvl="1" indent="-457200" algn="just">
              <a:buFont typeface="+mj-lt"/>
              <a:buAutoNum type="arabicPeriod"/>
            </a:pPr>
            <a:r>
              <a:rPr lang="es-CL" sz="2000" dirty="0" smtClean="0"/>
              <a:t>Se presentan las observaciones a la red y utilizando los pesos actuales se calculan los valores de salida </a:t>
            </a:r>
          </a:p>
          <a:p>
            <a:pPr marL="914400" lvl="1" indent="-457200" algn="just">
              <a:buFont typeface="+mj-lt"/>
              <a:buAutoNum type="arabicPeriod"/>
            </a:pPr>
            <a:r>
              <a:rPr lang="es-CL" sz="2000" dirty="0" smtClean="0"/>
              <a:t>Se calculan los errores tomando las diferencias entre los resultados obtenidos y los resultados esperados</a:t>
            </a:r>
          </a:p>
          <a:p>
            <a:pPr marL="914400" lvl="1" indent="-457200" algn="just">
              <a:buFont typeface="+mj-lt"/>
              <a:buAutoNum type="arabicPeriod"/>
            </a:pPr>
            <a:r>
              <a:rPr lang="es-CL" sz="2000" dirty="0" smtClean="0"/>
              <a:t>El error se retro-alimenta a través de la red y los pesos son ajustados para minimizar el error.</a:t>
            </a:r>
          </a:p>
        </p:txBody>
      </p:sp>
      <p:sp>
        <p:nvSpPr>
          <p:cNvPr id="4" name="3 Marcador de número de diapositiva"/>
          <p:cNvSpPr>
            <a:spLocks noGrp="1"/>
          </p:cNvSpPr>
          <p:nvPr>
            <p:ph type="sldNum" sz="quarter" idx="12"/>
          </p:nvPr>
        </p:nvSpPr>
        <p:spPr/>
        <p:txBody>
          <a:bodyPr/>
          <a:lstStyle/>
          <a:p>
            <a:pPr>
              <a:defRPr/>
            </a:pPr>
            <a:fld id="{BCED4E4B-A78D-46D2-8733-D0F2F74B90CD}" type="slidenum">
              <a:rPr lang="es-ES" smtClean="0"/>
              <a:pPr>
                <a:defRPr/>
              </a:pPr>
              <a:t>51</a:t>
            </a:fld>
            <a:endParaRPr lang="es-E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 </a:t>
            </a:r>
            <a:br>
              <a:rPr lang="es-CL" dirty="0" smtClean="0"/>
            </a:br>
            <a:r>
              <a:rPr lang="es-CL" dirty="0" smtClean="0"/>
              <a:t>Algoritmo </a:t>
            </a:r>
            <a:r>
              <a:rPr lang="es-CL" dirty="0" err="1" smtClean="0"/>
              <a:t>Backpropagation</a:t>
            </a:r>
            <a:r>
              <a:rPr lang="es-CL" dirty="0" smtClean="0"/>
              <a:t> (2)</a:t>
            </a:r>
            <a:endParaRPr lang="es-CL" dirty="0"/>
          </a:p>
        </p:txBody>
      </p:sp>
      <p:sp>
        <p:nvSpPr>
          <p:cNvPr id="10243" name="2 Marcador de contenido"/>
          <p:cNvSpPr>
            <a:spLocks noGrp="1"/>
          </p:cNvSpPr>
          <p:nvPr>
            <p:ph idx="1"/>
          </p:nvPr>
        </p:nvSpPr>
        <p:spPr>
          <a:xfrm>
            <a:off x="457200" y="2018101"/>
            <a:ext cx="8229600" cy="4625609"/>
          </a:xfrm>
        </p:spPr>
        <p:txBody>
          <a:bodyPr/>
          <a:lstStyle/>
          <a:p>
            <a:pPr algn="just"/>
            <a:r>
              <a:rPr lang="es-CL" sz="2400" dirty="0" smtClean="0"/>
              <a:t>Una de las principales problemáticas del algoritmo </a:t>
            </a:r>
            <a:r>
              <a:rPr lang="es-CL" sz="2400" dirty="0" err="1" smtClean="0"/>
              <a:t>Backpropagation</a:t>
            </a:r>
            <a:r>
              <a:rPr lang="es-CL" sz="2400" dirty="0" smtClean="0"/>
              <a:t> es que se presenta la situación de encontrar como solución </a:t>
            </a:r>
            <a:r>
              <a:rPr lang="es-CL" sz="2400" b="1" dirty="0" smtClean="0">
                <a:solidFill>
                  <a:srgbClr val="FF0000"/>
                </a:solidFill>
              </a:rPr>
              <a:t>mínimos locales</a:t>
            </a:r>
            <a:r>
              <a:rPr lang="es-CL" sz="2400" dirty="0" smtClean="0"/>
              <a:t>:</a:t>
            </a:r>
          </a:p>
          <a:p>
            <a:pPr algn="just"/>
            <a:endParaRPr lang="es-CL" sz="2400" dirty="0" smtClean="0"/>
          </a:p>
          <a:p>
            <a:pPr algn="just"/>
            <a:endParaRPr lang="es-CL" sz="2400" dirty="0" smtClean="0"/>
          </a:p>
          <a:p>
            <a:pPr algn="just"/>
            <a:endParaRPr lang="es-CL" sz="2400" dirty="0" smtClean="0"/>
          </a:p>
          <a:p>
            <a:pPr algn="just"/>
            <a:endParaRPr lang="es-CL" sz="2400" dirty="0" smtClean="0"/>
          </a:p>
          <a:p>
            <a:pPr algn="just"/>
            <a:endParaRPr lang="es-CL" sz="2400" dirty="0" smtClean="0"/>
          </a:p>
          <a:p>
            <a:pPr algn="just"/>
            <a:endParaRPr lang="es-CL" sz="2400" dirty="0" smtClean="0"/>
          </a:p>
          <a:p>
            <a:pPr algn="just"/>
            <a:r>
              <a:rPr lang="es-CL" sz="2400" dirty="0" smtClean="0"/>
              <a:t>Se puede evitar este problema modificando los </a:t>
            </a:r>
            <a:r>
              <a:rPr lang="es-CL" sz="2400" b="1" dirty="0" smtClean="0"/>
              <a:t>valores de la tasa de aprendizaje</a:t>
            </a:r>
            <a:r>
              <a:rPr lang="es-CL" sz="2400" dirty="0" smtClean="0"/>
              <a:t>.</a:t>
            </a:r>
          </a:p>
        </p:txBody>
      </p:sp>
      <p:sp>
        <p:nvSpPr>
          <p:cNvPr id="4" name="3 Marcador de número de diapositiva"/>
          <p:cNvSpPr>
            <a:spLocks noGrp="1"/>
          </p:cNvSpPr>
          <p:nvPr>
            <p:ph type="sldNum" sz="quarter" idx="12"/>
          </p:nvPr>
        </p:nvSpPr>
        <p:spPr/>
        <p:txBody>
          <a:bodyPr/>
          <a:lstStyle/>
          <a:p>
            <a:pPr>
              <a:defRPr/>
            </a:pPr>
            <a:fld id="{A4FE2A87-A9B2-4FDC-B6BD-CBFF530D2EAA}" type="slidenum">
              <a:rPr lang="es-ES" smtClean="0"/>
              <a:pPr>
                <a:defRPr/>
              </a:pPr>
              <a:t>52</a:t>
            </a:fld>
            <a:endParaRPr lang="es-ES"/>
          </a:p>
        </p:txBody>
      </p:sp>
      <p:pic>
        <p:nvPicPr>
          <p:cNvPr id="10245" name="Picture 2"/>
          <p:cNvPicPr>
            <a:picLocks noChangeAspect="1" noChangeArrowheads="1"/>
          </p:cNvPicPr>
          <p:nvPr/>
        </p:nvPicPr>
        <p:blipFill>
          <a:blip r:embed="rId2" cstate="print"/>
          <a:srcRect/>
          <a:stretch>
            <a:fillRect/>
          </a:stretch>
        </p:blipFill>
        <p:spPr bwMode="auto">
          <a:xfrm>
            <a:off x="5429250" y="3357574"/>
            <a:ext cx="2390775" cy="1714500"/>
          </a:xfrm>
          <a:prstGeom prst="rect">
            <a:avLst/>
          </a:prstGeom>
          <a:ln>
            <a:noFill/>
          </a:ln>
          <a:effectLst>
            <a:outerShdw blurRad="292100" dist="139700" dir="2700000" algn="tl" rotWithShape="0">
              <a:srgbClr val="333333">
                <a:alpha val="65000"/>
              </a:srgbClr>
            </a:outerShdw>
          </a:effectLst>
        </p:spPr>
      </p:pic>
      <p:pic>
        <p:nvPicPr>
          <p:cNvPr id="10246" name="Picture 3"/>
          <p:cNvPicPr>
            <a:picLocks noChangeAspect="1" noChangeArrowheads="1"/>
          </p:cNvPicPr>
          <p:nvPr/>
        </p:nvPicPr>
        <p:blipFill>
          <a:blip r:embed="rId3" cstate="print"/>
          <a:srcRect/>
          <a:stretch>
            <a:fillRect/>
          </a:stretch>
        </p:blipFill>
        <p:spPr bwMode="auto">
          <a:xfrm>
            <a:off x="1357313" y="3643324"/>
            <a:ext cx="3500437" cy="1408113"/>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REDES NEURONALES</a:t>
            </a:r>
            <a:br>
              <a:rPr lang="es-CL" dirty="0" smtClean="0"/>
            </a:br>
            <a:r>
              <a:rPr lang="es-CL" dirty="0" smtClean="0"/>
              <a:t>MLP en </a:t>
            </a:r>
            <a:r>
              <a:rPr lang="es-CL" dirty="0" err="1" smtClean="0"/>
              <a:t>RapidMiner</a:t>
            </a:r>
            <a:r>
              <a:rPr lang="es-CL" dirty="0" smtClean="0"/>
              <a:t> (2)</a:t>
            </a:r>
            <a:endParaRPr lang="es-CL" dirty="0"/>
          </a:p>
        </p:txBody>
      </p:sp>
      <p:sp>
        <p:nvSpPr>
          <p:cNvPr id="5" name="4 Marcador de contenido"/>
          <p:cNvSpPr>
            <a:spLocks noGrp="1"/>
          </p:cNvSpPr>
          <p:nvPr>
            <p:ph idx="1"/>
          </p:nvPr>
        </p:nvSpPr>
        <p:spPr/>
        <p:txBody>
          <a:bodyPr>
            <a:normAutofit/>
          </a:bodyPr>
          <a:lstStyle/>
          <a:p>
            <a:pPr algn="just"/>
            <a:r>
              <a:rPr lang="es-CL" sz="2000" dirty="0" smtClean="0"/>
              <a:t>Consideremos la evaluación con </a:t>
            </a:r>
            <a:r>
              <a:rPr lang="es-CL" sz="2000" i="1" dirty="0" err="1" smtClean="0"/>
              <a:t>CrossValidation</a:t>
            </a:r>
            <a:r>
              <a:rPr lang="es-CL" sz="2000" dirty="0" smtClean="0"/>
              <a:t> de 10 </a:t>
            </a:r>
            <a:r>
              <a:rPr lang="es-CL" sz="2000" dirty="0" err="1" smtClean="0"/>
              <a:t>folds</a:t>
            </a:r>
            <a:r>
              <a:rPr lang="es-CL" sz="2000" dirty="0" smtClean="0"/>
              <a:t>:</a:t>
            </a:r>
          </a:p>
          <a:p>
            <a:pPr lvl="1" algn="just"/>
            <a:endParaRPr lang="es-CL" sz="1800" dirty="0"/>
          </a:p>
        </p:txBody>
      </p:sp>
      <p:sp>
        <p:nvSpPr>
          <p:cNvPr id="4" name="3 Marcador de número de diapositiva"/>
          <p:cNvSpPr>
            <a:spLocks noGrp="1"/>
          </p:cNvSpPr>
          <p:nvPr>
            <p:ph type="sldNum" sz="quarter" idx="12"/>
          </p:nvPr>
        </p:nvSpPr>
        <p:spPr/>
        <p:txBody>
          <a:bodyPr/>
          <a:lstStyle/>
          <a:p>
            <a:pPr>
              <a:defRPr/>
            </a:pPr>
            <a:fld id="{48ACE6C0-9217-426A-B551-BE934D7CD1CB}" type="slidenum">
              <a:rPr lang="es-ES" smtClean="0"/>
              <a:pPr>
                <a:defRPr/>
              </a:pPr>
              <a:t>53</a:t>
            </a:fld>
            <a:endParaRPr lang="es-ES"/>
          </a:p>
        </p:txBody>
      </p:sp>
      <p:pic>
        <p:nvPicPr>
          <p:cNvPr id="9218" name="Picture 2" descr="C:\Documents and Settings\Gaston L'Huillier\Escritorio\figs-diplomado\nn-params.png"/>
          <p:cNvPicPr>
            <a:picLocks noChangeAspect="1" noChangeArrowheads="1"/>
          </p:cNvPicPr>
          <p:nvPr/>
        </p:nvPicPr>
        <p:blipFill>
          <a:blip r:embed="rId2" cstate="print"/>
          <a:srcRect/>
          <a:stretch>
            <a:fillRect/>
          </a:stretch>
        </p:blipFill>
        <p:spPr bwMode="auto">
          <a:xfrm>
            <a:off x="206854" y="2428868"/>
            <a:ext cx="8794302" cy="405289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REDES NEURONALES</a:t>
            </a:r>
            <a:br>
              <a:rPr lang="es-CL" dirty="0" smtClean="0"/>
            </a:br>
            <a:r>
              <a:rPr lang="es-CL" dirty="0" smtClean="0"/>
              <a:t>MLP en </a:t>
            </a:r>
            <a:r>
              <a:rPr lang="es-CL" dirty="0" err="1" smtClean="0"/>
              <a:t>RapidMiner</a:t>
            </a:r>
            <a:r>
              <a:rPr lang="es-CL" dirty="0" smtClean="0"/>
              <a:t> (3)</a:t>
            </a:r>
            <a:endParaRPr lang="es-CL" dirty="0"/>
          </a:p>
        </p:txBody>
      </p:sp>
      <p:sp>
        <p:nvSpPr>
          <p:cNvPr id="5" name="4 Marcador de contenido"/>
          <p:cNvSpPr>
            <a:spLocks noGrp="1"/>
          </p:cNvSpPr>
          <p:nvPr>
            <p:ph idx="1"/>
          </p:nvPr>
        </p:nvSpPr>
        <p:spPr/>
        <p:txBody>
          <a:bodyPr>
            <a:normAutofit/>
          </a:bodyPr>
          <a:lstStyle/>
          <a:p>
            <a:pPr algn="just"/>
            <a:r>
              <a:rPr lang="es-CL" sz="2800" dirty="0" smtClean="0"/>
              <a:t>Evaluación </a:t>
            </a:r>
            <a:r>
              <a:rPr lang="es-CL" sz="2800" dirty="0" err="1" smtClean="0"/>
              <a:t>CrossValidation</a:t>
            </a:r>
            <a:r>
              <a:rPr lang="es-CL" sz="2800" dirty="0" smtClean="0"/>
              <a:t> con 10 </a:t>
            </a:r>
            <a:r>
              <a:rPr lang="es-CL" sz="2800" dirty="0" err="1" smtClean="0"/>
              <a:t>folds</a:t>
            </a:r>
            <a:r>
              <a:rPr lang="es-CL" sz="2800" dirty="0" smtClean="0"/>
              <a:t>:</a:t>
            </a:r>
          </a:p>
          <a:p>
            <a:pPr lvl="1" algn="just"/>
            <a:r>
              <a:rPr lang="es-CL" sz="2000" dirty="0" err="1" smtClean="0"/>
              <a:t>Number_of_validations</a:t>
            </a:r>
            <a:r>
              <a:rPr lang="es-CL" sz="2000" dirty="0" smtClean="0"/>
              <a:t>: cantidad de </a:t>
            </a:r>
            <a:r>
              <a:rPr lang="es-CL" sz="2000" dirty="0" err="1" smtClean="0"/>
              <a:t>folds</a:t>
            </a:r>
            <a:endParaRPr lang="es-CL" sz="2000" dirty="0" smtClean="0"/>
          </a:p>
          <a:p>
            <a:pPr lvl="1" algn="just"/>
            <a:r>
              <a:rPr lang="es-CL" sz="2000" dirty="0" err="1" smtClean="0"/>
              <a:t>Sampling_type</a:t>
            </a:r>
            <a:r>
              <a:rPr lang="es-CL" sz="2000" dirty="0" smtClean="0"/>
              <a:t>: Muestreo de tipo estratificado, lineal o al azar sobre los conjuntos disponibles según cada </a:t>
            </a:r>
            <a:r>
              <a:rPr lang="es-CL" sz="2000" dirty="0" err="1" smtClean="0"/>
              <a:t>fold</a:t>
            </a:r>
            <a:r>
              <a:rPr lang="es-CL" sz="2000" dirty="0" smtClean="0"/>
              <a:t>.</a:t>
            </a:r>
            <a:endParaRPr lang="es-CL" sz="2000" dirty="0"/>
          </a:p>
        </p:txBody>
      </p:sp>
      <p:sp>
        <p:nvSpPr>
          <p:cNvPr id="4" name="3 Marcador de número de diapositiva"/>
          <p:cNvSpPr>
            <a:spLocks noGrp="1"/>
          </p:cNvSpPr>
          <p:nvPr>
            <p:ph type="sldNum" sz="quarter" idx="12"/>
          </p:nvPr>
        </p:nvSpPr>
        <p:spPr/>
        <p:txBody>
          <a:bodyPr/>
          <a:lstStyle/>
          <a:p>
            <a:pPr>
              <a:defRPr/>
            </a:pPr>
            <a:fld id="{48ACE6C0-9217-426A-B551-BE934D7CD1CB}" type="slidenum">
              <a:rPr lang="es-ES" smtClean="0"/>
              <a:pPr>
                <a:defRPr/>
              </a:pPr>
              <a:t>54</a:t>
            </a:fld>
            <a:endParaRPr lang="es-ES"/>
          </a:p>
        </p:txBody>
      </p:sp>
      <p:pic>
        <p:nvPicPr>
          <p:cNvPr id="10243" name="Picture 3" descr="C:\Documents and Settings\Gaston L'Huillier\Escritorio\figs-diplomado\x-validation-params.png"/>
          <p:cNvPicPr>
            <a:picLocks noChangeAspect="1" noChangeArrowheads="1"/>
          </p:cNvPicPr>
          <p:nvPr/>
        </p:nvPicPr>
        <p:blipFill>
          <a:blip r:embed="rId2" cstate="print"/>
          <a:srcRect/>
          <a:stretch>
            <a:fillRect/>
          </a:stretch>
        </p:blipFill>
        <p:spPr bwMode="auto">
          <a:xfrm>
            <a:off x="2285984" y="3500438"/>
            <a:ext cx="4357718" cy="3109634"/>
          </a:xfrm>
          <a:prstGeom prst="rect">
            <a:avLst/>
          </a:prstGeom>
          <a:noFill/>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REDES NEURONALES</a:t>
            </a:r>
            <a:br>
              <a:rPr lang="es-CL" dirty="0" smtClean="0"/>
            </a:br>
            <a:r>
              <a:rPr lang="es-CL" dirty="0" smtClean="0"/>
              <a:t>MLP en </a:t>
            </a:r>
            <a:r>
              <a:rPr lang="es-CL" dirty="0" err="1" smtClean="0"/>
              <a:t>RapidMiner</a:t>
            </a:r>
            <a:r>
              <a:rPr lang="es-CL" dirty="0" smtClean="0"/>
              <a:t> (3)</a:t>
            </a:r>
            <a:endParaRPr lang="es-CL" dirty="0"/>
          </a:p>
        </p:txBody>
      </p:sp>
      <p:sp>
        <p:nvSpPr>
          <p:cNvPr id="5" name="4 Marcador de contenido"/>
          <p:cNvSpPr>
            <a:spLocks noGrp="1"/>
          </p:cNvSpPr>
          <p:nvPr>
            <p:ph idx="1"/>
          </p:nvPr>
        </p:nvSpPr>
        <p:spPr/>
        <p:txBody>
          <a:bodyPr>
            <a:normAutofit/>
          </a:bodyPr>
          <a:lstStyle/>
          <a:p>
            <a:pPr algn="just"/>
            <a:r>
              <a:rPr lang="es-CL" sz="2800" dirty="0" err="1" smtClean="0"/>
              <a:t>NeuralNet</a:t>
            </a:r>
            <a:r>
              <a:rPr lang="es-CL" sz="2800" dirty="0" smtClean="0"/>
              <a:t> </a:t>
            </a:r>
          </a:p>
          <a:p>
            <a:pPr algn="just"/>
            <a:r>
              <a:rPr lang="es-CL" sz="2400" dirty="0" smtClean="0"/>
              <a:t>Permite modificar:</a:t>
            </a:r>
          </a:p>
          <a:p>
            <a:pPr lvl="2" algn="just"/>
            <a:r>
              <a:rPr lang="es-CL" sz="2000" dirty="0" smtClean="0"/>
              <a:t>Cantidad de capas ocultas, y cuantas neuronas por capa</a:t>
            </a:r>
          </a:p>
          <a:p>
            <a:pPr lvl="2" algn="just"/>
            <a:r>
              <a:rPr lang="es-CL" sz="2000" dirty="0" smtClean="0"/>
              <a:t>La cantidad de ciclos de entrenamiento</a:t>
            </a:r>
          </a:p>
          <a:p>
            <a:pPr lvl="2" algn="just"/>
            <a:r>
              <a:rPr lang="es-CL" sz="2000" dirty="0" smtClean="0"/>
              <a:t>La tasa de aprendizaje </a:t>
            </a:r>
          </a:p>
          <a:p>
            <a:pPr lvl="2" algn="just"/>
            <a:r>
              <a:rPr lang="es-CL" sz="2000" dirty="0" smtClean="0"/>
              <a:t>El </a:t>
            </a:r>
            <a:r>
              <a:rPr lang="es-CL" sz="2000" dirty="0" err="1" smtClean="0"/>
              <a:t>momentum</a:t>
            </a:r>
            <a:endParaRPr lang="es-CL" sz="2000" dirty="0" smtClean="0"/>
          </a:p>
          <a:p>
            <a:pPr lvl="2" algn="just"/>
            <a:r>
              <a:rPr lang="es-CL" sz="2000" dirty="0" smtClean="0"/>
              <a:t>Si se revuelven las observaciones al momento de ser evaluadas</a:t>
            </a:r>
          </a:p>
          <a:p>
            <a:pPr lvl="2" algn="just"/>
            <a:r>
              <a:rPr lang="es-CL" sz="2000" dirty="0" smtClean="0"/>
              <a:t>Si se normalizan la base de datos al momento de ser evaluada</a:t>
            </a:r>
          </a:p>
          <a:p>
            <a:pPr lvl="2" algn="just"/>
            <a:r>
              <a:rPr lang="es-CL" sz="2000" dirty="0" smtClean="0"/>
              <a:t>El error mínimo definido como criterio de parada cuando la red neuronal minimiza la función de error.</a:t>
            </a:r>
          </a:p>
          <a:p>
            <a:pPr lvl="1" algn="just"/>
            <a:endParaRPr lang="es-CL" sz="1600" dirty="0"/>
          </a:p>
        </p:txBody>
      </p:sp>
      <p:sp>
        <p:nvSpPr>
          <p:cNvPr id="4" name="3 Marcador de número de diapositiva"/>
          <p:cNvSpPr>
            <a:spLocks noGrp="1"/>
          </p:cNvSpPr>
          <p:nvPr>
            <p:ph type="sldNum" sz="quarter" idx="12"/>
          </p:nvPr>
        </p:nvSpPr>
        <p:spPr/>
        <p:txBody>
          <a:bodyPr/>
          <a:lstStyle/>
          <a:p>
            <a:pPr>
              <a:defRPr/>
            </a:pPr>
            <a:fld id="{48ACE6C0-9217-426A-B551-BE934D7CD1CB}" type="slidenum">
              <a:rPr lang="es-ES" smtClean="0"/>
              <a:pPr>
                <a:defRPr/>
              </a:pPr>
              <a:t>55</a:t>
            </a:fld>
            <a:endParaRPr lang="es-E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REDES NEURONALES</a:t>
            </a:r>
            <a:br>
              <a:rPr lang="es-CL" dirty="0" smtClean="0"/>
            </a:br>
            <a:r>
              <a:rPr lang="es-CL" dirty="0" smtClean="0"/>
              <a:t>MLP en </a:t>
            </a:r>
            <a:r>
              <a:rPr lang="es-CL" dirty="0" err="1" smtClean="0"/>
              <a:t>RapidMiner</a:t>
            </a:r>
            <a:r>
              <a:rPr lang="es-CL" dirty="0" smtClean="0"/>
              <a:t> (4)</a:t>
            </a:r>
            <a:endParaRPr lang="es-CL" dirty="0"/>
          </a:p>
        </p:txBody>
      </p:sp>
      <p:sp>
        <p:nvSpPr>
          <p:cNvPr id="5" name="4 Marcador de contenido"/>
          <p:cNvSpPr>
            <a:spLocks noGrp="1"/>
          </p:cNvSpPr>
          <p:nvPr>
            <p:ph idx="1"/>
          </p:nvPr>
        </p:nvSpPr>
        <p:spPr/>
        <p:txBody>
          <a:bodyPr>
            <a:normAutofit/>
          </a:bodyPr>
          <a:lstStyle/>
          <a:p>
            <a:pPr algn="just"/>
            <a:r>
              <a:rPr lang="es-CL" sz="2800" dirty="0" err="1" smtClean="0"/>
              <a:t>NeuralNet</a:t>
            </a:r>
            <a:r>
              <a:rPr lang="es-CL" sz="2800" dirty="0" smtClean="0"/>
              <a:t> (parámetros)</a:t>
            </a:r>
          </a:p>
        </p:txBody>
      </p:sp>
      <p:sp>
        <p:nvSpPr>
          <p:cNvPr id="4" name="3 Marcador de número de diapositiva"/>
          <p:cNvSpPr>
            <a:spLocks noGrp="1"/>
          </p:cNvSpPr>
          <p:nvPr>
            <p:ph type="sldNum" sz="quarter" idx="12"/>
          </p:nvPr>
        </p:nvSpPr>
        <p:spPr/>
        <p:txBody>
          <a:bodyPr/>
          <a:lstStyle/>
          <a:p>
            <a:pPr>
              <a:defRPr/>
            </a:pPr>
            <a:fld id="{48ACE6C0-9217-426A-B551-BE934D7CD1CB}" type="slidenum">
              <a:rPr lang="es-ES" smtClean="0"/>
              <a:pPr>
                <a:defRPr/>
              </a:pPr>
              <a:t>56</a:t>
            </a:fld>
            <a:endParaRPr lang="es-ES"/>
          </a:p>
        </p:txBody>
      </p:sp>
      <p:sp>
        <p:nvSpPr>
          <p:cNvPr id="8" name="7 CuadroTexto"/>
          <p:cNvSpPr txBox="1"/>
          <p:nvPr/>
        </p:nvSpPr>
        <p:spPr>
          <a:xfrm>
            <a:off x="3360916" y="6274378"/>
            <a:ext cx="4711546" cy="369332"/>
          </a:xfrm>
          <a:prstGeom prst="rect">
            <a:avLst/>
          </a:prstGeom>
          <a:noFill/>
        </p:spPr>
        <p:txBody>
          <a:bodyPr wrap="none" rtlCol="0">
            <a:spAutoFit/>
          </a:bodyPr>
          <a:lstStyle/>
          <a:p>
            <a:r>
              <a:rPr lang="es-CL" dirty="0" smtClean="0"/>
              <a:t>Para agregar más capas ocultas y neuronas</a:t>
            </a:r>
            <a:endParaRPr lang="es-CL" dirty="0"/>
          </a:p>
        </p:txBody>
      </p:sp>
      <p:pic>
        <p:nvPicPr>
          <p:cNvPr id="3" name="Picture 2" descr="C:\Documents and Settings\Gaston L'Huillier\Escritorio\figs-diplomado\hidden-layers.png"/>
          <p:cNvPicPr>
            <a:picLocks noChangeAspect="1" noChangeArrowheads="1"/>
          </p:cNvPicPr>
          <p:nvPr/>
        </p:nvPicPr>
        <p:blipFill>
          <a:blip r:embed="rId2" cstate="print"/>
          <a:srcRect/>
          <a:stretch>
            <a:fillRect/>
          </a:stretch>
        </p:blipFill>
        <p:spPr bwMode="auto">
          <a:xfrm>
            <a:off x="1928794" y="2643182"/>
            <a:ext cx="4687022" cy="3540127"/>
          </a:xfrm>
          <a:prstGeom prst="rect">
            <a:avLst/>
          </a:prstGeom>
          <a:noFill/>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REDES NEURONALES</a:t>
            </a:r>
            <a:br>
              <a:rPr lang="es-CL" dirty="0" smtClean="0"/>
            </a:br>
            <a:r>
              <a:rPr lang="es-CL" dirty="0" smtClean="0"/>
              <a:t>MLP en </a:t>
            </a:r>
            <a:r>
              <a:rPr lang="es-CL" dirty="0" err="1" smtClean="0"/>
              <a:t>RapidMiner</a:t>
            </a:r>
            <a:r>
              <a:rPr lang="es-CL" dirty="0" smtClean="0"/>
              <a:t> (5)</a:t>
            </a:r>
            <a:endParaRPr lang="es-CL" dirty="0"/>
          </a:p>
        </p:txBody>
      </p:sp>
      <p:sp>
        <p:nvSpPr>
          <p:cNvPr id="5" name="4 Marcador de contenido"/>
          <p:cNvSpPr>
            <a:spLocks noGrp="1"/>
          </p:cNvSpPr>
          <p:nvPr>
            <p:ph idx="1"/>
          </p:nvPr>
        </p:nvSpPr>
        <p:spPr/>
        <p:txBody>
          <a:bodyPr>
            <a:normAutofit/>
          </a:bodyPr>
          <a:lstStyle/>
          <a:p>
            <a:pPr algn="just"/>
            <a:r>
              <a:rPr lang="es-CL" sz="2800" dirty="0" smtClean="0"/>
              <a:t>Para modificar la cantidad de capas ocultas y neuronas, se deben agregar a la lista:</a:t>
            </a:r>
          </a:p>
        </p:txBody>
      </p:sp>
      <p:sp>
        <p:nvSpPr>
          <p:cNvPr id="4" name="3 Marcador de número de diapositiva"/>
          <p:cNvSpPr>
            <a:spLocks noGrp="1"/>
          </p:cNvSpPr>
          <p:nvPr>
            <p:ph type="sldNum" sz="quarter" idx="12"/>
          </p:nvPr>
        </p:nvSpPr>
        <p:spPr/>
        <p:txBody>
          <a:bodyPr/>
          <a:lstStyle/>
          <a:p>
            <a:pPr>
              <a:defRPr/>
            </a:pPr>
            <a:fld id="{48ACE6C0-9217-426A-B551-BE934D7CD1CB}" type="slidenum">
              <a:rPr lang="es-ES" smtClean="0"/>
              <a:pPr>
                <a:defRPr/>
              </a:pPr>
              <a:t>57</a:t>
            </a:fld>
            <a:endParaRPr lang="es-ES"/>
          </a:p>
        </p:txBody>
      </p:sp>
      <p:pic>
        <p:nvPicPr>
          <p:cNvPr id="3" name="Picture 2" descr="C:\Documents and Settings\Gaston L'Huillier\Escritorio\figs-diplomado\nn-params.png"/>
          <p:cNvPicPr>
            <a:picLocks noChangeAspect="1" noChangeArrowheads="1"/>
          </p:cNvPicPr>
          <p:nvPr/>
        </p:nvPicPr>
        <p:blipFill>
          <a:blip r:embed="rId2" cstate="print"/>
          <a:srcRect l="62619"/>
          <a:stretch>
            <a:fillRect/>
          </a:stretch>
        </p:blipFill>
        <p:spPr bwMode="auto">
          <a:xfrm>
            <a:off x="2928926" y="2857496"/>
            <a:ext cx="3026014" cy="3730625"/>
          </a:xfrm>
          <a:prstGeom prst="rect">
            <a:avLst/>
          </a:prstGeom>
          <a:noFill/>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REDES NEURONALES</a:t>
            </a:r>
            <a:br>
              <a:rPr lang="es-CL" dirty="0" smtClean="0"/>
            </a:br>
            <a:r>
              <a:rPr lang="es-CL" dirty="0" smtClean="0"/>
              <a:t>MLP en </a:t>
            </a:r>
            <a:r>
              <a:rPr lang="es-CL" dirty="0" err="1" smtClean="0"/>
              <a:t>RapidMiner</a:t>
            </a:r>
            <a:r>
              <a:rPr lang="es-CL" dirty="0" smtClean="0"/>
              <a:t> (6)</a:t>
            </a:r>
            <a:endParaRPr lang="es-CL" dirty="0"/>
          </a:p>
        </p:txBody>
      </p:sp>
      <p:sp>
        <p:nvSpPr>
          <p:cNvPr id="3" name="2 Marcador de contenido"/>
          <p:cNvSpPr>
            <a:spLocks noGrp="1"/>
          </p:cNvSpPr>
          <p:nvPr>
            <p:ph idx="1"/>
          </p:nvPr>
        </p:nvSpPr>
        <p:spPr/>
        <p:txBody>
          <a:bodyPr>
            <a:normAutofit/>
          </a:bodyPr>
          <a:lstStyle/>
          <a:p>
            <a:r>
              <a:rPr lang="es-CL" sz="2400" dirty="0" smtClean="0"/>
              <a:t>Los resultados para </a:t>
            </a:r>
            <a:r>
              <a:rPr lang="es-CL" sz="2400" dirty="0" err="1" smtClean="0"/>
              <a:t>CrossValidation</a:t>
            </a:r>
            <a:r>
              <a:rPr lang="es-CL" sz="2400" dirty="0" smtClean="0"/>
              <a:t>, al ser 10 evaluaciones de distintos conjuntos de test, se presentan en un rango:</a:t>
            </a:r>
            <a:endParaRPr lang="es-CL" sz="2400" dirty="0"/>
          </a:p>
        </p:txBody>
      </p:sp>
      <p:sp>
        <p:nvSpPr>
          <p:cNvPr id="4" name="3 Marcador de número de diapositiva"/>
          <p:cNvSpPr>
            <a:spLocks noGrp="1"/>
          </p:cNvSpPr>
          <p:nvPr>
            <p:ph type="sldNum" sz="quarter" idx="12"/>
          </p:nvPr>
        </p:nvSpPr>
        <p:spPr/>
        <p:txBody>
          <a:bodyPr/>
          <a:lstStyle/>
          <a:p>
            <a:pPr>
              <a:defRPr/>
            </a:pPr>
            <a:fld id="{48ACE6C0-9217-426A-B551-BE934D7CD1CB}" type="slidenum">
              <a:rPr lang="es-ES" smtClean="0"/>
              <a:pPr>
                <a:defRPr/>
              </a:pPr>
              <a:t>58</a:t>
            </a:fld>
            <a:endParaRPr lang="es-ES"/>
          </a:p>
        </p:txBody>
      </p:sp>
      <p:pic>
        <p:nvPicPr>
          <p:cNvPr id="5" name="Picture 2" descr="C:\Documents and Settings\Gaston L'Huillier\Escritorio\figs-diplomado\results-nnet.png"/>
          <p:cNvPicPr>
            <a:picLocks noChangeAspect="1" noChangeArrowheads="1"/>
          </p:cNvPicPr>
          <p:nvPr/>
        </p:nvPicPr>
        <p:blipFill>
          <a:blip r:embed="rId2" cstate="print"/>
          <a:srcRect/>
          <a:stretch>
            <a:fillRect/>
          </a:stretch>
        </p:blipFill>
        <p:spPr bwMode="auto">
          <a:xfrm>
            <a:off x="1428728" y="3571876"/>
            <a:ext cx="6705600" cy="1095375"/>
          </a:xfrm>
          <a:prstGeom prst="rect">
            <a:avLst/>
          </a:prstGeom>
          <a:noFill/>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REDES NEURONALES</a:t>
            </a:r>
            <a:br>
              <a:rPr lang="es-CL" dirty="0" smtClean="0"/>
            </a:br>
            <a:r>
              <a:rPr lang="es-CL" dirty="0" smtClean="0"/>
              <a:t>MLP en </a:t>
            </a:r>
            <a:r>
              <a:rPr lang="es-CL" dirty="0" err="1" smtClean="0"/>
              <a:t>RapidMiner</a:t>
            </a:r>
            <a:r>
              <a:rPr lang="es-CL" dirty="0" smtClean="0"/>
              <a:t> (7)</a:t>
            </a:r>
            <a:endParaRPr lang="es-CL" dirty="0"/>
          </a:p>
        </p:txBody>
      </p:sp>
      <p:sp>
        <p:nvSpPr>
          <p:cNvPr id="3" name="2 Marcador de contenido"/>
          <p:cNvSpPr>
            <a:spLocks noGrp="1"/>
          </p:cNvSpPr>
          <p:nvPr>
            <p:ph idx="1"/>
          </p:nvPr>
        </p:nvSpPr>
        <p:spPr/>
        <p:txBody>
          <a:bodyPr>
            <a:normAutofit/>
          </a:bodyPr>
          <a:lstStyle/>
          <a:p>
            <a:r>
              <a:rPr lang="es-CL" sz="2400" dirty="0" smtClean="0"/>
              <a:t>Se presenta gráficamente la red neuronal, con los valores asociados a los pesos que multiplican a cada una de las neuronas de la capa anterior:</a:t>
            </a:r>
            <a:endParaRPr lang="es-CL" sz="2400" dirty="0"/>
          </a:p>
        </p:txBody>
      </p:sp>
      <p:sp>
        <p:nvSpPr>
          <p:cNvPr id="4" name="3 Marcador de número de diapositiva"/>
          <p:cNvSpPr>
            <a:spLocks noGrp="1"/>
          </p:cNvSpPr>
          <p:nvPr>
            <p:ph type="sldNum" sz="quarter" idx="12"/>
          </p:nvPr>
        </p:nvSpPr>
        <p:spPr/>
        <p:txBody>
          <a:bodyPr/>
          <a:lstStyle/>
          <a:p>
            <a:pPr>
              <a:defRPr/>
            </a:pPr>
            <a:fld id="{48ACE6C0-9217-426A-B551-BE934D7CD1CB}" type="slidenum">
              <a:rPr lang="es-ES" smtClean="0"/>
              <a:pPr>
                <a:defRPr/>
              </a:pPr>
              <a:t>59</a:t>
            </a:fld>
            <a:endParaRPr lang="es-ES"/>
          </a:p>
        </p:txBody>
      </p:sp>
      <p:pic>
        <p:nvPicPr>
          <p:cNvPr id="14338"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786314" y="3214686"/>
            <a:ext cx="3643338" cy="3271831"/>
          </a:xfrm>
          <a:prstGeom prst="rect">
            <a:avLst/>
          </a:prstGeom>
          <a:ln>
            <a:noFill/>
          </a:ln>
          <a:effectLst>
            <a:outerShdw blurRad="292100" dist="139700" dir="2700000" algn="tl" rotWithShape="0">
              <a:srgbClr val="333333">
                <a:alpha val="65000"/>
              </a:srgbClr>
            </a:outerShdw>
          </a:effectLst>
        </p:spPr>
      </p:pic>
      <p:pic>
        <p:nvPicPr>
          <p:cNvPr id="14339"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857224" y="3214686"/>
            <a:ext cx="2428892" cy="3361474"/>
          </a:xfrm>
          <a:prstGeom prst="rect">
            <a:avLst/>
          </a:prstGeom>
          <a:ln>
            <a:noFill/>
          </a:ln>
          <a:effectLst>
            <a:outerShdw blurRad="292100" dist="139700" dir="2700000" algn="tl" rotWithShape="0">
              <a:srgbClr val="333333">
                <a:alpha val="65000"/>
              </a:srgbClr>
            </a:outerShdw>
          </a:effectLst>
        </p:spPr>
      </p:pic>
      <p:sp>
        <p:nvSpPr>
          <p:cNvPr id="7" name="6 Flecha derecha"/>
          <p:cNvSpPr/>
          <p:nvPr/>
        </p:nvSpPr>
        <p:spPr>
          <a:xfrm>
            <a:off x="3857620" y="4786322"/>
            <a:ext cx="642942"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CL" sz="4000" dirty="0" smtClean="0"/>
              <a:t>ARBOLES DE DECISIÓN</a:t>
            </a:r>
            <a:endParaRPr lang="es-CL" sz="4000" dirty="0"/>
          </a:p>
        </p:txBody>
      </p:sp>
      <p:sp>
        <p:nvSpPr>
          <p:cNvPr id="6" name="5 Marcador de número de diapositiva"/>
          <p:cNvSpPr>
            <a:spLocks noGrp="1"/>
          </p:cNvSpPr>
          <p:nvPr>
            <p:ph type="sldNum" sz="quarter" idx="12"/>
          </p:nvPr>
        </p:nvSpPr>
        <p:spPr/>
        <p:txBody>
          <a:bodyPr/>
          <a:lstStyle/>
          <a:p>
            <a:fld id="{21FC8848-5FD5-45D2-A1A4-E3CECA2232D8}" type="slidenum">
              <a:rPr lang="es-ES" smtClean="0"/>
              <a:pPr/>
              <a:t>6</a:t>
            </a:fld>
            <a:endParaRPr lang="es-ES"/>
          </a:p>
        </p:txBody>
      </p:sp>
      <p:sp>
        <p:nvSpPr>
          <p:cNvPr id="7" name="6 Marcador de texto"/>
          <p:cNvSpPr>
            <a:spLocks noGrp="1"/>
          </p:cNvSpPr>
          <p:nvPr>
            <p:ph type="body" idx="1"/>
          </p:nvPr>
        </p:nvSpPr>
        <p:spPr/>
        <p:txBody>
          <a:bodyPr/>
          <a:lstStyle/>
          <a:p>
            <a:endParaRPr lang="es-CL"/>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 </a:t>
            </a:r>
            <a:br>
              <a:rPr lang="es-CL" dirty="0" smtClean="0"/>
            </a:br>
            <a:r>
              <a:rPr lang="es-CL" dirty="0" smtClean="0"/>
              <a:t>Ajuste de parámetros de la red (0)</a:t>
            </a:r>
            <a:endParaRPr lang="es-CL" dirty="0"/>
          </a:p>
        </p:txBody>
      </p:sp>
      <p:sp>
        <p:nvSpPr>
          <p:cNvPr id="20483" name="2 Marcador de contenido"/>
          <p:cNvSpPr>
            <a:spLocks noGrp="1"/>
          </p:cNvSpPr>
          <p:nvPr>
            <p:ph idx="1"/>
          </p:nvPr>
        </p:nvSpPr>
        <p:spPr/>
        <p:txBody>
          <a:bodyPr/>
          <a:lstStyle/>
          <a:p>
            <a:pPr marL="514350" indent="-514350">
              <a:buFont typeface="Calibri" pitchFamily="34" charset="0"/>
              <a:buAutoNum type="arabicPeriod"/>
            </a:pPr>
            <a:r>
              <a:rPr lang="es-CL" sz="2400" b="1" dirty="0" smtClean="0"/>
              <a:t>Cantidad de capa ocultas</a:t>
            </a:r>
          </a:p>
          <a:p>
            <a:pPr marL="914400" lvl="1" indent="-514350" algn="just">
              <a:buFont typeface="Calibri" pitchFamily="34" charset="0"/>
              <a:buAutoNum type="arabicPeriod"/>
            </a:pPr>
            <a:r>
              <a:rPr lang="es-CL" sz="2000" dirty="0" smtClean="0"/>
              <a:t>Cualquier </a:t>
            </a:r>
            <a:r>
              <a:rPr lang="es-CL" sz="2000" b="1" dirty="0" smtClean="0">
                <a:solidFill>
                  <a:srgbClr val="FF0000"/>
                </a:solidFill>
              </a:rPr>
              <a:t>función booleana</a:t>
            </a:r>
            <a:r>
              <a:rPr lang="es-CL" sz="2000" dirty="0" smtClean="0"/>
              <a:t> puede ser representada por una red neuronal con solo </a:t>
            </a:r>
            <a:r>
              <a:rPr lang="es-CL" sz="2000" b="1" dirty="0" smtClean="0">
                <a:solidFill>
                  <a:srgbClr val="00B0F0"/>
                </a:solidFill>
              </a:rPr>
              <a:t>una capa intermedia</a:t>
            </a:r>
            <a:r>
              <a:rPr lang="es-CL" sz="2000" dirty="0" smtClean="0"/>
              <a:t>. </a:t>
            </a:r>
          </a:p>
          <a:p>
            <a:pPr marL="1179576" lvl="2" indent="-514350" algn="just">
              <a:buFont typeface="Calibri" pitchFamily="34" charset="0"/>
              <a:buAutoNum type="arabicPeriod"/>
            </a:pPr>
            <a:r>
              <a:rPr lang="es-CL" sz="1600" dirty="0" smtClean="0"/>
              <a:t>Lamentablemente necesita un número exponencial (en numero de entradas) de nodos en la capa media.</a:t>
            </a:r>
          </a:p>
          <a:p>
            <a:pPr marL="914400" lvl="1" indent="-514350" algn="just">
              <a:buFont typeface="Calibri" pitchFamily="34" charset="0"/>
              <a:buAutoNum type="arabicPeriod"/>
            </a:pPr>
            <a:r>
              <a:rPr lang="es-CL" sz="2000" dirty="0" smtClean="0"/>
              <a:t>Cualquier </a:t>
            </a:r>
            <a:r>
              <a:rPr lang="es-CL" sz="2000" b="1" dirty="0" smtClean="0">
                <a:solidFill>
                  <a:srgbClr val="FF0000"/>
                </a:solidFill>
              </a:rPr>
              <a:t>función continua acotada</a:t>
            </a:r>
            <a:r>
              <a:rPr lang="es-CL" sz="2000" dirty="0" smtClean="0"/>
              <a:t> puede ser aproximada con, bajo error, por una red neuronal con </a:t>
            </a:r>
            <a:r>
              <a:rPr lang="es-CL" sz="2000" b="1" dirty="0" smtClean="0">
                <a:solidFill>
                  <a:srgbClr val="00B0F0"/>
                </a:solidFill>
              </a:rPr>
              <a:t>una sola capa intermedia</a:t>
            </a:r>
            <a:r>
              <a:rPr lang="es-CL" sz="2000" dirty="0" smtClean="0"/>
              <a:t>. </a:t>
            </a:r>
            <a:br>
              <a:rPr lang="es-CL" sz="2000" dirty="0" smtClean="0"/>
            </a:br>
            <a:r>
              <a:rPr lang="es-CL" sz="2000" dirty="0" smtClean="0"/>
              <a:t>[</a:t>
            </a:r>
            <a:r>
              <a:rPr lang="es-CL" sz="2000" dirty="0" err="1" smtClean="0"/>
              <a:t>Cybenko</a:t>
            </a:r>
            <a:r>
              <a:rPr lang="es-CL" sz="2000" dirty="0" smtClean="0"/>
              <a:t>, (1989); </a:t>
            </a:r>
            <a:r>
              <a:rPr lang="es-CL" sz="2000" dirty="0" err="1" smtClean="0"/>
              <a:t>Hornik</a:t>
            </a:r>
            <a:r>
              <a:rPr lang="es-CL" sz="2000" dirty="0" smtClean="0"/>
              <a:t> </a:t>
            </a:r>
            <a:r>
              <a:rPr lang="es-CL" sz="2000" i="1" dirty="0" smtClean="0"/>
              <a:t>et al.</a:t>
            </a:r>
            <a:r>
              <a:rPr lang="es-CL" sz="2000" dirty="0" smtClean="0"/>
              <a:t> (1989)]</a:t>
            </a:r>
          </a:p>
          <a:p>
            <a:pPr marL="914400" lvl="1" indent="-514350" algn="just">
              <a:buFont typeface="Calibri" pitchFamily="34" charset="0"/>
              <a:buAutoNum type="arabicPeriod"/>
            </a:pPr>
            <a:r>
              <a:rPr lang="es-CL" sz="2000" dirty="0" smtClean="0"/>
              <a:t>Cualquier</a:t>
            </a:r>
            <a:r>
              <a:rPr lang="es-CL" sz="2000" dirty="0" smtClean="0">
                <a:solidFill>
                  <a:srgbClr val="FF0000"/>
                </a:solidFill>
              </a:rPr>
              <a:t> </a:t>
            </a:r>
            <a:r>
              <a:rPr lang="es-CL" sz="2000" b="1" dirty="0" smtClean="0">
                <a:solidFill>
                  <a:srgbClr val="FF0000"/>
                </a:solidFill>
              </a:rPr>
              <a:t>función </a:t>
            </a:r>
            <a:r>
              <a:rPr lang="es-CL" sz="2000" dirty="0" smtClean="0"/>
              <a:t>puede ser aproximada, con cierto nivel de precisión, con una red neuronal con </a:t>
            </a:r>
            <a:r>
              <a:rPr lang="es-CL" sz="2000" dirty="0" smtClean="0">
                <a:solidFill>
                  <a:srgbClr val="00B0F0"/>
                </a:solidFill>
              </a:rPr>
              <a:t>dos capas ocultas y funciones de transferencia </a:t>
            </a:r>
            <a:r>
              <a:rPr lang="es-CL" sz="2000" dirty="0" err="1" smtClean="0">
                <a:solidFill>
                  <a:srgbClr val="00B0F0"/>
                </a:solidFill>
              </a:rPr>
              <a:t>signmoidales</a:t>
            </a:r>
            <a:endParaRPr lang="es-CL" sz="2000" dirty="0" smtClean="0">
              <a:solidFill>
                <a:srgbClr val="00B0F0"/>
              </a:solidFill>
            </a:endParaRPr>
          </a:p>
          <a:p>
            <a:pPr marL="914400" lvl="1" indent="-514350" algn="just">
              <a:buNone/>
            </a:pPr>
            <a:r>
              <a:rPr lang="es-CL" sz="2000" dirty="0" smtClean="0"/>
              <a:t>	[</a:t>
            </a:r>
            <a:r>
              <a:rPr lang="es-CL" sz="2000" dirty="0" err="1" smtClean="0"/>
              <a:t>Cybenko</a:t>
            </a:r>
            <a:r>
              <a:rPr lang="es-CL" sz="2000" dirty="0" smtClean="0"/>
              <a:t>, (1988)]</a:t>
            </a:r>
            <a:endParaRPr lang="es-CL" dirty="0" smtClean="0"/>
          </a:p>
        </p:txBody>
      </p:sp>
      <p:sp>
        <p:nvSpPr>
          <p:cNvPr id="4" name="3 Marcador de número de diapositiva"/>
          <p:cNvSpPr>
            <a:spLocks noGrp="1"/>
          </p:cNvSpPr>
          <p:nvPr>
            <p:ph type="sldNum" sz="quarter" idx="12"/>
          </p:nvPr>
        </p:nvSpPr>
        <p:spPr/>
        <p:txBody>
          <a:bodyPr/>
          <a:lstStyle/>
          <a:p>
            <a:pPr>
              <a:defRPr/>
            </a:pPr>
            <a:fld id="{F8CF04C5-C8A1-4B41-B8D2-0B40C7F2C37E}" type="slidenum">
              <a:rPr lang="es-ES" smtClean="0"/>
              <a:pPr>
                <a:defRPr/>
              </a:pPr>
              <a:t>60</a:t>
            </a:fld>
            <a:endParaRPr lang="es-E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 </a:t>
            </a:r>
            <a:br>
              <a:rPr lang="es-CL" dirty="0" smtClean="0"/>
            </a:br>
            <a:r>
              <a:rPr lang="es-CL" dirty="0" smtClean="0"/>
              <a:t>Ajuste de parámetros de la red (1)</a:t>
            </a:r>
            <a:endParaRPr lang="es-CL" dirty="0"/>
          </a:p>
        </p:txBody>
      </p:sp>
      <p:sp>
        <p:nvSpPr>
          <p:cNvPr id="21507" name="2 Marcador de contenido"/>
          <p:cNvSpPr>
            <a:spLocks noGrp="1"/>
          </p:cNvSpPr>
          <p:nvPr>
            <p:ph idx="1"/>
          </p:nvPr>
        </p:nvSpPr>
        <p:spPr/>
        <p:txBody>
          <a:bodyPr/>
          <a:lstStyle/>
          <a:p>
            <a:pPr marL="514350" indent="-514350" algn="just">
              <a:buFont typeface="Calibri" pitchFamily="34" charset="0"/>
              <a:buAutoNum type="arabicPeriod"/>
            </a:pPr>
            <a:r>
              <a:rPr lang="es-CL" sz="2400" b="1" dirty="0" smtClean="0"/>
              <a:t>Cantidad de Neuronas (1)</a:t>
            </a:r>
          </a:p>
          <a:p>
            <a:pPr marL="914400" lvl="1" indent="-514350" algn="just">
              <a:buFont typeface="Calibri" pitchFamily="34" charset="0"/>
              <a:buAutoNum type="arabicPeriod"/>
            </a:pPr>
            <a:r>
              <a:rPr lang="es-CL" sz="2000" dirty="0" smtClean="0"/>
              <a:t>La cantidad de </a:t>
            </a:r>
            <a:r>
              <a:rPr lang="es-CL" sz="2000" b="1" dirty="0" smtClean="0">
                <a:solidFill>
                  <a:srgbClr val="FF0000"/>
                </a:solidFill>
              </a:rPr>
              <a:t>neuronas de entrada y salida</a:t>
            </a:r>
            <a:r>
              <a:rPr lang="es-CL" sz="2000" dirty="0" smtClean="0"/>
              <a:t> están definidas por la </a:t>
            </a:r>
            <a:r>
              <a:rPr lang="es-CL" sz="2000" b="1" dirty="0" smtClean="0">
                <a:solidFill>
                  <a:srgbClr val="00B0F0"/>
                </a:solidFill>
              </a:rPr>
              <a:t>estructura del problema</a:t>
            </a:r>
            <a:r>
              <a:rPr lang="es-CL" sz="2000" dirty="0" smtClean="0"/>
              <a:t>.</a:t>
            </a:r>
          </a:p>
          <a:p>
            <a:pPr marL="914400" lvl="1" indent="-514350" algn="just">
              <a:buFont typeface="Calibri" pitchFamily="34" charset="0"/>
              <a:buAutoNum type="arabicPeriod"/>
            </a:pPr>
            <a:r>
              <a:rPr lang="es-CL" sz="2000" dirty="0" smtClean="0"/>
              <a:t>La cantidad de neuronas en las capas ocultas determina los grados de libertad del modelo:</a:t>
            </a:r>
          </a:p>
          <a:p>
            <a:pPr marL="1314450" lvl="2" indent="-514350" algn="just">
              <a:buFont typeface="Calibri" pitchFamily="34" charset="0"/>
              <a:buAutoNum type="arabicPeriod"/>
            </a:pPr>
            <a:r>
              <a:rPr lang="es-CL" sz="1800" dirty="0" smtClean="0"/>
              <a:t>Número </a:t>
            </a:r>
            <a:r>
              <a:rPr lang="es-CL" sz="1800" b="1" dirty="0" smtClean="0">
                <a:solidFill>
                  <a:srgbClr val="00B0F0"/>
                </a:solidFill>
              </a:rPr>
              <a:t>muy pequeño </a:t>
            </a:r>
            <a:r>
              <a:rPr lang="es-CL" sz="1800" dirty="0" smtClean="0"/>
              <a:t>de neuronas pueden que </a:t>
            </a:r>
            <a:r>
              <a:rPr lang="es-CL" sz="1800" b="1" dirty="0" smtClean="0">
                <a:solidFill>
                  <a:srgbClr val="FF0000"/>
                </a:solidFill>
              </a:rPr>
              <a:t>no sean suficientes </a:t>
            </a:r>
            <a:r>
              <a:rPr lang="es-CL" sz="1800" dirty="0" smtClean="0"/>
              <a:t>para problemas muy complejos</a:t>
            </a:r>
          </a:p>
          <a:p>
            <a:pPr marL="1314450" lvl="2" indent="-514350" algn="just">
              <a:buFont typeface="Calibri" pitchFamily="34" charset="0"/>
              <a:buAutoNum type="arabicPeriod"/>
            </a:pPr>
            <a:r>
              <a:rPr lang="es-CL" sz="1800" dirty="0" smtClean="0"/>
              <a:t>Número </a:t>
            </a:r>
            <a:r>
              <a:rPr lang="es-CL" sz="1800" b="1" dirty="0" smtClean="0">
                <a:solidFill>
                  <a:srgbClr val="00B0F0"/>
                </a:solidFill>
              </a:rPr>
              <a:t>muy grande </a:t>
            </a:r>
            <a:r>
              <a:rPr lang="es-CL" sz="1800" dirty="0" smtClean="0"/>
              <a:t>de neuronas pueden </a:t>
            </a:r>
            <a:r>
              <a:rPr lang="es-CL" sz="1800" b="1" dirty="0" smtClean="0">
                <a:solidFill>
                  <a:srgbClr val="FF0000"/>
                </a:solidFill>
              </a:rPr>
              <a:t>sobre entrenar el modelo </a:t>
            </a:r>
            <a:r>
              <a:rPr lang="es-CL" sz="1800" dirty="0" smtClean="0"/>
              <a:t>y tener una perdida de generalidad ante nuevas observaciones.</a:t>
            </a:r>
          </a:p>
          <a:p>
            <a:pPr marL="914400" lvl="1" indent="-514350" algn="just">
              <a:buFont typeface="Calibri" pitchFamily="34" charset="0"/>
              <a:buAutoNum type="arabicPeriod"/>
            </a:pPr>
            <a:endParaRPr lang="es-CL" dirty="0" smtClean="0"/>
          </a:p>
        </p:txBody>
      </p:sp>
      <p:sp>
        <p:nvSpPr>
          <p:cNvPr id="4" name="3 Marcador de número de diapositiva"/>
          <p:cNvSpPr>
            <a:spLocks noGrp="1"/>
          </p:cNvSpPr>
          <p:nvPr>
            <p:ph type="sldNum" sz="quarter" idx="12"/>
          </p:nvPr>
        </p:nvSpPr>
        <p:spPr/>
        <p:txBody>
          <a:bodyPr/>
          <a:lstStyle/>
          <a:p>
            <a:pPr>
              <a:defRPr/>
            </a:pPr>
            <a:fld id="{316FC6FE-19B9-4029-B7BA-829BD417B0C9}" type="slidenum">
              <a:rPr lang="es-ES" smtClean="0"/>
              <a:pPr>
                <a:defRPr/>
              </a:pPr>
              <a:t>61</a:t>
            </a:fld>
            <a:endParaRPr lang="es-E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 </a:t>
            </a:r>
            <a:br>
              <a:rPr lang="es-CL" dirty="0" smtClean="0"/>
            </a:br>
            <a:r>
              <a:rPr lang="es-CL" dirty="0" smtClean="0"/>
              <a:t>Ajuste de parámetros de la red (2)</a:t>
            </a:r>
            <a:endParaRPr lang="es-CL" dirty="0"/>
          </a:p>
        </p:txBody>
      </p:sp>
      <p:sp>
        <p:nvSpPr>
          <p:cNvPr id="22531" name="2 Marcador de contenido"/>
          <p:cNvSpPr>
            <a:spLocks noGrp="1"/>
          </p:cNvSpPr>
          <p:nvPr>
            <p:ph idx="1"/>
          </p:nvPr>
        </p:nvSpPr>
        <p:spPr/>
        <p:txBody>
          <a:bodyPr>
            <a:normAutofit lnSpcReduction="10000"/>
          </a:bodyPr>
          <a:lstStyle/>
          <a:p>
            <a:pPr marL="514350" indent="-514350" algn="just">
              <a:buFont typeface="Calibri" pitchFamily="34" charset="0"/>
              <a:buAutoNum type="arabicPeriod"/>
            </a:pPr>
            <a:r>
              <a:rPr lang="es-CL" sz="2400" b="1" dirty="0" smtClean="0"/>
              <a:t>Cantidad de Neuronas</a:t>
            </a:r>
          </a:p>
          <a:p>
            <a:pPr marL="914400" lvl="1" indent="-514350" algn="just">
              <a:buFont typeface="Calibri" pitchFamily="34" charset="0"/>
              <a:buAutoNum type="arabicPeriod"/>
            </a:pPr>
            <a:r>
              <a:rPr lang="es-CL" sz="2000" dirty="0" smtClean="0"/>
              <a:t>La cantidad de neuronas en las capas ocultas depende de una serie de factores, entre ellos la cantidad de observaciones en el conjunto de entrenamiento, la cantidad de ‘ruido’, complejidad del problema de clasificación, cantidad de atributos (neuronas de entrada) y clases (neuronas de salida), funciones de activación entre las capas, algoritmo de entrenamiento.</a:t>
            </a:r>
          </a:p>
          <a:p>
            <a:pPr marL="914400" lvl="1" indent="-514350" algn="just">
              <a:buFont typeface="Calibri" pitchFamily="34" charset="0"/>
              <a:buAutoNum type="arabicPeriod"/>
            </a:pPr>
            <a:r>
              <a:rPr lang="es-CL" sz="2000" dirty="0" smtClean="0"/>
              <a:t>Una opción es </a:t>
            </a:r>
            <a:r>
              <a:rPr lang="es-CL" sz="2000" b="1" dirty="0" smtClean="0">
                <a:solidFill>
                  <a:srgbClr val="FF0000"/>
                </a:solidFill>
              </a:rPr>
              <a:t>evaluar varias redes neuronales </a:t>
            </a:r>
            <a:r>
              <a:rPr lang="es-CL" sz="2000" dirty="0" smtClean="0"/>
              <a:t>para ir determinando el número apropiado de neuronas</a:t>
            </a:r>
          </a:p>
          <a:p>
            <a:pPr marL="914400" lvl="1" indent="-514350" algn="just">
              <a:buFont typeface="Calibri" pitchFamily="34" charset="0"/>
              <a:buAutoNum type="arabicPeriod"/>
            </a:pPr>
            <a:r>
              <a:rPr lang="es-CL" sz="2000" dirty="0" smtClean="0"/>
              <a:t>Otra opción es comenzar con un numero grande de neuronas y conexiones, y a medida que se va construyendo la red neuronal, se van podando aquellas conexiones que son innecesarias.</a:t>
            </a:r>
          </a:p>
          <a:p>
            <a:pPr marL="914400" lvl="1" indent="-514350" algn="just">
              <a:buFont typeface="Calibri" pitchFamily="34" charset="0"/>
              <a:buAutoNum type="arabicPeriod"/>
            </a:pPr>
            <a:r>
              <a:rPr lang="es-CL" sz="2000" dirty="0" smtClean="0"/>
              <a:t>Se estima que un número aceptable de neuronas está dado por </a:t>
            </a:r>
            <a:br>
              <a:rPr lang="es-CL" sz="2000" dirty="0" smtClean="0"/>
            </a:br>
            <a:r>
              <a:rPr lang="es-CL" sz="2000" b="1" dirty="0" smtClean="0">
                <a:solidFill>
                  <a:srgbClr val="FF0000"/>
                </a:solidFill>
              </a:rPr>
              <a:t>N = 1 + (Neuronas de entrada + Neuronas de salida) / 2</a:t>
            </a:r>
            <a:endParaRPr lang="es-CL" b="1" dirty="0" smtClean="0">
              <a:solidFill>
                <a:srgbClr val="FF0000"/>
              </a:solidFill>
            </a:endParaRPr>
          </a:p>
        </p:txBody>
      </p:sp>
      <p:sp>
        <p:nvSpPr>
          <p:cNvPr id="4" name="3 Marcador de número de diapositiva"/>
          <p:cNvSpPr>
            <a:spLocks noGrp="1"/>
          </p:cNvSpPr>
          <p:nvPr>
            <p:ph type="sldNum" sz="quarter" idx="12"/>
          </p:nvPr>
        </p:nvSpPr>
        <p:spPr/>
        <p:txBody>
          <a:bodyPr/>
          <a:lstStyle/>
          <a:p>
            <a:pPr>
              <a:defRPr/>
            </a:pPr>
            <a:fld id="{CE9A1488-C9DF-448B-8332-837AA660DA43}" type="slidenum">
              <a:rPr lang="es-ES" smtClean="0"/>
              <a:pPr>
                <a:defRPr/>
              </a:pPr>
              <a:t>62</a:t>
            </a:fld>
            <a:endParaRPr lang="es-ES"/>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 </a:t>
            </a:r>
            <a:br>
              <a:rPr lang="es-CL" dirty="0" smtClean="0"/>
            </a:br>
            <a:r>
              <a:rPr lang="es-CL" dirty="0" smtClean="0"/>
              <a:t>Ajuste de parámetros de la red (3)</a:t>
            </a:r>
            <a:endParaRPr lang="es-CL" dirty="0"/>
          </a:p>
        </p:txBody>
      </p:sp>
      <p:sp>
        <p:nvSpPr>
          <p:cNvPr id="23555" name="2 Marcador de contenido"/>
          <p:cNvSpPr>
            <a:spLocks noGrp="1"/>
          </p:cNvSpPr>
          <p:nvPr>
            <p:ph idx="1"/>
          </p:nvPr>
        </p:nvSpPr>
        <p:spPr/>
        <p:txBody>
          <a:bodyPr>
            <a:normAutofit/>
          </a:bodyPr>
          <a:lstStyle/>
          <a:p>
            <a:pPr marL="514350" indent="-514350" algn="just">
              <a:buFont typeface="Calibri" pitchFamily="34" charset="0"/>
              <a:buAutoNum type="arabicPeriod"/>
            </a:pPr>
            <a:r>
              <a:rPr lang="es-CL" sz="2400" b="1" dirty="0" smtClean="0"/>
              <a:t>Decaimiento de los pesos </a:t>
            </a:r>
            <a:r>
              <a:rPr lang="es-CL" sz="2400" dirty="0" smtClean="0"/>
              <a:t>(</a:t>
            </a:r>
            <a:r>
              <a:rPr lang="es-CL" sz="2400" dirty="0" err="1" smtClean="0"/>
              <a:t>Weight</a:t>
            </a:r>
            <a:r>
              <a:rPr lang="es-CL" sz="2400" dirty="0" smtClean="0"/>
              <a:t> </a:t>
            </a:r>
            <a:r>
              <a:rPr lang="es-CL" sz="2400" dirty="0" err="1" smtClean="0"/>
              <a:t>decay</a:t>
            </a:r>
            <a:r>
              <a:rPr lang="es-CL" sz="2400" dirty="0" smtClean="0"/>
              <a:t>)</a:t>
            </a:r>
          </a:p>
          <a:p>
            <a:pPr marL="914400" lvl="1" indent="-514350" algn="just">
              <a:buFont typeface="Calibri" pitchFamily="34" charset="0"/>
              <a:buAutoNum type="arabicPeriod"/>
            </a:pPr>
            <a:r>
              <a:rPr lang="es-CL" sz="2000" dirty="0" smtClean="0"/>
              <a:t>Para prevenir que los pesos vayan creciendo sin control alguno a valores muy grandes (señal de </a:t>
            </a:r>
            <a:r>
              <a:rPr lang="es-CL" sz="2000" b="1" dirty="0" smtClean="0">
                <a:solidFill>
                  <a:srgbClr val="FF0000"/>
                </a:solidFill>
              </a:rPr>
              <a:t>sobre entrenamiento</a:t>
            </a:r>
            <a:r>
              <a:rPr lang="es-CL" sz="2000" dirty="0" smtClean="0"/>
              <a:t>), es conveniente agregar un decaimiento a los pesos de la forma:</a:t>
            </a:r>
          </a:p>
          <a:p>
            <a:pPr marL="914400" lvl="1" indent="-514350" algn="just">
              <a:buFont typeface="Calibri" pitchFamily="34" charset="0"/>
              <a:buAutoNum type="arabicPeriod"/>
            </a:pPr>
            <a:endParaRPr lang="es-CL" sz="2000" dirty="0" smtClean="0"/>
          </a:p>
          <a:p>
            <a:pPr marL="914400" lvl="1" indent="-514350" algn="just">
              <a:buFont typeface="Calibri" pitchFamily="34" charset="0"/>
              <a:buAutoNum type="arabicPeriod"/>
            </a:pPr>
            <a:endParaRPr lang="es-CL" sz="2000" dirty="0" smtClean="0"/>
          </a:p>
          <a:p>
            <a:pPr marL="914400" lvl="1" indent="-514350" algn="just">
              <a:buFont typeface="Calibri" pitchFamily="34" charset="0"/>
              <a:buAutoNum type="arabicPeriod"/>
            </a:pPr>
            <a:r>
              <a:rPr lang="es-CL" sz="2000" dirty="0" smtClean="0"/>
              <a:t>Aquellos pesos que no se van actualizando en cada iteración, pueden ser considerados como innecesarios, y con el decaimiento van a decaer hasta anularse.</a:t>
            </a:r>
          </a:p>
          <a:p>
            <a:pPr marL="914400" lvl="1" indent="-514350" algn="just">
              <a:buFont typeface="Calibri" pitchFamily="34" charset="0"/>
              <a:buAutoNum type="arabicPeriod"/>
            </a:pPr>
            <a:r>
              <a:rPr lang="es-CL" sz="2000" dirty="0" smtClean="0"/>
              <a:t>En el caso de aquellos pesos que si se van actualizando recurrentemente mediante </a:t>
            </a:r>
            <a:r>
              <a:rPr lang="es-CL" sz="2000" dirty="0" err="1" smtClean="0"/>
              <a:t>backpropagation</a:t>
            </a:r>
            <a:r>
              <a:rPr lang="es-CL" sz="2000" dirty="0" smtClean="0"/>
              <a:t>, se seguirán actualizando a medida que ya no sea necesario actualizarlos.</a:t>
            </a:r>
          </a:p>
        </p:txBody>
      </p:sp>
      <p:sp>
        <p:nvSpPr>
          <p:cNvPr id="4" name="3 Marcador de número de diapositiva"/>
          <p:cNvSpPr>
            <a:spLocks noGrp="1"/>
          </p:cNvSpPr>
          <p:nvPr>
            <p:ph type="sldNum" sz="quarter" idx="12"/>
          </p:nvPr>
        </p:nvSpPr>
        <p:spPr/>
        <p:txBody>
          <a:bodyPr/>
          <a:lstStyle/>
          <a:p>
            <a:pPr>
              <a:defRPr/>
            </a:pPr>
            <a:fld id="{A248C6C6-D082-4589-9FAB-D461287E75FA}" type="slidenum">
              <a:rPr lang="es-ES" smtClean="0"/>
              <a:pPr>
                <a:defRPr/>
              </a:pPr>
              <a:t>63</a:t>
            </a:fld>
            <a:endParaRPr lang="es-ES"/>
          </a:p>
        </p:txBody>
      </p:sp>
      <p:pic>
        <p:nvPicPr>
          <p:cNvPr id="23557" name="Picture 3"/>
          <p:cNvPicPr>
            <a:picLocks noChangeAspect="1" noChangeArrowheads="1"/>
          </p:cNvPicPr>
          <p:nvPr/>
        </p:nvPicPr>
        <p:blipFill>
          <a:blip r:embed="rId2" cstate="print"/>
          <a:srcRect/>
          <a:stretch>
            <a:fillRect/>
          </a:stretch>
        </p:blipFill>
        <p:spPr bwMode="auto">
          <a:xfrm>
            <a:off x="4000496" y="3500439"/>
            <a:ext cx="1928826" cy="317357"/>
          </a:xfrm>
          <a:prstGeom prst="rect">
            <a:avLst/>
          </a:prstGeom>
          <a:noFill/>
          <a:ln w="9525">
            <a:noFill/>
            <a:miter lim="800000"/>
            <a:headEnd/>
            <a:tailEnd/>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 </a:t>
            </a:r>
            <a:br>
              <a:rPr lang="es-CL" dirty="0" smtClean="0"/>
            </a:br>
            <a:r>
              <a:rPr lang="es-CL" dirty="0" smtClean="0"/>
              <a:t>Ajuste de parámetros de la red (4)</a:t>
            </a:r>
            <a:endParaRPr lang="es-CL" dirty="0"/>
          </a:p>
        </p:txBody>
      </p:sp>
      <p:sp>
        <p:nvSpPr>
          <p:cNvPr id="3" name="2 Marcador de contenido"/>
          <p:cNvSpPr>
            <a:spLocks noGrp="1"/>
          </p:cNvSpPr>
          <p:nvPr>
            <p:ph idx="1"/>
          </p:nvPr>
        </p:nvSpPr>
        <p:spPr/>
        <p:txBody>
          <a:bodyPr>
            <a:normAutofit/>
          </a:bodyPr>
          <a:lstStyle/>
          <a:p>
            <a:pPr marL="514350" indent="-514350" algn="just">
              <a:buFont typeface="+mj-lt"/>
              <a:buAutoNum type="arabicPeriod"/>
              <a:defRPr/>
            </a:pPr>
            <a:r>
              <a:rPr lang="es-CL" sz="2400" b="1" dirty="0" smtClean="0"/>
              <a:t>Numero de épocas</a:t>
            </a:r>
          </a:p>
          <a:p>
            <a:pPr marL="914400" lvl="1" indent="-514350" algn="just">
              <a:buFont typeface="+mj-lt"/>
              <a:buAutoNum type="arabicPeriod"/>
              <a:defRPr/>
            </a:pPr>
            <a:r>
              <a:rPr lang="es-CL" sz="2000" dirty="0" smtClean="0"/>
              <a:t>Para </a:t>
            </a:r>
            <a:r>
              <a:rPr lang="es-CL" sz="2000" b="1" dirty="0" smtClean="0">
                <a:solidFill>
                  <a:srgbClr val="00B0F0"/>
                </a:solidFill>
              </a:rPr>
              <a:t>evitar el sobre entrenamiento y el tiempo computacional </a:t>
            </a:r>
            <a:r>
              <a:rPr lang="es-CL" sz="2000" dirty="0" smtClean="0"/>
              <a:t>necesario para entrenar la red, se puede fijar un cierto número de épocas de entrenamiento de acuerdo al </a:t>
            </a:r>
            <a:r>
              <a:rPr lang="es-CL" sz="2000" b="1" dirty="0" smtClean="0">
                <a:solidFill>
                  <a:srgbClr val="FF0000"/>
                </a:solidFill>
              </a:rPr>
              <a:t>comportamiento observado del error de entrenamiento y de prueba</a:t>
            </a:r>
            <a:r>
              <a:rPr lang="es-CL" sz="2000" dirty="0" smtClean="0"/>
              <a:t>.</a:t>
            </a:r>
          </a:p>
          <a:p>
            <a:pPr marL="514350" indent="-514350" algn="just">
              <a:buFont typeface="+mj-lt"/>
              <a:buAutoNum type="arabicPeriod"/>
              <a:defRPr/>
            </a:pPr>
            <a:endParaRPr lang="es-CL" sz="2400" b="1" dirty="0" smtClean="0"/>
          </a:p>
          <a:p>
            <a:pPr marL="514350" indent="-514350" algn="just">
              <a:buFont typeface="+mj-lt"/>
              <a:buAutoNum type="arabicPeriod"/>
              <a:defRPr/>
            </a:pPr>
            <a:r>
              <a:rPr lang="es-CL" sz="2400" b="1" dirty="0" smtClean="0"/>
              <a:t>Función de activación</a:t>
            </a:r>
          </a:p>
          <a:p>
            <a:pPr marL="914400" lvl="1" indent="-514350" algn="just">
              <a:buFont typeface="+mj-lt"/>
              <a:buAutoNum type="arabicPeriod"/>
              <a:defRPr/>
            </a:pPr>
            <a:r>
              <a:rPr lang="es-CL" sz="2000" dirty="0" smtClean="0"/>
              <a:t>Una red neuronal MLP entrenada con el algoritmo </a:t>
            </a:r>
            <a:r>
              <a:rPr lang="es-CL" sz="2000" dirty="0" err="1" smtClean="0"/>
              <a:t>backpropagation</a:t>
            </a:r>
            <a:r>
              <a:rPr lang="es-CL" sz="2000" dirty="0" smtClean="0"/>
              <a:t> entrena generalmente más rápido si se utiliza una función de activación anti-simétrica (f(-x) = -f(x))</a:t>
            </a:r>
          </a:p>
          <a:p>
            <a:pPr marL="914400" lvl="1" indent="-514350" algn="just">
              <a:buFont typeface="+mj-lt"/>
              <a:buAutoNum type="arabicPeriod"/>
              <a:defRPr/>
            </a:pPr>
            <a:r>
              <a:rPr lang="es-CL" sz="2000" dirty="0" smtClean="0"/>
              <a:t>Por lo general se utilizan funciones </a:t>
            </a:r>
            <a:r>
              <a:rPr lang="es-CL" sz="2000" dirty="0" err="1" smtClean="0"/>
              <a:t>sigmoidales</a:t>
            </a:r>
            <a:r>
              <a:rPr lang="es-CL" sz="2000" dirty="0" smtClean="0"/>
              <a:t> para la activación de las neuronas.</a:t>
            </a:r>
          </a:p>
          <a:p>
            <a:pPr marL="914400" lvl="1" indent="-514350" algn="just">
              <a:buFont typeface="+mj-lt"/>
              <a:buAutoNum type="arabicPeriod"/>
              <a:defRPr/>
            </a:pPr>
            <a:endParaRPr lang="es-CL" sz="2000" dirty="0"/>
          </a:p>
        </p:txBody>
      </p:sp>
      <p:sp>
        <p:nvSpPr>
          <p:cNvPr id="4" name="3 Marcador de número de diapositiva"/>
          <p:cNvSpPr>
            <a:spLocks noGrp="1"/>
          </p:cNvSpPr>
          <p:nvPr>
            <p:ph type="sldNum" sz="quarter" idx="12"/>
          </p:nvPr>
        </p:nvSpPr>
        <p:spPr/>
        <p:txBody>
          <a:bodyPr/>
          <a:lstStyle/>
          <a:p>
            <a:pPr>
              <a:defRPr/>
            </a:pPr>
            <a:fld id="{0D289F40-A1A0-4FAB-B43C-7B67F5F894FA}" type="slidenum">
              <a:rPr lang="es-ES" smtClean="0"/>
              <a:pPr>
                <a:defRPr/>
              </a:pPr>
              <a:t>64</a:t>
            </a:fld>
            <a:endParaRPr lang="es-E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 </a:t>
            </a:r>
            <a:br>
              <a:rPr lang="es-CL" dirty="0" smtClean="0"/>
            </a:br>
            <a:r>
              <a:rPr lang="es-CL" dirty="0" smtClean="0"/>
              <a:t>Ajuste de parámetros de la red (5)</a:t>
            </a:r>
            <a:endParaRPr lang="es-CL" dirty="0"/>
          </a:p>
        </p:txBody>
      </p:sp>
      <p:sp>
        <p:nvSpPr>
          <p:cNvPr id="25605" name="2 Marcador de contenido"/>
          <p:cNvSpPr>
            <a:spLocks noGrp="1"/>
          </p:cNvSpPr>
          <p:nvPr>
            <p:ph idx="1"/>
          </p:nvPr>
        </p:nvSpPr>
        <p:spPr/>
        <p:txBody>
          <a:bodyPr/>
          <a:lstStyle/>
          <a:p>
            <a:pPr marL="514350" indent="-514350" algn="just">
              <a:buFont typeface="Calibri" pitchFamily="34" charset="0"/>
              <a:buAutoNum type="arabicPeriod"/>
            </a:pPr>
            <a:r>
              <a:rPr lang="es-CL" sz="2400" b="1" dirty="0" smtClean="0"/>
              <a:t>Sobre entrenamiento en Redes Neuronales</a:t>
            </a:r>
          </a:p>
        </p:txBody>
      </p:sp>
      <p:sp>
        <p:nvSpPr>
          <p:cNvPr id="4" name="3 Marcador de número de diapositiva"/>
          <p:cNvSpPr>
            <a:spLocks noGrp="1"/>
          </p:cNvSpPr>
          <p:nvPr>
            <p:ph type="sldNum" sz="quarter" idx="12"/>
          </p:nvPr>
        </p:nvSpPr>
        <p:spPr/>
        <p:txBody>
          <a:bodyPr/>
          <a:lstStyle/>
          <a:p>
            <a:pPr>
              <a:defRPr/>
            </a:pPr>
            <a:fld id="{B12C45C1-DE10-4D30-B762-CF3208F56E6F}" type="slidenum">
              <a:rPr lang="es-ES" smtClean="0"/>
              <a:pPr>
                <a:defRPr/>
              </a:pPr>
              <a:t>65</a:t>
            </a:fld>
            <a:endParaRPr lang="es-ES"/>
          </a:p>
        </p:txBody>
      </p:sp>
      <p:pic>
        <p:nvPicPr>
          <p:cNvPr id="25604" name="Picture 3"/>
          <p:cNvPicPr>
            <a:picLocks noChangeAspect="1" noChangeArrowheads="1"/>
          </p:cNvPicPr>
          <p:nvPr/>
        </p:nvPicPr>
        <p:blipFill>
          <a:blip r:embed="rId2" cstate="print"/>
          <a:srcRect/>
          <a:stretch>
            <a:fillRect/>
          </a:stretch>
        </p:blipFill>
        <p:spPr bwMode="auto">
          <a:xfrm>
            <a:off x="1357313" y="2500330"/>
            <a:ext cx="5972175" cy="3429000"/>
          </a:xfrm>
          <a:prstGeom prst="rect">
            <a:avLst/>
          </a:prstGeom>
          <a:noFill/>
          <a:ln w="9525">
            <a:noFill/>
            <a:miter lim="800000"/>
            <a:headEnd/>
            <a:tailEnd/>
          </a:ln>
        </p:spPr>
      </p:pic>
      <p:sp>
        <p:nvSpPr>
          <p:cNvPr id="25606" name="7 CuadroTexto"/>
          <p:cNvSpPr txBox="1">
            <a:spLocks noChangeArrowheads="1"/>
          </p:cNvSpPr>
          <p:nvPr/>
        </p:nvSpPr>
        <p:spPr bwMode="auto">
          <a:xfrm>
            <a:off x="214313" y="5929313"/>
            <a:ext cx="3203575" cy="307975"/>
          </a:xfrm>
          <a:prstGeom prst="rect">
            <a:avLst/>
          </a:prstGeom>
          <a:noFill/>
          <a:ln w="9525">
            <a:noFill/>
            <a:miter lim="800000"/>
            <a:headEnd/>
            <a:tailEnd/>
          </a:ln>
        </p:spPr>
        <p:txBody>
          <a:bodyPr wrap="none">
            <a:spAutoFit/>
          </a:bodyPr>
          <a:lstStyle/>
          <a:p>
            <a:r>
              <a:rPr lang="es-CL" sz="1400"/>
              <a:t>[Fuente: T.Mitchell, Machine Learning]</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 </a:t>
            </a:r>
            <a:br>
              <a:rPr lang="es-CL" dirty="0" smtClean="0"/>
            </a:br>
            <a:r>
              <a:rPr lang="es-CL" dirty="0" smtClean="0"/>
              <a:t>Ajuste de parámetros de la red (6)</a:t>
            </a:r>
            <a:endParaRPr lang="es-CL" dirty="0"/>
          </a:p>
        </p:txBody>
      </p:sp>
      <p:sp>
        <p:nvSpPr>
          <p:cNvPr id="26628" name="2 Marcador de contenido"/>
          <p:cNvSpPr>
            <a:spLocks noGrp="1"/>
          </p:cNvSpPr>
          <p:nvPr>
            <p:ph idx="1"/>
          </p:nvPr>
        </p:nvSpPr>
        <p:spPr/>
        <p:txBody>
          <a:bodyPr/>
          <a:lstStyle/>
          <a:p>
            <a:pPr marL="514350" indent="-514350" algn="just">
              <a:buFont typeface="Calibri" pitchFamily="34" charset="0"/>
              <a:buAutoNum type="arabicPeriod"/>
            </a:pPr>
            <a:r>
              <a:rPr lang="es-CL" sz="2400" b="1" dirty="0" smtClean="0"/>
              <a:t>Sobre entrenamiento en Redes Neuronales</a:t>
            </a:r>
          </a:p>
        </p:txBody>
      </p:sp>
      <p:sp>
        <p:nvSpPr>
          <p:cNvPr id="4" name="3 Marcador de número de diapositiva"/>
          <p:cNvSpPr>
            <a:spLocks noGrp="1"/>
          </p:cNvSpPr>
          <p:nvPr>
            <p:ph type="sldNum" sz="quarter" idx="12"/>
          </p:nvPr>
        </p:nvSpPr>
        <p:spPr/>
        <p:txBody>
          <a:bodyPr/>
          <a:lstStyle/>
          <a:p>
            <a:pPr>
              <a:defRPr/>
            </a:pPr>
            <a:fld id="{28194801-D8A9-4D9A-9753-8C9414047ABB}" type="slidenum">
              <a:rPr lang="es-ES" smtClean="0"/>
              <a:pPr>
                <a:defRPr/>
              </a:pPr>
              <a:t>66</a:t>
            </a:fld>
            <a:endParaRPr lang="es-ES"/>
          </a:p>
        </p:txBody>
      </p:sp>
      <p:pic>
        <p:nvPicPr>
          <p:cNvPr id="26629" name="Picture 2"/>
          <p:cNvPicPr>
            <a:picLocks noChangeAspect="1" noChangeArrowheads="1"/>
          </p:cNvPicPr>
          <p:nvPr/>
        </p:nvPicPr>
        <p:blipFill>
          <a:blip r:embed="rId2" cstate="print"/>
          <a:srcRect/>
          <a:stretch>
            <a:fillRect/>
          </a:stretch>
        </p:blipFill>
        <p:spPr bwMode="auto">
          <a:xfrm>
            <a:off x="1428750" y="2403493"/>
            <a:ext cx="5872163" cy="3525837"/>
          </a:xfrm>
          <a:prstGeom prst="rect">
            <a:avLst/>
          </a:prstGeom>
          <a:noFill/>
          <a:ln w="9525">
            <a:noFill/>
            <a:miter lim="800000"/>
            <a:headEnd/>
            <a:tailEnd/>
          </a:ln>
        </p:spPr>
      </p:pic>
      <p:sp>
        <p:nvSpPr>
          <p:cNvPr id="26630" name="7 CuadroTexto"/>
          <p:cNvSpPr txBox="1">
            <a:spLocks noChangeArrowheads="1"/>
          </p:cNvSpPr>
          <p:nvPr/>
        </p:nvSpPr>
        <p:spPr bwMode="auto">
          <a:xfrm>
            <a:off x="214313" y="5929313"/>
            <a:ext cx="3203575" cy="307975"/>
          </a:xfrm>
          <a:prstGeom prst="rect">
            <a:avLst/>
          </a:prstGeom>
          <a:noFill/>
          <a:ln w="9525">
            <a:noFill/>
            <a:miter lim="800000"/>
            <a:headEnd/>
            <a:tailEnd/>
          </a:ln>
        </p:spPr>
        <p:txBody>
          <a:bodyPr wrap="none">
            <a:spAutoFit/>
          </a:bodyPr>
          <a:lstStyle/>
          <a:p>
            <a:r>
              <a:rPr lang="es-CL" sz="1400"/>
              <a:t>[Fuente: T.Mitchell, Machine Learning]</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 </a:t>
            </a:r>
            <a:br>
              <a:rPr lang="es-CL" dirty="0" smtClean="0"/>
            </a:br>
            <a:r>
              <a:rPr lang="es-CL" dirty="0" smtClean="0"/>
              <a:t>Ajuste de parámetros de la red (7)</a:t>
            </a:r>
            <a:endParaRPr lang="es-CL" dirty="0"/>
          </a:p>
        </p:txBody>
      </p:sp>
      <p:sp>
        <p:nvSpPr>
          <p:cNvPr id="27651" name="2 Marcador de contenido"/>
          <p:cNvSpPr>
            <a:spLocks noGrp="1"/>
          </p:cNvSpPr>
          <p:nvPr>
            <p:ph idx="1"/>
          </p:nvPr>
        </p:nvSpPr>
        <p:spPr>
          <a:xfrm>
            <a:off x="500034" y="1714488"/>
            <a:ext cx="8229600" cy="4939957"/>
          </a:xfrm>
        </p:spPr>
        <p:txBody>
          <a:bodyPr>
            <a:normAutofit/>
          </a:bodyPr>
          <a:lstStyle/>
          <a:p>
            <a:pPr marL="514350" indent="-514350" algn="just">
              <a:buFont typeface="Calibri" pitchFamily="34" charset="0"/>
              <a:buAutoNum type="arabicPeriod"/>
            </a:pPr>
            <a:r>
              <a:rPr lang="es-CL" sz="2400" b="1" dirty="0" err="1" smtClean="0"/>
              <a:t>Preprocesamiento</a:t>
            </a:r>
            <a:r>
              <a:rPr lang="es-CL" sz="2400" b="1" dirty="0" smtClean="0"/>
              <a:t> de datos de entrada</a:t>
            </a:r>
          </a:p>
          <a:p>
            <a:pPr marL="914400" lvl="1" indent="-514350" algn="just">
              <a:buFont typeface="Calibri" pitchFamily="34" charset="0"/>
              <a:buAutoNum type="arabicPeriod"/>
            </a:pPr>
            <a:r>
              <a:rPr lang="es-CL" sz="2000" dirty="0" smtClean="0"/>
              <a:t>Los datos de entrada deben estar pre-procesados de manera que su media sea cero, o un valor muy bajo con respecto a la varianza.</a:t>
            </a:r>
          </a:p>
          <a:p>
            <a:pPr marL="914400" lvl="1" indent="-514350" algn="just">
              <a:buFont typeface="Calibri" pitchFamily="34" charset="0"/>
              <a:buAutoNum type="arabicPeriod"/>
            </a:pPr>
            <a:r>
              <a:rPr lang="es-CL" sz="2000" dirty="0" smtClean="0"/>
              <a:t>Los datos de entrada no deben estar correlacionados. Intentar de utilizar variables que no expliquen las mismas características de las observaciones de una base de datos. Una alternativa es utilizar PCA u otros métodos que aseguren variables independientes.</a:t>
            </a:r>
          </a:p>
          <a:p>
            <a:pPr marL="914400" lvl="1" indent="-514350" algn="just">
              <a:buFont typeface="Calibri" pitchFamily="34" charset="0"/>
              <a:buAutoNum type="arabicPeriod"/>
            </a:pPr>
            <a:r>
              <a:rPr lang="es-CL" sz="2000" dirty="0" smtClean="0"/>
              <a:t>Las variables de entrada deben tener una varianza similar </a:t>
            </a:r>
          </a:p>
          <a:p>
            <a:pPr marL="514350" indent="-514350" algn="just">
              <a:buFont typeface="Calibri" pitchFamily="34" charset="0"/>
              <a:buAutoNum type="arabicPeriod"/>
            </a:pPr>
            <a:endParaRPr lang="es-CL" sz="2400" b="1" dirty="0" smtClean="0"/>
          </a:p>
          <a:p>
            <a:pPr marL="514350" indent="-514350" algn="just">
              <a:buFont typeface="Calibri" pitchFamily="34" charset="0"/>
              <a:buAutoNum type="arabicPeriod"/>
            </a:pPr>
            <a:r>
              <a:rPr lang="es-CL" sz="2400" b="1" dirty="0" smtClean="0"/>
              <a:t>Pesos iníciales</a:t>
            </a:r>
          </a:p>
          <a:p>
            <a:pPr marL="914400" lvl="1" indent="-514350" algn="just">
              <a:buFont typeface="Calibri" pitchFamily="34" charset="0"/>
              <a:buAutoNum type="arabicPeriod"/>
            </a:pPr>
            <a:r>
              <a:rPr lang="es-CL" sz="2000" dirty="0" smtClean="0"/>
              <a:t>Pesos iníciales deben ser valores pequeños para evitar la “saturación” de las neuronas: Valores de los pesos de “entrada-capa-media” son mayores que aquellos pesos “capa-media-salida” dado que actualizan sus valores con los errores de </a:t>
            </a:r>
            <a:r>
              <a:rPr lang="es-CL" sz="2000" dirty="0" err="1" smtClean="0"/>
              <a:t>backpropagation</a:t>
            </a:r>
            <a:r>
              <a:rPr lang="es-CL" sz="2000" dirty="0" smtClean="0"/>
              <a:t>.</a:t>
            </a:r>
          </a:p>
        </p:txBody>
      </p:sp>
      <p:sp>
        <p:nvSpPr>
          <p:cNvPr id="4" name="3 Marcador de número de diapositiva"/>
          <p:cNvSpPr>
            <a:spLocks noGrp="1"/>
          </p:cNvSpPr>
          <p:nvPr>
            <p:ph type="sldNum" sz="quarter" idx="12"/>
          </p:nvPr>
        </p:nvSpPr>
        <p:spPr/>
        <p:txBody>
          <a:bodyPr/>
          <a:lstStyle/>
          <a:p>
            <a:pPr>
              <a:defRPr/>
            </a:pPr>
            <a:fld id="{968C3726-7F59-4AF5-BA66-0C4EF8377766}" type="slidenum">
              <a:rPr lang="es-ES" smtClean="0"/>
              <a:pPr>
                <a:defRPr/>
              </a:pPr>
              <a:t>67</a:t>
            </a:fld>
            <a:endParaRPr lang="es-ES"/>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REDES NEURONALES </a:t>
            </a:r>
            <a:br>
              <a:rPr lang="es-CL" dirty="0" smtClean="0"/>
            </a:br>
            <a:r>
              <a:rPr lang="es-CL" dirty="0" smtClean="0"/>
              <a:t>Ajuste de parámetros de la red (8)</a:t>
            </a:r>
            <a:endParaRPr lang="es-CL" dirty="0"/>
          </a:p>
        </p:txBody>
      </p:sp>
      <p:sp>
        <p:nvSpPr>
          <p:cNvPr id="29699" name="2 Marcador de contenido"/>
          <p:cNvSpPr>
            <a:spLocks noGrp="1"/>
          </p:cNvSpPr>
          <p:nvPr>
            <p:ph idx="1"/>
          </p:nvPr>
        </p:nvSpPr>
        <p:spPr/>
        <p:txBody>
          <a:bodyPr/>
          <a:lstStyle/>
          <a:p>
            <a:pPr marL="514350" indent="-514350" algn="just">
              <a:buFont typeface="Calibri" pitchFamily="34" charset="0"/>
              <a:buAutoNum type="arabicPeriod"/>
            </a:pPr>
            <a:r>
              <a:rPr lang="es-CL" sz="2000" b="1" dirty="0" smtClean="0"/>
              <a:t>Tasa de aprendizaje: </a:t>
            </a:r>
            <a:r>
              <a:rPr lang="es-CL" sz="2000" dirty="0" smtClean="0"/>
              <a:t>Se recomienda utilizar una combinación de tasas de aprendizaje sobre distintas redes. Este parámetro, a grandes rasgos, permite definir la velocidad por sobre la cual se va acercando al óptimo del problema de optimización definido sobre una red neuronal artificial.</a:t>
            </a:r>
          </a:p>
          <a:p>
            <a:pPr marL="514350" indent="-514350" algn="just">
              <a:buFont typeface="Calibri" pitchFamily="34" charset="0"/>
              <a:buAutoNum type="arabicPeriod"/>
            </a:pPr>
            <a:endParaRPr lang="es-CL" sz="2000" dirty="0" smtClean="0"/>
          </a:p>
          <a:p>
            <a:pPr marL="514350" indent="-514350" algn="just">
              <a:buFont typeface="Calibri" pitchFamily="34" charset="0"/>
              <a:buAutoNum type="arabicPeriod"/>
            </a:pPr>
            <a:r>
              <a:rPr lang="es-CL" sz="2000" b="1" dirty="0" err="1" smtClean="0"/>
              <a:t>Momentum</a:t>
            </a:r>
            <a:r>
              <a:rPr lang="es-CL" sz="2000" b="1" dirty="0" smtClean="0"/>
              <a:t>:</a:t>
            </a:r>
            <a:r>
              <a:rPr lang="es-CL" sz="2000" dirty="0" smtClean="0"/>
              <a:t> Se puede incluir un parámetro llamado “</a:t>
            </a:r>
            <a:r>
              <a:rPr lang="es-CL" sz="2000" dirty="0" err="1" smtClean="0"/>
              <a:t>momentum</a:t>
            </a:r>
            <a:r>
              <a:rPr lang="es-CL" sz="2000" dirty="0" smtClean="0"/>
              <a:t>”  (valor    ) utilizado para la actualización de los pesos en el algoritmo de </a:t>
            </a:r>
            <a:r>
              <a:rPr lang="es-CL" sz="2000" dirty="0" err="1" smtClean="0"/>
              <a:t>backpropagation</a:t>
            </a:r>
            <a:r>
              <a:rPr lang="es-CL" sz="2000" dirty="0" smtClean="0"/>
              <a:t>. Permite considerar la “cantidad de movimiento” que cada peso tiene al irse actualizando</a:t>
            </a:r>
          </a:p>
          <a:p>
            <a:pPr marL="514350" indent="-514350" algn="just">
              <a:buFont typeface="Calibri" pitchFamily="34" charset="0"/>
              <a:buAutoNum type="arabicPeriod"/>
            </a:pPr>
            <a:endParaRPr lang="es-CL" sz="2000" dirty="0" smtClean="0"/>
          </a:p>
          <a:p>
            <a:pPr marL="514350" indent="-514350" algn="just">
              <a:buFont typeface="Calibri" pitchFamily="34" charset="0"/>
              <a:buAutoNum type="arabicPeriod"/>
            </a:pPr>
            <a:endParaRPr lang="es-CL" sz="2000" dirty="0" smtClean="0"/>
          </a:p>
          <a:p>
            <a:pPr marL="514350" indent="-514350" algn="just">
              <a:buFont typeface="Calibri" pitchFamily="34" charset="0"/>
              <a:buAutoNum type="arabicPeriod"/>
            </a:pPr>
            <a:r>
              <a:rPr lang="es-CL" sz="2000" dirty="0" smtClean="0"/>
              <a:t>No existe una regla general para los valores de ambos parámetros,  pero para el </a:t>
            </a:r>
            <a:r>
              <a:rPr lang="es-CL" sz="2000" dirty="0" err="1" smtClean="0"/>
              <a:t>momentum</a:t>
            </a:r>
            <a:r>
              <a:rPr lang="es-CL" sz="2000" dirty="0" smtClean="0"/>
              <a:t> se recomiendan valores cercanos a 0.9.</a:t>
            </a:r>
          </a:p>
        </p:txBody>
      </p:sp>
      <p:sp>
        <p:nvSpPr>
          <p:cNvPr id="4" name="3 Marcador de número de diapositiva"/>
          <p:cNvSpPr>
            <a:spLocks noGrp="1"/>
          </p:cNvSpPr>
          <p:nvPr>
            <p:ph type="sldNum" sz="quarter" idx="12"/>
          </p:nvPr>
        </p:nvSpPr>
        <p:spPr/>
        <p:txBody>
          <a:bodyPr/>
          <a:lstStyle/>
          <a:p>
            <a:pPr>
              <a:defRPr/>
            </a:pPr>
            <a:fld id="{42E99102-C2B8-459D-99CC-6AFD4D7DE7D4}" type="slidenum">
              <a:rPr lang="es-ES" smtClean="0"/>
              <a:pPr>
                <a:defRPr/>
              </a:pPr>
              <a:t>68</a:t>
            </a:fld>
            <a:endParaRPr lang="es-ES"/>
          </a:p>
        </p:txBody>
      </p:sp>
      <p:pic>
        <p:nvPicPr>
          <p:cNvPr id="29701" name="Picture 2"/>
          <p:cNvPicPr>
            <a:picLocks noChangeAspect="1" noChangeArrowheads="1"/>
          </p:cNvPicPr>
          <p:nvPr/>
        </p:nvPicPr>
        <p:blipFill>
          <a:blip r:embed="rId2" cstate="print"/>
          <a:srcRect/>
          <a:stretch>
            <a:fillRect/>
          </a:stretch>
        </p:blipFill>
        <p:spPr bwMode="auto">
          <a:xfrm>
            <a:off x="2857500" y="4643438"/>
            <a:ext cx="3990975" cy="428625"/>
          </a:xfrm>
          <a:prstGeom prst="rect">
            <a:avLst/>
          </a:prstGeom>
          <a:noFill/>
          <a:ln w="9525">
            <a:noFill/>
            <a:miter lim="800000"/>
            <a:headEnd/>
            <a:tailEnd/>
          </a:ln>
        </p:spPr>
      </p:pic>
      <p:pic>
        <p:nvPicPr>
          <p:cNvPr id="29702" name="Picture 3"/>
          <p:cNvPicPr>
            <a:picLocks noChangeAspect="1" noChangeArrowheads="1"/>
          </p:cNvPicPr>
          <p:nvPr/>
        </p:nvPicPr>
        <p:blipFill>
          <a:blip r:embed="rId3" cstate="print"/>
          <a:srcRect/>
          <a:stretch>
            <a:fillRect/>
          </a:stretch>
        </p:blipFill>
        <p:spPr bwMode="auto">
          <a:xfrm>
            <a:off x="1747838" y="3676650"/>
            <a:ext cx="171450" cy="180975"/>
          </a:xfrm>
          <a:prstGeom prst="rect">
            <a:avLst/>
          </a:prstGeom>
          <a:noFill/>
          <a:ln w="9525">
            <a:noFill/>
            <a:miter lim="800000"/>
            <a:headEnd/>
            <a:tailEnd/>
          </a:ln>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lstStyle/>
          <a:p>
            <a:pPr>
              <a:defRPr/>
            </a:pPr>
            <a:r>
              <a:rPr lang="es-CL" dirty="0" smtClean="0"/>
              <a:t>REDES NEURONALES</a:t>
            </a:r>
            <a:endParaRPr lang="es-CL" dirty="0"/>
          </a:p>
        </p:txBody>
      </p:sp>
      <p:sp>
        <p:nvSpPr>
          <p:cNvPr id="43011" name="2 Marcador de contenido"/>
          <p:cNvSpPr>
            <a:spLocks noGrp="1"/>
          </p:cNvSpPr>
          <p:nvPr>
            <p:ph idx="1"/>
          </p:nvPr>
        </p:nvSpPr>
        <p:spPr>
          <a:xfrm>
            <a:off x="71406" y="1875225"/>
            <a:ext cx="8929718" cy="4625609"/>
          </a:xfrm>
        </p:spPr>
        <p:txBody>
          <a:bodyPr>
            <a:normAutofit/>
          </a:bodyPr>
          <a:lstStyle/>
          <a:p>
            <a:pPr eaLnBrk="1" hangingPunct="1">
              <a:defRPr/>
            </a:pPr>
            <a:r>
              <a:rPr lang="es-ES" dirty="0" smtClean="0"/>
              <a:t>Referencias:  </a:t>
            </a:r>
          </a:p>
          <a:p>
            <a:pPr lvl="1" eaLnBrk="1" hangingPunct="1">
              <a:defRPr/>
            </a:pPr>
            <a:r>
              <a:rPr lang="es-ES" sz="2200" dirty="0" smtClean="0"/>
              <a:t>Machine </a:t>
            </a:r>
            <a:r>
              <a:rPr lang="es-ES" sz="2200" dirty="0" err="1" smtClean="0"/>
              <a:t>Learning</a:t>
            </a:r>
            <a:r>
              <a:rPr lang="es-ES" sz="2200" dirty="0" smtClean="0"/>
              <a:t>, Tom Mitchell, Capitulo 4. </a:t>
            </a:r>
            <a:r>
              <a:rPr lang="es-ES" sz="2200" dirty="0" smtClean="0">
                <a:hlinkClick r:id="rId2"/>
              </a:rPr>
              <a:t>http://www.cs.cmu.edu/afs/cs.cmu.edu/project/theo-20/www/mlbook/ch4.pdf</a:t>
            </a:r>
            <a:endParaRPr lang="es-ES" sz="2200" dirty="0" smtClean="0">
              <a:hlinkClick r:id="rId3"/>
            </a:endParaRPr>
          </a:p>
          <a:p>
            <a:pPr lvl="1" eaLnBrk="1" hangingPunct="1">
              <a:defRPr/>
            </a:pPr>
            <a:r>
              <a:rPr lang="es-ES" sz="2200" dirty="0" err="1" smtClean="0"/>
              <a:t>“</a:t>
            </a:r>
            <a:r>
              <a:rPr lang="en-US" sz="2200" dirty="0" err="1" smtClean="0"/>
              <a:t>Avoiding Pitfalls in Neural Network Research</a:t>
            </a:r>
            <a:r>
              <a:rPr lang="es-ES" sz="2200" dirty="0" err="1" smtClean="0"/>
              <a:t>”, G. </a:t>
            </a:r>
            <a:r>
              <a:rPr lang="es-ES" sz="2200" dirty="0" smtClean="0"/>
              <a:t>Peter Zhang (2007)</a:t>
            </a:r>
          </a:p>
          <a:p>
            <a:pPr lvl="1" eaLnBrk="1" hangingPunct="1">
              <a:defRPr/>
            </a:pPr>
            <a:r>
              <a:rPr lang="es-ES" sz="2200" dirty="0" smtClean="0">
                <a:hlinkClick r:id="rId3"/>
              </a:rPr>
              <a:t>ftp://ftp.sas.com/pub/neural/FAQ.html#A2</a:t>
            </a:r>
            <a:endParaRPr lang="es-ES" sz="2200" dirty="0" smtClean="0"/>
          </a:p>
          <a:p>
            <a:pPr lvl="1" eaLnBrk="1" hangingPunct="1">
              <a:defRPr/>
            </a:pPr>
            <a:r>
              <a:rPr lang="es-ES" sz="2200" dirty="0" smtClean="0">
                <a:hlinkClick r:id="rId4"/>
              </a:rPr>
              <a:t>http://galaxy.agh.edu.pl/~vlsi/AI/backp_t_en/backprop.html</a:t>
            </a:r>
            <a:endParaRPr lang="es-ES" sz="2200" dirty="0" smtClean="0"/>
          </a:p>
          <a:p>
            <a:pPr lvl="1" eaLnBrk="1" hangingPunct="1">
              <a:defRPr/>
            </a:pPr>
            <a:r>
              <a:rPr lang="es-ES" sz="2200" dirty="0" err="1" smtClean="0"/>
              <a:t>“Data Mining Techniques  for Marketing, Sales and Customer Relationship Management” , Michael J.A. Berry, Gordon S. Linoff</a:t>
            </a:r>
          </a:p>
          <a:p>
            <a:pPr lvl="1" algn="just" eaLnBrk="1" hangingPunct="1">
              <a:buFont typeface="Courier New" pitchFamily="49" charset="0"/>
              <a:buNone/>
              <a:defRPr/>
            </a:pPr>
            <a:endParaRPr lang="es-ES" sz="2000" dirty="0" smtClean="0"/>
          </a:p>
        </p:txBody>
      </p:sp>
      <p:sp>
        <p:nvSpPr>
          <p:cNvPr id="4" name="3 Marcador de número de diapositiva"/>
          <p:cNvSpPr>
            <a:spLocks noGrp="1"/>
          </p:cNvSpPr>
          <p:nvPr>
            <p:ph type="sldNum" sz="quarter" idx="12"/>
          </p:nvPr>
        </p:nvSpPr>
        <p:spPr/>
        <p:txBody>
          <a:bodyPr/>
          <a:lstStyle/>
          <a:p>
            <a:pPr>
              <a:defRPr/>
            </a:pPr>
            <a:fld id="{6AFA03A2-DE48-4DFE-B4A7-297E92EDBD60}" type="slidenum">
              <a:rPr lang="es-ES"/>
              <a:pPr>
                <a:defRPr/>
              </a:pPr>
              <a:t>69</a:t>
            </a:fld>
            <a:endParaRPr lang="es-E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MX" dirty="0" smtClean="0"/>
              <a:t/>
            </a:r>
            <a:br>
              <a:rPr lang="es-MX" dirty="0" smtClean="0"/>
            </a:br>
            <a:r>
              <a:rPr lang="es-MX" dirty="0" smtClean="0"/>
              <a:t>Arboles de Decisión </a:t>
            </a:r>
            <a:r>
              <a:rPr lang="es-ES" dirty="0" smtClean="0"/>
              <a:t/>
            </a:r>
            <a:br>
              <a:rPr lang="es-ES" dirty="0" smtClean="0"/>
            </a:br>
            <a:endParaRPr lang="es-CL" dirty="0"/>
          </a:p>
        </p:txBody>
      </p:sp>
      <p:sp>
        <p:nvSpPr>
          <p:cNvPr id="9219" name="2 Marcador de contenido"/>
          <p:cNvSpPr>
            <a:spLocks noGrp="1"/>
          </p:cNvSpPr>
          <p:nvPr>
            <p:ph idx="1"/>
          </p:nvPr>
        </p:nvSpPr>
        <p:spPr/>
        <p:txBody>
          <a:bodyPr/>
          <a:lstStyle/>
          <a:p>
            <a:pPr eaLnBrk="1" hangingPunct="1"/>
            <a:r>
              <a:rPr lang="es-ES" sz="2400" smtClean="0"/>
              <a:t>Algoritmo ID3 (</a:t>
            </a:r>
            <a:r>
              <a:rPr lang="es-ES" sz="2400" i="1" smtClean="0"/>
              <a:t>Iterative Dichotomiser 3</a:t>
            </a:r>
            <a:r>
              <a:rPr lang="es-ES" sz="2400" smtClean="0"/>
              <a:t>)</a:t>
            </a:r>
          </a:p>
          <a:p>
            <a:pPr lvl="1" eaLnBrk="1" hangingPunct="1"/>
            <a:r>
              <a:rPr lang="es-ES" sz="2000" smtClean="0"/>
              <a:t>Desarrollado por Ross Quilan el año 1983</a:t>
            </a:r>
          </a:p>
          <a:p>
            <a:pPr lvl="1" algn="just" eaLnBrk="1" hangingPunct="1"/>
            <a:r>
              <a:rPr lang="es-ES" sz="2000" smtClean="0"/>
              <a:t>Solamente permite clasificar base de datos con atributos categóricos.</a:t>
            </a:r>
          </a:p>
          <a:p>
            <a:pPr lvl="1" algn="just" eaLnBrk="1" hangingPunct="1"/>
            <a:endParaRPr lang="es-ES" sz="2000" smtClean="0"/>
          </a:p>
          <a:p>
            <a:pPr eaLnBrk="1" hangingPunct="1"/>
            <a:r>
              <a:rPr lang="es-ES" sz="2400" smtClean="0"/>
              <a:t>Algoritmo C4.5</a:t>
            </a:r>
            <a:endParaRPr lang="es-ES" sz="2400" b="1" smtClean="0"/>
          </a:p>
          <a:p>
            <a:pPr lvl="1" algn="just" eaLnBrk="1" hangingPunct="1"/>
            <a:r>
              <a:rPr lang="es-ES" sz="2000" smtClean="0"/>
              <a:t>Desarrollado por Ross Quilan el año 1993</a:t>
            </a:r>
          </a:p>
          <a:p>
            <a:pPr lvl="1" algn="just" eaLnBrk="1" hangingPunct="1"/>
            <a:r>
              <a:rPr lang="es-ES" sz="2000" smtClean="0"/>
              <a:t>Básicamente el mismo algoritmo ID3, pero considera la posibilidad de clasificar con atributos con valores continuos.</a:t>
            </a:r>
          </a:p>
          <a:p>
            <a:pPr lvl="1" algn="just" eaLnBrk="1" hangingPunct="1"/>
            <a:r>
              <a:rPr lang="es-ES" sz="2000" smtClean="0"/>
              <a:t>Se generan rangos que permiten manejar los valores continuos  como valores categóricos.</a:t>
            </a:r>
          </a:p>
          <a:p>
            <a:pPr lvl="1" algn="just" eaLnBrk="1" hangingPunct="1"/>
            <a:endParaRPr lang="en-US" sz="2000" smtClean="0"/>
          </a:p>
        </p:txBody>
      </p:sp>
      <p:sp>
        <p:nvSpPr>
          <p:cNvPr id="4" name="3 Marcador de número de diapositiva"/>
          <p:cNvSpPr>
            <a:spLocks noGrp="1"/>
          </p:cNvSpPr>
          <p:nvPr>
            <p:ph type="sldNum" sz="quarter" idx="12"/>
          </p:nvPr>
        </p:nvSpPr>
        <p:spPr/>
        <p:txBody>
          <a:bodyPr/>
          <a:lstStyle/>
          <a:p>
            <a:pPr>
              <a:defRPr/>
            </a:pPr>
            <a:fld id="{372E2322-5DB3-48B8-82A4-B2AF6257C214}" type="slidenum">
              <a:rPr lang="es-ES"/>
              <a:pPr>
                <a:defRPr/>
              </a:pPr>
              <a:t>7</a:t>
            </a:fld>
            <a:endParaRPr lang="es-E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CL" dirty="0" smtClean="0"/>
              <a:t>Business </a:t>
            </a:r>
            <a:r>
              <a:rPr lang="es-CL" dirty="0" err="1" smtClean="0"/>
              <a:t>Intelligence</a:t>
            </a:r>
            <a:endParaRPr lang="es-CL" dirty="0"/>
          </a:p>
        </p:txBody>
      </p:sp>
      <p:sp>
        <p:nvSpPr>
          <p:cNvPr id="3" name="2 Subtítulo"/>
          <p:cNvSpPr>
            <a:spLocks noGrp="1"/>
          </p:cNvSpPr>
          <p:nvPr>
            <p:ph type="subTitle" idx="1"/>
          </p:nvPr>
        </p:nvSpPr>
        <p:spPr/>
        <p:txBody>
          <a:bodyPr/>
          <a:lstStyle/>
          <a:p>
            <a:r>
              <a:rPr lang="es-CL" dirty="0" smtClean="0"/>
              <a:t>Taller #6 </a:t>
            </a:r>
            <a:endParaRPr lang="es-CL" dirty="0"/>
          </a:p>
        </p:txBody>
      </p:sp>
      <p:sp>
        <p:nvSpPr>
          <p:cNvPr id="4" name="3 Marcador de número de diapositiva"/>
          <p:cNvSpPr>
            <a:spLocks noGrp="1"/>
          </p:cNvSpPr>
          <p:nvPr>
            <p:ph type="sldNum" sz="quarter" idx="12"/>
          </p:nvPr>
        </p:nvSpPr>
        <p:spPr/>
        <p:txBody>
          <a:bodyPr/>
          <a:lstStyle/>
          <a:p>
            <a:fld id="{D66A33C5-CD58-4A52-B9D5-13DD5C44D2BF}" type="slidenum">
              <a:rPr lang="es-ES" smtClean="0"/>
              <a:pPr/>
              <a:t>70</a:t>
            </a:fld>
            <a:endParaRPr lang="es-ES"/>
          </a:p>
        </p:txBody>
      </p:sp>
      <p:sp>
        <p:nvSpPr>
          <p:cNvPr id="6" name="2 Subtítulo"/>
          <p:cNvSpPr txBox="1">
            <a:spLocks/>
          </p:cNvSpPr>
          <p:nvPr/>
        </p:nvSpPr>
        <p:spPr>
          <a:xfrm>
            <a:off x="571472" y="5429264"/>
            <a:ext cx="2857520" cy="570922"/>
          </a:xfrm>
          <a:prstGeom prst="rect">
            <a:avLst/>
          </a:prstGeom>
        </p:spPr>
        <p:txBody>
          <a:bodyPr vert="horz" lIns="118872" tIns="0" rIns="45720" bIns="0" rtlCol="0" anchor="b">
            <a:normAutofit lnSpcReduction="10000"/>
          </a:bodyPr>
          <a:lstStyle/>
          <a:p>
            <a:pPr marL="0" marR="0" lvl="0" indent="0" algn="l" defTabSz="914400" rtl="0" eaLnBrk="1" fontAlgn="auto" latinLnBrk="0" hangingPunct="1">
              <a:lnSpc>
                <a:spcPct val="100000"/>
              </a:lnSpc>
              <a:spcBef>
                <a:spcPts val="0"/>
              </a:spcBef>
              <a:spcAft>
                <a:spcPts val="0"/>
              </a:spcAft>
              <a:buClr>
                <a:schemeClr val="accent1"/>
              </a:buClr>
              <a:buSzPct val="80000"/>
              <a:buFont typeface="Wingdings 2"/>
              <a:buNone/>
              <a:tabLst/>
              <a:defRPr/>
            </a:pPr>
            <a:r>
              <a:rPr kumimoji="0" lang="es-CL" sz="2000" b="0" i="0" u="none" strike="noStrike" kern="1200" cap="none" spc="0" normalizeH="0" baseline="0" noProof="0" dirty="0" smtClean="0">
                <a:ln>
                  <a:noFill/>
                </a:ln>
                <a:solidFill>
                  <a:srgbClr val="FFFFFF"/>
                </a:solidFill>
                <a:effectLst/>
                <a:uLnTx/>
                <a:uFillTx/>
                <a:latin typeface="+mn-lt"/>
                <a:ea typeface="+mn-ea"/>
                <a:cs typeface="+mn-cs"/>
              </a:rPr>
              <a:t>Gastón </a:t>
            </a:r>
            <a:r>
              <a:rPr kumimoji="0" lang="es-CL" sz="2000" b="0" i="0" u="none" strike="noStrike" kern="1200" cap="none" spc="0" normalizeH="0" baseline="0" noProof="0" dirty="0" err="1" smtClean="0">
                <a:ln>
                  <a:noFill/>
                </a:ln>
                <a:solidFill>
                  <a:srgbClr val="FFFFFF"/>
                </a:solidFill>
                <a:effectLst/>
                <a:uLnTx/>
                <a:uFillTx/>
                <a:latin typeface="+mn-lt"/>
                <a:ea typeface="+mn-ea"/>
                <a:cs typeface="+mn-cs"/>
              </a:rPr>
              <a:t>L’Huillier</a:t>
            </a:r>
            <a:r>
              <a:rPr kumimoji="0" lang="es-CL" sz="2000" b="0" i="0" u="none" strike="noStrike" kern="1200" cap="none" spc="0" normalizeH="0" baseline="0" noProof="0" dirty="0" smtClean="0">
                <a:ln>
                  <a:noFill/>
                </a:ln>
                <a:solidFill>
                  <a:srgbClr val="FFFFFF"/>
                </a:solidFill>
                <a:effectLst/>
                <a:uLnTx/>
                <a:uFillTx/>
                <a:latin typeface="+mn-lt"/>
                <a:ea typeface="+mn-ea"/>
                <a:cs typeface="+mn-cs"/>
              </a:rPr>
              <a:t> </a:t>
            </a:r>
            <a:r>
              <a:rPr kumimoji="0" lang="es-CL" sz="2000" b="0" i="0" u="none" strike="noStrike" kern="1200" cap="none" spc="0" normalizeH="0" baseline="0" noProof="0" dirty="0" err="1" smtClean="0">
                <a:ln>
                  <a:noFill/>
                </a:ln>
                <a:solidFill>
                  <a:srgbClr val="FFFFFF"/>
                </a:solidFill>
                <a:effectLst/>
                <a:uLnTx/>
                <a:uFillTx/>
                <a:latin typeface="+mn-lt"/>
                <a:ea typeface="+mn-ea"/>
                <a:cs typeface="+mn-cs"/>
              </a:rPr>
              <a:t>Ch.</a:t>
            </a:r>
            <a:r>
              <a:rPr kumimoji="0" lang="es-CL" sz="2000" b="0" i="0" u="none" strike="noStrike" kern="1200" cap="none" spc="0" normalizeH="0" baseline="0" noProof="0" dirty="0" smtClean="0">
                <a:ln>
                  <a:noFill/>
                </a:ln>
                <a:solidFill>
                  <a:srgbClr val="FFFFFF"/>
                </a:solidFill>
                <a:effectLst/>
                <a:uLnTx/>
                <a:uFillTx/>
                <a:latin typeface="+mn-lt"/>
                <a:ea typeface="+mn-ea"/>
                <a:cs typeface="+mn-cs"/>
              </a:rPr>
              <a:t/>
            </a:r>
            <a:br>
              <a:rPr kumimoji="0" lang="es-CL" sz="2000" b="0" i="0" u="none" strike="noStrike" kern="1200" cap="none" spc="0" normalizeH="0" baseline="0" noProof="0" dirty="0" smtClean="0">
                <a:ln>
                  <a:noFill/>
                </a:ln>
                <a:solidFill>
                  <a:srgbClr val="FFFFFF"/>
                </a:solidFill>
                <a:effectLst/>
                <a:uLnTx/>
                <a:uFillTx/>
                <a:latin typeface="+mn-lt"/>
                <a:ea typeface="+mn-ea"/>
                <a:cs typeface="+mn-cs"/>
              </a:rPr>
            </a:br>
            <a:r>
              <a:rPr lang="es-CL" sz="2000" dirty="0" smtClean="0">
                <a:solidFill>
                  <a:srgbClr val="FFFFFF"/>
                </a:solidFill>
                <a:latin typeface="+mn-lt"/>
              </a:rPr>
              <a:t>glhuilli@dcc.uchile.cl</a:t>
            </a:r>
            <a:endParaRPr kumimoji="0" lang="es-CL" sz="2000" b="0" i="0" u="none" strike="noStrike" kern="1200" cap="none" spc="0" normalizeH="0" baseline="0" noProof="0" dirty="0">
              <a:ln>
                <a:noFill/>
              </a:ln>
              <a:solidFill>
                <a:srgbClr val="FFFFFF"/>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es-MX" dirty="0" smtClean="0"/>
              <a:t/>
            </a:r>
            <a:br>
              <a:rPr lang="es-MX" dirty="0" smtClean="0"/>
            </a:br>
            <a:r>
              <a:rPr lang="es-MX" dirty="0" smtClean="0"/>
              <a:t>Arboles de Decisión </a:t>
            </a:r>
            <a:r>
              <a:rPr lang="es-ES" dirty="0" smtClean="0"/>
              <a:t/>
            </a:r>
            <a:br>
              <a:rPr lang="es-ES" dirty="0" smtClean="0"/>
            </a:br>
            <a:endParaRPr lang="es-CL" dirty="0"/>
          </a:p>
        </p:txBody>
      </p:sp>
      <p:sp>
        <p:nvSpPr>
          <p:cNvPr id="10243" name="2 Marcador de contenido"/>
          <p:cNvSpPr>
            <a:spLocks noGrp="1"/>
          </p:cNvSpPr>
          <p:nvPr>
            <p:ph idx="1"/>
          </p:nvPr>
        </p:nvSpPr>
        <p:spPr/>
        <p:txBody>
          <a:bodyPr/>
          <a:lstStyle/>
          <a:p>
            <a:pPr eaLnBrk="1" hangingPunct="1"/>
            <a:r>
              <a:rPr lang="es-ES" sz="2400" smtClean="0"/>
              <a:t>CART</a:t>
            </a:r>
          </a:p>
          <a:p>
            <a:pPr lvl="1" eaLnBrk="1" hangingPunct="1"/>
            <a:r>
              <a:rPr lang="es-ES" sz="2000" smtClean="0"/>
              <a:t>“Classification and Regression Tree”</a:t>
            </a:r>
          </a:p>
          <a:p>
            <a:pPr lvl="1" algn="just" eaLnBrk="1" hangingPunct="1"/>
            <a:r>
              <a:rPr lang="es-ES" sz="2000" smtClean="0"/>
              <a:t>Desarrollado por Breiman et al.  el año 1984, en base a CHAID propuesto por Hartigan.</a:t>
            </a:r>
          </a:p>
          <a:p>
            <a:pPr lvl="1" algn="just" eaLnBrk="1" hangingPunct="1"/>
            <a:r>
              <a:rPr lang="es-ES" sz="2000" smtClean="0"/>
              <a:t>Ramificaciones de los atributos (</a:t>
            </a:r>
            <a:r>
              <a:rPr lang="es-ES" sz="2000" b="1" i="1" smtClean="0"/>
              <a:t>splits</a:t>
            </a:r>
            <a:r>
              <a:rPr lang="es-ES" sz="2000" smtClean="0"/>
              <a:t>) binarias.</a:t>
            </a:r>
          </a:p>
          <a:p>
            <a:pPr lvl="1" algn="just" eaLnBrk="1" hangingPunct="1"/>
            <a:endParaRPr lang="es-ES" sz="2000" smtClean="0"/>
          </a:p>
          <a:p>
            <a:pPr eaLnBrk="1" hangingPunct="1"/>
            <a:r>
              <a:rPr lang="es-ES" sz="2400" smtClean="0"/>
              <a:t>CHAID</a:t>
            </a:r>
            <a:endParaRPr lang="es-ES" sz="2400" b="1" smtClean="0"/>
          </a:p>
          <a:p>
            <a:pPr lvl="1" algn="just" eaLnBrk="1" hangingPunct="1"/>
            <a:r>
              <a:rPr lang="en-US" sz="2000" smtClean="0"/>
              <a:t>Publicado por primera vez por J. A. Hartigan el año 1975. </a:t>
            </a:r>
          </a:p>
          <a:p>
            <a:pPr lvl="1" algn="just" eaLnBrk="1" hangingPunct="1"/>
            <a:r>
              <a:rPr lang="en-US" sz="2000" smtClean="0"/>
              <a:t>Basado en el algoritmo “Automatic Interaction Detection” (AID) publicado el año 1963.</a:t>
            </a:r>
          </a:p>
          <a:p>
            <a:pPr lvl="1" algn="just" eaLnBrk="1" hangingPunct="1"/>
            <a:r>
              <a:rPr lang="en-US" sz="2000" smtClean="0"/>
              <a:t>Chi-square – Automatic Interaction Detection.</a:t>
            </a:r>
          </a:p>
        </p:txBody>
      </p:sp>
      <p:sp>
        <p:nvSpPr>
          <p:cNvPr id="4" name="3 Marcador de número de diapositiva"/>
          <p:cNvSpPr>
            <a:spLocks noGrp="1"/>
          </p:cNvSpPr>
          <p:nvPr>
            <p:ph type="sldNum" sz="quarter" idx="12"/>
          </p:nvPr>
        </p:nvSpPr>
        <p:spPr/>
        <p:txBody>
          <a:bodyPr/>
          <a:lstStyle/>
          <a:p>
            <a:pPr>
              <a:defRPr/>
            </a:pPr>
            <a:fld id="{FA467128-BE03-4902-9E3B-EDD128706419}" type="slidenum">
              <a:rPr lang="es-ES"/>
              <a:pPr>
                <a:defRPr/>
              </a:pPr>
              <a:t>8</a:t>
            </a:fld>
            <a:endParaRPr lang="es-E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CL" dirty="0" smtClean="0"/>
              <a:t>Arboles de Decisión</a:t>
            </a:r>
            <a:br>
              <a:rPr lang="es-CL" dirty="0" smtClean="0"/>
            </a:br>
            <a:r>
              <a:rPr lang="es-CL" sz="4000" dirty="0" smtClean="0"/>
              <a:t>La idea</a:t>
            </a:r>
            <a:endParaRPr lang="es-CL" sz="4000" dirty="0"/>
          </a:p>
        </p:txBody>
      </p:sp>
      <p:sp>
        <p:nvSpPr>
          <p:cNvPr id="4" name="3 Marcador de número de diapositiva"/>
          <p:cNvSpPr>
            <a:spLocks noGrp="1"/>
          </p:cNvSpPr>
          <p:nvPr>
            <p:ph type="sldNum" sz="quarter" idx="12"/>
          </p:nvPr>
        </p:nvSpPr>
        <p:spPr/>
        <p:txBody>
          <a:bodyPr/>
          <a:lstStyle/>
          <a:p>
            <a:pPr>
              <a:defRPr/>
            </a:pPr>
            <a:fld id="{77D22C4E-7EF1-4899-94F6-599C37D43F7D}" type="slidenum">
              <a:rPr lang="es-ES" smtClean="0"/>
              <a:pPr>
                <a:defRPr/>
              </a:pPr>
              <a:t>9</a:t>
            </a:fld>
            <a:endParaRPr lang="es-ES"/>
          </a:p>
        </p:txBody>
      </p:sp>
      <p:pic>
        <p:nvPicPr>
          <p:cNvPr id="11268" name="Picture 2"/>
          <p:cNvPicPr>
            <a:picLocks noChangeAspect="1" noChangeArrowheads="1"/>
          </p:cNvPicPr>
          <p:nvPr/>
        </p:nvPicPr>
        <p:blipFill>
          <a:blip r:embed="rId2" cstate="print"/>
          <a:srcRect/>
          <a:stretch>
            <a:fillRect/>
          </a:stretch>
        </p:blipFill>
        <p:spPr bwMode="auto">
          <a:xfrm>
            <a:off x="214313" y="2071708"/>
            <a:ext cx="8750300" cy="4286250"/>
          </a:xfrm>
          <a:prstGeom prst="rect">
            <a:avLst/>
          </a:prstGeom>
          <a:noFill/>
          <a:ln w="9525">
            <a:noFill/>
            <a:miter lim="800000"/>
            <a:headEnd/>
            <a:tailEnd/>
          </a:ln>
        </p:spPr>
      </p:pic>
      <p:sp>
        <p:nvSpPr>
          <p:cNvPr id="8" name="7 Flecha curvada hacia abajo"/>
          <p:cNvSpPr/>
          <p:nvPr/>
        </p:nvSpPr>
        <p:spPr>
          <a:xfrm>
            <a:off x="4214810" y="1714488"/>
            <a:ext cx="3000375" cy="1357313"/>
          </a:xfrm>
          <a:prstGeom prst="curvedDownArrow">
            <a:avLst>
              <a:gd name="adj1" fmla="val 25000"/>
              <a:gd name="adj2" fmla="val 54782"/>
              <a:gd name="adj3" fmla="val 25000"/>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CL">
              <a:solidFill>
                <a:schemeClr val="tx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ódulo">
  <a:themeElements>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ódulo">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ódul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10.xml><?xml version="1.0" encoding="utf-8"?>
<a:themeOverride xmlns:a="http://schemas.openxmlformats.org/drawingml/2006/main">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2.xml><?xml version="1.0" encoding="utf-8"?>
<a:themeOverride xmlns:a="http://schemas.openxmlformats.org/drawingml/2006/main">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3.xml><?xml version="1.0" encoding="utf-8"?>
<a:themeOverride xmlns:a="http://schemas.openxmlformats.org/drawingml/2006/main">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4.xml><?xml version="1.0" encoding="utf-8"?>
<a:themeOverride xmlns:a="http://schemas.openxmlformats.org/drawingml/2006/main">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5.xml><?xml version="1.0" encoding="utf-8"?>
<a:themeOverride xmlns:a="http://schemas.openxmlformats.org/drawingml/2006/main">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6.xml><?xml version="1.0" encoding="utf-8"?>
<a:themeOverride xmlns:a="http://schemas.openxmlformats.org/drawingml/2006/main">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7.xml><?xml version="1.0" encoding="utf-8"?>
<a:themeOverride xmlns:a="http://schemas.openxmlformats.org/drawingml/2006/main">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8.xml><?xml version="1.0" encoding="utf-8"?>
<a:themeOverride xmlns:a="http://schemas.openxmlformats.org/drawingml/2006/main">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9.xml><?xml version="1.0" encoding="utf-8"?>
<a:themeOverride xmlns:a="http://schemas.openxmlformats.org/drawingml/2006/main">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docProps/app.xml><?xml version="1.0" encoding="utf-8"?>
<Properties xmlns="http://schemas.openxmlformats.org/officeDocument/2006/extended-properties" xmlns:vt="http://schemas.openxmlformats.org/officeDocument/2006/docPropsVTypes">
  <Template/>
  <TotalTime>7744</TotalTime>
  <Words>3137</Words>
  <Application>Microsoft Office PowerPoint</Application>
  <PresentationFormat>Presentación en pantalla (4:3)</PresentationFormat>
  <Paragraphs>633</Paragraphs>
  <Slides>70</Slides>
  <Notes>2</Notes>
  <HiddenSlides>0</HiddenSlides>
  <MMClips>0</MMClips>
  <ScaleCrop>false</ScaleCrop>
  <HeadingPairs>
    <vt:vector size="4" baseType="variant">
      <vt:variant>
        <vt:lpstr>Tema</vt:lpstr>
      </vt:variant>
      <vt:variant>
        <vt:i4>1</vt:i4>
      </vt:variant>
      <vt:variant>
        <vt:lpstr>Títulos de diapositiva</vt:lpstr>
      </vt:variant>
      <vt:variant>
        <vt:i4>70</vt:i4>
      </vt:variant>
    </vt:vector>
  </HeadingPairs>
  <TitlesOfParts>
    <vt:vector size="71" baseType="lpstr">
      <vt:lpstr>Módulo</vt:lpstr>
      <vt:lpstr>Business Intelligence</vt:lpstr>
      <vt:lpstr>Agenda</vt:lpstr>
      <vt:lpstr>Proceso KDD</vt:lpstr>
      <vt:lpstr>Proceso KDD</vt:lpstr>
      <vt:lpstr>Proceso KDD</vt:lpstr>
      <vt:lpstr>ARBOLES DE DECISIÓN</vt:lpstr>
      <vt:lpstr> Arboles de Decisión  </vt:lpstr>
      <vt:lpstr> Arboles de Decisión  </vt:lpstr>
      <vt:lpstr>Arboles de Decisión La idea</vt:lpstr>
      <vt:lpstr>Algoritmo ID3</vt:lpstr>
      <vt:lpstr>Algoritmo ID3</vt:lpstr>
      <vt:lpstr>Arboles de Decisión  Evaluación de Splits</vt:lpstr>
      <vt:lpstr>Ejemplo</vt:lpstr>
      <vt:lpstr>Gini Split</vt:lpstr>
      <vt:lpstr>Gini Split Ejemplo</vt:lpstr>
      <vt:lpstr>Entropía Split</vt:lpstr>
      <vt:lpstr>EntropíaSplit Ejemplo</vt:lpstr>
      <vt:lpstr>Evitando el sobre-ajuste en la clasificación [2]</vt:lpstr>
      <vt:lpstr>Arbol de Decisión RapidMiner</vt:lpstr>
      <vt:lpstr>Arboles de decisión Resumen [1]</vt:lpstr>
      <vt:lpstr>Arboles de decisión Resumen [2]</vt:lpstr>
      <vt:lpstr>Arboles de decisión Resumen [3]</vt:lpstr>
      <vt:lpstr>Arboles de decisión Resumen [4]</vt:lpstr>
      <vt:lpstr>VALIDACIÓN DE MODELOS</vt:lpstr>
      <vt:lpstr>Validación de Modelos Clasificación</vt:lpstr>
      <vt:lpstr>VALIDACIÓN DE MODELOS Conceptos básicos</vt:lpstr>
      <vt:lpstr>VALIDACIÓN DE MODELOS Holdout</vt:lpstr>
      <vt:lpstr>VALIDACIÓN DE MODELOS Holdout (2)</vt:lpstr>
      <vt:lpstr>VALIDACIÓN DE MODELOS  Cross Validation</vt:lpstr>
      <vt:lpstr>VALIDACIÓN DE MODELOS Cross Validation (2)</vt:lpstr>
      <vt:lpstr>EVALUACIÓN DE MODELOS Cross Validation (3)</vt:lpstr>
      <vt:lpstr>EVALUACIÓN DE MODELOS Medidas de performance (3)</vt:lpstr>
      <vt:lpstr>EVALUACIÓN DE MODELOS Medidas de performance (4)</vt:lpstr>
      <vt:lpstr>EVALUACIÓN DE MODELOS Medidas de performance (5)</vt:lpstr>
      <vt:lpstr>EVALUACIÓN DE MODELOS Medidas de performance (6)</vt:lpstr>
      <vt:lpstr>REDES NEURONALES Motivación y Perceptrón</vt:lpstr>
      <vt:lpstr>REDES NEURONALES Motivación</vt:lpstr>
      <vt:lpstr>REDES NEURONALES Motivación (2)</vt:lpstr>
      <vt:lpstr>REDES NEURONALES Perceptrón</vt:lpstr>
      <vt:lpstr>REDES NEURONALES Perceptrón (2)</vt:lpstr>
      <vt:lpstr>REDES NEURONALES Perceptrón (3)</vt:lpstr>
      <vt:lpstr>REDES NEURONALES Perceptrón (4)</vt:lpstr>
      <vt:lpstr>REDES NEURONALES Perceptrón (4)</vt:lpstr>
      <vt:lpstr>REDES NEURONALES Perceptrón multicapa</vt:lpstr>
      <vt:lpstr>REDES NEURONALES Perceptrón Multicapa</vt:lpstr>
      <vt:lpstr>REDES NEURONALES Perceptrón Multicapa (2)</vt:lpstr>
      <vt:lpstr>REDES NEURONALES Perceptrón Multicapa (3)</vt:lpstr>
      <vt:lpstr>REDES NEURONALES Perceptrón Multicapa (4)</vt:lpstr>
      <vt:lpstr>REDES NEURONALES Perceptrón Multicapa (5) </vt:lpstr>
      <vt:lpstr>REDES NEURONALES Problema general </vt:lpstr>
      <vt:lpstr>REDES NEURONALES  Algoritmo Backpropagation</vt:lpstr>
      <vt:lpstr>REDES NEURONALES  Algoritmo Backpropagation (2)</vt:lpstr>
      <vt:lpstr>REDES NEURONALES MLP en RapidMiner (2)</vt:lpstr>
      <vt:lpstr>REDES NEURONALES MLP en RapidMiner (3)</vt:lpstr>
      <vt:lpstr>REDES NEURONALES MLP en RapidMiner (3)</vt:lpstr>
      <vt:lpstr>REDES NEURONALES MLP en RapidMiner (4)</vt:lpstr>
      <vt:lpstr>REDES NEURONALES MLP en RapidMiner (5)</vt:lpstr>
      <vt:lpstr>REDES NEURONALES MLP en RapidMiner (6)</vt:lpstr>
      <vt:lpstr>REDES NEURONALES MLP en RapidMiner (7)</vt:lpstr>
      <vt:lpstr>REDES NEURONALES  Ajuste de parámetros de la red (0)</vt:lpstr>
      <vt:lpstr>REDES NEURONALES  Ajuste de parámetros de la red (1)</vt:lpstr>
      <vt:lpstr>REDES NEURONALES  Ajuste de parámetros de la red (2)</vt:lpstr>
      <vt:lpstr>REDES NEURONALES  Ajuste de parámetros de la red (3)</vt:lpstr>
      <vt:lpstr>REDES NEURONALES  Ajuste de parámetros de la red (4)</vt:lpstr>
      <vt:lpstr>REDES NEURONALES  Ajuste de parámetros de la red (5)</vt:lpstr>
      <vt:lpstr>REDES NEURONALES  Ajuste de parámetros de la red (6)</vt:lpstr>
      <vt:lpstr>REDES NEURONALES  Ajuste de parámetros de la red (7)</vt:lpstr>
      <vt:lpstr>REDES NEURONALES  Ajuste de parámetros de la red (8)</vt:lpstr>
      <vt:lpstr>REDES NEURONALES</vt:lpstr>
      <vt:lpstr>Business Intelligence</vt:lpstr>
    </vt:vector>
  </TitlesOfParts>
  <Company>The houze!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Rosser</dc:creator>
  <cp:lastModifiedBy>..........</cp:lastModifiedBy>
  <cp:revision>483</cp:revision>
  <dcterms:created xsi:type="dcterms:W3CDTF">2008-06-30T19:41:36Z</dcterms:created>
  <dcterms:modified xsi:type="dcterms:W3CDTF">2011-10-12T13:43:34Z</dcterms:modified>
</cp:coreProperties>
</file>