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4D311-EF2B-40C7-854A-95F1B8573DD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474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A3A01-063B-44D0-9E30-325BC37C78A9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61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1C259-93FC-481C-85F2-18F3B82A7E6B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5098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CAD98-94B3-4D0E-ADC4-630EEE84F8A6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693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DFFD1-64AE-4EB5-B6D1-BD27CA55BE1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659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C1D12-0A0C-432B-A268-69CA1AB641B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853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D0604-74DB-4030-9ADC-9A4FAFD4D890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3007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0B556-F28B-4BE0-87C4-29D7E6A815E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3636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C0B7C-7826-4869-89C7-E02B7305B88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2457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F4733-760E-4849-B744-9F116F397C70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843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4AD1-9C35-4891-982A-52FBEBD27EE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6663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15E078-4666-4A98-A3B2-7DA87827B4F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Ejemplos de módulo 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EyCG</a:t>
            </a:r>
            <a:r>
              <a:rPr lang="es-ES" dirty="0" smtClean="0"/>
              <a:t> - 2011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692150"/>
          </a:xfrm>
          <a:noFill/>
          <a:ln/>
        </p:spPr>
        <p:txBody>
          <a:bodyPr lIns="92075" tIns="46038" rIns="92075" bIns="46038"/>
          <a:lstStyle/>
          <a:p>
            <a:r>
              <a:rPr lang="es-ES_tradnl" sz="2400" b="1">
                <a:solidFill>
                  <a:schemeClr val="accent2"/>
                </a:solidFill>
              </a:rPr>
              <a:t>Ejemplo: Empresa manufacturera con alto nivel de costos.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987675" y="2997200"/>
            <a:ext cx="1655763" cy="6477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Unidad de </a:t>
            </a:r>
          </a:p>
          <a:p>
            <a:pPr algn="ctr"/>
            <a:r>
              <a:rPr lang="es-ES_tradnl"/>
              <a:t>Negocio</a:t>
            </a:r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2771775" y="1628775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Mercado /</a:t>
            </a:r>
          </a:p>
          <a:p>
            <a:pPr algn="ctr"/>
            <a:r>
              <a:rPr lang="es-ES_tradnl"/>
              <a:t>Cliente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2916238" y="4149725"/>
            <a:ext cx="1800225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Proveedores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3995738" y="36464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>
            <a:off x="3492500" y="3646488"/>
            <a:ext cx="15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4643438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148263" y="28527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Resultados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6156325" y="177323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Planificación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227763" y="98107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Estrategia</a:t>
            </a:r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6804025" y="14128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659563" y="3068638"/>
            <a:ext cx="360362" cy="360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2800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6804025" y="2420938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6732588" y="3141663"/>
            <a:ext cx="69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 i="1"/>
              <a:t>Evaluar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203575" y="537368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Decidir </a:t>
            </a:r>
          </a:p>
          <a:p>
            <a:pPr algn="ctr"/>
            <a:r>
              <a:rPr lang="es-ES_tradnl" sz="1600" i="1"/>
              <a:t>acciones</a:t>
            </a:r>
          </a:p>
        </p:txBody>
      </p:sp>
      <p:cxnSp>
        <p:nvCxnSpPr>
          <p:cNvPr id="3091" name="AutoShape 19"/>
          <p:cNvCxnSpPr>
            <a:cxnSpLocks noChangeShapeType="1"/>
            <a:stCxn id="3087" idx="4"/>
            <a:endCxn id="3090" idx="3"/>
          </p:cNvCxnSpPr>
          <p:nvPr/>
        </p:nvCxnSpPr>
        <p:spPr bwMode="auto">
          <a:xfrm rot="5400000">
            <a:off x="4536282" y="3393281"/>
            <a:ext cx="2268538" cy="2339975"/>
          </a:xfrm>
          <a:prstGeom prst="bentConnector2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331913" y="3284538"/>
            <a:ext cx="16557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H="1">
            <a:off x="1331913" y="3284538"/>
            <a:ext cx="0" cy="2449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1331913" y="5734050"/>
            <a:ext cx="18716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5076825" y="3789363"/>
            <a:ext cx="40671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Costos crecientes </a:t>
            </a:r>
            <a:r>
              <a:rPr lang="es-ES_tradnl" sz="1200">
                <a:solidFill>
                  <a:srgbClr val="FF0000"/>
                </a:solidFill>
                <a:sym typeface="Wingdings" pitchFamily="2" charset="2"/>
              </a:rPr>
              <a:t> Perdida de competitividad</a:t>
            </a:r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7362825" y="1052513"/>
            <a:ext cx="1781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>
                <a:solidFill>
                  <a:srgbClr val="FF0000"/>
                </a:solidFill>
                <a:sym typeface="Wingdings" pitchFamily="2" charset="2"/>
              </a:rPr>
              <a:t> Competidor de bajo costo</a:t>
            </a:r>
            <a:endParaRPr lang="es-ES_tradnl" sz="1000">
              <a:solidFill>
                <a:srgbClr val="FF0000"/>
              </a:solidFill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451725" y="1844675"/>
            <a:ext cx="1433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solidFill>
                  <a:schemeClr val="accent2"/>
                </a:solidFill>
              </a:rPr>
              <a:t>Objetivos de costos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Iniciativas de Rdx de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 costos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6804025" y="3573463"/>
            <a:ext cx="2339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Comparación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Alerta sobre desviación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Información de gestión de costos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327400" y="6040438"/>
            <a:ext cx="35877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Reforzar programas de reducción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incentivos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tecnología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4787900" y="3430588"/>
            <a:ext cx="17986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Nuevas cifras de costos</a:t>
            </a:r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>
            <a:off x="1835150" y="350043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 animBg="1"/>
      <p:bldP spid="3082" grpId="0" animBg="1"/>
      <p:bldP spid="3083" grpId="0"/>
      <p:bldP spid="3084" grpId="0" animBg="1"/>
      <p:bldP spid="3085" grpId="0"/>
      <p:bldP spid="3086" grpId="0" animBg="1"/>
      <p:bldP spid="3087" grpId="0" animBg="1"/>
      <p:bldP spid="3088" grpId="0" animBg="1"/>
      <p:bldP spid="3089" grpId="0"/>
      <p:bldP spid="3090" grpId="0" animBg="1"/>
      <p:bldP spid="3092" grpId="0" animBg="1"/>
      <p:bldP spid="3093" grpId="0" animBg="1"/>
      <p:bldP spid="3094" grpId="0" animBg="1"/>
      <p:bldP spid="3095" grpId="0"/>
      <p:bldP spid="3097" grpId="0"/>
      <p:bldP spid="3098" grpId="0"/>
      <p:bldP spid="3099" grpId="0"/>
      <p:bldP spid="3100" grpId="0"/>
      <p:bldP spid="3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692150"/>
          </a:xfrm>
          <a:noFill/>
          <a:ln/>
        </p:spPr>
        <p:txBody>
          <a:bodyPr lIns="92075" tIns="46038" rIns="92075" bIns="46038"/>
          <a:lstStyle/>
          <a:p>
            <a:r>
              <a:rPr lang="es-ES_tradnl" sz="2400" b="1">
                <a:solidFill>
                  <a:schemeClr val="accent2"/>
                </a:solidFill>
              </a:rPr>
              <a:t>Ejemplo: Empresa de servicios con problemas de calidad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987675" y="2997200"/>
            <a:ext cx="1655763" cy="6477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Unidad de </a:t>
            </a:r>
          </a:p>
          <a:p>
            <a:pPr algn="ctr"/>
            <a:r>
              <a:rPr lang="es-ES_tradnl"/>
              <a:t>Negocio</a:t>
            </a: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2771775" y="1628775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Mercado /</a:t>
            </a:r>
          </a:p>
          <a:p>
            <a:pPr algn="ctr"/>
            <a:r>
              <a:rPr lang="es-ES_tradnl"/>
              <a:t>Cliente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2916238" y="4149725"/>
            <a:ext cx="1800225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Proveedores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995738" y="36464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3492500" y="3646488"/>
            <a:ext cx="15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4643438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148263" y="28527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Resultados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156325" y="177323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Planificación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6227763" y="98107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Estrategia</a:t>
            </a: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804025" y="14128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6659563" y="3068638"/>
            <a:ext cx="360362" cy="360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2800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6804025" y="2420938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732588" y="3141663"/>
            <a:ext cx="69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 i="1"/>
              <a:t>Evaluar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3203575" y="537368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Decidir </a:t>
            </a:r>
          </a:p>
          <a:p>
            <a:pPr algn="ctr"/>
            <a:r>
              <a:rPr lang="es-ES_tradnl" sz="1600" i="1"/>
              <a:t>acciones</a:t>
            </a:r>
          </a:p>
        </p:txBody>
      </p:sp>
      <p:cxnSp>
        <p:nvCxnSpPr>
          <p:cNvPr id="5139" name="AutoShape 19"/>
          <p:cNvCxnSpPr>
            <a:cxnSpLocks noChangeShapeType="1"/>
            <a:stCxn id="5135" idx="4"/>
            <a:endCxn id="5138" idx="3"/>
          </p:cNvCxnSpPr>
          <p:nvPr/>
        </p:nvCxnSpPr>
        <p:spPr bwMode="auto">
          <a:xfrm rot="5400000">
            <a:off x="4536282" y="3393281"/>
            <a:ext cx="2268538" cy="2339975"/>
          </a:xfrm>
          <a:prstGeom prst="bentConnector2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1331913" y="3284538"/>
            <a:ext cx="16557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1331913" y="3284538"/>
            <a:ext cx="0" cy="2449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1331913" y="5734050"/>
            <a:ext cx="18716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076825" y="3789363"/>
            <a:ext cx="40671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Mala calidad servicio </a:t>
            </a:r>
            <a:r>
              <a:rPr lang="es-ES_tradnl" sz="1200">
                <a:solidFill>
                  <a:srgbClr val="FF0000"/>
                </a:solidFill>
                <a:sym typeface="Wingdings" pitchFamily="2" charset="2"/>
              </a:rPr>
              <a:t> Alta pérdida de clientes</a:t>
            </a:r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7362825" y="1052513"/>
            <a:ext cx="1727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>
                <a:solidFill>
                  <a:srgbClr val="FF0000"/>
                </a:solidFill>
                <a:sym typeface="Wingdings" pitchFamily="2" charset="2"/>
              </a:rPr>
              <a:t> Excelencia en el servicio</a:t>
            </a:r>
            <a:endParaRPr lang="es-ES_tradnl" sz="1000">
              <a:solidFill>
                <a:srgbClr val="FF0000"/>
              </a:solidFill>
            </a:endParaRP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451725" y="1844675"/>
            <a:ext cx="18430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solidFill>
                  <a:schemeClr val="accent2"/>
                </a:solidFill>
              </a:rPr>
              <a:t>Objetivos de calidad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Proyectos de mejoramiento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 en la calidad de atención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6804025" y="3573463"/>
            <a:ext cx="2339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Comparación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Alerta sobre desviación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Información de gestión de calidad de servicios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327400" y="6040438"/>
            <a:ext cx="35877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Reforzar programas de calidad de atención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capacitación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recursos e infraestructura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4787900" y="3430588"/>
            <a:ext cx="16557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Nuevas cifras de calidad y retención de clientes</a:t>
            </a: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1835150" y="350043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/>
      <p:bldP spid="5132" grpId="0" animBg="1"/>
      <p:bldP spid="5133" grpId="0"/>
      <p:bldP spid="5134" grpId="0" animBg="1"/>
      <p:bldP spid="5135" grpId="0" animBg="1"/>
      <p:bldP spid="5136" grpId="0" animBg="1"/>
      <p:bldP spid="5137" grpId="0"/>
      <p:bldP spid="5138" grpId="0" animBg="1"/>
      <p:bldP spid="5140" grpId="0" animBg="1"/>
      <p:bldP spid="5141" grpId="0" animBg="1"/>
      <p:bldP spid="5142" grpId="0" animBg="1"/>
      <p:bldP spid="5143" grpId="0"/>
      <p:bldP spid="5145" grpId="0"/>
      <p:bldP spid="5146" grpId="0"/>
      <p:bldP spid="5147" grpId="0"/>
      <p:bldP spid="5148" grpId="0"/>
      <p:bldP spid="51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692150"/>
          </a:xfrm>
          <a:noFill/>
          <a:ln/>
        </p:spPr>
        <p:txBody>
          <a:bodyPr lIns="92075" tIns="46038" rIns="92075" bIns="46038"/>
          <a:lstStyle/>
          <a:p>
            <a:r>
              <a:rPr lang="es-ES_tradnl" sz="2400" b="1">
                <a:solidFill>
                  <a:schemeClr val="accent2"/>
                </a:solidFill>
              </a:rPr>
              <a:t>Ejemplo: Empresa innovadora de alta tecnología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987675" y="2997200"/>
            <a:ext cx="1655763" cy="6477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Unidad de </a:t>
            </a:r>
          </a:p>
          <a:p>
            <a:pPr algn="ctr"/>
            <a:r>
              <a:rPr lang="es-ES_tradnl"/>
              <a:t>Negocio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2771775" y="1628775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Mercado /</a:t>
            </a:r>
          </a:p>
          <a:p>
            <a:pPr algn="ctr"/>
            <a:r>
              <a:rPr lang="es-ES_tradnl"/>
              <a:t>Cliente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916238" y="4149725"/>
            <a:ext cx="1800225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Proveedores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3995738" y="36464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3492500" y="3646488"/>
            <a:ext cx="15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4643438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148263" y="28527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Resultados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6156325" y="177323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Planificación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6227763" y="98107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Estrategia</a:t>
            </a: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6804025" y="14128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6659563" y="3068638"/>
            <a:ext cx="360362" cy="360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2800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6804025" y="2420938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732588" y="3141663"/>
            <a:ext cx="69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 i="1"/>
              <a:t>Evaluar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3203575" y="537368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Decidir </a:t>
            </a:r>
          </a:p>
          <a:p>
            <a:pPr algn="ctr"/>
            <a:r>
              <a:rPr lang="es-ES_tradnl" sz="1600" i="1"/>
              <a:t>acciones</a:t>
            </a:r>
          </a:p>
        </p:txBody>
      </p:sp>
      <p:cxnSp>
        <p:nvCxnSpPr>
          <p:cNvPr id="6163" name="AutoShape 19"/>
          <p:cNvCxnSpPr>
            <a:cxnSpLocks noChangeShapeType="1"/>
            <a:stCxn id="6159" idx="4"/>
            <a:endCxn id="6162" idx="3"/>
          </p:cNvCxnSpPr>
          <p:nvPr/>
        </p:nvCxnSpPr>
        <p:spPr bwMode="auto">
          <a:xfrm rot="5400000">
            <a:off x="4536282" y="3393281"/>
            <a:ext cx="2268538" cy="2339975"/>
          </a:xfrm>
          <a:prstGeom prst="bentConnector2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1331913" y="3284538"/>
            <a:ext cx="16557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 flipH="1">
            <a:off x="1331913" y="3284538"/>
            <a:ext cx="0" cy="2449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1331913" y="5734050"/>
            <a:ext cx="18716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076825" y="3789363"/>
            <a:ext cx="4067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Bajo % de ventas por nuevos productos</a:t>
            </a:r>
          </a:p>
          <a:p>
            <a:r>
              <a:rPr lang="es-ES_tradnl" sz="1200">
                <a:solidFill>
                  <a:srgbClr val="FF0000"/>
                </a:solidFill>
              </a:rPr>
              <a:t>Ciclo de desarrollo lento</a:t>
            </a:r>
          </a:p>
          <a:p>
            <a:r>
              <a:rPr lang="es-ES_tradnl" sz="1200">
                <a:solidFill>
                  <a:srgbClr val="FF0000"/>
                </a:solidFill>
              </a:rPr>
              <a:t>Mercado nos percibe estáticos</a:t>
            </a: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7362825" y="1052513"/>
            <a:ext cx="162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>
                <a:solidFill>
                  <a:srgbClr val="FF0000"/>
                </a:solidFill>
                <a:sym typeface="Wingdings" pitchFamily="2" charset="2"/>
              </a:rPr>
              <a:t>Innovación permanente</a:t>
            </a:r>
            <a:endParaRPr lang="es-ES_tradnl" sz="1000">
              <a:solidFill>
                <a:srgbClr val="FF0000"/>
              </a:solidFill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7451725" y="1844675"/>
            <a:ext cx="1647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solidFill>
                  <a:schemeClr val="accent2"/>
                </a:solidFill>
              </a:rPr>
              <a:t>Objetivos de nuevos 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productos 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Desarrollo de productos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Programa de I&amp;D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6804025" y="3573463"/>
            <a:ext cx="2339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Comparación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Alerta sobre desviación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Información de gestión de desarrollo de productos e I&amp;D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327400" y="6040438"/>
            <a:ext cx="35877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Optimizar ciclo de desarrollo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Aumentar recursos de I&amp;D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Incentivos a la innovación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4787900" y="3430588"/>
            <a:ext cx="16557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Nueva cifra de</a:t>
            </a:r>
          </a:p>
          <a:p>
            <a:pPr lvl="1">
              <a:buFontTx/>
              <a:buChar char="•"/>
            </a:pPr>
            <a:r>
              <a:rPr lang="es-ES_tradnl" sz="1200">
                <a:solidFill>
                  <a:srgbClr val="FF0000"/>
                </a:solidFill>
              </a:rPr>
              <a:t>% de ventas de nuevos productos.</a:t>
            </a:r>
          </a:p>
          <a:p>
            <a:pPr lvl="1">
              <a:buFontTx/>
              <a:buChar char="•"/>
            </a:pPr>
            <a:r>
              <a:rPr lang="es-ES_tradnl" sz="1200">
                <a:solidFill>
                  <a:srgbClr val="FF0000"/>
                </a:solidFill>
              </a:rPr>
              <a:t>Tpo de ciclo desarrollo de productos</a:t>
            </a: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1835150" y="350043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/>
      <p:bldP spid="6156" grpId="0" animBg="1"/>
      <p:bldP spid="6157" grpId="0"/>
      <p:bldP spid="6158" grpId="0" animBg="1"/>
      <p:bldP spid="6159" grpId="0" animBg="1"/>
      <p:bldP spid="6160" grpId="0" animBg="1"/>
      <p:bldP spid="6161" grpId="0"/>
      <p:bldP spid="6162" grpId="0" animBg="1"/>
      <p:bldP spid="6164" grpId="0" animBg="1"/>
      <p:bldP spid="6165" grpId="0" animBg="1"/>
      <p:bldP spid="6166" grpId="0" animBg="1"/>
      <p:bldP spid="6167" grpId="0"/>
      <p:bldP spid="6169" grpId="0"/>
      <p:bldP spid="6170" grpId="0"/>
      <p:bldP spid="6171" grpId="0"/>
      <p:bldP spid="6172" grpId="0"/>
      <p:bldP spid="6173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242</Words>
  <Application>Microsoft Office PowerPoint</Application>
  <PresentationFormat>Presentación en pantalla (4:3)</PresentationFormat>
  <Paragraphs>82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Wingdings</vt:lpstr>
      <vt:lpstr>Diseño predeterminado</vt:lpstr>
      <vt:lpstr>Ejemplos de módulo 1</vt:lpstr>
      <vt:lpstr>Ejemplo: Empresa manufacturera con alto nivel de costos.</vt:lpstr>
      <vt:lpstr>Ejemplo: Empresa de servicios con problemas de calidad</vt:lpstr>
      <vt:lpstr>Ejemplo: Empresa innovadora de alta tecnología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Ejemplos de módulo 1</dc:title>
  <dc:creator>.</dc:creator>
  <cp:lastModifiedBy>Ivan Braga</cp:lastModifiedBy>
  <cp:revision>6</cp:revision>
  <dcterms:created xsi:type="dcterms:W3CDTF">2007-06-28T21:12:30Z</dcterms:created>
  <dcterms:modified xsi:type="dcterms:W3CDTF">2011-07-02T00:38:49Z</dcterms:modified>
</cp:coreProperties>
</file>