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66" r:id="rId6"/>
    <p:sldId id="264" r:id="rId7"/>
    <p:sldId id="267" r:id="rId8"/>
    <p:sldId id="271" r:id="rId9"/>
    <p:sldId id="260" r:id="rId10"/>
    <p:sldId id="261" r:id="rId11"/>
    <p:sldId id="262" r:id="rId12"/>
    <p:sldId id="268" r:id="rId13"/>
    <p:sldId id="263" r:id="rId14"/>
    <p:sldId id="265" r:id="rId15"/>
  </p:sldIdLst>
  <p:sldSz cx="9144000" cy="6858000" type="screen4x3"/>
  <p:notesSz cx="7045325" cy="9345613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Miguel%20Angel\Escritorio\Curso%202011\Ejercicios\Ejercicios_Pilares_R_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/>
          <a:lstStyle/>
          <a:p>
            <a:pPr>
              <a:defRPr/>
            </a:pPr>
            <a:r>
              <a:rPr lang="es-CL"/>
              <a:t>F.S. y Recuperación v/s Ancho Pilar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Factor de Seguridad</c:v>
          </c:tx>
          <c:xVal>
            <c:numRef>
              <c:f>'Resistencia Pilares Metodos'!$C$102:$C$121</c:f>
              <c:numCache>
                <c:formatCode>General</c:formatCode>
                <c:ptCount val="20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18</c:v>
                </c:pt>
                <c:pt idx="12">
                  <c:v>19</c:v>
                </c:pt>
                <c:pt idx="13">
                  <c:v>20</c:v>
                </c:pt>
                <c:pt idx="14">
                  <c:v>21</c:v>
                </c:pt>
                <c:pt idx="15">
                  <c:v>22</c:v>
                </c:pt>
                <c:pt idx="16">
                  <c:v>23</c:v>
                </c:pt>
                <c:pt idx="17">
                  <c:v>24</c:v>
                </c:pt>
                <c:pt idx="18">
                  <c:v>25</c:v>
                </c:pt>
                <c:pt idx="19">
                  <c:v>26</c:v>
                </c:pt>
              </c:numCache>
            </c:numRef>
          </c:xVal>
          <c:yVal>
            <c:numRef>
              <c:f>'Resistencia Pilares Metodos'!$J$102:$J$121</c:f>
              <c:numCache>
                <c:formatCode>0.00</c:formatCode>
                <c:ptCount val="20"/>
                <c:pt idx="0">
                  <c:v>0.94913532737816064</c:v>
                </c:pt>
                <c:pt idx="1">
                  <c:v>1.1730650889390666</c:v>
                </c:pt>
                <c:pt idx="2">
                  <c:v>1.4107926308104126</c:v>
                </c:pt>
                <c:pt idx="3">
                  <c:v>1.6579621378620402</c:v>
                </c:pt>
                <c:pt idx="4">
                  <c:v>1.9110510688411226</c:v>
                </c:pt>
                <c:pt idx="5">
                  <c:v>2.1672457606761184</c:v>
                </c:pt>
                <c:pt idx="6">
                  <c:v>2.4242911228410602</c:v>
                </c:pt>
                <c:pt idx="7">
                  <c:v>2.6803724964465676</c:v>
                </c:pt>
                <c:pt idx="8">
                  <c:v>2.9340300687987266</c:v>
                </c:pt>
                <c:pt idx="9">
                  <c:v>3.1840961338398337</c:v>
                </c:pt>
                <c:pt idx="10">
                  <c:v>3.429647026664246</c:v>
                </c:pt>
                <c:pt idx="11">
                  <c:v>3.669964517690369</c:v>
                </c:pt>
                <c:pt idx="12">
                  <c:v>3.9045036460191533</c:v>
                </c:pt>
                <c:pt idx="13">
                  <c:v>4.1328652957007872</c:v>
                </c:pt>
                <c:pt idx="14">
                  <c:v>4.354772545610194</c:v>
                </c:pt>
                <c:pt idx="15">
                  <c:v>4.5700501995609066</c:v>
                </c:pt>
                <c:pt idx="16">
                  <c:v>4.7786070893133941</c:v>
                </c:pt>
                <c:pt idx="17">
                  <c:v>4.9804208329408244</c:v>
                </c:pt>
                <c:pt idx="18">
                  <c:v>5.1755247754597793</c:v>
                </c:pt>
                <c:pt idx="19">
                  <c:v>5.3639968637803808</c:v>
                </c:pt>
              </c:numCache>
            </c:numRef>
          </c:yVal>
          <c:smooth val="1"/>
        </c:ser>
        <c:axId val="68416640"/>
        <c:axId val="68418560"/>
      </c:scatterChart>
      <c:scatterChart>
        <c:scatterStyle val="smoothMarker"/>
        <c:ser>
          <c:idx val="1"/>
          <c:order val="1"/>
          <c:tx>
            <c:v>Recuperación</c:v>
          </c:tx>
          <c:xVal>
            <c:numRef>
              <c:f>'Resistencia Pilares Metodos'!$C$102:$C$121</c:f>
              <c:numCache>
                <c:formatCode>General</c:formatCode>
                <c:ptCount val="20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14</c:v>
                </c:pt>
                <c:pt idx="8">
                  <c:v>15</c:v>
                </c:pt>
                <c:pt idx="9">
                  <c:v>16</c:v>
                </c:pt>
                <c:pt idx="10">
                  <c:v>17</c:v>
                </c:pt>
                <c:pt idx="11">
                  <c:v>18</c:v>
                </c:pt>
                <c:pt idx="12">
                  <c:v>19</c:v>
                </c:pt>
                <c:pt idx="13">
                  <c:v>20</c:v>
                </c:pt>
                <c:pt idx="14">
                  <c:v>21</c:v>
                </c:pt>
                <c:pt idx="15">
                  <c:v>22</c:v>
                </c:pt>
                <c:pt idx="16">
                  <c:v>23</c:v>
                </c:pt>
                <c:pt idx="17">
                  <c:v>24</c:v>
                </c:pt>
                <c:pt idx="18">
                  <c:v>25</c:v>
                </c:pt>
                <c:pt idx="19">
                  <c:v>26</c:v>
                </c:pt>
              </c:numCache>
            </c:numRef>
          </c:xVal>
          <c:yVal>
            <c:numRef>
              <c:f>'Resistencia Pilares Metodos'!$K$102:$K$121</c:f>
              <c:numCache>
                <c:formatCode>0%</c:formatCode>
                <c:ptCount val="20"/>
                <c:pt idx="0">
                  <c:v>0.80859375</c:v>
                </c:pt>
                <c:pt idx="1">
                  <c:v>0.77854671280276788</c:v>
                </c:pt>
                <c:pt idx="2">
                  <c:v>0.75000000000000033</c:v>
                </c:pt>
                <c:pt idx="3">
                  <c:v>0.72299168975069261</c:v>
                </c:pt>
                <c:pt idx="4">
                  <c:v>0.69750000000000023</c:v>
                </c:pt>
                <c:pt idx="5">
                  <c:v>0.67346938775510212</c:v>
                </c:pt>
                <c:pt idx="6">
                  <c:v>0.65082644628099195</c:v>
                </c:pt>
                <c:pt idx="7">
                  <c:v>0.62948960302457535</c:v>
                </c:pt>
                <c:pt idx="8">
                  <c:v>0.60937500000000033</c:v>
                </c:pt>
                <c:pt idx="9">
                  <c:v>0.59039999999999992</c:v>
                </c:pt>
                <c:pt idx="10">
                  <c:v>0.57248520710059203</c:v>
                </c:pt>
                <c:pt idx="11">
                  <c:v>0.55555555555555569</c:v>
                </c:pt>
                <c:pt idx="12">
                  <c:v>0.53954081632653095</c:v>
                </c:pt>
                <c:pt idx="13">
                  <c:v>0.52437574316290092</c:v>
                </c:pt>
                <c:pt idx="14">
                  <c:v>0.51</c:v>
                </c:pt>
                <c:pt idx="15">
                  <c:v>0.49635796045785663</c:v>
                </c:pt>
                <c:pt idx="16">
                  <c:v>0.48339843750000017</c:v>
                </c:pt>
                <c:pt idx="17">
                  <c:v>0.47107438016528946</c:v>
                </c:pt>
                <c:pt idx="18">
                  <c:v>0.45934256055363326</c:v>
                </c:pt>
                <c:pt idx="19">
                  <c:v>0.44816326530612238</c:v>
                </c:pt>
              </c:numCache>
            </c:numRef>
          </c:yVal>
          <c:smooth val="1"/>
        </c:ser>
        <c:axId val="73284608"/>
        <c:axId val="73282688"/>
      </c:scatterChart>
      <c:valAx>
        <c:axId val="68416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s-CL" sz="1200"/>
                  <a:t>Ancho Pilar [m]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es-CL"/>
          </a:p>
        </c:txPr>
        <c:crossAx val="68418560"/>
        <c:crosses val="autoZero"/>
        <c:crossBetween val="midCat"/>
      </c:valAx>
      <c:valAx>
        <c:axId val="6841856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s-CL" sz="1400"/>
                  <a:t>Factor de Seguridad [#]</a:t>
                </a:r>
              </a:p>
            </c:rich>
          </c:tx>
          <c:layout/>
        </c:title>
        <c:numFmt formatCode="0.00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es-CL"/>
          </a:p>
        </c:txPr>
        <c:crossAx val="68416640"/>
        <c:crosses val="autoZero"/>
        <c:crossBetween val="midCat"/>
      </c:valAx>
      <c:valAx>
        <c:axId val="73282688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CL" sz="1400"/>
                  <a:t>Recuperación [%]</a:t>
                </a:r>
              </a:p>
            </c:rich>
          </c:tx>
          <c:layout/>
        </c:title>
        <c:numFmt formatCode="0%" sourceLinked="1"/>
        <c:tickLblPos val="nextTo"/>
        <c:txPr>
          <a:bodyPr/>
          <a:lstStyle/>
          <a:p>
            <a:pPr>
              <a:defRPr sz="1600"/>
            </a:pPr>
            <a:endParaRPr lang="es-CL"/>
          </a:p>
        </c:txPr>
        <c:crossAx val="73284608"/>
        <c:crosses val="max"/>
        <c:crossBetween val="midCat"/>
      </c:valAx>
      <c:valAx>
        <c:axId val="73284608"/>
        <c:scaling>
          <c:orientation val="minMax"/>
        </c:scaling>
        <c:delete val="1"/>
        <c:axPos val="b"/>
        <c:numFmt formatCode="General" sourceLinked="1"/>
        <c:tickLblPos val="none"/>
        <c:crossAx val="73282688"/>
        <c:crosses val="autoZero"/>
        <c:crossBetween val="midCat"/>
      </c:valAx>
    </c:plotArea>
    <c:legend>
      <c:legendPos val="b"/>
      <c:layout/>
      <c:txPr>
        <a:bodyPr/>
        <a:lstStyle/>
        <a:p>
          <a:pPr>
            <a:defRPr sz="1400"/>
          </a:pPr>
          <a:endParaRPr lang="es-CL"/>
        </a:p>
      </c:txPr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39950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8296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07125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2750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68357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92868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8206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1711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44667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482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9934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410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2.png"/><Relationship Id="rId7" Type="http://schemas.openxmlformats.org/officeDocument/2006/relationships/image" Target="../media/image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png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Ejercicio Calculo de Resistencia de Pilares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Luis Felipe Orellana</a:t>
            </a:r>
            <a:endParaRPr lang="es-CL" dirty="0" smtClean="0"/>
          </a:p>
          <a:p>
            <a:r>
              <a:rPr lang="es-CL" dirty="0" smtClean="0"/>
              <a:t>Pablo Paredes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8067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30762095"/>
              </p:ext>
            </p:extLst>
          </p:nvPr>
        </p:nvGraphicFramePr>
        <p:xfrm>
          <a:off x="428596" y="1500174"/>
          <a:ext cx="5538123" cy="17068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09386"/>
                <a:gridCol w="1285884"/>
                <a:gridCol w="1942853"/>
              </a:tblGrid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3. Calculo Luz Máxima</a:t>
                      </a:r>
                      <a:endParaRPr lang="es-CL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Resistencia tracción 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1,08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Mpa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Modulo de Young (techo)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52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Gpa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densidad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2,7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ton/m3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peso especifico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26,46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KN/m3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Peso especifico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0,02646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Mpa/m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L (flexion)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9,0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m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8447862"/>
              </p:ext>
            </p:extLst>
          </p:nvPr>
        </p:nvGraphicFramePr>
        <p:xfrm>
          <a:off x="285720" y="3786190"/>
          <a:ext cx="5572164" cy="100013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928826"/>
                <a:gridCol w="2104702"/>
                <a:gridCol w="1538636"/>
              </a:tblGrid>
              <a:tr h="24288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4. Profundidad (Esfuerzos In Situ</a:t>
                      </a:r>
                      <a:r>
                        <a:rPr lang="es-CL" sz="1600" u="none" strike="noStrike" dirty="0" smtClean="0">
                          <a:effectLst/>
                        </a:rPr>
                        <a:t>)</a:t>
                      </a:r>
                      <a:endParaRPr lang="es-CL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288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Profundidad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400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m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288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gamma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>
                          <a:effectLst/>
                        </a:rPr>
                        <a:t>0,02646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>
                          <a:effectLst/>
                        </a:rPr>
                        <a:t>Mpa/m</a:t>
                      </a:r>
                      <a:endParaRPr lang="es-CL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6861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Esfuerzo vertical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>
                          <a:effectLst/>
                        </a:rPr>
                        <a:t>10,6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err="1">
                          <a:effectLst/>
                        </a:rPr>
                        <a:t>Mpa</a:t>
                      </a:r>
                      <a:endParaRPr lang="es-CL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7" name="Object 12">
            <a:extLst>
              <a:ext uri="{63B3BB69-23CF-44E3-9099-C40C66FF867C}">
                <a14:compatExt xmlns:a14="http://schemas.microsoft.com/office/drawing/2010/main" xmlns="" spid="_x0000_s2066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071678"/>
            <a:ext cx="1428760" cy="93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172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6293939"/>
              </p:ext>
            </p:extLst>
          </p:nvPr>
        </p:nvGraphicFramePr>
        <p:xfrm>
          <a:off x="2786050" y="1142984"/>
          <a:ext cx="6161194" cy="53340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055933"/>
                <a:gridCol w="2501895"/>
                <a:gridCol w="1357175"/>
                <a:gridCol w="1246191"/>
              </a:tblGrid>
              <a:tr h="32385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ESFUERZOS </a:t>
                      </a:r>
                      <a:r>
                        <a:rPr lang="es-CL" sz="1400" b="1" u="none" strike="noStrike" dirty="0" smtClean="0">
                          <a:effectLst/>
                        </a:rPr>
                        <a:t>INDUCIDOS</a:t>
                      </a:r>
                      <a:r>
                        <a:rPr lang="es-CL" sz="1400" b="1" u="none" strike="noStrike" dirty="0">
                          <a:effectLst/>
                        </a:rPr>
                        <a:t> </a:t>
                      </a:r>
                    </a:p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 </a:t>
                      </a:r>
                      <a:r>
                        <a:rPr lang="es-CL" sz="1400" b="1" u="none" strike="noStrike" dirty="0" smtClean="0">
                          <a:effectLst/>
                        </a:rPr>
                        <a:t>Configuraciones </a:t>
                      </a:r>
                      <a:r>
                        <a:rPr lang="es-CL" sz="1400" b="1" u="none" strike="noStrike" dirty="0">
                          <a:effectLst/>
                        </a:rPr>
                        <a:t>Pilares </a:t>
                      </a:r>
                      <a:r>
                        <a:rPr lang="es-CL" sz="1400" b="1" u="none" strike="noStrike" dirty="0" smtClean="0">
                          <a:effectLst/>
                        </a:rPr>
                        <a:t>cuadrados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10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Wp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Hp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Wo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L" sz="1400" u="none" strike="noStrike">
                          <a:effectLst/>
                        </a:rPr>
                        <a:t>Esfuerzo inducido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m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m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m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Mpa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55,3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47,8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42,3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38,2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35,0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32,4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30,3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28,6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27,1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25,8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24,8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23,8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23,0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22,3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21,6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21,0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20,5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20,0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19,6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>
                          <a:effectLst/>
                        </a:rPr>
                        <a:t>10</a:t>
                      </a:r>
                      <a:endParaRPr lang="es-C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>
                          <a:effectLst/>
                        </a:rPr>
                        <a:t>19,2</a:t>
                      </a:r>
                      <a:endParaRPr lang="es-C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pSp>
        <p:nvGrpSpPr>
          <p:cNvPr id="6" name="5 Grupo"/>
          <p:cNvGrpSpPr/>
          <p:nvPr/>
        </p:nvGrpSpPr>
        <p:grpSpPr>
          <a:xfrm>
            <a:off x="500034" y="1857364"/>
            <a:ext cx="2435236" cy="2939029"/>
            <a:chOff x="1142976" y="1785926"/>
            <a:chExt cx="2435236" cy="2939029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142976" y="1785924"/>
              <a:ext cx="2160586" cy="2939029"/>
              <a:chOff x="0" y="0"/>
              <a:chExt cx="1361" cy="1849"/>
            </a:xfrm>
          </p:grpSpPr>
          <p:sp>
            <p:nvSpPr>
              <p:cNvPr id="10" name="Rectangle 3"/>
              <p:cNvSpPr>
                <a:spLocks noChangeArrowheads="1"/>
              </p:cNvSpPr>
              <p:nvPr/>
            </p:nvSpPr>
            <p:spPr bwMode="auto">
              <a:xfrm>
                <a:off x="0" y="912"/>
                <a:ext cx="499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>
                <a:off x="862" y="912"/>
                <a:ext cx="499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2" name="Line 5"/>
              <p:cNvSpPr>
                <a:spLocks noChangeShapeType="1"/>
              </p:cNvSpPr>
              <p:nvPr/>
            </p:nvSpPr>
            <p:spPr bwMode="auto">
              <a:xfrm flipV="1">
                <a:off x="226" y="685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3" name="Line 6"/>
              <p:cNvSpPr>
                <a:spLocks noChangeShapeType="1"/>
              </p:cNvSpPr>
              <p:nvPr/>
            </p:nvSpPr>
            <p:spPr bwMode="auto">
              <a:xfrm>
                <a:off x="226" y="685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1088" y="685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>
                <a:off x="317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453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>
                <a:off x="725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862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589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998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1" name="Rectangle 14" descr="Mármol blanco"/>
              <p:cNvSpPr>
                <a:spLocks noChangeArrowheads="1"/>
              </p:cNvSpPr>
              <p:nvPr/>
            </p:nvSpPr>
            <p:spPr bwMode="auto">
              <a:xfrm>
                <a:off x="499" y="912"/>
                <a:ext cx="363" cy="363"/>
              </a:xfrm>
              <a:prstGeom prst="rect">
                <a:avLst/>
              </a:pr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453" y="186"/>
                <a:ext cx="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 dirty="0" err="1">
                    <a:latin typeface="Symbol" pitchFamily="18" charset="2"/>
                  </a:rPr>
                  <a:t>s</a:t>
                </a:r>
                <a:r>
                  <a:rPr lang="es-CL" sz="1800" dirty="0" err="1">
                    <a:latin typeface="Arial" charset="0"/>
                  </a:rPr>
                  <a:t>v</a:t>
                </a:r>
                <a:endParaRPr lang="es-CL" sz="1800" dirty="0">
                  <a:latin typeface="Arial" charset="0"/>
                </a:endParaRPr>
              </a:p>
            </p:txBody>
          </p:sp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 flipV="1">
                <a:off x="544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4" name="Line 17"/>
              <p:cNvSpPr>
                <a:spLocks noChangeShapeType="1"/>
              </p:cNvSpPr>
              <p:nvPr/>
            </p:nvSpPr>
            <p:spPr bwMode="auto">
              <a:xfrm flipV="1">
                <a:off x="635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 flipV="1">
                <a:off x="725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 flipV="1">
                <a:off x="816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7" name="Line 20"/>
              <p:cNvSpPr>
                <a:spLocks noChangeShapeType="1"/>
              </p:cNvSpPr>
              <p:nvPr/>
            </p:nvSpPr>
            <p:spPr bwMode="auto">
              <a:xfrm>
                <a:off x="181" y="277"/>
                <a:ext cx="9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8" name="Text Box 21"/>
              <p:cNvSpPr txBox="1">
                <a:spLocks noChangeArrowheads="1"/>
              </p:cNvSpPr>
              <p:nvPr/>
            </p:nvSpPr>
            <p:spPr bwMode="auto">
              <a:xfrm>
                <a:off x="226" y="0"/>
                <a:ext cx="7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>
                    <a:latin typeface="Arial" charset="0"/>
                  </a:rPr>
                  <a:t>Wo + Wp</a:t>
                </a: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499" y="1547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30" name="Text Box 23"/>
              <p:cNvSpPr txBox="1">
                <a:spLocks noChangeArrowheads="1"/>
              </p:cNvSpPr>
              <p:nvPr/>
            </p:nvSpPr>
            <p:spPr bwMode="auto">
              <a:xfrm>
                <a:off x="540" y="1618"/>
                <a:ext cx="45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 dirty="0" err="1">
                    <a:latin typeface="Arial" charset="0"/>
                  </a:rPr>
                  <a:t>Wp</a:t>
                </a:r>
                <a:endParaRPr lang="es-CL" sz="1800" dirty="0">
                  <a:latin typeface="Arial" charset="0"/>
                </a:endParaRPr>
              </a:p>
            </p:txBody>
          </p:sp>
          <p:sp>
            <p:nvSpPr>
              <p:cNvPr id="31" name="Text Box 24"/>
              <p:cNvSpPr txBox="1">
                <a:spLocks noChangeArrowheads="1"/>
              </p:cNvSpPr>
              <p:nvPr/>
            </p:nvSpPr>
            <p:spPr bwMode="auto">
              <a:xfrm>
                <a:off x="136" y="1365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>
                    <a:latin typeface="Symbol" pitchFamily="18" charset="2"/>
                  </a:rPr>
                  <a:t>s</a:t>
                </a:r>
                <a:r>
                  <a:rPr lang="es-CL" sz="1800">
                    <a:latin typeface="Arial" charset="0"/>
                  </a:rPr>
                  <a:t>p</a:t>
                </a:r>
              </a:p>
            </p:txBody>
          </p:sp>
        </p:grpSp>
        <p:cxnSp>
          <p:nvCxnSpPr>
            <p:cNvPr id="8" name="7 Conector recto de flecha"/>
            <p:cNvCxnSpPr>
              <a:stCxn id="11" idx="0"/>
              <a:endCxn id="11" idx="2"/>
            </p:cNvCxnSpPr>
            <p:nvPr/>
          </p:nvCxnSpPr>
          <p:spPr>
            <a:xfrm rot="16200000" flipH="1">
              <a:off x="2618982" y="3524070"/>
              <a:ext cx="576997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23"/>
            <p:cNvSpPr txBox="1">
              <a:spLocks noChangeArrowheads="1"/>
            </p:cNvSpPr>
            <p:nvPr/>
          </p:nvSpPr>
          <p:spPr bwMode="auto">
            <a:xfrm>
              <a:off x="2857488" y="3357562"/>
              <a:ext cx="720724" cy="367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CL" sz="1800" dirty="0">
                  <a:latin typeface="Arial" charset="0"/>
                </a:rPr>
                <a:t>H</a:t>
              </a:r>
              <a:r>
                <a:rPr lang="es-CL" sz="1800" dirty="0" smtClean="0">
                  <a:latin typeface="Arial" charset="0"/>
                </a:rPr>
                <a:t>p</a:t>
              </a:r>
              <a:endParaRPr lang="es-CL" sz="1800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7172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Fórmulas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/>
              <a:t>Lunder</a:t>
            </a:r>
            <a:r>
              <a:rPr lang="es-CL" dirty="0" smtClean="0"/>
              <a:t> y Pakalnis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3513" y="406400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241" y="91441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20203396"/>
              </p:ext>
            </p:extLst>
          </p:nvPr>
        </p:nvGraphicFramePr>
        <p:xfrm>
          <a:off x="1835696" y="2420888"/>
          <a:ext cx="4638675" cy="685800"/>
        </p:xfrm>
        <a:graphic>
          <a:graphicData uri="http://schemas.openxmlformats.org/presentationml/2006/ole">
            <p:oleObj spid="_x0000_s7176" r:id="rId5" imgW="1638300" imgH="241300" progId="">
              <p:embed/>
            </p:oleObj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80200070"/>
              </p:ext>
            </p:extLst>
          </p:nvPr>
        </p:nvGraphicFramePr>
        <p:xfrm>
          <a:off x="2397671" y="3496072"/>
          <a:ext cx="5400675" cy="790575"/>
        </p:xfrm>
        <a:graphic>
          <a:graphicData uri="http://schemas.openxmlformats.org/presentationml/2006/ole">
            <p:oleObj spid="_x0000_s7177" r:id="rId6" imgW="2273300" imgH="330200" progId="">
              <p:embed/>
            </p:oleObj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8651214"/>
              </p:ext>
            </p:extLst>
          </p:nvPr>
        </p:nvGraphicFramePr>
        <p:xfrm>
          <a:off x="2854871" y="4543822"/>
          <a:ext cx="3924300" cy="1095375"/>
        </p:xfrm>
        <a:graphic>
          <a:graphicData uri="http://schemas.openxmlformats.org/presentationml/2006/ole">
            <p:oleObj spid="_x0000_s7178" r:id="rId7" imgW="1866900" imgH="5207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74647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3978585"/>
              </p:ext>
            </p:extLst>
          </p:nvPr>
        </p:nvGraphicFramePr>
        <p:xfrm>
          <a:off x="395536" y="1248485"/>
          <a:ext cx="8651214" cy="49072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51005"/>
                <a:gridCol w="1282319"/>
                <a:gridCol w="1071570"/>
                <a:gridCol w="1214446"/>
                <a:gridCol w="857256"/>
                <a:gridCol w="714380"/>
                <a:gridCol w="928694"/>
                <a:gridCol w="741170"/>
                <a:gridCol w="1090374"/>
              </a:tblGrid>
              <a:tr h="135158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 err="1">
                          <a:effectLst/>
                        </a:rPr>
                        <a:t>Lunder</a:t>
                      </a:r>
                      <a:r>
                        <a:rPr lang="es-CL" sz="1400" b="1" u="none" strike="noStrike" dirty="0">
                          <a:effectLst/>
                        </a:rPr>
                        <a:t> y </a:t>
                      </a:r>
                      <a:r>
                        <a:rPr lang="es-CL" sz="1400" b="1" u="none" strike="noStrike" dirty="0" err="1">
                          <a:effectLst/>
                        </a:rPr>
                        <a:t>Pakalnis</a:t>
                      </a:r>
                      <a:r>
                        <a:rPr lang="es-CL" sz="1400" b="1" u="none" strike="noStrike" dirty="0">
                          <a:effectLst/>
                        </a:rPr>
                        <a:t> (Roca Dura)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u="none" strike="noStrike">
                          <a:effectLst/>
                        </a:rPr>
                        <a:t> 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3515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 err="1">
                          <a:effectLst/>
                        </a:rPr>
                        <a:t>Wp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Hp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W/H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 err="1">
                          <a:effectLst/>
                        </a:rPr>
                        <a:t>Cpav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k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 err="1">
                          <a:effectLst/>
                        </a:rPr>
                        <a:t>Sp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 err="1">
                          <a:effectLst/>
                        </a:rPr>
                        <a:t>Sp</a:t>
                      </a:r>
                      <a:r>
                        <a:rPr lang="es-CL" sz="1400" b="1" u="none" strike="noStrike" dirty="0">
                          <a:effectLst/>
                        </a:rPr>
                        <a:t>/UCS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FS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Recuperación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41594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adim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adim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adim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Mpa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adim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>
                          <a:effectLst/>
                        </a:rPr>
                        <a:t>adim</a:t>
                      </a:r>
                      <a:endParaRPr lang="es-CL" sz="1400" b="1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>
                          <a:effectLst/>
                        </a:rPr>
                        <a:t>%</a:t>
                      </a:r>
                      <a:endParaRPr lang="es-CL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0,0120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0,222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0,95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81%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0,0252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0,326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1,17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78%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0,0429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0,433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1,41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75%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0,0635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0,538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1,66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72%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0,0857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0,641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1,91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70%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0,1085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0,739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2,17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67%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0,1311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0,833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0,49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2,42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65%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0,1529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0,923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2,68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63%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0,1737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1,009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79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2,93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61%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0,1932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1,090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3,18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59%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0,2115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1,166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3,43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57%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0,2284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1,239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87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0,58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3,67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56%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0,2441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1,307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3,90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54%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0,2587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1,372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4,13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52%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0,2721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1,433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4,35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51%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0,2844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1,491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4,57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50%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0,2959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1,545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98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4,78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48%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0,3064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1,596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4,98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47%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872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2,5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0,3162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1,644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101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5,18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46%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3515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2,6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0,3252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1,690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103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0,69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>
                          <a:effectLst/>
                        </a:rPr>
                        <a:t>5,36</a:t>
                      </a:r>
                      <a:endParaRPr lang="es-CL" sz="14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>
                          <a:effectLst/>
                        </a:rPr>
                        <a:t>45%</a:t>
                      </a:r>
                      <a:endParaRPr lang="es-CL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172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7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43588558"/>
              </p:ext>
            </p:extLst>
          </p:nvPr>
        </p:nvGraphicFramePr>
        <p:xfrm>
          <a:off x="395536" y="1412776"/>
          <a:ext cx="83529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55653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41759"/>
            <a:ext cx="8229600" cy="1179129"/>
          </a:xfrm>
        </p:spPr>
        <p:txBody>
          <a:bodyPr>
            <a:normAutofit/>
          </a:bodyPr>
          <a:lstStyle/>
          <a:p>
            <a:endParaRPr lang="es-CL" sz="1800" dirty="0"/>
          </a:p>
          <a:p>
            <a:endParaRPr lang="es-CL" sz="2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1533872" y="3044895"/>
            <a:ext cx="6854552" cy="3998489"/>
            <a:chOff x="1800" y="5856"/>
            <a:chExt cx="8640" cy="5040"/>
          </a:xfrm>
        </p:grpSpPr>
        <p:sp>
          <p:nvSpPr>
            <p:cNvPr id="8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800" y="5856"/>
              <a:ext cx="8640" cy="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2220" y="6135"/>
              <a:ext cx="7336" cy="1980"/>
            </a:xfrm>
            <a:custGeom>
              <a:avLst/>
              <a:gdLst>
                <a:gd name="T0" fmla="*/ 0 w 7335"/>
                <a:gd name="T1" fmla="*/ 1980 h 1980"/>
                <a:gd name="T2" fmla="*/ 285 w 7335"/>
                <a:gd name="T3" fmla="*/ 1845 h 1980"/>
                <a:gd name="T4" fmla="*/ 690 w 7335"/>
                <a:gd name="T5" fmla="*/ 1665 h 1980"/>
                <a:gd name="T6" fmla="*/ 1305 w 7335"/>
                <a:gd name="T7" fmla="*/ 1410 h 1980"/>
                <a:gd name="T8" fmla="*/ 2475 w 7335"/>
                <a:gd name="T9" fmla="*/ 1410 h 1980"/>
                <a:gd name="T10" fmla="*/ 3150 w 7335"/>
                <a:gd name="T11" fmla="*/ 1230 h 1980"/>
                <a:gd name="T12" fmla="*/ 3255 w 7335"/>
                <a:gd name="T13" fmla="*/ 1185 h 1980"/>
                <a:gd name="T14" fmla="*/ 3780 w 7335"/>
                <a:gd name="T15" fmla="*/ 1020 h 1980"/>
                <a:gd name="T16" fmla="*/ 4485 w 7335"/>
                <a:gd name="T17" fmla="*/ 1125 h 1980"/>
                <a:gd name="T18" fmla="*/ 5685 w 7335"/>
                <a:gd name="T19" fmla="*/ 570 h 1980"/>
                <a:gd name="T20" fmla="*/ 6150 w 7335"/>
                <a:gd name="T21" fmla="*/ 525 h 1980"/>
                <a:gd name="T22" fmla="*/ 6420 w 7335"/>
                <a:gd name="T23" fmla="*/ 390 h 1980"/>
                <a:gd name="T24" fmla="*/ 6735 w 7335"/>
                <a:gd name="T25" fmla="*/ 30 h 1980"/>
                <a:gd name="T26" fmla="*/ 6870 w 7335"/>
                <a:gd name="T27" fmla="*/ 0 h 1980"/>
                <a:gd name="T28" fmla="*/ 7050 w 7335"/>
                <a:gd name="T29" fmla="*/ 15 h 1980"/>
                <a:gd name="T30" fmla="*/ 7110 w 7335"/>
                <a:gd name="T31" fmla="*/ 45 h 1980"/>
                <a:gd name="T32" fmla="*/ 7335 w 7335"/>
                <a:gd name="T33" fmla="*/ 45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35" h="1980">
                  <a:moveTo>
                    <a:pt x="0" y="1980"/>
                  </a:moveTo>
                  <a:cubicBezTo>
                    <a:pt x="103" y="1954"/>
                    <a:pt x="188" y="1889"/>
                    <a:pt x="285" y="1845"/>
                  </a:cubicBezTo>
                  <a:cubicBezTo>
                    <a:pt x="419" y="1784"/>
                    <a:pt x="556" y="1728"/>
                    <a:pt x="690" y="1665"/>
                  </a:cubicBezTo>
                  <a:cubicBezTo>
                    <a:pt x="972" y="1532"/>
                    <a:pt x="1046" y="1462"/>
                    <a:pt x="1305" y="1410"/>
                  </a:cubicBezTo>
                  <a:cubicBezTo>
                    <a:pt x="1751" y="1460"/>
                    <a:pt x="1890" y="1488"/>
                    <a:pt x="2475" y="1410"/>
                  </a:cubicBezTo>
                  <a:cubicBezTo>
                    <a:pt x="2706" y="1379"/>
                    <a:pt x="2925" y="1290"/>
                    <a:pt x="3150" y="1230"/>
                  </a:cubicBezTo>
                  <a:cubicBezTo>
                    <a:pt x="3187" y="1220"/>
                    <a:pt x="3219" y="1196"/>
                    <a:pt x="3255" y="1185"/>
                  </a:cubicBezTo>
                  <a:cubicBezTo>
                    <a:pt x="3452" y="1126"/>
                    <a:pt x="3606" y="1107"/>
                    <a:pt x="3780" y="1020"/>
                  </a:cubicBezTo>
                  <a:cubicBezTo>
                    <a:pt x="4189" y="1055"/>
                    <a:pt x="4206" y="1045"/>
                    <a:pt x="4485" y="1125"/>
                  </a:cubicBezTo>
                  <a:cubicBezTo>
                    <a:pt x="4901" y="986"/>
                    <a:pt x="5290" y="759"/>
                    <a:pt x="5685" y="570"/>
                  </a:cubicBezTo>
                  <a:cubicBezTo>
                    <a:pt x="5751" y="538"/>
                    <a:pt x="6113" y="527"/>
                    <a:pt x="6150" y="525"/>
                  </a:cubicBezTo>
                  <a:cubicBezTo>
                    <a:pt x="6236" y="473"/>
                    <a:pt x="6337" y="447"/>
                    <a:pt x="6420" y="390"/>
                  </a:cubicBezTo>
                  <a:cubicBezTo>
                    <a:pt x="6552" y="298"/>
                    <a:pt x="6613" y="106"/>
                    <a:pt x="6735" y="30"/>
                  </a:cubicBezTo>
                  <a:cubicBezTo>
                    <a:pt x="6774" y="6"/>
                    <a:pt x="6825" y="10"/>
                    <a:pt x="6870" y="0"/>
                  </a:cubicBezTo>
                  <a:cubicBezTo>
                    <a:pt x="6930" y="5"/>
                    <a:pt x="6991" y="4"/>
                    <a:pt x="7050" y="15"/>
                  </a:cubicBezTo>
                  <a:cubicBezTo>
                    <a:pt x="7072" y="19"/>
                    <a:pt x="7088" y="43"/>
                    <a:pt x="7110" y="45"/>
                  </a:cubicBezTo>
                  <a:cubicBezTo>
                    <a:pt x="7185" y="53"/>
                    <a:pt x="7260" y="45"/>
                    <a:pt x="7335" y="4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00" y="8376"/>
              <a:ext cx="4135" cy="469"/>
            </a:xfrm>
            <a:custGeom>
              <a:avLst/>
              <a:gdLst>
                <a:gd name="T0" fmla="*/ 0 w 4136"/>
                <a:gd name="T1" fmla="*/ 534 h 755"/>
                <a:gd name="T2" fmla="*/ 525 w 4136"/>
                <a:gd name="T3" fmla="*/ 234 h 755"/>
                <a:gd name="T4" fmla="*/ 630 w 4136"/>
                <a:gd name="T5" fmla="*/ 144 h 755"/>
                <a:gd name="T6" fmla="*/ 915 w 4136"/>
                <a:gd name="T7" fmla="*/ 174 h 755"/>
                <a:gd name="T8" fmla="*/ 1110 w 4136"/>
                <a:gd name="T9" fmla="*/ 234 h 755"/>
                <a:gd name="T10" fmla="*/ 1335 w 4136"/>
                <a:gd name="T11" fmla="*/ 249 h 755"/>
                <a:gd name="T12" fmla="*/ 2235 w 4136"/>
                <a:gd name="T13" fmla="*/ 354 h 755"/>
                <a:gd name="T14" fmla="*/ 2670 w 4136"/>
                <a:gd name="T15" fmla="*/ 414 h 755"/>
                <a:gd name="T16" fmla="*/ 3990 w 4136"/>
                <a:gd name="T17" fmla="*/ 369 h 755"/>
                <a:gd name="T18" fmla="*/ 4080 w 4136"/>
                <a:gd name="T19" fmla="*/ 354 h 755"/>
                <a:gd name="T20" fmla="*/ 4125 w 4136"/>
                <a:gd name="T21" fmla="*/ 339 h 755"/>
                <a:gd name="T22" fmla="*/ 4110 w 4136"/>
                <a:gd name="T23" fmla="*/ 384 h 755"/>
                <a:gd name="T24" fmla="*/ 4050 w 4136"/>
                <a:gd name="T25" fmla="*/ 399 h 755"/>
                <a:gd name="T26" fmla="*/ 3960 w 4136"/>
                <a:gd name="T27" fmla="*/ 429 h 755"/>
                <a:gd name="T28" fmla="*/ 3870 w 4136"/>
                <a:gd name="T29" fmla="*/ 489 h 755"/>
                <a:gd name="T30" fmla="*/ 3675 w 4136"/>
                <a:gd name="T31" fmla="*/ 654 h 755"/>
                <a:gd name="T32" fmla="*/ 2955 w 4136"/>
                <a:gd name="T33" fmla="*/ 669 h 755"/>
                <a:gd name="T34" fmla="*/ 1560 w 4136"/>
                <a:gd name="T35" fmla="*/ 669 h 755"/>
                <a:gd name="T36" fmla="*/ 1230 w 4136"/>
                <a:gd name="T37" fmla="*/ 579 h 755"/>
                <a:gd name="T38" fmla="*/ 1095 w 4136"/>
                <a:gd name="T39" fmla="*/ 534 h 755"/>
                <a:gd name="T40" fmla="*/ 1050 w 4136"/>
                <a:gd name="T41" fmla="*/ 519 h 755"/>
                <a:gd name="T42" fmla="*/ 960 w 4136"/>
                <a:gd name="T43" fmla="*/ 579 h 755"/>
                <a:gd name="T44" fmla="*/ 870 w 4136"/>
                <a:gd name="T45" fmla="*/ 639 h 755"/>
                <a:gd name="T46" fmla="*/ 120 w 4136"/>
                <a:gd name="T47" fmla="*/ 594 h 755"/>
                <a:gd name="T48" fmla="*/ 0 w 4136"/>
                <a:gd name="T49" fmla="*/ 534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36" h="755">
                  <a:moveTo>
                    <a:pt x="0" y="534"/>
                  </a:moveTo>
                  <a:cubicBezTo>
                    <a:pt x="175" y="434"/>
                    <a:pt x="355" y="342"/>
                    <a:pt x="525" y="234"/>
                  </a:cubicBezTo>
                  <a:cubicBezTo>
                    <a:pt x="895" y="0"/>
                    <a:pt x="269" y="325"/>
                    <a:pt x="630" y="144"/>
                  </a:cubicBezTo>
                  <a:cubicBezTo>
                    <a:pt x="725" y="154"/>
                    <a:pt x="821" y="157"/>
                    <a:pt x="915" y="174"/>
                  </a:cubicBezTo>
                  <a:cubicBezTo>
                    <a:pt x="982" y="186"/>
                    <a:pt x="1042" y="227"/>
                    <a:pt x="1110" y="234"/>
                  </a:cubicBezTo>
                  <a:cubicBezTo>
                    <a:pt x="1185" y="242"/>
                    <a:pt x="1260" y="244"/>
                    <a:pt x="1335" y="249"/>
                  </a:cubicBezTo>
                  <a:cubicBezTo>
                    <a:pt x="1630" y="485"/>
                    <a:pt x="1540" y="341"/>
                    <a:pt x="2235" y="354"/>
                  </a:cubicBezTo>
                  <a:cubicBezTo>
                    <a:pt x="2384" y="366"/>
                    <a:pt x="2523" y="390"/>
                    <a:pt x="2670" y="414"/>
                  </a:cubicBezTo>
                  <a:cubicBezTo>
                    <a:pt x="3113" y="404"/>
                    <a:pt x="3548" y="384"/>
                    <a:pt x="3990" y="369"/>
                  </a:cubicBezTo>
                  <a:cubicBezTo>
                    <a:pt x="4020" y="364"/>
                    <a:pt x="4050" y="361"/>
                    <a:pt x="4080" y="354"/>
                  </a:cubicBezTo>
                  <a:cubicBezTo>
                    <a:pt x="4095" y="351"/>
                    <a:pt x="4114" y="328"/>
                    <a:pt x="4125" y="339"/>
                  </a:cubicBezTo>
                  <a:cubicBezTo>
                    <a:pt x="4136" y="350"/>
                    <a:pt x="4122" y="374"/>
                    <a:pt x="4110" y="384"/>
                  </a:cubicBezTo>
                  <a:cubicBezTo>
                    <a:pt x="4094" y="397"/>
                    <a:pt x="4070" y="393"/>
                    <a:pt x="4050" y="399"/>
                  </a:cubicBezTo>
                  <a:cubicBezTo>
                    <a:pt x="4020" y="408"/>
                    <a:pt x="3990" y="419"/>
                    <a:pt x="3960" y="429"/>
                  </a:cubicBezTo>
                  <a:cubicBezTo>
                    <a:pt x="3926" y="440"/>
                    <a:pt x="3900" y="469"/>
                    <a:pt x="3870" y="489"/>
                  </a:cubicBezTo>
                  <a:cubicBezTo>
                    <a:pt x="3823" y="520"/>
                    <a:pt x="3751" y="650"/>
                    <a:pt x="3675" y="654"/>
                  </a:cubicBezTo>
                  <a:cubicBezTo>
                    <a:pt x="3435" y="668"/>
                    <a:pt x="3195" y="664"/>
                    <a:pt x="2955" y="669"/>
                  </a:cubicBezTo>
                  <a:cubicBezTo>
                    <a:pt x="2441" y="755"/>
                    <a:pt x="2820" y="697"/>
                    <a:pt x="1560" y="669"/>
                  </a:cubicBezTo>
                  <a:cubicBezTo>
                    <a:pt x="1451" y="667"/>
                    <a:pt x="1334" y="617"/>
                    <a:pt x="1230" y="579"/>
                  </a:cubicBezTo>
                  <a:cubicBezTo>
                    <a:pt x="1230" y="579"/>
                    <a:pt x="1118" y="542"/>
                    <a:pt x="1095" y="534"/>
                  </a:cubicBezTo>
                  <a:cubicBezTo>
                    <a:pt x="1080" y="529"/>
                    <a:pt x="1050" y="519"/>
                    <a:pt x="1050" y="519"/>
                  </a:cubicBezTo>
                  <a:cubicBezTo>
                    <a:pt x="925" y="550"/>
                    <a:pt x="1043" y="506"/>
                    <a:pt x="960" y="579"/>
                  </a:cubicBezTo>
                  <a:cubicBezTo>
                    <a:pt x="933" y="603"/>
                    <a:pt x="870" y="639"/>
                    <a:pt x="870" y="639"/>
                  </a:cubicBezTo>
                  <a:cubicBezTo>
                    <a:pt x="680" y="634"/>
                    <a:pt x="349" y="670"/>
                    <a:pt x="120" y="594"/>
                  </a:cubicBezTo>
                  <a:cubicBezTo>
                    <a:pt x="93" y="512"/>
                    <a:pt x="81" y="514"/>
                    <a:pt x="0" y="53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040" y="7477"/>
              <a:ext cx="0" cy="10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5040" y="7836"/>
              <a:ext cx="9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400 m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7680" y="7476"/>
              <a:ext cx="228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Estéril</a:t>
              </a:r>
              <a:endParaRPr kumimoji="0" lang="es-CL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Tipo de roca 2B</a:t>
              </a:r>
              <a:endParaRPr kumimoji="0" lang="es-CL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Densidad 3</a:t>
              </a:r>
              <a:endPara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680" y="9276"/>
              <a:ext cx="228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Mineral</a:t>
              </a:r>
              <a:endParaRPr kumimoji="0" lang="es-CL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Tipo de roca 3A</a:t>
              </a:r>
              <a:endParaRPr kumimoji="0" lang="es-CL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Densidad 3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3120" y="9096"/>
              <a:ext cx="3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4680" y="9096"/>
              <a:ext cx="9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100 m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2040" y="8556"/>
              <a:ext cx="60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X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Text Box 3"/>
            <p:cNvSpPr txBox="1">
              <a:spLocks noChangeArrowheads="1"/>
            </p:cNvSpPr>
            <p:nvPr/>
          </p:nvSpPr>
          <p:spPr bwMode="auto">
            <a:xfrm>
              <a:off x="1920" y="9096"/>
              <a:ext cx="9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400 m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5040" y="8526"/>
              <a:ext cx="8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10m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323528" y="1196752"/>
            <a:ext cx="82089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1400" dirty="0"/>
          </a:p>
          <a:p>
            <a:r>
              <a:rPr lang="es-CL" sz="1400" b="1" dirty="0"/>
              <a:t>Realice el cálculo de caserones y pilares que se adapta al cuerpo mineralizado.</a:t>
            </a:r>
          </a:p>
          <a:p>
            <a:endParaRPr lang="es-CL" sz="1400" dirty="0" smtClean="0"/>
          </a:p>
          <a:p>
            <a:r>
              <a:rPr lang="es-CL" sz="1400" dirty="0" smtClean="0"/>
              <a:t>La </a:t>
            </a:r>
            <a:r>
              <a:rPr lang="es-CL" sz="1400" dirty="0"/>
              <a:t>roca de sobrecarga del cuerpo mineralizado posee las siguientes características:</a:t>
            </a:r>
          </a:p>
          <a:p>
            <a:pPr lvl="0"/>
            <a:r>
              <a:rPr lang="es-CL" sz="1400" dirty="0"/>
              <a:t>Estructuras horizontales espaciadas cada </a:t>
            </a:r>
            <a:r>
              <a:rPr lang="es-CL" sz="1400" dirty="0" smtClean="0"/>
              <a:t>1m</a:t>
            </a:r>
            <a:endParaRPr lang="es-CL" sz="1400" dirty="0"/>
          </a:p>
          <a:p>
            <a:pPr lvl="0"/>
            <a:r>
              <a:rPr lang="es-CL" sz="1400" dirty="0"/>
              <a:t>Resistencia a la tracción de 5 MPa</a:t>
            </a:r>
          </a:p>
          <a:p>
            <a:pPr lvl="0"/>
            <a:r>
              <a:rPr lang="es-CL" sz="1400" dirty="0"/>
              <a:t>Tipo de Roca 2B </a:t>
            </a:r>
          </a:p>
          <a:p>
            <a:pPr lvl="0"/>
            <a:r>
              <a:rPr lang="es-CL" sz="1400" dirty="0"/>
              <a:t>Densidad de la roca </a:t>
            </a:r>
            <a:r>
              <a:rPr lang="es-CL" sz="1400" dirty="0" smtClean="0"/>
              <a:t>2,7 (27 </a:t>
            </a:r>
            <a:r>
              <a:rPr lang="es-CL" sz="1400" dirty="0"/>
              <a:t>KN/m3)</a:t>
            </a:r>
          </a:p>
          <a:p>
            <a:r>
              <a:rPr lang="es-CL" sz="1400" dirty="0"/>
              <a:t> </a:t>
            </a:r>
          </a:p>
          <a:p>
            <a:r>
              <a:rPr lang="es-CL" sz="1400" dirty="0"/>
              <a:t>La roca del cuerpo mineralizado posee las siguientes características:</a:t>
            </a:r>
          </a:p>
          <a:p>
            <a:pPr lvl="0"/>
            <a:r>
              <a:rPr lang="es-CL" sz="1400" dirty="0"/>
              <a:t>Tipo de roca 2B</a:t>
            </a:r>
          </a:p>
          <a:p>
            <a:pPr lvl="0"/>
            <a:r>
              <a:rPr lang="es-CL" sz="1400" dirty="0"/>
              <a:t>Densidad </a:t>
            </a:r>
            <a:r>
              <a:rPr lang="es-CL" sz="1400" dirty="0" smtClean="0"/>
              <a:t>2,7</a:t>
            </a:r>
            <a:endParaRPr lang="es-CL" sz="1400" dirty="0"/>
          </a:p>
          <a:p>
            <a:pPr lvl="0"/>
            <a:r>
              <a:rPr lang="es-CL" sz="1400" dirty="0"/>
              <a:t>UCS </a:t>
            </a:r>
            <a:r>
              <a:rPr lang="es-CL" sz="1400" dirty="0" smtClean="0"/>
              <a:t>150 </a:t>
            </a:r>
            <a:r>
              <a:rPr lang="es-CL" sz="1400" dirty="0"/>
              <a:t>MPa</a:t>
            </a:r>
          </a:p>
          <a:p>
            <a:pPr lvl="0"/>
            <a:r>
              <a:rPr lang="es-CL" sz="1400" dirty="0"/>
              <a:t>La roca es una Granodiorita con un </a:t>
            </a:r>
            <a:r>
              <a:rPr lang="es-CL" sz="1400" dirty="0" smtClean="0"/>
              <a:t>mi=25, D= 0,5,  GSI = 80</a:t>
            </a:r>
            <a:endParaRPr lang="es-CL" sz="1400" dirty="0"/>
          </a:p>
          <a:p>
            <a:r>
              <a:rPr lang="es-CL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1769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Factor GSI y mi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51625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357430"/>
            <a:ext cx="2286016" cy="31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Factor 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38250"/>
            <a:ext cx="4086225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57 Grupo"/>
          <p:cNvGrpSpPr/>
          <p:nvPr/>
        </p:nvGrpSpPr>
        <p:grpSpPr>
          <a:xfrm>
            <a:off x="1459615" y="1751224"/>
            <a:ext cx="4097341" cy="4549775"/>
            <a:chOff x="0" y="0"/>
            <a:chExt cx="3805237" cy="4727575"/>
          </a:xfrm>
        </p:grpSpPr>
        <p:grpSp>
          <p:nvGrpSpPr>
            <p:cNvPr id="9" name="21 Grupo"/>
            <p:cNvGrpSpPr/>
            <p:nvPr/>
          </p:nvGrpSpPr>
          <p:grpSpPr>
            <a:xfrm>
              <a:off x="0" y="0"/>
              <a:ext cx="3805237" cy="4727575"/>
              <a:chOff x="0" y="0"/>
              <a:chExt cx="3805237" cy="4727575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782637" y="996950"/>
                <a:ext cx="620713" cy="1084262"/>
              </a:xfrm>
              <a:prstGeom prst="rect">
                <a:avLst/>
              </a:prstGeom>
              <a:solidFill>
                <a:schemeClr val="hlink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38100" y="981075"/>
                <a:ext cx="2138362" cy="1587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100012" y="2079625"/>
                <a:ext cx="2092325" cy="1587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 flipV="1">
                <a:off x="1046162" y="2097087"/>
                <a:ext cx="0" cy="3730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pic>
            <p:nvPicPr>
              <p:cNvPr id="15" name="Object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44550" y="0"/>
                <a:ext cx="460375" cy="547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" name="Object 1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73125" y="2462212"/>
                <a:ext cx="461962" cy="547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7" name="Object 1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87525" y="1228725"/>
                <a:ext cx="401637" cy="509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 flipV="1">
                <a:off x="1201737" y="1477962"/>
                <a:ext cx="511175" cy="10795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prstDash val="dash"/>
                <a:miter lim="800000"/>
                <a:headEnd type="triangle" w="med" len="med"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pic>
            <p:nvPicPr>
              <p:cNvPr id="19" name="Object 1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0" y="2974975"/>
                <a:ext cx="720725" cy="519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Object 1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9050" y="3608387"/>
                <a:ext cx="460375" cy="547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" name="Object 1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3337" y="4217987"/>
                <a:ext cx="401638" cy="509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1016000" y="3117850"/>
                <a:ext cx="2789237" cy="581025"/>
              </a:xfrm>
              <a:prstGeom prst="rect">
                <a:avLst/>
              </a:prstGeom>
              <a:noFill/>
              <a:ln w="3175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CL" sz="1600">
                    <a:solidFill>
                      <a:srgbClr val="000000"/>
                    </a:solidFill>
                    <a:latin typeface="Times New Roman" pitchFamily="18" charset="0"/>
                  </a:rPr>
                  <a:t>Campo de esfuerzos presente en el macizo rocoso</a:t>
                </a:r>
                <a:endParaRPr lang="en-US" sz="16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" name="Text Box 20"/>
              <p:cNvSpPr txBox="1">
                <a:spLocks noChangeArrowheads="1"/>
              </p:cNvSpPr>
              <p:nvPr/>
            </p:nvSpPr>
            <p:spPr bwMode="auto">
              <a:xfrm>
                <a:off x="1016000" y="3719512"/>
                <a:ext cx="2789237" cy="581025"/>
              </a:xfrm>
              <a:prstGeom prst="rect">
                <a:avLst/>
              </a:prstGeom>
              <a:noFill/>
              <a:ln w="3175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CL" sz="1600">
                    <a:solidFill>
                      <a:srgbClr val="000000"/>
                    </a:solidFill>
                    <a:latin typeface="Times New Roman" pitchFamily="18" charset="0"/>
                  </a:rPr>
                  <a:t>Campo de esfuerzos actuando sobre el pilar</a:t>
                </a:r>
                <a:endParaRPr lang="en-US" sz="16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4" name="Text Box 21"/>
              <p:cNvSpPr txBox="1">
                <a:spLocks noChangeArrowheads="1"/>
              </p:cNvSpPr>
              <p:nvPr/>
            </p:nvSpPr>
            <p:spPr bwMode="auto">
              <a:xfrm>
                <a:off x="1016000" y="4383087"/>
                <a:ext cx="2789237" cy="336550"/>
              </a:xfrm>
              <a:prstGeom prst="rect">
                <a:avLst/>
              </a:prstGeom>
              <a:noFill/>
              <a:ln w="3175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s-CL" sz="1600">
                    <a:solidFill>
                      <a:srgbClr val="000000"/>
                    </a:solidFill>
                    <a:latin typeface="Times New Roman" pitchFamily="18" charset="0"/>
                  </a:rPr>
                  <a:t>Resistencia del pilar</a:t>
                </a:r>
                <a:endParaRPr lang="en-US" sz="16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117600" y="622300"/>
              <a:ext cx="0" cy="31750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s-CL"/>
            </a:p>
          </p:txBody>
        </p:sp>
      </p:grpSp>
      <p:pic>
        <p:nvPicPr>
          <p:cNvPr id="7" name="Object 9">
            <a:extLst>
              <a:ext uri="{63B3BB69-23CF-44E3-9099-C40C66FF867C}">
                <a14:compatExt xmlns:a14="http://schemas.microsoft.com/office/drawing/2010/main" xmlns="" spid="_x0000_s2303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9490" y="1909974"/>
            <a:ext cx="888802" cy="504825"/>
          </a:xfrm>
          <a:prstGeom prst="rect">
            <a:avLst/>
          </a:prstGeom>
        </p:spPr>
      </p:pic>
      <p:pic>
        <p:nvPicPr>
          <p:cNvPr id="8" name="Object 21">
            <a:extLst>
              <a:ext uri="{63B3BB69-23CF-44E3-9099-C40C66FF867C}">
                <a14:compatExt xmlns:a14="http://schemas.microsoft.com/office/drawing/2010/main" xmlns="" spid="_x0000_s2305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61740" y="2770399"/>
            <a:ext cx="19431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5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Fórmulas</a:t>
            </a:r>
            <a:endParaRPr lang="es-CL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3513" y="406400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241" y="91441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 descr="Slid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92600"/>
            <a:ext cx="34671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Slid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5357826"/>
            <a:ext cx="4090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429000"/>
            <a:ext cx="3838575" cy="9779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7" name="Object 5">
            <a:extLst>
              <a:ext uri="{63B3BB69-23CF-44E3-9099-C40C66FF867C}">
                <a14:compatExt xmlns:a14="http://schemas.microsoft.com/office/drawing/2010/main" xmlns="" spid="_x0000_s2057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8794" y="1643050"/>
            <a:ext cx="2152650" cy="771525"/>
          </a:xfrm>
          <a:prstGeom prst="rect">
            <a:avLst/>
          </a:prstGeom>
        </p:spPr>
      </p:pic>
      <p:pic>
        <p:nvPicPr>
          <p:cNvPr id="18" name="Object 8">
            <a:extLst>
              <a:ext uri="{63B3BB69-23CF-44E3-9099-C40C66FF867C}">
                <a14:compatExt xmlns:a14="http://schemas.microsoft.com/office/drawing/2010/main" xmlns="" spid="_x0000_s2058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15074" y="1714488"/>
            <a:ext cx="1746250" cy="1095375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2071670" y="1357298"/>
            <a:ext cx="2005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UCS Macizo Rocoso</a:t>
            </a:r>
            <a:endParaRPr lang="es-CL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143504" y="1357298"/>
            <a:ext cx="385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Resistencia a la tracción Macizo Rocoso</a:t>
            </a:r>
            <a:endParaRPr lang="es-CL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285852" y="4714884"/>
            <a:ext cx="372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Ecuación </a:t>
            </a:r>
            <a:r>
              <a:rPr lang="es-CL" dirty="0" err="1" smtClean="0"/>
              <a:t>Hoek</a:t>
            </a:r>
            <a:r>
              <a:rPr lang="es-CL" dirty="0" smtClean="0"/>
              <a:t> &amp; Brown y parámetros</a:t>
            </a:r>
            <a:endParaRPr lang="es-CL" dirty="0"/>
          </a:p>
        </p:txBody>
      </p:sp>
      <p:sp>
        <p:nvSpPr>
          <p:cNvPr id="22" name="21 CuadroTexto"/>
          <p:cNvSpPr txBox="1"/>
          <p:nvPr/>
        </p:nvSpPr>
        <p:spPr>
          <a:xfrm>
            <a:off x="1071538" y="2928934"/>
            <a:ext cx="3278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Módulo de Young Macizo Rocoso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4225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Fórmulas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3513" y="406400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241" y="91441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msoB68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929066"/>
            <a:ext cx="5013325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ject 12">
            <a:extLst>
              <a:ext uri="{63B3BB69-23CF-44E3-9099-C40C66FF867C}">
                <a14:compatExt xmlns:a14="http://schemas.microsoft.com/office/drawing/2010/main" xmlns="" spid="_x0000_s2066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6182" y="2571744"/>
            <a:ext cx="1428760" cy="930275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643042" y="1857364"/>
            <a:ext cx="518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Resistencia a la tracción en función de la luz máxima 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4028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Método Área Tributaria</a:t>
            </a:r>
            <a:endParaRPr lang="es-CL" dirty="0"/>
          </a:p>
        </p:txBody>
      </p:sp>
      <p:pic>
        <p:nvPicPr>
          <p:cNvPr id="27" name="Picture 3" descr="msoEA3B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071546"/>
            <a:ext cx="4095750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500034" y="4786322"/>
          <a:ext cx="3067050" cy="1733550"/>
        </p:xfrm>
        <a:graphic>
          <a:graphicData uri="http://schemas.openxmlformats.org/presentationml/2006/ole">
            <p:oleObj spid="_x0000_s27650" r:id="rId4" imgW="1422360" imgH="711000" progId="">
              <p:embed/>
            </p:oleObj>
          </a:graphicData>
        </a:graphic>
      </p:graphicFrame>
      <p:grpSp>
        <p:nvGrpSpPr>
          <p:cNvPr id="34" name="33 Grupo"/>
          <p:cNvGrpSpPr/>
          <p:nvPr/>
        </p:nvGrpSpPr>
        <p:grpSpPr>
          <a:xfrm>
            <a:off x="1142976" y="1785926"/>
            <a:ext cx="2435236" cy="2939029"/>
            <a:chOff x="1142976" y="1785926"/>
            <a:chExt cx="2435236" cy="2939029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1142976" y="1785926"/>
              <a:ext cx="2160586" cy="2939029"/>
              <a:chOff x="0" y="0"/>
              <a:chExt cx="1361" cy="1849"/>
            </a:xfrm>
          </p:grpSpPr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0" y="912"/>
                <a:ext cx="499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862" y="912"/>
                <a:ext cx="499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7" name="Line 5"/>
              <p:cNvSpPr>
                <a:spLocks noChangeShapeType="1"/>
              </p:cNvSpPr>
              <p:nvPr/>
            </p:nvSpPr>
            <p:spPr bwMode="auto">
              <a:xfrm flipV="1">
                <a:off x="226" y="685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226" y="685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1088" y="685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317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453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725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862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589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998" y="413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6" name="Rectangle 14" descr="Mármol blanco"/>
              <p:cNvSpPr>
                <a:spLocks noChangeArrowheads="1"/>
              </p:cNvSpPr>
              <p:nvPr/>
            </p:nvSpPr>
            <p:spPr bwMode="auto">
              <a:xfrm>
                <a:off x="499" y="912"/>
                <a:ext cx="363" cy="363"/>
              </a:xfrm>
              <a:prstGeom prst="rect">
                <a:avLst/>
              </a:pr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7" name="Text Box 15"/>
              <p:cNvSpPr txBox="1">
                <a:spLocks noChangeArrowheads="1"/>
              </p:cNvSpPr>
              <p:nvPr/>
            </p:nvSpPr>
            <p:spPr bwMode="auto">
              <a:xfrm>
                <a:off x="453" y="186"/>
                <a:ext cx="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 dirty="0" err="1">
                    <a:latin typeface="Symbol" pitchFamily="18" charset="2"/>
                  </a:rPr>
                  <a:t>s</a:t>
                </a:r>
                <a:r>
                  <a:rPr lang="es-CL" sz="1800" dirty="0" err="1">
                    <a:latin typeface="Arial" charset="0"/>
                  </a:rPr>
                  <a:t>v</a:t>
                </a:r>
                <a:endParaRPr lang="es-CL" sz="1800" dirty="0">
                  <a:latin typeface="Arial" charset="0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V="1">
                <a:off x="544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 flipV="1">
                <a:off x="635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V="1">
                <a:off x="725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816" y="1275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81" y="277"/>
                <a:ext cx="9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226" y="0"/>
                <a:ext cx="7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>
                    <a:latin typeface="Arial" charset="0"/>
                  </a:rPr>
                  <a:t>Wo + Wp</a:t>
                </a: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499" y="1547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CL"/>
              </a:p>
            </p:txBody>
          </p:sp>
          <p:sp>
            <p:nvSpPr>
              <p:cNvPr id="25" name="Text Box 23"/>
              <p:cNvSpPr txBox="1">
                <a:spLocks noChangeArrowheads="1"/>
              </p:cNvSpPr>
              <p:nvPr/>
            </p:nvSpPr>
            <p:spPr bwMode="auto">
              <a:xfrm>
                <a:off x="540" y="1618"/>
                <a:ext cx="45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 dirty="0" err="1">
                    <a:latin typeface="Arial" charset="0"/>
                  </a:rPr>
                  <a:t>Wp</a:t>
                </a:r>
                <a:endParaRPr lang="es-CL" sz="1800" dirty="0">
                  <a:latin typeface="Arial" charset="0"/>
                </a:endParaRPr>
              </a:p>
            </p:txBody>
          </p:sp>
          <p:sp>
            <p:nvSpPr>
              <p:cNvPr id="26" name="Text Box 24"/>
              <p:cNvSpPr txBox="1">
                <a:spLocks noChangeArrowheads="1"/>
              </p:cNvSpPr>
              <p:nvPr/>
            </p:nvSpPr>
            <p:spPr bwMode="auto">
              <a:xfrm>
                <a:off x="136" y="1365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s-CL" sz="1800">
                    <a:latin typeface="Symbol" pitchFamily="18" charset="2"/>
                  </a:rPr>
                  <a:t>s</a:t>
                </a:r>
                <a:r>
                  <a:rPr lang="es-CL" sz="1800">
                    <a:latin typeface="Arial" charset="0"/>
                  </a:rPr>
                  <a:t>p</a:t>
                </a:r>
              </a:p>
            </p:txBody>
          </p:sp>
        </p:grpSp>
        <p:cxnSp>
          <p:nvCxnSpPr>
            <p:cNvPr id="29" name="28 Conector recto de flecha"/>
            <p:cNvCxnSpPr>
              <a:stCxn id="6" idx="0"/>
              <a:endCxn id="6" idx="2"/>
            </p:cNvCxnSpPr>
            <p:nvPr/>
          </p:nvCxnSpPr>
          <p:spPr>
            <a:xfrm rot="16200000" flipH="1">
              <a:off x="2618982" y="3524070"/>
              <a:ext cx="576997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23"/>
            <p:cNvSpPr txBox="1">
              <a:spLocks noChangeArrowheads="1"/>
            </p:cNvSpPr>
            <p:nvPr/>
          </p:nvSpPr>
          <p:spPr bwMode="auto">
            <a:xfrm>
              <a:off x="2857488" y="3357562"/>
              <a:ext cx="720724" cy="367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CL" sz="1800" dirty="0">
                  <a:latin typeface="Arial" charset="0"/>
                </a:rPr>
                <a:t>H</a:t>
              </a:r>
              <a:r>
                <a:rPr lang="es-CL" sz="1800" dirty="0" smtClean="0">
                  <a:latin typeface="Arial" charset="0"/>
                </a:rPr>
                <a:t>p</a:t>
              </a:r>
              <a:endParaRPr lang="es-CL" sz="1800" dirty="0">
                <a:latin typeface="Arial" charset="0"/>
              </a:endParaRPr>
            </a:p>
          </p:txBody>
        </p:sp>
      </p:grp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4286256"/>
            <a:ext cx="5029200" cy="552450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5000636"/>
            <a:ext cx="4638675" cy="638175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715016"/>
            <a:ext cx="4314825" cy="638175"/>
          </a:xfrm>
          <a:prstGeom prst="rect">
            <a:avLst/>
          </a:prstGeom>
          <a:noFill/>
        </p:spPr>
      </p:pic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5880100"/>
            <a:ext cx="3838575" cy="9779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7" name="Picture 6" descr="Slid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1428736"/>
            <a:ext cx="34671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77144"/>
            <a:ext cx="8229600" cy="1143000"/>
          </a:xfrm>
        </p:spPr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7938953"/>
              </p:ext>
            </p:extLst>
          </p:nvPr>
        </p:nvGraphicFramePr>
        <p:xfrm>
          <a:off x="1857356" y="1071546"/>
          <a:ext cx="3929090" cy="192024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803705"/>
                <a:gridCol w="850154"/>
                <a:gridCol w="1275231"/>
              </a:tblGrid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1. Ensayo laboratorio (roca intacta)</a:t>
                      </a:r>
                      <a:endParaRPr lang="es-CL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>
                          <a:effectLst/>
                        </a:rPr>
                        <a:t>UCS (Sigma </a:t>
                      </a:r>
                      <a:r>
                        <a:rPr lang="es-CL" sz="1800" u="none" strike="noStrike" dirty="0" err="1" smtClean="0">
                          <a:effectLst/>
                        </a:rPr>
                        <a:t>ci</a:t>
                      </a:r>
                      <a:r>
                        <a:rPr lang="es-CL" sz="1800" u="none" strike="noStrike" dirty="0" smtClean="0">
                          <a:effectLst/>
                        </a:rPr>
                        <a:t>)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150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Mpa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Ws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100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mm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Hs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50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mm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Volumen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196350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mm3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Volumen probeta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0,00020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m3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Ws/Hs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2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 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3089164"/>
              </p:ext>
            </p:extLst>
          </p:nvPr>
        </p:nvGraphicFramePr>
        <p:xfrm>
          <a:off x="1428728" y="3286124"/>
          <a:ext cx="4187955" cy="27432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143140"/>
                <a:gridCol w="857256"/>
                <a:gridCol w="1187559"/>
              </a:tblGrid>
              <a:tr h="2400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2. Parámetros del macizo rocoso</a:t>
                      </a:r>
                      <a:endParaRPr lang="es-CL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GSI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80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mi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25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D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0,5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mb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9,65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s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0,069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a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0,50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effectLst/>
                        </a:rPr>
                        <a:t>UCS (macizo) H&amp;B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39,6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MPa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>
                          <a:effectLst/>
                        </a:rPr>
                        <a:t>Sigma t(macizo</a:t>
                      </a:r>
                      <a:r>
                        <a:rPr lang="es-CL" sz="1800" u="none" strike="noStrike" dirty="0">
                          <a:effectLst/>
                        </a:rPr>
                        <a:t>) H&amp;B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-1,08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MPa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002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Modulo  macizo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>
                          <a:effectLst/>
                        </a:rPr>
                        <a:t>52</a:t>
                      </a:r>
                      <a:endParaRPr lang="es-CL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err="1">
                          <a:effectLst/>
                        </a:rPr>
                        <a:t>Gpa</a:t>
                      </a:r>
                      <a:endParaRPr lang="es-CL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1" name="Object 5">
            <a:extLst>
              <a:ext uri="{63B3BB69-23CF-44E3-9099-C40C66FF867C}">
                <a14:compatExt xmlns:a14="http://schemas.microsoft.com/office/drawing/2010/main" xmlns="" spid="_x0000_s2057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636" y="3929066"/>
            <a:ext cx="2152650" cy="771525"/>
          </a:xfrm>
          <a:prstGeom prst="rect">
            <a:avLst/>
          </a:prstGeom>
        </p:spPr>
      </p:pic>
      <p:pic>
        <p:nvPicPr>
          <p:cNvPr id="12" name="Object 8">
            <a:extLst>
              <a:ext uri="{63B3BB69-23CF-44E3-9099-C40C66FF867C}">
                <a14:compatExt xmlns:a14="http://schemas.microsoft.com/office/drawing/2010/main" xmlns="" spid="_x0000_s2058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643446"/>
            <a:ext cx="174625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18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620</Words>
  <Application>Microsoft Office PowerPoint</Application>
  <PresentationFormat>Presentación en pantalla (4:3)</PresentationFormat>
  <Paragraphs>425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Ejercicio Calculo de Resistencia de Pilares</vt:lpstr>
      <vt:lpstr>Enunciado</vt:lpstr>
      <vt:lpstr>Factor GSI y mi</vt:lpstr>
      <vt:lpstr>Factor D</vt:lpstr>
      <vt:lpstr>Solución</vt:lpstr>
      <vt:lpstr>Fórmulas</vt:lpstr>
      <vt:lpstr>Fórmulas</vt:lpstr>
      <vt:lpstr>Método Área Tributaria</vt:lpstr>
      <vt:lpstr>Solución</vt:lpstr>
      <vt:lpstr>Solución</vt:lpstr>
      <vt:lpstr>Solución</vt:lpstr>
      <vt:lpstr>Fórmulas</vt:lpstr>
      <vt:lpstr>Solución</vt:lpstr>
      <vt:lpstr>Solución</vt:lpstr>
    </vt:vector>
  </TitlesOfParts>
  <Company>U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Fragmentación</dc:title>
  <dc:creator>Migue</dc:creator>
  <cp:lastModifiedBy>Usuario</cp:lastModifiedBy>
  <cp:revision>62</cp:revision>
  <dcterms:created xsi:type="dcterms:W3CDTF">2011-06-22T16:00:10Z</dcterms:created>
  <dcterms:modified xsi:type="dcterms:W3CDTF">2011-10-22T03:14:31Z</dcterms:modified>
</cp:coreProperties>
</file>