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44"/>
  </p:notesMasterIdLst>
  <p:handoutMasterIdLst>
    <p:handoutMasterId r:id="rId45"/>
  </p:handoutMasterIdLst>
  <p:sldIdLst>
    <p:sldId id="374" r:id="rId2"/>
    <p:sldId id="377" r:id="rId3"/>
    <p:sldId id="388" r:id="rId4"/>
    <p:sldId id="378" r:id="rId5"/>
    <p:sldId id="401" r:id="rId6"/>
    <p:sldId id="400" r:id="rId7"/>
    <p:sldId id="403" r:id="rId8"/>
    <p:sldId id="410" r:id="rId9"/>
    <p:sldId id="411" r:id="rId10"/>
    <p:sldId id="404" r:id="rId11"/>
    <p:sldId id="402" r:id="rId12"/>
    <p:sldId id="405" r:id="rId13"/>
    <p:sldId id="406" r:id="rId14"/>
    <p:sldId id="412" r:id="rId15"/>
    <p:sldId id="415" r:id="rId16"/>
    <p:sldId id="414" r:id="rId17"/>
    <p:sldId id="448" r:id="rId18"/>
    <p:sldId id="449" r:id="rId19"/>
    <p:sldId id="450" r:id="rId20"/>
    <p:sldId id="451" r:id="rId21"/>
    <p:sldId id="452" r:id="rId22"/>
    <p:sldId id="453" r:id="rId23"/>
    <p:sldId id="454" r:id="rId24"/>
    <p:sldId id="455" r:id="rId25"/>
    <p:sldId id="470" r:id="rId26"/>
    <p:sldId id="471" r:id="rId27"/>
    <p:sldId id="472" r:id="rId28"/>
    <p:sldId id="473" r:id="rId29"/>
    <p:sldId id="474" r:id="rId30"/>
    <p:sldId id="475" r:id="rId31"/>
    <p:sldId id="476" r:id="rId32"/>
    <p:sldId id="478" r:id="rId33"/>
    <p:sldId id="466" r:id="rId34"/>
    <p:sldId id="469" r:id="rId35"/>
    <p:sldId id="460" r:id="rId36"/>
    <p:sldId id="464" r:id="rId37"/>
    <p:sldId id="461" r:id="rId38"/>
    <p:sldId id="463" r:id="rId39"/>
    <p:sldId id="467" r:id="rId40"/>
    <p:sldId id="479" r:id="rId41"/>
    <p:sldId id="465" r:id="rId42"/>
    <p:sldId id="462" r:id="rId43"/>
  </p:sldIdLst>
  <p:sldSz cx="9144000" cy="6858000" type="screen4x3"/>
  <p:notesSz cx="6858000" cy="9080500"/>
  <p:defaultTextStyle>
    <a:defPPr>
      <a:defRPr lang="en-US"/>
    </a:defPPr>
    <a:lvl1pPr algn="r" rtl="0" fontAlgn="base">
      <a:spcBef>
        <a:spcPct val="0"/>
      </a:spcBef>
      <a:spcAft>
        <a:spcPct val="0"/>
      </a:spcAft>
      <a:defRPr sz="1400" kern="1200">
        <a:solidFill>
          <a:schemeClr val="tx1"/>
        </a:solidFill>
        <a:latin typeface="Arial" charset="0"/>
        <a:ea typeface="+mn-ea"/>
        <a:cs typeface="+mn-cs"/>
      </a:defRPr>
    </a:lvl1pPr>
    <a:lvl2pPr marL="457200" algn="r" rtl="0" fontAlgn="base">
      <a:spcBef>
        <a:spcPct val="0"/>
      </a:spcBef>
      <a:spcAft>
        <a:spcPct val="0"/>
      </a:spcAft>
      <a:defRPr sz="1400" kern="1200">
        <a:solidFill>
          <a:schemeClr val="tx1"/>
        </a:solidFill>
        <a:latin typeface="Arial" charset="0"/>
        <a:ea typeface="+mn-ea"/>
        <a:cs typeface="+mn-cs"/>
      </a:defRPr>
    </a:lvl2pPr>
    <a:lvl3pPr marL="914400" algn="r" rtl="0" fontAlgn="base">
      <a:spcBef>
        <a:spcPct val="0"/>
      </a:spcBef>
      <a:spcAft>
        <a:spcPct val="0"/>
      </a:spcAft>
      <a:defRPr sz="1400" kern="1200">
        <a:solidFill>
          <a:schemeClr val="tx1"/>
        </a:solidFill>
        <a:latin typeface="Arial" charset="0"/>
        <a:ea typeface="+mn-ea"/>
        <a:cs typeface="+mn-cs"/>
      </a:defRPr>
    </a:lvl3pPr>
    <a:lvl4pPr marL="1371600" algn="r" rtl="0" fontAlgn="base">
      <a:spcBef>
        <a:spcPct val="0"/>
      </a:spcBef>
      <a:spcAft>
        <a:spcPct val="0"/>
      </a:spcAft>
      <a:defRPr sz="1400" kern="1200">
        <a:solidFill>
          <a:schemeClr val="tx1"/>
        </a:solidFill>
        <a:latin typeface="Arial" charset="0"/>
        <a:ea typeface="+mn-ea"/>
        <a:cs typeface="+mn-cs"/>
      </a:defRPr>
    </a:lvl4pPr>
    <a:lvl5pPr marL="1828800" algn="r" rtl="0" fontAlgn="base">
      <a:spcBef>
        <a:spcPct val="0"/>
      </a:spcBef>
      <a:spcAft>
        <a:spcPct val="0"/>
      </a:spcAft>
      <a:defRPr sz="1400" kern="1200">
        <a:solidFill>
          <a:schemeClr val="tx1"/>
        </a:solidFill>
        <a:latin typeface="Arial" charset="0"/>
        <a:ea typeface="+mn-ea"/>
        <a:cs typeface="+mn-cs"/>
      </a:defRPr>
    </a:lvl5pPr>
    <a:lvl6pPr marL="2286000" algn="l" defTabSz="914400" rtl="0" eaLnBrk="1" latinLnBrk="0" hangingPunct="1">
      <a:defRPr sz="1400" kern="1200">
        <a:solidFill>
          <a:schemeClr val="tx1"/>
        </a:solidFill>
        <a:latin typeface="Arial" charset="0"/>
        <a:ea typeface="+mn-ea"/>
        <a:cs typeface="+mn-cs"/>
      </a:defRPr>
    </a:lvl6pPr>
    <a:lvl7pPr marL="2743200" algn="l" defTabSz="914400" rtl="0" eaLnBrk="1" latinLnBrk="0" hangingPunct="1">
      <a:defRPr sz="1400" kern="1200">
        <a:solidFill>
          <a:schemeClr val="tx1"/>
        </a:solidFill>
        <a:latin typeface="Arial" charset="0"/>
        <a:ea typeface="+mn-ea"/>
        <a:cs typeface="+mn-cs"/>
      </a:defRPr>
    </a:lvl7pPr>
    <a:lvl8pPr marL="3200400" algn="l" defTabSz="914400" rtl="0" eaLnBrk="1" latinLnBrk="0" hangingPunct="1">
      <a:defRPr sz="1400" kern="1200">
        <a:solidFill>
          <a:schemeClr val="tx1"/>
        </a:solidFill>
        <a:latin typeface="Arial" charset="0"/>
        <a:ea typeface="+mn-ea"/>
        <a:cs typeface="+mn-cs"/>
      </a:defRPr>
    </a:lvl8pPr>
    <a:lvl9pPr marL="3657600" algn="l" defTabSz="914400" rtl="0" eaLnBrk="1" latinLnBrk="0" hangingPunct="1">
      <a:defRPr sz="14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1A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160" autoAdjust="0"/>
  </p:normalViewPr>
  <p:slideViewPr>
    <p:cSldViewPr>
      <p:cViewPr>
        <p:scale>
          <a:sx n="75" d="100"/>
          <a:sy n="75" d="100"/>
        </p:scale>
        <p:origin x="-1008" y="27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54" d="100"/>
          <a:sy n="54" d="100"/>
        </p:scale>
        <p:origin x="-1194" y="-90"/>
      </p:cViewPr>
      <p:guideLst>
        <p:guide orient="horz" pos="286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5218" name="Rectangle 2"/>
          <p:cNvSpPr>
            <a:spLocks noGrp="1" noChangeArrowheads="1"/>
          </p:cNvSpPr>
          <p:nvPr>
            <p:ph type="hdr" sz="quarter"/>
          </p:nvPr>
        </p:nvSpPr>
        <p:spPr bwMode="auto">
          <a:xfrm>
            <a:off x="0"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r>
              <a:rPr lang="en-US"/>
              <a:t>test header</a:t>
            </a:r>
          </a:p>
        </p:txBody>
      </p:sp>
      <p:sp>
        <p:nvSpPr>
          <p:cNvPr id="265219" name="Rectangle 3"/>
          <p:cNvSpPr>
            <a:spLocks noGrp="1" noChangeArrowheads="1"/>
          </p:cNvSpPr>
          <p:nvPr>
            <p:ph type="dt" sz="quarter" idx="1"/>
          </p:nvPr>
        </p:nvSpPr>
        <p:spPr bwMode="auto">
          <a:xfrm>
            <a:off x="3884613" y="0"/>
            <a:ext cx="2971800" cy="4540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n-US"/>
          </a:p>
        </p:txBody>
      </p:sp>
      <p:sp>
        <p:nvSpPr>
          <p:cNvPr id="265220" name="Rectangle 4"/>
          <p:cNvSpPr>
            <a:spLocks noGrp="1" noChangeArrowheads="1"/>
          </p:cNvSpPr>
          <p:nvPr>
            <p:ph type="ftr" sz="quarter" idx="2"/>
          </p:nvPr>
        </p:nvSpPr>
        <p:spPr bwMode="auto">
          <a:xfrm>
            <a:off x="0" y="8624888"/>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r>
              <a:rPr lang="en-US"/>
              <a:t>test footer</a:t>
            </a:r>
          </a:p>
        </p:txBody>
      </p:sp>
      <p:sp>
        <p:nvSpPr>
          <p:cNvPr id="265221" name="Rectangle 5"/>
          <p:cNvSpPr>
            <a:spLocks noGrp="1" noChangeArrowheads="1"/>
          </p:cNvSpPr>
          <p:nvPr>
            <p:ph type="sldNum" sz="quarter" idx="3"/>
          </p:nvPr>
        </p:nvSpPr>
        <p:spPr bwMode="auto">
          <a:xfrm>
            <a:off x="3884613" y="8624888"/>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fld id="{CF4F9D2B-CDBA-49EA-81CC-82A46F71ED08}" type="slidenum">
              <a:rPr lang="en-US"/>
              <a:pPr>
                <a:defRPr/>
              </a:pPr>
              <a:t>‹Nº›</a:t>
            </a:fld>
            <a:endParaRPr lang="en-US"/>
          </a:p>
        </p:txBody>
      </p:sp>
    </p:spTree>
    <p:extLst>
      <p:ext uri="{BB962C8B-B14F-4D97-AF65-F5344CB8AC3E}">
        <p14:creationId xmlns:p14="http://schemas.microsoft.com/office/powerpoint/2010/main" val="3767779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6477000" cy="5778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b="1">
                <a:solidFill>
                  <a:schemeClr val="bg1"/>
                </a:solidFill>
              </a:defRPr>
            </a:lvl1pPr>
          </a:lstStyle>
          <a:p>
            <a:pPr>
              <a:defRPr/>
            </a:pPr>
            <a:r>
              <a:rPr lang="en-US"/>
              <a:t>MI 58B: Dise</a:t>
            </a:r>
            <a:r>
              <a:rPr lang="es-CL"/>
              <a:t>ño de Minas Subterráneas</a:t>
            </a:r>
            <a:endParaRPr lang="en-US"/>
          </a:p>
        </p:txBody>
      </p:sp>
      <p:sp>
        <p:nvSpPr>
          <p:cNvPr id="65539" name="Rectangle 4"/>
          <p:cNvSpPr>
            <a:spLocks noGrp="1" noRot="1" noChangeAspect="1" noChangeArrowheads="1" noTextEdit="1"/>
          </p:cNvSpPr>
          <p:nvPr>
            <p:ph type="sldImg" idx="2"/>
          </p:nvPr>
        </p:nvSpPr>
        <p:spPr bwMode="auto">
          <a:xfrm>
            <a:off x="1158875" y="681038"/>
            <a:ext cx="4540250" cy="3405187"/>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85800" y="4313238"/>
            <a:ext cx="5486400" cy="40862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8624888"/>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solidFill>
                  <a:schemeClr val="bg2"/>
                </a:solidFill>
              </a:defRPr>
            </a:lvl1pPr>
          </a:lstStyle>
          <a:p>
            <a:pPr>
              <a:defRPr/>
            </a:pPr>
            <a:r>
              <a:rPr lang="es-CL"/>
              <a:t>Cátedra Codelco de Tecnología Minera</a:t>
            </a:r>
          </a:p>
          <a:p>
            <a:pPr>
              <a:defRPr/>
            </a:pPr>
            <a:r>
              <a:rPr lang="es-CL"/>
              <a:t>Instructor: Enrique Rubio</a:t>
            </a:r>
            <a:endParaRPr lang="en-US"/>
          </a:p>
        </p:txBody>
      </p:sp>
      <p:sp>
        <p:nvSpPr>
          <p:cNvPr id="14343" name="Rectangle 7"/>
          <p:cNvSpPr>
            <a:spLocks noGrp="1" noChangeArrowheads="1"/>
          </p:cNvSpPr>
          <p:nvPr>
            <p:ph type="sldNum" sz="quarter" idx="5"/>
          </p:nvPr>
        </p:nvSpPr>
        <p:spPr bwMode="auto">
          <a:xfrm>
            <a:off x="3884613" y="8624888"/>
            <a:ext cx="2971800" cy="454025"/>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r>
              <a:rPr lang="en-US"/>
              <a:t>Página </a:t>
            </a:r>
            <a:fld id="{FAD76721-33FF-4279-9ED2-145C900589CC}" type="slidenum">
              <a:rPr lang="en-US"/>
              <a:pPr>
                <a:defRPr/>
              </a:pPr>
              <a:t>‹Nº›</a:t>
            </a:fld>
            <a:endParaRPr lang="en-US"/>
          </a:p>
        </p:txBody>
      </p:sp>
    </p:spTree>
    <p:extLst>
      <p:ext uri="{BB962C8B-B14F-4D97-AF65-F5344CB8AC3E}">
        <p14:creationId xmlns:p14="http://schemas.microsoft.com/office/powerpoint/2010/main" val="2667063260"/>
      </p:ext>
    </p:extLst>
  </p:cSld>
  <p:clrMap bg1="lt1" tx1="dk1" bg2="lt2" tx2="dk2" accent1="accent1" accent2="accent2" accent3="accent3" accent4="accent4" accent5="accent5" accent6="accent6" hlink="hlink" folHlink="folHlink"/>
  <p:hf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slide" Target="../slides/slide15.xml"/><Relationship Id="rId2" Type="http://schemas.openxmlformats.org/officeDocument/2006/relationships/notesMaster" Target="../notesMasters/notesMaster1.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oleObject" Target="../embeddings/Documento_de_Microsoft_Word_97-20031.doc"/></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69635"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69636" name="Rectangle 7"/>
          <p:cNvSpPr>
            <a:spLocks noGrp="1" noChangeArrowheads="1"/>
          </p:cNvSpPr>
          <p:nvPr>
            <p:ph type="sldNum" sz="quarter" idx="5"/>
          </p:nvPr>
        </p:nvSpPr>
        <p:spPr>
          <a:noFill/>
        </p:spPr>
        <p:txBody>
          <a:bodyPr/>
          <a:lstStyle/>
          <a:p>
            <a:r>
              <a:rPr lang="en-US" smtClean="0"/>
              <a:t>Página </a:t>
            </a:r>
            <a:fld id="{0BC4830D-8998-4959-A603-F3F1B810AE2E}" type="slidenum">
              <a:rPr lang="en-US" smtClean="0"/>
              <a:pPr/>
              <a:t>4</a:t>
            </a:fld>
            <a:endParaRPr lang="en-US" smtClean="0"/>
          </a:p>
        </p:txBody>
      </p:sp>
      <p:sp>
        <p:nvSpPr>
          <p:cNvPr id="69637" name="Rectangle 2"/>
          <p:cNvSpPr>
            <a:spLocks noGrp="1" noRot="1" noChangeAspect="1" noChangeArrowheads="1" noTextEdit="1"/>
          </p:cNvSpPr>
          <p:nvPr>
            <p:ph type="sldImg"/>
          </p:nvPr>
        </p:nvSpPr>
        <p:spPr>
          <a:ln/>
        </p:spPr>
      </p:sp>
      <p:sp>
        <p:nvSpPr>
          <p:cNvPr id="69638" name="Rectangle 3"/>
          <p:cNvSpPr>
            <a:spLocks noGrp="1" noChangeArrowheads="1"/>
          </p:cNvSpPr>
          <p:nvPr>
            <p:ph type="body" idx="1"/>
          </p:nvPr>
        </p:nvSpPr>
        <p:spPr>
          <a:noFill/>
          <a:ln/>
        </p:spPr>
        <p:txBody>
          <a:bodyPr/>
          <a:lstStyle/>
          <a:p>
            <a:pPr eaLnBrk="1" hangingPunct="1"/>
            <a:r>
              <a:rPr lang="es-CL" smtClean="0"/>
              <a:t>Adicionalmente se puede realizar banqueo o perforación frontal dependiendo de las caracteristicas estructurales de la roca y la potencia del cuerpo mineralizado</a:t>
            </a: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70659"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70660" name="Rectangle 7"/>
          <p:cNvSpPr>
            <a:spLocks noGrp="1" noChangeArrowheads="1"/>
          </p:cNvSpPr>
          <p:nvPr>
            <p:ph type="sldNum" sz="quarter" idx="5"/>
          </p:nvPr>
        </p:nvSpPr>
        <p:spPr>
          <a:noFill/>
        </p:spPr>
        <p:txBody>
          <a:bodyPr/>
          <a:lstStyle/>
          <a:p>
            <a:r>
              <a:rPr lang="en-US" smtClean="0"/>
              <a:t>Página </a:t>
            </a:r>
            <a:fld id="{CBDC627D-04B5-49D9-BA72-26C9D014C593}" type="slidenum">
              <a:rPr lang="en-US" smtClean="0"/>
              <a:pPr/>
              <a:t>8</a:t>
            </a:fld>
            <a:endParaRPr lang="en-US" smtClean="0"/>
          </a:p>
        </p:txBody>
      </p:sp>
      <p:sp>
        <p:nvSpPr>
          <p:cNvPr id="70661" name="Rectangle 2"/>
          <p:cNvSpPr>
            <a:spLocks noGrp="1" noRot="1" noChangeAspect="1" noChangeArrowheads="1" noTextEdit="1"/>
          </p:cNvSpPr>
          <p:nvPr>
            <p:ph type="sldImg"/>
          </p:nvPr>
        </p:nvSpPr>
        <p:spPr>
          <a:xfrm>
            <a:off x="1146175" y="669925"/>
            <a:ext cx="4565650" cy="3424238"/>
          </a:xfrm>
          <a:ln/>
        </p:spPr>
      </p:sp>
      <p:sp>
        <p:nvSpPr>
          <p:cNvPr id="70662" name="Rectangle 3"/>
          <p:cNvSpPr>
            <a:spLocks noGrp="1" noChangeArrowheads="1"/>
          </p:cNvSpPr>
          <p:nvPr>
            <p:ph type="body" idx="1"/>
          </p:nvPr>
        </p:nvSpPr>
        <p:spPr>
          <a:xfrm>
            <a:off x="893763" y="4316413"/>
            <a:ext cx="5070475" cy="4094162"/>
          </a:xfrm>
          <a:noFill/>
          <a:ln/>
        </p:spPr>
        <p:txBody>
          <a:bodyPr/>
          <a:lstStyle/>
          <a:p>
            <a:pPr eaLnBrk="1" hangingPunct="1"/>
            <a:r>
              <a:rPr lang="en-US" smtClean="0"/>
              <a:t>Vertical longholes are drilled from drives developed in the ore between two levels. The ore is then blasted using a charge that occupies a relatively small length of the hole, some distance from the bottom face. The blast creates downward facing craters and the broken ore is drawn from the stope on the lower level. The stope is then backfilled.</a:t>
            </a:r>
          </a:p>
          <a:p>
            <a:pPr eaLnBrk="1" hangingPunct="1"/>
            <a:endParaRPr lang="en-US" smtClean="0"/>
          </a:p>
          <a:p>
            <a:pPr eaLnBrk="1" hangingPunct="1"/>
            <a:r>
              <a:rPr lang="en-US" smtClean="0"/>
              <a:t>The method has a low explosive consumption. </a:t>
            </a:r>
          </a:p>
          <a:p>
            <a:pPr eaLnBrk="1" hangingPunct="1"/>
            <a:endParaRPr lang="en-US" smtClean="0"/>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71683"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71684" name="Rectangle 7"/>
          <p:cNvSpPr>
            <a:spLocks noGrp="1" noChangeArrowheads="1"/>
          </p:cNvSpPr>
          <p:nvPr>
            <p:ph type="sldNum" sz="quarter" idx="5"/>
          </p:nvPr>
        </p:nvSpPr>
        <p:spPr>
          <a:noFill/>
        </p:spPr>
        <p:txBody>
          <a:bodyPr/>
          <a:lstStyle/>
          <a:p>
            <a:r>
              <a:rPr lang="en-US" smtClean="0"/>
              <a:t>Página </a:t>
            </a:r>
            <a:fld id="{17228A7E-7379-409E-BDEB-01B6FEB8388E}" type="slidenum">
              <a:rPr lang="en-US" smtClean="0"/>
              <a:pPr/>
              <a:t>9</a:t>
            </a:fld>
            <a:endParaRPr lang="en-US" smtClean="0"/>
          </a:p>
        </p:txBody>
      </p:sp>
      <p:sp>
        <p:nvSpPr>
          <p:cNvPr id="71685" name="Rectangle 2"/>
          <p:cNvSpPr>
            <a:spLocks noGrp="1" noRot="1" noChangeAspect="1" noChangeArrowheads="1" noTextEdit="1"/>
          </p:cNvSpPr>
          <p:nvPr>
            <p:ph type="sldImg"/>
          </p:nvPr>
        </p:nvSpPr>
        <p:spPr>
          <a:xfrm>
            <a:off x="1146175" y="669925"/>
            <a:ext cx="4565650" cy="3424238"/>
          </a:xfrm>
          <a:ln/>
        </p:spPr>
      </p:sp>
      <p:sp>
        <p:nvSpPr>
          <p:cNvPr id="71686" name="Rectangle 3"/>
          <p:cNvSpPr>
            <a:spLocks noGrp="1" noChangeArrowheads="1"/>
          </p:cNvSpPr>
          <p:nvPr>
            <p:ph type="body" idx="1"/>
          </p:nvPr>
        </p:nvSpPr>
        <p:spPr>
          <a:xfrm>
            <a:off x="893763" y="4316413"/>
            <a:ext cx="5070475" cy="4094162"/>
          </a:xfrm>
          <a:noFill/>
          <a:ln/>
        </p:spPr>
        <p:txBody>
          <a:bodyPr/>
          <a:lstStyle/>
          <a:p>
            <a:pPr eaLnBrk="1" hangingPunct="1"/>
            <a:endParaRPr lang="es-C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72707"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72708" name="Rectangle 7"/>
          <p:cNvSpPr>
            <a:spLocks noGrp="1" noChangeArrowheads="1"/>
          </p:cNvSpPr>
          <p:nvPr>
            <p:ph type="sldNum" sz="quarter" idx="5"/>
          </p:nvPr>
        </p:nvSpPr>
        <p:spPr>
          <a:noFill/>
        </p:spPr>
        <p:txBody>
          <a:bodyPr/>
          <a:lstStyle/>
          <a:p>
            <a:r>
              <a:rPr lang="en-US" smtClean="0"/>
              <a:t>Página </a:t>
            </a:r>
            <a:fld id="{CF3906BD-B821-4E58-BD99-F7BC6413D461}" type="slidenum">
              <a:rPr lang="en-US" smtClean="0"/>
              <a:pPr/>
              <a:t>12</a:t>
            </a:fld>
            <a:endParaRPr lang="en-US" smtClean="0"/>
          </a:p>
        </p:txBody>
      </p:sp>
      <p:sp>
        <p:nvSpPr>
          <p:cNvPr id="72709" name="Rectangle 2"/>
          <p:cNvSpPr>
            <a:spLocks noGrp="1" noRot="1" noChangeAspect="1" noChangeArrowheads="1" noTextEdit="1"/>
          </p:cNvSpPr>
          <p:nvPr>
            <p:ph type="sldImg"/>
          </p:nvPr>
        </p:nvSpPr>
        <p:spPr>
          <a:xfrm>
            <a:off x="1146175" y="669925"/>
            <a:ext cx="4565650" cy="3424238"/>
          </a:xfrm>
          <a:ln/>
        </p:spPr>
      </p:sp>
      <p:sp>
        <p:nvSpPr>
          <p:cNvPr id="72710" name="Rectangle 3"/>
          <p:cNvSpPr>
            <a:spLocks noGrp="1" noChangeArrowheads="1"/>
          </p:cNvSpPr>
          <p:nvPr>
            <p:ph type="body" idx="1"/>
          </p:nvPr>
        </p:nvSpPr>
        <p:spPr>
          <a:xfrm>
            <a:off x="893763" y="4316413"/>
            <a:ext cx="5070475" cy="4094162"/>
          </a:xfrm>
          <a:noFill/>
          <a:ln/>
        </p:spPr>
        <p:txBody>
          <a:bodyPr/>
          <a:lstStyle/>
          <a:p>
            <a:pPr eaLnBrk="1" hangingPunct="1"/>
            <a:r>
              <a:rPr lang="en-US" smtClean="0"/>
              <a:t>Cut-and-fill mining is applied for mining of steeply dipping orebodies, in strata with good to moderate stability, and a comparatively high grade mineralization. </a:t>
            </a:r>
          </a:p>
          <a:p>
            <a:pPr eaLnBrk="1" hangingPunct="1"/>
            <a:r>
              <a:rPr lang="en-US" smtClean="0"/>
              <a:t>Cut-and-fill is therefore preferred for orebodies where with irregular shape and scattered mineralization. Cut-and-fill allows selective mining.</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73731"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73732" name="Rectangle 7"/>
          <p:cNvSpPr>
            <a:spLocks noGrp="1" noChangeArrowheads="1"/>
          </p:cNvSpPr>
          <p:nvPr>
            <p:ph type="sldNum" sz="quarter" idx="5"/>
          </p:nvPr>
        </p:nvSpPr>
        <p:spPr>
          <a:noFill/>
        </p:spPr>
        <p:txBody>
          <a:bodyPr/>
          <a:lstStyle/>
          <a:p>
            <a:r>
              <a:rPr lang="en-US" smtClean="0"/>
              <a:t>Página </a:t>
            </a:r>
            <a:fld id="{92C9FB6D-7A24-4663-A59A-E1F86ECDDE93}" type="slidenum">
              <a:rPr lang="en-US" smtClean="0"/>
              <a:pPr/>
              <a:t>14</a:t>
            </a:fld>
            <a:endParaRPr lang="en-US" smtClean="0"/>
          </a:p>
        </p:txBody>
      </p:sp>
      <p:sp>
        <p:nvSpPr>
          <p:cNvPr id="73733" name="Rectangle 2"/>
          <p:cNvSpPr>
            <a:spLocks noGrp="1" noRot="1" noChangeAspect="1" noChangeArrowheads="1" noTextEdit="1"/>
          </p:cNvSpPr>
          <p:nvPr>
            <p:ph type="sldImg"/>
          </p:nvPr>
        </p:nvSpPr>
        <p:spPr>
          <a:ln/>
        </p:spPr>
      </p:sp>
      <p:sp>
        <p:nvSpPr>
          <p:cNvPr id="73734" name="Rectangle 3"/>
          <p:cNvSpPr>
            <a:spLocks noGrp="1" noChangeArrowheads="1"/>
          </p:cNvSpPr>
          <p:nvPr>
            <p:ph type="body" idx="1"/>
          </p:nvPr>
        </p:nvSpPr>
        <p:spPr>
          <a:noFill/>
          <a:ln/>
        </p:spPr>
        <p:txBody>
          <a:bodyPr/>
          <a:lstStyle/>
          <a:p>
            <a:pPr eaLnBrk="1" hangingPunct="1"/>
            <a:r>
              <a:rPr lang="en-US" smtClean="0"/>
              <a:t>Sublevel caving is used to mine large orebodies with steep dip and continuation at depth. The ore Is extracted via sublevels which are developed in the orebody at a regular vertical spacing. Each sublevel has a systematic layout of parallel drifts, along or across the orebody. </a:t>
            </a:r>
          </a:p>
          <a:p>
            <a:pPr eaLnBrk="1" hangingPunct="1"/>
            <a:r>
              <a:rPr lang="en-US" smtClean="0"/>
              <a:t>Longhole rigs drill the ore section above a drift. Blasting on each sublevel starts at the hanging wall and mining then proceeds toward the footwall. The blasting removes support for the hanging wall which collapses into the drift. Loading continues until it is decided that waste dilution is too high. Work then begins on a nearby drift heading with a fresh cave. </a:t>
            </a:r>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1028"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1029" name="Rectangle 7"/>
          <p:cNvSpPr>
            <a:spLocks noGrp="1" noChangeArrowheads="1"/>
          </p:cNvSpPr>
          <p:nvPr>
            <p:ph type="sldNum" sz="quarter" idx="5"/>
          </p:nvPr>
        </p:nvSpPr>
        <p:spPr>
          <a:noFill/>
        </p:spPr>
        <p:txBody>
          <a:bodyPr/>
          <a:lstStyle/>
          <a:p>
            <a:r>
              <a:rPr lang="en-US" smtClean="0"/>
              <a:t>Página </a:t>
            </a:r>
            <a:fld id="{F9CF3F09-88B7-43B9-AD80-057C4C5513B0}" type="slidenum">
              <a:rPr lang="en-US" smtClean="0"/>
              <a:pPr/>
              <a:t>15</a:t>
            </a:fld>
            <a:endParaRPr lang="en-US" smtClean="0"/>
          </a:p>
        </p:txBody>
      </p:sp>
      <p:sp>
        <p:nvSpPr>
          <p:cNvPr id="1030" name="Rectangle 2"/>
          <p:cNvSpPr>
            <a:spLocks noGrp="1" noRot="1" noChangeAspect="1" noChangeArrowheads="1" noTextEdit="1"/>
          </p:cNvSpPr>
          <p:nvPr>
            <p:ph type="sldImg"/>
          </p:nvPr>
        </p:nvSpPr>
        <p:spPr>
          <a:ln/>
        </p:spPr>
      </p:sp>
      <p:graphicFrame>
        <p:nvGraphicFramePr>
          <p:cNvPr id="1026" name="Object 3"/>
          <p:cNvGraphicFramePr>
            <a:graphicFrameLocks noGrp="1" noChangeAspect="1"/>
          </p:cNvGraphicFramePr>
          <p:nvPr>
            <p:ph type="body" idx="1"/>
          </p:nvPr>
        </p:nvGraphicFramePr>
        <p:xfrm>
          <a:off x="928688" y="5062538"/>
          <a:ext cx="4999037" cy="2582862"/>
        </p:xfrm>
        <a:graphic>
          <a:graphicData uri="http://schemas.openxmlformats.org/presentationml/2006/ole">
            <mc:AlternateContent xmlns:mc="http://schemas.openxmlformats.org/markup-compatibility/2006">
              <mc:Choice xmlns:v="urn:schemas-microsoft-com:vml" Requires="v">
                <p:oleObj spid="_x0000_s1028" name="Document" r:id="rId4" imgW="5632920" imgH="2914560" progId="Word.Document.8">
                  <p:embed/>
                </p:oleObj>
              </mc:Choice>
              <mc:Fallback>
                <p:oleObj name="Document" r:id="rId4" imgW="5632920" imgH="2914560" progId="Word.Document.8">
                  <p:embed/>
                  <p:pic>
                    <p:nvPicPr>
                      <p:cNvPr id="0" name="Object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8688" y="5062538"/>
                        <a:ext cx="4999037" cy="2582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74755"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74756" name="Rectangle 7"/>
          <p:cNvSpPr>
            <a:spLocks noGrp="1" noChangeArrowheads="1"/>
          </p:cNvSpPr>
          <p:nvPr>
            <p:ph type="sldNum" sz="quarter" idx="5"/>
          </p:nvPr>
        </p:nvSpPr>
        <p:spPr>
          <a:noFill/>
        </p:spPr>
        <p:txBody>
          <a:bodyPr/>
          <a:lstStyle/>
          <a:p>
            <a:r>
              <a:rPr lang="en-US" smtClean="0"/>
              <a:t>Página </a:t>
            </a:r>
            <a:fld id="{44BD02CC-409C-43B8-9323-ED6762E1BDF2}" type="slidenum">
              <a:rPr lang="en-US" smtClean="0"/>
              <a:pPr/>
              <a:t>16</a:t>
            </a:fld>
            <a:endParaRPr lang="en-US" smtClean="0"/>
          </a:p>
        </p:txBody>
      </p:sp>
      <p:sp>
        <p:nvSpPr>
          <p:cNvPr id="74757" name="Rectangle 2"/>
          <p:cNvSpPr>
            <a:spLocks noGrp="1" noRot="1" noChangeAspect="1" noChangeArrowheads="1" noTextEdit="1"/>
          </p:cNvSpPr>
          <p:nvPr>
            <p:ph type="sldImg"/>
          </p:nvPr>
        </p:nvSpPr>
        <p:spPr>
          <a:xfrm>
            <a:off x="1160463" y="681038"/>
            <a:ext cx="4540250" cy="3405187"/>
          </a:xfrm>
          <a:ln/>
        </p:spPr>
      </p:sp>
      <p:sp>
        <p:nvSpPr>
          <p:cNvPr id="74758" name="Rectangle 3"/>
          <p:cNvSpPr>
            <a:spLocks noGrp="1" noChangeArrowheads="1"/>
          </p:cNvSpPr>
          <p:nvPr>
            <p:ph type="body" idx="1"/>
          </p:nvPr>
        </p:nvSpPr>
        <p:spPr>
          <a:xfrm>
            <a:off x="855663" y="4322763"/>
            <a:ext cx="5141912" cy="4106862"/>
          </a:xfrm>
          <a:noFill/>
          <a:ln/>
        </p:spPr>
        <p:txBody>
          <a:bodyPr/>
          <a:lstStyle/>
          <a:p>
            <a:pPr eaLnBrk="1" hangingPunct="1"/>
            <a:r>
              <a:rPr lang="en-US" smtClean="0"/>
              <a:t>Applicable to large, deep, low grade deposits. Often done to continue mining after open pit mining becomes uneconomic or impossible. However, some mines start as block cave operations; there are several of these in Chile. Rio Tinto is considering a block caving operation two km deep at the Resolution deposit to the east of Phoenix.</a:t>
            </a:r>
          </a:p>
          <a:p>
            <a:pPr eaLnBrk="1" hangingPunct="1"/>
            <a:endParaRPr lang="en-US" smtClean="0"/>
          </a:p>
          <a:p>
            <a:pPr eaLnBrk="1" hangingPunct="1"/>
            <a:r>
              <a:rPr lang="en-US" smtClean="0"/>
              <a:t>A grid of tunnels is driven under the orebody. The rock mass is then undercut by blasting. Ideally the rock breaks under its own weight. The broken ore is then taken from draw points. There may be hundreds of draw points in a large block cave operation.</a:t>
            </a:r>
          </a:p>
          <a:p>
            <a:pPr eaLnBrk="1" hangingPunct="1"/>
            <a:endParaRPr lang="en-US" smtClean="0"/>
          </a:p>
          <a:p>
            <a:pPr eaLnBrk="1" hangingPunct="1"/>
            <a:r>
              <a:rPr lang="en-US" smtClean="0"/>
              <a:t>Essentially block caving creates an underground “inverted open pit”. Surface subsidence can be a problem.</a:t>
            </a:r>
          </a:p>
          <a:p>
            <a:pPr eaLnBrk="1" hangingPunct="1"/>
            <a:endParaRPr lang="en-US" smtClean="0"/>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a:ln/>
        </p:spPr>
      </p:sp>
      <p:sp>
        <p:nvSpPr>
          <p:cNvPr id="75779" name="2 Marcador de notas"/>
          <p:cNvSpPr>
            <a:spLocks noGrp="1"/>
          </p:cNvSpPr>
          <p:nvPr>
            <p:ph type="body" idx="1"/>
          </p:nvPr>
        </p:nvSpPr>
        <p:spPr>
          <a:noFill/>
          <a:ln/>
        </p:spPr>
        <p:txBody>
          <a:bodyPr/>
          <a:lstStyle/>
          <a:p>
            <a:pPr eaLnBrk="1" hangingPunct="1"/>
            <a:endParaRPr lang="es-CL" smtClean="0"/>
          </a:p>
        </p:txBody>
      </p:sp>
      <p:sp>
        <p:nvSpPr>
          <p:cNvPr id="75780" name="3 Marcador de encabezado"/>
          <p:cNvSpPr>
            <a:spLocks noGrp="1"/>
          </p:cNvSpPr>
          <p:nvPr>
            <p:ph type="hdr" sz="quarter"/>
          </p:nvPr>
        </p:nvSpPr>
        <p:spPr>
          <a:noFill/>
        </p:spPr>
        <p:txBody>
          <a:bodyPr/>
          <a:lstStyle/>
          <a:p>
            <a:r>
              <a:rPr lang="en-US" smtClean="0"/>
              <a:t>MI 58B: Dise</a:t>
            </a:r>
            <a:r>
              <a:rPr lang="es-CL" smtClean="0"/>
              <a:t>ño de Minas Subterráneas</a:t>
            </a:r>
            <a:endParaRPr lang="en-US" smtClean="0"/>
          </a:p>
        </p:txBody>
      </p:sp>
      <p:sp>
        <p:nvSpPr>
          <p:cNvPr id="75781" name="4 Marcador de pie de página"/>
          <p:cNvSpPr>
            <a:spLocks noGrp="1"/>
          </p:cNvSpPr>
          <p:nvPr>
            <p:ph type="ftr" sz="quarter" idx="4"/>
          </p:nvPr>
        </p:nvSpPr>
        <p:spPr>
          <a:noFill/>
        </p:spPr>
        <p:txBody>
          <a:bodyPr/>
          <a:lstStyle/>
          <a:p>
            <a:r>
              <a:rPr lang="es-CL" smtClean="0"/>
              <a:t>Cátedra Codelco de Tecnología Minera</a:t>
            </a:r>
          </a:p>
          <a:p>
            <a:r>
              <a:rPr lang="es-CL" smtClean="0"/>
              <a:t>Instructor: Enrique Rubio</a:t>
            </a:r>
            <a:endParaRPr lang="en-US" smtClean="0"/>
          </a:p>
        </p:txBody>
      </p:sp>
      <p:sp>
        <p:nvSpPr>
          <p:cNvPr id="75782" name="5 Marcador de número de diapositiva"/>
          <p:cNvSpPr>
            <a:spLocks noGrp="1"/>
          </p:cNvSpPr>
          <p:nvPr>
            <p:ph type="sldNum" sz="quarter" idx="5"/>
          </p:nvPr>
        </p:nvSpPr>
        <p:spPr>
          <a:noFill/>
        </p:spPr>
        <p:txBody>
          <a:bodyPr/>
          <a:lstStyle/>
          <a:p>
            <a:r>
              <a:rPr lang="en-US" smtClean="0"/>
              <a:t>Página </a:t>
            </a:r>
            <a:fld id="{7AFDFD9B-4D2D-4BFE-90E0-34725E357E18}" type="slidenum">
              <a:rPr lang="en-US" smtClean="0"/>
              <a:pPr/>
              <a:t>22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hdr" sz="quarter"/>
          </p:nvPr>
        </p:nvSpPr>
        <p:spPr>
          <a:noFill/>
        </p:spPr>
        <p:txBody>
          <a:bodyPr/>
          <a:lstStyle/>
          <a:p>
            <a:r>
              <a:rPr lang="en-US" smtClean="0"/>
              <a:t>MI 58B: Dise</a:t>
            </a:r>
            <a:r>
              <a:rPr lang="es-CL" smtClean="0"/>
              <a:t>ño de Minas Subterráneas</a:t>
            </a:r>
            <a:endParaRPr lang="en-US" smtClean="0"/>
          </a:p>
        </p:txBody>
      </p:sp>
      <p:sp>
        <p:nvSpPr>
          <p:cNvPr id="76803" name="Rectangle 6"/>
          <p:cNvSpPr>
            <a:spLocks noGrp="1" noChangeArrowheads="1"/>
          </p:cNvSpPr>
          <p:nvPr>
            <p:ph type="ftr" sz="quarter" idx="4"/>
          </p:nvPr>
        </p:nvSpPr>
        <p:spPr>
          <a:noFill/>
        </p:spPr>
        <p:txBody>
          <a:bodyPr/>
          <a:lstStyle/>
          <a:p>
            <a:r>
              <a:rPr lang="es-CL" smtClean="0"/>
              <a:t>Cátedra Codelco de Tecnología Minera</a:t>
            </a:r>
          </a:p>
          <a:p>
            <a:r>
              <a:rPr lang="es-CL" smtClean="0"/>
              <a:t>Instructor: Enrique Rubio</a:t>
            </a:r>
            <a:endParaRPr lang="en-US" smtClean="0">
              <a:solidFill>
                <a:schemeClr val="tx1"/>
              </a:solidFill>
            </a:endParaRPr>
          </a:p>
        </p:txBody>
      </p:sp>
      <p:sp>
        <p:nvSpPr>
          <p:cNvPr id="76804" name="Rectangle 7"/>
          <p:cNvSpPr>
            <a:spLocks noGrp="1" noChangeArrowheads="1"/>
          </p:cNvSpPr>
          <p:nvPr>
            <p:ph type="sldNum" sz="quarter" idx="5"/>
          </p:nvPr>
        </p:nvSpPr>
        <p:spPr>
          <a:noFill/>
        </p:spPr>
        <p:txBody>
          <a:bodyPr/>
          <a:lstStyle/>
          <a:p>
            <a:r>
              <a:rPr lang="en-US" smtClean="0"/>
              <a:t>Página </a:t>
            </a:r>
            <a:fld id="{91A4C082-FC9A-44AB-83D6-0BF9D980896E}" type="slidenum">
              <a:rPr lang="en-US" smtClean="0"/>
              <a:pPr/>
              <a:t>41</a:t>
            </a:fld>
            <a:endParaRPr lang="en-US" smtClean="0"/>
          </a:p>
        </p:txBody>
      </p:sp>
      <p:sp>
        <p:nvSpPr>
          <p:cNvPr id="76805" name="Rectangle 2"/>
          <p:cNvSpPr>
            <a:spLocks noGrp="1" noRot="1" noChangeAspect="1" noChangeArrowheads="1" noTextEdit="1"/>
          </p:cNvSpPr>
          <p:nvPr>
            <p:ph type="sldImg"/>
          </p:nvPr>
        </p:nvSpPr>
        <p:spPr>
          <a:ln/>
        </p:spPr>
      </p:sp>
      <p:sp>
        <p:nvSpPr>
          <p:cNvPr id="76806" name="Rectangle 3"/>
          <p:cNvSpPr>
            <a:spLocks noGrp="1" noChangeArrowheads="1"/>
          </p:cNvSpPr>
          <p:nvPr>
            <p:ph type="body" idx="1"/>
          </p:nvPr>
        </p:nvSpPr>
        <p:spPr>
          <a:noFill/>
          <a:ln/>
        </p:spPr>
        <p:txBody>
          <a:bodyPr/>
          <a:lstStyle/>
          <a:p>
            <a:pPr eaLnBrk="1" hangingPunct="1"/>
            <a:r>
              <a:rPr lang="es-CL" smtClean="0"/>
              <a:t>El Van es estimado en esta primera fase de calculo</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3" name="Picture 3" descr="IngMinas"/>
          <p:cNvPicPr>
            <a:picLocks noChangeAspect="1" noChangeArrowheads="1"/>
          </p:cNvPicPr>
          <p:nvPr userDrawn="1"/>
        </p:nvPicPr>
        <p:blipFill>
          <a:blip r:embed="rId2"/>
          <a:srcRect/>
          <a:stretch>
            <a:fillRect/>
          </a:stretch>
        </p:blipFill>
        <p:spPr bwMode="auto">
          <a:xfrm>
            <a:off x="3124200" y="304800"/>
            <a:ext cx="2825750" cy="919163"/>
          </a:xfrm>
          <a:prstGeom prst="rect">
            <a:avLst/>
          </a:prstGeom>
          <a:noFill/>
          <a:ln w="9525">
            <a:noFill/>
            <a:miter lim="800000"/>
            <a:headEnd/>
            <a:tailEnd/>
          </a:ln>
        </p:spPr>
      </p:pic>
      <p:sp>
        <p:nvSpPr>
          <p:cNvPr id="4" name="Line 4"/>
          <p:cNvSpPr>
            <a:spLocks noChangeShapeType="1"/>
          </p:cNvSpPr>
          <p:nvPr userDrawn="1"/>
        </p:nvSpPr>
        <p:spPr bwMode="auto">
          <a:xfrm>
            <a:off x="684213" y="2133600"/>
            <a:ext cx="7775575" cy="0"/>
          </a:xfrm>
          <a:prstGeom prst="line">
            <a:avLst/>
          </a:prstGeom>
          <a:noFill/>
          <a:ln w="38100">
            <a:solidFill>
              <a:schemeClr val="bg2"/>
            </a:solidFill>
            <a:round/>
            <a:headEnd/>
            <a:tailEnd/>
          </a:ln>
          <a:effectLst/>
        </p:spPr>
        <p:txBody>
          <a:bodyPr/>
          <a:lstStyle/>
          <a:p>
            <a:pPr>
              <a:defRPr/>
            </a:pPr>
            <a:endParaRPr lang="es-CL"/>
          </a:p>
        </p:txBody>
      </p:sp>
      <p:sp>
        <p:nvSpPr>
          <p:cNvPr id="5" name="Line 5"/>
          <p:cNvSpPr>
            <a:spLocks noChangeShapeType="1"/>
          </p:cNvSpPr>
          <p:nvPr userDrawn="1"/>
        </p:nvSpPr>
        <p:spPr bwMode="auto">
          <a:xfrm>
            <a:off x="684213" y="3573463"/>
            <a:ext cx="7775575" cy="0"/>
          </a:xfrm>
          <a:prstGeom prst="line">
            <a:avLst/>
          </a:prstGeom>
          <a:noFill/>
          <a:ln w="38100">
            <a:solidFill>
              <a:schemeClr val="bg2"/>
            </a:solidFill>
            <a:round/>
            <a:headEnd/>
            <a:tailEnd/>
          </a:ln>
          <a:effectLst/>
        </p:spPr>
        <p:txBody>
          <a:bodyPr/>
          <a:lstStyle/>
          <a:p>
            <a:pPr>
              <a:defRPr/>
            </a:pPr>
            <a:endParaRPr lang="es-CL"/>
          </a:p>
        </p:txBody>
      </p:sp>
      <p:pic>
        <p:nvPicPr>
          <p:cNvPr id="6" name="Picture 7"/>
          <p:cNvPicPr>
            <a:picLocks noChangeAspect="1" noChangeArrowheads="1"/>
          </p:cNvPicPr>
          <p:nvPr userDrawn="1"/>
        </p:nvPicPr>
        <p:blipFill>
          <a:blip r:embed="rId3"/>
          <a:srcRect/>
          <a:stretch>
            <a:fillRect/>
          </a:stretch>
        </p:blipFill>
        <p:spPr bwMode="auto">
          <a:xfrm>
            <a:off x="3886200" y="4876800"/>
            <a:ext cx="1362075" cy="1676400"/>
          </a:xfrm>
          <a:prstGeom prst="rect">
            <a:avLst/>
          </a:prstGeom>
          <a:noFill/>
          <a:ln w="9525">
            <a:noFill/>
            <a:miter lim="800000"/>
            <a:headEnd/>
            <a:tailEnd/>
          </a:ln>
        </p:spPr>
      </p:pic>
      <p:sp>
        <p:nvSpPr>
          <p:cNvPr id="301058" name="Rectangle 2"/>
          <p:cNvSpPr>
            <a:spLocks noGrp="1" noChangeArrowheads="1"/>
          </p:cNvSpPr>
          <p:nvPr>
            <p:ph type="ctrTitle"/>
          </p:nvPr>
        </p:nvSpPr>
        <p:spPr>
          <a:xfrm>
            <a:off x="685800" y="2130425"/>
            <a:ext cx="7772400" cy="1470025"/>
          </a:xfrm>
        </p:spPr>
        <p:txBody>
          <a:bodyPr/>
          <a:lstStyle>
            <a:lvl1pPr algn="ctr">
              <a:defRPr/>
            </a:lvl1pPr>
          </a:lstStyle>
          <a:p>
            <a:r>
              <a:rPr lang="es-ES"/>
              <a:t>Haga clic para cambiar el estilo de título	</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91212"/>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9121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exto"/>
          <p:cNvSpPr>
            <a:spLocks noGrp="1"/>
          </p:cNvSpPr>
          <p:nvPr>
            <p:ph type="body" sz="half" idx="1"/>
          </p:nvPr>
        </p:nvSpPr>
        <p:spPr>
          <a:xfrm>
            <a:off x="457200" y="1557338"/>
            <a:ext cx="40386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557338"/>
            <a:ext cx="4038600" cy="460851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p>
            <a:r>
              <a:rPr lang="es-ES" smtClean="0"/>
              <a:t>Haga clic para modificar el estilo de título del patrón</a:t>
            </a:r>
            <a:endParaRPr lang="es-CL"/>
          </a:p>
        </p:txBody>
      </p:sp>
      <p:sp>
        <p:nvSpPr>
          <p:cNvPr id="3" name="2 Marcador de tabla"/>
          <p:cNvSpPr>
            <a:spLocks noGrp="1"/>
          </p:cNvSpPr>
          <p:nvPr>
            <p:ph type="tbl" idx="1"/>
          </p:nvPr>
        </p:nvSpPr>
        <p:spPr>
          <a:xfrm>
            <a:off x="457200" y="1557338"/>
            <a:ext cx="8229600" cy="4608512"/>
          </a:xfrm>
        </p:spPr>
        <p:txBody>
          <a:bodyPr/>
          <a:lstStyle/>
          <a:p>
            <a:pPr lvl="0"/>
            <a:endParaRPr lang="es-CL" noProof="0" smtClean="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5573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557338"/>
            <a:ext cx="4038600"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5123" name="Rectangle 3"/>
          <p:cNvSpPr>
            <a:spLocks noGrp="1" noChangeArrowheads="1"/>
          </p:cNvSpPr>
          <p:nvPr>
            <p:ph type="body" idx="1"/>
          </p:nvPr>
        </p:nvSpPr>
        <p:spPr bwMode="auto">
          <a:xfrm>
            <a:off x="457200" y="1557338"/>
            <a:ext cx="8229600" cy="46085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pic>
        <p:nvPicPr>
          <p:cNvPr id="5124" name="Picture 4" descr="IngMinas"/>
          <p:cNvPicPr>
            <a:picLocks noChangeAspect="1" noChangeArrowheads="1"/>
          </p:cNvPicPr>
          <p:nvPr userDrawn="1"/>
        </p:nvPicPr>
        <p:blipFill>
          <a:blip r:embed="rId15"/>
          <a:srcRect/>
          <a:stretch>
            <a:fillRect/>
          </a:stretch>
        </p:blipFill>
        <p:spPr bwMode="auto">
          <a:xfrm>
            <a:off x="50800" y="6159500"/>
            <a:ext cx="2146300" cy="698500"/>
          </a:xfrm>
          <a:prstGeom prst="rect">
            <a:avLst/>
          </a:prstGeom>
          <a:noFill/>
          <a:ln w="9525">
            <a:noFill/>
            <a:miter lim="800000"/>
            <a:headEnd/>
            <a:tailEnd/>
          </a:ln>
        </p:spPr>
      </p:pic>
      <p:sp>
        <p:nvSpPr>
          <p:cNvPr id="300037" name="Line 5"/>
          <p:cNvSpPr>
            <a:spLocks noChangeShapeType="1"/>
          </p:cNvSpPr>
          <p:nvPr userDrawn="1"/>
        </p:nvSpPr>
        <p:spPr bwMode="auto">
          <a:xfrm>
            <a:off x="468313" y="260350"/>
            <a:ext cx="8207375" cy="0"/>
          </a:xfrm>
          <a:prstGeom prst="line">
            <a:avLst/>
          </a:prstGeom>
          <a:noFill/>
          <a:ln w="38100">
            <a:solidFill>
              <a:schemeClr val="bg2"/>
            </a:solidFill>
            <a:round/>
            <a:headEnd/>
            <a:tailEnd/>
          </a:ln>
          <a:effectLst/>
        </p:spPr>
        <p:txBody>
          <a:bodyPr/>
          <a:lstStyle/>
          <a:p>
            <a:pPr>
              <a:defRPr/>
            </a:pPr>
            <a:endParaRPr lang="es-CL"/>
          </a:p>
        </p:txBody>
      </p:sp>
      <p:sp>
        <p:nvSpPr>
          <p:cNvPr id="300038" name="Line 6"/>
          <p:cNvSpPr>
            <a:spLocks noChangeShapeType="1"/>
          </p:cNvSpPr>
          <p:nvPr userDrawn="1"/>
        </p:nvSpPr>
        <p:spPr bwMode="auto">
          <a:xfrm>
            <a:off x="468313" y="1412875"/>
            <a:ext cx="8207375" cy="0"/>
          </a:xfrm>
          <a:prstGeom prst="line">
            <a:avLst/>
          </a:prstGeom>
          <a:noFill/>
          <a:ln w="38100">
            <a:solidFill>
              <a:schemeClr val="bg2"/>
            </a:solidFill>
            <a:round/>
            <a:headEnd/>
            <a:tailEnd/>
          </a:ln>
          <a:effectLst/>
        </p:spPr>
        <p:txBody>
          <a:bodyPr/>
          <a:lstStyle/>
          <a:p>
            <a:pPr>
              <a:defRPr/>
            </a:pPr>
            <a:endParaRPr lang="es-CL"/>
          </a:p>
        </p:txBody>
      </p:sp>
      <p:pic>
        <p:nvPicPr>
          <p:cNvPr id="5127" name="Picture 8"/>
          <p:cNvPicPr>
            <a:picLocks noChangeAspect="1" noChangeArrowheads="1"/>
          </p:cNvPicPr>
          <p:nvPr userDrawn="1"/>
        </p:nvPicPr>
        <p:blipFill>
          <a:blip r:embed="rId16"/>
          <a:srcRect/>
          <a:stretch>
            <a:fillRect/>
          </a:stretch>
        </p:blipFill>
        <p:spPr bwMode="auto">
          <a:xfrm>
            <a:off x="8091488" y="5562600"/>
            <a:ext cx="1052512" cy="12954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04"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Lst>
  <p:txStyles>
    <p:titleStyle>
      <a:lvl1pPr algn="l" rtl="0" eaLnBrk="0" fontAlgn="base" hangingPunct="0">
        <a:spcBef>
          <a:spcPct val="0"/>
        </a:spcBef>
        <a:spcAft>
          <a:spcPct val="0"/>
        </a:spcAft>
        <a:defRPr sz="360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vantGarde Md BT" pitchFamily="34" charset="0"/>
        </a:defRPr>
      </a:lvl2pPr>
      <a:lvl3pPr algn="l" rtl="0" eaLnBrk="0" fontAlgn="base" hangingPunct="0">
        <a:spcBef>
          <a:spcPct val="0"/>
        </a:spcBef>
        <a:spcAft>
          <a:spcPct val="0"/>
        </a:spcAft>
        <a:defRPr sz="3600">
          <a:solidFill>
            <a:schemeClr val="tx2"/>
          </a:solidFill>
          <a:latin typeface="AvantGarde Md BT" pitchFamily="34" charset="0"/>
        </a:defRPr>
      </a:lvl3pPr>
      <a:lvl4pPr algn="l" rtl="0" eaLnBrk="0" fontAlgn="base" hangingPunct="0">
        <a:spcBef>
          <a:spcPct val="0"/>
        </a:spcBef>
        <a:spcAft>
          <a:spcPct val="0"/>
        </a:spcAft>
        <a:defRPr sz="3600">
          <a:solidFill>
            <a:schemeClr val="tx2"/>
          </a:solidFill>
          <a:latin typeface="AvantGarde Md BT" pitchFamily="34" charset="0"/>
        </a:defRPr>
      </a:lvl4pPr>
      <a:lvl5pPr algn="l" rtl="0" eaLnBrk="0" fontAlgn="base" hangingPunct="0">
        <a:spcBef>
          <a:spcPct val="0"/>
        </a:spcBef>
        <a:spcAft>
          <a:spcPct val="0"/>
        </a:spcAft>
        <a:defRPr sz="3600">
          <a:solidFill>
            <a:schemeClr val="tx2"/>
          </a:solidFill>
          <a:latin typeface="AvantGarde Md BT" pitchFamily="34" charset="0"/>
        </a:defRPr>
      </a:lvl5pPr>
      <a:lvl6pPr marL="457200" algn="l" rtl="0" fontAlgn="base">
        <a:spcBef>
          <a:spcPct val="0"/>
        </a:spcBef>
        <a:spcAft>
          <a:spcPct val="0"/>
        </a:spcAft>
        <a:defRPr sz="3600">
          <a:solidFill>
            <a:schemeClr val="tx2"/>
          </a:solidFill>
          <a:latin typeface="AvantGarde Md BT" pitchFamily="34" charset="0"/>
        </a:defRPr>
      </a:lvl6pPr>
      <a:lvl7pPr marL="914400" algn="l" rtl="0" fontAlgn="base">
        <a:spcBef>
          <a:spcPct val="0"/>
        </a:spcBef>
        <a:spcAft>
          <a:spcPct val="0"/>
        </a:spcAft>
        <a:defRPr sz="3600">
          <a:solidFill>
            <a:schemeClr val="tx2"/>
          </a:solidFill>
          <a:latin typeface="AvantGarde Md BT" pitchFamily="34" charset="0"/>
        </a:defRPr>
      </a:lvl7pPr>
      <a:lvl8pPr marL="1371600" algn="l" rtl="0" fontAlgn="base">
        <a:spcBef>
          <a:spcPct val="0"/>
        </a:spcBef>
        <a:spcAft>
          <a:spcPct val="0"/>
        </a:spcAft>
        <a:defRPr sz="3600">
          <a:solidFill>
            <a:schemeClr val="tx2"/>
          </a:solidFill>
          <a:latin typeface="AvantGarde Md BT" pitchFamily="34" charset="0"/>
        </a:defRPr>
      </a:lvl8pPr>
      <a:lvl9pPr marL="1828800" algn="l" rtl="0" fontAlgn="base">
        <a:spcBef>
          <a:spcPct val="0"/>
        </a:spcBef>
        <a:spcAft>
          <a:spcPct val="0"/>
        </a:spcAft>
        <a:defRPr sz="3600">
          <a:solidFill>
            <a:schemeClr val="tx2"/>
          </a:solidFill>
          <a:latin typeface="AvantGarde Md BT"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600">
          <a:solidFill>
            <a:schemeClr val="tx1"/>
          </a:solidFill>
          <a:latin typeface="+mn-lt"/>
        </a:defRPr>
      </a:lvl5pPr>
      <a:lvl6pPr marL="2514600" indent="-228600" algn="l" rtl="0" fontAlgn="base">
        <a:spcBef>
          <a:spcPct val="20000"/>
        </a:spcBef>
        <a:spcAft>
          <a:spcPct val="0"/>
        </a:spcAft>
        <a:buChar char="»"/>
        <a:defRPr sz="1600">
          <a:solidFill>
            <a:schemeClr val="tx1"/>
          </a:solidFill>
          <a:latin typeface="+mn-lt"/>
        </a:defRPr>
      </a:lvl6pPr>
      <a:lvl7pPr marL="2971800" indent="-228600" algn="l" rtl="0" fontAlgn="base">
        <a:spcBef>
          <a:spcPct val="20000"/>
        </a:spcBef>
        <a:spcAft>
          <a:spcPct val="0"/>
        </a:spcAft>
        <a:buChar char="»"/>
        <a:defRPr sz="1600">
          <a:solidFill>
            <a:schemeClr val="tx1"/>
          </a:solidFill>
          <a:latin typeface="+mn-lt"/>
        </a:defRPr>
      </a:lvl7pPr>
      <a:lvl8pPr marL="3429000" indent="-228600" algn="l" rtl="0" fontAlgn="base">
        <a:spcBef>
          <a:spcPct val="20000"/>
        </a:spcBef>
        <a:spcAft>
          <a:spcPct val="0"/>
        </a:spcAft>
        <a:buChar char="»"/>
        <a:defRPr sz="1600">
          <a:solidFill>
            <a:schemeClr val="tx1"/>
          </a:solidFill>
          <a:latin typeface="+mn-lt"/>
        </a:defRPr>
      </a:lvl8pPr>
      <a:lvl9pPr marL="3886200" indent="-228600" algn="l" rtl="0" fontAlgn="base">
        <a:spcBef>
          <a:spcPct val="20000"/>
        </a:spcBef>
        <a:spcAft>
          <a:spcPct val="0"/>
        </a:spcAft>
        <a:buChar char="»"/>
        <a:defRPr sz="16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hyperlink" Target="../Videos%20metodos/CF_Production.avi"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hyperlink" Target="../Videos%20metodos/slc.exe"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Videos%20metodos/BC_Production.avi"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7.w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26.w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hyperlink" Target="../Videos%20metodos/Room_and_pillar.exe"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30.wmf"/></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Curso%20Mayo%202008/Subterr&#225;nea/Videos%20metodos/SS_Production.avi" TargetMode="Externa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hyperlink" Target="../Videos%20metodos/SS_Production.avi" TargetMode="Externa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4"/>
          <p:cNvSpPr>
            <a:spLocks noGrp="1" noChangeArrowheads="1"/>
          </p:cNvSpPr>
          <p:nvPr>
            <p:ph type="ctrTitle"/>
          </p:nvPr>
        </p:nvSpPr>
        <p:spPr/>
        <p:txBody>
          <a:bodyPr/>
          <a:lstStyle/>
          <a:p>
            <a:pPr eaLnBrk="1" hangingPunct="1"/>
            <a:r>
              <a:rPr lang="es-CL" dirty="0" smtClean="0"/>
              <a:t>Introducción Diseño </a:t>
            </a:r>
            <a:r>
              <a:rPr lang="es-CL" dirty="0" smtClean="0"/>
              <a:t>Minero Subterráneo </a:t>
            </a:r>
            <a:endParaRPr lang="es-CL"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CL" smtClean="0"/>
              <a:t>Bench and Fill Stoping</a:t>
            </a:r>
            <a:endParaRPr lang="en-US" smtClean="0"/>
          </a:p>
        </p:txBody>
      </p:sp>
      <p:sp>
        <p:nvSpPr>
          <p:cNvPr id="34819" name="Rectangle 3"/>
          <p:cNvSpPr>
            <a:spLocks noGrp="1" noChangeArrowheads="1"/>
          </p:cNvSpPr>
          <p:nvPr>
            <p:ph type="body" idx="1"/>
          </p:nvPr>
        </p:nvSpPr>
        <p:spPr>
          <a:xfrm>
            <a:off x="457200" y="1557338"/>
            <a:ext cx="3276600" cy="4608512"/>
          </a:xfrm>
        </p:spPr>
        <p:txBody>
          <a:bodyPr/>
          <a:lstStyle/>
          <a:p>
            <a:pPr eaLnBrk="1" hangingPunct="1">
              <a:lnSpc>
                <a:spcPct val="90000"/>
              </a:lnSpc>
            </a:pPr>
            <a:r>
              <a:rPr lang="es-CL" smtClean="0"/>
              <a:t>Alternativo a VCR</a:t>
            </a:r>
          </a:p>
          <a:p>
            <a:pPr eaLnBrk="1" hangingPunct="1">
              <a:lnSpc>
                <a:spcPct val="90000"/>
              </a:lnSpc>
            </a:pPr>
            <a:r>
              <a:rPr lang="es-CL" smtClean="0"/>
              <a:t>Utilizado en cuerpos de menor competencia mayor continuidad en la corrida</a:t>
            </a:r>
            <a:endParaRPr lang="en-US" smtClean="0"/>
          </a:p>
        </p:txBody>
      </p:sp>
      <p:sp>
        <p:nvSpPr>
          <p:cNvPr id="34820" name="Text Box 4"/>
          <p:cNvSpPr txBox="1">
            <a:spLocks noChangeArrowheads="1"/>
          </p:cNvSpPr>
          <p:nvPr/>
        </p:nvSpPr>
        <p:spPr bwMode="auto">
          <a:xfrm>
            <a:off x="6332538" y="2057400"/>
            <a:ext cx="869950" cy="366713"/>
          </a:xfrm>
          <a:prstGeom prst="rect">
            <a:avLst/>
          </a:prstGeom>
          <a:noFill/>
          <a:ln w="9525">
            <a:noFill/>
            <a:miter lim="800000"/>
            <a:headEnd/>
            <a:tailEnd/>
          </a:ln>
        </p:spPr>
        <p:txBody>
          <a:bodyPr wrap="none">
            <a:spAutoFit/>
          </a:bodyPr>
          <a:lstStyle/>
          <a:p>
            <a:pPr algn="l"/>
            <a:r>
              <a:rPr lang="es-CL" sz="1800" b="1"/>
              <a:t>Avoca</a:t>
            </a:r>
            <a:endParaRPr lang="en-US" sz="1800" b="1"/>
          </a:p>
        </p:txBody>
      </p:sp>
      <p:grpSp>
        <p:nvGrpSpPr>
          <p:cNvPr id="34821" name="Group 5"/>
          <p:cNvGrpSpPr>
            <a:grpSpLocks noChangeAspect="1"/>
          </p:cNvGrpSpPr>
          <p:nvPr/>
        </p:nvGrpSpPr>
        <p:grpSpPr bwMode="auto">
          <a:xfrm>
            <a:off x="4503738" y="2667000"/>
            <a:ext cx="4640262" cy="2114550"/>
            <a:chOff x="1840" y="10531"/>
            <a:chExt cx="7308" cy="3330"/>
          </a:xfrm>
        </p:grpSpPr>
        <p:sp>
          <p:nvSpPr>
            <p:cNvPr id="34822" name="AutoShape 6"/>
            <p:cNvSpPr>
              <a:spLocks noChangeAspect="1" noChangeArrowheads="1"/>
            </p:cNvSpPr>
            <p:nvPr/>
          </p:nvSpPr>
          <p:spPr bwMode="auto">
            <a:xfrm>
              <a:off x="1840" y="10531"/>
              <a:ext cx="7308" cy="3330"/>
            </a:xfrm>
            <a:prstGeom prst="rect">
              <a:avLst/>
            </a:prstGeom>
            <a:noFill/>
            <a:ln w="12700">
              <a:solidFill>
                <a:srgbClr val="000000"/>
              </a:solidFill>
              <a:miter lim="800000"/>
              <a:headEnd/>
              <a:tailEnd/>
            </a:ln>
          </p:spPr>
          <p:txBody>
            <a:bodyPr/>
            <a:lstStyle/>
            <a:p>
              <a:endParaRPr lang="es-CL"/>
            </a:p>
          </p:txBody>
        </p:sp>
        <p:sp>
          <p:nvSpPr>
            <p:cNvPr id="34823" name="Freeform 7" descr="5%"/>
            <p:cNvSpPr>
              <a:spLocks/>
            </p:cNvSpPr>
            <p:nvPr/>
          </p:nvSpPr>
          <p:spPr bwMode="auto">
            <a:xfrm>
              <a:off x="1840" y="12791"/>
              <a:ext cx="3877" cy="138"/>
            </a:xfrm>
            <a:custGeom>
              <a:avLst/>
              <a:gdLst>
                <a:gd name="T0" fmla="*/ 0 w 5040"/>
                <a:gd name="T1" fmla="*/ 106 h 180"/>
                <a:gd name="T2" fmla="*/ 213 w 5040"/>
                <a:gd name="T3" fmla="*/ 0 h 180"/>
                <a:gd name="T4" fmla="*/ 2982 w 5040"/>
                <a:gd name="T5" fmla="*/ 0 h 180"/>
                <a:gd name="T6" fmla="*/ 2876 w 5040"/>
                <a:gd name="T7" fmla="*/ 106 h 180"/>
                <a:gd name="T8" fmla="*/ 0 w 5040"/>
                <a:gd name="T9" fmla="*/ 106 h 180"/>
                <a:gd name="T10" fmla="*/ 0 60000 65536"/>
                <a:gd name="T11" fmla="*/ 0 60000 65536"/>
                <a:gd name="T12" fmla="*/ 0 60000 65536"/>
                <a:gd name="T13" fmla="*/ 0 60000 65536"/>
                <a:gd name="T14" fmla="*/ 0 60000 65536"/>
                <a:gd name="T15" fmla="*/ 0 w 5040"/>
                <a:gd name="T16" fmla="*/ 0 h 180"/>
                <a:gd name="T17" fmla="*/ 5040 w 5040"/>
                <a:gd name="T18" fmla="*/ 180 h 180"/>
              </a:gdLst>
              <a:ahLst/>
              <a:cxnLst>
                <a:cxn ang="T10">
                  <a:pos x="T0" y="T1"/>
                </a:cxn>
                <a:cxn ang="T11">
                  <a:pos x="T2" y="T3"/>
                </a:cxn>
                <a:cxn ang="T12">
                  <a:pos x="T4" y="T5"/>
                </a:cxn>
                <a:cxn ang="T13">
                  <a:pos x="T6" y="T7"/>
                </a:cxn>
                <a:cxn ang="T14">
                  <a:pos x="T8" y="T9"/>
                </a:cxn>
              </a:cxnLst>
              <a:rect l="T15" t="T16" r="T17" b="T18"/>
              <a:pathLst>
                <a:path w="5040" h="180">
                  <a:moveTo>
                    <a:pt x="0" y="180"/>
                  </a:moveTo>
                  <a:lnTo>
                    <a:pt x="360" y="0"/>
                  </a:lnTo>
                  <a:lnTo>
                    <a:pt x="5040" y="0"/>
                  </a:lnTo>
                  <a:lnTo>
                    <a:pt x="4860" y="180"/>
                  </a:lnTo>
                  <a:lnTo>
                    <a:pt x="0" y="180"/>
                  </a:lnTo>
                  <a:close/>
                </a:path>
              </a:pathLst>
            </a:custGeom>
            <a:pattFill prst="pct5">
              <a:fgClr>
                <a:srgbClr val="000000"/>
              </a:fgClr>
              <a:bgClr>
                <a:srgbClr val="FFFFFF"/>
              </a:bgClr>
            </a:pattFill>
            <a:ln w="9525">
              <a:solidFill>
                <a:srgbClr val="000000"/>
              </a:solidFill>
              <a:round/>
              <a:headEnd/>
              <a:tailEnd/>
            </a:ln>
          </p:spPr>
          <p:txBody>
            <a:bodyPr/>
            <a:lstStyle/>
            <a:p>
              <a:endParaRPr lang="es-CL"/>
            </a:p>
          </p:txBody>
        </p:sp>
        <p:sp>
          <p:nvSpPr>
            <p:cNvPr id="34824" name="Freeform 8" descr="5%"/>
            <p:cNvSpPr>
              <a:spLocks/>
            </p:cNvSpPr>
            <p:nvPr/>
          </p:nvSpPr>
          <p:spPr bwMode="auto">
            <a:xfrm>
              <a:off x="5578" y="11683"/>
              <a:ext cx="3185" cy="1246"/>
            </a:xfrm>
            <a:custGeom>
              <a:avLst/>
              <a:gdLst>
                <a:gd name="T0" fmla="*/ 0 w 4140"/>
                <a:gd name="T1" fmla="*/ 958 h 1620"/>
                <a:gd name="T2" fmla="*/ 745 w 4140"/>
                <a:gd name="T3" fmla="*/ 0 h 1620"/>
                <a:gd name="T4" fmla="*/ 2450 w 4140"/>
                <a:gd name="T5" fmla="*/ 0 h 1620"/>
                <a:gd name="T6" fmla="*/ 2450 w 4140"/>
                <a:gd name="T7" fmla="*/ 958 h 1620"/>
                <a:gd name="T8" fmla="*/ 0 w 4140"/>
                <a:gd name="T9" fmla="*/ 958 h 1620"/>
                <a:gd name="T10" fmla="*/ 0 60000 65536"/>
                <a:gd name="T11" fmla="*/ 0 60000 65536"/>
                <a:gd name="T12" fmla="*/ 0 60000 65536"/>
                <a:gd name="T13" fmla="*/ 0 60000 65536"/>
                <a:gd name="T14" fmla="*/ 0 60000 65536"/>
                <a:gd name="T15" fmla="*/ 0 w 4140"/>
                <a:gd name="T16" fmla="*/ 0 h 1620"/>
                <a:gd name="T17" fmla="*/ 4140 w 4140"/>
                <a:gd name="T18" fmla="*/ 1620 h 1620"/>
              </a:gdLst>
              <a:ahLst/>
              <a:cxnLst>
                <a:cxn ang="T10">
                  <a:pos x="T0" y="T1"/>
                </a:cxn>
                <a:cxn ang="T11">
                  <a:pos x="T2" y="T3"/>
                </a:cxn>
                <a:cxn ang="T12">
                  <a:pos x="T4" y="T5"/>
                </a:cxn>
                <a:cxn ang="T13">
                  <a:pos x="T6" y="T7"/>
                </a:cxn>
                <a:cxn ang="T14">
                  <a:pos x="T8" y="T9"/>
                </a:cxn>
              </a:cxnLst>
              <a:rect l="T15" t="T16" r="T17" b="T18"/>
              <a:pathLst>
                <a:path w="4140" h="1620">
                  <a:moveTo>
                    <a:pt x="0" y="1620"/>
                  </a:moveTo>
                  <a:lnTo>
                    <a:pt x="1260" y="0"/>
                  </a:lnTo>
                  <a:lnTo>
                    <a:pt x="4140" y="0"/>
                  </a:lnTo>
                  <a:lnTo>
                    <a:pt x="4140" y="1620"/>
                  </a:lnTo>
                  <a:lnTo>
                    <a:pt x="0" y="1620"/>
                  </a:lnTo>
                  <a:close/>
                </a:path>
              </a:pathLst>
            </a:custGeom>
            <a:pattFill prst="pct5">
              <a:fgClr>
                <a:srgbClr val="000000"/>
              </a:fgClr>
              <a:bgClr>
                <a:srgbClr val="FFFFFF"/>
              </a:bgClr>
            </a:pattFill>
            <a:ln w="9525">
              <a:solidFill>
                <a:srgbClr val="000000"/>
              </a:solidFill>
              <a:round/>
              <a:headEnd/>
              <a:tailEnd/>
            </a:ln>
          </p:spPr>
          <p:txBody>
            <a:bodyPr/>
            <a:lstStyle/>
            <a:p>
              <a:endParaRPr lang="es-CL"/>
            </a:p>
          </p:txBody>
        </p:sp>
        <p:sp>
          <p:nvSpPr>
            <p:cNvPr id="34825" name="Rectangle 9"/>
            <p:cNvSpPr>
              <a:spLocks noChangeArrowheads="1"/>
            </p:cNvSpPr>
            <p:nvPr/>
          </p:nvSpPr>
          <p:spPr bwMode="auto">
            <a:xfrm>
              <a:off x="1840" y="11683"/>
              <a:ext cx="3046" cy="969"/>
            </a:xfrm>
            <a:prstGeom prst="rect">
              <a:avLst/>
            </a:prstGeom>
            <a:noFill/>
            <a:ln w="9525" algn="ctr">
              <a:solidFill>
                <a:srgbClr val="000000"/>
              </a:solidFill>
              <a:miter lim="800000"/>
              <a:headEnd/>
              <a:tailEnd/>
            </a:ln>
          </p:spPr>
          <p:txBody>
            <a:bodyPr/>
            <a:lstStyle/>
            <a:p>
              <a:endParaRPr lang="es-CL"/>
            </a:p>
          </p:txBody>
        </p:sp>
        <p:sp>
          <p:nvSpPr>
            <p:cNvPr id="34826" name="Text Box 10"/>
            <p:cNvSpPr txBox="1">
              <a:spLocks noChangeArrowheads="1"/>
            </p:cNvSpPr>
            <p:nvPr/>
          </p:nvSpPr>
          <p:spPr bwMode="auto">
            <a:xfrm>
              <a:off x="7102" y="12098"/>
              <a:ext cx="830" cy="277"/>
            </a:xfrm>
            <a:prstGeom prst="rect">
              <a:avLst/>
            </a:prstGeom>
            <a:solidFill>
              <a:srgbClr val="FFFFFF"/>
            </a:solidFill>
            <a:ln w="9525" algn="ctr">
              <a:noFill/>
              <a:miter lim="800000"/>
              <a:headEnd/>
              <a:tailEnd/>
            </a:ln>
          </p:spPr>
          <p:txBody>
            <a:bodyPr lIns="0" tIns="0" rIns="0" bIns="0"/>
            <a:lstStyle/>
            <a:p>
              <a:pPr algn="l"/>
              <a:r>
                <a:rPr lang="en-US" sz="1200"/>
                <a:t>Backfill</a:t>
              </a:r>
              <a:endParaRPr lang="en-US" sz="1800" b="1"/>
            </a:p>
          </p:txBody>
        </p:sp>
        <p:sp>
          <p:nvSpPr>
            <p:cNvPr id="34827" name="Text Box 11"/>
            <p:cNvSpPr txBox="1">
              <a:spLocks noChangeArrowheads="1"/>
            </p:cNvSpPr>
            <p:nvPr/>
          </p:nvSpPr>
          <p:spPr bwMode="auto">
            <a:xfrm>
              <a:off x="3086" y="12098"/>
              <a:ext cx="416" cy="277"/>
            </a:xfrm>
            <a:prstGeom prst="rect">
              <a:avLst/>
            </a:prstGeom>
            <a:solidFill>
              <a:srgbClr val="FFFFFF"/>
            </a:solidFill>
            <a:ln w="9525" algn="ctr">
              <a:noFill/>
              <a:miter lim="800000"/>
              <a:headEnd/>
              <a:tailEnd/>
            </a:ln>
          </p:spPr>
          <p:txBody>
            <a:bodyPr lIns="0" tIns="0" rIns="0" bIns="0"/>
            <a:lstStyle/>
            <a:p>
              <a:pPr algn="l"/>
              <a:r>
                <a:rPr lang="en-US" sz="1200"/>
                <a:t>Ore</a:t>
              </a:r>
              <a:endParaRPr lang="en-US" sz="1800" b="1"/>
            </a:p>
          </p:txBody>
        </p:sp>
        <p:sp>
          <p:nvSpPr>
            <p:cNvPr id="34828" name="Freeform 12"/>
            <p:cNvSpPr>
              <a:spLocks/>
            </p:cNvSpPr>
            <p:nvPr/>
          </p:nvSpPr>
          <p:spPr bwMode="auto">
            <a:xfrm>
              <a:off x="1840" y="10666"/>
              <a:ext cx="6923" cy="675"/>
            </a:xfrm>
            <a:custGeom>
              <a:avLst/>
              <a:gdLst>
                <a:gd name="T0" fmla="*/ 0 w 9000"/>
                <a:gd name="T1" fmla="*/ 844 h 540"/>
                <a:gd name="T2" fmla="*/ 5325 w 9000"/>
                <a:gd name="T3" fmla="*/ 844 h 540"/>
                <a:gd name="T4" fmla="*/ 5325 w 9000"/>
                <a:gd name="T5" fmla="*/ 0 h 540"/>
                <a:gd name="T6" fmla="*/ 0 w 9000"/>
                <a:gd name="T7" fmla="*/ 0 h 540"/>
                <a:gd name="T8" fmla="*/ 0 w 9000"/>
                <a:gd name="T9" fmla="*/ 844 h 540"/>
                <a:gd name="T10" fmla="*/ 0 60000 65536"/>
                <a:gd name="T11" fmla="*/ 0 60000 65536"/>
                <a:gd name="T12" fmla="*/ 0 60000 65536"/>
                <a:gd name="T13" fmla="*/ 0 60000 65536"/>
                <a:gd name="T14" fmla="*/ 0 60000 65536"/>
                <a:gd name="T15" fmla="*/ 0 w 9000"/>
                <a:gd name="T16" fmla="*/ 0 h 540"/>
                <a:gd name="T17" fmla="*/ 9000 w 9000"/>
                <a:gd name="T18" fmla="*/ 540 h 540"/>
              </a:gdLst>
              <a:ahLst/>
              <a:cxnLst>
                <a:cxn ang="T10">
                  <a:pos x="T0" y="T1"/>
                </a:cxn>
                <a:cxn ang="T11">
                  <a:pos x="T2" y="T3"/>
                </a:cxn>
                <a:cxn ang="T12">
                  <a:pos x="T4" y="T5"/>
                </a:cxn>
                <a:cxn ang="T13">
                  <a:pos x="T6" y="T7"/>
                </a:cxn>
                <a:cxn ang="T14">
                  <a:pos x="T8" y="T9"/>
                </a:cxn>
              </a:cxnLst>
              <a:rect l="T15" t="T16" r="T17" b="T18"/>
              <a:pathLst>
                <a:path w="9000" h="540">
                  <a:moveTo>
                    <a:pt x="0" y="540"/>
                  </a:moveTo>
                  <a:lnTo>
                    <a:pt x="9000" y="540"/>
                  </a:lnTo>
                  <a:lnTo>
                    <a:pt x="9000" y="0"/>
                  </a:lnTo>
                  <a:lnTo>
                    <a:pt x="0" y="0"/>
                  </a:lnTo>
                  <a:lnTo>
                    <a:pt x="0" y="540"/>
                  </a:lnTo>
                  <a:close/>
                </a:path>
              </a:pathLst>
            </a:custGeom>
            <a:noFill/>
            <a:ln w="9525">
              <a:solidFill>
                <a:srgbClr val="000000"/>
              </a:solidFill>
              <a:round/>
              <a:headEnd/>
              <a:tailEnd/>
            </a:ln>
          </p:spPr>
          <p:txBody>
            <a:bodyPr/>
            <a:lstStyle/>
            <a:p>
              <a:endParaRPr lang="es-CL"/>
            </a:p>
          </p:txBody>
        </p:sp>
        <p:sp>
          <p:nvSpPr>
            <p:cNvPr id="34829" name="Freeform 13"/>
            <p:cNvSpPr>
              <a:spLocks/>
            </p:cNvSpPr>
            <p:nvPr/>
          </p:nvSpPr>
          <p:spPr bwMode="auto">
            <a:xfrm>
              <a:off x="8758" y="10546"/>
              <a:ext cx="282" cy="815"/>
            </a:xfrm>
            <a:custGeom>
              <a:avLst/>
              <a:gdLst>
                <a:gd name="T0" fmla="*/ 0 w 282"/>
                <a:gd name="T1" fmla="*/ 120 h 815"/>
                <a:gd name="T2" fmla="*/ 270 w 282"/>
                <a:gd name="T3" fmla="*/ 0 h 815"/>
                <a:gd name="T4" fmla="*/ 282 w 282"/>
                <a:gd name="T5" fmla="*/ 676 h 815"/>
                <a:gd name="T6" fmla="*/ 5 w 282"/>
                <a:gd name="T7" fmla="*/ 815 h 815"/>
                <a:gd name="T8" fmla="*/ 0 w 282"/>
                <a:gd name="T9" fmla="*/ 120 h 815"/>
                <a:gd name="T10" fmla="*/ 0 60000 65536"/>
                <a:gd name="T11" fmla="*/ 0 60000 65536"/>
                <a:gd name="T12" fmla="*/ 0 60000 65536"/>
                <a:gd name="T13" fmla="*/ 0 60000 65536"/>
                <a:gd name="T14" fmla="*/ 0 60000 65536"/>
                <a:gd name="T15" fmla="*/ 0 w 282"/>
                <a:gd name="T16" fmla="*/ 0 h 815"/>
                <a:gd name="T17" fmla="*/ 282 w 282"/>
                <a:gd name="T18" fmla="*/ 815 h 815"/>
              </a:gdLst>
              <a:ahLst/>
              <a:cxnLst>
                <a:cxn ang="T10">
                  <a:pos x="T0" y="T1"/>
                </a:cxn>
                <a:cxn ang="T11">
                  <a:pos x="T2" y="T3"/>
                </a:cxn>
                <a:cxn ang="T12">
                  <a:pos x="T4" y="T5"/>
                </a:cxn>
                <a:cxn ang="T13">
                  <a:pos x="T6" y="T7"/>
                </a:cxn>
                <a:cxn ang="T14">
                  <a:pos x="T8" y="T9"/>
                </a:cxn>
              </a:cxnLst>
              <a:rect l="T15" t="T16" r="T17" b="T18"/>
              <a:pathLst>
                <a:path w="282" h="815">
                  <a:moveTo>
                    <a:pt x="0" y="120"/>
                  </a:moveTo>
                  <a:lnTo>
                    <a:pt x="270" y="0"/>
                  </a:lnTo>
                  <a:lnTo>
                    <a:pt x="282" y="676"/>
                  </a:lnTo>
                  <a:lnTo>
                    <a:pt x="5" y="815"/>
                  </a:lnTo>
                  <a:lnTo>
                    <a:pt x="0" y="120"/>
                  </a:lnTo>
                  <a:close/>
                </a:path>
              </a:pathLst>
            </a:custGeom>
            <a:noFill/>
            <a:ln w="9525">
              <a:solidFill>
                <a:srgbClr val="000000"/>
              </a:solidFill>
              <a:round/>
              <a:headEnd/>
              <a:tailEnd/>
            </a:ln>
          </p:spPr>
          <p:txBody>
            <a:bodyPr/>
            <a:lstStyle/>
            <a:p>
              <a:endParaRPr lang="es-CL"/>
            </a:p>
          </p:txBody>
        </p:sp>
        <p:sp>
          <p:nvSpPr>
            <p:cNvPr id="34830" name="Freeform 14"/>
            <p:cNvSpPr>
              <a:spLocks/>
            </p:cNvSpPr>
            <p:nvPr/>
          </p:nvSpPr>
          <p:spPr bwMode="auto">
            <a:xfrm>
              <a:off x="4886" y="11535"/>
              <a:ext cx="277" cy="1108"/>
            </a:xfrm>
            <a:custGeom>
              <a:avLst/>
              <a:gdLst>
                <a:gd name="T0" fmla="*/ 0 w 360"/>
                <a:gd name="T1" fmla="*/ 107 h 1440"/>
                <a:gd name="T2" fmla="*/ 213 w 360"/>
                <a:gd name="T3" fmla="*/ 0 h 1440"/>
                <a:gd name="T4" fmla="*/ 213 w 360"/>
                <a:gd name="T5" fmla="*/ 746 h 1440"/>
                <a:gd name="T6" fmla="*/ 0 w 360"/>
                <a:gd name="T7" fmla="*/ 853 h 1440"/>
                <a:gd name="T8" fmla="*/ 0 w 360"/>
                <a:gd name="T9" fmla="*/ 107 h 1440"/>
                <a:gd name="T10" fmla="*/ 0 60000 65536"/>
                <a:gd name="T11" fmla="*/ 0 60000 65536"/>
                <a:gd name="T12" fmla="*/ 0 60000 65536"/>
                <a:gd name="T13" fmla="*/ 0 60000 65536"/>
                <a:gd name="T14" fmla="*/ 0 60000 65536"/>
                <a:gd name="T15" fmla="*/ 0 w 360"/>
                <a:gd name="T16" fmla="*/ 0 h 1440"/>
                <a:gd name="T17" fmla="*/ 360 w 360"/>
                <a:gd name="T18" fmla="*/ 1440 h 1440"/>
              </a:gdLst>
              <a:ahLst/>
              <a:cxnLst>
                <a:cxn ang="T10">
                  <a:pos x="T0" y="T1"/>
                </a:cxn>
                <a:cxn ang="T11">
                  <a:pos x="T2" y="T3"/>
                </a:cxn>
                <a:cxn ang="T12">
                  <a:pos x="T4" y="T5"/>
                </a:cxn>
                <a:cxn ang="T13">
                  <a:pos x="T6" y="T7"/>
                </a:cxn>
                <a:cxn ang="T14">
                  <a:pos x="T8" y="T9"/>
                </a:cxn>
              </a:cxnLst>
              <a:rect l="T15" t="T16" r="T17" b="T18"/>
              <a:pathLst>
                <a:path w="360" h="1440">
                  <a:moveTo>
                    <a:pt x="0" y="180"/>
                  </a:moveTo>
                  <a:lnTo>
                    <a:pt x="360" y="0"/>
                  </a:lnTo>
                  <a:lnTo>
                    <a:pt x="360" y="1260"/>
                  </a:lnTo>
                  <a:lnTo>
                    <a:pt x="0" y="1440"/>
                  </a:lnTo>
                  <a:lnTo>
                    <a:pt x="0" y="180"/>
                  </a:lnTo>
                  <a:close/>
                </a:path>
              </a:pathLst>
            </a:custGeom>
            <a:noFill/>
            <a:ln w="9525">
              <a:solidFill>
                <a:srgbClr val="000000"/>
              </a:solidFill>
              <a:round/>
              <a:headEnd/>
              <a:tailEnd/>
            </a:ln>
          </p:spPr>
          <p:txBody>
            <a:bodyPr/>
            <a:lstStyle/>
            <a:p>
              <a:endParaRPr lang="es-CL"/>
            </a:p>
          </p:txBody>
        </p:sp>
        <p:sp>
          <p:nvSpPr>
            <p:cNvPr id="34831" name="Freeform 15"/>
            <p:cNvSpPr>
              <a:spLocks/>
            </p:cNvSpPr>
            <p:nvPr/>
          </p:nvSpPr>
          <p:spPr bwMode="auto">
            <a:xfrm>
              <a:off x="1840" y="11535"/>
              <a:ext cx="3323" cy="138"/>
            </a:xfrm>
            <a:custGeom>
              <a:avLst/>
              <a:gdLst>
                <a:gd name="T0" fmla="*/ 2178 w 4680"/>
                <a:gd name="T1" fmla="*/ 99 h 192"/>
                <a:gd name="T2" fmla="*/ 2359 w 4680"/>
                <a:gd name="T3" fmla="*/ 6 h 192"/>
                <a:gd name="T4" fmla="*/ 148 w 4680"/>
                <a:gd name="T5" fmla="*/ 0 h 192"/>
                <a:gd name="T6" fmla="*/ 0 w 4680"/>
                <a:gd name="T7" fmla="*/ 99 h 192"/>
                <a:gd name="T8" fmla="*/ 2178 w 4680"/>
                <a:gd name="T9" fmla="*/ 99 h 192"/>
                <a:gd name="T10" fmla="*/ 0 60000 65536"/>
                <a:gd name="T11" fmla="*/ 0 60000 65536"/>
                <a:gd name="T12" fmla="*/ 0 60000 65536"/>
                <a:gd name="T13" fmla="*/ 0 60000 65536"/>
                <a:gd name="T14" fmla="*/ 0 60000 65536"/>
                <a:gd name="T15" fmla="*/ 0 w 4680"/>
                <a:gd name="T16" fmla="*/ 0 h 192"/>
                <a:gd name="T17" fmla="*/ 4680 w 4680"/>
                <a:gd name="T18" fmla="*/ 192 h 192"/>
              </a:gdLst>
              <a:ahLst/>
              <a:cxnLst>
                <a:cxn ang="T10">
                  <a:pos x="T0" y="T1"/>
                </a:cxn>
                <a:cxn ang="T11">
                  <a:pos x="T2" y="T3"/>
                </a:cxn>
                <a:cxn ang="T12">
                  <a:pos x="T4" y="T5"/>
                </a:cxn>
                <a:cxn ang="T13">
                  <a:pos x="T6" y="T7"/>
                </a:cxn>
                <a:cxn ang="T14">
                  <a:pos x="T8" y="T9"/>
                </a:cxn>
              </a:cxnLst>
              <a:rect l="T15" t="T16" r="T17" b="T18"/>
              <a:pathLst>
                <a:path w="4680" h="192">
                  <a:moveTo>
                    <a:pt x="4320" y="192"/>
                  </a:moveTo>
                  <a:lnTo>
                    <a:pt x="4680" y="12"/>
                  </a:lnTo>
                  <a:lnTo>
                    <a:pt x="295" y="0"/>
                  </a:lnTo>
                  <a:lnTo>
                    <a:pt x="0" y="192"/>
                  </a:lnTo>
                  <a:lnTo>
                    <a:pt x="4320" y="192"/>
                  </a:lnTo>
                  <a:close/>
                </a:path>
              </a:pathLst>
            </a:custGeom>
            <a:noFill/>
            <a:ln w="9525">
              <a:solidFill>
                <a:srgbClr val="000000"/>
              </a:solidFill>
              <a:round/>
              <a:headEnd/>
              <a:tailEnd/>
            </a:ln>
          </p:spPr>
          <p:txBody>
            <a:bodyPr/>
            <a:lstStyle/>
            <a:p>
              <a:endParaRPr lang="es-CL"/>
            </a:p>
          </p:txBody>
        </p:sp>
        <p:sp>
          <p:nvSpPr>
            <p:cNvPr id="34832" name="Freeform 16"/>
            <p:cNvSpPr>
              <a:spLocks/>
            </p:cNvSpPr>
            <p:nvPr/>
          </p:nvSpPr>
          <p:spPr bwMode="auto">
            <a:xfrm>
              <a:off x="1840" y="10531"/>
              <a:ext cx="7200" cy="148"/>
            </a:xfrm>
            <a:custGeom>
              <a:avLst/>
              <a:gdLst>
                <a:gd name="T0" fmla="*/ 5538 w 9360"/>
                <a:gd name="T1" fmla="*/ 7 h 192"/>
                <a:gd name="T2" fmla="*/ 183 w 9360"/>
                <a:gd name="T3" fmla="*/ 0 h 192"/>
                <a:gd name="T4" fmla="*/ 0 w 9360"/>
                <a:gd name="T5" fmla="*/ 114 h 192"/>
                <a:gd name="T6" fmla="*/ 5325 w 9360"/>
                <a:gd name="T7" fmla="*/ 114 h 192"/>
                <a:gd name="T8" fmla="*/ 5538 w 9360"/>
                <a:gd name="T9" fmla="*/ 7 h 192"/>
                <a:gd name="T10" fmla="*/ 0 60000 65536"/>
                <a:gd name="T11" fmla="*/ 0 60000 65536"/>
                <a:gd name="T12" fmla="*/ 0 60000 65536"/>
                <a:gd name="T13" fmla="*/ 0 60000 65536"/>
                <a:gd name="T14" fmla="*/ 0 60000 65536"/>
                <a:gd name="T15" fmla="*/ 0 w 9360"/>
                <a:gd name="T16" fmla="*/ 0 h 192"/>
                <a:gd name="T17" fmla="*/ 9360 w 9360"/>
                <a:gd name="T18" fmla="*/ 192 h 192"/>
              </a:gdLst>
              <a:ahLst/>
              <a:cxnLst>
                <a:cxn ang="T10">
                  <a:pos x="T0" y="T1"/>
                </a:cxn>
                <a:cxn ang="T11">
                  <a:pos x="T2" y="T3"/>
                </a:cxn>
                <a:cxn ang="T12">
                  <a:pos x="T4" y="T5"/>
                </a:cxn>
                <a:cxn ang="T13">
                  <a:pos x="T6" y="T7"/>
                </a:cxn>
                <a:cxn ang="T14">
                  <a:pos x="T8" y="T9"/>
                </a:cxn>
              </a:cxnLst>
              <a:rect l="T15" t="T16" r="T17" b="T18"/>
              <a:pathLst>
                <a:path w="9360" h="192">
                  <a:moveTo>
                    <a:pt x="9360" y="12"/>
                  </a:moveTo>
                  <a:lnTo>
                    <a:pt x="310" y="0"/>
                  </a:lnTo>
                  <a:lnTo>
                    <a:pt x="0" y="192"/>
                  </a:lnTo>
                  <a:lnTo>
                    <a:pt x="9000" y="192"/>
                  </a:lnTo>
                  <a:lnTo>
                    <a:pt x="9360" y="12"/>
                  </a:lnTo>
                  <a:close/>
                </a:path>
              </a:pathLst>
            </a:custGeom>
            <a:noFill/>
            <a:ln w="9525">
              <a:solidFill>
                <a:srgbClr val="000000"/>
              </a:solidFill>
              <a:round/>
              <a:headEnd/>
              <a:tailEnd/>
            </a:ln>
          </p:spPr>
          <p:txBody>
            <a:bodyPr/>
            <a:lstStyle/>
            <a:p>
              <a:endParaRPr lang="es-CL"/>
            </a:p>
          </p:txBody>
        </p:sp>
        <p:sp>
          <p:nvSpPr>
            <p:cNvPr id="34833" name="Freeform 17" descr="5%"/>
            <p:cNvSpPr>
              <a:spLocks/>
            </p:cNvSpPr>
            <p:nvPr/>
          </p:nvSpPr>
          <p:spPr bwMode="auto">
            <a:xfrm>
              <a:off x="6548" y="11544"/>
              <a:ext cx="2492" cy="139"/>
            </a:xfrm>
            <a:custGeom>
              <a:avLst/>
              <a:gdLst>
                <a:gd name="T0" fmla="*/ 0 w 3240"/>
                <a:gd name="T1" fmla="*/ 107 h 180"/>
                <a:gd name="T2" fmla="*/ 213 w 3240"/>
                <a:gd name="T3" fmla="*/ 0 h 180"/>
                <a:gd name="T4" fmla="*/ 1917 w 3240"/>
                <a:gd name="T5" fmla="*/ 0 h 180"/>
                <a:gd name="T6" fmla="*/ 1704 w 3240"/>
                <a:gd name="T7" fmla="*/ 107 h 180"/>
                <a:gd name="T8" fmla="*/ 0 w 3240"/>
                <a:gd name="T9" fmla="*/ 107 h 180"/>
                <a:gd name="T10" fmla="*/ 0 60000 65536"/>
                <a:gd name="T11" fmla="*/ 0 60000 65536"/>
                <a:gd name="T12" fmla="*/ 0 60000 65536"/>
                <a:gd name="T13" fmla="*/ 0 60000 65536"/>
                <a:gd name="T14" fmla="*/ 0 60000 65536"/>
                <a:gd name="T15" fmla="*/ 0 w 3240"/>
                <a:gd name="T16" fmla="*/ 0 h 180"/>
                <a:gd name="T17" fmla="*/ 3240 w 3240"/>
                <a:gd name="T18" fmla="*/ 180 h 180"/>
              </a:gdLst>
              <a:ahLst/>
              <a:cxnLst>
                <a:cxn ang="T10">
                  <a:pos x="T0" y="T1"/>
                </a:cxn>
                <a:cxn ang="T11">
                  <a:pos x="T2" y="T3"/>
                </a:cxn>
                <a:cxn ang="T12">
                  <a:pos x="T4" y="T5"/>
                </a:cxn>
                <a:cxn ang="T13">
                  <a:pos x="T6" y="T7"/>
                </a:cxn>
                <a:cxn ang="T14">
                  <a:pos x="T8" y="T9"/>
                </a:cxn>
              </a:cxnLst>
              <a:rect l="T15" t="T16" r="T17" b="T18"/>
              <a:pathLst>
                <a:path w="3240" h="180">
                  <a:moveTo>
                    <a:pt x="0" y="180"/>
                  </a:moveTo>
                  <a:lnTo>
                    <a:pt x="360" y="0"/>
                  </a:lnTo>
                  <a:lnTo>
                    <a:pt x="3240" y="0"/>
                  </a:lnTo>
                  <a:lnTo>
                    <a:pt x="2880" y="180"/>
                  </a:lnTo>
                  <a:lnTo>
                    <a:pt x="0" y="180"/>
                  </a:lnTo>
                  <a:close/>
                </a:path>
              </a:pathLst>
            </a:custGeom>
            <a:pattFill prst="pct5">
              <a:fgClr>
                <a:srgbClr val="000000"/>
              </a:fgClr>
              <a:bgClr>
                <a:srgbClr val="FFFFFF"/>
              </a:bgClr>
            </a:pattFill>
            <a:ln w="9525">
              <a:solidFill>
                <a:srgbClr val="000000"/>
              </a:solidFill>
              <a:round/>
              <a:headEnd/>
              <a:tailEnd/>
            </a:ln>
          </p:spPr>
          <p:txBody>
            <a:bodyPr/>
            <a:lstStyle/>
            <a:p>
              <a:endParaRPr lang="es-CL"/>
            </a:p>
          </p:txBody>
        </p:sp>
        <p:sp>
          <p:nvSpPr>
            <p:cNvPr id="34834" name="Freeform 18" descr="5%"/>
            <p:cNvSpPr>
              <a:spLocks/>
            </p:cNvSpPr>
            <p:nvPr/>
          </p:nvSpPr>
          <p:spPr bwMode="auto">
            <a:xfrm>
              <a:off x="8763" y="11544"/>
              <a:ext cx="277" cy="1385"/>
            </a:xfrm>
            <a:custGeom>
              <a:avLst/>
              <a:gdLst>
                <a:gd name="T0" fmla="*/ 0 w 360"/>
                <a:gd name="T1" fmla="*/ 107 h 1800"/>
                <a:gd name="T2" fmla="*/ 213 w 360"/>
                <a:gd name="T3" fmla="*/ 0 h 1800"/>
                <a:gd name="T4" fmla="*/ 213 w 360"/>
                <a:gd name="T5" fmla="*/ 959 h 1800"/>
                <a:gd name="T6" fmla="*/ 0 w 360"/>
                <a:gd name="T7" fmla="*/ 1066 h 1800"/>
                <a:gd name="T8" fmla="*/ 0 w 360"/>
                <a:gd name="T9" fmla="*/ 107 h 1800"/>
                <a:gd name="T10" fmla="*/ 0 60000 65536"/>
                <a:gd name="T11" fmla="*/ 0 60000 65536"/>
                <a:gd name="T12" fmla="*/ 0 60000 65536"/>
                <a:gd name="T13" fmla="*/ 0 60000 65536"/>
                <a:gd name="T14" fmla="*/ 0 60000 65536"/>
                <a:gd name="T15" fmla="*/ 0 w 360"/>
                <a:gd name="T16" fmla="*/ 0 h 1800"/>
                <a:gd name="T17" fmla="*/ 360 w 360"/>
                <a:gd name="T18" fmla="*/ 1800 h 1800"/>
              </a:gdLst>
              <a:ahLst/>
              <a:cxnLst>
                <a:cxn ang="T10">
                  <a:pos x="T0" y="T1"/>
                </a:cxn>
                <a:cxn ang="T11">
                  <a:pos x="T2" y="T3"/>
                </a:cxn>
                <a:cxn ang="T12">
                  <a:pos x="T4" y="T5"/>
                </a:cxn>
                <a:cxn ang="T13">
                  <a:pos x="T6" y="T7"/>
                </a:cxn>
                <a:cxn ang="T14">
                  <a:pos x="T8" y="T9"/>
                </a:cxn>
              </a:cxnLst>
              <a:rect l="T15" t="T16" r="T17" b="T18"/>
              <a:pathLst>
                <a:path w="360" h="1800">
                  <a:moveTo>
                    <a:pt x="0" y="180"/>
                  </a:moveTo>
                  <a:lnTo>
                    <a:pt x="360" y="0"/>
                  </a:lnTo>
                  <a:lnTo>
                    <a:pt x="360" y="1620"/>
                  </a:lnTo>
                  <a:lnTo>
                    <a:pt x="0" y="1800"/>
                  </a:lnTo>
                  <a:lnTo>
                    <a:pt x="0" y="180"/>
                  </a:lnTo>
                  <a:close/>
                </a:path>
              </a:pathLst>
            </a:custGeom>
            <a:pattFill prst="pct5">
              <a:fgClr>
                <a:srgbClr val="000000"/>
              </a:fgClr>
              <a:bgClr>
                <a:srgbClr val="FFFFFF"/>
              </a:bgClr>
            </a:pattFill>
            <a:ln w="9525">
              <a:solidFill>
                <a:srgbClr val="000000"/>
              </a:solidFill>
              <a:round/>
              <a:headEnd/>
              <a:tailEnd/>
            </a:ln>
          </p:spPr>
          <p:txBody>
            <a:bodyPr/>
            <a:lstStyle/>
            <a:p>
              <a:endParaRPr lang="es-CL"/>
            </a:p>
          </p:txBody>
        </p:sp>
        <p:sp>
          <p:nvSpPr>
            <p:cNvPr id="34835" name="Freeform 19" descr="Large confetti"/>
            <p:cNvSpPr>
              <a:spLocks/>
            </p:cNvSpPr>
            <p:nvPr/>
          </p:nvSpPr>
          <p:spPr bwMode="auto">
            <a:xfrm>
              <a:off x="4991" y="12307"/>
              <a:ext cx="1030" cy="613"/>
            </a:xfrm>
            <a:custGeom>
              <a:avLst/>
              <a:gdLst>
                <a:gd name="T0" fmla="*/ 26 w 1339"/>
                <a:gd name="T1" fmla="*/ 471 h 797"/>
                <a:gd name="T2" fmla="*/ 2 w 1339"/>
                <a:gd name="T3" fmla="*/ 417 h 797"/>
                <a:gd name="T4" fmla="*/ 12 w 1339"/>
                <a:gd name="T5" fmla="*/ 373 h 797"/>
                <a:gd name="T6" fmla="*/ 109 w 1339"/>
                <a:gd name="T7" fmla="*/ 293 h 797"/>
                <a:gd name="T8" fmla="*/ 198 w 1339"/>
                <a:gd name="T9" fmla="*/ 239 h 797"/>
                <a:gd name="T10" fmla="*/ 225 w 1339"/>
                <a:gd name="T11" fmla="*/ 178 h 797"/>
                <a:gd name="T12" fmla="*/ 233 w 1339"/>
                <a:gd name="T13" fmla="*/ 151 h 797"/>
                <a:gd name="T14" fmla="*/ 295 w 1339"/>
                <a:gd name="T15" fmla="*/ 142 h 797"/>
                <a:gd name="T16" fmla="*/ 384 w 1339"/>
                <a:gd name="T17" fmla="*/ 115 h 797"/>
                <a:gd name="T18" fmla="*/ 402 w 1339"/>
                <a:gd name="T19" fmla="*/ 88 h 797"/>
                <a:gd name="T20" fmla="*/ 544 w 1339"/>
                <a:gd name="T21" fmla="*/ 71 h 797"/>
                <a:gd name="T22" fmla="*/ 650 w 1339"/>
                <a:gd name="T23" fmla="*/ 35 h 797"/>
                <a:gd name="T24" fmla="*/ 659 w 1339"/>
                <a:gd name="T25" fmla="*/ 9 h 797"/>
                <a:gd name="T26" fmla="*/ 686 w 1339"/>
                <a:gd name="T27" fmla="*/ 0 h 797"/>
                <a:gd name="T28" fmla="*/ 792 w 1339"/>
                <a:gd name="T29" fmla="*/ 27 h 797"/>
                <a:gd name="T30" fmla="*/ 452 w 1339"/>
                <a:gd name="T31" fmla="*/ 471 h 797"/>
                <a:gd name="T32" fmla="*/ 26 w 1339"/>
                <a:gd name="T33" fmla="*/ 471 h 79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339"/>
                <a:gd name="T52" fmla="*/ 0 h 797"/>
                <a:gd name="T53" fmla="*/ 1339 w 1339"/>
                <a:gd name="T54" fmla="*/ 797 h 79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339" h="797">
                  <a:moveTo>
                    <a:pt x="44" y="797"/>
                  </a:moveTo>
                  <a:cubicBezTo>
                    <a:pt x="31" y="766"/>
                    <a:pt x="9" y="738"/>
                    <a:pt x="4" y="705"/>
                  </a:cubicBezTo>
                  <a:cubicBezTo>
                    <a:pt x="0" y="680"/>
                    <a:pt x="8" y="653"/>
                    <a:pt x="19" y="630"/>
                  </a:cubicBezTo>
                  <a:cubicBezTo>
                    <a:pt x="59" y="541"/>
                    <a:pt x="96" y="517"/>
                    <a:pt x="184" y="495"/>
                  </a:cubicBezTo>
                  <a:cubicBezTo>
                    <a:pt x="229" y="428"/>
                    <a:pt x="254" y="421"/>
                    <a:pt x="334" y="405"/>
                  </a:cubicBezTo>
                  <a:cubicBezTo>
                    <a:pt x="365" y="280"/>
                    <a:pt x="327" y="404"/>
                    <a:pt x="379" y="300"/>
                  </a:cubicBezTo>
                  <a:cubicBezTo>
                    <a:pt x="386" y="286"/>
                    <a:pt x="380" y="262"/>
                    <a:pt x="394" y="255"/>
                  </a:cubicBezTo>
                  <a:cubicBezTo>
                    <a:pt x="426" y="239"/>
                    <a:pt x="464" y="245"/>
                    <a:pt x="499" y="240"/>
                  </a:cubicBezTo>
                  <a:cubicBezTo>
                    <a:pt x="658" y="134"/>
                    <a:pt x="359" y="324"/>
                    <a:pt x="649" y="195"/>
                  </a:cubicBezTo>
                  <a:cubicBezTo>
                    <a:pt x="665" y="188"/>
                    <a:pt x="665" y="161"/>
                    <a:pt x="679" y="150"/>
                  </a:cubicBezTo>
                  <a:cubicBezTo>
                    <a:pt x="742" y="100"/>
                    <a:pt x="839" y="126"/>
                    <a:pt x="919" y="120"/>
                  </a:cubicBezTo>
                  <a:cubicBezTo>
                    <a:pt x="956" y="8"/>
                    <a:pt x="902" y="126"/>
                    <a:pt x="1099" y="60"/>
                  </a:cubicBezTo>
                  <a:cubicBezTo>
                    <a:pt x="1114" y="55"/>
                    <a:pt x="1103" y="26"/>
                    <a:pt x="1114" y="15"/>
                  </a:cubicBezTo>
                  <a:cubicBezTo>
                    <a:pt x="1125" y="4"/>
                    <a:pt x="1144" y="5"/>
                    <a:pt x="1159" y="0"/>
                  </a:cubicBezTo>
                  <a:cubicBezTo>
                    <a:pt x="1211" y="7"/>
                    <a:pt x="1296" y="2"/>
                    <a:pt x="1339" y="45"/>
                  </a:cubicBezTo>
                  <a:lnTo>
                    <a:pt x="764" y="797"/>
                  </a:lnTo>
                  <a:lnTo>
                    <a:pt x="44" y="797"/>
                  </a:lnTo>
                  <a:close/>
                </a:path>
              </a:pathLst>
            </a:custGeom>
            <a:pattFill prst="lgConfetti">
              <a:fgClr>
                <a:srgbClr val="000000"/>
              </a:fgClr>
              <a:bgClr>
                <a:srgbClr val="FFFFFF"/>
              </a:bgClr>
            </a:pattFill>
            <a:ln w="9525">
              <a:solidFill>
                <a:srgbClr val="000000"/>
              </a:solidFill>
              <a:round/>
              <a:headEnd/>
              <a:tailEnd/>
            </a:ln>
          </p:spPr>
          <p:txBody>
            <a:bodyPr/>
            <a:lstStyle/>
            <a:p>
              <a:endParaRPr lang="es-CL"/>
            </a:p>
          </p:txBody>
        </p:sp>
        <p:sp>
          <p:nvSpPr>
            <p:cNvPr id="34836" name="Text Box 20"/>
            <p:cNvSpPr txBox="1">
              <a:spLocks noChangeArrowheads="1"/>
            </p:cNvSpPr>
            <p:nvPr/>
          </p:nvSpPr>
          <p:spPr bwMode="auto">
            <a:xfrm>
              <a:off x="5302" y="11673"/>
              <a:ext cx="1050" cy="277"/>
            </a:xfrm>
            <a:prstGeom prst="rect">
              <a:avLst/>
            </a:prstGeom>
            <a:noFill/>
            <a:ln w="9525" algn="ctr">
              <a:noFill/>
              <a:miter lim="800000"/>
              <a:headEnd/>
              <a:tailEnd/>
            </a:ln>
          </p:spPr>
          <p:txBody>
            <a:bodyPr lIns="0" tIns="0" rIns="0" bIns="0"/>
            <a:lstStyle/>
            <a:p>
              <a:pPr algn="l"/>
              <a:r>
                <a:rPr lang="en-US" sz="1100"/>
                <a:t>Blasted Ore</a:t>
              </a:r>
              <a:endParaRPr lang="en-US" sz="1800" b="1"/>
            </a:p>
          </p:txBody>
        </p:sp>
        <p:sp>
          <p:nvSpPr>
            <p:cNvPr id="34837" name="Line 21"/>
            <p:cNvSpPr>
              <a:spLocks noChangeShapeType="1"/>
            </p:cNvSpPr>
            <p:nvPr/>
          </p:nvSpPr>
          <p:spPr bwMode="auto">
            <a:xfrm flipH="1">
              <a:off x="5578" y="11950"/>
              <a:ext cx="277" cy="416"/>
            </a:xfrm>
            <a:prstGeom prst="line">
              <a:avLst/>
            </a:prstGeom>
            <a:noFill/>
            <a:ln w="44450">
              <a:solidFill>
                <a:srgbClr val="000000"/>
              </a:solidFill>
              <a:round/>
              <a:headEnd/>
              <a:tailEnd type="triangle" w="med" len="med"/>
            </a:ln>
          </p:spPr>
          <p:txBody>
            <a:bodyPr/>
            <a:lstStyle/>
            <a:p>
              <a:endParaRPr lang="es-CL"/>
            </a:p>
          </p:txBody>
        </p:sp>
        <p:sp>
          <p:nvSpPr>
            <p:cNvPr id="34838" name="Text Box 22"/>
            <p:cNvSpPr txBox="1">
              <a:spLocks noChangeArrowheads="1"/>
            </p:cNvSpPr>
            <p:nvPr/>
          </p:nvSpPr>
          <p:spPr bwMode="auto">
            <a:xfrm>
              <a:off x="4609" y="11154"/>
              <a:ext cx="969" cy="277"/>
            </a:xfrm>
            <a:prstGeom prst="rect">
              <a:avLst/>
            </a:prstGeom>
            <a:solidFill>
              <a:srgbClr val="FFFFFF"/>
            </a:solidFill>
            <a:ln w="9525" algn="ctr">
              <a:noFill/>
              <a:miter lim="800000"/>
              <a:headEnd/>
              <a:tailEnd/>
            </a:ln>
          </p:spPr>
          <p:txBody>
            <a:bodyPr lIns="0" tIns="0" rIns="0" bIns="0"/>
            <a:lstStyle/>
            <a:p>
              <a:pPr algn="l"/>
              <a:r>
                <a:rPr lang="en-US" sz="1100"/>
                <a:t>Retreating</a:t>
              </a:r>
              <a:endParaRPr lang="en-US" sz="1800" b="1"/>
            </a:p>
          </p:txBody>
        </p:sp>
        <p:sp>
          <p:nvSpPr>
            <p:cNvPr id="34839" name="Line 23"/>
            <p:cNvSpPr>
              <a:spLocks noChangeShapeType="1"/>
            </p:cNvSpPr>
            <p:nvPr/>
          </p:nvSpPr>
          <p:spPr bwMode="auto">
            <a:xfrm flipH="1">
              <a:off x="4736" y="11431"/>
              <a:ext cx="554" cy="1"/>
            </a:xfrm>
            <a:prstGeom prst="line">
              <a:avLst/>
            </a:prstGeom>
            <a:noFill/>
            <a:ln w="44450">
              <a:solidFill>
                <a:srgbClr val="000000"/>
              </a:solidFill>
              <a:round/>
              <a:headEnd/>
              <a:tailEnd type="triangle" w="med" len="med"/>
            </a:ln>
          </p:spPr>
          <p:txBody>
            <a:bodyPr/>
            <a:lstStyle/>
            <a:p>
              <a:endParaRPr lang="es-CL"/>
            </a:p>
          </p:txBody>
        </p:sp>
        <p:sp>
          <p:nvSpPr>
            <p:cNvPr id="34840" name="Rectangle 24"/>
            <p:cNvSpPr>
              <a:spLocks noChangeArrowheads="1"/>
            </p:cNvSpPr>
            <p:nvPr/>
          </p:nvSpPr>
          <p:spPr bwMode="auto">
            <a:xfrm>
              <a:off x="3273" y="12559"/>
              <a:ext cx="706" cy="180"/>
            </a:xfrm>
            <a:prstGeom prst="rect">
              <a:avLst/>
            </a:prstGeom>
            <a:solidFill>
              <a:srgbClr val="FFFFFF"/>
            </a:solidFill>
            <a:ln w="9525" algn="ctr">
              <a:noFill/>
              <a:miter lim="800000"/>
              <a:headEnd/>
              <a:tailEnd/>
            </a:ln>
          </p:spPr>
          <p:txBody>
            <a:bodyPr/>
            <a:lstStyle/>
            <a:p>
              <a:endParaRPr lang="es-CL"/>
            </a:p>
          </p:txBody>
        </p:sp>
        <p:sp>
          <p:nvSpPr>
            <p:cNvPr id="34841" name="Freeform 25"/>
            <p:cNvSpPr>
              <a:spLocks/>
            </p:cNvSpPr>
            <p:nvPr/>
          </p:nvSpPr>
          <p:spPr bwMode="auto">
            <a:xfrm>
              <a:off x="2990" y="12615"/>
              <a:ext cx="720" cy="236"/>
            </a:xfrm>
            <a:custGeom>
              <a:avLst/>
              <a:gdLst>
                <a:gd name="T0" fmla="*/ 80 w 1080"/>
                <a:gd name="T1" fmla="*/ 103 h 540"/>
                <a:gd name="T2" fmla="*/ 0 w 1080"/>
                <a:gd name="T3" fmla="*/ 103 h 540"/>
                <a:gd name="T4" fmla="*/ 0 w 1080"/>
                <a:gd name="T5" fmla="*/ 69 h 540"/>
                <a:gd name="T6" fmla="*/ 160 w 1080"/>
                <a:gd name="T7" fmla="*/ 35 h 540"/>
                <a:gd name="T8" fmla="*/ 320 w 1080"/>
                <a:gd name="T9" fmla="*/ 35 h 540"/>
                <a:gd name="T10" fmla="*/ 320 w 1080"/>
                <a:gd name="T11" fmla="*/ 0 h 540"/>
                <a:gd name="T12" fmla="*/ 400 w 1080"/>
                <a:gd name="T13" fmla="*/ 0 h 540"/>
                <a:gd name="T14" fmla="*/ 320 w 1080"/>
                <a:gd name="T15" fmla="*/ 0 h 540"/>
                <a:gd name="T16" fmla="*/ 320 w 1080"/>
                <a:gd name="T17" fmla="*/ 35 h 540"/>
                <a:gd name="T18" fmla="*/ 400 w 1080"/>
                <a:gd name="T19" fmla="*/ 35 h 540"/>
                <a:gd name="T20" fmla="*/ 480 w 1080"/>
                <a:gd name="T21" fmla="*/ 69 h 540"/>
                <a:gd name="T22" fmla="*/ 480 w 1080"/>
                <a:gd name="T23" fmla="*/ 103 h 540"/>
                <a:gd name="T24" fmla="*/ 80 w 1080"/>
                <a:gd name="T25" fmla="*/ 103 h 5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80"/>
                <a:gd name="T40" fmla="*/ 0 h 540"/>
                <a:gd name="T41" fmla="*/ 1080 w 1080"/>
                <a:gd name="T42" fmla="*/ 540 h 5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80" h="540">
                  <a:moveTo>
                    <a:pt x="180" y="540"/>
                  </a:moveTo>
                  <a:lnTo>
                    <a:pt x="0" y="540"/>
                  </a:lnTo>
                  <a:lnTo>
                    <a:pt x="0" y="360"/>
                  </a:lnTo>
                  <a:lnTo>
                    <a:pt x="360" y="180"/>
                  </a:lnTo>
                  <a:lnTo>
                    <a:pt x="720" y="180"/>
                  </a:lnTo>
                  <a:lnTo>
                    <a:pt x="720" y="0"/>
                  </a:lnTo>
                  <a:lnTo>
                    <a:pt x="900" y="0"/>
                  </a:lnTo>
                  <a:lnTo>
                    <a:pt x="720" y="0"/>
                  </a:lnTo>
                  <a:lnTo>
                    <a:pt x="720" y="180"/>
                  </a:lnTo>
                  <a:lnTo>
                    <a:pt x="900" y="180"/>
                  </a:lnTo>
                  <a:lnTo>
                    <a:pt x="1080" y="360"/>
                  </a:lnTo>
                  <a:lnTo>
                    <a:pt x="1080" y="540"/>
                  </a:lnTo>
                  <a:lnTo>
                    <a:pt x="180" y="540"/>
                  </a:lnTo>
                  <a:close/>
                </a:path>
              </a:pathLst>
            </a:custGeom>
            <a:solidFill>
              <a:srgbClr val="969696"/>
            </a:solidFill>
            <a:ln w="9525">
              <a:solidFill>
                <a:srgbClr val="000000"/>
              </a:solidFill>
              <a:round/>
              <a:headEnd/>
              <a:tailEnd/>
            </a:ln>
          </p:spPr>
          <p:txBody>
            <a:bodyPr/>
            <a:lstStyle/>
            <a:p>
              <a:endParaRPr lang="es-CL"/>
            </a:p>
          </p:txBody>
        </p:sp>
        <p:sp>
          <p:nvSpPr>
            <p:cNvPr id="34842" name="Oval 26"/>
            <p:cNvSpPr>
              <a:spLocks noChangeArrowheads="1"/>
            </p:cNvSpPr>
            <p:nvPr/>
          </p:nvSpPr>
          <p:spPr bwMode="auto">
            <a:xfrm>
              <a:off x="3100" y="12742"/>
              <a:ext cx="180" cy="187"/>
            </a:xfrm>
            <a:prstGeom prst="ellipse">
              <a:avLst/>
            </a:prstGeom>
            <a:solidFill>
              <a:srgbClr val="000000"/>
            </a:solidFill>
            <a:ln w="9525" algn="ctr">
              <a:solidFill>
                <a:srgbClr val="000000"/>
              </a:solidFill>
              <a:round/>
              <a:headEnd/>
              <a:tailEnd/>
            </a:ln>
          </p:spPr>
          <p:txBody>
            <a:bodyPr/>
            <a:lstStyle/>
            <a:p>
              <a:endParaRPr lang="es-CL"/>
            </a:p>
          </p:txBody>
        </p:sp>
        <p:sp>
          <p:nvSpPr>
            <p:cNvPr id="34843" name="Oval 27"/>
            <p:cNvSpPr>
              <a:spLocks noChangeArrowheads="1"/>
            </p:cNvSpPr>
            <p:nvPr/>
          </p:nvSpPr>
          <p:spPr bwMode="auto">
            <a:xfrm>
              <a:off x="3460" y="12742"/>
              <a:ext cx="180" cy="187"/>
            </a:xfrm>
            <a:prstGeom prst="ellipse">
              <a:avLst/>
            </a:prstGeom>
            <a:solidFill>
              <a:srgbClr val="000000"/>
            </a:solidFill>
            <a:ln w="9525" algn="ctr">
              <a:solidFill>
                <a:srgbClr val="000000"/>
              </a:solidFill>
              <a:round/>
              <a:headEnd/>
              <a:tailEnd/>
            </a:ln>
          </p:spPr>
          <p:txBody>
            <a:bodyPr/>
            <a:lstStyle/>
            <a:p>
              <a:endParaRPr lang="es-CL"/>
            </a:p>
          </p:txBody>
        </p:sp>
        <p:sp>
          <p:nvSpPr>
            <p:cNvPr id="34844" name="Freeform 28"/>
            <p:cNvSpPr>
              <a:spLocks/>
            </p:cNvSpPr>
            <p:nvPr/>
          </p:nvSpPr>
          <p:spPr bwMode="auto">
            <a:xfrm rot="1684267" flipH="1">
              <a:off x="3689" y="12650"/>
              <a:ext cx="268" cy="230"/>
            </a:xfrm>
            <a:custGeom>
              <a:avLst/>
              <a:gdLst>
                <a:gd name="T0" fmla="*/ 0 w 1620"/>
                <a:gd name="T1" fmla="*/ 0 h 720"/>
                <a:gd name="T2" fmla="*/ 0 w 1620"/>
                <a:gd name="T3" fmla="*/ 37 h 720"/>
                <a:gd name="T4" fmla="*/ 5 w 1620"/>
                <a:gd name="T5" fmla="*/ 55 h 720"/>
                <a:gd name="T6" fmla="*/ 15 w 1620"/>
                <a:gd name="T7" fmla="*/ 73 h 720"/>
                <a:gd name="T8" fmla="*/ 34 w 1620"/>
                <a:gd name="T9" fmla="*/ 73 h 720"/>
                <a:gd name="T10" fmla="*/ 39 w 1620"/>
                <a:gd name="T11" fmla="*/ 55 h 720"/>
                <a:gd name="T12" fmla="*/ 44 w 1620"/>
                <a:gd name="T13" fmla="*/ 37 h 720"/>
                <a:gd name="T14" fmla="*/ 0 60000 65536"/>
                <a:gd name="T15" fmla="*/ 0 60000 65536"/>
                <a:gd name="T16" fmla="*/ 0 60000 65536"/>
                <a:gd name="T17" fmla="*/ 0 60000 65536"/>
                <a:gd name="T18" fmla="*/ 0 60000 65536"/>
                <a:gd name="T19" fmla="*/ 0 60000 65536"/>
                <a:gd name="T20" fmla="*/ 0 60000 65536"/>
                <a:gd name="T21" fmla="*/ 0 w 1620"/>
                <a:gd name="T22" fmla="*/ 0 h 720"/>
                <a:gd name="T23" fmla="*/ 1620 w 1620"/>
                <a:gd name="T24" fmla="*/ 720 h 7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20" h="720">
                  <a:moveTo>
                    <a:pt x="0" y="0"/>
                  </a:moveTo>
                  <a:lnTo>
                    <a:pt x="0" y="360"/>
                  </a:lnTo>
                  <a:lnTo>
                    <a:pt x="180" y="540"/>
                  </a:lnTo>
                  <a:lnTo>
                    <a:pt x="540" y="720"/>
                  </a:lnTo>
                  <a:lnTo>
                    <a:pt x="1260" y="720"/>
                  </a:lnTo>
                  <a:lnTo>
                    <a:pt x="1440" y="540"/>
                  </a:lnTo>
                  <a:lnTo>
                    <a:pt x="1620" y="360"/>
                  </a:lnTo>
                </a:path>
              </a:pathLst>
            </a:custGeom>
            <a:noFill/>
            <a:ln w="9525">
              <a:solidFill>
                <a:srgbClr val="000000"/>
              </a:solidFill>
              <a:round/>
              <a:headEnd/>
              <a:tailEnd/>
            </a:ln>
          </p:spPr>
          <p:txBody>
            <a:bodyPr/>
            <a:lstStyle/>
            <a:p>
              <a:endParaRPr lang="es-CL"/>
            </a:p>
          </p:txBody>
        </p:sp>
        <p:sp>
          <p:nvSpPr>
            <p:cNvPr id="34845" name="Freeform 29" descr="Large confetti"/>
            <p:cNvSpPr>
              <a:spLocks/>
            </p:cNvSpPr>
            <p:nvPr/>
          </p:nvSpPr>
          <p:spPr bwMode="auto">
            <a:xfrm>
              <a:off x="3664" y="12605"/>
              <a:ext cx="316" cy="294"/>
            </a:xfrm>
            <a:custGeom>
              <a:avLst/>
              <a:gdLst>
                <a:gd name="T0" fmla="*/ 31 w 316"/>
                <a:gd name="T1" fmla="*/ 87 h 294"/>
                <a:gd name="T2" fmla="*/ 37 w 316"/>
                <a:gd name="T3" fmla="*/ 223 h 294"/>
                <a:gd name="T4" fmla="*/ 58 w 316"/>
                <a:gd name="T5" fmla="*/ 230 h 294"/>
                <a:gd name="T6" fmla="*/ 85 w 316"/>
                <a:gd name="T7" fmla="*/ 264 h 294"/>
                <a:gd name="T8" fmla="*/ 222 w 316"/>
                <a:gd name="T9" fmla="*/ 244 h 294"/>
                <a:gd name="T10" fmla="*/ 276 w 316"/>
                <a:gd name="T11" fmla="*/ 196 h 294"/>
                <a:gd name="T12" fmla="*/ 310 w 316"/>
                <a:gd name="T13" fmla="*/ 114 h 294"/>
                <a:gd name="T14" fmla="*/ 283 w 316"/>
                <a:gd name="T15" fmla="*/ 87 h 294"/>
                <a:gd name="T16" fmla="*/ 269 w 316"/>
                <a:gd name="T17" fmla="*/ 66 h 294"/>
                <a:gd name="T18" fmla="*/ 167 w 316"/>
                <a:gd name="T19" fmla="*/ 53 h 294"/>
                <a:gd name="T20" fmla="*/ 51 w 316"/>
                <a:gd name="T21" fmla="*/ 39 h 294"/>
                <a:gd name="T22" fmla="*/ 31 w 316"/>
                <a:gd name="T23" fmla="*/ 87 h 29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16"/>
                <a:gd name="T37" fmla="*/ 0 h 294"/>
                <a:gd name="T38" fmla="*/ 316 w 316"/>
                <a:gd name="T39" fmla="*/ 294 h 29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16" h="294">
                  <a:moveTo>
                    <a:pt x="31" y="87"/>
                  </a:moveTo>
                  <a:cubicBezTo>
                    <a:pt x="33" y="132"/>
                    <a:pt x="29" y="178"/>
                    <a:pt x="37" y="223"/>
                  </a:cubicBezTo>
                  <a:cubicBezTo>
                    <a:pt x="38" y="230"/>
                    <a:pt x="53" y="225"/>
                    <a:pt x="58" y="230"/>
                  </a:cubicBezTo>
                  <a:cubicBezTo>
                    <a:pt x="122" y="294"/>
                    <a:pt x="0" y="209"/>
                    <a:pt x="85" y="264"/>
                  </a:cubicBezTo>
                  <a:cubicBezTo>
                    <a:pt x="146" y="259"/>
                    <a:pt x="171" y="257"/>
                    <a:pt x="222" y="244"/>
                  </a:cubicBezTo>
                  <a:cubicBezTo>
                    <a:pt x="243" y="229"/>
                    <a:pt x="255" y="211"/>
                    <a:pt x="276" y="196"/>
                  </a:cubicBezTo>
                  <a:cubicBezTo>
                    <a:pt x="287" y="165"/>
                    <a:pt x="293" y="141"/>
                    <a:pt x="310" y="114"/>
                  </a:cubicBezTo>
                  <a:cubicBezTo>
                    <a:pt x="297" y="71"/>
                    <a:pt x="316" y="113"/>
                    <a:pt x="283" y="87"/>
                  </a:cubicBezTo>
                  <a:cubicBezTo>
                    <a:pt x="276" y="82"/>
                    <a:pt x="276" y="71"/>
                    <a:pt x="269" y="66"/>
                  </a:cubicBezTo>
                  <a:cubicBezTo>
                    <a:pt x="242" y="45"/>
                    <a:pt x="201" y="56"/>
                    <a:pt x="167" y="53"/>
                  </a:cubicBezTo>
                  <a:cubicBezTo>
                    <a:pt x="131" y="0"/>
                    <a:pt x="103" y="22"/>
                    <a:pt x="51" y="39"/>
                  </a:cubicBezTo>
                  <a:cubicBezTo>
                    <a:pt x="30" y="54"/>
                    <a:pt x="18" y="62"/>
                    <a:pt x="31" y="87"/>
                  </a:cubicBezTo>
                  <a:close/>
                </a:path>
              </a:pathLst>
            </a:custGeom>
            <a:pattFill prst="lgConfetti">
              <a:fgClr>
                <a:srgbClr val="000000"/>
              </a:fgClr>
              <a:bgClr>
                <a:srgbClr val="FFFFFF"/>
              </a:bgClr>
            </a:pattFill>
            <a:ln w="9525">
              <a:solidFill>
                <a:srgbClr val="000000"/>
              </a:solidFill>
              <a:round/>
              <a:headEnd/>
              <a:tailEnd/>
            </a:ln>
          </p:spPr>
          <p:txBody>
            <a:bodyPr/>
            <a:lstStyle/>
            <a:p>
              <a:endParaRPr lang="es-CL"/>
            </a:p>
          </p:txBody>
        </p:sp>
        <p:sp>
          <p:nvSpPr>
            <p:cNvPr id="34846" name="Freeform 30"/>
            <p:cNvSpPr>
              <a:spLocks/>
            </p:cNvSpPr>
            <p:nvPr/>
          </p:nvSpPr>
          <p:spPr bwMode="auto">
            <a:xfrm>
              <a:off x="3682" y="12706"/>
              <a:ext cx="286" cy="171"/>
            </a:xfrm>
            <a:custGeom>
              <a:avLst/>
              <a:gdLst>
                <a:gd name="T0" fmla="*/ 8 w 286"/>
                <a:gd name="T1" fmla="*/ 0 h 171"/>
                <a:gd name="T2" fmla="*/ 15 w 286"/>
                <a:gd name="T3" fmla="*/ 150 h 171"/>
                <a:gd name="T4" fmla="*/ 58 w 286"/>
                <a:gd name="T5" fmla="*/ 164 h 171"/>
                <a:gd name="T6" fmla="*/ 115 w 286"/>
                <a:gd name="T7" fmla="*/ 171 h 171"/>
                <a:gd name="T8" fmla="*/ 207 w 286"/>
                <a:gd name="T9" fmla="*/ 157 h 171"/>
                <a:gd name="T10" fmla="*/ 250 w 286"/>
                <a:gd name="T11" fmla="*/ 107 h 171"/>
                <a:gd name="T12" fmla="*/ 286 w 286"/>
                <a:gd name="T13" fmla="*/ 57 h 171"/>
                <a:gd name="T14" fmla="*/ 100 w 286"/>
                <a:gd name="T15" fmla="*/ 22 h 171"/>
                <a:gd name="T16" fmla="*/ 8 w 286"/>
                <a:gd name="T17" fmla="*/ 0 h 17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86"/>
                <a:gd name="T28" fmla="*/ 0 h 171"/>
                <a:gd name="T29" fmla="*/ 286 w 286"/>
                <a:gd name="T30" fmla="*/ 171 h 17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86" h="171">
                  <a:moveTo>
                    <a:pt x="8" y="0"/>
                  </a:moveTo>
                  <a:cubicBezTo>
                    <a:pt x="10" y="50"/>
                    <a:pt x="0" y="102"/>
                    <a:pt x="15" y="150"/>
                  </a:cubicBezTo>
                  <a:cubicBezTo>
                    <a:pt x="19" y="164"/>
                    <a:pt x="44" y="159"/>
                    <a:pt x="58" y="164"/>
                  </a:cubicBezTo>
                  <a:cubicBezTo>
                    <a:pt x="76" y="170"/>
                    <a:pt x="96" y="169"/>
                    <a:pt x="115" y="171"/>
                  </a:cubicBezTo>
                  <a:cubicBezTo>
                    <a:pt x="146" y="166"/>
                    <a:pt x="178" y="167"/>
                    <a:pt x="207" y="157"/>
                  </a:cubicBezTo>
                  <a:cubicBezTo>
                    <a:pt x="224" y="151"/>
                    <a:pt x="238" y="120"/>
                    <a:pt x="250" y="107"/>
                  </a:cubicBezTo>
                  <a:cubicBezTo>
                    <a:pt x="258" y="83"/>
                    <a:pt x="246" y="33"/>
                    <a:pt x="286" y="57"/>
                  </a:cubicBezTo>
                  <a:cubicBezTo>
                    <a:pt x="234" y="5"/>
                    <a:pt x="183" y="26"/>
                    <a:pt x="100" y="22"/>
                  </a:cubicBezTo>
                  <a:cubicBezTo>
                    <a:pt x="68" y="11"/>
                    <a:pt x="42" y="0"/>
                    <a:pt x="8" y="0"/>
                  </a:cubicBezTo>
                  <a:close/>
                </a:path>
              </a:pathLst>
            </a:custGeom>
            <a:solidFill>
              <a:srgbClr val="333333"/>
            </a:solidFill>
            <a:ln w="9525">
              <a:solidFill>
                <a:srgbClr val="000000"/>
              </a:solidFill>
              <a:round/>
              <a:headEnd/>
              <a:tailEnd/>
            </a:ln>
          </p:spPr>
          <p:txBody>
            <a:bodyPr/>
            <a:lstStyle/>
            <a:p>
              <a:endParaRPr lang="es-CL"/>
            </a:p>
          </p:txBody>
        </p:sp>
        <p:sp>
          <p:nvSpPr>
            <p:cNvPr id="34847" name="Oval 31"/>
            <p:cNvSpPr>
              <a:spLocks noChangeArrowheads="1"/>
            </p:cNvSpPr>
            <p:nvPr/>
          </p:nvSpPr>
          <p:spPr bwMode="auto">
            <a:xfrm>
              <a:off x="3513" y="12640"/>
              <a:ext cx="43" cy="43"/>
            </a:xfrm>
            <a:prstGeom prst="ellipse">
              <a:avLst/>
            </a:prstGeom>
            <a:solidFill>
              <a:srgbClr val="000000"/>
            </a:solidFill>
            <a:ln w="9525" algn="ctr">
              <a:solidFill>
                <a:srgbClr val="000000"/>
              </a:solidFill>
              <a:round/>
              <a:headEnd/>
              <a:tailEnd/>
            </a:ln>
          </p:spPr>
          <p:txBody>
            <a:bodyPr/>
            <a:lstStyle/>
            <a:p>
              <a:endParaRPr lang="es-CL"/>
            </a:p>
          </p:txBody>
        </p:sp>
        <p:sp>
          <p:nvSpPr>
            <p:cNvPr id="34848" name="Line 32"/>
            <p:cNvSpPr>
              <a:spLocks noChangeShapeType="1"/>
            </p:cNvSpPr>
            <p:nvPr/>
          </p:nvSpPr>
          <p:spPr bwMode="auto">
            <a:xfrm>
              <a:off x="3453" y="12601"/>
              <a:ext cx="180" cy="1"/>
            </a:xfrm>
            <a:prstGeom prst="line">
              <a:avLst/>
            </a:prstGeom>
            <a:noFill/>
            <a:ln w="9525">
              <a:solidFill>
                <a:srgbClr val="000000"/>
              </a:solidFill>
              <a:round/>
              <a:headEnd/>
              <a:tailEnd/>
            </a:ln>
          </p:spPr>
          <p:txBody>
            <a:bodyPr/>
            <a:lstStyle/>
            <a:p>
              <a:endParaRPr lang="es-CL"/>
            </a:p>
          </p:txBody>
        </p:sp>
        <p:sp>
          <p:nvSpPr>
            <p:cNvPr id="34849" name="Line 33"/>
            <p:cNvSpPr>
              <a:spLocks noChangeShapeType="1"/>
            </p:cNvSpPr>
            <p:nvPr/>
          </p:nvSpPr>
          <p:spPr bwMode="auto">
            <a:xfrm>
              <a:off x="3539" y="12659"/>
              <a:ext cx="43" cy="1"/>
            </a:xfrm>
            <a:prstGeom prst="line">
              <a:avLst/>
            </a:prstGeom>
            <a:noFill/>
            <a:ln w="9525">
              <a:solidFill>
                <a:srgbClr val="000000"/>
              </a:solidFill>
              <a:round/>
              <a:headEnd/>
              <a:tailEnd/>
            </a:ln>
          </p:spPr>
          <p:txBody>
            <a:bodyPr/>
            <a:lstStyle/>
            <a:p>
              <a:endParaRPr lang="es-CL"/>
            </a:p>
          </p:txBody>
        </p:sp>
        <p:sp>
          <p:nvSpPr>
            <p:cNvPr id="34850" name="Rectangle 34"/>
            <p:cNvSpPr>
              <a:spLocks noChangeArrowheads="1"/>
            </p:cNvSpPr>
            <p:nvPr/>
          </p:nvSpPr>
          <p:spPr bwMode="auto">
            <a:xfrm>
              <a:off x="3513" y="11290"/>
              <a:ext cx="706" cy="180"/>
            </a:xfrm>
            <a:prstGeom prst="rect">
              <a:avLst/>
            </a:prstGeom>
            <a:solidFill>
              <a:srgbClr val="FFFFFF"/>
            </a:solidFill>
            <a:ln w="9525" algn="ctr">
              <a:noFill/>
              <a:miter lim="800000"/>
              <a:headEnd/>
              <a:tailEnd/>
            </a:ln>
          </p:spPr>
          <p:txBody>
            <a:bodyPr/>
            <a:lstStyle/>
            <a:p>
              <a:endParaRPr lang="es-CL"/>
            </a:p>
          </p:txBody>
        </p:sp>
        <p:sp>
          <p:nvSpPr>
            <p:cNvPr id="34851" name="Freeform 35"/>
            <p:cNvSpPr>
              <a:spLocks/>
            </p:cNvSpPr>
            <p:nvPr/>
          </p:nvSpPr>
          <p:spPr bwMode="auto">
            <a:xfrm>
              <a:off x="3332" y="11346"/>
              <a:ext cx="720" cy="236"/>
            </a:xfrm>
            <a:custGeom>
              <a:avLst/>
              <a:gdLst>
                <a:gd name="T0" fmla="*/ 80 w 1080"/>
                <a:gd name="T1" fmla="*/ 103 h 540"/>
                <a:gd name="T2" fmla="*/ 0 w 1080"/>
                <a:gd name="T3" fmla="*/ 103 h 540"/>
                <a:gd name="T4" fmla="*/ 0 w 1080"/>
                <a:gd name="T5" fmla="*/ 69 h 540"/>
                <a:gd name="T6" fmla="*/ 160 w 1080"/>
                <a:gd name="T7" fmla="*/ 35 h 540"/>
                <a:gd name="T8" fmla="*/ 320 w 1080"/>
                <a:gd name="T9" fmla="*/ 35 h 540"/>
                <a:gd name="T10" fmla="*/ 320 w 1080"/>
                <a:gd name="T11" fmla="*/ 0 h 540"/>
                <a:gd name="T12" fmla="*/ 400 w 1080"/>
                <a:gd name="T13" fmla="*/ 0 h 540"/>
                <a:gd name="T14" fmla="*/ 320 w 1080"/>
                <a:gd name="T15" fmla="*/ 0 h 540"/>
                <a:gd name="T16" fmla="*/ 320 w 1080"/>
                <a:gd name="T17" fmla="*/ 35 h 540"/>
                <a:gd name="T18" fmla="*/ 400 w 1080"/>
                <a:gd name="T19" fmla="*/ 35 h 540"/>
                <a:gd name="T20" fmla="*/ 480 w 1080"/>
                <a:gd name="T21" fmla="*/ 69 h 540"/>
                <a:gd name="T22" fmla="*/ 480 w 1080"/>
                <a:gd name="T23" fmla="*/ 103 h 540"/>
                <a:gd name="T24" fmla="*/ 80 w 1080"/>
                <a:gd name="T25" fmla="*/ 103 h 54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80"/>
                <a:gd name="T40" fmla="*/ 0 h 540"/>
                <a:gd name="T41" fmla="*/ 1080 w 1080"/>
                <a:gd name="T42" fmla="*/ 540 h 54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80" h="540">
                  <a:moveTo>
                    <a:pt x="180" y="540"/>
                  </a:moveTo>
                  <a:lnTo>
                    <a:pt x="0" y="540"/>
                  </a:lnTo>
                  <a:lnTo>
                    <a:pt x="0" y="360"/>
                  </a:lnTo>
                  <a:lnTo>
                    <a:pt x="360" y="180"/>
                  </a:lnTo>
                  <a:lnTo>
                    <a:pt x="720" y="180"/>
                  </a:lnTo>
                  <a:lnTo>
                    <a:pt x="720" y="0"/>
                  </a:lnTo>
                  <a:lnTo>
                    <a:pt x="900" y="0"/>
                  </a:lnTo>
                  <a:lnTo>
                    <a:pt x="720" y="0"/>
                  </a:lnTo>
                  <a:lnTo>
                    <a:pt x="720" y="180"/>
                  </a:lnTo>
                  <a:lnTo>
                    <a:pt x="900" y="180"/>
                  </a:lnTo>
                  <a:lnTo>
                    <a:pt x="1080" y="360"/>
                  </a:lnTo>
                  <a:lnTo>
                    <a:pt x="1080" y="540"/>
                  </a:lnTo>
                  <a:lnTo>
                    <a:pt x="180" y="540"/>
                  </a:lnTo>
                  <a:close/>
                </a:path>
              </a:pathLst>
            </a:custGeom>
            <a:solidFill>
              <a:srgbClr val="969696"/>
            </a:solidFill>
            <a:ln w="9525">
              <a:solidFill>
                <a:srgbClr val="000000"/>
              </a:solidFill>
              <a:round/>
              <a:headEnd/>
              <a:tailEnd/>
            </a:ln>
          </p:spPr>
          <p:txBody>
            <a:bodyPr/>
            <a:lstStyle/>
            <a:p>
              <a:endParaRPr lang="es-CL"/>
            </a:p>
          </p:txBody>
        </p:sp>
        <p:sp>
          <p:nvSpPr>
            <p:cNvPr id="34852" name="Oval 36"/>
            <p:cNvSpPr>
              <a:spLocks noChangeArrowheads="1"/>
            </p:cNvSpPr>
            <p:nvPr/>
          </p:nvSpPr>
          <p:spPr bwMode="auto">
            <a:xfrm>
              <a:off x="3442" y="11473"/>
              <a:ext cx="180" cy="187"/>
            </a:xfrm>
            <a:prstGeom prst="ellipse">
              <a:avLst/>
            </a:prstGeom>
            <a:solidFill>
              <a:srgbClr val="000000"/>
            </a:solidFill>
            <a:ln w="9525" algn="ctr">
              <a:solidFill>
                <a:srgbClr val="000000"/>
              </a:solidFill>
              <a:round/>
              <a:headEnd/>
              <a:tailEnd/>
            </a:ln>
          </p:spPr>
          <p:txBody>
            <a:bodyPr/>
            <a:lstStyle/>
            <a:p>
              <a:endParaRPr lang="es-CL"/>
            </a:p>
          </p:txBody>
        </p:sp>
        <p:sp>
          <p:nvSpPr>
            <p:cNvPr id="34853" name="Oval 37"/>
            <p:cNvSpPr>
              <a:spLocks noChangeArrowheads="1"/>
            </p:cNvSpPr>
            <p:nvPr/>
          </p:nvSpPr>
          <p:spPr bwMode="auto">
            <a:xfrm>
              <a:off x="3802" y="11473"/>
              <a:ext cx="180" cy="187"/>
            </a:xfrm>
            <a:prstGeom prst="ellipse">
              <a:avLst/>
            </a:prstGeom>
            <a:solidFill>
              <a:srgbClr val="000000"/>
            </a:solidFill>
            <a:ln w="9525" algn="ctr">
              <a:solidFill>
                <a:srgbClr val="000000"/>
              </a:solidFill>
              <a:round/>
              <a:headEnd/>
              <a:tailEnd/>
            </a:ln>
          </p:spPr>
          <p:txBody>
            <a:bodyPr/>
            <a:lstStyle/>
            <a:p>
              <a:endParaRPr lang="es-CL"/>
            </a:p>
          </p:txBody>
        </p:sp>
        <p:sp>
          <p:nvSpPr>
            <p:cNvPr id="34854" name="Oval 38"/>
            <p:cNvSpPr>
              <a:spLocks noChangeArrowheads="1"/>
            </p:cNvSpPr>
            <p:nvPr/>
          </p:nvSpPr>
          <p:spPr bwMode="auto">
            <a:xfrm>
              <a:off x="3855" y="11371"/>
              <a:ext cx="43" cy="43"/>
            </a:xfrm>
            <a:prstGeom prst="ellipse">
              <a:avLst/>
            </a:prstGeom>
            <a:solidFill>
              <a:srgbClr val="000000"/>
            </a:solidFill>
            <a:ln w="9525" algn="ctr">
              <a:solidFill>
                <a:srgbClr val="000000"/>
              </a:solidFill>
              <a:round/>
              <a:headEnd/>
              <a:tailEnd/>
            </a:ln>
          </p:spPr>
          <p:txBody>
            <a:bodyPr/>
            <a:lstStyle/>
            <a:p>
              <a:endParaRPr lang="es-CL"/>
            </a:p>
          </p:txBody>
        </p:sp>
        <p:sp>
          <p:nvSpPr>
            <p:cNvPr id="34855" name="Line 39"/>
            <p:cNvSpPr>
              <a:spLocks noChangeShapeType="1"/>
            </p:cNvSpPr>
            <p:nvPr/>
          </p:nvSpPr>
          <p:spPr bwMode="auto">
            <a:xfrm>
              <a:off x="3795" y="11332"/>
              <a:ext cx="180" cy="1"/>
            </a:xfrm>
            <a:prstGeom prst="line">
              <a:avLst/>
            </a:prstGeom>
            <a:noFill/>
            <a:ln w="9525">
              <a:solidFill>
                <a:srgbClr val="000000"/>
              </a:solidFill>
              <a:round/>
              <a:headEnd/>
              <a:tailEnd/>
            </a:ln>
          </p:spPr>
          <p:txBody>
            <a:bodyPr/>
            <a:lstStyle/>
            <a:p>
              <a:endParaRPr lang="es-CL"/>
            </a:p>
          </p:txBody>
        </p:sp>
        <p:sp>
          <p:nvSpPr>
            <p:cNvPr id="34856" name="Line 40"/>
            <p:cNvSpPr>
              <a:spLocks noChangeShapeType="1"/>
            </p:cNvSpPr>
            <p:nvPr/>
          </p:nvSpPr>
          <p:spPr bwMode="auto">
            <a:xfrm>
              <a:off x="3881" y="11390"/>
              <a:ext cx="43" cy="1"/>
            </a:xfrm>
            <a:prstGeom prst="line">
              <a:avLst/>
            </a:prstGeom>
            <a:noFill/>
            <a:ln w="9525">
              <a:solidFill>
                <a:srgbClr val="000000"/>
              </a:solidFill>
              <a:round/>
              <a:headEnd/>
              <a:tailEnd/>
            </a:ln>
          </p:spPr>
          <p:txBody>
            <a:bodyPr/>
            <a:lstStyle/>
            <a:p>
              <a:endParaRPr lang="es-CL"/>
            </a:p>
          </p:txBody>
        </p:sp>
        <p:sp>
          <p:nvSpPr>
            <p:cNvPr id="34857" name="Rectangle 41"/>
            <p:cNvSpPr>
              <a:spLocks noChangeArrowheads="1"/>
            </p:cNvSpPr>
            <p:nvPr/>
          </p:nvSpPr>
          <p:spPr bwMode="auto">
            <a:xfrm>
              <a:off x="6880" y="11283"/>
              <a:ext cx="1123" cy="228"/>
            </a:xfrm>
            <a:prstGeom prst="rect">
              <a:avLst/>
            </a:prstGeom>
            <a:solidFill>
              <a:srgbClr val="FFFFFF"/>
            </a:solidFill>
            <a:ln w="9525" algn="ctr">
              <a:noFill/>
              <a:miter lim="800000"/>
              <a:headEnd/>
              <a:tailEnd/>
            </a:ln>
          </p:spPr>
          <p:txBody>
            <a:bodyPr/>
            <a:lstStyle/>
            <a:p>
              <a:endParaRPr lang="es-CL"/>
            </a:p>
          </p:txBody>
        </p:sp>
        <p:sp>
          <p:nvSpPr>
            <p:cNvPr id="34858" name="Freeform 42"/>
            <p:cNvSpPr>
              <a:spLocks noChangeAspect="1"/>
            </p:cNvSpPr>
            <p:nvPr/>
          </p:nvSpPr>
          <p:spPr bwMode="auto">
            <a:xfrm>
              <a:off x="7133" y="11404"/>
              <a:ext cx="662" cy="217"/>
            </a:xfrm>
            <a:custGeom>
              <a:avLst/>
              <a:gdLst>
                <a:gd name="T0" fmla="*/ 101 w 720"/>
                <a:gd name="T1" fmla="*/ 200 h 236"/>
                <a:gd name="T2" fmla="*/ 0 w 720"/>
                <a:gd name="T3" fmla="*/ 200 h 236"/>
                <a:gd name="T4" fmla="*/ 0 w 720"/>
                <a:gd name="T5" fmla="*/ 132 h 236"/>
                <a:gd name="T6" fmla="*/ 203 w 720"/>
                <a:gd name="T7" fmla="*/ 67 h 236"/>
                <a:gd name="T8" fmla="*/ 405 w 720"/>
                <a:gd name="T9" fmla="*/ 67 h 236"/>
                <a:gd name="T10" fmla="*/ 405 w 720"/>
                <a:gd name="T11" fmla="*/ 0 h 236"/>
                <a:gd name="T12" fmla="*/ 508 w 720"/>
                <a:gd name="T13" fmla="*/ 0 h 236"/>
                <a:gd name="T14" fmla="*/ 405 w 720"/>
                <a:gd name="T15" fmla="*/ 0 h 236"/>
                <a:gd name="T16" fmla="*/ 405 w 720"/>
                <a:gd name="T17" fmla="*/ 67 h 236"/>
                <a:gd name="T18" fmla="*/ 609 w 720"/>
                <a:gd name="T19" fmla="*/ 33 h 236"/>
                <a:gd name="T20" fmla="*/ 609 w 720"/>
                <a:gd name="T21" fmla="*/ 132 h 236"/>
                <a:gd name="T22" fmla="*/ 609 w 720"/>
                <a:gd name="T23" fmla="*/ 200 h 236"/>
                <a:gd name="T24" fmla="*/ 101 w 720"/>
                <a:gd name="T25" fmla="*/ 200 h 2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720"/>
                <a:gd name="T40" fmla="*/ 0 h 236"/>
                <a:gd name="T41" fmla="*/ 720 w 720"/>
                <a:gd name="T42" fmla="*/ 236 h 2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720" h="236">
                  <a:moveTo>
                    <a:pt x="120" y="236"/>
                  </a:moveTo>
                  <a:lnTo>
                    <a:pt x="0" y="236"/>
                  </a:lnTo>
                  <a:lnTo>
                    <a:pt x="0" y="157"/>
                  </a:lnTo>
                  <a:lnTo>
                    <a:pt x="240" y="79"/>
                  </a:lnTo>
                  <a:lnTo>
                    <a:pt x="480" y="79"/>
                  </a:lnTo>
                  <a:lnTo>
                    <a:pt x="480" y="0"/>
                  </a:lnTo>
                  <a:lnTo>
                    <a:pt x="600" y="0"/>
                  </a:lnTo>
                  <a:lnTo>
                    <a:pt x="480" y="0"/>
                  </a:lnTo>
                  <a:lnTo>
                    <a:pt x="480" y="79"/>
                  </a:lnTo>
                  <a:lnTo>
                    <a:pt x="720" y="39"/>
                  </a:lnTo>
                  <a:lnTo>
                    <a:pt x="720" y="157"/>
                  </a:lnTo>
                  <a:lnTo>
                    <a:pt x="720" y="236"/>
                  </a:lnTo>
                  <a:lnTo>
                    <a:pt x="120" y="236"/>
                  </a:lnTo>
                  <a:close/>
                </a:path>
              </a:pathLst>
            </a:custGeom>
            <a:solidFill>
              <a:srgbClr val="969696"/>
            </a:solidFill>
            <a:ln w="9525">
              <a:solidFill>
                <a:srgbClr val="000000"/>
              </a:solidFill>
              <a:round/>
              <a:headEnd/>
              <a:tailEnd/>
            </a:ln>
          </p:spPr>
          <p:txBody>
            <a:bodyPr/>
            <a:lstStyle/>
            <a:p>
              <a:endParaRPr lang="es-CL"/>
            </a:p>
          </p:txBody>
        </p:sp>
        <p:sp>
          <p:nvSpPr>
            <p:cNvPr id="34859" name="Oval 43"/>
            <p:cNvSpPr>
              <a:spLocks noChangeArrowheads="1"/>
            </p:cNvSpPr>
            <p:nvPr/>
          </p:nvSpPr>
          <p:spPr bwMode="auto">
            <a:xfrm>
              <a:off x="7673" y="11412"/>
              <a:ext cx="43" cy="43"/>
            </a:xfrm>
            <a:prstGeom prst="ellipse">
              <a:avLst/>
            </a:prstGeom>
            <a:solidFill>
              <a:srgbClr val="000000"/>
            </a:solidFill>
            <a:ln w="9525" algn="ctr">
              <a:solidFill>
                <a:srgbClr val="000000"/>
              </a:solidFill>
              <a:round/>
              <a:headEnd/>
              <a:tailEnd/>
            </a:ln>
          </p:spPr>
          <p:txBody>
            <a:bodyPr/>
            <a:lstStyle/>
            <a:p>
              <a:endParaRPr lang="es-CL"/>
            </a:p>
          </p:txBody>
        </p:sp>
        <p:sp>
          <p:nvSpPr>
            <p:cNvPr id="34860" name="Line 44"/>
            <p:cNvSpPr>
              <a:spLocks noChangeShapeType="1"/>
            </p:cNvSpPr>
            <p:nvPr/>
          </p:nvSpPr>
          <p:spPr bwMode="auto">
            <a:xfrm>
              <a:off x="7579" y="11373"/>
              <a:ext cx="216" cy="1"/>
            </a:xfrm>
            <a:prstGeom prst="line">
              <a:avLst/>
            </a:prstGeom>
            <a:noFill/>
            <a:ln w="9525">
              <a:solidFill>
                <a:srgbClr val="000000"/>
              </a:solidFill>
              <a:round/>
              <a:headEnd/>
              <a:tailEnd/>
            </a:ln>
          </p:spPr>
          <p:txBody>
            <a:bodyPr/>
            <a:lstStyle/>
            <a:p>
              <a:endParaRPr lang="es-CL"/>
            </a:p>
          </p:txBody>
        </p:sp>
        <p:sp>
          <p:nvSpPr>
            <p:cNvPr id="34861" name="Line 45"/>
            <p:cNvSpPr>
              <a:spLocks noChangeShapeType="1"/>
            </p:cNvSpPr>
            <p:nvPr/>
          </p:nvSpPr>
          <p:spPr bwMode="auto">
            <a:xfrm>
              <a:off x="7699" y="11431"/>
              <a:ext cx="43" cy="1"/>
            </a:xfrm>
            <a:prstGeom prst="line">
              <a:avLst/>
            </a:prstGeom>
            <a:noFill/>
            <a:ln w="9525">
              <a:solidFill>
                <a:srgbClr val="000000"/>
              </a:solidFill>
              <a:round/>
              <a:headEnd/>
              <a:tailEnd/>
            </a:ln>
          </p:spPr>
          <p:txBody>
            <a:bodyPr/>
            <a:lstStyle/>
            <a:p>
              <a:endParaRPr lang="es-CL"/>
            </a:p>
          </p:txBody>
        </p:sp>
        <p:sp>
          <p:nvSpPr>
            <p:cNvPr id="34862" name="Freeform 46" descr="Dark vertical"/>
            <p:cNvSpPr>
              <a:spLocks/>
            </p:cNvSpPr>
            <p:nvPr/>
          </p:nvSpPr>
          <p:spPr bwMode="auto">
            <a:xfrm flipH="1">
              <a:off x="4068" y="11185"/>
              <a:ext cx="144" cy="432"/>
            </a:xfrm>
            <a:custGeom>
              <a:avLst/>
              <a:gdLst>
                <a:gd name="T0" fmla="*/ 0 w 180"/>
                <a:gd name="T1" fmla="*/ 346 h 540"/>
                <a:gd name="T2" fmla="*/ 0 w 180"/>
                <a:gd name="T3" fmla="*/ 0 h 540"/>
                <a:gd name="T4" fmla="*/ 115 w 180"/>
                <a:gd name="T5" fmla="*/ 0 h 540"/>
                <a:gd name="T6" fmla="*/ 115 w 180"/>
                <a:gd name="T7" fmla="*/ 346 h 540"/>
                <a:gd name="T8" fmla="*/ 0 w 180"/>
                <a:gd name="T9" fmla="*/ 346 h 540"/>
                <a:gd name="T10" fmla="*/ 0 60000 65536"/>
                <a:gd name="T11" fmla="*/ 0 60000 65536"/>
                <a:gd name="T12" fmla="*/ 0 60000 65536"/>
                <a:gd name="T13" fmla="*/ 0 60000 65536"/>
                <a:gd name="T14" fmla="*/ 0 60000 65536"/>
                <a:gd name="T15" fmla="*/ 0 w 180"/>
                <a:gd name="T16" fmla="*/ 0 h 540"/>
                <a:gd name="T17" fmla="*/ 180 w 180"/>
                <a:gd name="T18" fmla="*/ 540 h 540"/>
              </a:gdLst>
              <a:ahLst/>
              <a:cxnLst>
                <a:cxn ang="T10">
                  <a:pos x="T0" y="T1"/>
                </a:cxn>
                <a:cxn ang="T11">
                  <a:pos x="T2" y="T3"/>
                </a:cxn>
                <a:cxn ang="T12">
                  <a:pos x="T4" y="T5"/>
                </a:cxn>
                <a:cxn ang="T13">
                  <a:pos x="T6" y="T7"/>
                </a:cxn>
                <a:cxn ang="T14">
                  <a:pos x="T8" y="T9"/>
                </a:cxn>
              </a:cxnLst>
              <a:rect l="T15" t="T16" r="T17" b="T18"/>
              <a:pathLst>
                <a:path w="180" h="540">
                  <a:moveTo>
                    <a:pt x="0" y="540"/>
                  </a:moveTo>
                  <a:lnTo>
                    <a:pt x="0" y="0"/>
                  </a:lnTo>
                  <a:lnTo>
                    <a:pt x="180" y="0"/>
                  </a:lnTo>
                  <a:lnTo>
                    <a:pt x="180" y="540"/>
                  </a:lnTo>
                  <a:lnTo>
                    <a:pt x="0" y="540"/>
                  </a:lnTo>
                  <a:close/>
                </a:path>
              </a:pathLst>
            </a:custGeom>
            <a:pattFill prst="dkVert">
              <a:fgClr>
                <a:srgbClr val="000000"/>
              </a:fgClr>
              <a:bgClr>
                <a:srgbClr val="FFFFFF"/>
              </a:bgClr>
            </a:pattFill>
            <a:ln w="9525">
              <a:solidFill>
                <a:srgbClr val="000000"/>
              </a:solidFill>
              <a:round/>
              <a:headEnd/>
              <a:tailEnd/>
            </a:ln>
          </p:spPr>
          <p:txBody>
            <a:bodyPr/>
            <a:lstStyle/>
            <a:p>
              <a:endParaRPr lang="es-CL"/>
            </a:p>
          </p:txBody>
        </p:sp>
        <p:sp>
          <p:nvSpPr>
            <p:cNvPr id="34863" name="Line 47"/>
            <p:cNvSpPr>
              <a:spLocks noChangeShapeType="1"/>
            </p:cNvSpPr>
            <p:nvPr/>
          </p:nvSpPr>
          <p:spPr bwMode="auto">
            <a:xfrm flipV="1">
              <a:off x="3990" y="11375"/>
              <a:ext cx="130" cy="130"/>
            </a:xfrm>
            <a:prstGeom prst="line">
              <a:avLst/>
            </a:prstGeom>
            <a:noFill/>
            <a:ln w="34925">
              <a:solidFill>
                <a:srgbClr val="000000"/>
              </a:solidFill>
              <a:round/>
              <a:headEnd/>
              <a:tailEnd/>
            </a:ln>
          </p:spPr>
          <p:txBody>
            <a:bodyPr/>
            <a:lstStyle/>
            <a:p>
              <a:endParaRPr lang="es-CL"/>
            </a:p>
          </p:txBody>
        </p:sp>
        <p:sp>
          <p:nvSpPr>
            <p:cNvPr id="34864" name="Line 48"/>
            <p:cNvSpPr>
              <a:spLocks noChangeShapeType="1"/>
            </p:cNvSpPr>
            <p:nvPr/>
          </p:nvSpPr>
          <p:spPr bwMode="auto">
            <a:xfrm>
              <a:off x="4272" y="11606"/>
              <a:ext cx="1" cy="1012"/>
            </a:xfrm>
            <a:prstGeom prst="line">
              <a:avLst/>
            </a:prstGeom>
            <a:noFill/>
            <a:ln w="9525">
              <a:solidFill>
                <a:srgbClr val="000000"/>
              </a:solidFill>
              <a:prstDash val="dash"/>
              <a:round/>
              <a:headEnd/>
              <a:tailEnd/>
            </a:ln>
          </p:spPr>
          <p:txBody>
            <a:bodyPr/>
            <a:lstStyle/>
            <a:p>
              <a:endParaRPr lang="es-CL"/>
            </a:p>
          </p:txBody>
        </p:sp>
        <p:sp>
          <p:nvSpPr>
            <p:cNvPr id="34865" name="Line 49"/>
            <p:cNvSpPr>
              <a:spLocks noChangeShapeType="1"/>
            </p:cNvSpPr>
            <p:nvPr/>
          </p:nvSpPr>
          <p:spPr bwMode="auto">
            <a:xfrm>
              <a:off x="4119" y="11521"/>
              <a:ext cx="1" cy="720"/>
            </a:xfrm>
            <a:prstGeom prst="line">
              <a:avLst/>
            </a:prstGeom>
            <a:noFill/>
            <a:ln w="9525">
              <a:solidFill>
                <a:srgbClr val="000000"/>
              </a:solidFill>
              <a:round/>
              <a:headEnd/>
              <a:tailEnd/>
            </a:ln>
          </p:spPr>
          <p:txBody>
            <a:bodyPr/>
            <a:lstStyle/>
            <a:p>
              <a:endParaRPr lang="es-CL"/>
            </a:p>
          </p:txBody>
        </p:sp>
        <p:sp>
          <p:nvSpPr>
            <p:cNvPr id="34866" name="Line 50"/>
            <p:cNvSpPr>
              <a:spLocks noChangeShapeType="1"/>
            </p:cNvSpPr>
            <p:nvPr/>
          </p:nvSpPr>
          <p:spPr bwMode="auto">
            <a:xfrm>
              <a:off x="4265" y="11606"/>
              <a:ext cx="1" cy="86"/>
            </a:xfrm>
            <a:prstGeom prst="line">
              <a:avLst/>
            </a:prstGeom>
            <a:noFill/>
            <a:ln w="28575">
              <a:solidFill>
                <a:srgbClr val="000000"/>
              </a:solidFill>
              <a:round/>
              <a:headEnd/>
              <a:tailEnd/>
            </a:ln>
          </p:spPr>
          <p:txBody>
            <a:bodyPr/>
            <a:lstStyle/>
            <a:p>
              <a:endParaRPr lang="es-CL"/>
            </a:p>
          </p:txBody>
        </p:sp>
        <p:sp>
          <p:nvSpPr>
            <p:cNvPr id="34867" name="Line 51"/>
            <p:cNvSpPr>
              <a:spLocks noChangeShapeType="1"/>
            </p:cNvSpPr>
            <p:nvPr/>
          </p:nvSpPr>
          <p:spPr bwMode="auto">
            <a:xfrm>
              <a:off x="4444" y="11608"/>
              <a:ext cx="1" cy="1012"/>
            </a:xfrm>
            <a:prstGeom prst="line">
              <a:avLst/>
            </a:prstGeom>
            <a:noFill/>
            <a:ln w="9525">
              <a:solidFill>
                <a:srgbClr val="000000"/>
              </a:solidFill>
              <a:prstDash val="dash"/>
              <a:round/>
              <a:headEnd/>
              <a:tailEnd/>
            </a:ln>
          </p:spPr>
          <p:txBody>
            <a:bodyPr/>
            <a:lstStyle/>
            <a:p>
              <a:endParaRPr lang="es-CL"/>
            </a:p>
          </p:txBody>
        </p:sp>
        <p:sp>
          <p:nvSpPr>
            <p:cNvPr id="34868" name="Line 52"/>
            <p:cNvSpPr>
              <a:spLocks noChangeShapeType="1"/>
            </p:cNvSpPr>
            <p:nvPr/>
          </p:nvSpPr>
          <p:spPr bwMode="auto">
            <a:xfrm>
              <a:off x="4454" y="11608"/>
              <a:ext cx="1" cy="86"/>
            </a:xfrm>
            <a:prstGeom prst="line">
              <a:avLst/>
            </a:prstGeom>
            <a:noFill/>
            <a:ln w="28575">
              <a:solidFill>
                <a:srgbClr val="000000"/>
              </a:solidFill>
              <a:round/>
              <a:headEnd/>
              <a:tailEnd/>
            </a:ln>
          </p:spPr>
          <p:txBody>
            <a:bodyPr/>
            <a:lstStyle/>
            <a:p>
              <a:endParaRPr lang="es-CL"/>
            </a:p>
          </p:txBody>
        </p:sp>
        <p:sp>
          <p:nvSpPr>
            <p:cNvPr id="34869" name="Line 53"/>
            <p:cNvSpPr>
              <a:spLocks noChangeShapeType="1"/>
            </p:cNvSpPr>
            <p:nvPr/>
          </p:nvSpPr>
          <p:spPr bwMode="auto">
            <a:xfrm>
              <a:off x="4947" y="11606"/>
              <a:ext cx="1" cy="1012"/>
            </a:xfrm>
            <a:prstGeom prst="line">
              <a:avLst/>
            </a:prstGeom>
            <a:noFill/>
            <a:ln w="9525">
              <a:solidFill>
                <a:srgbClr val="000000"/>
              </a:solidFill>
              <a:prstDash val="dash"/>
              <a:round/>
              <a:headEnd/>
              <a:tailEnd/>
            </a:ln>
          </p:spPr>
          <p:txBody>
            <a:bodyPr/>
            <a:lstStyle/>
            <a:p>
              <a:endParaRPr lang="es-CL"/>
            </a:p>
          </p:txBody>
        </p:sp>
        <p:sp>
          <p:nvSpPr>
            <p:cNvPr id="34870" name="Line 54"/>
            <p:cNvSpPr>
              <a:spLocks noChangeShapeType="1"/>
            </p:cNvSpPr>
            <p:nvPr/>
          </p:nvSpPr>
          <p:spPr bwMode="auto">
            <a:xfrm>
              <a:off x="4957" y="11589"/>
              <a:ext cx="1" cy="86"/>
            </a:xfrm>
            <a:prstGeom prst="line">
              <a:avLst/>
            </a:prstGeom>
            <a:noFill/>
            <a:ln w="28575">
              <a:solidFill>
                <a:srgbClr val="000000"/>
              </a:solidFill>
              <a:round/>
              <a:headEnd/>
              <a:tailEnd/>
            </a:ln>
          </p:spPr>
          <p:txBody>
            <a:bodyPr/>
            <a:lstStyle/>
            <a:p>
              <a:endParaRPr lang="es-CL"/>
            </a:p>
          </p:txBody>
        </p:sp>
        <p:sp>
          <p:nvSpPr>
            <p:cNvPr id="34871" name="Line 55"/>
            <p:cNvSpPr>
              <a:spLocks noChangeShapeType="1"/>
            </p:cNvSpPr>
            <p:nvPr/>
          </p:nvSpPr>
          <p:spPr bwMode="auto">
            <a:xfrm>
              <a:off x="4794" y="11616"/>
              <a:ext cx="1" cy="1012"/>
            </a:xfrm>
            <a:prstGeom prst="line">
              <a:avLst/>
            </a:prstGeom>
            <a:noFill/>
            <a:ln w="9525">
              <a:solidFill>
                <a:srgbClr val="000000"/>
              </a:solidFill>
              <a:prstDash val="dash"/>
              <a:round/>
              <a:headEnd/>
              <a:tailEnd/>
            </a:ln>
          </p:spPr>
          <p:txBody>
            <a:bodyPr/>
            <a:lstStyle/>
            <a:p>
              <a:endParaRPr lang="es-CL"/>
            </a:p>
          </p:txBody>
        </p:sp>
        <p:sp>
          <p:nvSpPr>
            <p:cNvPr id="34872" name="Line 56"/>
            <p:cNvSpPr>
              <a:spLocks noChangeShapeType="1"/>
            </p:cNvSpPr>
            <p:nvPr/>
          </p:nvSpPr>
          <p:spPr bwMode="auto">
            <a:xfrm>
              <a:off x="4804" y="11616"/>
              <a:ext cx="1" cy="86"/>
            </a:xfrm>
            <a:prstGeom prst="line">
              <a:avLst/>
            </a:prstGeom>
            <a:noFill/>
            <a:ln w="28575">
              <a:solidFill>
                <a:srgbClr val="000000"/>
              </a:solidFill>
              <a:round/>
              <a:headEnd/>
              <a:tailEnd/>
            </a:ln>
          </p:spPr>
          <p:txBody>
            <a:bodyPr/>
            <a:lstStyle/>
            <a:p>
              <a:endParaRPr lang="es-CL"/>
            </a:p>
          </p:txBody>
        </p:sp>
        <p:sp>
          <p:nvSpPr>
            <p:cNvPr id="34873" name="Line 57"/>
            <p:cNvSpPr>
              <a:spLocks noChangeShapeType="1"/>
            </p:cNvSpPr>
            <p:nvPr/>
          </p:nvSpPr>
          <p:spPr bwMode="auto">
            <a:xfrm>
              <a:off x="4624" y="11623"/>
              <a:ext cx="1" cy="1012"/>
            </a:xfrm>
            <a:prstGeom prst="line">
              <a:avLst/>
            </a:prstGeom>
            <a:noFill/>
            <a:ln w="9525">
              <a:solidFill>
                <a:srgbClr val="000000"/>
              </a:solidFill>
              <a:prstDash val="dash"/>
              <a:round/>
              <a:headEnd/>
              <a:tailEnd/>
            </a:ln>
          </p:spPr>
          <p:txBody>
            <a:bodyPr/>
            <a:lstStyle/>
            <a:p>
              <a:endParaRPr lang="es-CL"/>
            </a:p>
          </p:txBody>
        </p:sp>
        <p:sp>
          <p:nvSpPr>
            <p:cNvPr id="34874" name="Line 58"/>
            <p:cNvSpPr>
              <a:spLocks noChangeShapeType="1"/>
            </p:cNvSpPr>
            <p:nvPr/>
          </p:nvSpPr>
          <p:spPr bwMode="auto">
            <a:xfrm>
              <a:off x="4634" y="11606"/>
              <a:ext cx="1" cy="86"/>
            </a:xfrm>
            <a:prstGeom prst="line">
              <a:avLst/>
            </a:prstGeom>
            <a:noFill/>
            <a:ln w="28575">
              <a:solidFill>
                <a:srgbClr val="000000"/>
              </a:solidFill>
              <a:round/>
              <a:headEnd/>
              <a:tailEnd/>
            </a:ln>
          </p:spPr>
          <p:txBody>
            <a:bodyPr/>
            <a:lstStyle/>
            <a:p>
              <a:endParaRPr lang="es-CL"/>
            </a:p>
          </p:txBody>
        </p:sp>
        <p:sp>
          <p:nvSpPr>
            <p:cNvPr id="34875" name="Line 59"/>
            <p:cNvSpPr>
              <a:spLocks noChangeShapeType="1"/>
            </p:cNvSpPr>
            <p:nvPr/>
          </p:nvSpPr>
          <p:spPr bwMode="auto">
            <a:xfrm>
              <a:off x="4119" y="11615"/>
              <a:ext cx="1" cy="86"/>
            </a:xfrm>
            <a:prstGeom prst="line">
              <a:avLst/>
            </a:prstGeom>
            <a:noFill/>
            <a:ln w="28575">
              <a:solidFill>
                <a:srgbClr val="000000"/>
              </a:solidFill>
              <a:round/>
              <a:headEnd/>
              <a:tailEnd/>
            </a:ln>
          </p:spPr>
          <p:txBody>
            <a:bodyPr/>
            <a:lstStyle/>
            <a:p>
              <a:endParaRPr lang="es-CL"/>
            </a:p>
          </p:txBody>
        </p:sp>
        <p:sp>
          <p:nvSpPr>
            <p:cNvPr id="34876" name="Freeform 60"/>
            <p:cNvSpPr>
              <a:spLocks noChangeAspect="1"/>
            </p:cNvSpPr>
            <p:nvPr/>
          </p:nvSpPr>
          <p:spPr bwMode="auto">
            <a:xfrm rot="693608">
              <a:off x="6975" y="11280"/>
              <a:ext cx="648" cy="267"/>
            </a:xfrm>
            <a:custGeom>
              <a:avLst/>
              <a:gdLst>
                <a:gd name="T0" fmla="*/ 280 w 900"/>
                <a:gd name="T1" fmla="*/ 198 h 360"/>
                <a:gd name="T2" fmla="*/ 94 w 900"/>
                <a:gd name="T3" fmla="*/ 198 h 360"/>
                <a:gd name="T4" fmla="*/ 0 w 900"/>
                <a:gd name="T5" fmla="*/ 99 h 360"/>
                <a:gd name="T6" fmla="*/ 467 w 900"/>
                <a:gd name="T7" fmla="*/ 0 h 360"/>
                <a:gd name="T8" fmla="*/ 467 w 900"/>
                <a:gd name="T9" fmla="*/ 99 h 360"/>
                <a:gd name="T10" fmla="*/ 280 w 900"/>
                <a:gd name="T11" fmla="*/ 198 h 360"/>
                <a:gd name="T12" fmla="*/ 0 60000 65536"/>
                <a:gd name="T13" fmla="*/ 0 60000 65536"/>
                <a:gd name="T14" fmla="*/ 0 60000 65536"/>
                <a:gd name="T15" fmla="*/ 0 60000 65536"/>
                <a:gd name="T16" fmla="*/ 0 60000 65536"/>
                <a:gd name="T17" fmla="*/ 0 60000 65536"/>
                <a:gd name="T18" fmla="*/ 0 w 900"/>
                <a:gd name="T19" fmla="*/ 0 h 360"/>
                <a:gd name="T20" fmla="*/ 900 w 900"/>
                <a:gd name="T21" fmla="*/ 360 h 360"/>
              </a:gdLst>
              <a:ahLst/>
              <a:cxnLst>
                <a:cxn ang="T12">
                  <a:pos x="T0" y="T1"/>
                </a:cxn>
                <a:cxn ang="T13">
                  <a:pos x="T2" y="T3"/>
                </a:cxn>
                <a:cxn ang="T14">
                  <a:pos x="T4" y="T5"/>
                </a:cxn>
                <a:cxn ang="T15">
                  <a:pos x="T6" y="T7"/>
                </a:cxn>
                <a:cxn ang="T16">
                  <a:pos x="T8" y="T9"/>
                </a:cxn>
                <a:cxn ang="T17">
                  <a:pos x="T10" y="T11"/>
                </a:cxn>
              </a:cxnLst>
              <a:rect l="T18" t="T19" r="T20" b="T21"/>
              <a:pathLst>
                <a:path w="900" h="360">
                  <a:moveTo>
                    <a:pt x="540" y="360"/>
                  </a:moveTo>
                  <a:lnTo>
                    <a:pt x="180" y="360"/>
                  </a:lnTo>
                  <a:lnTo>
                    <a:pt x="0" y="180"/>
                  </a:lnTo>
                  <a:lnTo>
                    <a:pt x="900" y="0"/>
                  </a:lnTo>
                  <a:lnTo>
                    <a:pt x="900" y="180"/>
                  </a:lnTo>
                  <a:lnTo>
                    <a:pt x="540" y="360"/>
                  </a:lnTo>
                  <a:close/>
                </a:path>
              </a:pathLst>
            </a:custGeom>
            <a:solidFill>
              <a:srgbClr val="808080"/>
            </a:solidFill>
            <a:ln w="9525">
              <a:solidFill>
                <a:srgbClr val="000000"/>
              </a:solidFill>
              <a:round/>
              <a:headEnd/>
              <a:tailEnd/>
            </a:ln>
          </p:spPr>
          <p:txBody>
            <a:bodyPr/>
            <a:lstStyle/>
            <a:p>
              <a:endParaRPr lang="es-CL"/>
            </a:p>
          </p:txBody>
        </p:sp>
        <p:sp>
          <p:nvSpPr>
            <p:cNvPr id="34877" name="Oval 61"/>
            <p:cNvSpPr>
              <a:spLocks noChangeAspect="1" noChangeArrowheads="1"/>
            </p:cNvSpPr>
            <p:nvPr/>
          </p:nvSpPr>
          <p:spPr bwMode="auto">
            <a:xfrm>
              <a:off x="7240" y="11470"/>
              <a:ext cx="202" cy="211"/>
            </a:xfrm>
            <a:prstGeom prst="ellipse">
              <a:avLst/>
            </a:prstGeom>
            <a:solidFill>
              <a:srgbClr val="000000"/>
            </a:solidFill>
            <a:ln w="9525" algn="ctr">
              <a:solidFill>
                <a:srgbClr val="000000"/>
              </a:solidFill>
              <a:round/>
              <a:headEnd/>
              <a:tailEnd/>
            </a:ln>
          </p:spPr>
          <p:txBody>
            <a:bodyPr/>
            <a:lstStyle/>
            <a:p>
              <a:endParaRPr lang="es-CL"/>
            </a:p>
          </p:txBody>
        </p:sp>
        <p:sp>
          <p:nvSpPr>
            <p:cNvPr id="34878" name="Oval 62"/>
            <p:cNvSpPr>
              <a:spLocks noChangeAspect="1" noChangeArrowheads="1"/>
            </p:cNvSpPr>
            <p:nvPr/>
          </p:nvSpPr>
          <p:spPr bwMode="auto">
            <a:xfrm>
              <a:off x="7531" y="11472"/>
              <a:ext cx="202" cy="211"/>
            </a:xfrm>
            <a:prstGeom prst="ellipse">
              <a:avLst/>
            </a:prstGeom>
            <a:solidFill>
              <a:srgbClr val="000000"/>
            </a:solidFill>
            <a:ln w="9525" algn="ctr">
              <a:solidFill>
                <a:srgbClr val="000000"/>
              </a:solidFill>
              <a:round/>
              <a:headEnd/>
              <a:tailEnd/>
            </a:ln>
          </p:spPr>
          <p:txBody>
            <a:bodyPr/>
            <a:lstStyle/>
            <a:p>
              <a:endParaRPr lang="es-CL"/>
            </a:p>
          </p:txBody>
        </p:sp>
        <p:sp>
          <p:nvSpPr>
            <p:cNvPr id="34879" name="Freeform 63" descr="5%"/>
            <p:cNvSpPr>
              <a:spLocks/>
            </p:cNvSpPr>
            <p:nvPr/>
          </p:nvSpPr>
          <p:spPr bwMode="auto">
            <a:xfrm>
              <a:off x="7022" y="11206"/>
              <a:ext cx="578" cy="145"/>
            </a:xfrm>
            <a:custGeom>
              <a:avLst/>
              <a:gdLst>
                <a:gd name="T0" fmla="*/ 38 w 578"/>
                <a:gd name="T1" fmla="*/ 145 h 145"/>
                <a:gd name="T2" fmla="*/ 578 w 578"/>
                <a:gd name="T3" fmla="*/ 145 h 145"/>
                <a:gd name="T4" fmla="*/ 513 w 578"/>
                <a:gd name="T5" fmla="*/ 87 h 145"/>
                <a:gd name="T6" fmla="*/ 463 w 578"/>
                <a:gd name="T7" fmla="*/ 71 h 145"/>
                <a:gd name="T8" fmla="*/ 429 w 578"/>
                <a:gd name="T9" fmla="*/ 37 h 145"/>
                <a:gd name="T10" fmla="*/ 329 w 578"/>
                <a:gd name="T11" fmla="*/ 4 h 145"/>
                <a:gd name="T12" fmla="*/ 111 w 578"/>
                <a:gd name="T13" fmla="*/ 20 h 145"/>
                <a:gd name="T14" fmla="*/ 44 w 578"/>
                <a:gd name="T15" fmla="*/ 87 h 145"/>
                <a:gd name="T16" fmla="*/ 38 w 578"/>
                <a:gd name="T17" fmla="*/ 145 h 14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78"/>
                <a:gd name="T28" fmla="*/ 0 h 145"/>
                <a:gd name="T29" fmla="*/ 578 w 578"/>
                <a:gd name="T30" fmla="*/ 145 h 14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78" h="145">
                  <a:moveTo>
                    <a:pt x="38" y="145"/>
                  </a:moveTo>
                  <a:lnTo>
                    <a:pt x="578" y="145"/>
                  </a:lnTo>
                  <a:cubicBezTo>
                    <a:pt x="556" y="126"/>
                    <a:pt x="537" y="103"/>
                    <a:pt x="513" y="87"/>
                  </a:cubicBezTo>
                  <a:cubicBezTo>
                    <a:pt x="498" y="78"/>
                    <a:pt x="478" y="80"/>
                    <a:pt x="463" y="71"/>
                  </a:cubicBezTo>
                  <a:cubicBezTo>
                    <a:pt x="449" y="63"/>
                    <a:pt x="443" y="44"/>
                    <a:pt x="429" y="37"/>
                  </a:cubicBezTo>
                  <a:cubicBezTo>
                    <a:pt x="398" y="21"/>
                    <a:pt x="329" y="4"/>
                    <a:pt x="329" y="4"/>
                  </a:cubicBezTo>
                  <a:cubicBezTo>
                    <a:pt x="256" y="9"/>
                    <a:pt x="181" y="0"/>
                    <a:pt x="111" y="20"/>
                  </a:cubicBezTo>
                  <a:cubicBezTo>
                    <a:pt x="81" y="29"/>
                    <a:pt x="66" y="65"/>
                    <a:pt x="44" y="87"/>
                  </a:cubicBezTo>
                  <a:cubicBezTo>
                    <a:pt x="2" y="129"/>
                    <a:pt x="0" y="111"/>
                    <a:pt x="38" y="145"/>
                  </a:cubicBezTo>
                  <a:close/>
                </a:path>
              </a:pathLst>
            </a:custGeom>
            <a:pattFill prst="pct5">
              <a:fgClr>
                <a:srgbClr val="000000"/>
              </a:fgClr>
              <a:bgClr>
                <a:srgbClr val="FFFFFF"/>
              </a:bgClr>
            </a:pattFill>
            <a:ln w="9525">
              <a:solidFill>
                <a:srgbClr val="000000"/>
              </a:solidFill>
              <a:round/>
              <a:headEnd/>
              <a:tailEnd/>
            </a:ln>
          </p:spPr>
          <p:txBody>
            <a:bodyPr/>
            <a:lstStyle/>
            <a:p>
              <a:endParaRPr lang="es-CL"/>
            </a:p>
          </p:txBody>
        </p:sp>
        <p:sp>
          <p:nvSpPr>
            <p:cNvPr id="34880" name="Text Box 64"/>
            <p:cNvSpPr txBox="1">
              <a:spLocks noChangeArrowheads="1"/>
            </p:cNvSpPr>
            <p:nvPr/>
          </p:nvSpPr>
          <p:spPr bwMode="auto">
            <a:xfrm>
              <a:off x="2740" y="10543"/>
              <a:ext cx="1980" cy="360"/>
            </a:xfrm>
            <a:prstGeom prst="rect">
              <a:avLst/>
            </a:prstGeom>
            <a:solidFill>
              <a:srgbClr val="FFFFFF"/>
            </a:solidFill>
            <a:ln w="9525" algn="ctr">
              <a:noFill/>
              <a:miter lim="800000"/>
              <a:headEnd/>
              <a:tailEnd/>
            </a:ln>
          </p:spPr>
          <p:txBody>
            <a:bodyPr lIns="0" tIns="0" rIns="0" bIns="0"/>
            <a:lstStyle/>
            <a:p>
              <a:pPr algn="ctr"/>
              <a:r>
                <a:rPr lang="en-US" sz="1200"/>
                <a:t>Drilling Equipment</a:t>
              </a:r>
              <a:endParaRPr lang="en-US" sz="1800" b="1"/>
            </a:p>
          </p:txBody>
        </p:sp>
        <p:sp>
          <p:nvSpPr>
            <p:cNvPr id="34881" name="Line 65"/>
            <p:cNvSpPr>
              <a:spLocks noChangeShapeType="1"/>
            </p:cNvSpPr>
            <p:nvPr/>
          </p:nvSpPr>
          <p:spPr bwMode="auto">
            <a:xfrm>
              <a:off x="3614" y="10852"/>
              <a:ext cx="77" cy="540"/>
            </a:xfrm>
            <a:prstGeom prst="line">
              <a:avLst/>
            </a:prstGeom>
            <a:noFill/>
            <a:ln w="9525">
              <a:solidFill>
                <a:srgbClr val="000000"/>
              </a:solidFill>
              <a:round/>
              <a:headEnd/>
              <a:tailEnd type="triangle" w="med" len="med"/>
            </a:ln>
          </p:spPr>
          <p:txBody>
            <a:bodyPr/>
            <a:lstStyle/>
            <a:p>
              <a:endParaRPr lang="es-CL"/>
            </a:p>
          </p:txBody>
        </p:sp>
        <p:sp>
          <p:nvSpPr>
            <p:cNvPr id="34882" name="Text Box 66"/>
            <p:cNvSpPr txBox="1">
              <a:spLocks noChangeArrowheads="1"/>
            </p:cNvSpPr>
            <p:nvPr/>
          </p:nvSpPr>
          <p:spPr bwMode="auto">
            <a:xfrm>
              <a:off x="6340" y="10621"/>
              <a:ext cx="2340" cy="540"/>
            </a:xfrm>
            <a:prstGeom prst="rect">
              <a:avLst/>
            </a:prstGeom>
            <a:solidFill>
              <a:srgbClr val="FFFFFF"/>
            </a:solidFill>
            <a:ln w="9525" algn="ctr">
              <a:noFill/>
              <a:miter lim="800000"/>
              <a:headEnd/>
              <a:tailEnd/>
            </a:ln>
          </p:spPr>
          <p:txBody>
            <a:bodyPr lIns="0" tIns="0" rIns="0" bIns="0"/>
            <a:lstStyle/>
            <a:p>
              <a:pPr algn="ctr"/>
              <a:r>
                <a:rPr lang="en-US" sz="1200"/>
                <a:t>Truck backfills after most ore is mucked</a:t>
              </a:r>
              <a:endParaRPr lang="en-US" sz="1800" b="1"/>
            </a:p>
          </p:txBody>
        </p:sp>
        <p:sp>
          <p:nvSpPr>
            <p:cNvPr id="34883" name="Text Box 67"/>
            <p:cNvSpPr txBox="1">
              <a:spLocks noChangeArrowheads="1"/>
            </p:cNvSpPr>
            <p:nvPr/>
          </p:nvSpPr>
          <p:spPr bwMode="auto">
            <a:xfrm>
              <a:off x="2526" y="13012"/>
              <a:ext cx="1980" cy="360"/>
            </a:xfrm>
            <a:prstGeom prst="rect">
              <a:avLst/>
            </a:prstGeom>
            <a:solidFill>
              <a:srgbClr val="FFFFFF"/>
            </a:solidFill>
            <a:ln w="9525" algn="ctr">
              <a:noFill/>
              <a:miter lim="800000"/>
              <a:headEnd/>
              <a:tailEnd/>
            </a:ln>
          </p:spPr>
          <p:txBody>
            <a:bodyPr lIns="0" tIns="0" rIns="0" bIns="0"/>
            <a:lstStyle/>
            <a:p>
              <a:pPr algn="ctr"/>
              <a:r>
                <a:rPr lang="en-US" sz="1200"/>
                <a:t>LHD Equipment</a:t>
              </a:r>
              <a:endParaRPr lang="en-US" sz="1800" b="1"/>
            </a:p>
          </p:txBody>
        </p:sp>
        <p:sp>
          <p:nvSpPr>
            <p:cNvPr id="34884" name="Text Box 68"/>
            <p:cNvSpPr txBox="1">
              <a:spLocks noChangeArrowheads="1"/>
            </p:cNvSpPr>
            <p:nvPr/>
          </p:nvSpPr>
          <p:spPr bwMode="auto">
            <a:xfrm>
              <a:off x="2878" y="13439"/>
              <a:ext cx="5880" cy="360"/>
            </a:xfrm>
            <a:prstGeom prst="rect">
              <a:avLst/>
            </a:prstGeom>
            <a:solidFill>
              <a:srgbClr val="FFFFFF"/>
            </a:solidFill>
            <a:ln w="9525" algn="ctr">
              <a:noFill/>
              <a:miter lim="800000"/>
              <a:headEnd/>
              <a:tailEnd/>
            </a:ln>
          </p:spPr>
          <p:txBody>
            <a:bodyPr lIns="0" tIns="0" rIns="0" bIns="0"/>
            <a:lstStyle/>
            <a:p>
              <a:pPr algn="ctr"/>
              <a:r>
                <a:rPr lang="en-US" sz="1200"/>
                <a:t>Floor can be of any type: Ore, backfill or sill (mat) pillar</a:t>
              </a:r>
              <a:endParaRPr lang="en-US" sz="1800" b="1"/>
            </a:p>
          </p:txBody>
        </p:sp>
      </p:gr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CL" smtClean="0"/>
              <a:t>Shrinkage Stoping</a:t>
            </a:r>
            <a:endParaRPr lang="en-US" smtClean="0"/>
          </a:p>
        </p:txBody>
      </p:sp>
      <p:sp>
        <p:nvSpPr>
          <p:cNvPr id="35843" name="Rectangle 5"/>
          <p:cNvSpPr>
            <a:spLocks noGrp="1" noChangeArrowheads="1"/>
          </p:cNvSpPr>
          <p:nvPr>
            <p:ph type="body" sz="half" idx="1"/>
          </p:nvPr>
        </p:nvSpPr>
        <p:spPr/>
        <p:txBody>
          <a:bodyPr/>
          <a:lstStyle/>
          <a:p>
            <a:pPr eaLnBrk="1" hangingPunct="1">
              <a:lnSpc>
                <a:spcPct val="90000"/>
              </a:lnSpc>
            </a:pPr>
            <a:r>
              <a:rPr lang="es-CL" sz="1600" smtClean="0"/>
              <a:t>Vetas angostas (potencia menor a 10m)</a:t>
            </a:r>
          </a:p>
          <a:p>
            <a:pPr eaLnBrk="1" hangingPunct="1">
              <a:lnSpc>
                <a:spcPct val="90000"/>
              </a:lnSpc>
            </a:pPr>
            <a:r>
              <a:rPr lang="es-CL" sz="1600" smtClean="0"/>
              <a:t>La roca de caja es de baja competencia (4B) y la mineral de mediana a alta (3B)</a:t>
            </a:r>
          </a:p>
          <a:p>
            <a:pPr eaLnBrk="1" hangingPunct="1">
              <a:lnSpc>
                <a:spcPct val="90000"/>
              </a:lnSpc>
            </a:pPr>
            <a:r>
              <a:rPr lang="es-CL" sz="1600" smtClean="0"/>
              <a:t>Se remueve solamente el esponjamiento (40% del volumen) de la roca tronada el resto se mantiene almacenado para mantener las paredes estables y proveer de piso al sistema de perforación</a:t>
            </a:r>
          </a:p>
          <a:p>
            <a:pPr eaLnBrk="1" hangingPunct="1">
              <a:lnSpc>
                <a:spcPct val="90000"/>
              </a:lnSpc>
            </a:pPr>
            <a:r>
              <a:rPr lang="es-CL" sz="1600" smtClean="0"/>
              <a:t>Infraestructura de producción es requerida.</a:t>
            </a:r>
          </a:p>
          <a:p>
            <a:pPr eaLnBrk="1" hangingPunct="1">
              <a:lnSpc>
                <a:spcPct val="90000"/>
              </a:lnSpc>
            </a:pPr>
            <a:r>
              <a:rPr lang="es-CL" sz="1600" smtClean="0"/>
              <a:t>Productividad menor a 4500 tpd</a:t>
            </a:r>
          </a:p>
          <a:p>
            <a:pPr eaLnBrk="1" hangingPunct="1">
              <a:lnSpc>
                <a:spcPct val="90000"/>
              </a:lnSpc>
            </a:pPr>
            <a:r>
              <a:rPr lang="es-CL" sz="1600" smtClean="0"/>
              <a:t>Alta dilución 30%</a:t>
            </a:r>
          </a:p>
          <a:p>
            <a:pPr eaLnBrk="1" hangingPunct="1">
              <a:lnSpc>
                <a:spcPct val="90000"/>
              </a:lnSpc>
            </a:pPr>
            <a:r>
              <a:rPr lang="es-CL" sz="1600" smtClean="0"/>
              <a:t>Mediana recuperación 85%</a:t>
            </a:r>
          </a:p>
          <a:p>
            <a:pPr eaLnBrk="1" hangingPunct="1">
              <a:lnSpc>
                <a:spcPct val="90000"/>
              </a:lnSpc>
            </a:pPr>
            <a:r>
              <a:rPr lang="es-CL" sz="1600" smtClean="0"/>
              <a:t>Costoso y riesgoso</a:t>
            </a:r>
          </a:p>
          <a:p>
            <a:pPr eaLnBrk="1" hangingPunct="1">
              <a:lnSpc>
                <a:spcPct val="90000"/>
              </a:lnSpc>
            </a:pPr>
            <a:endParaRPr lang="en-US" sz="1600" smtClean="0"/>
          </a:p>
        </p:txBody>
      </p:sp>
      <p:pic>
        <p:nvPicPr>
          <p:cNvPr id="35844" name="Picture 4" descr="mso1D50"/>
          <p:cNvPicPr>
            <a:picLocks noChangeAspect="1" noChangeArrowheads="1"/>
          </p:cNvPicPr>
          <p:nvPr/>
        </p:nvPicPr>
        <p:blipFill>
          <a:blip r:embed="rId2"/>
          <a:srcRect/>
          <a:stretch>
            <a:fillRect/>
          </a:stretch>
        </p:blipFill>
        <p:spPr bwMode="auto">
          <a:xfrm>
            <a:off x="4572000" y="1600200"/>
            <a:ext cx="4097338" cy="41910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Cut and Fill 1"/>
          <p:cNvPicPr>
            <a:picLocks noChangeAspect="1" noChangeArrowheads="1"/>
          </p:cNvPicPr>
          <p:nvPr/>
        </p:nvPicPr>
        <p:blipFill>
          <a:blip r:embed="rId3">
            <a:lum bright="-10000"/>
          </a:blip>
          <a:srcRect/>
          <a:stretch>
            <a:fillRect/>
          </a:stretch>
        </p:blipFill>
        <p:spPr bwMode="auto">
          <a:xfrm>
            <a:off x="4495800" y="1981200"/>
            <a:ext cx="4419600" cy="4213225"/>
          </a:xfrm>
          <a:prstGeom prst="rect">
            <a:avLst/>
          </a:prstGeom>
          <a:noFill/>
          <a:ln w="9525">
            <a:noFill/>
            <a:miter lim="800000"/>
            <a:headEnd/>
            <a:tailEnd/>
          </a:ln>
        </p:spPr>
      </p:pic>
      <p:sp>
        <p:nvSpPr>
          <p:cNvPr id="36867" name="Rectangle 3"/>
          <p:cNvSpPr>
            <a:spLocks noGrp="1" noChangeArrowheads="1"/>
          </p:cNvSpPr>
          <p:nvPr>
            <p:ph type="title"/>
          </p:nvPr>
        </p:nvSpPr>
        <p:spPr/>
        <p:txBody>
          <a:bodyPr/>
          <a:lstStyle/>
          <a:p>
            <a:pPr eaLnBrk="1" hangingPunct="1"/>
            <a:r>
              <a:rPr lang="en-US" smtClean="0"/>
              <a:t>Cut and Fill Mining</a:t>
            </a:r>
          </a:p>
        </p:txBody>
      </p:sp>
      <p:sp>
        <p:nvSpPr>
          <p:cNvPr id="36868" name="Rectangle 5"/>
          <p:cNvSpPr>
            <a:spLocks noGrp="1" noChangeArrowheads="1"/>
          </p:cNvSpPr>
          <p:nvPr>
            <p:ph type="body" sz="half" idx="1"/>
          </p:nvPr>
        </p:nvSpPr>
        <p:spPr/>
        <p:txBody>
          <a:bodyPr/>
          <a:lstStyle/>
          <a:p>
            <a:pPr eaLnBrk="1" hangingPunct="1">
              <a:lnSpc>
                <a:spcPct val="80000"/>
              </a:lnSpc>
            </a:pPr>
            <a:r>
              <a:rPr lang="es-CL" sz="1600" smtClean="0"/>
              <a:t>Cuerpos mineralizados con orientación vertical y potencias de 3 a 10 m</a:t>
            </a:r>
          </a:p>
          <a:p>
            <a:pPr eaLnBrk="1" hangingPunct="1">
              <a:lnSpc>
                <a:spcPct val="80000"/>
              </a:lnSpc>
            </a:pPr>
            <a:r>
              <a:rPr lang="es-CL" sz="1600" smtClean="0"/>
              <a:t>La roca de caja es generalmente de baja competencia (4A) y la roca mineral de baja a media (3B).</a:t>
            </a:r>
          </a:p>
          <a:p>
            <a:pPr eaLnBrk="1" hangingPunct="1">
              <a:lnSpc>
                <a:spcPct val="80000"/>
              </a:lnSpc>
            </a:pPr>
            <a:r>
              <a:rPr lang="es-CL" sz="1600" smtClean="0"/>
              <a:t>Se realiza por subniveles de manera ascendente</a:t>
            </a:r>
          </a:p>
          <a:p>
            <a:pPr eaLnBrk="1" hangingPunct="1">
              <a:lnSpc>
                <a:spcPct val="80000"/>
              </a:lnSpc>
            </a:pPr>
            <a:r>
              <a:rPr lang="es-CL" sz="1600" smtClean="0"/>
              <a:t>Los caserones en explotación se pueden separar por muros y losas de modo de aumentar la estabilidad del sistema minero</a:t>
            </a:r>
          </a:p>
          <a:p>
            <a:pPr eaLnBrk="1" hangingPunct="1">
              <a:lnSpc>
                <a:spcPct val="80000"/>
              </a:lnSpc>
            </a:pPr>
            <a:r>
              <a:rPr lang="es-CL" sz="1600" smtClean="0"/>
              <a:t>Rellenos: hidráulicos colas de relave, material estéril, ambos más cemento, etc.</a:t>
            </a:r>
          </a:p>
          <a:p>
            <a:pPr eaLnBrk="1" hangingPunct="1">
              <a:lnSpc>
                <a:spcPct val="80000"/>
              </a:lnSpc>
            </a:pPr>
            <a:r>
              <a:rPr lang="es-CL" sz="1600" smtClean="0"/>
              <a:t>Método altamente selectivo, por lo tanto permite explotar cuerpos de baja regularidad y continuidad espacial</a:t>
            </a:r>
          </a:p>
          <a:p>
            <a:pPr eaLnBrk="1" hangingPunct="1">
              <a:lnSpc>
                <a:spcPct val="80000"/>
              </a:lnSpc>
            </a:pPr>
            <a:r>
              <a:rPr lang="es-CL" sz="1600" smtClean="0"/>
              <a:t>Baja dilución menor a 2%</a:t>
            </a:r>
          </a:p>
          <a:p>
            <a:pPr eaLnBrk="1" hangingPunct="1">
              <a:lnSpc>
                <a:spcPct val="80000"/>
              </a:lnSpc>
            </a:pPr>
            <a:r>
              <a:rPr lang="es-CL" sz="1600" smtClean="0"/>
              <a:t>Alta recuperación mayor a 90%</a:t>
            </a:r>
          </a:p>
          <a:p>
            <a:pPr eaLnBrk="1" hangingPunct="1">
              <a:lnSpc>
                <a:spcPct val="80000"/>
              </a:lnSpc>
            </a:pPr>
            <a:r>
              <a:rPr lang="es-CL" sz="1600" smtClean="0"/>
              <a:t>Alto costo de producción 40-150 $/t</a:t>
            </a:r>
          </a:p>
          <a:p>
            <a:pPr eaLnBrk="1" hangingPunct="1">
              <a:lnSpc>
                <a:spcPct val="80000"/>
              </a:lnSpc>
            </a:pPr>
            <a:r>
              <a:rPr lang="es-CL" sz="1600" smtClean="0"/>
              <a:t>Baja productividad 200 a 4500 tpd</a:t>
            </a:r>
            <a:endParaRPr lang="en-US" sz="1600" smtClean="0"/>
          </a:p>
        </p:txBody>
      </p:sp>
      <p:sp>
        <p:nvSpPr>
          <p:cNvPr id="36869" name="Rectangle 7">
            <a:hlinkClick r:id="rId4" action="ppaction://hlinkfile"/>
          </p:cNvPr>
          <p:cNvSpPr>
            <a:spLocks noChangeArrowheads="1"/>
          </p:cNvSpPr>
          <p:nvPr/>
        </p:nvSpPr>
        <p:spPr bwMode="auto">
          <a:xfrm>
            <a:off x="6629400" y="5943600"/>
            <a:ext cx="1066800" cy="609600"/>
          </a:xfrm>
          <a:prstGeom prst="rect">
            <a:avLst/>
          </a:prstGeom>
          <a:noFill/>
          <a:ln w="9525" algn="ctr">
            <a:solidFill>
              <a:schemeClr val="tx1"/>
            </a:solidFill>
            <a:miter lim="800000"/>
            <a:headEnd/>
            <a:tailEnd/>
          </a:ln>
        </p:spPr>
        <p:txBody>
          <a:bodyPr wrap="none" anchor="ctr"/>
          <a:lstStyle/>
          <a:p>
            <a:endParaRPr lang="es-CL"/>
          </a:p>
        </p:txBody>
      </p:sp>
      <p:sp>
        <p:nvSpPr>
          <p:cNvPr id="36870" name="AutoShape 8"/>
          <p:cNvSpPr>
            <a:spLocks noChangeArrowheads="1"/>
          </p:cNvSpPr>
          <p:nvPr/>
        </p:nvSpPr>
        <p:spPr bwMode="auto">
          <a:xfrm rot="5400000">
            <a:off x="7010400" y="6096000"/>
            <a:ext cx="381000" cy="381000"/>
          </a:xfrm>
          <a:prstGeom prst="triangle">
            <a:avLst>
              <a:gd name="adj" fmla="val 50000"/>
            </a:avLst>
          </a:prstGeom>
          <a:noFill/>
          <a:ln w="9525" algn="ctr">
            <a:solidFill>
              <a:schemeClr val="tx1"/>
            </a:solidFill>
            <a:miter lim="800000"/>
            <a:headEnd/>
            <a:tailEnd/>
          </a:ln>
        </p:spPr>
        <p:txBody>
          <a:bodyPr wrap="none" anchor="ctr"/>
          <a:lstStyle/>
          <a:p>
            <a:endParaRPr lang="es-CL"/>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smtClean="0"/>
              <a:t>Overhand Cut and Fill</a:t>
            </a:r>
          </a:p>
        </p:txBody>
      </p:sp>
      <p:pic>
        <p:nvPicPr>
          <p:cNvPr id="37891" name="Picture 3" descr="Cut and Fill 2"/>
          <p:cNvPicPr>
            <a:picLocks noChangeAspect="1" noChangeArrowheads="1"/>
          </p:cNvPicPr>
          <p:nvPr/>
        </p:nvPicPr>
        <p:blipFill>
          <a:blip r:embed="rId2"/>
          <a:srcRect b="6277"/>
          <a:stretch>
            <a:fillRect/>
          </a:stretch>
        </p:blipFill>
        <p:spPr bwMode="auto">
          <a:xfrm>
            <a:off x="4572000" y="2743200"/>
            <a:ext cx="4343400" cy="1947863"/>
          </a:xfrm>
          <a:prstGeom prst="rect">
            <a:avLst/>
          </a:prstGeom>
          <a:noFill/>
          <a:ln w="9525">
            <a:noFill/>
            <a:miter lim="800000"/>
            <a:headEnd/>
            <a:tailEnd/>
          </a:ln>
        </p:spPr>
      </p:pic>
      <p:sp>
        <p:nvSpPr>
          <p:cNvPr id="37892" name="Text Box 4"/>
          <p:cNvSpPr txBox="1">
            <a:spLocks noChangeArrowheads="1"/>
          </p:cNvSpPr>
          <p:nvPr/>
        </p:nvSpPr>
        <p:spPr bwMode="auto">
          <a:xfrm>
            <a:off x="685800" y="5257800"/>
            <a:ext cx="7696200" cy="457200"/>
          </a:xfrm>
          <a:prstGeom prst="rect">
            <a:avLst/>
          </a:prstGeom>
          <a:noFill/>
          <a:ln w="9525" cap="sq" algn="ctr">
            <a:noFill/>
            <a:miter lim="800000"/>
            <a:headEnd/>
            <a:tailEnd type="none" w="sm" len="lg"/>
          </a:ln>
        </p:spPr>
        <p:txBody>
          <a:bodyPr>
            <a:spAutoFit/>
          </a:bodyPr>
          <a:lstStyle/>
          <a:p>
            <a:pPr algn="ctr" eaLnBrk="0" hangingPunct="0">
              <a:spcBef>
                <a:spcPct val="50000"/>
              </a:spcBef>
            </a:pPr>
            <a:endParaRPr lang="es-CL" sz="2400">
              <a:latin typeface="Trebuchet MS" pitchFamily="34" charset="0"/>
              <a:cs typeface="Arial" charset="0"/>
            </a:endParaRPr>
          </a:p>
        </p:txBody>
      </p:sp>
      <p:sp>
        <p:nvSpPr>
          <p:cNvPr id="37893" name="Rectangle 7"/>
          <p:cNvSpPr>
            <a:spLocks noGrp="1" noChangeArrowheads="1"/>
          </p:cNvSpPr>
          <p:nvPr>
            <p:ph type="body" sz="half" idx="1"/>
          </p:nvPr>
        </p:nvSpPr>
        <p:spPr/>
        <p:txBody>
          <a:bodyPr/>
          <a:lstStyle/>
          <a:p>
            <a:pPr>
              <a:lnSpc>
                <a:spcPct val="80000"/>
              </a:lnSpc>
              <a:spcBef>
                <a:spcPct val="50000"/>
              </a:spcBef>
            </a:pPr>
            <a:r>
              <a:rPr lang="es-CL" sz="1600" smtClean="0"/>
              <a:t>Overhand cut and fill se realiza con perforación horizontal por sobre el material de relleno</a:t>
            </a:r>
            <a:endParaRPr lang="en-US" sz="1600" smtClean="0"/>
          </a:p>
          <a:p>
            <a:pPr>
              <a:lnSpc>
                <a:spcPct val="80000"/>
              </a:lnSpc>
              <a:spcBef>
                <a:spcPct val="50000"/>
              </a:spcBef>
            </a:pPr>
            <a:r>
              <a:rPr lang="en-US" sz="1600" b="1" smtClean="0"/>
              <a:t>Underhand cut and fill:</a:t>
            </a:r>
            <a:r>
              <a:rPr lang="en-US" sz="1600" smtClean="0"/>
              <a:t/>
            </a:r>
            <a:br>
              <a:rPr lang="en-US" sz="1600" smtClean="0"/>
            </a:br>
            <a:r>
              <a:rPr lang="en-US" sz="1600" smtClean="0"/>
              <a:t>El mineral se encuentra por debajo de la zona rellena. Típicamente se utiliza relleno de cemento</a:t>
            </a:r>
          </a:p>
          <a:p>
            <a:pPr>
              <a:lnSpc>
                <a:spcPct val="80000"/>
              </a:lnSpc>
              <a:spcBef>
                <a:spcPct val="50000"/>
              </a:spcBef>
            </a:pPr>
            <a:r>
              <a:rPr lang="es-CL" sz="1600" smtClean="0"/>
              <a:t>Este método comienza en el techo del deposito y trabaja descendentemente hasta el nivel de transporte</a:t>
            </a:r>
          </a:p>
          <a:p>
            <a:pPr>
              <a:lnSpc>
                <a:spcPct val="80000"/>
              </a:lnSpc>
              <a:spcBef>
                <a:spcPct val="50000"/>
              </a:spcBef>
            </a:pPr>
            <a:r>
              <a:rPr lang="es-CL" sz="1600" smtClean="0"/>
              <a:t>Se utiliza en cuerpos con baja continuidad espacial y especialmente en cuerpos constituidos de roca mineral y de caja frágil (4B-5A)</a:t>
            </a:r>
          </a:p>
          <a:p>
            <a:pPr>
              <a:lnSpc>
                <a:spcPct val="80000"/>
              </a:lnSpc>
              <a:spcBef>
                <a:spcPct val="50000"/>
              </a:spcBef>
            </a:pPr>
            <a:r>
              <a:rPr lang="es-CL" sz="1600" smtClean="0"/>
              <a:t>La dilución es baja menor al 2%</a:t>
            </a:r>
          </a:p>
          <a:p>
            <a:pPr>
              <a:lnSpc>
                <a:spcPct val="80000"/>
              </a:lnSpc>
              <a:spcBef>
                <a:spcPct val="50000"/>
              </a:spcBef>
            </a:pPr>
            <a:r>
              <a:rPr lang="es-CL" sz="1600" smtClean="0"/>
              <a:t>La recuperación es alta mayor a 90%</a:t>
            </a:r>
          </a:p>
          <a:p>
            <a:pPr>
              <a:lnSpc>
                <a:spcPct val="80000"/>
              </a:lnSpc>
              <a:spcBef>
                <a:spcPct val="50000"/>
              </a:spcBef>
            </a:pPr>
            <a:r>
              <a:rPr lang="es-CL" sz="1600" smtClean="0"/>
              <a:t>El costo es alto 30-40 $/t</a:t>
            </a:r>
          </a:p>
          <a:p>
            <a:pPr>
              <a:lnSpc>
                <a:spcPct val="80000"/>
              </a:lnSpc>
              <a:spcBef>
                <a:spcPct val="50000"/>
              </a:spcBef>
            </a:pPr>
            <a:r>
              <a:rPr lang="es-CL" sz="1600" smtClean="0"/>
              <a:t>Se utiliza en yacimiento de alta ley</a:t>
            </a:r>
            <a:endParaRPr lang="en-US" sz="1600" smtClean="0"/>
          </a:p>
          <a:p>
            <a:pPr eaLnBrk="1" hangingPunct="1">
              <a:lnSpc>
                <a:spcPct val="80000"/>
              </a:lnSpc>
            </a:pPr>
            <a:endParaRPr lang="en-US" sz="1600" smtClean="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2" descr="SUBLVCA"/>
          <p:cNvPicPr>
            <a:picLocks noChangeAspect="1" noChangeArrowheads="1"/>
          </p:cNvPicPr>
          <p:nvPr/>
        </p:nvPicPr>
        <p:blipFill>
          <a:blip r:embed="rId3"/>
          <a:srcRect/>
          <a:stretch>
            <a:fillRect/>
          </a:stretch>
        </p:blipFill>
        <p:spPr bwMode="auto">
          <a:xfrm>
            <a:off x="4648200" y="1295400"/>
            <a:ext cx="3702050" cy="4876800"/>
          </a:xfrm>
          <a:prstGeom prst="rect">
            <a:avLst/>
          </a:prstGeom>
          <a:noFill/>
          <a:ln w="9525">
            <a:noFill/>
            <a:miter lim="800000"/>
            <a:headEnd/>
            <a:tailEnd/>
          </a:ln>
        </p:spPr>
      </p:pic>
      <p:sp>
        <p:nvSpPr>
          <p:cNvPr id="38915" name="Rectangle 3"/>
          <p:cNvSpPr>
            <a:spLocks noGrp="1" noChangeArrowheads="1"/>
          </p:cNvSpPr>
          <p:nvPr>
            <p:ph type="title"/>
          </p:nvPr>
        </p:nvSpPr>
        <p:spPr>
          <a:noFill/>
        </p:spPr>
        <p:txBody>
          <a:bodyPr/>
          <a:lstStyle/>
          <a:p>
            <a:pPr eaLnBrk="1" hangingPunct="1"/>
            <a:r>
              <a:rPr lang="en-US" smtClean="0">
                <a:solidFill>
                  <a:schemeClr val="tx1"/>
                </a:solidFill>
              </a:rPr>
              <a:t>Sublevel Caving</a:t>
            </a:r>
          </a:p>
        </p:txBody>
      </p:sp>
      <p:sp>
        <p:nvSpPr>
          <p:cNvPr id="38916" name="Rectangle 6"/>
          <p:cNvSpPr>
            <a:spLocks noGrp="1" noChangeArrowheads="1"/>
          </p:cNvSpPr>
          <p:nvPr>
            <p:ph type="body" sz="half" idx="1"/>
          </p:nvPr>
        </p:nvSpPr>
        <p:spPr/>
        <p:txBody>
          <a:bodyPr/>
          <a:lstStyle/>
          <a:p>
            <a:pPr eaLnBrk="1" hangingPunct="1">
              <a:lnSpc>
                <a:spcPct val="80000"/>
              </a:lnSpc>
            </a:pPr>
            <a:r>
              <a:rPr lang="es-CL" sz="1600" smtClean="0"/>
              <a:t>Se utiliza en cuerpos mineralizados con orientación vertical y alta potencia mayor a 40m</a:t>
            </a:r>
          </a:p>
          <a:p>
            <a:pPr eaLnBrk="1" hangingPunct="1">
              <a:lnSpc>
                <a:spcPct val="80000"/>
              </a:lnSpc>
            </a:pPr>
            <a:r>
              <a:rPr lang="es-CL" sz="1600" smtClean="0"/>
              <a:t>La roca de caja es de baja competencia y la roca mineral competente a mediana</a:t>
            </a:r>
          </a:p>
          <a:p>
            <a:pPr eaLnBrk="1" hangingPunct="1">
              <a:lnSpc>
                <a:spcPct val="80000"/>
              </a:lnSpc>
            </a:pPr>
            <a:r>
              <a:rPr lang="es-CL" sz="1600" smtClean="0"/>
              <a:t>Se explota por subniveles donde se realizan en ciclo las operaciones unitarias de perforación, tronadura, carguío y transporte</a:t>
            </a:r>
          </a:p>
          <a:p>
            <a:pPr eaLnBrk="1" hangingPunct="1">
              <a:lnSpc>
                <a:spcPct val="80000"/>
              </a:lnSpc>
            </a:pPr>
            <a:r>
              <a:rPr lang="es-CL" sz="1600" smtClean="0"/>
              <a:t>Consiste en hundir la roca de caja y la pared colgante de esta manera el mineral queda en contacto con el estéril facilitando el acceso de LHDs a través de las galerías de producción</a:t>
            </a:r>
          </a:p>
          <a:p>
            <a:pPr eaLnBrk="1" hangingPunct="1">
              <a:lnSpc>
                <a:spcPct val="80000"/>
              </a:lnSpc>
            </a:pPr>
            <a:r>
              <a:rPr lang="es-CL" sz="1600" smtClean="0"/>
              <a:t>Productividad 4.000 a 20.000 tpd</a:t>
            </a:r>
          </a:p>
          <a:p>
            <a:pPr eaLnBrk="1" hangingPunct="1">
              <a:lnSpc>
                <a:spcPct val="80000"/>
              </a:lnSpc>
            </a:pPr>
            <a:r>
              <a:rPr lang="es-CL" sz="1600" smtClean="0"/>
              <a:t>Costo 7-12 $/t</a:t>
            </a:r>
          </a:p>
          <a:p>
            <a:pPr eaLnBrk="1" hangingPunct="1">
              <a:lnSpc>
                <a:spcPct val="80000"/>
              </a:lnSpc>
            </a:pPr>
            <a:r>
              <a:rPr lang="es-CL" sz="1600" smtClean="0"/>
              <a:t>Dilución es alta hasta un 15%</a:t>
            </a:r>
          </a:p>
          <a:p>
            <a:pPr eaLnBrk="1" hangingPunct="1">
              <a:lnSpc>
                <a:spcPct val="80000"/>
              </a:lnSpc>
            </a:pPr>
            <a:r>
              <a:rPr lang="es-CL" sz="1600" smtClean="0"/>
              <a:t>Recuperación 75%</a:t>
            </a:r>
            <a:endParaRPr lang="en-US" sz="1600" smtClean="0"/>
          </a:p>
        </p:txBody>
      </p:sp>
      <p:sp>
        <p:nvSpPr>
          <p:cNvPr id="38917" name="Rectangle 8"/>
          <p:cNvSpPr>
            <a:spLocks noChangeArrowheads="1"/>
          </p:cNvSpPr>
          <p:nvPr/>
        </p:nvSpPr>
        <p:spPr bwMode="auto">
          <a:xfrm>
            <a:off x="3200400" y="6019800"/>
            <a:ext cx="838200" cy="533400"/>
          </a:xfrm>
          <a:prstGeom prst="rect">
            <a:avLst/>
          </a:prstGeom>
          <a:noFill/>
          <a:ln w="9525" algn="ctr">
            <a:noFill/>
            <a:miter lim="800000"/>
            <a:headEnd/>
            <a:tailEnd/>
          </a:ln>
        </p:spPr>
        <p:txBody>
          <a:bodyPr wrap="none" anchor="ctr"/>
          <a:lstStyle/>
          <a:p>
            <a:endParaRPr lang="es-CL"/>
          </a:p>
        </p:txBody>
      </p:sp>
      <p:sp>
        <p:nvSpPr>
          <p:cNvPr id="38918" name="Rectangle 10">
            <a:hlinkClick r:id="rId4" action="ppaction://hlinkfile"/>
          </p:cNvPr>
          <p:cNvSpPr>
            <a:spLocks noChangeArrowheads="1"/>
          </p:cNvSpPr>
          <p:nvPr/>
        </p:nvSpPr>
        <p:spPr bwMode="auto">
          <a:xfrm>
            <a:off x="3581400" y="6019800"/>
            <a:ext cx="1066800" cy="609600"/>
          </a:xfrm>
          <a:prstGeom prst="rect">
            <a:avLst/>
          </a:prstGeom>
          <a:noFill/>
          <a:ln w="9525" algn="ctr">
            <a:solidFill>
              <a:schemeClr val="tx1"/>
            </a:solidFill>
            <a:miter lim="800000"/>
            <a:headEnd/>
            <a:tailEnd/>
          </a:ln>
        </p:spPr>
        <p:txBody>
          <a:bodyPr wrap="none" anchor="ctr"/>
          <a:lstStyle/>
          <a:p>
            <a:endParaRPr lang="es-CL"/>
          </a:p>
        </p:txBody>
      </p:sp>
      <p:sp>
        <p:nvSpPr>
          <p:cNvPr id="38919" name="AutoShape 11"/>
          <p:cNvSpPr>
            <a:spLocks noChangeArrowheads="1"/>
          </p:cNvSpPr>
          <p:nvPr/>
        </p:nvSpPr>
        <p:spPr bwMode="auto">
          <a:xfrm rot="5400000">
            <a:off x="3962400" y="6172200"/>
            <a:ext cx="381000" cy="381000"/>
          </a:xfrm>
          <a:prstGeom prst="triangle">
            <a:avLst>
              <a:gd name="adj" fmla="val 50000"/>
            </a:avLst>
          </a:prstGeom>
          <a:noFill/>
          <a:ln w="9525" algn="ctr">
            <a:solidFill>
              <a:schemeClr val="tx1"/>
            </a:solidFill>
            <a:miter lim="800000"/>
            <a:headEnd/>
            <a:tailEnd/>
          </a:ln>
        </p:spPr>
        <p:txBody>
          <a:bodyPr wrap="none" anchor="ctr"/>
          <a:lstStyle/>
          <a:p>
            <a:endParaRPr lang="es-CL"/>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BLKCV2"/>
          <p:cNvPicPr>
            <a:picLocks noChangeAspect="1" noChangeArrowheads="1"/>
          </p:cNvPicPr>
          <p:nvPr/>
        </p:nvPicPr>
        <p:blipFill>
          <a:blip r:embed="rId3"/>
          <a:srcRect/>
          <a:stretch>
            <a:fillRect/>
          </a:stretch>
        </p:blipFill>
        <p:spPr bwMode="auto">
          <a:xfrm>
            <a:off x="4648200" y="2133600"/>
            <a:ext cx="4495800" cy="3371850"/>
          </a:xfrm>
          <a:prstGeom prst="rect">
            <a:avLst/>
          </a:prstGeom>
          <a:noFill/>
          <a:ln w="9525">
            <a:noFill/>
            <a:miter lim="800000"/>
            <a:headEnd/>
            <a:tailEnd/>
          </a:ln>
        </p:spPr>
      </p:pic>
      <p:sp>
        <p:nvSpPr>
          <p:cNvPr id="39939" name="Rectangle 3"/>
          <p:cNvSpPr>
            <a:spLocks noGrp="1" noChangeArrowheads="1"/>
          </p:cNvSpPr>
          <p:nvPr>
            <p:ph type="title"/>
          </p:nvPr>
        </p:nvSpPr>
        <p:spPr>
          <a:noFill/>
        </p:spPr>
        <p:txBody>
          <a:bodyPr lIns="92075" tIns="46038" rIns="92075" bIns="46038"/>
          <a:lstStyle/>
          <a:p>
            <a:pPr eaLnBrk="1" hangingPunct="1"/>
            <a:r>
              <a:rPr lang="en-US" smtClean="0">
                <a:solidFill>
                  <a:schemeClr val="tx1"/>
                </a:solidFill>
              </a:rPr>
              <a:t>Block Caving</a:t>
            </a:r>
          </a:p>
        </p:txBody>
      </p:sp>
      <p:sp>
        <p:nvSpPr>
          <p:cNvPr id="39940" name="Rectangle 4"/>
          <p:cNvSpPr>
            <a:spLocks noGrp="1" noChangeArrowheads="1"/>
          </p:cNvSpPr>
          <p:nvPr>
            <p:ph type="body" sz="half" idx="1"/>
          </p:nvPr>
        </p:nvSpPr>
        <p:spPr/>
        <p:txBody>
          <a:bodyPr/>
          <a:lstStyle/>
          <a:p>
            <a:pPr eaLnBrk="1" hangingPunct="1">
              <a:lnSpc>
                <a:spcPct val="80000"/>
              </a:lnSpc>
            </a:pPr>
            <a:r>
              <a:rPr lang="es-CL" sz="1400" smtClean="0"/>
              <a:t>Cuerpos masivos con una proyección en planta suficiente para inducir el hundimiento de la roca</a:t>
            </a:r>
          </a:p>
          <a:p>
            <a:pPr eaLnBrk="1" hangingPunct="1">
              <a:lnSpc>
                <a:spcPct val="80000"/>
              </a:lnSpc>
            </a:pPr>
            <a:r>
              <a:rPr lang="es-CL" sz="1400" smtClean="0"/>
              <a:t>La roca mineralizada a hundir debe ser medianamente competente 3A-4A</a:t>
            </a:r>
          </a:p>
          <a:p>
            <a:pPr eaLnBrk="1" hangingPunct="1">
              <a:lnSpc>
                <a:spcPct val="80000"/>
              </a:lnSpc>
            </a:pPr>
            <a:r>
              <a:rPr lang="es-CL" sz="1400" smtClean="0"/>
              <a:t>La roca estéril de techo debe ser hundible</a:t>
            </a:r>
          </a:p>
          <a:p>
            <a:pPr eaLnBrk="1" hangingPunct="1">
              <a:lnSpc>
                <a:spcPct val="80000"/>
              </a:lnSpc>
            </a:pPr>
            <a:r>
              <a:rPr lang="es-CL" sz="1400" smtClean="0"/>
              <a:t>La roca de caja puede ser competente como en el caso de pipas diamantiferas</a:t>
            </a:r>
          </a:p>
          <a:p>
            <a:pPr eaLnBrk="1" hangingPunct="1">
              <a:lnSpc>
                <a:spcPct val="80000"/>
              </a:lnSpc>
            </a:pPr>
            <a:r>
              <a:rPr lang="es-CL" sz="1400" smtClean="0"/>
              <a:t>Se induce el hundimiento de la roca a través del corte basal 4-12 m. El hundimiento se propaga en la medida que la roca es extraída del hundimiento utilizando la infraestructura de producción</a:t>
            </a:r>
          </a:p>
          <a:p>
            <a:pPr eaLnBrk="1" hangingPunct="1">
              <a:lnSpc>
                <a:spcPct val="80000"/>
              </a:lnSpc>
            </a:pPr>
            <a:r>
              <a:rPr lang="es-CL" sz="1400" smtClean="0"/>
              <a:t>Productividad 12000 a 48000 tpd</a:t>
            </a:r>
          </a:p>
          <a:p>
            <a:pPr eaLnBrk="1" hangingPunct="1">
              <a:lnSpc>
                <a:spcPct val="80000"/>
              </a:lnSpc>
            </a:pPr>
            <a:r>
              <a:rPr lang="es-CL" sz="1400" smtClean="0"/>
              <a:t>Dilución 20%</a:t>
            </a:r>
          </a:p>
          <a:p>
            <a:pPr eaLnBrk="1" hangingPunct="1">
              <a:lnSpc>
                <a:spcPct val="80000"/>
              </a:lnSpc>
            </a:pPr>
            <a:r>
              <a:rPr lang="es-CL" sz="1400" smtClean="0"/>
              <a:t>Recuperación 75%</a:t>
            </a:r>
          </a:p>
          <a:p>
            <a:pPr eaLnBrk="1" hangingPunct="1">
              <a:lnSpc>
                <a:spcPct val="80000"/>
              </a:lnSpc>
            </a:pPr>
            <a:r>
              <a:rPr lang="es-CL" sz="1400" smtClean="0"/>
              <a:t>Costo 2.1-5$/t</a:t>
            </a:r>
          </a:p>
          <a:p>
            <a:pPr eaLnBrk="1" hangingPunct="1">
              <a:lnSpc>
                <a:spcPct val="80000"/>
              </a:lnSpc>
            </a:pPr>
            <a:endParaRPr lang="es-CL" sz="1400" smtClean="0"/>
          </a:p>
          <a:p>
            <a:pPr eaLnBrk="1" hangingPunct="1">
              <a:lnSpc>
                <a:spcPct val="80000"/>
              </a:lnSpc>
            </a:pPr>
            <a:endParaRPr lang="es-CL" sz="1400" smtClean="0"/>
          </a:p>
          <a:p>
            <a:pPr eaLnBrk="1" hangingPunct="1">
              <a:lnSpc>
                <a:spcPct val="80000"/>
              </a:lnSpc>
            </a:pPr>
            <a:endParaRPr lang="en-US" sz="1400" smtClean="0"/>
          </a:p>
        </p:txBody>
      </p:sp>
      <p:sp>
        <p:nvSpPr>
          <p:cNvPr id="39941" name="Rectangle 6">
            <a:hlinkClick r:id="rId4" action="ppaction://hlinkfile"/>
          </p:cNvPr>
          <p:cNvSpPr>
            <a:spLocks noChangeArrowheads="1"/>
          </p:cNvSpPr>
          <p:nvPr/>
        </p:nvSpPr>
        <p:spPr bwMode="auto">
          <a:xfrm>
            <a:off x="3581400" y="6019800"/>
            <a:ext cx="1066800" cy="609600"/>
          </a:xfrm>
          <a:prstGeom prst="rect">
            <a:avLst/>
          </a:prstGeom>
          <a:noFill/>
          <a:ln w="9525" algn="ctr">
            <a:solidFill>
              <a:schemeClr val="tx1"/>
            </a:solidFill>
            <a:miter lim="800000"/>
            <a:headEnd/>
            <a:tailEnd/>
          </a:ln>
        </p:spPr>
        <p:txBody>
          <a:bodyPr wrap="none" anchor="ctr"/>
          <a:lstStyle/>
          <a:p>
            <a:endParaRPr lang="es-CL"/>
          </a:p>
        </p:txBody>
      </p:sp>
      <p:sp>
        <p:nvSpPr>
          <p:cNvPr id="39942" name="AutoShape 7"/>
          <p:cNvSpPr>
            <a:spLocks noChangeArrowheads="1"/>
          </p:cNvSpPr>
          <p:nvPr/>
        </p:nvSpPr>
        <p:spPr bwMode="auto">
          <a:xfrm rot="5400000">
            <a:off x="3962400" y="6172200"/>
            <a:ext cx="381000" cy="381000"/>
          </a:xfrm>
          <a:prstGeom prst="triangle">
            <a:avLst>
              <a:gd name="adj" fmla="val 50000"/>
            </a:avLst>
          </a:prstGeom>
          <a:noFill/>
          <a:ln w="9525" algn="ctr">
            <a:solidFill>
              <a:schemeClr val="tx1"/>
            </a:solidFill>
            <a:miter lim="800000"/>
            <a:headEnd/>
            <a:tailEnd/>
          </a:ln>
        </p:spPr>
        <p:txBody>
          <a:bodyPr wrap="none" anchor="ctr"/>
          <a:lstStyle/>
          <a:p>
            <a:endParaRPr lang="es-CL"/>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US" smtClean="0"/>
              <a:t>Transición Rajo-Subterránea</a:t>
            </a:r>
          </a:p>
        </p:txBody>
      </p:sp>
      <p:sp>
        <p:nvSpPr>
          <p:cNvPr id="40963" name="Text Box 3"/>
          <p:cNvSpPr txBox="1">
            <a:spLocks noChangeArrowheads="1"/>
          </p:cNvSpPr>
          <p:nvPr/>
        </p:nvSpPr>
        <p:spPr bwMode="auto">
          <a:xfrm>
            <a:off x="457200" y="4814888"/>
            <a:ext cx="4624388" cy="274637"/>
          </a:xfrm>
          <a:prstGeom prst="rect">
            <a:avLst/>
          </a:prstGeom>
          <a:noFill/>
          <a:ln w="12700">
            <a:noFill/>
            <a:miter lim="800000"/>
            <a:headEnd/>
            <a:tailEnd/>
          </a:ln>
        </p:spPr>
        <p:txBody>
          <a:bodyPr>
            <a:spAutoFit/>
          </a:bodyPr>
          <a:lstStyle/>
          <a:p>
            <a:pPr algn="ctr" eaLnBrk="0" hangingPunct="0">
              <a:spcBef>
                <a:spcPct val="50000"/>
              </a:spcBef>
            </a:pPr>
            <a:r>
              <a:rPr lang="en-US" sz="1200">
                <a:latin typeface="Trebuchet MS" pitchFamily="34" charset="0"/>
                <a:cs typeface="Arial" charset="0"/>
              </a:rPr>
              <a:t>Source: SRK International Newsletter No. 28 ( with modification)</a:t>
            </a:r>
          </a:p>
        </p:txBody>
      </p:sp>
      <p:grpSp>
        <p:nvGrpSpPr>
          <p:cNvPr id="40964" name="Group 4"/>
          <p:cNvGrpSpPr>
            <a:grpSpLocks/>
          </p:cNvGrpSpPr>
          <p:nvPr/>
        </p:nvGrpSpPr>
        <p:grpSpPr bwMode="auto">
          <a:xfrm>
            <a:off x="457200" y="1954213"/>
            <a:ext cx="8229600" cy="3644900"/>
            <a:chOff x="433" y="1717"/>
            <a:chExt cx="4898" cy="2117"/>
          </a:xfrm>
        </p:grpSpPr>
        <p:grpSp>
          <p:nvGrpSpPr>
            <p:cNvPr id="40966" name="Group 5"/>
            <p:cNvGrpSpPr>
              <a:grpSpLocks/>
            </p:cNvGrpSpPr>
            <p:nvPr/>
          </p:nvGrpSpPr>
          <p:grpSpPr bwMode="auto">
            <a:xfrm>
              <a:off x="433" y="1717"/>
              <a:ext cx="4898" cy="2117"/>
              <a:chOff x="433" y="1717"/>
              <a:chExt cx="4898" cy="2117"/>
            </a:xfrm>
          </p:grpSpPr>
          <p:pic>
            <p:nvPicPr>
              <p:cNvPr id="40969" name="Picture 6" descr="SRK caving"/>
              <p:cNvPicPr>
                <a:picLocks noChangeAspect="1" noChangeArrowheads="1"/>
              </p:cNvPicPr>
              <p:nvPr/>
            </p:nvPicPr>
            <p:blipFill>
              <a:blip r:embed="rId3"/>
              <a:srcRect/>
              <a:stretch>
                <a:fillRect/>
              </a:stretch>
            </p:blipFill>
            <p:spPr bwMode="auto">
              <a:xfrm>
                <a:off x="433" y="1717"/>
                <a:ext cx="4898" cy="2117"/>
              </a:xfrm>
              <a:prstGeom prst="rect">
                <a:avLst/>
              </a:prstGeom>
              <a:noFill/>
              <a:ln w="9525">
                <a:noFill/>
                <a:miter lim="800000"/>
                <a:headEnd/>
                <a:tailEnd/>
              </a:ln>
            </p:spPr>
          </p:pic>
          <p:sp>
            <p:nvSpPr>
              <p:cNvPr id="40970" name="Text Box 7"/>
              <p:cNvSpPr txBox="1">
                <a:spLocks noChangeArrowheads="1"/>
              </p:cNvSpPr>
              <p:nvPr/>
            </p:nvSpPr>
            <p:spPr bwMode="auto">
              <a:xfrm>
                <a:off x="2418" y="2664"/>
                <a:ext cx="912" cy="204"/>
              </a:xfrm>
              <a:prstGeom prst="rect">
                <a:avLst/>
              </a:prstGeom>
              <a:noFill/>
              <a:ln w="12700">
                <a:noFill/>
                <a:miter lim="800000"/>
                <a:headEnd/>
                <a:tailEnd/>
              </a:ln>
            </p:spPr>
            <p:txBody>
              <a:bodyPr>
                <a:spAutoFit/>
              </a:bodyPr>
              <a:lstStyle/>
              <a:p>
                <a:pPr algn="ctr" eaLnBrk="0" hangingPunct="0">
                  <a:spcBef>
                    <a:spcPct val="50000"/>
                  </a:spcBef>
                </a:pPr>
                <a:endParaRPr lang="es-CL" sz="1600">
                  <a:cs typeface="Arial" charset="0"/>
                </a:endParaRPr>
              </a:p>
            </p:txBody>
          </p:sp>
          <p:sp>
            <p:nvSpPr>
              <p:cNvPr id="40971" name="Text Box 8"/>
              <p:cNvSpPr txBox="1">
                <a:spLocks noChangeArrowheads="1"/>
              </p:cNvSpPr>
              <p:nvPr/>
            </p:nvSpPr>
            <p:spPr bwMode="auto">
              <a:xfrm>
                <a:off x="600" y="2976"/>
                <a:ext cx="1056" cy="204"/>
              </a:xfrm>
              <a:prstGeom prst="rect">
                <a:avLst/>
              </a:prstGeom>
              <a:noFill/>
              <a:ln w="12700">
                <a:noFill/>
                <a:miter lim="800000"/>
                <a:headEnd/>
                <a:tailEnd/>
              </a:ln>
            </p:spPr>
            <p:txBody>
              <a:bodyPr>
                <a:spAutoFit/>
              </a:bodyPr>
              <a:lstStyle/>
              <a:p>
                <a:pPr algn="ctr" eaLnBrk="0" hangingPunct="0">
                  <a:spcBef>
                    <a:spcPct val="50000"/>
                  </a:spcBef>
                </a:pPr>
                <a:r>
                  <a:rPr lang="en-US" sz="1600">
                    <a:cs typeface="Arial" charset="0"/>
                  </a:rPr>
                  <a:t>Haulage tunnel</a:t>
                </a:r>
              </a:p>
            </p:txBody>
          </p:sp>
        </p:grpSp>
        <p:sp>
          <p:nvSpPr>
            <p:cNvPr id="40967" name="Line 9"/>
            <p:cNvSpPr>
              <a:spLocks noChangeShapeType="1"/>
            </p:cNvSpPr>
            <p:nvPr/>
          </p:nvSpPr>
          <p:spPr bwMode="auto">
            <a:xfrm>
              <a:off x="1248" y="1728"/>
              <a:ext cx="0" cy="1248"/>
            </a:xfrm>
            <a:prstGeom prst="line">
              <a:avLst/>
            </a:prstGeom>
            <a:noFill/>
            <a:ln w="12700">
              <a:solidFill>
                <a:schemeClr val="tx1"/>
              </a:solidFill>
              <a:round/>
              <a:headEnd type="triangle" w="sm" len="lg"/>
              <a:tailEnd type="triangle" w="sm" len="lg"/>
            </a:ln>
          </p:spPr>
          <p:txBody>
            <a:bodyPr/>
            <a:lstStyle/>
            <a:p>
              <a:endParaRPr lang="es-CL"/>
            </a:p>
          </p:txBody>
        </p:sp>
        <p:sp>
          <p:nvSpPr>
            <p:cNvPr id="40968" name="Text Box 10"/>
            <p:cNvSpPr txBox="1">
              <a:spLocks noChangeArrowheads="1"/>
            </p:cNvSpPr>
            <p:nvPr/>
          </p:nvSpPr>
          <p:spPr bwMode="auto">
            <a:xfrm>
              <a:off x="624" y="2130"/>
              <a:ext cx="624" cy="352"/>
            </a:xfrm>
            <a:prstGeom prst="rect">
              <a:avLst/>
            </a:prstGeom>
            <a:noFill/>
            <a:ln w="12700">
              <a:noFill/>
              <a:miter lim="800000"/>
              <a:headEnd/>
              <a:tailEnd/>
            </a:ln>
          </p:spPr>
          <p:txBody>
            <a:bodyPr>
              <a:spAutoFit/>
            </a:bodyPr>
            <a:lstStyle/>
            <a:p>
              <a:pPr algn="ctr" eaLnBrk="0" hangingPunct="0">
                <a:spcBef>
                  <a:spcPct val="50000"/>
                </a:spcBef>
              </a:pPr>
              <a:r>
                <a:rPr lang="en-US" sz="1600">
                  <a:cs typeface="Arial" charset="0"/>
                </a:rPr>
                <a:t>&gt;300 m typically</a:t>
              </a:r>
            </a:p>
          </p:txBody>
        </p:sp>
      </p:grpSp>
      <p:sp>
        <p:nvSpPr>
          <p:cNvPr id="40965" name="Text Box 11"/>
          <p:cNvSpPr txBox="1">
            <a:spLocks noChangeArrowheads="1"/>
          </p:cNvSpPr>
          <p:nvPr/>
        </p:nvSpPr>
        <p:spPr bwMode="auto">
          <a:xfrm>
            <a:off x="457200" y="5638800"/>
            <a:ext cx="4624388" cy="274638"/>
          </a:xfrm>
          <a:prstGeom prst="rect">
            <a:avLst/>
          </a:prstGeom>
          <a:noFill/>
          <a:ln w="12700">
            <a:noFill/>
            <a:miter lim="800000"/>
            <a:headEnd/>
            <a:tailEnd/>
          </a:ln>
        </p:spPr>
        <p:txBody>
          <a:bodyPr>
            <a:spAutoFit/>
          </a:bodyPr>
          <a:lstStyle/>
          <a:p>
            <a:pPr algn="ctr" eaLnBrk="0" hangingPunct="0">
              <a:spcBef>
                <a:spcPct val="50000"/>
              </a:spcBef>
            </a:pPr>
            <a:r>
              <a:rPr lang="en-US" sz="1200">
                <a:latin typeface="Trebuchet MS" pitchFamily="34" charset="0"/>
                <a:cs typeface="Arial" charset="0"/>
              </a:rPr>
              <a:t>Source: SRK International Newsletter No. 28 ( with modification)</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ctrTitle"/>
          </p:nvPr>
        </p:nvSpPr>
        <p:spPr/>
        <p:txBody>
          <a:bodyPr/>
          <a:lstStyle/>
          <a:p>
            <a:pPr eaLnBrk="1" hangingPunct="1"/>
            <a:r>
              <a:rPr lang="es-CL" smtClean="0"/>
              <a:t>Selección de métodos </a:t>
            </a:r>
          </a:p>
        </p:txBody>
      </p:sp>
      <p:sp>
        <p:nvSpPr>
          <p:cNvPr id="41987" name="Rectangle 3"/>
          <p:cNvSpPr>
            <a:spLocks noGrp="1" noChangeArrowheads="1"/>
          </p:cNvSpPr>
          <p:nvPr>
            <p:ph type="subTitle" idx="4294967295"/>
          </p:nvPr>
        </p:nvSpPr>
        <p:spPr>
          <a:xfrm>
            <a:off x="1371600" y="3886200"/>
            <a:ext cx="6400800" cy="1752600"/>
          </a:xfrm>
        </p:spPr>
        <p:txBody>
          <a:bodyPr/>
          <a:lstStyle/>
          <a:p>
            <a:pPr marL="0" indent="0" algn="ctr" eaLnBrk="1" hangingPunct="1">
              <a:buFontTx/>
              <a:buNone/>
            </a:pPr>
            <a:endParaRPr lang="es-CL" sz="800" smtClean="0">
              <a:solidFill>
                <a:srgbClr val="5F5F5F"/>
              </a:solidFill>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s-CL" smtClean="0"/>
              <a:t>Selección de metodos de explotación</a:t>
            </a:r>
          </a:p>
        </p:txBody>
      </p:sp>
      <p:sp>
        <p:nvSpPr>
          <p:cNvPr id="43011" name="Rectangle 3"/>
          <p:cNvSpPr>
            <a:spLocks noGrp="1" noChangeArrowheads="1"/>
          </p:cNvSpPr>
          <p:nvPr>
            <p:ph type="body" idx="1"/>
          </p:nvPr>
        </p:nvSpPr>
        <p:spPr/>
        <p:txBody>
          <a:bodyPr/>
          <a:lstStyle/>
          <a:p>
            <a:pPr eaLnBrk="1" hangingPunct="1"/>
            <a:r>
              <a:rPr lang="es-CL" smtClean="0"/>
              <a:t>Caracteristicas físicas y geologicas del yacimiento</a:t>
            </a:r>
          </a:p>
          <a:p>
            <a:pPr eaLnBrk="1" hangingPunct="1"/>
            <a:r>
              <a:rPr lang="es-CL" smtClean="0"/>
              <a:t>Caracteristicas geomecanicas del deposito</a:t>
            </a:r>
          </a:p>
          <a:p>
            <a:pPr eaLnBrk="1" hangingPunct="1"/>
            <a:r>
              <a:rPr lang="es-CL" smtClean="0"/>
              <a:t>Costos operacionales y de capital</a:t>
            </a:r>
          </a:p>
          <a:p>
            <a:pPr eaLnBrk="1" hangingPunct="1"/>
            <a:r>
              <a:rPr lang="es-CL" smtClean="0"/>
              <a:t>Ritmo de extracción</a:t>
            </a:r>
          </a:p>
          <a:p>
            <a:pPr eaLnBrk="1" hangingPunct="1"/>
            <a:r>
              <a:rPr lang="es-CL" smtClean="0"/>
              <a:t>Disponibilidad y costo de la mano de obra</a:t>
            </a:r>
          </a:p>
          <a:p>
            <a:pPr eaLnBrk="1" hangingPunct="1"/>
            <a:r>
              <a:rPr lang="es-CL" smtClean="0"/>
              <a:t>Consideraciones ambientales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s-CL" sz="3200" smtClean="0"/>
              <a:t>Método cuantitativo de selección de metodos de explotación</a:t>
            </a:r>
          </a:p>
        </p:txBody>
      </p:sp>
      <p:sp>
        <p:nvSpPr>
          <p:cNvPr id="44035" name="Text Box 3"/>
          <p:cNvSpPr txBox="1">
            <a:spLocks noChangeArrowheads="1"/>
          </p:cNvSpPr>
          <p:nvPr/>
        </p:nvSpPr>
        <p:spPr bwMode="auto">
          <a:xfrm>
            <a:off x="914400" y="2057400"/>
            <a:ext cx="2209800" cy="304800"/>
          </a:xfrm>
          <a:prstGeom prst="rect">
            <a:avLst/>
          </a:prstGeom>
          <a:noFill/>
          <a:ln w="9525" algn="ctr">
            <a:noFill/>
            <a:miter lim="800000"/>
            <a:headEnd/>
            <a:tailEnd/>
          </a:ln>
        </p:spPr>
        <p:txBody>
          <a:bodyPr>
            <a:spAutoFit/>
          </a:bodyPr>
          <a:lstStyle/>
          <a:p>
            <a:pPr>
              <a:spcBef>
                <a:spcPct val="50000"/>
              </a:spcBef>
            </a:pPr>
            <a:endParaRPr lang="es-CL"/>
          </a:p>
        </p:txBody>
      </p:sp>
      <p:sp>
        <p:nvSpPr>
          <p:cNvPr id="44036" name="Rectangle 4"/>
          <p:cNvSpPr>
            <a:spLocks noChangeAspect="1" noChangeArrowheads="1"/>
          </p:cNvSpPr>
          <p:nvPr/>
        </p:nvSpPr>
        <p:spPr bwMode="auto">
          <a:xfrm>
            <a:off x="4038600" y="2438400"/>
            <a:ext cx="4038600" cy="1066800"/>
          </a:xfrm>
          <a:prstGeom prst="rect">
            <a:avLst/>
          </a:prstGeom>
          <a:gradFill rotWithShape="1">
            <a:gsLst>
              <a:gs pos="0">
                <a:schemeClr val="accent1"/>
              </a:gs>
              <a:gs pos="100000">
                <a:schemeClr val="bg1"/>
              </a:gs>
            </a:gsLst>
            <a:lin ang="5400000" scaled="1"/>
          </a:gradFill>
          <a:ln w="9525" algn="ctr">
            <a:solidFill>
              <a:schemeClr val="tx1"/>
            </a:solidFill>
            <a:miter lim="800000"/>
            <a:headEnd/>
            <a:tailEnd/>
          </a:ln>
        </p:spPr>
        <p:txBody>
          <a:bodyPr wrap="none" anchor="ctr"/>
          <a:lstStyle/>
          <a:p>
            <a:pPr algn="ctr"/>
            <a:r>
              <a:rPr lang="es-CL"/>
              <a:t>FACTIBILIDAD TECNICA</a:t>
            </a:r>
          </a:p>
          <a:p>
            <a:pPr algn="ctr"/>
            <a:r>
              <a:rPr lang="es-CL"/>
              <a:t>(LISTADO DE METODOS FACTIBLES)</a:t>
            </a:r>
          </a:p>
        </p:txBody>
      </p:sp>
      <p:sp>
        <p:nvSpPr>
          <p:cNvPr id="44037" name="Rectangle 5"/>
          <p:cNvSpPr>
            <a:spLocks noChangeArrowheads="1"/>
          </p:cNvSpPr>
          <p:nvPr/>
        </p:nvSpPr>
        <p:spPr bwMode="auto">
          <a:xfrm>
            <a:off x="4953000" y="4191000"/>
            <a:ext cx="2590800" cy="1447800"/>
          </a:xfrm>
          <a:prstGeom prst="rect">
            <a:avLst/>
          </a:prstGeom>
          <a:solidFill>
            <a:srgbClr val="FFFF00"/>
          </a:solidFill>
          <a:ln w="9525" algn="ctr">
            <a:solidFill>
              <a:schemeClr val="tx1"/>
            </a:solidFill>
            <a:miter lim="800000"/>
            <a:headEnd/>
            <a:tailEnd/>
          </a:ln>
        </p:spPr>
        <p:txBody>
          <a:bodyPr wrap="none" anchor="ctr"/>
          <a:lstStyle/>
          <a:p>
            <a:pPr algn="ctr"/>
            <a:r>
              <a:rPr lang="es-CL"/>
              <a:t>FACTIBILIDAD ECONOMICA</a:t>
            </a:r>
          </a:p>
        </p:txBody>
      </p:sp>
      <p:sp>
        <p:nvSpPr>
          <p:cNvPr id="44038" name="Rectangle 6"/>
          <p:cNvSpPr>
            <a:spLocks noChangeArrowheads="1"/>
          </p:cNvSpPr>
          <p:nvPr/>
        </p:nvSpPr>
        <p:spPr bwMode="auto">
          <a:xfrm>
            <a:off x="914400" y="2133600"/>
            <a:ext cx="1295400" cy="762000"/>
          </a:xfrm>
          <a:prstGeom prst="rect">
            <a:avLst/>
          </a:prstGeom>
          <a:noFill/>
          <a:ln w="9525" algn="ctr">
            <a:noFill/>
            <a:miter lim="800000"/>
            <a:headEnd/>
            <a:tailEnd/>
          </a:ln>
        </p:spPr>
        <p:txBody>
          <a:bodyPr wrap="none" anchor="ctr"/>
          <a:lstStyle/>
          <a:p>
            <a:endParaRPr lang="es-CL"/>
          </a:p>
        </p:txBody>
      </p:sp>
      <p:sp>
        <p:nvSpPr>
          <p:cNvPr id="44039" name="Rectangle 7"/>
          <p:cNvSpPr>
            <a:spLocks noChangeArrowheads="1"/>
          </p:cNvSpPr>
          <p:nvPr/>
        </p:nvSpPr>
        <p:spPr bwMode="auto">
          <a:xfrm>
            <a:off x="533400" y="1600200"/>
            <a:ext cx="2590800" cy="762000"/>
          </a:xfrm>
          <a:prstGeom prst="rect">
            <a:avLst/>
          </a:prstGeom>
          <a:solidFill>
            <a:srgbClr val="FFCC99"/>
          </a:solidFill>
          <a:ln w="9525" algn="ctr">
            <a:solidFill>
              <a:schemeClr val="tx1"/>
            </a:solidFill>
            <a:miter lim="800000"/>
            <a:headEnd/>
            <a:tailEnd/>
          </a:ln>
        </p:spPr>
        <p:txBody>
          <a:bodyPr wrap="none" anchor="ctr"/>
          <a:lstStyle/>
          <a:p>
            <a:pPr algn="ctr"/>
            <a:r>
              <a:rPr lang="es-CL"/>
              <a:t>GEOMETRIA DEL </a:t>
            </a:r>
          </a:p>
          <a:p>
            <a:pPr algn="ctr"/>
            <a:r>
              <a:rPr lang="es-CL"/>
              <a:t>YACIMIENTO</a:t>
            </a:r>
          </a:p>
        </p:txBody>
      </p:sp>
      <p:sp>
        <p:nvSpPr>
          <p:cNvPr id="44040" name="Rectangle 8"/>
          <p:cNvSpPr>
            <a:spLocks noChangeArrowheads="1"/>
          </p:cNvSpPr>
          <p:nvPr/>
        </p:nvSpPr>
        <p:spPr bwMode="auto">
          <a:xfrm>
            <a:off x="533400" y="2667000"/>
            <a:ext cx="2590800" cy="609600"/>
          </a:xfrm>
          <a:prstGeom prst="rect">
            <a:avLst/>
          </a:prstGeom>
          <a:solidFill>
            <a:srgbClr val="CCFFCC"/>
          </a:solidFill>
          <a:ln w="9525" algn="ctr">
            <a:solidFill>
              <a:schemeClr val="tx1"/>
            </a:solidFill>
            <a:miter lim="800000"/>
            <a:headEnd/>
            <a:tailEnd/>
          </a:ln>
        </p:spPr>
        <p:txBody>
          <a:bodyPr wrap="none" anchor="ctr"/>
          <a:lstStyle/>
          <a:p>
            <a:pPr algn="ctr"/>
            <a:r>
              <a:rPr lang="es-CL"/>
              <a:t>CONDICIÓN GEOMECÁNICA</a:t>
            </a:r>
          </a:p>
        </p:txBody>
      </p:sp>
      <p:sp>
        <p:nvSpPr>
          <p:cNvPr id="44041" name="Rectangle 9"/>
          <p:cNvSpPr>
            <a:spLocks noChangeArrowheads="1"/>
          </p:cNvSpPr>
          <p:nvPr/>
        </p:nvSpPr>
        <p:spPr bwMode="auto">
          <a:xfrm>
            <a:off x="533400" y="3581400"/>
            <a:ext cx="2590800" cy="609600"/>
          </a:xfrm>
          <a:prstGeom prst="rect">
            <a:avLst/>
          </a:prstGeom>
          <a:solidFill>
            <a:srgbClr val="00CCFF"/>
          </a:solidFill>
          <a:ln w="9525" algn="ctr">
            <a:solidFill>
              <a:schemeClr val="tx1"/>
            </a:solidFill>
            <a:miter lim="800000"/>
            <a:headEnd/>
            <a:tailEnd/>
          </a:ln>
        </p:spPr>
        <p:txBody>
          <a:bodyPr wrap="none" anchor="ctr"/>
          <a:lstStyle/>
          <a:p>
            <a:pPr algn="ctr"/>
            <a:r>
              <a:rPr lang="es-CL"/>
              <a:t>COSTOS DE OPERACIÓN</a:t>
            </a:r>
          </a:p>
        </p:txBody>
      </p:sp>
      <p:cxnSp>
        <p:nvCxnSpPr>
          <p:cNvPr id="44042" name="AutoShape 10"/>
          <p:cNvCxnSpPr>
            <a:cxnSpLocks noChangeShapeType="1"/>
            <a:stCxn id="44039" idx="3"/>
            <a:endCxn id="44036" idx="1"/>
          </p:cNvCxnSpPr>
          <p:nvPr/>
        </p:nvCxnSpPr>
        <p:spPr bwMode="auto">
          <a:xfrm>
            <a:off x="3124200" y="1981200"/>
            <a:ext cx="914400" cy="990600"/>
          </a:xfrm>
          <a:prstGeom prst="bentConnector3">
            <a:avLst>
              <a:gd name="adj1" fmla="val 50000"/>
            </a:avLst>
          </a:prstGeom>
          <a:noFill/>
          <a:ln w="9525">
            <a:solidFill>
              <a:schemeClr val="tx1"/>
            </a:solidFill>
            <a:miter lim="800000"/>
            <a:headEnd/>
            <a:tailEnd/>
          </a:ln>
        </p:spPr>
      </p:cxnSp>
      <p:cxnSp>
        <p:nvCxnSpPr>
          <p:cNvPr id="44043" name="AutoShape 11"/>
          <p:cNvCxnSpPr>
            <a:cxnSpLocks noChangeShapeType="1"/>
            <a:stCxn id="44040" idx="3"/>
            <a:endCxn id="44036" idx="1"/>
          </p:cNvCxnSpPr>
          <p:nvPr/>
        </p:nvCxnSpPr>
        <p:spPr bwMode="auto">
          <a:xfrm>
            <a:off x="3124200" y="2971800"/>
            <a:ext cx="914400" cy="0"/>
          </a:xfrm>
          <a:prstGeom prst="straightConnector1">
            <a:avLst/>
          </a:prstGeom>
          <a:noFill/>
          <a:ln w="9525">
            <a:solidFill>
              <a:schemeClr val="tx1"/>
            </a:solidFill>
            <a:round/>
            <a:headEnd/>
            <a:tailEnd/>
          </a:ln>
        </p:spPr>
      </p:cxnSp>
      <p:cxnSp>
        <p:nvCxnSpPr>
          <p:cNvPr id="44044" name="AutoShape 12"/>
          <p:cNvCxnSpPr>
            <a:cxnSpLocks noChangeShapeType="1"/>
            <a:stCxn id="44041" idx="3"/>
            <a:endCxn id="44036" idx="1"/>
          </p:cNvCxnSpPr>
          <p:nvPr/>
        </p:nvCxnSpPr>
        <p:spPr bwMode="auto">
          <a:xfrm flipV="1">
            <a:off x="3124200" y="2971800"/>
            <a:ext cx="914400" cy="914400"/>
          </a:xfrm>
          <a:prstGeom prst="bentConnector3">
            <a:avLst>
              <a:gd name="adj1" fmla="val 50000"/>
            </a:avLst>
          </a:prstGeom>
          <a:noFill/>
          <a:ln w="9525">
            <a:noFill/>
            <a:miter lim="800000"/>
            <a:headEnd/>
            <a:tailEnd/>
          </a:ln>
        </p:spPr>
      </p:cxnSp>
      <p:cxnSp>
        <p:nvCxnSpPr>
          <p:cNvPr id="44045" name="AutoShape 13"/>
          <p:cNvCxnSpPr>
            <a:cxnSpLocks noChangeShapeType="1"/>
            <a:stCxn id="44041" idx="3"/>
            <a:endCxn id="44036" idx="1"/>
          </p:cNvCxnSpPr>
          <p:nvPr/>
        </p:nvCxnSpPr>
        <p:spPr bwMode="auto">
          <a:xfrm flipV="1">
            <a:off x="3124200" y="2971800"/>
            <a:ext cx="914400" cy="914400"/>
          </a:xfrm>
          <a:prstGeom prst="bentConnector3">
            <a:avLst>
              <a:gd name="adj1" fmla="val 50000"/>
            </a:avLst>
          </a:prstGeom>
          <a:noFill/>
          <a:ln w="9525">
            <a:solidFill>
              <a:schemeClr val="tx1"/>
            </a:solidFill>
            <a:miter lim="800000"/>
            <a:headEnd/>
            <a:tailEnd/>
          </a:ln>
        </p:spPr>
      </p:cxnSp>
      <p:sp>
        <p:nvSpPr>
          <p:cNvPr id="44046" name="AutoShape 14"/>
          <p:cNvSpPr>
            <a:spLocks noChangeArrowheads="1"/>
          </p:cNvSpPr>
          <p:nvPr/>
        </p:nvSpPr>
        <p:spPr bwMode="auto">
          <a:xfrm>
            <a:off x="5867400" y="3581400"/>
            <a:ext cx="685800" cy="533400"/>
          </a:xfrm>
          <a:prstGeom prst="downArrow">
            <a:avLst>
              <a:gd name="adj1" fmla="val 50000"/>
              <a:gd name="adj2" fmla="val 25000"/>
            </a:avLst>
          </a:prstGeom>
          <a:noFill/>
          <a:ln w="9525" algn="ctr">
            <a:solidFill>
              <a:schemeClr val="tx1"/>
            </a:solidFill>
            <a:miter lim="800000"/>
            <a:headEnd/>
            <a:tailEnd/>
          </a:ln>
        </p:spPr>
        <p:txBody>
          <a:bodyPr wrap="none" anchor="ctr"/>
          <a:lstStyle/>
          <a:p>
            <a:endParaRPr lang="es-CL"/>
          </a:p>
        </p:txBody>
      </p:sp>
      <p:sp>
        <p:nvSpPr>
          <p:cNvPr id="44047" name="Text Box 15"/>
          <p:cNvSpPr txBox="1">
            <a:spLocks noChangeArrowheads="1"/>
          </p:cNvSpPr>
          <p:nvPr/>
        </p:nvSpPr>
        <p:spPr bwMode="auto">
          <a:xfrm>
            <a:off x="914400" y="5715000"/>
            <a:ext cx="2743200" cy="304800"/>
          </a:xfrm>
          <a:prstGeom prst="rect">
            <a:avLst/>
          </a:prstGeom>
          <a:noFill/>
          <a:ln w="9525" algn="ctr">
            <a:noFill/>
            <a:miter lim="800000"/>
            <a:headEnd/>
            <a:tailEnd/>
          </a:ln>
        </p:spPr>
        <p:txBody>
          <a:bodyPr>
            <a:spAutoFit/>
          </a:bodyPr>
          <a:lstStyle/>
          <a:p>
            <a:pPr>
              <a:spcBef>
                <a:spcPct val="50000"/>
              </a:spcBef>
            </a:pPr>
            <a:r>
              <a:rPr lang="es-CL"/>
              <a:t>Referencia: NICHOLAS (1981)</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CL" sz="3200" smtClean="0"/>
              <a:t>Métodos de explotación en Minería Subterránea</a:t>
            </a:r>
            <a:endParaRPr lang="en-US" sz="3200" smtClean="0"/>
          </a:p>
        </p:txBody>
      </p:sp>
      <p:sp>
        <p:nvSpPr>
          <p:cNvPr id="26627" name="Rectangle 3"/>
          <p:cNvSpPr>
            <a:spLocks noGrp="1" noChangeArrowheads="1"/>
          </p:cNvSpPr>
          <p:nvPr>
            <p:ph type="body" idx="1"/>
          </p:nvPr>
        </p:nvSpPr>
        <p:spPr/>
        <p:txBody>
          <a:bodyPr/>
          <a:lstStyle/>
          <a:p>
            <a:pPr eaLnBrk="1" hangingPunct="1"/>
            <a:r>
              <a:rPr lang="es-CL" smtClean="0"/>
              <a:t>Los métodos de explotación subterráneos se pueden clasificar de acuerdo a la estabilidad del caserón a explotar:</a:t>
            </a:r>
          </a:p>
          <a:p>
            <a:pPr eaLnBrk="1" hangingPunct="1">
              <a:buFontTx/>
              <a:buNone/>
            </a:pPr>
            <a:endParaRPr lang="es-CL" smtClean="0"/>
          </a:p>
          <a:p>
            <a:pPr lvl="1" eaLnBrk="1" hangingPunct="1"/>
            <a:r>
              <a:rPr lang="es-CL" smtClean="0"/>
              <a:t>Soportados por pilares</a:t>
            </a:r>
          </a:p>
          <a:p>
            <a:pPr lvl="1" eaLnBrk="1" hangingPunct="1"/>
            <a:endParaRPr lang="es-CL" smtClean="0"/>
          </a:p>
          <a:p>
            <a:pPr lvl="1" eaLnBrk="1" hangingPunct="1"/>
            <a:r>
              <a:rPr lang="es-CL" smtClean="0"/>
              <a:t>Artificialmente soportados o rellenos</a:t>
            </a:r>
          </a:p>
          <a:p>
            <a:pPr lvl="1" eaLnBrk="1" hangingPunct="1"/>
            <a:endParaRPr lang="es-CL" smtClean="0"/>
          </a:p>
          <a:p>
            <a:pPr lvl="1" eaLnBrk="1" hangingPunct="1"/>
            <a:r>
              <a:rPr lang="es-CL" smtClean="0"/>
              <a:t>Sin soporte o hundimiento: natural e inducido</a:t>
            </a:r>
          </a:p>
          <a:p>
            <a:pPr lvl="1" eaLnBrk="1" hangingPunct="1"/>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s-CL" smtClean="0"/>
              <a:t>Geometría del yacimiento</a:t>
            </a:r>
          </a:p>
        </p:txBody>
      </p:sp>
      <p:sp>
        <p:nvSpPr>
          <p:cNvPr id="45059" name="Text Box 3"/>
          <p:cNvSpPr txBox="1">
            <a:spLocks noChangeArrowheads="1"/>
          </p:cNvSpPr>
          <p:nvPr/>
        </p:nvSpPr>
        <p:spPr bwMode="auto">
          <a:xfrm>
            <a:off x="838200" y="1828800"/>
            <a:ext cx="7315200" cy="1925638"/>
          </a:xfrm>
          <a:prstGeom prst="rect">
            <a:avLst/>
          </a:prstGeom>
          <a:noFill/>
          <a:ln w="9525" algn="ctr">
            <a:noFill/>
            <a:miter lim="800000"/>
            <a:headEnd/>
            <a:tailEnd/>
          </a:ln>
        </p:spPr>
        <p:txBody>
          <a:bodyPr>
            <a:spAutoFit/>
          </a:bodyPr>
          <a:lstStyle/>
          <a:p>
            <a:pPr marL="342900" indent="-342900" algn="l">
              <a:spcBef>
                <a:spcPct val="50000"/>
              </a:spcBef>
              <a:buFontTx/>
              <a:buAutoNum type="arabicPeriod"/>
            </a:pPr>
            <a:r>
              <a:rPr lang="es-CL" sz="1600" b="1">
                <a:solidFill>
                  <a:srgbClr val="FC1A02"/>
                </a:solidFill>
              </a:rPr>
              <a:t>Descripción de la geometría del yacimiento</a:t>
            </a:r>
          </a:p>
          <a:p>
            <a:pPr marL="800100" lvl="1" indent="-342900" algn="l">
              <a:spcBef>
                <a:spcPct val="50000"/>
              </a:spcBef>
              <a:buFontTx/>
              <a:buAutoNum type="arabicPeriod"/>
            </a:pPr>
            <a:r>
              <a:rPr lang="es-CL" sz="1600" b="1"/>
              <a:t>Yacimiento Equidimensional o masivo</a:t>
            </a:r>
            <a:r>
              <a:rPr lang="es-CL" sz="1600"/>
              <a:t>: dimensiones similares en todas las direcciones</a:t>
            </a:r>
          </a:p>
          <a:p>
            <a:pPr marL="800100" lvl="1" indent="-342900" algn="l">
              <a:spcBef>
                <a:spcPct val="50000"/>
              </a:spcBef>
              <a:buFontTx/>
              <a:buAutoNum type="arabicPeriod"/>
            </a:pPr>
            <a:r>
              <a:rPr lang="es-CL" sz="1600" b="1"/>
              <a:t>Yacimiento tabular o elongado</a:t>
            </a:r>
            <a:r>
              <a:rPr lang="es-CL" sz="1600"/>
              <a:t>: dos direcciones son predominantes</a:t>
            </a:r>
          </a:p>
          <a:p>
            <a:pPr marL="800100" lvl="1" indent="-342900" algn="l">
              <a:spcBef>
                <a:spcPct val="50000"/>
              </a:spcBef>
              <a:buFontTx/>
              <a:buAutoNum type="arabicPeriod"/>
            </a:pPr>
            <a:r>
              <a:rPr lang="es-CL" sz="1600" b="1"/>
              <a:t>Yacimiento Irregular</a:t>
            </a:r>
            <a:r>
              <a:rPr lang="es-CL" sz="1600"/>
              <a:t>: dimensiones del yacimiento varian en distancias cortas</a:t>
            </a:r>
          </a:p>
        </p:txBody>
      </p:sp>
      <p:sp>
        <p:nvSpPr>
          <p:cNvPr id="45060" name="Text Box 4"/>
          <p:cNvSpPr txBox="1">
            <a:spLocks noChangeArrowheads="1"/>
          </p:cNvSpPr>
          <p:nvPr/>
        </p:nvSpPr>
        <p:spPr bwMode="auto">
          <a:xfrm>
            <a:off x="990600" y="4038600"/>
            <a:ext cx="7315200" cy="1803400"/>
          </a:xfrm>
          <a:prstGeom prst="rect">
            <a:avLst/>
          </a:prstGeom>
          <a:noFill/>
          <a:ln w="9525" algn="ctr">
            <a:noFill/>
            <a:miter lim="800000"/>
            <a:headEnd/>
            <a:tailEnd/>
          </a:ln>
        </p:spPr>
        <p:txBody>
          <a:bodyPr>
            <a:spAutoFit/>
          </a:bodyPr>
          <a:lstStyle/>
          <a:p>
            <a:pPr marL="342900" indent="-342900" algn="l">
              <a:spcBef>
                <a:spcPct val="50000"/>
              </a:spcBef>
            </a:pPr>
            <a:r>
              <a:rPr lang="es-CL" sz="1600" b="1">
                <a:solidFill>
                  <a:srgbClr val="FC1A02"/>
                </a:solidFill>
              </a:rPr>
              <a:t>2. Descripción de la potencia del yacimiento</a:t>
            </a:r>
          </a:p>
          <a:p>
            <a:pPr marL="800100" lvl="1" indent="-342900" algn="l">
              <a:spcBef>
                <a:spcPct val="50000"/>
              </a:spcBef>
              <a:buFontTx/>
              <a:buAutoNum type="arabicPeriod"/>
            </a:pPr>
            <a:r>
              <a:rPr lang="es-CL" sz="1600" b="1"/>
              <a:t>Baja potencia: 		0- 10 m</a:t>
            </a:r>
            <a:endParaRPr lang="es-CL" sz="1600"/>
          </a:p>
          <a:p>
            <a:pPr marL="800100" lvl="1" indent="-342900" algn="l">
              <a:spcBef>
                <a:spcPct val="50000"/>
              </a:spcBef>
              <a:buFontTx/>
              <a:buAutoNum type="arabicPeriod"/>
            </a:pPr>
            <a:r>
              <a:rPr lang="es-CL" sz="1600" b="1"/>
              <a:t>Potencia Intermedia</a:t>
            </a:r>
            <a:r>
              <a:rPr lang="es-CL" sz="1600"/>
              <a:t>: 	</a:t>
            </a:r>
            <a:r>
              <a:rPr lang="es-CL" sz="1600" b="1"/>
              <a:t>10-30 m</a:t>
            </a:r>
          </a:p>
          <a:p>
            <a:pPr marL="800100" lvl="1" indent="-342900" algn="l">
              <a:spcBef>
                <a:spcPct val="50000"/>
              </a:spcBef>
              <a:buFontTx/>
              <a:buAutoNum type="arabicPeriod"/>
            </a:pPr>
            <a:r>
              <a:rPr lang="es-CL" sz="1600" b="1"/>
              <a:t>Potente</a:t>
            </a:r>
            <a:r>
              <a:rPr lang="es-CL" sz="1600"/>
              <a:t>:			</a:t>
            </a:r>
            <a:r>
              <a:rPr lang="es-CL" sz="1600" b="1"/>
              <a:t>30-100 m</a:t>
            </a:r>
          </a:p>
          <a:p>
            <a:pPr marL="800100" lvl="1" indent="-342900" algn="l">
              <a:spcBef>
                <a:spcPct val="50000"/>
              </a:spcBef>
              <a:buFontTx/>
              <a:buAutoNum type="arabicPeriod"/>
            </a:pPr>
            <a:r>
              <a:rPr lang="es-CL" sz="1600" b="1"/>
              <a:t>Muy potente:		&gt; 100 m</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s-CL" smtClean="0"/>
              <a:t>Geometría del yacimiento</a:t>
            </a:r>
          </a:p>
        </p:txBody>
      </p:sp>
      <p:sp>
        <p:nvSpPr>
          <p:cNvPr id="2052" name="Text Box 3"/>
          <p:cNvSpPr txBox="1">
            <a:spLocks noChangeArrowheads="1"/>
          </p:cNvSpPr>
          <p:nvPr/>
        </p:nvSpPr>
        <p:spPr bwMode="auto">
          <a:xfrm>
            <a:off x="533400" y="1828800"/>
            <a:ext cx="7315200" cy="1436688"/>
          </a:xfrm>
          <a:prstGeom prst="rect">
            <a:avLst/>
          </a:prstGeom>
          <a:noFill/>
          <a:ln w="9525" algn="ctr">
            <a:noFill/>
            <a:miter lim="800000"/>
            <a:headEnd/>
            <a:tailEnd/>
          </a:ln>
        </p:spPr>
        <p:txBody>
          <a:bodyPr>
            <a:spAutoFit/>
          </a:bodyPr>
          <a:lstStyle/>
          <a:p>
            <a:pPr marL="342900" indent="-342900" algn="l">
              <a:spcBef>
                <a:spcPct val="50000"/>
              </a:spcBef>
            </a:pPr>
            <a:r>
              <a:rPr lang="es-CL" sz="1600" b="1">
                <a:solidFill>
                  <a:srgbClr val="FC1A02"/>
                </a:solidFill>
              </a:rPr>
              <a:t>3. Descripción de la inclinación del yacimiento</a:t>
            </a:r>
          </a:p>
          <a:p>
            <a:pPr marL="800100" lvl="1" indent="-342900" algn="l">
              <a:spcBef>
                <a:spcPct val="50000"/>
              </a:spcBef>
              <a:buFontTx/>
              <a:buAutoNum type="arabicPeriod"/>
            </a:pPr>
            <a:r>
              <a:rPr lang="es-CL" sz="1600" b="1"/>
              <a:t>Horizontal: 		0- 20°</a:t>
            </a:r>
            <a:endParaRPr lang="es-CL" sz="1600"/>
          </a:p>
          <a:p>
            <a:pPr marL="800100" lvl="1" indent="-342900" algn="l">
              <a:spcBef>
                <a:spcPct val="50000"/>
              </a:spcBef>
              <a:buFontTx/>
              <a:buAutoNum type="arabicPeriod"/>
            </a:pPr>
            <a:r>
              <a:rPr lang="es-CL" sz="1600" b="1"/>
              <a:t>Intermedio: 		20°-55°</a:t>
            </a:r>
          </a:p>
          <a:p>
            <a:pPr marL="800100" lvl="1" indent="-342900" algn="l">
              <a:spcBef>
                <a:spcPct val="50000"/>
              </a:spcBef>
              <a:buFontTx/>
              <a:buAutoNum type="arabicPeriod"/>
            </a:pPr>
            <a:r>
              <a:rPr lang="es-CL" sz="1600" b="1"/>
              <a:t>Vertical			&gt; 55°</a:t>
            </a:r>
          </a:p>
        </p:txBody>
      </p:sp>
      <p:sp>
        <p:nvSpPr>
          <p:cNvPr id="2053" name="Text Box 4"/>
          <p:cNvSpPr txBox="1">
            <a:spLocks noChangeArrowheads="1"/>
          </p:cNvSpPr>
          <p:nvPr/>
        </p:nvSpPr>
        <p:spPr bwMode="auto">
          <a:xfrm>
            <a:off x="533400" y="3657600"/>
            <a:ext cx="7315200" cy="336550"/>
          </a:xfrm>
          <a:prstGeom prst="rect">
            <a:avLst/>
          </a:prstGeom>
          <a:noFill/>
          <a:ln w="9525" algn="ctr">
            <a:noFill/>
            <a:miter lim="800000"/>
            <a:headEnd/>
            <a:tailEnd/>
          </a:ln>
        </p:spPr>
        <p:txBody>
          <a:bodyPr>
            <a:spAutoFit/>
          </a:bodyPr>
          <a:lstStyle/>
          <a:p>
            <a:pPr marL="342900" indent="-342900" algn="l">
              <a:spcBef>
                <a:spcPct val="50000"/>
              </a:spcBef>
            </a:pPr>
            <a:r>
              <a:rPr lang="es-CL" sz="1600" b="1">
                <a:solidFill>
                  <a:srgbClr val="FC1A02"/>
                </a:solidFill>
              </a:rPr>
              <a:t>4. Descripción de la profundidad del yacimiento</a:t>
            </a:r>
          </a:p>
        </p:txBody>
      </p:sp>
      <p:sp>
        <p:nvSpPr>
          <p:cNvPr id="2054" name="Text Box 5"/>
          <p:cNvSpPr txBox="1">
            <a:spLocks noChangeArrowheads="1"/>
          </p:cNvSpPr>
          <p:nvPr/>
        </p:nvSpPr>
        <p:spPr bwMode="auto">
          <a:xfrm>
            <a:off x="1066800" y="4419600"/>
            <a:ext cx="1524000" cy="304800"/>
          </a:xfrm>
          <a:prstGeom prst="rect">
            <a:avLst/>
          </a:prstGeom>
          <a:noFill/>
          <a:ln w="9525" algn="ctr">
            <a:noFill/>
            <a:miter lim="800000"/>
            <a:headEnd/>
            <a:tailEnd/>
          </a:ln>
        </p:spPr>
        <p:txBody>
          <a:bodyPr>
            <a:spAutoFit/>
          </a:bodyPr>
          <a:lstStyle/>
          <a:p>
            <a:pPr algn="l">
              <a:spcBef>
                <a:spcPct val="50000"/>
              </a:spcBef>
            </a:pPr>
            <a:r>
              <a:rPr lang="es-CL"/>
              <a:t>Esfuerzo vertical</a:t>
            </a:r>
          </a:p>
        </p:txBody>
      </p:sp>
      <p:graphicFrame>
        <p:nvGraphicFramePr>
          <p:cNvPr id="2050" name="Object 6"/>
          <p:cNvGraphicFramePr>
            <a:graphicFrameLocks noGrp="1" noChangeAspect="1"/>
          </p:cNvGraphicFramePr>
          <p:nvPr>
            <p:ph idx="1"/>
          </p:nvPr>
        </p:nvGraphicFramePr>
        <p:xfrm>
          <a:off x="3124200" y="4173538"/>
          <a:ext cx="2819400" cy="831850"/>
        </p:xfrm>
        <a:graphic>
          <a:graphicData uri="http://schemas.openxmlformats.org/presentationml/2006/ole">
            <mc:AlternateContent xmlns:mc="http://schemas.openxmlformats.org/markup-compatibility/2006">
              <mc:Choice xmlns:v="urn:schemas-microsoft-com:vml" Requires="v">
                <p:oleObj spid="_x0000_s2052" name="Ecuación" r:id="rId3" imgW="774360" imgH="228600" progId="Equation.3">
                  <p:embed/>
                </p:oleObj>
              </mc:Choice>
              <mc:Fallback>
                <p:oleObj name="Ecuación" r:id="rId3" imgW="774360" imgH="228600" progId="Equation.3">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4173538"/>
                        <a:ext cx="2819400" cy="831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2055" name="Text Box 7"/>
          <p:cNvSpPr txBox="1">
            <a:spLocks noChangeArrowheads="1"/>
          </p:cNvSpPr>
          <p:nvPr/>
        </p:nvSpPr>
        <p:spPr bwMode="auto">
          <a:xfrm>
            <a:off x="1219200" y="5257800"/>
            <a:ext cx="1905000" cy="304800"/>
          </a:xfrm>
          <a:prstGeom prst="rect">
            <a:avLst/>
          </a:prstGeom>
          <a:noFill/>
          <a:ln w="9525" algn="ctr">
            <a:noFill/>
            <a:miter lim="800000"/>
            <a:headEnd/>
            <a:tailEnd/>
          </a:ln>
        </p:spPr>
        <p:txBody>
          <a:bodyPr>
            <a:spAutoFit/>
          </a:bodyPr>
          <a:lstStyle/>
          <a:p>
            <a:pPr>
              <a:spcBef>
                <a:spcPct val="50000"/>
              </a:spcBef>
            </a:pPr>
            <a:r>
              <a:rPr lang="es-CL"/>
              <a:t>Z = profundidad (m)</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s-CL" smtClean="0"/>
              <a:t>Geometría del yacimiento</a:t>
            </a:r>
          </a:p>
        </p:txBody>
      </p:sp>
      <p:sp>
        <p:nvSpPr>
          <p:cNvPr id="46083" name="Text Box 3"/>
          <p:cNvSpPr txBox="1">
            <a:spLocks noChangeArrowheads="1"/>
          </p:cNvSpPr>
          <p:nvPr/>
        </p:nvSpPr>
        <p:spPr bwMode="auto">
          <a:xfrm>
            <a:off x="914400" y="1905000"/>
            <a:ext cx="7315200" cy="1692275"/>
          </a:xfrm>
          <a:prstGeom prst="rect">
            <a:avLst/>
          </a:prstGeom>
          <a:noFill/>
          <a:ln w="9525" algn="ctr">
            <a:noFill/>
            <a:miter lim="800000"/>
            <a:headEnd/>
            <a:tailEnd/>
          </a:ln>
        </p:spPr>
        <p:txBody>
          <a:bodyPr>
            <a:spAutoFit/>
          </a:bodyPr>
          <a:lstStyle/>
          <a:p>
            <a:pPr marL="1524000" indent="-1346200" algn="l">
              <a:spcBef>
                <a:spcPct val="50000"/>
              </a:spcBef>
            </a:pPr>
            <a:r>
              <a:rPr lang="es-CL" sz="1600" b="1">
                <a:solidFill>
                  <a:srgbClr val="FC1A02"/>
                </a:solidFill>
              </a:rPr>
              <a:t>5. Descripción de la distribución de leyes en el yacimiento</a:t>
            </a:r>
          </a:p>
          <a:p>
            <a:pPr marL="1524000" indent="-1346200" algn="l">
              <a:spcBef>
                <a:spcPct val="50000"/>
              </a:spcBef>
            </a:pPr>
            <a:r>
              <a:rPr lang="es-CL" sz="1600" b="1"/>
              <a:t>Uniforme      : leyes diseminadas en el yacimiento</a:t>
            </a:r>
          </a:p>
          <a:p>
            <a:pPr marL="1524000" indent="-1346200" algn="l">
              <a:spcBef>
                <a:spcPct val="50000"/>
              </a:spcBef>
            </a:pPr>
            <a:r>
              <a:rPr lang="es-CL" sz="1600" b="1"/>
              <a:t>Gradual        : existen distintas leyes que gradualmente cambian en el espacio</a:t>
            </a:r>
          </a:p>
          <a:p>
            <a:pPr marL="1524000" indent="-1346200" algn="l">
              <a:spcBef>
                <a:spcPct val="50000"/>
              </a:spcBef>
            </a:pPr>
            <a:r>
              <a:rPr lang="es-CL" sz="1600" b="1"/>
              <a:t>Errática         : existen bolsones de ley sin un claro patrón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s-CL" sz="3200" smtClean="0"/>
              <a:t>Características geotecnicas del yacimiento</a:t>
            </a:r>
          </a:p>
        </p:txBody>
      </p:sp>
      <p:sp>
        <p:nvSpPr>
          <p:cNvPr id="47107" name="Text Box 3"/>
          <p:cNvSpPr txBox="1">
            <a:spLocks noChangeArrowheads="1"/>
          </p:cNvSpPr>
          <p:nvPr/>
        </p:nvSpPr>
        <p:spPr bwMode="auto">
          <a:xfrm>
            <a:off x="838200" y="2286000"/>
            <a:ext cx="5410200" cy="1262063"/>
          </a:xfrm>
          <a:prstGeom prst="rect">
            <a:avLst/>
          </a:prstGeom>
          <a:noFill/>
          <a:ln w="9525" algn="ctr">
            <a:noFill/>
            <a:miter lim="800000"/>
            <a:headEnd/>
            <a:tailEnd/>
          </a:ln>
        </p:spPr>
        <p:txBody>
          <a:bodyPr>
            <a:spAutoFit/>
          </a:bodyPr>
          <a:lstStyle/>
          <a:p>
            <a:pPr algn="l">
              <a:spcBef>
                <a:spcPct val="50000"/>
              </a:spcBef>
            </a:pPr>
            <a:r>
              <a:rPr lang="es-CL" u="sng">
                <a:solidFill>
                  <a:srgbClr val="FC1A02"/>
                </a:solidFill>
              </a:rPr>
              <a:t>Resistencia de la Roca Intacta</a:t>
            </a:r>
          </a:p>
          <a:p>
            <a:pPr algn="l">
              <a:spcBef>
                <a:spcPct val="50000"/>
              </a:spcBef>
            </a:pPr>
            <a:r>
              <a:rPr lang="es-CL" b="1"/>
              <a:t>Poco competente 		</a:t>
            </a:r>
            <a:r>
              <a:rPr lang="es-CL" b="1">
                <a:sym typeface="Wingdings" pitchFamily="2" charset="2"/>
              </a:rPr>
              <a:t> </a:t>
            </a:r>
            <a:r>
              <a:rPr lang="es-CL" b="1"/>
              <a:t>UCS/</a:t>
            </a:r>
            <a:r>
              <a:rPr lang="es-CL" b="1">
                <a:latin typeface="Symbol" pitchFamily="18" charset="2"/>
              </a:rPr>
              <a:t>s</a:t>
            </a:r>
            <a:r>
              <a:rPr lang="es-CL" b="1"/>
              <a:t>v &lt;= 8</a:t>
            </a:r>
          </a:p>
          <a:p>
            <a:pPr algn="l">
              <a:spcBef>
                <a:spcPct val="50000"/>
              </a:spcBef>
            </a:pPr>
            <a:r>
              <a:rPr lang="es-CL" b="1"/>
              <a:t>Competencia intermedia: 	</a:t>
            </a:r>
            <a:r>
              <a:rPr lang="es-CL" b="1">
                <a:sym typeface="Wingdings" pitchFamily="2" charset="2"/>
              </a:rPr>
              <a:t> 8 &lt; </a:t>
            </a:r>
            <a:r>
              <a:rPr lang="es-CL" b="1"/>
              <a:t>UCS/</a:t>
            </a:r>
            <a:r>
              <a:rPr lang="es-CL" b="1">
                <a:latin typeface="Symbol" pitchFamily="18" charset="2"/>
              </a:rPr>
              <a:t>s</a:t>
            </a:r>
            <a:r>
              <a:rPr lang="es-CL" b="1"/>
              <a:t>v &lt;= 15 </a:t>
            </a:r>
          </a:p>
          <a:p>
            <a:pPr algn="l">
              <a:spcBef>
                <a:spcPct val="50000"/>
              </a:spcBef>
            </a:pPr>
            <a:r>
              <a:rPr lang="es-CL" b="1"/>
              <a:t>Competencia alta		</a:t>
            </a:r>
            <a:r>
              <a:rPr lang="es-CL" b="1">
                <a:sym typeface="Wingdings" pitchFamily="2" charset="2"/>
              </a:rPr>
              <a:t> </a:t>
            </a:r>
            <a:r>
              <a:rPr lang="es-CL" b="1"/>
              <a:t>UCS/</a:t>
            </a:r>
            <a:r>
              <a:rPr lang="es-CL" b="1">
                <a:latin typeface="Symbol" pitchFamily="18" charset="2"/>
              </a:rPr>
              <a:t>s</a:t>
            </a:r>
            <a:r>
              <a:rPr lang="es-CL" b="1"/>
              <a:t>v &gt; 15 </a:t>
            </a:r>
          </a:p>
        </p:txBody>
      </p:sp>
      <p:sp>
        <p:nvSpPr>
          <p:cNvPr id="47108" name="Text Box 4"/>
          <p:cNvSpPr txBox="1">
            <a:spLocks noChangeArrowheads="1"/>
          </p:cNvSpPr>
          <p:nvPr/>
        </p:nvSpPr>
        <p:spPr bwMode="auto">
          <a:xfrm>
            <a:off x="838200" y="4114800"/>
            <a:ext cx="5410200" cy="1581150"/>
          </a:xfrm>
          <a:prstGeom prst="rect">
            <a:avLst/>
          </a:prstGeom>
          <a:noFill/>
          <a:ln w="9525" algn="ctr">
            <a:noFill/>
            <a:miter lim="800000"/>
            <a:headEnd/>
            <a:tailEnd/>
          </a:ln>
        </p:spPr>
        <p:txBody>
          <a:bodyPr>
            <a:spAutoFit/>
          </a:bodyPr>
          <a:lstStyle/>
          <a:p>
            <a:pPr algn="l">
              <a:spcBef>
                <a:spcPct val="50000"/>
              </a:spcBef>
            </a:pPr>
            <a:r>
              <a:rPr lang="es-CL" u="sng">
                <a:solidFill>
                  <a:srgbClr val="FC1A02"/>
                </a:solidFill>
              </a:rPr>
              <a:t>Numero de estructuras</a:t>
            </a:r>
          </a:p>
          <a:p>
            <a:pPr algn="l">
              <a:spcBef>
                <a:spcPct val="50000"/>
              </a:spcBef>
            </a:pPr>
            <a:r>
              <a:rPr lang="es-CL" b="1"/>
              <a:t>Muy fracturado 		</a:t>
            </a:r>
            <a:r>
              <a:rPr lang="es-CL" b="1">
                <a:sym typeface="Wingdings" pitchFamily="2" charset="2"/>
              </a:rPr>
              <a:t> </a:t>
            </a:r>
            <a:r>
              <a:rPr lang="es-CL" b="1"/>
              <a:t>ff/m: &gt; 16  ff/m </a:t>
            </a:r>
          </a:p>
          <a:p>
            <a:pPr algn="l">
              <a:spcBef>
                <a:spcPct val="50000"/>
              </a:spcBef>
            </a:pPr>
            <a:r>
              <a:rPr lang="es-CL" b="1"/>
              <a:t>Fracturado 		</a:t>
            </a:r>
            <a:r>
              <a:rPr lang="es-CL" b="1">
                <a:sym typeface="Wingdings" pitchFamily="2" charset="2"/>
              </a:rPr>
              <a:t> ff/m: 10-16 ff/m</a:t>
            </a:r>
            <a:endParaRPr lang="es-CL" b="1"/>
          </a:p>
          <a:p>
            <a:pPr algn="l">
              <a:spcBef>
                <a:spcPct val="50000"/>
              </a:spcBef>
            </a:pPr>
            <a:r>
              <a:rPr lang="es-CL" b="1"/>
              <a:t>Poco fracturado		</a:t>
            </a:r>
            <a:r>
              <a:rPr lang="es-CL" b="1">
                <a:sym typeface="Wingdings" pitchFamily="2" charset="2"/>
              </a:rPr>
              <a:t> ff/m: 3 – 10 ff/m</a:t>
            </a:r>
            <a:endParaRPr lang="es-CL" b="1"/>
          </a:p>
          <a:p>
            <a:pPr algn="l">
              <a:spcBef>
                <a:spcPct val="50000"/>
              </a:spcBef>
            </a:pPr>
            <a:r>
              <a:rPr lang="es-CL" b="1"/>
              <a:t>Muy poco fracturado		</a:t>
            </a:r>
            <a:r>
              <a:rPr lang="es-CL" b="1">
                <a:sym typeface="Wingdings" pitchFamily="2" charset="2"/>
              </a:rPr>
              <a:t> ff/m: &lt; 3 ff/m</a:t>
            </a:r>
            <a:endParaRPr lang="es-CL" b="1"/>
          </a:p>
        </p:txBody>
      </p:sp>
      <p:sp>
        <p:nvSpPr>
          <p:cNvPr id="47109" name="Text Box 5"/>
          <p:cNvSpPr txBox="1">
            <a:spLocks noChangeArrowheads="1"/>
          </p:cNvSpPr>
          <p:nvPr/>
        </p:nvSpPr>
        <p:spPr bwMode="auto">
          <a:xfrm>
            <a:off x="762000" y="1600200"/>
            <a:ext cx="4800600" cy="304800"/>
          </a:xfrm>
          <a:prstGeom prst="rect">
            <a:avLst/>
          </a:prstGeom>
          <a:noFill/>
          <a:ln w="9525" algn="ctr">
            <a:noFill/>
            <a:miter lim="800000"/>
            <a:headEnd/>
            <a:tailEnd/>
          </a:ln>
        </p:spPr>
        <p:txBody>
          <a:bodyPr>
            <a:spAutoFit/>
          </a:bodyPr>
          <a:lstStyle/>
          <a:p>
            <a:pPr>
              <a:spcBef>
                <a:spcPct val="50000"/>
              </a:spcBef>
            </a:pPr>
            <a:r>
              <a:rPr lang="es-CL"/>
              <a:t>Se caracteriza el mineral, pared colgante y pared yacente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s-CL" sz="3200" smtClean="0"/>
              <a:t>Características geotecnicas del yacimiento</a:t>
            </a:r>
          </a:p>
        </p:txBody>
      </p:sp>
      <p:sp>
        <p:nvSpPr>
          <p:cNvPr id="48131" name="Text Box 3"/>
          <p:cNvSpPr txBox="1">
            <a:spLocks noChangeArrowheads="1"/>
          </p:cNvSpPr>
          <p:nvPr/>
        </p:nvSpPr>
        <p:spPr bwMode="auto">
          <a:xfrm>
            <a:off x="609600" y="1981200"/>
            <a:ext cx="7086600" cy="1474788"/>
          </a:xfrm>
          <a:prstGeom prst="rect">
            <a:avLst/>
          </a:prstGeom>
          <a:noFill/>
          <a:ln w="9525" algn="ctr">
            <a:noFill/>
            <a:miter lim="800000"/>
            <a:headEnd/>
            <a:tailEnd/>
          </a:ln>
        </p:spPr>
        <p:txBody>
          <a:bodyPr>
            <a:spAutoFit/>
          </a:bodyPr>
          <a:lstStyle/>
          <a:p>
            <a:pPr algn="l">
              <a:spcBef>
                <a:spcPct val="50000"/>
              </a:spcBef>
            </a:pPr>
            <a:r>
              <a:rPr lang="es-CL" u="sng">
                <a:solidFill>
                  <a:srgbClr val="FC1A02"/>
                </a:solidFill>
              </a:rPr>
              <a:t>Condición de las estructuras</a:t>
            </a:r>
          </a:p>
          <a:p>
            <a:pPr algn="l">
              <a:spcBef>
                <a:spcPct val="50000"/>
              </a:spcBef>
            </a:pPr>
            <a:r>
              <a:rPr lang="es-CL" b="1"/>
              <a:t>Poco Competente</a:t>
            </a:r>
            <a:r>
              <a:rPr lang="es-CL"/>
              <a:t>: estructuras sin relleno o con relleno con una resistencia menor a la roca intacta</a:t>
            </a:r>
          </a:p>
          <a:p>
            <a:pPr algn="l">
              <a:spcBef>
                <a:spcPct val="50000"/>
              </a:spcBef>
            </a:pPr>
            <a:r>
              <a:rPr lang="es-CL" b="1"/>
              <a:t>Competente</a:t>
            </a:r>
            <a:r>
              <a:rPr lang="es-CL"/>
              <a:t>: estructuras sin relleno con superficie rugosa</a:t>
            </a:r>
          </a:p>
          <a:p>
            <a:pPr algn="l">
              <a:spcBef>
                <a:spcPct val="50000"/>
              </a:spcBef>
            </a:pPr>
            <a:r>
              <a:rPr lang="es-CL" b="1"/>
              <a:t>Muy Competente</a:t>
            </a:r>
            <a:r>
              <a:rPr lang="es-CL"/>
              <a:t>: estructuras con relleno de mayor resistencia que la roca intacta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s-CL" smtClean="0"/>
              <a:t>Método cuantitativo selección</a:t>
            </a:r>
          </a:p>
        </p:txBody>
      </p:sp>
      <p:sp>
        <p:nvSpPr>
          <p:cNvPr id="49155" name="Text Box 3"/>
          <p:cNvSpPr txBox="1">
            <a:spLocks noChangeArrowheads="1"/>
          </p:cNvSpPr>
          <p:nvPr/>
        </p:nvSpPr>
        <p:spPr bwMode="auto">
          <a:xfrm>
            <a:off x="533400" y="1752600"/>
            <a:ext cx="2819400" cy="304800"/>
          </a:xfrm>
          <a:prstGeom prst="rect">
            <a:avLst/>
          </a:prstGeom>
          <a:noFill/>
          <a:ln w="9525" algn="ctr">
            <a:noFill/>
            <a:miter lim="800000"/>
            <a:headEnd/>
            <a:tailEnd/>
          </a:ln>
        </p:spPr>
        <p:txBody>
          <a:bodyPr>
            <a:spAutoFit/>
          </a:bodyPr>
          <a:lstStyle/>
          <a:p>
            <a:pPr algn="l">
              <a:spcBef>
                <a:spcPct val="50000"/>
              </a:spcBef>
            </a:pPr>
            <a:r>
              <a:rPr lang="es-CL" b="1"/>
              <a:t>A: Tipo de Yacimiento</a:t>
            </a:r>
          </a:p>
        </p:txBody>
      </p:sp>
      <p:pic>
        <p:nvPicPr>
          <p:cNvPr id="49156" name="Picture 4"/>
          <p:cNvPicPr>
            <a:picLocks noGrp="1" noChangeAspect="1" noChangeArrowheads="1"/>
          </p:cNvPicPr>
          <p:nvPr>
            <p:ph idx="1"/>
          </p:nvPr>
        </p:nvPicPr>
        <p:blipFill>
          <a:blip r:embed="rId2"/>
          <a:srcRect/>
          <a:stretch>
            <a:fillRect/>
          </a:stretch>
        </p:blipFill>
        <p:spPr>
          <a:xfrm>
            <a:off x="685800" y="2438400"/>
            <a:ext cx="7408863" cy="2336800"/>
          </a:xfr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ext Box 2"/>
          <p:cNvSpPr txBox="1">
            <a:spLocks noChangeArrowheads="1"/>
          </p:cNvSpPr>
          <p:nvPr/>
        </p:nvSpPr>
        <p:spPr bwMode="auto">
          <a:xfrm>
            <a:off x="533400" y="1752600"/>
            <a:ext cx="2819400" cy="304800"/>
          </a:xfrm>
          <a:prstGeom prst="rect">
            <a:avLst/>
          </a:prstGeom>
          <a:noFill/>
          <a:ln w="9525" algn="ctr">
            <a:noFill/>
            <a:miter lim="800000"/>
            <a:headEnd/>
            <a:tailEnd/>
          </a:ln>
        </p:spPr>
        <p:txBody>
          <a:bodyPr>
            <a:spAutoFit/>
          </a:bodyPr>
          <a:lstStyle/>
          <a:p>
            <a:pPr algn="l">
              <a:spcBef>
                <a:spcPct val="50000"/>
              </a:spcBef>
            </a:pPr>
            <a:r>
              <a:rPr lang="es-CL" b="1"/>
              <a:t>A: Tipo de Yacimiento</a:t>
            </a:r>
          </a:p>
        </p:txBody>
      </p:sp>
      <p:sp>
        <p:nvSpPr>
          <p:cNvPr id="50179" name="Rectangle 3"/>
          <p:cNvSpPr>
            <a:spLocks noGrp="1" noChangeArrowheads="1"/>
          </p:cNvSpPr>
          <p:nvPr>
            <p:ph type="title"/>
          </p:nvPr>
        </p:nvSpPr>
        <p:spPr>
          <a:noFill/>
        </p:spPr>
        <p:txBody>
          <a:bodyPr/>
          <a:lstStyle/>
          <a:p>
            <a:pPr eaLnBrk="1" hangingPunct="1"/>
            <a:r>
              <a:rPr lang="es-CL" smtClean="0"/>
              <a:t>Método cuantitativo selección</a:t>
            </a:r>
          </a:p>
        </p:txBody>
      </p:sp>
      <p:pic>
        <p:nvPicPr>
          <p:cNvPr id="50180" name="Picture 4"/>
          <p:cNvPicPr>
            <a:picLocks noGrp="1" noChangeAspect="1" noChangeArrowheads="1"/>
          </p:cNvPicPr>
          <p:nvPr>
            <p:ph idx="1"/>
          </p:nvPr>
        </p:nvPicPr>
        <p:blipFill>
          <a:blip r:embed="rId2"/>
          <a:srcRect/>
          <a:stretch>
            <a:fillRect/>
          </a:stretch>
        </p:blipFill>
        <p:spPr>
          <a:xfrm>
            <a:off x="1219200" y="2438400"/>
            <a:ext cx="6727825" cy="2336800"/>
          </a:xfrm>
          <a:noFill/>
        </p:spPr>
      </p:pic>
      <p:sp>
        <p:nvSpPr>
          <p:cNvPr id="50181" name="Text Box 5"/>
          <p:cNvSpPr txBox="1">
            <a:spLocks noChangeArrowheads="1"/>
          </p:cNvSpPr>
          <p:nvPr/>
        </p:nvSpPr>
        <p:spPr bwMode="auto">
          <a:xfrm>
            <a:off x="914400" y="5105400"/>
            <a:ext cx="6934200" cy="336550"/>
          </a:xfrm>
          <a:prstGeom prst="rect">
            <a:avLst/>
          </a:prstGeom>
          <a:noFill/>
          <a:ln w="9525" algn="ctr">
            <a:noFill/>
            <a:miter lim="800000"/>
            <a:headEnd/>
            <a:tailEnd/>
          </a:ln>
        </p:spPr>
        <p:txBody>
          <a:bodyPr>
            <a:spAutoFit/>
          </a:bodyPr>
          <a:lstStyle/>
          <a:p>
            <a:pPr>
              <a:spcBef>
                <a:spcPct val="50000"/>
              </a:spcBef>
            </a:pPr>
            <a:r>
              <a:rPr lang="es-CL" sz="1600"/>
              <a:t>Rating(Yacimiento) = Forma + Potencia + Orientación + Distribución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2"/>
          <p:cNvSpPr txBox="1">
            <a:spLocks noChangeArrowheads="1"/>
          </p:cNvSpPr>
          <p:nvPr/>
        </p:nvSpPr>
        <p:spPr bwMode="auto">
          <a:xfrm>
            <a:off x="533400" y="1752600"/>
            <a:ext cx="4343400" cy="304800"/>
          </a:xfrm>
          <a:prstGeom prst="rect">
            <a:avLst/>
          </a:prstGeom>
          <a:noFill/>
          <a:ln w="9525" algn="ctr">
            <a:noFill/>
            <a:miter lim="800000"/>
            <a:headEnd/>
            <a:tailEnd/>
          </a:ln>
        </p:spPr>
        <p:txBody>
          <a:bodyPr>
            <a:spAutoFit/>
          </a:bodyPr>
          <a:lstStyle/>
          <a:p>
            <a:pPr algn="l">
              <a:spcBef>
                <a:spcPct val="50000"/>
              </a:spcBef>
            </a:pPr>
            <a:r>
              <a:rPr lang="es-CL" b="1"/>
              <a:t>B: Condiciones geotecnicas del mineral</a:t>
            </a:r>
          </a:p>
        </p:txBody>
      </p:sp>
      <p:pic>
        <p:nvPicPr>
          <p:cNvPr id="51203" name="Picture 3"/>
          <p:cNvPicPr>
            <a:picLocks noGrp="1" noChangeAspect="1" noChangeArrowheads="1"/>
          </p:cNvPicPr>
          <p:nvPr>
            <p:ph idx="1"/>
          </p:nvPr>
        </p:nvPicPr>
        <p:blipFill>
          <a:blip r:embed="rId2"/>
          <a:srcRect/>
          <a:stretch>
            <a:fillRect/>
          </a:stretch>
        </p:blipFill>
        <p:spPr>
          <a:xfrm>
            <a:off x="2057400" y="2438400"/>
            <a:ext cx="4554538" cy="2336800"/>
          </a:xfrm>
          <a:noFill/>
        </p:spPr>
      </p:pic>
      <p:sp>
        <p:nvSpPr>
          <p:cNvPr id="51204" name="Rectangle 4"/>
          <p:cNvSpPr>
            <a:spLocks noGrp="1" noChangeArrowheads="1"/>
          </p:cNvSpPr>
          <p:nvPr>
            <p:ph type="title"/>
          </p:nvPr>
        </p:nvSpPr>
        <p:spPr>
          <a:noFill/>
        </p:spPr>
        <p:txBody>
          <a:bodyPr/>
          <a:lstStyle/>
          <a:p>
            <a:pPr eaLnBrk="1" hangingPunct="1"/>
            <a:r>
              <a:rPr lang="es-CL" smtClean="0"/>
              <a:t>Método cuantitativo selección</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2"/>
          <p:cNvPicPr>
            <a:picLocks noGrp="1" noChangeAspect="1" noChangeArrowheads="1"/>
          </p:cNvPicPr>
          <p:nvPr>
            <p:ph idx="1"/>
          </p:nvPr>
        </p:nvPicPr>
        <p:blipFill>
          <a:blip r:embed="rId2"/>
          <a:srcRect/>
          <a:stretch>
            <a:fillRect/>
          </a:stretch>
        </p:blipFill>
        <p:spPr>
          <a:xfrm>
            <a:off x="533400" y="2362200"/>
            <a:ext cx="8229600" cy="2165350"/>
          </a:xfrm>
          <a:noFill/>
        </p:spPr>
      </p:pic>
      <p:sp>
        <p:nvSpPr>
          <p:cNvPr id="52227" name="Text Box 3"/>
          <p:cNvSpPr txBox="1">
            <a:spLocks noChangeArrowheads="1"/>
          </p:cNvSpPr>
          <p:nvPr/>
        </p:nvSpPr>
        <p:spPr bwMode="auto">
          <a:xfrm>
            <a:off x="533400" y="1752600"/>
            <a:ext cx="6019800" cy="304800"/>
          </a:xfrm>
          <a:prstGeom prst="rect">
            <a:avLst/>
          </a:prstGeom>
          <a:noFill/>
          <a:ln w="9525" algn="ctr">
            <a:noFill/>
            <a:miter lim="800000"/>
            <a:headEnd/>
            <a:tailEnd/>
          </a:ln>
        </p:spPr>
        <p:txBody>
          <a:bodyPr>
            <a:spAutoFit/>
          </a:bodyPr>
          <a:lstStyle/>
          <a:p>
            <a:pPr algn="l">
              <a:spcBef>
                <a:spcPct val="50000"/>
              </a:spcBef>
            </a:pPr>
            <a:r>
              <a:rPr lang="es-CL" b="1"/>
              <a:t>B: Condiciones geotecnicas del mineral (estructuras)</a:t>
            </a:r>
          </a:p>
        </p:txBody>
      </p:sp>
      <p:sp>
        <p:nvSpPr>
          <p:cNvPr id="52228" name="Rectangle 4"/>
          <p:cNvSpPr>
            <a:spLocks noGrp="1" noChangeArrowheads="1"/>
          </p:cNvSpPr>
          <p:nvPr>
            <p:ph type="title"/>
          </p:nvPr>
        </p:nvSpPr>
        <p:spPr>
          <a:noFill/>
        </p:spPr>
        <p:txBody>
          <a:bodyPr/>
          <a:lstStyle/>
          <a:p>
            <a:pPr eaLnBrk="1" hangingPunct="1"/>
            <a:r>
              <a:rPr lang="es-CL" smtClean="0"/>
              <a:t>Método cuantitativo selección</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endParaRPr lang="es-CL" smtClean="0"/>
          </a:p>
        </p:txBody>
      </p:sp>
      <p:sp>
        <p:nvSpPr>
          <p:cNvPr id="53251" name="Text Box 3"/>
          <p:cNvSpPr txBox="1">
            <a:spLocks noChangeArrowheads="1"/>
          </p:cNvSpPr>
          <p:nvPr/>
        </p:nvSpPr>
        <p:spPr bwMode="auto">
          <a:xfrm>
            <a:off x="533400" y="1752600"/>
            <a:ext cx="4343400" cy="304800"/>
          </a:xfrm>
          <a:prstGeom prst="rect">
            <a:avLst/>
          </a:prstGeom>
          <a:noFill/>
          <a:ln w="9525" algn="ctr">
            <a:noFill/>
            <a:miter lim="800000"/>
            <a:headEnd/>
            <a:tailEnd/>
          </a:ln>
        </p:spPr>
        <p:txBody>
          <a:bodyPr>
            <a:spAutoFit/>
          </a:bodyPr>
          <a:lstStyle/>
          <a:p>
            <a:pPr algn="l">
              <a:spcBef>
                <a:spcPct val="50000"/>
              </a:spcBef>
            </a:pPr>
            <a:r>
              <a:rPr lang="es-CL" b="1"/>
              <a:t>C: Condiciones geotecnicas de la pared colgante</a:t>
            </a:r>
          </a:p>
        </p:txBody>
      </p:sp>
      <p:pic>
        <p:nvPicPr>
          <p:cNvPr id="53252" name="Picture 4"/>
          <p:cNvPicPr>
            <a:picLocks noGrp="1" noChangeAspect="1" noChangeArrowheads="1"/>
          </p:cNvPicPr>
          <p:nvPr>
            <p:ph idx="1"/>
          </p:nvPr>
        </p:nvPicPr>
        <p:blipFill>
          <a:blip r:embed="rId2"/>
          <a:srcRect/>
          <a:stretch>
            <a:fillRect/>
          </a:stretch>
        </p:blipFill>
        <p:spPr>
          <a:xfrm>
            <a:off x="381000" y="2438400"/>
            <a:ext cx="8229600" cy="2112963"/>
          </a:xfr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595438" y="304800"/>
            <a:ext cx="4902200" cy="838200"/>
          </a:xfrm>
          <a:ln>
            <a:solidFill>
              <a:schemeClr val="bg2"/>
            </a:solidFill>
          </a:ln>
        </p:spPr>
        <p:txBody>
          <a:bodyPr/>
          <a:lstStyle/>
          <a:p>
            <a:pPr eaLnBrk="1" hangingPunct="1"/>
            <a:r>
              <a:rPr lang="es-CL" sz="1800" b="1" smtClean="0"/>
              <a:t>Métodos de Explotación Subterráneos</a:t>
            </a:r>
            <a:endParaRPr lang="en-US" sz="1800" b="1" smtClean="0"/>
          </a:p>
        </p:txBody>
      </p:sp>
      <p:sp>
        <p:nvSpPr>
          <p:cNvPr id="27651" name="Rectangle 5"/>
          <p:cNvSpPr>
            <a:spLocks noChangeArrowheads="1"/>
          </p:cNvSpPr>
          <p:nvPr/>
        </p:nvSpPr>
        <p:spPr bwMode="auto">
          <a:xfrm>
            <a:off x="533400" y="1371600"/>
            <a:ext cx="2209800" cy="1143000"/>
          </a:xfrm>
          <a:prstGeom prst="rect">
            <a:avLst/>
          </a:prstGeom>
          <a:noFill/>
          <a:ln w="9525">
            <a:solidFill>
              <a:schemeClr val="tx1"/>
            </a:solidFill>
            <a:miter lim="800000"/>
            <a:headEnd/>
            <a:tailEnd/>
          </a:ln>
        </p:spPr>
        <p:txBody>
          <a:bodyPr wrap="none" anchor="ctr"/>
          <a:lstStyle/>
          <a:p>
            <a:pPr algn="ctr"/>
            <a:r>
              <a:rPr lang="es-CL" sz="1800" b="1"/>
              <a:t>Soportado</a:t>
            </a:r>
          </a:p>
          <a:p>
            <a:pPr algn="ctr"/>
            <a:r>
              <a:rPr lang="es-CL" sz="1800" b="1"/>
              <a:t>Por Pilares</a:t>
            </a:r>
            <a:endParaRPr lang="en-US" sz="1800" b="1"/>
          </a:p>
        </p:txBody>
      </p:sp>
      <p:sp>
        <p:nvSpPr>
          <p:cNvPr id="27652" name="Rectangle 6"/>
          <p:cNvSpPr>
            <a:spLocks noChangeArrowheads="1"/>
          </p:cNvSpPr>
          <p:nvPr/>
        </p:nvSpPr>
        <p:spPr bwMode="auto">
          <a:xfrm>
            <a:off x="3352800" y="1371600"/>
            <a:ext cx="2209800" cy="1143000"/>
          </a:xfrm>
          <a:prstGeom prst="rect">
            <a:avLst/>
          </a:prstGeom>
          <a:noFill/>
          <a:ln w="9525">
            <a:solidFill>
              <a:schemeClr val="tx1"/>
            </a:solidFill>
            <a:miter lim="800000"/>
            <a:headEnd/>
            <a:tailEnd/>
          </a:ln>
        </p:spPr>
        <p:txBody>
          <a:bodyPr wrap="none" anchor="ctr"/>
          <a:lstStyle/>
          <a:p>
            <a:pPr algn="ctr"/>
            <a:r>
              <a:rPr lang="es-CL" sz="1800" b="1"/>
              <a:t>Artificialmente </a:t>
            </a:r>
          </a:p>
          <a:p>
            <a:pPr algn="ctr"/>
            <a:r>
              <a:rPr lang="es-CL" sz="1800" b="1"/>
              <a:t>Soportado </a:t>
            </a:r>
          </a:p>
          <a:p>
            <a:pPr algn="ctr"/>
            <a:r>
              <a:rPr lang="es-CL" sz="1800" b="1"/>
              <a:t>con Relleno</a:t>
            </a:r>
            <a:endParaRPr lang="en-US" sz="1800" b="1"/>
          </a:p>
        </p:txBody>
      </p:sp>
      <p:sp>
        <p:nvSpPr>
          <p:cNvPr id="27653" name="Rectangle 7"/>
          <p:cNvSpPr>
            <a:spLocks noChangeArrowheads="1"/>
          </p:cNvSpPr>
          <p:nvPr/>
        </p:nvSpPr>
        <p:spPr bwMode="auto">
          <a:xfrm>
            <a:off x="6400800" y="1371600"/>
            <a:ext cx="2209800" cy="1143000"/>
          </a:xfrm>
          <a:prstGeom prst="rect">
            <a:avLst/>
          </a:prstGeom>
          <a:noFill/>
          <a:ln w="9525">
            <a:solidFill>
              <a:schemeClr val="tx1"/>
            </a:solidFill>
            <a:miter lim="800000"/>
            <a:headEnd/>
            <a:tailEnd/>
          </a:ln>
        </p:spPr>
        <p:txBody>
          <a:bodyPr wrap="none" anchor="ctr"/>
          <a:lstStyle/>
          <a:p>
            <a:pPr algn="ctr"/>
            <a:r>
              <a:rPr lang="es-CL" sz="1800" b="1"/>
              <a:t>Sin soporte o </a:t>
            </a:r>
          </a:p>
          <a:p>
            <a:pPr algn="ctr"/>
            <a:r>
              <a:rPr lang="es-CL" sz="1800" b="1"/>
              <a:t>Hundimiento</a:t>
            </a:r>
            <a:endParaRPr lang="en-US" sz="1800" b="1"/>
          </a:p>
        </p:txBody>
      </p:sp>
      <p:sp>
        <p:nvSpPr>
          <p:cNvPr id="27654" name="Rectangle 8"/>
          <p:cNvSpPr>
            <a:spLocks noChangeArrowheads="1"/>
          </p:cNvSpPr>
          <p:nvPr/>
        </p:nvSpPr>
        <p:spPr bwMode="auto">
          <a:xfrm>
            <a:off x="152400" y="3276600"/>
            <a:ext cx="1371600" cy="762000"/>
          </a:xfrm>
          <a:prstGeom prst="rect">
            <a:avLst/>
          </a:prstGeom>
          <a:noFill/>
          <a:ln w="9525">
            <a:solidFill>
              <a:schemeClr val="tx1"/>
            </a:solidFill>
            <a:miter lim="800000"/>
            <a:headEnd/>
            <a:tailEnd/>
          </a:ln>
        </p:spPr>
        <p:txBody>
          <a:bodyPr wrap="none" anchor="ctr"/>
          <a:lstStyle/>
          <a:p>
            <a:pPr algn="ctr"/>
            <a:r>
              <a:rPr lang="es-CL" b="1"/>
              <a:t>Room and Pilar</a:t>
            </a:r>
            <a:endParaRPr lang="en-US" b="1"/>
          </a:p>
        </p:txBody>
      </p:sp>
      <p:sp>
        <p:nvSpPr>
          <p:cNvPr id="27655" name="Rectangle 9"/>
          <p:cNvSpPr>
            <a:spLocks noChangeArrowheads="1"/>
          </p:cNvSpPr>
          <p:nvPr/>
        </p:nvSpPr>
        <p:spPr bwMode="auto">
          <a:xfrm>
            <a:off x="1828800" y="3276600"/>
            <a:ext cx="1371600" cy="762000"/>
          </a:xfrm>
          <a:prstGeom prst="rect">
            <a:avLst/>
          </a:prstGeom>
          <a:noFill/>
          <a:ln w="9525">
            <a:solidFill>
              <a:schemeClr val="tx1"/>
            </a:solidFill>
            <a:miter lim="800000"/>
            <a:headEnd/>
            <a:tailEnd/>
          </a:ln>
        </p:spPr>
        <p:txBody>
          <a:bodyPr wrap="none" anchor="ctr"/>
          <a:lstStyle/>
          <a:p>
            <a:pPr algn="ctr"/>
            <a:r>
              <a:rPr lang="es-CL" b="1"/>
              <a:t>Sublevel and </a:t>
            </a:r>
          </a:p>
          <a:p>
            <a:pPr algn="ctr"/>
            <a:r>
              <a:rPr lang="es-CL" b="1"/>
              <a:t>Longhole</a:t>
            </a:r>
          </a:p>
          <a:p>
            <a:pPr algn="ctr"/>
            <a:r>
              <a:rPr lang="es-CL" b="1"/>
              <a:t> stoping</a:t>
            </a:r>
            <a:endParaRPr lang="en-US" b="1"/>
          </a:p>
        </p:txBody>
      </p:sp>
      <p:sp>
        <p:nvSpPr>
          <p:cNvPr id="27656" name="Rectangle 10"/>
          <p:cNvSpPr>
            <a:spLocks noChangeArrowheads="1"/>
          </p:cNvSpPr>
          <p:nvPr/>
        </p:nvSpPr>
        <p:spPr bwMode="auto">
          <a:xfrm>
            <a:off x="1447800" y="4953000"/>
            <a:ext cx="1371600" cy="533400"/>
          </a:xfrm>
          <a:prstGeom prst="rect">
            <a:avLst/>
          </a:prstGeom>
          <a:noFill/>
          <a:ln w="9525">
            <a:solidFill>
              <a:schemeClr val="tx1"/>
            </a:solidFill>
            <a:miter lim="800000"/>
            <a:headEnd/>
            <a:tailEnd/>
          </a:ln>
        </p:spPr>
        <p:txBody>
          <a:bodyPr wrap="none" anchor="ctr"/>
          <a:lstStyle/>
          <a:p>
            <a:pPr algn="ctr"/>
            <a:r>
              <a:rPr lang="es-CL" b="1"/>
              <a:t>Bench and Fill</a:t>
            </a:r>
          </a:p>
          <a:p>
            <a:pPr algn="ctr"/>
            <a:r>
              <a:rPr lang="es-CL" b="1"/>
              <a:t>stoping</a:t>
            </a:r>
            <a:endParaRPr lang="en-US" b="1"/>
          </a:p>
        </p:txBody>
      </p:sp>
      <p:cxnSp>
        <p:nvCxnSpPr>
          <p:cNvPr id="27657" name="AutoShape 11"/>
          <p:cNvCxnSpPr>
            <a:cxnSpLocks noChangeShapeType="1"/>
            <a:stCxn id="27651" idx="2"/>
            <a:endCxn id="27654" idx="0"/>
          </p:cNvCxnSpPr>
          <p:nvPr/>
        </p:nvCxnSpPr>
        <p:spPr bwMode="auto">
          <a:xfrm rot="5400000">
            <a:off x="857250" y="2495550"/>
            <a:ext cx="762000" cy="800100"/>
          </a:xfrm>
          <a:prstGeom prst="bentConnector3">
            <a:avLst>
              <a:gd name="adj1" fmla="val 50000"/>
            </a:avLst>
          </a:prstGeom>
          <a:noFill/>
          <a:ln w="57150">
            <a:solidFill>
              <a:schemeClr val="bg2"/>
            </a:solidFill>
            <a:miter lim="800000"/>
            <a:headEnd/>
            <a:tailEnd type="triangle" w="med" len="med"/>
          </a:ln>
        </p:spPr>
      </p:cxnSp>
      <p:cxnSp>
        <p:nvCxnSpPr>
          <p:cNvPr id="27658" name="AutoShape 12"/>
          <p:cNvCxnSpPr>
            <a:cxnSpLocks noChangeShapeType="1"/>
            <a:stCxn id="27651" idx="2"/>
            <a:endCxn id="27655" idx="0"/>
          </p:cNvCxnSpPr>
          <p:nvPr/>
        </p:nvCxnSpPr>
        <p:spPr bwMode="auto">
          <a:xfrm rot="16200000" flipH="1">
            <a:off x="1695450" y="2457450"/>
            <a:ext cx="762000" cy="876300"/>
          </a:xfrm>
          <a:prstGeom prst="bentConnector3">
            <a:avLst>
              <a:gd name="adj1" fmla="val 50000"/>
            </a:avLst>
          </a:prstGeom>
          <a:noFill/>
          <a:ln w="57150">
            <a:solidFill>
              <a:schemeClr val="bg2"/>
            </a:solidFill>
            <a:miter lim="800000"/>
            <a:headEnd/>
            <a:tailEnd type="triangle" w="med" len="med"/>
          </a:ln>
        </p:spPr>
      </p:cxnSp>
      <p:cxnSp>
        <p:nvCxnSpPr>
          <p:cNvPr id="27659" name="AutoShape 13"/>
          <p:cNvCxnSpPr>
            <a:cxnSpLocks noChangeShapeType="1"/>
            <a:stCxn id="27652" idx="2"/>
            <a:endCxn id="27656" idx="0"/>
          </p:cNvCxnSpPr>
          <p:nvPr/>
        </p:nvCxnSpPr>
        <p:spPr bwMode="auto">
          <a:xfrm rot="5400000">
            <a:off x="2076450" y="2571750"/>
            <a:ext cx="2438400" cy="2324100"/>
          </a:xfrm>
          <a:prstGeom prst="bentConnector3">
            <a:avLst>
              <a:gd name="adj1" fmla="val 80468"/>
            </a:avLst>
          </a:prstGeom>
          <a:noFill/>
          <a:ln w="57150">
            <a:solidFill>
              <a:schemeClr val="bg2"/>
            </a:solidFill>
            <a:miter lim="800000"/>
            <a:headEnd/>
            <a:tailEnd type="triangle" w="med" len="med"/>
          </a:ln>
        </p:spPr>
      </p:cxnSp>
      <p:sp>
        <p:nvSpPr>
          <p:cNvPr id="27660" name="Rectangle 14"/>
          <p:cNvSpPr>
            <a:spLocks noChangeArrowheads="1"/>
          </p:cNvSpPr>
          <p:nvPr/>
        </p:nvSpPr>
        <p:spPr bwMode="auto">
          <a:xfrm>
            <a:off x="3124200" y="4953000"/>
            <a:ext cx="1371600" cy="533400"/>
          </a:xfrm>
          <a:prstGeom prst="rect">
            <a:avLst/>
          </a:prstGeom>
          <a:noFill/>
          <a:ln w="9525">
            <a:solidFill>
              <a:schemeClr val="tx1"/>
            </a:solidFill>
            <a:miter lim="800000"/>
            <a:headEnd/>
            <a:tailEnd/>
          </a:ln>
        </p:spPr>
        <p:txBody>
          <a:bodyPr wrap="none" anchor="ctr"/>
          <a:lstStyle/>
          <a:p>
            <a:pPr algn="ctr"/>
            <a:r>
              <a:rPr lang="es-CL" b="1"/>
              <a:t>Cut and Fill </a:t>
            </a:r>
          </a:p>
          <a:p>
            <a:pPr algn="ctr"/>
            <a:r>
              <a:rPr lang="es-CL" b="1"/>
              <a:t>Stoping</a:t>
            </a:r>
            <a:endParaRPr lang="en-US" b="1"/>
          </a:p>
        </p:txBody>
      </p:sp>
      <p:sp>
        <p:nvSpPr>
          <p:cNvPr id="27661" name="Rectangle 15"/>
          <p:cNvSpPr>
            <a:spLocks noChangeArrowheads="1"/>
          </p:cNvSpPr>
          <p:nvPr/>
        </p:nvSpPr>
        <p:spPr bwMode="auto">
          <a:xfrm>
            <a:off x="4610100" y="4953000"/>
            <a:ext cx="1371600" cy="533400"/>
          </a:xfrm>
          <a:prstGeom prst="rect">
            <a:avLst/>
          </a:prstGeom>
          <a:noFill/>
          <a:ln w="9525">
            <a:solidFill>
              <a:schemeClr val="tx1"/>
            </a:solidFill>
            <a:miter lim="800000"/>
            <a:headEnd/>
            <a:tailEnd/>
          </a:ln>
        </p:spPr>
        <p:txBody>
          <a:bodyPr wrap="none" anchor="ctr"/>
          <a:lstStyle/>
          <a:p>
            <a:pPr algn="ctr"/>
            <a:r>
              <a:rPr lang="es-CL" b="1"/>
              <a:t>Shrinkage </a:t>
            </a:r>
          </a:p>
          <a:p>
            <a:pPr algn="ctr"/>
            <a:r>
              <a:rPr lang="es-CL" b="1"/>
              <a:t>Stoping</a:t>
            </a:r>
            <a:endParaRPr lang="en-US" b="1"/>
          </a:p>
        </p:txBody>
      </p:sp>
      <p:sp>
        <p:nvSpPr>
          <p:cNvPr id="27662" name="Rectangle 16"/>
          <p:cNvSpPr>
            <a:spLocks noChangeArrowheads="1"/>
          </p:cNvSpPr>
          <p:nvPr/>
        </p:nvSpPr>
        <p:spPr bwMode="auto">
          <a:xfrm>
            <a:off x="6172200" y="4953000"/>
            <a:ext cx="1371600" cy="533400"/>
          </a:xfrm>
          <a:prstGeom prst="rect">
            <a:avLst/>
          </a:prstGeom>
          <a:noFill/>
          <a:ln w="9525">
            <a:solidFill>
              <a:schemeClr val="tx1"/>
            </a:solidFill>
            <a:miter lim="800000"/>
            <a:headEnd/>
            <a:tailEnd/>
          </a:ln>
        </p:spPr>
        <p:txBody>
          <a:bodyPr wrap="none" anchor="ctr"/>
          <a:lstStyle/>
          <a:p>
            <a:pPr algn="ctr"/>
            <a:r>
              <a:rPr lang="es-CL" b="1"/>
              <a:t>VCR</a:t>
            </a:r>
          </a:p>
          <a:p>
            <a:pPr algn="ctr"/>
            <a:r>
              <a:rPr lang="es-CL" b="1"/>
              <a:t>Stoping</a:t>
            </a:r>
            <a:endParaRPr lang="en-US" b="1"/>
          </a:p>
        </p:txBody>
      </p:sp>
      <p:cxnSp>
        <p:nvCxnSpPr>
          <p:cNvPr id="27663" name="AutoShape 17"/>
          <p:cNvCxnSpPr>
            <a:cxnSpLocks noChangeShapeType="1"/>
            <a:stCxn id="27652" idx="2"/>
            <a:endCxn id="27660" idx="0"/>
          </p:cNvCxnSpPr>
          <p:nvPr/>
        </p:nvCxnSpPr>
        <p:spPr bwMode="auto">
          <a:xfrm rot="5400000">
            <a:off x="2914650" y="3409950"/>
            <a:ext cx="2438400" cy="647700"/>
          </a:xfrm>
          <a:prstGeom prst="bentConnector3">
            <a:avLst>
              <a:gd name="adj1" fmla="val 79685"/>
            </a:avLst>
          </a:prstGeom>
          <a:noFill/>
          <a:ln w="57150">
            <a:solidFill>
              <a:schemeClr val="bg2"/>
            </a:solidFill>
            <a:miter lim="800000"/>
            <a:headEnd/>
            <a:tailEnd type="triangle" w="med" len="med"/>
          </a:ln>
        </p:spPr>
      </p:cxnSp>
      <p:cxnSp>
        <p:nvCxnSpPr>
          <p:cNvPr id="27664" name="AutoShape 18"/>
          <p:cNvCxnSpPr>
            <a:cxnSpLocks noChangeShapeType="1"/>
            <a:stCxn id="27652" idx="2"/>
            <a:endCxn id="27661" idx="0"/>
          </p:cNvCxnSpPr>
          <p:nvPr/>
        </p:nvCxnSpPr>
        <p:spPr bwMode="auto">
          <a:xfrm rot="16200000" flipH="1">
            <a:off x="3657600" y="3314700"/>
            <a:ext cx="2438400" cy="838200"/>
          </a:xfrm>
          <a:prstGeom prst="bentConnector3">
            <a:avLst>
              <a:gd name="adj1" fmla="val 80338"/>
            </a:avLst>
          </a:prstGeom>
          <a:noFill/>
          <a:ln w="57150">
            <a:solidFill>
              <a:schemeClr val="bg2"/>
            </a:solidFill>
            <a:miter lim="800000"/>
            <a:headEnd/>
            <a:tailEnd type="triangle" w="med" len="med"/>
          </a:ln>
        </p:spPr>
      </p:cxnSp>
      <p:cxnSp>
        <p:nvCxnSpPr>
          <p:cNvPr id="27665" name="AutoShape 19"/>
          <p:cNvCxnSpPr>
            <a:cxnSpLocks noChangeShapeType="1"/>
            <a:stCxn id="27652" idx="2"/>
            <a:endCxn id="27662" idx="0"/>
          </p:cNvCxnSpPr>
          <p:nvPr/>
        </p:nvCxnSpPr>
        <p:spPr bwMode="auto">
          <a:xfrm rot="16200000" flipH="1">
            <a:off x="4438650" y="2533650"/>
            <a:ext cx="2438400" cy="2400300"/>
          </a:xfrm>
          <a:prstGeom prst="bentConnector3">
            <a:avLst>
              <a:gd name="adj1" fmla="val 79620"/>
            </a:avLst>
          </a:prstGeom>
          <a:noFill/>
          <a:ln w="57150">
            <a:solidFill>
              <a:schemeClr val="bg2"/>
            </a:solidFill>
            <a:miter lim="800000"/>
            <a:headEnd/>
            <a:tailEnd type="triangle" w="med" len="med"/>
          </a:ln>
        </p:spPr>
      </p:cxnSp>
      <p:sp>
        <p:nvSpPr>
          <p:cNvPr id="27666" name="Rectangle 20"/>
          <p:cNvSpPr>
            <a:spLocks noChangeArrowheads="1"/>
          </p:cNvSpPr>
          <p:nvPr/>
        </p:nvSpPr>
        <p:spPr bwMode="auto">
          <a:xfrm>
            <a:off x="4648200" y="3124200"/>
            <a:ext cx="1371600" cy="533400"/>
          </a:xfrm>
          <a:prstGeom prst="rect">
            <a:avLst/>
          </a:prstGeom>
          <a:noFill/>
          <a:ln w="9525">
            <a:solidFill>
              <a:schemeClr val="tx1"/>
            </a:solidFill>
            <a:miter lim="800000"/>
            <a:headEnd/>
            <a:tailEnd/>
          </a:ln>
        </p:spPr>
        <p:txBody>
          <a:bodyPr wrap="none" anchor="ctr"/>
          <a:lstStyle/>
          <a:p>
            <a:pPr algn="ctr"/>
            <a:r>
              <a:rPr lang="es-CL" b="1" dirty="0" err="1" smtClean="0"/>
              <a:t>Longwall</a:t>
            </a:r>
            <a:endParaRPr lang="es-CL" b="1" dirty="0"/>
          </a:p>
          <a:p>
            <a:pPr algn="ctr"/>
            <a:r>
              <a:rPr lang="es-CL" b="1" dirty="0" err="1"/>
              <a:t>Mining</a:t>
            </a:r>
            <a:endParaRPr lang="en-US" b="1" dirty="0"/>
          </a:p>
        </p:txBody>
      </p:sp>
      <p:sp>
        <p:nvSpPr>
          <p:cNvPr id="27667" name="Rectangle 21"/>
          <p:cNvSpPr>
            <a:spLocks noChangeArrowheads="1"/>
          </p:cNvSpPr>
          <p:nvPr/>
        </p:nvSpPr>
        <p:spPr bwMode="auto">
          <a:xfrm>
            <a:off x="6210300" y="3124200"/>
            <a:ext cx="1371600" cy="533400"/>
          </a:xfrm>
          <a:prstGeom prst="rect">
            <a:avLst/>
          </a:prstGeom>
          <a:noFill/>
          <a:ln w="9525">
            <a:solidFill>
              <a:schemeClr val="tx1"/>
            </a:solidFill>
            <a:miter lim="800000"/>
            <a:headEnd/>
            <a:tailEnd/>
          </a:ln>
        </p:spPr>
        <p:txBody>
          <a:bodyPr wrap="none" anchor="ctr"/>
          <a:lstStyle/>
          <a:p>
            <a:pPr algn="ctr"/>
            <a:r>
              <a:rPr lang="es-CL" b="1"/>
              <a:t>Sublevel</a:t>
            </a:r>
          </a:p>
          <a:p>
            <a:pPr algn="ctr"/>
            <a:r>
              <a:rPr lang="es-CL" b="1"/>
              <a:t>Caving</a:t>
            </a:r>
            <a:endParaRPr lang="en-US" b="1"/>
          </a:p>
        </p:txBody>
      </p:sp>
      <p:sp>
        <p:nvSpPr>
          <p:cNvPr id="27668" name="Rectangle 22"/>
          <p:cNvSpPr>
            <a:spLocks noChangeArrowheads="1"/>
          </p:cNvSpPr>
          <p:nvPr/>
        </p:nvSpPr>
        <p:spPr bwMode="auto">
          <a:xfrm>
            <a:off x="7734300" y="3124200"/>
            <a:ext cx="1371600" cy="533400"/>
          </a:xfrm>
          <a:prstGeom prst="rect">
            <a:avLst/>
          </a:prstGeom>
          <a:noFill/>
          <a:ln w="9525">
            <a:solidFill>
              <a:schemeClr val="tx1"/>
            </a:solidFill>
            <a:miter lim="800000"/>
            <a:headEnd/>
            <a:tailEnd/>
          </a:ln>
        </p:spPr>
        <p:txBody>
          <a:bodyPr wrap="none" anchor="ctr"/>
          <a:lstStyle/>
          <a:p>
            <a:pPr algn="ctr"/>
            <a:r>
              <a:rPr lang="es-CL" b="1"/>
              <a:t>Block</a:t>
            </a:r>
          </a:p>
          <a:p>
            <a:pPr algn="ctr"/>
            <a:r>
              <a:rPr lang="es-CL" b="1"/>
              <a:t>Caving</a:t>
            </a:r>
            <a:endParaRPr lang="en-US" b="1"/>
          </a:p>
        </p:txBody>
      </p:sp>
      <p:cxnSp>
        <p:nvCxnSpPr>
          <p:cNvPr id="27669" name="AutoShape 23"/>
          <p:cNvCxnSpPr>
            <a:cxnSpLocks noChangeShapeType="1"/>
            <a:stCxn id="27653" idx="2"/>
            <a:endCxn id="27666" idx="0"/>
          </p:cNvCxnSpPr>
          <p:nvPr/>
        </p:nvCxnSpPr>
        <p:spPr bwMode="auto">
          <a:xfrm rot="5400000">
            <a:off x="6115050" y="1733550"/>
            <a:ext cx="609600" cy="2171700"/>
          </a:xfrm>
          <a:prstGeom prst="bentConnector3">
            <a:avLst>
              <a:gd name="adj1" fmla="val 50000"/>
            </a:avLst>
          </a:prstGeom>
          <a:noFill/>
          <a:ln w="57150">
            <a:solidFill>
              <a:schemeClr val="bg2"/>
            </a:solidFill>
            <a:miter lim="800000"/>
            <a:headEnd/>
            <a:tailEnd type="triangle" w="med" len="med"/>
          </a:ln>
        </p:spPr>
      </p:cxnSp>
      <p:cxnSp>
        <p:nvCxnSpPr>
          <p:cNvPr id="27670" name="AutoShape 24"/>
          <p:cNvCxnSpPr>
            <a:cxnSpLocks noChangeShapeType="1"/>
            <a:stCxn id="27653" idx="2"/>
            <a:endCxn id="27667" idx="0"/>
          </p:cNvCxnSpPr>
          <p:nvPr/>
        </p:nvCxnSpPr>
        <p:spPr bwMode="auto">
          <a:xfrm rot="5400000">
            <a:off x="6896100" y="2514600"/>
            <a:ext cx="609600" cy="609600"/>
          </a:xfrm>
          <a:prstGeom prst="bentConnector3">
            <a:avLst>
              <a:gd name="adj1" fmla="val 50000"/>
            </a:avLst>
          </a:prstGeom>
          <a:noFill/>
          <a:ln w="57150">
            <a:solidFill>
              <a:schemeClr val="bg2"/>
            </a:solidFill>
            <a:miter lim="800000"/>
            <a:headEnd/>
            <a:tailEnd type="triangle" w="med" len="med"/>
          </a:ln>
        </p:spPr>
      </p:cxnSp>
      <p:cxnSp>
        <p:nvCxnSpPr>
          <p:cNvPr id="27671" name="AutoShape 25"/>
          <p:cNvCxnSpPr>
            <a:cxnSpLocks noChangeShapeType="1"/>
            <a:stCxn id="27653" idx="2"/>
            <a:endCxn id="27668" idx="0"/>
          </p:cNvCxnSpPr>
          <p:nvPr/>
        </p:nvCxnSpPr>
        <p:spPr bwMode="auto">
          <a:xfrm rot="16200000" flipH="1">
            <a:off x="7658100" y="2362200"/>
            <a:ext cx="609600" cy="914400"/>
          </a:xfrm>
          <a:prstGeom prst="bentConnector3">
            <a:avLst>
              <a:gd name="adj1" fmla="val 50000"/>
            </a:avLst>
          </a:prstGeom>
          <a:noFill/>
          <a:ln w="57150">
            <a:solidFill>
              <a:schemeClr val="bg2"/>
            </a:solidFill>
            <a:miter lim="800000"/>
            <a:headEnd/>
            <a:tailEnd type="triangle" w="med" len="med"/>
          </a:ln>
        </p:spPr>
      </p:cxnSp>
      <p:sp>
        <p:nvSpPr>
          <p:cNvPr id="27672" name="Line 26"/>
          <p:cNvSpPr>
            <a:spLocks noChangeShapeType="1"/>
          </p:cNvSpPr>
          <p:nvPr/>
        </p:nvSpPr>
        <p:spPr bwMode="auto">
          <a:xfrm>
            <a:off x="457200" y="5791200"/>
            <a:ext cx="7924800" cy="0"/>
          </a:xfrm>
          <a:prstGeom prst="line">
            <a:avLst/>
          </a:prstGeom>
          <a:noFill/>
          <a:ln w="9525">
            <a:solidFill>
              <a:schemeClr val="tx1"/>
            </a:solidFill>
            <a:round/>
            <a:headEnd/>
            <a:tailEnd type="triangle" w="med" len="med"/>
          </a:ln>
        </p:spPr>
        <p:txBody>
          <a:bodyPr/>
          <a:lstStyle/>
          <a:p>
            <a:endParaRPr lang="es-CL"/>
          </a:p>
        </p:txBody>
      </p:sp>
      <p:sp>
        <p:nvSpPr>
          <p:cNvPr id="27673" name="Text Box 27"/>
          <p:cNvSpPr txBox="1">
            <a:spLocks noChangeArrowheads="1"/>
          </p:cNvSpPr>
          <p:nvPr/>
        </p:nvSpPr>
        <p:spPr bwMode="auto">
          <a:xfrm>
            <a:off x="2971800" y="5562600"/>
            <a:ext cx="4038600" cy="274638"/>
          </a:xfrm>
          <a:prstGeom prst="rect">
            <a:avLst/>
          </a:prstGeom>
          <a:noFill/>
          <a:ln w="9525">
            <a:noFill/>
            <a:miter lim="800000"/>
            <a:headEnd/>
            <a:tailEnd/>
          </a:ln>
        </p:spPr>
        <p:txBody>
          <a:bodyPr>
            <a:spAutoFit/>
          </a:bodyPr>
          <a:lstStyle/>
          <a:p>
            <a:pPr algn="l"/>
            <a:r>
              <a:rPr lang="es-CL" sz="1200" b="1"/>
              <a:t>Desplazamiento de la roca de caja</a:t>
            </a:r>
            <a:endParaRPr lang="en-US" sz="1200" b="1"/>
          </a:p>
        </p:txBody>
      </p:sp>
      <p:sp>
        <p:nvSpPr>
          <p:cNvPr id="27674" name="Line 28"/>
          <p:cNvSpPr>
            <a:spLocks noChangeShapeType="1"/>
          </p:cNvSpPr>
          <p:nvPr/>
        </p:nvSpPr>
        <p:spPr bwMode="auto">
          <a:xfrm flipH="1">
            <a:off x="609600" y="6248400"/>
            <a:ext cx="7620000" cy="0"/>
          </a:xfrm>
          <a:prstGeom prst="line">
            <a:avLst/>
          </a:prstGeom>
          <a:noFill/>
          <a:ln w="9525">
            <a:solidFill>
              <a:schemeClr val="tx1"/>
            </a:solidFill>
            <a:round/>
            <a:headEnd/>
            <a:tailEnd type="triangle" w="med" len="med"/>
          </a:ln>
        </p:spPr>
        <p:txBody>
          <a:bodyPr/>
          <a:lstStyle/>
          <a:p>
            <a:endParaRPr lang="es-CL"/>
          </a:p>
        </p:txBody>
      </p:sp>
      <p:sp>
        <p:nvSpPr>
          <p:cNvPr id="27675" name="Text Box 29"/>
          <p:cNvSpPr txBox="1">
            <a:spLocks noChangeArrowheads="1"/>
          </p:cNvSpPr>
          <p:nvPr/>
        </p:nvSpPr>
        <p:spPr bwMode="auto">
          <a:xfrm>
            <a:off x="1409700" y="5981700"/>
            <a:ext cx="6477000" cy="274638"/>
          </a:xfrm>
          <a:prstGeom prst="rect">
            <a:avLst/>
          </a:prstGeom>
          <a:noFill/>
          <a:ln w="9525">
            <a:noFill/>
            <a:miter lim="800000"/>
            <a:headEnd/>
            <a:tailEnd/>
          </a:ln>
        </p:spPr>
        <p:txBody>
          <a:bodyPr>
            <a:spAutoFit/>
          </a:bodyPr>
          <a:lstStyle/>
          <a:p>
            <a:pPr algn="l"/>
            <a:r>
              <a:rPr lang="es-CL" sz="1200" b="1"/>
              <a:t>Energía de deformación almacenada en las proximidades de una excavación</a:t>
            </a:r>
            <a:endParaRPr lang="en-US" sz="1200" b="1"/>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endParaRPr lang="es-CL" smtClean="0"/>
          </a:p>
        </p:txBody>
      </p:sp>
      <p:pic>
        <p:nvPicPr>
          <p:cNvPr id="54275" name="Picture 3"/>
          <p:cNvPicPr>
            <a:picLocks noGrp="1" noChangeAspect="1" noChangeArrowheads="1"/>
          </p:cNvPicPr>
          <p:nvPr>
            <p:ph idx="1"/>
          </p:nvPr>
        </p:nvPicPr>
        <p:blipFill>
          <a:blip r:embed="rId2"/>
          <a:srcRect/>
          <a:stretch>
            <a:fillRect/>
          </a:stretch>
        </p:blipFill>
        <p:spPr>
          <a:xfrm>
            <a:off x="381000" y="2438400"/>
            <a:ext cx="8229600" cy="2112963"/>
          </a:xfrm>
          <a:noFill/>
        </p:spPr>
      </p:pic>
      <p:sp>
        <p:nvSpPr>
          <p:cNvPr id="54276" name="Text Box 4"/>
          <p:cNvSpPr txBox="1">
            <a:spLocks noChangeArrowheads="1"/>
          </p:cNvSpPr>
          <p:nvPr/>
        </p:nvSpPr>
        <p:spPr bwMode="auto">
          <a:xfrm>
            <a:off x="533400" y="1752600"/>
            <a:ext cx="4343400" cy="304800"/>
          </a:xfrm>
          <a:prstGeom prst="rect">
            <a:avLst/>
          </a:prstGeom>
          <a:noFill/>
          <a:ln w="9525" algn="ctr">
            <a:noFill/>
            <a:miter lim="800000"/>
            <a:headEnd/>
            <a:tailEnd/>
          </a:ln>
        </p:spPr>
        <p:txBody>
          <a:bodyPr>
            <a:spAutoFit/>
          </a:bodyPr>
          <a:lstStyle/>
          <a:p>
            <a:pPr algn="l">
              <a:spcBef>
                <a:spcPct val="50000"/>
              </a:spcBef>
            </a:pPr>
            <a:r>
              <a:rPr lang="es-CL" b="1"/>
              <a:t>D: Condiciones geotecnicas de la pared colgante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s-CL" smtClean="0"/>
              <a:t>Rating metodos</a:t>
            </a:r>
          </a:p>
        </p:txBody>
      </p:sp>
      <p:pic>
        <p:nvPicPr>
          <p:cNvPr id="55299" name="Picture 3"/>
          <p:cNvPicPr>
            <a:picLocks noGrp="1" noChangeAspect="1" noChangeArrowheads="1"/>
          </p:cNvPicPr>
          <p:nvPr>
            <p:ph sz="half" idx="2"/>
          </p:nvPr>
        </p:nvPicPr>
        <p:blipFill>
          <a:blip r:embed="rId2"/>
          <a:srcRect/>
          <a:stretch>
            <a:fillRect/>
          </a:stretch>
        </p:blipFill>
        <p:spPr>
          <a:xfrm>
            <a:off x="990600" y="1981200"/>
            <a:ext cx="5638800" cy="1289050"/>
          </a:xfrm>
          <a:noFill/>
        </p:spPr>
      </p:pic>
      <p:sp>
        <p:nvSpPr>
          <p:cNvPr id="55300" name="Text Box 4"/>
          <p:cNvSpPr txBox="1">
            <a:spLocks noChangeArrowheads="1"/>
          </p:cNvSpPr>
          <p:nvPr/>
        </p:nvSpPr>
        <p:spPr bwMode="auto">
          <a:xfrm>
            <a:off x="1600200" y="3581400"/>
            <a:ext cx="3962400" cy="304800"/>
          </a:xfrm>
          <a:prstGeom prst="rect">
            <a:avLst/>
          </a:prstGeom>
          <a:noFill/>
          <a:ln w="9525" algn="ctr">
            <a:noFill/>
            <a:miter lim="800000"/>
            <a:headEnd/>
            <a:tailEnd/>
          </a:ln>
        </p:spPr>
        <p:txBody>
          <a:bodyPr>
            <a:spAutoFit/>
          </a:bodyPr>
          <a:lstStyle/>
          <a:p>
            <a:pPr>
              <a:spcBef>
                <a:spcPct val="50000"/>
              </a:spcBef>
            </a:pPr>
            <a:r>
              <a:rPr lang="es-CL" b="1"/>
              <a:t>Ranking= A*k1 + B*k2 + C*k3 + D*k4</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s-CL" smtClean="0"/>
              <a:t>Costos relativos</a:t>
            </a:r>
          </a:p>
        </p:txBody>
      </p:sp>
      <p:graphicFrame>
        <p:nvGraphicFramePr>
          <p:cNvPr id="341042" name="Group 50"/>
          <p:cNvGraphicFramePr>
            <a:graphicFrameLocks noGrp="1"/>
          </p:cNvGraphicFramePr>
          <p:nvPr>
            <p:ph idx="1"/>
          </p:nvPr>
        </p:nvGraphicFramePr>
        <p:xfrm>
          <a:off x="1905000" y="1981200"/>
          <a:ext cx="5105400" cy="3584258"/>
        </p:xfrm>
        <a:graphic>
          <a:graphicData uri="http://schemas.openxmlformats.org/drawingml/2006/table">
            <a:tbl>
              <a:tblPr/>
              <a:tblGrid>
                <a:gridCol w="3162300"/>
                <a:gridCol w="19431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Metodo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Costo relativo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Block Caving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1,0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Room and Pillar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4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Sublevel Stoping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1,3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Sub Level Caving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VCR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4,3</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35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Cut and Fill mecanizado</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92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Shrinkage Stoping</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6,7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49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Cut and Fill convencional</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CL" sz="2000" b="0" i="0" u="none" strike="noStrike" cap="none" normalizeH="0" baseline="0" smtClean="0">
                          <a:ln>
                            <a:noFill/>
                          </a:ln>
                          <a:solidFill>
                            <a:schemeClr val="tx1"/>
                          </a:solidFill>
                          <a:effectLst/>
                          <a:latin typeface="AvantGarde Md BT" pitchFamily="34" charset="0"/>
                        </a:rPr>
                        <a:t>9,7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s-CL" smtClean="0"/>
              <a:t>Ejercicio práctico</a:t>
            </a:r>
          </a:p>
        </p:txBody>
      </p:sp>
      <p:sp>
        <p:nvSpPr>
          <p:cNvPr id="57347" name="Rectangle 3"/>
          <p:cNvSpPr>
            <a:spLocks noGrp="1" noChangeArrowheads="1"/>
          </p:cNvSpPr>
          <p:nvPr>
            <p:ph type="body" idx="1"/>
          </p:nvPr>
        </p:nvSpPr>
        <p:spPr/>
        <p:txBody>
          <a:bodyPr/>
          <a:lstStyle/>
          <a:p>
            <a:pPr eaLnBrk="1" hangingPunct="1">
              <a:lnSpc>
                <a:spcPct val="80000"/>
              </a:lnSpc>
            </a:pPr>
            <a:r>
              <a:rPr lang="es-CL" sz="1200" smtClean="0"/>
              <a:t>Suponga que ud tiene un yacimiento de Cu a ser explotado con las siguientes características:</a:t>
            </a:r>
          </a:p>
          <a:p>
            <a:pPr lvl="1" eaLnBrk="1" hangingPunct="1">
              <a:lnSpc>
                <a:spcPct val="80000"/>
              </a:lnSpc>
            </a:pPr>
            <a:endParaRPr lang="es-CL" sz="1000" smtClean="0"/>
          </a:p>
          <a:p>
            <a:pPr eaLnBrk="1" hangingPunct="1">
              <a:lnSpc>
                <a:spcPct val="80000"/>
              </a:lnSpc>
            </a:pPr>
            <a:r>
              <a:rPr lang="es-CL" sz="1200" smtClean="0"/>
              <a:t>Yacimiento: </a:t>
            </a:r>
          </a:p>
          <a:p>
            <a:pPr lvl="1" eaLnBrk="1" hangingPunct="1">
              <a:lnSpc>
                <a:spcPct val="80000"/>
              </a:lnSpc>
            </a:pPr>
            <a:r>
              <a:rPr lang="es-CL" sz="1000" smtClean="0"/>
              <a:t>Tabular</a:t>
            </a:r>
          </a:p>
          <a:p>
            <a:pPr lvl="1" eaLnBrk="1" hangingPunct="1">
              <a:lnSpc>
                <a:spcPct val="80000"/>
              </a:lnSpc>
            </a:pPr>
            <a:r>
              <a:rPr lang="es-CL" sz="1000" smtClean="0"/>
              <a:t>Ancho: 100 m</a:t>
            </a:r>
          </a:p>
          <a:p>
            <a:pPr lvl="1" eaLnBrk="1" hangingPunct="1">
              <a:lnSpc>
                <a:spcPct val="80000"/>
              </a:lnSpc>
            </a:pPr>
            <a:r>
              <a:rPr lang="es-CL" sz="1000" smtClean="0"/>
              <a:t>Manteo: 15°</a:t>
            </a:r>
          </a:p>
          <a:p>
            <a:pPr lvl="1" eaLnBrk="1" hangingPunct="1">
              <a:lnSpc>
                <a:spcPct val="80000"/>
              </a:lnSpc>
            </a:pPr>
            <a:r>
              <a:rPr lang="es-CL" sz="1000" smtClean="0"/>
              <a:t>Mineralización: diseminada</a:t>
            </a:r>
          </a:p>
          <a:p>
            <a:pPr lvl="1" eaLnBrk="1" hangingPunct="1">
              <a:lnSpc>
                <a:spcPct val="80000"/>
              </a:lnSpc>
            </a:pPr>
            <a:endParaRPr lang="es-CL" sz="1000" smtClean="0"/>
          </a:p>
          <a:p>
            <a:pPr eaLnBrk="1" hangingPunct="1">
              <a:lnSpc>
                <a:spcPct val="80000"/>
              </a:lnSpc>
            </a:pPr>
            <a:r>
              <a:rPr lang="es-CL" sz="1200" smtClean="0"/>
              <a:t>Caracteristicas geotecnicas mineral</a:t>
            </a:r>
          </a:p>
          <a:p>
            <a:pPr lvl="1" eaLnBrk="1" hangingPunct="1">
              <a:lnSpc>
                <a:spcPct val="80000"/>
              </a:lnSpc>
            </a:pPr>
            <a:r>
              <a:rPr lang="es-CL" sz="1000" smtClean="0"/>
              <a:t>UCS = 83 MPa</a:t>
            </a:r>
          </a:p>
          <a:p>
            <a:pPr lvl="1" eaLnBrk="1" hangingPunct="1">
              <a:lnSpc>
                <a:spcPct val="80000"/>
              </a:lnSpc>
            </a:pPr>
            <a:r>
              <a:rPr lang="es-CL" sz="1000" smtClean="0"/>
              <a:t>RQD= 65%</a:t>
            </a:r>
          </a:p>
          <a:p>
            <a:pPr lvl="1" eaLnBrk="1" hangingPunct="1">
              <a:lnSpc>
                <a:spcPct val="80000"/>
              </a:lnSpc>
            </a:pPr>
            <a:r>
              <a:rPr lang="es-CL" sz="1000" smtClean="0"/>
              <a:t>Espaciamiento: 10 ff/m</a:t>
            </a:r>
          </a:p>
          <a:p>
            <a:pPr lvl="1" eaLnBrk="1" hangingPunct="1">
              <a:lnSpc>
                <a:spcPct val="80000"/>
              </a:lnSpc>
            </a:pPr>
            <a:r>
              <a:rPr lang="es-CL" sz="1000" smtClean="0"/>
              <a:t>Condición estructuras: cerradas con superficie rugosa</a:t>
            </a:r>
          </a:p>
          <a:p>
            <a:pPr lvl="1" eaLnBrk="1" hangingPunct="1">
              <a:lnSpc>
                <a:spcPct val="80000"/>
              </a:lnSpc>
            </a:pPr>
            <a:endParaRPr lang="es-CL" sz="1000" smtClean="0"/>
          </a:p>
          <a:p>
            <a:pPr eaLnBrk="1" hangingPunct="1">
              <a:lnSpc>
                <a:spcPct val="80000"/>
              </a:lnSpc>
            </a:pPr>
            <a:r>
              <a:rPr lang="es-CL" sz="1200" smtClean="0"/>
              <a:t>Caracteristicas geotecnicas pared colgante (hanging wall)</a:t>
            </a:r>
          </a:p>
          <a:p>
            <a:pPr lvl="1" eaLnBrk="1" hangingPunct="1">
              <a:lnSpc>
                <a:spcPct val="80000"/>
              </a:lnSpc>
            </a:pPr>
            <a:r>
              <a:rPr lang="es-CL" sz="1000" smtClean="0"/>
              <a:t>UCS = 110 MPa</a:t>
            </a:r>
          </a:p>
          <a:p>
            <a:pPr lvl="1" eaLnBrk="1" hangingPunct="1">
              <a:lnSpc>
                <a:spcPct val="80000"/>
              </a:lnSpc>
            </a:pPr>
            <a:r>
              <a:rPr lang="es-CL" sz="1000" smtClean="0"/>
              <a:t>RQD= 65%</a:t>
            </a:r>
          </a:p>
          <a:p>
            <a:pPr lvl="1" eaLnBrk="1" hangingPunct="1">
              <a:lnSpc>
                <a:spcPct val="80000"/>
              </a:lnSpc>
            </a:pPr>
            <a:r>
              <a:rPr lang="es-CL" sz="1000" smtClean="0"/>
              <a:t>Espaciamiento: 4 ff/m</a:t>
            </a:r>
          </a:p>
          <a:p>
            <a:pPr lvl="1" eaLnBrk="1" hangingPunct="1">
              <a:lnSpc>
                <a:spcPct val="80000"/>
              </a:lnSpc>
            </a:pPr>
            <a:r>
              <a:rPr lang="es-CL" sz="1000" smtClean="0"/>
              <a:t>Condición estructuras: cerradas con superficie rugosa</a:t>
            </a:r>
          </a:p>
          <a:p>
            <a:pPr eaLnBrk="1" hangingPunct="1">
              <a:lnSpc>
                <a:spcPct val="80000"/>
              </a:lnSpc>
            </a:pPr>
            <a:endParaRPr lang="es-CL" sz="1200" smtClean="0"/>
          </a:p>
          <a:p>
            <a:pPr eaLnBrk="1" hangingPunct="1">
              <a:lnSpc>
                <a:spcPct val="80000"/>
              </a:lnSpc>
            </a:pPr>
            <a:r>
              <a:rPr lang="es-CL" sz="1200" smtClean="0"/>
              <a:t>Caracteristicas geotecnicas pared yacente (foot wall)</a:t>
            </a:r>
          </a:p>
          <a:p>
            <a:pPr lvl="1" eaLnBrk="1" hangingPunct="1">
              <a:lnSpc>
                <a:spcPct val="80000"/>
              </a:lnSpc>
            </a:pPr>
            <a:r>
              <a:rPr lang="es-CL" sz="1000" smtClean="0"/>
              <a:t>UCS = 48 MPa</a:t>
            </a:r>
          </a:p>
          <a:p>
            <a:pPr lvl="1" eaLnBrk="1" hangingPunct="1">
              <a:lnSpc>
                <a:spcPct val="80000"/>
              </a:lnSpc>
            </a:pPr>
            <a:r>
              <a:rPr lang="es-CL" sz="1000" smtClean="0"/>
              <a:t>RQD= 40%</a:t>
            </a:r>
          </a:p>
          <a:p>
            <a:pPr lvl="1" eaLnBrk="1" hangingPunct="1">
              <a:lnSpc>
                <a:spcPct val="80000"/>
              </a:lnSpc>
            </a:pPr>
            <a:r>
              <a:rPr lang="es-CL" sz="1000" smtClean="0"/>
              <a:t>Espaciamiento:1 4 ff/m</a:t>
            </a:r>
          </a:p>
          <a:p>
            <a:pPr lvl="1" eaLnBrk="1" hangingPunct="1">
              <a:lnSpc>
                <a:spcPct val="80000"/>
              </a:lnSpc>
            </a:pPr>
            <a:r>
              <a:rPr lang="es-CL" sz="1000" smtClean="0"/>
              <a:t>Condición estructuras: fracturas con relleno arcilloso</a:t>
            </a:r>
          </a:p>
          <a:p>
            <a:pPr eaLnBrk="1" hangingPunct="1">
              <a:lnSpc>
                <a:spcPct val="80000"/>
              </a:lnSpc>
              <a:buFontTx/>
              <a:buNone/>
            </a:pPr>
            <a:endParaRPr lang="es-CL" sz="1200" smtClean="0"/>
          </a:p>
          <a:p>
            <a:pPr eaLnBrk="1" hangingPunct="1">
              <a:lnSpc>
                <a:spcPct val="80000"/>
              </a:lnSpc>
            </a:pPr>
            <a:endParaRPr lang="es-CL" sz="1200" smtClean="0"/>
          </a:p>
          <a:p>
            <a:pPr eaLnBrk="1" hangingPunct="1">
              <a:lnSpc>
                <a:spcPct val="80000"/>
              </a:lnSpc>
            </a:pPr>
            <a:r>
              <a:rPr lang="es-CL" sz="1200" smtClean="0"/>
              <a:t>Determine los metodos de explotación con mayor significancia</a:t>
            </a:r>
          </a:p>
          <a:p>
            <a:pPr eaLnBrk="1" hangingPunct="1">
              <a:lnSpc>
                <a:spcPct val="80000"/>
              </a:lnSpc>
              <a:buFontTx/>
              <a:buNone/>
            </a:pPr>
            <a:endParaRPr lang="es-CL" sz="1200" smtClean="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lstStyle/>
          <a:p>
            <a:pPr eaLnBrk="1" hangingPunct="1"/>
            <a:r>
              <a:rPr lang="es-CL" smtClean="0"/>
              <a:t>Discusión y trabajo en grupos</a:t>
            </a:r>
          </a:p>
        </p:txBody>
      </p:sp>
      <p:sp>
        <p:nvSpPr>
          <p:cNvPr id="58371" name="Rectangle 3"/>
          <p:cNvSpPr>
            <a:spLocks noGrp="1" noChangeArrowheads="1"/>
          </p:cNvSpPr>
          <p:nvPr>
            <p:ph type="body" idx="1"/>
          </p:nvPr>
        </p:nvSpPr>
        <p:spPr>
          <a:xfrm>
            <a:off x="609600" y="1752600"/>
            <a:ext cx="8229600" cy="1185863"/>
          </a:xfrm>
        </p:spPr>
        <p:txBody>
          <a:bodyPr/>
          <a:lstStyle/>
          <a:p>
            <a:pPr eaLnBrk="1" hangingPunct="1">
              <a:lnSpc>
                <a:spcPct val="80000"/>
              </a:lnSpc>
            </a:pPr>
            <a:r>
              <a:rPr lang="es-CL" sz="1800" dirty="0" smtClean="0"/>
              <a:t>¿Qué otros factores debiesen ser adicionados a la metodología propuesta por Nicholas?</a:t>
            </a:r>
          </a:p>
          <a:p>
            <a:pPr lvl="1" eaLnBrk="1" hangingPunct="1">
              <a:lnSpc>
                <a:spcPct val="80000"/>
              </a:lnSpc>
            </a:pPr>
            <a:r>
              <a:rPr lang="es-CL" sz="1600" dirty="0" err="1" smtClean="0"/>
              <a:t>Geometria</a:t>
            </a:r>
            <a:r>
              <a:rPr lang="es-CL" sz="1600" dirty="0" smtClean="0"/>
              <a:t> (1,0)</a:t>
            </a:r>
          </a:p>
          <a:p>
            <a:pPr lvl="1" eaLnBrk="1" hangingPunct="1">
              <a:lnSpc>
                <a:spcPct val="80000"/>
              </a:lnSpc>
            </a:pPr>
            <a:r>
              <a:rPr lang="es-CL" sz="1600" dirty="0" smtClean="0"/>
              <a:t>Geotecnia mineral (0,75)</a:t>
            </a:r>
          </a:p>
          <a:p>
            <a:pPr lvl="1" eaLnBrk="1" hangingPunct="1">
              <a:lnSpc>
                <a:spcPct val="80000"/>
              </a:lnSpc>
            </a:pPr>
            <a:r>
              <a:rPr lang="es-CL" sz="1600" dirty="0" smtClean="0"/>
              <a:t>Geotecnia roca techo (0,6)</a:t>
            </a:r>
          </a:p>
          <a:p>
            <a:pPr lvl="1" eaLnBrk="1" hangingPunct="1">
              <a:lnSpc>
                <a:spcPct val="80000"/>
              </a:lnSpc>
            </a:pPr>
            <a:r>
              <a:rPr lang="es-CL" sz="1600" dirty="0" smtClean="0"/>
              <a:t>Geotecnia roca piso (0,38)</a:t>
            </a:r>
          </a:p>
          <a:p>
            <a:pPr lvl="1" eaLnBrk="1" hangingPunct="1">
              <a:lnSpc>
                <a:spcPct val="80000"/>
              </a:lnSpc>
            </a:pPr>
            <a:r>
              <a:rPr lang="es-CL" sz="1600" dirty="0" smtClean="0"/>
              <a:t>Costos operación (0,75)</a:t>
            </a:r>
          </a:p>
          <a:p>
            <a:pPr lvl="1" eaLnBrk="1" hangingPunct="1">
              <a:lnSpc>
                <a:spcPct val="80000"/>
              </a:lnSpc>
            </a:pPr>
            <a:r>
              <a:rPr lang="es-CL" sz="1600" dirty="0" smtClean="0"/>
              <a:t>Productividad (1,0)</a:t>
            </a:r>
          </a:p>
          <a:p>
            <a:pPr lvl="1" eaLnBrk="1" hangingPunct="1">
              <a:lnSpc>
                <a:spcPct val="80000"/>
              </a:lnSpc>
            </a:pPr>
            <a:r>
              <a:rPr lang="es-CL" sz="1600" dirty="0" smtClean="0"/>
              <a:t>Producción </a:t>
            </a:r>
          </a:p>
          <a:p>
            <a:pPr lvl="1" eaLnBrk="1" hangingPunct="1">
              <a:lnSpc>
                <a:spcPct val="80000"/>
              </a:lnSpc>
            </a:pPr>
            <a:r>
              <a:rPr lang="es-CL" sz="1600" dirty="0" smtClean="0"/>
              <a:t>Profundidad </a:t>
            </a:r>
          </a:p>
          <a:p>
            <a:pPr lvl="1" eaLnBrk="1" hangingPunct="1">
              <a:lnSpc>
                <a:spcPct val="80000"/>
              </a:lnSpc>
            </a:pPr>
            <a:r>
              <a:rPr lang="es-CL" sz="1600" dirty="0" smtClean="0"/>
              <a:t>Recuperación</a:t>
            </a:r>
          </a:p>
          <a:p>
            <a:pPr lvl="1" eaLnBrk="1" hangingPunct="1">
              <a:lnSpc>
                <a:spcPct val="80000"/>
              </a:lnSpc>
            </a:pPr>
            <a:r>
              <a:rPr lang="es-CL" sz="1600" dirty="0" smtClean="0"/>
              <a:t>Capital trabajo</a:t>
            </a:r>
          </a:p>
          <a:p>
            <a:pPr lvl="1" eaLnBrk="1" hangingPunct="1">
              <a:lnSpc>
                <a:spcPct val="80000"/>
              </a:lnSpc>
            </a:pPr>
            <a:r>
              <a:rPr lang="es-CL" sz="1600" dirty="0" smtClean="0"/>
              <a:t>Calificación mano de obra</a:t>
            </a:r>
          </a:p>
          <a:p>
            <a:pPr lvl="1" eaLnBrk="1" hangingPunct="1">
              <a:lnSpc>
                <a:spcPct val="80000"/>
              </a:lnSpc>
            </a:pPr>
            <a:r>
              <a:rPr lang="es-CL" sz="1600" dirty="0" smtClean="0"/>
              <a:t>Dilución </a:t>
            </a:r>
          </a:p>
          <a:p>
            <a:pPr lvl="1" eaLnBrk="1" hangingPunct="1">
              <a:lnSpc>
                <a:spcPct val="80000"/>
              </a:lnSpc>
            </a:pPr>
            <a:r>
              <a:rPr lang="es-CL" sz="1600" dirty="0" err="1" smtClean="0">
                <a:solidFill>
                  <a:srgbClr val="FC1A02"/>
                </a:solidFill>
              </a:rPr>
              <a:t>Topografia</a:t>
            </a:r>
            <a:endParaRPr lang="es-CL" sz="1600" dirty="0" smtClean="0">
              <a:solidFill>
                <a:srgbClr val="FC1A02"/>
              </a:solidFill>
            </a:endParaRPr>
          </a:p>
          <a:p>
            <a:pPr lvl="1" eaLnBrk="1" hangingPunct="1">
              <a:lnSpc>
                <a:spcPct val="80000"/>
              </a:lnSpc>
            </a:pPr>
            <a:r>
              <a:rPr lang="es-CL" sz="1600" dirty="0" smtClean="0">
                <a:solidFill>
                  <a:srgbClr val="FC1A02"/>
                </a:solidFill>
              </a:rPr>
              <a:t>Restricciones ambientales</a:t>
            </a:r>
          </a:p>
          <a:p>
            <a:pPr lvl="1" eaLnBrk="1" hangingPunct="1">
              <a:lnSpc>
                <a:spcPct val="80000"/>
              </a:lnSpc>
            </a:pPr>
            <a:r>
              <a:rPr lang="es-CL" sz="1600" dirty="0" smtClean="0">
                <a:solidFill>
                  <a:srgbClr val="FC1A02"/>
                </a:solidFill>
              </a:rPr>
              <a:t>Costos desarrollos</a:t>
            </a:r>
          </a:p>
          <a:p>
            <a:pPr lvl="1" eaLnBrk="1" hangingPunct="1">
              <a:lnSpc>
                <a:spcPct val="80000"/>
              </a:lnSpc>
            </a:pPr>
            <a:r>
              <a:rPr lang="es-CL" sz="1600" dirty="0" smtClean="0">
                <a:solidFill>
                  <a:srgbClr val="0070C0"/>
                </a:solidFill>
              </a:rPr>
              <a:t>Tiempo retorno</a:t>
            </a:r>
          </a:p>
          <a:p>
            <a:pPr lvl="1" eaLnBrk="1" hangingPunct="1">
              <a:lnSpc>
                <a:spcPct val="80000"/>
              </a:lnSpc>
            </a:pPr>
            <a:r>
              <a:rPr lang="es-CL" sz="1600" smtClean="0">
                <a:solidFill>
                  <a:srgbClr val="0070C0"/>
                </a:solidFill>
              </a:rPr>
              <a:t>Impacto comunidades</a:t>
            </a:r>
            <a:endParaRPr lang="es-CL" sz="1600" dirty="0" smtClean="0">
              <a:solidFill>
                <a:srgbClr val="0070C0"/>
              </a:solidFill>
            </a:endParaRPr>
          </a:p>
          <a:p>
            <a:pPr lvl="1" eaLnBrk="1" hangingPunct="1">
              <a:lnSpc>
                <a:spcPct val="80000"/>
              </a:lnSpc>
            </a:pPr>
            <a:endParaRPr lang="es-CL" sz="1600" dirty="0" smtClean="0"/>
          </a:p>
          <a:p>
            <a:pPr eaLnBrk="1" hangingPunct="1">
              <a:lnSpc>
                <a:spcPct val="80000"/>
              </a:lnSpc>
            </a:pPr>
            <a:r>
              <a:rPr lang="es-CL" sz="1800" dirty="0" smtClean="0"/>
              <a:t>¿Cómo </a:t>
            </a:r>
            <a:r>
              <a:rPr lang="es-CL" sz="1800" dirty="0" err="1" smtClean="0"/>
              <a:t>ud</a:t>
            </a:r>
            <a:r>
              <a:rPr lang="es-CL" sz="1800" dirty="0" smtClean="0"/>
              <a:t> ponderaría los factores antes considerados?</a:t>
            </a:r>
          </a:p>
          <a:p>
            <a:pPr eaLnBrk="1" hangingPunct="1">
              <a:lnSpc>
                <a:spcPct val="80000"/>
              </a:lnSpc>
              <a:buFontTx/>
              <a:buNone/>
            </a:pPr>
            <a:endParaRPr lang="es-CL" sz="18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4"/>
          <p:cNvSpPr>
            <a:spLocks noGrp="1" noChangeArrowheads="1"/>
          </p:cNvSpPr>
          <p:nvPr>
            <p:ph type="ctrTitle"/>
          </p:nvPr>
        </p:nvSpPr>
        <p:spPr/>
        <p:txBody>
          <a:bodyPr/>
          <a:lstStyle/>
          <a:p>
            <a:pPr eaLnBrk="1" hangingPunct="1"/>
            <a:r>
              <a:rPr lang="es-CL" smtClean="0"/>
              <a:t>Definiciones económicas</a:t>
            </a:r>
          </a:p>
        </p:txBody>
      </p:sp>
      <p:sp>
        <p:nvSpPr>
          <p:cNvPr id="59395" name="Rectangle 5"/>
          <p:cNvSpPr>
            <a:spLocks noGrp="1" noChangeArrowheads="1"/>
          </p:cNvSpPr>
          <p:nvPr>
            <p:ph type="subTitle" idx="4294967295"/>
          </p:nvPr>
        </p:nvSpPr>
        <p:spPr>
          <a:xfrm>
            <a:off x="1371600" y="3886200"/>
            <a:ext cx="6400800" cy="1752600"/>
          </a:xfrm>
        </p:spPr>
        <p:txBody>
          <a:bodyPr/>
          <a:lstStyle/>
          <a:p>
            <a:pPr marL="0" indent="0" algn="ctr" eaLnBrk="1" hangingPunct="1">
              <a:buFontTx/>
              <a:buNone/>
            </a:pPr>
            <a:endParaRPr lang="es-CL" sz="800" smtClean="0">
              <a:solidFill>
                <a:srgbClr val="5F5F5F"/>
              </a:solidFill>
              <a:latin typeface="Tahoma" pitchFamily="34" charset="0"/>
              <a:ea typeface="Times New Roman" pitchFamily="18" charset="0"/>
              <a:cs typeface="Tahoma" pitchFamily="34"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s-CL" smtClean="0"/>
              <a:t>Inventario de recursos geologicos</a:t>
            </a:r>
          </a:p>
        </p:txBody>
      </p:sp>
      <p:pic>
        <p:nvPicPr>
          <p:cNvPr id="60419" name="Picture 9"/>
          <p:cNvPicPr>
            <a:picLocks noGrp="1" noChangeAspect="1" noChangeArrowheads="1"/>
          </p:cNvPicPr>
          <p:nvPr>
            <p:ph idx="1"/>
          </p:nvPr>
        </p:nvPicPr>
        <p:blipFill>
          <a:blip r:embed="rId2"/>
          <a:srcRect/>
          <a:stretch>
            <a:fillRect/>
          </a:stretch>
        </p:blipFill>
        <p:spPr>
          <a:xfrm>
            <a:off x="1600200" y="1676400"/>
            <a:ext cx="5943600" cy="4100513"/>
          </a:xfr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s-CL" smtClean="0"/>
              <a:t>Ley de corte </a:t>
            </a:r>
          </a:p>
        </p:txBody>
      </p:sp>
      <p:sp>
        <p:nvSpPr>
          <p:cNvPr id="3076" name="Rectangle 5"/>
          <p:cNvSpPr>
            <a:spLocks noChangeArrowheads="1"/>
          </p:cNvSpPr>
          <p:nvPr/>
        </p:nvSpPr>
        <p:spPr bwMode="auto">
          <a:xfrm>
            <a:off x="0" y="3214688"/>
            <a:ext cx="9144000" cy="0"/>
          </a:xfrm>
          <a:prstGeom prst="rect">
            <a:avLst/>
          </a:prstGeom>
          <a:noFill/>
          <a:ln w="9525" algn="ctr">
            <a:noFill/>
            <a:miter lim="800000"/>
            <a:headEnd/>
            <a:tailEnd/>
          </a:ln>
        </p:spPr>
        <p:txBody>
          <a:bodyPr wrap="none" anchor="ctr">
            <a:spAutoFit/>
          </a:bodyPr>
          <a:lstStyle/>
          <a:p>
            <a:endParaRPr lang="es-CL"/>
          </a:p>
        </p:txBody>
      </p:sp>
      <p:sp>
        <p:nvSpPr>
          <p:cNvPr id="3077" name="Rectangle 6"/>
          <p:cNvSpPr>
            <a:spLocks noChangeArrowheads="1"/>
          </p:cNvSpPr>
          <p:nvPr/>
        </p:nvSpPr>
        <p:spPr bwMode="auto">
          <a:xfrm>
            <a:off x="533400" y="4343400"/>
            <a:ext cx="8180388" cy="1600438"/>
          </a:xfrm>
          <a:prstGeom prst="rect">
            <a:avLst/>
          </a:prstGeom>
          <a:noFill/>
          <a:ln w="9525" algn="ctr">
            <a:noFill/>
            <a:miter lim="800000"/>
            <a:headEnd/>
            <a:tailEnd/>
          </a:ln>
        </p:spPr>
        <p:txBody>
          <a:bodyPr anchor="ctr">
            <a:spAutoFit/>
          </a:bodyPr>
          <a:lstStyle/>
          <a:p>
            <a:pPr algn="l"/>
            <a:r>
              <a:rPr lang="es-ES" dirty="0"/>
              <a:t>Donde:</a:t>
            </a:r>
            <a:endParaRPr lang="en-US" dirty="0"/>
          </a:p>
          <a:p>
            <a:pPr algn="l"/>
            <a:r>
              <a:rPr lang="es-ES" dirty="0"/>
              <a:t>Cm	es el costo de operación mina (US$/ton)</a:t>
            </a:r>
            <a:endParaRPr lang="en-US" dirty="0"/>
          </a:p>
          <a:p>
            <a:pPr algn="l"/>
            <a:r>
              <a:rPr lang="es-ES" dirty="0" err="1"/>
              <a:t>Cp</a:t>
            </a:r>
            <a:r>
              <a:rPr lang="es-ES" dirty="0"/>
              <a:t>	es el costo de operación planta (US$/ton) </a:t>
            </a:r>
            <a:endParaRPr lang="en-US" dirty="0"/>
          </a:p>
          <a:p>
            <a:pPr algn="l"/>
            <a:r>
              <a:rPr lang="es-ES" dirty="0"/>
              <a:t>P	es el precio de venta de Cu (</a:t>
            </a:r>
            <a:r>
              <a:rPr lang="es-ES" dirty="0" err="1"/>
              <a:t>cUS</a:t>
            </a:r>
            <a:r>
              <a:rPr lang="es-ES" dirty="0"/>
              <a:t>$/lb Cu) </a:t>
            </a:r>
            <a:endParaRPr lang="en-US" dirty="0"/>
          </a:p>
          <a:p>
            <a:pPr algn="l"/>
            <a:r>
              <a:rPr lang="es-ES" dirty="0"/>
              <a:t>Cr	es el costo de transporte de concentrado, refinación, fusión y ventas (</a:t>
            </a:r>
            <a:r>
              <a:rPr lang="es-ES" dirty="0" err="1"/>
              <a:t>cUS</a:t>
            </a:r>
            <a:r>
              <a:rPr lang="es-ES" dirty="0"/>
              <a:t>$/lb Cu) </a:t>
            </a:r>
            <a:endParaRPr lang="en-US" dirty="0"/>
          </a:p>
          <a:p>
            <a:pPr algn="l"/>
            <a:r>
              <a:rPr lang="es-ES" dirty="0"/>
              <a:t>R	es la recuperación metalúrgica </a:t>
            </a:r>
            <a:r>
              <a:rPr lang="es-ES" dirty="0" smtClean="0"/>
              <a:t>(%)</a:t>
            </a:r>
          </a:p>
          <a:p>
            <a:pPr algn="l"/>
            <a:r>
              <a:rPr lang="es-ES" dirty="0" smtClean="0"/>
              <a:t>K 	factor de conversión</a:t>
            </a:r>
            <a:endParaRPr lang="es-ES" dirty="0"/>
          </a:p>
        </p:txBody>
      </p:sp>
      <p:sp>
        <p:nvSpPr>
          <p:cNvPr id="3078" name="Text Box 7"/>
          <p:cNvSpPr txBox="1">
            <a:spLocks noChangeArrowheads="1"/>
          </p:cNvSpPr>
          <p:nvPr/>
        </p:nvSpPr>
        <p:spPr bwMode="auto">
          <a:xfrm>
            <a:off x="838200" y="1752600"/>
            <a:ext cx="7086600" cy="738664"/>
          </a:xfrm>
          <a:prstGeom prst="rect">
            <a:avLst/>
          </a:prstGeom>
          <a:noFill/>
          <a:ln w="9525" algn="ctr">
            <a:noFill/>
            <a:miter lim="800000"/>
            <a:headEnd/>
            <a:tailEnd/>
          </a:ln>
        </p:spPr>
        <p:txBody>
          <a:bodyPr>
            <a:spAutoFit/>
          </a:bodyPr>
          <a:lstStyle/>
          <a:p>
            <a:pPr algn="l">
              <a:spcBef>
                <a:spcPct val="50000"/>
              </a:spcBef>
            </a:pPr>
            <a:r>
              <a:rPr lang="es-ES" dirty="0"/>
              <a:t>La ley de corte marginal es aquella ley a la cual se obtiene un beneficio cero, el cual que se deben extraer todas aquellos unidades de explotación que al menos pueden pagar los costos de operación por su contenido de mineral. </a:t>
            </a:r>
            <a:endParaRPr lang="es-CL" dirty="0"/>
          </a:p>
        </p:txBody>
      </p:sp>
      <p:graphicFrame>
        <p:nvGraphicFramePr>
          <p:cNvPr id="7" name="6 Objeto"/>
          <p:cNvGraphicFramePr>
            <a:graphicFrameLocks noChangeAspect="1"/>
          </p:cNvGraphicFramePr>
          <p:nvPr/>
        </p:nvGraphicFramePr>
        <p:xfrm>
          <a:off x="3556000" y="2895600"/>
          <a:ext cx="2222500" cy="774700"/>
        </p:xfrm>
        <a:graphic>
          <a:graphicData uri="http://schemas.openxmlformats.org/presentationml/2006/ole">
            <mc:AlternateContent xmlns:mc="http://schemas.openxmlformats.org/markup-compatibility/2006">
              <mc:Choice xmlns:v="urn:schemas-microsoft-com:vml" Requires="v">
                <p:oleObj spid="_x0000_s3077" name="Ecuación" r:id="rId3" imgW="1384200" imgH="482400" progId="Equation.3">
                  <p:embed/>
                </p:oleObj>
              </mc:Choice>
              <mc:Fallback>
                <p:oleObj name="Ecuación" r:id="rId3" imgW="1384200" imgH="482400" progId="Equation.3">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56000" y="2895600"/>
                        <a:ext cx="2222500" cy="774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s-CL" smtClean="0"/>
              <a:t>Ley de corte óptima</a:t>
            </a:r>
          </a:p>
        </p:txBody>
      </p:sp>
      <p:sp>
        <p:nvSpPr>
          <p:cNvPr id="61443" name="Text Box 4"/>
          <p:cNvSpPr txBox="1">
            <a:spLocks noChangeArrowheads="1"/>
          </p:cNvSpPr>
          <p:nvPr/>
        </p:nvSpPr>
        <p:spPr bwMode="auto">
          <a:xfrm>
            <a:off x="838200" y="1676400"/>
            <a:ext cx="7391400" cy="4354513"/>
          </a:xfrm>
          <a:prstGeom prst="rect">
            <a:avLst/>
          </a:prstGeom>
          <a:noFill/>
          <a:ln w="9525" algn="ctr">
            <a:noFill/>
            <a:miter lim="800000"/>
            <a:headEnd/>
            <a:tailEnd/>
          </a:ln>
        </p:spPr>
        <p:txBody>
          <a:bodyPr>
            <a:spAutoFit/>
          </a:bodyPr>
          <a:lstStyle/>
          <a:p>
            <a:pPr algn="l">
              <a:spcBef>
                <a:spcPct val="50000"/>
              </a:spcBef>
            </a:pPr>
            <a:r>
              <a:rPr lang="es-ES" sz="1800"/>
              <a:t>La ley de corte óptima es aquella que optimiza el proyecto considerando el valor actualizado del negocio (VAN), y por ello requiere de una tasa de descuento asociada y un ritmo de explotación de las reservas. </a:t>
            </a:r>
          </a:p>
          <a:p>
            <a:pPr algn="l">
              <a:spcBef>
                <a:spcPct val="50000"/>
              </a:spcBef>
            </a:pPr>
            <a:r>
              <a:rPr lang="es-ES" sz="1800"/>
              <a:t>Esta ley se calcula considerando:</a:t>
            </a:r>
          </a:p>
          <a:p>
            <a:pPr lvl="1" algn="l">
              <a:spcBef>
                <a:spcPct val="50000"/>
              </a:spcBef>
              <a:buFontTx/>
              <a:buChar char="•"/>
            </a:pPr>
            <a:r>
              <a:rPr lang="es-ES" sz="1800"/>
              <a:t>El total de los recursos geológicos del yacimiento (Curva Ton-ley)</a:t>
            </a:r>
          </a:p>
          <a:p>
            <a:pPr lvl="1" algn="l">
              <a:spcBef>
                <a:spcPct val="50000"/>
              </a:spcBef>
              <a:buFontTx/>
              <a:buChar char="•"/>
            </a:pPr>
            <a:r>
              <a:rPr lang="es-ES" sz="1800"/>
              <a:t>Costos de Operación, Precios de venta y Recuperaciones metalúrgicas</a:t>
            </a:r>
          </a:p>
          <a:p>
            <a:pPr lvl="1" algn="l">
              <a:spcBef>
                <a:spcPct val="50000"/>
              </a:spcBef>
              <a:buFontTx/>
              <a:buChar char="•"/>
            </a:pPr>
            <a:r>
              <a:rPr lang="es-ES" sz="1800"/>
              <a:t>Estimación de dilución potencial del método de explotación</a:t>
            </a:r>
          </a:p>
          <a:p>
            <a:pPr lvl="1" algn="l">
              <a:spcBef>
                <a:spcPct val="50000"/>
              </a:spcBef>
              <a:buFontTx/>
              <a:buChar char="•"/>
            </a:pPr>
            <a:r>
              <a:rPr lang="es-ES" sz="1800"/>
              <a:t>Ritmo de explotación </a:t>
            </a:r>
          </a:p>
          <a:p>
            <a:pPr lvl="1" algn="l">
              <a:spcBef>
                <a:spcPct val="50000"/>
              </a:spcBef>
              <a:buFontTx/>
              <a:buChar char="•"/>
            </a:pPr>
            <a:r>
              <a:rPr lang="es-ES" sz="1800"/>
              <a:t>Tasa de descuento</a:t>
            </a:r>
          </a:p>
          <a:p>
            <a:pPr lvl="1" algn="l">
              <a:spcBef>
                <a:spcPct val="50000"/>
              </a:spcBef>
              <a:buFontTx/>
              <a:buChar char="•"/>
            </a:pPr>
            <a:r>
              <a:rPr lang="es-ES" sz="1800"/>
              <a:t>Inversiones </a:t>
            </a:r>
            <a:endParaRPr lang="es-CL" sz="180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s-CL" sz="3200" smtClean="0"/>
              <a:t>Metodologia- Calculo Ley de corte optima</a:t>
            </a:r>
          </a:p>
        </p:txBody>
      </p:sp>
      <p:sp>
        <p:nvSpPr>
          <p:cNvPr id="62467" name="Text Box 4"/>
          <p:cNvSpPr txBox="1">
            <a:spLocks noChangeArrowheads="1"/>
          </p:cNvSpPr>
          <p:nvPr/>
        </p:nvSpPr>
        <p:spPr bwMode="auto">
          <a:xfrm>
            <a:off x="1219200" y="1981200"/>
            <a:ext cx="6934200" cy="3444875"/>
          </a:xfrm>
          <a:prstGeom prst="rect">
            <a:avLst/>
          </a:prstGeom>
          <a:noFill/>
          <a:ln w="9525" algn="ctr">
            <a:noFill/>
            <a:miter lim="800000"/>
            <a:headEnd/>
            <a:tailEnd/>
          </a:ln>
        </p:spPr>
        <p:txBody>
          <a:bodyPr>
            <a:spAutoFit/>
          </a:bodyPr>
          <a:lstStyle/>
          <a:p>
            <a:pPr marL="342900" indent="-342900" algn="l">
              <a:spcBef>
                <a:spcPct val="50000"/>
              </a:spcBef>
              <a:buFontTx/>
              <a:buAutoNum type="arabicPeriod"/>
            </a:pPr>
            <a:r>
              <a:rPr lang="es-CL" sz="2000"/>
              <a:t>Estimar recursos a distintas leyes de corte</a:t>
            </a:r>
          </a:p>
          <a:p>
            <a:pPr marL="342900" indent="-342900" algn="l">
              <a:spcBef>
                <a:spcPct val="50000"/>
              </a:spcBef>
              <a:buFontTx/>
              <a:buAutoNum type="arabicPeriod"/>
            </a:pPr>
            <a:r>
              <a:rPr lang="es-CL" sz="2000"/>
              <a:t>Diluir recursos</a:t>
            </a:r>
          </a:p>
          <a:p>
            <a:pPr marL="342900" indent="-342900" algn="l">
              <a:spcBef>
                <a:spcPct val="50000"/>
              </a:spcBef>
              <a:buFontTx/>
              <a:buAutoNum type="arabicPeriod"/>
            </a:pPr>
            <a:r>
              <a:rPr lang="es-CL" sz="2000"/>
              <a:t>Determinar ingresos</a:t>
            </a:r>
          </a:p>
          <a:p>
            <a:pPr marL="342900" indent="-342900" algn="l">
              <a:spcBef>
                <a:spcPct val="50000"/>
              </a:spcBef>
              <a:buFontTx/>
              <a:buAutoNum type="arabicPeriod"/>
            </a:pPr>
            <a:r>
              <a:rPr lang="es-CL" sz="2000"/>
              <a:t>Determinar Beneficio marginal</a:t>
            </a:r>
          </a:p>
          <a:p>
            <a:pPr marL="342900" indent="-342900" algn="l">
              <a:spcBef>
                <a:spcPct val="50000"/>
              </a:spcBef>
              <a:buFontTx/>
              <a:buAutoNum type="arabicPeriod"/>
            </a:pPr>
            <a:r>
              <a:rPr lang="es-CL" sz="2000"/>
              <a:t>Determinar años de vida util</a:t>
            </a:r>
          </a:p>
          <a:p>
            <a:pPr marL="342900" indent="-342900" algn="l">
              <a:spcBef>
                <a:spcPct val="50000"/>
              </a:spcBef>
              <a:buFontTx/>
              <a:buAutoNum type="arabicPeriod"/>
            </a:pPr>
            <a:r>
              <a:rPr lang="es-CL" sz="2000"/>
              <a:t>Determinar el valor del proyecto asumiendo flujos anuales</a:t>
            </a:r>
          </a:p>
          <a:p>
            <a:pPr marL="342900" indent="-342900" algn="l">
              <a:spcBef>
                <a:spcPct val="50000"/>
              </a:spcBef>
              <a:buFontTx/>
              <a:buAutoNum type="arabicPeriod"/>
            </a:pPr>
            <a:r>
              <a:rPr lang="es-CL" sz="2000"/>
              <a:t>Comparar con situación despues de evaluar el proyecto</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CL" sz="3200" smtClean="0"/>
              <a:t>Room and Pilar</a:t>
            </a:r>
            <a:endParaRPr lang="en-US" sz="3200" smtClean="0"/>
          </a:p>
        </p:txBody>
      </p:sp>
      <p:sp>
        <p:nvSpPr>
          <p:cNvPr id="28675" name="Rectangle 8"/>
          <p:cNvSpPr>
            <a:spLocks noGrp="1" noChangeArrowheads="1"/>
          </p:cNvSpPr>
          <p:nvPr>
            <p:ph type="body" sz="half" idx="1"/>
          </p:nvPr>
        </p:nvSpPr>
        <p:spPr>
          <a:xfrm>
            <a:off x="533400" y="1487488"/>
            <a:ext cx="4038600" cy="4608512"/>
          </a:xfrm>
        </p:spPr>
        <p:txBody>
          <a:bodyPr/>
          <a:lstStyle/>
          <a:p>
            <a:pPr eaLnBrk="1" hangingPunct="1"/>
            <a:r>
              <a:rPr lang="es-CL" sz="1600" smtClean="0"/>
              <a:t>Cuerpos mineralizados mantiformes y de baja potencia</a:t>
            </a:r>
          </a:p>
          <a:p>
            <a:pPr eaLnBrk="1" hangingPunct="1"/>
            <a:r>
              <a:rPr lang="es-CL" sz="1600" smtClean="0"/>
              <a:t>La calidad de la roca de caja y mineral deben ser competentes (2B)</a:t>
            </a:r>
          </a:p>
          <a:p>
            <a:pPr eaLnBrk="1" hangingPunct="1"/>
            <a:r>
              <a:rPr lang="es-CL" sz="1600" smtClean="0"/>
              <a:t>Se dejan pilares para mantener el techo y las paredes estables</a:t>
            </a:r>
          </a:p>
          <a:p>
            <a:pPr eaLnBrk="1" hangingPunct="1"/>
            <a:r>
              <a:rPr lang="es-CL" sz="1600" smtClean="0"/>
              <a:t>Se deben diseñar los pilares y los caserones para maximizar la recuperación de mineral</a:t>
            </a:r>
          </a:p>
          <a:p>
            <a:pPr eaLnBrk="1" hangingPunct="1"/>
            <a:r>
              <a:rPr lang="es-CL" sz="1600" smtClean="0"/>
              <a:t>Cuerpos mineralizados con potencias mayores a 10m y menores a 30 m se explotan por sub-niveles desde el techo al piso.</a:t>
            </a:r>
          </a:p>
          <a:p>
            <a:pPr eaLnBrk="1" hangingPunct="1"/>
            <a:r>
              <a:rPr lang="es-CL" sz="1600" smtClean="0"/>
              <a:t>Baja dilución menor a 5%</a:t>
            </a:r>
          </a:p>
          <a:p>
            <a:pPr eaLnBrk="1" hangingPunct="1"/>
            <a:r>
              <a:rPr lang="es-CL" sz="1600" smtClean="0"/>
              <a:t>Recuperación baja menor a 75%</a:t>
            </a:r>
          </a:p>
          <a:p>
            <a:pPr eaLnBrk="1" hangingPunct="1"/>
            <a:r>
              <a:rPr lang="es-CL" sz="1600" smtClean="0"/>
              <a:t>Costo de producción 10-20$-t</a:t>
            </a:r>
            <a:endParaRPr lang="en-US" sz="1600" smtClean="0"/>
          </a:p>
        </p:txBody>
      </p:sp>
      <p:pic>
        <p:nvPicPr>
          <p:cNvPr id="28676" name="Picture 4" descr="Room and Pillar - 1"/>
          <p:cNvPicPr>
            <a:picLocks noChangeAspect="1" noChangeArrowheads="1"/>
          </p:cNvPicPr>
          <p:nvPr/>
        </p:nvPicPr>
        <p:blipFill>
          <a:blip r:embed="rId3"/>
          <a:srcRect/>
          <a:stretch>
            <a:fillRect/>
          </a:stretch>
        </p:blipFill>
        <p:spPr bwMode="auto">
          <a:xfrm>
            <a:off x="4497388" y="2209800"/>
            <a:ext cx="4646612" cy="3097213"/>
          </a:xfrm>
          <a:prstGeom prst="rect">
            <a:avLst/>
          </a:prstGeom>
          <a:noFill/>
          <a:ln w="9525">
            <a:noFill/>
            <a:miter lim="800000"/>
            <a:headEnd/>
            <a:tailEnd/>
          </a:ln>
        </p:spPr>
      </p:pic>
      <p:sp>
        <p:nvSpPr>
          <p:cNvPr id="28677" name="Rectangle 11">
            <a:hlinkClick r:id="rId4" action="ppaction://hlinkfile"/>
          </p:cNvPr>
          <p:cNvSpPr>
            <a:spLocks noChangeArrowheads="1"/>
          </p:cNvSpPr>
          <p:nvPr/>
        </p:nvSpPr>
        <p:spPr bwMode="auto">
          <a:xfrm>
            <a:off x="6629400" y="5638800"/>
            <a:ext cx="1066800" cy="609600"/>
          </a:xfrm>
          <a:prstGeom prst="rect">
            <a:avLst/>
          </a:prstGeom>
          <a:noFill/>
          <a:ln w="9525" algn="ctr">
            <a:solidFill>
              <a:schemeClr val="tx1"/>
            </a:solidFill>
            <a:miter lim="800000"/>
            <a:headEnd/>
            <a:tailEnd/>
          </a:ln>
        </p:spPr>
        <p:txBody>
          <a:bodyPr wrap="none" anchor="ctr"/>
          <a:lstStyle/>
          <a:p>
            <a:endParaRPr lang="es-CL"/>
          </a:p>
        </p:txBody>
      </p:sp>
      <p:sp>
        <p:nvSpPr>
          <p:cNvPr id="28678" name="AutoShape 12"/>
          <p:cNvSpPr>
            <a:spLocks noChangeArrowheads="1"/>
          </p:cNvSpPr>
          <p:nvPr/>
        </p:nvSpPr>
        <p:spPr bwMode="auto">
          <a:xfrm rot="5400000">
            <a:off x="7010400" y="5715000"/>
            <a:ext cx="381000" cy="381000"/>
          </a:xfrm>
          <a:prstGeom prst="triangle">
            <a:avLst>
              <a:gd name="adj" fmla="val 50000"/>
            </a:avLst>
          </a:prstGeom>
          <a:noFill/>
          <a:ln w="9525" algn="ctr">
            <a:solidFill>
              <a:schemeClr val="tx1"/>
            </a:solidFill>
            <a:miter lim="800000"/>
            <a:headEnd/>
            <a:tailEnd/>
          </a:ln>
        </p:spPr>
        <p:txBody>
          <a:bodyPr wrap="none" anchor="ctr"/>
          <a:lstStyle/>
          <a:p>
            <a:endParaRPr lang="es-CL"/>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5"/>
          <p:cNvSpPr>
            <a:spLocks noGrp="1" noChangeArrowheads="1"/>
          </p:cNvSpPr>
          <p:nvPr>
            <p:ph type="title"/>
          </p:nvPr>
        </p:nvSpPr>
        <p:spPr/>
        <p:txBody>
          <a:bodyPr/>
          <a:lstStyle/>
          <a:p>
            <a:pPr eaLnBrk="1" hangingPunct="1"/>
            <a:r>
              <a:rPr lang="es-CL" smtClean="0"/>
              <a:t>Ley de corte optima </a:t>
            </a:r>
          </a:p>
        </p:txBody>
      </p:sp>
      <p:pic>
        <p:nvPicPr>
          <p:cNvPr id="63491" name="Picture 4"/>
          <p:cNvPicPr>
            <a:picLocks noGrp="1" noChangeAspect="1" noChangeArrowheads="1"/>
          </p:cNvPicPr>
          <p:nvPr>
            <p:ph sz="half" idx="1"/>
          </p:nvPr>
        </p:nvPicPr>
        <p:blipFill>
          <a:blip r:embed="rId2"/>
          <a:srcRect/>
          <a:stretch>
            <a:fillRect/>
          </a:stretch>
        </p:blipFill>
        <p:spPr>
          <a:xfrm>
            <a:off x="1352550" y="2209800"/>
            <a:ext cx="2247900" cy="3302000"/>
          </a:xfrm>
          <a:noFill/>
        </p:spPr>
      </p:pic>
      <p:pic>
        <p:nvPicPr>
          <p:cNvPr id="63492" name="Picture 7"/>
          <p:cNvPicPr>
            <a:picLocks noGrp="1" noChangeAspect="1" noChangeArrowheads="1"/>
          </p:cNvPicPr>
          <p:nvPr>
            <p:ph sz="half" idx="2"/>
          </p:nvPr>
        </p:nvPicPr>
        <p:blipFill>
          <a:blip r:embed="rId3"/>
          <a:srcRect/>
          <a:stretch>
            <a:fillRect/>
          </a:stretch>
        </p:blipFill>
        <p:spPr>
          <a:xfrm>
            <a:off x="4343400" y="2438400"/>
            <a:ext cx="4114800" cy="1833563"/>
          </a:xfr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s-CL" smtClean="0"/>
              <a:t>Ejemplo</a:t>
            </a:r>
          </a:p>
        </p:txBody>
      </p:sp>
      <p:pic>
        <p:nvPicPr>
          <p:cNvPr id="64515" name="Picture 9"/>
          <p:cNvPicPr>
            <a:picLocks noGrp="1" noChangeAspect="1" noChangeArrowheads="1"/>
          </p:cNvPicPr>
          <p:nvPr>
            <p:ph idx="1"/>
          </p:nvPr>
        </p:nvPicPr>
        <p:blipFill>
          <a:blip r:embed="rId3"/>
          <a:srcRect/>
          <a:stretch>
            <a:fillRect/>
          </a:stretch>
        </p:blipFill>
        <p:spPr>
          <a:xfrm>
            <a:off x="914400" y="1447800"/>
            <a:ext cx="7086600" cy="4627563"/>
          </a:xfr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pPr eaLnBrk="1" hangingPunct="1"/>
            <a:r>
              <a:rPr lang="es-CL" smtClean="0"/>
              <a:t>Ritmo explotación</a:t>
            </a:r>
          </a:p>
        </p:txBody>
      </p:sp>
      <p:graphicFrame>
        <p:nvGraphicFramePr>
          <p:cNvPr id="4098" name="Object 4"/>
          <p:cNvGraphicFramePr>
            <a:graphicFrameLocks noChangeAspect="1"/>
          </p:cNvGraphicFramePr>
          <p:nvPr/>
        </p:nvGraphicFramePr>
        <p:xfrm>
          <a:off x="3124200" y="2362200"/>
          <a:ext cx="2120900" cy="1154113"/>
        </p:xfrm>
        <a:graphic>
          <a:graphicData uri="http://schemas.openxmlformats.org/presentationml/2006/ole">
            <mc:AlternateContent xmlns:mc="http://schemas.openxmlformats.org/markup-compatibility/2006">
              <mc:Choice xmlns:v="urn:schemas-microsoft-com:vml" Requires="v">
                <p:oleObj spid="_x0000_s4100" name="Equation" r:id="rId3" imgW="863280" imgH="469800" progId="">
                  <p:embed/>
                </p:oleObj>
              </mc:Choice>
              <mc:Fallback>
                <p:oleObj name="Equation" r:id="rId3" imgW="863280" imgH="469800" progId="">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24200" y="2362200"/>
                        <a:ext cx="2120900" cy="11541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100" name="Text Box 5"/>
          <p:cNvSpPr txBox="1">
            <a:spLocks noChangeArrowheads="1"/>
          </p:cNvSpPr>
          <p:nvPr/>
        </p:nvSpPr>
        <p:spPr bwMode="auto">
          <a:xfrm>
            <a:off x="1219200" y="4343400"/>
            <a:ext cx="5715000" cy="942975"/>
          </a:xfrm>
          <a:prstGeom prst="rect">
            <a:avLst/>
          </a:prstGeom>
          <a:noFill/>
          <a:ln w="9525" algn="ctr">
            <a:noFill/>
            <a:miter lim="800000"/>
            <a:headEnd/>
            <a:tailEnd/>
          </a:ln>
        </p:spPr>
        <p:txBody>
          <a:bodyPr>
            <a:spAutoFit/>
          </a:bodyPr>
          <a:lstStyle/>
          <a:p>
            <a:pPr algn="l">
              <a:spcBef>
                <a:spcPct val="50000"/>
              </a:spcBef>
            </a:pPr>
            <a:r>
              <a:rPr lang="es-CL"/>
              <a:t>T  =son toneladas cortas (2000 lbs) </a:t>
            </a:r>
          </a:p>
          <a:p>
            <a:pPr algn="l">
              <a:spcBef>
                <a:spcPct val="50000"/>
              </a:spcBef>
            </a:pPr>
            <a:r>
              <a:rPr lang="es-CL"/>
              <a:t>Tr = Estimación de reservas aseguradas (probadas y medidas)</a:t>
            </a:r>
          </a:p>
          <a:p>
            <a:pPr algn="l">
              <a:spcBef>
                <a:spcPct val="50000"/>
              </a:spcBef>
            </a:pPr>
            <a:r>
              <a:rPr lang="es-CL"/>
              <a:t>Dyr= numero de días de la operación a capacidad plena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5"/>
          <p:cNvSpPr>
            <a:spLocks noGrp="1" noChangeArrowheads="1"/>
          </p:cNvSpPr>
          <p:nvPr>
            <p:ph type="title"/>
          </p:nvPr>
        </p:nvSpPr>
        <p:spPr/>
        <p:txBody>
          <a:bodyPr/>
          <a:lstStyle/>
          <a:p>
            <a:pPr eaLnBrk="1" hangingPunct="1"/>
            <a:r>
              <a:rPr lang="es-CL" smtClean="0"/>
              <a:t>Post Room and Pilar Mining</a:t>
            </a:r>
            <a:endParaRPr lang="en-US" smtClean="0"/>
          </a:p>
        </p:txBody>
      </p:sp>
      <p:sp>
        <p:nvSpPr>
          <p:cNvPr id="29699" name="Rectangle 6"/>
          <p:cNvSpPr>
            <a:spLocks noGrp="1" noChangeArrowheads="1"/>
          </p:cNvSpPr>
          <p:nvPr>
            <p:ph type="body" sz="half" idx="1"/>
          </p:nvPr>
        </p:nvSpPr>
        <p:spPr/>
        <p:txBody>
          <a:bodyPr/>
          <a:lstStyle/>
          <a:p>
            <a:pPr eaLnBrk="1" hangingPunct="1">
              <a:lnSpc>
                <a:spcPct val="80000"/>
              </a:lnSpc>
              <a:spcAft>
                <a:spcPct val="100000"/>
              </a:spcAft>
            </a:pPr>
            <a:r>
              <a:rPr lang="es-CL" sz="1600" smtClean="0"/>
              <a:t>Variación del método de Room and Pilar</a:t>
            </a:r>
          </a:p>
          <a:p>
            <a:pPr eaLnBrk="1" hangingPunct="1">
              <a:lnSpc>
                <a:spcPct val="80000"/>
              </a:lnSpc>
              <a:spcAft>
                <a:spcPct val="100000"/>
              </a:spcAft>
            </a:pPr>
            <a:r>
              <a:rPr lang="es-CL" sz="1600" smtClean="0"/>
              <a:t>Cuerpos con potencias mayores a 30m e inclinados (menor a 20 grados)</a:t>
            </a:r>
          </a:p>
          <a:p>
            <a:pPr eaLnBrk="1" hangingPunct="1">
              <a:lnSpc>
                <a:spcPct val="80000"/>
              </a:lnSpc>
              <a:spcAft>
                <a:spcPct val="100000"/>
              </a:spcAft>
            </a:pPr>
            <a:r>
              <a:rPr lang="es-CL" sz="1600" smtClean="0"/>
              <a:t>Comienza en la parte inferior del cuerpo mineralizado y se extiende en la vertical por sub-niveles</a:t>
            </a:r>
          </a:p>
          <a:p>
            <a:pPr eaLnBrk="1" hangingPunct="1">
              <a:lnSpc>
                <a:spcPct val="80000"/>
              </a:lnSpc>
              <a:spcAft>
                <a:spcPct val="100000"/>
              </a:spcAft>
            </a:pPr>
            <a:r>
              <a:rPr lang="es-CL" sz="1600" smtClean="0"/>
              <a:t>Una vez realizada la perforación, tronadura, carguío y transporte del mineral se procede a rellenar el caserón típicamente con colas de relaves mezcladas con cemento.</a:t>
            </a:r>
          </a:p>
          <a:p>
            <a:pPr eaLnBrk="1" hangingPunct="1">
              <a:lnSpc>
                <a:spcPct val="80000"/>
              </a:lnSpc>
              <a:spcAft>
                <a:spcPct val="100000"/>
              </a:spcAft>
            </a:pPr>
            <a:r>
              <a:rPr lang="es-CL" sz="1600" smtClean="0"/>
              <a:t>El relleno aumenta el confinamiento permitiendo diseñar con un menor factor de seguridad y por lo tanto maximizando la recuperación.</a:t>
            </a:r>
            <a:endParaRPr lang="en-US" sz="1600" smtClean="0"/>
          </a:p>
        </p:txBody>
      </p:sp>
      <p:pic>
        <p:nvPicPr>
          <p:cNvPr id="29700" name="Picture 4" descr="msoD737A"/>
          <p:cNvPicPr>
            <a:picLocks noChangeAspect="1" noChangeArrowheads="1"/>
          </p:cNvPicPr>
          <p:nvPr/>
        </p:nvPicPr>
        <p:blipFill>
          <a:blip r:embed="rId2"/>
          <a:srcRect l="6250" b="56532"/>
          <a:stretch>
            <a:fillRect/>
          </a:stretch>
        </p:blipFill>
        <p:spPr bwMode="auto">
          <a:xfrm>
            <a:off x="4572000" y="1828800"/>
            <a:ext cx="4572000" cy="32686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s-CL" sz="3200" smtClean="0"/>
              <a:t>Longhole and Sublevel Open Stoping</a:t>
            </a:r>
            <a:endParaRPr lang="en-US" sz="3200" smtClean="0"/>
          </a:p>
        </p:txBody>
      </p:sp>
      <p:pic>
        <p:nvPicPr>
          <p:cNvPr id="30723" name="Picture 4" descr="Longole"/>
          <p:cNvPicPr>
            <a:picLocks noChangeAspect="1" noChangeArrowheads="1"/>
          </p:cNvPicPr>
          <p:nvPr/>
        </p:nvPicPr>
        <p:blipFill>
          <a:blip r:embed="rId2"/>
          <a:srcRect/>
          <a:stretch>
            <a:fillRect/>
          </a:stretch>
        </p:blipFill>
        <p:spPr bwMode="auto">
          <a:xfrm>
            <a:off x="228600" y="1981200"/>
            <a:ext cx="3665538" cy="4267200"/>
          </a:xfrm>
          <a:prstGeom prst="rect">
            <a:avLst/>
          </a:prstGeom>
          <a:noFill/>
          <a:ln w="9525">
            <a:noFill/>
            <a:miter lim="800000"/>
            <a:headEnd/>
            <a:tailEnd/>
          </a:ln>
        </p:spPr>
      </p:pic>
      <p:sp>
        <p:nvSpPr>
          <p:cNvPr id="30724" name="Text Box 5"/>
          <p:cNvSpPr txBox="1">
            <a:spLocks noChangeArrowheads="1"/>
          </p:cNvSpPr>
          <p:nvPr/>
        </p:nvSpPr>
        <p:spPr bwMode="auto">
          <a:xfrm>
            <a:off x="609600" y="1600200"/>
            <a:ext cx="2774950" cy="366713"/>
          </a:xfrm>
          <a:prstGeom prst="rect">
            <a:avLst/>
          </a:prstGeom>
          <a:noFill/>
          <a:ln w="9525">
            <a:noFill/>
            <a:miter lim="800000"/>
            <a:headEnd/>
            <a:tailEnd/>
          </a:ln>
        </p:spPr>
        <p:txBody>
          <a:bodyPr wrap="none">
            <a:spAutoFit/>
          </a:bodyPr>
          <a:lstStyle/>
          <a:p>
            <a:pPr algn="l"/>
            <a:r>
              <a:rPr lang="es-CL" sz="1800" b="1"/>
              <a:t>Longhole Open Stoping</a:t>
            </a:r>
            <a:endParaRPr lang="en-US" sz="1800" b="1"/>
          </a:p>
        </p:txBody>
      </p:sp>
      <p:pic>
        <p:nvPicPr>
          <p:cNvPr id="30725" name="Picture 6" descr="mso2F3B6">
            <a:hlinkClick r:id="rId3" action="ppaction://hlinkfile"/>
          </p:cNvPr>
          <p:cNvPicPr>
            <a:picLocks noChangeAspect="1" noChangeArrowheads="1"/>
          </p:cNvPicPr>
          <p:nvPr/>
        </p:nvPicPr>
        <p:blipFill>
          <a:blip r:embed="rId4"/>
          <a:srcRect/>
          <a:stretch>
            <a:fillRect/>
          </a:stretch>
        </p:blipFill>
        <p:spPr bwMode="auto">
          <a:xfrm>
            <a:off x="4572000" y="1676400"/>
            <a:ext cx="3749675" cy="4267200"/>
          </a:xfrm>
          <a:prstGeom prst="rect">
            <a:avLst/>
          </a:prstGeom>
          <a:noFill/>
          <a:ln w="9525">
            <a:noFill/>
            <a:miter lim="800000"/>
            <a:headEnd/>
            <a:tailEnd/>
          </a:ln>
        </p:spPr>
      </p:pic>
      <p:sp>
        <p:nvSpPr>
          <p:cNvPr id="30726" name="Text Box 7"/>
          <p:cNvSpPr txBox="1">
            <a:spLocks noChangeArrowheads="1"/>
          </p:cNvSpPr>
          <p:nvPr/>
        </p:nvSpPr>
        <p:spPr bwMode="auto">
          <a:xfrm>
            <a:off x="5105400" y="1600200"/>
            <a:ext cx="2686050" cy="366713"/>
          </a:xfrm>
          <a:prstGeom prst="rect">
            <a:avLst/>
          </a:prstGeom>
          <a:noFill/>
          <a:ln w="9525">
            <a:noFill/>
            <a:miter lim="800000"/>
            <a:headEnd/>
            <a:tailEnd/>
          </a:ln>
        </p:spPr>
        <p:txBody>
          <a:bodyPr wrap="none">
            <a:spAutoFit/>
          </a:bodyPr>
          <a:lstStyle/>
          <a:p>
            <a:pPr algn="l"/>
            <a:r>
              <a:rPr lang="es-CL" sz="1800" b="1"/>
              <a:t>Sublevel Open Stoping</a:t>
            </a:r>
            <a:endParaRPr lang="en-US" sz="1800" b="1"/>
          </a:p>
        </p:txBody>
      </p:sp>
      <p:sp>
        <p:nvSpPr>
          <p:cNvPr id="30727" name="Rectangle 8">
            <a:hlinkClick r:id="rId5" action="ppaction://hlinkfile"/>
          </p:cNvPr>
          <p:cNvSpPr>
            <a:spLocks noChangeArrowheads="1"/>
          </p:cNvSpPr>
          <p:nvPr/>
        </p:nvSpPr>
        <p:spPr bwMode="auto">
          <a:xfrm>
            <a:off x="6705600" y="6096000"/>
            <a:ext cx="1066800" cy="609600"/>
          </a:xfrm>
          <a:prstGeom prst="rect">
            <a:avLst/>
          </a:prstGeom>
          <a:noFill/>
          <a:ln w="9525" algn="ctr">
            <a:solidFill>
              <a:schemeClr val="tx1"/>
            </a:solidFill>
            <a:miter lim="800000"/>
            <a:headEnd/>
            <a:tailEnd/>
          </a:ln>
        </p:spPr>
        <p:txBody>
          <a:bodyPr wrap="none" anchor="ctr"/>
          <a:lstStyle/>
          <a:p>
            <a:endParaRPr lang="es-CL"/>
          </a:p>
        </p:txBody>
      </p:sp>
      <p:sp>
        <p:nvSpPr>
          <p:cNvPr id="30728" name="AutoShape 9"/>
          <p:cNvSpPr>
            <a:spLocks noChangeArrowheads="1"/>
          </p:cNvSpPr>
          <p:nvPr/>
        </p:nvSpPr>
        <p:spPr bwMode="auto">
          <a:xfrm rot="5400000">
            <a:off x="7010400" y="6248400"/>
            <a:ext cx="381000" cy="381000"/>
          </a:xfrm>
          <a:prstGeom prst="triangle">
            <a:avLst>
              <a:gd name="adj" fmla="val 50000"/>
            </a:avLst>
          </a:prstGeom>
          <a:noFill/>
          <a:ln w="9525" algn="ctr">
            <a:solidFill>
              <a:schemeClr val="tx1"/>
            </a:solidFill>
            <a:miter lim="800000"/>
            <a:headEnd/>
            <a:tailEnd/>
          </a:ln>
        </p:spPr>
        <p:txBody>
          <a:bodyPr wrap="none" anchor="ctr"/>
          <a:lstStyle/>
          <a:p>
            <a:endParaRPr lang="es-CL"/>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CL" sz="3200" smtClean="0"/>
              <a:t>Longhole and Sublevel Open Stoping</a:t>
            </a:r>
            <a:endParaRPr lang="en-US" sz="3200" smtClean="0"/>
          </a:p>
        </p:txBody>
      </p:sp>
      <p:sp>
        <p:nvSpPr>
          <p:cNvPr id="31747" name="Rectangle 3"/>
          <p:cNvSpPr>
            <a:spLocks noGrp="1" noChangeArrowheads="1"/>
          </p:cNvSpPr>
          <p:nvPr>
            <p:ph type="body" idx="1"/>
          </p:nvPr>
        </p:nvSpPr>
        <p:spPr>
          <a:xfrm>
            <a:off x="457200" y="1557338"/>
            <a:ext cx="8229600" cy="3090862"/>
          </a:xfrm>
        </p:spPr>
        <p:txBody>
          <a:bodyPr/>
          <a:lstStyle/>
          <a:p>
            <a:pPr eaLnBrk="1" hangingPunct="1">
              <a:lnSpc>
                <a:spcPct val="80000"/>
              </a:lnSpc>
              <a:spcAft>
                <a:spcPct val="80000"/>
              </a:spcAft>
            </a:pPr>
            <a:r>
              <a:rPr lang="es-CL" sz="1200" smtClean="0"/>
              <a:t>El cuerpo mineralizado es dividido en diferentes caserones separados por losas y muros</a:t>
            </a:r>
          </a:p>
          <a:p>
            <a:pPr eaLnBrk="1" hangingPunct="1">
              <a:lnSpc>
                <a:spcPct val="80000"/>
              </a:lnSpc>
              <a:spcAft>
                <a:spcPct val="80000"/>
              </a:spcAft>
            </a:pPr>
            <a:r>
              <a:rPr lang="es-CL" sz="1200" smtClean="0"/>
              <a:t>La productividad del caserón es proporcional a su tamaño</a:t>
            </a:r>
          </a:p>
          <a:p>
            <a:pPr eaLnBrk="1" hangingPunct="1">
              <a:lnSpc>
                <a:spcPct val="80000"/>
              </a:lnSpc>
              <a:spcAft>
                <a:spcPct val="80000"/>
              </a:spcAft>
            </a:pPr>
            <a:r>
              <a:rPr lang="es-CL" sz="1200" smtClean="0"/>
              <a:t>La estabilidad y dilución de un caserón es inversamente proporcional a su tamaño</a:t>
            </a:r>
          </a:p>
          <a:p>
            <a:pPr eaLnBrk="1" hangingPunct="1">
              <a:lnSpc>
                <a:spcPct val="80000"/>
              </a:lnSpc>
              <a:spcAft>
                <a:spcPct val="80000"/>
              </a:spcAft>
            </a:pPr>
            <a:r>
              <a:rPr lang="es-CL" sz="1200" smtClean="0"/>
              <a:t>Se utiliza open stoping en las siguientes condiciones:</a:t>
            </a:r>
          </a:p>
          <a:p>
            <a:pPr lvl="1" eaLnBrk="1" hangingPunct="1">
              <a:lnSpc>
                <a:spcPct val="80000"/>
              </a:lnSpc>
              <a:spcAft>
                <a:spcPct val="80000"/>
              </a:spcAft>
            </a:pPr>
            <a:r>
              <a:rPr lang="es-CL" sz="1200" smtClean="0"/>
              <a:t>La inclinación del cuerpo mineralizado excede el ángulo de reposo del mineral</a:t>
            </a:r>
          </a:p>
          <a:p>
            <a:pPr lvl="1" eaLnBrk="1" hangingPunct="1">
              <a:lnSpc>
                <a:spcPct val="80000"/>
              </a:lnSpc>
              <a:spcAft>
                <a:spcPct val="80000"/>
              </a:spcAft>
            </a:pPr>
            <a:r>
              <a:rPr lang="es-CL" sz="1200" smtClean="0"/>
              <a:t>Roca de caja y mineral competente (2B)</a:t>
            </a:r>
          </a:p>
          <a:p>
            <a:pPr lvl="1" eaLnBrk="1" hangingPunct="1">
              <a:lnSpc>
                <a:spcPct val="80000"/>
              </a:lnSpc>
              <a:spcAft>
                <a:spcPct val="80000"/>
              </a:spcAft>
            </a:pPr>
            <a:r>
              <a:rPr lang="es-CL" sz="1200" smtClean="0"/>
              <a:t>Cuerpo mineralizado de paredes regulares</a:t>
            </a:r>
          </a:p>
          <a:p>
            <a:pPr eaLnBrk="1" hangingPunct="1">
              <a:lnSpc>
                <a:spcPct val="80000"/>
              </a:lnSpc>
              <a:spcAft>
                <a:spcPct val="80000"/>
              </a:spcAft>
            </a:pPr>
            <a:r>
              <a:rPr lang="es-CL" sz="1200" smtClean="0"/>
              <a:t>El método de longhole open stoping posee una mayor productividad pudiendo lograrse subniveles de perforación en el intervalo 60-100m con martillos ITH de 140 -165mm de diámetro</a:t>
            </a:r>
          </a:p>
          <a:p>
            <a:pPr eaLnBrk="1" hangingPunct="1">
              <a:lnSpc>
                <a:spcPct val="80000"/>
              </a:lnSpc>
              <a:spcAft>
                <a:spcPct val="80000"/>
              </a:spcAft>
            </a:pPr>
            <a:r>
              <a:rPr lang="es-CL" sz="1200" smtClean="0"/>
              <a:t>Longhole open stoping requiere una mayor regularidad que el sub level stoping</a:t>
            </a:r>
          </a:p>
          <a:p>
            <a:pPr eaLnBrk="1" hangingPunct="1">
              <a:lnSpc>
                <a:spcPct val="80000"/>
              </a:lnSpc>
              <a:spcAft>
                <a:spcPct val="80000"/>
              </a:spcAft>
            </a:pPr>
            <a:r>
              <a:rPr lang="es-CL" sz="1200" smtClean="0"/>
              <a:t>Actualmente se prefiere operar con el equipo de carguío en la zanja de producción las estocadas de carguío y puntos de extracción.  Esta variante se debe operar con equipo telecomandado</a:t>
            </a:r>
          </a:p>
          <a:p>
            <a:pPr eaLnBrk="1" hangingPunct="1">
              <a:lnSpc>
                <a:spcPct val="80000"/>
              </a:lnSpc>
              <a:spcAft>
                <a:spcPct val="80000"/>
              </a:spcAft>
            </a:pPr>
            <a:r>
              <a:rPr lang="es-CL" sz="1200" smtClean="0"/>
              <a:t>Baja dilución, menor a 8%</a:t>
            </a:r>
          </a:p>
          <a:p>
            <a:pPr eaLnBrk="1" hangingPunct="1">
              <a:lnSpc>
                <a:spcPct val="80000"/>
              </a:lnSpc>
              <a:spcAft>
                <a:spcPct val="80000"/>
              </a:spcAft>
            </a:pPr>
            <a:r>
              <a:rPr lang="es-CL" sz="1200" smtClean="0"/>
              <a:t>Baja recuperación menor a 75%</a:t>
            </a:r>
          </a:p>
          <a:p>
            <a:pPr eaLnBrk="1" hangingPunct="1">
              <a:lnSpc>
                <a:spcPct val="80000"/>
              </a:lnSpc>
              <a:spcAft>
                <a:spcPct val="80000"/>
              </a:spcAft>
            </a:pPr>
            <a:r>
              <a:rPr lang="es-CL" sz="1200" smtClean="0"/>
              <a:t>Costo 12-25 $/t</a:t>
            </a:r>
          </a:p>
          <a:p>
            <a:pPr eaLnBrk="1" hangingPunct="1">
              <a:lnSpc>
                <a:spcPct val="80000"/>
              </a:lnSpc>
              <a:spcAft>
                <a:spcPct val="80000"/>
              </a:spcAft>
            </a:pPr>
            <a:r>
              <a:rPr lang="es-CL" sz="1200" smtClean="0"/>
              <a:t>En algunos casos se deben rellenar los caserones luego de extraído el mineral</a:t>
            </a:r>
          </a:p>
          <a:p>
            <a:pPr lvl="1" eaLnBrk="1" hangingPunct="1">
              <a:lnSpc>
                <a:spcPct val="80000"/>
              </a:lnSpc>
              <a:spcAft>
                <a:spcPct val="80000"/>
              </a:spcAft>
            </a:pPr>
            <a:endParaRPr lang="en-US" sz="120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Vertical Crater Retreat con Relleno VCR</a:t>
            </a:r>
          </a:p>
        </p:txBody>
      </p:sp>
      <p:pic>
        <p:nvPicPr>
          <p:cNvPr id="32771" name="Picture 3" descr="VCR - 1"/>
          <p:cNvPicPr>
            <a:picLocks noChangeAspect="1" noChangeArrowheads="1"/>
          </p:cNvPicPr>
          <p:nvPr/>
        </p:nvPicPr>
        <p:blipFill>
          <a:blip r:embed="rId3"/>
          <a:srcRect t="272"/>
          <a:stretch>
            <a:fillRect/>
          </a:stretch>
        </p:blipFill>
        <p:spPr bwMode="auto">
          <a:xfrm>
            <a:off x="533400" y="2057400"/>
            <a:ext cx="3835400" cy="3973513"/>
          </a:xfrm>
          <a:prstGeom prst="rect">
            <a:avLst/>
          </a:prstGeom>
          <a:noFill/>
          <a:ln w="9525">
            <a:noFill/>
            <a:miter lim="800000"/>
            <a:headEnd/>
            <a:tailEnd/>
          </a:ln>
        </p:spPr>
      </p:pic>
      <p:pic>
        <p:nvPicPr>
          <p:cNvPr id="32772" name="Picture 4" descr="VCR - 2"/>
          <p:cNvPicPr>
            <a:picLocks noChangeAspect="1" noChangeArrowheads="1"/>
          </p:cNvPicPr>
          <p:nvPr/>
        </p:nvPicPr>
        <p:blipFill>
          <a:blip r:embed="rId4"/>
          <a:srcRect b="258"/>
          <a:stretch>
            <a:fillRect/>
          </a:stretch>
        </p:blipFill>
        <p:spPr bwMode="auto">
          <a:xfrm>
            <a:off x="5105400" y="1981200"/>
            <a:ext cx="3563938" cy="3886200"/>
          </a:xfrm>
          <a:prstGeom prst="rect">
            <a:avLst/>
          </a:prstGeom>
          <a:noFill/>
          <a:ln w="9525">
            <a:noFill/>
            <a:miter lim="800000"/>
            <a:headEnd/>
            <a:tailEnd/>
          </a:ln>
        </p:spPr>
      </p:pic>
      <p:sp>
        <p:nvSpPr>
          <p:cNvPr id="32773" name="Text Box 5"/>
          <p:cNvSpPr txBox="1">
            <a:spLocks noChangeArrowheads="1"/>
          </p:cNvSpPr>
          <p:nvPr/>
        </p:nvSpPr>
        <p:spPr bwMode="auto">
          <a:xfrm>
            <a:off x="746125" y="1712913"/>
            <a:ext cx="2698750" cy="366712"/>
          </a:xfrm>
          <a:prstGeom prst="rect">
            <a:avLst/>
          </a:prstGeom>
          <a:noFill/>
          <a:ln w="9525">
            <a:noFill/>
            <a:miter lim="800000"/>
            <a:headEnd/>
            <a:tailEnd/>
          </a:ln>
        </p:spPr>
        <p:txBody>
          <a:bodyPr wrap="none">
            <a:spAutoFit/>
          </a:bodyPr>
          <a:lstStyle/>
          <a:p>
            <a:pPr algn="l"/>
            <a:r>
              <a:rPr lang="es-CL" sz="1800" b="1"/>
              <a:t>VCR Caserón Primario </a:t>
            </a:r>
            <a:endParaRPr lang="en-US" sz="1800" b="1"/>
          </a:p>
        </p:txBody>
      </p:sp>
      <p:sp>
        <p:nvSpPr>
          <p:cNvPr id="32774" name="Text Box 6"/>
          <p:cNvSpPr txBox="1">
            <a:spLocks noChangeArrowheads="1"/>
          </p:cNvSpPr>
          <p:nvPr/>
        </p:nvSpPr>
        <p:spPr bwMode="auto">
          <a:xfrm>
            <a:off x="5334000" y="1600200"/>
            <a:ext cx="2952750" cy="366713"/>
          </a:xfrm>
          <a:prstGeom prst="rect">
            <a:avLst/>
          </a:prstGeom>
          <a:noFill/>
          <a:ln w="9525">
            <a:noFill/>
            <a:miter lim="800000"/>
            <a:headEnd/>
            <a:tailEnd/>
          </a:ln>
        </p:spPr>
        <p:txBody>
          <a:bodyPr wrap="none">
            <a:spAutoFit/>
          </a:bodyPr>
          <a:lstStyle/>
          <a:p>
            <a:pPr algn="l"/>
            <a:r>
              <a:rPr lang="es-CL" sz="1800" b="1"/>
              <a:t>VCR Caserón Secundario</a:t>
            </a:r>
            <a:endParaRPr lang="en-US" sz="1800" b="1"/>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Vertical Crater Retreat VCR con Relleno</a:t>
            </a:r>
          </a:p>
        </p:txBody>
      </p:sp>
      <p:sp>
        <p:nvSpPr>
          <p:cNvPr id="33795" name="Rectangle 6"/>
          <p:cNvSpPr>
            <a:spLocks noGrp="1" noChangeArrowheads="1"/>
          </p:cNvSpPr>
          <p:nvPr>
            <p:ph type="body" idx="1"/>
          </p:nvPr>
        </p:nvSpPr>
        <p:spPr/>
        <p:txBody>
          <a:bodyPr/>
          <a:lstStyle/>
          <a:p>
            <a:pPr eaLnBrk="1" hangingPunct="1">
              <a:lnSpc>
                <a:spcPct val="80000"/>
              </a:lnSpc>
            </a:pPr>
            <a:r>
              <a:rPr lang="es-CL" sz="1400" smtClean="0"/>
              <a:t>Se utiliza en cuerpos mineralizados de baja a mediana potencia y en rocas de mediana competencia (3B)</a:t>
            </a:r>
          </a:p>
          <a:p>
            <a:pPr eaLnBrk="1" hangingPunct="1">
              <a:lnSpc>
                <a:spcPct val="80000"/>
              </a:lnSpc>
            </a:pPr>
            <a:r>
              <a:rPr lang="es-CL" sz="1400" smtClean="0"/>
              <a:t>Se utiliza la técnica de cargas controladas en que el largo de la carga explosiva es menor a 6 veces el diámetro de perforación. Carga esférica</a:t>
            </a:r>
          </a:p>
          <a:p>
            <a:pPr eaLnBrk="1" hangingPunct="1">
              <a:lnSpc>
                <a:spcPct val="80000"/>
              </a:lnSpc>
            </a:pPr>
            <a:r>
              <a:rPr lang="es-CL" sz="1400" smtClean="0"/>
              <a:t>Este sistema de explotación requiere la construcción de estocadas y puntos de extracción</a:t>
            </a:r>
          </a:p>
          <a:p>
            <a:pPr eaLnBrk="1" hangingPunct="1">
              <a:lnSpc>
                <a:spcPct val="80000"/>
              </a:lnSpc>
            </a:pPr>
            <a:r>
              <a:rPr lang="es-CL" sz="1400" smtClean="0"/>
              <a:t>La secuencia de construcción es la siguiente</a:t>
            </a:r>
          </a:p>
          <a:p>
            <a:pPr lvl="1" eaLnBrk="1" hangingPunct="1">
              <a:lnSpc>
                <a:spcPct val="80000"/>
              </a:lnSpc>
            </a:pPr>
            <a:r>
              <a:rPr lang="es-CL" sz="1200" smtClean="0"/>
              <a:t>Nivel de transporte</a:t>
            </a:r>
          </a:p>
          <a:p>
            <a:pPr lvl="1" eaLnBrk="1" hangingPunct="1">
              <a:lnSpc>
                <a:spcPct val="80000"/>
              </a:lnSpc>
            </a:pPr>
            <a:r>
              <a:rPr lang="es-CL" sz="1200" smtClean="0"/>
              <a:t>Arreglo de galerias de producción</a:t>
            </a:r>
          </a:p>
          <a:p>
            <a:pPr lvl="1" eaLnBrk="1" hangingPunct="1">
              <a:lnSpc>
                <a:spcPct val="80000"/>
              </a:lnSpc>
            </a:pPr>
            <a:r>
              <a:rPr lang="es-CL" sz="1200" smtClean="0"/>
              <a:t>Corte basal</a:t>
            </a:r>
          </a:p>
          <a:p>
            <a:pPr lvl="1" eaLnBrk="1" hangingPunct="1">
              <a:lnSpc>
                <a:spcPct val="80000"/>
              </a:lnSpc>
            </a:pPr>
            <a:r>
              <a:rPr lang="es-CL" sz="1200" smtClean="0"/>
              <a:t>Nivel de perforación</a:t>
            </a:r>
          </a:p>
          <a:p>
            <a:pPr lvl="1" eaLnBrk="1" hangingPunct="1">
              <a:lnSpc>
                <a:spcPct val="80000"/>
              </a:lnSpc>
            </a:pPr>
            <a:r>
              <a:rPr lang="es-CL" sz="1200" smtClean="0"/>
              <a:t>Perforación de tiros largos menor a 40 m en caso VCR</a:t>
            </a:r>
          </a:p>
          <a:p>
            <a:pPr eaLnBrk="1" hangingPunct="1">
              <a:lnSpc>
                <a:spcPct val="80000"/>
              </a:lnSpc>
            </a:pPr>
            <a:r>
              <a:rPr lang="es-CL" sz="1400" smtClean="0"/>
              <a:t>Los disparos generan cortes de hasta 3m</a:t>
            </a:r>
          </a:p>
          <a:p>
            <a:pPr eaLnBrk="1" hangingPunct="1">
              <a:lnSpc>
                <a:spcPct val="80000"/>
              </a:lnSpc>
            </a:pPr>
            <a:r>
              <a:rPr lang="es-CL" sz="1400" smtClean="0"/>
              <a:t>Costo 15-45 $/t dependiendo si se rellena o no</a:t>
            </a:r>
          </a:p>
          <a:p>
            <a:pPr eaLnBrk="1" hangingPunct="1">
              <a:lnSpc>
                <a:spcPct val="80000"/>
              </a:lnSpc>
            </a:pPr>
            <a:r>
              <a:rPr lang="es-CL" sz="1400" smtClean="0"/>
              <a:t>Dilución 10%</a:t>
            </a:r>
          </a:p>
          <a:p>
            <a:pPr eaLnBrk="1" hangingPunct="1">
              <a:lnSpc>
                <a:spcPct val="80000"/>
              </a:lnSpc>
            </a:pPr>
            <a:r>
              <a:rPr lang="es-CL" sz="1400" smtClean="0"/>
              <a:t>Recuperación menor a 80%</a:t>
            </a:r>
            <a:endParaRPr lang="en-US" sz="1400" smtClean="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Diseño personalizado">
  <a:themeElements>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ersonalizado">
      <a:majorFont>
        <a:latin typeface="AvantGarde Md BT"/>
        <a:ea typeface=""/>
        <a:cs typeface=""/>
      </a:majorFont>
      <a:minorFont>
        <a:latin typeface="AvantGarde Md B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tx1"/>
            </a:solidFill>
            <a:effectLst/>
            <a:latin typeface="Arial" charset="0"/>
          </a:defRPr>
        </a:defPPr>
      </a:lstStyle>
    </a:lnDef>
  </a:objectDefaults>
  <a:extraClrSchemeLst>
    <a:extraClrScheme>
      <a:clrScheme name="Diseño personaliz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ersonaliz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ersonaliz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ersonaliz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ersonaliz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ersonaliz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ersonaliz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ersonaliz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ersonaliz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ersonaliz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ersonaliz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ersonaliz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9526</TotalTime>
  <Words>2471</Words>
  <Application>Microsoft Office PowerPoint</Application>
  <PresentationFormat>Presentación en pantalla (4:3)</PresentationFormat>
  <Paragraphs>375</Paragraphs>
  <Slides>42</Slides>
  <Notes>9</Notes>
  <HiddenSlides>0</HiddenSlides>
  <MMClips>0</MMClips>
  <ScaleCrop>false</ScaleCrop>
  <HeadingPairs>
    <vt:vector size="6" baseType="variant">
      <vt:variant>
        <vt:lpstr>Tema</vt:lpstr>
      </vt:variant>
      <vt:variant>
        <vt:i4>1</vt:i4>
      </vt:variant>
      <vt:variant>
        <vt:lpstr>Servidores OLE incrustados</vt:lpstr>
      </vt:variant>
      <vt:variant>
        <vt:i4>3</vt:i4>
      </vt:variant>
      <vt:variant>
        <vt:lpstr>Títulos de diapositiva</vt:lpstr>
      </vt:variant>
      <vt:variant>
        <vt:i4>42</vt:i4>
      </vt:variant>
    </vt:vector>
  </HeadingPairs>
  <TitlesOfParts>
    <vt:vector size="46" baseType="lpstr">
      <vt:lpstr>Diseño personalizado</vt:lpstr>
      <vt:lpstr>Document</vt:lpstr>
      <vt:lpstr>Ecuación</vt:lpstr>
      <vt:lpstr>Equation</vt:lpstr>
      <vt:lpstr>Introducción Diseño Minero Subterráneo </vt:lpstr>
      <vt:lpstr>Métodos de explotación en Minería Subterránea</vt:lpstr>
      <vt:lpstr>Métodos de Explotación Subterráneos</vt:lpstr>
      <vt:lpstr>Room and Pilar</vt:lpstr>
      <vt:lpstr>Post Room and Pilar Mining</vt:lpstr>
      <vt:lpstr>Longhole and Sublevel Open Stoping</vt:lpstr>
      <vt:lpstr>Longhole and Sublevel Open Stoping</vt:lpstr>
      <vt:lpstr>Vertical Crater Retreat con Relleno VCR</vt:lpstr>
      <vt:lpstr>Vertical Crater Retreat VCR con Relleno</vt:lpstr>
      <vt:lpstr>Bench and Fill Stoping</vt:lpstr>
      <vt:lpstr>Shrinkage Stoping</vt:lpstr>
      <vt:lpstr>Cut and Fill Mining</vt:lpstr>
      <vt:lpstr>Overhand Cut and Fill</vt:lpstr>
      <vt:lpstr>Sublevel Caving</vt:lpstr>
      <vt:lpstr>Block Caving</vt:lpstr>
      <vt:lpstr>Transición Rajo-Subterránea</vt:lpstr>
      <vt:lpstr>Selección de métodos </vt:lpstr>
      <vt:lpstr>Selección de metodos de explotación</vt:lpstr>
      <vt:lpstr>Método cuantitativo de selección de metodos de explotación</vt:lpstr>
      <vt:lpstr>Geometría del yacimiento</vt:lpstr>
      <vt:lpstr>Geometría del yacimiento</vt:lpstr>
      <vt:lpstr>Geometría del yacimiento</vt:lpstr>
      <vt:lpstr>Características geotecnicas del yacimiento</vt:lpstr>
      <vt:lpstr>Características geotecnicas del yacimiento</vt:lpstr>
      <vt:lpstr>Método cuantitativo selección</vt:lpstr>
      <vt:lpstr>Método cuantitativo selección</vt:lpstr>
      <vt:lpstr>Método cuantitativo selección</vt:lpstr>
      <vt:lpstr>Método cuantitativo selección</vt:lpstr>
      <vt:lpstr>Presentación de PowerPoint</vt:lpstr>
      <vt:lpstr>Presentación de PowerPoint</vt:lpstr>
      <vt:lpstr>Rating metodos</vt:lpstr>
      <vt:lpstr>Costos relativos</vt:lpstr>
      <vt:lpstr>Ejercicio práctico</vt:lpstr>
      <vt:lpstr>Discusión y trabajo en grupos</vt:lpstr>
      <vt:lpstr>Definiciones económicas</vt:lpstr>
      <vt:lpstr>Inventario de recursos geologicos</vt:lpstr>
      <vt:lpstr>Ley de corte </vt:lpstr>
      <vt:lpstr>Ley de corte óptima</vt:lpstr>
      <vt:lpstr>Metodologia- Calculo Ley de corte optima</vt:lpstr>
      <vt:lpstr>Ley de corte optima </vt:lpstr>
      <vt:lpstr>Ejemplo</vt:lpstr>
      <vt:lpstr>Ritmo explotación</vt:lpstr>
    </vt:vector>
  </TitlesOfParts>
  <Company>Universidad de Chile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Diseño de Minas Subterráneas</dc:title>
  <dc:creator>Enrique Rubio</dc:creator>
  <cp:lastModifiedBy>Raúl</cp:lastModifiedBy>
  <cp:revision>72</cp:revision>
  <dcterms:created xsi:type="dcterms:W3CDTF">2005-11-10T15:41:55Z</dcterms:created>
  <dcterms:modified xsi:type="dcterms:W3CDTF">2011-10-22T11:25:46Z</dcterms:modified>
</cp:coreProperties>
</file>