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emf" ContentType="image/x-emf"/>
  <Default Extension="xls" ContentType="application/vnd.ms-excel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8"/>
  </p:notesMasterIdLst>
  <p:sldIdLst>
    <p:sldId id="256" r:id="rId2"/>
    <p:sldId id="262" r:id="rId3"/>
    <p:sldId id="263" r:id="rId4"/>
    <p:sldId id="328" r:id="rId5"/>
    <p:sldId id="329" r:id="rId6"/>
    <p:sldId id="330" r:id="rId7"/>
    <p:sldId id="331" r:id="rId8"/>
    <p:sldId id="257" r:id="rId9"/>
    <p:sldId id="264" r:id="rId10"/>
    <p:sldId id="265" r:id="rId11"/>
    <p:sldId id="266" r:id="rId12"/>
    <p:sldId id="332" r:id="rId13"/>
    <p:sldId id="333" r:id="rId14"/>
    <p:sldId id="287" r:id="rId15"/>
    <p:sldId id="268" r:id="rId16"/>
    <p:sldId id="288" r:id="rId17"/>
    <p:sldId id="289" r:id="rId18"/>
    <p:sldId id="290" r:id="rId19"/>
    <p:sldId id="291" r:id="rId20"/>
    <p:sldId id="292" r:id="rId21"/>
    <p:sldId id="293" r:id="rId22"/>
    <p:sldId id="294" r:id="rId23"/>
    <p:sldId id="295" r:id="rId24"/>
    <p:sldId id="296" r:id="rId25"/>
    <p:sldId id="297" r:id="rId26"/>
    <p:sldId id="298" r:id="rId27"/>
    <p:sldId id="299" r:id="rId28"/>
    <p:sldId id="300" r:id="rId29"/>
    <p:sldId id="301" r:id="rId30"/>
    <p:sldId id="269" r:id="rId31"/>
    <p:sldId id="302" r:id="rId32"/>
    <p:sldId id="303" r:id="rId33"/>
    <p:sldId id="304" r:id="rId34"/>
    <p:sldId id="305" r:id="rId35"/>
    <p:sldId id="306" r:id="rId36"/>
    <p:sldId id="275" r:id="rId37"/>
    <p:sldId id="310" r:id="rId38"/>
    <p:sldId id="271" r:id="rId39"/>
    <p:sldId id="272" r:id="rId40"/>
    <p:sldId id="311" r:id="rId41"/>
    <p:sldId id="312" r:id="rId42"/>
    <p:sldId id="273" r:id="rId43"/>
    <p:sldId id="274" r:id="rId44"/>
    <p:sldId id="335" r:id="rId45"/>
    <p:sldId id="336" r:id="rId46"/>
    <p:sldId id="276" r:id="rId47"/>
    <p:sldId id="313" r:id="rId48"/>
    <p:sldId id="314" r:id="rId49"/>
    <p:sldId id="319" r:id="rId50"/>
    <p:sldId id="308" r:id="rId51"/>
    <p:sldId id="322" r:id="rId52"/>
    <p:sldId id="315" r:id="rId53"/>
    <p:sldId id="334" r:id="rId54"/>
    <p:sldId id="320" r:id="rId55"/>
    <p:sldId id="321" r:id="rId56"/>
    <p:sldId id="326" r:id="rId57"/>
    <p:sldId id="278" r:id="rId58"/>
    <p:sldId id="323" r:id="rId59"/>
    <p:sldId id="324" r:id="rId60"/>
    <p:sldId id="325" r:id="rId61"/>
    <p:sldId id="341" r:id="rId62"/>
    <p:sldId id="339" r:id="rId63"/>
    <p:sldId id="344" r:id="rId64"/>
    <p:sldId id="345" r:id="rId65"/>
    <p:sldId id="342" r:id="rId66"/>
    <p:sldId id="343" r:id="rId67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594" autoAdjust="0"/>
    <p:restoredTop sz="76158" autoAdjust="0"/>
  </p:normalViewPr>
  <p:slideViewPr>
    <p:cSldViewPr>
      <p:cViewPr varScale="1">
        <p:scale>
          <a:sx n="85" d="100"/>
          <a:sy n="85" d="100"/>
        </p:scale>
        <p:origin x="-1644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0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71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diagrams/_rels/data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4" Type="http://schemas.openxmlformats.org/officeDocument/2006/relationships/image" Target="../media/image42.jpeg"/></Relationships>
</file>

<file path=ppt/diagrams/_rels/drawing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40.jpeg"/><Relationship Id="rId1" Type="http://schemas.openxmlformats.org/officeDocument/2006/relationships/image" Target="../media/image39.jpeg"/><Relationship Id="rId4" Type="http://schemas.openxmlformats.org/officeDocument/2006/relationships/image" Target="../media/image42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B3998D5-D3C4-42F7-8D3F-C47FCE866B8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CD8727C-D05B-40A7-9D16-D3B57EB84B6B}">
      <dgm:prSet phldrT="[Texto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b="1" dirty="0" smtClean="0"/>
            <a:t>Finanzas y Control</a:t>
          </a:r>
          <a:endParaRPr lang="en-US" sz="1800" b="1" dirty="0" smtClean="0"/>
        </a:p>
        <a:p>
          <a:endParaRPr lang="en-US" dirty="0"/>
        </a:p>
      </dgm:t>
    </dgm:pt>
    <dgm:pt modelId="{BADB1C2F-66B3-4C56-9677-4EB5D21E3A96}" type="parTrans" cxnId="{48E17FD2-A1FE-435E-8EF8-94BF1E263738}">
      <dgm:prSet/>
      <dgm:spPr/>
      <dgm:t>
        <a:bodyPr/>
        <a:lstStyle/>
        <a:p>
          <a:endParaRPr lang="en-US"/>
        </a:p>
      </dgm:t>
    </dgm:pt>
    <dgm:pt modelId="{D37CCEEB-D066-40CE-A9EC-4D3EA10FE69D}" type="sibTrans" cxnId="{48E17FD2-A1FE-435E-8EF8-94BF1E263738}">
      <dgm:prSet/>
      <dgm:spPr/>
      <dgm:t>
        <a:bodyPr/>
        <a:lstStyle/>
        <a:p>
          <a:endParaRPr lang="en-US"/>
        </a:p>
      </dgm:t>
    </dgm:pt>
    <dgm:pt modelId="{3805546D-03AF-4C54-BE8D-8688124B1057}">
      <dgm:prSet phldrT="[Texto]" custT="1"/>
      <dgm:spPr/>
      <dgm:t>
        <a:bodyPr/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400" b="1" dirty="0" smtClean="0"/>
            <a:t>Múltiples clientes</a:t>
          </a:r>
        </a:p>
        <a:p>
          <a:pPr lvl="1" algn="l"/>
          <a:r>
            <a:rPr lang="es-MX" sz="1200" dirty="0" smtClean="0"/>
            <a:t>Operaciones</a:t>
          </a:r>
        </a:p>
        <a:p>
          <a:pPr lvl="1" algn="l"/>
          <a:r>
            <a:rPr lang="es-MX" sz="1200" dirty="0" smtClean="0"/>
            <a:t>Comercial</a:t>
          </a:r>
        </a:p>
        <a:p>
          <a:pPr lvl="1" algn="l"/>
          <a:r>
            <a:rPr lang="es-MX" sz="1200" dirty="0" smtClean="0"/>
            <a:t>Proyectos</a:t>
          </a:r>
          <a:endParaRPr lang="en-US" sz="1200" dirty="0" smtClean="0"/>
        </a:p>
        <a:p>
          <a:pPr lvl="1" algn="l"/>
          <a:r>
            <a:rPr lang="es-MX" sz="1200" dirty="0" smtClean="0"/>
            <a:t>Mantenimiento</a:t>
          </a:r>
          <a:endParaRPr lang="en-US" sz="1200" dirty="0" smtClean="0"/>
        </a:p>
        <a:p>
          <a:pPr lvl="1" algn="l"/>
          <a:r>
            <a:rPr lang="es-MX" sz="1200" dirty="0" smtClean="0"/>
            <a:t>Administración </a:t>
          </a:r>
          <a:endParaRPr lang="en-US" sz="1200" dirty="0" smtClean="0"/>
        </a:p>
        <a:p>
          <a:pPr lvl="1" algn="l"/>
          <a:r>
            <a:rPr lang="es-MX" sz="1200" dirty="0" smtClean="0"/>
            <a:t>RRHH</a:t>
          </a:r>
        </a:p>
        <a:p>
          <a:pPr lvl="1" algn="l"/>
          <a:r>
            <a:rPr lang="es-MX" sz="1200" dirty="0" smtClean="0"/>
            <a:t>Etc..</a:t>
          </a:r>
          <a:endParaRPr lang="en-US" sz="1200" dirty="0" smtClean="0"/>
        </a:p>
        <a:p>
          <a:pPr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dirty="0"/>
        </a:p>
      </dgm:t>
    </dgm:pt>
    <dgm:pt modelId="{F30A1FE6-3B01-4DFC-BE72-51400E2D4FE8}" type="parTrans" cxnId="{1625387A-20FC-491C-8CC6-533F852A2C7B}">
      <dgm:prSet/>
      <dgm:spPr/>
      <dgm:t>
        <a:bodyPr/>
        <a:lstStyle/>
        <a:p>
          <a:endParaRPr lang="en-US"/>
        </a:p>
      </dgm:t>
    </dgm:pt>
    <dgm:pt modelId="{DB839572-898D-4550-9BD1-0D4F32257F59}" type="sibTrans" cxnId="{1625387A-20FC-491C-8CC6-533F852A2C7B}">
      <dgm:prSet/>
      <dgm:spPr/>
      <dgm:t>
        <a:bodyPr/>
        <a:lstStyle/>
        <a:p>
          <a:endParaRPr lang="en-US"/>
        </a:p>
      </dgm:t>
    </dgm:pt>
    <dgm:pt modelId="{34DC0DA9-0850-405A-BD7F-2D00F0AAB3F4}">
      <dgm:prSet phldrT="[Texto]" custT="1"/>
      <dgm:spPr/>
      <dgm:t>
        <a:bodyPr/>
        <a:lstStyle/>
        <a:p>
          <a:pPr marL="0" marR="0" lvl="0" indent="0" defTabSz="2089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MX" sz="1600" dirty="0" smtClean="0"/>
            <a:t>Operadores Logísticos</a:t>
          </a:r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06BCDC5F-EF1B-4346-8E41-198709EDAC04}" type="parTrans" cxnId="{C9E5C450-BE8B-4134-9A2A-CFB06C7D69BB}">
      <dgm:prSet/>
      <dgm:spPr/>
      <dgm:t>
        <a:bodyPr/>
        <a:lstStyle/>
        <a:p>
          <a:endParaRPr lang="en-US"/>
        </a:p>
      </dgm:t>
    </dgm:pt>
    <dgm:pt modelId="{3721758A-3958-4475-8036-9222FF2582E2}" type="sibTrans" cxnId="{C9E5C450-BE8B-4134-9A2A-CFB06C7D69BB}">
      <dgm:prSet/>
      <dgm:spPr/>
      <dgm:t>
        <a:bodyPr/>
        <a:lstStyle/>
        <a:p>
          <a:endParaRPr lang="en-US"/>
        </a:p>
      </dgm:t>
    </dgm:pt>
    <dgm:pt modelId="{67A82E06-E466-4FDD-9544-D5CC06D84406}">
      <dgm:prSet phldrT="[Texto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600" dirty="0" smtClean="0"/>
            <a:t>Proveedores  y Contratistas</a:t>
          </a:r>
          <a:endParaRPr lang="en-US" sz="1600" dirty="0" smtClean="0"/>
        </a:p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dirty="0"/>
        </a:p>
      </dgm:t>
    </dgm:pt>
    <dgm:pt modelId="{0C84F797-19A8-4D86-A42E-D9CF7F7494A1}" type="parTrans" cxnId="{105C75C1-B42E-401F-A939-3830D3C26D26}">
      <dgm:prSet/>
      <dgm:spPr/>
      <dgm:t>
        <a:bodyPr/>
        <a:lstStyle/>
        <a:p>
          <a:endParaRPr lang="en-US"/>
        </a:p>
      </dgm:t>
    </dgm:pt>
    <dgm:pt modelId="{8F4040CF-95AE-4882-81ED-D04147C7822D}" type="sibTrans" cxnId="{105C75C1-B42E-401F-A939-3830D3C26D26}">
      <dgm:prSet/>
      <dgm:spPr/>
      <dgm:t>
        <a:bodyPr/>
        <a:lstStyle/>
        <a:p>
          <a:endParaRPr lang="en-US"/>
        </a:p>
      </dgm:t>
    </dgm:pt>
    <dgm:pt modelId="{686F92C3-AF3F-48EA-86AE-FC9F4607FC56}">
      <dgm:prSet/>
      <dgm:spPr/>
      <dgm:t>
        <a:bodyPr/>
        <a:lstStyle/>
        <a:p>
          <a:r>
            <a:rPr lang="es-MX" dirty="0" smtClean="0"/>
            <a:t>Fabricantes</a:t>
          </a:r>
          <a:endParaRPr lang="en-US" dirty="0"/>
        </a:p>
      </dgm:t>
    </dgm:pt>
    <dgm:pt modelId="{7B0385E5-DE01-466E-9B36-C3EA9799A8BC}" type="parTrans" cxnId="{3C7F9C42-C3A5-4C82-A4FE-2196B5271E11}">
      <dgm:prSet/>
      <dgm:spPr/>
      <dgm:t>
        <a:bodyPr/>
        <a:lstStyle/>
        <a:p>
          <a:endParaRPr lang="en-US"/>
        </a:p>
      </dgm:t>
    </dgm:pt>
    <dgm:pt modelId="{C90A0E34-2D4C-472A-A986-71C88A9916E6}" type="sibTrans" cxnId="{3C7F9C42-C3A5-4C82-A4FE-2196B5271E11}">
      <dgm:prSet/>
      <dgm:spPr/>
      <dgm:t>
        <a:bodyPr/>
        <a:lstStyle/>
        <a:p>
          <a:endParaRPr lang="en-US"/>
        </a:p>
      </dgm:t>
    </dgm:pt>
    <dgm:pt modelId="{D0A5398C-C0FC-4C76-87AD-0E8D6BBAFDFE}">
      <dgm:prSet phldrT="[Texto]" custT="1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dirty="0" smtClean="0">
              <a:solidFill>
                <a:srgbClr val="FF0000"/>
              </a:solidFill>
            </a:rPr>
            <a:t>Abastecimiento</a:t>
          </a:r>
          <a:endParaRPr lang="en-US" sz="1200" dirty="0">
            <a:solidFill>
              <a:srgbClr val="FF0000"/>
            </a:solidFill>
          </a:endParaRPr>
        </a:p>
      </dgm:t>
    </dgm:pt>
    <dgm:pt modelId="{B5C4FF1D-2CD6-4E7E-846F-9D7F5ABD4198}" type="parTrans" cxnId="{64F8CAE0-046C-4F52-8991-3799A5CD237A}">
      <dgm:prSet/>
      <dgm:spPr/>
      <dgm:t>
        <a:bodyPr/>
        <a:lstStyle/>
        <a:p>
          <a:endParaRPr lang="en-US"/>
        </a:p>
      </dgm:t>
    </dgm:pt>
    <dgm:pt modelId="{6A64F8EF-4EB8-48C4-BB84-1C7BC8E82A87}" type="sibTrans" cxnId="{64F8CAE0-046C-4F52-8991-3799A5CD237A}">
      <dgm:prSet/>
      <dgm:spPr/>
      <dgm:t>
        <a:bodyPr/>
        <a:lstStyle/>
        <a:p>
          <a:endParaRPr lang="en-US"/>
        </a:p>
      </dgm:t>
    </dgm:pt>
    <dgm:pt modelId="{0BE786EF-16E1-4206-9DCD-C50A30D3E370}" type="pres">
      <dgm:prSet presAssocID="{CB3998D5-D3C4-42F7-8D3F-C47FCE866B85}" presName="composite" presStyleCnt="0">
        <dgm:presLayoutVars>
          <dgm:chMax val="1"/>
          <dgm:dir/>
          <dgm:resizeHandles val="exact"/>
        </dgm:presLayoutVars>
      </dgm:prSet>
      <dgm:spPr/>
    </dgm:pt>
    <dgm:pt modelId="{DC578434-A794-4353-9A55-679C569FCB3B}" type="pres">
      <dgm:prSet presAssocID="{BCD8727C-D05B-40A7-9D16-D3B57EB84B6B}" presName="roof" presStyleLbl="dkBgShp" presStyleIdx="0" presStyleCnt="2"/>
      <dgm:spPr/>
    </dgm:pt>
    <dgm:pt modelId="{40EEE832-C677-45EA-8870-806DB0C74347}" type="pres">
      <dgm:prSet presAssocID="{BCD8727C-D05B-40A7-9D16-D3B57EB84B6B}" presName="pillars" presStyleCnt="0"/>
      <dgm:spPr/>
    </dgm:pt>
    <dgm:pt modelId="{53C72B97-97EF-435E-B9CA-99BBE0BC74AD}" type="pres">
      <dgm:prSet presAssocID="{BCD8727C-D05B-40A7-9D16-D3B57EB84B6B}" presName="pillar1" presStyleLbl="node1" presStyleIdx="0" presStyleCnt="5">
        <dgm:presLayoutVars>
          <dgm:bulletEnabled val="1"/>
        </dgm:presLayoutVars>
      </dgm:prSet>
      <dgm:spPr/>
    </dgm:pt>
    <dgm:pt modelId="{2C962789-1D6C-45F8-85BE-AE6E99C688E8}" type="pres">
      <dgm:prSet presAssocID="{D0A5398C-C0FC-4C76-87AD-0E8D6BBAFDFE}" presName="pillarX" presStyleLbl="node1" presStyleIdx="1" presStyleCnt="5">
        <dgm:presLayoutVars>
          <dgm:bulletEnabled val="1"/>
        </dgm:presLayoutVars>
      </dgm:prSet>
      <dgm:spPr/>
    </dgm:pt>
    <dgm:pt modelId="{9296ACDB-4B79-4A99-8AE1-AABD1394DBEC}" type="pres">
      <dgm:prSet presAssocID="{34DC0DA9-0850-405A-BD7F-2D00F0AAB3F4}" presName="pillarX" presStyleLbl="node1" presStyleIdx="2" presStyleCnt="5">
        <dgm:presLayoutVars>
          <dgm:bulletEnabled val="1"/>
        </dgm:presLayoutVars>
      </dgm:prSet>
      <dgm:spPr/>
    </dgm:pt>
    <dgm:pt modelId="{8B61A9B3-CF36-4654-908F-A390A242643C}" type="pres">
      <dgm:prSet presAssocID="{67A82E06-E466-4FDD-9544-D5CC06D84406}" presName="pillarX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C060F8B-8CDF-4056-AE0B-79EA12BF1F62}" type="pres">
      <dgm:prSet presAssocID="{686F92C3-AF3F-48EA-86AE-FC9F4607FC56}" presName="pillarX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8D3249-AFB4-4D54-B3CB-96A029D36F61}" type="pres">
      <dgm:prSet presAssocID="{BCD8727C-D05B-40A7-9D16-D3B57EB84B6B}" presName="base" presStyleLbl="dkBgShp" presStyleIdx="1" presStyleCnt="2"/>
      <dgm:spPr/>
    </dgm:pt>
  </dgm:ptLst>
  <dgm:cxnLst>
    <dgm:cxn modelId="{51A020DE-283E-4160-A973-B50A43DE69A4}" type="presOf" srcId="{D0A5398C-C0FC-4C76-87AD-0E8D6BBAFDFE}" destId="{2C962789-1D6C-45F8-85BE-AE6E99C688E8}" srcOrd="0" destOrd="0" presId="urn:microsoft.com/office/officeart/2005/8/layout/hList3"/>
    <dgm:cxn modelId="{105C75C1-B42E-401F-A939-3830D3C26D26}" srcId="{BCD8727C-D05B-40A7-9D16-D3B57EB84B6B}" destId="{67A82E06-E466-4FDD-9544-D5CC06D84406}" srcOrd="3" destOrd="0" parTransId="{0C84F797-19A8-4D86-A42E-D9CF7F7494A1}" sibTransId="{8F4040CF-95AE-4882-81ED-D04147C7822D}"/>
    <dgm:cxn modelId="{9507F5FA-CA2E-4775-A57A-DEB00C4695F8}" type="presOf" srcId="{CB3998D5-D3C4-42F7-8D3F-C47FCE866B85}" destId="{0BE786EF-16E1-4206-9DCD-C50A30D3E370}" srcOrd="0" destOrd="0" presId="urn:microsoft.com/office/officeart/2005/8/layout/hList3"/>
    <dgm:cxn modelId="{E39F57ED-2F38-48BD-A9C0-279AAE6E035F}" type="presOf" srcId="{3805546D-03AF-4C54-BE8D-8688124B1057}" destId="{53C72B97-97EF-435E-B9CA-99BBE0BC74AD}" srcOrd="0" destOrd="0" presId="urn:microsoft.com/office/officeart/2005/8/layout/hList3"/>
    <dgm:cxn modelId="{64F8CAE0-046C-4F52-8991-3799A5CD237A}" srcId="{BCD8727C-D05B-40A7-9D16-D3B57EB84B6B}" destId="{D0A5398C-C0FC-4C76-87AD-0E8D6BBAFDFE}" srcOrd="1" destOrd="0" parTransId="{B5C4FF1D-2CD6-4E7E-846F-9D7F5ABD4198}" sibTransId="{6A64F8EF-4EB8-48C4-BB84-1C7BC8E82A87}"/>
    <dgm:cxn modelId="{F8E518C7-E42E-4367-84F5-234AF807F107}" type="presOf" srcId="{34DC0DA9-0850-405A-BD7F-2D00F0AAB3F4}" destId="{9296ACDB-4B79-4A99-8AE1-AABD1394DBEC}" srcOrd="0" destOrd="0" presId="urn:microsoft.com/office/officeart/2005/8/layout/hList3"/>
    <dgm:cxn modelId="{C9E5C450-BE8B-4134-9A2A-CFB06C7D69BB}" srcId="{BCD8727C-D05B-40A7-9D16-D3B57EB84B6B}" destId="{34DC0DA9-0850-405A-BD7F-2D00F0AAB3F4}" srcOrd="2" destOrd="0" parTransId="{06BCDC5F-EF1B-4346-8E41-198709EDAC04}" sibTransId="{3721758A-3958-4475-8036-9222FF2582E2}"/>
    <dgm:cxn modelId="{C394078F-E01C-4980-8940-F5244C6767DF}" type="presOf" srcId="{686F92C3-AF3F-48EA-86AE-FC9F4607FC56}" destId="{1C060F8B-8CDF-4056-AE0B-79EA12BF1F62}" srcOrd="0" destOrd="0" presId="urn:microsoft.com/office/officeart/2005/8/layout/hList3"/>
    <dgm:cxn modelId="{06729646-0798-4705-8A7E-DC9B00EFFF7D}" type="presOf" srcId="{BCD8727C-D05B-40A7-9D16-D3B57EB84B6B}" destId="{DC578434-A794-4353-9A55-679C569FCB3B}" srcOrd="0" destOrd="0" presId="urn:microsoft.com/office/officeart/2005/8/layout/hList3"/>
    <dgm:cxn modelId="{3C7F9C42-C3A5-4C82-A4FE-2196B5271E11}" srcId="{BCD8727C-D05B-40A7-9D16-D3B57EB84B6B}" destId="{686F92C3-AF3F-48EA-86AE-FC9F4607FC56}" srcOrd="4" destOrd="0" parTransId="{7B0385E5-DE01-466E-9B36-C3EA9799A8BC}" sibTransId="{C90A0E34-2D4C-472A-A986-71C88A9916E6}"/>
    <dgm:cxn modelId="{1C090218-B723-455B-9B36-C46ED8EB99DD}" type="presOf" srcId="{67A82E06-E466-4FDD-9544-D5CC06D84406}" destId="{8B61A9B3-CF36-4654-908F-A390A242643C}" srcOrd="0" destOrd="0" presId="urn:microsoft.com/office/officeart/2005/8/layout/hList3"/>
    <dgm:cxn modelId="{1625387A-20FC-491C-8CC6-533F852A2C7B}" srcId="{BCD8727C-D05B-40A7-9D16-D3B57EB84B6B}" destId="{3805546D-03AF-4C54-BE8D-8688124B1057}" srcOrd="0" destOrd="0" parTransId="{F30A1FE6-3B01-4DFC-BE72-51400E2D4FE8}" sibTransId="{DB839572-898D-4550-9BD1-0D4F32257F59}"/>
    <dgm:cxn modelId="{48E17FD2-A1FE-435E-8EF8-94BF1E263738}" srcId="{CB3998D5-D3C4-42F7-8D3F-C47FCE866B85}" destId="{BCD8727C-D05B-40A7-9D16-D3B57EB84B6B}" srcOrd="0" destOrd="0" parTransId="{BADB1C2F-66B3-4C56-9677-4EB5D21E3A96}" sibTransId="{D37CCEEB-D066-40CE-A9EC-4D3EA10FE69D}"/>
    <dgm:cxn modelId="{AEB0846F-C0E2-4605-82DB-DD134C3D7A1E}" type="presParOf" srcId="{0BE786EF-16E1-4206-9DCD-C50A30D3E370}" destId="{DC578434-A794-4353-9A55-679C569FCB3B}" srcOrd="0" destOrd="0" presId="urn:microsoft.com/office/officeart/2005/8/layout/hList3"/>
    <dgm:cxn modelId="{78DC0804-2798-46C5-B41C-AA22908201DF}" type="presParOf" srcId="{0BE786EF-16E1-4206-9DCD-C50A30D3E370}" destId="{40EEE832-C677-45EA-8870-806DB0C74347}" srcOrd="1" destOrd="0" presId="urn:microsoft.com/office/officeart/2005/8/layout/hList3"/>
    <dgm:cxn modelId="{FA941680-48B5-496B-9DB6-EE14A559B295}" type="presParOf" srcId="{40EEE832-C677-45EA-8870-806DB0C74347}" destId="{53C72B97-97EF-435E-B9CA-99BBE0BC74AD}" srcOrd="0" destOrd="0" presId="urn:microsoft.com/office/officeart/2005/8/layout/hList3"/>
    <dgm:cxn modelId="{1EF0563A-990D-403E-91FE-9785307D6375}" type="presParOf" srcId="{40EEE832-C677-45EA-8870-806DB0C74347}" destId="{2C962789-1D6C-45F8-85BE-AE6E99C688E8}" srcOrd="1" destOrd="0" presId="urn:microsoft.com/office/officeart/2005/8/layout/hList3"/>
    <dgm:cxn modelId="{E2E91FC0-ECE1-4853-BEA8-F67A9EDDD1EC}" type="presParOf" srcId="{40EEE832-C677-45EA-8870-806DB0C74347}" destId="{9296ACDB-4B79-4A99-8AE1-AABD1394DBEC}" srcOrd="2" destOrd="0" presId="urn:microsoft.com/office/officeart/2005/8/layout/hList3"/>
    <dgm:cxn modelId="{2903EB56-2272-4137-9ECF-C99519A4A9B1}" type="presParOf" srcId="{40EEE832-C677-45EA-8870-806DB0C74347}" destId="{8B61A9B3-CF36-4654-908F-A390A242643C}" srcOrd="3" destOrd="0" presId="urn:microsoft.com/office/officeart/2005/8/layout/hList3"/>
    <dgm:cxn modelId="{D4D44A64-CACD-44C7-A7DB-205089A35C7E}" type="presParOf" srcId="{40EEE832-C677-45EA-8870-806DB0C74347}" destId="{1C060F8B-8CDF-4056-AE0B-79EA12BF1F62}" srcOrd="4" destOrd="0" presId="urn:microsoft.com/office/officeart/2005/8/layout/hList3"/>
    <dgm:cxn modelId="{22880D12-2D54-4807-856E-E02034059114}" type="presParOf" srcId="{0BE786EF-16E1-4206-9DCD-C50A30D3E370}" destId="{108D3249-AFB4-4D54-B3CB-96A029D36F6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0517696A-9F8A-4026-93F4-002C429376A0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3E0F783-55E3-4F03-B3F4-3C53054DC908}">
      <dgm:prSet phldrT="[Texto]"/>
      <dgm:spPr/>
      <dgm:t>
        <a:bodyPr/>
        <a:lstStyle/>
        <a:p>
          <a:r>
            <a:rPr lang="es-MX" dirty="0" smtClean="0"/>
            <a:t>Productos</a:t>
          </a:r>
          <a:endParaRPr lang="en-US" dirty="0"/>
        </a:p>
      </dgm:t>
    </dgm:pt>
    <dgm:pt modelId="{627FF995-C310-4FF9-A028-EF5F4FC32BCA}" type="parTrans" cxnId="{8947FF10-3571-4058-ACE1-ECF641375BE6}">
      <dgm:prSet/>
      <dgm:spPr/>
      <dgm:t>
        <a:bodyPr/>
        <a:lstStyle/>
        <a:p>
          <a:endParaRPr lang="en-US"/>
        </a:p>
      </dgm:t>
    </dgm:pt>
    <dgm:pt modelId="{A8372D3F-07F0-45EA-8880-C90CC1BB27AE}" type="sibTrans" cxnId="{8947FF10-3571-4058-ACE1-ECF641375BE6}">
      <dgm:prSet/>
      <dgm:spPr/>
      <dgm:t>
        <a:bodyPr/>
        <a:lstStyle/>
        <a:p>
          <a:endParaRPr lang="en-US"/>
        </a:p>
      </dgm:t>
    </dgm:pt>
    <dgm:pt modelId="{A933B67D-A17F-49C9-A272-B440D3B11DAB}">
      <dgm:prSet phldrT="[Texto]"/>
      <dgm:spPr/>
      <dgm:t>
        <a:bodyPr/>
        <a:lstStyle/>
        <a:p>
          <a:r>
            <a:rPr lang="es-MX" dirty="0" smtClean="0"/>
            <a:t>Proveedores</a:t>
          </a:r>
          <a:endParaRPr lang="en-US" dirty="0"/>
        </a:p>
      </dgm:t>
    </dgm:pt>
    <dgm:pt modelId="{E8595320-F6A0-4A67-9657-7B3A0B0E98FB}" type="parTrans" cxnId="{42E6AC6F-DDB3-4968-BAF0-A094A5E26835}">
      <dgm:prSet/>
      <dgm:spPr/>
      <dgm:t>
        <a:bodyPr/>
        <a:lstStyle/>
        <a:p>
          <a:endParaRPr lang="en-US"/>
        </a:p>
      </dgm:t>
    </dgm:pt>
    <dgm:pt modelId="{5652C237-437C-41C8-8590-E1EE3AEBF7FB}" type="sibTrans" cxnId="{42E6AC6F-DDB3-4968-BAF0-A094A5E26835}">
      <dgm:prSet/>
      <dgm:spPr/>
      <dgm:t>
        <a:bodyPr/>
        <a:lstStyle/>
        <a:p>
          <a:endParaRPr lang="en-US"/>
        </a:p>
      </dgm:t>
    </dgm:pt>
    <dgm:pt modelId="{593CAC39-2FFB-4C14-AA1B-C91D4F991E05}">
      <dgm:prSet phldrT="[Texto]"/>
      <dgm:spPr/>
      <dgm:t>
        <a:bodyPr/>
        <a:lstStyle/>
        <a:p>
          <a:r>
            <a:rPr lang="es-MX" dirty="0" smtClean="0"/>
            <a:t>Pedidos - Líneas</a:t>
          </a:r>
          <a:endParaRPr lang="en-US" dirty="0"/>
        </a:p>
      </dgm:t>
    </dgm:pt>
    <dgm:pt modelId="{3A3D1F57-2469-410D-BC8D-B392EDFEF8BB}" type="parTrans" cxnId="{F524D7E5-2DD4-4D93-80C0-8AEA2E159D69}">
      <dgm:prSet/>
      <dgm:spPr/>
      <dgm:t>
        <a:bodyPr/>
        <a:lstStyle/>
        <a:p>
          <a:endParaRPr lang="en-US"/>
        </a:p>
      </dgm:t>
    </dgm:pt>
    <dgm:pt modelId="{109A55E0-880C-4CEC-8B4F-AE561823335E}" type="sibTrans" cxnId="{F524D7E5-2DD4-4D93-80C0-8AEA2E159D69}">
      <dgm:prSet/>
      <dgm:spPr/>
      <dgm:t>
        <a:bodyPr/>
        <a:lstStyle/>
        <a:p>
          <a:endParaRPr lang="en-US"/>
        </a:p>
      </dgm:t>
    </dgm:pt>
    <dgm:pt modelId="{4A8420DD-34D6-4D84-BE5C-C9BA3F176D19}">
      <dgm:prSet phldrT="[Texto]"/>
      <dgm:spPr/>
      <dgm:t>
        <a:bodyPr/>
        <a:lstStyle/>
        <a:p>
          <a:r>
            <a:rPr lang="es-MX" dirty="0" smtClean="0"/>
            <a:t>Ofertas</a:t>
          </a:r>
          <a:endParaRPr lang="en-US" dirty="0"/>
        </a:p>
      </dgm:t>
    </dgm:pt>
    <dgm:pt modelId="{5358AAD4-65B6-4073-895F-F764FE7047D1}" type="parTrans" cxnId="{BD592249-5AAB-4D01-858B-CBD90A90AC7D}">
      <dgm:prSet/>
      <dgm:spPr/>
      <dgm:t>
        <a:bodyPr/>
        <a:lstStyle/>
        <a:p>
          <a:endParaRPr lang="en-US"/>
        </a:p>
      </dgm:t>
    </dgm:pt>
    <dgm:pt modelId="{BE109AF0-9F9D-45E6-9753-8E804A590DAF}" type="sibTrans" cxnId="{BD592249-5AAB-4D01-858B-CBD90A90AC7D}">
      <dgm:prSet/>
      <dgm:spPr/>
      <dgm:t>
        <a:bodyPr/>
        <a:lstStyle/>
        <a:p>
          <a:endParaRPr lang="en-US"/>
        </a:p>
      </dgm:t>
    </dgm:pt>
    <dgm:pt modelId="{B50D0F92-B8CB-4095-8535-7F9A5D8C973C}">
      <dgm:prSet phldrT="[Texto]"/>
      <dgm:spPr/>
      <dgm:t>
        <a:bodyPr/>
        <a:lstStyle/>
        <a:p>
          <a:r>
            <a:rPr lang="es-MX" dirty="0" smtClean="0"/>
            <a:t>Solicitudes</a:t>
          </a:r>
          <a:endParaRPr lang="en-US" dirty="0"/>
        </a:p>
      </dgm:t>
    </dgm:pt>
    <dgm:pt modelId="{8845B0F3-5A60-45E6-9369-807419196BAA}" type="parTrans" cxnId="{5048D4D0-D708-4D57-AF7B-0C2C46D6F88C}">
      <dgm:prSet/>
      <dgm:spPr/>
      <dgm:t>
        <a:bodyPr/>
        <a:lstStyle/>
        <a:p>
          <a:endParaRPr lang="en-US"/>
        </a:p>
      </dgm:t>
    </dgm:pt>
    <dgm:pt modelId="{C9C11377-2243-431E-AA84-9F1FBF49A582}" type="sibTrans" cxnId="{5048D4D0-D708-4D57-AF7B-0C2C46D6F88C}">
      <dgm:prSet/>
      <dgm:spPr/>
      <dgm:t>
        <a:bodyPr/>
        <a:lstStyle/>
        <a:p>
          <a:endParaRPr lang="en-US"/>
        </a:p>
      </dgm:t>
    </dgm:pt>
    <dgm:pt modelId="{A167C086-DB68-4728-837F-9FC833213E6A}">
      <dgm:prSet/>
      <dgm:spPr/>
      <dgm:t>
        <a:bodyPr/>
        <a:lstStyle/>
        <a:p>
          <a:r>
            <a:rPr lang="es-MX" dirty="0" smtClean="0"/>
            <a:t>Clientes - Usuarios</a:t>
          </a:r>
          <a:endParaRPr lang="en-US" dirty="0"/>
        </a:p>
      </dgm:t>
    </dgm:pt>
    <dgm:pt modelId="{CEE5C486-6A21-42FA-A8B8-D12E6EF3F036}" type="parTrans" cxnId="{F3A5DAA1-E2E3-4230-A04B-78A0A5C864DF}">
      <dgm:prSet/>
      <dgm:spPr/>
      <dgm:t>
        <a:bodyPr/>
        <a:lstStyle/>
        <a:p>
          <a:endParaRPr lang="en-US"/>
        </a:p>
      </dgm:t>
    </dgm:pt>
    <dgm:pt modelId="{C2277C16-F5D6-40FD-886D-A80C9A3F85EF}" type="sibTrans" cxnId="{F3A5DAA1-E2E3-4230-A04B-78A0A5C864DF}">
      <dgm:prSet/>
      <dgm:spPr/>
      <dgm:t>
        <a:bodyPr/>
        <a:lstStyle/>
        <a:p>
          <a:endParaRPr lang="en-US"/>
        </a:p>
      </dgm:t>
    </dgm:pt>
    <dgm:pt modelId="{F2372DFF-4468-4D34-9EF0-87B0EB3B5899}">
      <dgm:prSet/>
      <dgm:spPr/>
      <dgm:t>
        <a:bodyPr/>
        <a:lstStyle/>
        <a:p>
          <a:r>
            <a:rPr lang="es-MX" dirty="0" smtClean="0"/>
            <a:t>Recepciones</a:t>
          </a:r>
          <a:endParaRPr lang="en-US" dirty="0"/>
        </a:p>
      </dgm:t>
    </dgm:pt>
    <dgm:pt modelId="{BF216E51-C723-4EC0-ABD1-1FE01BC80C93}" type="parTrans" cxnId="{0EDCD317-1093-4B01-85A3-00E00DE34BD8}">
      <dgm:prSet/>
      <dgm:spPr/>
      <dgm:t>
        <a:bodyPr/>
        <a:lstStyle/>
        <a:p>
          <a:endParaRPr lang="en-US"/>
        </a:p>
      </dgm:t>
    </dgm:pt>
    <dgm:pt modelId="{FCC67120-08FE-4DE6-8786-8E2B6796523D}" type="sibTrans" cxnId="{0EDCD317-1093-4B01-85A3-00E00DE34BD8}">
      <dgm:prSet/>
      <dgm:spPr/>
      <dgm:t>
        <a:bodyPr/>
        <a:lstStyle/>
        <a:p>
          <a:endParaRPr lang="en-US"/>
        </a:p>
      </dgm:t>
    </dgm:pt>
    <dgm:pt modelId="{BA760BBB-CB18-4292-8540-521DAD87A46B}">
      <dgm:prSet/>
      <dgm:spPr/>
      <dgm:t>
        <a:bodyPr/>
        <a:lstStyle/>
        <a:p>
          <a:r>
            <a:rPr lang="es-MX" dirty="0" smtClean="0"/>
            <a:t>Centros de costo</a:t>
          </a:r>
          <a:endParaRPr lang="en-US" dirty="0"/>
        </a:p>
      </dgm:t>
    </dgm:pt>
    <dgm:pt modelId="{FC3B1FAE-C68B-4AD8-BAFD-6BDD424376D6}" type="parTrans" cxnId="{276B0A2C-2F87-4647-83EB-D860367B5EBD}">
      <dgm:prSet/>
      <dgm:spPr/>
      <dgm:t>
        <a:bodyPr/>
        <a:lstStyle/>
        <a:p>
          <a:endParaRPr lang="en-US"/>
        </a:p>
      </dgm:t>
    </dgm:pt>
    <dgm:pt modelId="{6B65E92F-F6FD-4742-9ED5-019A26198E35}" type="sibTrans" cxnId="{276B0A2C-2F87-4647-83EB-D860367B5EBD}">
      <dgm:prSet/>
      <dgm:spPr/>
      <dgm:t>
        <a:bodyPr/>
        <a:lstStyle/>
        <a:p>
          <a:endParaRPr lang="en-US"/>
        </a:p>
      </dgm:t>
    </dgm:pt>
    <dgm:pt modelId="{E864BDEF-CADA-4290-A438-47F8397C0C77}">
      <dgm:prSet/>
      <dgm:spPr/>
      <dgm:t>
        <a:bodyPr/>
        <a:lstStyle/>
        <a:p>
          <a:r>
            <a:rPr lang="es-MX" dirty="0" smtClean="0"/>
            <a:t>Ubicaciones</a:t>
          </a:r>
          <a:endParaRPr lang="en-US" dirty="0"/>
        </a:p>
      </dgm:t>
    </dgm:pt>
    <dgm:pt modelId="{7A0FABFA-501A-4CC8-9F83-ED22EF451F50}" type="parTrans" cxnId="{838E9FD9-8932-463A-B4C5-8CA67BD1FDB8}">
      <dgm:prSet/>
      <dgm:spPr/>
      <dgm:t>
        <a:bodyPr/>
        <a:lstStyle/>
        <a:p>
          <a:endParaRPr lang="en-US"/>
        </a:p>
      </dgm:t>
    </dgm:pt>
    <dgm:pt modelId="{9D720CB3-6785-471B-A2F9-D43D4732A9B5}" type="sibTrans" cxnId="{838E9FD9-8932-463A-B4C5-8CA67BD1FDB8}">
      <dgm:prSet/>
      <dgm:spPr/>
      <dgm:t>
        <a:bodyPr/>
        <a:lstStyle/>
        <a:p>
          <a:endParaRPr lang="en-US"/>
        </a:p>
      </dgm:t>
    </dgm:pt>
    <dgm:pt modelId="{F8AB9D31-B25B-48B0-ACF5-0A90864F7AE1}">
      <dgm:prSet/>
      <dgm:spPr/>
      <dgm:t>
        <a:bodyPr/>
        <a:lstStyle/>
        <a:p>
          <a:r>
            <a:rPr lang="es-MX" dirty="0" smtClean="0"/>
            <a:t>T &amp; C</a:t>
          </a:r>
          <a:endParaRPr lang="en-US" dirty="0"/>
        </a:p>
      </dgm:t>
    </dgm:pt>
    <dgm:pt modelId="{8D4747F7-C292-4337-955A-A0EE66F54428}" type="parTrans" cxnId="{9613EA2C-18C1-48CB-BB1D-F12898D5EA28}">
      <dgm:prSet/>
      <dgm:spPr/>
      <dgm:t>
        <a:bodyPr/>
        <a:lstStyle/>
        <a:p>
          <a:endParaRPr lang="en-US"/>
        </a:p>
      </dgm:t>
    </dgm:pt>
    <dgm:pt modelId="{A85279FE-1183-4A36-B2CE-8AE6B07EFC9C}" type="sibTrans" cxnId="{9613EA2C-18C1-48CB-BB1D-F12898D5EA28}">
      <dgm:prSet/>
      <dgm:spPr/>
      <dgm:t>
        <a:bodyPr/>
        <a:lstStyle/>
        <a:p>
          <a:endParaRPr lang="en-US"/>
        </a:p>
      </dgm:t>
    </dgm:pt>
    <dgm:pt modelId="{F25413AF-E69B-4B3A-BBC5-70B7E6046EB1}">
      <dgm:prSet/>
      <dgm:spPr/>
      <dgm:t>
        <a:bodyPr/>
        <a:lstStyle/>
        <a:p>
          <a:r>
            <a:rPr lang="es-MX" dirty="0" smtClean="0"/>
            <a:t>Cantidades</a:t>
          </a:r>
          <a:endParaRPr lang="en-US" dirty="0"/>
        </a:p>
      </dgm:t>
    </dgm:pt>
    <dgm:pt modelId="{C61BB4B8-3228-4D0A-84DC-2652E2585794}" type="parTrans" cxnId="{F4FBAA96-2054-4EDF-B42A-E713C11730FA}">
      <dgm:prSet/>
      <dgm:spPr/>
      <dgm:t>
        <a:bodyPr/>
        <a:lstStyle/>
        <a:p>
          <a:endParaRPr lang="en-US"/>
        </a:p>
      </dgm:t>
    </dgm:pt>
    <dgm:pt modelId="{D8A5D130-F4C8-484E-93F6-900FBABDEEF2}" type="sibTrans" cxnId="{F4FBAA96-2054-4EDF-B42A-E713C11730FA}">
      <dgm:prSet/>
      <dgm:spPr/>
      <dgm:t>
        <a:bodyPr/>
        <a:lstStyle/>
        <a:p>
          <a:endParaRPr lang="en-US"/>
        </a:p>
      </dgm:t>
    </dgm:pt>
    <dgm:pt modelId="{9E41162D-2C16-4A60-9BBD-636D62ACCEEB}">
      <dgm:prSet/>
      <dgm:spPr/>
      <dgm:t>
        <a:bodyPr/>
        <a:lstStyle/>
        <a:p>
          <a:r>
            <a:rPr lang="es-MX" dirty="0" smtClean="0"/>
            <a:t>Montos</a:t>
          </a:r>
          <a:endParaRPr lang="en-US" dirty="0"/>
        </a:p>
      </dgm:t>
    </dgm:pt>
    <dgm:pt modelId="{1CC1FEA1-3F8B-41F2-BA13-F14CCE683246}" type="parTrans" cxnId="{9D9B6C68-F27D-49DF-9E79-F8E70D054018}">
      <dgm:prSet/>
      <dgm:spPr/>
      <dgm:t>
        <a:bodyPr/>
        <a:lstStyle/>
        <a:p>
          <a:endParaRPr lang="en-US"/>
        </a:p>
      </dgm:t>
    </dgm:pt>
    <dgm:pt modelId="{05AE77D8-2A93-40A7-A9B4-DF6BF15D5D9A}" type="sibTrans" cxnId="{9D9B6C68-F27D-49DF-9E79-F8E70D054018}">
      <dgm:prSet/>
      <dgm:spPr/>
      <dgm:t>
        <a:bodyPr/>
        <a:lstStyle/>
        <a:p>
          <a:endParaRPr lang="en-US"/>
        </a:p>
      </dgm:t>
    </dgm:pt>
    <dgm:pt modelId="{D038B989-9D9A-4B42-B6E5-0FBC196DCCAE}">
      <dgm:prSet phldrT="[Texto]"/>
      <dgm:spPr/>
      <dgm:t>
        <a:bodyPr/>
        <a:lstStyle/>
        <a:p>
          <a:r>
            <a:rPr lang="es-MX" dirty="0" smtClean="0"/>
            <a:t>Contratos</a:t>
          </a:r>
          <a:endParaRPr lang="en-US" dirty="0"/>
        </a:p>
      </dgm:t>
    </dgm:pt>
    <dgm:pt modelId="{5C1AA5D9-CF10-42F1-8958-EA60ADEE95BC}" type="parTrans" cxnId="{D0A8669D-CBE2-42DF-B7DA-70A78CC1F1AF}">
      <dgm:prSet/>
      <dgm:spPr/>
      <dgm:t>
        <a:bodyPr/>
        <a:lstStyle/>
        <a:p>
          <a:endParaRPr lang="en-US"/>
        </a:p>
      </dgm:t>
    </dgm:pt>
    <dgm:pt modelId="{D2C7C93F-4ECE-4953-89C4-A9278ABFDCDF}" type="sibTrans" cxnId="{D0A8669D-CBE2-42DF-B7DA-70A78CC1F1AF}">
      <dgm:prSet/>
      <dgm:spPr/>
      <dgm:t>
        <a:bodyPr/>
        <a:lstStyle/>
        <a:p>
          <a:endParaRPr lang="en-US"/>
        </a:p>
      </dgm:t>
    </dgm:pt>
    <dgm:pt modelId="{421D4DF9-5CBD-4736-A3A3-91D9BFD1E8A0}">
      <dgm:prSet phldrT="[Texto]"/>
      <dgm:spPr/>
      <dgm:t>
        <a:bodyPr/>
        <a:lstStyle/>
        <a:p>
          <a:r>
            <a:rPr lang="es-MX" dirty="0" smtClean="0"/>
            <a:t>Despacho y guías</a:t>
          </a:r>
          <a:endParaRPr lang="en-US" dirty="0"/>
        </a:p>
      </dgm:t>
    </dgm:pt>
    <dgm:pt modelId="{63F983C8-EC83-4F0C-A53E-81F277096890}" type="parTrans" cxnId="{9C1A2D55-5EF1-49D2-B69E-4F1A287C3C7D}">
      <dgm:prSet/>
      <dgm:spPr/>
      <dgm:t>
        <a:bodyPr/>
        <a:lstStyle/>
        <a:p>
          <a:endParaRPr lang="en-US"/>
        </a:p>
      </dgm:t>
    </dgm:pt>
    <dgm:pt modelId="{7E980323-F259-4EF4-BF91-1AE6310D4A00}" type="sibTrans" cxnId="{9C1A2D55-5EF1-49D2-B69E-4F1A287C3C7D}">
      <dgm:prSet/>
      <dgm:spPr/>
      <dgm:t>
        <a:bodyPr/>
        <a:lstStyle/>
        <a:p>
          <a:endParaRPr lang="en-US"/>
        </a:p>
      </dgm:t>
    </dgm:pt>
    <dgm:pt modelId="{021992E6-A257-43C4-8B3E-9541C5FD6CFA}">
      <dgm:prSet phldrT="[Texto]"/>
      <dgm:spPr/>
      <dgm:t>
        <a:bodyPr/>
        <a:lstStyle/>
        <a:p>
          <a:r>
            <a:rPr lang="es-MX" dirty="0" smtClean="0"/>
            <a:t>Factura</a:t>
          </a:r>
          <a:endParaRPr lang="en-US" dirty="0"/>
        </a:p>
      </dgm:t>
    </dgm:pt>
    <dgm:pt modelId="{390459E5-C8C1-4340-BCA5-FF1E52BF35CA}" type="parTrans" cxnId="{868A14A3-0006-44F2-867D-3AD981141C98}">
      <dgm:prSet/>
      <dgm:spPr/>
      <dgm:t>
        <a:bodyPr/>
        <a:lstStyle/>
        <a:p>
          <a:endParaRPr lang="en-US"/>
        </a:p>
      </dgm:t>
    </dgm:pt>
    <dgm:pt modelId="{86C89D9A-6A3B-4393-8CF3-0072B7182324}" type="sibTrans" cxnId="{868A14A3-0006-44F2-867D-3AD981141C98}">
      <dgm:prSet/>
      <dgm:spPr/>
      <dgm:t>
        <a:bodyPr/>
        <a:lstStyle/>
        <a:p>
          <a:endParaRPr lang="en-US"/>
        </a:p>
      </dgm:t>
    </dgm:pt>
    <dgm:pt modelId="{EC8790B5-A692-4663-AD80-EC861A4D1E8A}">
      <dgm:prSet phldrT="[Texto]"/>
      <dgm:spPr/>
      <dgm:t>
        <a:bodyPr/>
        <a:lstStyle/>
        <a:p>
          <a:r>
            <a:rPr lang="es-MX" dirty="0" smtClean="0"/>
            <a:t>Pago</a:t>
          </a:r>
          <a:endParaRPr lang="en-US" dirty="0"/>
        </a:p>
      </dgm:t>
    </dgm:pt>
    <dgm:pt modelId="{3A34E8EB-86F5-45B3-AC23-589A6A21E6B4}" type="parTrans" cxnId="{4420C754-D735-49AF-88E6-21CACAE2D921}">
      <dgm:prSet/>
      <dgm:spPr/>
      <dgm:t>
        <a:bodyPr/>
        <a:lstStyle/>
        <a:p>
          <a:endParaRPr lang="en-US"/>
        </a:p>
      </dgm:t>
    </dgm:pt>
    <dgm:pt modelId="{2AAD5109-9D42-4F61-89BA-D666931F1444}" type="sibTrans" cxnId="{4420C754-D735-49AF-88E6-21CACAE2D921}">
      <dgm:prSet/>
      <dgm:spPr/>
      <dgm:t>
        <a:bodyPr/>
        <a:lstStyle/>
        <a:p>
          <a:endParaRPr lang="en-US"/>
        </a:p>
      </dgm:t>
    </dgm:pt>
    <dgm:pt modelId="{7F8CCD41-EBE6-4D2D-BAEC-9225D255F61E}">
      <dgm:prSet phldrT="[Texto]"/>
      <dgm:spPr/>
      <dgm:t>
        <a:bodyPr/>
        <a:lstStyle/>
        <a:p>
          <a:r>
            <a:rPr lang="es-MX" dirty="0" smtClean="0"/>
            <a:t>Personal asignado</a:t>
          </a:r>
          <a:endParaRPr lang="en-US" dirty="0"/>
        </a:p>
      </dgm:t>
    </dgm:pt>
    <dgm:pt modelId="{A98C9A50-D671-428D-B0A9-7A24CCF72D92}" type="parTrans" cxnId="{F1134584-F4C7-44F8-89A7-DD59EA98A1B3}">
      <dgm:prSet/>
      <dgm:spPr/>
      <dgm:t>
        <a:bodyPr/>
        <a:lstStyle/>
        <a:p>
          <a:endParaRPr lang="en-US"/>
        </a:p>
      </dgm:t>
    </dgm:pt>
    <dgm:pt modelId="{0D10E029-AD52-43BE-96F2-3D5B5DD6D7F3}" type="sibTrans" cxnId="{F1134584-F4C7-44F8-89A7-DD59EA98A1B3}">
      <dgm:prSet/>
      <dgm:spPr/>
      <dgm:t>
        <a:bodyPr/>
        <a:lstStyle/>
        <a:p>
          <a:endParaRPr lang="en-US"/>
        </a:p>
      </dgm:t>
    </dgm:pt>
    <dgm:pt modelId="{5DB483A1-D625-430F-AC87-33B954BCD951}">
      <dgm:prSet phldrT="[Texto]"/>
      <dgm:spPr/>
      <dgm:t>
        <a:bodyPr/>
        <a:lstStyle/>
        <a:p>
          <a:r>
            <a:rPr lang="es-MX" dirty="0" smtClean="0"/>
            <a:t>KPI</a:t>
          </a:r>
          <a:endParaRPr lang="en-US" dirty="0"/>
        </a:p>
      </dgm:t>
    </dgm:pt>
    <dgm:pt modelId="{09D6E0CA-C1E6-44C2-95AD-218022EC467B}" type="parTrans" cxnId="{5FFD97F1-FA33-4273-AB5F-5BCBB499718B}">
      <dgm:prSet/>
      <dgm:spPr/>
      <dgm:t>
        <a:bodyPr/>
        <a:lstStyle/>
        <a:p>
          <a:endParaRPr lang="en-US"/>
        </a:p>
      </dgm:t>
    </dgm:pt>
    <dgm:pt modelId="{24F4D331-03FC-4028-8577-22CDF094AE46}" type="sibTrans" cxnId="{5FFD97F1-FA33-4273-AB5F-5BCBB499718B}">
      <dgm:prSet/>
      <dgm:spPr/>
      <dgm:t>
        <a:bodyPr/>
        <a:lstStyle/>
        <a:p>
          <a:endParaRPr lang="en-US"/>
        </a:p>
      </dgm:t>
    </dgm:pt>
    <dgm:pt modelId="{B32245D5-F768-4E2F-B69D-6ADD56EAA07C}">
      <dgm:prSet phldrT="[Texto]"/>
      <dgm:spPr/>
      <dgm:t>
        <a:bodyPr/>
        <a:lstStyle/>
        <a:p>
          <a:r>
            <a:rPr lang="es-MX" dirty="0" smtClean="0"/>
            <a:t>Fechas</a:t>
          </a:r>
          <a:endParaRPr lang="en-US" dirty="0"/>
        </a:p>
      </dgm:t>
    </dgm:pt>
    <dgm:pt modelId="{FC174E1C-CF91-4724-903F-343DAA264031}" type="parTrans" cxnId="{92B252B4-601F-4509-8530-70C8584CBC24}">
      <dgm:prSet/>
      <dgm:spPr/>
      <dgm:t>
        <a:bodyPr/>
        <a:lstStyle/>
        <a:p>
          <a:endParaRPr lang="en-US"/>
        </a:p>
      </dgm:t>
    </dgm:pt>
    <dgm:pt modelId="{A2579465-2D51-4E5B-857F-E65F4F09630E}" type="sibTrans" cxnId="{92B252B4-601F-4509-8530-70C8584CBC24}">
      <dgm:prSet/>
      <dgm:spPr/>
      <dgm:t>
        <a:bodyPr/>
        <a:lstStyle/>
        <a:p>
          <a:endParaRPr lang="en-US"/>
        </a:p>
      </dgm:t>
    </dgm:pt>
    <dgm:pt modelId="{665F9D90-B924-4BE7-9F58-6E69D563F7F1}">
      <dgm:prSet phldrT="[Texto]"/>
      <dgm:spPr/>
      <dgm:t>
        <a:bodyPr/>
        <a:lstStyle/>
        <a:p>
          <a:r>
            <a:rPr lang="es-MX" dirty="0" smtClean="0"/>
            <a:t>Mercado</a:t>
          </a:r>
          <a:endParaRPr lang="en-US" dirty="0"/>
        </a:p>
      </dgm:t>
    </dgm:pt>
    <dgm:pt modelId="{82083CE4-17A3-4406-82E5-006CE1E5FDF2}" type="parTrans" cxnId="{037FFF91-0E3B-4234-8AB3-5DF06012B9EC}">
      <dgm:prSet/>
      <dgm:spPr/>
      <dgm:t>
        <a:bodyPr/>
        <a:lstStyle/>
        <a:p>
          <a:endParaRPr lang="en-US"/>
        </a:p>
      </dgm:t>
    </dgm:pt>
    <dgm:pt modelId="{FCE282EB-03E9-4ACB-8044-BD7771B42A0B}" type="sibTrans" cxnId="{037FFF91-0E3B-4234-8AB3-5DF06012B9EC}">
      <dgm:prSet/>
      <dgm:spPr/>
      <dgm:t>
        <a:bodyPr/>
        <a:lstStyle/>
        <a:p>
          <a:endParaRPr lang="en-US"/>
        </a:p>
      </dgm:t>
    </dgm:pt>
    <dgm:pt modelId="{9995CDF2-5411-4985-8358-B90B9625D843}" type="pres">
      <dgm:prSet presAssocID="{0517696A-9F8A-4026-93F4-002C429376A0}" presName="diagram" presStyleCnt="0">
        <dgm:presLayoutVars>
          <dgm:dir/>
          <dgm:resizeHandles val="exact"/>
        </dgm:presLayoutVars>
      </dgm:prSet>
      <dgm:spPr/>
    </dgm:pt>
    <dgm:pt modelId="{17CCB83F-03EF-43E4-BB7B-7EC8CE9E2D83}" type="pres">
      <dgm:prSet presAssocID="{83E0F783-55E3-4F03-B3F4-3C53054DC908}" presName="node" presStyleLbl="node1" presStyleIdx="0" presStyleCnt="20">
        <dgm:presLayoutVars>
          <dgm:bulletEnabled val="1"/>
        </dgm:presLayoutVars>
      </dgm:prSet>
      <dgm:spPr/>
    </dgm:pt>
    <dgm:pt modelId="{3CCD40AE-750B-42EF-85D9-1BA3EA6E2DC9}" type="pres">
      <dgm:prSet presAssocID="{A8372D3F-07F0-45EA-8880-C90CC1BB27AE}" presName="sibTrans" presStyleCnt="0"/>
      <dgm:spPr/>
    </dgm:pt>
    <dgm:pt modelId="{6C733807-C098-48B9-89D1-E0E3BC8DB8F7}" type="pres">
      <dgm:prSet presAssocID="{A933B67D-A17F-49C9-A272-B440D3B11DAB}" presName="node" presStyleLbl="node1" presStyleIdx="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AC04188-C37A-4E25-8A89-5E379F2FA135}" type="pres">
      <dgm:prSet presAssocID="{5652C237-437C-41C8-8590-E1EE3AEBF7FB}" presName="sibTrans" presStyleCnt="0"/>
      <dgm:spPr/>
    </dgm:pt>
    <dgm:pt modelId="{1A6394C0-11AA-4BD3-9C6C-1E4A685AC2C2}" type="pres">
      <dgm:prSet presAssocID="{A167C086-DB68-4728-837F-9FC833213E6A}" presName="node" presStyleLbl="node1" presStyleIdx="2" presStyleCnt="20">
        <dgm:presLayoutVars>
          <dgm:bulletEnabled val="1"/>
        </dgm:presLayoutVars>
      </dgm:prSet>
      <dgm:spPr/>
    </dgm:pt>
    <dgm:pt modelId="{DCC22516-5659-40EB-AD4C-B8AF4900F612}" type="pres">
      <dgm:prSet presAssocID="{C2277C16-F5D6-40FD-886D-A80C9A3F85EF}" presName="sibTrans" presStyleCnt="0"/>
      <dgm:spPr/>
    </dgm:pt>
    <dgm:pt modelId="{A618D791-8977-471E-B193-65FF99A8F866}" type="pres">
      <dgm:prSet presAssocID="{F2372DFF-4468-4D34-9EF0-87B0EB3B5899}" presName="node" presStyleLbl="node1" presStyleIdx="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03C874-733E-4411-8B15-68EFF65807A4}" type="pres">
      <dgm:prSet presAssocID="{FCC67120-08FE-4DE6-8786-8E2B6796523D}" presName="sibTrans" presStyleCnt="0"/>
      <dgm:spPr/>
    </dgm:pt>
    <dgm:pt modelId="{E9DB79FB-9758-4CCB-83FE-B9E26E20B399}" type="pres">
      <dgm:prSet presAssocID="{BA760BBB-CB18-4292-8540-521DAD87A46B}" presName="node" presStyleLbl="node1" presStyleIdx="4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03133F-FDAE-4CC6-B0B4-4F53781E5186}" type="pres">
      <dgm:prSet presAssocID="{6B65E92F-F6FD-4742-9ED5-019A26198E35}" presName="sibTrans" presStyleCnt="0"/>
      <dgm:spPr/>
    </dgm:pt>
    <dgm:pt modelId="{1357C259-82AE-4E6F-AC05-51E81D5E5B85}" type="pres">
      <dgm:prSet presAssocID="{E864BDEF-CADA-4290-A438-47F8397C0C77}" presName="node" presStyleLbl="node1" presStyleIdx="5" presStyleCnt="20">
        <dgm:presLayoutVars>
          <dgm:bulletEnabled val="1"/>
        </dgm:presLayoutVars>
      </dgm:prSet>
      <dgm:spPr/>
    </dgm:pt>
    <dgm:pt modelId="{3E0578FC-A2AB-488A-9A78-764C4E6231A3}" type="pres">
      <dgm:prSet presAssocID="{9D720CB3-6785-471B-A2F9-D43D4732A9B5}" presName="sibTrans" presStyleCnt="0"/>
      <dgm:spPr/>
    </dgm:pt>
    <dgm:pt modelId="{6ED5BB7F-C49B-42FA-AF3F-31B1988049E4}" type="pres">
      <dgm:prSet presAssocID="{F8AB9D31-B25B-48B0-ACF5-0A90864F7AE1}" presName="node" presStyleLbl="node1" presStyleIdx="6" presStyleCnt="20">
        <dgm:presLayoutVars>
          <dgm:bulletEnabled val="1"/>
        </dgm:presLayoutVars>
      </dgm:prSet>
      <dgm:spPr/>
    </dgm:pt>
    <dgm:pt modelId="{9478048B-EAA5-41AA-A866-A2F2D0892A35}" type="pres">
      <dgm:prSet presAssocID="{A85279FE-1183-4A36-B2CE-8AE6B07EFC9C}" presName="sibTrans" presStyleCnt="0"/>
      <dgm:spPr/>
    </dgm:pt>
    <dgm:pt modelId="{89911271-25D0-46BC-A0B4-A55BC8EDF0F0}" type="pres">
      <dgm:prSet presAssocID="{F25413AF-E69B-4B3A-BBC5-70B7E6046EB1}" presName="node" presStyleLbl="node1" presStyleIdx="7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81DF881-7430-4676-96A4-BFD6138E8885}" type="pres">
      <dgm:prSet presAssocID="{D8A5D130-F4C8-484E-93F6-900FBABDEEF2}" presName="sibTrans" presStyleCnt="0"/>
      <dgm:spPr/>
    </dgm:pt>
    <dgm:pt modelId="{DC615774-E640-4F45-8FDF-80D0A05AC83E}" type="pres">
      <dgm:prSet presAssocID="{9E41162D-2C16-4A60-9BBD-636D62ACCEEB}" presName="node" presStyleLbl="node1" presStyleIdx="8" presStyleCnt="20">
        <dgm:presLayoutVars>
          <dgm:bulletEnabled val="1"/>
        </dgm:presLayoutVars>
      </dgm:prSet>
      <dgm:spPr/>
    </dgm:pt>
    <dgm:pt modelId="{E5D75959-CCEE-4FE1-86E0-AD96AC9522EA}" type="pres">
      <dgm:prSet presAssocID="{05AE77D8-2A93-40A7-A9B4-DF6BF15D5D9A}" presName="sibTrans" presStyleCnt="0"/>
      <dgm:spPr/>
    </dgm:pt>
    <dgm:pt modelId="{35B02AFF-C269-4F41-963A-2EBB2A58CE6D}" type="pres">
      <dgm:prSet presAssocID="{593CAC39-2FFB-4C14-AA1B-C91D4F991E05}" presName="node" presStyleLbl="node1" presStyleIdx="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22245B6-65F8-45E0-A04F-02AF7122376E}" type="pres">
      <dgm:prSet presAssocID="{109A55E0-880C-4CEC-8B4F-AE561823335E}" presName="sibTrans" presStyleCnt="0"/>
      <dgm:spPr/>
    </dgm:pt>
    <dgm:pt modelId="{1D9A6FB3-14AD-4FB2-B318-D746459BE353}" type="pres">
      <dgm:prSet presAssocID="{4A8420DD-34D6-4D84-BE5C-C9BA3F176D19}" presName="node" presStyleLbl="node1" presStyleIdx="10" presStyleCnt="20">
        <dgm:presLayoutVars>
          <dgm:bulletEnabled val="1"/>
        </dgm:presLayoutVars>
      </dgm:prSet>
      <dgm:spPr/>
    </dgm:pt>
    <dgm:pt modelId="{42C89EE8-D861-4838-AD6E-E3C4AA896E0E}" type="pres">
      <dgm:prSet presAssocID="{BE109AF0-9F9D-45E6-9753-8E804A590DAF}" presName="sibTrans" presStyleCnt="0"/>
      <dgm:spPr/>
    </dgm:pt>
    <dgm:pt modelId="{1A38D8C1-E107-4C26-A925-B153DB63EBE0}" type="pres">
      <dgm:prSet presAssocID="{B50D0F92-B8CB-4095-8535-7F9A5D8C973C}" presName="node" presStyleLbl="node1" presStyleIdx="11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5FDCDA4-0E98-472D-B665-3EB4751C1992}" type="pres">
      <dgm:prSet presAssocID="{C9C11377-2243-431E-AA84-9F1FBF49A582}" presName="sibTrans" presStyleCnt="0"/>
      <dgm:spPr/>
    </dgm:pt>
    <dgm:pt modelId="{2B5F77A7-E4D7-4E8D-BB5F-EBA4AC620988}" type="pres">
      <dgm:prSet presAssocID="{D038B989-9D9A-4B42-B6E5-0FBC196DCCAE}" presName="node" presStyleLbl="node1" presStyleIdx="12" presStyleCnt="20">
        <dgm:presLayoutVars>
          <dgm:bulletEnabled val="1"/>
        </dgm:presLayoutVars>
      </dgm:prSet>
      <dgm:spPr/>
    </dgm:pt>
    <dgm:pt modelId="{3E914925-13B8-4A32-919E-81379F0E5093}" type="pres">
      <dgm:prSet presAssocID="{D2C7C93F-4ECE-4953-89C4-A9278ABFDCDF}" presName="sibTrans" presStyleCnt="0"/>
      <dgm:spPr/>
    </dgm:pt>
    <dgm:pt modelId="{FC34E82A-4923-408A-86A3-11CE62F97C92}" type="pres">
      <dgm:prSet presAssocID="{421D4DF9-5CBD-4736-A3A3-91D9BFD1E8A0}" presName="node" presStyleLbl="node1" presStyleIdx="13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D77CF38-4D9E-4FFC-BF89-493587EB20FB}" type="pres">
      <dgm:prSet presAssocID="{7E980323-F259-4EF4-BF91-1AE6310D4A00}" presName="sibTrans" presStyleCnt="0"/>
      <dgm:spPr/>
    </dgm:pt>
    <dgm:pt modelId="{59503311-01D3-4380-9A22-4F18C867B2FA}" type="pres">
      <dgm:prSet presAssocID="{021992E6-A257-43C4-8B3E-9541C5FD6CFA}" presName="node" presStyleLbl="node1" presStyleIdx="14" presStyleCnt="20">
        <dgm:presLayoutVars>
          <dgm:bulletEnabled val="1"/>
        </dgm:presLayoutVars>
      </dgm:prSet>
      <dgm:spPr/>
    </dgm:pt>
    <dgm:pt modelId="{BCF1AB47-A4ED-4832-90F1-9EE44CF30FC2}" type="pres">
      <dgm:prSet presAssocID="{86C89D9A-6A3B-4393-8CF3-0072B7182324}" presName="sibTrans" presStyleCnt="0"/>
      <dgm:spPr/>
    </dgm:pt>
    <dgm:pt modelId="{A321AED2-A747-43E3-86EC-B62D4CA14B90}" type="pres">
      <dgm:prSet presAssocID="{EC8790B5-A692-4663-AD80-EC861A4D1E8A}" presName="node" presStyleLbl="node1" presStyleIdx="15" presStyleCnt="20">
        <dgm:presLayoutVars>
          <dgm:bulletEnabled val="1"/>
        </dgm:presLayoutVars>
      </dgm:prSet>
      <dgm:spPr/>
    </dgm:pt>
    <dgm:pt modelId="{2F60A0ED-51B4-409D-8726-4EFEDB4177BA}" type="pres">
      <dgm:prSet presAssocID="{2AAD5109-9D42-4F61-89BA-D666931F1444}" presName="sibTrans" presStyleCnt="0"/>
      <dgm:spPr/>
    </dgm:pt>
    <dgm:pt modelId="{F328DE22-7D7B-4E94-85A3-C9EA35782AC1}" type="pres">
      <dgm:prSet presAssocID="{7F8CCD41-EBE6-4D2D-BAEC-9225D255F61E}" presName="node" presStyleLbl="node1" presStyleIdx="16" presStyleCnt="20">
        <dgm:presLayoutVars>
          <dgm:bulletEnabled val="1"/>
        </dgm:presLayoutVars>
      </dgm:prSet>
      <dgm:spPr/>
    </dgm:pt>
    <dgm:pt modelId="{A133983F-0777-46A5-88DF-452C8E79ACA1}" type="pres">
      <dgm:prSet presAssocID="{0D10E029-AD52-43BE-96F2-3D5B5DD6D7F3}" presName="sibTrans" presStyleCnt="0"/>
      <dgm:spPr/>
    </dgm:pt>
    <dgm:pt modelId="{95C526B4-6D94-4C13-A2E1-F0B1297D2EC3}" type="pres">
      <dgm:prSet presAssocID="{5DB483A1-D625-430F-AC87-33B954BCD951}" presName="node" presStyleLbl="node1" presStyleIdx="17" presStyleCnt="20">
        <dgm:presLayoutVars>
          <dgm:bulletEnabled val="1"/>
        </dgm:presLayoutVars>
      </dgm:prSet>
      <dgm:spPr/>
    </dgm:pt>
    <dgm:pt modelId="{5E22A1EA-FA91-4E84-A79D-62436A515498}" type="pres">
      <dgm:prSet presAssocID="{24F4D331-03FC-4028-8577-22CDF094AE46}" presName="sibTrans" presStyleCnt="0"/>
      <dgm:spPr/>
    </dgm:pt>
    <dgm:pt modelId="{6E65C589-E5DC-42DE-A411-466087EF0AB6}" type="pres">
      <dgm:prSet presAssocID="{B32245D5-F768-4E2F-B69D-6ADD56EAA07C}" presName="node" presStyleLbl="node1" presStyleIdx="18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1B4C8D9-559E-40F3-AD83-9368DDD736BB}" type="pres">
      <dgm:prSet presAssocID="{A2579465-2D51-4E5B-857F-E65F4F09630E}" presName="sibTrans" presStyleCnt="0"/>
      <dgm:spPr/>
    </dgm:pt>
    <dgm:pt modelId="{3D8CD2C6-5CF6-43BD-ABDC-B4D2A019A1A6}" type="pres">
      <dgm:prSet presAssocID="{665F9D90-B924-4BE7-9F58-6E69D563F7F1}" presName="node" presStyleLbl="node1" presStyleIdx="19" presStyleCnt="2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BD592249-5AAB-4D01-858B-CBD90A90AC7D}" srcId="{0517696A-9F8A-4026-93F4-002C429376A0}" destId="{4A8420DD-34D6-4D84-BE5C-C9BA3F176D19}" srcOrd="10" destOrd="0" parTransId="{5358AAD4-65B6-4073-895F-F764FE7047D1}" sibTransId="{BE109AF0-9F9D-45E6-9753-8E804A590DAF}"/>
    <dgm:cxn modelId="{8FA05AE5-7D2A-4E36-99C2-6BAC8486CCF0}" type="presOf" srcId="{F2372DFF-4468-4D34-9EF0-87B0EB3B5899}" destId="{A618D791-8977-471E-B193-65FF99A8F866}" srcOrd="0" destOrd="0" presId="urn:microsoft.com/office/officeart/2005/8/layout/default"/>
    <dgm:cxn modelId="{9B769DF9-4CE4-40CB-825A-A4879D3A35FE}" type="presOf" srcId="{F25413AF-E69B-4B3A-BBC5-70B7E6046EB1}" destId="{89911271-25D0-46BC-A0B4-A55BC8EDF0F0}" srcOrd="0" destOrd="0" presId="urn:microsoft.com/office/officeart/2005/8/layout/default"/>
    <dgm:cxn modelId="{5048D4D0-D708-4D57-AF7B-0C2C46D6F88C}" srcId="{0517696A-9F8A-4026-93F4-002C429376A0}" destId="{B50D0F92-B8CB-4095-8535-7F9A5D8C973C}" srcOrd="11" destOrd="0" parTransId="{8845B0F3-5A60-45E6-9369-807419196BAA}" sibTransId="{C9C11377-2243-431E-AA84-9F1FBF49A582}"/>
    <dgm:cxn modelId="{05194982-8AD6-40BD-9F2A-58AB7F47F086}" type="presOf" srcId="{B50D0F92-B8CB-4095-8535-7F9A5D8C973C}" destId="{1A38D8C1-E107-4C26-A925-B153DB63EBE0}" srcOrd="0" destOrd="0" presId="urn:microsoft.com/office/officeart/2005/8/layout/default"/>
    <dgm:cxn modelId="{8947FF10-3571-4058-ACE1-ECF641375BE6}" srcId="{0517696A-9F8A-4026-93F4-002C429376A0}" destId="{83E0F783-55E3-4F03-B3F4-3C53054DC908}" srcOrd="0" destOrd="0" parTransId="{627FF995-C310-4FF9-A028-EF5F4FC32BCA}" sibTransId="{A8372D3F-07F0-45EA-8880-C90CC1BB27AE}"/>
    <dgm:cxn modelId="{96CF0E95-ACC1-4298-B554-71744AA222AC}" type="presOf" srcId="{A933B67D-A17F-49C9-A272-B440D3B11DAB}" destId="{6C733807-C098-48B9-89D1-E0E3BC8DB8F7}" srcOrd="0" destOrd="0" presId="urn:microsoft.com/office/officeart/2005/8/layout/default"/>
    <dgm:cxn modelId="{9613EA2C-18C1-48CB-BB1D-F12898D5EA28}" srcId="{0517696A-9F8A-4026-93F4-002C429376A0}" destId="{F8AB9D31-B25B-48B0-ACF5-0A90864F7AE1}" srcOrd="6" destOrd="0" parTransId="{8D4747F7-C292-4337-955A-A0EE66F54428}" sibTransId="{A85279FE-1183-4A36-B2CE-8AE6B07EFC9C}"/>
    <dgm:cxn modelId="{98216D5B-ABFA-43C4-A070-03644138D220}" type="presOf" srcId="{E864BDEF-CADA-4290-A438-47F8397C0C77}" destId="{1357C259-82AE-4E6F-AC05-51E81D5E5B85}" srcOrd="0" destOrd="0" presId="urn:microsoft.com/office/officeart/2005/8/layout/default"/>
    <dgm:cxn modelId="{F3A5DAA1-E2E3-4230-A04B-78A0A5C864DF}" srcId="{0517696A-9F8A-4026-93F4-002C429376A0}" destId="{A167C086-DB68-4728-837F-9FC833213E6A}" srcOrd="2" destOrd="0" parTransId="{CEE5C486-6A21-42FA-A8B8-D12E6EF3F036}" sibTransId="{C2277C16-F5D6-40FD-886D-A80C9A3F85EF}"/>
    <dgm:cxn modelId="{2401469A-0595-4D9B-B22D-059002092118}" type="presOf" srcId="{5DB483A1-D625-430F-AC87-33B954BCD951}" destId="{95C526B4-6D94-4C13-A2E1-F0B1297D2EC3}" srcOrd="0" destOrd="0" presId="urn:microsoft.com/office/officeart/2005/8/layout/default"/>
    <dgm:cxn modelId="{E2E1D377-D724-415F-978D-DE9C76ED7B7F}" type="presOf" srcId="{9E41162D-2C16-4A60-9BBD-636D62ACCEEB}" destId="{DC615774-E640-4F45-8FDF-80D0A05AC83E}" srcOrd="0" destOrd="0" presId="urn:microsoft.com/office/officeart/2005/8/layout/default"/>
    <dgm:cxn modelId="{84672F30-7D53-4835-B99A-6E9F762961E3}" type="presOf" srcId="{665F9D90-B924-4BE7-9F58-6E69D563F7F1}" destId="{3D8CD2C6-5CF6-43BD-ABDC-B4D2A019A1A6}" srcOrd="0" destOrd="0" presId="urn:microsoft.com/office/officeart/2005/8/layout/default"/>
    <dgm:cxn modelId="{BAF956D5-EAE2-4B4A-84AE-AD30C755D9DB}" type="presOf" srcId="{421D4DF9-5CBD-4736-A3A3-91D9BFD1E8A0}" destId="{FC34E82A-4923-408A-86A3-11CE62F97C92}" srcOrd="0" destOrd="0" presId="urn:microsoft.com/office/officeart/2005/8/layout/default"/>
    <dgm:cxn modelId="{9C1A2D55-5EF1-49D2-B69E-4F1A287C3C7D}" srcId="{0517696A-9F8A-4026-93F4-002C429376A0}" destId="{421D4DF9-5CBD-4736-A3A3-91D9BFD1E8A0}" srcOrd="13" destOrd="0" parTransId="{63F983C8-EC83-4F0C-A53E-81F277096890}" sibTransId="{7E980323-F259-4EF4-BF91-1AE6310D4A00}"/>
    <dgm:cxn modelId="{9D9B6C68-F27D-49DF-9E79-F8E70D054018}" srcId="{0517696A-9F8A-4026-93F4-002C429376A0}" destId="{9E41162D-2C16-4A60-9BBD-636D62ACCEEB}" srcOrd="8" destOrd="0" parTransId="{1CC1FEA1-3F8B-41F2-BA13-F14CCE683246}" sibTransId="{05AE77D8-2A93-40A7-A9B4-DF6BF15D5D9A}"/>
    <dgm:cxn modelId="{838E9FD9-8932-463A-B4C5-8CA67BD1FDB8}" srcId="{0517696A-9F8A-4026-93F4-002C429376A0}" destId="{E864BDEF-CADA-4290-A438-47F8397C0C77}" srcOrd="5" destOrd="0" parTransId="{7A0FABFA-501A-4CC8-9F83-ED22EF451F50}" sibTransId="{9D720CB3-6785-471B-A2F9-D43D4732A9B5}"/>
    <dgm:cxn modelId="{B7F5AC39-3E28-4EA3-B043-E96C2F99FF8B}" type="presOf" srcId="{F8AB9D31-B25B-48B0-ACF5-0A90864F7AE1}" destId="{6ED5BB7F-C49B-42FA-AF3F-31B1988049E4}" srcOrd="0" destOrd="0" presId="urn:microsoft.com/office/officeart/2005/8/layout/default"/>
    <dgm:cxn modelId="{276B0A2C-2F87-4647-83EB-D860367B5EBD}" srcId="{0517696A-9F8A-4026-93F4-002C429376A0}" destId="{BA760BBB-CB18-4292-8540-521DAD87A46B}" srcOrd="4" destOrd="0" parTransId="{FC3B1FAE-C68B-4AD8-BAFD-6BDD424376D6}" sibTransId="{6B65E92F-F6FD-4742-9ED5-019A26198E35}"/>
    <dgm:cxn modelId="{037FFF91-0E3B-4234-8AB3-5DF06012B9EC}" srcId="{0517696A-9F8A-4026-93F4-002C429376A0}" destId="{665F9D90-B924-4BE7-9F58-6E69D563F7F1}" srcOrd="19" destOrd="0" parTransId="{82083CE4-17A3-4406-82E5-006CE1E5FDF2}" sibTransId="{FCE282EB-03E9-4ACB-8044-BD7771B42A0B}"/>
    <dgm:cxn modelId="{4420C754-D735-49AF-88E6-21CACAE2D921}" srcId="{0517696A-9F8A-4026-93F4-002C429376A0}" destId="{EC8790B5-A692-4663-AD80-EC861A4D1E8A}" srcOrd="15" destOrd="0" parTransId="{3A34E8EB-86F5-45B3-AC23-589A6A21E6B4}" sibTransId="{2AAD5109-9D42-4F61-89BA-D666931F1444}"/>
    <dgm:cxn modelId="{92B252B4-601F-4509-8530-70C8584CBC24}" srcId="{0517696A-9F8A-4026-93F4-002C429376A0}" destId="{B32245D5-F768-4E2F-B69D-6ADD56EAA07C}" srcOrd="18" destOrd="0" parTransId="{FC174E1C-CF91-4724-903F-343DAA264031}" sibTransId="{A2579465-2D51-4E5B-857F-E65F4F09630E}"/>
    <dgm:cxn modelId="{F4FBAA96-2054-4EDF-B42A-E713C11730FA}" srcId="{0517696A-9F8A-4026-93F4-002C429376A0}" destId="{F25413AF-E69B-4B3A-BBC5-70B7E6046EB1}" srcOrd="7" destOrd="0" parTransId="{C61BB4B8-3228-4D0A-84DC-2652E2585794}" sibTransId="{D8A5D130-F4C8-484E-93F6-900FBABDEEF2}"/>
    <dgm:cxn modelId="{42E6AC6F-DDB3-4968-BAF0-A094A5E26835}" srcId="{0517696A-9F8A-4026-93F4-002C429376A0}" destId="{A933B67D-A17F-49C9-A272-B440D3B11DAB}" srcOrd="1" destOrd="0" parTransId="{E8595320-F6A0-4A67-9657-7B3A0B0E98FB}" sibTransId="{5652C237-437C-41C8-8590-E1EE3AEBF7FB}"/>
    <dgm:cxn modelId="{6781A7CD-1D91-4CB0-82C7-0A86D991FA95}" type="presOf" srcId="{593CAC39-2FFB-4C14-AA1B-C91D4F991E05}" destId="{35B02AFF-C269-4F41-963A-2EBB2A58CE6D}" srcOrd="0" destOrd="0" presId="urn:microsoft.com/office/officeart/2005/8/layout/default"/>
    <dgm:cxn modelId="{104EF5C8-F068-4D06-A2D9-B836BCF419E4}" type="presOf" srcId="{021992E6-A257-43C4-8B3E-9541C5FD6CFA}" destId="{59503311-01D3-4380-9A22-4F18C867B2FA}" srcOrd="0" destOrd="0" presId="urn:microsoft.com/office/officeart/2005/8/layout/default"/>
    <dgm:cxn modelId="{868A14A3-0006-44F2-867D-3AD981141C98}" srcId="{0517696A-9F8A-4026-93F4-002C429376A0}" destId="{021992E6-A257-43C4-8B3E-9541C5FD6CFA}" srcOrd="14" destOrd="0" parTransId="{390459E5-C8C1-4340-BCA5-FF1E52BF35CA}" sibTransId="{86C89D9A-6A3B-4393-8CF3-0072B7182324}"/>
    <dgm:cxn modelId="{5FFD97F1-FA33-4273-AB5F-5BCBB499718B}" srcId="{0517696A-9F8A-4026-93F4-002C429376A0}" destId="{5DB483A1-D625-430F-AC87-33B954BCD951}" srcOrd="17" destOrd="0" parTransId="{09D6E0CA-C1E6-44C2-95AD-218022EC467B}" sibTransId="{24F4D331-03FC-4028-8577-22CDF094AE46}"/>
    <dgm:cxn modelId="{2B621570-2096-4D44-A51B-C3120852D89C}" type="presOf" srcId="{D038B989-9D9A-4B42-B6E5-0FBC196DCCAE}" destId="{2B5F77A7-E4D7-4E8D-BB5F-EBA4AC620988}" srcOrd="0" destOrd="0" presId="urn:microsoft.com/office/officeart/2005/8/layout/default"/>
    <dgm:cxn modelId="{FCEA080C-5CC6-42A6-8A03-7518DB47D098}" type="presOf" srcId="{A167C086-DB68-4728-837F-9FC833213E6A}" destId="{1A6394C0-11AA-4BD3-9C6C-1E4A685AC2C2}" srcOrd="0" destOrd="0" presId="urn:microsoft.com/office/officeart/2005/8/layout/default"/>
    <dgm:cxn modelId="{F1134584-F4C7-44F8-89A7-DD59EA98A1B3}" srcId="{0517696A-9F8A-4026-93F4-002C429376A0}" destId="{7F8CCD41-EBE6-4D2D-BAEC-9225D255F61E}" srcOrd="16" destOrd="0" parTransId="{A98C9A50-D671-428D-B0A9-7A24CCF72D92}" sibTransId="{0D10E029-AD52-43BE-96F2-3D5B5DD6D7F3}"/>
    <dgm:cxn modelId="{D0A8669D-CBE2-42DF-B7DA-70A78CC1F1AF}" srcId="{0517696A-9F8A-4026-93F4-002C429376A0}" destId="{D038B989-9D9A-4B42-B6E5-0FBC196DCCAE}" srcOrd="12" destOrd="0" parTransId="{5C1AA5D9-CF10-42F1-8958-EA60ADEE95BC}" sibTransId="{D2C7C93F-4ECE-4953-89C4-A9278ABFDCDF}"/>
    <dgm:cxn modelId="{2C6F1959-2058-4EA5-A0D2-AD31991B6F26}" type="presOf" srcId="{4A8420DD-34D6-4D84-BE5C-C9BA3F176D19}" destId="{1D9A6FB3-14AD-4FB2-B318-D746459BE353}" srcOrd="0" destOrd="0" presId="urn:microsoft.com/office/officeart/2005/8/layout/default"/>
    <dgm:cxn modelId="{0EDCD317-1093-4B01-85A3-00E00DE34BD8}" srcId="{0517696A-9F8A-4026-93F4-002C429376A0}" destId="{F2372DFF-4468-4D34-9EF0-87B0EB3B5899}" srcOrd="3" destOrd="0" parTransId="{BF216E51-C723-4EC0-ABD1-1FE01BC80C93}" sibTransId="{FCC67120-08FE-4DE6-8786-8E2B6796523D}"/>
    <dgm:cxn modelId="{D2D0B659-59EE-4636-87B5-F4C99918B09D}" type="presOf" srcId="{B32245D5-F768-4E2F-B69D-6ADD56EAA07C}" destId="{6E65C589-E5DC-42DE-A411-466087EF0AB6}" srcOrd="0" destOrd="0" presId="urn:microsoft.com/office/officeart/2005/8/layout/default"/>
    <dgm:cxn modelId="{F524D7E5-2DD4-4D93-80C0-8AEA2E159D69}" srcId="{0517696A-9F8A-4026-93F4-002C429376A0}" destId="{593CAC39-2FFB-4C14-AA1B-C91D4F991E05}" srcOrd="9" destOrd="0" parTransId="{3A3D1F57-2469-410D-BC8D-B392EDFEF8BB}" sibTransId="{109A55E0-880C-4CEC-8B4F-AE561823335E}"/>
    <dgm:cxn modelId="{90E3AF3F-E419-4E94-9E5F-0110EED2E455}" type="presOf" srcId="{BA760BBB-CB18-4292-8540-521DAD87A46B}" destId="{E9DB79FB-9758-4CCB-83FE-B9E26E20B399}" srcOrd="0" destOrd="0" presId="urn:microsoft.com/office/officeart/2005/8/layout/default"/>
    <dgm:cxn modelId="{7710246F-7CE0-4FE3-B284-94FA07D68604}" type="presOf" srcId="{83E0F783-55E3-4F03-B3F4-3C53054DC908}" destId="{17CCB83F-03EF-43E4-BB7B-7EC8CE9E2D83}" srcOrd="0" destOrd="0" presId="urn:microsoft.com/office/officeart/2005/8/layout/default"/>
    <dgm:cxn modelId="{9A8A83E2-780B-46A4-8707-AC5535FA79FF}" type="presOf" srcId="{EC8790B5-A692-4663-AD80-EC861A4D1E8A}" destId="{A321AED2-A747-43E3-86EC-B62D4CA14B90}" srcOrd="0" destOrd="0" presId="urn:microsoft.com/office/officeart/2005/8/layout/default"/>
    <dgm:cxn modelId="{0F6B7E91-D426-4642-B0D3-5204737A046B}" type="presOf" srcId="{0517696A-9F8A-4026-93F4-002C429376A0}" destId="{9995CDF2-5411-4985-8358-B90B9625D843}" srcOrd="0" destOrd="0" presId="urn:microsoft.com/office/officeart/2005/8/layout/default"/>
    <dgm:cxn modelId="{305DF19B-C9C3-4D2B-BF2D-50DD28F32FD4}" type="presOf" srcId="{7F8CCD41-EBE6-4D2D-BAEC-9225D255F61E}" destId="{F328DE22-7D7B-4E94-85A3-C9EA35782AC1}" srcOrd="0" destOrd="0" presId="urn:microsoft.com/office/officeart/2005/8/layout/default"/>
    <dgm:cxn modelId="{706D63B4-5776-481B-9D3F-1CEBC220B36E}" type="presParOf" srcId="{9995CDF2-5411-4985-8358-B90B9625D843}" destId="{17CCB83F-03EF-43E4-BB7B-7EC8CE9E2D83}" srcOrd="0" destOrd="0" presId="urn:microsoft.com/office/officeart/2005/8/layout/default"/>
    <dgm:cxn modelId="{63543BB5-5C9E-44F9-B863-2D964EF1607E}" type="presParOf" srcId="{9995CDF2-5411-4985-8358-B90B9625D843}" destId="{3CCD40AE-750B-42EF-85D9-1BA3EA6E2DC9}" srcOrd="1" destOrd="0" presId="urn:microsoft.com/office/officeart/2005/8/layout/default"/>
    <dgm:cxn modelId="{0F59E6FC-7070-434F-B020-A89CD659100C}" type="presParOf" srcId="{9995CDF2-5411-4985-8358-B90B9625D843}" destId="{6C733807-C098-48B9-89D1-E0E3BC8DB8F7}" srcOrd="2" destOrd="0" presId="urn:microsoft.com/office/officeart/2005/8/layout/default"/>
    <dgm:cxn modelId="{64C66814-F6E1-44B1-AAF3-62F1B11FE50B}" type="presParOf" srcId="{9995CDF2-5411-4985-8358-B90B9625D843}" destId="{1AC04188-C37A-4E25-8A89-5E379F2FA135}" srcOrd="3" destOrd="0" presId="urn:microsoft.com/office/officeart/2005/8/layout/default"/>
    <dgm:cxn modelId="{EE887C89-B316-4997-B9D0-9195E7CD383F}" type="presParOf" srcId="{9995CDF2-5411-4985-8358-B90B9625D843}" destId="{1A6394C0-11AA-4BD3-9C6C-1E4A685AC2C2}" srcOrd="4" destOrd="0" presId="urn:microsoft.com/office/officeart/2005/8/layout/default"/>
    <dgm:cxn modelId="{EFF7BAE2-F6E4-41A6-AF5F-4DE27331D9C1}" type="presParOf" srcId="{9995CDF2-5411-4985-8358-B90B9625D843}" destId="{DCC22516-5659-40EB-AD4C-B8AF4900F612}" srcOrd="5" destOrd="0" presId="urn:microsoft.com/office/officeart/2005/8/layout/default"/>
    <dgm:cxn modelId="{839C6271-277C-49AC-86B0-1545D9049661}" type="presParOf" srcId="{9995CDF2-5411-4985-8358-B90B9625D843}" destId="{A618D791-8977-471E-B193-65FF99A8F866}" srcOrd="6" destOrd="0" presId="urn:microsoft.com/office/officeart/2005/8/layout/default"/>
    <dgm:cxn modelId="{4BAC54CC-DA5B-40F6-B8DB-A707E28D417E}" type="presParOf" srcId="{9995CDF2-5411-4985-8358-B90B9625D843}" destId="{7203C874-733E-4411-8B15-68EFF65807A4}" srcOrd="7" destOrd="0" presId="urn:microsoft.com/office/officeart/2005/8/layout/default"/>
    <dgm:cxn modelId="{C649032D-964B-477F-A571-458D47ED9E08}" type="presParOf" srcId="{9995CDF2-5411-4985-8358-B90B9625D843}" destId="{E9DB79FB-9758-4CCB-83FE-B9E26E20B399}" srcOrd="8" destOrd="0" presId="urn:microsoft.com/office/officeart/2005/8/layout/default"/>
    <dgm:cxn modelId="{D7967165-56B6-4A4E-8F27-BCD145B24E6D}" type="presParOf" srcId="{9995CDF2-5411-4985-8358-B90B9625D843}" destId="{0103133F-FDAE-4CC6-B0B4-4F53781E5186}" srcOrd="9" destOrd="0" presId="urn:microsoft.com/office/officeart/2005/8/layout/default"/>
    <dgm:cxn modelId="{BEA0F93C-1475-4087-8037-0B4B37B599AC}" type="presParOf" srcId="{9995CDF2-5411-4985-8358-B90B9625D843}" destId="{1357C259-82AE-4E6F-AC05-51E81D5E5B85}" srcOrd="10" destOrd="0" presId="urn:microsoft.com/office/officeart/2005/8/layout/default"/>
    <dgm:cxn modelId="{BD3D9BEA-ADF0-4AD2-97E4-7B2575FDEB94}" type="presParOf" srcId="{9995CDF2-5411-4985-8358-B90B9625D843}" destId="{3E0578FC-A2AB-488A-9A78-764C4E6231A3}" srcOrd="11" destOrd="0" presId="urn:microsoft.com/office/officeart/2005/8/layout/default"/>
    <dgm:cxn modelId="{64D284EE-6E40-4817-BBAC-5E85F530389E}" type="presParOf" srcId="{9995CDF2-5411-4985-8358-B90B9625D843}" destId="{6ED5BB7F-C49B-42FA-AF3F-31B1988049E4}" srcOrd="12" destOrd="0" presId="urn:microsoft.com/office/officeart/2005/8/layout/default"/>
    <dgm:cxn modelId="{7D1493A4-6588-469A-B942-C1BE02B4F92B}" type="presParOf" srcId="{9995CDF2-5411-4985-8358-B90B9625D843}" destId="{9478048B-EAA5-41AA-A866-A2F2D0892A35}" srcOrd="13" destOrd="0" presId="urn:microsoft.com/office/officeart/2005/8/layout/default"/>
    <dgm:cxn modelId="{E0F6A555-4821-4FB9-BC77-CDAF80F2A0C0}" type="presParOf" srcId="{9995CDF2-5411-4985-8358-B90B9625D843}" destId="{89911271-25D0-46BC-A0B4-A55BC8EDF0F0}" srcOrd="14" destOrd="0" presId="urn:microsoft.com/office/officeart/2005/8/layout/default"/>
    <dgm:cxn modelId="{D0D05428-7A84-4385-B1E9-894A30A2C88D}" type="presParOf" srcId="{9995CDF2-5411-4985-8358-B90B9625D843}" destId="{581DF881-7430-4676-96A4-BFD6138E8885}" srcOrd="15" destOrd="0" presId="urn:microsoft.com/office/officeart/2005/8/layout/default"/>
    <dgm:cxn modelId="{A4CF1517-3E64-4E71-A906-22E8D9FB9851}" type="presParOf" srcId="{9995CDF2-5411-4985-8358-B90B9625D843}" destId="{DC615774-E640-4F45-8FDF-80D0A05AC83E}" srcOrd="16" destOrd="0" presId="urn:microsoft.com/office/officeart/2005/8/layout/default"/>
    <dgm:cxn modelId="{B97F5241-308A-418A-9BB5-A2724AB56E4C}" type="presParOf" srcId="{9995CDF2-5411-4985-8358-B90B9625D843}" destId="{E5D75959-CCEE-4FE1-86E0-AD96AC9522EA}" srcOrd="17" destOrd="0" presId="urn:microsoft.com/office/officeart/2005/8/layout/default"/>
    <dgm:cxn modelId="{8CFE4788-E3D9-4306-86D4-F19D9E131AD3}" type="presParOf" srcId="{9995CDF2-5411-4985-8358-B90B9625D843}" destId="{35B02AFF-C269-4F41-963A-2EBB2A58CE6D}" srcOrd="18" destOrd="0" presId="urn:microsoft.com/office/officeart/2005/8/layout/default"/>
    <dgm:cxn modelId="{F8875806-ED39-4FC7-813F-CA582F7A8353}" type="presParOf" srcId="{9995CDF2-5411-4985-8358-B90B9625D843}" destId="{622245B6-65F8-45E0-A04F-02AF7122376E}" srcOrd="19" destOrd="0" presId="urn:microsoft.com/office/officeart/2005/8/layout/default"/>
    <dgm:cxn modelId="{CB5F8352-C625-4423-A7C8-89D46B9F3673}" type="presParOf" srcId="{9995CDF2-5411-4985-8358-B90B9625D843}" destId="{1D9A6FB3-14AD-4FB2-B318-D746459BE353}" srcOrd="20" destOrd="0" presId="urn:microsoft.com/office/officeart/2005/8/layout/default"/>
    <dgm:cxn modelId="{35312C48-CA67-4FE9-A9C8-4CF4C5424CD6}" type="presParOf" srcId="{9995CDF2-5411-4985-8358-B90B9625D843}" destId="{42C89EE8-D861-4838-AD6E-E3C4AA896E0E}" srcOrd="21" destOrd="0" presId="urn:microsoft.com/office/officeart/2005/8/layout/default"/>
    <dgm:cxn modelId="{B8C336AA-A8D1-4090-8122-3E15923828BF}" type="presParOf" srcId="{9995CDF2-5411-4985-8358-B90B9625D843}" destId="{1A38D8C1-E107-4C26-A925-B153DB63EBE0}" srcOrd="22" destOrd="0" presId="urn:microsoft.com/office/officeart/2005/8/layout/default"/>
    <dgm:cxn modelId="{3E58E659-F97C-4BB5-8035-E608E5D77E5A}" type="presParOf" srcId="{9995CDF2-5411-4985-8358-B90B9625D843}" destId="{25FDCDA4-0E98-472D-B665-3EB4751C1992}" srcOrd="23" destOrd="0" presId="urn:microsoft.com/office/officeart/2005/8/layout/default"/>
    <dgm:cxn modelId="{77C1456E-8907-427A-A566-AFAC2B05D4E3}" type="presParOf" srcId="{9995CDF2-5411-4985-8358-B90B9625D843}" destId="{2B5F77A7-E4D7-4E8D-BB5F-EBA4AC620988}" srcOrd="24" destOrd="0" presId="urn:microsoft.com/office/officeart/2005/8/layout/default"/>
    <dgm:cxn modelId="{DC49725E-57F6-410E-A6D7-27BDC915F08C}" type="presParOf" srcId="{9995CDF2-5411-4985-8358-B90B9625D843}" destId="{3E914925-13B8-4A32-919E-81379F0E5093}" srcOrd="25" destOrd="0" presId="urn:microsoft.com/office/officeart/2005/8/layout/default"/>
    <dgm:cxn modelId="{EA4ACF8A-C08C-4E91-81EF-343CBD5BD4CD}" type="presParOf" srcId="{9995CDF2-5411-4985-8358-B90B9625D843}" destId="{FC34E82A-4923-408A-86A3-11CE62F97C92}" srcOrd="26" destOrd="0" presId="urn:microsoft.com/office/officeart/2005/8/layout/default"/>
    <dgm:cxn modelId="{644D6393-EE8F-4426-8827-5D097C8B0CC9}" type="presParOf" srcId="{9995CDF2-5411-4985-8358-B90B9625D843}" destId="{AD77CF38-4D9E-4FFC-BF89-493587EB20FB}" srcOrd="27" destOrd="0" presId="urn:microsoft.com/office/officeart/2005/8/layout/default"/>
    <dgm:cxn modelId="{DC937C2C-4D26-4123-92BA-E7A536A4B4C7}" type="presParOf" srcId="{9995CDF2-5411-4985-8358-B90B9625D843}" destId="{59503311-01D3-4380-9A22-4F18C867B2FA}" srcOrd="28" destOrd="0" presId="urn:microsoft.com/office/officeart/2005/8/layout/default"/>
    <dgm:cxn modelId="{89BAD274-C22C-4820-B201-D67E086E4298}" type="presParOf" srcId="{9995CDF2-5411-4985-8358-B90B9625D843}" destId="{BCF1AB47-A4ED-4832-90F1-9EE44CF30FC2}" srcOrd="29" destOrd="0" presId="urn:microsoft.com/office/officeart/2005/8/layout/default"/>
    <dgm:cxn modelId="{4F1D5D97-4728-4944-9DDC-C0C18B370F16}" type="presParOf" srcId="{9995CDF2-5411-4985-8358-B90B9625D843}" destId="{A321AED2-A747-43E3-86EC-B62D4CA14B90}" srcOrd="30" destOrd="0" presId="urn:microsoft.com/office/officeart/2005/8/layout/default"/>
    <dgm:cxn modelId="{2F0FC8CC-23C6-43AA-8DB1-7D8BE027A70B}" type="presParOf" srcId="{9995CDF2-5411-4985-8358-B90B9625D843}" destId="{2F60A0ED-51B4-409D-8726-4EFEDB4177BA}" srcOrd="31" destOrd="0" presId="urn:microsoft.com/office/officeart/2005/8/layout/default"/>
    <dgm:cxn modelId="{33DD07B0-A0E6-41AC-9EF8-C9567AA0C3BB}" type="presParOf" srcId="{9995CDF2-5411-4985-8358-B90B9625D843}" destId="{F328DE22-7D7B-4E94-85A3-C9EA35782AC1}" srcOrd="32" destOrd="0" presId="urn:microsoft.com/office/officeart/2005/8/layout/default"/>
    <dgm:cxn modelId="{BCDD2F82-67D1-4C23-9756-5E57BAE74128}" type="presParOf" srcId="{9995CDF2-5411-4985-8358-B90B9625D843}" destId="{A133983F-0777-46A5-88DF-452C8E79ACA1}" srcOrd="33" destOrd="0" presId="urn:microsoft.com/office/officeart/2005/8/layout/default"/>
    <dgm:cxn modelId="{35F34DF6-4ADF-4C37-9EC8-C06C3A6580D7}" type="presParOf" srcId="{9995CDF2-5411-4985-8358-B90B9625D843}" destId="{95C526B4-6D94-4C13-A2E1-F0B1297D2EC3}" srcOrd="34" destOrd="0" presId="urn:microsoft.com/office/officeart/2005/8/layout/default"/>
    <dgm:cxn modelId="{0D70C996-6F51-4493-8E42-4FBB89C80960}" type="presParOf" srcId="{9995CDF2-5411-4985-8358-B90B9625D843}" destId="{5E22A1EA-FA91-4E84-A79D-62436A515498}" srcOrd="35" destOrd="0" presId="urn:microsoft.com/office/officeart/2005/8/layout/default"/>
    <dgm:cxn modelId="{087E7906-9B53-41AB-BF07-ED5843342CB4}" type="presParOf" srcId="{9995CDF2-5411-4985-8358-B90B9625D843}" destId="{6E65C589-E5DC-42DE-A411-466087EF0AB6}" srcOrd="36" destOrd="0" presId="urn:microsoft.com/office/officeart/2005/8/layout/default"/>
    <dgm:cxn modelId="{8B02F3E8-7C12-43AD-815F-3FCD635438B0}" type="presParOf" srcId="{9995CDF2-5411-4985-8358-B90B9625D843}" destId="{31B4C8D9-559E-40F3-AD83-9368DDD736BB}" srcOrd="37" destOrd="0" presId="urn:microsoft.com/office/officeart/2005/8/layout/default"/>
    <dgm:cxn modelId="{15279C2E-6227-417F-A3D5-30CAEFBB862E}" type="presParOf" srcId="{9995CDF2-5411-4985-8358-B90B9625D843}" destId="{3D8CD2C6-5CF6-43BD-ABDC-B4D2A019A1A6}" srcOrd="3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DE169D4-5AE2-40B6-97DD-B8511542E9D5}" type="doc">
      <dgm:prSet loTypeId="urn:microsoft.com/office/officeart/2005/8/layout/venn2" loCatId="relationship" qsTypeId="urn:microsoft.com/office/officeart/2005/8/quickstyle/simple1#4" qsCatId="simple" csTypeId="urn:microsoft.com/office/officeart/2005/8/colors/accent1_2#6" csCatId="accent1" phldr="1"/>
      <dgm:spPr/>
      <dgm:t>
        <a:bodyPr/>
        <a:lstStyle/>
        <a:p>
          <a:endParaRPr lang="es-ES"/>
        </a:p>
      </dgm:t>
    </dgm:pt>
    <dgm:pt modelId="{E2B69E38-6752-4FBE-AFFC-A5B39EFF4C3C}" type="pres">
      <dgm:prSet presAssocID="{3DE169D4-5AE2-40B6-97DD-B8511542E9D5}" presName="Name0" presStyleCnt="0">
        <dgm:presLayoutVars>
          <dgm:chMax val="7"/>
          <dgm:resizeHandles val="exact"/>
        </dgm:presLayoutVars>
      </dgm:prSet>
      <dgm:spPr/>
      <dgm:t>
        <a:bodyPr/>
        <a:lstStyle/>
        <a:p>
          <a:endParaRPr lang="es-ES"/>
        </a:p>
      </dgm:t>
    </dgm:pt>
  </dgm:ptLst>
  <dgm:cxnLst>
    <dgm:cxn modelId="{3452AC09-0017-4FB0-824C-725359594137}" type="presOf" srcId="{3DE169D4-5AE2-40B6-97DD-B8511542E9D5}" destId="{E2B69E38-6752-4FBE-AFFC-A5B39EFF4C3C}" srcOrd="0" destOrd="0" presId="urn:microsoft.com/office/officeart/2005/8/layout/ven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ED9F782D-36CF-4D18-9621-504C16249D0C}" type="doc">
      <dgm:prSet loTypeId="urn:microsoft.com/office/officeart/2005/8/layout/vList4#5" loCatId="list" qsTypeId="urn:microsoft.com/office/officeart/2005/8/quickstyle/simple1#5" qsCatId="simple" csTypeId="urn:microsoft.com/office/officeart/2005/8/colors/accent1_2#7" csCatId="accent1" phldr="1"/>
      <dgm:spPr/>
      <dgm:t>
        <a:bodyPr/>
        <a:lstStyle/>
        <a:p>
          <a:endParaRPr lang="es-ES"/>
        </a:p>
      </dgm:t>
    </dgm:pt>
    <dgm:pt modelId="{B1FDEF65-9937-41DE-8C8B-C860BBF75CA2}">
      <dgm:prSet custT="1"/>
      <dgm:spPr>
        <a:solidFill>
          <a:srgbClr val="794419"/>
        </a:solidFill>
      </dgm:spPr>
      <dgm:t>
        <a:bodyPr/>
        <a:lstStyle/>
        <a:p>
          <a:pPr rtl="0"/>
          <a:r>
            <a:rPr lang="es-ES" sz="2000" b="1" dirty="0" smtClean="0">
              <a:solidFill>
                <a:srgbClr val="FFFF00"/>
              </a:solidFill>
            </a:rPr>
            <a:t>Disminución de hasta un 50% del tiempo involucrado en las compras directas.</a:t>
          </a:r>
          <a:endParaRPr lang="es-ES" sz="2000" dirty="0">
            <a:solidFill>
              <a:srgbClr val="FFFF00"/>
            </a:solidFill>
          </a:endParaRPr>
        </a:p>
      </dgm:t>
    </dgm:pt>
    <dgm:pt modelId="{ACD73704-A3EF-4575-8D4D-49A1900DB56E}" type="parTrans" cxnId="{91022B6E-8912-45C0-80EB-7B673427BC16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348399B1-EA74-45A7-AD25-3C6EDF136270}" type="sibTrans" cxnId="{91022B6E-8912-45C0-80EB-7B673427BC16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A273CF07-E16E-4218-8C2F-24CD112BE293}">
      <dgm:prSet custT="1"/>
      <dgm:spPr>
        <a:solidFill>
          <a:srgbClr val="794419"/>
        </a:solidFill>
      </dgm:spPr>
      <dgm:t>
        <a:bodyPr/>
        <a:lstStyle/>
        <a:p>
          <a:pPr rtl="0"/>
          <a:r>
            <a:rPr lang="es-PE" sz="2000" b="1" dirty="0" smtClean="0">
              <a:solidFill>
                <a:srgbClr val="FFFF00"/>
              </a:solidFill>
            </a:rPr>
            <a:t>10% de ahorros promedio en negociación de contratos </a:t>
          </a:r>
          <a:endParaRPr lang="en-AU" sz="2000" b="1" dirty="0" smtClean="0">
            <a:solidFill>
              <a:srgbClr val="FFFF00"/>
            </a:solidFill>
          </a:endParaRPr>
        </a:p>
      </dgm:t>
    </dgm:pt>
    <dgm:pt modelId="{D3D3777C-2F90-40E7-9788-BBC85FE6DFF3}" type="parTrans" cxnId="{5845D59D-33CE-4552-8642-051E274D6386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7B2B6559-B25E-4EDA-A720-7AB0B27CA889}" type="sibTrans" cxnId="{5845D59D-33CE-4552-8642-051E274D6386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A6C953B1-DEF0-4E19-A677-24870DCAF222}">
      <dgm:prSet custT="1"/>
      <dgm:spPr>
        <a:solidFill>
          <a:srgbClr val="794419"/>
        </a:solidFill>
      </dgm:spPr>
      <dgm:t>
        <a:bodyPr/>
        <a:lstStyle/>
        <a:p>
          <a:pPr rtl="0"/>
          <a:r>
            <a:rPr lang="es-ES" sz="2000" b="1" dirty="0" smtClean="0">
              <a:solidFill>
                <a:srgbClr val="FFFF00"/>
              </a:solidFill>
            </a:rPr>
            <a:t>Trazabilidad y </a:t>
          </a:r>
          <a:r>
            <a:rPr lang="es-ES" sz="2000" b="1" dirty="0" err="1" smtClean="0">
              <a:solidFill>
                <a:srgbClr val="FFFF00"/>
              </a:solidFill>
            </a:rPr>
            <a:t>Auditabilidad</a:t>
          </a:r>
          <a:r>
            <a:rPr lang="es-ES" sz="2000" b="1" dirty="0" smtClean="0">
              <a:solidFill>
                <a:srgbClr val="FFFF00"/>
              </a:solidFill>
            </a:rPr>
            <a:t> de los procesos, mayor control y visibilidad de la actividad de abastecimiento.</a:t>
          </a:r>
          <a:endParaRPr lang="es-ES" sz="2000" dirty="0">
            <a:solidFill>
              <a:srgbClr val="FFFF00"/>
            </a:solidFill>
          </a:endParaRPr>
        </a:p>
      </dgm:t>
    </dgm:pt>
    <dgm:pt modelId="{EE46DC5F-3B82-4D42-A419-06A4B512FD6F}" type="parTrans" cxnId="{E067CEDE-7494-430C-B59E-F2B84C001D6A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2A7F69B2-6E34-4462-B299-6F61FEE806D0}" type="sibTrans" cxnId="{E067CEDE-7494-430C-B59E-F2B84C001D6A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DC4DF56B-E863-4714-BC2B-C469B83A4B16}">
      <dgm:prSet custT="1"/>
      <dgm:spPr>
        <a:solidFill>
          <a:srgbClr val="794419"/>
        </a:solidFill>
      </dgm:spPr>
      <dgm:t>
        <a:bodyPr/>
        <a:lstStyle/>
        <a:p>
          <a:pPr rtl="0"/>
          <a:r>
            <a:rPr lang="es-ES" sz="2000" b="1" dirty="0" smtClean="0">
              <a:solidFill>
                <a:srgbClr val="FFFF00"/>
              </a:solidFill>
            </a:rPr>
            <a:t>Aumento de hasta un 33% de eficiencia en el desempeño de compradores.</a:t>
          </a:r>
          <a:endParaRPr lang="es-ES" sz="2000" dirty="0">
            <a:solidFill>
              <a:srgbClr val="FFFF00"/>
            </a:solidFill>
          </a:endParaRPr>
        </a:p>
      </dgm:t>
    </dgm:pt>
    <dgm:pt modelId="{940CF2A1-0587-4FA1-BB4B-933A88DA31AE}" type="parTrans" cxnId="{C343E4B3-5592-4140-8105-0DC095080174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37D3001F-399F-456A-8404-6B5A48E168A0}" type="sibTrans" cxnId="{C343E4B3-5592-4140-8105-0DC095080174}">
      <dgm:prSet/>
      <dgm:spPr/>
      <dgm:t>
        <a:bodyPr/>
        <a:lstStyle/>
        <a:p>
          <a:endParaRPr lang="es-ES" sz="1600">
            <a:solidFill>
              <a:srgbClr val="FFFF00"/>
            </a:solidFill>
          </a:endParaRPr>
        </a:p>
      </dgm:t>
    </dgm:pt>
    <dgm:pt modelId="{0110933D-255F-4B42-9B0F-DE87D17F578A}" type="pres">
      <dgm:prSet presAssocID="{ED9F782D-36CF-4D18-9621-504C16249D0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s-ES"/>
        </a:p>
      </dgm:t>
    </dgm:pt>
    <dgm:pt modelId="{3349FD61-A055-4F8D-92B7-6AA6B3A6E5A0}" type="pres">
      <dgm:prSet presAssocID="{B1FDEF65-9937-41DE-8C8B-C860BBF75CA2}" presName="comp" presStyleCnt="0"/>
      <dgm:spPr/>
    </dgm:pt>
    <dgm:pt modelId="{A4AC7AA7-F43E-4627-BF92-AAC05F73482A}" type="pres">
      <dgm:prSet presAssocID="{B1FDEF65-9937-41DE-8C8B-C860BBF75CA2}" presName="box" presStyleLbl="node1" presStyleIdx="0" presStyleCnt="4"/>
      <dgm:spPr/>
      <dgm:t>
        <a:bodyPr/>
        <a:lstStyle/>
        <a:p>
          <a:endParaRPr lang="es-ES"/>
        </a:p>
      </dgm:t>
    </dgm:pt>
    <dgm:pt modelId="{81D2C80B-F704-444D-8E6F-4106E052A11A}" type="pres">
      <dgm:prSet presAssocID="{B1FDEF65-9937-41DE-8C8B-C860BBF75CA2}" presName="img" presStyleLbl="fgImgPlace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68AB9881-F85B-46DA-8DFA-6B8E7F8E7A91}" type="pres">
      <dgm:prSet presAssocID="{B1FDEF65-9937-41DE-8C8B-C860BBF75CA2}" presName="text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2EC7D86D-D839-4B5D-BA48-A34631CE119A}" type="pres">
      <dgm:prSet presAssocID="{348399B1-EA74-45A7-AD25-3C6EDF136270}" presName="spacer" presStyleCnt="0"/>
      <dgm:spPr/>
    </dgm:pt>
    <dgm:pt modelId="{7F01BDB9-5B23-474E-933C-687300D17103}" type="pres">
      <dgm:prSet presAssocID="{DC4DF56B-E863-4714-BC2B-C469B83A4B16}" presName="comp" presStyleCnt="0"/>
      <dgm:spPr/>
    </dgm:pt>
    <dgm:pt modelId="{1042CD5A-9516-46B4-9EC1-A35CA0E53178}" type="pres">
      <dgm:prSet presAssocID="{DC4DF56B-E863-4714-BC2B-C469B83A4B16}" presName="box" presStyleLbl="node1" presStyleIdx="1" presStyleCnt="4"/>
      <dgm:spPr/>
      <dgm:t>
        <a:bodyPr/>
        <a:lstStyle/>
        <a:p>
          <a:endParaRPr lang="es-ES"/>
        </a:p>
      </dgm:t>
    </dgm:pt>
    <dgm:pt modelId="{A0CFB931-40A8-48BA-BE70-335650083A89}" type="pres">
      <dgm:prSet presAssocID="{DC4DF56B-E863-4714-BC2B-C469B83A4B16}" presName="img" presStyleLbl="fgImgPlace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A78F9704-3429-464D-820A-67B52D7EB3B4}" type="pres">
      <dgm:prSet presAssocID="{DC4DF56B-E863-4714-BC2B-C469B83A4B16}" presName="text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D04D166C-068A-4DE3-B464-9C25DAC901E0}" type="pres">
      <dgm:prSet presAssocID="{37D3001F-399F-456A-8404-6B5A48E168A0}" presName="spacer" presStyleCnt="0"/>
      <dgm:spPr/>
    </dgm:pt>
    <dgm:pt modelId="{66E09B2A-44B6-40DD-BE5F-EE8AE7AC968E}" type="pres">
      <dgm:prSet presAssocID="{A273CF07-E16E-4218-8C2F-24CD112BE293}" presName="comp" presStyleCnt="0"/>
      <dgm:spPr/>
    </dgm:pt>
    <dgm:pt modelId="{7D5E4BC6-CE6D-4471-BAA3-AEAC40852B81}" type="pres">
      <dgm:prSet presAssocID="{A273CF07-E16E-4218-8C2F-24CD112BE293}" presName="box" presStyleLbl="node1" presStyleIdx="2" presStyleCnt="4"/>
      <dgm:spPr/>
      <dgm:t>
        <a:bodyPr/>
        <a:lstStyle/>
        <a:p>
          <a:endParaRPr lang="es-ES"/>
        </a:p>
      </dgm:t>
    </dgm:pt>
    <dgm:pt modelId="{D4FF082A-4109-467E-A3CB-26FA3BE932A0}" type="pres">
      <dgm:prSet presAssocID="{A273CF07-E16E-4218-8C2F-24CD112BE293}" presName="img" presStyleLbl="fgImgPlace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C0BDE43F-A917-41CC-B886-8EA8C06461E1}" type="pres">
      <dgm:prSet presAssocID="{A273CF07-E16E-4218-8C2F-24CD112BE293}" presName="text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69E7A45C-A393-410E-A31E-7A8537BBB224}" type="pres">
      <dgm:prSet presAssocID="{7B2B6559-B25E-4EDA-A720-7AB0B27CA889}" presName="spacer" presStyleCnt="0"/>
      <dgm:spPr/>
    </dgm:pt>
    <dgm:pt modelId="{5B7C4C5C-1A81-44B6-9274-56AB8D5609AD}" type="pres">
      <dgm:prSet presAssocID="{A6C953B1-DEF0-4E19-A677-24870DCAF222}" presName="comp" presStyleCnt="0"/>
      <dgm:spPr/>
    </dgm:pt>
    <dgm:pt modelId="{CEA16822-4543-472E-BC1F-905B24D1AECE}" type="pres">
      <dgm:prSet presAssocID="{A6C953B1-DEF0-4E19-A677-24870DCAF222}" presName="box" presStyleLbl="node1" presStyleIdx="3" presStyleCnt="4"/>
      <dgm:spPr/>
      <dgm:t>
        <a:bodyPr/>
        <a:lstStyle/>
        <a:p>
          <a:endParaRPr lang="es-ES"/>
        </a:p>
      </dgm:t>
    </dgm:pt>
    <dgm:pt modelId="{85A7C15E-593E-483B-8341-F45E6D412B93}" type="pres">
      <dgm:prSet presAssocID="{A6C953B1-DEF0-4E19-A677-24870DCAF222}" presName="img" presStyleLbl="fgImgPlace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  <dgm:pt modelId="{F2205794-EFEA-4816-9FE1-7400DD6A5A57}" type="pres">
      <dgm:prSet presAssocID="{A6C953B1-DEF0-4E19-A677-24870DCAF222}" presName="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3100D254-2282-4F9A-84FF-9318C81C96F3}" type="presOf" srcId="{A6C953B1-DEF0-4E19-A677-24870DCAF222}" destId="{F2205794-EFEA-4816-9FE1-7400DD6A5A57}" srcOrd="1" destOrd="0" presId="urn:microsoft.com/office/officeart/2005/8/layout/vList4#5"/>
    <dgm:cxn modelId="{C97D10C7-46E6-4156-9DA1-11D6697DE7BA}" type="presOf" srcId="{A273CF07-E16E-4218-8C2F-24CD112BE293}" destId="{C0BDE43F-A917-41CC-B886-8EA8C06461E1}" srcOrd="1" destOrd="0" presId="urn:microsoft.com/office/officeart/2005/8/layout/vList4#5"/>
    <dgm:cxn modelId="{129B4717-BF11-4437-9EA3-973AF5B56294}" type="presOf" srcId="{DC4DF56B-E863-4714-BC2B-C469B83A4B16}" destId="{A78F9704-3429-464D-820A-67B52D7EB3B4}" srcOrd="1" destOrd="0" presId="urn:microsoft.com/office/officeart/2005/8/layout/vList4#5"/>
    <dgm:cxn modelId="{FD276948-3C46-48BE-A161-5AD6A6362203}" type="presOf" srcId="{B1FDEF65-9937-41DE-8C8B-C860BBF75CA2}" destId="{68AB9881-F85B-46DA-8DFA-6B8E7F8E7A91}" srcOrd="1" destOrd="0" presId="urn:microsoft.com/office/officeart/2005/8/layout/vList4#5"/>
    <dgm:cxn modelId="{5FCF8FC3-9FCA-479C-8FA8-C1AE149C5D64}" type="presOf" srcId="{DC4DF56B-E863-4714-BC2B-C469B83A4B16}" destId="{1042CD5A-9516-46B4-9EC1-A35CA0E53178}" srcOrd="0" destOrd="0" presId="urn:microsoft.com/office/officeart/2005/8/layout/vList4#5"/>
    <dgm:cxn modelId="{E067CEDE-7494-430C-B59E-F2B84C001D6A}" srcId="{ED9F782D-36CF-4D18-9621-504C16249D0C}" destId="{A6C953B1-DEF0-4E19-A677-24870DCAF222}" srcOrd="3" destOrd="0" parTransId="{EE46DC5F-3B82-4D42-A419-06A4B512FD6F}" sibTransId="{2A7F69B2-6E34-4462-B299-6F61FEE806D0}"/>
    <dgm:cxn modelId="{C343E4B3-5592-4140-8105-0DC095080174}" srcId="{ED9F782D-36CF-4D18-9621-504C16249D0C}" destId="{DC4DF56B-E863-4714-BC2B-C469B83A4B16}" srcOrd="1" destOrd="0" parTransId="{940CF2A1-0587-4FA1-BB4B-933A88DA31AE}" sibTransId="{37D3001F-399F-456A-8404-6B5A48E168A0}"/>
    <dgm:cxn modelId="{91022B6E-8912-45C0-80EB-7B673427BC16}" srcId="{ED9F782D-36CF-4D18-9621-504C16249D0C}" destId="{B1FDEF65-9937-41DE-8C8B-C860BBF75CA2}" srcOrd="0" destOrd="0" parTransId="{ACD73704-A3EF-4575-8D4D-49A1900DB56E}" sibTransId="{348399B1-EA74-45A7-AD25-3C6EDF136270}"/>
    <dgm:cxn modelId="{5845D59D-33CE-4552-8642-051E274D6386}" srcId="{ED9F782D-36CF-4D18-9621-504C16249D0C}" destId="{A273CF07-E16E-4218-8C2F-24CD112BE293}" srcOrd="2" destOrd="0" parTransId="{D3D3777C-2F90-40E7-9788-BBC85FE6DFF3}" sibTransId="{7B2B6559-B25E-4EDA-A720-7AB0B27CA889}"/>
    <dgm:cxn modelId="{D8CF378F-8321-4F17-A844-213F1FD8BA48}" type="presOf" srcId="{B1FDEF65-9937-41DE-8C8B-C860BBF75CA2}" destId="{A4AC7AA7-F43E-4627-BF92-AAC05F73482A}" srcOrd="0" destOrd="0" presId="urn:microsoft.com/office/officeart/2005/8/layout/vList4#5"/>
    <dgm:cxn modelId="{07F125EB-05F9-4B71-AFBE-ACF687B912B9}" type="presOf" srcId="{A273CF07-E16E-4218-8C2F-24CD112BE293}" destId="{7D5E4BC6-CE6D-4471-BAA3-AEAC40852B81}" srcOrd="0" destOrd="0" presId="urn:microsoft.com/office/officeart/2005/8/layout/vList4#5"/>
    <dgm:cxn modelId="{EE8F1C87-5B14-4EA8-95EA-1F7166122CB9}" type="presOf" srcId="{A6C953B1-DEF0-4E19-A677-24870DCAF222}" destId="{CEA16822-4543-472E-BC1F-905B24D1AECE}" srcOrd="0" destOrd="0" presId="urn:microsoft.com/office/officeart/2005/8/layout/vList4#5"/>
    <dgm:cxn modelId="{AB974C0A-15ED-496D-B6AA-65F5FBB809C1}" type="presOf" srcId="{ED9F782D-36CF-4D18-9621-504C16249D0C}" destId="{0110933D-255F-4B42-9B0F-DE87D17F578A}" srcOrd="0" destOrd="0" presId="urn:microsoft.com/office/officeart/2005/8/layout/vList4#5"/>
    <dgm:cxn modelId="{2023609C-9071-4368-BC73-E3F049512975}" type="presParOf" srcId="{0110933D-255F-4B42-9B0F-DE87D17F578A}" destId="{3349FD61-A055-4F8D-92B7-6AA6B3A6E5A0}" srcOrd="0" destOrd="0" presId="urn:microsoft.com/office/officeart/2005/8/layout/vList4#5"/>
    <dgm:cxn modelId="{0561AE66-D320-4F92-8103-8322C39DB314}" type="presParOf" srcId="{3349FD61-A055-4F8D-92B7-6AA6B3A6E5A0}" destId="{A4AC7AA7-F43E-4627-BF92-AAC05F73482A}" srcOrd="0" destOrd="0" presId="urn:microsoft.com/office/officeart/2005/8/layout/vList4#5"/>
    <dgm:cxn modelId="{99F9EF56-FE2B-4F0C-8EF4-3E6D7D853E61}" type="presParOf" srcId="{3349FD61-A055-4F8D-92B7-6AA6B3A6E5A0}" destId="{81D2C80B-F704-444D-8E6F-4106E052A11A}" srcOrd="1" destOrd="0" presId="urn:microsoft.com/office/officeart/2005/8/layout/vList4#5"/>
    <dgm:cxn modelId="{019D60D0-8D36-4BE5-81E5-0ECDDF83750F}" type="presParOf" srcId="{3349FD61-A055-4F8D-92B7-6AA6B3A6E5A0}" destId="{68AB9881-F85B-46DA-8DFA-6B8E7F8E7A91}" srcOrd="2" destOrd="0" presId="urn:microsoft.com/office/officeart/2005/8/layout/vList4#5"/>
    <dgm:cxn modelId="{03FD09BE-3406-45D6-829C-5506516FB23C}" type="presParOf" srcId="{0110933D-255F-4B42-9B0F-DE87D17F578A}" destId="{2EC7D86D-D839-4B5D-BA48-A34631CE119A}" srcOrd="1" destOrd="0" presId="urn:microsoft.com/office/officeart/2005/8/layout/vList4#5"/>
    <dgm:cxn modelId="{36161034-5373-4628-AE20-D28978ECE7E7}" type="presParOf" srcId="{0110933D-255F-4B42-9B0F-DE87D17F578A}" destId="{7F01BDB9-5B23-474E-933C-687300D17103}" srcOrd="2" destOrd="0" presId="urn:microsoft.com/office/officeart/2005/8/layout/vList4#5"/>
    <dgm:cxn modelId="{EE69BB69-9035-49F6-BDC4-0A2E6AC70EC8}" type="presParOf" srcId="{7F01BDB9-5B23-474E-933C-687300D17103}" destId="{1042CD5A-9516-46B4-9EC1-A35CA0E53178}" srcOrd="0" destOrd="0" presId="urn:microsoft.com/office/officeart/2005/8/layout/vList4#5"/>
    <dgm:cxn modelId="{60DA8B04-30BC-4E7B-B26B-A9827DA5AB9A}" type="presParOf" srcId="{7F01BDB9-5B23-474E-933C-687300D17103}" destId="{A0CFB931-40A8-48BA-BE70-335650083A89}" srcOrd="1" destOrd="0" presId="urn:microsoft.com/office/officeart/2005/8/layout/vList4#5"/>
    <dgm:cxn modelId="{84395F99-9346-4DC8-9050-D806BE693DAE}" type="presParOf" srcId="{7F01BDB9-5B23-474E-933C-687300D17103}" destId="{A78F9704-3429-464D-820A-67B52D7EB3B4}" srcOrd="2" destOrd="0" presId="urn:microsoft.com/office/officeart/2005/8/layout/vList4#5"/>
    <dgm:cxn modelId="{8A7844E2-EF8B-4C7A-BA93-27B3BBF50C1B}" type="presParOf" srcId="{0110933D-255F-4B42-9B0F-DE87D17F578A}" destId="{D04D166C-068A-4DE3-B464-9C25DAC901E0}" srcOrd="3" destOrd="0" presId="urn:microsoft.com/office/officeart/2005/8/layout/vList4#5"/>
    <dgm:cxn modelId="{F4FACE66-7B57-4E34-B23F-F8EE119F28E5}" type="presParOf" srcId="{0110933D-255F-4B42-9B0F-DE87D17F578A}" destId="{66E09B2A-44B6-40DD-BE5F-EE8AE7AC968E}" srcOrd="4" destOrd="0" presId="urn:microsoft.com/office/officeart/2005/8/layout/vList4#5"/>
    <dgm:cxn modelId="{0D66B24C-56A7-4E68-B550-07DA53D7E261}" type="presParOf" srcId="{66E09B2A-44B6-40DD-BE5F-EE8AE7AC968E}" destId="{7D5E4BC6-CE6D-4471-BAA3-AEAC40852B81}" srcOrd="0" destOrd="0" presId="urn:microsoft.com/office/officeart/2005/8/layout/vList4#5"/>
    <dgm:cxn modelId="{E6E34124-BAC1-4E5E-BA92-5ED9A2D2453B}" type="presParOf" srcId="{66E09B2A-44B6-40DD-BE5F-EE8AE7AC968E}" destId="{D4FF082A-4109-467E-A3CB-26FA3BE932A0}" srcOrd="1" destOrd="0" presId="urn:microsoft.com/office/officeart/2005/8/layout/vList4#5"/>
    <dgm:cxn modelId="{0DCDBC5D-FD7C-4FD1-93B1-001BF2C94FBA}" type="presParOf" srcId="{66E09B2A-44B6-40DD-BE5F-EE8AE7AC968E}" destId="{C0BDE43F-A917-41CC-B886-8EA8C06461E1}" srcOrd="2" destOrd="0" presId="urn:microsoft.com/office/officeart/2005/8/layout/vList4#5"/>
    <dgm:cxn modelId="{D61BF1CF-C140-47C1-AFD2-F0529A7DB428}" type="presParOf" srcId="{0110933D-255F-4B42-9B0F-DE87D17F578A}" destId="{69E7A45C-A393-410E-A31E-7A8537BBB224}" srcOrd="5" destOrd="0" presId="urn:microsoft.com/office/officeart/2005/8/layout/vList4#5"/>
    <dgm:cxn modelId="{AC8EB96F-1277-4509-A8CF-46403FE0C3AC}" type="presParOf" srcId="{0110933D-255F-4B42-9B0F-DE87D17F578A}" destId="{5B7C4C5C-1A81-44B6-9274-56AB8D5609AD}" srcOrd="6" destOrd="0" presId="urn:microsoft.com/office/officeart/2005/8/layout/vList4#5"/>
    <dgm:cxn modelId="{203BC4D4-74B1-4BFC-BB4C-AAD7CB080E91}" type="presParOf" srcId="{5B7C4C5C-1A81-44B6-9274-56AB8D5609AD}" destId="{CEA16822-4543-472E-BC1F-905B24D1AECE}" srcOrd="0" destOrd="0" presId="urn:microsoft.com/office/officeart/2005/8/layout/vList4#5"/>
    <dgm:cxn modelId="{38CB55C7-8218-4DEC-B199-6A5BAD6329F8}" type="presParOf" srcId="{5B7C4C5C-1A81-44B6-9274-56AB8D5609AD}" destId="{85A7C15E-593E-483B-8341-F45E6D412B93}" srcOrd="1" destOrd="0" presId="urn:microsoft.com/office/officeart/2005/8/layout/vList4#5"/>
    <dgm:cxn modelId="{60C3882D-9E3A-46D1-A488-C68705C2DB7A}" type="presParOf" srcId="{5B7C4C5C-1A81-44B6-9274-56AB8D5609AD}" destId="{F2205794-EFEA-4816-9FE1-7400DD6A5A57}" srcOrd="2" destOrd="0" presId="urn:microsoft.com/office/officeart/2005/8/layout/vList4#5"/>
  </dgm:cxnLst>
  <dgm:bg>
    <a:solidFill>
      <a:schemeClr val="bg1"/>
    </a:solidFill>
  </dgm:bg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C578434-A794-4353-9A55-679C569FCB3B}">
      <dsp:nvSpPr>
        <dsp:cNvPr id="0" name=""/>
        <dsp:cNvSpPr/>
      </dsp:nvSpPr>
      <dsp:spPr>
        <a:xfrm>
          <a:off x="0" y="0"/>
          <a:ext cx="6096000" cy="121920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800" b="1" kern="1200" dirty="0" smtClean="0"/>
            <a:t>Finanzas y Control</a:t>
          </a:r>
          <a:endParaRPr lang="en-US" sz="1800" b="1" kern="1200" dirty="0" smtClean="0"/>
        </a:p>
        <a:p>
          <a:pPr algn="ctr">
            <a:spcBef>
              <a:spcPct val="0"/>
            </a:spcBef>
          </a:pPr>
          <a:endParaRPr lang="en-US" kern="1200" dirty="0"/>
        </a:p>
      </dsp:txBody>
      <dsp:txXfrm>
        <a:off x="0" y="0"/>
        <a:ext cx="6096000" cy="1219200"/>
      </dsp:txXfrm>
    </dsp:sp>
    <dsp:sp modelId="{53C72B97-97EF-435E-B9CA-99BBE0BC74AD}">
      <dsp:nvSpPr>
        <dsp:cNvPr id="0" name=""/>
        <dsp:cNvSpPr/>
      </dsp:nvSpPr>
      <dsp:spPr>
        <a:xfrm>
          <a:off x="744" y="1219200"/>
          <a:ext cx="1218902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3340" tIns="53340" rIns="53340" bIns="5334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400" b="1" kern="1200" dirty="0" smtClean="0"/>
            <a:t>Múltiples clientes</a:t>
          </a:r>
        </a:p>
        <a:p>
          <a:pPr lvl="1" algn="l">
            <a:spcBef>
              <a:spcPct val="0"/>
            </a:spcBef>
          </a:pPr>
          <a:r>
            <a:rPr lang="es-MX" sz="1200" kern="1200" dirty="0" smtClean="0"/>
            <a:t>Operaciones</a:t>
          </a:r>
        </a:p>
        <a:p>
          <a:pPr lvl="1" algn="l">
            <a:spcBef>
              <a:spcPct val="0"/>
            </a:spcBef>
          </a:pPr>
          <a:r>
            <a:rPr lang="es-MX" sz="1200" kern="1200" dirty="0" smtClean="0"/>
            <a:t>Comercial</a:t>
          </a:r>
        </a:p>
        <a:p>
          <a:pPr lvl="1" algn="l">
            <a:spcBef>
              <a:spcPct val="0"/>
            </a:spcBef>
          </a:pPr>
          <a:r>
            <a:rPr lang="es-MX" sz="1200" kern="1200" dirty="0" smtClean="0"/>
            <a:t>Proyectos</a:t>
          </a:r>
          <a:endParaRPr lang="en-US" sz="1200" kern="1200" dirty="0" smtClean="0"/>
        </a:p>
        <a:p>
          <a:pPr lvl="1" algn="l">
            <a:spcBef>
              <a:spcPct val="0"/>
            </a:spcBef>
          </a:pPr>
          <a:r>
            <a:rPr lang="es-MX" sz="1200" kern="1200" dirty="0" smtClean="0"/>
            <a:t>Mantenimiento</a:t>
          </a:r>
          <a:endParaRPr lang="en-US" sz="1200" kern="1200" dirty="0" smtClean="0"/>
        </a:p>
        <a:p>
          <a:pPr lvl="1" algn="l">
            <a:spcBef>
              <a:spcPct val="0"/>
            </a:spcBef>
          </a:pPr>
          <a:r>
            <a:rPr lang="es-MX" sz="1200" kern="1200" dirty="0" smtClean="0"/>
            <a:t>Administración </a:t>
          </a:r>
          <a:endParaRPr lang="en-US" sz="1200" kern="1200" dirty="0" smtClean="0"/>
        </a:p>
        <a:p>
          <a:pPr lvl="1" algn="l">
            <a:spcBef>
              <a:spcPct val="0"/>
            </a:spcBef>
          </a:pPr>
          <a:r>
            <a:rPr lang="es-MX" sz="1200" kern="1200" dirty="0" smtClean="0"/>
            <a:t>RRHH</a:t>
          </a:r>
        </a:p>
        <a:p>
          <a:pPr lvl="1" algn="l">
            <a:spcBef>
              <a:spcPct val="0"/>
            </a:spcBef>
          </a:pPr>
          <a:r>
            <a:rPr lang="es-MX" sz="1200" kern="1200" dirty="0" smtClean="0"/>
            <a:t>Etc..</a:t>
          </a:r>
          <a:endParaRPr lang="en-US" sz="1200" kern="1200" dirty="0" smtClean="0"/>
        </a:p>
        <a:p>
          <a:pPr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400" kern="1200" dirty="0"/>
        </a:p>
      </dsp:txBody>
      <dsp:txXfrm>
        <a:off x="744" y="1219200"/>
        <a:ext cx="1218902" cy="2560320"/>
      </dsp:txXfrm>
    </dsp:sp>
    <dsp:sp modelId="{2C962789-1D6C-45F8-85BE-AE6E99C688E8}">
      <dsp:nvSpPr>
        <dsp:cNvPr id="0" name=""/>
        <dsp:cNvSpPr/>
      </dsp:nvSpPr>
      <dsp:spPr>
        <a:xfrm>
          <a:off x="1219646" y="1219200"/>
          <a:ext cx="1218902" cy="2560320"/>
        </a:xfrm>
        <a:prstGeom prst="rect">
          <a:avLst/>
        </a:prstGeom>
        <a:gradFill rotWithShape="1">
          <a:gsLst>
            <a:gs pos="0">
              <a:schemeClr val="accent3">
                <a:tint val="50000"/>
                <a:satMod val="300000"/>
              </a:schemeClr>
            </a:gs>
            <a:gs pos="35000">
              <a:schemeClr val="accent3">
                <a:tint val="37000"/>
                <a:satMod val="300000"/>
              </a:schemeClr>
            </a:gs>
            <a:gs pos="100000">
              <a:schemeClr val="accent3">
                <a:tint val="15000"/>
                <a:satMod val="350000"/>
              </a:schemeClr>
            </a:gs>
          </a:gsLst>
          <a:lin ang="16200000" scaled="1"/>
        </a:gradFill>
        <a:ln w="9525" cap="flat" cmpd="sng" algn="ctr">
          <a:solidFill>
            <a:schemeClr val="accent3">
              <a:shade val="95000"/>
              <a:satMod val="10500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lvl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200" kern="1200" dirty="0" smtClean="0">
              <a:solidFill>
                <a:srgbClr val="FF0000"/>
              </a:solidFill>
            </a:rPr>
            <a:t>Abastecimiento</a:t>
          </a:r>
          <a:endParaRPr lang="en-US" sz="1200" kern="1200" dirty="0">
            <a:solidFill>
              <a:srgbClr val="FF0000"/>
            </a:solidFill>
          </a:endParaRPr>
        </a:p>
      </dsp:txBody>
      <dsp:txXfrm>
        <a:off x="1219646" y="1219200"/>
        <a:ext cx="1218902" cy="2560320"/>
      </dsp:txXfrm>
    </dsp:sp>
    <dsp:sp modelId="{9296ACDB-4B79-4A99-8AE1-AABD1394DBEC}">
      <dsp:nvSpPr>
        <dsp:cNvPr id="0" name=""/>
        <dsp:cNvSpPr/>
      </dsp:nvSpPr>
      <dsp:spPr>
        <a:xfrm>
          <a:off x="2438548" y="1219200"/>
          <a:ext cx="1218902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2089150" eaLnBrk="1" fontAlgn="auto" latinLnBrk="0" hangingPunct="1">
            <a:lnSpc>
              <a:spcPct val="90000"/>
            </a:lnSpc>
            <a:spcBef>
              <a:spcPct val="0"/>
            </a:spcBef>
            <a:spcAft>
              <a:spcPct val="35000"/>
            </a:spcAft>
            <a:buClrTx/>
            <a:buSzTx/>
            <a:buFontTx/>
            <a:buNone/>
            <a:tabLst/>
            <a:defRPr/>
          </a:pPr>
          <a:r>
            <a:rPr lang="es-MX" sz="1600" kern="1200" dirty="0" smtClean="0"/>
            <a:t>Operadores Logísticos</a:t>
          </a:r>
        </a:p>
        <a:p>
          <a:pPr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kern="1200" dirty="0"/>
        </a:p>
      </dsp:txBody>
      <dsp:txXfrm>
        <a:off x="2438548" y="1219200"/>
        <a:ext cx="1218902" cy="2560320"/>
      </dsp:txXfrm>
    </dsp:sp>
    <dsp:sp modelId="{8B61A9B3-CF36-4654-908F-A390A242643C}">
      <dsp:nvSpPr>
        <dsp:cNvPr id="0" name=""/>
        <dsp:cNvSpPr/>
      </dsp:nvSpPr>
      <dsp:spPr>
        <a:xfrm>
          <a:off x="3657451" y="1219200"/>
          <a:ext cx="1218902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ctr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s-MX" sz="1600" kern="1200" dirty="0" smtClean="0"/>
            <a:t>Proveedores  y Contratistas</a:t>
          </a:r>
          <a:endParaRPr lang="en-US" sz="1600" kern="1200" dirty="0" smtClean="0"/>
        </a:p>
        <a:p>
          <a:pPr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kern="1200" dirty="0"/>
        </a:p>
      </dsp:txBody>
      <dsp:txXfrm>
        <a:off x="3657451" y="1219200"/>
        <a:ext cx="1218902" cy="2560320"/>
      </dsp:txXfrm>
    </dsp:sp>
    <dsp:sp modelId="{1C060F8B-8CDF-4056-AE0B-79EA12BF1F62}">
      <dsp:nvSpPr>
        <dsp:cNvPr id="0" name=""/>
        <dsp:cNvSpPr/>
      </dsp:nvSpPr>
      <dsp:spPr>
        <a:xfrm>
          <a:off x="4876353" y="1219200"/>
          <a:ext cx="1218902" cy="256032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1800" kern="1200" dirty="0" smtClean="0"/>
            <a:t>Fabricantes</a:t>
          </a:r>
          <a:endParaRPr lang="en-US" sz="1800" kern="1200" dirty="0"/>
        </a:p>
      </dsp:txBody>
      <dsp:txXfrm>
        <a:off x="4876353" y="1219200"/>
        <a:ext cx="1218902" cy="2560320"/>
      </dsp:txXfrm>
    </dsp:sp>
    <dsp:sp modelId="{108D3249-AFB4-4D54-B3CB-96A029D36F61}">
      <dsp:nvSpPr>
        <dsp:cNvPr id="0" name=""/>
        <dsp:cNvSpPr/>
      </dsp:nvSpPr>
      <dsp:spPr>
        <a:xfrm>
          <a:off x="0" y="3779520"/>
          <a:ext cx="6096000" cy="28448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7CCB83F-03EF-43E4-BB7B-7EC8CE9E2D83}">
      <dsp:nvSpPr>
        <dsp:cNvPr id="0" name=""/>
        <dsp:cNvSpPr/>
      </dsp:nvSpPr>
      <dsp:spPr>
        <a:xfrm>
          <a:off x="2812" y="206987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Productos</a:t>
          </a:r>
          <a:endParaRPr lang="en-US" sz="2100" kern="1200" dirty="0"/>
        </a:p>
      </dsp:txBody>
      <dsp:txXfrm>
        <a:off x="2812" y="206987"/>
        <a:ext cx="1522958" cy="913774"/>
      </dsp:txXfrm>
    </dsp:sp>
    <dsp:sp modelId="{6C733807-C098-48B9-89D1-E0E3BC8DB8F7}">
      <dsp:nvSpPr>
        <dsp:cNvPr id="0" name=""/>
        <dsp:cNvSpPr/>
      </dsp:nvSpPr>
      <dsp:spPr>
        <a:xfrm>
          <a:off x="1678066" y="206987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Proveedores</a:t>
          </a:r>
          <a:endParaRPr lang="en-US" sz="2100" kern="1200" dirty="0"/>
        </a:p>
      </dsp:txBody>
      <dsp:txXfrm>
        <a:off x="1678066" y="206987"/>
        <a:ext cx="1522958" cy="913774"/>
      </dsp:txXfrm>
    </dsp:sp>
    <dsp:sp modelId="{1A6394C0-11AA-4BD3-9C6C-1E4A685AC2C2}">
      <dsp:nvSpPr>
        <dsp:cNvPr id="0" name=""/>
        <dsp:cNvSpPr/>
      </dsp:nvSpPr>
      <dsp:spPr>
        <a:xfrm>
          <a:off x="3353320" y="206987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Clientes - Usuarios</a:t>
          </a:r>
          <a:endParaRPr lang="en-US" sz="2100" kern="1200" dirty="0"/>
        </a:p>
      </dsp:txBody>
      <dsp:txXfrm>
        <a:off x="3353320" y="206987"/>
        <a:ext cx="1522958" cy="913774"/>
      </dsp:txXfrm>
    </dsp:sp>
    <dsp:sp modelId="{A618D791-8977-471E-B193-65FF99A8F866}">
      <dsp:nvSpPr>
        <dsp:cNvPr id="0" name=""/>
        <dsp:cNvSpPr/>
      </dsp:nvSpPr>
      <dsp:spPr>
        <a:xfrm>
          <a:off x="5028574" y="206987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Recepciones</a:t>
          </a:r>
          <a:endParaRPr lang="en-US" sz="2100" kern="1200" dirty="0"/>
        </a:p>
      </dsp:txBody>
      <dsp:txXfrm>
        <a:off x="5028574" y="206987"/>
        <a:ext cx="1522958" cy="913774"/>
      </dsp:txXfrm>
    </dsp:sp>
    <dsp:sp modelId="{E9DB79FB-9758-4CCB-83FE-B9E26E20B399}">
      <dsp:nvSpPr>
        <dsp:cNvPr id="0" name=""/>
        <dsp:cNvSpPr/>
      </dsp:nvSpPr>
      <dsp:spPr>
        <a:xfrm>
          <a:off x="6703828" y="206987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Centros de costo</a:t>
          </a:r>
          <a:endParaRPr lang="en-US" sz="2100" kern="1200" dirty="0"/>
        </a:p>
      </dsp:txBody>
      <dsp:txXfrm>
        <a:off x="6703828" y="206987"/>
        <a:ext cx="1522958" cy="913774"/>
      </dsp:txXfrm>
    </dsp:sp>
    <dsp:sp modelId="{1357C259-82AE-4E6F-AC05-51E81D5E5B85}">
      <dsp:nvSpPr>
        <dsp:cNvPr id="0" name=""/>
        <dsp:cNvSpPr/>
      </dsp:nvSpPr>
      <dsp:spPr>
        <a:xfrm>
          <a:off x="2812" y="1273058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Ubicaciones</a:t>
          </a:r>
          <a:endParaRPr lang="en-US" sz="2100" kern="1200" dirty="0"/>
        </a:p>
      </dsp:txBody>
      <dsp:txXfrm>
        <a:off x="2812" y="1273058"/>
        <a:ext cx="1522958" cy="913774"/>
      </dsp:txXfrm>
    </dsp:sp>
    <dsp:sp modelId="{6ED5BB7F-C49B-42FA-AF3F-31B1988049E4}">
      <dsp:nvSpPr>
        <dsp:cNvPr id="0" name=""/>
        <dsp:cNvSpPr/>
      </dsp:nvSpPr>
      <dsp:spPr>
        <a:xfrm>
          <a:off x="1678066" y="1273058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T &amp; C</a:t>
          </a:r>
          <a:endParaRPr lang="en-US" sz="2100" kern="1200" dirty="0"/>
        </a:p>
      </dsp:txBody>
      <dsp:txXfrm>
        <a:off x="1678066" y="1273058"/>
        <a:ext cx="1522958" cy="913774"/>
      </dsp:txXfrm>
    </dsp:sp>
    <dsp:sp modelId="{89911271-25D0-46BC-A0B4-A55BC8EDF0F0}">
      <dsp:nvSpPr>
        <dsp:cNvPr id="0" name=""/>
        <dsp:cNvSpPr/>
      </dsp:nvSpPr>
      <dsp:spPr>
        <a:xfrm>
          <a:off x="3353320" y="1273058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Cantidades</a:t>
          </a:r>
          <a:endParaRPr lang="en-US" sz="2100" kern="1200" dirty="0"/>
        </a:p>
      </dsp:txBody>
      <dsp:txXfrm>
        <a:off x="3353320" y="1273058"/>
        <a:ext cx="1522958" cy="913774"/>
      </dsp:txXfrm>
    </dsp:sp>
    <dsp:sp modelId="{DC615774-E640-4F45-8FDF-80D0A05AC83E}">
      <dsp:nvSpPr>
        <dsp:cNvPr id="0" name=""/>
        <dsp:cNvSpPr/>
      </dsp:nvSpPr>
      <dsp:spPr>
        <a:xfrm>
          <a:off x="5028574" y="1273058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Montos</a:t>
          </a:r>
          <a:endParaRPr lang="en-US" sz="2100" kern="1200" dirty="0"/>
        </a:p>
      </dsp:txBody>
      <dsp:txXfrm>
        <a:off x="5028574" y="1273058"/>
        <a:ext cx="1522958" cy="913774"/>
      </dsp:txXfrm>
    </dsp:sp>
    <dsp:sp modelId="{35B02AFF-C269-4F41-963A-2EBB2A58CE6D}">
      <dsp:nvSpPr>
        <dsp:cNvPr id="0" name=""/>
        <dsp:cNvSpPr/>
      </dsp:nvSpPr>
      <dsp:spPr>
        <a:xfrm>
          <a:off x="6703828" y="1273058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Pedidos - Líneas</a:t>
          </a:r>
          <a:endParaRPr lang="en-US" sz="2100" kern="1200" dirty="0"/>
        </a:p>
      </dsp:txBody>
      <dsp:txXfrm>
        <a:off x="6703828" y="1273058"/>
        <a:ext cx="1522958" cy="913774"/>
      </dsp:txXfrm>
    </dsp:sp>
    <dsp:sp modelId="{1D9A6FB3-14AD-4FB2-B318-D746459BE353}">
      <dsp:nvSpPr>
        <dsp:cNvPr id="0" name=""/>
        <dsp:cNvSpPr/>
      </dsp:nvSpPr>
      <dsp:spPr>
        <a:xfrm>
          <a:off x="2812" y="2339129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Ofertas</a:t>
          </a:r>
          <a:endParaRPr lang="en-US" sz="2100" kern="1200" dirty="0"/>
        </a:p>
      </dsp:txBody>
      <dsp:txXfrm>
        <a:off x="2812" y="2339129"/>
        <a:ext cx="1522958" cy="913774"/>
      </dsp:txXfrm>
    </dsp:sp>
    <dsp:sp modelId="{1A38D8C1-E107-4C26-A925-B153DB63EBE0}">
      <dsp:nvSpPr>
        <dsp:cNvPr id="0" name=""/>
        <dsp:cNvSpPr/>
      </dsp:nvSpPr>
      <dsp:spPr>
        <a:xfrm>
          <a:off x="1678066" y="2339129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Solicitudes</a:t>
          </a:r>
          <a:endParaRPr lang="en-US" sz="2100" kern="1200" dirty="0"/>
        </a:p>
      </dsp:txBody>
      <dsp:txXfrm>
        <a:off x="1678066" y="2339129"/>
        <a:ext cx="1522958" cy="913774"/>
      </dsp:txXfrm>
    </dsp:sp>
    <dsp:sp modelId="{2B5F77A7-E4D7-4E8D-BB5F-EBA4AC620988}">
      <dsp:nvSpPr>
        <dsp:cNvPr id="0" name=""/>
        <dsp:cNvSpPr/>
      </dsp:nvSpPr>
      <dsp:spPr>
        <a:xfrm>
          <a:off x="3353320" y="2339129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Contratos</a:t>
          </a:r>
          <a:endParaRPr lang="en-US" sz="2100" kern="1200" dirty="0"/>
        </a:p>
      </dsp:txBody>
      <dsp:txXfrm>
        <a:off x="3353320" y="2339129"/>
        <a:ext cx="1522958" cy="913774"/>
      </dsp:txXfrm>
    </dsp:sp>
    <dsp:sp modelId="{FC34E82A-4923-408A-86A3-11CE62F97C92}">
      <dsp:nvSpPr>
        <dsp:cNvPr id="0" name=""/>
        <dsp:cNvSpPr/>
      </dsp:nvSpPr>
      <dsp:spPr>
        <a:xfrm>
          <a:off x="5028574" y="2339129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Despacho y guías</a:t>
          </a:r>
          <a:endParaRPr lang="en-US" sz="2100" kern="1200" dirty="0"/>
        </a:p>
      </dsp:txBody>
      <dsp:txXfrm>
        <a:off x="5028574" y="2339129"/>
        <a:ext cx="1522958" cy="913774"/>
      </dsp:txXfrm>
    </dsp:sp>
    <dsp:sp modelId="{59503311-01D3-4380-9A22-4F18C867B2FA}">
      <dsp:nvSpPr>
        <dsp:cNvPr id="0" name=""/>
        <dsp:cNvSpPr/>
      </dsp:nvSpPr>
      <dsp:spPr>
        <a:xfrm>
          <a:off x="6703828" y="2339129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Factura</a:t>
          </a:r>
          <a:endParaRPr lang="en-US" sz="2100" kern="1200" dirty="0"/>
        </a:p>
      </dsp:txBody>
      <dsp:txXfrm>
        <a:off x="6703828" y="2339129"/>
        <a:ext cx="1522958" cy="913774"/>
      </dsp:txXfrm>
    </dsp:sp>
    <dsp:sp modelId="{A321AED2-A747-43E3-86EC-B62D4CA14B90}">
      <dsp:nvSpPr>
        <dsp:cNvPr id="0" name=""/>
        <dsp:cNvSpPr/>
      </dsp:nvSpPr>
      <dsp:spPr>
        <a:xfrm>
          <a:off x="2812" y="3405200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Pago</a:t>
          </a:r>
          <a:endParaRPr lang="en-US" sz="2100" kern="1200" dirty="0"/>
        </a:p>
      </dsp:txBody>
      <dsp:txXfrm>
        <a:off x="2812" y="3405200"/>
        <a:ext cx="1522958" cy="913774"/>
      </dsp:txXfrm>
    </dsp:sp>
    <dsp:sp modelId="{F328DE22-7D7B-4E94-85A3-C9EA35782AC1}">
      <dsp:nvSpPr>
        <dsp:cNvPr id="0" name=""/>
        <dsp:cNvSpPr/>
      </dsp:nvSpPr>
      <dsp:spPr>
        <a:xfrm>
          <a:off x="1678066" y="3405200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Personal asignado</a:t>
          </a:r>
          <a:endParaRPr lang="en-US" sz="2100" kern="1200" dirty="0"/>
        </a:p>
      </dsp:txBody>
      <dsp:txXfrm>
        <a:off x="1678066" y="3405200"/>
        <a:ext cx="1522958" cy="913774"/>
      </dsp:txXfrm>
    </dsp:sp>
    <dsp:sp modelId="{95C526B4-6D94-4C13-A2E1-F0B1297D2EC3}">
      <dsp:nvSpPr>
        <dsp:cNvPr id="0" name=""/>
        <dsp:cNvSpPr/>
      </dsp:nvSpPr>
      <dsp:spPr>
        <a:xfrm>
          <a:off x="3353320" y="3405200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KPI</a:t>
          </a:r>
          <a:endParaRPr lang="en-US" sz="2100" kern="1200" dirty="0"/>
        </a:p>
      </dsp:txBody>
      <dsp:txXfrm>
        <a:off x="3353320" y="3405200"/>
        <a:ext cx="1522958" cy="913774"/>
      </dsp:txXfrm>
    </dsp:sp>
    <dsp:sp modelId="{6E65C589-E5DC-42DE-A411-466087EF0AB6}">
      <dsp:nvSpPr>
        <dsp:cNvPr id="0" name=""/>
        <dsp:cNvSpPr/>
      </dsp:nvSpPr>
      <dsp:spPr>
        <a:xfrm>
          <a:off x="5028574" y="3405200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Fechas</a:t>
          </a:r>
          <a:endParaRPr lang="en-US" sz="2100" kern="1200" dirty="0"/>
        </a:p>
      </dsp:txBody>
      <dsp:txXfrm>
        <a:off x="5028574" y="3405200"/>
        <a:ext cx="1522958" cy="913774"/>
      </dsp:txXfrm>
    </dsp:sp>
    <dsp:sp modelId="{3D8CD2C6-5CF6-43BD-ABDC-B4D2A019A1A6}">
      <dsp:nvSpPr>
        <dsp:cNvPr id="0" name=""/>
        <dsp:cNvSpPr/>
      </dsp:nvSpPr>
      <dsp:spPr>
        <a:xfrm>
          <a:off x="6703828" y="3405200"/>
          <a:ext cx="1522958" cy="91377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MX" sz="2100" kern="1200" dirty="0" smtClean="0"/>
            <a:t>Mercado</a:t>
          </a:r>
          <a:endParaRPr lang="en-US" sz="2100" kern="1200" dirty="0"/>
        </a:p>
      </dsp:txBody>
      <dsp:txXfrm>
        <a:off x="6703828" y="3405200"/>
        <a:ext cx="1522958" cy="9137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C7AA7-F43E-4627-BF92-AAC05F73482A}">
      <dsp:nvSpPr>
        <dsp:cNvPr id="0" name=""/>
        <dsp:cNvSpPr/>
      </dsp:nvSpPr>
      <dsp:spPr>
        <a:xfrm>
          <a:off x="0" y="0"/>
          <a:ext cx="7500990" cy="1034617"/>
        </a:xfrm>
        <a:prstGeom prst="roundRect">
          <a:avLst>
            <a:gd name="adj" fmla="val 10000"/>
          </a:avLst>
        </a:prstGeom>
        <a:solidFill>
          <a:srgbClr val="79441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rgbClr val="FFFF00"/>
              </a:solidFill>
            </a:rPr>
            <a:t>Disminución de hasta un 50% del tiempo involucrado en las compras directas.</a:t>
          </a:r>
          <a:endParaRPr lang="es-ES" sz="2000" kern="1200" dirty="0">
            <a:solidFill>
              <a:srgbClr val="FFFF00"/>
            </a:solidFill>
          </a:endParaRPr>
        </a:p>
      </dsp:txBody>
      <dsp:txXfrm>
        <a:off x="1603659" y="0"/>
        <a:ext cx="5897330" cy="1034617"/>
      </dsp:txXfrm>
    </dsp:sp>
    <dsp:sp modelId="{81D2C80B-F704-444D-8E6F-4106E052A11A}">
      <dsp:nvSpPr>
        <dsp:cNvPr id="0" name=""/>
        <dsp:cNvSpPr/>
      </dsp:nvSpPr>
      <dsp:spPr>
        <a:xfrm>
          <a:off x="103461" y="103461"/>
          <a:ext cx="1500198" cy="82769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042CD5A-9516-46B4-9EC1-A35CA0E53178}">
      <dsp:nvSpPr>
        <dsp:cNvPr id="0" name=""/>
        <dsp:cNvSpPr/>
      </dsp:nvSpPr>
      <dsp:spPr>
        <a:xfrm>
          <a:off x="0" y="1138079"/>
          <a:ext cx="7500990" cy="1034617"/>
        </a:xfrm>
        <a:prstGeom prst="roundRect">
          <a:avLst>
            <a:gd name="adj" fmla="val 10000"/>
          </a:avLst>
        </a:prstGeom>
        <a:solidFill>
          <a:srgbClr val="79441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rgbClr val="FFFF00"/>
              </a:solidFill>
            </a:rPr>
            <a:t>Aumento de hasta un 33% de eficiencia en el desempeño de compradores.</a:t>
          </a:r>
          <a:endParaRPr lang="es-ES" sz="2000" kern="1200" dirty="0">
            <a:solidFill>
              <a:srgbClr val="FFFF00"/>
            </a:solidFill>
          </a:endParaRPr>
        </a:p>
      </dsp:txBody>
      <dsp:txXfrm>
        <a:off x="1603659" y="1138079"/>
        <a:ext cx="5897330" cy="1034617"/>
      </dsp:txXfrm>
    </dsp:sp>
    <dsp:sp modelId="{A0CFB931-40A8-48BA-BE70-335650083A89}">
      <dsp:nvSpPr>
        <dsp:cNvPr id="0" name=""/>
        <dsp:cNvSpPr/>
      </dsp:nvSpPr>
      <dsp:spPr>
        <a:xfrm>
          <a:off x="103461" y="1241541"/>
          <a:ext cx="1500198" cy="82769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D5E4BC6-CE6D-4471-BAA3-AEAC40852B81}">
      <dsp:nvSpPr>
        <dsp:cNvPr id="0" name=""/>
        <dsp:cNvSpPr/>
      </dsp:nvSpPr>
      <dsp:spPr>
        <a:xfrm>
          <a:off x="0" y="2276158"/>
          <a:ext cx="7500990" cy="1034617"/>
        </a:xfrm>
        <a:prstGeom prst="roundRect">
          <a:avLst>
            <a:gd name="adj" fmla="val 10000"/>
          </a:avLst>
        </a:prstGeom>
        <a:solidFill>
          <a:srgbClr val="79441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PE" sz="2000" b="1" kern="1200" dirty="0" smtClean="0">
              <a:solidFill>
                <a:srgbClr val="FFFF00"/>
              </a:solidFill>
            </a:rPr>
            <a:t>10% de ahorros promedio en negociación de contratos </a:t>
          </a:r>
          <a:endParaRPr lang="en-AU" sz="2000" b="1" kern="1200" dirty="0" smtClean="0">
            <a:solidFill>
              <a:srgbClr val="FFFF00"/>
            </a:solidFill>
          </a:endParaRPr>
        </a:p>
      </dsp:txBody>
      <dsp:txXfrm>
        <a:off x="1603659" y="2276158"/>
        <a:ext cx="5897330" cy="1034617"/>
      </dsp:txXfrm>
    </dsp:sp>
    <dsp:sp modelId="{D4FF082A-4109-467E-A3CB-26FA3BE932A0}">
      <dsp:nvSpPr>
        <dsp:cNvPr id="0" name=""/>
        <dsp:cNvSpPr/>
      </dsp:nvSpPr>
      <dsp:spPr>
        <a:xfrm>
          <a:off x="103461" y="2379620"/>
          <a:ext cx="1500198" cy="82769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EA16822-4543-472E-BC1F-905B24D1AECE}">
      <dsp:nvSpPr>
        <dsp:cNvPr id="0" name=""/>
        <dsp:cNvSpPr/>
      </dsp:nvSpPr>
      <dsp:spPr>
        <a:xfrm>
          <a:off x="0" y="3414238"/>
          <a:ext cx="7500990" cy="1034617"/>
        </a:xfrm>
        <a:prstGeom prst="roundRect">
          <a:avLst>
            <a:gd name="adj" fmla="val 10000"/>
          </a:avLst>
        </a:prstGeom>
        <a:solidFill>
          <a:srgbClr val="79441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l" defTabSz="889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>
              <a:solidFill>
                <a:srgbClr val="FFFF00"/>
              </a:solidFill>
            </a:rPr>
            <a:t>Trazabilidad y </a:t>
          </a:r>
          <a:r>
            <a:rPr lang="es-ES" sz="2000" b="1" kern="1200" dirty="0" err="1" smtClean="0">
              <a:solidFill>
                <a:srgbClr val="FFFF00"/>
              </a:solidFill>
            </a:rPr>
            <a:t>Auditabilidad</a:t>
          </a:r>
          <a:r>
            <a:rPr lang="es-ES" sz="2000" b="1" kern="1200" dirty="0" smtClean="0">
              <a:solidFill>
                <a:srgbClr val="FFFF00"/>
              </a:solidFill>
            </a:rPr>
            <a:t> de los procesos, mayor control y visibilidad de la actividad de abastecimiento.</a:t>
          </a:r>
          <a:endParaRPr lang="es-ES" sz="2000" kern="1200" dirty="0">
            <a:solidFill>
              <a:srgbClr val="FFFF00"/>
            </a:solidFill>
          </a:endParaRPr>
        </a:p>
      </dsp:txBody>
      <dsp:txXfrm>
        <a:off x="1603659" y="3414238"/>
        <a:ext cx="5897330" cy="1034617"/>
      </dsp:txXfrm>
    </dsp:sp>
    <dsp:sp modelId="{85A7C15E-593E-483B-8341-F45E6D412B93}">
      <dsp:nvSpPr>
        <dsp:cNvPr id="0" name=""/>
        <dsp:cNvSpPr/>
      </dsp:nvSpPr>
      <dsp:spPr>
        <a:xfrm>
          <a:off x="103461" y="3517699"/>
          <a:ext cx="1500198" cy="827694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4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enn2">
  <dgm:title val=""/>
  <dgm:desc val=""/>
  <dgm:catLst>
    <dgm:cat type="relationship" pri="3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1">
      <dgm:if name="Name2" axis="ch" ptType="node" func="cnt" op="lte" val="3">
        <dgm:constrLst>
          <dgm:constr type="w" for="ch" forName="comp1" refType="w"/>
          <dgm:constr type="h" for="ch" forName="comp1" refType="w" refFor="ch" refForName="comp1"/>
          <dgm:constr type="w" for="ch" forName="comp2" refType="w" fact="0.7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5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primFontSz" for="des" ptType="node" op="equ" val="65"/>
        </dgm:constrLst>
      </dgm:if>
      <dgm:if name="Name3" axis="ch" ptType="node" func="cnt" op="equ" val="4">
        <dgm:constrLst>
          <dgm:constr type="w" for="ch" forName="comp1" refType="w"/>
          <dgm:constr type="h" for="ch" forName="comp1" refType="w" refFor="ch" refForName="comp1"/>
          <dgm:constr type="w" for="ch" forName="comp2" refType="w" fact="0.8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6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4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primFontSz" for="des" ptType="node" op="equ" val="65"/>
        </dgm:constrLst>
      </dgm:if>
      <dgm:else name="Name4">
        <dgm:constrLst>
          <dgm:constr type="w" for="ch" forName="comp1" refType="w"/>
          <dgm:constr type="h" for="ch" forName="comp1" refType="w" refFor="ch" refForName="comp1"/>
          <dgm:constr type="w" for="ch" forName="comp2" refType="w" fact="0.85"/>
          <dgm:constr type="h" for="ch" forName="comp2" refType="w" refFor="ch" refForName="comp2"/>
          <dgm:constr type="ctrX" for="ch" forName="comp2" refType="ctrX" refFor="ch" refForName="comp1"/>
          <dgm:constr type="b" for="ch" forName="comp2" refType="b" refFor="ch" refForName="comp1"/>
          <dgm:constr type="w" for="ch" forName="comp3" refType="w" fact="0.7"/>
          <dgm:constr type="h" for="ch" forName="comp3" refType="w" refFor="ch" refForName="comp3"/>
          <dgm:constr type="ctrX" for="ch" forName="comp3" refType="ctrX" refFor="ch" refForName="comp1"/>
          <dgm:constr type="b" for="ch" forName="comp3" refType="b" refFor="ch" refForName="comp1"/>
          <dgm:constr type="w" for="ch" forName="comp4" refType="w" fact="0.55"/>
          <dgm:constr type="h" for="ch" forName="comp4" refType="w" refFor="ch" refForName="comp4"/>
          <dgm:constr type="ctrX" for="ch" forName="comp4" refType="ctrX" refFor="ch" refForName="comp1"/>
          <dgm:constr type="b" for="ch" forName="comp4" refType="b" refFor="ch" refForName="comp1"/>
          <dgm:constr type="w" for="ch" forName="comp5" refType="w" fact="0.4"/>
          <dgm:constr type="h" for="ch" forName="comp5" refType="w" refFor="ch" refForName="comp5"/>
          <dgm:constr type="ctrX" for="ch" forName="comp5" refType="ctrX" refFor="ch" refForName="comp1"/>
          <dgm:constr type="b" for="ch" forName="comp5" refType="b" refFor="ch" refForName="comp1"/>
          <dgm:constr type="w" for="ch" forName="comp6" refType="w" fact="0.25"/>
          <dgm:constr type="h" for="ch" forName="comp6" refType="w" refFor="ch" refForName="comp6"/>
          <dgm:constr type="ctrX" for="ch" forName="comp6" refType="ctrX" refFor="ch" refForName="comp1"/>
          <dgm:constr type="b" for="ch" forName="comp6" refType="b" refFor="ch" refForName="comp1"/>
          <dgm:constr type="w" for="ch" forName="comp7" refType="w" fact="0.15"/>
          <dgm:constr type="h" for="ch" forName="comp7" refType="w" refFor="ch" refForName="comp7"/>
          <dgm:constr type="ctrX" for="ch" forName="comp7" refType="ctrX" refFor="ch" refForName="comp1"/>
          <dgm:constr type="b" for="ch" forName="comp7" refType="b" refFor="ch" refForName="comp1"/>
          <dgm:constr type="primFontSz" for="des" ptType="node" op="equ" val="65"/>
        </dgm:constrLst>
      </dgm:else>
    </dgm:choose>
    <dgm:ruleLst/>
    <dgm:choose name="Name5">
      <dgm:if name="Name6" axis="ch" ptType="node" func="cnt" op="gte" val="1">
        <dgm:layoutNode name="comp1">
          <dgm:alg type="composite"/>
          <dgm:shape xmlns:r="http://schemas.openxmlformats.org/officeDocument/2006/relationships" r:blip="">
            <dgm:adjLst/>
          </dgm:shape>
          <dgm:presOf/>
          <dgm:choose name="Name7">
            <dgm:if name="Name8" axis="ch" ptType="node" func="cnt" op="equ" val="1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5"/>
                <dgm:constr type="w" for="ch" forName="c1text" refType="w" refFor="ch" refForName="circle1" fact="0.70711"/>
                <dgm:constr type="h" for="ch" forName="c1text" refType="h" refFor="ch" refForName="circle1" fact="0.5"/>
              </dgm:constrLst>
            </dgm:if>
            <dgm:if name="Name9" axis="ch" ptType="node" func="cnt" op="equ" val="2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6"/>
                <dgm:constr type="w" for="ch" forName="c1text" refType="w" refFor="ch" refForName="circle1" fact="0.525"/>
                <dgm:constr type="h" for="ch" forName="c1text" refType="h" refFor="ch" refForName="circle1" fact="0.17"/>
              </dgm:constrLst>
            </dgm:if>
            <dgm:if name="Name10" axis="ch" ptType="node" func="cnt" op="equ" val="3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3495"/>
                <dgm:constr type="h" for="ch" forName="c1text" refType="h" refFor="ch" refForName="circle1" fact="0.15"/>
              </dgm:constrLst>
            </dgm:if>
            <dgm:if name="Name11" axis="ch" ptType="node" func="cnt" op="equ" val="4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25"/>
                <dgm:constr type="w" for="ch" forName="c1text" refType="w" refFor="ch" refForName="circle1" fact="0.2796"/>
                <dgm:constr type="h" for="ch" forName="c1text" refType="h" refFor="ch" refForName="circle1" fact="0.15"/>
              </dgm:constrLst>
            </dgm:if>
            <dgm:if name="Name12" axis="ch" ptType="node" func="cnt" op="gte" val="5">
              <dgm:constrLst>
                <dgm:constr type="w" for="ch" forName="circle1" refType="w"/>
                <dgm:constr type="h" for="ch" forName="circle1" refType="h"/>
                <dgm:constr type="ctrX" for="ch" forName="circle1" refType="w" fact="0.5"/>
                <dgm:constr type="ctrY" for="ch" forName="circle1" refType="h" fact="0.5"/>
                <dgm:constr type="ctrX" for="ch" forName="c1text" refType="w" fact="0.5"/>
                <dgm:constr type="ctrY" for="ch" forName="c1text" refType="h" fact="0.1"/>
                <dgm:constr type="w" for="ch" forName="c1text" refType="w" refFor="ch" refForName="circle1" fact="0.375"/>
                <dgm:constr type="h" for="ch" forName="c1text" refType="h" refFor="ch" refForName="circle1" fact="0.1"/>
              </dgm:constrLst>
            </dgm:if>
            <dgm:else name="Name13"/>
          </dgm:choose>
          <dgm:ruleLst/>
          <dgm:layoutNode name="circle1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1 1" cnt="1 0"/>
            <dgm:constrLst>
              <dgm:constr type="h" refType="w"/>
            </dgm:constrLst>
            <dgm:ruleLst/>
          </dgm:layoutNode>
          <dgm:layoutNode name="c1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1 1" cnt="1 0"/>
            <dgm:constrLst/>
            <dgm:ruleLst>
              <dgm:rule type="primFontSz" val="5" fact="NaN" max="NaN"/>
            </dgm:ruleLst>
          </dgm:layoutNode>
        </dgm:layoutNode>
      </dgm:if>
      <dgm:else name="Name14"/>
    </dgm:choose>
    <dgm:choose name="Name15">
      <dgm:if name="Name16" axis="ch" ptType="node" func="cnt" op="gte" val="2">
        <dgm:layoutNode name="comp2">
          <dgm:alg type="composite"/>
          <dgm:shape xmlns:r="http://schemas.openxmlformats.org/officeDocument/2006/relationships" r:blip="">
            <dgm:adjLst/>
          </dgm:shape>
          <dgm:presOf/>
          <dgm:choose name="Name17">
            <dgm:if name="Name18" axis="ch" ptType="node" func="cnt" op="equ" val="2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5"/>
                <dgm:constr type="w" for="ch" forName="c2text" refType="w" refFor="ch" refForName="circle2" fact="0.70711"/>
                <dgm:constr type="h" for="ch" forName="c2text" refType="h" refFor="ch" refForName="circle2" fact="0.5"/>
              </dgm:constrLst>
            </dgm:if>
            <dgm:if name="Name19" axis="ch" ptType="node" func="cnt" op="equ" val="3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625"/>
                <dgm:constr type="w" for="ch" forName="c2text" refType="w" refFor="ch" refForName="circle2" fact="0.466"/>
                <dgm:constr type="h" for="ch" forName="c2text" refType="h" refFor="ch" refForName="circle2" fact="0.1875"/>
              </dgm:constrLst>
            </dgm:if>
            <dgm:if name="Name20" axis="ch" ptType="node" func="cnt" op="equ" val="4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5"/>
                <dgm:constr type="w" for="ch" forName="c2text" refType="w" refFor="ch" refForName="circle2" fact="0.3495"/>
                <dgm:constr type="h" for="ch" forName="c2text" refType="h" refFor="ch" refForName="circle2" fact="0.18"/>
              </dgm:constrLst>
            </dgm:if>
            <dgm:if name="Name21" axis="ch" ptType="node" func="cnt" op="gte" val="5">
              <dgm:constrLst>
                <dgm:constr type="w" for="ch" forName="circle2" refType="w"/>
                <dgm:constr type="h" for="ch" forName="circle2" refType="h"/>
                <dgm:constr type="ctrX" for="ch" forName="circle2" refType="w" fact="0.5"/>
                <dgm:constr type="ctrY" for="ch" forName="circle2" refType="h" fact="0.5"/>
                <dgm:constr type="ctrX" for="ch" forName="c2text" refType="w" fact="0.5"/>
                <dgm:constr type="ctrY" for="ch" forName="c2text" refType="h" fact="0.115"/>
                <dgm:constr type="w" for="ch" forName="c2text" refType="w" refFor="ch" refForName="circle2" fact="0.43125"/>
                <dgm:constr type="h" for="ch" forName="c2text" refType="h" refFor="ch" refForName="circle2" fact="0.115"/>
              </dgm:constrLst>
            </dgm:if>
            <dgm:else name="Name22"/>
          </dgm:choose>
          <dgm:ruleLst/>
          <dgm:layoutNode name="circle2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2 1" cnt="1 0"/>
            <dgm:constrLst>
              <dgm:constr type="h" refType="w"/>
            </dgm:constrLst>
            <dgm:ruleLst/>
          </dgm:layoutNode>
          <dgm:layoutNode name="c2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2 1" cnt="1 0"/>
            <dgm:constrLst/>
            <dgm:ruleLst>
              <dgm:rule type="primFontSz" val="5" fact="NaN" max="NaN"/>
            </dgm:ruleLst>
          </dgm:layoutNode>
        </dgm:layoutNode>
      </dgm:if>
      <dgm:else name="Name23"/>
    </dgm:choose>
    <dgm:choose name="Name24">
      <dgm:if name="Name25" axis="ch" ptType="node" func="cnt" op="gte" val="3">
        <dgm:layoutNode name="comp3">
          <dgm:alg type="composite"/>
          <dgm:shape xmlns:r="http://schemas.openxmlformats.org/officeDocument/2006/relationships" r:blip="">
            <dgm:adjLst/>
          </dgm:shape>
          <dgm:presOf/>
          <dgm:choose name="Name26">
            <dgm:if name="Name27" axis="ch" ptType="node" func="cnt" op="equ" val="3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5"/>
                <dgm:constr type="w" for="ch" forName="c3text" refType="w" refFor="ch" refForName="circle3" fact="0.70711"/>
                <dgm:constr type="h" for="ch" forName="c3text" refType="h" refFor="ch" refForName="circle3" fact="0.5"/>
              </dgm:constrLst>
            </dgm:if>
            <dgm:if name="Name28" axis="ch" ptType="node" func="cnt" op="equ" val="4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875"/>
                <dgm:constr type="w" for="ch" forName="c3text" refType="w" refFor="ch" refForName="circle3" fact="0.466"/>
                <dgm:constr type="h" for="ch" forName="c3text" refType="h" refFor="ch" refForName="circle3" fact="0.225"/>
              </dgm:constrLst>
            </dgm:if>
            <dgm:if name="Name29" axis="ch" ptType="node" func="cnt" op="gte" val="5">
              <dgm:constrLst>
                <dgm:constr type="w" for="ch" forName="circle3" refType="w"/>
                <dgm:constr type="h" for="ch" forName="circle3" refType="h"/>
                <dgm:constr type="ctrX" for="ch" forName="circle3" refType="w" fact="0.5"/>
                <dgm:constr type="ctrY" for="ch" forName="circle3" refType="h" fact="0.5"/>
                <dgm:constr type="ctrX" for="ch" forName="c3text" refType="w" fact="0.5"/>
                <dgm:constr type="ctrY" for="ch" forName="c3text" refType="h" fact="0.138"/>
                <dgm:constr type="w" for="ch" forName="c3text" refType="w" refFor="ch" refForName="circle3" fact="0.5175"/>
                <dgm:constr type="h" for="ch" forName="c3text" refType="h" refFor="ch" refForName="circle3" fact="0.138"/>
              </dgm:constrLst>
            </dgm:if>
            <dgm:else name="Name30"/>
          </dgm:choose>
          <dgm:ruleLst/>
          <dgm:layoutNode name="circle3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3 1" cnt="1 0"/>
            <dgm:constrLst>
              <dgm:constr type="h" refType="w"/>
            </dgm:constrLst>
            <dgm:ruleLst/>
          </dgm:layoutNode>
          <dgm:layoutNode name="c3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3 1" cnt="1 0"/>
            <dgm:constrLst/>
            <dgm:ruleLst>
              <dgm:rule type="primFontSz" val="5" fact="NaN" max="NaN"/>
            </dgm:ruleLst>
          </dgm:layoutNode>
        </dgm:layoutNode>
      </dgm:if>
      <dgm:else name="Name31"/>
    </dgm:choose>
    <dgm:choose name="Name32">
      <dgm:if name="Name33" axis="ch" ptType="node" func="cnt" op="gte" val="4">
        <dgm:layoutNode name="comp4">
          <dgm:alg type="composite"/>
          <dgm:shape xmlns:r="http://schemas.openxmlformats.org/officeDocument/2006/relationships" r:blip="">
            <dgm:adjLst/>
          </dgm:shape>
          <dgm:presOf/>
          <dgm:choose name="Name34">
            <dgm:if name="Name35" axis="ch" ptType="node" func="cnt" op="equ" val="4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5"/>
                <dgm:constr type="w" for="ch" forName="c4text" refType="w" refFor="ch" refForName="circle4" fact="0.70711"/>
                <dgm:constr type="h" for="ch" forName="c4text" refType="h" refFor="ch" refForName="circle4" fact="0.5"/>
              </dgm:constrLst>
            </dgm:if>
            <dgm:if name="Name36" axis="ch" ptType="node" func="cnt" op="gte" val="5">
              <dgm:constrLst>
                <dgm:constr type="w" for="ch" forName="circle4" refType="w"/>
                <dgm:constr type="h" for="ch" forName="circle4" refType="h"/>
                <dgm:constr type="ctrX" for="ch" forName="circle4" refType="w" fact="0.5"/>
                <dgm:constr type="ctrY" for="ch" forName="circle4" refType="h" fact="0.5"/>
                <dgm:constr type="ctrX" for="ch" forName="c4text" refType="w" fact="0.5"/>
                <dgm:constr type="ctrY" for="ch" forName="c4text" refType="h" fact="0.18"/>
                <dgm:constr type="w" for="ch" forName="c4text" refType="w" refFor="ch" refForName="circle4" fact="0.54"/>
                <dgm:constr type="h" for="ch" forName="c4text" refType="h" refFor="ch" refForName="circle4" fact="0.18"/>
              </dgm:constrLst>
            </dgm:if>
            <dgm:else name="Name37"/>
          </dgm:choose>
          <dgm:ruleLst/>
          <dgm:layoutNode name="circle4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4 1" cnt="1 0"/>
            <dgm:constrLst>
              <dgm:constr type="h" refType="w"/>
            </dgm:constrLst>
            <dgm:ruleLst/>
          </dgm:layoutNode>
          <dgm:layoutNode name="c4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4 1" cnt="1 0"/>
            <dgm:constrLst/>
            <dgm:ruleLst>
              <dgm:rule type="primFontSz" val="5" fact="NaN" max="NaN"/>
            </dgm:ruleLst>
          </dgm:layoutNode>
        </dgm:layoutNode>
      </dgm:if>
      <dgm:else name="Name38"/>
    </dgm:choose>
    <dgm:choose name="Name39">
      <dgm:if name="Name40" axis="ch" ptType="node" func="cnt" op="gte" val="5">
        <dgm:layoutNode name="comp5">
          <dgm:alg type="composite"/>
          <dgm:shape xmlns:r="http://schemas.openxmlformats.org/officeDocument/2006/relationships" r:blip="">
            <dgm:adjLst/>
          </dgm:shape>
          <dgm:presOf/>
          <dgm:choose name="Name41">
            <dgm:if name="Name42" axis="ch" ptType="node" func="cnt" op="equ" val="5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5"/>
                <dgm:constr type="w" for="ch" forName="c5text" refType="w" refFor="ch" refForName="circle5" fact="0.70711"/>
                <dgm:constr type="h" for="ch" forName="c5text" refType="h" refFor="ch" refForName="circle5" fact="0.5"/>
              </dgm:constrLst>
            </dgm:if>
            <dgm:if name="Name43" axis="ch" ptType="node" func="cnt" op="gte" val="6">
              <dgm:constrLst>
                <dgm:constr type="w" for="ch" forName="circle5" refType="w"/>
                <dgm:constr type="h" for="ch" forName="circle5" refType="h"/>
                <dgm:constr type="ctrX" for="ch" forName="circle5" refType="w" fact="0.5"/>
                <dgm:constr type="ctrY" for="ch" forName="circle5" refType="h" fact="0.5"/>
                <dgm:constr type="ctrX" for="ch" forName="c5text" refType="w" fact="0.5"/>
                <dgm:constr type="ctrY" for="ch" forName="c5text" refType="h" fact="0.25"/>
                <dgm:constr type="w" for="ch" forName="c5text" refType="w" refFor="ch" refForName="circle5" fact="0.65"/>
                <dgm:constr type="h" for="ch" forName="c5text" refType="h" refFor="ch" refForName="circle5" fact="0.25"/>
              </dgm:constrLst>
            </dgm:if>
            <dgm:else name="Name44"/>
          </dgm:choose>
          <dgm:ruleLst/>
          <dgm:layoutNode name="circle5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5 1" cnt="1 0"/>
            <dgm:constrLst>
              <dgm:constr type="h" refType="w"/>
            </dgm:constrLst>
            <dgm:ruleLst/>
          </dgm:layoutNode>
          <dgm:layoutNode name="c5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5 1" cnt="1 0"/>
            <dgm:constrLst/>
            <dgm:ruleLst>
              <dgm:rule type="primFontSz" val="5" fact="NaN" max="NaN"/>
            </dgm:ruleLst>
          </dgm:layoutNode>
        </dgm:layoutNode>
      </dgm:if>
      <dgm:else name="Name45"/>
    </dgm:choose>
    <dgm:choose name="Name46">
      <dgm:if name="Name47" axis="ch" ptType="node" func="cnt" op="gte" val="6">
        <dgm:layoutNode name="comp6">
          <dgm:alg type="composite"/>
          <dgm:shape xmlns:r="http://schemas.openxmlformats.org/officeDocument/2006/relationships" r:blip="">
            <dgm:adjLst/>
          </dgm:shape>
          <dgm:presOf/>
          <dgm:choose name="Name48">
            <dgm:if name="Name49" axis="ch" ptType="node" func="cnt" op="equ" val="6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5"/>
                <dgm:constr type="w" for="ch" forName="c6text" refType="w" refFor="ch" refForName="circle6" fact="0.70711"/>
                <dgm:constr type="h" for="ch" forName="c6text" refType="h" refFor="ch" refForName="circle6" fact="0.5"/>
              </dgm:constrLst>
            </dgm:if>
            <dgm:if name="Name50" axis="ch" ptType="node" func="cnt" op="gte" val="7">
              <dgm:constrLst>
                <dgm:constr type="w" for="ch" forName="circle6" refType="w"/>
                <dgm:constr type="h" for="ch" forName="circle6" refType="h"/>
                <dgm:constr type="ctrX" for="ch" forName="circle6" refType="w" fact="0.5"/>
                <dgm:constr type="ctrY" for="ch" forName="circle6" refType="h" fact="0.5"/>
                <dgm:constr type="ctrX" for="ch" forName="c6text" refType="w" fact="0.5"/>
                <dgm:constr type="ctrY" for="ch" forName="c6text" refType="h" fact="0.27"/>
                <dgm:constr type="w" for="ch" forName="c6text" refType="w" refFor="ch" refForName="circle6" fact="0.68"/>
                <dgm:constr type="h" for="ch" forName="c6text" refType="h" refFor="ch" refForName="circle6" fact="0.241"/>
              </dgm:constrLst>
            </dgm:if>
            <dgm:else name="Name51"/>
          </dgm:choose>
          <dgm:ruleLst/>
          <dgm:layoutNode name="circle6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6 1" cnt="1 0"/>
            <dgm:constrLst>
              <dgm:constr type="h" refType="w"/>
            </dgm:constrLst>
            <dgm:ruleLst/>
          </dgm:layoutNode>
          <dgm:layoutNode name="c6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6 1" cnt="1 0"/>
            <dgm:constrLst/>
            <dgm:ruleLst>
              <dgm:rule type="primFontSz" val="5" fact="NaN" max="NaN"/>
            </dgm:ruleLst>
          </dgm:layoutNode>
        </dgm:layoutNode>
      </dgm:if>
      <dgm:else name="Name52"/>
    </dgm:choose>
    <dgm:choose name="Name53">
      <dgm:if name="Name54" axis="ch" ptType="node" func="cnt" op="gte" val="7">
        <dgm:layoutNode name="comp7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circle7" refType="w"/>
            <dgm:constr type="h" for="ch" forName="circle7" refType="h"/>
            <dgm:constr type="ctrX" for="ch" forName="circle7" refType="w" fact="0.5"/>
            <dgm:constr type="ctrY" for="ch" forName="circle7" refType="h" fact="0.5"/>
            <dgm:constr type="ctrX" for="ch" forName="c7text" refType="w" fact="0.5"/>
            <dgm:constr type="ctrY" for="ch" forName="c7text" refType="h" fact="0.5"/>
            <dgm:constr type="w" for="ch" forName="c7text" refType="w" refFor="ch" refForName="circle7" fact="0.70711"/>
            <dgm:constr type="h" for="ch" forName="c7text" refType="h" refFor="ch" refForName="circle7" fact="0.5"/>
          </dgm:constrLst>
          <dgm:ruleLst/>
          <dgm:layoutNode name="circle7" styleLbl="node1">
            <dgm:alg type="sp"/>
            <dgm:shape xmlns:r="http://schemas.openxmlformats.org/officeDocument/2006/relationships" type="ellipse" r:blip="">
              <dgm:adjLst/>
            </dgm:shape>
            <dgm:presOf axis="ch desOrSelf" ptType="node node" st="7 1" cnt="1 0"/>
            <dgm:constrLst>
              <dgm:constr type="h" refType="w"/>
            </dgm:constrLst>
            <dgm:ruleLst/>
          </dgm:layoutNode>
          <dgm:layoutNode name="c7text">
            <dgm:varLst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ch desOrSelf" ptType="node node" st="7 1" cnt="1 0"/>
            <dgm:constrLst/>
            <dgm:ruleLst>
              <dgm:rule type="primFontSz" val="5" fact="NaN" max="NaN"/>
            </dgm:ruleLst>
          </dgm:layoutNode>
        </dgm:layoutNode>
      </dgm:if>
      <dgm:else name="Name55"/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4#5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9E5B3120-5B55-4B4C-8221-EE8FDDD4B6E6}" type="datetimeFigureOut">
              <a:rPr lang="en-US" smtClean="0"/>
              <a:t>4/5/2012</a:t>
            </a:fld>
            <a:endParaRPr lang="en-U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ED818AC7-EA75-4E35-B3DC-3D5D9A47A9F9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86769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32943" indent="-232943">
              <a:buFont typeface="+mj-lt"/>
              <a:buAutoNum type="arabicPeriod"/>
            </a:pPr>
            <a:r>
              <a:rPr lang="es-MX" dirty="0" smtClean="0"/>
              <a:t>Saludo</a:t>
            </a:r>
          </a:p>
          <a:p>
            <a:pPr marL="232943" indent="-232943">
              <a:buFont typeface="+mj-lt"/>
              <a:buAutoNum type="arabicPeriod"/>
            </a:pPr>
            <a:r>
              <a:rPr lang="es-MX" dirty="0" smtClean="0"/>
              <a:t>Presentación y</a:t>
            </a:r>
            <a:r>
              <a:rPr lang="es-MX" baseline="0" dirty="0" smtClean="0"/>
              <a:t> expectativas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Presentación breve mía y del curso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Programa y reglas del juego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Las TIC y el abastecimiento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Conceptos – cuadrantes del gasto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Donde están los objetivos del abastecimiento y como se relacionan las </a:t>
            </a:r>
            <a:r>
              <a:rPr lang="es-MX" baseline="0" dirty="0" err="1" smtClean="0"/>
              <a:t>TICs</a:t>
            </a:r>
            <a:endParaRPr lang="es-MX" baseline="0" dirty="0" smtClean="0"/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Interacción y/o encuesta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El avance de las TIC y su potencial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Qué son las </a:t>
            </a:r>
            <a:r>
              <a:rPr lang="es-MX" baseline="0" dirty="0" err="1" smtClean="0"/>
              <a:t>TICs</a:t>
            </a:r>
            <a:r>
              <a:rPr lang="es-MX" baseline="0" dirty="0" smtClean="0"/>
              <a:t> en esencia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La complejidad del tema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Las relaciones del tema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El proceso completo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Los interlocutores o </a:t>
            </a:r>
            <a:r>
              <a:rPr lang="es-MX" baseline="0" dirty="0" err="1" smtClean="0"/>
              <a:t>stakeholders</a:t>
            </a:r>
            <a:endParaRPr lang="es-MX" baseline="0" dirty="0" smtClean="0"/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Casos y ejemplos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Preguntas: por que tan fácil en lo personal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Una visión esquemática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Las TIC por ámbito de apoyo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Ejemplos breves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Donde ven ellos el apoyo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Estrategia TIC para el abastecimiento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Ámbitos y prioridades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El enfoque de cambio de procesos 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Diseñando proyectos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Implementando las TIC</a:t>
            </a:r>
          </a:p>
          <a:p>
            <a:pPr marL="232943" indent="-232943">
              <a:buFont typeface="+mj-lt"/>
              <a:buAutoNum type="arabicPeriod"/>
            </a:pPr>
            <a:r>
              <a:rPr lang="es-MX" baseline="0" dirty="0" smtClean="0"/>
              <a:t>Tarea 1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Leer </a:t>
            </a:r>
            <a:r>
              <a:rPr lang="es-MX" baseline="0" dirty="0" err="1" smtClean="0"/>
              <a:t>procurement</a:t>
            </a:r>
            <a:r>
              <a:rPr lang="es-MX" baseline="0" dirty="0" smtClean="0"/>
              <a:t> 2020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Identificar donde las </a:t>
            </a:r>
            <a:r>
              <a:rPr lang="es-MX" baseline="0" dirty="0" err="1" smtClean="0"/>
              <a:t>TICs</a:t>
            </a:r>
            <a:r>
              <a:rPr lang="es-MX" baseline="0" dirty="0" smtClean="0"/>
              <a:t> tienen más influencia</a:t>
            </a:r>
          </a:p>
          <a:p>
            <a:pPr marL="698830" lvl="1" indent="-232943">
              <a:buFont typeface="Arial" pitchFamily="34" charset="0"/>
              <a:buChar char="•"/>
            </a:pPr>
            <a:r>
              <a:rPr lang="es-MX" baseline="0" dirty="0" smtClean="0"/>
              <a:t>Señalar un ejemplo de cambio que vean en su empresa y como las TIC pueden apoyar</a:t>
            </a:r>
          </a:p>
          <a:p>
            <a:pPr marL="232943" indent="-232943">
              <a:buFont typeface="Arial" pitchFamily="34" charset="0"/>
              <a:buChar char="•"/>
            </a:pPr>
            <a:endParaRPr lang="es-MX" baseline="0" dirty="0" smtClean="0"/>
          </a:p>
          <a:p>
            <a:pPr marL="698830" lvl="1" indent="-232943">
              <a:buFont typeface="Arial" pitchFamily="34" charset="0"/>
              <a:buChar char="•"/>
            </a:pPr>
            <a:endParaRPr lang="es-MX" baseline="0" dirty="0" smtClean="0"/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8AC7-EA75-4E35-B3DC-3D5D9A47A9F9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28974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57066" indent="-291179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64717" indent="-23294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30604" indent="-23294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96491" indent="-232943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62377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3028264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94151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960038" indent="-23294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87D99A65-6AD3-4832-83D9-3AB2E6417DA5}" type="slidenum">
              <a:rPr lang="es-CL" smtClean="0"/>
              <a:pPr eaLnBrk="1" hangingPunct="1"/>
              <a:t>41</a:t>
            </a:fld>
            <a:endParaRPr lang="es-CL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s-ES_tradnl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53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  <p:sp>
        <p:nvSpPr>
          <p:cNvPr id="153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1556FD-512F-40A3-A7AB-880C5D7F32FA}" type="slidenum">
              <a:rPr lang="en-US" smtClean="0"/>
              <a:pPr/>
              <a:t>49</a:t>
            </a:fld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6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12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s-ES_tradnl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Las interacciones en</a:t>
            </a:r>
            <a:r>
              <a:rPr lang="es-MX" baseline="0" dirty="0" smtClean="0"/>
              <a:t> el proceso de Abastecimiento</a:t>
            </a:r>
          </a:p>
          <a:p>
            <a:r>
              <a:rPr lang="es-MX" baseline="0" dirty="0" smtClean="0"/>
              <a:t>Los tipos de información en el Abastecimiento</a:t>
            </a:r>
          </a:p>
          <a:p>
            <a:r>
              <a:rPr lang="es-MX" baseline="0" dirty="0" smtClean="0"/>
              <a:t>El proceso</a:t>
            </a:r>
          </a:p>
          <a:p>
            <a:r>
              <a:rPr lang="es-MX" baseline="0" dirty="0" smtClean="0"/>
              <a:t>Los </a:t>
            </a:r>
            <a:r>
              <a:rPr lang="es-MX" baseline="0" dirty="0" err="1" smtClean="0"/>
              <a:t>stakeholders</a:t>
            </a:r>
            <a:endParaRPr lang="es-MX" baseline="0" dirty="0" smtClean="0"/>
          </a:p>
          <a:p>
            <a:r>
              <a:rPr lang="es-MX" baseline="0" dirty="0" smtClean="0"/>
              <a:t>La relaciones de negocio entre empresas</a:t>
            </a:r>
          </a:p>
          <a:p>
            <a:r>
              <a:rPr lang="es-MX" baseline="0" dirty="0" smtClean="0"/>
              <a:t>Casos y ejemplos</a:t>
            </a:r>
          </a:p>
          <a:p>
            <a:r>
              <a:rPr lang="es-MX" baseline="0" dirty="0" smtClean="0"/>
              <a:t>Pregunta de fondo por que es tan fácil en lo personal en la vida diaria y tan </a:t>
            </a:r>
            <a:r>
              <a:rPr lang="es-MX" baseline="0" dirty="0" err="1" smtClean="0"/>
              <a:t>dificil</a:t>
            </a:r>
            <a:r>
              <a:rPr lang="es-MX" baseline="0" dirty="0" smtClean="0"/>
              <a:t> entre empresas </a:t>
            </a:r>
          </a:p>
          <a:p>
            <a:r>
              <a:rPr lang="es-MX" baseline="0" dirty="0" smtClean="0"/>
              <a:t>Paradoja B2B / B2C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8AC7-EA75-4E35-B3DC-3D5D9A47A9F9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3689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FDF698F-A7EB-476C-9A42-3C7F2659DBBA}" type="slidenum">
              <a:rPr lang="en-US" smtClean="0">
                <a:latin typeface="Arial" pitchFamily="34" charset="0"/>
              </a:rPr>
              <a:pPr/>
              <a:t>61</a:t>
            </a:fld>
            <a:endParaRPr lang="en-US" smtClean="0">
              <a:latin typeface="Arial" pitchFamily="34" charset="0"/>
            </a:endParaRPr>
          </a:p>
        </p:txBody>
      </p:sp>
      <p:sp>
        <p:nvSpPr>
          <p:cNvPr id="460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84275" y="698500"/>
            <a:ext cx="4648200" cy="3486150"/>
          </a:xfrm>
          <a:ln/>
        </p:spPr>
      </p:sp>
      <p:sp>
        <p:nvSpPr>
          <p:cNvPr id="2765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01040" y="4415790"/>
            <a:ext cx="5608320" cy="4181767"/>
          </a:xfrm>
          <a:ln/>
        </p:spPr>
        <p:txBody>
          <a:bodyPr/>
          <a:lstStyle/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1-Ariba y </a:t>
            </a:r>
            <a:r>
              <a:rPr lang="en-US" dirty="0" err="1" smtClean="0">
                <a:solidFill>
                  <a:schemeClr val="bg1"/>
                </a:solidFill>
              </a:rPr>
              <a:t>Quadrem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cuentan</a:t>
            </a:r>
            <a:r>
              <a:rPr lang="en-US" dirty="0" smtClean="0">
                <a:solidFill>
                  <a:schemeClr val="bg1"/>
                </a:solidFill>
              </a:rPr>
              <a:t> con a </a:t>
            </a:r>
            <a:r>
              <a:rPr lang="en-US" dirty="0" err="1" smtClean="0">
                <a:solidFill>
                  <a:schemeClr val="bg1"/>
                </a:solidFill>
              </a:rPr>
              <a:t>mejor</a:t>
            </a:r>
            <a:r>
              <a:rPr lang="en-US" dirty="0" smtClean="0">
                <a:solidFill>
                  <a:schemeClr val="bg1"/>
                </a:solidFill>
              </a:rPr>
              <a:t> suite de </a:t>
            </a:r>
            <a:r>
              <a:rPr lang="en-US" dirty="0" err="1" smtClean="0">
                <a:solidFill>
                  <a:schemeClr val="bg1"/>
                </a:solidFill>
              </a:rPr>
              <a:t>soluciones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comercio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electronico</a:t>
            </a:r>
            <a:r>
              <a:rPr lang="en-US" dirty="0" smtClean="0">
                <a:solidFill>
                  <a:schemeClr val="bg1"/>
                </a:solidFill>
              </a:rPr>
              <a:t> B2B a </a:t>
            </a:r>
            <a:r>
              <a:rPr lang="en-US" dirty="0" err="1" smtClean="0">
                <a:solidFill>
                  <a:schemeClr val="bg1"/>
                </a:solidFill>
              </a:rPr>
              <a:t>nivel</a:t>
            </a:r>
            <a:r>
              <a:rPr lang="en-US" dirty="0" smtClean="0">
                <a:solidFill>
                  <a:schemeClr val="bg1"/>
                </a:solidFill>
              </a:rPr>
              <a:t> global. Su No de </a:t>
            </a:r>
            <a:r>
              <a:rPr lang="en-US" dirty="0" err="1" smtClean="0">
                <a:solidFill>
                  <a:schemeClr val="bg1"/>
                </a:solidFill>
              </a:rPr>
              <a:t>compradores</a:t>
            </a:r>
            <a:r>
              <a:rPr lang="en-US" dirty="0" smtClean="0">
                <a:solidFill>
                  <a:schemeClr val="bg1"/>
                </a:solidFill>
              </a:rPr>
              <a:t> y </a:t>
            </a:r>
            <a:r>
              <a:rPr lang="en-US" dirty="0" err="1" smtClean="0">
                <a:solidFill>
                  <a:schemeClr val="bg1"/>
                </a:solidFill>
              </a:rPr>
              <a:t>proveedores</a:t>
            </a:r>
            <a:r>
              <a:rPr lang="en-US" dirty="0" smtClean="0">
                <a:solidFill>
                  <a:schemeClr val="bg1"/>
                </a:solidFill>
              </a:rPr>
              <a:t> lo </a:t>
            </a:r>
            <a:r>
              <a:rPr lang="en-US" dirty="0" err="1" smtClean="0">
                <a:solidFill>
                  <a:schemeClr val="bg1"/>
                </a:solidFill>
              </a:rPr>
              <a:t>ponen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manifiesto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2-En </a:t>
            </a:r>
            <a:r>
              <a:rPr lang="en-US" dirty="0" err="1" smtClean="0">
                <a:solidFill>
                  <a:schemeClr val="bg1"/>
                </a:solidFill>
              </a:rPr>
              <a:t>sus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soluciones</a:t>
            </a:r>
            <a:r>
              <a:rPr lang="en-US" dirty="0" smtClean="0">
                <a:solidFill>
                  <a:schemeClr val="bg1"/>
                </a:solidFill>
              </a:rPr>
              <a:t>, Ariba </a:t>
            </a:r>
            <a:r>
              <a:rPr lang="en-US" dirty="0" err="1" smtClean="0">
                <a:solidFill>
                  <a:schemeClr val="bg1"/>
                </a:solidFill>
              </a:rPr>
              <a:t>abarca</a:t>
            </a:r>
            <a:r>
              <a:rPr lang="en-US" dirty="0" smtClean="0">
                <a:solidFill>
                  <a:schemeClr val="bg1"/>
                </a:solidFill>
              </a:rPr>
              <a:t> el </a:t>
            </a:r>
            <a:r>
              <a:rPr lang="en-US" dirty="0" err="1" smtClean="0">
                <a:solidFill>
                  <a:schemeClr val="bg1"/>
                </a:solidFill>
              </a:rPr>
              <a:t>proceso</a:t>
            </a:r>
            <a:r>
              <a:rPr lang="en-US" dirty="0" smtClean="0">
                <a:solidFill>
                  <a:schemeClr val="bg1"/>
                </a:solidFill>
              </a:rPr>
              <a:t> total de </a:t>
            </a:r>
            <a:r>
              <a:rPr lang="en-US" dirty="0" err="1" smtClean="0">
                <a:solidFill>
                  <a:schemeClr val="bg1"/>
                </a:solidFill>
              </a:rPr>
              <a:t>Adquisicion</a:t>
            </a:r>
            <a:r>
              <a:rPr lang="en-US" dirty="0" smtClean="0">
                <a:solidFill>
                  <a:schemeClr val="bg1"/>
                </a:solidFill>
              </a:rPr>
              <a:t>, </a:t>
            </a:r>
            <a:r>
              <a:rPr lang="en-US" dirty="0" err="1" smtClean="0">
                <a:solidFill>
                  <a:schemeClr val="bg1"/>
                </a:solidFill>
              </a:rPr>
              <a:t>desde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identificacion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oportunidad</a:t>
            </a:r>
            <a:r>
              <a:rPr lang="en-US" dirty="0" smtClean="0">
                <a:solidFill>
                  <a:schemeClr val="bg1"/>
                </a:solidFill>
              </a:rPr>
              <a:t> (</a:t>
            </a:r>
            <a:r>
              <a:rPr lang="en-US" dirty="0" err="1" smtClean="0">
                <a:solidFill>
                  <a:schemeClr val="bg1"/>
                </a:solidFill>
              </a:rPr>
              <a:t>Analisis</a:t>
            </a:r>
            <a:r>
              <a:rPr lang="en-US" dirty="0" smtClean="0">
                <a:solidFill>
                  <a:schemeClr val="bg1"/>
                </a:solidFill>
              </a:rPr>
              <a:t>) </a:t>
            </a:r>
            <a:r>
              <a:rPr lang="en-US" dirty="0" err="1" smtClean="0">
                <a:solidFill>
                  <a:schemeClr val="bg1"/>
                </a:solidFill>
              </a:rPr>
              <a:t>hasta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Administracion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Desempe</a:t>
            </a:r>
            <a:r>
              <a:rPr lang="es-MX" dirty="0" smtClean="0">
                <a:solidFill>
                  <a:schemeClr val="bg1"/>
                </a:solidFill>
              </a:rPr>
              <a:t>ñ</a:t>
            </a:r>
            <a:r>
              <a:rPr lang="en-US" dirty="0" smtClean="0">
                <a:solidFill>
                  <a:schemeClr val="bg1"/>
                </a:solidFill>
              </a:rPr>
              <a:t>o del </a:t>
            </a:r>
            <a:r>
              <a:rPr lang="en-US" dirty="0" err="1" smtClean="0">
                <a:solidFill>
                  <a:schemeClr val="bg1"/>
                </a:solidFill>
              </a:rPr>
              <a:t>proveedor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3-Disponible </a:t>
            </a:r>
            <a:r>
              <a:rPr lang="en-US" dirty="0" err="1" smtClean="0">
                <a:solidFill>
                  <a:schemeClr val="bg1"/>
                </a:solidFill>
              </a:rPr>
              <a:t>por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modulos</a:t>
            </a:r>
            <a:r>
              <a:rPr lang="en-US" dirty="0" smtClean="0">
                <a:solidFill>
                  <a:schemeClr val="bg1"/>
                </a:solidFill>
              </a:rPr>
              <a:t> y extendible </a:t>
            </a:r>
            <a:r>
              <a:rPr lang="en-US" dirty="0" err="1" smtClean="0">
                <a:solidFill>
                  <a:schemeClr val="bg1"/>
                </a:solidFill>
              </a:rPr>
              <a:t>basado</a:t>
            </a:r>
            <a:r>
              <a:rPr lang="en-US" dirty="0" smtClean="0">
                <a:solidFill>
                  <a:schemeClr val="bg1"/>
                </a:solidFill>
              </a:rPr>
              <a:t> en </a:t>
            </a:r>
            <a:r>
              <a:rPr lang="en-US" dirty="0" err="1" smtClean="0">
                <a:solidFill>
                  <a:schemeClr val="bg1"/>
                </a:solidFill>
              </a:rPr>
              <a:t>evolucion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necesidades</a:t>
            </a:r>
            <a:r>
              <a:rPr lang="en-US" dirty="0" smtClean="0">
                <a:solidFill>
                  <a:schemeClr val="bg1"/>
                </a:solidFill>
              </a:rPr>
              <a:t> del </a:t>
            </a:r>
            <a:r>
              <a:rPr lang="en-US" dirty="0" err="1" smtClean="0">
                <a:solidFill>
                  <a:schemeClr val="bg1"/>
                </a:solidFill>
              </a:rPr>
              <a:t>cliente</a:t>
            </a:r>
            <a:endParaRPr lang="en-US" dirty="0" smtClean="0">
              <a:solidFill>
                <a:schemeClr val="bg1"/>
              </a:solidFill>
            </a:endParaRPr>
          </a:p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4-Soluciones “On Demand” y </a:t>
            </a:r>
            <a:r>
              <a:rPr lang="en-US" dirty="0" err="1" smtClean="0">
                <a:solidFill>
                  <a:schemeClr val="bg1"/>
                </a:solidFill>
              </a:rPr>
              <a:t>podemos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integrar</a:t>
            </a:r>
            <a:r>
              <a:rPr lang="en-US" dirty="0" smtClean="0">
                <a:solidFill>
                  <a:schemeClr val="bg1"/>
                </a:solidFill>
              </a:rPr>
              <a:t> a </a:t>
            </a:r>
            <a:r>
              <a:rPr lang="en-US" dirty="0" err="1" smtClean="0">
                <a:solidFill>
                  <a:schemeClr val="bg1"/>
                </a:solidFill>
              </a:rPr>
              <a:t>su</a:t>
            </a:r>
            <a:r>
              <a:rPr lang="en-US" dirty="0" smtClean="0">
                <a:solidFill>
                  <a:schemeClr val="bg1"/>
                </a:solidFill>
              </a:rPr>
              <a:t> ERP </a:t>
            </a:r>
            <a:r>
              <a:rPr lang="en-US" dirty="0" err="1" smtClean="0">
                <a:solidFill>
                  <a:schemeClr val="bg1"/>
                </a:solidFill>
              </a:rPr>
              <a:t>todos</a:t>
            </a:r>
            <a:r>
              <a:rPr lang="en-US" dirty="0" smtClean="0">
                <a:solidFill>
                  <a:schemeClr val="bg1"/>
                </a:solidFill>
              </a:rPr>
              <a:t> los </a:t>
            </a:r>
            <a:r>
              <a:rPr lang="en-US" dirty="0" err="1" smtClean="0">
                <a:solidFill>
                  <a:schemeClr val="bg1"/>
                </a:solidFill>
              </a:rPr>
              <a:t>documentos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que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sean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requeridos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5-Incluye la red de </a:t>
            </a:r>
            <a:r>
              <a:rPr lang="en-US" dirty="0" err="1" smtClean="0">
                <a:solidFill>
                  <a:schemeClr val="bg1"/>
                </a:solidFill>
              </a:rPr>
              <a:t>proveedores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mas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grande</a:t>
            </a:r>
            <a:r>
              <a:rPr lang="en-US" dirty="0" smtClean="0">
                <a:solidFill>
                  <a:schemeClr val="bg1"/>
                </a:solidFill>
              </a:rPr>
              <a:t> del </a:t>
            </a:r>
            <a:r>
              <a:rPr lang="en-US" dirty="0" err="1" smtClean="0">
                <a:solidFill>
                  <a:schemeClr val="bg1"/>
                </a:solidFill>
              </a:rPr>
              <a:t>mundo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para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comunicarse</a:t>
            </a:r>
            <a:r>
              <a:rPr lang="en-US" dirty="0" smtClean="0">
                <a:solidFill>
                  <a:schemeClr val="bg1"/>
                </a:solidFill>
              </a:rPr>
              <a:t> y </a:t>
            </a:r>
            <a:r>
              <a:rPr lang="en-US" dirty="0" err="1" smtClean="0">
                <a:solidFill>
                  <a:schemeClr val="bg1"/>
                </a:solidFill>
              </a:rPr>
              <a:t>obtener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excelentes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oportunidades</a:t>
            </a:r>
            <a:r>
              <a:rPr lang="en-US" dirty="0" smtClean="0">
                <a:solidFill>
                  <a:schemeClr val="bg1"/>
                </a:solidFill>
              </a:rPr>
              <a:t> de </a:t>
            </a:r>
            <a:r>
              <a:rPr lang="en-US" dirty="0" err="1" smtClean="0">
                <a:solidFill>
                  <a:schemeClr val="bg1"/>
                </a:solidFill>
              </a:rPr>
              <a:t>ahorro</a:t>
            </a:r>
            <a:r>
              <a:rPr lang="en-US" dirty="0" smtClean="0">
                <a:solidFill>
                  <a:schemeClr val="bg1"/>
                </a:solidFill>
              </a:rPr>
              <a:t>.</a:t>
            </a:r>
          </a:p>
          <a:p>
            <a:pPr marL="122942" indent="-122942">
              <a:spcBef>
                <a:spcPct val="25000"/>
              </a:spcBef>
              <a:tabLst>
                <a:tab pos="122942" algn="l"/>
              </a:tabLst>
              <a:defRPr/>
            </a:pPr>
            <a:r>
              <a:rPr lang="en-US" dirty="0" smtClean="0">
                <a:solidFill>
                  <a:schemeClr val="bg1"/>
                </a:solidFill>
              </a:rPr>
              <a:t>6-Entre </a:t>
            </a:r>
            <a:r>
              <a:rPr lang="en-US" dirty="0" err="1" smtClean="0">
                <a:solidFill>
                  <a:schemeClr val="bg1"/>
                </a:solidFill>
              </a:rPr>
              <a:t>mas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gasto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bajo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administracion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tengamos</a:t>
            </a:r>
            <a:r>
              <a:rPr lang="en-US" dirty="0" smtClean="0">
                <a:solidFill>
                  <a:schemeClr val="bg1"/>
                </a:solidFill>
              </a:rPr>
              <a:t> = </a:t>
            </a:r>
            <a:r>
              <a:rPr lang="en-US" dirty="0" err="1" smtClean="0">
                <a:solidFill>
                  <a:schemeClr val="bg1"/>
                </a:solidFill>
              </a:rPr>
              <a:t>mas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ahorros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obtenidos</a:t>
            </a:r>
            <a:r>
              <a:rPr lang="en-US" dirty="0" smtClean="0">
                <a:solidFill>
                  <a:schemeClr val="bg1"/>
                </a:solidFill>
              </a:rPr>
              <a:t>. </a:t>
            </a:r>
          </a:p>
          <a:p>
            <a:pPr eaLnBrk="1" hangingPunct="1">
              <a:defRPr/>
            </a:pPr>
            <a:endParaRPr lang="en-US" b="1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  <a:p>
            <a:pPr eaLnBrk="1" hangingPunct="1">
              <a:defRPr/>
            </a:pPr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Objetivos</a:t>
            </a:r>
          </a:p>
          <a:p>
            <a:r>
              <a:rPr lang="es-MX" dirty="0" smtClean="0"/>
              <a:t>Enfoque</a:t>
            </a:r>
          </a:p>
          <a:p>
            <a:r>
              <a:rPr lang="es-MX" dirty="0" smtClean="0"/>
              <a:t>Programa</a:t>
            </a:r>
            <a:r>
              <a:rPr lang="es-MX" baseline="0" dirty="0" smtClean="0"/>
              <a:t> por sesiones</a:t>
            </a:r>
          </a:p>
          <a:p>
            <a:r>
              <a:rPr lang="es-MX" baseline="0" dirty="0" smtClean="0"/>
              <a:t>Actividades</a:t>
            </a:r>
          </a:p>
          <a:p>
            <a:r>
              <a:rPr lang="es-MX" baseline="0" dirty="0" smtClean="0"/>
              <a:t>Evaluación</a:t>
            </a:r>
            <a:endParaRPr lang="es-MX" dirty="0" smtClean="0"/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8AC7-EA75-4E35-B3DC-3D5D9A47A9F9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1270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Como se gestiona el abastecimiento? – ver láminas de otros</a:t>
            </a:r>
          </a:p>
          <a:p>
            <a:r>
              <a:rPr lang="es-MX" dirty="0" smtClean="0"/>
              <a:t>Cuáles son los objetivos del abastecimiento?</a:t>
            </a:r>
          </a:p>
          <a:p>
            <a:r>
              <a:rPr lang="es-MX" dirty="0" smtClean="0"/>
              <a:t>Cuadrantes de gasto – diferentes necesidades</a:t>
            </a:r>
            <a:r>
              <a:rPr lang="es-MX" baseline="0" dirty="0" smtClean="0"/>
              <a:t> TIC</a:t>
            </a:r>
          </a:p>
          <a:p>
            <a:r>
              <a:rPr lang="es-MX" baseline="0" dirty="0" smtClean="0"/>
              <a:t>Las TIC y sus avances</a:t>
            </a:r>
          </a:p>
          <a:p>
            <a:r>
              <a:rPr lang="es-MX" baseline="0" dirty="0" smtClean="0"/>
              <a:t>Que son en esencia las TIC</a:t>
            </a:r>
          </a:p>
          <a:p>
            <a:r>
              <a:rPr lang="es-MX" baseline="0" dirty="0" smtClean="0"/>
              <a:t>Interacción y/o encuesta</a:t>
            </a:r>
            <a:endParaRPr lang="es-MX" dirty="0" smtClean="0"/>
          </a:p>
          <a:p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8AC7-EA75-4E35-B3DC-3D5D9A47A9F9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3689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686EEF4-E494-4D85-9116-0AD091F9D501}" type="slidenum">
              <a:rPr lang="en-GB"/>
              <a:pPr/>
              <a:t>21</a:t>
            </a:fld>
            <a:endParaRPr lang="en-GB"/>
          </a:p>
        </p:txBody>
      </p:sp>
      <p:sp>
        <p:nvSpPr>
          <p:cNvPr id="63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81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1168400" y="697230"/>
            <a:ext cx="4673600" cy="3486150"/>
          </a:xfrm>
          <a:ln/>
        </p:spPr>
      </p:sp>
      <p:sp>
        <p:nvSpPr>
          <p:cNvPr id="631811" name="Notes Placeholder 2"/>
          <p:cNvSpPr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</p:spPr>
        <p:txBody>
          <a:bodyPr lIns="93177" tIns="46589" rIns="93177" bIns="46589"/>
          <a:lstStyle/>
          <a:p>
            <a:endParaRPr lang="es-ES"/>
          </a:p>
        </p:txBody>
      </p:sp>
      <p:sp>
        <p:nvSpPr>
          <p:cNvPr id="4" name="Slide Number Placeholder 3"/>
          <p:cNvSpPr txBox="1">
            <a:spLocks noGrp="1"/>
          </p:cNvSpPr>
          <p:nvPr/>
        </p:nvSpPr>
        <p:spPr>
          <a:xfrm>
            <a:off x="3970938" y="8829967"/>
            <a:ext cx="3037840" cy="464820"/>
          </a:xfrm>
          <a:prstGeom prst="rect">
            <a:avLst/>
          </a:prstGeom>
          <a:noFill/>
        </p:spPr>
        <p:txBody>
          <a:bodyPr lIns="93177" tIns="46589" rIns="93177" bIns="46589" anchor="b"/>
          <a:lstStyle/>
          <a:p>
            <a:pPr algn="r">
              <a:defRPr/>
            </a:pPr>
            <a:fld id="{E6D3F165-7AB4-4D38-987A-AD33525293A7}" type="slidenum">
              <a:rPr lang="en-US" sz="1200"/>
              <a:pPr algn="r">
                <a:defRPr/>
              </a:pPr>
              <a:t>24</a:t>
            </a:fld>
            <a:endParaRPr lang="en-US" sz="120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8611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s-ES" smtClean="0"/>
          </a:p>
        </p:txBody>
      </p:sp>
      <p:sp>
        <p:nvSpPr>
          <p:cNvPr id="41988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852940C2-83B1-4007-86E4-EE03136A5439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26</a:t>
            </a:fld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9635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8362A1C-FAC3-4B49-8A19-68B2A4822734}" type="slidenum">
              <a:rPr lang="en-US" smtClean="0"/>
              <a:pPr>
                <a:defRPr/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0659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es-ES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780A800-6975-4516-8510-252AEA1E2920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s-MX" dirty="0" smtClean="0"/>
              <a:t>Las interacciones en</a:t>
            </a:r>
            <a:r>
              <a:rPr lang="es-MX" baseline="0" dirty="0" smtClean="0"/>
              <a:t> el proceso de Abastecimiento</a:t>
            </a:r>
          </a:p>
          <a:p>
            <a:r>
              <a:rPr lang="es-MX" baseline="0" dirty="0" smtClean="0"/>
              <a:t>Los tipos de información en el Abastecimiento</a:t>
            </a:r>
          </a:p>
          <a:p>
            <a:r>
              <a:rPr lang="es-MX" baseline="0" dirty="0" smtClean="0"/>
              <a:t>El proceso</a:t>
            </a:r>
          </a:p>
          <a:p>
            <a:r>
              <a:rPr lang="es-MX" baseline="0" dirty="0" smtClean="0"/>
              <a:t>Los </a:t>
            </a:r>
            <a:r>
              <a:rPr lang="es-MX" baseline="0" dirty="0" err="1" smtClean="0"/>
              <a:t>stakeholders</a:t>
            </a:r>
            <a:endParaRPr lang="es-MX" baseline="0" dirty="0" smtClean="0"/>
          </a:p>
          <a:p>
            <a:r>
              <a:rPr lang="es-MX" baseline="0" dirty="0" smtClean="0"/>
              <a:t>La relaciones de negocio entre empresas</a:t>
            </a:r>
          </a:p>
          <a:p>
            <a:r>
              <a:rPr lang="es-MX" baseline="0" dirty="0" smtClean="0"/>
              <a:t>Casos y ejemplos</a:t>
            </a:r>
          </a:p>
          <a:p>
            <a:r>
              <a:rPr lang="es-MX" baseline="0" dirty="0" smtClean="0"/>
              <a:t>Pregunta de fondo por que es tan fácil en lo personal en la vida diaria y tan </a:t>
            </a:r>
            <a:r>
              <a:rPr lang="es-MX" baseline="0" dirty="0" err="1" smtClean="0"/>
              <a:t>dificil</a:t>
            </a:r>
            <a:r>
              <a:rPr lang="es-MX" baseline="0" dirty="0" smtClean="0"/>
              <a:t> entre empresas </a:t>
            </a:r>
          </a:p>
          <a:p>
            <a:r>
              <a:rPr lang="es-MX" baseline="0" dirty="0" smtClean="0"/>
              <a:t>Paradoja B2B / B2C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818AC7-EA75-4E35-B3DC-3D5D9A47A9F9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36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595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8425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09518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i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contenido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3" name="Rectangle 4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Rectangle 4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Rectangle 4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EEC87D-F616-4755-BB2A-902F35E44EEE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7488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Título y gráfi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gráfico"/>
          <p:cNvSpPr>
            <a:spLocks noGrp="1"/>
          </p:cNvSpPr>
          <p:nvPr>
            <p:ph type="chart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pPr lvl="0"/>
            <a:endParaRPr lang="es-ES" noProof="0" smtClean="0"/>
          </a:p>
        </p:txBody>
      </p:sp>
    </p:spTree>
    <p:extLst>
      <p:ext uri="{BB962C8B-B14F-4D97-AF65-F5344CB8AC3E}">
        <p14:creationId xmlns:p14="http://schemas.microsoft.com/office/powerpoint/2010/main" val="3049204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ítulo y tabl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1143000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abla"/>
          <p:cNvSpPr>
            <a:spLocks noGrp="1"/>
          </p:cNvSpPr>
          <p:nvPr>
            <p:ph type="tbl" idx="1"/>
          </p:nvPr>
        </p:nvSpPr>
        <p:spPr>
          <a:xfrm>
            <a:off x="685800" y="1981200"/>
            <a:ext cx="7772400" cy="4114800"/>
          </a:xfrm>
        </p:spPr>
        <p:txBody>
          <a:bodyPr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603575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675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43663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024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2997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9783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30883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480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38340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B70A6-10A0-493D-BFA0-CE380953CBFA}" type="datetimeFigureOut">
              <a:rPr lang="en-US" smtClean="0"/>
              <a:t>4/4/2012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D61C3-2624-42F1-9C8A-F171CE77BC0A}" type="slidenum">
              <a:rPr lang="en-US" smtClean="0"/>
              <a:t>‹Nº›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5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hyperlink" Target="http://www.ricardoroman.cl/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5" Type="http://schemas.openxmlformats.org/officeDocument/2006/relationships/hyperlink" Target="http://www.ricardoroman.cl/" TargetMode="Externa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Hoja_de_c_lculo_de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4.e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5.emf"/><Relationship Id="rId4" Type="http://schemas.openxmlformats.org/officeDocument/2006/relationships/oleObject" Target="../embeddings/oleObject2.bin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hyperlink" Target="http://www.gartner.com/silentlocalechooser.jsp?locale=wcw" TargetMode="Externa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fGaVFRzTTP4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jumbo.cl/supermercado/jumbomobile/" TargetMode="Externa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youtube.com/watch?v=OxFR6r-Dqk4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com/wallet/" TargetMode="External"/><Relationship Id="rId2" Type="http://schemas.openxmlformats.org/officeDocument/2006/relationships/hyperlink" Target="http://www.youtube.com/watch?feature=player_embedded&amp;v=DsaJMhcLm_A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w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37.wmf"/><Relationship Id="rId4" Type="http://schemas.openxmlformats.org/officeDocument/2006/relationships/image" Target="../media/image36.wm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12" Type="http://schemas.openxmlformats.org/officeDocument/2006/relationships/image" Target="../media/image43.png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emf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45.wmf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1.png"/><Relationship Id="rId3" Type="http://schemas.openxmlformats.org/officeDocument/2006/relationships/image" Target="../media/image46.png"/><Relationship Id="rId7" Type="http://schemas.openxmlformats.org/officeDocument/2006/relationships/image" Target="../media/image50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png"/><Relationship Id="rId5" Type="http://schemas.openxmlformats.org/officeDocument/2006/relationships/image" Target="../media/image48.png"/><Relationship Id="rId10" Type="http://schemas.openxmlformats.org/officeDocument/2006/relationships/image" Target="../media/image53.png"/><Relationship Id="rId4" Type="http://schemas.openxmlformats.org/officeDocument/2006/relationships/image" Target="../media/image47.png"/><Relationship Id="rId9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2" Type="http://schemas.openxmlformats.org/officeDocument/2006/relationships/image" Target="../media/image55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5" Type="http://schemas.openxmlformats.org/officeDocument/2006/relationships/image" Target="../media/image58.wmf"/><Relationship Id="rId4" Type="http://schemas.openxmlformats.org/officeDocument/2006/relationships/image" Target="../media/image57.wmf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jpeg"/><Relationship Id="rId7" Type="http://schemas.openxmlformats.org/officeDocument/2006/relationships/image" Target="../media/image65.jpeg"/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gif"/><Relationship Id="rId5" Type="http://schemas.openxmlformats.org/officeDocument/2006/relationships/image" Target="../media/image63.jpeg"/><Relationship Id="rId4" Type="http://schemas.openxmlformats.org/officeDocument/2006/relationships/image" Target="../media/image62.jpeg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11560" y="4221088"/>
            <a:ext cx="7772400" cy="1470025"/>
          </a:xfrm>
        </p:spPr>
        <p:txBody>
          <a:bodyPr>
            <a:normAutofit/>
          </a:bodyPr>
          <a:lstStyle/>
          <a:p>
            <a:r>
              <a:rPr lang="es-MX" sz="3600" dirty="0" smtClean="0"/>
              <a:t>Clase 1</a:t>
            </a:r>
            <a:br>
              <a:rPr lang="es-MX" sz="3600" dirty="0" smtClean="0"/>
            </a:br>
            <a:r>
              <a:rPr lang="es-MX" sz="2400" dirty="0" smtClean="0"/>
              <a:t>Abril 5 de 2011</a:t>
            </a:r>
            <a:endParaRPr lang="en-US" sz="2400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547664" y="2132856"/>
            <a:ext cx="6400800" cy="1752600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/>
          <a:lstStyle/>
          <a:p>
            <a:r>
              <a:rPr lang="es-ES" b="1" dirty="0">
                <a:solidFill>
                  <a:schemeClr val="tx2"/>
                </a:solidFill>
              </a:rPr>
              <a:t>Tecnologías de la Información y Comercio Electrónico en Abastecimiento</a:t>
            </a:r>
            <a:endParaRPr lang="en-US" b="1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887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51520" y="260648"/>
            <a:ext cx="8686800" cy="1143000"/>
          </a:xfrm>
        </p:spPr>
        <p:txBody>
          <a:bodyPr>
            <a:noAutofit/>
          </a:bodyPr>
          <a:lstStyle/>
          <a:p>
            <a:r>
              <a:rPr lang="es-MX" sz="3600" dirty="0" smtClean="0"/>
              <a:t>¿Cuáles son los objetivos del Abastecimiento?</a:t>
            </a:r>
            <a:endParaRPr lang="en-U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755576" y="1628800"/>
            <a:ext cx="7643192" cy="4525963"/>
          </a:xfrm>
        </p:spPr>
        <p:txBody>
          <a:bodyPr/>
          <a:lstStyle/>
          <a:p>
            <a:r>
              <a:rPr lang="es-MX" dirty="0" smtClean="0"/>
              <a:t>Asegurar provisión oportuna de bienes y servicios</a:t>
            </a:r>
          </a:p>
          <a:p>
            <a:r>
              <a:rPr lang="es-MX" dirty="0" smtClean="0"/>
              <a:t>Optimizar relación precio / características </a:t>
            </a:r>
          </a:p>
          <a:p>
            <a:r>
              <a:rPr lang="es-MX" dirty="0" smtClean="0"/>
              <a:t>Eficiencia en el proceso</a:t>
            </a:r>
          </a:p>
          <a:p>
            <a:r>
              <a:rPr lang="es-MX" dirty="0" smtClean="0"/>
              <a:t>Transparencia y cumplimiento de políticas</a:t>
            </a:r>
          </a:p>
          <a:p>
            <a:r>
              <a:rPr lang="es-MX" dirty="0" smtClean="0"/>
              <a:t>Información y control</a:t>
            </a:r>
          </a:p>
          <a:p>
            <a:r>
              <a:rPr lang="es-MX" dirty="0" smtClean="0"/>
              <a:t>Servicio a los clientes internos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1888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7856"/>
            <a:ext cx="8229600" cy="880864"/>
          </a:xfrm>
        </p:spPr>
        <p:txBody>
          <a:bodyPr/>
          <a:lstStyle/>
          <a:p>
            <a:r>
              <a:rPr lang="es-MX" dirty="0" smtClean="0"/>
              <a:t>¿Como pueden aportar las </a:t>
            </a:r>
            <a:r>
              <a:rPr lang="es-MX" dirty="0" err="1" smtClean="0"/>
              <a:t>TICs</a:t>
            </a:r>
            <a:r>
              <a:rPr lang="es-MX" dirty="0" smtClean="0"/>
              <a:t>?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196752"/>
            <a:ext cx="8229600" cy="4525963"/>
          </a:xfrm>
        </p:spPr>
        <p:txBody>
          <a:bodyPr/>
          <a:lstStyle/>
          <a:p>
            <a:r>
              <a:rPr lang="es-MX" dirty="0" smtClean="0"/>
              <a:t>Acceso a información</a:t>
            </a:r>
          </a:p>
          <a:p>
            <a:r>
              <a:rPr lang="es-MX" dirty="0" smtClean="0"/>
              <a:t>Automatización</a:t>
            </a:r>
          </a:p>
          <a:p>
            <a:r>
              <a:rPr lang="es-MX" dirty="0" smtClean="0"/>
              <a:t>Comunicación electrónica</a:t>
            </a:r>
          </a:p>
          <a:p>
            <a:r>
              <a:rPr lang="es-MX" dirty="0" smtClean="0"/>
              <a:t>Validaciones </a:t>
            </a:r>
          </a:p>
          <a:p>
            <a:r>
              <a:rPr lang="es-MX" dirty="0" smtClean="0"/>
              <a:t>Coordinación y compartición de información</a:t>
            </a:r>
          </a:p>
          <a:p>
            <a:r>
              <a:rPr lang="es-MX" dirty="0" smtClean="0"/>
              <a:t>Análisis de información</a:t>
            </a:r>
          </a:p>
          <a:p>
            <a:r>
              <a:rPr lang="es-MX" dirty="0" smtClean="0"/>
              <a:t>Sincronía y alertas de eventos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1948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0709" y="1126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Ejercicio 1</a:t>
            </a:r>
            <a:endParaRPr lang="en-US" dirty="0"/>
          </a:p>
        </p:txBody>
      </p:sp>
      <p:sp>
        <p:nvSpPr>
          <p:cNvPr id="4" name="3 CuadroTexto"/>
          <p:cNvSpPr txBox="1"/>
          <p:nvPr/>
        </p:nvSpPr>
        <p:spPr>
          <a:xfrm>
            <a:off x="1547664" y="657847"/>
            <a:ext cx="6035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Realice el análisis cruzado entre beneficios y aportes de las TIC</a:t>
            </a:r>
            <a:endParaRPr lang="en-US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6296948"/>
              </p:ext>
            </p:extLst>
          </p:nvPr>
        </p:nvGraphicFramePr>
        <p:xfrm>
          <a:off x="1731427" y="2979546"/>
          <a:ext cx="6096000" cy="29667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  <a:gridCol w="762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Abrir llave"/>
          <p:cNvSpPr/>
          <p:nvPr/>
        </p:nvSpPr>
        <p:spPr>
          <a:xfrm>
            <a:off x="1299379" y="3339586"/>
            <a:ext cx="216024" cy="2592288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6 CuadroTexto"/>
          <p:cNvSpPr txBox="1"/>
          <p:nvPr/>
        </p:nvSpPr>
        <p:spPr>
          <a:xfrm>
            <a:off x="246860" y="4464375"/>
            <a:ext cx="1259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Aportes</a:t>
            </a:r>
          </a:p>
          <a:p>
            <a:r>
              <a:rPr lang="es-MX" dirty="0" smtClean="0"/>
              <a:t>potenciales</a:t>
            </a:r>
            <a:endParaRPr lang="en-US" dirty="0"/>
          </a:p>
        </p:txBody>
      </p:sp>
      <p:sp>
        <p:nvSpPr>
          <p:cNvPr id="8" name="7 Abrir llave"/>
          <p:cNvSpPr/>
          <p:nvPr/>
        </p:nvSpPr>
        <p:spPr>
          <a:xfrm rot="5400000">
            <a:off x="4857284" y="-2296"/>
            <a:ext cx="576064" cy="52436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8 CuadroTexto"/>
          <p:cNvSpPr txBox="1"/>
          <p:nvPr/>
        </p:nvSpPr>
        <p:spPr>
          <a:xfrm>
            <a:off x="3635896" y="1988840"/>
            <a:ext cx="3018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Objetivos del Abastecimiento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4136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0709" y="11266"/>
            <a:ext cx="8229600" cy="634082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Ejemplo</a:t>
            </a:r>
            <a:endParaRPr lang="en-US" dirty="0"/>
          </a:p>
        </p:txBody>
      </p:sp>
      <p:sp>
        <p:nvSpPr>
          <p:cNvPr id="4" name="3 CuadroTexto"/>
          <p:cNvSpPr txBox="1"/>
          <p:nvPr/>
        </p:nvSpPr>
        <p:spPr>
          <a:xfrm>
            <a:off x="1547664" y="657847"/>
            <a:ext cx="60356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Realice el análisis cruzado entre beneficios y aportes de las TIC</a:t>
            </a:r>
            <a:endParaRPr lang="en-US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33327697"/>
              </p:ext>
            </p:extLst>
          </p:nvPr>
        </p:nvGraphicFramePr>
        <p:xfrm>
          <a:off x="1704654" y="2331474"/>
          <a:ext cx="6096000" cy="4053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28405"/>
                <a:gridCol w="1250909"/>
                <a:gridCol w="576064"/>
                <a:gridCol w="446342"/>
                <a:gridCol w="607005"/>
                <a:gridCol w="602837"/>
                <a:gridCol w="522438"/>
                <a:gridCol w="762000"/>
              </a:tblGrid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MX" dirty="0" smtClean="0"/>
                        <a:t>Relación precio /características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s-MX" dirty="0" smtClean="0"/>
                        <a:t>Acceso a información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ym typeface="Wingdings"/>
                        </a:rPr>
                        <a:t>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5 Abrir llave"/>
          <p:cNvSpPr/>
          <p:nvPr/>
        </p:nvSpPr>
        <p:spPr>
          <a:xfrm>
            <a:off x="1272606" y="2691514"/>
            <a:ext cx="275058" cy="3761822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6 CuadroTexto"/>
          <p:cNvSpPr txBox="1"/>
          <p:nvPr/>
        </p:nvSpPr>
        <p:spPr>
          <a:xfrm>
            <a:off x="220087" y="3816303"/>
            <a:ext cx="1259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Aportes</a:t>
            </a:r>
          </a:p>
          <a:p>
            <a:r>
              <a:rPr lang="es-MX" dirty="0" smtClean="0"/>
              <a:t>potenciales</a:t>
            </a:r>
            <a:endParaRPr lang="en-US" dirty="0"/>
          </a:p>
        </p:txBody>
      </p:sp>
      <p:sp>
        <p:nvSpPr>
          <p:cNvPr id="8" name="7 Abrir llave"/>
          <p:cNvSpPr/>
          <p:nvPr/>
        </p:nvSpPr>
        <p:spPr>
          <a:xfrm rot="5400000">
            <a:off x="4830511" y="-650368"/>
            <a:ext cx="576064" cy="5243603"/>
          </a:xfrm>
          <a:prstGeom prst="leftBrac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8 CuadroTexto"/>
          <p:cNvSpPr txBox="1"/>
          <p:nvPr/>
        </p:nvSpPr>
        <p:spPr>
          <a:xfrm>
            <a:off x="3609123" y="1340768"/>
            <a:ext cx="301884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Objetivos del Abastecimiento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5038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ChangeArrowheads="1"/>
          </p:cNvSpPr>
          <p:nvPr>
            <p:ph type="title"/>
          </p:nvPr>
        </p:nvSpPr>
        <p:spPr>
          <a:xfrm>
            <a:off x="-49783" y="21372"/>
            <a:ext cx="9324528" cy="1143000"/>
          </a:xfrm>
        </p:spPr>
        <p:txBody>
          <a:bodyPr>
            <a:normAutofit fontScale="90000"/>
          </a:bodyPr>
          <a:lstStyle/>
          <a:p>
            <a:r>
              <a:rPr lang="en-GB" sz="3600" dirty="0" err="1" smtClean="0"/>
              <a:t>Usando</a:t>
            </a:r>
            <a:r>
              <a:rPr lang="en-GB" sz="3600" dirty="0" smtClean="0"/>
              <a:t> la </a:t>
            </a:r>
            <a:r>
              <a:rPr lang="en-GB" sz="3600" dirty="0" err="1" smtClean="0"/>
              <a:t>segmentación</a:t>
            </a:r>
            <a:r>
              <a:rPr lang="en-GB" sz="3600" dirty="0" err="1" smtClean="0"/>
              <a:t>clásica</a:t>
            </a:r>
            <a:r>
              <a:rPr lang="en-GB" sz="3600" dirty="0" smtClean="0"/>
              <a:t/>
            </a:r>
            <a:br>
              <a:rPr lang="en-GB" sz="3600" dirty="0" smtClean="0"/>
            </a:br>
            <a:r>
              <a:rPr lang="en-GB" sz="3600" dirty="0" smtClean="0"/>
              <a:t> ‘</a:t>
            </a:r>
            <a:r>
              <a:rPr lang="en-GB" sz="3600" dirty="0" err="1" smtClean="0"/>
              <a:t>Valor</a:t>
            </a:r>
            <a:r>
              <a:rPr lang="en-GB" sz="3600" dirty="0" smtClean="0"/>
              <a:t> </a:t>
            </a:r>
            <a:r>
              <a:rPr lang="en-GB" sz="3600" dirty="0" err="1" smtClean="0"/>
              <a:t>estratégico</a:t>
            </a:r>
            <a:r>
              <a:rPr lang="en-GB" sz="3600" dirty="0" smtClean="0"/>
              <a:t> </a:t>
            </a:r>
            <a:r>
              <a:rPr lang="en-GB" sz="3600" dirty="0" smtClean="0"/>
              <a:t>– </a:t>
            </a:r>
            <a:r>
              <a:rPr lang="en-GB" sz="3600" dirty="0" err="1" smtClean="0"/>
              <a:t>Monto</a:t>
            </a:r>
            <a:r>
              <a:rPr lang="en-GB" sz="3600" dirty="0" smtClean="0"/>
              <a:t>’</a:t>
            </a:r>
            <a:endParaRPr lang="en-GB" sz="3600" dirty="0" smtClean="0"/>
          </a:p>
        </p:txBody>
      </p:sp>
      <p:sp>
        <p:nvSpPr>
          <p:cNvPr id="137219" name="Line 3"/>
          <p:cNvSpPr>
            <a:spLocks noChangeShapeType="1"/>
          </p:cNvSpPr>
          <p:nvPr/>
        </p:nvSpPr>
        <p:spPr bwMode="auto">
          <a:xfrm flipV="1">
            <a:off x="1219200" y="2209800"/>
            <a:ext cx="0" cy="396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7220" name="Text Box 4"/>
          <p:cNvSpPr txBox="1">
            <a:spLocks noChangeArrowheads="1"/>
          </p:cNvSpPr>
          <p:nvPr/>
        </p:nvSpPr>
        <p:spPr bwMode="auto">
          <a:xfrm>
            <a:off x="136525" y="1336675"/>
            <a:ext cx="22585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s-CL" dirty="0" smtClean="0"/>
              <a:t>Valor estratégico</a:t>
            </a:r>
            <a:endParaRPr lang="en-GB" dirty="0"/>
          </a:p>
        </p:txBody>
      </p:sp>
      <p:sp>
        <p:nvSpPr>
          <p:cNvPr id="137221" name="Line 5"/>
          <p:cNvSpPr>
            <a:spLocks noChangeShapeType="1"/>
          </p:cNvSpPr>
          <p:nvPr/>
        </p:nvSpPr>
        <p:spPr bwMode="auto">
          <a:xfrm>
            <a:off x="1219200" y="61722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7222" name="Text Box 6"/>
          <p:cNvSpPr txBox="1">
            <a:spLocks noChangeArrowheads="1"/>
          </p:cNvSpPr>
          <p:nvPr/>
        </p:nvSpPr>
        <p:spPr bwMode="auto">
          <a:xfrm>
            <a:off x="7680325" y="5603875"/>
            <a:ext cx="100540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s-CL" dirty="0" smtClean="0"/>
              <a:t>Monto</a:t>
            </a:r>
            <a:endParaRPr lang="en-GB" dirty="0"/>
          </a:p>
        </p:txBody>
      </p:sp>
      <p:sp>
        <p:nvSpPr>
          <p:cNvPr id="137223" name="Line 7"/>
          <p:cNvSpPr>
            <a:spLocks noChangeShapeType="1"/>
          </p:cNvSpPr>
          <p:nvPr/>
        </p:nvSpPr>
        <p:spPr bwMode="auto">
          <a:xfrm>
            <a:off x="4267200" y="228600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37224" name="Line 8"/>
          <p:cNvSpPr>
            <a:spLocks noChangeShapeType="1"/>
          </p:cNvSpPr>
          <p:nvPr/>
        </p:nvSpPr>
        <p:spPr bwMode="auto">
          <a:xfrm>
            <a:off x="1219200" y="4038600"/>
            <a:ext cx="6248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477193" name="Text Box 9"/>
          <p:cNvSpPr txBox="1">
            <a:spLocks noChangeArrowheads="1"/>
          </p:cNvSpPr>
          <p:nvPr/>
        </p:nvSpPr>
        <p:spPr bwMode="auto">
          <a:xfrm>
            <a:off x="2916238" y="2781300"/>
            <a:ext cx="4475162" cy="2282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/>
            <a:r>
              <a:rPr lang="es-CL" b="1">
                <a:solidFill>
                  <a:srgbClr val="FF3300"/>
                </a:solidFill>
              </a:rPr>
              <a:t>Crítico			 Estratégico</a:t>
            </a:r>
          </a:p>
          <a:p>
            <a:pPr eaLnBrk="1" hangingPunct="1"/>
            <a:endParaRPr lang="es-CL" b="1">
              <a:solidFill>
                <a:srgbClr val="FF3300"/>
              </a:solidFill>
            </a:endParaRPr>
          </a:p>
          <a:p>
            <a:pPr eaLnBrk="1" hangingPunct="1"/>
            <a:endParaRPr lang="es-CL" b="1">
              <a:solidFill>
                <a:srgbClr val="FF3300"/>
              </a:solidFill>
            </a:endParaRPr>
          </a:p>
          <a:p>
            <a:pPr eaLnBrk="1" hangingPunct="1"/>
            <a:endParaRPr lang="es-CL" b="1">
              <a:solidFill>
                <a:srgbClr val="FF3300"/>
              </a:solidFill>
            </a:endParaRPr>
          </a:p>
          <a:p>
            <a:pPr eaLnBrk="1" hangingPunct="1"/>
            <a:endParaRPr lang="es-CL" b="1">
              <a:solidFill>
                <a:srgbClr val="FF3300"/>
              </a:solidFill>
            </a:endParaRPr>
          </a:p>
          <a:p>
            <a:pPr eaLnBrk="1" hangingPunct="1"/>
            <a:r>
              <a:rPr lang="es-CL" b="1">
                <a:solidFill>
                  <a:srgbClr val="FF3300"/>
                </a:solidFill>
              </a:rPr>
              <a:t>Táctico		 Apalancar</a:t>
            </a:r>
            <a:endParaRPr lang="en-GB" b="1">
              <a:solidFill>
                <a:srgbClr val="FF33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38115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47719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719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204864"/>
            <a:ext cx="8229600" cy="1143000"/>
          </a:xfrm>
        </p:spPr>
        <p:txBody>
          <a:bodyPr/>
          <a:lstStyle/>
          <a:p>
            <a:r>
              <a:rPr lang="es-MX" dirty="0" smtClean="0"/>
              <a:t>¿Hacia dónde van las </a:t>
            </a:r>
            <a:r>
              <a:rPr lang="es-MX" dirty="0" err="1" smtClean="0"/>
              <a:t>TICs</a:t>
            </a:r>
            <a:r>
              <a:rPr lang="es-MX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878565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ES_tradnl" smtClean="0"/>
              <a:t>Visión y Perspectivas ...</a:t>
            </a:r>
          </a:p>
        </p:txBody>
      </p:sp>
      <p:sp>
        <p:nvSpPr>
          <p:cNvPr id="636931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r>
              <a:rPr lang="es-ES_tradnl" sz="2800" smtClean="0"/>
              <a:t>“Existe un mercado mundial para alrededor de cinco computadores”</a:t>
            </a:r>
          </a:p>
          <a:p>
            <a:pPr lvl="3"/>
            <a:r>
              <a:rPr lang="es-ES_tradnl" sz="1800" smtClean="0"/>
              <a:t>Thomas Watson, Fundador de IBM</a:t>
            </a:r>
          </a:p>
          <a:p>
            <a:r>
              <a:rPr lang="es-ES_tradnl" sz="2800" smtClean="0"/>
              <a:t>“Mientras técnicamente la televisión puede ser factible, comercial y financieramente considero que no debemos gastar tiempo soñando en su desarrollo”</a:t>
            </a:r>
          </a:p>
          <a:p>
            <a:pPr lvl="3"/>
            <a:r>
              <a:rPr lang="es-ES_tradnl" sz="1800" smtClean="0"/>
              <a:t>Lee DeForest, Inventor Americano</a:t>
            </a:r>
          </a:p>
        </p:txBody>
      </p:sp>
    </p:spTree>
    <p:extLst>
      <p:ext uri="{BB962C8B-B14F-4D97-AF65-F5344CB8AC3E}">
        <p14:creationId xmlns:p14="http://schemas.microsoft.com/office/powerpoint/2010/main" val="8178438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69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69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69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369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6931" grpId="0" build="p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r>
              <a:rPr lang="es-ES_tradnl" smtClean="0"/>
              <a:t>Visión y Perspectivas ...</a:t>
            </a:r>
          </a:p>
        </p:txBody>
      </p:sp>
      <p:sp>
        <p:nvSpPr>
          <p:cNvPr id="63795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09600" y="1873250"/>
            <a:ext cx="8248650" cy="4114800"/>
          </a:xfrm>
        </p:spPr>
        <p:txBody>
          <a:bodyPr/>
          <a:lstStyle/>
          <a:p>
            <a:pPr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2800" smtClean="0"/>
              <a:t>“Respecto del teléfono, puedo visualizar un futuro en que cada ciudad en América tendrá uno”</a:t>
            </a:r>
          </a:p>
          <a:p>
            <a:pPr lvl="3"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1800" smtClean="0"/>
              <a:t>Alcalde de Dallas, 1890</a:t>
            </a:r>
          </a:p>
          <a:p>
            <a:pPr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2800" smtClean="0"/>
              <a:t>“Las computadoras en el futuro no pesarán menos de 1.5 toneladas.”</a:t>
            </a:r>
            <a:endParaRPr lang="es-ES_tradnl" sz="2800" b="1" smtClean="0">
              <a:effectLst>
                <a:outerShdw blurRad="38100" dist="38100" dir="2700000" algn="tl">
                  <a:srgbClr val="C0C0C0"/>
                </a:outerShdw>
              </a:effectLst>
            </a:endParaRPr>
          </a:p>
          <a:p>
            <a:pPr lvl="3"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1800" smtClean="0"/>
              <a:t>Popular Mechanics Magazine, Forecasting the Relentless march of science, 1949</a:t>
            </a:r>
          </a:p>
          <a:p>
            <a:pPr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2800" smtClean="0"/>
              <a:t>“No hay una razón por la cual alguien compraría un computador para su hogar.”</a:t>
            </a:r>
          </a:p>
          <a:p>
            <a:pPr lvl="3">
              <a:lnSpc>
                <a:spcPct val="90000"/>
              </a:lnSpc>
              <a:buFont typeface="Monotype Sorts" charset="2"/>
              <a:buChar char="l"/>
              <a:defRPr/>
            </a:pPr>
            <a:r>
              <a:rPr lang="es-ES_tradnl" sz="1800" smtClean="0"/>
              <a:t>Atribuido a Ken Olsen, presidente, chairman y fundador de Digital, 1977</a:t>
            </a:r>
          </a:p>
        </p:txBody>
      </p:sp>
    </p:spTree>
    <p:extLst>
      <p:ext uri="{BB962C8B-B14F-4D97-AF65-F5344CB8AC3E}">
        <p14:creationId xmlns:p14="http://schemas.microsoft.com/office/powerpoint/2010/main" val="4148687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379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6379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6379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6379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6379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7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3795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7955" grpId="0" build="p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2585" name="Picture 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605213" y="1708150"/>
            <a:ext cx="5070475" cy="424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pic>
        <p:nvPicPr>
          <p:cNvPr id="152584" name="Picture 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31875" y="1628775"/>
            <a:ext cx="2787650" cy="432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</p:pic>
      <p:sp>
        <p:nvSpPr>
          <p:cNvPr id="18436" name="Text Box 2"/>
          <p:cNvSpPr txBox="1">
            <a:spLocks noChangeArrowheads="1"/>
          </p:cNvSpPr>
          <p:nvPr/>
        </p:nvSpPr>
        <p:spPr bwMode="auto">
          <a:xfrm rot="-5400000">
            <a:off x="7611269" y="5287169"/>
            <a:ext cx="28082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s-MX" sz="1000" b="1">
                <a:solidFill>
                  <a:srgbClr val="5F5F5F"/>
                </a:solidFill>
                <a:hlinkClick r:id="rId4"/>
              </a:rPr>
              <a:t>www.ricardoroman.cl</a:t>
            </a:r>
            <a:endParaRPr lang="es-ES" sz="1000" b="1">
              <a:solidFill>
                <a:srgbClr val="5F5F5F"/>
              </a:solidFill>
            </a:endParaRPr>
          </a:p>
        </p:txBody>
      </p:sp>
      <p:sp>
        <p:nvSpPr>
          <p:cNvPr id="18437" name="Text Box 3"/>
          <p:cNvSpPr txBox="1">
            <a:spLocks noChangeArrowheads="1"/>
          </p:cNvSpPr>
          <p:nvPr/>
        </p:nvSpPr>
        <p:spPr bwMode="auto">
          <a:xfrm>
            <a:off x="8820150" y="6508750"/>
            <a:ext cx="21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1400">
                <a:latin typeface="Lucida Console" pitchFamily="49" charset="0"/>
              </a:rPr>
              <a:t>2</a:t>
            </a:r>
            <a:endParaRPr lang="es-ES" sz="1400">
              <a:latin typeface="Lucida Console" pitchFamily="49" charset="0"/>
            </a:endParaRPr>
          </a:p>
        </p:txBody>
      </p:sp>
      <p:sp>
        <p:nvSpPr>
          <p:cNvPr id="152582" name="Rectangle 6"/>
          <p:cNvSpPr>
            <a:spLocks noChangeArrowheads="1"/>
          </p:cNvSpPr>
          <p:nvPr/>
        </p:nvSpPr>
        <p:spPr bwMode="auto">
          <a:xfrm>
            <a:off x="539750" y="549275"/>
            <a:ext cx="7056438" cy="122396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2583" name="Text Box 7"/>
          <p:cNvSpPr txBox="1">
            <a:spLocks noChangeArrowheads="1"/>
          </p:cNvSpPr>
          <p:nvPr/>
        </p:nvSpPr>
        <p:spPr bwMode="auto">
          <a:xfrm>
            <a:off x="611188" y="620713"/>
            <a:ext cx="70564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El Computador del Apolo XI tenía la misma</a:t>
            </a:r>
            <a:endParaRPr lang="es-ES" sz="2600" b="1" dirty="0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2586" name="Text Box 10"/>
          <p:cNvSpPr txBox="1">
            <a:spLocks noChangeArrowheads="1"/>
          </p:cNvSpPr>
          <p:nvPr/>
        </p:nvSpPr>
        <p:spPr bwMode="auto">
          <a:xfrm>
            <a:off x="611188" y="1139825"/>
            <a:ext cx="7056437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capacidad del cerebro de una lavadora </a:t>
            </a:r>
            <a:endParaRPr lang="es-ES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3507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2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25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25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25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5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25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2582" grpId="0" animBg="1"/>
      <p:bldP spid="152583" grpId="0"/>
      <p:bldP spid="15258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3608" name="Object 8"/>
          <p:cNvGraphicFramePr>
            <a:graphicFrameLocks noGrp="1" noChangeAspect="1"/>
          </p:cNvGraphicFramePr>
          <p:nvPr>
            <p:ph sz="half" idx="1"/>
          </p:nvPr>
        </p:nvGraphicFramePr>
        <p:xfrm>
          <a:off x="250825" y="260350"/>
          <a:ext cx="8532813" cy="6372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8" name="Image" r:id="rId3" imgW="7619048" imgH="5688889" progId="PhotoshopElements.Image.4">
                  <p:embed/>
                </p:oleObj>
              </mc:Choice>
              <mc:Fallback>
                <p:oleObj name="Image" r:id="rId3" imgW="7619048" imgH="5688889" progId="PhotoshopElements.Image.4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260350"/>
                        <a:ext cx="8532813" cy="6372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>
                        <a:outerShdw dist="107763" dir="2700000" algn="ctr" rotWithShape="0">
                          <a:schemeClr val="bg2">
                            <a:alpha val="50000"/>
                          </a:schemeClr>
                        </a:outerShdw>
                      </a:effectLst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51" name="Text Box 2"/>
          <p:cNvSpPr txBox="1">
            <a:spLocks noChangeArrowheads="1"/>
          </p:cNvSpPr>
          <p:nvPr/>
        </p:nvSpPr>
        <p:spPr bwMode="auto">
          <a:xfrm rot="-5400000">
            <a:off x="7322344" y="4855369"/>
            <a:ext cx="28082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s-MX" sz="1000" b="1">
                <a:solidFill>
                  <a:srgbClr val="5F5F5F"/>
                </a:solidFill>
                <a:hlinkClick r:id="rId5"/>
              </a:rPr>
              <a:t>www.ricardoroman.cl</a:t>
            </a:r>
            <a:endParaRPr lang="es-ES" sz="1000" b="1">
              <a:solidFill>
                <a:srgbClr val="5F5F5F"/>
              </a:solidFill>
            </a:endParaRP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8820150" y="6508750"/>
            <a:ext cx="2159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s-MX" sz="1400">
                <a:latin typeface="Lucida Console" pitchFamily="49" charset="0"/>
              </a:rPr>
              <a:t>2</a:t>
            </a:r>
            <a:endParaRPr lang="es-ES" sz="1400">
              <a:latin typeface="Lucida Console" pitchFamily="49" charset="0"/>
            </a:endParaRPr>
          </a:p>
        </p:txBody>
      </p:sp>
      <p:sp>
        <p:nvSpPr>
          <p:cNvPr id="153606" name="Rectangle 6"/>
          <p:cNvSpPr>
            <a:spLocks noChangeArrowheads="1"/>
          </p:cNvSpPr>
          <p:nvPr/>
        </p:nvSpPr>
        <p:spPr bwMode="auto">
          <a:xfrm>
            <a:off x="250825" y="260350"/>
            <a:ext cx="6983413" cy="1223963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srgbClr val="FFFF00"/>
              </a:solidFill>
              <a:latin typeface="Arial" charset="0"/>
            </a:endParaRPr>
          </a:p>
        </p:txBody>
      </p:sp>
      <p:sp>
        <p:nvSpPr>
          <p:cNvPr id="153607" name="Text Box 7"/>
          <p:cNvSpPr txBox="1">
            <a:spLocks noChangeArrowheads="1"/>
          </p:cNvSpPr>
          <p:nvPr/>
        </p:nvSpPr>
        <p:spPr bwMode="auto">
          <a:xfrm>
            <a:off x="828675" y="779463"/>
            <a:ext cx="7056438" cy="48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MX" sz="26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Ley de </a:t>
            </a:r>
            <a:r>
              <a:rPr lang="es-MX" sz="26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Moore</a:t>
            </a:r>
            <a:endParaRPr lang="es-ES" sz="2600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</p:txBody>
      </p:sp>
      <p:sp>
        <p:nvSpPr>
          <p:cNvPr id="153609" name="Rectangle 9"/>
          <p:cNvSpPr>
            <a:spLocks noChangeArrowheads="1"/>
          </p:cNvSpPr>
          <p:nvPr/>
        </p:nvSpPr>
        <p:spPr bwMode="auto">
          <a:xfrm>
            <a:off x="250825" y="1628775"/>
            <a:ext cx="6983413" cy="1655763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610" name="Text Box 10"/>
          <p:cNvSpPr txBox="1">
            <a:spLocks noChangeArrowheads="1"/>
          </p:cNvSpPr>
          <p:nvPr/>
        </p:nvSpPr>
        <p:spPr bwMode="auto">
          <a:xfrm>
            <a:off x="395288" y="1773238"/>
            <a:ext cx="7056437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Gordon E. Moore, co-fundador de Intel: aproximadamente cada 18 meses se duplica el número de transistores en un circuito integrado. Su cumplimiento se constata hasta hoy</a:t>
            </a:r>
          </a:p>
        </p:txBody>
      </p:sp>
      <p:sp>
        <p:nvSpPr>
          <p:cNvPr id="153611" name="Rectangle 11"/>
          <p:cNvSpPr>
            <a:spLocks noChangeArrowheads="1"/>
          </p:cNvSpPr>
          <p:nvPr/>
        </p:nvSpPr>
        <p:spPr bwMode="auto">
          <a:xfrm>
            <a:off x="250825" y="3429000"/>
            <a:ext cx="7129463" cy="15113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612" name="Text Box 12"/>
          <p:cNvSpPr txBox="1">
            <a:spLocks noChangeArrowheads="1"/>
          </p:cNvSpPr>
          <p:nvPr/>
        </p:nvSpPr>
        <p:spPr bwMode="auto">
          <a:xfrm>
            <a:off x="323850" y="3557588"/>
            <a:ext cx="7056438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… </a:t>
            </a:r>
            <a:r>
              <a:rPr lang="es-ES" sz="2000" b="1" dirty="0">
                <a:solidFill>
                  <a:schemeClr val="bg1"/>
                </a:solidFill>
                <a:latin typeface="Arial" charset="0"/>
              </a:rPr>
              <a:t>Los precios bajan al mismo tiempo que las prestaciones suben: la computadora que hoy vale US$ 3.000 costará la mitad al año siguiente y estará obsoleta en </a:t>
            </a:r>
            <a:r>
              <a:rPr lang="es-ES" sz="2000" b="1" dirty="0" smtClean="0">
                <a:solidFill>
                  <a:schemeClr val="bg1"/>
                </a:solidFill>
                <a:latin typeface="Arial" charset="0"/>
              </a:rPr>
              <a:t>menos de dos </a:t>
            </a:r>
            <a:r>
              <a:rPr lang="es-ES" sz="2000" b="1" dirty="0">
                <a:solidFill>
                  <a:schemeClr val="bg1"/>
                </a:solidFill>
                <a:latin typeface="Arial" charset="0"/>
              </a:rPr>
              <a:t>años. </a:t>
            </a:r>
          </a:p>
        </p:txBody>
      </p:sp>
      <p:sp>
        <p:nvSpPr>
          <p:cNvPr id="153614" name="Rectangle 14"/>
          <p:cNvSpPr>
            <a:spLocks noChangeArrowheads="1"/>
          </p:cNvSpPr>
          <p:nvPr/>
        </p:nvSpPr>
        <p:spPr bwMode="auto">
          <a:xfrm>
            <a:off x="250825" y="5084763"/>
            <a:ext cx="7129463" cy="862012"/>
          </a:xfrm>
          <a:prstGeom prst="rect">
            <a:avLst/>
          </a:prstGeom>
          <a:solidFill>
            <a:srgbClr val="003399"/>
          </a:solidFill>
          <a:ln w="9525">
            <a:noFill/>
            <a:miter lim="800000"/>
            <a:headEnd/>
            <a:tailEnd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es-ES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153613" name="Text Box 13"/>
          <p:cNvSpPr txBox="1">
            <a:spLocks noChangeArrowheads="1"/>
          </p:cNvSpPr>
          <p:nvPr/>
        </p:nvSpPr>
        <p:spPr bwMode="auto">
          <a:xfrm>
            <a:off x="323850" y="5157788"/>
            <a:ext cx="7056438" cy="701675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es-E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… </a:t>
            </a:r>
            <a:r>
              <a:rPr lang="es-ES" sz="2000" b="1">
                <a:solidFill>
                  <a:schemeClr val="bg1"/>
                </a:solidFill>
                <a:latin typeface="Arial" charset="0"/>
              </a:rPr>
              <a:t>En 26 años el número de transistores en un chip se ha incrementado 3.200 veces. </a:t>
            </a:r>
            <a:r>
              <a:rPr lang="es-ES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(</a:t>
            </a:r>
            <a:r>
              <a:rPr lang="es-ES" sz="2000" b="1">
                <a:solidFill>
                  <a:schemeClr val="bg1"/>
                </a:solidFill>
                <a:latin typeface="Arial" charset="0"/>
              </a:rPr>
              <a:t>Wikipedia)</a:t>
            </a:r>
          </a:p>
        </p:txBody>
      </p:sp>
    </p:spTree>
    <p:extLst>
      <p:ext uri="{BB962C8B-B14F-4D97-AF65-F5344CB8AC3E}">
        <p14:creationId xmlns:p14="http://schemas.microsoft.com/office/powerpoint/2010/main" val="3391711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3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536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536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536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53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153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153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53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153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06" grpId="0" animBg="1"/>
      <p:bldP spid="153607" grpId="0"/>
      <p:bldP spid="153609" grpId="0" animBg="1"/>
      <p:bldP spid="153610" grpId="0"/>
      <p:bldP spid="153611" grpId="0" animBg="1"/>
      <p:bldP spid="153612" grpId="0"/>
      <p:bldP spid="153614" grpId="0" animBg="1"/>
      <p:bldP spid="1536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Agenda Clase 1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Presentación</a:t>
            </a:r>
          </a:p>
          <a:p>
            <a:r>
              <a:rPr lang="es-MX" dirty="0" smtClean="0"/>
              <a:t>Programa del curso</a:t>
            </a:r>
          </a:p>
          <a:p>
            <a:r>
              <a:rPr lang="es-MX" dirty="0" smtClean="0"/>
              <a:t>Introducción a las TIC y el abastecimiento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1861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graphicFrame>
        <p:nvGraphicFramePr>
          <p:cNvPr id="607235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250825" y="1341438"/>
          <a:ext cx="8353425" cy="5040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82" name="Gráfico" r:id="rId3" imgW="5095714" imgH="2152759" progId="Excel.Sheet.8">
                  <p:embed/>
                </p:oleObj>
              </mc:Choice>
              <mc:Fallback>
                <p:oleObj name="Gráfico" r:id="rId3" imgW="5095714" imgH="2152759" progId="Excel.Shee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825" y="1341438"/>
                        <a:ext cx="8353425" cy="5040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31130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643620-0B7B-4B60-BB5E-D89A708F7A64}" type="slidenum">
              <a:rPr lang="en-US"/>
              <a:pPr/>
              <a:t>21</a:t>
            </a:fld>
            <a:endParaRPr lang="en-US"/>
          </a:p>
        </p:txBody>
      </p:sp>
      <p:sp>
        <p:nvSpPr>
          <p:cNvPr id="62466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</p:spPr>
        <p:txBody>
          <a:bodyPr/>
          <a:lstStyle/>
          <a:p>
            <a:r>
              <a:rPr lang="en-GB">
                <a:effectLst>
                  <a:outerShdw blurRad="38100" dist="38100" dir="2700000" algn="tl">
                    <a:srgbClr val="C0C0C0"/>
                  </a:outerShdw>
                </a:effectLst>
              </a:rPr>
              <a:t>E-TRANSACTIONS EVOLUTION</a:t>
            </a:r>
          </a:p>
        </p:txBody>
      </p:sp>
      <p:graphicFrame>
        <p:nvGraphicFramePr>
          <p:cNvPr id="62468" name="Object 4"/>
          <p:cNvGraphicFramePr>
            <a:graphicFrameLocks noChangeAspect="1"/>
          </p:cNvGraphicFramePr>
          <p:nvPr/>
        </p:nvGraphicFramePr>
        <p:xfrm>
          <a:off x="436563" y="1389063"/>
          <a:ext cx="8378825" cy="4443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6" name="Chart" r:id="rId4" imgW="8391600" imgH="4067085" progId="MSGraph.Chart.8">
                  <p:embed followColorScheme="full"/>
                </p:oleObj>
              </mc:Choice>
              <mc:Fallback>
                <p:oleObj name="Chart" r:id="rId4" imgW="8391600" imgH="40670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6563" y="1389063"/>
                        <a:ext cx="8378825" cy="4443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469" name="Rectangle 5"/>
          <p:cNvSpPr>
            <a:spLocks noChangeArrowheads="1"/>
          </p:cNvSpPr>
          <p:nvPr/>
        </p:nvSpPr>
        <p:spPr bwMode="auto">
          <a:xfrm>
            <a:off x="2085975" y="1039813"/>
            <a:ext cx="5262563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2000" b="1">
                <a:solidFill>
                  <a:srgbClr val="0D00B0"/>
                </a:solidFill>
                <a:latin typeface="Arial" pitchFamily="34" charset="0"/>
              </a:rPr>
              <a:t>Over The Counter v/s Electronic Channels</a:t>
            </a:r>
          </a:p>
        </p:txBody>
      </p:sp>
    </p:spTree>
    <p:extLst>
      <p:ext uri="{BB962C8B-B14F-4D97-AF65-F5344CB8AC3E}">
        <p14:creationId xmlns:p14="http://schemas.microsoft.com/office/powerpoint/2010/main" val="3445582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2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24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7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9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1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468">
                                            <p:oleChartEl type="category" lvl="15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animBg="1" autoUpdateAnimBg="0"/>
      <p:bldOleChart spid="62468" grpId="0" bld="category"/>
      <p:bldP spid="6246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0306" name="Picture 2" descr="Fig07-11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524000" y="1905000"/>
            <a:ext cx="7162800" cy="4518025"/>
          </a:xfrm>
        </p:spPr>
      </p:pic>
      <p:sp>
        <p:nvSpPr>
          <p:cNvPr id="610307" name="Rectangle 3"/>
          <p:cNvSpPr>
            <a:spLocks noGrp="1" noChangeArrowheads="1"/>
          </p:cNvSpPr>
          <p:nvPr>
            <p:ph type="title"/>
          </p:nvPr>
        </p:nvSpPr>
        <p:spPr>
          <a:xfrm>
            <a:off x="1371600" y="457200"/>
            <a:ext cx="7772400" cy="762000"/>
          </a:xfrm>
          <a:ln/>
        </p:spPr>
        <p:txBody>
          <a:bodyPr/>
          <a:lstStyle/>
          <a:p>
            <a:endParaRPr lang="es-ES_tradnl" sz="2800" b="1"/>
          </a:p>
        </p:txBody>
      </p:sp>
    </p:spTree>
    <p:extLst>
      <p:ext uri="{BB962C8B-B14F-4D97-AF65-F5344CB8AC3E}">
        <p14:creationId xmlns:p14="http://schemas.microsoft.com/office/powerpoint/2010/main" val="2039504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IT Project Failure</a:t>
            </a:r>
          </a:p>
        </p:txBody>
      </p:sp>
      <p:graphicFrame>
        <p:nvGraphicFramePr>
          <p:cNvPr id="641027" name="Object 3"/>
          <p:cNvGraphicFramePr>
            <a:graphicFrameLocks noGrp="1" noChangeAspect="1"/>
          </p:cNvGraphicFramePr>
          <p:nvPr>
            <p:ph type="chart" idx="1"/>
          </p:nvPr>
        </p:nvGraphicFramePr>
        <p:xfrm>
          <a:off x="1219200" y="2755900"/>
          <a:ext cx="6477000" cy="3409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30" name="Chart" r:id="rId3" imgW="7724700" imgH="4067085" progId="MSGraph.Chart.8">
                  <p:embed followColorScheme="full"/>
                </p:oleObj>
              </mc:Choice>
              <mc:Fallback>
                <p:oleObj name="Chart" r:id="rId3" imgW="7724700" imgH="40670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755900"/>
                        <a:ext cx="6477000" cy="340995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41028" name="Text Box 4"/>
          <p:cNvSpPr txBox="1">
            <a:spLocks noChangeArrowheads="1"/>
          </p:cNvSpPr>
          <p:nvPr/>
        </p:nvSpPr>
        <p:spPr bwMode="auto">
          <a:xfrm>
            <a:off x="5013325" y="2865438"/>
            <a:ext cx="27908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Successful - 16% ( $40B)</a:t>
            </a:r>
          </a:p>
        </p:txBody>
      </p:sp>
      <p:sp>
        <p:nvSpPr>
          <p:cNvPr id="641029" name="Text Box 5"/>
          <p:cNvSpPr txBox="1">
            <a:spLocks noChangeArrowheads="1"/>
          </p:cNvSpPr>
          <p:nvPr/>
        </p:nvSpPr>
        <p:spPr bwMode="auto">
          <a:xfrm>
            <a:off x="457200" y="3041650"/>
            <a:ext cx="2651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Canceled - 31% ($ 80B)</a:t>
            </a:r>
          </a:p>
        </p:txBody>
      </p:sp>
      <p:sp>
        <p:nvSpPr>
          <p:cNvPr id="641030" name="Text Box 6"/>
          <p:cNvSpPr txBox="1">
            <a:spLocks noChangeArrowheads="1"/>
          </p:cNvSpPr>
          <p:nvPr/>
        </p:nvSpPr>
        <p:spPr bwMode="auto">
          <a:xfrm>
            <a:off x="5257800" y="5151438"/>
            <a:ext cx="33972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Over schedule &amp; budget - 53 %</a:t>
            </a:r>
          </a:p>
          <a:p>
            <a:r>
              <a:rPr lang="en-US" sz="2000">
                <a:latin typeface="Times New Roman" pitchFamily="18" charset="0"/>
              </a:rPr>
              <a:t>( $ 120B)</a:t>
            </a:r>
          </a:p>
        </p:txBody>
      </p:sp>
      <p:sp>
        <p:nvSpPr>
          <p:cNvPr id="641031" name="Line 7"/>
          <p:cNvSpPr>
            <a:spLocks noChangeShapeType="1"/>
          </p:cNvSpPr>
          <p:nvPr/>
        </p:nvSpPr>
        <p:spPr bwMode="auto">
          <a:xfrm flipH="1" flipV="1">
            <a:off x="5334000" y="502285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641032" name="Line 8"/>
          <p:cNvSpPr>
            <a:spLocks noChangeShapeType="1"/>
          </p:cNvSpPr>
          <p:nvPr/>
        </p:nvSpPr>
        <p:spPr bwMode="auto">
          <a:xfrm flipH="1">
            <a:off x="4953000" y="3270250"/>
            <a:ext cx="60960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057" name="Text Box 9"/>
          <p:cNvSpPr txBox="1">
            <a:spLocks noChangeArrowheads="1"/>
          </p:cNvSpPr>
          <p:nvPr/>
        </p:nvSpPr>
        <p:spPr bwMode="auto">
          <a:xfrm>
            <a:off x="822325" y="1584325"/>
            <a:ext cx="6653213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2000">
                <a:latin typeface="Times New Roman" pitchFamily="18" charset="0"/>
              </a:rPr>
              <a:t>Annual expenditures on software projects in the USA is $ 250B</a:t>
            </a:r>
          </a:p>
        </p:txBody>
      </p:sp>
      <p:sp>
        <p:nvSpPr>
          <p:cNvPr id="641034" name="Text Box 10"/>
          <p:cNvSpPr txBox="1">
            <a:spLocks noChangeArrowheads="1"/>
          </p:cNvSpPr>
          <p:nvPr/>
        </p:nvSpPr>
        <p:spPr bwMode="auto">
          <a:xfrm>
            <a:off x="517525" y="5784850"/>
            <a:ext cx="25844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800" i="1">
                <a:latin typeface="Times New Roman" pitchFamily="18" charset="0"/>
              </a:rPr>
              <a:t>Ref:  Standish Group data</a:t>
            </a:r>
          </a:p>
        </p:txBody>
      </p:sp>
    </p:spTree>
    <p:extLst>
      <p:ext uri="{BB962C8B-B14F-4D97-AF65-F5344CB8AC3E}">
        <p14:creationId xmlns:p14="http://schemas.microsoft.com/office/powerpoint/2010/main" val="2589881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4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4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64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6" dur="500"/>
                                        <p:tgtEl>
                                          <p:spTgt spid="64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64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64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5" dur="500"/>
                                        <p:tgtEl>
                                          <p:spTgt spid="64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OleChart spid="641027" grpId="0"/>
      <p:bldP spid="641028" grpId="0"/>
      <p:bldP spid="641029" grpId="0"/>
      <p:bldP spid="641030" grpId="0"/>
      <p:bldP spid="641031" grpId="0" animBg="1"/>
      <p:bldP spid="641032" grpId="0" animBg="1"/>
      <p:bldP spid="64103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457200" y="155448"/>
            <a:ext cx="8686800" cy="1252728"/>
          </a:xfrm>
          <a:noFill/>
          <a:ln w="9525"/>
        </p:spPr>
        <p:txBody>
          <a:bodyPr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algn="l">
              <a:defRPr/>
            </a:pPr>
            <a:r>
              <a:rPr lang="es-MX" sz="4000" b="1" kern="1200" dirty="0" err="1">
                <a:solidFill>
                  <a:srgbClr val="FFC800"/>
                </a:solidFill>
                <a:latin typeface="+mj-lt"/>
                <a:ea typeface="+mj-ea"/>
                <a:cs typeface="+mj-cs"/>
              </a:rPr>
              <a:t>Hype</a:t>
            </a:r>
            <a:r>
              <a:rPr lang="es-MX" sz="4000" b="1" kern="1200" dirty="0">
                <a:solidFill>
                  <a:srgbClr val="FFC800"/>
                </a:solidFill>
                <a:latin typeface="+mj-lt"/>
                <a:ea typeface="+mj-ea"/>
                <a:cs typeface="+mj-cs"/>
              </a:rPr>
              <a:t> </a:t>
            </a:r>
            <a:r>
              <a:rPr lang="es-MX" sz="4000" b="1" kern="1200" dirty="0" err="1">
                <a:solidFill>
                  <a:srgbClr val="FFC800"/>
                </a:solidFill>
                <a:latin typeface="+mj-lt"/>
                <a:ea typeface="+mj-ea"/>
                <a:cs typeface="+mj-cs"/>
              </a:rPr>
              <a:t>Cycle</a:t>
            </a:r>
            <a:r>
              <a:rPr lang="es-MX" sz="4000" b="1" kern="1200" dirty="0">
                <a:solidFill>
                  <a:srgbClr val="FFC800"/>
                </a:solidFill>
                <a:latin typeface="+mj-lt"/>
                <a:ea typeface="+mj-ea"/>
                <a:cs typeface="+mj-cs"/>
              </a:rPr>
              <a:t> para tecnologías emergentes</a:t>
            </a:r>
            <a:r>
              <a:rPr lang="es-MX" sz="4500" b="1" kern="1200" dirty="0">
                <a:solidFill>
                  <a:srgbClr val="FFC800"/>
                </a:solidFill>
                <a:latin typeface="+mj-lt"/>
                <a:ea typeface="+mj-ea"/>
                <a:cs typeface="+mj-cs"/>
              </a:rPr>
              <a:t/>
            </a:r>
            <a:br>
              <a:rPr lang="es-MX" sz="4500" b="1" kern="1200" dirty="0">
                <a:solidFill>
                  <a:srgbClr val="FFC800"/>
                </a:solidFill>
                <a:latin typeface="+mj-lt"/>
                <a:ea typeface="+mj-ea"/>
                <a:cs typeface="+mj-cs"/>
              </a:rPr>
            </a:br>
            <a:r>
              <a:rPr lang="es-MX" sz="1800" b="1" kern="1200" dirty="0">
                <a:solidFill>
                  <a:srgbClr val="FFC800"/>
                </a:solidFill>
                <a:latin typeface="+mj-lt"/>
                <a:ea typeface="+mj-ea"/>
                <a:cs typeface="+mj-cs"/>
              </a:rPr>
              <a:t>por </a:t>
            </a:r>
            <a:r>
              <a:rPr lang="es-MX" sz="1800" b="1" kern="1200" dirty="0" err="1">
                <a:solidFill>
                  <a:srgbClr val="FFC800"/>
                </a:solidFill>
                <a:latin typeface="+mj-lt"/>
                <a:ea typeface="+mj-ea"/>
                <a:cs typeface="+mj-cs"/>
              </a:rPr>
              <a:t>Gartner</a:t>
            </a:r>
            <a:endParaRPr lang="en-US" sz="1800" b="1" kern="1200" dirty="0">
              <a:solidFill>
                <a:srgbClr val="FFC800"/>
              </a:solidFill>
              <a:latin typeface="+mj-lt"/>
              <a:ea typeface="+mj-ea"/>
              <a:cs typeface="+mj-cs"/>
            </a:endParaRPr>
          </a:p>
        </p:txBody>
      </p:sp>
      <p:pic>
        <p:nvPicPr>
          <p:cNvPr id="630787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28688" y="1570038"/>
            <a:ext cx="7143750" cy="528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0788" name="Picture 6" descr="http://www.gartner.com/it/images/homepage/gartner136.gif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572375" y="1714500"/>
            <a:ext cx="1162050" cy="29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44452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2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620688"/>
            <a:ext cx="8748464" cy="468313"/>
          </a:xfrm>
        </p:spPr>
        <p:txBody>
          <a:bodyPr>
            <a:normAutofit fontScale="90000"/>
          </a:bodyPr>
          <a:lstStyle/>
          <a:p>
            <a:r>
              <a:rPr lang="en-US" sz="3200" dirty="0" err="1"/>
              <a:t>Una</a:t>
            </a:r>
            <a:r>
              <a:rPr lang="en-US" sz="3200" dirty="0"/>
              <a:t> </a:t>
            </a:r>
            <a:r>
              <a:rPr lang="en-US" sz="3200" dirty="0" err="1"/>
              <a:t>reflexión</a:t>
            </a:r>
            <a:r>
              <a:rPr lang="en-US" sz="3200" dirty="0"/>
              <a:t> </a:t>
            </a:r>
            <a:r>
              <a:rPr lang="en-US" sz="3200" dirty="0" err="1"/>
              <a:t>acerca</a:t>
            </a:r>
            <a:r>
              <a:rPr lang="en-US" sz="3200" dirty="0"/>
              <a:t> de la </a:t>
            </a:r>
            <a:r>
              <a:rPr lang="en-US" sz="3200" dirty="0" err="1"/>
              <a:t>Productividad</a:t>
            </a:r>
            <a:r>
              <a:rPr lang="en-US" sz="3200" dirty="0"/>
              <a:t> de </a:t>
            </a:r>
            <a:r>
              <a:rPr lang="en-US" sz="3200" dirty="0" err="1"/>
              <a:t>las</a:t>
            </a:r>
            <a:r>
              <a:rPr lang="en-US" sz="3200" dirty="0"/>
              <a:t> TI</a:t>
            </a:r>
          </a:p>
        </p:txBody>
      </p:sp>
      <p:graphicFrame>
        <p:nvGraphicFramePr>
          <p:cNvPr id="608259" name="Group 3"/>
          <p:cNvGraphicFramePr>
            <a:graphicFrameLocks noGrp="1"/>
          </p:cNvGraphicFramePr>
          <p:nvPr>
            <p:ph idx="1"/>
          </p:nvPr>
        </p:nvGraphicFramePr>
        <p:xfrm>
          <a:off x="1619250" y="2254250"/>
          <a:ext cx="4773613" cy="2557463"/>
        </p:xfrm>
        <a:graphic>
          <a:graphicData uri="http://schemas.openxmlformats.org/drawingml/2006/table">
            <a:tbl>
              <a:tblPr/>
              <a:tblGrid>
                <a:gridCol w="2387600"/>
                <a:gridCol w="2386013"/>
              </a:tblGrid>
              <a:tr h="127952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es-MX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s-MX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8%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88" marR="90488" marT="44450" marB="444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es-MX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s-MX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20%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88" marR="90488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277938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es-MX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s-MX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0%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88" marR="90488" marT="44450" marB="4445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endParaRPr kumimoji="0" lang="es-MX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accent1"/>
                        </a:buClr>
                        <a:buSzPct val="75000"/>
                        <a:buFont typeface="Monotype Sorts" pitchFamily="2" charset="2"/>
                        <a:buNone/>
                        <a:tabLst/>
                      </a:pPr>
                      <a:r>
                        <a:rPr kumimoji="0" lang="es-MX" sz="2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2%</a:t>
                      </a:r>
                      <a:endParaRPr kumimoji="0" lang="en-US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marL="90488" marR="90488" marT="44450" marB="44450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608270" name="Text Box 14"/>
          <p:cNvSpPr txBox="1">
            <a:spLocks noChangeArrowheads="1"/>
          </p:cNvSpPr>
          <p:nvPr/>
        </p:nvSpPr>
        <p:spPr bwMode="auto">
          <a:xfrm>
            <a:off x="1663700" y="1731963"/>
            <a:ext cx="5486400" cy="423862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Impacto en Aumento de  Productividad (%)</a:t>
            </a:r>
            <a:endParaRPr lang="en-US" sz="2000" b="1"/>
          </a:p>
        </p:txBody>
      </p:sp>
      <p:sp>
        <p:nvSpPr>
          <p:cNvPr id="608271" name="Text Box 15"/>
          <p:cNvSpPr txBox="1">
            <a:spLocks noChangeArrowheads="1"/>
          </p:cNvSpPr>
          <p:nvPr/>
        </p:nvSpPr>
        <p:spPr bwMode="auto">
          <a:xfrm rot="10800000">
            <a:off x="361950" y="2349500"/>
            <a:ext cx="1003300" cy="269875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vert="eaVert" lIns="90488" tIns="44450" rIns="90488" bIns="44450">
            <a:spAutoFit/>
          </a:bodyPr>
          <a:lstStyle/>
          <a:p>
            <a:pPr algn="ctr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Practicas de Gestión</a:t>
            </a:r>
          </a:p>
          <a:p>
            <a:pPr algn="ctr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(-)                        (+)</a:t>
            </a:r>
            <a:endParaRPr lang="en-US" sz="2000" b="1"/>
          </a:p>
        </p:txBody>
      </p:sp>
      <p:sp>
        <p:nvSpPr>
          <p:cNvPr id="608272" name="Text Box 16"/>
          <p:cNvSpPr txBox="1">
            <a:spLocks noChangeArrowheads="1"/>
          </p:cNvSpPr>
          <p:nvPr/>
        </p:nvSpPr>
        <p:spPr bwMode="auto">
          <a:xfrm>
            <a:off x="2095500" y="5105400"/>
            <a:ext cx="5054600" cy="1398588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(-)                                          (+)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Intensidad de uso de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2000" b="1"/>
              <a:t>Tecnologías de la Información</a:t>
            </a:r>
            <a:endParaRPr lang="en-US" sz="2000" b="1"/>
          </a:p>
        </p:txBody>
      </p:sp>
      <p:sp>
        <p:nvSpPr>
          <p:cNvPr id="608273" name="Text Box 17"/>
          <p:cNvSpPr txBox="1">
            <a:spLocks noChangeArrowheads="1"/>
          </p:cNvSpPr>
          <p:nvPr/>
        </p:nvSpPr>
        <p:spPr bwMode="auto">
          <a:xfrm>
            <a:off x="6629400" y="3476625"/>
            <a:ext cx="2260600" cy="1820863"/>
          </a:xfrm>
          <a:prstGeom prst="rect">
            <a:avLst/>
          </a:prstGeom>
          <a:noFill/>
          <a:ln w="12699">
            <a:noFill/>
            <a:miter lim="800000"/>
            <a:headEnd/>
            <a:tailEnd/>
          </a:ln>
          <a:effectLst/>
        </p:spPr>
        <p:txBody>
          <a:bodyPr lIns="90488" tIns="44450" rIns="90488" bIns="44450">
            <a:spAutoFit/>
          </a:bodyPr>
          <a:lstStyle/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1600" b="1"/>
              <a:t>Fuente:</a:t>
            </a:r>
          </a:p>
          <a:p>
            <a:pPr eaLnBrk="1" hangingPunct="1">
              <a:lnSpc>
                <a:spcPct val="110000"/>
              </a:lnSpc>
              <a:spcBef>
                <a:spcPct val="50000"/>
              </a:spcBef>
            </a:pPr>
            <a:r>
              <a:rPr lang="es-MX" sz="1600"/>
              <a:t>Estudio hecho en el 2004 por Mackinsey en 100 empresas en EEUU y Europa en un período de 9 años</a:t>
            </a:r>
            <a:endParaRPr lang="en-US" sz="1600"/>
          </a:p>
        </p:txBody>
      </p:sp>
    </p:spTree>
    <p:extLst>
      <p:ext uri="{BB962C8B-B14F-4D97-AF65-F5344CB8AC3E}">
        <p14:creationId xmlns:p14="http://schemas.microsoft.com/office/powerpoint/2010/main" val="3250423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412776"/>
            <a:ext cx="7772400" cy="1470025"/>
          </a:xfr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MX" dirty="0" smtClean="0">
                <a:solidFill>
                  <a:schemeClr val="accent1">
                    <a:satMod val="150000"/>
                  </a:schemeClr>
                </a:solidFill>
              </a:rPr>
              <a:t>Caso de estudio</a:t>
            </a:r>
            <a:endParaRPr lang="en-US" dirty="0">
              <a:solidFill>
                <a:schemeClr val="accent1">
                  <a:satMod val="150000"/>
                </a:schemeClr>
              </a:solidFill>
            </a:endParaRPr>
          </a:p>
        </p:txBody>
      </p:sp>
      <p:sp>
        <p:nvSpPr>
          <p:cNvPr id="3" name="2 Rectángulo"/>
          <p:cNvSpPr/>
          <p:nvPr/>
        </p:nvSpPr>
        <p:spPr>
          <a:xfrm>
            <a:off x="2286000" y="3573016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dirty="0">
                <a:hlinkClick r:id="rId3"/>
              </a:rPr>
              <a:t>www.youtube.com/watch?v=fGaVFRzTTP4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5" name="4 Rectángulo"/>
          <p:cNvSpPr/>
          <p:nvPr/>
        </p:nvSpPr>
        <p:spPr>
          <a:xfrm>
            <a:off x="2411760" y="4653136"/>
            <a:ext cx="37816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hlinkClick r:id="rId4"/>
              </a:rPr>
              <a:t>jumbo.cl/</a:t>
            </a:r>
            <a:r>
              <a:rPr lang="en-US" dirty="0" err="1">
                <a:hlinkClick r:id="rId4"/>
              </a:rPr>
              <a:t>supermercado</a:t>
            </a:r>
            <a:r>
              <a:rPr lang="en-US" dirty="0">
                <a:hlinkClick r:id="rId4"/>
              </a:rPr>
              <a:t>/</a:t>
            </a:r>
            <a:r>
              <a:rPr lang="en-US" dirty="0" err="1">
                <a:hlinkClick r:id="rId4"/>
              </a:rPr>
              <a:t>jumbomobile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16624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Caso 1 – QR </a:t>
            </a:r>
            <a:r>
              <a:rPr lang="es-MX" dirty="0" err="1" smtClean="0"/>
              <a:t>Code</a:t>
            </a:r>
            <a:endParaRPr lang="en-US" dirty="0"/>
          </a:p>
        </p:txBody>
      </p:sp>
      <p:sp>
        <p:nvSpPr>
          <p:cNvPr id="23555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73238"/>
            <a:ext cx="4038600" cy="4624387"/>
          </a:xfrm>
        </p:spPr>
        <p:txBody>
          <a:bodyPr/>
          <a:lstStyle/>
          <a:p>
            <a:r>
              <a:rPr lang="es-MX" sz="2000" smtClean="0"/>
              <a:t>Sistema para almacenar información en una matriz de puntos o un código de barras bidimensional</a:t>
            </a:r>
          </a:p>
          <a:p>
            <a:r>
              <a:rPr lang="es-MX" sz="2000" smtClean="0"/>
              <a:t> "Quick Response“ </a:t>
            </a:r>
          </a:p>
          <a:p>
            <a:r>
              <a:rPr lang="es-MX" sz="2000" smtClean="0"/>
              <a:t>Son muy comunes en Japón y de hecho son el código bidimensional más popular en ese país.</a:t>
            </a:r>
          </a:p>
          <a:p>
            <a:r>
              <a:rPr lang="en-US" sz="2000" smtClean="0"/>
              <a:t>Máx. 4,296 caracteres</a:t>
            </a:r>
            <a:r>
              <a:rPr lang="es-MX" sz="2000" smtClean="0"/>
              <a:t> </a:t>
            </a:r>
            <a:endParaRPr lang="en-US" sz="2000" smtClean="0"/>
          </a:p>
        </p:txBody>
      </p:sp>
      <p:pic>
        <p:nvPicPr>
          <p:cNvPr id="23556" name="Picture 3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43625" y="1571625"/>
            <a:ext cx="2714625" cy="271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7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16475" y="4438650"/>
            <a:ext cx="3970338" cy="2135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266989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defRPr/>
            </a:pPr>
            <a:r>
              <a:rPr lang="es-MX" dirty="0" smtClean="0"/>
              <a:t>QR</a:t>
            </a:r>
            <a:endParaRPr lang="en-US" dirty="0"/>
          </a:p>
        </p:txBody>
      </p:sp>
      <p:pic>
        <p:nvPicPr>
          <p:cNvPr id="24579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963" y="1643063"/>
            <a:ext cx="8721725" cy="5000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777989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Ejercicio 2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MX" dirty="0" smtClean="0"/>
          </a:p>
          <a:p>
            <a:r>
              <a:rPr lang="es-MX" dirty="0" smtClean="0"/>
              <a:t>Identificar una iniciativa con uso de QR en el ámbito </a:t>
            </a:r>
            <a:r>
              <a:rPr lang="es-MX" dirty="0" smtClean="0"/>
              <a:t>del abasteci</a:t>
            </a:r>
            <a:r>
              <a:rPr lang="es-MX" dirty="0" smtClean="0"/>
              <a:t>miento en</a:t>
            </a:r>
            <a:r>
              <a:rPr lang="es-MX" dirty="0" smtClean="0"/>
              <a:t> </a:t>
            </a:r>
            <a:r>
              <a:rPr lang="es-MX" dirty="0" smtClean="0"/>
              <a:t>su compañía.</a:t>
            </a:r>
          </a:p>
          <a:p>
            <a:r>
              <a:rPr lang="es-MX" dirty="0" smtClean="0"/>
              <a:t>Tiempo: 5 minutos.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80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2. Programa del curso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s-MX" dirty="0" smtClean="0"/>
              <a:t>Objetivo:</a:t>
            </a:r>
          </a:p>
          <a:p>
            <a:endParaRPr lang="es-MX" dirty="0" smtClean="0"/>
          </a:p>
          <a:p>
            <a:pPr lvl="1"/>
            <a:r>
              <a:rPr lang="es-MX" sz="2400" dirty="0" smtClean="0"/>
              <a:t>Explicar los alcances del aporte de las </a:t>
            </a:r>
            <a:r>
              <a:rPr lang="es-MX" sz="2400" dirty="0" err="1" smtClean="0"/>
              <a:t>TICs</a:t>
            </a:r>
            <a:r>
              <a:rPr lang="es-MX" sz="2400" dirty="0" smtClean="0"/>
              <a:t> y en especial el comercio electrónico, al Abastecimiento, estableciendo la forma en que impacta la gestión y sus objetivos centrales.</a:t>
            </a: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453762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95536" y="2564904"/>
            <a:ext cx="8229600" cy="1143000"/>
          </a:xfrm>
        </p:spPr>
        <p:txBody>
          <a:bodyPr/>
          <a:lstStyle/>
          <a:p>
            <a:r>
              <a:rPr lang="es-MX" dirty="0" smtClean="0"/>
              <a:t>¿Qué son las TIC?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96618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9282" name="Rectangle 2"/>
          <p:cNvSpPr>
            <a:spLocks noGrp="1" noChangeArrowheads="1"/>
          </p:cNvSpPr>
          <p:nvPr>
            <p:ph type="title"/>
          </p:nvPr>
        </p:nvSpPr>
        <p:spPr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/>
          <a:lstStyle/>
          <a:p>
            <a:r>
              <a:rPr lang="es-ES_tradnl" sz="4000" dirty="0"/>
              <a:t>Esencia de las T.I.</a:t>
            </a:r>
          </a:p>
        </p:txBody>
      </p:sp>
      <p:sp>
        <p:nvSpPr>
          <p:cNvPr id="6092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188" y="1844675"/>
            <a:ext cx="5757862" cy="4114800"/>
          </a:xfrm>
          <a:effectLst>
            <a:glow rad="228600">
              <a:schemeClr val="accent1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  <a:reflection blurRad="6350" stA="50000" endA="300" endPos="38500" dist="50800" dir="5400000" sy="-100000" algn="bl" rotWithShape="0"/>
          </a:effectLst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s-ES_tradnl" dirty="0"/>
              <a:t>Herramientas que permiten:</a:t>
            </a:r>
          </a:p>
          <a:p>
            <a:endParaRPr lang="es-ES_tradnl" dirty="0"/>
          </a:p>
          <a:p>
            <a:pPr lvl="1"/>
            <a:r>
              <a:rPr lang="es-ES_tradnl" dirty="0"/>
              <a:t>Capturar</a:t>
            </a:r>
          </a:p>
          <a:p>
            <a:pPr lvl="1"/>
            <a:r>
              <a:rPr lang="es-ES_tradnl" dirty="0"/>
              <a:t>Transmitir</a:t>
            </a:r>
          </a:p>
          <a:p>
            <a:pPr lvl="1"/>
            <a:r>
              <a:rPr lang="es-ES_tradnl" dirty="0"/>
              <a:t>Procesar</a:t>
            </a:r>
          </a:p>
          <a:p>
            <a:pPr lvl="1"/>
            <a:r>
              <a:rPr lang="es-ES_tradnl" dirty="0"/>
              <a:t>Almacenar</a:t>
            </a:r>
          </a:p>
          <a:p>
            <a:pPr lvl="1"/>
            <a:r>
              <a:rPr lang="es-ES_tradnl" dirty="0"/>
              <a:t>Desplegar</a:t>
            </a:r>
          </a:p>
          <a:p>
            <a:pPr lvl="1"/>
            <a:endParaRPr lang="es-ES_tradnl" dirty="0"/>
          </a:p>
        </p:txBody>
      </p:sp>
      <p:sp>
        <p:nvSpPr>
          <p:cNvPr id="609284" name="AutoShape 4"/>
          <p:cNvSpPr>
            <a:spLocks/>
          </p:cNvSpPr>
          <p:nvPr/>
        </p:nvSpPr>
        <p:spPr bwMode="auto">
          <a:xfrm>
            <a:off x="3276600" y="3213100"/>
            <a:ext cx="215900" cy="2305050"/>
          </a:xfrm>
          <a:prstGeom prst="rightBrace">
            <a:avLst>
              <a:gd name="adj1" fmla="val 8897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09285" name="Text Box 5"/>
          <p:cNvSpPr txBox="1">
            <a:spLocks noChangeArrowheads="1"/>
          </p:cNvSpPr>
          <p:nvPr/>
        </p:nvSpPr>
        <p:spPr bwMode="auto">
          <a:xfrm>
            <a:off x="3687763" y="4168775"/>
            <a:ext cx="260191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latin typeface="Times New Roman" pitchFamily="18" charset="0"/>
              </a:rPr>
              <a:t>datos e información</a:t>
            </a:r>
          </a:p>
        </p:txBody>
      </p:sp>
    </p:spTree>
    <p:extLst>
      <p:ext uri="{BB962C8B-B14F-4D97-AF65-F5344CB8AC3E}">
        <p14:creationId xmlns:p14="http://schemas.microsoft.com/office/powerpoint/2010/main" val="2096585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378" name="Picture 2" descr="Fig01-07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50825" y="1196975"/>
            <a:ext cx="7620000" cy="4800600"/>
          </a:xfrm>
        </p:spPr>
      </p:pic>
      <p:sp>
        <p:nvSpPr>
          <p:cNvPr id="613379" name="Text Box 3"/>
          <p:cNvSpPr txBox="1">
            <a:spLocks noChangeArrowheads="1"/>
          </p:cNvSpPr>
          <p:nvPr/>
        </p:nvSpPr>
        <p:spPr bwMode="auto">
          <a:xfrm>
            <a:off x="210168" y="762652"/>
            <a:ext cx="8610304" cy="1200329"/>
          </a:xfrm>
          <a:prstGeom prst="rect">
            <a:avLst/>
          </a:prstGeom>
          <a:ln>
            <a:noFill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 eaLnBrk="1" hangingPunct="1"/>
            <a:r>
              <a:rPr lang="es-ES_tradnl" sz="3600" dirty="0">
                <a:latin typeface="Times New Roman" pitchFamily="18" charset="0"/>
              </a:rPr>
              <a:t>Tecnologías que permiten manejar INFORMACION</a:t>
            </a:r>
          </a:p>
        </p:txBody>
      </p:sp>
      <p:sp>
        <p:nvSpPr>
          <p:cNvPr id="613380" name="Oval 4"/>
          <p:cNvSpPr>
            <a:spLocks noChangeArrowheads="1"/>
          </p:cNvSpPr>
          <p:nvPr/>
        </p:nvSpPr>
        <p:spPr bwMode="auto">
          <a:xfrm>
            <a:off x="179388" y="2565400"/>
            <a:ext cx="2808287" cy="1368425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13381" name="Text Box 5"/>
          <p:cNvSpPr txBox="1">
            <a:spLocks noChangeArrowheads="1"/>
          </p:cNvSpPr>
          <p:nvPr/>
        </p:nvSpPr>
        <p:spPr bwMode="auto">
          <a:xfrm>
            <a:off x="1042988" y="2060575"/>
            <a:ext cx="1249362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solidFill>
                  <a:srgbClr val="FF3300"/>
                </a:solidFill>
                <a:latin typeface="Times New Roman" pitchFamily="18" charset="0"/>
              </a:rPr>
              <a:t>Capturar</a:t>
            </a:r>
          </a:p>
        </p:txBody>
      </p:sp>
      <p:sp>
        <p:nvSpPr>
          <p:cNvPr id="613382" name="Oval 6"/>
          <p:cNvSpPr>
            <a:spLocks noChangeArrowheads="1"/>
          </p:cNvSpPr>
          <p:nvPr/>
        </p:nvSpPr>
        <p:spPr bwMode="auto">
          <a:xfrm>
            <a:off x="2627313" y="2636838"/>
            <a:ext cx="2808287" cy="1368425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13383" name="Text Box 7"/>
          <p:cNvSpPr txBox="1">
            <a:spLocks noChangeArrowheads="1"/>
          </p:cNvSpPr>
          <p:nvPr/>
        </p:nvSpPr>
        <p:spPr bwMode="auto">
          <a:xfrm>
            <a:off x="3492500" y="3500438"/>
            <a:ext cx="12334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solidFill>
                  <a:srgbClr val="FF3300"/>
                </a:solidFill>
                <a:latin typeface="Times New Roman" pitchFamily="18" charset="0"/>
              </a:rPr>
              <a:t>Procesar</a:t>
            </a:r>
          </a:p>
        </p:txBody>
      </p:sp>
      <p:sp>
        <p:nvSpPr>
          <p:cNvPr id="613384" name="Oval 8"/>
          <p:cNvSpPr>
            <a:spLocks noChangeArrowheads="1"/>
          </p:cNvSpPr>
          <p:nvPr/>
        </p:nvSpPr>
        <p:spPr bwMode="auto">
          <a:xfrm>
            <a:off x="2627313" y="4365625"/>
            <a:ext cx="2808287" cy="1368425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13385" name="Text Box 9"/>
          <p:cNvSpPr txBox="1">
            <a:spLocks noChangeArrowheads="1"/>
          </p:cNvSpPr>
          <p:nvPr/>
        </p:nvSpPr>
        <p:spPr bwMode="auto">
          <a:xfrm>
            <a:off x="3492500" y="5229225"/>
            <a:ext cx="1519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solidFill>
                  <a:srgbClr val="FF3300"/>
                </a:solidFill>
                <a:latin typeface="Times New Roman" pitchFamily="18" charset="0"/>
              </a:rPr>
              <a:t>Almacenar</a:t>
            </a:r>
          </a:p>
        </p:txBody>
      </p:sp>
      <p:sp>
        <p:nvSpPr>
          <p:cNvPr id="613386" name="Oval 10"/>
          <p:cNvSpPr>
            <a:spLocks noChangeArrowheads="1"/>
          </p:cNvSpPr>
          <p:nvPr/>
        </p:nvSpPr>
        <p:spPr bwMode="auto">
          <a:xfrm>
            <a:off x="5148263" y="2420938"/>
            <a:ext cx="2808287" cy="1368425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13387" name="Text Box 11"/>
          <p:cNvSpPr txBox="1">
            <a:spLocks noChangeArrowheads="1"/>
          </p:cNvSpPr>
          <p:nvPr/>
        </p:nvSpPr>
        <p:spPr bwMode="auto">
          <a:xfrm>
            <a:off x="6013450" y="3284538"/>
            <a:ext cx="14192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solidFill>
                  <a:srgbClr val="FF3300"/>
                </a:solidFill>
                <a:latin typeface="Times New Roman" pitchFamily="18" charset="0"/>
              </a:rPr>
              <a:t>Desplegar</a:t>
            </a:r>
          </a:p>
        </p:txBody>
      </p:sp>
      <p:sp>
        <p:nvSpPr>
          <p:cNvPr id="613388" name="Oval 12"/>
          <p:cNvSpPr>
            <a:spLocks noChangeArrowheads="1"/>
          </p:cNvSpPr>
          <p:nvPr/>
        </p:nvSpPr>
        <p:spPr bwMode="auto">
          <a:xfrm>
            <a:off x="6335713" y="4724400"/>
            <a:ext cx="2808287" cy="1368425"/>
          </a:xfrm>
          <a:prstGeom prst="ellipse">
            <a:avLst/>
          </a:prstGeom>
          <a:solidFill>
            <a:schemeClr val="accent1">
              <a:alpha val="30000"/>
            </a:schemeClr>
          </a:solidFill>
          <a:ln w="952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  <p:sp>
        <p:nvSpPr>
          <p:cNvPr id="613389" name="Text Box 13"/>
          <p:cNvSpPr txBox="1">
            <a:spLocks noChangeArrowheads="1"/>
          </p:cNvSpPr>
          <p:nvPr/>
        </p:nvSpPr>
        <p:spPr bwMode="auto">
          <a:xfrm>
            <a:off x="7200900" y="5588000"/>
            <a:ext cx="14684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s-ES_tradnl" sz="2400">
                <a:solidFill>
                  <a:srgbClr val="FF3300"/>
                </a:solidFill>
                <a:latin typeface="Times New Roman" pitchFamily="18" charset="0"/>
              </a:rPr>
              <a:t>Transmitir</a:t>
            </a:r>
          </a:p>
        </p:txBody>
      </p:sp>
      <p:sp>
        <p:nvSpPr>
          <p:cNvPr id="613390" name="AutoShape 14"/>
          <p:cNvSpPr>
            <a:spLocks noChangeArrowheads="1"/>
          </p:cNvSpPr>
          <p:nvPr/>
        </p:nvSpPr>
        <p:spPr bwMode="auto">
          <a:xfrm rot="1947548">
            <a:off x="5292725" y="4221163"/>
            <a:ext cx="1512888" cy="720725"/>
          </a:xfrm>
          <a:prstGeom prst="leftRightArrow">
            <a:avLst>
              <a:gd name="adj1" fmla="val 50000"/>
              <a:gd name="adj2" fmla="val 41982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2662690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613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613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4" dur="500"/>
                                        <p:tgtEl>
                                          <p:spTgt spid="6133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17" dur="500"/>
                                        <p:tgtEl>
                                          <p:spTgt spid="6133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6133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6133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0" dur="500"/>
                                        <p:tgtEl>
                                          <p:spTgt spid="61338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3" dur="500"/>
                                        <p:tgtEl>
                                          <p:spTgt spid="61338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613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613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6" dur="500"/>
                                        <p:tgtEl>
                                          <p:spTgt spid="61338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9" dur="500"/>
                                        <p:tgtEl>
                                          <p:spTgt spid="61338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5" dur="500"/>
                                        <p:tgtEl>
                                          <p:spTgt spid="613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8" dur="500"/>
                                        <p:tgtEl>
                                          <p:spTgt spid="613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2" dur="500"/>
                                        <p:tgtEl>
                                          <p:spTgt spid="6133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613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1" dur="500"/>
                                        <p:tgtEl>
                                          <p:spTgt spid="613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4" dur="500"/>
                                        <p:tgtEl>
                                          <p:spTgt spid="613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8" dur="500"/>
                                        <p:tgtEl>
                                          <p:spTgt spid="613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81" dur="500"/>
                                        <p:tgtEl>
                                          <p:spTgt spid="613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3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3380" grpId="0" animBg="1"/>
      <p:bldP spid="613380" grpId="1" animBg="1"/>
      <p:bldP spid="613381" grpId="0"/>
      <p:bldP spid="613381" grpId="1"/>
      <p:bldP spid="613382" grpId="0" animBg="1"/>
      <p:bldP spid="613382" grpId="1" animBg="1"/>
      <p:bldP spid="613383" grpId="0"/>
      <p:bldP spid="613383" grpId="1"/>
      <p:bldP spid="613384" grpId="0" animBg="1"/>
      <p:bldP spid="613384" grpId="1" animBg="1"/>
      <p:bldP spid="613385" grpId="0"/>
      <p:bldP spid="613385" grpId="1"/>
      <p:bldP spid="613386" grpId="0" animBg="1"/>
      <p:bldP spid="613386" grpId="1" animBg="1"/>
      <p:bldP spid="613387" grpId="0"/>
      <p:bldP spid="613387" grpId="1"/>
      <p:bldP spid="613388" grpId="0" animBg="1"/>
      <p:bldP spid="613388" grpId="1" animBg="1"/>
      <p:bldP spid="613389" grpId="0"/>
      <p:bldP spid="613389" grpId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Otro caso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2852936"/>
            <a:ext cx="8229600" cy="1108720"/>
          </a:xfrm>
        </p:spPr>
        <p:txBody>
          <a:bodyPr/>
          <a:lstStyle/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www.youtube.com/watch?feature=player_embedded&amp;v=DsaJMhcLm_A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1442" name="Picture 2" descr="http://www.google.com/images/logos/wallet_logo_48.png">
            <a:hlinkClick r:id="rId3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800" y="1556792"/>
            <a:ext cx="3811924" cy="792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8103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28" t="26599" r="38144" b="20000"/>
          <a:stretch/>
        </p:blipFill>
        <p:spPr bwMode="auto">
          <a:xfrm>
            <a:off x="1331640" y="1052736"/>
            <a:ext cx="6354501" cy="4577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7228385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05" t="25924" r="37891" b="11757"/>
          <a:stretch/>
        </p:blipFill>
        <p:spPr bwMode="auto">
          <a:xfrm>
            <a:off x="971600" y="980728"/>
            <a:ext cx="6447100" cy="5342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55246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s-MX" sz="3600" dirty="0" smtClean="0"/>
              <a:t>Abastecimiento Electrónico</a:t>
            </a:r>
            <a:endParaRPr lang="en-U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 rot="20959445">
            <a:off x="95466" y="1487814"/>
            <a:ext cx="8229600" cy="4525963"/>
          </a:xfrm>
          <a:ln>
            <a:noFill/>
          </a:ln>
          <a:effectLst>
            <a:outerShdw blurRad="127000" dist="38100" dir="2700000" algn="ctr">
              <a:srgbClr val="000000">
                <a:alpha val="45000"/>
              </a:srgbClr>
            </a:outerShdw>
          </a:effectLst>
          <a:scene3d>
            <a:camera prst="perspectiveFront" fov="2700000">
              <a:rot lat="20376000" lon="1938000" rev="20112001"/>
            </a:camera>
            <a:lightRig rig="soft" dir="t">
              <a:rot lat="0" lon="0" rev="0"/>
            </a:lightRig>
          </a:scene3d>
          <a:sp3d prstMaterial="translucentPowder">
            <a:bevelT w="203200" h="50800" prst="softRound"/>
          </a:sp3d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/>
          <a:lstStyle/>
          <a:p>
            <a:pPr marL="0" indent="0" algn="ctr">
              <a:buNone/>
            </a:pPr>
            <a:endParaRPr lang="es-CL" dirty="0" smtClean="0"/>
          </a:p>
          <a:p>
            <a:pPr marL="0" indent="0" algn="ctr">
              <a:buNone/>
            </a:pPr>
            <a:r>
              <a:rPr lang="es-CL" dirty="0" smtClean="0"/>
              <a:t>Conceptualmente </a:t>
            </a:r>
            <a:r>
              <a:rPr lang="es-CL" dirty="0"/>
              <a:t>el abastecimiento electrónico implica la utilización de </a:t>
            </a:r>
            <a:r>
              <a:rPr lang="es-CL" dirty="0" smtClean="0"/>
              <a:t>Tecnologías de </a:t>
            </a:r>
            <a:r>
              <a:rPr lang="es-CL" dirty="0"/>
              <a:t>Información y Comunicaciones (TIC) para desarrollar los procesos de compras </a:t>
            </a:r>
            <a:r>
              <a:rPr lang="es-CL" dirty="0" smtClean="0"/>
              <a:t>y de </a:t>
            </a:r>
            <a:r>
              <a:rPr lang="es-CL" dirty="0"/>
              <a:t>las organizaciones y sus relaciones de negocio con proveedores </a:t>
            </a:r>
            <a:r>
              <a:rPr lang="es-CL" dirty="0" smtClean="0"/>
              <a:t>y </a:t>
            </a:r>
            <a:r>
              <a:rPr lang="en-US" dirty="0" err="1" smtClean="0"/>
              <a:t>contratistas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46243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228600"/>
            <a:ext cx="7772400" cy="1143000"/>
          </a:xfrm>
        </p:spPr>
        <p:txBody>
          <a:bodyPr/>
          <a:lstStyle/>
          <a:p>
            <a:r>
              <a:rPr lang="es-CL"/>
              <a:t>Estrategias de e-procurement</a:t>
            </a:r>
            <a:endParaRPr lang="en-GB"/>
          </a:p>
        </p:txBody>
      </p:sp>
      <p:sp>
        <p:nvSpPr>
          <p:cNvPr id="1027" name="Line 3"/>
          <p:cNvSpPr>
            <a:spLocks noChangeShapeType="1"/>
          </p:cNvSpPr>
          <p:nvPr/>
        </p:nvSpPr>
        <p:spPr bwMode="auto">
          <a:xfrm flipV="1">
            <a:off x="1219200" y="2209800"/>
            <a:ext cx="0" cy="396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136525" y="1336675"/>
            <a:ext cx="2008188" cy="822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/>
              <a:t>Riesgo del </a:t>
            </a:r>
          </a:p>
          <a:p>
            <a:r>
              <a:rPr lang="es-CL"/>
              <a:t>abastecimiento</a:t>
            </a:r>
            <a:endParaRPr lang="en-GB"/>
          </a:p>
        </p:txBody>
      </p:sp>
      <p:sp>
        <p:nvSpPr>
          <p:cNvPr id="1029" name="Line 5"/>
          <p:cNvSpPr>
            <a:spLocks noChangeShapeType="1"/>
          </p:cNvSpPr>
          <p:nvPr/>
        </p:nvSpPr>
        <p:spPr bwMode="auto">
          <a:xfrm>
            <a:off x="1219200" y="6172200"/>
            <a:ext cx="6705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30" name="Text Box 6"/>
          <p:cNvSpPr txBox="1">
            <a:spLocks noChangeArrowheads="1"/>
          </p:cNvSpPr>
          <p:nvPr/>
        </p:nvSpPr>
        <p:spPr bwMode="auto">
          <a:xfrm>
            <a:off x="7680325" y="5603875"/>
            <a:ext cx="1116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/>
              <a:t>Montos</a:t>
            </a:r>
            <a:endParaRPr lang="en-GB"/>
          </a:p>
        </p:txBody>
      </p:sp>
      <p:sp>
        <p:nvSpPr>
          <p:cNvPr id="1031" name="Line 7"/>
          <p:cNvSpPr>
            <a:spLocks noChangeShapeType="1"/>
          </p:cNvSpPr>
          <p:nvPr/>
        </p:nvSpPr>
        <p:spPr bwMode="auto">
          <a:xfrm>
            <a:off x="4267200" y="2286000"/>
            <a:ext cx="0" cy="388620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1219200" y="4038600"/>
            <a:ext cx="62484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/>
          <a:lstStyle/>
          <a:p>
            <a:endParaRPr lang="en-US"/>
          </a:p>
        </p:txBody>
      </p:sp>
      <p:sp>
        <p:nvSpPr>
          <p:cNvPr id="1033" name="Text Box 9"/>
          <p:cNvSpPr txBox="1">
            <a:spLocks noChangeArrowheads="1"/>
          </p:cNvSpPr>
          <p:nvPr/>
        </p:nvSpPr>
        <p:spPr bwMode="auto">
          <a:xfrm>
            <a:off x="1752600" y="2667000"/>
            <a:ext cx="5210175" cy="2282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/>
              <a:t>Crítico				Estratégico</a:t>
            </a:r>
          </a:p>
          <a:p>
            <a:endParaRPr lang="es-CL"/>
          </a:p>
          <a:p>
            <a:endParaRPr lang="es-CL"/>
          </a:p>
          <a:p>
            <a:endParaRPr lang="es-CL"/>
          </a:p>
          <a:p>
            <a:endParaRPr lang="es-CL"/>
          </a:p>
          <a:p>
            <a:r>
              <a:rPr lang="es-CL"/>
              <a:t>Táctico				Apalancar</a:t>
            </a:r>
            <a:endParaRPr lang="en-GB"/>
          </a:p>
        </p:txBody>
      </p:sp>
      <p:sp>
        <p:nvSpPr>
          <p:cNvPr id="1035" name="Text Box 11"/>
          <p:cNvSpPr txBox="1">
            <a:spLocks noChangeArrowheads="1"/>
          </p:cNvSpPr>
          <p:nvPr/>
        </p:nvSpPr>
        <p:spPr bwMode="auto">
          <a:xfrm>
            <a:off x="0" y="5334000"/>
            <a:ext cx="88725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/>
              <a:t>Automatizar y eficientar el proceso	Optimizar condiciones de compra</a:t>
            </a:r>
            <a:endParaRPr lang="en-GB"/>
          </a:p>
        </p:txBody>
      </p:sp>
      <p:sp>
        <p:nvSpPr>
          <p:cNvPr id="1036" name="Text Box 12"/>
          <p:cNvSpPr txBox="1">
            <a:spLocks noChangeArrowheads="1"/>
          </p:cNvSpPr>
          <p:nvPr/>
        </p:nvSpPr>
        <p:spPr bwMode="auto">
          <a:xfrm>
            <a:off x="0" y="3200400"/>
            <a:ext cx="82311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/>
              <a:t>Reducir riesgos, desarrollar proveedores	Alianzas estratégicas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9739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373616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s-MX" dirty="0" smtClean="0"/>
              <a:t>ii) La complejidad TIC - Abastecimiento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176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txBody>
          <a:bodyPr>
            <a:normAutofit/>
          </a:bodyPr>
          <a:lstStyle/>
          <a:p>
            <a:r>
              <a:rPr lang="es-MX" sz="2800" dirty="0" smtClean="0"/>
              <a:t>Interacciones en el ciclo de Abastecimiento </a:t>
            </a:r>
            <a:endParaRPr lang="en-US" sz="2800" dirty="0"/>
          </a:p>
        </p:txBody>
      </p:sp>
      <p:graphicFrame>
        <p:nvGraphicFramePr>
          <p:cNvPr id="6" name="5 Diagrama"/>
          <p:cNvGraphicFramePr/>
          <p:nvPr>
            <p:extLst>
              <p:ext uri="{D42A27DB-BD31-4B8C-83A1-F6EECF244321}">
                <p14:modId xmlns:p14="http://schemas.microsoft.com/office/powerpoint/2010/main" val="3243810880"/>
              </p:ext>
            </p:extLst>
          </p:nvPr>
        </p:nvGraphicFramePr>
        <p:xfrm>
          <a:off x="1619672" y="1124744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6 Flecha izquierda y derecha"/>
          <p:cNvSpPr/>
          <p:nvPr/>
        </p:nvSpPr>
        <p:spPr>
          <a:xfrm>
            <a:off x="1403648" y="4509120"/>
            <a:ext cx="6480720" cy="648072"/>
          </a:xfrm>
          <a:prstGeom prst="leftRight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7 Flecha arriba y abajo"/>
          <p:cNvSpPr/>
          <p:nvPr/>
        </p:nvSpPr>
        <p:spPr>
          <a:xfrm>
            <a:off x="3419872" y="1772816"/>
            <a:ext cx="432048" cy="1368152"/>
          </a:xfrm>
          <a:prstGeom prst="upDown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0417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23528" y="332656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s-MX" dirty="0" smtClean="0"/>
              <a:t>Enfoque:</a:t>
            </a:r>
          </a:p>
          <a:p>
            <a:endParaRPr lang="es-MX" dirty="0"/>
          </a:p>
          <a:p>
            <a:pPr lvl="1"/>
            <a:r>
              <a:rPr lang="es-MX" dirty="0" smtClean="0"/>
              <a:t>El curso busca mostrar una visión panorámica de las distintas formas y aplicaciones del uso de las TIC en Abastecimiento.</a:t>
            </a:r>
          </a:p>
          <a:p>
            <a:pPr lvl="1"/>
            <a:endParaRPr lang="es-MX" dirty="0" smtClean="0"/>
          </a:p>
          <a:p>
            <a:pPr lvl="1"/>
            <a:r>
              <a:rPr lang="es-MX" dirty="0" smtClean="0"/>
              <a:t>Trata de dar énfasis a casos prácticos y a la aplicación de los conceptos.</a:t>
            </a:r>
          </a:p>
          <a:p>
            <a:pPr lvl="1"/>
            <a:endParaRPr lang="es-MX" dirty="0"/>
          </a:p>
          <a:p>
            <a:pPr lvl="1"/>
            <a:r>
              <a:rPr lang="es-MX" dirty="0" smtClean="0"/>
              <a:t>No pretende ser un curso de herramientas </a:t>
            </a:r>
            <a:r>
              <a:rPr lang="es-MX" dirty="0" smtClean="0"/>
              <a:t>específicas.</a:t>
            </a:r>
          </a:p>
          <a:p>
            <a:pPr lvl="1"/>
            <a:endParaRPr lang="es-MX" dirty="0"/>
          </a:p>
          <a:p>
            <a:pPr lvl="1"/>
            <a:r>
              <a:rPr lang="es-MX" dirty="0" smtClean="0"/>
              <a:t>Debe entregar una visión que permita evaluar y entender la forma de diseñar procesos exitosos de incorporación de TIC al Abastecimiento.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806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AutoShape 2"/>
          <p:cNvSpPr>
            <a:spLocks noChangeArrowheads="1"/>
          </p:cNvSpPr>
          <p:nvPr/>
        </p:nvSpPr>
        <p:spPr bwMode="auto">
          <a:xfrm>
            <a:off x="7391400" y="838200"/>
            <a:ext cx="1663700" cy="5969000"/>
          </a:xfrm>
          <a:prstGeom prst="roundRect">
            <a:avLst>
              <a:gd name="adj" fmla="val 5727"/>
            </a:avLst>
          </a:prstGeom>
          <a:solidFill>
            <a:srgbClr val="EAEAEA"/>
          </a:solidFill>
          <a:ln w="19050">
            <a:solidFill>
              <a:srgbClr val="DDDDDD"/>
            </a:solidFill>
            <a:round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620000" y="3733800"/>
            <a:ext cx="12954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Transporte Terrestre Frío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7467600" y="1676400"/>
            <a:ext cx="1524000" cy="12954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CLIENTES:</a:t>
            </a:r>
          </a:p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Reprocesadores</a:t>
            </a:r>
          </a:p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Institucionales</a:t>
            </a:r>
          </a:p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Supermercados</a:t>
            </a:r>
          </a:p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Restaurantes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57" name="Text Box 5"/>
          <p:cNvSpPr txBox="1">
            <a:spLocks noChangeArrowheads="1"/>
          </p:cNvSpPr>
          <p:nvPr/>
        </p:nvSpPr>
        <p:spPr bwMode="auto">
          <a:xfrm>
            <a:off x="7467600" y="1066800"/>
            <a:ext cx="1524000" cy="3810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Consumidores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58" name="Text Box 6"/>
          <p:cNvSpPr txBox="1">
            <a:spLocks noChangeArrowheads="1"/>
          </p:cNvSpPr>
          <p:nvPr/>
        </p:nvSpPr>
        <p:spPr bwMode="auto">
          <a:xfrm>
            <a:off x="7467600" y="3124200"/>
            <a:ext cx="1524000" cy="3810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Mayoristas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59" name="Text Box 7"/>
          <p:cNvSpPr txBox="1">
            <a:spLocks noChangeArrowheads="1"/>
          </p:cNvSpPr>
          <p:nvPr/>
        </p:nvSpPr>
        <p:spPr bwMode="auto">
          <a:xfrm>
            <a:off x="7620000" y="2616200"/>
            <a:ext cx="1295400" cy="3048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I &amp; D Clientes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0" name="Line 8"/>
          <p:cNvSpPr>
            <a:spLocks noChangeShapeType="1"/>
          </p:cNvSpPr>
          <p:nvPr/>
        </p:nvSpPr>
        <p:spPr bwMode="auto">
          <a:xfrm flipV="1">
            <a:off x="8229600" y="28956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grpSp>
        <p:nvGrpSpPr>
          <p:cNvPr id="23561" name="Group 9"/>
          <p:cNvGrpSpPr>
            <a:grpSpLocks/>
          </p:cNvGrpSpPr>
          <p:nvPr/>
        </p:nvGrpSpPr>
        <p:grpSpPr bwMode="auto">
          <a:xfrm>
            <a:off x="5903913" y="2438400"/>
            <a:ext cx="1782762" cy="330200"/>
            <a:chOff x="3719" y="1536"/>
            <a:chExt cx="1123" cy="208"/>
          </a:xfrm>
        </p:grpSpPr>
        <p:sp>
          <p:nvSpPr>
            <p:cNvPr id="23669" name="Line 10"/>
            <p:cNvSpPr>
              <a:spLocks noChangeShapeType="1"/>
            </p:cNvSpPr>
            <p:nvPr/>
          </p:nvSpPr>
          <p:spPr bwMode="auto">
            <a:xfrm rot="16200000" flipV="1">
              <a:off x="3819" y="1474"/>
              <a:ext cx="0" cy="20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23670" name="Freeform 11"/>
            <p:cNvSpPr>
              <a:spLocks/>
            </p:cNvSpPr>
            <p:nvPr/>
          </p:nvSpPr>
          <p:spPr bwMode="auto">
            <a:xfrm rot="5400000">
              <a:off x="3940" y="1508"/>
              <a:ext cx="39" cy="96"/>
            </a:xfrm>
            <a:custGeom>
              <a:avLst/>
              <a:gdLst>
                <a:gd name="T0" fmla="*/ 39 w 39"/>
                <a:gd name="T1" fmla="*/ 0 h 96"/>
                <a:gd name="T2" fmla="*/ 9 w 39"/>
                <a:gd name="T3" fmla="*/ 15 h 96"/>
                <a:gd name="T4" fmla="*/ 0 w 39"/>
                <a:gd name="T5" fmla="*/ 48 h 96"/>
                <a:gd name="T6" fmla="*/ 12 w 39"/>
                <a:gd name="T7" fmla="*/ 78 h 96"/>
                <a:gd name="T8" fmla="*/ 36 w 39"/>
                <a:gd name="T9" fmla="*/ 96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96"/>
                <a:gd name="T17" fmla="*/ 39 w 39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96">
                  <a:moveTo>
                    <a:pt x="39" y="0"/>
                  </a:moveTo>
                  <a:cubicBezTo>
                    <a:pt x="27" y="3"/>
                    <a:pt x="16" y="7"/>
                    <a:pt x="9" y="15"/>
                  </a:cubicBezTo>
                  <a:cubicBezTo>
                    <a:pt x="2" y="23"/>
                    <a:pt x="0" y="38"/>
                    <a:pt x="0" y="48"/>
                  </a:cubicBezTo>
                  <a:cubicBezTo>
                    <a:pt x="0" y="58"/>
                    <a:pt x="6" y="70"/>
                    <a:pt x="12" y="78"/>
                  </a:cubicBezTo>
                  <a:cubicBezTo>
                    <a:pt x="18" y="86"/>
                    <a:pt x="27" y="91"/>
                    <a:pt x="36" y="9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  <p:cxnSp>
          <p:nvCxnSpPr>
            <p:cNvPr id="23671" name="AutoShape 12"/>
            <p:cNvCxnSpPr>
              <a:cxnSpLocks noChangeShapeType="1"/>
              <a:stCxn id="23670" idx="0"/>
              <a:endCxn id="23559" idx="1"/>
            </p:cNvCxnSpPr>
            <p:nvPr/>
          </p:nvCxnSpPr>
          <p:spPr bwMode="auto">
            <a:xfrm>
              <a:off x="4014" y="1574"/>
              <a:ext cx="828" cy="170"/>
            </a:xfrm>
            <a:prstGeom prst="bentConnector3">
              <a:avLst>
                <a:gd name="adj1" fmla="val 50000"/>
              </a:avLst>
            </a:prstGeom>
            <a:noFill/>
            <a:ln w="38100">
              <a:solidFill>
                <a:srgbClr val="FF0000"/>
              </a:solidFill>
              <a:miter lim="800000"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sp>
        <p:nvSpPr>
          <p:cNvPr id="23562" name="Line 13"/>
          <p:cNvSpPr>
            <a:spLocks noChangeShapeType="1"/>
          </p:cNvSpPr>
          <p:nvPr/>
        </p:nvSpPr>
        <p:spPr bwMode="auto">
          <a:xfrm flipV="1">
            <a:off x="8229600" y="13716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63" name="Line 14"/>
          <p:cNvSpPr>
            <a:spLocks noChangeShapeType="1"/>
          </p:cNvSpPr>
          <p:nvPr/>
        </p:nvSpPr>
        <p:spPr bwMode="auto">
          <a:xfrm flipV="1">
            <a:off x="8229600" y="3429000"/>
            <a:ext cx="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64" name="Text Box 15"/>
          <p:cNvSpPr txBox="1">
            <a:spLocks noChangeArrowheads="1"/>
          </p:cNvSpPr>
          <p:nvPr/>
        </p:nvSpPr>
        <p:spPr bwMode="auto">
          <a:xfrm>
            <a:off x="1524000" y="1590675"/>
            <a:ext cx="4648200" cy="3905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Agentes responsables de Trazabilidad (ISO, HACCP, etc)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5" name="Text Box 16"/>
          <p:cNvSpPr txBox="1">
            <a:spLocks noChangeArrowheads="1"/>
          </p:cNvSpPr>
          <p:nvPr/>
        </p:nvSpPr>
        <p:spPr bwMode="auto">
          <a:xfrm>
            <a:off x="1600200" y="2895600"/>
            <a:ext cx="914400" cy="6096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Alimen-tos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6" name="Text Box 17"/>
          <p:cNvSpPr txBox="1">
            <a:spLocks noChangeArrowheads="1"/>
          </p:cNvSpPr>
          <p:nvPr/>
        </p:nvSpPr>
        <p:spPr bwMode="auto">
          <a:xfrm>
            <a:off x="4419600" y="2895600"/>
            <a:ext cx="914400" cy="6096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Centros de Mar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7" name="Text Box 18"/>
          <p:cNvSpPr txBox="1">
            <a:spLocks noChangeArrowheads="1"/>
          </p:cNvSpPr>
          <p:nvPr/>
        </p:nvSpPr>
        <p:spPr bwMode="auto">
          <a:xfrm>
            <a:off x="4876800" y="2133600"/>
            <a:ext cx="10668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Planta de Proceso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8" name="Text Box 19"/>
          <p:cNvSpPr txBox="1">
            <a:spLocks noChangeArrowheads="1"/>
          </p:cNvSpPr>
          <p:nvPr/>
        </p:nvSpPr>
        <p:spPr bwMode="auto">
          <a:xfrm>
            <a:off x="1600200" y="3830638"/>
            <a:ext cx="4191000" cy="5127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Investigación y Desarrollo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69" name="Text Box 20"/>
          <p:cNvSpPr txBox="1">
            <a:spLocks noChangeArrowheads="1"/>
          </p:cNvSpPr>
          <p:nvPr/>
        </p:nvSpPr>
        <p:spPr bwMode="auto">
          <a:xfrm>
            <a:off x="228600" y="4886325"/>
            <a:ext cx="24384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Proveedores Mat. Primas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0" name="Text Box 21"/>
          <p:cNvSpPr txBox="1">
            <a:spLocks noChangeArrowheads="1"/>
          </p:cNvSpPr>
          <p:nvPr/>
        </p:nvSpPr>
        <p:spPr bwMode="auto">
          <a:xfrm>
            <a:off x="2819400" y="4876800"/>
            <a:ext cx="35052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Proveedores Servicios y Bienes de Capital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1" name="Text Box 22"/>
          <p:cNvSpPr txBox="1">
            <a:spLocks noChangeArrowheads="1"/>
          </p:cNvSpPr>
          <p:nvPr/>
        </p:nvSpPr>
        <p:spPr bwMode="auto">
          <a:xfrm>
            <a:off x="152400" y="5964238"/>
            <a:ext cx="7086600" cy="2841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Tecnología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2" name="Text Box 23"/>
          <p:cNvSpPr txBox="1">
            <a:spLocks noChangeArrowheads="1"/>
          </p:cNvSpPr>
          <p:nvPr/>
        </p:nvSpPr>
        <p:spPr bwMode="auto">
          <a:xfrm>
            <a:off x="5867400" y="3733800"/>
            <a:ext cx="11430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Transporte Terrestre Frío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3" name="Text Box 24"/>
          <p:cNvSpPr txBox="1">
            <a:spLocks noChangeArrowheads="1"/>
          </p:cNvSpPr>
          <p:nvPr/>
        </p:nvSpPr>
        <p:spPr bwMode="auto">
          <a:xfrm>
            <a:off x="304800" y="2362200"/>
            <a:ext cx="1066800" cy="3810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Pesqueras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4" name="Text Box 25"/>
          <p:cNvSpPr txBox="1">
            <a:spLocks noChangeArrowheads="1"/>
          </p:cNvSpPr>
          <p:nvPr/>
        </p:nvSpPr>
        <p:spPr bwMode="auto">
          <a:xfrm>
            <a:off x="304800" y="3505200"/>
            <a:ext cx="10668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Industria Química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5" name="Text Box 26"/>
          <p:cNvSpPr txBox="1">
            <a:spLocks noChangeArrowheads="1"/>
          </p:cNvSpPr>
          <p:nvPr/>
        </p:nvSpPr>
        <p:spPr bwMode="auto">
          <a:xfrm>
            <a:off x="304800" y="2895600"/>
            <a:ext cx="10668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Productores Agrícolas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6" name="Text Box 27"/>
          <p:cNvSpPr txBox="1">
            <a:spLocks noChangeArrowheads="1"/>
          </p:cNvSpPr>
          <p:nvPr/>
        </p:nvSpPr>
        <p:spPr bwMode="auto">
          <a:xfrm>
            <a:off x="152400" y="6370638"/>
            <a:ext cx="8839200" cy="3476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Sistema Económico y Financiero Mundial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7" name="Text Box 28"/>
          <p:cNvSpPr txBox="1">
            <a:spLocks noChangeArrowheads="1"/>
          </p:cNvSpPr>
          <p:nvPr/>
        </p:nvSpPr>
        <p:spPr bwMode="auto">
          <a:xfrm>
            <a:off x="228600" y="5486400"/>
            <a:ext cx="6934200" cy="3810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Sistemas de Comunicación e Información (Telefonía, Internet, etc.)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8" name="Text Box 29"/>
          <p:cNvSpPr txBox="1">
            <a:spLocks noChangeArrowheads="1"/>
          </p:cNvSpPr>
          <p:nvPr/>
        </p:nvSpPr>
        <p:spPr bwMode="auto">
          <a:xfrm>
            <a:off x="2438400" y="2133600"/>
            <a:ext cx="22860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Genética Reproductores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79" name="Text Box 30"/>
          <p:cNvSpPr txBox="1">
            <a:spLocks noChangeArrowheads="1"/>
          </p:cNvSpPr>
          <p:nvPr/>
        </p:nvSpPr>
        <p:spPr bwMode="auto">
          <a:xfrm>
            <a:off x="0" y="533400"/>
            <a:ext cx="72390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000" b="1">
                <a:solidFill>
                  <a:srgbClr val="C0C0C0"/>
                </a:solidFill>
                <a:latin typeface="Tahoma" pitchFamily="34" charset="0"/>
              </a:rPr>
              <a:t>Gobierno Nacional y Regional (leyes, macroeconomía, etc.)</a:t>
            </a:r>
            <a:endParaRPr lang="es-ES" sz="10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80" name="Line 31"/>
          <p:cNvSpPr>
            <a:spLocks noChangeShapeType="1"/>
          </p:cNvSpPr>
          <p:nvPr/>
        </p:nvSpPr>
        <p:spPr bwMode="auto">
          <a:xfrm flipV="1">
            <a:off x="5181600" y="25146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81" name="Line 32"/>
          <p:cNvSpPr>
            <a:spLocks noChangeShapeType="1"/>
          </p:cNvSpPr>
          <p:nvPr/>
        </p:nvSpPr>
        <p:spPr bwMode="auto">
          <a:xfrm>
            <a:off x="6324600" y="33528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82" name="Line 33"/>
          <p:cNvSpPr>
            <a:spLocks noChangeShapeType="1"/>
          </p:cNvSpPr>
          <p:nvPr/>
        </p:nvSpPr>
        <p:spPr bwMode="auto">
          <a:xfrm>
            <a:off x="4572000" y="25146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83" name="Text Box 34"/>
          <p:cNvSpPr txBox="1">
            <a:spLocks noChangeArrowheads="1"/>
          </p:cNvSpPr>
          <p:nvPr/>
        </p:nvSpPr>
        <p:spPr bwMode="auto">
          <a:xfrm>
            <a:off x="2895600" y="2855913"/>
            <a:ext cx="1295400" cy="649287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Pisciculturas / Centro de Agua Dulce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grpSp>
        <p:nvGrpSpPr>
          <p:cNvPr id="23584" name="Group 35"/>
          <p:cNvGrpSpPr>
            <a:grpSpLocks/>
          </p:cNvGrpSpPr>
          <p:nvPr/>
        </p:nvGrpSpPr>
        <p:grpSpPr bwMode="auto">
          <a:xfrm>
            <a:off x="2605088" y="2590800"/>
            <a:ext cx="61912" cy="1219200"/>
            <a:chOff x="1641" y="1632"/>
            <a:chExt cx="39" cy="768"/>
          </a:xfrm>
        </p:grpSpPr>
        <p:sp>
          <p:nvSpPr>
            <p:cNvPr id="23666" name="Line 36"/>
            <p:cNvSpPr>
              <a:spLocks noChangeShapeType="1"/>
            </p:cNvSpPr>
            <p:nvPr/>
          </p:nvSpPr>
          <p:spPr bwMode="auto">
            <a:xfrm flipV="1">
              <a:off x="1680" y="1632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23667" name="Line 37"/>
            <p:cNvSpPr>
              <a:spLocks noChangeShapeType="1"/>
            </p:cNvSpPr>
            <p:nvPr/>
          </p:nvSpPr>
          <p:spPr bwMode="auto">
            <a:xfrm>
              <a:off x="1680" y="2064"/>
              <a:ext cx="0" cy="336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  <p:sp>
          <p:nvSpPr>
            <p:cNvPr id="23668" name="Freeform 38"/>
            <p:cNvSpPr>
              <a:spLocks/>
            </p:cNvSpPr>
            <p:nvPr/>
          </p:nvSpPr>
          <p:spPr bwMode="auto">
            <a:xfrm>
              <a:off x="1641" y="1968"/>
              <a:ext cx="39" cy="96"/>
            </a:xfrm>
            <a:custGeom>
              <a:avLst/>
              <a:gdLst>
                <a:gd name="T0" fmla="*/ 39 w 39"/>
                <a:gd name="T1" fmla="*/ 0 h 96"/>
                <a:gd name="T2" fmla="*/ 9 w 39"/>
                <a:gd name="T3" fmla="*/ 15 h 96"/>
                <a:gd name="T4" fmla="*/ 0 w 39"/>
                <a:gd name="T5" fmla="*/ 48 h 96"/>
                <a:gd name="T6" fmla="*/ 12 w 39"/>
                <a:gd name="T7" fmla="*/ 78 h 96"/>
                <a:gd name="T8" fmla="*/ 36 w 39"/>
                <a:gd name="T9" fmla="*/ 96 h 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"/>
                <a:gd name="T16" fmla="*/ 0 h 96"/>
                <a:gd name="T17" fmla="*/ 39 w 39"/>
                <a:gd name="T18" fmla="*/ 96 h 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" h="96">
                  <a:moveTo>
                    <a:pt x="39" y="0"/>
                  </a:moveTo>
                  <a:cubicBezTo>
                    <a:pt x="27" y="3"/>
                    <a:pt x="16" y="7"/>
                    <a:pt x="9" y="15"/>
                  </a:cubicBezTo>
                  <a:cubicBezTo>
                    <a:pt x="2" y="23"/>
                    <a:pt x="0" y="38"/>
                    <a:pt x="0" y="48"/>
                  </a:cubicBezTo>
                  <a:cubicBezTo>
                    <a:pt x="0" y="58"/>
                    <a:pt x="6" y="70"/>
                    <a:pt x="12" y="78"/>
                  </a:cubicBezTo>
                  <a:cubicBezTo>
                    <a:pt x="18" y="86"/>
                    <a:pt x="27" y="91"/>
                    <a:pt x="36" y="96"/>
                  </a:cubicBezTo>
                </a:path>
              </a:pathLst>
            </a:custGeom>
            <a:noFill/>
            <a:ln w="38100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</p:grpSp>
      <p:sp>
        <p:nvSpPr>
          <p:cNvPr id="23585" name="Line 39"/>
          <p:cNvSpPr>
            <a:spLocks noChangeShapeType="1"/>
          </p:cNvSpPr>
          <p:nvPr/>
        </p:nvSpPr>
        <p:spPr bwMode="auto">
          <a:xfrm flipV="1">
            <a:off x="5486400" y="2590800"/>
            <a:ext cx="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86" name="Text Box 40"/>
          <p:cNvSpPr txBox="1">
            <a:spLocks noChangeArrowheads="1"/>
          </p:cNvSpPr>
          <p:nvPr/>
        </p:nvSpPr>
        <p:spPr bwMode="auto">
          <a:xfrm>
            <a:off x="88900" y="1143000"/>
            <a:ext cx="7226300" cy="3048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Bancos / Entidades Financieras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87" name="Text Box 41"/>
          <p:cNvSpPr txBox="1">
            <a:spLocks noChangeArrowheads="1"/>
          </p:cNvSpPr>
          <p:nvPr/>
        </p:nvSpPr>
        <p:spPr bwMode="auto">
          <a:xfrm>
            <a:off x="6477000" y="4440238"/>
            <a:ext cx="1600200" cy="2841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Fletes Aéreos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88" name="Text Box 42"/>
          <p:cNvSpPr txBox="1">
            <a:spLocks noChangeArrowheads="1"/>
          </p:cNvSpPr>
          <p:nvPr/>
        </p:nvSpPr>
        <p:spPr bwMode="auto">
          <a:xfrm>
            <a:off x="6477000" y="4973638"/>
            <a:ext cx="1600200" cy="2841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Aduanas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89" name="Text Box 43"/>
          <p:cNvSpPr txBox="1">
            <a:spLocks noChangeArrowheads="1"/>
          </p:cNvSpPr>
          <p:nvPr/>
        </p:nvSpPr>
        <p:spPr bwMode="auto">
          <a:xfrm>
            <a:off x="6477000" y="4689475"/>
            <a:ext cx="1600200" cy="284163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>
                <a:solidFill>
                  <a:srgbClr val="C0C0C0"/>
                </a:solidFill>
                <a:latin typeface="Tahoma" pitchFamily="34" charset="0"/>
              </a:rPr>
              <a:t>Fletes Marítimos</a:t>
            </a:r>
            <a:endParaRPr lang="es-ES" sz="1200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90" name="Text Box 44"/>
          <p:cNvSpPr txBox="1">
            <a:spLocks noChangeArrowheads="1"/>
          </p:cNvSpPr>
          <p:nvPr/>
        </p:nvSpPr>
        <p:spPr bwMode="auto">
          <a:xfrm>
            <a:off x="7696200" y="533400"/>
            <a:ext cx="1066800" cy="466725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Mercado Global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91" name="Line 45"/>
          <p:cNvSpPr>
            <a:spLocks noChangeShapeType="1"/>
          </p:cNvSpPr>
          <p:nvPr/>
        </p:nvSpPr>
        <p:spPr bwMode="auto">
          <a:xfrm flipV="1">
            <a:off x="2057400" y="35052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92" name="Line 46"/>
          <p:cNvSpPr>
            <a:spLocks noChangeShapeType="1"/>
          </p:cNvSpPr>
          <p:nvPr/>
        </p:nvSpPr>
        <p:spPr bwMode="auto">
          <a:xfrm flipV="1">
            <a:off x="3581400" y="35052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93" name="Line 47"/>
          <p:cNvSpPr>
            <a:spLocks noChangeShapeType="1"/>
          </p:cNvSpPr>
          <p:nvPr/>
        </p:nvSpPr>
        <p:spPr bwMode="auto">
          <a:xfrm flipV="1">
            <a:off x="4876800" y="35052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94" name="Text Box 48"/>
          <p:cNvSpPr txBox="1">
            <a:spLocks noChangeArrowheads="1"/>
          </p:cNvSpPr>
          <p:nvPr/>
        </p:nvSpPr>
        <p:spPr bwMode="auto">
          <a:xfrm>
            <a:off x="5562600" y="2971800"/>
            <a:ext cx="1447800" cy="381000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Comerciali-zación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95" name="Text Box 49"/>
          <p:cNvSpPr txBox="1">
            <a:spLocks noChangeArrowheads="1"/>
          </p:cNvSpPr>
          <p:nvPr/>
        </p:nvSpPr>
        <p:spPr bwMode="auto">
          <a:xfrm>
            <a:off x="7467600" y="5964238"/>
            <a:ext cx="1524000" cy="284162"/>
          </a:xfrm>
          <a:prstGeom prst="rect">
            <a:avLst/>
          </a:prstGeom>
          <a:solidFill>
            <a:srgbClr val="EAEAEA"/>
          </a:solidFill>
          <a:ln w="19050">
            <a:solidFill>
              <a:srgbClr val="DDDDDD"/>
            </a:solidFill>
            <a:miter lim="800000"/>
            <a:headEnd/>
            <a:tailEnd/>
          </a:ln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es-ES_tradnl" sz="1200" b="1">
                <a:solidFill>
                  <a:srgbClr val="C0C0C0"/>
                </a:solidFill>
                <a:latin typeface="Tahoma" pitchFamily="34" charset="0"/>
              </a:rPr>
              <a:t>Tecnología</a:t>
            </a:r>
            <a:endParaRPr lang="es-ES" sz="1200" b="1">
              <a:solidFill>
                <a:srgbClr val="C0C0C0"/>
              </a:solidFill>
              <a:latin typeface="Tahoma" pitchFamily="34" charset="0"/>
            </a:endParaRPr>
          </a:p>
        </p:txBody>
      </p:sp>
      <p:sp>
        <p:nvSpPr>
          <p:cNvPr id="23596" name="Line 50"/>
          <p:cNvSpPr>
            <a:spLocks noChangeShapeType="1"/>
          </p:cNvSpPr>
          <p:nvPr/>
        </p:nvSpPr>
        <p:spPr bwMode="auto">
          <a:xfrm flipH="1">
            <a:off x="7162800" y="60960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597" name="Line 51"/>
          <p:cNvSpPr>
            <a:spLocks noChangeShapeType="1"/>
          </p:cNvSpPr>
          <p:nvPr/>
        </p:nvSpPr>
        <p:spPr bwMode="auto">
          <a:xfrm flipV="1">
            <a:off x="5715000" y="33528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cxnSp>
        <p:nvCxnSpPr>
          <p:cNvPr id="23598" name="AutoShape 52"/>
          <p:cNvCxnSpPr>
            <a:cxnSpLocks noChangeShapeType="1"/>
            <a:stCxn id="23594" idx="0"/>
          </p:cNvCxnSpPr>
          <p:nvPr/>
        </p:nvCxnSpPr>
        <p:spPr bwMode="auto">
          <a:xfrm rot="-5400000">
            <a:off x="6496050" y="2000250"/>
            <a:ext cx="752475" cy="1171575"/>
          </a:xfrm>
          <a:prstGeom prst="bentConnector2">
            <a:avLst/>
          </a:prstGeom>
          <a:noFill/>
          <a:ln w="38100">
            <a:solidFill>
              <a:srgbClr val="FF0000"/>
            </a:solidFill>
            <a:miter lim="800000"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599" name="AutoShape 53"/>
          <p:cNvSpPr>
            <a:spLocks noChangeArrowheads="1"/>
          </p:cNvSpPr>
          <p:nvPr/>
        </p:nvSpPr>
        <p:spPr bwMode="auto">
          <a:xfrm>
            <a:off x="533400" y="914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0" name="AutoShape 54"/>
          <p:cNvSpPr>
            <a:spLocks noChangeArrowheads="1"/>
          </p:cNvSpPr>
          <p:nvPr/>
        </p:nvSpPr>
        <p:spPr bwMode="auto">
          <a:xfrm>
            <a:off x="6400800" y="9144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1" name="AutoShape 55"/>
          <p:cNvSpPr>
            <a:spLocks noChangeArrowheads="1"/>
          </p:cNvSpPr>
          <p:nvPr/>
        </p:nvSpPr>
        <p:spPr bwMode="auto">
          <a:xfrm>
            <a:off x="762000" y="1371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2" name="AutoShape 56"/>
          <p:cNvSpPr>
            <a:spLocks noChangeArrowheads="1"/>
          </p:cNvSpPr>
          <p:nvPr/>
        </p:nvSpPr>
        <p:spPr bwMode="auto">
          <a:xfrm>
            <a:off x="6172200" y="1371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3" name="AutoShape 57"/>
          <p:cNvSpPr>
            <a:spLocks noChangeArrowheads="1"/>
          </p:cNvSpPr>
          <p:nvPr/>
        </p:nvSpPr>
        <p:spPr bwMode="auto">
          <a:xfrm>
            <a:off x="1524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4" name="AutoShape 58"/>
          <p:cNvSpPr>
            <a:spLocks noChangeArrowheads="1"/>
          </p:cNvSpPr>
          <p:nvPr/>
        </p:nvSpPr>
        <p:spPr bwMode="auto">
          <a:xfrm>
            <a:off x="5715000" y="190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5" name="AutoShape 59"/>
          <p:cNvSpPr>
            <a:spLocks noChangeArrowheads="1"/>
          </p:cNvSpPr>
          <p:nvPr/>
        </p:nvSpPr>
        <p:spPr bwMode="auto">
          <a:xfrm flipV="1">
            <a:off x="1219200" y="5181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6" name="AutoShape 60"/>
          <p:cNvSpPr>
            <a:spLocks noChangeArrowheads="1"/>
          </p:cNvSpPr>
          <p:nvPr/>
        </p:nvSpPr>
        <p:spPr bwMode="auto">
          <a:xfrm flipV="1">
            <a:off x="6172200" y="51816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07" name="AutoShape 61"/>
          <p:cNvSpPr>
            <a:spLocks noChangeArrowheads="1"/>
          </p:cNvSpPr>
          <p:nvPr/>
        </p:nvSpPr>
        <p:spPr bwMode="auto">
          <a:xfrm flipV="1">
            <a:off x="1447800" y="4572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3608" name="AutoShape 62"/>
          <p:cNvSpPr>
            <a:spLocks noChangeArrowheads="1"/>
          </p:cNvSpPr>
          <p:nvPr/>
        </p:nvSpPr>
        <p:spPr bwMode="auto">
          <a:xfrm flipV="1">
            <a:off x="5334000" y="4572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3609" name="AutoShape 63"/>
          <p:cNvSpPr>
            <a:spLocks noChangeArrowheads="1"/>
          </p:cNvSpPr>
          <p:nvPr/>
        </p:nvSpPr>
        <p:spPr bwMode="auto">
          <a:xfrm flipV="1">
            <a:off x="533400" y="571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10" name="AutoShape 64"/>
          <p:cNvSpPr>
            <a:spLocks noChangeArrowheads="1"/>
          </p:cNvSpPr>
          <p:nvPr/>
        </p:nvSpPr>
        <p:spPr bwMode="auto">
          <a:xfrm flipV="1">
            <a:off x="6553200" y="5715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11" name="AutoShape 65"/>
          <p:cNvSpPr>
            <a:spLocks noChangeArrowheads="1"/>
          </p:cNvSpPr>
          <p:nvPr/>
        </p:nvSpPr>
        <p:spPr bwMode="auto">
          <a:xfrm flipV="1">
            <a:off x="152400" y="6096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12" name="AutoShape 66"/>
          <p:cNvSpPr>
            <a:spLocks noChangeArrowheads="1"/>
          </p:cNvSpPr>
          <p:nvPr/>
        </p:nvSpPr>
        <p:spPr bwMode="auto">
          <a:xfrm flipV="1">
            <a:off x="6781800" y="60960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13" name="Line 67"/>
          <p:cNvSpPr>
            <a:spLocks noChangeShapeType="1"/>
          </p:cNvSpPr>
          <p:nvPr/>
        </p:nvSpPr>
        <p:spPr bwMode="auto">
          <a:xfrm>
            <a:off x="4038600" y="3200400"/>
            <a:ext cx="5334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14" name="Line 68"/>
          <p:cNvSpPr>
            <a:spLocks noChangeShapeType="1"/>
          </p:cNvSpPr>
          <p:nvPr/>
        </p:nvSpPr>
        <p:spPr bwMode="auto">
          <a:xfrm>
            <a:off x="3581400" y="25146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cxnSp>
        <p:nvCxnSpPr>
          <p:cNvPr id="23615" name="AutoShape 69"/>
          <p:cNvCxnSpPr>
            <a:cxnSpLocks noChangeShapeType="1"/>
            <a:stCxn id="23594" idx="3"/>
          </p:cNvCxnSpPr>
          <p:nvPr/>
        </p:nvCxnSpPr>
        <p:spPr bwMode="auto">
          <a:xfrm>
            <a:off x="7019925" y="3162300"/>
            <a:ext cx="438150" cy="0"/>
          </a:xfrm>
          <a:prstGeom prst="straightConnector1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3616" name="AutoShape 70"/>
          <p:cNvCxnSpPr>
            <a:cxnSpLocks noChangeShapeType="1"/>
            <a:endCxn id="23587" idx="0"/>
          </p:cNvCxnSpPr>
          <p:nvPr/>
        </p:nvCxnSpPr>
        <p:spPr bwMode="auto">
          <a:xfrm rot="16200000" flipH="1">
            <a:off x="6534943" y="3688557"/>
            <a:ext cx="989013" cy="495300"/>
          </a:xfrm>
          <a:prstGeom prst="bentConnector3">
            <a:avLst>
              <a:gd name="adj1" fmla="val 15727"/>
            </a:avLst>
          </a:prstGeom>
          <a:noFill/>
          <a:ln w="38100">
            <a:solidFill>
              <a:srgbClr val="FF0000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3617" name="Line 71"/>
          <p:cNvSpPr>
            <a:spLocks noChangeShapeType="1"/>
          </p:cNvSpPr>
          <p:nvPr/>
        </p:nvSpPr>
        <p:spPr bwMode="auto">
          <a:xfrm flipV="1">
            <a:off x="6781800" y="3352800"/>
            <a:ext cx="0" cy="2413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18" name="AutoShape 72"/>
          <p:cNvSpPr>
            <a:spLocks noChangeArrowheads="1"/>
          </p:cNvSpPr>
          <p:nvPr/>
        </p:nvSpPr>
        <p:spPr bwMode="auto">
          <a:xfrm flipV="1">
            <a:off x="7924800" y="56388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19" name="AutoShape 73"/>
          <p:cNvSpPr>
            <a:spLocks noChangeArrowheads="1"/>
          </p:cNvSpPr>
          <p:nvPr/>
        </p:nvSpPr>
        <p:spPr bwMode="auto">
          <a:xfrm flipV="1">
            <a:off x="8534400" y="6172200"/>
            <a:ext cx="457200" cy="381000"/>
          </a:xfrm>
          <a:prstGeom prst="downArrow">
            <a:avLst>
              <a:gd name="adj1" fmla="val 50000"/>
              <a:gd name="adj2" fmla="val 25000"/>
            </a:avLst>
          </a:prstGeom>
          <a:gradFill rotWithShape="0">
            <a:gsLst>
              <a:gs pos="0">
                <a:srgbClr val="FF3300"/>
              </a:gs>
              <a:gs pos="100000">
                <a:srgbClr val="FFBAA9"/>
              </a:gs>
            </a:gsLst>
            <a:lin ang="5400000" scaled="1"/>
          </a:gradFill>
          <a:ln w="1905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/>
          <a:p>
            <a:endParaRPr lang="es-ES"/>
          </a:p>
        </p:txBody>
      </p:sp>
      <p:sp>
        <p:nvSpPr>
          <p:cNvPr id="23620" name="Rectangle 74"/>
          <p:cNvSpPr>
            <a:spLocks noGrp="1" noChangeArrowheads="1"/>
          </p:cNvSpPr>
          <p:nvPr>
            <p:ph type="title"/>
          </p:nvPr>
        </p:nvSpPr>
        <p:spPr>
          <a:xfrm>
            <a:off x="1476375" y="188913"/>
            <a:ext cx="9448800" cy="493712"/>
          </a:xfrm>
        </p:spPr>
        <p:txBody>
          <a:bodyPr>
            <a:normAutofit fontScale="90000"/>
          </a:bodyPr>
          <a:lstStyle/>
          <a:p>
            <a:pPr defTabSz="3343275" eaLnBrk="1" hangingPunct="1">
              <a:lnSpc>
                <a:spcPct val="75000"/>
              </a:lnSpc>
            </a:pPr>
            <a:r>
              <a:rPr lang="es-ES" sz="1800" smtClean="0">
                <a:latin typeface="Tahoma" pitchFamily="34" charset="0"/>
              </a:rPr>
              <a:t>Relaciones Principales de los Productos de valor agregado</a:t>
            </a:r>
            <a:r>
              <a:rPr lang="es-ES_tradnl" sz="1800" smtClean="0">
                <a:latin typeface="Tahoma" pitchFamily="34" charset="0"/>
              </a:rPr>
              <a:t/>
            </a:r>
            <a:br>
              <a:rPr lang="es-ES_tradnl" sz="1800" smtClean="0">
                <a:latin typeface="Tahoma" pitchFamily="34" charset="0"/>
              </a:rPr>
            </a:br>
            <a:endParaRPr lang="es-ES" sz="1800" smtClean="0">
              <a:latin typeface="Tahoma" pitchFamily="34" charset="0"/>
            </a:endParaRPr>
          </a:p>
        </p:txBody>
      </p:sp>
      <p:grpSp>
        <p:nvGrpSpPr>
          <p:cNvPr id="23621" name="Group 75"/>
          <p:cNvGrpSpPr>
            <a:grpSpLocks/>
          </p:cNvGrpSpPr>
          <p:nvPr/>
        </p:nvGrpSpPr>
        <p:grpSpPr bwMode="auto">
          <a:xfrm>
            <a:off x="1219200" y="2514600"/>
            <a:ext cx="381000" cy="1219200"/>
            <a:chOff x="768" y="1584"/>
            <a:chExt cx="240" cy="768"/>
          </a:xfrm>
        </p:grpSpPr>
        <p:grpSp>
          <p:nvGrpSpPr>
            <p:cNvPr id="23660" name="Group 76"/>
            <p:cNvGrpSpPr>
              <a:grpSpLocks/>
            </p:cNvGrpSpPr>
            <p:nvPr/>
          </p:nvGrpSpPr>
          <p:grpSpPr bwMode="auto">
            <a:xfrm>
              <a:off x="768" y="1584"/>
              <a:ext cx="240" cy="768"/>
              <a:chOff x="768" y="1584"/>
              <a:chExt cx="240" cy="768"/>
            </a:xfrm>
          </p:grpSpPr>
          <p:sp>
            <p:nvSpPr>
              <p:cNvPr id="23662" name="Line 77"/>
              <p:cNvSpPr>
                <a:spLocks noChangeShapeType="1"/>
              </p:cNvSpPr>
              <p:nvPr/>
            </p:nvSpPr>
            <p:spPr bwMode="auto">
              <a:xfrm>
                <a:off x="912" y="1584"/>
                <a:ext cx="0" cy="768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23663" name="Line 78"/>
              <p:cNvSpPr>
                <a:spLocks noChangeShapeType="1"/>
              </p:cNvSpPr>
              <p:nvPr/>
            </p:nvSpPr>
            <p:spPr bwMode="auto">
              <a:xfrm flipH="1">
                <a:off x="768" y="2352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23664" name="Line 79"/>
              <p:cNvSpPr>
                <a:spLocks noChangeShapeType="1"/>
              </p:cNvSpPr>
              <p:nvPr/>
            </p:nvSpPr>
            <p:spPr bwMode="auto">
              <a:xfrm flipH="1">
                <a:off x="768" y="1584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s-CL"/>
              </a:p>
            </p:txBody>
          </p:sp>
          <p:sp>
            <p:nvSpPr>
              <p:cNvPr id="23665" name="Line 80"/>
              <p:cNvSpPr>
                <a:spLocks noChangeShapeType="1"/>
              </p:cNvSpPr>
              <p:nvPr/>
            </p:nvSpPr>
            <p:spPr bwMode="auto">
              <a:xfrm>
                <a:off x="864" y="2016"/>
                <a:ext cx="144" cy="0"/>
              </a:xfrm>
              <a:prstGeom prst="line">
                <a:avLst/>
              </a:prstGeom>
              <a:noFill/>
              <a:ln w="38100">
                <a:solidFill>
                  <a:srgbClr val="FF0000"/>
                </a:solidFill>
                <a:round/>
                <a:headEnd/>
                <a:tailEnd type="triangle" w="med" len="med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 wrap="none"/>
              <a:lstStyle/>
              <a:p>
                <a:endParaRPr lang="es-CL"/>
              </a:p>
            </p:txBody>
          </p:sp>
        </p:grpSp>
        <p:sp>
          <p:nvSpPr>
            <p:cNvPr id="23661" name="Line 81"/>
            <p:cNvSpPr>
              <a:spLocks noChangeShapeType="1"/>
            </p:cNvSpPr>
            <p:nvPr/>
          </p:nvSpPr>
          <p:spPr bwMode="auto">
            <a:xfrm flipH="1">
              <a:off x="816" y="2016"/>
              <a:ext cx="96" cy="0"/>
            </a:xfrm>
            <a:prstGeom prst="line">
              <a:avLst/>
            </a:prstGeom>
            <a:noFill/>
            <a:ln w="38100">
              <a:solidFill>
                <a:srgbClr val="FF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wrap="none"/>
            <a:lstStyle/>
            <a:p>
              <a:endParaRPr lang="es-CL"/>
            </a:p>
          </p:txBody>
        </p:sp>
      </p:grpSp>
      <p:sp>
        <p:nvSpPr>
          <p:cNvPr id="23622" name="Line 82"/>
          <p:cNvSpPr>
            <a:spLocks noChangeShapeType="1"/>
          </p:cNvSpPr>
          <p:nvPr/>
        </p:nvSpPr>
        <p:spPr bwMode="auto">
          <a:xfrm>
            <a:off x="6705600" y="4191000"/>
            <a:ext cx="0" cy="304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3" name="Line 83"/>
          <p:cNvSpPr>
            <a:spLocks noChangeShapeType="1"/>
          </p:cNvSpPr>
          <p:nvPr/>
        </p:nvSpPr>
        <p:spPr bwMode="auto">
          <a:xfrm>
            <a:off x="5791200" y="25908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4" name="Line 84"/>
          <p:cNvSpPr>
            <a:spLocks noChangeShapeType="1"/>
          </p:cNvSpPr>
          <p:nvPr/>
        </p:nvSpPr>
        <p:spPr bwMode="auto">
          <a:xfrm>
            <a:off x="2286000" y="3200400"/>
            <a:ext cx="762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5" name="Line 85"/>
          <p:cNvSpPr>
            <a:spLocks noChangeShapeType="1"/>
          </p:cNvSpPr>
          <p:nvPr/>
        </p:nvSpPr>
        <p:spPr bwMode="auto">
          <a:xfrm flipV="1">
            <a:off x="3200400" y="18288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6" name="Line 86"/>
          <p:cNvSpPr>
            <a:spLocks noChangeShapeType="1"/>
          </p:cNvSpPr>
          <p:nvPr/>
        </p:nvSpPr>
        <p:spPr bwMode="auto">
          <a:xfrm flipH="1" flipV="1">
            <a:off x="5334000" y="2438400"/>
            <a:ext cx="2209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7" name="Line 87"/>
          <p:cNvSpPr>
            <a:spLocks noChangeShapeType="1"/>
          </p:cNvSpPr>
          <p:nvPr/>
        </p:nvSpPr>
        <p:spPr bwMode="auto">
          <a:xfrm flipH="1">
            <a:off x="838200" y="3352800"/>
            <a:ext cx="243840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8" name="Line 88"/>
          <p:cNvSpPr>
            <a:spLocks noChangeShapeType="1"/>
          </p:cNvSpPr>
          <p:nvPr/>
        </p:nvSpPr>
        <p:spPr bwMode="auto">
          <a:xfrm flipV="1">
            <a:off x="4495800" y="1828800"/>
            <a:ext cx="609600" cy="2286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29" name="Line 89"/>
          <p:cNvSpPr>
            <a:spLocks noChangeShapeType="1"/>
          </p:cNvSpPr>
          <p:nvPr/>
        </p:nvSpPr>
        <p:spPr bwMode="auto">
          <a:xfrm flipH="1" flipV="1">
            <a:off x="5562600" y="40386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0" name="Line 90"/>
          <p:cNvSpPr>
            <a:spLocks noChangeShapeType="1"/>
          </p:cNvSpPr>
          <p:nvPr/>
        </p:nvSpPr>
        <p:spPr bwMode="auto">
          <a:xfrm flipH="1" flipV="1">
            <a:off x="3962400" y="2362200"/>
            <a:ext cx="0" cy="3657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1" name="Line 91"/>
          <p:cNvSpPr>
            <a:spLocks noChangeShapeType="1"/>
          </p:cNvSpPr>
          <p:nvPr/>
        </p:nvSpPr>
        <p:spPr bwMode="auto">
          <a:xfrm flipV="1">
            <a:off x="6324600" y="1295400"/>
            <a:ext cx="14478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2" name="Line 92"/>
          <p:cNvSpPr>
            <a:spLocks noChangeShapeType="1"/>
          </p:cNvSpPr>
          <p:nvPr/>
        </p:nvSpPr>
        <p:spPr bwMode="auto">
          <a:xfrm flipH="1" flipV="1">
            <a:off x="8763000" y="1219200"/>
            <a:ext cx="0" cy="2590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3" name="Line 93"/>
          <p:cNvSpPr>
            <a:spLocks noChangeShapeType="1"/>
          </p:cNvSpPr>
          <p:nvPr/>
        </p:nvSpPr>
        <p:spPr bwMode="auto">
          <a:xfrm flipH="1">
            <a:off x="4114800" y="1295400"/>
            <a:ext cx="1219200" cy="1676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4" name="Line 94"/>
          <p:cNvSpPr>
            <a:spLocks noChangeShapeType="1"/>
          </p:cNvSpPr>
          <p:nvPr/>
        </p:nvSpPr>
        <p:spPr bwMode="auto">
          <a:xfrm flipH="1" flipV="1">
            <a:off x="914400" y="2667000"/>
            <a:ext cx="26670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5" name="Line 95"/>
          <p:cNvSpPr>
            <a:spLocks noChangeShapeType="1"/>
          </p:cNvSpPr>
          <p:nvPr/>
        </p:nvSpPr>
        <p:spPr bwMode="auto">
          <a:xfrm flipH="1">
            <a:off x="5257800" y="1219200"/>
            <a:ext cx="2438400" cy="1066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6" name="Line 96"/>
          <p:cNvSpPr>
            <a:spLocks noChangeShapeType="1"/>
          </p:cNvSpPr>
          <p:nvPr/>
        </p:nvSpPr>
        <p:spPr bwMode="auto">
          <a:xfrm flipH="1">
            <a:off x="2438400" y="5181600"/>
            <a:ext cx="609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7" name="Line 97"/>
          <p:cNvSpPr>
            <a:spLocks noChangeShapeType="1"/>
          </p:cNvSpPr>
          <p:nvPr/>
        </p:nvSpPr>
        <p:spPr bwMode="auto">
          <a:xfrm flipH="1" flipV="1">
            <a:off x="4953000" y="4267200"/>
            <a:ext cx="17526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8" name="Line 98"/>
          <p:cNvSpPr>
            <a:spLocks noChangeShapeType="1"/>
          </p:cNvSpPr>
          <p:nvPr/>
        </p:nvSpPr>
        <p:spPr bwMode="auto">
          <a:xfrm flipH="1">
            <a:off x="8001000" y="4191000"/>
            <a:ext cx="5334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39" name="Line 99"/>
          <p:cNvSpPr>
            <a:spLocks noChangeShapeType="1"/>
          </p:cNvSpPr>
          <p:nvPr/>
        </p:nvSpPr>
        <p:spPr bwMode="auto">
          <a:xfrm flipH="1">
            <a:off x="914400" y="2438400"/>
            <a:ext cx="1905000" cy="609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0" name="Line 100"/>
          <p:cNvSpPr>
            <a:spLocks noChangeShapeType="1"/>
          </p:cNvSpPr>
          <p:nvPr/>
        </p:nvSpPr>
        <p:spPr bwMode="auto">
          <a:xfrm flipV="1">
            <a:off x="3200400" y="3276600"/>
            <a:ext cx="25146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1" name="Line 101"/>
          <p:cNvSpPr>
            <a:spLocks noChangeShapeType="1"/>
          </p:cNvSpPr>
          <p:nvPr/>
        </p:nvSpPr>
        <p:spPr bwMode="auto">
          <a:xfrm>
            <a:off x="762000" y="3886200"/>
            <a:ext cx="1143000" cy="381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2" name="Line 102"/>
          <p:cNvSpPr>
            <a:spLocks noChangeShapeType="1"/>
          </p:cNvSpPr>
          <p:nvPr/>
        </p:nvSpPr>
        <p:spPr bwMode="auto">
          <a:xfrm flipH="1">
            <a:off x="2209800" y="1295400"/>
            <a:ext cx="0" cy="434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3" name="Line 103"/>
          <p:cNvSpPr>
            <a:spLocks noChangeShapeType="1"/>
          </p:cNvSpPr>
          <p:nvPr/>
        </p:nvSpPr>
        <p:spPr bwMode="auto">
          <a:xfrm flipH="1">
            <a:off x="2971800" y="1320800"/>
            <a:ext cx="0" cy="4775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4" name="Line 104"/>
          <p:cNvSpPr>
            <a:spLocks noChangeShapeType="1"/>
          </p:cNvSpPr>
          <p:nvPr/>
        </p:nvSpPr>
        <p:spPr bwMode="auto">
          <a:xfrm flipV="1">
            <a:off x="4343400" y="4038600"/>
            <a:ext cx="3352800" cy="1066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5" name="Line 105"/>
          <p:cNvSpPr>
            <a:spLocks noChangeShapeType="1"/>
          </p:cNvSpPr>
          <p:nvPr/>
        </p:nvSpPr>
        <p:spPr bwMode="auto">
          <a:xfrm>
            <a:off x="1752600" y="838200"/>
            <a:ext cx="0" cy="571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6" name="Line 106"/>
          <p:cNvSpPr>
            <a:spLocks noChangeShapeType="1"/>
          </p:cNvSpPr>
          <p:nvPr/>
        </p:nvSpPr>
        <p:spPr bwMode="auto">
          <a:xfrm>
            <a:off x="609600" y="3886200"/>
            <a:ext cx="72390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7" name="Line 107"/>
          <p:cNvSpPr>
            <a:spLocks noChangeShapeType="1"/>
          </p:cNvSpPr>
          <p:nvPr/>
        </p:nvSpPr>
        <p:spPr bwMode="auto">
          <a:xfrm flipV="1">
            <a:off x="2133600" y="1219200"/>
            <a:ext cx="6019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8" name="Line 108"/>
          <p:cNvSpPr>
            <a:spLocks noChangeShapeType="1"/>
          </p:cNvSpPr>
          <p:nvPr/>
        </p:nvSpPr>
        <p:spPr bwMode="auto">
          <a:xfrm>
            <a:off x="5105400" y="3352800"/>
            <a:ext cx="1600200" cy="1219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49" name="Line 109"/>
          <p:cNvSpPr>
            <a:spLocks noChangeShapeType="1"/>
          </p:cNvSpPr>
          <p:nvPr/>
        </p:nvSpPr>
        <p:spPr bwMode="auto">
          <a:xfrm>
            <a:off x="762000" y="2514600"/>
            <a:ext cx="3733800" cy="3200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0" name="Line 110"/>
          <p:cNvSpPr>
            <a:spLocks noChangeShapeType="1"/>
          </p:cNvSpPr>
          <p:nvPr/>
        </p:nvSpPr>
        <p:spPr bwMode="auto">
          <a:xfrm>
            <a:off x="3962400" y="1752600"/>
            <a:ext cx="1066800" cy="434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1" name="Line 111"/>
          <p:cNvSpPr>
            <a:spLocks noChangeShapeType="1"/>
          </p:cNvSpPr>
          <p:nvPr/>
        </p:nvSpPr>
        <p:spPr bwMode="auto">
          <a:xfrm flipH="1">
            <a:off x="3429000" y="1371600"/>
            <a:ext cx="0" cy="388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2" name="Line 112"/>
          <p:cNvSpPr>
            <a:spLocks noChangeShapeType="1"/>
          </p:cNvSpPr>
          <p:nvPr/>
        </p:nvSpPr>
        <p:spPr bwMode="auto">
          <a:xfrm flipV="1">
            <a:off x="685800" y="762000"/>
            <a:ext cx="2133600" cy="2438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3" name="Line 113"/>
          <p:cNvSpPr>
            <a:spLocks noChangeShapeType="1"/>
          </p:cNvSpPr>
          <p:nvPr/>
        </p:nvSpPr>
        <p:spPr bwMode="auto">
          <a:xfrm>
            <a:off x="5486400" y="1828800"/>
            <a:ext cx="1752600" cy="3276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4" name="Line 114"/>
          <p:cNvSpPr>
            <a:spLocks noChangeShapeType="1"/>
          </p:cNvSpPr>
          <p:nvPr/>
        </p:nvSpPr>
        <p:spPr bwMode="auto">
          <a:xfrm flipV="1">
            <a:off x="7848600" y="4114800"/>
            <a:ext cx="0" cy="457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5" name="Line 115"/>
          <p:cNvSpPr>
            <a:spLocks noChangeShapeType="1"/>
          </p:cNvSpPr>
          <p:nvPr/>
        </p:nvSpPr>
        <p:spPr bwMode="auto">
          <a:xfrm flipV="1">
            <a:off x="3810000" y="3276600"/>
            <a:ext cx="3962400" cy="1752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6" name="Line 116"/>
          <p:cNvSpPr>
            <a:spLocks noChangeShapeType="1"/>
          </p:cNvSpPr>
          <p:nvPr/>
        </p:nvSpPr>
        <p:spPr bwMode="auto">
          <a:xfrm flipV="1">
            <a:off x="4267200" y="4114800"/>
            <a:ext cx="3886200" cy="1981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7" name="Line 117"/>
          <p:cNvSpPr>
            <a:spLocks noChangeShapeType="1"/>
          </p:cNvSpPr>
          <p:nvPr/>
        </p:nvSpPr>
        <p:spPr bwMode="auto">
          <a:xfrm flipV="1">
            <a:off x="4876800" y="4114800"/>
            <a:ext cx="3581400" cy="2438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8" name="Line 118"/>
          <p:cNvSpPr>
            <a:spLocks noChangeShapeType="1"/>
          </p:cNvSpPr>
          <p:nvPr/>
        </p:nvSpPr>
        <p:spPr bwMode="auto">
          <a:xfrm flipV="1">
            <a:off x="2438400" y="1828800"/>
            <a:ext cx="5181600" cy="434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  <p:sp>
        <p:nvSpPr>
          <p:cNvPr id="23659" name="Line 119"/>
          <p:cNvSpPr>
            <a:spLocks noChangeShapeType="1"/>
          </p:cNvSpPr>
          <p:nvPr/>
        </p:nvSpPr>
        <p:spPr bwMode="auto">
          <a:xfrm>
            <a:off x="4267200" y="1905000"/>
            <a:ext cx="3581400" cy="1905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 type="triangle" w="med" len="med"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961805924"/>
      </p:ext>
    </p:extLst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1403350" y="333375"/>
            <a:ext cx="8447088" cy="363538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s-ES_tradnl" sz="2400" smtClean="0"/>
              <a:t>Cadena de Suministros = Sincronización y Colaboración</a:t>
            </a:r>
            <a:endParaRPr lang="en-US" sz="2400" smtClean="0"/>
          </a:p>
        </p:txBody>
      </p:sp>
      <p:sp>
        <p:nvSpPr>
          <p:cNvPr id="58371" name="Text Box 3"/>
          <p:cNvSpPr txBox="1">
            <a:spLocks noChangeArrowheads="1"/>
          </p:cNvSpPr>
          <p:nvPr/>
        </p:nvSpPr>
        <p:spPr bwMode="blackWhite">
          <a:xfrm>
            <a:off x="4800600" y="5486400"/>
            <a:ext cx="2952750" cy="481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864" tIns="27432" rIns="54864" bIns="2743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s-ES_tradnl" sz="2800" i="1">
                <a:latin typeface="Arial Narrow" pitchFamily="34" charset="0"/>
              </a:rPr>
              <a:t>Supply Chain Council</a:t>
            </a:r>
            <a:r>
              <a:rPr lang="es-ES_tradnl" i="1">
                <a:latin typeface="Arial Narrow" pitchFamily="34" charset="0"/>
              </a:rPr>
              <a:t> </a:t>
            </a:r>
            <a:endParaRPr lang="en-US" i="1">
              <a:latin typeface="Arial Narrow" pitchFamily="34" charset="0"/>
            </a:endParaRPr>
          </a:p>
        </p:txBody>
      </p:sp>
      <p:pic>
        <p:nvPicPr>
          <p:cNvPr id="5837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blackWhite">
          <a:xfrm>
            <a:off x="265113" y="1600200"/>
            <a:ext cx="8726487" cy="379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661" name="AutoShape 5"/>
          <p:cNvSpPr>
            <a:spLocks noChangeArrowheads="1"/>
          </p:cNvSpPr>
          <p:nvPr/>
        </p:nvSpPr>
        <p:spPr bwMode="blackWhite">
          <a:xfrm>
            <a:off x="228600" y="1905000"/>
            <a:ext cx="7848600" cy="4191000"/>
          </a:xfrm>
          <a:prstGeom prst="curvedRightArrow">
            <a:avLst>
              <a:gd name="adj1" fmla="val 20000"/>
              <a:gd name="adj2" fmla="val 40000"/>
              <a:gd name="adj3" fmla="val 62424"/>
            </a:avLst>
          </a:prstGeom>
          <a:solidFill>
            <a:schemeClr val="tx1"/>
          </a:solidFill>
          <a:ln w="12700">
            <a:solidFill>
              <a:srgbClr val="000000"/>
            </a:solidFill>
            <a:miter lim="800000"/>
            <a:headEnd/>
            <a:tailEnd/>
          </a:ln>
        </p:spPr>
        <p:txBody>
          <a:bodyPr wrap="none" lIns="54864" tIns="27432" rIns="54864" bIns="27432" anchor="ctr"/>
          <a:lstStyle/>
          <a:p>
            <a:pPr algn="ctr" eaLnBrk="0" hangingPunct="0">
              <a:spcBef>
                <a:spcPct val="50000"/>
              </a:spcBef>
            </a:pPr>
            <a:endParaRPr lang="es-ES_tradnl">
              <a:solidFill>
                <a:srgbClr val="000000"/>
              </a:solidFill>
              <a:latin typeface="Arial Narrow" pitchFamily="34" charset="0"/>
            </a:endParaRPr>
          </a:p>
        </p:txBody>
      </p:sp>
      <p:sp>
        <p:nvSpPr>
          <p:cNvPr id="58374" name="Text Box 6"/>
          <p:cNvSpPr txBox="1">
            <a:spLocks noChangeArrowheads="1"/>
          </p:cNvSpPr>
          <p:nvPr/>
        </p:nvSpPr>
        <p:spPr bwMode="blackWhite">
          <a:xfrm rot="-393894">
            <a:off x="3068638" y="2287588"/>
            <a:ext cx="2382837" cy="419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864" tIns="27432" rIns="54864" bIns="2743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s-ES_tradnl" sz="2400">
                <a:solidFill>
                  <a:schemeClr val="bg1"/>
                </a:solidFill>
                <a:latin typeface="Arial Narrow" pitchFamily="34" charset="0"/>
              </a:rPr>
              <a:t>Flujo de Información</a:t>
            </a:r>
            <a:endParaRPr lang="en-US" sz="2400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58375" name="Text Box 7"/>
          <p:cNvSpPr txBox="1">
            <a:spLocks noChangeArrowheads="1"/>
          </p:cNvSpPr>
          <p:nvPr/>
        </p:nvSpPr>
        <p:spPr bwMode="blackWhite">
          <a:xfrm rot="407905">
            <a:off x="2144713" y="4700588"/>
            <a:ext cx="1981200" cy="358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54864" tIns="27432" rIns="54864" bIns="27432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s-ES_tradnl" sz="2000" b="1">
                <a:solidFill>
                  <a:schemeClr val="bg1"/>
                </a:solidFill>
                <a:latin typeface="Arial Narrow" pitchFamily="34" charset="0"/>
              </a:rPr>
              <a:t>Flujo de Materiales</a:t>
            </a:r>
            <a:endParaRPr lang="en-US" sz="2000" b="1">
              <a:solidFill>
                <a:schemeClr val="bg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64451415"/>
      </p:ext>
    </p:extLst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1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es-MX" sz="2400" dirty="0" smtClean="0"/>
              <a:t>Ejemplo: Información asociada al ciclo</a:t>
            </a:r>
            <a:endParaRPr lang="en-US" sz="2400" dirty="0"/>
          </a:p>
        </p:txBody>
      </p:sp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5349609"/>
              </p:ext>
            </p:extLst>
          </p:nvPr>
        </p:nvGraphicFramePr>
        <p:xfrm>
          <a:off x="467544" y="1124744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43863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err="1" smtClean="0"/>
              <a:t>Stakeholders</a:t>
            </a:r>
            <a:r>
              <a:rPr lang="es-MX" dirty="0" smtClean="0"/>
              <a:t> claves en el abastecimiento electrónico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67544" y="1772816"/>
            <a:ext cx="8229600" cy="3888432"/>
          </a:xfrm>
        </p:spPr>
        <p:txBody>
          <a:bodyPr/>
          <a:lstStyle/>
          <a:p>
            <a:r>
              <a:rPr lang="es-MX" dirty="0" smtClean="0"/>
              <a:t>CEO</a:t>
            </a:r>
            <a:endParaRPr lang="en-US" dirty="0" smtClean="0"/>
          </a:p>
          <a:p>
            <a:r>
              <a:rPr lang="es-MX" dirty="0" smtClean="0"/>
              <a:t>Clientes</a:t>
            </a:r>
          </a:p>
          <a:p>
            <a:r>
              <a:rPr lang="es-MX" dirty="0" smtClean="0"/>
              <a:t>Finanzas</a:t>
            </a:r>
          </a:p>
          <a:p>
            <a:r>
              <a:rPr lang="es-MX" dirty="0" smtClean="0"/>
              <a:t>Contraloría</a:t>
            </a:r>
          </a:p>
          <a:p>
            <a:r>
              <a:rPr lang="es-MX" dirty="0" smtClean="0"/>
              <a:t>Proveedores</a:t>
            </a:r>
          </a:p>
          <a:p>
            <a:r>
              <a:rPr lang="es-MX" dirty="0" smtClean="0"/>
              <a:t>Operadores Logísticos</a:t>
            </a:r>
          </a:p>
        </p:txBody>
      </p:sp>
    </p:spTree>
    <p:extLst>
      <p:ext uri="{BB962C8B-B14F-4D97-AF65-F5344CB8AC3E}">
        <p14:creationId xmlns:p14="http://schemas.microsoft.com/office/powerpoint/2010/main" val="2503730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Ejercicio 3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108719"/>
          </a:xfrm>
        </p:spPr>
        <p:txBody>
          <a:bodyPr>
            <a:noAutofit/>
          </a:bodyPr>
          <a:lstStyle/>
          <a:p>
            <a:r>
              <a:rPr lang="es-MX" dirty="0" smtClean="0"/>
              <a:t>¿Qué tipo de información le interesa más a cada </a:t>
            </a:r>
            <a:r>
              <a:rPr lang="es-MX" dirty="0" err="1" smtClean="0"/>
              <a:t>stakeholder</a:t>
            </a:r>
            <a:r>
              <a:rPr lang="es-MX" dirty="0" smtClean="0"/>
              <a:t>?</a:t>
            </a:r>
          </a:p>
          <a:p>
            <a:endParaRPr lang="es-MX" dirty="0" smtClean="0"/>
          </a:p>
          <a:p>
            <a:r>
              <a:rPr lang="es-MX" dirty="0" smtClean="0"/>
              <a:t>¿ Dónde están los aportes de TI que más impactan a cada </a:t>
            </a:r>
            <a:r>
              <a:rPr lang="es-MX" dirty="0" err="1" smtClean="0"/>
              <a:t>stakeholder</a:t>
            </a:r>
            <a:r>
              <a:rPr lang="es-MX" dirty="0" smtClean="0"/>
              <a:t>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048569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El enorme cambio en el B2C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436152"/>
            <a:ext cx="276510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1468304"/>
            <a:ext cx="3094267" cy="19339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4149080"/>
            <a:ext cx="2765107" cy="17281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4110754"/>
            <a:ext cx="2906576" cy="18166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04605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s-MX" sz="3600" dirty="0" smtClean="0"/>
              <a:t>Relaciones de negocio entre empresas (B2B)</a:t>
            </a:r>
            <a:endParaRPr lang="en-US" sz="36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772816"/>
            <a:ext cx="8229600" cy="1900808"/>
          </a:xfrm>
        </p:spPr>
        <p:txBody>
          <a:bodyPr>
            <a:noAutofit/>
          </a:bodyPr>
          <a:lstStyle/>
          <a:p>
            <a:r>
              <a:rPr lang="es-MX" sz="2800" dirty="0" smtClean="0"/>
              <a:t>La complejidad central dice relación con hacer negocios entre empresas.</a:t>
            </a:r>
          </a:p>
          <a:p>
            <a:endParaRPr lang="es-MX" sz="2800" dirty="0" smtClean="0"/>
          </a:p>
          <a:p>
            <a:r>
              <a:rPr lang="es-MX" sz="2800" dirty="0" smtClean="0"/>
              <a:t>Debemos generar una solución que conecte procesos y formas de gestión de modo eficiente para un flujo continuo.</a:t>
            </a:r>
          </a:p>
          <a:p>
            <a:endParaRPr lang="es-MX" sz="2800" dirty="0"/>
          </a:p>
          <a:p>
            <a:r>
              <a:rPr lang="es-MX" sz="2800" dirty="0" smtClean="0"/>
              <a:t>Es necesario desarrollar un nuevo modo de operación compatible con todos </a:t>
            </a:r>
            <a:r>
              <a:rPr lang="es-MX" sz="2800" dirty="0" err="1" smtClean="0"/>
              <a:t>alo</a:t>
            </a:r>
            <a:r>
              <a:rPr lang="es-MX" sz="2800" dirty="0" smtClean="0"/>
              <a:t> actores involucrados.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231000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ChangeArrowheads="1"/>
          </p:cNvSpPr>
          <p:nvPr/>
        </p:nvSpPr>
        <p:spPr bwMode="auto">
          <a:xfrm>
            <a:off x="5867400" y="1676400"/>
            <a:ext cx="2743200" cy="403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457200" y="1600200"/>
            <a:ext cx="2743200" cy="403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4" name="Text Box 4"/>
          <p:cNvSpPr txBox="1">
            <a:spLocks noChangeArrowheads="1"/>
          </p:cNvSpPr>
          <p:nvPr/>
        </p:nvSpPr>
        <p:spPr bwMode="auto">
          <a:xfrm>
            <a:off x="517525" y="2098675"/>
            <a:ext cx="79883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Organización                                                   Proveedores          </a:t>
            </a:r>
          </a:p>
          <a:p>
            <a:r>
              <a:rPr lang="es-CL" sz="2400">
                <a:latin typeface="Times New Roman" pitchFamily="18" charset="0"/>
              </a:rPr>
              <a:t>compradora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5605" name="Text Box 5"/>
          <p:cNvSpPr txBox="1">
            <a:spLocks noChangeArrowheads="1"/>
          </p:cNvSpPr>
          <p:nvPr/>
        </p:nvSpPr>
        <p:spPr bwMode="auto">
          <a:xfrm>
            <a:off x="533400" y="3352800"/>
            <a:ext cx="7999413" cy="831850"/>
          </a:xfrm>
          <a:prstGeom prst="rect">
            <a:avLst/>
          </a:prstGeom>
          <a:noFill/>
          <a:ln w="9525">
            <a:solidFill>
              <a:schemeClr val="tx1"/>
            </a:solidFill>
            <a:prstDash val="sysDot"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Políticas y Procesos 				Gestión y procesos</a:t>
            </a:r>
          </a:p>
          <a:p>
            <a:r>
              <a:rPr lang="es-CL" sz="2400">
                <a:latin typeface="Times New Roman" pitchFamily="18" charset="0"/>
              </a:rPr>
              <a:t>de abastecimiento 				comerciales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5606" name="Text Box 6"/>
          <p:cNvSpPr txBox="1">
            <a:spLocks noChangeArrowheads="1"/>
          </p:cNvSpPr>
          <p:nvPr/>
        </p:nvSpPr>
        <p:spPr bwMode="auto">
          <a:xfrm>
            <a:off x="593725" y="4613275"/>
            <a:ext cx="7810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Sistemas internos				Sistemas internos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5607" name="AutoShape 7"/>
          <p:cNvSpPr>
            <a:spLocks noChangeArrowheads="1"/>
          </p:cNvSpPr>
          <p:nvPr/>
        </p:nvSpPr>
        <p:spPr bwMode="auto">
          <a:xfrm>
            <a:off x="3429000" y="2362200"/>
            <a:ext cx="2286000" cy="228600"/>
          </a:xfrm>
          <a:prstGeom prst="left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5608" name="Line 8"/>
          <p:cNvSpPr>
            <a:spLocks noChangeShapeType="1"/>
          </p:cNvSpPr>
          <p:nvPr/>
        </p:nvSpPr>
        <p:spPr bwMode="auto">
          <a:xfrm>
            <a:off x="3276600" y="3733800"/>
            <a:ext cx="2514600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</p:spPr>
        <p:txBody>
          <a:bodyPr/>
          <a:lstStyle/>
          <a:p>
            <a:endParaRPr lang="es-ES"/>
          </a:p>
        </p:txBody>
      </p:sp>
      <p:sp>
        <p:nvSpPr>
          <p:cNvPr id="25609" name="Text Box 9"/>
          <p:cNvSpPr txBox="1">
            <a:spLocks noChangeArrowheads="1"/>
          </p:cNvSpPr>
          <p:nvPr/>
        </p:nvSpPr>
        <p:spPr bwMode="auto">
          <a:xfrm>
            <a:off x="3886200" y="457200"/>
            <a:ext cx="11668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ANTES</a:t>
            </a:r>
            <a:endParaRPr lang="es-E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72825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Oval 2"/>
          <p:cNvSpPr>
            <a:spLocks noChangeArrowheads="1"/>
          </p:cNvSpPr>
          <p:nvPr/>
        </p:nvSpPr>
        <p:spPr bwMode="auto">
          <a:xfrm>
            <a:off x="4038600" y="1295400"/>
            <a:ext cx="1143000" cy="4572000"/>
          </a:xfrm>
          <a:prstGeom prst="ellipse">
            <a:avLst/>
          </a:prstGeom>
          <a:solidFill>
            <a:srgbClr val="FFFF99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5867400" y="1676400"/>
            <a:ext cx="2743200" cy="403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28" name="Rectangle 4"/>
          <p:cNvSpPr>
            <a:spLocks noChangeArrowheads="1"/>
          </p:cNvSpPr>
          <p:nvPr/>
        </p:nvSpPr>
        <p:spPr bwMode="auto">
          <a:xfrm>
            <a:off x="457200" y="1600200"/>
            <a:ext cx="2743200" cy="40386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29" name="Text Box 5"/>
          <p:cNvSpPr txBox="1">
            <a:spLocks noChangeArrowheads="1"/>
          </p:cNvSpPr>
          <p:nvPr/>
        </p:nvSpPr>
        <p:spPr bwMode="auto">
          <a:xfrm>
            <a:off x="517525" y="2098675"/>
            <a:ext cx="7988300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Organización                                                   Proveedores          </a:t>
            </a:r>
          </a:p>
          <a:p>
            <a:r>
              <a:rPr lang="es-CL" sz="2400">
                <a:latin typeface="Times New Roman" pitchFamily="18" charset="0"/>
              </a:rPr>
              <a:t>compradora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533400" y="3352800"/>
            <a:ext cx="7999413" cy="8318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Políticas y Procesos 				Gestión y procesos</a:t>
            </a:r>
          </a:p>
          <a:p>
            <a:r>
              <a:rPr lang="es-CL" sz="2400">
                <a:latin typeface="Times New Roman" pitchFamily="18" charset="0"/>
              </a:rPr>
              <a:t>de abastecimiento 				comerciales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593725" y="4613275"/>
            <a:ext cx="7848600" cy="495300"/>
          </a:xfrm>
          <a:prstGeom prst="rect">
            <a:avLst/>
          </a:prstGeom>
          <a:noFill/>
          <a:ln w="38100">
            <a:solidFill>
              <a:schemeClr val="tx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Sistemas internos				Sistemas internos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6632" name="AutoShape 8"/>
          <p:cNvSpPr>
            <a:spLocks noChangeArrowheads="1"/>
          </p:cNvSpPr>
          <p:nvPr/>
        </p:nvSpPr>
        <p:spPr bwMode="auto">
          <a:xfrm>
            <a:off x="3429000" y="2362200"/>
            <a:ext cx="2286000" cy="228600"/>
          </a:xfrm>
          <a:prstGeom prst="left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33" name="Text Box 9"/>
          <p:cNvSpPr txBox="1">
            <a:spLocks noChangeArrowheads="1"/>
          </p:cNvSpPr>
          <p:nvPr/>
        </p:nvSpPr>
        <p:spPr bwMode="auto">
          <a:xfrm>
            <a:off x="3886200" y="457200"/>
            <a:ext cx="15065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DESPUES</a:t>
            </a:r>
            <a:endParaRPr lang="es-ES" sz="2400">
              <a:latin typeface="Times New Roman" pitchFamily="18" charset="0"/>
            </a:endParaRPr>
          </a:p>
        </p:txBody>
      </p:sp>
      <p:sp>
        <p:nvSpPr>
          <p:cNvPr id="26634" name="AutoShape 10"/>
          <p:cNvSpPr>
            <a:spLocks noChangeArrowheads="1"/>
          </p:cNvSpPr>
          <p:nvPr/>
        </p:nvSpPr>
        <p:spPr bwMode="auto">
          <a:xfrm>
            <a:off x="3429000" y="3581400"/>
            <a:ext cx="2286000" cy="228600"/>
          </a:xfrm>
          <a:prstGeom prst="left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35" name="AutoShape 11"/>
          <p:cNvSpPr>
            <a:spLocks noChangeArrowheads="1"/>
          </p:cNvSpPr>
          <p:nvPr/>
        </p:nvSpPr>
        <p:spPr bwMode="auto">
          <a:xfrm>
            <a:off x="3505200" y="4724400"/>
            <a:ext cx="2286000" cy="228600"/>
          </a:xfrm>
          <a:prstGeom prst="leftRightArrow">
            <a:avLst>
              <a:gd name="adj1" fmla="val 50000"/>
              <a:gd name="adj2" fmla="val 2000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sp>
        <p:nvSpPr>
          <p:cNvPr id="26636" name="Text Box 12"/>
          <p:cNvSpPr txBox="1">
            <a:spLocks noChangeArrowheads="1"/>
          </p:cNvSpPr>
          <p:nvPr/>
        </p:nvSpPr>
        <p:spPr bwMode="auto">
          <a:xfrm>
            <a:off x="3870325" y="5908675"/>
            <a:ext cx="1585913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s-CL" sz="2400">
                <a:latin typeface="Times New Roman" pitchFamily="18" charset="0"/>
              </a:rPr>
              <a:t>Mercado</a:t>
            </a:r>
          </a:p>
          <a:p>
            <a:r>
              <a:rPr lang="es-CL" sz="2400">
                <a:latin typeface="Times New Roman" pitchFamily="18" charset="0"/>
              </a:rPr>
              <a:t>Electrónico</a:t>
            </a:r>
            <a:endParaRPr lang="es-ES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5455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9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260"/>
          <a:stretch>
            <a:fillRect/>
          </a:stretch>
        </p:blipFill>
        <p:spPr>
          <a:xfrm>
            <a:off x="1447800" y="838200"/>
            <a:ext cx="6640513" cy="5114925"/>
          </a:xfrm>
        </p:spPr>
      </p:pic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81000" y="4549"/>
            <a:ext cx="8204200" cy="765175"/>
          </a:xfrm>
        </p:spPr>
        <p:txBody>
          <a:bodyPr/>
          <a:lstStyle/>
          <a:p>
            <a:r>
              <a:rPr lang="es-PE" dirty="0" smtClean="0"/>
              <a:t>La problemática que enfrentamos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56286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Programa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539552" y="1556792"/>
            <a:ext cx="8229600" cy="2692896"/>
          </a:xfrm>
        </p:spPr>
        <p:txBody>
          <a:bodyPr>
            <a:noAutofit/>
          </a:bodyPr>
          <a:lstStyle/>
          <a:p>
            <a:r>
              <a:rPr lang="es-MX" sz="2800" dirty="0" smtClean="0"/>
              <a:t>Sesión 1: </a:t>
            </a:r>
          </a:p>
          <a:p>
            <a:pPr lvl="1"/>
            <a:r>
              <a:rPr lang="es-MX" dirty="0" smtClean="0"/>
              <a:t>Introducción y Contexto</a:t>
            </a:r>
          </a:p>
          <a:p>
            <a:r>
              <a:rPr lang="es-MX" sz="2800" dirty="0" smtClean="0"/>
              <a:t>Sesión 2: </a:t>
            </a:r>
          </a:p>
          <a:p>
            <a:pPr lvl="1"/>
            <a:r>
              <a:rPr lang="es-MX" dirty="0" smtClean="0"/>
              <a:t>Ciclo de </a:t>
            </a:r>
            <a:r>
              <a:rPr lang="es-MX" dirty="0" err="1" smtClean="0"/>
              <a:t>Sourcing</a:t>
            </a:r>
            <a:r>
              <a:rPr lang="es-MX" dirty="0" smtClean="0"/>
              <a:t> y TI.</a:t>
            </a:r>
          </a:p>
          <a:p>
            <a:r>
              <a:rPr lang="es-MX" sz="2800" dirty="0" smtClean="0"/>
              <a:t>Sesión 3: </a:t>
            </a:r>
          </a:p>
          <a:p>
            <a:pPr lvl="1"/>
            <a:r>
              <a:rPr lang="es-MX" dirty="0" smtClean="0"/>
              <a:t>El ERP y más allá.</a:t>
            </a:r>
          </a:p>
          <a:p>
            <a:r>
              <a:rPr lang="es-MX" sz="2800" dirty="0" smtClean="0"/>
              <a:t>Sesión 4: </a:t>
            </a:r>
          </a:p>
          <a:p>
            <a:pPr lvl="1"/>
            <a:r>
              <a:rPr lang="es-MX" dirty="0" smtClean="0"/>
              <a:t>Gestión y datos maestros. Estrategias de implementación.</a:t>
            </a:r>
          </a:p>
          <a:p>
            <a:endParaRPr lang="es-MX" sz="2800" dirty="0" smtClean="0"/>
          </a:p>
        </p:txBody>
      </p:sp>
    </p:spTree>
    <p:extLst>
      <p:ext uri="{BB962C8B-B14F-4D97-AF65-F5344CB8AC3E}">
        <p14:creationId xmlns:p14="http://schemas.microsoft.com/office/powerpoint/2010/main" val="8662756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825" name="Picture 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38715" y="1825629"/>
            <a:ext cx="1331277" cy="407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8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29461" y="2375856"/>
            <a:ext cx="1302727" cy="40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823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16082" y="1857696"/>
            <a:ext cx="1332230" cy="416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62818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894214" y="4275913"/>
            <a:ext cx="1321436" cy="421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Slide Number Placeholder 1"/>
          <p:cNvSpPr>
            <a:spLocks noGrp="1"/>
          </p:cNvSpPr>
          <p:nvPr>
            <p:ph type="sldNum" sz="quarter" idx="10"/>
          </p:nvPr>
        </p:nvSpPr>
        <p:spPr>
          <a:xfrm>
            <a:off x="106363" y="6442526"/>
            <a:ext cx="407987" cy="306388"/>
          </a:xfrm>
        </p:spPr>
        <p:txBody>
          <a:bodyPr/>
          <a:lstStyle/>
          <a:p>
            <a:fld id="{F5042D6B-44CD-4378-89B0-77F807F5CBF6}" type="slidenum">
              <a:rPr lang="en-US" smtClean="0"/>
              <a:pPr/>
              <a:t>50</a:t>
            </a:fld>
            <a:endParaRPr lang="en-US" dirty="0"/>
          </a:p>
        </p:txBody>
      </p:sp>
      <p:pic>
        <p:nvPicPr>
          <p:cNvPr id="17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l="17870" t="7084" r="5055" b="8789"/>
          <a:stretch>
            <a:fillRect/>
          </a:stretch>
        </p:blipFill>
        <p:spPr bwMode="auto">
          <a:xfrm>
            <a:off x="3609379" y="2887621"/>
            <a:ext cx="1878314" cy="1366046"/>
          </a:xfrm>
          <a:prstGeom prst="ellipse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Rounded Rectangle 19"/>
          <p:cNvSpPr/>
          <p:nvPr/>
        </p:nvSpPr>
        <p:spPr>
          <a:xfrm>
            <a:off x="6699010" y="4301313"/>
            <a:ext cx="1351967" cy="433377"/>
          </a:xfrm>
          <a:prstGeom prst="roundRect">
            <a:avLst>
              <a:gd name="adj" fmla="val 22728"/>
            </a:avLst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4766" y="4855519"/>
            <a:ext cx="2445085" cy="1449807"/>
          </a:xfrm>
          <a:prstGeom prst="rect">
            <a:avLst/>
          </a:prstGeom>
          <a:noFill/>
          <a:ln w="9525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4" name="Rounded Rectangle 23"/>
          <p:cNvSpPr/>
          <p:nvPr/>
        </p:nvSpPr>
        <p:spPr>
          <a:xfrm>
            <a:off x="1025189" y="4253667"/>
            <a:ext cx="1351967" cy="433377"/>
          </a:xfrm>
          <a:prstGeom prst="roundRect">
            <a:avLst>
              <a:gd name="adj" fmla="val 22728"/>
            </a:avLst>
          </a:prstGeom>
          <a:solidFill>
            <a:schemeClr val="accent3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13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</a:blip>
          <a:srcRect l="8467" r="9095"/>
          <a:stretch>
            <a:fillRect/>
          </a:stretch>
        </p:blipFill>
        <p:spPr bwMode="auto">
          <a:xfrm>
            <a:off x="1112281" y="4349699"/>
            <a:ext cx="1168888" cy="275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" name="Rounded Rectangle 26"/>
          <p:cNvSpPr/>
          <p:nvPr/>
        </p:nvSpPr>
        <p:spPr>
          <a:xfrm>
            <a:off x="3872553" y="4269788"/>
            <a:ext cx="1351967" cy="433377"/>
          </a:xfrm>
          <a:prstGeom prst="roundRect">
            <a:avLst>
              <a:gd name="adj" fmla="val 2272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3" name="Group 33"/>
          <p:cNvGrpSpPr/>
          <p:nvPr/>
        </p:nvGrpSpPr>
        <p:grpSpPr>
          <a:xfrm>
            <a:off x="3572588" y="4879163"/>
            <a:ext cx="2039301" cy="1413509"/>
            <a:chOff x="3162618" y="3493770"/>
            <a:chExt cx="2541875" cy="1810207"/>
          </a:xfrm>
        </p:grpSpPr>
        <p:pic>
          <p:nvPicPr>
            <p:cNvPr id="162819" name="Picture 3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3163887" y="3493770"/>
              <a:ext cx="2540606" cy="1130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  <p:pic>
          <p:nvPicPr>
            <p:cNvPr id="162820" name="Picture 4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3162618" y="3595370"/>
              <a:ext cx="2526981" cy="17086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36" name="Rectangle 35"/>
          <p:cNvSpPr/>
          <p:nvPr/>
        </p:nvSpPr>
        <p:spPr bwMode="auto">
          <a:xfrm>
            <a:off x="3529090" y="4839793"/>
            <a:ext cx="2113280" cy="1473200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2821" name="Picture 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824423" y="4343542"/>
            <a:ext cx="1073467" cy="383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8" name="Rectangle 37"/>
          <p:cNvSpPr/>
          <p:nvPr/>
        </p:nvSpPr>
        <p:spPr bwMode="auto">
          <a:xfrm>
            <a:off x="6404370" y="4870273"/>
            <a:ext cx="2113280" cy="1473200"/>
          </a:xfrm>
          <a:prstGeom prst="rect">
            <a:avLst/>
          </a:prstGeom>
          <a:noFill/>
          <a:ln w="19050" cap="flat" cmpd="sng" algn="ctr">
            <a:solidFill>
              <a:schemeClr val="accent6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162822" name="Picture 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499938" y="4955681"/>
            <a:ext cx="1936432" cy="1315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0" name="Rounded Rectangle 39"/>
          <p:cNvSpPr/>
          <p:nvPr/>
        </p:nvSpPr>
        <p:spPr>
          <a:xfrm>
            <a:off x="797032" y="1847536"/>
            <a:ext cx="1351967" cy="433377"/>
          </a:xfrm>
          <a:prstGeom prst="roundRect">
            <a:avLst>
              <a:gd name="adj" fmla="val 2272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ounded Rectangle 41"/>
          <p:cNvSpPr/>
          <p:nvPr/>
        </p:nvSpPr>
        <p:spPr>
          <a:xfrm>
            <a:off x="6618712" y="1806896"/>
            <a:ext cx="1351967" cy="433377"/>
          </a:xfrm>
          <a:prstGeom prst="roundRect">
            <a:avLst>
              <a:gd name="adj" fmla="val 2272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ounded Rectangle 43"/>
          <p:cNvSpPr/>
          <p:nvPr/>
        </p:nvSpPr>
        <p:spPr>
          <a:xfrm>
            <a:off x="3702792" y="2355536"/>
            <a:ext cx="1351967" cy="433377"/>
          </a:xfrm>
          <a:prstGeom prst="roundRect">
            <a:avLst>
              <a:gd name="adj" fmla="val 22728"/>
            </a:avLst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itle 1"/>
          <p:cNvSpPr txBox="1">
            <a:spLocks/>
          </p:cNvSpPr>
          <p:nvPr/>
        </p:nvSpPr>
        <p:spPr bwMode="auto">
          <a:xfrm>
            <a:off x="243840" y="-28574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0" i="0" u="none" strike="noStrike" kern="0" cap="none" spc="0" normalizeH="0" baseline="0" noProof="0" dirty="0" smtClean="0">
              <a:ln>
                <a:noFill/>
              </a:ln>
              <a:solidFill>
                <a:schemeClr val="accent2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s-MX" sz="3200" kern="0" dirty="0" smtClean="0">
                <a:solidFill>
                  <a:schemeClr val="accent2"/>
                </a:solidFill>
                <a:latin typeface="+mj-lt"/>
                <a:ea typeface="+mj-ea"/>
                <a:cs typeface="+mj-cs"/>
              </a:rPr>
              <a:t>La nube transforma nuestra forma de relacionarnos…</a:t>
            </a:r>
            <a:endParaRPr lang="en-US" sz="3200" kern="0" dirty="0">
              <a:solidFill>
                <a:schemeClr val="accent2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5728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ES"/>
          </a:p>
        </p:txBody>
      </p:sp>
      <p:pic>
        <p:nvPicPr>
          <p:cNvPr id="983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4813" y="447675"/>
            <a:ext cx="8334375" cy="596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6800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es-MX" dirty="0" smtClean="0"/>
              <a:t>La aplicación a los negocios entre empresas es natural</a:t>
            </a:r>
            <a:endParaRPr lang="en-U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0FD5E3D1-5B70-4CCD-9692-621E7A9D6D83}" type="slidenum">
              <a:rPr lang="en-US" smtClean="0"/>
              <a:pPr>
                <a:defRPr/>
              </a:pPr>
              <a:t>52</a:t>
            </a:fld>
            <a:endParaRPr lang="en-US"/>
          </a:p>
        </p:txBody>
      </p:sp>
      <p:sp>
        <p:nvSpPr>
          <p:cNvPr id="5" name="4 CuadroTexto"/>
          <p:cNvSpPr txBox="1"/>
          <p:nvPr/>
        </p:nvSpPr>
        <p:spPr>
          <a:xfrm>
            <a:off x="2890374" y="2544606"/>
            <a:ext cx="3168623" cy="523220"/>
          </a:xfrm>
          <a:prstGeom prst="rect">
            <a:avLst/>
          </a:prstGeom>
          <a:solidFill>
            <a:srgbClr val="CCFFCC"/>
          </a:solidFill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ctr"/>
            <a:r>
              <a:rPr lang="es-MX" sz="2800" dirty="0" smtClean="0"/>
              <a:t>Negocios en la Nube</a:t>
            </a:r>
            <a:endParaRPr lang="en-US" sz="2800" dirty="0"/>
          </a:p>
        </p:txBody>
      </p:sp>
      <p:sp>
        <p:nvSpPr>
          <p:cNvPr id="6" name="5 CuadroTexto"/>
          <p:cNvSpPr txBox="1"/>
          <p:nvPr/>
        </p:nvSpPr>
        <p:spPr>
          <a:xfrm>
            <a:off x="1780675" y="4735774"/>
            <a:ext cx="54061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MX" sz="3200" b="1" dirty="0" smtClean="0">
                <a:solidFill>
                  <a:srgbClr val="FF0000"/>
                </a:solidFill>
              </a:rPr>
              <a:t>El gran cambio y la gran oportunidad</a:t>
            </a:r>
            <a:endParaRPr lang="en-US" sz="3200" b="1" dirty="0">
              <a:solidFill>
                <a:srgbClr val="FF0000"/>
              </a:solidFill>
            </a:endParaRPr>
          </a:p>
        </p:txBody>
      </p:sp>
      <p:sp>
        <p:nvSpPr>
          <p:cNvPr id="7" name="6 Flecha abajo"/>
          <p:cNvSpPr/>
          <p:nvPr/>
        </p:nvSpPr>
        <p:spPr bwMode="auto">
          <a:xfrm>
            <a:off x="4171451" y="3370997"/>
            <a:ext cx="600502" cy="1023582"/>
          </a:xfrm>
          <a:prstGeom prst="downArrow">
            <a:avLst/>
          </a:prstGeom>
          <a:gradFill rotWithShape="1">
            <a:gsLst>
              <a:gs pos="0">
                <a:srgbClr val="C0C0C0">
                  <a:alpha val="39999"/>
                </a:srgbClr>
              </a:gs>
              <a:gs pos="100000">
                <a:srgbClr val="C0C0C0">
                  <a:gamma/>
                  <a:shade val="86275"/>
                  <a:invGamma/>
                </a:srgbClr>
              </a:gs>
            </a:gsLst>
            <a:lin ang="0" scaled="1"/>
          </a:gra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rot="10800000" vert="eaVert" wrap="non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32400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64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Multiples </a:t>
            </a:r>
            <a:r>
              <a:rPr lang="en-US" dirty="0" err="1" smtClean="0"/>
              <a:t>conexiones</a:t>
            </a:r>
            <a:r>
              <a:rPr lang="en-US" dirty="0" smtClean="0"/>
              <a:t> de </a:t>
            </a:r>
            <a:r>
              <a:rPr lang="en-US" dirty="0" err="1" smtClean="0"/>
              <a:t>negocio</a:t>
            </a:r>
            <a:endParaRPr lang="en-US" dirty="0"/>
          </a:p>
        </p:txBody>
      </p:sp>
      <p:grpSp>
        <p:nvGrpSpPr>
          <p:cNvPr id="316419" name="Group 3"/>
          <p:cNvGrpSpPr>
            <a:grpSpLocks/>
          </p:cNvGrpSpPr>
          <p:nvPr/>
        </p:nvGrpSpPr>
        <p:grpSpPr bwMode="auto">
          <a:xfrm>
            <a:off x="685800" y="1371600"/>
            <a:ext cx="3048000" cy="2438400"/>
            <a:chOff x="432" y="864"/>
            <a:chExt cx="1920" cy="1536"/>
          </a:xfrm>
        </p:grpSpPr>
        <p:pic>
          <p:nvPicPr>
            <p:cNvPr id="316420" name="Picture 4" descr="j02055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44" y="1920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6421" name="Picture 5" descr="j030111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36" y="864"/>
              <a:ext cx="432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6422" name="Picture 6" descr="j031134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8" y="1014"/>
              <a:ext cx="756" cy="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6423" name="Picture 7" descr="j0301114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24" y="1760"/>
              <a:ext cx="432" cy="4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6424" name="Picture 8" descr="j020550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2" y="1104"/>
              <a:ext cx="480" cy="4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16425" name="Text Box 9"/>
            <p:cNvSpPr txBox="1">
              <a:spLocks noChangeArrowheads="1"/>
            </p:cNvSpPr>
            <p:nvPr/>
          </p:nvSpPr>
          <p:spPr bwMode="auto">
            <a:xfrm>
              <a:off x="432" y="1776"/>
              <a:ext cx="885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12700" algn="ctr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r>
                <a:rPr lang="en-US"/>
                <a:t>Buyer #1</a:t>
              </a:r>
            </a:p>
          </p:txBody>
        </p:sp>
        <p:sp>
          <p:nvSpPr>
            <p:cNvPr id="316426" name="Line 10"/>
            <p:cNvSpPr>
              <a:spLocks noChangeShapeType="1"/>
            </p:cNvSpPr>
            <p:nvPr/>
          </p:nvSpPr>
          <p:spPr bwMode="auto">
            <a:xfrm>
              <a:off x="1200" y="1680"/>
              <a:ext cx="384" cy="480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316427" name="Line 11"/>
            <p:cNvSpPr>
              <a:spLocks noChangeShapeType="1"/>
            </p:cNvSpPr>
            <p:nvPr/>
          </p:nvSpPr>
          <p:spPr bwMode="auto">
            <a:xfrm>
              <a:off x="1152" y="1632"/>
              <a:ext cx="720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16428" name="Line 12"/>
            <p:cNvSpPr>
              <a:spLocks noChangeShapeType="1"/>
            </p:cNvSpPr>
            <p:nvPr/>
          </p:nvSpPr>
          <p:spPr bwMode="auto">
            <a:xfrm flipV="1">
              <a:off x="1152" y="1392"/>
              <a:ext cx="768" cy="192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  <p:sp>
          <p:nvSpPr>
            <p:cNvPr id="316429" name="Line 13"/>
            <p:cNvSpPr>
              <a:spLocks noChangeShapeType="1"/>
            </p:cNvSpPr>
            <p:nvPr/>
          </p:nvSpPr>
          <p:spPr bwMode="auto">
            <a:xfrm flipV="1">
              <a:off x="1152" y="1152"/>
              <a:ext cx="576" cy="384"/>
            </a:xfrm>
            <a:prstGeom prst="line">
              <a:avLst/>
            </a:prstGeom>
            <a:noFill/>
            <a:ln w="57150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16430" name="Group 14"/>
          <p:cNvGrpSpPr>
            <a:grpSpLocks/>
          </p:cNvGrpSpPr>
          <p:nvPr/>
        </p:nvGrpSpPr>
        <p:grpSpPr bwMode="auto">
          <a:xfrm>
            <a:off x="5257800" y="1905000"/>
            <a:ext cx="3635375" cy="3544888"/>
            <a:chOff x="2843" y="1008"/>
            <a:chExt cx="2485" cy="2443"/>
          </a:xfrm>
        </p:grpSpPr>
        <p:grpSp>
          <p:nvGrpSpPr>
            <p:cNvPr id="316431" name="Group 15"/>
            <p:cNvGrpSpPr>
              <a:grpSpLocks/>
            </p:cNvGrpSpPr>
            <p:nvPr/>
          </p:nvGrpSpPr>
          <p:grpSpPr bwMode="auto">
            <a:xfrm>
              <a:off x="2843" y="1872"/>
              <a:ext cx="960" cy="942"/>
              <a:chOff x="2674" y="912"/>
              <a:chExt cx="1107" cy="1145"/>
            </a:xfrm>
          </p:grpSpPr>
          <p:pic>
            <p:nvPicPr>
              <p:cNvPr id="316432" name="Picture 16" descr="j031134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80" y="912"/>
                <a:ext cx="756" cy="7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6433" name="Text Box 17"/>
              <p:cNvSpPr txBox="1">
                <a:spLocks noChangeArrowheads="1"/>
              </p:cNvSpPr>
              <p:nvPr/>
            </p:nvSpPr>
            <p:spPr bwMode="auto">
              <a:xfrm>
                <a:off x="2674" y="1674"/>
                <a:ext cx="1107" cy="38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/>
                  <a:t>Buyer #2</a:t>
                </a:r>
              </a:p>
            </p:txBody>
          </p:sp>
        </p:grpSp>
        <p:grpSp>
          <p:nvGrpSpPr>
            <p:cNvPr id="316434" name="Group 18"/>
            <p:cNvGrpSpPr>
              <a:grpSpLocks/>
            </p:cNvGrpSpPr>
            <p:nvPr/>
          </p:nvGrpSpPr>
          <p:grpSpPr bwMode="auto">
            <a:xfrm>
              <a:off x="3040" y="1008"/>
              <a:ext cx="2288" cy="2443"/>
              <a:chOff x="3031" y="1008"/>
              <a:chExt cx="2537" cy="2588"/>
            </a:xfrm>
          </p:grpSpPr>
          <p:pic>
            <p:nvPicPr>
              <p:cNvPr id="316435" name="Picture 19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560" y="2640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36" name="Picture 20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752" y="1584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37" name="Picture 21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40" y="2480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38" name="Picture 22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088" y="1824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grpSp>
            <p:nvGrpSpPr>
              <p:cNvPr id="316439" name="Group 23"/>
              <p:cNvGrpSpPr>
                <a:grpSpLocks/>
              </p:cNvGrpSpPr>
              <p:nvPr/>
            </p:nvGrpSpPr>
            <p:grpSpPr bwMode="auto">
              <a:xfrm>
                <a:off x="3031" y="1008"/>
                <a:ext cx="1066" cy="961"/>
                <a:chOff x="2615" y="912"/>
                <a:chExt cx="1227" cy="1168"/>
              </a:xfrm>
            </p:grpSpPr>
            <p:pic>
              <p:nvPicPr>
                <p:cNvPr id="316440" name="Picture 24" descr="j031134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80" y="912"/>
                  <a:ext cx="756" cy="7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6441" name="Text Box 25"/>
                <p:cNvSpPr txBox="1">
                  <a:spLocks noChangeArrowheads="1"/>
                </p:cNvSpPr>
                <p:nvPr/>
              </p:nvSpPr>
              <p:spPr bwMode="auto">
                <a:xfrm>
                  <a:off x="2615" y="1674"/>
                  <a:ext cx="1227" cy="406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Buyer #1</a:t>
                  </a:r>
                </a:p>
              </p:txBody>
            </p:sp>
          </p:grpSp>
          <p:sp>
            <p:nvSpPr>
              <p:cNvPr id="316442" name="Line 26"/>
              <p:cNvSpPr>
                <a:spLocks noChangeShapeType="1"/>
              </p:cNvSpPr>
              <p:nvPr/>
            </p:nvSpPr>
            <p:spPr bwMode="auto">
              <a:xfrm>
                <a:off x="4512" y="2592"/>
                <a:ext cx="288" cy="28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43" name="Line 27"/>
              <p:cNvSpPr>
                <a:spLocks noChangeShapeType="1"/>
              </p:cNvSpPr>
              <p:nvPr/>
            </p:nvSpPr>
            <p:spPr bwMode="auto">
              <a:xfrm>
                <a:off x="4656" y="2400"/>
                <a:ext cx="432" cy="14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44" name="Line 28"/>
              <p:cNvSpPr>
                <a:spLocks noChangeShapeType="1"/>
              </p:cNvSpPr>
              <p:nvPr/>
            </p:nvSpPr>
            <p:spPr bwMode="auto">
              <a:xfrm flipV="1">
                <a:off x="4656" y="2160"/>
                <a:ext cx="480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45" name="Line 29"/>
              <p:cNvSpPr>
                <a:spLocks noChangeShapeType="1"/>
              </p:cNvSpPr>
              <p:nvPr/>
            </p:nvSpPr>
            <p:spPr bwMode="auto">
              <a:xfrm flipV="1">
                <a:off x="4608" y="1776"/>
                <a:ext cx="576" cy="3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grpSp>
            <p:nvGrpSpPr>
              <p:cNvPr id="316446" name="Group 30"/>
              <p:cNvGrpSpPr>
                <a:grpSpLocks/>
              </p:cNvGrpSpPr>
              <p:nvPr/>
            </p:nvGrpSpPr>
            <p:grpSpPr bwMode="auto">
              <a:xfrm>
                <a:off x="3347" y="2736"/>
                <a:ext cx="1103" cy="860"/>
                <a:chOff x="2446" y="912"/>
                <a:chExt cx="1564" cy="1246"/>
              </a:xfrm>
            </p:grpSpPr>
            <p:pic>
              <p:nvPicPr>
                <p:cNvPr id="316447" name="Picture 31" descr="j0311342"/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80" y="912"/>
                  <a:ext cx="756" cy="762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16448" name="Text Box 32"/>
                <p:cNvSpPr txBox="1">
                  <a:spLocks noChangeArrowheads="1"/>
                </p:cNvSpPr>
                <p:nvPr/>
              </p:nvSpPr>
              <p:spPr bwMode="auto">
                <a:xfrm>
                  <a:off x="2446" y="1674"/>
                  <a:ext cx="1564" cy="484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12700" algn="ctr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  <p:txBody>
                <a:bodyPr wrap="none">
                  <a:spAutoFit/>
                </a:bodyPr>
                <a:lstStyle/>
                <a:p>
                  <a:r>
                    <a:rPr lang="en-US"/>
                    <a:t>Buyer #N</a:t>
                  </a:r>
                </a:p>
              </p:txBody>
            </p:sp>
          </p:grpSp>
          <p:sp>
            <p:nvSpPr>
              <p:cNvPr id="316449" name="Oval 33"/>
              <p:cNvSpPr>
                <a:spLocks noChangeArrowheads="1"/>
              </p:cNvSpPr>
              <p:nvPr/>
            </p:nvSpPr>
            <p:spPr bwMode="auto">
              <a:xfrm>
                <a:off x="3984" y="1968"/>
                <a:ext cx="672" cy="672"/>
              </a:xfrm>
              <a:prstGeom prst="ellipse">
                <a:avLst/>
              </a:prstGeom>
              <a:noFill/>
              <a:ln w="57150" algn="ctr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50" name="Line 34"/>
              <p:cNvSpPr>
                <a:spLocks noChangeShapeType="1"/>
              </p:cNvSpPr>
              <p:nvPr/>
            </p:nvSpPr>
            <p:spPr bwMode="auto">
              <a:xfrm>
                <a:off x="3936" y="1680"/>
                <a:ext cx="288" cy="288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51" name="Line 35"/>
              <p:cNvSpPr>
                <a:spLocks noChangeShapeType="1"/>
              </p:cNvSpPr>
              <p:nvPr/>
            </p:nvSpPr>
            <p:spPr bwMode="auto">
              <a:xfrm flipV="1">
                <a:off x="3648" y="2352"/>
                <a:ext cx="336" cy="96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52" name="Line 36"/>
              <p:cNvSpPr>
                <a:spLocks noChangeShapeType="1"/>
              </p:cNvSpPr>
              <p:nvPr/>
            </p:nvSpPr>
            <p:spPr bwMode="auto">
              <a:xfrm flipV="1">
                <a:off x="4080" y="2640"/>
                <a:ext cx="240" cy="43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316453" name="Group 37"/>
          <p:cNvGrpSpPr>
            <a:grpSpLocks/>
          </p:cNvGrpSpPr>
          <p:nvPr/>
        </p:nvGrpSpPr>
        <p:grpSpPr bwMode="auto">
          <a:xfrm>
            <a:off x="508000" y="2057400"/>
            <a:ext cx="4025900" cy="3463925"/>
            <a:chOff x="320" y="1296"/>
            <a:chExt cx="2536" cy="2182"/>
          </a:xfrm>
        </p:grpSpPr>
        <p:grpSp>
          <p:nvGrpSpPr>
            <p:cNvPr id="316454" name="Group 38"/>
            <p:cNvGrpSpPr>
              <a:grpSpLocks/>
            </p:cNvGrpSpPr>
            <p:nvPr/>
          </p:nvGrpSpPr>
          <p:grpSpPr bwMode="auto">
            <a:xfrm>
              <a:off x="320" y="2304"/>
              <a:ext cx="1312" cy="1174"/>
              <a:chOff x="416" y="864"/>
              <a:chExt cx="1936" cy="1633"/>
            </a:xfrm>
          </p:grpSpPr>
          <p:pic>
            <p:nvPicPr>
              <p:cNvPr id="316455" name="Picture 39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920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56" name="Picture 40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6" y="864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57" name="Picture 41" descr="j031134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" y="1014"/>
                <a:ext cx="756" cy="7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58" name="Picture 42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4" y="1760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59" name="Picture 43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104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6460" name="Text Box 44"/>
              <p:cNvSpPr txBox="1">
                <a:spLocks noChangeArrowheads="1"/>
              </p:cNvSpPr>
              <p:nvPr/>
            </p:nvSpPr>
            <p:spPr bwMode="auto">
              <a:xfrm>
                <a:off x="416" y="1777"/>
                <a:ext cx="916" cy="7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/>
                  <a:t>Buyer #2</a:t>
                </a:r>
              </a:p>
            </p:txBody>
          </p:sp>
          <p:sp>
            <p:nvSpPr>
              <p:cNvPr id="316461" name="Line 45"/>
              <p:cNvSpPr>
                <a:spLocks noChangeShapeType="1"/>
              </p:cNvSpPr>
              <p:nvPr/>
            </p:nvSpPr>
            <p:spPr bwMode="auto">
              <a:xfrm>
                <a:off x="1200" y="1680"/>
                <a:ext cx="384" cy="48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62" name="Line 46"/>
              <p:cNvSpPr>
                <a:spLocks noChangeShapeType="1"/>
              </p:cNvSpPr>
              <p:nvPr/>
            </p:nvSpPr>
            <p:spPr bwMode="auto">
              <a:xfrm>
                <a:off x="1152" y="1632"/>
                <a:ext cx="720" cy="1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63" name="Line 47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768" cy="1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64" name="Line 48"/>
              <p:cNvSpPr>
                <a:spLocks noChangeShapeType="1"/>
              </p:cNvSpPr>
              <p:nvPr/>
            </p:nvSpPr>
            <p:spPr bwMode="auto">
              <a:xfrm flipV="1">
                <a:off x="1152" y="1152"/>
                <a:ext cx="576" cy="3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316465" name="Freeform 49"/>
            <p:cNvSpPr>
              <a:spLocks/>
            </p:cNvSpPr>
            <p:nvPr/>
          </p:nvSpPr>
          <p:spPr bwMode="auto">
            <a:xfrm>
              <a:off x="608" y="1296"/>
              <a:ext cx="2248" cy="1632"/>
            </a:xfrm>
            <a:custGeom>
              <a:avLst/>
              <a:gdLst>
                <a:gd name="T0" fmla="*/ 1600 w 2248"/>
                <a:gd name="T1" fmla="*/ 0 h 1632"/>
                <a:gd name="T2" fmla="*/ 2032 w 2248"/>
                <a:gd name="T3" fmla="*/ 624 h 1632"/>
                <a:gd name="T4" fmla="*/ 304 w 2248"/>
                <a:gd name="T5" fmla="*/ 1488 h 1632"/>
                <a:gd name="T6" fmla="*/ 208 w 2248"/>
                <a:gd name="T7" fmla="*/ 148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8" h="1632">
                  <a:moveTo>
                    <a:pt x="1600" y="0"/>
                  </a:moveTo>
                  <a:cubicBezTo>
                    <a:pt x="1924" y="188"/>
                    <a:pt x="2248" y="376"/>
                    <a:pt x="2032" y="624"/>
                  </a:cubicBezTo>
                  <a:cubicBezTo>
                    <a:pt x="1816" y="872"/>
                    <a:pt x="608" y="1344"/>
                    <a:pt x="304" y="1488"/>
                  </a:cubicBezTo>
                  <a:cubicBezTo>
                    <a:pt x="0" y="1632"/>
                    <a:pt x="104" y="1560"/>
                    <a:pt x="208" y="1488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/>
            <a:p>
              <a:endParaRPr lang="en-US"/>
            </a:p>
          </p:txBody>
        </p:sp>
      </p:grpSp>
      <p:grpSp>
        <p:nvGrpSpPr>
          <p:cNvPr id="316466" name="Group 50"/>
          <p:cNvGrpSpPr>
            <a:grpSpLocks/>
          </p:cNvGrpSpPr>
          <p:nvPr/>
        </p:nvGrpSpPr>
        <p:grpSpPr bwMode="auto">
          <a:xfrm>
            <a:off x="2133600" y="2133600"/>
            <a:ext cx="2082800" cy="4225925"/>
            <a:chOff x="1344" y="1344"/>
            <a:chExt cx="1312" cy="2662"/>
          </a:xfrm>
        </p:grpSpPr>
        <p:grpSp>
          <p:nvGrpSpPr>
            <p:cNvPr id="316467" name="Group 51"/>
            <p:cNvGrpSpPr>
              <a:grpSpLocks/>
            </p:cNvGrpSpPr>
            <p:nvPr/>
          </p:nvGrpSpPr>
          <p:grpSpPr bwMode="auto">
            <a:xfrm>
              <a:off x="1344" y="2832"/>
              <a:ext cx="1312" cy="1174"/>
              <a:chOff x="416" y="864"/>
              <a:chExt cx="1936" cy="1633"/>
            </a:xfrm>
          </p:grpSpPr>
          <p:pic>
            <p:nvPicPr>
              <p:cNvPr id="316468" name="Picture 52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44" y="1920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69" name="Picture 53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536" y="864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70" name="Picture 54" descr="j0311342"/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528" y="1014"/>
                <a:ext cx="756" cy="762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71" name="Picture 55" descr="j0301114"/>
              <p:cNvPicPr>
                <a:picLocks noChangeAspect="1"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24" y="1760"/>
                <a:ext cx="432" cy="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316472" name="Picture 56" descr="j0205502"/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872" y="1104"/>
                <a:ext cx="480" cy="48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sp>
            <p:nvSpPr>
              <p:cNvPr id="316473" name="Text Box 57"/>
              <p:cNvSpPr txBox="1">
                <a:spLocks noChangeArrowheads="1"/>
              </p:cNvSpPr>
              <p:nvPr/>
            </p:nvSpPr>
            <p:spPr bwMode="auto">
              <a:xfrm>
                <a:off x="416" y="1777"/>
                <a:ext cx="916" cy="720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12700" algn="ctr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>
                <a:spAutoFit/>
              </a:bodyPr>
              <a:lstStyle/>
              <a:p>
                <a:r>
                  <a:rPr lang="en-US"/>
                  <a:t>Buyer #N</a:t>
                </a:r>
              </a:p>
            </p:txBody>
          </p:sp>
          <p:sp>
            <p:nvSpPr>
              <p:cNvPr id="316474" name="Line 58"/>
              <p:cNvSpPr>
                <a:spLocks noChangeShapeType="1"/>
              </p:cNvSpPr>
              <p:nvPr/>
            </p:nvSpPr>
            <p:spPr bwMode="auto">
              <a:xfrm>
                <a:off x="1200" y="1680"/>
                <a:ext cx="384" cy="480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75" name="Line 59"/>
              <p:cNvSpPr>
                <a:spLocks noChangeShapeType="1"/>
              </p:cNvSpPr>
              <p:nvPr/>
            </p:nvSpPr>
            <p:spPr bwMode="auto">
              <a:xfrm>
                <a:off x="1152" y="1632"/>
                <a:ext cx="720" cy="1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76" name="Line 60"/>
              <p:cNvSpPr>
                <a:spLocks noChangeShapeType="1"/>
              </p:cNvSpPr>
              <p:nvPr/>
            </p:nvSpPr>
            <p:spPr bwMode="auto">
              <a:xfrm flipV="1">
                <a:off x="1152" y="1392"/>
                <a:ext cx="768" cy="192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16477" name="Line 61"/>
              <p:cNvSpPr>
                <a:spLocks noChangeShapeType="1"/>
              </p:cNvSpPr>
              <p:nvPr/>
            </p:nvSpPr>
            <p:spPr bwMode="auto">
              <a:xfrm flipV="1">
                <a:off x="1152" y="1152"/>
                <a:ext cx="576" cy="384"/>
              </a:xfrm>
              <a:prstGeom prst="line">
                <a:avLst/>
              </a:prstGeom>
              <a:noFill/>
              <a:ln w="57150">
                <a:solidFill>
                  <a:schemeClr val="tx1"/>
                </a:solidFill>
                <a:prstDash val="sysDot"/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anchor="ctr">
                <a:spAutoFit/>
              </a:bodyPr>
              <a:lstStyle/>
              <a:p>
                <a:endParaRPr lang="en-US"/>
              </a:p>
            </p:txBody>
          </p:sp>
        </p:grpSp>
        <p:sp>
          <p:nvSpPr>
            <p:cNvPr id="316478" name="Freeform 62"/>
            <p:cNvSpPr>
              <a:spLocks/>
            </p:cNvSpPr>
            <p:nvPr/>
          </p:nvSpPr>
          <p:spPr bwMode="auto">
            <a:xfrm>
              <a:off x="1824" y="1344"/>
              <a:ext cx="720" cy="2016"/>
            </a:xfrm>
            <a:custGeom>
              <a:avLst/>
              <a:gdLst>
                <a:gd name="T0" fmla="*/ 1600 w 2248"/>
                <a:gd name="T1" fmla="*/ 0 h 1632"/>
                <a:gd name="T2" fmla="*/ 2032 w 2248"/>
                <a:gd name="T3" fmla="*/ 624 h 1632"/>
                <a:gd name="T4" fmla="*/ 304 w 2248"/>
                <a:gd name="T5" fmla="*/ 1488 h 1632"/>
                <a:gd name="T6" fmla="*/ 208 w 2248"/>
                <a:gd name="T7" fmla="*/ 1488 h 16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48" h="1632">
                  <a:moveTo>
                    <a:pt x="1600" y="0"/>
                  </a:moveTo>
                  <a:cubicBezTo>
                    <a:pt x="1924" y="188"/>
                    <a:pt x="2248" y="376"/>
                    <a:pt x="2032" y="624"/>
                  </a:cubicBezTo>
                  <a:cubicBezTo>
                    <a:pt x="1816" y="872"/>
                    <a:pt x="608" y="1344"/>
                    <a:pt x="304" y="1488"/>
                  </a:cubicBezTo>
                  <a:cubicBezTo>
                    <a:pt x="0" y="1632"/>
                    <a:pt x="104" y="1560"/>
                    <a:pt x="208" y="1488"/>
                  </a:cubicBezTo>
                </a:path>
              </a:pathLst>
            </a:custGeom>
            <a:noFill/>
            <a:ln w="38100" cap="flat" cmpd="sng">
              <a:solidFill>
                <a:schemeClr val="tx1"/>
              </a:solidFill>
              <a:prstDash val="sysDot"/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>
              <a:spAutoFit/>
            </a:bodyPr>
            <a:lstStyle/>
            <a:p>
              <a:endParaRPr lang="en-US"/>
            </a:p>
          </p:txBody>
        </p:sp>
      </p:grpSp>
      <p:sp>
        <p:nvSpPr>
          <p:cNvPr id="316479" name="Text Box 63"/>
          <p:cNvSpPr txBox="1">
            <a:spLocks noChangeArrowheads="1"/>
          </p:cNvSpPr>
          <p:nvPr/>
        </p:nvSpPr>
        <p:spPr bwMode="auto">
          <a:xfrm>
            <a:off x="4191000" y="2649538"/>
            <a:ext cx="1482725" cy="131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n-US" sz="8000">
                <a:solidFill>
                  <a:schemeClr val="folHlink"/>
                </a:solidFill>
              </a:rPr>
              <a:t>vs.</a:t>
            </a:r>
          </a:p>
        </p:txBody>
      </p:sp>
    </p:spTree>
    <p:extLst>
      <p:ext uri="{BB962C8B-B14F-4D97-AF65-F5344CB8AC3E}">
        <p14:creationId xmlns:p14="http://schemas.microsoft.com/office/powerpoint/2010/main" val="1949055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164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164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164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4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3164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6479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3400" y="304800"/>
            <a:ext cx="8204200" cy="765175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Los </a:t>
            </a:r>
            <a:r>
              <a:rPr lang="en-US" dirty="0" err="1" smtClean="0"/>
              <a:t>ahorros</a:t>
            </a:r>
            <a:r>
              <a:rPr lang="en-US" dirty="0" smtClean="0"/>
              <a:t> de Sourcing  y un </a:t>
            </a:r>
            <a:r>
              <a:rPr lang="en-US" dirty="0" err="1" smtClean="0"/>
              <a:t>eProcurement</a:t>
            </a:r>
            <a:r>
              <a:rPr lang="en-US" dirty="0" smtClean="0"/>
              <a:t> </a:t>
            </a:r>
            <a:r>
              <a:rPr lang="en-US" dirty="0" err="1" smtClean="0"/>
              <a:t>optimizado</a:t>
            </a:r>
            <a:endParaRPr lang="en-US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DB2D60AE-2CEC-4D4A-8F13-2FF481FF1966}" type="datetime1">
              <a:rPr lang="en-US" smtClean="0"/>
              <a:pPr>
                <a:defRPr/>
              </a:pPr>
              <a:t>4/5/2012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© 2001-2008 Quadrem International, Ltd.</a:t>
            </a:r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294967295"/>
          </p:nvPr>
        </p:nvSpPr>
        <p:spPr>
          <a:xfrm>
            <a:off x="8280400" y="6543675"/>
            <a:ext cx="863600" cy="2603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9941EB5C-3EB3-4822-BA6A-C9466CDA0481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pic>
        <p:nvPicPr>
          <p:cNvPr id="2058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600200"/>
            <a:ext cx="7086600" cy="3962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9452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10 Diagrama"/>
          <p:cNvGraphicFramePr/>
          <p:nvPr/>
        </p:nvGraphicFramePr>
        <p:xfrm>
          <a:off x="714348" y="1428736"/>
          <a:ext cx="77724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55650" name="Line 8"/>
          <p:cNvSpPr>
            <a:spLocks noChangeShapeType="1"/>
          </p:cNvSpPr>
          <p:nvPr/>
        </p:nvSpPr>
        <p:spPr bwMode="auto">
          <a:xfrm>
            <a:off x="323850" y="908050"/>
            <a:ext cx="8569325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lIns="36696" tIns="18348" rIns="36696" bIns="18348" anchor="ctr">
            <a:spAutoFit/>
          </a:bodyPr>
          <a:lstStyle/>
          <a:p>
            <a:endParaRPr lang="en-AU"/>
          </a:p>
        </p:txBody>
      </p:sp>
      <p:graphicFrame>
        <p:nvGraphicFramePr>
          <p:cNvPr id="13" name="12 Diagrama"/>
          <p:cNvGraphicFramePr/>
          <p:nvPr>
            <p:extLst>
              <p:ext uri="{D42A27DB-BD31-4B8C-83A1-F6EECF244321}">
                <p14:modId xmlns:p14="http://schemas.microsoft.com/office/powerpoint/2010/main" val="2095170162"/>
              </p:ext>
            </p:extLst>
          </p:nvPr>
        </p:nvGraphicFramePr>
        <p:xfrm>
          <a:off x="928662" y="1357298"/>
          <a:ext cx="7500990" cy="445146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15" name="14 Título"/>
          <p:cNvSpPr>
            <a:spLocks noGrp="1"/>
          </p:cNvSpPr>
          <p:nvPr>
            <p:ph type="title"/>
          </p:nvPr>
        </p:nvSpPr>
        <p:spPr>
          <a:xfrm>
            <a:off x="685800" y="228600"/>
            <a:ext cx="7772400" cy="771525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2400" dirty="0"/>
              <a:t>El Valor </a:t>
            </a:r>
            <a:r>
              <a:rPr lang="en-US" sz="2400" dirty="0" smtClean="0"/>
              <a:t>del Abastecimiento </a:t>
            </a:r>
            <a:r>
              <a:rPr lang="en-US" sz="2400" dirty="0" err="1" smtClean="0"/>
              <a:t>electrónico</a:t>
            </a:r>
            <a:r>
              <a:rPr lang="en-US" sz="2400" dirty="0" smtClean="0"/>
              <a:t>:  </a:t>
            </a:r>
            <a:r>
              <a:rPr lang="en-US" sz="2400" dirty="0" err="1" smtClean="0"/>
              <a:t>Beneficios</a:t>
            </a:r>
            <a:r>
              <a:rPr lang="en-US" sz="2400" dirty="0" smtClean="0"/>
              <a:t> </a:t>
            </a:r>
            <a:r>
              <a:rPr lang="en-US" sz="2400" dirty="0" err="1" smtClean="0"/>
              <a:t>Observados</a:t>
            </a:r>
            <a:endParaRPr lang="es-ES" sz="24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190466" name="Picture 2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0828" y="5867400"/>
            <a:ext cx="6064572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22874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1D2C80B-F704-444D-8E6F-4106E052A11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graphicEl>
                                              <a:dgm id="{81D2C80B-F704-444D-8E6F-4106E052A11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4AC7AA7-F43E-4627-BF92-AAC05F7348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>
                                            <p:graphicEl>
                                              <a:dgm id="{A4AC7AA7-F43E-4627-BF92-AAC05F73482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0CFB931-40A8-48BA-BE70-335650083A8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>
                                            <p:graphicEl>
                                              <a:dgm id="{A0CFB931-40A8-48BA-BE70-335650083A8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1042CD5A-9516-46B4-9EC1-A35CA0E5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3">
                                            <p:graphicEl>
                                              <a:dgm id="{1042CD5A-9516-46B4-9EC1-A35CA0E531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4FF082A-4109-467E-A3CB-26FA3BE932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>
                                            <p:graphicEl>
                                              <a:dgm id="{D4FF082A-4109-467E-A3CB-26FA3BE932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7D5E4BC6-CE6D-4471-BAA3-AEAC40852B8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3">
                                            <p:graphicEl>
                                              <a:dgm id="{7D5E4BC6-CE6D-4471-BAA3-AEAC40852B8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5A7C15E-593E-483B-8341-F45E6D412B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3">
                                            <p:graphicEl>
                                              <a:dgm id="{85A7C15E-593E-483B-8341-F45E6D412B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CEA16822-4543-472E-BC1F-905B24D1A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3">
                                            <p:graphicEl>
                                              <a:dgm id="{CEA16822-4543-472E-BC1F-905B24D1AEC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798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981075"/>
            <a:ext cx="8893175" cy="2087563"/>
          </a:xfrm>
          <a:prstGeom prst="rect">
            <a:avLst/>
          </a:prstGeom>
          <a:solidFill>
            <a:srgbClr val="CCFFCC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7987" name="Text Box 3"/>
          <p:cNvSpPr txBox="1">
            <a:spLocks noChangeArrowheads="1"/>
          </p:cNvSpPr>
          <p:nvPr/>
        </p:nvSpPr>
        <p:spPr bwMode="auto">
          <a:xfrm>
            <a:off x="1403350" y="260350"/>
            <a:ext cx="6299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 b="1">
                <a:latin typeface="Arial" pitchFamily="34" charset="0"/>
              </a:rPr>
              <a:t>Importantes beneficios para ambas partes</a:t>
            </a:r>
          </a:p>
        </p:txBody>
      </p:sp>
      <p:sp>
        <p:nvSpPr>
          <p:cNvPr id="297988" name="AutoShape 4"/>
          <p:cNvSpPr>
            <a:spLocks noChangeArrowheads="1"/>
          </p:cNvSpPr>
          <p:nvPr/>
        </p:nvSpPr>
        <p:spPr bwMode="auto">
          <a:xfrm>
            <a:off x="4427538" y="3357563"/>
            <a:ext cx="504825" cy="1800225"/>
          </a:xfrm>
          <a:prstGeom prst="curvedRightArrow">
            <a:avLst>
              <a:gd name="adj1" fmla="val 71321"/>
              <a:gd name="adj2" fmla="val 142642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989" name="AutoShape 5"/>
          <p:cNvSpPr>
            <a:spLocks noChangeArrowheads="1"/>
          </p:cNvSpPr>
          <p:nvPr/>
        </p:nvSpPr>
        <p:spPr bwMode="auto">
          <a:xfrm>
            <a:off x="3851275" y="3429000"/>
            <a:ext cx="433388" cy="1657350"/>
          </a:xfrm>
          <a:prstGeom prst="curvedLeftArrow">
            <a:avLst>
              <a:gd name="adj1" fmla="val 76483"/>
              <a:gd name="adj2" fmla="val 152967"/>
              <a:gd name="adj3" fmla="val 33333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990" name="Text Box 6"/>
          <p:cNvSpPr txBox="1">
            <a:spLocks noChangeArrowheads="1"/>
          </p:cNvSpPr>
          <p:nvPr/>
        </p:nvSpPr>
        <p:spPr bwMode="auto">
          <a:xfrm>
            <a:off x="539750" y="3500438"/>
            <a:ext cx="2755900" cy="2573337"/>
          </a:xfrm>
          <a:prstGeom prst="rect">
            <a:avLst/>
          </a:prstGeom>
          <a:solidFill>
            <a:srgbClr val="FFFF99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COMPRADORES:</a:t>
            </a:r>
          </a:p>
          <a:p>
            <a:endParaRPr lang="es-CL" sz="1800">
              <a:solidFill>
                <a:srgbClr val="000066"/>
              </a:solidFill>
              <a:latin typeface="Arial" pitchFamily="34" charset="0"/>
            </a:endParaRP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Ahorros en precio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Más transparencia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Más eficiencia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Menos inventarios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Mejorar colaboración       con proveedores</a:t>
            </a:r>
          </a:p>
          <a:p>
            <a:pPr>
              <a:buFontTx/>
              <a:buChar char="-"/>
            </a:pPr>
            <a:endParaRPr lang="es-CL" sz="18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97991" name="Text Box 7"/>
          <p:cNvSpPr txBox="1">
            <a:spLocks noChangeArrowheads="1"/>
          </p:cNvSpPr>
          <p:nvPr/>
        </p:nvSpPr>
        <p:spPr bwMode="auto">
          <a:xfrm>
            <a:off x="323850" y="6237288"/>
            <a:ext cx="51371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 sz="1800">
                <a:latin typeface="Arial" pitchFamily="34" charset="0"/>
              </a:rPr>
              <a:t>10% – 15% del Margen operacional	(*)	      </a:t>
            </a:r>
          </a:p>
        </p:txBody>
      </p:sp>
      <p:sp>
        <p:nvSpPr>
          <p:cNvPr id="297992" name="Text Box 8"/>
          <p:cNvSpPr txBox="1">
            <a:spLocks noChangeArrowheads="1"/>
          </p:cNvSpPr>
          <p:nvPr/>
        </p:nvSpPr>
        <p:spPr bwMode="auto">
          <a:xfrm>
            <a:off x="5435600" y="3500438"/>
            <a:ext cx="2755900" cy="2573337"/>
          </a:xfrm>
          <a:prstGeom prst="rect">
            <a:avLst/>
          </a:prstGeom>
          <a:solidFill>
            <a:srgbClr val="FFFF99"/>
          </a:solidFill>
          <a:ln w="9525">
            <a:solidFill>
              <a:schemeClr val="bg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PROVEEDORES:</a:t>
            </a:r>
          </a:p>
          <a:p>
            <a:endParaRPr lang="es-CL" sz="1800">
              <a:solidFill>
                <a:srgbClr val="000066"/>
              </a:solidFill>
              <a:latin typeface="Arial" pitchFamily="34" charset="0"/>
            </a:endParaRP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Más oportunidades de negocio.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Más eficiencia</a:t>
            </a:r>
          </a:p>
          <a:p>
            <a:pPr>
              <a:buFontTx/>
              <a:buChar char="-"/>
            </a:pPr>
            <a:r>
              <a:rPr lang="es-CL" sz="1800">
                <a:solidFill>
                  <a:srgbClr val="000066"/>
                </a:solidFill>
                <a:latin typeface="Arial" pitchFamily="34" charset="0"/>
              </a:rPr>
              <a:t> Fidelización y mejor servicio.</a:t>
            </a:r>
          </a:p>
          <a:p>
            <a:endParaRPr lang="es-CL" sz="1800">
              <a:solidFill>
                <a:srgbClr val="000066"/>
              </a:solidFill>
              <a:latin typeface="Arial" pitchFamily="34" charset="0"/>
            </a:endParaRPr>
          </a:p>
          <a:p>
            <a:pPr>
              <a:buFontTx/>
              <a:buChar char="-"/>
            </a:pPr>
            <a:endParaRPr lang="es-CL" sz="1800">
              <a:solidFill>
                <a:srgbClr val="000066"/>
              </a:solidFill>
              <a:latin typeface="Arial" pitchFamily="34" charset="0"/>
            </a:endParaRPr>
          </a:p>
        </p:txBody>
      </p:sp>
      <p:sp>
        <p:nvSpPr>
          <p:cNvPr id="297993" name="Text Box 9"/>
          <p:cNvSpPr txBox="1">
            <a:spLocks noChangeArrowheads="1"/>
          </p:cNvSpPr>
          <p:nvPr/>
        </p:nvSpPr>
        <p:spPr bwMode="auto">
          <a:xfrm>
            <a:off x="6143625" y="6629400"/>
            <a:ext cx="3000375" cy="22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r>
              <a:rPr lang="es-CL" sz="900">
                <a:latin typeface="Arial" pitchFamily="34" charset="0"/>
              </a:rPr>
              <a:t>(*) = Estudio del Credite Suisse First Technology Group</a:t>
            </a:r>
          </a:p>
        </p:txBody>
      </p:sp>
    </p:spTree>
    <p:extLst>
      <p:ext uri="{BB962C8B-B14F-4D97-AF65-F5344CB8AC3E}">
        <p14:creationId xmlns:p14="http://schemas.microsoft.com/office/powerpoint/2010/main" val="12734055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23528" y="2564904"/>
            <a:ext cx="8373616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s-MX" dirty="0" smtClean="0"/>
              <a:t>iii) Visión esquemática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95085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ChangeArrowheads="1"/>
          </p:cNvSpPr>
          <p:nvPr/>
        </p:nvSpPr>
        <p:spPr bwMode="auto">
          <a:xfrm>
            <a:off x="746125" y="2193925"/>
            <a:ext cx="1205458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 dirty="0" smtClean="0">
                <a:solidFill>
                  <a:srgbClr val="000066"/>
                </a:solidFill>
              </a:rPr>
              <a:t>e-</a:t>
            </a:r>
            <a:r>
              <a:rPr lang="es-CL" b="1" dirty="0" err="1" smtClean="0">
                <a:solidFill>
                  <a:srgbClr val="000066"/>
                </a:solidFill>
              </a:rPr>
              <a:t>Auctions</a:t>
            </a:r>
            <a:endParaRPr lang="es-CL" b="1" dirty="0">
              <a:solidFill>
                <a:srgbClr val="000066"/>
              </a:solidFill>
            </a:endParaRPr>
          </a:p>
        </p:txBody>
      </p:sp>
      <p:sp>
        <p:nvSpPr>
          <p:cNvPr id="100355" name="Rectangle 3"/>
          <p:cNvSpPr>
            <a:spLocks noChangeArrowheads="1"/>
          </p:cNvSpPr>
          <p:nvPr/>
        </p:nvSpPr>
        <p:spPr bwMode="auto">
          <a:xfrm>
            <a:off x="6461125" y="2041525"/>
            <a:ext cx="2039938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sz="2800" b="1">
                <a:solidFill>
                  <a:srgbClr val="000066"/>
                </a:solidFill>
              </a:rPr>
              <a:t>INTERNET</a:t>
            </a:r>
          </a:p>
        </p:txBody>
      </p:sp>
      <p:sp>
        <p:nvSpPr>
          <p:cNvPr id="100356" name="Rectangle 4"/>
          <p:cNvSpPr>
            <a:spLocks noChangeArrowheads="1"/>
          </p:cNvSpPr>
          <p:nvPr/>
        </p:nvSpPr>
        <p:spPr bwMode="auto">
          <a:xfrm>
            <a:off x="2117725" y="2727325"/>
            <a:ext cx="1098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>
                <a:solidFill>
                  <a:srgbClr val="000066"/>
                </a:solidFill>
              </a:rPr>
              <a:t>WWW</a:t>
            </a:r>
          </a:p>
        </p:txBody>
      </p:sp>
      <p:sp>
        <p:nvSpPr>
          <p:cNvPr id="100358" name="Rectangle 6"/>
          <p:cNvSpPr>
            <a:spLocks noChangeArrowheads="1"/>
          </p:cNvSpPr>
          <p:nvPr/>
        </p:nvSpPr>
        <p:spPr bwMode="auto">
          <a:xfrm>
            <a:off x="5910631" y="4515624"/>
            <a:ext cx="2320187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 dirty="0" smtClean="0">
                <a:solidFill>
                  <a:srgbClr val="000066"/>
                </a:solidFill>
              </a:rPr>
              <a:t>Catálogos electrónicos</a:t>
            </a:r>
            <a:endParaRPr lang="es-CL" b="1" dirty="0">
              <a:solidFill>
                <a:srgbClr val="000066"/>
              </a:solidFill>
            </a:endParaRPr>
          </a:p>
        </p:txBody>
      </p:sp>
      <p:sp>
        <p:nvSpPr>
          <p:cNvPr id="100359" name="Rectangle 7"/>
          <p:cNvSpPr>
            <a:spLocks noChangeArrowheads="1"/>
          </p:cNvSpPr>
          <p:nvPr/>
        </p:nvSpPr>
        <p:spPr bwMode="auto">
          <a:xfrm>
            <a:off x="6918325" y="3794125"/>
            <a:ext cx="1487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>
                <a:solidFill>
                  <a:srgbClr val="000066"/>
                </a:solidFill>
              </a:rPr>
              <a:t>ORACLE</a:t>
            </a:r>
          </a:p>
        </p:txBody>
      </p:sp>
      <p:sp>
        <p:nvSpPr>
          <p:cNvPr id="100364" name="Rectangle 12"/>
          <p:cNvSpPr>
            <a:spLocks noChangeArrowheads="1"/>
          </p:cNvSpPr>
          <p:nvPr/>
        </p:nvSpPr>
        <p:spPr bwMode="auto">
          <a:xfrm>
            <a:off x="136525" y="1584325"/>
            <a:ext cx="626775" cy="3699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 dirty="0" smtClean="0">
                <a:solidFill>
                  <a:srgbClr val="000066"/>
                </a:solidFill>
              </a:rPr>
              <a:t>SRM</a:t>
            </a:r>
            <a:endParaRPr lang="es-CL" b="1" dirty="0">
              <a:solidFill>
                <a:srgbClr val="000066"/>
              </a:solidFill>
            </a:endParaRPr>
          </a:p>
        </p:txBody>
      </p:sp>
      <p:sp>
        <p:nvSpPr>
          <p:cNvPr id="100366" name="Rectangle 14"/>
          <p:cNvSpPr>
            <a:spLocks noChangeArrowheads="1"/>
          </p:cNvSpPr>
          <p:nvPr/>
        </p:nvSpPr>
        <p:spPr bwMode="auto">
          <a:xfrm>
            <a:off x="5851525" y="6003925"/>
            <a:ext cx="31400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>
                <a:solidFill>
                  <a:srgbClr val="000066"/>
                </a:solidFill>
              </a:rPr>
              <a:t>DATA WAREHOUSE</a:t>
            </a:r>
          </a:p>
        </p:txBody>
      </p:sp>
      <p:sp>
        <p:nvSpPr>
          <p:cNvPr id="100369" name="Rectangle 17"/>
          <p:cNvSpPr>
            <a:spLocks noChangeArrowheads="1"/>
          </p:cNvSpPr>
          <p:nvPr/>
        </p:nvSpPr>
        <p:spPr bwMode="auto">
          <a:xfrm>
            <a:off x="3870325" y="2574925"/>
            <a:ext cx="21145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 dirty="0">
                <a:solidFill>
                  <a:srgbClr val="000066"/>
                </a:solidFill>
              </a:rPr>
              <a:t>WORKFLOW</a:t>
            </a:r>
          </a:p>
        </p:txBody>
      </p:sp>
      <p:sp>
        <p:nvSpPr>
          <p:cNvPr id="100370" name="Rectangle 18"/>
          <p:cNvSpPr>
            <a:spLocks noChangeArrowheads="1"/>
          </p:cNvSpPr>
          <p:nvPr/>
        </p:nvSpPr>
        <p:spPr bwMode="auto">
          <a:xfrm>
            <a:off x="4876800" y="2746375"/>
            <a:ext cx="914400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>
            <a:spAutoFit/>
          </a:bodyPr>
          <a:lstStyle/>
          <a:p>
            <a:pPr eaLnBrk="0" hangingPunct="0"/>
            <a:r>
              <a:rPr lang="es-CL" sz="9600" b="1">
                <a:solidFill>
                  <a:srgbClr val="CC3300"/>
                </a:solidFill>
              </a:rPr>
              <a:t>?</a:t>
            </a:r>
          </a:p>
        </p:txBody>
      </p:sp>
      <p:sp>
        <p:nvSpPr>
          <p:cNvPr id="100373" name="Rectangle 21"/>
          <p:cNvSpPr>
            <a:spLocks noChangeArrowheads="1"/>
          </p:cNvSpPr>
          <p:nvPr/>
        </p:nvSpPr>
        <p:spPr bwMode="auto">
          <a:xfrm>
            <a:off x="2955925" y="2041525"/>
            <a:ext cx="7254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>
                <a:solidFill>
                  <a:srgbClr val="000066"/>
                </a:solidFill>
              </a:rPr>
              <a:t>EDI</a:t>
            </a:r>
          </a:p>
        </p:txBody>
      </p:sp>
      <p:graphicFrame>
        <p:nvGraphicFramePr>
          <p:cNvPr id="100376" name="Object 24"/>
          <p:cNvGraphicFramePr>
            <a:graphicFrameLocks/>
          </p:cNvGraphicFramePr>
          <p:nvPr/>
        </p:nvGraphicFramePr>
        <p:xfrm>
          <a:off x="3670300" y="3497263"/>
          <a:ext cx="1668463" cy="1760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51" name="Imagen" r:id="rId3" imgW="3468600" imgH="3662280" progId="MS_ClipArt_Gallery.2">
                  <p:embed/>
                </p:oleObj>
              </mc:Choice>
              <mc:Fallback>
                <p:oleObj name="Imagen" r:id="rId3" imgW="3468600" imgH="3662280" progId="MS_ClipArt_Gallery.2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70300" y="3497263"/>
                        <a:ext cx="1668463" cy="1760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0377" name="Rectangle 25"/>
          <p:cNvSpPr>
            <a:spLocks noChangeArrowheads="1"/>
          </p:cNvSpPr>
          <p:nvPr/>
        </p:nvSpPr>
        <p:spPr bwMode="auto">
          <a:xfrm>
            <a:off x="5562600" y="1371600"/>
            <a:ext cx="165893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b="1">
                <a:solidFill>
                  <a:srgbClr val="000066"/>
                </a:solidFill>
              </a:rPr>
              <a:t>e - business</a:t>
            </a:r>
          </a:p>
        </p:txBody>
      </p:sp>
      <p:sp>
        <p:nvSpPr>
          <p:cNvPr id="100378" name="Rectangle 26"/>
          <p:cNvSpPr>
            <a:spLocks noChangeArrowheads="1"/>
          </p:cNvSpPr>
          <p:nvPr/>
        </p:nvSpPr>
        <p:spPr bwMode="auto">
          <a:xfrm>
            <a:off x="1752600" y="5410200"/>
            <a:ext cx="2060575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2075" tIns="46038" rIns="92075" bIns="46038">
            <a:spAutoFit/>
          </a:bodyPr>
          <a:lstStyle/>
          <a:p>
            <a:pPr eaLnBrk="0" hangingPunct="0"/>
            <a:r>
              <a:rPr lang="es-CL" sz="2800" b="1">
                <a:solidFill>
                  <a:srgbClr val="000066"/>
                </a:solidFill>
              </a:rPr>
              <a:t>INTRANET</a:t>
            </a:r>
          </a:p>
        </p:txBody>
      </p:sp>
      <p:sp>
        <p:nvSpPr>
          <p:cNvPr id="100379" name="Text Box 27"/>
          <p:cNvSpPr txBox="1">
            <a:spLocks noChangeArrowheads="1"/>
          </p:cNvSpPr>
          <p:nvPr/>
        </p:nvSpPr>
        <p:spPr bwMode="auto">
          <a:xfrm>
            <a:off x="1680524" y="786935"/>
            <a:ext cx="74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/>
              <a:t>B2B</a:t>
            </a:r>
          </a:p>
        </p:txBody>
      </p:sp>
      <p:sp>
        <p:nvSpPr>
          <p:cNvPr id="100381" name="Text Box 29"/>
          <p:cNvSpPr txBox="1">
            <a:spLocks noChangeArrowheads="1"/>
          </p:cNvSpPr>
          <p:nvPr/>
        </p:nvSpPr>
        <p:spPr bwMode="auto">
          <a:xfrm>
            <a:off x="7070725" y="1031875"/>
            <a:ext cx="7429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/>
              <a:t>B2C</a:t>
            </a:r>
          </a:p>
        </p:txBody>
      </p:sp>
      <p:sp>
        <p:nvSpPr>
          <p:cNvPr id="100382" name="Text Box 30"/>
          <p:cNvSpPr txBox="1">
            <a:spLocks noChangeArrowheads="1"/>
          </p:cNvSpPr>
          <p:nvPr/>
        </p:nvSpPr>
        <p:spPr bwMode="auto">
          <a:xfrm>
            <a:off x="347024" y="4058424"/>
            <a:ext cx="17049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 err="1"/>
              <a:t>Marketplace</a:t>
            </a:r>
            <a:endParaRPr lang="es-CL" dirty="0"/>
          </a:p>
        </p:txBody>
      </p:sp>
      <p:sp>
        <p:nvSpPr>
          <p:cNvPr id="100384" name="Text Box 32"/>
          <p:cNvSpPr txBox="1">
            <a:spLocks noChangeArrowheads="1"/>
          </p:cNvSpPr>
          <p:nvPr/>
        </p:nvSpPr>
        <p:spPr bwMode="auto">
          <a:xfrm>
            <a:off x="3276600" y="3124200"/>
            <a:ext cx="14033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/>
              <a:t>ORACLE</a:t>
            </a:r>
          </a:p>
        </p:txBody>
      </p:sp>
      <p:sp>
        <p:nvSpPr>
          <p:cNvPr id="34" name="Text Box 30"/>
          <p:cNvSpPr txBox="1">
            <a:spLocks noChangeArrowheads="1"/>
          </p:cNvSpPr>
          <p:nvPr/>
        </p:nvSpPr>
        <p:spPr bwMode="auto">
          <a:xfrm>
            <a:off x="3870325" y="939048"/>
            <a:ext cx="126489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 smtClean="0"/>
              <a:t>E - </a:t>
            </a:r>
            <a:r>
              <a:rPr lang="es-CL" dirty="0" err="1" smtClean="0"/>
              <a:t>sourcing</a:t>
            </a:r>
            <a:endParaRPr lang="es-CL" dirty="0"/>
          </a:p>
        </p:txBody>
      </p:sp>
      <p:sp>
        <p:nvSpPr>
          <p:cNvPr id="35" name="Text Box 30"/>
          <p:cNvSpPr txBox="1">
            <a:spLocks noChangeArrowheads="1"/>
          </p:cNvSpPr>
          <p:nvPr/>
        </p:nvSpPr>
        <p:spPr bwMode="auto">
          <a:xfrm>
            <a:off x="136525" y="3370765"/>
            <a:ext cx="1648978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 smtClean="0"/>
              <a:t>E- </a:t>
            </a:r>
            <a:r>
              <a:rPr lang="es-CL" dirty="0" err="1" smtClean="0"/>
              <a:t>procurement</a:t>
            </a:r>
            <a:endParaRPr lang="es-CL" dirty="0"/>
          </a:p>
        </p:txBody>
      </p:sp>
      <p:sp>
        <p:nvSpPr>
          <p:cNvPr id="36" name="Text Box 30"/>
          <p:cNvSpPr txBox="1">
            <a:spLocks noChangeArrowheads="1"/>
          </p:cNvSpPr>
          <p:nvPr/>
        </p:nvSpPr>
        <p:spPr bwMode="auto">
          <a:xfrm>
            <a:off x="6120026" y="3027788"/>
            <a:ext cx="10666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s-CL" dirty="0" smtClean="0"/>
              <a:t>E- Tender</a:t>
            </a:r>
            <a:endParaRPr lang="es-CL" dirty="0"/>
          </a:p>
        </p:txBody>
      </p:sp>
      <p:sp>
        <p:nvSpPr>
          <p:cNvPr id="2" name="1 CuadroTexto"/>
          <p:cNvSpPr txBox="1"/>
          <p:nvPr/>
        </p:nvSpPr>
        <p:spPr>
          <a:xfrm>
            <a:off x="948106" y="4738382"/>
            <a:ext cx="9348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UNSPSC</a:t>
            </a:r>
            <a:endParaRPr lang="en-US" dirty="0"/>
          </a:p>
        </p:txBody>
      </p:sp>
      <p:sp>
        <p:nvSpPr>
          <p:cNvPr id="3" name="2 CuadroTexto"/>
          <p:cNvSpPr txBox="1"/>
          <p:nvPr/>
        </p:nvSpPr>
        <p:spPr>
          <a:xfrm>
            <a:off x="5334000" y="5517232"/>
            <a:ext cx="246625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Registro de proveedores</a:t>
            </a:r>
            <a:endParaRPr lang="en-US" dirty="0"/>
          </a:p>
        </p:txBody>
      </p:sp>
      <p:sp>
        <p:nvSpPr>
          <p:cNvPr id="4" name="3 CuadroTexto"/>
          <p:cNvSpPr txBox="1"/>
          <p:nvPr/>
        </p:nvSpPr>
        <p:spPr>
          <a:xfrm>
            <a:off x="2667000" y="4302125"/>
            <a:ext cx="692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WMS</a:t>
            </a:r>
            <a:endParaRPr lang="en-US" dirty="0"/>
          </a:p>
        </p:txBody>
      </p:sp>
      <p:sp>
        <p:nvSpPr>
          <p:cNvPr id="5" name="4 CuadroTexto"/>
          <p:cNvSpPr txBox="1"/>
          <p:nvPr/>
        </p:nvSpPr>
        <p:spPr>
          <a:xfrm>
            <a:off x="469117" y="5873338"/>
            <a:ext cx="59984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TMS</a:t>
            </a:r>
            <a:endParaRPr lang="en-US" dirty="0"/>
          </a:p>
        </p:txBody>
      </p:sp>
      <p:sp>
        <p:nvSpPr>
          <p:cNvPr id="6" name="5 CuadroTexto"/>
          <p:cNvSpPr txBox="1"/>
          <p:nvPr/>
        </p:nvSpPr>
        <p:spPr>
          <a:xfrm>
            <a:off x="1882977" y="1584325"/>
            <a:ext cx="7970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e-SCM</a:t>
            </a:r>
            <a:endParaRPr lang="en-US" dirty="0"/>
          </a:p>
        </p:txBody>
      </p:sp>
      <p:sp>
        <p:nvSpPr>
          <p:cNvPr id="7" name="6 CuadroTexto"/>
          <p:cNvSpPr txBox="1"/>
          <p:nvPr/>
        </p:nvSpPr>
        <p:spPr>
          <a:xfrm>
            <a:off x="2534543" y="6116135"/>
            <a:ext cx="19682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Factura electrónica</a:t>
            </a:r>
            <a:endParaRPr lang="en-US" dirty="0"/>
          </a:p>
        </p:txBody>
      </p:sp>
      <p:sp>
        <p:nvSpPr>
          <p:cNvPr id="8" name="7 CuadroTexto"/>
          <p:cNvSpPr txBox="1"/>
          <p:nvPr/>
        </p:nvSpPr>
        <p:spPr>
          <a:xfrm>
            <a:off x="4502774" y="1828800"/>
            <a:ext cx="53893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MX" dirty="0" smtClean="0"/>
              <a:t>P2P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44369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4928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s-MX" dirty="0" smtClean="0"/>
              <a:t>Que necesitamos?</a:t>
            </a:r>
            <a:br>
              <a:rPr lang="es-MX" dirty="0" smtClean="0"/>
            </a:br>
            <a:r>
              <a:rPr lang="es-MX" dirty="0"/>
              <a:t/>
            </a:r>
            <a:br>
              <a:rPr lang="es-MX" dirty="0"/>
            </a:br>
            <a:r>
              <a:rPr lang="es-MX" dirty="0" smtClean="0"/>
              <a:t>Un mapa para ordenar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650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Actividades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2836912"/>
          </a:xfrm>
        </p:spPr>
        <p:txBody>
          <a:bodyPr/>
          <a:lstStyle/>
          <a:p>
            <a:r>
              <a:rPr lang="es-MX" dirty="0" smtClean="0"/>
              <a:t>Clases</a:t>
            </a:r>
          </a:p>
          <a:p>
            <a:r>
              <a:rPr lang="es-MX" dirty="0" smtClean="0"/>
              <a:t>Lecturas</a:t>
            </a:r>
          </a:p>
          <a:p>
            <a:r>
              <a:rPr lang="es-MX" dirty="0" smtClean="0"/>
              <a:t>Tareas</a:t>
            </a:r>
          </a:p>
          <a:p>
            <a:r>
              <a:rPr lang="es-MX" dirty="0" smtClean="0"/>
              <a:t>Foro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554333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403648" y="260648"/>
            <a:ext cx="6491064" cy="1143000"/>
          </a:xfrm>
        </p:spPr>
        <p:txBody>
          <a:bodyPr>
            <a:noAutofit/>
          </a:bodyPr>
          <a:lstStyle/>
          <a:p>
            <a:r>
              <a:rPr lang="es-MX" sz="2800" dirty="0" smtClean="0"/>
              <a:t>Visión esquemática de las formas de soporte TIC al Abastecimiento</a:t>
            </a:r>
            <a:endParaRPr lang="en-US" sz="2800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8852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4B6F5A75-BF7C-458A-ADDF-E779C6BD497B}" type="slidenum">
              <a:rPr lang="en-US"/>
              <a:pPr>
                <a:defRPr/>
              </a:pPr>
              <a:t>61</a:t>
            </a:fld>
            <a:endParaRPr lang="en-US"/>
          </a:p>
        </p:txBody>
      </p:sp>
      <p:sp>
        <p:nvSpPr>
          <p:cNvPr id="17412" name="Rectangle 2"/>
          <p:cNvSpPr>
            <a:spLocks noGrp="1" noChangeArrowheads="1"/>
          </p:cNvSpPr>
          <p:nvPr>
            <p:ph type="title"/>
          </p:nvPr>
        </p:nvSpPr>
        <p:spPr>
          <a:xfrm>
            <a:off x="220663" y="123825"/>
            <a:ext cx="7780337" cy="762000"/>
          </a:xfrm>
        </p:spPr>
        <p:txBody>
          <a:bodyPr>
            <a:normAutofit/>
          </a:bodyPr>
          <a:lstStyle/>
          <a:p>
            <a:pPr defTabSz="465138" eaLnBrk="1" hangingPunct="1">
              <a:lnSpc>
                <a:spcPct val="80000"/>
              </a:lnSpc>
            </a:pPr>
            <a:r>
              <a:rPr lang="en-US" dirty="0" err="1" smtClean="0"/>
              <a:t>Soluciones</a:t>
            </a:r>
            <a:r>
              <a:rPr lang="en-US" dirty="0" smtClean="0"/>
              <a:t> de </a:t>
            </a:r>
            <a:r>
              <a:rPr lang="en-US" dirty="0" err="1" smtClean="0"/>
              <a:t>abastecimiento</a:t>
            </a:r>
            <a:endParaRPr lang="en-US" dirty="0" smtClean="0"/>
          </a:p>
        </p:txBody>
      </p:sp>
      <p:grpSp>
        <p:nvGrpSpPr>
          <p:cNvPr id="17413" name="Group 8"/>
          <p:cNvGrpSpPr>
            <a:grpSpLocks/>
          </p:cNvGrpSpPr>
          <p:nvPr/>
        </p:nvGrpSpPr>
        <p:grpSpPr bwMode="auto">
          <a:xfrm>
            <a:off x="1619672" y="1124744"/>
            <a:ext cx="5191125" cy="4840288"/>
            <a:chOff x="1050" y="338"/>
            <a:chExt cx="3631" cy="3307"/>
          </a:xfrm>
        </p:grpSpPr>
        <p:pic>
          <p:nvPicPr>
            <p:cNvPr id="17415" name="Picture 9" descr="SolutionsGraphic_09_NetworkGroundShadow(BuildPiece,GroundShadow)_605x551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1050" y="338"/>
              <a:ext cx="3630" cy="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6" name="Picture 10" descr="SolutionsGraphic_09_Network(BuildPiece)_605x551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051" y="339"/>
              <a:ext cx="3630" cy="330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7" name="Picture 11" descr="SolutionsGraphic_09_Text_AribaNetwork(BuildPiece)_242x43"/>
            <p:cNvPicPr>
              <a:picLocks noChangeAspect="1" noChangeArrowheads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2169" y="3097"/>
              <a:ext cx="1452" cy="2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8" name="Picture 12" descr="SolutionsGraphic_09_Solutions(BuildPiece,DropShadow)_484x418"/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1376" y="472"/>
              <a:ext cx="2964" cy="25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19" name="Picture 13" descr="SolutionsGraphic_09_Text_AribaSpendManagementSolutions(BuildPiece)_405x100"/>
            <p:cNvPicPr>
              <a:picLocks noChangeAspect="1" noChangeArrowheads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1656" y="2404"/>
              <a:ext cx="2430" cy="6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0" name="Picture 14" descr="SolutionGraphics_09_Services(BuildPiece,DropShadow)_523x456"/>
            <p:cNvPicPr>
              <a:picLocks noChangeAspect="1" noChangeArrowheads="1"/>
            </p:cNvPicPr>
            <p:nvPr/>
          </p:nvPicPr>
          <p:blipFill>
            <a:blip r:embed="rId8" cstate="print"/>
            <a:srcRect/>
            <a:stretch>
              <a:fillRect/>
            </a:stretch>
          </p:blipFill>
          <p:spPr bwMode="auto">
            <a:xfrm>
              <a:off x="1296" y="400"/>
              <a:ext cx="3138" cy="27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1" name="Picture 15" descr="SolutionsGraphic_09_Text_AribaServices(BuildPiece)_185x45"/>
            <p:cNvPicPr>
              <a:picLocks noChangeAspect="1" noChangeArrowheads="1"/>
            </p:cNvPicPr>
            <p:nvPr/>
          </p:nvPicPr>
          <p:blipFill>
            <a:blip r:embed="rId9" cstate="print"/>
            <a:srcRect/>
            <a:stretch>
              <a:fillRect/>
            </a:stretch>
          </p:blipFill>
          <p:spPr bwMode="auto">
            <a:xfrm>
              <a:off x="2364" y="2154"/>
              <a:ext cx="1110" cy="2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7422" name="Picture 16" descr="SolutionsGraphic_09_Logo_Ariba(BuildPiece)_88x38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2622" y="1530"/>
              <a:ext cx="528" cy="22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  <p:extLst>
      <p:ext uri="{BB962C8B-B14F-4D97-AF65-F5344CB8AC3E}">
        <p14:creationId xmlns:p14="http://schemas.microsoft.com/office/powerpoint/2010/main" val="2610688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Date Placeholder 2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9C6A0702-46B3-4115-88AD-B3138CCF8884}" type="datetime1">
              <a:rPr lang="en-US"/>
              <a:pPr>
                <a:defRPr/>
              </a:pPr>
              <a:t>4/5/2012</a:t>
            </a:fld>
            <a:endParaRPr lang="en-US"/>
          </a:p>
        </p:txBody>
      </p:sp>
      <p:sp>
        <p:nvSpPr>
          <p:cNvPr id="14" name="Slide Number Placeholder 4"/>
          <p:cNvSpPr>
            <a:spLocks noGrp="1"/>
          </p:cNvSpPr>
          <p:nvPr>
            <p:ph type="sldNum" sz="quarter" idx="4294967295"/>
          </p:nvPr>
        </p:nvSpPr>
        <p:spPr>
          <a:xfrm>
            <a:off x="8280400" y="6543675"/>
            <a:ext cx="863600" cy="260350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F55BC498-2F28-42D8-AB2E-BCFF32F490A6}" type="slidenum">
              <a:rPr lang="en-US"/>
              <a:pPr>
                <a:defRPr/>
              </a:pPr>
              <a:t>62</a:t>
            </a:fld>
            <a:endParaRPr lang="en-US"/>
          </a:p>
        </p:txBody>
      </p:sp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17488" y="1196975"/>
            <a:ext cx="8675687" cy="4398963"/>
            <a:chOff x="0" y="336"/>
            <a:chExt cx="5760" cy="3552"/>
          </a:xfrm>
        </p:grpSpPr>
        <p:pic>
          <p:nvPicPr>
            <p:cNvPr id="44044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336"/>
              <a:ext cx="5760" cy="35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4045" name="Rectangle 4"/>
            <p:cNvSpPr>
              <a:spLocks noChangeArrowheads="1"/>
            </p:cNvSpPr>
            <p:nvPr/>
          </p:nvSpPr>
          <p:spPr bwMode="auto">
            <a:xfrm>
              <a:off x="144" y="336"/>
              <a:ext cx="768" cy="14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endParaRPr lang="es-PE" sz="1200" b="1" i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  <p:sp>
          <p:nvSpPr>
            <p:cNvPr id="44046" name="Rectangle 5"/>
            <p:cNvSpPr>
              <a:spLocks noChangeArrowheads="1"/>
            </p:cNvSpPr>
            <p:nvPr/>
          </p:nvSpPr>
          <p:spPr bwMode="auto">
            <a:xfrm>
              <a:off x="144" y="3120"/>
              <a:ext cx="768" cy="144"/>
            </a:xfrm>
            <a:prstGeom prst="rect">
              <a:avLst/>
            </a:prstGeom>
            <a:solidFill>
              <a:schemeClr val="folHlink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pPr algn="ctr" eaLnBrk="0" hangingPunct="0"/>
              <a:r>
                <a:rPr lang="es-PE" sz="1200" b="1" i="1" dirty="0" err="1">
                  <a:solidFill>
                    <a:srgbClr val="000000"/>
                  </a:solidFill>
                  <a:cs typeface="Arial" pitchFamily="34" charset="0"/>
                </a:rPr>
                <a:t>SupplyCentre</a:t>
              </a:r>
              <a:endParaRPr lang="es-PE" sz="1200" b="1" i="1" dirty="0">
                <a:solidFill>
                  <a:srgbClr val="000000"/>
                </a:solidFill>
                <a:cs typeface="Arial" pitchFamily="34" charset="0"/>
              </a:endParaRPr>
            </a:p>
          </p:txBody>
        </p:sp>
      </p:grpSp>
      <p:sp>
        <p:nvSpPr>
          <p:cNvPr id="536582" name="Text Box 6"/>
          <p:cNvSpPr txBox="1">
            <a:spLocks noChangeArrowheads="1"/>
          </p:cNvSpPr>
          <p:nvPr/>
        </p:nvSpPr>
        <p:spPr bwMode="auto">
          <a:xfrm>
            <a:off x="722313" y="2925763"/>
            <a:ext cx="360362" cy="317500"/>
          </a:xfrm>
          <a:prstGeom prst="rect">
            <a:avLst/>
          </a:prstGeom>
          <a:solidFill>
            <a:srgbClr val="FF3300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E2E2E2"/>
            </a:outerShdw>
          </a:effectLst>
        </p:spPr>
        <p:txBody>
          <a:bodyPr>
            <a:spAutoFit/>
          </a:bodyPr>
          <a:lstStyle/>
          <a:p>
            <a:pPr marL="117475" indent="-117475" eaLnBrk="0" hangingPunct="0">
              <a:spcBef>
                <a:spcPct val="50000"/>
              </a:spcBef>
              <a:buClr>
                <a:srgbClr val="000000"/>
              </a:buClr>
              <a:buSzPct val="75000"/>
              <a:defRPr/>
            </a:pPr>
            <a:r>
              <a:rPr lang="es-ES" b="1" dirty="0">
                <a:solidFill>
                  <a:srgbClr val="000000"/>
                </a:solidFill>
                <a:cs typeface="Arial" pitchFamily="34" charset="0"/>
              </a:rPr>
              <a:t>2</a:t>
            </a:r>
            <a:r>
              <a:rPr lang="es-ES" b="1" dirty="0" smtClean="0">
                <a:solidFill>
                  <a:srgbClr val="000000"/>
                </a:solidFill>
                <a:cs typeface="Arial" pitchFamily="34" charset="0"/>
              </a:rPr>
              <a:t>.</a:t>
            </a:r>
            <a:endParaRPr lang="es-ES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36583" name="Text Box 7"/>
          <p:cNvSpPr txBox="1">
            <a:spLocks noChangeArrowheads="1"/>
          </p:cNvSpPr>
          <p:nvPr/>
        </p:nvSpPr>
        <p:spPr bwMode="auto">
          <a:xfrm>
            <a:off x="2667000" y="2925763"/>
            <a:ext cx="360363" cy="317500"/>
          </a:xfrm>
          <a:prstGeom prst="rect">
            <a:avLst/>
          </a:prstGeom>
          <a:solidFill>
            <a:srgbClr val="FF3300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E2E2E2"/>
            </a:outerShdw>
          </a:effectLst>
        </p:spPr>
        <p:txBody>
          <a:bodyPr>
            <a:spAutoFit/>
          </a:bodyPr>
          <a:lstStyle/>
          <a:p>
            <a:pPr marL="117475" indent="-117475" eaLnBrk="0" hangingPunct="0">
              <a:spcBef>
                <a:spcPct val="50000"/>
              </a:spcBef>
              <a:buClr>
                <a:srgbClr val="000000"/>
              </a:buClr>
              <a:buSzPct val="75000"/>
              <a:defRPr/>
            </a:pPr>
            <a:r>
              <a:rPr lang="es-ES" b="1" dirty="0">
                <a:solidFill>
                  <a:srgbClr val="000000"/>
                </a:solidFill>
                <a:cs typeface="Arial" pitchFamily="34" charset="0"/>
              </a:rPr>
              <a:t>1</a:t>
            </a:r>
            <a:r>
              <a:rPr lang="es-ES" b="1" dirty="0" smtClean="0">
                <a:solidFill>
                  <a:srgbClr val="000000"/>
                </a:solidFill>
                <a:cs typeface="Arial" pitchFamily="34" charset="0"/>
              </a:rPr>
              <a:t>.</a:t>
            </a:r>
            <a:endParaRPr lang="es-ES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536584" name="Text Box 8"/>
          <p:cNvSpPr txBox="1">
            <a:spLocks noChangeArrowheads="1"/>
          </p:cNvSpPr>
          <p:nvPr/>
        </p:nvSpPr>
        <p:spPr bwMode="auto">
          <a:xfrm>
            <a:off x="4683125" y="2925763"/>
            <a:ext cx="360363" cy="317500"/>
          </a:xfrm>
          <a:prstGeom prst="rect">
            <a:avLst/>
          </a:prstGeom>
          <a:solidFill>
            <a:srgbClr val="FF3300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E2E2E2"/>
            </a:outerShdw>
          </a:effectLst>
        </p:spPr>
        <p:txBody>
          <a:bodyPr>
            <a:spAutoFit/>
          </a:bodyPr>
          <a:lstStyle/>
          <a:p>
            <a:pPr marL="117475" indent="-117475" eaLnBrk="0" hangingPunct="0">
              <a:spcBef>
                <a:spcPct val="50000"/>
              </a:spcBef>
              <a:buClr>
                <a:srgbClr val="000000"/>
              </a:buClr>
              <a:buSzPct val="75000"/>
              <a:defRPr/>
            </a:pPr>
            <a:r>
              <a:rPr lang="es-ES" b="1" dirty="0">
                <a:solidFill>
                  <a:srgbClr val="000000"/>
                </a:solidFill>
                <a:cs typeface="Arial" pitchFamily="34" charset="0"/>
              </a:rPr>
              <a:t>3.</a:t>
            </a:r>
          </a:p>
        </p:txBody>
      </p:sp>
      <p:sp>
        <p:nvSpPr>
          <p:cNvPr id="536585" name="Text Box 9"/>
          <p:cNvSpPr txBox="1">
            <a:spLocks noChangeArrowheads="1"/>
          </p:cNvSpPr>
          <p:nvPr/>
        </p:nvSpPr>
        <p:spPr bwMode="auto">
          <a:xfrm>
            <a:off x="6483350" y="2925763"/>
            <a:ext cx="360363" cy="317500"/>
          </a:xfrm>
          <a:prstGeom prst="rect">
            <a:avLst/>
          </a:prstGeom>
          <a:solidFill>
            <a:srgbClr val="FF3300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E2E2E2"/>
            </a:outerShdw>
          </a:effectLst>
        </p:spPr>
        <p:txBody>
          <a:bodyPr>
            <a:spAutoFit/>
          </a:bodyPr>
          <a:lstStyle/>
          <a:p>
            <a:pPr marL="117475" indent="-117475" eaLnBrk="0" hangingPunct="0">
              <a:spcBef>
                <a:spcPct val="50000"/>
              </a:spcBef>
              <a:buClr>
                <a:srgbClr val="000000"/>
              </a:buClr>
              <a:buSzPct val="75000"/>
              <a:defRPr/>
            </a:pPr>
            <a:r>
              <a:rPr lang="es-ES" b="1" dirty="0">
                <a:solidFill>
                  <a:srgbClr val="000000"/>
                </a:solidFill>
                <a:cs typeface="Arial" pitchFamily="34" charset="0"/>
              </a:rPr>
              <a:t>4.</a:t>
            </a:r>
          </a:p>
        </p:txBody>
      </p:sp>
      <p:sp>
        <p:nvSpPr>
          <p:cNvPr id="536586" name="Text Box 10"/>
          <p:cNvSpPr txBox="1">
            <a:spLocks noChangeArrowheads="1"/>
          </p:cNvSpPr>
          <p:nvPr/>
        </p:nvSpPr>
        <p:spPr bwMode="auto">
          <a:xfrm>
            <a:off x="7851775" y="2925763"/>
            <a:ext cx="360363" cy="317500"/>
          </a:xfrm>
          <a:prstGeom prst="rect">
            <a:avLst/>
          </a:prstGeom>
          <a:solidFill>
            <a:srgbClr val="FF3300"/>
          </a:solidFill>
          <a:ln w="12700" algn="ctr">
            <a:solidFill>
              <a:srgbClr val="000000"/>
            </a:solidFill>
            <a:miter lim="800000"/>
            <a:headEnd/>
            <a:tailEnd/>
          </a:ln>
          <a:effectLst>
            <a:outerShdw dist="17961" dir="2700000" algn="ctr" rotWithShape="0">
              <a:srgbClr val="E2E2E2"/>
            </a:outerShdw>
          </a:effectLst>
        </p:spPr>
        <p:txBody>
          <a:bodyPr>
            <a:spAutoFit/>
          </a:bodyPr>
          <a:lstStyle/>
          <a:p>
            <a:pPr marL="117475" indent="-117475" eaLnBrk="0" hangingPunct="0">
              <a:spcBef>
                <a:spcPct val="50000"/>
              </a:spcBef>
              <a:buClr>
                <a:srgbClr val="000000"/>
              </a:buClr>
              <a:buSzPct val="75000"/>
              <a:defRPr/>
            </a:pPr>
            <a:r>
              <a:rPr lang="es-ES" b="1" dirty="0">
                <a:solidFill>
                  <a:srgbClr val="000000"/>
                </a:solidFill>
                <a:cs typeface="Arial" pitchFamily="34" charset="0"/>
              </a:rPr>
              <a:t>3</a:t>
            </a:r>
            <a:r>
              <a:rPr lang="es-ES" b="1" dirty="0" smtClean="0">
                <a:solidFill>
                  <a:srgbClr val="000000"/>
                </a:solidFill>
                <a:cs typeface="Arial" pitchFamily="34" charset="0"/>
              </a:rPr>
              <a:t>.</a:t>
            </a:r>
            <a:endParaRPr lang="es-ES" b="1" dirty="0">
              <a:solidFill>
                <a:srgbClr val="000000"/>
              </a:solidFill>
              <a:cs typeface="Arial" pitchFamily="34" charset="0"/>
            </a:endParaRPr>
          </a:p>
        </p:txBody>
      </p:sp>
      <p:sp>
        <p:nvSpPr>
          <p:cNvPr id="44043" name="Rectangle 11"/>
          <p:cNvSpPr>
            <a:spLocks noGrp="1" noChangeArrowheads="1"/>
          </p:cNvSpPr>
          <p:nvPr>
            <p:ph type="title"/>
          </p:nvPr>
        </p:nvSpPr>
        <p:spPr>
          <a:xfrm>
            <a:off x="395288" y="188913"/>
            <a:ext cx="8204200" cy="765175"/>
          </a:xfrm>
        </p:spPr>
        <p:txBody>
          <a:bodyPr>
            <a:normAutofit/>
          </a:bodyPr>
          <a:lstStyle/>
          <a:p>
            <a:pPr eaLnBrk="1" hangingPunct="1"/>
            <a:r>
              <a:rPr lang="es-PE" sz="2400" dirty="0" smtClean="0"/>
              <a:t>Aplicación Comercio </a:t>
            </a:r>
            <a:r>
              <a:rPr lang="es-PE" sz="2400" dirty="0" smtClean="0"/>
              <a:t>Electrónico al abastecimiento transaccional</a:t>
            </a:r>
            <a:endParaRPr lang="es-ES" sz="2400" dirty="0" smtClean="0"/>
          </a:p>
        </p:txBody>
      </p:sp>
    </p:spTree>
    <p:extLst>
      <p:ext uri="{BB962C8B-B14F-4D97-AF65-F5344CB8AC3E}">
        <p14:creationId xmlns:p14="http://schemas.microsoft.com/office/powerpoint/2010/main" val="710423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1 Título"/>
          <p:cNvSpPr>
            <a:spLocks noGrp="1"/>
          </p:cNvSpPr>
          <p:nvPr>
            <p:ph type="title"/>
          </p:nvPr>
        </p:nvSpPr>
        <p:spPr>
          <a:xfrm>
            <a:off x="-14287" y="0"/>
            <a:ext cx="8229600" cy="1143000"/>
          </a:xfrm>
        </p:spPr>
        <p:txBody>
          <a:bodyPr>
            <a:noAutofit/>
          </a:bodyPr>
          <a:lstStyle/>
          <a:p>
            <a:pPr eaLnBrk="1" hangingPunct="1"/>
            <a:r>
              <a:rPr lang="es-CL" dirty="0" smtClean="0"/>
              <a:t>CICLO LOGISTICO INTEGRAL </a:t>
            </a:r>
            <a:br>
              <a:rPr lang="es-CL" dirty="0" smtClean="0"/>
            </a:br>
            <a:r>
              <a:rPr lang="es-CL" dirty="0" smtClean="0"/>
              <a:t>Compañía Minera COLLAHUASI</a:t>
            </a:r>
            <a:endParaRPr lang="es-ES" dirty="0" smtClean="0"/>
          </a:p>
        </p:txBody>
      </p:sp>
      <p:sp>
        <p:nvSpPr>
          <p:cNvPr id="8195" name="71 Rectángulo"/>
          <p:cNvSpPr>
            <a:spLocks noChangeArrowheads="1"/>
          </p:cNvSpPr>
          <p:nvPr/>
        </p:nvSpPr>
        <p:spPr bwMode="auto">
          <a:xfrm>
            <a:off x="6572250" y="1341438"/>
            <a:ext cx="2214563" cy="53578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es-ES" sz="1200"/>
          </a:p>
        </p:txBody>
      </p:sp>
      <p:sp>
        <p:nvSpPr>
          <p:cNvPr id="8196" name="Text Box 12"/>
          <p:cNvSpPr txBox="1">
            <a:spLocks noChangeArrowheads="1"/>
          </p:cNvSpPr>
          <p:nvPr/>
        </p:nvSpPr>
        <p:spPr bwMode="auto">
          <a:xfrm>
            <a:off x="6572250" y="1412875"/>
            <a:ext cx="22145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800" b="1">
                <a:cs typeface="Times New Roman" pitchFamily="18" charset="0"/>
              </a:rPr>
              <a:t>PROVEEDOR</a:t>
            </a:r>
          </a:p>
        </p:txBody>
      </p:sp>
      <p:sp>
        <p:nvSpPr>
          <p:cNvPr id="8197" name="70 Rectángulo"/>
          <p:cNvSpPr>
            <a:spLocks noChangeArrowheads="1"/>
          </p:cNvSpPr>
          <p:nvPr/>
        </p:nvSpPr>
        <p:spPr bwMode="auto">
          <a:xfrm>
            <a:off x="214313" y="1341438"/>
            <a:ext cx="2214562" cy="5357812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/>
          <a:lstStyle/>
          <a:p>
            <a:endParaRPr lang="es-ES" sz="1050"/>
          </a:p>
        </p:txBody>
      </p:sp>
      <p:grpSp>
        <p:nvGrpSpPr>
          <p:cNvPr id="2" name="Group 45"/>
          <p:cNvGrpSpPr>
            <a:grpSpLocks/>
          </p:cNvGrpSpPr>
          <p:nvPr/>
        </p:nvGrpSpPr>
        <p:grpSpPr bwMode="auto">
          <a:xfrm flipH="1">
            <a:off x="1349375" y="2127250"/>
            <a:ext cx="508000" cy="500063"/>
            <a:chOff x="1247" y="1888"/>
            <a:chExt cx="540" cy="544"/>
          </a:xfrm>
        </p:grpSpPr>
        <p:pic>
          <p:nvPicPr>
            <p:cNvPr id="8275" name="Picture 46" descr="retired_woman_working_on_pc_sm_wm"/>
            <p:cNvPicPr>
              <a:picLocks noChangeAspect="1" noChangeArrowheads="1" noCrop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47" y="1888"/>
              <a:ext cx="540" cy="54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276" name="Rectangle 47"/>
            <p:cNvSpPr>
              <a:spLocks noChangeArrowheads="1"/>
            </p:cNvSpPr>
            <p:nvPr/>
          </p:nvSpPr>
          <p:spPr bwMode="auto">
            <a:xfrm>
              <a:off x="1247" y="2341"/>
              <a:ext cx="499" cy="9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s-ES"/>
            </a:p>
          </p:txBody>
        </p:sp>
      </p:grpSp>
      <p:sp>
        <p:nvSpPr>
          <p:cNvPr id="8199" name="AutoShape 5"/>
          <p:cNvSpPr>
            <a:spLocks noChangeArrowheads="1"/>
          </p:cNvSpPr>
          <p:nvPr/>
        </p:nvSpPr>
        <p:spPr bwMode="auto">
          <a:xfrm>
            <a:off x="928688" y="2627313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Crea  Pedido</a:t>
            </a:r>
          </a:p>
        </p:txBody>
      </p:sp>
      <p:sp>
        <p:nvSpPr>
          <p:cNvPr id="8200" name="Text Box 12"/>
          <p:cNvSpPr txBox="1">
            <a:spLocks noChangeArrowheads="1"/>
          </p:cNvSpPr>
          <p:nvPr/>
        </p:nvSpPr>
        <p:spPr bwMode="auto">
          <a:xfrm>
            <a:off x="214313" y="1412875"/>
            <a:ext cx="2214562" cy="7848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CL" sz="1800" b="1" dirty="0" smtClean="0">
                <a:cs typeface="Times New Roman" pitchFamily="18" charset="0"/>
              </a:rPr>
              <a:t>COMPRADOR</a:t>
            </a:r>
          </a:p>
          <a:p>
            <a:pPr algn="ctr"/>
            <a:r>
              <a:rPr lang="es-CL" sz="1800" b="1" dirty="0" err="1" smtClean="0">
                <a:cs typeface="Times New Roman" pitchFamily="18" charset="0"/>
              </a:rPr>
              <a:t>Ellipse</a:t>
            </a:r>
            <a:endParaRPr lang="es-CL" sz="1800" b="1" dirty="0">
              <a:cs typeface="Times New Roman" pitchFamily="18" charset="0"/>
            </a:endParaRPr>
          </a:p>
        </p:txBody>
      </p:sp>
      <p:sp>
        <p:nvSpPr>
          <p:cNvPr id="8201" name="Rectangle 22"/>
          <p:cNvSpPr>
            <a:spLocks noChangeArrowheads="1"/>
          </p:cNvSpPr>
          <p:nvPr/>
        </p:nvSpPr>
        <p:spPr bwMode="auto">
          <a:xfrm>
            <a:off x="0" y="1730375"/>
            <a:ext cx="914400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2075" tIns="46038" rIns="92075" bIns="46038" anchor="b"/>
          <a:lstStyle/>
          <a:p>
            <a:pPr algn="ctr" eaLnBrk="0" hangingPunct="0">
              <a:lnSpc>
                <a:spcPct val="90000"/>
              </a:lnSpc>
            </a:pPr>
            <a:endParaRPr lang="es-ES" sz="1000" b="1" dirty="0">
              <a:cs typeface="Arial" charset="0"/>
            </a:endParaRPr>
          </a:p>
        </p:txBody>
      </p:sp>
      <p:sp>
        <p:nvSpPr>
          <p:cNvPr id="143" name="65 Flecha izquierda"/>
          <p:cNvSpPr>
            <a:spLocks noChangeArrowheads="1"/>
          </p:cNvSpPr>
          <p:nvPr/>
        </p:nvSpPr>
        <p:spPr bwMode="auto">
          <a:xfrm>
            <a:off x="2428875" y="3484563"/>
            <a:ext cx="4071938" cy="571500"/>
          </a:xfrm>
          <a:prstGeom prst="leftArrow">
            <a:avLst>
              <a:gd name="adj1" fmla="val 50000"/>
              <a:gd name="adj2" fmla="val 50007"/>
            </a:avLst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dirty="0"/>
              <a:t>Envío Electrónico </a:t>
            </a:r>
            <a:r>
              <a:rPr lang="es-ES" dirty="0" smtClean="0"/>
              <a:t>Guía de Remisión</a:t>
            </a:r>
            <a:endParaRPr lang="es-ES" dirty="0"/>
          </a:p>
        </p:txBody>
      </p:sp>
      <p:sp>
        <p:nvSpPr>
          <p:cNvPr id="144" name="66 Flecha derecha"/>
          <p:cNvSpPr>
            <a:spLocks noChangeArrowheads="1"/>
          </p:cNvSpPr>
          <p:nvPr/>
        </p:nvSpPr>
        <p:spPr bwMode="auto">
          <a:xfrm>
            <a:off x="2500313" y="2484438"/>
            <a:ext cx="4000500" cy="571500"/>
          </a:xfrm>
          <a:prstGeom prst="rightArrow">
            <a:avLst>
              <a:gd name="adj1" fmla="val 50000"/>
              <a:gd name="adj2" fmla="val 49972"/>
            </a:avLst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dirty="0"/>
              <a:t>Envío Electrónico OC</a:t>
            </a:r>
          </a:p>
        </p:txBody>
      </p:sp>
      <p:sp>
        <p:nvSpPr>
          <p:cNvPr id="8204" name="AutoShape 20"/>
          <p:cNvSpPr>
            <a:spLocks noChangeArrowheads="1"/>
          </p:cNvSpPr>
          <p:nvPr/>
        </p:nvSpPr>
        <p:spPr bwMode="auto">
          <a:xfrm>
            <a:off x="1428750" y="4056063"/>
            <a:ext cx="357188" cy="1000125"/>
          </a:xfrm>
          <a:prstGeom prst="upDownArrow">
            <a:avLst>
              <a:gd name="adj1" fmla="val 50000"/>
              <a:gd name="adj2" fmla="val 103522"/>
            </a:avLst>
          </a:prstGeom>
          <a:solidFill>
            <a:schemeClr val="accent2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grpSp>
        <p:nvGrpSpPr>
          <p:cNvPr id="3" name="21 Grupo"/>
          <p:cNvGrpSpPr>
            <a:grpSpLocks/>
          </p:cNvGrpSpPr>
          <p:nvPr/>
        </p:nvGrpSpPr>
        <p:grpSpPr bwMode="auto">
          <a:xfrm>
            <a:off x="357188" y="2676527"/>
            <a:ext cx="285750" cy="307777"/>
            <a:chOff x="357158" y="1714488"/>
            <a:chExt cx="285752" cy="308442"/>
          </a:xfrm>
        </p:grpSpPr>
        <p:sp>
          <p:nvSpPr>
            <p:cNvPr id="8273" name="20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74" name="19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1</a:t>
              </a:r>
            </a:p>
          </p:txBody>
        </p:sp>
      </p:grpSp>
      <p:grpSp>
        <p:nvGrpSpPr>
          <p:cNvPr id="4" name="22 Grupo"/>
          <p:cNvGrpSpPr>
            <a:grpSpLocks/>
          </p:cNvGrpSpPr>
          <p:nvPr/>
        </p:nvGrpSpPr>
        <p:grpSpPr bwMode="auto">
          <a:xfrm>
            <a:off x="8215313" y="2605090"/>
            <a:ext cx="285750" cy="307777"/>
            <a:chOff x="357158" y="1714488"/>
            <a:chExt cx="285752" cy="308442"/>
          </a:xfrm>
        </p:grpSpPr>
        <p:sp>
          <p:nvSpPr>
            <p:cNvPr id="8271" name="23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72" name="24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2</a:t>
              </a:r>
            </a:p>
          </p:txBody>
        </p:sp>
      </p:grpSp>
      <p:grpSp>
        <p:nvGrpSpPr>
          <p:cNvPr id="5" name="25 Grupo"/>
          <p:cNvGrpSpPr>
            <a:grpSpLocks/>
          </p:cNvGrpSpPr>
          <p:nvPr/>
        </p:nvGrpSpPr>
        <p:grpSpPr bwMode="auto">
          <a:xfrm>
            <a:off x="8215313" y="3605215"/>
            <a:ext cx="285750" cy="307777"/>
            <a:chOff x="357158" y="1714488"/>
            <a:chExt cx="285752" cy="308442"/>
          </a:xfrm>
        </p:grpSpPr>
        <p:sp>
          <p:nvSpPr>
            <p:cNvPr id="8269" name="26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70" name="27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3</a:t>
              </a:r>
            </a:p>
          </p:txBody>
        </p:sp>
      </p:grpSp>
      <p:grpSp>
        <p:nvGrpSpPr>
          <p:cNvPr id="6" name="28 Grupo"/>
          <p:cNvGrpSpPr>
            <a:grpSpLocks/>
          </p:cNvGrpSpPr>
          <p:nvPr/>
        </p:nvGrpSpPr>
        <p:grpSpPr bwMode="auto">
          <a:xfrm>
            <a:off x="357188" y="3556002"/>
            <a:ext cx="285750" cy="307777"/>
            <a:chOff x="357158" y="1714488"/>
            <a:chExt cx="285752" cy="308442"/>
          </a:xfrm>
        </p:grpSpPr>
        <p:sp>
          <p:nvSpPr>
            <p:cNvPr id="8267" name="29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68" name="30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4</a:t>
              </a:r>
            </a:p>
          </p:txBody>
        </p:sp>
      </p:grpSp>
      <p:grpSp>
        <p:nvGrpSpPr>
          <p:cNvPr id="7" name="31 Grupo"/>
          <p:cNvGrpSpPr>
            <a:grpSpLocks/>
          </p:cNvGrpSpPr>
          <p:nvPr/>
        </p:nvGrpSpPr>
        <p:grpSpPr bwMode="auto">
          <a:xfrm>
            <a:off x="8215313" y="5127627"/>
            <a:ext cx="285750" cy="307777"/>
            <a:chOff x="357158" y="1714488"/>
            <a:chExt cx="285752" cy="308442"/>
          </a:xfrm>
        </p:grpSpPr>
        <p:sp>
          <p:nvSpPr>
            <p:cNvPr id="8265" name="32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66" name="33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5</a:t>
              </a:r>
            </a:p>
          </p:txBody>
        </p:sp>
      </p:grpSp>
      <p:grpSp>
        <p:nvGrpSpPr>
          <p:cNvPr id="8" name="34 Grupo"/>
          <p:cNvGrpSpPr>
            <a:grpSpLocks/>
          </p:cNvGrpSpPr>
          <p:nvPr/>
        </p:nvGrpSpPr>
        <p:grpSpPr bwMode="auto">
          <a:xfrm>
            <a:off x="357188" y="5127627"/>
            <a:ext cx="285750" cy="307777"/>
            <a:chOff x="357158" y="1714488"/>
            <a:chExt cx="285752" cy="308442"/>
          </a:xfrm>
        </p:grpSpPr>
        <p:sp>
          <p:nvSpPr>
            <p:cNvPr id="8263" name="35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64" name="36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6</a:t>
              </a:r>
            </a:p>
          </p:txBody>
        </p:sp>
      </p:grpSp>
      <p:pic>
        <p:nvPicPr>
          <p:cNvPr id="8212" name="Picture 17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500" y="1698625"/>
            <a:ext cx="603250" cy="384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13" name="AutoShape 5"/>
          <p:cNvSpPr>
            <a:spLocks noChangeArrowheads="1"/>
          </p:cNvSpPr>
          <p:nvPr/>
        </p:nvSpPr>
        <p:spPr bwMode="auto">
          <a:xfrm>
            <a:off x="6643688" y="2627313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Recibe Pedido</a:t>
            </a:r>
          </a:p>
        </p:txBody>
      </p:sp>
      <p:pic>
        <p:nvPicPr>
          <p:cNvPr id="8214" name="Picture 174" descr="j0215569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072313" y="2160588"/>
            <a:ext cx="536575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15" name="48 Conector recto de flecha"/>
          <p:cNvCxnSpPr>
            <a:cxnSpLocks noChangeShapeType="1"/>
          </p:cNvCxnSpPr>
          <p:nvPr/>
        </p:nvCxnSpPr>
        <p:spPr bwMode="auto">
          <a:xfrm rot="5400000">
            <a:off x="7108825" y="3305175"/>
            <a:ext cx="357188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8216" name="AutoShape 5"/>
          <p:cNvSpPr>
            <a:spLocks noChangeArrowheads="1"/>
          </p:cNvSpPr>
          <p:nvPr/>
        </p:nvSpPr>
        <p:spPr bwMode="auto">
          <a:xfrm>
            <a:off x="6643688" y="3594100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Genera ASN</a:t>
            </a:r>
          </a:p>
        </p:txBody>
      </p:sp>
      <p:sp>
        <p:nvSpPr>
          <p:cNvPr id="8217" name="AutoShape 5"/>
          <p:cNvSpPr>
            <a:spLocks noChangeArrowheads="1"/>
          </p:cNvSpPr>
          <p:nvPr/>
        </p:nvSpPr>
        <p:spPr bwMode="auto">
          <a:xfrm>
            <a:off x="928688" y="3556000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Recibe ASN</a:t>
            </a:r>
          </a:p>
        </p:txBody>
      </p:sp>
      <p:sp>
        <p:nvSpPr>
          <p:cNvPr id="171" name="AutoShape 5"/>
          <p:cNvSpPr>
            <a:spLocks noChangeArrowheads="1"/>
          </p:cNvSpPr>
          <p:nvPr/>
        </p:nvSpPr>
        <p:spPr bwMode="auto">
          <a:xfrm>
            <a:off x="928688" y="5127625"/>
            <a:ext cx="1357312" cy="390525"/>
          </a:xfrm>
          <a:prstGeom prst="roundRect">
            <a:avLst>
              <a:gd name="adj" fmla="val 12931"/>
            </a:avLst>
          </a:prstGeom>
          <a:solidFill>
            <a:schemeClr val="accent2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kumimoji="1" lang="es-ES_tradnl" sz="900" dirty="0">
                <a:solidFill>
                  <a:schemeClr val="bg1"/>
                </a:solidFill>
              </a:rPr>
              <a:t>Recibe Material</a:t>
            </a:r>
          </a:p>
        </p:txBody>
      </p:sp>
      <p:sp>
        <p:nvSpPr>
          <p:cNvPr id="172" name="65 Flecha izquierda"/>
          <p:cNvSpPr>
            <a:spLocks noChangeArrowheads="1"/>
          </p:cNvSpPr>
          <p:nvPr/>
        </p:nvSpPr>
        <p:spPr bwMode="auto">
          <a:xfrm>
            <a:off x="2428875" y="4984750"/>
            <a:ext cx="4071938" cy="571500"/>
          </a:xfrm>
          <a:prstGeom prst="leftArrow">
            <a:avLst>
              <a:gd name="adj1" fmla="val 50000"/>
              <a:gd name="adj2" fmla="val 50007"/>
            </a:avLst>
          </a:prstGeom>
          <a:solidFill>
            <a:schemeClr val="accent2">
              <a:lumMod val="75000"/>
            </a:schemeClr>
          </a:solidFill>
          <a:ln w="9525" algn="ctr">
            <a:solidFill>
              <a:srgbClr val="000000"/>
            </a:solidFill>
            <a:prstDash val="sysDash"/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 dirty="0">
                <a:solidFill>
                  <a:schemeClr val="bg1"/>
                </a:solidFill>
              </a:rPr>
              <a:t>Envío Físico del Material</a:t>
            </a:r>
          </a:p>
        </p:txBody>
      </p:sp>
      <p:sp>
        <p:nvSpPr>
          <p:cNvPr id="173" name="AutoShape 5"/>
          <p:cNvSpPr>
            <a:spLocks noChangeArrowheads="1"/>
          </p:cNvSpPr>
          <p:nvPr/>
        </p:nvSpPr>
        <p:spPr bwMode="auto">
          <a:xfrm>
            <a:off x="6643688" y="5094288"/>
            <a:ext cx="1357312" cy="390525"/>
          </a:xfrm>
          <a:prstGeom prst="roundRect">
            <a:avLst>
              <a:gd name="adj" fmla="val 12931"/>
            </a:avLst>
          </a:prstGeom>
          <a:solidFill>
            <a:schemeClr val="accent2">
              <a:lumMod val="75000"/>
            </a:schemeClr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  <a:defRPr/>
            </a:pPr>
            <a:r>
              <a:rPr kumimoji="1" lang="es-ES_tradnl" sz="900" dirty="0">
                <a:solidFill>
                  <a:schemeClr val="bg1"/>
                </a:solidFill>
              </a:rPr>
              <a:t>Envía Material</a:t>
            </a:r>
          </a:p>
        </p:txBody>
      </p:sp>
      <p:sp>
        <p:nvSpPr>
          <p:cNvPr id="8221" name="55 CuadroTexto"/>
          <p:cNvSpPr txBox="1">
            <a:spLocks noChangeArrowheads="1"/>
          </p:cNvSpPr>
          <p:nvPr/>
        </p:nvSpPr>
        <p:spPr bwMode="auto">
          <a:xfrm>
            <a:off x="468313" y="4394200"/>
            <a:ext cx="889000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s-ES"/>
              <a:t>match</a:t>
            </a:r>
          </a:p>
        </p:txBody>
      </p:sp>
      <p:pic>
        <p:nvPicPr>
          <p:cNvPr id="8222" name="Picture 44" descr="MCj03112220000[1]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85280" flipH="1">
            <a:off x="3505200" y="4654550"/>
            <a:ext cx="1084263" cy="436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8223" name="58 Conector recto de flecha"/>
          <p:cNvCxnSpPr>
            <a:cxnSpLocks noChangeShapeType="1"/>
          </p:cNvCxnSpPr>
          <p:nvPr/>
        </p:nvCxnSpPr>
        <p:spPr bwMode="auto">
          <a:xfrm rot="5400000">
            <a:off x="6930231" y="4555332"/>
            <a:ext cx="714375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</p:spPr>
      </p:cxnSp>
      <p:sp>
        <p:nvSpPr>
          <p:cNvPr id="8224" name="AutoShape 5"/>
          <p:cNvSpPr>
            <a:spLocks noChangeArrowheads="1"/>
          </p:cNvSpPr>
          <p:nvPr/>
        </p:nvSpPr>
        <p:spPr bwMode="auto">
          <a:xfrm>
            <a:off x="928688" y="6094413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Confirma recepción</a:t>
            </a:r>
          </a:p>
        </p:txBody>
      </p:sp>
      <p:sp>
        <p:nvSpPr>
          <p:cNvPr id="178" name="66 Flecha derecha"/>
          <p:cNvSpPr>
            <a:spLocks noChangeArrowheads="1"/>
          </p:cNvSpPr>
          <p:nvPr/>
        </p:nvSpPr>
        <p:spPr bwMode="auto">
          <a:xfrm>
            <a:off x="2500313" y="5984875"/>
            <a:ext cx="4000500" cy="571500"/>
          </a:xfrm>
          <a:prstGeom prst="rightArrow">
            <a:avLst>
              <a:gd name="adj1" fmla="val 50000"/>
              <a:gd name="adj2" fmla="val 49972"/>
            </a:avLst>
          </a:prstGeom>
          <a:solidFill>
            <a:schemeClr val="accent1">
              <a:lumMod val="40000"/>
              <a:lumOff val="60000"/>
            </a:schemeClr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algn="ctr">
              <a:defRPr/>
            </a:pPr>
            <a:r>
              <a:rPr lang="es-ES"/>
              <a:t>Envío Aviso Electrónico Recepción</a:t>
            </a:r>
          </a:p>
        </p:txBody>
      </p:sp>
      <p:sp>
        <p:nvSpPr>
          <p:cNvPr id="8226" name="AutoShape 5"/>
          <p:cNvSpPr>
            <a:spLocks noChangeArrowheads="1"/>
          </p:cNvSpPr>
          <p:nvPr/>
        </p:nvSpPr>
        <p:spPr bwMode="auto">
          <a:xfrm>
            <a:off x="6643688" y="6022975"/>
            <a:ext cx="1357312" cy="390525"/>
          </a:xfrm>
          <a:prstGeom prst="roundRect">
            <a:avLst>
              <a:gd name="adj" fmla="val 12931"/>
            </a:avLst>
          </a:prstGeom>
          <a:solidFill>
            <a:srgbClr val="663300"/>
          </a:solidFill>
          <a:ln w="9525" algn="ctr">
            <a:noFill/>
            <a:round/>
            <a:headEnd/>
            <a:tailEnd/>
          </a:ln>
          <a:effectLst>
            <a:prstShdw prst="shdw17" dist="17961" dir="13500000">
              <a:srgbClr val="3D1F00"/>
            </a:prstShdw>
          </a:effec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kumimoji="1" lang="es-ES_tradnl" sz="900">
                <a:solidFill>
                  <a:schemeClr val="bg1"/>
                </a:solidFill>
              </a:rPr>
              <a:t>Recibe confirmación</a:t>
            </a:r>
          </a:p>
        </p:txBody>
      </p:sp>
      <p:cxnSp>
        <p:nvCxnSpPr>
          <p:cNvPr id="8227" name="63 Conector recto de flecha"/>
          <p:cNvCxnSpPr>
            <a:cxnSpLocks noChangeShapeType="1"/>
          </p:cNvCxnSpPr>
          <p:nvPr/>
        </p:nvCxnSpPr>
        <p:spPr bwMode="auto">
          <a:xfrm rot="5400000">
            <a:off x="1393825" y="5805488"/>
            <a:ext cx="357187" cy="1588"/>
          </a:xfrm>
          <a:prstGeom prst="straightConnector1">
            <a:avLst/>
          </a:prstGeom>
          <a:noFill/>
          <a:ln w="19050">
            <a:solidFill>
              <a:schemeClr val="tx1"/>
            </a:solidFill>
            <a:miter lim="800000"/>
            <a:headEnd/>
            <a:tailEnd type="arrow" w="med" len="med"/>
          </a:ln>
        </p:spPr>
      </p:cxnSp>
      <p:grpSp>
        <p:nvGrpSpPr>
          <p:cNvPr id="9" name="34 Grupo"/>
          <p:cNvGrpSpPr>
            <a:grpSpLocks/>
          </p:cNvGrpSpPr>
          <p:nvPr/>
        </p:nvGrpSpPr>
        <p:grpSpPr bwMode="auto">
          <a:xfrm>
            <a:off x="8215313" y="6034090"/>
            <a:ext cx="285750" cy="307777"/>
            <a:chOff x="357158" y="1714488"/>
            <a:chExt cx="285752" cy="308442"/>
          </a:xfrm>
        </p:grpSpPr>
        <p:sp>
          <p:nvSpPr>
            <p:cNvPr id="8261" name="35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62" name="36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8</a:t>
              </a:r>
            </a:p>
          </p:txBody>
        </p:sp>
      </p:grpSp>
      <p:grpSp>
        <p:nvGrpSpPr>
          <p:cNvPr id="10" name="34 Grupo"/>
          <p:cNvGrpSpPr>
            <a:grpSpLocks/>
          </p:cNvGrpSpPr>
          <p:nvPr/>
        </p:nvGrpSpPr>
        <p:grpSpPr bwMode="auto">
          <a:xfrm>
            <a:off x="357188" y="6127752"/>
            <a:ext cx="285750" cy="307777"/>
            <a:chOff x="357158" y="1714488"/>
            <a:chExt cx="285752" cy="308442"/>
          </a:xfrm>
        </p:grpSpPr>
        <p:sp>
          <p:nvSpPr>
            <p:cNvPr id="8259" name="35 Elipse"/>
            <p:cNvSpPr>
              <a:spLocks noChangeArrowheads="1"/>
            </p:cNvSpPr>
            <p:nvPr/>
          </p:nvSpPr>
          <p:spPr bwMode="auto">
            <a:xfrm>
              <a:off x="357158" y="1714488"/>
              <a:ext cx="285752" cy="285752"/>
            </a:xfrm>
            <a:prstGeom prst="ellipse">
              <a:avLst/>
            </a:prstGeom>
            <a:solidFill>
              <a:schemeClr val="accent1"/>
            </a:solidFill>
            <a:ln w="9525" algn="ctr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s-ES"/>
            </a:p>
          </p:txBody>
        </p:sp>
        <p:sp>
          <p:nvSpPr>
            <p:cNvPr id="8260" name="36 CuadroTexto"/>
            <p:cNvSpPr txBox="1">
              <a:spLocks noChangeArrowheads="1"/>
            </p:cNvSpPr>
            <p:nvPr/>
          </p:nvSpPr>
          <p:spPr bwMode="auto">
            <a:xfrm>
              <a:off x="357158" y="1714488"/>
              <a:ext cx="285752" cy="30844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es-ES"/>
                <a:t>7</a:t>
              </a:r>
            </a:p>
          </p:txBody>
        </p:sp>
      </p:grpSp>
      <p:grpSp>
        <p:nvGrpSpPr>
          <p:cNvPr id="11" name="Group 139"/>
          <p:cNvGrpSpPr>
            <a:grpSpLocks/>
          </p:cNvGrpSpPr>
          <p:nvPr/>
        </p:nvGrpSpPr>
        <p:grpSpPr bwMode="auto">
          <a:xfrm>
            <a:off x="4572000" y="4127500"/>
            <a:ext cx="1785938" cy="931863"/>
            <a:chOff x="2744" y="3149"/>
            <a:chExt cx="1261" cy="783"/>
          </a:xfrm>
        </p:grpSpPr>
        <p:grpSp>
          <p:nvGrpSpPr>
            <p:cNvPr id="12" name="Group 140"/>
            <p:cNvGrpSpPr>
              <a:grpSpLocks/>
            </p:cNvGrpSpPr>
            <p:nvPr/>
          </p:nvGrpSpPr>
          <p:grpSpPr bwMode="auto">
            <a:xfrm>
              <a:off x="2845" y="3242"/>
              <a:ext cx="514" cy="690"/>
              <a:chOff x="4419" y="3115"/>
              <a:chExt cx="514" cy="690"/>
            </a:xfrm>
          </p:grpSpPr>
          <p:grpSp>
            <p:nvGrpSpPr>
              <p:cNvPr id="13" name="Group 141"/>
              <p:cNvGrpSpPr>
                <a:grpSpLocks/>
              </p:cNvGrpSpPr>
              <p:nvPr/>
            </p:nvGrpSpPr>
            <p:grpSpPr bwMode="auto">
              <a:xfrm>
                <a:off x="4419" y="3115"/>
                <a:ext cx="415" cy="509"/>
                <a:chOff x="1968" y="1824"/>
                <a:chExt cx="624" cy="868"/>
              </a:xfrm>
            </p:grpSpPr>
            <p:sp>
              <p:nvSpPr>
                <p:cNvPr id="8252" name="AutoShape 142"/>
                <p:cNvSpPr>
                  <a:spLocks noChangeArrowheads="1"/>
                </p:cNvSpPr>
                <p:nvPr/>
              </p:nvSpPr>
              <p:spPr bwMode="auto">
                <a:xfrm rot="-8580000">
                  <a:off x="2414" y="1863"/>
                  <a:ext cx="158" cy="133"/>
                </a:xfrm>
                <a:prstGeom prst="triangle">
                  <a:avLst>
                    <a:gd name="adj" fmla="val 49958"/>
                  </a:avLst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3" name="Freeform 143"/>
                <p:cNvSpPr>
                  <a:spLocks/>
                </p:cNvSpPr>
                <p:nvPr/>
              </p:nvSpPr>
              <p:spPr bwMode="auto">
                <a:xfrm>
                  <a:off x="1968" y="1824"/>
                  <a:ext cx="624" cy="868"/>
                </a:xfrm>
                <a:custGeom>
                  <a:avLst/>
                  <a:gdLst>
                    <a:gd name="T0" fmla="*/ 0 w 837"/>
                    <a:gd name="T1" fmla="*/ 11 h 1188"/>
                    <a:gd name="T2" fmla="*/ 0 w 837"/>
                    <a:gd name="T3" fmla="*/ 0 h 1188"/>
                    <a:gd name="T4" fmla="*/ 8 w 837"/>
                    <a:gd name="T5" fmla="*/ 0 h 1188"/>
                    <a:gd name="T6" fmla="*/ 10 w 837"/>
                    <a:gd name="T7" fmla="*/ 1 h 1188"/>
                    <a:gd name="T8" fmla="*/ 10 w 837"/>
                    <a:gd name="T9" fmla="*/ 11 h 1188"/>
                    <a:gd name="T10" fmla="*/ 0 w 837"/>
                    <a:gd name="T11" fmla="*/ 11 h 118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7"/>
                    <a:gd name="T19" fmla="*/ 0 h 1188"/>
                    <a:gd name="T20" fmla="*/ 837 w 837"/>
                    <a:gd name="T21" fmla="*/ 1188 h 118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7" h="1188">
                      <a:moveTo>
                        <a:pt x="0" y="1187"/>
                      </a:moveTo>
                      <a:lnTo>
                        <a:pt x="0" y="0"/>
                      </a:lnTo>
                      <a:lnTo>
                        <a:pt x="669" y="0"/>
                      </a:lnTo>
                      <a:lnTo>
                        <a:pt x="836" y="145"/>
                      </a:lnTo>
                      <a:lnTo>
                        <a:pt x="836" y="1187"/>
                      </a:lnTo>
                      <a:lnTo>
                        <a:pt x="0" y="1187"/>
                      </a:lnTo>
                    </a:path>
                  </a:pathLst>
                </a:cu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254" name="Rectangle 144"/>
                <p:cNvSpPr>
                  <a:spLocks noChangeArrowheads="1"/>
                </p:cNvSpPr>
                <p:nvPr/>
              </p:nvSpPr>
              <p:spPr bwMode="auto">
                <a:xfrm>
                  <a:off x="2179" y="1893"/>
                  <a:ext cx="220" cy="151"/>
                </a:xfrm>
                <a:prstGeom prst="rect">
                  <a:avLst/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87312" tIns="44450" rIns="87312" bIns="44450">
                  <a:spAutoFit/>
                </a:bodyPr>
                <a:lstStyle/>
                <a:p>
                  <a:pPr defTabSz="844550" eaLnBrk="0" hangingPunct="0"/>
                  <a:r>
                    <a:rPr kumimoji="1" lang="es-CL" sz="100" b="1">
                      <a:latin typeface="Verdana" pitchFamily="34" charset="0"/>
                    </a:rPr>
                    <a:t>ASN</a:t>
                  </a:r>
                </a:p>
              </p:txBody>
            </p:sp>
            <p:sp>
              <p:nvSpPr>
                <p:cNvPr id="8255" name="Line 145"/>
                <p:cNvSpPr>
                  <a:spLocks noChangeShapeType="1"/>
                </p:cNvSpPr>
                <p:nvPr/>
              </p:nvSpPr>
              <p:spPr bwMode="auto">
                <a:xfrm>
                  <a:off x="2085" y="2577"/>
                  <a:ext cx="36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6" name="Line 146"/>
                <p:cNvSpPr>
                  <a:spLocks noChangeShapeType="1"/>
                </p:cNvSpPr>
                <p:nvPr/>
              </p:nvSpPr>
              <p:spPr bwMode="auto">
                <a:xfrm>
                  <a:off x="2084" y="2384"/>
                  <a:ext cx="234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7" name="Line 147"/>
                <p:cNvSpPr>
                  <a:spLocks noChangeShapeType="1"/>
                </p:cNvSpPr>
                <p:nvPr/>
              </p:nvSpPr>
              <p:spPr bwMode="auto">
                <a:xfrm>
                  <a:off x="2084" y="2487"/>
                  <a:ext cx="27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8" name="AutoShape 148"/>
                <p:cNvSpPr>
                  <a:spLocks noChangeArrowheads="1"/>
                </p:cNvSpPr>
                <p:nvPr/>
              </p:nvSpPr>
              <p:spPr bwMode="auto">
                <a:xfrm rot="-8820000">
                  <a:off x="2427" y="1866"/>
                  <a:ext cx="154" cy="98"/>
                </a:xfrm>
                <a:prstGeom prst="triangle">
                  <a:avLst>
                    <a:gd name="adj" fmla="val 49958"/>
                  </a:avLst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  <p:grpSp>
            <p:nvGrpSpPr>
              <p:cNvPr id="14" name="Group 149"/>
              <p:cNvGrpSpPr>
                <a:grpSpLocks/>
              </p:cNvGrpSpPr>
              <p:nvPr/>
            </p:nvGrpSpPr>
            <p:grpSpPr bwMode="auto">
              <a:xfrm>
                <a:off x="4464" y="3296"/>
                <a:ext cx="469" cy="509"/>
                <a:chOff x="1968" y="1824"/>
                <a:chExt cx="708" cy="868"/>
              </a:xfrm>
            </p:grpSpPr>
            <p:sp>
              <p:nvSpPr>
                <p:cNvPr id="8245" name="AutoShape 150"/>
                <p:cNvSpPr>
                  <a:spLocks noChangeArrowheads="1"/>
                </p:cNvSpPr>
                <p:nvPr/>
              </p:nvSpPr>
              <p:spPr bwMode="auto">
                <a:xfrm rot="-8580000">
                  <a:off x="2414" y="1863"/>
                  <a:ext cx="158" cy="133"/>
                </a:xfrm>
                <a:prstGeom prst="triangle">
                  <a:avLst>
                    <a:gd name="adj" fmla="val 49958"/>
                  </a:avLst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46" name="Freeform 151"/>
                <p:cNvSpPr>
                  <a:spLocks/>
                </p:cNvSpPr>
                <p:nvPr/>
              </p:nvSpPr>
              <p:spPr bwMode="auto">
                <a:xfrm>
                  <a:off x="1968" y="1824"/>
                  <a:ext cx="624" cy="868"/>
                </a:xfrm>
                <a:custGeom>
                  <a:avLst/>
                  <a:gdLst>
                    <a:gd name="T0" fmla="*/ 0 w 837"/>
                    <a:gd name="T1" fmla="*/ 11 h 1188"/>
                    <a:gd name="T2" fmla="*/ 0 w 837"/>
                    <a:gd name="T3" fmla="*/ 0 h 1188"/>
                    <a:gd name="T4" fmla="*/ 8 w 837"/>
                    <a:gd name="T5" fmla="*/ 0 h 1188"/>
                    <a:gd name="T6" fmla="*/ 10 w 837"/>
                    <a:gd name="T7" fmla="*/ 1 h 1188"/>
                    <a:gd name="T8" fmla="*/ 10 w 837"/>
                    <a:gd name="T9" fmla="*/ 11 h 1188"/>
                    <a:gd name="T10" fmla="*/ 0 w 837"/>
                    <a:gd name="T11" fmla="*/ 11 h 1188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  <a:gd name="T18" fmla="*/ 0 w 837"/>
                    <a:gd name="T19" fmla="*/ 0 h 1188"/>
                    <a:gd name="T20" fmla="*/ 837 w 837"/>
                    <a:gd name="T21" fmla="*/ 1188 h 1188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T18" t="T19" r="T20" b="T21"/>
                  <a:pathLst>
                    <a:path w="837" h="1188">
                      <a:moveTo>
                        <a:pt x="0" y="1187"/>
                      </a:moveTo>
                      <a:lnTo>
                        <a:pt x="0" y="0"/>
                      </a:lnTo>
                      <a:lnTo>
                        <a:pt x="669" y="0"/>
                      </a:lnTo>
                      <a:lnTo>
                        <a:pt x="836" y="145"/>
                      </a:lnTo>
                      <a:lnTo>
                        <a:pt x="836" y="1187"/>
                      </a:lnTo>
                      <a:lnTo>
                        <a:pt x="0" y="1187"/>
                      </a:lnTo>
                    </a:path>
                  </a:pathLst>
                </a:cu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 cap="rnd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s-ES"/>
                </a:p>
              </p:txBody>
            </p:sp>
            <p:sp>
              <p:nvSpPr>
                <p:cNvPr id="8247" name="Rectangle 152"/>
                <p:cNvSpPr>
                  <a:spLocks noChangeArrowheads="1"/>
                </p:cNvSpPr>
                <p:nvPr/>
              </p:nvSpPr>
              <p:spPr bwMode="auto">
                <a:xfrm>
                  <a:off x="2413" y="1893"/>
                  <a:ext cx="263" cy="173"/>
                </a:xfrm>
                <a:prstGeom prst="rect">
                  <a:avLst/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noFill/>
                  <a:miter lim="800000"/>
                  <a:headEnd/>
                  <a:tailEnd/>
                </a:ln>
              </p:spPr>
              <p:txBody>
                <a:bodyPr wrap="none" lIns="87312" tIns="44450" rIns="87312" bIns="44450">
                  <a:spAutoFit/>
                </a:bodyPr>
                <a:lstStyle/>
                <a:p>
                  <a:pPr defTabSz="844550" eaLnBrk="0" hangingPunct="0"/>
                  <a:r>
                    <a:rPr kumimoji="1" lang="es-CL" sz="100" b="1">
                      <a:latin typeface="Verdana" pitchFamily="34" charset="0"/>
                    </a:rPr>
                    <a:t>Guía de</a:t>
                  </a:r>
                </a:p>
                <a:p>
                  <a:pPr defTabSz="844550" eaLnBrk="0" hangingPunct="0"/>
                  <a:r>
                    <a:rPr kumimoji="1" lang="es-CL" sz="100" b="1">
                      <a:latin typeface="Verdana" pitchFamily="34" charset="0"/>
                    </a:rPr>
                    <a:t>Despacho</a:t>
                  </a:r>
                </a:p>
              </p:txBody>
            </p:sp>
            <p:sp>
              <p:nvSpPr>
                <p:cNvPr id="8248" name="Line 153"/>
                <p:cNvSpPr>
                  <a:spLocks noChangeShapeType="1"/>
                </p:cNvSpPr>
                <p:nvPr/>
              </p:nvSpPr>
              <p:spPr bwMode="auto">
                <a:xfrm>
                  <a:off x="2085" y="2577"/>
                  <a:ext cx="368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49" name="Line 154"/>
                <p:cNvSpPr>
                  <a:spLocks noChangeShapeType="1"/>
                </p:cNvSpPr>
                <p:nvPr/>
              </p:nvSpPr>
              <p:spPr bwMode="auto">
                <a:xfrm>
                  <a:off x="2084" y="2384"/>
                  <a:ext cx="234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0" name="Line 155"/>
                <p:cNvSpPr>
                  <a:spLocks noChangeShapeType="1"/>
                </p:cNvSpPr>
                <p:nvPr/>
              </p:nvSpPr>
              <p:spPr bwMode="auto">
                <a:xfrm>
                  <a:off x="2084" y="2487"/>
                  <a:ext cx="279" cy="0"/>
                </a:xfrm>
                <a:prstGeom prst="line">
                  <a:avLst/>
                </a:prstGeom>
                <a:noFill/>
                <a:ln w="12700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  <p:sp>
              <p:nvSpPr>
                <p:cNvPr id="8251" name="AutoShape 156"/>
                <p:cNvSpPr>
                  <a:spLocks noChangeArrowheads="1"/>
                </p:cNvSpPr>
                <p:nvPr/>
              </p:nvSpPr>
              <p:spPr bwMode="auto">
                <a:xfrm rot="-8820000">
                  <a:off x="2427" y="1866"/>
                  <a:ext cx="154" cy="98"/>
                </a:xfrm>
                <a:prstGeom prst="triangle">
                  <a:avLst>
                    <a:gd name="adj" fmla="val 49958"/>
                  </a:avLst>
                </a:prstGeom>
                <a:gradFill rotWithShape="0">
                  <a:gsLst>
                    <a:gs pos="0">
                      <a:srgbClr val="DEFFDE"/>
                    </a:gs>
                    <a:gs pos="100000">
                      <a:srgbClr val="FFFFFF"/>
                    </a:gs>
                  </a:gsLst>
                  <a:lin ang="5400000" scaled="1"/>
                </a:gradFill>
                <a:ln w="12700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s-ES"/>
                </a:p>
              </p:txBody>
            </p:sp>
          </p:grpSp>
        </p:grpSp>
        <p:grpSp>
          <p:nvGrpSpPr>
            <p:cNvPr id="15" name="Group 157"/>
            <p:cNvGrpSpPr>
              <a:grpSpLocks/>
            </p:cNvGrpSpPr>
            <p:nvPr/>
          </p:nvGrpSpPr>
          <p:grpSpPr bwMode="auto">
            <a:xfrm>
              <a:off x="2744" y="3149"/>
              <a:ext cx="1261" cy="686"/>
              <a:chOff x="3139" y="2919"/>
              <a:chExt cx="1261" cy="550"/>
            </a:xfrm>
          </p:grpSpPr>
          <p:sp>
            <p:nvSpPr>
              <p:cNvPr id="8233" name="Freeform 158"/>
              <p:cNvSpPr>
                <a:spLocks noEditPoints="1"/>
              </p:cNvSpPr>
              <p:nvPr/>
            </p:nvSpPr>
            <p:spPr bwMode="auto">
              <a:xfrm>
                <a:off x="3139" y="2919"/>
                <a:ext cx="625" cy="550"/>
              </a:xfrm>
              <a:custGeom>
                <a:avLst/>
                <a:gdLst>
                  <a:gd name="T0" fmla="*/ 0 w 2568"/>
                  <a:gd name="T1" fmla="*/ 0 h 3120"/>
                  <a:gd name="T2" fmla="*/ 0 w 2568"/>
                  <a:gd name="T3" fmla="*/ 0 h 3120"/>
                  <a:gd name="T4" fmla="*/ 0 w 2568"/>
                  <a:gd name="T5" fmla="*/ 0 h 3120"/>
                  <a:gd name="T6" fmla="*/ 0 w 2568"/>
                  <a:gd name="T7" fmla="*/ 0 h 3120"/>
                  <a:gd name="T8" fmla="*/ 0 w 2568"/>
                  <a:gd name="T9" fmla="*/ 0 h 3120"/>
                  <a:gd name="T10" fmla="*/ 0 w 2568"/>
                  <a:gd name="T11" fmla="*/ 0 h 3120"/>
                  <a:gd name="T12" fmla="*/ 0 w 2568"/>
                  <a:gd name="T13" fmla="*/ 0 h 3120"/>
                  <a:gd name="T14" fmla="*/ 0 w 2568"/>
                  <a:gd name="T15" fmla="*/ 0 h 3120"/>
                  <a:gd name="T16" fmla="*/ 0 w 2568"/>
                  <a:gd name="T17" fmla="*/ 0 h 3120"/>
                  <a:gd name="T18" fmla="*/ 0 w 2568"/>
                  <a:gd name="T19" fmla="*/ 0 h 3120"/>
                  <a:gd name="T20" fmla="*/ 0 w 2568"/>
                  <a:gd name="T21" fmla="*/ 0 h 3120"/>
                  <a:gd name="T22" fmla="*/ 0 w 2568"/>
                  <a:gd name="T23" fmla="*/ 0 h 3120"/>
                  <a:gd name="T24" fmla="*/ 0 w 2568"/>
                  <a:gd name="T25" fmla="*/ 0 h 3120"/>
                  <a:gd name="T26" fmla="*/ 0 w 2568"/>
                  <a:gd name="T27" fmla="*/ 0 h 3120"/>
                  <a:gd name="T28" fmla="*/ 0 w 2568"/>
                  <a:gd name="T29" fmla="*/ 0 h 3120"/>
                  <a:gd name="T30" fmla="*/ 0 w 2568"/>
                  <a:gd name="T31" fmla="*/ 0 h 3120"/>
                  <a:gd name="T32" fmla="*/ 0 w 2568"/>
                  <a:gd name="T33" fmla="*/ 0 h 3120"/>
                  <a:gd name="T34" fmla="*/ 0 w 2568"/>
                  <a:gd name="T35" fmla="*/ 0 h 3120"/>
                  <a:gd name="T36" fmla="*/ 0 w 2568"/>
                  <a:gd name="T37" fmla="*/ 0 h 3120"/>
                  <a:gd name="T38" fmla="*/ 0 w 2568"/>
                  <a:gd name="T39" fmla="*/ 0 h 3120"/>
                  <a:gd name="T40" fmla="*/ 0 w 2568"/>
                  <a:gd name="T41" fmla="*/ 0 h 3120"/>
                  <a:gd name="T42" fmla="*/ 0 w 2568"/>
                  <a:gd name="T43" fmla="*/ 0 h 3120"/>
                  <a:gd name="T44" fmla="*/ 0 w 2568"/>
                  <a:gd name="T45" fmla="*/ 0 h 3120"/>
                  <a:gd name="T46" fmla="*/ 0 w 2568"/>
                  <a:gd name="T47" fmla="*/ 0 h 3120"/>
                  <a:gd name="T48" fmla="*/ 0 w 2568"/>
                  <a:gd name="T49" fmla="*/ 0 h 3120"/>
                  <a:gd name="T50" fmla="*/ 0 w 2568"/>
                  <a:gd name="T51" fmla="*/ 0 h 3120"/>
                  <a:gd name="T52" fmla="*/ 0 w 2568"/>
                  <a:gd name="T53" fmla="*/ 0 h 3120"/>
                  <a:gd name="T54" fmla="*/ 0 w 2568"/>
                  <a:gd name="T55" fmla="*/ 0 h 3120"/>
                  <a:gd name="T56" fmla="*/ 0 w 2568"/>
                  <a:gd name="T57" fmla="*/ 0 h 3120"/>
                  <a:gd name="T58" fmla="*/ 0 w 2568"/>
                  <a:gd name="T59" fmla="*/ 0 h 3120"/>
                  <a:gd name="T60" fmla="*/ 0 w 2568"/>
                  <a:gd name="T61" fmla="*/ 0 h 3120"/>
                  <a:gd name="T62" fmla="*/ 0 w 2568"/>
                  <a:gd name="T63" fmla="*/ 0 h 3120"/>
                  <a:gd name="T64" fmla="*/ 0 w 2568"/>
                  <a:gd name="T65" fmla="*/ 0 h 3120"/>
                  <a:gd name="T66" fmla="*/ 0 w 2568"/>
                  <a:gd name="T67" fmla="*/ 0 h 3120"/>
                  <a:gd name="T68" fmla="*/ 0 w 2568"/>
                  <a:gd name="T69" fmla="*/ 0 h 3120"/>
                  <a:gd name="T70" fmla="*/ 0 w 2568"/>
                  <a:gd name="T71" fmla="*/ 0 h 3120"/>
                  <a:gd name="T72" fmla="*/ 0 w 2568"/>
                  <a:gd name="T73" fmla="*/ 0 h 3120"/>
                  <a:gd name="T74" fmla="*/ 0 w 2568"/>
                  <a:gd name="T75" fmla="*/ 0 h 3120"/>
                  <a:gd name="T76" fmla="*/ 0 w 2568"/>
                  <a:gd name="T77" fmla="*/ 0 h 3120"/>
                  <a:gd name="T78" fmla="*/ 0 w 2568"/>
                  <a:gd name="T79" fmla="*/ 0 h 3120"/>
                  <a:gd name="T80" fmla="*/ 0 w 2568"/>
                  <a:gd name="T81" fmla="*/ 0 h 3120"/>
                  <a:gd name="T82" fmla="*/ 0 w 2568"/>
                  <a:gd name="T83" fmla="*/ 0 h 3120"/>
                  <a:gd name="T84" fmla="*/ 0 w 2568"/>
                  <a:gd name="T85" fmla="*/ 0 h 3120"/>
                  <a:gd name="T86" fmla="*/ 0 w 2568"/>
                  <a:gd name="T87" fmla="*/ 0 h 3120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w 2568"/>
                  <a:gd name="T133" fmla="*/ 0 h 3120"/>
                  <a:gd name="T134" fmla="*/ 2568 w 2568"/>
                  <a:gd name="T135" fmla="*/ 3120 h 3120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T132" t="T133" r="T134" b="T135"/>
                <a:pathLst>
                  <a:path w="2568" h="3120">
                    <a:moveTo>
                      <a:pt x="2453" y="2197"/>
                    </a:moveTo>
                    <a:lnTo>
                      <a:pt x="2501" y="2046"/>
                    </a:lnTo>
                    <a:lnTo>
                      <a:pt x="2535" y="1894"/>
                    </a:lnTo>
                    <a:lnTo>
                      <a:pt x="2556" y="1735"/>
                    </a:lnTo>
                    <a:lnTo>
                      <a:pt x="2568" y="1575"/>
                    </a:lnTo>
                    <a:lnTo>
                      <a:pt x="2564" y="1427"/>
                    </a:lnTo>
                    <a:lnTo>
                      <a:pt x="2547" y="1285"/>
                    </a:lnTo>
                    <a:lnTo>
                      <a:pt x="2520" y="1142"/>
                    </a:lnTo>
                    <a:lnTo>
                      <a:pt x="2481" y="1008"/>
                    </a:lnTo>
                    <a:lnTo>
                      <a:pt x="2433" y="879"/>
                    </a:lnTo>
                    <a:lnTo>
                      <a:pt x="2379" y="755"/>
                    </a:lnTo>
                    <a:lnTo>
                      <a:pt x="2316" y="639"/>
                    </a:lnTo>
                    <a:lnTo>
                      <a:pt x="2243" y="527"/>
                    </a:lnTo>
                    <a:lnTo>
                      <a:pt x="2162" y="427"/>
                    </a:lnTo>
                    <a:lnTo>
                      <a:pt x="2074" y="333"/>
                    </a:lnTo>
                    <a:lnTo>
                      <a:pt x="1980" y="252"/>
                    </a:lnTo>
                    <a:lnTo>
                      <a:pt x="1882" y="180"/>
                    </a:lnTo>
                    <a:lnTo>
                      <a:pt x="1775" y="120"/>
                    </a:lnTo>
                    <a:lnTo>
                      <a:pt x="1669" y="68"/>
                    </a:lnTo>
                    <a:lnTo>
                      <a:pt x="1552" y="36"/>
                    </a:lnTo>
                    <a:lnTo>
                      <a:pt x="1430" y="10"/>
                    </a:lnTo>
                    <a:lnTo>
                      <a:pt x="1309" y="0"/>
                    </a:lnTo>
                    <a:lnTo>
                      <a:pt x="1188" y="5"/>
                    </a:lnTo>
                    <a:lnTo>
                      <a:pt x="1071" y="25"/>
                    </a:lnTo>
                    <a:lnTo>
                      <a:pt x="955" y="52"/>
                    </a:lnTo>
                    <a:lnTo>
                      <a:pt x="845" y="95"/>
                    </a:lnTo>
                    <a:lnTo>
                      <a:pt x="737" y="147"/>
                    </a:lnTo>
                    <a:lnTo>
                      <a:pt x="635" y="214"/>
                    </a:lnTo>
                    <a:lnTo>
                      <a:pt x="537" y="289"/>
                    </a:lnTo>
                    <a:lnTo>
                      <a:pt x="447" y="380"/>
                    </a:lnTo>
                    <a:lnTo>
                      <a:pt x="365" y="475"/>
                    </a:lnTo>
                    <a:lnTo>
                      <a:pt x="286" y="581"/>
                    </a:lnTo>
                    <a:lnTo>
                      <a:pt x="214" y="690"/>
                    </a:lnTo>
                    <a:lnTo>
                      <a:pt x="156" y="815"/>
                    </a:lnTo>
                    <a:lnTo>
                      <a:pt x="102" y="942"/>
                    </a:lnTo>
                    <a:lnTo>
                      <a:pt x="61" y="1081"/>
                    </a:lnTo>
                    <a:lnTo>
                      <a:pt x="28" y="1226"/>
                    </a:lnTo>
                    <a:lnTo>
                      <a:pt x="7" y="1369"/>
                    </a:lnTo>
                    <a:lnTo>
                      <a:pt x="0" y="1516"/>
                    </a:lnTo>
                    <a:lnTo>
                      <a:pt x="3" y="1660"/>
                    </a:lnTo>
                    <a:lnTo>
                      <a:pt x="15" y="1802"/>
                    </a:lnTo>
                    <a:lnTo>
                      <a:pt x="37" y="1939"/>
                    </a:lnTo>
                    <a:lnTo>
                      <a:pt x="71" y="2073"/>
                    </a:lnTo>
                    <a:lnTo>
                      <a:pt x="114" y="2205"/>
                    </a:lnTo>
                    <a:lnTo>
                      <a:pt x="168" y="2331"/>
                    </a:lnTo>
                    <a:lnTo>
                      <a:pt x="230" y="2451"/>
                    </a:lnTo>
                    <a:lnTo>
                      <a:pt x="301" y="2560"/>
                    </a:lnTo>
                    <a:lnTo>
                      <a:pt x="381" y="2665"/>
                    </a:lnTo>
                    <a:lnTo>
                      <a:pt x="466" y="2760"/>
                    </a:lnTo>
                    <a:lnTo>
                      <a:pt x="558" y="2851"/>
                    </a:lnTo>
                    <a:lnTo>
                      <a:pt x="660" y="2921"/>
                    </a:lnTo>
                    <a:lnTo>
                      <a:pt x="768" y="2989"/>
                    </a:lnTo>
                    <a:lnTo>
                      <a:pt x="884" y="3045"/>
                    </a:lnTo>
                    <a:lnTo>
                      <a:pt x="999" y="3079"/>
                    </a:lnTo>
                    <a:lnTo>
                      <a:pt x="1117" y="3105"/>
                    </a:lnTo>
                    <a:lnTo>
                      <a:pt x="1237" y="3120"/>
                    </a:lnTo>
                    <a:lnTo>
                      <a:pt x="1350" y="3118"/>
                    </a:lnTo>
                    <a:lnTo>
                      <a:pt x="1469" y="3101"/>
                    </a:lnTo>
                    <a:lnTo>
                      <a:pt x="1583" y="3076"/>
                    </a:lnTo>
                    <a:lnTo>
                      <a:pt x="1696" y="3036"/>
                    </a:lnTo>
                    <a:lnTo>
                      <a:pt x="1801" y="2985"/>
                    </a:lnTo>
                    <a:lnTo>
                      <a:pt x="1907" y="2926"/>
                    </a:lnTo>
                    <a:lnTo>
                      <a:pt x="2002" y="2848"/>
                    </a:lnTo>
                    <a:lnTo>
                      <a:pt x="2098" y="2767"/>
                    </a:lnTo>
                    <a:lnTo>
                      <a:pt x="2183" y="2671"/>
                    </a:lnTo>
                    <a:lnTo>
                      <a:pt x="2265" y="2567"/>
                    </a:lnTo>
                    <a:lnTo>
                      <a:pt x="2337" y="2454"/>
                    </a:lnTo>
                    <a:lnTo>
                      <a:pt x="2398" y="2329"/>
                    </a:lnTo>
                    <a:lnTo>
                      <a:pt x="2453" y="2197"/>
                    </a:lnTo>
                    <a:close/>
                    <a:moveTo>
                      <a:pt x="2453" y="1872"/>
                    </a:moveTo>
                    <a:lnTo>
                      <a:pt x="2420" y="2015"/>
                    </a:lnTo>
                    <a:lnTo>
                      <a:pt x="2378" y="2155"/>
                    </a:lnTo>
                    <a:lnTo>
                      <a:pt x="2324" y="2282"/>
                    </a:lnTo>
                    <a:lnTo>
                      <a:pt x="2261" y="2404"/>
                    </a:lnTo>
                    <a:lnTo>
                      <a:pt x="2188" y="2513"/>
                    </a:lnTo>
                    <a:lnTo>
                      <a:pt x="2110" y="2616"/>
                    </a:lnTo>
                    <a:lnTo>
                      <a:pt x="2023" y="2708"/>
                    </a:lnTo>
                    <a:lnTo>
                      <a:pt x="1928" y="2788"/>
                    </a:lnTo>
                    <a:lnTo>
                      <a:pt x="1828" y="2858"/>
                    </a:lnTo>
                    <a:lnTo>
                      <a:pt x="1725" y="2918"/>
                    </a:lnTo>
                    <a:lnTo>
                      <a:pt x="1614" y="2961"/>
                    </a:lnTo>
                    <a:lnTo>
                      <a:pt x="1504" y="2993"/>
                    </a:lnTo>
                    <a:lnTo>
                      <a:pt x="1387" y="3013"/>
                    </a:lnTo>
                    <a:lnTo>
                      <a:pt x="1266" y="3015"/>
                    </a:lnTo>
                    <a:lnTo>
                      <a:pt x="1148" y="3005"/>
                    </a:lnTo>
                    <a:lnTo>
                      <a:pt x="1025" y="2981"/>
                    </a:lnTo>
                    <a:lnTo>
                      <a:pt x="907" y="2946"/>
                    </a:lnTo>
                    <a:lnTo>
                      <a:pt x="793" y="2892"/>
                    </a:lnTo>
                    <a:lnTo>
                      <a:pt x="688" y="2826"/>
                    </a:lnTo>
                    <a:lnTo>
                      <a:pt x="591" y="2750"/>
                    </a:lnTo>
                    <a:lnTo>
                      <a:pt x="497" y="2658"/>
                    </a:lnTo>
                    <a:lnTo>
                      <a:pt x="415" y="2563"/>
                    </a:lnTo>
                    <a:lnTo>
                      <a:pt x="337" y="2458"/>
                    </a:lnTo>
                    <a:lnTo>
                      <a:pt x="273" y="2346"/>
                    </a:lnTo>
                    <a:lnTo>
                      <a:pt x="217" y="2220"/>
                    </a:lnTo>
                    <a:lnTo>
                      <a:pt x="169" y="2096"/>
                    </a:lnTo>
                    <a:lnTo>
                      <a:pt x="132" y="1964"/>
                    </a:lnTo>
                    <a:lnTo>
                      <a:pt x="103" y="1827"/>
                    </a:lnTo>
                    <a:lnTo>
                      <a:pt x="89" y="1682"/>
                    </a:lnTo>
                    <a:lnTo>
                      <a:pt x="83" y="1537"/>
                    </a:lnTo>
                    <a:lnTo>
                      <a:pt x="94" y="1391"/>
                    </a:lnTo>
                    <a:lnTo>
                      <a:pt x="111" y="1245"/>
                    </a:lnTo>
                    <a:lnTo>
                      <a:pt x="144" y="1102"/>
                    </a:lnTo>
                    <a:lnTo>
                      <a:pt x="189" y="965"/>
                    </a:lnTo>
                    <a:lnTo>
                      <a:pt x="242" y="833"/>
                    </a:lnTo>
                    <a:lnTo>
                      <a:pt x="305" y="716"/>
                    </a:lnTo>
                    <a:lnTo>
                      <a:pt x="377" y="605"/>
                    </a:lnTo>
                    <a:lnTo>
                      <a:pt x="460" y="504"/>
                    </a:lnTo>
                    <a:lnTo>
                      <a:pt x="545" y="416"/>
                    </a:lnTo>
                    <a:lnTo>
                      <a:pt x="640" y="333"/>
                    </a:lnTo>
                    <a:lnTo>
                      <a:pt x="740" y="265"/>
                    </a:lnTo>
                    <a:lnTo>
                      <a:pt x="843" y="207"/>
                    </a:lnTo>
                    <a:lnTo>
                      <a:pt x="953" y="162"/>
                    </a:lnTo>
                    <a:lnTo>
                      <a:pt x="1068" y="130"/>
                    </a:lnTo>
                    <a:lnTo>
                      <a:pt x="1185" y="110"/>
                    </a:lnTo>
                    <a:lnTo>
                      <a:pt x="1301" y="104"/>
                    </a:lnTo>
                    <a:lnTo>
                      <a:pt x="1424" y="115"/>
                    </a:lnTo>
                    <a:lnTo>
                      <a:pt x="1544" y="138"/>
                    </a:lnTo>
                    <a:lnTo>
                      <a:pt x="1663" y="174"/>
                    </a:lnTo>
                    <a:lnTo>
                      <a:pt x="1773" y="227"/>
                    </a:lnTo>
                    <a:lnTo>
                      <a:pt x="1878" y="295"/>
                    </a:lnTo>
                    <a:lnTo>
                      <a:pt x="1975" y="371"/>
                    </a:lnTo>
                    <a:lnTo>
                      <a:pt x="2068" y="459"/>
                    </a:lnTo>
                    <a:lnTo>
                      <a:pt x="2150" y="554"/>
                    </a:lnTo>
                    <a:lnTo>
                      <a:pt x="2227" y="660"/>
                    </a:lnTo>
                    <a:lnTo>
                      <a:pt x="2292" y="775"/>
                    </a:lnTo>
                    <a:lnTo>
                      <a:pt x="2352" y="896"/>
                    </a:lnTo>
                    <a:lnTo>
                      <a:pt x="2396" y="1024"/>
                    </a:lnTo>
                    <a:lnTo>
                      <a:pt x="2433" y="1156"/>
                    </a:lnTo>
                    <a:lnTo>
                      <a:pt x="2460" y="1296"/>
                    </a:lnTo>
                    <a:lnTo>
                      <a:pt x="2474" y="1435"/>
                    </a:lnTo>
                    <a:lnTo>
                      <a:pt x="2482" y="1580"/>
                    </a:lnTo>
                    <a:lnTo>
                      <a:pt x="2471" y="1724"/>
                    </a:lnTo>
                    <a:lnTo>
                      <a:pt x="2453" y="1872"/>
                    </a:lnTo>
                    <a:close/>
                  </a:path>
                </a:pathLst>
              </a:custGeom>
              <a:solidFill>
                <a:srgbClr val="FFFF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4" name="Freeform 159"/>
              <p:cNvSpPr>
                <a:spLocks/>
              </p:cNvSpPr>
              <p:nvPr/>
            </p:nvSpPr>
            <p:spPr bwMode="auto">
              <a:xfrm>
                <a:off x="3139" y="2919"/>
                <a:ext cx="625" cy="550"/>
              </a:xfrm>
              <a:custGeom>
                <a:avLst/>
                <a:gdLst>
                  <a:gd name="T0" fmla="*/ 0 w 2568"/>
                  <a:gd name="T1" fmla="*/ 0 h 3120"/>
                  <a:gd name="T2" fmla="*/ 0 w 2568"/>
                  <a:gd name="T3" fmla="*/ 0 h 3120"/>
                  <a:gd name="T4" fmla="*/ 0 w 2568"/>
                  <a:gd name="T5" fmla="*/ 0 h 3120"/>
                  <a:gd name="T6" fmla="*/ 0 w 2568"/>
                  <a:gd name="T7" fmla="*/ 0 h 3120"/>
                  <a:gd name="T8" fmla="*/ 0 w 2568"/>
                  <a:gd name="T9" fmla="*/ 0 h 3120"/>
                  <a:gd name="T10" fmla="*/ 0 w 2568"/>
                  <a:gd name="T11" fmla="*/ 0 h 3120"/>
                  <a:gd name="T12" fmla="*/ 0 w 2568"/>
                  <a:gd name="T13" fmla="*/ 0 h 3120"/>
                  <a:gd name="T14" fmla="*/ 0 w 2568"/>
                  <a:gd name="T15" fmla="*/ 0 h 3120"/>
                  <a:gd name="T16" fmla="*/ 0 w 2568"/>
                  <a:gd name="T17" fmla="*/ 0 h 3120"/>
                  <a:gd name="T18" fmla="*/ 0 w 2568"/>
                  <a:gd name="T19" fmla="*/ 0 h 3120"/>
                  <a:gd name="T20" fmla="*/ 0 w 2568"/>
                  <a:gd name="T21" fmla="*/ 0 h 3120"/>
                  <a:gd name="T22" fmla="*/ 0 w 2568"/>
                  <a:gd name="T23" fmla="*/ 0 h 3120"/>
                  <a:gd name="T24" fmla="*/ 0 w 2568"/>
                  <a:gd name="T25" fmla="*/ 0 h 3120"/>
                  <a:gd name="T26" fmla="*/ 0 w 2568"/>
                  <a:gd name="T27" fmla="*/ 0 h 3120"/>
                  <a:gd name="T28" fmla="*/ 0 w 2568"/>
                  <a:gd name="T29" fmla="*/ 0 h 3120"/>
                  <a:gd name="T30" fmla="*/ 0 w 2568"/>
                  <a:gd name="T31" fmla="*/ 0 h 3120"/>
                  <a:gd name="T32" fmla="*/ 0 w 2568"/>
                  <a:gd name="T33" fmla="*/ 0 h 3120"/>
                  <a:gd name="T34" fmla="*/ 0 w 2568"/>
                  <a:gd name="T35" fmla="*/ 0 h 3120"/>
                  <a:gd name="T36" fmla="*/ 0 w 2568"/>
                  <a:gd name="T37" fmla="*/ 0 h 3120"/>
                  <a:gd name="T38" fmla="*/ 0 w 2568"/>
                  <a:gd name="T39" fmla="*/ 0 h 3120"/>
                  <a:gd name="T40" fmla="*/ 0 w 2568"/>
                  <a:gd name="T41" fmla="*/ 0 h 3120"/>
                  <a:gd name="T42" fmla="*/ 0 w 2568"/>
                  <a:gd name="T43" fmla="*/ 0 h 3120"/>
                  <a:gd name="T44" fmla="*/ 0 w 2568"/>
                  <a:gd name="T45" fmla="*/ 0 h 3120"/>
                  <a:gd name="T46" fmla="*/ 0 w 2568"/>
                  <a:gd name="T47" fmla="*/ 0 h 3120"/>
                  <a:gd name="T48" fmla="*/ 0 w 2568"/>
                  <a:gd name="T49" fmla="*/ 0 h 3120"/>
                  <a:gd name="T50" fmla="*/ 0 w 2568"/>
                  <a:gd name="T51" fmla="*/ 0 h 3120"/>
                  <a:gd name="T52" fmla="*/ 0 w 2568"/>
                  <a:gd name="T53" fmla="*/ 0 h 3120"/>
                  <a:gd name="T54" fmla="*/ 0 w 2568"/>
                  <a:gd name="T55" fmla="*/ 0 h 3120"/>
                  <a:gd name="T56" fmla="*/ 0 w 2568"/>
                  <a:gd name="T57" fmla="*/ 0 h 3120"/>
                  <a:gd name="T58" fmla="*/ 0 w 2568"/>
                  <a:gd name="T59" fmla="*/ 0 h 3120"/>
                  <a:gd name="T60" fmla="*/ 0 w 2568"/>
                  <a:gd name="T61" fmla="*/ 0 h 3120"/>
                  <a:gd name="T62" fmla="*/ 0 w 2568"/>
                  <a:gd name="T63" fmla="*/ 0 h 3120"/>
                  <a:gd name="T64" fmla="*/ 0 w 2568"/>
                  <a:gd name="T65" fmla="*/ 0 h 3120"/>
                  <a:gd name="T66" fmla="*/ 0 w 2568"/>
                  <a:gd name="T67" fmla="*/ 0 h 3120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w 2568"/>
                  <a:gd name="T103" fmla="*/ 0 h 3120"/>
                  <a:gd name="T104" fmla="*/ 2568 w 2568"/>
                  <a:gd name="T105" fmla="*/ 3120 h 3120"/>
                </a:gdLst>
                <a:ahLst/>
                <a:cxnLst>
                  <a:cxn ang="T68">
                    <a:pos x="T0" y="T1"/>
                  </a:cxn>
                  <a:cxn ang="T69">
                    <a:pos x="T2" y="T3"/>
                  </a:cxn>
                  <a:cxn ang="T70">
                    <a:pos x="T4" y="T5"/>
                  </a:cxn>
                  <a:cxn ang="T71">
                    <a:pos x="T6" y="T7"/>
                  </a:cxn>
                  <a:cxn ang="T72">
                    <a:pos x="T8" y="T9"/>
                  </a:cxn>
                  <a:cxn ang="T73">
                    <a:pos x="T10" y="T11"/>
                  </a:cxn>
                  <a:cxn ang="T74">
                    <a:pos x="T12" y="T13"/>
                  </a:cxn>
                  <a:cxn ang="T75">
                    <a:pos x="T14" y="T15"/>
                  </a:cxn>
                  <a:cxn ang="T76">
                    <a:pos x="T16" y="T17"/>
                  </a:cxn>
                  <a:cxn ang="T77">
                    <a:pos x="T18" y="T19"/>
                  </a:cxn>
                  <a:cxn ang="T78">
                    <a:pos x="T20" y="T21"/>
                  </a:cxn>
                  <a:cxn ang="T79">
                    <a:pos x="T22" y="T23"/>
                  </a:cxn>
                  <a:cxn ang="T80">
                    <a:pos x="T24" y="T25"/>
                  </a:cxn>
                  <a:cxn ang="T81">
                    <a:pos x="T26" y="T27"/>
                  </a:cxn>
                  <a:cxn ang="T82">
                    <a:pos x="T28" y="T29"/>
                  </a:cxn>
                  <a:cxn ang="T83">
                    <a:pos x="T30" y="T31"/>
                  </a:cxn>
                  <a:cxn ang="T84">
                    <a:pos x="T32" y="T33"/>
                  </a:cxn>
                  <a:cxn ang="T85">
                    <a:pos x="T34" y="T35"/>
                  </a:cxn>
                  <a:cxn ang="T86">
                    <a:pos x="T36" y="T37"/>
                  </a:cxn>
                  <a:cxn ang="T87">
                    <a:pos x="T38" y="T39"/>
                  </a:cxn>
                  <a:cxn ang="T88">
                    <a:pos x="T40" y="T41"/>
                  </a:cxn>
                  <a:cxn ang="T89">
                    <a:pos x="T42" y="T43"/>
                  </a:cxn>
                  <a:cxn ang="T90">
                    <a:pos x="T44" y="T45"/>
                  </a:cxn>
                  <a:cxn ang="T91">
                    <a:pos x="T46" y="T47"/>
                  </a:cxn>
                  <a:cxn ang="T92">
                    <a:pos x="T48" y="T49"/>
                  </a:cxn>
                  <a:cxn ang="T93">
                    <a:pos x="T50" y="T51"/>
                  </a:cxn>
                  <a:cxn ang="T94">
                    <a:pos x="T52" y="T53"/>
                  </a:cxn>
                  <a:cxn ang="T95">
                    <a:pos x="T54" y="T55"/>
                  </a:cxn>
                  <a:cxn ang="T96">
                    <a:pos x="T56" y="T57"/>
                  </a:cxn>
                  <a:cxn ang="T97">
                    <a:pos x="T58" y="T59"/>
                  </a:cxn>
                  <a:cxn ang="T98">
                    <a:pos x="T60" y="T61"/>
                  </a:cxn>
                  <a:cxn ang="T99">
                    <a:pos x="T62" y="T63"/>
                  </a:cxn>
                  <a:cxn ang="T100">
                    <a:pos x="T64" y="T65"/>
                  </a:cxn>
                  <a:cxn ang="T101">
                    <a:pos x="T66" y="T67"/>
                  </a:cxn>
                </a:cxnLst>
                <a:rect l="T102" t="T103" r="T104" b="T105"/>
                <a:pathLst>
                  <a:path w="2568" h="3120">
                    <a:moveTo>
                      <a:pt x="2453" y="2197"/>
                    </a:moveTo>
                    <a:lnTo>
                      <a:pt x="2501" y="2046"/>
                    </a:lnTo>
                    <a:lnTo>
                      <a:pt x="2535" y="1894"/>
                    </a:lnTo>
                    <a:lnTo>
                      <a:pt x="2556" y="1735"/>
                    </a:lnTo>
                    <a:lnTo>
                      <a:pt x="2568" y="1575"/>
                    </a:lnTo>
                    <a:lnTo>
                      <a:pt x="2564" y="1427"/>
                    </a:lnTo>
                    <a:lnTo>
                      <a:pt x="2547" y="1285"/>
                    </a:lnTo>
                    <a:lnTo>
                      <a:pt x="2520" y="1142"/>
                    </a:lnTo>
                    <a:lnTo>
                      <a:pt x="2481" y="1008"/>
                    </a:lnTo>
                    <a:lnTo>
                      <a:pt x="2433" y="879"/>
                    </a:lnTo>
                    <a:lnTo>
                      <a:pt x="2379" y="755"/>
                    </a:lnTo>
                    <a:lnTo>
                      <a:pt x="2316" y="639"/>
                    </a:lnTo>
                    <a:lnTo>
                      <a:pt x="2243" y="527"/>
                    </a:lnTo>
                    <a:lnTo>
                      <a:pt x="2162" y="427"/>
                    </a:lnTo>
                    <a:lnTo>
                      <a:pt x="2074" y="333"/>
                    </a:lnTo>
                    <a:lnTo>
                      <a:pt x="1980" y="252"/>
                    </a:lnTo>
                    <a:lnTo>
                      <a:pt x="1882" y="180"/>
                    </a:lnTo>
                    <a:lnTo>
                      <a:pt x="1775" y="120"/>
                    </a:lnTo>
                    <a:lnTo>
                      <a:pt x="1669" y="68"/>
                    </a:lnTo>
                    <a:lnTo>
                      <a:pt x="1552" y="36"/>
                    </a:lnTo>
                    <a:lnTo>
                      <a:pt x="1430" y="10"/>
                    </a:lnTo>
                    <a:lnTo>
                      <a:pt x="1309" y="0"/>
                    </a:lnTo>
                    <a:lnTo>
                      <a:pt x="1188" y="5"/>
                    </a:lnTo>
                    <a:lnTo>
                      <a:pt x="1071" y="25"/>
                    </a:lnTo>
                    <a:lnTo>
                      <a:pt x="955" y="52"/>
                    </a:lnTo>
                    <a:lnTo>
                      <a:pt x="845" y="95"/>
                    </a:lnTo>
                    <a:lnTo>
                      <a:pt x="737" y="147"/>
                    </a:lnTo>
                    <a:lnTo>
                      <a:pt x="635" y="214"/>
                    </a:lnTo>
                    <a:lnTo>
                      <a:pt x="537" y="289"/>
                    </a:lnTo>
                    <a:lnTo>
                      <a:pt x="447" y="380"/>
                    </a:lnTo>
                    <a:lnTo>
                      <a:pt x="365" y="475"/>
                    </a:lnTo>
                    <a:lnTo>
                      <a:pt x="286" y="581"/>
                    </a:lnTo>
                    <a:lnTo>
                      <a:pt x="214" y="690"/>
                    </a:lnTo>
                    <a:lnTo>
                      <a:pt x="156" y="815"/>
                    </a:lnTo>
                    <a:lnTo>
                      <a:pt x="102" y="942"/>
                    </a:lnTo>
                    <a:lnTo>
                      <a:pt x="61" y="1081"/>
                    </a:lnTo>
                    <a:lnTo>
                      <a:pt x="28" y="1226"/>
                    </a:lnTo>
                    <a:lnTo>
                      <a:pt x="7" y="1369"/>
                    </a:lnTo>
                    <a:lnTo>
                      <a:pt x="0" y="1516"/>
                    </a:lnTo>
                    <a:lnTo>
                      <a:pt x="3" y="1660"/>
                    </a:lnTo>
                    <a:lnTo>
                      <a:pt x="15" y="1802"/>
                    </a:lnTo>
                    <a:lnTo>
                      <a:pt x="37" y="1939"/>
                    </a:lnTo>
                    <a:lnTo>
                      <a:pt x="71" y="2073"/>
                    </a:lnTo>
                    <a:lnTo>
                      <a:pt x="114" y="2205"/>
                    </a:lnTo>
                    <a:lnTo>
                      <a:pt x="168" y="2331"/>
                    </a:lnTo>
                    <a:lnTo>
                      <a:pt x="230" y="2451"/>
                    </a:lnTo>
                    <a:lnTo>
                      <a:pt x="301" y="2560"/>
                    </a:lnTo>
                    <a:lnTo>
                      <a:pt x="381" y="2665"/>
                    </a:lnTo>
                    <a:lnTo>
                      <a:pt x="466" y="2760"/>
                    </a:lnTo>
                    <a:lnTo>
                      <a:pt x="558" y="2851"/>
                    </a:lnTo>
                    <a:lnTo>
                      <a:pt x="660" y="2921"/>
                    </a:lnTo>
                    <a:lnTo>
                      <a:pt x="768" y="2989"/>
                    </a:lnTo>
                    <a:lnTo>
                      <a:pt x="884" y="3045"/>
                    </a:lnTo>
                    <a:lnTo>
                      <a:pt x="999" y="3079"/>
                    </a:lnTo>
                    <a:lnTo>
                      <a:pt x="1117" y="3105"/>
                    </a:lnTo>
                    <a:lnTo>
                      <a:pt x="1237" y="3120"/>
                    </a:lnTo>
                    <a:lnTo>
                      <a:pt x="1350" y="3118"/>
                    </a:lnTo>
                    <a:lnTo>
                      <a:pt x="1469" y="3101"/>
                    </a:lnTo>
                    <a:lnTo>
                      <a:pt x="1583" y="3076"/>
                    </a:lnTo>
                    <a:lnTo>
                      <a:pt x="1696" y="3036"/>
                    </a:lnTo>
                    <a:lnTo>
                      <a:pt x="1801" y="2985"/>
                    </a:lnTo>
                    <a:lnTo>
                      <a:pt x="1907" y="2926"/>
                    </a:lnTo>
                    <a:lnTo>
                      <a:pt x="2002" y="2848"/>
                    </a:lnTo>
                    <a:lnTo>
                      <a:pt x="2098" y="2767"/>
                    </a:lnTo>
                    <a:lnTo>
                      <a:pt x="2183" y="2671"/>
                    </a:lnTo>
                    <a:lnTo>
                      <a:pt x="2265" y="2567"/>
                    </a:lnTo>
                    <a:lnTo>
                      <a:pt x="2337" y="2454"/>
                    </a:lnTo>
                    <a:lnTo>
                      <a:pt x="2398" y="2329"/>
                    </a:lnTo>
                    <a:lnTo>
                      <a:pt x="2453" y="2197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5" name="Freeform 160"/>
              <p:cNvSpPr>
                <a:spLocks/>
              </p:cNvSpPr>
              <p:nvPr/>
            </p:nvSpPr>
            <p:spPr bwMode="auto">
              <a:xfrm>
                <a:off x="3739" y="3216"/>
                <a:ext cx="661" cy="205"/>
              </a:xfrm>
              <a:custGeom>
                <a:avLst/>
                <a:gdLst>
                  <a:gd name="T0" fmla="*/ 0 w 2715"/>
                  <a:gd name="T1" fmla="*/ 0 h 1165"/>
                  <a:gd name="T2" fmla="*/ 0 w 2715"/>
                  <a:gd name="T3" fmla="*/ 0 h 1165"/>
                  <a:gd name="T4" fmla="*/ 0 w 2715"/>
                  <a:gd name="T5" fmla="*/ 0 h 1165"/>
                  <a:gd name="T6" fmla="*/ 0 w 2715"/>
                  <a:gd name="T7" fmla="*/ 0 h 1165"/>
                  <a:gd name="T8" fmla="*/ 0 w 2715"/>
                  <a:gd name="T9" fmla="*/ 0 h 1165"/>
                  <a:gd name="T10" fmla="*/ 0 w 2715"/>
                  <a:gd name="T11" fmla="*/ 0 h 1165"/>
                  <a:gd name="T12" fmla="*/ 0 w 2715"/>
                  <a:gd name="T13" fmla="*/ 0 h 1165"/>
                  <a:gd name="T14" fmla="*/ 0 w 2715"/>
                  <a:gd name="T15" fmla="*/ 0 h 1165"/>
                  <a:gd name="T16" fmla="*/ 0 w 2715"/>
                  <a:gd name="T17" fmla="*/ 0 h 1165"/>
                  <a:gd name="T18" fmla="*/ 0 w 2715"/>
                  <a:gd name="T19" fmla="*/ 0 h 1165"/>
                  <a:gd name="T20" fmla="*/ 0 w 2715"/>
                  <a:gd name="T21" fmla="*/ 0 h 1165"/>
                  <a:gd name="T22" fmla="*/ 0 w 2715"/>
                  <a:gd name="T23" fmla="*/ 0 h 1165"/>
                  <a:gd name="T24" fmla="*/ 0 w 2715"/>
                  <a:gd name="T25" fmla="*/ 0 h 1165"/>
                  <a:gd name="T26" fmla="*/ 0 w 2715"/>
                  <a:gd name="T27" fmla="*/ 0 h 1165"/>
                  <a:gd name="T28" fmla="*/ 0 w 2715"/>
                  <a:gd name="T29" fmla="*/ 0 h 1165"/>
                  <a:gd name="T30" fmla="*/ 0 w 2715"/>
                  <a:gd name="T31" fmla="*/ 0 h 1165"/>
                  <a:gd name="T32" fmla="*/ 0 w 2715"/>
                  <a:gd name="T33" fmla="*/ 0 h 1165"/>
                  <a:gd name="T34" fmla="*/ 0 w 2715"/>
                  <a:gd name="T35" fmla="*/ 0 h 1165"/>
                  <a:gd name="T36" fmla="*/ 0 w 2715"/>
                  <a:gd name="T37" fmla="*/ 0 h 1165"/>
                  <a:gd name="T38" fmla="*/ 0 w 2715"/>
                  <a:gd name="T39" fmla="*/ 0 h 1165"/>
                  <a:gd name="T40" fmla="*/ 0 w 2715"/>
                  <a:gd name="T41" fmla="*/ 0 h 1165"/>
                  <a:gd name="T42" fmla="*/ 0 w 2715"/>
                  <a:gd name="T43" fmla="*/ 0 h 1165"/>
                  <a:gd name="T44" fmla="*/ 0 w 2715"/>
                  <a:gd name="T45" fmla="*/ 0 h 1165"/>
                  <a:gd name="T46" fmla="*/ 0 w 2715"/>
                  <a:gd name="T47" fmla="*/ 0 h 1165"/>
                  <a:gd name="T48" fmla="*/ 0 w 2715"/>
                  <a:gd name="T49" fmla="*/ 0 h 1165"/>
                  <a:gd name="T50" fmla="*/ 0 w 2715"/>
                  <a:gd name="T51" fmla="*/ 0 h 11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5"/>
                  <a:gd name="T79" fmla="*/ 0 h 1165"/>
                  <a:gd name="T80" fmla="*/ 2715 w 2715"/>
                  <a:gd name="T81" fmla="*/ 1165 h 11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5" h="1165">
                    <a:moveTo>
                      <a:pt x="0" y="470"/>
                    </a:moveTo>
                    <a:lnTo>
                      <a:pt x="89" y="495"/>
                    </a:lnTo>
                    <a:lnTo>
                      <a:pt x="101" y="444"/>
                    </a:lnTo>
                    <a:lnTo>
                      <a:pt x="568" y="562"/>
                    </a:lnTo>
                    <a:lnTo>
                      <a:pt x="557" y="612"/>
                    </a:lnTo>
                    <a:lnTo>
                      <a:pt x="1403" y="872"/>
                    </a:lnTo>
                    <a:lnTo>
                      <a:pt x="2573" y="1165"/>
                    </a:lnTo>
                    <a:lnTo>
                      <a:pt x="2588" y="1161"/>
                    </a:lnTo>
                    <a:lnTo>
                      <a:pt x="2602" y="1152"/>
                    </a:lnTo>
                    <a:lnTo>
                      <a:pt x="2612" y="1141"/>
                    </a:lnTo>
                    <a:lnTo>
                      <a:pt x="2620" y="1126"/>
                    </a:lnTo>
                    <a:lnTo>
                      <a:pt x="2713" y="634"/>
                    </a:lnTo>
                    <a:lnTo>
                      <a:pt x="2715" y="619"/>
                    </a:lnTo>
                    <a:lnTo>
                      <a:pt x="2710" y="603"/>
                    </a:lnTo>
                    <a:lnTo>
                      <a:pt x="2700" y="591"/>
                    </a:lnTo>
                    <a:lnTo>
                      <a:pt x="2688" y="582"/>
                    </a:lnTo>
                    <a:lnTo>
                      <a:pt x="1517" y="296"/>
                    </a:lnTo>
                    <a:lnTo>
                      <a:pt x="650" y="135"/>
                    </a:lnTo>
                    <a:lnTo>
                      <a:pt x="641" y="185"/>
                    </a:lnTo>
                    <a:lnTo>
                      <a:pt x="171" y="68"/>
                    </a:lnTo>
                    <a:lnTo>
                      <a:pt x="181" y="19"/>
                    </a:lnTo>
                    <a:lnTo>
                      <a:pt x="96" y="0"/>
                    </a:lnTo>
                    <a:lnTo>
                      <a:pt x="86" y="119"/>
                    </a:lnTo>
                    <a:lnTo>
                      <a:pt x="66" y="240"/>
                    </a:lnTo>
                    <a:lnTo>
                      <a:pt x="39" y="358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6" name="Freeform 161"/>
              <p:cNvSpPr>
                <a:spLocks/>
              </p:cNvSpPr>
              <p:nvPr/>
            </p:nvSpPr>
            <p:spPr bwMode="auto">
              <a:xfrm>
                <a:off x="3739" y="3216"/>
                <a:ext cx="661" cy="205"/>
              </a:xfrm>
              <a:custGeom>
                <a:avLst/>
                <a:gdLst>
                  <a:gd name="T0" fmla="*/ 0 w 2715"/>
                  <a:gd name="T1" fmla="*/ 0 h 1165"/>
                  <a:gd name="T2" fmla="*/ 0 w 2715"/>
                  <a:gd name="T3" fmla="*/ 0 h 1165"/>
                  <a:gd name="T4" fmla="*/ 0 w 2715"/>
                  <a:gd name="T5" fmla="*/ 0 h 1165"/>
                  <a:gd name="T6" fmla="*/ 0 w 2715"/>
                  <a:gd name="T7" fmla="*/ 0 h 1165"/>
                  <a:gd name="T8" fmla="*/ 0 w 2715"/>
                  <a:gd name="T9" fmla="*/ 0 h 1165"/>
                  <a:gd name="T10" fmla="*/ 0 w 2715"/>
                  <a:gd name="T11" fmla="*/ 0 h 1165"/>
                  <a:gd name="T12" fmla="*/ 0 w 2715"/>
                  <a:gd name="T13" fmla="*/ 0 h 1165"/>
                  <a:gd name="T14" fmla="*/ 0 w 2715"/>
                  <a:gd name="T15" fmla="*/ 0 h 1165"/>
                  <a:gd name="T16" fmla="*/ 0 w 2715"/>
                  <a:gd name="T17" fmla="*/ 0 h 1165"/>
                  <a:gd name="T18" fmla="*/ 0 w 2715"/>
                  <a:gd name="T19" fmla="*/ 0 h 1165"/>
                  <a:gd name="T20" fmla="*/ 0 w 2715"/>
                  <a:gd name="T21" fmla="*/ 0 h 1165"/>
                  <a:gd name="T22" fmla="*/ 0 w 2715"/>
                  <a:gd name="T23" fmla="*/ 0 h 1165"/>
                  <a:gd name="T24" fmla="*/ 0 w 2715"/>
                  <a:gd name="T25" fmla="*/ 0 h 1165"/>
                  <a:gd name="T26" fmla="*/ 0 w 2715"/>
                  <a:gd name="T27" fmla="*/ 0 h 1165"/>
                  <a:gd name="T28" fmla="*/ 0 w 2715"/>
                  <a:gd name="T29" fmla="*/ 0 h 1165"/>
                  <a:gd name="T30" fmla="*/ 0 w 2715"/>
                  <a:gd name="T31" fmla="*/ 0 h 1165"/>
                  <a:gd name="T32" fmla="*/ 0 w 2715"/>
                  <a:gd name="T33" fmla="*/ 0 h 1165"/>
                  <a:gd name="T34" fmla="*/ 0 w 2715"/>
                  <a:gd name="T35" fmla="*/ 0 h 1165"/>
                  <a:gd name="T36" fmla="*/ 0 w 2715"/>
                  <a:gd name="T37" fmla="*/ 0 h 1165"/>
                  <a:gd name="T38" fmla="*/ 0 w 2715"/>
                  <a:gd name="T39" fmla="*/ 0 h 1165"/>
                  <a:gd name="T40" fmla="*/ 0 w 2715"/>
                  <a:gd name="T41" fmla="*/ 0 h 1165"/>
                  <a:gd name="T42" fmla="*/ 0 w 2715"/>
                  <a:gd name="T43" fmla="*/ 0 h 1165"/>
                  <a:gd name="T44" fmla="*/ 0 w 2715"/>
                  <a:gd name="T45" fmla="*/ 0 h 1165"/>
                  <a:gd name="T46" fmla="*/ 0 w 2715"/>
                  <a:gd name="T47" fmla="*/ 0 h 1165"/>
                  <a:gd name="T48" fmla="*/ 0 w 2715"/>
                  <a:gd name="T49" fmla="*/ 0 h 1165"/>
                  <a:gd name="T50" fmla="*/ 0 w 2715"/>
                  <a:gd name="T51" fmla="*/ 0 h 11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5"/>
                  <a:gd name="T79" fmla="*/ 0 h 1165"/>
                  <a:gd name="T80" fmla="*/ 2715 w 2715"/>
                  <a:gd name="T81" fmla="*/ 1165 h 11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5" h="1165">
                    <a:moveTo>
                      <a:pt x="0" y="470"/>
                    </a:moveTo>
                    <a:lnTo>
                      <a:pt x="89" y="495"/>
                    </a:lnTo>
                    <a:lnTo>
                      <a:pt x="101" y="444"/>
                    </a:lnTo>
                    <a:lnTo>
                      <a:pt x="568" y="562"/>
                    </a:lnTo>
                    <a:lnTo>
                      <a:pt x="557" y="612"/>
                    </a:lnTo>
                    <a:lnTo>
                      <a:pt x="1403" y="872"/>
                    </a:lnTo>
                    <a:lnTo>
                      <a:pt x="2573" y="1165"/>
                    </a:lnTo>
                    <a:lnTo>
                      <a:pt x="2588" y="1161"/>
                    </a:lnTo>
                    <a:lnTo>
                      <a:pt x="2602" y="1152"/>
                    </a:lnTo>
                    <a:lnTo>
                      <a:pt x="2612" y="1141"/>
                    </a:lnTo>
                    <a:lnTo>
                      <a:pt x="2620" y="1126"/>
                    </a:lnTo>
                    <a:lnTo>
                      <a:pt x="2713" y="634"/>
                    </a:lnTo>
                    <a:lnTo>
                      <a:pt x="2715" y="619"/>
                    </a:lnTo>
                    <a:lnTo>
                      <a:pt x="2710" y="603"/>
                    </a:lnTo>
                    <a:lnTo>
                      <a:pt x="2700" y="591"/>
                    </a:lnTo>
                    <a:lnTo>
                      <a:pt x="2688" y="582"/>
                    </a:lnTo>
                    <a:lnTo>
                      <a:pt x="1517" y="296"/>
                    </a:lnTo>
                    <a:lnTo>
                      <a:pt x="650" y="135"/>
                    </a:lnTo>
                    <a:lnTo>
                      <a:pt x="641" y="185"/>
                    </a:lnTo>
                    <a:lnTo>
                      <a:pt x="171" y="68"/>
                    </a:lnTo>
                    <a:lnTo>
                      <a:pt x="181" y="19"/>
                    </a:lnTo>
                    <a:lnTo>
                      <a:pt x="96" y="0"/>
                    </a:lnTo>
                    <a:lnTo>
                      <a:pt x="86" y="119"/>
                    </a:lnTo>
                    <a:lnTo>
                      <a:pt x="66" y="240"/>
                    </a:lnTo>
                    <a:lnTo>
                      <a:pt x="39" y="358"/>
                    </a:lnTo>
                    <a:lnTo>
                      <a:pt x="0" y="470"/>
                    </a:lnTo>
                  </a:path>
                </a:pathLst>
              </a:custGeom>
              <a:noFill/>
              <a:ln w="0">
                <a:solidFill>
                  <a:srgbClr val="7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7" name="Freeform 162"/>
              <p:cNvSpPr>
                <a:spLocks/>
              </p:cNvSpPr>
              <p:nvPr/>
            </p:nvSpPr>
            <p:spPr bwMode="auto">
              <a:xfrm>
                <a:off x="3739" y="3216"/>
                <a:ext cx="661" cy="205"/>
              </a:xfrm>
              <a:custGeom>
                <a:avLst/>
                <a:gdLst>
                  <a:gd name="T0" fmla="*/ 0 w 2715"/>
                  <a:gd name="T1" fmla="*/ 0 h 1165"/>
                  <a:gd name="T2" fmla="*/ 0 w 2715"/>
                  <a:gd name="T3" fmla="*/ 0 h 1165"/>
                  <a:gd name="T4" fmla="*/ 0 w 2715"/>
                  <a:gd name="T5" fmla="*/ 0 h 1165"/>
                  <a:gd name="T6" fmla="*/ 0 w 2715"/>
                  <a:gd name="T7" fmla="*/ 0 h 1165"/>
                  <a:gd name="T8" fmla="*/ 0 w 2715"/>
                  <a:gd name="T9" fmla="*/ 0 h 1165"/>
                  <a:gd name="T10" fmla="*/ 0 w 2715"/>
                  <a:gd name="T11" fmla="*/ 0 h 1165"/>
                  <a:gd name="T12" fmla="*/ 0 w 2715"/>
                  <a:gd name="T13" fmla="*/ 0 h 1165"/>
                  <a:gd name="T14" fmla="*/ 0 w 2715"/>
                  <a:gd name="T15" fmla="*/ 0 h 1165"/>
                  <a:gd name="T16" fmla="*/ 0 w 2715"/>
                  <a:gd name="T17" fmla="*/ 0 h 1165"/>
                  <a:gd name="T18" fmla="*/ 0 w 2715"/>
                  <a:gd name="T19" fmla="*/ 0 h 1165"/>
                  <a:gd name="T20" fmla="*/ 0 w 2715"/>
                  <a:gd name="T21" fmla="*/ 0 h 1165"/>
                  <a:gd name="T22" fmla="*/ 0 w 2715"/>
                  <a:gd name="T23" fmla="*/ 0 h 1165"/>
                  <a:gd name="T24" fmla="*/ 0 w 2715"/>
                  <a:gd name="T25" fmla="*/ 0 h 1165"/>
                  <a:gd name="T26" fmla="*/ 0 w 2715"/>
                  <a:gd name="T27" fmla="*/ 0 h 1165"/>
                  <a:gd name="T28" fmla="*/ 0 w 2715"/>
                  <a:gd name="T29" fmla="*/ 0 h 1165"/>
                  <a:gd name="T30" fmla="*/ 0 w 2715"/>
                  <a:gd name="T31" fmla="*/ 0 h 1165"/>
                  <a:gd name="T32" fmla="*/ 0 w 2715"/>
                  <a:gd name="T33" fmla="*/ 0 h 1165"/>
                  <a:gd name="T34" fmla="*/ 0 w 2715"/>
                  <a:gd name="T35" fmla="*/ 0 h 1165"/>
                  <a:gd name="T36" fmla="*/ 0 w 2715"/>
                  <a:gd name="T37" fmla="*/ 0 h 1165"/>
                  <a:gd name="T38" fmla="*/ 0 w 2715"/>
                  <a:gd name="T39" fmla="*/ 0 h 1165"/>
                  <a:gd name="T40" fmla="*/ 0 w 2715"/>
                  <a:gd name="T41" fmla="*/ 0 h 1165"/>
                  <a:gd name="T42" fmla="*/ 0 w 2715"/>
                  <a:gd name="T43" fmla="*/ 0 h 1165"/>
                  <a:gd name="T44" fmla="*/ 0 w 2715"/>
                  <a:gd name="T45" fmla="*/ 0 h 1165"/>
                  <a:gd name="T46" fmla="*/ 0 w 2715"/>
                  <a:gd name="T47" fmla="*/ 0 h 1165"/>
                  <a:gd name="T48" fmla="*/ 0 w 2715"/>
                  <a:gd name="T49" fmla="*/ 0 h 1165"/>
                  <a:gd name="T50" fmla="*/ 0 w 2715"/>
                  <a:gd name="T51" fmla="*/ 0 h 11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5"/>
                  <a:gd name="T79" fmla="*/ 0 h 1165"/>
                  <a:gd name="T80" fmla="*/ 2715 w 2715"/>
                  <a:gd name="T81" fmla="*/ 1165 h 11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5" h="1165">
                    <a:moveTo>
                      <a:pt x="0" y="470"/>
                    </a:moveTo>
                    <a:lnTo>
                      <a:pt x="89" y="495"/>
                    </a:lnTo>
                    <a:lnTo>
                      <a:pt x="101" y="444"/>
                    </a:lnTo>
                    <a:lnTo>
                      <a:pt x="568" y="562"/>
                    </a:lnTo>
                    <a:lnTo>
                      <a:pt x="557" y="612"/>
                    </a:lnTo>
                    <a:lnTo>
                      <a:pt x="1403" y="872"/>
                    </a:lnTo>
                    <a:lnTo>
                      <a:pt x="2573" y="1165"/>
                    </a:lnTo>
                    <a:lnTo>
                      <a:pt x="2588" y="1161"/>
                    </a:lnTo>
                    <a:lnTo>
                      <a:pt x="2602" y="1152"/>
                    </a:lnTo>
                    <a:lnTo>
                      <a:pt x="2612" y="1141"/>
                    </a:lnTo>
                    <a:lnTo>
                      <a:pt x="2620" y="1126"/>
                    </a:lnTo>
                    <a:lnTo>
                      <a:pt x="2713" y="634"/>
                    </a:lnTo>
                    <a:lnTo>
                      <a:pt x="2715" y="619"/>
                    </a:lnTo>
                    <a:lnTo>
                      <a:pt x="2710" y="603"/>
                    </a:lnTo>
                    <a:lnTo>
                      <a:pt x="2700" y="591"/>
                    </a:lnTo>
                    <a:lnTo>
                      <a:pt x="2688" y="582"/>
                    </a:lnTo>
                    <a:lnTo>
                      <a:pt x="1517" y="296"/>
                    </a:lnTo>
                    <a:lnTo>
                      <a:pt x="650" y="135"/>
                    </a:lnTo>
                    <a:lnTo>
                      <a:pt x="641" y="185"/>
                    </a:lnTo>
                    <a:lnTo>
                      <a:pt x="171" y="68"/>
                    </a:lnTo>
                    <a:lnTo>
                      <a:pt x="181" y="19"/>
                    </a:lnTo>
                    <a:lnTo>
                      <a:pt x="96" y="0"/>
                    </a:lnTo>
                    <a:lnTo>
                      <a:pt x="86" y="119"/>
                    </a:lnTo>
                    <a:lnTo>
                      <a:pt x="66" y="240"/>
                    </a:lnTo>
                    <a:lnTo>
                      <a:pt x="39" y="358"/>
                    </a:lnTo>
                    <a:lnTo>
                      <a:pt x="0" y="470"/>
                    </a:lnTo>
                    <a:close/>
                  </a:path>
                </a:pathLst>
              </a:custGeom>
              <a:solidFill>
                <a:srgbClr val="7F0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8" name="Freeform 163"/>
              <p:cNvSpPr>
                <a:spLocks/>
              </p:cNvSpPr>
              <p:nvPr/>
            </p:nvSpPr>
            <p:spPr bwMode="auto">
              <a:xfrm>
                <a:off x="3739" y="3216"/>
                <a:ext cx="661" cy="205"/>
              </a:xfrm>
              <a:custGeom>
                <a:avLst/>
                <a:gdLst>
                  <a:gd name="T0" fmla="*/ 0 w 2715"/>
                  <a:gd name="T1" fmla="*/ 0 h 1165"/>
                  <a:gd name="T2" fmla="*/ 0 w 2715"/>
                  <a:gd name="T3" fmla="*/ 0 h 1165"/>
                  <a:gd name="T4" fmla="*/ 0 w 2715"/>
                  <a:gd name="T5" fmla="*/ 0 h 1165"/>
                  <a:gd name="T6" fmla="*/ 0 w 2715"/>
                  <a:gd name="T7" fmla="*/ 0 h 1165"/>
                  <a:gd name="T8" fmla="*/ 0 w 2715"/>
                  <a:gd name="T9" fmla="*/ 0 h 1165"/>
                  <a:gd name="T10" fmla="*/ 0 w 2715"/>
                  <a:gd name="T11" fmla="*/ 0 h 1165"/>
                  <a:gd name="T12" fmla="*/ 0 w 2715"/>
                  <a:gd name="T13" fmla="*/ 0 h 1165"/>
                  <a:gd name="T14" fmla="*/ 0 w 2715"/>
                  <a:gd name="T15" fmla="*/ 0 h 1165"/>
                  <a:gd name="T16" fmla="*/ 0 w 2715"/>
                  <a:gd name="T17" fmla="*/ 0 h 1165"/>
                  <a:gd name="T18" fmla="*/ 0 w 2715"/>
                  <a:gd name="T19" fmla="*/ 0 h 1165"/>
                  <a:gd name="T20" fmla="*/ 0 w 2715"/>
                  <a:gd name="T21" fmla="*/ 0 h 1165"/>
                  <a:gd name="T22" fmla="*/ 0 w 2715"/>
                  <a:gd name="T23" fmla="*/ 0 h 1165"/>
                  <a:gd name="T24" fmla="*/ 0 w 2715"/>
                  <a:gd name="T25" fmla="*/ 0 h 1165"/>
                  <a:gd name="T26" fmla="*/ 0 w 2715"/>
                  <a:gd name="T27" fmla="*/ 0 h 1165"/>
                  <a:gd name="T28" fmla="*/ 0 w 2715"/>
                  <a:gd name="T29" fmla="*/ 0 h 1165"/>
                  <a:gd name="T30" fmla="*/ 0 w 2715"/>
                  <a:gd name="T31" fmla="*/ 0 h 1165"/>
                  <a:gd name="T32" fmla="*/ 0 w 2715"/>
                  <a:gd name="T33" fmla="*/ 0 h 1165"/>
                  <a:gd name="T34" fmla="*/ 0 w 2715"/>
                  <a:gd name="T35" fmla="*/ 0 h 1165"/>
                  <a:gd name="T36" fmla="*/ 0 w 2715"/>
                  <a:gd name="T37" fmla="*/ 0 h 1165"/>
                  <a:gd name="T38" fmla="*/ 0 w 2715"/>
                  <a:gd name="T39" fmla="*/ 0 h 1165"/>
                  <a:gd name="T40" fmla="*/ 0 w 2715"/>
                  <a:gd name="T41" fmla="*/ 0 h 1165"/>
                  <a:gd name="T42" fmla="*/ 0 w 2715"/>
                  <a:gd name="T43" fmla="*/ 0 h 1165"/>
                  <a:gd name="T44" fmla="*/ 0 w 2715"/>
                  <a:gd name="T45" fmla="*/ 0 h 1165"/>
                  <a:gd name="T46" fmla="*/ 0 w 2715"/>
                  <a:gd name="T47" fmla="*/ 0 h 1165"/>
                  <a:gd name="T48" fmla="*/ 0 w 2715"/>
                  <a:gd name="T49" fmla="*/ 0 h 1165"/>
                  <a:gd name="T50" fmla="*/ 0 w 2715"/>
                  <a:gd name="T51" fmla="*/ 0 h 11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5"/>
                  <a:gd name="T79" fmla="*/ 0 h 1165"/>
                  <a:gd name="T80" fmla="*/ 2715 w 2715"/>
                  <a:gd name="T81" fmla="*/ 1165 h 11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5" h="1165">
                    <a:moveTo>
                      <a:pt x="0" y="470"/>
                    </a:moveTo>
                    <a:lnTo>
                      <a:pt x="89" y="495"/>
                    </a:lnTo>
                    <a:lnTo>
                      <a:pt x="101" y="444"/>
                    </a:lnTo>
                    <a:lnTo>
                      <a:pt x="568" y="562"/>
                    </a:lnTo>
                    <a:lnTo>
                      <a:pt x="557" y="612"/>
                    </a:lnTo>
                    <a:lnTo>
                      <a:pt x="1403" y="872"/>
                    </a:lnTo>
                    <a:lnTo>
                      <a:pt x="2573" y="1165"/>
                    </a:lnTo>
                    <a:lnTo>
                      <a:pt x="2588" y="1161"/>
                    </a:lnTo>
                    <a:lnTo>
                      <a:pt x="2602" y="1152"/>
                    </a:lnTo>
                    <a:lnTo>
                      <a:pt x="2612" y="1141"/>
                    </a:lnTo>
                    <a:lnTo>
                      <a:pt x="2620" y="1126"/>
                    </a:lnTo>
                    <a:lnTo>
                      <a:pt x="2713" y="634"/>
                    </a:lnTo>
                    <a:lnTo>
                      <a:pt x="2715" y="619"/>
                    </a:lnTo>
                    <a:lnTo>
                      <a:pt x="2710" y="603"/>
                    </a:lnTo>
                    <a:lnTo>
                      <a:pt x="2700" y="591"/>
                    </a:lnTo>
                    <a:lnTo>
                      <a:pt x="2688" y="582"/>
                    </a:lnTo>
                    <a:lnTo>
                      <a:pt x="1517" y="296"/>
                    </a:lnTo>
                    <a:lnTo>
                      <a:pt x="650" y="135"/>
                    </a:lnTo>
                    <a:lnTo>
                      <a:pt x="641" y="185"/>
                    </a:lnTo>
                    <a:lnTo>
                      <a:pt x="171" y="68"/>
                    </a:lnTo>
                    <a:lnTo>
                      <a:pt x="181" y="19"/>
                    </a:lnTo>
                    <a:lnTo>
                      <a:pt x="96" y="0"/>
                    </a:lnTo>
                    <a:lnTo>
                      <a:pt x="86" y="119"/>
                    </a:lnTo>
                    <a:lnTo>
                      <a:pt x="66" y="240"/>
                    </a:lnTo>
                    <a:lnTo>
                      <a:pt x="39" y="358"/>
                    </a:lnTo>
                    <a:lnTo>
                      <a:pt x="0" y="470"/>
                    </a:lnTo>
                  </a:path>
                </a:pathLst>
              </a:custGeom>
              <a:noFill/>
              <a:ln w="0">
                <a:solidFill>
                  <a:srgbClr val="7F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39" name="Freeform 164"/>
              <p:cNvSpPr>
                <a:spLocks/>
              </p:cNvSpPr>
              <p:nvPr/>
            </p:nvSpPr>
            <p:spPr bwMode="auto">
              <a:xfrm>
                <a:off x="3159" y="2938"/>
                <a:ext cx="584" cy="512"/>
              </a:xfrm>
              <a:custGeom>
                <a:avLst/>
                <a:gdLst>
                  <a:gd name="T0" fmla="*/ 0 w 2399"/>
                  <a:gd name="T1" fmla="*/ 0 h 2911"/>
                  <a:gd name="T2" fmla="*/ 0 w 2399"/>
                  <a:gd name="T3" fmla="*/ 0 h 2911"/>
                  <a:gd name="T4" fmla="*/ 0 w 2399"/>
                  <a:gd name="T5" fmla="*/ 0 h 2911"/>
                  <a:gd name="T6" fmla="*/ 0 w 2399"/>
                  <a:gd name="T7" fmla="*/ 0 h 2911"/>
                  <a:gd name="T8" fmla="*/ 0 w 2399"/>
                  <a:gd name="T9" fmla="*/ 0 h 2911"/>
                  <a:gd name="T10" fmla="*/ 0 w 2399"/>
                  <a:gd name="T11" fmla="*/ 0 h 2911"/>
                  <a:gd name="T12" fmla="*/ 0 w 2399"/>
                  <a:gd name="T13" fmla="*/ 0 h 2911"/>
                  <a:gd name="T14" fmla="*/ 0 w 2399"/>
                  <a:gd name="T15" fmla="*/ 0 h 2911"/>
                  <a:gd name="T16" fmla="*/ 0 w 2399"/>
                  <a:gd name="T17" fmla="*/ 0 h 2911"/>
                  <a:gd name="T18" fmla="*/ 0 w 2399"/>
                  <a:gd name="T19" fmla="*/ 0 h 2911"/>
                  <a:gd name="T20" fmla="*/ 0 w 2399"/>
                  <a:gd name="T21" fmla="*/ 0 h 2911"/>
                  <a:gd name="T22" fmla="*/ 0 w 2399"/>
                  <a:gd name="T23" fmla="*/ 0 h 2911"/>
                  <a:gd name="T24" fmla="*/ 0 w 2399"/>
                  <a:gd name="T25" fmla="*/ 0 h 2911"/>
                  <a:gd name="T26" fmla="*/ 0 w 2399"/>
                  <a:gd name="T27" fmla="*/ 0 h 2911"/>
                  <a:gd name="T28" fmla="*/ 0 w 2399"/>
                  <a:gd name="T29" fmla="*/ 0 h 2911"/>
                  <a:gd name="T30" fmla="*/ 0 w 2399"/>
                  <a:gd name="T31" fmla="*/ 0 h 2911"/>
                  <a:gd name="T32" fmla="*/ 0 w 2399"/>
                  <a:gd name="T33" fmla="*/ 0 h 2911"/>
                  <a:gd name="T34" fmla="*/ 0 w 2399"/>
                  <a:gd name="T35" fmla="*/ 0 h 2911"/>
                  <a:gd name="T36" fmla="*/ 0 w 2399"/>
                  <a:gd name="T37" fmla="*/ 0 h 2911"/>
                  <a:gd name="T38" fmla="*/ 0 w 2399"/>
                  <a:gd name="T39" fmla="*/ 0 h 2911"/>
                  <a:gd name="T40" fmla="*/ 0 w 2399"/>
                  <a:gd name="T41" fmla="*/ 0 h 2911"/>
                  <a:gd name="T42" fmla="*/ 0 w 2399"/>
                  <a:gd name="T43" fmla="*/ 0 h 2911"/>
                  <a:gd name="T44" fmla="*/ 0 w 2399"/>
                  <a:gd name="T45" fmla="*/ 0 h 2911"/>
                  <a:gd name="T46" fmla="*/ 0 w 2399"/>
                  <a:gd name="T47" fmla="*/ 0 h 2911"/>
                  <a:gd name="T48" fmla="*/ 0 w 2399"/>
                  <a:gd name="T49" fmla="*/ 0 h 2911"/>
                  <a:gd name="T50" fmla="*/ 0 w 2399"/>
                  <a:gd name="T51" fmla="*/ 0 h 2911"/>
                  <a:gd name="T52" fmla="*/ 0 w 2399"/>
                  <a:gd name="T53" fmla="*/ 0 h 2911"/>
                  <a:gd name="T54" fmla="*/ 0 w 2399"/>
                  <a:gd name="T55" fmla="*/ 0 h 2911"/>
                  <a:gd name="T56" fmla="*/ 0 w 2399"/>
                  <a:gd name="T57" fmla="*/ 0 h 2911"/>
                  <a:gd name="T58" fmla="*/ 0 w 2399"/>
                  <a:gd name="T59" fmla="*/ 0 h 2911"/>
                  <a:gd name="T60" fmla="*/ 0 w 2399"/>
                  <a:gd name="T61" fmla="*/ 0 h 2911"/>
                  <a:gd name="T62" fmla="*/ 0 w 2399"/>
                  <a:gd name="T63" fmla="*/ 0 h 2911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399"/>
                  <a:gd name="T97" fmla="*/ 0 h 2911"/>
                  <a:gd name="T98" fmla="*/ 2399 w 2399"/>
                  <a:gd name="T99" fmla="*/ 2911 h 2911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399" h="2911">
                    <a:moveTo>
                      <a:pt x="2370" y="1768"/>
                    </a:moveTo>
                    <a:lnTo>
                      <a:pt x="2337" y="1911"/>
                    </a:lnTo>
                    <a:lnTo>
                      <a:pt x="2295" y="2051"/>
                    </a:lnTo>
                    <a:lnTo>
                      <a:pt x="2241" y="2178"/>
                    </a:lnTo>
                    <a:lnTo>
                      <a:pt x="2178" y="2300"/>
                    </a:lnTo>
                    <a:lnTo>
                      <a:pt x="2105" y="2409"/>
                    </a:lnTo>
                    <a:lnTo>
                      <a:pt x="2027" y="2512"/>
                    </a:lnTo>
                    <a:lnTo>
                      <a:pt x="1940" y="2604"/>
                    </a:lnTo>
                    <a:lnTo>
                      <a:pt x="1845" y="2684"/>
                    </a:lnTo>
                    <a:lnTo>
                      <a:pt x="1745" y="2754"/>
                    </a:lnTo>
                    <a:lnTo>
                      <a:pt x="1642" y="2814"/>
                    </a:lnTo>
                    <a:lnTo>
                      <a:pt x="1531" y="2857"/>
                    </a:lnTo>
                    <a:lnTo>
                      <a:pt x="1421" y="2889"/>
                    </a:lnTo>
                    <a:lnTo>
                      <a:pt x="1304" y="2909"/>
                    </a:lnTo>
                    <a:lnTo>
                      <a:pt x="1183" y="2911"/>
                    </a:lnTo>
                    <a:lnTo>
                      <a:pt x="1065" y="2901"/>
                    </a:lnTo>
                    <a:lnTo>
                      <a:pt x="942" y="2877"/>
                    </a:lnTo>
                    <a:lnTo>
                      <a:pt x="824" y="2842"/>
                    </a:lnTo>
                    <a:lnTo>
                      <a:pt x="710" y="2788"/>
                    </a:lnTo>
                    <a:lnTo>
                      <a:pt x="605" y="2722"/>
                    </a:lnTo>
                    <a:lnTo>
                      <a:pt x="508" y="2646"/>
                    </a:lnTo>
                    <a:lnTo>
                      <a:pt x="414" y="2554"/>
                    </a:lnTo>
                    <a:lnTo>
                      <a:pt x="332" y="2459"/>
                    </a:lnTo>
                    <a:lnTo>
                      <a:pt x="254" y="2354"/>
                    </a:lnTo>
                    <a:lnTo>
                      <a:pt x="190" y="2242"/>
                    </a:lnTo>
                    <a:lnTo>
                      <a:pt x="134" y="2116"/>
                    </a:lnTo>
                    <a:lnTo>
                      <a:pt x="86" y="1992"/>
                    </a:lnTo>
                    <a:lnTo>
                      <a:pt x="49" y="1860"/>
                    </a:lnTo>
                    <a:lnTo>
                      <a:pt x="20" y="1723"/>
                    </a:lnTo>
                    <a:lnTo>
                      <a:pt x="6" y="1578"/>
                    </a:lnTo>
                    <a:lnTo>
                      <a:pt x="0" y="1433"/>
                    </a:lnTo>
                    <a:lnTo>
                      <a:pt x="11" y="1287"/>
                    </a:lnTo>
                    <a:lnTo>
                      <a:pt x="28" y="1141"/>
                    </a:lnTo>
                    <a:lnTo>
                      <a:pt x="61" y="998"/>
                    </a:lnTo>
                    <a:lnTo>
                      <a:pt x="106" y="861"/>
                    </a:lnTo>
                    <a:lnTo>
                      <a:pt x="159" y="729"/>
                    </a:lnTo>
                    <a:lnTo>
                      <a:pt x="222" y="612"/>
                    </a:lnTo>
                    <a:lnTo>
                      <a:pt x="294" y="501"/>
                    </a:lnTo>
                    <a:lnTo>
                      <a:pt x="377" y="400"/>
                    </a:lnTo>
                    <a:lnTo>
                      <a:pt x="462" y="312"/>
                    </a:lnTo>
                    <a:lnTo>
                      <a:pt x="557" y="229"/>
                    </a:lnTo>
                    <a:lnTo>
                      <a:pt x="657" y="161"/>
                    </a:lnTo>
                    <a:lnTo>
                      <a:pt x="760" y="103"/>
                    </a:lnTo>
                    <a:lnTo>
                      <a:pt x="870" y="58"/>
                    </a:lnTo>
                    <a:lnTo>
                      <a:pt x="985" y="26"/>
                    </a:lnTo>
                    <a:lnTo>
                      <a:pt x="1102" y="6"/>
                    </a:lnTo>
                    <a:lnTo>
                      <a:pt x="1218" y="0"/>
                    </a:lnTo>
                    <a:lnTo>
                      <a:pt x="1341" y="11"/>
                    </a:lnTo>
                    <a:lnTo>
                      <a:pt x="1461" y="34"/>
                    </a:lnTo>
                    <a:lnTo>
                      <a:pt x="1580" y="70"/>
                    </a:lnTo>
                    <a:lnTo>
                      <a:pt x="1690" y="123"/>
                    </a:lnTo>
                    <a:lnTo>
                      <a:pt x="1795" y="191"/>
                    </a:lnTo>
                    <a:lnTo>
                      <a:pt x="1892" y="267"/>
                    </a:lnTo>
                    <a:lnTo>
                      <a:pt x="1985" y="355"/>
                    </a:lnTo>
                    <a:lnTo>
                      <a:pt x="2067" y="450"/>
                    </a:lnTo>
                    <a:lnTo>
                      <a:pt x="2144" y="556"/>
                    </a:lnTo>
                    <a:lnTo>
                      <a:pt x="2209" y="671"/>
                    </a:lnTo>
                    <a:lnTo>
                      <a:pt x="2269" y="792"/>
                    </a:lnTo>
                    <a:lnTo>
                      <a:pt x="2313" y="920"/>
                    </a:lnTo>
                    <a:lnTo>
                      <a:pt x="2350" y="1052"/>
                    </a:lnTo>
                    <a:lnTo>
                      <a:pt x="2377" y="1192"/>
                    </a:lnTo>
                    <a:lnTo>
                      <a:pt x="2391" y="1331"/>
                    </a:lnTo>
                    <a:lnTo>
                      <a:pt x="2399" y="1476"/>
                    </a:lnTo>
                    <a:lnTo>
                      <a:pt x="2388" y="1620"/>
                    </a:lnTo>
                    <a:lnTo>
                      <a:pt x="2370" y="1768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40" name="Freeform 165"/>
              <p:cNvSpPr>
                <a:spLocks/>
              </p:cNvSpPr>
              <p:nvPr/>
            </p:nvSpPr>
            <p:spPr bwMode="auto">
              <a:xfrm>
                <a:off x="3739" y="3216"/>
                <a:ext cx="661" cy="205"/>
              </a:xfrm>
              <a:custGeom>
                <a:avLst/>
                <a:gdLst>
                  <a:gd name="T0" fmla="*/ 0 w 2715"/>
                  <a:gd name="T1" fmla="*/ 0 h 1165"/>
                  <a:gd name="T2" fmla="*/ 0 w 2715"/>
                  <a:gd name="T3" fmla="*/ 0 h 1165"/>
                  <a:gd name="T4" fmla="*/ 0 w 2715"/>
                  <a:gd name="T5" fmla="*/ 0 h 1165"/>
                  <a:gd name="T6" fmla="*/ 0 w 2715"/>
                  <a:gd name="T7" fmla="*/ 0 h 1165"/>
                  <a:gd name="T8" fmla="*/ 0 w 2715"/>
                  <a:gd name="T9" fmla="*/ 0 h 1165"/>
                  <a:gd name="T10" fmla="*/ 0 w 2715"/>
                  <a:gd name="T11" fmla="*/ 0 h 1165"/>
                  <a:gd name="T12" fmla="*/ 0 w 2715"/>
                  <a:gd name="T13" fmla="*/ 0 h 1165"/>
                  <a:gd name="T14" fmla="*/ 0 w 2715"/>
                  <a:gd name="T15" fmla="*/ 0 h 1165"/>
                  <a:gd name="T16" fmla="*/ 0 w 2715"/>
                  <a:gd name="T17" fmla="*/ 0 h 1165"/>
                  <a:gd name="T18" fmla="*/ 0 w 2715"/>
                  <a:gd name="T19" fmla="*/ 0 h 1165"/>
                  <a:gd name="T20" fmla="*/ 0 w 2715"/>
                  <a:gd name="T21" fmla="*/ 0 h 1165"/>
                  <a:gd name="T22" fmla="*/ 0 w 2715"/>
                  <a:gd name="T23" fmla="*/ 0 h 1165"/>
                  <a:gd name="T24" fmla="*/ 0 w 2715"/>
                  <a:gd name="T25" fmla="*/ 0 h 1165"/>
                  <a:gd name="T26" fmla="*/ 0 w 2715"/>
                  <a:gd name="T27" fmla="*/ 0 h 1165"/>
                  <a:gd name="T28" fmla="*/ 0 w 2715"/>
                  <a:gd name="T29" fmla="*/ 0 h 1165"/>
                  <a:gd name="T30" fmla="*/ 0 w 2715"/>
                  <a:gd name="T31" fmla="*/ 0 h 1165"/>
                  <a:gd name="T32" fmla="*/ 0 w 2715"/>
                  <a:gd name="T33" fmla="*/ 0 h 1165"/>
                  <a:gd name="T34" fmla="*/ 0 w 2715"/>
                  <a:gd name="T35" fmla="*/ 0 h 1165"/>
                  <a:gd name="T36" fmla="*/ 0 w 2715"/>
                  <a:gd name="T37" fmla="*/ 0 h 1165"/>
                  <a:gd name="T38" fmla="*/ 0 w 2715"/>
                  <a:gd name="T39" fmla="*/ 0 h 1165"/>
                  <a:gd name="T40" fmla="*/ 0 w 2715"/>
                  <a:gd name="T41" fmla="*/ 0 h 1165"/>
                  <a:gd name="T42" fmla="*/ 0 w 2715"/>
                  <a:gd name="T43" fmla="*/ 0 h 1165"/>
                  <a:gd name="T44" fmla="*/ 0 w 2715"/>
                  <a:gd name="T45" fmla="*/ 0 h 1165"/>
                  <a:gd name="T46" fmla="*/ 0 w 2715"/>
                  <a:gd name="T47" fmla="*/ 0 h 1165"/>
                  <a:gd name="T48" fmla="*/ 0 w 2715"/>
                  <a:gd name="T49" fmla="*/ 0 h 1165"/>
                  <a:gd name="T50" fmla="*/ 0 w 2715"/>
                  <a:gd name="T51" fmla="*/ 0 h 1165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w 2715"/>
                  <a:gd name="T79" fmla="*/ 0 h 1165"/>
                  <a:gd name="T80" fmla="*/ 2715 w 2715"/>
                  <a:gd name="T81" fmla="*/ 1165 h 1165"/>
                </a:gdLst>
                <a:ahLst/>
                <a:cxnLst>
                  <a:cxn ang="T52">
                    <a:pos x="T0" y="T1"/>
                  </a:cxn>
                  <a:cxn ang="T53">
                    <a:pos x="T2" y="T3"/>
                  </a:cxn>
                  <a:cxn ang="T54">
                    <a:pos x="T4" y="T5"/>
                  </a:cxn>
                  <a:cxn ang="T55">
                    <a:pos x="T6" y="T7"/>
                  </a:cxn>
                  <a:cxn ang="T56">
                    <a:pos x="T8" y="T9"/>
                  </a:cxn>
                  <a:cxn ang="T57">
                    <a:pos x="T10" y="T11"/>
                  </a:cxn>
                  <a:cxn ang="T58">
                    <a:pos x="T12" y="T13"/>
                  </a:cxn>
                  <a:cxn ang="T59">
                    <a:pos x="T14" y="T15"/>
                  </a:cxn>
                  <a:cxn ang="T60">
                    <a:pos x="T16" y="T17"/>
                  </a:cxn>
                  <a:cxn ang="T61">
                    <a:pos x="T18" y="T19"/>
                  </a:cxn>
                  <a:cxn ang="T62">
                    <a:pos x="T20" y="T21"/>
                  </a:cxn>
                  <a:cxn ang="T63">
                    <a:pos x="T22" y="T23"/>
                  </a:cxn>
                  <a:cxn ang="T64">
                    <a:pos x="T24" y="T25"/>
                  </a:cxn>
                  <a:cxn ang="T65">
                    <a:pos x="T26" y="T27"/>
                  </a:cxn>
                  <a:cxn ang="T66">
                    <a:pos x="T28" y="T29"/>
                  </a:cxn>
                  <a:cxn ang="T67">
                    <a:pos x="T30" y="T31"/>
                  </a:cxn>
                  <a:cxn ang="T68">
                    <a:pos x="T32" y="T33"/>
                  </a:cxn>
                  <a:cxn ang="T69">
                    <a:pos x="T34" y="T35"/>
                  </a:cxn>
                  <a:cxn ang="T70">
                    <a:pos x="T36" y="T37"/>
                  </a:cxn>
                  <a:cxn ang="T71">
                    <a:pos x="T38" y="T39"/>
                  </a:cxn>
                  <a:cxn ang="T72">
                    <a:pos x="T40" y="T41"/>
                  </a:cxn>
                  <a:cxn ang="T73">
                    <a:pos x="T42" y="T43"/>
                  </a:cxn>
                  <a:cxn ang="T74">
                    <a:pos x="T44" y="T45"/>
                  </a:cxn>
                  <a:cxn ang="T75">
                    <a:pos x="T46" y="T47"/>
                  </a:cxn>
                  <a:cxn ang="T76">
                    <a:pos x="T48" y="T49"/>
                  </a:cxn>
                  <a:cxn ang="T77">
                    <a:pos x="T50" y="T51"/>
                  </a:cxn>
                </a:cxnLst>
                <a:rect l="T78" t="T79" r="T80" b="T81"/>
                <a:pathLst>
                  <a:path w="2715" h="1165">
                    <a:moveTo>
                      <a:pt x="0" y="470"/>
                    </a:moveTo>
                    <a:lnTo>
                      <a:pt x="89" y="495"/>
                    </a:lnTo>
                    <a:lnTo>
                      <a:pt x="101" y="444"/>
                    </a:lnTo>
                    <a:lnTo>
                      <a:pt x="568" y="562"/>
                    </a:lnTo>
                    <a:lnTo>
                      <a:pt x="557" y="612"/>
                    </a:lnTo>
                    <a:lnTo>
                      <a:pt x="1403" y="872"/>
                    </a:lnTo>
                    <a:lnTo>
                      <a:pt x="2573" y="1165"/>
                    </a:lnTo>
                    <a:lnTo>
                      <a:pt x="2588" y="1161"/>
                    </a:lnTo>
                    <a:lnTo>
                      <a:pt x="2602" y="1152"/>
                    </a:lnTo>
                    <a:lnTo>
                      <a:pt x="2612" y="1141"/>
                    </a:lnTo>
                    <a:lnTo>
                      <a:pt x="2620" y="1126"/>
                    </a:lnTo>
                    <a:lnTo>
                      <a:pt x="2713" y="634"/>
                    </a:lnTo>
                    <a:lnTo>
                      <a:pt x="2715" y="619"/>
                    </a:lnTo>
                    <a:lnTo>
                      <a:pt x="2710" y="603"/>
                    </a:lnTo>
                    <a:lnTo>
                      <a:pt x="2700" y="591"/>
                    </a:lnTo>
                    <a:lnTo>
                      <a:pt x="2688" y="582"/>
                    </a:lnTo>
                    <a:lnTo>
                      <a:pt x="1517" y="296"/>
                    </a:lnTo>
                    <a:lnTo>
                      <a:pt x="650" y="135"/>
                    </a:lnTo>
                    <a:lnTo>
                      <a:pt x="641" y="185"/>
                    </a:lnTo>
                    <a:lnTo>
                      <a:pt x="171" y="68"/>
                    </a:lnTo>
                    <a:lnTo>
                      <a:pt x="181" y="19"/>
                    </a:lnTo>
                    <a:lnTo>
                      <a:pt x="96" y="0"/>
                    </a:lnTo>
                    <a:lnTo>
                      <a:pt x="86" y="119"/>
                    </a:lnTo>
                    <a:lnTo>
                      <a:pt x="66" y="240"/>
                    </a:lnTo>
                    <a:lnTo>
                      <a:pt x="39" y="358"/>
                    </a:lnTo>
                    <a:lnTo>
                      <a:pt x="0" y="470"/>
                    </a:lnTo>
                  </a:path>
                </a:pathLst>
              </a:cu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41" name="Line 166"/>
              <p:cNvSpPr>
                <a:spLocks noChangeShapeType="1"/>
              </p:cNvSpPr>
              <p:nvPr/>
            </p:nvSpPr>
            <p:spPr bwMode="auto">
              <a:xfrm flipV="1">
                <a:off x="3763" y="3228"/>
                <a:ext cx="17" cy="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  <p:sp>
            <p:nvSpPr>
              <p:cNvPr id="8242" name="Line 167"/>
              <p:cNvSpPr>
                <a:spLocks noChangeShapeType="1"/>
              </p:cNvSpPr>
              <p:nvPr/>
            </p:nvSpPr>
            <p:spPr bwMode="auto">
              <a:xfrm flipH="1">
                <a:off x="3878" y="3249"/>
                <a:ext cx="17" cy="66"/>
              </a:xfrm>
              <a:prstGeom prst="line">
                <a:avLst/>
              </a:prstGeom>
              <a:noFill/>
              <a:ln w="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s-ES"/>
              </a:p>
            </p:txBody>
          </p:sp>
        </p:grpSp>
      </p:grpSp>
      <p:pic>
        <p:nvPicPr>
          <p:cNvPr id="84" name="Picture 7"/>
          <p:cNvPicPr>
            <a:picLocks noChangeAspect="1" noChangeArrowheads="1"/>
          </p:cNvPicPr>
          <p:nvPr/>
        </p:nvPicPr>
        <p:blipFill>
          <a:blip r:embed="rId6" cstate="print"/>
          <a:srcRect l="9312" t="66667" r="51822" b="22449"/>
          <a:stretch>
            <a:fillRect/>
          </a:stretch>
        </p:blipFill>
        <p:spPr bwMode="auto">
          <a:xfrm>
            <a:off x="6916153" y="152399"/>
            <a:ext cx="2075447" cy="9224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42477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41 Rectángulo redondeado"/>
          <p:cNvSpPr/>
          <p:nvPr/>
        </p:nvSpPr>
        <p:spPr>
          <a:xfrm>
            <a:off x="381000" y="1817687"/>
            <a:ext cx="8569325" cy="5040313"/>
          </a:xfrm>
          <a:prstGeom prst="round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s-ES" sz="1800"/>
          </a:p>
        </p:txBody>
      </p:sp>
      <p:sp>
        <p:nvSpPr>
          <p:cNvPr id="11268" name="35 CuadroTexto"/>
          <p:cNvSpPr txBox="1">
            <a:spLocks noChangeArrowheads="1"/>
          </p:cNvSpPr>
          <p:nvPr/>
        </p:nvSpPr>
        <p:spPr bwMode="auto">
          <a:xfrm>
            <a:off x="152400" y="609600"/>
            <a:ext cx="23812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s-ES" sz="2000" dirty="0"/>
              <a:t>Caso Compras de Importación:</a:t>
            </a:r>
            <a:endParaRPr lang="es-ES" dirty="0"/>
          </a:p>
        </p:txBody>
      </p:sp>
      <p:grpSp>
        <p:nvGrpSpPr>
          <p:cNvPr id="2" name="36 Grupo"/>
          <p:cNvGrpSpPr>
            <a:grpSpLocks/>
          </p:cNvGrpSpPr>
          <p:nvPr/>
        </p:nvGrpSpPr>
        <p:grpSpPr bwMode="auto">
          <a:xfrm>
            <a:off x="342900" y="1700213"/>
            <a:ext cx="2357438" cy="1774825"/>
            <a:chOff x="342354" y="1700808"/>
            <a:chExt cx="2357438" cy="1774251"/>
          </a:xfrm>
        </p:grpSpPr>
        <p:pic>
          <p:nvPicPr>
            <p:cNvPr id="11296" name="6 Imagen" descr="empresa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785786" y="1998688"/>
              <a:ext cx="1476372" cy="14763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7" name="8 CuadroTexto"/>
            <p:cNvSpPr txBox="1">
              <a:spLocks noChangeArrowheads="1"/>
            </p:cNvSpPr>
            <p:nvPr/>
          </p:nvSpPr>
          <p:spPr bwMode="auto">
            <a:xfrm>
              <a:off x="342354" y="1700808"/>
              <a:ext cx="2357438" cy="369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/>
                <a:t>Proveedor</a:t>
              </a:r>
            </a:p>
          </p:txBody>
        </p:sp>
      </p:grpSp>
      <p:grpSp>
        <p:nvGrpSpPr>
          <p:cNvPr id="3" name="39 Grupo"/>
          <p:cNvGrpSpPr>
            <a:grpSpLocks/>
          </p:cNvGrpSpPr>
          <p:nvPr/>
        </p:nvGrpSpPr>
        <p:grpSpPr bwMode="auto">
          <a:xfrm>
            <a:off x="6659563" y="1706563"/>
            <a:ext cx="2357437" cy="1795462"/>
            <a:chOff x="6572281" y="1706613"/>
            <a:chExt cx="2357437" cy="1795424"/>
          </a:xfrm>
        </p:grpSpPr>
        <p:pic>
          <p:nvPicPr>
            <p:cNvPr id="11294" name="7 Imagen" descr="camion.jpg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869143" y="2117737"/>
              <a:ext cx="1846262" cy="138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5" name="9 CuadroTexto"/>
            <p:cNvSpPr txBox="1">
              <a:spLocks noChangeArrowheads="1"/>
            </p:cNvSpPr>
            <p:nvPr/>
          </p:nvSpPr>
          <p:spPr bwMode="auto">
            <a:xfrm>
              <a:off x="6572281" y="1706613"/>
              <a:ext cx="2357437" cy="36932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/>
                <a:t>Transportista</a:t>
              </a:r>
            </a:p>
          </p:txBody>
        </p:sp>
      </p:grpSp>
      <p:grpSp>
        <p:nvGrpSpPr>
          <p:cNvPr id="4" name="42 Grupo"/>
          <p:cNvGrpSpPr>
            <a:grpSpLocks/>
          </p:cNvGrpSpPr>
          <p:nvPr/>
        </p:nvGrpSpPr>
        <p:grpSpPr bwMode="auto">
          <a:xfrm>
            <a:off x="6659563" y="4812269"/>
            <a:ext cx="2357437" cy="1305953"/>
            <a:chOff x="6660232" y="4811602"/>
            <a:chExt cx="2357437" cy="1306663"/>
          </a:xfrm>
        </p:grpSpPr>
        <p:pic>
          <p:nvPicPr>
            <p:cNvPr id="11292" name="36 Imagen" descr="galpon-tragaluz-1.jpg"/>
            <p:cNvPicPr>
              <a:picLocks noChangeAspect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7092280" y="4868099"/>
              <a:ext cx="1500198" cy="12501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93" name="38 CuadroTexto"/>
            <p:cNvSpPr txBox="1">
              <a:spLocks noChangeArrowheads="1"/>
            </p:cNvSpPr>
            <p:nvPr/>
          </p:nvSpPr>
          <p:spPr bwMode="auto">
            <a:xfrm>
              <a:off x="6660232" y="4811602"/>
              <a:ext cx="2357437" cy="3695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 dirty="0" err="1" smtClean="0"/>
                <a:t>Almacen</a:t>
              </a:r>
              <a:endParaRPr lang="es-ES" sz="1800" dirty="0"/>
            </a:p>
          </p:txBody>
        </p:sp>
      </p:grpSp>
      <p:sp>
        <p:nvSpPr>
          <p:cNvPr id="11272" name="46 Flecha derecha"/>
          <p:cNvSpPr>
            <a:spLocks noChangeArrowheads="1"/>
          </p:cNvSpPr>
          <p:nvPr/>
        </p:nvSpPr>
        <p:spPr bwMode="auto">
          <a:xfrm>
            <a:off x="2643188" y="4975225"/>
            <a:ext cx="1357312" cy="785813"/>
          </a:xfrm>
          <a:prstGeom prst="right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 sz="700">
              <a:solidFill>
                <a:srgbClr val="551F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5" name="48 Grupo"/>
          <p:cNvGrpSpPr>
            <a:grpSpLocks/>
          </p:cNvGrpSpPr>
          <p:nvPr/>
        </p:nvGrpSpPr>
        <p:grpSpPr bwMode="auto">
          <a:xfrm>
            <a:off x="357188" y="4391025"/>
            <a:ext cx="2357437" cy="1690688"/>
            <a:chOff x="357175" y="4391055"/>
            <a:chExt cx="2357437" cy="1690688"/>
          </a:xfrm>
        </p:grpSpPr>
        <p:sp>
          <p:nvSpPr>
            <p:cNvPr id="11290" name="9 CuadroTexto"/>
            <p:cNvSpPr txBox="1">
              <a:spLocks noChangeArrowheads="1"/>
            </p:cNvSpPr>
            <p:nvPr/>
          </p:nvSpPr>
          <p:spPr bwMode="auto">
            <a:xfrm>
              <a:off x="357175" y="4391055"/>
              <a:ext cx="235743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/>
                <a:t>Embarcador</a:t>
              </a:r>
            </a:p>
          </p:txBody>
        </p:sp>
        <p:pic>
          <p:nvPicPr>
            <p:cNvPr id="11291" name="45 Imagen" descr="ER_Long_Beach_druck.jpg"/>
            <p:cNvPicPr>
              <a:picLocks noChangeAspect="1"/>
            </p:cNvPicPr>
            <p:nvPr/>
          </p:nvPicPr>
          <p:blipFill>
            <a:blip r:embed="rId5" cstate="print"/>
            <a:srcRect/>
            <a:stretch>
              <a:fillRect/>
            </a:stretch>
          </p:blipFill>
          <p:spPr bwMode="auto">
            <a:xfrm>
              <a:off x="500034" y="4689505"/>
              <a:ext cx="2097088" cy="13922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4" name="52 Flecha derecha"/>
          <p:cNvSpPr>
            <a:spLocks noChangeArrowheads="1"/>
          </p:cNvSpPr>
          <p:nvPr/>
        </p:nvSpPr>
        <p:spPr bwMode="auto">
          <a:xfrm rot="5400000">
            <a:off x="1071563" y="3617912"/>
            <a:ext cx="928688" cy="785813"/>
          </a:xfrm>
          <a:prstGeom prst="rightArrow">
            <a:avLst>
              <a:gd name="adj1" fmla="val 50000"/>
              <a:gd name="adj2" fmla="val 49992"/>
            </a:avLst>
          </a:prstGeom>
          <a:solidFill>
            <a:schemeClr val="accent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 sz="700">
              <a:solidFill>
                <a:srgbClr val="551F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grpSp>
        <p:nvGrpSpPr>
          <p:cNvPr id="6" name="54 Grupo"/>
          <p:cNvGrpSpPr>
            <a:grpSpLocks/>
          </p:cNvGrpSpPr>
          <p:nvPr/>
        </p:nvGrpSpPr>
        <p:grpSpPr bwMode="auto">
          <a:xfrm>
            <a:off x="3500438" y="4462463"/>
            <a:ext cx="2357437" cy="1584325"/>
            <a:chOff x="3500430" y="4462494"/>
            <a:chExt cx="2357438" cy="1584333"/>
          </a:xfrm>
        </p:grpSpPr>
        <p:sp>
          <p:nvSpPr>
            <p:cNvPr id="11288" name="37 CuadroTexto"/>
            <p:cNvSpPr txBox="1">
              <a:spLocks noChangeArrowheads="1"/>
            </p:cNvSpPr>
            <p:nvPr/>
          </p:nvSpPr>
          <p:spPr bwMode="auto">
            <a:xfrm>
              <a:off x="3500430" y="4462494"/>
              <a:ext cx="2357438" cy="36933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/>
                <a:t>Área Importación</a:t>
              </a:r>
            </a:p>
          </p:txBody>
        </p:sp>
        <p:pic>
          <p:nvPicPr>
            <p:cNvPr id="11289" name="55 Imagen" descr="oficinista.gif"/>
            <p:cNvPicPr>
              <a:picLocks noChangeAspect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4071934" y="4799052"/>
              <a:ext cx="1208087" cy="1247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7" name="57 Grupo"/>
          <p:cNvGrpSpPr>
            <a:grpSpLocks/>
          </p:cNvGrpSpPr>
          <p:nvPr/>
        </p:nvGrpSpPr>
        <p:grpSpPr bwMode="auto">
          <a:xfrm>
            <a:off x="3429000" y="1700213"/>
            <a:ext cx="2357438" cy="1741487"/>
            <a:chOff x="3428994" y="1700808"/>
            <a:chExt cx="2357437" cy="1740903"/>
          </a:xfrm>
        </p:grpSpPr>
        <p:sp>
          <p:nvSpPr>
            <p:cNvPr id="11286" name="9 CuadroTexto"/>
            <p:cNvSpPr txBox="1">
              <a:spLocks noChangeArrowheads="1"/>
            </p:cNvSpPr>
            <p:nvPr/>
          </p:nvSpPr>
          <p:spPr bwMode="auto">
            <a:xfrm>
              <a:off x="3428994" y="1700808"/>
              <a:ext cx="2357437" cy="36920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s-ES" sz="1800"/>
                <a:t>Agente de Aduana</a:t>
              </a:r>
            </a:p>
          </p:txBody>
        </p:sp>
        <p:pic>
          <p:nvPicPr>
            <p:cNvPr id="11287" name="36 Imagen" descr="Puerto de Iquique 105605_2.jpg"/>
            <p:cNvPicPr>
              <a:picLocks noChangeAspect="1"/>
            </p:cNvPicPr>
            <p:nvPr/>
          </p:nvPicPr>
          <p:blipFill>
            <a:blip r:embed="rId7" cstate="print"/>
            <a:srcRect/>
            <a:stretch>
              <a:fillRect/>
            </a:stretch>
          </p:blipFill>
          <p:spPr bwMode="auto">
            <a:xfrm>
              <a:off x="3714744" y="2046299"/>
              <a:ext cx="1857375" cy="1395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11277" name="61 Flecha derecha"/>
          <p:cNvSpPr>
            <a:spLocks noChangeArrowheads="1"/>
          </p:cNvSpPr>
          <p:nvPr/>
        </p:nvSpPr>
        <p:spPr bwMode="auto">
          <a:xfrm rot="16200000" flipV="1">
            <a:off x="4189413" y="3617912"/>
            <a:ext cx="928688" cy="785813"/>
          </a:xfrm>
          <a:prstGeom prst="rightArrow">
            <a:avLst>
              <a:gd name="adj1" fmla="val 50000"/>
              <a:gd name="adj2" fmla="val 50019"/>
            </a:avLst>
          </a:prstGeom>
          <a:solidFill>
            <a:schemeClr val="accent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 sz="700">
              <a:solidFill>
                <a:srgbClr val="551F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78" name="64 Flecha derecha"/>
          <p:cNvSpPr>
            <a:spLocks noChangeArrowheads="1"/>
          </p:cNvSpPr>
          <p:nvPr/>
        </p:nvSpPr>
        <p:spPr bwMode="auto">
          <a:xfrm>
            <a:off x="5643563" y="2332038"/>
            <a:ext cx="1357312" cy="785812"/>
          </a:xfrm>
          <a:prstGeom prst="rightArrow">
            <a:avLst>
              <a:gd name="adj1" fmla="val 50000"/>
              <a:gd name="adj2" fmla="val 50003"/>
            </a:avLst>
          </a:prstGeom>
          <a:solidFill>
            <a:schemeClr val="accent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 sz="700">
              <a:solidFill>
                <a:srgbClr val="551F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79" name="67 Flecha derecha"/>
          <p:cNvSpPr>
            <a:spLocks noChangeArrowheads="1"/>
          </p:cNvSpPr>
          <p:nvPr/>
        </p:nvSpPr>
        <p:spPr bwMode="auto">
          <a:xfrm rot="5400000">
            <a:off x="7358063" y="3617912"/>
            <a:ext cx="928688" cy="785813"/>
          </a:xfrm>
          <a:prstGeom prst="rightArrow">
            <a:avLst>
              <a:gd name="adj1" fmla="val 50000"/>
              <a:gd name="adj2" fmla="val 49997"/>
            </a:avLst>
          </a:prstGeom>
          <a:solidFill>
            <a:schemeClr val="accent1"/>
          </a:solidFill>
          <a:ln w="9525" algn="ctr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endParaRPr lang="es-ES" sz="700">
              <a:solidFill>
                <a:srgbClr val="551F00"/>
              </a:solidFill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1280" name="23 CuadroTexto"/>
          <p:cNvSpPr txBox="1">
            <a:spLocks noChangeArrowheads="1"/>
          </p:cNvSpPr>
          <p:nvPr/>
        </p:nvSpPr>
        <p:spPr bwMode="auto">
          <a:xfrm>
            <a:off x="1371305" y="4005263"/>
            <a:ext cx="3561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800"/>
              <a:t>ASN</a:t>
            </a:r>
          </a:p>
        </p:txBody>
      </p:sp>
      <p:sp>
        <p:nvSpPr>
          <p:cNvPr id="11281" name="23 CuadroTexto"/>
          <p:cNvSpPr txBox="1">
            <a:spLocks noChangeArrowheads="1"/>
          </p:cNvSpPr>
          <p:nvPr/>
        </p:nvSpPr>
        <p:spPr bwMode="auto">
          <a:xfrm>
            <a:off x="2955630" y="5194300"/>
            <a:ext cx="3561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800"/>
              <a:t>ASN</a:t>
            </a:r>
          </a:p>
        </p:txBody>
      </p:sp>
      <p:sp>
        <p:nvSpPr>
          <p:cNvPr id="11282" name="23 CuadroTexto"/>
          <p:cNvSpPr txBox="1">
            <a:spLocks noChangeArrowheads="1"/>
          </p:cNvSpPr>
          <p:nvPr/>
        </p:nvSpPr>
        <p:spPr bwMode="auto">
          <a:xfrm>
            <a:off x="4468517" y="3716338"/>
            <a:ext cx="3561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800"/>
              <a:t>ASN</a:t>
            </a:r>
          </a:p>
        </p:txBody>
      </p:sp>
      <p:sp>
        <p:nvSpPr>
          <p:cNvPr id="11283" name="23 CuadroTexto"/>
          <p:cNvSpPr txBox="1">
            <a:spLocks noChangeArrowheads="1"/>
          </p:cNvSpPr>
          <p:nvPr/>
        </p:nvSpPr>
        <p:spPr bwMode="auto">
          <a:xfrm>
            <a:off x="5908380" y="2565400"/>
            <a:ext cx="3561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800"/>
              <a:t>ASN</a:t>
            </a:r>
          </a:p>
        </p:txBody>
      </p:sp>
      <p:sp>
        <p:nvSpPr>
          <p:cNvPr id="11284" name="23 CuadroTexto"/>
          <p:cNvSpPr txBox="1">
            <a:spLocks noChangeArrowheads="1"/>
          </p:cNvSpPr>
          <p:nvPr/>
        </p:nvSpPr>
        <p:spPr bwMode="auto">
          <a:xfrm>
            <a:off x="7636374" y="4005263"/>
            <a:ext cx="356188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s-ES" sz="800"/>
              <a:t>ASN</a:t>
            </a:r>
          </a:p>
        </p:txBody>
      </p:sp>
      <p:sp>
        <p:nvSpPr>
          <p:cNvPr id="11285" name="8 CuadroTexto"/>
          <p:cNvSpPr txBox="1">
            <a:spLocks noChangeArrowheads="1"/>
          </p:cNvSpPr>
          <p:nvPr/>
        </p:nvSpPr>
        <p:spPr bwMode="auto">
          <a:xfrm>
            <a:off x="1403350" y="6227763"/>
            <a:ext cx="6481763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s-ES" sz="1800" b="1"/>
              <a:t>Visibilidad de los Procesos a través de Quadrem </a:t>
            </a:r>
          </a:p>
        </p:txBody>
      </p:sp>
      <p:pic>
        <p:nvPicPr>
          <p:cNvPr id="34" name="Picture 5"/>
          <p:cNvPicPr>
            <a:picLocks noChangeAspect="1" noChangeArrowheads="1"/>
          </p:cNvPicPr>
          <p:nvPr/>
        </p:nvPicPr>
        <p:blipFill>
          <a:blip r:embed="rId8" cstate="print"/>
          <a:srcRect t="9719" b="38978"/>
          <a:stretch>
            <a:fillRect/>
          </a:stretch>
        </p:blipFill>
        <p:spPr bwMode="auto">
          <a:xfrm>
            <a:off x="3276600" y="1"/>
            <a:ext cx="5867400" cy="13201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" name="35 Disco magnético"/>
          <p:cNvSpPr/>
          <p:nvPr/>
        </p:nvSpPr>
        <p:spPr bwMode="auto">
          <a:xfrm>
            <a:off x="5638800" y="3352800"/>
            <a:ext cx="1219200" cy="1528465"/>
          </a:xfrm>
          <a:prstGeom prst="flowChartMagneticDisk">
            <a:avLst/>
          </a:prstGeom>
          <a:solidFill>
            <a:schemeClr val="accent1"/>
          </a:solidFill>
          <a:ln w="38100" cap="flat" cmpd="sng" algn="ctr">
            <a:solidFill>
              <a:schemeClr val="bg2"/>
            </a:solidFill>
            <a:prstDash val="solid"/>
            <a:round/>
            <a:headEnd type="none" w="med" len="med"/>
            <a:tailEnd type="triangl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s-ES" sz="4400" b="0" i="0" u="none" strike="noStrike" cap="none" normalizeH="0" baseline="0" dirty="0" smtClean="0">
              <a:ln>
                <a:noFill/>
              </a:ln>
              <a:solidFill>
                <a:srgbClr val="4D4D4D"/>
              </a:solidFill>
              <a:effectLst/>
              <a:latin typeface="Calibri" pitchFamily="34" charset="0"/>
            </a:endParaRPr>
          </a:p>
        </p:txBody>
      </p:sp>
      <p:sp>
        <p:nvSpPr>
          <p:cNvPr id="35" name="34 Rectángulo"/>
          <p:cNvSpPr/>
          <p:nvPr/>
        </p:nvSpPr>
        <p:spPr>
          <a:xfrm>
            <a:off x="5715000" y="3962400"/>
            <a:ext cx="990600" cy="923330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s-ES" sz="1200" b="1" dirty="0" smtClean="0"/>
              <a:t>BD documental </a:t>
            </a:r>
            <a:r>
              <a:rPr lang="es-ES" sz="600" dirty="0" smtClean="0"/>
              <a:t>(B/L , guía aérea (CRT), certificado de origen, factura, lista de empaque, otros certificados.) </a:t>
            </a:r>
            <a:endParaRPr lang="es-ES" sz="600" dirty="0"/>
          </a:p>
        </p:txBody>
      </p:sp>
    </p:spTree>
    <p:extLst>
      <p:ext uri="{BB962C8B-B14F-4D97-AF65-F5344CB8AC3E}">
        <p14:creationId xmlns:p14="http://schemas.microsoft.com/office/powerpoint/2010/main" val="299178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Tarea 1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lphaLcPeriod"/>
            </a:pPr>
            <a:r>
              <a:rPr lang="es-MX" dirty="0" smtClean="0"/>
              <a:t>Leer documento </a:t>
            </a:r>
            <a:r>
              <a:rPr lang="es-MX" dirty="0" err="1" smtClean="0"/>
              <a:t>Vision</a:t>
            </a:r>
            <a:r>
              <a:rPr lang="es-MX" dirty="0" smtClean="0"/>
              <a:t> 2020: </a:t>
            </a:r>
            <a:r>
              <a:rPr lang="es-MX" dirty="0" err="1" smtClean="0"/>
              <a:t>The</a:t>
            </a:r>
            <a:r>
              <a:rPr lang="es-MX" dirty="0" smtClean="0"/>
              <a:t> </a:t>
            </a:r>
            <a:r>
              <a:rPr lang="es-MX" dirty="0" err="1" smtClean="0"/>
              <a:t>future</a:t>
            </a:r>
            <a:r>
              <a:rPr lang="es-MX" dirty="0" smtClean="0"/>
              <a:t> of </a:t>
            </a:r>
            <a:r>
              <a:rPr lang="es-MX" dirty="0" err="1" smtClean="0"/>
              <a:t>Procurement</a:t>
            </a:r>
            <a:r>
              <a:rPr lang="es-MX" dirty="0" smtClean="0"/>
              <a:t>.</a:t>
            </a:r>
          </a:p>
          <a:p>
            <a:pPr marL="514350" indent="-514350">
              <a:buFont typeface="+mj-lt"/>
              <a:buAutoNum type="alphaLcPeriod"/>
            </a:pPr>
            <a:r>
              <a:rPr lang="es-MX" dirty="0" smtClean="0"/>
              <a:t>Identificar donde las TIC tendrán más influencia en este cambio.</a:t>
            </a:r>
          </a:p>
          <a:p>
            <a:pPr marL="514350" indent="-514350">
              <a:buFont typeface="+mj-lt"/>
              <a:buAutoNum type="alphaLcPeriod"/>
            </a:pPr>
            <a:r>
              <a:rPr lang="es-MX" dirty="0" smtClean="0"/>
              <a:t>Buscar ejemplos de cambios que vean necesarios y aplicables en su empresa.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485244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420888"/>
            <a:ext cx="8229600" cy="1143000"/>
          </a:xfrm>
        </p:spPr>
        <p:txBody>
          <a:bodyPr/>
          <a:lstStyle/>
          <a:p>
            <a:r>
              <a:rPr lang="es-MX" dirty="0" smtClean="0"/>
              <a:t>Próxima clase: 19 de Abril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06814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MX" dirty="0" smtClean="0"/>
              <a:t>Evaluación</a:t>
            </a: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1547664" y="2348880"/>
            <a:ext cx="6347048" cy="1728192"/>
          </a:xfrm>
        </p:spPr>
        <p:txBody>
          <a:bodyPr/>
          <a:lstStyle/>
          <a:p>
            <a:r>
              <a:rPr lang="es-MX" dirty="0" smtClean="0"/>
              <a:t>Promedio de tareas</a:t>
            </a:r>
          </a:p>
          <a:p>
            <a:r>
              <a:rPr lang="es-MX" dirty="0" smtClean="0"/>
              <a:t>Participación en clases y foro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57861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s-MX" dirty="0" smtClean="0"/>
              <a:t>3. Introducción</a:t>
            </a:r>
            <a:br>
              <a:rPr lang="es-MX" dirty="0" smtClean="0"/>
            </a:br>
            <a:endParaRPr lang="en-US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endParaRPr lang="es-MX" dirty="0" smtClean="0"/>
          </a:p>
          <a:p>
            <a:pPr marL="971550" lvl="1" indent="-571500">
              <a:buFont typeface="+mj-lt"/>
              <a:buAutoNum type="romanLcPeriod"/>
            </a:pPr>
            <a:r>
              <a:rPr lang="es-MX" dirty="0" smtClean="0"/>
              <a:t>El Abastecimiento y las TIC</a:t>
            </a:r>
          </a:p>
          <a:p>
            <a:pPr marL="971550" lvl="1" indent="-571500">
              <a:buFont typeface="+mj-lt"/>
              <a:buAutoNum type="romanLcPeriod"/>
            </a:pPr>
            <a:r>
              <a:rPr lang="es-MX" dirty="0" smtClean="0"/>
              <a:t>La complejidad TIC  - Abastecimiento</a:t>
            </a:r>
          </a:p>
          <a:p>
            <a:pPr marL="971550" lvl="1" indent="-571500">
              <a:buFont typeface="+mj-lt"/>
              <a:buAutoNum type="romanLcPeriod"/>
            </a:pPr>
            <a:r>
              <a:rPr lang="es-MX" dirty="0" smtClean="0"/>
              <a:t>Visión esquemática </a:t>
            </a:r>
          </a:p>
        </p:txBody>
      </p:sp>
    </p:spTree>
    <p:extLst>
      <p:ext uri="{BB962C8B-B14F-4D97-AF65-F5344CB8AC3E}">
        <p14:creationId xmlns:p14="http://schemas.microsoft.com/office/powerpoint/2010/main" val="41088554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2564904"/>
            <a:ext cx="8229600" cy="1143000"/>
          </a:xfr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/>
          <a:lstStyle/>
          <a:p>
            <a:r>
              <a:rPr lang="es-MX" dirty="0" smtClean="0"/>
              <a:t>i) Las TIC y el Abastecimiento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6115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2005</Words>
  <Application>Microsoft Office PowerPoint</Application>
  <PresentationFormat>Presentación en pantalla (4:3)</PresentationFormat>
  <Paragraphs>488</Paragraphs>
  <Slides>66</Slides>
  <Notes>14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incrustados</vt:lpstr>
      </vt:variant>
      <vt:variant>
        <vt:i4>4</vt:i4>
      </vt:variant>
      <vt:variant>
        <vt:lpstr>Títulos de diapositiva</vt:lpstr>
      </vt:variant>
      <vt:variant>
        <vt:i4>66</vt:i4>
      </vt:variant>
    </vt:vector>
  </HeadingPairs>
  <TitlesOfParts>
    <vt:vector size="71" baseType="lpstr">
      <vt:lpstr>Tema de Office</vt:lpstr>
      <vt:lpstr>Image</vt:lpstr>
      <vt:lpstr>Gráfico</vt:lpstr>
      <vt:lpstr>Chart</vt:lpstr>
      <vt:lpstr>Galería de imágenes de Microsoft</vt:lpstr>
      <vt:lpstr>Clase 1 Abril 5 de 2011</vt:lpstr>
      <vt:lpstr>Agenda Clase 1</vt:lpstr>
      <vt:lpstr>2. Programa del curso</vt:lpstr>
      <vt:lpstr>Presentación de PowerPoint</vt:lpstr>
      <vt:lpstr>Programa</vt:lpstr>
      <vt:lpstr>Actividades</vt:lpstr>
      <vt:lpstr>Evaluación</vt:lpstr>
      <vt:lpstr>3. Introducción </vt:lpstr>
      <vt:lpstr>i) Las TIC y el Abastecimiento</vt:lpstr>
      <vt:lpstr>¿Cuáles son los objetivos del Abastecimiento?</vt:lpstr>
      <vt:lpstr>¿Como pueden aportar las TICs?</vt:lpstr>
      <vt:lpstr>Ejercicio 1</vt:lpstr>
      <vt:lpstr>Ejemplo</vt:lpstr>
      <vt:lpstr>Usando la segmentaciónclásica  ‘Valor estratégico – Monto’</vt:lpstr>
      <vt:lpstr>¿Hacia dónde van las TICs?</vt:lpstr>
      <vt:lpstr>Visión y Perspectivas ...</vt:lpstr>
      <vt:lpstr>Visión y Perspectivas ...</vt:lpstr>
      <vt:lpstr>Presentación de PowerPoint</vt:lpstr>
      <vt:lpstr>Presentación de PowerPoint</vt:lpstr>
      <vt:lpstr>Presentación de PowerPoint</vt:lpstr>
      <vt:lpstr>E-TRANSACTIONS EVOLUTION</vt:lpstr>
      <vt:lpstr>Presentación de PowerPoint</vt:lpstr>
      <vt:lpstr>IT Project Failure</vt:lpstr>
      <vt:lpstr>Hype Cycle para tecnologías emergentes por Gartner</vt:lpstr>
      <vt:lpstr>Una reflexión acerca de la Productividad de las TI</vt:lpstr>
      <vt:lpstr>Caso de estudio</vt:lpstr>
      <vt:lpstr>Caso 1 – QR Code</vt:lpstr>
      <vt:lpstr>QR</vt:lpstr>
      <vt:lpstr>Ejercicio 2</vt:lpstr>
      <vt:lpstr>¿Qué son las TIC?</vt:lpstr>
      <vt:lpstr>Esencia de las T.I.</vt:lpstr>
      <vt:lpstr>Presentación de PowerPoint</vt:lpstr>
      <vt:lpstr>Otro caso</vt:lpstr>
      <vt:lpstr>Presentación de PowerPoint</vt:lpstr>
      <vt:lpstr>Presentación de PowerPoint</vt:lpstr>
      <vt:lpstr>Abastecimiento Electrónico</vt:lpstr>
      <vt:lpstr>Estrategias de e-procurement</vt:lpstr>
      <vt:lpstr>ii) La complejidad TIC - Abastecimiento</vt:lpstr>
      <vt:lpstr>Interacciones en el ciclo de Abastecimiento </vt:lpstr>
      <vt:lpstr>Relaciones Principales de los Productos de valor agregado </vt:lpstr>
      <vt:lpstr>Cadena de Suministros = Sincronización y Colaboración</vt:lpstr>
      <vt:lpstr>Ejemplo: Información asociada al ciclo</vt:lpstr>
      <vt:lpstr>Stakeholders claves en el abastecimiento electrónico</vt:lpstr>
      <vt:lpstr>Ejercicio 3</vt:lpstr>
      <vt:lpstr>El enorme cambio en el B2C</vt:lpstr>
      <vt:lpstr>Relaciones de negocio entre empresas (B2B)</vt:lpstr>
      <vt:lpstr>Presentación de PowerPoint</vt:lpstr>
      <vt:lpstr>Presentación de PowerPoint</vt:lpstr>
      <vt:lpstr>La problemática que enfrentamos</vt:lpstr>
      <vt:lpstr>Presentación de PowerPoint</vt:lpstr>
      <vt:lpstr>Presentación de PowerPoint</vt:lpstr>
      <vt:lpstr>La aplicación a los negocios entre empresas es natural</vt:lpstr>
      <vt:lpstr>Multiples conexiones de negocio</vt:lpstr>
      <vt:lpstr>Los ahorros de Sourcing  y un eProcurement optimizado</vt:lpstr>
      <vt:lpstr>El Valor del Abastecimiento electrónico:  Beneficios Observados</vt:lpstr>
      <vt:lpstr>Presentación de PowerPoint</vt:lpstr>
      <vt:lpstr>iii) Visión esquemática</vt:lpstr>
      <vt:lpstr>Presentación de PowerPoint</vt:lpstr>
      <vt:lpstr>Que necesitamos?  Un mapa para ordenar</vt:lpstr>
      <vt:lpstr>Visión esquemática de las formas de soporte TIC al Abastecimiento</vt:lpstr>
      <vt:lpstr>Soluciones de abastecimiento</vt:lpstr>
      <vt:lpstr>Aplicación Comercio Electrónico al abastecimiento transaccional</vt:lpstr>
      <vt:lpstr>CICLO LOGISTICO INTEGRAL  Compañía Minera COLLAHUASI</vt:lpstr>
      <vt:lpstr>Presentación de PowerPoint</vt:lpstr>
      <vt:lpstr>Tarea 1</vt:lpstr>
      <vt:lpstr>Próxima clase: 19 de Abril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Ivan Braga</dc:creator>
  <cp:lastModifiedBy>Ivan Braga</cp:lastModifiedBy>
  <cp:revision>45</cp:revision>
  <cp:lastPrinted>2012-04-05T11:29:29Z</cp:lastPrinted>
  <dcterms:created xsi:type="dcterms:W3CDTF">2012-04-05T02:46:38Z</dcterms:created>
  <dcterms:modified xsi:type="dcterms:W3CDTF">2012-04-05T17:37:26Z</dcterms:modified>
</cp:coreProperties>
</file>