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8" r:id="rId3"/>
    <p:sldId id="260" r:id="rId4"/>
    <p:sldId id="257" r:id="rId5"/>
    <p:sldId id="259" r:id="rId6"/>
    <p:sldId id="261" r:id="rId7"/>
    <p:sldId id="262" r:id="rId8"/>
    <p:sldId id="263" r:id="rId9"/>
    <p:sldId id="264" r:id="rId10"/>
    <p:sldId id="265" r:id="rId11"/>
    <p:sldId id="275" r:id="rId12"/>
    <p:sldId id="274" r:id="rId13"/>
    <p:sldId id="276" r:id="rId14"/>
    <p:sldId id="273" r:id="rId15"/>
    <p:sldId id="277" r:id="rId16"/>
    <p:sldId id="266" r:id="rId17"/>
    <p:sldId id="267" r:id="rId18"/>
    <p:sldId id="268" r:id="rId19"/>
    <p:sldId id="271" r:id="rId20"/>
    <p:sldId id="269" r:id="rId21"/>
    <p:sldId id="270" r:id="rId22"/>
    <p:sldId id="272" r:id="rId2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787"/>
    <p:restoredTop sz="90929"/>
  </p:normalViewPr>
  <p:slideViewPr>
    <p:cSldViewPr>
      <p:cViewPr varScale="1">
        <p:scale>
          <a:sx n="66" d="100"/>
          <a:sy n="66" d="100"/>
        </p:scale>
        <p:origin x="-126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F4E768-4D03-44E7-A27E-3C681E0278FD}" type="datetimeFigureOut">
              <a:rPr lang="en-US" smtClean="0"/>
              <a:pPr/>
              <a:t>4/16/2010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98B626-AC8A-4A63-B77F-19A7474537E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98B626-AC8A-4A63-B77F-19A7474537E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3076" name="Rectangle 4"/>
          <p:cNvSpPr>
            <a:spLocks noGrp="1" noChangeArrowheads="1"/>
          </p:cNvSpPr>
          <p:nvPr>
            <p:ph type="dt" sz="half" idx="2"/>
          </p:nvPr>
        </p:nvSpPr>
        <p:spPr/>
        <p:txBody>
          <a:bodyPr/>
          <a:lstStyle>
            <a:lvl1pPr>
              <a:defRPr/>
            </a:lvl1pPr>
          </a:lstStyle>
          <a:p>
            <a:endParaRPr lang="en-US"/>
          </a:p>
        </p:txBody>
      </p:sp>
      <p:sp>
        <p:nvSpPr>
          <p:cNvPr id="3077" name="Rectangle 5"/>
          <p:cNvSpPr>
            <a:spLocks noGrp="1" noChangeArrowheads="1"/>
          </p:cNvSpPr>
          <p:nvPr>
            <p:ph type="ftr" sz="quarter" idx="3"/>
          </p:nvPr>
        </p:nvSpPr>
        <p:spPr/>
        <p:txBody>
          <a:bodyPr/>
          <a:lstStyle>
            <a:lvl1pPr>
              <a:defRPr/>
            </a:lvl1pPr>
          </a:lstStyle>
          <a:p>
            <a:endParaRPr lang="en-US"/>
          </a:p>
        </p:txBody>
      </p:sp>
      <p:sp>
        <p:nvSpPr>
          <p:cNvPr id="3078" name="Rectangle 6"/>
          <p:cNvSpPr>
            <a:spLocks noGrp="1" noChangeArrowheads="1"/>
          </p:cNvSpPr>
          <p:nvPr>
            <p:ph type="sldNum" sz="quarter" idx="4"/>
          </p:nvPr>
        </p:nvSpPr>
        <p:spPr/>
        <p:txBody>
          <a:bodyPr/>
          <a:lstStyle>
            <a:lvl1pPr>
              <a:defRPr/>
            </a:lvl1pPr>
          </a:lstStyle>
          <a:p>
            <a:fld id="{731E2D10-99FF-4E03-A1D5-DAC066B21EE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8181DE2-CBE1-4AE2-BAA0-6B92DD5DB21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C8CA8BD-5826-4502-9451-7EB21797A4E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B8D587F-A51F-433F-9C28-F0B8CC03D863}"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30E1188-97C2-4941-AD29-4AEE9CD5313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7AF3F71-1A39-4E76-B7B4-A30FC102E78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115DFEA-01D3-4E4F-BB70-2DE8D8FC5DF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FEAF817-FAF7-4432-8180-72768701C75D}"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5E1A9550-326E-469D-8CA4-78ECE7EF9DE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995813E-A16A-4F88-A5E6-D927D93BE502}"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78D5D99-A607-43E1-96CE-8C11E7509316}"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126A176-DB41-4AD0-96E7-176EA71AB1C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cs typeface="Times New Roman" pitchFamily="18" charset="0"/>
        </a:defRPr>
      </a:lvl2pPr>
      <a:lvl3pPr algn="ctr" rtl="0" fontAlgn="base">
        <a:spcBef>
          <a:spcPct val="0"/>
        </a:spcBef>
        <a:spcAft>
          <a:spcPct val="0"/>
        </a:spcAft>
        <a:defRPr sz="4400">
          <a:solidFill>
            <a:schemeClr val="tx2"/>
          </a:solidFill>
          <a:latin typeface="Times New Roman" pitchFamily="18" charset="0"/>
          <a:cs typeface="Times New Roman" pitchFamily="18" charset="0"/>
        </a:defRPr>
      </a:lvl3pPr>
      <a:lvl4pPr algn="ctr" rtl="0" fontAlgn="base">
        <a:spcBef>
          <a:spcPct val="0"/>
        </a:spcBef>
        <a:spcAft>
          <a:spcPct val="0"/>
        </a:spcAft>
        <a:defRPr sz="4400">
          <a:solidFill>
            <a:schemeClr val="tx2"/>
          </a:solidFill>
          <a:latin typeface="Times New Roman" pitchFamily="18" charset="0"/>
          <a:cs typeface="Times New Roman" pitchFamily="18" charset="0"/>
        </a:defRPr>
      </a:lvl4pPr>
      <a:lvl5pPr algn="ctr" rtl="0" fontAlgn="base">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785786" y="2407973"/>
            <a:ext cx="8286776" cy="27084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36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Investigation of caving induced subsidence at the abandoned Grace Mine</a:t>
            </a:r>
          </a:p>
          <a:p>
            <a:pPr marL="0" marR="0" lvl="0" indent="0" algn="l" defTabSz="914400" rtl="0" eaLnBrk="1" fontAlgn="base" latinLnBrk="0" hangingPunct="1">
              <a:lnSpc>
                <a:spcPct val="100000"/>
              </a:lnSpc>
              <a:spcBef>
                <a:spcPct val="0"/>
              </a:spcBef>
              <a:spcAft>
                <a:spcPct val="0"/>
              </a:spcAft>
              <a:buClrTx/>
              <a:buSzTx/>
              <a:buFontTx/>
              <a:buNone/>
              <a:tabLst/>
            </a:pPr>
            <a:endParaRPr lang="en-AU" sz="1800" b="1" dirty="0" smtClean="0">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AU"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David Sainsbury</a:t>
            </a:r>
            <a:r>
              <a:rPr kumimoji="0" lang="en-AU" b="0" i="1"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a:t>
            </a:r>
            <a:r>
              <a:rPr kumimoji="0" lang="en-AU" b="0" i="1" u="none" strike="noStrike" cap="none" normalizeH="0" dirty="0" smtClean="0">
                <a:ln>
                  <a:noFill/>
                </a:ln>
                <a:solidFill>
                  <a:schemeClr val="tx1"/>
                </a:solidFill>
                <a:effectLst/>
                <a:latin typeface="Calibri" pitchFamily="34" charset="0"/>
                <a:ea typeface="Times New Roman" pitchFamily="18" charset="0"/>
                <a:cs typeface="Calibri" pitchFamily="34" charset="0"/>
              </a:rPr>
              <a:t> </a:t>
            </a:r>
            <a:r>
              <a:rPr kumimoji="0" lang="en-AU" b="0" i="1"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Itasca Australia Pty Ltd, Australia</a:t>
            </a:r>
            <a:endParaRPr kumimoji="0" lang="en-AU"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b="1" i="0" u="none" strike="noStrike" cap="none" normalizeH="0" baseline="0" dirty="0" err="1" smtClean="0">
                <a:ln>
                  <a:noFill/>
                </a:ln>
                <a:solidFill>
                  <a:schemeClr val="tx1"/>
                </a:solidFill>
                <a:effectLst/>
                <a:latin typeface="Calibri" pitchFamily="34" charset="0"/>
                <a:ea typeface="Times New Roman" pitchFamily="18" charset="0"/>
                <a:cs typeface="Calibri" pitchFamily="34" charset="0"/>
              </a:rPr>
              <a:t>Bre</a:t>
            </a:r>
            <a:r>
              <a:rPr kumimoji="0" lang="en-AU"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-Anne Sainsbury</a:t>
            </a:r>
            <a:r>
              <a:rPr kumimoji="0" lang="en-AU" b="0" i="1"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a:t>
            </a:r>
            <a:r>
              <a:rPr kumimoji="0" lang="en-AU" b="0" i="1" u="none" strike="noStrike" cap="none" normalizeH="0" dirty="0" smtClean="0">
                <a:ln>
                  <a:noFill/>
                </a:ln>
                <a:solidFill>
                  <a:schemeClr val="tx1"/>
                </a:solidFill>
                <a:effectLst/>
                <a:latin typeface="Calibri" pitchFamily="34" charset="0"/>
                <a:ea typeface="Times New Roman" pitchFamily="18" charset="0"/>
                <a:cs typeface="Calibri" pitchFamily="34" charset="0"/>
              </a:rPr>
              <a:t>   </a:t>
            </a:r>
            <a:r>
              <a:rPr kumimoji="0" lang="en-AU" b="0" i="1"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Itasca Australia Pty Ltd, Australia</a:t>
            </a:r>
            <a:endParaRPr kumimoji="0" lang="en-AU"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Loren </a:t>
            </a:r>
            <a:r>
              <a:rPr kumimoji="0" lang="en-AU" b="1" i="0" u="none" strike="noStrike" cap="none" normalizeH="0" baseline="0" dirty="0" err="1" smtClean="0">
                <a:ln>
                  <a:noFill/>
                </a:ln>
                <a:solidFill>
                  <a:schemeClr val="tx1"/>
                </a:solidFill>
                <a:effectLst/>
                <a:latin typeface="Calibri" pitchFamily="34" charset="0"/>
                <a:ea typeface="Times New Roman" pitchFamily="18" charset="0"/>
                <a:cs typeface="Calibri" pitchFamily="34" charset="0"/>
              </a:rPr>
              <a:t>Lorig</a:t>
            </a:r>
            <a:r>
              <a:rPr kumimoji="0" lang="en-AU" b="0" i="1"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  </a:t>
            </a:r>
            <a:r>
              <a:rPr lang="en-AU" i="1" dirty="0" smtClean="0">
                <a:latin typeface="Calibri" pitchFamily="34" charset="0"/>
                <a:ea typeface="Times New Roman" pitchFamily="18" charset="0"/>
                <a:cs typeface="Calibri" pitchFamily="34" charset="0"/>
              </a:rPr>
              <a:t> </a:t>
            </a:r>
            <a:r>
              <a:rPr lang="en-AU" i="1" dirty="0" smtClean="0">
                <a:latin typeface="Calibri" pitchFamily="34" charset="0"/>
                <a:ea typeface="Times New Roman" pitchFamily="18" charset="0"/>
                <a:cs typeface="Calibri" pitchFamily="34" charset="0"/>
              </a:rPr>
              <a:t>  		</a:t>
            </a:r>
            <a:r>
              <a:rPr kumimoji="0" lang="en-AU" b="0" i="1"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Itasca Consulting Group Inc, USA</a:t>
            </a:r>
            <a:endParaRPr kumimoji="0" lang="en-AU" b="0" i="0" u="none" strike="noStrike" cap="none" normalizeH="0" baseline="0" dirty="0" smtClean="0">
              <a:ln>
                <a:noFill/>
              </a:ln>
              <a:solidFill>
                <a:schemeClr val="tx1"/>
              </a:solidFill>
              <a:effectLst/>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1958-1960.png"/>
          <p:cNvPicPr>
            <a:picLocks noChangeAspect="1"/>
          </p:cNvPicPr>
          <p:nvPr/>
        </p:nvPicPr>
        <p:blipFill>
          <a:blip r:embed="rId3" cstate="print"/>
          <a:srcRect l="35957" t="28129" r="13986" b="18742"/>
          <a:stretch>
            <a:fillRect/>
          </a:stretch>
        </p:blipFill>
        <p:spPr>
          <a:xfrm>
            <a:off x="871107" y="227464"/>
            <a:ext cx="7701421" cy="6130493"/>
          </a:xfrm>
          <a:prstGeom prst="rect">
            <a:avLst/>
          </a:prstGeom>
        </p:spPr>
      </p:pic>
      <p:sp>
        <p:nvSpPr>
          <p:cNvPr id="11" name="TextBox 10"/>
          <p:cNvSpPr txBox="1"/>
          <p:nvPr/>
        </p:nvSpPr>
        <p:spPr>
          <a:xfrm>
            <a:off x="0" y="0"/>
            <a:ext cx="2000232" cy="461665"/>
          </a:xfrm>
          <a:prstGeom prst="rect">
            <a:avLst/>
          </a:prstGeom>
          <a:noFill/>
        </p:spPr>
        <p:txBody>
          <a:bodyPr wrap="square" rtlCol="0">
            <a:spAutoFit/>
          </a:bodyPr>
          <a:lstStyle/>
          <a:p>
            <a:r>
              <a:rPr lang="en-AU" dirty="0" smtClean="0">
                <a:latin typeface="Calibri" pitchFamily="34" charset="0"/>
                <a:cs typeface="Calibri" pitchFamily="34" charset="0"/>
              </a:rPr>
              <a:t>a) 1960</a:t>
            </a:r>
            <a:endParaRPr lang="en-AU" dirty="0">
              <a:latin typeface="Calibri" pitchFamily="34" charset="0"/>
              <a:cs typeface="Calibri" pitchFamily="34" charset="0"/>
            </a:endParaRPr>
          </a:p>
        </p:txBody>
      </p:sp>
      <p:grpSp>
        <p:nvGrpSpPr>
          <p:cNvPr id="22" name="Group 21"/>
          <p:cNvGrpSpPr/>
          <p:nvPr/>
        </p:nvGrpSpPr>
        <p:grpSpPr>
          <a:xfrm>
            <a:off x="214282" y="4286256"/>
            <a:ext cx="2357454" cy="880410"/>
            <a:chOff x="642910" y="2357430"/>
            <a:chExt cx="2357454" cy="880410"/>
          </a:xfrm>
        </p:grpSpPr>
        <p:pic>
          <p:nvPicPr>
            <p:cNvPr id="23" name="Picture 22" descr="1958-1960.png"/>
            <p:cNvPicPr>
              <a:picLocks noChangeAspect="1"/>
            </p:cNvPicPr>
            <p:nvPr/>
          </p:nvPicPr>
          <p:blipFill>
            <a:blip r:embed="rId3" cstate="print"/>
            <a:srcRect l="77437" t="46289" r="21325" b="52678"/>
            <a:stretch>
              <a:fillRect/>
            </a:stretch>
          </p:blipFill>
          <p:spPr>
            <a:xfrm>
              <a:off x="642910" y="2357430"/>
              <a:ext cx="571504" cy="357190"/>
            </a:xfrm>
            <a:prstGeom prst="rect">
              <a:avLst/>
            </a:prstGeom>
          </p:spPr>
        </p:pic>
        <p:sp>
          <p:nvSpPr>
            <p:cNvPr id="24" name="TextBox 23"/>
            <p:cNvSpPr txBox="1"/>
            <p:nvPr/>
          </p:nvSpPr>
          <p:spPr>
            <a:xfrm>
              <a:off x="1214414" y="2357430"/>
              <a:ext cx="1571636" cy="307777"/>
            </a:xfrm>
            <a:prstGeom prst="rect">
              <a:avLst/>
            </a:prstGeom>
            <a:noFill/>
          </p:spPr>
          <p:txBody>
            <a:bodyPr wrap="square" rtlCol="0">
              <a:spAutoFit/>
            </a:bodyPr>
            <a:lstStyle/>
            <a:p>
              <a:r>
                <a:rPr lang="en-AU" sz="1400" dirty="0" smtClean="0">
                  <a:latin typeface="Calibri" pitchFamily="34" charset="0"/>
                  <a:cs typeface="Calibri" pitchFamily="34" charset="0"/>
                </a:rPr>
                <a:t>Yield zone</a:t>
              </a:r>
              <a:endParaRPr lang="en-AU" sz="1400" dirty="0">
                <a:latin typeface="Calibri" pitchFamily="34" charset="0"/>
                <a:cs typeface="Calibri" pitchFamily="34" charset="0"/>
              </a:endParaRPr>
            </a:p>
          </p:txBody>
        </p:sp>
        <p:pic>
          <p:nvPicPr>
            <p:cNvPr id="25" name="Picture 24" descr="1958-1960.png"/>
            <p:cNvPicPr>
              <a:picLocks noChangeAspect="1"/>
            </p:cNvPicPr>
            <p:nvPr/>
          </p:nvPicPr>
          <p:blipFill>
            <a:blip r:embed="rId3" cstate="print"/>
            <a:srcRect l="78211" t="52893" r="19468" b="45172"/>
            <a:stretch>
              <a:fillRect/>
            </a:stretch>
          </p:blipFill>
          <p:spPr>
            <a:xfrm>
              <a:off x="642910" y="2786058"/>
              <a:ext cx="571504" cy="357190"/>
            </a:xfrm>
            <a:prstGeom prst="rect">
              <a:avLst/>
            </a:prstGeom>
          </p:spPr>
        </p:pic>
        <p:sp>
          <p:nvSpPr>
            <p:cNvPr id="26" name="TextBox 25"/>
            <p:cNvSpPr txBox="1"/>
            <p:nvPr/>
          </p:nvSpPr>
          <p:spPr>
            <a:xfrm>
              <a:off x="1214414" y="2714620"/>
              <a:ext cx="1785950" cy="523220"/>
            </a:xfrm>
            <a:prstGeom prst="rect">
              <a:avLst/>
            </a:prstGeom>
            <a:noFill/>
          </p:spPr>
          <p:txBody>
            <a:bodyPr wrap="square" rtlCol="0">
              <a:spAutoFit/>
            </a:bodyPr>
            <a:lstStyle/>
            <a:p>
              <a:r>
                <a:rPr lang="en-AU" sz="1400" dirty="0" smtClean="0">
                  <a:latin typeface="Calibri" pitchFamily="34" charset="0"/>
                  <a:cs typeface="Calibri" pitchFamily="34" charset="0"/>
                </a:rPr>
                <a:t>Mobilised zone (&gt;2m displacement)</a:t>
              </a:r>
              <a:endParaRPr lang="en-AU" sz="1400" dirty="0">
                <a:latin typeface="Calibri" pitchFamily="34" charset="0"/>
                <a:cs typeface="Calibri" pitchFamily="34" charset="0"/>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1961-Sept62.png"/>
          <p:cNvPicPr>
            <a:picLocks noChangeAspect="1"/>
          </p:cNvPicPr>
          <p:nvPr/>
        </p:nvPicPr>
        <p:blipFill>
          <a:blip r:embed="rId3" cstate="print"/>
          <a:srcRect l="32466" t="28129" r="13986" b="18742"/>
          <a:stretch>
            <a:fillRect/>
          </a:stretch>
        </p:blipFill>
        <p:spPr>
          <a:xfrm>
            <a:off x="357158" y="226800"/>
            <a:ext cx="8239116" cy="6130800"/>
          </a:xfrm>
          <a:prstGeom prst="rect">
            <a:avLst/>
          </a:prstGeom>
        </p:spPr>
      </p:pic>
      <p:sp>
        <p:nvSpPr>
          <p:cNvPr id="12" name="TextBox 11"/>
          <p:cNvSpPr txBox="1"/>
          <p:nvPr/>
        </p:nvSpPr>
        <p:spPr>
          <a:xfrm>
            <a:off x="0" y="0"/>
            <a:ext cx="2000232" cy="461665"/>
          </a:xfrm>
          <a:prstGeom prst="rect">
            <a:avLst/>
          </a:prstGeom>
          <a:noFill/>
        </p:spPr>
        <p:txBody>
          <a:bodyPr wrap="square" rtlCol="0">
            <a:spAutoFit/>
          </a:bodyPr>
          <a:lstStyle/>
          <a:p>
            <a:r>
              <a:rPr lang="en-AU" dirty="0" smtClean="0">
                <a:latin typeface="Calibri" pitchFamily="34" charset="0"/>
                <a:cs typeface="Calibri" pitchFamily="34" charset="0"/>
              </a:rPr>
              <a:t>b) 1962</a:t>
            </a:r>
            <a:endParaRPr lang="en-AU" dirty="0">
              <a:latin typeface="Calibri" pitchFamily="34" charset="0"/>
              <a:cs typeface="Calibri" pitchFamily="34" charset="0"/>
            </a:endParaRPr>
          </a:p>
        </p:txBody>
      </p:sp>
      <p:cxnSp>
        <p:nvCxnSpPr>
          <p:cNvPr id="13" name="Straight Arrow Connector 12"/>
          <p:cNvCxnSpPr/>
          <p:nvPr/>
        </p:nvCxnSpPr>
        <p:spPr>
          <a:xfrm flipV="1">
            <a:off x="5214942" y="571480"/>
            <a:ext cx="1857390" cy="100013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857620" y="1500174"/>
            <a:ext cx="1357322" cy="646331"/>
          </a:xfrm>
          <a:prstGeom prst="rect">
            <a:avLst/>
          </a:prstGeom>
          <a:solidFill>
            <a:schemeClr val="bg1"/>
          </a:solidFill>
        </p:spPr>
        <p:txBody>
          <a:bodyPr wrap="square" lIns="36000" tIns="0" rIns="36000" bIns="0" rtlCol="0">
            <a:spAutoFit/>
          </a:bodyPr>
          <a:lstStyle/>
          <a:p>
            <a:pPr algn="ctr"/>
            <a:r>
              <a:rPr lang="en-AU" sz="1400" dirty="0" smtClean="0">
                <a:latin typeface="Calibri" pitchFamily="34" charset="0"/>
                <a:cs typeface="Calibri" pitchFamily="34" charset="0"/>
              </a:rPr>
              <a:t>First appearance of  surface </a:t>
            </a:r>
            <a:r>
              <a:rPr lang="en-AU" sz="1400" dirty="0" smtClean="0">
                <a:latin typeface="Calibri" pitchFamily="34" charset="0"/>
                <a:cs typeface="Calibri" pitchFamily="34" charset="0"/>
              </a:rPr>
              <a:t>cracks, December, 1962</a:t>
            </a:r>
            <a:endParaRPr lang="en-AU" sz="1400" dirty="0">
              <a:latin typeface="Calibri" pitchFamily="34" charset="0"/>
              <a:cs typeface="Calibri" pitchFamily="34" charset="0"/>
            </a:endParaRPr>
          </a:p>
        </p:txBody>
      </p:sp>
      <p:grpSp>
        <p:nvGrpSpPr>
          <p:cNvPr id="20" name="Group 19"/>
          <p:cNvGrpSpPr/>
          <p:nvPr/>
        </p:nvGrpSpPr>
        <p:grpSpPr>
          <a:xfrm>
            <a:off x="214282" y="4286256"/>
            <a:ext cx="2357454" cy="880410"/>
            <a:chOff x="642910" y="2357430"/>
            <a:chExt cx="2357454" cy="880410"/>
          </a:xfrm>
        </p:grpSpPr>
        <p:pic>
          <p:nvPicPr>
            <p:cNvPr id="21" name="Picture 20" descr="1958-1960.png"/>
            <p:cNvPicPr>
              <a:picLocks noChangeAspect="1"/>
            </p:cNvPicPr>
            <p:nvPr/>
          </p:nvPicPr>
          <p:blipFill>
            <a:blip r:embed="rId4" cstate="print"/>
            <a:srcRect l="77437" t="46289" r="21325" b="52678"/>
            <a:stretch>
              <a:fillRect/>
            </a:stretch>
          </p:blipFill>
          <p:spPr>
            <a:xfrm>
              <a:off x="642910" y="2357430"/>
              <a:ext cx="571504" cy="357190"/>
            </a:xfrm>
            <a:prstGeom prst="rect">
              <a:avLst/>
            </a:prstGeom>
          </p:spPr>
        </p:pic>
        <p:sp>
          <p:nvSpPr>
            <p:cNvPr id="22" name="TextBox 21"/>
            <p:cNvSpPr txBox="1"/>
            <p:nvPr/>
          </p:nvSpPr>
          <p:spPr>
            <a:xfrm>
              <a:off x="1214414" y="2357430"/>
              <a:ext cx="1571636" cy="307777"/>
            </a:xfrm>
            <a:prstGeom prst="rect">
              <a:avLst/>
            </a:prstGeom>
            <a:noFill/>
          </p:spPr>
          <p:txBody>
            <a:bodyPr wrap="square" rtlCol="0">
              <a:spAutoFit/>
            </a:bodyPr>
            <a:lstStyle/>
            <a:p>
              <a:r>
                <a:rPr lang="en-AU" sz="1400" dirty="0" smtClean="0">
                  <a:latin typeface="Calibri" pitchFamily="34" charset="0"/>
                  <a:cs typeface="Calibri" pitchFamily="34" charset="0"/>
                </a:rPr>
                <a:t>Yield zone</a:t>
              </a:r>
              <a:endParaRPr lang="en-AU" sz="1400" dirty="0">
                <a:latin typeface="Calibri" pitchFamily="34" charset="0"/>
                <a:cs typeface="Calibri" pitchFamily="34" charset="0"/>
              </a:endParaRPr>
            </a:p>
          </p:txBody>
        </p:sp>
        <p:pic>
          <p:nvPicPr>
            <p:cNvPr id="23" name="Picture 22" descr="1958-1960.png"/>
            <p:cNvPicPr>
              <a:picLocks noChangeAspect="1"/>
            </p:cNvPicPr>
            <p:nvPr/>
          </p:nvPicPr>
          <p:blipFill>
            <a:blip r:embed="rId4" cstate="print"/>
            <a:srcRect l="78211" t="52893" r="19468" b="45172"/>
            <a:stretch>
              <a:fillRect/>
            </a:stretch>
          </p:blipFill>
          <p:spPr>
            <a:xfrm>
              <a:off x="642910" y="2786058"/>
              <a:ext cx="571504" cy="357190"/>
            </a:xfrm>
            <a:prstGeom prst="rect">
              <a:avLst/>
            </a:prstGeom>
          </p:spPr>
        </p:pic>
        <p:sp>
          <p:nvSpPr>
            <p:cNvPr id="24" name="TextBox 23"/>
            <p:cNvSpPr txBox="1"/>
            <p:nvPr/>
          </p:nvSpPr>
          <p:spPr>
            <a:xfrm>
              <a:off x="1214414" y="2714620"/>
              <a:ext cx="1785950" cy="523220"/>
            </a:xfrm>
            <a:prstGeom prst="rect">
              <a:avLst/>
            </a:prstGeom>
            <a:noFill/>
          </p:spPr>
          <p:txBody>
            <a:bodyPr wrap="square" rtlCol="0">
              <a:spAutoFit/>
            </a:bodyPr>
            <a:lstStyle/>
            <a:p>
              <a:r>
                <a:rPr lang="en-AU" sz="1400" dirty="0" smtClean="0">
                  <a:latin typeface="Calibri" pitchFamily="34" charset="0"/>
                  <a:cs typeface="Calibri" pitchFamily="34" charset="0"/>
                </a:rPr>
                <a:t>Mobilised zone (&gt;2m displacement)</a:t>
              </a:r>
              <a:endParaRPr lang="en-AU" sz="1400" dirty="0">
                <a:latin typeface="Calibri" pitchFamily="34" charset="0"/>
                <a:cs typeface="Calibri" pitchFamily="34" charset="0"/>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ct61-1963.png"/>
          <p:cNvPicPr>
            <a:picLocks noChangeAspect="1"/>
          </p:cNvPicPr>
          <p:nvPr/>
        </p:nvPicPr>
        <p:blipFill>
          <a:blip r:embed="rId3" cstate="print"/>
          <a:srcRect l="35964" t="28129" r="12498" b="18742"/>
          <a:stretch>
            <a:fillRect/>
          </a:stretch>
        </p:blipFill>
        <p:spPr>
          <a:xfrm>
            <a:off x="928555" y="214290"/>
            <a:ext cx="7929725" cy="6130800"/>
          </a:xfrm>
          <a:prstGeom prst="rect">
            <a:avLst/>
          </a:prstGeom>
        </p:spPr>
      </p:pic>
      <p:pic>
        <p:nvPicPr>
          <p:cNvPr id="6" name="Picture 5" descr="poo1.PNG"/>
          <p:cNvPicPr>
            <a:picLocks noChangeAspect="1"/>
          </p:cNvPicPr>
          <p:nvPr/>
        </p:nvPicPr>
        <p:blipFill>
          <a:blip r:embed="rId4" cstate="print"/>
          <a:srcRect l="23849" t="24331" r="17370" b="24169"/>
          <a:stretch>
            <a:fillRect/>
          </a:stretch>
        </p:blipFill>
        <p:spPr>
          <a:xfrm>
            <a:off x="857224" y="1785926"/>
            <a:ext cx="2883202" cy="1857388"/>
          </a:xfrm>
          <a:prstGeom prst="rect">
            <a:avLst/>
          </a:prstGeom>
        </p:spPr>
      </p:pic>
      <p:cxnSp>
        <p:nvCxnSpPr>
          <p:cNvPr id="7" name="Straight Arrow Connector 6"/>
          <p:cNvCxnSpPr/>
          <p:nvPr/>
        </p:nvCxnSpPr>
        <p:spPr>
          <a:xfrm flipV="1">
            <a:off x="3714744" y="785794"/>
            <a:ext cx="2428892" cy="1500198"/>
          </a:xfrm>
          <a:prstGeom prst="straightConnector1">
            <a:avLst/>
          </a:prstGeom>
          <a:ln w="317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0" y="0"/>
            <a:ext cx="2000232" cy="461665"/>
          </a:xfrm>
          <a:prstGeom prst="rect">
            <a:avLst/>
          </a:prstGeom>
          <a:noFill/>
        </p:spPr>
        <p:txBody>
          <a:bodyPr wrap="square" rtlCol="0">
            <a:spAutoFit/>
          </a:bodyPr>
          <a:lstStyle/>
          <a:p>
            <a:r>
              <a:rPr lang="en-AU" dirty="0" smtClean="0">
                <a:latin typeface="Calibri" pitchFamily="34" charset="0"/>
                <a:cs typeface="Calibri" pitchFamily="34" charset="0"/>
              </a:rPr>
              <a:t>c) 1963</a:t>
            </a:r>
            <a:endParaRPr lang="en-AU" dirty="0">
              <a:latin typeface="Calibri" pitchFamily="34" charset="0"/>
              <a:cs typeface="Calibri" pitchFamily="34" charset="0"/>
            </a:endParaRPr>
          </a:p>
        </p:txBody>
      </p:sp>
      <p:grpSp>
        <p:nvGrpSpPr>
          <p:cNvPr id="12" name="Group 11"/>
          <p:cNvGrpSpPr/>
          <p:nvPr/>
        </p:nvGrpSpPr>
        <p:grpSpPr>
          <a:xfrm>
            <a:off x="214282" y="4286256"/>
            <a:ext cx="2357454" cy="880410"/>
            <a:chOff x="642910" y="2357430"/>
            <a:chExt cx="2357454" cy="880410"/>
          </a:xfrm>
        </p:grpSpPr>
        <p:pic>
          <p:nvPicPr>
            <p:cNvPr id="13" name="Picture 12" descr="1958-1960.png"/>
            <p:cNvPicPr>
              <a:picLocks noChangeAspect="1"/>
            </p:cNvPicPr>
            <p:nvPr/>
          </p:nvPicPr>
          <p:blipFill>
            <a:blip r:embed="rId5" cstate="print"/>
            <a:srcRect l="77437" t="46289" r="21325" b="52678"/>
            <a:stretch>
              <a:fillRect/>
            </a:stretch>
          </p:blipFill>
          <p:spPr>
            <a:xfrm>
              <a:off x="642910" y="2357430"/>
              <a:ext cx="571504" cy="357190"/>
            </a:xfrm>
            <a:prstGeom prst="rect">
              <a:avLst/>
            </a:prstGeom>
          </p:spPr>
        </p:pic>
        <p:sp>
          <p:nvSpPr>
            <p:cNvPr id="14" name="TextBox 13"/>
            <p:cNvSpPr txBox="1"/>
            <p:nvPr/>
          </p:nvSpPr>
          <p:spPr>
            <a:xfrm>
              <a:off x="1214414" y="2357430"/>
              <a:ext cx="1571636" cy="307777"/>
            </a:xfrm>
            <a:prstGeom prst="rect">
              <a:avLst/>
            </a:prstGeom>
            <a:noFill/>
          </p:spPr>
          <p:txBody>
            <a:bodyPr wrap="square" rtlCol="0">
              <a:spAutoFit/>
            </a:bodyPr>
            <a:lstStyle/>
            <a:p>
              <a:r>
                <a:rPr lang="en-AU" sz="1400" dirty="0" smtClean="0">
                  <a:latin typeface="Calibri" pitchFamily="34" charset="0"/>
                  <a:cs typeface="Calibri" pitchFamily="34" charset="0"/>
                </a:rPr>
                <a:t>Yield zone</a:t>
              </a:r>
              <a:endParaRPr lang="en-AU" sz="1400" dirty="0">
                <a:latin typeface="Calibri" pitchFamily="34" charset="0"/>
                <a:cs typeface="Calibri" pitchFamily="34" charset="0"/>
              </a:endParaRPr>
            </a:p>
          </p:txBody>
        </p:sp>
        <p:pic>
          <p:nvPicPr>
            <p:cNvPr id="15" name="Picture 14" descr="1958-1960.png"/>
            <p:cNvPicPr>
              <a:picLocks noChangeAspect="1"/>
            </p:cNvPicPr>
            <p:nvPr/>
          </p:nvPicPr>
          <p:blipFill>
            <a:blip r:embed="rId5" cstate="print"/>
            <a:srcRect l="78211" t="52893" r="19468" b="45172"/>
            <a:stretch>
              <a:fillRect/>
            </a:stretch>
          </p:blipFill>
          <p:spPr>
            <a:xfrm>
              <a:off x="642910" y="2786058"/>
              <a:ext cx="571504" cy="357190"/>
            </a:xfrm>
            <a:prstGeom prst="rect">
              <a:avLst/>
            </a:prstGeom>
          </p:spPr>
        </p:pic>
        <p:sp>
          <p:nvSpPr>
            <p:cNvPr id="16" name="TextBox 15"/>
            <p:cNvSpPr txBox="1"/>
            <p:nvPr/>
          </p:nvSpPr>
          <p:spPr>
            <a:xfrm>
              <a:off x="1214414" y="2714620"/>
              <a:ext cx="1785950" cy="523220"/>
            </a:xfrm>
            <a:prstGeom prst="rect">
              <a:avLst/>
            </a:prstGeom>
            <a:noFill/>
          </p:spPr>
          <p:txBody>
            <a:bodyPr wrap="square" rtlCol="0">
              <a:spAutoFit/>
            </a:bodyPr>
            <a:lstStyle/>
            <a:p>
              <a:r>
                <a:rPr lang="en-AU" sz="1400" dirty="0" smtClean="0">
                  <a:latin typeface="Calibri" pitchFamily="34" charset="0"/>
                  <a:cs typeface="Calibri" pitchFamily="34" charset="0"/>
                </a:rPr>
                <a:t>Mobilised zone (&gt;2m displacement)</a:t>
              </a:r>
              <a:endParaRPr lang="en-AU" sz="1400" dirty="0">
                <a:latin typeface="Calibri" pitchFamily="34" charset="0"/>
                <a:cs typeface="Calibri" pitchFamily="34" charset="0"/>
              </a:endParaRPr>
            </a:p>
          </p:txBody>
        </p:sp>
      </p:grpSp>
      <p:sp>
        <p:nvSpPr>
          <p:cNvPr id="17" name="TextBox 16"/>
          <p:cNvSpPr txBox="1"/>
          <p:nvPr/>
        </p:nvSpPr>
        <p:spPr>
          <a:xfrm>
            <a:off x="857224" y="1500174"/>
            <a:ext cx="2786082" cy="215444"/>
          </a:xfrm>
          <a:prstGeom prst="rect">
            <a:avLst/>
          </a:prstGeom>
          <a:solidFill>
            <a:schemeClr val="bg1"/>
          </a:solidFill>
        </p:spPr>
        <p:txBody>
          <a:bodyPr wrap="square" lIns="36000" tIns="0" rIns="36000" bIns="0" rtlCol="0">
            <a:spAutoFit/>
          </a:bodyPr>
          <a:lstStyle/>
          <a:p>
            <a:pPr algn="ctr"/>
            <a:r>
              <a:rPr lang="en-AU" sz="1400" dirty="0" smtClean="0">
                <a:latin typeface="Calibri" pitchFamily="34" charset="0"/>
                <a:cs typeface="Calibri" pitchFamily="34" charset="0"/>
              </a:rPr>
              <a:t>Initial breakthrough, December, 1963</a:t>
            </a:r>
            <a:endParaRPr lang="en-AU" sz="14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965-1966.png"/>
          <p:cNvPicPr>
            <a:picLocks noChangeAspect="1"/>
          </p:cNvPicPr>
          <p:nvPr/>
        </p:nvPicPr>
        <p:blipFill>
          <a:blip r:embed="rId3" cstate="print"/>
          <a:srcRect l="34992" t="28129" r="12498" b="18742"/>
          <a:stretch>
            <a:fillRect/>
          </a:stretch>
        </p:blipFill>
        <p:spPr>
          <a:xfrm>
            <a:off x="707542" y="226800"/>
            <a:ext cx="8079300" cy="6130800"/>
          </a:xfrm>
          <a:prstGeom prst="rect">
            <a:avLst/>
          </a:prstGeom>
        </p:spPr>
      </p:pic>
      <p:sp>
        <p:nvSpPr>
          <p:cNvPr id="5" name="TextBox 4"/>
          <p:cNvSpPr txBox="1"/>
          <p:nvPr/>
        </p:nvSpPr>
        <p:spPr>
          <a:xfrm>
            <a:off x="0" y="0"/>
            <a:ext cx="2000232" cy="461665"/>
          </a:xfrm>
          <a:prstGeom prst="rect">
            <a:avLst/>
          </a:prstGeom>
          <a:noFill/>
        </p:spPr>
        <p:txBody>
          <a:bodyPr wrap="square" rtlCol="0">
            <a:spAutoFit/>
          </a:bodyPr>
          <a:lstStyle/>
          <a:p>
            <a:r>
              <a:rPr lang="en-AU" dirty="0" smtClean="0">
                <a:latin typeface="Calibri" pitchFamily="34" charset="0"/>
                <a:cs typeface="Calibri" pitchFamily="34" charset="0"/>
              </a:rPr>
              <a:t>d) 1966</a:t>
            </a:r>
            <a:endParaRPr lang="en-AU" dirty="0">
              <a:latin typeface="Calibri" pitchFamily="34" charset="0"/>
              <a:cs typeface="Calibri" pitchFamily="34" charset="0"/>
            </a:endParaRPr>
          </a:p>
        </p:txBody>
      </p:sp>
      <p:grpSp>
        <p:nvGrpSpPr>
          <p:cNvPr id="9" name="Group 8"/>
          <p:cNvGrpSpPr/>
          <p:nvPr/>
        </p:nvGrpSpPr>
        <p:grpSpPr>
          <a:xfrm>
            <a:off x="214282" y="4286256"/>
            <a:ext cx="2357454" cy="880410"/>
            <a:chOff x="642910" y="2357430"/>
            <a:chExt cx="2357454" cy="880410"/>
          </a:xfrm>
        </p:grpSpPr>
        <p:pic>
          <p:nvPicPr>
            <p:cNvPr id="10" name="Picture 9" descr="1958-1960.png"/>
            <p:cNvPicPr>
              <a:picLocks noChangeAspect="1"/>
            </p:cNvPicPr>
            <p:nvPr/>
          </p:nvPicPr>
          <p:blipFill>
            <a:blip r:embed="rId4" cstate="print"/>
            <a:srcRect l="77437" t="46289" r="21325" b="52678"/>
            <a:stretch>
              <a:fillRect/>
            </a:stretch>
          </p:blipFill>
          <p:spPr>
            <a:xfrm>
              <a:off x="642910" y="2357430"/>
              <a:ext cx="571504" cy="357190"/>
            </a:xfrm>
            <a:prstGeom prst="rect">
              <a:avLst/>
            </a:prstGeom>
          </p:spPr>
        </p:pic>
        <p:sp>
          <p:nvSpPr>
            <p:cNvPr id="11" name="TextBox 10"/>
            <p:cNvSpPr txBox="1"/>
            <p:nvPr/>
          </p:nvSpPr>
          <p:spPr>
            <a:xfrm>
              <a:off x="1214414" y="2357430"/>
              <a:ext cx="1571636" cy="307777"/>
            </a:xfrm>
            <a:prstGeom prst="rect">
              <a:avLst/>
            </a:prstGeom>
            <a:noFill/>
          </p:spPr>
          <p:txBody>
            <a:bodyPr wrap="square" rtlCol="0">
              <a:spAutoFit/>
            </a:bodyPr>
            <a:lstStyle/>
            <a:p>
              <a:r>
                <a:rPr lang="en-AU" sz="1400" dirty="0" smtClean="0">
                  <a:latin typeface="Calibri" pitchFamily="34" charset="0"/>
                  <a:cs typeface="Calibri" pitchFamily="34" charset="0"/>
                </a:rPr>
                <a:t>Yield zone</a:t>
              </a:r>
              <a:endParaRPr lang="en-AU" sz="1400" dirty="0">
                <a:latin typeface="Calibri" pitchFamily="34" charset="0"/>
                <a:cs typeface="Calibri" pitchFamily="34" charset="0"/>
              </a:endParaRPr>
            </a:p>
          </p:txBody>
        </p:sp>
        <p:pic>
          <p:nvPicPr>
            <p:cNvPr id="12" name="Picture 11" descr="1958-1960.png"/>
            <p:cNvPicPr>
              <a:picLocks noChangeAspect="1"/>
            </p:cNvPicPr>
            <p:nvPr/>
          </p:nvPicPr>
          <p:blipFill>
            <a:blip r:embed="rId4" cstate="print"/>
            <a:srcRect l="78211" t="52893" r="19468" b="45172"/>
            <a:stretch>
              <a:fillRect/>
            </a:stretch>
          </p:blipFill>
          <p:spPr>
            <a:xfrm>
              <a:off x="642910" y="2786058"/>
              <a:ext cx="571504" cy="357190"/>
            </a:xfrm>
            <a:prstGeom prst="rect">
              <a:avLst/>
            </a:prstGeom>
          </p:spPr>
        </p:pic>
        <p:sp>
          <p:nvSpPr>
            <p:cNvPr id="13" name="TextBox 12"/>
            <p:cNvSpPr txBox="1"/>
            <p:nvPr/>
          </p:nvSpPr>
          <p:spPr>
            <a:xfrm>
              <a:off x="1214414" y="2714620"/>
              <a:ext cx="1785950" cy="523220"/>
            </a:xfrm>
            <a:prstGeom prst="rect">
              <a:avLst/>
            </a:prstGeom>
            <a:noFill/>
          </p:spPr>
          <p:txBody>
            <a:bodyPr wrap="square" rtlCol="0">
              <a:spAutoFit/>
            </a:bodyPr>
            <a:lstStyle/>
            <a:p>
              <a:r>
                <a:rPr lang="en-AU" sz="1400" dirty="0" smtClean="0">
                  <a:latin typeface="Calibri" pitchFamily="34" charset="0"/>
                  <a:cs typeface="Calibri" pitchFamily="34" charset="0"/>
                </a:rPr>
                <a:t>Mobilised zone (&gt;2m displacement)</a:t>
              </a:r>
              <a:endParaRPr lang="en-AU" sz="1400" dirty="0">
                <a:latin typeface="Calibri" pitchFamily="34" charset="0"/>
                <a:cs typeface="Calibri" pitchFamily="34" charset="0"/>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972-1974.png"/>
          <p:cNvPicPr>
            <a:picLocks noChangeAspect="1"/>
          </p:cNvPicPr>
          <p:nvPr/>
        </p:nvPicPr>
        <p:blipFill>
          <a:blip r:embed="rId3" cstate="print"/>
          <a:srcRect l="34726" t="28129" r="13522" b="18742"/>
          <a:stretch>
            <a:fillRect/>
          </a:stretch>
        </p:blipFill>
        <p:spPr>
          <a:xfrm>
            <a:off x="681069" y="226800"/>
            <a:ext cx="7962897" cy="6130800"/>
          </a:xfrm>
          <a:prstGeom prst="rect">
            <a:avLst/>
          </a:prstGeom>
        </p:spPr>
      </p:pic>
      <p:sp>
        <p:nvSpPr>
          <p:cNvPr id="6" name="TextBox 5"/>
          <p:cNvSpPr txBox="1"/>
          <p:nvPr/>
        </p:nvSpPr>
        <p:spPr>
          <a:xfrm>
            <a:off x="0" y="0"/>
            <a:ext cx="2000232" cy="461665"/>
          </a:xfrm>
          <a:prstGeom prst="rect">
            <a:avLst/>
          </a:prstGeom>
          <a:noFill/>
        </p:spPr>
        <p:txBody>
          <a:bodyPr wrap="square" rtlCol="0">
            <a:spAutoFit/>
          </a:bodyPr>
          <a:lstStyle/>
          <a:p>
            <a:r>
              <a:rPr lang="en-AU" dirty="0" smtClean="0">
                <a:latin typeface="Calibri" pitchFamily="34" charset="0"/>
                <a:cs typeface="Calibri" pitchFamily="34" charset="0"/>
              </a:rPr>
              <a:t>e) 1974</a:t>
            </a:r>
            <a:endParaRPr lang="en-AU" dirty="0">
              <a:latin typeface="Calibri" pitchFamily="34" charset="0"/>
              <a:cs typeface="Calibri" pitchFamily="34" charset="0"/>
            </a:endParaRPr>
          </a:p>
        </p:txBody>
      </p:sp>
      <p:grpSp>
        <p:nvGrpSpPr>
          <p:cNvPr id="15" name="Group 14"/>
          <p:cNvGrpSpPr/>
          <p:nvPr/>
        </p:nvGrpSpPr>
        <p:grpSpPr>
          <a:xfrm>
            <a:off x="214282" y="4286256"/>
            <a:ext cx="2357454" cy="880410"/>
            <a:chOff x="642910" y="2357430"/>
            <a:chExt cx="2357454" cy="880410"/>
          </a:xfrm>
        </p:grpSpPr>
        <p:pic>
          <p:nvPicPr>
            <p:cNvPr id="16" name="Picture 15" descr="1958-1960.png"/>
            <p:cNvPicPr>
              <a:picLocks noChangeAspect="1"/>
            </p:cNvPicPr>
            <p:nvPr/>
          </p:nvPicPr>
          <p:blipFill>
            <a:blip r:embed="rId4" cstate="print"/>
            <a:srcRect l="77437" t="46289" r="21325" b="52678"/>
            <a:stretch>
              <a:fillRect/>
            </a:stretch>
          </p:blipFill>
          <p:spPr>
            <a:xfrm>
              <a:off x="642910" y="2357430"/>
              <a:ext cx="571504" cy="357190"/>
            </a:xfrm>
            <a:prstGeom prst="rect">
              <a:avLst/>
            </a:prstGeom>
          </p:spPr>
        </p:pic>
        <p:sp>
          <p:nvSpPr>
            <p:cNvPr id="17" name="TextBox 16"/>
            <p:cNvSpPr txBox="1"/>
            <p:nvPr/>
          </p:nvSpPr>
          <p:spPr>
            <a:xfrm>
              <a:off x="1214414" y="2357430"/>
              <a:ext cx="1571636" cy="307777"/>
            </a:xfrm>
            <a:prstGeom prst="rect">
              <a:avLst/>
            </a:prstGeom>
            <a:noFill/>
          </p:spPr>
          <p:txBody>
            <a:bodyPr wrap="square" rtlCol="0">
              <a:spAutoFit/>
            </a:bodyPr>
            <a:lstStyle/>
            <a:p>
              <a:r>
                <a:rPr lang="en-AU" sz="1400" dirty="0" smtClean="0">
                  <a:latin typeface="Calibri" pitchFamily="34" charset="0"/>
                  <a:cs typeface="Calibri" pitchFamily="34" charset="0"/>
                </a:rPr>
                <a:t>Yield zone</a:t>
              </a:r>
              <a:endParaRPr lang="en-AU" sz="1400" dirty="0">
                <a:latin typeface="Calibri" pitchFamily="34" charset="0"/>
                <a:cs typeface="Calibri" pitchFamily="34" charset="0"/>
              </a:endParaRPr>
            </a:p>
          </p:txBody>
        </p:sp>
        <p:pic>
          <p:nvPicPr>
            <p:cNvPr id="18" name="Picture 17" descr="1958-1960.png"/>
            <p:cNvPicPr>
              <a:picLocks noChangeAspect="1"/>
            </p:cNvPicPr>
            <p:nvPr/>
          </p:nvPicPr>
          <p:blipFill>
            <a:blip r:embed="rId4" cstate="print"/>
            <a:srcRect l="78211" t="52893" r="19468" b="45172"/>
            <a:stretch>
              <a:fillRect/>
            </a:stretch>
          </p:blipFill>
          <p:spPr>
            <a:xfrm>
              <a:off x="642910" y="2786058"/>
              <a:ext cx="571504" cy="357190"/>
            </a:xfrm>
            <a:prstGeom prst="rect">
              <a:avLst/>
            </a:prstGeom>
          </p:spPr>
        </p:pic>
        <p:sp>
          <p:nvSpPr>
            <p:cNvPr id="19" name="TextBox 18"/>
            <p:cNvSpPr txBox="1"/>
            <p:nvPr/>
          </p:nvSpPr>
          <p:spPr>
            <a:xfrm>
              <a:off x="1214414" y="2714620"/>
              <a:ext cx="1785950" cy="523220"/>
            </a:xfrm>
            <a:prstGeom prst="rect">
              <a:avLst/>
            </a:prstGeom>
            <a:noFill/>
          </p:spPr>
          <p:txBody>
            <a:bodyPr wrap="square" rtlCol="0">
              <a:spAutoFit/>
            </a:bodyPr>
            <a:lstStyle/>
            <a:p>
              <a:r>
                <a:rPr lang="en-AU" sz="1400" dirty="0" smtClean="0">
                  <a:latin typeface="Calibri" pitchFamily="34" charset="0"/>
                  <a:cs typeface="Calibri" pitchFamily="34" charset="0"/>
                </a:rPr>
                <a:t>Mobilised zone (&gt;2m displacement)</a:t>
              </a:r>
              <a:endParaRPr lang="en-AU" sz="1400" dirty="0">
                <a:latin typeface="Calibri" pitchFamily="34" charset="0"/>
                <a:cs typeface="Calibri" pitchFamily="34" charset="0"/>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975-1977.png"/>
          <p:cNvPicPr>
            <a:picLocks noChangeAspect="1"/>
          </p:cNvPicPr>
          <p:nvPr/>
        </p:nvPicPr>
        <p:blipFill>
          <a:blip r:embed="rId3" cstate="print"/>
          <a:srcRect l="33496" t="28122" r="13982" b="18738"/>
          <a:stretch>
            <a:fillRect/>
          </a:stretch>
        </p:blipFill>
        <p:spPr>
          <a:xfrm>
            <a:off x="500034" y="226800"/>
            <a:ext cx="8079245" cy="6130800"/>
          </a:xfrm>
          <a:prstGeom prst="rect">
            <a:avLst/>
          </a:prstGeom>
        </p:spPr>
      </p:pic>
      <p:sp>
        <p:nvSpPr>
          <p:cNvPr id="5" name="TextBox 4"/>
          <p:cNvSpPr txBox="1"/>
          <p:nvPr/>
        </p:nvSpPr>
        <p:spPr>
          <a:xfrm>
            <a:off x="0" y="0"/>
            <a:ext cx="2000232" cy="461665"/>
          </a:xfrm>
          <a:prstGeom prst="rect">
            <a:avLst/>
          </a:prstGeom>
          <a:noFill/>
        </p:spPr>
        <p:txBody>
          <a:bodyPr wrap="square" rtlCol="0">
            <a:spAutoFit/>
          </a:bodyPr>
          <a:lstStyle/>
          <a:p>
            <a:r>
              <a:rPr lang="en-AU" dirty="0" smtClean="0">
                <a:latin typeface="Calibri" pitchFamily="34" charset="0"/>
                <a:cs typeface="Calibri" pitchFamily="34" charset="0"/>
              </a:rPr>
              <a:t>f) 1977</a:t>
            </a:r>
            <a:endParaRPr lang="en-AU" dirty="0">
              <a:latin typeface="Calibri" pitchFamily="34" charset="0"/>
              <a:cs typeface="Calibri" pitchFamily="34" charset="0"/>
            </a:endParaRPr>
          </a:p>
        </p:txBody>
      </p:sp>
      <p:pic>
        <p:nvPicPr>
          <p:cNvPr id="7" name="Picture 6" descr="poo3.png"/>
          <p:cNvPicPr>
            <a:picLocks noChangeAspect="1"/>
          </p:cNvPicPr>
          <p:nvPr/>
        </p:nvPicPr>
        <p:blipFill>
          <a:blip r:embed="rId4" cstate="print"/>
          <a:srcRect t="26087" r="4378" b="7392"/>
          <a:stretch>
            <a:fillRect/>
          </a:stretch>
        </p:blipFill>
        <p:spPr>
          <a:xfrm>
            <a:off x="-25715" y="714356"/>
            <a:ext cx="2958609" cy="1357322"/>
          </a:xfrm>
          <a:prstGeom prst="rect">
            <a:avLst/>
          </a:prstGeom>
        </p:spPr>
      </p:pic>
      <p:cxnSp>
        <p:nvCxnSpPr>
          <p:cNvPr id="8" name="Straight Arrow Connector 7"/>
          <p:cNvCxnSpPr/>
          <p:nvPr/>
        </p:nvCxnSpPr>
        <p:spPr>
          <a:xfrm>
            <a:off x="5072066" y="357166"/>
            <a:ext cx="571504" cy="500066"/>
          </a:xfrm>
          <a:prstGeom prst="straightConnector1">
            <a:avLst/>
          </a:prstGeom>
          <a:ln w="317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357686" y="70284"/>
            <a:ext cx="1357322" cy="215444"/>
          </a:xfrm>
          <a:prstGeom prst="rect">
            <a:avLst/>
          </a:prstGeom>
          <a:solidFill>
            <a:schemeClr val="bg1"/>
          </a:solidFill>
        </p:spPr>
        <p:txBody>
          <a:bodyPr wrap="square" lIns="36000" tIns="0" rIns="36000" bIns="0" rtlCol="0">
            <a:spAutoFit/>
          </a:bodyPr>
          <a:lstStyle/>
          <a:p>
            <a:pPr algn="ctr"/>
            <a:r>
              <a:rPr lang="en-AU" sz="1400" dirty="0" smtClean="0">
                <a:latin typeface="Calibri" pitchFamily="34" charset="0"/>
                <a:cs typeface="Calibri" pitchFamily="34" charset="0"/>
              </a:rPr>
              <a:t>Enlarged Crater</a:t>
            </a:r>
            <a:endParaRPr lang="en-AU" sz="1400" dirty="0">
              <a:latin typeface="Calibri" pitchFamily="34" charset="0"/>
              <a:cs typeface="Calibri" pitchFamily="34" charset="0"/>
            </a:endParaRPr>
          </a:p>
        </p:txBody>
      </p:sp>
      <p:cxnSp>
        <p:nvCxnSpPr>
          <p:cNvPr id="10" name="Straight Arrow Connector 9"/>
          <p:cNvCxnSpPr/>
          <p:nvPr/>
        </p:nvCxnSpPr>
        <p:spPr>
          <a:xfrm>
            <a:off x="3000364" y="285728"/>
            <a:ext cx="785818" cy="714380"/>
          </a:xfrm>
          <a:prstGeom prst="straightConnector1">
            <a:avLst/>
          </a:prstGeom>
          <a:ln w="317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000232" y="70284"/>
            <a:ext cx="1714518" cy="215444"/>
          </a:xfrm>
          <a:prstGeom prst="rect">
            <a:avLst/>
          </a:prstGeom>
          <a:solidFill>
            <a:schemeClr val="bg1"/>
          </a:solidFill>
        </p:spPr>
        <p:txBody>
          <a:bodyPr wrap="square" lIns="36000" tIns="0" rIns="36000" bIns="0" rtlCol="0">
            <a:spAutoFit/>
          </a:bodyPr>
          <a:lstStyle/>
          <a:p>
            <a:pPr algn="ctr"/>
            <a:r>
              <a:rPr lang="en-AU" sz="1400" dirty="0" smtClean="0">
                <a:latin typeface="Calibri" pitchFamily="34" charset="0"/>
                <a:cs typeface="Calibri" pitchFamily="34" charset="0"/>
              </a:rPr>
              <a:t>Subsidence Trough</a:t>
            </a:r>
            <a:endParaRPr lang="en-AU" sz="14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ubsidence_rev.png"/>
          <p:cNvPicPr>
            <a:picLocks noChangeAspect="1"/>
          </p:cNvPicPr>
          <p:nvPr/>
        </p:nvPicPr>
        <p:blipFill>
          <a:blip r:embed="rId3" cstate="print"/>
          <a:srcRect t="604"/>
          <a:stretch>
            <a:fillRect/>
          </a:stretch>
        </p:blipFill>
        <p:spPr>
          <a:xfrm>
            <a:off x="-1" y="2469112"/>
            <a:ext cx="9144001" cy="4388889"/>
          </a:xfrm>
          <a:prstGeom prst="rect">
            <a:avLst/>
          </a:prstGeom>
        </p:spPr>
      </p:pic>
      <p:sp>
        <p:nvSpPr>
          <p:cNvPr id="3" name="TextBox 2"/>
          <p:cNvSpPr txBox="1"/>
          <p:nvPr/>
        </p:nvSpPr>
        <p:spPr>
          <a:xfrm>
            <a:off x="71406" y="71414"/>
            <a:ext cx="4000528" cy="523220"/>
          </a:xfrm>
          <a:prstGeom prst="rect">
            <a:avLst/>
          </a:prstGeom>
          <a:noFill/>
          <a:ln>
            <a:solidFill>
              <a:schemeClr val="tx1">
                <a:lumMod val="50000"/>
                <a:lumOff val="50000"/>
              </a:schemeClr>
            </a:solidFill>
          </a:ln>
        </p:spPr>
        <p:txBody>
          <a:bodyPr wrap="square" rtlCol="0">
            <a:spAutoFit/>
          </a:bodyPr>
          <a:lstStyle/>
          <a:p>
            <a:r>
              <a:rPr lang="en-AU" sz="2800" dirty="0" smtClean="0">
                <a:solidFill>
                  <a:srgbClr val="002060"/>
                </a:solidFill>
                <a:latin typeface="Calibri" pitchFamily="34" charset="0"/>
                <a:cs typeface="Calibri" pitchFamily="34" charset="0"/>
              </a:rPr>
              <a:t>MODEL VALIDATION</a:t>
            </a:r>
            <a:endParaRPr lang="en-AU" sz="2800" dirty="0">
              <a:solidFill>
                <a:srgbClr val="002060"/>
              </a:solidFill>
              <a:latin typeface="Calibri" pitchFamily="34" charset="0"/>
              <a:cs typeface="Calibri" pitchFamily="34" charset="0"/>
            </a:endParaRPr>
          </a:p>
        </p:txBody>
      </p:sp>
      <p:pic>
        <p:nvPicPr>
          <p:cNvPr id="4" name="Picture 3" descr="monitoring"/>
          <p:cNvPicPr>
            <a:picLocks noChangeAspect="1" noChangeArrowheads="1"/>
          </p:cNvPicPr>
          <p:nvPr/>
        </p:nvPicPr>
        <p:blipFill>
          <a:blip r:embed="rId4" cstate="print"/>
          <a:srcRect l="2278" b="6873"/>
          <a:stretch>
            <a:fillRect/>
          </a:stretch>
        </p:blipFill>
        <p:spPr bwMode="auto">
          <a:xfrm>
            <a:off x="5429256" y="71438"/>
            <a:ext cx="3466327" cy="2571744"/>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esults"/>
          <p:cNvPicPr>
            <a:picLocks noChangeAspect="1"/>
          </p:cNvPicPr>
          <p:nvPr/>
        </p:nvPicPr>
        <p:blipFill>
          <a:blip r:embed="rId3" cstate="print"/>
          <a:srcRect/>
          <a:stretch>
            <a:fillRect/>
          </a:stretch>
        </p:blipFill>
        <p:spPr bwMode="auto">
          <a:xfrm>
            <a:off x="500034" y="0"/>
            <a:ext cx="8326392" cy="63817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ubsidence limits"/>
          <p:cNvPicPr>
            <a:picLocks noChangeAspect="1"/>
          </p:cNvPicPr>
          <p:nvPr/>
        </p:nvPicPr>
        <p:blipFill>
          <a:blip r:embed="rId3" cstate="print"/>
          <a:srcRect/>
          <a:stretch>
            <a:fillRect/>
          </a:stretch>
        </p:blipFill>
        <p:spPr bwMode="auto">
          <a:xfrm>
            <a:off x="135483" y="214290"/>
            <a:ext cx="8837055" cy="56436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nitoring Network_2"/>
          <p:cNvPicPr>
            <a:picLocks noChangeAspect="1"/>
          </p:cNvPicPr>
          <p:nvPr/>
        </p:nvPicPr>
        <p:blipFill>
          <a:blip r:embed="rId2" cstate="print"/>
          <a:srcRect/>
          <a:stretch>
            <a:fillRect/>
          </a:stretch>
        </p:blipFill>
        <p:spPr bwMode="auto">
          <a:xfrm>
            <a:off x="23819" y="642918"/>
            <a:ext cx="5476875" cy="3489525"/>
          </a:xfrm>
          <a:prstGeom prst="rect">
            <a:avLst/>
          </a:prstGeom>
          <a:noFill/>
          <a:ln w="9525">
            <a:solidFill>
              <a:schemeClr val="tx1">
                <a:lumMod val="50000"/>
                <a:lumOff val="50000"/>
              </a:schemeClr>
            </a:solidFill>
            <a:miter lim="800000"/>
            <a:headEnd/>
            <a:tailEnd/>
          </a:ln>
        </p:spPr>
      </p:pic>
      <p:pic>
        <p:nvPicPr>
          <p:cNvPr id="5" name="Picture 4" descr="monitoring_rev.png"/>
          <p:cNvPicPr>
            <a:picLocks noChangeAspect="1"/>
          </p:cNvPicPr>
          <p:nvPr/>
        </p:nvPicPr>
        <p:blipFill>
          <a:blip r:embed="rId3" cstate="print"/>
          <a:srcRect t="2511"/>
          <a:stretch>
            <a:fillRect/>
          </a:stretch>
        </p:blipFill>
        <p:spPr>
          <a:xfrm>
            <a:off x="3217700" y="3357562"/>
            <a:ext cx="5926300" cy="3429000"/>
          </a:xfrm>
          <a:prstGeom prst="rect">
            <a:avLst/>
          </a:prstGeom>
          <a:ln>
            <a:solidFill>
              <a:schemeClr val="tx1">
                <a:lumMod val="50000"/>
                <a:lumOff val="50000"/>
              </a:schemeClr>
            </a:solidFill>
          </a:ln>
        </p:spPr>
      </p:pic>
      <p:sp>
        <p:nvSpPr>
          <p:cNvPr id="6" name="TextBox 5"/>
          <p:cNvSpPr txBox="1"/>
          <p:nvPr/>
        </p:nvSpPr>
        <p:spPr>
          <a:xfrm>
            <a:off x="71406" y="71414"/>
            <a:ext cx="6858048" cy="523220"/>
          </a:xfrm>
          <a:prstGeom prst="rect">
            <a:avLst/>
          </a:prstGeom>
          <a:noFill/>
          <a:ln>
            <a:solidFill>
              <a:schemeClr val="tx1">
                <a:lumMod val="50000"/>
                <a:lumOff val="50000"/>
              </a:schemeClr>
            </a:solidFill>
          </a:ln>
        </p:spPr>
        <p:txBody>
          <a:bodyPr wrap="square" rtlCol="0">
            <a:spAutoFit/>
          </a:bodyPr>
          <a:lstStyle/>
          <a:p>
            <a:r>
              <a:rPr lang="en-AU" sz="2800" dirty="0" smtClean="0">
                <a:solidFill>
                  <a:srgbClr val="002060"/>
                </a:solidFill>
                <a:latin typeface="Calibri" pitchFamily="34" charset="0"/>
                <a:cs typeface="Calibri" pitchFamily="34" charset="0"/>
              </a:rPr>
              <a:t>MONITORING OF RESIDUAL SUBSIDENCE</a:t>
            </a:r>
            <a:endParaRPr lang="en-AU" sz="2800" dirty="0">
              <a:solidFill>
                <a:srgbClr val="002060"/>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istory"/>
          <p:cNvPicPr/>
          <p:nvPr/>
        </p:nvPicPr>
        <p:blipFill>
          <a:blip r:embed="rId3" cstate="print"/>
          <a:srcRect t="2266"/>
          <a:stretch>
            <a:fillRect/>
          </a:stretch>
        </p:blipFill>
        <p:spPr bwMode="auto">
          <a:xfrm>
            <a:off x="4221930" y="3571876"/>
            <a:ext cx="4922070" cy="3286124"/>
          </a:xfrm>
          <a:prstGeom prst="rect">
            <a:avLst/>
          </a:prstGeom>
          <a:noFill/>
          <a:ln w="9525">
            <a:noFill/>
            <a:miter lim="800000"/>
            <a:headEnd/>
            <a:tailEnd/>
          </a:ln>
        </p:spPr>
      </p:pic>
      <p:pic>
        <p:nvPicPr>
          <p:cNvPr id="3" name="Picture 2" descr="mining"/>
          <p:cNvPicPr>
            <a:picLocks noChangeAspect="1"/>
          </p:cNvPicPr>
          <p:nvPr/>
        </p:nvPicPr>
        <p:blipFill>
          <a:blip r:embed="rId4" cstate="print"/>
          <a:srcRect l="64253" t="1852"/>
          <a:stretch>
            <a:fillRect/>
          </a:stretch>
        </p:blipFill>
        <p:spPr bwMode="auto">
          <a:xfrm>
            <a:off x="6143636" y="71438"/>
            <a:ext cx="2926914" cy="3500438"/>
          </a:xfrm>
          <a:prstGeom prst="rect">
            <a:avLst/>
          </a:prstGeom>
          <a:noFill/>
          <a:ln w="9525">
            <a:noFill/>
            <a:miter lim="800000"/>
            <a:headEnd/>
            <a:tailEnd/>
          </a:ln>
        </p:spPr>
      </p:pic>
      <p:sp>
        <p:nvSpPr>
          <p:cNvPr id="4" name="TextBox 3"/>
          <p:cNvSpPr txBox="1"/>
          <p:nvPr/>
        </p:nvSpPr>
        <p:spPr>
          <a:xfrm>
            <a:off x="71406" y="71414"/>
            <a:ext cx="4643470" cy="523220"/>
          </a:xfrm>
          <a:prstGeom prst="rect">
            <a:avLst/>
          </a:prstGeom>
          <a:noFill/>
          <a:ln>
            <a:solidFill>
              <a:schemeClr val="tx1">
                <a:lumMod val="50000"/>
                <a:lumOff val="50000"/>
              </a:schemeClr>
            </a:solidFill>
          </a:ln>
        </p:spPr>
        <p:txBody>
          <a:bodyPr wrap="square" rtlCol="0">
            <a:spAutoFit/>
          </a:bodyPr>
          <a:lstStyle/>
          <a:p>
            <a:r>
              <a:rPr lang="en-AU" sz="2800" dirty="0" smtClean="0">
                <a:solidFill>
                  <a:srgbClr val="002060"/>
                </a:solidFill>
                <a:latin typeface="Calibri" pitchFamily="34" charset="0"/>
                <a:cs typeface="Calibri" pitchFamily="34" charset="0"/>
              </a:rPr>
              <a:t>HISTORY OF THE GRACE MINE</a:t>
            </a:r>
            <a:endParaRPr lang="en-AU" sz="2800" dirty="0">
              <a:solidFill>
                <a:srgbClr val="002060"/>
              </a:solidFill>
              <a:latin typeface="Calibri" pitchFamily="34" charset="0"/>
              <a:cs typeface="Calibri" pitchFamily="34" charset="0"/>
            </a:endParaRPr>
          </a:p>
        </p:txBody>
      </p:sp>
      <p:sp>
        <p:nvSpPr>
          <p:cNvPr id="5" name="TextBox 4"/>
          <p:cNvSpPr txBox="1"/>
          <p:nvPr/>
        </p:nvSpPr>
        <p:spPr>
          <a:xfrm>
            <a:off x="214282" y="1000108"/>
            <a:ext cx="5857916" cy="2923877"/>
          </a:xfrm>
          <a:prstGeom prst="rect">
            <a:avLst/>
          </a:prstGeom>
          <a:noFill/>
        </p:spPr>
        <p:txBody>
          <a:bodyPr wrap="square" rtlCol="0">
            <a:spAutoFit/>
          </a:bodyPr>
          <a:lstStyle/>
          <a:p>
            <a:pPr>
              <a:buFont typeface="Arial" pitchFamily="34" charset="0"/>
              <a:buChar char="•"/>
            </a:pPr>
            <a:r>
              <a:rPr lang="en-AU" dirty="0" smtClean="0">
                <a:latin typeface="Calibri" pitchFamily="34" charset="0"/>
                <a:cs typeface="Calibri" pitchFamily="34" charset="0"/>
              </a:rPr>
              <a:t> Located in Southeast Pennsylvania, USA.</a:t>
            </a:r>
          </a:p>
          <a:p>
            <a:pPr>
              <a:buFont typeface="Arial" pitchFamily="34" charset="0"/>
              <a:buChar char="•"/>
            </a:pPr>
            <a:endParaRPr lang="en-AU" sz="800" dirty="0" smtClean="0">
              <a:latin typeface="Calibri" pitchFamily="34" charset="0"/>
              <a:cs typeface="Calibri" pitchFamily="34" charset="0"/>
            </a:endParaRPr>
          </a:p>
          <a:p>
            <a:pPr>
              <a:buFont typeface="Arial" pitchFamily="34" charset="0"/>
              <a:buChar char="•"/>
            </a:pPr>
            <a:r>
              <a:rPr lang="en-AU" dirty="0" smtClean="0">
                <a:latin typeface="Calibri" pitchFamily="34" charset="0"/>
                <a:cs typeface="Calibri" pitchFamily="34" charset="0"/>
              </a:rPr>
              <a:t>Grace </a:t>
            </a:r>
            <a:r>
              <a:rPr lang="en-AU" dirty="0" smtClean="0">
                <a:latin typeface="Calibri" pitchFamily="34" charset="0"/>
                <a:cs typeface="Calibri" pitchFamily="34" charset="0"/>
              </a:rPr>
              <a:t>Mine was owned and operated by Bethlehem Steel Corporation from 1951 to 1977. </a:t>
            </a:r>
            <a:endParaRPr lang="en-AU" dirty="0" smtClean="0">
              <a:latin typeface="Calibri" pitchFamily="34" charset="0"/>
              <a:cs typeface="Calibri" pitchFamily="34" charset="0"/>
            </a:endParaRPr>
          </a:p>
          <a:p>
            <a:pPr>
              <a:buFont typeface="Arial" pitchFamily="34" charset="0"/>
              <a:buChar char="•"/>
            </a:pPr>
            <a:endParaRPr lang="en-AU" sz="800" dirty="0" smtClean="0">
              <a:latin typeface="Calibri" pitchFamily="34" charset="0"/>
              <a:cs typeface="Calibri" pitchFamily="34" charset="0"/>
            </a:endParaRPr>
          </a:p>
          <a:p>
            <a:pPr>
              <a:buFont typeface="Arial" pitchFamily="34" charset="0"/>
              <a:buChar char="•"/>
            </a:pPr>
            <a:r>
              <a:rPr lang="en-AU" dirty="0" smtClean="0">
                <a:latin typeface="Calibri" pitchFamily="34" charset="0"/>
                <a:cs typeface="Calibri" pitchFamily="34" charset="0"/>
              </a:rPr>
              <a:t>A</a:t>
            </a:r>
            <a:r>
              <a:rPr lang="en-AU" dirty="0" smtClean="0">
                <a:latin typeface="Calibri" pitchFamily="34" charset="0"/>
                <a:cs typeface="Calibri" pitchFamily="34" charset="0"/>
              </a:rPr>
              <a:t>pproximately </a:t>
            </a:r>
            <a:r>
              <a:rPr lang="en-AU" dirty="0" smtClean="0">
                <a:latin typeface="Calibri" pitchFamily="34" charset="0"/>
                <a:cs typeface="Calibri" pitchFamily="34" charset="0"/>
              </a:rPr>
              <a:t>33 million tonnes of iron ore </a:t>
            </a:r>
            <a:r>
              <a:rPr lang="en-AU" dirty="0" smtClean="0">
                <a:latin typeface="Calibri" pitchFamily="34" charset="0"/>
                <a:cs typeface="Calibri" pitchFamily="34" charset="0"/>
              </a:rPr>
              <a:t>(magnetite) was </a:t>
            </a:r>
            <a:r>
              <a:rPr lang="en-AU" dirty="0" smtClean="0">
                <a:latin typeface="Calibri" pitchFamily="34" charset="0"/>
                <a:cs typeface="Calibri" pitchFamily="34" charset="0"/>
              </a:rPr>
              <a:t>extracted using the panel caving mining method. </a:t>
            </a:r>
            <a:endParaRPr lang="en-AU" sz="28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p:cNvPicPr>
            <a:picLocks noChangeAspect="1" noChangeArrowheads="1"/>
          </p:cNvPicPr>
          <p:nvPr/>
        </p:nvPicPr>
        <p:blipFill>
          <a:blip r:embed="rId3" cstate="print"/>
          <a:srcRect l="19357" r="11183" b="10461"/>
          <a:stretch>
            <a:fillRect/>
          </a:stretch>
        </p:blipFill>
        <p:spPr bwMode="auto">
          <a:xfrm>
            <a:off x="2214546" y="357166"/>
            <a:ext cx="4929190" cy="2504998"/>
          </a:xfrm>
          <a:prstGeom prst="rect">
            <a:avLst/>
          </a:prstGeom>
          <a:noFill/>
          <a:ln w="9525">
            <a:noFill/>
            <a:miter lim="800000"/>
            <a:headEnd/>
            <a:tailEnd/>
          </a:ln>
          <a:effectLst/>
        </p:spPr>
      </p:pic>
      <p:pic>
        <p:nvPicPr>
          <p:cNvPr id="4" name="Picture 3" descr="spoiul"/>
          <p:cNvPicPr>
            <a:picLocks noChangeAspect="1"/>
          </p:cNvPicPr>
          <p:nvPr/>
        </p:nvPicPr>
        <p:blipFill>
          <a:blip r:embed="rId4" cstate="print"/>
          <a:srcRect l="9836" t="4205" r="7172" b="13084"/>
          <a:stretch>
            <a:fillRect/>
          </a:stretch>
        </p:blipFill>
        <p:spPr bwMode="auto">
          <a:xfrm>
            <a:off x="2071670" y="3071810"/>
            <a:ext cx="5113052" cy="29289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ub_surface_erosion"/>
          <p:cNvPicPr>
            <a:picLocks noChangeAspect="1"/>
          </p:cNvPicPr>
          <p:nvPr/>
        </p:nvPicPr>
        <p:blipFill>
          <a:blip r:embed="rId2" cstate="print"/>
          <a:srcRect b="14278"/>
          <a:stretch>
            <a:fillRect/>
          </a:stretch>
        </p:blipFill>
        <p:spPr bwMode="auto">
          <a:xfrm>
            <a:off x="1836778" y="4261326"/>
            <a:ext cx="7307222" cy="2596674"/>
          </a:xfrm>
          <a:prstGeom prst="rect">
            <a:avLst/>
          </a:prstGeom>
          <a:noFill/>
          <a:ln w="9525">
            <a:noFill/>
            <a:miter lim="800000"/>
            <a:headEnd/>
            <a:tailEnd/>
          </a:ln>
        </p:spPr>
      </p:pic>
      <p:sp>
        <p:nvSpPr>
          <p:cNvPr id="5" name="TextBox 4"/>
          <p:cNvSpPr txBox="1"/>
          <p:nvPr/>
        </p:nvSpPr>
        <p:spPr>
          <a:xfrm>
            <a:off x="71406" y="71414"/>
            <a:ext cx="6858048" cy="523220"/>
          </a:xfrm>
          <a:prstGeom prst="rect">
            <a:avLst/>
          </a:prstGeom>
          <a:noFill/>
          <a:ln>
            <a:solidFill>
              <a:schemeClr val="tx1">
                <a:lumMod val="50000"/>
                <a:lumOff val="50000"/>
              </a:schemeClr>
            </a:solidFill>
          </a:ln>
        </p:spPr>
        <p:txBody>
          <a:bodyPr wrap="square" rtlCol="0">
            <a:spAutoFit/>
          </a:bodyPr>
          <a:lstStyle/>
          <a:p>
            <a:r>
              <a:rPr lang="en-AU" sz="2800" dirty="0" smtClean="0">
                <a:solidFill>
                  <a:srgbClr val="002060"/>
                </a:solidFill>
                <a:latin typeface="Calibri" pitchFamily="34" charset="0"/>
                <a:cs typeface="Calibri" pitchFamily="34" charset="0"/>
              </a:rPr>
              <a:t>OBSERVATIONS OF SUB-SURFACE EROSION</a:t>
            </a:r>
            <a:endParaRPr lang="en-AU" sz="2800" dirty="0">
              <a:solidFill>
                <a:srgbClr val="002060"/>
              </a:solidFill>
              <a:latin typeface="Calibri" pitchFamily="34" charset="0"/>
              <a:cs typeface="Calibri" pitchFamily="34" charset="0"/>
            </a:endParaRPr>
          </a:p>
        </p:txBody>
      </p:sp>
      <p:sp>
        <p:nvSpPr>
          <p:cNvPr id="6" name="Rectangle 5"/>
          <p:cNvSpPr/>
          <p:nvPr/>
        </p:nvSpPr>
        <p:spPr>
          <a:xfrm>
            <a:off x="214282" y="714356"/>
            <a:ext cx="8929718" cy="3416320"/>
          </a:xfrm>
          <a:prstGeom prst="rect">
            <a:avLst/>
          </a:prstGeom>
        </p:spPr>
        <p:txBody>
          <a:bodyPr wrap="square">
            <a:spAutoFit/>
          </a:bodyPr>
          <a:lstStyle/>
          <a:p>
            <a:pPr>
              <a:buFont typeface="Arial" pitchFamily="34" charset="0"/>
              <a:buChar char="•"/>
            </a:pPr>
            <a:r>
              <a:rPr lang="en-AU" dirty="0" smtClean="0"/>
              <a:t> </a:t>
            </a:r>
            <a:r>
              <a:rPr lang="en-AU" dirty="0" smtClean="0">
                <a:latin typeface="Calibri" pitchFamily="34" charset="0"/>
                <a:cs typeface="Calibri" pitchFamily="34" charset="0"/>
              </a:rPr>
              <a:t>van de </a:t>
            </a:r>
            <a:r>
              <a:rPr lang="en-AU" dirty="0" err="1" smtClean="0">
                <a:latin typeface="Calibri" pitchFamily="34" charset="0"/>
                <a:cs typeface="Calibri" pitchFamily="34" charset="0"/>
              </a:rPr>
              <a:t>Merve</a:t>
            </a:r>
            <a:r>
              <a:rPr lang="en-AU" dirty="0" smtClean="0">
                <a:latin typeface="Calibri" pitchFamily="34" charset="0"/>
                <a:cs typeface="Calibri" pitchFamily="34" charset="0"/>
              </a:rPr>
              <a:t> (1999) reports that after several </a:t>
            </a:r>
            <a:r>
              <a:rPr lang="en-AU" dirty="0" smtClean="0">
                <a:latin typeface="Calibri" pitchFamily="34" charset="0"/>
                <a:cs typeface="Calibri" pitchFamily="34" charset="0"/>
              </a:rPr>
              <a:t>years, or even decades, after mining-induced subsidence stabilised, pot holes have been observed on the surface, mainly around the perimeter of the subsided area where tension cracks existed at the time of subsidence. </a:t>
            </a:r>
            <a:endParaRPr lang="en-AU" dirty="0" smtClean="0">
              <a:latin typeface="Calibri" pitchFamily="34" charset="0"/>
              <a:cs typeface="Calibri" pitchFamily="34" charset="0"/>
            </a:endParaRPr>
          </a:p>
          <a:p>
            <a:pPr>
              <a:buFont typeface="Arial" pitchFamily="34" charset="0"/>
              <a:buChar char="•"/>
            </a:pPr>
            <a:endParaRPr lang="en-AU" dirty="0" smtClean="0">
              <a:latin typeface="Calibri" pitchFamily="34" charset="0"/>
              <a:cs typeface="Calibri" pitchFamily="34" charset="0"/>
            </a:endParaRPr>
          </a:p>
          <a:p>
            <a:pPr>
              <a:buFont typeface="Arial" pitchFamily="34" charset="0"/>
              <a:buChar char="•"/>
            </a:pPr>
            <a:r>
              <a:rPr lang="en-AU" dirty="0" smtClean="0">
                <a:latin typeface="Calibri" pitchFamily="34" charset="0"/>
                <a:cs typeface="Calibri" pitchFamily="34" charset="0"/>
              </a:rPr>
              <a:t> Deep-seated cracks within the bedrock remain open and become natural water features for percolating surface water. As water percolates through the soil into the cracks, the surface soils are eroded and form a cavity that eventually breaks through to the surface. </a:t>
            </a:r>
            <a:endParaRPr lang="en-AU"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406" y="71414"/>
            <a:ext cx="6858048" cy="523220"/>
          </a:xfrm>
          <a:prstGeom prst="rect">
            <a:avLst/>
          </a:prstGeom>
          <a:noFill/>
          <a:ln>
            <a:solidFill>
              <a:schemeClr val="tx1">
                <a:lumMod val="50000"/>
                <a:lumOff val="50000"/>
              </a:schemeClr>
            </a:solidFill>
          </a:ln>
        </p:spPr>
        <p:txBody>
          <a:bodyPr wrap="square" rtlCol="0">
            <a:spAutoFit/>
          </a:bodyPr>
          <a:lstStyle/>
          <a:p>
            <a:r>
              <a:rPr lang="en-AU" sz="2800" dirty="0" smtClean="0">
                <a:solidFill>
                  <a:srgbClr val="002060"/>
                </a:solidFill>
                <a:latin typeface="Calibri" pitchFamily="34" charset="0"/>
                <a:cs typeface="Calibri" pitchFamily="34" charset="0"/>
              </a:rPr>
              <a:t>SUMMARY AND CONCLUSIONS</a:t>
            </a:r>
            <a:endParaRPr lang="en-AU" sz="2800" dirty="0">
              <a:solidFill>
                <a:srgbClr val="002060"/>
              </a:solidFill>
              <a:latin typeface="Calibri" pitchFamily="34" charset="0"/>
              <a:cs typeface="Calibri" pitchFamily="34" charset="0"/>
            </a:endParaRPr>
          </a:p>
        </p:txBody>
      </p:sp>
      <p:sp>
        <p:nvSpPr>
          <p:cNvPr id="5" name="Rectangle 4"/>
          <p:cNvSpPr/>
          <p:nvPr/>
        </p:nvSpPr>
        <p:spPr>
          <a:xfrm>
            <a:off x="214282" y="785794"/>
            <a:ext cx="8715436" cy="6001643"/>
          </a:xfrm>
          <a:prstGeom prst="rect">
            <a:avLst/>
          </a:prstGeom>
        </p:spPr>
        <p:txBody>
          <a:bodyPr wrap="square">
            <a:spAutoFit/>
          </a:bodyPr>
          <a:lstStyle/>
          <a:p>
            <a:pPr>
              <a:buFont typeface="Arial" pitchFamily="34" charset="0"/>
              <a:buChar char="•"/>
            </a:pPr>
            <a:r>
              <a:rPr lang="en-AU" dirty="0" smtClean="0"/>
              <a:t> </a:t>
            </a:r>
            <a:r>
              <a:rPr lang="en-AU" dirty="0" smtClean="0">
                <a:latin typeface="Calibri" pitchFamily="34" charset="0"/>
                <a:cs typeface="Calibri" pitchFamily="34" charset="0"/>
              </a:rPr>
              <a:t>The numerical simulation of caving provides a very close match to the observed and monitored subsidence features.</a:t>
            </a:r>
          </a:p>
          <a:p>
            <a:pPr>
              <a:buFont typeface="Arial" pitchFamily="34" charset="0"/>
              <a:buChar char="•"/>
            </a:pPr>
            <a:endParaRPr lang="en-AU" dirty="0" smtClean="0">
              <a:latin typeface="Calibri" pitchFamily="34" charset="0"/>
              <a:cs typeface="Calibri" pitchFamily="34" charset="0"/>
            </a:endParaRPr>
          </a:p>
          <a:p>
            <a:pPr>
              <a:buFont typeface="Arial" pitchFamily="34" charset="0"/>
              <a:buChar char="•"/>
            </a:pPr>
            <a:r>
              <a:rPr lang="en-AU" dirty="0" smtClean="0">
                <a:latin typeface="Calibri" pitchFamily="34" charset="0"/>
                <a:cs typeface="Calibri" pitchFamily="34" charset="0"/>
              </a:rPr>
              <a:t> Although monitoring suggests that residual subsidence has ceased, there is potential for small potholes to develop within the subsidence zone of influence.</a:t>
            </a:r>
          </a:p>
          <a:p>
            <a:endParaRPr lang="en-AU" dirty="0" smtClean="0">
              <a:latin typeface="Calibri" pitchFamily="34" charset="0"/>
              <a:cs typeface="Calibri" pitchFamily="34" charset="0"/>
            </a:endParaRPr>
          </a:p>
          <a:p>
            <a:pPr>
              <a:buFont typeface="Arial" pitchFamily="34" charset="0"/>
              <a:buChar char="•"/>
            </a:pPr>
            <a:r>
              <a:rPr lang="en-AU" dirty="0" smtClean="0">
                <a:latin typeface="Calibri" pitchFamily="34" charset="0"/>
                <a:cs typeface="Calibri" pitchFamily="34" charset="0"/>
              </a:rPr>
              <a:t> The area within the limit of large-scale cracking should only be used for park land or a golf course.</a:t>
            </a:r>
          </a:p>
          <a:p>
            <a:pPr>
              <a:buFont typeface="Arial" pitchFamily="34" charset="0"/>
              <a:buChar char="•"/>
            </a:pPr>
            <a:endParaRPr lang="en-AU" dirty="0" smtClean="0">
              <a:latin typeface="Calibri" pitchFamily="34" charset="0"/>
              <a:cs typeface="Calibri" pitchFamily="34" charset="0"/>
            </a:endParaRPr>
          </a:p>
          <a:p>
            <a:pPr>
              <a:buFont typeface="Arial" pitchFamily="34" charset="0"/>
              <a:buChar char="•"/>
            </a:pPr>
            <a:r>
              <a:rPr lang="en-AU" dirty="0" smtClean="0">
                <a:latin typeface="Calibri" pitchFamily="34" charset="0"/>
                <a:cs typeface="Calibri" pitchFamily="34" charset="0"/>
              </a:rPr>
              <a:t> Any construction within the limit of small-scale displacements should be designed to withstand the effects of residual subsidence.</a:t>
            </a:r>
          </a:p>
          <a:p>
            <a:pPr>
              <a:buFont typeface="Arial" pitchFamily="34" charset="0"/>
              <a:buChar char="•"/>
            </a:pPr>
            <a:endParaRPr lang="en-AU" dirty="0" smtClean="0">
              <a:latin typeface="Calibri" pitchFamily="34" charset="0"/>
              <a:cs typeface="Calibri" pitchFamily="34" charset="0"/>
            </a:endParaRPr>
          </a:p>
          <a:p>
            <a:pPr>
              <a:buFont typeface="Arial" pitchFamily="34" charset="0"/>
              <a:buChar char="•"/>
            </a:pPr>
            <a:r>
              <a:rPr lang="en-AU" dirty="0" smtClean="0">
                <a:latin typeface="Calibri" pitchFamily="34" charset="0"/>
                <a:cs typeface="Calibri" pitchFamily="34" charset="0"/>
              </a:rPr>
              <a:t> The area outside the subsidence zone of influence is not </a:t>
            </a:r>
            <a:r>
              <a:rPr lang="en-AU" dirty="0" smtClean="0">
                <a:latin typeface="Calibri" pitchFamily="34" charset="0"/>
                <a:cs typeface="Calibri" pitchFamily="34" charset="0"/>
              </a:rPr>
              <a:t>expected to be subject to any affects of caving-induced subsidence.</a:t>
            </a:r>
          </a:p>
          <a:p>
            <a:pPr>
              <a:buFont typeface="Arial" pitchFamily="34" charset="0"/>
              <a:buChar char="•"/>
            </a:pPr>
            <a:endParaRPr lang="en-A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rebody"/>
          <p:cNvPicPr>
            <a:picLocks noChangeAspect="1"/>
          </p:cNvPicPr>
          <p:nvPr/>
        </p:nvPicPr>
        <p:blipFill>
          <a:blip r:embed="rId3" cstate="print"/>
          <a:srcRect l="-2518" t="4089" r="-4962"/>
          <a:stretch>
            <a:fillRect/>
          </a:stretch>
        </p:blipFill>
        <p:spPr bwMode="auto">
          <a:xfrm>
            <a:off x="0" y="642918"/>
            <a:ext cx="9144000" cy="6215082"/>
          </a:xfrm>
          <a:prstGeom prst="rect">
            <a:avLst/>
          </a:prstGeom>
          <a:solidFill>
            <a:schemeClr val="bg1"/>
          </a:solidFill>
          <a:ln w="9525">
            <a:noFill/>
            <a:miter lim="800000"/>
            <a:headEnd/>
            <a:tailEnd/>
          </a:ln>
        </p:spPr>
      </p:pic>
      <p:sp>
        <p:nvSpPr>
          <p:cNvPr id="3" name="TextBox 2"/>
          <p:cNvSpPr txBox="1"/>
          <p:nvPr/>
        </p:nvSpPr>
        <p:spPr>
          <a:xfrm>
            <a:off x="71406" y="71414"/>
            <a:ext cx="7929618" cy="523220"/>
          </a:xfrm>
          <a:prstGeom prst="rect">
            <a:avLst/>
          </a:prstGeom>
          <a:noFill/>
          <a:ln>
            <a:solidFill>
              <a:schemeClr val="tx1">
                <a:lumMod val="50000"/>
                <a:lumOff val="50000"/>
              </a:schemeClr>
            </a:solidFill>
          </a:ln>
        </p:spPr>
        <p:txBody>
          <a:bodyPr wrap="square" rtlCol="0">
            <a:spAutoFit/>
          </a:bodyPr>
          <a:lstStyle/>
          <a:p>
            <a:r>
              <a:rPr lang="en-AU" sz="2800" dirty="0" smtClean="0">
                <a:solidFill>
                  <a:srgbClr val="002060"/>
                </a:solidFill>
                <a:latin typeface="Calibri" pitchFamily="34" charset="0"/>
                <a:cs typeface="Calibri" pitchFamily="34" charset="0"/>
              </a:rPr>
              <a:t>NATURE OF GRACE MINE OREBODY</a:t>
            </a:r>
            <a:endParaRPr lang="en-AU" sz="2800" dirty="0">
              <a:solidFill>
                <a:srgbClr val="002060"/>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ke"/>
          <p:cNvPicPr>
            <a:picLocks noChangeAspect="1"/>
          </p:cNvPicPr>
          <p:nvPr/>
        </p:nvPicPr>
        <p:blipFill>
          <a:blip r:embed="rId3" cstate="print"/>
          <a:srcRect t="4959"/>
          <a:stretch>
            <a:fillRect/>
          </a:stretch>
        </p:blipFill>
        <p:spPr bwMode="auto">
          <a:xfrm>
            <a:off x="0" y="3571852"/>
            <a:ext cx="9172640" cy="3286148"/>
          </a:xfrm>
          <a:prstGeom prst="rect">
            <a:avLst/>
          </a:prstGeom>
          <a:noFill/>
          <a:ln w="9525">
            <a:noFill/>
            <a:miter lim="800000"/>
            <a:headEnd/>
            <a:tailEnd/>
          </a:ln>
        </p:spPr>
      </p:pic>
      <p:sp>
        <p:nvSpPr>
          <p:cNvPr id="5" name="TextBox 4"/>
          <p:cNvSpPr txBox="1"/>
          <p:nvPr/>
        </p:nvSpPr>
        <p:spPr>
          <a:xfrm>
            <a:off x="71406" y="71414"/>
            <a:ext cx="4643470" cy="523220"/>
          </a:xfrm>
          <a:prstGeom prst="rect">
            <a:avLst/>
          </a:prstGeom>
          <a:noFill/>
          <a:ln>
            <a:solidFill>
              <a:schemeClr val="tx1">
                <a:lumMod val="50000"/>
                <a:lumOff val="50000"/>
              </a:schemeClr>
            </a:solidFill>
          </a:ln>
        </p:spPr>
        <p:txBody>
          <a:bodyPr wrap="square" rtlCol="0">
            <a:spAutoFit/>
          </a:bodyPr>
          <a:lstStyle/>
          <a:p>
            <a:r>
              <a:rPr lang="en-AU" sz="2800" dirty="0" smtClean="0">
                <a:solidFill>
                  <a:srgbClr val="002060"/>
                </a:solidFill>
                <a:latin typeface="Calibri" pitchFamily="34" charset="0"/>
                <a:cs typeface="Calibri" pitchFamily="34" charset="0"/>
              </a:rPr>
              <a:t>POST-MINING LAND USE</a:t>
            </a:r>
            <a:endParaRPr lang="en-AU" sz="2800" dirty="0">
              <a:solidFill>
                <a:srgbClr val="002060"/>
              </a:solidFill>
              <a:latin typeface="Calibri" pitchFamily="34" charset="0"/>
              <a:cs typeface="Calibri" pitchFamily="34" charset="0"/>
            </a:endParaRPr>
          </a:p>
        </p:txBody>
      </p:sp>
      <p:sp>
        <p:nvSpPr>
          <p:cNvPr id="6" name="TextBox 5"/>
          <p:cNvSpPr txBox="1"/>
          <p:nvPr/>
        </p:nvSpPr>
        <p:spPr>
          <a:xfrm>
            <a:off x="0" y="714356"/>
            <a:ext cx="5857916" cy="2677656"/>
          </a:xfrm>
          <a:prstGeom prst="rect">
            <a:avLst/>
          </a:prstGeom>
          <a:noFill/>
        </p:spPr>
        <p:txBody>
          <a:bodyPr wrap="square" rtlCol="0">
            <a:spAutoFit/>
          </a:bodyPr>
          <a:lstStyle/>
          <a:p>
            <a:pPr>
              <a:buFont typeface="Arial" pitchFamily="34" charset="0"/>
              <a:buChar char="•"/>
            </a:pPr>
            <a:r>
              <a:rPr lang="en-AU" dirty="0" smtClean="0">
                <a:latin typeface="Calibri" pitchFamily="34" charset="0"/>
                <a:cs typeface="Calibri" pitchFamily="34" charset="0"/>
              </a:rPr>
              <a:t>  Close </a:t>
            </a:r>
            <a:r>
              <a:rPr lang="en-AU" dirty="0" smtClean="0">
                <a:latin typeface="Calibri" pitchFamily="34" charset="0"/>
                <a:cs typeface="Calibri" pitchFamily="34" charset="0"/>
              </a:rPr>
              <a:t>proximity (approx. 80 km) to Philadelphia, the sixth most populous city in the United </a:t>
            </a:r>
            <a:r>
              <a:rPr lang="en-AU" dirty="0" smtClean="0">
                <a:latin typeface="Calibri" pitchFamily="34" charset="0"/>
                <a:cs typeface="Calibri" pitchFamily="34" charset="0"/>
              </a:rPr>
              <a:t>States. </a:t>
            </a:r>
          </a:p>
          <a:p>
            <a:pPr>
              <a:buFont typeface="Arial" pitchFamily="34" charset="0"/>
              <a:buChar char="•"/>
            </a:pPr>
            <a:endParaRPr lang="en-AU" dirty="0" smtClean="0">
              <a:latin typeface="Calibri" pitchFamily="34" charset="0"/>
              <a:cs typeface="Calibri" pitchFamily="34" charset="0"/>
            </a:endParaRPr>
          </a:p>
          <a:p>
            <a:pPr>
              <a:buFont typeface="Arial" pitchFamily="34" charset="0"/>
              <a:buChar char="•"/>
            </a:pPr>
            <a:r>
              <a:rPr lang="en-AU" dirty="0" smtClean="0">
                <a:latin typeface="Calibri" pitchFamily="34" charset="0"/>
                <a:cs typeface="Calibri" pitchFamily="34" charset="0"/>
              </a:rPr>
              <a:t> The </a:t>
            </a:r>
            <a:r>
              <a:rPr lang="en-AU" dirty="0" smtClean="0">
                <a:latin typeface="Calibri" pitchFamily="34" charset="0"/>
                <a:cs typeface="Calibri" pitchFamily="34" charset="0"/>
              </a:rPr>
              <a:t>abandoned mine site offers much needed land for residential and light industrial usage.</a:t>
            </a:r>
            <a:endParaRPr lang="en-AU" dirty="0">
              <a:latin typeface="Calibri" pitchFamily="34" charset="0"/>
              <a:cs typeface="Calibri" pitchFamily="34" charset="0"/>
            </a:endParaRPr>
          </a:p>
        </p:txBody>
      </p:sp>
      <p:pic>
        <p:nvPicPr>
          <p:cNvPr id="8" name="Picture 7" descr="map.PNG"/>
          <p:cNvPicPr>
            <a:picLocks noChangeAspect="1"/>
          </p:cNvPicPr>
          <p:nvPr/>
        </p:nvPicPr>
        <p:blipFill>
          <a:blip r:embed="rId4" cstate="print"/>
          <a:srcRect l="33418" r="19927"/>
          <a:stretch>
            <a:fillRect/>
          </a:stretch>
        </p:blipFill>
        <p:spPr>
          <a:xfrm>
            <a:off x="5572132" y="71438"/>
            <a:ext cx="3478917" cy="3357562"/>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srcRect/>
          <a:stretch>
            <a:fillRect/>
          </a:stretch>
        </p:blipFill>
        <p:spPr bwMode="auto">
          <a:xfrm>
            <a:off x="1928794" y="2346629"/>
            <a:ext cx="7215206" cy="4511371"/>
          </a:xfrm>
          <a:prstGeom prst="rect">
            <a:avLst/>
          </a:prstGeom>
          <a:solidFill>
            <a:schemeClr val="bg1"/>
          </a:solidFill>
          <a:ln w="9525">
            <a:noFill/>
            <a:miter lim="800000"/>
            <a:headEnd/>
            <a:tailEnd/>
          </a:ln>
        </p:spPr>
      </p:pic>
      <p:sp>
        <p:nvSpPr>
          <p:cNvPr id="3" name="TextBox 2"/>
          <p:cNvSpPr txBox="1"/>
          <p:nvPr/>
        </p:nvSpPr>
        <p:spPr>
          <a:xfrm>
            <a:off x="71406" y="71414"/>
            <a:ext cx="4643470" cy="523220"/>
          </a:xfrm>
          <a:prstGeom prst="rect">
            <a:avLst/>
          </a:prstGeom>
          <a:noFill/>
          <a:ln>
            <a:solidFill>
              <a:schemeClr val="tx1">
                <a:lumMod val="50000"/>
                <a:lumOff val="50000"/>
              </a:schemeClr>
            </a:solidFill>
          </a:ln>
        </p:spPr>
        <p:txBody>
          <a:bodyPr wrap="square" rtlCol="0">
            <a:spAutoFit/>
          </a:bodyPr>
          <a:lstStyle/>
          <a:p>
            <a:r>
              <a:rPr lang="en-AU" sz="2800" dirty="0" smtClean="0">
                <a:solidFill>
                  <a:srgbClr val="002060"/>
                </a:solidFill>
                <a:latin typeface="Calibri" pitchFamily="34" charset="0"/>
                <a:cs typeface="Calibri" pitchFamily="34" charset="0"/>
              </a:rPr>
              <a:t>SUBSIDENCE TERMINOLOGY</a:t>
            </a:r>
            <a:endParaRPr lang="en-AU" sz="2800" dirty="0">
              <a:solidFill>
                <a:srgbClr val="002060"/>
              </a:solidFill>
              <a:latin typeface="Calibri" pitchFamily="34" charset="0"/>
              <a:cs typeface="Calibri" pitchFamily="34" charset="0"/>
            </a:endParaRPr>
          </a:p>
        </p:txBody>
      </p:sp>
      <p:sp>
        <p:nvSpPr>
          <p:cNvPr id="5" name="Rectangle 4"/>
          <p:cNvSpPr/>
          <p:nvPr/>
        </p:nvSpPr>
        <p:spPr>
          <a:xfrm>
            <a:off x="214282" y="642917"/>
            <a:ext cx="8786874" cy="1692771"/>
          </a:xfrm>
          <a:prstGeom prst="rect">
            <a:avLst/>
          </a:prstGeom>
        </p:spPr>
        <p:txBody>
          <a:bodyPr wrap="square">
            <a:spAutoFit/>
          </a:bodyPr>
          <a:lstStyle/>
          <a:p>
            <a:pPr>
              <a:buFont typeface="Arial" pitchFamily="34" charset="0"/>
              <a:buChar char="•"/>
            </a:pPr>
            <a:r>
              <a:rPr lang="en-AU" dirty="0" smtClean="0"/>
              <a:t> </a:t>
            </a:r>
            <a:r>
              <a:rPr lang="en-AU" dirty="0" smtClean="0">
                <a:latin typeface="Calibri" pitchFamily="34" charset="0"/>
                <a:cs typeface="Calibri" pitchFamily="34" charset="0"/>
              </a:rPr>
              <a:t>Active </a:t>
            </a:r>
            <a:r>
              <a:rPr lang="en-AU" dirty="0" smtClean="0">
                <a:latin typeface="Calibri" pitchFamily="34" charset="0"/>
                <a:cs typeface="Calibri" pitchFamily="34" charset="0"/>
              </a:rPr>
              <a:t>subsidence refers to all movements occurring simultaneously with the mining </a:t>
            </a:r>
            <a:r>
              <a:rPr lang="en-AU" dirty="0" smtClean="0">
                <a:latin typeface="Calibri" pitchFamily="34" charset="0"/>
                <a:cs typeface="Calibri" pitchFamily="34" charset="0"/>
              </a:rPr>
              <a:t>operations</a:t>
            </a:r>
            <a:r>
              <a:rPr lang="en-AU" dirty="0" smtClean="0">
                <a:latin typeface="Calibri" pitchFamily="34" charset="0"/>
                <a:cs typeface="Calibri" pitchFamily="34" charset="0"/>
              </a:rPr>
              <a:t>.</a:t>
            </a:r>
            <a:endParaRPr lang="en-AU" dirty="0" smtClean="0">
              <a:latin typeface="Calibri" pitchFamily="34" charset="0"/>
              <a:cs typeface="Calibri" pitchFamily="34" charset="0"/>
            </a:endParaRPr>
          </a:p>
          <a:p>
            <a:endParaRPr lang="en-AU" sz="800" dirty="0" smtClean="0">
              <a:latin typeface="Calibri" pitchFamily="34" charset="0"/>
              <a:cs typeface="Calibri" pitchFamily="34" charset="0"/>
            </a:endParaRPr>
          </a:p>
          <a:p>
            <a:pPr>
              <a:buFont typeface="Arial" pitchFamily="34" charset="0"/>
              <a:buChar char="•"/>
            </a:pPr>
            <a:r>
              <a:rPr lang="en-AU" dirty="0" smtClean="0">
                <a:latin typeface="Calibri" pitchFamily="34" charset="0"/>
                <a:cs typeface="Calibri" pitchFamily="34" charset="0"/>
              </a:rPr>
              <a:t> Residual </a:t>
            </a:r>
            <a:r>
              <a:rPr lang="en-AU" dirty="0" smtClean="0">
                <a:latin typeface="Calibri" pitchFamily="34" charset="0"/>
                <a:cs typeface="Calibri" pitchFamily="34" charset="0"/>
              </a:rPr>
              <a:t>subsidence is that part of the surface deformation that occurs following the cessation of mining. </a:t>
            </a:r>
            <a:endParaRPr lang="en-AU"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volution_2.png"/>
          <p:cNvPicPr>
            <a:picLocks noChangeAspect="1"/>
          </p:cNvPicPr>
          <p:nvPr/>
        </p:nvPicPr>
        <p:blipFill>
          <a:blip r:embed="rId3" cstate="print"/>
          <a:stretch>
            <a:fillRect/>
          </a:stretch>
        </p:blipFill>
        <p:spPr>
          <a:xfrm>
            <a:off x="24873" y="714356"/>
            <a:ext cx="9094252" cy="6143668"/>
          </a:xfrm>
          <a:prstGeom prst="rect">
            <a:avLst/>
          </a:prstGeom>
        </p:spPr>
      </p:pic>
      <p:sp>
        <p:nvSpPr>
          <p:cNvPr id="4" name="TextBox 3"/>
          <p:cNvSpPr txBox="1"/>
          <p:nvPr/>
        </p:nvSpPr>
        <p:spPr>
          <a:xfrm>
            <a:off x="71406" y="71414"/>
            <a:ext cx="7929618" cy="523220"/>
          </a:xfrm>
          <a:prstGeom prst="rect">
            <a:avLst/>
          </a:prstGeom>
          <a:noFill/>
          <a:ln>
            <a:solidFill>
              <a:schemeClr val="tx1">
                <a:lumMod val="50000"/>
                <a:lumOff val="50000"/>
              </a:schemeClr>
            </a:solidFill>
          </a:ln>
        </p:spPr>
        <p:txBody>
          <a:bodyPr wrap="square" rtlCol="0">
            <a:spAutoFit/>
          </a:bodyPr>
          <a:lstStyle/>
          <a:p>
            <a:r>
              <a:rPr lang="en-AU" sz="2800" dirty="0" smtClean="0">
                <a:solidFill>
                  <a:srgbClr val="002060"/>
                </a:solidFill>
                <a:latin typeface="Calibri" pitchFamily="34" charset="0"/>
                <a:cs typeface="Calibri" pitchFamily="34" charset="0"/>
              </a:rPr>
              <a:t>EVOLUTION OF MINING-INDUCED SUBSIDENCE </a:t>
            </a:r>
            <a:endParaRPr lang="en-AU" sz="2800" dirty="0">
              <a:solidFill>
                <a:srgbClr val="002060"/>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arge-scale surface cracking"/>
          <p:cNvPicPr>
            <a:picLocks noChangeAspect="1"/>
          </p:cNvPicPr>
          <p:nvPr/>
        </p:nvPicPr>
        <p:blipFill>
          <a:blip r:embed="rId3" cstate="print"/>
          <a:srcRect/>
          <a:stretch>
            <a:fillRect/>
          </a:stretch>
        </p:blipFill>
        <p:spPr bwMode="auto">
          <a:xfrm>
            <a:off x="0" y="1000083"/>
            <a:ext cx="9172642" cy="5857917"/>
          </a:xfrm>
          <a:prstGeom prst="rect">
            <a:avLst/>
          </a:prstGeom>
          <a:noFill/>
          <a:ln w="9525">
            <a:noFill/>
            <a:miter lim="800000"/>
            <a:headEnd/>
            <a:tailEnd/>
          </a:ln>
        </p:spPr>
      </p:pic>
      <p:sp>
        <p:nvSpPr>
          <p:cNvPr id="3" name="TextBox 2"/>
          <p:cNvSpPr txBox="1"/>
          <p:nvPr/>
        </p:nvSpPr>
        <p:spPr>
          <a:xfrm>
            <a:off x="71406" y="71414"/>
            <a:ext cx="8786874" cy="523220"/>
          </a:xfrm>
          <a:prstGeom prst="rect">
            <a:avLst/>
          </a:prstGeom>
          <a:noFill/>
          <a:ln>
            <a:solidFill>
              <a:schemeClr val="tx1">
                <a:lumMod val="50000"/>
                <a:lumOff val="50000"/>
              </a:schemeClr>
            </a:solidFill>
          </a:ln>
        </p:spPr>
        <p:txBody>
          <a:bodyPr wrap="square" rtlCol="0">
            <a:spAutoFit/>
          </a:bodyPr>
          <a:lstStyle/>
          <a:p>
            <a:r>
              <a:rPr lang="en-AU" sz="2800" dirty="0" smtClean="0">
                <a:solidFill>
                  <a:srgbClr val="002060"/>
                </a:solidFill>
                <a:latin typeface="Calibri" pitchFamily="34" charset="0"/>
                <a:cs typeface="Calibri" pitchFamily="34" charset="0"/>
              </a:rPr>
              <a:t>OBSERVATIONS OF PRESENT-DAY SUBSIDENCE FEATURES</a:t>
            </a:r>
            <a:endParaRPr lang="en-AU" sz="2800" dirty="0">
              <a:solidFill>
                <a:srgbClr val="002060"/>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ceptual_model.PNG"/>
          <p:cNvPicPr>
            <a:picLocks noChangeAspect="1"/>
          </p:cNvPicPr>
          <p:nvPr/>
        </p:nvPicPr>
        <p:blipFill>
          <a:blip r:embed="rId3" cstate="print"/>
          <a:stretch>
            <a:fillRect/>
          </a:stretch>
        </p:blipFill>
        <p:spPr>
          <a:xfrm>
            <a:off x="357158" y="642918"/>
            <a:ext cx="8552364" cy="5643602"/>
          </a:xfrm>
          <a:prstGeom prst="rect">
            <a:avLst/>
          </a:prstGeom>
        </p:spPr>
      </p:pic>
      <p:sp>
        <p:nvSpPr>
          <p:cNvPr id="3" name="TextBox 2"/>
          <p:cNvSpPr txBox="1"/>
          <p:nvPr/>
        </p:nvSpPr>
        <p:spPr>
          <a:xfrm>
            <a:off x="71406" y="71414"/>
            <a:ext cx="6858048" cy="523220"/>
          </a:xfrm>
          <a:prstGeom prst="rect">
            <a:avLst/>
          </a:prstGeom>
          <a:noFill/>
          <a:ln>
            <a:solidFill>
              <a:schemeClr val="tx1">
                <a:lumMod val="50000"/>
                <a:lumOff val="50000"/>
              </a:schemeClr>
            </a:solidFill>
          </a:ln>
        </p:spPr>
        <p:txBody>
          <a:bodyPr wrap="square" rtlCol="0">
            <a:spAutoFit/>
          </a:bodyPr>
          <a:lstStyle/>
          <a:p>
            <a:r>
              <a:rPr lang="en-AU" sz="2800" dirty="0" smtClean="0">
                <a:solidFill>
                  <a:srgbClr val="002060"/>
                </a:solidFill>
                <a:latin typeface="Calibri" pitchFamily="34" charset="0"/>
                <a:cs typeface="Calibri" pitchFamily="34" charset="0"/>
              </a:rPr>
              <a:t>CONCEPTUAL MODEL OF SUBSIDENCE</a:t>
            </a:r>
            <a:endParaRPr lang="en-AU" sz="2800" dirty="0">
              <a:solidFill>
                <a:srgbClr val="002060"/>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del.png"/>
          <p:cNvPicPr>
            <a:picLocks noChangeAspect="1"/>
          </p:cNvPicPr>
          <p:nvPr/>
        </p:nvPicPr>
        <p:blipFill>
          <a:blip r:embed="rId3" cstate="print"/>
          <a:srcRect t="2443" r="33230" b="35161"/>
          <a:stretch>
            <a:fillRect/>
          </a:stretch>
        </p:blipFill>
        <p:spPr>
          <a:xfrm>
            <a:off x="1785918" y="3546455"/>
            <a:ext cx="7358082" cy="3311546"/>
          </a:xfrm>
          <a:prstGeom prst="rect">
            <a:avLst/>
          </a:prstGeom>
        </p:spPr>
      </p:pic>
      <p:sp>
        <p:nvSpPr>
          <p:cNvPr id="3" name="TextBox 2"/>
          <p:cNvSpPr txBox="1"/>
          <p:nvPr/>
        </p:nvSpPr>
        <p:spPr>
          <a:xfrm>
            <a:off x="71406" y="71414"/>
            <a:ext cx="6858048" cy="523220"/>
          </a:xfrm>
          <a:prstGeom prst="rect">
            <a:avLst/>
          </a:prstGeom>
          <a:noFill/>
          <a:ln>
            <a:solidFill>
              <a:schemeClr val="tx1">
                <a:lumMod val="50000"/>
                <a:lumOff val="50000"/>
              </a:schemeClr>
            </a:solidFill>
          </a:ln>
        </p:spPr>
        <p:txBody>
          <a:bodyPr wrap="square" rtlCol="0">
            <a:spAutoFit/>
          </a:bodyPr>
          <a:lstStyle/>
          <a:p>
            <a:r>
              <a:rPr lang="en-AU" sz="2800" dirty="0" smtClean="0">
                <a:solidFill>
                  <a:srgbClr val="002060"/>
                </a:solidFill>
                <a:latin typeface="Calibri" pitchFamily="34" charset="0"/>
                <a:cs typeface="Calibri" pitchFamily="34" charset="0"/>
              </a:rPr>
              <a:t>NUMERICAL MODEL</a:t>
            </a:r>
            <a:endParaRPr lang="en-AU" sz="2800" dirty="0">
              <a:solidFill>
                <a:srgbClr val="002060"/>
              </a:solidFill>
              <a:latin typeface="Calibri" pitchFamily="34" charset="0"/>
              <a:cs typeface="Calibri" pitchFamily="34" charset="0"/>
            </a:endParaRPr>
          </a:p>
        </p:txBody>
      </p:sp>
      <p:sp>
        <p:nvSpPr>
          <p:cNvPr id="5" name="Rectangle 4"/>
          <p:cNvSpPr/>
          <p:nvPr/>
        </p:nvSpPr>
        <p:spPr>
          <a:xfrm>
            <a:off x="1714480" y="3286124"/>
            <a:ext cx="1714512" cy="857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TextBox 3"/>
          <p:cNvSpPr txBox="1"/>
          <p:nvPr/>
        </p:nvSpPr>
        <p:spPr>
          <a:xfrm>
            <a:off x="0" y="714356"/>
            <a:ext cx="9144000" cy="3662541"/>
          </a:xfrm>
          <a:prstGeom prst="rect">
            <a:avLst/>
          </a:prstGeom>
          <a:noFill/>
        </p:spPr>
        <p:txBody>
          <a:bodyPr wrap="square" rtlCol="0">
            <a:spAutoFit/>
          </a:bodyPr>
          <a:lstStyle/>
          <a:p>
            <a:pPr>
              <a:buFont typeface="Arial" pitchFamily="34" charset="0"/>
              <a:buChar char="•"/>
            </a:pPr>
            <a:r>
              <a:rPr lang="en-AU" sz="2800" dirty="0" smtClean="0">
                <a:latin typeface="Calibri" pitchFamily="34" charset="0"/>
                <a:cs typeface="Calibri" pitchFamily="34" charset="0"/>
              </a:rPr>
              <a:t> A 3D numerical model used to confirm the limits of large-scale fracturing and to establish the limit of continuous subsidence.</a:t>
            </a:r>
          </a:p>
          <a:p>
            <a:pPr>
              <a:buFont typeface="Arial" pitchFamily="34" charset="0"/>
              <a:buChar char="•"/>
            </a:pPr>
            <a:endParaRPr lang="en-AU" sz="800" dirty="0" smtClean="0">
              <a:latin typeface="Calibri" pitchFamily="34" charset="0"/>
              <a:cs typeface="Calibri" pitchFamily="34" charset="0"/>
            </a:endParaRPr>
          </a:p>
          <a:p>
            <a:pPr>
              <a:buFont typeface="Arial" pitchFamily="34" charset="0"/>
              <a:buChar char="•"/>
            </a:pPr>
            <a:r>
              <a:rPr lang="en-AU" sz="2800" dirty="0" smtClean="0">
                <a:latin typeface="Calibri" pitchFamily="34" charset="0"/>
                <a:cs typeface="Calibri" pitchFamily="34" charset="0"/>
              </a:rPr>
              <a:t>The </a:t>
            </a:r>
            <a:r>
              <a:rPr lang="en-AU" sz="2800" dirty="0" smtClean="0">
                <a:latin typeface="Calibri" pitchFamily="34" charset="0"/>
                <a:cs typeface="Calibri" pitchFamily="34" charset="0"/>
              </a:rPr>
              <a:t>numerical approach to modelling of caving has been developed over the past 12 years as part of the industry funded International Caving Study (ICS I &amp; II) and Mass Mining Technology (MMT) projects. </a:t>
            </a:r>
            <a:endParaRPr lang="en-AU" sz="2800" dirty="0" smtClean="0">
              <a:latin typeface="Calibri" pitchFamily="34" charset="0"/>
              <a:cs typeface="Calibri" pitchFamily="34" charset="0"/>
            </a:endParaRPr>
          </a:p>
          <a:p>
            <a:pPr>
              <a:buFont typeface="Arial" pitchFamily="34" charset="0"/>
              <a:buChar char="•"/>
            </a:pPr>
            <a:endParaRPr lang="en-AU" sz="2800" dirty="0" smtClean="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5813</TotalTime>
  <Words>525</Words>
  <Application>Microsoft Office PowerPoint</Application>
  <PresentationFormat>On-screen Show (4:3)</PresentationFormat>
  <Paragraphs>83</Paragraphs>
  <Slides>22</Slides>
  <Notes>19</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Itasca</dc:creator>
  <cp:lastModifiedBy>Itasca</cp:lastModifiedBy>
  <cp:revision>334</cp:revision>
  <dcterms:created xsi:type="dcterms:W3CDTF">2007-07-16T15:38:13Z</dcterms:created>
  <dcterms:modified xsi:type="dcterms:W3CDTF">2010-04-20T05:31:57Z</dcterms:modified>
</cp:coreProperties>
</file>