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2" r:id="rId16"/>
    <p:sldId id="281" r:id="rId17"/>
    <p:sldId id="280" r:id="rId18"/>
    <p:sldId id="282" r:id="rId19"/>
    <p:sldId id="285" r:id="rId20"/>
    <p:sldId id="283" r:id="rId2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Makarina%20Orellana\Escritorio\Diplomado\panel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Documents%20and%20Settings\Makarina%20Orellana\Escritorio\Diplomado\panel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Sigma 1v/s distancia</a:t>
            </a:r>
            <a:r>
              <a:rPr lang="es-ES" baseline="0"/>
              <a:t> undercut (di=50)</a:t>
            </a:r>
            <a:endParaRPr lang="es-ES"/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alfa 15</c:v>
          </c:tx>
          <c:spPr>
            <a:ln w="28575">
              <a:noFill/>
            </a:ln>
          </c:spPr>
          <c:xVal>
            <c:numRef>
              <c:f>Hoja3!$C$6:$C$17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Hoja3!$J$6:$J$17</c:f>
              <c:numCache>
                <c:formatCode>General</c:formatCode>
                <c:ptCount val="12"/>
                <c:pt idx="0">
                  <c:v>0.65690866510538704</c:v>
                </c:pt>
                <c:pt idx="1">
                  <c:v>0.67915690866510603</c:v>
                </c:pt>
                <c:pt idx="2">
                  <c:v>0.73009367681498893</c:v>
                </c:pt>
                <c:pt idx="3">
                  <c:v>0.79800936768149944</c:v>
                </c:pt>
                <c:pt idx="4">
                  <c:v>1.1528103044496489</c:v>
                </c:pt>
                <c:pt idx="5">
                  <c:v>2.1492974238875879</c:v>
                </c:pt>
                <c:pt idx="6">
                  <c:v>3.258782201405154</c:v>
                </c:pt>
                <c:pt idx="7">
                  <c:v>3.4057377049180348</c:v>
                </c:pt>
                <c:pt idx="8">
                  <c:v>3.2634660421545689</c:v>
                </c:pt>
                <c:pt idx="9">
                  <c:v>2.9970725995316161</c:v>
                </c:pt>
                <c:pt idx="10">
                  <c:v>2.507611241217802</c:v>
                </c:pt>
                <c:pt idx="11">
                  <c:v>2.1961358313817332</c:v>
                </c:pt>
              </c:numCache>
            </c:numRef>
          </c:yVal>
        </c:ser>
        <c:ser>
          <c:idx val="1"/>
          <c:order val="1"/>
          <c:tx>
            <c:v>Alfa 30</c:v>
          </c:tx>
          <c:spPr>
            <a:ln w="28575">
              <a:noFill/>
            </a:ln>
          </c:spPr>
          <c:xVal>
            <c:numRef>
              <c:f>Hoja3!$C$25:$C$36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Hoja3!$J$25:$J$36</c:f>
              <c:numCache>
                <c:formatCode>General</c:formatCode>
                <c:ptCount val="12"/>
                <c:pt idx="0">
                  <c:v>0.90807962529274011</c:v>
                </c:pt>
                <c:pt idx="1">
                  <c:v>0.937353629976581</c:v>
                </c:pt>
                <c:pt idx="2">
                  <c:v>0.99824355971896916</c:v>
                </c:pt>
                <c:pt idx="3">
                  <c:v>1.0966042154566737</c:v>
                </c:pt>
                <c:pt idx="4">
                  <c:v>1.3413348946135832</c:v>
                </c:pt>
                <c:pt idx="5">
                  <c:v>1.8407494145199066</c:v>
                </c:pt>
                <c:pt idx="6">
                  <c:v>2.3302107728337238</c:v>
                </c:pt>
                <c:pt idx="7">
                  <c:v>2.2265807962529309</c:v>
                </c:pt>
                <c:pt idx="8">
                  <c:v>2.0591334894613591</c:v>
                </c:pt>
                <c:pt idx="9">
                  <c:v>1.7172131147540983</c:v>
                </c:pt>
                <c:pt idx="10">
                  <c:v>1.5995316159250574</c:v>
                </c:pt>
                <c:pt idx="11">
                  <c:v>1.4865339578454326</c:v>
                </c:pt>
              </c:numCache>
            </c:numRef>
          </c:yVal>
        </c:ser>
        <c:ser>
          <c:idx val="2"/>
          <c:order val="2"/>
          <c:tx>
            <c:v>alfa 45</c:v>
          </c:tx>
          <c:spPr>
            <a:ln w="28575">
              <a:noFill/>
            </a:ln>
          </c:spPr>
          <c:xVal>
            <c:numRef>
              <c:f>Hoja3!$C$41:$C$52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Hoja3!$J$41:$J$52</c:f>
              <c:numCache>
                <c:formatCode>General</c:formatCode>
                <c:ptCount val="12"/>
                <c:pt idx="0">
                  <c:v>1.0275175644028116</c:v>
                </c:pt>
                <c:pt idx="1">
                  <c:v>1.0685011709601875</c:v>
                </c:pt>
                <c:pt idx="2">
                  <c:v>1.1334894613583149</c:v>
                </c:pt>
                <c:pt idx="3">
                  <c:v>1.2230679156908666</c:v>
                </c:pt>
                <c:pt idx="4">
                  <c:v>1.4484777517564402</c:v>
                </c:pt>
                <c:pt idx="5">
                  <c:v>1.8413348946135832</c:v>
                </c:pt>
                <c:pt idx="6">
                  <c:v>1.895784543325528</c:v>
                </c:pt>
                <c:pt idx="7">
                  <c:v>1.6416861826697893</c:v>
                </c:pt>
                <c:pt idx="8">
                  <c:v>1.3881733021077285</c:v>
                </c:pt>
                <c:pt idx="9">
                  <c:v>1.3319672131147533</c:v>
                </c:pt>
                <c:pt idx="10">
                  <c:v>1.2330210772833712</c:v>
                </c:pt>
                <c:pt idx="11">
                  <c:v>1.1615925058548011</c:v>
                </c:pt>
              </c:numCache>
            </c:numRef>
          </c:yVal>
        </c:ser>
        <c:ser>
          <c:idx val="3"/>
          <c:order val="3"/>
          <c:tx>
            <c:v>alfa 60</c:v>
          </c:tx>
          <c:spPr>
            <a:ln w="28575">
              <a:noFill/>
            </a:ln>
          </c:spPr>
          <c:xVal>
            <c:numRef>
              <c:f>Hoja3!$C$59:$C$70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Hoja3!$J$59:$J$70</c:f>
              <c:numCache>
                <c:formatCode>General</c:formatCode>
                <c:ptCount val="12"/>
                <c:pt idx="0">
                  <c:v>1.057377049180328</c:v>
                </c:pt>
                <c:pt idx="1">
                  <c:v>1.1124121779859495</c:v>
                </c:pt>
                <c:pt idx="2">
                  <c:v>1.1768149882903984</c:v>
                </c:pt>
                <c:pt idx="3">
                  <c:v>1.2646370023419207</c:v>
                </c:pt>
                <c:pt idx="4">
                  <c:v>1.4373536299765819</c:v>
                </c:pt>
                <c:pt idx="5">
                  <c:v>1.6481264637002351</c:v>
                </c:pt>
                <c:pt idx="6">
                  <c:v>1.6738875878220143</c:v>
                </c:pt>
                <c:pt idx="7">
                  <c:v>1.4959016393442615</c:v>
                </c:pt>
                <c:pt idx="8">
                  <c:v>1.2687353629976579</c:v>
                </c:pt>
                <c:pt idx="9">
                  <c:v>1.1937939110070259</c:v>
                </c:pt>
                <c:pt idx="10">
                  <c:v>1.1276346604215459</c:v>
                </c:pt>
                <c:pt idx="11">
                  <c:v>1.0837236533957837</c:v>
                </c:pt>
              </c:numCache>
            </c:numRef>
          </c:yVal>
        </c:ser>
        <c:ser>
          <c:idx val="4"/>
          <c:order val="4"/>
          <c:tx>
            <c:v>alfa 90</c:v>
          </c:tx>
          <c:spPr>
            <a:ln w="28575">
              <a:noFill/>
            </a:ln>
          </c:spPr>
          <c:xVal>
            <c:numRef>
              <c:f>Hoja3!$C$76:$C$87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Hoja3!$J$76:$J$87</c:f>
              <c:numCache>
                <c:formatCode>General</c:formatCode>
                <c:ptCount val="12"/>
                <c:pt idx="0">
                  <c:v>1.0919203747072599</c:v>
                </c:pt>
                <c:pt idx="1">
                  <c:v>1.1457845433255271</c:v>
                </c:pt>
                <c:pt idx="2">
                  <c:v>1.202576112412177</c:v>
                </c:pt>
                <c:pt idx="3">
                  <c:v>1.2810304449648713</c:v>
                </c:pt>
                <c:pt idx="4">
                  <c:v>1.4297423887587819</c:v>
                </c:pt>
                <c:pt idx="5">
                  <c:v>1.6182669789227178</c:v>
                </c:pt>
                <c:pt idx="6">
                  <c:v>1.5667447306791562</c:v>
                </c:pt>
                <c:pt idx="7">
                  <c:v>1.3290398126463698</c:v>
                </c:pt>
                <c:pt idx="8">
                  <c:v>1.2148711943793904</c:v>
                </c:pt>
                <c:pt idx="9">
                  <c:v>1.1165105386416871</c:v>
                </c:pt>
                <c:pt idx="10">
                  <c:v>1.058548009367682</c:v>
                </c:pt>
                <c:pt idx="11">
                  <c:v>1.0128805620608901</c:v>
                </c:pt>
              </c:numCache>
            </c:numRef>
          </c:yVal>
        </c:ser>
        <c:axId val="60657024"/>
        <c:axId val="61027840"/>
      </c:scatterChart>
      <c:valAx>
        <c:axId val="6065702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/>
                  <a:t>Distancia frente de avance [m]</a:t>
                </a:r>
              </a:p>
            </c:rich>
          </c:tx>
          <c:layout/>
        </c:title>
        <c:numFmt formatCode="General" sourceLinked="1"/>
        <c:tickLblPos val="nextTo"/>
        <c:crossAx val="61027840"/>
        <c:crosses val="autoZero"/>
        <c:crossBetween val="midCat"/>
        <c:majorUnit val="10"/>
      </c:valAx>
      <c:valAx>
        <c:axId val="61027840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 b="1" i="0" baseline="0"/>
                  <a:t>Sigma YY inducido/ Sigma YY Insitu</a:t>
                </a:r>
                <a:endParaRPr lang="es-ES" sz="1600"/>
              </a:p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6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ES" sz="1600"/>
              </a:p>
            </c:rich>
          </c:tx>
          <c:layout/>
        </c:title>
        <c:numFmt formatCode="General" sourceLinked="1"/>
        <c:tickLblPos val="nextTo"/>
        <c:crossAx val="60657024"/>
        <c:crosses val="autoZero"/>
        <c:crossBetween val="midCat"/>
      </c:valAx>
    </c:plotArea>
    <c:legend>
      <c:legendPos val="r"/>
      <c:layout/>
    </c:legend>
    <c:plotVisOnly val="1"/>
  </c:chart>
  <c:spPr>
    <a:ln>
      <a:solidFill>
        <a:prstClr val="black"/>
      </a:solidFill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Sigma YY  v/s distancia</a:t>
            </a:r>
            <a:r>
              <a:rPr lang="es-ES" baseline="0"/>
              <a:t> undercut (di=50)</a:t>
            </a:r>
            <a:endParaRPr lang="es-ES"/>
          </a:p>
        </c:rich>
      </c:tx>
      <c:layout/>
    </c:title>
    <c:plotArea>
      <c:layout/>
      <c:scatterChart>
        <c:scatterStyle val="lineMarker"/>
        <c:ser>
          <c:idx val="0"/>
          <c:order val="0"/>
          <c:tx>
            <c:v>alfa 15</c:v>
          </c:tx>
          <c:spPr>
            <a:ln w="28575">
              <a:noFill/>
            </a:ln>
          </c:spPr>
          <c:xVal>
            <c:numRef>
              <c:f>Hoja3!$C$6:$C$17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Hoja3!$L$6:$L$17</c:f>
              <c:numCache>
                <c:formatCode>General</c:formatCode>
                <c:ptCount val="12"/>
                <c:pt idx="0">
                  <c:v>0.1</c:v>
                </c:pt>
                <c:pt idx="1">
                  <c:v>0.13953488372093034</c:v>
                </c:pt>
                <c:pt idx="2">
                  <c:v>0.25232558139534927</c:v>
                </c:pt>
                <c:pt idx="3">
                  <c:v>0.30232558139534943</c:v>
                </c:pt>
                <c:pt idx="4">
                  <c:v>0.74418604651162801</c:v>
                </c:pt>
                <c:pt idx="5">
                  <c:v>3.0069767441860482</c:v>
                </c:pt>
                <c:pt idx="6">
                  <c:v>6.1604651162790685</c:v>
                </c:pt>
                <c:pt idx="7">
                  <c:v>6.4767441860465134</c:v>
                </c:pt>
                <c:pt idx="8">
                  <c:v>5.7558139534883725</c:v>
                </c:pt>
                <c:pt idx="9">
                  <c:v>4.8395348837209298</c:v>
                </c:pt>
                <c:pt idx="10">
                  <c:v>3.4802325581395372</c:v>
                </c:pt>
                <c:pt idx="11">
                  <c:v>2.7744186046511627</c:v>
                </c:pt>
              </c:numCache>
            </c:numRef>
          </c:yVal>
        </c:ser>
        <c:ser>
          <c:idx val="1"/>
          <c:order val="1"/>
          <c:tx>
            <c:v>Alfa 30</c:v>
          </c:tx>
          <c:spPr>
            <a:ln w="28575">
              <a:noFill/>
            </a:ln>
          </c:spPr>
          <c:xVal>
            <c:numRef>
              <c:f>Hoja3!$C$25:$C$36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Hoja3!$L$25:$L$36</c:f>
              <c:numCache>
                <c:formatCode>General</c:formatCode>
                <c:ptCount val="12"/>
                <c:pt idx="0">
                  <c:v>0.11627906976744186</c:v>
                </c:pt>
                <c:pt idx="1">
                  <c:v>0.14069767441860465</c:v>
                </c:pt>
                <c:pt idx="2">
                  <c:v>0.2046511627906977</c:v>
                </c:pt>
                <c:pt idx="3">
                  <c:v>0.32558139534883768</c:v>
                </c:pt>
                <c:pt idx="4">
                  <c:v>0.62790697674418683</c:v>
                </c:pt>
                <c:pt idx="5">
                  <c:v>2.14651162790698</c:v>
                </c:pt>
                <c:pt idx="6">
                  <c:v>4.1162790697674385</c:v>
                </c:pt>
                <c:pt idx="7">
                  <c:v>4.396511627906972</c:v>
                </c:pt>
                <c:pt idx="8">
                  <c:v>3.8523255813953488</c:v>
                </c:pt>
                <c:pt idx="9">
                  <c:v>2.8546511627906979</c:v>
                </c:pt>
                <c:pt idx="10">
                  <c:v>2.381395348837211</c:v>
                </c:pt>
                <c:pt idx="11">
                  <c:v>2.054651162790698</c:v>
                </c:pt>
              </c:numCache>
            </c:numRef>
          </c:yVal>
        </c:ser>
        <c:ser>
          <c:idx val="2"/>
          <c:order val="2"/>
          <c:tx>
            <c:v>alfa 45</c:v>
          </c:tx>
          <c:spPr>
            <a:ln w="28575">
              <a:noFill/>
            </a:ln>
          </c:spPr>
          <c:xVal>
            <c:numRef>
              <c:f>Hoja3!$C$41:$C$52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Hoja3!$L$41:$L$52</c:f>
              <c:numCache>
                <c:formatCode>General</c:formatCode>
                <c:ptCount val="12"/>
                <c:pt idx="0">
                  <c:v>0.13023255813953488</c:v>
                </c:pt>
                <c:pt idx="1">
                  <c:v>0.15232558139534891</c:v>
                </c:pt>
                <c:pt idx="2">
                  <c:v>0.20232558139534884</c:v>
                </c:pt>
                <c:pt idx="3">
                  <c:v>0.25465116279069766</c:v>
                </c:pt>
                <c:pt idx="4">
                  <c:v>0.48720930232558146</c:v>
                </c:pt>
                <c:pt idx="5">
                  <c:v>1.5581395348837228</c:v>
                </c:pt>
                <c:pt idx="6">
                  <c:v>2.8255813953488373</c:v>
                </c:pt>
                <c:pt idx="7">
                  <c:v>2.8953488372093004</c:v>
                </c:pt>
                <c:pt idx="8">
                  <c:v>2.5813953488372117</c:v>
                </c:pt>
                <c:pt idx="9">
                  <c:v>2.1720930232558127</c:v>
                </c:pt>
                <c:pt idx="10">
                  <c:v>1.7500000000000002</c:v>
                </c:pt>
                <c:pt idx="11">
                  <c:v>1.5906976744186057</c:v>
                </c:pt>
              </c:numCache>
            </c:numRef>
          </c:yVal>
        </c:ser>
        <c:ser>
          <c:idx val="3"/>
          <c:order val="3"/>
          <c:tx>
            <c:v>alfa 60</c:v>
          </c:tx>
          <c:spPr>
            <a:ln w="28575">
              <a:noFill/>
            </a:ln>
          </c:spPr>
          <c:xVal>
            <c:numRef>
              <c:f>Hoja3!$C$59:$C$70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Hoja3!$L$59:$L$70</c:f>
              <c:numCache>
                <c:formatCode>General</c:formatCode>
                <c:ptCount val="12"/>
                <c:pt idx="0">
                  <c:v>0.11627906976744186</c:v>
                </c:pt>
                <c:pt idx="1">
                  <c:v>0.16046511627906976</c:v>
                </c:pt>
                <c:pt idx="2">
                  <c:v>0.21976744186046551</c:v>
                </c:pt>
                <c:pt idx="3">
                  <c:v>0.2918604651162795</c:v>
                </c:pt>
                <c:pt idx="4">
                  <c:v>0.47325581395348842</c:v>
                </c:pt>
                <c:pt idx="5">
                  <c:v>1.2093023255813955</c:v>
                </c:pt>
                <c:pt idx="6">
                  <c:v>2.0465116279069795</c:v>
                </c:pt>
                <c:pt idx="7">
                  <c:v>1.1860465116279078</c:v>
                </c:pt>
                <c:pt idx="8">
                  <c:v>1.9186046511627908</c:v>
                </c:pt>
                <c:pt idx="9">
                  <c:v>1.6279069767441858</c:v>
                </c:pt>
                <c:pt idx="10">
                  <c:v>1.4418604651162792</c:v>
                </c:pt>
                <c:pt idx="11">
                  <c:v>1.3441860465116289</c:v>
                </c:pt>
              </c:numCache>
            </c:numRef>
          </c:yVal>
        </c:ser>
        <c:ser>
          <c:idx val="4"/>
          <c:order val="4"/>
          <c:tx>
            <c:v>alfa 90</c:v>
          </c:tx>
          <c:spPr>
            <a:ln w="28575">
              <a:noFill/>
            </a:ln>
          </c:spPr>
          <c:xVal>
            <c:numRef>
              <c:f>Hoja3!$C$76:$C$87</c:f>
              <c:numCache>
                <c:formatCode>General</c:formatCode>
                <c:ptCount val="12"/>
                <c:pt idx="0">
                  <c:v>-120</c:v>
                </c:pt>
                <c:pt idx="1">
                  <c:v>-100</c:v>
                </c:pt>
                <c:pt idx="2">
                  <c:v>-80</c:v>
                </c:pt>
                <c:pt idx="3">
                  <c:v>-60</c:v>
                </c:pt>
                <c:pt idx="4">
                  <c:v>-40</c:v>
                </c:pt>
                <c:pt idx="5">
                  <c:v>-20</c:v>
                </c:pt>
                <c:pt idx="6">
                  <c:v>0</c:v>
                </c:pt>
                <c:pt idx="7">
                  <c:v>20</c:v>
                </c:pt>
                <c:pt idx="8">
                  <c:v>40</c:v>
                </c:pt>
                <c:pt idx="9">
                  <c:v>60</c:v>
                </c:pt>
                <c:pt idx="10">
                  <c:v>80</c:v>
                </c:pt>
                <c:pt idx="11">
                  <c:v>100</c:v>
                </c:pt>
              </c:numCache>
            </c:numRef>
          </c:xVal>
          <c:yVal>
            <c:numRef>
              <c:f>Hoja3!$L$76:$L$87</c:f>
              <c:numCache>
                <c:formatCode>General</c:formatCode>
                <c:ptCount val="12"/>
                <c:pt idx="0">
                  <c:v>0.11627906976744186</c:v>
                </c:pt>
                <c:pt idx="1">
                  <c:v>0.14767441860465105</c:v>
                </c:pt>
                <c:pt idx="2">
                  <c:v>0.18953488372093044</c:v>
                </c:pt>
                <c:pt idx="3">
                  <c:v>0.23604651162790696</c:v>
                </c:pt>
                <c:pt idx="4">
                  <c:v>0.33720930232558138</c:v>
                </c:pt>
                <c:pt idx="5">
                  <c:v>0.93023255813953487</c:v>
                </c:pt>
                <c:pt idx="6">
                  <c:v>1.5127906976744165</c:v>
                </c:pt>
                <c:pt idx="7">
                  <c:v>1.5813953488372092</c:v>
                </c:pt>
                <c:pt idx="8">
                  <c:v>1.3372093023255816</c:v>
                </c:pt>
                <c:pt idx="9">
                  <c:v>1.1755813953488372</c:v>
                </c:pt>
                <c:pt idx="10">
                  <c:v>1.1162790697674421</c:v>
                </c:pt>
                <c:pt idx="11">
                  <c:v>1.0813953488372094</c:v>
                </c:pt>
              </c:numCache>
            </c:numRef>
          </c:yVal>
        </c:ser>
        <c:axId val="61048704"/>
        <c:axId val="61075456"/>
      </c:scatterChart>
      <c:valAx>
        <c:axId val="6104870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err="1"/>
                  <a:t>Distancia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frente</a:t>
                </a:r>
                <a:r>
                  <a:rPr lang="en-US" sz="1600" dirty="0"/>
                  <a:t> de </a:t>
                </a:r>
                <a:r>
                  <a:rPr lang="en-US" sz="1600" dirty="0" err="1"/>
                  <a:t>avance</a:t>
                </a:r>
                <a:r>
                  <a:rPr lang="en-US" sz="1600" dirty="0"/>
                  <a:t> [m]</a:t>
                </a:r>
              </a:p>
            </c:rich>
          </c:tx>
          <c:layout/>
        </c:title>
        <c:numFmt formatCode="General" sourceLinked="1"/>
        <c:tickLblPos val="nextTo"/>
        <c:crossAx val="61075456"/>
        <c:crosses val="autoZero"/>
        <c:crossBetween val="midCat"/>
        <c:majorUnit val="10"/>
      </c:valAx>
      <c:valAx>
        <c:axId val="61075456"/>
        <c:scaling>
          <c:orientation val="minMax"/>
        </c:scaling>
        <c:axPos val="l"/>
        <c:majorGridlines/>
        <c:title>
          <c:tx>
            <c:rich>
              <a:bodyPr rot="-5400000" vert="horz"/>
              <a:lstStyle/>
              <a:p>
                <a:pPr>
                  <a:defRPr sz="1600"/>
                </a:pPr>
                <a:r>
                  <a:rPr lang="en-US" sz="1600" dirty="0"/>
                  <a:t>Sigma YY </a:t>
                </a:r>
                <a:r>
                  <a:rPr lang="en-US" sz="1600" dirty="0" err="1"/>
                  <a:t>inducido</a:t>
                </a:r>
                <a:r>
                  <a:rPr lang="en-US" sz="1600" dirty="0"/>
                  <a:t>/ Sigma YY </a:t>
                </a:r>
                <a:r>
                  <a:rPr lang="en-US" sz="1600" dirty="0" err="1"/>
                  <a:t>Insitu</a:t>
                </a:r>
                <a:endParaRPr lang="en-US" sz="1600" dirty="0"/>
              </a:p>
            </c:rich>
          </c:tx>
          <c:layout/>
        </c:title>
        <c:numFmt formatCode="General" sourceLinked="1"/>
        <c:tickLblPos val="nextTo"/>
        <c:crossAx val="61048704"/>
        <c:crosses val="autoZero"/>
        <c:crossBetween val="midCat"/>
      </c:valAx>
    </c:plotArea>
    <c:legend>
      <c:legendPos val="r"/>
      <c:layout/>
    </c:legend>
    <c:plotVisOnly val="1"/>
  </c:chart>
  <c:spPr>
    <a:ln>
      <a:solidFill>
        <a:prstClr val="black"/>
      </a:solidFill>
    </a:ln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image" Target="../media/image20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EA0F7-B6BA-4772-AE7B-E022965729A7}" type="datetimeFigureOut">
              <a:rPr lang="es-ES" smtClean="0"/>
              <a:pPr/>
              <a:t>21/06/2010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E486D8-ACBB-4879-A0AB-75876DF6F07B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 idx="4294967295"/>
          </p:nvPr>
        </p:nvSpPr>
        <p:spPr>
          <a:xfrm>
            <a:off x="304800" y="2130425"/>
            <a:ext cx="7772400" cy="1470025"/>
          </a:xfrm>
        </p:spPr>
        <p:txBody>
          <a:bodyPr/>
          <a:lstStyle/>
          <a:p>
            <a:r>
              <a:rPr lang="es-ES" dirty="0" err="1" smtClean="0"/>
              <a:t>Phase</a:t>
            </a: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err="1" smtClean="0"/>
              <a:t>Rocscience</a:t>
            </a:r>
            <a:r>
              <a:rPr lang="es-ES" dirty="0" smtClean="0"/>
              <a:t> </a:t>
            </a:r>
            <a:endParaRPr lang="es-ES" dirty="0"/>
          </a:p>
        </p:txBody>
      </p:sp>
      <p:pic>
        <p:nvPicPr>
          <p:cNvPr id="4" name="3 Imagen" descr="PIC33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5" name="4 Imagen" descr="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Ejecutar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dirty="0" smtClean="0"/>
              <a:t>Para ejecutar el modelo primero se debe guardar como: proyecto.</a:t>
            </a:r>
            <a:r>
              <a:rPr lang="es-ES" i="1" dirty="0" smtClean="0"/>
              <a:t>fez </a:t>
            </a:r>
            <a:endParaRPr lang="es-ES" i="1" dirty="0"/>
          </a:p>
          <a:p>
            <a:endParaRPr lang="es-ES" i="1" dirty="0" smtClean="0"/>
          </a:p>
          <a:p>
            <a:endParaRPr lang="es-ES" i="1" dirty="0"/>
          </a:p>
          <a:p>
            <a:endParaRPr lang="es-ES" i="1" dirty="0" smtClean="0"/>
          </a:p>
          <a:p>
            <a:r>
              <a:rPr lang="es-ES" dirty="0"/>
              <a:t>Cuando se haya completado, estará listo para ver los resultados en </a:t>
            </a:r>
            <a:r>
              <a:rPr lang="es-ES" dirty="0" err="1" smtClean="0"/>
              <a:t>Interpret</a:t>
            </a:r>
            <a:endParaRPr lang="es-ES" i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2743200"/>
            <a:ext cx="876300" cy="83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2590800" y="29718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File</a:t>
            </a:r>
            <a:r>
              <a:rPr lang="es-ES" dirty="0" smtClean="0"/>
              <a:t> ---&gt; </a:t>
            </a:r>
            <a:r>
              <a:rPr lang="es-ES" dirty="0" err="1" smtClean="0"/>
              <a:t>Save</a:t>
            </a:r>
            <a:endParaRPr lang="es-ES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3657600"/>
            <a:ext cx="7143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2590800" y="37338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Analysis</a:t>
            </a:r>
            <a:r>
              <a:rPr lang="es-ES" dirty="0" smtClean="0"/>
              <a:t> ---&gt; Compute</a:t>
            </a:r>
            <a:endParaRPr lang="es-ES" dirty="0"/>
          </a:p>
        </p:txBody>
      </p:sp>
      <p:pic>
        <p:nvPicPr>
          <p:cNvPr id="9" name="8 Imagen" descr="PIC330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10" name="9 Imagen" descr="logo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 descr="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/>
          </a:bodyPr>
          <a:lstStyle/>
          <a:p>
            <a:r>
              <a:rPr lang="es-ES" dirty="0" err="1" smtClean="0"/>
              <a:t>Interpret</a:t>
            </a:r>
            <a:endParaRPr lang="es-E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 l="30000" t="15000" r="28125" b="15000"/>
          <a:stretch>
            <a:fillRect/>
          </a:stretch>
        </p:blipFill>
        <p:spPr bwMode="auto">
          <a:xfrm>
            <a:off x="1143000" y="2590800"/>
            <a:ext cx="2971800" cy="3104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1371600"/>
            <a:ext cx="714375" cy="69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1600200" y="15240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Analysis</a:t>
            </a:r>
            <a:r>
              <a:rPr lang="es-ES" dirty="0" smtClean="0"/>
              <a:t> ---&gt; </a:t>
            </a:r>
            <a:r>
              <a:rPr lang="es-ES" dirty="0" err="1" smtClean="0"/>
              <a:t>interpret</a:t>
            </a:r>
            <a:endParaRPr lang="es-ES" dirty="0"/>
          </a:p>
        </p:txBody>
      </p:sp>
      <p:sp>
        <p:nvSpPr>
          <p:cNvPr id="7" name="6 CuadroTexto"/>
          <p:cNvSpPr txBox="1"/>
          <p:nvPr/>
        </p:nvSpPr>
        <p:spPr>
          <a:xfrm>
            <a:off x="2133600" y="579120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Sigma 1</a:t>
            </a:r>
            <a:endParaRPr lang="es-ES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5" cstate="print"/>
          <a:srcRect l="30625" t="15000" r="25000" b="18000"/>
          <a:stretch>
            <a:fillRect/>
          </a:stretch>
        </p:blipFill>
        <p:spPr bwMode="auto">
          <a:xfrm>
            <a:off x="4953000" y="2614411"/>
            <a:ext cx="3124200" cy="2948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5181600" y="56388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Sigma 3</a:t>
            </a:r>
          </a:p>
          <a:p>
            <a:pPr algn="ctr"/>
            <a:r>
              <a:rPr lang="es-ES" dirty="0" smtClean="0"/>
              <a:t> y trayectorias de esfuerzos </a:t>
            </a:r>
            <a:endParaRPr lang="es-ES" dirty="0"/>
          </a:p>
        </p:txBody>
      </p:sp>
      <p:pic>
        <p:nvPicPr>
          <p:cNvPr id="10" name="9 Imagen" descr="PIC330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09600" y="228600"/>
            <a:ext cx="8229600" cy="1143000"/>
          </a:xfrm>
        </p:spPr>
        <p:txBody>
          <a:bodyPr>
            <a:normAutofit/>
          </a:bodyPr>
          <a:lstStyle/>
          <a:p>
            <a:r>
              <a:rPr lang="es-ES" dirty="0" err="1" smtClean="0"/>
              <a:t>Interpret</a:t>
            </a:r>
            <a:endParaRPr lang="es-ES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25625" t="20000" r="25000" b="14000"/>
          <a:stretch>
            <a:fillRect/>
          </a:stretch>
        </p:blipFill>
        <p:spPr bwMode="auto">
          <a:xfrm>
            <a:off x="2819400" y="2133600"/>
            <a:ext cx="373957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CuadroTexto"/>
          <p:cNvSpPr txBox="1"/>
          <p:nvPr/>
        </p:nvSpPr>
        <p:spPr>
          <a:xfrm>
            <a:off x="3962400" y="5715000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Desplazamientos</a:t>
            </a:r>
            <a:endParaRPr lang="es-ES" dirty="0"/>
          </a:p>
        </p:txBody>
      </p:sp>
      <p:pic>
        <p:nvPicPr>
          <p:cNvPr id="5" name="4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7" name="6 Imagen" descr="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32 Imagen" descr="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Ejercicio 1</a:t>
            </a:r>
            <a:endParaRPr lang="es-ES" dirty="0"/>
          </a:p>
        </p:txBody>
      </p:sp>
      <p:sp>
        <p:nvSpPr>
          <p:cNvPr id="54" name="53 CuadroTexto"/>
          <p:cNvSpPr txBox="1"/>
          <p:nvPr/>
        </p:nvSpPr>
        <p:spPr>
          <a:xfrm>
            <a:off x="762000" y="1524000"/>
            <a:ext cx="7315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Modelar el comportamiento de esfuerzo (</a:t>
            </a:r>
            <a:r>
              <a:rPr lang="es-ES" dirty="0" err="1" smtClean="0"/>
              <a:t>abutmen</a:t>
            </a:r>
            <a:r>
              <a:rPr lang="es-ES" dirty="0" smtClean="0"/>
              <a:t> stress) en el método de explotación Panel Caving en el frente de avance.</a:t>
            </a:r>
          </a:p>
          <a:p>
            <a:endParaRPr lang="es-ES" dirty="0"/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 socavación del undercut de 16 metros de altura.</a:t>
            </a:r>
          </a:p>
          <a:p>
            <a:pPr>
              <a:buFont typeface="Arial" pitchFamily="34" charset="0"/>
              <a:buChar char="•"/>
            </a:pPr>
            <a:r>
              <a:rPr lang="es-ES" dirty="0" smtClean="0"/>
              <a:t>  Características de la roca:</a:t>
            </a:r>
          </a:p>
          <a:p>
            <a:endParaRPr lang="es-ES" dirty="0"/>
          </a:p>
        </p:txBody>
      </p:sp>
      <p:graphicFrame>
        <p:nvGraphicFramePr>
          <p:cNvPr id="60" name="59 Tabla"/>
          <p:cNvGraphicFramePr>
            <a:graphicFrameLocks noGrp="1"/>
          </p:cNvGraphicFramePr>
          <p:nvPr/>
        </p:nvGraphicFramePr>
        <p:xfrm>
          <a:off x="304800" y="3276600"/>
          <a:ext cx="3187700" cy="1556766"/>
        </p:xfrm>
        <a:graphic>
          <a:graphicData uri="http://schemas.openxmlformats.org/drawingml/2006/table">
            <a:tbl>
              <a:tblPr/>
              <a:tblGrid>
                <a:gridCol w="2847340"/>
                <a:gridCol w="340360"/>
              </a:tblGrid>
              <a:tr h="20002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b="1" dirty="0" smtClean="0">
                          <a:latin typeface="Arial"/>
                          <a:ea typeface="Calibri"/>
                          <a:cs typeface="Times New Roman"/>
                        </a:rPr>
                        <a:t>Roca Caja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Resistencia roca intacta[Mpa]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150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Constante hoek-brown (mi)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25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Índice geológico de resistencia (GSI)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75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Angulo fricción (º)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46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Resistencia tracción[Mpa]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-0.9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Modulo Young[Gpa]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42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Razón Poisson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>
                          <a:latin typeface="Arial"/>
                          <a:ea typeface="Calibri"/>
                          <a:cs typeface="Times New Roman"/>
                        </a:rPr>
                        <a:t>0.2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1" name="60 Tabla"/>
          <p:cNvGraphicFramePr>
            <a:graphicFrameLocks noGrp="1"/>
          </p:cNvGraphicFramePr>
          <p:nvPr/>
        </p:nvGraphicFramePr>
        <p:xfrm>
          <a:off x="304800" y="5029200"/>
          <a:ext cx="3187700" cy="978408"/>
        </p:xfrm>
        <a:graphic>
          <a:graphicData uri="http://schemas.openxmlformats.org/drawingml/2006/table">
            <a:tbl>
              <a:tblPr/>
              <a:tblGrid>
                <a:gridCol w="2847340"/>
                <a:gridCol w="340360"/>
              </a:tblGrid>
              <a:tr h="20002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b="1" dirty="0" smtClean="0">
                          <a:latin typeface="Arial"/>
                          <a:ea typeface="Calibri"/>
                          <a:cs typeface="Times New Roman"/>
                        </a:rPr>
                        <a:t>Relleno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>
                          <a:latin typeface="Arial"/>
                          <a:ea typeface="Calibri"/>
                          <a:cs typeface="Times New Roman"/>
                        </a:rPr>
                        <a:t>Angulo fricción (º)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 smtClean="0">
                          <a:latin typeface="Arial"/>
                          <a:ea typeface="Calibri"/>
                          <a:cs typeface="Times New Roman"/>
                        </a:rPr>
                        <a:t>35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Resistencia tracción[Mpa]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 smtClean="0">
                          <a:latin typeface="Arial"/>
                          <a:ea typeface="Calibri"/>
                          <a:cs typeface="Times New Roman"/>
                        </a:rPr>
                        <a:t>0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>
                          <a:latin typeface="Arial"/>
                          <a:ea typeface="Calibri"/>
                          <a:cs typeface="Times New Roman"/>
                        </a:rPr>
                        <a:t>Modulo </a:t>
                      </a:r>
                      <a:r>
                        <a:rPr lang="es-CL" sz="1100" dirty="0" smtClean="0">
                          <a:latin typeface="Arial"/>
                          <a:ea typeface="Calibri"/>
                          <a:cs typeface="Times New Roman"/>
                        </a:rPr>
                        <a:t>Young[</a:t>
                      </a:r>
                      <a:r>
                        <a:rPr lang="es-CL" sz="1100" dirty="0" err="1" smtClean="0">
                          <a:latin typeface="Arial"/>
                          <a:ea typeface="Calibri"/>
                          <a:cs typeface="Times New Roman"/>
                        </a:rPr>
                        <a:t>Mpa</a:t>
                      </a:r>
                      <a:r>
                        <a:rPr lang="es-CL" sz="1100" dirty="0">
                          <a:latin typeface="Arial"/>
                          <a:ea typeface="Calibri"/>
                          <a:cs typeface="Times New Roman"/>
                        </a:rPr>
                        <a:t>]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 smtClean="0">
                          <a:latin typeface="Arial"/>
                          <a:ea typeface="Calibri"/>
                          <a:cs typeface="Times New Roman"/>
                        </a:rPr>
                        <a:t>20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>
                          <a:latin typeface="Arial"/>
                          <a:ea typeface="Calibri"/>
                          <a:cs typeface="Times New Roman"/>
                        </a:rPr>
                        <a:t>Razón Poisson</a:t>
                      </a:r>
                      <a:endParaRPr lang="es-E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CL" sz="1100" dirty="0">
                          <a:latin typeface="Arial"/>
                          <a:ea typeface="Calibri"/>
                          <a:cs typeface="Times New Roman"/>
                        </a:rPr>
                        <a:t>0.2</a:t>
                      </a:r>
                      <a:endParaRPr lang="es-E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052" name="Group 4"/>
          <p:cNvGrpSpPr>
            <a:grpSpLocks noChangeAspect="1"/>
          </p:cNvGrpSpPr>
          <p:nvPr/>
        </p:nvGrpSpPr>
        <p:grpSpPr bwMode="auto">
          <a:xfrm>
            <a:off x="3852863" y="3124200"/>
            <a:ext cx="5214937" cy="2400300"/>
            <a:chOff x="2427" y="2112"/>
            <a:chExt cx="3285" cy="1512"/>
          </a:xfrm>
        </p:grpSpPr>
        <p:sp>
          <p:nvSpPr>
            <p:cNvPr id="2051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27" y="2112"/>
              <a:ext cx="3285" cy="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2853" y="2253"/>
              <a:ext cx="2572" cy="13"/>
            </a:xfrm>
            <a:prstGeom prst="rect">
              <a:avLst/>
            </a:pr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4" name="Freeform 6"/>
            <p:cNvSpPr>
              <a:spLocks noEditPoints="1"/>
            </p:cNvSpPr>
            <p:nvPr/>
          </p:nvSpPr>
          <p:spPr bwMode="auto">
            <a:xfrm>
              <a:off x="3216" y="3296"/>
              <a:ext cx="1034" cy="6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2712" y="0"/>
                </a:cxn>
                <a:cxn ang="0">
                  <a:pos x="2736" y="24"/>
                </a:cxn>
                <a:cxn ang="0">
                  <a:pos x="2736" y="280"/>
                </a:cxn>
                <a:cxn ang="0">
                  <a:pos x="2712" y="304"/>
                </a:cxn>
                <a:cxn ang="0">
                  <a:pos x="24" y="304"/>
                </a:cxn>
                <a:cxn ang="0">
                  <a:pos x="0" y="280"/>
                </a:cxn>
                <a:cxn ang="0">
                  <a:pos x="0" y="24"/>
                </a:cxn>
                <a:cxn ang="0">
                  <a:pos x="48" y="280"/>
                </a:cxn>
                <a:cxn ang="0">
                  <a:pos x="24" y="256"/>
                </a:cxn>
                <a:cxn ang="0">
                  <a:pos x="2712" y="256"/>
                </a:cxn>
                <a:cxn ang="0">
                  <a:pos x="2688" y="280"/>
                </a:cxn>
                <a:cxn ang="0">
                  <a:pos x="2688" y="24"/>
                </a:cxn>
                <a:cxn ang="0">
                  <a:pos x="2712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280"/>
                </a:cxn>
              </a:cxnLst>
              <a:rect l="0" t="0" r="r" b="b"/>
              <a:pathLst>
                <a:path w="2736" h="30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2712" y="0"/>
                  </a:lnTo>
                  <a:cubicBezTo>
                    <a:pt x="2726" y="0"/>
                    <a:pt x="2736" y="11"/>
                    <a:pt x="2736" y="24"/>
                  </a:cubicBezTo>
                  <a:lnTo>
                    <a:pt x="2736" y="280"/>
                  </a:lnTo>
                  <a:cubicBezTo>
                    <a:pt x="2736" y="294"/>
                    <a:pt x="2726" y="304"/>
                    <a:pt x="2712" y="304"/>
                  </a:cubicBezTo>
                  <a:lnTo>
                    <a:pt x="24" y="304"/>
                  </a:lnTo>
                  <a:cubicBezTo>
                    <a:pt x="11" y="304"/>
                    <a:pt x="0" y="294"/>
                    <a:pt x="0" y="280"/>
                  </a:cubicBezTo>
                  <a:lnTo>
                    <a:pt x="0" y="24"/>
                  </a:lnTo>
                  <a:close/>
                  <a:moveTo>
                    <a:pt x="48" y="280"/>
                  </a:moveTo>
                  <a:lnTo>
                    <a:pt x="24" y="256"/>
                  </a:lnTo>
                  <a:lnTo>
                    <a:pt x="2712" y="256"/>
                  </a:lnTo>
                  <a:lnTo>
                    <a:pt x="2688" y="280"/>
                  </a:lnTo>
                  <a:lnTo>
                    <a:pt x="2688" y="24"/>
                  </a:lnTo>
                  <a:lnTo>
                    <a:pt x="2712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280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5" name="Rectangle 7"/>
            <p:cNvSpPr>
              <a:spLocks noChangeArrowheads="1"/>
            </p:cNvSpPr>
            <p:nvPr/>
          </p:nvSpPr>
          <p:spPr bwMode="auto">
            <a:xfrm>
              <a:off x="3216" y="2256"/>
              <a:ext cx="4" cy="1077"/>
            </a:xfrm>
            <a:prstGeom prst="rect">
              <a:avLst/>
            </a:pr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 flipH="1">
              <a:off x="3408" y="2256"/>
              <a:ext cx="730" cy="909"/>
            </a:xfrm>
            <a:custGeom>
              <a:avLst/>
              <a:gdLst/>
              <a:ahLst/>
              <a:cxnLst>
                <a:cxn ang="0">
                  <a:pos x="0" y="904"/>
                </a:cxn>
                <a:cxn ang="0">
                  <a:pos x="834" y="0"/>
                </a:cxn>
                <a:cxn ang="0">
                  <a:pos x="837" y="3"/>
                </a:cxn>
                <a:cxn ang="0">
                  <a:pos x="3" y="907"/>
                </a:cxn>
                <a:cxn ang="0">
                  <a:pos x="0" y="904"/>
                </a:cxn>
              </a:cxnLst>
              <a:rect l="0" t="0" r="r" b="b"/>
              <a:pathLst>
                <a:path w="837" h="907">
                  <a:moveTo>
                    <a:pt x="0" y="904"/>
                  </a:moveTo>
                  <a:lnTo>
                    <a:pt x="834" y="0"/>
                  </a:lnTo>
                  <a:lnTo>
                    <a:pt x="837" y="3"/>
                  </a:lnTo>
                  <a:lnTo>
                    <a:pt x="3" y="907"/>
                  </a:lnTo>
                  <a:lnTo>
                    <a:pt x="0" y="904"/>
                  </a:ln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7" name="Freeform 9"/>
            <p:cNvSpPr>
              <a:spLocks noEditPoints="1"/>
            </p:cNvSpPr>
            <p:nvPr/>
          </p:nvSpPr>
          <p:spPr bwMode="auto">
            <a:xfrm>
              <a:off x="4237" y="3296"/>
              <a:ext cx="117" cy="8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408" y="0"/>
                </a:cxn>
                <a:cxn ang="0">
                  <a:pos x="432" y="24"/>
                </a:cxn>
                <a:cxn ang="0">
                  <a:pos x="432" y="280"/>
                </a:cxn>
                <a:cxn ang="0">
                  <a:pos x="408" y="304"/>
                </a:cxn>
                <a:cxn ang="0">
                  <a:pos x="24" y="304"/>
                </a:cxn>
                <a:cxn ang="0">
                  <a:pos x="0" y="280"/>
                </a:cxn>
                <a:cxn ang="0">
                  <a:pos x="0" y="24"/>
                </a:cxn>
                <a:cxn ang="0">
                  <a:pos x="48" y="280"/>
                </a:cxn>
                <a:cxn ang="0">
                  <a:pos x="24" y="256"/>
                </a:cxn>
                <a:cxn ang="0">
                  <a:pos x="408" y="256"/>
                </a:cxn>
                <a:cxn ang="0">
                  <a:pos x="384" y="280"/>
                </a:cxn>
                <a:cxn ang="0">
                  <a:pos x="384" y="24"/>
                </a:cxn>
                <a:cxn ang="0">
                  <a:pos x="408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280"/>
                </a:cxn>
              </a:cxnLst>
              <a:rect l="0" t="0" r="r" b="b"/>
              <a:pathLst>
                <a:path w="432" h="304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408" y="0"/>
                  </a:lnTo>
                  <a:cubicBezTo>
                    <a:pt x="422" y="0"/>
                    <a:pt x="432" y="11"/>
                    <a:pt x="432" y="24"/>
                  </a:cubicBezTo>
                  <a:lnTo>
                    <a:pt x="432" y="280"/>
                  </a:lnTo>
                  <a:cubicBezTo>
                    <a:pt x="432" y="294"/>
                    <a:pt x="422" y="304"/>
                    <a:pt x="408" y="304"/>
                  </a:cubicBezTo>
                  <a:lnTo>
                    <a:pt x="24" y="304"/>
                  </a:lnTo>
                  <a:cubicBezTo>
                    <a:pt x="11" y="304"/>
                    <a:pt x="0" y="294"/>
                    <a:pt x="0" y="280"/>
                  </a:cubicBezTo>
                  <a:lnTo>
                    <a:pt x="0" y="24"/>
                  </a:lnTo>
                  <a:close/>
                  <a:moveTo>
                    <a:pt x="48" y="280"/>
                  </a:moveTo>
                  <a:lnTo>
                    <a:pt x="24" y="256"/>
                  </a:lnTo>
                  <a:lnTo>
                    <a:pt x="408" y="256"/>
                  </a:lnTo>
                  <a:lnTo>
                    <a:pt x="384" y="280"/>
                  </a:lnTo>
                  <a:lnTo>
                    <a:pt x="384" y="24"/>
                  </a:lnTo>
                  <a:lnTo>
                    <a:pt x="408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280"/>
                  </a:lnTo>
                  <a:close/>
                </a:path>
              </a:pathLst>
            </a:custGeom>
            <a:solidFill>
              <a:srgbClr val="385D8A"/>
            </a:solidFill>
            <a:ln w="0" cap="flat">
              <a:solidFill>
                <a:srgbClr val="385D8A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4137" y="3162"/>
              <a:ext cx="108" cy="142"/>
            </a:xfrm>
            <a:custGeom>
              <a:avLst/>
              <a:gdLst/>
              <a:ahLst/>
              <a:cxnLst>
                <a:cxn ang="0">
                  <a:pos x="105" y="142"/>
                </a:cxn>
                <a:cxn ang="0">
                  <a:pos x="0" y="3"/>
                </a:cxn>
                <a:cxn ang="0">
                  <a:pos x="4" y="0"/>
                </a:cxn>
                <a:cxn ang="0">
                  <a:pos x="108" y="139"/>
                </a:cxn>
                <a:cxn ang="0">
                  <a:pos x="105" y="142"/>
                </a:cxn>
              </a:cxnLst>
              <a:rect l="0" t="0" r="r" b="b"/>
              <a:pathLst>
                <a:path w="108" h="142">
                  <a:moveTo>
                    <a:pt x="105" y="142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108" y="139"/>
                  </a:lnTo>
                  <a:lnTo>
                    <a:pt x="105" y="142"/>
                  </a:lnTo>
                  <a:close/>
                </a:path>
              </a:pathLst>
            </a:custGeom>
            <a:solidFill>
              <a:srgbClr val="4A7EBB"/>
            </a:solidFill>
            <a:ln w="0" cap="flat">
              <a:solidFill>
                <a:srgbClr val="4A7EBB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59" name="Freeform 11"/>
            <p:cNvSpPr>
              <a:spLocks noEditPoints="1"/>
            </p:cNvSpPr>
            <p:nvPr/>
          </p:nvSpPr>
          <p:spPr bwMode="auto">
            <a:xfrm>
              <a:off x="2928" y="2258"/>
              <a:ext cx="51" cy="1043"/>
            </a:xfrm>
            <a:custGeom>
              <a:avLst/>
              <a:gdLst/>
              <a:ahLst/>
              <a:cxnLst>
                <a:cxn ang="0">
                  <a:pos x="111" y="32"/>
                </a:cxn>
                <a:cxn ang="0">
                  <a:pos x="108" y="3809"/>
                </a:cxn>
                <a:cxn ang="0">
                  <a:pos x="76" y="3809"/>
                </a:cxn>
                <a:cxn ang="0">
                  <a:pos x="79" y="32"/>
                </a:cxn>
                <a:cxn ang="0">
                  <a:pos x="111" y="32"/>
                </a:cxn>
                <a:cxn ang="0">
                  <a:pos x="7" y="152"/>
                </a:cxn>
                <a:cxn ang="0">
                  <a:pos x="95" y="0"/>
                </a:cxn>
                <a:cxn ang="0">
                  <a:pos x="184" y="152"/>
                </a:cxn>
                <a:cxn ang="0">
                  <a:pos x="178" y="174"/>
                </a:cxn>
                <a:cxn ang="0">
                  <a:pos x="156" y="168"/>
                </a:cxn>
                <a:cxn ang="0">
                  <a:pos x="81" y="40"/>
                </a:cxn>
                <a:cxn ang="0">
                  <a:pos x="109" y="40"/>
                </a:cxn>
                <a:cxn ang="0">
                  <a:pos x="34" y="168"/>
                </a:cxn>
                <a:cxn ang="0">
                  <a:pos x="12" y="174"/>
                </a:cxn>
                <a:cxn ang="0">
                  <a:pos x="7" y="152"/>
                </a:cxn>
                <a:cxn ang="0">
                  <a:pos x="181" y="3689"/>
                </a:cxn>
                <a:cxn ang="0">
                  <a:pos x="92" y="3841"/>
                </a:cxn>
                <a:cxn ang="0">
                  <a:pos x="4" y="3689"/>
                </a:cxn>
                <a:cxn ang="0">
                  <a:pos x="10" y="3667"/>
                </a:cxn>
                <a:cxn ang="0">
                  <a:pos x="32" y="3673"/>
                </a:cxn>
                <a:cxn ang="0">
                  <a:pos x="106" y="3801"/>
                </a:cxn>
                <a:cxn ang="0">
                  <a:pos x="79" y="3801"/>
                </a:cxn>
                <a:cxn ang="0">
                  <a:pos x="153" y="3673"/>
                </a:cxn>
                <a:cxn ang="0">
                  <a:pos x="175" y="3667"/>
                </a:cxn>
                <a:cxn ang="0">
                  <a:pos x="181" y="3689"/>
                </a:cxn>
              </a:cxnLst>
              <a:rect l="0" t="0" r="r" b="b"/>
              <a:pathLst>
                <a:path w="188" h="3841">
                  <a:moveTo>
                    <a:pt x="111" y="32"/>
                  </a:moveTo>
                  <a:lnTo>
                    <a:pt x="108" y="3809"/>
                  </a:lnTo>
                  <a:lnTo>
                    <a:pt x="76" y="3809"/>
                  </a:lnTo>
                  <a:lnTo>
                    <a:pt x="79" y="32"/>
                  </a:lnTo>
                  <a:lnTo>
                    <a:pt x="111" y="32"/>
                  </a:lnTo>
                  <a:close/>
                  <a:moveTo>
                    <a:pt x="7" y="152"/>
                  </a:moveTo>
                  <a:lnTo>
                    <a:pt x="95" y="0"/>
                  </a:lnTo>
                  <a:lnTo>
                    <a:pt x="184" y="152"/>
                  </a:lnTo>
                  <a:cubicBezTo>
                    <a:pt x="188" y="160"/>
                    <a:pt x="185" y="170"/>
                    <a:pt x="178" y="174"/>
                  </a:cubicBezTo>
                  <a:cubicBezTo>
                    <a:pt x="170" y="178"/>
                    <a:pt x="160" y="176"/>
                    <a:pt x="156" y="168"/>
                  </a:cubicBezTo>
                  <a:lnTo>
                    <a:pt x="81" y="40"/>
                  </a:lnTo>
                  <a:lnTo>
                    <a:pt x="109" y="40"/>
                  </a:lnTo>
                  <a:lnTo>
                    <a:pt x="34" y="168"/>
                  </a:lnTo>
                  <a:cubicBezTo>
                    <a:pt x="30" y="176"/>
                    <a:pt x="20" y="178"/>
                    <a:pt x="12" y="174"/>
                  </a:cubicBezTo>
                  <a:cubicBezTo>
                    <a:pt x="5" y="169"/>
                    <a:pt x="2" y="160"/>
                    <a:pt x="7" y="152"/>
                  </a:cubicBezTo>
                  <a:close/>
                  <a:moveTo>
                    <a:pt x="181" y="3689"/>
                  </a:moveTo>
                  <a:lnTo>
                    <a:pt x="92" y="3841"/>
                  </a:lnTo>
                  <a:lnTo>
                    <a:pt x="4" y="3689"/>
                  </a:lnTo>
                  <a:cubicBezTo>
                    <a:pt x="0" y="3681"/>
                    <a:pt x="2" y="3671"/>
                    <a:pt x="10" y="3667"/>
                  </a:cubicBezTo>
                  <a:cubicBezTo>
                    <a:pt x="17" y="3662"/>
                    <a:pt x="27" y="3665"/>
                    <a:pt x="32" y="3673"/>
                  </a:cubicBezTo>
                  <a:lnTo>
                    <a:pt x="106" y="3801"/>
                  </a:lnTo>
                  <a:lnTo>
                    <a:pt x="79" y="3801"/>
                  </a:lnTo>
                  <a:lnTo>
                    <a:pt x="153" y="3673"/>
                  </a:lnTo>
                  <a:cubicBezTo>
                    <a:pt x="158" y="3665"/>
                    <a:pt x="168" y="3663"/>
                    <a:pt x="175" y="3667"/>
                  </a:cubicBezTo>
                  <a:cubicBezTo>
                    <a:pt x="183" y="3671"/>
                    <a:pt x="186" y="3681"/>
                    <a:pt x="181" y="3689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60" name="Rectangle 12"/>
            <p:cNvSpPr>
              <a:spLocks noChangeArrowheads="1"/>
            </p:cNvSpPr>
            <p:nvPr/>
          </p:nvSpPr>
          <p:spPr bwMode="auto">
            <a:xfrm>
              <a:off x="2784" y="2784"/>
              <a:ext cx="135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Hc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61" name="Rectangle 13"/>
            <p:cNvSpPr>
              <a:spLocks noChangeArrowheads="1"/>
            </p:cNvSpPr>
            <p:nvPr/>
          </p:nvSpPr>
          <p:spPr bwMode="auto">
            <a:xfrm>
              <a:off x="2477" y="2207"/>
              <a:ext cx="396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Superficie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62" name="Rectangle 14"/>
            <p:cNvSpPr>
              <a:spLocks noChangeArrowheads="1"/>
            </p:cNvSpPr>
            <p:nvPr/>
          </p:nvSpPr>
          <p:spPr bwMode="auto">
            <a:xfrm>
              <a:off x="3600" y="3283"/>
              <a:ext cx="347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Undecut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63" name="Freeform 15"/>
            <p:cNvSpPr>
              <a:spLocks noEditPoints="1"/>
            </p:cNvSpPr>
            <p:nvPr/>
          </p:nvSpPr>
          <p:spPr bwMode="auto">
            <a:xfrm>
              <a:off x="4104" y="3163"/>
              <a:ext cx="106" cy="141"/>
            </a:xfrm>
            <a:custGeom>
              <a:avLst/>
              <a:gdLst/>
              <a:ahLst/>
              <a:cxnLst>
                <a:cxn ang="0">
                  <a:pos x="378" y="517"/>
                </a:cxn>
                <a:cxn ang="0">
                  <a:pos x="4" y="18"/>
                </a:cxn>
                <a:cxn ang="0">
                  <a:pos x="16" y="8"/>
                </a:cxn>
                <a:cxn ang="0">
                  <a:pos x="391" y="508"/>
                </a:cxn>
                <a:cxn ang="0">
                  <a:pos x="378" y="517"/>
                </a:cxn>
                <a:cxn ang="0">
                  <a:pos x="19" y="161"/>
                </a:cxn>
                <a:cxn ang="0">
                  <a:pos x="0" y="0"/>
                </a:cxn>
                <a:cxn ang="0">
                  <a:pos x="150" y="63"/>
                </a:cxn>
                <a:cxn ang="0">
                  <a:pos x="154" y="74"/>
                </a:cxn>
                <a:cxn ang="0">
                  <a:pos x="144" y="78"/>
                </a:cxn>
                <a:cxn ang="0">
                  <a:pos x="7" y="21"/>
                </a:cxn>
                <a:cxn ang="0">
                  <a:pos x="18" y="12"/>
                </a:cxn>
                <a:cxn ang="0">
                  <a:pos x="35" y="160"/>
                </a:cxn>
                <a:cxn ang="0">
                  <a:pos x="28" y="168"/>
                </a:cxn>
                <a:cxn ang="0">
                  <a:pos x="19" y="161"/>
                </a:cxn>
              </a:cxnLst>
              <a:rect l="0" t="0" r="r" b="b"/>
              <a:pathLst>
                <a:path w="391" h="517">
                  <a:moveTo>
                    <a:pt x="378" y="517"/>
                  </a:moveTo>
                  <a:lnTo>
                    <a:pt x="4" y="18"/>
                  </a:lnTo>
                  <a:lnTo>
                    <a:pt x="16" y="8"/>
                  </a:lnTo>
                  <a:lnTo>
                    <a:pt x="391" y="508"/>
                  </a:lnTo>
                  <a:lnTo>
                    <a:pt x="378" y="517"/>
                  </a:lnTo>
                  <a:close/>
                  <a:moveTo>
                    <a:pt x="19" y="161"/>
                  </a:moveTo>
                  <a:lnTo>
                    <a:pt x="0" y="0"/>
                  </a:lnTo>
                  <a:lnTo>
                    <a:pt x="150" y="63"/>
                  </a:lnTo>
                  <a:cubicBezTo>
                    <a:pt x="154" y="65"/>
                    <a:pt x="156" y="70"/>
                    <a:pt x="154" y="74"/>
                  </a:cubicBezTo>
                  <a:cubicBezTo>
                    <a:pt x="152" y="78"/>
                    <a:pt x="148" y="80"/>
                    <a:pt x="144" y="78"/>
                  </a:cubicBezTo>
                  <a:lnTo>
                    <a:pt x="7" y="21"/>
                  </a:lnTo>
                  <a:lnTo>
                    <a:pt x="18" y="12"/>
                  </a:lnTo>
                  <a:lnTo>
                    <a:pt x="35" y="160"/>
                  </a:lnTo>
                  <a:cubicBezTo>
                    <a:pt x="36" y="164"/>
                    <a:pt x="32" y="168"/>
                    <a:pt x="28" y="168"/>
                  </a:cubicBezTo>
                  <a:cubicBezTo>
                    <a:pt x="24" y="169"/>
                    <a:pt x="20" y="166"/>
                    <a:pt x="19" y="161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64" name="Freeform 16"/>
            <p:cNvSpPr>
              <a:spLocks noEditPoints="1"/>
            </p:cNvSpPr>
            <p:nvPr/>
          </p:nvSpPr>
          <p:spPr bwMode="auto">
            <a:xfrm>
              <a:off x="4035" y="3280"/>
              <a:ext cx="174" cy="46"/>
            </a:xfrm>
            <a:custGeom>
              <a:avLst/>
              <a:gdLst/>
              <a:ahLst/>
              <a:cxnLst>
                <a:cxn ang="0">
                  <a:pos x="640" y="94"/>
                </a:cxn>
                <a:cxn ang="0">
                  <a:pos x="16" y="92"/>
                </a:cxn>
                <a:cxn ang="0">
                  <a:pos x="16" y="76"/>
                </a:cxn>
                <a:cxn ang="0">
                  <a:pos x="640" y="78"/>
                </a:cxn>
                <a:cxn ang="0">
                  <a:pos x="640" y="94"/>
                </a:cxn>
                <a:cxn ang="0">
                  <a:pos x="140" y="166"/>
                </a:cxn>
                <a:cxn ang="0">
                  <a:pos x="0" y="83"/>
                </a:cxn>
                <a:cxn ang="0">
                  <a:pos x="141" y="2"/>
                </a:cxn>
                <a:cxn ang="0">
                  <a:pos x="152" y="5"/>
                </a:cxn>
                <a:cxn ang="0">
                  <a:pos x="149" y="16"/>
                </a:cxn>
                <a:cxn ang="0">
                  <a:pos x="20" y="90"/>
                </a:cxn>
                <a:cxn ang="0">
                  <a:pos x="20" y="77"/>
                </a:cxn>
                <a:cxn ang="0">
                  <a:pos x="148" y="152"/>
                </a:cxn>
                <a:cxn ang="0">
                  <a:pos x="151" y="163"/>
                </a:cxn>
                <a:cxn ang="0">
                  <a:pos x="140" y="166"/>
                </a:cxn>
              </a:cxnLst>
              <a:rect l="0" t="0" r="r" b="b"/>
              <a:pathLst>
                <a:path w="640" h="168">
                  <a:moveTo>
                    <a:pt x="640" y="94"/>
                  </a:moveTo>
                  <a:lnTo>
                    <a:pt x="16" y="92"/>
                  </a:lnTo>
                  <a:lnTo>
                    <a:pt x="16" y="76"/>
                  </a:lnTo>
                  <a:lnTo>
                    <a:pt x="640" y="78"/>
                  </a:lnTo>
                  <a:lnTo>
                    <a:pt x="640" y="94"/>
                  </a:lnTo>
                  <a:close/>
                  <a:moveTo>
                    <a:pt x="140" y="166"/>
                  </a:moveTo>
                  <a:lnTo>
                    <a:pt x="0" y="83"/>
                  </a:lnTo>
                  <a:lnTo>
                    <a:pt x="141" y="2"/>
                  </a:lnTo>
                  <a:cubicBezTo>
                    <a:pt x="145" y="0"/>
                    <a:pt x="149" y="1"/>
                    <a:pt x="152" y="5"/>
                  </a:cubicBezTo>
                  <a:cubicBezTo>
                    <a:pt x="154" y="9"/>
                    <a:pt x="153" y="14"/>
                    <a:pt x="149" y="16"/>
                  </a:cubicBezTo>
                  <a:lnTo>
                    <a:pt x="20" y="90"/>
                  </a:lnTo>
                  <a:lnTo>
                    <a:pt x="20" y="77"/>
                  </a:lnTo>
                  <a:lnTo>
                    <a:pt x="148" y="152"/>
                  </a:lnTo>
                  <a:cubicBezTo>
                    <a:pt x="152" y="154"/>
                    <a:pt x="153" y="159"/>
                    <a:pt x="151" y="163"/>
                  </a:cubicBezTo>
                  <a:cubicBezTo>
                    <a:pt x="149" y="167"/>
                    <a:pt x="144" y="168"/>
                    <a:pt x="140" y="166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4096" y="3205"/>
              <a:ext cx="47" cy="90"/>
            </a:xfrm>
            <a:custGeom>
              <a:avLst/>
              <a:gdLst/>
              <a:ahLst/>
              <a:cxnLst>
                <a:cxn ang="0">
                  <a:pos x="23" y="330"/>
                </a:cxn>
                <a:cxn ang="0">
                  <a:pos x="7" y="296"/>
                </a:cxn>
                <a:cxn ang="0">
                  <a:pos x="7" y="294"/>
                </a:cxn>
                <a:cxn ang="0">
                  <a:pos x="1" y="256"/>
                </a:cxn>
                <a:cxn ang="0">
                  <a:pos x="0" y="254"/>
                </a:cxn>
                <a:cxn ang="0">
                  <a:pos x="4" y="212"/>
                </a:cxn>
                <a:cxn ang="0">
                  <a:pos x="5" y="210"/>
                </a:cxn>
                <a:cxn ang="0">
                  <a:pos x="19" y="167"/>
                </a:cxn>
                <a:cxn ang="0">
                  <a:pos x="19" y="166"/>
                </a:cxn>
                <a:cxn ang="0">
                  <a:pos x="42" y="123"/>
                </a:cxn>
                <a:cxn ang="0">
                  <a:pos x="74" y="79"/>
                </a:cxn>
                <a:cxn ang="0">
                  <a:pos x="75" y="78"/>
                </a:cxn>
                <a:cxn ang="0">
                  <a:pos x="114" y="38"/>
                </a:cxn>
                <a:cxn ang="0">
                  <a:pos x="160" y="0"/>
                </a:cxn>
                <a:cxn ang="0">
                  <a:pos x="170" y="13"/>
                </a:cxn>
                <a:cxn ang="0">
                  <a:pos x="125" y="49"/>
                </a:cxn>
                <a:cxn ang="0">
                  <a:pos x="86" y="89"/>
                </a:cxn>
                <a:cxn ang="0">
                  <a:pos x="87" y="88"/>
                </a:cxn>
                <a:cxn ang="0">
                  <a:pos x="57" y="130"/>
                </a:cxn>
                <a:cxn ang="0">
                  <a:pos x="34" y="173"/>
                </a:cxn>
                <a:cxn ang="0">
                  <a:pos x="34" y="172"/>
                </a:cxn>
                <a:cxn ang="0">
                  <a:pos x="20" y="215"/>
                </a:cxn>
                <a:cxn ang="0">
                  <a:pos x="20" y="213"/>
                </a:cxn>
                <a:cxn ang="0">
                  <a:pos x="16" y="255"/>
                </a:cxn>
                <a:cxn ang="0">
                  <a:pos x="16" y="253"/>
                </a:cxn>
                <a:cxn ang="0">
                  <a:pos x="22" y="291"/>
                </a:cxn>
                <a:cxn ang="0">
                  <a:pos x="22" y="289"/>
                </a:cxn>
                <a:cxn ang="0">
                  <a:pos x="38" y="323"/>
                </a:cxn>
                <a:cxn ang="0">
                  <a:pos x="23" y="330"/>
                </a:cxn>
              </a:cxnLst>
              <a:rect l="0" t="0" r="r" b="b"/>
              <a:pathLst>
                <a:path w="170" h="330">
                  <a:moveTo>
                    <a:pt x="23" y="330"/>
                  </a:moveTo>
                  <a:lnTo>
                    <a:pt x="7" y="296"/>
                  </a:lnTo>
                  <a:cubicBezTo>
                    <a:pt x="7" y="295"/>
                    <a:pt x="7" y="294"/>
                    <a:pt x="7" y="294"/>
                  </a:cubicBezTo>
                  <a:lnTo>
                    <a:pt x="1" y="256"/>
                  </a:lnTo>
                  <a:cubicBezTo>
                    <a:pt x="0" y="255"/>
                    <a:pt x="0" y="254"/>
                    <a:pt x="0" y="254"/>
                  </a:cubicBezTo>
                  <a:lnTo>
                    <a:pt x="4" y="212"/>
                  </a:lnTo>
                  <a:cubicBezTo>
                    <a:pt x="5" y="211"/>
                    <a:pt x="5" y="211"/>
                    <a:pt x="5" y="210"/>
                  </a:cubicBezTo>
                  <a:lnTo>
                    <a:pt x="19" y="167"/>
                  </a:lnTo>
                  <a:cubicBezTo>
                    <a:pt x="19" y="167"/>
                    <a:pt x="19" y="166"/>
                    <a:pt x="19" y="166"/>
                  </a:cubicBezTo>
                  <a:lnTo>
                    <a:pt x="42" y="123"/>
                  </a:lnTo>
                  <a:lnTo>
                    <a:pt x="74" y="79"/>
                  </a:lnTo>
                  <a:cubicBezTo>
                    <a:pt x="74" y="78"/>
                    <a:pt x="74" y="78"/>
                    <a:pt x="75" y="78"/>
                  </a:cubicBezTo>
                  <a:lnTo>
                    <a:pt x="114" y="38"/>
                  </a:lnTo>
                  <a:lnTo>
                    <a:pt x="160" y="0"/>
                  </a:lnTo>
                  <a:lnTo>
                    <a:pt x="170" y="13"/>
                  </a:lnTo>
                  <a:lnTo>
                    <a:pt x="125" y="49"/>
                  </a:lnTo>
                  <a:lnTo>
                    <a:pt x="86" y="89"/>
                  </a:lnTo>
                  <a:lnTo>
                    <a:pt x="87" y="88"/>
                  </a:lnTo>
                  <a:lnTo>
                    <a:pt x="57" y="130"/>
                  </a:lnTo>
                  <a:lnTo>
                    <a:pt x="34" y="173"/>
                  </a:lnTo>
                  <a:lnTo>
                    <a:pt x="34" y="172"/>
                  </a:lnTo>
                  <a:lnTo>
                    <a:pt x="20" y="215"/>
                  </a:lnTo>
                  <a:lnTo>
                    <a:pt x="20" y="213"/>
                  </a:lnTo>
                  <a:lnTo>
                    <a:pt x="16" y="255"/>
                  </a:lnTo>
                  <a:lnTo>
                    <a:pt x="16" y="253"/>
                  </a:lnTo>
                  <a:lnTo>
                    <a:pt x="22" y="291"/>
                  </a:lnTo>
                  <a:lnTo>
                    <a:pt x="22" y="289"/>
                  </a:lnTo>
                  <a:lnTo>
                    <a:pt x="38" y="323"/>
                  </a:lnTo>
                  <a:lnTo>
                    <a:pt x="23" y="330"/>
                  </a:ln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66" name="Rectangle 18"/>
            <p:cNvSpPr>
              <a:spLocks noChangeArrowheads="1"/>
            </p:cNvSpPr>
            <p:nvPr/>
          </p:nvSpPr>
          <p:spPr bwMode="auto">
            <a:xfrm>
              <a:off x="4128" y="3216"/>
              <a:ext cx="10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3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?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0" name="Rectangle 22"/>
            <p:cNvSpPr>
              <a:spLocks noChangeArrowheads="1"/>
            </p:cNvSpPr>
            <p:nvPr/>
          </p:nvSpPr>
          <p:spPr bwMode="auto">
            <a:xfrm>
              <a:off x="4249" y="3076"/>
              <a:ext cx="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1" name="Freeform 23"/>
            <p:cNvSpPr>
              <a:spLocks noEditPoints="1"/>
            </p:cNvSpPr>
            <p:nvPr/>
          </p:nvSpPr>
          <p:spPr bwMode="auto">
            <a:xfrm>
              <a:off x="4206" y="3414"/>
              <a:ext cx="174" cy="51"/>
            </a:xfrm>
            <a:custGeom>
              <a:avLst/>
              <a:gdLst/>
              <a:ahLst/>
              <a:cxnLst>
                <a:cxn ang="0">
                  <a:pos x="32" y="78"/>
                </a:cxn>
                <a:cxn ang="0">
                  <a:pos x="607" y="77"/>
                </a:cxn>
                <a:cxn ang="0">
                  <a:pos x="607" y="109"/>
                </a:cxn>
                <a:cxn ang="0">
                  <a:pos x="32" y="110"/>
                </a:cxn>
                <a:cxn ang="0">
                  <a:pos x="32" y="78"/>
                </a:cxn>
                <a:cxn ang="0">
                  <a:pos x="152" y="182"/>
                </a:cxn>
                <a:cxn ang="0">
                  <a:pos x="0" y="94"/>
                </a:cxn>
                <a:cxn ang="0">
                  <a:pos x="152" y="5"/>
                </a:cxn>
                <a:cxn ang="0">
                  <a:pos x="174" y="11"/>
                </a:cxn>
                <a:cxn ang="0">
                  <a:pos x="168" y="33"/>
                </a:cxn>
                <a:cxn ang="0">
                  <a:pos x="40" y="108"/>
                </a:cxn>
                <a:cxn ang="0">
                  <a:pos x="40" y="80"/>
                </a:cxn>
                <a:cxn ang="0">
                  <a:pos x="168" y="154"/>
                </a:cxn>
                <a:cxn ang="0">
                  <a:pos x="174" y="176"/>
                </a:cxn>
                <a:cxn ang="0">
                  <a:pos x="152" y="182"/>
                </a:cxn>
                <a:cxn ang="0">
                  <a:pos x="487" y="4"/>
                </a:cxn>
                <a:cxn ang="0">
                  <a:pos x="639" y="92"/>
                </a:cxn>
                <a:cxn ang="0">
                  <a:pos x="488" y="181"/>
                </a:cxn>
                <a:cxn ang="0">
                  <a:pos x="466" y="176"/>
                </a:cxn>
                <a:cxn ang="0">
                  <a:pos x="472" y="154"/>
                </a:cxn>
                <a:cxn ang="0">
                  <a:pos x="599" y="79"/>
                </a:cxn>
                <a:cxn ang="0">
                  <a:pos x="599" y="106"/>
                </a:cxn>
                <a:cxn ang="0">
                  <a:pos x="471" y="32"/>
                </a:cxn>
                <a:cxn ang="0">
                  <a:pos x="465" y="10"/>
                </a:cxn>
                <a:cxn ang="0">
                  <a:pos x="487" y="4"/>
                </a:cxn>
              </a:cxnLst>
              <a:rect l="0" t="0" r="r" b="b"/>
              <a:pathLst>
                <a:path w="639" h="186">
                  <a:moveTo>
                    <a:pt x="32" y="78"/>
                  </a:moveTo>
                  <a:lnTo>
                    <a:pt x="607" y="77"/>
                  </a:lnTo>
                  <a:lnTo>
                    <a:pt x="607" y="109"/>
                  </a:lnTo>
                  <a:lnTo>
                    <a:pt x="32" y="110"/>
                  </a:lnTo>
                  <a:lnTo>
                    <a:pt x="32" y="78"/>
                  </a:lnTo>
                  <a:close/>
                  <a:moveTo>
                    <a:pt x="152" y="182"/>
                  </a:moveTo>
                  <a:lnTo>
                    <a:pt x="0" y="94"/>
                  </a:lnTo>
                  <a:lnTo>
                    <a:pt x="152" y="5"/>
                  </a:lnTo>
                  <a:cubicBezTo>
                    <a:pt x="160" y="1"/>
                    <a:pt x="169" y="3"/>
                    <a:pt x="174" y="11"/>
                  </a:cubicBezTo>
                  <a:cubicBezTo>
                    <a:pt x="178" y="18"/>
                    <a:pt x="176" y="28"/>
                    <a:pt x="168" y="33"/>
                  </a:cubicBezTo>
                  <a:lnTo>
                    <a:pt x="40" y="108"/>
                  </a:lnTo>
                  <a:lnTo>
                    <a:pt x="40" y="80"/>
                  </a:lnTo>
                  <a:lnTo>
                    <a:pt x="168" y="154"/>
                  </a:lnTo>
                  <a:cubicBezTo>
                    <a:pt x="176" y="159"/>
                    <a:pt x="179" y="169"/>
                    <a:pt x="174" y="176"/>
                  </a:cubicBezTo>
                  <a:cubicBezTo>
                    <a:pt x="170" y="184"/>
                    <a:pt x="160" y="186"/>
                    <a:pt x="152" y="182"/>
                  </a:cubicBezTo>
                  <a:close/>
                  <a:moveTo>
                    <a:pt x="487" y="4"/>
                  </a:moveTo>
                  <a:lnTo>
                    <a:pt x="639" y="92"/>
                  </a:lnTo>
                  <a:lnTo>
                    <a:pt x="488" y="181"/>
                  </a:lnTo>
                  <a:cubicBezTo>
                    <a:pt x="480" y="186"/>
                    <a:pt x="470" y="183"/>
                    <a:pt x="466" y="176"/>
                  </a:cubicBezTo>
                  <a:cubicBezTo>
                    <a:pt x="461" y="168"/>
                    <a:pt x="464" y="158"/>
                    <a:pt x="472" y="154"/>
                  </a:cubicBezTo>
                  <a:lnTo>
                    <a:pt x="599" y="79"/>
                  </a:lnTo>
                  <a:lnTo>
                    <a:pt x="599" y="106"/>
                  </a:lnTo>
                  <a:lnTo>
                    <a:pt x="471" y="32"/>
                  </a:lnTo>
                  <a:cubicBezTo>
                    <a:pt x="464" y="28"/>
                    <a:pt x="461" y="18"/>
                    <a:pt x="465" y="10"/>
                  </a:cubicBezTo>
                  <a:cubicBezTo>
                    <a:pt x="470" y="2"/>
                    <a:pt x="480" y="0"/>
                    <a:pt x="487" y="4"/>
                  </a:cubicBezTo>
                  <a:close/>
                </a:path>
              </a:pathLst>
            </a:custGeom>
            <a:solidFill>
              <a:srgbClr val="FF0000"/>
            </a:solidFill>
            <a:ln w="0" cap="flat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72" name="Rectangle 24"/>
            <p:cNvSpPr>
              <a:spLocks noChangeArrowheads="1"/>
            </p:cNvSpPr>
            <p:nvPr/>
          </p:nvSpPr>
          <p:spPr bwMode="auto">
            <a:xfrm>
              <a:off x="4285" y="3457"/>
              <a:ext cx="10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di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3" name="Freeform 25"/>
            <p:cNvSpPr>
              <a:spLocks noEditPoints="1"/>
            </p:cNvSpPr>
            <p:nvPr/>
          </p:nvSpPr>
          <p:spPr bwMode="auto">
            <a:xfrm>
              <a:off x="2429" y="2114"/>
              <a:ext cx="3281" cy="1508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4" y="0"/>
                </a:cxn>
                <a:cxn ang="0">
                  <a:pos x="12056" y="0"/>
                </a:cxn>
                <a:cxn ang="0">
                  <a:pos x="12080" y="24"/>
                </a:cxn>
                <a:cxn ang="0">
                  <a:pos x="12080" y="5528"/>
                </a:cxn>
                <a:cxn ang="0">
                  <a:pos x="12056" y="5552"/>
                </a:cxn>
                <a:cxn ang="0">
                  <a:pos x="24" y="5552"/>
                </a:cxn>
                <a:cxn ang="0">
                  <a:pos x="0" y="5528"/>
                </a:cxn>
                <a:cxn ang="0">
                  <a:pos x="0" y="24"/>
                </a:cxn>
                <a:cxn ang="0">
                  <a:pos x="48" y="5528"/>
                </a:cxn>
                <a:cxn ang="0">
                  <a:pos x="24" y="5504"/>
                </a:cxn>
                <a:cxn ang="0">
                  <a:pos x="12056" y="5504"/>
                </a:cxn>
                <a:cxn ang="0">
                  <a:pos x="12032" y="5528"/>
                </a:cxn>
                <a:cxn ang="0">
                  <a:pos x="12032" y="24"/>
                </a:cxn>
                <a:cxn ang="0">
                  <a:pos x="12056" y="48"/>
                </a:cxn>
                <a:cxn ang="0">
                  <a:pos x="24" y="48"/>
                </a:cxn>
                <a:cxn ang="0">
                  <a:pos x="48" y="24"/>
                </a:cxn>
                <a:cxn ang="0">
                  <a:pos x="48" y="5528"/>
                </a:cxn>
              </a:cxnLst>
              <a:rect l="0" t="0" r="r" b="b"/>
              <a:pathLst>
                <a:path w="12080" h="5552">
                  <a:moveTo>
                    <a:pt x="0" y="24"/>
                  </a:moveTo>
                  <a:cubicBezTo>
                    <a:pt x="0" y="11"/>
                    <a:pt x="11" y="0"/>
                    <a:pt x="24" y="0"/>
                  </a:cubicBezTo>
                  <a:lnTo>
                    <a:pt x="12056" y="0"/>
                  </a:lnTo>
                  <a:cubicBezTo>
                    <a:pt x="12070" y="0"/>
                    <a:pt x="12080" y="11"/>
                    <a:pt x="12080" y="24"/>
                  </a:cubicBezTo>
                  <a:lnTo>
                    <a:pt x="12080" y="5528"/>
                  </a:lnTo>
                  <a:cubicBezTo>
                    <a:pt x="12080" y="5542"/>
                    <a:pt x="12070" y="5552"/>
                    <a:pt x="12056" y="5552"/>
                  </a:cubicBezTo>
                  <a:lnTo>
                    <a:pt x="24" y="5552"/>
                  </a:lnTo>
                  <a:cubicBezTo>
                    <a:pt x="11" y="5552"/>
                    <a:pt x="0" y="5542"/>
                    <a:pt x="0" y="5528"/>
                  </a:cubicBezTo>
                  <a:lnTo>
                    <a:pt x="0" y="24"/>
                  </a:lnTo>
                  <a:close/>
                  <a:moveTo>
                    <a:pt x="48" y="5528"/>
                  </a:moveTo>
                  <a:lnTo>
                    <a:pt x="24" y="5504"/>
                  </a:lnTo>
                  <a:lnTo>
                    <a:pt x="12056" y="5504"/>
                  </a:lnTo>
                  <a:lnTo>
                    <a:pt x="12032" y="5528"/>
                  </a:lnTo>
                  <a:lnTo>
                    <a:pt x="12032" y="24"/>
                  </a:lnTo>
                  <a:lnTo>
                    <a:pt x="12056" y="48"/>
                  </a:lnTo>
                  <a:lnTo>
                    <a:pt x="24" y="48"/>
                  </a:lnTo>
                  <a:lnTo>
                    <a:pt x="48" y="24"/>
                  </a:lnTo>
                  <a:lnTo>
                    <a:pt x="48" y="5528"/>
                  </a:lnTo>
                  <a:close/>
                </a:path>
              </a:pathLst>
            </a:custGeom>
            <a:solidFill>
              <a:srgbClr val="000000"/>
            </a:solidFill>
            <a:ln w="0" cap="flat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074" name="Rectangle 26"/>
            <p:cNvSpPr>
              <a:spLocks noChangeArrowheads="1"/>
            </p:cNvSpPr>
            <p:nvPr/>
          </p:nvSpPr>
          <p:spPr bwMode="auto">
            <a:xfrm>
              <a:off x="4911" y="2867"/>
              <a:ext cx="378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Roca caja</a:t>
              </a: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75" name="Rectangle 27"/>
            <p:cNvSpPr>
              <a:spLocks noChangeArrowheads="1"/>
            </p:cNvSpPr>
            <p:nvPr/>
          </p:nvSpPr>
          <p:spPr bwMode="auto">
            <a:xfrm>
              <a:off x="3360" y="2784"/>
              <a:ext cx="309" cy="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" sz="1000" b="0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Calibri" pitchFamily="34" charset="0"/>
                </a:rPr>
                <a:t>Relleno</a:t>
              </a:r>
              <a:endParaRPr kumimoji="0" lang="es-ES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  <p:pic>
        <p:nvPicPr>
          <p:cNvPr id="32" name="31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 descr="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Ejercicio 1</a:t>
            </a:r>
            <a:endParaRPr lang="es-E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 b="3297"/>
          <a:stretch>
            <a:fillRect/>
          </a:stretch>
        </p:blipFill>
        <p:spPr bwMode="auto">
          <a:xfrm>
            <a:off x="1066800" y="1600200"/>
            <a:ext cx="69342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PIC330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10 Imagen" descr="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dirty="0" smtClean="0"/>
              <a:t>Ejercicio 1</a:t>
            </a:r>
            <a:endParaRPr lang="es-ES" dirty="0"/>
          </a:p>
        </p:txBody>
      </p:sp>
      <p:pic>
        <p:nvPicPr>
          <p:cNvPr id="10" name="9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14000" r="21875" b="11000"/>
          <a:stretch>
            <a:fillRect/>
          </a:stretch>
        </p:blipFill>
        <p:spPr bwMode="auto">
          <a:xfrm>
            <a:off x="914400" y="1447800"/>
            <a:ext cx="72390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Ejercicio 1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2 Gráfico"/>
          <p:cNvGraphicFramePr/>
          <p:nvPr/>
        </p:nvGraphicFramePr>
        <p:xfrm>
          <a:off x="299357" y="1295400"/>
          <a:ext cx="8539843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Ejercicio 1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6" name="1 Gráfico"/>
          <p:cNvGraphicFramePr/>
          <p:nvPr/>
        </p:nvGraphicFramePr>
        <p:xfrm>
          <a:off x="299357" y="1295400"/>
          <a:ext cx="8545286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Ejercicio 2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304800" y="1143000"/>
            <a:ext cx="381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dirty="0" smtClean="0"/>
              <a:t>Diseñar pilares del nivel de producción en hundimiento avanzado al limite, utilizando los esfuerzos inducidos producto del avance del hundimiento determinado en el ejercicio 1. </a:t>
            </a:r>
            <a:endParaRPr lang="es-ES" dirty="0"/>
          </a:p>
        </p:txBody>
      </p:sp>
      <p:sp>
        <p:nvSpPr>
          <p:cNvPr id="35" name="Line 66"/>
          <p:cNvSpPr>
            <a:spLocks noChangeShapeType="1"/>
          </p:cNvSpPr>
          <p:nvPr/>
        </p:nvSpPr>
        <p:spPr bwMode="auto">
          <a:xfrm>
            <a:off x="20735925" y="12192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36" name="Text Box 87"/>
          <p:cNvSpPr txBox="1">
            <a:spLocks noChangeArrowheads="1"/>
          </p:cNvSpPr>
          <p:nvPr/>
        </p:nvSpPr>
        <p:spPr bwMode="auto">
          <a:xfrm>
            <a:off x="20735925" y="2105025"/>
            <a:ext cx="0" cy="219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s-CL" sz="1000" b="0" i="0" strike="noStrike">
                <a:solidFill>
                  <a:srgbClr val="000000"/>
                </a:solidFill>
                <a:latin typeface="Arial"/>
                <a:cs typeface="Arial"/>
              </a:rPr>
              <a:t>L</a:t>
            </a:r>
          </a:p>
        </p:txBody>
      </p:sp>
      <p:sp>
        <p:nvSpPr>
          <p:cNvPr id="37" name="Line 88"/>
          <p:cNvSpPr>
            <a:spLocks noChangeShapeType="1"/>
          </p:cNvSpPr>
          <p:nvPr/>
        </p:nvSpPr>
        <p:spPr bwMode="auto">
          <a:xfrm>
            <a:off x="20735925" y="8763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38" name="Text Box 90"/>
          <p:cNvSpPr txBox="1">
            <a:spLocks noChangeArrowheads="1"/>
          </p:cNvSpPr>
          <p:nvPr/>
        </p:nvSpPr>
        <p:spPr bwMode="auto">
          <a:xfrm>
            <a:off x="20735925" y="1219200"/>
            <a:ext cx="0" cy="219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s-CL" sz="1000" b="0" i="0" strike="noStrike">
                <a:solidFill>
                  <a:srgbClr val="000000"/>
                </a:solidFill>
                <a:latin typeface="Arial"/>
                <a:cs typeface="Arial"/>
              </a:rPr>
              <a:t>Ae</a:t>
            </a:r>
          </a:p>
        </p:txBody>
      </p:sp>
      <p:sp>
        <p:nvSpPr>
          <p:cNvPr id="39" name="Line 91"/>
          <p:cNvSpPr>
            <a:spLocks noChangeShapeType="1"/>
          </p:cNvSpPr>
          <p:nvPr/>
        </p:nvSpPr>
        <p:spPr bwMode="auto">
          <a:xfrm>
            <a:off x="20735925" y="61912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41" name="Line 66"/>
          <p:cNvSpPr>
            <a:spLocks noChangeShapeType="1"/>
          </p:cNvSpPr>
          <p:nvPr/>
        </p:nvSpPr>
        <p:spPr bwMode="auto">
          <a:xfrm>
            <a:off x="20735925" y="12192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42" name="Text Box 87"/>
          <p:cNvSpPr txBox="1">
            <a:spLocks noChangeArrowheads="1"/>
          </p:cNvSpPr>
          <p:nvPr/>
        </p:nvSpPr>
        <p:spPr bwMode="auto">
          <a:xfrm>
            <a:off x="20735925" y="2105025"/>
            <a:ext cx="0" cy="219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s-CL" sz="1000" b="0" i="0" strike="noStrike">
                <a:solidFill>
                  <a:srgbClr val="000000"/>
                </a:solidFill>
                <a:latin typeface="Arial"/>
                <a:cs typeface="Arial"/>
              </a:rPr>
              <a:t>L</a:t>
            </a:r>
          </a:p>
        </p:txBody>
      </p:sp>
      <p:sp>
        <p:nvSpPr>
          <p:cNvPr id="43" name="Line 88"/>
          <p:cNvSpPr>
            <a:spLocks noChangeShapeType="1"/>
          </p:cNvSpPr>
          <p:nvPr/>
        </p:nvSpPr>
        <p:spPr bwMode="auto">
          <a:xfrm>
            <a:off x="20735925" y="8763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44" name="Text Box 90"/>
          <p:cNvSpPr txBox="1">
            <a:spLocks noChangeArrowheads="1"/>
          </p:cNvSpPr>
          <p:nvPr/>
        </p:nvSpPr>
        <p:spPr bwMode="auto">
          <a:xfrm>
            <a:off x="20735925" y="1219200"/>
            <a:ext cx="0" cy="219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s-CL" sz="1000" b="0" i="0" strike="noStrike">
                <a:solidFill>
                  <a:srgbClr val="000000"/>
                </a:solidFill>
                <a:latin typeface="Arial"/>
                <a:cs typeface="Arial"/>
              </a:rPr>
              <a:t>Ae</a:t>
            </a:r>
          </a:p>
        </p:txBody>
      </p:sp>
      <p:sp>
        <p:nvSpPr>
          <p:cNvPr id="45" name="Line 91"/>
          <p:cNvSpPr>
            <a:spLocks noChangeShapeType="1"/>
          </p:cNvSpPr>
          <p:nvPr/>
        </p:nvSpPr>
        <p:spPr bwMode="auto">
          <a:xfrm>
            <a:off x="20735925" y="61912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grpSp>
        <p:nvGrpSpPr>
          <p:cNvPr id="48" name="47 Grupo"/>
          <p:cNvGrpSpPr/>
          <p:nvPr/>
        </p:nvGrpSpPr>
        <p:grpSpPr>
          <a:xfrm>
            <a:off x="4191000" y="1066800"/>
            <a:ext cx="4876800" cy="4800600"/>
            <a:chOff x="3352800" y="1219200"/>
            <a:chExt cx="5578475" cy="5270500"/>
          </a:xfrm>
        </p:grpSpPr>
        <p:sp>
          <p:nvSpPr>
            <p:cNvPr id="32" name="AutoShape 25" descr="Papel periódico"/>
            <p:cNvSpPr>
              <a:spLocks noChangeArrowheads="1"/>
            </p:cNvSpPr>
            <p:nvPr/>
          </p:nvSpPr>
          <p:spPr bwMode="auto">
            <a:xfrm>
              <a:off x="5334000" y="3190452"/>
              <a:ext cx="1624699" cy="1533948"/>
            </a:xfrm>
            <a:prstGeom prst="parallelogram">
              <a:avLst>
                <a:gd name="adj" fmla="val 25000"/>
              </a:avLst>
            </a:pr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rgbClr val="000000"/>
              </a:solidFill>
              <a:miter lim="800000"/>
              <a:headEnd/>
              <a:tailEnd/>
            </a:ln>
          </p:spPr>
        </p:sp>
        <p:grpSp>
          <p:nvGrpSpPr>
            <p:cNvPr id="30" name="29 Grupo"/>
            <p:cNvGrpSpPr/>
            <p:nvPr/>
          </p:nvGrpSpPr>
          <p:grpSpPr>
            <a:xfrm>
              <a:off x="3352800" y="1219200"/>
              <a:ext cx="5578475" cy="5270500"/>
              <a:chOff x="1127125" y="-56189"/>
              <a:chExt cx="6889750" cy="6774489"/>
            </a:xfrm>
          </p:grpSpPr>
          <p:sp>
            <p:nvSpPr>
              <p:cNvPr id="5" name="AutoShape 24" descr="Papel periódico"/>
              <p:cNvSpPr>
                <a:spLocks noChangeArrowheads="1"/>
              </p:cNvSpPr>
              <p:nvPr/>
            </p:nvSpPr>
            <p:spPr bwMode="auto">
              <a:xfrm>
                <a:off x="6007100" y="177800"/>
                <a:ext cx="2009775" cy="1905000"/>
              </a:xfrm>
              <a:prstGeom prst="parallelogram">
                <a:avLst>
                  <a:gd name="adj" fmla="val 25858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6" name="AutoShape 27" descr="Papel periódico"/>
              <p:cNvSpPr>
                <a:spLocks noChangeArrowheads="1"/>
              </p:cNvSpPr>
              <p:nvPr/>
            </p:nvSpPr>
            <p:spPr bwMode="auto">
              <a:xfrm>
                <a:off x="1127125" y="4797425"/>
                <a:ext cx="2009775" cy="1920875"/>
              </a:xfrm>
              <a:prstGeom prst="parallelogram">
                <a:avLst>
                  <a:gd name="adj" fmla="val 25732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7" name="AutoShape 20" descr="Papel periódico"/>
              <p:cNvSpPr>
                <a:spLocks noChangeArrowheads="1"/>
              </p:cNvSpPr>
              <p:nvPr/>
            </p:nvSpPr>
            <p:spPr bwMode="auto">
              <a:xfrm>
                <a:off x="2241550" y="139700"/>
                <a:ext cx="2016125" cy="1895475"/>
              </a:xfrm>
              <a:prstGeom prst="parallelogram">
                <a:avLst>
                  <a:gd name="adj" fmla="val 25985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8" name="AutoShape 21" descr="Papel periódico"/>
              <p:cNvSpPr>
                <a:spLocks noChangeArrowheads="1"/>
              </p:cNvSpPr>
              <p:nvPr/>
            </p:nvSpPr>
            <p:spPr bwMode="auto">
              <a:xfrm>
                <a:off x="4143375" y="177800"/>
                <a:ext cx="2006600" cy="1905000"/>
              </a:xfrm>
              <a:prstGeom prst="parallelogram">
                <a:avLst>
                  <a:gd name="adj" fmla="val 25858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9" name="AutoShape 22" descr="Papel periódico"/>
              <p:cNvSpPr>
                <a:spLocks noChangeArrowheads="1"/>
              </p:cNvSpPr>
              <p:nvPr/>
            </p:nvSpPr>
            <p:spPr bwMode="auto">
              <a:xfrm>
                <a:off x="1679575" y="2466975"/>
                <a:ext cx="2016125" cy="1971675"/>
              </a:xfrm>
              <a:prstGeom prst="parallelogram">
                <a:avLst>
                  <a:gd name="adj" fmla="val 25000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10" name="AutoShape 25" descr="Papel periódico"/>
              <p:cNvSpPr>
                <a:spLocks noChangeArrowheads="1"/>
              </p:cNvSpPr>
              <p:nvPr/>
            </p:nvSpPr>
            <p:spPr bwMode="auto">
              <a:xfrm>
                <a:off x="5486400" y="2438400"/>
                <a:ext cx="2006600" cy="1971675"/>
              </a:xfrm>
              <a:prstGeom prst="parallelogram">
                <a:avLst>
                  <a:gd name="adj" fmla="val 25000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11" name="AutoShape 28" descr="Papel periódico"/>
              <p:cNvSpPr>
                <a:spLocks noChangeArrowheads="1"/>
              </p:cNvSpPr>
              <p:nvPr/>
            </p:nvSpPr>
            <p:spPr bwMode="auto">
              <a:xfrm>
                <a:off x="3022600" y="4759325"/>
                <a:ext cx="2016125" cy="1930400"/>
              </a:xfrm>
              <a:prstGeom prst="parallelogram">
                <a:avLst>
                  <a:gd name="adj" fmla="val 25607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12" name="AutoShape 29" descr="Papel periódico"/>
              <p:cNvSpPr>
                <a:spLocks noChangeArrowheads="1"/>
              </p:cNvSpPr>
              <p:nvPr/>
            </p:nvSpPr>
            <p:spPr bwMode="auto">
              <a:xfrm>
                <a:off x="4933950" y="4759325"/>
                <a:ext cx="2006600" cy="1930400"/>
              </a:xfrm>
              <a:prstGeom prst="parallelogram">
                <a:avLst>
                  <a:gd name="adj" fmla="val 25607"/>
                </a:avLst>
              </a:pr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13" name="AutoShape 30"/>
              <p:cNvSpPr>
                <a:spLocks noChangeArrowheads="1"/>
              </p:cNvSpPr>
              <p:nvPr/>
            </p:nvSpPr>
            <p:spPr bwMode="auto">
              <a:xfrm>
                <a:off x="3333750" y="2235200"/>
                <a:ext cx="2501900" cy="2349500"/>
              </a:xfrm>
              <a:prstGeom prst="parallelogram">
                <a:avLst>
                  <a:gd name="adj" fmla="val 25886"/>
                </a:avLst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</p:sp>
          <p:sp>
            <p:nvSpPr>
              <p:cNvPr id="14" name="Line 31"/>
              <p:cNvSpPr>
                <a:spLocks noChangeShapeType="1"/>
              </p:cNvSpPr>
              <p:nvPr/>
            </p:nvSpPr>
            <p:spPr bwMode="auto">
              <a:xfrm>
                <a:off x="4924425" y="5146675"/>
                <a:ext cx="361950" cy="2000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sp>
          <p:sp>
            <p:nvSpPr>
              <p:cNvPr id="15" name="Line 32"/>
              <p:cNvSpPr>
                <a:spLocks noChangeShapeType="1"/>
              </p:cNvSpPr>
              <p:nvPr/>
            </p:nvSpPr>
            <p:spPr bwMode="auto">
              <a:xfrm flipV="1">
                <a:off x="3291691" y="2196533"/>
                <a:ext cx="564669" cy="235066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sp>
          <p:sp>
            <p:nvSpPr>
              <p:cNvPr id="16" name="Rectangle 33"/>
              <p:cNvSpPr>
                <a:spLocks noChangeArrowheads="1"/>
              </p:cNvSpPr>
              <p:nvPr/>
            </p:nvSpPr>
            <p:spPr bwMode="auto">
              <a:xfrm>
                <a:off x="3009356" y="3296612"/>
                <a:ext cx="444134" cy="1731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 dirty="0">
                    <a:solidFill>
                      <a:srgbClr val="000000"/>
                    </a:solidFill>
                    <a:latin typeface="Arial"/>
                    <a:cs typeface="Arial"/>
                  </a:rPr>
                  <a:t>De||c</a:t>
                </a:r>
              </a:p>
            </p:txBody>
          </p:sp>
          <p:sp>
            <p:nvSpPr>
              <p:cNvPr id="17" name="Rectangle 35"/>
              <p:cNvSpPr>
                <a:spLocks noChangeArrowheads="1"/>
              </p:cNvSpPr>
              <p:nvPr/>
            </p:nvSpPr>
            <p:spPr bwMode="auto">
              <a:xfrm>
                <a:off x="5153025" y="2225675"/>
                <a:ext cx="352425" cy="2635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800" b="0" i="0" strike="noStrike">
                    <a:solidFill>
                      <a:srgbClr val="000000"/>
                    </a:solidFill>
                    <a:latin typeface="Arial"/>
                    <a:cs typeface="Arial"/>
                  </a:rPr>
                  <a:t>Az</a:t>
                </a:r>
              </a:p>
            </p:txBody>
          </p:sp>
          <p:sp>
            <p:nvSpPr>
              <p:cNvPr id="18" name="Line 36"/>
              <p:cNvSpPr>
                <a:spLocks noChangeShapeType="1"/>
              </p:cNvSpPr>
              <p:nvPr/>
            </p:nvSpPr>
            <p:spPr bwMode="auto">
              <a:xfrm>
                <a:off x="4095750" y="2457450"/>
                <a:ext cx="0" cy="19526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sp>
          <p:sp>
            <p:nvSpPr>
              <p:cNvPr id="19" name="Rectangle 37"/>
              <p:cNvSpPr>
                <a:spLocks noChangeArrowheads="1"/>
              </p:cNvSpPr>
              <p:nvPr/>
            </p:nvSpPr>
            <p:spPr bwMode="auto">
              <a:xfrm>
                <a:off x="6035422" y="825311"/>
                <a:ext cx="361950" cy="2635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 dirty="0">
                    <a:solidFill>
                      <a:srgbClr val="000000"/>
                    </a:solidFill>
                    <a:latin typeface="Arial"/>
                    <a:cs typeface="Arial"/>
                  </a:rPr>
                  <a:t>Ac</a:t>
                </a:r>
              </a:p>
            </p:txBody>
          </p:sp>
          <p:sp>
            <p:nvSpPr>
              <p:cNvPr id="20" name="Line 38"/>
              <p:cNvSpPr>
                <a:spLocks noChangeShapeType="1"/>
              </p:cNvSpPr>
              <p:nvPr/>
            </p:nvSpPr>
            <p:spPr bwMode="auto">
              <a:xfrm flipH="1">
                <a:off x="4857750" y="5375275"/>
                <a:ext cx="40005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</p:sp>
          <p:sp>
            <p:nvSpPr>
              <p:cNvPr id="21" name="Text Box 40"/>
              <p:cNvSpPr txBox="1">
                <a:spLocks noChangeArrowheads="1"/>
              </p:cNvSpPr>
              <p:nvPr/>
            </p:nvSpPr>
            <p:spPr bwMode="auto">
              <a:xfrm>
                <a:off x="4895850" y="5203825"/>
                <a:ext cx="152400" cy="285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22860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>
                    <a:solidFill>
                      <a:srgbClr val="000000"/>
                    </a:solidFill>
                    <a:latin typeface="Symbol"/>
                  </a:rPr>
                  <a:t>q</a:t>
                </a:r>
              </a:p>
            </p:txBody>
          </p:sp>
          <p:sp>
            <p:nvSpPr>
              <p:cNvPr id="22" name="Line 43"/>
              <p:cNvSpPr>
                <a:spLocks noChangeShapeType="1"/>
              </p:cNvSpPr>
              <p:nvPr/>
            </p:nvSpPr>
            <p:spPr bwMode="auto">
              <a:xfrm flipV="1">
                <a:off x="4867275" y="2225675"/>
                <a:ext cx="19050" cy="23590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sp>
          <p:sp>
            <p:nvSpPr>
              <p:cNvPr id="23" name="Line 44"/>
              <p:cNvSpPr>
                <a:spLocks noChangeShapeType="1"/>
              </p:cNvSpPr>
              <p:nvPr/>
            </p:nvSpPr>
            <p:spPr bwMode="auto">
              <a:xfrm>
                <a:off x="3343275" y="4689475"/>
                <a:ext cx="188595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</p:sp>
          <p:sp>
            <p:nvSpPr>
              <p:cNvPr id="24" name="Text Box 48"/>
              <p:cNvSpPr txBox="1">
                <a:spLocks noChangeArrowheads="1"/>
              </p:cNvSpPr>
              <p:nvPr/>
            </p:nvSpPr>
            <p:spPr bwMode="auto">
              <a:xfrm>
                <a:off x="4232806" y="-56189"/>
                <a:ext cx="444500" cy="2857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 dirty="0">
                    <a:solidFill>
                      <a:srgbClr val="000000"/>
                    </a:solidFill>
                    <a:latin typeface="Arial"/>
                    <a:cs typeface="Arial"/>
                  </a:rPr>
                  <a:t>calle</a:t>
                </a:r>
              </a:p>
            </p:txBody>
          </p:sp>
          <p:sp>
            <p:nvSpPr>
              <p:cNvPr id="25" name="Text Box 49"/>
              <p:cNvSpPr txBox="1">
                <a:spLocks noChangeArrowheads="1"/>
              </p:cNvSpPr>
              <p:nvPr/>
            </p:nvSpPr>
            <p:spPr bwMode="auto">
              <a:xfrm>
                <a:off x="1503571" y="2000644"/>
                <a:ext cx="685800" cy="222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 dirty="0">
                    <a:solidFill>
                      <a:srgbClr val="000000"/>
                    </a:solidFill>
                    <a:latin typeface="Arial"/>
                    <a:cs typeface="Arial"/>
                  </a:rPr>
                  <a:t>galería zanja</a:t>
                </a:r>
              </a:p>
            </p:txBody>
          </p:sp>
          <p:sp>
            <p:nvSpPr>
              <p:cNvPr id="26" name="Text Box 50"/>
              <p:cNvSpPr txBox="1">
                <a:spLocks noChangeArrowheads="1"/>
              </p:cNvSpPr>
              <p:nvPr/>
            </p:nvSpPr>
            <p:spPr bwMode="auto">
              <a:xfrm>
                <a:off x="4105275" y="3155950"/>
                <a:ext cx="190500" cy="180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>
                    <a:solidFill>
                      <a:srgbClr val="000000"/>
                    </a:solidFill>
                    <a:latin typeface="Arial"/>
                    <a:cs typeface="Arial"/>
                  </a:rPr>
                  <a:t>w</a:t>
                </a:r>
              </a:p>
            </p:txBody>
          </p:sp>
          <p:sp>
            <p:nvSpPr>
              <p:cNvPr id="27" name="Text Box 51"/>
              <p:cNvSpPr txBox="1">
                <a:spLocks noChangeArrowheads="1"/>
              </p:cNvSpPr>
              <p:nvPr/>
            </p:nvSpPr>
            <p:spPr bwMode="auto">
              <a:xfrm>
                <a:off x="4914900" y="3203575"/>
                <a:ext cx="400050" cy="2413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>
                    <a:solidFill>
                      <a:srgbClr val="000000"/>
                    </a:solidFill>
                    <a:latin typeface="Arial"/>
                    <a:cs typeface="Arial"/>
                  </a:rPr>
                  <a:t>De</a:t>
                </a:r>
              </a:p>
            </p:txBody>
          </p:sp>
          <p:sp>
            <p:nvSpPr>
              <p:cNvPr id="28" name="Rectangle 52"/>
              <p:cNvSpPr>
                <a:spLocks noChangeArrowheads="1"/>
              </p:cNvSpPr>
              <p:nvPr/>
            </p:nvSpPr>
            <p:spPr bwMode="auto">
              <a:xfrm>
                <a:off x="4000500" y="4806949"/>
                <a:ext cx="514641" cy="2299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18288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 dirty="0" err="1">
                    <a:solidFill>
                      <a:srgbClr val="000000"/>
                    </a:solidFill>
                    <a:latin typeface="Arial"/>
                    <a:cs typeface="Arial"/>
                  </a:rPr>
                  <a:t>Dc</a:t>
                </a:r>
                <a:r>
                  <a:rPr lang="es-CL" sz="1000" b="0" i="0" strike="noStrike" dirty="0">
                    <a:solidFill>
                      <a:srgbClr val="000000"/>
                    </a:solidFill>
                    <a:latin typeface="Arial"/>
                    <a:cs typeface="Arial"/>
                  </a:rPr>
                  <a:t>||z</a:t>
                </a:r>
              </a:p>
            </p:txBody>
          </p:sp>
          <p:sp>
            <p:nvSpPr>
              <p:cNvPr id="29" name="Text Box 39"/>
              <p:cNvSpPr txBox="1">
                <a:spLocks noChangeArrowheads="1"/>
              </p:cNvSpPr>
              <p:nvPr/>
            </p:nvSpPr>
            <p:spPr bwMode="auto">
              <a:xfrm>
                <a:off x="3733800" y="4140200"/>
                <a:ext cx="190500" cy="4254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27432" tIns="22860" rIns="0" bIns="0" anchor="t" upright="1"/>
              <a:lstStyle>
                <a:lvl1pPr marL="0" indent="0">
                  <a:defRPr sz="1100">
                    <a:latin typeface="+mn-lt"/>
                    <a:ea typeface="+mn-ea"/>
                    <a:cs typeface="+mn-cs"/>
                  </a:defRPr>
                </a:lvl1pPr>
                <a:lvl2pPr marL="457200" indent="0">
                  <a:defRPr sz="1100">
                    <a:latin typeface="+mn-lt"/>
                    <a:ea typeface="+mn-ea"/>
                    <a:cs typeface="+mn-cs"/>
                  </a:defRPr>
                </a:lvl2pPr>
                <a:lvl3pPr marL="914400" indent="0">
                  <a:defRPr sz="1100">
                    <a:latin typeface="+mn-lt"/>
                    <a:ea typeface="+mn-ea"/>
                    <a:cs typeface="+mn-cs"/>
                  </a:defRPr>
                </a:lvl3pPr>
                <a:lvl4pPr marL="1371600" indent="0">
                  <a:defRPr sz="1100">
                    <a:latin typeface="+mn-lt"/>
                    <a:ea typeface="+mn-ea"/>
                    <a:cs typeface="+mn-cs"/>
                  </a:defRPr>
                </a:lvl4pPr>
                <a:lvl5pPr marL="1828800" indent="0">
                  <a:defRPr sz="1100">
                    <a:latin typeface="+mn-lt"/>
                    <a:ea typeface="+mn-ea"/>
                    <a:cs typeface="+mn-cs"/>
                  </a:defRPr>
                </a:lvl5pPr>
                <a:lvl6pPr marL="2286000" indent="0">
                  <a:defRPr sz="1100">
                    <a:latin typeface="+mn-lt"/>
                    <a:ea typeface="+mn-ea"/>
                    <a:cs typeface="+mn-cs"/>
                  </a:defRPr>
                </a:lvl6pPr>
                <a:lvl7pPr marL="2743200" indent="0">
                  <a:defRPr sz="1100">
                    <a:latin typeface="+mn-lt"/>
                    <a:ea typeface="+mn-ea"/>
                    <a:cs typeface="+mn-cs"/>
                  </a:defRPr>
                </a:lvl7pPr>
                <a:lvl8pPr marL="3200400" indent="0">
                  <a:defRPr sz="1100">
                    <a:latin typeface="+mn-lt"/>
                    <a:ea typeface="+mn-ea"/>
                    <a:cs typeface="+mn-cs"/>
                  </a:defRPr>
                </a:lvl8pPr>
                <a:lvl9pPr marL="3657600" indent="0">
                  <a:defRPr sz="1100"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 rtl="1">
                  <a:defRPr sz="1000"/>
                </a:pPr>
                <a:r>
                  <a:rPr lang="es-CL" sz="1000" b="0" i="0" strike="noStrike">
                    <a:solidFill>
                      <a:srgbClr val="000000"/>
                    </a:solidFill>
                    <a:latin typeface="Symbol"/>
                  </a:rPr>
                  <a:t>q</a:t>
                </a:r>
              </a:p>
            </p:txBody>
          </p:sp>
        </p:grpSp>
        <p:sp>
          <p:nvSpPr>
            <p:cNvPr id="46" name="Line 34"/>
            <p:cNvSpPr>
              <a:spLocks noChangeShapeType="1"/>
            </p:cNvSpPr>
            <p:nvPr/>
          </p:nvSpPr>
          <p:spPr bwMode="auto">
            <a:xfrm>
              <a:off x="6553200" y="2847975"/>
              <a:ext cx="0" cy="35242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sp>
        <p:sp>
          <p:nvSpPr>
            <p:cNvPr id="47" name="Line 34"/>
            <p:cNvSpPr>
              <a:spLocks noChangeShapeType="1"/>
            </p:cNvSpPr>
            <p:nvPr/>
          </p:nvSpPr>
          <p:spPr bwMode="auto">
            <a:xfrm flipV="1">
              <a:off x="7162800" y="2133599"/>
              <a:ext cx="381000" cy="285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</p:sp>
      </p:grpSp>
      <p:graphicFrame>
        <p:nvGraphicFramePr>
          <p:cNvPr id="49" name="48 Tabla"/>
          <p:cNvGraphicFramePr>
            <a:graphicFrameLocks noGrp="1"/>
          </p:cNvGraphicFramePr>
          <p:nvPr/>
        </p:nvGraphicFramePr>
        <p:xfrm>
          <a:off x="381000" y="2743200"/>
          <a:ext cx="3349624" cy="2066925"/>
        </p:xfrm>
        <a:graphic>
          <a:graphicData uri="http://schemas.openxmlformats.org/drawingml/2006/table">
            <a:tbl>
              <a:tblPr/>
              <a:tblGrid>
                <a:gridCol w="1676400"/>
                <a:gridCol w="381000"/>
                <a:gridCol w="530224"/>
                <a:gridCol w="762000"/>
              </a:tblGrid>
              <a:tr h="2286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Datos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Distancia entre estocadas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Distancia entre calles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Dc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30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Angulo calle-estocada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400" b="0" i="0" u="none" strike="noStrike">
                          <a:latin typeface="Symbol"/>
                        </a:rPr>
                        <a:t>q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60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000" b="0" i="0" u="none" strike="noStrike" kern="1200" dirty="0" smtClean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Ancho galería </a:t>
                      </a:r>
                      <a:r>
                        <a:rPr lang="es-ES" sz="10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zanja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000" b="0" i="0" u="none" strike="noStrike" kern="1200" dirty="0" err="1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Az</a:t>
                      </a:r>
                      <a:endParaRPr lang="es-ES" sz="1000" b="0" i="0" u="none" strike="noStrike" kern="1200" dirty="0">
                        <a:solidFill>
                          <a:schemeClr val="tx1"/>
                        </a:solidFill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0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ES" sz="1000" b="0" i="0" u="none" strike="noStrike" kern="1200" dirty="0">
                          <a:solidFill>
                            <a:schemeClr val="tx1"/>
                          </a:solidFill>
                          <a:latin typeface="Arial"/>
                          <a:ea typeface="+mn-ea"/>
                          <a:cs typeface="+mn-cs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Ancho calle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4.5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Altura pilar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smtClean="0">
                          <a:latin typeface="Arial"/>
                        </a:rPr>
                        <a:t>UCS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UCS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Mpa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Profundidad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300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0" name="Line 66"/>
          <p:cNvSpPr>
            <a:spLocks noChangeShapeType="1"/>
          </p:cNvSpPr>
          <p:nvPr/>
        </p:nvSpPr>
        <p:spPr bwMode="auto">
          <a:xfrm>
            <a:off x="20735925" y="12192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51" name="Line 80"/>
          <p:cNvSpPr>
            <a:spLocks noChangeShapeType="1"/>
          </p:cNvSpPr>
          <p:nvPr/>
        </p:nvSpPr>
        <p:spPr bwMode="auto">
          <a:xfrm flipV="1">
            <a:off x="20735925" y="23622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triangle" w="med" len="med"/>
            <a:tailEnd type="triangle" w="med" len="med"/>
          </a:ln>
        </p:spPr>
      </p:sp>
      <p:sp>
        <p:nvSpPr>
          <p:cNvPr id="52" name="Text Box 87"/>
          <p:cNvSpPr txBox="1">
            <a:spLocks noChangeArrowheads="1"/>
          </p:cNvSpPr>
          <p:nvPr/>
        </p:nvSpPr>
        <p:spPr bwMode="auto">
          <a:xfrm>
            <a:off x="20735925" y="2105025"/>
            <a:ext cx="0" cy="219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s-CL" sz="1000" b="0" i="0" strike="noStrike">
                <a:solidFill>
                  <a:srgbClr val="000000"/>
                </a:solidFill>
                <a:latin typeface="Arial"/>
                <a:cs typeface="Arial"/>
              </a:rPr>
              <a:t>L</a:t>
            </a:r>
          </a:p>
        </p:txBody>
      </p:sp>
      <p:sp>
        <p:nvSpPr>
          <p:cNvPr id="53" name="Line 88"/>
          <p:cNvSpPr>
            <a:spLocks noChangeShapeType="1"/>
          </p:cNvSpPr>
          <p:nvPr/>
        </p:nvSpPr>
        <p:spPr bwMode="auto">
          <a:xfrm>
            <a:off x="20735925" y="8763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54" name="Text Box 90"/>
          <p:cNvSpPr txBox="1">
            <a:spLocks noChangeArrowheads="1"/>
          </p:cNvSpPr>
          <p:nvPr/>
        </p:nvSpPr>
        <p:spPr bwMode="auto">
          <a:xfrm>
            <a:off x="20735925" y="1219200"/>
            <a:ext cx="0" cy="21907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wrap="square" lIns="27432" tIns="18288" rIns="0" bIns="0" anchor="t" upright="1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l" rtl="1">
              <a:defRPr sz="1000"/>
            </a:pPr>
            <a:r>
              <a:rPr lang="es-CL" sz="1000" b="0" i="0" strike="noStrike">
                <a:solidFill>
                  <a:srgbClr val="000000"/>
                </a:solidFill>
                <a:latin typeface="Arial"/>
                <a:cs typeface="Arial"/>
              </a:rPr>
              <a:t>Ae</a:t>
            </a:r>
          </a:p>
        </p:txBody>
      </p:sp>
      <p:sp>
        <p:nvSpPr>
          <p:cNvPr id="55" name="Line 91"/>
          <p:cNvSpPr>
            <a:spLocks noChangeShapeType="1"/>
          </p:cNvSpPr>
          <p:nvPr/>
        </p:nvSpPr>
        <p:spPr bwMode="auto">
          <a:xfrm>
            <a:off x="20735925" y="619125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5"/>
          <p:cNvGraphicFramePr>
            <a:graphicFrameLocks noChangeAspect="1"/>
          </p:cNvGraphicFramePr>
          <p:nvPr/>
        </p:nvGraphicFramePr>
        <p:xfrm>
          <a:off x="5638800" y="2590800"/>
          <a:ext cx="2597150" cy="725488"/>
        </p:xfrm>
        <a:graphic>
          <a:graphicData uri="http://schemas.openxmlformats.org/presentationml/2006/ole">
            <p:oleObj spid="_x0000_s40962" name="Equation" r:id="rId3" imgW="1866600" imgH="520560" progId="">
              <p:embed/>
            </p:oleObj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5486400" y="3657600"/>
          <a:ext cx="3182938" cy="461963"/>
        </p:xfrm>
        <a:graphic>
          <a:graphicData uri="http://schemas.openxmlformats.org/presentationml/2006/ole">
            <p:oleObj spid="_x0000_s40963" name="Equation" r:id="rId4" imgW="2273040" imgH="330120" progId="">
              <p:embed/>
            </p:oleObj>
          </a:graphicData>
        </a:graphic>
      </p:graphicFrame>
      <p:graphicFrame>
        <p:nvGraphicFramePr>
          <p:cNvPr id="40964" name="Object 4"/>
          <p:cNvGraphicFramePr>
            <a:graphicFrameLocks noChangeAspect="1"/>
          </p:cNvGraphicFramePr>
          <p:nvPr/>
        </p:nvGraphicFramePr>
        <p:xfrm>
          <a:off x="5638800" y="2057400"/>
          <a:ext cx="2609850" cy="384175"/>
        </p:xfrm>
        <a:graphic>
          <a:graphicData uri="http://schemas.openxmlformats.org/presentationml/2006/ole">
            <p:oleObj spid="_x0000_s40964" name="Equation" r:id="rId5" imgW="1638000" imgH="241200" progId="">
              <p:embed/>
            </p:oleObj>
          </a:graphicData>
        </a:graphic>
      </p:graphicFrame>
      <p:sp>
        <p:nvSpPr>
          <p:cNvPr id="5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Ejercicio 2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867400" y="1295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Resistencia Pilar</a:t>
            </a:r>
            <a:endParaRPr lang="es-ES" dirty="0"/>
          </a:p>
        </p:txBody>
      </p:sp>
      <p:graphicFrame>
        <p:nvGraphicFramePr>
          <p:cNvPr id="40965" name="Object 9"/>
          <p:cNvGraphicFramePr>
            <a:graphicFrameLocks noChangeAspect="1"/>
          </p:cNvGraphicFramePr>
          <p:nvPr/>
        </p:nvGraphicFramePr>
        <p:xfrm>
          <a:off x="914400" y="3886200"/>
          <a:ext cx="2674937" cy="819150"/>
        </p:xfrm>
        <a:graphic>
          <a:graphicData uri="http://schemas.openxmlformats.org/presentationml/2006/ole">
            <p:oleObj spid="_x0000_s40965" name="Equation" r:id="rId6" imgW="1498320" imgH="457200" progId="">
              <p:embed/>
            </p:oleObj>
          </a:graphicData>
        </a:graphic>
      </p:graphicFrame>
      <p:graphicFrame>
        <p:nvGraphicFramePr>
          <p:cNvPr id="40966" name="Object 7"/>
          <p:cNvGraphicFramePr>
            <a:graphicFrameLocks noChangeAspect="1"/>
          </p:cNvGraphicFramePr>
          <p:nvPr/>
        </p:nvGraphicFramePr>
        <p:xfrm>
          <a:off x="1143000" y="2590800"/>
          <a:ext cx="2101850" cy="1006475"/>
        </p:xfrm>
        <a:graphic>
          <a:graphicData uri="http://schemas.openxmlformats.org/presentationml/2006/ole">
            <p:oleObj spid="_x0000_s40966" name="Equation" r:id="rId7" imgW="825480" imgH="393480" progId="">
              <p:embed/>
            </p:oleObj>
          </a:graphicData>
        </a:graphic>
      </p:graphicFrame>
      <p:graphicFrame>
        <p:nvGraphicFramePr>
          <p:cNvPr id="40967" name="Object 5"/>
          <p:cNvGraphicFramePr>
            <a:graphicFrameLocks noChangeAspect="1"/>
          </p:cNvGraphicFramePr>
          <p:nvPr/>
        </p:nvGraphicFramePr>
        <p:xfrm>
          <a:off x="1600200" y="1981200"/>
          <a:ext cx="1066800" cy="482985"/>
        </p:xfrm>
        <a:graphic>
          <a:graphicData uri="http://schemas.openxmlformats.org/presentationml/2006/ole">
            <p:oleObj spid="_x0000_s40967" name="Ecuación" r:id="rId8" imgW="533160" imgH="241200" progId="Equation.3">
              <p:embed/>
            </p:oleObj>
          </a:graphicData>
        </a:graphic>
      </p:graphicFrame>
      <p:sp>
        <p:nvSpPr>
          <p:cNvPr id="10" name="9 CuadroTexto"/>
          <p:cNvSpPr txBox="1"/>
          <p:nvPr/>
        </p:nvSpPr>
        <p:spPr>
          <a:xfrm>
            <a:off x="1219200" y="1295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Esfuerzos solicitantes</a:t>
            </a:r>
            <a:endParaRPr lang="es-ES" dirty="0"/>
          </a:p>
        </p:txBody>
      </p:sp>
      <p:graphicFrame>
        <p:nvGraphicFramePr>
          <p:cNvPr id="40968" name="Object 4"/>
          <p:cNvGraphicFramePr>
            <a:graphicFrameLocks noChangeAspect="1"/>
          </p:cNvGraphicFramePr>
          <p:nvPr/>
        </p:nvGraphicFramePr>
        <p:xfrm>
          <a:off x="1447800" y="5181601"/>
          <a:ext cx="1335699" cy="914400"/>
        </p:xfrm>
        <a:graphic>
          <a:graphicData uri="http://schemas.openxmlformats.org/presentationml/2006/ole">
            <p:oleObj spid="_x0000_s40968" name="Ecuación" r:id="rId9" imgW="774360" imgH="469800" progId="Equation.3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err="1" smtClean="0"/>
              <a:t>Phase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Software para análisis </a:t>
            </a:r>
            <a:r>
              <a:rPr lang="es-ES" dirty="0" err="1" smtClean="0"/>
              <a:t>elasto</a:t>
            </a:r>
            <a:r>
              <a:rPr lang="es-ES" dirty="0" smtClean="0"/>
              <a:t>-plástico de elementos finitos para excavaciones subterráneas o en superficie.</a:t>
            </a:r>
          </a:p>
          <a:p>
            <a:r>
              <a:rPr lang="es-ES" dirty="0" smtClean="0"/>
              <a:t>Herramienta capaz de modelar excavaciones complejas en </a:t>
            </a:r>
            <a:r>
              <a:rPr lang="es-ES" dirty="0" err="1" smtClean="0"/>
              <a:t>multi</a:t>
            </a:r>
            <a:r>
              <a:rPr lang="es-ES" dirty="0" smtClean="0"/>
              <a:t>-etapas  de manera simple:</a:t>
            </a:r>
          </a:p>
          <a:p>
            <a:pPr lvl="1">
              <a:buFont typeface="Wingdings" pitchFamily="2" charset="2"/>
              <a:buChar char="ü"/>
            </a:pPr>
            <a:r>
              <a:rPr lang="es-ES" dirty="0" smtClean="0"/>
              <a:t>Túneles</a:t>
            </a:r>
          </a:p>
          <a:p>
            <a:pPr lvl="1">
              <a:buFont typeface="Wingdings" pitchFamily="2" charset="2"/>
              <a:buChar char="ü"/>
            </a:pPr>
            <a:r>
              <a:rPr lang="es-ES" dirty="0" smtClean="0"/>
              <a:t>Cavernas</a:t>
            </a:r>
          </a:p>
          <a:p>
            <a:pPr lvl="1">
              <a:buFont typeface="Wingdings" pitchFamily="2" charset="2"/>
              <a:buChar char="ü"/>
            </a:pPr>
            <a:r>
              <a:rPr lang="es-ES" dirty="0" smtClean="0"/>
              <a:t>Open Pit</a:t>
            </a:r>
          </a:p>
          <a:p>
            <a:pPr lvl="1">
              <a:buFont typeface="Wingdings" pitchFamily="2" charset="2"/>
              <a:buChar char="ü"/>
            </a:pPr>
            <a:r>
              <a:rPr lang="es-ES" dirty="0" smtClean="0"/>
              <a:t>Soporte</a:t>
            </a:r>
          </a:p>
          <a:p>
            <a:pPr lvl="1">
              <a:buNone/>
            </a:pPr>
            <a:endParaRPr lang="es-ES" dirty="0"/>
          </a:p>
        </p:txBody>
      </p:sp>
      <p:pic>
        <p:nvPicPr>
          <p:cNvPr id="4" name="3 Imagen" descr="PIC33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5" name="4 Imagen" descr="logo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838200" y="1295400"/>
          <a:ext cx="4775200" cy="2524125"/>
        </p:xfrm>
        <a:graphic>
          <a:graphicData uri="http://schemas.openxmlformats.org/drawingml/2006/table">
            <a:tbl>
              <a:tblPr/>
              <a:tblGrid>
                <a:gridCol w="2487679"/>
                <a:gridCol w="762507"/>
                <a:gridCol w="762507"/>
                <a:gridCol w="762507"/>
              </a:tblGrid>
              <a:tr h="2286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 smtClean="0">
                          <a:latin typeface="Arial"/>
                        </a:rPr>
                        <a:t>Esfuerzos </a:t>
                      </a:r>
                      <a:r>
                        <a:rPr lang="es-ES" sz="1000" b="1" i="0" u="none" strike="noStrike" dirty="0">
                          <a:latin typeface="Arial"/>
                        </a:rPr>
                        <a:t>solicitantes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Distancia estocadas paralelo a la calle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Dellc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17.3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Ancho pilar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w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Ancho calla paralelo zanja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Acllz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5.2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Ancho pilar entre calles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24.8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Area tributaria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450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Area pilar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Ap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273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smtClean="0">
                          <a:latin typeface="Arial"/>
                        </a:rPr>
                        <a:t>Razón extracción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0.39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%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Esfuerzo inducido layout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1/(1-r)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1.65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Esfuerzo inducido por abutmen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 </a:t>
                      </a:r>
                      <a:r>
                        <a:rPr lang="es-ES" sz="1000" b="0" i="0" u="none" strike="noStrike" dirty="0" smtClean="0">
                          <a:latin typeface="Arial"/>
                        </a:rPr>
                        <a:t>-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-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125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Esfuerzo inducido total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 </a:t>
                      </a:r>
                      <a:r>
                        <a:rPr lang="es-ES" sz="1000" b="0" i="0" u="none" strike="noStrike" dirty="0" smtClean="0">
                          <a:latin typeface="Arial"/>
                        </a:rPr>
                        <a:t>Si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>
                          <a:latin typeface="Arial"/>
                        </a:rPr>
                        <a:t>40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err="1">
                          <a:latin typeface="Arial"/>
                        </a:rPr>
                        <a:t>Mpa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Line 83"/>
          <p:cNvSpPr>
            <a:spLocks noChangeShapeType="1"/>
          </p:cNvSpPr>
          <p:nvPr/>
        </p:nvSpPr>
        <p:spPr bwMode="auto">
          <a:xfrm>
            <a:off x="20735925" y="2857500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</p:sp>
      <p:sp>
        <p:nvSpPr>
          <p:cNvPr id="4" name="1 Título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Ejercicio 2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7 Tabla"/>
          <p:cNvGraphicFramePr>
            <a:graphicFrameLocks noGrp="1"/>
          </p:cNvGraphicFramePr>
          <p:nvPr/>
        </p:nvGraphicFramePr>
        <p:xfrm>
          <a:off x="838200" y="4191000"/>
          <a:ext cx="4775200" cy="1828800"/>
        </p:xfrm>
        <a:graphic>
          <a:graphicData uri="http://schemas.openxmlformats.org/drawingml/2006/table">
            <a:tbl>
              <a:tblPr/>
              <a:tblGrid>
                <a:gridCol w="2487679"/>
                <a:gridCol w="762507"/>
                <a:gridCol w="762507"/>
                <a:gridCol w="762507"/>
              </a:tblGrid>
              <a:tr h="228600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ES" sz="1000" b="1" i="0" u="none" strike="noStrike" dirty="0">
                          <a:latin typeface="Arial"/>
                        </a:rPr>
                        <a:t>Resistencia Pilar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Ancho pilar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w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Altura pilar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Ancho pilar efectivo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Weff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Razon confinamietno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w/h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3.8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Cpav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0.39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1" u="none" strike="noStrike">
                          <a:latin typeface="Arial"/>
                        </a:rPr>
                        <a:t>K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0.020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-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smtClean="0">
                          <a:latin typeface="Arial"/>
                        </a:rPr>
                        <a:t>Resistencia</a:t>
                      </a:r>
                      <a:r>
                        <a:rPr lang="es-ES" sz="1000" b="0" i="0" u="none" strike="noStrike" baseline="0" dirty="0" smtClean="0">
                          <a:latin typeface="Arial"/>
                        </a:rPr>
                        <a:t> Pilar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err="1" smtClean="0">
                          <a:latin typeface="Arial"/>
                        </a:rPr>
                        <a:t>Sp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>
                          <a:latin typeface="Arial"/>
                        </a:rPr>
                        <a:t>46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000" b="0" i="0" u="none" strike="noStrike" dirty="0" err="1">
                          <a:latin typeface="Arial"/>
                        </a:rPr>
                        <a:t>Mpa</a:t>
                      </a:r>
                      <a:endParaRPr lang="es-ES" sz="1000" b="0" i="0" u="none" strike="noStrike" dirty="0">
                        <a:latin typeface="Arial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8 CuadroTexto"/>
          <p:cNvSpPr txBox="1"/>
          <p:nvPr/>
        </p:nvSpPr>
        <p:spPr>
          <a:xfrm>
            <a:off x="6324600" y="22098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Factor de seguridad</a:t>
            </a:r>
            <a:endParaRPr lang="es-ES" dirty="0"/>
          </a:p>
        </p:txBody>
      </p:sp>
      <p:graphicFrame>
        <p:nvGraphicFramePr>
          <p:cNvPr id="10" name="9 Objeto"/>
          <p:cNvGraphicFramePr>
            <a:graphicFrameLocks noChangeAspect="1"/>
          </p:cNvGraphicFramePr>
          <p:nvPr/>
        </p:nvGraphicFramePr>
        <p:xfrm>
          <a:off x="6096000" y="2743200"/>
          <a:ext cx="2514600" cy="457200"/>
        </p:xfrm>
        <a:graphic>
          <a:graphicData uri="http://schemas.openxmlformats.org/presentationml/2006/ole">
            <p:oleObj spid="_x0000_s39941" name="Ecuación" r:id="rId3" imgW="1117440" imgH="203040" progId="Equation.3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21 Imagen" descr="logo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s-ES" dirty="0" smtClean="0"/>
              <a:t>Elementos de modelación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28600" y="1951037"/>
            <a:ext cx="8229600" cy="4525963"/>
          </a:xfrm>
        </p:spPr>
        <p:txBody>
          <a:bodyPr/>
          <a:lstStyle/>
          <a:p>
            <a:r>
              <a:rPr lang="es-ES" dirty="0" smtClean="0"/>
              <a:t>Geometría externa</a:t>
            </a:r>
          </a:p>
          <a:p>
            <a:r>
              <a:rPr lang="es-ES" dirty="0" smtClean="0"/>
              <a:t>Excavación</a:t>
            </a:r>
          </a:p>
          <a:p>
            <a:r>
              <a:rPr lang="es-ES" dirty="0" smtClean="0"/>
              <a:t>Malla</a:t>
            </a:r>
          </a:p>
          <a:p>
            <a:r>
              <a:rPr lang="es-ES" dirty="0" smtClean="0"/>
              <a:t>Material</a:t>
            </a:r>
          </a:p>
          <a:p>
            <a:r>
              <a:rPr lang="es-ES" dirty="0" smtClean="0"/>
              <a:t>Etapa</a:t>
            </a:r>
          </a:p>
          <a:p>
            <a:r>
              <a:rPr lang="es-ES" dirty="0" smtClean="0"/>
              <a:t>Estructuras</a:t>
            </a:r>
          </a:p>
          <a:p>
            <a:r>
              <a:rPr lang="es-ES" dirty="0" smtClean="0"/>
              <a:t>Elementos de soporte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9375" t="14000" r="27500" b="15000"/>
          <a:stretch>
            <a:fillRect/>
          </a:stretch>
        </p:blipFill>
        <p:spPr bwMode="auto">
          <a:xfrm>
            <a:off x="4343400" y="1944757"/>
            <a:ext cx="3886200" cy="3998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Conector recto de flecha"/>
          <p:cNvCxnSpPr/>
          <p:nvPr/>
        </p:nvCxnSpPr>
        <p:spPr>
          <a:xfrm rot="16200000" flipH="1">
            <a:off x="5753100" y="1753463"/>
            <a:ext cx="532606" cy="794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5181600" y="1106557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Geometría externa</a:t>
            </a:r>
            <a:endParaRPr lang="es-ES" dirty="0"/>
          </a:p>
        </p:txBody>
      </p:sp>
      <p:cxnSp>
        <p:nvCxnSpPr>
          <p:cNvPr id="10" name="9 Conector recto de flecha"/>
          <p:cNvCxnSpPr/>
          <p:nvPr/>
        </p:nvCxnSpPr>
        <p:spPr>
          <a:xfrm rot="10800000">
            <a:off x="6477000" y="4230757"/>
            <a:ext cx="18288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CuadroTexto"/>
          <p:cNvSpPr txBox="1"/>
          <p:nvPr/>
        </p:nvSpPr>
        <p:spPr>
          <a:xfrm>
            <a:off x="8229600" y="4013825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Etapa</a:t>
            </a:r>
            <a:endParaRPr lang="es-ES" dirty="0"/>
          </a:p>
        </p:txBody>
      </p:sp>
      <p:sp>
        <p:nvSpPr>
          <p:cNvPr id="14" name="13 CuadroTexto"/>
          <p:cNvSpPr txBox="1"/>
          <p:nvPr/>
        </p:nvSpPr>
        <p:spPr>
          <a:xfrm>
            <a:off x="3581400" y="4459357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Malla</a:t>
            </a:r>
            <a:endParaRPr lang="es-ES" dirty="0"/>
          </a:p>
        </p:txBody>
      </p:sp>
      <p:cxnSp>
        <p:nvCxnSpPr>
          <p:cNvPr id="15" name="14 Conector recto de flecha"/>
          <p:cNvCxnSpPr/>
          <p:nvPr/>
        </p:nvCxnSpPr>
        <p:spPr>
          <a:xfrm>
            <a:off x="4267200" y="4687957"/>
            <a:ext cx="534194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16 CuadroTexto"/>
          <p:cNvSpPr txBox="1"/>
          <p:nvPr/>
        </p:nvSpPr>
        <p:spPr>
          <a:xfrm>
            <a:off x="3352800" y="4928225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M</a:t>
            </a:r>
            <a:r>
              <a:rPr lang="es-ES" dirty="0" smtClean="0"/>
              <a:t>aterial</a:t>
            </a:r>
            <a:endParaRPr lang="es-ES" dirty="0"/>
          </a:p>
        </p:txBody>
      </p:sp>
      <p:cxnSp>
        <p:nvCxnSpPr>
          <p:cNvPr id="18" name="17 Conector recto de flecha"/>
          <p:cNvCxnSpPr/>
          <p:nvPr/>
        </p:nvCxnSpPr>
        <p:spPr>
          <a:xfrm>
            <a:off x="4343400" y="5068957"/>
            <a:ext cx="609600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CuadroTexto"/>
          <p:cNvSpPr txBox="1"/>
          <p:nvPr/>
        </p:nvSpPr>
        <p:spPr>
          <a:xfrm>
            <a:off x="7696200" y="1335157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Estructuras</a:t>
            </a:r>
            <a:endParaRPr lang="es-ES" dirty="0"/>
          </a:p>
        </p:txBody>
      </p:sp>
      <p:cxnSp>
        <p:nvCxnSpPr>
          <p:cNvPr id="21" name="20 Conector recto de flecha"/>
          <p:cNvCxnSpPr/>
          <p:nvPr/>
        </p:nvCxnSpPr>
        <p:spPr>
          <a:xfrm rot="10800000" flipV="1">
            <a:off x="7010400" y="1639957"/>
            <a:ext cx="838200" cy="6858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22 CuadroTexto"/>
          <p:cNvSpPr txBox="1"/>
          <p:nvPr/>
        </p:nvSpPr>
        <p:spPr>
          <a:xfrm>
            <a:off x="3505200" y="3392557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Soporte</a:t>
            </a:r>
            <a:endParaRPr lang="es-ES" dirty="0"/>
          </a:p>
        </p:txBody>
      </p:sp>
      <p:cxnSp>
        <p:nvCxnSpPr>
          <p:cNvPr id="24" name="23 Conector recto de flecha"/>
          <p:cNvCxnSpPr/>
          <p:nvPr/>
        </p:nvCxnSpPr>
        <p:spPr>
          <a:xfrm>
            <a:off x="4419600" y="3621157"/>
            <a:ext cx="1524000" cy="4572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18 Imagen" descr="PIC330B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Pasos Básicos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Establecer numero de etapas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Generar geometría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/>
              <a:t>G</a:t>
            </a:r>
            <a:r>
              <a:rPr lang="es-ES" sz="2400" dirty="0" smtClean="0"/>
              <a:t>enerar malla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Establecer condiciones de borde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Establecer campo de esfuerzos </a:t>
            </a:r>
            <a:r>
              <a:rPr lang="es-ES" sz="2400" dirty="0" err="1" smtClean="0"/>
              <a:t>insitu</a:t>
            </a:r>
            <a:endParaRPr lang="es-ES" sz="2400" dirty="0"/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Definir y asignar propiedades de los elementos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Ejecutar</a:t>
            </a:r>
          </a:p>
          <a:p>
            <a:pPr marL="457200" indent="-457200">
              <a:buFont typeface="+mj-lt"/>
              <a:buAutoNum type="arabicPeriod"/>
            </a:pPr>
            <a:r>
              <a:rPr lang="es-ES" sz="2400" dirty="0" smtClean="0"/>
              <a:t>Interpretar</a:t>
            </a:r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 cstate="print"/>
          <a:srcRect b="5000"/>
          <a:stretch>
            <a:fillRect/>
          </a:stretch>
        </p:blipFill>
        <p:spPr bwMode="auto">
          <a:xfrm>
            <a:off x="2895600" y="4007644"/>
            <a:ext cx="4415590" cy="2621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4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6" name="5 Imagen" descr="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Establecer numero de etapas</a:t>
            </a:r>
            <a:endParaRPr lang="es-E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2500" t="26000" r="33125" b="30000"/>
          <a:stretch>
            <a:fillRect/>
          </a:stretch>
        </p:blipFill>
        <p:spPr bwMode="auto">
          <a:xfrm>
            <a:off x="2133600" y="2286000"/>
            <a:ext cx="4495800" cy="3596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685800" y="16002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Analysis</a:t>
            </a:r>
            <a:r>
              <a:rPr lang="es-ES" dirty="0" smtClean="0"/>
              <a:t> ---&gt; Project </a:t>
            </a:r>
            <a:r>
              <a:rPr lang="es-ES" dirty="0" err="1" smtClean="0"/>
              <a:t>Setting</a:t>
            </a:r>
            <a:endParaRPr lang="es-ES" dirty="0"/>
          </a:p>
        </p:txBody>
      </p:sp>
      <p:pic>
        <p:nvPicPr>
          <p:cNvPr id="5" name="4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6" name="5 Imagen" descr="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 descr="PIC330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Generar geometría</a:t>
            </a:r>
            <a:br>
              <a:rPr lang="es-ES" dirty="0" smtClean="0"/>
            </a:br>
            <a:endParaRPr lang="es-ES" dirty="0"/>
          </a:p>
        </p:txBody>
      </p:sp>
      <p:sp>
        <p:nvSpPr>
          <p:cNvPr id="5" name="4 CuadroTexto"/>
          <p:cNvSpPr txBox="1"/>
          <p:nvPr/>
        </p:nvSpPr>
        <p:spPr>
          <a:xfrm>
            <a:off x="685800" y="13716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Boundaries</a:t>
            </a:r>
            <a:r>
              <a:rPr lang="es-ES" dirty="0" smtClean="0"/>
              <a:t> ---&gt; </a:t>
            </a:r>
            <a:r>
              <a:rPr lang="es-ES" dirty="0" err="1" smtClean="0"/>
              <a:t>Add</a:t>
            </a:r>
            <a:r>
              <a:rPr lang="es-ES" dirty="0" smtClean="0"/>
              <a:t> </a:t>
            </a:r>
            <a:r>
              <a:rPr lang="es-ES" dirty="0" err="1"/>
              <a:t>E</a:t>
            </a:r>
            <a:r>
              <a:rPr lang="es-ES" dirty="0" err="1" smtClean="0"/>
              <a:t>xcavation</a:t>
            </a:r>
            <a:endParaRPr lang="es-E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r="-2083"/>
          <a:stretch>
            <a:fillRect/>
          </a:stretch>
        </p:blipFill>
        <p:spPr bwMode="auto">
          <a:xfrm>
            <a:off x="4876800" y="1148477"/>
            <a:ext cx="3733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6 Conector recto de flecha"/>
          <p:cNvCxnSpPr/>
          <p:nvPr/>
        </p:nvCxnSpPr>
        <p:spPr>
          <a:xfrm flipV="1">
            <a:off x="7239000" y="3282077"/>
            <a:ext cx="763588" cy="30480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CuadroTexto"/>
          <p:cNvSpPr txBox="1"/>
          <p:nvPr/>
        </p:nvSpPr>
        <p:spPr>
          <a:xfrm>
            <a:off x="5791200" y="3663077"/>
            <a:ext cx="24384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 smtClean="0"/>
              <a:t>Ingresar coordenadas </a:t>
            </a:r>
          </a:p>
          <a:p>
            <a:pPr algn="ctr"/>
            <a:r>
              <a:rPr lang="es-ES" dirty="0" smtClean="0"/>
              <a:t>de lo puntos:</a:t>
            </a:r>
          </a:p>
          <a:p>
            <a:pPr algn="ctr"/>
            <a:r>
              <a:rPr lang="es-ES" dirty="0" smtClean="0"/>
              <a:t>-5 , 10</a:t>
            </a:r>
          </a:p>
          <a:p>
            <a:pPr algn="ctr"/>
            <a:r>
              <a:rPr lang="es-ES" dirty="0" smtClean="0"/>
              <a:t>-5 , 0</a:t>
            </a:r>
          </a:p>
          <a:p>
            <a:pPr algn="ctr"/>
            <a:r>
              <a:rPr lang="es-ES" dirty="0" smtClean="0"/>
              <a:t>5 , 0</a:t>
            </a:r>
          </a:p>
          <a:p>
            <a:pPr algn="ctr"/>
            <a:r>
              <a:rPr lang="es-ES" dirty="0" smtClean="0"/>
              <a:t> 5 , 10</a:t>
            </a:r>
          </a:p>
          <a:p>
            <a:pPr algn="ctr"/>
            <a:r>
              <a:rPr lang="es-ES" dirty="0" smtClean="0"/>
              <a:t>a</a:t>
            </a:r>
          </a:p>
          <a:p>
            <a:pPr algn="ctr"/>
            <a:r>
              <a:rPr lang="es-ES" dirty="0" smtClean="0"/>
              <a:t>20</a:t>
            </a:r>
          </a:p>
          <a:p>
            <a:pPr algn="ctr"/>
            <a:r>
              <a:rPr lang="es-ES" dirty="0" smtClean="0"/>
              <a:t>OK</a:t>
            </a:r>
            <a:endParaRPr lang="es-ES" dirty="0"/>
          </a:p>
        </p:txBody>
      </p:sp>
      <p:sp>
        <p:nvSpPr>
          <p:cNvPr id="16" name="15 CuadroTexto"/>
          <p:cNvSpPr txBox="1"/>
          <p:nvPr/>
        </p:nvSpPr>
        <p:spPr>
          <a:xfrm>
            <a:off x="685800" y="34290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Boundaries</a:t>
            </a:r>
            <a:r>
              <a:rPr lang="es-ES" dirty="0" smtClean="0"/>
              <a:t> ---&gt; </a:t>
            </a:r>
            <a:r>
              <a:rPr lang="es-ES" dirty="0" err="1" smtClean="0"/>
              <a:t>Add</a:t>
            </a:r>
            <a:r>
              <a:rPr lang="es-ES" dirty="0" smtClean="0"/>
              <a:t> </a:t>
            </a:r>
            <a:r>
              <a:rPr lang="es-ES" dirty="0" err="1" smtClean="0"/>
              <a:t>External</a:t>
            </a:r>
            <a:endParaRPr lang="es-ES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4" cstate="print"/>
          <a:srcRect l="40625" t="39000" r="40625" b="43000"/>
          <a:stretch>
            <a:fillRect/>
          </a:stretch>
        </p:blipFill>
        <p:spPr bwMode="auto">
          <a:xfrm>
            <a:off x="685800" y="4191000"/>
            <a:ext cx="3302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10 Imagen" descr="logo.bmp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Generar malla</a:t>
            </a:r>
            <a:endParaRPr lang="es-ES" dirty="0"/>
          </a:p>
        </p:txBody>
      </p:sp>
      <p:sp>
        <p:nvSpPr>
          <p:cNvPr id="4" name="3 CuadroTexto"/>
          <p:cNvSpPr txBox="1"/>
          <p:nvPr/>
        </p:nvSpPr>
        <p:spPr>
          <a:xfrm>
            <a:off x="685800" y="13716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Mesh</a:t>
            </a:r>
            <a:r>
              <a:rPr lang="es-ES" dirty="0" smtClean="0"/>
              <a:t> ---&gt; </a:t>
            </a:r>
            <a:r>
              <a:rPr lang="es-ES" dirty="0" err="1" smtClean="0"/>
              <a:t>Setup</a:t>
            </a:r>
            <a:endParaRPr lang="es-E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4375" t="23000" r="34375" b="47000"/>
          <a:stretch>
            <a:fillRect/>
          </a:stretch>
        </p:blipFill>
        <p:spPr bwMode="auto">
          <a:xfrm>
            <a:off x="3810000" y="1981200"/>
            <a:ext cx="3810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5 Conector recto de flecha"/>
          <p:cNvCxnSpPr/>
          <p:nvPr/>
        </p:nvCxnSpPr>
        <p:spPr>
          <a:xfrm>
            <a:off x="3429000" y="3429000"/>
            <a:ext cx="534194" cy="1588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6 CuadroTexto"/>
          <p:cNvSpPr txBox="1"/>
          <p:nvPr/>
        </p:nvSpPr>
        <p:spPr>
          <a:xfrm>
            <a:off x="1219200" y="320040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Numero de nodos 60</a:t>
            </a:r>
            <a:endParaRPr lang="es-ES" dirty="0"/>
          </a:p>
        </p:txBody>
      </p:sp>
      <p:sp>
        <p:nvSpPr>
          <p:cNvPr id="8" name="7 CuadroTexto"/>
          <p:cNvSpPr txBox="1"/>
          <p:nvPr/>
        </p:nvSpPr>
        <p:spPr>
          <a:xfrm>
            <a:off x="762000" y="4736068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Mesh</a:t>
            </a:r>
            <a:r>
              <a:rPr lang="es-ES" dirty="0" smtClean="0"/>
              <a:t> -</a:t>
            </a:r>
            <a:r>
              <a:rPr lang="es-ES" dirty="0" smtClean="0">
                <a:sym typeface="Wingdings" pitchFamily="2" charset="2"/>
              </a:rPr>
              <a:t></a:t>
            </a:r>
            <a:r>
              <a:rPr lang="es-ES" dirty="0" err="1" smtClean="0">
                <a:sym typeface="Wingdings" pitchFamily="2" charset="2"/>
              </a:rPr>
              <a:t>Discretize</a:t>
            </a:r>
            <a:r>
              <a:rPr lang="es-ES" dirty="0" smtClean="0">
                <a:sym typeface="Wingdings" pitchFamily="2" charset="2"/>
              </a:rPr>
              <a:t> and  </a:t>
            </a:r>
            <a:r>
              <a:rPr lang="es-ES" dirty="0" err="1" smtClean="0">
                <a:sym typeface="Wingdings" pitchFamily="2" charset="2"/>
              </a:rPr>
              <a:t>mesh</a:t>
            </a:r>
            <a:endParaRPr lang="es-ES" dirty="0"/>
          </a:p>
        </p:txBody>
      </p:sp>
      <p:pic>
        <p:nvPicPr>
          <p:cNvPr id="9" name="8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10" name="9 Imagen" descr="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dirty="0" smtClean="0"/>
              <a:t>Establecer campo de esfuerzos </a:t>
            </a:r>
            <a:r>
              <a:rPr lang="es-ES" dirty="0" err="1" smtClean="0"/>
              <a:t>insitu</a:t>
            </a:r>
            <a:endParaRPr lang="es-E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31250" t="33000" r="31250" b="37000"/>
          <a:stretch>
            <a:fillRect/>
          </a:stretch>
        </p:blipFill>
        <p:spPr bwMode="auto">
          <a:xfrm>
            <a:off x="2286000" y="2971800"/>
            <a:ext cx="4572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85800" y="19050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Load ---&gt; </a:t>
            </a:r>
            <a:r>
              <a:rPr lang="es-ES" dirty="0" err="1" smtClean="0"/>
              <a:t>Field</a:t>
            </a:r>
            <a:r>
              <a:rPr lang="es-ES" dirty="0" smtClean="0"/>
              <a:t> Stress</a:t>
            </a:r>
            <a:endParaRPr lang="es-ES" dirty="0"/>
          </a:p>
        </p:txBody>
      </p:sp>
      <p:pic>
        <p:nvPicPr>
          <p:cNvPr id="6" name="5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7" name="6 Imagen" descr="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Definir y asignar materiales</a:t>
            </a:r>
            <a:endParaRPr lang="es-E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26875" t="14000" r="26875" b="19000"/>
          <a:stretch>
            <a:fillRect/>
          </a:stretch>
        </p:blipFill>
        <p:spPr bwMode="auto">
          <a:xfrm>
            <a:off x="2590800" y="2590800"/>
            <a:ext cx="4267200" cy="3863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CuadroTexto"/>
          <p:cNvSpPr txBox="1"/>
          <p:nvPr/>
        </p:nvSpPr>
        <p:spPr>
          <a:xfrm>
            <a:off x="609600" y="1524000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Properties</a:t>
            </a:r>
            <a:r>
              <a:rPr lang="es-ES" dirty="0" smtClean="0"/>
              <a:t> ---&gt; Define </a:t>
            </a:r>
            <a:r>
              <a:rPr lang="es-ES" dirty="0" err="1" smtClean="0"/>
              <a:t>Materials</a:t>
            </a:r>
            <a:endParaRPr lang="es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609600" y="2069068"/>
            <a:ext cx="624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Properties</a:t>
            </a:r>
            <a:r>
              <a:rPr lang="es-ES" dirty="0" smtClean="0"/>
              <a:t> ---&gt; </a:t>
            </a:r>
            <a:r>
              <a:rPr lang="es-ES" dirty="0" err="1" smtClean="0"/>
              <a:t>Assign</a:t>
            </a:r>
            <a:r>
              <a:rPr lang="es-ES" dirty="0" smtClean="0"/>
              <a:t> </a:t>
            </a:r>
            <a:r>
              <a:rPr lang="es-ES" dirty="0" err="1" smtClean="0"/>
              <a:t>properties</a:t>
            </a:r>
            <a:endParaRPr lang="es-ES" dirty="0"/>
          </a:p>
        </p:txBody>
      </p:sp>
      <p:pic>
        <p:nvPicPr>
          <p:cNvPr id="7" name="6 Imagen" descr="PIC330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6036658"/>
            <a:ext cx="2209800" cy="821342"/>
          </a:xfrm>
          <a:prstGeom prst="rect">
            <a:avLst/>
          </a:prstGeom>
        </p:spPr>
      </p:pic>
      <p:pic>
        <p:nvPicPr>
          <p:cNvPr id="8" name="7 Imagen" descr="logo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48600" y="5516080"/>
            <a:ext cx="1295400" cy="134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1176</TotalTime>
  <Words>565</Words>
  <Application>Microsoft Office PowerPoint</Application>
  <PresentationFormat>Presentación en pantalla (4:3)</PresentationFormat>
  <Paragraphs>243</Paragraphs>
  <Slides>20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2</vt:i4>
      </vt:variant>
      <vt:variant>
        <vt:lpstr>Títulos de diapositiva</vt:lpstr>
      </vt:variant>
      <vt:variant>
        <vt:i4>20</vt:i4>
      </vt:variant>
    </vt:vector>
  </HeadingPairs>
  <TitlesOfParts>
    <vt:vector size="23" baseType="lpstr">
      <vt:lpstr>Tema de Office</vt:lpstr>
      <vt:lpstr>Equation</vt:lpstr>
      <vt:lpstr>Ecuación</vt:lpstr>
      <vt:lpstr>Phase Rocscience </vt:lpstr>
      <vt:lpstr>Phase</vt:lpstr>
      <vt:lpstr>Elementos de modelación</vt:lpstr>
      <vt:lpstr>Pasos Básicos</vt:lpstr>
      <vt:lpstr>Establecer numero de etapas</vt:lpstr>
      <vt:lpstr>Generar geometría </vt:lpstr>
      <vt:lpstr>Generar malla</vt:lpstr>
      <vt:lpstr>Establecer campo de esfuerzos insitu</vt:lpstr>
      <vt:lpstr>Definir y asignar materiales</vt:lpstr>
      <vt:lpstr>Ejecutar</vt:lpstr>
      <vt:lpstr>Interpret</vt:lpstr>
      <vt:lpstr>Interpret</vt:lpstr>
      <vt:lpstr>Ejercicio 1</vt:lpstr>
      <vt:lpstr>Ejercicio 1</vt:lpstr>
      <vt:lpstr>Ejercicio 1</vt:lpstr>
      <vt:lpstr>Diapositiva 16</vt:lpstr>
      <vt:lpstr>Diapositiva 17</vt:lpstr>
      <vt:lpstr>Diapositiva 18</vt:lpstr>
      <vt:lpstr>Diapositiva 19</vt:lpstr>
      <vt:lpstr>Diapositiva 20</vt:lpstr>
    </vt:vector>
  </TitlesOfParts>
  <Company>Makarina Orellana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Phase </dc:title>
  <dc:creator>Makarina Orellana</dc:creator>
  <cp:lastModifiedBy>Makarina Orellana</cp:lastModifiedBy>
  <cp:revision>84</cp:revision>
  <dcterms:created xsi:type="dcterms:W3CDTF">2010-06-17T14:46:28Z</dcterms:created>
  <dcterms:modified xsi:type="dcterms:W3CDTF">2010-06-21T21:23:05Z</dcterms:modified>
</cp:coreProperties>
</file>