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2"/>
  </p:notesMasterIdLst>
  <p:sldIdLst>
    <p:sldId id="620" r:id="rId2"/>
    <p:sldId id="666" r:id="rId3"/>
    <p:sldId id="665" r:id="rId4"/>
    <p:sldId id="644" r:id="rId5"/>
    <p:sldId id="664" r:id="rId6"/>
    <p:sldId id="649" r:id="rId7"/>
    <p:sldId id="648" r:id="rId8"/>
    <p:sldId id="657" r:id="rId9"/>
    <p:sldId id="656" r:id="rId10"/>
    <p:sldId id="661" r:id="rId11"/>
    <p:sldId id="650" r:id="rId12"/>
    <p:sldId id="651" r:id="rId13"/>
    <p:sldId id="652" r:id="rId14"/>
    <p:sldId id="662" r:id="rId15"/>
    <p:sldId id="654" r:id="rId16"/>
    <p:sldId id="658" r:id="rId17"/>
    <p:sldId id="655" r:id="rId18"/>
    <p:sldId id="660" r:id="rId19"/>
    <p:sldId id="670" r:id="rId20"/>
    <p:sldId id="66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CE002"/>
    <a:srgbClr val="FF0000"/>
    <a:srgbClr val="EAEAEA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7" autoAdjust="0"/>
    <p:restoredTop sz="90516" autoAdjust="0"/>
  </p:normalViewPr>
  <p:slideViewPr>
    <p:cSldViewPr>
      <p:cViewPr varScale="1">
        <p:scale>
          <a:sx n="70" d="100"/>
          <a:sy n="70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dor\Mis%20documentos\U\12sem\Laboratorio%20de%20Planificaci&#243;n\Andina\kriging_sur-sur_andi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dor\Mis%20documentos\U\12sem\Laboratorio%20de%20Planificaci&#243;n\Andina\Datos%20Definitivos\Resumen%20ton-plan-recurso%20mii%20f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dor\Mis%20documentos\U\12sem\Laboratorio%20de%20Planificaci&#243;n\Andina\Datos%20Definitivos\Resumen%20ton-plan-recurso%20mii%20f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dor\Mis%20documentos\U\12sem\Laboratorio%20de%20Planificaci&#243;n\Andina\Datos%20Definitivos\Resumen%20ton-plan-recurso%20mii%20f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/>
            </a:pPr>
            <a:r>
              <a:rPr lang="es-ES" dirty="0"/>
              <a:t>Curva </a:t>
            </a:r>
            <a:r>
              <a:rPr lang="es-ES" dirty="0" smtClean="0"/>
              <a:t>Ton-Ley de Cu</a:t>
            </a:r>
            <a:endParaRPr lang="es-ES" dirty="0"/>
          </a:p>
        </c:rich>
      </c:tx>
    </c:title>
    <c:plotArea>
      <c:layout/>
      <c:lineChart>
        <c:grouping val="standard"/>
        <c:ser>
          <c:idx val="1"/>
          <c:order val="0"/>
          <c:tx>
            <c:strRef>
              <c:f>Hoja2!$G$1</c:f>
              <c:strCache>
                <c:ptCount val="1"/>
                <c:pt idx="0">
                  <c:v>Ton</c:v>
                </c:pt>
              </c:strCache>
            </c:strRef>
          </c:tx>
          <c:cat>
            <c:numRef>
              <c:f>Hoja2!$F$2:$F$12</c:f>
              <c:numCache>
                <c:formatCode>0.00</c:formatCode>
                <c:ptCount val="11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0.75000000000000044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1.7500000000000009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</c:numCache>
            </c:numRef>
          </c:cat>
          <c:val>
            <c:numRef>
              <c:f>Hoja2!$G$2:$G$12</c:f>
              <c:numCache>
                <c:formatCode>#,##0</c:formatCode>
                <c:ptCount val="11"/>
                <c:pt idx="0">
                  <c:v>72204242400</c:v>
                </c:pt>
                <c:pt idx="1">
                  <c:v>55547175600</c:v>
                </c:pt>
                <c:pt idx="2">
                  <c:v>33658513200</c:v>
                </c:pt>
                <c:pt idx="3">
                  <c:v>13007109600</c:v>
                </c:pt>
                <c:pt idx="4">
                  <c:v>4254152400</c:v>
                </c:pt>
                <c:pt idx="5">
                  <c:v>1319198400</c:v>
                </c:pt>
                <c:pt idx="6">
                  <c:v>431859600</c:v>
                </c:pt>
                <c:pt idx="7">
                  <c:v>192747600</c:v>
                </c:pt>
                <c:pt idx="8">
                  <c:v>100310400</c:v>
                </c:pt>
                <c:pt idx="9">
                  <c:v>58611600</c:v>
                </c:pt>
                <c:pt idx="10">
                  <c:v>39657600</c:v>
                </c:pt>
              </c:numCache>
            </c:numRef>
          </c:val>
        </c:ser>
        <c:marker val="1"/>
        <c:axId val="84293888"/>
        <c:axId val="86348928"/>
      </c:lineChart>
      <c:lineChart>
        <c:grouping val="standard"/>
        <c:ser>
          <c:idx val="2"/>
          <c:order val="1"/>
          <c:tx>
            <c:strRef>
              <c:f>Hoja2!$H$1</c:f>
              <c:strCache>
                <c:ptCount val="1"/>
                <c:pt idx="0">
                  <c:v>Ley Media</c:v>
                </c:pt>
              </c:strCache>
            </c:strRef>
          </c:tx>
          <c:cat>
            <c:numRef>
              <c:f>Hoja2!$F$2:$F$12</c:f>
              <c:numCache>
                <c:formatCode>0.00</c:formatCode>
                <c:ptCount val="11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0.75000000000000044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1.7500000000000009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</c:numCache>
            </c:numRef>
          </c:cat>
          <c:val>
            <c:numRef>
              <c:f>Hoja2!$H$2:$H$12</c:f>
              <c:numCache>
                <c:formatCode>#,##0.00</c:formatCode>
                <c:ptCount val="11"/>
                <c:pt idx="0">
                  <c:v>0.49744263248443166</c:v>
                </c:pt>
                <c:pt idx="1">
                  <c:v>0.60076896021334369</c:v>
                </c:pt>
                <c:pt idx="2">
                  <c:v>0.74887279406031515</c:v>
                </c:pt>
                <c:pt idx="3">
                  <c:v>0.97003519705869168</c:v>
                </c:pt>
                <c:pt idx="4">
                  <c:v>1.2269106861333878</c:v>
                </c:pt>
                <c:pt idx="5">
                  <c:v>1.520870910698497</c:v>
                </c:pt>
                <c:pt idx="6">
                  <c:v>1.88491559756921</c:v>
                </c:pt>
                <c:pt idx="7">
                  <c:v>2.2409077155824551</c:v>
                </c:pt>
                <c:pt idx="8">
                  <c:v>2.5975581395348799</c:v>
                </c:pt>
                <c:pt idx="9">
                  <c:v>2.9450248756218906</c:v>
                </c:pt>
                <c:pt idx="10">
                  <c:v>3.2244852941176472</c:v>
                </c:pt>
              </c:numCache>
            </c:numRef>
          </c:val>
        </c:ser>
        <c:marker val="1"/>
        <c:axId val="86407040"/>
        <c:axId val="86405120"/>
      </c:lineChart>
      <c:catAx>
        <c:axId val="842938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Ley de Corte (%)</a:t>
                </a:r>
              </a:p>
            </c:rich>
          </c:tx>
        </c:title>
        <c:numFmt formatCode="0.00" sourceLinked="1"/>
        <c:tickLblPos val="nextTo"/>
        <c:crossAx val="86348928"/>
        <c:crosses val="autoZero"/>
        <c:auto val="1"/>
        <c:lblAlgn val="ctr"/>
        <c:lblOffset val="100"/>
      </c:catAx>
      <c:valAx>
        <c:axId val="863489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 dirty="0"/>
                  <a:t>Tonelaje </a:t>
                </a:r>
                <a:r>
                  <a:rPr lang="es-ES" dirty="0" smtClean="0"/>
                  <a:t>(</a:t>
                </a:r>
                <a:r>
                  <a:rPr lang="es-ES" dirty="0" err="1" smtClean="0"/>
                  <a:t>Mton</a:t>
                </a:r>
                <a:r>
                  <a:rPr lang="es-ES" dirty="0"/>
                  <a:t>)</a:t>
                </a:r>
              </a:p>
            </c:rich>
          </c:tx>
        </c:title>
        <c:numFmt formatCode="0" sourceLinked="0"/>
        <c:tickLblPos val="nextTo"/>
        <c:crossAx val="84293888"/>
        <c:crosses val="autoZero"/>
        <c:crossBetween val="between"/>
        <c:dispUnits>
          <c:builtInUnit val="millions"/>
        </c:dispUnits>
      </c:valAx>
      <c:valAx>
        <c:axId val="86405120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Ley Media (%)</a:t>
                </a:r>
              </a:p>
            </c:rich>
          </c:tx>
        </c:title>
        <c:numFmt formatCode="#,##0.00" sourceLinked="1"/>
        <c:tickLblPos val="nextTo"/>
        <c:crossAx val="86407040"/>
        <c:crosses val="max"/>
        <c:crossBetween val="between"/>
      </c:valAx>
      <c:catAx>
        <c:axId val="86407040"/>
        <c:scaling>
          <c:orientation val="minMax"/>
        </c:scaling>
        <c:delete val="1"/>
        <c:axPos val="b"/>
        <c:numFmt formatCode="0.00" sourceLinked="1"/>
        <c:tickLblPos val="none"/>
        <c:crossAx val="86405120"/>
        <c:crosses val="autoZero"/>
        <c:auto val="1"/>
        <c:lblAlgn val="ctr"/>
        <c:lblOffset val="100"/>
      </c:catAx>
    </c:plotArea>
    <c:legend>
      <c:legendPos val="b"/>
    </c:legend>
    <c:plotVisOnly val="1"/>
  </c:chart>
  <c:spPr>
    <a:ln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lang="es-ES" sz="1700"/>
            </a:pPr>
            <a:r>
              <a:rPr lang="es-ES" sz="1700"/>
              <a:t>Perfiles de Recursos medidos-indicados-inferidos</a:t>
            </a:r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Resumen!$B$2</c:f>
              <c:strCache>
                <c:ptCount val="1"/>
                <c:pt idx="0">
                  <c:v>Medido Actualizado</c:v>
                </c:pt>
              </c:strCache>
            </c:strRef>
          </c:tx>
          <c:spPr>
            <a:ln>
              <a:noFill/>
            </a:ln>
          </c:spPr>
          <c:trendline>
            <c:spPr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  <c:trendlineType val="linear"/>
          </c:trendline>
          <c:cat>
            <c:strRef>
              <c:f>Resumen!$A$3:$A$20</c:f>
              <c:strCache>
                <c:ptCount val="17"/>
                <c:pt idx="0">
                  <c:v>Caso Base</c:v>
                </c:pt>
                <c:pt idx="1">
                  <c:v>1-2</c:v>
                </c:pt>
                <c:pt idx="2">
                  <c:v>1-3</c:v>
                </c:pt>
                <c:pt idx="3">
                  <c:v>1-4</c:v>
                </c:pt>
                <c:pt idx="4">
                  <c:v>3-3</c:v>
                </c:pt>
                <c:pt idx="5">
                  <c:v>3-4</c:v>
                </c:pt>
                <c:pt idx="6">
                  <c:v>3-5</c:v>
                </c:pt>
                <c:pt idx="7">
                  <c:v>3-6</c:v>
                </c:pt>
                <c:pt idx="8">
                  <c:v>3-7</c:v>
                </c:pt>
                <c:pt idx="9">
                  <c:v>5-5</c:v>
                </c:pt>
                <c:pt idx="10">
                  <c:v>5-6</c:v>
                </c:pt>
                <c:pt idx="11">
                  <c:v>5-7</c:v>
                </c:pt>
                <c:pt idx="12">
                  <c:v>5-8</c:v>
                </c:pt>
                <c:pt idx="13">
                  <c:v>7-8</c:v>
                </c:pt>
                <c:pt idx="14">
                  <c:v>7-9</c:v>
                </c:pt>
                <c:pt idx="15">
                  <c:v>7-10</c:v>
                </c:pt>
                <c:pt idx="16">
                  <c:v>7-11</c:v>
                </c:pt>
              </c:strCache>
            </c:strRef>
          </c:cat>
          <c:val>
            <c:numRef>
              <c:f>Resumen!$B$3:$B$20</c:f>
              <c:numCache>
                <c:formatCode>0.00</c:formatCode>
                <c:ptCount val="17"/>
                <c:pt idx="0">
                  <c:v>6.6454661623260698</c:v>
                </c:pt>
                <c:pt idx="1">
                  <c:v>7.3048177228521238</c:v>
                </c:pt>
                <c:pt idx="2">
                  <c:v>7.5294194935315923</c:v>
                </c:pt>
                <c:pt idx="3">
                  <c:v>7.5556130641403589</c:v>
                </c:pt>
                <c:pt idx="4">
                  <c:v>7.6120480628516303</c:v>
                </c:pt>
                <c:pt idx="5">
                  <c:v>7.7617564757879567</c:v>
                </c:pt>
                <c:pt idx="6">
                  <c:v>7.8501227872908794</c:v>
                </c:pt>
                <c:pt idx="7">
                  <c:v>7.8760733021710534</c:v>
                </c:pt>
                <c:pt idx="8">
                  <c:v>7.9597134228779094</c:v>
                </c:pt>
                <c:pt idx="9">
                  <c:v>7.8530564220115116</c:v>
                </c:pt>
                <c:pt idx="10">
                  <c:v>7.8827974998123524</c:v>
                </c:pt>
                <c:pt idx="11">
                  <c:v>7.9459313789534045</c:v>
                </c:pt>
                <c:pt idx="12">
                  <c:v>8.0131253639794959</c:v>
                </c:pt>
                <c:pt idx="13">
                  <c:v>8.0480508886628179</c:v>
                </c:pt>
                <c:pt idx="14">
                  <c:v>8.0935135727832268</c:v>
                </c:pt>
                <c:pt idx="15">
                  <c:v>8.1173093139109582</c:v>
                </c:pt>
                <c:pt idx="16">
                  <c:v>8.1771489228772829</c:v>
                </c:pt>
              </c:numCache>
            </c:numRef>
          </c:val>
        </c:ser>
        <c:marker val="1"/>
        <c:axId val="86683648"/>
        <c:axId val="86687104"/>
      </c:lineChart>
      <c:lineChart>
        <c:grouping val="standard"/>
        <c:ser>
          <c:idx val="1"/>
          <c:order val="1"/>
          <c:tx>
            <c:strRef>
              <c:f>Resumen!$C$2</c:f>
              <c:strCache>
                <c:ptCount val="1"/>
                <c:pt idx="0">
                  <c:v>Indicado Actualizado</c:v>
                </c:pt>
              </c:strCache>
            </c:strRef>
          </c:tx>
          <c:spPr>
            <a:ln>
              <a:noFill/>
            </a:ln>
          </c:spPr>
          <c:trendline>
            <c:spPr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  <c:trendlineType val="linear"/>
          </c:trendline>
          <c:cat>
            <c:strRef>
              <c:f>Resumen!$A$3:$A$20</c:f>
              <c:strCache>
                <c:ptCount val="17"/>
                <c:pt idx="0">
                  <c:v>Caso Base</c:v>
                </c:pt>
                <c:pt idx="1">
                  <c:v>1-2</c:v>
                </c:pt>
                <c:pt idx="2">
                  <c:v>1-3</c:v>
                </c:pt>
                <c:pt idx="3">
                  <c:v>1-4</c:v>
                </c:pt>
                <c:pt idx="4">
                  <c:v>3-3</c:v>
                </c:pt>
                <c:pt idx="5">
                  <c:v>3-4</c:v>
                </c:pt>
                <c:pt idx="6">
                  <c:v>3-5</c:v>
                </c:pt>
                <c:pt idx="7">
                  <c:v>3-6</c:v>
                </c:pt>
                <c:pt idx="8">
                  <c:v>3-7</c:v>
                </c:pt>
                <c:pt idx="9">
                  <c:v>5-5</c:v>
                </c:pt>
                <c:pt idx="10">
                  <c:v>5-6</c:v>
                </c:pt>
                <c:pt idx="11">
                  <c:v>5-7</c:v>
                </c:pt>
                <c:pt idx="12">
                  <c:v>5-8</c:v>
                </c:pt>
                <c:pt idx="13">
                  <c:v>7-8</c:v>
                </c:pt>
                <c:pt idx="14">
                  <c:v>7-9</c:v>
                </c:pt>
                <c:pt idx="15">
                  <c:v>7-10</c:v>
                </c:pt>
                <c:pt idx="16">
                  <c:v>7-11</c:v>
                </c:pt>
              </c:strCache>
            </c:strRef>
          </c:cat>
          <c:val>
            <c:numRef>
              <c:f>Resumen!$C$3:$C$20</c:f>
              <c:numCache>
                <c:formatCode>0.00</c:formatCode>
                <c:ptCount val="17"/>
                <c:pt idx="0">
                  <c:v>1.6063051619697757</c:v>
                </c:pt>
                <c:pt idx="1">
                  <c:v>1.3388995078458754</c:v>
                </c:pt>
                <c:pt idx="2">
                  <c:v>1.3465533537268213</c:v>
                </c:pt>
                <c:pt idx="3">
                  <c:v>1.3483511243341681</c:v>
                </c:pt>
                <c:pt idx="4">
                  <c:v>1.1647626249246585</c:v>
                </c:pt>
                <c:pt idx="5">
                  <c:v>1.1767236769577201</c:v>
                </c:pt>
                <c:pt idx="6">
                  <c:v>1.1688459254897166</c:v>
                </c:pt>
                <c:pt idx="7">
                  <c:v>1.181923881813977</c:v>
                </c:pt>
                <c:pt idx="8">
                  <c:v>1.1735051113038721</c:v>
                </c:pt>
                <c:pt idx="9">
                  <c:v>1.1606299442776544</c:v>
                </c:pt>
                <c:pt idx="10">
                  <c:v>1.1828541426052641</c:v>
                </c:pt>
                <c:pt idx="11">
                  <c:v>1.188169014599167</c:v>
                </c:pt>
                <c:pt idx="12">
                  <c:v>1.1810003056209248</c:v>
                </c:pt>
                <c:pt idx="13">
                  <c:v>1.1124284882782547</c:v>
                </c:pt>
                <c:pt idx="14">
                  <c:v>1.1162768343493925</c:v>
                </c:pt>
                <c:pt idx="15">
                  <c:v>1.1167563696521181</c:v>
                </c:pt>
                <c:pt idx="16">
                  <c:v>1.1527969595348453</c:v>
                </c:pt>
              </c:numCache>
            </c:numRef>
          </c:val>
        </c:ser>
        <c:ser>
          <c:idx val="2"/>
          <c:order val="2"/>
          <c:tx>
            <c:strRef>
              <c:f>Resumen!$D$2</c:f>
              <c:strCache>
                <c:ptCount val="1"/>
                <c:pt idx="0">
                  <c:v>Inferido Actualizado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7"/>
          </c:marker>
          <c:trendline>
            <c:spPr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  <c:trendlineType val="linear"/>
          </c:trendline>
          <c:cat>
            <c:strRef>
              <c:f>Resumen!$A$3:$A$20</c:f>
              <c:strCache>
                <c:ptCount val="17"/>
                <c:pt idx="0">
                  <c:v>Caso Base</c:v>
                </c:pt>
                <c:pt idx="1">
                  <c:v>1-2</c:v>
                </c:pt>
                <c:pt idx="2">
                  <c:v>1-3</c:v>
                </c:pt>
                <c:pt idx="3">
                  <c:v>1-4</c:v>
                </c:pt>
                <c:pt idx="4">
                  <c:v>3-3</c:v>
                </c:pt>
                <c:pt idx="5">
                  <c:v>3-4</c:v>
                </c:pt>
                <c:pt idx="6">
                  <c:v>3-5</c:v>
                </c:pt>
                <c:pt idx="7">
                  <c:v>3-6</c:v>
                </c:pt>
                <c:pt idx="8">
                  <c:v>3-7</c:v>
                </c:pt>
                <c:pt idx="9">
                  <c:v>5-5</c:v>
                </c:pt>
                <c:pt idx="10">
                  <c:v>5-6</c:v>
                </c:pt>
                <c:pt idx="11">
                  <c:v>5-7</c:v>
                </c:pt>
                <c:pt idx="12">
                  <c:v>5-8</c:v>
                </c:pt>
                <c:pt idx="13">
                  <c:v>7-8</c:v>
                </c:pt>
                <c:pt idx="14">
                  <c:v>7-9</c:v>
                </c:pt>
                <c:pt idx="15">
                  <c:v>7-10</c:v>
                </c:pt>
                <c:pt idx="16">
                  <c:v>7-11</c:v>
                </c:pt>
              </c:strCache>
            </c:strRef>
          </c:cat>
          <c:val>
            <c:numRef>
              <c:f>Resumen!$D$3:$D$20</c:f>
              <c:numCache>
                <c:formatCode>0.00</c:formatCode>
                <c:ptCount val="17"/>
                <c:pt idx="0">
                  <c:v>1.1131487997074898</c:v>
                </c:pt>
                <c:pt idx="1">
                  <c:v>0.72120289387552761</c:v>
                </c:pt>
                <c:pt idx="2">
                  <c:v>0.48894732692693976</c:v>
                </c:pt>
                <c:pt idx="3">
                  <c:v>0.46095596884354295</c:v>
                </c:pt>
                <c:pt idx="4">
                  <c:v>0.588109407331176</c:v>
                </c:pt>
                <c:pt idx="5">
                  <c:v>0.42643997928276905</c:v>
                </c:pt>
                <c:pt idx="6">
                  <c:v>0.34595137042564672</c:v>
                </c:pt>
                <c:pt idx="7">
                  <c:v>0.30692282797274945</c:v>
                </c:pt>
                <c:pt idx="8">
                  <c:v>0.23170158742294691</c:v>
                </c:pt>
                <c:pt idx="9">
                  <c:v>0.35123370505509005</c:v>
                </c:pt>
                <c:pt idx="10">
                  <c:v>0.29926839701370533</c:v>
                </c:pt>
                <c:pt idx="11">
                  <c:v>0.23081974615738854</c:v>
                </c:pt>
                <c:pt idx="12">
                  <c:v>0.1707944789651564</c:v>
                </c:pt>
                <c:pt idx="13">
                  <c:v>0.20444079057449893</c:v>
                </c:pt>
                <c:pt idx="14">
                  <c:v>0.15512968460179971</c:v>
                </c:pt>
                <c:pt idx="15">
                  <c:v>0.13085440265483428</c:v>
                </c:pt>
                <c:pt idx="16">
                  <c:v>3.4974227492113659E-2</c:v>
                </c:pt>
              </c:numCache>
            </c:numRef>
          </c:val>
        </c:ser>
        <c:marker val="1"/>
        <c:axId val="106218624"/>
        <c:axId val="100284672"/>
      </c:lineChart>
      <c:catAx>
        <c:axId val="866836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Estrategia</a:t>
                </a:r>
              </a:p>
            </c:rich>
          </c:tx>
        </c:title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86687104"/>
        <c:crosses val="autoZero"/>
        <c:auto val="1"/>
        <c:lblAlgn val="ctr"/>
        <c:lblOffset val="100"/>
      </c:catAx>
      <c:valAx>
        <c:axId val="866871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s-ES"/>
                </a:pPr>
                <a:r>
                  <a:rPr lang="es-ES"/>
                  <a:t>Razón Medido Actualizado</a:t>
                </a:r>
              </a:p>
            </c:rich>
          </c:tx>
        </c:title>
        <c:numFmt formatCode="0.00" sourceLinked="1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86683648"/>
        <c:crosses val="autoZero"/>
        <c:crossBetween val="between"/>
      </c:valAx>
      <c:valAx>
        <c:axId val="100284672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lang="es-ES"/>
                </a:pPr>
                <a:r>
                  <a:rPr lang="es-ES"/>
                  <a:t>Razón indicado o inferido actualizado</a:t>
                </a:r>
              </a:p>
            </c:rich>
          </c:tx>
        </c:title>
        <c:numFmt formatCode="0.00" sourceLinked="1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106218624"/>
        <c:crosses val="max"/>
        <c:crossBetween val="between"/>
      </c:valAx>
      <c:catAx>
        <c:axId val="106218624"/>
        <c:scaling>
          <c:orientation val="minMax"/>
        </c:scaling>
        <c:delete val="1"/>
        <c:axPos val="b"/>
        <c:tickLblPos val="none"/>
        <c:crossAx val="100284672"/>
        <c:crosses val="autoZero"/>
        <c:auto val="1"/>
        <c:lblAlgn val="ctr"/>
        <c:lblOffset val="100"/>
      </c:catAx>
    </c:plotArea>
    <c:legend>
      <c:legendPos val="b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txPr>
        <a:bodyPr/>
        <a:lstStyle/>
        <a:p>
          <a:pPr>
            <a:defRPr lang="es-ES"/>
          </a:pPr>
          <a:endParaRPr lang="es-CL"/>
        </a:p>
      </c:txPr>
    </c:legend>
    <c:plotVisOnly val="1"/>
  </c:chart>
  <c:spPr>
    <a:ln w="15875"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sz="1400"/>
      </a:pPr>
      <a:endParaRPr lang="es-C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sz="1800"/>
            </a:pPr>
            <a:r>
              <a:rPr lang="es-ES" sz="1800"/>
              <a:t>VAN vs Inferido Actualizado</a:t>
            </a:r>
          </a:p>
        </c:rich>
      </c:tx>
    </c:title>
    <c:plotArea>
      <c:layout/>
      <c:scatterChart>
        <c:scatterStyle val="lineMarker"/>
        <c:ser>
          <c:idx val="0"/>
          <c:order val="0"/>
          <c:tx>
            <c:strRef>
              <c:f>Resumen!$J$3</c:f>
              <c:strCache>
                <c:ptCount val="1"/>
                <c:pt idx="0">
                  <c:v>VAN Esperado</c:v>
                </c:pt>
              </c:strCache>
            </c:strRef>
          </c:tx>
          <c:spPr>
            <a:ln w="28575">
              <a:noFill/>
            </a:ln>
          </c:spPr>
          <c:trendline>
            <c:spPr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  <c:trendlineType val="linear"/>
          </c:trendline>
          <c:xVal>
            <c:numRef>
              <c:f>Resumen!$D$5:$D$21</c:f>
              <c:numCache>
                <c:formatCode>0.00</c:formatCode>
                <c:ptCount val="16"/>
                <c:pt idx="0">
                  <c:v>0.72120289387552761</c:v>
                </c:pt>
                <c:pt idx="1">
                  <c:v>0.48894732692693976</c:v>
                </c:pt>
                <c:pt idx="2">
                  <c:v>0.4609559688435424</c:v>
                </c:pt>
                <c:pt idx="3">
                  <c:v>0.58810940733117456</c:v>
                </c:pt>
                <c:pt idx="4">
                  <c:v>0.42643997928276806</c:v>
                </c:pt>
                <c:pt idx="5">
                  <c:v>0.34595137042564611</c:v>
                </c:pt>
                <c:pt idx="6">
                  <c:v>0.30692282797274795</c:v>
                </c:pt>
                <c:pt idx="7">
                  <c:v>0.23170158742294691</c:v>
                </c:pt>
                <c:pt idx="8">
                  <c:v>0.35123370505509005</c:v>
                </c:pt>
                <c:pt idx="9">
                  <c:v>0.29926839701370483</c:v>
                </c:pt>
                <c:pt idx="10">
                  <c:v>0.23081974615738823</c:v>
                </c:pt>
                <c:pt idx="11">
                  <c:v>0.1707944789651564</c:v>
                </c:pt>
                <c:pt idx="12">
                  <c:v>0.20444079057449827</c:v>
                </c:pt>
                <c:pt idx="13">
                  <c:v>0.15512968460179971</c:v>
                </c:pt>
                <c:pt idx="14">
                  <c:v>0.13085440265483428</c:v>
                </c:pt>
                <c:pt idx="15">
                  <c:v>3.4974227492113583E-2</c:v>
                </c:pt>
              </c:numCache>
            </c:numRef>
          </c:xVal>
          <c:yVal>
            <c:numRef>
              <c:f>Resumen!$J$5:$J$21</c:f>
              <c:numCache>
                <c:formatCode>0%</c:formatCode>
                <c:ptCount val="16"/>
                <c:pt idx="0">
                  <c:v>1.389665470461098</c:v>
                </c:pt>
                <c:pt idx="1">
                  <c:v>1.4952816667728479</c:v>
                </c:pt>
                <c:pt idx="2">
                  <c:v>1.5038371773682382</c:v>
                </c:pt>
                <c:pt idx="3">
                  <c:v>1.3035611660173738</c:v>
                </c:pt>
                <c:pt idx="4">
                  <c:v>1.355573790097121</c:v>
                </c:pt>
                <c:pt idx="5">
                  <c:v>1.4003450678182441</c:v>
                </c:pt>
                <c:pt idx="6">
                  <c:v>1.3893695247169255</c:v>
                </c:pt>
                <c:pt idx="7">
                  <c:v>1.4504132352662975</c:v>
                </c:pt>
                <c:pt idx="8">
                  <c:v>1.2318617849978042</c:v>
                </c:pt>
                <c:pt idx="9">
                  <c:v>1.2371790031689898</c:v>
                </c:pt>
                <c:pt idx="10">
                  <c:v>1.2999478290166306</c:v>
                </c:pt>
                <c:pt idx="11">
                  <c:v>1.1214804262508475</c:v>
                </c:pt>
                <c:pt idx="12">
                  <c:v>1.2146891570762126</c:v>
                </c:pt>
                <c:pt idx="13">
                  <c:v>1.1901942980274769</c:v>
                </c:pt>
                <c:pt idx="14">
                  <c:v>1.1769688817065298</c:v>
                </c:pt>
                <c:pt idx="15">
                  <c:v>0.79366125674119214</c:v>
                </c:pt>
              </c:numCache>
            </c:numRef>
          </c:yVal>
        </c:ser>
        <c:ser>
          <c:idx val="1"/>
          <c:order val="1"/>
          <c:tx>
            <c:strRef>
              <c:f>Resumen!$K$3</c:f>
              <c:strCache>
                <c:ptCount val="1"/>
                <c:pt idx="0">
                  <c:v>DesvEst VAN</c:v>
                </c:pt>
              </c:strCache>
            </c:strRef>
          </c:tx>
          <c:spPr>
            <a:ln w="28575">
              <a:noFill/>
            </a:ln>
          </c:spPr>
          <c:trendline>
            <c:spPr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  <c:trendlineType val="linear"/>
          </c:trendline>
          <c:xVal>
            <c:numRef>
              <c:f>Resumen!$D$5:$D$21</c:f>
              <c:numCache>
                <c:formatCode>0.00</c:formatCode>
                <c:ptCount val="16"/>
                <c:pt idx="0">
                  <c:v>0.72120289387552761</c:v>
                </c:pt>
                <c:pt idx="1">
                  <c:v>0.48894732692693976</c:v>
                </c:pt>
                <c:pt idx="2">
                  <c:v>0.4609559688435424</c:v>
                </c:pt>
                <c:pt idx="3">
                  <c:v>0.58810940733117456</c:v>
                </c:pt>
                <c:pt idx="4">
                  <c:v>0.42643997928276806</c:v>
                </c:pt>
                <c:pt idx="5">
                  <c:v>0.34595137042564611</c:v>
                </c:pt>
                <c:pt idx="6">
                  <c:v>0.30692282797274795</c:v>
                </c:pt>
                <c:pt idx="7">
                  <c:v>0.23170158742294691</c:v>
                </c:pt>
                <c:pt idx="8">
                  <c:v>0.35123370505509005</c:v>
                </c:pt>
                <c:pt idx="9">
                  <c:v>0.29926839701370483</c:v>
                </c:pt>
                <c:pt idx="10">
                  <c:v>0.23081974615738823</c:v>
                </c:pt>
                <c:pt idx="11">
                  <c:v>0.1707944789651564</c:v>
                </c:pt>
                <c:pt idx="12">
                  <c:v>0.20444079057449827</c:v>
                </c:pt>
                <c:pt idx="13">
                  <c:v>0.15512968460179971</c:v>
                </c:pt>
                <c:pt idx="14">
                  <c:v>0.13085440265483428</c:v>
                </c:pt>
                <c:pt idx="15">
                  <c:v>3.4974227492113583E-2</c:v>
                </c:pt>
              </c:numCache>
            </c:numRef>
          </c:xVal>
          <c:yVal>
            <c:numRef>
              <c:f>Resumen!$K$5:$K$21</c:f>
              <c:numCache>
                <c:formatCode>0%</c:formatCode>
                <c:ptCount val="16"/>
                <c:pt idx="0">
                  <c:v>0.22932258307397263</c:v>
                </c:pt>
                <c:pt idx="1">
                  <c:v>0.17154530110159433</c:v>
                </c:pt>
                <c:pt idx="2">
                  <c:v>0.16658118047017953</c:v>
                </c:pt>
                <c:pt idx="3">
                  <c:v>0.18086362589874014</c:v>
                </c:pt>
                <c:pt idx="4">
                  <c:v>0.15158806506049718</c:v>
                </c:pt>
                <c:pt idx="5">
                  <c:v>0.13946560734681551</c:v>
                </c:pt>
                <c:pt idx="6">
                  <c:v>0.13072252252185138</c:v>
                </c:pt>
                <c:pt idx="7">
                  <c:v>0.12630869742137596</c:v>
                </c:pt>
                <c:pt idx="8">
                  <c:v>0.13809929333416407</c:v>
                </c:pt>
                <c:pt idx="9">
                  <c:v>0.13161174064934092</c:v>
                </c:pt>
                <c:pt idx="10">
                  <c:v>0.12461131254484484</c:v>
                </c:pt>
                <c:pt idx="11">
                  <c:v>0.10680493335326896</c:v>
                </c:pt>
                <c:pt idx="12">
                  <c:v>0.11560052500510262</c:v>
                </c:pt>
                <c:pt idx="13">
                  <c:v>0.10388497522574973</c:v>
                </c:pt>
                <c:pt idx="14">
                  <c:v>0.10289284472939139</c:v>
                </c:pt>
                <c:pt idx="15">
                  <c:v>9.6909864650503358E-2</c:v>
                </c:pt>
              </c:numCache>
            </c:numRef>
          </c:yVal>
        </c:ser>
        <c:axId val="84847232"/>
        <c:axId val="85197568"/>
      </c:scatterChart>
      <c:valAx>
        <c:axId val="848472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Inferido Actualizado</a:t>
                </a:r>
              </a:p>
            </c:rich>
          </c:tx>
        </c:title>
        <c:numFmt formatCode="0.00" sourceLinked="1"/>
        <c:tickLblPos val="nextTo"/>
        <c:crossAx val="85197568"/>
        <c:crosses val="autoZero"/>
        <c:crossBetween val="midCat"/>
      </c:valAx>
      <c:valAx>
        <c:axId val="851975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VAN [% Caso Base]</a:t>
                </a:r>
              </a:p>
            </c:rich>
          </c:tx>
        </c:title>
        <c:numFmt formatCode="0%" sourceLinked="0"/>
        <c:tickLblPos val="nextTo"/>
        <c:crossAx val="84847232"/>
        <c:crosses val="autoZero"/>
        <c:crossBetween val="midCat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</c:legend>
    <c:plotVisOnly val="1"/>
  </c:chart>
  <c:spPr>
    <a:ln>
      <a:solidFill>
        <a:schemeClr val="tx1"/>
      </a:solidFill>
    </a:ln>
  </c:spPr>
  <c:txPr>
    <a:bodyPr/>
    <a:lstStyle/>
    <a:p>
      <a:pPr>
        <a:defRPr sz="1200"/>
      </a:pPr>
      <a:endParaRPr lang="es-C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sz="1800"/>
            </a:pPr>
            <a:r>
              <a:rPr lang="es-ES" sz="1800"/>
              <a:t>VAN vs Inferido Actualizado</a:t>
            </a:r>
          </a:p>
        </c:rich>
      </c:tx>
    </c:title>
    <c:plotArea>
      <c:layout/>
      <c:scatterChart>
        <c:scatterStyle val="lineMarker"/>
        <c:ser>
          <c:idx val="1"/>
          <c:order val="0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(2)'!$E$5:$F$5</c:f>
              <c:numCache>
                <c:formatCode>0%</c:formatCode>
                <c:ptCount val="2"/>
                <c:pt idx="0">
                  <c:v>0.72120289387552761</c:v>
                </c:pt>
                <c:pt idx="1">
                  <c:v>0.72120289387552761</c:v>
                </c:pt>
              </c:numCache>
            </c:numRef>
          </c:xVal>
          <c:yVal>
            <c:numRef>
              <c:f>'Resumen (2)'!$J$5:$K$5</c:f>
              <c:numCache>
                <c:formatCode>0%</c:formatCode>
                <c:ptCount val="2"/>
                <c:pt idx="0">
                  <c:v>0.94019320763611303</c:v>
                </c:pt>
                <c:pt idx="1">
                  <c:v>1.8391377332860841</c:v>
                </c:pt>
              </c:numCache>
            </c:numRef>
          </c:yVal>
        </c:ser>
        <c:ser>
          <c:idx val="2"/>
          <c:order val="1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(2)'!$E$6:$F$6</c:f>
              <c:numCache>
                <c:formatCode>0%</c:formatCode>
                <c:ptCount val="2"/>
                <c:pt idx="0">
                  <c:v>0.48894732692693976</c:v>
                </c:pt>
                <c:pt idx="1">
                  <c:v>0.48894732692693976</c:v>
                </c:pt>
              </c:numCache>
            </c:numRef>
          </c:xVal>
          <c:yVal>
            <c:numRef>
              <c:f>'Resumen (2)'!$J$6:$K$6</c:f>
              <c:numCache>
                <c:formatCode>0%</c:formatCode>
                <c:ptCount val="2"/>
                <c:pt idx="0">
                  <c:v>1.1590528766137302</c:v>
                </c:pt>
                <c:pt idx="1">
                  <c:v>1.831510456931972</c:v>
                </c:pt>
              </c:numCache>
            </c:numRef>
          </c:yVal>
        </c:ser>
        <c:ser>
          <c:idx val="3"/>
          <c:order val="2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(2)'!$E$7:$F$7</c:f>
              <c:numCache>
                <c:formatCode>0%</c:formatCode>
                <c:ptCount val="2"/>
                <c:pt idx="0">
                  <c:v>0.4609559688435424</c:v>
                </c:pt>
                <c:pt idx="1">
                  <c:v>0.4609559688435424</c:v>
                </c:pt>
              </c:numCache>
            </c:numRef>
          </c:xVal>
          <c:yVal>
            <c:numRef>
              <c:f>'Resumen (2)'!$J$7:$K$7</c:f>
              <c:numCache>
                <c:formatCode>0%</c:formatCode>
                <c:ptCount val="2"/>
                <c:pt idx="0">
                  <c:v>1.1773380636466881</c:v>
                </c:pt>
                <c:pt idx="1">
                  <c:v>1.8303362910897878</c:v>
                </c:pt>
              </c:numCache>
            </c:numRef>
          </c:yVal>
        </c:ser>
        <c:ser>
          <c:idx val="4"/>
          <c:order val="3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(2)'!$E$8:$F$8</c:f>
              <c:numCache>
                <c:formatCode>0%</c:formatCode>
                <c:ptCount val="2"/>
                <c:pt idx="0">
                  <c:v>0.58810940733117456</c:v>
                </c:pt>
                <c:pt idx="1">
                  <c:v>0.58810940733117456</c:v>
                </c:pt>
              </c:numCache>
            </c:numRef>
          </c:xVal>
          <c:yVal>
            <c:numRef>
              <c:f>'Resumen (2)'!$J$8:$K$8</c:f>
              <c:numCache>
                <c:formatCode>0%</c:formatCode>
                <c:ptCount val="2"/>
                <c:pt idx="0">
                  <c:v>0.94906845925584415</c:v>
                </c:pt>
                <c:pt idx="1">
                  <c:v>1.6580538727789089</c:v>
                </c:pt>
              </c:numCache>
            </c:numRef>
          </c:yVal>
        </c:ser>
        <c:ser>
          <c:idx val="5"/>
          <c:order val="4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(2)'!$E$9:$F$9</c:f>
              <c:numCache>
                <c:formatCode>0%</c:formatCode>
                <c:ptCount val="2"/>
                <c:pt idx="0">
                  <c:v>0.42643997928276806</c:v>
                </c:pt>
                <c:pt idx="1">
                  <c:v>0.42643997928276806</c:v>
                </c:pt>
              </c:numCache>
            </c:numRef>
          </c:xVal>
          <c:yVal>
            <c:numRef>
              <c:f>'Resumen (2)'!$J$9:$K$9</c:f>
              <c:numCache>
                <c:formatCode>0%</c:formatCode>
                <c:ptCount val="2"/>
                <c:pt idx="0">
                  <c:v>1.058461182578551</c:v>
                </c:pt>
                <c:pt idx="1">
                  <c:v>1.6526863976156978</c:v>
                </c:pt>
              </c:numCache>
            </c:numRef>
          </c:yVal>
        </c:ser>
        <c:ser>
          <c:idx val="6"/>
          <c:order val="5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(2)'!$E$10:$F$10</c:f>
              <c:numCache>
                <c:formatCode>0%</c:formatCode>
                <c:ptCount val="2"/>
                <c:pt idx="0">
                  <c:v>0.34595137042564611</c:v>
                </c:pt>
                <c:pt idx="1">
                  <c:v>0.34595137042564611</c:v>
                </c:pt>
              </c:numCache>
            </c:numRef>
          </c:xVal>
          <c:yVal>
            <c:numRef>
              <c:f>'Resumen (2)'!$J$10:$K$10</c:f>
              <c:numCache>
                <c:formatCode>0%</c:formatCode>
                <c:ptCount val="2"/>
                <c:pt idx="0">
                  <c:v>1.1269924774184839</c:v>
                </c:pt>
                <c:pt idx="1">
                  <c:v>1.6736976582180014</c:v>
                </c:pt>
              </c:numCache>
            </c:numRef>
          </c:yVal>
        </c:ser>
        <c:ser>
          <c:idx val="7"/>
          <c:order val="6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(2)'!$E$11:$F$11</c:f>
              <c:numCache>
                <c:formatCode>0%</c:formatCode>
                <c:ptCount val="2"/>
                <c:pt idx="0">
                  <c:v>0.30692282797274795</c:v>
                </c:pt>
                <c:pt idx="1">
                  <c:v>0.30692282797274795</c:v>
                </c:pt>
              </c:numCache>
            </c:numRef>
          </c:xVal>
          <c:yVal>
            <c:numRef>
              <c:f>'Resumen (2)'!$J$11:$K$11</c:f>
              <c:numCache>
                <c:formatCode>0%</c:formatCode>
                <c:ptCount val="2"/>
                <c:pt idx="0">
                  <c:v>1.1331533805740939</c:v>
                </c:pt>
                <c:pt idx="1">
                  <c:v>1.6455856688597521</c:v>
                </c:pt>
              </c:numCache>
            </c:numRef>
          </c:yVal>
        </c:ser>
        <c:ser>
          <c:idx val="8"/>
          <c:order val="7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(2)'!$E$12:$F$12</c:f>
              <c:numCache>
                <c:formatCode>0%</c:formatCode>
                <c:ptCount val="2"/>
                <c:pt idx="0">
                  <c:v>0.23170158742294691</c:v>
                </c:pt>
                <c:pt idx="1">
                  <c:v>0.23170158742294691</c:v>
                </c:pt>
              </c:numCache>
            </c:numRef>
          </c:xVal>
          <c:yVal>
            <c:numRef>
              <c:f>'Resumen (2)'!$J$12:$K$12</c:f>
              <c:numCache>
                <c:formatCode>0%</c:formatCode>
                <c:ptCount val="2"/>
                <c:pt idx="0">
                  <c:v>1.2028481883203999</c:v>
                </c:pt>
                <c:pt idx="1">
                  <c:v>1.6979782822121905</c:v>
                </c:pt>
              </c:numCache>
            </c:numRef>
          </c:yVal>
        </c:ser>
        <c:ser>
          <c:idx val="9"/>
          <c:order val="8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(2)'!$E$13:$F$13</c:f>
              <c:numCache>
                <c:formatCode>0%</c:formatCode>
                <c:ptCount val="2"/>
                <c:pt idx="0">
                  <c:v>0.35123370505509005</c:v>
                </c:pt>
                <c:pt idx="1">
                  <c:v>0.35123370505509005</c:v>
                </c:pt>
              </c:numCache>
            </c:numRef>
          </c:xVal>
          <c:yVal>
            <c:numRef>
              <c:f>'Resumen (2)'!$J$13:$K$13</c:f>
              <c:numCache>
                <c:formatCode>0%</c:formatCode>
                <c:ptCount val="2"/>
                <c:pt idx="0">
                  <c:v>0.96118717006284549</c:v>
                </c:pt>
                <c:pt idx="1">
                  <c:v>1.5025363999327677</c:v>
                </c:pt>
              </c:numCache>
            </c:numRef>
          </c:yVal>
        </c:ser>
        <c:ser>
          <c:idx val="10"/>
          <c:order val="9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(2)'!$E$14:$F$14</c:f>
              <c:numCache>
                <c:formatCode>0%</c:formatCode>
                <c:ptCount val="2"/>
                <c:pt idx="0">
                  <c:v>0.29926839701370483</c:v>
                </c:pt>
                <c:pt idx="1">
                  <c:v>0.29926839701370483</c:v>
                </c:pt>
              </c:numCache>
            </c:numRef>
          </c:xVal>
          <c:yVal>
            <c:numRef>
              <c:f>'Resumen (2)'!$J$14:$K$14</c:f>
              <c:numCache>
                <c:formatCode>0%</c:formatCode>
                <c:ptCount val="2"/>
                <c:pt idx="0">
                  <c:v>0.97921999149628169</c:v>
                </c:pt>
                <c:pt idx="1">
                  <c:v>1.4951380148416979</c:v>
                </c:pt>
              </c:numCache>
            </c:numRef>
          </c:yVal>
        </c:ser>
        <c:ser>
          <c:idx val="11"/>
          <c:order val="10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(2)'!$E$15:$F$15</c:f>
              <c:numCache>
                <c:formatCode>0%</c:formatCode>
                <c:ptCount val="2"/>
                <c:pt idx="0">
                  <c:v>0.23081974615738823</c:v>
                </c:pt>
                <c:pt idx="1">
                  <c:v>0.23081974615738823</c:v>
                </c:pt>
              </c:numCache>
            </c:numRef>
          </c:xVal>
          <c:yVal>
            <c:numRef>
              <c:f>'Resumen (2)'!$J$15:$K$15</c:f>
              <c:numCache>
                <c:formatCode>0%</c:formatCode>
                <c:ptCount val="2"/>
                <c:pt idx="0">
                  <c:v>1.0557096564287316</c:v>
                </c:pt>
                <c:pt idx="1">
                  <c:v>1.5441860016045241</c:v>
                </c:pt>
              </c:numCache>
            </c:numRef>
          </c:yVal>
        </c:ser>
        <c:ser>
          <c:idx val="12"/>
          <c:order val="11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(2)'!$E$16:$F$16</c:f>
              <c:numCache>
                <c:formatCode>0%</c:formatCode>
                <c:ptCount val="2"/>
                <c:pt idx="0">
                  <c:v>0.1707944789651564</c:v>
                </c:pt>
                <c:pt idx="1">
                  <c:v>0.1707944789651564</c:v>
                </c:pt>
              </c:numCache>
            </c:numRef>
          </c:xVal>
          <c:yVal>
            <c:numRef>
              <c:f>'Resumen (2)'!$J$16:$K$16</c:f>
              <c:numCache>
                <c:formatCode>0%</c:formatCode>
                <c:ptCount val="2"/>
                <c:pt idx="0">
                  <c:v>0.9121427568784376</c:v>
                </c:pt>
                <c:pt idx="1">
                  <c:v>1.330818095623252</c:v>
                </c:pt>
              </c:numCache>
            </c:numRef>
          </c:yVal>
        </c:ser>
        <c:ser>
          <c:idx val="13"/>
          <c:order val="12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(2)'!$E$18:$F$18</c:f>
              <c:numCache>
                <c:formatCode>0%</c:formatCode>
                <c:ptCount val="2"/>
                <c:pt idx="0">
                  <c:v>0.20444079057449827</c:v>
                </c:pt>
                <c:pt idx="1">
                  <c:v>0.20444079057449827</c:v>
                </c:pt>
              </c:numCache>
            </c:numRef>
          </c:xVal>
          <c:yVal>
            <c:numRef>
              <c:f>'Resumen (2)'!$J$18:$K$18</c:f>
              <c:numCache>
                <c:formatCode>0%</c:formatCode>
                <c:ptCount val="2"/>
                <c:pt idx="0">
                  <c:v>0.98811212806620852</c:v>
                </c:pt>
                <c:pt idx="1">
                  <c:v>1.4412661860862137</c:v>
                </c:pt>
              </c:numCache>
            </c:numRef>
          </c:yVal>
        </c:ser>
        <c:ser>
          <c:idx val="14"/>
          <c:order val="13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(2)'!$E$19:$F$19</c:f>
              <c:numCache>
                <c:formatCode>0%</c:formatCode>
                <c:ptCount val="2"/>
                <c:pt idx="0">
                  <c:v>0.15512968460179971</c:v>
                </c:pt>
                <c:pt idx="1">
                  <c:v>0.15512968460179971</c:v>
                </c:pt>
              </c:numCache>
            </c:numRef>
          </c:xVal>
          <c:yVal>
            <c:numRef>
              <c:f>'Resumen (2)'!$J$19:$K$19</c:f>
              <c:numCache>
                <c:formatCode>0%</c:formatCode>
                <c:ptCount val="2"/>
                <c:pt idx="0">
                  <c:v>0.98657974658501191</c:v>
                </c:pt>
                <c:pt idx="1">
                  <c:v>1.393808849469951</c:v>
                </c:pt>
              </c:numCache>
            </c:numRef>
          </c:yVal>
        </c:ser>
        <c:ser>
          <c:idx val="15"/>
          <c:order val="14"/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(2)'!$E$20:$F$20</c:f>
              <c:numCache>
                <c:formatCode>0%</c:formatCode>
                <c:ptCount val="2"/>
                <c:pt idx="0">
                  <c:v>0.13085440265483428</c:v>
                </c:pt>
                <c:pt idx="1">
                  <c:v>0.13085440265483428</c:v>
                </c:pt>
              </c:numCache>
            </c:numRef>
          </c:xVal>
          <c:yVal>
            <c:numRef>
              <c:f>'Resumen (2)'!$J$20:$K$20</c:f>
              <c:numCache>
                <c:formatCode>0%</c:formatCode>
                <c:ptCount val="2"/>
                <c:pt idx="0">
                  <c:v>0.9752989060369196</c:v>
                </c:pt>
                <c:pt idx="1">
                  <c:v>1.3786388573761337</c:v>
                </c:pt>
              </c:numCache>
            </c:numRef>
          </c:yVal>
        </c:ser>
        <c:ser>
          <c:idx val="16"/>
          <c:order val="15"/>
          <c:tx>
            <c:v>Rango 95% confianza</c:v>
          </c:tx>
          <c:spPr>
            <a:ln>
              <a:solidFill>
                <a:schemeClr val="tx1"/>
              </a:solidFill>
            </a:ln>
          </c:spPr>
          <c:marker>
            <c:symbol val="dash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'Resumen (2)'!$E$21:$F$21</c:f>
              <c:numCache>
                <c:formatCode>0%</c:formatCode>
                <c:ptCount val="2"/>
                <c:pt idx="0">
                  <c:v>3.4974227492113583E-2</c:v>
                </c:pt>
                <c:pt idx="1">
                  <c:v>3.4974227492113583E-2</c:v>
                </c:pt>
              </c:numCache>
            </c:numRef>
          </c:xVal>
          <c:yVal>
            <c:numRef>
              <c:f>'Resumen (2)'!$J$21:$K$21</c:f>
              <c:numCache>
                <c:formatCode>0%</c:formatCode>
                <c:ptCount val="2"/>
                <c:pt idx="0">
                  <c:v>0.60371792202620378</c:v>
                </c:pt>
                <c:pt idx="1">
                  <c:v>0.98360459145617762</c:v>
                </c:pt>
              </c:numCache>
            </c:numRef>
          </c:yVal>
        </c:ser>
        <c:ser>
          <c:idx val="17"/>
          <c:order val="16"/>
          <c:tx>
            <c:v>VAN Esperado</c:v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'Resumen (2)'!$E$5:$E$21</c:f>
              <c:numCache>
                <c:formatCode>0%</c:formatCode>
                <c:ptCount val="16"/>
                <c:pt idx="0">
                  <c:v>0.72120289387552761</c:v>
                </c:pt>
                <c:pt idx="1">
                  <c:v>0.48894732692693976</c:v>
                </c:pt>
                <c:pt idx="2">
                  <c:v>0.4609559688435424</c:v>
                </c:pt>
                <c:pt idx="3">
                  <c:v>0.58810940733117456</c:v>
                </c:pt>
                <c:pt idx="4">
                  <c:v>0.42643997928276806</c:v>
                </c:pt>
                <c:pt idx="5">
                  <c:v>0.34595137042564611</c:v>
                </c:pt>
                <c:pt idx="6">
                  <c:v>0.30692282797274795</c:v>
                </c:pt>
                <c:pt idx="7">
                  <c:v>0.23170158742294691</c:v>
                </c:pt>
                <c:pt idx="8">
                  <c:v>0.35123370505509005</c:v>
                </c:pt>
                <c:pt idx="9">
                  <c:v>0.29926839701370483</c:v>
                </c:pt>
                <c:pt idx="10">
                  <c:v>0.23081974615738823</c:v>
                </c:pt>
                <c:pt idx="11">
                  <c:v>0.1707944789651564</c:v>
                </c:pt>
                <c:pt idx="12">
                  <c:v>0.20444079057449827</c:v>
                </c:pt>
                <c:pt idx="13">
                  <c:v>0.15512968460179971</c:v>
                </c:pt>
                <c:pt idx="14">
                  <c:v>0.13085440265483428</c:v>
                </c:pt>
                <c:pt idx="15">
                  <c:v>3.4974227492113583E-2</c:v>
                </c:pt>
              </c:numCache>
            </c:numRef>
          </c:xVal>
          <c:yVal>
            <c:numRef>
              <c:f>'Resumen (2)'!$L$5:$L$21</c:f>
              <c:numCache>
                <c:formatCode>0%</c:formatCode>
                <c:ptCount val="16"/>
                <c:pt idx="0">
                  <c:v>1.389665470461098</c:v>
                </c:pt>
                <c:pt idx="1">
                  <c:v>1.4952816667728479</c:v>
                </c:pt>
                <c:pt idx="2">
                  <c:v>1.5038371773682382</c:v>
                </c:pt>
                <c:pt idx="3">
                  <c:v>1.3035611660173738</c:v>
                </c:pt>
                <c:pt idx="4">
                  <c:v>1.355573790097121</c:v>
                </c:pt>
                <c:pt idx="5">
                  <c:v>1.4003450678182441</c:v>
                </c:pt>
                <c:pt idx="6">
                  <c:v>1.3893695247169255</c:v>
                </c:pt>
                <c:pt idx="7">
                  <c:v>1.4504132352662975</c:v>
                </c:pt>
                <c:pt idx="8">
                  <c:v>1.2318617849978042</c:v>
                </c:pt>
                <c:pt idx="9">
                  <c:v>1.2371790031689898</c:v>
                </c:pt>
                <c:pt idx="10">
                  <c:v>1.2999478290166306</c:v>
                </c:pt>
                <c:pt idx="11">
                  <c:v>1.1214804262508475</c:v>
                </c:pt>
                <c:pt idx="12">
                  <c:v>1.2146891570762126</c:v>
                </c:pt>
                <c:pt idx="13">
                  <c:v>1.1901942980274769</c:v>
                </c:pt>
                <c:pt idx="14">
                  <c:v>1.1769688817065298</c:v>
                </c:pt>
                <c:pt idx="15">
                  <c:v>0.79366125674119214</c:v>
                </c:pt>
              </c:numCache>
            </c:numRef>
          </c:yVal>
        </c:ser>
        <c:axId val="85346944"/>
        <c:axId val="85353600"/>
      </c:scatterChart>
      <c:valAx>
        <c:axId val="853469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Inferido Actualizado</a:t>
                </a:r>
              </a:p>
            </c:rich>
          </c:tx>
        </c:title>
        <c:numFmt formatCode="#,##0.00" sourceLinked="0"/>
        <c:tickLblPos val="nextTo"/>
        <c:crossAx val="85353600"/>
        <c:crosses val="autoZero"/>
        <c:crossBetween val="midCat"/>
      </c:valAx>
      <c:valAx>
        <c:axId val="853536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VAN [% Caso Base]</a:t>
                </a:r>
              </a:p>
            </c:rich>
          </c:tx>
        </c:title>
        <c:numFmt formatCode="0%" sourceLinked="1"/>
        <c:tickLblPos val="nextTo"/>
        <c:crossAx val="85346944"/>
        <c:crosses val="autoZero"/>
        <c:crossBetween val="midCat"/>
      </c:valAx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</c:legend>
    <c:plotVisOnly val="1"/>
  </c:chart>
  <c:spPr>
    <a:ln>
      <a:solidFill>
        <a:schemeClr val="tx1"/>
      </a:solidFill>
    </a:ln>
  </c:spPr>
  <c:txPr>
    <a:bodyPr/>
    <a:lstStyle/>
    <a:p>
      <a:pPr>
        <a:defRPr sz="1400"/>
      </a:pPr>
      <a:endParaRPr lang="es-CL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B6910B4-5461-4FC4-8823-A79707A57E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A1C54A-CE9F-40C0-820A-7417C9EF73E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4213"/>
            <a:ext cx="4570413" cy="3427412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CL" b="1" smtClean="0">
                <a:latin typeface="Arial" charset="0"/>
                <a:cs typeface="Arial" charset="0"/>
              </a:rPr>
              <a:t>Esquema Ideal: </a:t>
            </a:r>
            <a:r>
              <a:rPr lang="es-CL" smtClean="0">
                <a:latin typeface="Arial" charset="0"/>
                <a:cs typeface="Arial" charset="0"/>
              </a:rPr>
              <a:t>Considerar solo recursos medidos en los primeros periodos del plan, e incorporar de manera gradual indicados e inferidos a lo largo del tiempo.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9B53BF-3D42-4503-A04E-8A76668D21C8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C46B7F-9446-4FC5-8DC8-A1CA1D10619A}" type="slidenum">
              <a:rPr lang="en-US" smtClean="0">
                <a:latin typeface="Arial" charset="0"/>
              </a:rPr>
              <a:pPr/>
              <a:t>20</a:t>
            </a:fld>
            <a:endParaRPr lang="en-US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4213"/>
            <a:ext cx="4570413" cy="34274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EC087C2-F9E6-4FB9-8F46-0A0F71A4488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FA07364-E6A1-41E0-B8C4-30CC79B1D57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04237D1-8254-45A8-8617-D8E90C1C328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5BB4525-D196-4ED8-8A22-422FE4D16EC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D016844-4B89-4581-821B-9AB716F9C13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005E926-E474-409A-80B5-CA36782695B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F4E0008-DA65-48FC-BA53-575A59051F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8F91A82-16D5-4D9C-A46D-7F9180E48BF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B0FE82B-DE34-4611-A784-5588C02E37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CDD40B3-DD72-4526-AE1B-1C37AA3C640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pic>
        <p:nvPicPr>
          <p:cNvPr id="1028" name="7 Imagen" descr="Logo AMTC.bmp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19538" y="6137275"/>
            <a:ext cx="14176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9 Imagen" descr="logo Delphos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83438" y="6137275"/>
            <a:ext cx="19605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36" descr="IngMinas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137275"/>
            <a:ext cx="15446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fpeirano@cube-mine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eman_widijanto@yahoo.com" TargetMode="External"/><Relationship Id="rId4" Type="http://schemas.openxmlformats.org/officeDocument/2006/relationships/hyperlink" Target="mailto:marcvarg@ing.uchile.c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6 Rectángulo"/>
          <p:cNvSpPr>
            <a:spLocks noChangeArrowheads="1"/>
          </p:cNvSpPr>
          <p:nvPr/>
        </p:nvSpPr>
        <p:spPr bwMode="auto">
          <a:xfrm>
            <a:off x="342900" y="1520825"/>
            <a:ext cx="84582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4800"/>
              <a:t>Riesgo asociado a incorporación de recursos indicados e inferidos</a:t>
            </a:r>
          </a:p>
          <a:p>
            <a:pPr algn="ctr"/>
            <a:endParaRPr lang="es-CL" sz="2000"/>
          </a:p>
          <a:p>
            <a:pPr algn="ctr"/>
            <a:endParaRPr lang="es-CL" sz="2000"/>
          </a:p>
          <a:p>
            <a:pPr algn="ctr"/>
            <a:endParaRPr lang="es-CL" sz="2000"/>
          </a:p>
          <a:p>
            <a:pPr algn="ctr"/>
            <a:endParaRPr lang="es-CL" sz="2000"/>
          </a:p>
          <a:p>
            <a:pPr algn="ctr"/>
            <a:r>
              <a:rPr lang="es-CL" sz="2000"/>
              <a:t>Fernando Peirano, Marcelo Vargas, Eman Widijanto.</a:t>
            </a:r>
          </a:p>
          <a:p>
            <a:pPr algn="ctr"/>
            <a:r>
              <a:rPr lang="es-CL" i="1"/>
              <a:t>Laboratorio de Planificación Minera Delphos, AMTC, Universidad de Chile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Caso de Estudio</a:t>
            </a:r>
          </a:p>
        </p:txBody>
      </p:sp>
      <p:sp>
        <p:nvSpPr>
          <p:cNvPr id="21507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Modelo</a:t>
            </a:r>
            <a:r>
              <a:rPr lang="en-US" dirty="0" smtClean="0"/>
              <a:t> de </a:t>
            </a:r>
            <a:r>
              <a:rPr lang="en-US" dirty="0" err="1" smtClean="0"/>
              <a:t>Recursos</a:t>
            </a:r>
            <a:r>
              <a:rPr lang="en-US" dirty="0" smtClean="0"/>
              <a:t>: se </a:t>
            </a:r>
            <a:r>
              <a:rPr lang="en-US" dirty="0" err="1" smtClean="0"/>
              <a:t>trabajó</a:t>
            </a:r>
            <a:r>
              <a:rPr lang="en-US" dirty="0" smtClean="0"/>
              <a:t> con </a:t>
            </a:r>
            <a:r>
              <a:rPr lang="en-US" dirty="0" err="1" smtClean="0"/>
              <a:t>datos</a:t>
            </a:r>
            <a:r>
              <a:rPr lang="en-US" dirty="0" smtClean="0"/>
              <a:t> de mina </a:t>
            </a:r>
            <a:r>
              <a:rPr lang="en-US" dirty="0" err="1" smtClean="0"/>
              <a:t>escala</a:t>
            </a:r>
            <a:r>
              <a:rPr lang="en-US" dirty="0" smtClean="0"/>
              <a:t> Industrial.</a:t>
            </a:r>
          </a:p>
          <a:p>
            <a:pPr eaLnBrk="1" hangingPunct="1"/>
            <a:r>
              <a:rPr lang="en-US" dirty="0" err="1" smtClean="0"/>
              <a:t>Supuestos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sz="1600" dirty="0" err="1" smtClean="0"/>
              <a:t>Costo</a:t>
            </a:r>
            <a:r>
              <a:rPr lang="en-US" sz="1600" dirty="0" smtClean="0"/>
              <a:t> Mina: 1.5 US$/ton</a:t>
            </a:r>
          </a:p>
          <a:p>
            <a:pPr lvl="1" eaLnBrk="1" hangingPunct="1"/>
            <a:r>
              <a:rPr lang="en-US" sz="1600" dirty="0" err="1" smtClean="0"/>
              <a:t>Costo</a:t>
            </a:r>
            <a:r>
              <a:rPr lang="en-US" sz="1600" dirty="0" smtClean="0"/>
              <a:t> </a:t>
            </a:r>
            <a:r>
              <a:rPr lang="en-US" sz="1600" dirty="0" err="1" smtClean="0"/>
              <a:t>Planta</a:t>
            </a:r>
            <a:r>
              <a:rPr lang="en-US" sz="1600" dirty="0" smtClean="0"/>
              <a:t>: 7 US$/ton</a:t>
            </a:r>
          </a:p>
          <a:p>
            <a:pPr lvl="1" eaLnBrk="1" hangingPunct="1"/>
            <a:r>
              <a:rPr lang="en-US" sz="1600" dirty="0" err="1" smtClean="0"/>
              <a:t>Precio</a:t>
            </a:r>
            <a:r>
              <a:rPr lang="en-US" sz="1600" dirty="0" smtClean="0"/>
              <a:t> Cu: 1.8 US$/lb</a:t>
            </a:r>
          </a:p>
          <a:p>
            <a:pPr lvl="1" eaLnBrk="1" hangingPunct="1"/>
            <a:r>
              <a:rPr lang="en-US" sz="1600" dirty="0" err="1" smtClean="0"/>
              <a:t>Costo</a:t>
            </a:r>
            <a:r>
              <a:rPr lang="en-US" sz="1600" dirty="0" smtClean="0"/>
              <a:t> de </a:t>
            </a:r>
            <a:r>
              <a:rPr lang="en-US" sz="1600" dirty="0" err="1" smtClean="0"/>
              <a:t>venta</a:t>
            </a:r>
            <a:r>
              <a:rPr lang="en-US" sz="1600" dirty="0" smtClean="0"/>
              <a:t>: 0.45 US$/lb</a:t>
            </a:r>
          </a:p>
          <a:p>
            <a:pPr lvl="1" eaLnBrk="1" hangingPunct="1"/>
            <a:r>
              <a:rPr lang="en-US" sz="1600" dirty="0" err="1" smtClean="0"/>
              <a:t>Recuperación</a:t>
            </a:r>
            <a:r>
              <a:rPr lang="en-US" sz="1600" dirty="0" smtClean="0"/>
              <a:t> </a:t>
            </a:r>
            <a:r>
              <a:rPr lang="en-US" sz="1600" dirty="0" err="1" smtClean="0"/>
              <a:t>Metalúrgica</a:t>
            </a:r>
            <a:r>
              <a:rPr lang="en-US" sz="1600" dirty="0" smtClean="0"/>
              <a:t>: 85%</a:t>
            </a:r>
          </a:p>
          <a:p>
            <a:pPr lvl="1" eaLnBrk="1" hangingPunct="1"/>
            <a:r>
              <a:rPr lang="en-US" sz="1600" dirty="0" err="1" smtClean="0"/>
              <a:t>Tasa</a:t>
            </a:r>
            <a:r>
              <a:rPr lang="en-US" sz="1600" dirty="0" smtClean="0"/>
              <a:t> de </a:t>
            </a:r>
            <a:r>
              <a:rPr lang="en-US" sz="1600" dirty="0" err="1" smtClean="0"/>
              <a:t>descuento</a:t>
            </a:r>
            <a:r>
              <a:rPr lang="en-US" sz="1600" dirty="0" smtClean="0"/>
              <a:t>: 10%</a:t>
            </a:r>
          </a:p>
        </p:txBody>
      </p:sp>
      <p:graphicFrame>
        <p:nvGraphicFramePr>
          <p:cNvPr id="4" name="1 Gráfico"/>
          <p:cNvGraphicFramePr/>
          <p:nvPr/>
        </p:nvGraphicFramePr>
        <p:xfrm>
          <a:off x="4572000" y="1676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6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Caso de estudio</a:t>
            </a:r>
          </a:p>
        </p:txBody>
      </p:sp>
      <p:pic>
        <p:nvPicPr>
          <p:cNvPr id="22531" name="Picture 2" descr="C:\Documents and Settings\Administrador\Mis documentos\U\12sem\Laboratorio de Planificación\Andina\Datos Definitivos\Archivos exportados Whittle\resultados\plan_1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6512" b="15334"/>
          <a:stretch>
            <a:fillRect/>
          </a:stretch>
        </p:blipFill>
        <p:spPr>
          <a:xfrm>
            <a:off x="0" y="1676400"/>
            <a:ext cx="4605338" cy="2160588"/>
          </a:xfrm>
        </p:spPr>
      </p:pic>
      <p:pic>
        <p:nvPicPr>
          <p:cNvPr id="22532" name="Picture 3" descr="C:\Documents and Settings\Administrador\Mis documentos\U\12sem\Laboratorio de Planificación\Andina\Datos Definitivos\Archivos exportados Whittle\resultados\plan_3_6.jpg"/>
          <p:cNvPicPr>
            <a:picLocks noChangeAspect="1" noChangeArrowheads="1"/>
          </p:cNvPicPr>
          <p:nvPr/>
        </p:nvPicPr>
        <p:blipFill>
          <a:blip r:embed="rId3" cstate="print"/>
          <a:srcRect t="5563" b="13026"/>
          <a:stretch>
            <a:fillRect/>
          </a:stretch>
        </p:blipFill>
        <p:spPr bwMode="auto">
          <a:xfrm>
            <a:off x="4495800" y="1676400"/>
            <a:ext cx="44227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C:\Documents and Settings\Administrador\Mis documentos\U\12sem\Laboratorio de Planificación\Andina\Datos Definitivos\Archivos exportados Whittle\resultados\plan_5_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t="6512" b="15334"/>
          <a:stretch>
            <a:fillRect/>
          </a:stretch>
        </p:blipFill>
        <p:spPr>
          <a:xfrm>
            <a:off x="0" y="4038600"/>
            <a:ext cx="4606925" cy="2160588"/>
          </a:xfrm>
        </p:spPr>
      </p:pic>
      <p:pic>
        <p:nvPicPr>
          <p:cNvPr id="22534" name="Picture 5" descr="C:\Documents and Settings\Administrador\Mis documentos\U\12sem\Laboratorio de Planificación\Andina\Datos Definitivos\Archivos exportados Whittle\resultados\plan_7_9.jpg"/>
          <p:cNvPicPr>
            <a:picLocks noChangeAspect="1" noChangeArrowheads="1"/>
          </p:cNvPicPr>
          <p:nvPr/>
        </p:nvPicPr>
        <p:blipFill>
          <a:blip r:embed="rId5" cstate="print"/>
          <a:srcRect t="5563" b="13026"/>
          <a:stretch>
            <a:fillRect/>
          </a:stretch>
        </p:blipFill>
        <p:spPr bwMode="auto">
          <a:xfrm>
            <a:off x="4495800" y="4038600"/>
            <a:ext cx="44227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5" name="16 Grupo"/>
          <p:cNvGrpSpPr>
            <a:grpSpLocks/>
          </p:cNvGrpSpPr>
          <p:nvPr/>
        </p:nvGrpSpPr>
        <p:grpSpPr bwMode="auto">
          <a:xfrm>
            <a:off x="7467600" y="1524000"/>
            <a:ext cx="1447800" cy="762000"/>
            <a:chOff x="7543800" y="1176996"/>
            <a:chExt cx="1447800" cy="762000"/>
          </a:xfrm>
        </p:grpSpPr>
        <p:pic>
          <p:nvPicPr>
            <p:cNvPr id="2254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96200" y="1267264"/>
              <a:ext cx="478455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12 CuadroTexto"/>
            <p:cNvSpPr txBox="1">
              <a:spLocks noChangeArrowheads="1"/>
            </p:cNvSpPr>
            <p:nvPr/>
          </p:nvSpPr>
          <p:spPr bwMode="auto">
            <a:xfrm>
              <a:off x="8077200" y="1219200"/>
              <a:ext cx="80983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Medidos</a:t>
              </a:r>
            </a:p>
          </p:txBody>
        </p:sp>
        <p:sp>
          <p:nvSpPr>
            <p:cNvPr id="22542" name="13 CuadroTexto"/>
            <p:cNvSpPr txBox="1">
              <a:spLocks noChangeArrowheads="1"/>
            </p:cNvSpPr>
            <p:nvPr/>
          </p:nvSpPr>
          <p:spPr bwMode="auto">
            <a:xfrm>
              <a:off x="8077200" y="1402378"/>
              <a:ext cx="90441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Indicados</a:t>
              </a:r>
            </a:p>
          </p:txBody>
        </p:sp>
        <p:sp>
          <p:nvSpPr>
            <p:cNvPr id="22543" name="14 CuadroTexto"/>
            <p:cNvSpPr txBox="1">
              <a:spLocks noChangeArrowheads="1"/>
            </p:cNvSpPr>
            <p:nvPr/>
          </p:nvSpPr>
          <p:spPr bwMode="auto">
            <a:xfrm>
              <a:off x="8077200" y="1599865"/>
              <a:ext cx="8354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Inferidos</a:t>
              </a:r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7543800" y="1176996"/>
              <a:ext cx="1447800" cy="762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2536" name="16 CuadroTexto"/>
          <p:cNvSpPr txBox="1">
            <a:spLocks noChangeArrowheads="1"/>
          </p:cNvSpPr>
          <p:nvPr/>
        </p:nvSpPr>
        <p:spPr bwMode="auto">
          <a:xfrm>
            <a:off x="685800" y="1447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b="1"/>
              <a:t>Plan 1_2</a:t>
            </a:r>
          </a:p>
        </p:txBody>
      </p:sp>
      <p:sp>
        <p:nvSpPr>
          <p:cNvPr id="22537" name="17 CuadroTexto"/>
          <p:cNvSpPr txBox="1">
            <a:spLocks noChangeArrowheads="1"/>
          </p:cNvSpPr>
          <p:nvPr/>
        </p:nvSpPr>
        <p:spPr bwMode="auto">
          <a:xfrm>
            <a:off x="5181600" y="1447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b="1"/>
              <a:t>Plan 3_7</a:t>
            </a:r>
          </a:p>
        </p:txBody>
      </p:sp>
      <p:sp>
        <p:nvSpPr>
          <p:cNvPr id="22538" name="18 CuadroTexto"/>
          <p:cNvSpPr txBox="1">
            <a:spLocks noChangeArrowheads="1"/>
          </p:cNvSpPr>
          <p:nvPr/>
        </p:nvSpPr>
        <p:spPr bwMode="auto">
          <a:xfrm>
            <a:off x="685800" y="38862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b="1"/>
              <a:t>Plan 5_8</a:t>
            </a:r>
          </a:p>
        </p:txBody>
      </p:sp>
      <p:sp>
        <p:nvSpPr>
          <p:cNvPr id="22539" name="19 CuadroTexto"/>
          <p:cNvSpPr txBox="1">
            <a:spLocks noChangeArrowheads="1"/>
          </p:cNvSpPr>
          <p:nvPr/>
        </p:nvSpPr>
        <p:spPr bwMode="auto">
          <a:xfrm>
            <a:off x="5181600" y="39624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b="1"/>
              <a:t>Plan 7_9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s-CL" smtClean="0"/>
              <a:t>Caso de Estudio</a:t>
            </a:r>
            <a:endParaRPr lang="es-ES" smtClean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45910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45910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2950" y="3962400"/>
            <a:ext cx="45910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2950" y="1219200"/>
            <a:ext cx="45910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3733800" y="2514600"/>
            <a:ext cx="76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3733800" y="5334000"/>
            <a:ext cx="76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8229600" y="5334000"/>
            <a:ext cx="76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29600" y="2514600"/>
            <a:ext cx="76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mtClean="0"/>
              <a:t>Caso de Estudio</a:t>
            </a:r>
            <a:endParaRPr lang="es-ES" smtClean="0"/>
          </a:p>
        </p:txBody>
      </p:sp>
      <p:pic>
        <p:nvPicPr>
          <p:cNvPr id="24579" name="Picture 2" descr="C:\Documents and Settings\Administrador\Mis documentos\U\12sem\Laboratorio de Planificación\Andina\Datos Definitivos\Archivos exportados Whittle\resultados\plan_3_3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590800"/>
            <a:ext cx="4343400" cy="2609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90800"/>
            <a:ext cx="4419600" cy="2590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81" name="5 CuadroTexto"/>
          <p:cNvSpPr txBox="1">
            <a:spLocks noChangeArrowheads="1"/>
          </p:cNvSpPr>
          <p:nvPr/>
        </p:nvSpPr>
        <p:spPr bwMode="auto">
          <a:xfrm>
            <a:off x="838200" y="2819400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b="1"/>
              <a:t>Plan 3_3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Análisis de Resultados</a:t>
            </a:r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Se tienen perfiles de recursos </a:t>
            </a:r>
            <a:r>
              <a:rPr lang="en-US" sz="2400" i="1" smtClean="0"/>
              <a:t>m-i-i</a:t>
            </a:r>
            <a:r>
              <a:rPr lang="en-US" sz="2400" smtClean="0"/>
              <a:t> extraídos en diferentes períodos.</a:t>
            </a:r>
          </a:p>
          <a:p>
            <a:pPr eaLnBrk="1" hangingPunct="1"/>
            <a:r>
              <a:rPr lang="en-US" sz="2400" smtClean="0"/>
              <a:t>Para cada perfil se tiene una estimación del riesgo asociado en términos de VAN y VaR.</a:t>
            </a:r>
          </a:p>
        </p:txBody>
      </p:sp>
      <p:sp>
        <p:nvSpPr>
          <p:cNvPr id="4" name="3 Flecha abajo"/>
          <p:cNvSpPr/>
          <p:nvPr/>
        </p:nvSpPr>
        <p:spPr>
          <a:xfrm>
            <a:off x="4252913" y="3276600"/>
            <a:ext cx="485775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5" name="4 CuadroTexto"/>
          <p:cNvSpPr txBox="1">
            <a:spLocks noChangeArrowheads="1"/>
          </p:cNvSpPr>
          <p:nvPr/>
        </p:nvSpPr>
        <p:spPr bwMode="auto">
          <a:xfrm>
            <a:off x="2362200" y="4002088"/>
            <a:ext cx="4267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Concepto de </a:t>
            </a:r>
            <a:r>
              <a:rPr lang="en-US" b="1" i="1"/>
              <a:t>Recursos Actualizados</a:t>
            </a:r>
            <a:r>
              <a:rPr lang="en-US" i="1"/>
              <a:t>: para claridad y síntesis de resultados.</a:t>
            </a:r>
          </a:p>
        </p:txBody>
      </p:sp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2" cstate="print"/>
          <a:srcRect l="33749" t="48930" r="35001" b="31818"/>
          <a:stretch>
            <a:fillRect/>
          </a:stretch>
        </p:blipFill>
        <p:spPr bwMode="auto">
          <a:xfrm>
            <a:off x="2590800" y="4724400"/>
            <a:ext cx="3810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1 Gráfico"/>
          <p:cNvGraphicFramePr>
            <a:graphicFrameLocks noGrp="1" noChangeAspect="1"/>
          </p:cNvGraphicFramePr>
          <p:nvPr/>
        </p:nvGraphicFramePr>
        <p:xfrm>
          <a:off x="381000" y="990600"/>
          <a:ext cx="8511830" cy="4876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57200" y="0"/>
            <a:ext cx="8229600" cy="9144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400">
                <a:latin typeface="+mj-lt"/>
                <a:ea typeface="+mj-ea"/>
                <a:cs typeface="+mj-cs"/>
              </a:rPr>
              <a:t>Análisis de riesgo</a:t>
            </a:r>
            <a:endParaRPr lang="es-CL" sz="4400" dirty="0">
              <a:latin typeface="+mj-lt"/>
              <a:ea typeface="+mj-ea"/>
              <a:cs typeface="+mj-cs"/>
            </a:endParaRPr>
          </a:p>
        </p:txBody>
      </p:sp>
      <p:cxnSp>
        <p:nvCxnSpPr>
          <p:cNvPr id="5" name="4 Conector recto"/>
          <p:cNvCxnSpPr/>
          <p:nvPr/>
        </p:nvCxnSpPr>
        <p:spPr>
          <a:xfrm rot="5400000">
            <a:off x="1361281" y="3010694"/>
            <a:ext cx="2668588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 rot="5400000">
            <a:off x="4457701" y="3009900"/>
            <a:ext cx="2667000" cy="3175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Elipse"/>
          <p:cNvSpPr/>
          <p:nvPr/>
        </p:nvSpPr>
        <p:spPr>
          <a:xfrm>
            <a:off x="2819400" y="2895600"/>
            <a:ext cx="685800" cy="30480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</a:rPr>
              <a:t>1?</a:t>
            </a:r>
          </a:p>
        </p:txBody>
      </p:sp>
      <p:sp>
        <p:nvSpPr>
          <p:cNvPr id="14" name="13 Elipse"/>
          <p:cNvSpPr/>
          <p:nvPr/>
        </p:nvSpPr>
        <p:spPr>
          <a:xfrm>
            <a:off x="5867400" y="3124200"/>
            <a:ext cx="685800" cy="30480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</a:rPr>
              <a:t>2?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1 Gráfico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5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mtClean="0"/>
              <a:t>Análisis de riesgo</a:t>
            </a:r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print"/>
          <a:srcRect l="75362" t="1469" r="1450" b="94119"/>
          <a:stretch>
            <a:fillRect/>
          </a:stretch>
        </p:blipFill>
        <p:spPr bwMode="auto">
          <a:xfrm>
            <a:off x="3276600" y="10668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31 Rectángulo"/>
          <p:cNvSpPr/>
          <p:nvPr/>
        </p:nvSpPr>
        <p:spPr>
          <a:xfrm>
            <a:off x="4343400" y="106680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cxnSp>
        <p:nvCxnSpPr>
          <p:cNvPr id="38" name="37 Conector recto"/>
          <p:cNvCxnSpPr/>
          <p:nvPr/>
        </p:nvCxnSpPr>
        <p:spPr>
          <a:xfrm rot="5400000">
            <a:off x="1830388" y="3657600"/>
            <a:ext cx="2589212" cy="1588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rot="5400000">
            <a:off x="685801" y="3657600"/>
            <a:ext cx="2590800" cy="3175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Elipse"/>
          <p:cNvSpPr/>
          <p:nvPr/>
        </p:nvSpPr>
        <p:spPr>
          <a:xfrm>
            <a:off x="3048000" y="3429000"/>
            <a:ext cx="685800" cy="30480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</a:rPr>
              <a:t>1?</a:t>
            </a:r>
          </a:p>
        </p:txBody>
      </p:sp>
      <p:sp>
        <p:nvSpPr>
          <p:cNvPr id="41" name="40 Elipse"/>
          <p:cNvSpPr/>
          <p:nvPr/>
        </p:nvSpPr>
        <p:spPr>
          <a:xfrm>
            <a:off x="1905000" y="4267200"/>
            <a:ext cx="685800" cy="30480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</a:rPr>
              <a:t>2?</a:t>
            </a:r>
          </a:p>
        </p:txBody>
      </p:sp>
      <p:sp>
        <p:nvSpPr>
          <p:cNvPr id="42" name="2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CL" sz="2600" b="1" dirty="0" smtClean="0"/>
              <a:t>Decisión</a:t>
            </a:r>
            <a:r>
              <a:rPr lang="en-US" sz="2600" b="1" dirty="0" smtClean="0"/>
              <a:t> </a:t>
            </a:r>
            <a:r>
              <a:rPr lang="es-CL" sz="2600" b="1" dirty="0" smtClean="0"/>
              <a:t>Estratégica:</a:t>
            </a:r>
          </a:p>
          <a:p>
            <a:pPr eaLnBrk="1" hangingPunct="1">
              <a:buFont typeface="Arial" charset="0"/>
              <a:buNone/>
            </a:pPr>
            <a:r>
              <a:rPr lang="es-CL" sz="2600" dirty="0" smtClean="0"/>
              <a:t>    -Mayor promesa de VAN involucra un mayor riesgo en la obtención de su valor.</a:t>
            </a:r>
          </a:p>
          <a:p>
            <a:pPr eaLnBrk="1" hangingPunct="1">
              <a:buFont typeface="Arial" charset="0"/>
              <a:buNone/>
            </a:pPr>
            <a:endParaRPr lang="es-CL" sz="2600" b="1" dirty="0" smtClean="0"/>
          </a:p>
          <a:p>
            <a:pPr algn="ctr" eaLnBrk="1" hangingPunct="1">
              <a:buFont typeface="Arial" charset="0"/>
              <a:buNone/>
            </a:pPr>
            <a:r>
              <a:rPr lang="es-CL" sz="2200" b="1" dirty="0" smtClean="0"/>
              <a:t>“No se puede perder lo que nunca se ha tenido”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4 Gráfic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11 Elipse"/>
          <p:cNvSpPr/>
          <p:nvPr/>
        </p:nvSpPr>
        <p:spPr>
          <a:xfrm>
            <a:off x="5334000" y="4114800"/>
            <a:ext cx="685800" cy="30480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</a:rPr>
              <a:t>1?</a:t>
            </a:r>
          </a:p>
        </p:txBody>
      </p:sp>
      <p:sp>
        <p:nvSpPr>
          <p:cNvPr id="13" name="12 Elipse"/>
          <p:cNvSpPr/>
          <p:nvPr/>
        </p:nvSpPr>
        <p:spPr>
          <a:xfrm>
            <a:off x="2514600" y="4114800"/>
            <a:ext cx="685800" cy="30480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</a:rPr>
              <a:t>2?</a:t>
            </a:r>
          </a:p>
        </p:txBody>
      </p:sp>
      <p:sp>
        <p:nvSpPr>
          <p:cNvPr id="2867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mtClean="0"/>
              <a:t>Análisis de riesgo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mtClean="0"/>
              <a:t>Conclusiones</a:t>
            </a:r>
          </a:p>
        </p:txBody>
      </p:sp>
      <p:sp>
        <p:nvSpPr>
          <p:cNvPr id="2969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CL" sz="2800" smtClean="0"/>
              <a:t>El método es sencillo de interpretar e implementar.</a:t>
            </a:r>
          </a:p>
          <a:p>
            <a:pPr eaLnBrk="1" hangingPunct="1"/>
            <a:r>
              <a:rPr lang="es-CL" sz="2800" smtClean="0"/>
              <a:t>Es replicable con condiciones ad-hoc a cada faena.</a:t>
            </a:r>
          </a:p>
          <a:p>
            <a:pPr eaLnBrk="1" hangingPunct="1"/>
            <a:r>
              <a:rPr lang="es-CL" sz="2800" smtClean="0"/>
              <a:t>La incorporación más intensiva y temprana de recursos indicados e inferidos en el plan, conduce a una mayor incertidumbre asociada al VAN calculado.</a:t>
            </a:r>
          </a:p>
          <a:p>
            <a:pPr eaLnBrk="1" hangingPunct="1"/>
            <a:r>
              <a:rPr lang="es-CL" sz="2800" smtClean="0"/>
              <a:t>La decisión del nivel de riesgo aceptable dice relación con los objetivos estratégicos de la compañía, y permite definir una estrategia de planificación directamente del modelo.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/>
          <p:cNvPicPr>
            <a:picLocks noChangeAspect="1" noChangeArrowheads="1"/>
          </p:cNvPicPr>
          <p:nvPr/>
        </p:nvPicPr>
        <p:blipFill>
          <a:blip r:embed="rId2" cstate="print"/>
          <a:srcRect l="37695" t="28944" r="20703" b="10895"/>
          <a:stretch>
            <a:fillRect/>
          </a:stretch>
        </p:blipFill>
        <p:spPr bwMode="auto">
          <a:xfrm>
            <a:off x="7142163" y="3571875"/>
            <a:ext cx="2001837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9"/>
          <p:cNvPicPr>
            <a:picLocks noChangeAspect="1" noChangeArrowheads="1"/>
          </p:cNvPicPr>
          <p:nvPr/>
        </p:nvPicPr>
        <p:blipFill>
          <a:blip r:embed="rId3" cstate="print"/>
          <a:srcRect l="42073" t="30511" r="17317" b="21268"/>
          <a:stretch>
            <a:fillRect/>
          </a:stretch>
        </p:blipFill>
        <p:spPr bwMode="auto">
          <a:xfrm>
            <a:off x="357188" y="3357563"/>
            <a:ext cx="1700212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63" y="4643438"/>
            <a:ext cx="40005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25" y="2000250"/>
            <a:ext cx="2428875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6" cstate="print"/>
          <a:srcRect l="26874" t="26955" r="28751" b="22839"/>
          <a:stretch>
            <a:fillRect/>
          </a:stretch>
        </p:blipFill>
        <p:spPr bwMode="auto">
          <a:xfrm>
            <a:off x="5786438" y="4500563"/>
            <a:ext cx="1752600" cy="1331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9" name="Picture 9" descr="DSC016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" y="1428750"/>
            <a:ext cx="18573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"/>
          <p:cNvPicPr>
            <a:picLocks noChangeAspect="1" noChangeArrowheads="1"/>
          </p:cNvPicPr>
          <p:nvPr/>
        </p:nvPicPr>
        <p:blipFill>
          <a:blip r:embed="rId8" cstate="print"/>
          <a:srcRect l="12383" t="22020" r="20444" b="69051"/>
          <a:stretch>
            <a:fillRect/>
          </a:stretch>
        </p:blipFill>
        <p:spPr bwMode="auto">
          <a:xfrm>
            <a:off x="2500313" y="285750"/>
            <a:ext cx="35099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13 CuadroTexto"/>
          <p:cNvSpPr txBox="1">
            <a:spLocks noChangeArrowheads="1"/>
          </p:cNvSpPr>
          <p:nvPr/>
        </p:nvSpPr>
        <p:spPr bwMode="auto">
          <a:xfrm>
            <a:off x="5143500" y="1214438"/>
            <a:ext cx="3857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Transferencia Tecnológica de Modelos y Algoritmos desarrollados</a:t>
            </a:r>
          </a:p>
        </p:txBody>
      </p:sp>
      <p:pic>
        <p:nvPicPr>
          <p:cNvPr id="23562" name="Picture 2" descr="C:\Documents and Settings\Administrador\Escritorio\Cubo\Cube-Mine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63" y="2071688"/>
            <a:ext cx="26765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Rectángulo"/>
          <p:cNvSpPr/>
          <p:nvPr/>
        </p:nvSpPr>
        <p:spPr>
          <a:xfrm>
            <a:off x="4786313" y="4572000"/>
            <a:ext cx="714375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Contenidos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Motivación y Contexto</a:t>
            </a:r>
          </a:p>
          <a:p>
            <a:r>
              <a:rPr lang="es-CL" dirty="0" smtClean="0"/>
              <a:t>Apuesta de Valor</a:t>
            </a:r>
          </a:p>
          <a:p>
            <a:r>
              <a:rPr lang="es-CL" dirty="0" smtClean="0"/>
              <a:t>Experimento</a:t>
            </a:r>
          </a:p>
          <a:p>
            <a:r>
              <a:rPr lang="es-CL" dirty="0" smtClean="0"/>
              <a:t>Caso de Estudio</a:t>
            </a:r>
          </a:p>
          <a:p>
            <a:r>
              <a:rPr lang="es-CL" dirty="0" smtClean="0"/>
              <a:t>Análisis de Resultados</a:t>
            </a:r>
          </a:p>
          <a:p>
            <a:r>
              <a:rPr lang="es-CL" dirty="0" smtClean="0"/>
              <a:t>Conclusiones</a:t>
            </a:r>
          </a:p>
          <a:p>
            <a:endParaRPr lang="es-CL" dirty="0" smtClean="0"/>
          </a:p>
          <a:p>
            <a:endParaRPr lang="es-C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6 Rectángulo"/>
          <p:cNvSpPr>
            <a:spLocks noChangeArrowheads="1"/>
          </p:cNvSpPr>
          <p:nvPr/>
        </p:nvSpPr>
        <p:spPr bwMode="auto">
          <a:xfrm>
            <a:off x="342900" y="1520825"/>
            <a:ext cx="84582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4800" dirty="0"/>
              <a:t>Riesgo asociado a incorporación de recursos indicados e inferidos</a:t>
            </a:r>
          </a:p>
          <a:p>
            <a:pPr algn="ctr"/>
            <a:endParaRPr lang="es-CL" sz="2000" dirty="0"/>
          </a:p>
          <a:p>
            <a:pPr algn="ctr"/>
            <a:endParaRPr lang="es-CL" sz="2000" dirty="0"/>
          </a:p>
          <a:p>
            <a:pPr algn="ctr"/>
            <a:r>
              <a:rPr lang="es-CL" sz="2000" dirty="0"/>
              <a:t>Fernando </a:t>
            </a:r>
            <a:r>
              <a:rPr lang="es-CL" sz="2000" dirty="0" err="1"/>
              <a:t>Peirano</a:t>
            </a:r>
            <a:r>
              <a:rPr lang="es-CL" sz="2000" dirty="0"/>
              <a:t>, </a:t>
            </a:r>
            <a:r>
              <a:rPr lang="es-CL" sz="2000" dirty="0" smtClean="0">
                <a:hlinkClick r:id="rId3"/>
              </a:rPr>
              <a:t>fpeirano@cube-mine.com</a:t>
            </a:r>
            <a:endParaRPr lang="es-CL" sz="2000" dirty="0"/>
          </a:p>
          <a:p>
            <a:pPr algn="ctr"/>
            <a:r>
              <a:rPr lang="es-CL" sz="2000" dirty="0"/>
              <a:t>Marcelo Vargas, </a:t>
            </a:r>
            <a:r>
              <a:rPr lang="es-CL" sz="2000" dirty="0" smtClean="0">
                <a:hlinkClick r:id="rId4"/>
              </a:rPr>
              <a:t>mvargas@cube-mine.com</a:t>
            </a:r>
            <a:endParaRPr lang="es-CL" sz="2000" dirty="0"/>
          </a:p>
          <a:p>
            <a:pPr algn="ctr"/>
            <a:r>
              <a:rPr lang="es-CL" sz="2000" dirty="0" err="1"/>
              <a:t>Eman</a:t>
            </a:r>
            <a:r>
              <a:rPr lang="es-CL" sz="2000" dirty="0"/>
              <a:t> </a:t>
            </a:r>
            <a:r>
              <a:rPr lang="es-CL" sz="2000" dirty="0" err="1"/>
              <a:t>Widijanto</a:t>
            </a:r>
            <a:r>
              <a:rPr lang="es-CL" sz="2000" dirty="0"/>
              <a:t>, </a:t>
            </a:r>
            <a:r>
              <a:rPr lang="es-ES" sz="2000" dirty="0">
                <a:hlinkClick r:id="rId5"/>
              </a:rPr>
              <a:t>eman_widijanto@yahoo.com</a:t>
            </a:r>
            <a:endParaRPr lang="es-ES" sz="2000" dirty="0"/>
          </a:p>
          <a:p>
            <a:pPr algn="ctr"/>
            <a:endParaRPr lang="es-CL" sz="2000" dirty="0"/>
          </a:p>
          <a:p>
            <a:pPr algn="ctr"/>
            <a:r>
              <a:rPr lang="es-CL" i="1" dirty="0"/>
              <a:t>Laboratorio de Planificación Minera </a:t>
            </a:r>
            <a:r>
              <a:rPr lang="es-CL" i="1" dirty="0" err="1"/>
              <a:t>Delphos</a:t>
            </a:r>
            <a:r>
              <a:rPr lang="es-CL" i="1" dirty="0"/>
              <a:t>, AMTC, Universidad de Chile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Motivación</a:t>
            </a:r>
          </a:p>
        </p:txBody>
      </p:sp>
      <p:grpSp>
        <p:nvGrpSpPr>
          <p:cNvPr id="2" name="3 Grupo"/>
          <p:cNvGrpSpPr>
            <a:grpSpLocks/>
          </p:cNvGrpSpPr>
          <p:nvPr/>
        </p:nvGrpSpPr>
        <p:grpSpPr bwMode="auto">
          <a:xfrm>
            <a:off x="6019800" y="2895600"/>
            <a:ext cx="2895600" cy="2057400"/>
            <a:chOff x="4623436" y="2590800"/>
            <a:chExt cx="4139564" cy="2621578"/>
          </a:xfrm>
        </p:grpSpPr>
        <p:sp>
          <p:nvSpPr>
            <p:cNvPr id="5" name="4 Forma libre"/>
            <p:cNvSpPr/>
            <p:nvPr/>
          </p:nvSpPr>
          <p:spPr>
            <a:xfrm>
              <a:off x="5029677" y="3503094"/>
              <a:ext cx="3504105" cy="1401815"/>
            </a:xfrm>
            <a:custGeom>
              <a:avLst/>
              <a:gdLst>
                <a:gd name="connsiteX0" fmla="*/ 0 w 2926080"/>
                <a:gd name="connsiteY0" fmla="*/ 1249680 h 1249680"/>
                <a:gd name="connsiteX1" fmla="*/ 520504 w 2926080"/>
                <a:gd name="connsiteY1" fmla="*/ 841717 h 1249680"/>
                <a:gd name="connsiteX2" fmla="*/ 928467 w 2926080"/>
                <a:gd name="connsiteY2" fmla="*/ 11723 h 1249680"/>
                <a:gd name="connsiteX3" fmla="*/ 1659987 w 2926080"/>
                <a:gd name="connsiteY3" fmla="*/ 912055 h 1249680"/>
                <a:gd name="connsiteX4" fmla="*/ 2926080 w 2926080"/>
                <a:gd name="connsiteY4" fmla="*/ 1221545 h 124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6080" h="1249680">
                  <a:moveTo>
                    <a:pt x="0" y="1249680"/>
                  </a:moveTo>
                  <a:cubicBezTo>
                    <a:pt x="182880" y="1148861"/>
                    <a:pt x="365760" y="1048043"/>
                    <a:pt x="520504" y="841717"/>
                  </a:cubicBezTo>
                  <a:cubicBezTo>
                    <a:pt x="675248" y="635391"/>
                    <a:pt x="738553" y="0"/>
                    <a:pt x="928467" y="11723"/>
                  </a:cubicBezTo>
                  <a:cubicBezTo>
                    <a:pt x="1118381" y="23446"/>
                    <a:pt x="1327052" y="710418"/>
                    <a:pt x="1659987" y="912055"/>
                  </a:cubicBezTo>
                  <a:cubicBezTo>
                    <a:pt x="1992922" y="1113692"/>
                    <a:pt x="2715064" y="1165274"/>
                    <a:pt x="2926080" y="1221545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6" name="5 Conector recto de flecha"/>
            <p:cNvCxnSpPr>
              <a:stCxn id="5" idx="0"/>
            </p:cNvCxnSpPr>
            <p:nvPr/>
          </p:nvCxnSpPr>
          <p:spPr>
            <a:xfrm flipV="1">
              <a:off x="5029677" y="2590800"/>
              <a:ext cx="0" cy="23141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 de flecha"/>
            <p:cNvCxnSpPr>
              <a:stCxn id="5" idx="0"/>
              <a:endCxn id="14372" idx="0"/>
            </p:cNvCxnSpPr>
            <p:nvPr/>
          </p:nvCxnSpPr>
          <p:spPr>
            <a:xfrm flipV="1">
              <a:off x="5029677" y="4904909"/>
              <a:ext cx="346325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72" name="7 CuadroTexto"/>
            <p:cNvSpPr txBox="1">
              <a:spLocks noChangeArrowheads="1"/>
            </p:cNvSpPr>
            <p:nvPr/>
          </p:nvSpPr>
          <p:spPr bwMode="auto">
            <a:xfrm>
              <a:off x="8221377" y="4904601"/>
              <a:ext cx="5416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VAN</a:t>
              </a:r>
            </a:p>
          </p:txBody>
        </p:sp>
        <p:sp>
          <p:nvSpPr>
            <p:cNvPr id="14373" name="13 CuadroTexto"/>
            <p:cNvSpPr txBox="1">
              <a:spLocks noChangeArrowheads="1"/>
            </p:cNvSpPr>
            <p:nvPr/>
          </p:nvSpPr>
          <p:spPr bwMode="auto">
            <a:xfrm rot="-5400000">
              <a:off x="4242563" y="3047874"/>
              <a:ext cx="1069524" cy="307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Frecuencia</a:t>
              </a:r>
            </a:p>
          </p:txBody>
        </p:sp>
      </p:grpSp>
      <p:sp>
        <p:nvSpPr>
          <p:cNvPr id="14340" name="16 CuadroTexto"/>
          <p:cNvSpPr txBox="1">
            <a:spLocks noChangeArrowheads="1"/>
          </p:cNvSpPr>
          <p:nvPr/>
        </p:nvSpPr>
        <p:spPr bwMode="auto">
          <a:xfrm>
            <a:off x="439738" y="2133600"/>
            <a:ext cx="55562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Ley</a:t>
            </a:r>
          </a:p>
        </p:txBody>
      </p:sp>
      <p:sp>
        <p:nvSpPr>
          <p:cNvPr id="14341" name="17 CuadroTexto"/>
          <p:cNvSpPr txBox="1">
            <a:spLocks noChangeArrowheads="1"/>
          </p:cNvSpPr>
          <p:nvPr/>
        </p:nvSpPr>
        <p:spPr bwMode="auto">
          <a:xfrm>
            <a:off x="100013" y="2555875"/>
            <a:ext cx="1235075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Geotecnia</a:t>
            </a:r>
          </a:p>
        </p:txBody>
      </p:sp>
      <p:sp>
        <p:nvSpPr>
          <p:cNvPr id="14342" name="18 CuadroTexto"/>
          <p:cNvSpPr txBox="1">
            <a:spLocks noChangeArrowheads="1"/>
          </p:cNvSpPr>
          <p:nvPr/>
        </p:nvSpPr>
        <p:spPr bwMode="auto">
          <a:xfrm>
            <a:off x="266700" y="2978150"/>
            <a:ext cx="901700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Costos</a:t>
            </a:r>
          </a:p>
        </p:txBody>
      </p:sp>
      <p:sp>
        <p:nvSpPr>
          <p:cNvPr id="14343" name="19 CuadroTexto"/>
          <p:cNvSpPr txBox="1">
            <a:spLocks noChangeArrowheads="1"/>
          </p:cNvSpPr>
          <p:nvPr/>
        </p:nvSpPr>
        <p:spPr bwMode="auto">
          <a:xfrm>
            <a:off x="298450" y="3400425"/>
            <a:ext cx="838200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Precio</a:t>
            </a:r>
          </a:p>
        </p:txBody>
      </p:sp>
      <p:sp>
        <p:nvSpPr>
          <p:cNvPr id="14344" name="20 CuadroTexto"/>
          <p:cNvSpPr txBox="1">
            <a:spLocks noChangeArrowheads="1"/>
          </p:cNvSpPr>
          <p:nvPr/>
        </p:nvSpPr>
        <p:spPr bwMode="auto">
          <a:xfrm>
            <a:off x="509588" y="3821113"/>
            <a:ext cx="415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…</a:t>
            </a:r>
          </a:p>
        </p:txBody>
      </p:sp>
      <p:grpSp>
        <p:nvGrpSpPr>
          <p:cNvPr id="3" name="55 Grupo"/>
          <p:cNvGrpSpPr>
            <a:grpSpLocks/>
          </p:cNvGrpSpPr>
          <p:nvPr/>
        </p:nvGrpSpPr>
        <p:grpSpPr bwMode="auto">
          <a:xfrm>
            <a:off x="2286000" y="2265363"/>
            <a:ext cx="1536700" cy="1346200"/>
            <a:chOff x="2133600" y="2514599"/>
            <a:chExt cx="1295400" cy="1239129"/>
          </a:xfrm>
        </p:grpSpPr>
        <p:sp>
          <p:nvSpPr>
            <p:cNvPr id="24" name="23 Triángulo isósceles"/>
            <p:cNvSpPr/>
            <p:nvPr/>
          </p:nvSpPr>
          <p:spPr>
            <a:xfrm>
              <a:off x="2971328" y="3448329"/>
              <a:ext cx="381394" cy="30539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22 Triángulo isósceles"/>
            <p:cNvSpPr/>
            <p:nvPr/>
          </p:nvSpPr>
          <p:spPr>
            <a:xfrm rot="10800000">
              <a:off x="2209879" y="2514599"/>
              <a:ext cx="381393" cy="30539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2133600" y="2666568"/>
              <a:ext cx="1295400" cy="91473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/>
                <a:t>Planificador</a:t>
              </a:r>
              <a:endParaRPr lang="en-US" dirty="0"/>
            </a:p>
          </p:txBody>
        </p:sp>
      </p:grpSp>
      <p:sp>
        <p:nvSpPr>
          <p:cNvPr id="55" name="54 Forma libre"/>
          <p:cNvSpPr/>
          <p:nvPr/>
        </p:nvSpPr>
        <p:spPr>
          <a:xfrm>
            <a:off x="387350" y="1630363"/>
            <a:ext cx="660400" cy="444500"/>
          </a:xfrm>
          <a:custGeom>
            <a:avLst/>
            <a:gdLst>
              <a:gd name="connsiteX0" fmla="*/ 0 w 661181"/>
              <a:gd name="connsiteY0" fmla="*/ 426719 h 443132"/>
              <a:gd name="connsiteX1" fmla="*/ 168812 w 661181"/>
              <a:gd name="connsiteY1" fmla="*/ 342313 h 443132"/>
              <a:gd name="connsiteX2" fmla="*/ 295421 w 661181"/>
              <a:gd name="connsiteY2" fmla="*/ 4689 h 443132"/>
              <a:gd name="connsiteX3" fmla="*/ 422030 w 661181"/>
              <a:gd name="connsiteY3" fmla="*/ 370449 h 443132"/>
              <a:gd name="connsiteX4" fmla="*/ 661181 w 661181"/>
              <a:gd name="connsiteY4" fmla="*/ 440787 h 443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1181" h="443132">
                <a:moveTo>
                  <a:pt x="0" y="426719"/>
                </a:moveTo>
                <a:cubicBezTo>
                  <a:pt x="59787" y="419685"/>
                  <a:pt x="119575" y="412651"/>
                  <a:pt x="168812" y="342313"/>
                </a:cubicBezTo>
                <a:cubicBezTo>
                  <a:pt x="218049" y="271975"/>
                  <a:pt x="253218" y="0"/>
                  <a:pt x="295421" y="4689"/>
                </a:cubicBezTo>
                <a:cubicBezTo>
                  <a:pt x="337624" y="9378"/>
                  <a:pt x="361070" y="297766"/>
                  <a:pt x="422030" y="370449"/>
                </a:cubicBezTo>
                <a:cubicBezTo>
                  <a:pt x="482990" y="443132"/>
                  <a:pt x="572085" y="441959"/>
                  <a:pt x="661181" y="44078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1" name="60 Forma"/>
          <p:cNvCxnSpPr>
            <a:stCxn id="14340" idx="3"/>
            <a:endCxn id="23" idx="3"/>
          </p:cNvCxnSpPr>
          <p:nvPr/>
        </p:nvCxnSpPr>
        <p:spPr>
          <a:xfrm flipV="1">
            <a:off x="995363" y="2265363"/>
            <a:ext cx="1606550" cy="52387"/>
          </a:xfrm>
          <a:prstGeom prst="curvedConnector4">
            <a:avLst>
              <a:gd name="adj1" fmla="val 42964"/>
              <a:gd name="adj2" fmla="val 791773"/>
            </a:avLst>
          </a:prstGeom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Forma"/>
          <p:cNvCxnSpPr>
            <a:stCxn id="14341" idx="3"/>
            <a:endCxn id="23" idx="3"/>
          </p:cNvCxnSpPr>
          <p:nvPr/>
        </p:nvCxnSpPr>
        <p:spPr>
          <a:xfrm flipV="1">
            <a:off x="1335088" y="2265363"/>
            <a:ext cx="1266825" cy="474662"/>
          </a:xfrm>
          <a:prstGeom prst="curvedConnector4">
            <a:avLst>
              <a:gd name="adj1" fmla="val 41076"/>
              <a:gd name="adj2" fmla="val 148206"/>
            </a:avLst>
          </a:prstGeom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Forma"/>
          <p:cNvCxnSpPr>
            <a:stCxn id="14342" idx="3"/>
            <a:endCxn id="23" idx="3"/>
          </p:cNvCxnSpPr>
          <p:nvPr/>
        </p:nvCxnSpPr>
        <p:spPr>
          <a:xfrm flipV="1">
            <a:off x="1168400" y="2265363"/>
            <a:ext cx="1433513" cy="896937"/>
          </a:xfrm>
          <a:prstGeom prst="curvedConnector4">
            <a:avLst>
              <a:gd name="adj1" fmla="val 42114"/>
              <a:gd name="adj2" fmla="val 125507"/>
            </a:avLst>
          </a:prstGeom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Forma"/>
          <p:cNvCxnSpPr>
            <a:stCxn id="14343" idx="3"/>
            <a:endCxn id="23" idx="3"/>
          </p:cNvCxnSpPr>
          <p:nvPr/>
        </p:nvCxnSpPr>
        <p:spPr>
          <a:xfrm flipV="1">
            <a:off x="1136650" y="2265363"/>
            <a:ext cx="1465263" cy="1319212"/>
          </a:xfrm>
          <a:prstGeom prst="curvedConnector4">
            <a:avLst>
              <a:gd name="adj1" fmla="val 42286"/>
              <a:gd name="adj2" fmla="val 117341"/>
            </a:avLst>
          </a:prstGeom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 de flecha"/>
          <p:cNvCxnSpPr>
            <a:stCxn id="24" idx="3"/>
          </p:cNvCxnSpPr>
          <p:nvPr/>
        </p:nvCxnSpPr>
        <p:spPr>
          <a:xfrm rot="5400000">
            <a:off x="3330575" y="3709988"/>
            <a:ext cx="274637" cy="77788"/>
          </a:xfrm>
          <a:prstGeom prst="straightConnector1">
            <a:avLst/>
          </a:prstGeom>
          <a:ln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71 Flecha derecha"/>
          <p:cNvSpPr/>
          <p:nvPr/>
        </p:nvSpPr>
        <p:spPr>
          <a:xfrm>
            <a:off x="4876800" y="3048000"/>
            <a:ext cx="1052513" cy="1676400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</a:rPr>
              <a:t>  </a:t>
            </a:r>
            <a:r>
              <a:rPr lang="en-US" sz="6600" b="1" dirty="0">
                <a:solidFill>
                  <a:schemeClr val="tx1"/>
                </a:solidFill>
              </a:rPr>
              <a:t>$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4" name="73 Grupo"/>
          <p:cNvGrpSpPr>
            <a:grpSpLocks/>
          </p:cNvGrpSpPr>
          <p:nvPr/>
        </p:nvGrpSpPr>
        <p:grpSpPr bwMode="auto">
          <a:xfrm>
            <a:off x="2286000" y="3856038"/>
            <a:ext cx="2286000" cy="1935162"/>
            <a:chOff x="2286000" y="3855421"/>
            <a:chExt cx="1767241" cy="1935779"/>
          </a:xfrm>
        </p:grpSpPr>
        <p:grpSp>
          <p:nvGrpSpPr>
            <p:cNvPr id="14354" name="56 Grupo"/>
            <p:cNvGrpSpPr>
              <a:grpSpLocks/>
            </p:cNvGrpSpPr>
            <p:nvPr/>
          </p:nvGrpSpPr>
          <p:grpSpPr bwMode="auto">
            <a:xfrm>
              <a:off x="2286000" y="3855421"/>
              <a:ext cx="1767241" cy="1935779"/>
              <a:chOff x="2209801" y="4114799"/>
              <a:chExt cx="2743199" cy="2011979"/>
            </a:xfrm>
          </p:grpSpPr>
          <p:cxnSp>
            <p:nvCxnSpPr>
              <p:cNvPr id="27" name="26 Conector recto de flecha"/>
              <p:cNvCxnSpPr/>
              <p:nvPr/>
            </p:nvCxnSpPr>
            <p:spPr>
              <a:xfrm rot="5400000" flipH="1" flipV="1">
                <a:off x="1360040" y="4964560"/>
                <a:ext cx="1703333" cy="38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27 Conector recto de flecha"/>
              <p:cNvCxnSpPr/>
              <p:nvPr/>
            </p:nvCxnSpPr>
            <p:spPr>
              <a:xfrm flipV="1">
                <a:off x="2217421" y="5819782"/>
                <a:ext cx="273557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58" name="28 CuadroTexto"/>
              <p:cNvSpPr txBox="1">
                <a:spLocks noChangeArrowheads="1"/>
              </p:cNvSpPr>
              <p:nvPr/>
            </p:nvSpPr>
            <p:spPr bwMode="auto">
              <a:xfrm>
                <a:off x="4003137" y="5819000"/>
                <a:ext cx="774315" cy="3077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Tiempo</a:t>
                </a:r>
              </a:p>
            </p:txBody>
          </p:sp>
          <p:sp>
            <p:nvSpPr>
              <p:cNvPr id="14359" name="29 CuadroTexto"/>
              <p:cNvSpPr txBox="1">
                <a:spLocks noChangeArrowheads="1"/>
              </p:cNvSpPr>
              <p:nvPr/>
            </p:nvSpPr>
            <p:spPr bwMode="auto">
              <a:xfrm>
                <a:off x="2971800" y="5102423"/>
                <a:ext cx="47256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Ton</a:t>
                </a:r>
              </a:p>
            </p:txBody>
          </p:sp>
          <p:cxnSp>
            <p:nvCxnSpPr>
              <p:cNvPr id="33" name="32 Conector recto"/>
              <p:cNvCxnSpPr/>
              <p:nvPr/>
            </p:nvCxnSpPr>
            <p:spPr>
              <a:xfrm rot="5400000" flipH="1" flipV="1">
                <a:off x="2032505" y="5171951"/>
                <a:ext cx="838462" cy="45720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34 Conector recto"/>
              <p:cNvCxnSpPr/>
              <p:nvPr/>
            </p:nvCxnSpPr>
            <p:spPr>
              <a:xfrm>
                <a:off x="2680336" y="4981320"/>
                <a:ext cx="1143000" cy="1651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36 Conector recto"/>
              <p:cNvCxnSpPr/>
              <p:nvPr/>
            </p:nvCxnSpPr>
            <p:spPr>
              <a:xfrm rot="16200000" flipH="1">
                <a:off x="3632705" y="5171951"/>
                <a:ext cx="838462" cy="45720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43 Forma libre"/>
              <p:cNvSpPr/>
              <p:nvPr/>
            </p:nvSpPr>
            <p:spPr>
              <a:xfrm>
                <a:off x="2223137" y="4222082"/>
                <a:ext cx="2152649" cy="797200"/>
              </a:xfrm>
              <a:custGeom>
                <a:avLst/>
                <a:gdLst>
                  <a:gd name="connsiteX0" fmla="*/ 0 w 2152357"/>
                  <a:gd name="connsiteY0" fmla="*/ 82062 h 797170"/>
                  <a:gd name="connsiteX1" fmla="*/ 365760 w 2152357"/>
                  <a:gd name="connsiteY1" fmla="*/ 39859 h 797170"/>
                  <a:gd name="connsiteX2" fmla="*/ 492370 w 2152357"/>
                  <a:gd name="connsiteY2" fmla="*/ 11723 h 797170"/>
                  <a:gd name="connsiteX3" fmla="*/ 689317 w 2152357"/>
                  <a:gd name="connsiteY3" fmla="*/ 110197 h 797170"/>
                  <a:gd name="connsiteX4" fmla="*/ 928468 w 2152357"/>
                  <a:gd name="connsiteY4" fmla="*/ 293077 h 797170"/>
                  <a:gd name="connsiteX5" fmla="*/ 1153551 w 2152357"/>
                  <a:gd name="connsiteY5" fmla="*/ 349348 h 797170"/>
                  <a:gd name="connsiteX6" fmla="*/ 1406770 w 2152357"/>
                  <a:gd name="connsiteY6" fmla="*/ 391551 h 797170"/>
                  <a:gd name="connsiteX7" fmla="*/ 1674056 w 2152357"/>
                  <a:gd name="connsiteY7" fmla="*/ 504093 h 797170"/>
                  <a:gd name="connsiteX8" fmla="*/ 1814733 w 2152357"/>
                  <a:gd name="connsiteY8" fmla="*/ 616634 h 797170"/>
                  <a:gd name="connsiteX9" fmla="*/ 1969477 w 2152357"/>
                  <a:gd name="connsiteY9" fmla="*/ 771379 h 797170"/>
                  <a:gd name="connsiteX10" fmla="*/ 2152357 w 2152357"/>
                  <a:gd name="connsiteY10" fmla="*/ 771379 h 797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52357" h="797170">
                    <a:moveTo>
                      <a:pt x="0" y="82062"/>
                    </a:moveTo>
                    <a:lnTo>
                      <a:pt x="365760" y="39859"/>
                    </a:lnTo>
                    <a:cubicBezTo>
                      <a:pt x="447822" y="28136"/>
                      <a:pt x="438444" y="0"/>
                      <a:pt x="492370" y="11723"/>
                    </a:cubicBezTo>
                    <a:cubicBezTo>
                      <a:pt x="546296" y="23446"/>
                      <a:pt x="616634" y="63305"/>
                      <a:pt x="689317" y="110197"/>
                    </a:cubicBezTo>
                    <a:cubicBezTo>
                      <a:pt x="762000" y="157089"/>
                      <a:pt x="851096" y="253219"/>
                      <a:pt x="928468" y="293077"/>
                    </a:cubicBezTo>
                    <a:cubicBezTo>
                      <a:pt x="1005840" y="332935"/>
                      <a:pt x="1073834" y="332936"/>
                      <a:pt x="1153551" y="349348"/>
                    </a:cubicBezTo>
                    <a:cubicBezTo>
                      <a:pt x="1233268" y="365760"/>
                      <a:pt x="1320019" y="365760"/>
                      <a:pt x="1406770" y="391551"/>
                    </a:cubicBezTo>
                    <a:cubicBezTo>
                      <a:pt x="1493521" y="417342"/>
                      <a:pt x="1606062" y="466579"/>
                      <a:pt x="1674056" y="504093"/>
                    </a:cubicBezTo>
                    <a:cubicBezTo>
                      <a:pt x="1742050" y="541607"/>
                      <a:pt x="1765496" y="572087"/>
                      <a:pt x="1814733" y="616634"/>
                    </a:cubicBezTo>
                    <a:cubicBezTo>
                      <a:pt x="1863970" y="661181"/>
                      <a:pt x="1913206" y="745588"/>
                      <a:pt x="1969477" y="771379"/>
                    </a:cubicBezTo>
                    <a:cubicBezTo>
                      <a:pt x="2025748" y="797170"/>
                      <a:pt x="2107809" y="766690"/>
                      <a:pt x="2152357" y="771379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5" name="44 Forma libre"/>
              <p:cNvSpPr/>
              <p:nvPr/>
            </p:nvSpPr>
            <p:spPr>
              <a:xfrm>
                <a:off x="2265047" y="4337618"/>
                <a:ext cx="2078354" cy="310297"/>
              </a:xfrm>
              <a:custGeom>
                <a:avLst/>
                <a:gdLst>
                  <a:gd name="connsiteX0" fmla="*/ 0 w 2011680"/>
                  <a:gd name="connsiteY0" fmla="*/ 121919 h 393895"/>
                  <a:gd name="connsiteX1" fmla="*/ 126610 w 2011680"/>
                  <a:gd name="connsiteY1" fmla="*/ 9378 h 393895"/>
                  <a:gd name="connsiteX2" fmla="*/ 407964 w 2011680"/>
                  <a:gd name="connsiteY2" fmla="*/ 65649 h 393895"/>
                  <a:gd name="connsiteX3" fmla="*/ 661182 w 2011680"/>
                  <a:gd name="connsiteY3" fmla="*/ 206326 h 393895"/>
                  <a:gd name="connsiteX4" fmla="*/ 914400 w 2011680"/>
                  <a:gd name="connsiteY4" fmla="*/ 332935 h 393895"/>
                  <a:gd name="connsiteX5" fmla="*/ 1336431 w 2011680"/>
                  <a:gd name="connsiteY5" fmla="*/ 389206 h 393895"/>
                  <a:gd name="connsiteX6" fmla="*/ 1561514 w 2011680"/>
                  <a:gd name="connsiteY6" fmla="*/ 361070 h 393895"/>
                  <a:gd name="connsiteX7" fmla="*/ 1772530 w 2011680"/>
                  <a:gd name="connsiteY7" fmla="*/ 347003 h 393895"/>
                  <a:gd name="connsiteX8" fmla="*/ 1899139 w 2011680"/>
                  <a:gd name="connsiteY8" fmla="*/ 347003 h 393895"/>
                  <a:gd name="connsiteX9" fmla="*/ 2011680 w 2011680"/>
                  <a:gd name="connsiteY9" fmla="*/ 375138 h 39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11680" h="393895">
                    <a:moveTo>
                      <a:pt x="0" y="121919"/>
                    </a:moveTo>
                    <a:cubicBezTo>
                      <a:pt x="29308" y="70337"/>
                      <a:pt x="58616" y="18756"/>
                      <a:pt x="126610" y="9378"/>
                    </a:cubicBezTo>
                    <a:cubicBezTo>
                      <a:pt x="194604" y="0"/>
                      <a:pt x="318869" y="32824"/>
                      <a:pt x="407964" y="65649"/>
                    </a:cubicBezTo>
                    <a:cubicBezTo>
                      <a:pt x="497059" y="98474"/>
                      <a:pt x="576776" y="161778"/>
                      <a:pt x="661182" y="206326"/>
                    </a:cubicBezTo>
                    <a:cubicBezTo>
                      <a:pt x="745588" y="250874"/>
                      <a:pt x="801859" y="302455"/>
                      <a:pt x="914400" y="332935"/>
                    </a:cubicBezTo>
                    <a:cubicBezTo>
                      <a:pt x="1026941" y="363415"/>
                      <a:pt x="1228579" y="384517"/>
                      <a:pt x="1336431" y="389206"/>
                    </a:cubicBezTo>
                    <a:cubicBezTo>
                      <a:pt x="1444283" y="393895"/>
                      <a:pt x="1488831" y="368104"/>
                      <a:pt x="1561514" y="361070"/>
                    </a:cubicBezTo>
                    <a:cubicBezTo>
                      <a:pt x="1634197" y="354036"/>
                      <a:pt x="1716259" y="349347"/>
                      <a:pt x="1772530" y="347003"/>
                    </a:cubicBezTo>
                    <a:cubicBezTo>
                      <a:pt x="1828801" y="344659"/>
                      <a:pt x="1859281" y="342314"/>
                      <a:pt x="1899139" y="347003"/>
                    </a:cubicBezTo>
                    <a:cubicBezTo>
                      <a:pt x="1938997" y="351692"/>
                      <a:pt x="1981200" y="370449"/>
                      <a:pt x="2011680" y="375138"/>
                    </a:cubicBezTo>
                  </a:path>
                </a:pathLst>
              </a:custGeom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6" name="45 Forma libre"/>
              <p:cNvSpPr/>
              <p:nvPr/>
            </p:nvSpPr>
            <p:spPr>
              <a:xfrm>
                <a:off x="2251711" y="4520826"/>
                <a:ext cx="2080259" cy="259131"/>
              </a:xfrm>
              <a:custGeom>
                <a:avLst/>
                <a:gdLst>
                  <a:gd name="connsiteX0" fmla="*/ 0 w 2082018"/>
                  <a:gd name="connsiteY0" fmla="*/ 23446 h 260252"/>
                  <a:gd name="connsiteX1" fmla="*/ 239151 w 2082018"/>
                  <a:gd name="connsiteY1" fmla="*/ 9378 h 260252"/>
                  <a:gd name="connsiteX2" fmla="*/ 393895 w 2082018"/>
                  <a:gd name="connsiteY2" fmla="*/ 79716 h 260252"/>
                  <a:gd name="connsiteX3" fmla="*/ 661181 w 2082018"/>
                  <a:gd name="connsiteY3" fmla="*/ 234461 h 260252"/>
                  <a:gd name="connsiteX4" fmla="*/ 970671 w 2082018"/>
                  <a:gd name="connsiteY4" fmla="*/ 234461 h 260252"/>
                  <a:gd name="connsiteX5" fmla="*/ 1280160 w 2082018"/>
                  <a:gd name="connsiteY5" fmla="*/ 248529 h 260252"/>
                  <a:gd name="connsiteX6" fmla="*/ 1547446 w 2082018"/>
                  <a:gd name="connsiteY6" fmla="*/ 234461 h 260252"/>
                  <a:gd name="connsiteX7" fmla="*/ 1871003 w 2082018"/>
                  <a:gd name="connsiteY7" fmla="*/ 164123 h 260252"/>
                  <a:gd name="connsiteX8" fmla="*/ 2025747 w 2082018"/>
                  <a:gd name="connsiteY8" fmla="*/ 164123 h 260252"/>
                  <a:gd name="connsiteX9" fmla="*/ 2082018 w 2082018"/>
                  <a:gd name="connsiteY9" fmla="*/ 192258 h 26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2018" h="260252">
                    <a:moveTo>
                      <a:pt x="0" y="23446"/>
                    </a:moveTo>
                    <a:cubicBezTo>
                      <a:pt x="86751" y="11723"/>
                      <a:pt x="173502" y="0"/>
                      <a:pt x="239151" y="9378"/>
                    </a:cubicBezTo>
                    <a:cubicBezTo>
                      <a:pt x="304800" y="18756"/>
                      <a:pt x="323557" y="42202"/>
                      <a:pt x="393895" y="79716"/>
                    </a:cubicBezTo>
                    <a:cubicBezTo>
                      <a:pt x="464233" y="117230"/>
                      <a:pt x="565052" y="208670"/>
                      <a:pt x="661181" y="234461"/>
                    </a:cubicBezTo>
                    <a:cubicBezTo>
                      <a:pt x="757310" y="260252"/>
                      <a:pt x="867508" y="232116"/>
                      <a:pt x="970671" y="234461"/>
                    </a:cubicBezTo>
                    <a:cubicBezTo>
                      <a:pt x="1073834" y="236806"/>
                      <a:pt x="1184031" y="248529"/>
                      <a:pt x="1280160" y="248529"/>
                    </a:cubicBezTo>
                    <a:cubicBezTo>
                      <a:pt x="1376289" y="248529"/>
                      <a:pt x="1448972" y="248529"/>
                      <a:pt x="1547446" y="234461"/>
                    </a:cubicBezTo>
                    <a:cubicBezTo>
                      <a:pt x="1645920" y="220393"/>
                      <a:pt x="1791286" y="175846"/>
                      <a:pt x="1871003" y="164123"/>
                    </a:cubicBezTo>
                    <a:cubicBezTo>
                      <a:pt x="1950720" y="152400"/>
                      <a:pt x="1990578" y="159434"/>
                      <a:pt x="2025747" y="164123"/>
                    </a:cubicBezTo>
                    <a:cubicBezTo>
                      <a:pt x="2060916" y="168812"/>
                      <a:pt x="2071467" y="180535"/>
                      <a:pt x="2082018" y="192258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4355" name="72 CuadroTexto"/>
            <p:cNvSpPr txBox="1">
              <a:spLocks noChangeArrowheads="1"/>
            </p:cNvSpPr>
            <p:nvPr/>
          </p:nvSpPr>
          <p:spPr bwMode="auto">
            <a:xfrm>
              <a:off x="2929300" y="4038600"/>
              <a:ext cx="3658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 sz="1400"/>
                <a:t>Ley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mtClean="0"/>
              <a:t>Motivación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04800" y="1295400"/>
            <a:ext cx="4648200" cy="48006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900" dirty="0" err="1" smtClean="0"/>
              <a:t>Riesgo</a:t>
            </a:r>
            <a:r>
              <a:rPr lang="en-US" sz="2900" dirty="0" smtClean="0"/>
              <a:t> en </a:t>
            </a:r>
            <a:r>
              <a:rPr lang="en-US" sz="2900" dirty="0" err="1" smtClean="0"/>
              <a:t>función</a:t>
            </a:r>
            <a:r>
              <a:rPr lang="en-US" sz="2900" dirty="0" smtClean="0"/>
              <a:t> de </a:t>
            </a:r>
            <a:r>
              <a:rPr lang="en-US" sz="2900" dirty="0" err="1" smtClean="0"/>
              <a:t>Recursos</a:t>
            </a:r>
            <a:r>
              <a:rPr lang="en-US" sz="2900" dirty="0" smtClean="0"/>
              <a:t> </a:t>
            </a:r>
            <a:r>
              <a:rPr lang="es-CL" sz="2900" dirty="0" smtClean="0"/>
              <a:t>indicados</a:t>
            </a:r>
            <a:r>
              <a:rPr lang="en-US" sz="2900" dirty="0" smtClean="0"/>
              <a:t> e </a:t>
            </a:r>
            <a:r>
              <a:rPr lang="en-US" sz="2900" dirty="0" err="1" smtClean="0"/>
              <a:t>inferidos</a:t>
            </a:r>
            <a:r>
              <a:rPr lang="en-US" sz="2900" dirty="0" smtClean="0"/>
              <a:t> en el Plan </a:t>
            </a:r>
            <a:r>
              <a:rPr lang="en-US" sz="2900" dirty="0" err="1" smtClean="0"/>
              <a:t>Minero</a:t>
            </a:r>
            <a:r>
              <a:rPr lang="en-US" sz="2900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L" sz="2800" dirty="0" smtClean="0"/>
              <a:t>En Planificación de Largo Plazo es posible aplicar estrategias del estilo: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400" dirty="0" smtClean="0"/>
              <a:t>70% Recursos medidos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400" dirty="0" smtClean="0"/>
              <a:t>20% Recursos indicados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CL" sz="2400" dirty="0" smtClean="0"/>
              <a:t>10% Recursos inferidos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CL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L" sz="2800" b="1" dirty="0" smtClean="0"/>
              <a:t>Pero…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CL" sz="2400" b="1" dirty="0" smtClean="0"/>
              <a:t>¿por qué 70% y no 80% o 60%?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CL" sz="2400" b="1" dirty="0" smtClean="0"/>
              <a:t>¿Cómo evoluciona el criterio a lo largo del horizonte de planificación?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CL" sz="2400" b="1" dirty="0" smtClean="0"/>
              <a:t>¿La estrategia responde a algún perfil de riesgo? ¿Cuál?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grpSp>
        <p:nvGrpSpPr>
          <p:cNvPr id="15364" name="11 Grupo"/>
          <p:cNvGrpSpPr>
            <a:grpSpLocks/>
          </p:cNvGrpSpPr>
          <p:nvPr/>
        </p:nvGrpSpPr>
        <p:grpSpPr bwMode="auto">
          <a:xfrm>
            <a:off x="5181600" y="1676400"/>
            <a:ext cx="3505200" cy="3413125"/>
            <a:chOff x="5671996" y="2590801"/>
            <a:chExt cx="2845784" cy="2498725"/>
          </a:xfrm>
        </p:grpSpPr>
        <p:cxnSp>
          <p:nvCxnSpPr>
            <p:cNvPr id="4" name="3 Conector recto de flecha"/>
            <p:cNvCxnSpPr/>
            <p:nvPr/>
          </p:nvCxnSpPr>
          <p:spPr>
            <a:xfrm rot="5400000" flipH="1" flipV="1">
              <a:off x="5561772" y="3275853"/>
              <a:ext cx="1371393" cy="128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4 Conector recto de flecha"/>
            <p:cNvCxnSpPr/>
            <p:nvPr/>
          </p:nvCxnSpPr>
          <p:spPr>
            <a:xfrm>
              <a:off x="6248113" y="3962194"/>
              <a:ext cx="1910078" cy="232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67" name="5 CuadroTexto"/>
            <p:cNvSpPr txBox="1">
              <a:spLocks noChangeArrowheads="1"/>
            </p:cNvSpPr>
            <p:nvPr/>
          </p:nvSpPr>
          <p:spPr bwMode="auto">
            <a:xfrm>
              <a:off x="5806409" y="2590801"/>
              <a:ext cx="546100" cy="225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1400" b="1"/>
                <a:t>VAN</a:t>
              </a:r>
            </a:p>
          </p:txBody>
        </p:sp>
        <p:cxnSp>
          <p:nvCxnSpPr>
            <p:cNvPr id="7" name="6 Conector recto de flecha"/>
            <p:cNvCxnSpPr/>
            <p:nvPr/>
          </p:nvCxnSpPr>
          <p:spPr>
            <a:xfrm rot="5400000">
              <a:off x="5685735" y="4525860"/>
              <a:ext cx="112733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69" name="7 CuadroTexto"/>
            <p:cNvSpPr txBox="1">
              <a:spLocks noChangeArrowheads="1"/>
            </p:cNvSpPr>
            <p:nvPr/>
          </p:nvSpPr>
          <p:spPr bwMode="auto">
            <a:xfrm>
              <a:off x="5671996" y="4800601"/>
              <a:ext cx="817563" cy="225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1400" b="1"/>
                <a:t>Riesgo</a:t>
              </a:r>
            </a:p>
          </p:txBody>
        </p:sp>
        <p:sp>
          <p:nvSpPr>
            <p:cNvPr id="9" name="8 Forma libre"/>
            <p:cNvSpPr/>
            <p:nvPr/>
          </p:nvSpPr>
          <p:spPr>
            <a:xfrm>
              <a:off x="6324155" y="2819754"/>
              <a:ext cx="1613642" cy="577612"/>
            </a:xfrm>
            <a:custGeom>
              <a:avLst/>
              <a:gdLst>
                <a:gd name="connsiteX0" fmla="*/ 0 w 1801906"/>
                <a:gd name="connsiteY0" fmla="*/ 0 h 551329"/>
                <a:gd name="connsiteX1" fmla="*/ 497541 w 1801906"/>
                <a:gd name="connsiteY1" fmla="*/ 309282 h 551329"/>
                <a:gd name="connsiteX2" fmla="*/ 1156447 w 1801906"/>
                <a:gd name="connsiteY2" fmla="*/ 470647 h 551329"/>
                <a:gd name="connsiteX3" fmla="*/ 1801906 w 1801906"/>
                <a:gd name="connsiteY3" fmla="*/ 551329 h 55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1906" h="551329">
                  <a:moveTo>
                    <a:pt x="0" y="0"/>
                  </a:moveTo>
                  <a:cubicBezTo>
                    <a:pt x="152400" y="115420"/>
                    <a:pt x="304800" y="230841"/>
                    <a:pt x="497541" y="309282"/>
                  </a:cubicBezTo>
                  <a:cubicBezTo>
                    <a:pt x="690282" y="387723"/>
                    <a:pt x="939053" y="430306"/>
                    <a:pt x="1156447" y="470647"/>
                  </a:cubicBezTo>
                  <a:cubicBezTo>
                    <a:pt x="1373841" y="510988"/>
                    <a:pt x="1671918" y="540123"/>
                    <a:pt x="1801906" y="551329"/>
                  </a:cubicBezTo>
                </a:path>
              </a:pathLst>
            </a:cu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CL"/>
            </a:p>
          </p:txBody>
        </p:sp>
        <p:sp>
          <p:nvSpPr>
            <p:cNvPr id="10" name="9 Forma libre"/>
            <p:cNvSpPr/>
            <p:nvPr/>
          </p:nvSpPr>
          <p:spPr>
            <a:xfrm>
              <a:off x="6324155" y="4343395"/>
              <a:ext cx="1676796" cy="533449"/>
            </a:xfrm>
            <a:custGeom>
              <a:avLst/>
              <a:gdLst>
                <a:gd name="connsiteX0" fmla="*/ 0 w 1748118"/>
                <a:gd name="connsiteY0" fmla="*/ 739589 h 741830"/>
                <a:gd name="connsiteX1" fmla="*/ 255495 w 1748118"/>
                <a:gd name="connsiteY1" fmla="*/ 739589 h 741830"/>
                <a:gd name="connsiteX2" fmla="*/ 403412 w 1748118"/>
                <a:gd name="connsiteY2" fmla="*/ 739589 h 741830"/>
                <a:gd name="connsiteX3" fmla="*/ 443753 w 1748118"/>
                <a:gd name="connsiteY3" fmla="*/ 739589 h 741830"/>
                <a:gd name="connsiteX4" fmla="*/ 457200 w 1748118"/>
                <a:gd name="connsiteY4" fmla="*/ 726141 h 741830"/>
                <a:gd name="connsiteX5" fmla="*/ 860612 w 1748118"/>
                <a:gd name="connsiteY5" fmla="*/ 403412 h 741830"/>
                <a:gd name="connsiteX6" fmla="*/ 1317812 w 1748118"/>
                <a:gd name="connsiteY6" fmla="*/ 121024 h 741830"/>
                <a:gd name="connsiteX7" fmla="*/ 1748118 w 1748118"/>
                <a:gd name="connsiteY7" fmla="*/ 0 h 74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48118" h="741830">
                  <a:moveTo>
                    <a:pt x="0" y="739589"/>
                  </a:moveTo>
                  <a:lnTo>
                    <a:pt x="255495" y="739589"/>
                  </a:lnTo>
                  <a:lnTo>
                    <a:pt x="403412" y="739589"/>
                  </a:lnTo>
                  <a:cubicBezTo>
                    <a:pt x="434788" y="739589"/>
                    <a:pt x="434788" y="741830"/>
                    <a:pt x="443753" y="739589"/>
                  </a:cubicBezTo>
                  <a:cubicBezTo>
                    <a:pt x="452718" y="737348"/>
                    <a:pt x="457200" y="726141"/>
                    <a:pt x="457200" y="726141"/>
                  </a:cubicBezTo>
                  <a:cubicBezTo>
                    <a:pt x="526677" y="670112"/>
                    <a:pt x="717177" y="504265"/>
                    <a:pt x="860612" y="403412"/>
                  </a:cubicBezTo>
                  <a:cubicBezTo>
                    <a:pt x="1004047" y="302559"/>
                    <a:pt x="1169894" y="188259"/>
                    <a:pt x="1317812" y="121024"/>
                  </a:cubicBezTo>
                  <a:cubicBezTo>
                    <a:pt x="1465730" y="53789"/>
                    <a:pt x="1606924" y="26894"/>
                    <a:pt x="1748118" y="0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CL"/>
            </a:p>
          </p:txBody>
        </p:sp>
        <p:sp>
          <p:nvSpPr>
            <p:cNvPr id="15372" name="10 CuadroTexto"/>
            <p:cNvSpPr txBox="1">
              <a:spLocks noChangeArrowheads="1"/>
            </p:cNvSpPr>
            <p:nvPr/>
          </p:nvSpPr>
          <p:spPr bwMode="auto">
            <a:xfrm>
              <a:off x="7427168" y="3938427"/>
              <a:ext cx="1090612" cy="225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1400" b="1"/>
                <a:t>Estrategia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Apuesta de Valor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381000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8" name="43 Grupo"/>
          <p:cNvGrpSpPr>
            <a:grpSpLocks/>
          </p:cNvGrpSpPr>
          <p:nvPr/>
        </p:nvGrpSpPr>
        <p:grpSpPr bwMode="auto">
          <a:xfrm>
            <a:off x="4953000" y="2251075"/>
            <a:ext cx="4038600" cy="2701925"/>
            <a:chOff x="4724401" y="2509792"/>
            <a:chExt cx="4038599" cy="2702586"/>
          </a:xfrm>
        </p:grpSpPr>
        <p:sp>
          <p:nvSpPr>
            <p:cNvPr id="9" name="8 Forma libre"/>
            <p:cNvSpPr/>
            <p:nvPr/>
          </p:nvSpPr>
          <p:spPr>
            <a:xfrm>
              <a:off x="5029201" y="3503810"/>
              <a:ext cx="3505199" cy="1402106"/>
            </a:xfrm>
            <a:custGeom>
              <a:avLst/>
              <a:gdLst>
                <a:gd name="connsiteX0" fmla="*/ 0 w 2926080"/>
                <a:gd name="connsiteY0" fmla="*/ 1249680 h 1249680"/>
                <a:gd name="connsiteX1" fmla="*/ 520504 w 2926080"/>
                <a:gd name="connsiteY1" fmla="*/ 841717 h 1249680"/>
                <a:gd name="connsiteX2" fmla="*/ 928467 w 2926080"/>
                <a:gd name="connsiteY2" fmla="*/ 11723 h 1249680"/>
                <a:gd name="connsiteX3" fmla="*/ 1659987 w 2926080"/>
                <a:gd name="connsiteY3" fmla="*/ 912055 h 1249680"/>
                <a:gd name="connsiteX4" fmla="*/ 2926080 w 2926080"/>
                <a:gd name="connsiteY4" fmla="*/ 1221545 h 124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6080" h="1249680">
                  <a:moveTo>
                    <a:pt x="0" y="1249680"/>
                  </a:moveTo>
                  <a:cubicBezTo>
                    <a:pt x="182880" y="1148861"/>
                    <a:pt x="365760" y="1048043"/>
                    <a:pt x="520504" y="841717"/>
                  </a:cubicBezTo>
                  <a:cubicBezTo>
                    <a:pt x="675248" y="635391"/>
                    <a:pt x="738553" y="0"/>
                    <a:pt x="928467" y="11723"/>
                  </a:cubicBezTo>
                  <a:cubicBezTo>
                    <a:pt x="1118381" y="23446"/>
                    <a:pt x="1327052" y="710418"/>
                    <a:pt x="1659987" y="912055"/>
                  </a:cubicBezTo>
                  <a:cubicBezTo>
                    <a:pt x="1992922" y="1113692"/>
                    <a:pt x="2715064" y="1165274"/>
                    <a:pt x="2926080" y="1221545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1" name="10 Conector recto de flecha"/>
            <p:cNvCxnSpPr>
              <a:stCxn id="9" idx="0"/>
            </p:cNvCxnSpPr>
            <p:nvPr/>
          </p:nvCxnSpPr>
          <p:spPr>
            <a:xfrm flipV="1">
              <a:off x="5029201" y="2590775"/>
              <a:ext cx="1588" cy="23151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 de flecha"/>
            <p:cNvCxnSpPr>
              <a:stCxn id="9" idx="0"/>
              <a:endCxn id="16394" idx="0"/>
            </p:cNvCxnSpPr>
            <p:nvPr/>
          </p:nvCxnSpPr>
          <p:spPr>
            <a:xfrm flipV="1">
              <a:off x="5029201" y="4904328"/>
              <a:ext cx="3462337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4" name="14 CuadroTexto"/>
            <p:cNvSpPr txBox="1">
              <a:spLocks noChangeArrowheads="1"/>
            </p:cNvSpPr>
            <p:nvPr/>
          </p:nvSpPr>
          <p:spPr bwMode="auto">
            <a:xfrm>
              <a:off x="8221377" y="4904601"/>
              <a:ext cx="5416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VAN</a:t>
              </a:r>
            </a:p>
          </p:txBody>
        </p:sp>
        <p:cxnSp>
          <p:nvCxnSpPr>
            <p:cNvPr id="17" name="16 Conector recto"/>
            <p:cNvCxnSpPr/>
            <p:nvPr/>
          </p:nvCxnSpPr>
          <p:spPr>
            <a:xfrm rot="5400000">
              <a:off x="5471905" y="4127851"/>
              <a:ext cx="1703804" cy="158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>
              <a:off x="4705935" y="4131821"/>
              <a:ext cx="1711744" cy="158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7" name="19 CuadroTexto"/>
            <p:cNvSpPr txBox="1">
              <a:spLocks noChangeArrowheads="1"/>
            </p:cNvSpPr>
            <p:nvPr/>
          </p:nvSpPr>
          <p:spPr bwMode="auto">
            <a:xfrm>
              <a:off x="5209736" y="4691390"/>
              <a:ext cx="4058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5%</a:t>
              </a:r>
            </a:p>
          </p:txBody>
        </p:sp>
        <p:sp>
          <p:nvSpPr>
            <p:cNvPr id="16398" name="20 CuadroTexto"/>
            <p:cNvSpPr txBox="1">
              <a:spLocks noChangeArrowheads="1"/>
            </p:cNvSpPr>
            <p:nvPr/>
          </p:nvSpPr>
          <p:spPr bwMode="auto">
            <a:xfrm rot="-5400000">
              <a:off x="5928067" y="2750947"/>
              <a:ext cx="7900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00B050"/>
                  </a:solidFill>
                </a:rPr>
                <a:t>E(VAN)</a:t>
              </a:r>
            </a:p>
          </p:txBody>
        </p:sp>
        <p:sp>
          <p:nvSpPr>
            <p:cNvPr id="16399" name="21 CuadroTexto"/>
            <p:cNvSpPr txBox="1">
              <a:spLocks noChangeArrowheads="1"/>
            </p:cNvSpPr>
            <p:nvPr/>
          </p:nvSpPr>
          <p:spPr bwMode="auto">
            <a:xfrm rot="-5400000">
              <a:off x="5166144" y="2755679"/>
              <a:ext cx="78993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VS</a:t>
              </a:r>
            </a:p>
          </p:txBody>
        </p:sp>
        <p:sp>
          <p:nvSpPr>
            <p:cNvPr id="16400" name="25 CuadroTexto"/>
            <p:cNvSpPr txBox="1">
              <a:spLocks noChangeArrowheads="1"/>
            </p:cNvSpPr>
            <p:nvPr/>
          </p:nvSpPr>
          <p:spPr bwMode="auto">
            <a:xfrm rot="-5400000">
              <a:off x="4343528" y="3047874"/>
              <a:ext cx="10695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Frecuencia</a:t>
              </a:r>
            </a:p>
          </p:txBody>
        </p:sp>
        <p:cxnSp>
          <p:nvCxnSpPr>
            <p:cNvPr id="28" name="27 Conector recto de flecha"/>
            <p:cNvCxnSpPr/>
            <p:nvPr/>
          </p:nvCxnSpPr>
          <p:spPr>
            <a:xfrm>
              <a:off x="5562601" y="4799527"/>
              <a:ext cx="762000" cy="1588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2" name="28 CuadroTexto"/>
            <p:cNvSpPr txBox="1">
              <a:spLocks noChangeArrowheads="1"/>
            </p:cNvSpPr>
            <p:nvPr/>
          </p:nvSpPr>
          <p:spPr bwMode="auto">
            <a:xfrm>
              <a:off x="5715000" y="4876800"/>
              <a:ext cx="5207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C00000"/>
                  </a:solidFill>
                </a:rPr>
                <a:t>VaR</a:t>
              </a:r>
            </a:p>
          </p:txBody>
        </p:sp>
      </p:grpSp>
      <p:sp>
        <p:nvSpPr>
          <p:cNvPr id="45" name="44 Forma libre"/>
          <p:cNvSpPr/>
          <p:nvPr/>
        </p:nvSpPr>
        <p:spPr>
          <a:xfrm>
            <a:off x="1562100" y="1552575"/>
            <a:ext cx="4979988" cy="852488"/>
          </a:xfrm>
          <a:custGeom>
            <a:avLst/>
            <a:gdLst>
              <a:gd name="connsiteX0" fmla="*/ 4979963 w 4979963"/>
              <a:gd name="connsiteY0" fmla="*/ 712762 h 853439"/>
              <a:gd name="connsiteX1" fmla="*/ 2180492 w 4979963"/>
              <a:gd name="connsiteY1" fmla="*/ 23446 h 853439"/>
              <a:gd name="connsiteX2" fmla="*/ 0 w 4979963"/>
              <a:gd name="connsiteY2" fmla="*/ 853439 h 853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9963" h="853439">
                <a:moveTo>
                  <a:pt x="4979963" y="712762"/>
                </a:moveTo>
                <a:cubicBezTo>
                  <a:pt x="3995224" y="356381"/>
                  <a:pt x="3010486" y="0"/>
                  <a:pt x="2180492" y="23446"/>
                </a:cubicBezTo>
                <a:cubicBezTo>
                  <a:pt x="1350498" y="46892"/>
                  <a:pt x="675249" y="450165"/>
                  <a:pt x="0" y="853439"/>
                </a:cubicBezTo>
              </a:path>
            </a:pathLst>
          </a:custGeom>
          <a:ln w="571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46 Forma libre"/>
          <p:cNvSpPr/>
          <p:nvPr/>
        </p:nvSpPr>
        <p:spPr>
          <a:xfrm>
            <a:off x="1547813" y="4910138"/>
            <a:ext cx="4641850" cy="1127125"/>
          </a:xfrm>
          <a:custGeom>
            <a:avLst/>
            <a:gdLst>
              <a:gd name="connsiteX0" fmla="*/ 4642339 w 4642339"/>
              <a:gd name="connsiteY0" fmla="*/ 0 h 1127760"/>
              <a:gd name="connsiteX1" fmla="*/ 3446585 w 4642339"/>
              <a:gd name="connsiteY1" fmla="*/ 998806 h 1127760"/>
              <a:gd name="connsiteX2" fmla="*/ 1223889 w 4642339"/>
              <a:gd name="connsiteY2" fmla="*/ 773723 h 1127760"/>
              <a:gd name="connsiteX3" fmla="*/ 0 w 4642339"/>
              <a:gd name="connsiteY3" fmla="*/ 14067 h 112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2339" h="1127760">
                <a:moveTo>
                  <a:pt x="4642339" y="0"/>
                </a:moveTo>
                <a:cubicBezTo>
                  <a:pt x="4329333" y="434926"/>
                  <a:pt x="4016327" y="869852"/>
                  <a:pt x="3446585" y="998806"/>
                </a:cubicBezTo>
                <a:cubicBezTo>
                  <a:pt x="2876843" y="1127760"/>
                  <a:pt x="1798320" y="937846"/>
                  <a:pt x="1223889" y="773723"/>
                </a:cubicBezTo>
                <a:cubicBezTo>
                  <a:pt x="649458" y="609600"/>
                  <a:pt x="147711" y="150055"/>
                  <a:pt x="0" y="14067"/>
                </a:cubicBezTo>
              </a:path>
            </a:pathLst>
          </a:cu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990600" y="1219200"/>
            <a:ext cx="3281363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CL" sz="2400" dirty="0"/>
              <a:t>Modelo de Bloques Categorizado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286000" y="3983038"/>
            <a:ext cx="4648200" cy="8302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CL" sz="2400" dirty="0"/>
              <a:t>Cada estrategia (17) evaluada ante escenarios (50)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6286500" y="3400425"/>
            <a:ext cx="6096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7413" name="13 Título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990600"/>
          </a:xfrm>
        </p:spPr>
        <p:txBody>
          <a:bodyPr/>
          <a:lstStyle/>
          <a:p>
            <a:pPr eaLnBrk="1" hangingPunct="1"/>
            <a:r>
              <a:rPr lang="es-CL" smtClean="0"/>
              <a:t>El Experimento</a:t>
            </a:r>
            <a:endParaRPr lang="es-ES" smtClean="0"/>
          </a:p>
        </p:txBody>
      </p:sp>
      <p:sp>
        <p:nvSpPr>
          <p:cNvPr id="15" name="14 Flecha abajo"/>
          <p:cNvSpPr/>
          <p:nvPr/>
        </p:nvSpPr>
        <p:spPr>
          <a:xfrm>
            <a:off x="4305300" y="4857750"/>
            <a:ext cx="609600" cy="5334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6" name="15 CuadroTexto"/>
          <p:cNvSpPr txBox="1"/>
          <p:nvPr/>
        </p:nvSpPr>
        <p:spPr>
          <a:xfrm>
            <a:off x="3386138" y="5435600"/>
            <a:ext cx="2447925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CL" sz="3200" b="1" dirty="0"/>
              <a:t>Riesgo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800600" y="2147888"/>
            <a:ext cx="3581400" cy="12001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CL" sz="2400" dirty="0"/>
              <a:t>50 simulaciones condicionales (escenarios probables)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447800" y="2590800"/>
            <a:ext cx="2286000" cy="8382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CL" sz="2400" dirty="0"/>
              <a:t>Planes con 17 estrategias</a:t>
            </a:r>
          </a:p>
        </p:txBody>
      </p:sp>
      <p:sp>
        <p:nvSpPr>
          <p:cNvPr id="23" name="22 Flecha abajo"/>
          <p:cNvSpPr/>
          <p:nvPr/>
        </p:nvSpPr>
        <p:spPr>
          <a:xfrm>
            <a:off x="2209800" y="2133600"/>
            <a:ext cx="609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4" name="23 Flecha abajo"/>
          <p:cNvSpPr/>
          <p:nvPr/>
        </p:nvSpPr>
        <p:spPr>
          <a:xfrm>
            <a:off x="2327275" y="3505200"/>
            <a:ext cx="609600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"/>
          <p:cNvCxnSpPr/>
          <p:nvPr/>
        </p:nvCxnSpPr>
        <p:spPr>
          <a:xfrm rot="5400000">
            <a:off x="3656807" y="4982369"/>
            <a:ext cx="1371600" cy="1587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341813" y="5667375"/>
            <a:ext cx="2362200" cy="1588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6" name="9 CuadroTexto"/>
          <p:cNvSpPr txBox="1">
            <a:spLocks noChangeArrowheads="1"/>
          </p:cNvSpPr>
          <p:nvPr/>
        </p:nvSpPr>
        <p:spPr bwMode="auto">
          <a:xfrm>
            <a:off x="4657725" y="5210175"/>
            <a:ext cx="1055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Medidos</a:t>
            </a:r>
            <a:endParaRPr lang="es-ES"/>
          </a:p>
        </p:txBody>
      </p:sp>
      <p:sp>
        <p:nvSpPr>
          <p:cNvPr id="11" name="10 Forma libre"/>
          <p:cNvSpPr/>
          <p:nvPr/>
        </p:nvSpPr>
        <p:spPr>
          <a:xfrm>
            <a:off x="4359275" y="4741863"/>
            <a:ext cx="1760538" cy="942975"/>
          </a:xfrm>
          <a:custGeom>
            <a:avLst/>
            <a:gdLst>
              <a:gd name="connsiteX0" fmla="*/ 0 w 1759324"/>
              <a:gd name="connsiteY0" fmla="*/ 0 h 943536"/>
              <a:gd name="connsiteX1" fmla="*/ 255495 w 1759324"/>
              <a:gd name="connsiteY1" fmla="*/ 188259 h 943536"/>
              <a:gd name="connsiteX2" fmla="*/ 685800 w 1759324"/>
              <a:gd name="connsiteY2" fmla="*/ 228600 h 943536"/>
              <a:gd name="connsiteX3" fmla="*/ 1264024 w 1759324"/>
              <a:gd name="connsiteY3" fmla="*/ 349623 h 943536"/>
              <a:gd name="connsiteX4" fmla="*/ 1680883 w 1759324"/>
              <a:gd name="connsiteY4" fmla="*/ 847165 h 943536"/>
              <a:gd name="connsiteX5" fmla="*/ 1734671 w 1759324"/>
              <a:gd name="connsiteY5" fmla="*/ 927847 h 943536"/>
              <a:gd name="connsiteX6" fmla="*/ 1734671 w 1759324"/>
              <a:gd name="connsiteY6" fmla="*/ 927847 h 94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9324" h="943536">
                <a:moveTo>
                  <a:pt x="0" y="0"/>
                </a:moveTo>
                <a:cubicBezTo>
                  <a:pt x="70597" y="75079"/>
                  <a:pt x="141195" y="150159"/>
                  <a:pt x="255495" y="188259"/>
                </a:cubicBezTo>
                <a:cubicBezTo>
                  <a:pt x="369795" y="226359"/>
                  <a:pt x="517712" y="201706"/>
                  <a:pt x="685800" y="228600"/>
                </a:cubicBezTo>
                <a:cubicBezTo>
                  <a:pt x="853888" y="255494"/>
                  <a:pt x="1098177" y="246529"/>
                  <a:pt x="1264024" y="349623"/>
                </a:cubicBezTo>
                <a:cubicBezTo>
                  <a:pt x="1429871" y="452717"/>
                  <a:pt x="1602442" y="750794"/>
                  <a:pt x="1680883" y="847165"/>
                </a:cubicBezTo>
                <a:cubicBezTo>
                  <a:pt x="1759324" y="943536"/>
                  <a:pt x="1734671" y="927847"/>
                  <a:pt x="1734671" y="927847"/>
                </a:cubicBezTo>
                <a:lnTo>
                  <a:pt x="1734671" y="927847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12" name="11 Conector recto"/>
          <p:cNvCxnSpPr/>
          <p:nvPr/>
        </p:nvCxnSpPr>
        <p:spPr>
          <a:xfrm rot="5400000">
            <a:off x="3657601" y="2238375"/>
            <a:ext cx="1371600" cy="3175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343400" y="2924175"/>
            <a:ext cx="2362200" cy="1588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0" name="13 CuadroTexto"/>
          <p:cNvSpPr txBox="1">
            <a:spLocks noChangeArrowheads="1"/>
          </p:cNvSpPr>
          <p:nvPr/>
        </p:nvSpPr>
        <p:spPr bwMode="auto">
          <a:xfrm>
            <a:off x="4657725" y="2466975"/>
            <a:ext cx="1057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Medidos</a:t>
            </a:r>
            <a:endParaRPr lang="es-ES"/>
          </a:p>
        </p:txBody>
      </p:sp>
      <p:sp>
        <p:nvSpPr>
          <p:cNvPr id="16" name="15 Forma libre"/>
          <p:cNvSpPr/>
          <p:nvPr/>
        </p:nvSpPr>
        <p:spPr>
          <a:xfrm>
            <a:off x="4338638" y="1916113"/>
            <a:ext cx="1627187" cy="685800"/>
          </a:xfrm>
          <a:custGeom>
            <a:avLst/>
            <a:gdLst>
              <a:gd name="connsiteX0" fmla="*/ 0 w 1627094"/>
              <a:gd name="connsiteY0" fmla="*/ 685800 h 685800"/>
              <a:gd name="connsiteX1" fmla="*/ 484094 w 1627094"/>
              <a:gd name="connsiteY1" fmla="*/ 591670 h 685800"/>
              <a:gd name="connsiteX2" fmla="*/ 793376 w 1627094"/>
              <a:gd name="connsiteY2" fmla="*/ 363070 h 685800"/>
              <a:gd name="connsiteX3" fmla="*/ 1331258 w 1627094"/>
              <a:gd name="connsiteY3" fmla="*/ 67235 h 685800"/>
              <a:gd name="connsiteX4" fmla="*/ 1627094 w 1627094"/>
              <a:gd name="connsiteY4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7094" h="685800">
                <a:moveTo>
                  <a:pt x="0" y="685800"/>
                </a:moveTo>
                <a:cubicBezTo>
                  <a:pt x="175932" y="665629"/>
                  <a:pt x="351865" y="645458"/>
                  <a:pt x="484094" y="591670"/>
                </a:cubicBezTo>
                <a:cubicBezTo>
                  <a:pt x="616323" y="537882"/>
                  <a:pt x="652182" y="450476"/>
                  <a:pt x="793376" y="363070"/>
                </a:cubicBezTo>
                <a:cubicBezTo>
                  <a:pt x="934570" y="275664"/>
                  <a:pt x="1192305" y="127747"/>
                  <a:pt x="1331258" y="67235"/>
                </a:cubicBezTo>
                <a:cubicBezTo>
                  <a:pt x="1470211" y="6723"/>
                  <a:pt x="1548652" y="3361"/>
                  <a:pt x="1627094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8" name="17 Flecha derecha"/>
          <p:cNvSpPr/>
          <p:nvPr/>
        </p:nvSpPr>
        <p:spPr>
          <a:xfrm rot="2261449">
            <a:off x="2903538" y="4062413"/>
            <a:ext cx="1287462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400" dirty="0">
                <a:solidFill>
                  <a:schemeClr val="tx1"/>
                </a:solidFill>
              </a:rPr>
              <a:t>Estrategia 2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239000" y="1447800"/>
            <a:ext cx="1030288" cy="1477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es-CL" dirty="0"/>
          </a:p>
          <a:p>
            <a:pPr>
              <a:defRPr/>
            </a:pPr>
            <a:endParaRPr lang="es-CL" dirty="0"/>
          </a:p>
          <a:p>
            <a:pPr>
              <a:defRPr/>
            </a:pPr>
            <a:r>
              <a:rPr lang="es-CL" dirty="0"/>
              <a:t>Riesgo1</a:t>
            </a:r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7275513" y="5287963"/>
            <a:ext cx="1030287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CL" dirty="0"/>
              <a:t>Riesgo2</a:t>
            </a:r>
            <a:endParaRPr lang="es-ES" dirty="0"/>
          </a:p>
        </p:txBody>
      </p:sp>
      <p:sp>
        <p:nvSpPr>
          <p:cNvPr id="18445" name="21 CuadroTexto"/>
          <p:cNvSpPr txBox="1">
            <a:spLocks noChangeArrowheads="1"/>
          </p:cNvSpPr>
          <p:nvPr/>
        </p:nvSpPr>
        <p:spPr bwMode="auto">
          <a:xfrm>
            <a:off x="3810000" y="1554163"/>
            <a:ext cx="5572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Ton</a:t>
            </a:r>
            <a:endParaRPr lang="es-ES"/>
          </a:p>
        </p:txBody>
      </p:sp>
      <p:sp>
        <p:nvSpPr>
          <p:cNvPr id="18446" name="22 CuadroTexto"/>
          <p:cNvSpPr txBox="1">
            <a:spLocks noChangeArrowheads="1"/>
          </p:cNvSpPr>
          <p:nvPr/>
        </p:nvSpPr>
        <p:spPr bwMode="auto">
          <a:xfrm>
            <a:off x="3886200" y="4068763"/>
            <a:ext cx="5572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Ton</a:t>
            </a:r>
            <a:endParaRPr lang="es-ES"/>
          </a:p>
        </p:txBody>
      </p:sp>
      <p:sp>
        <p:nvSpPr>
          <p:cNvPr id="18447" name="24 CuadroTexto"/>
          <p:cNvSpPr txBox="1">
            <a:spLocks noChangeArrowheads="1"/>
          </p:cNvSpPr>
          <p:nvPr/>
        </p:nvSpPr>
        <p:spPr bwMode="auto">
          <a:xfrm>
            <a:off x="5791200" y="5592763"/>
            <a:ext cx="8778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tiempo</a:t>
            </a:r>
            <a:endParaRPr lang="es-ES"/>
          </a:p>
        </p:txBody>
      </p:sp>
      <p:sp>
        <p:nvSpPr>
          <p:cNvPr id="18448" name="25 CuadroTexto"/>
          <p:cNvSpPr txBox="1">
            <a:spLocks noChangeArrowheads="1"/>
          </p:cNvSpPr>
          <p:nvPr/>
        </p:nvSpPr>
        <p:spPr bwMode="auto">
          <a:xfrm>
            <a:off x="5791200" y="2849563"/>
            <a:ext cx="8778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tiempo</a:t>
            </a:r>
            <a:endParaRPr lang="es-ES"/>
          </a:p>
        </p:txBody>
      </p:sp>
      <p:sp>
        <p:nvSpPr>
          <p:cNvPr id="27" name="26 Flecha derecha"/>
          <p:cNvSpPr/>
          <p:nvPr/>
        </p:nvSpPr>
        <p:spPr>
          <a:xfrm rot="19792343">
            <a:off x="2911475" y="2376488"/>
            <a:ext cx="1287463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400" dirty="0">
                <a:solidFill>
                  <a:schemeClr val="tx1"/>
                </a:solidFill>
              </a:rPr>
              <a:t>Estrategia </a:t>
            </a:r>
            <a:r>
              <a:rPr lang="es-CL" sz="1400" dirty="0" smtClean="0">
                <a:solidFill>
                  <a:schemeClr val="tx1"/>
                </a:solidFill>
              </a:rPr>
              <a:t>1</a:t>
            </a:r>
            <a:endParaRPr lang="es-ES" sz="1400" dirty="0">
              <a:solidFill>
                <a:schemeClr val="tx1"/>
              </a:solidFill>
            </a:endParaRPr>
          </a:p>
        </p:txBody>
      </p:sp>
      <p:pic>
        <p:nvPicPr>
          <p:cNvPr id="1845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536" t="17000" r="31052" b="14000"/>
          <a:stretch>
            <a:fillRect/>
          </a:stretch>
        </p:blipFill>
        <p:spPr>
          <a:xfrm>
            <a:off x="333375" y="1631950"/>
            <a:ext cx="2333625" cy="3960813"/>
          </a:xfrm>
        </p:spPr>
      </p:pic>
      <p:pic>
        <p:nvPicPr>
          <p:cNvPr id="18451" name="Picture 3"/>
          <p:cNvPicPr>
            <a:picLocks noChangeAspect="1" noChangeArrowheads="1"/>
          </p:cNvPicPr>
          <p:nvPr/>
        </p:nvPicPr>
        <p:blipFill>
          <a:blip r:embed="rId2" cstate="print"/>
          <a:srcRect l="24196" t="58821" r="69269" b="24915"/>
          <a:stretch>
            <a:fillRect/>
          </a:stretch>
        </p:blipFill>
        <p:spPr bwMode="auto">
          <a:xfrm>
            <a:off x="1981200" y="4525963"/>
            <a:ext cx="685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2" name="13 Título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990600"/>
          </a:xfrm>
        </p:spPr>
        <p:txBody>
          <a:bodyPr/>
          <a:lstStyle/>
          <a:p>
            <a:pPr eaLnBrk="1" hangingPunct="1"/>
            <a:r>
              <a:rPr lang="es-CL" smtClean="0"/>
              <a:t>El Experimento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3 Título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990600"/>
          </a:xfrm>
        </p:spPr>
        <p:txBody>
          <a:bodyPr/>
          <a:lstStyle/>
          <a:p>
            <a:pPr eaLnBrk="1" hangingPunct="1"/>
            <a:r>
              <a:rPr lang="es-CL" smtClean="0"/>
              <a:t>El Experimento</a:t>
            </a:r>
            <a:endParaRPr lang="es-ES" smtClean="0"/>
          </a:p>
        </p:txBody>
      </p:sp>
      <p:sp>
        <p:nvSpPr>
          <p:cNvPr id="19460" name="48 CuadroTexto"/>
          <p:cNvSpPr txBox="1">
            <a:spLocks noChangeArrowheads="1"/>
          </p:cNvSpPr>
          <p:nvPr/>
        </p:nvSpPr>
        <p:spPr bwMode="auto">
          <a:xfrm>
            <a:off x="266700" y="4819650"/>
            <a:ext cx="8610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CL" sz="2000"/>
              <a:t>     Mayores impactos al VPN se concentran en los primeros periodos.</a:t>
            </a:r>
          </a:p>
          <a:p>
            <a:pPr>
              <a:buFont typeface="Arial" charset="0"/>
              <a:buChar char="•"/>
            </a:pPr>
            <a:r>
              <a:rPr lang="es-CL" sz="2000"/>
              <a:t>     En la medida en que la avanza la operación se confirman recursos (inferidos pasan a ser indicados, indicados pasan a ser medidos)</a:t>
            </a:r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 cstate="print"/>
          <a:srcRect l="67368"/>
          <a:stretch>
            <a:fillRect/>
          </a:stretch>
        </p:blipFill>
        <p:spPr bwMode="auto">
          <a:xfrm>
            <a:off x="7315200" y="2438400"/>
            <a:ext cx="11811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10 Grupo"/>
          <p:cNvGrpSpPr/>
          <p:nvPr/>
        </p:nvGrpSpPr>
        <p:grpSpPr>
          <a:xfrm>
            <a:off x="914400" y="1828800"/>
            <a:ext cx="7543800" cy="2743200"/>
            <a:chOff x="914400" y="1828800"/>
            <a:chExt cx="7543800" cy="2743200"/>
          </a:xfrm>
        </p:grpSpPr>
        <p:pic>
          <p:nvPicPr>
            <p:cNvPr id="1945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6250" t="39000" r="20000" b="35001"/>
            <a:stretch>
              <a:fillRect/>
            </a:stretch>
          </p:blipFill>
          <p:spPr bwMode="auto">
            <a:xfrm>
              <a:off x="914400" y="1828800"/>
              <a:ext cx="7543800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50 CuadroTexto"/>
            <p:cNvSpPr txBox="1">
              <a:spLocks noChangeArrowheads="1"/>
            </p:cNvSpPr>
            <p:nvPr/>
          </p:nvSpPr>
          <p:spPr bwMode="auto">
            <a:xfrm>
              <a:off x="4724400" y="2590800"/>
              <a:ext cx="381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2000" b="1">
                  <a:solidFill>
                    <a:srgbClr val="002060"/>
                  </a:solidFill>
                </a:rPr>
                <a:t>?</a:t>
              </a:r>
            </a:p>
          </p:txBody>
        </p:sp>
        <p:sp>
          <p:nvSpPr>
            <p:cNvPr id="53" name="52 CuadroTexto"/>
            <p:cNvSpPr txBox="1">
              <a:spLocks noChangeArrowheads="1"/>
            </p:cNvSpPr>
            <p:nvPr/>
          </p:nvSpPr>
          <p:spPr bwMode="auto">
            <a:xfrm>
              <a:off x="3505200" y="2438400"/>
              <a:ext cx="381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2000" b="1">
                  <a:solidFill>
                    <a:srgbClr val="002060"/>
                  </a:solidFill>
                </a:rPr>
                <a:t>?</a:t>
              </a:r>
            </a:p>
          </p:txBody>
        </p:sp>
        <p:sp>
          <p:nvSpPr>
            <p:cNvPr id="54" name="53 CuadroTexto"/>
            <p:cNvSpPr txBox="1">
              <a:spLocks noChangeArrowheads="1"/>
            </p:cNvSpPr>
            <p:nvPr/>
          </p:nvSpPr>
          <p:spPr bwMode="auto">
            <a:xfrm>
              <a:off x="6477000" y="2895600"/>
              <a:ext cx="381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2000" b="1">
                  <a:solidFill>
                    <a:srgbClr val="002060"/>
                  </a:solidFill>
                </a:rPr>
                <a:t>?</a:t>
              </a:r>
            </a:p>
          </p:txBody>
        </p:sp>
        <p:sp>
          <p:nvSpPr>
            <p:cNvPr id="55" name="54 CuadroTexto"/>
            <p:cNvSpPr txBox="1">
              <a:spLocks noChangeArrowheads="1"/>
            </p:cNvSpPr>
            <p:nvPr/>
          </p:nvSpPr>
          <p:spPr bwMode="auto">
            <a:xfrm>
              <a:off x="5562600" y="2362200"/>
              <a:ext cx="457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2000" b="1">
                  <a:solidFill>
                    <a:srgbClr val="002060"/>
                  </a:solidFill>
                </a:rPr>
                <a:t>?</a:t>
              </a:r>
            </a:p>
          </p:txBody>
        </p:sp>
        <p:sp>
          <p:nvSpPr>
            <p:cNvPr id="56" name="55 CuadroTexto"/>
            <p:cNvSpPr txBox="1">
              <a:spLocks noChangeArrowheads="1"/>
            </p:cNvSpPr>
            <p:nvPr/>
          </p:nvSpPr>
          <p:spPr bwMode="auto">
            <a:xfrm>
              <a:off x="6477000" y="2438400"/>
              <a:ext cx="381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 sz="2000" b="1">
                  <a:solidFill>
                    <a:srgbClr val="002060"/>
                  </a:solidFill>
                </a:rPr>
                <a:t>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0" y="914400"/>
            <a:ext cx="3581400" cy="762000"/>
          </a:xfrm>
        </p:spPr>
        <p:txBody>
          <a:bodyPr/>
          <a:lstStyle/>
          <a:p>
            <a:pPr algn="l" eaLnBrk="1" hangingPunct="1"/>
            <a:r>
              <a:rPr lang="es-CL" sz="2800" b="1" smtClean="0"/>
              <a:t> Planes de producción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52400" y="1752600"/>
            <a:ext cx="8763000" cy="46482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CL" b="1" kern="0" dirty="0" err="1">
                <a:latin typeface="+mn-lt"/>
              </a:rPr>
              <a:t>Metología</a:t>
            </a:r>
            <a:r>
              <a:rPr lang="es-CL" b="1" kern="0" dirty="0">
                <a:latin typeface="+mn-lt"/>
              </a:rPr>
              <a:t>: </a:t>
            </a:r>
            <a:r>
              <a:rPr lang="es-CL" kern="0" dirty="0">
                <a:latin typeface="+mn-lt"/>
              </a:rPr>
              <a:t>Generar serie de planes utilizando </a:t>
            </a:r>
            <a:r>
              <a:rPr lang="es-CL" kern="0" dirty="0" err="1">
                <a:latin typeface="+mn-lt"/>
              </a:rPr>
              <a:t>Milawa</a:t>
            </a:r>
            <a:r>
              <a:rPr lang="es-CL" kern="0" dirty="0">
                <a:latin typeface="+mn-lt"/>
              </a:rPr>
              <a:t> Balance  fijando las categorías “disponibles” para distintos grupos de periodos iníciales, de acuerdo a la siguiente nomenclatura: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s-CL" sz="2000" b="1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CL" sz="2000" b="1" kern="0" dirty="0">
                <a:latin typeface="+mn-lt"/>
              </a:rPr>
              <a:t>         </a:t>
            </a:r>
            <a:r>
              <a:rPr lang="es-CL" sz="2800" b="1" kern="0" dirty="0" err="1">
                <a:latin typeface="+mn-lt"/>
              </a:rPr>
              <a:t>Plan_N_M</a:t>
            </a:r>
            <a:r>
              <a:rPr lang="es-CL" sz="2800" b="1" kern="0" dirty="0">
                <a:latin typeface="+mn-lt"/>
              </a:rPr>
              <a:t> 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CL" sz="2800" b="1" kern="0" dirty="0">
                <a:latin typeface="+mn-lt"/>
              </a:rPr>
              <a:t>					</a:t>
            </a:r>
            <a:endParaRPr lang="es-CL" sz="1200" b="1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CL" b="1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CL" b="1" kern="0" dirty="0">
                <a:latin typeface="+mn-lt"/>
              </a:rPr>
              <a:t>     </a:t>
            </a:r>
            <a:r>
              <a:rPr lang="es-CL" sz="1500" b="1" kern="0" dirty="0">
                <a:latin typeface="+mn-lt"/>
              </a:rPr>
              <a:t>- N : </a:t>
            </a:r>
            <a:r>
              <a:rPr lang="es-CL" sz="1500" kern="0" dirty="0">
                <a:latin typeface="+mn-lt"/>
              </a:rPr>
              <a:t>Número de periodos solo con recursos medidos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CL" sz="1500" kern="0" dirty="0">
                <a:latin typeface="+mn-lt"/>
              </a:rPr>
              <a:t>      </a:t>
            </a:r>
            <a:r>
              <a:rPr lang="es-CL" sz="1500" b="1" kern="0" dirty="0">
                <a:latin typeface="+mn-lt"/>
              </a:rPr>
              <a:t>- M </a:t>
            </a:r>
            <a:r>
              <a:rPr lang="es-CL" sz="1500" kern="0" dirty="0">
                <a:latin typeface="+mn-lt"/>
              </a:rPr>
              <a:t>: Número de periodos solo con recursos medidos e indicados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CL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CL" b="1" kern="0" dirty="0">
                <a:latin typeface="+mn-lt"/>
              </a:rPr>
              <a:t>Combinaciones a implementar:  </a:t>
            </a:r>
            <a:r>
              <a:rPr lang="es-CL" kern="0" dirty="0">
                <a:latin typeface="+mn-lt"/>
              </a:rPr>
              <a:t>1_2;1_3; 1_4; 3_3; 3_4; 3_5; 3_6; 3_7; 5_5; 5_6; 5_7; 5_8; 7_7; 7_8; 7_9; 7_10; 7_11 más el Caso Base (Libre).</a:t>
            </a:r>
          </a:p>
        </p:txBody>
      </p:sp>
      <p:sp>
        <p:nvSpPr>
          <p:cNvPr id="12" name="13 Título"/>
          <p:cNvSpPr txBox="1">
            <a:spLocks/>
          </p:cNvSpPr>
          <p:nvPr/>
        </p:nvSpPr>
        <p:spPr>
          <a:xfrm>
            <a:off x="762000" y="0"/>
            <a:ext cx="7467600" cy="990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400" dirty="0">
                <a:latin typeface="+mj-lt"/>
                <a:ea typeface="+mj-ea"/>
                <a:cs typeface="+mj-cs"/>
              </a:rPr>
              <a:t>El Experimento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3657600" y="2514600"/>
            <a:ext cx="3638550" cy="1857375"/>
            <a:chOff x="3657600" y="2514600"/>
            <a:chExt cx="3638550" cy="1857375"/>
          </a:xfrm>
        </p:grpSpPr>
        <p:pic>
          <p:nvPicPr>
            <p:cNvPr id="2048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7600" y="2819400"/>
              <a:ext cx="3638550" cy="155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6" name="7 CuadroTexto"/>
            <p:cNvSpPr txBox="1">
              <a:spLocks noChangeArrowheads="1"/>
            </p:cNvSpPr>
            <p:nvPr/>
          </p:nvSpPr>
          <p:spPr bwMode="auto">
            <a:xfrm>
              <a:off x="4191000" y="2514600"/>
              <a:ext cx="11842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Plan_2_4</a:t>
              </a:r>
            </a:p>
          </p:txBody>
        </p:sp>
        <p:cxnSp>
          <p:nvCxnSpPr>
            <p:cNvPr id="10" name="9 Conector recto de flecha"/>
            <p:cNvCxnSpPr/>
            <p:nvPr/>
          </p:nvCxnSpPr>
          <p:spPr>
            <a:xfrm rot="10800000" flipV="1">
              <a:off x="4419600" y="2819400"/>
              <a:ext cx="5334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10 Conector recto de flecha"/>
            <p:cNvCxnSpPr/>
            <p:nvPr/>
          </p:nvCxnSpPr>
          <p:spPr>
            <a:xfrm rot="5400000">
              <a:off x="4972844" y="3048794"/>
              <a:ext cx="457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fm+amtc+delpho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fcfm+amtc+delphos</Template>
  <TotalTime>6906</TotalTime>
  <Words>644</Words>
  <Application>Microsoft Office PowerPoint</Application>
  <PresentationFormat>Presentación en pantalla (4:3)</PresentationFormat>
  <Paragraphs>157</Paragraphs>
  <Slides>20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fcfm+amtc+delphos</vt:lpstr>
      <vt:lpstr>Diapositiva 1</vt:lpstr>
      <vt:lpstr>Contenidos</vt:lpstr>
      <vt:lpstr>Motivación</vt:lpstr>
      <vt:lpstr>Motivación</vt:lpstr>
      <vt:lpstr>Apuesta de Valor</vt:lpstr>
      <vt:lpstr>El Experimento</vt:lpstr>
      <vt:lpstr>El Experimento</vt:lpstr>
      <vt:lpstr>El Experimento</vt:lpstr>
      <vt:lpstr> Planes de producción</vt:lpstr>
      <vt:lpstr>Caso de Estudio</vt:lpstr>
      <vt:lpstr>Caso de estudio</vt:lpstr>
      <vt:lpstr>Caso de Estudio</vt:lpstr>
      <vt:lpstr>Caso de Estudio</vt:lpstr>
      <vt:lpstr>Análisis de Resultados</vt:lpstr>
      <vt:lpstr>Diapositiva 15</vt:lpstr>
      <vt:lpstr>Análisis de riesgo</vt:lpstr>
      <vt:lpstr>Análisis de riesgo</vt:lpstr>
      <vt:lpstr>Conclusiones</vt:lpstr>
      <vt:lpstr>Diapositiva 19</vt:lpstr>
      <vt:lpstr>Diapositiva 20</vt:lpstr>
    </vt:vector>
  </TitlesOfParts>
  <Company>Gemcom Software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enriquer</dc:creator>
  <cp:lastModifiedBy>EFEPE</cp:lastModifiedBy>
  <cp:revision>277</cp:revision>
  <dcterms:created xsi:type="dcterms:W3CDTF">2003-08-03T15:29:27Z</dcterms:created>
  <dcterms:modified xsi:type="dcterms:W3CDTF">2010-08-27T15:11:03Z</dcterms:modified>
</cp:coreProperties>
</file>