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es-C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0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9 Triángulo rectángulo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8 Título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17" name="16 Subtítulo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s-ES" smtClean="0"/>
              <a:t>Haga clic para modificar el estilo de subtítulo del patrón</a:t>
            </a:r>
            <a:endParaRPr kumimoji="0" lang="en-US"/>
          </a:p>
        </p:txBody>
      </p:sp>
      <p:grpSp>
        <p:nvGrpSpPr>
          <p:cNvPr id="2" name="1 Grupo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6 Forma libre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7 Forma libre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10 Forma libre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11 Conector recto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29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7227AA8E-CF93-4871-B217-2F552DB8DA71}" type="datetimeFigureOut">
              <a:rPr lang="es-CL" smtClean="0"/>
              <a:t>01-07-2009</a:t>
            </a:fld>
            <a:endParaRPr lang="es-CL"/>
          </a:p>
        </p:txBody>
      </p:sp>
      <p:sp>
        <p:nvSpPr>
          <p:cNvPr id="19" name="18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es-CL"/>
          </a:p>
        </p:txBody>
      </p:sp>
      <p:sp>
        <p:nvSpPr>
          <p:cNvPr id="27" name="2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60097FBB-A862-46C5-8CC9-3A9795AE83CC}" type="slidenum">
              <a:rPr lang="es-CL" smtClean="0"/>
              <a:t>‹Nº›</a:t>
            </a:fld>
            <a:endParaRPr lang="es-CL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227AA8E-CF93-4871-B217-2F552DB8DA71}" type="datetimeFigureOut">
              <a:rPr lang="es-CL" smtClean="0"/>
              <a:t>01-07-2009</a:t>
            </a:fld>
            <a:endParaRPr lang="es-CL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CL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0097FBB-A862-46C5-8CC9-3A9795AE83CC}" type="slidenum">
              <a:rPr lang="es-CL" smtClean="0"/>
              <a:t>‹Nº›</a:t>
            </a:fld>
            <a:endParaRPr lang="es-CL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227AA8E-CF93-4871-B217-2F552DB8DA71}" type="datetimeFigureOut">
              <a:rPr lang="es-CL" smtClean="0"/>
              <a:t>01-07-2009</a:t>
            </a:fld>
            <a:endParaRPr lang="es-CL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CL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0097FBB-A862-46C5-8CC9-3A9795AE83CC}" type="slidenum">
              <a:rPr lang="es-CL" smtClean="0"/>
              <a:t>‹Nº›</a:t>
            </a:fld>
            <a:endParaRPr lang="es-CL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227AA8E-CF93-4871-B217-2F552DB8DA71}" type="datetimeFigureOut">
              <a:rPr lang="es-CL" smtClean="0"/>
              <a:t>01-07-2009</a:t>
            </a:fld>
            <a:endParaRPr lang="es-CL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CL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0097FBB-A862-46C5-8CC9-3A9795AE83CC}" type="slidenum">
              <a:rPr lang="es-CL" smtClean="0"/>
              <a:t>‹Nº›</a:t>
            </a:fld>
            <a:endParaRPr lang="es-CL"/>
          </a:p>
        </p:txBody>
      </p:sp>
      <p:sp>
        <p:nvSpPr>
          <p:cNvPr id="7" name="6 Título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227AA8E-CF93-4871-B217-2F552DB8DA71}" type="datetimeFigureOut">
              <a:rPr lang="es-CL" smtClean="0"/>
              <a:t>01-07-2009</a:t>
            </a:fld>
            <a:endParaRPr lang="es-CL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CL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0097FBB-A862-46C5-8CC9-3A9795AE83CC}" type="slidenum">
              <a:rPr lang="es-CL" smtClean="0"/>
              <a:t>‹Nº›</a:t>
            </a:fld>
            <a:endParaRPr lang="es-CL"/>
          </a:p>
        </p:txBody>
      </p:sp>
      <p:sp>
        <p:nvSpPr>
          <p:cNvPr id="7" name="6 Cheurón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7 Cheurón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227AA8E-CF93-4871-B217-2F552DB8DA71}" type="datetimeFigureOut">
              <a:rPr lang="es-CL" smtClean="0"/>
              <a:t>01-07-2009</a:t>
            </a:fld>
            <a:endParaRPr lang="es-CL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CL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0097FBB-A862-46C5-8CC9-3A9795AE83CC}" type="slidenum">
              <a:rPr lang="es-CL" smtClean="0"/>
              <a:t>‹Nº›</a:t>
            </a:fld>
            <a:endParaRPr lang="es-CL"/>
          </a:p>
        </p:txBody>
      </p:sp>
      <p:sp>
        <p:nvSpPr>
          <p:cNvPr id="8" name="7 Título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ació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5" name="4 Marcador de contenido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227AA8E-CF93-4871-B217-2F552DB8DA71}" type="datetimeFigureOut">
              <a:rPr lang="es-CL" smtClean="0"/>
              <a:t>01-07-2009</a:t>
            </a:fld>
            <a:endParaRPr lang="es-CL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CL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0097FBB-A862-46C5-8CC9-3A9795AE83CC}" type="slidenum">
              <a:rPr lang="es-CL" smtClean="0"/>
              <a:t>‹Nº›</a:t>
            </a:fld>
            <a:endParaRPr lang="es-CL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227AA8E-CF93-4871-B217-2F552DB8DA71}" type="datetimeFigureOut">
              <a:rPr lang="es-CL" smtClean="0"/>
              <a:t>01-07-2009</a:t>
            </a:fld>
            <a:endParaRPr lang="es-CL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CL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0097FBB-A862-46C5-8CC9-3A9795AE83CC}" type="slidenum">
              <a:rPr lang="es-CL" smtClean="0"/>
              <a:t>‹Nº›</a:t>
            </a:fld>
            <a:endParaRPr lang="es-CL"/>
          </a:p>
        </p:txBody>
      </p:sp>
      <p:sp>
        <p:nvSpPr>
          <p:cNvPr id="6" name="5 Título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227AA8E-CF93-4871-B217-2F552DB8DA71}" type="datetimeFigureOut">
              <a:rPr lang="es-CL" smtClean="0"/>
              <a:t>01-07-2009</a:t>
            </a:fld>
            <a:endParaRPr lang="es-CL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CL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0097FBB-A862-46C5-8CC9-3A9795AE83CC}" type="slidenum">
              <a:rPr lang="es-CL" smtClean="0"/>
              <a:t>‹Nº›</a:t>
            </a:fld>
            <a:endParaRPr lang="es-CL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ido con título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7227AA8E-CF93-4871-B217-2F552DB8DA71}" type="datetimeFigureOut">
              <a:rPr lang="es-CL" smtClean="0"/>
              <a:t>01-07-2009</a:t>
            </a:fld>
            <a:endParaRPr lang="es-CL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CL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0097FBB-A862-46C5-8CC9-3A9795AE83CC}" type="slidenum">
              <a:rPr lang="es-CL" smtClean="0"/>
              <a:t>‹Nº›</a:t>
            </a:fld>
            <a:endParaRPr lang="es-CL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n con título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s-ES" smtClean="0"/>
              <a:t>Haga clic en el icono para agregar una imagen</a:t>
            </a:r>
            <a:endParaRPr kumimoji="0" lang="en-US" dirty="0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7227AA8E-CF93-4871-B217-2F552DB8DA71}" type="datetimeFigureOut">
              <a:rPr lang="es-CL" smtClean="0"/>
              <a:t>01-07-2009</a:t>
            </a:fld>
            <a:endParaRPr lang="es-CL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es-CL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60097FBB-A862-46C5-8CC9-3A9795AE83CC}" type="slidenum">
              <a:rPr lang="es-CL" smtClean="0"/>
              <a:t>‹Nº›</a:t>
            </a:fld>
            <a:endParaRPr lang="es-CL"/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8" name="7 Forma libre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8 Forma libre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9 Triángulo rectángulo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10 Conector recto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11 Cheurón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12 Cheurón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12 Forma libre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11 Forma libre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13 Triángulo rectángulo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14 Conector recto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8 Marcador de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0" name="29 Marcador de texto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  <a:p>
            <a:pPr lvl="1" eaLnBrk="1" latinLnBrk="0" hangingPunct="1"/>
            <a:r>
              <a:rPr kumimoji="0" lang="es-ES" smtClean="0"/>
              <a:t>Segundo nivel</a:t>
            </a:r>
          </a:p>
          <a:p>
            <a:pPr lvl="2" eaLnBrk="1" latinLnBrk="0" hangingPunct="1"/>
            <a:r>
              <a:rPr kumimoji="0" lang="es-ES" smtClean="0"/>
              <a:t>Tercer nivel</a:t>
            </a:r>
          </a:p>
          <a:p>
            <a:pPr lvl="3" eaLnBrk="1" latinLnBrk="0" hangingPunct="1"/>
            <a:r>
              <a:rPr kumimoji="0" lang="es-ES" smtClean="0"/>
              <a:t>Cuarto nivel</a:t>
            </a:r>
          </a:p>
          <a:p>
            <a:pPr lvl="4" eaLnBrk="1" latinLnBrk="0" hangingPunct="1"/>
            <a:r>
              <a:rPr kumimoji="0" lang="es-ES" smtClean="0"/>
              <a:t>Quinto nivel</a:t>
            </a:r>
            <a:endParaRPr kumimoji="0" lang="en-US"/>
          </a:p>
        </p:txBody>
      </p:sp>
      <p:sp>
        <p:nvSpPr>
          <p:cNvPr id="10" name="9 Marcador de fecha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7227AA8E-CF93-4871-B217-2F552DB8DA71}" type="datetimeFigureOut">
              <a:rPr lang="es-CL" smtClean="0"/>
              <a:t>01-07-2009</a:t>
            </a:fld>
            <a:endParaRPr lang="es-CL"/>
          </a:p>
        </p:txBody>
      </p:sp>
      <p:sp>
        <p:nvSpPr>
          <p:cNvPr id="22" name="21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es-CL"/>
          </a:p>
        </p:txBody>
      </p:sp>
      <p:sp>
        <p:nvSpPr>
          <p:cNvPr id="18" name="17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60097FBB-A862-46C5-8CC9-3A9795AE83CC}" type="slidenum">
              <a:rPr lang="es-CL" smtClean="0"/>
              <a:t>‹Nº›</a:t>
            </a:fld>
            <a:endParaRPr lang="es-C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s-CL" dirty="0" smtClean="0"/>
              <a:t>Mapa </a:t>
            </a:r>
            <a:r>
              <a:rPr lang="es-CL" dirty="0" err="1" smtClean="0"/>
              <a:t>Estrátegico</a:t>
            </a:r>
            <a:r>
              <a:rPr lang="es-CL" dirty="0" smtClean="0"/>
              <a:t/>
            </a:r>
            <a:br>
              <a:rPr lang="es-CL" dirty="0" smtClean="0"/>
            </a:br>
            <a:r>
              <a:rPr lang="es-CL" dirty="0" smtClean="0"/>
              <a:t>Fabrica de Muebles</a:t>
            </a:r>
            <a:endParaRPr lang="es-CL" dirty="0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142976" y="3929066"/>
            <a:ext cx="7772400" cy="1199704"/>
          </a:xfrm>
        </p:spPr>
        <p:txBody>
          <a:bodyPr>
            <a:noAutofit/>
          </a:bodyPr>
          <a:lstStyle/>
          <a:p>
            <a:r>
              <a:rPr lang="es-CL" sz="2000" dirty="0" smtClean="0"/>
              <a:t>Mario Bravo Q.</a:t>
            </a:r>
          </a:p>
          <a:p>
            <a:r>
              <a:rPr lang="es-CL" sz="2000" dirty="0" smtClean="0"/>
              <a:t>Héctor Fuentes I.</a:t>
            </a:r>
          </a:p>
          <a:p>
            <a:r>
              <a:rPr lang="es-CL" sz="2000" dirty="0" smtClean="0"/>
              <a:t>Erika Letelier E.</a:t>
            </a:r>
            <a:endParaRPr lang="es-CL" sz="20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Rectángulo"/>
          <p:cNvSpPr/>
          <p:nvPr/>
        </p:nvSpPr>
        <p:spPr>
          <a:xfrm>
            <a:off x="428596" y="500042"/>
            <a:ext cx="8715404" cy="114300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3" name="2 Rectángulo"/>
          <p:cNvSpPr/>
          <p:nvPr/>
        </p:nvSpPr>
        <p:spPr>
          <a:xfrm>
            <a:off x="428596" y="1714488"/>
            <a:ext cx="8715404" cy="135732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4" name="3 Rectángulo"/>
          <p:cNvSpPr/>
          <p:nvPr/>
        </p:nvSpPr>
        <p:spPr>
          <a:xfrm>
            <a:off x="428596" y="3143248"/>
            <a:ext cx="8715404" cy="1571636"/>
          </a:xfrm>
          <a:prstGeom prst="rect">
            <a:avLst/>
          </a:prstGeom>
          <a:solidFill>
            <a:schemeClr val="bg2">
              <a:lumMod val="2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5" name="4 Rectángulo"/>
          <p:cNvSpPr/>
          <p:nvPr/>
        </p:nvSpPr>
        <p:spPr>
          <a:xfrm>
            <a:off x="428596" y="4786322"/>
            <a:ext cx="8715404" cy="1571636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>
              <a:solidFill>
                <a:schemeClr val="lt1"/>
              </a:solidFill>
            </a:endParaRPr>
          </a:p>
        </p:txBody>
      </p:sp>
      <p:sp>
        <p:nvSpPr>
          <p:cNvPr id="6" name="5 Rectángulo"/>
          <p:cNvSpPr/>
          <p:nvPr/>
        </p:nvSpPr>
        <p:spPr>
          <a:xfrm>
            <a:off x="0" y="500042"/>
            <a:ext cx="357158" cy="114300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7" name="6 Rectángulo"/>
          <p:cNvSpPr/>
          <p:nvPr/>
        </p:nvSpPr>
        <p:spPr>
          <a:xfrm>
            <a:off x="0" y="1714488"/>
            <a:ext cx="357158" cy="135732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8" name="7 Rectángulo"/>
          <p:cNvSpPr/>
          <p:nvPr/>
        </p:nvSpPr>
        <p:spPr>
          <a:xfrm>
            <a:off x="0" y="3143248"/>
            <a:ext cx="357158" cy="1571636"/>
          </a:xfrm>
          <a:prstGeom prst="rect">
            <a:avLst/>
          </a:prstGeom>
          <a:solidFill>
            <a:schemeClr val="bg2">
              <a:lumMod val="2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9" name="8 Rectángulo"/>
          <p:cNvSpPr/>
          <p:nvPr/>
        </p:nvSpPr>
        <p:spPr>
          <a:xfrm>
            <a:off x="0" y="4786322"/>
            <a:ext cx="357158" cy="1571636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10" name="9 CuadroTexto"/>
          <p:cNvSpPr txBox="1"/>
          <p:nvPr/>
        </p:nvSpPr>
        <p:spPr>
          <a:xfrm>
            <a:off x="0" y="357166"/>
            <a:ext cx="400110" cy="1285884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r>
              <a:rPr lang="es-CL" sz="1400" b="1" dirty="0" smtClean="0"/>
              <a:t>Financiero</a:t>
            </a:r>
            <a:endParaRPr lang="es-CL" sz="1400" b="1" dirty="0"/>
          </a:p>
        </p:txBody>
      </p:sp>
      <p:sp>
        <p:nvSpPr>
          <p:cNvPr id="11" name="10 CuadroTexto"/>
          <p:cNvSpPr txBox="1"/>
          <p:nvPr/>
        </p:nvSpPr>
        <p:spPr>
          <a:xfrm>
            <a:off x="0" y="1928802"/>
            <a:ext cx="430887" cy="857256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r>
              <a:rPr lang="es-CL" sz="1600" dirty="0" smtClean="0"/>
              <a:t>Cliente</a:t>
            </a:r>
            <a:endParaRPr lang="es-CL" sz="1600" dirty="0"/>
          </a:p>
        </p:txBody>
      </p:sp>
      <p:sp>
        <p:nvSpPr>
          <p:cNvPr id="12" name="11 CuadroTexto"/>
          <p:cNvSpPr txBox="1"/>
          <p:nvPr/>
        </p:nvSpPr>
        <p:spPr>
          <a:xfrm>
            <a:off x="1" y="3143248"/>
            <a:ext cx="615553" cy="1428760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pPr algn="ctr"/>
            <a:r>
              <a:rPr lang="es-CL" sz="1400" b="1" dirty="0" smtClean="0"/>
              <a:t>Procesos</a:t>
            </a:r>
            <a:r>
              <a:rPr lang="es-CL" sz="1200" b="1" dirty="0" smtClean="0"/>
              <a:t> </a:t>
            </a:r>
            <a:r>
              <a:rPr lang="es-CL" sz="1400" b="1" dirty="0" smtClean="0"/>
              <a:t>Internos</a:t>
            </a:r>
            <a:endParaRPr lang="es-CL" sz="1400" b="1" dirty="0"/>
          </a:p>
        </p:txBody>
      </p:sp>
      <p:sp>
        <p:nvSpPr>
          <p:cNvPr id="13" name="12 CuadroTexto"/>
          <p:cNvSpPr txBox="1"/>
          <p:nvPr/>
        </p:nvSpPr>
        <p:spPr>
          <a:xfrm>
            <a:off x="0" y="4643446"/>
            <a:ext cx="553998" cy="1571636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r>
              <a:rPr lang="es-CL" sz="1200" b="1" dirty="0" smtClean="0"/>
              <a:t>Aprendizaje y Crecimiento</a:t>
            </a:r>
            <a:endParaRPr lang="es-CL" sz="1200" b="1" dirty="0"/>
          </a:p>
        </p:txBody>
      </p:sp>
      <p:sp>
        <p:nvSpPr>
          <p:cNvPr id="15" name="14 CuadroTexto"/>
          <p:cNvSpPr txBox="1"/>
          <p:nvPr/>
        </p:nvSpPr>
        <p:spPr>
          <a:xfrm>
            <a:off x="3714744" y="571480"/>
            <a:ext cx="2000264" cy="33855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s-CL" sz="1600" dirty="0" smtClean="0"/>
              <a:t>Mejorar Retornos</a:t>
            </a:r>
            <a:endParaRPr lang="es-CL" sz="1600" dirty="0"/>
          </a:p>
        </p:txBody>
      </p:sp>
      <p:sp>
        <p:nvSpPr>
          <p:cNvPr id="17" name="16 CuadroTexto"/>
          <p:cNvSpPr txBox="1"/>
          <p:nvPr/>
        </p:nvSpPr>
        <p:spPr>
          <a:xfrm>
            <a:off x="6000760" y="1000108"/>
            <a:ext cx="2000264" cy="58477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s-CL" sz="1600" dirty="0" smtClean="0"/>
              <a:t>Reducir Costos de Operación</a:t>
            </a:r>
            <a:endParaRPr lang="es-CL" sz="1600" dirty="0"/>
          </a:p>
        </p:txBody>
      </p:sp>
      <p:sp>
        <p:nvSpPr>
          <p:cNvPr id="18" name="17 CuadroTexto"/>
          <p:cNvSpPr txBox="1"/>
          <p:nvPr/>
        </p:nvSpPr>
        <p:spPr>
          <a:xfrm>
            <a:off x="1357290" y="1000108"/>
            <a:ext cx="2000264" cy="58477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s-CL" sz="1600" dirty="0" smtClean="0"/>
              <a:t>Incrementar Ventas</a:t>
            </a:r>
            <a:endParaRPr lang="es-CL" sz="1600" dirty="0"/>
          </a:p>
        </p:txBody>
      </p:sp>
      <p:cxnSp>
        <p:nvCxnSpPr>
          <p:cNvPr id="20" name="19 Forma"/>
          <p:cNvCxnSpPr>
            <a:stCxn id="18" idx="0"/>
          </p:cNvCxnSpPr>
          <p:nvPr/>
        </p:nvCxnSpPr>
        <p:spPr>
          <a:xfrm rot="5400000" flipH="1" flipV="1">
            <a:off x="2857488" y="214290"/>
            <a:ext cx="285752" cy="1285884"/>
          </a:xfrm>
          <a:prstGeom prst="bentConnector2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26 Forma"/>
          <p:cNvCxnSpPr>
            <a:stCxn id="18" idx="0"/>
            <a:endCxn id="15" idx="1"/>
          </p:cNvCxnSpPr>
          <p:nvPr/>
        </p:nvCxnSpPr>
        <p:spPr>
          <a:xfrm rot="5400000" flipH="1" flipV="1">
            <a:off x="2906408" y="191772"/>
            <a:ext cx="259351" cy="1357322"/>
          </a:xfrm>
          <a:prstGeom prst="bentConnector2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9" name="28 Forma"/>
          <p:cNvCxnSpPr>
            <a:stCxn id="17" idx="0"/>
            <a:endCxn id="15" idx="3"/>
          </p:cNvCxnSpPr>
          <p:nvPr/>
        </p:nvCxnSpPr>
        <p:spPr>
          <a:xfrm rot="16200000" flipV="1">
            <a:off x="6228275" y="227491"/>
            <a:ext cx="259351" cy="1285884"/>
          </a:xfrm>
          <a:prstGeom prst="bentConnector2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1" name="30 CuadroTexto"/>
          <p:cNvSpPr txBox="1"/>
          <p:nvPr/>
        </p:nvSpPr>
        <p:spPr>
          <a:xfrm>
            <a:off x="4857752" y="1928802"/>
            <a:ext cx="1500198" cy="584775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s-CL" sz="1600" dirty="0" smtClean="0"/>
              <a:t>Entrega Oportuna</a:t>
            </a:r>
            <a:endParaRPr lang="es-CL" sz="1600" dirty="0"/>
          </a:p>
        </p:txBody>
      </p:sp>
      <p:sp>
        <p:nvSpPr>
          <p:cNvPr id="32" name="31 CuadroTexto"/>
          <p:cNvSpPr txBox="1"/>
          <p:nvPr/>
        </p:nvSpPr>
        <p:spPr>
          <a:xfrm>
            <a:off x="6929454" y="1928802"/>
            <a:ext cx="1643074" cy="830997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s-CL" sz="1600" dirty="0" smtClean="0"/>
              <a:t>Mejorar Servicio Post Venta</a:t>
            </a:r>
            <a:endParaRPr lang="es-CL" sz="1600" dirty="0"/>
          </a:p>
        </p:txBody>
      </p:sp>
      <p:cxnSp>
        <p:nvCxnSpPr>
          <p:cNvPr id="35" name="34 Conector angular"/>
          <p:cNvCxnSpPr>
            <a:stCxn id="30" idx="0"/>
          </p:cNvCxnSpPr>
          <p:nvPr/>
        </p:nvCxnSpPr>
        <p:spPr>
          <a:xfrm rot="5400000" flipH="1" flipV="1">
            <a:off x="1375151" y="1660912"/>
            <a:ext cx="285749" cy="250032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1" name="40 Conector angular"/>
          <p:cNvCxnSpPr/>
          <p:nvPr/>
        </p:nvCxnSpPr>
        <p:spPr>
          <a:xfrm rot="16200000" flipH="1">
            <a:off x="3214678" y="1214422"/>
            <a:ext cx="357190" cy="71438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45 Conector recto de flecha"/>
          <p:cNvCxnSpPr>
            <a:stCxn id="33" idx="0"/>
          </p:cNvCxnSpPr>
          <p:nvPr/>
        </p:nvCxnSpPr>
        <p:spPr>
          <a:xfrm rot="16200000" flipV="1">
            <a:off x="3018224" y="1482314"/>
            <a:ext cx="357190" cy="678661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8" name="47 Conector recto de flecha"/>
          <p:cNvCxnSpPr>
            <a:stCxn id="31" idx="0"/>
          </p:cNvCxnSpPr>
          <p:nvPr/>
        </p:nvCxnSpPr>
        <p:spPr>
          <a:xfrm rot="16200000" flipV="1">
            <a:off x="4268389" y="589340"/>
            <a:ext cx="428628" cy="225029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2" name="51 Conector recto de flecha"/>
          <p:cNvCxnSpPr>
            <a:stCxn id="32" idx="0"/>
            <a:endCxn id="18" idx="3"/>
          </p:cNvCxnSpPr>
          <p:nvPr/>
        </p:nvCxnSpPr>
        <p:spPr>
          <a:xfrm rot="16200000" flipV="1">
            <a:off x="5236120" y="-586070"/>
            <a:ext cx="636306" cy="439343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3" name="52 CuadroTexto"/>
          <p:cNvSpPr txBox="1"/>
          <p:nvPr/>
        </p:nvSpPr>
        <p:spPr>
          <a:xfrm>
            <a:off x="7643834" y="3286124"/>
            <a:ext cx="1428760" cy="954107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s-CL" sz="1400" dirty="0" smtClean="0"/>
              <a:t>Mejorar Proceso de Producción y Compras</a:t>
            </a:r>
            <a:endParaRPr lang="es-CL" sz="1400" dirty="0"/>
          </a:p>
        </p:txBody>
      </p:sp>
      <p:sp>
        <p:nvSpPr>
          <p:cNvPr id="54" name="53 CuadroTexto"/>
          <p:cNvSpPr txBox="1"/>
          <p:nvPr/>
        </p:nvSpPr>
        <p:spPr>
          <a:xfrm>
            <a:off x="4071934" y="3286124"/>
            <a:ext cx="1428760" cy="738664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s-CL" sz="1400" dirty="0" smtClean="0"/>
              <a:t>Desarrollo de Nuevos Productos</a:t>
            </a:r>
            <a:endParaRPr lang="es-CL" sz="1400" dirty="0"/>
          </a:p>
        </p:txBody>
      </p:sp>
      <p:sp>
        <p:nvSpPr>
          <p:cNvPr id="55" name="54 CuadroTexto"/>
          <p:cNvSpPr txBox="1"/>
          <p:nvPr/>
        </p:nvSpPr>
        <p:spPr>
          <a:xfrm>
            <a:off x="571472" y="3286124"/>
            <a:ext cx="1428760" cy="738664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s-CL" sz="1400" dirty="0" smtClean="0"/>
              <a:t>Identificar nuevos segmentos</a:t>
            </a:r>
            <a:endParaRPr lang="es-CL" sz="1400" dirty="0"/>
          </a:p>
        </p:txBody>
      </p:sp>
      <p:sp>
        <p:nvSpPr>
          <p:cNvPr id="57" name="56 CuadroTexto"/>
          <p:cNvSpPr txBox="1"/>
          <p:nvPr/>
        </p:nvSpPr>
        <p:spPr>
          <a:xfrm>
            <a:off x="2357422" y="3357562"/>
            <a:ext cx="1428760" cy="954107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s-CL" sz="1400" dirty="0" smtClean="0"/>
              <a:t>Aumentar labores de Marketing y Publicidad</a:t>
            </a:r>
            <a:endParaRPr lang="es-CL" sz="1400" dirty="0"/>
          </a:p>
        </p:txBody>
      </p:sp>
      <p:cxnSp>
        <p:nvCxnSpPr>
          <p:cNvPr id="59" name="58 Forma"/>
          <p:cNvCxnSpPr/>
          <p:nvPr/>
        </p:nvCxnSpPr>
        <p:spPr>
          <a:xfrm rot="16200000" flipV="1">
            <a:off x="7432838" y="1860682"/>
            <a:ext cx="1993628" cy="857256"/>
          </a:xfrm>
          <a:prstGeom prst="bentConnector2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1" name="60 Conector recto de flecha"/>
          <p:cNvCxnSpPr>
            <a:stCxn id="56" idx="0"/>
          </p:cNvCxnSpPr>
          <p:nvPr/>
        </p:nvCxnSpPr>
        <p:spPr>
          <a:xfrm rot="5400000" flipH="1" flipV="1">
            <a:off x="5715008" y="2500306"/>
            <a:ext cx="1714512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32 CuadroTexto"/>
          <p:cNvSpPr txBox="1"/>
          <p:nvPr/>
        </p:nvSpPr>
        <p:spPr>
          <a:xfrm>
            <a:off x="2786050" y="2000240"/>
            <a:ext cx="1500198" cy="646331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s-CL" sz="1600" dirty="0" err="1" smtClean="0"/>
              <a:t>Fidelizar</a:t>
            </a:r>
            <a:r>
              <a:rPr lang="es-CL" dirty="0" smtClean="0"/>
              <a:t> Clientes</a:t>
            </a:r>
            <a:endParaRPr lang="es-CL" dirty="0"/>
          </a:p>
        </p:txBody>
      </p:sp>
      <p:sp>
        <p:nvSpPr>
          <p:cNvPr id="30" name="29 CuadroTexto"/>
          <p:cNvSpPr txBox="1"/>
          <p:nvPr/>
        </p:nvSpPr>
        <p:spPr>
          <a:xfrm>
            <a:off x="714348" y="1928802"/>
            <a:ext cx="1357322" cy="830997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s-CL" sz="1600" dirty="0" smtClean="0"/>
              <a:t>Incremento de cartera de clientes</a:t>
            </a:r>
            <a:endParaRPr lang="es-CL" sz="1600" dirty="0"/>
          </a:p>
        </p:txBody>
      </p:sp>
      <p:sp>
        <p:nvSpPr>
          <p:cNvPr id="71" name="70 CuadroTexto"/>
          <p:cNvSpPr txBox="1"/>
          <p:nvPr/>
        </p:nvSpPr>
        <p:spPr>
          <a:xfrm>
            <a:off x="2000232" y="5000636"/>
            <a:ext cx="1500198" cy="954107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s-CL" sz="1400" dirty="0" smtClean="0"/>
              <a:t>Implementar Programas de Capacitación e Incentivos</a:t>
            </a:r>
            <a:endParaRPr lang="es-CL" sz="1400" dirty="0"/>
          </a:p>
        </p:txBody>
      </p:sp>
      <p:sp>
        <p:nvSpPr>
          <p:cNvPr id="72" name="71 CuadroTexto"/>
          <p:cNvSpPr txBox="1"/>
          <p:nvPr/>
        </p:nvSpPr>
        <p:spPr>
          <a:xfrm>
            <a:off x="6357950" y="5072074"/>
            <a:ext cx="1500198" cy="954107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s-CL" sz="1400" dirty="0" smtClean="0"/>
              <a:t>Fomentar la innovación y el compromiso con el cliente</a:t>
            </a:r>
            <a:endParaRPr lang="es-CL" sz="1400" dirty="0"/>
          </a:p>
        </p:txBody>
      </p:sp>
      <p:cxnSp>
        <p:nvCxnSpPr>
          <p:cNvPr id="74" name="73 Forma"/>
          <p:cNvCxnSpPr>
            <a:endCxn id="33" idx="3"/>
          </p:cNvCxnSpPr>
          <p:nvPr/>
        </p:nvCxnSpPr>
        <p:spPr>
          <a:xfrm rot="16200000" flipV="1">
            <a:off x="3983484" y="2626170"/>
            <a:ext cx="962718" cy="357190"/>
          </a:xfrm>
          <a:prstGeom prst="bentConnector2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8" name="77 Conector recto de flecha"/>
          <p:cNvCxnSpPr/>
          <p:nvPr/>
        </p:nvCxnSpPr>
        <p:spPr>
          <a:xfrm rot="10800000">
            <a:off x="2071670" y="2500306"/>
            <a:ext cx="2571768" cy="78581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0" name="79 Conector recto de flecha"/>
          <p:cNvCxnSpPr/>
          <p:nvPr/>
        </p:nvCxnSpPr>
        <p:spPr>
          <a:xfrm rot="5400000" flipH="1" flipV="1">
            <a:off x="2928926" y="3000372"/>
            <a:ext cx="785818" cy="7143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2" name="81 Conector recto de flecha"/>
          <p:cNvCxnSpPr/>
          <p:nvPr/>
        </p:nvCxnSpPr>
        <p:spPr>
          <a:xfrm rot="10800000">
            <a:off x="1714480" y="2786058"/>
            <a:ext cx="1500198" cy="64294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4" name="83 Conector recto de flecha"/>
          <p:cNvCxnSpPr>
            <a:stCxn id="55" idx="0"/>
          </p:cNvCxnSpPr>
          <p:nvPr/>
        </p:nvCxnSpPr>
        <p:spPr>
          <a:xfrm rot="5400000" flipH="1" flipV="1">
            <a:off x="1035819" y="3036091"/>
            <a:ext cx="500066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85" name="84 CuadroTexto"/>
          <p:cNvSpPr txBox="1"/>
          <p:nvPr/>
        </p:nvSpPr>
        <p:spPr>
          <a:xfrm>
            <a:off x="1071538" y="0"/>
            <a:ext cx="7143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L" sz="2400" b="1" dirty="0" smtClean="0">
                <a:solidFill>
                  <a:schemeClr val="accent1">
                    <a:lumMod val="75000"/>
                  </a:schemeClr>
                </a:solidFill>
              </a:rPr>
              <a:t>Mapa Estratégico</a:t>
            </a:r>
            <a:endParaRPr lang="es-CL" sz="24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cxnSp>
        <p:nvCxnSpPr>
          <p:cNvPr id="87" name="86 Conector angular"/>
          <p:cNvCxnSpPr>
            <a:stCxn id="72" idx="0"/>
            <a:endCxn id="31" idx="2"/>
          </p:cNvCxnSpPr>
          <p:nvPr/>
        </p:nvCxnSpPr>
        <p:spPr>
          <a:xfrm rot="16200000" flipV="1">
            <a:off x="5078702" y="3042727"/>
            <a:ext cx="2558497" cy="1500198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89" name="88 Conector recto de flecha"/>
          <p:cNvCxnSpPr/>
          <p:nvPr/>
        </p:nvCxnSpPr>
        <p:spPr>
          <a:xfrm rot="5400000" flipH="1" flipV="1">
            <a:off x="6215074" y="3929066"/>
            <a:ext cx="2286016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56" name="55 CuadroTexto"/>
          <p:cNvSpPr txBox="1"/>
          <p:nvPr/>
        </p:nvSpPr>
        <p:spPr>
          <a:xfrm>
            <a:off x="5929322" y="3357562"/>
            <a:ext cx="1285884" cy="52322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s-CL" sz="1400" dirty="0" smtClean="0"/>
              <a:t>Incorporar Tecnologías</a:t>
            </a:r>
            <a:endParaRPr lang="es-CL" sz="1400" dirty="0"/>
          </a:p>
        </p:txBody>
      </p:sp>
      <p:cxnSp>
        <p:nvCxnSpPr>
          <p:cNvPr id="91" name="90 Forma"/>
          <p:cNvCxnSpPr>
            <a:stCxn id="72" idx="1"/>
            <a:endCxn id="54" idx="2"/>
          </p:cNvCxnSpPr>
          <p:nvPr/>
        </p:nvCxnSpPr>
        <p:spPr>
          <a:xfrm rot="10800000">
            <a:off x="4786314" y="4024788"/>
            <a:ext cx="1571636" cy="1524340"/>
          </a:xfrm>
          <a:prstGeom prst="bentConnector2">
            <a:avLst/>
          </a:prstGeom>
          <a:ln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93" name="92 Conector angular"/>
          <p:cNvCxnSpPr>
            <a:stCxn id="71" idx="0"/>
            <a:endCxn id="53" idx="2"/>
          </p:cNvCxnSpPr>
          <p:nvPr/>
        </p:nvCxnSpPr>
        <p:spPr>
          <a:xfrm rot="5400000" flipH="1" flipV="1">
            <a:off x="5174070" y="1816493"/>
            <a:ext cx="760405" cy="5607883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oncurrencia">
  <a:themeElements>
    <a:clrScheme name="Concurrencia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Concurrencia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Concurrencia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112</TotalTime>
  <Words>80</Words>
  <Application>Microsoft Office PowerPoint</Application>
  <PresentationFormat>Presentación en pantalla (4:3)</PresentationFormat>
  <Paragraphs>23</Paragraphs>
  <Slides>2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2</vt:i4>
      </vt:variant>
    </vt:vector>
  </HeadingPairs>
  <TitlesOfParts>
    <vt:vector size="3" baseType="lpstr">
      <vt:lpstr>Concurrencia</vt:lpstr>
      <vt:lpstr>Mapa Estrátegico Fabrica de Muebles</vt:lpstr>
      <vt:lpstr>Diapositiva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Mapa Estrátegico Fabrica de Muebles</dc:title>
  <dc:creator>Eka</dc:creator>
  <cp:lastModifiedBy>Eka</cp:lastModifiedBy>
  <cp:revision>15</cp:revision>
  <dcterms:created xsi:type="dcterms:W3CDTF">2009-07-02T02:01:58Z</dcterms:created>
  <dcterms:modified xsi:type="dcterms:W3CDTF">2009-07-02T03:53:59Z</dcterms:modified>
</cp:coreProperties>
</file>