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38" r:id="rId2"/>
    <p:sldId id="317" r:id="rId3"/>
    <p:sldId id="318" r:id="rId4"/>
    <p:sldId id="319" r:id="rId5"/>
    <p:sldId id="320" r:id="rId6"/>
    <p:sldId id="323" r:id="rId7"/>
    <p:sldId id="324" r:id="rId8"/>
    <p:sldId id="325" r:id="rId9"/>
    <p:sldId id="326" r:id="rId10"/>
    <p:sldId id="339" r:id="rId11"/>
    <p:sldId id="340" r:id="rId12"/>
    <p:sldId id="327" r:id="rId13"/>
    <p:sldId id="328" r:id="rId14"/>
    <p:sldId id="329" r:id="rId15"/>
    <p:sldId id="330" r:id="rId16"/>
    <p:sldId id="331" r:id="rId17"/>
    <p:sldId id="341" r:id="rId18"/>
    <p:sldId id="332" r:id="rId19"/>
    <p:sldId id="333" r:id="rId20"/>
    <p:sldId id="334" r:id="rId21"/>
    <p:sldId id="335" r:id="rId22"/>
    <p:sldId id="336" r:id="rId23"/>
    <p:sldId id="337" r:id="rId24"/>
    <p:sldId id="297" r:id="rId25"/>
    <p:sldId id="298" r:id="rId26"/>
    <p:sldId id="299" r:id="rId27"/>
    <p:sldId id="300" r:id="rId28"/>
    <p:sldId id="301" r:id="rId29"/>
    <p:sldId id="302" r:id="rId30"/>
    <p:sldId id="303" r:id="rId31"/>
    <p:sldId id="304" r:id="rId32"/>
    <p:sldId id="305" r:id="rId33"/>
    <p:sldId id="306" r:id="rId34"/>
    <p:sldId id="307" r:id="rId35"/>
    <p:sldId id="308" r:id="rId36"/>
    <p:sldId id="309" r:id="rId37"/>
    <p:sldId id="310" r:id="rId38"/>
    <p:sldId id="311" r:id="rId39"/>
    <p:sldId id="342" r:id="rId40"/>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AC4FD8-2CC3-4E11-9BAF-B926DF79471F}" v="7" dt="2022-11-29T01:52:19.4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79" d="100"/>
          <a:sy n="79" d="100"/>
        </p:scale>
        <p:origin x="60"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fael Plaza" userId="6d823b37fb43ba68" providerId="LiveId" clId="{C5AC4FD8-2CC3-4E11-9BAF-B926DF79471F}"/>
    <pc:docChg chg="custSel addSld delSld modSld">
      <pc:chgData name="Rafael Plaza" userId="6d823b37fb43ba68" providerId="LiveId" clId="{C5AC4FD8-2CC3-4E11-9BAF-B926DF79471F}" dt="2022-11-29T01:53:32.138" v="222" actId="20577"/>
      <pc:docMkLst>
        <pc:docMk/>
      </pc:docMkLst>
      <pc:sldChg chg="del">
        <pc:chgData name="Rafael Plaza" userId="6d823b37fb43ba68" providerId="LiveId" clId="{C5AC4FD8-2CC3-4E11-9BAF-B926DF79471F}" dt="2022-11-28T21:05:18.990" v="0" actId="2696"/>
        <pc:sldMkLst>
          <pc:docMk/>
          <pc:sldMk cId="1708167320" sldId="276"/>
        </pc:sldMkLst>
      </pc:sldChg>
      <pc:sldChg chg="addSp delSp modSp mod">
        <pc:chgData name="Rafael Plaza" userId="6d823b37fb43ba68" providerId="LiveId" clId="{C5AC4FD8-2CC3-4E11-9BAF-B926DF79471F}" dt="2022-11-29T01:53:32.138" v="222" actId="20577"/>
        <pc:sldMkLst>
          <pc:docMk/>
          <pc:sldMk cId="1599398006" sldId="299"/>
        </pc:sldMkLst>
        <pc:spChg chg="mod">
          <ac:chgData name="Rafael Plaza" userId="6d823b37fb43ba68" providerId="LiveId" clId="{C5AC4FD8-2CC3-4E11-9BAF-B926DF79471F}" dt="2022-11-29T01:53:32.138" v="222" actId="20577"/>
          <ac:spMkLst>
            <pc:docMk/>
            <pc:sldMk cId="1599398006" sldId="299"/>
            <ac:spMk id="3" creationId="{00000000-0000-0000-0000-000000000000}"/>
          </ac:spMkLst>
        </pc:spChg>
        <pc:picChg chg="add mod">
          <ac:chgData name="Rafael Plaza" userId="6d823b37fb43ba68" providerId="LiveId" clId="{C5AC4FD8-2CC3-4E11-9BAF-B926DF79471F}" dt="2022-11-29T01:52:59.047" v="182" actId="1076"/>
          <ac:picMkLst>
            <pc:docMk/>
            <pc:sldMk cId="1599398006" sldId="299"/>
            <ac:picMk id="4" creationId="{E03F6C29-F381-D913-76C9-0182CB3A8702}"/>
          </ac:picMkLst>
        </pc:picChg>
        <pc:picChg chg="del">
          <ac:chgData name="Rafael Plaza" userId="6d823b37fb43ba68" providerId="LiveId" clId="{C5AC4FD8-2CC3-4E11-9BAF-B926DF79471F}" dt="2022-11-29T01:52:41.411" v="177" actId="21"/>
          <ac:picMkLst>
            <pc:docMk/>
            <pc:sldMk cId="1599398006" sldId="299"/>
            <ac:picMk id="5" creationId="{00000000-0000-0000-0000-000000000000}"/>
          </ac:picMkLst>
        </pc:picChg>
      </pc:sldChg>
      <pc:sldChg chg="del">
        <pc:chgData name="Rafael Plaza" userId="6d823b37fb43ba68" providerId="LiveId" clId="{C5AC4FD8-2CC3-4E11-9BAF-B926DF79471F}" dt="2022-11-28T22:17:39.309" v="51" actId="2696"/>
        <pc:sldMkLst>
          <pc:docMk/>
          <pc:sldMk cId="2544948844" sldId="321"/>
        </pc:sldMkLst>
      </pc:sldChg>
      <pc:sldChg chg="del">
        <pc:chgData name="Rafael Plaza" userId="6d823b37fb43ba68" providerId="LiveId" clId="{C5AC4FD8-2CC3-4E11-9BAF-B926DF79471F}" dt="2022-11-28T22:17:26.979" v="50" actId="2696"/>
        <pc:sldMkLst>
          <pc:docMk/>
          <pc:sldMk cId="2051219356" sldId="322"/>
        </pc:sldMkLst>
      </pc:sldChg>
      <pc:sldChg chg="modSp mod">
        <pc:chgData name="Rafael Plaza" userId="6d823b37fb43ba68" providerId="LiveId" clId="{C5AC4FD8-2CC3-4E11-9BAF-B926DF79471F}" dt="2022-11-28T21:05:36.068" v="7" actId="27636"/>
        <pc:sldMkLst>
          <pc:docMk/>
          <pc:sldMk cId="3611167014" sldId="338"/>
        </pc:sldMkLst>
        <pc:spChg chg="mod">
          <ac:chgData name="Rafael Plaza" userId="6d823b37fb43ba68" providerId="LiveId" clId="{C5AC4FD8-2CC3-4E11-9BAF-B926DF79471F}" dt="2022-11-28T21:05:36.068" v="7" actId="27636"/>
          <ac:spMkLst>
            <pc:docMk/>
            <pc:sldMk cId="3611167014" sldId="338"/>
            <ac:spMk id="3" creationId="{00000000-0000-0000-0000-000000000000}"/>
          </ac:spMkLst>
        </pc:spChg>
      </pc:sldChg>
      <pc:sldChg chg="addSp delSp modSp new mod">
        <pc:chgData name="Rafael Plaza" userId="6d823b37fb43ba68" providerId="LiveId" clId="{C5AC4FD8-2CC3-4E11-9BAF-B926DF79471F}" dt="2022-11-28T21:43:42.143" v="21" actId="20577"/>
        <pc:sldMkLst>
          <pc:docMk/>
          <pc:sldMk cId="4199790982" sldId="339"/>
        </pc:sldMkLst>
        <pc:spChg chg="mod">
          <ac:chgData name="Rafael Plaza" userId="6d823b37fb43ba68" providerId="LiveId" clId="{C5AC4FD8-2CC3-4E11-9BAF-B926DF79471F}" dt="2022-11-28T21:43:42.143" v="21" actId="20577"/>
          <ac:spMkLst>
            <pc:docMk/>
            <pc:sldMk cId="4199790982" sldId="339"/>
            <ac:spMk id="2" creationId="{7E109BD7-DA41-B628-489C-67BF12A1D474}"/>
          </ac:spMkLst>
        </pc:spChg>
        <pc:spChg chg="del">
          <ac:chgData name="Rafael Plaza" userId="6d823b37fb43ba68" providerId="LiveId" clId="{C5AC4FD8-2CC3-4E11-9BAF-B926DF79471F}" dt="2022-11-28T21:42:37.722" v="9"/>
          <ac:spMkLst>
            <pc:docMk/>
            <pc:sldMk cId="4199790982" sldId="339"/>
            <ac:spMk id="3" creationId="{36D3E9C8-09BD-E479-3294-0CBC6180AE6C}"/>
          </ac:spMkLst>
        </pc:spChg>
        <pc:picChg chg="add mod">
          <ac:chgData name="Rafael Plaza" userId="6d823b37fb43ba68" providerId="LiveId" clId="{C5AC4FD8-2CC3-4E11-9BAF-B926DF79471F}" dt="2022-11-28T21:42:37.722" v="9"/>
          <ac:picMkLst>
            <pc:docMk/>
            <pc:sldMk cId="4199790982" sldId="339"/>
            <ac:picMk id="4" creationId="{033D6770-98B2-075C-65DF-843FB83BBD76}"/>
          </ac:picMkLst>
        </pc:picChg>
      </pc:sldChg>
      <pc:sldChg chg="addSp delSp modSp new mod">
        <pc:chgData name="Rafael Plaza" userId="6d823b37fb43ba68" providerId="LiveId" clId="{C5AC4FD8-2CC3-4E11-9BAF-B926DF79471F}" dt="2022-11-28T21:47:30.381" v="43" actId="14100"/>
        <pc:sldMkLst>
          <pc:docMk/>
          <pc:sldMk cId="2655504210" sldId="340"/>
        </pc:sldMkLst>
        <pc:spChg chg="mod">
          <ac:chgData name="Rafael Plaza" userId="6d823b37fb43ba68" providerId="LiveId" clId="{C5AC4FD8-2CC3-4E11-9BAF-B926DF79471F}" dt="2022-11-28T21:46:16.479" v="40" actId="20577"/>
          <ac:spMkLst>
            <pc:docMk/>
            <pc:sldMk cId="2655504210" sldId="340"/>
            <ac:spMk id="2" creationId="{F96C1D91-49D4-3195-743A-07FD63532CE4}"/>
          </ac:spMkLst>
        </pc:spChg>
        <pc:spChg chg="del">
          <ac:chgData name="Rafael Plaza" userId="6d823b37fb43ba68" providerId="LiveId" clId="{C5AC4FD8-2CC3-4E11-9BAF-B926DF79471F}" dt="2022-11-28T21:47:20.781" v="41"/>
          <ac:spMkLst>
            <pc:docMk/>
            <pc:sldMk cId="2655504210" sldId="340"/>
            <ac:spMk id="3" creationId="{418F2A61-00B8-EDB0-E5B3-EC1E0C6E8ABC}"/>
          </ac:spMkLst>
        </pc:spChg>
        <pc:picChg chg="add mod">
          <ac:chgData name="Rafael Plaza" userId="6d823b37fb43ba68" providerId="LiveId" clId="{C5AC4FD8-2CC3-4E11-9BAF-B926DF79471F}" dt="2022-11-28T21:47:30.381" v="43" actId="14100"/>
          <ac:picMkLst>
            <pc:docMk/>
            <pc:sldMk cId="2655504210" sldId="340"/>
            <ac:picMk id="4" creationId="{6E19CBB1-6F5A-FA31-48EE-CC21CCAD0684}"/>
          </ac:picMkLst>
        </pc:picChg>
      </pc:sldChg>
      <pc:sldChg chg="addSp delSp modSp new mod">
        <pc:chgData name="Rafael Plaza" userId="6d823b37fb43ba68" providerId="LiveId" clId="{C5AC4FD8-2CC3-4E11-9BAF-B926DF79471F}" dt="2022-11-28T21:49:57.059" v="49"/>
        <pc:sldMkLst>
          <pc:docMk/>
          <pc:sldMk cId="3977605286" sldId="341"/>
        </pc:sldMkLst>
        <pc:spChg chg="mod">
          <ac:chgData name="Rafael Plaza" userId="6d823b37fb43ba68" providerId="LiveId" clId="{C5AC4FD8-2CC3-4E11-9BAF-B926DF79471F}" dt="2022-11-28T21:49:57.059" v="49"/>
          <ac:spMkLst>
            <pc:docMk/>
            <pc:sldMk cId="3977605286" sldId="341"/>
            <ac:spMk id="2" creationId="{66F0C713-2D17-A7A1-AF85-621A773B141B}"/>
          </ac:spMkLst>
        </pc:spChg>
        <pc:spChg chg="del">
          <ac:chgData name="Rafael Plaza" userId="6d823b37fb43ba68" providerId="LiveId" clId="{C5AC4FD8-2CC3-4E11-9BAF-B926DF79471F}" dt="2022-11-28T21:49:19.199" v="45"/>
          <ac:spMkLst>
            <pc:docMk/>
            <pc:sldMk cId="3977605286" sldId="341"/>
            <ac:spMk id="3" creationId="{443827D3-8687-559C-41F8-8944F3960972}"/>
          </ac:spMkLst>
        </pc:spChg>
        <pc:picChg chg="add mod">
          <ac:chgData name="Rafael Plaza" userId="6d823b37fb43ba68" providerId="LiveId" clId="{C5AC4FD8-2CC3-4E11-9BAF-B926DF79471F}" dt="2022-11-28T21:49:39.903" v="48" actId="14100"/>
          <ac:picMkLst>
            <pc:docMk/>
            <pc:sldMk cId="3977605286" sldId="341"/>
            <ac:picMk id="4" creationId="{3DE92B1D-F66B-62EB-144E-CCE6E309C78E}"/>
          </ac:picMkLst>
        </pc:picChg>
      </pc:sldChg>
      <pc:sldChg chg="addSp delSp modSp new mod">
        <pc:chgData name="Rafael Plaza" userId="6d823b37fb43ba68" providerId="LiveId" clId="{C5AC4FD8-2CC3-4E11-9BAF-B926DF79471F}" dt="2022-11-29T01:27:55.198" v="173" actId="313"/>
        <pc:sldMkLst>
          <pc:docMk/>
          <pc:sldMk cId="2188639603" sldId="342"/>
        </pc:sldMkLst>
        <pc:spChg chg="mod">
          <ac:chgData name="Rafael Plaza" userId="6d823b37fb43ba68" providerId="LiveId" clId="{C5AC4FD8-2CC3-4E11-9BAF-B926DF79471F}" dt="2022-11-29T01:27:42.950" v="169" actId="20577"/>
          <ac:spMkLst>
            <pc:docMk/>
            <pc:sldMk cId="2188639603" sldId="342"/>
            <ac:spMk id="2" creationId="{8C0DE009-5846-6B47-E777-FABA8A348C26}"/>
          </ac:spMkLst>
        </pc:spChg>
        <pc:spChg chg="add del mod">
          <ac:chgData name="Rafael Plaza" userId="6d823b37fb43ba68" providerId="LiveId" clId="{C5AC4FD8-2CC3-4E11-9BAF-B926DF79471F}" dt="2022-11-29T01:27:55.198" v="173" actId="313"/>
          <ac:spMkLst>
            <pc:docMk/>
            <pc:sldMk cId="2188639603" sldId="342"/>
            <ac:spMk id="3" creationId="{D5CDE298-51A8-EFF3-3EF7-731CF668A99C}"/>
          </ac:spMkLst>
        </pc:spChg>
        <pc:picChg chg="add del mod">
          <ac:chgData name="Rafael Plaza" userId="6d823b37fb43ba68" providerId="LiveId" clId="{C5AC4FD8-2CC3-4E11-9BAF-B926DF79471F}" dt="2022-11-28T22:18:46.605" v="54"/>
          <ac:picMkLst>
            <pc:docMk/>
            <pc:sldMk cId="2188639603" sldId="342"/>
            <ac:picMk id="4" creationId="{039E8632-ED45-C58A-B588-E6D26CF9C077}"/>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05215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647560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566875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273528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390096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437060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130024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168408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577192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154118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817745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11/28/2022</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3158858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69848" y="1298448"/>
            <a:ext cx="7315200" cy="2571529"/>
          </a:xfrm>
        </p:spPr>
        <p:txBody>
          <a:bodyPr/>
          <a:lstStyle/>
          <a:p>
            <a:r>
              <a:rPr lang="es-ES" dirty="0"/>
              <a:t>Macroeconomía y Políticas Públicas</a:t>
            </a:r>
          </a:p>
        </p:txBody>
      </p:sp>
      <p:sp>
        <p:nvSpPr>
          <p:cNvPr id="3" name="Subtítulo 2"/>
          <p:cNvSpPr>
            <a:spLocks noGrp="1"/>
          </p:cNvSpPr>
          <p:nvPr>
            <p:ph type="subTitle" idx="1"/>
          </p:nvPr>
        </p:nvSpPr>
        <p:spPr>
          <a:xfrm>
            <a:off x="1100015" y="4170844"/>
            <a:ext cx="7315200" cy="1413802"/>
          </a:xfrm>
        </p:spPr>
        <p:txBody>
          <a:bodyPr>
            <a:normAutofit fontScale="85000" lnSpcReduction="20000"/>
          </a:bodyPr>
          <a:lstStyle/>
          <a:p>
            <a:r>
              <a:rPr lang="es-ES" dirty="0"/>
              <a:t>2022 Segundo Semestre</a:t>
            </a:r>
          </a:p>
          <a:p>
            <a:r>
              <a:rPr lang="es-ES" dirty="0"/>
              <a:t>Rafael Plaza</a:t>
            </a:r>
          </a:p>
          <a:p>
            <a:endParaRPr lang="es-ES" dirty="0"/>
          </a:p>
          <a:p>
            <a:r>
              <a:rPr lang="es-ES" dirty="0"/>
              <a:t>Prohibida su reproducción total o parcial</a:t>
            </a:r>
          </a:p>
        </p:txBody>
      </p:sp>
    </p:spTree>
    <p:extLst>
      <p:ext uri="{BB962C8B-B14F-4D97-AF65-F5344CB8AC3E}">
        <p14:creationId xmlns:p14="http://schemas.microsoft.com/office/powerpoint/2010/main" val="3611167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09BD7-DA41-B628-489C-67BF12A1D474}"/>
              </a:ext>
            </a:extLst>
          </p:cNvPr>
          <p:cNvSpPr>
            <a:spLocks noGrp="1"/>
          </p:cNvSpPr>
          <p:nvPr>
            <p:ph type="title"/>
          </p:nvPr>
        </p:nvSpPr>
        <p:spPr/>
        <p:txBody>
          <a:bodyPr/>
          <a:lstStyle/>
          <a:p>
            <a:r>
              <a:rPr lang="es-MX" dirty="0"/>
              <a:t>Inflación en Chile supera los dos dígitos por primera vez en 28 años: IPC de abril 2022 subió 1,4%</a:t>
            </a:r>
          </a:p>
        </p:txBody>
      </p:sp>
      <p:pic>
        <p:nvPicPr>
          <p:cNvPr id="4" name="Marcador de contenido 3">
            <a:extLst>
              <a:ext uri="{FF2B5EF4-FFF2-40B4-BE49-F238E27FC236}">
                <a16:creationId xmlns:a16="http://schemas.microsoft.com/office/drawing/2014/main" id="{033D6770-98B2-075C-65DF-843FB83BBD76}"/>
              </a:ext>
            </a:extLst>
          </p:cNvPr>
          <p:cNvPicPr>
            <a:picLocks noGrp="1" noChangeAspect="1"/>
          </p:cNvPicPr>
          <p:nvPr>
            <p:ph idx="1"/>
          </p:nvPr>
        </p:nvPicPr>
        <p:blipFill>
          <a:blip r:embed="rId2"/>
          <a:stretch>
            <a:fillRect/>
          </a:stretch>
        </p:blipFill>
        <p:spPr>
          <a:xfrm>
            <a:off x="3868738" y="2020491"/>
            <a:ext cx="7315200" cy="2807493"/>
          </a:xfrm>
          <a:prstGeom prst="rect">
            <a:avLst/>
          </a:prstGeom>
        </p:spPr>
      </p:pic>
    </p:spTree>
    <p:extLst>
      <p:ext uri="{BB962C8B-B14F-4D97-AF65-F5344CB8AC3E}">
        <p14:creationId xmlns:p14="http://schemas.microsoft.com/office/powerpoint/2010/main" val="41997909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6C1D91-49D4-3195-743A-07FD63532CE4}"/>
              </a:ext>
            </a:extLst>
          </p:cNvPr>
          <p:cNvSpPr>
            <a:spLocks noGrp="1"/>
          </p:cNvSpPr>
          <p:nvPr>
            <p:ph type="title"/>
          </p:nvPr>
        </p:nvSpPr>
        <p:spPr/>
        <p:txBody>
          <a:bodyPr>
            <a:normAutofit fontScale="90000"/>
          </a:bodyPr>
          <a:lstStyle/>
          <a:p>
            <a:r>
              <a:rPr lang="es-MX" dirty="0"/>
              <a:t>FMI proyecta inflación de 12,2% para Chile en 2022 y alerta que la región afronta financiamiento “más escaso y costoso” (DF, 13.10.22).</a:t>
            </a:r>
          </a:p>
        </p:txBody>
      </p:sp>
      <p:pic>
        <p:nvPicPr>
          <p:cNvPr id="4" name="Marcador de contenido 3">
            <a:extLst>
              <a:ext uri="{FF2B5EF4-FFF2-40B4-BE49-F238E27FC236}">
                <a16:creationId xmlns:a16="http://schemas.microsoft.com/office/drawing/2014/main" id="{6E19CBB1-6F5A-FA31-48EE-CC21CCAD0684}"/>
              </a:ext>
            </a:extLst>
          </p:cNvPr>
          <p:cNvPicPr>
            <a:picLocks noGrp="1" noChangeAspect="1"/>
          </p:cNvPicPr>
          <p:nvPr>
            <p:ph idx="1"/>
          </p:nvPr>
        </p:nvPicPr>
        <p:blipFill>
          <a:blip r:embed="rId2"/>
          <a:stretch>
            <a:fillRect/>
          </a:stretch>
        </p:blipFill>
        <p:spPr>
          <a:xfrm>
            <a:off x="3417797" y="1123836"/>
            <a:ext cx="8216398" cy="4601183"/>
          </a:xfrm>
          <a:prstGeom prst="rect">
            <a:avLst/>
          </a:prstGeom>
        </p:spPr>
      </p:pic>
    </p:spTree>
    <p:extLst>
      <p:ext uri="{BB962C8B-B14F-4D97-AF65-F5344CB8AC3E}">
        <p14:creationId xmlns:p14="http://schemas.microsoft.com/office/powerpoint/2010/main" val="2655504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Espiral inflacionaria</a:t>
            </a:r>
            <a:br>
              <a:rPr lang="es-CL" dirty="0"/>
            </a:br>
            <a:r>
              <a:rPr lang="es-CL" sz="1400" dirty="0"/>
              <a:t>1,2,3 y vuelta a empezar…</a:t>
            </a:r>
            <a:endParaRPr lang="es-CL" dirty="0"/>
          </a:p>
        </p:txBody>
      </p:sp>
      <p:sp>
        <p:nvSpPr>
          <p:cNvPr id="3" name="Marcador de contenido 2"/>
          <p:cNvSpPr>
            <a:spLocks noGrp="1"/>
          </p:cNvSpPr>
          <p:nvPr>
            <p:ph idx="1"/>
          </p:nvPr>
        </p:nvSpPr>
        <p:spPr/>
        <p:txBody>
          <a:bodyPr>
            <a:normAutofit fontScale="92500" lnSpcReduction="10000"/>
          </a:bodyPr>
          <a:lstStyle/>
          <a:p>
            <a:r>
              <a:rPr lang="es-CL" dirty="0"/>
              <a:t>¿En qué circunstancias una inflación moderada puede acelerarse y degenerar en hiperinflación?.</a:t>
            </a:r>
          </a:p>
          <a:p>
            <a:r>
              <a:rPr lang="es-CL" dirty="0"/>
              <a:t>Economía simple: 3 agentes (empresas, sistema financiero (SF): Banco Central y comerciales, y trabajadores).</a:t>
            </a:r>
          </a:p>
          <a:p>
            <a:r>
              <a:rPr lang="es-CL" u="sng" dirty="0"/>
              <a:t>Primer Supuesto</a:t>
            </a:r>
            <a:r>
              <a:rPr lang="es-CL" dirty="0"/>
              <a:t>: Factor exógeno inicial que aumenta costos de las empresas. Ej.: sube el precio del petróleo importado.</a:t>
            </a:r>
          </a:p>
          <a:p>
            <a:r>
              <a:rPr lang="es-CL" dirty="0"/>
              <a:t>Paso I: Empresas deben decidir cómo reaccionar al aumento de costos. Depende de su poder de mercado, elasticidad de su oferta, naturaleza del bien (primario, secundario, sustitutivo, complementario, </a:t>
            </a:r>
            <a:r>
              <a:rPr lang="es-CL" dirty="0" err="1"/>
              <a:t>etc</a:t>
            </a:r>
            <a:r>
              <a:rPr lang="es-CL" dirty="0"/>
              <a:t>) y de la situación económica general. Las opciones son dos:</a:t>
            </a:r>
          </a:p>
          <a:p>
            <a:pPr lvl="1"/>
            <a:r>
              <a:rPr lang="es-CL" dirty="0"/>
              <a:t>Asume dicho aumento vía reducción de margen de utilidad; o</a:t>
            </a:r>
          </a:p>
          <a:p>
            <a:pPr lvl="1"/>
            <a:r>
              <a:rPr lang="es-CL" dirty="0"/>
              <a:t>Traspasa el aumento de costo vía aumento de precio.</a:t>
            </a:r>
          </a:p>
          <a:p>
            <a:r>
              <a:rPr lang="es-CL" dirty="0"/>
              <a:t>Si la mayoría de las empresas reaccionan traspasando a precios habrá entonces una tendencia al aumento de precios. Para que esta tendencia se materialice, el sistema financiero debe </a:t>
            </a:r>
            <a:r>
              <a:rPr lang="es-CL" dirty="0" err="1"/>
              <a:t>debe</a:t>
            </a:r>
            <a:r>
              <a:rPr lang="es-CL" dirty="0"/>
              <a:t> aumentar asimismo el financiamiento, ampliando líneas de crédito a sus clientes: las empresas. </a:t>
            </a:r>
          </a:p>
        </p:txBody>
      </p:sp>
    </p:spTree>
    <p:extLst>
      <p:ext uri="{BB962C8B-B14F-4D97-AF65-F5344CB8AC3E}">
        <p14:creationId xmlns:p14="http://schemas.microsoft.com/office/powerpoint/2010/main" val="435406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Espiral inflacionaria</a:t>
            </a:r>
            <a:br>
              <a:rPr lang="es-CL" dirty="0"/>
            </a:br>
            <a:r>
              <a:rPr lang="es-CL" sz="1400" dirty="0"/>
              <a:t>1,2,3 y vuelta a empezar…</a:t>
            </a:r>
            <a:endParaRPr lang="es-CL" dirty="0"/>
          </a:p>
        </p:txBody>
      </p:sp>
      <p:sp>
        <p:nvSpPr>
          <p:cNvPr id="3" name="Marcador de contenido 2"/>
          <p:cNvSpPr>
            <a:spLocks noGrp="1"/>
          </p:cNvSpPr>
          <p:nvPr>
            <p:ph idx="1"/>
          </p:nvPr>
        </p:nvSpPr>
        <p:spPr/>
        <p:txBody>
          <a:bodyPr>
            <a:normAutofit fontScale="85000" lnSpcReduction="20000"/>
          </a:bodyPr>
          <a:lstStyle/>
          <a:p>
            <a:r>
              <a:rPr lang="es-CL" dirty="0"/>
              <a:t>Explicación: Un empresario individual cree que podrá traspasar a precios su aumento de costo, pero eso es en el futuro. Por de pronto necesita, demanda (más) financiamiento para pagar sus insumos (que </a:t>
            </a:r>
            <a:r>
              <a:rPr lang="es-CL" u="sng" dirty="0"/>
              <a:t>hoy</a:t>
            </a:r>
            <a:r>
              <a:rPr lang="es-CL" dirty="0"/>
              <a:t> salen más caros). </a:t>
            </a:r>
          </a:p>
          <a:p>
            <a:r>
              <a:rPr lang="es-CL" dirty="0"/>
              <a:t>Paso II: Si la mayoría hace lo mismo, el SF registrará un aumento de la D por financiamiento. El SF tiene ahora dos opciones:</a:t>
            </a:r>
          </a:p>
          <a:p>
            <a:pPr lvl="1"/>
            <a:r>
              <a:rPr lang="es-CL" dirty="0"/>
              <a:t>No aumentar el volumen de crédito. Quizá aversión a mayores riesgos, límites del BC, trabas regulatorias, altos costos de transacción quizá, impedirá que se concrete la tendencia al alza de precios (NGP). Efecto colateral potencial: suspensión de pagos de las empresas a sus proveedores, problemas transitorios de caja, etc.</a:t>
            </a:r>
          </a:p>
          <a:p>
            <a:pPr lvl="1"/>
            <a:r>
              <a:rPr lang="es-CL" dirty="0"/>
              <a:t>Aumentar el volumen de crédito. Se materializará la tendencia y se producirá un aumento del NGP.</a:t>
            </a:r>
          </a:p>
          <a:p>
            <a:r>
              <a:rPr lang="es-CL" dirty="0"/>
              <a:t>Paso III: Último eslabón, los trabajadores, sus salarios. Ellos han tomado nota del aumento del costo de la vida y al momento de negociar sus condiciones salariales podrán optar:</a:t>
            </a:r>
          </a:p>
          <a:p>
            <a:pPr lvl="1"/>
            <a:r>
              <a:rPr lang="es-CL" dirty="0"/>
              <a:t>Aceptar una reducción del poder adquisitivo de sus salarios (un menor salario real); o</a:t>
            </a:r>
          </a:p>
          <a:p>
            <a:pPr lvl="1"/>
            <a:r>
              <a:rPr lang="es-CL" dirty="0"/>
              <a:t>Exigir un aumento salarial que les permita mantener su nivel de vida. Si ésta es la opción, el resultado es un nuevo aumento del costo de las empresas. Y se cierra el bucle, volvemos al inicio y ya tenemos la espiral, que se alimenta  sí misma y la inflación se acelera.</a:t>
            </a:r>
          </a:p>
          <a:p>
            <a:pPr lvl="1"/>
            <a:r>
              <a:rPr lang="es-CL" dirty="0"/>
              <a:t>Efecto de la sindicación: normalmente mayor poder negociador =&gt; mayor inflación. Economías con alta sindicación son normalmente más inflacionarias.</a:t>
            </a:r>
          </a:p>
          <a:p>
            <a:endParaRPr lang="es-CL" dirty="0"/>
          </a:p>
        </p:txBody>
      </p:sp>
    </p:spTree>
    <p:extLst>
      <p:ext uri="{BB962C8B-B14F-4D97-AF65-F5344CB8AC3E}">
        <p14:creationId xmlns:p14="http://schemas.microsoft.com/office/powerpoint/2010/main" val="2578660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Espiral inflacionaria</a:t>
            </a:r>
            <a:br>
              <a:rPr lang="es-CL" dirty="0"/>
            </a:br>
            <a:r>
              <a:rPr lang="es-CL" sz="1400" dirty="0"/>
              <a:t>1,2,3 y vuelta a empezar…</a:t>
            </a:r>
            <a:endParaRPr lang="es-CL" dirty="0"/>
          </a:p>
        </p:txBody>
      </p:sp>
      <p:sp>
        <p:nvSpPr>
          <p:cNvPr id="3" name="Marcador de contenido 2"/>
          <p:cNvSpPr>
            <a:spLocks noGrp="1"/>
          </p:cNvSpPr>
          <p:nvPr>
            <p:ph idx="1"/>
          </p:nvPr>
        </p:nvSpPr>
        <p:spPr/>
        <p:txBody>
          <a:bodyPr/>
          <a:lstStyle/>
          <a:p>
            <a:r>
              <a:rPr lang="es-CL" dirty="0"/>
              <a:t>Segundo supuesto: Ya no aumentan los costos (factor exógeno, primer supuesto); sino que aumenta el dinero circulante, aumenta la oferta monetaria. </a:t>
            </a:r>
          </a:p>
          <a:p>
            <a:r>
              <a:rPr lang="es-CL" dirty="0"/>
              <a:t>Recordar ejemplo de Milton Friedman sobre el dinero bajo la almohada, doblado día a día, para ejemplificar la relación entre la Q de dinero y el NGP.</a:t>
            </a:r>
          </a:p>
          <a:p>
            <a:r>
              <a:rPr lang="es-CL" dirty="0"/>
              <a:t>La afluencia súbita y numerosa de consumidores terminaría haciendo subir los precios.</a:t>
            </a:r>
          </a:p>
          <a:p>
            <a:r>
              <a:rPr lang="es-CL" dirty="0"/>
              <a:t>¿Cuándo, en qué punto se manifiesta una espiral inflacionaria?. Pocos estudios al respecto; pero hay cierto consenso que es más probable que aparezcan con tasas de inflación superiores al 10%.</a:t>
            </a:r>
          </a:p>
        </p:txBody>
      </p:sp>
    </p:spTree>
    <p:extLst>
      <p:ext uri="{BB962C8B-B14F-4D97-AF65-F5344CB8AC3E}">
        <p14:creationId xmlns:p14="http://schemas.microsoft.com/office/powerpoint/2010/main" val="33922055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Espiral inflacionaria</a:t>
            </a:r>
            <a:br>
              <a:rPr lang="es-CL" dirty="0"/>
            </a:br>
            <a:r>
              <a:rPr lang="es-CL" sz="1400" dirty="0"/>
              <a:t>1,2,3 y vuelta a empezar…</a:t>
            </a:r>
            <a:endParaRPr lang="es-CL" dirty="0"/>
          </a:p>
        </p:txBody>
      </p:sp>
      <p:sp>
        <p:nvSpPr>
          <p:cNvPr id="3" name="Marcador de contenido 2"/>
          <p:cNvSpPr>
            <a:spLocks noGrp="1"/>
          </p:cNvSpPr>
          <p:nvPr>
            <p:ph idx="1"/>
          </p:nvPr>
        </p:nvSpPr>
        <p:spPr/>
        <p:txBody>
          <a:bodyPr/>
          <a:lstStyle/>
          <a:p>
            <a:r>
              <a:rPr lang="es-CL" dirty="0"/>
              <a:t>Rasgos relevantes del proceso:</a:t>
            </a:r>
          </a:p>
          <a:p>
            <a:pPr lvl="1"/>
            <a:r>
              <a:rPr lang="es-CL" dirty="0"/>
              <a:t>Factores exógenos y/o endógenos involucrados.</a:t>
            </a:r>
          </a:p>
          <a:p>
            <a:pPr lvl="1"/>
            <a:r>
              <a:rPr lang="es-CL" dirty="0"/>
              <a:t>Resultado de las decisiones conjuntas de empresas, sistema financiero (bancos comerciales), autoridades monetarias (Banco Central) y fuerza de trabajo. Eso sí, no todos con la misma influencia relativa.</a:t>
            </a:r>
          </a:p>
          <a:p>
            <a:pPr lvl="1"/>
            <a:r>
              <a:rPr lang="es-CL" dirty="0"/>
              <a:t>Para que el proceso se inicie es necesaria la colaboración de todos; de lo contrario, el proceso se detiene antes de alimentarse a sí mismo.</a:t>
            </a:r>
          </a:p>
          <a:p>
            <a:pPr lvl="1"/>
            <a:r>
              <a:rPr lang="es-CL" dirty="0"/>
              <a:t>Rol del SF. El proceso no puede continuar si progresivamente no va aumentando el crédito/financiamiento en el sistema.</a:t>
            </a:r>
          </a:p>
          <a:p>
            <a:pPr lvl="1"/>
            <a:r>
              <a:rPr lang="es-CL" dirty="0"/>
              <a:t>Rol del BC: Tiene la potestad de detener el proceso, pues ejerce control </a:t>
            </a:r>
            <a:r>
              <a:rPr lang="es-CL" dirty="0" err="1"/>
              <a:t>control</a:t>
            </a:r>
            <a:r>
              <a:rPr lang="es-CL" dirty="0"/>
              <a:t> sobre el volumen del crédito que puede conceder a la banca comercial.</a:t>
            </a:r>
          </a:p>
          <a:p>
            <a:pPr lvl="1"/>
            <a:r>
              <a:rPr lang="es-CL" dirty="0"/>
              <a:t>Los grandes actores aquí son las empresas y los trabajadores. Ambos desean mantener su poder adquisitivo frente a variables exógenas o endógenas. Pero ambos fallan y la inflación se acelera, terminando todo en una recesión que les perjudica a ambos.</a:t>
            </a:r>
          </a:p>
        </p:txBody>
      </p:sp>
    </p:spTree>
    <p:extLst>
      <p:ext uri="{BB962C8B-B14F-4D97-AF65-F5344CB8AC3E}">
        <p14:creationId xmlns:p14="http://schemas.microsoft.com/office/powerpoint/2010/main" val="34053952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Desinflación o desaceleración</a:t>
            </a:r>
            <a:br>
              <a:rPr lang="es-CL" dirty="0"/>
            </a:br>
            <a:r>
              <a:rPr lang="es-CL" sz="1400" dirty="0"/>
              <a:t>El costo de la inflación.</a:t>
            </a:r>
            <a:endParaRPr lang="es-CL" dirty="0"/>
          </a:p>
        </p:txBody>
      </p:sp>
      <p:sp>
        <p:nvSpPr>
          <p:cNvPr id="3" name="Marcador de contenido 2"/>
          <p:cNvSpPr>
            <a:spLocks noGrp="1"/>
          </p:cNvSpPr>
          <p:nvPr>
            <p:ph idx="1"/>
          </p:nvPr>
        </p:nvSpPr>
        <p:spPr/>
        <p:txBody>
          <a:bodyPr/>
          <a:lstStyle/>
          <a:p>
            <a:r>
              <a:rPr lang="es-CL" dirty="0"/>
              <a:t>¿Cuál es el costo de la inflación?. </a:t>
            </a:r>
          </a:p>
          <a:p>
            <a:r>
              <a:rPr lang="es-CL" dirty="0"/>
              <a:t>Hay buenas razones para evitar/prevenir las E.I. Ello implica fijar un límite a la inflación tolerable.</a:t>
            </a:r>
          </a:p>
          <a:p>
            <a:r>
              <a:rPr lang="es-CL" dirty="0"/>
              <a:t>Una inflación moderada es manejable, hasta estimulante; pero una inflación excesiva y/o descontrolada tiene un altísimo costo: el de la desinflación o desaceleración que será necesaria para hacer retornar los el precios (el NGP) a su cauce, en otros términos, el costo de la inflación es el del menor crecimiento y mayor desempleo de ralentizar la economía.</a:t>
            </a:r>
          </a:p>
          <a:p>
            <a:r>
              <a:rPr lang="es-CL" dirty="0"/>
              <a:t>La desinflación, nótese, no es una recesión económica; sino un “enfriamiento” de la actividad económica, una caída deliberada del producto en casos calificados y graves para prevenir o detener la aceleración de la inflación.</a:t>
            </a:r>
          </a:p>
        </p:txBody>
      </p:sp>
    </p:spTree>
    <p:extLst>
      <p:ext uri="{BB962C8B-B14F-4D97-AF65-F5344CB8AC3E}">
        <p14:creationId xmlns:p14="http://schemas.microsoft.com/office/powerpoint/2010/main" val="31738440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F0C713-2D17-A7A1-AF85-621A773B141B}"/>
              </a:ext>
            </a:extLst>
          </p:cNvPr>
          <p:cNvSpPr>
            <a:spLocks noGrp="1"/>
          </p:cNvSpPr>
          <p:nvPr>
            <p:ph type="title"/>
          </p:nvPr>
        </p:nvSpPr>
        <p:spPr/>
        <p:txBody>
          <a:bodyPr/>
          <a:lstStyle/>
          <a:p>
            <a:r>
              <a:rPr lang="es-MX" dirty="0"/>
              <a:t>Inflación y dinero. </a:t>
            </a:r>
            <a:r>
              <a:rPr lang="es-MX"/>
              <a:t>Oferta monetaria</a:t>
            </a:r>
            <a:endParaRPr lang="es-MX" dirty="0"/>
          </a:p>
        </p:txBody>
      </p:sp>
      <p:pic>
        <p:nvPicPr>
          <p:cNvPr id="4" name="Marcador de contenido 3">
            <a:extLst>
              <a:ext uri="{FF2B5EF4-FFF2-40B4-BE49-F238E27FC236}">
                <a16:creationId xmlns:a16="http://schemas.microsoft.com/office/drawing/2014/main" id="{3DE92B1D-F66B-62EB-144E-CCE6E309C78E}"/>
              </a:ext>
            </a:extLst>
          </p:cNvPr>
          <p:cNvPicPr>
            <a:picLocks noGrp="1" noChangeAspect="1"/>
          </p:cNvPicPr>
          <p:nvPr>
            <p:ph idx="1"/>
          </p:nvPr>
        </p:nvPicPr>
        <p:blipFill>
          <a:blip r:embed="rId2"/>
          <a:stretch>
            <a:fillRect/>
          </a:stretch>
        </p:blipFill>
        <p:spPr>
          <a:xfrm>
            <a:off x="3357469" y="756954"/>
            <a:ext cx="8356058" cy="5322898"/>
          </a:xfrm>
          <a:prstGeom prst="rect">
            <a:avLst/>
          </a:prstGeom>
        </p:spPr>
      </p:pic>
    </p:spTree>
    <p:extLst>
      <p:ext uri="{BB962C8B-B14F-4D97-AF65-F5344CB8AC3E}">
        <p14:creationId xmlns:p14="http://schemas.microsoft.com/office/powerpoint/2010/main" val="39776052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Inflación y dinero. Oferta monetaria</a:t>
            </a:r>
          </a:p>
        </p:txBody>
      </p:sp>
      <p:sp>
        <p:nvSpPr>
          <p:cNvPr id="3" name="Marcador de contenido 2"/>
          <p:cNvSpPr>
            <a:spLocks noGrp="1"/>
          </p:cNvSpPr>
          <p:nvPr>
            <p:ph idx="1"/>
          </p:nvPr>
        </p:nvSpPr>
        <p:spPr/>
        <p:txBody>
          <a:bodyPr/>
          <a:lstStyle/>
          <a:p>
            <a:r>
              <a:rPr lang="es-CL" dirty="0"/>
              <a:t>Recordar: </a:t>
            </a:r>
          </a:p>
          <a:p>
            <a:pPr lvl="1"/>
            <a:r>
              <a:rPr lang="es-CL" dirty="0"/>
              <a:t>Supuesto II de aparición de la espiral inflacionaria (EI) y la “posible” relación entre QD y NGP. Ejemplo lógico de Friedman, quien creyó que dicha relación era exacta.</a:t>
            </a:r>
          </a:p>
          <a:p>
            <a:pPr lvl="1"/>
            <a:r>
              <a:rPr lang="es-CL" dirty="0"/>
              <a:t>Que la inflación es un fenómeno monetario. No un tema de precios relativos, como en la isla de R. Crusoe.</a:t>
            </a:r>
          </a:p>
          <a:p>
            <a:pPr lvl="1"/>
            <a:r>
              <a:rPr lang="es-CL" dirty="0"/>
              <a:t>Flujo de economía circular y formas de cálculo del PIB.</a:t>
            </a:r>
          </a:p>
          <a:p>
            <a:r>
              <a:rPr lang="es-CL" dirty="0"/>
              <a:t>¿Existe, entonces, una relación exacta entre QD y NGP?. Para responder es necesario determinar qué es el dinero.</a:t>
            </a:r>
          </a:p>
          <a:p>
            <a:r>
              <a:rPr lang="es-CL" dirty="0"/>
              <a:t>Algunos explican el fenómeno del dinero viendo en él un título , un doc. Que da derecho a adquirir un trozo del PIB de un país. Así, si </a:t>
            </a:r>
            <a:r>
              <a:rPr lang="el-GR" dirty="0"/>
              <a:t>Δ</a:t>
            </a:r>
            <a:r>
              <a:rPr lang="es-CL" dirty="0"/>
              <a:t>+ el número de esos títulos, sin aumentar simultáneamente el PIB, lo que Ud. podrá comprar será una porción cada vez menor del PIB, que es precisamente lo que ocurre cuando sube el IPC (nuestro índice de inflación).</a:t>
            </a:r>
          </a:p>
          <a:p>
            <a:endParaRPr lang="es-CL" dirty="0"/>
          </a:p>
        </p:txBody>
      </p:sp>
    </p:spTree>
    <p:extLst>
      <p:ext uri="{BB962C8B-B14F-4D97-AF65-F5344CB8AC3E}">
        <p14:creationId xmlns:p14="http://schemas.microsoft.com/office/powerpoint/2010/main" val="1256979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Políticas de estabilización macroeconómica</a:t>
            </a:r>
            <a:br>
              <a:rPr lang="es-CL" dirty="0"/>
            </a:br>
            <a:endParaRPr lang="es-CL" dirty="0"/>
          </a:p>
        </p:txBody>
      </p:sp>
      <p:sp>
        <p:nvSpPr>
          <p:cNvPr id="3" name="Marcador de contenido 2"/>
          <p:cNvSpPr>
            <a:spLocks noGrp="1"/>
          </p:cNvSpPr>
          <p:nvPr>
            <p:ph idx="1"/>
          </p:nvPr>
        </p:nvSpPr>
        <p:spPr/>
        <p:txBody>
          <a:bodyPr>
            <a:normAutofit/>
          </a:bodyPr>
          <a:lstStyle/>
          <a:p>
            <a:pPr marL="182880" lvl="2">
              <a:spcBef>
                <a:spcPts val="1200"/>
              </a:spcBef>
            </a:pPr>
            <a:r>
              <a:rPr lang="es-CL" sz="2000" dirty="0"/>
              <a:t>Las políticas de estabilización (PE) que se orientan a la consecución de los objetivos macroeconómicos (crecimiento, alto nivel de empleo, estabilidad del NGP, </a:t>
            </a:r>
            <a:r>
              <a:rPr lang="es-CL" sz="2000" dirty="0" err="1"/>
              <a:t>etc</a:t>
            </a:r>
            <a:r>
              <a:rPr lang="es-CL" sz="2000" dirty="0"/>
              <a:t>) y que tienden a estabilizar la producción real en torno a la producción potencial morigerando la frecuencia, las fluctuaciones y la profundidad de los ciclos económicos.</a:t>
            </a:r>
          </a:p>
          <a:p>
            <a:pPr marL="182880" lvl="2">
              <a:spcBef>
                <a:spcPts val="1200"/>
              </a:spcBef>
            </a:pPr>
            <a:r>
              <a:rPr lang="es-CL" sz="2000" dirty="0"/>
              <a:t>La producción real esta determinada, en el corto plazo, por la demanda agregada (DA). En cambio, en el largo plazo, el producto potencial lo está por la oferta agregada (OA).</a:t>
            </a:r>
          </a:p>
          <a:p>
            <a:pPr marL="182880" lvl="2">
              <a:spcBef>
                <a:spcPts val="1200"/>
              </a:spcBef>
            </a:pPr>
            <a:r>
              <a:rPr lang="es-CL" sz="2000" dirty="0"/>
              <a:t>Hemos visto los componentes de la DA: consumo privado (familias), inversión (empresas), gasto público (gobierno) y saldo neto de comercio exterior (I-</a:t>
            </a:r>
            <a:r>
              <a:rPr lang="es-CL" sz="2000" dirty="0" err="1"/>
              <a:t>xM</a:t>
            </a:r>
            <a:r>
              <a:rPr lang="es-CL" sz="2000" dirty="0"/>
              <a:t>).</a:t>
            </a:r>
          </a:p>
          <a:p>
            <a:pPr marL="182880" lvl="2">
              <a:spcBef>
                <a:spcPts val="1200"/>
              </a:spcBef>
            </a:pPr>
            <a:r>
              <a:rPr lang="es-CL" sz="2000" dirty="0"/>
              <a:t>Una política de estabilización apunta a mantener a raya a la inflación actuando sobre la demanda agregada y especialmente sobre la inversión (fundamentalmente, privada). Por ello se las conoce también como “políticas de demanda”.</a:t>
            </a:r>
          </a:p>
        </p:txBody>
      </p:sp>
    </p:spTree>
    <p:extLst>
      <p:ext uri="{BB962C8B-B14F-4D97-AF65-F5344CB8AC3E}">
        <p14:creationId xmlns:p14="http://schemas.microsoft.com/office/powerpoint/2010/main" val="286407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Crecimiento y nivel general de precios </a:t>
            </a:r>
            <a:br>
              <a:rPr lang="es-ES" dirty="0"/>
            </a:br>
            <a:r>
              <a:rPr lang="es-ES" sz="1400" dirty="0"/>
              <a:t>Inflación y deflación.</a:t>
            </a:r>
            <a:endParaRPr lang="es-ES" dirty="0"/>
          </a:p>
        </p:txBody>
      </p:sp>
      <p:sp>
        <p:nvSpPr>
          <p:cNvPr id="3" name="Marcador de contenido 2"/>
          <p:cNvSpPr>
            <a:spLocks noGrp="1"/>
          </p:cNvSpPr>
          <p:nvPr>
            <p:ph idx="1"/>
          </p:nvPr>
        </p:nvSpPr>
        <p:spPr/>
        <p:txBody>
          <a:bodyPr>
            <a:normAutofit/>
          </a:bodyPr>
          <a:lstStyle/>
          <a:p>
            <a:r>
              <a:rPr lang="es-ES" dirty="0"/>
              <a:t>¿Cuánto valen realmente las cosas?. Combinación de precios de las cosas (incluido el precio del dinero), nivel general de precios promedio y el efecto del tiempo (ciclo económico).</a:t>
            </a:r>
          </a:p>
          <a:p>
            <a:r>
              <a:rPr lang="es-ES" dirty="0"/>
              <a:t>En la consideración simple de una economía, todo tiene precio.</a:t>
            </a:r>
          </a:p>
          <a:p>
            <a:r>
              <a:rPr lang="es-ES" dirty="0"/>
              <a:t>El dinero mismo tiene un precio: la tasa de interés (TI).</a:t>
            </a:r>
          </a:p>
          <a:p>
            <a:r>
              <a:rPr lang="es-ES" dirty="0"/>
              <a:t>Los precios de todas las cosas pueden promediarse, arrojando un nivel general de precios promedio.</a:t>
            </a:r>
          </a:p>
          <a:p>
            <a:r>
              <a:rPr lang="es-ES" dirty="0"/>
              <a:t>El nivel general de precios promedio fluctúa a lo largo del tiempo (o de un ciclo económico, si se quiere). </a:t>
            </a:r>
          </a:p>
          <a:p>
            <a:r>
              <a:rPr lang="es-ES" dirty="0"/>
              <a:t>La medición de tales fluctuaciones es normalmente anual =&gt; Tasas.</a:t>
            </a:r>
          </a:p>
        </p:txBody>
      </p:sp>
    </p:spTree>
    <p:extLst>
      <p:ext uri="{BB962C8B-B14F-4D97-AF65-F5344CB8AC3E}">
        <p14:creationId xmlns:p14="http://schemas.microsoft.com/office/powerpoint/2010/main" val="24357347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Efecto de PE sobre la Inversión</a:t>
            </a:r>
          </a:p>
        </p:txBody>
      </p:sp>
      <p:sp>
        <p:nvSpPr>
          <p:cNvPr id="3" name="Marcador de contenido 2"/>
          <p:cNvSpPr>
            <a:spLocks noGrp="1"/>
          </p:cNvSpPr>
          <p:nvPr>
            <p:ph idx="1"/>
          </p:nvPr>
        </p:nvSpPr>
        <p:spPr/>
        <p:txBody>
          <a:bodyPr/>
          <a:lstStyle/>
          <a:p>
            <a:pPr marL="182880" lvl="2">
              <a:spcBef>
                <a:spcPts val="1200"/>
              </a:spcBef>
            </a:pPr>
            <a:r>
              <a:rPr lang="es-CL" sz="2000" dirty="0"/>
              <a:t>¿Por qué sobre la inversión (I)?. Porque la I es particularmente sensible a la QD y al costo del financiamiento (es decir, al costo del crédito).</a:t>
            </a:r>
          </a:p>
          <a:p>
            <a:pPr marL="182880" lvl="2">
              <a:spcBef>
                <a:spcPts val="1200"/>
              </a:spcBef>
            </a:pPr>
            <a:r>
              <a:rPr lang="es-CL" sz="2000" dirty="0"/>
              <a:t>Ejemplo: Si el BC </a:t>
            </a:r>
            <a:r>
              <a:rPr lang="el-GR" sz="2000" dirty="0"/>
              <a:t>Δ</a:t>
            </a:r>
            <a:r>
              <a:rPr lang="es-CL" sz="2000" dirty="0"/>
              <a:t>+ Tasa Interés =&gt; </a:t>
            </a:r>
            <a:r>
              <a:rPr lang="el-GR" sz="2000" dirty="0"/>
              <a:t>Δ</a:t>
            </a:r>
            <a:r>
              <a:rPr lang="es-CL" sz="2000" dirty="0"/>
              <a:t>+ costo del financiamiento (crédito) =&gt; </a:t>
            </a:r>
            <a:r>
              <a:rPr lang="el-GR" sz="2000" dirty="0"/>
              <a:t>Δ</a:t>
            </a:r>
            <a:r>
              <a:rPr lang="es-CL" sz="2000" dirty="0"/>
              <a:t>- Volumen de Inversión =&gt; moderación en la tasa de crecimiento del PIB y afectación del mercado del trabajo.</a:t>
            </a:r>
          </a:p>
          <a:p>
            <a:pPr marL="182880" lvl="2">
              <a:spcBef>
                <a:spcPts val="1200"/>
              </a:spcBef>
            </a:pPr>
            <a:r>
              <a:rPr lang="es-CL" sz="2000" dirty="0"/>
              <a:t>De las PE, la PM es la que atañe y actúa por excelencia sobre el COSTO del financiamiento (crédito/tipos de interés) = inversión privada.</a:t>
            </a:r>
          </a:p>
          <a:p>
            <a:pPr marL="182880" lvl="2">
              <a:spcBef>
                <a:spcPts val="1200"/>
              </a:spcBef>
            </a:pPr>
            <a:r>
              <a:rPr lang="es-CL" sz="2000" dirty="0"/>
              <a:t>Para entender el manejo de la PM y la estructura del sistema financiero (SF) hay previamente que entender la naturaleza del dinero y sus funciones en el sistema financiero </a:t>
            </a:r>
          </a:p>
          <a:p>
            <a:endParaRPr lang="es-CL" dirty="0"/>
          </a:p>
        </p:txBody>
      </p:sp>
    </p:spTree>
    <p:extLst>
      <p:ext uri="{BB962C8B-B14F-4D97-AF65-F5344CB8AC3E}">
        <p14:creationId xmlns:p14="http://schemas.microsoft.com/office/powerpoint/2010/main" val="31218094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Dinero y sistema financiero</a:t>
            </a:r>
          </a:p>
        </p:txBody>
      </p:sp>
      <p:sp>
        <p:nvSpPr>
          <p:cNvPr id="3" name="Marcador de contenido 2"/>
          <p:cNvSpPr>
            <a:spLocks noGrp="1"/>
          </p:cNvSpPr>
          <p:nvPr>
            <p:ph idx="1"/>
          </p:nvPr>
        </p:nvSpPr>
        <p:spPr/>
        <p:txBody>
          <a:bodyPr/>
          <a:lstStyle/>
          <a:p>
            <a:r>
              <a:rPr lang="es-CL" dirty="0"/>
              <a:t>Recordar:</a:t>
            </a:r>
          </a:p>
          <a:p>
            <a:pPr lvl="1"/>
            <a:r>
              <a:rPr lang="es-CL" dirty="0"/>
              <a:t>Polémica sobre la relación entre QD y NGP. Ej.: M. Friedman y guerras europeas desfinanciadas =&gt; inflación y recesiones.</a:t>
            </a:r>
          </a:p>
          <a:p>
            <a:r>
              <a:rPr lang="es-CL" dirty="0"/>
              <a:t>Pues bien, esa relación se basa en la naturaleza misma del dinero.</a:t>
            </a:r>
          </a:p>
          <a:p>
            <a:r>
              <a:rPr lang="es-CL" dirty="0"/>
              <a:t>Si esa relación existiera pura y simplemente, lo más fácil para las PE y especialmente para la PM sería enfocarse, observar la QD (aumentándola para animar a la economía; o disminuyéndola, para contraerla).</a:t>
            </a:r>
          </a:p>
          <a:p>
            <a:r>
              <a:rPr lang="es-CL" dirty="0"/>
              <a:t>Problema: Es que en la realidad esa sola relación se muestra errática, demasiado inestable para servir de guía de PM. Razón por la que los BC contemplan en sus análisis otras variables (IMACEC, tasa de desempleo, tasa de inflación, tasas de interés, </a:t>
            </a:r>
            <a:r>
              <a:rPr lang="es-CL" dirty="0" err="1"/>
              <a:t>etc</a:t>
            </a:r>
            <a:r>
              <a:rPr lang="es-CL" dirty="0"/>
              <a:t>) y </a:t>
            </a:r>
            <a:r>
              <a:rPr lang="es-CL"/>
              <a:t>no sólo la QD. </a:t>
            </a:r>
            <a:endParaRPr lang="es-CL" dirty="0"/>
          </a:p>
        </p:txBody>
      </p:sp>
    </p:spTree>
    <p:extLst>
      <p:ext uri="{BB962C8B-B14F-4D97-AF65-F5344CB8AC3E}">
        <p14:creationId xmlns:p14="http://schemas.microsoft.com/office/powerpoint/2010/main" val="17612089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Políticas de estabilización macroeconómica</a:t>
            </a:r>
            <a:br>
              <a:rPr lang="es-CL" dirty="0"/>
            </a:br>
            <a:endParaRPr lang="es-CL" dirty="0"/>
          </a:p>
        </p:txBody>
      </p:sp>
      <p:sp>
        <p:nvSpPr>
          <p:cNvPr id="3" name="Marcador de contenido 2"/>
          <p:cNvSpPr>
            <a:spLocks noGrp="1"/>
          </p:cNvSpPr>
          <p:nvPr>
            <p:ph idx="1"/>
          </p:nvPr>
        </p:nvSpPr>
        <p:spPr/>
        <p:txBody>
          <a:bodyPr/>
          <a:lstStyle/>
          <a:p>
            <a:pPr marL="182880" lvl="2">
              <a:spcBef>
                <a:spcPts val="1200"/>
              </a:spcBef>
            </a:pPr>
            <a:r>
              <a:rPr lang="es-CL" sz="2000" dirty="0"/>
              <a:t>Las PE más conocidas y generales son la política fiscal y la política monetaria (PM).</a:t>
            </a:r>
          </a:p>
          <a:p>
            <a:pPr marL="182880" lvl="2">
              <a:spcBef>
                <a:spcPts val="1200"/>
              </a:spcBef>
            </a:pPr>
            <a:r>
              <a:rPr lang="es-CL" sz="2000" dirty="0"/>
              <a:t>La PM es aparentemente la más técnica y neutral, aunque igualmente se mueva entre intereses. </a:t>
            </a:r>
          </a:p>
          <a:p>
            <a:endParaRPr lang="es-CL" dirty="0"/>
          </a:p>
        </p:txBody>
      </p:sp>
    </p:spTree>
    <p:extLst>
      <p:ext uri="{BB962C8B-B14F-4D97-AF65-F5344CB8AC3E}">
        <p14:creationId xmlns:p14="http://schemas.microsoft.com/office/powerpoint/2010/main" val="26686394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Política monetaria y</a:t>
            </a:r>
            <a:br>
              <a:rPr lang="es-CL" dirty="0"/>
            </a:br>
            <a:r>
              <a:rPr lang="es-CL" dirty="0"/>
              <a:t>Bancos Centrales</a:t>
            </a:r>
          </a:p>
        </p:txBody>
      </p:sp>
      <p:sp>
        <p:nvSpPr>
          <p:cNvPr id="3" name="Marcador de contenido 2"/>
          <p:cNvSpPr>
            <a:spLocks noGrp="1"/>
          </p:cNvSpPr>
          <p:nvPr>
            <p:ph idx="1"/>
          </p:nvPr>
        </p:nvSpPr>
        <p:spPr/>
        <p:txBody>
          <a:bodyPr>
            <a:normAutofit/>
          </a:bodyPr>
          <a:lstStyle/>
          <a:p>
            <a:r>
              <a:rPr lang="es-CL" dirty="0"/>
              <a:t>Recordar: </a:t>
            </a:r>
          </a:p>
          <a:p>
            <a:pPr lvl="1"/>
            <a:r>
              <a:rPr lang="es-CL" dirty="0"/>
              <a:t>Relación dinero y PIB.</a:t>
            </a:r>
          </a:p>
          <a:p>
            <a:pPr lvl="1"/>
            <a:r>
              <a:rPr lang="es-CL" dirty="0"/>
              <a:t>Rol de los Bancos Centrales: Evitar la generación de espirales inflacionarias. </a:t>
            </a:r>
          </a:p>
          <a:p>
            <a:pPr marL="182880" lvl="1">
              <a:lnSpc>
                <a:spcPct val="100000"/>
              </a:lnSpc>
              <a:spcBef>
                <a:spcPts val="1200"/>
              </a:spcBef>
            </a:pPr>
            <a:r>
              <a:rPr lang="es-CL" sz="2000" dirty="0"/>
              <a:t>¿Cómo actúa la política monetaria (PM)?.</a:t>
            </a:r>
          </a:p>
          <a:p>
            <a:r>
              <a:rPr lang="es-CL" dirty="0"/>
              <a:t>Regulando el volumen del crédito (VC), en ello consiste la PM. </a:t>
            </a:r>
          </a:p>
          <a:p>
            <a:pPr lvl="1"/>
            <a:r>
              <a:rPr lang="es-CL" dirty="0"/>
              <a:t>Si </a:t>
            </a:r>
            <a:r>
              <a:rPr lang="el-GR" dirty="0"/>
              <a:t>Δ</a:t>
            </a:r>
            <a:r>
              <a:rPr lang="es-CL" dirty="0"/>
              <a:t>+ VC (PM expansiva) = </a:t>
            </a:r>
            <a:r>
              <a:rPr lang="el-GR" dirty="0"/>
              <a:t>Δ</a:t>
            </a:r>
            <a:r>
              <a:rPr lang="es-CL" dirty="0"/>
              <a:t>+ ritmo </a:t>
            </a:r>
            <a:r>
              <a:rPr lang="es-CL" dirty="0" err="1"/>
              <a:t>activ</a:t>
            </a:r>
            <a:r>
              <a:rPr lang="es-CL" dirty="0"/>
              <a:t>. </a:t>
            </a:r>
            <a:r>
              <a:rPr lang="es-CL" dirty="0" err="1"/>
              <a:t>ec</a:t>
            </a:r>
            <a:r>
              <a:rPr lang="es-CL" dirty="0"/>
              <a:t> (anima, expande).</a:t>
            </a:r>
          </a:p>
          <a:p>
            <a:pPr lvl="1"/>
            <a:r>
              <a:rPr lang="es-CL" dirty="0"/>
              <a:t>Si </a:t>
            </a:r>
            <a:r>
              <a:rPr lang="el-GR" dirty="0"/>
              <a:t>Δ</a:t>
            </a:r>
            <a:r>
              <a:rPr lang="es-CL" dirty="0"/>
              <a:t>- VC = PM restrictiva = </a:t>
            </a:r>
            <a:r>
              <a:rPr lang="el-GR" dirty="0"/>
              <a:t>Δ</a:t>
            </a:r>
            <a:r>
              <a:rPr lang="es-CL" dirty="0"/>
              <a:t>- ritmo </a:t>
            </a:r>
            <a:r>
              <a:rPr lang="es-CL" dirty="0" err="1"/>
              <a:t>activ</a:t>
            </a:r>
            <a:r>
              <a:rPr lang="es-CL" dirty="0"/>
              <a:t>. </a:t>
            </a:r>
            <a:r>
              <a:rPr lang="es-CL" dirty="0" err="1"/>
              <a:t>ec</a:t>
            </a:r>
            <a:r>
              <a:rPr lang="es-CL" dirty="0"/>
              <a:t>. (enfría, contrae).</a:t>
            </a:r>
          </a:p>
          <a:p>
            <a:pPr lvl="2"/>
            <a:r>
              <a:rPr lang="es-CL" dirty="0"/>
              <a:t>Ejemplo EEUU 1974-1979 inflación superior a 10%</a:t>
            </a:r>
          </a:p>
          <a:p>
            <a:pPr lvl="2"/>
            <a:r>
              <a:rPr lang="es-CL" dirty="0"/>
              <a:t>Post 1979, Pres. FED. Paul </a:t>
            </a:r>
            <a:r>
              <a:rPr lang="es-CL" dirty="0" err="1"/>
              <a:t>Volcker</a:t>
            </a:r>
            <a:r>
              <a:rPr lang="es-CL" dirty="0"/>
              <a:t>.</a:t>
            </a:r>
          </a:p>
          <a:p>
            <a:pPr lvl="2"/>
            <a:r>
              <a:rPr lang="es-CL" dirty="0"/>
              <a:t>PM muy restrictiva, ergo, altas tasas de interés.</a:t>
            </a:r>
          </a:p>
          <a:p>
            <a:pPr lvl="2"/>
            <a:r>
              <a:rPr lang="es-CL" dirty="0"/>
              <a:t>Redujo la inflación a 4% en 4 años, y a 2% en 7 años.</a:t>
            </a:r>
          </a:p>
          <a:p>
            <a:pPr marL="182880" lvl="2">
              <a:spcBef>
                <a:spcPts val="1200"/>
              </a:spcBef>
            </a:pPr>
            <a:r>
              <a:rPr lang="es-CL" sz="2000" dirty="0"/>
              <a:t>¿Son conservadores los </a:t>
            </a:r>
            <a:r>
              <a:rPr lang="es-CL" sz="2000" dirty="0" err="1"/>
              <a:t>BCs</a:t>
            </a:r>
            <a:r>
              <a:rPr lang="es-CL" sz="2000" dirty="0"/>
              <a:t>?. Más bien prefieren estar en terreno seguro y hacer converger la tasa de inflación a rangos inferiores a 5%.</a:t>
            </a:r>
          </a:p>
          <a:p>
            <a:endParaRPr lang="es-CL" dirty="0"/>
          </a:p>
        </p:txBody>
      </p:sp>
    </p:spTree>
    <p:extLst>
      <p:ext uri="{BB962C8B-B14F-4D97-AF65-F5344CB8AC3E}">
        <p14:creationId xmlns:p14="http://schemas.microsoft.com/office/powerpoint/2010/main" val="34716312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p:txBody>
          <a:bodyPr/>
          <a:lstStyle/>
          <a:p>
            <a:r>
              <a:rPr lang="es-CL" dirty="0"/>
              <a:t>Alto nivel de emple0</a:t>
            </a:r>
          </a:p>
        </p:txBody>
      </p:sp>
      <p:sp>
        <p:nvSpPr>
          <p:cNvPr id="10" name="Marcador de texto 9"/>
          <p:cNvSpPr>
            <a:spLocks noGrp="1"/>
          </p:cNvSpPr>
          <p:nvPr>
            <p:ph type="body" idx="1"/>
          </p:nvPr>
        </p:nvSpPr>
        <p:spPr/>
        <p:txBody>
          <a:bodyPr/>
          <a:lstStyle/>
          <a:p>
            <a:r>
              <a:rPr lang="es-CL" dirty="0"/>
              <a:t>Y su relación con la población y el nivel general de precios.</a:t>
            </a:r>
          </a:p>
        </p:txBody>
      </p:sp>
    </p:spTree>
    <p:extLst>
      <p:ext uri="{BB962C8B-B14F-4D97-AF65-F5344CB8AC3E}">
        <p14:creationId xmlns:p14="http://schemas.microsoft.com/office/powerpoint/2010/main" val="16131523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Alto nivel de empleo</a:t>
            </a:r>
          </a:p>
        </p:txBody>
      </p:sp>
      <p:sp>
        <p:nvSpPr>
          <p:cNvPr id="3" name="Marcador de contenido 2"/>
          <p:cNvSpPr>
            <a:spLocks noGrp="1"/>
          </p:cNvSpPr>
          <p:nvPr>
            <p:ph idx="1"/>
          </p:nvPr>
        </p:nvSpPr>
        <p:spPr/>
        <p:txBody>
          <a:bodyPr>
            <a:normAutofit fontScale="85000" lnSpcReduction="10000"/>
          </a:bodyPr>
          <a:lstStyle/>
          <a:p>
            <a:endParaRPr lang="es-ES" dirty="0"/>
          </a:p>
          <a:p>
            <a:pPr marL="0" indent="0">
              <a:buNone/>
            </a:pPr>
            <a:endParaRPr lang="es-ES" dirty="0"/>
          </a:p>
          <a:p>
            <a:r>
              <a:rPr lang="es-ES" dirty="0"/>
              <a:t>Recordatorio.</a:t>
            </a:r>
          </a:p>
          <a:p>
            <a:pPr lvl="1"/>
            <a:r>
              <a:rPr lang="es-ES" dirty="0"/>
              <a:t>Objetivo macro.</a:t>
            </a:r>
          </a:p>
          <a:p>
            <a:pPr lvl="1"/>
            <a:r>
              <a:rPr lang="es-ES" dirty="0"/>
              <a:t>Desempleo: Efecto doloroso MICRO (personal) /MACRO (social) de las recesiones (Macro, Ciclo Económico). Cae la producción </a:t>
            </a:r>
            <a:r>
              <a:rPr lang="es-ES" i="1" dirty="0"/>
              <a:t>ergo</a:t>
            </a:r>
            <a:r>
              <a:rPr lang="es-ES" dirty="0"/>
              <a:t> más difícil hallar empleo. Nivel de vida cae.</a:t>
            </a:r>
          </a:p>
          <a:p>
            <a:pPr lvl="1"/>
            <a:r>
              <a:rPr lang="es-ES" dirty="0"/>
              <a:t>Indicador: Tasa de desempleo (TD).</a:t>
            </a:r>
          </a:p>
          <a:p>
            <a:pPr lvl="1"/>
            <a:r>
              <a:rPr lang="es-ES" dirty="0"/>
              <a:t>TD </a:t>
            </a:r>
            <a:r>
              <a:rPr lang="el-GR" dirty="0"/>
              <a:t>Δ</a:t>
            </a:r>
            <a:r>
              <a:rPr lang="es-ES" dirty="0"/>
              <a:t>+ durante y después de recesiones.</a:t>
            </a:r>
          </a:p>
          <a:p>
            <a:pPr lvl="1"/>
            <a:r>
              <a:rPr lang="es-ES" dirty="0"/>
              <a:t>TD Δ- durante expansiones.</a:t>
            </a:r>
          </a:p>
          <a:p>
            <a:pPr lvl="1"/>
            <a:r>
              <a:rPr lang="es-ES" dirty="0"/>
              <a:t>Disyuntiva a CP: tasa de desempleo o inflación.</a:t>
            </a:r>
          </a:p>
          <a:p>
            <a:r>
              <a:rPr lang="es-ES" dirty="0"/>
              <a:t>Consideración previa.</a:t>
            </a:r>
          </a:p>
          <a:p>
            <a:pPr lvl="1"/>
            <a:r>
              <a:rPr lang="es-ES" dirty="0"/>
              <a:t>El desempleo puede o no ser un problema.</a:t>
            </a:r>
          </a:p>
          <a:p>
            <a:pPr lvl="1"/>
            <a:r>
              <a:rPr lang="es-ES" dirty="0"/>
              <a:t>Una cuota de desempleo hasta puede ser algo macroeconómicamente favorable, pues significa que la economía aún tiene margen para el crecimiento.</a:t>
            </a:r>
          </a:p>
          <a:p>
            <a:pPr lvl="1"/>
            <a:r>
              <a:rPr lang="es-ES" dirty="0"/>
              <a:t>En último término, el desempleo es verdaderamente un problema cuando la tasa de crecimiento de la población (vegetativo, migraciones, </a:t>
            </a:r>
            <a:r>
              <a:rPr lang="es-ES" dirty="0" err="1"/>
              <a:t>etc</a:t>
            </a:r>
            <a:r>
              <a:rPr lang="es-ES" dirty="0"/>
              <a:t>) supera la tasa de creación de empleos.</a:t>
            </a:r>
          </a:p>
          <a:p>
            <a:pPr lvl="1"/>
            <a:r>
              <a:rPr lang="es-ES" dirty="0"/>
              <a:t>Tasa de presión laboral (TPL): Relaciona a los desocupados, los ocupados que buscan empleo y los iniciadores disponibles.</a:t>
            </a:r>
          </a:p>
          <a:p>
            <a:endParaRPr lang="es-ES" dirty="0"/>
          </a:p>
          <a:p>
            <a:endParaRPr lang="es-CL" dirty="0"/>
          </a:p>
        </p:txBody>
      </p:sp>
    </p:spTree>
    <p:extLst>
      <p:ext uri="{BB962C8B-B14F-4D97-AF65-F5344CB8AC3E}">
        <p14:creationId xmlns:p14="http://schemas.microsoft.com/office/powerpoint/2010/main" val="16233835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Desempleo en Chile</a:t>
            </a:r>
          </a:p>
        </p:txBody>
      </p:sp>
      <p:sp>
        <p:nvSpPr>
          <p:cNvPr id="3" name="Marcador de contenido 2"/>
          <p:cNvSpPr>
            <a:spLocks noGrp="1"/>
          </p:cNvSpPr>
          <p:nvPr>
            <p:ph idx="1"/>
          </p:nvPr>
        </p:nvSpPr>
        <p:spPr>
          <a:xfrm>
            <a:off x="3605349" y="864108"/>
            <a:ext cx="8072845" cy="5120640"/>
          </a:xfrm>
        </p:spPr>
        <p:txBody>
          <a:bodyPr/>
          <a:lstStyle/>
          <a:p>
            <a:pPr marL="0" indent="0">
              <a:buNone/>
            </a:pPr>
            <a:endParaRPr lang="es-CL" dirty="0"/>
          </a:p>
          <a:p>
            <a:pPr marL="0" indent="0">
              <a:buNone/>
            </a:pPr>
            <a:r>
              <a:rPr lang="es-CL" b="1" dirty="0"/>
              <a:t>Evolución tasa de desocupación, según sexo, </a:t>
            </a:r>
            <a:r>
              <a:rPr lang="es-CL" b="1"/>
              <a:t>total país, 2022) </a:t>
            </a:r>
            <a:r>
              <a:rPr lang="es-CL" b="1" dirty="0"/>
              <a:t>Fuente: INE.</a:t>
            </a:r>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pPr marL="0" indent="0">
              <a:buNone/>
            </a:pPr>
            <a:endParaRPr lang="es-CL" dirty="0"/>
          </a:p>
        </p:txBody>
      </p:sp>
      <p:pic>
        <p:nvPicPr>
          <p:cNvPr id="4" name="Imagen 3">
            <a:extLst>
              <a:ext uri="{FF2B5EF4-FFF2-40B4-BE49-F238E27FC236}">
                <a16:creationId xmlns:a16="http://schemas.microsoft.com/office/drawing/2014/main" id="{E03F6C29-F381-D913-76C9-0182CB3A8702}"/>
              </a:ext>
            </a:extLst>
          </p:cNvPr>
          <p:cNvPicPr>
            <a:picLocks noChangeAspect="1"/>
          </p:cNvPicPr>
          <p:nvPr/>
        </p:nvPicPr>
        <p:blipFill>
          <a:blip r:embed="rId2"/>
          <a:stretch>
            <a:fillRect/>
          </a:stretch>
        </p:blipFill>
        <p:spPr>
          <a:xfrm>
            <a:off x="3605349" y="2122875"/>
            <a:ext cx="7741592" cy="3738973"/>
          </a:xfrm>
          <a:prstGeom prst="rect">
            <a:avLst/>
          </a:prstGeom>
        </p:spPr>
      </p:pic>
    </p:spTree>
    <p:extLst>
      <p:ext uri="{BB962C8B-B14F-4D97-AF65-F5344CB8AC3E}">
        <p14:creationId xmlns:p14="http://schemas.microsoft.com/office/powerpoint/2010/main" val="15993980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br>
              <a:rPr lang="es-CL" dirty="0"/>
            </a:br>
            <a:br>
              <a:rPr lang="es-CL" dirty="0"/>
            </a:br>
            <a:br>
              <a:rPr lang="es-CL" dirty="0"/>
            </a:br>
            <a:br>
              <a:rPr lang="es-CL" dirty="0"/>
            </a:br>
            <a:br>
              <a:rPr lang="es-CL" dirty="0"/>
            </a:br>
            <a:br>
              <a:rPr lang="es-CL" dirty="0"/>
            </a:br>
            <a:br>
              <a:rPr lang="es-CL" dirty="0"/>
            </a:br>
            <a:r>
              <a:rPr lang="es-CL" dirty="0"/>
              <a:t>El trabajo. Historia. Teoría marxista.</a:t>
            </a:r>
          </a:p>
        </p:txBody>
      </p:sp>
      <p:sp>
        <p:nvSpPr>
          <p:cNvPr id="3" name="Marcador de contenido 2"/>
          <p:cNvSpPr>
            <a:spLocks noGrp="1"/>
          </p:cNvSpPr>
          <p:nvPr>
            <p:ph idx="1"/>
          </p:nvPr>
        </p:nvSpPr>
        <p:spPr/>
        <p:txBody>
          <a:bodyPr>
            <a:normAutofit fontScale="70000" lnSpcReduction="20000"/>
          </a:bodyPr>
          <a:lstStyle/>
          <a:p>
            <a:r>
              <a:rPr lang="es-ES" dirty="0"/>
              <a:t>Revolución industrial s. XIX. Capitalismo industrial moderno.</a:t>
            </a:r>
          </a:p>
          <a:p>
            <a:r>
              <a:rPr lang="es-ES" dirty="0"/>
              <a:t>Karl Marx. Consideró entonces a la fuerza de trabajo </a:t>
            </a:r>
            <a:r>
              <a:rPr lang="es-ES" u="sng" dirty="0"/>
              <a:t>como una mercancía</a:t>
            </a:r>
            <a:r>
              <a:rPr lang="es-ES" dirty="0"/>
              <a:t>, fundamental en el crecimiento del capitalismo. </a:t>
            </a:r>
          </a:p>
          <a:p>
            <a:r>
              <a:rPr lang="es-ES" dirty="0"/>
              <a:t>Todo artículo (bien producido para su venta) tiene: 1. un valor de uso y 2. un valor de cambio (mercantil/monetario).</a:t>
            </a:r>
          </a:p>
          <a:p>
            <a:r>
              <a:rPr lang="es-ES" dirty="0"/>
              <a:t>Así, el trabajador tiene un valor de uso (capacidad productiva) y uno de cambio (del cual su salario es representación).</a:t>
            </a:r>
          </a:p>
          <a:p>
            <a:r>
              <a:rPr lang="es-ES" dirty="0"/>
              <a:t>Pero cuando el valor de uso del trabajador se combina con el capital del empresario, el producto vale más que el valor de cambio del trabajador. Brecha o excedente del que se beneficia únicamente el empresario y que Mark identifica como “explotación”.</a:t>
            </a:r>
          </a:p>
          <a:p>
            <a:r>
              <a:rPr lang="es-ES" dirty="0"/>
              <a:t>La acumulación de ese excedente en el tiempo permite al capitalismo expandirse impulsado por el aumento de la producción =&gt; antagonismo social =&gt; control de medios de producción  =&gt; economía socialista.</a:t>
            </a:r>
          </a:p>
          <a:p>
            <a:r>
              <a:rPr lang="es-ES" dirty="0"/>
              <a:t>Punto de partida a la crítica del capitalismo y para entender las desigualdades que aún persisten.</a:t>
            </a:r>
          </a:p>
          <a:p>
            <a:r>
              <a:rPr lang="es-ES" dirty="0"/>
              <a:t>Fuente: El capital. Crítica de la Economía Política, Tomo 1. Fondo de Cultura Económica (ed. 2ª 1959, reimpresión 25  1995).</a:t>
            </a:r>
            <a:endParaRPr lang="es-CL" dirty="0"/>
          </a:p>
          <a:p>
            <a:r>
              <a:rPr lang="es-ES" dirty="0"/>
              <a:t>Crítica: El trabajo no puede ser visto sólo como una mercancía. Y aún si lo fuere, no sería cualquier mercancía. Marx soslayó el hecho que los </a:t>
            </a:r>
            <a:r>
              <a:rPr lang="el-GR" dirty="0"/>
              <a:t>Δ</a:t>
            </a:r>
            <a:r>
              <a:rPr lang="es-CL" dirty="0"/>
              <a:t>+ en los salarios (el precio del trabajo) tienen consecuencias sobre la demanda agregada (lo que sólo repararía Keynes, no olvidar que los salarios constituyen el grueso de la renta nacional) versus los </a:t>
            </a:r>
            <a:r>
              <a:rPr lang="el-GR" dirty="0"/>
              <a:t>Δ</a:t>
            </a:r>
            <a:r>
              <a:rPr lang="es-CL" dirty="0"/>
              <a:t>+ de precios en otras “</a:t>
            </a:r>
            <a:r>
              <a:rPr lang="es-CL" dirty="0" err="1"/>
              <a:t>mercancías”de</a:t>
            </a:r>
            <a:r>
              <a:rPr lang="es-CL" dirty="0"/>
              <a:t> importancia relativa menor.</a:t>
            </a:r>
            <a:endParaRPr lang="es-ES"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5277" y="1007800"/>
            <a:ext cx="2802766" cy="3211503"/>
          </a:xfrm>
          <a:prstGeom prst="rect">
            <a:avLst/>
          </a:prstGeom>
        </p:spPr>
      </p:pic>
    </p:spTree>
    <p:extLst>
      <p:ext uri="{BB962C8B-B14F-4D97-AF65-F5344CB8AC3E}">
        <p14:creationId xmlns:p14="http://schemas.microsoft.com/office/powerpoint/2010/main" val="6626601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El trabajo. Historia.</a:t>
            </a:r>
          </a:p>
        </p:txBody>
      </p:sp>
      <p:sp>
        <p:nvSpPr>
          <p:cNvPr id="3" name="Marcador de contenido 2"/>
          <p:cNvSpPr>
            <a:spLocks noGrp="1"/>
          </p:cNvSpPr>
          <p:nvPr>
            <p:ph idx="1"/>
          </p:nvPr>
        </p:nvSpPr>
        <p:spPr/>
        <p:txBody>
          <a:bodyPr/>
          <a:lstStyle/>
          <a:p>
            <a:r>
              <a:rPr lang="es-CL" dirty="0"/>
              <a:t>Antes de la Gran Depresión la variable de empleo no era valorada. Ley de </a:t>
            </a:r>
            <a:r>
              <a:rPr lang="es-CL" dirty="0" err="1"/>
              <a:t>Say</a:t>
            </a:r>
            <a:r>
              <a:rPr lang="es-CL" dirty="0"/>
              <a:t>: la oferta crea su propia demanda. Pionero en re-conceptualizar el trabajo: K. Marx.</a:t>
            </a:r>
          </a:p>
          <a:p>
            <a:r>
              <a:rPr lang="es-CL" dirty="0"/>
              <a:t>Durante la Gran Depresión (1929). El ciclo recesivo disparó la tasa de desempleo (TD) y sólo las recetas keynesianas detuvieron la espiral. Para Keynes, el origen último del desempleo se explica por una insuficiencia de la demanda en el mercado de bienes y servicios (desempleo keynesiano, clásico o cíclico = por fluctuaciones de la demanda).  </a:t>
            </a:r>
          </a:p>
          <a:p>
            <a:r>
              <a:rPr lang="es-CL" dirty="0"/>
              <a:t>Desde el fin de la Gran Depresión, pasando por la Segunda Guerra mundial y hasta 1975. Época dorada del capitalismo, con alto crecimiento y TD muy bajas.</a:t>
            </a:r>
          </a:p>
          <a:p>
            <a:r>
              <a:rPr lang="es-CL" dirty="0"/>
              <a:t>Desde 1975 en adelante. Crisis del petróleo. Crecimiento se ralentiza, la tasa de inflación no decae (estanflación) y la TD comienza a subir. Se ponen </a:t>
            </a:r>
            <a:r>
              <a:rPr lang="es-CL" u="sng" dirty="0"/>
              <a:t>en tela de juicio las recetas keynesianas</a:t>
            </a:r>
            <a:r>
              <a:rPr lang="es-CL" dirty="0"/>
              <a:t>, las que no parecen rendir fruto. </a:t>
            </a:r>
          </a:p>
          <a:p>
            <a:endParaRPr lang="es-CL" dirty="0"/>
          </a:p>
        </p:txBody>
      </p:sp>
    </p:spTree>
    <p:extLst>
      <p:ext uri="{BB962C8B-B14F-4D97-AF65-F5344CB8AC3E}">
        <p14:creationId xmlns:p14="http://schemas.microsoft.com/office/powerpoint/2010/main" val="42478316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CL" dirty="0"/>
              <a:t>Desempleo problemático</a:t>
            </a:r>
          </a:p>
        </p:txBody>
      </p:sp>
      <p:sp>
        <p:nvSpPr>
          <p:cNvPr id="5" name="Marcador de contenido 4"/>
          <p:cNvSpPr>
            <a:spLocks noGrp="1"/>
          </p:cNvSpPr>
          <p:nvPr>
            <p:ph idx="1"/>
          </p:nvPr>
        </p:nvSpPr>
        <p:spPr/>
        <p:txBody>
          <a:bodyPr>
            <a:normAutofit fontScale="92500" lnSpcReduction="20000"/>
          </a:bodyPr>
          <a:lstStyle/>
          <a:p>
            <a:r>
              <a:rPr lang="es-CL" dirty="0"/>
              <a:t>Pérdida de ingresos y producción. </a:t>
            </a:r>
          </a:p>
          <a:p>
            <a:pPr lvl="1"/>
            <a:r>
              <a:rPr lang="es-CL" dirty="0"/>
              <a:t>Devastador para quienes deben asumirlo.</a:t>
            </a:r>
          </a:p>
          <a:p>
            <a:pPr lvl="1"/>
            <a:r>
              <a:rPr lang="es-CL" dirty="0"/>
              <a:t>Paliativo incompleto (y hasta cierto punto ineficaces): Compensaciones, seguros por desempleo, ingreso familiar de emergencia (IFE), aún peor retiros de AFP, etc.</a:t>
            </a:r>
          </a:p>
          <a:p>
            <a:pPr lvl="1"/>
            <a:r>
              <a:rPr lang="es-CL" dirty="0"/>
              <a:t>Implica </a:t>
            </a:r>
            <a:r>
              <a:rPr lang="el-GR" dirty="0"/>
              <a:t>Δ</a:t>
            </a:r>
            <a:r>
              <a:rPr lang="es-CL" dirty="0"/>
              <a:t>- en consumo (C) y en inversión en capital (I).</a:t>
            </a:r>
          </a:p>
          <a:p>
            <a:pPr lvl="1"/>
            <a:r>
              <a:rPr lang="es-CL" dirty="0"/>
              <a:t>Reduce estándar de vida en el presente y en el futuro. </a:t>
            </a:r>
          </a:p>
          <a:p>
            <a:r>
              <a:rPr lang="es-CL" dirty="0"/>
              <a:t>Pérdida de capital humano. </a:t>
            </a:r>
          </a:p>
          <a:p>
            <a:pPr lvl="1"/>
            <a:r>
              <a:rPr lang="es-CL" dirty="0"/>
              <a:t>Destruye el KH cuando el desempleo es prolongado.</a:t>
            </a:r>
          </a:p>
          <a:p>
            <a:r>
              <a:rPr lang="es-CL" dirty="0"/>
              <a:t>Costo del desempleo se reparte de manera desigual. Implicancias diversas, políticas, sociales y ciertamente económicas. </a:t>
            </a:r>
          </a:p>
          <a:p>
            <a:pPr lvl="1"/>
            <a:r>
              <a:rPr lang="es-CL" dirty="0"/>
              <a:t>Todas las formas de desempleo implican un costo, pero el desempleo de largo plazo es, sin duda, la más onerosa.</a:t>
            </a:r>
          </a:p>
          <a:p>
            <a:pPr lvl="1"/>
            <a:r>
              <a:rPr lang="es-CL" dirty="0"/>
              <a:t>¿Deberían los indicadores de desempleo distinguir la duración del desempleo? (hoy no lo hacen).</a:t>
            </a:r>
          </a:p>
          <a:p>
            <a:pPr lvl="1"/>
            <a:r>
              <a:rPr lang="es-CL" dirty="0"/>
              <a:t>Relacionar con Tasa de Presión Laboral (TPL): desocupados, ocupados que buscan empleo, iniciadores disponibles (</a:t>
            </a:r>
            <a:r>
              <a:rPr lang="es-CL" dirty="0" err="1"/>
              <a:t>indivs</a:t>
            </a:r>
            <a:r>
              <a:rPr lang="es-CL" dirty="0"/>
              <a:t>. fuera de la Fuerza Laboral que esgrimen no haber buscado trabajo en las últimas 4 semanas porque iniciarán pronto una actividad laboral y que, al mismo tiempo, declaran disponibilidad para trabajar).  </a:t>
            </a:r>
          </a:p>
          <a:p>
            <a:endParaRPr lang="es-CL" dirty="0"/>
          </a:p>
        </p:txBody>
      </p:sp>
    </p:spTree>
    <p:extLst>
      <p:ext uri="{BB962C8B-B14F-4D97-AF65-F5344CB8AC3E}">
        <p14:creationId xmlns:p14="http://schemas.microsoft.com/office/powerpoint/2010/main" val="73788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Crecimiento y nivel general de precios </a:t>
            </a:r>
            <a:br>
              <a:rPr lang="es-ES" dirty="0"/>
            </a:br>
            <a:r>
              <a:rPr lang="es-ES" sz="1400" dirty="0"/>
              <a:t>Inflación y deflación.</a:t>
            </a:r>
            <a:endParaRPr lang="es-CL" dirty="0"/>
          </a:p>
        </p:txBody>
      </p:sp>
      <p:sp>
        <p:nvSpPr>
          <p:cNvPr id="3" name="Marcador de contenido 2"/>
          <p:cNvSpPr>
            <a:spLocks noGrp="1"/>
          </p:cNvSpPr>
          <p:nvPr>
            <p:ph idx="1"/>
          </p:nvPr>
        </p:nvSpPr>
        <p:spPr/>
        <p:txBody>
          <a:bodyPr/>
          <a:lstStyle/>
          <a:p>
            <a:pPr lvl="0">
              <a:buClr>
                <a:srgbClr val="40BAD2"/>
              </a:buClr>
            </a:pPr>
            <a:r>
              <a:rPr lang="es-ES" sz="1900" dirty="0">
                <a:solidFill>
                  <a:srgbClr val="000000">
                    <a:lumMod val="65000"/>
                    <a:lumOff val="35000"/>
                  </a:srgbClr>
                </a:solidFill>
              </a:rPr>
              <a:t>La tasa representativa del NGP puede fluctuar en dos direcciones:</a:t>
            </a:r>
          </a:p>
          <a:p>
            <a:pPr lvl="1">
              <a:buClr>
                <a:srgbClr val="40BAD2"/>
              </a:buClr>
            </a:pPr>
            <a:r>
              <a:rPr lang="es-ES" sz="1700" dirty="0">
                <a:solidFill>
                  <a:srgbClr val="000000">
                    <a:lumMod val="65000"/>
                    <a:lumOff val="35000"/>
                  </a:srgbClr>
                </a:solidFill>
              </a:rPr>
              <a:t>Si aumenta, hay inflación (tasa positiva): aumento del nivel general de precios. </a:t>
            </a:r>
          </a:p>
          <a:p>
            <a:pPr lvl="2">
              <a:buClr>
                <a:srgbClr val="40BAD2"/>
              </a:buClr>
            </a:pPr>
            <a:r>
              <a:rPr lang="es-ES" dirty="0">
                <a:solidFill>
                  <a:srgbClr val="000000">
                    <a:lumMod val="65000"/>
                    <a:lumOff val="35000"/>
                  </a:srgbClr>
                </a:solidFill>
              </a:rPr>
              <a:t>Hoy se suele asociar a la inflación con algo malo porque es cierto que erosiona el poder adquisitivo y con éste el nivel de vida; pero no siempre fue así… </a:t>
            </a:r>
          </a:p>
          <a:p>
            <a:pPr lvl="2">
              <a:buClr>
                <a:srgbClr val="40BAD2"/>
              </a:buClr>
            </a:pPr>
            <a:r>
              <a:rPr lang="es-ES" dirty="0">
                <a:solidFill>
                  <a:srgbClr val="000000">
                    <a:lumMod val="65000"/>
                    <a:lumOff val="35000"/>
                  </a:srgbClr>
                </a:solidFill>
              </a:rPr>
              <a:t>El mismo Keynes, por ejemplo, alabó el alza de precios como un estímulo para el aumento de la producción.</a:t>
            </a:r>
          </a:p>
          <a:p>
            <a:pPr lvl="1">
              <a:buClr>
                <a:srgbClr val="40BAD2"/>
              </a:buClr>
            </a:pPr>
            <a:r>
              <a:rPr lang="es-ES" sz="1700" dirty="0">
                <a:solidFill>
                  <a:srgbClr val="000000">
                    <a:lumMod val="65000"/>
                    <a:lumOff val="35000"/>
                  </a:srgbClr>
                </a:solidFill>
              </a:rPr>
              <a:t>Si disminuye, deflación (tasa negativa): disminución del nivel general de precios. </a:t>
            </a:r>
          </a:p>
          <a:p>
            <a:pPr lvl="2">
              <a:buClr>
                <a:srgbClr val="40BAD2"/>
              </a:buClr>
            </a:pPr>
            <a:r>
              <a:rPr lang="es-ES" sz="1500" dirty="0">
                <a:solidFill>
                  <a:srgbClr val="000000">
                    <a:lumMod val="65000"/>
                    <a:lumOff val="35000"/>
                  </a:srgbClr>
                </a:solidFill>
              </a:rPr>
              <a:t>El costo de la deflación es aún peor, como quedó demostrado en la Gran Depresión.</a:t>
            </a:r>
            <a:endParaRPr lang="es-CL" dirty="0"/>
          </a:p>
        </p:txBody>
      </p:sp>
    </p:spTree>
    <p:extLst>
      <p:ext uri="{BB962C8B-B14F-4D97-AF65-F5344CB8AC3E}">
        <p14:creationId xmlns:p14="http://schemas.microsoft.com/office/powerpoint/2010/main" val="8966466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2919" y="1123837"/>
            <a:ext cx="3139162" cy="4601183"/>
          </a:xfrm>
        </p:spPr>
        <p:txBody>
          <a:bodyPr/>
          <a:lstStyle/>
          <a:p>
            <a:r>
              <a:rPr lang="es-CL" dirty="0"/>
              <a:t>Detrás del desempleo problemático… Incertidumbre.</a:t>
            </a:r>
            <a:br>
              <a:rPr lang="es-CL" dirty="0"/>
            </a:br>
            <a:br>
              <a:rPr lang="es-CL" dirty="0"/>
            </a:br>
            <a:r>
              <a:rPr lang="es-CL" sz="1400" dirty="0"/>
              <a:t>La imposibilidad de prever el futuro determina variaciones en la composición de cartera (¿destino mi ahorro a consumo  o a inversión?); y ésta, en la demanda.</a:t>
            </a:r>
            <a:endParaRPr lang="es-CL" dirty="0"/>
          </a:p>
        </p:txBody>
      </p:sp>
      <p:sp>
        <p:nvSpPr>
          <p:cNvPr id="3" name="Marcador de texto 2"/>
          <p:cNvSpPr>
            <a:spLocks noGrp="1"/>
          </p:cNvSpPr>
          <p:nvPr>
            <p:ph type="body" idx="1"/>
          </p:nvPr>
        </p:nvSpPr>
        <p:spPr/>
        <p:txBody>
          <a:bodyPr/>
          <a:lstStyle/>
          <a:p>
            <a:r>
              <a:rPr lang="es-CL" dirty="0"/>
              <a:t>Desempleo y oferta</a:t>
            </a:r>
          </a:p>
        </p:txBody>
      </p:sp>
      <p:sp>
        <p:nvSpPr>
          <p:cNvPr id="4" name="Marcador de contenido 3"/>
          <p:cNvSpPr>
            <a:spLocks noGrp="1"/>
          </p:cNvSpPr>
          <p:nvPr>
            <p:ph sz="half" idx="2"/>
          </p:nvPr>
        </p:nvSpPr>
        <p:spPr/>
        <p:txBody>
          <a:bodyPr>
            <a:normAutofit fontScale="85000" lnSpcReduction="10000"/>
          </a:bodyPr>
          <a:lstStyle/>
          <a:p>
            <a:r>
              <a:rPr lang="es-CL" dirty="0"/>
              <a:t>Empresarios y banca.</a:t>
            </a:r>
          </a:p>
          <a:p>
            <a:r>
              <a:rPr lang="es-CL" dirty="0"/>
              <a:t>Óptica desde la oferta: Supone medidas estructurales.</a:t>
            </a:r>
          </a:p>
          <a:p>
            <a:r>
              <a:rPr lang="es-CL" dirty="0"/>
              <a:t>Receta clásica.</a:t>
            </a:r>
          </a:p>
          <a:p>
            <a:pPr lvl="1"/>
            <a:r>
              <a:rPr lang="es-CL" dirty="0"/>
              <a:t>Contención del gasto (especialmente gasto público).</a:t>
            </a:r>
          </a:p>
          <a:p>
            <a:pPr lvl="1"/>
            <a:r>
              <a:rPr lang="es-CL" dirty="0"/>
              <a:t>Flexibilización del mercado laboral (racionalización de los costos laborales).</a:t>
            </a:r>
          </a:p>
          <a:p>
            <a:pPr lvl="1"/>
            <a:r>
              <a:rPr lang="es-CL" dirty="0"/>
              <a:t>Ventaja: Beneficio común de oferentes y demandantes de empleo. Potencia inversión (consumo futuro).</a:t>
            </a:r>
          </a:p>
          <a:p>
            <a:pPr lvl="1"/>
            <a:r>
              <a:rPr lang="es-CL" dirty="0"/>
              <a:t>Desventaja: Mal diagnosticado el tipo de desempleo, la receta puede fallar.</a:t>
            </a:r>
          </a:p>
        </p:txBody>
      </p:sp>
      <p:sp>
        <p:nvSpPr>
          <p:cNvPr id="5" name="Marcador de texto 4"/>
          <p:cNvSpPr>
            <a:spLocks noGrp="1"/>
          </p:cNvSpPr>
          <p:nvPr>
            <p:ph type="body" sz="quarter" idx="3"/>
          </p:nvPr>
        </p:nvSpPr>
        <p:spPr/>
        <p:txBody>
          <a:bodyPr/>
          <a:lstStyle/>
          <a:p>
            <a:r>
              <a:rPr lang="es-CL" dirty="0"/>
              <a:t>Desempleo y demanda</a:t>
            </a:r>
          </a:p>
        </p:txBody>
      </p:sp>
      <p:sp>
        <p:nvSpPr>
          <p:cNvPr id="6" name="Marcador de contenido 5"/>
          <p:cNvSpPr>
            <a:spLocks noGrp="1"/>
          </p:cNvSpPr>
          <p:nvPr>
            <p:ph sz="quarter" idx="4"/>
          </p:nvPr>
        </p:nvSpPr>
        <p:spPr/>
        <p:txBody>
          <a:bodyPr>
            <a:normAutofit fontScale="85000" lnSpcReduction="10000"/>
          </a:bodyPr>
          <a:lstStyle/>
          <a:p>
            <a:r>
              <a:rPr lang="es-CL" dirty="0"/>
              <a:t>Políticos y sindicalistas.</a:t>
            </a:r>
          </a:p>
          <a:p>
            <a:r>
              <a:rPr lang="es-CL" dirty="0"/>
              <a:t>Óptica desde la demanda (como insuficiencia de ella, o sea, desempleo keynesiano): Supone medidas basadas en estímulo a la demanda (no estructurales).</a:t>
            </a:r>
          </a:p>
          <a:p>
            <a:r>
              <a:rPr lang="es-CL" dirty="0"/>
              <a:t>Receta clásica:</a:t>
            </a:r>
          </a:p>
          <a:p>
            <a:pPr lvl="1"/>
            <a:r>
              <a:rPr lang="es-CL" dirty="0"/>
              <a:t>Aumento del gasto (especialmente gasto público).</a:t>
            </a:r>
          </a:p>
          <a:p>
            <a:pPr lvl="1"/>
            <a:r>
              <a:rPr lang="es-CL" dirty="0"/>
              <a:t>Aumento de salarios.</a:t>
            </a:r>
          </a:p>
          <a:p>
            <a:pPr lvl="1"/>
            <a:r>
              <a:rPr lang="es-CL" dirty="0"/>
              <a:t>Ventaja: Estimula la demanda.</a:t>
            </a:r>
          </a:p>
          <a:p>
            <a:pPr lvl="1"/>
            <a:r>
              <a:rPr lang="es-CL" dirty="0"/>
              <a:t>Desventaja: El efecto estimulador (de la Dda.) del aumento del gasto tiene un límite no sólo difícil de identificar sino más aún de controlar (política de por medio, </a:t>
            </a:r>
            <a:r>
              <a:rPr lang="es-CL" dirty="0" err="1"/>
              <a:t>etc</a:t>
            </a:r>
            <a:r>
              <a:rPr lang="es-CL" dirty="0"/>
              <a:t>).</a:t>
            </a:r>
          </a:p>
          <a:p>
            <a:pPr lvl="1"/>
            <a:endParaRPr lang="es-CL" dirty="0"/>
          </a:p>
        </p:txBody>
      </p:sp>
    </p:spTree>
    <p:extLst>
      <p:ext uri="{BB962C8B-B14F-4D97-AF65-F5344CB8AC3E}">
        <p14:creationId xmlns:p14="http://schemas.microsoft.com/office/powerpoint/2010/main" val="33720567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Población y mercado de trabajo</a:t>
            </a:r>
          </a:p>
        </p:txBody>
      </p:sp>
      <p:sp>
        <p:nvSpPr>
          <p:cNvPr id="3" name="Marcador de contenido 2"/>
          <p:cNvSpPr>
            <a:spLocks noGrp="1"/>
          </p:cNvSpPr>
          <p:nvPr>
            <p:ph idx="1"/>
          </p:nvPr>
        </p:nvSpPr>
        <p:spPr>
          <a:xfrm>
            <a:off x="3869268" y="1123836"/>
            <a:ext cx="7315200" cy="4860911"/>
          </a:xfrm>
        </p:spPr>
        <p:txBody>
          <a:bodyPr>
            <a:normAutofit fontScale="85000" lnSpcReduction="20000"/>
          </a:bodyPr>
          <a:lstStyle/>
          <a:p>
            <a:r>
              <a:rPr lang="es-CL" dirty="0"/>
              <a:t>La población total como punto de partida. </a:t>
            </a:r>
          </a:p>
          <a:p>
            <a:r>
              <a:rPr lang="es-CL" dirty="0"/>
              <a:t>Hay que distinguir:</a:t>
            </a:r>
          </a:p>
          <a:p>
            <a:pPr lvl="1"/>
            <a:r>
              <a:rPr lang="es-CL" dirty="0"/>
              <a:t>Población improductiva. Ej.: Extranjeros en situación irregular con IFE, infantes, dementes, presos, dueños(as) de </a:t>
            </a:r>
            <a:r>
              <a:rPr lang="es-CL" dirty="0" err="1"/>
              <a:t>casa,etc</a:t>
            </a:r>
            <a:r>
              <a:rPr lang="es-CL" dirty="0"/>
              <a:t>.</a:t>
            </a:r>
          </a:p>
          <a:p>
            <a:pPr lvl="1"/>
            <a:r>
              <a:rPr lang="es-CL" dirty="0"/>
              <a:t>Población productiva (en edad, estado por ejemplo con iniciación de actividades en SII, condición de trabajar o productiva). A su turno:</a:t>
            </a:r>
          </a:p>
          <a:p>
            <a:pPr lvl="2"/>
            <a:r>
              <a:rPr lang="es-CL" dirty="0"/>
              <a:t>Edades legales para iniciar y cesar en el trabajo (jubilar), depende de las legislaciones de cada país. Así se distingue:</a:t>
            </a:r>
          </a:p>
          <a:p>
            <a:pPr lvl="2"/>
            <a:r>
              <a:rPr lang="es-CL" dirty="0"/>
              <a:t>Población productiva </a:t>
            </a:r>
            <a:r>
              <a:rPr lang="es-CL" u="sng" dirty="0"/>
              <a:t>inactiva</a:t>
            </a:r>
            <a:r>
              <a:rPr lang="es-CL" dirty="0"/>
              <a:t>, indisponible o fuera de la fuerza laboral. Ej.: Estudiantes universitarios y conscriptos (quienes pudiendo, no buscan empleo).</a:t>
            </a:r>
          </a:p>
          <a:p>
            <a:pPr lvl="2"/>
            <a:r>
              <a:rPr lang="es-CL" dirty="0"/>
              <a:t>Población productiva activa, </a:t>
            </a:r>
            <a:r>
              <a:rPr lang="es-CL" u="sng" dirty="0"/>
              <a:t>disponible</a:t>
            </a:r>
            <a:r>
              <a:rPr lang="es-CL" dirty="0"/>
              <a:t> o fuerza laboral (FL). Se distingue:</a:t>
            </a:r>
          </a:p>
          <a:p>
            <a:pPr lvl="3"/>
            <a:r>
              <a:rPr lang="es-CL" dirty="0"/>
              <a:t>Fuerza laboral desempleada, sin empleo. Requisitos para calificar: esfuerzo de búsqueda, a la espera de reintegro al antiguo o a un nuevo empleo en un tiempo breve (30 días, 4 semanas u otro lapso).</a:t>
            </a:r>
          </a:p>
          <a:p>
            <a:pPr marL="1417320" lvl="3" indent="0" algn="just">
              <a:buNone/>
            </a:pPr>
            <a:r>
              <a:rPr lang="es-CL" dirty="0"/>
              <a:t>       Quienes no satisfacen ese requisito: Trabajadores marginalmente ligados a la FL</a:t>
            </a:r>
          </a:p>
          <a:p>
            <a:pPr marL="1417320" lvl="3" indent="0" algn="just">
              <a:buNone/>
            </a:pPr>
            <a:r>
              <a:rPr lang="es-CL" dirty="0"/>
              <a:t>      (desalentados, porque han dejado de buscar activamente) o que no califican como FL desempleada. Ej.: Los “nini” (ni estudian ni trabajan, pero juegan videojuegos en casa de sus padres).</a:t>
            </a:r>
          </a:p>
          <a:p>
            <a:pPr marL="1417320" lvl="3" indent="0" algn="just">
              <a:buNone/>
            </a:pPr>
            <a:r>
              <a:rPr lang="es-CL" dirty="0"/>
              <a:t>      En resumen, ¿quién está desempleado/en paro?: Aquella persona en condiciones de</a:t>
            </a:r>
          </a:p>
          <a:p>
            <a:pPr marL="1417320" lvl="3" indent="0" algn="just">
              <a:buNone/>
            </a:pPr>
            <a:r>
              <a:rPr lang="es-CL" dirty="0"/>
              <a:t>      trabajar y que no tiene trabajo, pero que busca activamente un empleo.</a:t>
            </a:r>
          </a:p>
          <a:p>
            <a:pPr lvl="3"/>
            <a:r>
              <a:rPr lang="es-CL" dirty="0"/>
              <a:t>Fuerza laboral empleada.</a:t>
            </a:r>
          </a:p>
          <a:p>
            <a:pPr lvl="4"/>
            <a:r>
              <a:rPr lang="es-CL" dirty="0"/>
              <a:t>Empleo de tiempo parcial.</a:t>
            </a:r>
          </a:p>
          <a:p>
            <a:pPr lvl="4"/>
            <a:r>
              <a:rPr lang="es-CL" dirty="0"/>
              <a:t>Empleo de tiempo completo.</a:t>
            </a:r>
          </a:p>
          <a:p>
            <a:pPr lvl="3"/>
            <a:r>
              <a:rPr lang="es-ES" dirty="0"/>
              <a:t>FL = N° personas con empleo + N° personas sin empleo (cumplen requisito).</a:t>
            </a:r>
            <a:endParaRPr lang="es-CL" dirty="0"/>
          </a:p>
          <a:p>
            <a:endParaRPr lang="es-CL" dirty="0"/>
          </a:p>
        </p:txBody>
      </p:sp>
    </p:spTree>
    <p:extLst>
      <p:ext uri="{BB962C8B-B14F-4D97-AF65-F5344CB8AC3E}">
        <p14:creationId xmlns:p14="http://schemas.microsoft.com/office/powerpoint/2010/main" val="28564435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Indicadores del mercado de trabajo</a:t>
            </a:r>
            <a:br>
              <a:rPr lang="es-CL" dirty="0"/>
            </a:br>
            <a:r>
              <a:rPr lang="es-CL" sz="1400" dirty="0"/>
              <a:t>Algunos solamente, entre los más relevantes.</a:t>
            </a:r>
            <a:endParaRPr lang="es-CL" dirty="0"/>
          </a:p>
        </p:txBody>
      </p:sp>
      <p:sp>
        <p:nvSpPr>
          <p:cNvPr id="3" name="Marcador de contenido 2"/>
          <p:cNvSpPr>
            <a:spLocks noGrp="1"/>
          </p:cNvSpPr>
          <p:nvPr>
            <p:ph idx="1"/>
          </p:nvPr>
        </p:nvSpPr>
        <p:spPr/>
        <p:txBody>
          <a:bodyPr>
            <a:normAutofit fontScale="77500" lnSpcReduction="20000"/>
          </a:bodyPr>
          <a:lstStyle/>
          <a:p>
            <a:r>
              <a:rPr lang="es-CL" dirty="0"/>
              <a:t>Tasa de desempleo (</a:t>
            </a:r>
            <a:r>
              <a:rPr lang="es-CL" dirty="0" err="1"/>
              <a:t>TDe</a:t>
            </a:r>
            <a:r>
              <a:rPr lang="es-CL" dirty="0"/>
              <a:t>). </a:t>
            </a:r>
          </a:p>
          <a:p>
            <a:pPr lvl="1"/>
            <a:r>
              <a:rPr lang="es-CL" dirty="0"/>
              <a:t>Mide qué tantas personas disponibles, activas para trabajar y que buscan activamente empleo no pueden hallarlo.</a:t>
            </a:r>
          </a:p>
          <a:p>
            <a:pPr lvl="1"/>
            <a:r>
              <a:rPr lang="es-CL" dirty="0" err="1"/>
              <a:t>TDe</a:t>
            </a:r>
            <a:r>
              <a:rPr lang="es-CL" dirty="0"/>
              <a:t> = </a:t>
            </a:r>
            <a:r>
              <a:rPr lang="es-CL" u="sng" dirty="0"/>
              <a:t>N° desempleados </a:t>
            </a:r>
            <a:r>
              <a:rPr lang="es-CL" dirty="0"/>
              <a:t>x 100</a:t>
            </a:r>
          </a:p>
          <a:p>
            <a:pPr marL="960120" lvl="2" indent="0">
              <a:buNone/>
            </a:pPr>
            <a:r>
              <a:rPr lang="es-CL" dirty="0"/>
              <a:t>               Fuerza laboral </a:t>
            </a:r>
          </a:p>
          <a:p>
            <a:r>
              <a:rPr lang="es-CL" dirty="0"/>
              <a:t>Razón empleo/población (REP).</a:t>
            </a:r>
          </a:p>
          <a:p>
            <a:pPr lvl="1"/>
            <a:r>
              <a:rPr lang="es-CL" dirty="0"/>
              <a:t>% de personas en edad productiva que tiene empleo.</a:t>
            </a:r>
          </a:p>
          <a:p>
            <a:pPr lvl="1"/>
            <a:r>
              <a:rPr lang="es-CL" dirty="0"/>
              <a:t>REP =    </a:t>
            </a:r>
            <a:r>
              <a:rPr lang="es-CL" u="sng" dirty="0"/>
              <a:t>N° empleados </a:t>
            </a:r>
            <a:r>
              <a:rPr lang="es-CL" dirty="0"/>
              <a:t>x 100</a:t>
            </a:r>
          </a:p>
          <a:p>
            <a:pPr marL="502920" lvl="1" indent="0">
              <a:buNone/>
            </a:pPr>
            <a:r>
              <a:rPr lang="es-CL" dirty="0"/>
              <a:t>	         </a:t>
            </a:r>
            <a:r>
              <a:rPr lang="es-CL" dirty="0" err="1"/>
              <a:t>Pobl</a:t>
            </a:r>
            <a:r>
              <a:rPr lang="es-CL" dirty="0"/>
              <a:t>. Productiva (La PP, sabemos, puedes ser inactiva o activa; y ésta última, a su vez, desempleada o empleada. Sólo la PP activa compone la Fuerza Laboral, FL).</a:t>
            </a:r>
          </a:p>
          <a:p>
            <a:pPr lvl="1"/>
            <a:r>
              <a:rPr lang="es-CL" dirty="0"/>
              <a:t>REP fluctúa con el ciclo económico: se reduce en recesión y aumenta en expansión.</a:t>
            </a:r>
          </a:p>
          <a:p>
            <a:r>
              <a:rPr lang="es-CL" dirty="0"/>
              <a:t>Tasa de participación en la fuerza laboral (TPFL).</a:t>
            </a:r>
          </a:p>
          <a:p>
            <a:pPr lvl="1"/>
            <a:r>
              <a:rPr lang="es-CL" dirty="0"/>
              <a:t>% de la </a:t>
            </a:r>
            <a:r>
              <a:rPr lang="es-CL" dirty="0" err="1"/>
              <a:t>poblac</a:t>
            </a:r>
            <a:r>
              <a:rPr lang="es-CL" dirty="0"/>
              <a:t>. en edad productiva que toma parte en la fuerza de trabajo.</a:t>
            </a:r>
          </a:p>
          <a:p>
            <a:pPr lvl="1"/>
            <a:r>
              <a:rPr lang="es-CL" dirty="0"/>
              <a:t>TPFL = </a:t>
            </a:r>
            <a:r>
              <a:rPr lang="es-CL" u="sng" dirty="0"/>
              <a:t>Fuerza laboral </a:t>
            </a:r>
            <a:r>
              <a:rPr lang="es-CL" dirty="0"/>
              <a:t>x 100</a:t>
            </a:r>
          </a:p>
          <a:p>
            <a:pPr marL="502920" lvl="1" indent="0">
              <a:buNone/>
            </a:pPr>
            <a:r>
              <a:rPr lang="es-CL" dirty="0"/>
              <a:t>	        </a:t>
            </a:r>
            <a:r>
              <a:rPr lang="es-CL" dirty="0" err="1"/>
              <a:t>Pobl</a:t>
            </a:r>
            <a:r>
              <a:rPr lang="es-CL" dirty="0"/>
              <a:t>. productiva</a:t>
            </a:r>
          </a:p>
          <a:p>
            <a:r>
              <a:rPr lang="es-CL" dirty="0"/>
              <a:t>Trabajadores marginalmente ligados a la FL/ Trabajadores desalentados (no califican para la FL desempleada).</a:t>
            </a:r>
          </a:p>
          <a:p>
            <a:r>
              <a:rPr lang="es-CL" dirty="0"/>
              <a:t>Trabajadores a tiempo parcial que desean trabajo de tiempo completo.</a:t>
            </a:r>
          </a:p>
          <a:p>
            <a:r>
              <a:rPr lang="es-CL" dirty="0"/>
              <a:t>Tasa de desocupación ajustada estacionalmente.</a:t>
            </a:r>
          </a:p>
        </p:txBody>
      </p:sp>
    </p:spTree>
    <p:extLst>
      <p:ext uri="{BB962C8B-B14F-4D97-AF65-F5344CB8AC3E}">
        <p14:creationId xmlns:p14="http://schemas.microsoft.com/office/powerpoint/2010/main" val="29567455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Indicadores del mercado de trabajo</a:t>
            </a:r>
            <a:br>
              <a:rPr lang="es-CL" dirty="0"/>
            </a:br>
            <a:r>
              <a:rPr lang="es-CL" sz="1400" dirty="0"/>
              <a:t>Algunos solamente, entre los más relevantes.</a:t>
            </a:r>
            <a:endParaRPr lang="es-CL" dirty="0"/>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40926" y="729540"/>
            <a:ext cx="6962503" cy="5389776"/>
          </a:xfrm>
        </p:spPr>
      </p:pic>
    </p:spTree>
    <p:extLst>
      <p:ext uri="{BB962C8B-B14F-4D97-AF65-F5344CB8AC3E}">
        <p14:creationId xmlns:p14="http://schemas.microsoft.com/office/powerpoint/2010/main" val="36183707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Tipos de desempleo</a:t>
            </a:r>
            <a:br>
              <a:rPr lang="es-ES" dirty="0"/>
            </a:br>
            <a:r>
              <a:rPr lang="es-ES" sz="1400" dirty="0"/>
              <a:t>Y el pleno empleo. Fluctuaciones del desempleo y el PIB real en el ciclo económico.</a:t>
            </a:r>
            <a:br>
              <a:rPr lang="es-ES" sz="1400" dirty="0"/>
            </a:br>
            <a:endParaRPr lang="es-ES" sz="1400" dirty="0"/>
          </a:p>
        </p:txBody>
      </p:sp>
      <p:sp>
        <p:nvSpPr>
          <p:cNvPr id="8" name="Marcador de texto 7"/>
          <p:cNvSpPr>
            <a:spLocks noGrp="1"/>
          </p:cNvSpPr>
          <p:nvPr>
            <p:ph type="body" idx="1"/>
          </p:nvPr>
        </p:nvSpPr>
        <p:spPr/>
        <p:txBody>
          <a:bodyPr>
            <a:normAutofit/>
          </a:bodyPr>
          <a:lstStyle/>
          <a:p>
            <a:r>
              <a:rPr lang="es-ES" dirty="0"/>
              <a:t>Desempleo friccional (DF)</a:t>
            </a:r>
          </a:p>
        </p:txBody>
      </p:sp>
      <p:sp>
        <p:nvSpPr>
          <p:cNvPr id="9" name="Marcador de contenido 8"/>
          <p:cNvSpPr>
            <a:spLocks noGrp="1"/>
          </p:cNvSpPr>
          <p:nvPr>
            <p:ph sz="half" idx="2"/>
          </p:nvPr>
        </p:nvSpPr>
        <p:spPr/>
        <p:txBody>
          <a:bodyPr>
            <a:normAutofit fontScale="85000" lnSpcReduction="10000"/>
          </a:bodyPr>
          <a:lstStyle/>
          <a:p>
            <a:endParaRPr lang="es-ES" dirty="0"/>
          </a:p>
          <a:p>
            <a:r>
              <a:rPr lang="es-ES" dirty="0"/>
              <a:t>Fenómeno I: Rotación normal de trabajadores (entran y salen de la Fuerza Laboral).</a:t>
            </a:r>
          </a:p>
          <a:p>
            <a:r>
              <a:rPr lang="es-ES" dirty="0"/>
              <a:t>Fenómeno II: Creación y extinción normal de puestos de trabajo (ciclo de vida de las empresas).</a:t>
            </a:r>
          </a:p>
          <a:p>
            <a:r>
              <a:rPr lang="es-ES" dirty="0"/>
              <a:t>Fenómenos “normales”, de regular ocurrencia, casi “voluntarios”</a:t>
            </a:r>
          </a:p>
          <a:p>
            <a:r>
              <a:rPr lang="es-ES" dirty="0"/>
              <a:t>Desempleo que surge de aquellos dos fenómenos, de carácter permanente y asociado a una economía dinámica y en crecimiento.</a:t>
            </a:r>
          </a:p>
          <a:p>
            <a:r>
              <a:rPr lang="es-ES" dirty="0"/>
              <a:t>Tasa de DF.</a:t>
            </a:r>
          </a:p>
          <a:p>
            <a:endParaRPr lang="es-ES" dirty="0"/>
          </a:p>
        </p:txBody>
      </p:sp>
      <p:sp>
        <p:nvSpPr>
          <p:cNvPr id="10" name="Marcador de texto 9"/>
          <p:cNvSpPr>
            <a:spLocks noGrp="1"/>
          </p:cNvSpPr>
          <p:nvPr>
            <p:ph type="body" sz="quarter" idx="3"/>
          </p:nvPr>
        </p:nvSpPr>
        <p:spPr/>
        <p:txBody>
          <a:bodyPr/>
          <a:lstStyle/>
          <a:p>
            <a:r>
              <a:rPr lang="es-ES" dirty="0"/>
              <a:t>Desempleo estructural (DE)</a:t>
            </a:r>
          </a:p>
        </p:txBody>
      </p:sp>
      <p:sp>
        <p:nvSpPr>
          <p:cNvPr id="11" name="Marcador de contenido 10"/>
          <p:cNvSpPr>
            <a:spLocks noGrp="1"/>
          </p:cNvSpPr>
          <p:nvPr>
            <p:ph sz="quarter" idx="4"/>
          </p:nvPr>
        </p:nvSpPr>
        <p:spPr>
          <a:xfrm>
            <a:off x="7508382" y="1930936"/>
            <a:ext cx="4082603" cy="4023360"/>
          </a:xfrm>
        </p:spPr>
        <p:txBody>
          <a:bodyPr>
            <a:normAutofit fontScale="77500" lnSpcReduction="20000"/>
          </a:bodyPr>
          <a:lstStyle/>
          <a:p>
            <a:r>
              <a:rPr lang="es-ES" dirty="0"/>
              <a:t>El resultante de cambios tecnológicos o competencia internacional y que modifica requerimientos sobre capacitación o ubicación geográfica de los puestos de trabajo.</a:t>
            </a:r>
          </a:p>
          <a:p>
            <a:r>
              <a:rPr lang="es-ES" dirty="0"/>
              <a:t>Algunas plazas de empleo desaparecen para siempre (recordar destrucción creativa).</a:t>
            </a:r>
          </a:p>
          <a:p>
            <a:r>
              <a:rPr lang="es-ES" dirty="0"/>
              <a:t>No es de carácter permanente, sino esporádico; aunque profundo, largo y especialmente gravoso para trabajadores mayores.</a:t>
            </a:r>
          </a:p>
          <a:p>
            <a:r>
              <a:rPr lang="es-ES" dirty="0"/>
              <a:t>No es susceptible de reducción mediante simples estímulos a la demanda.</a:t>
            </a:r>
          </a:p>
          <a:p>
            <a:r>
              <a:rPr lang="es-ES" dirty="0"/>
              <a:t>Exige capacitación, reubicación o retiro; y políticas de oferta o “medidas estructurales”.</a:t>
            </a:r>
          </a:p>
          <a:p>
            <a:r>
              <a:rPr lang="es-ES" dirty="0"/>
              <a:t>Tasa o escala DE. </a:t>
            </a:r>
          </a:p>
        </p:txBody>
      </p:sp>
    </p:spTree>
    <p:extLst>
      <p:ext uri="{BB962C8B-B14F-4D97-AF65-F5344CB8AC3E}">
        <p14:creationId xmlns:p14="http://schemas.microsoft.com/office/powerpoint/2010/main" val="39859001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Tipos de desempleo.</a:t>
            </a:r>
            <a:br>
              <a:rPr lang="es-ES" dirty="0"/>
            </a:br>
            <a:r>
              <a:rPr lang="es-ES" sz="1400" dirty="0"/>
              <a:t>Y pleno empleo. Fluctuaciones del desempleo y el PIB real en el ciclo económico</a:t>
            </a:r>
            <a:endParaRPr lang="es-ES" dirty="0"/>
          </a:p>
        </p:txBody>
      </p:sp>
      <p:sp>
        <p:nvSpPr>
          <p:cNvPr id="3" name="Marcador de texto 2"/>
          <p:cNvSpPr>
            <a:spLocks noGrp="1"/>
          </p:cNvSpPr>
          <p:nvPr>
            <p:ph type="body" idx="1"/>
          </p:nvPr>
        </p:nvSpPr>
        <p:spPr/>
        <p:txBody>
          <a:bodyPr/>
          <a:lstStyle/>
          <a:p>
            <a:r>
              <a:rPr lang="es-ES" dirty="0"/>
              <a:t>Desempleo natural (DN)</a:t>
            </a:r>
          </a:p>
          <a:p>
            <a:endParaRPr lang="es-ES" dirty="0"/>
          </a:p>
        </p:txBody>
      </p:sp>
      <p:sp>
        <p:nvSpPr>
          <p:cNvPr id="4" name="Marcador de contenido 3"/>
          <p:cNvSpPr>
            <a:spLocks noGrp="1"/>
          </p:cNvSpPr>
          <p:nvPr>
            <p:ph sz="half" idx="2"/>
          </p:nvPr>
        </p:nvSpPr>
        <p:spPr/>
        <p:txBody>
          <a:bodyPr>
            <a:normAutofit fontScale="85000" lnSpcReduction="20000"/>
          </a:bodyPr>
          <a:lstStyle/>
          <a:p>
            <a:pPr algn="just"/>
            <a:r>
              <a:rPr lang="es-ES" dirty="0"/>
              <a:t>Dice relación con la cantidad de desempleo que experimenta normalmente la economía de un país. Aquel que se da únicamente por razones estructurales (DE) y de fricción (DF).</a:t>
            </a:r>
          </a:p>
          <a:p>
            <a:pPr algn="just"/>
            <a:r>
              <a:rPr lang="es-ES" dirty="0"/>
              <a:t>Sin relación alguna con el D. Cíclico =&gt; idea subyacente al DN: </a:t>
            </a:r>
            <a:r>
              <a:rPr lang="es-ES" u="sng" dirty="0"/>
              <a:t>estabilidad</a:t>
            </a:r>
            <a:r>
              <a:rPr lang="es-ES" dirty="0"/>
              <a:t> macroeconómica.</a:t>
            </a:r>
          </a:p>
          <a:p>
            <a:pPr algn="just"/>
            <a:r>
              <a:rPr lang="es-ES" dirty="0"/>
              <a:t>Relaciona el D. Friccional y el D. Estructural. Tasa DN: Aquella que se obtiene cuando la economía crece a su tasa potencial (</a:t>
            </a:r>
            <a:r>
              <a:rPr lang="es-ES" i="1" dirty="0"/>
              <a:t>vid infra </a:t>
            </a:r>
            <a:r>
              <a:rPr lang="es-ES" dirty="0"/>
              <a:t>TD &lt; Tasa DN =&gt; PIB real &gt; PIB potencial = BP+); y por debajo de la cual aumenta la inflación (por haber dado lugar a una brecha de producción negativa </a:t>
            </a:r>
            <a:r>
              <a:rPr lang="es-ES" i="1" dirty="0"/>
              <a:t>vid infra </a:t>
            </a:r>
            <a:r>
              <a:rPr lang="es-ES" dirty="0"/>
              <a:t>TD &gt; Tasa DN =&gt; PIB real &lt; PIB potencial = BP-).</a:t>
            </a:r>
          </a:p>
          <a:p>
            <a:endParaRPr lang="es-ES" dirty="0"/>
          </a:p>
        </p:txBody>
      </p:sp>
      <p:sp>
        <p:nvSpPr>
          <p:cNvPr id="5" name="Marcador de texto 4"/>
          <p:cNvSpPr>
            <a:spLocks noGrp="1"/>
          </p:cNvSpPr>
          <p:nvPr>
            <p:ph type="body" sz="quarter" idx="3"/>
          </p:nvPr>
        </p:nvSpPr>
        <p:spPr>
          <a:xfrm>
            <a:off x="7818463" y="1447284"/>
            <a:ext cx="3474720" cy="389473"/>
          </a:xfrm>
        </p:spPr>
        <p:txBody>
          <a:bodyPr>
            <a:normAutofit/>
          </a:bodyPr>
          <a:lstStyle/>
          <a:p>
            <a:endParaRPr lang="es-ES" dirty="0"/>
          </a:p>
        </p:txBody>
      </p:sp>
      <p:pic>
        <p:nvPicPr>
          <p:cNvPr id="8" name="Marcador de contenido 7"/>
          <p:cNvPicPr>
            <a:picLocks noGrp="1" noChangeAspect="1"/>
          </p:cNvPicPr>
          <p:nvPr>
            <p:ph sz="quarter" idx="4"/>
          </p:nvPr>
        </p:nvPicPr>
        <p:blipFill>
          <a:blip r:embed="rId2" cstate="print">
            <a:extLst>
              <a:ext uri="{28A0092B-C50C-407E-A947-70E740481C1C}">
                <a14:useLocalDpi xmlns:a14="http://schemas.microsoft.com/office/drawing/2010/main" val="0"/>
              </a:ext>
            </a:extLst>
          </a:blip>
          <a:stretch>
            <a:fillRect/>
          </a:stretch>
        </p:blipFill>
        <p:spPr>
          <a:xfrm>
            <a:off x="7342632" y="1254034"/>
            <a:ext cx="4283311" cy="4679666"/>
          </a:xfrm>
        </p:spPr>
      </p:pic>
    </p:spTree>
    <p:extLst>
      <p:ext uri="{BB962C8B-B14F-4D97-AF65-F5344CB8AC3E}">
        <p14:creationId xmlns:p14="http://schemas.microsoft.com/office/powerpoint/2010/main" val="35088906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Tipos de desempleo.</a:t>
            </a:r>
            <a:br>
              <a:rPr lang="es-CL" dirty="0"/>
            </a:br>
            <a:r>
              <a:rPr lang="es-ES" sz="1400" dirty="0"/>
              <a:t>Y pleno empleo. Fluctuaciones del desempleo y el PIB real en el ciclo económico</a:t>
            </a:r>
            <a:endParaRPr lang="es-CL" dirty="0"/>
          </a:p>
        </p:txBody>
      </p:sp>
      <p:sp>
        <p:nvSpPr>
          <p:cNvPr id="3" name="Marcador de contenido 2"/>
          <p:cNvSpPr>
            <a:spLocks noGrp="1"/>
          </p:cNvSpPr>
          <p:nvPr>
            <p:ph idx="1"/>
          </p:nvPr>
        </p:nvSpPr>
        <p:spPr/>
        <p:txBody>
          <a:bodyPr/>
          <a:lstStyle/>
          <a:p>
            <a:pPr marL="0" indent="0">
              <a:buNone/>
            </a:pPr>
            <a:r>
              <a:rPr lang="es-ES" b="1" dirty="0"/>
              <a:t>Desempleo cíclico (DC)</a:t>
            </a:r>
          </a:p>
          <a:p>
            <a:r>
              <a:rPr lang="es-ES" dirty="0"/>
              <a:t>Obviamente, la idea subyacente al DC es la del ciclo económico (fluctuaciones del producto o crecimiento a lo largo del tiempo).</a:t>
            </a:r>
          </a:p>
          <a:p>
            <a:r>
              <a:rPr lang="es-ES" dirty="0"/>
              <a:t>Aquel más alto de lo normal a lo largo de un ciclo económico</a:t>
            </a:r>
          </a:p>
          <a:p>
            <a:r>
              <a:rPr lang="es-ES" dirty="0"/>
              <a:t>Y más bajo de lo normal en el </a:t>
            </a:r>
            <a:r>
              <a:rPr lang="es-ES" i="1" dirty="0" err="1"/>
              <a:t>peak</a:t>
            </a:r>
            <a:r>
              <a:rPr lang="es-ES" dirty="0"/>
              <a:t> del mismo ciclo.</a:t>
            </a:r>
          </a:p>
          <a:p>
            <a:r>
              <a:rPr lang="es-ES" dirty="0"/>
              <a:t>Tasa DC.</a:t>
            </a:r>
          </a:p>
          <a:p>
            <a:endParaRPr lang="es-ES" dirty="0"/>
          </a:p>
          <a:p>
            <a:endParaRPr lang="es-CL" dirty="0"/>
          </a:p>
        </p:txBody>
      </p:sp>
    </p:spTree>
    <p:extLst>
      <p:ext uri="{BB962C8B-B14F-4D97-AF65-F5344CB8AC3E}">
        <p14:creationId xmlns:p14="http://schemas.microsoft.com/office/powerpoint/2010/main" val="29184540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Pleno empleo</a:t>
            </a:r>
            <a:br>
              <a:rPr lang="es-ES" dirty="0"/>
            </a:br>
            <a:r>
              <a:rPr lang="es-ES" sz="1400" dirty="0"/>
              <a:t>Relación con la Tasa DN</a:t>
            </a:r>
            <a:endParaRPr lang="es-ES" dirty="0"/>
          </a:p>
        </p:txBody>
      </p:sp>
      <p:sp>
        <p:nvSpPr>
          <p:cNvPr id="3" name="Marcador de contenido 2"/>
          <p:cNvSpPr>
            <a:spLocks noGrp="1"/>
          </p:cNvSpPr>
          <p:nvPr>
            <p:ph idx="1"/>
          </p:nvPr>
        </p:nvSpPr>
        <p:spPr>
          <a:xfrm>
            <a:off x="3515932" y="1635617"/>
            <a:ext cx="8139448" cy="4932608"/>
          </a:xfrm>
        </p:spPr>
        <p:txBody>
          <a:bodyPr>
            <a:normAutofit fontScale="92500" lnSpcReduction="10000"/>
          </a:bodyPr>
          <a:lstStyle/>
          <a:p>
            <a:pPr lvl="0">
              <a:buClr>
                <a:srgbClr val="40BAD2"/>
              </a:buClr>
            </a:pPr>
            <a:r>
              <a:rPr lang="es-ES" dirty="0">
                <a:solidFill>
                  <a:srgbClr val="000000">
                    <a:lumMod val="65000"/>
                    <a:lumOff val="35000"/>
                  </a:srgbClr>
                </a:solidFill>
              </a:rPr>
              <a:t>Pleno Empleo: Situación en que la Tasa de Desempleo = Tasa Desempleo Natural (Tasa DN).</a:t>
            </a:r>
          </a:p>
          <a:p>
            <a:pPr lvl="0">
              <a:buClr>
                <a:srgbClr val="40BAD2"/>
              </a:buClr>
            </a:pPr>
            <a:r>
              <a:rPr lang="es-ES" dirty="0"/>
              <a:t>Factores que influyen en Tasa DN: </a:t>
            </a:r>
          </a:p>
          <a:p>
            <a:pPr lvl="1"/>
            <a:r>
              <a:rPr lang="es-ES" dirty="0"/>
              <a:t>Distribución poblacional por edad.</a:t>
            </a:r>
          </a:p>
          <a:p>
            <a:pPr lvl="2"/>
            <a:r>
              <a:rPr lang="es-ES" dirty="0"/>
              <a:t>Población joven =&gt; Más desempleo friccional (más buscadores de empleo y mayor movilidad).</a:t>
            </a:r>
          </a:p>
          <a:p>
            <a:pPr lvl="2"/>
            <a:r>
              <a:rPr lang="es-ES" dirty="0"/>
              <a:t>Población mayor =&gt; Menos desempleo friccional (menos búsquedas, más estabilidad).</a:t>
            </a:r>
          </a:p>
          <a:p>
            <a:pPr lvl="1"/>
            <a:r>
              <a:rPr lang="es-ES" dirty="0"/>
              <a:t>Escala cambio estructural. Depende de:</a:t>
            </a:r>
          </a:p>
          <a:p>
            <a:pPr lvl="2"/>
            <a:r>
              <a:rPr lang="es-ES" dirty="0"/>
              <a:t>Ritmo y magnitud del cambio tecnológico.</a:t>
            </a:r>
          </a:p>
          <a:p>
            <a:pPr lvl="2"/>
            <a:r>
              <a:rPr lang="es-ES" dirty="0"/>
              <a:t>Competencia internacional.</a:t>
            </a:r>
          </a:p>
          <a:p>
            <a:pPr lvl="1"/>
            <a:r>
              <a:rPr lang="es-ES" dirty="0"/>
              <a:t>Tasa salarial real. Dos producen desempleo y desincentivan las capacidades:</a:t>
            </a:r>
          </a:p>
          <a:p>
            <a:pPr lvl="2"/>
            <a:r>
              <a:rPr lang="es-ES" dirty="0"/>
              <a:t>el salario mínimo y </a:t>
            </a:r>
          </a:p>
          <a:p>
            <a:pPr lvl="2"/>
            <a:r>
              <a:rPr lang="es-ES" dirty="0"/>
              <a:t>el salario de eficiencia.</a:t>
            </a:r>
          </a:p>
          <a:p>
            <a:pPr lvl="1"/>
            <a:r>
              <a:rPr lang="es-ES" dirty="0"/>
              <a:t>Compensaciones por desempleo/seguros de desempleo.</a:t>
            </a:r>
          </a:p>
          <a:p>
            <a:pPr lvl="2"/>
            <a:r>
              <a:rPr lang="es-ES" dirty="0"/>
              <a:t>Reducen costo oportunidad de la búsqueda de trabajo, porque desincentivan la búsqueda de empleo = abaratan el estar desempleado.</a:t>
            </a:r>
          </a:p>
          <a:p>
            <a:pPr lvl="2"/>
            <a:r>
              <a:rPr lang="es-ES" dirty="0"/>
              <a:t>Por tanto, aumentan la Tasa DN.</a:t>
            </a:r>
          </a:p>
          <a:p>
            <a:pPr lvl="2"/>
            <a:r>
              <a:rPr lang="es-ES" dirty="0"/>
              <a:t>Mientras mayor el tiempo con derecho a recibirlas, más aumenta la Tasa DN.</a:t>
            </a:r>
          </a:p>
          <a:p>
            <a:pPr lvl="0">
              <a:buClr>
                <a:srgbClr val="40BAD2"/>
              </a:buClr>
            </a:pPr>
            <a:endParaRPr lang="es-ES" dirty="0">
              <a:solidFill>
                <a:srgbClr val="000000">
                  <a:lumMod val="65000"/>
                  <a:lumOff val="35000"/>
                </a:srgbClr>
              </a:solidFill>
            </a:endParaRPr>
          </a:p>
          <a:p>
            <a:pPr lvl="0">
              <a:buClr>
                <a:srgbClr val="40BAD2"/>
              </a:buClr>
            </a:pPr>
            <a:endParaRPr lang="es-ES" dirty="0">
              <a:solidFill>
                <a:srgbClr val="000000">
                  <a:lumMod val="65000"/>
                  <a:lumOff val="35000"/>
                </a:srgbClr>
              </a:solidFill>
            </a:endParaRPr>
          </a:p>
          <a:p>
            <a:pPr lvl="0">
              <a:buClr>
                <a:srgbClr val="40BAD2"/>
              </a:buClr>
            </a:pPr>
            <a:endParaRPr lang="es-ES" dirty="0">
              <a:solidFill>
                <a:srgbClr val="000000">
                  <a:lumMod val="65000"/>
                  <a:lumOff val="35000"/>
                </a:srgbClr>
              </a:solidFill>
            </a:endParaRPr>
          </a:p>
          <a:p>
            <a:endParaRPr lang="es-ES" dirty="0"/>
          </a:p>
        </p:txBody>
      </p:sp>
    </p:spTree>
    <p:extLst>
      <p:ext uri="{BB962C8B-B14F-4D97-AF65-F5344CB8AC3E}">
        <p14:creationId xmlns:p14="http://schemas.microsoft.com/office/powerpoint/2010/main" val="15575328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Desempleo y PIB real a lo largo del ciclo</a:t>
            </a:r>
            <a:br>
              <a:rPr lang="es-ES" dirty="0"/>
            </a:br>
            <a:r>
              <a:rPr lang="es-ES" sz="1400" dirty="0"/>
              <a:t>Finalmente! Conexión con el crecimiento (a mi juicio, el objetivo macro central).</a:t>
            </a:r>
            <a:endParaRPr lang="es-ES" dirty="0"/>
          </a:p>
        </p:txBody>
      </p:sp>
      <p:sp>
        <p:nvSpPr>
          <p:cNvPr id="3" name="Marcador de contenido 2"/>
          <p:cNvSpPr>
            <a:spLocks noGrp="1"/>
          </p:cNvSpPr>
          <p:nvPr>
            <p:ph idx="1"/>
          </p:nvPr>
        </p:nvSpPr>
        <p:spPr/>
        <p:txBody>
          <a:bodyPr/>
          <a:lstStyle/>
          <a:p>
            <a:r>
              <a:rPr lang="es-ES" b="1" dirty="0"/>
              <a:t>PIB potencial: </a:t>
            </a:r>
            <a:r>
              <a:rPr lang="es-ES" dirty="0"/>
              <a:t>PIB real con pleno empleo.</a:t>
            </a:r>
          </a:p>
          <a:p>
            <a:r>
              <a:rPr lang="es-ES" dirty="0"/>
              <a:t>A lo largo del ciclo económico, el PIB real fluctúa en torno al PIB potencial (o eso se espera).</a:t>
            </a:r>
          </a:p>
          <a:p>
            <a:r>
              <a:rPr lang="es-ES" dirty="0"/>
              <a:t>Brecha de producción (BP) : La diferencia entre PIB real y  PIB potencial.</a:t>
            </a:r>
          </a:p>
          <a:p>
            <a:r>
              <a:rPr lang="es-ES" dirty="0"/>
              <a:t>Naturalmente si no hay pleno empleo, a lo largo del ciclo, la tasa de desempleo (TD) fluctuará en torno a la Tasa DN.</a:t>
            </a:r>
          </a:p>
          <a:p>
            <a:r>
              <a:rPr lang="es-ES" dirty="0"/>
              <a:t>Con pleno empleo, TD = Tasa DN y PIB real = PIB potencial =  BP cero.</a:t>
            </a:r>
          </a:p>
          <a:p>
            <a:r>
              <a:rPr lang="es-ES" dirty="0"/>
              <a:t>Si TD &lt; Tasa DN =&gt; PIB real &gt; PIB potencial = BP+</a:t>
            </a:r>
          </a:p>
          <a:p>
            <a:r>
              <a:rPr lang="es-ES" dirty="0"/>
              <a:t>Si TD &gt; Tasa DN =&gt; PIB real &lt; PIB potencial = BP-</a:t>
            </a:r>
          </a:p>
        </p:txBody>
      </p:sp>
    </p:spTree>
    <p:extLst>
      <p:ext uri="{BB962C8B-B14F-4D97-AF65-F5344CB8AC3E}">
        <p14:creationId xmlns:p14="http://schemas.microsoft.com/office/powerpoint/2010/main" val="22568924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0DE009-5846-6B47-E777-FABA8A348C26}"/>
              </a:ext>
            </a:extLst>
          </p:cNvPr>
          <p:cNvSpPr>
            <a:spLocks noGrp="1"/>
          </p:cNvSpPr>
          <p:nvPr>
            <p:ph type="title"/>
          </p:nvPr>
        </p:nvSpPr>
        <p:spPr/>
        <p:txBody>
          <a:bodyPr>
            <a:normAutofit fontScale="90000"/>
          </a:bodyPr>
          <a:lstStyle/>
          <a:p>
            <a:r>
              <a:rPr lang="es-MX" dirty="0"/>
              <a:t>Dinámica de salarios post COVID-19 y los riesgos de una espiral de precios y salarios</a:t>
            </a:r>
            <a:br>
              <a:rPr lang="es-MX" dirty="0"/>
            </a:br>
            <a:br>
              <a:rPr lang="es-MX" dirty="0"/>
            </a:br>
            <a:r>
              <a:rPr lang="es-MX" sz="2000" dirty="0"/>
              <a:t>Fuente: https://www.imf.org/es/Publications/WEO/Issues/2022/10/11/</a:t>
            </a:r>
          </a:p>
        </p:txBody>
      </p:sp>
      <p:sp>
        <p:nvSpPr>
          <p:cNvPr id="3" name="Marcador de contenido 2">
            <a:extLst>
              <a:ext uri="{FF2B5EF4-FFF2-40B4-BE49-F238E27FC236}">
                <a16:creationId xmlns:a16="http://schemas.microsoft.com/office/drawing/2014/main" id="{D5CDE298-51A8-EFF3-3EF7-731CF668A99C}"/>
              </a:ext>
            </a:extLst>
          </p:cNvPr>
          <p:cNvSpPr>
            <a:spLocks noGrp="1"/>
          </p:cNvSpPr>
          <p:nvPr>
            <p:ph idx="1"/>
          </p:nvPr>
        </p:nvSpPr>
        <p:spPr/>
        <p:txBody>
          <a:bodyPr>
            <a:normAutofit/>
          </a:bodyPr>
          <a:lstStyle/>
          <a:p>
            <a:r>
              <a:rPr lang="es-MX" dirty="0"/>
              <a:t>“La inflación ha alcanzado un máximo no registrado en 40 años en algunos países. </a:t>
            </a:r>
          </a:p>
          <a:p>
            <a:r>
              <a:rPr lang="es-MX" dirty="0"/>
              <a:t>Si bien hasta ahora el aumento de los salarios en general ha permanecido por debajo de la inflación, hay analistas que advierten que los precios y los salarios podrían empezar a interactuar entre sí, y que la inflación salarial y de los precios experimente un aumento permanente como consecuencia de una espiral sostenida entre salarios y precios. </a:t>
            </a:r>
          </a:p>
          <a:p>
            <a:r>
              <a:rPr lang="es-MX" dirty="0"/>
              <a:t>El análisis destaca que si las expectativas son de carácter más retrospectivo, el endurecimiento monetario que se necesitaría para reducir los riesgos de </a:t>
            </a:r>
            <a:r>
              <a:rPr lang="es-MX" dirty="0" err="1"/>
              <a:t>desanclaje</a:t>
            </a:r>
            <a:r>
              <a:rPr lang="es-MX" dirty="0"/>
              <a:t> de la inflación tendría que ser más intenso y concentrado en la etapa inicial. </a:t>
            </a:r>
          </a:p>
          <a:p>
            <a:r>
              <a:rPr lang="es-MX" dirty="0"/>
              <a:t>Los riesgos de una espiral de precios y salarios sostenida parecen ser limitados porque los shocks inflacionarios subyacentes tienen origen fuera del mercado laboral y el proceso de endurecimiento de la política monetaria </a:t>
            </a:r>
            <a:r>
              <a:rPr lang="es-MX"/>
              <a:t>es contundente”.</a:t>
            </a:r>
            <a:endParaRPr lang="es-MX" dirty="0"/>
          </a:p>
        </p:txBody>
      </p:sp>
    </p:spTree>
    <p:extLst>
      <p:ext uri="{BB962C8B-B14F-4D97-AF65-F5344CB8AC3E}">
        <p14:creationId xmlns:p14="http://schemas.microsoft.com/office/powerpoint/2010/main" val="2188639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Inflación</a:t>
            </a:r>
          </a:p>
        </p:txBody>
      </p:sp>
      <p:sp>
        <p:nvSpPr>
          <p:cNvPr id="3" name="Marcador de contenido 2"/>
          <p:cNvSpPr>
            <a:spLocks noGrp="1"/>
          </p:cNvSpPr>
          <p:nvPr>
            <p:ph idx="1"/>
          </p:nvPr>
        </p:nvSpPr>
        <p:spPr/>
        <p:txBody>
          <a:bodyPr>
            <a:normAutofit/>
          </a:bodyPr>
          <a:lstStyle/>
          <a:p>
            <a:r>
              <a:rPr lang="es-ES" dirty="0">
                <a:solidFill>
                  <a:srgbClr val="000000">
                    <a:lumMod val="65000"/>
                    <a:lumOff val="35000"/>
                  </a:srgbClr>
                </a:solidFill>
              </a:rPr>
              <a:t>La inflación es un fenómeno en verdad reciente, post II Guerra Mundial.</a:t>
            </a:r>
          </a:p>
          <a:p>
            <a:r>
              <a:rPr lang="es-ES" dirty="0">
                <a:solidFill>
                  <a:srgbClr val="000000">
                    <a:lumMod val="65000"/>
                    <a:lumOff val="35000"/>
                  </a:srgbClr>
                </a:solidFill>
              </a:rPr>
              <a:t>Definición: inflación es el aumento del NGP; o, en otros términos, el aumento generalizado de los precios.</a:t>
            </a:r>
          </a:p>
          <a:p>
            <a:r>
              <a:rPr lang="es-ES" dirty="0">
                <a:solidFill>
                  <a:srgbClr val="000000">
                    <a:lumMod val="65000"/>
                    <a:lumOff val="35000"/>
                  </a:srgbClr>
                </a:solidFill>
              </a:rPr>
              <a:t>El ritmo de dicho aumento es lo que mide el índice o tasa de inflación (</a:t>
            </a:r>
            <a:r>
              <a:rPr lang="es-ES" i="1" dirty="0" err="1">
                <a:solidFill>
                  <a:srgbClr val="000000">
                    <a:lumMod val="65000"/>
                    <a:lumOff val="35000"/>
                  </a:srgbClr>
                </a:solidFill>
              </a:rPr>
              <a:t>headline</a:t>
            </a:r>
            <a:r>
              <a:rPr lang="es-ES" i="1" dirty="0">
                <a:solidFill>
                  <a:srgbClr val="000000">
                    <a:lumMod val="65000"/>
                    <a:lumOff val="35000"/>
                  </a:srgbClr>
                </a:solidFill>
              </a:rPr>
              <a:t> </a:t>
            </a:r>
            <a:r>
              <a:rPr lang="es-ES" i="1" dirty="0" err="1">
                <a:solidFill>
                  <a:srgbClr val="000000">
                    <a:lumMod val="65000"/>
                    <a:lumOff val="35000"/>
                  </a:srgbClr>
                </a:solidFill>
              </a:rPr>
              <a:t>inflation</a:t>
            </a:r>
            <a:r>
              <a:rPr lang="es-ES" i="1" dirty="0">
                <a:solidFill>
                  <a:srgbClr val="000000">
                    <a:lumMod val="65000"/>
                    <a:lumOff val="35000"/>
                  </a:srgbClr>
                </a:solidFill>
              </a:rPr>
              <a:t> </a:t>
            </a:r>
            <a:r>
              <a:rPr lang="es-ES" dirty="0">
                <a:solidFill>
                  <a:srgbClr val="000000">
                    <a:lumMod val="65000"/>
                    <a:lumOff val="35000"/>
                  </a:srgbClr>
                </a:solidFill>
              </a:rPr>
              <a:t>HI </a:t>
            </a:r>
            <a:r>
              <a:rPr lang="es-ES" i="1" dirty="0">
                <a:solidFill>
                  <a:srgbClr val="000000">
                    <a:lumMod val="65000"/>
                    <a:lumOff val="35000"/>
                  </a:srgbClr>
                </a:solidFill>
              </a:rPr>
              <a:t>= </a:t>
            </a:r>
            <a:r>
              <a:rPr lang="es-ES" dirty="0">
                <a:solidFill>
                  <a:srgbClr val="000000">
                    <a:lumMod val="65000"/>
                    <a:lumOff val="35000"/>
                  </a:srgbClr>
                </a:solidFill>
              </a:rPr>
              <a:t>IS + IR, según se verá). En el caso de Chile, el IPC.</a:t>
            </a:r>
          </a:p>
          <a:p>
            <a:r>
              <a:rPr lang="es-ES" dirty="0">
                <a:solidFill>
                  <a:srgbClr val="000000">
                    <a:lumMod val="65000"/>
                    <a:lumOff val="35000"/>
                  </a:srgbClr>
                </a:solidFill>
              </a:rPr>
              <a:t>El IPC es un índice de inflación, a través de la variación del nivel promedio de precios de una canasta (más o menos amplia o comprensiva) de bienes y servicios finales (esto es, no intermediarios y de consumo familiar, no industrial).</a:t>
            </a:r>
          </a:p>
          <a:p>
            <a:r>
              <a:rPr lang="es-ES" dirty="0">
                <a:solidFill>
                  <a:srgbClr val="000000">
                    <a:lumMod val="65000"/>
                    <a:lumOff val="35000"/>
                  </a:srgbClr>
                </a:solidFill>
              </a:rPr>
              <a:t>La canasta la conforman un grupo de bienes y servicios, cuya importancia es relativa entre unos y otros, que no sólo varía con el tiempo sino también con el nivel de renta de un país (bienes de primera necesidad, por ejemplo). </a:t>
            </a:r>
          </a:p>
          <a:p>
            <a:endParaRPr lang="es-CL" dirty="0"/>
          </a:p>
        </p:txBody>
      </p:sp>
    </p:spTree>
    <p:extLst>
      <p:ext uri="{BB962C8B-B14F-4D97-AF65-F5344CB8AC3E}">
        <p14:creationId xmlns:p14="http://schemas.microsoft.com/office/powerpoint/2010/main" val="2327508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pPr marL="182880" lvl="0" indent="-182880">
              <a:spcBef>
                <a:spcPts val="1200"/>
              </a:spcBef>
              <a:buClr>
                <a:srgbClr val="40BAD2"/>
              </a:buClr>
              <a:buFont typeface="Wingdings 2" pitchFamily="18" charset="2"/>
              <a:buChar char=""/>
            </a:pPr>
            <a:r>
              <a:rPr lang="es-CL" dirty="0"/>
              <a:t>Tipos de tasas de inflación</a:t>
            </a:r>
            <a:br>
              <a:rPr lang="es-CL" dirty="0"/>
            </a:br>
            <a:r>
              <a:rPr lang="es-CL" sz="1400" dirty="0"/>
              <a:t>La suma de IS + IR = HI</a:t>
            </a:r>
            <a:endParaRPr lang="es-CL" dirty="0"/>
          </a:p>
        </p:txBody>
      </p:sp>
      <p:sp>
        <p:nvSpPr>
          <p:cNvPr id="5" name="Marcador de texto 4"/>
          <p:cNvSpPr>
            <a:spLocks noGrp="1"/>
          </p:cNvSpPr>
          <p:nvPr>
            <p:ph type="body" idx="1"/>
          </p:nvPr>
        </p:nvSpPr>
        <p:spPr>
          <a:xfrm>
            <a:off x="3867912" y="1023586"/>
            <a:ext cx="3474720" cy="295763"/>
          </a:xfrm>
        </p:spPr>
        <p:txBody>
          <a:bodyPr>
            <a:normAutofit fontScale="85000" lnSpcReduction="20000"/>
          </a:bodyPr>
          <a:lstStyle/>
          <a:p>
            <a:r>
              <a:rPr lang="es-CL" dirty="0"/>
              <a:t>Inflación subyacente (IS)</a:t>
            </a:r>
          </a:p>
        </p:txBody>
      </p:sp>
      <p:sp>
        <p:nvSpPr>
          <p:cNvPr id="6" name="Marcador de contenido 5"/>
          <p:cNvSpPr>
            <a:spLocks noGrp="1"/>
          </p:cNvSpPr>
          <p:nvPr>
            <p:ph sz="half" idx="2"/>
          </p:nvPr>
        </p:nvSpPr>
        <p:spPr>
          <a:xfrm>
            <a:off x="3867912" y="1930936"/>
            <a:ext cx="3839174" cy="4023360"/>
          </a:xfrm>
        </p:spPr>
        <p:txBody>
          <a:bodyPr>
            <a:normAutofit fontScale="77500" lnSpcReduction="20000"/>
          </a:bodyPr>
          <a:lstStyle/>
          <a:p>
            <a:r>
              <a:rPr lang="es-ES" dirty="0">
                <a:solidFill>
                  <a:srgbClr val="000000">
                    <a:lumMod val="65000"/>
                    <a:lumOff val="35000"/>
                  </a:srgbClr>
                </a:solidFill>
              </a:rPr>
              <a:t>También conocida como inflación </a:t>
            </a:r>
            <a:r>
              <a:rPr lang="es-ES" dirty="0" err="1">
                <a:solidFill>
                  <a:srgbClr val="000000">
                    <a:lumMod val="65000"/>
                    <a:lumOff val="35000"/>
                  </a:srgbClr>
                </a:solidFill>
              </a:rPr>
              <a:t>tendecial</a:t>
            </a:r>
            <a:r>
              <a:rPr lang="es-ES" dirty="0">
                <a:solidFill>
                  <a:srgbClr val="000000">
                    <a:lumMod val="65000"/>
                    <a:lumOff val="35000"/>
                  </a:srgbClr>
                </a:solidFill>
              </a:rPr>
              <a:t> (</a:t>
            </a:r>
            <a:r>
              <a:rPr lang="es-ES" i="1" dirty="0" err="1">
                <a:solidFill>
                  <a:srgbClr val="000000">
                    <a:lumMod val="65000"/>
                    <a:lumOff val="35000"/>
                  </a:srgbClr>
                </a:solidFill>
              </a:rPr>
              <a:t>core</a:t>
            </a:r>
            <a:r>
              <a:rPr lang="es-ES" i="1" dirty="0">
                <a:solidFill>
                  <a:srgbClr val="000000">
                    <a:lumMod val="65000"/>
                    <a:lumOff val="35000"/>
                  </a:srgbClr>
                </a:solidFill>
              </a:rPr>
              <a:t> </a:t>
            </a:r>
            <a:r>
              <a:rPr lang="es-ES" i="1" dirty="0" err="1">
                <a:solidFill>
                  <a:srgbClr val="000000">
                    <a:lumMod val="65000"/>
                    <a:lumOff val="35000"/>
                  </a:srgbClr>
                </a:solidFill>
              </a:rPr>
              <a:t>inflation</a:t>
            </a:r>
            <a:r>
              <a:rPr lang="es-ES" dirty="0">
                <a:solidFill>
                  <a:srgbClr val="000000">
                    <a:lumMod val="65000"/>
                    <a:lumOff val="35000"/>
                  </a:srgbClr>
                </a:solidFill>
              </a:rPr>
              <a:t>).</a:t>
            </a:r>
            <a:endParaRPr lang="es-CL" dirty="0"/>
          </a:p>
          <a:p>
            <a:r>
              <a:rPr lang="es-CL" dirty="0"/>
              <a:t>Aquella que mide el ritmo de aumento del NGP de la canasta de bienes y servicios finales de consumo familiar.</a:t>
            </a:r>
          </a:p>
          <a:p>
            <a:r>
              <a:rPr lang="es-CL" dirty="0"/>
              <a:t>Excluidos los alimentos no elaborados (ANE) y los bienes y servicios energéticos (ENE) que hacen posible la transformación de los primeros.</a:t>
            </a:r>
          </a:p>
          <a:p>
            <a:r>
              <a:rPr lang="es-CL" dirty="0"/>
              <a:t>La demanda de aquellos bienes dice mucho de la coyuntura de la economía (demanda bastante elástica).</a:t>
            </a:r>
          </a:p>
          <a:p>
            <a:r>
              <a:rPr lang="es-CL" dirty="0"/>
              <a:t>En efecto, mide la “temperatura” de la economía (“caliente” o “fría”).</a:t>
            </a:r>
          </a:p>
          <a:p>
            <a:pPr lvl="1"/>
            <a:r>
              <a:rPr lang="el-GR" dirty="0"/>
              <a:t>Δ</a:t>
            </a:r>
            <a:r>
              <a:rPr lang="es-CL" dirty="0"/>
              <a:t>+ cuando la </a:t>
            </a:r>
            <a:r>
              <a:rPr lang="es-CL" dirty="0" err="1"/>
              <a:t>activ</a:t>
            </a:r>
            <a:r>
              <a:rPr lang="es-CL" dirty="0"/>
              <a:t>. </a:t>
            </a:r>
            <a:r>
              <a:rPr lang="es-CL" dirty="0" err="1"/>
              <a:t>econ</a:t>
            </a:r>
            <a:r>
              <a:rPr lang="es-CL" dirty="0"/>
              <a:t>, crece/se calienta.</a:t>
            </a:r>
          </a:p>
          <a:p>
            <a:pPr lvl="1"/>
            <a:r>
              <a:rPr lang="es-CL" dirty="0"/>
              <a:t>Δ- cuando la </a:t>
            </a:r>
            <a:r>
              <a:rPr lang="es-CL" dirty="0" err="1"/>
              <a:t>activ</a:t>
            </a:r>
            <a:r>
              <a:rPr lang="es-CL" dirty="0"/>
              <a:t>. </a:t>
            </a:r>
            <a:r>
              <a:rPr lang="es-CL" dirty="0" err="1"/>
              <a:t>econ.</a:t>
            </a:r>
            <a:r>
              <a:rPr lang="es-CL" dirty="0"/>
              <a:t> decae/se enfría.</a:t>
            </a:r>
          </a:p>
          <a:p>
            <a:endParaRPr lang="es-CL" dirty="0"/>
          </a:p>
        </p:txBody>
      </p:sp>
      <p:sp>
        <p:nvSpPr>
          <p:cNvPr id="7" name="Marcador de texto 6"/>
          <p:cNvSpPr>
            <a:spLocks noGrp="1"/>
          </p:cNvSpPr>
          <p:nvPr>
            <p:ph type="body" sz="quarter" idx="3"/>
          </p:nvPr>
        </p:nvSpPr>
        <p:spPr>
          <a:xfrm>
            <a:off x="7818463" y="1023586"/>
            <a:ext cx="3474720" cy="295763"/>
          </a:xfrm>
        </p:spPr>
        <p:txBody>
          <a:bodyPr>
            <a:normAutofit fontScale="85000" lnSpcReduction="20000"/>
          </a:bodyPr>
          <a:lstStyle/>
          <a:p>
            <a:r>
              <a:rPr lang="es-CL" dirty="0"/>
              <a:t>Inflación residual (IR)</a:t>
            </a:r>
          </a:p>
        </p:txBody>
      </p:sp>
      <p:sp>
        <p:nvSpPr>
          <p:cNvPr id="8" name="Marcador de contenido 7"/>
          <p:cNvSpPr>
            <a:spLocks noGrp="1"/>
          </p:cNvSpPr>
          <p:nvPr>
            <p:ph sz="quarter" idx="4"/>
          </p:nvPr>
        </p:nvSpPr>
        <p:spPr/>
        <p:txBody>
          <a:bodyPr>
            <a:normAutofit fontScale="85000" lnSpcReduction="10000"/>
          </a:bodyPr>
          <a:lstStyle/>
          <a:p>
            <a:r>
              <a:rPr lang="es-CL" dirty="0"/>
              <a:t>Aquella que se enfoca separadamente en el ritmo de aumento del NGP de ANE y ENE.</a:t>
            </a:r>
          </a:p>
          <a:p>
            <a:r>
              <a:rPr lang="es-CL" dirty="0"/>
              <a:t>La demanda de estos bienes y servicios (ANE y ENE) no depende de la coyuntura de la economía (demanda bastante inelástica; por eso se los excluye de la IS).</a:t>
            </a:r>
          </a:p>
          <a:p>
            <a:r>
              <a:rPr lang="es-CL" dirty="0"/>
              <a:t>De hecho, la demanda de ANE y especialmente ENE puede ser muy dependiente de la D u O de otros países (</a:t>
            </a:r>
            <a:r>
              <a:rPr lang="es-CL" dirty="0" err="1"/>
              <a:t>commodities</a:t>
            </a:r>
            <a:r>
              <a:rPr lang="es-CL" dirty="0"/>
              <a:t>), con lo cual se relacionan con el comercio internacional y  la balanza comercial (I-X, componente del PIB). </a:t>
            </a:r>
          </a:p>
          <a:p>
            <a:endParaRPr lang="es-CL" dirty="0"/>
          </a:p>
        </p:txBody>
      </p:sp>
    </p:spTree>
    <p:extLst>
      <p:ext uri="{BB962C8B-B14F-4D97-AF65-F5344CB8AC3E}">
        <p14:creationId xmlns:p14="http://schemas.microsoft.com/office/powerpoint/2010/main" val="4085075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Costo de la inflación</a:t>
            </a:r>
          </a:p>
        </p:txBody>
      </p:sp>
      <p:sp>
        <p:nvSpPr>
          <p:cNvPr id="3" name="Marcador de contenido 2"/>
          <p:cNvSpPr>
            <a:spLocks noGrp="1"/>
          </p:cNvSpPr>
          <p:nvPr>
            <p:ph idx="1"/>
          </p:nvPr>
        </p:nvSpPr>
        <p:spPr/>
        <p:txBody>
          <a:bodyPr/>
          <a:lstStyle/>
          <a:p>
            <a:r>
              <a:rPr lang="es-CL" dirty="0"/>
              <a:t>Inflación como fenómeno reciente. Causas probables:</a:t>
            </a:r>
          </a:p>
          <a:p>
            <a:pPr lvl="1"/>
            <a:r>
              <a:rPr lang="es-CL" dirty="0"/>
              <a:t>Gran depresión. Foco en mantenimiento de niveles de empleo, más que en estabilidad de precios. </a:t>
            </a:r>
          </a:p>
          <a:p>
            <a:pPr lvl="1"/>
            <a:r>
              <a:rPr lang="es-CL" dirty="0"/>
              <a:t>Abandono del patrón oro en período de entreguerras mundiales.</a:t>
            </a:r>
          </a:p>
          <a:p>
            <a:r>
              <a:rPr lang="es-CL" dirty="0"/>
              <a:t>En relación con el costo, hay que distinguir:</a:t>
            </a:r>
          </a:p>
          <a:p>
            <a:pPr lvl="1"/>
            <a:r>
              <a:rPr lang="es-CL" dirty="0"/>
              <a:t>Inflación moderada: Los costos son mínimos.</a:t>
            </a:r>
          </a:p>
          <a:p>
            <a:pPr lvl="1"/>
            <a:r>
              <a:rPr lang="es-CL" dirty="0"/>
              <a:t>Hiperinflación: Costo altísimo. </a:t>
            </a:r>
          </a:p>
          <a:p>
            <a:r>
              <a:rPr lang="es-CL" dirty="0"/>
              <a:t>Responsable de la lucha contra la inflación: Banco Central, la autoridad monetaria. Objetivos relacionados de su política:</a:t>
            </a:r>
          </a:p>
          <a:p>
            <a:pPr lvl="1"/>
            <a:r>
              <a:rPr lang="es-CL" dirty="0"/>
              <a:t>Evitar que la inflación moderada se transforme en hiperinflación.</a:t>
            </a:r>
          </a:p>
          <a:p>
            <a:pPr lvl="1"/>
            <a:r>
              <a:rPr lang="es-CL" dirty="0"/>
              <a:t>Por lo tanto, evitar las espirales inflacionarias.</a:t>
            </a:r>
          </a:p>
          <a:p>
            <a:pPr lvl="1"/>
            <a:endParaRPr lang="es-CL" dirty="0"/>
          </a:p>
        </p:txBody>
      </p:sp>
    </p:spTree>
    <p:extLst>
      <p:ext uri="{BB962C8B-B14F-4D97-AF65-F5344CB8AC3E}">
        <p14:creationId xmlns:p14="http://schemas.microsoft.com/office/powerpoint/2010/main" val="3005310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Hiperinflación</a:t>
            </a:r>
          </a:p>
        </p:txBody>
      </p:sp>
      <p:sp>
        <p:nvSpPr>
          <p:cNvPr id="3" name="Marcador de contenido 2"/>
          <p:cNvSpPr>
            <a:spLocks noGrp="1"/>
          </p:cNvSpPr>
          <p:nvPr>
            <p:ph idx="1"/>
          </p:nvPr>
        </p:nvSpPr>
        <p:spPr/>
        <p:txBody>
          <a:bodyPr>
            <a:normAutofit fontScale="92500" lnSpcReduction="20000"/>
          </a:bodyPr>
          <a:lstStyle/>
          <a:p>
            <a:r>
              <a:rPr lang="es-CL" dirty="0"/>
              <a:t>Hiperinflación (HI): Fenómeno económico en el cual los precios (el NGP) comienzan a subir  cada vez más deprisa.</a:t>
            </a:r>
          </a:p>
          <a:p>
            <a:r>
              <a:rPr lang="es-CL" dirty="0"/>
              <a:t>Se habla de HI cuando la tasa mensual de aumento del NGP supera el 50% (según el modelo de HI extrema de </a:t>
            </a:r>
            <a:r>
              <a:rPr lang="es-CL" dirty="0" err="1"/>
              <a:t>Phillip</a:t>
            </a:r>
            <a:r>
              <a:rPr lang="es-CL" dirty="0"/>
              <a:t> Cagan, 1956, Columbia); otros, menos extremos, al rebasar el 25% mensual.</a:t>
            </a:r>
          </a:p>
          <a:p>
            <a:r>
              <a:rPr lang="es-CL" dirty="0"/>
              <a:t>Ejemplos históricos: Alemania (949% tasa media, 4 años &gt; 100% y 11 años &gt; 50%), Polonia (33%), Brasil (22,4%). Empresas alemanas pagaban a sus trabajadores por hora.</a:t>
            </a:r>
          </a:p>
          <a:p>
            <a:r>
              <a:rPr lang="es-CL" dirty="0"/>
              <a:t>Ejemplos actuales: Argentina (54,4% tasa interanual, 25,1% acumulado desde Enero 2019), Venezuela (2.500.000% en 2018 y 10.000.000% proyectada para 2019).</a:t>
            </a:r>
          </a:p>
          <a:p>
            <a:r>
              <a:rPr lang="es-CL" dirty="0"/>
              <a:t>Consecuencias: </a:t>
            </a:r>
          </a:p>
          <a:p>
            <a:pPr lvl="1"/>
            <a:r>
              <a:rPr lang="es-CL" dirty="0"/>
              <a:t>Desaparición de la moneda =&gt; parálisis de una economía de mercado</a:t>
            </a:r>
            <a:r>
              <a:rPr lang="es-CL" sz="2000" dirty="0">
                <a:solidFill>
                  <a:srgbClr val="000000">
                    <a:lumMod val="65000"/>
                    <a:lumOff val="35000"/>
                  </a:srgbClr>
                </a:solidFill>
              </a:rPr>
              <a:t> =&gt; pérdida en eficiencia (costo eficiencia).</a:t>
            </a:r>
            <a:r>
              <a:rPr lang="es-CL" dirty="0"/>
              <a:t> </a:t>
            </a:r>
          </a:p>
          <a:p>
            <a:pPr lvl="1"/>
            <a:r>
              <a:rPr lang="es-CL" dirty="0"/>
              <a:t>Pérdida de poder adquisitivo. </a:t>
            </a:r>
          </a:p>
          <a:p>
            <a:pPr lvl="1"/>
            <a:r>
              <a:rPr lang="es-CL" dirty="0"/>
              <a:t>Pérdida de valor reflejada, asimismo, en el tipo de cambio.</a:t>
            </a:r>
          </a:p>
          <a:p>
            <a:pPr lvl="1"/>
            <a:r>
              <a:rPr lang="es-CL" dirty="0"/>
              <a:t>Costos sociales, además, repartidos desigualmente.</a:t>
            </a:r>
          </a:p>
          <a:p>
            <a:pPr lvl="1"/>
            <a:r>
              <a:rPr lang="es-CL" dirty="0"/>
              <a:t>Resultado de detener HI: normalmente, fuerte recesión.</a:t>
            </a:r>
          </a:p>
        </p:txBody>
      </p:sp>
    </p:spTree>
    <p:extLst>
      <p:ext uri="{BB962C8B-B14F-4D97-AF65-F5344CB8AC3E}">
        <p14:creationId xmlns:p14="http://schemas.microsoft.com/office/powerpoint/2010/main" val="1856524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Hiperinflación en Chile</a:t>
            </a:r>
          </a:p>
        </p:txBody>
      </p:sp>
      <p:sp>
        <p:nvSpPr>
          <p:cNvPr id="3" name="Marcador de contenido 2"/>
          <p:cNvSpPr>
            <a:spLocks noGrp="1"/>
          </p:cNvSpPr>
          <p:nvPr>
            <p:ph idx="1"/>
          </p:nvPr>
        </p:nvSpPr>
        <p:spPr/>
        <p:txBody>
          <a:bodyPr>
            <a:normAutofit lnSpcReduction="10000"/>
          </a:bodyPr>
          <a:lstStyle/>
          <a:p>
            <a:r>
              <a:rPr lang="es-ES" dirty="0"/>
              <a:t>Inflación en 1969 (Frei R-T): 36,5%</a:t>
            </a:r>
          </a:p>
          <a:p>
            <a:r>
              <a:rPr lang="es-ES" dirty="0"/>
              <a:t>Unidad Popular (UP, 1970-1973). Plan </a:t>
            </a:r>
            <a:r>
              <a:rPr lang="es-ES" dirty="0" err="1"/>
              <a:t>Vuskovic</a:t>
            </a:r>
            <a:r>
              <a:rPr lang="es-ES" dirty="0"/>
              <a:t> (Ministro de Economía, Pedro </a:t>
            </a:r>
            <a:r>
              <a:rPr lang="es-ES" dirty="0" err="1"/>
              <a:t>Vuskovic</a:t>
            </a:r>
            <a:r>
              <a:rPr lang="es-ES" dirty="0"/>
              <a:t>).</a:t>
            </a:r>
          </a:p>
          <a:p>
            <a:r>
              <a:rPr lang="es-ES" dirty="0"/>
              <a:t>HI en UP: 606% general y 342% al final del mandato.</a:t>
            </a:r>
          </a:p>
          <a:p>
            <a:r>
              <a:rPr lang="es-ES" dirty="0"/>
              <a:t>Tras el derrocamiento de Allende, </a:t>
            </a:r>
            <a:r>
              <a:rPr lang="es-ES" i="1" dirty="0"/>
              <a:t>shock </a:t>
            </a:r>
            <a:r>
              <a:rPr lang="es-ES" i="1" dirty="0" err="1"/>
              <a:t>treatment</a:t>
            </a:r>
            <a:r>
              <a:rPr lang="es-ES" i="1" dirty="0"/>
              <a:t>.</a:t>
            </a:r>
          </a:p>
          <a:p>
            <a:pPr lvl="1"/>
            <a:r>
              <a:rPr lang="es-ES" dirty="0"/>
              <a:t>Reducción del gasto público en 20%.</a:t>
            </a:r>
          </a:p>
          <a:p>
            <a:pPr lvl="1"/>
            <a:r>
              <a:rPr lang="es-ES" dirty="0"/>
              <a:t>Despido 30% de empleados públicos</a:t>
            </a:r>
          </a:p>
          <a:p>
            <a:pPr lvl="1"/>
            <a:r>
              <a:rPr lang="es-ES" dirty="0"/>
              <a:t>Aumento temporal del IVA.</a:t>
            </a:r>
          </a:p>
          <a:p>
            <a:pPr lvl="1"/>
            <a:r>
              <a:rPr lang="es-ES" dirty="0"/>
              <a:t>Privatizar la mayor parte de las empresas estatales, menos CODELCO.</a:t>
            </a:r>
          </a:p>
          <a:p>
            <a:pPr lvl="1"/>
            <a:r>
              <a:rPr lang="es-ES" dirty="0"/>
              <a:t>Liquidar los sistemas de ahorro y de préstamos para vivienda.</a:t>
            </a:r>
          </a:p>
          <a:p>
            <a:pPr lvl="1"/>
            <a:r>
              <a:rPr lang="es-ES" dirty="0"/>
              <a:t>Restricciones a la sindicalización.</a:t>
            </a:r>
          </a:p>
          <a:p>
            <a:pPr lvl="1"/>
            <a:r>
              <a:rPr lang="es-ES" dirty="0"/>
              <a:t>Modificación de legislación laboral.</a:t>
            </a:r>
          </a:p>
          <a:p>
            <a:r>
              <a:rPr lang="es-ES" dirty="0"/>
              <a:t>Ministerio de Hacienda (Jorge </a:t>
            </a:r>
            <a:r>
              <a:rPr lang="es-ES" dirty="0" err="1"/>
              <a:t>Cauas</a:t>
            </a:r>
            <a:r>
              <a:rPr lang="es-ES" dirty="0"/>
              <a:t>), Ministerio de Economía (Sergio de Castro, Chicago </a:t>
            </a:r>
            <a:r>
              <a:rPr lang="es-ES" dirty="0" err="1"/>
              <a:t>Boy</a:t>
            </a:r>
            <a:r>
              <a:rPr lang="es-ES" dirty="0"/>
              <a:t>), y Banco Central (Pablo Barahona).</a:t>
            </a:r>
            <a:endParaRPr lang="es-CL" dirty="0"/>
          </a:p>
        </p:txBody>
      </p:sp>
    </p:spTree>
    <p:extLst>
      <p:ext uri="{BB962C8B-B14F-4D97-AF65-F5344CB8AC3E}">
        <p14:creationId xmlns:p14="http://schemas.microsoft.com/office/powerpoint/2010/main" val="3358044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Hiperinflación en Chile</a:t>
            </a:r>
            <a:br>
              <a:rPr lang="es-CL" dirty="0"/>
            </a:br>
            <a:r>
              <a:rPr lang="es-CL" sz="1400" dirty="0"/>
              <a:t>El panorama desde los salarios. </a:t>
            </a:r>
            <a:br>
              <a:rPr lang="es-CL" sz="1400" dirty="0"/>
            </a:br>
            <a:r>
              <a:rPr lang="es-CL" sz="1400" dirty="0"/>
              <a:t>Salarios reales en Chile 1967 - 1977</a:t>
            </a:r>
            <a:endParaRPr lang="es-CL" dirty="0"/>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86431" y="908126"/>
            <a:ext cx="7290871" cy="5166104"/>
          </a:xfrm>
        </p:spPr>
      </p:pic>
    </p:spTree>
    <p:extLst>
      <p:ext uri="{BB962C8B-B14F-4D97-AF65-F5344CB8AC3E}">
        <p14:creationId xmlns:p14="http://schemas.microsoft.com/office/powerpoint/2010/main" val="2185843223"/>
      </p:ext>
    </p:extLst>
  </p:cSld>
  <p:clrMapOvr>
    <a:masterClrMapping/>
  </p:clrMapOvr>
</p:sld>
</file>

<file path=ppt/theme/theme1.xml><?xml version="1.0" encoding="utf-8"?>
<a:theme xmlns:a="http://schemas.openxmlformats.org/drawingml/2006/main" name="Marco">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otalTime>264</TotalTime>
  <Words>5418</Words>
  <Application>Microsoft Office PowerPoint</Application>
  <PresentationFormat>Panorámica</PresentationFormat>
  <Paragraphs>314</Paragraphs>
  <Slides>39</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39</vt:i4>
      </vt:variant>
    </vt:vector>
  </HeadingPairs>
  <TitlesOfParts>
    <vt:vector size="42" baseType="lpstr">
      <vt:lpstr>Corbel</vt:lpstr>
      <vt:lpstr>Wingdings 2</vt:lpstr>
      <vt:lpstr>Marco</vt:lpstr>
      <vt:lpstr>Macroeconomía y Políticas Públicas</vt:lpstr>
      <vt:lpstr>Crecimiento y nivel general de precios  Inflación y deflación.</vt:lpstr>
      <vt:lpstr>Crecimiento y nivel general de precios  Inflación y deflación.</vt:lpstr>
      <vt:lpstr>Inflación</vt:lpstr>
      <vt:lpstr>Tipos de tasas de inflación La suma de IS + IR = HI</vt:lpstr>
      <vt:lpstr>Costo de la inflación</vt:lpstr>
      <vt:lpstr>Hiperinflación</vt:lpstr>
      <vt:lpstr>Hiperinflación en Chile</vt:lpstr>
      <vt:lpstr>Hiperinflación en Chile El panorama desde los salarios.  Salarios reales en Chile 1967 - 1977</vt:lpstr>
      <vt:lpstr>Inflación en Chile supera los dos dígitos por primera vez en 28 años: IPC de abril 2022 subió 1,4%</vt:lpstr>
      <vt:lpstr>FMI proyecta inflación de 12,2% para Chile en 2022 y alerta que la región afronta financiamiento “más escaso y costoso” (DF, 13.10.22).</vt:lpstr>
      <vt:lpstr>Espiral inflacionaria 1,2,3 y vuelta a empezar…</vt:lpstr>
      <vt:lpstr>Espiral inflacionaria 1,2,3 y vuelta a empezar…</vt:lpstr>
      <vt:lpstr>Espiral inflacionaria 1,2,3 y vuelta a empezar…</vt:lpstr>
      <vt:lpstr>Espiral inflacionaria 1,2,3 y vuelta a empezar…</vt:lpstr>
      <vt:lpstr>Desinflación o desaceleración El costo de la inflación.</vt:lpstr>
      <vt:lpstr>Inflación y dinero. Oferta monetaria</vt:lpstr>
      <vt:lpstr>Inflación y dinero. Oferta monetaria</vt:lpstr>
      <vt:lpstr>Políticas de estabilización macroeconómica </vt:lpstr>
      <vt:lpstr>Efecto de PE sobre la Inversión</vt:lpstr>
      <vt:lpstr>Dinero y sistema financiero</vt:lpstr>
      <vt:lpstr>Políticas de estabilización macroeconómica </vt:lpstr>
      <vt:lpstr>Política monetaria y Bancos Centrales</vt:lpstr>
      <vt:lpstr>Alto nivel de emple0</vt:lpstr>
      <vt:lpstr>Alto nivel de empleo</vt:lpstr>
      <vt:lpstr>Desempleo en Chile</vt:lpstr>
      <vt:lpstr>       El trabajo. Historia. Teoría marxista.</vt:lpstr>
      <vt:lpstr>El trabajo. Historia.</vt:lpstr>
      <vt:lpstr>Desempleo problemático</vt:lpstr>
      <vt:lpstr>Detrás del desempleo problemático… Incertidumbre.  La imposibilidad de prever el futuro determina variaciones en la composición de cartera (¿destino mi ahorro a consumo  o a inversión?); y ésta, en la demanda.</vt:lpstr>
      <vt:lpstr>Población y mercado de trabajo</vt:lpstr>
      <vt:lpstr>Indicadores del mercado de trabajo Algunos solamente, entre los más relevantes.</vt:lpstr>
      <vt:lpstr>Indicadores del mercado de trabajo Algunos solamente, entre los más relevantes.</vt:lpstr>
      <vt:lpstr>Tipos de desempleo Y el pleno empleo. Fluctuaciones del desempleo y el PIB real en el ciclo económico. </vt:lpstr>
      <vt:lpstr>Tipos de desempleo. Y pleno empleo. Fluctuaciones del desempleo y el PIB real en el ciclo económico</vt:lpstr>
      <vt:lpstr>Tipos de desempleo. Y pleno empleo. Fluctuaciones del desempleo y el PIB real en el ciclo económico</vt:lpstr>
      <vt:lpstr>Pleno empleo Relación con la Tasa DN</vt:lpstr>
      <vt:lpstr>Desempleo y PIB real a lo largo del ciclo Finalmente! Conexión con el crecimiento (a mi juicio, el objetivo macro central).</vt:lpstr>
      <vt:lpstr>Dinámica de salarios post COVID-19 y los riesgos de una espiral de precios y salarios  Fuente: https://www.imf.org/es/Publications/WEO/Issues/2022/10/11/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Macroeconomía y Políticas Públicas</dc:title>
  <dc:creator>Rafael Plaza</dc:creator>
  <cp:lastModifiedBy>Rafael Plaza</cp:lastModifiedBy>
  <cp:revision>1</cp:revision>
  <dcterms:created xsi:type="dcterms:W3CDTF">2022-09-10T16:02:29Z</dcterms:created>
  <dcterms:modified xsi:type="dcterms:W3CDTF">2022-11-29T01:53:36Z</dcterms:modified>
</cp:coreProperties>
</file>