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38" r:id="rId3"/>
    <p:sldId id="257" r:id="rId4"/>
    <p:sldId id="271" r:id="rId5"/>
    <p:sldId id="258" r:id="rId6"/>
    <p:sldId id="259" r:id="rId7"/>
    <p:sldId id="260" r:id="rId8"/>
    <p:sldId id="261" r:id="rId9"/>
    <p:sldId id="263" r:id="rId10"/>
    <p:sldId id="262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555DB5-D163-473C-8567-FB296BCFB74D}" v="1" dt="2022-11-28T21:20:25.3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54" y="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29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09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620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70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171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694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021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303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551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9808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0181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1178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29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07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81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88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46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101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18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63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11/28/2022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>
                <a:solidFill>
                  <a:srgbClr val="40BAD2"/>
                </a:solidFill>
              </a:rPr>
              <a:pPr/>
              <a:t>‹Nº›</a:t>
            </a:fld>
            <a:endParaRPr lang="en-US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70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90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2571529"/>
          </a:xfrm>
        </p:spPr>
        <p:txBody>
          <a:bodyPr/>
          <a:lstStyle/>
          <a:p>
            <a:r>
              <a:rPr lang="es-ES" dirty="0"/>
              <a:t>Macroeconomía y Políticas Públicas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15" y="4170844"/>
            <a:ext cx="7315200" cy="1413802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2022 Segundo Semestre</a:t>
            </a:r>
          </a:p>
          <a:p>
            <a:r>
              <a:rPr lang="es-ES" dirty="0"/>
              <a:t>Rafael Plaza</a:t>
            </a:r>
          </a:p>
          <a:p>
            <a:endParaRPr lang="es-ES" dirty="0"/>
          </a:p>
          <a:p>
            <a:r>
              <a:rPr lang="es-ES" dirty="0"/>
              <a:t>Prohibida su reproducción total o parcial</a:t>
            </a:r>
          </a:p>
        </p:txBody>
      </p:sp>
    </p:spTree>
    <p:extLst>
      <p:ext uri="{BB962C8B-B14F-4D97-AF65-F5344CB8AC3E}">
        <p14:creationId xmlns:p14="http://schemas.microsoft.com/office/powerpoint/2010/main" val="3611167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CUENTA DE CAPITAL. </a:t>
            </a:r>
            <a:br>
              <a:rPr lang="es-CL" dirty="0"/>
            </a:br>
            <a:r>
              <a:rPr lang="es-CL" dirty="0"/>
              <a:t>El flujo de salida neta de capitales (FSNK)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/>
              <a:t>Los supuestos de existencia de FSNK son: una economía abierta, que interactúa con otras; libre movilidad del capital y alguna forma de participar en los mercados financieros mundiales.</a:t>
            </a:r>
          </a:p>
          <a:p>
            <a:pPr algn="just"/>
            <a:r>
              <a:rPr lang="es-CL" dirty="0"/>
              <a:t>FSNK es la </a:t>
            </a:r>
            <a:r>
              <a:rPr lang="es-CL" u="sng" dirty="0"/>
              <a:t>diferencia</a:t>
            </a:r>
            <a:r>
              <a:rPr lang="es-CL" dirty="0"/>
              <a:t> entre la compra de activos extranjeros por residentes locales y la compra de activos nacionales por extranjeros no residentes.</a:t>
            </a:r>
          </a:p>
          <a:p>
            <a:pPr algn="just"/>
            <a:r>
              <a:rPr lang="es-CL" dirty="0"/>
              <a:t>Fórmula:</a:t>
            </a:r>
          </a:p>
          <a:p>
            <a:r>
              <a:rPr lang="es-CL" dirty="0"/>
              <a:t>FSNK      = 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717432"/>
              </p:ext>
            </p:extLst>
          </p:nvPr>
        </p:nvGraphicFramePr>
        <p:xfrm>
          <a:off x="5630090" y="4506686"/>
          <a:ext cx="536883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4418">
                  <a:extLst>
                    <a:ext uri="{9D8B030D-6E8A-4147-A177-3AD203B41FA5}">
                      <a16:colId xmlns:a16="http://schemas.microsoft.com/office/drawing/2014/main" val="978503987"/>
                    </a:ext>
                  </a:extLst>
                </a:gridCol>
                <a:gridCol w="2684418">
                  <a:extLst>
                    <a:ext uri="{9D8B030D-6E8A-4147-A177-3AD203B41FA5}">
                      <a16:colId xmlns:a16="http://schemas.microsoft.com/office/drawing/2014/main" val="3884726168"/>
                    </a:ext>
                  </a:extLst>
                </a:gridCol>
              </a:tblGrid>
              <a:tr h="875211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Compra de activos extranjeros</a:t>
                      </a:r>
                      <a:r>
                        <a:rPr lang="es-CL" baseline="0" dirty="0"/>
                        <a:t>, </a:t>
                      </a:r>
                    </a:p>
                    <a:p>
                      <a:pPr algn="ctr"/>
                      <a:r>
                        <a:rPr lang="es-CL" baseline="0" dirty="0"/>
                        <a:t>por locales.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Compra de activos</a:t>
                      </a:r>
                    </a:p>
                    <a:p>
                      <a:pPr algn="ctr"/>
                      <a:r>
                        <a:rPr lang="es-CL" dirty="0"/>
                        <a:t> locales, </a:t>
                      </a:r>
                    </a:p>
                    <a:p>
                      <a:pPr algn="ctr"/>
                      <a:r>
                        <a:rPr lang="es-CL" dirty="0"/>
                        <a:t>por extranjeros.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307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079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Formas que adopta el FSNK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INVERSIÓN EXTRANJERA DE PORTAFOLIO O CARTERA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L" dirty="0"/>
              <a:t>Compraventa de acciones, por ejemplo.</a:t>
            </a:r>
          </a:p>
          <a:p>
            <a:r>
              <a:rPr lang="es-CL" dirty="0"/>
              <a:t>En este tipo de operaciones el inversionista (extranjero) asume un rol más pasivo.</a:t>
            </a:r>
          </a:p>
          <a:p>
            <a:r>
              <a:rPr lang="es-CL" dirty="0"/>
              <a:t>No ejerce una administración activa o directa sobre el flujo de capital invertido en el país.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L" dirty="0"/>
              <a:t>INVERSIÓN EXTRANJERA DIRECTA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CL" dirty="0"/>
              <a:t>Por ejemplo, llegada a Chile de Tim </a:t>
            </a:r>
            <a:r>
              <a:rPr lang="es-CL" dirty="0" err="1"/>
              <a:t>Horton´s</a:t>
            </a:r>
            <a:r>
              <a:rPr lang="es-CL" dirty="0"/>
              <a:t> (competencia canadiense de Starbucks).</a:t>
            </a:r>
          </a:p>
          <a:p>
            <a:r>
              <a:rPr lang="es-CL" dirty="0"/>
              <a:t>Acá, el inversionista (extranjero) asume un rol activo, de administración directa sobre el flujo de capitales que ingresa al país de destino.</a:t>
            </a:r>
          </a:p>
        </p:txBody>
      </p:sp>
    </p:spTree>
    <p:extLst>
      <p:ext uri="{BB962C8B-B14F-4D97-AF65-F5344CB8AC3E}">
        <p14:creationId xmlns:p14="http://schemas.microsoft.com/office/powerpoint/2010/main" val="378582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Formas que adopta el FSNK neto o Inversión Extranjera Neta (IEN)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IEN positiva (+)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CL" dirty="0"/>
              <a:t>Se produce cuando el K sale de un país determinado.</a:t>
            </a:r>
          </a:p>
          <a:p>
            <a:r>
              <a:rPr lang="es-CL" dirty="0"/>
              <a:t>¿Por qué?.</a:t>
            </a:r>
          </a:p>
          <a:p>
            <a:r>
              <a:rPr lang="es-CL" dirty="0"/>
              <a:t>Si (X-I) &gt; 0 =&gt; FSNK &gt; 0</a:t>
            </a:r>
          </a:p>
          <a:p>
            <a:r>
              <a:rPr lang="es-CL" dirty="0"/>
              <a:t>La divisa recibida ha de estar siendo usada para comprar activos en el extranjero, </a:t>
            </a:r>
            <a:r>
              <a:rPr lang="es-CL" i="1" dirty="0"/>
              <a:t>ergo</a:t>
            </a:r>
            <a:r>
              <a:rPr lang="es-CL" dirty="0"/>
              <a:t>, el K local sale del país.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L" dirty="0"/>
              <a:t>IEN negativa (-)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CL" dirty="0"/>
              <a:t>Se produce cuando el K entra a un país determinado.</a:t>
            </a:r>
          </a:p>
          <a:p>
            <a:r>
              <a:rPr lang="es-CL" dirty="0"/>
              <a:t>¿Por qué?.</a:t>
            </a:r>
          </a:p>
          <a:p>
            <a:r>
              <a:rPr lang="es-CL" dirty="0"/>
              <a:t>Si (X-I) &lt; 0  =&gt; FSNK &lt; 0</a:t>
            </a:r>
          </a:p>
          <a:p>
            <a:r>
              <a:rPr lang="es-CL" dirty="0"/>
              <a:t>Los activos locales han de ponerse a la venta, ergo, el K extranjero entra al país.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65919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Factores que influyen sobre el FSNK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Existen variables que influyen en el FSNK, entre ellas:</a:t>
            </a:r>
          </a:p>
          <a:p>
            <a:pPr lvl="1"/>
            <a:r>
              <a:rPr lang="es-CL" dirty="0"/>
              <a:t>Tasa de interés reales pagadas sobre activos extranjeros.</a:t>
            </a:r>
          </a:p>
          <a:p>
            <a:pPr lvl="1"/>
            <a:r>
              <a:rPr lang="es-CL" dirty="0"/>
              <a:t>Tasas de interés reales pagadas sobre activos nacionales.</a:t>
            </a:r>
          </a:p>
          <a:p>
            <a:pPr lvl="1"/>
            <a:r>
              <a:rPr lang="es-CL" dirty="0"/>
              <a:t>Percepción de los riesgos económicos, sociales y políticos de tener activos en el extranjero. Por ejemplo, en Ecuador antes del 18 de octubre; y en Chile, a contar del 18 de octubre de 2019.</a:t>
            </a:r>
          </a:p>
          <a:p>
            <a:pPr lvl="1"/>
            <a:r>
              <a:rPr lang="es-CL" dirty="0"/>
              <a:t>Políticas gubernamentales que afectan a la propiedad extranjera de activos nacionales. Por ejemplo, las que se deriven del debate constitucional en Chile en lo que atañe a la garantía del derecho </a:t>
            </a:r>
            <a:r>
              <a:rPr lang="es-CL"/>
              <a:t>de propiedad.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01032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051984" cy="4601183"/>
          </a:xfrm>
        </p:spPr>
        <p:txBody>
          <a:bodyPr/>
          <a:lstStyle/>
          <a:p>
            <a:r>
              <a:rPr lang="es-CL" dirty="0"/>
              <a:t>Ahorro e inversión. Relación con los flujos internacionales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  <a:p>
            <a:endParaRPr lang="es-CL" dirty="0"/>
          </a:p>
          <a:p>
            <a:r>
              <a:rPr lang="es-CL" dirty="0"/>
              <a:t>Ahorro e inversión son cruciales para el crecimiento económico a largo plazo.</a:t>
            </a:r>
          </a:p>
          <a:p>
            <a:r>
              <a:rPr lang="es-CL" dirty="0"/>
              <a:t>Recordar la ecuación o identidad contable existente entre:</a:t>
            </a:r>
          </a:p>
          <a:p>
            <a:pPr marL="0" indent="0">
              <a:buNone/>
            </a:pPr>
            <a:r>
              <a:rPr lang="es-CL" b="1" dirty="0"/>
              <a:t>         Y       =           C            +         I           +         G         +         ( X – I )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397766"/>
              </p:ext>
            </p:extLst>
          </p:nvPr>
        </p:nvGraphicFramePr>
        <p:xfrm>
          <a:off x="3971108" y="3252650"/>
          <a:ext cx="721336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595">
                  <a:extLst>
                    <a:ext uri="{9D8B030D-6E8A-4147-A177-3AD203B41FA5}">
                      <a16:colId xmlns:a16="http://schemas.microsoft.com/office/drawing/2014/main" val="4066654348"/>
                    </a:ext>
                  </a:extLst>
                </a:gridCol>
                <a:gridCol w="1372459">
                  <a:extLst>
                    <a:ext uri="{9D8B030D-6E8A-4147-A177-3AD203B41FA5}">
                      <a16:colId xmlns:a16="http://schemas.microsoft.com/office/drawing/2014/main" val="2032915828"/>
                    </a:ext>
                  </a:extLst>
                </a:gridCol>
                <a:gridCol w="1267527">
                  <a:extLst>
                    <a:ext uri="{9D8B030D-6E8A-4147-A177-3AD203B41FA5}">
                      <a16:colId xmlns:a16="http://schemas.microsoft.com/office/drawing/2014/main" val="863691059"/>
                    </a:ext>
                  </a:extLst>
                </a:gridCol>
                <a:gridCol w="1267527">
                  <a:extLst>
                    <a:ext uri="{9D8B030D-6E8A-4147-A177-3AD203B41FA5}">
                      <a16:colId xmlns:a16="http://schemas.microsoft.com/office/drawing/2014/main" val="2018816020"/>
                    </a:ext>
                  </a:extLst>
                </a:gridCol>
                <a:gridCol w="2143252">
                  <a:extLst>
                    <a:ext uri="{9D8B030D-6E8A-4147-A177-3AD203B41FA5}">
                      <a16:colId xmlns:a16="http://schemas.microsoft.com/office/drawing/2014/main" val="3816820498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r>
                        <a:rPr lang="es-CL" dirty="0"/>
                        <a:t>PIB, Renta, Ingreso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Consumo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Inversión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Compras del gobierno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Saldo</a:t>
                      </a:r>
                      <a:r>
                        <a:rPr lang="es-CL" baseline="0" dirty="0"/>
                        <a:t> neto de exportaciones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26773"/>
                  </a:ext>
                </a:extLst>
              </a:tr>
              <a:tr h="72009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Ingreso total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CL" dirty="0"/>
                        <a:t>Gasto nacional o interior</a:t>
                      </a:r>
                    </a:p>
                    <a:p>
                      <a:pPr algn="ctr"/>
                      <a:r>
                        <a:rPr lang="es-CL" dirty="0"/>
                        <a:t>(GN)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Gasto exterior </a:t>
                      </a:r>
                    </a:p>
                    <a:p>
                      <a:pPr algn="ctr"/>
                      <a:r>
                        <a:rPr lang="es-CL" dirty="0"/>
                        <a:t>(GE)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030444"/>
                  </a:ext>
                </a:extLst>
              </a:tr>
              <a:tr h="72009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Ingreso (Y)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CL" dirty="0"/>
                        <a:t>Gasto</a:t>
                      </a:r>
                    </a:p>
                    <a:p>
                      <a:pPr algn="ctr"/>
                      <a:r>
                        <a:rPr lang="es-CL" dirty="0"/>
                        <a:t>(G)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010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6650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Ahorro nacional (S)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355848" cy="3089366"/>
          </a:xfrm>
        </p:spPr>
        <p:txBody>
          <a:bodyPr/>
          <a:lstStyle/>
          <a:p>
            <a:pPr algn="r"/>
            <a:r>
              <a:rPr lang="es-CL" dirty="0"/>
              <a:t>Si sabemos que…</a:t>
            </a:r>
          </a:p>
          <a:p>
            <a:pPr algn="r"/>
            <a:r>
              <a:rPr lang="es-CL" dirty="0"/>
              <a:t>Y a su vez que…</a:t>
            </a:r>
          </a:p>
          <a:p>
            <a:pPr algn="r"/>
            <a:r>
              <a:rPr lang="es-CL" dirty="0"/>
              <a:t>Resulta que…</a:t>
            </a:r>
          </a:p>
          <a:p>
            <a:pPr algn="r"/>
            <a:r>
              <a:rPr lang="es-CL" dirty="0"/>
              <a:t>Y que…</a:t>
            </a:r>
          </a:p>
          <a:p>
            <a:pPr algn="r"/>
            <a:r>
              <a:rPr lang="es-CL" dirty="0"/>
              <a:t>O, lo que es lo mismo que…</a:t>
            </a:r>
          </a:p>
          <a:p>
            <a:pPr marL="0" indent="0" algn="r">
              <a:buNone/>
            </a:pPr>
            <a:endParaRPr lang="es-CL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458891" y="1123836"/>
            <a:ext cx="4140926" cy="2638267"/>
          </a:xfrm>
        </p:spPr>
        <p:txBody>
          <a:bodyPr/>
          <a:lstStyle/>
          <a:p>
            <a:r>
              <a:rPr lang="es-CL" dirty="0"/>
              <a:t>Y = C + I + G + (X – I)</a:t>
            </a:r>
          </a:p>
          <a:p>
            <a:r>
              <a:rPr lang="es-CL" dirty="0"/>
              <a:t>S = Y – C – G</a:t>
            </a:r>
          </a:p>
          <a:p>
            <a:r>
              <a:rPr lang="es-CL" dirty="0"/>
              <a:t>S = Y – C – G = I + (X - I)</a:t>
            </a:r>
          </a:p>
          <a:p>
            <a:r>
              <a:rPr lang="es-CL" dirty="0"/>
              <a:t>S = I + (X – I)</a:t>
            </a:r>
          </a:p>
          <a:p>
            <a:r>
              <a:rPr lang="es-CL" dirty="0"/>
              <a:t>S = I + FNSK</a:t>
            </a:r>
          </a:p>
          <a:p>
            <a:endParaRPr lang="es-CL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875121"/>
              </p:ext>
            </p:extLst>
          </p:nvPr>
        </p:nvGraphicFramePr>
        <p:xfrm>
          <a:off x="3971109" y="3605350"/>
          <a:ext cx="7511142" cy="2048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3932">
                  <a:extLst>
                    <a:ext uri="{9D8B030D-6E8A-4147-A177-3AD203B41FA5}">
                      <a16:colId xmlns:a16="http://schemas.microsoft.com/office/drawing/2014/main" val="406274236"/>
                    </a:ext>
                  </a:extLst>
                </a:gridCol>
                <a:gridCol w="3977210">
                  <a:extLst>
                    <a:ext uri="{9D8B030D-6E8A-4147-A177-3AD203B41FA5}">
                      <a16:colId xmlns:a16="http://schemas.microsoft.com/office/drawing/2014/main" val="955272508"/>
                    </a:ext>
                  </a:extLst>
                </a:gridCol>
              </a:tblGrid>
              <a:tr h="1071153">
                <a:tc rowSpan="2">
                  <a:txBody>
                    <a:bodyPr/>
                    <a:lstStyle/>
                    <a:p>
                      <a:pPr algn="r"/>
                      <a:r>
                        <a:rPr lang="es-CL" dirty="0"/>
                        <a:t>En resumen, por cada peso ahorrado, éste puede financiar…</a:t>
                      </a:r>
                    </a:p>
                    <a:p>
                      <a:pPr algn="r"/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/>
                        <a:t>Inversión doméstica (I = creación /acumulación de K nacional); o</a:t>
                      </a:r>
                    </a:p>
                    <a:p>
                      <a:pPr algn="ctr"/>
                      <a:endParaRPr lang="es-CL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287167"/>
                  </a:ext>
                </a:extLst>
              </a:tr>
              <a:tr h="976874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/>
                        <a:t>La adquisición de K en el extranjero (FSNK)</a:t>
                      </a:r>
                    </a:p>
                    <a:p>
                      <a:pPr algn="ctr"/>
                      <a:endParaRPr lang="es-CL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12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222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Inversión doméstica (I)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Ahorro (S), inversión (I) y flujos internacionales de capital (FSNK), entonces, están relacionados.</a:t>
            </a:r>
          </a:p>
          <a:p>
            <a:pPr lvl="1"/>
            <a:r>
              <a:rPr lang="es-CL" dirty="0"/>
              <a:t>Si S (nacional) &gt; I (nacional) =&gt; FSNK (+) , por tanto, el país usa una parte de sus ahorros para comprar activos en el extranjero.</a:t>
            </a:r>
          </a:p>
          <a:p>
            <a:pPr lvl="1"/>
            <a:r>
              <a:rPr lang="es-CL" dirty="0"/>
              <a:t>Si I (nacional) &gt; S (nacional) =&gt; FSNK (-) , por tanto, indica que los extranjeros financian parte de esa inversión al comprar activos nacionales.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451110"/>
              </p:ext>
            </p:extLst>
          </p:nvPr>
        </p:nvGraphicFramePr>
        <p:xfrm>
          <a:off x="3631474" y="729826"/>
          <a:ext cx="7552995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6497">
                  <a:extLst>
                    <a:ext uri="{9D8B030D-6E8A-4147-A177-3AD203B41FA5}">
                      <a16:colId xmlns:a16="http://schemas.microsoft.com/office/drawing/2014/main" val="1884803947"/>
                    </a:ext>
                  </a:extLst>
                </a:gridCol>
                <a:gridCol w="1888249">
                  <a:extLst>
                    <a:ext uri="{9D8B030D-6E8A-4147-A177-3AD203B41FA5}">
                      <a16:colId xmlns:a16="http://schemas.microsoft.com/office/drawing/2014/main" val="2333958424"/>
                    </a:ext>
                  </a:extLst>
                </a:gridCol>
                <a:gridCol w="1888249">
                  <a:extLst>
                    <a:ext uri="{9D8B030D-6E8A-4147-A177-3AD203B41FA5}">
                      <a16:colId xmlns:a16="http://schemas.microsoft.com/office/drawing/2014/main" val="3487626353"/>
                    </a:ext>
                  </a:extLst>
                </a:gridCol>
              </a:tblGrid>
              <a:tr h="352011">
                <a:tc gridSpan="3">
                  <a:txBody>
                    <a:bodyPr/>
                    <a:lstStyle/>
                    <a:p>
                      <a:pPr algn="ctr"/>
                      <a:r>
                        <a:rPr lang="es-CL" dirty="0"/>
                        <a:t>Inversión doméstica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5174"/>
                  </a:ext>
                </a:extLst>
              </a:tr>
              <a:tr h="352011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Economía</a:t>
                      </a:r>
                      <a:r>
                        <a:rPr lang="es-CL" baseline="0" dirty="0"/>
                        <a:t> cerrada</a:t>
                      </a:r>
                      <a:endParaRPr lang="es-C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L" dirty="0"/>
                        <a:t>Economía abierta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356870"/>
                  </a:ext>
                </a:extLst>
              </a:tr>
              <a:tr h="867972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Aquí el FSNK = 0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L" dirty="0"/>
                        <a:t>En este tipo de economía hay dos formas de emplear el ahorro:</a:t>
                      </a:r>
                    </a:p>
                    <a:p>
                      <a:pPr algn="ctr"/>
                      <a:endParaRPr lang="es-C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624366"/>
                  </a:ext>
                </a:extLst>
              </a:tr>
              <a:tr h="1128364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por</a:t>
                      </a:r>
                      <a:r>
                        <a:rPr lang="es-CL" baseline="0" dirty="0"/>
                        <a:t> tanto, en este tipo de economías</a:t>
                      </a:r>
                    </a:p>
                    <a:p>
                      <a:pPr algn="ctr"/>
                      <a:endParaRPr lang="es-CL" baseline="0" dirty="0"/>
                    </a:p>
                    <a:p>
                      <a:pPr algn="ctr"/>
                      <a:r>
                        <a:rPr lang="es-CL" baseline="0" dirty="0"/>
                        <a:t>S = I</a:t>
                      </a:r>
                      <a:endParaRPr lang="es-CL" dirty="0"/>
                    </a:p>
                    <a:p>
                      <a:pPr algn="ctr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Inversión doméstica (acumulación de K nacional)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Compra de K en el extranjero (FSNK)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975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792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 Balanza de Pagos ¿Qué es?.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Sabemos que el comercio, el endeudamiento y los préstamos internacionales se financian con divisas (moneda extranjera).</a:t>
            </a:r>
          </a:p>
          <a:p>
            <a:r>
              <a:rPr lang="es-CL" dirty="0"/>
              <a:t>Las transacciones internacionales de un país se registran en su Balanza de Pagos (BP):</a:t>
            </a:r>
          </a:p>
          <a:p>
            <a:pPr lvl="1"/>
            <a:r>
              <a:rPr lang="es-CL" dirty="0"/>
              <a:t>Cuenta corriente (comercio):  (X-I) + intereses netos + transferencias netas.</a:t>
            </a:r>
          </a:p>
          <a:p>
            <a:pPr lvl="1"/>
            <a:r>
              <a:rPr lang="es-CL" dirty="0"/>
              <a:t>Cuenta de K o financiera (endeudamiento): Registra inversiones extranjera en un país – inversiones de ese país en el extranjero.</a:t>
            </a:r>
          </a:p>
          <a:p>
            <a:pPr lvl="1"/>
            <a:r>
              <a:rPr lang="es-CL" dirty="0"/>
              <a:t>Cuenta oficial de pagos (préstamos internacionales): Registra cambios en las reservas oficiales de un país.</a:t>
            </a:r>
          </a:p>
          <a:p>
            <a:r>
              <a:rPr lang="es-CL" dirty="0"/>
              <a:t>La BP es un registro contable de las transacciones internacionales monetarias entre un país y el resto del mundo en un determinado período. Puede  incluir pagos por exportaciones e importaciones, por bienes y servicios, capital financiero y transferencias. </a:t>
            </a:r>
          </a:p>
        </p:txBody>
      </p:sp>
    </p:spTree>
    <p:extLst>
      <p:ext uri="{BB962C8B-B14F-4D97-AF65-F5344CB8AC3E}">
        <p14:creationId xmlns:p14="http://schemas.microsoft.com/office/powerpoint/2010/main" val="1034182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Transacciones que registra la Balanza de Pagos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Tener presente al observar nuestra economía actual que hace sólo 50 años el comercio no era verdaderamente un tópico internacional.</a:t>
            </a:r>
          </a:p>
          <a:p>
            <a:r>
              <a:rPr lang="es-CL" dirty="0"/>
              <a:t>Lo cierto es que el comercio internacional ha crecido más que el PIB.</a:t>
            </a:r>
          </a:p>
          <a:p>
            <a:r>
              <a:rPr lang="es-CL" dirty="0"/>
              <a:t>Que hoy existe movilidad/flujo de capitales y dinero.</a:t>
            </a:r>
          </a:p>
          <a:p>
            <a:r>
              <a:rPr lang="es-CL" dirty="0"/>
              <a:t>Hoy sí es tópico los flujos internacionales. Y a raíz de ello el tema central lo constituye el tipo de cambio.</a:t>
            </a:r>
          </a:p>
          <a:p>
            <a:r>
              <a:rPr lang="es-CL" dirty="0"/>
              <a:t>Recordar la definición de balanza de pagos (“monetarios”).</a:t>
            </a:r>
          </a:p>
          <a:p>
            <a:r>
              <a:rPr lang="es-CL" dirty="0"/>
              <a:t>Acabamos de ver que en relación con la BP son tres las clases de transacciones que interesan mayormente:</a:t>
            </a:r>
          </a:p>
          <a:p>
            <a:pPr lvl="1"/>
            <a:r>
              <a:rPr lang="es-CL" dirty="0"/>
              <a:t>1. Comerciales (ej. compraventa de bienes y servicios), reflejados en el saldo neto de exportaciones.</a:t>
            </a:r>
          </a:p>
          <a:p>
            <a:pPr lvl="1"/>
            <a:r>
              <a:rPr lang="es-CL" dirty="0"/>
              <a:t>2. de Rentas (ej. pagos en retribución por factores productivos), reflejados en el saldo de la cuenta corriente.</a:t>
            </a:r>
          </a:p>
          <a:p>
            <a:pPr lvl="1"/>
            <a:r>
              <a:rPr lang="es-CL" dirty="0"/>
              <a:t>3. Financieras (ej. Adquisición de activos), reflejadas en el saldo de la cuenta financiera.</a:t>
            </a:r>
          </a:p>
        </p:txBody>
      </p:sp>
    </p:spTree>
    <p:extLst>
      <p:ext uri="{BB962C8B-B14F-4D97-AF65-F5344CB8AC3E}">
        <p14:creationId xmlns:p14="http://schemas.microsoft.com/office/powerpoint/2010/main" val="3950764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Reglas de la Balanza de Pagos.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s-CL" dirty="0"/>
              <a:t>Positivo (+)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3046013"/>
          </a:xfrm>
        </p:spPr>
        <p:txBody>
          <a:bodyPr/>
          <a:lstStyle/>
          <a:p>
            <a:r>
              <a:rPr lang="es-CL" dirty="0"/>
              <a:t>Transacciones que generan </a:t>
            </a:r>
            <a:r>
              <a:rPr lang="es-CL" u="sng" dirty="0"/>
              <a:t>entrada</a:t>
            </a:r>
            <a:r>
              <a:rPr lang="es-CL" dirty="0"/>
              <a:t> de divisas.</a:t>
            </a:r>
          </a:p>
          <a:p>
            <a:r>
              <a:rPr lang="es-CL" dirty="0"/>
              <a:t>Ej.: Las ventas de CODELCO a buen precio abaratan el USD en Chile, porque entra mucho.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s-CL" dirty="0"/>
              <a:t>Negativo (-)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2904688"/>
          </a:xfrm>
        </p:spPr>
        <p:txBody>
          <a:bodyPr/>
          <a:lstStyle/>
          <a:p>
            <a:r>
              <a:rPr lang="es-CL" dirty="0"/>
              <a:t>Transacciones que dan lugar a </a:t>
            </a:r>
            <a:r>
              <a:rPr lang="es-CL" u="sng" dirty="0"/>
              <a:t>salida</a:t>
            </a:r>
            <a:r>
              <a:rPr lang="es-CL" dirty="0"/>
              <a:t> de divisas.</a:t>
            </a:r>
          </a:p>
          <a:p>
            <a:r>
              <a:rPr lang="es-CL" dirty="0"/>
              <a:t>Ej.: Por eso el USD encarece en Chile, porque ha salido mucho.</a:t>
            </a: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050942"/>
              </p:ext>
            </p:extLst>
          </p:nvPr>
        </p:nvGraphicFramePr>
        <p:xfrm>
          <a:off x="3696789" y="5159829"/>
          <a:ext cx="7798525" cy="4702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8525">
                  <a:extLst>
                    <a:ext uri="{9D8B030D-6E8A-4147-A177-3AD203B41FA5}">
                      <a16:colId xmlns:a16="http://schemas.microsoft.com/office/drawing/2014/main" val="894877720"/>
                    </a:ext>
                  </a:extLst>
                </a:gridCol>
              </a:tblGrid>
              <a:tr h="470262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Contablemente, el saldo de la BP siempre debe ser cero (o).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990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440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El comercio internacional. Teoría de la trinidad imposible.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Recordar: Teoría monetarista (Milton Friedman).</a:t>
            </a:r>
          </a:p>
          <a:p>
            <a:r>
              <a:rPr lang="es-CL" dirty="0"/>
              <a:t>Exponentes: Robert </a:t>
            </a:r>
            <a:r>
              <a:rPr lang="es-CL" dirty="0" err="1"/>
              <a:t>Mundell</a:t>
            </a:r>
            <a:r>
              <a:rPr lang="es-CL" dirty="0"/>
              <a:t> y John Marcus Fleming. En alguna medida, seguidos contemporáneamente por Paul </a:t>
            </a:r>
            <a:r>
              <a:rPr lang="es-CL" dirty="0" err="1"/>
              <a:t>Krugman</a:t>
            </a:r>
            <a:r>
              <a:rPr lang="es-CL" dirty="0"/>
              <a:t>.</a:t>
            </a:r>
          </a:p>
          <a:p>
            <a:r>
              <a:rPr lang="es-CL" dirty="0"/>
              <a:t>Sostiene que, en política monetaria, los países quieren muchas cosas: un tipo de cambio fijo (valor de una moneda vinculada a otros para estabilizar el comercio internacional, RER), movilidad internacional de capitales (que inversores puedan ingresar y sacar dinero de un país con cierta facilidad, como en nuestros días) y control de la política monetaria (esto es, de la tasa de interés, el precio del dinero).</a:t>
            </a:r>
          </a:p>
          <a:p>
            <a:r>
              <a:rPr lang="es-CL" dirty="0"/>
              <a:t>Pero… no se puede tener todo en la vida!.</a:t>
            </a:r>
          </a:p>
          <a:p>
            <a:r>
              <a:rPr lang="es-CL" dirty="0"/>
              <a:t>La teoría sostiene que Ud. puede elegir sólo dos, de aquellas tres.</a:t>
            </a:r>
          </a:p>
          <a:p>
            <a:r>
              <a:rPr lang="es-CL" dirty="0"/>
              <a:t>Ejemplo: Un país puede fijar su TC y promover la movilidad de K, pero a costa de perder el control de su política monetaria.  Se aprecia entonces el dilema entre estabilidad del comercio internacional por un lado y gestión macroeconómica por otro.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7321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Saldo de la cuenta corriente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387203"/>
          </a:xfrm>
        </p:spPr>
        <p:txBody>
          <a:bodyPr/>
          <a:lstStyle/>
          <a:p>
            <a:pPr algn="ctr"/>
            <a:r>
              <a:rPr lang="es-CL" dirty="0"/>
              <a:t>Superávit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>
          <a:xfrm>
            <a:off x="3867912" y="1658983"/>
            <a:ext cx="3474720" cy="4295313"/>
          </a:xfrm>
        </p:spPr>
        <p:txBody>
          <a:bodyPr>
            <a:normAutofit fontScale="85000" lnSpcReduction="20000"/>
          </a:bodyPr>
          <a:lstStyle/>
          <a:p>
            <a:r>
              <a:rPr lang="es-CL" dirty="0"/>
              <a:t>Resto del mundo nos queda a deber.</a:t>
            </a:r>
          </a:p>
          <a:p>
            <a:r>
              <a:rPr lang="es-CL" dirty="0"/>
              <a:t>Nuestras exportaciones han sido pagadas:</a:t>
            </a:r>
          </a:p>
          <a:p>
            <a:pPr lvl="1"/>
            <a:r>
              <a:rPr lang="es-CL" dirty="0"/>
              <a:t>Con reservas de otros Bancos Centrales</a:t>
            </a:r>
          </a:p>
          <a:p>
            <a:pPr lvl="1"/>
            <a:r>
              <a:rPr lang="es-CL" dirty="0"/>
              <a:t>Aceptando promesas (de pago) del resto del mundo. Ej.: como las de Argentina bajo los Kirchner. Tema credibilidad argentina y sus defaults.</a:t>
            </a:r>
          </a:p>
          <a:p>
            <a:r>
              <a:rPr lang="es-CL" dirty="0"/>
              <a:t>Demuestra que el país produce más de lo que consume; por tanto, que ahorra.</a:t>
            </a:r>
          </a:p>
          <a:p>
            <a:r>
              <a:rPr lang="es-CL" dirty="0"/>
              <a:t>Con ese ahorro puede financiar al resto del mundo (en su consumo –políticas sociales, por ejemplo- o en su inversión infraestructura hospitalaria, por ejemplo).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387203"/>
          </a:xfrm>
        </p:spPr>
        <p:txBody>
          <a:bodyPr/>
          <a:lstStyle/>
          <a:p>
            <a:pPr algn="ctr"/>
            <a:r>
              <a:rPr lang="es-CL" dirty="0"/>
              <a:t>Déficit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4"/>
          </p:nvPr>
        </p:nvSpPr>
        <p:spPr>
          <a:xfrm>
            <a:off x="7818463" y="1658983"/>
            <a:ext cx="3474720" cy="4441371"/>
          </a:xfrm>
        </p:spPr>
        <p:txBody>
          <a:bodyPr>
            <a:normAutofit fontScale="77500" lnSpcReduction="20000"/>
          </a:bodyPr>
          <a:lstStyle/>
          <a:p>
            <a:r>
              <a:rPr lang="es-CL" dirty="0"/>
              <a:t>Nuestro país queda a deber al resto del mundo.</a:t>
            </a:r>
          </a:p>
          <a:p>
            <a:r>
              <a:rPr lang="es-CL" dirty="0"/>
              <a:t>Claro que hemos pagado nuestras importaciones:</a:t>
            </a:r>
          </a:p>
          <a:p>
            <a:pPr lvl="1"/>
            <a:r>
              <a:rPr lang="es-CL" dirty="0"/>
              <a:t>Parte con reservas de nuestro Banco Central.</a:t>
            </a:r>
          </a:p>
          <a:p>
            <a:pPr lvl="1"/>
            <a:r>
              <a:rPr lang="es-CL" dirty="0"/>
              <a:t>Parte con nuestra propia moneda y nuestras promesas (de pago) aceptadas por el resto del mundo. Tema credibilidad financiera, estabilidad política, económica y social, responsabilidad fiscal, etc.</a:t>
            </a:r>
          </a:p>
          <a:p>
            <a:r>
              <a:rPr lang="es-CL" dirty="0"/>
              <a:t>Demuestra que el país gasta más de lo que produce. Ej.: La pesadilla del ex ministro Larraín y del ahora ministro Briones.</a:t>
            </a:r>
          </a:p>
          <a:p>
            <a:r>
              <a:rPr lang="es-CL" dirty="0"/>
              <a:t>Y que el exceso de gasto local sólo lo permite el ahorro del resto del mundo (el menor consumo o menor inversión extranjera, por ejemplo, Alemania, Japón, Arabia Saudita).</a:t>
            </a:r>
          </a:p>
        </p:txBody>
      </p:sp>
    </p:spTree>
    <p:extLst>
      <p:ext uri="{BB962C8B-B14F-4D97-AF65-F5344CB8AC3E}">
        <p14:creationId xmlns:p14="http://schemas.microsoft.com/office/powerpoint/2010/main" val="143012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Saldo de la cuenta financiera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439454"/>
          </a:xfrm>
        </p:spPr>
        <p:txBody>
          <a:bodyPr/>
          <a:lstStyle/>
          <a:p>
            <a:pPr algn="ctr"/>
            <a:r>
              <a:rPr lang="es-CL" dirty="0"/>
              <a:t>Inv. </a:t>
            </a:r>
            <a:r>
              <a:rPr lang="es-CL" dirty="0" err="1"/>
              <a:t>Extr</a:t>
            </a:r>
            <a:r>
              <a:rPr lang="es-CL" dirty="0"/>
              <a:t>. de cartera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3205134"/>
          </a:xfrm>
        </p:spPr>
        <p:txBody>
          <a:bodyPr/>
          <a:lstStyle/>
          <a:p>
            <a:pPr algn="just"/>
            <a:r>
              <a:rPr lang="es-CL" dirty="0"/>
              <a:t>Son compras de activos financieros, por ej.: acciones u obligaciones financieras.</a:t>
            </a:r>
          </a:p>
          <a:p>
            <a:pPr algn="just"/>
            <a:r>
              <a:rPr lang="es-CL" dirty="0"/>
              <a:t>Compra de activos nacionales por un extranjero, por ej.: inversiones </a:t>
            </a:r>
            <a:r>
              <a:rPr lang="es-CL" u="sng" dirty="0"/>
              <a:t>desde</a:t>
            </a:r>
            <a:r>
              <a:rPr lang="es-CL" dirty="0"/>
              <a:t> el exterior.</a:t>
            </a:r>
          </a:p>
          <a:p>
            <a:pPr lvl="1" algn="just"/>
            <a:r>
              <a:rPr lang="es-CL" dirty="0"/>
              <a:t>Generan ENTRADA de divisas (y se registran, entonces, con signo positivo +).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818463" y="1023587"/>
            <a:ext cx="3474720" cy="439454"/>
          </a:xfrm>
        </p:spPr>
        <p:txBody>
          <a:bodyPr/>
          <a:lstStyle/>
          <a:p>
            <a:pPr algn="ctr"/>
            <a:r>
              <a:rPr lang="es-CL" dirty="0"/>
              <a:t>Inv. </a:t>
            </a:r>
            <a:r>
              <a:rPr lang="es-CL" dirty="0" err="1"/>
              <a:t>Extr</a:t>
            </a:r>
            <a:r>
              <a:rPr lang="es-CL" dirty="0"/>
              <a:t>. Directa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3529338"/>
          </a:xfrm>
        </p:spPr>
        <p:txBody>
          <a:bodyPr>
            <a:normAutofit lnSpcReduction="10000"/>
          </a:bodyPr>
          <a:lstStyle/>
          <a:p>
            <a:pPr algn="just"/>
            <a:r>
              <a:rPr lang="es-CL" dirty="0"/>
              <a:t>Son compras de activos físicos, por ej.: una fábrica o un terreno. Compra de </a:t>
            </a:r>
            <a:r>
              <a:rPr lang="es-CL" dirty="0" err="1"/>
              <a:t>Chilquinta</a:t>
            </a:r>
            <a:r>
              <a:rPr lang="es-CL" dirty="0"/>
              <a:t> por China Smart </a:t>
            </a:r>
            <a:r>
              <a:rPr lang="es-CL" dirty="0" err="1"/>
              <a:t>Grid</a:t>
            </a:r>
            <a:r>
              <a:rPr lang="es-CL" dirty="0"/>
              <a:t> a SEMPRA en USD$2.200 MM.</a:t>
            </a:r>
          </a:p>
          <a:p>
            <a:pPr algn="just"/>
            <a:r>
              <a:rPr lang="es-CL" dirty="0"/>
              <a:t>Compra de un activo extranjero por una entidad nacional, por ej.: inversiones </a:t>
            </a:r>
            <a:r>
              <a:rPr lang="es-CL" u="sng" dirty="0"/>
              <a:t>al o en </a:t>
            </a:r>
            <a:r>
              <a:rPr lang="es-CL" dirty="0"/>
              <a:t>el exterior.</a:t>
            </a:r>
          </a:p>
          <a:p>
            <a:pPr lvl="1" algn="just"/>
            <a:r>
              <a:rPr lang="es-CL" dirty="0"/>
              <a:t>Generan SALIDA de divisas (y se registran, entonces, con signo negativo -).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280983"/>
              </p:ext>
            </p:extLst>
          </p:nvPr>
        </p:nvGraphicFramePr>
        <p:xfrm>
          <a:off x="3461656" y="5603966"/>
          <a:ext cx="7831527" cy="496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527">
                  <a:extLst>
                    <a:ext uri="{9D8B030D-6E8A-4147-A177-3AD203B41FA5}">
                      <a16:colId xmlns:a16="http://schemas.microsoft.com/office/drawing/2014/main" val="1807878665"/>
                    </a:ext>
                  </a:extLst>
                </a:gridCol>
              </a:tblGrid>
              <a:tr h="496388"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966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9418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 balanza básica (BB)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∑ saldo de cta. </a:t>
            </a:r>
            <a:r>
              <a:rPr lang="es-ES" dirty="0" err="1"/>
              <a:t>cte</a:t>
            </a:r>
            <a:r>
              <a:rPr lang="es-ES" dirty="0"/>
              <a:t> y saldo cta. </a:t>
            </a:r>
            <a:r>
              <a:rPr lang="es-ES" dirty="0" err="1"/>
              <a:t>financ</a:t>
            </a:r>
            <a:r>
              <a:rPr lang="es-ES" dirty="0"/>
              <a:t>. = Balanza Básica (BB).</a:t>
            </a:r>
          </a:p>
          <a:p>
            <a:r>
              <a:rPr lang="es-ES" dirty="0"/>
              <a:t>La BB pretende recoger todos los movimientos de dinero originados por agentes o entidades privadas.</a:t>
            </a:r>
          </a:p>
          <a:p>
            <a:r>
              <a:rPr lang="es-ES" dirty="0"/>
              <a:t>Las opciones de BB puede ser, igualmente, positivas (+) o superávit; y negativas (-) o </a:t>
            </a:r>
            <a:r>
              <a:rPr lang="es-ES"/>
              <a:t>déficit.</a:t>
            </a:r>
            <a:endParaRPr lang="es-ES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72100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Teoría nueva del comercio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dirty="0" err="1"/>
              <a:t>Elangh</a:t>
            </a:r>
            <a:r>
              <a:rPr lang="es-CL" dirty="0"/>
              <a:t> </a:t>
            </a:r>
            <a:r>
              <a:rPr lang="es-CL" dirty="0" err="1"/>
              <a:t>Helpman</a:t>
            </a:r>
            <a:r>
              <a:rPr lang="es-CL" dirty="0"/>
              <a:t> (1946-  ), Paul </a:t>
            </a:r>
            <a:r>
              <a:rPr lang="es-CL" dirty="0" err="1"/>
              <a:t>Krugman</a:t>
            </a:r>
            <a:r>
              <a:rPr lang="es-CL" dirty="0"/>
              <a:t> (1953-  ).</a:t>
            </a:r>
          </a:p>
          <a:p>
            <a:r>
              <a:rPr lang="es-CL" dirty="0"/>
              <a:t>Surgió a partir de fines de los 60´s.</a:t>
            </a:r>
          </a:p>
          <a:p>
            <a:r>
              <a:rPr lang="es-CL" dirty="0"/>
              <a:t>Destaca dos ideas esenciales o factores que identifica como ventajas iniciales que, además, se acumulan con el paso del tiempo y que también conllevan el desplazamiento de producción industrial de regiones rezagadas:</a:t>
            </a:r>
          </a:p>
          <a:p>
            <a:pPr lvl="1"/>
            <a:r>
              <a:rPr lang="es-CL" dirty="0"/>
              <a:t>Rendimientos decrecientes por economías de escala.</a:t>
            </a:r>
          </a:p>
          <a:p>
            <a:pPr lvl="2"/>
            <a:r>
              <a:rPr lang="es-CL" dirty="0"/>
              <a:t>Proporciona ventajas a las grandes empresas al producir a un costo inferior al de empresas nuevas.</a:t>
            </a:r>
          </a:p>
          <a:p>
            <a:pPr lvl="2"/>
            <a:r>
              <a:rPr lang="es-CL" dirty="0"/>
              <a:t>Pone de relieve la idea de que ser el primero en un mercado o industria paga a la hora de acumular beneficios con utilidades mayores (rendimientos crecientes) y desplazar potenciales competidores.</a:t>
            </a:r>
          </a:p>
          <a:p>
            <a:pPr lvl="1"/>
            <a:r>
              <a:rPr lang="es-CL" dirty="0"/>
              <a:t>Competencia imperfecta.</a:t>
            </a:r>
          </a:p>
          <a:p>
            <a:pPr lvl="2"/>
            <a:r>
              <a:rPr lang="es-CL" dirty="0"/>
              <a:t>Sostiene que ciertas estructuras de mercado (ej.: monopolística, </a:t>
            </a:r>
            <a:r>
              <a:rPr lang="es-CL" dirty="0" err="1"/>
              <a:t>oligopolística</a:t>
            </a:r>
            <a:r>
              <a:rPr lang="es-CL" dirty="0"/>
              <a:t>, </a:t>
            </a:r>
            <a:r>
              <a:rPr lang="es-CL" dirty="0" err="1"/>
              <a:t>etc</a:t>
            </a:r>
            <a:r>
              <a:rPr lang="es-CL" dirty="0"/>
              <a:t>), como la de empresas de países grandes e industrializados terminan determinando las  características del comercio internacional.</a:t>
            </a:r>
          </a:p>
          <a:p>
            <a:r>
              <a:rPr lang="es-CL" dirty="0"/>
              <a:t>Afirma que por intervención estatal vía aranceles y subsidios proteccionistas se podría recrear una situación como la de los países con ventajas iniciales consolidadas y crear ciertas ventajas competitivas donde no existían previamente para determinados Estados.</a:t>
            </a:r>
          </a:p>
          <a:p>
            <a:r>
              <a:rPr lang="es-CL" dirty="0"/>
              <a:t>Ejemplos: 1. Equipo de fútbol juvenil con acceso a buenos entrenadores, instalaciones, recursos, </a:t>
            </a:r>
            <a:r>
              <a:rPr lang="es-CL" dirty="0" err="1"/>
              <a:t>etc</a:t>
            </a:r>
            <a:r>
              <a:rPr lang="es-CL" dirty="0"/>
              <a:t>; y 2.: Política industrial de Japón.</a:t>
            </a:r>
          </a:p>
        </p:txBody>
      </p:sp>
    </p:spTree>
    <p:extLst>
      <p:ext uri="{BB962C8B-B14F-4D97-AF65-F5344CB8AC3E}">
        <p14:creationId xmlns:p14="http://schemas.microsoft.com/office/powerpoint/2010/main" val="1840868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130361" cy="4601183"/>
          </a:xfrm>
        </p:spPr>
        <p:txBody>
          <a:bodyPr/>
          <a:lstStyle/>
          <a:p>
            <a:r>
              <a:rPr lang="es-CL" dirty="0"/>
              <a:t>Flujos internacionales de bienes y capitales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3316006"/>
          </a:xfrm>
        </p:spPr>
        <p:txBody>
          <a:bodyPr/>
          <a:lstStyle/>
          <a:p>
            <a:pPr algn="just"/>
            <a:r>
              <a:rPr lang="es-CL" dirty="0"/>
              <a:t>Introducción.</a:t>
            </a:r>
          </a:p>
          <a:p>
            <a:pPr lvl="1" algn="just"/>
            <a:r>
              <a:rPr lang="es-CL" dirty="0"/>
              <a:t>Participamos de la economía del mundo. </a:t>
            </a:r>
          </a:p>
          <a:p>
            <a:pPr lvl="1" algn="just"/>
            <a:r>
              <a:rPr lang="es-CL" dirty="0"/>
              <a:t>La apertura al comercio internacional produce beneficios evidentes (ya lo sabemos, por las ventajas comparativas y la especialización).</a:t>
            </a:r>
          </a:p>
          <a:p>
            <a:pPr lvl="1" algn="just"/>
            <a:r>
              <a:rPr lang="es-CL" dirty="0"/>
              <a:t>Así, el comercio internacional puede hacer que todos estemos mejor. La prueba: Corea del Norte (por decisión propia) y Cuba (por imposibilidad propia, agravada por el embargo de USA).</a:t>
            </a:r>
          </a:p>
          <a:p>
            <a:pPr algn="just"/>
            <a:r>
              <a:rPr lang="es-CL" dirty="0"/>
              <a:t> Dos modelos de análisis económico para entender el comercio internacional.</a:t>
            </a:r>
          </a:p>
          <a:p>
            <a:endParaRPr lang="es-CL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030605"/>
              </p:ext>
            </p:extLst>
          </p:nvPr>
        </p:nvGraphicFramePr>
        <p:xfrm>
          <a:off x="4206240" y="3840480"/>
          <a:ext cx="6978228" cy="22729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697">
                  <a:extLst>
                    <a:ext uri="{9D8B030D-6E8A-4147-A177-3AD203B41FA5}">
                      <a16:colId xmlns:a16="http://schemas.microsoft.com/office/drawing/2014/main" val="2092748018"/>
                    </a:ext>
                  </a:extLst>
                </a:gridCol>
                <a:gridCol w="4339531">
                  <a:extLst>
                    <a:ext uri="{9D8B030D-6E8A-4147-A177-3AD203B41FA5}">
                      <a16:colId xmlns:a16="http://schemas.microsoft.com/office/drawing/2014/main" val="1872511708"/>
                    </a:ext>
                  </a:extLst>
                </a:gridCol>
              </a:tblGrid>
              <a:tr h="738539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Economía cerrada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Economía abierta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705137"/>
                  </a:ext>
                </a:extLst>
              </a:tr>
              <a:tr h="1534398">
                <a:tc>
                  <a:txBody>
                    <a:bodyPr/>
                    <a:lstStyle/>
                    <a:p>
                      <a:r>
                        <a:rPr lang="es-CL" dirty="0"/>
                        <a:t>Una economía sin interacción con otras economías del mundo.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Es una con dicha interacción, a través de flujos canalizados</a:t>
                      </a:r>
                      <a:r>
                        <a:rPr lang="es-CL" baseline="0" dirty="0"/>
                        <a:t> a través de</a:t>
                      </a:r>
                      <a:r>
                        <a:rPr lang="es-CL" dirty="0"/>
                        <a:t> la compra y venta de bienes y servicios en el mercado de productos (productos)</a:t>
                      </a:r>
                      <a:r>
                        <a:rPr lang="es-CL" baseline="0" dirty="0"/>
                        <a:t> </a:t>
                      </a:r>
                      <a:r>
                        <a:rPr lang="es-CL" dirty="0"/>
                        <a:t>y en los mercados financieros (activos de 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177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753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091172" cy="4601183"/>
          </a:xfrm>
        </p:spPr>
        <p:txBody>
          <a:bodyPr/>
          <a:lstStyle/>
          <a:p>
            <a:r>
              <a:rPr lang="es-ES" dirty="0"/>
              <a:t>Flujos internacionales de bienes y capitales</a:t>
            </a:r>
            <a:endParaRPr lang="es-CL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425994"/>
              </p:ext>
            </p:extLst>
          </p:nvPr>
        </p:nvGraphicFramePr>
        <p:xfrm>
          <a:off x="3631472" y="352698"/>
          <a:ext cx="8007533" cy="587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483">
                  <a:extLst>
                    <a:ext uri="{9D8B030D-6E8A-4147-A177-3AD203B41FA5}">
                      <a16:colId xmlns:a16="http://schemas.microsoft.com/office/drawing/2014/main" val="4019919105"/>
                    </a:ext>
                  </a:extLst>
                </a:gridCol>
                <a:gridCol w="2160694">
                  <a:extLst>
                    <a:ext uri="{9D8B030D-6E8A-4147-A177-3AD203B41FA5}">
                      <a16:colId xmlns:a16="http://schemas.microsoft.com/office/drawing/2014/main" val="2072702787"/>
                    </a:ext>
                  </a:extLst>
                </a:gridCol>
                <a:gridCol w="1910178">
                  <a:extLst>
                    <a:ext uri="{9D8B030D-6E8A-4147-A177-3AD203B41FA5}">
                      <a16:colId xmlns:a16="http://schemas.microsoft.com/office/drawing/2014/main" val="4074213654"/>
                    </a:ext>
                  </a:extLst>
                </a:gridCol>
                <a:gridCol w="1910178">
                  <a:extLst>
                    <a:ext uri="{9D8B030D-6E8A-4147-A177-3AD203B41FA5}">
                      <a16:colId xmlns:a16="http://schemas.microsoft.com/office/drawing/2014/main" val="2332963638"/>
                    </a:ext>
                  </a:extLst>
                </a:gridCol>
              </a:tblGrid>
              <a:tr h="405696">
                <a:tc gridSpan="4">
                  <a:txBody>
                    <a:bodyPr/>
                    <a:lstStyle/>
                    <a:p>
                      <a:pPr algn="ctr"/>
                      <a:r>
                        <a:rPr lang="es-CL" dirty="0"/>
                        <a:t>Flujos internacionales de bienes y capitales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775418"/>
                  </a:ext>
                </a:extLst>
              </a:tr>
              <a:tr h="405696">
                <a:tc gridSpan="2"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Mercado de productos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CL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Mercados financieros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379849"/>
                  </a:ext>
                </a:extLst>
              </a:tr>
              <a:tr h="1300451">
                <a:tc>
                  <a:txBody>
                    <a:bodyPr/>
                    <a:lstStyle/>
                    <a:p>
                      <a:r>
                        <a:rPr lang="es-CL" dirty="0"/>
                        <a:t>Exportaciones</a:t>
                      </a:r>
                      <a:r>
                        <a:rPr lang="es-CL" baseline="0" dirty="0"/>
                        <a:t> (X)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Importaciones (I)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Inversión extranjera de portafolio (o de cartera, IC)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Inversión extranjera directa (IED)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535762"/>
                  </a:ext>
                </a:extLst>
              </a:tr>
              <a:tr h="1900659">
                <a:tc>
                  <a:txBody>
                    <a:bodyPr/>
                    <a:lstStyle/>
                    <a:p>
                      <a:r>
                        <a:rPr lang="es-CL" dirty="0"/>
                        <a:t>Bienes y servicios producidos</a:t>
                      </a:r>
                      <a:r>
                        <a:rPr lang="es-CL" baseline="0" dirty="0"/>
                        <a:t> en una economía (doméstica) y que se venden en el extranjero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Bienes y servicios que se producen en el extranjero y que se adquieren por una economía</a:t>
                      </a:r>
                      <a:r>
                        <a:rPr lang="es-CL" baseline="0" dirty="0"/>
                        <a:t> (doméstica).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Compra</a:t>
                      </a:r>
                      <a:r>
                        <a:rPr lang="es-CL" baseline="0" dirty="0"/>
                        <a:t> de activos extranjeros por residentes nacionales.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Compra de activos nacionales por extranjeros no residentes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520703"/>
                  </a:ext>
                </a:extLst>
              </a:tr>
              <a:tr h="755440">
                <a:tc gridSpan="2"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BALANZA COMERCIAL</a:t>
                      </a:r>
                    </a:p>
                    <a:p>
                      <a:pPr algn="ctr"/>
                      <a:r>
                        <a:rPr lang="es-CL" b="0" dirty="0"/>
                        <a:t>o</a:t>
                      </a:r>
                      <a:r>
                        <a:rPr lang="es-CL" b="0" baseline="0" dirty="0"/>
                        <a:t> saldo neto de exportaciones</a:t>
                      </a:r>
                      <a:endParaRPr lang="es-CL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CUENTA DE CAPITAL</a:t>
                      </a:r>
                      <a:endParaRPr lang="es-CL" b="0" dirty="0"/>
                    </a:p>
                    <a:p>
                      <a:pPr algn="ctr"/>
                      <a:r>
                        <a:rPr lang="es-CL" b="0" dirty="0"/>
                        <a:t>o</a:t>
                      </a:r>
                      <a:r>
                        <a:rPr lang="es-CL" b="0" baseline="0" dirty="0"/>
                        <a:t> flujo de salida neta de K (FSNK)</a:t>
                      </a:r>
                      <a:endParaRPr lang="es-CL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040091"/>
                  </a:ext>
                </a:extLst>
              </a:tr>
              <a:tr h="700242">
                <a:tc gridSpan="2"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(X) Exportaciones</a:t>
                      </a:r>
                      <a:r>
                        <a:rPr lang="es-CL" b="0" baseline="0" dirty="0"/>
                        <a:t> – importaciones (I)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L" b="0" dirty="0"/>
                        <a:t>(IC) Inv.</a:t>
                      </a:r>
                      <a:r>
                        <a:rPr lang="es-CL" b="0" baseline="0" dirty="0"/>
                        <a:t> Cartera – Inv. </a:t>
                      </a:r>
                      <a:r>
                        <a:rPr lang="es-CL" b="0" baseline="0" dirty="0" err="1"/>
                        <a:t>Extr</a:t>
                      </a:r>
                      <a:r>
                        <a:rPr lang="es-CL" b="0" baseline="0" dirty="0"/>
                        <a:t>. Directa (IED)</a:t>
                      </a:r>
                      <a:endParaRPr lang="es-CL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427445"/>
                  </a:ext>
                </a:extLst>
              </a:tr>
              <a:tr h="405696">
                <a:tc>
                  <a:txBody>
                    <a:bodyPr/>
                    <a:lstStyle/>
                    <a:p>
                      <a:pPr algn="l"/>
                      <a:r>
                        <a:rPr lang="es-CL" b="0" baseline="0" dirty="0"/>
                        <a:t>Superávit com.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b="0" baseline="0" dirty="0"/>
                        <a:t>Déficit comercial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b="0" dirty="0"/>
                        <a:t>Prestamista neto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CL" b="0" dirty="0"/>
                        <a:t>Prestatario neto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45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106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038921" cy="4601183"/>
          </a:xfrm>
        </p:spPr>
        <p:txBody>
          <a:bodyPr/>
          <a:lstStyle/>
          <a:p>
            <a:r>
              <a:rPr lang="es-ES" dirty="0"/>
              <a:t>Flujos internacionales de bienes y capitales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7396253"/>
              </p:ext>
            </p:extLst>
          </p:nvPr>
        </p:nvGraphicFramePr>
        <p:xfrm>
          <a:off x="3435528" y="326573"/>
          <a:ext cx="8530048" cy="6309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512">
                  <a:extLst>
                    <a:ext uri="{9D8B030D-6E8A-4147-A177-3AD203B41FA5}">
                      <a16:colId xmlns:a16="http://schemas.microsoft.com/office/drawing/2014/main" val="1508673671"/>
                    </a:ext>
                  </a:extLst>
                </a:gridCol>
                <a:gridCol w="2008417">
                  <a:extLst>
                    <a:ext uri="{9D8B030D-6E8A-4147-A177-3AD203B41FA5}">
                      <a16:colId xmlns:a16="http://schemas.microsoft.com/office/drawing/2014/main" val="1035239084"/>
                    </a:ext>
                  </a:extLst>
                </a:gridCol>
                <a:gridCol w="2256607">
                  <a:extLst>
                    <a:ext uri="{9D8B030D-6E8A-4147-A177-3AD203B41FA5}">
                      <a16:colId xmlns:a16="http://schemas.microsoft.com/office/drawing/2014/main" val="2225705186"/>
                    </a:ext>
                  </a:extLst>
                </a:gridCol>
                <a:gridCol w="2132512">
                  <a:extLst>
                    <a:ext uri="{9D8B030D-6E8A-4147-A177-3AD203B41FA5}">
                      <a16:colId xmlns:a16="http://schemas.microsoft.com/office/drawing/2014/main" val="110619665"/>
                    </a:ext>
                  </a:extLst>
                </a:gridCol>
              </a:tblGrid>
              <a:tr h="392988">
                <a:tc gridSpan="2">
                  <a:txBody>
                    <a:bodyPr/>
                    <a:lstStyle/>
                    <a:p>
                      <a:pPr algn="ctr"/>
                      <a:r>
                        <a:rPr lang="es-CL" b="1" dirty="0"/>
                        <a:t>Balanza comercial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L" dirty="0"/>
                        <a:t>Cuenta de Capital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731905"/>
                  </a:ext>
                </a:extLst>
              </a:tr>
              <a:tr h="678310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Superávit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Déficit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Prestamista neto (o acreedor)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Prestatario neto (o deudor)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8740694"/>
                  </a:ext>
                </a:extLst>
              </a:tr>
              <a:tr h="392988">
                <a:tc gridSpan="2">
                  <a:txBody>
                    <a:bodyPr/>
                    <a:lstStyle/>
                    <a:p>
                      <a:pPr algn="ctr"/>
                      <a:r>
                        <a:rPr lang="es-CL" dirty="0"/>
                        <a:t>Factores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L" dirty="0"/>
                        <a:t>Factores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092570"/>
                  </a:ext>
                </a:extLst>
              </a:tr>
              <a:tr h="3294650">
                <a:tc gridSpan="2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Gustos</a:t>
                      </a:r>
                      <a:r>
                        <a:rPr lang="es-CL" baseline="0" dirty="0"/>
                        <a:t> de consumidores sobre bienes y servicios extranjeros.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/>
                        <a:t>Tipo de cambio.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/>
                        <a:t>Ingresos del consumidor en su propio país y en el extranjero.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/>
                        <a:t>Costo de transporte de los bienes y servicios de un país a otro.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/>
                        <a:t>Políticas de comercio internacional.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/>
                        <a:t>Saldo de cuenta corriente (</a:t>
                      </a:r>
                      <a:r>
                        <a:rPr lang="es-CL" baseline="0" dirty="0" err="1"/>
                        <a:t>det</a:t>
                      </a:r>
                      <a:r>
                        <a:rPr lang="es-CL" baseline="0" dirty="0"/>
                        <a:t>. por saldo del sector gubernamental y saldo del sector privado). </a:t>
                      </a:r>
                      <a:r>
                        <a:rPr lang="es-CL" i="1" baseline="0" dirty="0"/>
                        <a:t>Vid infra.</a:t>
                      </a:r>
                      <a:endParaRPr lang="es-CL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El</a:t>
                      </a:r>
                      <a:r>
                        <a:rPr lang="es-CL" baseline="0" dirty="0"/>
                        <a:t> país (su economía) presta más al mundo, de lo que le pide prestado.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/>
                        <a:t>Cómo: </a:t>
                      </a:r>
                      <a:r>
                        <a:rPr lang="el-GR" baseline="0" dirty="0"/>
                        <a:t>Δ</a:t>
                      </a:r>
                      <a:r>
                        <a:rPr lang="es-CL" baseline="0" dirty="0"/>
                        <a:t>+ activos netos en el resto del mundo y prestando más.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CL" dirty="0"/>
                        <a:t>El país (su economía) se endeuda más con el mundo,</a:t>
                      </a:r>
                      <a:r>
                        <a:rPr lang="es-CL" baseline="0" dirty="0"/>
                        <a:t> de lo que es capaz de prestarle.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CL" baseline="0" dirty="0"/>
                        <a:t>Cómo: </a:t>
                      </a:r>
                      <a:r>
                        <a:rPr lang="el-GR" baseline="0" dirty="0"/>
                        <a:t>Δ</a:t>
                      </a:r>
                      <a:r>
                        <a:rPr lang="es-CL" baseline="0" dirty="0"/>
                        <a:t>- activos netos en el resto del mundo y endeudándose más.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135253"/>
                  </a:ext>
                </a:extLst>
              </a:tr>
              <a:tr h="1550423"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s-CL" dirty="0"/>
                        <a:t>Recordar</a:t>
                      </a:r>
                      <a:r>
                        <a:rPr lang="es-CL" baseline="0" dirty="0"/>
                        <a:t> ejemplo: venta de software por internet, Chile, Costa Rica y Brasil.</a:t>
                      </a:r>
                      <a:endParaRPr lang="es-C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Ejemplo: Arabia Saudita, Japón,</a:t>
                      </a:r>
                      <a:r>
                        <a:rPr lang="es-CL" baseline="0" dirty="0"/>
                        <a:t> China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Ejemplo: USA (superávit en cta. cte. pero déficit en cta. K) y países en vías de desarrollo.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803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164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¿Es malo endeudarse?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Depende…</a:t>
            </a:r>
          </a:p>
          <a:p>
            <a:pPr lvl="1"/>
            <a:r>
              <a:rPr lang="es-CL" dirty="0"/>
              <a:t>De a quién Ud. pide prestado. No es lo mismo a su abuelito/a que a China o Arabia Saudita.</a:t>
            </a:r>
          </a:p>
          <a:p>
            <a:pPr lvl="1"/>
            <a:r>
              <a:rPr lang="es-CL" dirty="0"/>
              <a:t>De sus propios ingresos (actuales y/o proyectados con realismo) que le permitan un flujo continuo de servicio de su deuda.</a:t>
            </a:r>
          </a:p>
          <a:p>
            <a:pPr lvl="1"/>
            <a:r>
              <a:rPr lang="es-CL" dirty="0"/>
              <a:t>Del precio del dinero que pide prestado (tasa de interés)</a:t>
            </a:r>
          </a:p>
          <a:p>
            <a:pPr lvl="1"/>
            <a:r>
              <a:rPr lang="es-CL" dirty="0"/>
              <a:t>Del tiempo por el que pide prestado y de la tasa de interés compuesto (existencia o no de anatocismo).</a:t>
            </a:r>
          </a:p>
          <a:p>
            <a:pPr lvl="1"/>
            <a:r>
              <a:rPr lang="es-CL" dirty="0"/>
              <a:t>De lo que Ud. decida hacer con el dinero prestado. Aquí hay dos posibilidades de uso del financiamiento obtenido:</a:t>
            </a:r>
          </a:p>
          <a:p>
            <a:pPr lvl="2"/>
            <a:r>
              <a:rPr lang="es-CL" dirty="0"/>
              <a:t>Lo usa para financiar simple consumo (C), Ud. o su gobierno no genera nada pero cualquiera de los dos lo pasa bien; o</a:t>
            </a:r>
          </a:p>
          <a:p>
            <a:pPr lvl="2"/>
            <a:r>
              <a:rPr lang="es-CL" dirty="0"/>
              <a:t>Lo usa para financiar inversión (INV=</a:t>
            </a:r>
            <a:r>
              <a:rPr lang="el-GR" dirty="0"/>
              <a:t>Δ+</a:t>
            </a:r>
            <a:r>
              <a:rPr lang="es-CL" dirty="0"/>
              <a:t>K del país), lo que supone seguir posponiendo el consumo en aras de generar crecimiento=aumentar el producto =&gt; obtener mayores ingresos y rendimientos, en lo posible mayores que la tasa de interés de su crédito o al menos iguales). Aquí también, naturalmente, la INV puede ser privada (construcciones, plantas, equipos, </a:t>
            </a:r>
            <a:r>
              <a:rPr lang="es-CL" dirty="0" err="1"/>
              <a:t>etc</a:t>
            </a:r>
            <a:r>
              <a:rPr lang="es-CL" dirty="0"/>
              <a:t>) como pública (defensa, programas sociales, </a:t>
            </a:r>
            <a:r>
              <a:rPr lang="es-CL" dirty="0" err="1"/>
              <a:t>etc</a:t>
            </a:r>
            <a:r>
              <a:rPr lang="es-CL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68842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Saldo de Cuenta Corriente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Sabemos que en una economía circular, </a:t>
            </a:r>
            <a:r>
              <a:rPr lang="es-CL" i="1" dirty="0"/>
              <a:t>grosso modo</a:t>
            </a:r>
            <a:r>
              <a:rPr lang="es-CL" dirty="0"/>
              <a:t>, el ingreso o renta (Y) equivale al consumo (C).</a:t>
            </a:r>
          </a:p>
          <a:p>
            <a:pPr lvl="1"/>
            <a:r>
              <a:rPr lang="es-CL" dirty="0"/>
              <a:t>La ecuación básica es, entonces:  Y = C</a:t>
            </a:r>
          </a:p>
          <a:p>
            <a:r>
              <a:rPr lang="es-CL" dirty="0"/>
              <a:t>Pero ella puede detallarse aún más:</a:t>
            </a:r>
          </a:p>
          <a:p>
            <a:pPr lvl="1"/>
            <a:r>
              <a:rPr lang="es-CL" dirty="0"/>
              <a:t>Y = C + I + G + (X – I)</a:t>
            </a:r>
          </a:p>
          <a:p>
            <a:pPr lvl="1"/>
            <a:r>
              <a:rPr lang="es-CL" dirty="0"/>
              <a:t>Donde: </a:t>
            </a:r>
          </a:p>
          <a:p>
            <a:pPr lvl="2"/>
            <a:r>
              <a:rPr lang="es-CL" dirty="0"/>
              <a:t>C = consumo,</a:t>
            </a:r>
          </a:p>
          <a:p>
            <a:pPr lvl="2"/>
            <a:r>
              <a:rPr lang="es-CL" dirty="0"/>
              <a:t>I = inversión, </a:t>
            </a:r>
          </a:p>
          <a:p>
            <a:pPr lvl="2"/>
            <a:r>
              <a:rPr lang="es-CL" dirty="0"/>
              <a:t>G = gasto público y </a:t>
            </a:r>
          </a:p>
          <a:p>
            <a:pPr lvl="2"/>
            <a:r>
              <a:rPr lang="es-CL" dirty="0"/>
              <a:t>(X – I) = el saldo neto de exportaciones.</a:t>
            </a:r>
          </a:p>
        </p:txBody>
      </p:sp>
    </p:spTree>
    <p:extLst>
      <p:ext uri="{BB962C8B-B14F-4D97-AF65-F5344CB8AC3E}">
        <p14:creationId xmlns:p14="http://schemas.microsoft.com/office/powerpoint/2010/main" val="2584923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Saldo de Cuenta Corriente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dirty="0"/>
              <a:t>El saldo de la cuenta corriente de un país es determinado fundamentalmente por tres elementos, íntimamente relacionados:</a:t>
            </a:r>
          </a:p>
          <a:p>
            <a:pPr lvl="1"/>
            <a:r>
              <a:rPr lang="es-CL" dirty="0"/>
              <a:t>El saldo neto de exportaciones. </a:t>
            </a:r>
            <a:r>
              <a:rPr lang="es-CL" i="1" dirty="0"/>
              <a:t>Vid supra</a:t>
            </a:r>
            <a:r>
              <a:rPr lang="es-CL" dirty="0"/>
              <a:t>. Determinado a su vez por:</a:t>
            </a:r>
          </a:p>
          <a:p>
            <a:pPr lvl="2"/>
            <a:r>
              <a:rPr lang="es-CL" dirty="0"/>
              <a:t>El saldo neto de exportaciones (X-I)</a:t>
            </a:r>
          </a:p>
          <a:p>
            <a:pPr lvl="2"/>
            <a:r>
              <a:rPr lang="es-CL" dirty="0"/>
              <a:t>El saldo gubernamental neto: impuestos netos (IN) – compras del gobierno (CG)</a:t>
            </a:r>
          </a:p>
          <a:p>
            <a:pPr lvl="2"/>
            <a:r>
              <a:rPr lang="es-CL" dirty="0"/>
              <a:t>El saldo privado: ahorro privado (AP) – inversión privada (IP).</a:t>
            </a:r>
          </a:p>
          <a:p>
            <a:pPr lvl="3"/>
            <a:r>
              <a:rPr lang="es-CL" dirty="0"/>
              <a:t>AP &gt; IP =&gt; Hay un superávit de ahorro privado susceptible de prestarse a otros sectores.</a:t>
            </a:r>
          </a:p>
          <a:p>
            <a:pPr lvl="3"/>
            <a:r>
              <a:rPr lang="es-CL" dirty="0"/>
              <a:t>AP &lt; IP =&gt; Hay un déficit de ahorro privado que se puede financiar a través de endeudamiento con otros sectores.</a:t>
            </a:r>
          </a:p>
          <a:p>
            <a:pPr lvl="2"/>
            <a:r>
              <a:rPr lang="es-CL" dirty="0"/>
              <a:t>Estos tres saldos también están íntimamente relacionados:</a:t>
            </a:r>
          </a:p>
          <a:p>
            <a:pPr lvl="3"/>
            <a:r>
              <a:rPr lang="es-CL" dirty="0"/>
              <a:t>(X – I) = (IN – CG) + (AP – IP)</a:t>
            </a:r>
          </a:p>
          <a:p>
            <a:pPr lvl="1"/>
            <a:r>
              <a:rPr lang="es-CL" dirty="0"/>
              <a:t>Los ingresos netos por intereses.</a:t>
            </a:r>
          </a:p>
          <a:p>
            <a:pPr lvl="2"/>
            <a:r>
              <a:rPr lang="es-CL" dirty="0"/>
              <a:t>Intereses de lo que ha prestado, por ejemplo.</a:t>
            </a:r>
          </a:p>
          <a:p>
            <a:pPr lvl="2"/>
            <a:r>
              <a:rPr lang="es-CL" dirty="0"/>
              <a:t>Estas son rentas de capital, pues responden a pagos por el uso de dicho factor productivo.</a:t>
            </a:r>
          </a:p>
          <a:p>
            <a:pPr lvl="1"/>
            <a:r>
              <a:rPr lang="es-CL" dirty="0"/>
              <a:t>Las transferencias netas.</a:t>
            </a:r>
          </a:p>
          <a:p>
            <a:pPr lvl="2"/>
            <a:r>
              <a:rPr lang="es-CL" dirty="0"/>
              <a:t>Que son redistribuciones o flujos de renta no necesariamente asociados a retribución de factores productivos. Por ejemplo: pensiones del pilar solidario.</a:t>
            </a:r>
          </a:p>
        </p:txBody>
      </p:sp>
    </p:spTree>
    <p:extLst>
      <p:ext uri="{BB962C8B-B14F-4D97-AF65-F5344CB8AC3E}">
        <p14:creationId xmlns:p14="http://schemas.microsoft.com/office/powerpoint/2010/main" val="2941919789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1_Marco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2966</Words>
  <Application>Microsoft Office PowerPoint</Application>
  <PresentationFormat>Panorámica</PresentationFormat>
  <Paragraphs>257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Arial</vt:lpstr>
      <vt:lpstr>Corbel</vt:lpstr>
      <vt:lpstr>Wingdings 2</vt:lpstr>
      <vt:lpstr>Marco</vt:lpstr>
      <vt:lpstr>1_Marco</vt:lpstr>
      <vt:lpstr>Macroeconomía y Políticas Públicas</vt:lpstr>
      <vt:lpstr>El comercio internacional. Teoría de la trinidad imposible.</vt:lpstr>
      <vt:lpstr>Teoría nueva del comercio</vt:lpstr>
      <vt:lpstr>Flujos internacionales de bienes y capitales</vt:lpstr>
      <vt:lpstr>Flujos internacionales de bienes y capitales</vt:lpstr>
      <vt:lpstr>Flujos internacionales de bienes y capitales</vt:lpstr>
      <vt:lpstr>¿Es malo endeudarse?</vt:lpstr>
      <vt:lpstr>Saldo de Cuenta Corriente</vt:lpstr>
      <vt:lpstr>Saldo de Cuenta Corriente</vt:lpstr>
      <vt:lpstr>CUENTA DE CAPITAL.  El flujo de salida neta de capitales (FSNK) </vt:lpstr>
      <vt:lpstr>Formas que adopta el FSNK</vt:lpstr>
      <vt:lpstr>Formas que adopta el FSNK neto o Inversión Extranjera Neta (IEN)</vt:lpstr>
      <vt:lpstr>Factores que influyen sobre el FSNK</vt:lpstr>
      <vt:lpstr>Ahorro e inversión. Relación con los flujos internacionales</vt:lpstr>
      <vt:lpstr>Ahorro nacional (S) </vt:lpstr>
      <vt:lpstr>Inversión doméstica (I)</vt:lpstr>
      <vt:lpstr>La Balanza de Pagos ¿Qué es?.</vt:lpstr>
      <vt:lpstr>Transacciones que registra la Balanza de Pagos</vt:lpstr>
      <vt:lpstr>Reglas de la Balanza de Pagos.</vt:lpstr>
      <vt:lpstr>Saldo de la cuenta corriente</vt:lpstr>
      <vt:lpstr>Saldo de la cuenta financiera</vt:lpstr>
      <vt:lpstr>La balanza básica (BB)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comercio internacional. Teoría de la trinidad imposible.</dc:title>
  <dc:creator>Rafael Plaza</dc:creator>
  <cp:lastModifiedBy>Rafael Plaza</cp:lastModifiedBy>
  <cp:revision>53</cp:revision>
  <dcterms:created xsi:type="dcterms:W3CDTF">2019-12-06T14:12:00Z</dcterms:created>
  <dcterms:modified xsi:type="dcterms:W3CDTF">2022-11-28T21:20:29Z</dcterms:modified>
</cp:coreProperties>
</file>