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2" r:id="rId2"/>
  </p:sldMasterIdLst>
  <p:sldIdLst>
    <p:sldId id="338" r:id="rId3"/>
    <p:sldId id="257" r:id="rId4"/>
    <p:sldId id="258" r:id="rId5"/>
    <p:sldId id="259" r:id="rId6"/>
    <p:sldId id="261" r:id="rId7"/>
    <p:sldId id="260" r:id="rId8"/>
    <p:sldId id="262" r:id="rId9"/>
    <p:sldId id="263" r:id="rId10"/>
    <p:sldId id="264" r:id="rId11"/>
    <p:sldId id="265" r:id="rId12"/>
    <p:sldId id="266" r:id="rId13"/>
    <p:sldId id="267" r:id="rId14"/>
    <p:sldId id="268" r:id="rId15"/>
    <p:sldId id="269" r:id="rId16"/>
    <p:sldId id="270" r:id="rId17"/>
    <p:sldId id="271" r:id="rId18"/>
    <p:sldId id="272" r:id="rId19"/>
  </p:sldIdLst>
  <p:sldSz cx="12192000" cy="6858000"/>
  <p:notesSz cx="6858000" cy="9144000"/>
  <p:defaultTextStyle>
    <a:defPPr>
      <a:defRPr lang="es-C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2FE4D31-06A3-4460-9C20-1063812CFEC5}" v="1" dt="2022-11-28T21:21:03.818"/>
  </p1510:revLst>
</p1510:revInfo>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81" d="100"/>
          <a:sy n="81" d="100"/>
        </p:scale>
        <p:origin x="54" y="99"/>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3" Type="http://schemas.openxmlformats.org/officeDocument/2006/relationships/slide" Target="slides/slide1.xml"/><Relationship Id="rId21" Type="http://schemas.openxmlformats.org/officeDocument/2006/relationships/viewProps" Target="view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microsoft.com/office/2015/10/relationships/revisionInfo" Target="revisionInfo.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tableStyles" Target="tableStyle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sp>
        <p:nvSpPr>
          <p:cNvPr id="7" name="Rectangle 6"/>
          <p:cNvSpPr/>
          <p:nvPr/>
        </p:nvSpPr>
        <p:spPr>
          <a:xfrm>
            <a:off x="0" y="761999"/>
            <a:ext cx="9141619" cy="533400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9270263" y="761999"/>
            <a:ext cx="2925318" cy="5334001"/>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69848" y="1298448"/>
            <a:ext cx="7315200" cy="3255264"/>
          </a:xfrm>
        </p:spPr>
        <p:txBody>
          <a:bodyPr anchor="b">
            <a:normAutofit/>
          </a:bodyPr>
          <a:lstStyle>
            <a:lvl1pPr algn="l">
              <a:defRPr sz="5900" spc="-100" baseline="0">
                <a:solidFill>
                  <a:srgbClr val="FFFFFF"/>
                </a:solidFill>
              </a:defRPr>
            </a:lvl1pPr>
          </a:lstStyle>
          <a:p>
            <a:r>
              <a:rPr lang="es-ES"/>
              <a:t>Haga clic para modificar el estilo de título del patrón</a:t>
            </a:r>
            <a:endParaRPr lang="en-US" dirty="0"/>
          </a:p>
        </p:txBody>
      </p:sp>
      <p:sp>
        <p:nvSpPr>
          <p:cNvPr id="3" name="Subtitle 2"/>
          <p:cNvSpPr>
            <a:spLocks noGrp="1"/>
          </p:cNvSpPr>
          <p:nvPr>
            <p:ph type="subTitle" idx="1"/>
          </p:nvPr>
        </p:nvSpPr>
        <p:spPr>
          <a:xfrm>
            <a:off x="1100015" y="4670246"/>
            <a:ext cx="7315200" cy="914400"/>
          </a:xfrm>
        </p:spPr>
        <p:txBody>
          <a:bodyPr anchor="t">
            <a:normAutofit/>
          </a:bodyPr>
          <a:lstStyle>
            <a:lvl1pPr marL="0" indent="0" algn="l">
              <a:buNone/>
              <a:defRPr sz="2200" cap="none" spc="0" baseline="0">
                <a:solidFill>
                  <a:schemeClr val="accent1">
                    <a:lumMod val="20000"/>
                    <a:lumOff val="80000"/>
                  </a:schemeClr>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s-ES"/>
              <a:t>Haga clic para modificar el estilo de subtítulo del patrón</a:t>
            </a:r>
            <a:endParaRPr lang="en-US" dirty="0"/>
          </a:p>
        </p:txBody>
      </p:sp>
      <p:sp>
        <p:nvSpPr>
          <p:cNvPr id="4" name="Date Placeholder 3"/>
          <p:cNvSpPr>
            <a:spLocks noGrp="1"/>
          </p:cNvSpPr>
          <p:nvPr>
            <p:ph type="dt" sz="half" idx="10"/>
          </p:nvPr>
        </p:nvSpPr>
        <p:spPr/>
        <p:txBody>
          <a:bodyPr/>
          <a:lstStyle/>
          <a:p>
            <a:fld id="{5586B75A-687E-405C-8A0B-8D00578BA2C3}" type="datetimeFigureOut">
              <a:rPr lang="en-US" dirty="0">
                <a:solidFill>
                  <a:srgbClr val="000000">
                    <a:lumMod val="50000"/>
                    <a:lumOff val="50000"/>
                  </a:srgbClr>
                </a:solidFill>
              </a:rPr>
              <a:pPr/>
              <a:t>11/28/2022</a:t>
            </a:fld>
            <a:endParaRPr lang="en-US" dirty="0">
              <a:solidFill>
                <a:srgbClr val="000000">
                  <a:lumMod val="50000"/>
                  <a:lumOff val="50000"/>
                </a:srgbClr>
              </a:solidFill>
            </a:endParaRPr>
          </a:p>
        </p:txBody>
      </p:sp>
      <p:sp>
        <p:nvSpPr>
          <p:cNvPr id="5" name="Footer Placeholder 4"/>
          <p:cNvSpPr>
            <a:spLocks noGrp="1"/>
          </p:cNvSpPr>
          <p:nvPr>
            <p:ph type="ftr" sz="quarter" idx="11"/>
          </p:nvPr>
        </p:nvSpPr>
        <p:spPr/>
        <p:txBody>
          <a:bodyPr/>
          <a:lstStyle/>
          <a:p>
            <a:endParaRPr lang="en-US" dirty="0">
              <a:solidFill>
                <a:srgbClr val="000000">
                  <a:lumMod val="50000"/>
                  <a:lumOff val="50000"/>
                </a:srgbClr>
              </a:solidFill>
            </a:endParaRPr>
          </a:p>
        </p:txBody>
      </p:sp>
      <p:sp>
        <p:nvSpPr>
          <p:cNvPr id="6" name="Slide Number Placeholder 5"/>
          <p:cNvSpPr>
            <a:spLocks noGrp="1"/>
          </p:cNvSpPr>
          <p:nvPr>
            <p:ph type="sldNum" sz="quarter" idx="12"/>
          </p:nvPr>
        </p:nvSpPr>
        <p:spPr/>
        <p:txBody>
          <a:bodyPr/>
          <a:lstStyle/>
          <a:p>
            <a:fld id="{4FAB73BC-B049-4115-A692-8D63A059BFB8}" type="slidenum">
              <a:rPr lang="en-US" dirty="0">
                <a:solidFill>
                  <a:srgbClr val="40BAD2"/>
                </a:solidFill>
              </a:rPr>
              <a:pPr/>
              <a:t>‹Nº›</a:t>
            </a:fld>
            <a:endParaRPr lang="en-US" dirty="0">
              <a:solidFill>
                <a:srgbClr val="40BAD2"/>
              </a:solidFill>
            </a:endParaRPr>
          </a:p>
        </p:txBody>
      </p:sp>
    </p:spTree>
    <p:extLst>
      <p:ext uri="{BB962C8B-B14F-4D97-AF65-F5344CB8AC3E}">
        <p14:creationId xmlns:p14="http://schemas.microsoft.com/office/powerpoint/2010/main" val="348258858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ncho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6"/>
          <p:cNvSpPr>
            <a:spLocks noGrp="1"/>
          </p:cNvSpPr>
          <p:nvPr>
            <p:ph type="dt" sz="half" idx="10"/>
          </p:nvPr>
        </p:nvSpPr>
        <p:spPr/>
        <p:txBody>
          <a:bodyPr/>
          <a:lstStyle/>
          <a:p>
            <a:fld id="{5586B75A-687E-405C-8A0B-8D00578BA2C3}" type="datetimeFigureOut">
              <a:rPr lang="en-US" dirty="0">
                <a:solidFill>
                  <a:srgbClr val="000000">
                    <a:lumMod val="50000"/>
                    <a:lumOff val="50000"/>
                  </a:srgbClr>
                </a:solidFill>
              </a:rPr>
              <a:pPr/>
              <a:t>11/28/2022</a:t>
            </a:fld>
            <a:endParaRPr lang="en-US" dirty="0">
              <a:solidFill>
                <a:srgbClr val="000000">
                  <a:lumMod val="50000"/>
                  <a:lumOff val="50000"/>
                </a:srgbClr>
              </a:solidFill>
            </a:endParaRPr>
          </a:p>
        </p:txBody>
      </p:sp>
      <p:sp>
        <p:nvSpPr>
          <p:cNvPr id="8" name="Footer Placeholder 7"/>
          <p:cNvSpPr>
            <a:spLocks noGrp="1"/>
          </p:cNvSpPr>
          <p:nvPr>
            <p:ph type="ftr" sz="quarter" idx="11"/>
          </p:nvPr>
        </p:nvSpPr>
        <p:spPr/>
        <p:txBody>
          <a:bodyPr/>
          <a:lstStyle/>
          <a:p>
            <a:endParaRPr lang="en-US" dirty="0">
              <a:solidFill>
                <a:srgbClr val="000000">
                  <a:lumMod val="50000"/>
                  <a:lumOff val="50000"/>
                </a:srgbClr>
              </a:solidFill>
            </a:endParaRPr>
          </a:p>
        </p:txBody>
      </p:sp>
      <p:sp>
        <p:nvSpPr>
          <p:cNvPr id="9" name="Slide Number Placeholder 8"/>
          <p:cNvSpPr>
            <a:spLocks noGrp="1"/>
          </p:cNvSpPr>
          <p:nvPr>
            <p:ph type="sldNum" sz="quarter" idx="12"/>
          </p:nvPr>
        </p:nvSpPr>
        <p:spPr/>
        <p:txBody>
          <a:bodyPr/>
          <a:lstStyle/>
          <a:p>
            <a:fld id="{4FAB73BC-B049-4115-A692-8D63A059BFB8}" type="slidenum">
              <a:rPr lang="en-US" dirty="0">
                <a:solidFill>
                  <a:srgbClr val="40BAD2"/>
                </a:solidFill>
              </a:rPr>
              <a:pPr/>
              <a:t>‹Nº›</a:t>
            </a:fld>
            <a:endParaRPr lang="en-US" dirty="0">
              <a:solidFill>
                <a:srgbClr val="40BAD2"/>
              </a:solidFill>
            </a:endParaRPr>
          </a:p>
        </p:txBody>
      </p:sp>
    </p:spTree>
    <p:extLst>
      <p:ext uri="{BB962C8B-B14F-4D97-AF65-F5344CB8AC3E}">
        <p14:creationId xmlns:p14="http://schemas.microsoft.com/office/powerpoint/2010/main" val="13274919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81000" y="990600"/>
            <a:ext cx="2819400" cy="4953000"/>
          </a:xfrm>
        </p:spPr>
        <p:txBody>
          <a:bodyPr vert="eaVert"/>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3867912" y="868680"/>
            <a:ext cx="7315200" cy="5120640"/>
          </a:xfrm>
        </p:spPr>
        <p:txBody>
          <a:bodyPr vert="eaVert" ancho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6"/>
          <p:cNvSpPr>
            <a:spLocks noGrp="1"/>
          </p:cNvSpPr>
          <p:nvPr>
            <p:ph type="dt" sz="half" idx="10"/>
          </p:nvPr>
        </p:nvSpPr>
        <p:spPr/>
        <p:txBody>
          <a:bodyPr/>
          <a:lstStyle/>
          <a:p>
            <a:fld id="{5586B75A-687E-405C-8A0B-8D00578BA2C3}" type="datetimeFigureOut">
              <a:rPr lang="en-US" dirty="0">
                <a:solidFill>
                  <a:srgbClr val="000000">
                    <a:lumMod val="50000"/>
                    <a:lumOff val="50000"/>
                  </a:srgbClr>
                </a:solidFill>
              </a:rPr>
              <a:pPr/>
              <a:t>11/28/2022</a:t>
            </a:fld>
            <a:endParaRPr lang="en-US" dirty="0">
              <a:solidFill>
                <a:srgbClr val="000000">
                  <a:lumMod val="50000"/>
                  <a:lumOff val="50000"/>
                </a:srgbClr>
              </a:solidFill>
            </a:endParaRPr>
          </a:p>
        </p:txBody>
      </p:sp>
      <p:sp>
        <p:nvSpPr>
          <p:cNvPr id="8" name="Footer Placeholder 7"/>
          <p:cNvSpPr>
            <a:spLocks noGrp="1"/>
          </p:cNvSpPr>
          <p:nvPr>
            <p:ph type="ftr" sz="quarter" idx="11"/>
          </p:nvPr>
        </p:nvSpPr>
        <p:spPr/>
        <p:txBody>
          <a:bodyPr/>
          <a:lstStyle/>
          <a:p>
            <a:endParaRPr lang="en-US" dirty="0">
              <a:solidFill>
                <a:srgbClr val="000000">
                  <a:lumMod val="50000"/>
                  <a:lumOff val="50000"/>
                </a:srgbClr>
              </a:solidFill>
            </a:endParaRPr>
          </a:p>
        </p:txBody>
      </p:sp>
      <p:sp>
        <p:nvSpPr>
          <p:cNvPr id="9" name="Slide Number Placeholder 8"/>
          <p:cNvSpPr>
            <a:spLocks noGrp="1"/>
          </p:cNvSpPr>
          <p:nvPr>
            <p:ph type="sldNum" sz="quarter" idx="12"/>
          </p:nvPr>
        </p:nvSpPr>
        <p:spPr/>
        <p:txBody>
          <a:bodyPr/>
          <a:lstStyle/>
          <a:p>
            <a:fld id="{4FAB73BC-B049-4115-A692-8D63A059BFB8}" type="slidenum">
              <a:rPr lang="en-US" dirty="0">
                <a:solidFill>
                  <a:srgbClr val="40BAD2"/>
                </a:solidFill>
              </a:rPr>
              <a:pPr/>
              <a:t>‹Nº›</a:t>
            </a:fld>
            <a:endParaRPr lang="en-US" dirty="0">
              <a:solidFill>
                <a:srgbClr val="40BAD2"/>
              </a:solidFill>
            </a:endParaRPr>
          </a:p>
        </p:txBody>
      </p:sp>
    </p:spTree>
    <p:extLst>
      <p:ext uri="{BB962C8B-B14F-4D97-AF65-F5344CB8AC3E}">
        <p14:creationId xmlns:p14="http://schemas.microsoft.com/office/powerpoint/2010/main" val="233121222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sp>
        <p:nvSpPr>
          <p:cNvPr id="7" name="Rectangle 6"/>
          <p:cNvSpPr/>
          <p:nvPr/>
        </p:nvSpPr>
        <p:spPr>
          <a:xfrm>
            <a:off x="0" y="761999"/>
            <a:ext cx="9141619" cy="533400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9270263" y="761999"/>
            <a:ext cx="2925318" cy="5334001"/>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69848" y="1298448"/>
            <a:ext cx="7315200" cy="3255264"/>
          </a:xfrm>
        </p:spPr>
        <p:txBody>
          <a:bodyPr anchor="b">
            <a:normAutofit/>
          </a:bodyPr>
          <a:lstStyle>
            <a:lvl1pPr algn="l">
              <a:defRPr sz="5900" spc="-100" baseline="0">
                <a:solidFill>
                  <a:srgbClr val="FFFFFF"/>
                </a:solidFill>
              </a:defRPr>
            </a:lvl1pPr>
          </a:lstStyle>
          <a:p>
            <a:r>
              <a:rPr lang="es-ES"/>
              <a:t>Haga clic para modificar el estilo de título del patrón</a:t>
            </a:r>
            <a:endParaRPr lang="en-US" dirty="0"/>
          </a:p>
        </p:txBody>
      </p:sp>
      <p:sp>
        <p:nvSpPr>
          <p:cNvPr id="3" name="Subtitle 2"/>
          <p:cNvSpPr>
            <a:spLocks noGrp="1"/>
          </p:cNvSpPr>
          <p:nvPr>
            <p:ph type="subTitle" idx="1"/>
          </p:nvPr>
        </p:nvSpPr>
        <p:spPr>
          <a:xfrm>
            <a:off x="1100015" y="4670246"/>
            <a:ext cx="7315200" cy="914400"/>
          </a:xfrm>
        </p:spPr>
        <p:txBody>
          <a:bodyPr anchor="t">
            <a:normAutofit/>
          </a:bodyPr>
          <a:lstStyle>
            <a:lvl1pPr marL="0" indent="0" algn="l">
              <a:buNone/>
              <a:defRPr sz="2200" cap="none" spc="0" baseline="0">
                <a:solidFill>
                  <a:schemeClr val="accent1">
                    <a:lumMod val="20000"/>
                    <a:lumOff val="80000"/>
                  </a:schemeClr>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s-ES"/>
              <a:t>Haga clic para modificar el estilo de subtítulo del patrón</a:t>
            </a:r>
            <a:endParaRPr lang="en-US" dirty="0"/>
          </a:p>
        </p:txBody>
      </p:sp>
      <p:sp>
        <p:nvSpPr>
          <p:cNvPr id="4" name="Date Placeholder 3"/>
          <p:cNvSpPr>
            <a:spLocks noGrp="1"/>
          </p:cNvSpPr>
          <p:nvPr>
            <p:ph type="dt" sz="half" idx="10"/>
          </p:nvPr>
        </p:nvSpPr>
        <p:spPr/>
        <p:txBody>
          <a:bodyPr/>
          <a:lstStyle/>
          <a:p>
            <a:fld id="{5586B75A-687E-405C-8A0B-8D00578BA2C3}" type="datetimeFigureOut">
              <a:rPr lang="en-US" dirty="0"/>
              <a:pPr/>
              <a:t>11/28/2022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pPr/>
              <a:t>‹Nº›</a:t>
            </a:fld>
            <a:endParaRPr lang="en-US" dirty="0"/>
          </a:p>
        </p:txBody>
      </p:sp>
    </p:spTree>
    <p:extLst>
      <p:ext uri="{BB962C8B-B14F-4D97-AF65-F5344CB8AC3E}">
        <p14:creationId xmlns:p14="http://schemas.microsoft.com/office/powerpoint/2010/main" val="342848012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5586B75A-687E-405C-8A0B-8D00578BA2C3}" type="datetimeFigureOut">
              <a:rPr lang="en-US" dirty="0"/>
              <a:pPr/>
              <a:t>11/28/2022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pPr/>
              <a:t>‹Nº›</a:t>
            </a:fld>
            <a:endParaRPr lang="en-US" dirty="0"/>
          </a:p>
        </p:txBody>
      </p:sp>
    </p:spTree>
    <p:extLst>
      <p:ext uri="{BB962C8B-B14F-4D97-AF65-F5344CB8AC3E}">
        <p14:creationId xmlns:p14="http://schemas.microsoft.com/office/powerpoint/2010/main" val="346747599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3867912" y="1298448"/>
            <a:ext cx="7315200" cy="3255264"/>
          </a:xfrm>
        </p:spPr>
        <p:txBody>
          <a:bodyPr anchor="b">
            <a:normAutofit/>
          </a:bodyPr>
          <a:lstStyle>
            <a:lvl1pPr>
              <a:defRPr sz="5900" b="0" spc="-100" baseline="0">
                <a:solidFill>
                  <a:schemeClr val="tx1">
                    <a:lumMod val="65000"/>
                    <a:lumOff val="35000"/>
                  </a:schemeClr>
                </a:solidFill>
              </a:defRPr>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3886200" y="4672584"/>
            <a:ext cx="7315200" cy="914400"/>
          </a:xfrm>
        </p:spPr>
        <p:txBody>
          <a:bodyPr anchor="t">
            <a:normAutofit/>
          </a:bodyPr>
          <a:lstStyle>
            <a:lvl1pPr marL="0" indent="0">
              <a:buNone/>
              <a:defRPr sz="2200" cap="none" spc="0" baseline="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el estilo de texto del patrón</a:t>
            </a:r>
          </a:p>
        </p:txBody>
      </p:sp>
      <p:sp>
        <p:nvSpPr>
          <p:cNvPr id="4" name="Date Placeholder 3"/>
          <p:cNvSpPr>
            <a:spLocks noGrp="1"/>
          </p:cNvSpPr>
          <p:nvPr>
            <p:ph type="dt" sz="half" idx="10"/>
          </p:nvPr>
        </p:nvSpPr>
        <p:spPr/>
        <p:txBody>
          <a:bodyPr/>
          <a:lstStyle/>
          <a:p>
            <a:fld id="{5586B75A-687E-405C-8A0B-8D00578BA2C3}" type="datetimeFigureOut">
              <a:rPr lang="en-US" dirty="0"/>
              <a:pPr/>
              <a:t>11/28/2022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pPr/>
              <a:t>‹Nº›</a:t>
            </a:fld>
            <a:endParaRPr lang="en-US" dirty="0"/>
          </a:p>
        </p:txBody>
      </p:sp>
    </p:spTree>
    <p:extLst>
      <p:ext uri="{BB962C8B-B14F-4D97-AF65-F5344CB8AC3E}">
        <p14:creationId xmlns:p14="http://schemas.microsoft.com/office/powerpoint/2010/main" val="339112397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sz="half" idx="1"/>
          </p:nvPr>
        </p:nvSpPr>
        <p:spPr>
          <a:xfrm>
            <a:off x="3867912" y="868680"/>
            <a:ext cx="347472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Content Placeholder 3"/>
          <p:cNvSpPr>
            <a:spLocks noGrp="1"/>
          </p:cNvSpPr>
          <p:nvPr>
            <p:ph sz="half" idx="2"/>
          </p:nvPr>
        </p:nvSpPr>
        <p:spPr>
          <a:xfrm>
            <a:off x="7818120" y="868680"/>
            <a:ext cx="347472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8" name="Date Placeholder 7"/>
          <p:cNvSpPr>
            <a:spLocks noGrp="1"/>
          </p:cNvSpPr>
          <p:nvPr>
            <p:ph type="dt" sz="half" idx="10"/>
          </p:nvPr>
        </p:nvSpPr>
        <p:spPr/>
        <p:txBody>
          <a:bodyPr/>
          <a:lstStyle/>
          <a:p>
            <a:fld id="{5586B75A-687E-405C-8A0B-8D00578BA2C3}" type="datetimeFigureOut">
              <a:rPr lang="en-US" dirty="0"/>
              <a:pPr/>
              <a:t>11/28/2022</a:t>
            </a:fld>
            <a:endParaRPr lang="en-US" dirty="0"/>
          </a:p>
        </p:txBody>
      </p:sp>
      <p:sp>
        <p:nvSpPr>
          <p:cNvPr id="9" name="Footer Placeholder 8"/>
          <p:cNvSpPr>
            <a:spLocks noGrp="1"/>
          </p:cNvSpPr>
          <p:nvPr>
            <p:ph type="ftr" sz="quarter" idx="11"/>
          </p:nvPr>
        </p:nvSpPr>
        <p:spPr/>
        <p:txBody>
          <a:bodyPr/>
          <a:lstStyle/>
          <a:p>
            <a:endParaRPr lang="en-US" dirty="0"/>
          </a:p>
        </p:txBody>
      </p:sp>
      <p:sp>
        <p:nvSpPr>
          <p:cNvPr id="10" name="Slide Number Placeholder 9"/>
          <p:cNvSpPr>
            <a:spLocks noGrp="1"/>
          </p:cNvSpPr>
          <p:nvPr>
            <p:ph type="sldNum" sz="quarter" idx="12"/>
          </p:nvPr>
        </p:nvSpPr>
        <p:spPr/>
        <p:txBody>
          <a:bodyPr/>
          <a:lstStyle/>
          <a:p>
            <a:fld id="{4FAB73BC-B049-4115-A692-8D63A059BFB8}" type="slidenum">
              <a:rPr lang="en-US" dirty="0"/>
              <a:pPr/>
              <a:t>‹Nº›</a:t>
            </a:fld>
            <a:endParaRPr lang="en-US" dirty="0"/>
          </a:p>
        </p:txBody>
      </p:sp>
    </p:spTree>
    <p:extLst>
      <p:ext uri="{BB962C8B-B14F-4D97-AF65-F5344CB8AC3E}">
        <p14:creationId xmlns:p14="http://schemas.microsoft.com/office/powerpoint/2010/main" val="344855628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3867912" y="1023586"/>
            <a:ext cx="3474720" cy="807720"/>
          </a:xfrm>
        </p:spPr>
        <p:txBody>
          <a:bodyPr anchor="b">
            <a:normAutofit/>
          </a:bodyPr>
          <a:lstStyle>
            <a:lvl1pPr marL="0" indent="0">
              <a:spcBef>
                <a:spcPts val="0"/>
              </a:spcBef>
              <a:buNone/>
              <a:defRPr sz="2000" b="1">
                <a:solidFill>
                  <a:schemeClr val="tx1">
                    <a:lumMod val="65000"/>
                    <a:lumOff val="3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4" name="Content Placeholder 3"/>
          <p:cNvSpPr>
            <a:spLocks noGrp="1"/>
          </p:cNvSpPr>
          <p:nvPr>
            <p:ph sz="half" idx="2"/>
          </p:nvPr>
        </p:nvSpPr>
        <p:spPr>
          <a:xfrm>
            <a:off x="3867912" y="1930936"/>
            <a:ext cx="3474720" cy="402336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Text Placeholder 4"/>
          <p:cNvSpPr>
            <a:spLocks noGrp="1"/>
          </p:cNvSpPr>
          <p:nvPr>
            <p:ph type="body" sz="quarter" idx="3"/>
          </p:nvPr>
        </p:nvSpPr>
        <p:spPr>
          <a:xfrm>
            <a:off x="7818463" y="1023586"/>
            <a:ext cx="3474720" cy="813171"/>
          </a:xfrm>
        </p:spPr>
        <p:txBody>
          <a:bodyPr anchor="b">
            <a:normAutofit/>
          </a:bodyPr>
          <a:lstStyle>
            <a:lvl1pPr marL="0" indent="0">
              <a:spcBef>
                <a:spcPts val="0"/>
              </a:spcBef>
              <a:buNone/>
              <a:defRPr sz="2000" b="1">
                <a:solidFill>
                  <a:schemeClr val="tx1">
                    <a:lumMod val="65000"/>
                    <a:lumOff val="3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6" name="Content Placeholder 5"/>
          <p:cNvSpPr>
            <a:spLocks noGrp="1"/>
          </p:cNvSpPr>
          <p:nvPr>
            <p:ph sz="quarter" idx="4"/>
          </p:nvPr>
        </p:nvSpPr>
        <p:spPr>
          <a:xfrm>
            <a:off x="7818463" y="1930936"/>
            <a:ext cx="3474720" cy="402336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2" name="Date Placeholder 1"/>
          <p:cNvSpPr>
            <a:spLocks noGrp="1"/>
          </p:cNvSpPr>
          <p:nvPr>
            <p:ph type="dt" sz="half" idx="10"/>
          </p:nvPr>
        </p:nvSpPr>
        <p:spPr/>
        <p:txBody>
          <a:bodyPr/>
          <a:lstStyle/>
          <a:p>
            <a:fld id="{5586B75A-687E-405C-8A0B-8D00578BA2C3}" type="datetimeFigureOut">
              <a:rPr lang="en-US" dirty="0"/>
              <a:pPr/>
              <a:t>11/28/2022</a:t>
            </a:fld>
            <a:endParaRPr lang="en-US" dirty="0"/>
          </a:p>
        </p:txBody>
      </p:sp>
      <p:sp>
        <p:nvSpPr>
          <p:cNvPr id="11" name="Footer Placeholder 10"/>
          <p:cNvSpPr>
            <a:spLocks noGrp="1"/>
          </p:cNvSpPr>
          <p:nvPr>
            <p:ph type="ftr" sz="quarter" idx="11"/>
          </p:nvPr>
        </p:nvSpPr>
        <p:spPr/>
        <p:txBody>
          <a:bodyPr/>
          <a:lstStyle/>
          <a:p>
            <a:endParaRPr lang="en-US" dirty="0"/>
          </a:p>
        </p:txBody>
      </p:sp>
      <p:sp>
        <p:nvSpPr>
          <p:cNvPr id="12" name="Slide Number Placeholder 11"/>
          <p:cNvSpPr>
            <a:spLocks noGrp="1"/>
          </p:cNvSpPr>
          <p:nvPr>
            <p:ph type="sldNum" sz="quarter" idx="12"/>
          </p:nvPr>
        </p:nvSpPr>
        <p:spPr/>
        <p:txBody>
          <a:bodyPr/>
          <a:lstStyle/>
          <a:p>
            <a:fld id="{4FAB73BC-B049-4115-A692-8D63A059BFB8}" type="slidenum">
              <a:rPr lang="en-US" dirty="0"/>
              <a:pPr/>
              <a:t>‹Nº›</a:t>
            </a:fld>
            <a:endParaRPr lang="en-US" dirty="0"/>
          </a:p>
        </p:txBody>
      </p:sp>
    </p:spTree>
    <p:extLst>
      <p:ext uri="{BB962C8B-B14F-4D97-AF65-F5344CB8AC3E}">
        <p14:creationId xmlns:p14="http://schemas.microsoft.com/office/powerpoint/2010/main" val="40768038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s-ES"/>
              <a:t>Haga clic para modificar el estilo de título del patrón</a:t>
            </a:r>
            <a:endParaRPr lang="en-US" dirty="0"/>
          </a:p>
        </p:txBody>
      </p:sp>
      <p:sp>
        <p:nvSpPr>
          <p:cNvPr id="2" name="Date Placeholder 1"/>
          <p:cNvSpPr>
            <a:spLocks noGrp="1"/>
          </p:cNvSpPr>
          <p:nvPr>
            <p:ph type="dt" sz="half" idx="10"/>
          </p:nvPr>
        </p:nvSpPr>
        <p:spPr/>
        <p:txBody>
          <a:bodyPr/>
          <a:lstStyle/>
          <a:p>
            <a:fld id="{5586B75A-687E-405C-8A0B-8D00578BA2C3}" type="datetimeFigureOut">
              <a:rPr lang="en-US" dirty="0"/>
              <a:pPr/>
              <a:t>11/28/2022</a:t>
            </a:fld>
            <a:endParaRPr lang="en-US" dirty="0"/>
          </a:p>
        </p:txBody>
      </p:sp>
      <p:sp>
        <p:nvSpPr>
          <p:cNvPr id="7" name="Footer Placeholder 6"/>
          <p:cNvSpPr>
            <a:spLocks noGrp="1"/>
          </p:cNvSpPr>
          <p:nvPr>
            <p:ph type="ftr" sz="quarter" idx="11"/>
          </p:nvPr>
        </p:nvSpPr>
        <p:spPr/>
        <p:txBody>
          <a:bodyPr/>
          <a:lstStyle/>
          <a:p>
            <a:endParaRPr lang="en-US" dirty="0"/>
          </a:p>
        </p:txBody>
      </p:sp>
      <p:sp>
        <p:nvSpPr>
          <p:cNvPr id="8" name="Slide Number Placeholder 7"/>
          <p:cNvSpPr>
            <a:spLocks noGrp="1"/>
          </p:cNvSpPr>
          <p:nvPr>
            <p:ph type="sldNum" sz="quarter" idx="12"/>
          </p:nvPr>
        </p:nvSpPr>
        <p:spPr/>
        <p:txBody>
          <a:bodyPr/>
          <a:lstStyle/>
          <a:p>
            <a:fld id="{4FAB73BC-B049-4115-A692-8D63A059BFB8}" type="slidenum">
              <a:rPr lang="en-US" dirty="0"/>
              <a:pPr/>
              <a:t>‹Nº›</a:t>
            </a:fld>
            <a:endParaRPr lang="en-US" dirty="0"/>
          </a:p>
        </p:txBody>
      </p:sp>
    </p:spTree>
    <p:extLst>
      <p:ext uri="{BB962C8B-B14F-4D97-AF65-F5344CB8AC3E}">
        <p14:creationId xmlns:p14="http://schemas.microsoft.com/office/powerpoint/2010/main" val="352545716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type="blank" preserve="1">
  <p:cSld name="En blanco">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5586B75A-687E-405C-8A0B-8D00578BA2C3}" type="datetimeFigureOut">
              <a:rPr lang="en-US" dirty="0"/>
              <a:pPr/>
              <a:t>11/28/2022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pPr/>
              <a:t>‹Nº›</a:t>
            </a:fld>
            <a:endParaRPr lang="en-US" dirty="0"/>
          </a:p>
        </p:txBody>
      </p:sp>
    </p:spTree>
    <p:extLst>
      <p:ext uri="{BB962C8B-B14F-4D97-AF65-F5344CB8AC3E}">
        <p14:creationId xmlns:p14="http://schemas.microsoft.com/office/powerpoint/2010/main" val="302585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256032" y="1143000"/>
            <a:ext cx="2834640" cy="2377440"/>
          </a:xfrm>
        </p:spPr>
        <p:txBody>
          <a:bodyPr anchor="b">
            <a:normAutofit/>
          </a:bodyPr>
          <a:lstStyle>
            <a:lvl1pPr>
              <a:defRPr sz="3200" b="0" baseline="0"/>
            </a:lvl1pPr>
          </a:lstStyle>
          <a:p>
            <a:r>
              <a:rPr lang="es-ES"/>
              <a:t>Haga clic para modificar el estilo de título del patrón</a:t>
            </a:r>
            <a:endParaRPr lang="en-US" dirty="0"/>
          </a:p>
        </p:txBody>
      </p:sp>
      <p:sp>
        <p:nvSpPr>
          <p:cNvPr id="3" name="Content Placeholder 2"/>
          <p:cNvSpPr>
            <a:spLocks noGrp="1"/>
          </p:cNvSpPr>
          <p:nvPr>
            <p:ph idx="1"/>
          </p:nvPr>
        </p:nvSpPr>
        <p:spPr>
          <a:xfrm>
            <a:off x="3867912" y="868680"/>
            <a:ext cx="731520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Text Placeholder 3"/>
          <p:cNvSpPr>
            <a:spLocks noGrp="1"/>
          </p:cNvSpPr>
          <p:nvPr>
            <p:ph type="body" sz="half" idx="2"/>
          </p:nvPr>
        </p:nvSpPr>
        <p:spPr>
          <a:xfrm>
            <a:off x="256032" y="3494176"/>
            <a:ext cx="2834640" cy="2321990"/>
          </a:xfrm>
        </p:spPr>
        <p:txBody>
          <a:bodyPr anchor="t">
            <a:normAutofit/>
          </a:bodyPr>
          <a:lstStyle>
            <a:lvl1pPr marL="0" indent="0">
              <a:lnSpc>
                <a:spcPct val="100000"/>
              </a:lnSpc>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8" name="Date Placeholder 7"/>
          <p:cNvSpPr>
            <a:spLocks noGrp="1"/>
          </p:cNvSpPr>
          <p:nvPr>
            <p:ph type="dt" sz="half" idx="10"/>
          </p:nvPr>
        </p:nvSpPr>
        <p:spPr/>
        <p:txBody>
          <a:bodyPr/>
          <a:lstStyle/>
          <a:p>
            <a:fld id="{5586B75A-687E-405C-8A0B-8D00578BA2C3}" type="datetimeFigureOut">
              <a:rPr lang="en-US" dirty="0"/>
              <a:pPr/>
              <a:t>11/28/2022</a:t>
            </a:fld>
            <a:endParaRPr lang="en-US" dirty="0"/>
          </a:p>
        </p:txBody>
      </p:sp>
      <p:sp>
        <p:nvSpPr>
          <p:cNvPr id="9" name="Footer Placeholder 8"/>
          <p:cNvSpPr>
            <a:spLocks noGrp="1"/>
          </p:cNvSpPr>
          <p:nvPr>
            <p:ph type="ftr" sz="quarter" idx="11"/>
          </p:nvPr>
        </p:nvSpPr>
        <p:spPr/>
        <p:txBody>
          <a:bodyPr/>
          <a:lstStyle/>
          <a:p>
            <a:endParaRPr lang="en-US" dirty="0"/>
          </a:p>
        </p:txBody>
      </p:sp>
      <p:sp>
        <p:nvSpPr>
          <p:cNvPr id="10" name="Slide Number Placeholder 9"/>
          <p:cNvSpPr>
            <a:spLocks noGrp="1"/>
          </p:cNvSpPr>
          <p:nvPr>
            <p:ph type="sldNum" sz="quarter" idx="12"/>
          </p:nvPr>
        </p:nvSpPr>
        <p:spPr/>
        <p:txBody>
          <a:bodyPr/>
          <a:lstStyle/>
          <a:p>
            <a:fld id="{4FAB73BC-B049-4115-A692-8D63A059BFB8}" type="slidenum">
              <a:rPr lang="en-US" dirty="0"/>
              <a:pPr/>
              <a:t>‹Nº›</a:t>
            </a:fld>
            <a:endParaRPr lang="en-US" dirty="0"/>
          </a:p>
        </p:txBody>
      </p:sp>
    </p:spTree>
    <p:extLst>
      <p:ext uri="{BB962C8B-B14F-4D97-AF65-F5344CB8AC3E}">
        <p14:creationId xmlns:p14="http://schemas.microsoft.com/office/powerpoint/2010/main" val="7467370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5586B75A-687E-405C-8A0B-8D00578BA2C3}" type="datetimeFigureOut">
              <a:rPr lang="en-US" dirty="0">
                <a:solidFill>
                  <a:srgbClr val="000000">
                    <a:lumMod val="50000"/>
                    <a:lumOff val="50000"/>
                  </a:srgbClr>
                </a:solidFill>
              </a:rPr>
              <a:pPr/>
              <a:t>11/28/2022</a:t>
            </a:fld>
            <a:endParaRPr lang="en-US" dirty="0">
              <a:solidFill>
                <a:srgbClr val="000000">
                  <a:lumMod val="50000"/>
                  <a:lumOff val="50000"/>
                </a:srgbClr>
              </a:solidFill>
            </a:endParaRPr>
          </a:p>
        </p:txBody>
      </p:sp>
      <p:sp>
        <p:nvSpPr>
          <p:cNvPr id="5" name="Footer Placeholder 4"/>
          <p:cNvSpPr>
            <a:spLocks noGrp="1"/>
          </p:cNvSpPr>
          <p:nvPr>
            <p:ph type="ftr" sz="quarter" idx="11"/>
          </p:nvPr>
        </p:nvSpPr>
        <p:spPr/>
        <p:txBody>
          <a:bodyPr/>
          <a:lstStyle/>
          <a:p>
            <a:endParaRPr lang="en-US" dirty="0">
              <a:solidFill>
                <a:srgbClr val="000000">
                  <a:lumMod val="50000"/>
                  <a:lumOff val="50000"/>
                </a:srgbClr>
              </a:solidFill>
            </a:endParaRPr>
          </a:p>
        </p:txBody>
      </p:sp>
      <p:sp>
        <p:nvSpPr>
          <p:cNvPr id="6" name="Slide Number Placeholder 5"/>
          <p:cNvSpPr>
            <a:spLocks noGrp="1"/>
          </p:cNvSpPr>
          <p:nvPr>
            <p:ph type="sldNum" sz="quarter" idx="12"/>
          </p:nvPr>
        </p:nvSpPr>
        <p:spPr/>
        <p:txBody>
          <a:bodyPr/>
          <a:lstStyle/>
          <a:p>
            <a:fld id="{4FAB73BC-B049-4115-A692-8D63A059BFB8}" type="slidenum">
              <a:rPr lang="en-US" dirty="0">
                <a:solidFill>
                  <a:srgbClr val="40BAD2"/>
                </a:solidFill>
              </a:rPr>
              <a:pPr/>
              <a:t>‹Nº›</a:t>
            </a:fld>
            <a:endParaRPr lang="en-US" dirty="0">
              <a:solidFill>
                <a:srgbClr val="40BAD2"/>
              </a:solidFill>
            </a:endParaRPr>
          </a:p>
        </p:txBody>
      </p:sp>
    </p:spTree>
    <p:extLst>
      <p:ext uri="{BB962C8B-B14F-4D97-AF65-F5344CB8AC3E}">
        <p14:creationId xmlns:p14="http://schemas.microsoft.com/office/powerpoint/2010/main" val="48534672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256032" y="1143000"/>
            <a:ext cx="2834640" cy="2377440"/>
          </a:xfrm>
        </p:spPr>
        <p:txBody>
          <a:bodyPr anchor="b">
            <a:normAutofit/>
          </a:bodyPr>
          <a:lstStyle>
            <a:lvl1pPr>
              <a:defRPr sz="3200" b="0"/>
            </a:lvl1pPr>
          </a:lstStyle>
          <a:p>
            <a:r>
              <a:rPr lang="es-ES"/>
              <a:t>Haga clic para modificar el estilo de título del patrón</a:t>
            </a:r>
            <a:endParaRPr lang="en-US" dirty="0"/>
          </a:p>
        </p:txBody>
      </p:sp>
      <p:sp>
        <p:nvSpPr>
          <p:cNvPr id="3" name="Picture Placeholder 2"/>
          <p:cNvSpPr>
            <a:spLocks noGrp="1" noChangeAspect="1"/>
          </p:cNvSpPr>
          <p:nvPr>
            <p:ph type="pic" idx="1"/>
          </p:nvPr>
        </p:nvSpPr>
        <p:spPr>
          <a:xfrm>
            <a:off x="3570644" y="767419"/>
            <a:ext cx="8115230" cy="5330952"/>
          </a:xfrm>
          <a:solidFill>
            <a:schemeClr val="bg1">
              <a:lumMod val="75000"/>
            </a:schemeClr>
          </a:solidFill>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a:t>Haga clic en el icono para agregar una imagen</a:t>
            </a:r>
            <a:endParaRPr lang="en-US" dirty="0"/>
          </a:p>
        </p:txBody>
      </p:sp>
      <p:sp>
        <p:nvSpPr>
          <p:cNvPr id="4" name="Text Placeholder 3"/>
          <p:cNvSpPr>
            <a:spLocks noGrp="1"/>
          </p:cNvSpPr>
          <p:nvPr>
            <p:ph type="body" sz="half" idx="2"/>
          </p:nvPr>
        </p:nvSpPr>
        <p:spPr>
          <a:xfrm>
            <a:off x="256032" y="3493008"/>
            <a:ext cx="2834640" cy="2322576"/>
          </a:xfrm>
        </p:spPr>
        <p:txBody>
          <a:bodyPr anchor="t">
            <a:normAutofit/>
          </a:bodyPr>
          <a:lstStyle>
            <a:lvl1pPr marL="0" indent="0">
              <a:lnSpc>
                <a:spcPct val="100000"/>
              </a:lnSpc>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8" name="Date Placeholder 7"/>
          <p:cNvSpPr>
            <a:spLocks noGrp="1"/>
          </p:cNvSpPr>
          <p:nvPr>
            <p:ph type="dt" sz="half" idx="10"/>
          </p:nvPr>
        </p:nvSpPr>
        <p:spPr/>
        <p:txBody>
          <a:bodyPr/>
          <a:lstStyle/>
          <a:p>
            <a:fld id="{5586B75A-687E-405C-8A0B-8D00578BA2C3}" type="datetimeFigureOut">
              <a:rPr lang="en-US" dirty="0"/>
              <a:pPr/>
              <a:t>11/28/2022</a:t>
            </a:fld>
            <a:endParaRPr lang="en-US" dirty="0"/>
          </a:p>
        </p:txBody>
      </p:sp>
      <p:sp>
        <p:nvSpPr>
          <p:cNvPr id="9" name="Footer Placeholder 8"/>
          <p:cNvSpPr>
            <a:spLocks noGrp="1"/>
          </p:cNvSpPr>
          <p:nvPr>
            <p:ph type="ftr" sz="quarter" idx="11"/>
          </p:nvPr>
        </p:nvSpPr>
        <p:spPr>
          <a:xfrm>
            <a:off x="3499101" y="6356350"/>
            <a:ext cx="5911517" cy="365125"/>
          </a:xfrm>
        </p:spPr>
        <p:txBody>
          <a:bodyPr/>
          <a:lstStyle/>
          <a:p>
            <a:endParaRPr lang="en-US" dirty="0"/>
          </a:p>
        </p:txBody>
      </p:sp>
      <p:sp>
        <p:nvSpPr>
          <p:cNvPr id="10" name="Slide Number Placeholder 9"/>
          <p:cNvSpPr>
            <a:spLocks noGrp="1"/>
          </p:cNvSpPr>
          <p:nvPr>
            <p:ph type="sldNum" sz="quarter" idx="12"/>
          </p:nvPr>
        </p:nvSpPr>
        <p:spPr/>
        <p:txBody>
          <a:bodyPr/>
          <a:lstStyle/>
          <a:p>
            <a:fld id="{4FAB73BC-B049-4115-A692-8D63A059BFB8}" type="slidenum">
              <a:rPr lang="en-US" dirty="0"/>
              <a:pPr/>
              <a:t>‹Nº›</a:t>
            </a:fld>
            <a:endParaRPr lang="en-US" dirty="0"/>
          </a:p>
        </p:txBody>
      </p:sp>
    </p:spTree>
    <p:extLst>
      <p:ext uri="{BB962C8B-B14F-4D97-AF65-F5344CB8AC3E}">
        <p14:creationId xmlns:p14="http://schemas.microsoft.com/office/powerpoint/2010/main" val="289071139"/>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ncho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6"/>
          <p:cNvSpPr>
            <a:spLocks noGrp="1"/>
          </p:cNvSpPr>
          <p:nvPr>
            <p:ph type="dt" sz="half" idx="10"/>
          </p:nvPr>
        </p:nvSpPr>
        <p:spPr/>
        <p:txBody>
          <a:bodyPr/>
          <a:lstStyle/>
          <a:p>
            <a:fld id="{5586B75A-687E-405C-8A0B-8D00578BA2C3}" type="datetimeFigureOut">
              <a:rPr lang="en-US" dirty="0"/>
              <a:pPr/>
              <a:t>11/28/2022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pPr/>
              <a:t>‹Nº›</a:t>
            </a:fld>
            <a:endParaRPr lang="en-US" dirty="0"/>
          </a:p>
        </p:txBody>
      </p:sp>
    </p:spTree>
    <p:extLst>
      <p:ext uri="{BB962C8B-B14F-4D97-AF65-F5344CB8AC3E}">
        <p14:creationId xmlns:p14="http://schemas.microsoft.com/office/powerpoint/2010/main" val="76566874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81000" y="990600"/>
            <a:ext cx="2819400" cy="4953000"/>
          </a:xfrm>
        </p:spPr>
        <p:txBody>
          <a:bodyPr vert="eaVert"/>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3867912" y="868680"/>
            <a:ext cx="7315200" cy="5120640"/>
          </a:xfrm>
        </p:spPr>
        <p:txBody>
          <a:bodyPr vert="eaVert" ancho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6"/>
          <p:cNvSpPr>
            <a:spLocks noGrp="1"/>
          </p:cNvSpPr>
          <p:nvPr>
            <p:ph type="dt" sz="half" idx="10"/>
          </p:nvPr>
        </p:nvSpPr>
        <p:spPr/>
        <p:txBody>
          <a:bodyPr/>
          <a:lstStyle/>
          <a:p>
            <a:fld id="{5586B75A-687E-405C-8A0B-8D00578BA2C3}" type="datetimeFigureOut">
              <a:rPr lang="en-US" dirty="0"/>
              <a:pPr/>
              <a:t>11/28/2022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pPr/>
              <a:t>‹Nº›</a:t>
            </a:fld>
            <a:endParaRPr lang="en-US" dirty="0"/>
          </a:p>
        </p:txBody>
      </p:sp>
    </p:spTree>
    <p:extLst>
      <p:ext uri="{BB962C8B-B14F-4D97-AF65-F5344CB8AC3E}">
        <p14:creationId xmlns:p14="http://schemas.microsoft.com/office/powerpoint/2010/main" val="22161297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3867912" y="1298448"/>
            <a:ext cx="7315200" cy="3255264"/>
          </a:xfrm>
        </p:spPr>
        <p:txBody>
          <a:bodyPr anchor="b">
            <a:normAutofit/>
          </a:bodyPr>
          <a:lstStyle>
            <a:lvl1pPr>
              <a:defRPr sz="5900" b="0" spc="-100" baseline="0">
                <a:solidFill>
                  <a:schemeClr val="tx1">
                    <a:lumMod val="65000"/>
                    <a:lumOff val="35000"/>
                  </a:schemeClr>
                </a:solidFill>
              </a:defRPr>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3886200" y="4672584"/>
            <a:ext cx="7315200" cy="914400"/>
          </a:xfrm>
        </p:spPr>
        <p:txBody>
          <a:bodyPr anchor="t">
            <a:normAutofit/>
          </a:bodyPr>
          <a:lstStyle>
            <a:lvl1pPr marL="0" indent="0">
              <a:buNone/>
              <a:defRPr sz="2200" cap="none" spc="0" baseline="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el estilo de texto del patrón</a:t>
            </a:r>
          </a:p>
        </p:txBody>
      </p:sp>
      <p:sp>
        <p:nvSpPr>
          <p:cNvPr id="4" name="Date Placeholder 3"/>
          <p:cNvSpPr>
            <a:spLocks noGrp="1"/>
          </p:cNvSpPr>
          <p:nvPr>
            <p:ph type="dt" sz="half" idx="10"/>
          </p:nvPr>
        </p:nvSpPr>
        <p:spPr/>
        <p:txBody>
          <a:bodyPr/>
          <a:lstStyle/>
          <a:p>
            <a:fld id="{5586B75A-687E-405C-8A0B-8D00578BA2C3}" type="datetimeFigureOut">
              <a:rPr lang="en-US" dirty="0">
                <a:solidFill>
                  <a:srgbClr val="000000">
                    <a:lumMod val="50000"/>
                    <a:lumOff val="50000"/>
                  </a:srgbClr>
                </a:solidFill>
              </a:rPr>
              <a:pPr/>
              <a:t>11/28/2022</a:t>
            </a:fld>
            <a:endParaRPr lang="en-US" dirty="0">
              <a:solidFill>
                <a:srgbClr val="000000">
                  <a:lumMod val="50000"/>
                  <a:lumOff val="50000"/>
                </a:srgbClr>
              </a:solidFill>
            </a:endParaRPr>
          </a:p>
        </p:txBody>
      </p:sp>
      <p:sp>
        <p:nvSpPr>
          <p:cNvPr id="5" name="Footer Placeholder 4"/>
          <p:cNvSpPr>
            <a:spLocks noGrp="1"/>
          </p:cNvSpPr>
          <p:nvPr>
            <p:ph type="ftr" sz="quarter" idx="11"/>
          </p:nvPr>
        </p:nvSpPr>
        <p:spPr/>
        <p:txBody>
          <a:bodyPr/>
          <a:lstStyle/>
          <a:p>
            <a:endParaRPr lang="en-US" dirty="0">
              <a:solidFill>
                <a:srgbClr val="000000">
                  <a:lumMod val="50000"/>
                  <a:lumOff val="50000"/>
                </a:srgbClr>
              </a:solidFill>
            </a:endParaRPr>
          </a:p>
        </p:txBody>
      </p:sp>
      <p:sp>
        <p:nvSpPr>
          <p:cNvPr id="6" name="Slide Number Placeholder 5"/>
          <p:cNvSpPr>
            <a:spLocks noGrp="1"/>
          </p:cNvSpPr>
          <p:nvPr>
            <p:ph type="sldNum" sz="quarter" idx="12"/>
          </p:nvPr>
        </p:nvSpPr>
        <p:spPr/>
        <p:txBody>
          <a:bodyPr/>
          <a:lstStyle/>
          <a:p>
            <a:fld id="{4FAB73BC-B049-4115-A692-8D63A059BFB8}" type="slidenum">
              <a:rPr lang="en-US" dirty="0">
                <a:solidFill>
                  <a:srgbClr val="40BAD2"/>
                </a:solidFill>
              </a:rPr>
              <a:pPr/>
              <a:t>‹Nº›</a:t>
            </a:fld>
            <a:endParaRPr lang="en-US" dirty="0">
              <a:solidFill>
                <a:srgbClr val="40BAD2"/>
              </a:solidFill>
            </a:endParaRPr>
          </a:p>
        </p:txBody>
      </p:sp>
    </p:spTree>
    <p:extLst>
      <p:ext uri="{BB962C8B-B14F-4D97-AF65-F5344CB8AC3E}">
        <p14:creationId xmlns:p14="http://schemas.microsoft.com/office/powerpoint/2010/main" val="18067873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sz="half" idx="1"/>
          </p:nvPr>
        </p:nvSpPr>
        <p:spPr>
          <a:xfrm>
            <a:off x="3867912" y="868680"/>
            <a:ext cx="347472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Content Placeholder 3"/>
          <p:cNvSpPr>
            <a:spLocks noGrp="1"/>
          </p:cNvSpPr>
          <p:nvPr>
            <p:ph sz="half" idx="2"/>
          </p:nvPr>
        </p:nvSpPr>
        <p:spPr>
          <a:xfrm>
            <a:off x="7818120" y="868680"/>
            <a:ext cx="347472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8" name="Date Placeholder 7"/>
          <p:cNvSpPr>
            <a:spLocks noGrp="1"/>
          </p:cNvSpPr>
          <p:nvPr>
            <p:ph type="dt" sz="half" idx="10"/>
          </p:nvPr>
        </p:nvSpPr>
        <p:spPr/>
        <p:txBody>
          <a:bodyPr/>
          <a:lstStyle/>
          <a:p>
            <a:fld id="{5586B75A-687E-405C-8A0B-8D00578BA2C3}" type="datetimeFigureOut">
              <a:rPr lang="en-US" dirty="0">
                <a:solidFill>
                  <a:srgbClr val="000000">
                    <a:lumMod val="50000"/>
                    <a:lumOff val="50000"/>
                  </a:srgbClr>
                </a:solidFill>
              </a:rPr>
              <a:pPr/>
              <a:t>11/28/2022</a:t>
            </a:fld>
            <a:endParaRPr lang="en-US" dirty="0">
              <a:solidFill>
                <a:srgbClr val="000000">
                  <a:lumMod val="50000"/>
                  <a:lumOff val="50000"/>
                </a:srgbClr>
              </a:solidFill>
            </a:endParaRPr>
          </a:p>
        </p:txBody>
      </p:sp>
      <p:sp>
        <p:nvSpPr>
          <p:cNvPr id="9" name="Footer Placeholder 8"/>
          <p:cNvSpPr>
            <a:spLocks noGrp="1"/>
          </p:cNvSpPr>
          <p:nvPr>
            <p:ph type="ftr" sz="quarter" idx="11"/>
          </p:nvPr>
        </p:nvSpPr>
        <p:spPr/>
        <p:txBody>
          <a:bodyPr/>
          <a:lstStyle/>
          <a:p>
            <a:endParaRPr lang="en-US" dirty="0">
              <a:solidFill>
                <a:srgbClr val="000000">
                  <a:lumMod val="50000"/>
                  <a:lumOff val="50000"/>
                </a:srgbClr>
              </a:solidFill>
            </a:endParaRPr>
          </a:p>
        </p:txBody>
      </p:sp>
      <p:sp>
        <p:nvSpPr>
          <p:cNvPr id="10" name="Slide Number Placeholder 9"/>
          <p:cNvSpPr>
            <a:spLocks noGrp="1"/>
          </p:cNvSpPr>
          <p:nvPr>
            <p:ph type="sldNum" sz="quarter" idx="12"/>
          </p:nvPr>
        </p:nvSpPr>
        <p:spPr/>
        <p:txBody>
          <a:bodyPr/>
          <a:lstStyle/>
          <a:p>
            <a:fld id="{4FAB73BC-B049-4115-A692-8D63A059BFB8}" type="slidenum">
              <a:rPr lang="en-US" dirty="0">
                <a:solidFill>
                  <a:srgbClr val="40BAD2"/>
                </a:solidFill>
              </a:rPr>
              <a:pPr/>
              <a:t>‹Nº›</a:t>
            </a:fld>
            <a:endParaRPr lang="en-US" dirty="0">
              <a:solidFill>
                <a:srgbClr val="40BAD2"/>
              </a:solidFill>
            </a:endParaRPr>
          </a:p>
        </p:txBody>
      </p:sp>
    </p:spTree>
    <p:extLst>
      <p:ext uri="{BB962C8B-B14F-4D97-AF65-F5344CB8AC3E}">
        <p14:creationId xmlns:p14="http://schemas.microsoft.com/office/powerpoint/2010/main" val="309119488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3867912" y="1023586"/>
            <a:ext cx="3474720" cy="807720"/>
          </a:xfrm>
        </p:spPr>
        <p:txBody>
          <a:bodyPr anchor="b">
            <a:normAutofit/>
          </a:bodyPr>
          <a:lstStyle>
            <a:lvl1pPr marL="0" indent="0">
              <a:spcBef>
                <a:spcPts val="0"/>
              </a:spcBef>
              <a:buNone/>
              <a:defRPr sz="2000" b="1">
                <a:solidFill>
                  <a:schemeClr val="tx1">
                    <a:lumMod val="65000"/>
                    <a:lumOff val="3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4" name="Content Placeholder 3"/>
          <p:cNvSpPr>
            <a:spLocks noGrp="1"/>
          </p:cNvSpPr>
          <p:nvPr>
            <p:ph sz="half" idx="2"/>
          </p:nvPr>
        </p:nvSpPr>
        <p:spPr>
          <a:xfrm>
            <a:off x="3867912" y="1930936"/>
            <a:ext cx="3474720" cy="402336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Text Placeholder 4"/>
          <p:cNvSpPr>
            <a:spLocks noGrp="1"/>
          </p:cNvSpPr>
          <p:nvPr>
            <p:ph type="body" sz="quarter" idx="3"/>
          </p:nvPr>
        </p:nvSpPr>
        <p:spPr>
          <a:xfrm>
            <a:off x="7818463" y="1023586"/>
            <a:ext cx="3474720" cy="813171"/>
          </a:xfrm>
        </p:spPr>
        <p:txBody>
          <a:bodyPr anchor="b">
            <a:normAutofit/>
          </a:bodyPr>
          <a:lstStyle>
            <a:lvl1pPr marL="0" indent="0">
              <a:spcBef>
                <a:spcPts val="0"/>
              </a:spcBef>
              <a:buNone/>
              <a:defRPr sz="2000" b="1">
                <a:solidFill>
                  <a:schemeClr val="tx1">
                    <a:lumMod val="65000"/>
                    <a:lumOff val="3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6" name="Content Placeholder 5"/>
          <p:cNvSpPr>
            <a:spLocks noGrp="1"/>
          </p:cNvSpPr>
          <p:nvPr>
            <p:ph sz="quarter" idx="4"/>
          </p:nvPr>
        </p:nvSpPr>
        <p:spPr>
          <a:xfrm>
            <a:off x="7818463" y="1930936"/>
            <a:ext cx="3474720" cy="402336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2" name="Date Placeholder 1"/>
          <p:cNvSpPr>
            <a:spLocks noGrp="1"/>
          </p:cNvSpPr>
          <p:nvPr>
            <p:ph type="dt" sz="half" idx="10"/>
          </p:nvPr>
        </p:nvSpPr>
        <p:spPr/>
        <p:txBody>
          <a:bodyPr/>
          <a:lstStyle/>
          <a:p>
            <a:fld id="{5586B75A-687E-405C-8A0B-8D00578BA2C3}" type="datetimeFigureOut">
              <a:rPr lang="en-US" dirty="0">
                <a:solidFill>
                  <a:srgbClr val="000000">
                    <a:lumMod val="50000"/>
                    <a:lumOff val="50000"/>
                  </a:srgbClr>
                </a:solidFill>
              </a:rPr>
              <a:pPr/>
              <a:t>11/28/2022</a:t>
            </a:fld>
            <a:endParaRPr lang="en-US" dirty="0">
              <a:solidFill>
                <a:srgbClr val="000000">
                  <a:lumMod val="50000"/>
                  <a:lumOff val="50000"/>
                </a:srgbClr>
              </a:solidFill>
            </a:endParaRPr>
          </a:p>
        </p:txBody>
      </p:sp>
      <p:sp>
        <p:nvSpPr>
          <p:cNvPr id="11" name="Footer Placeholder 10"/>
          <p:cNvSpPr>
            <a:spLocks noGrp="1"/>
          </p:cNvSpPr>
          <p:nvPr>
            <p:ph type="ftr" sz="quarter" idx="11"/>
          </p:nvPr>
        </p:nvSpPr>
        <p:spPr/>
        <p:txBody>
          <a:bodyPr/>
          <a:lstStyle/>
          <a:p>
            <a:endParaRPr lang="en-US" dirty="0">
              <a:solidFill>
                <a:srgbClr val="000000">
                  <a:lumMod val="50000"/>
                  <a:lumOff val="50000"/>
                </a:srgbClr>
              </a:solidFill>
            </a:endParaRPr>
          </a:p>
        </p:txBody>
      </p:sp>
      <p:sp>
        <p:nvSpPr>
          <p:cNvPr id="12" name="Slide Number Placeholder 11"/>
          <p:cNvSpPr>
            <a:spLocks noGrp="1"/>
          </p:cNvSpPr>
          <p:nvPr>
            <p:ph type="sldNum" sz="quarter" idx="12"/>
          </p:nvPr>
        </p:nvSpPr>
        <p:spPr/>
        <p:txBody>
          <a:bodyPr/>
          <a:lstStyle/>
          <a:p>
            <a:fld id="{4FAB73BC-B049-4115-A692-8D63A059BFB8}" type="slidenum">
              <a:rPr lang="en-US" dirty="0">
                <a:solidFill>
                  <a:srgbClr val="40BAD2"/>
                </a:solidFill>
              </a:rPr>
              <a:pPr/>
              <a:t>‹Nº›</a:t>
            </a:fld>
            <a:endParaRPr lang="en-US" dirty="0">
              <a:solidFill>
                <a:srgbClr val="40BAD2"/>
              </a:solidFill>
            </a:endParaRPr>
          </a:p>
        </p:txBody>
      </p:sp>
    </p:spTree>
    <p:extLst>
      <p:ext uri="{BB962C8B-B14F-4D97-AF65-F5344CB8AC3E}">
        <p14:creationId xmlns:p14="http://schemas.microsoft.com/office/powerpoint/2010/main" val="17517359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s-ES"/>
              <a:t>Haga clic para modificar el estilo de título del patrón</a:t>
            </a:r>
            <a:endParaRPr lang="en-US" dirty="0"/>
          </a:p>
        </p:txBody>
      </p:sp>
      <p:sp>
        <p:nvSpPr>
          <p:cNvPr id="2" name="Date Placeholder 1"/>
          <p:cNvSpPr>
            <a:spLocks noGrp="1"/>
          </p:cNvSpPr>
          <p:nvPr>
            <p:ph type="dt" sz="half" idx="10"/>
          </p:nvPr>
        </p:nvSpPr>
        <p:spPr/>
        <p:txBody>
          <a:bodyPr/>
          <a:lstStyle/>
          <a:p>
            <a:fld id="{5586B75A-687E-405C-8A0B-8D00578BA2C3}" type="datetimeFigureOut">
              <a:rPr lang="en-US" dirty="0">
                <a:solidFill>
                  <a:srgbClr val="000000">
                    <a:lumMod val="50000"/>
                    <a:lumOff val="50000"/>
                  </a:srgbClr>
                </a:solidFill>
              </a:rPr>
              <a:pPr/>
              <a:t>11/28/2022</a:t>
            </a:fld>
            <a:endParaRPr lang="en-US" dirty="0">
              <a:solidFill>
                <a:srgbClr val="000000">
                  <a:lumMod val="50000"/>
                  <a:lumOff val="50000"/>
                </a:srgbClr>
              </a:solidFill>
            </a:endParaRPr>
          </a:p>
        </p:txBody>
      </p:sp>
      <p:sp>
        <p:nvSpPr>
          <p:cNvPr id="7" name="Footer Placeholder 6"/>
          <p:cNvSpPr>
            <a:spLocks noGrp="1"/>
          </p:cNvSpPr>
          <p:nvPr>
            <p:ph type="ftr" sz="quarter" idx="11"/>
          </p:nvPr>
        </p:nvSpPr>
        <p:spPr/>
        <p:txBody>
          <a:bodyPr/>
          <a:lstStyle/>
          <a:p>
            <a:endParaRPr lang="en-US" dirty="0">
              <a:solidFill>
                <a:srgbClr val="000000">
                  <a:lumMod val="50000"/>
                  <a:lumOff val="50000"/>
                </a:srgbClr>
              </a:solidFill>
            </a:endParaRPr>
          </a:p>
        </p:txBody>
      </p:sp>
      <p:sp>
        <p:nvSpPr>
          <p:cNvPr id="8" name="Slide Number Placeholder 7"/>
          <p:cNvSpPr>
            <a:spLocks noGrp="1"/>
          </p:cNvSpPr>
          <p:nvPr>
            <p:ph type="sldNum" sz="quarter" idx="12"/>
          </p:nvPr>
        </p:nvSpPr>
        <p:spPr/>
        <p:txBody>
          <a:bodyPr/>
          <a:lstStyle/>
          <a:p>
            <a:fld id="{4FAB73BC-B049-4115-A692-8D63A059BFB8}" type="slidenum">
              <a:rPr lang="en-US" dirty="0">
                <a:solidFill>
                  <a:srgbClr val="40BAD2"/>
                </a:solidFill>
              </a:rPr>
              <a:pPr/>
              <a:t>‹Nº›</a:t>
            </a:fld>
            <a:endParaRPr lang="en-US" dirty="0">
              <a:solidFill>
                <a:srgbClr val="40BAD2"/>
              </a:solidFill>
            </a:endParaRPr>
          </a:p>
        </p:txBody>
      </p:sp>
    </p:spTree>
    <p:extLst>
      <p:ext uri="{BB962C8B-B14F-4D97-AF65-F5344CB8AC3E}">
        <p14:creationId xmlns:p14="http://schemas.microsoft.com/office/powerpoint/2010/main" val="38175481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En blanco">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5586B75A-687E-405C-8A0B-8D00578BA2C3}" type="datetimeFigureOut">
              <a:rPr lang="en-US" dirty="0">
                <a:solidFill>
                  <a:srgbClr val="000000">
                    <a:lumMod val="50000"/>
                    <a:lumOff val="50000"/>
                  </a:srgbClr>
                </a:solidFill>
              </a:rPr>
              <a:pPr/>
              <a:t>11/28/2022</a:t>
            </a:fld>
            <a:endParaRPr lang="en-US" dirty="0">
              <a:solidFill>
                <a:srgbClr val="000000">
                  <a:lumMod val="50000"/>
                  <a:lumOff val="50000"/>
                </a:srgbClr>
              </a:solidFill>
            </a:endParaRPr>
          </a:p>
        </p:txBody>
      </p:sp>
      <p:sp>
        <p:nvSpPr>
          <p:cNvPr id="6" name="Footer Placeholder 5"/>
          <p:cNvSpPr>
            <a:spLocks noGrp="1"/>
          </p:cNvSpPr>
          <p:nvPr>
            <p:ph type="ftr" sz="quarter" idx="11"/>
          </p:nvPr>
        </p:nvSpPr>
        <p:spPr/>
        <p:txBody>
          <a:bodyPr/>
          <a:lstStyle/>
          <a:p>
            <a:endParaRPr lang="en-US" dirty="0">
              <a:solidFill>
                <a:srgbClr val="000000">
                  <a:lumMod val="50000"/>
                  <a:lumOff val="50000"/>
                </a:srgbClr>
              </a:solidFill>
            </a:endParaRPr>
          </a:p>
        </p:txBody>
      </p:sp>
      <p:sp>
        <p:nvSpPr>
          <p:cNvPr id="7" name="Slide Number Placeholder 6"/>
          <p:cNvSpPr>
            <a:spLocks noGrp="1"/>
          </p:cNvSpPr>
          <p:nvPr>
            <p:ph type="sldNum" sz="quarter" idx="12"/>
          </p:nvPr>
        </p:nvSpPr>
        <p:spPr/>
        <p:txBody>
          <a:bodyPr/>
          <a:lstStyle/>
          <a:p>
            <a:fld id="{4FAB73BC-B049-4115-A692-8D63A059BFB8}" type="slidenum">
              <a:rPr lang="en-US" dirty="0">
                <a:solidFill>
                  <a:srgbClr val="40BAD2"/>
                </a:solidFill>
              </a:rPr>
              <a:pPr/>
              <a:t>‹Nº›</a:t>
            </a:fld>
            <a:endParaRPr lang="en-US" dirty="0">
              <a:solidFill>
                <a:srgbClr val="40BAD2"/>
              </a:solidFill>
            </a:endParaRPr>
          </a:p>
        </p:txBody>
      </p:sp>
    </p:spTree>
    <p:extLst>
      <p:ext uri="{BB962C8B-B14F-4D97-AF65-F5344CB8AC3E}">
        <p14:creationId xmlns:p14="http://schemas.microsoft.com/office/powerpoint/2010/main" val="31045872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256032" y="1143000"/>
            <a:ext cx="2834640" cy="2377440"/>
          </a:xfrm>
        </p:spPr>
        <p:txBody>
          <a:bodyPr anchor="b">
            <a:normAutofit/>
          </a:bodyPr>
          <a:lstStyle>
            <a:lvl1pPr>
              <a:defRPr sz="3200" b="0" baseline="0"/>
            </a:lvl1pPr>
          </a:lstStyle>
          <a:p>
            <a:r>
              <a:rPr lang="es-ES"/>
              <a:t>Haga clic para modificar el estilo de título del patrón</a:t>
            </a:r>
            <a:endParaRPr lang="en-US" dirty="0"/>
          </a:p>
        </p:txBody>
      </p:sp>
      <p:sp>
        <p:nvSpPr>
          <p:cNvPr id="3" name="Content Placeholder 2"/>
          <p:cNvSpPr>
            <a:spLocks noGrp="1"/>
          </p:cNvSpPr>
          <p:nvPr>
            <p:ph idx="1"/>
          </p:nvPr>
        </p:nvSpPr>
        <p:spPr>
          <a:xfrm>
            <a:off x="3867912" y="868680"/>
            <a:ext cx="731520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Text Placeholder 3"/>
          <p:cNvSpPr>
            <a:spLocks noGrp="1"/>
          </p:cNvSpPr>
          <p:nvPr>
            <p:ph type="body" sz="half" idx="2"/>
          </p:nvPr>
        </p:nvSpPr>
        <p:spPr>
          <a:xfrm>
            <a:off x="256032" y="3494176"/>
            <a:ext cx="2834640" cy="2321990"/>
          </a:xfrm>
        </p:spPr>
        <p:txBody>
          <a:bodyPr anchor="t">
            <a:normAutofit/>
          </a:bodyPr>
          <a:lstStyle>
            <a:lvl1pPr marL="0" indent="0">
              <a:lnSpc>
                <a:spcPct val="100000"/>
              </a:lnSpc>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8" name="Date Placeholder 7"/>
          <p:cNvSpPr>
            <a:spLocks noGrp="1"/>
          </p:cNvSpPr>
          <p:nvPr>
            <p:ph type="dt" sz="half" idx="10"/>
          </p:nvPr>
        </p:nvSpPr>
        <p:spPr/>
        <p:txBody>
          <a:bodyPr/>
          <a:lstStyle/>
          <a:p>
            <a:fld id="{5586B75A-687E-405C-8A0B-8D00578BA2C3}" type="datetimeFigureOut">
              <a:rPr lang="en-US" dirty="0">
                <a:solidFill>
                  <a:srgbClr val="000000">
                    <a:lumMod val="50000"/>
                    <a:lumOff val="50000"/>
                  </a:srgbClr>
                </a:solidFill>
              </a:rPr>
              <a:pPr/>
              <a:t>11/28/2022</a:t>
            </a:fld>
            <a:endParaRPr lang="en-US" dirty="0">
              <a:solidFill>
                <a:srgbClr val="000000">
                  <a:lumMod val="50000"/>
                  <a:lumOff val="50000"/>
                </a:srgbClr>
              </a:solidFill>
            </a:endParaRPr>
          </a:p>
        </p:txBody>
      </p:sp>
      <p:sp>
        <p:nvSpPr>
          <p:cNvPr id="9" name="Footer Placeholder 8"/>
          <p:cNvSpPr>
            <a:spLocks noGrp="1"/>
          </p:cNvSpPr>
          <p:nvPr>
            <p:ph type="ftr" sz="quarter" idx="11"/>
          </p:nvPr>
        </p:nvSpPr>
        <p:spPr/>
        <p:txBody>
          <a:bodyPr/>
          <a:lstStyle/>
          <a:p>
            <a:endParaRPr lang="en-US" dirty="0">
              <a:solidFill>
                <a:srgbClr val="000000">
                  <a:lumMod val="50000"/>
                  <a:lumOff val="50000"/>
                </a:srgbClr>
              </a:solidFill>
            </a:endParaRPr>
          </a:p>
        </p:txBody>
      </p:sp>
      <p:sp>
        <p:nvSpPr>
          <p:cNvPr id="10" name="Slide Number Placeholder 9"/>
          <p:cNvSpPr>
            <a:spLocks noGrp="1"/>
          </p:cNvSpPr>
          <p:nvPr>
            <p:ph type="sldNum" sz="quarter" idx="12"/>
          </p:nvPr>
        </p:nvSpPr>
        <p:spPr/>
        <p:txBody>
          <a:bodyPr/>
          <a:lstStyle/>
          <a:p>
            <a:fld id="{4FAB73BC-B049-4115-A692-8D63A059BFB8}" type="slidenum">
              <a:rPr lang="en-US" dirty="0">
                <a:solidFill>
                  <a:srgbClr val="40BAD2"/>
                </a:solidFill>
              </a:rPr>
              <a:pPr/>
              <a:t>‹Nº›</a:t>
            </a:fld>
            <a:endParaRPr lang="en-US" dirty="0">
              <a:solidFill>
                <a:srgbClr val="40BAD2"/>
              </a:solidFill>
            </a:endParaRPr>
          </a:p>
        </p:txBody>
      </p:sp>
    </p:spTree>
    <p:extLst>
      <p:ext uri="{BB962C8B-B14F-4D97-AF65-F5344CB8AC3E}">
        <p14:creationId xmlns:p14="http://schemas.microsoft.com/office/powerpoint/2010/main" val="32124141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256032" y="1143000"/>
            <a:ext cx="2834640" cy="2377440"/>
          </a:xfrm>
        </p:spPr>
        <p:txBody>
          <a:bodyPr anchor="b">
            <a:normAutofit/>
          </a:bodyPr>
          <a:lstStyle>
            <a:lvl1pPr>
              <a:defRPr sz="3200" b="0"/>
            </a:lvl1pPr>
          </a:lstStyle>
          <a:p>
            <a:r>
              <a:rPr lang="es-ES"/>
              <a:t>Haga clic para modificar el estilo de título del patrón</a:t>
            </a:r>
            <a:endParaRPr lang="en-US" dirty="0"/>
          </a:p>
        </p:txBody>
      </p:sp>
      <p:sp>
        <p:nvSpPr>
          <p:cNvPr id="3" name="Picture Placeholder 2"/>
          <p:cNvSpPr>
            <a:spLocks noGrp="1" noChangeAspect="1"/>
          </p:cNvSpPr>
          <p:nvPr>
            <p:ph type="pic" idx="1"/>
          </p:nvPr>
        </p:nvSpPr>
        <p:spPr>
          <a:xfrm>
            <a:off x="3570644" y="767419"/>
            <a:ext cx="8115230" cy="5330952"/>
          </a:xfrm>
          <a:solidFill>
            <a:schemeClr val="bg1">
              <a:lumMod val="75000"/>
            </a:schemeClr>
          </a:solidFill>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a:t>Haga clic en el icono para agregar una imagen</a:t>
            </a:r>
            <a:endParaRPr lang="en-US" dirty="0"/>
          </a:p>
        </p:txBody>
      </p:sp>
      <p:sp>
        <p:nvSpPr>
          <p:cNvPr id="4" name="Text Placeholder 3"/>
          <p:cNvSpPr>
            <a:spLocks noGrp="1"/>
          </p:cNvSpPr>
          <p:nvPr>
            <p:ph type="body" sz="half" idx="2"/>
          </p:nvPr>
        </p:nvSpPr>
        <p:spPr>
          <a:xfrm>
            <a:off x="256032" y="3493008"/>
            <a:ext cx="2834640" cy="2322576"/>
          </a:xfrm>
        </p:spPr>
        <p:txBody>
          <a:bodyPr anchor="t">
            <a:normAutofit/>
          </a:bodyPr>
          <a:lstStyle>
            <a:lvl1pPr marL="0" indent="0">
              <a:lnSpc>
                <a:spcPct val="100000"/>
              </a:lnSpc>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8" name="Date Placeholder 7"/>
          <p:cNvSpPr>
            <a:spLocks noGrp="1"/>
          </p:cNvSpPr>
          <p:nvPr>
            <p:ph type="dt" sz="half" idx="10"/>
          </p:nvPr>
        </p:nvSpPr>
        <p:spPr/>
        <p:txBody>
          <a:bodyPr/>
          <a:lstStyle/>
          <a:p>
            <a:fld id="{5586B75A-687E-405C-8A0B-8D00578BA2C3}" type="datetimeFigureOut">
              <a:rPr lang="en-US" dirty="0">
                <a:solidFill>
                  <a:srgbClr val="000000">
                    <a:lumMod val="50000"/>
                    <a:lumOff val="50000"/>
                  </a:srgbClr>
                </a:solidFill>
              </a:rPr>
              <a:pPr/>
              <a:t>11/28/2022</a:t>
            </a:fld>
            <a:endParaRPr lang="en-US" dirty="0">
              <a:solidFill>
                <a:srgbClr val="000000">
                  <a:lumMod val="50000"/>
                  <a:lumOff val="50000"/>
                </a:srgbClr>
              </a:solidFill>
            </a:endParaRPr>
          </a:p>
        </p:txBody>
      </p:sp>
      <p:sp>
        <p:nvSpPr>
          <p:cNvPr id="9" name="Footer Placeholder 8"/>
          <p:cNvSpPr>
            <a:spLocks noGrp="1"/>
          </p:cNvSpPr>
          <p:nvPr>
            <p:ph type="ftr" sz="quarter" idx="11"/>
          </p:nvPr>
        </p:nvSpPr>
        <p:spPr>
          <a:xfrm>
            <a:off x="3499101" y="6356350"/>
            <a:ext cx="5911517" cy="365125"/>
          </a:xfrm>
        </p:spPr>
        <p:txBody>
          <a:bodyPr/>
          <a:lstStyle/>
          <a:p>
            <a:endParaRPr lang="en-US" dirty="0">
              <a:solidFill>
                <a:srgbClr val="000000">
                  <a:lumMod val="50000"/>
                  <a:lumOff val="50000"/>
                </a:srgbClr>
              </a:solidFill>
            </a:endParaRPr>
          </a:p>
        </p:txBody>
      </p:sp>
      <p:sp>
        <p:nvSpPr>
          <p:cNvPr id="10" name="Slide Number Placeholder 9"/>
          <p:cNvSpPr>
            <a:spLocks noGrp="1"/>
          </p:cNvSpPr>
          <p:nvPr>
            <p:ph type="sldNum" sz="quarter" idx="12"/>
          </p:nvPr>
        </p:nvSpPr>
        <p:spPr/>
        <p:txBody>
          <a:bodyPr/>
          <a:lstStyle/>
          <a:p>
            <a:fld id="{4FAB73BC-B049-4115-A692-8D63A059BFB8}" type="slidenum">
              <a:rPr lang="en-US" dirty="0">
                <a:solidFill>
                  <a:srgbClr val="40BAD2"/>
                </a:solidFill>
              </a:rPr>
              <a:pPr/>
              <a:t>‹Nº›</a:t>
            </a:fld>
            <a:endParaRPr lang="en-US" dirty="0">
              <a:solidFill>
                <a:srgbClr val="40BAD2"/>
              </a:solidFill>
            </a:endParaRPr>
          </a:p>
        </p:txBody>
      </p:sp>
    </p:spTree>
    <p:extLst>
      <p:ext uri="{BB962C8B-B14F-4D97-AF65-F5344CB8AC3E}">
        <p14:creationId xmlns:p14="http://schemas.microsoft.com/office/powerpoint/2010/main" val="30038747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758952"/>
            <a:ext cx="3443590" cy="533095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252919" y="1123837"/>
            <a:ext cx="2947482" cy="4601183"/>
          </a:xfrm>
          <a:prstGeom prst="rect">
            <a:avLst/>
          </a:prstGeom>
        </p:spPr>
        <p:txBody>
          <a:bodyPr vert="horz" lIns="91440" tIns="45720" rIns="91440" bIns="45720" rtlCol="0" anchor="ctr">
            <a:normAutofit/>
          </a:bodyPr>
          <a:lstStyle/>
          <a:p>
            <a:r>
              <a:rPr lang="es-ES"/>
              <a:t>Haga clic para modificar el estilo de título del patrón</a:t>
            </a:r>
            <a:endParaRPr lang="en-US" dirty="0"/>
          </a:p>
        </p:txBody>
      </p:sp>
      <p:sp>
        <p:nvSpPr>
          <p:cNvPr id="38" name="Rectangle 37"/>
          <p:cNvSpPr/>
          <p:nvPr/>
        </p:nvSpPr>
        <p:spPr>
          <a:xfrm>
            <a:off x="11815864" y="758952"/>
            <a:ext cx="384048" cy="5330952"/>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Text Placeholder 2"/>
          <p:cNvSpPr>
            <a:spLocks noGrp="1"/>
          </p:cNvSpPr>
          <p:nvPr>
            <p:ph type="body" idx="1"/>
          </p:nvPr>
        </p:nvSpPr>
        <p:spPr>
          <a:xfrm>
            <a:off x="3869268" y="864108"/>
            <a:ext cx="7315200" cy="5120640"/>
          </a:xfrm>
          <a:prstGeom prst="rect">
            <a:avLst/>
          </a:prstGeom>
        </p:spPr>
        <p:txBody>
          <a:bodyPr vert="horz" lIns="91440" tIns="45720" rIns="91440" bIns="45720" rtlCol="0" anchor="ctr">
            <a:normAutofit/>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2"/>
          </p:nvPr>
        </p:nvSpPr>
        <p:spPr>
          <a:xfrm>
            <a:off x="262465" y="6356350"/>
            <a:ext cx="2743200" cy="365125"/>
          </a:xfrm>
          <a:prstGeom prst="rect">
            <a:avLst/>
          </a:prstGeom>
        </p:spPr>
        <p:txBody>
          <a:bodyPr vert="horz" lIns="91440" tIns="45720" rIns="91440" bIns="45720" rtlCol="0" anchor="ctr"/>
          <a:lstStyle>
            <a:lvl1pPr algn="l">
              <a:defRPr sz="1100">
                <a:solidFill>
                  <a:schemeClr val="tx1">
                    <a:lumMod val="50000"/>
                    <a:lumOff val="50000"/>
                  </a:schemeClr>
                </a:solidFill>
              </a:defRPr>
            </a:lvl1pPr>
          </a:lstStyle>
          <a:p>
            <a:fld id="{5586B75A-687E-405C-8A0B-8D00578BA2C3}" type="datetimeFigureOut">
              <a:rPr lang="en-US" dirty="0">
                <a:solidFill>
                  <a:srgbClr val="000000">
                    <a:lumMod val="50000"/>
                    <a:lumOff val="50000"/>
                  </a:srgbClr>
                </a:solidFill>
              </a:rPr>
              <a:pPr/>
              <a:t>11/28/2022</a:t>
            </a:fld>
            <a:endParaRPr lang="en-US" dirty="0">
              <a:solidFill>
                <a:srgbClr val="000000">
                  <a:lumMod val="50000"/>
                  <a:lumOff val="50000"/>
                </a:srgbClr>
              </a:solidFill>
            </a:endParaRPr>
          </a:p>
        </p:txBody>
      </p:sp>
      <p:sp>
        <p:nvSpPr>
          <p:cNvPr id="5" name="Footer Placeholder 4"/>
          <p:cNvSpPr>
            <a:spLocks noGrp="1"/>
          </p:cNvSpPr>
          <p:nvPr>
            <p:ph type="ftr" sz="quarter" idx="3"/>
          </p:nvPr>
        </p:nvSpPr>
        <p:spPr>
          <a:xfrm>
            <a:off x="3869268" y="6356350"/>
            <a:ext cx="5911517" cy="365125"/>
          </a:xfrm>
          <a:prstGeom prst="rect">
            <a:avLst/>
          </a:prstGeom>
        </p:spPr>
        <p:txBody>
          <a:bodyPr vert="horz" lIns="91440" tIns="45720" rIns="91440" bIns="45720" rtlCol="0" anchor="ctr"/>
          <a:lstStyle>
            <a:lvl1pPr algn="l">
              <a:defRPr sz="1100">
                <a:solidFill>
                  <a:schemeClr val="tx1">
                    <a:lumMod val="50000"/>
                    <a:lumOff val="50000"/>
                  </a:schemeClr>
                </a:solidFill>
              </a:defRPr>
            </a:lvl1pPr>
          </a:lstStyle>
          <a:p>
            <a:endParaRPr lang="en-US" dirty="0">
              <a:solidFill>
                <a:srgbClr val="000000">
                  <a:lumMod val="50000"/>
                  <a:lumOff val="50000"/>
                </a:srgbClr>
              </a:solidFill>
            </a:endParaRPr>
          </a:p>
        </p:txBody>
      </p:sp>
      <p:sp>
        <p:nvSpPr>
          <p:cNvPr id="6" name="Slide Number Placeholder 5"/>
          <p:cNvSpPr>
            <a:spLocks noGrp="1"/>
          </p:cNvSpPr>
          <p:nvPr>
            <p:ph type="sldNum" sz="quarter" idx="4"/>
          </p:nvPr>
        </p:nvSpPr>
        <p:spPr>
          <a:xfrm>
            <a:off x="10634135" y="6356350"/>
            <a:ext cx="1530927" cy="365125"/>
          </a:xfrm>
          <a:prstGeom prst="rect">
            <a:avLst/>
          </a:prstGeom>
        </p:spPr>
        <p:txBody>
          <a:bodyPr vert="horz" lIns="91440" tIns="45720" rIns="91440" bIns="45720" rtlCol="0" anchor="ctr"/>
          <a:lstStyle>
            <a:lvl1pPr algn="r">
              <a:defRPr sz="1200" b="1">
                <a:solidFill>
                  <a:schemeClr val="accent1"/>
                </a:solidFill>
              </a:defRPr>
            </a:lvl1pPr>
          </a:lstStyle>
          <a:p>
            <a:fld id="{4FAB73BC-B049-4115-A692-8D63A059BFB8}" type="slidenum">
              <a:rPr lang="en-US" dirty="0">
                <a:solidFill>
                  <a:srgbClr val="40BAD2"/>
                </a:solidFill>
              </a:rPr>
              <a:pPr/>
              <a:t>‹Nº›</a:t>
            </a:fld>
            <a:endParaRPr lang="en-US" dirty="0">
              <a:solidFill>
                <a:srgbClr val="40BAD2"/>
              </a:solidFill>
            </a:endParaRPr>
          </a:p>
        </p:txBody>
      </p:sp>
    </p:spTree>
    <p:extLst>
      <p:ext uri="{BB962C8B-B14F-4D97-AF65-F5344CB8AC3E}">
        <p14:creationId xmlns:p14="http://schemas.microsoft.com/office/powerpoint/2010/main" val="390557954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sldNum="0" hdr="0" ftr="0" dt="0"/>
  <p:txStyles>
    <p:titleStyle>
      <a:lvl1pPr algn="l" defTabSz="914400" rtl="0" eaLnBrk="1" latinLnBrk="0" hangingPunct="1">
        <a:lnSpc>
          <a:spcPct val="90000"/>
        </a:lnSpc>
        <a:spcBef>
          <a:spcPct val="0"/>
        </a:spcBef>
        <a:buNone/>
        <a:defRPr sz="3600" kern="1200" spc="-60" baseline="0">
          <a:solidFill>
            <a:srgbClr val="FFFFFF"/>
          </a:solid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1"/>
        </a:buClr>
        <a:buFont typeface="Wingdings 2" pitchFamily="18" charset="2"/>
        <a:buChar char=""/>
        <a:defRPr sz="2000" kern="1200">
          <a:solidFill>
            <a:schemeClr val="tx1">
              <a:lumMod val="65000"/>
              <a:lumOff val="35000"/>
            </a:schemeClr>
          </a:solidFill>
          <a:latin typeface="+mn-lt"/>
          <a:ea typeface="+mn-ea"/>
          <a:cs typeface="+mn-cs"/>
        </a:defRPr>
      </a:lvl1pPr>
      <a:lvl2pPr marL="6858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800" kern="1200">
          <a:solidFill>
            <a:schemeClr val="tx1">
              <a:lumMod val="65000"/>
              <a:lumOff val="35000"/>
            </a:schemeClr>
          </a:solidFill>
          <a:latin typeface="+mn-lt"/>
          <a:ea typeface="+mn-ea"/>
          <a:cs typeface="+mn-cs"/>
        </a:defRPr>
      </a:lvl2pPr>
      <a:lvl3pPr marL="11430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600" kern="1200">
          <a:solidFill>
            <a:schemeClr val="tx1">
              <a:lumMod val="65000"/>
              <a:lumOff val="35000"/>
            </a:schemeClr>
          </a:solidFill>
          <a:latin typeface="+mn-lt"/>
          <a:ea typeface="+mn-ea"/>
          <a:cs typeface="+mn-cs"/>
        </a:defRPr>
      </a:lvl3pPr>
      <a:lvl4pPr marL="16002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4pPr>
      <a:lvl5pPr marL="20574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5pPr>
      <a:lvl6pPr marL="25146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6pPr>
      <a:lvl7pPr marL="29718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7pPr>
      <a:lvl8pPr marL="34290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8pPr>
      <a:lvl9pPr marL="38862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758952"/>
            <a:ext cx="3443590" cy="533095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252919" y="1123837"/>
            <a:ext cx="2947482" cy="4601183"/>
          </a:xfrm>
          <a:prstGeom prst="rect">
            <a:avLst/>
          </a:prstGeom>
        </p:spPr>
        <p:txBody>
          <a:bodyPr vert="horz" lIns="91440" tIns="45720" rIns="91440" bIns="45720" rtlCol="0" anchor="ctr">
            <a:normAutofit/>
          </a:bodyPr>
          <a:lstStyle/>
          <a:p>
            <a:r>
              <a:rPr lang="es-ES"/>
              <a:t>Haga clic para modificar el estilo de título del patrón</a:t>
            </a:r>
            <a:endParaRPr lang="en-US" dirty="0"/>
          </a:p>
        </p:txBody>
      </p:sp>
      <p:sp>
        <p:nvSpPr>
          <p:cNvPr id="38" name="Rectangle 37"/>
          <p:cNvSpPr/>
          <p:nvPr/>
        </p:nvSpPr>
        <p:spPr>
          <a:xfrm>
            <a:off x="11815864" y="758952"/>
            <a:ext cx="384048" cy="5330952"/>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Text Placeholder 2"/>
          <p:cNvSpPr>
            <a:spLocks noGrp="1"/>
          </p:cNvSpPr>
          <p:nvPr>
            <p:ph type="body" idx="1"/>
          </p:nvPr>
        </p:nvSpPr>
        <p:spPr>
          <a:xfrm>
            <a:off x="3869268" y="864108"/>
            <a:ext cx="7315200" cy="5120640"/>
          </a:xfrm>
          <a:prstGeom prst="rect">
            <a:avLst/>
          </a:prstGeom>
        </p:spPr>
        <p:txBody>
          <a:bodyPr vert="horz" lIns="91440" tIns="45720" rIns="91440" bIns="45720" rtlCol="0" anchor="ctr">
            <a:normAutofit/>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2"/>
          </p:nvPr>
        </p:nvSpPr>
        <p:spPr>
          <a:xfrm>
            <a:off x="262465" y="6356350"/>
            <a:ext cx="2743200" cy="365125"/>
          </a:xfrm>
          <a:prstGeom prst="rect">
            <a:avLst/>
          </a:prstGeom>
        </p:spPr>
        <p:txBody>
          <a:bodyPr vert="horz" lIns="91440" tIns="45720" rIns="91440" bIns="45720" rtlCol="0" anchor="ctr"/>
          <a:lstStyle>
            <a:lvl1pPr algn="l">
              <a:defRPr sz="1100">
                <a:solidFill>
                  <a:schemeClr val="tx1">
                    <a:lumMod val="50000"/>
                    <a:lumOff val="50000"/>
                  </a:schemeClr>
                </a:solidFill>
              </a:defRPr>
            </a:lvl1pPr>
          </a:lstStyle>
          <a:p>
            <a:fld id="{5586B75A-687E-405C-8A0B-8D00578BA2C3}" type="datetimeFigureOut">
              <a:rPr lang="en-US" dirty="0"/>
              <a:pPr/>
              <a:t>11/28/2022</a:t>
            </a:fld>
            <a:endParaRPr lang="en-US" dirty="0"/>
          </a:p>
        </p:txBody>
      </p:sp>
      <p:sp>
        <p:nvSpPr>
          <p:cNvPr id="5" name="Footer Placeholder 4"/>
          <p:cNvSpPr>
            <a:spLocks noGrp="1"/>
          </p:cNvSpPr>
          <p:nvPr>
            <p:ph type="ftr" sz="quarter" idx="3"/>
          </p:nvPr>
        </p:nvSpPr>
        <p:spPr>
          <a:xfrm>
            <a:off x="3869268" y="6356350"/>
            <a:ext cx="5911517" cy="365125"/>
          </a:xfrm>
          <a:prstGeom prst="rect">
            <a:avLst/>
          </a:prstGeom>
        </p:spPr>
        <p:txBody>
          <a:bodyPr vert="horz" lIns="91440" tIns="45720" rIns="91440" bIns="45720" rtlCol="0" anchor="ctr"/>
          <a:lstStyle>
            <a:lvl1pPr algn="l">
              <a:defRPr sz="1100">
                <a:solidFill>
                  <a:schemeClr val="tx1">
                    <a:lumMod val="50000"/>
                    <a:lumOff val="50000"/>
                  </a:schemeClr>
                </a:solidFill>
              </a:defRPr>
            </a:lvl1pPr>
          </a:lstStyle>
          <a:p>
            <a:endParaRPr lang="en-US" dirty="0"/>
          </a:p>
        </p:txBody>
      </p:sp>
      <p:sp>
        <p:nvSpPr>
          <p:cNvPr id="6" name="Slide Number Placeholder 5"/>
          <p:cNvSpPr>
            <a:spLocks noGrp="1"/>
          </p:cNvSpPr>
          <p:nvPr>
            <p:ph type="sldNum" sz="quarter" idx="4"/>
          </p:nvPr>
        </p:nvSpPr>
        <p:spPr>
          <a:xfrm>
            <a:off x="10634135" y="6356350"/>
            <a:ext cx="1530927" cy="365125"/>
          </a:xfrm>
          <a:prstGeom prst="rect">
            <a:avLst/>
          </a:prstGeom>
        </p:spPr>
        <p:txBody>
          <a:bodyPr vert="horz" lIns="91440" tIns="45720" rIns="91440" bIns="45720" rtlCol="0" anchor="ctr"/>
          <a:lstStyle>
            <a:lvl1pPr algn="r">
              <a:defRPr sz="1200" b="1">
                <a:solidFill>
                  <a:schemeClr val="accent1"/>
                </a:solidFill>
              </a:defRPr>
            </a:lvl1pPr>
          </a:lstStyle>
          <a:p>
            <a:fld id="{4FAB73BC-B049-4115-A692-8D63A059BFB8}" type="slidenum">
              <a:rPr lang="en-US" dirty="0"/>
              <a:pPr/>
              <a:t>‹Nº›</a:t>
            </a:fld>
            <a:endParaRPr lang="en-US" dirty="0"/>
          </a:p>
        </p:txBody>
      </p:sp>
    </p:spTree>
    <p:extLst>
      <p:ext uri="{BB962C8B-B14F-4D97-AF65-F5344CB8AC3E}">
        <p14:creationId xmlns:p14="http://schemas.microsoft.com/office/powerpoint/2010/main" val="792733626"/>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sldNum="0" hdr="0" ftr="0" dt="0"/>
  <p:txStyles>
    <p:titleStyle>
      <a:lvl1pPr algn="l" defTabSz="914400" rtl="0" eaLnBrk="1" latinLnBrk="0" hangingPunct="1">
        <a:lnSpc>
          <a:spcPct val="90000"/>
        </a:lnSpc>
        <a:spcBef>
          <a:spcPct val="0"/>
        </a:spcBef>
        <a:buNone/>
        <a:defRPr sz="3600" kern="1200" spc="-60" baseline="0">
          <a:solidFill>
            <a:srgbClr val="FFFFFF"/>
          </a:solid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1"/>
        </a:buClr>
        <a:buFont typeface="Wingdings 2" pitchFamily="18" charset="2"/>
        <a:buChar char=""/>
        <a:defRPr sz="2000" kern="1200">
          <a:solidFill>
            <a:schemeClr val="tx1">
              <a:lumMod val="65000"/>
              <a:lumOff val="35000"/>
            </a:schemeClr>
          </a:solidFill>
          <a:latin typeface="+mn-lt"/>
          <a:ea typeface="+mn-ea"/>
          <a:cs typeface="+mn-cs"/>
        </a:defRPr>
      </a:lvl1pPr>
      <a:lvl2pPr marL="6858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800" kern="1200">
          <a:solidFill>
            <a:schemeClr val="tx1">
              <a:lumMod val="65000"/>
              <a:lumOff val="35000"/>
            </a:schemeClr>
          </a:solidFill>
          <a:latin typeface="+mn-lt"/>
          <a:ea typeface="+mn-ea"/>
          <a:cs typeface="+mn-cs"/>
        </a:defRPr>
      </a:lvl2pPr>
      <a:lvl3pPr marL="11430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600" kern="1200">
          <a:solidFill>
            <a:schemeClr val="tx1">
              <a:lumMod val="65000"/>
              <a:lumOff val="35000"/>
            </a:schemeClr>
          </a:solidFill>
          <a:latin typeface="+mn-lt"/>
          <a:ea typeface="+mn-ea"/>
          <a:cs typeface="+mn-cs"/>
        </a:defRPr>
      </a:lvl3pPr>
      <a:lvl4pPr marL="16002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4pPr>
      <a:lvl5pPr marL="20574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5pPr>
      <a:lvl6pPr marL="25146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6pPr>
      <a:lvl7pPr marL="29718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7pPr>
      <a:lvl8pPr marL="34290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8pPr>
      <a:lvl9pPr marL="38862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400" kern="1200">
          <a:solidFill>
            <a:schemeClr val="tx1">
              <a:lumMod val="65000"/>
              <a:lumOff val="3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1069848" y="1298448"/>
            <a:ext cx="7315200" cy="2571529"/>
          </a:xfrm>
        </p:spPr>
        <p:txBody>
          <a:bodyPr/>
          <a:lstStyle/>
          <a:p>
            <a:r>
              <a:rPr lang="es-ES" dirty="0"/>
              <a:t>Macroeconomía y Políticas Públicas</a:t>
            </a:r>
          </a:p>
        </p:txBody>
      </p:sp>
      <p:sp>
        <p:nvSpPr>
          <p:cNvPr id="3" name="Subtítulo 2"/>
          <p:cNvSpPr>
            <a:spLocks noGrp="1"/>
          </p:cNvSpPr>
          <p:nvPr>
            <p:ph type="subTitle" idx="1"/>
          </p:nvPr>
        </p:nvSpPr>
        <p:spPr>
          <a:xfrm>
            <a:off x="1100015" y="4170844"/>
            <a:ext cx="7315200" cy="1413802"/>
          </a:xfrm>
        </p:spPr>
        <p:txBody>
          <a:bodyPr>
            <a:normAutofit fontScale="85000" lnSpcReduction="20000"/>
          </a:bodyPr>
          <a:lstStyle/>
          <a:p>
            <a:r>
              <a:rPr lang="es-ES" dirty="0"/>
              <a:t>2022 Segundo Semestre</a:t>
            </a:r>
          </a:p>
          <a:p>
            <a:r>
              <a:rPr lang="es-ES" dirty="0"/>
              <a:t>Rafael Plaza</a:t>
            </a:r>
          </a:p>
          <a:p>
            <a:endParaRPr lang="es-ES" dirty="0"/>
          </a:p>
          <a:p>
            <a:r>
              <a:rPr lang="es-ES" dirty="0"/>
              <a:t>Prohibida su reproducción total o parcial</a:t>
            </a:r>
          </a:p>
        </p:txBody>
      </p:sp>
    </p:spTree>
    <p:extLst>
      <p:ext uri="{BB962C8B-B14F-4D97-AF65-F5344CB8AC3E}">
        <p14:creationId xmlns:p14="http://schemas.microsoft.com/office/powerpoint/2010/main" val="361116701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a:t>Balanza de Pagos, Chile 2019 (2° trimestre)</a:t>
            </a:r>
            <a:endParaRPr lang="es-CL" dirty="0"/>
          </a:p>
        </p:txBody>
      </p:sp>
      <p:sp>
        <p:nvSpPr>
          <p:cNvPr id="3" name="Marcador de contenido 2"/>
          <p:cNvSpPr>
            <a:spLocks noGrp="1"/>
          </p:cNvSpPr>
          <p:nvPr>
            <p:ph idx="1"/>
          </p:nvPr>
        </p:nvSpPr>
        <p:spPr/>
        <p:txBody>
          <a:bodyPr/>
          <a:lstStyle/>
          <a:p>
            <a:r>
              <a:rPr lang="es-CL" dirty="0"/>
              <a:t>B. Comercial (saldo neto exportaciones): Déficit (-)</a:t>
            </a:r>
          </a:p>
          <a:p>
            <a:pPr lvl="1"/>
            <a:r>
              <a:rPr lang="es-CL" dirty="0"/>
              <a:t>Compensado en parte </a:t>
            </a:r>
            <a:r>
              <a:rPr lang="es-CL"/>
              <a:t>por superávit </a:t>
            </a:r>
            <a:r>
              <a:rPr lang="es-CL" dirty="0"/>
              <a:t>de transferencias corrientes (movimientos de dinero sin contrapartida inmediata, como donaciones y remesas de inmigrantes).</a:t>
            </a:r>
          </a:p>
          <a:p>
            <a:r>
              <a:rPr lang="es-CL" dirty="0"/>
              <a:t>Cuenta financiera: Déficit (-) USD$4.008 MM.</a:t>
            </a:r>
          </a:p>
          <a:p>
            <a:pPr lvl="1"/>
            <a:r>
              <a:rPr lang="es-CL" dirty="0"/>
              <a:t>Mayor inversión extranjera directa (aumento de pasivos de empresas con el resto del mundo).</a:t>
            </a:r>
          </a:p>
          <a:p>
            <a:pPr lvl="1"/>
            <a:r>
              <a:rPr lang="es-CL" dirty="0"/>
              <a:t>Mayor inversión extranjera de cartera (emisión de bonos del gobierno en el mercado internacional y local).</a:t>
            </a:r>
          </a:p>
          <a:p>
            <a:r>
              <a:rPr lang="es-CL" dirty="0"/>
              <a:t>Posición de inversión internacional (PII, acreedor o deudor): </a:t>
            </a:r>
            <a:r>
              <a:rPr lang="el-GR" dirty="0"/>
              <a:t>Δ</a:t>
            </a:r>
            <a:r>
              <a:rPr lang="es-CL" dirty="0"/>
              <a:t>- posición deudora a USD$65.275 MM = 22,7% PIB.</a:t>
            </a:r>
          </a:p>
          <a:p>
            <a:pPr lvl="1"/>
            <a:r>
              <a:rPr lang="es-CL" dirty="0"/>
              <a:t>Por aumento de valor de activos en el exterior (</a:t>
            </a:r>
            <a:r>
              <a:rPr lang="es-CL" dirty="0" err="1"/>
              <a:t>AFPs</a:t>
            </a:r>
            <a:r>
              <a:rPr lang="es-CL" dirty="0"/>
              <a:t>) y buen rendimiento de las bolsas internacionales.</a:t>
            </a:r>
          </a:p>
        </p:txBody>
      </p:sp>
    </p:spTree>
    <p:extLst>
      <p:ext uri="{BB962C8B-B14F-4D97-AF65-F5344CB8AC3E}">
        <p14:creationId xmlns:p14="http://schemas.microsoft.com/office/powerpoint/2010/main" val="136217964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CL" dirty="0"/>
              <a:t>Globalización</a:t>
            </a:r>
          </a:p>
        </p:txBody>
      </p:sp>
      <p:sp>
        <p:nvSpPr>
          <p:cNvPr id="3" name="Marcador de texto 2"/>
          <p:cNvSpPr>
            <a:spLocks noGrp="1"/>
          </p:cNvSpPr>
          <p:nvPr>
            <p:ph type="body" idx="1"/>
          </p:nvPr>
        </p:nvSpPr>
        <p:spPr/>
        <p:txBody>
          <a:bodyPr/>
          <a:lstStyle/>
          <a:p>
            <a:r>
              <a:rPr lang="es-CL" dirty="0"/>
              <a:t>¿A favor o en contra?</a:t>
            </a:r>
          </a:p>
        </p:txBody>
      </p:sp>
    </p:spTree>
    <p:extLst>
      <p:ext uri="{BB962C8B-B14F-4D97-AF65-F5344CB8AC3E}">
        <p14:creationId xmlns:p14="http://schemas.microsoft.com/office/powerpoint/2010/main" val="194338796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252918" y="1123837"/>
            <a:ext cx="3522247" cy="4601183"/>
          </a:xfrm>
        </p:spPr>
        <p:txBody>
          <a:bodyPr/>
          <a:lstStyle/>
          <a:p>
            <a:r>
              <a:rPr lang="es-CL" dirty="0"/>
              <a:t>Fantasmas contemporáneos, comercio y globalización</a:t>
            </a:r>
          </a:p>
        </p:txBody>
      </p:sp>
      <p:sp>
        <p:nvSpPr>
          <p:cNvPr id="3" name="Marcador de contenido 2"/>
          <p:cNvSpPr>
            <a:spLocks noGrp="1"/>
          </p:cNvSpPr>
          <p:nvPr>
            <p:ph idx="1"/>
          </p:nvPr>
        </p:nvSpPr>
        <p:spPr>
          <a:xfrm>
            <a:off x="3869268" y="1031966"/>
            <a:ext cx="7315200" cy="5525588"/>
          </a:xfrm>
        </p:spPr>
        <p:txBody>
          <a:bodyPr>
            <a:normAutofit fontScale="85000" lnSpcReduction="10000"/>
          </a:bodyPr>
          <a:lstStyle/>
          <a:p>
            <a:r>
              <a:rPr lang="es-CL" dirty="0"/>
              <a:t>El comercio, ya lo sabemos, tiene  múltiples ventajas:</a:t>
            </a:r>
          </a:p>
          <a:p>
            <a:pPr lvl="1"/>
            <a:r>
              <a:rPr lang="es-CL" dirty="0"/>
              <a:t>Una de las principales es que beneficia a sus participantes en aumentar la productividad (PIB).</a:t>
            </a:r>
          </a:p>
          <a:p>
            <a:pPr lvl="1"/>
            <a:r>
              <a:rPr lang="es-CL" dirty="0"/>
              <a:t>Pero, si bien ello es cierto, ello no significa que los mayores beneficios se repartan igual entre todos los participantes. El comercio crea ganadores y perdedores. De aquí nace la necesidad de </a:t>
            </a:r>
            <a:r>
              <a:rPr lang="es-CL" u="sng" dirty="0"/>
              <a:t>convergencia</a:t>
            </a:r>
            <a:r>
              <a:rPr lang="es-CL" dirty="0"/>
              <a:t>.</a:t>
            </a:r>
          </a:p>
          <a:p>
            <a:r>
              <a:rPr lang="es-CL" dirty="0"/>
              <a:t>Fantasmas contemporáneos: 1. fenómeno migratorio global (ejemplo: frontera USA-México), 2. fenómenos sociales de movilización de la gente (ejemplo: evasión metro en Chile) y 3. desigualdad (social, económica, política, de género, </a:t>
            </a:r>
            <a:r>
              <a:rPr lang="es-CL" dirty="0" err="1"/>
              <a:t>etc</a:t>
            </a:r>
            <a:r>
              <a:rPr lang="es-CL" dirty="0"/>
              <a:t>).</a:t>
            </a:r>
          </a:p>
          <a:p>
            <a:r>
              <a:rPr lang="es-CL" dirty="0"/>
              <a:t>Penetración comercial y migraciones tienen una raíz común: la existencia de grandes </a:t>
            </a:r>
            <a:r>
              <a:rPr lang="es-CL" u="sng" dirty="0"/>
              <a:t>desigualdades</a:t>
            </a:r>
            <a:r>
              <a:rPr lang="es-CL" dirty="0"/>
              <a:t> entre partes de un mundo cada vez más integrado. </a:t>
            </a:r>
          </a:p>
          <a:p>
            <a:r>
              <a:rPr lang="es-CL" dirty="0"/>
              <a:t>Explicación: La base de las decisiones de las empresas son las diferencias de costos; mientras que la base de las decisiones personales radican en las diferencias de nivel de vida. </a:t>
            </a:r>
          </a:p>
          <a:p>
            <a:r>
              <a:rPr lang="es-CL" dirty="0"/>
              <a:t>La globalización (G) surge del contacto entre dos o más economías. Se trata de un fenómeno no tan antiguo, que antes se canalizaba a través de conquistas o invasiones (normalmente bélicas), pero que hoy en día se expresa de manera  pacífica a través del comercio (interacción de los mercados).</a:t>
            </a:r>
          </a:p>
          <a:p>
            <a:r>
              <a:rPr lang="es-CL" dirty="0"/>
              <a:t>Desde nuestra perspectiva económica, la G es la formación de un mercado mundial (o integrado) a partir de mercados nacionales.</a:t>
            </a:r>
          </a:p>
          <a:p>
            <a:endParaRPr lang="es-CL" dirty="0"/>
          </a:p>
        </p:txBody>
      </p:sp>
    </p:spTree>
    <p:extLst>
      <p:ext uri="{BB962C8B-B14F-4D97-AF65-F5344CB8AC3E}">
        <p14:creationId xmlns:p14="http://schemas.microsoft.com/office/powerpoint/2010/main" val="178905523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CL" dirty="0"/>
              <a:t>¿Cómo convergen las economías?</a:t>
            </a:r>
          </a:p>
        </p:txBody>
      </p:sp>
      <p:sp>
        <p:nvSpPr>
          <p:cNvPr id="3" name="Marcador de contenido 2"/>
          <p:cNvSpPr>
            <a:spLocks noGrp="1"/>
          </p:cNvSpPr>
          <p:nvPr>
            <p:ph idx="1"/>
          </p:nvPr>
        </p:nvSpPr>
        <p:spPr/>
        <p:txBody>
          <a:bodyPr>
            <a:normAutofit fontScale="85000" lnSpcReduction="20000"/>
          </a:bodyPr>
          <a:lstStyle/>
          <a:p>
            <a:r>
              <a:rPr lang="es-CL" dirty="0"/>
              <a:t>Recordar ejemplo: China (juguetes plásticos) y Europa (camiones).</a:t>
            </a:r>
          </a:p>
          <a:p>
            <a:r>
              <a:rPr lang="es-CL" dirty="0"/>
              <a:t>Dos economías en contacto tienden a converger. Hay dos etapas o fases:</a:t>
            </a:r>
          </a:p>
          <a:p>
            <a:pPr lvl="1"/>
            <a:r>
              <a:rPr lang="es-CL" dirty="0"/>
              <a:t>1. Países A y B encasillados en su respectiva producción.</a:t>
            </a:r>
          </a:p>
          <a:p>
            <a:pPr lvl="2"/>
            <a:r>
              <a:rPr lang="es-CL" dirty="0"/>
              <a:t>Con ventajas comparativas, uno con abundancia relativa de mano de obra y el otro más intensivo en capital, </a:t>
            </a:r>
            <a:r>
              <a:rPr lang="es-CL" dirty="0" err="1"/>
              <a:t>etc</a:t>
            </a:r>
            <a:r>
              <a:rPr lang="es-CL" dirty="0"/>
              <a:t>).</a:t>
            </a:r>
          </a:p>
          <a:p>
            <a:pPr lvl="2"/>
            <a:r>
              <a:rPr lang="es-CL" dirty="0"/>
              <a:t>Más el paso del tiempo y… </a:t>
            </a:r>
          </a:p>
          <a:p>
            <a:pPr lvl="2"/>
            <a:r>
              <a:rPr lang="es-CL" dirty="0"/>
              <a:t>La competencia (otros productores de juguetes o camiones) los pone en una encrucijada:</a:t>
            </a:r>
          </a:p>
          <a:p>
            <a:pPr lvl="3"/>
            <a:r>
              <a:rPr lang="es-CL" dirty="0"/>
              <a:t>Aceptar precios menores para su producción, pues si no enfrenta la quiebra y el desempleo; o</a:t>
            </a:r>
          </a:p>
          <a:p>
            <a:pPr lvl="3"/>
            <a:r>
              <a:rPr lang="es-CL" dirty="0"/>
              <a:t>Aumentar aún más su productividad.</a:t>
            </a:r>
          </a:p>
          <a:p>
            <a:pPr lvl="2"/>
            <a:r>
              <a:rPr lang="es-CL" dirty="0"/>
              <a:t>Si, por ejemplo, los chinos estuvieren organizados sindicalmente antes de la escasez de mano de obra pedirán aumento de sus salarios.</a:t>
            </a:r>
          </a:p>
          <a:p>
            <a:pPr lvl="2"/>
            <a:r>
              <a:rPr lang="es-CL" dirty="0"/>
              <a:t>Las empresas chinas responderán ya mejorando la organización de la producción o sustituyendo mano de obra por capital.</a:t>
            </a:r>
          </a:p>
          <a:p>
            <a:pPr lvl="1"/>
            <a:r>
              <a:rPr lang="es-CL" dirty="0"/>
              <a:t>2. Pero todo tiene un límite… un día los costos laborales de China aumentarán y ésta dejará de ser un país de mano de obra barata. Si no pasa nada por la apertura comercial, al fin del día, los salarios (remuneración del factor productivo trabajo) deberían bajar en Europa y subir en China… converger!. </a:t>
            </a:r>
          </a:p>
          <a:p>
            <a:pPr lvl="2"/>
            <a:r>
              <a:rPr lang="es-CL" dirty="0"/>
              <a:t>En esta fase, así como los salarios convergieron también deberían hacerlo las estructuras productivas, integrándose de forma armónica y sin perjudicar a nadie (o al menos, sin hacerlo de manera drástica o irreparable).</a:t>
            </a:r>
          </a:p>
          <a:p>
            <a:pPr lvl="2"/>
            <a:r>
              <a:rPr lang="es-CL" dirty="0"/>
              <a:t>Por ejemplo, a través de reconversión laboral en otros puestos de trabajo más productivos y mejor remunerados (trayectoria ascendente de los salarios).</a:t>
            </a:r>
          </a:p>
        </p:txBody>
      </p:sp>
    </p:spTree>
    <p:extLst>
      <p:ext uri="{BB962C8B-B14F-4D97-AF65-F5344CB8AC3E}">
        <p14:creationId xmlns:p14="http://schemas.microsoft.com/office/powerpoint/2010/main" val="334399719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CL" dirty="0"/>
              <a:t>Condiciones de una integración armónica </a:t>
            </a:r>
          </a:p>
        </p:txBody>
      </p:sp>
      <p:sp>
        <p:nvSpPr>
          <p:cNvPr id="3" name="Marcador de contenido 2"/>
          <p:cNvSpPr>
            <a:spLocks noGrp="1"/>
          </p:cNvSpPr>
          <p:nvPr>
            <p:ph idx="1"/>
          </p:nvPr>
        </p:nvSpPr>
        <p:spPr/>
        <p:txBody>
          <a:bodyPr/>
          <a:lstStyle/>
          <a:p>
            <a:r>
              <a:rPr lang="es-CL" dirty="0"/>
              <a:t>Que los salarios respondan al aumento de la demanda de trabajo.</a:t>
            </a:r>
          </a:p>
          <a:p>
            <a:pPr lvl="1"/>
            <a:r>
              <a:rPr lang="es-CL" dirty="0"/>
              <a:t>Porque a medida que el FP trabajo se hace más escaso en un país los costos laborales suben.</a:t>
            </a:r>
          </a:p>
          <a:p>
            <a:r>
              <a:rPr lang="es-CL" dirty="0"/>
              <a:t>Que en el país originalmente más rico se creen puestos de trabajo de buena calidad, en otros términos, de alta remuneración.</a:t>
            </a:r>
          </a:p>
          <a:p>
            <a:pPr lvl="1"/>
            <a:r>
              <a:rPr lang="es-CL" dirty="0"/>
              <a:t>Que permitan a sus trabajadores menos calificados encontrar trabajos alternativos sin grandes pérdidas de salario.</a:t>
            </a:r>
          </a:p>
          <a:p>
            <a:r>
              <a:rPr lang="es-CL" dirty="0"/>
              <a:t>Que el proceso de integración tenga lugar en un clima de crecimiento favorable.</a:t>
            </a:r>
          </a:p>
        </p:txBody>
      </p:sp>
    </p:spTree>
    <p:extLst>
      <p:ext uri="{BB962C8B-B14F-4D97-AF65-F5344CB8AC3E}">
        <p14:creationId xmlns:p14="http://schemas.microsoft.com/office/powerpoint/2010/main" val="188436149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CL" dirty="0"/>
              <a:t>Lecciones del caso chino</a:t>
            </a:r>
          </a:p>
        </p:txBody>
      </p:sp>
      <p:sp>
        <p:nvSpPr>
          <p:cNvPr id="3" name="Marcador de contenido 2"/>
          <p:cNvSpPr>
            <a:spLocks noGrp="1"/>
          </p:cNvSpPr>
          <p:nvPr>
            <p:ph idx="1"/>
          </p:nvPr>
        </p:nvSpPr>
        <p:spPr/>
        <p:txBody>
          <a:bodyPr>
            <a:normAutofit lnSpcReduction="10000"/>
          </a:bodyPr>
          <a:lstStyle/>
          <a:p>
            <a:pPr algn="just"/>
            <a:r>
              <a:rPr lang="es-CL" dirty="0"/>
              <a:t>La economía china se sostiene sobre dos pilares fundamentales:</a:t>
            </a:r>
          </a:p>
          <a:p>
            <a:pPr lvl="1" algn="just"/>
            <a:r>
              <a:rPr lang="es-CL" dirty="0"/>
              <a:t>La abundancia de mano de obra barata.</a:t>
            </a:r>
          </a:p>
          <a:p>
            <a:pPr lvl="1" algn="just"/>
            <a:r>
              <a:rPr lang="es-CL" dirty="0"/>
              <a:t>Orientación de la industria al exterior. El modelo asiático de desarrollo o modelo exportador.</a:t>
            </a:r>
          </a:p>
          <a:p>
            <a:pPr algn="just"/>
            <a:r>
              <a:rPr lang="es-CL" dirty="0"/>
              <a:t>En China el gobierno ayuda a las empresas exportadoras, con lo que la industria nacional ha alcanzado un tamaño mayor incluso al mercado interno. Sus excedentes de producción necesitan salida (teoría de la “amenaza china”, fábrica, laboratorio del mundo).</a:t>
            </a:r>
          </a:p>
          <a:p>
            <a:pPr algn="just"/>
            <a:r>
              <a:rPr lang="es-CL" dirty="0"/>
              <a:t>Pues bien, no se ve claro que la mano de obra barata llegue a escasear algún día en China. Antes bien, su abundancia podría durar mucho tiempo más (recordar la eliminación de la política de hijo único).</a:t>
            </a:r>
          </a:p>
          <a:p>
            <a:pPr algn="just"/>
            <a:r>
              <a:rPr lang="es-CL" dirty="0"/>
              <a:t>Si a ello se suma la subsistente estructura dual de la economía china: con un sector agrícola y otro urbano moderno, con desigualdad en la distribución de la renta y una baja tasa de absorción de la mano de obra rural que emigra la ciudad no sólo confirmaría que los salarios no subieren, sino que impone ajustes al modelo.</a:t>
            </a:r>
          </a:p>
        </p:txBody>
      </p:sp>
    </p:spTree>
    <p:extLst>
      <p:ext uri="{BB962C8B-B14F-4D97-AF65-F5344CB8AC3E}">
        <p14:creationId xmlns:p14="http://schemas.microsoft.com/office/powerpoint/2010/main" val="405989218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CL" dirty="0"/>
              <a:t>Lecciones del caso chino. Ajustes.</a:t>
            </a:r>
          </a:p>
        </p:txBody>
      </p:sp>
      <p:sp>
        <p:nvSpPr>
          <p:cNvPr id="3" name="Marcador de contenido 2"/>
          <p:cNvSpPr>
            <a:spLocks noGrp="1"/>
          </p:cNvSpPr>
          <p:nvPr>
            <p:ph idx="1"/>
          </p:nvPr>
        </p:nvSpPr>
        <p:spPr/>
        <p:txBody>
          <a:bodyPr/>
          <a:lstStyle/>
          <a:p>
            <a:r>
              <a:rPr lang="es-CL" dirty="0"/>
              <a:t>Para evitar el riesgo de una ruptura social, el modelo chino parece requerir ajustes en dos direcciones:</a:t>
            </a:r>
          </a:p>
          <a:p>
            <a:pPr lvl="1"/>
            <a:r>
              <a:rPr lang="es-CL" dirty="0"/>
              <a:t>Redistribuir renta de la ciudad hacia el campo. Superar el anticuado sesgo ideológico de favorecer al obrero industrial versus otras manifestaciones del trabajo.</a:t>
            </a:r>
          </a:p>
          <a:p>
            <a:pPr lvl="1"/>
            <a:r>
              <a:rPr lang="es-CL" dirty="0"/>
              <a:t>Acelerar el desarrollo del medio rural, creando riqueza allí como una necesidad apremiante para evitar migración masiva a zonas costeras (industriales), por ejemplo, con polos de desarrollo que fortalezcan el mercado interno, el consumo privado evitando que el crecimiento dependiera en exceso de la inversión. En el fondo, potenciar que China pudiera ser visto no sólo como un competidor, sino como un cliente (para el resto de las economías del mundo).</a:t>
            </a:r>
          </a:p>
        </p:txBody>
      </p:sp>
    </p:spTree>
    <p:extLst>
      <p:ext uri="{BB962C8B-B14F-4D97-AF65-F5344CB8AC3E}">
        <p14:creationId xmlns:p14="http://schemas.microsoft.com/office/powerpoint/2010/main" val="94752196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CL" dirty="0"/>
              <a:t>Lecciones del caso europeo</a:t>
            </a:r>
          </a:p>
        </p:txBody>
      </p:sp>
      <p:sp>
        <p:nvSpPr>
          <p:cNvPr id="3" name="Marcador de contenido 2"/>
          <p:cNvSpPr>
            <a:spLocks noGrp="1"/>
          </p:cNvSpPr>
          <p:nvPr>
            <p:ph idx="1"/>
          </p:nvPr>
        </p:nvSpPr>
        <p:spPr/>
        <p:txBody>
          <a:bodyPr>
            <a:normAutofit fontScale="92500" lnSpcReduction="10000"/>
          </a:bodyPr>
          <a:lstStyle/>
          <a:p>
            <a:r>
              <a:rPr lang="es-CL" dirty="0"/>
              <a:t>Recordar la existencia de ganadores y perdedores en el comercio global.</a:t>
            </a:r>
          </a:p>
          <a:p>
            <a:r>
              <a:rPr lang="es-CL" dirty="0"/>
              <a:t>Lo que teme Europa en un escenario así es que la convergencia tenga lugar demasiado cerca del extremo inferior de la escala, por eso desconfía de la globalización.</a:t>
            </a:r>
          </a:p>
          <a:p>
            <a:r>
              <a:rPr lang="es-CL" dirty="0"/>
              <a:t>El problema de Europa con las diferencias salariales es que la destrucción de puestos de baja productividad no se ve compensada por la creación de nuevos puestos de trabajo de alta productividad y remuneración en número suficiente, ni lo suficientemente rápido (destrucción rápida y creación lenta).</a:t>
            </a:r>
          </a:p>
          <a:p>
            <a:r>
              <a:rPr lang="es-CL" dirty="0"/>
              <a:t>Y, para más inri, con tasas de crecimiento lento.</a:t>
            </a:r>
          </a:p>
          <a:p>
            <a:r>
              <a:rPr lang="es-CL" dirty="0"/>
              <a:t>Una posible solución sería poner de relieve el componente más importante del aumento de productividad. ¿Cuál es?. La innovación.</a:t>
            </a:r>
          </a:p>
          <a:p>
            <a:r>
              <a:rPr lang="es-CL" dirty="0"/>
              <a:t>Pero, ya no es posible innovar por simple imitación (como lo hizo respecto de USA; o lo sigue haciendo China respecto de países más avanzados). Por otra parte, la innovación no es necesariamente lo mismo que I+D. Y la gran diferencia entre ellas es la motivación y por lo mismo </a:t>
            </a:r>
            <a:r>
              <a:rPr lang="es-CL"/>
              <a:t>el lucro.</a:t>
            </a:r>
          </a:p>
        </p:txBody>
      </p:sp>
    </p:spTree>
    <p:extLst>
      <p:ext uri="{BB962C8B-B14F-4D97-AF65-F5344CB8AC3E}">
        <p14:creationId xmlns:p14="http://schemas.microsoft.com/office/powerpoint/2010/main" val="315458184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CL" dirty="0"/>
              <a:t>Saldo de la Balanza básica (BB)</a:t>
            </a:r>
          </a:p>
        </p:txBody>
      </p:sp>
      <p:sp>
        <p:nvSpPr>
          <p:cNvPr id="4" name="Marcador de texto 3"/>
          <p:cNvSpPr>
            <a:spLocks noGrp="1"/>
          </p:cNvSpPr>
          <p:nvPr>
            <p:ph type="body" idx="1"/>
          </p:nvPr>
        </p:nvSpPr>
        <p:spPr/>
        <p:txBody>
          <a:bodyPr/>
          <a:lstStyle/>
          <a:p>
            <a:pPr algn="ctr"/>
            <a:r>
              <a:rPr lang="es-CL" dirty="0"/>
              <a:t>Superávit (+)</a:t>
            </a:r>
          </a:p>
        </p:txBody>
      </p:sp>
      <p:sp>
        <p:nvSpPr>
          <p:cNvPr id="5" name="Marcador de contenido 4"/>
          <p:cNvSpPr>
            <a:spLocks noGrp="1"/>
          </p:cNvSpPr>
          <p:nvPr>
            <p:ph sz="half" idx="2"/>
          </p:nvPr>
        </p:nvSpPr>
        <p:spPr/>
        <p:txBody>
          <a:bodyPr>
            <a:normAutofit lnSpcReduction="10000"/>
          </a:bodyPr>
          <a:lstStyle/>
          <a:p>
            <a:r>
              <a:rPr lang="es-CL" dirty="0"/>
              <a:t>Una vez más, esta situación significa que al país han </a:t>
            </a:r>
            <a:r>
              <a:rPr lang="es-CL" u="sng" dirty="0"/>
              <a:t>entrado</a:t>
            </a:r>
            <a:r>
              <a:rPr lang="es-CL" dirty="0"/>
              <a:t> más divisas de las que han salido (en un lapso determinado).</a:t>
            </a:r>
          </a:p>
          <a:p>
            <a:r>
              <a:rPr lang="es-CL" dirty="0"/>
              <a:t>¿De dónde ha salido ese dinero?. De las reservas internacionales de bancos centrales de otros países.</a:t>
            </a:r>
          </a:p>
          <a:p>
            <a:r>
              <a:rPr lang="es-CL" dirty="0"/>
              <a:t>La cuestión ahora es: ¿cómo se registra dicho ingreso?.</a:t>
            </a:r>
          </a:p>
          <a:p>
            <a:r>
              <a:rPr lang="es-CL" dirty="0"/>
              <a:t>En la BB el aumento (</a:t>
            </a:r>
            <a:r>
              <a:rPr lang="el-GR" dirty="0"/>
              <a:t>Δ</a:t>
            </a:r>
            <a:r>
              <a:rPr lang="es-CL" dirty="0"/>
              <a:t>+) de reservas se registra con signo negativo (-). </a:t>
            </a:r>
          </a:p>
        </p:txBody>
      </p:sp>
      <p:sp>
        <p:nvSpPr>
          <p:cNvPr id="6" name="Marcador de texto 5"/>
          <p:cNvSpPr>
            <a:spLocks noGrp="1"/>
          </p:cNvSpPr>
          <p:nvPr>
            <p:ph type="body" sz="quarter" idx="3"/>
          </p:nvPr>
        </p:nvSpPr>
        <p:spPr/>
        <p:txBody>
          <a:bodyPr/>
          <a:lstStyle/>
          <a:p>
            <a:pPr algn="ctr"/>
            <a:r>
              <a:rPr lang="es-CL" dirty="0"/>
              <a:t>Déficit (-)</a:t>
            </a:r>
          </a:p>
        </p:txBody>
      </p:sp>
      <p:sp>
        <p:nvSpPr>
          <p:cNvPr id="7" name="Marcador de contenido 6"/>
          <p:cNvSpPr>
            <a:spLocks noGrp="1"/>
          </p:cNvSpPr>
          <p:nvPr>
            <p:ph sz="quarter" idx="4"/>
          </p:nvPr>
        </p:nvSpPr>
        <p:spPr/>
        <p:txBody>
          <a:bodyPr>
            <a:normAutofit fontScale="92500" lnSpcReduction="20000"/>
          </a:bodyPr>
          <a:lstStyle/>
          <a:p>
            <a:r>
              <a:rPr lang="es-CL" dirty="0"/>
              <a:t>Significa que del país han </a:t>
            </a:r>
            <a:r>
              <a:rPr lang="es-CL" u="sng" dirty="0"/>
              <a:t>salido</a:t>
            </a:r>
            <a:r>
              <a:rPr lang="es-CL" dirty="0"/>
              <a:t> más divisas de las que han entrado (en un lapso determinado).</a:t>
            </a:r>
          </a:p>
          <a:p>
            <a:r>
              <a:rPr lang="es-CL" dirty="0"/>
              <a:t>¿De dónde ha salido ese dinero?. Dos posibilidades:</a:t>
            </a:r>
          </a:p>
          <a:p>
            <a:pPr lvl="1"/>
            <a:r>
              <a:rPr lang="es-CL" dirty="0"/>
              <a:t>De la “ayuda” o préstamos de </a:t>
            </a:r>
            <a:r>
              <a:rPr lang="es-CL" dirty="0" err="1"/>
              <a:t>linstituciones</a:t>
            </a:r>
            <a:r>
              <a:rPr lang="es-CL" dirty="0"/>
              <a:t> multilaterales tipo FMI, Banco Mundial, Banco Europeo de Desarrollo, etc.</a:t>
            </a:r>
          </a:p>
          <a:p>
            <a:pPr lvl="1"/>
            <a:r>
              <a:rPr lang="es-CL" dirty="0"/>
              <a:t>De una disminución (</a:t>
            </a:r>
            <a:r>
              <a:rPr lang="el-GR" dirty="0"/>
              <a:t>Δ</a:t>
            </a:r>
            <a:r>
              <a:rPr lang="es-CL" dirty="0"/>
              <a:t>-) de las reservas de nuestro Banco Central.</a:t>
            </a:r>
          </a:p>
          <a:p>
            <a:r>
              <a:rPr lang="es-CL" dirty="0"/>
              <a:t>En la BB la disminución (</a:t>
            </a:r>
            <a:r>
              <a:rPr lang="el-GR" dirty="0"/>
              <a:t>Δ</a:t>
            </a:r>
            <a:r>
              <a:rPr lang="es-CL" dirty="0"/>
              <a:t>-) de reservas se registra con signo positivo (+).</a:t>
            </a:r>
          </a:p>
        </p:txBody>
      </p:sp>
    </p:spTree>
    <p:extLst>
      <p:ext uri="{BB962C8B-B14F-4D97-AF65-F5344CB8AC3E}">
        <p14:creationId xmlns:p14="http://schemas.microsoft.com/office/powerpoint/2010/main" val="157512447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CL" dirty="0"/>
              <a:t>Importancia de la Balanza de Pagos</a:t>
            </a:r>
          </a:p>
        </p:txBody>
      </p:sp>
      <p:sp>
        <p:nvSpPr>
          <p:cNvPr id="3" name="Marcador de contenido 2"/>
          <p:cNvSpPr>
            <a:spLocks noGrp="1"/>
          </p:cNvSpPr>
          <p:nvPr>
            <p:ph idx="1"/>
          </p:nvPr>
        </p:nvSpPr>
        <p:spPr/>
        <p:txBody>
          <a:bodyPr/>
          <a:lstStyle/>
          <a:p>
            <a:r>
              <a:rPr lang="es-CL" dirty="0"/>
              <a:t>Proporciona información valiosa del estado de una economía a mediano y largo plazo.</a:t>
            </a:r>
          </a:p>
          <a:p>
            <a:r>
              <a:rPr lang="es-CL" dirty="0"/>
              <a:t>El reporte de BP se publica anualmente, o sea, da cuenta de las transacciones que le conciernen en un período determinado de tiempo.</a:t>
            </a:r>
          </a:p>
          <a:p>
            <a:r>
              <a:rPr lang="es-CL" dirty="0"/>
              <a:t>Los datos que contiene suelen estar muy agregados; en otros términos, el detalle de sus partidas debe ser desglosado y analizado separadamente.</a:t>
            </a:r>
          </a:p>
          <a:p>
            <a:r>
              <a:rPr lang="es-CL" dirty="0"/>
              <a:t>Por razones normalmente estratégicas el reporte de BP suele omitir la información sobre disminución de reservas internacionales.</a:t>
            </a:r>
          </a:p>
          <a:p>
            <a:r>
              <a:rPr lang="es-CL" dirty="0"/>
              <a:t>Atendidas las tres circunstancias previas, como instrumento, la BP no tiene gran utilidad par analizar fenómenos de una economía en el corto plazo.</a:t>
            </a:r>
          </a:p>
          <a:p>
            <a:r>
              <a:rPr lang="es-CL" dirty="0"/>
              <a:t>Analizaremos lo anterior con dos ejemplos:  </a:t>
            </a:r>
          </a:p>
        </p:txBody>
      </p:sp>
    </p:spTree>
    <p:extLst>
      <p:ext uri="{BB962C8B-B14F-4D97-AF65-F5344CB8AC3E}">
        <p14:creationId xmlns:p14="http://schemas.microsoft.com/office/powerpoint/2010/main" val="396702453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CL" dirty="0"/>
              <a:t>Ejemplo 1.</a:t>
            </a:r>
            <a:br>
              <a:rPr lang="es-CL" dirty="0"/>
            </a:br>
            <a:r>
              <a:rPr lang="es-CL" dirty="0"/>
              <a:t>Relación BP, reservas y oferta monetaria</a:t>
            </a:r>
          </a:p>
        </p:txBody>
      </p:sp>
      <p:sp>
        <p:nvSpPr>
          <p:cNvPr id="3" name="Marcador de contenido 2"/>
          <p:cNvSpPr>
            <a:spLocks noGrp="1"/>
          </p:cNvSpPr>
          <p:nvPr>
            <p:ph idx="1"/>
          </p:nvPr>
        </p:nvSpPr>
        <p:spPr>
          <a:xfrm>
            <a:off x="3869268" y="91440"/>
            <a:ext cx="7861178" cy="5893308"/>
          </a:xfrm>
        </p:spPr>
        <p:txBody>
          <a:bodyPr>
            <a:normAutofit/>
          </a:bodyPr>
          <a:lstStyle/>
          <a:p>
            <a:r>
              <a:rPr lang="es-CL" sz="1600" dirty="0"/>
              <a:t>Los saldos de BB se compensan con los movimientos de reservas del Banco Central. Supongamos:</a:t>
            </a:r>
          </a:p>
          <a:p>
            <a:endParaRPr lang="es-CL" sz="1600" dirty="0"/>
          </a:p>
          <a:p>
            <a:endParaRPr lang="es-CL" sz="1600" dirty="0"/>
          </a:p>
          <a:p>
            <a:endParaRPr lang="es-CL" sz="1600" dirty="0"/>
          </a:p>
          <a:p>
            <a:endParaRPr lang="es-CL" sz="1600" dirty="0"/>
          </a:p>
          <a:p>
            <a:pPr marL="0" indent="0">
              <a:buNone/>
            </a:pPr>
            <a:endParaRPr lang="es-CL" sz="1600" dirty="0"/>
          </a:p>
          <a:p>
            <a:r>
              <a:rPr lang="es-CL" sz="1600" dirty="0"/>
              <a:t>Sin embargo, sabemos ya que activo y pasivo del BC deben ser iguales. Y que, por lo mismo, si:</a:t>
            </a:r>
          </a:p>
          <a:p>
            <a:pPr lvl="1"/>
            <a:r>
              <a:rPr lang="el-GR" sz="1600" dirty="0"/>
              <a:t>Δ</a:t>
            </a:r>
            <a:r>
              <a:rPr lang="es-CL" sz="1600" dirty="0"/>
              <a:t>+ activo =&gt; </a:t>
            </a:r>
            <a:r>
              <a:rPr lang="el-GR" sz="1600" dirty="0"/>
              <a:t>Δ</a:t>
            </a:r>
            <a:r>
              <a:rPr lang="es-CL" sz="1600" dirty="0"/>
              <a:t>+ pasivo</a:t>
            </a:r>
          </a:p>
          <a:p>
            <a:pPr lvl="1"/>
            <a:r>
              <a:rPr lang="el-GR" sz="1600" dirty="0"/>
              <a:t>Δ</a:t>
            </a:r>
            <a:r>
              <a:rPr lang="es-CL" sz="1600" dirty="0"/>
              <a:t>- activo =&gt; </a:t>
            </a:r>
            <a:r>
              <a:rPr lang="el-GR" sz="1600" dirty="0"/>
              <a:t>Δ</a:t>
            </a:r>
            <a:r>
              <a:rPr lang="es-CL" sz="1600" dirty="0"/>
              <a:t>- pasivo</a:t>
            </a:r>
          </a:p>
          <a:p>
            <a:r>
              <a:rPr lang="es-CL" sz="1600" dirty="0"/>
              <a:t>Por otra parte, </a:t>
            </a:r>
            <a:r>
              <a:rPr lang="es-CL" sz="1600" u="sng" dirty="0"/>
              <a:t>simplificando</a:t>
            </a:r>
            <a:r>
              <a:rPr lang="es-CL" sz="1600" dirty="0"/>
              <a:t>, sabemos también que el PASIVO de un BC = Base monetaria = Oferta monetaria.</a:t>
            </a:r>
          </a:p>
          <a:p>
            <a:r>
              <a:rPr lang="es-CL" sz="1600" dirty="0"/>
              <a:t>Y que la OFERTA MONETARIA (dinero en circulación y activos líquidos de la Banca) determina el volumen de crédito que puede otorgar la banca comercial.</a:t>
            </a:r>
          </a:p>
        </p:txBody>
      </p:sp>
      <p:graphicFrame>
        <p:nvGraphicFramePr>
          <p:cNvPr id="4" name="Tabla 3"/>
          <p:cNvGraphicFramePr>
            <a:graphicFrameLocks noGrp="1"/>
          </p:cNvGraphicFramePr>
          <p:nvPr>
            <p:extLst>
              <p:ext uri="{D42A27DB-BD31-4B8C-83A1-F6EECF244321}">
                <p14:modId xmlns:p14="http://schemas.microsoft.com/office/powerpoint/2010/main" val="676353370"/>
              </p:ext>
            </p:extLst>
          </p:nvPr>
        </p:nvGraphicFramePr>
        <p:xfrm>
          <a:off x="3869268" y="1280160"/>
          <a:ext cx="7315200" cy="1698170"/>
        </p:xfrm>
        <a:graphic>
          <a:graphicData uri="http://schemas.openxmlformats.org/drawingml/2006/table">
            <a:tbl>
              <a:tblPr firstRow="1" bandRow="1">
                <a:tableStyleId>{5C22544A-7EE6-4342-B048-85BDC9FD1C3A}</a:tableStyleId>
              </a:tblPr>
              <a:tblGrid>
                <a:gridCol w="3657600">
                  <a:extLst>
                    <a:ext uri="{9D8B030D-6E8A-4147-A177-3AD203B41FA5}">
                      <a16:colId xmlns:a16="http://schemas.microsoft.com/office/drawing/2014/main" val="2326343444"/>
                    </a:ext>
                  </a:extLst>
                </a:gridCol>
                <a:gridCol w="3657600">
                  <a:extLst>
                    <a:ext uri="{9D8B030D-6E8A-4147-A177-3AD203B41FA5}">
                      <a16:colId xmlns:a16="http://schemas.microsoft.com/office/drawing/2014/main" val="4036556386"/>
                    </a:ext>
                  </a:extLst>
                </a:gridCol>
              </a:tblGrid>
              <a:tr h="399569">
                <a:tc>
                  <a:txBody>
                    <a:bodyPr/>
                    <a:lstStyle/>
                    <a:p>
                      <a:pPr algn="ctr"/>
                      <a:r>
                        <a:rPr lang="es-CL" dirty="0"/>
                        <a:t>Superávit BB (+)</a:t>
                      </a:r>
                    </a:p>
                  </a:txBody>
                  <a:tcPr/>
                </a:tc>
                <a:tc>
                  <a:txBody>
                    <a:bodyPr/>
                    <a:lstStyle/>
                    <a:p>
                      <a:pPr algn="ctr"/>
                      <a:r>
                        <a:rPr lang="es-CL" dirty="0"/>
                        <a:t>Déficit BB (-)</a:t>
                      </a:r>
                    </a:p>
                  </a:txBody>
                  <a:tcPr/>
                </a:tc>
                <a:extLst>
                  <a:ext uri="{0D108BD9-81ED-4DB2-BD59-A6C34878D82A}">
                    <a16:rowId xmlns:a16="http://schemas.microsoft.com/office/drawing/2014/main" val="437216375"/>
                  </a:ext>
                </a:extLst>
              </a:tr>
              <a:tr h="1298601">
                <a:tc>
                  <a:txBody>
                    <a:bodyPr/>
                    <a:lstStyle/>
                    <a:p>
                      <a:pPr algn="just"/>
                      <a:r>
                        <a:rPr lang="es-CL" dirty="0"/>
                        <a:t>=&gt; Entradas de divisas superan las salidas -&gt; </a:t>
                      </a:r>
                      <a:r>
                        <a:rPr lang="el-GR" dirty="0"/>
                        <a:t>Δ</a:t>
                      </a:r>
                      <a:r>
                        <a:rPr lang="es-CL" dirty="0"/>
                        <a:t>+ reservas del BC (engrosan el </a:t>
                      </a:r>
                      <a:r>
                        <a:rPr lang="es-CL" u="sng" dirty="0"/>
                        <a:t>activo</a:t>
                      </a:r>
                      <a:r>
                        <a:rPr lang="es-CL" dirty="0"/>
                        <a:t> de su balance).</a:t>
                      </a:r>
                    </a:p>
                  </a:txBody>
                  <a:tcPr/>
                </a:tc>
                <a:tc>
                  <a:txBody>
                    <a:bodyPr/>
                    <a:lstStyle/>
                    <a:p>
                      <a:pPr algn="just"/>
                      <a:r>
                        <a:rPr lang="es-ES" dirty="0"/>
                        <a:t>=&gt; Salida de divisas supera la entrada -&gt; Δ- reservas del BC (engrosan el </a:t>
                      </a:r>
                      <a:r>
                        <a:rPr lang="es-ES" u="sng" dirty="0"/>
                        <a:t>pasivo</a:t>
                      </a:r>
                      <a:r>
                        <a:rPr lang="es-ES" dirty="0"/>
                        <a:t> de su balance).</a:t>
                      </a:r>
                    </a:p>
                    <a:p>
                      <a:pPr algn="just"/>
                      <a:endParaRPr lang="es-CL" dirty="0"/>
                    </a:p>
                  </a:txBody>
                  <a:tcPr/>
                </a:tc>
                <a:extLst>
                  <a:ext uri="{0D108BD9-81ED-4DB2-BD59-A6C34878D82A}">
                    <a16:rowId xmlns:a16="http://schemas.microsoft.com/office/drawing/2014/main" val="4093901604"/>
                  </a:ext>
                </a:extLst>
              </a:tr>
            </a:tbl>
          </a:graphicData>
        </a:graphic>
      </p:graphicFrame>
      <p:graphicFrame>
        <p:nvGraphicFramePr>
          <p:cNvPr id="5" name="Tabla 4"/>
          <p:cNvGraphicFramePr>
            <a:graphicFrameLocks noGrp="1"/>
          </p:cNvGraphicFramePr>
          <p:nvPr>
            <p:extLst>
              <p:ext uri="{D42A27DB-BD31-4B8C-83A1-F6EECF244321}">
                <p14:modId xmlns:p14="http://schemas.microsoft.com/office/powerpoint/2010/main" val="2409564393"/>
              </p:ext>
            </p:extLst>
          </p:nvPr>
        </p:nvGraphicFramePr>
        <p:xfrm>
          <a:off x="3869268" y="5408023"/>
          <a:ext cx="7315200" cy="1005840"/>
        </p:xfrm>
        <a:graphic>
          <a:graphicData uri="http://schemas.openxmlformats.org/drawingml/2006/table">
            <a:tbl>
              <a:tblPr firstRow="1" bandRow="1">
                <a:tableStyleId>{5C22544A-7EE6-4342-B048-85BDC9FD1C3A}</a:tableStyleId>
              </a:tblPr>
              <a:tblGrid>
                <a:gridCol w="3798629">
                  <a:extLst>
                    <a:ext uri="{9D8B030D-6E8A-4147-A177-3AD203B41FA5}">
                      <a16:colId xmlns:a16="http://schemas.microsoft.com/office/drawing/2014/main" val="938110659"/>
                    </a:ext>
                  </a:extLst>
                </a:gridCol>
                <a:gridCol w="3516571">
                  <a:extLst>
                    <a:ext uri="{9D8B030D-6E8A-4147-A177-3AD203B41FA5}">
                      <a16:colId xmlns:a16="http://schemas.microsoft.com/office/drawing/2014/main" val="1309794084"/>
                    </a:ext>
                  </a:extLst>
                </a:gridCol>
              </a:tblGrid>
              <a:tr h="351510">
                <a:tc gridSpan="2">
                  <a:txBody>
                    <a:bodyPr/>
                    <a:lstStyle/>
                    <a:p>
                      <a:pPr algn="ctr"/>
                      <a:r>
                        <a:rPr lang="es-CL" dirty="0"/>
                        <a:t>Conclusión</a:t>
                      </a:r>
                    </a:p>
                  </a:txBody>
                  <a:tcPr/>
                </a:tc>
                <a:tc hMerge="1">
                  <a:txBody>
                    <a:bodyPr/>
                    <a:lstStyle/>
                    <a:p>
                      <a:endParaRPr lang="es-CL" dirty="0"/>
                    </a:p>
                  </a:txBody>
                  <a:tcPr/>
                </a:tc>
                <a:extLst>
                  <a:ext uri="{0D108BD9-81ED-4DB2-BD59-A6C34878D82A}">
                    <a16:rowId xmlns:a16="http://schemas.microsoft.com/office/drawing/2014/main" val="3935855862"/>
                  </a:ext>
                </a:extLst>
              </a:tr>
              <a:tr h="615141">
                <a:tc>
                  <a:txBody>
                    <a:bodyPr/>
                    <a:lstStyle/>
                    <a:p>
                      <a:r>
                        <a:rPr lang="es-CL" dirty="0"/>
                        <a:t>Superávit BB =&gt; </a:t>
                      </a:r>
                      <a:r>
                        <a:rPr lang="el-GR" dirty="0"/>
                        <a:t>Δ+ </a:t>
                      </a:r>
                      <a:r>
                        <a:rPr lang="es-CL" dirty="0"/>
                        <a:t>Oferta Monetaria</a:t>
                      </a:r>
                    </a:p>
                  </a:txBody>
                  <a:tcPr/>
                </a:tc>
                <a:tc>
                  <a:txBody>
                    <a:bodyPr/>
                    <a:lstStyle/>
                    <a:p>
                      <a:r>
                        <a:rPr lang="es-ES" dirty="0"/>
                        <a:t>Déficit BB =&gt; Δ- Oferta Monetaria</a:t>
                      </a:r>
                    </a:p>
                    <a:p>
                      <a:endParaRPr lang="es-CL" dirty="0"/>
                    </a:p>
                  </a:txBody>
                  <a:tcPr/>
                </a:tc>
                <a:extLst>
                  <a:ext uri="{0D108BD9-81ED-4DB2-BD59-A6C34878D82A}">
                    <a16:rowId xmlns:a16="http://schemas.microsoft.com/office/drawing/2014/main" val="3033126583"/>
                  </a:ext>
                </a:extLst>
              </a:tr>
            </a:tbl>
          </a:graphicData>
        </a:graphic>
      </p:graphicFrame>
    </p:spTree>
    <p:extLst>
      <p:ext uri="{BB962C8B-B14F-4D97-AF65-F5344CB8AC3E}">
        <p14:creationId xmlns:p14="http://schemas.microsoft.com/office/powerpoint/2010/main" val="418516385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CL" dirty="0"/>
              <a:t>Ejemplo 1.</a:t>
            </a:r>
          </a:p>
        </p:txBody>
      </p:sp>
      <p:graphicFrame>
        <p:nvGraphicFramePr>
          <p:cNvPr id="4" name="Marcador de contenido 3"/>
          <p:cNvGraphicFramePr>
            <a:graphicFrameLocks noGrp="1"/>
          </p:cNvGraphicFramePr>
          <p:nvPr>
            <p:ph idx="1"/>
            <p:extLst>
              <p:ext uri="{D42A27DB-BD31-4B8C-83A1-F6EECF244321}">
                <p14:modId xmlns:p14="http://schemas.microsoft.com/office/powerpoint/2010/main" val="3645261591"/>
              </p:ext>
            </p:extLst>
          </p:nvPr>
        </p:nvGraphicFramePr>
        <p:xfrm>
          <a:off x="3868738" y="992776"/>
          <a:ext cx="7315200" cy="5029202"/>
        </p:xfrm>
        <a:graphic>
          <a:graphicData uri="http://schemas.openxmlformats.org/drawingml/2006/table">
            <a:tbl>
              <a:tblPr firstRow="1" bandRow="1">
                <a:tableStyleId>{5C22544A-7EE6-4342-B048-85BDC9FD1C3A}</a:tableStyleId>
              </a:tblPr>
              <a:tblGrid>
                <a:gridCol w="3657600">
                  <a:extLst>
                    <a:ext uri="{9D8B030D-6E8A-4147-A177-3AD203B41FA5}">
                      <a16:colId xmlns:a16="http://schemas.microsoft.com/office/drawing/2014/main" val="2261220851"/>
                    </a:ext>
                  </a:extLst>
                </a:gridCol>
                <a:gridCol w="3657600">
                  <a:extLst>
                    <a:ext uri="{9D8B030D-6E8A-4147-A177-3AD203B41FA5}">
                      <a16:colId xmlns:a16="http://schemas.microsoft.com/office/drawing/2014/main" val="4143081869"/>
                    </a:ext>
                  </a:extLst>
                </a:gridCol>
              </a:tblGrid>
              <a:tr h="1070043">
                <a:tc gridSpan="2">
                  <a:txBody>
                    <a:bodyPr/>
                    <a:lstStyle/>
                    <a:p>
                      <a:pPr algn="just"/>
                      <a:r>
                        <a:rPr lang="es-ES" dirty="0"/>
                        <a:t>Pero también sabemos ya que hay una relación entre Q dinero en circulación (oferta monetaria) y nivel de precios (tasa de inflación). Grosso modo…</a:t>
                      </a:r>
                    </a:p>
                  </a:txBody>
                  <a:tcPr/>
                </a:tc>
                <a:tc hMerge="1">
                  <a:txBody>
                    <a:bodyPr/>
                    <a:lstStyle/>
                    <a:p>
                      <a:endParaRPr lang="es-CL" dirty="0"/>
                    </a:p>
                  </a:txBody>
                  <a:tcPr/>
                </a:tc>
                <a:extLst>
                  <a:ext uri="{0D108BD9-81ED-4DB2-BD59-A6C34878D82A}">
                    <a16:rowId xmlns:a16="http://schemas.microsoft.com/office/drawing/2014/main" val="1490913644"/>
                  </a:ext>
                </a:extLst>
              </a:tr>
              <a:tr h="1070043">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s-CL" sz="1800" b="1" i="0" u="none" strike="noStrike" kern="1200" cap="none" spc="0" normalizeH="0" baseline="0" noProof="0" dirty="0">
                          <a:ln>
                            <a:noFill/>
                          </a:ln>
                          <a:solidFill>
                            <a:srgbClr val="FFFFFF"/>
                          </a:solidFill>
                          <a:effectLst/>
                          <a:uLnTx/>
                          <a:uFillTx/>
                          <a:latin typeface="+mn-lt"/>
                          <a:ea typeface="+mn-ea"/>
                          <a:cs typeface="+mn-cs"/>
                        </a:rPr>
                        <a:t>Presión al alza sobre el nivel general de precios</a:t>
                      </a:r>
                    </a:p>
                    <a:p>
                      <a:endParaRPr lang="es-CL"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s-CL" sz="1800" b="1" i="0" u="none" strike="noStrike" kern="1200" cap="none" spc="0" normalizeH="0" baseline="0" noProof="0" dirty="0">
                          <a:ln>
                            <a:noFill/>
                          </a:ln>
                          <a:solidFill>
                            <a:srgbClr val="FFFFFF"/>
                          </a:solidFill>
                          <a:effectLst/>
                          <a:uLnTx/>
                          <a:uFillTx/>
                          <a:latin typeface="+mn-lt"/>
                          <a:ea typeface="+mn-ea"/>
                          <a:cs typeface="+mn-cs"/>
                        </a:rPr>
                        <a:t>Presión a la baja sobre el nivel general de precios</a:t>
                      </a:r>
                    </a:p>
                    <a:p>
                      <a:endParaRPr lang="es-CL" dirty="0"/>
                    </a:p>
                  </a:txBody>
                  <a:tcPr/>
                </a:tc>
                <a:extLst>
                  <a:ext uri="{0D108BD9-81ED-4DB2-BD59-A6C34878D82A}">
                    <a16:rowId xmlns:a16="http://schemas.microsoft.com/office/drawing/2014/main" val="4198663454"/>
                  </a:ext>
                </a:extLst>
              </a:tr>
              <a:tr h="1070043">
                <a:tc gridSpan="2">
                  <a:txBody>
                    <a:bodyPr/>
                    <a:lstStyle/>
                    <a:p>
                      <a:pPr marL="0" marR="0" lvl="0" indent="0" algn="ctr" defTabSz="914400" rtl="0" eaLnBrk="1" fontAlgn="auto" latinLnBrk="0" hangingPunct="1">
                        <a:lnSpc>
                          <a:spcPct val="90000"/>
                        </a:lnSpc>
                        <a:spcBef>
                          <a:spcPts val="1200"/>
                        </a:spcBef>
                        <a:spcAft>
                          <a:spcPts val="0"/>
                        </a:spcAft>
                        <a:buClr>
                          <a:srgbClr val="40BAD2"/>
                        </a:buClr>
                        <a:buSzTx/>
                        <a:buFont typeface="Wingdings 2" pitchFamily="18" charset="2"/>
                        <a:buNone/>
                        <a:tabLst/>
                        <a:defRPr/>
                      </a:pPr>
                      <a:r>
                        <a:rPr kumimoji="0" lang="es-CL" sz="2000" b="0" i="0" u="none" strike="noStrike" kern="1200" cap="none" spc="0" normalizeH="0" baseline="0" noProof="0" dirty="0">
                          <a:ln>
                            <a:noFill/>
                          </a:ln>
                          <a:solidFill>
                            <a:srgbClr val="000000">
                              <a:lumMod val="65000"/>
                              <a:lumOff val="35000"/>
                            </a:srgbClr>
                          </a:solidFill>
                          <a:effectLst/>
                          <a:uLnTx/>
                          <a:uFillTx/>
                          <a:latin typeface="+mn-lt"/>
                          <a:ea typeface="+mn-ea"/>
                          <a:cs typeface="+mn-cs"/>
                        </a:rPr>
                        <a:t>Si a cualquiera de ambas situaciones se añade persistencia en el tiempo…</a:t>
                      </a:r>
                    </a:p>
                    <a:p>
                      <a:endParaRPr lang="es-CL" dirty="0"/>
                    </a:p>
                  </a:txBody>
                  <a:tcPr/>
                </a:tc>
                <a:tc hMerge="1">
                  <a:txBody>
                    <a:bodyPr/>
                    <a:lstStyle/>
                    <a:p>
                      <a:endParaRPr lang="es-CL" dirty="0"/>
                    </a:p>
                  </a:txBody>
                  <a:tcPr/>
                </a:tc>
                <a:extLst>
                  <a:ext uri="{0D108BD9-81ED-4DB2-BD59-A6C34878D82A}">
                    <a16:rowId xmlns:a16="http://schemas.microsoft.com/office/drawing/2014/main" val="270956156"/>
                  </a:ext>
                </a:extLst>
              </a:tr>
              <a:tr h="749030">
                <a:tc>
                  <a:txBody>
                    <a:bodyPr/>
                    <a:lstStyle/>
                    <a:p>
                      <a:r>
                        <a:rPr lang="es-CL" dirty="0"/>
                        <a:t>Proceso inflacionario (la inflación ya es mala)</a:t>
                      </a:r>
                    </a:p>
                  </a:txBody>
                  <a:tcPr/>
                </a:tc>
                <a:tc>
                  <a:txBody>
                    <a:bodyPr/>
                    <a:lstStyle/>
                    <a:p>
                      <a:r>
                        <a:rPr lang="es-CL" dirty="0"/>
                        <a:t>Proceso deflacionario (la deflación es</a:t>
                      </a:r>
                      <a:r>
                        <a:rPr lang="es-CL" baseline="0" dirty="0"/>
                        <a:t> </a:t>
                      </a:r>
                      <a:r>
                        <a:rPr lang="es-CL" dirty="0"/>
                        <a:t>peor)</a:t>
                      </a:r>
                    </a:p>
                  </a:txBody>
                  <a:tcPr/>
                </a:tc>
                <a:extLst>
                  <a:ext uri="{0D108BD9-81ED-4DB2-BD59-A6C34878D82A}">
                    <a16:rowId xmlns:a16="http://schemas.microsoft.com/office/drawing/2014/main" val="664811521"/>
                  </a:ext>
                </a:extLst>
              </a:tr>
              <a:tr h="1070043">
                <a:tc>
                  <a:txBody>
                    <a:bodyPr/>
                    <a:lstStyle/>
                    <a:p>
                      <a:r>
                        <a:rPr lang="es-CL" dirty="0"/>
                        <a:t>Encarece,</a:t>
                      </a:r>
                      <a:r>
                        <a:rPr lang="es-CL" baseline="0" dirty="0"/>
                        <a:t> disminuye las exportaciones locales y hace disminuir su competitividad.</a:t>
                      </a:r>
                      <a:endParaRPr lang="es-CL" dirty="0"/>
                    </a:p>
                  </a:txBody>
                  <a:tcPr/>
                </a:tc>
                <a:tc>
                  <a:txBody>
                    <a:bodyPr/>
                    <a:lstStyle/>
                    <a:p>
                      <a:r>
                        <a:rPr lang="es-CL" dirty="0"/>
                        <a:t>Abarata,</a:t>
                      </a:r>
                      <a:r>
                        <a:rPr lang="es-CL" baseline="0" dirty="0"/>
                        <a:t> aumenta las importaciones, caída de producción local, genera desempleo, etc.</a:t>
                      </a:r>
                      <a:endParaRPr lang="es-CL" dirty="0"/>
                    </a:p>
                  </a:txBody>
                  <a:tcPr/>
                </a:tc>
                <a:extLst>
                  <a:ext uri="{0D108BD9-81ED-4DB2-BD59-A6C34878D82A}">
                    <a16:rowId xmlns:a16="http://schemas.microsoft.com/office/drawing/2014/main" val="4127058541"/>
                  </a:ext>
                </a:extLst>
              </a:tr>
            </a:tbl>
          </a:graphicData>
        </a:graphic>
      </p:graphicFrame>
    </p:spTree>
    <p:extLst>
      <p:ext uri="{BB962C8B-B14F-4D97-AF65-F5344CB8AC3E}">
        <p14:creationId xmlns:p14="http://schemas.microsoft.com/office/powerpoint/2010/main" val="111756281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CL" dirty="0"/>
              <a:t>Ejemplo 1.</a:t>
            </a:r>
            <a:br>
              <a:rPr lang="es-CL" dirty="0"/>
            </a:br>
            <a:r>
              <a:rPr lang="es-CL" dirty="0"/>
              <a:t>Reflexiones.</a:t>
            </a:r>
          </a:p>
        </p:txBody>
      </p:sp>
      <p:sp>
        <p:nvSpPr>
          <p:cNvPr id="3" name="Marcador de contenido 2"/>
          <p:cNvSpPr>
            <a:spLocks noGrp="1"/>
          </p:cNvSpPr>
          <p:nvPr>
            <p:ph idx="1"/>
          </p:nvPr>
        </p:nvSpPr>
        <p:spPr/>
        <p:txBody>
          <a:bodyPr/>
          <a:lstStyle/>
          <a:p>
            <a:pPr algn="just"/>
            <a:r>
              <a:rPr lang="es-CL" sz="1400" dirty="0"/>
              <a:t>Existe una relación entre el sector externo y la coyuntura interna. Pero esta relación no es, ni mucho menos, una relación exacta lo que explica la dificultad de hacer predicciones económicas con el juego de estas variables.</a:t>
            </a:r>
          </a:p>
          <a:p>
            <a:pPr algn="just"/>
            <a:r>
              <a:rPr lang="es-CL" sz="1400" dirty="0"/>
              <a:t>No obstante, sí da una idea correcta de cómo el sector externo influye en la marcha interna de una economía.</a:t>
            </a:r>
          </a:p>
          <a:p>
            <a:pPr algn="just"/>
            <a:r>
              <a:rPr lang="es-CL" sz="1400" dirty="0"/>
              <a:t>En todo caso, se trata de una relación recíproca (ambos sectores se retroalimentan).</a:t>
            </a:r>
          </a:p>
          <a:p>
            <a:pPr algn="just"/>
            <a:r>
              <a:rPr lang="es-CL" sz="1400" dirty="0"/>
              <a:t>Lo bueno es que esa influencia mutua, recíproca, tiende a morigerar los desequilibrios y no a agravarlos. En otros términos, tiende a estabilizar el funcionamiento general del sistema de forma automática. Fenómeno conocido como ajuste automático de desequilibrios externos (AADE).</a:t>
            </a:r>
          </a:p>
          <a:p>
            <a:endParaRPr lang="es-CL" sz="1400" dirty="0"/>
          </a:p>
          <a:p>
            <a:endParaRPr lang="es-CL" sz="1400" dirty="0"/>
          </a:p>
          <a:p>
            <a:endParaRPr lang="es-CL" sz="1400" dirty="0"/>
          </a:p>
          <a:p>
            <a:endParaRPr lang="es-CL" sz="1400" dirty="0"/>
          </a:p>
          <a:p>
            <a:endParaRPr lang="es-CL" sz="1400" dirty="0"/>
          </a:p>
          <a:p>
            <a:endParaRPr lang="es-CL" sz="1400" dirty="0"/>
          </a:p>
          <a:p>
            <a:endParaRPr lang="es-CL" sz="1400" dirty="0"/>
          </a:p>
          <a:p>
            <a:endParaRPr lang="es-CL" sz="1400" dirty="0"/>
          </a:p>
          <a:p>
            <a:endParaRPr lang="es-CL" sz="1400" dirty="0"/>
          </a:p>
        </p:txBody>
      </p:sp>
      <p:graphicFrame>
        <p:nvGraphicFramePr>
          <p:cNvPr id="6" name="Tabla 5"/>
          <p:cNvGraphicFramePr>
            <a:graphicFrameLocks noGrp="1"/>
          </p:cNvGraphicFramePr>
          <p:nvPr>
            <p:extLst>
              <p:ext uri="{D42A27DB-BD31-4B8C-83A1-F6EECF244321}">
                <p14:modId xmlns:p14="http://schemas.microsoft.com/office/powerpoint/2010/main" val="684509170"/>
              </p:ext>
            </p:extLst>
          </p:nvPr>
        </p:nvGraphicFramePr>
        <p:xfrm>
          <a:off x="3869268" y="3239590"/>
          <a:ext cx="7315200" cy="3017520"/>
        </p:xfrm>
        <a:graphic>
          <a:graphicData uri="http://schemas.openxmlformats.org/drawingml/2006/table">
            <a:tbl>
              <a:tblPr firstRow="1" bandRow="1">
                <a:tableStyleId>{5C22544A-7EE6-4342-B048-85BDC9FD1C3A}</a:tableStyleId>
              </a:tblPr>
              <a:tblGrid>
                <a:gridCol w="3657600">
                  <a:extLst>
                    <a:ext uri="{9D8B030D-6E8A-4147-A177-3AD203B41FA5}">
                      <a16:colId xmlns:a16="http://schemas.microsoft.com/office/drawing/2014/main" val="492651223"/>
                    </a:ext>
                  </a:extLst>
                </a:gridCol>
                <a:gridCol w="3657600">
                  <a:extLst>
                    <a:ext uri="{9D8B030D-6E8A-4147-A177-3AD203B41FA5}">
                      <a16:colId xmlns:a16="http://schemas.microsoft.com/office/drawing/2014/main" val="3150175302"/>
                    </a:ext>
                  </a:extLst>
                </a:gridCol>
              </a:tblGrid>
              <a:tr h="582306">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s-CL" dirty="0"/>
                        <a:t>Superávit BB =</a:t>
                      </a:r>
                      <a:r>
                        <a:rPr lang="es-CL" baseline="0" dirty="0"/>
                        <a:t> </a:t>
                      </a:r>
                      <a:r>
                        <a:rPr lang="el-GR" dirty="0"/>
                        <a:t>Δ</a:t>
                      </a:r>
                      <a:r>
                        <a:rPr lang="es-CL" dirty="0"/>
                        <a:t>+ reservas</a:t>
                      </a:r>
                    </a:p>
                    <a:p>
                      <a:pPr algn="ctr"/>
                      <a:r>
                        <a:rPr lang="es-CL" dirty="0"/>
                        <a:t> </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s-CL" dirty="0"/>
                        <a:t>Déficit BB = </a:t>
                      </a:r>
                      <a:r>
                        <a:rPr lang="el-GR" dirty="0"/>
                        <a:t>Δ</a:t>
                      </a:r>
                      <a:r>
                        <a:rPr lang="es-CL" dirty="0"/>
                        <a:t>- reservas</a:t>
                      </a:r>
                    </a:p>
                    <a:p>
                      <a:pPr algn="ctr"/>
                      <a:endParaRPr lang="es-CL" dirty="0"/>
                    </a:p>
                  </a:txBody>
                  <a:tcPr/>
                </a:tc>
                <a:extLst>
                  <a:ext uri="{0D108BD9-81ED-4DB2-BD59-A6C34878D82A}">
                    <a16:rowId xmlns:a16="http://schemas.microsoft.com/office/drawing/2014/main" val="3358090672"/>
                  </a:ext>
                </a:extLst>
              </a:tr>
              <a:tr h="1081426">
                <a:tc>
                  <a:txBody>
                    <a:bodyPr/>
                    <a:lstStyle/>
                    <a:p>
                      <a:pPr algn="just"/>
                      <a:r>
                        <a:rPr lang="es-CL" dirty="0"/>
                        <a:t>                              Inflación = </a:t>
                      </a:r>
                    </a:p>
                    <a:p>
                      <a:pPr algn="just"/>
                      <a:r>
                        <a:rPr lang="es-CL" dirty="0"/>
                        <a:t>Encarece las importaciones foráneas y afecta la competitividad de la producción local.</a:t>
                      </a:r>
                    </a:p>
                  </a:txBody>
                  <a:tcPr/>
                </a:tc>
                <a:tc>
                  <a:txBody>
                    <a:bodyPr/>
                    <a:lstStyle/>
                    <a:p>
                      <a:pPr algn="just"/>
                      <a:r>
                        <a:rPr lang="es-CL" dirty="0"/>
                        <a:t>                             Deflación = </a:t>
                      </a:r>
                    </a:p>
                    <a:p>
                      <a:pPr algn="just"/>
                      <a:r>
                        <a:rPr lang="es-CL" dirty="0"/>
                        <a:t>Abarata las importaciones foráneas e</a:t>
                      </a:r>
                      <a:r>
                        <a:rPr lang="es-CL" baseline="0" dirty="0"/>
                        <a:t> impulsa la competitividad de la producción nacional.</a:t>
                      </a:r>
                      <a:endParaRPr lang="es-CL" dirty="0"/>
                    </a:p>
                  </a:txBody>
                  <a:tcPr/>
                </a:tc>
                <a:extLst>
                  <a:ext uri="{0D108BD9-81ED-4DB2-BD59-A6C34878D82A}">
                    <a16:rowId xmlns:a16="http://schemas.microsoft.com/office/drawing/2014/main" val="3566712498"/>
                  </a:ext>
                </a:extLst>
              </a:tr>
              <a:tr h="1081426">
                <a:tc>
                  <a:txBody>
                    <a:bodyPr/>
                    <a:lstStyle/>
                    <a:p>
                      <a:pPr algn="just"/>
                      <a:r>
                        <a:rPr lang="es-CL" dirty="0"/>
                        <a:t>Tiene</a:t>
                      </a:r>
                      <a:r>
                        <a:rPr lang="es-CL" baseline="0" dirty="0"/>
                        <a:t> el efecto de tender a </a:t>
                      </a:r>
                      <a:r>
                        <a:rPr lang="el-GR" dirty="0"/>
                        <a:t>Δ</a:t>
                      </a:r>
                      <a:r>
                        <a:rPr lang="es-CL" dirty="0"/>
                        <a:t>- el superávit interno (por tanto, a detener</a:t>
                      </a:r>
                      <a:r>
                        <a:rPr lang="es-CL" baseline="0" dirty="0"/>
                        <a:t> el aumento de reservas)</a:t>
                      </a:r>
                      <a:r>
                        <a:rPr lang="es-CL" dirty="0"/>
                        <a:t> </a:t>
                      </a:r>
                    </a:p>
                    <a:p>
                      <a:pPr algn="just"/>
                      <a:endParaRPr lang="es-CL" dirty="0"/>
                    </a:p>
                  </a:txBody>
                  <a:tcPr/>
                </a:tc>
                <a:tc>
                  <a:txBody>
                    <a:bodyPr/>
                    <a:lstStyle/>
                    <a:p>
                      <a:pPr algn="just"/>
                      <a:r>
                        <a:rPr lang="es-CL" dirty="0"/>
                        <a:t>Tiene el efecto de tender a </a:t>
                      </a:r>
                      <a:r>
                        <a:rPr lang="el-GR" dirty="0"/>
                        <a:t>Δ</a:t>
                      </a:r>
                      <a:r>
                        <a:rPr lang="es-CL" dirty="0"/>
                        <a:t>+ el superávit exterior</a:t>
                      </a:r>
                      <a:r>
                        <a:rPr lang="es-CL" baseline="0" dirty="0"/>
                        <a:t> (por tanto, a detener la propia caída de reservas).</a:t>
                      </a:r>
                      <a:endParaRPr lang="es-CL" dirty="0"/>
                    </a:p>
                  </a:txBody>
                  <a:tcPr/>
                </a:tc>
                <a:extLst>
                  <a:ext uri="{0D108BD9-81ED-4DB2-BD59-A6C34878D82A}">
                    <a16:rowId xmlns:a16="http://schemas.microsoft.com/office/drawing/2014/main" val="3015013263"/>
                  </a:ext>
                </a:extLst>
              </a:tr>
            </a:tbl>
          </a:graphicData>
        </a:graphic>
      </p:graphicFrame>
    </p:spTree>
    <p:extLst>
      <p:ext uri="{BB962C8B-B14F-4D97-AF65-F5344CB8AC3E}">
        <p14:creationId xmlns:p14="http://schemas.microsoft.com/office/powerpoint/2010/main" val="415336312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CL" dirty="0"/>
              <a:t>Ejemplo 1. Problema del AADE.</a:t>
            </a:r>
          </a:p>
        </p:txBody>
      </p:sp>
      <p:sp>
        <p:nvSpPr>
          <p:cNvPr id="3" name="Marcador de contenido 2"/>
          <p:cNvSpPr>
            <a:spLocks noGrp="1"/>
          </p:cNvSpPr>
          <p:nvPr>
            <p:ph idx="1"/>
          </p:nvPr>
        </p:nvSpPr>
        <p:spPr/>
        <p:txBody>
          <a:bodyPr/>
          <a:lstStyle/>
          <a:p>
            <a:r>
              <a:rPr lang="es-CL" dirty="0"/>
              <a:t>El simple AADE tiene costos altos en términos de crecimiento (productividad) y empleo.</a:t>
            </a:r>
          </a:p>
          <a:p>
            <a:r>
              <a:rPr lang="es-CL" dirty="0"/>
              <a:t>Siendo la tarea de los gobiernos evitar, o al menos, disminuir en lo posible esos riesgos.</a:t>
            </a:r>
          </a:p>
          <a:p>
            <a:r>
              <a:rPr lang="es-CL" dirty="0"/>
              <a:t>Una solución son las operaciones de “esterilización”, esto es, aquellas dirigidas a cortar el vínculo entre reservas y Q dinero, compensando el aumento del activo del Banco Central (por el aumento de sus reservas), disminuyendo otra partida de su activo (por ejemplo, a través de la venta de títulos de deuda pública) de modo que el pasivo (la base monetaria) permanezca constante.</a:t>
            </a:r>
          </a:p>
        </p:txBody>
      </p:sp>
    </p:spTree>
    <p:extLst>
      <p:ext uri="{BB962C8B-B14F-4D97-AF65-F5344CB8AC3E}">
        <p14:creationId xmlns:p14="http://schemas.microsoft.com/office/powerpoint/2010/main" val="136163294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CL" dirty="0"/>
              <a:t>Ejemplo 2. Relación BP y equilibrio entre ahorro e inversión.</a:t>
            </a:r>
          </a:p>
        </p:txBody>
      </p:sp>
      <p:sp>
        <p:nvSpPr>
          <p:cNvPr id="3" name="Marcador de contenido 2"/>
          <p:cNvSpPr>
            <a:spLocks noGrp="1"/>
          </p:cNvSpPr>
          <p:nvPr>
            <p:ph idx="1"/>
          </p:nvPr>
        </p:nvSpPr>
        <p:spPr/>
        <p:txBody>
          <a:bodyPr>
            <a:normAutofit fontScale="92500" lnSpcReduction="20000"/>
          </a:bodyPr>
          <a:lstStyle/>
          <a:p>
            <a:r>
              <a:rPr lang="es-CL" dirty="0"/>
              <a:t>Una situación de déficit continuo de BP es una situación insostenible en el tiempo.</a:t>
            </a:r>
          </a:p>
          <a:p>
            <a:r>
              <a:rPr lang="es-CL" dirty="0"/>
              <a:t>Un déficit implica que se gasta más de lo que se produce.</a:t>
            </a:r>
          </a:p>
          <a:p>
            <a:r>
              <a:rPr lang="es-CL" dirty="0"/>
              <a:t>¿Cómo es entonces posible un déficit prolongado?.</a:t>
            </a:r>
          </a:p>
          <a:p>
            <a:pPr lvl="1"/>
            <a:r>
              <a:rPr lang="es-CL" dirty="0"/>
              <a:t>Gracias al financiamiento externo del déficit (por el resto del mundo que, en su conjunto, gastan menos habiendo ahorrado lo que han producido).</a:t>
            </a:r>
          </a:p>
          <a:p>
            <a:r>
              <a:rPr lang="es-CL" dirty="0"/>
              <a:t>Paradoja aparente: USA (país relativamente rico) y China (país relativamente pobre).</a:t>
            </a:r>
          </a:p>
          <a:p>
            <a:r>
              <a:rPr lang="es-CL" dirty="0"/>
              <a:t>China depende de su sector exportador (es el modelo asiático de desarrollo).</a:t>
            </a:r>
          </a:p>
          <a:p>
            <a:r>
              <a:rPr lang="es-CL" dirty="0"/>
              <a:t>Por tanto, le conviene financiar –si es necesario- al consumidor yanqui.</a:t>
            </a:r>
          </a:p>
          <a:p>
            <a:r>
              <a:rPr lang="es-CL" dirty="0"/>
              <a:t>El BC Chino sigue aumentando sus reservas año con año e invirtiéndolas en bonos del Tesoro americano (compra de activos en USD =&gt; aumento de la demanda de USD en el mercado de divisas y sostiene la cotización del USD).</a:t>
            </a:r>
          </a:p>
          <a:p>
            <a:r>
              <a:rPr lang="es-CL" dirty="0"/>
              <a:t>De acuerdo a su modelo exportador de desarrollo China prefiere, entonces, que el </a:t>
            </a:r>
            <a:r>
              <a:rPr lang="es-CL" dirty="0" err="1"/>
              <a:t>renminbi</a:t>
            </a:r>
            <a:r>
              <a:rPr lang="es-CL" dirty="0"/>
              <a:t> (</a:t>
            </a:r>
            <a:r>
              <a:rPr lang="es-CL" dirty="0" err="1"/>
              <a:t>aka</a:t>
            </a:r>
            <a:r>
              <a:rPr lang="es-CL" dirty="0"/>
              <a:t> </a:t>
            </a:r>
            <a:r>
              <a:rPr lang="es-CL" dirty="0" err="1"/>
              <a:t>Yuán</a:t>
            </a:r>
            <a:r>
              <a:rPr lang="es-CL" dirty="0"/>
              <a:t>) NO se aprecie frente al USD.</a:t>
            </a:r>
          </a:p>
        </p:txBody>
      </p:sp>
    </p:spTree>
    <p:extLst>
      <p:ext uri="{BB962C8B-B14F-4D97-AF65-F5344CB8AC3E}">
        <p14:creationId xmlns:p14="http://schemas.microsoft.com/office/powerpoint/2010/main" val="66470686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CL" dirty="0"/>
              <a:t>Balanza de Pagos, Chile 2019 (2° trimestre)</a:t>
            </a:r>
          </a:p>
        </p:txBody>
      </p:sp>
      <p:sp>
        <p:nvSpPr>
          <p:cNvPr id="3" name="Marcador de contenido 2"/>
          <p:cNvSpPr>
            <a:spLocks noGrp="1"/>
          </p:cNvSpPr>
          <p:nvPr>
            <p:ph idx="1"/>
          </p:nvPr>
        </p:nvSpPr>
        <p:spPr/>
        <p:txBody>
          <a:bodyPr/>
          <a:lstStyle/>
          <a:p>
            <a:r>
              <a:rPr lang="es-CL" dirty="0"/>
              <a:t>Cuentas de la BP:</a:t>
            </a:r>
          </a:p>
          <a:p>
            <a:pPr lvl="1"/>
            <a:r>
              <a:rPr lang="es-CL" dirty="0"/>
              <a:t>Cuenta corriente</a:t>
            </a:r>
          </a:p>
          <a:p>
            <a:pPr lvl="1"/>
            <a:r>
              <a:rPr lang="es-CL" dirty="0"/>
              <a:t>Cuenta Capital</a:t>
            </a:r>
          </a:p>
          <a:p>
            <a:pPr lvl="1"/>
            <a:r>
              <a:rPr lang="es-CL" dirty="0"/>
              <a:t>Cuenta Financiera</a:t>
            </a:r>
          </a:p>
          <a:p>
            <a:pPr lvl="1"/>
            <a:r>
              <a:rPr lang="es-CL" dirty="0"/>
              <a:t>Cuenta errores u omisiones</a:t>
            </a:r>
          </a:p>
          <a:p>
            <a:r>
              <a:rPr lang="es-CL" dirty="0"/>
              <a:t>Cuenta corriente: Déficit (-) USD$2.929 MM = 4,1% PIB.</a:t>
            </a:r>
          </a:p>
          <a:p>
            <a:pPr lvl="1"/>
            <a:r>
              <a:rPr lang="es-CL" dirty="0"/>
              <a:t>Saldo acumulado en año móvil: 3,6% PIB</a:t>
            </a:r>
          </a:p>
          <a:p>
            <a:pPr lvl="1"/>
            <a:r>
              <a:rPr lang="es-CL" dirty="0"/>
              <a:t>Debido a utilidades devengadas de inversión extranjera directa en Chile.</a:t>
            </a:r>
          </a:p>
        </p:txBody>
      </p:sp>
    </p:spTree>
    <p:extLst>
      <p:ext uri="{BB962C8B-B14F-4D97-AF65-F5344CB8AC3E}">
        <p14:creationId xmlns:p14="http://schemas.microsoft.com/office/powerpoint/2010/main" val="1668415657"/>
      </p:ext>
    </p:extLst>
  </p:cSld>
  <p:clrMapOvr>
    <a:masterClrMapping/>
  </p:clrMapOvr>
</p:sld>
</file>

<file path=ppt/theme/theme1.xml><?xml version="1.0" encoding="utf-8"?>
<a:theme xmlns:a="http://schemas.openxmlformats.org/drawingml/2006/main" name="Marco">
  <a:themeElements>
    <a:clrScheme name="Frame">
      <a:dk1>
        <a:srgbClr val="000000"/>
      </a:dk1>
      <a:lt1>
        <a:srgbClr val="FFFFFF"/>
      </a:lt1>
      <a:dk2>
        <a:srgbClr val="545454"/>
      </a:dk2>
      <a:lt2>
        <a:srgbClr val="BFBFBF"/>
      </a:lt2>
      <a:accent1>
        <a:srgbClr val="40BAD2"/>
      </a:accent1>
      <a:accent2>
        <a:srgbClr val="FAB900"/>
      </a:accent2>
      <a:accent3>
        <a:srgbClr val="90BB23"/>
      </a:accent3>
      <a:accent4>
        <a:srgbClr val="EE7008"/>
      </a:accent4>
      <a:accent5>
        <a:srgbClr val="1AB39F"/>
      </a:accent5>
      <a:accent6>
        <a:srgbClr val="D5393D"/>
      </a:accent6>
      <a:hlink>
        <a:srgbClr val="90BB23"/>
      </a:hlink>
      <a:folHlink>
        <a:srgbClr val="EE7008"/>
      </a:folHlink>
    </a:clrScheme>
    <a:fontScheme name="Frame">
      <a:majorFont>
        <a:latin typeface="Corbel" panose="020B0503020204020204"/>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Frame">
      <a:fillStyleLst>
        <a:solidFill>
          <a:schemeClr val="phClr"/>
        </a:solidFill>
        <a:solidFill>
          <a:schemeClr val="phClr">
            <a:tint val="65000"/>
          </a:schemeClr>
        </a:solidFill>
        <a:solidFill>
          <a:schemeClr val="phClr">
            <a:shade val="80000"/>
            <a:satMod val="15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2700" h="25400" prst="coolSlant"/>
          </a:sp3d>
        </a:effectStyle>
      </a:effectStyleLst>
      <a:bgFillStyleLst>
        <a:solidFill>
          <a:schemeClr val="phClr"/>
        </a:solidFill>
        <a:solidFill>
          <a:schemeClr val="phClr">
            <a:tint val="95000"/>
            <a:satMod val="170000"/>
          </a:schemeClr>
        </a:solidFill>
        <a:gradFill rotWithShape="1">
          <a:gsLst>
            <a:gs pos="0">
              <a:schemeClr val="phClr">
                <a:tint val="93000"/>
                <a:shade val="98000"/>
                <a:satMod val="120000"/>
                <a:lumMod val="102000"/>
              </a:schemeClr>
            </a:gs>
            <a:gs pos="48000">
              <a:schemeClr val="phClr">
                <a:tint val="98000"/>
                <a:shade val="90000"/>
                <a:satMod val="110000"/>
                <a:lumMod val="103000"/>
              </a:schemeClr>
            </a:gs>
            <a:gs pos="100000">
              <a:schemeClr val="phClr">
                <a:tint val="98000"/>
                <a:shade val="80000"/>
                <a:satMod val="100000"/>
              </a:schemeClr>
            </a:gs>
          </a:gsLst>
          <a:lin ang="5400000" scaled="0"/>
        </a:gradFill>
      </a:bgFillStyleLst>
    </a:fmtScheme>
  </a:themeElements>
  <a:objectDefaults/>
  <a:extraClrSchemeLst/>
  <a:extLst>
    <a:ext uri="{05A4C25C-085E-4340-85A3-A5531E510DB2}">
      <thm15:themeFamily xmlns:thm15="http://schemas.microsoft.com/office/thememl/2012/main" name="Frame" id="{F226E7A2-7162-461C-9490-D27D9DC04E43}" vid="{629A0216-3BBD-45C0-B63F-2683BEA18F60}"/>
    </a:ext>
  </a:extLst>
</a:theme>
</file>

<file path=ppt/theme/theme2.xml><?xml version="1.0" encoding="utf-8"?>
<a:theme xmlns:a="http://schemas.openxmlformats.org/drawingml/2006/main" name="1_Marco">
  <a:themeElements>
    <a:clrScheme name="Frame">
      <a:dk1>
        <a:srgbClr val="000000"/>
      </a:dk1>
      <a:lt1>
        <a:srgbClr val="FFFFFF"/>
      </a:lt1>
      <a:dk2>
        <a:srgbClr val="545454"/>
      </a:dk2>
      <a:lt2>
        <a:srgbClr val="BFBFBF"/>
      </a:lt2>
      <a:accent1>
        <a:srgbClr val="40BAD2"/>
      </a:accent1>
      <a:accent2>
        <a:srgbClr val="FAB900"/>
      </a:accent2>
      <a:accent3>
        <a:srgbClr val="90BB23"/>
      </a:accent3>
      <a:accent4>
        <a:srgbClr val="EE7008"/>
      </a:accent4>
      <a:accent5>
        <a:srgbClr val="1AB39F"/>
      </a:accent5>
      <a:accent6>
        <a:srgbClr val="D5393D"/>
      </a:accent6>
      <a:hlink>
        <a:srgbClr val="90BB23"/>
      </a:hlink>
      <a:folHlink>
        <a:srgbClr val="EE7008"/>
      </a:folHlink>
    </a:clrScheme>
    <a:fontScheme name="Frame">
      <a:majorFont>
        <a:latin typeface="Corbel" panose="020B0503020204020204"/>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Frame">
      <a:fillStyleLst>
        <a:solidFill>
          <a:schemeClr val="phClr"/>
        </a:solidFill>
        <a:solidFill>
          <a:schemeClr val="phClr">
            <a:tint val="65000"/>
          </a:schemeClr>
        </a:solidFill>
        <a:solidFill>
          <a:schemeClr val="phClr">
            <a:shade val="80000"/>
            <a:satMod val="15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2700" h="25400" prst="coolSlant"/>
          </a:sp3d>
        </a:effectStyle>
      </a:effectStyleLst>
      <a:bgFillStyleLst>
        <a:solidFill>
          <a:schemeClr val="phClr"/>
        </a:solidFill>
        <a:solidFill>
          <a:schemeClr val="phClr">
            <a:tint val="95000"/>
            <a:satMod val="170000"/>
          </a:schemeClr>
        </a:solidFill>
        <a:gradFill rotWithShape="1">
          <a:gsLst>
            <a:gs pos="0">
              <a:schemeClr val="phClr">
                <a:tint val="93000"/>
                <a:shade val="98000"/>
                <a:satMod val="120000"/>
                <a:lumMod val="102000"/>
              </a:schemeClr>
            </a:gs>
            <a:gs pos="48000">
              <a:schemeClr val="phClr">
                <a:tint val="98000"/>
                <a:shade val="90000"/>
                <a:satMod val="110000"/>
                <a:lumMod val="103000"/>
              </a:schemeClr>
            </a:gs>
            <a:gs pos="100000">
              <a:schemeClr val="phClr">
                <a:tint val="98000"/>
                <a:shade val="80000"/>
                <a:satMod val="100000"/>
              </a:schemeClr>
            </a:gs>
          </a:gsLst>
          <a:lin ang="5400000" scaled="0"/>
        </a:gradFill>
      </a:bgFillStyleLst>
    </a:fmtScheme>
  </a:themeElements>
  <a:objectDefaults/>
  <a:extraClrSchemeLst/>
  <a:extLst>
    <a:ext uri="{05A4C25C-085E-4340-85A3-A5531E510DB2}">
      <thm15:themeFamily xmlns:thm15="http://schemas.microsoft.com/office/thememl/2012/main" name="Frame" id="{F226E7A2-7162-461C-9490-D27D9DC04E43}" vid="{629A0216-3BBD-45C0-B63F-2683BEA18F60}"/>
    </a:ext>
  </a:extLst>
</a:theme>
</file>

<file path=docProps/app.xml><?xml version="1.0" encoding="utf-8"?>
<Properties xmlns="http://schemas.openxmlformats.org/officeDocument/2006/extended-properties" xmlns:vt="http://schemas.openxmlformats.org/officeDocument/2006/docPropsVTypes">
  <TotalTime>292</TotalTime>
  <Words>2461</Words>
  <Application>Microsoft Office PowerPoint</Application>
  <PresentationFormat>Panorámica</PresentationFormat>
  <Paragraphs>153</Paragraphs>
  <Slides>17</Slides>
  <Notes>0</Notes>
  <HiddenSlides>0</HiddenSlides>
  <MMClips>0</MMClips>
  <ScaleCrop>false</ScaleCrop>
  <HeadingPairs>
    <vt:vector size="6" baseType="variant">
      <vt:variant>
        <vt:lpstr>Fuentes usadas</vt:lpstr>
      </vt:variant>
      <vt:variant>
        <vt:i4>2</vt:i4>
      </vt:variant>
      <vt:variant>
        <vt:lpstr>Tema</vt:lpstr>
      </vt:variant>
      <vt:variant>
        <vt:i4>2</vt:i4>
      </vt:variant>
      <vt:variant>
        <vt:lpstr>Títulos de diapositiva</vt:lpstr>
      </vt:variant>
      <vt:variant>
        <vt:i4>17</vt:i4>
      </vt:variant>
    </vt:vector>
  </HeadingPairs>
  <TitlesOfParts>
    <vt:vector size="21" baseType="lpstr">
      <vt:lpstr>Corbel</vt:lpstr>
      <vt:lpstr>Wingdings 2</vt:lpstr>
      <vt:lpstr>Marco</vt:lpstr>
      <vt:lpstr>1_Marco</vt:lpstr>
      <vt:lpstr>Macroeconomía y Políticas Públicas</vt:lpstr>
      <vt:lpstr>Saldo de la Balanza básica (BB)</vt:lpstr>
      <vt:lpstr>Importancia de la Balanza de Pagos</vt:lpstr>
      <vt:lpstr>Ejemplo 1. Relación BP, reservas y oferta monetaria</vt:lpstr>
      <vt:lpstr>Ejemplo 1.</vt:lpstr>
      <vt:lpstr>Ejemplo 1. Reflexiones.</vt:lpstr>
      <vt:lpstr>Ejemplo 1. Problema del AADE.</vt:lpstr>
      <vt:lpstr>Ejemplo 2. Relación BP y equilibrio entre ahorro e inversión.</vt:lpstr>
      <vt:lpstr>Balanza de Pagos, Chile 2019 (2° trimestre)</vt:lpstr>
      <vt:lpstr>Balanza de Pagos, Chile 2019 (2° trimestre)</vt:lpstr>
      <vt:lpstr>Globalización</vt:lpstr>
      <vt:lpstr>Fantasmas contemporáneos, comercio y globalización</vt:lpstr>
      <vt:lpstr>¿Cómo convergen las economías?</vt:lpstr>
      <vt:lpstr>Condiciones de una integración armónica </vt:lpstr>
      <vt:lpstr>Lecciones del caso chino</vt:lpstr>
      <vt:lpstr>Lecciones del caso chino. Ajustes.</vt:lpstr>
      <vt:lpstr>Lecciones del caso europeo</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La Balanza de Pagos</dc:title>
  <dc:creator>Rafael Plaza</dc:creator>
  <cp:lastModifiedBy>Rafael Plaza</cp:lastModifiedBy>
  <cp:revision>33</cp:revision>
  <dcterms:created xsi:type="dcterms:W3CDTF">2019-12-16T17:24:28Z</dcterms:created>
  <dcterms:modified xsi:type="dcterms:W3CDTF">2022-11-28T21:21:09Z</dcterms:modified>
</cp:coreProperties>
</file>