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38" r:id="rId2"/>
    <p:sldId id="259" r:id="rId3"/>
    <p:sldId id="260" r:id="rId4"/>
    <p:sldId id="339" r:id="rId5"/>
    <p:sldId id="261" r:id="rId6"/>
    <p:sldId id="262" r:id="rId7"/>
    <p:sldId id="263" r:id="rId8"/>
    <p:sldId id="340" r:id="rId9"/>
    <p:sldId id="257" r:id="rId10"/>
    <p:sldId id="264" r:id="rId11"/>
    <p:sldId id="265" r:id="rId12"/>
    <p:sldId id="266" r:id="rId13"/>
    <p:sldId id="270" r:id="rId14"/>
    <p:sldId id="267" r:id="rId15"/>
    <p:sldId id="268" r:id="rId16"/>
    <p:sldId id="269" r:id="rId17"/>
    <p:sldId id="271" r:id="rId18"/>
    <p:sldId id="272" r:id="rId19"/>
    <p:sldId id="341" r:id="rId20"/>
    <p:sldId id="273" r:id="rId21"/>
    <p:sldId id="274" r:id="rId22"/>
    <p:sldId id="277" r:id="rId23"/>
    <p:sldId id="275" r:id="rId24"/>
    <p:sldId id="278" r:id="rId25"/>
    <p:sldId id="279" r:id="rId26"/>
    <p:sldId id="276" r:id="rId27"/>
    <p:sldId id="282" r:id="rId28"/>
    <p:sldId id="283" r:id="rId29"/>
    <p:sldId id="281" r:id="rId30"/>
    <p:sldId id="280" r:id="rId31"/>
  </p:sldIdLst>
  <p:sldSz cx="12192000" cy="6858000"/>
  <p:notesSz cx="7010400" cy="92964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9015A0-2161-4BB5-B54C-F266893752FE}" v="11" dt="2022-11-29T01:58:28.1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1" d="100"/>
          <a:sy n="81" d="100"/>
        </p:scale>
        <p:origin x="54" y="9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fael Plaza" userId="6d823b37fb43ba68" providerId="LiveId" clId="{EE9015A0-2161-4BB5-B54C-F266893752FE}"/>
    <pc:docChg chg="undo custSel addSld delSld modSld sldOrd">
      <pc:chgData name="Rafael Plaza" userId="6d823b37fb43ba68" providerId="LiveId" clId="{EE9015A0-2161-4BB5-B54C-F266893752FE}" dt="2022-11-29T02:01:44.212" v="170" actId="1076"/>
      <pc:docMkLst>
        <pc:docMk/>
      </pc:docMkLst>
      <pc:sldChg chg="del">
        <pc:chgData name="Rafael Plaza" userId="6d823b37fb43ba68" providerId="LiveId" clId="{EE9015A0-2161-4BB5-B54C-F266893752FE}" dt="2022-11-28T21:04:39.919" v="0" actId="2696"/>
        <pc:sldMkLst>
          <pc:docMk/>
          <pc:sldMk cId="2435734714" sldId="257"/>
        </pc:sldMkLst>
      </pc:sldChg>
      <pc:sldChg chg="del">
        <pc:chgData name="Rafael Plaza" userId="6d823b37fb43ba68" providerId="LiveId" clId="{EE9015A0-2161-4BB5-B54C-F266893752FE}" dt="2022-11-28T21:04:39.919" v="0" actId="2696"/>
        <pc:sldMkLst>
          <pc:docMk/>
          <pc:sldMk cId="1145258878" sldId="259"/>
        </pc:sldMkLst>
      </pc:sldChg>
      <pc:sldChg chg="modSp mod">
        <pc:chgData name="Rafael Plaza" userId="6d823b37fb43ba68" providerId="LiveId" clId="{EE9015A0-2161-4BB5-B54C-F266893752FE}" dt="2022-11-28T21:07:35.495" v="11" actId="20577"/>
        <pc:sldMkLst>
          <pc:docMk/>
          <pc:sldMk cId="1148290513" sldId="259"/>
        </pc:sldMkLst>
        <pc:spChg chg="mod">
          <ac:chgData name="Rafael Plaza" userId="6d823b37fb43ba68" providerId="LiveId" clId="{EE9015A0-2161-4BB5-B54C-F266893752FE}" dt="2022-11-28T21:07:35.495" v="11" actId="20577"/>
          <ac:spMkLst>
            <pc:docMk/>
            <pc:sldMk cId="1148290513" sldId="259"/>
            <ac:spMk id="2" creationId="{00000000-0000-0000-0000-000000000000}"/>
          </ac:spMkLst>
        </pc:spChg>
      </pc:sldChg>
      <pc:sldChg chg="del">
        <pc:chgData name="Rafael Plaza" userId="6d823b37fb43ba68" providerId="LiveId" clId="{EE9015A0-2161-4BB5-B54C-F266893752FE}" dt="2022-11-28T21:04:39.919" v="0" actId="2696"/>
        <pc:sldMkLst>
          <pc:docMk/>
          <pc:sldMk cId="1777818879" sldId="260"/>
        </pc:sldMkLst>
      </pc:sldChg>
      <pc:sldChg chg="del">
        <pc:chgData name="Rafael Plaza" userId="6d823b37fb43ba68" providerId="LiveId" clId="{EE9015A0-2161-4BB5-B54C-F266893752FE}" dt="2022-11-28T21:04:39.919" v="0" actId="2696"/>
        <pc:sldMkLst>
          <pc:docMk/>
          <pc:sldMk cId="3237395633" sldId="261"/>
        </pc:sldMkLst>
      </pc:sldChg>
      <pc:sldChg chg="del">
        <pc:chgData name="Rafael Plaza" userId="6d823b37fb43ba68" providerId="LiveId" clId="{EE9015A0-2161-4BB5-B54C-F266893752FE}" dt="2022-11-28T21:04:39.919" v="0" actId="2696"/>
        <pc:sldMkLst>
          <pc:docMk/>
          <pc:sldMk cId="3686902361" sldId="262"/>
        </pc:sldMkLst>
      </pc:sldChg>
      <pc:sldChg chg="del">
        <pc:chgData name="Rafael Plaza" userId="6d823b37fb43ba68" providerId="LiveId" clId="{EE9015A0-2161-4BB5-B54C-F266893752FE}" dt="2022-11-28T21:04:39.919" v="0" actId="2696"/>
        <pc:sldMkLst>
          <pc:docMk/>
          <pc:sldMk cId="3229404460" sldId="263"/>
        </pc:sldMkLst>
      </pc:sldChg>
      <pc:sldChg chg="del">
        <pc:chgData name="Rafael Plaza" userId="6d823b37fb43ba68" providerId="LiveId" clId="{EE9015A0-2161-4BB5-B54C-F266893752FE}" dt="2022-11-28T21:04:39.919" v="0" actId="2696"/>
        <pc:sldMkLst>
          <pc:docMk/>
          <pc:sldMk cId="896646644" sldId="264"/>
        </pc:sldMkLst>
      </pc:sldChg>
      <pc:sldChg chg="del">
        <pc:chgData name="Rafael Plaza" userId="6d823b37fb43ba68" providerId="LiveId" clId="{EE9015A0-2161-4BB5-B54C-F266893752FE}" dt="2022-11-28T21:04:39.919" v="0" actId="2696"/>
        <pc:sldMkLst>
          <pc:docMk/>
          <pc:sldMk cId="2327508282" sldId="265"/>
        </pc:sldMkLst>
      </pc:sldChg>
      <pc:sldChg chg="del">
        <pc:chgData name="Rafael Plaza" userId="6d823b37fb43ba68" providerId="LiveId" clId="{EE9015A0-2161-4BB5-B54C-F266893752FE}" dt="2022-11-28T21:04:39.919" v="0" actId="2696"/>
        <pc:sldMkLst>
          <pc:docMk/>
          <pc:sldMk cId="4085075362" sldId="266"/>
        </pc:sldMkLst>
      </pc:sldChg>
      <pc:sldChg chg="del">
        <pc:chgData name="Rafael Plaza" userId="6d823b37fb43ba68" providerId="LiveId" clId="{EE9015A0-2161-4BB5-B54C-F266893752FE}" dt="2022-11-28T21:04:39.919" v="0" actId="2696"/>
        <pc:sldMkLst>
          <pc:docMk/>
          <pc:sldMk cId="2544948844" sldId="267"/>
        </pc:sldMkLst>
      </pc:sldChg>
      <pc:sldChg chg="ord">
        <pc:chgData name="Rafael Plaza" userId="6d823b37fb43ba68" providerId="LiveId" clId="{EE9015A0-2161-4BB5-B54C-F266893752FE}" dt="2022-11-28T22:10:30.705" v="24"/>
        <pc:sldMkLst>
          <pc:docMk/>
          <pc:sldMk cId="2912436915" sldId="267"/>
        </pc:sldMkLst>
      </pc:sldChg>
      <pc:sldChg chg="del">
        <pc:chgData name="Rafael Plaza" userId="6d823b37fb43ba68" providerId="LiveId" clId="{EE9015A0-2161-4BB5-B54C-F266893752FE}" dt="2022-11-28T21:04:39.919" v="0" actId="2696"/>
        <pc:sldMkLst>
          <pc:docMk/>
          <pc:sldMk cId="3005310510" sldId="268"/>
        </pc:sldMkLst>
      </pc:sldChg>
      <pc:sldChg chg="del">
        <pc:chgData name="Rafael Plaza" userId="6d823b37fb43ba68" providerId="LiveId" clId="{EE9015A0-2161-4BB5-B54C-F266893752FE}" dt="2022-11-28T21:04:39.919" v="0" actId="2696"/>
        <pc:sldMkLst>
          <pc:docMk/>
          <pc:sldMk cId="1856524659" sldId="269"/>
        </pc:sldMkLst>
      </pc:sldChg>
      <pc:sldChg chg="modSp mod">
        <pc:chgData name="Rafael Plaza" userId="6d823b37fb43ba68" providerId="LiveId" clId="{EE9015A0-2161-4BB5-B54C-F266893752FE}" dt="2022-11-28T21:06:08.137" v="1" actId="27636"/>
        <pc:sldMkLst>
          <pc:docMk/>
          <pc:sldMk cId="2363475816" sldId="269"/>
        </pc:sldMkLst>
        <pc:spChg chg="mod">
          <ac:chgData name="Rafael Plaza" userId="6d823b37fb43ba68" providerId="LiveId" clId="{EE9015A0-2161-4BB5-B54C-F266893752FE}" dt="2022-11-28T21:06:08.137" v="1" actId="27636"/>
          <ac:spMkLst>
            <pc:docMk/>
            <pc:sldMk cId="2363475816" sldId="269"/>
            <ac:spMk id="3" creationId="{00000000-0000-0000-0000-000000000000}"/>
          </ac:spMkLst>
        </pc:spChg>
      </pc:sldChg>
      <pc:sldChg chg="del">
        <pc:chgData name="Rafael Plaza" userId="6d823b37fb43ba68" providerId="LiveId" clId="{EE9015A0-2161-4BB5-B54C-F266893752FE}" dt="2022-11-28T21:04:39.919" v="0" actId="2696"/>
        <pc:sldMkLst>
          <pc:docMk/>
          <pc:sldMk cId="2051219356" sldId="270"/>
        </pc:sldMkLst>
      </pc:sldChg>
      <pc:sldChg chg="addSp delSp modSp mod modClrScheme chgLayout">
        <pc:chgData name="Rafael Plaza" userId="6d823b37fb43ba68" providerId="LiveId" clId="{EE9015A0-2161-4BB5-B54C-F266893752FE}" dt="2022-11-28T22:10:06.223" v="22" actId="14100"/>
        <pc:sldMkLst>
          <pc:docMk/>
          <pc:sldMk cId="2184113052" sldId="270"/>
        </pc:sldMkLst>
        <pc:spChg chg="mod ord">
          <ac:chgData name="Rafael Plaza" userId="6d823b37fb43ba68" providerId="LiveId" clId="{EE9015A0-2161-4BB5-B54C-F266893752FE}" dt="2022-11-28T22:10:06.223" v="22" actId="14100"/>
          <ac:spMkLst>
            <pc:docMk/>
            <pc:sldMk cId="2184113052" sldId="270"/>
            <ac:spMk id="2" creationId="{00000000-0000-0000-0000-000000000000}"/>
          </ac:spMkLst>
        </pc:spChg>
        <pc:spChg chg="add del mod">
          <ac:chgData name="Rafael Plaza" userId="6d823b37fb43ba68" providerId="LiveId" clId="{EE9015A0-2161-4BB5-B54C-F266893752FE}" dt="2022-11-28T22:04:45.225" v="14" actId="700"/>
          <ac:spMkLst>
            <pc:docMk/>
            <pc:sldMk cId="2184113052" sldId="270"/>
            <ac:spMk id="4" creationId="{48A90DA3-68C7-3898-E3AF-D25D20578702}"/>
          </ac:spMkLst>
        </pc:spChg>
        <pc:spChg chg="add del mod ord">
          <ac:chgData name="Rafael Plaza" userId="6d823b37fb43ba68" providerId="LiveId" clId="{EE9015A0-2161-4BB5-B54C-F266893752FE}" dt="2022-11-28T22:04:45.225" v="14" actId="700"/>
          <ac:spMkLst>
            <pc:docMk/>
            <pc:sldMk cId="2184113052" sldId="270"/>
            <ac:spMk id="8" creationId="{9C055858-6EE4-73F1-E936-CF2AF2427CFC}"/>
          </ac:spMkLst>
        </pc:spChg>
        <pc:spChg chg="add del mod ord">
          <ac:chgData name="Rafael Plaza" userId="6d823b37fb43ba68" providerId="LiveId" clId="{EE9015A0-2161-4BB5-B54C-F266893752FE}" dt="2022-11-28T22:05:21.207" v="17"/>
          <ac:spMkLst>
            <pc:docMk/>
            <pc:sldMk cId="2184113052" sldId="270"/>
            <ac:spMk id="9" creationId="{562B9B63-ECF8-3722-8C57-B945ADD1E187}"/>
          </ac:spMkLst>
        </pc:spChg>
        <pc:picChg chg="del">
          <ac:chgData name="Rafael Plaza" userId="6d823b37fb43ba68" providerId="LiveId" clId="{EE9015A0-2161-4BB5-B54C-F266893752FE}" dt="2022-11-28T22:04:40.435" v="13" actId="21"/>
          <ac:picMkLst>
            <pc:docMk/>
            <pc:sldMk cId="2184113052" sldId="270"/>
            <ac:picMk id="5" creationId="{00000000-0000-0000-0000-000000000000}"/>
          </ac:picMkLst>
        </pc:picChg>
        <pc:picChg chg="del">
          <ac:chgData name="Rafael Plaza" userId="6d823b37fb43ba68" providerId="LiveId" clId="{EE9015A0-2161-4BB5-B54C-F266893752FE}" dt="2022-11-28T22:04:36.493" v="12" actId="21"/>
          <ac:picMkLst>
            <pc:docMk/>
            <pc:sldMk cId="2184113052" sldId="270"/>
            <ac:picMk id="6" creationId="{00000000-0000-0000-0000-000000000000}"/>
          </ac:picMkLst>
        </pc:picChg>
        <pc:picChg chg="add del mod">
          <ac:chgData name="Rafael Plaza" userId="6d823b37fb43ba68" providerId="LiveId" clId="{EE9015A0-2161-4BB5-B54C-F266893752FE}" dt="2022-11-28T22:04:52.282" v="16"/>
          <ac:picMkLst>
            <pc:docMk/>
            <pc:sldMk cId="2184113052" sldId="270"/>
            <ac:picMk id="10" creationId="{B6FEDBF5-D7E9-8246-17F9-FF8D573D24C3}"/>
          </ac:picMkLst>
        </pc:picChg>
        <pc:picChg chg="add mod">
          <ac:chgData name="Rafael Plaza" userId="6d823b37fb43ba68" providerId="LiveId" clId="{EE9015A0-2161-4BB5-B54C-F266893752FE}" dt="2022-11-28T22:05:41.057" v="20" actId="14100"/>
          <ac:picMkLst>
            <pc:docMk/>
            <pc:sldMk cId="2184113052" sldId="270"/>
            <ac:picMk id="11" creationId="{27185778-345E-F0C9-9A5A-0A3D55184FE0}"/>
          </ac:picMkLst>
        </pc:picChg>
      </pc:sldChg>
      <pc:sldChg chg="del">
        <pc:chgData name="Rafael Plaza" userId="6d823b37fb43ba68" providerId="LiveId" clId="{EE9015A0-2161-4BB5-B54C-F266893752FE}" dt="2022-11-28T21:04:39.919" v="0" actId="2696"/>
        <pc:sldMkLst>
          <pc:docMk/>
          <pc:sldMk cId="3358044575" sldId="271"/>
        </pc:sldMkLst>
      </pc:sldChg>
      <pc:sldChg chg="del">
        <pc:chgData name="Rafael Plaza" userId="6d823b37fb43ba68" providerId="LiveId" clId="{EE9015A0-2161-4BB5-B54C-F266893752FE}" dt="2022-11-28T21:04:39.919" v="0" actId="2696"/>
        <pc:sldMkLst>
          <pc:docMk/>
          <pc:sldMk cId="2185843223" sldId="272"/>
        </pc:sldMkLst>
      </pc:sldChg>
      <pc:sldChg chg="del">
        <pc:chgData name="Rafael Plaza" userId="6d823b37fb43ba68" providerId="LiveId" clId="{EE9015A0-2161-4BB5-B54C-F266893752FE}" dt="2022-11-28T21:04:39.919" v="0" actId="2696"/>
        <pc:sldMkLst>
          <pc:docMk/>
          <pc:sldMk cId="435406982" sldId="273"/>
        </pc:sldMkLst>
      </pc:sldChg>
      <pc:sldChg chg="del">
        <pc:chgData name="Rafael Plaza" userId="6d823b37fb43ba68" providerId="LiveId" clId="{EE9015A0-2161-4BB5-B54C-F266893752FE}" dt="2022-11-28T21:04:39.919" v="0" actId="2696"/>
        <pc:sldMkLst>
          <pc:docMk/>
          <pc:sldMk cId="2578660330" sldId="274"/>
        </pc:sldMkLst>
      </pc:sldChg>
      <pc:sldChg chg="del">
        <pc:chgData name="Rafael Plaza" userId="6d823b37fb43ba68" providerId="LiveId" clId="{EE9015A0-2161-4BB5-B54C-F266893752FE}" dt="2022-11-28T21:04:39.919" v="0" actId="2696"/>
        <pc:sldMkLst>
          <pc:docMk/>
          <pc:sldMk cId="3405395247" sldId="275"/>
        </pc:sldMkLst>
      </pc:sldChg>
      <pc:sldChg chg="del">
        <pc:chgData name="Rafael Plaza" userId="6d823b37fb43ba68" providerId="LiveId" clId="{EE9015A0-2161-4BB5-B54C-F266893752FE}" dt="2022-11-28T21:04:39.919" v="0" actId="2696"/>
        <pc:sldMkLst>
          <pc:docMk/>
          <pc:sldMk cId="3392205591" sldId="277"/>
        </pc:sldMkLst>
      </pc:sldChg>
      <pc:sldChg chg="del">
        <pc:chgData name="Rafael Plaza" userId="6d823b37fb43ba68" providerId="LiveId" clId="{EE9015A0-2161-4BB5-B54C-F266893752FE}" dt="2022-11-28T21:04:39.919" v="0" actId="2696"/>
        <pc:sldMkLst>
          <pc:docMk/>
          <pc:sldMk cId="3173844050" sldId="278"/>
        </pc:sldMkLst>
      </pc:sldChg>
      <pc:sldChg chg="addSp delSp modSp new mod">
        <pc:chgData name="Rafael Plaza" userId="6d823b37fb43ba68" providerId="LiveId" clId="{EE9015A0-2161-4BB5-B54C-F266893752FE}" dt="2022-11-28T22:13:27.715" v="65" actId="14100"/>
        <pc:sldMkLst>
          <pc:docMk/>
          <pc:sldMk cId="4201584876" sldId="339"/>
        </pc:sldMkLst>
        <pc:spChg chg="mod">
          <ac:chgData name="Rafael Plaza" userId="6d823b37fb43ba68" providerId="LiveId" clId="{EE9015A0-2161-4BB5-B54C-F266893752FE}" dt="2022-11-28T22:13:00.863" v="62" actId="20577"/>
          <ac:spMkLst>
            <pc:docMk/>
            <pc:sldMk cId="4201584876" sldId="339"/>
            <ac:spMk id="2" creationId="{17FB225A-F64E-4537-B009-3BD1DD080522}"/>
          </ac:spMkLst>
        </pc:spChg>
        <pc:spChg chg="del">
          <ac:chgData name="Rafael Plaza" userId="6d823b37fb43ba68" providerId="LiveId" clId="{EE9015A0-2161-4BB5-B54C-F266893752FE}" dt="2022-11-28T22:12:42.652" v="26"/>
          <ac:spMkLst>
            <pc:docMk/>
            <pc:sldMk cId="4201584876" sldId="339"/>
            <ac:spMk id="3" creationId="{1D19D8B3-0879-D879-1AA7-B0F06B16CC58}"/>
          </ac:spMkLst>
        </pc:spChg>
        <pc:picChg chg="add mod">
          <ac:chgData name="Rafael Plaza" userId="6d823b37fb43ba68" providerId="LiveId" clId="{EE9015A0-2161-4BB5-B54C-F266893752FE}" dt="2022-11-28T22:13:27.715" v="65" actId="14100"/>
          <ac:picMkLst>
            <pc:docMk/>
            <pc:sldMk cId="4201584876" sldId="339"/>
            <ac:picMk id="4" creationId="{6DAA272B-1248-2F90-0789-354F9ACE04E9}"/>
          </ac:picMkLst>
        </pc:picChg>
      </pc:sldChg>
      <pc:sldChg chg="addSp delSp modSp new mod">
        <pc:chgData name="Rafael Plaza" userId="6d823b37fb43ba68" providerId="LiveId" clId="{EE9015A0-2161-4BB5-B54C-F266893752FE}" dt="2022-11-28T22:15:37.611" v="99" actId="20577"/>
        <pc:sldMkLst>
          <pc:docMk/>
          <pc:sldMk cId="1942403045" sldId="340"/>
        </pc:sldMkLst>
        <pc:spChg chg="mod">
          <ac:chgData name="Rafael Plaza" userId="6d823b37fb43ba68" providerId="LiveId" clId="{EE9015A0-2161-4BB5-B54C-F266893752FE}" dt="2022-11-28T22:15:37.611" v="99" actId="20577"/>
          <ac:spMkLst>
            <pc:docMk/>
            <pc:sldMk cId="1942403045" sldId="340"/>
            <ac:spMk id="2" creationId="{189FECF4-4618-C29B-C169-E9B2173FEE48}"/>
          </ac:spMkLst>
        </pc:spChg>
        <pc:spChg chg="del">
          <ac:chgData name="Rafael Plaza" userId="6d823b37fb43ba68" providerId="LiveId" clId="{EE9015A0-2161-4BB5-B54C-F266893752FE}" dt="2022-11-28T22:14:45.473" v="67"/>
          <ac:spMkLst>
            <pc:docMk/>
            <pc:sldMk cId="1942403045" sldId="340"/>
            <ac:spMk id="3" creationId="{69916069-E7A5-6115-90DC-0779E12DA7A2}"/>
          </ac:spMkLst>
        </pc:spChg>
        <pc:picChg chg="add mod">
          <ac:chgData name="Rafael Plaza" userId="6d823b37fb43ba68" providerId="LiveId" clId="{EE9015A0-2161-4BB5-B54C-F266893752FE}" dt="2022-11-28T22:15:10.548" v="71" actId="14100"/>
          <ac:picMkLst>
            <pc:docMk/>
            <pc:sldMk cId="1942403045" sldId="340"/>
            <ac:picMk id="4" creationId="{24B6D635-A03E-D333-7C4B-BF560B09E400}"/>
          </ac:picMkLst>
        </pc:picChg>
      </pc:sldChg>
      <pc:sldChg chg="addSp delSp modSp new mod">
        <pc:chgData name="Rafael Plaza" userId="6d823b37fb43ba68" providerId="LiveId" clId="{EE9015A0-2161-4BB5-B54C-F266893752FE}" dt="2022-11-29T02:01:44.212" v="170" actId="1076"/>
        <pc:sldMkLst>
          <pc:docMk/>
          <pc:sldMk cId="3549963275" sldId="341"/>
        </pc:sldMkLst>
        <pc:spChg chg="mod">
          <ac:chgData name="Rafael Plaza" userId="6d823b37fb43ba68" providerId="LiveId" clId="{EE9015A0-2161-4BB5-B54C-F266893752FE}" dt="2022-11-29T02:01:21.402" v="168" actId="20577"/>
          <ac:spMkLst>
            <pc:docMk/>
            <pc:sldMk cId="3549963275" sldId="341"/>
            <ac:spMk id="2" creationId="{7240796F-47EC-D6A0-37B0-FDDB0F334C77}"/>
          </ac:spMkLst>
        </pc:spChg>
        <pc:spChg chg="del">
          <ac:chgData name="Rafael Plaza" userId="6d823b37fb43ba68" providerId="LiveId" clId="{EE9015A0-2161-4BB5-B54C-F266893752FE}" dt="2022-11-29T01:48:40.194" v="101"/>
          <ac:spMkLst>
            <pc:docMk/>
            <pc:sldMk cId="3549963275" sldId="341"/>
            <ac:spMk id="3" creationId="{8798186E-FA42-6836-05F3-8897CD8F285B}"/>
          </ac:spMkLst>
        </pc:spChg>
        <pc:picChg chg="add mod">
          <ac:chgData name="Rafael Plaza" userId="6d823b37fb43ba68" providerId="LiveId" clId="{EE9015A0-2161-4BB5-B54C-F266893752FE}" dt="2022-11-29T01:56:21.303" v="135" actId="1076"/>
          <ac:picMkLst>
            <pc:docMk/>
            <pc:sldMk cId="3549963275" sldId="341"/>
            <ac:picMk id="4" creationId="{D96577F1-63BD-EECB-5CC5-900C0DA66977}"/>
          </ac:picMkLst>
        </pc:picChg>
        <pc:picChg chg="add mod">
          <ac:chgData name="Rafael Plaza" userId="6d823b37fb43ba68" providerId="LiveId" clId="{EE9015A0-2161-4BB5-B54C-F266893752FE}" dt="2022-11-29T02:01:44.212" v="170" actId="1076"/>
          <ac:picMkLst>
            <pc:docMk/>
            <pc:sldMk cId="3549963275" sldId="341"/>
            <ac:picMk id="5" creationId="{3F2E010A-FFDB-8B81-7206-E4EE7716796B}"/>
          </ac:picMkLst>
        </pc:picChg>
        <pc:picChg chg="add mod">
          <ac:chgData name="Rafael Plaza" userId="6d823b37fb43ba68" providerId="LiveId" clId="{EE9015A0-2161-4BB5-B54C-F266893752FE}" dt="2022-11-29T02:01:28.604" v="169" actId="1076"/>
          <ac:picMkLst>
            <pc:docMk/>
            <pc:sldMk cId="3549963275" sldId="341"/>
            <ac:picMk id="6" creationId="{0AC2A3D8-FC25-8858-5B6A-233864B06B08}"/>
          </ac:picMkLst>
        </pc:picChg>
        <pc:picChg chg="add mod">
          <ac:chgData name="Rafael Plaza" userId="6d823b37fb43ba68" providerId="LiveId" clId="{EE9015A0-2161-4BB5-B54C-F266893752FE}" dt="2022-11-29T02:01:09.410" v="164" actId="1076"/>
          <ac:picMkLst>
            <pc:docMk/>
            <pc:sldMk cId="3549963275" sldId="341"/>
            <ac:picMk id="7" creationId="{79AFCEBB-4455-2C36-7BAC-CC2E0E40D581}"/>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11/28/2022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‹Nº›</a:t>
            </a:fld>
            <a:endParaRPr lang="en-US" dirty="0"/>
          </a:p>
        </p:txBody>
      </p:sp>
    </p:spTree>
    <p:extLst>
      <p:ext uri="{BB962C8B-B14F-4D97-AF65-F5344CB8AC3E}">
        <p14:creationId xmlns:p14="http://schemas.microsoft.com/office/powerpoint/2010/main" val="2716229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11/28/2022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‹Nº›</a:t>
            </a:fld>
            <a:endParaRPr lang="en-US" dirty="0"/>
          </a:p>
        </p:txBody>
      </p:sp>
    </p:spTree>
    <p:extLst>
      <p:ext uri="{BB962C8B-B14F-4D97-AF65-F5344CB8AC3E}">
        <p14:creationId xmlns:p14="http://schemas.microsoft.com/office/powerpoint/2010/main" val="1389548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11/28/2022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‹Nº›</a:t>
            </a:fld>
            <a:endParaRPr lang="en-US" dirty="0"/>
          </a:p>
        </p:txBody>
      </p:sp>
    </p:spTree>
    <p:extLst>
      <p:ext uri="{BB962C8B-B14F-4D97-AF65-F5344CB8AC3E}">
        <p14:creationId xmlns:p14="http://schemas.microsoft.com/office/powerpoint/2010/main" val="1302880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11/28/2022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‹Nº›</a:t>
            </a:fld>
            <a:endParaRPr lang="en-US" dirty="0"/>
          </a:p>
        </p:txBody>
      </p:sp>
    </p:spTree>
    <p:extLst>
      <p:ext uri="{BB962C8B-B14F-4D97-AF65-F5344CB8AC3E}">
        <p14:creationId xmlns:p14="http://schemas.microsoft.com/office/powerpoint/2010/main" val="2989756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5586B75A-687E-405C-8A0B-8D00578BA2C3}" type="datetimeFigureOut">
              <a:rPr lang="en-US" dirty="0"/>
              <a:pPr/>
              <a:t>11/28/2022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‹Nº›</a:t>
            </a:fld>
            <a:endParaRPr lang="en-US" dirty="0"/>
          </a:p>
        </p:txBody>
      </p:sp>
    </p:spTree>
    <p:extLst>
      <p:ext uri="{BB962C8B-B14F-4D97-AF65-F5344CB8AC3E}">
        <p14:creationId xmlns:p14="http://schemas.microsoft.com/office/powerpoint/2010/main" val="1157192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11/28/2022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‹Nº›</a:t>
            </a:fld>
            <a:endParaRPr lang="en-US" dirty="0"/>
          </a:p>
        </p:txBody>
      </p:sp>
    </p:spTree>
    <p:extLst>
      <p:ext uri="{BB962C8B-B14F-4D97-AF65-F5344CB8AC3E}">
        <p14:creationId xmlns:p14="http://schemas.microsoft.com/office/powerpoint/2010/main" val="3128759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11/28/2022</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‹Nº›</a:t>
            </a:fld>
            <a:endParaRPr lang="en-US" dirty="0"/>
          </a:p>
        </p:txBody>
      </p:sp>
    </p:spTree>
    <p:extLst>
      <p:ext uri="{BB962C8B-B14F-4D97-AF65-F5344CB8AC3E}">
        <p14:creationId xmlns:p14="http://schemas.microsoft.com/office/powerpoint/2010/main" val="3046874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a:t>Haga clic para modificar el estilo de título del patrón</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11/28/2022</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‹Nº›</a:t>
            </a:fld>
            <a:endParaRPr lang="en-US" dirty="0"/>
          </a:p>
        </p:txBody>
      </p:sp>
    </p:spTree>
    <p:extLst>
      <p:ext uri="{BB962C8B-B14F-4D97-AF65-F5344CB8AC3E}">
        <p14:creationId xmlns:p14="http://schemas.microsoft.com/office/powerpoint/2010/main" val="1232758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11/28/2022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‹Nº›</a:t>
            </a:fld>
            <a:endParaRPr lang="en-US" dirty="0"/>
          </a:p>
        </p:txBody>
      </p:sp>
    </p:spTree>
    <p:extLst>
      <p:ext uri="{BB962C8B-B14F-4D97-AF65-F5344CB8AC3E}">
        <p14:creationId xmlns:p14="http://schemas.microsoft.com/office/powerpoint/2010/main" val="1053513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8" name="Date Placeholder 7"/>
          <p:cNvSpPr>
            <a:spLocks noGrp="1"/>
          </p:cNvSpPr>
          <p:nvPr>
            <p:ph type="dt" sz="half" idx="10"/>
          </p:nvPr>
        </p:nvSpPr>
        <p:spPr/>
        <p:txBody>
          <a:bodyPr/>
          <a:lstStyle/>
          <a:p>
            <a:fld id="{5586B75A-687E-405C-8A0B-8D00578BA2C3}" type="datetimeFigureOut">
              <a:rPr lang="en-US" dirty="0"/>
              <a:pPr/>
              <a:t>11/28/2022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‹Nº›</a:t>
            </a:fld>
            <a:endParaRPr lang="en-US" dirty="0"/>
          </a:p>
        </p:txBody>
      </p:sp>
    </p:spTree>
    <p:extLst>
      <p:ext uri="{BB962C8B-B14F-4D97-AF65-F5344CB8AC3E}">
        <p14:creationId xmlns:p14="http://schemas.microsoft.com/office/powerpoint/2010/main" val="2179161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8" name="Date Placeholder 7"/>
          <p:cNvSpPr>
            <a:spLocks noGrp="1"/>
          </p:cNvSpPr>
          <p:nvPr>
            <p:ph type="dt" sz="half" idx="10"/>
          </p:nvPr>
        </p:nvSpPr>
        <p:spPr/>
        <p:txBody>
          <a:bodyPr/>
          <a:lstStyle/>
          <a:p>
            <a:fld id="{5586B75A-687E-405C-8A0B-8D00578BA2C3}" type="datetimeFigureOut">
              <a:rPr lang="en-US" dirty="0"/>
              <a:pPr/>
              <a:t>11/28/2022</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‹Nº›</a:t>
            </a:fld>
            <a:endParaRPr lang="en-US" dirty="0"/>
          </a:p>
        </p:txBody>
      </p:sp>
    </p:spTree>
    <p:extLst>
      <p:ext uri="{BB962C8B-B14F-4D97-AF65-F5344CB8AC3E}">
        <p14:creationId xmlns:p14="http://schemas.microsoft.com/office/powerpoint/2010/main" val="2475148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11/28/2022</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‹Nº›</a:t>
            </a:fld>
            <a:endParaRPr lang="en-US" dirty="0"/>
          </a:p>
        </p:txBody>
      </p:sp>
    </p:spTree>
    <p:extLst>
      <p:ext uri="{BB962C8B-B14F-4D97-AF65-F5344CB8AC3E}">
        <p14:creationId xmlns:p14="http://schemas.microsoft.com/office/powerpoint/2010/main" val="1274338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069848" y="1298448"/>
            <a:ext cx="7315200" cy="2571529"/>
          </a:xfrm>
        </p:spPr>
        <p:txBody>
          <a:bodyPr/>
          <a:lstStyle/>
          <a:p>
            <a:r>
              <a:rPr lang="es-ES" dirty="0"/>
              <a:t>Macroeconomía y Políticas Públicas</a:t>
            </a:r>
          </a:p>
        </p:txBody>
      </p:sp>
      <p:sp>
        <p:nvSpPr>
          <p:cNvPr id="3" name="Subtítulo 2"/>
          <p:cNvSpPr>
            <a:spLocks noGrp="1"/>
          </p:cNvSpPr>
          <p:nvPr>
            <p:ph type="subTitle" idx="1"/>
          </p:nvPr>
        </p:nvSpPr>
        <p:spPr>
          <a:xfrm>
            <a:off x="1100015" y="4170844"/>
            <a:ext cx="7315200" cy="1413802"/>
          </a:xfrm>
        </p:spPr>
        <p:txBody>
          <a:bodyPr>
            <a:normAutofit fontScale="85000" lnSpcReduction="20000"/>
          </a:bodyPr>
          <a:lstStyle/>
          <a:p>
            <a:r>
              <a:rPr lang="es-ES" dirty="0"/>
              <a:t>2022 Segundo Semestre</a:t>
            </a:r>
          </a:p>
          <a:p>
            <a:r>
              <a:rPr lang="es-ES" dirty="0"/>
              <a:t>Rafael Plaza</a:t>
            </a:r>
          </a:p>
          <a:p>
            <a:endParaRPr lang="es-ES" dirty="0"/>
          </a:p>
          <a:p>
            <a:r>
              <a:rPr lang="es-ES" dirty="0"/>
              <a:t>Prohibida su reproducción total o parcial</a:t>
            </a:r>
          </a:p>
        </p:txBody>
      </p:sp>
    </p:spTree>
    <p:extLst>
      <p:ext uri="{BB962C8B-B14F-4D97-AF65-F5344CB8AC3E}">
        <p14:creationId xmlns:p14="http://schemas.microsoft.com/office/powerpoint/2010/main" val="3611167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Crecimiento y nivel general de precios </a:t>
            </a:r>
            <a:br>
              <a:rPr lang="es-ES" dirty="0"/>
            </a:br>
            <a:r>
              <a:rPr lang="es-ES" sz="1400" dirty="0"/>
              <a:t>Inflación y deflación.</a:t>
            </a:r>
            <a:endParaRPr lang="es-CL" dirty="0"/>
          </a:p>
        </p:txBody>
      </p:sp>
      <p:sp>
        <p:nvSpPr>
          <p:cNvPr id="3" name="Marcador de contenido 2"/>
          <p:cNvSpPr>
            <a:spLocks noGrp="1"/>
          </p:cNvSpPr>
          <p:nvPr>
            <p:ph idx="1"/>
          </p:nvPr>
        </p:nvSpPr>
        <p:spPr/>
        <p:txBody>
          <a:bodyPr/>
          <a:lstStyle/>
          <a:p>
            <a:pPr lvl="0">
              <a:buClr>
                <a:srgbClr val="40BAD2"/>
              </a:buClr>
            </a:pPr>
            <a:r>
              <a:rPr lang="es-ES" sz="1900" dirty="0">
                <a:solidFill>
                  <a:srgbClr val="000000">
                    <a:lumMod val="65000"/>
                    <a:lumOff val="35000"/>
                  </a:srgbClr>
                </a:solidFill>
              </a:rPr>
              <a:t>La tasa representativa del NGP puede fluctuar en dos direcciones:</a:t>
            </a:r>
          </a:p>
          <a:p>
            <a:pPr lvl="1">
              <a:buClr>
                <a:srgbClr val="40BAD2"/>
              </a:buClr>
            </a:pPr>
            <a:r>
              <a:rPr lang="es-ES" sz="1700" dirty="0">
                <a:solidFill>
                  <a:srgbClr val="000000">
                    <a:lumMod val="65000"/>
                    <a:lumOff val="35000"/>
                  </a:srgbClr>
                </a:solidFill>
              </a:rPr>
              <a:t>Si aumenta, hay inflación (tasa positiva): aumento del nivel general de precios. </a:t>
            </a:r>
          </a:p>
          <a:p>
            <a:pPr lvl="2">
              <a:buClr>
                <a:srgbClr val="40BAD2"/>
              </a:buClr>
            </a:pPr>
            <a:r>
              <a:rPr lang="es-ES" dirty="0">
                <a:solidFill>
                  <a:srgbClr val="000000">
                    <a:lumMod val="65000"/>
                    <a:lumOff val="35000"/>
                  </a:srgbClr>
                </a:solidFill>
              </a:rPr>
              <a:t>Hoy se suele asociar a la inflación con algo malo porque es cierto que erosiona el poder adquisitivo y con éste el nivel de vida; pero no siempre fue así… </a:t>
            </a:r>
          </a:p>
          <a:p>
            <a:pPr lvl="2">
              <a:buClr>
                <a:srgbClr val="40BAD2"/>
              </a:buClr>
            </a:pPr>
            <a:r>
              <a:rPr lang="es-ES" dirty="0">
                <a:solidFill>
                  <a:srgbClr val="000000">
                    <a:lumMod val="65000"/>
                    <a:lumOff val="35000"/>
                  </a:srgbClr>
                </a:solidFill>
              </a:rPr>
              <a:t>El mismo Keynes, por ejemplo, alabó el alza de precios como un estímulo para el aumento de la producción.</a:t>
            </a:r>
          </a:p>
          <a:p>
            <a:pPr lvl="1">
              <a:buClr>
                <a:srgbClr val="40BAD2"/>
              </a:buClr>
            </a:pPr>
            <a:r>
              <a:rPr lang="es-ES" sz="1700" dirty="0">
                <a:solidFill>
                  <a:srgbClr val="000000">
                    <a:lumMod val="65000"/>
                    <a:lumOff val="35000"/>
                  </a:srgbClr>
                </a:solidFill>
              </a:rPr>
              <a:t>Si disminuye, deflación (tasa negativa): disminución del nivel general de precios. </a:t>
            </a:r>
          </a:p>
          <a:p>
            <a:pPr lvl="2">
              <a:buClr>
                <a:srgbClr val="40BAD2"/>
              </a:buClr>
            </a:pPr>
            <a:r>
              <a:rPr lang="es-ES" sz="1500" dirty="0">
                <a:solidFill>
                  <a:srgbClr val="000000">
                    <a:lumMod val="65000"/>
                    <a:lumOff val="35000"/>
                  </a:srgbClr>
                </a:solidFill>
              </a:rPr>
              <a:t>El costo de la deflación es aún peor, como quedó demostrado en la Gran Depresión.</a:t>
            </a:r>
            <a:endParaRPr lang="es-CL" dirty="0"/>
          </a:p>
        </p:txBody>
      </p:sp>
    </p:spTree>
    <p:extLst>
      <p:ext uri="{BB962C8B-B14F-4D97-AF65-F5344CB8AC3E}">
        <p14:creationId xmlns:p14="http://schemas.microsoft.com/office/powerpoint/2010/main" val="2591881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Inflación</a:t>
            </a:r>
          </a:p>
        </p:txBody>
      </p:sp>
      <p:sp>
        <p:nvSpPr>
          <p:cNvPr id="3" name="Marcador de contenido 2"/>
          <p:cNvSpPr>
            <a:spLocks noGrp="1"/>
          </p:cNvSpPr>
          <p:nvPr>
            <p:ph idx="1"/>
          </p:nvPr>
        </p:nvSpPr>
        <p:spPr/>
        <p:txBody>
          <a:bodyPr>
            <a:normAutofit/>
          </a:bodyPr>
          <a:lstStyle/>
          <a:p>
            <a:r>
              <a:rPr lang="es-ES" dirty="0">
                <a:solidFill>
                  <a:srgbClr val="000000">
                    <a:lumMod val="65000"/>
                    <a:lumOff val="35000"/>
                  </a:srgbClr>
                </a:solidFill>
              </a:rPr>
              <a:t>La inflación es un fenómeno en verdad reciente, post II Guerra Mundial.</a:t>
            </a:r>
          </a:p>
          <a:p>
            <a:r>
              <a:rPr lang="es-ES" dirty="0">
                <a:solidFill>
                  <a:srgbClr val="000000">
                    <a:lumMod val="65000"/>
                    <a:lumOff val="35000"/>
                  </a:srgbClr>
                </a:solidFill>
              </a:rPr>
              <a:t>Definición: inflación es el aumento del NGP; o, en otros términos, el aumento generalizado de los precios.</a:t>
            </a:r>
          </a:p>
          <a:p>
            <a:r>
              <a:rPr lang="es-ES" dirty="0">
                <a:solidFill>
                  <a:srgbClr val="000000">
                    <a:lumMod val="65000"/>
                    <a:lumOff val="35000"/>
                  </a:srgbClr>
                </a:solidFill>
              </a:rPr>
              <a:t>El ritmo de dicho aumento es lo que mide el índice o tasa de inflación (</a:t>
            </a:r>
            <a:r>
              <a:rPr lang="es-ES" i="1" dirty="0" err="1">
                <a:solidFill>
                  <a:srgbClr val="000000">
                    <a:lumMod val="65000"/>
                    <a:lumOff val="35000"/>
                  </a:srgbClr>
                </a:solidFill>
              </a:rPr>
              <a:t>headline</a:t>
            </a:r>
            <a:r>
              <a:rPr lang="es-ES" i="1" dirty="0">
                <a:solidFill>
                  <a:srgbClr val="000000">
                    <a:lumMod val="65000"/>
                    <a:lumOff val="35000"/>
                  </a:srgbClr>
                </a:solidFill>
              </a:rPr>
              <a:t> </a:t>
            </a:r>
            <a:r>
              <a:rPr lang="es-ES" i="1" dirty="0" err="1">
                <a:solidFill>
                  <a:srgbClr val="000000">
                    <a:lumMod val="65000"/>
                    <a:lumOff val="35000"/>
                  </a:srgbClr>
                </a:solidFill>
              </a:rPr>
              <a:t>inflation</a:t>
            </a:r>
            <a:r>
              <a:rPr lang="es-ES" i="1" dirty="0">
                <a:solidFill>
                  <a:srgbClr val="000000">
                    <a:lumMod val="65000"/>
                    <a:lumOff val="35000"/>
                  </a:srgbClr>
                </a:solidFill>
              </a:rPr>
              <a:t> </a:t>
            </a:r>
            <a:r>
              <a:rPr lang="es-ES" dirty="0">
                <a:solidFill>
                  <a:srgbClr val="000000">
                    <a:lumMod val="65000"/>
                    <a:lumOff val="35000"/>
                  </a:srgbClr>
                </a:solidFill>
              </a:rPr>
              <a:t>HI </a:t>
            </a:r>
            <a:r>
              <a:rPr lang="es-ES" i="1" dirty="0">
                <a:solidFill>
                  <a:srgbClr val="000000">
                    <a:lumMod val="65000"/>
                    <a:lumOff val="35000"/>
                  </a:srgbClr>
                </a:solidFill>
              </a:rPr>
              <a:t>= </a:t>
            </a:r>
            <a:r>
              <a:rPr lang="es-ES" dirty="0">
                <a:solidFill>
                  <a:srgbClr val="000000">
                    <a:lumMod val="65000"/>
                    <a:lumOff val="35000"/>
                  </a:srgbClr>
                </a:solidFill>
              </a:rPr>
              <a:t>IS + IR, según se verá). En el caso de Chile, el IPC.</a:t>
            </a:r>
          </a:p>
          <a:p>
            <a:r>
              <a:rPr lang="es-ES" dirty="0">
                <a:solidFill>
                  <a:srgbClr val="000000">
                    <a:lumMod val="65000"/>
                    <a:lumOff val="35000"/>
                  </a:srgbClr>
                </a:solidFill>
              </a:rPr>
              <a:t>El IPC es un índice de inflación, a través de la variación del nivel promedio de precios de una canasta (más o menos amplia o comprensiva) de bienes y servicios finales (esto es, no intermediarios y de consumo familiar, no industrial).</a:t>
            </a:r>
          </a:p>
          <a:p>
            <a:r>
              <a:rPr lang="es-ES" dirty="0">
                <a:solidFill>
                  <a:srgbClr val="000000">
                    <a:lumMod val="65000"/>
                    <a:lumOff val="35000"/>
                  </a:srgbClr>
                </a:solidFill>
              </a:rPr>
              <a:t>La canasta la conforman un grupo de bienes y servicios, cuya importancia es relativa entre unos y otros, que no sólo varía con el tiempo sino también con el nivel de renta de un país (bienes de primera necesidad, por ejemplo). </a:t>
            </a:r>
          </a:p>
          <a:p>
            <a:endParaRPr lang="es-CL" dirty="0"/>
          </a:p>
        </p:txBody>
      </p:sp>
    </p:spTree>
    <p:extLst>
      <p:ext uri="{BB962C8B-B14F-4D97-AF65-F5344CB8AC3E}">
        <p14:creationId xmlns:p14="http://schemas.microsoft.com/office/powerpoint/2010/main" val="4030807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pPr marL="182880" lvl="0" indent="-182880">
              <a:spcBef>
                <a:spcPts val="1200"/>
              </a:spcBef>
              <a:buClr>
                <a:srgbClr val="40BAD2"/>
              </a:buClr>
              <a:buFont typeface="Wingdings 2" pitchFamily="18" charset="2"/>
              <a:buChar char=""/>
            </a:pPr>
            <a:r>
              <a:rPr lang="es-CL" dirty="0"/>
              <a:t>Tipos de tasas de inflación</a:t>
            </a:r>
            <a:br>
              <a:rPr lang="es-CL" dirty="0"/>
            </a:br>
            <a:r>
              <a:rPr lang="es-CL" sz="1400" dirty="0"/>
              <a:t>La suma de IS + IR = HI</a:t>
            </a:r>
            <a:endParaRPr lang="es-CL" dirty="0"/>
          </a:p>
        </p:txBody>
      </p:sp>
      <p:sp>
        <p:nvSpPr>
          <p:cNvPr id="5" name="Marcador de texto 4"/>
          <p:cNvSpPr>
            <a:spLocks noGrp="1"/>
          </p:cNvSpPr>
          <p:nvPr>
            <p:ph type="body" idx="1"/>
          </p:nvPr>
        </p:nvSpPr>
        <p:spPr>
          <a:xfrm>
            <a:off x="3867912" y="1023586"/>
            <a:ext cx="3474720" cy="295763"/>
          </a:xfrm>
        </p:spPr>
        <p:txBody>
          <a:bodyPr>
            <a:normAutofit fontScale="85000" lnSpcReduction="20000"/>
          </a:bodyPr>
          <a:lstStyle/>
          <a:p>
            <a:r>
              <a:rPr lang="es-CL" dirty="0"/>
              <a:t>Inflación subyacente (IS)</a:t>
            </a:r>
          </a:p>
        </p:txBody>
      </p:sp>
      <p:sp>
        <p:nvSpPr>
          <p:cNvPr id="6" name="Marcador de contenido 5"/>
          <p:cNvSpPr>
            <a:spLocks noGrp="1"/>
          </p:cNvSpPr>
          <p:nvPr>
            <p:ph sz="half" idx="2"/>
          </p:nvPr>
        </p:nvSpPr>
        <p:spPr>
          <a:xfrm>
            <a:off x="3867912" y="1930936"/>
            <a:ext cx="3839174" cy="4023360"/>
          </a:xfrm>
        </p:spPr>
        <p:txBody>
          <a:bodyPr>
            <a:normAutofit fontScale="77500" lnSpcReduction="20000"/>
          </a:bodyPr>
          <a:lstStyle/>
          <a:p>
            <a:r>
              <a:rPr lang="es-ES" dirty="0">
                <a:solidFill>
                  <a:srgbClr val="000000">
                    <a:lumMod val="65000"/>
                    <a:lumOff val="35000"/>
                  </a:srgbClr>
                </a:solidFill>
              </a:rPr>
              <a:t>También conocida como inflación </a:t>
            </a:r>
            <a:r>
              <a:rPr lang="es-ES" dirty="0" err="1">
                <a:solidFill>
                  <a:srgbClr val="000000">
                    <a:lumMod val="65000"/>
                    <a:lumOff val="35000"/>
                  </a:srgbClr>
                </a:solidFill>
              </a:rPr>
              <a:t>tendecial</a:t>
            </a:r>
            <a:r>
              <a:rPr lang="es-ES" dirty="0">
                <a:solidFill>
                  <a:srgbClr val="000000">
                    <a:lumMod val="65000"/>
                    <a:lumOff val="35000"/>
                  </a:srgbClr>
                </a:solidFill>
              </a:rPr>
              <a:t> (</a:t>
            </a:r>
            <a:r>
              <a:rPr lang="es-ES" i="1" dirty="0" err="1">
                <a:solidFill>
                  <a:srgbClr val="000000">
                    <a:lumMod val="65000"/>
                    <a:lumOff val="35000"/>
                  </a:srgbClr>
                </a:solidFill>
              </a:rPr>
              <a:t>core</a:t>
            </a:r>
            <a:r>
              <a:rPr lang="es-ES" i="1" dirty="0">
                <a:solidFill>
                  <a:srgbClr val="000000">
                    <a:lumMod val="65000"/>
                    <a:lumOff val="35000"/>
                  </a:srgbClr>
                </a:solidFill>
              </a:rPr>
              <a:t> </a:t>
            </a:r>
            <a:r>
              <a:rPr lang="es-ES" i="1" dirty="0" err="1">
                <a:solidFill>
                  <a:srgbClr val="000000">
                    <a:lumMod val="65000"/>
                    <a:lumOff val="35000"/>
                  </a:srgbClr>
                </a:solidFill>
              </a:rPr>
              <a:t>inflation</a:t>
            </a:r>
            <a:r>
              <a:rPr lang="es-ES" dirty="0">
                <a:solidFill>
                  <a:srgbClr val="000000">
                    <a:lumMod val="65000"/>
                    <a:lumOff val="35000"/>
                  </a:srgbClr>
                </a:solidFill>
              </a:rPr>
              <a:t>).</a:t>
            </a:r>
            <a:endParaRPr lang="es-CL" dirty="0"/>
          </a:p>
          <a:p>
            <a:r>
              <a:rPr lang="es-CL" dirty="0"/>
              <a:t>Aquella que mide el ritmo de aumento del NGP de la canasta de bienes y servicios finales de consumo familiar.</a:t>
            </a:r>
          </a:p>
          <a:p>
            <a:r>
              <a:rPr lang="es-CL" dirty="0"/>
              <a:t>Excluidos los alimentos no elaborados (ANE) y los bienes y servicios energéticos (ENE) que hacen posible la transformación de los primeros.</a:t>
            </a:r>
          </a:p>
          <a:p>
            <a:r>
              <a:rPr lang="es-CL" dirty="0"/>
              <a:t>La demanda de aquellos bienes dice mucho de la coyuntura de la economía (demanda bastante elástica).</a:t>
            </a:r>
          </a:p>
          <a:p>
            <a:r>
              <a:rPr lang="es-CL" dirty="0"/>
              <a:t>En efecto, mide la “temperatura” de la economía (“caliente” o “fría”).</a:t>
            </a:r>
          </a:p>
          <a:p>
            <a:pPr lvl="1"/>
            <a:r>
              <a:rPr lang="el-GR" dirty="0"/>
              <a:t>Δ</a:t>
            </a:r>
            <a:r>
              <a:rPr lang="es-CL" dirty="0"/>
              <a:t>+ cuando la </a:t>
            </a:r>
            <a:r>
              <a:rPr lang="es-CL" dirty="0" err="1"/>
              <a:t>activ</a:t>
            </a:r>
            <a:r>
              <a:rPr lang="es-CL" dirty="0"/>
              <a:t>. </a:t>
            </a:r>
            <a:r>
              <a:rPr lang="es-CL" dirty="0" err="1"/>
              <a:t>econ</a:t>
            </a:r>
            <a:r>
              <a:rPr lang="es-CL" dirty="0"/>
              <a:t>, crece/se calienta.</a:t>
            </a:r>
          </a:p>
          <a:p>
            <a:pPr lvl="1"/>
            <a:r>
              <a:rPr lang="es-CL" dirty="0"/>
              <a:t>Δ- cuando la </a:t>
            </a:r>
            <a:r>
              <a:rPr lang="es-CL" dirty="0" err="1"/>
              <a:t>activ</a:t>
            </a:r>
            <a:r>
              <a:rPr lang="es-CL" dirty="0"/>
              <a:t>. </a:t>
            </a:r>
            <a:r>
              <a:rPr lang="es-CL" dirty="0" err="1"/>
              <a:t>econ.</a:t>
            </a:r>
            <a:r>
              <a:rPr lang="es-CL" dirty="0"/>
              <a:t> decae/se enfría.</a:t>
            </a:r>
          </a:p>
          <a:p>
            <a:endParaRPr lang="es-CL" dirty="0"/>
          </a:p>
        </p:txBody>
      </p:sp>
      <p:sp>
        <p:nvSpPr>
          <p:cNvPr id="7" name="Marcador de texto 6"/>
          <p:cNvSpPr>
            <a:spLocks noGrp="1"/>
          </p:cNvSpPr>
          <p:nvPr>
            <p:ph type="body" sz="quarter" idx="3"/>
          </p:nvPr>
        </p:nvSpPr>
        <p:spPr>
          <a:xfrm>
            <a:off x="7818463" y="1023586"/>
            <a:ext cx="3474720" cy="295763"/>
          </a:xfrm>
        </p:spPr>
        <p:txBody>
          <a:bodyPr>
            <a:normAutofit fontScale="85000" lnSpcReduction="20000"/>
          </a:bodyPr>
          <a:lstStyle/>
          <a:p>
            <a:r>
              <a:rPr lang="es-CL" dirty="0"/>
              <a:t>Inflación residual (IR)</a:t>
            </a:r>
          </a:p>
        </p:txBody>
      </p:sp>
      <p:sp>
        <p:nvSpPr>
          <p:cNvPr id="8" name="Marcador de contenido 7"/>
          <p:cNvSpPr>
            <a:spLocks noGrp="1"/>
          </p:cNvSpPr>
          <p:nvPr>
            <p:ph sz="quarter" idx="4"/>
          </p:nvPr>
        </p:nvSpPr>
        <p:spPr/>
        <p:txBody>
          <a:bodyPr>
            <a:normAutofit fontScale="85000" lnSpcReduction="10000"/>
          </a:bodyPr>
          <a:lstStyle/>
          <a:p>
            <a:r>
              <a:rPr lang="es-CL" dirty="0"/>
              <a:t>Aquella que se enfoca separadamente en el ritmo de aumento del NGP de ANE y ENE.</a:t>
            </a:r>
          </a:p>
          <a:p>
            <a:r>
              <a:rPr lang="es-CL" dirty="0"/>
              <a:t>La demanda de estos bienes y servicios (ANE y ENE) no depende de la coyuntura de la economía (demanda bastante inelástica; por eso se los excluye de la IS).</a:t>
            </a:r>
          </a:p>
          <a:p>
            <a:r>
              <a:rPr lang="es-CL" dirty="0"/>
              <a:t>De hecho, la demanda de ANE y especialmente ENE puede ser muy dependiente de la D u O de otros países (</a:t>
            </a:r>
            <a:r>
              <a:rPr lang="es-CL" dirty="0" err="1"/>
              <a:t>commodities</a:t>
            </a:r>
            <a:r>
              <a:rPr lang="es-CL" dirty="0"/>
              <a:t>), con lo cual se relacionan con el comercio internacional y  la balanza comercial (I-X, componente del PIB). </a:t>
            </a:r>
          </a:p>
          <a:p>
            <a:endParaRPr lang="es-CL" dirty="0"/>
          </a:p>
        </p:txBody>
      </p:sp>
    </p:spTree>
    <p:extLst>
      <p:ext uri="{BB962C8B-B14F-4D97-AF65-F5344CB8AC3E}">
        <p14:creationId xmlns:p14="http://schemas.microsoft.com/office/powerpoint/2010/main" val="2133610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Efectos de la inflación</a:t>
            </a:r>
          </a:p>
        </p:txBody>
      </p:sp>
      <p:pic>
        <p:nvPicPr>
          <p:cNvPr id="11" name="Marcador de contenido 10">
            <a:extLst>
              <a:ext uri="{FF2B5EF4-FFF2-40B4-BE49-F238E27FC236}">
                <a16:creationId xmlns:a16="http://schemas.microsoft.com/office/drawing/2014/main" id="{27185778-345E-F0C9-9A5A-0A3D55184FE0}"/>
              </a:ext>
            </a:extLst>
          </p:cNvPr>
          <p:cNvPicPr>
            <a:picLocks noGrp="1" noChangeAspect="1"/>
          </p:cNvPicPr>
          <p:nvPr>
            <p:ph idx="1"/>
          </p:nvPr>
        </p:nvPicPr>
        <p:blipFill>
          <a:blip r:embed="rId2"/>
          <a:stretch>
            <a:fillRect/>
          </a:stretch>
        </p:blipFill>
        <p:spPr>
          <a:xfrm>
            <a:off x="4318329" y="784614"/>
            <a:ext cx="4158410" cy="5279923"/>
          </a:xfrm>
          <a:prstGeom prst="rect">
            <a:avLst/>
          </a:prstGeom>
        </p:spPr>
      </p:pic>
    </p:spTree>
    <p:extLst>
      <p:ext uri="{BB962C8B-B14F-4D97-AF65-F5344CB8AC3E}">
        <p14:creationId xmlns:p14="http://schemas.microsoft.com/office/powerpoint/2010/main" val="2184113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Efectos de la inflación</a:t>
            </a:r>
          </a:p>
        </p:txBody>
      </p:sp>
      <p:sp>
        <p:nvSpPr>
          <p:cNvPr id="3" name="Marcador de contenido 2"/>
          <p:cNvSpPr>
            <a:spLocks noGrp="1"/>
          </p:cNvSpPr>
          <p:nvPr>
            <p:ph idx="1"/>
          </p:nvPr>
        </p:nvSpPr>
        <p:spPr/>
        <p:txBody>
          <a:bodyPr/>
          <a:lstStyle/>
          <a:p>
            <a:r>
              <a:rPr lang="es-CL" dirty="0"/>
              <a:t>Es un índice del costo de la vida.</a:t>
            </a:r>
          </a:p>
          <a:p>
            <a:r>
              <a:rPr lang="es-CL" dirty="0"/>
              <a:t>Erosiona el poder adquisitivo. Ej.: sueldos, pensiones y demás prestaciones de seguridad social.</a:t>
            </a:r>
          </a:p>
          <a:p>
            <a:r>
              <a:rPr lang="es-CL" dirty="0"/>
              <a:t>De aquí la necesidad de indexación o ajuste al fin de cada año.</a:t>
            </a:r>
          </a:p>
          <a:p>
            <a:r>
              <a:rPr lang="es-CL" dirty="0"/>
              <a:t>La inflación tiene un costo. </a:t>
            </a:r>
          </a:p>
          <a:p>
            <a:endParaRPr lang="es-CL" dirty="0"/>
          </a:p>
        </p:txBody>
      </p:sp>
    </p:spTree>
    <p:extLst>
      <p:ext uri="{BB962C8B-B14F-4D97-AF65-F5344CB8AC3E}">
        <p14:creationId xmlns:p14="http://schemas.microsoft.com/office/powerpoint/2010/main" val="29124369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Costo de la inflación</a:t>
            </a:r>
          </a:p>
        </p:txBody>
      </p:sp>
      <p:sp>
        <p:nvSpPr>
          <p:cNvPr id="3" name="Marcador de contenido 2"/>
          <p:cNvSpPr>
            <a:spLocks noGrp="1"/>
          </p:cNvSpPr>
          <p:nvPr>
            <p:ph idx="1"/>
          </p:nvPr>
        </p:nvSpPr>
        <p:spPr/>
        <p:txBody>
          <a:bodyPr/>
          <a:lstStyle/>
          <a:p>
            <a:r>
              <a:rPr lang="es-CL" dirty="0"/>
              <a:t>Inflación como fenómeno reciente. Causas probables:</a:t>
            </a:r>
          </a:p>
          <a:p>
            <a:pPr lvl="1"/>
            <a:r>
              <a:rPr lang="es-CL" dirty="0"/>
              <a:t>Gran depresión. Foco en mantenimiento de niveles de empleo, más que en estabilidad de precios. </a:t>
            </a:r>
          </a:p>
          <a:p>
            <a:pPr lvl="1"/>
            <a:r>
              <a:rPr lang="es-CL" dirty="0"/>
              <a:t>Abandono del patrón oro en período de entreguerras mundiales.</a:t>
            </a:r>
          </a:p>
          <a:p>
            <a:r>
              <a:rPr lang="es-CL" dirty="0"/>
              <a:t>En relación con el costo, hay que distinguir:</a:t>
            </a:r>
          </a:p>
          <a:p>
            <a:pPr lvl="1"/>
            <a:r>
              <a:rPr lang="es-CL" dirty="0"/>
              <a:t>Inflación moderada: Los costos son mínimos.</a:t>
            </a:r>
          </a:p>
          <a:p>
            <a:pPr lvl="1"/>
            <a:r>
              <a:rPr lang="es-CL" dirty="0"/>
              <a:t>Hiperinflación: Costo altísimo. </a:t>
            </a:r>
          </a:p>
          <a:p>
            <a:r>
              <a:rPr lang="es-CL" dirty="0"/>
              <a:t>Responsable de la lucha contra la inflación: Banco Central, la autoridad monetaria. Objetivos relacionados de su política:</a:t>
            </a:r>
          </a:p>
          <a:p>
            <a:pPr lvl="1"/>
            <a:r>
              <a:rPr lang="es-CL" dirty="0"/>
              <a:t>Evitar que la inflación moderada se transforme en hiperinflación.</a:t>
            </a:r>
          </a:p>
          <a:p>
            <a:pPr lvl="1"/>
            <a:r>
              <a:rPr lang="es-CL" dirty="0"/>
              <a:t>Por lo tanto, evitar las espirales inflacionarias.</a:t>
            </a:r>
          </a:p>
          <a:p>
            <a:pPr lvl="1"/>
            <a:endParaRPr lang="es-CL" dirty="0"/>
          </a:p>
        </p:txBody>
      </p:sp>
    </p:spTree>
    <p:extLst>
      <p:ext uri="{BB962C8B-B14F-4D97-AF65-F5344CB8AC3E}">
        <p14:creationId xmlns:p14="http://schemas.microsoft.com/office/powerpoint/2010/main" val="686483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Hiperinflación</a:t>
            </a:r>
          </a:p>
        </p:txBody>
      </p:sp>
      <p:sp>
        <p:nvSpPr>
          <p:cNvPr id="3" name="Marcador de contenido 2"/>
          <p:cNvSpPr>
            <a:spLocks noGrp="1"/>
          </p:cNvSpPr>
          <p:nvPr>
            <p:ph idx="1"/>
          </p:nvPr>
        </p:nvSpPr>
        <p:spPr/>
        <p:txBody>
          <a:bodyPr>
            <a:normAutofit fontScale="92500" lnSpcReduction="20000"/>
          </a:bodyPr>
          <a:lstStyle/>
          <a:p>
            <a:r>
              <a:rPr lang="es-CL" dirty="0"/>
              <a:t>Hiperinflación (HI): Fenómeno económico en el cual los precios (el NGP) comienzan a subir  cada vez más deprisa.</a:t>
            </a:r>
          </a:p>
          <a:p>
            <a:r>
              <a:rPr lang="es-CL" dirty="0"/>
              <a:t>Se habla de HI cuando la tasa mensual de aumento del NGP supera el 50% (según el modelo de HI extrema de </a:t>
            </a:r>
            <a:r>
              <a:rPr lang="es-CL" dirty="0" err="1"/>
              <a:t>Phillip</a:t>
            </a:r>
            <a:r>
              <a:rPr lang="es-CL" dirty="0"/>
              <a:t> Cagan, 1956, Columbia); otros, menos extremos, al rebasar el 25% mensual.</a:t>
            </a:r>
          </a:p>
          <a:p>
            <a:r>
              <a:rPr lang="es-CL" dirty="0"/>
              <a:t>Ejemplos históricos: Alemania (949% tasa media, 4 años &gt; 100% y 11 años &gt; 50%), Polonia (33%), Brasil (22,4%). Empresas alemanas pagaban a sus trabajadores por hora.</a:t>
            </a:r>
          </a:p>
          <a:p>
            <a:r>
              <a:rPr lang="es-CL" dirty="0"/>
              <a:t>Ejemplos actuales: Argentina (54,4% tasa interanual, 25,1% acumulado desde Enero 2019), Venezuela (2.500.000% en 2018 y 10.000.000% proyectada para 2019).</a:t>
            </a:r>
          </a:p>
          <a:p>
            <a:r>
              <a:rPr lang="es-CL" dirty="0"/>
              <a:t>Consecuencias: </a:t>
            </a:r>
          </a:p>
          <a:p>
            <a:pPr lvl="1"/>
            <a:r>
              <a:rPr lang="es-CL" dirty="0"/>
              <a:t>Desaparición de la moneda =&gt; parálisis de una economía de mercado</a:t>
            </a:r>
            <a:r>
              <a:rPr lang="es-CL" sz="2000" dirty="0">
                <a:solidFill>
                  <a:srgbClr val="000000">
                    <a:lumMod val="65000"/>
                    <a:lumOff val="35000"/>
                  </a:srgbClr>
                </a:solidFill>
              </a:rPr>
              <a:t> =&gt; pérdida en eficiencia (costo eficiencia).</a:t>
            </a:r>
            <a:r>
              <a:rPr lang="es-CL" dirty="0"/>
              <a:t> </a:t>
            </a:r>
          </a:p>
          <a:p>
            <a:pPr lvl="1"/>
            <a:r>
              <a:rPr lang="es-CL" dirty="0"/>
              <a:t>Pérdida de poder adquisitivo. </a:t>
            </a:r>
          </a:p>
          <a:p>
            <a:pPr lvl="1"/>
            <a:r>
              <a:rPr lang="es-CL" dirty="0"/>
              <a:t>Pérdida de valor reflejada, asimismo, en el tipo de cambio.</a:t>
            </a:r>
          </a:p>
          <a:p>
            <a:pPr lvl="1"/>
            <a:r>
              <a:rPr lang="es-CL" dirty="0"/>
              <a:t>Costos sociales, además, repartidos desigualmente.</a:t>
            </a:r>
          </a:p>
          <a:p>
            <a:pPr lvl="1"/>
            <a:r>
              <a:rPr lang="es-CL" dirty="0"/>
              <a:t>Resultado de detener HI: normalmente, fuerte recesión.</a:t>
            </a:r>
          </a:p>
        </p:txBody>
      </p:sp>
    </p:spTree>
    <p:extLst>
      <p:ext uri="{BB962C8B-B14F-4D97-AF65-F5344CB8AC3E}">
        <p14:creationId xmlns:p14="http://schemas.microsoft.com/office/powerpoint/2010/main" val="2363475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Hiperinflación en Chile</a:t>
            </a:r>
          </a:p>
        </p:txBody>
      </p:sp>
      <p:sp>
        <p:nvSpPr>
          <p:cNvPr id="3" name="Marcador de contenido 2"/>
          <p:cNvSpPr>
            <a:spLocks noGrp="1"/>
          </p:cNvSpPr>
          <p:nvPr>
            <p:ph idx="1"/>
          </p:nvPr>
        </p:nvSpPr>
        <p:spPr/>
        <p:txBody>
          <a:bodyPr>
            <a:normAutofit lnSpcReduction="10000"/>
          </a:bodyPr>
          <a:lstStyle/>
          <a:p>
            <a:r>
              <a:rPr lang="es-ES" dirty="0"/>
              <a:t>Inflación en 1969 (Frei R-T): 36,5%</a:t>
            </a:r>
          </a:p>
          <a:p>
            <a:r>
              <a:rPr lang="es-ES" dirty="0"/>
              <a:t>Unidad Popular (UP, 1970-1973). Plan </a:t>
            </a:r>
            <a:r>
              <a:rPr lang="es-ES" dirty="0" err="1"/>
              <a:t>Vuskovic</a:t>
            </a:r>
            <a:r>
              <a:rPr lang="es-ES" dirty="0"/>
              <a:t> (Ministro de Economía, Pedro </a:t>
            </a:r>
            <a:r>
              <a:rPr lang="es-ES" dirty="0" err="1"/>
              <a:t>Vuskovic</a:t>
            </a:r>
            <a:r>
              <a:rPr lang="es-ES" dirty="0"/>
              <a:t>).</a:t>
            </a:r>
          </a:p>
          <a:p>
            <a:r>
              <a:rPr lang="es-ES" dirty="0"/>
              <a:t>HI en UP: 606% general y 342% al final del mandato.</a:t>
            </a:r>
          </a:p>
          <a:p>
            <a:r>
              <a:rPr lang="es-ES" dirty="0"/>
              <a:t>Tras el derrocamiento de Allende, </a:t>
            </a:r>
            <a:r>
              <a:rPr lang="es-ES" i="1" dirty="0"/>
              <a:t>shock </a:t>
            </a:r>
            <a:r>
              <a:rPr lang="es-ES" i="1" dirty="0" err="1"/>
              <a:t>treatment</a:t>
            </a:r>
            <a:r>
              <a:rPr lang="es-ES" i="1" dirty="0"/>
              <a:t>.</a:t>
            </a:r>
          </a:p>
          <a:p>
            <a:pPr lvl="1"/>
            <a:r>
              <a:rPr lang="es-ES" dirty="0"/>
              <a:t>Reducción del gasto público en 20%.</a:t>
            </a:r>
          </a:p>
          <a:p>
            <a:pPr lvl="1"/>
            <a:r>
              <a:rPr lang="es-ES" dirty="0"/>
              <a:t>Despido 30% de empleados públicos</a:t>
            </a:r>
          </a:p>
          <a:p>
            <a:pPr lvl="1"/>
            <a:r>
              <a:rPr lang="es-ES" dirty="0"/>
              <a:t>Aumento temporal del IVA.</a:t>
            </a:r>
          </a:p>
          <a:p>
            <a:pPr lvl="1"/>
            <a:r>
              <a:rPr lang="es-ES" dirty="0"/>
              <a:t>Privatizar la mayor parte de las empresas estatales, menos CODELCO.</a:t>
            </a:r>
          </a:p>
          <a:p>
            <a:pPr lvl="1"/>
            <a:r>
              <a:rPr lang="es-ES" dirty="0"/>
              <a:t>Liquidar los sistemas de ahorro y de préstamos para vivienda.</a:t>
            </a:r>
          </a:p>
          <a:p>
            <a:pPr lvl="1"/>
            <a:r>
              <a:rPr lang="es-ES" dirty="0"/>
              <a:t>Restricciones a la sindicalización.</a:t>
            </a:r>
          </a:p>
          <a:p>
            <a:pPr lvl="1"/>
            <a:r>
              <a:rPr lang="es-ES" dirty="0"/>
              <a:t>Modificación de legislación laboral.</a:t>
            </a:r>
          </a:p>
          <a:p>
            <a:r>
              <a:rPr lang="es-ES" dirty="0"/>
              <a:t>Ministerio de Hacienda (Jorge </a:t>
            </a:r>
            <a:r>
              <a:rPr lang="es-ES" dirty="0" err="1"/>
              <a:t>Cauas</a:t>
            </a:r>
            <a:r>
              <a:rPr lang="es-ES" dirty="0"/>
              <a:t>), Ministerio de Economía (Sergio de Castro, Chicago </a:t>
            </a:r>
            <a:r>
              <a:rPr lang="es-ES" dirty="0" err="1"/>
              <a:t>Boy</a:t>
            </a:r>
            <a:r>
              <a:rPr lang="es-ES" dirty="0"/>
              <a:t>), y Banco Central (Pablo Barahona).</a:t>
            </a:r>
            <a:endParaRPr lang="es-CL" dirty="0"/>
          </a:p>
        </p:txBody>
      </p:sp>
    </p:spTree>
    <p:extLst>
      <p:ext uri="{BB962C8B-B14F-4D97-AF65-F5344CB8AC3E}">
        <p14:creationId xmlns:p14="http://schemas.microsoft.com/office/powerpoint/2010/main" val="6025095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Hiperinflación en Chile</a:t>
            </a:r>
            <a:br>
              <a:rPr lang="es-CL" dirty="0"/>
            </a:br>
            <a:r>
              <a:rPr lang="es-CL" sz="1400" dirty="0"/>
              <a:t>El panorama desde los salarios. </a:t>
            </a:r>
            <a:br>
              <a:rPr lang="es-CL" sz="1400" dirty="0"/>
            </a:br>
            <a:r>
              <a:rPr lang="es-CL" sz="1400" dirty="0"/>
              <a:t>Salarios reales en Chile 1967 - 1977</a:t>
            </a:r>
            <a:endParaRPr lang="es-CL"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86431" y="908126"/>
            <a:ext cx="7290871" cy="5166104"/>
          </a:xfrm>
        </p:spPr>
      </p:pic>
    </p:spTree>
    <p:extLst>
      <p:ext uri="{BB962C8B-B14F-4D97-AF65-F5344CB8AC3E}">
        <p14:creationId xmlns:p14="http://schemas.microsoft.com/office/powerpoint/2010/main" val="22444432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40796F-47EC-D6A0-37B0-FDDB0F334C77}"/>
              </a:ext>
            </a:extLst>
          </p:cNvPr>
          <p:cNvSpPr>
            <a:spLocks noGrp="1"/>
          </p:cNvSpPr>
          <p:nvPr>
            <p:ph type="title"/>
          </p:nvPr>
        </p:nvSpPr>
        <p:spPr>
          <a:xfrm>
            <a:off x="252919" y="1123837"/>
            <a:ext cx="2947482" cy="1141515"/>
          </a:xfrm>
        </p:spPr>
        <p:txBody>
          <a:bodyPr>
            <a:normAutofit fontScale="90000"/>
          </a:bodyPr>
          <a:lstStyle/>
          <a:p>
            <a:br>
              <a:rPr lang="es-MX" dirty="0"/>
            </a:br>
            <a:r>
              <a:rPr lang="es-MX" dirty="0"/>
              <a:t>Economía de Chile </a:t>
            </a:r>
            <a:br>
              <a:rPr lang="es-MX" dirty="0"/>
            </a:br>
            <a:r>
              <a:rPr lang="es-MX" dirty="0"/>
              <a:t>2022</a:t>
            </a:r>
          </a:p>
        </p:txBody>
      </p:sp>
      <p:pic>
        <p:nvPicPr>
          <p:cNvPr id="4" name="Marcador de contenido 3">
            <a:extLst>
              <a:ext uri="{FF2B5EF4-FFF2-40B4-BE49-F238E27FC236}">
                <a16:creationId xmlns:a16="http://schemas.microsoft.com/office/drawing/2014/main" id="{D96577F1-63BD-EECB-5CC5-900C0DA66977}"/>
              </a:ext>
            </a:extLst>
          </p:cNvPr>
          <p:cNvPicPr>
            <a:picLocks noGrp="1" noChangeAspect="1"/>
          </p:cNvPicPr>
          <p:nvPr>
            <p:ph idx="1"/>
          </p:nvPr>
        </p:nvPicPr>
        <p:blipFill>
          <a:blip r:embed="rId2"/>
          <a:stretch>
            <a:fillRect/>
          </a:stretch>
        </p:blipFill>
        <p:spPr>
          <a:xfrm>
            <a:off x="8814957" y="798707"/>
            <a:ext cx="2716856" cy="5121275"/>
          </a:xfrm>
          <a:prstGeom prst="rect">
            <a:avLst/>
          </a:prstGeom>
        </p:spPr>
      </p:pic>
      <p:pic>
        <p:nvPicPr>
          <p:cNvPr id="5" name="Imagen 4">
            <a:extLst>
              <a:ext uri="{FF2B5EF4-FFF2-40B4-BE49-F238E27FC236}">
                <a16:creationId xmlns:a16="http://schemas.microsoft.com/office/drawing/2014/main" id="{3F2E010A-FFDB-8B81-7206-E4EE7716796B}"/>
              </a:ext>
            </a:extLst>
          </p:cNvPr>
          <p:cNvPicPr>
            <a:picLocks noChangeAspect="1"/>
          </p:cNvPicPr>
          <p:nvPr/>
        </p:nvPicPr>
        <p:blipFill>
          <a:blip r:embed="rId3"/>
          <a:stretch>
            <a:fillRect/>
          </a:stretch>
        </p:blipFill>
        <p:spPr>
          <a:xfrm>
            <a:off x="3455700" y="1323975"/>
            <a:ext cx="5343525" cy="4210050"/>
          </a:xfrm>
          <a:prstGeom prst="rect">
            <a:avLst/>
          </a:prstGeom>
        </p:spPr>
      </p:pic>
      <p:pic>
        <p:nvPicPr>
          <p:cNvPr id="6" name="Imagen 5">
            <a:extLst>
              <a:ext uri="{FF2B5EF4-FFF2-40B4-BE49-F238E27FC236}">
                <a16:creationId xmlns:a16="http://schemas.microsoft.com/office/drawing/2014/main" id="{0AC2A3D8-FC25-8858-5B6A-233864B06B08}"/>
              </a:ext>
            </a:extLst>
          </p:cNvPr>
          <p:cNvPicPr>
            <a:picLocks noChangeAspect="1"/>
          </p:cNvPicPr>
          <p:nvPr/>
        </p:nvPicPr>
        <p:blipFill>
          <a:blip r:embed="rId4"/>
          <a:stretch>
            <a:fillRect/>
          </a:stretch>
        </p:blipFill>
        <p:spPr>
          <a:xfrm>
            <a:off x="1998259" y="2039581"/>
            <a:ext cx="1265737" cy="1319763"/>
          </a:xfrm>
          <a:prstGeom prst="rect">
            <a:avLst/>
          </a:prstGeom>
        </p:spPr>
      </p:pic>
      <p:pic>
        <p:nvPicPr>
          <p:cNvPr id="7" name="Imagen 6">
            <a:extLst>
              <a:ext uri="{FF2B5EF4-FFF2-40B4-BE49-F238E27FC236}">
                <a16:creationId xmlns:a16="http://schemas.microsoft.com/office/drawing/2014/main" id="{79AFCEBB-4455-2C36-7BAC-CC2E0E40D581}"/>
              </a:ext>
            </a:extLst>
          </p:cNvPr>
          <p:cNvPicPr>
            <a:picLocks noChangeAspect="1"/>
          </p:cNvPicPr>
          <p:nvPr/>
        </p:nvPicPr>
        <p:blipFill>
          <a:blip r:embed="rId5"/>
          <a:stretch>
            <a:fillRect/>
          </a:stretch>
        </p:blipFill>
        <p:spPr>
          <a:xfrm>
            <a:off x="189324" y="3429000"/>
            <a:ext cx="3074672" cy="2562227"/>
          </a:xfrm>
          <a:prstGeom prst="rect">
            <a:avLst/>
          </a:prstGeom>
        </p:spPr>
      </p:pic>
    </p:spTree>
    <p:extLst>
      <p:ext uri="{BB962C8B-B14F-4D97-AF65-F5344CB8AC3E}">
        <p14:creationId xmlns:p14="http://schemas.microsoft.com/office/powerpoint/2010/main" val="3549963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a:t>RECORDAR</a:t>
            </a:r>
            <a:br>
              <a:rPr lang="es-CL"/>
            </a:br>
            <a:br>
              <a:rPr lang="es-CL"/>
            </a:br>
            <a:r>
              <a:rPr lang="es-CL"/>
              <a:t>Crecimiento</a:t>
            </a:r>
            <a:r>
              <a:rPr lang="es-CL" dirty="0"/>
              <a:t>, ciclo, escollos y políticas</a:t>
            </a:r>
          </a:p>
        </p:txBody>
      </p:sp>
      <p:sp>
        <p:nvSpPr>
          <p:cNvPr id="3" name="Marcador de contenido 2"/>
          <p:cNvSpPr>
            <a:spLocks noGrp="1"/>
          </p:cNvSpPr>
          <p:nvPr>
            <p:ph idx="1"/>
          </p:nvPr>
        </p:nvSpPr>
        <p:spPr/>
        <p:txBody>
          <a:bodyPr>
            <a:normAutofit fontScale="85000" lnSpcReduction="20000"/>
          </a:bodyPr>
          <a:lstStyle/>
          <a:p>
            <a:r>
              <a:rPr lang="es-CL" dirty="0"/>
              <a:t>El CE se asemeja a un velero en alta mar que enfrenta dos escollos formidables: el desempleo y la inflación.</a:t>
            </a:r>
          </a:p>
          <a:p>
            <a:r>
              <a:rPr lang="es-CL" dirty="0"/>
              <a:t>Hemos visto que en el escenario de una economía a corto plazo, el crecimiento no es uniforme, está jalonado de altibajos (años buenos, años malos).</a:t>
            </a:r>
          </a:p>
          <a:p>
            <a:r>
              <a:rPr lang="es-CL" dirty="0"/>
              <a:t>Esta sucesión o alternancia de fases de expansión (</a:t>
            </a:r>
            <a:r>
              <a:rPr lang="es-CL" dirty="0" err="1"/>
              <a:t>crecim</a:t>
            </a:r>
            <a:r>
              <a:rPr lang="es-CL" dirty="0"/>
              <a:t>. positivo) y recesión (</a:t>
            </a:r>
            <a:r>
              <a:rPr lang="es-CL" dirty="0" err="1"/>
              <a:t>crecim</a:t>
            </a:r>
            <a:r>
              <a:rPr lang="es-CL" dirty="0"/>
              <a:t>. negativo) configura el ciclo económico.</a:t>
            </a:r>
          </a:p>
          <a:p>
            <a:r>
              <a:rPr lang="es-CL" dirty="0"/>
              <a:t>Sabemos que los ciclos económicos son inherentes a las economías de mercado.</a:t>
            </a:r>
          </a:p>
          <a:p>
            <a:r>
              <a:rPr lang="es-CL" dirty="0"/>
              <a:t>Una forma de explicarlos es sostener que las empresas y familias –los agentes económicos- toman decisiones de ahorro (S) e inversión (I) sin consultarse unos a otros, lo que provoca desajustes en la O y D; y, como consecuencia, altibajos en la producción (P) y el empleo (E).</a:t>
            </a:r>
          </a:p>
          <a:p>
            <a:r>
              <a:rPr lang="es-CL" dirty="0"/>
              <a:t>Desde la segunda posguerra mundial, las políticas de estabilización (monetaria y fiscal) y la política económica (PE) en general se han abocado a tratar de mitigar la amplitud de dichas fluctuaciones y así obtener un CE lo más constante posible.</a:t>
            </a:r>
          </a:p>
          <a:p>
            <a:r>
              <a:rPr lang="es-CL" dirty="0"/>
              <a:t>Desventajas potenciales de la PE: mal diagnóstico, mal diseño, mala implementación y tardanza de su efecto.</a:t>
            </a:r>
          </a:p>
          <a:p>
            <a:r>
              <a:rPr lang="es-CL" dirty="0"/>
              <a:t>Instrumento/concepto útil: el Crecimiento Potencial (</a:t>
            </a:r>
            <a:r>
              <a:rPr lang="es-CL" dirty="0" err="1"/>
              <a:t>CrP</a:t>
            </a:r>
            <a:r>
              <a:rPr lang="es-CL" dirty="0"/>
              <a:t>). </a:t>
            </a:r>
          </a:p>
        </p:txBody>
      </p:sp>
    </p:spTree>
    <p:extLst>
      <p:ext uri="{BB962C8B-B14F-4D97-AF65-F5344CB8AC3E}">
        <p14:creationId xmlns:p14="http://schemas.microsoft.com/office/powerpoint/2010/main" val="11482905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Espiral inflacionaria</a:t>
            </a:r>
            <a:br>
              <a:rPr lang="es-CL" dirty="0"/>
            </a:br>
            <a:r>
              <a:rPr lang="es-CL" sz="1400" dirty="0"/>
              <a:t>1,2,3 y vuelta a empezar…</a:t>
            </a:r>
            <a:endParaRPr lang="es-CL" dirty="0"/>
          </a:p>
        </p:txBody>
      </p:sp>
      <p:sp>
        <p:nvSpPr>
          <p:cNvPr id="3" name="Marcador de contenido 2"/>
          <p:cNvSpPr>
            <a:spLocks noGrp="1"/>
          </p:cNvSpPr>
          <p:nvPr>
            <p:ph idx="1"/>
          </p:nvPr>
        </p:nvSpPr>
        <p:spPr/>
        <p:txBody>
          <a:bodyPr>
            <a:normAutofit fontScale="92500" lnSpcReduction="10000"/>
          </a:bodyPr>
          <a:lstStyle/>
          <a:p>
            <a:r>
              <a:rPr lang="es-CL" dirty="0"/>
              <a:t>¿En qué circunstancias una inflación moderada puede acelerarse y degenerar en hiperinflación?.</a:t>
            </a:r>
          </a:p>
          <a:p>
            <a:r>
              <a:rPr lang="es-CL" dirty="0"/>
              <a:t>Economía simple: 3 agentes (empresas, sistema financiero (SF): Banco Central y comerciales, y trabajadores).</a:t>
            </a:r>
          </a:p>
          <a:p>
            <a:r>
              <a:rPr lang="es-CL" u="sng" dirty="0"/>
              <a:t>Primer Supuesto</a:t>
            </a:r>
            <a:r>
              <a:rPr lang="es-CL" dirty="0"/>
              <a:t>: Factor exógeno inicial que aumenta costos de las empresas. Ej.: sube el precio del petróleo importado.</a:t>
            </a:r>
          </a:p>
          <a:p>
            <a:r>
              <a:rPr lang="es-CL" dirty="0"/>
              <a:t>Paso I: Empresas deben decidir cómo reaccionar al aumento de costos. Depende de su poder de mercado, elasticidad de su oferta, naturaleza del bien (primario, secundario, sustitutivo, complementario, </a:t>
            </a:r>
            <a:r>
              <a:rPr lang="es-CL" dirty="0" err="1"/>
              <a:t>etc</a:t>
            </a:r>
            <a:r>
              <a:rPr lang="es-CL" dirty="0"/>
              <a:t>) y de la situación económica general. Las opciones son dos:</a:t>
            </a:r>
          </a:p>
          <a:p>
            <a:pPr lvl="1"/>
            <a:r>
              <a:rPr lang="es-CL" dirty="0"/>
              <a:t>Asume dicho aumento vía reducción de margen de utilidad; o</a:t>
            </a:r>
          </a:p>
          <a:p>
            <a:pPr lvl="1"/>
            <a:r>
              <a:rPr lang="es-CL" dirty="0"/>
              <a:t>Traspasa el aumento de costo vía aumento de precio.</a:t>
            </a:r>
          </a:p>
          <a:p>
            <a:r>
              <a:rPr lang="es-CL" dirty="0"/>
              <a:t>Si la mayoría de las empresas reaccionan traspasando a precios habrá entonces una tendencia al aumento de precios. Para que esta tendencia se materialice, el sistema financiero debe </a:t>
            </a:r>
            <a:r>
              <a:rPr lang="es-CL" dirty="0" err="1"/>
              <a:t>debe</a:t>
            </a:r>
            <a:r>
              <a:rPr lang="es-CL" dirty="0"/>
              <a:t> aumentar asimismo el financiamiento, ampliando líneas de crédito a sus clientes: las empresas. </a:t>
            </a:r>
          </a:p>
        </p:txBody>
      </p:sp>
    </p:spTree>
    <p:extLst>
      <p:ext uri="{BB962C8B-B14F-4D97-AF65-F5344CB8AC3E}">
        <p14:creationId xmlns:p14="http://schemas.microsoft.com/office/powerpoint/2010/main" val="11238578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Espiral inflacionaria</a:t>
            </a:r>
            <a:br>
              <a:rPr lang="es-CL" dirty="0"/>
            </a:br>
            <a:r>
              <a:rPr lang="es-CL" sz="1400" dirty="0"/>
              <a:t>1,2,3 y vuelta a empezar…</a:t>
            </a:r>
            <a:endParaRPr lang="es-CL" dirty="0"/>
          </a:p>
        </p:txBody>
      </p:sp>
      <p:sp>
        <p:nvSpPr>
          <p:cNvPr id="3" name="Marcador de contenido 2"/>
          <p:cNvSpPr>
            <a:spLocks noGrp="1"/>
          </p:cNvSpPr>
          <p:nvPr>
            <p:ph idx="1"/>
          </p:nvPr>
        </p:nvSpPr>
        <p:spPr/>
        <p:txBody>
          <a:bodyPr>
            <a:normAutofit fontScale="85000" lnSpcReduction="20000"/>
          </a:bodyPr>
          <a:lstStyle/>
          <a:p>
            <a:r>
              <a:rPr lang="es-CL" dirty="0"/>
              <a:t>Explicación: Un empresario individual cree que podrá traspasar a precios su aumento de costo, pero eso es en el futuro. Por de pronto necesita, demanda (más) financiamiento para pagar sus insumos (que </a:t>
            </a:r>
            <a:r>
              <a:rPr lang="es-CL" u="sng" dirty="0"/>
              <a:t>hoy</a:t>
            </a:r>
            <a:r>
              <a:rPr lang="es-CL" dirty="0"/>
              <a:t> salen más caros). </a:t>
            </a:r>
          </a:p>
          <a:p>
            <a:r>
              <a:rPr lang="es-CL" dirty="0"/>
              <a:t>Paso II: Si la mayoría hace lo mismo, el SF registrará un aumento de la D por financiamiento. El SF tiene ahora dos opciones:</a:t>
            </a:r>
          </a:p>
          <a:p>
            <a:pPr lvl="1"/>
            <a:r>
              <a:rPr lang="es-CL" dirty="0"/>
              <a:t>No aumentar el volumen de crédito. Quizá aversión a mayores riesgos, límites del BC, trabas regulatorias, altos costos de transacción quizá, impedirá que se concrete la tendencia al alza de precios (NGP). Efecto colateral potencial: suspensión de pagos de las empresas a sus proveedores, problemas transitorios de caja, etc.</a:t>
            </a:r>
          </a:p>
          <a:p>
            <a:pPr lvl="1"/>
            <a:r>
              <a:rPr lang="es-CL" dirty="0"/>
              <a:t>Aumentar el volumen de crédito. Se materializará la tendencia y se producirá un aumento del NGP.</a:t>
            </a:r>
          </a:p>
          <a:p>
            <a:r>
              <a:rPr lang="es-CL" dirty="0"/>
              <a:t>Paso III: Último eslabón, los trabajadores, sus salarios. Ellos han tomado nota del aumento del costo de la vida y al momento de negociar sus condiciones salariales podrán optar:</a:t>
            </a:r>
          </a:p>
          <a:p>
            <a:pPr lvl="1"/>
            <a:r>
              <a:rPr lang="es-CL" dirty="0"/>
              <a:t>Aceptar una reducción del poder adquisitivo de sus salarios (un menor salario real); o</a:t>
            </a:r>
          </a:p>
          <a:p>
            <a:pPr lvl="1"/>
            <a:r>
              <a:rPr lang="es-CL" dirty="0"/>
              <a:t>Exigir un aumento salarial que les permita mantener su nivel de vida. Si ésta es la opción, el resultado es un nuevo aumento del costo de las empresas. Y se cierra el bucle, volvemos al inicio y ya tenemos la espiral, que se alimenta  sí misma y la inflación se acelera.</a:t>
            </a:r>
          </a:p>
          <a:p>
            <a:pPr lvl="1"/>
            <a:r>
              <a:rPr lang="es-CL" dirty="0"/>
              <a:t>Efecto de la sindicación: normalmente mayor poder negociador =&gt; mayor inflación. Economías con alta sindicación son normalmente más inflacionarias.</a:t>
            </a:r>
          </a:p>
          <a:p>
            <a:endParaRPr lang="es-CL" dirty="0"/>
          </a:p>
        </p:txBody>
      </p:sp>
    </p:spTree>
    <p:extLst>
      <p:ext uri="{BB962C8B-B14F-4D97-AF65-F5344CB8AC3E}">
        <p14:creationId xmlns:p14="http://schemas.microsoft.com/office/powerpoint/2010/main" val="769926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Espiral inflacionaria</a:t>
            </a:r>
            <a:br>
              <a:rPr lang="es-CL" dirty="0"/>
            </a:br>
            <a:r>
              <a:rPr lang="es-CL" sz="1400" dirty="0"/>
              <a:t>1,2,3 y vuelta a empezar…</a:t>
            </a:r>
            <a:endParaRPr lang="es-CL" dirty="0"/>
          </a:p>
        </p:txBody>
      </p:sp>
      <p:sp>
        <p:nvSpPr>
          <p:cNvPr id="3" name="Marcador de contenido 2"/>
          <p:cNvSpPr>
            <a:spLocks noGrp="1"/>
          </p:cNvSpPr>
          <p:nvPr>
            <p:ph idx="1"/>
          </p:nvPr>
        </p:nvSpPr>
        <p:spPr/>
        <p:txBody>
          <a:bodyPr/>
          <a:lstStyle/>
          <a:p>
            <a:r>
              <a:rPr lang="es-CL" dirty="0"/>
              <a:t>Segundo supuesto: Ya no aumentan los costos (factor exógeno, primer supuesto); sino que aumenta el dinero circulante, aumenta la oferta monetaria. </a:t>
            </a:r>
          </a:p>
          <a:p>
            <a:r>
              <a:rPr lang="es-CL" dirty="0"/>
              <a:t>Recordar ejemplo de Milton Friedman sobre el dinero bajo la almohada, doblado día a día, para ejemplificar la relación entre la Q de dinero y el NGP.</a:t>
            </a:r>
          </a:p>
          <a:p>
            <a:r>
              <a:rPr lang="es-CL" dirty="0"/>
              <a:t>La afluencia súbita y numerosa de consumidores terminaría haciendo subir los precios.</a:t>
            </a:r>
          </a:p>
          <a:p>
            <a:r>
              <a:rPr lang="es-CL" dirty="0"/>
              <a:t>¿Cuándo, en qué punto se manifiesta una espiral inflacionaria?. Pocos estudios al respecto; pero hay cierto consenso que es más probable que aparezcan con tasas de inflación superiores al 10%.</a:t>
            </a:r>
          </a:p>
        </p:txBody>
      </p:sp>
    </p:spTree>
    <p:extLst>
      <p:ext uri="{BB962C8B-B14F-4D97-AF65-F5344CB8AC3E}">
        <p14:creationId xmlns:p14="http://schemas.microsoft.com/office/powerpoint/2010/main" val="22368396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Espiral inflacionaria</a:t>
            </a:r>
            <a:br>
              <a:rPr lang="es-CL" dirty="0"/>
            </a:br>
            <a:r>
              <a:rPr lang="es-CL" sz="1400" dirty="0"/>
              <a:t>1,2,3 y vuelta a empezar…</a:t>
            </a:r>
            <a:endParaRPr lang="es-CL" dirty="0"/>
          </a:p>
        </p:txBody>
      </p:sp>
      <p:sp>
        <p:nvSpPr>
          <p:cNvPr id="3" name="Marcador de contenido 2"/>
          <p:cNvSpPr>
            <a:spLocks noGrp="1"/>
          </p:cNvSpPr>
          <p:nvPr>
            <p:ph idx="1"/>
          </p:nvPr>
        </p:nvSpPr>
        <p:spPr/>
        <p:txBody>
          <a:bodyPr/>
          <a:lstStyle/>
          <a:p>
            <a:r>
              <a:rPr lang="es-CL" dirty="0"/>
              <a:t>Rasgos relevantes del proceso:</a:t>
            </a:r>
          </a:p>
          <a:p>
            <a:pPr lvl="1"/>
            <a:r>
              <a:rPr lang="es-CL" dirty="0"/>
              <a:t>Factores exógenos y/o endógenos involucrados.</a:t>
            </a:r>
          </a:p>
          <a:p>
            <a:pPr lvl="1"/>
            <a:r>
              <a:rPr lang="es-CL" dirty="0"/>
              <a:t>Resultado de las decisiones conjuntas de empresas, sistema financiero (bancos comerciales), autoridades monetarias (Banco Central) y fuerza de trabajo. Eso sí, no todos con la misma influencia relativa.</a:t>
            </a:r>
          </a:p>
          <a:p>
            <a:pPr lvl="1"/>
            <a:r>
              <a:rPr lang="es-CL" dirty="0"/>
              <a:t>Para que el proceso se inicie es necesaria la colaboración de todos; de lo contrario, el proceso se detiene antes de alimentarse a sí mismo.</a:t>
            </a:r>
          </a:p>
          <a:p>
            <a:pPr lvl="1"/>
            <a:r>
              <a:rPr lang="es-CL" dirty="0"/>
              <a:t>Rol del SF. El proceso no puede continuar si progresivamente no va aumentando el crédito/financiamiento en el sistema.</a:t>
            </a:r>
          </a:p>
          <a:p>
            <a:pPr lvl="1"/>
            <a:r>
              <a:rPr lang="es-CL" dirty="0"/>
              <a:t>Rol del BC: Tiene la potestad de detener el proceso, pues ejerce control </a:t>
            </a:r>
            <a:r>
              <a:rPr lang="es-CL" dirty="0" err="1"/>
              <a:t>control</a:t>
            </a:r>
            <a:r>
              <a:rPr lang="es-CL" dirty="0"/>
              <a:t> sobre el volumen del crédito que puede conceder a la banca comercial.</a:t>
            </a:r>
          </a:p>
          <a:p>
            <a:pPr lvl="1"/>
            <a:r>
              <a:rPr lang="es-CL" dirty="0"/>
              <a:t>Los grandes actores aquí son las empresas y los trabajadores. Ambos desean mantener su poder adquisitivo frente a variables exógenas o endógenas. Pero ambos fallan y la inflación se acelera, terminando todo en una recesión que les perjudica a ambos.</a:t>
            </a:r>
          </a:p>
        </p:txBody>
      </p:sp>
    </p:spTree>
    <p:extLst>
      <p:ext uri="{BB962C8B-B14F-4D97-AF65-F5344CB8AC3E}">
        <p14:creationId xmlns:p14="http://schemas.microsoft.com/office/powerpoint/2010/main" val="39832941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Desinflación o desaceleración</a:t>
            </a:r>
            <a:br>
              <a:rPr lang="es-CL" dirty="0"/>
            </a:br>
            <a:r>
              <a:rPr lang="es-CL" sz="1400" dirty="0"/>
              <a:t>El costo de la inflación.</a:t>
            </a:r>
            <a:endParaRPr lang="es-CL" dirty="0"/>
          </a:p>
        </p:txBody>
      </p:sp>
      <p:sp>
        <p:nvSpPr>
          <p:cNvPr id="3" name="Marcador de contenido 2"/>
          <p:cNvSpPr>
            <a:spLocks noGrp="1"/>
          </p:cNvSpPr>
          <p:nvPr>
            <p:ph idx="1"/>
          </p:nvPr>
        </p:nvSpPr>
        <p:spPr/>
        <p:txBody>
          <a:bodyPr/>
          <a:lstStyle/>
          <a:p>
            <a:r>
              <a:rPr lang="es-CL" dirty="0"/>
              <a:t>¿Cuál es el costo de la inflación?. </a:t>
            </a:r>
          </a:p>
          <a:p>
            <a:r>
              <a:rPr lang="es-CL" dirty="0"/>
              <a:t>Hay buenas razones para evitar/prevenir las E.I. Ello implica fijar un límite a la inflación tolerable.</a:t>
            </a:r>
          </a:p>
          <a:p>
            <a:r>
              <a:rPr lang="es-CL" dirty="0"/>
              <a:t>Una inflación moderada es manejable, hasta estimulante; pero una inflación excesiva y/o descontrolada tiene un altísimo costo: el de la desinflación o desaceleración que será necesaria para hacer retornar los el precios (el NGP) a su cauce, en otros términos, el costo de la inflación es el del menor crecimiento y mayor desempleo de ralentizar la economía.</a:t>
            </a:r>
          </a:p>
          <a:p>
            <a:r>
              <a:rPr lang="es-CL" dirty="0"/>
              <a:t>La desinflación, nótese, no es una recesión económica; sino un “enfriamiento” de la actividad económica, una caída deliberada del producto en casos calificados y graves para prevenir o detener la aceleración de la inflación.</a:t>
            </a:r>
          </a:p>
        </p:txBody>
      </p:sp>
    </p:spTree>
    <p:extLst>
      <p:ext uri="{BB962C8B-B14F-4D97-AF65-F5344CB8AC3E}">
        <p14:creationId xmlns:p14="http://schemas.microsoft.com/office/powerpoint/2010/main" val="10633972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Inflación y dinero. Oferta monetaria</a:t>
            </a:r>
          </a:p>
        </p:txBody>
      </p:sp>
      <p:sp>
        <p:nvSpPr>
          <p:cNvPr id="3" name="Marcador de contenido 2"/>
          <p:cNvSpPr>
            <a:spLocks noGrp="1"/>
          </p:cNvSpPr>
          <p:nvPr>
            <p:ph idx="1"/>
          </p:nvPr>
        </p:nvSpPr>
        <p:spPr/>
        <p:txBody>
          <a:bodyPr/>
          <a:lstStyle/>
          <a:p>
            <a:r>
              <a:rPr lang="es-CL" dirty="0"/>
              <a:t>Recordar: </a:t>
            </a:r>
          </a:p>
          <a:p>
            <a:pPr lvl="1"/>
            <a:r>
              <a:rPr lang="es-CL" dirty="0"/>
              <a:t>Supuesto II de aparición de la espiral inflacionaria (EI) y la “posible” relación entre QD y NGP. Ejemplo lógico de Friedman, quien creyó que dicha relación era exacta.</a:t>
            </a:r>
          </a:p>
          <a:p>
            <a:pPr lvl="1"/>
            <a:r>
              <a:rPr lang="es-CL" dirty="0"/>
              <a:t>Que la inflación es un fenómeno monetario. No un tema de precios relativos, como en la isla de R. Crusoe.</a:t>
            </a:r>
          </a:p>
          <a:p>
            <a:pPr lvl="1"/>
            <a:r>
              <a:rPr lang="es-CL" dirty="0"/>
              <a:t>Flujo de economía circular y formas de cálculo del PIB.</a:t>
            </a:r>
          </a:p>
          <a:p>
            <a:r>
              <a:rPr lang="es-CL" dirty="0"/>
              <a:t>¿Existe, entonces, una relación exacta entre QD y NGP?. Para responder es necesario determinar qué es el dinero.</a:t>
            </a:r>
          </a:p>
          <a:p>
            <a:r>
              <a:rPr lang="es-CL" dirty="0"/>
              <a:t>Algunos explican el fenómeno del dinero viendo en él un título , un doc. Que da derecho a adquirir un trozo del PIB de un país. Así, si </a:t>
            </a:r>
            <a:r>
              <a:rPr lang="el-GR" dirty="0"/>
              <a:t>Δ</a:t>
            </a:r>
            <a:r>
              <a:rPr lang="es-CL" dirty="0"/>
              <a:t>+ el número de esos títulos, sin aumentar simultáneamente el PIB, lo que Ud. podrá comprar será una porción cada vez menor del PIB, que es precisamente lo que ocurre cuando sube el IPC (nuestro índice de inflación).</a:t>
            </a:r>
          </a:p>
          <a:p>
            <a:endParaRPr lang="es-CL" dirty="0"/>
          </a:p>
        </p:txBody>
      </p:sp>
    </p:spTree>
    <p:extLst>
      <p:ext uri="{BB962C8B-B14F-4D97-AF65-F5344CB8AC3E}">
        <p14:creationId xmlns:p14="http://schemas.microsoft.com/office/powerpoint/2010/main" val="1256979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Políticas de estabilización macroeconómica</a:t>
            </a:r>
            <a:br>
              <a:rPr lang="es-CL" dirty="0"/>
            </a:br>
            <a:endParaRPr lang="es-CL" dirty="0"/>
          </a:p>
        </p:txBody>
      </p:sp>
      <p:sp>
        <p:nvSpPr>
          <p:cNvPr id="3" name="Marcador de contenido 2"/>
          <p:cNvSpPr>
            <a:spLocks noGrp="1"/>
          </p:cNvSpPr>
          <p:nvPr>
            <p:ph idx="1"/>
          </p:nvPr>
        </p:nvSpPr>
        <p:spPr/>
        <p:txBody>
          <a:bodyPr>
            <a:normAutofit/>
          </a:bodyPr>
          <a:lstStyle/>
          <a:p>
            <a:pPr marL="182880" lvl="2">
              <a:spcBef>
                <a:spcPts val="1200"/>
              </a:spcBef>
            </a:pPr>
            <a:r>
              <a:rPr lang="es-CL" sz="2000" dirty="0"/>
              <a:t>Las políticas de estabilización (PE) que se orientan a la consecución de los objetivos macroeconómicos (crecimiento, alto nivel de empleo, estabilidad del NGP, </a:t>
            </a:r>
            <a:r>
              <a:rPr lang="es-CL" sz="2000" dirty="0" err="1"/>
              <a:t>etc</a:t>
            </a:r>
            <a:r>
              <a:rPr lang="es-CL" sz="2000" dirty="0"/>
              <a:t>) y que tienden a estabilizar la producción real en torno a la producción potencial morigerando la frecuencia, las fluctuaciones y la profundidad de los ciclos económicos.</a:t>
            </a:r>
          </a:p>
          <a:p>
            <a:pPr marL="182880" lvl="2">
              <a:spcBef>
                <a:spcPts val="1200"/>
              </a:spcBef>
            </a:pPr>
            <a:r>
              <a:rPr lang="es-CL" sz="2000" dirty="0"/>
              <a:t>La producción real esta determinada, en el corto plazo, por la demanda agregada (DA). En cambio, en el largo plazo, el producto potencial lo está por la oferta agregada (OA).</a:t>
            </a:r>
          </a:p>
          <a:p>
            <a:pPr marL="182880" lvl="2">
              <a:spcBef>
                <a:spcPts val="1200"/>
              </a:spcBef>
            </a:pPr>
            <a:r>
              <a:rPr lang="es-CL" sz="2000" dirty="0"/>
              <a:t>Hemos visto los componentes de la DA: consumo privado (familias), inversión (empresas), gasto público (gobierno) y saldo neto de comercio exterior (I-</a:t>
            </a:r>
            <a:r>
              <a:rPr lang="es-CL" sz="2000" dirty="0" err="1"/>
              <a:t>xM</a:t>
            </a:r>
            <a:r>
              <a:rPr lang="es-CL" sz="2000" dirty="0"/>
              <a:t>).</a:t>
            </a:r>
          </a:p>
          <a:p>
            <a:pPr marL="182880" lvl="2">
              <a:spcBef>
                <a:spcPts val="1200"/>
              </a:spcBef>
            </a:pPr>
            <a:r>
              <a:rPr lang="es-CL" sz="2000" dirty="0"/>
              <a:t>Una política de estabilización apunta a mantener a raya a la inflación actuando sobre la demanda agregada y especialmente sobre la inversión (fundamentalmente, privada). Por ello se las conoce también como “políticas de demanda”.</a:t>
            </a:r>
          </a:p>
        </p:txBody>
      </p:sp>
    </p:spTree>
    <p:extLst>
      <p:ext uri="{BB962C8B-B14F-4D97-AF65-F5344CB8AC3E}">
        <p14:creationId xmlns:p14="http://schemas.microsoft.com/office/powerpoint/2010/main" val="2864070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Efecto de PE sobre la Inversión</a:t>
            </a:r>
          </a:p>
        </p:txBody>
      </p:sp>
      <p:sp>
        <p:nvSpPr>
          <p:cNvPr id="3" name="Marcador de contenido 2"/>
          <p:cNvSpPr>
            <a:spLocks noGrp="1"/>
          </p:cNvSpPr>
          <p:nvPr>
            <p:ph idx="1"/>
          </p:nvPr>
        </p:nvSpPr>
        <p:spPr/>
        <p:txBody>
          <a:bodyPr/>
          <a:lstStyle/>
          <a:p>
            <a:pPr marL="182880" lvl="2">
              <a:spcBef>
                <a:spcPts val="1200"/>
              </a:spcBef>
            </a:pPr>
            <a:r>
              <a:rPr lang="es-CL" sz="2000" dirty="0"/>
              <a:t>¿Por qué sobre la inversión (I)?. Porque la I es particularmente sensible a la QD y al costo del financiamiento (es decir, al costo del crédito).</a:t>
            </a:r>
          </a:p>
          <a:p>
            <a:pPr marL="182880" lvl="2">
              <a:spcBef>
                <a:spcPts val="1200"/>
              </a:spcBef>
            </a:pPr>
            <a:r>
              <a:rPr lang="es-CL" sz="2000" dirty="0"/>
              <a:t>Ejemplo: Si el BC </a:t>
            </a:r>
            <a:r>
              <a:rPr lang="el-GR" sz="2000" dirty="0"/>
              <a:t>Δ</a:t>
            </a:r>
            <a:r>
              <a:rPr lang="es-CL" sz="2000" dirty="0"/>
              <a:t>+ Tasa Interés =&gt; </a:t>
            </a:r>
            <a:r>
              <a:rPr lang="el-GR" sz="2000" dirty="0"/>
              <a:t>Δ</a:t>
            </a:r>
            <a:r>
              <a:rPr lang="es-CL" sz="2000" dirty="0"/>
              <a:t>+ costo del financiamiento (crédito) =&gt; </a:t>
            </a:r>
            <a:r>
              <a:rPr lang="el-GR" sz="2000" dirty="0"/>
              <a:t>Δ</a:t>
            </a:r>
            <a:r>
              <a:rPr lang="es-CL" sz="2000" dirty="0"/>
              <a:t>- Volumen de Inversión =&gt; moderación en la tasa de crecimiento del PIB y afectación del mercado del trabajo.</a:t>
            </a:r>
          </a:p>
          <a:p>
            <a:pPr marL="182880" lvl="2">
              <a:spcBef>
                <a:spcPts val="1200"/>
              </a:spcBef>
            </a:pPr>
            <a:r>
              <a:rPr lang="es-CL" sz="2000" dirty="0"/>
              <a:t>De las PE, la PM es la que atañe y actúa por excelencia sobre el COSTO del financiamiento (crédito/tipos de interés) = inversión privada.</a:t>
            </a:r>
          </a:p>
          <a:p>
            <a:pPr marL="182880" lvl="2">
              <a:spcBef>
                <a:spcPts val="1200"/>
              </a:spcBef>
            </a:pPr>
            <a:r>
              <a:rPr lang="es-CL" sz="2000" dirty="0"/>
              <a:t>Para entender el manejo de la PM y la estructura del sistema financiero (SF) hay previamente que entender la naturaleza del dinero y sus funciones en el sistema financiero </a:t>
            </a:r>
          </a:p>
          <a:p>
            <a:endParaRPr lang="es-CL" dirty="0"/>
          </a:p>
        </p:txBody>
      </p:sp>
    </p:spTree>
    <p:extLst>
      <p:ext uri="{BB962C8B-B14F-4D97-AF65-F5344CB8AC3E}">
        <p14:creationId xmlns:p14="http://schemas.microsoft.com/office/powerpoint/2010/main" val="31218094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Dinero y sistema financiero</a:t>
            </a:r>
          </a:p>
        </p:txBody>
      </p:sp>
      <p:sp>
        <p:nvSpPr>
          <p:cNvPr id="3" name="Marcador de contenido 2"/>
          <p:cNvSpPr>
            <a:spLocks noGrp="1"/>
          </p:cNvSpPr>
          <p:nvPr>
            <p:ph idx="1"/>
          </p:nvPr>
        </p:nvSpPr>
        <p:spPr/>
        <p:txBody>
          <a:bodyPr/>
          <a:lstStyle/>
          <a:p>
            <a:r>
              <a:rPr lang="es-CL" dirty="0"/>
              <a:t>Recordar:</a:t>
            </a:r>
          </a:p>
          <a:p>
            <a:pPr lvl="1"/>
            <a:r>
              <a:rPr lang="es-CL" dirty="0"/>
              <a:t>Polémica sobre la relación entre QD y NGP. Ej.: M. Friedman y guerras europeas desfinanciadas =&gt; inflación y recesiones.</a:t>
            </a:r>
          </a:p>
          <a:p>
            <a:r>
              <a:rPr lang="es-CL" dirty="0"/>
              <a:t>Pues bien, esa relación se basa en la naturaleza misma del dinero.</a:t>
            </a:r>
          </a:p>
          <a:p>
            <a:r>
              <a:rPr lang="es-CL" dirty="0"/>
              <a:t>Si esa relación existiera pura y simplemente, lo más fácil para las PE y especialmente para la PM sería enfocarse, observar la QD (aumentándola para animar a la economía; o disminuyéndola, para contraerla).</a:t>
            </a:r>
          </a:p>
          <a:p>
            <a:r>
              <a:rPr lang="es-CL" dirty="0"/>
              <a:t>Problema: Es que en la realidad esa sola relación se muestra errática, demasiado inestable para servir de guía de PM. Razón por la que los BC contemplan en sus análisis otras variables (IMACEC, tasa de desempleo, tasa de inflación, tasas de interés, </a:t>
            </a:r>
            <a:r>
              <a:rPr lang="es-CL" dirty="0" err="1"/>
              <a:t>etc</a:t>
            </a:r>
            <a:r>
              <a:rPr lang="es-CL" dirty="0"/>
              <a:t>) y </a:t>
            </a:r>
            <a:r>
              <a:rPr lang="es-CL"/>
              <a:t>no sólo la QD. </a:t>
            </a:r>
            <a:endParaRPr lang="es-CL" dirty="0"/>
          </a:p>
        </p:txBody>
      </p:sp>
    </p:spTree>
    <p:extLst>
      <p:ext uri="{BB962C8B-B14F-4D97-AF65-F5344CB8AC3E}">
        <p14:creationId xmlns:p14="http://schemas.microsoft.com/office/powerpoint/2010/main" val="17612089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Políticas de estabilización macroeconómica</a:t>
            </a:r>
            <a:br>
              <a:rPr lang="es-CL" dirty="0"/>
            </a:br>
            <a:endParaRPr lang="es-CL" dirty="0"/>
          </a:p>
        </p:txBody>
      </p:sp>
      <p:sp>
        <p:nvSpPr>
          <p:cNvPr id="3" name="Marcador de contenido 2"/>
          <p:cNvSpPr>
            <a:spLocks noGrp="1"/>
          </p:cNvSpPr>
          <p:nvPr>
            <p:ph idx="1"/>
          </p:nvPr>
        </p:nvSpPr>
        <p:spPr/>
        <p:txBody>
          <a:bodyPr/>
          <a:lstStyle/>
          <a:p>
            <a:pPr marL="182880" lvl="2">
              <a:spcBef>
                <a:spcPts val="1200"/>
              </a:spcBef>
            </a:pPr>
            <a:r>
              <a:rPr lang="es-CL" sz="2000" dirty="0"/>
              <a:t>Las PE más conocidas y generales son la política fiscal y la política monetaria (PM).</a:t>
            </a:r>
          </a:p>
          <a:p>
            <a:pPr marL="182880" lvl="2">
              <a:spcBef>
                <a:spcPts val="1200"/>
              </a:spcBef>
            </a:pPr>
            <a:r>
              <a:rPr lang="es-CL" sz="2000" dirty="0"/>
              <a:t>La PM es aparentemente la más técnica y neutral, aunque igualmente se mueva entre intereses. </a:t>
            </a:r>
          </a:p>
          <a:p>
            <a:endParaRPr lang="es-CL" dirty="0"/>
          </a:p>
        </p:txBody>
      </p:sp>
    </p:spTree>
    <p:extLst>
      <p:ext uri="{BB962C8B-B14F-4D97-AF65-F5344CB8AC3E}">
        <p14:creationId xmlns:p14="http://schemas.microsoft.com/office/powerpoint/2010/main" val="26686394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Crecimiento potencial (</a:t>
            </a:r>
            <a:r>
              <a:rPr lang="es-CL" dirty="0" err="1"/>
              <a:t>CrP</a:t>
            </a:r>
            <a:r>
              <a:rPr lang="es-CL" dirty="0"/>
              <a:t>)	</a:t>
            </a:r>
          </a:p>
        </p:txBody>
      </p:sp>
      <p:sp>
        <p:nvSpPr>
          <p:cNvPr id="3" name="Marcador de contenido 2"/>
          <p:cNvSpPr>
            <a:spLocks noGrp="1"/>
          </p:cNvSpPr>
          <p:nvPr>
            <p:ph idx="1"/>
          </p:nvPr>
        </p:nvSpPr>
        <p:spPr/>
        <p:txBody>
          <a:bodyPr>
            <a:normAutofit lnSpcReduction="10000"/>
          </a:bodyPr>
          <a:lstStyle/>
          <a:p>
            <a:r>
              <a:rPr lang="es-CL" dirty="0"/>
              <a:t>Vimos que el PIB potencial = PIB real con pleno empleo (de factores productivos, especialmente del factor trabajo en el corto plazo).</a:t>
            </a:r>
          </a:p>
          <a:p>
            <a:r>
              <a:rPr lang="es-CL" dirty="0"/>
              <a:t>Se trata entonces, en el corto plazo, de alinear el PIB/</a:t>
            </a:r>
            <a:r>
              <a:rPr lang="es-CL" dirty="0" err="1"/>
              <a:t>prod</a:t>
            </a:r>
            <a:r>
              <a:rPr lang="es-CL" dirty="0"/>
              <a:t>/</a:t>
            </a:r>
            <a:r>
              <a:rPr lang="es-CL" dirty="0" err="1"/>
              <a:t>crecim</a:t>
            </a:r>
            <a:r>
              <a:rPr lang="es-CL" dirty="0"/>
              <a:t>. real con el potencial. Esta dinámica se asemeja a la de funcionamiento de un motor.</a:t>
            </a:r>
          </a:p>
          <a:p>
            <a:r>
              <a:rPr lang="es-CL" dirty="0"/>
              <a:t>Pero si en ese empeño el crecimiento real supera al potencial, porque la economía esta muy dinámica, va demasiado rápido, en el corto plazo los factores productivos escasearán, no tendrán el tiempo suficiente para adaptarse y sus precios subirán: se generará inflación. En este caso se dice que la economía muestra signos de “recalentamiento”; y, por lo mismo, los instrumentos de política económica (PE) se enfocarán a “enfriarla”.</a:t>
            </a:r>
          </a:p>
          <a:p>
            <a:r>
              <a:rPr lang="es-CL" dirty="0"/>
              <a:t>Si por el contrario el crecimiento no alcanza su potencial, esto es, la productividad va demasiado lento que no basta para absorber la mano de obra disponible (factor trabajo), se generará desempleo. Y en este caso diremos que hay un “enfriamiento” de la economía a la que hay “animar” con instrumentos adecuados de PE.    </a:t>
            </a:r>
          </a:p>
        </p:txBody>
      </p:sp>
    </p:spTree>
    <p:extLst>
      <p:ext uri="{BB962C8B-B14F-4D97-AF65-F5344CB8AC3E}">
        <p14:creationId xmlns:p14="http://schemas.microsoft.com/office/powerpoint/2010/main" val="22383059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Política monetaria y</a:t>
            </a:r>
            <a:br>
              <a:rPr lang="es-CL" dirty="0"/>
            </a:br>
            <a:r>
              <a:rPr lang="es-CL" dirty="0"/>
              <a:t>Bancos Centrales</a:t>
            </a:r>
          </a:p>
        </p:txBody>
      </p:sp>
      <p:sp>
        <p:nvSpPr>
          <p:cNvPr id="3" name="Marcador de contenido 2"/>
          <p:cNvSpPr>
            <a:spLocks noGrp="1"/>
          </p:cNvSpPr>
          <p:nvPr>
            <p:ph idx="1"/>
          </p:nvPr>
        </p:nvSpPr>
        <p:spPr/>
        <p:txBody>
          <a:bodyPr>
            <a:normAutofit/>
          </a:bodyPr>
          <a:lstStyle/>
          <a:p>
            <a:r>
              <a:rPr lang="es-CL" dirty="0"/>
              <a:t>Recordar: </a:t>
            </a:r>
          </a:p>
          <a:p>
            <a:pPr lvl="1"/>
            <a:r>
              <a:rPr lang="es-CL" dirty="0"/>
              <a:t>Relación dinero y PIB.</a:t>
            </a:r>
          </a:p>
          <a:p>
            <a:pPr lvl="1"/>
            <a:r>
              <a:rPr lang="es-CL" dirty="0"/>
              <a:t>Rol de los Bancos Centrales: Evitar la generación de espirales inflacionarias. </a:t>
            </a:r>
          </a:p>
          <a:p>
            <a:pPr marL="182880" lvl="1">
              <a:lnSpc>
                <a:spcPct val="100000"/>
              </a:lnSpc>
              <a:spcBef>
                <a:spcPts val="1200"/>
              </a:spcBef>
            </a:pPr>
            <a:r>
              <a:rPr lang="es-CL" sz="2000" dirty="0"/>
              <a:t>¿Cómo actúa la política monetaria (PM)?.</a:t>
            </a:r>
          </a:p>
          <a:p>
            <a:r>
              <a:rPr lang="es-CL" dirty="0"/>
              <a:t>Regulando el volumen del crédito (VC), en ello consiste la PM. </a:t>
            </a:r>
          </a:p>
          <a:p>
            <a:pPr lvl="1"/>
            <a:r>
              <a:rPr lang="es-CL" dirty="0"/>
              <a:t>Si </a:t>
            </a:r>
            <a:r>
              <a:rPr lang="el-GR" dirty="0"/>
              <a:t>Δ</a:t>
            </a:r>
            <a:r>
              <a:rPr lang="es-CL" dirty="0"/>
              <a:t>+ VC (PM expansiva) = </a:t>
            </a:r>
            <a:r>
              <a:rPr lang="el-GR" dirty="0"/>
              <a:t>Δ</a:t>
            </a:r>
            <a:r>
              <a:rPr lang="es-CL" dirty="0"/>
              <a:t>+ ritmo </a:t>
            </a:r>
            <a:r>
              <a:rPr lang="es-CL" dirty="0" err="1"/>
              <a:t>activ</a:t>
            </a:r>
            <a:r>
              <a:rPr lang="es-CL" dirty="0"/>
              <a:t>. </a:t>
            </a:r>
            <a:r>
              <a:rPr lang="es-CL" dirty="0" err="1"/>
              <a:t>ec</a:t>
            </a:r>
            <a:r>
              <a:rPr lang="es-CL" dirty="0"/>
              <a:t> (anima, expande).</a:t>
            </a:r>
          </a:p>
          <a:p>
            <a:pPr lvl="1"/>
            <a:r>
              <a:rPr lang="es-CL" dirty="0"/>
              <a:t>Si </a:t>
            </a:r>
            <a:r>
              <a:rPr lang="el-GR" dirty="0"/>
              <a:t>Δ</a:t>
            </a:r>
            <a:r>
              <a:rPr lang="es-CL" dirty="0"/>
              <a:t>- VC = PM restrictiva = </a:t>
            </a:r>
            <a:r>
              <a:rPr lang="el-GR" dirty="0"/>
              <a:t>Δ</a:t>
            </a:r>
            <a:r>
              <a:rPr lang="es-CL" dirty="0"/>
              <a:t>- ritmo </a:t>
            </a:r>
            <a:r>
              <a:rPr lang="es-CL" dirty="0" err="1"/>
              <a:t>activ</a:t>
            </a:r>
            <a:r>
              <a:rPr lang="es-CL" dirty="0"/>
              <a:t>. </a:t>
            </a:r>
            <a:r>
              <a:rPr lang="es-CL" dirty="0" err="1"/>
              <a:t>ec</a:t>
            </a:r>
            <a:r>
              <a:rPr lang="es-CL" dirty="0"/>
              <a:t>. (enfría, contrae).</a:t>
            </a:r>
          </a:p>
          <a:p>
            <a:pPr lvl="2"/>
            <a:r>
              <a:rPr lang="es-CL" dirty="0"/>
              <a:t>Ejemplo EEUU 1974-1979 inflación superior a 10%</a:t>
            </a:r>
          </a:p>
          <a:p>
            <a:pPr lvl="2"/>
            <a:r>
              <a:rPr lang="es-CL" dirty="0"/>
              <a:t>Post 1979, Pres. FED. Paul </a:t>
            </a:r>
            <a:r>
              <a:rPr lang="es-CL" dirty="0" err="1"/>
              <a:t>Volcker</a:t>
            </a:r>
            <a:r>
              <a:rPr lang="es-CL" dirty="0"/>
              <a:t>.</a:t>
            </a:r>
          </a:p>
          <a:p>
            <a:pPr lvl="2"/>
            <a:r>
              <a:rPr lang="es-CL" dirty="0"/>
              <a:t>PM muy restrictiva, ergo, altas tasas de interés.</a:t>
            </a:r>
          </a:p>
          <a:p>
            <a:pPr lvl="2"/>
            <a:r>
              <a:rPr lang="es-CL" dirty="0"/>
              <a:t>Redujo la inflación a 4% en 4 años, y a 2% en 7 años.</a:t>
            </a:r>
          </a:p>
          <a:p>
            <a:pPr marL="182880" lvl="2">
              <a:spcBef>
                <a:spcPts val="1200"/>
              </a:spcBef>
            </a:pPr>
            <a:r>
              <a:rPr lang="es-CL" sz="2000" dirty="0"/>
              <a:t>¿Son conservadores los </a:t>
            </a:r>
            <a:r>
              <a:rPr lang="es-CL" sz="2000" dirty="0" err="1"/>
              <a:t>BCs</a:t>
            </a:r>
            <a:r>
              <a:rPr lang="es-CL" sz="2000" dirty="0"/>
              <a:t>?. Más bien prefieren estar en terreno seguro y hacer converger la tasa de inflación a rangos inferiores a 5%.</a:t>
            </a:r>
          </a:p>
          <a:p>
            <a:endParaRPr lang="es-CL" dirty="0"/>
          </a:p>
        </p:txBody>
      </p:sp>
    </p:spTree>
    <p:extLst>
      <p:ext uri="{BB962C8B-B14F-4D97-AF65-F5344CB8AC3E}">
        <p14:creationId xmlns:p14="http://schemas.microsoft.com/office/powerpoint/2010/main" val="3471631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FB225A-F64E-4537-B009-3BD1DD080522}"/>
              </a:ext>
            </a:extLst>
          </p:cNvPr>
          <p:cNvSpPr>
            <a:spLocks noGrp="1"/>
          </p:cNvSpPr>
          <p:nvPr>
            <p:ph type="title"/>
          </p:nvPr>
        </p:nvSpPr>
        <p:spPr/>
        <p:txBody>
          <a:bodyPr/>
          <a:lstStyle/>
          <a:p>
            <a:r>
              <a:rPr lang="es-MX" dirty="0"/>
              <a:t>Proyecciones de crecimiento FMI 2022</a:t>
            </a:r>
          </a:p>
        </p:txBody>
      </p:sp>
      <p:pic>
        <p:nvPicPr>
          <p:cNvPr id="4" name="Marcador de contenido 3">
            <a:extLst>
              <a:ext uri="{FF2B5EF4-FFF2-40B4-BE49-F238E27FC236}">
                <a16:creationId xmlns:a16="http://schemas.microsoft.com/office/drawing/2014/main" id="{6DAA272B-1248-2F90-0789-354F9ACE04E9}"/>
              </a:ext>
            </a:extLst>
          </p:cNvPr>
          <p:cNvPicPr>
            <a:picLocks noGrp="1" noChangeAspect="1"/>
          </p:cNvPicPr>
          <p:nvPr>
            <p:ph idx="1"/>
          </p:nvPr>
        </p:nvPicPr>
        <p:blipFill>
          <a:blip r:embed="rId2"/>
          <a:stretch>
            <a:fillRect/>
          </a:stretch>
        </p:blipFill>
        <p:spPr>
          <a:xfrm>
            <a:off x="3436738" y="766916"/>
            <a:ext cx="7747200" cy="5303519"/>
          </a:xfrm>
          <a:prstGeom prst="rect">
            <a:avLst/>
          </a:prstGeom>
        </p:spPr>
      </p:pic>
    </p:spTree>
    <p:extLst>
      <p:ext uri="{BB962C8B-B14F-4D97-AF65-F5344CB8AC3E}">
        <p14:creationId xmlns:p14="http://schemas.microsoft.com/office/powerpoint/2010/main" val="4201584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Crecimiento potencial (</a:t>
            </a:r>
            <a:r>
              <a:rPr lang="es-CL" dirty="0" err="1"/>
              <a:t>CrP</a:t>
            </a:r>
            <a:r>
              <a:rPr lang="es-CL" dirty="0"/>
              <a:t>)	</a:t>
            </a:r>
          </a:p>
        </p:txBody>
      </p:sp>
      <p:sp>
        <p:nvSpPr>
          <p:cNvPr id="3" name="Marcador de contenido 2"/>
          <p:cNvSpPr>
            <a:spLocks noGrp="1"/>
          </p:cNvSpPr>
          <p:nvPr>
            <p:ph idx="1"/>
          </p:nvPr>
        </p:nvSpPr>
        <p:spPr/>
        <p:txBody>
          <a:bodyPr>
            <a:normAutofit/>
          </a:bodyPr>
          <a:lstStyle/>
          <a:p>
            <a:pPr lvl="0">
              <a:buClr>
                <a:srgbClr val="40BAD2"/>
              </a:buClr>
            </a:pPr>
            <a:r>
              <a:rPr lang="es-CL" sz="1900" dirty="0">
                <a:solidFill>
                  <a:srgbClr val="000000">
                    <a:lumMod val="65000"/>
                    <a:lumOff val="35000"/>
                  </a:srgbClr>
                </a:solidFill>
              </a:rPr>
              <a:t>Así, si el crecimiento es muy rápido se genera inflación; pero si es muy lento, desempleo.</a:t>
            </a:r>
          </a:p>
          <a:p>
            <a:pPr lvl="0">
              <a:buClr>
                <a:srgbClr val="40BAD2"/>
              </a:buClr>
            </a:pPr>
            <a:r>
              <a:rPr lang="es-CL" sz="1900" dirty="0">
                <a:solidFill>
                  <a:srgbClr val="000000">
                    <a:lumMod val="65000"/>
                    <a:lumOff val="35000"/>
                  </a:srgbClr>
                </a:solidFill>
              </a:rPr>
              <a:t>Parece entonces existir un número áureo, un ritmo mágico de crecimiento que permita evitar aquellos dos escollos de manera estable.</a:t>
            </a:r>
          </a:p>
          <a:p>
            <a:pPr lvl="0">
              <a:buClr>
                <a:srgbClr val="40BAD2"/>
              </a:buClr>
            </a:pPr>
            <a:r>
              <a:rPr lang="es-CL" sz="1900" dirty="0">
                <a:solidFill>
                  <a:srgbClr val="000000">
                    <a:lumMod val="65000"/>
                    <a:lumOff val="35000"/>
                  </a:srgbClr>
                </a:solidFill>
              </a:rPr>
              <a:t>Ejemplo: El </a:t>
            </a:r>
            <a:r>
              <a:rPr lang="es-CL" sz="1900" dirty="0" err="1">
                <a:solidFill>
                  <a:srgbClr val="000000">
                    <a:lumMod val="65000"/>
                    <a:lumOff val="35000"/>
                  </a:srgbClr>
                </a:solidFill>
              </a:rPr>
              <a:t>CrP</a:t>
            </a:r>
            <a:r>
              <a:rPr lang="es-CL" sz="1900" dirty="0">
                <a:solidFill>
                  <a:srgbClr val="000000">
                    <a:lumMod val="65000"/>
                    <a:lumOff val="35000"/>
                  </a:srgbClr>
                </a:solidFill>
              </a:rPr>
              <a:t> se parece mucho a la experiencia de beber bebidas alcohólicas. </a:t>
            </a:r>
          </a:p>
          <a:p>
            <a:pPr lvl="1">
              <a:buClr>
                <a:srgbClr val="40BAD2"/>
              </a:buClr>
            </a:pPr>
            <a:r>
              <a:rPr lang="es-CL" sz="1700" dirty="0">
                <a:solidFill>
                  <a:srgbClr val="000000">
                    <a:lumMod val="65000"/>
                    <a:lumOff val="35000"/>
                  </a:srgbClr>
                </a:solidFill>
              </a:rPr>
              <a:t>Todos sabemos que existe un límite (</a:t>
            </a:r>
            <a:r>
              <a:rPr lang="es-CL" sz="1700" dirty="0" err="1">
                <a:solidFill>
                  <a:srgbClr val="000000">
                    <a:lumMod val="65000"/>
                    <a:lumOff val="35000"/>
                  </a:srgbClr>
                </a:solidFill>
              </a:rPr>
              <a:t>CrP</a:t>
            </a:r>
            <a:r>
              <a:rPr lang="es-CL" sz="1700" dirty="0">
                <a:solidFill>
                  <a:srgbClr val="000000">
                    <a:lumMod val="65000"/>
                    <a:lumOff val="35000"/>
                  </a:srgbClr>
                </a:solidFill>
              </a:rPr>
              <a:t>) al cual uno se aplica (CE real),</a:t>
            </a:r>
          </a:p>
          <a:p>
            <a:pPr lvl="1">
              <a:buClr>
                <a:srgbClr val="40BAD2"/>
              </a:buClr>
            </a:pPr>
            <a:r>
              <a:rPr lang="es-CL" sz="1700" dirty="0">
                <a:solidFill>
                  <a:srgbClr val="000000">
                    <a:lumMod val="65000"/>
                    <a:lumOff val="35000"/>
                  </a:srgbClr>
                </a:solidFill>
              </a:rPr>
              <a:t> pero también sabemos que no es un límite fijo sino que depende de muchas variables: varía de persona a persona (</a:t>
            </a:r>
            <a:r>
              <a:rPr lang="es-CL" sz="1700" i="1" dirty="0">
                <a:solidFill>
                  <a:srgbClr val="000000">
                    <a:lumMod val="65000"/>
                    <a:lumOff val="35000"/>
                  </a:srgbClr>
                </a:solidFill>
              </a:rPr>
              <a:t>mutatis </a:t>
            </a:r>
            <a:r>
              <a:rPr lang="es-CL" sz="1700" i="1" dirty="0" err="1">
                <a:solidFill>
                  <a:srgbClr val="000000">
                    <a:lumMod val="65000"/>
                    <a:lumOff val="35000"/>
                  </a:srgbClr>
                </a:solidFill>
              </a:rPr>
              <a:t>mutandi</a:t>
            </a:r>
            <a:r>
              <a:rPr lang="es-CL" sz="1700" i="1" dirty="0">
                <a:solidFill>
                  <a:srgbClr val="000000">
                    <a:lumMod val="65000"/>
                    <a:lumOff val="35000"/>
                  </a:srgbClr>
                </a:solidFill>
              </a:rPr>
              <a:t> </a:t>
            </a:r>
            <a:r>
              <a:rPr lang="es-CL" sz="1700" dirty="0">
                <a:solidFill>
                  <a:srgbClr val="000000">
                    <a:lumMod val="65000"/>
                    <a:lumOff val="35000"/>
                  </a:srgbClr>
                </a:solidFill>
              </a:rPr>
              <a:t>economías), varía con el tiempo (CE 2% de ayer no es lo mismo que 5% de hoy), con el consumo (y cualquier otra variable del cálculo del PIB: inversión, gasto público y otros) </a:t>
            </a:r>
            <a:r>
              <a:rPr lang="es-CL" sz="1700" dirty="0" err="1">
                <a:solidFill>
                  <a:srgbClr val="000000">
                    <a:lumMod val="65000"/>
                    <a:lumOff val="35000"/>
                  </a:srgbClr>
                </a:solidFill>
              </a:rPr>
              <a:t>etc</a:t>
            </a:r>
            <a:r>
              <a:rPr lang="es-CL" sz="1700" dirty="0">
                <a:solidFill>
                  <a:srgbClr val="000000">
                    <a:lumMod val="65000"/>
                    <a:lumOff val="35000"/>
                  </a:srgbClr>
                </a:solidFill>
              </a:rPr>
              <a:t>; y </a:t>
            </a:r>
          </a:p>
          <a:p>
            <a:pPr lvl="1">
              <a:buClr>
                <a:srgbClr val="40BAD2"/>
              </a:buClr>
            </a:pPr>
            <a:r>
              <a:rPr lang="es-CL" sz="1700" dirty="0">
                <a:solidFill>
                  <a:srgbClr val="000000">
                    <a:lumMod val="65000"/>
                    <a:lumOff val="35000"/>
                  </a:srgbClr>
                </a:solidFill>
              </a:rPr>
              <a:t>que cuando se ha traspasado (dicho límite) es generalmente demasiado tarde ya para volver atrás (espiral inflacionaria, por ejemplo) </a:t>
            </a:r>
          </a:p>
          <a:p>
            <a:pPr lvl="1">
              <a:buClr>
                <a:srgbClr val="40BAD2"/>
              </a:buClr>
            </a:pPr>
            <a:r>
              <a:rPr lang="es-CL" sz="1700" dirty="0">
                <a:solidFill>
                  <a:srgbClr val="000000">
                    <a:lumMod val="65000"/>
                    <a:lumOff val="35000"/>
                  </a:srgbClr>
                </a:solidFill>
              </a:rPr>
              <a:t>y que todo lo que uno haga para remediar la resaca inevitablemente va a tomar tiempo en surtir efecto (efecto normalmente retardado de las políticas económicas; excepto las de shock).</a:t>
            </a:r>
          </a:p>
          <a:p>
            <a:endParaRPr lang="es-CL" dirty="0"/>
          </a:p>
        </p:txBody>
      </p:sp>
    </p:spTree>
    <p:extLst>
      <p:ext uri="{BB962C8B-B14F-4D97-AF65-F5344CB8AC3E}">
        <p14:creationId xmlns:p14="http://schemas.microsoft.com/office/powerpoint/2010/main" val="251265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Crecimiento potencial (</a:t>
            </a:r>
            <a:r>
              <a:rPr lang="es-CL" dirty="0" err="1"/>
              <a:t>CrP</a:t>
            </a:r>
            <a:r>
              <a:rPr lang="es-CL" dirty="0"/>
              <a:t>)	</a:t>
            </a:r>
          </a:p>
        </p:txBody>
      </p:sp>
      <p:sp>
        <p:nvSpPr>
          <p:cNvPr id="3" name="Marcador de contenido 2"/>
          <p:cNvSpPr>
            <a:spLocks noGrp="1"/>
          </p:cNvSpPr>
          <p:nvPr>
            <p:ph idx="1"/>
          </p:nvPr>
        </p:nvSpPr>
        <p:spPr/>
        <p:txBody>
          <a:bodyPr/>
          <a:lstStyle/>
          <a:p>
            <a:pPr lvl="0">
              <a:buClr>
                <a:srgbClr val="40BAD2"/>
              </a:buClr>
            </a:pPr>
            <a:r>
              <a:rPr lang="es-CL" sz="1800" dirty="0">
                <a:solidFill>
                  <a:srgbClr val="000000">
                    <a:lumMod val="65000"/>
                    <a:lumOff val="35000"/>
                  </a:srgbClr>
                </a:solidFill>
              </a:rPr>
              <a:t>Así, podemos definir el Crecimiento/productividad potencial como: el ritmo al que puede crecer una economía durante un período de tiempo no demasiado corto (una década, por ejemplo) sin aumentar ni la inflación ni el desempleo.</a:t>
            </a:r>
          </a:p>
          <a:p>
            <a:pPr lvl="0">
              <a:buClr>
                <a:srgbClr val="40BAD2"/>
              </a:buClr>
            </a:pPr>
            <a:r>
              <a:rPr lang="es-CL" sz="1800" dirty="0">
                <a:solidFill>
                  <a:srgbClr val="000000">
                    <a:lumMod val="65000"/>
                    <a:lumOff val="35000"/>
                  </a:srgbClr>
                </a:solidFill>
              </a:rPr>
              <a:t>Afortunadamente, lo que sí sabemos es que los límites del </a:t>
            </a:r>
            <a:r>
              <a:rPr lang="es-CL" sz="1800" dirty="0" err="1">
                <a:solidFill>
                  <a:srgbClr val="000000">
                    <a:lumMod val="65000"/>
                    <a:lumOff val="35000"/>
                  </a:srgbClr>
                </a:solidFill>
              </a:rPr>
              <a:t>CrP</a:t>
            </a:r>
            <a:r>
              <a:rPr lang="es-CL" sz="1800" dirty="0">
                <a:solidFill>
                  <a:srgbClr val="000000">
                    <a:lumMod val="65000"/>
                    <a:lumOff val="35000"/>
                  </a:srgbClr>
                </a:solidFill>
              </a:rPr>
              <a:t> tienen que ver con la oferta. Porque el </a:t>
            </a:r>
            <a:r>
              <a:rPr lang="es-CL" sz="1800" dirty="0" err="1">
                <a:solidFill>
                  <a:srgbClr val="000000">
                    <a:lumMod val="65000"/>
                    <a:lumOff val="35000"/>
                  </a:srgbClr>
                </a:solidFill>
              </a:rPr>
              <a:t>CrP</a:t>
            </a:r>
            <a:r>
              <a:rPr lang="es-CL" sz="1800" dirty="0">
                <a:solidFill>
                  <a:srgbClr val="000000">
                    <a:lumMod val="65000"/>
                    <a:lumOff val="35000"/>
                  </a:srgbClr>
                </a:solidFill>
              </a:rPr>
              <a:t> está restringido por la Q de FP a mano que, por definición, es la oferta (O).</a:t>
            </a:r>
          </a:p>
          <a:p>
            <a:pPr lvl="0">
              <a:buClr>
                <a:srgbClr val="40BAD2"/>
              </a:buClr>
            </a:pPr>
            <a:r>
              <a:rPr lang="es-CL" sz="1800" dirty="0">
                <a:solidFill>
                  <a:srgbClr val="000000">
                    <a:lumMod val="65000"/>
                    <a:lumOff val="35000"/>
                  </a:srgbClr>
                </a:solidFill>
              </a:rPr>
              <a:t>Así, los objetivos de políticas económicas de oferta son los que tratan de aumentar la  capacidad productiva de la economía, aumentar el </a:t>
            </a:r>
            <a:r>
              <a:rPr lang="es-CL" sz="1800" dirty="0" err="1">
                <a:solidFill>
                  <a:srgbClr val="000000">
                    <a:lumMod val="65000"/>
                    <a:lumOff val="35000"/>
                  </a:srgbClr>
                </a:solidFill>
              </a:rPr>
              <a:t>CrP</a:t>
            </a:r>
            <a:r>
              <a:rPr lang="es-CL" sz="1800" dirty="0">
                <a:solidFill>
                  <a:srgbClr val="000000">
                    <a:lumMod val="65000"/>
                    <a:lumOff val="35000"/>
                  </a:srgbClr>
                </a:solidFill>
              </a:rPr>
              <a:t> en un horizonte más largo de tiempo (LP).</a:t>
            </a:r>
          </a:p>
          <a:p>
            <a:endParaRPr lang="es-CL" dirty="0"/>
          </a:p>
        </p:txBody>
      </p:sp>
    </p:spTree>
    <p:extLst>
      <p:ext uri="{BB962C8B-B14F-4D97-AF65-F5344CB8AC3E}">
        <p14:creationId xmlns:p14="http://schemas.microsoft.com/office/powerpoint/2010/main" val="135570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Crecimiento potencial (</a:t>
            </a:r>
            <a:r>
              <a:rPr lang="es-CL" dirty="0" err="1"/>
              <a:t>CrP</a:t>
            </a:r>
            <a:r>
              <a:rPr lang="es-CL" dirty="0"/>
              <a:t>)	</a:t>
            </a:r>
          </a:p>
        </p:txBody>
      </p:sp>
      <p:sp>
        <p:nvSpPr>
          <p:cNvPr id="3" name="Marcador de contenido 2"/>
          <p:cNvSpPr>
            <a:spLocks noGrp="1"/>
          </p:cNvSpPr>
          <p:nvPr>
            <p:ph idx="1"/>
          </p:nvPr>
        </p:nvSpPr>
        <p:spPr/>
        <p:txBody>
          <a:bodyPr/>
          <a:lstStyle/>
          <a:p>
            <a:pPr lvl="0">
              <a:buClr>
                <a:srgbClr val="40BAD2"/>
              </a:buClr>
            </a:pPr>
            <a:r>
              <a:rPr lang="es-CL" sz="1800" dirty="0">
                <a:solidFill>
                  <a:srgbClr val="000000">
                    <a:lumMod val="65000"/>
                    <a:lumOff val="35000"/>
                  </a:srgbClr>
                </a:solidFill>
              </a:rPr>
              <a:t>Pero ya sabemos que la tasa de crecimiento real (PIB real) de una economía de mercado -en el corto plazo- fluctúa de forma irregular en torno a su </a:t>
            </a:r>
            <a:r>
              <a:rPr lang="es-CL" sz="1800" dirty="0" err="1">
                <a:solidFill>
                  <a:srgbClr val="000000">
                    <a:lumMod val="65000"/>
                    <a:lumOff val="35000"/>
                  </a:srgbClr>
                </a:solidFill>
              </a:rPr>
              <a:t>prod</a:t>
            </a:r>
            <a:r>
              <a:rPr lang="es-CL" sz="1800" dirty="0">
                <a:solidFill>
                  <a:srgbClr val="000000">
                    <a:lumMod val="65000"/>
                    <a:lumOff val="35000"/>
                  </a:srgbClr>
                </a:solidFill>
              </a:rPr>
              <a:t>/</a:t>
            </a:r>
            <a:r>
              <a:rPr lang="es-CL" sz="1800" dirty="0" err="1">
                <a:solidFill>
                  <a:srgbClr val="000000">
                    <a:lumMod val="65000"/>
                    <a:lumOff val="35000"/>
                  </a:srgbClr>
                </a:solidFill>
              </a:rPr>
              <a:t>crecim</a:t>
            </a:r>
            <a:r>
              <a:rPr lang="es-CL" sz="1800" dirty="0">
                <a:solidFill>
                  <a:srgbClr val="000000">
                    <a:lumMod val="65000"/>
                    <a:lumOff val="35000"/>
                  </a:srgbClr>
                </a:solidFill>
              </a:rPr>
              <a:t>. potencial.</a:t>
            </a:r>
          </a:p>
          <a:p>
            <a:pPr lvl="0">
              <a:buClr>
                <a:srgbClr val="40BAD2"/>
              </a:buClr>
            </a:pPr>
            <a:r>
              <a:rPr lang="es-CL" sz="1800" dirty="0">
                <a:solidFill>
                  <a:srgbClr val="000000">
                    <a:lumMod val="65000"/>
                    <a:lumOff val="35000"/>
                  </a:srgbClr>
                </a:solidFill>
              </a:rPr>
              <a:t>Siendo, entonces, el objetivo de las políticas económicas (</a:t>
            </a:r>
            <a:r>
              <a:rPr lang="es-CL" sz="1800" dirty="0" err="1">
                <a:solidFill>
                  <a:srgbClr val="000000">
                    <a:lumMod val="65000"/>
                    <a:lumOff val="35000"/>
                  </a:srgbClr>
                </a:solidFill>
              </a:rPr>
              <a:t>monet</a:t>
            </a:r>
            <a:r>
              <a:rPr lang="es-CL" sz="1800" dirty="0">
                <a:solidFill>
                  <a:srgbClr val="000000">
                    <a:lumMod val="65000"/>
                    <a:lumOff val="35000"/>
                  </a:srgbClr>
                </a:solidFill>
              </a:rPr>
              <a:t>. y fiscal) tratar de influir sobre la demanda (D) para mantener la tasa de crecimiento del PIB lo más cerca posible de su potencial. De aquí su nombre de “políticas de estabilización”.</a:t>
            </a:r>
          </a:p>
          <a:p>
            <a:r>
              <a:rPr lang="es-CL" dirty="0"/>
              <a:t>Volviendo al símil inicial de la navegación, podemos decir que –a corto plazo- la economía navega impulsada por variaciones de la demanda (y el empeño es sortear exitosamente los escollos del desempleo y la inflación).</a:t>
            </a:r>
          </a:p>
        </p:txBody>
      </p:sp>
    </p:spTree>
    <p:extLst>
      <p:ext uri="{BB962C8B-B14F-4D97-AF65-F5344CB8AC3E}">
        <p14:creationId xmlns:p14="http://schemas.microsoft.com/office/powerpoint/2010/main" val="1702254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9FECF4-4618-C29B-C169-E9B2173FEE48}"/>
              </a:ext>
            </a:extLst>
          </p:cNvPr>
          <p:cNvSpPr>
            <a:spLocks noGrp="1"/>
          </p:cNvSpPr>
          <p:nvPr>
            <p:ph type="title"/>
          </p:nvPr>
        </p:nvSpPr>
        <p:spPr/>
        <p:txBody>
          <a:bodyPr/>
          <a:lstStyle/>
          <a:p>
            <a:r>
              <a:rPr lang="es-MX" dirty="0"/>
              <a:t>Crecimiento potencial (</a:t>
            </a:r>
            <a:r>
              <a:rPr lang="es-MX" dirty="0" err="1"/>
              <a:t>CrP</a:t>
            </a:r>
            <a:r>
              <a:rPr lang="es-MX"/>
              <a:t>)</a:t>
            </a:r>
            <a:endParaRPr lang="es-MX" dirty="0"/>
          </a:p>
        </p:txBody>
      </p:sp>
      <p:pic>
        <p:nvPicPr>
          <p:cNvPr id="4" name="Marcador de contenido 3">
            <a:extLst>
              <a:ext uri="{FF2B5EF4-FFF2-40B4-BE49-F238E27FC236}">
                <a16:creationId xmlns:a16="http://schemas.microsoft.com/office/drawing/2014/main" id="{24B6D635-A03E-D333-7C4B-BF560B09E400}"/>
              </a:ext>
            </a:extLst>
          </p:cNvPr>
          <p:cNvPicPr>
            <a:picLocks noGrp="1" noChangeAspect="1"/>
          </p:cNvPicPr>
          <p:nvPr>
            <p:ph idx="1"/>
          </p:nvPr>
        </p:nvPicPr>
        <p:blipFill>
          <a:blip r:embed="rId2"/>
          <a:stretch>
            <a:fillRect/>
          </a:stretch>
        </p:blipFill>
        <p:spPr>
          <a:xfrm>
            <a:off x="4737183" y="749218"/>
            <a:ext cx="4595596" cy="5333017"/>
          </a:xfrm>
          <a:prstGeom prst="rect">
            <a:avLst/>
          </a:prstGeom>
        </p:spPr>
      </p:pic>
    </p:spTree>
    <p:extLst>
      <p:ext uri="{BB962C8B-B14F-4D97-AF65-F5344CB8AC3E}">
        <p14:creationId xmlns:p14="http://schemas.microsoft.com/office/powerpoint/2010/main" val="1942403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Crecimiento y nivel general de precios </a:t>
            </a:r>
            <a:br>
              <a:rPr lang="es-ES" dirty="0"/>
            </a:br>
            <a:r>
              <a:rPr lang="es-ES" sz="1400" dirty="0"/>
              <a:t>Inflación y deflación.</a:t>
            </a:r>
            <a:endParaRPr lang="es-ES" dirty="0"/>
          </a:p>
        </p:txBody>
      </p:sp>
      <p:sp>
        <p:nvSpPr>
          <p:cNvPr id="3" name="Marcador de contenido 2"/>
          <p:cNvSpPr>
            <a:spLocks noGrp="1"/>
          </p:cNvSpPr>
          <p:nvPr>
            <p:ph idx="1"/>
          </p:nvPr>
        </p:nvSpPr>
        <p:spPr/>
        <p:txBody>
          <a:bodyPr>
            <a:normAutofit/>
          </a:bodyPr>
          <a:lstStyle/>
          <a:p>
            <a:r>
              <a:rPr lang="es-ES" dirty="0"/>
              <a:t>¿Cuánto valen realmente las cosas?. Combinación de precios de las cosas (incluido el precio del dinero), nivel general de precios promedio y el efecto del tiempo (ciclo económico).</a:t>
            </a:r>
          </a:p>
          <a:p>
            <a:r>
              <a:rPr lang="es-ES" dirty="0"/>
              <a:t>En la consideración simple de una economía, todo tiene precio.</a:t>
            </a:r>
          </a:p>
          <a:p>
            <a:r>
              <a:rPr lang="es-ES" dirty="0"/>
              <a:t>El dinero mismo tiene un precio: la tasa de interés (TI).</a:t>
            </a:r>
          </a:p>
          <a:p>
            <a:r>
              <a:rPr lang="es-ES" dirty="0"/>
              <a:t>Los precios de todas las cosas pueden promediarse, arrojando un nivel general de precios promedio.</a:t>
            </a:r>
          </a:p>
          <a:p>
            <a:r>
              <a:rPr lang="es-ES" dirty="0"/>
              <a:t>El nivel general de precios promedio fluctúa a lo largo del tiempo (o de un ciclo económico, si se quiere). </a:t>
            </a:r>
          </a:p>
          <a:p>
            <a:r>
              <a:rPr lang="es-ES" dirty="0"/>
              <a:t>La medición de tales fluctuaciones es normalmente anual =&gt; Tasas.</a:t>
            </a:r>
          </a:p>
        </p:txBody>
      </p:sp>
    </p:spTree>
    <p:extLst>
      <p:ext uri="{BB962C8B-B14F-4D97-AF65-F5344CB8AC3E}">
        <p14:creationId xmlns:p14="http://schemas.microsoft.com/office/powerpoint/2010/main" val="3539191652"/>
      </p:ext>
    </p:extLst>
  </p:cSld>
  <p:clrMapOvr>
    <a:masterClrMapping/>
  </p:clrMapOvr>
</p:sld>
</file>

<file path=ppt/theme/theme1.xml><?xml version="1.0" encoding="utf-8"?>
<a:theme xmlns:a="http://schemas.openxmlformats.org/drawingml/2006/main" name="Marco">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docProps/app.xml><?xml version="1.0" encoding="utf-8"?>
<Properties xmlns="http://schemas.openxmlformats.org/officeDocument/2006/extended-properties" xmlns:vt="http://schemas.openxmlformats.org/officeDocument/2006/docPropsVTypes">
  <TotalTime>715</TotalTime>
  <Words>3841</Words>
  <Application>Microsoft Office PowerPoint</Application>
  <PresentationFormat>Panorámica</PresentationFormat>
  <Paragraphs>186</Paragraphs>
  <Slides>30</Slides>
  <Notes>0</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30</vt:i4>
      </vt:variant>
    </vt:vector>
  </HeadingPairs>
  <TitlesOfParts>
    <vt:vector size="33" baseType="lpstr">
      <vt:lpstr>Corbel</vt:lpstr>
      <vt:lpstr>Wingdings 2</vt:lpstr>
      <vt:lpstr>Marco</vt:lpstr>
      <vt:lpstr>Macroeconomía y Políticas Públicas</vt:lpstr>
      <vt:lpstr>RECORDAR  Crecimiento, ciclo, escollos y políticas</vt:lpstr>
      <vt:lpstr>Crecimiento potencial (CrP) </vt:lpstr>
      <vt:lpstr>Proyecciones de crecimiento FMI 2022</vt:lpstr>
      <vt:lpstr>Crecimiento potencial (CrP) </vt:lpstr>
      <vt:lpstr>Crecimiento potencial (CrP) </vt:lpstr>
      <vt:lpstr>Crecimiento potencial (CrP) </vt:lpstr>
      <vt:lpstr>Crecimiento potencial (CrP)</vt:lpstr>
      <vt:lpstr>Crecimiento y nivel general de precios  Inflación y deflación.</vt:lpstr>
      <vt:lpstr>Crecimiento y nivel general de precios  Inflación y deflación.</vt:lpstr>
      <vt:lpstr>Inflación</vt:lpstr>
      <vt:lpstr>Tipos de tasas de inflación La suma de IS + IR = HI</vt:lpstr>
      <vt:lpstr>Efectos de la inflación</vt:lpstr>
      <vt:lpstr>Efectos de la inflación</vt:lpstr>
      <vt:lpstr>Costo de la inflación</vt:lpstr>
      <vt:lpstr>Hiperinflación</vt:lpstr>
      <vt:lpstr>Hiperinflación en Chile</vt:lpstr>
      <vt:lpstr>Hiperinflación en Chile El panorama desde los salarios.  Salarios reales en Chile 1967 - 1977</vt:lpstr>
      <vt:lpstr> Economía de Chile  2022</vt:lpstr>
      <vt:lpstr>Espiral inflacionaria 1,2,3 y vuelta a empezar…</vt:lpstr>
      <vt:lpstr>Espiral inflacionaria 1,2,3 y vuelta a empezar…</vt:lpstr>
      <vt:lpstr>Espiral inflacionaria 1,2,3 y vuelta a empezar…</vt:lpstr>
      <vt:lpstr>Espiral inflacionaria 1,2,3 y vuelta a empezar…</vt:lpstr>
      <vt:lpstr>Desinflación o desaceleración El costo de la inflación.</vt:lpstr>
      <vt:lpstr>Inflación y dinero. Oferta monetaria</vt:lpstr>
      <vt:lpstr>Políticas de estabilización macroeconómica </vt:lpstr>
      <vt:lpstr>Efecto de PE sobre la Inversión</vt:lpstr>
      <vt:lpstr>Dinero y sistema financiero</vt:lpstr>
      <vt:lpstr>Políticas de estabilización macroeconómica </vt:lpstr>
      <vt:lpstr>Política monetaria y Bancos Centrales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Desempleo y nivel general de precios  Inflación y deflación.</dc:title>
  <dc:creator>Rafael Plaza</dc:creator>
  <cp:lastModifiedBy>Rafael Plaza</cp:lastModifiedBy>
  <cp:revision>48</cp:revision>
  <cp:lastPrinted>2019-08-29T23:15:18Z</cp:lastPrinted>
  <dcterms:created xsi:type="dcterms:W3CDTF">2019-08-20T18:15:48Z</dcterms:created>
  <dcterms:modified xsi:type="dcterms:W3CDTF">2022-11-29T02:01:54Z</dcterms:modified>
</cp:coreProperties>
</file>