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338" r:id="rId3"/>
    <p:sldId id="280" r:id="rId4"/>
    <p:sldId id="283" r:id="rId5"/>
    <p:sldId id="284" r:id="rId6"/>
    <p:sldId id="285" r:id="rId7"/>
    <p:sldId id="281" r:id="rId8"/>
    <p:sldId id="286" r:id="rId9"/>
    <p:sldId id="287" r:id="rId10"/>
  </p:sldIdLst>
  <p:sldSz cx="12192000" cy="6858000"/>
  <p:notesSz cx="7010400" cy="92964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F8F564F-0515-48CA-A716-D994D7CDC7AC}" v="1" dt="2022-11-28T21:19:58.688"/>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1" d="100"/>
          <a:sy n="81" d="100"/>
        </p:scale>
        <p:origin x="54" y="9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5" Type="http://schemas.microsoft.com/office/2015/10/relationships/revisionInfo" Target="revisionInfo.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11/28/2022</a:t>
            </a:fld>
            <a:endParaRPr lang="en-US" dirty="0">
              <a:solidFill>
                <a:srgbClr val="000000">
                  <a:lumMod val="50000"/>
                  <a:lumOff val="50000"/>
                </a:srgbClr>
              </a:solidFill>
            </a:endParaRPr>
          </a:p>
        </p:txBody>
      </p:sp>
      <p:sp>
        <p:nvSpPr>
          <p:cNvPr id="5" name="Footer Placeholder 4"/>
          <p:cNvSpPr>
            <a:spLocks noGrp="1"/>
          </p:cNvSpPr>
          <p:nvPr>
            <p:ph type="ftr" sz="quarter" idx="11"/>
          </p:nvPr>
        </p:nvSpPr>
        <p:spPr/>
        <p:txBody>
          <a:bodyPr/>
          <a:lstStyle/>
          <a:p>
            <a:endParaRPr lang="en-US" dirty="0">
              <a:solidFill>
                <a:srgbClr val="000000">
                  <a:lumMod val="50000"/>
                  <a:lumOff val="50000"/>
                </a:srgbClr>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30215915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11/28/2022</a:t>
            </a:fld>
            <a:endParaRPr lang="en-US" dirty="0">
              <a:solidFill>
                <a:srgbClr val="000000">
                  <a:lumMod val="50000"/>
                  <a:lumOff val="50000"/>
                </a:srgbClr>
              </a:solidFill>
            </a:endParaRPr>
          </a:p>
        </p:txBody>
      </p:sp>
      <p:sp>
        <p:nvSpPr>
          <p:cNvPr id="8" name="Footer Placeholder 7"/>
          <p:cNvSpPr>
            <a:spLocks noGrp="1"/>
          </p:cNvSpPr>
          <p:nvPr>
            <p:ph type="ftr" sz="quarter" idx="11"/>
          </p:nvPr>
        </p:nvSpPr>
        <p:spPr/>
        <p:txBody>
          <a:bodyPr/>
          <a:lstStyle/>
          <a:p>
            <a:endParaRPr lang="en-US" dirty="0">
              <a:solidFill>
                <a:srgbClr val="000000">
                  <a:lumMod val="50000"/>
                  <a:lumOff val="50000"/>
                </a:srgbClr>
              </a:solidFill>
            </a:endParaRPr>
          </a:p>
        </p:txBody>
      </p:sp>
      <p:sp>
        <p:nvSpPr>
          <p:cNvPr id="9" name="Slide Number Placeholder 8"/>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2328704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11/28/2022</a:t>
            </a:fld>
            <a:endParaRPr lang="en-US" dirty="0">
              <a:solidFill>
                <a:srgbClr val="000000">
                  <a:lumMod val="50000"/>
                  <a:lumOff val="50000"/>
                </a:srgbClr>
              </a:solidFill>
            </a:endParaRPr>
          </a:p>
        </p:txBody>
      </p:sp>
      <p:sp>
        <p:nvSpPr>
          <p:cNvPr id="8" name="Footer Placeholder 7"/>
          <p:cNvSpPr>
            <a:spLocks noGrp="1"/>
          </p:cNvSpPr>
          <p:nvPr>
            <p:ph type="ftr" sz="quarter" idx="11"/>
          </p:nvPr>
        </p:nvSpPr>
        <p:spPr/>
        <p:txBody>
          <a:bodyPr/>
          <a:lstStyle/>
          <a:p>
            <a:endParaRPr lang="en-US" dirty="0">
              <a:solidFill>
                <a:srgbClr val="000000">
                  <a:lumMod val="50000"/>
                  <a:lumOff val="50000"/>
                </a:srgbClr>
              </a:solidFill>
            </a:endParaRPr>
          </a:p>
        </p:txBody>
      </p:sp>
      <p:sp>
        <p:nvSpPr>
          <p:cNvPr id="9" name="Slide Number Placeholder 8"/>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15533034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129089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10798569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14900287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2962076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41462823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ES"/>
              <a:t>Haga clic para modificar el estilo de título del patrón</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213791101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6173039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8" name="Date Placeholder 7"/>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2878485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11/28/2022</a:t>
            </a:fld>
            <a:endParaRPr lang="en-US" dirty="0">
              <a:solidFill>
                <a:srgbClr val="000000">
                  <a:lumMod val="50000"/>
                  <a:lumOff val="50000"/>
                </a:srgbClr>
              </a:solidFill>
            </a:endParaRPr>
          </a:p>
        </p:txBody>
      </p:sp>
      <p:sp>
        <p:nvSpPr>
          <p:cNvPr id="5" name="Footer Placeholder 4"/>
          <p:cNvSpPr>
            <a:spLocks noGrp="1"/>
          </p:cNvSpPr>
          <p:nvPr>
            <p:ph type="ftr" sz="quarter" idx="11"/>
          </p:nvPr>
        </p:nvSpPr>
        <p:spPr/>
        <p:txBody>
          <a:bodyPr/>
          <a:lstStyle/>
          <a:p>
            <a:endParaRPr lang="en-US" dirty="0">
              <a:solidFill>
                <a:srgbClr val="000000">
                  <a:lumMod val="50000"/>
                  <a:lumOff val="50000"/>
                </a:srgbClr>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11856082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8" name="Date Placeholder 7"/>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150143967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5624776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6165119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11/28/2022</a:t>
            </a:fld>
            <a:endParaRPr lang="en-US" dirty="0">
              <a:solidFill>
                <a:srgbClr val="000000">
                  <a:lumMod val="50000"/>
                  <a:lumOff val="50000"/>
                </a:srgbClr>
              </a:solidFill>
            </a:endParaRPr>
          </a:p>
        </p:txBody>
      </p:sp>
      <p:sp>
        <p:nvSpPr>
          <p:cNvPr id="5" name="Footer Placeholder 4"/>
          <p:cNvSpPr>
            <a:spLocks noGrp="1"/>
          </p:cNvSpPr>
          <p:nvPr>
            <p:ph type="ftr" sz="quarter" idx="11"/>
          </p:nvPr>
        </p:nvSpPr>
        <p:spPr/>
        <p:txBody>
          <a:bodyPr/>
          <a:lstStyle/>
          <a:p>
            <a:endParaRPr lang="en-US" dirty="0">
              <a:solidFill>
                <a:srgbClr val="000000">
                  <a:lumMod val="50000"/>
                  <a:lumOff val="50000"/>
                </a:srgbClr>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388567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11/28/2022</a:t>
            </a:fld>
            <a:endParaRPr lang="en-US" dirty="0">
              <a:solidFill>
                <a:srgbClr val="000000">
                  <a:lumMod val="50000"/>
                  <a:lumOff val="50000"/>
                </a:srgbClr>
              </a:solidFill>
            </a:endParaRPr>
          </a:p>
        </p:txBody>
      </p:sp>
      <p:sp>
        <p:nvSpPr>
          <p:cNvPr id="9" name="Footer Placeholder 8"/>
          <p:cNvSpPr>
            <a:spLocks noGrp="1"/>
          </p:cNvSpPr>
          <p:nvPr>
            <p:ph type="ftr" sz="quarter" idx="11"/>
          </p:nvPr>
        </p:nvSpPr>
        <p:spPr/>
        <p:txBody>
          <a:bodyPr/>
          <a:lstStyle/>
          <a:p>
            <a:endParaRPr lang="en-US" dirty="0">
              <a:solidFill>
                <a:srgbClr val="000000">
                  <a:lumMod val="50000"/>
                  <a:lumOff val="50000"/>
                </a:srgbClr>
              </a:solidFill>
            </a:endParaRPr>
          </a:p>
        </p:txBody>
      </p:sp>
      <p:sp>
        <p:nvSpPr>
          <p:cNvPr id="10" name="Slide Number Placeholder 9"/>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14380842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11/28/2022</a:t>
            </a:fld>
            <a:endParaRPr lang="en-US" dirty="0">
              <a:solidFill>
                <a:srgbClr val="000000">
                  <a:lumMod val="50000"/>
                  <a:lumOff val="50000"/>
                </a:srgbClr>
              </a:solidFill>
            </a:endParaRPr>
          </a:p>
        </p:txBody>
      </p:sp>
      <p:sp>
        <p:nvSpPr>
          <p:cNvPr id="11" name="Footer Placeholder 10"/>
          <p:cNvSpPr>
            <a:spLocks noGrp="1"/>
          </p:cNvSpPr>
          <p:nvPr>
            <p:ph type="ftr" sz="quarter" idx="11"/>
          </p:nvPr>
        </p:nvSpPr>
        <p:spPr/>
        <p:txBody>
          <a:bodyPr/>
          <a:lstStyle/>
          <a:p>
            <a:endParaRPr lang="en-US" dirty="0">
              <a:solidFill>
                <a:srgbClr val="000000">
                  <a:lumMod val="50000"/>
                  <a:lumOff val="50000"/>
                </a:srgbClr>
              </a:solidFill>
            </a:endParaRPr>
          </a:p>
        </p:txBody>
      </p:sp>
      <p:sp>
        <p:nvSpPr>
          <p:cNvPr id="12" name="Slide Number Placeholder 11"/>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27423068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ES"/>
              <a:t>Haga clic para modificar el estilo de título del patrón</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11/28/2022</a:t>
            </a:fld>
            <a:endParaRPr lang="en-US" dirty="0">
              <a:solidFill>
                <a:srgbClr val="000000">
                  <a:lumMod val="50000"/>
                  <a:lumOff val="50000"/>
                </a:srgbClr>
              </a:solidFill>
            </a:endParaRPr>
          </a:p>
        </p:txBody>
      </p:sp>
      <p:sp>
        <p:nvSpPr>
          <p:cNvPr id="7" name="Footer Placeholder 6"/>
          <p:cNvSpPr>
            <a:spLocks noGrp="1"/>
          </p:cNvSpPr>
          <p:nvPr>
            <p:ph type="ftr" sz="quarter" idx="11"/>
          </p:nvPr>
        </p:nvSpPr>
        <p:spPr/>
        <p:txBody>
          <a:bodyPr/>
          <a:lstStyle/>
          <a:p>
            <a:endParaRPr lang="en-US" dirty="0">
              <a:solidFill>
                <a:srgbClr val="000000">
                  <a:lumMod val="50000"/>
                  <a:lumOff val="50000"/>
                </a:srgbClr>
              </a:solidFill>
            </a:endParaRPr>
          </a:p>
        </p:txBody>
      </p:sp>
      <p:sp>
        <p:nvSpPr>
          <p:cNvPr id="8" name="Slide Number Placeholder 7"/>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2598131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11/28/2022</a:t>
            </a:fld>
            <a:endParaRPr lang="en-US" dirty="0">
              <a:solidFill>
                <a:srgbClr val="000000">
                  <a:lumMod val="50000"/>
                  <a:lumOff val="50000"/>
                </a:srgbClr>
              </a:solidFill>
            </a:endParaRPr>
          </a:p>
        </p:txBody>
      </p:sp>
      <p:sp>
        <p:nvSpPr>
          <p:cNvPr id="6" name="Footer Placeholder 5"/>
          <p:cNvSpPr>
            <a:spLocks noGrp="1"/>
          </p:cNvSpPr>
          <p:nvPr>
            <p:ph type="ftr" sz="quarter" idx="11"/>
          </p:nvPr>
        </p:nvSpPr>
        <p:spPr/>
        <p:txBody>
          <a:bodyPr/>
          <a:lstStyle/>
          <a:p>
            <a:endParaRPr lang="en-US" dirty="0">
              <a:solidFill>
                <a:srgbClr val="000000">
                  <a:lumMod val="50000"/>
                  <a:lumOff val="50000"/>
                </a:srgbClr>
              </a:solidFill>
            </a:endParaRPr>
          </a:p>
        </p:txBody>
      </p:sp>
      <p:sp>
        <p:nvSpPr>
          <p:cNvPr id="7" name="Slide Number Placeholder 6"/>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2537046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8" name="Date Placeholder 7"/>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11/28/2022</a:t>
            </a:fld>
            <a:endParaRPr lang="en-US" dirty="0">
              <a:solidFill>
                <a:srgbClr val="000000">
                  <a:lumMod val="50000"/>
                  <a:lumOff val="50000"/>
                </a:srgbClr>
              </a:solidFill>
            </a:endParaRPr>
          </a:p>
        </p:txBody>
      </p:sp>
      <p:sp>
        <p:nvSpPr>
          <p:cNvPr id="9" name="Footer Placeholder 8"/>
          <p:cNvSpPr>
            <a:spLocks noGrp="1"/>
          </p:cNvSpPr>
          <p:nvPr>
            <p:ph type="ftr" sz="quarter" idx="11"/>
          </p:nvPr>
        </p:nvSpPr>
        <p:spPr/>
        <p:txBody>
          <a:bodyPr/>
          <a:lstStyle/>
          <a:p>
            <a:endParaRPr lang="en-US" dirty="0">
              <a:solidFill>
                <a:srgbClr val="000000">
                  <a:lumMod val="50000"/>
                  <a:lumOff val="50000"/>
                </a:srgbClr>
              </a:solidFill>
            </a:endParaRPr>
          </a:p>
        </p:txBody>
      </p:sp>
      <p:sp>
        <p:nvSpPr>
          <p:cNvPr id="10" name="Slide Number Placeholder 9"/>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1251208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8" name="Date Placeholder 7"/>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11/28/2022</a:t>
            </a:fld>
            <a:endParaRPr lang="en-US" dirty="0">
              <a:solidFill>
                <a:srgbClr val="000000">
                  <a:lumMod val="50000"/>
                  <a:lumOff val="50000"/>
                </a:srgbClr>
              </a:solidFill>
            </a:endParaRPr>
          </a:p>
        </p:txBody>
      </p:sp>
      <p:sp>
        <p:nvSpPr>
          <p:cNvPr id="9" name="Footer Placeholder 8"/>
          <p:cNvSpPr>
            <a:spLocks noGrp="1"/>
          </p:cNvSpPr>
          <p:nvPr>
            <p:ph type="ftr" sz="quarter" idx="11"/>
          </p:nvPr>
        </p:nvSpPr>
        <p:spPr>
          <a:xfrm>
            <a:off x="3499101" y="6356350"/>
            <a:ext cx="5911517" cy="365125"/>
          </a:xfrm>
        </p:spPr>
        <p:txBody>
          <a:bodyPr/>
          <a:lstStyle/>
          <a:p>
            <a:endParaRPr lang="en-US" dirty="0">
              <a:solidFill>
                <a:srgbClr val="000000">
                  <a:lumMod val="50000"/>
                  <a:lumOff val="50000"/>
                </a:srgbClr>
              </a:solidFill>
            </a:endParaRPr>
          </a:p>
        </p:txBody>
      </p:sp>
      <p:sp>
        <p:nvSpPr>
          <p:cNvPr id="10" name="Slide Number Placeholder 9"/>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668630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solidFill>
                  <a:srgbClr val="000000">
                    <a:lumMod val="50000"/>
                    <a:lumOff val="50000"/>
                  </a:srgbClr>
                </a:solidFill>
              </a:rPr>
              <a:pPr/>
              <a:t>11/28/2022</a:t>
            </a:fld>
            <a:endParaRPr lang="en-US" dirty="0">
              <a:solidFill>
                <a:srgbClr val="000000">
                  <a:lumMod val="50000"/>
                  <a:lumOff val="50000"/>
                </a:srgbClr>
              </a:solidFill>
            </a:endParaRPr>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solidFill>
                <a:srgbClr val="000000">
                  <a:lumMod val="50000"/>
                  <a:lumOff val="50000"/>
                </a:srgbClr>
              </a:solidFill>
            </a:endParaRPr>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3546176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11/28/2022</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223258425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emol.com/noticias/Internacional/2019/09/23/961967/Greta-Thunberg-ONU-lideres-traicion.ht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069848" y="1298448"/>
            <a:ext cx="7315200" cy="2571529"/>
          </a:xfrm>
        </p:spPr>
        <p:txBody>
          <a:bodyPr/>
          <a:lstStyle/>
          <a:p>
            <a:r>
              <a:rPr lang="es-ES" dirty="0"/>
              <a:t>Macroeconomía y Políticas Públicas</a:t>
            </a:r>
          </a:p>
        </p:txBody>
      </p:sp>
      <p:sp>
        <p:nvSpPr>
          <p:cNvPr id="3" name="Subtítulo 2"/>
          <p:cNvSpPr>
            <a:spLocks noGrp="1"/>
          </p:cNvSpPr>
          <p:nvPr>
            <p:ph type="subTitle" idx="1"/>
          </p:nvPr>
        </p:nvSpPr>
        <p:spPr>
          <a:xfrm>
            <a:off x="1100015" y="4170844"/>
            <a:ext cx="7315200" cy="1413802"/>
          </a:xfrm>
        </p:spPr>
        <p:txBody>
          <a:bodyPr>
            <a:normAutofit fontScale="85000" lnSpcReduction="20000"/>
          </a:bodyPr>
          <a:lstStyle/>
          <a:p>
            <a:r>
              <a:rPr lang="es-ES" dirty="0"/>
              <a:t>2022 Segundo Semestre</a:t>
            </a:r>
          </a:p>
          <a:p>
            <a:r>
              <a:rPr lang="es-ES" dirty="0"/>
              <a:t>Rafael Plaza</a:t>
            </a:r>
          </a:p>
          <a:p>
            <a:endParaRPr lang="es-ES" dirty="0"/>
          </a:p>
          <a:p>
            <a:r>
              <a:rPr lang="es-ES" dirty="0"/>
              <a:t>Prohibida su reproducción total o parcial</a:t>
            </a:r>
          </a:p>
        </p:txBody>
      </p:sp>
    </p:spTree>
    <p:extLst>
      <p:ext uri="{BB962C8B-B14F-4D97-AF65-F5344CB8AC3E}">
        <p14:creationId xmlns:p14="http://schemas.microsoft.com/office/powerpoint/2010/main" val="3611167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CL" dirty="0"/>
              <a:t>Las crisis financieras y sus consecuencias</a:t>
            </a:r>
          </a:p>
        </p:txBody>
      </p:sp>
      <p:sp>
        <p:nvSpPr>
          <p:cNvPr id="5" name="Marcador de texto 4"/>
          <p:cNvSpPr>
            <a:spLocks noGrp="1"/>
          </p:cNvSpPr>
          <p:nvPr>
            <p:ph type="body" idx="1"/>
          </p:nvPr>
        </p:nvSpPr>
        <p:spPr/>
        <p:txBody>
          <a:bodyPr/>
          <a:lstStyle/>
          <a:p>
            <a:r>
              <a:rPr lang="es-CL" dirty="0"/>
              <a:t>Los Bancos y la crisis chilena de 1981 y global de 2008.</a:t>
            </a:r>
          </a:p>
        </p:txBody>
      </p:sp>
    </p:spTree>
    <p:extLst>
      <p:ext uri="{BB962C8B-B14F-4D97-AF65-F5344CB8AC3E}">
        <p14:creationId xmlns:p14="http://schemas.microsoft.com/office/powerpoint/2010/main" val="22278515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CL" dirty="0"/>
              <a:t>Contenidos</a:t>
            </a:r>
          </a:p>
        </p:txBody>
      </p:sp>
      <p:sp>
        <p:nvSpPr>
          <p:cNvPr id="5" name="Marcador de contenido 4"/>
          <p:cNvSpPr>
            <a:spLocks noGrp="1"/>
          </p:cNvSpPr>
          <p:nvPr>
            <p:ph idx="1"/>
          </p:nvPr>
        </p:nvSpPr>
        <p:spPr/>
        <p:txBody>
          <a:bodyPr/>
          <a:lstStyle/>
          <a:p>
            <a:r>
              <a:rPr lang="es-CL" dirty="0"/>
              <a:t>Vulnerabilidad de la banca. Crisis bancaria.</a:t>
            </a:r>
          </a:p>
          <a:p>
            <a:r>
              <a:rPr lang="es-CL" dirty="0"/>
              <a:t>Pánico financiero. Crisis financieras.</a:t>
            </a:r>
          </a:p>
          <a:p>
            <a:r>
              <a:rPr lang="es-CL" dirty="0"/>
              <a:t>Consecuencias de las crisis bancarias para la economía. Vincular con modelo de espiral inflacionaria.</a:t>
            </a:r>
          </a:p>
          <a:p>
            <a:r>
              <a:rPr lang="es-CL" dirty="0"/>
              <a:t>Acción gubernamental para limitar el riesgo las crisis</a:t>
            </a:r>
          </a:p>
        </p:txBody>
      </p:sp>
    </p:spTree>
    <p:extLst>
      <p:ext uri="{BB962C8B-B14F-4D97-AF65-F5344CB8AC3E}">
        <p14:creationId xmlns:p14="http://schemas.microsoft.com/office/powerpoint/2010/main" val="24834183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Recordar… el dinero</a:t>
            </a:r>
          </a:p>
        </p:txBody>
      </p:sp>
      <p:sp>
        <p:nvSpPr>
          <p:cNvPr id="3" name="Marcador de contenido 2"/>
          <p:cNvSpPr>
            <a:spLocks noGrp="1"/>
          </p:cNvSpPr>
          <p:nvPr>
            <p:ph idx="1"/>
          </p:nvPr>
        </p:nvSpPr>
        <p:spPr/>
        <p:txBody>
          <a:bodyPr>
            <a:normAutofit fontScale="70000" lnSpcReduction="20000"/>
          </a:bodyPr>
          <a:lstStyle/>
          <a:p>
            <a:r>
              <a:rPr lang="es-CL" dirty="0"/>
              <a:t>Dinero es cualquier activo que puede emplearse con facilidad para adquirir bienes y servicios.</a:t>
            </a:r>
          </a:p>
          <a:p>
            <a:r>
              <a:rPr lang="es-CL" dirty="0"/>
              <a:t>Tipos de dinero: </a:t>
            </a:r>
          </a:p>
          <a:p>
            <a:pPr lvl="1"/>
            <a:r>
              <a:rPr lang="es-CL" dirty="0"/>
              <a:t>Dinero mercancía. Ej.: oro, plata.</a:t>
            </a:r>
          </a:p>
          <a:p>
            <a:pPr lvl="1"/>
            <a:r>
              <a:rPr lang="es-CL" dirty="0"/>
              <a:t>Dinero respaldado por mercancía. Ej.: patrón oro, patrón plata, ambos.</a:t>
            </a:r>
          </a:p>
          <a:p>
            <a:pPr lvl="1"/>
            <a:r>
              <a:rPr lang="es-CL" dirty="0"/>
              <a:t>Dinero fiduciario, </a:t>
            </a:r>
            <a:r>
              <a:rPr lang="es-CL" i="1" dirty="0" err="1"/>
              <a:t>fiat</a:t>
            </a:r>
            <a:r>
              <a:rPr lang="es-CL" i="1" dirty="0"/>
              <a:t> </a:t>
            </a:r>
            <a:r>
              <a:rPr lang="es-CL" i="1" dirty="0" err="1"/>
              <a:t>money</a:t>
            </a:r>
            <a:r>
              <a:rPr lang="es-CL" dirty="0"/>
              <a:t>. Ventajas: barato de crear y se ajusta a las necesidades de la economía, sin referencia a respaldo alguno (salvo la fe, la confianza, el poder de la palabra… </a:t>
            </a:r>
            <a:r>
              <a:rPr lang="es-CL" i="1" dirty="0" err="1"/>
              <a:t>fiat</a:t>
            </a:r>
            <a:r>
              <a:rPr lang="es-CL" dirty="0"/>
              <a:t>). Riesgos: Falsificación, ej.: Corea del Norte y USD. </a:t>
            </a:r>
          </a:p>
          <a:p>
            <a:r>
              <a:rPr lang="es-CL" dirty="0"/>
              <a:t>Dinero en circulación es aquel en poder del público.</a:t>
            </a:r>
          </a:p>
          <a:p>
            <a:r>
              <a:rPr lang="es-CL" dirty="0"/>
              <a:t>Según convención y grado de liquidez, el dinero puede clasificarse en:</a:t>
            </a:r>
          </a:p>
          <a:p>
            <a:r>
              <a:rPr lang="es-CL" dirty="0"/>
              <a:t>M1: El dinero en efectivo por definición, cuentas corrientes bancarias contra las cuales se giran cheques, tarjetas de débito y los antiguos cheques de viajero. El efectivo no produce intereses y las cuentas corrientes que sí, son remuneradas a tasas de interés normal o corriente.</a:t>
            </a:r>
          </a:p>
          <a:p>
            <a:r>
              <a:rPr lang="es-CL" dirty="0"/>
              <a:t>M2: M1 + otros activos cuasi-dinero o fácilmente liquidables o convertibles en dinero efectivo, por ejemplo, vales a la vista, cuentas de ahorro, fondos mutuos retirables </a:t>
            </a:r>
            <a:r>
              <a:rPr lang="es-CL" i="1" dirty="0" err="1"/>
              <a:t>on</a:t>
            </a:r>
            <a:r>
              <a:rPr lang="es-CL" i="1" dirty="0"/>
              <a:t> </a:t>
            </a:r>
            <a:r>
              <a:rPr lang="es-CL" i="1" dirty="0" err="1"/>
              <a:t>demand</a:t>
            </a:r>
            <a:r>
              <a:rPr lang="es-CL" dirty="0"/>
              <a:t>, fondos en PayPal, depósitos a plazo y depósitos de ahorro (no corrientes), fondos del mercado monetario (fondos de inversión sólo en activos líquidos), etc. Los activos cuasi-dinero producen intereses y son remunerados a tasa de interés superiores.</a:t>
            </a:r>
          </a:p>
          <a:p>
            <a:r>
              <a:rPr lang="es-CL" dirty="0"/>
              <a:t>No son dinero las acciones, los bonos y las </a:t>
            </a:r>
            <a:r>
              <a:rPr lang="es-CL" dirty="0" err="1"/>
              <a:t>criptomonedas</a:t>
            </a:r>
            <a:r>
              <a:rPr lang="es-CL" dirty="0"/>
              <a:t>, porque no son fácilmente liquidables, han de venderse y normalmente pagar una comisión.</a:t>
            </a:r>
          </a:p>
          <a:p>
            <a:r>
              <a:rPr lang="es-CL" dirty="0"/>
              <a:t>Oferta monetaria (OM) es el agregado (valor) total de los activos (financieros) en una economía que se consideran dinero (concepto amplio). Más restringidamente, OM sólo considera el valor de los activos más líquidos: dinero en circulación y cuentas bancarias a la vista.</a:t>
            </a:r>
          </a:p>
        </p:txBody>
      </p:sp>
    </p:spTree>
    <p:extLst>
      <p:ext uri="{BB962C8B-B14F-4D97-AF65-F5344CB8AC3E}">
        <p14:creationId xmlns:p14="http://schemas.microsoft.com/office/powerpoint/2010/main" val="8996866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Roles del dinero</a:t>
            </a:r>
          </a:p>
        </p:txBody>
      </p:sp>
      <p:sp>
        <p:nvSpPr>
          <p:cNvPr id="3" name="Marcador de contenido 2"/>
          <p:cNvSpPr>
            <a:spLocks noGrp="1"/>
          </p:cNvSpPr>
          <p:nvPr>
            <p:ph idx="1"/>
          </p:nvPr>
        </p:nvSpPr>
        <p:spPr/>
        <p:txBody>
          <a:bodyPr>
            <a:normAutofit fontScale="92500" lnSpcReduction="10000"/>
          </a:bodyPr>
          <a:lstStyle/>
          <a:p>
            <a:r>
              <a:rPr lang="es-CL" dirty="0"/>
              <a:t>1. Medio de pago o intercambio; </a:t>
            </a:r>
          </a:p>
          <a:p>
            <a:r>
              <a:rPr lang="es-CL" dirty="0"/>
              <a:t>2. Depósito de valor, de poder adquisitivo / satisfactor en el tiempo; y </a:t>
            </a:r>
          </a:p>
          <a:p>
            <a:r>
              <a:rPr lang="es-CL" dirty="0"/>
              <a:t>3. Unidad de cuenta. </a:t>
            </a:r>
          </a:p>
          <a:p>
            <a:r>
              <a:rPr lang="es-CL" dirty="0"/>
              <a:t>Promueve o facilita ganancias derivadas del comercio. </a:t>
            </a:r>
          </a:p>
          <a:p>
            <a:r>
              <a:rPr lang="es-CL" dirty="0"/>
              <a:t>Resuelve el problema </a:t>
            </a:r>
            <a:r>
              <a:rPr lang="es-CL"/>
              <a:t>de encontrar </a:t>
            </a:r>
            <a:r>
              <a:rPr lang="es-CL" dirty="0"/>
              <a:t>la “doble coincidencia de deseos” del sistema de trueque. </a:t>
            </a:r>
          </a:p>
          <a:p>
            <a:r>
              <a:rPr lang="es-CL" dirty="0"/>
              <a:t>Incrementa la circulación de bienes y servicios, la eficiencia general del comercio y en última instancia la productividad de la economía (aún cuando el dinero en sí no produzca nada). </a:t>
            </a:r>
          </a:p>
          <a:p>
            <a:r>
              <a:rPr lang="es-CL" dirty="0"/>
              <a:t>Recordar crítica de Greta </a:t>
            </a:r>
            <a:r>
              <a:rPr lang="es-CL" dirty="0" err="1"/>
              <a:t>Thunberg</a:t>
            </a:r>
            <a:r>
              <a:rPr lang="es-CL" dirty="0"/>
              <a:t>, hoy 23.09.2019, en la ONU al aludir al dinero… </a:t>
            </a:r>
            <a:r>
              <a:rPr lang="es-ES" dirty="0"/>
              <a:t>"Estamos en el comienzo de una extinción masiva, y de lo único que ustedes pueden hablar es de dinero y de cuentos de hadas de crecimiento económico eterno. ¿Cómo se atreven?."</a:t>
            </a:r>
            <a:br>
              <a:rPr lang="es-ES" dirty="0"/>
            </a:br>
            <a:br>
              <a:rPr lang="es-ES" dirty="0"/>
            </a:br>
            <a:r>
              <a:rPr lang="es-ES" dirty="0"/>
              <a:t>Fuente: Emol.com - </a:t>
            </a:r>
            <a:r>
              <a:rPr lang="es-ES" dirty="0">
                <a:hlinkClick r:id="rId2"/>
              </a:rPr>
              <a:t>https://www.emol.com/noticias/Internacional/2019/09/23/961967/Greta-Thunberg-ONU-lideres-traicion.html</a:t>
            </a:r>
            <a:endParaRPr lang="es-CL" dirty="0"/>
          </a:p>
        </p:txBody>
      </p:sp>
    </p:spTree>
    <p:extLst>
      <p:ext uri="{BB962C8B-B14F-4D97-AF65-F5344CB8AC3E}">
        <p14:creationId xmlns:p14="http://schemas.microsoft.com/office/powerpoint/2010/main" val="15673548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Bancos y bancos</a:t>
            </a:r>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2622035582"/>
              </p:ext>
            </p:extLst>
          </p:nvPr>
        </p:nvGraphicFramePr>
        <p:xfrm>
          <a:off x="2168434" y="1"/>
          <a:ext cx="10023566" cy="6858000"/>
        </p:xfrm>
        <a:graphic>
          <a:graphicData uri="http://schemas.openxmlformats.org/drawingml/2006/table">
            <a:tbl>
              <a:tblPr firstRow="1" bandRow="1">
                <a:tableStyleId>{5C22544A-7EE6-4342-B048-85BDC9FD1C3A}</a:tableStyleId>
              </a:tblPr>
              <a:tblGrid>
                <a:gridCol w="5011783">
                  <a:extLst>
                    <a:ext uri="{9D8B030D-6E8A-4147-A177-3AD203B41FA5}">
                      <a16:colId xmlns:a16="http://schemas.microsoft.com/office/drawing/2014/main" val="3187490986"/>
                    </a:ext>
                  </a:extLst>
                </a:gridCol>
                <a:gridCol w="5011783">
                  <a:extLst>
                    <a:ext uri="{9D8B030D-6E8A-4147-A177-3AD203B41FA5}">
                      <a16:colId xmlns:a16="http://schemas.microsoft.com/office/drawing/2014/main" val="793904525"/>
                    </a:ext>
                  </a:extLst>
                </a:gridCol>
              </a:tblGrid>
              <a:tr h="378164">
                <a:tc>
                  <a:txBody>
                    <a:bodyPr/>
                    <a:lstStyle/>
                    <a:p>
                      <a:r>
                        <a:rPr lang="es-CL" dirty="0"/>
                        <a:t>Bancos</a:t>
                      </a:r>
                      <a:r>
                        <a:rPr lang="es-CL" baseline="0" dirty="0"/>
                        <a:t> y Cajas de Ahorro y Crédito</a:t>
                      </a:r>
                      <a:endParaRPr lang="es-CL" dirty="0"/>
                    </a:p>
                  </a:txBody>
                  <a:tcPr/>
                </a:tc>
                <a:tc>
                  <a:txBody>
                    <a:bodyPr/>
                    <a:lstStyle/>
                    <a:p>
                      <a:r>
                        <a:rPr lang="es-CL" dirty="0"/>
                        <a:t>Bancos de inversión, </a:t>
                      </a:r>
                      <a:r>
                        <a:rPr lang="es-CL" i="1" dirty="0" err="1"/>
                        <a:t>hedge</a:t>
                      </a:r>
                      <a:r>
                        <a:rPr lang="es-CL" i="1" dirty="0"/>
                        <a:t> </a:t>
                      </a:r>
                      <a:r>
                        <a:rPr lang="es-CL" i="1" dirty="0" err="1"/>
                        <a:t>funds</a:t>
                      </a:r>
                      <a:r>
                        <a:rPr lang="es-CL" i="1" dirty="0"/>
                        <a:t> </a:t>
                      </a:r>
                      <a:r>
                        <a:rPr lang="es-CL" dirty="0"/>
                        <a:t>y</a:t>
                      </a:r>
                      <a:r>
                        <a:rPr lang="es-CL" baseline="0" dirty="0"/>
                        <a:t> otros</a:t>
                      </a:r>
                      <a:endParaRPr lang="es-CL" dirty="0"/>
                    </a:p>
                  </a:txBody>
                  <a:tcPr/>
                </a:tc>
                <a:extLst>
                  <a:ext uri="{0D108BD9-81ED-4DB2-BD59-A6C34878D82A}">
                    <a16:rowId xmlns:a16="http://schemas.microsoft.com/office/drawing/2014/main" val="1961895017"/>
                  </a:ext>
                </a:extLst>
              </a:tr>
              <a:tr h="378164">
                <a:tc>
                  <a:txBody>
                    <a:bodyPr/>
                    <a:lstStyle/>
                    <a:p>
                      <a:r>
                        <a:rPr lang="es-CL" dirty="0"/>
                        <a:t>Intermedian, transformando vencimientos.</a:t>
                      </a:r>
                    </a:p>
                  </a:txBody>
                  <a:tcPr/>
                </a:tc>
                <a:tc>
                  <a:txBody>
                    <a:bodyPr/>
                    <a:lstStyle/>
                    <a:p>
                      <a:r>
                        <a:rPr lang="es-CL" dirty="0"/>
                        <a:t>Intermedian, transformando vencimientos.</a:t>
                      </a:r>
                    </a:p>
                  </a:txBody>
                  <a:tcPr/>
                </a:tc>
                <a:extLst>
                  <a:ext uri="{0D108BD9-81ED-4DB2-BD59-A6C34878D82A}">
                    <a16:rowId xmlns:a16="http://schemas.microsoft.com/office/drawing/2014/main" val="2837157959"/>
                  </a:ext>
                </a:extLst>
              </a:tr>
              <a:tr h="1512655">
                <a:tc>
                  <a:txBody>
                    <a:bodyPr/>
                    <a:lstStyle/>
                    <a:p>
                      <a:r>
                        <a:rPr lang="es-CL" dirty="0"/>
                        <a:t>No</a:t>
                      </a:r>
                      <a:r>
                        <a:rPr lang="es-CL" baseline="0" dirty="0"/>
                        <a:t> c</a:t>
                      </a:r>
                      <a:r>
                        <a:rPr lang="es-CL" dirty="0"/>
                        <a:t>omercian (normalmente) con activos financieros.</a:t>
                      </a:r>
                    </a:p>
                  </a:txBody>
                  <a:tcPr/>
                </a:tc>
                <a:tc>
                  <a:txBody>
                    <a:bodyPr/>
                    <a:lstStyle/>
                    <a:p>
                      <a:r>
                        <a:rPr lang="es-CL" dirty="0"/>
                        <a:t>Comercian con activos financieros (ej.: inversiones en hipotecas de alto riesgo, </a:t>
                      </a:r>
                      <a:r>
                        <a:rPr lang="es-CL" i="1" dirty="0"/>
                        <a:t>sub prime </a:t>
                      </a:r>
                      <a:r>
                        <a:rPr lang="es-CL" i="0" dirty="0"/>
                        <a:t>o</a:t>
                      </a:r>
                      <a:r>
                        <a:rPr lang="es-CL" i="0" baseline="0" dirty="0"/>
                        <a:t> préstamos a compradores de vivienda que no cumplen los criterios habituales de solvencia</a:t>
                      </a:r>
                      <a:r>
                        <a:rPr lang="es-CL" dirty="0"/>
                        <a:t>)</a:t>
                      </a:r>
                    </a:p>
                  </a:txBody>
                  <a:tcPr/>
                </a:tc>
                <a:extLst>
                  <a:ext uri="{0D108BD9-81ED-4DB2-BD59-A6C34878D82A}">
                    <a16:rowId xmlns:a16="http://schemas.microsoft.com/office/drawing/2014/main" val="206969491"/>
                  </a:ext>
                </a:extLst>
              </a:tr>
              <a:tr h="37816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L" dirty="0"/>
                        <a:t>Aceptan depósitos de clientes</a:t>
                      </a:r>
                    </a:p>
                  </a:txBody>
                  <a:tcPr/>
                </a:tc>
                <a:tc>
                  <a:txBody>
                    <a:bodyPr/>
                    <a:lstStyle/>
                    <a:p>
                      <a:r>
                        <a:rPr lang="es-CL" dirty="0"/>
                        <a:t>No aceptan</a:t>
                      </a:r>
                    </a:p>
                  </a:txBody>
                  <a:tcPr/>
                </a:tc>
                <a:extLst>
                  <a:ext uri="{0D108BD9-81ED-4DB2-BD59-A6C34878D82A}">
                    <a16:rowId xmlns:a16="http://schemas.microsoft.com/office/drawing/2014/main" val="3649009373"/>
                  </a:ext>
                </a:extLst>
              </a:tr>
              <a:tr h="14910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L" dirty="0"/>
                        <a:t>Están cubiertos por seguros de depósitos, que protege al sistema frente a “corridas bancarias”. Desventaja: Descuido de los depositantes e</a:t>
                      </a:r>
                      <a:r>
                        <a:rPr lang="es-CL" baseline="0" dirty="0"/>
                        <a:t> i</a:t>
                      </a:r>
                      <a:r>
                        <a:rPr lang="es-CL" dirty="0"/>
                        <a:t>ncentivación de riesgo excesivo.</a:t>
                      </a:r>
                    </a:p>
                  </a:txBody>
                  <a:tcPr/>
                </a:tc>
                <a:tc>
                  <a:txBody>
                    <a:bodyPr/>
                    <a:lstStyle/>
                    <a:p>
                      <a:r>
                        <a:rPr lang="es-CL" dirty="0"/>
                        <a:t>No lo están, dado que sus operaciones son consideradas</a:t>
                      </a:r>
                      <a:r>
                        <a:rPr lang="es-CL" baseline="0" dirty="0"/>
                        <a:t> más riesgosas.</a:t>
                      </a:r>
                      <a:endParaRPr lang="es-CL" dirty="0"/>
                    </a:p>
                  </a:txBody>
                  <a:tcPr/>
                </a:tc>
                <a:extLst>
                  <a:ext uri="{0D108BD9-81ED-4DB2-BD59-A6C34878D82A}">
                    <a16:rowId xmlns:a16="http://schemas.microsoft.com/office/drawing/2014/main" val="3299590168"/>
                  </a:ext>
                </a:extLst>
              </a:tr>
              <a:tr h="10201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L" dirty="0"/>
                        <a:t>Altos requerimientos de capital. Pérdidas se cargarán contra los activos del propietario del banco, no contra el Estado.</a:t>
                      </a:r>
                    </a:p>
                  </a:txBody>
                  <a:tcPr/>
                </a:tc>
                <a:tc>
                  <a:txBody>
                    <a:bodyPr/>
                    <a:lstStyle/>
                    <a:p>
                      <a:r>
                        <a:rPr lang="es-CL" baseline="0" dirty="0"/>
                        <a:t>Requerimientos de capital (antes de 2007 no existían). Wall Street </a:t>
                      </a:r>
                      <a:r>
                        <a:rPr lang="es-CL" i="1" baseline="0" dirty="0" err="1"/>
                        <a:t>Reform</a:t>
                      </a:r>
                      <a:r>
                        <a:rPr lang="es-CL" i="1" baseline="0" dirty="0"/>
                        <a:t> &amp; </a:t>
                      </a:r>
                      <a:r>
                        <a:rPr lang="es-CL" i="1" baseline="0" dirty="0" err="1"/>
                        <a:t>Consumer</a:t>
                      </a:r>
                      <a:r>
                        <a:rPr lang="es-CL" i="1" baseline="0" dirty="0"/>
                        <a:t> </a:t>
                      </a:r>
                      <a:r>
                        <a:rPr lang="es-CL" i="1" baseline="0" dirty="0" err="1"/>
                        <a:t>Protection</a:t>
                      </a:r>
                      <a:r>
                        <a:rPr lang="es-CL" i="1" baseline="0" dirty="0"/>
                        <a:t> </a:t>
                      </a:r>
                      <a:r>
                        <a:rPr lang="es-CL" i="1" baseline="0" dirty="0" err="1"/>
                        <a:t>Act</a:t>
                      </a:r>
                      <a:r>
                        <a:rPr lang="es-CL" baseline="0" dirty="0"/>
                        <a:t> (2010) o </a:t>
                      </a:r>
                      <a:r>
                        <a:rPr lang="es-CL" baseline="0" dirty="0" err="1"/>
                        <a:t>Dodd</a:t>
                      </a:r>
                      <a:r>
                        <a:rPr lang="es-CL" baseline="0"/>
                        <a:t>-Frank.</a:t>
                      </a:r>
                      <a:endParaRPr lang="es-CL" dirty="0"/>
                    </a:p>
                  </a:txBody>
                  <a:tcPr/>
                </a:tc>
                <a:extLst>
                  <a:ext uri="{0D108BD9-81ED-4DB2-BD59-A6C34878D82A}">
                    <a16:rowId xmlns:a16="http://schemas.microsoft.com/office/drawing/2014/main" val="4103274723"/>
                  </a:ext>
                </a:extLst>
              </a:tr>
              <a:tr h="91495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L" dirty="0"/>
                        <a:t>Reservas reglamentarias. Coeficiente de caja mínimo.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L" dirty="0"/>
                        <a:t>Reservas reglamentarias (antes de 2007 no existían). Límites de tipo de riesgo a tomar</a:t>
                      </a:r>
                      <a:r>
                        <a:rPr lang="es-CL" baseline="0" dirty="0"/>
                        <a:t> y derivados</a:t>
                      </a:r>
                      <a:endParaRPr lang="es-CL" dirty="0"/>
                    </a:p>
                  </a:txBody>
                  <a:tcPr/>
                </a:tc>
                <a:extLst>
                  <a:ext uri="{0D108BD9-81ED-4DB2-BD59-A6C34878D82A}">
                    <a16:rowId xmlns:a16="http://schemas.microsoft.com/office/drawing/2014/main" val="2766017448"/>
                  </a:ext>
                </a:extLst>
              </a:tr>
              <a:tr h="78473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L" dirty="0"/>
                        <a:t>Ventanilla de descuento. Pedir prestado al BC antes que vender activos a precio de saldo.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L" dirty="0"/>
                        <a:t>Ventanilla de descuento. Pedir prestado al BC antes que vender activos a precio de saldo.</a:t>
                      </a:r>
                    </a:p>
                  </a:txBody>
                  <a:tcPr/>
                </a:tc>
                <a:extLst>
                  <a:ext uri="{0D108BD9-81ED-4DB2-BD59-A6C34878D82A}">
                    <a16:rowId xmlns:a16="http://schemas.microsoft.com/office/drawing/2014/main" val="2172638847"/>
                  </a:ext>
                </a:extLst>
              </a:tr>
            </a:tbl>
          </a:graphicData>
        </a:graphic>
      </p:graphicFrame>
    </p:spTree>
    <p:extLst>
      <p:ext uri="{BB962C8B-B14F-4D97-AF65-F5344CB8AC3E}">
        <p14:creationId xmlns:p14="http://schemas.microsoft.com/office/powerpoint/2010/main" val="7791518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Intermediación financiera</a:t>
            </a:r>
          </a:p>
        </p:txBody>
      </p:sp>
      <p:sp>
        <p:nvSpPr>
          <p:cNvPr id="3" name="Marcador de contenido 2"/>
          <p:cNvSpPr>
            <a:spLocks noGrp="1"/>
          </p:cNvSpPr>
          <p:nvPr>
            <p:ph idx="1"/>
          </p:nvPr>
        </p:nvSpPr>
        <p:spPr/>
        <p:txBody>
          <a:bodyPr>
            <a:normAutofit lnSpcReduction="10000"/>
          </a:bodyPr>
          <a:lstStyle/>
          <a:p>
            <a:r>
              <a:rPr lang="es-CL" dirty="0"/>
              <a:t>Transformación de vencimientos. Intermedian el tiempo, comercian con el tiempo.</a:t>
            </a:r>
          </a:p>
          <a:p>
            <a:r>
              <a:rPr lang="es-CL" dirty="0"/>
              <a:t>Transformación de deudas a corto plazo (depósitos) en activos a largo plazo (deudas bancarias que generan interés).</a:t>
            </a:r>
          </a:p>
          <a:p>
            <a:r>
              <a:rPr lang="es-CL" dirty="0"/>
              <a:t>Ofreciendo activos financieros líquidos -los depósitos de los ahorrantes/prestamistas- para financiar necesidades de gasto en inversión no líquida de los prestatarios/deudores. </a:t>
            </a:r>
          </a:p>
          <a:p>
            <a:r>
              <a:rPr lang="es-CL" dirty="0"/>
              <a:t>Una deuda es, en el fondo, un activo (financiero) con fecha. No hay plazo que no se cumpla, ni deuda que no se pague… Y existen formas de convertir los activos en efectivo, hacerlos líquidos.</a:t>
            </a:r>
          </a:p>
          <a:p>
            <a:r>
              <a:rPr lang="es-CL" dirty="0"/>
              <a:t>La liquidez es la capacidad de convertir los activos en efectivo a corto plazo.</a:t>
            </a:r>
          </a:p>
          <a:p>
            <a:r>
              <a:rPr lang="es-CL" dirty="0"/>
              <a:t>La rentabilidad, por otro lado, es la forma de remuneración, interés u otros pagos recibidos sobre los activos propios.</a:t>
            </a:r>
          </a:p>
          <a:p>
            <a:r>
              <a:rPr lang="es-CL" dirty="0"/>
              <a:t>Normalmente, todos enfrentamos la encrucijada entre liquidez y rentabilidad (qué parte mantener en efectivo y qué otra invertir). </a:t>
            </a:r>
          </a:p>
        </p:txBody>
      </p:sp>
    </p:spTree>
    <p:extLst>
      <p:ext uri="{BB962C8B-B14F-4D97-AF65-F5344CB8AC3E}">
        <p14:creationId xmlns:p14="http://schemas.microsoft.com/office/powerpoint/2010/main" val="16765811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Vulnerabilidad.</a:t>
            </a:r>
            <a:br>
              <a:rPr lang="es-CL" dirty="0"/>
            </a:br>
            <a:r>
              <a:rPr lang="es-CL" sz="1400" dirty="0"/>
              <a:t>Crisis bancarias.</a:t>
            </a:r>
            <a:endParaRPr lang="es-CL" dirty="0"/>
          </a:p>
        </p:txBody>
      </p:sp>
      <p:sp>
        <p:nvSpPr>
          <p:cNvPr id="3" name="Marcador de contenido 2"/>
          <p:cNvSpPr>
            <a:spLocks noGrp="1"/>
          </p:cNvSpPr>
          <p:nvPr>
            <p:ph idx="1"/>
          </p:nvPr>
        </p:nvSpPr>
        <p:spPr/>
        <p:txBody>
          <a:bodyPr>
            <a:normAutofit/>
          </a:bodyPr>
          <a:lstStyle/>
          <a:p>
            <a:r>
              <a:rPr lang="es-CL" dirty="0"/>
              <a:t>Distinguir quiebras bancarias (situación particular y regular, ej.: Bear </a:t>
            </a:r>
            <a:r>
              <a:rPr lang="es-CL" dirty="0" err="1"/>
              <a:t>Stearns</a:t>
            </a:r>
            <a:r>
              <a:rPr lang="es-CL" dirty="0"/>
              <a:t>, Banco de Talca, etc.) de crisis bancarias (generalizada, en que una gran parte del sector de la banca depositaria o de la banca de inversión amenaza con caer, situación más bien rara).</a:t>
            </a:r>
          </a:p>
          <a:p>
            <a:r>
              <a:rPr lang="es-CL" dirty="0"/>
              <a:t>Lógica de las crisis bancarias. Explicación posible: </a:t>
            </a:r>
          </a:p>
          <a:p>
            <a:pPr lvl="1"/>
            <a:r>
              <a:rPr lang="es-CL" dirty="0"/>
              <a:t>fallos comunes o compartidos (ej.: invirtiendo en una burbuja de activos) y </a:t>
            </a:r>
          </a:p>
          <a:p>
            <a:pPr lvl="1"/>
            <a:r>
              <a:rPr lang="es-CL" dirty="0"/>
              <a:t>contagio financiero (cuando la caída de una institución empeora el temor y aumenta la probabilidad de que otro banco también quiebre). Antes de la crisis de 2008, por falta de regulación, la banca de inversión fue particularmente sensible al contagio basado en pánico y rumores. Ej.: Los caballos.</a:t>
            </a:r>
          </a:p>
          <a:p>
            <a:pPr lvl="1"/>
            <a:r>
              <a:rPr lang="es-CL" dirty="0"/>
              <a:t>Círculo vicioso de </a:t>
            </a:r>
            <a:r>
              <a:rPr lang="es-CL" dirty="0" err="1"/>
              <a:t>desapalancamiento</a:t>
            </a:r>
            <a:r>
              <a:rPr lang="es-CL" dirty="0"/>
              <a:t>.</a:t>
            </a:r>
          </a:p>
          <a:p>
            <a:r>
              <a:rPr lang="es-CL" dirty="0"/>
              <a:t>Pánico financiero: Disrupción repentina y generalizada de los mercados financieros cuando la gente pierde la fe en la liquidez de las instituciones y los mercados (</a:t>
            </a:r>
            <a:r>
              <a:rPr lang="es-CL" i="1" dirty="0" err="1"/>
              <a:t>fides</a:t>
            </a:r>
            <a:r>
              <a:rPr lang="es-CL" dirty="0"/>
              <a:t>, </a:t>
            </a:r>
            <a:r>
              <a:rPr lang="es-CL" i="1" dirty="0"/>
              <a:t>fide</a:t>
            </a:r>
            <a:r>
              <a:rPr lang="es-CL" dirty="0"/>
              <a:t>, </a:t>
            </a:r>
            <a:r>
              <a:rPr lang="es-CL" i="1" dirty="0" err="1"/>
              <a:t>fidem</a:t>
            </a:r>
            <a:r>
              <a:rPr lang="es-CL" dirty="0"/>
              <a:t>, </a:t>
            </a:r>
            <a:r>
              <a:rPr lang="es-CL" i="1" dirty="0" err="1"/>
              <a:t>fiat</a:t>
            </a:r>
            <a:r>
              <a:rPr lang="es-CL" dirty="0"/>
              <a:t>).</a:t>
            </a:r>
          </a:p>
        </p:txBody>
      </p:sp>
    </p:spTree>
    <p:extLst>
      <p:ext uri="{BB962C8B-B14F-4D97-AF65-F5344CB8AC3E}">
        <p14:creationId xmlns:p14="http://schemas.microsoft.com/office/powerpoint/2010/main" val="3946187649"/>
      </p:ext>
    </p:extLst>
  </p:cSld>
  <p:clrMapOvr>
    <a:masterClrMapping/>
  </p:clrMapOvr>
</p:sld>
</file>

<file path=ppt/theme/theme1.xml><?xml version="1.0" encoding="utf-8"?>
<a:theme xmlns:a="http://schemas.openxmlformats.org/drawingml/2006/main" name="Marco">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1_Marco">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otalTime>1364</TotalTime>
  <Words>1138</Words>
  <Application>Microsoft Office PowerPoint</Application>
  <PresentationFormat>Panorámica</PresentationFormat>
  <Paragraphs>64</Paragraphs>
  <Slides>8</Slides>
  <Notes>0</Notes>
  <HiddenSlides>0</HiddenSlides>
  <MMClips>0</MMClips>
  <ScaleCrop>false</ScaleCrop>
  <HeadingPairs>
    <vt:vector size="6" baseType="variant">
      <vt:variant>
        <vt:lpstr>Fuentes usadas</vt:lpstr>
      </vt:variant>
      <vt:variant>
        <vt:i4>2</vt:i4>
      </vt:variant>
      <vt:variant>
        <vt:lpstr>Tema</vt:lpstr>
      </vt:variant>
      <vt:variant>
        <vt:i4>2</vt:i4>
      </vt:variant>
      <vt:variant>
        <vt:lpstr>Títulos de diapositiva</vt:lpstr>
      </vt:variant>
      <vt:variant>
        <vt:i4>8</vt:i4>
      </vt:variant>
    </vt:vector>
  </HeadingPairs>
  <TitlesOfParts>
    <vt:vector size="12" baseType="lpstr">
      <vt:lpstr>Corbel</vt:lpstr>
      <vt:lpstr>Wingdings 2</vt:lpstr>
      <vt:lpstr>Marco</vt:lpstr>
      <vt:lpstr>1_Marco</vt:lpstr>
      <vt:lpstr>Macroeconomía y Políticas Públicas</vt:lpstr>
      <vt:lpstr>Las crisis financieras y sus consecuencias</vt:lpstr>
      <vt:lpstr>Contenidos</vt:lpstr>
      <vt:lpstr>Recordar… el dinero</vt:lpstr>
      <vt:lpstr>Roles del dinero</vt:lpstr>
      <vt:lpstr>Bancos y bancos</vt:lpstr>
      <vt:lpstr>Intermediación financiera</vt:lpstr>
      <vt:lpstr>Vulnerabilidad. Crisis bancarias.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Política fiscal</dc:title>
  <dc:creator>Rafael Plaza</dc:creator>
  <cp:lastModifiedBy>Rafael Plaza</cp:lastModifiedBy>
  <cp:revision>73</cp:revision>
  <cp:lastPrinted>2019-09-23T23:16:44Z</cp:lastPrinted>
  <dcterms:created xsi:type="dcterms:W3CDTF">2019-09-08T00:04:18Z</dcterms:created>
  <dcterms:modified xsi:type="dcterms:W3CDTF">2022-11-28T21:20:04Z</dcterms:modified>
</cp:coreProperties>
</file>